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8" r:id="rId2"/>
    <p:sldId id="1621" r:id="rId3"/>
    <p:sldId id="3351" r:id="rId4"/>
    <p:sldId id="338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66181-0471-4807-92E0-91BD3048FBF5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C4005-060B-451A-9F6C-24538BA7A80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3995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B9EDA-6718-4EC5-966B-C568BD4D92CC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072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854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31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67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365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1434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048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365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026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301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78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45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A27F70D-253F-40A5-9BE2-57E4AE930A08}" type="datetimeFigureOut">
              <a:rPr lang="en-CA" smtClean="0"/>
              <a:t>2025-09-06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E59921D4-0290-4D1C-B26F-8A443C830C4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9828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2E8EE07-CDFF-AA46-836A-EF24D887828F}"/>
              </a:ext>
            </a:extLst>
          </p:cNvPr>
          <p:cNvSpPr txBox="1"/>
          <p:nvPr/>
        </p:nvSpPr>
        <p:spPr>
          <a:xfrm>
            <a:off x="216966" y="579358"/>
            <a:ext cx="4520631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orbel" panose="020B0503020204020204" pitchFamily="34" charset="0"/>
              </a:rPr>
              <a:t>Week 1- October 1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2- October 8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3- October 15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4- October 22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5- October 29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6- November 5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7- November 12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8- November 19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9- November 26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10- December 3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11- December 10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12- December 17</a:t>
            </a:r>
          </a:p>
          <a:p>
            <a:r>
              <a:rPr lang="en-US" sz="2400" dirty="0">
                <a:solidFill>
                  <a:schemeClr val="bg1"/>
                </a:solidFill>
                <a:latin typeface="Corbel" panose="020B0503020204020204" pitchFamily="34" charset="0"/>
              </a:rPr>
              <a:t>December 24 and 31 no course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13- January 7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14- January 14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15- January 21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16- January 28</a:t>
            </a:r>
          </a:p>
          <a:p>
            <a:endParaRPr lang="en-US" sz="2400" dirty="0">
              <a:latin typeface="Corbel" panose="020B0503020204020204" pitchFamily="34" charset="0"/>
            </a:endParaRPr>
          </a:p>
          <a:p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315694-444F-3E43-CB40-866A67FB4965}"/>
              </a:ext>
            </a:extLst>
          </p:cNvPr>
          <p:cNvSpPr txBox="1"/>
          <p:nvPr/>
        </p:nvSpPr>
        <p:spPr>
          <a:xfrm>
            <a:off x="7050433" y="590963"/>
            <a:ext cx="3984660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orbel" panose="020B0503020204020204" pitchFamily="34" charset="0"/>
              </a:rPr>
              <a:t>Week 17- February 4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18- February 11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19- February 18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20- February 25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21- March 4</a:t>
            </a:r>
          </a:p>
          <a:p>
            <a:r>
              <a:rPr lang="en-US" sz="2400" dirty="0">
                <a:solidFill>
                  <a:schemeClr val="bg1"/>
                </a:solidFill>
                <a:latin typeface="Corbel" panose="020B0503020204020204" pitchFamily="34" charset="0"/>
              </a:rPr>
              <a:t>March 11 and 18 no course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22- March 25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23- April 1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24- April 8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25- April 15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26- April 22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27- April 29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28- May 6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29- May 13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30- May 20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31- May 27</a:t>
            </a:r>
          </a:p>
          <a:p>
            <a:r>
              <a:rPr lang="en-US" sz="2400" dirty="0">
                <a:latin typeface="Corbel" panose="020B0503020204020204" pitchFamily="34" charset="0"/>
              </a:rPr>
              <a:t>Week 32- June 3</a:t>
            </a:r>
          </a:p>
          <a:p>
            <a:endParaRPr lang="en-US" dirty="0">
              <a:latin typeface="Corbel" panose="020B0503020204020204" pitchFamily="34" charset="0"/>
            </a:endParaRPr>
          </a:p>
          <a:p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F8637D-A4EF-B784-6961-6124587A95E6}"/>
              </a:ext>
            </a:extLst>
          </p:cNvPr>
          <p:cNvSpPr txBox="1"/>
          <p:nvPr/>
        </p:nvSpPr>
        <p:spPr>
          <a:xfrm>
            <a:off x="1677587" y="0"/>
            <a:ext cx="92218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rbel" panose="020B0503020204020204" pitchFamily="34" charset="0"/>
              </a:rPr>
              <a:t>SIMPLE COURSE SCHEDULE 2025-26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F1CD96-A57B-6C6B-E0D8-1D607FBF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1ED0-B45F-441E-93E9-023E2B55C8A5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043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3525E0-1ED9-FFD7-40BA-4FCF34A11B1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8220" y="337208"/>
            <a:ext cx="12133780" cy="7222733"/>
          </a:xfrm>
        </p:spPr>
        <p:txBody>
          <a:bodyPr>
            <a:noAutofit/>
          </a:bodyPr>
          <a:lstStyle/>
          <a:p>
            <a:r>
              <a:rPr lang="en-CA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1- orientation and overview- sessions 1 and 2 of simple manual.</a:t>
            </a:r>
            <a:br>
              <a:rPr lang="en-CA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CA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2- introducing distress tolerance-p. 1-13 of dbt workbook and crisis plans-session 3 of the manual.</a:t>
            </a:r>
            <a:br>
              <a:rPr lang="en-CA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CA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3- the theoretical foundations of the simple course. session 4, 6, and 8 of the manual.</a:t>
            </a:r>
            <a:br>
              <a:rPr lang="en-CA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CA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4- </a:t>
            </a: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distress tolerance p. 14-32 of dbt workbook. suicide prevention session 5 of the manual. our first practice- crisis plans.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5- distress tolerance p. 33-46 of dbt workbook. introducing holes diary cards- session 7 of manual.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6- distress tolerance p. 47-68 of dbt workbook. finding your diary card targets- session 9 of manual. our second practice- holes diary cards.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7- introducing personality- session 10 of manual.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8- distress tolerance p. 69-90 of dbt workbook. introducing chain analysis-session 11 of manual.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9- what shapes personality-session 12 of manual.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10-introducing mindfulness skills p.90-109 of dbt workbook. advanced chain analysis- session 13 of manual. our third practice-chain analysis.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11- attachment theory- session 14 of manual.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12- mindfulness skills p. 110-131 of dbt workbook. introducing rational mind remediation-session 15 of manual.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13- the dynamic-maturational model of attachment and adaptation- session 16 of manual.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14-mindfulness skills p. 131-147 of dbt workbook. practicing all the tools-session 17 of manual. our fourth practice-rational mind remediation.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15-stress-session 18 of manual. </a:t>
            </a:r>
            <a:b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2200" cap="none" dirty="0">
                <a:solidFill>
                  <a:schemeClr val="tx1"/>
                </a:solidFill>
                <a:latin typeface="Corbel" panose="020B0503020204020204" pitchFamily="34" charset="0"/>
              </a:rPr>
              <a:t>week 16-introducing emotion regulation skills p.148-182 of dbt workbook. introducing the goals diary card procedure-session 19 of manual.</a:t>
            </a:r>
            <a:b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 </a:t>
            </a:r>
            <a:br>
              <a:rPr lang="en-CA" sz="2000" dirty="0">
                <a:solidFill>
                  <a:schemeClr val="tx1"/>
                </a:solidFill>
              </a:rPr>
            </a:br>
            <a:br>
              <a:rPr lang="en-CA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  </a:t>
            </a:r>
            <a:br>
              <a:rPr lang="en-CA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br>
              <a:rPr lang="en-CA" sz="2000" dirty="0">
                <a:solidFill>
                  <a:schemeClr val="tx1"/>
                </a:solidFill>
              </a:rPr>
            </a:br>
            <a:endParaRPr lang="en-CA" sz="20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632E57-ACED-8DF4-4FB3-8F87DA6D7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1ED0-B45F-441E-93E9-023E2B55C8A5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60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79560F-92B3-0246-BF8F-1E3AA271F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1B0CFC-3C76-468B-4A1E-8ECA86DFC695}"/>
              </a:ext>
            </a:extLst>
          </p:cNvPr>
          <p:cNvSpPr txBox="1"/>
          <p:nvPr/>
        </p:nvSpPr>
        <p:spPr>
          <a:xfrm>
            <a:off x="0" y="-71919"/>
            <a:ext cx="1219200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Corbel" panose="020B0503020204020204" pitchFamily="34" charset="0"/>
              </a:rPr>
              <a:t>week 17- the stress and trauma related disorders-session 20 of manual.</a:t>
            </a:r>
          </a:p>
          <a:p>
            <a:r>
              <a:rPr lang="en-US" sz="2800" dirty="0">
                <a:latin typeface="Corbel" panose="020B0503020204020204" pitchFamily="34" charset="0"/>
              </a:rPr>
              <a:t>week 18- emotional regulation skills p.183-206 of dbt workbook. our fifth practice session-the goals diary card procedure- session 21 of manual</a:t>
            </a:r>
          </a:p>
          <a:p>
            <a:r>
              <a:rPr lang="en-US" sz="2800" dirty="0">
                <a:latin typeface="Corbel" panose="020B0503020204020204" pitchFamily="34" charset="0"/>
              </a:rPr>
              <a:t>week 19- structural dissociation theory and the treatment of the traumatic spectrum disorders- session 22 of manual.</a:t>
            </a:r>
          </a:p>
          <a:p>
            <a:r>
              <a:rPr lang="en-US" sz="2800" dirty="0">
                <a:latin typeface="Corbel" panose="020B0503020204020204" pitchFamily="34" charset="0"/>
              </a:rPr>
              <a:t>week 20- introducing interpersonal skills p.207-241 of dbt workbook. Review of all the skills</a:t>
            </a:r>
          </a:p>
          <a:p>
            <a:r>
              <a:rPr lang="en-US" sz="2800" dirty="0">
                <a:latin typeface="Corbel" panose="020B0503020204020204" pitchFamily="34" charset="0"/>
              </a:rPr>
              <a:t>week 21-introducing internal family systems (ifs)-session 24 of manual. introducing the ifs workbook and ifs workbook guided ai assisted self therapy </a:t>
            </a:r>
            <a:endParaRPr lang="en-CA" sz="2800" dirty="0">
              <a:latin typeface="Corbel" panose="020B0503020204020204" pitchFamily="34" charset="0"/>
            </a:endParaRPr>
          </a:p>
          <a:p>
            <a:r>
              <a:rPr lang="en-US" sz="2800" dirty="0">
                <a:latin typeface="Corbel" panose="020B0503020204020204" pitchFamily="34" charset="0"/>
              </a:rPr>
              <a:t>week 22- </a:t>
            </a:r>
            <a:r>
              <a:rPr lang="en-US" sz="2800" b="0" i="0" dirty="0">
                <a:effectLst/>
                <a:latin typeface="Corbel" panose="020B0503020204020204" pitchFamily="34" charset="0"/>
              </a:rPr>
              <a:t>S</a:t>
            </a:r>
            <a:r>
              <a:rPr lang="en-US" sz="2800" dirty="0">
                <a:latin typeface="Corbel" panose="020B0503020204020204" pitchFamily="34" charset="0"/>
              </a:rPr>
              <a:t>pirituality, religion, and  health- session 26 of manual. </a:t>
            </a:r>
          </a:p>
          <a:p>
            <a:r>
              <a:rPr lang="en-US" sz="2800" dirty="0">
                <a:latin typeface="Corbel" panose="020B0503020204020204" pitchFamily="34" charset="0"/>
              </a:rPr>
              <a:t>week 23-interpersonal skills and putting it all together p.242-265 of dbt workbook. states of activation as essential trailheads and the four pillars of recovery from trauma-session 27 of manual.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7745B7-D34A-0FCF-4EF7-EBAB2AD57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1ED0-B45F-441E-93E9-023E2B55C8A5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4362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20F73-C73D-6CC2-ADAF-8CAA61FDD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527D7B-BA30-EF98-C1DA-F61779037DCE}"/>
              </a:ext>
            </a:extLst>
          </p:cNvPr>
          <p:cNvSpPr txBox="1"/>
          <p:nvPr/>
        </p:nvSpPr>
        <p:spPr>
          <a:xfrm>
            <a:off x="0" y="0"/>
            <a:ext cx="12192000" cy="7725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Corbel" panose="020B0503020204020204" pitchFamily="34" charset="0"/>
              </a:rPr>
              <a:t>week 24 -ifs workbook guided ai assisted self therapy. Workbook p.</a:t>
            </a:r>
            <a:r>
              <a:rPr lang="en-US" sz="2800" b="0" i="0" dirty="0">
                <a:effectLst/>
                <a:latin typeface="Corbel" panose="020B0503020204020204" pitchFamily="34" charset="0"/>
              </a:rPr>
              <a:t> 1-63 (slides </a:t>
            </a:r>
            <a:r>
              <a:rPr lang="en-US" sz="2800" dirty="0">
                <a:latin typeface="Corbel" panose="020B0503020204020204" pitchFamily="34" charset="0"/>
              </a:rPr>
              <a:t>from beginning to end of part 1- getting to know your Self and parts.</a:t>
            </a:r>
            <a:r>
              <a:rPr lang="en-US" sz="2800" b="0" i="0" dirty="0">
                <a:effectLst/>
                <a:latin typeface="Corbel" panose="020B0503020204020204" pitchFamily="34" charset="0"/>
              </a:rPr>
              <a:t>)</a:t>
            </a:r>
            <a:endParaRPr lang="en-CA" sz="2800" dirty="0">
              <a:latin typeface="Corbel" panose="020B0503020204020204" pitchFamily="34" charset="0"/>
            </a:endParaRPr>
          </a:p>
          <a:p>
            <a:r>
              <a:rPr lang="en-US" sz="2800" dirty="0">
                <a:latin typeface="Corbel" panose="020B0503020204020204" pitchFamily="34" charset="0"/>
              </a:rPr>
              <a:t>week 25 -6</a:t>
            </a:r>
            <a:r>
              <a:rPr lang="en-US" sz="2800" baseline="30000" dirty="0">
                <a:latin typeface="Corbel" panose="020B0503020204020204" pitchFamily="34" charset="0"/>
              </a:rPr>
              <a:t>th</a:t>
            </a:r>
            <a:r>
              <a:rPr lang="en-US" sz="2800" dirty="0">
                <a:latin typeface="Corbel" panose="020B0503020204020204" pitchFamily="34" charset="0"/>
              </a:rPr>
              <a:t> practice-ifs. ifs workbook guided ai assisted self therapy. Workbook p. 64-100 (slides part 2- appreciating your overworked managers) </a:t>
            </a:r>
          </a:p>
          <a:p>
            <a:r>
              <a:rPr lang="en-US" sz="2800" b="0" i="0" dirty="0">
                <a:effectLst/>
                <a:latin typeface="Corbel" panose="020B0503020204020204" pitchFamily="34" charset="0"/>
              </a:rPr>
              <a:t>Week 26 </a:t>
            </a:r>
            <a:r>
              <a:rPr lang="en-US" sz="2800" dirty="0">
                <a:latin typeface="Corbel" panose="020B0503020204020204" pitchFamily="34" charset="0"/>
              </a:rPr>
              <a:t>- 7</a:t>
            </a:r>
            <a:r>
              <a:rPr lang="en-US" sz="2800" baseline="30000" dirty="0">
                <a:latin typeface="Corbel" panose="020B0503020204020204" pitchFamily="34" charset="0"/>
              </a:rPr>
              <a:t>th</a:t>
            </a:r>
            <a:r>
              <a:rPr lang="en-US" sz="2800" dirty="0">
                <a:latin typeface="Corbel" panose="020B0503020204020204" pitchFamily="34" charset="0"/>
              </a:rPr>
              <a:t> practice-ifs.</a:t>
            </a:r>
            <a:r>
              <a:rPr lang="en-US" sz="2800" b="0" i="0" dirty="0">
                <a:effectLst/>
                <a:latin typeface="Corbel" panose="020B0503020204020204" pitchFamily="34" charset="0"/>
              </a:rPr>
              <a:t> </a:t>
            </a:r>
            <a:r>
              <a:rPr lang="en-US" sz="2800" dirty="0">
                <a:latin typeface="Corbel" panose="020B0503020204020204" pitchFamily="34" charset="0"/>
              </a:rPr>
              <a:t>ifs workbook guided ai assisted self therapy. Workbook p.104-137 (slides part 3- befriending your activated firefighters) </a:t>
            </a:r>
          </a:p>
          <a:p>
            <a:r>
              <a:rPr lang="en-US" sz="2800" dirty="0">
                <a:latin typeface="Corbel" panose="020B0503020204020204" pitchFamily="34" charset="0"/>
              </a:rPr>
              <a:t>Week 27 -8</a:t>
            </a:r>
            <a:r>
              <a:rPr lang="en-US" sz="2800" baseline="30000" dirty="0">
                <a:latin typeface="Corbel" panose="020B0503020204020204" pitchFamily="34" charset="0"/>
              </a:rPr>
              <a:t>th</a:t>
            </a:r>
            <a:r>
              <a:rPr lang="en-US" sz="2800" dirty="0">
                <a:latin typeface="Corbel" panose="020B0503020204020204" pitchFamily="34" charset="0"/>
              </a:rPr>
              <a:t> practice-ifs. Ifs workbook guided ai assisted self-therapy. Workbook p. 142-175 (slides part 4 embracing your burdened exiles. )</a:t>
            </a:r>
          </a:p>
          <a:p>
            <a:r>
              <a:rPr lang="en-US" sz="2800" dirty="0">
                <a:latin typeface="Corbel" panose="020B0503020204020204" pitchFamily="34" charset="0"/>
              </a:rPr>
              <a:t>Week 28 -9</a:t>
            </a:r>
            <a:r>
              <a:rPr lang="en-US" sz="2800" baseline="30000" dirty="0">
                <a:latin typeface="Corbel" panose="020B0503020204020204" pitchFamily="34" charset="0"/>
              </a:rPr>
              <a:t>th</a:t>
            </a:r>
            <a:r>
              <a:rPr lang="en-US" sz="2800" dirty="0">
                <a:latin typeface="Corbel" panose="020B0503020204020204" pitchFamily="34" charset="0"/>
              </a:rPr>
              <a:t> practice-ifs. Ifs workbook guided ai assisted self-therapy. Workbook </a:t>
            </a:r>
            <a:r>
              <a:rPr lang="en-US" sz="2800" dirty="0">
                <a:latin typeface="+mj-lt"/>
              </a:rPr>
              <a:t>p.179-215 (slides part 5 </a:t>
            </a:r>
            <a:r>
              <a:rPr lang="en-US" sz="2800" dirty="0">
                <a:latin typeface="+mj-lt"/>
                <a:cs typeface="Arial" panose="020B0604020202020204" pitchFamily="34" charset="0"/>
              </a:rPr>
              <a:t>accessing your unlimited self leadership</a:t>
            </a:r>
            <a:r>
              <a:rPr lang="en-US" sz="2800" dirty="0">
                <a:latin typeface="+mj-lt"/>
              </a:rPr>
              <a:t>)</a:t>
            </a:r>
          </a:p>
          <a:p>
            <a:r>
              <a:rPr lang="en-US" sz="2800" dirty="0">
                <a:latin typeface="+mj-lt"/>
              </a:rPr>
              <a:t>Week 29 - introducing wise mind remediation and using it to heal and grow-Session 23 of manual. Workbook slides Section II Using IFS every day to heal and grow.</a:t>
            </a:r>
            <a:endParaRPr lang="en-CA" sz="2800" dirty="0">
              <a:latin typeface="+mj-lt"/>
            </a:endParaRPr>
          </a:p>
          <a:p>
            <a:r>
              <a:rPr lang="en-US" sz="2800" dirty="0">
                <a:latin typeface="Corbel" panose="020B0503020204020204" pitchFamily="34" charset="0"/>
              </a:rPr>
              <a:t>Week 30 -relationship and their repair-session 28 of manual.</a:t>
            </a:r>
          </a:p>
          <a:p>
            <a:r>
              <a:rPr lang="en-US" sz="2800" b="0" i="0" dirty="0">
                <a:effectLst/>
                <a:latin typeface="Corbel" panose="020B0503020204020204" pitchFamily="34" charset="0"/>
              </a:rPr>
              <a:t>week </a:t>
            </a:r>
            <a:r>
              <a:rPr lang="en-US" sz="2800" dirty="0">
                <a:latin typeface="Corbel" panose="020B0503020204020204" pitchFamily="34" charset="0"/>
              </a:rPr>
              <a:t>31 </a:t>
            </a:r>
            <a:r>
              <a:rPr lang="en-US" sz="2800" b="0" i="0" dirty="0">
                <a:effectLst/>
                <a:latin typeface="Corbel" panose="020B0503020204020204" pitchFamily="34" charset="0"/>
              </a:rPr>
              <a:t>- </a:t>
            </a:r>
            <a:r>
              <a:rPr lang="en-US" sz="2800" dirty="0">
                <a:latin typeface="Corbel" panose="020B0503020204020204" pitchFamily="34" charset="0"/>
              </a:rPr>
              <a:t>S</a:t>
            </a:r>
            <a:r>
              <a:rPr lang="en-US" sz="2800" b="0" i="0" dirty="0">
                <a:effectLst/>
                <a:latin typeface="Corbel" panose="020B0503020204020204" pitchFamily="34" charset="0"/>
              </a:rPr>
              <a:t>earching for meaning circle</a:t>
            </a:r>
          </a:p>
          <a:p>
            <a:r>
              <a:rPr lang="en-US" sz="2800" dirty="0">
                <a:latin typeface="Corbel" panose="020B0503020204020204" pitchFamily="34" charset="0"/>
              </a:rPr>
              <a:t>week 32- 10</a:t>
            </a:r>
            <a:r>
              <a:rPr lang="en-US" sz="2800" baseline="30000" dirty="0">
                <a:latin typeface="Corbel" panose="020B0503020204020204" pitchFamily="34" charset="0"/>
              </a:rPr>
              <a:t>th</a:t>
            </a:r>
            <a:r>
              <a:rPr lang="en-US" sz="2800" dirty="0">
                <a:latin typeface="Corbel" panose="020B0503020204020204" pitchFamily="34" charset="0"/>
              </a:rPr>
              <a:t> practice. Wrap up, evaluation, brunch</a:t>
            </a:r>
            <a:r>
              <a:rPr lang="en-US" sz="2800" b="0" i="0" dirty="0">
                <a:effectLst/>
                <a:latin typeface="Corbel" panose="020B0503020204020204" pitchFamily="34" charset="0"/>
              </a:rPr>
              <a:t> </a:t>
            </a:r>
            <a:endParaRPr lang="en-CA" sz="2800" dirty="0">
              <a:latin typeface="Corbel" panose="020B0503020204020204" pitchFamily="34" charset="0"/>
            </a:endParaRPr>
          </a:p>
          <a:p>
            <a:r>
              <a:rPr lang="en-US" sz="1600" b="0" i="0" dirty="0">
                <a:effectLst/>
                <a:latin typeface="Arial" panose="020B0604020202020204" pitchFamily="34" charset="0"/>
              </a:rPr>
              <a:t> </a:t>
            </a:r>
            <a:endParaRPr lang="en-CA" sz="1600" dirty="0"/>
          </a:p>
          <a:p>
            <a:r>
              <a:rPr lang="en-US" sz="1600" spc="150" dirty="0">
                <a:solidFill>
                  <a:schemeClr val="tx1"/>
                </a:solidFill>
              </a:rPr>
              <a:t> </a:t>
            </a:r>
            <a:endParaRPr lang="en-US" sz="1600" spc="150" dirty="0"/>
          </a:p>
          <a:p>
            <a:r>
              <a:rPr lang="en-US" sz="1600" spc="150" dirty="0"/>
              <a:t> </a:t>
            </a:r>
            <a:endParaRPr lang="en-CA" sz="1600" dirty="0">
              <a:latin typeface="Corbel" panose="020B05030202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1C0444-6C4A-824F-7B3A-C711C2C70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21ED0-B45F-441E-93E9-023E2B55C8A5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0809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</TotalTime>
  <Words>797</Words>
  <Application>Microsoft Office PowerPoint</Application>
  <PresentationFormat>Widescreen</PresentationFormat>
  <Paragraphs>60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Corbel</vt:lpstr>
      <vt:lpstr>Wingdings</vt:lpstr>
      <vt:lpstr>Banded</vt:lpstr>
      <vt:lpstr>PowerPoint Presentation</vt:lpstr>
      <vt:lpstr>week 1- orientation and overview- sessions 1 and 2 of simple manual. week 2- introducing distress tolerance-p. 1-13 of dbt workbook and crisis plans-session 3 of the manual. week 3- the theoretical foundations of the simple course. session 4, 6, and 8 of the manual. week 4- distress tolerance p. 14-32 of dbt workbook. suicide prevention session 5 of the manual. our first practice- crisis plans. week 5- distress tolerance p. 33-46 of dbt workbook. introducing holes diary cards- session 7 of manual. week 6- distress tolerance p. 47-68 of dbt workbook. finding your diary card targets- session 9 of manual. our second practice- holes diary cards. week 7- introducing personality- session 10 of manual. week 8- distress tolerance p. 69-90 of dbt workbook. introducing chain analysis-session 11 of manual. week 9- what shapes personality-session 12 of manual. week 10-introducing mindfulness skills p.90-109 of dbt workbook. advanced chain analysis- session 13 of manual. our third practice-chain analysis. week 11- attachment theory- session 14 of manual. week 12- mindfulness skills p. 110-131 of dbt workbook. introducing rational mind remediation-session 15 of manual. week 13- the dynamic-maturational model of attachment and adaptation- session 16 of manual. week 14-mindfulness skills p. 131-147 of dbt workbook. practicing all the tools-session 17 of manual. our fourth practice-rational mind remediation. week 15-stress-session 18 of manual.  week 16-introducing emotion regulation skills p.148-182 of dbt workbook. introducing the goals diary card procedure-session 19 of manual.         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luis cleto</dc:creator>
  <cp:lastModifiedBy>luis cleto</cp:lastModifiedBy>
  <cp:revision>1</cp:revision>
  <dcterms:created xsi:type="dcterms:W3CDTF">2025-09-06T17:59:48Z</dcterms:created>
  <dcterms:modified xsi:type="dcterms:W3CDTF">2025-09-06T18:02:01Z</dcterms:modified>
</cp:coreProperties>
</file>