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5"/>
  </p:notesMasterIdLst>
  <p:sldIdLst>
    <p:sldId id="1189" r:id="rId2"/>
    <p:sldId id="1191" r:id="rId3"/>
    <p:sldId id="2869" r:id="rId4"/>
    <p:sldId id="1442" r:id="rId5"/>
    <p:sldId id="1617" r:id="rId6"/>
    <p:sldId id="3386" r:id="rId7"/>
    <p:sldId id="1441" r:id="rId8"/>
    <p:sldId id="986" r:id="rId9"/>
    <p:sldId id="1585" r:id="rId10"/>
    <p:sldId id="1455" r:id="rId11"/>
    <p:sldId id="1555" r:id="rId12"/>
    <p:sldId id="2742" r:id="rId13"/>
    <p:sldId id="1454" r:id="rId14"/>
    <p:sldId id="1435" r:id="rId15"/>
    <p:sldId id="1437" r:id="rId16"/>
    <p:sldId id="1439" r:id="rId17"/>
    <p:sldId id="1556" r:id="rId18"/>
    <p:sldId id="1440" r:id="rId19"/>
    <p:sldId id="1618" r:id="rId20"/>
    <p:sldId id="2743" r:id="rId21"/>
    <p:sldId id="1456" r:id="rId22"/>
    <p:sldId id="1446" r:id="rId23"/>
    <p:sldId id="2744" r:id="rId24"/>
    <p:sldId id="257" r:id="rId25"/>
    <p:sldId id="576" r:id="rId26"/>
    <p:sldId id="2745" r:id="rId27"/>
    <p:sldId id="1173" r:id="rId28"/>
    <p:sldId id="1174" r:id="rId29"/>
    <p:sldId id="1175" r:id="rId30"/>
    <p:sldId id="1562" r:id="rId31"/>
    <p:sldId id="1563" r:id="rId32"/>
    <p:sldId id="2746" r:id="rId33"/>
    <p:sldId id="1605" r:id="rId34"/>
    <p:sldId id="1180" r:id="rId35"/>
    <p:sldId id="256" r:id="rId36"/>
    <p:sldId id="258" r:id="rId37"/>
    <p:sldId id="1621" r:id="rId38"/>
    <p:sldId id="3351" r:id="rId39"/>
    <p:sldId id="3384" r:id="rId40"/>
    <p:sldId id="2871" r:id="rId41"/>
    <p:sldId id="2121" r:id="rId42"/>
    <p:sldId id="3390" r:id="rId43"/>
    <p:sldId id="2759" r:id="rId44"/>
    <p:sldId id="1394" r:id="rId45"/>
    <p:sldId id="2748" r:id="rId46"/>
    <p:sldId id="1449" r:id="rId47"/>
    <p:sldId id="558" r:id="rId48"/>
    <p:sldId id="1221" r:id="rId49"/>
    <p:sldId id="1385" r:id="rId50"/>
    <p:sldId id="1132" r:id="rId51"/>
    <p:sldId id="1134" r:id="rId52"/>
    <p:sldId id="272" r:id="rId53"/>
    <p:sldId id="2750" r:id="rId54"/>
    <p:sldId id="1185" r:id="rId55"/>
    <p:sldId id="1233" r:id="rId56"/>
    <p:sldId id="2751" r:id="rId57"/>
    <p:sldId id="1458" r:id="rId58"/>
    <p:sldId id="263" r:id="rId59"/>
    <p:sldId id="3387" r:id="rId60"/>
    <p:sldId id="2753" r:id="rId61"/>
    <p:sldId id="3388" r:id="rId62"/>
    <p:sldId id="3389" r:id="rId63"/>
    <p:sldId id="1143" r:id="rId64"/>
    <p:sldId id="1202" r:id="rId65"/>
    <p:sldId id="2737" r:id="rId66"/>
    <p:sldId id="968" r:id="rId67"/>
    <p:sldId id="2738" r:id="rId68"/>
    <p:sldId id="1145" r:id="rId69"/>
    <p:sldId id="1272" r:id="rId70"/>
    <p:sldId id="714" r:id="rId71"/>
    <p:sldId id="715" r:id="rId72"/>
    <p:sldId id="2106" r:id="rId73"/>
    <p:sldId id="2107" r:id="rId74"/>
    <p:sldId id="2733" r:id="rId75"/>
    <p:sldId id="2734" r:id="rId76"/>
    <p:sldId id="1652" r:id="rId77"/>
    <p:sldId id="1146" r:id="rId78"/>
    <p:sldId id="2739" r:id="rId79"/>
    <p:sldId id="996" r:id="rId80"/>
    <p:sldId id="2741" r:id="rId81"/>
    <p:sldId id="1211" r:id="rId82"/>
    <p:sldId id="2760" r:id="rId83"/>
    <p:sldId id="2761" r:id="rId84"/>
    <p:sldId id="3385" r:id="rId85"/>
    <p:sldId id="2756" r:id="rId86"/>
    <p:sldId id="1417" r:id="rId87"/>
    <p:sldId id="362" r:id="rId88"/>
    <p:sldId id="1400" r:id="rId89"/>
    <p:sldId id="1124" r:id="rId90"/>
    <p:sldId id="1242" r:id="rId91"/>
    <p:sldId id="2752" r:id="rId92"/>
    <p:sldId id="2762" r:id="rId93"/>
    <p:sldId id="1390" r:id="rId94"/>
    <p:sldId id="2763" r:id="rId95"/>
    <p:sldId id="2764" r:id="rId96"/>
    <p:sldId id="1125" r:id="rId97"/>
    <p:sldId id="1586" r:id="rId98"/>
    <p:sldId id="2758" r:id="rId99"/>
    <p:sldId id="578" r:id="rId100"/>
    <p:sldId id="1606" r:id="rId101"/>
    <p:sldId id="2872" r:id="rId102"/>
    <p:sldId id="1451" r:id="rId103"/>
    <p:sldId id="1662" r:id="rId104"/>
    <p:sldId id="3391" r:id="rId105"/>
    <p:sldId id="3392" r:id="rId106"/>
    <p:sldId id="3393" r:id="rId107"/>
    <p:sldId id="1663" r:id="rId108"/>
    <p:sldId id="1587" r:id="rId109"/>
    <p:sldId id="1408" r:id="rId110"/>
    <p:sldId id="1608" r:id="rId111"/>
    <p:sldId id="1407" r:id="rId112"/>
    <p:sldId id="1406" r:id="rId113"/>
    <p:sldId id="1415" r:id="rId114"/>
    <p:sldId id="1445" r:id="rId115"/>
    <p:sldId id="1623" r:id="rId116"/>
    <p:sldId id="1624" r:id="rId117"/>
    <p:sldId id="1613" r:id="rId118"/>
    <p:sldId id="1611" r:id="rId119"/>
    <p:sldId id="1589" r:id="rId120"/>
    <p:sldId id="1443" r:id="rId121"/>
    <p:sldId id="1604" r:id="rId122"/>
    <p:sldId id="1162" r:id="rId123"/>
    <p:sldId id="1398" r:id="rId124"/>
    <p:sldId id="1215" r:id="rId125"/>
    <p:sldId id="1399" r:id="rId126"/>
    <p:sldId id="572" r:id="rId127"/>
    <p:sldId id="2867" r:id="rId128"/>
    <p:sldId id="2765" r:id="rId129"/>
    <p:sldId id="2766" r:id="rId130"/>
    <p:sldId id="2767" r:id="rId131"/>
    <p:sldId id="2768" r:id="rId132"/>
    <p:sldId id="2769" r:id="rId133"/>
    <p:sldId id="2770" r:id="rId134"/>
    <p:sldId id="2771" r:id="rId135"/>
    <p:sldId id="2772" r:id="rId136"/>
    <p:sldId id="2773" r:id="rId137"/>
    <p:sldId id="1397" r:id="rId138"/>
    <p:sldId id="2774" r:id="rId139"/>
    <p:sldId id="2775" r:id="rId140"/>
    <p:sldId id="2776" r:id="rId141"/>
    <p:sldId id="2777" r:id="rId142"/>
    <p:sldId id="2778" r:id="rId143"/>
    <p:sldId id="2779" r:id="rId144"/>
    <p:sldId id="2780" r:id="rId145"/>
    <p:sldId id="1590" r:id="rId146"/>
    <p:sldId id="2781" r:id="rId147"/>
    <p:sldId id="2782" r:id="rId148"/>
    <p:sldId id="2783" r:id="rId149"/>
    <p:sldId id="1436" r:id="rId150"/>
    <p:sldId id="2784" r:id="rId151"/>
    <p:sldId id="1438" r:id="rId152"/>
    <p:sldId id="2785" r:id="rId153"/>
    <p:sldId id="2786" r:id="rId154"/>
    <p:sldId id="2787" r:id="rId155"/>
    <p:sldId id="1614" r:id="rId156"/>
    <p:sldId id="1591" r:id="rId157"/>
    <p:sldId id="2788" r:id="rId158"/>
    <p:sldId id="2789" r:id="rId159"/>
    <p:sldId id="2790" r:id="rId160"/>
    <p:sldId id="1444" r:id="rId161"/>
    <p:sldId id="1592" r:id="rId162"/>
    <p:sldId id="2791" r:id="rId163"/>
    <p:sldId id="2792" r:id="rId164"/>
    <p:sldId id="1593" r:id="rId165"/>
    <p:sldId id="1197" r:id="rId166"/>
    <p:sldId id="1594" r:id="rId167"/>
    <p:sldId id="1204" r:id="rId168"/>
    <p:sldId id="1595" r:id="rId169"/>
    <p:sldId id="2793" r:id="rId170"/>
    <p:sldId id="2794" r:id="rId171"/>
    <p:sldId id="2795" r:id="rId172"/>
    <p:sldId id="2796" r:id="rId173"/>
    <p:sldId id="2797" r:id="rId174"/>
    <p:sldId id="1596" r:id="rId175"/>
    <p:sldId id="2798" r:id="rId176"/>
    <p:sldId id="1130" r:id="rId177"/>
    <p:sldId id="1178" r:id="rId178"/>
    <p:sldId id="1588" r:id="rId179"/>
    <p:sldId id="1597" r:id="rId180"/>
    <p:sldId id="2799" r:id="rId181"/>
    <p:sldId id="2800" r:id="rId182"/>
    <p:sldId id="2801" r:id="rId183"/>
    <p:sldId id="1616" r:id="rId184"/>
    <p:sldId id="1117" r:id="rId185"/>
    <p:sldId id="2802" r:id="rId186"/>
    <p:sldId id="1598" r:id="rId187"/>
    <p:sldId id="1572" r:id="rId188"/>
    <p:sldId id="1610" r:id="rId189"/>
    <p:sldId id="1571" r:id="rId190"/>
    <p:sldId id="1599" r:id="rId191"/>
    <p:sldId id="1450" r:id="rId192"/>
    <p:sldId id="1600" r:id="rId193"/>
    <p:sldId id="2803" r:id="rId194"/>
    <p:sldId id="2804" r:id="rId195"/>
    <p:sldId id="2805" r:id="rId196"/>
    <p:sldId id="1601" r:id="rId197"/>
    <p:sldId id="2806" r:id="rId198"/>
    <p:sldId id="2807" r:id="rId199"/>
    <p:sldId id="2808" r:id="rId200"/>
    <p:sldId id="2809" r:id="rId201"/>
    <p:sldId id="2810" r:id="rId202"/>
    <p:sldId id="2811" r:id="rId203"/>
    <p:sldId id="2812" r:id="rId204"/>
    <p:sldId id="1602" r:id="rId205"/>
    <p:sldId id="1222" r:id="rId206"/>
    <p:sldId id="2813" r:id="rId207"/>
    <p:sldId id="1565" r:id="rId208"/>
    <p:sldId id="2814" r:id="rId209"/>
    <p:sldId id="2815" r:id="rId210"/>
    <p:sldId id="1448" r:id="rId211"/>
    <p:sldId id="1603" r:id="rId212"/>
    <p:sldId id="2816" r:id="rId213"/>
    <p:sldId id="2817" r:id="rId214"/>
    <p:sldId id="2818" r:id="rId215"/>
    <p:sldId id="1643" r:id="rId216"/>
    <p:sldId id="2819" r:id="rId217"/>
    <p:sldId id="2820" r:id="rId218"/>
    <p:sldId id="2821" r:id="rId219"/>
    <p:sldId id="2822" r:id="rId220"/>
    <p:sldId id="917" r:id="rId221"/>
    <p:sldId id="579" r:id="rId222"/>
    <p:sldId id="2823" r:id="rId223"/>
    <p:sldId id="2824" r:id="rId224"/>
    <p:sldId id="609" r:id="rId225"/>
    <p:sldId id="2825" r:id="rId226"/>
    <p:sldId id="1642" r:id="rId227"/>
    <p:sldId id="2826" r:id="rId228"/>
    <p:sldId id="620" r:id="rId229"/>
    <p:sldId id="2827" r:id="rId230"/>
    <p:sldId id="583" r:id="rId231"/>
    <p:sldId id="2828" r:id="rId232"/>
    <p:sldId id="2829" r:id="rId233"/>
    <p:sldId id="2830" r:id="rId234"/>
    <p:sldId id="1612" r:id="rId235"/>
    <p:sldId id="2831" r:id="rId236"/>
    <p:sldId id="565" r:id="rId237"/>
    <p:sldId id="2832" r:id="rId238"/>
    <p:sldId id="2833" r:id="rId239"/>
    <p:sldId id="2834" r:id="rId240"/>
    <p:sldId id="1136" r:id="rId241"/>
    <p:sldId id="932" r:id="rId242"/>
    <p:sldId id="2835" r:id="rId243"/>
    <p:sldId id="1615" r:id="rId244"/>
    <p:sldId id="2836" r:id="rId245"/>
    <p:sldId id="2837" r:id="rId246"/>
    <p:sldId id="2838" r:id="rId247"/>
    <p:sldId id="2839" r:id="rId248"/>
    <p:sldId id="2840" r:id="rId249"/>
    <p:sldId id="2841" r:id="rId250"/>
    <p:sldId id="571" r:id="rId251"/>
    <p:sldId id="2842" r:id="rId252"/>
    <p:sldId id="895" r:id="rId253"/>
    <p:sldId id="2843" r:id="rId254"/>
    <p:sldId id="2844" r:id="rId255"/>
    <p:sldId id="2845" r:id="rId256"/>
    <p:sldId id="2846" r:id="rId257"/>
    <p:sldId id="1635" r:id="rId258"/>
    <p:sldId id="2847" r:id="rId259"/>
    <p:sldId id="2848" r:id="rId260"/>
    <p:sldId id="974" r:id="rId261"/>
    <p:sldId id="1619" r:id="rId262"/>
    <p:sldId id="2849" r:id="rId263"/>
    <p:sldId id="1620" r:id="rId264"/>
    <p:sldId id="2850" r:id="rId265"/>
    <p:sldId id="2851" r:id="rId266"/>
    <p:sldId id="2852" r:id="rId267"/>
    <p:sldId id="1637" r:id="rId268"/>
    <p:sldId id="2853" r:id="rId269"/>
    <p:sldId id="2854" r:id="rId270"/>
    <p:sldId id="1141" r:id="rId271"/>
    <p:sldId id="2855" r:id="rId272"/>
    <p:sldId id="2856" r:id="rId273"/>
    <p:sldId id="1630" r:id="rId274"/>
    <p:sldId id="1126" r:id="rId275"/>
    <p:sldId id="361" r:id="rId276"/>
    <p:sldId id="2857" r:id="rId277"/>
    <p:sldId id="1122" r:id="rId278"/>
    <p:sldId id="893" r:id="rId279"/>
    <p:sldId id="2858" r:id="rId280"/>
    <p:sldId id="915" r:id="rId281"/>
    <p:sldId id="928" r:id="rId282"/>
    <p:sldId id="1123" r:id="rId283"/>
    <p:sldId id="908" r:id="rId284"/>
    <p:sldId id="1276" r:id="rId285"/>
    <p:sldId id="1129" r:id="rId286"/>
    <p:sldId id="1632" r:id="rId287"/>
    <p:sldId id="1190" r:id="rId288"/>
    <p:sldId id="1277" r:id="rId289"/>
    <p:sldId id="1633" r:id="rId290"/>
    <p:sldId id="1240" r:id="rId291"/>
    <p:sldId id="1634" r:id="rId292"/>
    <p:sldId id="1184" r:id="rId293"/>
    <p:sldId id="1627" r:id="rId294"/>
    <p:sldId id="566" r:id="rId295"/>
    <p:sldId id="1628" r:id="rId296"/>
    <p:sldId id="1640" r:id="rId297"/>
    <p:sldId id="959" r:id="rId298"/>
    <p:sldId id="1182" r:id="rId299"/>
    <p:sldId id="960" r:id="rId300"/>
    <p:sldId id="961" r:id="rId301"/>
    <p:sldId id="1639" r:id="rId302"/>
    <p:sldId id="1638" r:id="rId303"/>
    <p:sldId id="1629" r:id="rId304"/>
    <p:sldId id="2859" r:id="rId305"/>
    <p:sldId id="2860" r:id="rId306"/>
    <p:sldId id="2861" r:id="rId307"/>
    <p:sldId id="2862" r:id="rId308"/>
    <p:sldId id="1641" r:id="rId309"/>
    <p:sldId id="1644" r:id="rId310"/>
    <p:sldId id="2863" r:id="rId311"/>
    <p:sldId id="2864" r:id="rId312"/>
    <p:sldId id="1607" r:id="rId313"/>
    <p:sldId id="2865" r:id="rId314"/>
    <p:sldId id="1416" r:id="rId315"/>
    <p:sldId id="1631" r:id="rId316"/>
    <p:sldId id="2866" r:id="rId317"/>
    <p:sldId id="1418" r:id="rId318"/>
    <p:sldId id="1421" r:id="rId319"/>
    <p:sldId id="1419" r:id="rId320"/>
    <p:sldId id="1420" r:id="rId321"/>
    <p:sldId id="1422" r:id="rId322"/>
    <p:sldId id="1423" r:id="rId323"/>
    <p:sldId id="1425" r:id="rId3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5B48D8-2E36-49A2-8F62-44D61877A2BF}">
          <p14:sldIdLst>
            <p14:sldId id="1189"/>
            <p14:sldId id="1191"/>
            <p14:sldId id="2869"/>
            <p14:sldId id="1442"/>
            <p14:sldId id="1617"/>
            <p14:sldId id="3386"/>
            <p14:sldId id="1441"/>
            <p14:sldId id="986"/>
            <p14:sldId id="1585"/>
            <p14:sldId id="1455"/>
            <p14:sldId id="1555"/>
            <p14:sldId id="2742"/>
            <p14:sldId id="1454"/>
            <p14:sldId id="1435"/>
            <p14:sldId id="1437"/>
            <p14:sldId id="1439"/>
            <p14:sldId id="1556"/>
            <p14:sldId id="1440"/>
            <p14:sldId id="1618"/>
            <p14:sldId id="2743"/>
            <p14:sldId id="1456"/>
            <p14:sldId id="1446"/>
            <p14:sldId id="2744"/>
            <p14:sldId id="257"/>
            <p14:sldId id="576"/>
            <p14:sldId id="2745"/>
            <p14:sldId id="1173"/>
            <p14:sldId id="1174"/>
            <p14:sldId id="1175"/>
            <p14:sldId id="1562"/>
            <p14:sldId id="1563"/>
            <p14:sldId id="2746"/>
            <p14:sldId id="1605"/>
            <p14:sldId id="1180"/>
            <p14:sldId id="256"/>
            <p14:sldId id="258"/>
            <p14:sldId id="1621"/>
            <p14:sldId id="3351"/>
            <p14:sldId id="3384"/>
            <p14:sldId id="2871"/>
            <p14:sldId id="2121"/>
            <p14:sldId id="3390"/>
            <p14:sldId id="2759"/>
            <p14:sldId id="1394"/>
            <p14:sldId id="2748"/>
            <p14:sldId id="1449"/>
            <p14:sldId id="558"/>
            <p14:sldId id="1221"/>
            <p14:sldId id="1385"/>
            <p14:sldId id="1132"/>
            <p14:sldId id="1134"/>
            <p14:sldId id="272"/>
            <p14:sldId id="2750"/>
            <p14:sldId id="1185"/>
            <p14:sldId id="1233"/>
            <p14:sldId id="2751"/>
            <p14:sldId id="1458"/>
            <p14:sldId id="263"/>
            <p14:sldId id="3387"/>
            <p14:sldId id="2753"/>
            <p14:sldId id="3388"/>
            <p14:sldId id="3389"/>
            <p14:sldId id="1143"/>
            <p14:sldId id="1202"/>
            <p14:sldId id="2737"/>
            <p14:sldId id="968"/>
            <p14:sldId id="2738"/>
            <p14:sldId id="1145"/>
            <p14:sldId id="1272"/>
            <p14:sldId id="714"/>
            <p14:sldId id="715"/>
            <p14:sldId id="2106"/>
            <p14:sldId id="2107"/>
            <p14:sldId id="2733"/>
            <p14:sldId id="2734"/>
            <p14:sldId id="1652"/>
            <p14:sldId id="1146"/>
            <p14:sldId id="2739"/>
            <p14:sldId id="996"/>
            <p14:sldId id="2741"/>
            <p14:sldId id="1211"/>
            <p14:sldId id="2760"/>
            <p14:sldId id="2761"/>
            <p14:sldId id="3385"/>
            <p14:sldId id="2756"/>
            <p14:sldId id="1417"/>
            <p14:sldId id="362"/>
            <p14:sldId id="1400"/>
            <p14:sldId id="1124"/>
            <p14:sldId id="1242"/>
            <p14:sldId id="2752"/>
            <p14:sldId id="2762"/>
            <p14:sldId id="1390"/>
            <p14:sldId id="2763"/>
            <p14:sldId id="2764"/>
            <p14:sldId id="1125"/>
            <p14:sldId id="1586"/>
            <p14:sldId id="2758"/>
            <p14:sldId id="578"/>
            <p14:sldId id="1606"/>
            <p14:sldId id="2872"/>
          </p14:sldIdLst>
        </p14:section>
        <p14:section name="Untitled Section" id="{FFF3F26F-3D35-4512-A440-C501AE13B3A4}">
          <p14:sldIdLst>
            <p14:sldId id="1451"/>
            <p14:sldId id="1662"/>
            <p14:sldId id="3391"/>
            <p14:sldId id="3392"/>
            <p14:sldId id="3393"/>
            <p14:sldId id="1663"/>
            <p14:sldId id="1587"/>
            <p14:sldId id="1408"/>
            <p14:sldId id="1608"/>
            <p14:sldId id="1407"/>
            <p14:sldId id="1406"/>
            <p14:sldId id="1415"/>
            <p14:sldId id="1445"/>
            <p14:sldId id="1623"/>
            <p14:sldId id="1624"/>
            <p14:sldId id="1613"/>
            <p14:sldId id="1611"/>
            <p14:sldId id="1589"/>
            <p14:sldId id="1443"/>
            <p14:sldId id="1604"/>
            <p14:sldId id="1162"/>
            <p14:sldId id="1398"/>
            <p14:sldId id="1215"/>
            <p14:sldId id="1399"/>
            <p14:sldId id="572"/>
            <p14:sldId id="2867"/>
            <p14:sldId id="2765"/>
            <p14:sldId id="2766"/>
            <p14:sldId id="2767"/>
            <p14:sldId id="2768"/>
            <p14:sldId id="2769"/>
            <p14:sldId id="2770"/>
            <p14:sldId id="2771"/>
            <p14:sldId id="2772"/>
            <p14:sldId id="2773"/>
            <p14:sldId id="1397"/>
            <p14:sldId id="2774"/>
            <p14:sldId id="2775"/>
            <p14:sldId id="2776"/>
            <p14:sldId id="2777"/>
            <p14:sldId id="2778"/>
            <p14:sldId id="2779"/>
            <p14:sldId id="2780"/>
            <p14:sldId id="1590"/>
            <p14:sldId id="2781"/>
            <p14:sldId id="2782"/>
            <p14:sldId id="2783"/>
            <p14:sldId id="1436"/>
            <p14:sldId id="2784"/>
            <p14:sldId id="1438"/>
            <p14:sldId id="2785"/>
            <p14:sldId id="2786"/>
            <p14:sldId id="2787"/>
            <p14:sldId id="1614"/>
            <p14:sldId id="1591"/>
            <p14:sldId id="2788"/>
            <p14:sldId id="2789"/>
            <p14:sldId id="2790"/>
            <p14:sldId id="1444"/>
            <p14:sldId id="1592"/>
            <p14:sldId id="2791"/>
            <p14:sldId id="2792"/>
            <p14:sldId id="1593"/>
            <p14:sldId id="1197"/>
            <p14:sldId id="1594"/>
            <p14:sldId id="1204"/>
            <p14:sldId id="1595"/>
            <p14:sldId id="2793"/>
            <p14:sldId id="2794"/>
            <p14:sldId id="2795"/>
            <p14:sldId id="2796"/>
            <p14:sldId id="2797"/>
            <p14:sldId id="1596"/>
            <p14:sldId id="2798"/>
            <p14:sldId id="1130"/>
            <p14:sldId id="1178"/>
            <p14:sldId id="1588"/>
            <p14:sldId id="1597"/>
            <p14:sldId id="2799"/>
            <p14:sldId id="2800"/>
            <p14:sldId id="2801"/>
            <p14:sldId id="1616"/>
            <p14:sldId id="1117"/>
            <p14:sldId id="2802"/>
            <p14:sldId id="1598"/>
            <p14:sldId id="1572"/>
            <p14:sldId id="1610"/>
            <p14:sldId id="1571"/>
            <p14:sldId id="1599"/>
            <p14:sldId id="1450"/>
            <p14:sldId id="1600"/>
            <p14:sldId id="2803"/>
            <p14:sldId id="2804"/>
            <p14:sldId id="2805"/>
            <p14:sldId id="1601"/>
            <p14:sldId id="2806"/>
            <p14:sldId id="2807"/>
            <p14:sldId id="2808"/>
            <p14:sldId id="2809"/>
            <p14:sldId id="2810"/>
            <p14:sldId id="2811"/>
            <p14:sldId id="2812"/>
            <p14:sldId id="1602"/>
            <p14:sldId id="1222"/>
            <p14:sldId id="2813"/>
            <p14:sldId id="1565"/>
            <p14:sldId id="2814"/>
            <p14:sldId id="2815"/>
            <p14:sldId id="1448"/>
            <p14:sldId id="1603"/>
            <p14:sldId id="2816"/>
            <p14:sldId id="2817"/>
            <p14:sldId id="2818"/>
            <p14:sldId id="1643"/>
            <p14:sldId id="2819"/>
            <p14:sldId id="2820"/>
            <p14:sldId id="2821"/>
            <p14:sldId id="2822"/>
            <p14:sldId id="917"/>
            <p14:sldId id="579"/>
            <p14:sldId id="2823"/>
            <p14:sldId id="2824"/>
            <p14:sldId id="609"/>
            <p14:sldId id="2825"/>
            <p14:sldId id="1642"/>
            <p14:sldId id="2826"/>
            <p14:sldId id="620"/>
            <p14:sldId id="2827"/>
            <p14:sldId id="583"/>
            <p14:sldId id="2828"/>
            <p14:sldId id="2829"/>
            <p14:sldId id="2830"/>
            <p14:sldId id="1612"/>
            <p14:sldId id="2831"/>
            <p14:sldId id="565"/>
            <p14:sldId id="2832"/>
            <p14:sldId id="2833"/>
            <p14:sldId id="2834"/>
            <p14:sldId id="1136"/>
            <p14:sldId id="932"/>
            <p14:sldId id="2835"/>
            <p14:sldId id="1615"/>
            <p14:sldId id="2836"/>
            <p14:sldId id="2837"/>
            <p14:sldId id="2838"/>
            <p14:sldId id="2839"/>
            <p14:sldId id="2840"/>
            <p14:sldId id="2841"/>
            <p14:sldId id="571"/>
            <p14:sldId id="2842"/>
            <p14:sldId id="895"/>
            <p14:sldId id="2843"/>
            <p14:sldId id="2844"/>
            <p14:sldId id="2845"/>
            <p14:sldId id="2846"/>
            <p14:sldId id="1635"/>
            <p14:sldId id="2847"/>
            <p14:sldId id="2848"/>
            <p14:sldId id="974"/>
            <p14:sldId id="1619"/>
            <p14:sldId id="2849"/>
            <p14:sldId id="1620"/>
            <p14:sldId id="2850"/>
            <p14:sldId id="2851"/>
            <p14:sldId id="2852"/>
            <p14:sldId id="1637"/>
            <p14:sldId id="2853"/>
            <p14:sldId id="2854"/>
            <p14:sldId id="1141"/>
            <p14:sldId id="2855"/>
            <p14:sldId id="2856"/>
            <p14:sldId id="1630"/>
            <p14:sldId id="1126"/>
            <p14:sldId id="361"/>
            <p14:sldId id="2857"/>
            <p14:sldId id="1122"/>
            <p14:sldId id="893"/>
            <p14:sldId id="2858"/>
            <p14:sldId id="915"/>
            <p14:sldId id="928"/>
            <p14:sldId id="1123"/>
            <p14:sldId id="908"/>
            <p14:sldId id="1276"/>
            <p14:sldId id="1129"/>
            <p14:sldId id="1632"/>
            <p14:sldId id="1190"/>
            <p14:sldId id="1277"/>
            <p14:sldId id="1633"/>
            <p14:sldId id="1240"/>
            <p14:sldId id="1634"/>
            <p14:sldId id="1184"/>
            <p14:sldId id="1627"/>
            <p14:sldId id="566"/>
            <p14:sldId id="1628"/>
            <p14:sldId id="1640"/>
            <p14:sldId id="959"/>
            <p14:sldId id="1182"/>
            <p14:sldId id="960"/>
            <p14:sldId id="961"/>
            <p14:sldId id="1639"/>
            <p14:sldId id="1638"/>
            <p14:sldId id="1629"/>
            <p14:sldId id="2859"/>
            <p14:sldId id="2860"/>
            <p14:sldId id="2861"/>
            <p14:sldId id="2862"/>
            <p14:sldId id="1641"/>
            <p14:sldId id="1644"/>
            <p14:sldId id="2863"/>
            <p14:sldId id="2864"/>
            <p14:sldId id="1607"/>
            <p14:sldId id="2865"/>
            <p14:sldId id="1416"/>
            <p14:sldId id="1631"/>
            <p14:sldId id="2866"/>
            <p14:sldId id="1418"/>
            <p14:sldId id="1421"/>
            <p14:sldId id="1419"/>
            <p14:sldId id="1420"/>
            <p14:sldId id="1422"/>
            <p14:sldId id="1423"/>
            <p14:sldId id="14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404" autoAdjust="0"/>
  </p:normalViewPr>
  <p:slideViewPr>
    <p:cSldViewPr snapToGrid="0">
      <p:cViewPr varScale="1">
        <p:scale>
          <a:sx n="85" d="100"/>
          <a:sy n="85" d="100"/>
        </p:scale>
        <p:origin x="49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viewProps" Target="view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microsoft.com/office/2016/11/relationships/changesInfo" Target="changesInfos/changesInfo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134CC910-8CD8-4EF7-9820-1336625BD2FB}"/>
    <pc:docChg chg="custSel addSld delSld modSld sldOrd">
      <pc:chgData name="luis cleto" userId="a76db6c301978307" providerId="LiveId" clId="{134CC910-8CD8-4EF7-9820-1336625BD2FB}" dt="2025-07-05T08:48:32.002" v="1989" actId="5793"/>
      <pc:docMkLst>
        <pc:docMk/>
      </pc:docMkLst>
      <pc:sldChg chg="modSp mod ord">
        <pc:chgData name="luis cleto" userId="a76db6c301978307" providerId="LiveId" clId="{134CC910-8CD8-4EF7-9820-1336625BD2FB}" dt="2025-06-10T11:08:23.328" v="82" actId="20577"/>
        <pc:sldMkLst>
          <pc:docMk/>
          <pc:sldMk cId="86347280" sldId="1446"/>
        </pc:sldMkLst>
      </pc:sldChg>
      <pc:sldChg chg="del">
        <pc:chgData name="luis cleto" userId="a76db6c301978307" providerId="LiveId" clId="{134CC910-8CD8-4EF7-9820-1336625BD2FB}" dt="2025-06-21T19:32:09.807" v="140" actId="2696"/>
        <pc:sldMkLst>
          <pc:docMk/>
          <pc:sldMk cId="2083552396" sldId="1622"/>
        </pc:sldMkLst>
      </pc:sldChg>
      <pc:sldChg chg="modSp add mod">
        <pc:chgData name="luis cleto" userId="a76db6c301978307" providerId="LiveId" clId="{134CC910-8CD8-4EF7-9820-1336625BD2FB}" dt="2025-06-21T19:36:23.516" v="291" actId="20577"/>
        <pc:sldMkLst>
          <pc:docMk/>
          <pc:sldMk cId="1294933524" sldId="2121"/>
        </pc:sldMkLst>
      </pc:sldChg>
      <pc:sldChg chg="modSp mod">
        <pc:chgData name="luis cleto" userId="a76db6c301978307" providerId="LiveId" clId="{134CC910-8CD8-4EF7-9820-1336625BD2FB}" dt="2025-07-05T08:48:32.002" v="1989" actId="5793"/>
        <pc:sldMkLst>
          <pc:docMk/>
          <pc:sldMk cId="2815100953" sldId="2759"/>
        </pc:sldMkLst>
      </pc:sldChg>
      <pc:sldChg chg="addSp modSp new mod ord">
        <pc:chgData name="luis cleto" userId="a76db6c301978307" providerId="LiveId" clId="{134CC910-8CD8-4EF7-9820-1336625BD2FB}" dt="2025-06-10T11:15:06.869" v="124"/>
        <pc:sldMkLst>
          <pc:docMk/>
          <pc:sldMk cId="486948433" sldId="2868"/>
        </pc:sldMkLst>
      </pc:sldChg>
      <pc:sldChg chg="modSp add mod">
        <pc:chgData name="luis cleto" userId="a76db6c301978307" providerId="LiveId" clId="{134CC910-8CD8-4EF7-9820-1336625BD2FB}" dt="2025-06-16T15:12:24.194" v="128" actId="207"/>
        <pc:sldMkLst>
          <pc:docMk/>
          <pc:sldMk cId="3288498179" sldId="2869"/>
        </pc:sldMkLst>
      </pc:sldChg>
      <pc:sldChg chg="modSp add mod">
        <pc:chgData name="luis cleto" userId="a76db6c301978307" providerId="LiveId" clId="{134CC910-8CD8-4EF7-9820-1336625BD2FB}" dt="2025-06-21T19:32:21.500" v="142" actId="207"/>
        <pc:sldMkLst>
          <pc:docMk/>
          <pc:sldMk cId="2639555336" sldId="2870"/>
        </pc:sldMkLst>
      </pc:sldChg>
      <pc:sldChg chg="addSp modSp new mod">
        <pc:chgData name="luis cleto" userId="a76db6c301978307" providerId="LiveId" clId="{134CC910-8CD8-4EF7-9820-1336625BD2FB}" dt="2025-06-22T08:41:18.410" v="1963" actId="1076"/>
        <pc:sldMkLst>
          <pc:docMk/>
          <pc:sldMk cId="3249730598" sldId="2871"/>
        </pc:sldMkLst>
      </pc:sldChg>
    </pc:docChg>
  </pc:docChgLst>
  <pc:docChgLst>
    <pc:chgData name="luis cleto" userId="a76db6c301978307" providerId="LiveId" clId="{860A4F2C-1596-4ACD-95D2-7AE3CD351458}"/>
    <pc:docChg chg="custSel addSld delSld modSld sldOrd modSection modNotesMaster">
      <pc:chgData name="luis cleto" userId="a76db6c301978307" providerId="LiveId" clId="{860A4F2C-1596-4ACD-95D2-7AE3CD351458}" dt="2025-09-27T14:58:19.715" v="10407"/>
      <pc:docMkLst>
        <pc:docMk/>
      </pc:docMkLst>
      <pc:sldChg chg="modSp mod">
        <pc:chgData name="luis cleto" userId="a76db6c301978307" providerId="LiveId" clId="{860A4F2C-1596-4ACD-95D2-7AE3CD351458}" dt="2025-09-11T16:53:43.858" v="2111" actId="1076"/>
        <pc:sldMkLst>
          <pc:docMk/>
          <pc:sldMk cId="2635216336" sldId="257"/>
        </pc:sldMkLst>
        <pc:spChg chg="mod">
          <ac:chgData name="luis cleto" userId="a76db6c301978307" providerId="LiveId" clId="{860A4F2C-1596-4ACD-95D2-7AE3CD351458}" dt="2025-09-11T16:53:43.858" v="2111" actId="1076"/>
          <ac:spMkLst>
            <pc:docMk/>
            <pc:sldMk cId="2635216336" sldId="257"/>
            <ac:spMk id="6" creationId="{7EFC5E5A-A483-27C1-8BC1-FDFEB74D846D}"/>
          </ac:spMkLst>
        </pc:spChg>
        <pc:spChg chg="mod">
          <ac:chgData name="luis cleto" userId="a76db6c301978307" providerId="LiveId" clId="{860A4F2C-1596-4ACD-95D2-7AE3CD351458}" dt="2025-09-11T16:53:03.336" v="2108" actId="20577"/>
          <ac:spMkLst>
            <pc:docMk/>
            <pc:sldMk cId="2635216336" sldId="257"/>
            <ac:spMk id="8" creationId="{39B85D51-915A-73A6-5395-570775523E91}"/>
          </ac:spMkLst>
        </pc:spChg>
      </pc:sldChg>
      <pc:sldChg chg="modSp mod">
        <pc:chgData name="luis cleto" userId="a76db6c301978307" providerId="LiveId" clId="{860A4F2C-1596-4ACD-95D2-7AE3CD351458}" dt="2025-09-12T10:25:23.574" v="5163" actId="2711"/>
        <pc:sldMkLst>
          <pc:docMk/>
          <pc:sldMk cId="2312532114" sldId="362"/>
        </pc:sldMkLst>
        <pc:spChg chg="mod">
          <ac:chgData name="luis cleto" userId="a76db6c301978307" providerId="LiveId" clId="{860A4F2C-1596-4ACD-95D2-7AE3CD351458}" dt="2025-09-12T10:25:23.574" v="5163" actId="2711"/>
          <ac:spMkLst>
            <pc:docMk/>
            <pc:sldMk cId="2312532114" sldId="362"/>
            <ac:spMk id="6" creationId="{EE52A94B-8625-4676-99E9-73663F46F053}"/>
          </ac:spMkLst>
        </pc:spChg>
      </pc:sldChg>
      <pc:sldChg chg="modSp mod">
        <pc:chgData name="luis cleto" userId="a76db6c301978307" providerId="LiveId" clId="{860A4F2C-1596-4ACD-95D2-7AE3CD351458}" dt="2025-09-11T16:57:50.031" v="2287" actId="207"/>
        <pc:sldMkLst>
          <pc:docMk/>
          <pc:sldMk cId="653957449" sldId="576"/>
        </pc:sldMkLst>
        <pc:spChg chg="mod">
          <ac:chgData name="luis cleto" userId="a76db6c301978307" providerId="LiveId" clId="{860A4F2C-1596-4ACD-95D2-7AE3CD351458}" dt="2025-09-11T16:57:50.031" v="2287" actId="207"/>
          <ac:spMkLst>
            <pc:docMk/>
            <pc:sldMk cId="653957449" sldId="576"/>
            <ac:spMk id="7" creationId="{12D802AB-E326-4CF8-9323-80EC46397AAF}"/>
          </ac:spMkLst>
        </pc:spChg>
      </pc:sldChg>
      <pc:sldChg chg="modSp mod">
        <pc:chgData name="luis cleto" userId="a76db6c301978307" providerId="LiveId" clId="{860A4F2C-1596-4ACD-95D2-7AE3CD351458}" dt="2025-09-12T10:32:57.366" v="5327" actId="20577"/>
        <pc:sldMkLst>
          <pc:docMk/>
          <pc:sldMk cId="1853552355" sldId="578"/>
        </pc:sldMkLst>
        <pc:spChg chg="mod">
          <ac:chgData name="luis cleto" userId="a76db6c301978307" providerId="LiveId" clId="{860A4F2C-1596-4ACD-95D2-7AE3CD351458}" dt="2025-09-12T10:32:57.366" v="5327" actId="20577"/>
          <ac:spMkLst>
            <pc:docMk/>
            <pc:sldMk cId="1853552355" sldId="578"/>
            <ac:spMk id="3" creationId="{A81A2B42-2D9D-4D48-8CB4-72EAF9177BAB}"/>
          </ac:spMkLst>
        </pc:spChg>
      </pc:sldChg>
      <pc:sldChg chg="modSp mod">
        <pc:chgData name="luis cleto" userId="a76db6c301978307" providerId="LiveId" clId="{860A4F2C-1596-4ACD-95D2-7AE3CD351458}" dt="2025-09-11T16:46:10.875" v="1981" actId="20577"/>
        <pc:sldMkLst>
          <pc:docMk/>
          <pc:sldMk cId="1129124012" sldId="986"/>
        </pc:sldMkLst>
        <pc:spChg chg="mod">
          <ac:chgData name="luis cleto" userId="a76db6c301978307" providerId="LiveId" clId="{860A4F2C-1596-4ACD-95D2-7AE3CD351458}" dt="2025-09-11T16:46:10.875" v="1981" actId="20577"/>
          <ac:spMkLst>
            <pc:docMk/>
            <pc:sldMk cId="1129124012" sldId="986"/>
            <ac:spMk id="7" creationId="{08A32458-81BD-4E3F-AB47-193472813E27}"/>
          </ac:spMkLst>
        </pc:spChg>
      </pc:sldChg>
      <pc:sldChg chg="modSp mod">
        <pc:chgData name="luis cleto" userId="a76db6c301978307" providerId="LiveId" clId="{860A4F2C-1596-4ACD-95D2-7AE3CD351458}" dt="2025-09-12T10:13:14.912" v="4696" actId="20577"/>
        <pc:sldMkLst>
          <pc:docMk/>
          <pc:sldMk cId="2190401821" sldId="996"/>
        </pc:sldMkLst>
        <pc:spChg chg="mod">
          <ac:chgData name="luis cleto" userId="a76db6c301978307" providerId="LiveId" clId="{860A4F2C-1596-4ACD-95D2-7AE3CD351458}" dt="2025-09-12T10:13:14.912" v="4696" actId="20577"/>
          <ac:spMkLst>
            <pc:docMk/>
            <pc:sldMk cId="2190401821" sldId="996"/>
            <ac:spMk id="3" creationId="{40F37A28-457A-42CA-A50A-590702CAEA3C}"/>
          </ac:spMkLst>
        </pc:spChg>
      </pc:sldChg>
      <pc:sldChg chg="modSp mod">
        <pc:chgData name="luis cleto" userId="a76db6c301978307" providerId="LiveId" clId="{860A4F2C-1596-4ACD-95D2-7AE3CD351458}" dt="2025-09-11T17:07:33.898" v="2510" actId="1076"/>
        <pc:sldMkLst>
          <pc:docMk/>
          <pc:sldMk cId="657168787" sldId="1132"/>
        </pc:sldMkLst>
        <pc:spChg chg="mod">
          <ac:chgData name="luis cleto" userId="a76db6c301978307" providerId="LiveId" clId="{860A4F2C-1596-4ACD-95D2-7AE3CD351458}" dt="2025-09-11T17:07:33.898" v="2510" actId="1076"/>
          <ac:spMkLst>
            <pc:docMk/>
            <pc:sldMk cId="657168787" sldId="1132"/>
            <ac:spMk id="3" creationId="{5BB5A62A-9274-E98A-E346-7CB88CD86DF4}"/>
          </ac:spMkLst>
        </pc:spChg>
      </pc:sldChg>
      <pc:sldChg chg="modSp mod">
        <pc:chgData name="luis cleto" userId="a76db6c301978307" providerId="LiveId" clId="{860A4F2C-1596-4ACD-95D2-7AE3CD351458}" dt="2025-09-11T17:09:19.506" v="2583" actId="20577"/>
        <pc:sldMkLst>
          <pc:docMk/>
          <pc:sldMk cId="211868633" sldId="1134"/>
        </pc:sldMkLst>
        <pc:spChg chg="mod">
          <ac:chgData name="luis cleto" userId="a76db6c301978307" providerId="LiveId" clId="{860A4F2C-1596-4ACD-95D2-7AE3CD351458}" dt="2025-09-11T17:09:19.506" v="2583" actId="20577"/>
          <ac:spMkLst>
            <pc:docMk/>
            <pc:sldMk cId="211868633" sldId="1134"/>
            <ac:spMk id="8" creationId="{BA8156F5-4FB0-C30F-1C9F-84DD3A31F26F}"/>
          </ac:spMkLst>
        </pc:spChg>
      </pc:sldChg>
      <pc:sldChg chg="modSp mod">
        <pc:chgData name="luis cleto" userId="a76db6c301978307" providerId="LiveId" clId="{860A4F2C-1596-4ACD-95D2-7AE3CD351458}" dt="2025-09-12T10:04:31.755" v="4419" actId="20577"/>
        <pc:sldMkLst>
          <pc:docMk/>
          <pc:sldMk cId="4054422166" sldId="1143"/>
        </pc:sldMkLst>
        <pc:spChg chg="mod">
          <ac:chgData name="luis cleto" userId="a76db6c301978307" providerId="LiveId" clId="{860A4F2C-1596-4ACD-95D2-7AE3CD351458}" dt="2025-09-12T10:04:31.755" v="4419" actId="20577"/>
          <ac:spMkLst>
            <pc:docMk/>
            <pc:sldMk cId="4054422166" sldId="1143"/>
            <ac:spMk id="4" creationId="{122435AA-2E6A-38B2-07D9-72C318CD0DE5}"/>
          </ac:spMkLst>
        </pc:spChg>
      </pc:sldChg>
      <pc:sldChg chg="modSp mod">
        <pc:chgData name="luis cleto" userId="a76db6c301978307" providerId="LiveId" clId="{860A4F2C-1596-4ACD-95D2-7AE3CD351458}" dt="2025-09-12T10:09:28.948" v="4525" actId="20577"/>
        <pc:sldMkLst>
          <pc:docMk/>
          <pc:sldMk cId="290172645" sldId="1145"/>
        </pc:sldMkLst>
        <pc:spChg chg="mod">
          <ac:chgData name="luis cleto" userId="a76db6c301978307" providerId="LiveId" clId="{860A4F2C-1596-4ACD-95D2-7AE3CD351458}" dt="2025-09-12T10:09:28.948" v="4525" actId="20577"/>
          <ac:spMkLst>
            <pc:docMk/>
            <pc:sldMk cId="290172645" sldId="1145"/>
            <ac:spMk id="3" creationId="{783F0105-9CCE-428F-9C1E-DC5CF576582B}"/>
          </ac:spMkLst>
        </pc:spChg>
      </pc:sldChg>
      <pc:sldChg chg="modSp mod">
        <pc:chgData name="luis cleto" userId="a76db6c301978307" providerId="LiveId" clId="{860A4F2C-1596-4ACD-95D2-7AE3CD351458}" dt="2025-09-12T10:11:18.648" v="4569" actId="1076"/>
        <pc:sldMkLst>
          <pc:docMk/>
          <pc:sldMk cId="650640027" sldId="1146"/>
        </pc:sldMkLst>
        <pc:spChg chg="mod">
          <ac:chgData name="luis cleto" userId="a76db6c301978307" providerId="LiveId" clId="{860A4F2C-1596-4ACD-95D2-7AE3CD351458}" dt="2025-09-12T10:11:18.648" v="4569" actId="1076"/>
          <ac:spMkLst>
            <pc:docMk/>
            <pc:sldMk cId="650640027" sldId="1146"/>
            <ac:spMk id="2" creationId="{EF06F7D9-1346-4B6B-BB92-0A24DB1139AE}"/>
          </ac:spMkLst>
        </pc:spChg>
      </pc:sldChg>
      <pc:sldChg chg="modSp mod">
        <pc:chgData name="luis cleto" userId="a76db6c301978307" providerId="LiveId" clId="{860A4F2C-1596-4ACD-95D2-7AE3CD351458}" dt="2025-09-11T16:58:28.608" v="2300" actId="20577"/>
        <pc:sldMkLst>
          <pc:docMk/>
          <pc:sldMk cId="2827034883" sldId="1175"/>
        </pc:sldMkLst>
        <pc:spChg chg="mod">
          <ac:chgData name="luis cleto" userId="a76db6c301978307" providerId="LiveId" clId="{860A4F2C-1596-4ACD-95D2-7AE3CD351458}" dt="2025-09-11T16:58:28.608" v="2300" actId="20577"/>
          <ac:spMkLst>
            <pc:docMk/>
            <pc:sldMk cId="2827034883" sldId="1175"/>
            <ac:spMk id="6" creationId="{BE6B7989-6B29-2315-48C4-754A6AE7F1AE}"/>
          </ac:spMkLst>
        </pc:spChg>
      </pc:sldChg>
      <pc:sldChg chg="modSp mod">
        <pc:chgData name="luis cleto" userId="a76db6c301978307" providerId="LiveId" clId="{860A4F2C-1596-4ACD-95D2-7AE3CD351458}" dt="2025-09-11T17:00:01.247" v="2321" actId="20577"/>
        <pc:sldMkLst>
          <pc:docMk/>
          <pc:sldMk cId="887728988" sldId="1180"/>
        </pc:sldMkLst>
        <pc:spChg chg="mod">
          <ac:chgData name="luis cleto" userId="a76db6c301978307" providerId="LiveId" clId="{860A4F2C-1596-4ACD-95D2-7AE3CD351458}" dt="2025-09-11T17:00:01.247" v="2321" actId="20577"/>
          <ac:spMkLst>
            <pc:docMk/>
            <pc:sldMk cId="887728988" sldId="1180"/>
            <ac:spMk id="3" creationId="{53196F52-DE2E-4F12-B1AC-2C381CC8F48C}"/>
          </ac:spMkLst>
        </pc:spChg>
      </pc:sldChg>
      <pc:sldChg chg="modSp mod">
        <pc:chgData name="luis cleto" userId="a76db6c301978307" providerId="LiveId" clId="{860A4F2C-1596-4ACD-95D2-7AE3CD351458}" dt="2025-09-11T16:33:46.148" v="1664" actId="20577"/>
        <pc:sldMkLst>
          <pc:docMk/>
          <pc:sldMk cId="3611450862" sldId="1189"/>
        </pc:sldMkLst>
        <pc:spChg chg="mod">
          <ac:chgData name="luis cleto" userId="a76db6c301978307" providerId="LiveId" clId="{860A4F2C-1596-4ACD-95D2-7AE3CD351458}" dt="2025-09-11T16:33:46.148" v="1664" actId="20577"/>
          <ac:spMkLst>
            <pc:docMk/>
            <pc:sldMk cId="3611450862" sldId="1189"/>
            <ac:spMk id="3" creationId="{344CC789-4BCF-1DAD-F81D-DBE2E8DCBFE2}"/>
          </ac:spMkLst>
        </pc:spChg>
      </pc:sldChg>
      <pc:sldChg chg="addSp modSp mod ord">
        <pc:chgData name="luis cleto" userId="a76db6c301978307" providerId="LiveId" clId="{860A4F2C-1596-4ACD-95D2-7AE3CD351458}" dt="2025-09-25T17:17:28.849" v="8299" actId="1076"/>
        <pc:sldMkLst>
          <pc:docMk/>
          <pc:sldMk cId="3402985955" sldId="1191"/>
        </pc:sldMkLst>
        <pc:spChg chg="add mod">
          <ac:chgData name="luis cleto" userId="a76db6c301978307" providerId="LiveId" clId="{860A4F2C-1596-4ACD-95D2-7AE3CD351458}" dt="2025-09-25T17:17:28.849" v="8299" actId="1076"/>
          <ac:spMkLst>
            <pc:docMk/>
            <pc:sldMk cId="3402985955" sldId="1191"/>
            <ac:spMk id="5" creationId="{D3DFF74F-1EE6-AACB-FF47-5640279FC8C2}"/>
          </ac:spMkLst>
        </pc:spChg>
        <pc:picChg chg="mod">
          <ac:chgData name="luis cleto" userId="a76db6c301978307" providerId="LiveId" clId="{860A4F2C-1596-4ACD-95D2-7AE3CD351458}" dt="2025-09-25T17:16:52.691" v="8284" actId="14100"/>
          <ac:picMkLst>
            <pc:docMk/>
            <pc:sldMk cId="3402985955" sldId="1191"/>
            <ac:picMk id="1026" creationId="{224FD306-E322-0148-2888-9AEDFB77A354}"/>
          </ac:picMkLst>
        </pc:picChg>
      </pc:sldChg>
      <pc:sldChg chg="modSp mod">
        <pc:chgData name="luis cleto" userId="a76db6c301978307" providerId="LiveId" clId="{860A4F2C-1596-4ACD-95D2-7AE3CD351458}" dt="2025-09-12T10:05:40.492" v="4420" actId="20577"/>
        <pc:sldMkLst>
          <pc:docMk/>
          <pc:sldMk cId="2234978339" sldId="1202"/>
        </pc:sldMkLst>
        <pc:spChg chg="mod">
          <ac:chgData name="luis cleto" userId="a76db6c301978307" providerId="LiveId" clId="{860A4F2C-1596-4ACD-95D2-7AE3CD351458}" dt="2025-09-12T10:05:40.492" v="4420" actId="20577"/>
          <ac:spMkLst>
            <pc:docMk/>
            <pc:sldMk cId="2234978339" sldId="1202"/>
            <ac:spMk id="3" creationId="{176C9207-FCF2-45D6-946A-5DA2A5A26DE0}"/>
          </ac:spMkLst>
        </pc:spChg>
      </pc:sldChg>
      <pc:sldChg chg="modSp mod">
        <pc:chgData name="luis cleto" userId="a76db6c301978307" providerId="LiveId" clId="{860A4F2C-1596-4ACD-95D2-7AE3CD351458}" dt="2025-09-12T10:20:20.399" v="5108" actId="20577"/>
        <pc:sldMkLst>
          <pc:docMk/>
          <pc:sldMk cId="1604185393" sldId="1211"/>
        </pc:sldMkLst>
        <pc:spChg chg="mod">
          <ac:chgData name="luis cleto" userId="a76db6c301978307" providerId="LiveId" clId="{860A4F2C-1596-4ACD-95D2-7AE3CD351458}" dt="2025-09-12T10:20:20.399" v="5108" actId="20577"/>
          <ac:spMkLst>
            <pc:docMk/>
            <pc:sldMk cId="1604185393" sldId="1211"/>
            <ac:spMk id="3" creationId="{348598A2-9E79-0CFD-89CB-F8CD54B7EF59}"/>
          </ac:spMkLst>
        </pc:spChg>
      </pc:sldChg>
      <pc:sldChg chg="modSp mod">
        <pc:chgData name="luis cleto" userId="a76db6c301978307" providerId="LiveId" clId="{860A4F2C-1596-4ACD-95D2-7AE3CD351458}" dt="2025-09-11T17:04:46.249" v="2357" actId="20577"/>
        <pc:sldMkLst>
          <pc:docMk/>
          <pc:sldMk cId="597575149" sldId="1221"/>
        </pc:sldMkLst>
        <pc:spChg chg="mod">
          <ac:chgData name="luis cleto" userId="a76db6c301978307" providerId="LiveId" clId="{860A4F2C-1596-4ACD-95D2-7AE3CD351458}" dt="2025-09-11T17:04:46.249" v="2357" actId="20577"/>
          <ac:spMkLst>
            <pc:docMk/>
            <pc:sldMk cId="597575149" sldId="1221"/>
            <ac:spMk id="7" creationId="{6BD6F03D-7512-5626-E3C3-0AF28F240667}"/>
          </ac:spMkLst>
        </pc:spChg>
      </pc:sldChg>
      <pc:sldChg chg="modSp">
        <pc:chgData name="luis cleto" userId="a76db6c301978307" providerId="LiveId" clId="{860A4F2C-1596-4ACD-95D2-7AE3CD351458}" dt="2025-09-12T10:26:30.653" v="5198" actId="20577"/>
        <pc:sldMkLst>
          <pc:docMk/>
          <pc:sldMk cId="1295977059" sldId="1242"/>
        </pc:sldMkLst>
        <pc:spChg chg="mod">
          <ac:chgData name="luis cleto" userId="a76db6c301978307" providerId="LiveId" clId="{860A4F2C-1596-4ACD-95D2-7AE3CD351458}" dt="2025-09-12T10:26:30.653" v="5198" actId="20577"/>
          <ac:spMkLst>
            <pc:docMk/>
            <pc:sldMk cId="1295977059" sldId="1242"/>
            <ac:spMk id="3" creationId="{B9D07752-8A17-7E3B-509E-53C0F51268F1}"/>
          </ac:spMkLst>
        </pc:spChg>
      </pc:sldChg>
      <pc:sldChg chg="modSp mod">
        <pc:chgData name="luis cleto" userId="a76db6c301978307" providerId="LiveId" clId="{860A4F2C-1596-4ACD-95D2-7AE3CD351458}" dt="2025-09-12T10:10:43.546" v="4564" actId="20577"/>
        <pc:sldMkLst>
          <pc:docMk/>
          <pc:sldMk cId="971902022" sldId="1272"/>
        </pc:sldMkLst>
        <pc:spChg chg="mod">
          <ac:chgData name="luis cleto" userId="a76db6c301978307" providerId="LiveId" clId="{860A4F2C-1596-4ACD-95D2-7AE3CD351458}" dt="2025-09-12T10:10:43.546" v="4564" actId="20577"/>
          <ac:spMkLst>
            <pc:docMk/>
            <pc:sldMk cId="971902022" sldId="1272"/>
            <ac:spMk id="8" creationId="{CED8DC65-0B85-FBA3-126C-D15CE025E3C0}"/>
          </ac:spMkLst>
        </pc:spChg>
      </pc:sldChg>
      <pc:sldChg chg="modSp mod">
        <pc:chgData name="luis cleto" userId="a76db6c301978307" providerId="LiveId" clId="{860A4F2C-1596-4ACD-95D2-7AE3CD351458}" dt="2025-09-10T18:22:07.879" v="1512" actId="20577"/>
        <pc:sldMkLst>
          <pc:docMk/>
          <pc:sldMk cId="3954462295" sldId="1417"/>
        </pc:sldMkLst>
        <pc:spChg chg="mod">
          <ac:chgData name="luis cleto" userId="a76db6c301978307" providerId="LiveId" clId="{860A4F2C-1596-4ACD-95D2-7AE3CD351458}" dt="2025-09-10T18:22:07.879" v="1512" actId="20577"/>
          <ac:spMkLst>
            <pc:docMk/>
            <pc:sldMk cId="3954462295" sldId="1417"/>
            <ac:spMk id="4" creationId="{109273E5-35BF-F297-78FD-304DBD27E85F}"/>
          </ac:spMkLst>
        </pc:spChg>
      </pc:sldChg>
      <pc:sldChg chg="modSp mod">
        <pc:chgData name="luis cleto" userId="a76db6c301978307" providerId="LiveId" clId="{860A4F2C-1596-4ACD-95D2-7AE3CD351458}" dt="2025-09-11T16:48:47.087" v="2077" actId="20577"/>
        <pc:sldMkLst>
          <pc:docMk/>
          <pc:sldMk cId="1756556270" sldId="1435"/>
        </pc:sldMkLst>
        <pc:spChg chg="mod">
          <ac:chgData name="luis cleto" userId="a76db6c301978307" providerId="LiveId" clId="{860A4F2C-1596-4ACD-95D2-7AE3CD351458}" dt="2025-09-11T16:48:47.087" v="2077" actId="20577"/>
          <ac:spMkLst>
            <pc:docMk/>
            <pc:sldMk cId="1756556270" sldId="1435"/>
            <ac:spMk id="9" creationId="{AA97B97B-9E8E-45D5-661A-C05A4687EB82}"/>
          </ac:spMkLst>
        </pc:spChg>
      </pc:sldChg>
      <pc:sldChg chg="modSp mod">
        <pc:chgData name="luis cleto" userId="a76db6c301978307" providerId="LiveId" clId="{860A4F2C-1596-4ACD-95D2-7AE3CD351458}" dt="2025-09-11T16:48:56.015" v="2078" actId="1076"/>
        <pc:sldMkLst>
          <pc:docMk/>
          <pc:sldMk cId="2130886061" sldId="1437"/>
        </pc:sldMkLst>
        <pc:spChg chg="mod">
          <ac:chgData name="luis cleto" userId="a76db6c301978307" providerId="LiveId" clId="{860A4F2C-1596-4ACD-95D2-7AE3CD351458}" dt="2025-09-11T16:48:56.015" v="2078" actId="1076"/>
          <ac:spMkLst>
            <pc:docMk/>
            <pc:sldMk cId="2130886061" sldId="1437"/>
            <ac:spMk id="4" creationId="{D29B2061-7BE6-D927-2B1F-C5B16EB83832}"/>
          </ac:spMkLst>
        </pc:spChg>
      </pc:sldChg>
      <pc:sldChg chg="modSp mod">
        <pc:chgData name="luis cleto" userId="a76db6c301978307" providerId="LiveId" clId="{860A4F2C-1596-4ACD-95D2-7AE3CD351458}" dt="2025-09-11T16:49:35.420" v="2079" actId="20577"/>
        <pc:sldMkLst>
          <pc:docMk/>
          <pc:sldMk cId="703536767" sldId="1439"/>
        </pc:sldMkLst>
        <pc:spChg chg="mod">
          <ac:chgData name="luis cleto" userId="a76db6c301978307" providerId="LiveId" clId="{860A4F2C-1596-4ACD-95D2-7AE3CD351458}" dt="2025-09-11T16:49:35.420" v="2079" actId="20577"/>
          <ac:spMkLst>
            <pc:docMk/>
            <pc:sldMk cId="703536767" sldId="1439"/>
            <ac:spMk id="6" creationId="{B522AEEE-C0A6-D612-37A5-AF40F1C0D82D}"/>
          </ac:spMkLst>
        </pc:spChg>
      </pc:sldChg>
      <pc:sldChg chg="modSp mod">
        <pc:chgData name="luis cleto" userId="a76db6c301978307" providerId="LiveId" clId="{860A4F2C-1596-4ACD-95D2-7AE3CD351458}" dt="2025-09-11T16:45:25.751" v="1957" actId="1076"/>
        <pc:sldMkLst>
          <pc:docMk/>
          <pc:sldMk cId="2375384769" sldId="1441"/>
        </pc:sldMkLst>
        <pc:spChg chg="mod">
          <ac:chgData name="luis cleto" userId="a76db6c301978307" providerId="LiveId" clId="{860A4F2C-1596-4ACD-95D2-7AE3CD351458}" dt="2025-09-11T16:45:25.751" v="1957" actId="1076"/>
          <ac:spMkLst>
            <pc:docMk/>
            <pc:sldMk cId="2375384769" sldId="1441"/>
            <ac:spMk id="7" creationId="{0FA75B73-C8A1-982E-D130-BC11430D0C51}"/>
          </ac:spMkLst>
        </pc:spChg>
        <pc:spChg chg="mod">
          <ac:chgData name="luis cleto" userId="a76db6c301978307" providerId="LiveId" clId="{860A4F2C-1596-4ACD-95D2-7AE3CD351458}" dt="2025-09-11T16:44:49.893" v="1949" actId="207"/>
          <ac:spMkLst>
            <pc:docMk/>
            <pc:sldMk cId="2375384769" sldId="1441"/>
            <ac:spMk id="10" creationId="{9D4FDDDA-4B10-4C91-3D7C-62E880D1CFBF}"/>
          </ac:spMkLst>
        </pc:spChg>
        <pc:spChg chg="mod">
          <ac:chgData name="luis cleto" userId="a76db6c301978307" providerId="LiveId" clId="{860A4F2C-1596-4ACD-95D2-7AE3CD351458}" dt="2025-09-11T16:45:11.576" v="1953" actId="14100"/>
          <ac:spMkLst>
            <pc:docMk/>
            <pc:sldMk cId="2375384769" sldId="1441"/>
            <ac:spMk id="16" creationId="{F2EA38F2-DF07-94B7-0D73-8123D7709D83}"/>
          </ac:spMkLst>
        </pc:spChg>
        <pc:spChg chg="mod">
          <ac:chgData name="luis cleto" userId="a76db6c301978307" providerId="LiveId" clId="{860A4F2C-1596-4ACD-95D2-7AE3CD351458}" dt="2025-09-11T16:44:04.564" v="1934" actId="20577"/>
          <ac:spMkLst>
            <pc:docMk/>
            <pc:sldMk cId="2375384769" sldId="1441"/>
            <ac:spMk id="17" creationId="{E7F1D00B-6002-AA60-DB58-6D5F339E2195}"/>
          </ac:spMkLst>
        </pc:spChg>
        <pc:spChg chg="mod">
          <ac:chgData name="luis cleto" userId="a76db6c301978307" providerId="LiveId" clId="{860A4F2C-1596-4ACD-95D2-7AE3CD351458}" dt="2025-09-11T16:45:22.555" v="1956" actId="20577"/>
          <ac:spMkLst>
            <pc:docMk/>
            <pc:sldMk cId="2375384769" sldId="1441"/>
            <ac:spMk id="18" creationId="{9C0FF7B6-296C-E211-E48E-71BE4914F982}"/>
          </ac:spMkLst>
        </pc:spChg>
        <pc:spChg chg="mod">
          <ac:chgData name="luis cleto" userId="a76db6c301978307" providerId="LiveId" clId="{860A4F2C-1596-4ACD-95D2-7AE3CD351458}" dt="2025-09-11T16:44:19.590" v="1935" actId="207"/>
          <ac:spMkLst>
            <pc:docMk/>
            <pc:sldMk cId="2375384769" sldId="1441"/>
            <ac:spMk id="19" creationId="{7DD1CCE9-5133-CFD9-6742-BC74BF70CE5F}"/>
          </ac:spMkLst>
        </pc:spChg>
        <pc:spChg chg="mod">
          <ac:chgData name="luis cleto" userId="a76db6c301978307" providerId="LiveId" clId="{860A4F2C-1596-4ACD-95D2-7AE3CD351458}" dt="2025-09-11T16:44:39.928" v="1948" actId="20577"/>
          <ac:spMkLst>
            <pc:docMk/>
            <pc:sldMk cId="2375384769" sldId="1441"/>
            <ac:spMk id="22" creationId="{D62C53C7-03D0-7781-344E-FC52C074ED98}"/>
          </ac:spMkLst>
        </pc:spChg>
        <pc:spChg chg="mod">
          <ac:chgData name="luis cleto" userId="a76db6c301978307" providerId="LiveId" clId="{860A4F2C-1596-4ACD-95D2-7AE3CD351458}" dt="2025-09-11T16:44:56.778" v="1950" actId="207"/>
          <ac:spMkLst>
            <pc:docMk/>
            <pc:sldMk cId="2375384769" sldId="1441"/>
            <ac:spMk id="24" creationId="{B9E9B76D-9DEC-CC82-0F7E-D8697C8A2D19}"/>
          </ac:spMkLst>
        </pc:spChg>
        <pc:picChg chg="mod">
          <ac:chgData name="luis cleto" userId="a76db6c301978307" providerId="LiveId" clId="{860A4F2C-1596-4ACD-95D2-7AE3CD351458}" dt="2025-09-10T17:07:22.515" v="541" actId="1076"/>
          <ac:picMkLst>
            <pc:docMk/>
            <pc:sldMk cId="2375384769" sldId="1441"/>
            <ac:picMk id="12" creationId="{4E1C5D98-D6EB-7CBB-FB51-B4D347C09F24}"/>
          </ac:picMkLst>
        </pc:picChg>
      </pc:sldChg>
      <pc:sldChg chg="modSp mod ord">
        <pc:chgData name="luis cleto" userId="a76db6c301978307" providerId="LiveId" clId="{860A4F2C-1596-4ACD-95D2-7AE3CD351458}" dt="2025-09-26T15:36:36.402" v="9983" actId="1076"/>
        <pc:sldMkLst>
          <pc:docMk/>
          <pc:sldMk cId="1219323571" sldId="1442"/>
        </pc:sldMkLst>
        <pc:spChg chg="mod">
          <ac:chgData name="luis cleto" userId="a76db6c301978307" providerId="LiveId" clId="{860A4F2C-1596-4ACD-95D2-7AE3CD351458}" dt="2025-09-26T15:36:36.402" v="9983" actId="1076"/>
          <ac:spMkLst>
            <pc:docMk/>
            <pc:sldMk cId="1219323571" sldId="1442"/>
            <ac:spMk id="6" creationId="{C53A6CA6-4758-98B6-1650-B2C7147AEAA9}"/>
          </ac:spMkLst>
        </pc:spChg>
        <pc:spChg chg="mod">
          <ac:chgData name="luis cleto" userId="a76db6c301978307" providerId="LiveId" clId="{860A4F2C-1596-4ACD-95D2-7AE3CD351458}" dt="2025-09-26T15:36:30.041" v="9982" actId="1076"/>
          <ac:spMkLst>
            <pc:docMk/>
            <pc:sldMk cId="1219323571" sldId="1442"/>
            <ac:spMk id="8" creationId="{DBA69501-E94D-502C-9A21-AFD779F2B3EB}"/>
          </ac:spMkLst>
        </pc:spChg>
      </pc:sldChg>
      <pc:sldChg chg="modSp mod">
        <pc:chgData name="luis cleto" userId="a76db6c301978307" providerId="LiveId" clId="{860A4F2C-1596-4ACD-95D2-7AE3CD351458}" dt="2025-09-11T16:51:52.183" v="2080" actId="20577"/>
        <pc:sldMkLst>
          <pc:docMk/>
          <pc:sldMk cId="86347280" sldId="1446"/>
        </pc:sldMkLst>
        <pc:spChg chg="mod">
          <ac:chgData name="luis cleto" userId="a76db6c301978307" providerId="LiveId" clId="{860A4F2C-1596-4ACD-95D2-7AE3CD351458}" dt="2025-09-11T16:51:52.183" v="2080" actId="20577"/>
          <ac:spMkLst>
            <pc:docMk/>
            <pc:sldMk cId="86347280" sldId="1446"/>
            <ac:spMk id="3" creationId="{9280FECE-A38F-4AEA-EC40-402C59508C80}"/>
          </ac:spMkLst>
        </pc:spChg>
        <pc:spChg chg="mod">
          <ac:chgData name="luis cleto" userId="a76db6c301978307" providerId="LiveId" clId="{860A4F2C-1596-4ACD-95D2-7AE3CD351458}" dt="2025-09-10T18:23:20.751" v="1514" actId="20577"/>
          <ac:spMkLst>
            <pc:docMk/>
            <pc:sldMk cId="86347280" sldId="1446"/>
            <ac:spMk id="4" creationId="{93E3236E-C685-E486-BE86-A3A3327D8A8A}"/>
          </ac:spMkLst>
        </pc:spChg>
      </pc:sldChg>
      <pc:sldChg chg="modSp mod">
        <pc:chgData name="luis cleto" userId="a76db6c301978307" providerId="LiveId" clId="{860A4F2C-1596-4ACD-95D2-7AE3CD351458}" dt="2025-09-11T16:48:35.565" v="2075" actId="1076"/>
        <pc:sldMkLst>
          <pc:docMk/>
          <pc:sldMk cId="1218451589" sldId="1454"/>
        </pc:sldMkLst>
        <pc:spChg chg="mod">
          <ac:chgData name="luis cleto" userId="a76db6c301978307" providerId="LiveId" clId="{860A4F2C-1596-4ACD-95D2-7AE3CD351458}" dt="2025-09-11T16:48:35.565" v="2075" actId="1076"/>
          <ac:spMkLst>
            <pc:docMk/>
            <pc:sldMk cId="1218451589" sldId="1454"/>
            <ac:spMk id="5" creationId="{A14E1A0B-712A-99C6-5BA1-B55ED1239874}"/>
          </ac:spMkLst>
        </pc:spChg>
      </pc:sldChg>
      <pc:sldChg chg="modSp mod">
        <pc:chgData name="luis cleto" userId="a76db6c301978307" providerId="LiveId" clId="{860A4F2C-1596-4ACD-95D2-7AE3CD351458}" dt="2025-09-10T17:11:40.471" v="649" actId="20577"/>
        <pc:sldMkLst>
          <pc:docMk/>
          <pc:sldMk cId="2775406002" sldId="1456"/>
        </pc:sldMkLst>
        <pc:spChg chg="mod">
          <ac:chgData name="luis cleto" userId="a76db6c301978307" providerId="LiveId" clId="{860A4F2C-1596-4ACD-95D2-7AE3CD351458}" dt="2025-09-10T17:11:40.471" v="649" actId="20577"/>
          <ac:spMkLst>
            <pc:docMk/>
            <pc:sldMk cId="2775406002" sldId="1456"/>
            <ac:spMk id="7" creationId="{7EE27680-A907-0325-E2F9-B348919EFD19}"/>
          </ac:spMkLst>
        </pc:spChg>
      </pc:sldChg>
      <pc:sldChg chg="modSp mod">
        <pc:chgData name="luis cleto" userId="a76db6c301978307" providerId="LiveId" clId="{860A4F2C-1596-4ACD-95D2-7AE3CD351458}" dt="2025-09-11T16:47:15.767" v="2020" actId="20577"/>
        <pc:sldMkLst>
          <pc:docMk/>
          <pc:sldMk cId="2919409639" sldId="1555"/>
        </pc:sldMkLst>
        <pc:spChg chg="mod">
          <ac:chgData name="luis cleto" userId="a76db6c301978307" providerId="LiveId" clId="{860A4F2C-1596-4ACD-95D2-7AE3CD351458}" dt="2025-09-11T16:47:15.767" v="2020" actId="20577"/>
          <ac:spMkLst>
            <pc:docMk/>
            <pc:sldMk cId="2919409639" sldId="1555"/>
            <ac:spMk id="6" creationId="{2FD52EF9-01C3-1D02-28C4-768D2716BC1B}"/>
          </ac:spMkLst>
        </pc:spChg>
      </pc:sldChg>
      <pc:sldChg chg="modSp mod">
        <pc:chgData name="luis cleto" userId="a76db6c301978307" providerId="LiveId" clId="{860A4F2C-1596-4ACD-95D2-7AE3CD351458}" dt="2025-09-12T10:31:12.813" v="5272" actId="1076"/>
        <pc:sldMkLst>
          <pc:docMk/>
          <pc:sldMk cId="2684647392" sldId="1586"/>
        </pc:sldMkLst>
        <pc:spChg chg="mod">
          <ac:chgData name="luis cleto" userId="a76db6c301978307" providerId="LiveId" clId="{860A4F2C-1596-4ACD-95D2-7AE3CD351458}" dt="2025-09-12T10:31:03.368" v="5270" actId="1076"/>
          <ac:spMkLst>
            <pc:docMk/>
            <pc:sldMk cId="2684647392" sldId="1586"/>
            <ac:spMk id="4" creationId="{3F422069-3E0F-60DF-29B3-300988C204CF}"/>
          </ac:spMkLst>
        </pc:spChg>
        <pc:spChg chg="mod">
          <ac:chgData name="luis cleto" userId="a76db6c301978307" providerId="LiveId" clId="{860A4F2C-1596-4ACD-95D2-7AE3CD351458}" dt="2025-09-12T10:31:12.813" v="5272" actId="1076"/>
          <ac:spMkLst>
            <pc:docMk/>
            <pc:sldMk cId="2684647392" sldId="1586"/>
            <ac:spMk id="6" creationId="{1F783629-2F7A-78FC-8438-3E44D1DEBBC5}"/>
          </ac:spMkLst>
        </pc:spChg>
        <pc:picChg chg="mod">
          <ac:chgData name="luis cleto" userId="a76db6c301978307" providerId="LiveId" clId="{860A4F2C-1596-4ACD-95D2-7AE3CD351458}" dt="2025-09-12T10:31:00.331" v="5269" actId="14100"/>
          <ac:picMkLst>
            <pc:docMk/>
            <pc:sldMk cId="2684647392" sldId="1586"/>
            <ac:picMk id="2" creationId="{2C7EB971-F40B-9024-E61A-1248F2162360}"/>
          </ac:picMkLst>
        </pc:picChg>
      </pc:sldChg>
      <pc:sldChg chg="modSp mod">
        <pc:chgData name="luis cleto" userId="a76db6c301978307" providerId="LiveId" clId="{860A4F2C-1596-4ACD-95D2-7AE3CD351458}" dt="2025-09-11T16:39:01.940" v="1733" actId="1076"/>
        <pc:sldMkLst>
          <pc:docMk/>
          <pc:sldMk cId="1659882510" sldId="1617"/>
        </pc:sldMkLst>
        <pc:spChg chg="mod">
          <ac:chgData name="luis cleto" userId="a76db6c301978307" providerId="LiveId" clId="{860A4F2C-1596-4ACD-95D2-7AE3CD351458}" dt="2025-09-11T16:38:52.112" v="1730" actId="14100"/>
          <ac:spMkLst>
            <pc:docMk/>
            <pc:sldMk cId="1659882510" sldId="1617"/>
            <ac:spMk id="5" creationId="{D4870752-93CD-AECF-6A53-7C2EAC63DC53}"/>
          </ac:spMkLst>
        </pc:spChg>
        <pc:spChg chg="mod">
          <ac:chgData name="luis cleto" userId="a76db6c301978307" providerId="LiveId" clId="{860A4F2C-1596-4ACD-95D2-7AE3CD351458}" dt="2025-09-11T16:39:01.940" v="1733" actId="1076"/>
          <ac:spMkLst>
            <pc:docMk/>
            <pc:sldMk cId="1659882510" sldId="1617"/>
            <ac:spMk id="7" creationId="{833E0FD3-68DA-4ACD-71C7-55C782384DCF}"/>
          </ac:spMkLst>
        </pc:spChg>
        <pc:picChg chg="mod">
          <ac:chgData name="luis cleto" userId="a76db6c301978307" providerId="LiveId" clId="{860A4F2C-1596-4ACD-95D2-7AE3CD351458}" dt="2025-09-11T16:38:56.090" v="1731" actId="14100"/>
          <ac:picMkLst>
            <pc:docMk/>
            <pc:sldMk cId="1659882510" sldId="1617"/>
            <ac:picMk id="3" creationId="{63E3AB21-AFEE-5E4D-680E-84EA093A6633}"/>
          </ac:picMkLst>
        </pc:picChg>
      </pc:sldChg>
      <pc:sldChg chg="modSp mod">
        <pc:chgData name="luis cleto" userId="a76db6c301978307" providerId="LiveId" clId="{860A4F2C-1596-4ACD-95D2-7AE3CD351458}" dt="2025-09-18T12:10:35.476" v="6324" actId="20577"/>
        <pc:sldMkLst>
          <pc:docMk/>
          <pc:sldMk cId="1294933524" sldId="2121"/>
        </pc:sldMkLst>
        <pc:spChg chg="mod">
          <ac:chgData name="luis cleto" userId="a76db6c301978307" providerId="LiveId" clId="{860A4F2C-1596-4ACD-95D2-7AE3CD351458}" dt="2025-09-18T12:10:35.476" v="6324" actId="20577"/>
          <ac:spMkLst>
            <pc:docMk/>
            <pc:sldMk cId="1294933524" sldId="2121"/>
            <ac:spMk id="5" creationId="{C81EEA12-DFC8-C782-474B-471E5985C675}"/>
          </ac:spMkLst>
        </pc:spChg>
      </pc:sldChg>
      <pc:sldChg chg="modSp mod">
        <pc:chgData name="luis cleto" userId="a76db6c301978307" providerId="LiveId" clId="{860A4F2C-1596-4ACD-95D2-7AE3CD351458}" dt="2025-09-12T10:06:01.032" v="4421" actId="20577"/>
        <pc:sldMkLst>
          <pc:docMk/>
          <pc:sldMk cId="2607482918" sldId="2737"/>
        </pc:sldMkLst>
        <pc:spChg chg="mod">
          <ac:chgData name="luis cleto" userId="a76db6c301978307" providerId="LiveId" clId="{860A4F2C-1596-4ACD-95D2-7AE3CD351458}" dt="2025-09-12T10:06:01.032" v="4421" actId="20577"/>
          <ac:spMkLst>
            <pc:docMk/>
            <pc:sldMk cId="2607482918" sldId="2737"/>
            <ac:spMk id="3" creationId="{00091482-8682-B061-05B5-ED3027C2548B}"/>
          </ac:spMkLst>
        </pc:spChg>
      </pc:sldChg>
      <pc:sldChg chg="modSp mod">
        <pc:chgData name="luis cleto" userId="a76db6c301978307" providerId="LiveId" clId="{860A4F2C-1596-4ACD-95D2-7AE3CD351458}" dt="2025-09-12T10:06:38.952" v="4422" actId="20577"/>
        <pc:sldMkLst>
          <pc:docMk/>
          <pc:sldMk cId="1844974304" sldId="2738"/>
        </pc:sldMkLst>
        <pc:spChg chg="mod">
          <ac:chgData name="luis cleto" userId="a76db6c301978307" providerId="LiveId" clId="{860A4F2C-1596-4ACD-95D2-7AE3CD351458}" dt="2025-09-12T10:06:38.952" v="4422" actId="20577"/>
          <ac:spMkLst>
            <pc:docMk/>
            <pc:sldMk cId="1844974304" sldId="2738"/>
            <ac:spMk id="3" creationId="{495A3F80-B1BB-95DF-968D-CF56BD8DAFC4}"/>
          </ac:spMkLst>
        </pc:spChg>
      </pc:sldChg>
      <pc:sldChg chg="modSp mod">
        <pc:chgData name="luis cleto" userId="a76db6c301978307" providerId="LiveId" clId="{860A4F2C-1596-4ACD-95D2-7AE3CD351458}" dt="2025-09-11T17:04:02.028" v="2356" actId="20577"/>
        <pc:sldMkLst>
          <pc:docMk/>
          <pc:sldMk cId="2815100953" sldId="2759"/>
        </pc:sldMkLst>
        <pc:spChg chg="mod">
          <ac:chgData name="luis cleto" userId="a76db6c301978307" providerId="LiveId" clId="{860A4F2C-1596-4ACD-95D2-7AE3CD351458}" dt="2025-09-11T17:04:02.028" v="2356" actId="20577"/>
          <ac:spMkLst>
            <pc:docMk/>
            <pc:sldMk cId="2815100953" sldId="2759"/>
            <ac:spMk id="7" creationId="{899DE05E-4B72-EEFD-F6E3-F3757BA0BDA8}"/>
          </ac:spMkLst>
        </pc:spChg>
      </pc:sldChg>
      <pc:sldChg chg="modSp mod">
        <pc:chgData name="luis cleto" userId="a76db6c301978307" providerId="LiveId" clId="{860A4F2C-1596-4ACD-95D2-7AE3CD351458}" dt="2025-09-12T10:22:56.719" v="5125" actId="20577"/>
        <pc:sldMkLst>
          <pc:docMk/>
          <pc:sldMk cId="523140950" sldId="2761"/>
        </pc:sldMkLst>
        <pc:spChg chg="mod">
          <ac:chgData name="luis cleto" userId="a76db6c301978307" providerId="LiveId" clId="{860A4F2C-1596-4ACD-95D2-7AE3CD351458}" dt="2025-09-12T10:22:56.719" v="5125" actId="20577"/>
          <ac:spMkLst>
            <pc:docMk/>
            <pc:sldMk cId="523140950" sldId="2761"/>
            <ac:spMk id="6" creationId="{8D5D8825-62CF-7108-D780-BAEF15FD7877}"/>
          </ac:spMkLst>
        </pc:spChg>
      </pc:sldChg>
      <pc:sldChg chg="modSp mod">
        <pc:chgData name="luis cleto" userId="a76db6c301978307" providerId="LiveId" clId="{860A4F2C-1596-4ACD-95D2-7AE3CD351458}" dt="2025-09-12T10:27:13.805" v="5201" actId="1076"/>
        <pc:sldMkLst>
          <pc:docMk/>
          <pc:sldMk cId="4037493399" sldId="2762"/>
        </pc:sldMkLst>
        <pc:spChg chg="mod">
          <ac:chgData name="luis cleto" userId="a76db6c301978307" providerId="LiveId" clId="{860A4F2C-1596-4ACD-95D2-7AE3CD351458}" dt="2025-09-12T10:27:13.805" v="5201" actId="1076"/>
          <ac:spMkLst>
            <pc:docMk/>
            <pc:sldMk cId="4037493399" sldId="2762"/>
            <ac:spMk id="4" creationId="{9F1C9128-E4CF-5BCF-1E16-F6F28EE3AD0F}"/>
          </ac:spMkLst>
        </pc:spChg>
        <pc:picChg chg="mod">
          <ac:chgData name="luis cleto" userId="a76db6c301978307" providerId="LiveId" clId="{860A4F2C-1596-4ACD-95D2-7AE3CD351458}" dt="2025-09-12T10:27:10.044" v="5200" actId="1076"/>
          <ac:picMkLst>
            <pc:docMk/>
            <pc:sldMk cId="4037493399" sldId="2762"/>
            <ac:picMk id="3" creationId="{D3367DDF-3666-BA43-6926-D25497C09C20}"/>
          </ac:picMkLst>
        </pc:picChg>
      </pc:sldChg>
      <pc:sldChg chg="modSp mod">
        <pc:chgData name="luis cleto" userId="a76db6c301978307" providerId="LiveId" clId="{860A4F2C-1596-4ACD-95D2-7AE3CD351458}" dt="2025-09-12T10:29:31.994" v="5265" actId="1076"/>
        <pc:sldMkLst>
          <pc:docMk/>
          <pc:sldMk cId="586146130" sldId="2764"/>
        </pc:sldMkLst>
        <pc:spChg chg="mod">
          <ac:chgData name="luis cleto" userId="a76db6c301978307" providerId="LiveId" clId="{860A4F2C-1596-4ACD-95D2-7AE3CD351458}" dt="2025-09-12T10:29:31.994" v="5265" actId="1076"/>
          <ac:spMkLst>
            <pc:docMk/>
            <pc:sldMk cId="586146130" sldId="2764"/>
            <ac:spMk id="3" creationId="{88BC5495-E05C-296A-AD4E-C157D6F3244C}"/>
          </ac:spMkLst>
        </pc:spChg>
      </pc:sldChg>
      <pc:sldChg chg="ord">
        <pc:chgData name="luis cleto" userId="a76db6c301978307" providerId="LiveId" clId="{860A4F2C-1596-4ACD-95D2-7AE3CD351458}" dt="2025-09-10T17:12:12.322" v="651"/>
        <pc:sldMkLst>
          <pc:docMk/>
          <pc:sldMk cId="3249730598" sldId="2871"/>
        </pc:sldMkLst>
      </pc:sldChg>
      <pc:sldChg chg="del">
        <pc:chgData name="luis cleto" userId="a76db6c301978307" providerId="LiveId" clId="{860A4F2C-1596-4ACD-95D2-7AE3CD351458}" dt="2025-09-10T17:03:33.864" v="491" actId="2696"/>
        <pc:sldMkLst>
          <pc:docMk/>
          <pc:sldMk cId="2985552495" sldId="3354"/>
        </pc:sldMkLst>
      </pc:sldChg>
      <pc:sldChg chg="modSp mod">
        <pc:chgData name="luis cleto" userId="a76db6c301978307" providerId="LiveId" clId="{860A4F2C-1596-4ACD-95D2-7AE3CD351458}" dt="2025-09-12T10:24:35.916" v="5162" actId="20577"/>
        <pc:sldMkLst>
          <pc:docMk/>
          <pc:sldMk cId="4117260969" sldId="3385"/>
        </pc:sldMkLst>
        <pc:spChg chg="mod">
          <ac:chgData name="luis cleto" userId="a76db6c301978307" providerId="LiveId" clId="{860A4F2C-1596-4ACD-95D2-7AE3CD351458}" dt="2025-09-12T10:24:35.916" v="5162" actId="20577"/>
          <ac:spMkLst>
            <pc:docMk/>
            <pc:sldMk cId="4117260969" sldId="3385"/>
            <ac:spMk id="5" creationId="{38025B40-43AA-9E72-0C68-3F8A63F31BAD}"/>
          </ac:spMkLst>
        </pc:spChg>
      </pc:sldChg>
      <pc:sldChg chg="modSp mod">
        <pc:chgData name="luis cleto" userId="a76db6c301978307" providerId="LiveId" clId="{860A4F2C-1596-4ACD-95D2-7AE3CD351458}" dt="2025-09-11T16:43:20.898" v="1929" actId="20577"/>
        <pc:sldMkLst>
          <pc:docMk/>
          <pc:sldMk cId="683725835" sldId="3386"/>
        </pc:sldMkLst>
        <pc:spChg chg="mod">
          <ac:chgData name="luis cleto" userId="a76db6c301978307" providerId="LiveId" clId="{860A4F2C-1596-4ACD-95D2-7AE3CD351458}" dt="2025-09-11T16:43:20.898" v="1929" actId="20577"/>
          <ac:spMkLst>
            <pc:docMk/>
            <pc:sldMk cId="683725835" sldId="3386"/>
            <ac:spMk id="4" creationId="{286F5A66-1017-1389-AFE1-D9E970B3BF8E}"/>
          </ac:spMkLst>
        </pc:spChg>
      </pc:sldChg>
      <pc:sldChg chg="addSp delSp modSp add mod">
        <pc:chgData name="luis cleto" userId="a76db6c301978307" providerId="LiveId" clId="{860A4F2C-1596-4ACD-95D2-7AE3CD351458}" dt="2025-09-11T17:10:47.992" v="2584" actId="2711"/>
        <pc:sldMkLst>
          <pc:docMk/>
          <pc:sldMk cId="2484541480" sldId="3387"/>
        </pc:sldMkLst>
        <pc:spChg chg="mod">
          <ac:chgData name="luis cleto" userId="a76db6c301978307" providerId="LiveId" clId="{860A4F2C-1596-4ACD-95D2-7AE3CD351458}" dt="2025-09-11T17:10:47.992" v="2584" actId="2711"/>
          <ac:spMkLst>
            <pc:docMk/>
            <pc:sldMk cId="2484541480" sldId="3387"/>
            <ac:spMk id="4" creationId="{24FF7458-04A1-4216-8A8C-DCFA98409629}"/>
          </ac:spMkLst>
        </pc:spChg>
        <pc:spChg chg="mod">
          <ac:chgData name="luis cleto" userId="a76db6c301978307" providerId="LiveId" clId="{860A4F2C-1596-4ACD-95D2-7AE3CD351458}" dt="2025-09-10T18:20:53.277" v="1511" actId="20577"/>
          <ac:spMkLst>
            <pc:docMk/>
            <pc:sldMk cId="2484541480" sldId="3387"/>
            <ac:spMk id="9" creationId="{3A3CE3F3-B86B-43B4-9C15-EA4C2EEF8EEC}"/>
          </ac:spMkLst>
        </pc:spChg>
        <pc:picChg chg="add mod">
          <ac:chgData name="luis cleto" userId="a76db6c301978307" providerId="LiveId" clId="{860A4F2C-1596-4ACD-95D2-7AE3CD351458}" dt="2025-09-10T18:16:12.528" v="1395" actId="1076"/>
          <ac:picMkLst>
            <pc:docMk/>
            <pc:sldMk cId="2484541480" sldId="3387"/>
            <ac:picMk id="1026" creationId="{3EDBE5F8-1101-019B-3A64-20624AE1BFFB}"/>
          </ac:picMkLst>
        </pc:picChg>
      </pc:sldChg>
      <pc:sldChg chg="modSp mod">
        <pc:chgData name="luis cleto" userId="a76db6c301978307" providerId="LiveId" clId="{860A4F2C-1596-4ACD-95D2-7AE3CD351458}" dt="2025-09-12T14:32:32.962" v="5423" actId="20577"/>
        <pc:sldMkLst>
          <pc:docMk/>
          <pc:sldMk cId="3870996293" sldId="3388"/>
        </pc:sldMkLst>
        <pc:spChg chg="mod">
          <ac:chgData name="luis cleto" userId="a76db6c301978307" providerId="LiveId" clId="{860A4F2C-1596-4ACD-95D2-7AE3CD351458}" dt="2025-09-12T14:32:32.962" v="5423" actId="20577"/>
          <ac:spMkLst>
            <pc:docMk/>
            <pc:sldMk cId="3870996293" sldId="3388"/>
            <ac:spMk id="4" creationId="{B46EBD9C-DDC1-4096-92ED-D9C8F99F9CC8}"/>
          </ac:spMkLst>
        </pc:spChg>
      </pc:sldChg>
      <pc:sldChg chg="addSp modSp new mod">
        <pc:chgData name="luis cleto" userId="a76db6c301978307" providerId="LiveId" clId="{860A4F2C-1596-4ACD-95D2-7AE3CD351458}" dt="2025-09-12T14:47:19.229" v="5794" actId="1076"/>
        <pc:sldMkLst>
          <pc:docMk/>
          <pc:sldMk cId="32997446" sldId="3389"/>
        </pc:sldMkLst>
        <pc:spChg chg="add mod">
          <ac:chgData name="luis cleto" userId="a76db6c301978307" providerId="LiveId" clId="{860A4F2C-1596-4ACD-95D2-7AE3CD351458}" dt="2025-09-12T14:44:26.724" v="5776" actId="14100"/>
          <ac:spMkLst>
            <pc:docMk/>
            <pc:sldMk cId="32997446" sldId="3389"/>
            <ac:spMk id="4" creationId="{7F82BFF3-99F8-4829-9DCA-01D96F83F815}"/>
          </ac:spMkLst>
        </pc:spChg>
        <pc:spChg chg="add mod">
          <ac:chgData name="luis cleto" userId="a76db6c301978307" providerId="LiveId" clId="{860A4F2C-1596-4ACD-95D2-7AE3CD351458}" dt="2025-09-12T14:47:19.229" v="5794" actId="1076"/>
          <ac:spMkLst>
            <pc:docMk/>
            <pc:sldMk cId="32997446" sldId="3389"/>
            <ac:spMk id="6" creationId="{A96EA5B1-B1B0-BB24-1CCE-BC61E9625EA9}"/>
          </ac:spMkLst>
        </pc:spChg>
        <pc:picChg chg="add mod">
          <ac:chgData name="luis cleto" userId="a76db6c301978307" providerId="LiveId" clId="{860A4F2C-1596-4ACD-95D2-7AE3CD351458}" dt="2025-09-12T14:47:14.083" v="5793" actId="14100"/>
          <ac:picMkLst>
            <pc:docMk/>
            <pc:sldMk cId="32997446" sldId="3389"/>
            <ac:picMk id="1026" creationId="{DBFB5FFD-0E73-ED98-7319-D809B78C3F71}"/>
          </ac:picMkLst>
        </pc:picChg>
      </pc:sldChg>
      <pc:sldChg chg="addSp modSp new mod">
        <pc:chgData name="luis cleto" userId="a76db6c301978307" providerId="LiveId" clId="{860A4F2C-1596-4ACD-95D2-7AE3CD351458}" dt="2025-09-18T12:11:01.019" v="6330" actId="20577"/>
        <pc:sldMkLst>
          <pc:docMk/>
          <pc:sldMk cId="81229195" sldId="3390"/>
        </pc:sldMkLst>
        <pc:spChg chg="add mod">
          <ac:chgData name="luis cleto" userId="a76db6c301978307" providerId="LiveId" clId="{860A4F2C-1596-4ACD-95D2-7AE3CD351458}" dt="2025-09-18T12:11:01.019" v="6330" actId="20577"/>
          <ac:spMkLst>
            <pc:docMk/>
            <pc:sldMk cId="81229195" sldId="3390"/>
            <ac:spMk id="4" creationId="{19CBD8B9-9A76-CE35-697A-BE1EE2B890A8}"/>
          </ac:spMkLst>
        </pc:spChg>
        <pc:spChg chg="add mod">
          <ac:chgData name="luis cleto" userId="a76db6c301978307" providerId="LiveId" clId="{860A4F2C-1596-4ACD-95D2-7AE3CD351458}" dt="2025-09-17T11:46:53.500" v="6310" actId="207"/>
          <ac:spMkLst>
            <pc:docMk/>
            <pc:sldMk cId="81229195" sldId="3390"/>
            <ac:spMk id="6" creationId="{85B9CDFD-02D0-B843-89FE-57807E53E722}"/>
          </ac:spMkLst>
        </pc:spChg>
      </pc:sldChg>
      <pc:sldChg chg="addSp modSp new mod ord">
        <pc:chgData name="luis cleto" userId="a76db6c301978307" providerId="LiveId" clId="{860A4F2C-1596-4ACD-95D2-7AE3CD351458}" dt="2025-09-27T14:58:19.715" v="10407"/>
        <pc:sldMkLst>
          <pc:docMk/>
          <pc:sldMk cId="1844811072" sldId="3391"/>
        </pc:sldMkLst>
        <pc:spChg chg="add mod">
          <ac:chgData name="luis cleto" userId="a76db6c301978307" providerId="LiveId" clId="{860A4F2C-1596-4ACD-95D2-7AE3CD351458}" dt="2025-09-26T15:32:49.579" v="9933"/>
          <ac:spMkLst>
            <pc:docMk/>
            <pc:sldMk cId="1844811072" sldId="3391"/>
            <ac:spMk id="4" creationId="{1F0F00FA-747A-98EB-2006-4D25D69B23FD}"/>
          </ac:spMkLst>
        </pc:spChg>
        <pc:spChg chg="add mod">
          <ac:chgData name="luis cleto" userId="a76db6c301978307" providerId="LiveId" clId="{860A4F2C-1596-4ACD-95D2-7AE3CD351458}" dt="2025-09-27T14:51:41.603" v="10217" actId="5793"/>
          <ac:spMkLst>
            <pc:docMk/>
            <pc:sldMk cId="1844811072" sldId="3391"/>
            <ac:spMk id="5" creationId="{AE7DC828-2691-44BA-EFAE-BFDB0785B471}"/>
          </ac:spMkLst>
        </pc:spChg>
      </pc:sldChg>
      <pc:sldChg chg="addSp modSp new mod ord">
        <pc:chgData name="luis cleto" userId="a76db6c301978307" providerId="LiveId" clId="{860A4F2C-1596-4ACD-95D2-7AE3CD351458}" dt="2025-09-27T14:58:19.715" v="10407"/>
        <pc:sldMkLst>
          <pc:docMk/>
          <pc:sldMk cId="456595558" sldId="3392"/>
        </pc:sldMkLst>
        <pc:spChg chg="add mod">
          <ac:chgData name="luis cleto" userId="a76db6c301978307" providerId="LiveId" clId="{860A4F2C-1596-4ACD-95D2-7AE3CD351458}" dt="2025-09-27T14:56:44.413" v="10404" actId="1076"/>
          <ac:spMkLst>
            <pc:docMk/>
            <pc:sldMk cId="456595558" sldId="3392"/>
            <ac:spMk id="4" creationId="{F54B63A1-5F7A-26F0-8CC2-644195E61F07}"/>
          </ac:spMkLst>
        </pc:spChg>
        <pc:spChg chg="add">
          <ac:chgData name="luis cleto" userId="a76db6c301978307" providerId="LiveId" clId="{860A4F2C-1596-4ACD-95D2-7AE3CD351458}" dt="2025-09-26T15:12:29.128" v="8896"/>
          <ac:spMkLst>
            <pc:docMk/>
            <pc:sldMk cId="456595558" sldId="3392"/>
            <ac:spMk id="5" creationId="{93FA75F4-CDD7-D8E4-5281-E6A20C05BC77}"/>
          </ac:spMkLst>
        </pc:spChg>
        <pc:spChg chg="add mod">
          <ac:chgData name="luis cleto" userId="a76db6c301978307" providerId="LiveId" clId="{860A4F2C-1596-4ACD-95D2-7AE3CD351458}" dt="2025-09-27T14:56:31.157" v="10402" actId="255"/>
          <ac:spMkLst>
            <pc:docMk/>
            <pc:sldMk cId="456595558" sldId="3392"/>
            <ac:spMk id="7" creationId="{DC42E767-8F5E-104B-7B39-735FCF613EC2}"/>
          </ac:spMkLst>
        </pc:spChg>
        <pc:picChg chg="add">
          <ac:chgData name="luis cleto" userId="a76db6c301978307" providerId="LiveId" clId="{860A4F2C-1596-4ACD-95D2-7AE3CD351458}" dt="2025-09-26T15:12:29.128" v="8896"/>
          <ac:picMkLst>
            <pc:docMk/>
            <pc:sldMk cId="456595558" sldId="3392"/>
            <ac:picMk id="1026" creationId="{E3053E9C-34C8-19DC-0D4B-7D1A15CA31F0}"/>
          </ac:picMkLst>
        </pc:picChg>
      </pc:sldChg>
      <pc:sldChg chg="addSp modSp new mod ord">
        <pc:chgData name="luis cleto" userId="a76db6c301978307" providerId="LiveId" clId="{860A4F2C-1596-4ACD-95D2-7AE3CD351458}" dt="2025-09-27T14:58:19.715" v="10407"/>
        <pc:sldMkLst>
          <pc:docMk/>
          <pc:sldMk cId="4193563171" sldId="3393"/>
        </pc:sldMkLst>
        <pc:spChg chg="add mod">
          <ac:chgData name="luis cleto" userId="a76db6c301978307" providerId="LiveId" clId="{860A4F2C-1596-4ACD-95D2-7AE3CD351458}" dt="2025-09-26T15:34:22.241" v="9943" actId="1076"/>
          <ac:spMkLst>
            <pc:docMk/>
            <pc:sldMk cId="4193563171" sldId="3393"/>
            <ac:spMk id="4" creationId="{71541826-E2E0-05FD-A7F6-384406A6A2BD}"/>
          </ac:spMkLst>
        </pc:spChg>
        <pc:spChg chg="add mod">
          <ac:chgData name="luis cleto" userId="a76db6c301978307" providerId="LiveId" clId="{860A4F2C-1596-4ACD-95D2-7AE3CD351458}" dt="2025-09-27T14:56:57.915" v="10405" actId="255"/>
          <ac:spMkLst>
            <pc:docMk/>
            <pc:sldMk cId="4193563171" sldId="3393"/>
            <ac:spMk id="6" creationId="{4514BD09-2418-6B66-1C85-08623F82A0E3}"/>
          </ac:spMkLst>
        </pc:spChg>
      </pc:sldChg>
    </pc:docChg>
  </pc:docChgLst>
  <pc:docChgLst>
    <pc:chgData name="luis cleto" userId="a76db6c301978307" providerId="LiveId" clId="{6435A819-D946-4634-99D4-2A5BB563F8EA}"/>
    <pc:docChg chg="custSel addSld delSld modSld sldOrd modSection">
      <pc:chgData name="luis cleto" userId="a76db6c301978307" providerId="LiveId" clId="{6435A819-D946-4634-99D4-2A5BB563F8EA}" dt="2025-09-23T18:09:56.764" v="464"/>
      <pc:docMkLst>
        <pc:docMk/>
      </pc:docMkLst>
      <pc:sldChg chg="modSp mod">
        <pc:chgData name="luis cleto" userId="a76db6c301978307" providerId="LiveId" clId="{6435A819-D946-4634-99D4-2A5BB563F8EA}" dt="2025-09-08T18:42:36.725" v="146" actId="20577"/>
        <pc:sldMkLst>
          <pc:docMk/>
          <pc:sldMk cId="3377992159" sldId="256"/>
        </pc:sldMkLst>
        <pc:spChg chg="mod">
          <ac:chgData name="luis cleto" userId="a76db6c301978307" providerId="LiveId" clId="{6435A819-D946-4634-99D4-2A5BB563F8EA}" dt="2025-09-08T18:42:36.725" v="146" actId="20577"/>
          <ac:spMkLst>
            <pc:docMk/>
            <pc:sldMk cId="3377992159" sldId="256"/>
            <ac:spMk id="6" creationId="{44EFF0D6-383A-399E-A84F-C4B22A8FE554}"/>
          </ac:spMkLst>
        </pc:spChg>
      </pc:sldChg>
      <pc:sldChg chg="modSp mod">
        <pc:chgData name="luis cleto" userId="a76db6c301978307" providerId="LiveId" clId="{6435A819-D946-4634-99D4-2A5BB563F8EA}" dt="2025-09-08T18:37:50.522" v="17" actId="20577"/>
        <pc:sldMkLst>
          <pc:docMk/>
          <pc:sldMk cId="653957449" sldId="576"/>
        </pc:sldMkLst>
        <pc:spChg chg="mod">
          <ac:chgData name="luis cleto" userId="a76db6c301978307" providerId="LiveId" clId="{6435A819-D946-4634-99D4-2A5BB563F8EA}" dt="2025-09-08T18:37:50.522" v="17" actId="20577"/>
          <ac:spMkLst>
            <pc:docMk/>
            <pc:sldMk cId="653957449" sldId="576"/>
            <ac:spMk id="7" creationId="{12D802AB-E326-4CF8-9323-80EC46397AAF}"/>
          </ac:spMkLst>
        </pc:spChg>
      </pc:sldChg>
      <pc:sldChg chg="addSp modSp">
        <pc:chgData name="luis cleto" userId="a76db6c301978307" providerId="LiveId" clId="{6435A819-D946-4634-99D4-2A5BB563F8EA}" dt="2025-09-08T18:46:15.298" v="150"/>
        <pc:sldMkLst>
          <pc:docMk/>
          <pc:sldMk cId="1354390706" sldId="1185"/>
        </pc:sldMkLst>
        <pc:spChg chg="add mod">
          <ac:chgData name="luis cleto" userId="a76db6c301978307" providerId="LiveId" clId="{6435A819-D946-4634-99D4-2A5BB563F8EA}" dt="2025-09-08T18:46:15.298" v="150"/>
          <ac:spMkLst>
            <pc:docMk/>
            <pc:sldMk cId="1354390706" sldId="1185"/>
            <ac:spMk id="8" creationId="{710412A2-E0AD-B58E-30DA-505E98F8979A}"/>
          </ac:spMkLst>
        </pc:spChg>
      </pc:sldChg>
      <pc:sldChg chg="addSp delSp modSp mod">
        <pc:chgData name="luis cleto" userId="a76db6c301978307" providerId="LiveId" clId="{6435A819-D946-4634-99D4-2A5BB563F8EA}" dt="2025-09-08T18:33:03.364" v="3" actId="14100"/>
        <pc:sldMkLst>
          <pc:docMk/>
          <pc:sldMk cId="3402985955" sldId="1191"/>
        </pc:sldMkLst>
        <pc:picChg chg="add mod">
          <ac:chgData name="luis cleto" userId="a76db6c301978307" providerId="LiveId" clId="{6435A819-D946-4634-99D4-2A5BB563F8EA}" dt="2025-09-08T18:33:03.364" v="3" actId="14100"/>
          <ac:picMkLst>
            <pc:docMk/>
            <pc:sldMk cId="3402985955" sldId="1191"/>
            <ac:picMk id="1026" creationId="{224FD306-E322-0148-2888-9AEDFB77A354}"/>
          </ac:picMkLst>
        </pc:picChg>
      </pc:sldChg>
      <pc:sldChg chg="addSp modSp">
        <pc:chgData name="luis cleto" userId="a76db6c301978307" providerId="LiveId" clId="{6435A819-D946-4634-99D4-2A5BB563F8EA}" dt="2025-09-08T18:46:20.470" v="151"/>
        <pc:sldMkLst>
          <pc:docMk/>
          <pc:sldMk cId="3782666176" sldId="1233"/>
        </pc:sldMkLst>
        <pc:spChg chg="add mod">
          <ac:chgData name="luis cleto" userId="a76db6c301978307" providerId="LiveId" clId="{6435A819-D946-4634-99D4-2A5BB563F8EA}" dt="2025-09-08T18:46:20.470" v="151"/>
          <ac:spMkLst>
            <pc:docMk/>
            <pc:sldMk cId="3782666176" sldId="1233"/>
            <ac:spMk id="6" creationId="{39E0DCBB-370E-EF8E-9D99-FCD5FEA4F907}"/>
          </ac:spMkLst>
        </pc:spChg>
      </pc:sldChg>
      <pc:sldChg chg="modSp mod">
        <pc:chgData name="luis cleto" userId="a76db6c301978307" providerId="LiveId" clId="{6435A819-D946-4634-99D4-2A5BB563F8EA}" dt="2025-09-08T18:35:44.629" v="9" actId="1076"/>
        <pc:sldMkLst>
          <pc:docMk/>
          <pc:sldMk cId="2694126514" sldId="1585"/>
        </pc:sldMkLst>
        <pc:spChg chg="mod">
          <ac:chgData name="luis cleto" userId="a76db6c301978307" providerId="LiveId" clId="{6435A819-D946-4634-99D4-2A5BB563F8EA}" dt="2025-09-08T18:35:44.629" v="9" actId="1076"/>
          <ac:spMkLst>
            <pc:docMk/>
            <pc:sldMk cId="2694126514" sldId="1585"/>
            <ac:spMk id="3" creationId="{90A7C0E1-7147-4767-998C-922B07E21058}"/>
          </ac:spMkLst>
        </pc:spChg>
      </pc:sldChg>
      <pc:sldChg chg="modSp modAnim">
        <pc:chgData name="luis cleto" userId="a76db6c301978307" providerId="LiveId" clId="{6435A819-D946-4634-99D4-2A5BB563F8EA}" dt="2025-09-08T18:54:59.203" v="459" actId="20577"/>
        <pc:sldMkLst>
          <pc:docMk/>
          <pc:sldMk cId="419266932" sldId="1606"/>
        </pc:sldMkLst>
        <pc:spChg chg="mod">
          <ac:chgData name="luis cleto" userId="a76db6c301978307" providerId="LiveId" clId="{6435A819-D946-4634-99D4-2A5BB563F8EA}" dt="2025-09-08T18:54:59.203" v="459" actId="20577"/>
          <ac:spMkLst>
            <pc:docMk/>
            <pc:sldMk cId="419266932" sldId="1606"/>
            <ac:spMk id="3" creationId="{F48D5D6B-20C6-436E-B7C5-751BD9CCB7A0}"/>
          </ac:spMkLst>
        </pc:spChg>
      </pc:sldChg>
      <pc:sldChg chg="ord">
        <pc:chgData name="luis cleto" userId="a76db6c301978307" providerId="LiveId" clId="{6435A819-D946-4634-99D4-2A5BB563F8EA}" dt="2025-09-23T18:09:56.764" v="464"/>
        <pc:sldMkLst>
          <pc:docMk/>
          <pc:sldMk cId="297609040" sldId="1621"/>
        </pc:sldMkLst>
      </pc:sldChg>
      <pc:sldChg chg="modSp mod">
        <pc:chgData name="luis cleto" userId="a76db6c301978307" providerId="LiveId" clId="{6435A819-D946-4634-99D4-2A5BB563F8EA}" dt="2025-09-08T18:48:48.447" v="185" actId="20577"/>
        <pc:sldMkLst>
          <pc:docMk/>
          <pc:sldMk cId="3627685327" sldId="2107"/>
        </pc:sldMkLst>
        <pc:spChg chg="mod">
          <ac:chgData name="luis cleto" userId="a76db6c301978307" providerId="LiveId" clId="{6435A819-D946-4634-99D4-2A5BB563F8EA}" dt="2025-09-08T18:48:48.447" v="185" actId="20577"/>
          <ac:spMkLst>
            <pc:docMk/>
            <pc:sldMk cId="3627685327" sldId="2107"/>
            <ac:spMk id="5" creationId="{7EFED857-9FE4-66E5-05CD-CF64C62CE84B}"/>
          </ac:spMkLst>
        </pc:spChg>
      </pc:sldChg>
      <pc:sldChg chg="modSp mod">
        <pc:chgData name="luis cleto" userId="a76db6c301978307" providerId="LiveId" clId="{6435A819-D946-4634-99D4-2A5BB563F8EA}" dt="2025-09-08T18:49:52.669" v="188" actId="207"/>
        <pc:sldMkLst>
          <pc:docMk/>
          <pc:sldMk cId="523140950" sldId="2761"/>
        </pc:sldMkLst>
        <pc:spChg chg="mod">
          <ac:chgData name="luis cleto" userId="a76db6c301978307" providerId="LiveId" clId="{6435A819-D946-4634-99D4-2A5BB563F8EA}" dt="2025-09-08T18:49:52.669" v="188" actId="207"/>
          <ac:spMkLst>
            <pc:docMk/>
            <pc:sldMk cId="523140950" sldId="2761"/>
            <ac:spMk id="6" creationId="{8D5D8825-62CF-7108-D780-BAEF15FD7877}"/>
          </ac:spMkLst>
        </pc:spChg>
      </pc:sldChg>
      <pc:sldChg chg="modSp mod">
        <pc:chgData name="luis cleto" userId="a76db6c301978307" providerId="LiveId" clId="{6435A819-D946-4634-99D4-2A5BB563F8EA}" dt="2025-09-08T18:51:10.209" v="189" actId="20577"/>
        <pc:sldMkLst>
          <pc:docMk/>
          <pc:sldMk cId="2025556624" sldId="2763"/>
        </pc:sldMkLst>
        <pc:spChg chg="mod">
          <ac:chgData name="luis cleto" userId="a76db6c301978307" providerId="LiveId" clId="{6435A819-D946-4634-99D4-2A5BB563F8EA}" dt="2025-09-08T18:51:10.209" v="189" actId="20577"/>
          <ac:spMkLst>
            <pc:docMk/>
            <pc:sldMk cId="2025556624" sldId="2763"/>
            <ac:spMk id="7" creationId="{5AE2F4F5-3C22-3602-8AB8-545068BC3FE1}"/>
          </ac:spMkLst>
        </pc:spChg>
      </pc:sldChg>
      <pc:sldChg chg="modSp mod">
        <pc:chgData name="luis cleto" userId="a76db6c301978307" providerId="LiveId" clId="{6435A819-D946-4634-99D4-2A5BB563F8EA}" dt="2025-09-08T18:53:31.776" v="410" actId="20577"/>
        <pc:sldMkLst>
          <pc:docMk/>
          <pc:sldMk cId="586146130" sldId="2764"/>
        </pc:sldMkLst>
        <pc:spChg chg="mod">
          <ac:chgData name="luis cleto" userId="a76db6c301978307" providerId="LiveId" clId="{6435A819-D946-4634-99D4-2A5BB563F8EA}" dt="2025-09-08T18:53:31.776" v="410" actId="20577"/>
          <ac:spMkLst>
            <pc:docMk/>
            <pc:sldMk cId="586146130" sldId="2764"/>
            <ac:spMk id="3" creationId="{88BC5495-E05C-296A-AD4E-C157D6F3244C}"/>
          </ac:spMkLst>
        </pc:spChg>
      </pc:sldChg>
      <pc:sldChg chg="del">
        <pc:chgData name="luis cleto" userId="a76db6c301978307" providerId="LiveId" clId="{6435A819-D946-4634-99D4-2A5BB563F8EA}" dt="2025-09-08T18:45:23.887" v="147" actId="2696"/>
        <pc:sldMkLst>
          <pc:docMk/>
          <pc:sldMk cId="486948433" sldId="2868"/>
        </pc:sldMkLst>
      </pc:sldChg>
      <pc:sldChg chg="add del">
        <pc:chgData name="luis cleto" userId="a76db6c301978307" providerId="LiveId" clId="{6435A819-D946-4634-99D4-2A5BB563F8EA}" dt="2025-09-08T18:45:46.898" v="149" actId="2696"/>
        <pc:sldMkLst>
          <pc:docMk/>
          <pc:sldMk cId="1510606954" sldId="2868"/>
        </pc:sldMkLst>
      </pc:sldChg>
      <pc:sldChg chg="ord">
        <pc:chgData name="luis cleto" userId="a76db6c301978307" providerId="LiveId" clId="{6435A819-D946-4634-99D4-2A5BB563F8EA}" dt="2025-09-23T18:03:13.042" v="462"/>
        <pc:sldMkLst>
          <pc:docMk/>
          <pc:sldMk cId="3604362061" sldId="3351"/>
        </pc:sldMkLst>
      </pc:sldChg>
      <pc:sldChg chg="del">
        <pc:chgData name="luis cleto" userId="a76db6c301978307" providerId="LiveId" clId="{6435A819-D946-4634-99D4-2A5BB563F8EA}" dt="2025-09-08T18:55:14.365" v="460" actId="2696"/>
        <pc:sldMkLst>
          <pc:docMk/>
          <pc:sldMk cId="3948867113" sldId="3353"/>
        </pc:sldMkLst>
      </pc:sldChg>
      <pc:sldChg chg="modSp mod">
        <pc:chgData name="luis cleto" userId="a76db6c301978307" providerId="LiveId" clId="{6435A819-D946-4634-99D4-2A5BB563F8EA}" dt="2025-09-08T18:35:16.311" v="8" actId="20577"/>
        <pc:sldMkLst>
          <pc:docMk/>
          <pc:sldMk cId="683725835" sldId="3386"/>
        </pc:sldMkLst>
        <pc:spChg chg="mod">
          <ac:chgData name="luis cleto" userId="a76db6c301978307" providerId="LiveId" clId="{6435A819-D946-4634-99D4-2A5BB563F8EA}" dt="2025-09-08T18:35:16.311" v="8" actId="20577"/>
          <ac:spMkLst>
            <pc:docMk/>
            <pc:sldMk cId="683725835" sldId="3386"/>
            <ac:spMk id="4" creationId="{286F5A66-1017-1389-AFE1-D9E970B3BF8E}"/>
          </ac:spMkLst>
        </pc:spChg>
      </pc:sldChg>
    </pc:docChg>
  </pc:docChgLst>
  <pc:docChgLst>
    <pc:chgData name="luis cleto" userId="a76db6c301978307" providerId="LiveId" clId="{00E1D185-81D1-47DC-ADE9-4C3C50B7CB95}"/>
    <pc:docChg chg="custSel addSld delSld modSld modSection">
      <pc:chgData name="luis cleto" userId="a76db6c301978307" providerId="LiveId" clId="{00E1D185-81D1-47DC-ADE9-4C3C50B7CB95}" dt="2025-08-11T11:46:37.380" v="1055" actId="1076"/>
      <pc:docMkLst>
        <pc:docMk/>
      </pc:docMkLst>
      <pc:sldChg chg="modSp mod">
        <pc:chgData name="luis cleto" userId="a76db6c301978307" providerId="LiveId" clId="{00E1D185-81D1-47DC-ADE9-4C3C50B7CB95}" dt="2025-07-29T14:34:33.981" v="870" actId="20577"/>
        <pc:sldMkLst>
          <pc:docMk/>
          <pc:sldMk cId="2750434494" sldId="258"/>
        </pc:sldMkLst>
      </pc:sldChg>
      <pc:sldChg chg="modSp mod">
        <pc:chgData name="luis cleto" userId="a76db6c301978307" providerId="LiveId" clId="{00E1D185-81D1-47DC-ADE9-4C3C50B7CB95}" dt="2025-08-11T11:46:37.380" v="1055" actId="1076"/>
        <pc:sldMkLst>
          <pc:docMk/>
          <pc:sldMk cId="3611450862" sldId="1189"/>
        </pc:sldMkLst>
      </pc:sldChg>
      <pc:sldChg chg="modSp mod">
        <pc:chgData name="luis cleto" userId="a76db6c301978307" providerId="LiveId" clId="{00E1D185-81D1-47DC-ADE9-4C3C50B7CB95}" dt="2025-07-09T13:29:59.496" v="850" actId="1076"/>
        <pc:sldMkLst>
          <pc:docMk/>
          <pc:sldMk cId="1659882510" sldId="1617"/>
        </pc:sldMkLst>
      </pc:sldChg>
      <pc:sldChg chg="modSp mod">
        <pc:chgData name="luis cleto" userId="a76db6c301978307" providerId="LiveId" clId="{00E1D185-81D1-47DC-ADE9-4C3C50B7CB95}" dt="2025-07-29T14:41:15.885" v="941" actId="20577"/>
        <pc:sldMkLst>
          <pc:docMk/>
          <pc:sldMk cId="1294933524" sldId="2121"/>
        </pc:sldMkLst>
      </pc:sldChg>
      <pc:sldChg chg="modSp mod">
        <pc:chgData name="luis cleto" userId="a76db6c301978307" providerId="LiveId" clId="{00E1D185-81D1-47DC-ADE9-4C3C50B7CB95}" dt="2025-07-29T14:32:38.289" v="853" actId="1076"/>
        <pc:sldMkLst>
          <pc:docMk/>
          <pc:sldMk cId="3288498179" sldId="2869"/>
        </pc:sldMkLst>
      </pc:sldChg>
      <pc:sldChg chg="del">
        <pc:chgData name="luis cleto" userId="a76db6c301978307" providerId="LiveId" clId="{00E1D185-81D1-47DC-ADE9-4C3C50B7CB95}" dt="2025-07-29T14:32:24.229" v="852" actId="2696"/>
        <pc:sldMkLst>
          <pc:docMk/>
          <pc:sldMk cId="2083552396" sldId="2873"/>
        </pc:sldMkLst>
      </pc:sldChg>
      <pc:sldChg chg="del">
        <pc:chgData name="luis cleto" userId="a76db6c301978307" providerId="LiveId" clId="{00E1D185-81D1-47DC-ADE9-4C3C50B7CB95}" dt="2025-07-29T14:34:55.783" v="871" actId="2696"/>
        <pc:sldMkLst>
          <pc:docMk/>
          <pc:sldMk cId="265552458" sldId="2874"/>
        </pc:sldMkLst>
      </pc:sldChg>
      <pc:sldChg chg="add">
        <pc:chgData name="luis cleto" userId="a76db6c301978307" providerId="LiveId" clId="{00E1D185-81D1-47DC-ADE9-4C3C50B7CB95}" dt="2025-07-29T14:32:13.585" v="851"/>
        <pc:sldMkLst>
          <pc:docMk/>
          <pc:sldMk cId="213013443" sldId="3349"/>
        </pc:sldMkLst>
      </pc:sldChg>
      <pc:sldChg chg="add">
        <pc:chgData name="luis cleto" userId="a76db6c301978307" providerId="LiveId" clId="{00E1D185-81D1-47DC-ADE9-4C3C50B7CB95}" dt="2025-07-29T14:32:13.585" v="851"/>
        <pc:sldMkLst>
          <pc:docMk/>
          <pc:sldMk cId="1540883096" sldId="3350"/>
        </pc:sldMkLst>
      </pc:sldChg>
      <pc:sldChg chg="add">
        <pc:chgData name="luis cleto" userId="a76db6c301978307" providerId="LiveId" clId="{00E1D185-81D1-47DC-ADE9-4C3C50B7CB95}" dt="2025-07-29T14:35:48.253" v="872"/>
        <pc:sldMkLst>
          <pc:docMk/>
          <pc:sldMk cId="3604362061" sldId="3351"/>
        </pc:sldMkLst>
      </pc:sldChg>
      <pc:sldChg chg="add">
        <pc:chgData name="luis cleto" userId="a76db6c301978307" providerId="LiveId" clId="{00E1D185-81D1-47DC-ADE9-4C3C50B7CB95}" dt="2025-07-29T14:35:48.253" v="872"/>
        <pc:sldMkLst>
          <pc:docMk/>
          <pc:sldMk cId="1717002414" sldId="3352"/>
        </pc:sldMkLst>
      </pc:sldChg>
    </pc:docChg>
  </pc:docChgLst>
  <pc:docChgLst>
    <pc:chgData name="luis cleto" userId="a76db6c301978307" providerId="LiveId" clId="{1863183F-5CE6-478B-A1BA-3C716FF95D64}"/>
    <pc:docChg chg="undo custSel addSld delSld modSld sldOrd">
      <pc:chgData name="luis cleto" userId="a76db6c301978307" providerId="LiveId" clId="{1863183F-5CE6-478B-A1BA-3C716FF95D64}" dt="2025-06-08T09:50:35.087" v="9117" actId="1076"/>
      <pc:docMkLst>
        <pc:docMk/>
      </pc:docMkLst>
      <pc:sldChg chg="modSp mod">
        <pc:chgData name="luis cleto" userId="a76db6c301978307" providerId="LiveId" clId="{1863183F-5CE6-478B-A1BA-3C716FF95D64}" dt="2025-06-07T17:53:04.441" v="6584" actId="255"/>
        <pc:sldMkLst>
          <pc:docMk/>
          <pc:sldMk cId="3377992159" sldId="256"/>
        </pc:sldMkLst>
      </pc:sldChg>
      <pc:sldChg chg="modSp add mod ord">
        <pc:chgData name="luis cleto" userId="a76db6c301978307" providerId="LiveId" clId="{1863183F-5CE6-478B-A1BA-3C716FF95D64}" dt="2025-06-08T09:05:31.302" v="8534" actId="207"/>
        <pc:sldMkLst>
          <pc:docMk/>
          <pc:sldMk cId="2750434494" sldId="258"/>
        </pc:sldMkLst>
      </pc:sldChg>
      <pc:sldChg chg="add ord">
        <pc:chgData name="luis cleto" userId="a76db6c301978307" providerId="LiveId" clId="{1863183F-5CE6-478B-A1BA-3C716FF95D64}" dt="2025-06-07T18:06:41.751" v="6701"/>
        <pc:sldMkLst>
          <pc:docMk/>
          <pc:sldMk cId="2335360925" sldId="263"/>
        </pc:sldMkLst>
      </pc:sldChg>
      <pc:sldChg chg="modSp mod ord">
        <pc:chgData name="luis cleto" userId="a76db6c301978307" providerId="LiveId" clId="{1863183F-5CE6-478B-A1BA-3C716FF95D64}" dt="2025-06-07T18:02:18.168" v="6679"/>
        <pc:sldMkLst>
          <pc:docMk/>
          <pc:sldMk cId="15718516" sldId="272"/>
        </pc:sldMkLst>
      </pc:sldChg>
      <pc:sldChg chg="add del">
        <pc:chgData name="luis cleto" userId="a76db6c301978307" providerId="LiveId" clId="{1863183F-5CE6-478B-A1BA-3C716FF95D64}" dt="2025-06-08T09:49:17.691" v="9088"/>
        <pc:sldMkLst>
          <pc:docMk/>
          <pc:sldMk cId="3384417039" sldId="361"/>
        </pc:sldMkLst>
      </pc:sldChg>
      <pc:sldChg chg="modSp add mod ord">
        <pc:chgData name="luis cleto" userId="a76db6c301978307" providerId="LiveId" clId="{1863183F-5CE6-478B-A1BA-3C716FF95D64}" dt="2025-06-08T09:24:23.877" v="8741" actId="20577"/>
        <pc:sldMkLst>
          <pc:docMk/>
          <pc:sldMk cId="2312532114" sldId="362"/>
        </pc:sldMkLst>
      </pc:sldChg>
      <pc:sldChg chg="ord">
        <pc:chgData name="luis cleto" userId="a76db6c301978307" providerId="LiveId" clId="{1863183F-5CE6-478B-A1BA-3C716FF95D64}" dt="2025-06-07T18:02:18.168" v="6679"/>
        <pc:sldMkLst>
          <pc:docMk/>
          <pc:sldMk cId="764574260" sldId="558"/>
        </pc:sldMkLst>
      </pc:sldChg>
      <pc:sldChg chg="add">
        <pc:chgData name="luis cleto" userId="a76db6c301978307" providerId="LiveId" clId="{1863183F-5CE6-478B-A1BA-3C716FF95D64}" dt="2025-06-08T09:49:17.691" v="9088"/>
        <pc:sldMkLst>
          <pc:docMk/>
          <pc:sldMk cId="469385509" sldId="565"/>
        </pc:sldMkLst>
      </pc:sldChg>
      <pc:sldChg chg="add del">
        <pc:chgData name="luis cleto" userId="a76db6c301978307" providerId="LiveId" clId="{1863183F-5CE6-478B-A1BA-3C716FF95D64}" dt="2025-06-08T09:49:17.691" v="9088"/>
        <pc:sldMkLst>
          <pc:docMk/>
          <pc:sldMk cId="1815024265" sldId="566"/>
        </pc:sldMkLst>
      </pc:sldChg>
      <pc:sldChg chg="add">
        <pc:chgData name="luis cleto" userId="a76db6c301978307" providerId="LiveId" clId="{1863183F-5CE6-478B-A1BA-3C716FF95D64}" dt="2025-06-08T09:49:17.691" v="9088"/>
        <pc:sldMkLst>
          <pc:docMk/>
          <pc:sldMk cId="2649343394" sldId="571"/>
        </pc:sldMkLst>
      </pc:sldChg>
      <pc:sldChg chg="add">
        <pc:chgData name="luis cleto" userId="a76db6c301978307" providerId="LiveId" clId="{1863183F-5CE6-478B-A1BA-3C716FF95D64}" dt="2025-06-07T09:29:25.957" v="5896"/>
        <pc:sldMkLst>
          <pc:docMk/>
          <pc:sldMk cId="853079706" sldId="572"/>
        </pc:sldMkLst>
      </pc:sldChg>
      <pc:sldChg chg="modSp mod">
        <pc:chgData name="luis cleto" userId="a76db6c301978307" providerId="LiveId" clId="{1863183F-5CE6-478B-A1BA-3C716FF95D64}" dt="2025-06-06T17:35:27.013" v="4126" actId="1076"/>
        <pc:sldMkLst>
          <pc:docMk/>
          <pc:sldMk cId="653957449" sldId="576"/>
        </pc:sldMkLst>
      </pc:sldChg>
      <pc:sldChg chg="modSp add mod ord">
        <pc:chgData name="luis cleto" userId="a76db6c301978307" providerId="LiveId" clId="{1863183F-5CE6-478B-A1BA-3C716FF95D64}" dt="2025-06-08T09:46:49.646" v="9080" actId="1076"/>
        <pc:sldMkLst>
          <pc:docMk/>
          <pc:sldMk cId="1853552355" sldId="578"/>
        </pc:sldMkLst>
      </pc:sldChg>
      <pc:sldChg chg="add setBg">
        <pc:chgData name="luis cleto" userId="a76db6c301978307" providerId="LiveId" clId="{1863183F-5CE6-478B-A1BA-3C716FF95D64}" dt="2025-06-08T09:49:17.691" v="9088"/>
        <pc:sldMkLst>
          <pc:docMk/>
          <pc:sldMk cId="303304128" sldId="579"/>
        </pc:sldMkLst>
      </pc:sldChg>
      <pc:sldChg chg="add">
        <pc:chgData name="luis cleto" userId="a76db6c301978307" providerId="LiveId" clId="{1863183F-5CE6-478B-A1BA-3C716FF95D64}" dt="2025-06-08T09:49:17.691" v="9088"/>
        <pc:sldMkLst>
          <pc:docMk/>
          <pc:sldMk cId="3192703891" sldId="583"/>
        </pc:sldMkLst>
      </pc:sldChg>
      <pc:sldChg chg="add">
        <pc:chgData name="luis cleto" userId="a76db6c301978307" providerId="LiveId" clId="{1863183F-5CE6-478B-A1BA-3C716FF95D64}" dt="2025-06-08T09:49:17.691" v="9088"/>
        <pc:sldMkLst>
          <pc:docMk/>
          <pc:sldMk cId="632242624" sldId="609"/>
        </pc:sldMkLst>
      </pc:sldChg>
      <pc:sldChg chg="add">
        <pc:chgData name="luis cleto" userId="a76db6c301978307" providerId="LiveId" clId="{1863183F-5CE6-478B-A1BA-3C716FF95D64}" dt="2025-06-08T09:49:17.691" v="9088"/>
        <pc:sldMkLst>
          <pc:docMk/>
          <pc:sldMk cId="2002555793" sldId="620"/>
        </pc:sldMkLst>
      </pc:sldChg>
      <pc:sldChg chg="add">
        <pc:chgData name="luis cleto" userId="a76db6c301978307" providerId="LiveId" clId="{1863183F-5CE6-478B-A1BA-3C716FF95D64}" dt="2025-06-07T09:29:25.957" v="5896"/>
        <pc:sldMkLst>
          <pc:docMk/>
          <pc:sldMk cId="952502398" sldId="714"/>
        </pc:sldMkLst>
      </pc:sldChg>
      <pc:sldChg chg="add">
        <pc:chgData name="luis cleto" userId="a76db6c301978307" providerId="LiveId" clId="{1863183F-5CE6-478B-A1BA-3C716FF95D64}" dt="2025-06-07T09:29:25.957" v="5896"/>
        <pc:sldMkLst>
          <pc:docMk/>
          <pc:sldMk cId="1874329800" sldId="715"/>
        </pc:sldMkLst>
      </pc:sldChg>
      <pc:sldChg chg="add del">
        <pc:chgData name="luis cleto" userId="a76db6c301978307" providerId="LiveId" clId="{1863183F-5CE6-478B-A1BA-3C716FF95D64}" dt="2025-06-08T09:49:17.691" v="9088"/>
        <pc:sldMkLst>
          <pc:docMk/>
          <pc:sldMk cId="952255012" sldId="893"/>
        </pc:sldMkLst>
      </pc:sldChg>
      <pc:sldChg chg="add">
        <pc:chgData name="luis cleto" userId="a76db6c301978307" providerId="LiveId" clId="{1863183F-5CE6-478B-A1BA-3C716FF95D64}" dt="2025-06-08T09:49:17.691" v="9088"/>
        <pc:sldMkLst>
          <pc:docMk/>
          <pc:sldMk cId="1763461477" sldId="895"/>
        </pc:sldMkLst>
      </pc:sldChg>
      <pc:sldChg chg="add del">
        <pc:chgData name="luis cleto" userId="a76db6c301978307" providerId="LiveId" clId="{1863183F-5CE6-478B-A1BA-3C716FF95D64}" dt="2025-06-08T09:49:17.691" v="9088"/>
        <pc:sldMkLst>
          <pc:docMk/>
          <pc:sldMk cId="690335900" sldId="908"/>
        </pc:sldMkLst>
      </pc:sldChg>
      <pc:sldChg chg="add del">
        <pc:chgData name="luis cleto" userId="a76db6c301978307" providerId="LiveId" clId="{1863183F-5CE6-478B-A1BA-3C716FF95D64}" dt="2025-06-08T09:49:17.691" v="9088"/>
        <pc:sldMkLst>
          <pc:docMk/>
          <pc:sldMk cId="2810241740" sldId="915"/>
        </pc:sldMkLst>
      </pc:sldChg>
      <pc:sldChg chg="add">
        <pc:chgData name="luis cleto" userId="a76db6c301978307" providerId="LiveId" clId="{1863183F-5CE6-478B-A1BA-3C716FF95D64}" dt="2025-06-08T09:49:17.691" v="9088"/>
        <pc:sldMkLst>
          <pc:docMk/>
          <pc:sldMk cId="2016083752" sldId="917"/>
        </pc:sldMkLst>
      </pc:sldChg>
      <pc:sldChg chg="add del">
        <pc:chgData name="luis cleto" userId="a76db6c301978307" providerId="LiveId" clId="{1863183F-5CE6-478B-A1BA-3C716FF95D64}" dt="2025-06-08T09:49:17.691" v="9088"/>
        <pc:sldMkLst>
          <pc:docMk/>
          <pc:sldMk cId="2318881390" sldId="928"/>
        </pc:sldMkLst>
      </pc:sldChg>
      <pc:sldChg chg="add">
        <pc:chgData name="luis cleto" userId="a76db6c301978307" providerId="LiveId" clId="{1863183F-5CE6-478B-A1BA-3C716FF95D64}" dt="2025-06-08T09:49:17.691" v="9088"/>
        <pc:sldMkLst>
          <pc:docMk/>
          <pc:sldMk cId="1846109704" sldId="932"/>
        </pc:sldMkLst>
      </pc:sldChg>
      <pc:sldChg chg="add del">
        <pc:chgData name="luis cleto" userId="a76db6c301978307" providerId="LiveId" clId="{1863183F-5CE6-478B-A1BA-3C716FF95D64}" dt="2025-06-08T09:49:17.691" v="9088"/>
        <pc:sldMkLst>
          <pc:docMk/>
          <pc:sldMk cId="3967000659" sldId="959"/>
        </pc:sldMkLst>
      </pc:sldChg>
      <pc:sldChg chg="add del">
        <pc:chgData name="luis cleto" userId="a76db6c301978307" providerId="LiveId" clId="{1863183F-5CE6-478B-A1BA-3C716FF95D64}" dt="2025-06-08T09:49:17.691" v="9088"/>
        <pc:sldMkLst>
          <pc:docMk/>
          <pc:sldMk cId="453884902" sldId="960"/>
        </pc:sldMkLst>
      </pc:sldChg>
      <pc:sldChg chg="add del">
        <pc:chgData name="luis cleto" userId="a76db6c301978307" providerId="LiveId" clId="{1863183F-5CE6-478B-A1BA-3C716FF95D64}" dt="2025-06-08T09:49:17.691" v="9088"/>
        <pc:sldMkLst>
          <pc:docMk/>
          <pc:sldMk cId="1370519201" sldId="961"/>
        </pc:sldMkLst>
      </pc:sldChg>
      <pc:sldChg chg="modSp add mod modAnim">
        <pc:chgData name="luis cleto" userId="a76db6c301978307" providerId="LiveId" clId="{1863183F-5CE6-478B-A1BA-3C716FF95D64}" dt="2025-06-07T18:14:03.868" v="6843" actId="20577"/>
        <pc:sldMkLst>
          <pc:docMk/>
          <pc:sldMk cId="496895278" sldId="968"/>
        </pc:sldMkLst>
      </pc:sldChg>
      <pc:sldChg chg="add del ord">
        <pc:chgData name="luis cleto" userId="a76db6c301978307" providerId="LiveId" clId="{1863183F-5CE6-478B-A1BA-3C716FF95D64}" dt="2025-06-08T09:49:17.691" v="9088"/>
        <pc:sldMkLst>
          <pc:docMk/>
          <pc:sldMk cId="3189601346" sldId="974"/>
        </pc:sldMkLst>
      </pc:sldChg>
      <pc:sldChg chg="modSp mod">
        <pc:chgData name="luis cleto" userId="a76db6c301978307" providerId="LiveId" clId="{1863183F-5CE6-478B-A1BA-3C716FF95D64}" dt="2025-06-08T08:59:09.679" v="8400" actId="1076"/>
        <pc:sldMkLst>
          <pc:docMk/>
          <pc:sldMk cId="1129124012" sldId="986"/>
        </pc:sldMkLst>
      </pc:sldChg>
      <pc:sldChg chg="add ord">
        <pc:chgData name="luis cleto" userId="a76db6c301978307" providerId="LiveId" clId="{1863183F-5CE6-478B-A1BA-3C716FF95D64}" dt="2025-06-07T18:19:41.570" v="6879"/>
        <pc:sldMkLst>
          <pc:docMk/>
          <pc:sldMk cId="2190401821" sldId="996"/>
        </pc:sldMkLst>
      </pc:sldChg>
      <pc:sldChg chg="add del">
        <pc:chgData name="luis cleto" userId="a76db6c301978307" providerId="LiveId" clId="{1863183F-5CE6-478B-A1BA-3C716FF95D64}" dt="2025-06-08T09:48:24.852" v="9085"/>
        <pc:sldMkLst>
          <pc:docMk/>
          <pc:sldMk cId="288161753" sldId="1117"/>
        </pc:sldMkLst>
      </pc:sldChg>
      <pc:sldChg chg="add del">
        <pc:chgData name="luis cleto" userId="a76db6c301978307" providerId="LiveId" clId="{1863183F-5CE6-478B-A1BA-3C716FF95D64}" dt="2025-06-08T09:49:17.691" v="9088"/>
        <pc:sldMkLst>
          <pc:docMk/>
          <pc:sldMk cId="1983651751" sldId="1122"/>
        </pc:sldMkLst>
      </pc:sldChg>
      <pc:sldChg chg="add del">
        <pc:chgData name="luis cleto" userId="a76db6c301978307" providerId="LiveId" clId="{1863183F-5CE6-478B-A1BA-3C716FF95D64}" dt="2025-06-08T09:49:17.691" v="9088"/>
        <pc:sldMkLst>
          <pc:docMk/>
          <pc:sldMk cId="2844122849" sldId="1123"/>
        </pc:sldMkLst>
      </pc:sldChg>
      <pc:sldChg chg="add ord">
        <pc:chgData name="luis cleto" userId="a76db6c301978307" providerId="LiveId" clId="{1863183F-5CE6-478B-A1BA-3C716FF95D64}" dt="2025-06-07T19:07:58.742" v="8255"/>
        <pc:sldMkLst>
          <pc:docMk/>
          <pc:sldMk cId="3263223441" sldId="1124"/>
        </pc:sldMkLst>
      </pc:sldChg>
      <pc:sldChg chg="addSp modSp mod ord">
        <pc:chgData name="luis cleto" userId="a76db6c301978307" providerId="LiveId" clId="{1863183F-5CE6-478B-A1BA-3C716FF95D64}" dt="2025-06-08T09:45:11.483" v="9054" actId="1076"/>
        <pc:sldMkLst>
          <pc:docMk/>
          <pc:sldMk cId="2174096831" sldId="1125"/>
        </pc:sldMkLst>
      </pc:sldChg>
      <pc:sldChg chg="add del">
        <pc:chgData name="luis cleto" userId="a76db6c301978307" providerId="LiveId" clId="{1863183F-5CE6-478B-A1BA-3C716FF95D64}" dt="2025-06-08T09:49:17.691" v="9088"/>
        <pc:sldMkLst>
          <pc:docMk/>
          <pc:sldMk cId="3725773689" sldId="1126"/>
        </pc:sldMkLst>
      </pc:sldChg>
      <pc:sldChg chg="add del">
        <pc:chgData name="luis cleto" userId="a76db6c301978307" providerId="LiveId" clId="{1863183F-5CE6-478B-A1BA-3C716FF95D64}" dt="2025-06-08T09:49:17.691" v="9088"/>
        <pc:sldMkLst>
          <pc:docMk/>
          <pc:sldMk cId="2297050510" sldId="1129"/>
        </pc:sldMkLst>
      </pc:sldChg>
      <pc:sldChg chg="add del">
        <pc:chgData name="luis cleto" userId="a76db6c301978307" providerId="LiveId" clId="{1863183F-5CE6-478B-A1BA-3C716FF95D64}" dt="2025-06-08T09:48:24.852" v="9085"/>
        <pc:sldMkLst>
          <pc:docMk/>
          <pc:sldMk cId="3369129675" sldId="1130"/>
        </pc:sldMkLst>
      </pc:sldChg>
      <pc:sldChg chg="modSp mod ord">
        <pc:chgData name="luis cleto" userId="a76db6c301978307" providerId="LiveId" clId="{1863183F-5CE6-478B-A1BA-3C716FF95D64}" dt="2025-06-07T18:02:18.168" v="6679"/>
        <pc:sldMkLst>
          <pc:docMk/>
          <pc:sldMk cId="657168787" sldId="1132"/>
        </pc:sldMkLst>
      </pc:sldChg>
      <pc:sldChg chg="modSp mod ord">
        <pc:chgData name="luis cleto" userId="a76db6c301978307" providerId="LiveId" clId="{1863183F-5CE6-478B-A1BA-3C716FF95D64}" dt="2025-06-07T18:02:18.168" v="6679"/>
        <pc:sldMkLst>
          <pc:docMk/>
          <pc:sldMk cId="211868633" sldId="1134"/>
        </pc:sldMkLst>
      </pc:sldChg>
      <pc:sldChg chg="add">
        <pc:chgData name="luis cleto" userId="a76db6c301978307" providerId="LiveId" clId="{1863183F-5CE6-478B-A1BA-3C716FF95D64}" dt="2025-06-08T09:49:17.691" v="9088"/>
        <pc:sldMkLst>
          <pc:docMk/>
          <pc:sldMk cId="1818232777" sldId="1136"/>
        </pc:sldMkLst>
      </pc:sldChg>
      <pc:sldChg chg="add del">
        <pc:chgData name="luis cleto" userId="a76db6c301978307" providerId="LiveId" clId="{1863183F-5CE6-478B-A1BA-3C716FF95D64}" dt="2025-06-08T09:49:17.691" v="9088"/>
        <pc:sldMkLst>
          <pc:docMk/>
          <pc:sldMk cId="362648950" sldId="1141"/>
        </pc:sldMkLst>
      </pc:sldChg>
      <pc:sldChg chg="modSp add mod setBg">
        <pc:chgData name="luis cleto" userId="a76db6c301978307" providerId="LiveId" clId="{1863183F-5CE6-478B-A1BA-3C716FF95D64}" dt="2025-06-07T18:11:04.142" v="6771" actId="1076"/>
        <pc:sldMkLst>
          <pc:docMk/>
          <pc:sldMk cId="4054422166" sldId="1143"/>
        </pc:sldMkLst>
      </pc:sldChg>
      <pc:sldChg chg="modSp add mod ord">
        <pc:chgData name="luis cleto" userId="a76db6c301978307" providerId="LiveId" clId="{1863183F-5CE6-478B-A1BA-3C716FF95D64}" dt="2025-06-08T09:19:33.378" v="8581" actId="1076"/>
        <pc:sldMkLst>
          <pc:docMk/>
          <pc:sldMk cId="290172645" sldId="1145"/>
        </pc:sldMkLst>
      </pc:sldChg>
      <pc:sldChg chg="modSp add mod ord">
        <pc:chgData name="luis cleto" userId="a76db6c301978307" providerId="LiveId" clId="{1863183F-5CE6-478B-A1BA-3C716FF95D64}" dt="2025-06-08T09:22:10.154" v="8696" actId="20577"/>
        <pc:sldMkLst>
          <pc:docMk/>
          <pc:sldMk cId="650640027" sldId="1146"/>
        </pc:sldMkLst>
      </pc:sldChg>
      <pc:sldChg chg="add">
        <pc:chgData name="luis cleto" userId="a76db6c301978307" providerId="LiveId" clId="{1863183F-5CE6-478B-A1BA-3C716FF95D64}" dt="2025-06-07T09:29:25.957" v="5896"/>
        <pc:sldMkLst>
          <pc:docMk/>
          <pc:sldMk cId="3990157142" sldId="1162"/>
        </pc:sldMkLst>
      </pc:sldChg>
      <pc:sldChg chg="modSp mod">
        <pc:chgData name="luis cleto" userId="a76db6c301978307" providerId="LiveId" clId="{1863183F-5CE6-478B-A1BA-3C716FF95D64}" dt="2025-06-07T17:48:16.581" v="6512" actId="20577"/>
        <pc:sldMkLst>
          <pc:docMk/>
          <pc:sldMk cId="2282475601" sldId="1173"/>
        </pc:sldMkLst>
      </pc:sldChg>
      <pc:sldChg chg="modSp">
        <pc:chgData name="luis cleto" userId="a76db6c301978307" providerId="LiveId" clId="{1863183F-5CE6-478B-A1BA-3C716FF95D64}" dt="2025-06-06T17:37:10.530" v="4185" actId="20577"/>
        <pc:sldMkLst>
          <pc:docMk/>
          <pc:sldMk cId="1366467337" sldId="1174"/>
        </pc:sldMkLst>
      </pc:sldChg>
      <pc:sldChg chg="addSp modSp mod ord">
        <pc:chgData name="luis cleto" userId="a76db6c301978307" providerId="LiveId" clId="{1863183F-5CE6-478B-A1BA-3C716FF95D64}" dt="2025-06-08T09:04:26.784" v="8532" actId="1076"/>
        <pc:sldMkLst>
          <pc:docMk/>
          <pc:sldMk cId="2827034883" sldId="1175"/>
        </pc:sldMkLst>
      </pc:sldChg>
      <pc:sldChg chg="add del">
        <pc:chgData name="luis cleto" userId="a76db6c301978307" providerId="LiveId" clId="{1863183F-5CE6-478B-A1BA-3C716FF95D64}" dt="2025-06-08T09:48:24.852" v="9085"/>
        <pc:sldMkLst>
          <pc:docMk/>
          <pc:sldMk cId="2256650816" sldId="1178"/>
        </pc:sldMkLst>
      </pc:sldChg>
      <pc:sldChg chg="modSp mod">
        <pc:chgData name="luis cleto" userId="a76db6c301978307" providerId="LiveId" clId="{1863183F-5CE6-478B-A1BA-3C716FF95D64}" dt="2025-06-06T17:44:49.558" v="4217" actId="20577"/>
        <pc:sldMkLst>
          <pc:docMk/>
          <pc:sldMk cId="887728988" sldId="1180"/>
        </pc:sldMkLst>
      </pc:sldChg>
      <pc:sldChg chg="add del">
        <pc:chgData name="luis cleto" userId="a76db6c301978307" providerId="LiveId" clId="{1863183F-5CE6-478B-A1BA-3C716FF95D64}" dt="2025-06-08T09:49:17.691" v="9088"/>
        <pc:sldMkLst>
          <pc:docMk/>
          <pc:sldMk cId="2327096146" sldId="1182"/>
        </pc:sldMkLst>
      </pc:sldChg>
      <pc:sldChg chg="add del">
        <pc:chgData name="luis cleto" userId="a76db6c301978307" providerId="LiveId" clId="{1863183F-5CE6-478B-A1BA-3C716FF95D64}" dt="2025-06-08T09:49:17.691" v="9088"/>
        <pc:sldMkLst>
          <pc:docMk/>
          <pc:sldMk cId="1748241319" sldId="1184"/>
        </pc:sldMkLst>
      </pc:sldChg>
      <pc:sldChg chg="modSp add mod ord">
        <pc:chgData name="luis cleto" userId="a76db6c301978307" providerId="LiveId" clId="{1863183F-5CE6-478B-A1BA-3C716FF95D64}" dt="2025-06-08T09:08:50.398" v="8543" actId="27636"/>
        <pc:sldMkLst>
          <pc:docMk/>
          <pc:sldMk cId="1354390706" sldId="1185"/>
        </pc:sldMkLst>
      </pc:sldChg>
      <pc:sldChg chg="add del">
        <pc:chgData name="luis cleto" userId="a76db6c301978307" providerId="LiveId" clId="{1863183F-5CE6-478B-A1BA-3C716FF95D64}" dt="2025-06-08T09:49:17.691" v="9088"/>
        <pc:sldMkLst>
          <pc:docMk/>
          <pc:sldMk cId="582022079" sldId="1190"/>
        </pc:sldMkLst>
      </pc:sldChg>
      <pc:sldChg chg="add del">
        <pc:chgData name="luis cleto" userId="a76db6c301978307" providerId="LiveId" clId="{1863183F-5CE6-478B-A1BA-3C716FF95D64}" dt="2025-06-08T09:48:24.852" v="9085"/>
        <pc:sldMkLst>
          <pc:docMk/>
          <pc:sldMk cId="788234442" sldId="1197"/>
        </pc:sldMkLst>
      </pc:sldChg>
      <pc:sldChg chg="modSp add mod ord">
        <pc:chgData name="luis cleto" userId="a76db6c301978307" providerId="LiveId" clId="{1863183F-5CE6-478B-A1BA-3C716FF95D64}" dt="2025-06-07T18:12:44.658" v="6819" actId="20577"/>
        <pc:sldMkLst>
          <pc:docMk/>
          <pc:sldMk cId="2234978339" sldId="1202"/>
        </pc:sldMkLst>
      </pc:sldChg>
      <pc:sldChg chg="add del">
        <pc:chgData name="luis cleto" userId="a76db6c301978307" providerId="LiveId" clId="{1863183F-5CE6-478B-A1BA-3C716FF95D64}" dt="2025-06-08T09:48:24.852" v="9085"/>
        <pc:sldMkLst>
          <pc:docMk/>
          <pc:sldMk cId="2035534893" sldId="1204"/>
        </pc:sldMkLst>
      </pc:sldChg>
      <pc:sldChg chg="modSp add mod">
        <pc:chgData name="luis cleto" userId="a76db6c301978307" providerId="LiveId" clId="{1863183F-5CE6-478B-A1BA-3C716FF95D64}" dt="2025-06-07T18:25:50.392" v="7066" actId="1076"/>
        <pc:sldMkLst>
          <pc:docMk/>
          <pc:sldMk cId="1604185393" sldId="1211"/>
        </pc:sldMkLst>
      </pc:sldChg>
      <pc:sldChg chg="add">
        <pc:chgData name="luis cleto" userId="a76db6c301978307" providerId="LiveId" clId="{1863183F-5CE6-478B-A1BA-3C716FF95D64}" dt="2025-06-07T09:29:25.957" v="5896"/>
        <pc:sldMkLst>
          <pc:docMk/>
          <pc:sldMk cId="4004527728" sldId="1215"/>
        </pc:sldMkLst>
      </pc:sldChg>
      <pc:sldChg chg="modSp mod ord">
        <pc:chgData name="luis cleto" userId="a76db6c301978307" providerId="LiveId" clId="{1863183F-5CE6-478B-A1BA-3C716FF95D64}" dt="2025-06-07T18:02:18.168" v="6679"/>
        <pc:sldMkLst>
          <pc:docMk/>
          <pc:sldMk cId="597575149" sldId="1221"/>
        </pc:sldMkLst>
      </pc:sldChg>
      <pc:sldChg chg="modSp add del setBg">
        <pc:chgData name="luis cleto" userId="a76db6c301978307" providerId="LiveId" clId="{1863183F-5CE6-478B-A1BA-3C716FF95D64}" dt="2025-06-08T09:48:24.852" v="9085"/>
        <pc:sldMkLst>
          <pc:docMk/>
          <pc:sldMk cId="3666930417" sldId="1222"/>
        </pc:sldMkLst>
      </pc:sldChg>
      <pc:sldChg chg="add ord">
        <pc:chgData name="luis cleto" userId="a76db6c301978307" providerId="LiveId" clId="{1863183F-5CE6-478B-A1BA-3C716FF95D64}" dt="2025-06-07T18:04:46.137" v="6689"/>
        <pc:sldMkLst>
          <pc:docMk/>
          <pc:sldMk cId="3782666176" sldId="1233"/>
        </pc:sldMkLst>
      </pc:sldChg>
      <pc:sldChg chg="add del">
        <pc:chgData name="luis cleto" userId="a76db6c301978307" providerId="LiveId" clId="{1863183F-5CE6-478B-A1BA-3C716FF95D64}" dt="2025-06-08T09:49:17.691" v="9088"/>
        <pc:sldMkLst>
          <pc:docMk/>
          <pc:sldMk cId="2131680346" sldId="1240"/>
        </pc:sldMkLst>
      </pc:sldChg>
      <pc:sldChg chg="add ord">
        <pc:chgData name="luis cleto" userId="a76db6c301978307" providerId="LiveId" clId="{1863183F-5CE6-478B-A1BA-3C716FF95D64}" dt="2025-06-07T19:07:58.742" v="8255"/>
        <pc:sldMkLst>
          <pc:docMk/>
          <pc:sldMk cId="1295977059" sldId="1242"/>
        </pc:sldMkLst>
      </pc:sldChg>
      <pc:sldChg chg="modSp add mod ord">
        <pc:chgData name="luis cleto" userId="a76db6c301978307" providerId="LiveId" clId="{1863183F-5CE6-478B-A1BA-3C716FF95D64}" dt="2025-06-07T18:14:56.097" v="6848"/>
        <pc:sldMkLst>
          <pc:docMk/>
          <pc:sldMk cId="971902022" sldId="1272"/>
        </pc:sldMkLst>
      </pc:sldChg>
      <pc:sldChg chg="add del">
        <pc:chgData name="luis cleto" userId="a76db6c301978307" providerId="LiveId" clId="{1863183F-5CE6-478B-A1BA-3C716FF95D64}" dt="2025-06-08T09:49:17.691" v="9088"/>
        <pc:sldMkLst>
          <pc:docMk/>
          <pc:sldMk cId="4221551855" sldId="1276"/>
        </pc:sldMkLst>
      </pc:sldChg>
      <pc:sldChg chg="add del">
        <pc:chgData name="luis cleto" userId="a76db6c301978307" providerId="LiveId" clId="{1863183F-5CE6-478B-A1BA-3C716FF95D64}" dt="2025-06-08T09:49:17.691" v="9088"/>
        <pc:sldMkLst>
          <pc:docMk/>
          <pc:sldMk cId="2007300516" sldId="1277"/>
        </pc:sldMkLst>
      </pc:sldChg>
      <pc:sldChg chg="ord">
        <pc:chgData name="luis cleto" userId="a76db6c301978307" providerId="LiveId" clId="{1863183F-5CE6-478B-A1BA-3C716FF95D64}" dt="2025-06-07T18:02:18.168" v="6679"/>
        <pc:sldMkLst>
          <pc:docMk/>
          <pc:sldMk cId="2185192010" sldId="1385"/>
        </pc:sldMkLst>
      </pc:sldChg>
      <pc:sldChg chg="delSp modSp mod ord">
        <pc:chgData name="luis cleto" userId="a76db6c301978307" providerId="LiveId" clId="{1863183F-5CE6-478B-A1BA-3C716FF95D64}" dt="2025-06-08T09:30:46.662" v="8929" actId="1076"/>
        <pc:sldMkLst>
          <pc:docMk/>
          <pc:sldMk cId="2974795027" sldId="1390"/>
        </pc:sldMkLst>
      </pc:sldChg>
      <pc:sldChg chg="modSp mod">
        <pc:chgData name="luis cleto" userId="a76db6c301978307" providerId="LiveId" clId="{1863183F-5CE6-478B-A1BA-3C716FF95D64}" dt="2025-06-07T17:56:44.074" v="6654" actId="20577"/>
        <pc:sldMkLst>
          <pc:docMk/>
          <pc:sldMk cId="1577071380" sldId="1394"/>
        </pc:sldMkLst>
      </pc:sldChg>
      <pc:sldChg chg="delSp add del setBg delDesignElem">
        <pc:chgData name="luis cleto" userId="a76db6c301978307" providerId="LiveId" clId="{1863183F-5CE6-478B-A1BA-3C716FF95D64}" dt="2025-06-08T09:48:24.852" v="9085"/>
        <pc:sldMkLst>
          <pc:docMk/>
          <pc:sldMk cId="2546946475" sldId="1397"/>
        </pc:sldMkLst>
      </pc:sldChg>
      <pc:sldChg chg="add">
        <pc:chgData name="luis cleto" userId="a76db6c301978307" providerId="LiveId" clId="{1863183F-5CE6-478B-A1BA-3C716FF95D64}" dt="2025-06-07T09:29:25.957" v="5896"/>
        <pc:sldMkLst>
          <pc:docMk/>
          <pc:sldMk cId="1970465758" sldId="1398"/>
        </pc:sldMkLst>
      </pc:sldChg>
      <pc:sldChg chg="add">
        <pc:chgData name="luis cleto" userId="a76db6c301978307" providerId="LiveId" clId="{1863183F-5CE6-478B-A1BA-3C716FF95D64}" dt="2025-06-07T09:29:25.957" v="5896"/>
        <pc:sldMkLst>
          <pc:docMk/>
          <pc:sldMk cId="798488139" sldId="1399"/>
        </pc:sldMkLst>
      </pc:sldChg>
      <pc:sldChg chg="modSp add mod ord">
        <pc:chgData name="luis cleto" userId="a76db6c301978307" providerId="LiveId" clId="{1863183F-5CE6-478B-A1BA-3C716FF95D64}" dt="2025-06-08T09:26:09.386" v="8857" actId="27636"/>
        <pc:sldMkLst>
          <pc:docMk/>
          <pc:sldMk cId="450586758" sldId="1400"/>
        </pc:sldMkLst>
      </pc:sldChg>
      <pc:sldChg chg="ord">
        <pc:chgData name="luis cleto" userId="a76db6c301978307" providerId="LiveId" clId="{1863183F-5CE6-478B-A1BA-3C716FF95D64}" dt="2025-06-07T17:39:45.103" v="6417"/>
        <pc:sldMkLst>
          <pc:docMk/>
          <pc:sldMk cId="1208791653" sldId="1406"/>
        </pc:sldMkLst>
      </pc:sldChg>
      <pc:sldChg chg="ord">
        <pc:chgData name="luis cleto" userId="a76db6c301978307" providerId="LiveId" clId="{1863183F-5CE6-478B-A1BA-3C716FF95D64}" dt="2025-06-07T17:39:45.103" v="6417"/>
        <pc:sldMkLst>
          <pc:docMk/>
          <pc:sldMk cId="2867612875" sldId="1407"/>
        </pc:sldMkLst>
      </pc:sldChg>
      <pc:sldChg chg="modSp mod">
        <pc:chgData name="luis cleto" userId="a76db6c301978307" providerId="LiveId" clId="{1863183F-5CE6-478B-A1BA-3C716FF95D64}" dt="2025-06-07T19:12:56.521" v="8305" actId="20577"/>
        <pc:sldMkLst>
          <pc:docMk/>
          <pc:sldMk cId="845345355" sldId="1408"/>
        </pc:sldMkLst>
      </pc:sldChg>
      <pc:sldChg chg="ord">
        <pc:chgData name="luis cleto" userId="a76db6c301978307" providerId="LiveId" clId="{1863183F-5CE6-478B-A1BA-3C716FF95D64}" dt="2025-06-07T17:39:45.103" v="6417"/>
        <pc:sldMkLst>
          <pc:docMk/>
          <pc:sldMk cId="1191856726" sldId="1415"/>
        </pc:sldMkLst>
      </pc:sldChg>
      <pc:sldChg chg="add del">
        <pc:chgData name="luis cleto" userId="a76db6c301978307" providerId="LiveId" clId="{1863183F-5CE6-478B-A1BA-3C716FF95D64}" dt="2025-06-08T09:49:17.691" v="9088"/>
        <pc:sldMkLst>
          <pc:docMk/>
          <pc:sldMk cId="3840400444" sldId="1416"/>
        </pc:sldMkLst>
      </pc:sldChg>
      <pc:sldChg chg="addSp delSp modSp mod ord">
        <pc:chgData name="luis cleto" userId="a76db6c301978307" providerId="LiveId" clId="{1863183F-5CE6-478B-A1BA-3C716FF95D64}" dt="2025-06-07T19:04:32.516" v="8243" actId="1076"/>
        <pc:sldMkLst>
          <pc:docMk/>
          <pc:sldMk cId="3954462295" sldId="1417"/>
        </pc:sldMkLst>
      </pc:sldChg>
      <pc:sldChg chg="add del">
        <pc:chgData name="luis cleto" userId="a76db6c301978307" providerId="LiveId" clId="{1863183F-5CE6-478B-A1BA-3C716FF95D64}" dt="2025-06-08T09:49:17.691" v="9088"/>
        <pc:sldMkLst>
          <pc:docMk/>
          <pc:sldMk cId="997251531" sldId="1418"/>
        </pc:sldMkLst>
      </pc:sldChg>
      <pc:sldChg chg="add del">
        <pc:chgData name="luis cleto" userId="a76db6c301978307" providerId="LiveId" clId="{1863183F-5CE6-478B-A1BA-3C716FF95D64}" dt="2025-06-08T09:49:17.691" v="9088"/>
        <pc:sldMkLst>
          <pc:docMk/>
          <pc:sldMk cId="2491543593" sldId="1419"/>
        </pc:sldMkLst>
      </pc:sldChg>
      <pc:sldChg chg="add del">
        <pc:chgData name="luis cleto" userId="a76db6c301978307" providerId="LiveId" clId="{1863183F-5CE6-478B-A1BA-3C716FF95D64}" dt="2025-06-08T09:49:17.691" v="9088"/>
        <pc:sldMkLst>
          <pc:docMk/>
          <pc:sldMk cId="1746829644" sldId="1420"/>
        </pc:sldMkLst>
      </pc:sldChg>
      <pc:sldChg chg="add del">
        <pc:chgData name="luis cleto" userId="a76db6c301978307" providerId="LiveId" clId="{1863183F-5CE6-478B-A1BA-3C716FF95D64}" dt="2025-06-08T09:49:17.691" v="9088"/>
        <pc:sldMkLst>
          <pc:docMk/>
          <pc:sldMk cId="2667116611" sldId="1421"/>
        </pc:sldMkLst>
      </pc:sldChg>
      <pc:sldChg chg="add del">
        <pc:chgData name="luis cleto" userId="a76db6c301978307" providerId="LiveId" clId="{1863183F-5CE6-478B-A1BA-3C716FF95D64}" dt="2025-06-08T09:49:17.691" v="9088"/>
        <pc:sldMkLst>
          <pc:docMk/>
          <pc:sldMk cId="4597448" sldId="1422"/>
        </pc:sldMkLst>
      </pc:sldChg>
      <pc:sldChg chg="add del">
        <pc:chgData name="luis cleto" userId="a76db6c301978307" providerId="LiveId" clId="{1863183F-5CE6-478B-A1BA-3C716FF95D64}" dt="2025-06-08T09:49:17.691" v="9088"/>
        <pc:sldMkLst>
          <pc:docMk/>
          <pc:sldMk cId="3710469569" sldId="1423"/>
        </pc:sldMkLst>
      </pc:sldChg>
      <pc:sldChg chg="add del">
        <pc:chgData name="luis cleto" userId="a76db6c301978307" providerId="LiveId" clId="{1863183F-5CE6-478B-A1BA-3C716FF95D64}" dt="2025-06-08T09:49:17.691" v="9088"/>
        <pc:sldMkLst>
          <pc:docMk/>
          <pc:sldMk cId="3860446855" sldId="1425"/>
        </pc:sldMkLst>
      </pc:sldChg>
      <pc:sldChg chg="modSp mod">
        <pc:chgData name="luis cleto" userId="a76db6c301978307" providerId="LiveId" clId="{1863183F-5CE6-478B-A1BA-3C716FF95D64}" dt="2025-06-08T09:01:17.490" v="8457" actId="14100"/>
        <pc:sldMkLst>
          <pc:docMk/>
          <pc:sldMk cId="1756556270" sldId="1435"/>
        </pc:sldMkLst>
      </pc:sldChg>
      <pc:sldChg chg="add del">
        <pc:chgData name="luis cleto" userId="a76db6c301978307" providerId="LiveId" clId="{1863183F-5CE6-478B-A1BA-3C716FF95D64}" dt="2025-06-08T09:48:24.852" v="9085"/>
        <pc:sldMkLst>
          <pc:docMk/>
          <pc:sldMk cId="2350128088" sldId="1436"/>
        </pc:sldMkLst>
      </pc:sldChg>
      <pc:sldChg chg="modSp mod ord">
        <pc:chgData name="luis cleto" userId="a76db6c301978307" providerId="LiveId" clId="{1863183F-5CE6-478B-A1BA-3C716FF95D64}" dt="2025-06-06T17:23:32.440" v="3667"/>
        <pc:sldMkLst>
          <pc:docMk/>
          <pc:sldMk cId="2130886061" sldId="1437"/>
        </pc:sldMkLst>
      </pc:sldChg>
      <pc:sldChg chg="add del">
        <pc:chgData name="luis cleto" userId="a76db6c301978307" providerId="LiveId" clId="{1863183F-5CE6-478B-A1BA-3C716FF95D64}" dt="2025-06-08T09:48:24.852" v="9085"/>
        <pc:sldMkLst>
          <pc:docMk/>
          <pc:sldMk cId="1628661355" sldId="1438"/>
        </pc:sldMkLst>
      </pc:sldChg>
      <pc:sldChg chg="modSp mod ord">
        <pc:chgData name="luis cleto" userId="a76db6c301978307" providerId="LiveId" clId="{1863183F-5CE6-478B-A1BA-3C716FF95D64}" dt="2025-06-06T17:23:36.294" v="3669"/>
        <pc:sldMkLst>
          <pc:docMk/>
          <pc:sldMk cId="703536767" sldId="1439"/>
        </pc:sldMkLst>
      </pc:sldChg>
      <pc:sldChg chg="modSp mod ord">
        <pc:chgData name="luis cleto" userId="a76db6c301978307" providerId="LiveId" clId="{1863183F-5CE6-478B-A1BA-3C716FF95D64}" dt="2025-06-06T17:24:43.428" v="3735" actId="20577"/>
        <pc:sldMkLst>
          <pc:docMk/>
          <pc:sldMk cId="1306697552" sldId="1440"/>
        </pc:sldMkLst>
      </pc:sldChg>
      <pc:sldChg chg="modSp mod">
        <pc:chgData name="luis cleto" userId="a76db6c301978307" providerId="LiveId" clId="{1863183F-5CE6-478B-A1BA-3C716FF95D64}" dt="2025-06-08T08:58:23.223" v="8386" actId="1076"/>
        <pc:sldMkLst>
          <pc:docMk/>
          <pc:sldMk cId="2375384769" sldId="1441"/>
        </pc:sldMkLst>
      </pc:sldChg>
      <pc:sldChg chg="add del">
        <pc:chgData name="luis cleto" userId="a76db6c301978307" providerId="LiveId" clId="{1863183F-5CE6-478B-A1BA-3C716FF95D64}" dt="2025-06-08T09:48:24.852" v="9085"/>
        <pc:sldMkLst>
          <pc:docMk/>
          <pc:sldMk cId="3800246400" sldId="1444"/>
        </pc:sldMkLst>
      </pc:sldChg>
      <pc:sldChg chg="ord">
        <pc:chgData name="luis cleto" userId="a76db6c301978307" providerId="LiveId" clId="{1863183F-5CE6-478B-A1BA-3C716FF95D64}" dt="2025-06-07T17:46:00.789" v="6503"/>
        <pc:sldMkLst>
          <pc:docMk/>
          <pc:sldMk cId="168607891" sldId="1445"/>
        </pc:sldMkLst>
      </pc:sldChg>
      <pc:sldChg chg="modSp mod">
        <pc:chgData name="luis cleto" userId="a76db6c301978307" providerId="LiveId" clId="{1863183F-5CE6-478B-A1BA-3C716FF95D64}" dt="2025-06-08T09:03:08.190" v="8531" actId="20577"/>
        <pc:sldMkLst>
          <pc:docMk/>
          <pc:sldMk cId="86347280" sldId="1446"/>
        </pc:sldMkLst>
      </pc:sldChg>
      <pc:sldChg chg="delSp add del setBg delDesignElem">
        <pc:chgData name="luis cleto" userId="a76db6c301978307" providerId="LiveId" clId="{1863183F-5CE6-478B-A1BA-3C716FF95D64}" dt="2025-06-08T09:48:24.852" v="9085"/>
        <pc:sldMkLst>
          <pc:docMk/>
          <pc:sldMk cId="2149943245" sldId="1448"/>
        </pc:sldMkLst>
      </pc:sldChg>
      <pc:sldChg chg="addSp delSp modSp mod">
        <pc:chgData name="luis cleto" userId="a76db6c301978307" providerId="LiveId" clId="{1863183F-5CE6-478B-A1BA-3C716FF95D64}" dt="2025-06-07T18:00:58.165" v="6673"/>
        <pc:sldMkLst>
          <pc:docMk/>
          <pc:sldMk cId="3084082288" sldId="1449"/>
        </pc:sldMkLst>
      </pc:sldChg>
      <pc:sldChg chg="add del">
        <pc:chgData name="luis cleto" userId="a76db6c301978307" providerId="LiveId" clId="{1863183F-5CE6-478B-A1BA-3C716FF95D64}" dt="2025-06-08T09:48:24.852" v="9085"/>
        <pc:sldMkLst>
          <pc:docMk/>
          <pc:sldMk cId="1505280473" sldId="1450"/>
        </pc:sldMkLst>
      </pc:sldChg>
      <pc:sldChg chg="add del">
        <pc:chgData name="luis cleto" userId="a76db6c301978307" providerId="LiveId" clId="{1863183F-5CE6-478B-A1BA-3C716FF95D64}" dt="2025-06-07T09:29:25.957" v="5896"/>
        <pc:sldMkLst>
          <pc:docMk/>
          <pc:sldMk cId="1534439096" sldId="1451"/>
        </pc:sldMkLst>
      </pc:sldChg>
      <pc:sldChg chg="modSp mod">
        <pc:chgData name="luis cleto" userId="a76db6c301978307" providerId="LiveId" clId="{1863183F-5CE6-478B-A1BA-3C716FF95D64}" dt="2025-06-07T17:44:44.188" v="6501" actId="14100"/>
        <pc:sldMkLst>
          <pc:docMk/>
          <pc:sldMk cId="1218451589" sldId="1454"/>
        </pc:sldMkLst>
      </pc:sldChg>
      <pc:sldChg chg="modSp mod">
        <pc:chgData name="luis cleto" userId="a76db6c301978307" providerId="LiveId" clId="{1863183F-5CE6-478B-A1BA-3C716FF95D64}" dt="2025-06-07T17:43:45.541" v="6498" actId="14100"/>
        <pc:sldMkLst>
          <pc:docMk/>
          <pc:sldMk cId="120404190" sldId="1455"/>
        </pc:sldMkLst>
      </pc:sldChg>
      <pc:sldChg chg="addSp delSp modSp mod">
        <pc:chgData name="luis cleto" userId="a76db6c301978307" providerId="LiveId" clId="{1863183F-5CE6-478B-A1BA-3C716FF95D64}" dt="2025-06-06T17:26:12.711" v="3743" actId="1076"/>
        <pc:sldMkLst>
          <pc:docMk/>
          <pc:sldMk cId="2775406002" sldId="1456"/>
        </pc:sldMkLst>
      </pc:sldChg>
      <pc:sldChg chg="modSp mod ord">
        <pc:chgData name="luis cleto" userId="a76db6c301978307" providerId="LiveId" clId="{1863183F-5CE6-478B-A1BA-3C716FF95D64}" dt="2025-06-07T18:06:30.389" v="6699"/>
        <pc:sldMkLst>
          <pc:docMk/>
          <pc:sldMk cId="1568387363" sldId="1458"/>
        </pc:sldMkLst>
      </pc:sldChg>
      <pc:sldChg chg="modSp mod">
        <pc:chgData name="luis cleto" userId="a76db6c301978307" providerId="LiveId" clId="{1863183F-5CE6-478B-A1BA-3C716FF95D64}" dt="2025-06-08T09:00:09.452" v="8452" actId="20577"/>
        <pc:sldMkLst>
          <pc:docMk/>
          <pc:sldMk cId="2919409639" sldId="1555"/>
        </pc:sldMkLst>
      </pc:sldChg>
      <pc:sldChg chg="modSp mod">
        <pc:chgData name="luis cleto" userId="a76db6c301978307" providerId="LiveId" clId="{1863183F-5CE6-478B-A1BA-3C716FF95D64}" dt="2025-06-06T17:05:03.996" v="2824" actId="1076"/>
        <pc:sldMkLst>
          <pc:docMk/>
          <pc:sldMk cId="947833543" sldId="1556"/>
        </pc:sldMkLst>
      </pc:sldChg>
      <pc:sldChg chg="modSp mod">
        <pc:chgData name="luis cleto" userId="a76db6c301978307" providerId="LiveId" clId="{1863183F-5CE6-478B-A1BA-3C716FF95D64}" dt="2025-06-06T17:42:55.304" v="4204" actId="20577"/>
        <pc:sldMkLst>
          <pc:docMk/>
          <pc:sldMk cId="1285895895" sldId="1563"/>
        </pc:sldMkLst>
      </pc:sldChg>
      <pc:sldChg chg="delSp add del setBg delDesignElem">
        <pc:chgData name="luis cleto" userId="a76db6c301978307" providerId="LiveId" clId="{1863183F-5CE6-478B-A1BA-3C716FF95D64}" dt="2025-06-08T09:48:24.852" v="9085"/>
        <pc:sldMkLst>
          <pc:docMk/>
          <pc:sldMk cId="2531229865" sldId="1565"/>
        </pc:sldMkLst>
      </pc:sldChg>
      <pc:sldChg chg="add del">
        <pc:chgData name="luis cleto" userId="a76db6c301978307" providerId="LiveId" clId="{1863183F-5CE6-478B-A1BA-3C716FF95D64}" dt="2025-06-08T09:48:24.852" v="9085"/>
        <pc:sldMkLst>
          <pc:docMk/>
          <pc:sldMk cId="859384620" sldId="1571"/>
        </pc:sldMkLst>
      </pc:sldChg>
      <pc:sldChg chg="add del">
        <pc:chgData name="luis cleto" userId="a76db6c301978307" providerId="LiveId" clId="{1863183F-5CE6-478B-A1BA-3C716FF95D64}" dt="2025-06-08T09:48:24.852" v="9085"/>
        <pc:sldMkLst>
          <pc:docMk/>
          <pc:sldMk cId="357584313" sldId="1572"/>
        </pc:sldMkLst>
      </pc:sldChg>
      <pc:sldChg chg="modSp mod">
        <pc:chgData name="luis cleto" userId="a76db6c301978307" providerId="LiveId" clId="{1863183F-5CE6-478B-A1BA-3C716FF95D64}" dt="2025-06-08T08:59:48.055" v="8450" actId="20577"/>
        <pc:sldMkLst>
          <pc:docMk/>
          <pc:sldMk cId="2694126514" sldId="1585"/>
        </pc:sldMkLst>
      </pc:sldChg>
      <pc:sldChg chg="modSp mod ord">
        <pc:chgData name="luis cleto" userId="a76db6c301978307" providerId="LiveId" clId="{1863183F-5CE6-478B-A1BA-3C716FF95D64}" dt="2025-06-08T09:46:24.402" v="9079" actId="14100"/>
        <pc:sldMkLst>
          <pc:docMk/>
          <pc:sldMk cId="2684647392" sldId="1586"/>
        </pc:sldMkLst>
      </pc:sldChg>
      <pc:sldChg chg="modSp mod">
        <pc:chgData name="luis cleto" userId="a76db6c301978307" providerId="LiveId" clId="{1863183F-5CE6-478B-A1BA-3C716FF95D64}" dt="2025-06-07T19:12:49.613" v="8301" actId="12"/>
        <pc:sldMkLst>
          <pc:docMk/>
          <pc:sldMk cId="1311181309" sldId="1587"/>
        </pc:sldMkLst>
      </pc:sldChg>
      <pc:sldChg chg="add del">
        <pc:chgData name="luis cleto" userId="a76db6c301978307" providerId="LiveId" clId="{1863183F-5CE6-478B-A1BA-3C716FF95D64}" dt="2025-06-08T09:48:24.852" v="9085"/>
        <pc:sldMkLst>
          <pc:docMk/>
          <pc:sldMk cId="2415405561" sldId="1588"/>
        </pc:sldMkLst>
      </pc:sldChg>
      <pc:sldChg chg="add del">
        <pc:chgData name="luis cleto" userId="a76db6c301978307" providerId="LiveId" clId="{1863183F-5CE6-478B-A1BA-3C716FF95D64}" dt="2025-06-08T09:48:24.852" v="9085"/>
        <pc:sldMkLst>
          <pc:docMk/>
          <pc:sldMk cId="2077592934" sldId="1590"/>
        </pc:sldMkLst>
      </pc:sldChg>
      <pc:sldChg chg="add del">
        <pc:chgData name="luis cleto" userId="a76db6c301978307" providerId="LiveId" clId="{1863183F-5CE6-478B-A1BA-3C716FF95D64}" dt="2025-06-08T09:48:24.852" v="9085"/>
        <pc:sldMkLst>
          <pc:docMk/>
          <pc:sldMk cId="641963421" sldId="1591"/>
        </pc:sldMkLst>
      </pc:sldChg>
      <pc:sldChg chg="add del">
        <pc:chgData name="luis cleto" userId="a76db6c301978307" providerId="LiveId" clId="{1863183F-5CE6-478B-A1BA-3C716FF95D64}" dt="2025-06-08T09:48:24.852" v="9085"/>
        <pc:sldMkLst>
          <pc:docMk/>
          <pc:sldMk cId="225059408" sldId="1592"/>
        </pc:sldMkLst>
      </pc:sldChg>
      <pc:sldChg chg="add del">
        <pc:chgData name="luis cleto" userId="a76db6c301978307" providerId="LiveId" clId="{1863183F-5CE6-478B-A1BA-3C716FF95D64}" dt="2025-06-08T09:48:24.852" v="9085"/>
        <pc:sldMkLst>
          <pc:docMk/>
          <pc:sldMk cId="3551353314" sldId="1593"/>
        </pc:sldMkLst>
      </pc:sldChg>
      <pc:sldChg chg="add del">
        <pc:chgData name="luis cleto" userId="a76db6c301978307" providerId="LiveId" clId="{1863183F-5CE6-478B-A1BA-3C716FF95D64}" dt="2025-06-08T09:48:24.852" v="9085"/>
        <pc:sldMkLst>
          <pc:docMk/>
          <pc:sldMk cId="4228487359" sldId="1594"/>
        </pc:sldMkLst>
      </pc:sldChg>
      <pc:sldChg chg="modSp add del mod">
        <pc:chgData name="luis cleto" userId="a76db6c301978307" providerId="LiveId" clId="{1863183F-5CE6-478B-A1BA-3C716FF95D64}" dt="2025-06-08T09:48:24.852" v="9085"/>
        <pc:sldMkLst>
          <pc:docMk/>
          <pc:sldMk cId="64955074" sldId="1595"/>
        </pc:sldMkLst>
      </pc:sldChg>
      <pc:sldChg chg="modSp add del mod">
        <pc:chgData name="luis cleto" userId="a76db6c301978307" providerId="LiveId" clId="{1863183F-5CE6-478B-A1BA-3C716FF95D64}" dt="2025-06-08T09:48:24.852" v="9085"/>
        <pc:sldMkLst>
          <pc:docMk/>
          <pc:sldMk cId="3519488776" sldId="1596"/>
        </pc:sldMkLst>
      </pc:sldChg>
      <pc:sldChg chg="modSp add del mod">
        <pc:chgData name="luis cleto" userId="a76db6c301978307" providerId="LiveId" clId="{1863183F-5CE6-478B-A1BA-3C716FF95D64}" dt="2025-06-08T09:48:24.852" v="9085"/>
        <pc:sldMkLst>
          <pc:docMk/>
          <pc:sldMk cId="2902987136" sldId="1597"/>
        </pc:sldMkLst>
      </pc:sldChg>
      <pc:sldChg chg="modSp add del mod">
        <pc:chgData name="luis cleto" userId="a76db6c301978307" providerId="LiveId" clId="{1863183F-5CE6-478B-A1BA-3C716FF95D64}" dt="2025-06-08T09:48:24.852" v="9085"/>
        <pc:sldMkLst>
          <pc:docMk/>
          <pc:sldMk cId="2465969274" sldId="1598"/>
        </pc:sldMkLst>
      </pc:sldChg>
      <pc:sldChg chg="add del">
        <pc:chgData name="luis cleto" userId="a76db6c301978307" providerId="LiveId" clId="{1863183F-5CE6-478B-A1BA-3C716FF95D64}" dt="2025-06-08T09:48:24.852" v="9085"/>
        <pc:sldMkLst>
          <pc:docMk/>
          <pc:sldMk cId="1125125002" sldId="1599"/>
        </pc:sldMkLst>
      </pc:sldChg>
      <pc:sldChg chg="modSp add del mod">
        <pc:chgData name="luis cleto" userId="a76db6c301978307" providerId="LiveId" clId="{1863183F-5CE6-478B-A1BA-3C716FF95D64}" dt="2025-06-08T09:48:24.852" v="9085"/>
        <pc:sldMkLst>
          <pc:docMk/>
          <pc:sldMk cId="2412474918" sldId="1600"/>
        </pc:sldMkLst>
      </pc:sldChg>
      <pc:sldChg chg="add del">
        <pc:chgData name="luis cleto" userId="a76db6c301978307" providerId="LiveId" clId="{1863183F-5CE6-478B-A1BA-3C716FF95D64}" dt="2025-06-08T09:48:24.852" v="9085"/>
        <pc:sldMkLst>
          <pc:docMk/>
          <pc:sldMk cId="2045392837" sldId="1601"/>
        </pc:sldMkLst>
      </pc:sldChg>
      <pc:sldChg chg="add del">
        <pc:chgData name="luis cleto" userId="a76db6c301978307" providerId="LiveId" clId="{1863183F-5CE6-478B-A1BA-3C716FF95D64}" dt="2025-06-08T09:48:24.852" v="9085"/>
        <pc:sldMkLst>
          <pc:docMk/>
          <pc:sldMk cId="1187000350" sldId="1602"/>
        </pc:sldMkLst>
      </pc:sldChg>
      <pc:sldChg chg="add setBg">
        <pc:chgData name="luis cleto" userId="a76db6c301978307" providerId="LiveId" clId="{1863183F-5CE6-478B-A1BA-3C716FF95D64}" dt="2025-06-08T09:49:17.691" v="9088"/>
        <pc:sldMkLst>
          <pc:docMk/>
          <pc:sldMk cId="302618691" sldId="1603"/>
        </pc:sldMkLst>
      </pc:sldChg>
      <pc:sldChg chg="del">
        <pc:chgData name="luis cleto" userId="a76db6c301978307" providerId="LiveId" clId="{1863183F-5CE6-478B-A1BA-3C716FF95D64}" dt="2025-06-06T17:26:49.863" v="3744" actId="2696"/>
        <pc:sldMkLst>
          <pc:docMk/>
          <pc:sldMk cId="976281765" sldId="1604"/>
        </pc:sldMkLst>
      </pc:sldChg>
      <pc:sldChg chg="add">
        <pc:chgData name="luis cleto" userId="a76db6c301978307" providerId="LiveId" clId="{1863183F-5CE6-478B-A1BA-3C716FF95D64}" dt="2025-06-07T09:29:25.957" v="5896"/>
        <pc:sldMkLst>
          <pc:docMk/>
          <pc:sldMk cId="2943484044" sldId="1604"/>
        </pc:sldMkLst>
      </pc:sldChg>
      <pc:sldChg chg="add del">
        <pc:chgData name="luis cleto" userId="a76db6c301978307" providerId="LiveId" clId="{1863183F-5CE6-478B-A1BA-3C716FF95D64}" dt="2025-06-08T09:49:17.691" v="9088"/>
        <pc:sldMkLst>
          <pc:docMk/>
          <pc:sldMk cId="2783962265" sldId="1607"/>
        </pc:sldMkLst>
      </pc:sldChg>
      <pc:sldChg chg="ord">
        <pc:chgData name="luis cleto" userId="a76db6c301978307" providerId="LiveId" clId="{1863183F-5CE6-478B-A1BA-3C716FF95D64}" dt="2025-06-07T17:39:45.103" v="6417"/>
        <pc:sldMkLst>
          <pc:docMk/>
          <pc:sldMk cId="2199586467" sldId="1608"/>
        </pc:sldMkLst>
      </pc:sldChg>
      <pc:sldChg chg="add">
        <pc:chgData name="luis cleto" userId="a76db6c301978307" providerId="LiveId" clId="{1863183F-5CE6-478B-A1BA-3C716FF95D64}" dt="2025-06-08T09:48:24.852" v="9085"/>
        <pc:sldMkLst>
          <pc:docMk/>
          <pc:sldMk cId="2818714515" sldId="1610"/>
        </pc:sldMkLst>
      </pc:sldChg>
      <pc:sldChg chg="add del">
        <pc:chgData name="luis cleto" userId="a76db6c301978307" providerId="LiveId" clId="{1863183F-5CE6-478B-A1BA-3C716FF95D64}" dt="2025-06-08T09:49:17.691" v="9088"/>
        <pc:sldMkLst>
          <pc:docMk/>
          <pc:sldMk cId="2796254602" sldId="1612"/>
        </pc:sldMkLst>
      </pc:sldChg>
      <pc:sldChg chg="modSp add del mod">
        <pc:chgData name="luis cleto" userId="a76db6c301978307" providerId="LiveId" clId="{1863183F-5CE6-478B-A1BA-3C716FF95D64}" dt="2025-06-07T18:08:43.228" v="6710" actId="2696"/>
        <pc:sldMkLst>
          <pc:docMk/>
          <pc:sldMk cId="505883035" sldId="1614"/>
        </pc:sldMkLst>
      </pc:sldChg>
      <pc:sldChg chg="add del">
        <pc:chgData name="luis cleto" userId="a76db6c301978307" providerId="LiveId" clId="{1863183F-5CE6-478B-A1BA-3C716FF95D64}" dt="2025-06-08T09:48:24.852" v="9085"/>
        <pc:sldMkLst>
          <pc:docMk/>
          <pc:sldMk cId="1318366354" sldId="1614"/>
        </pc:sldMkLst>
      </pc:sldChg>
      <pc:sldChg chg="add del">
        <pc:chgData name="luis cleto" userId="a76db6c301978307" providerId="LiveId" clId="{1863183F-5CE6-478B-A1BA-3C716FF95D64}" dt="2025-06-08T09:49:17.691" v="9088"/>
        <pc:sldMkLst>
          <pc:docMk/>
          <pc:sldMk cId="1978824154" sldId="1615"/>
        </pc:sldMkLst>
      </pc:sldChg>
      <pc:sldChg chg="add del">
        <pc:chgData name="luis cleto" userId="a76db6c301978307" providerId="LiveId" clId="{1863183F-5CE6-478B-A1BA-3C716FF95D64}" dt="2025-06-08T09:48:24.852" v="9085"/>
        <pc:sldMkLst>
          <pc:docMk/>
          <pc:sldMk cId="240998348" sldId="1616"/>
        </pc:sldMkLst>
      </pc:sldChg>
      <pc:sldChg chg="add del">
        <pc:chgData name="luis cleto" userId="a76db6c301978307" providerId="LiveId" clId="{1863183F-5CE6-478B-A1BA-3C716FF95D64}" dt="2025-06-07T18:13:01.432" v="6820" actId="2696"/>
        <pc:sldMkLst>
          <pc:docMk/>
          <pc:sldMk cId="349143032" sldId="1616"/>
        </pc:sldMkLst>
      </pc:sldChg>
      <pc:sldChg chg="addSp modSp new mod">
        <pc:chgData name="luis cleto" userId="a76db6c301978307" providerId="LiveId" clId="{1863183F-5CE6-478B-A1BA-3C716FF95D64}" dt="2025-06-08T08:57:56.288" v="8385" actId="20577"/>
        <pc:sldMkLst>
          <pc:docMk/>
          <pc:sldMk cId="1659882510" sldId="1617"/>
        </pc:sldMkLst>
      </pc:sldChg>
      <pc:sldChg chg="addSp delSp modSp new del mod">
        <pc:chgData name="luis cleto" userId="a76db6c301978307" providerId="LiveId" clId="{1863183F-5CE6-478B-A1BA-3C716FF95D64}" dt="2025-06-06T17:07:40.251" v="2856" actId="2696"/>
        <pc:sldMkLst>
          <pc:docMk/>
          <pc:sldMk cId="1826239448" sldId="1618"/>
        </pc:sldMkLst>
      </pc:sldChg>
      <pc:sldChg chg="addSp modSp new mod">
        <pc:chgData name="luis cleto" userId="a76db6c301978307" providerId="LiveId" clId="{1863183F-5CE6-478B-A1BA-3C716FF95D64}" dt="2025-06-06T17:11:25.403" v="2924" actId="1076"/>
        <pc:sldMkLst>
          <pc:docMk/>
          <pc:sldMk cId="2939551930" sldId="1618"/>
        </pc:sldMkLst>
      </pc:sldChg>
      <pc:sldChg chg="new del">
        <pc:chgData name="luis cleto" userId="a76db6c301978307" providerId="LiveId" clId="{1863183F-5CE6-478B-A1BA-3C716FF95D64}" dt="2025-06-06T17:49:10.908" v="4235" actId="2696"/>
        <pc:sldMkLst>
          <pc:docMk/>
          <pc:sldMk cId="937297173" sldId="1619"/>
        </pc:sldMkLst>
      </pc:sldChg>
      <pc:sldChg chg="add del">
        <pc:chgData name="luis cleto" userId="a76db6c301978307" providerId="LiveId" clId="{1863183F-5CE6-478B-A1BA-3C716FF95D64}" dt="2025-06-08T09:49:17.691" v="9088"/>
        <pc:sldMkLst>
          <pc:docMk/>
          <pc:sldMk cId="1189123538" sldId="1619"/>
        </pc:sldMkLst>
      </pc:sldChg>
      <pc:sldChg chg="add del">
        <pc:chgData name="luis cleto" userId="a76db6c301978307" providerId="LiveId" clId="{1863183F-5CE6-478B-A1BA-3C716FF95D64}" dt="2025-06-08T09:49:17.691" v="9088"/>
        <pc:sldMkLst>
          <pc:docMk/>
          <pc:sldMk cId="2221733336" sldId="1620"/>
        </pc:sldMkLst>
      </pc:sldChg>
      <pc:sldChg chg="new del">
        <pc:chgData name="luis cleto" userId="a76db6c301978307" providerId="LiveId" clId="{1863183F-5CE6-478B-A1BA-3C716FF95D64}" dt="2025-06-06T17:49:10.908" v="4235" actId="2696"/>
        <pc:sldMkLst>
          <pc:docMk/>
          <pc:sldMk cId="3441275284" sldId="1620"/>
        </pc:sldMkLst>
      </pc:sldChg>
      <pc:sldChg chg="modSp add mod">
        <pc:chgData name="luis cleto" userId="a76db6c301978307" providerId="LiveId" clId="{1863183F-5CE6-478B-A1BA-3C716FF95D64}" dt="2025-06-08T09:06:27.323" v="8536" actId="1076"/>
        <pc:sldMkLst>
          <pc:docMk/>
          <pc:sldMk cId="297609040" sldId="1621"/>
        </pc:sldMkLst>
      </pc:sldChg>
      <pc:sldChg chg="modSp add mod">
        <pc:chgData name="luis cleto" userId="a76db6c301978307" providerId="LiveId" clId="{1863183F-5CE6-478B-A1BA-3C716FF95D64}" dt="2025-06-06T17:48:20.271" v="4228" actId="1076"/>
        <pc:sldMkLst>
          <pc:docMk/>
          <pc:sldMk cId="2083552396" sldId="1622"/>
        </pc:sldMkLst>
      </pc:sldChg>
      <pc:sldChg chg="addSp delSp modSp new mod modClrScheme modAnim chgLayout">
        <pc:chgData name="luis cleto" userId="a76db6c301978307" providerId="LiveId" clId="{1863183F-5CE6-478B-A1BA-3C716FF95D64}" dt="2025-06-07T09:02:07.334" v="4256" actId="14100"/>
        <pc:sldMkLst>
          <pc:docMk/>
          <pc:sldMk cId="2968482766" sldId="1623"/>
        </pc:sldMkLst>
      </pc:sldChg>
      <pc:sldChg chg="addSp modSp new mod modAnim">
        <pc:chgData name="luis cleto" userId="a76db6c301978307" providerId="LiveId" clId="{1863183F-5CE6-478B-A1BA-3C716FF95D64}" dt="2025-06-07T09:03:41.127" v="4262" actId="14100"/>
        <pc:sldMkLst>
          <pc:docMk/>
          <pc:sldMk cId="2791904099" sldId="1624"/>
        </pc:sldMkLst>
      </pc:sldChg>
      <pc:sldChg chg="add del">
        <pc:chgData name="luis cleto" userId="a76db6c301978307" providerId="LiveId" clId="{1863183F-5CE6-478B-A1BA-3C716FF95D64}" dt="2025-06-08T09:49:17.691" v="9088"/>
        <pc:sldMkLst>
          <pc:docMk/>
          <pc:sldMk cId="3957317544" sldId="1627"/>
        </pc:sldMkLst>
      </pc:sldChg>
      <pc:sldChg chg="add del">
        <pc:chgData name="luis cleto" userId="a76db6c301978307" providerId="LiveId" clId="{1863183F-5CE6-478B-A1BA-3C716FF95D64}" dt="2025-06-08T09:49:17.691" v="9088"/>
        <pc:sldMkLst>
          <pc:docMk/>
          <pc:sldMk cId="292323261" sldId="1628"/>
        </pc:sldMkLst>
      </pc:sldChg>
      <pc:sldChg chg="add del">
        <pc:chgData name="luis cleto" userId="a76db6c301978307" providerId="LiveId" clId="{1863183F-5CE6-478B-A1BA-3C716FF95D64}" dt="2025-06-08T09:49:17.691" v="9088"/>
        <pc:sldMkLst>
          <pc:docMk/>
          <pc:sldMk cId="4068144318" sldId="1629"/>
        </pc:sldMkLst>
      </pc:sldChg>
      <pc:sldChg chg="add del">
        <pc:chgData name="luis cleto" userId="a76db6c301978307" providerId="LiveId" clId="{1863183F-5CE6-478B-A1BA-3C716FF95D64}" dt="2025-06-08T09:49:17.691" v="9088"/>
        <pc:sldMkLst>
          <pc:docMk/>
          <pc:sldMk cId="112805450" sldId="1630"/>
        </pc:sldMkLst>
      </pc:sldChg>
      <pc:sldChg chg="add del">
        <pc:chgData name="luis cleto" userId="a76db6c301978307" providerId="LiveId" clId="{1863183F-5CE6-478B-A1BA-3C716FF95D64}" dt="2025-06-08T09:49:17.691" v="9088"/>
        <pc:sldMkLst>
          <pc:docMk/>
          <pc:sldMk cId="238645049" sldId="1631"/>
        </pc:sldMkLst>
      </pc:sldChg>
      <pc:sldChg chg="add del">
        <pc:chgData name="luis cleto" userId="a76db6c301978307" providerId="LiveId" clId="{1863183F-5CE6-478B-A1BA-3C716FF95D64}" dt="2025-06-08T09:49:17.691" v="9088"/>
        <pc:sldMkLst>
          <pc:docMk/>
          <pc:sldMk cId="684526863" sldId="1632"/>
        </pc:sldMkLst>
      </pc:sldChg>
      <pc:sldChg chg="add del">
        <pc:chgData name="luis cleto" userId="a76db6c301978307" providerId="LiveId" clId="{1863183F-5CE6-478B-A1BA-3C716FF95D64}" dt="2025-06-08T09:49:17.691" v="9088"/>
        <pc:sldMkLst>
          <pc:docMk/>
          <pc:sldMk cId="3896899917" sldId="1633"/>
        </pc:sldMkLst>
      </pc:sldChg>
      <pc:sldChg chg="add del">
        <pc:chgData name="luis cleto" userId="a76db6c301978307" providerId="LiveId" clId="{1863183F-5CE6-478B-A1BA-3C716FF95D64}" dt="2025-06-08T09:49:17.691" v="9088"/>
        <pc:sldMkLst>
          <pc:docMk/>
          <pc:sldMk cId="1626908399" sldId="1634"/>
        </pc:sldMkLst>
      </pc:sldChg>
      <pc:sldChg chg="add del">
        <pc:chgData name="luis cleto" userId="a76db6c301978307" providerId="LiveId" clId="{1863183F-5CE6-478B-A1BA-3C716FF95D64}" dt="2025-06-08T09:49:17.691" v="9088"/>
        <pc:sldMkLst>
          <pc:docMk/>
          <pc:sldMk cId="3444477118" sldId="1635"/>
        </pc:sldMkLst>
      </pc:sldChg>
      <pc:sldChg chg="add del">
        <pc:chgData name="luis cleto" userId="a76db6c301978307" providerId="LiveId" clId="{1863183F-5CE6-478B-A1BA-3C716FF95D64}" dt="2025-06-07T19:03:59.396" v="8238" actId="2696"/>
        <pc:sldMkLst>
          <pc:docMk/>
          <pc:sldMk cId="1508578765" sldId="1637"/>
        </pc:sldMkLst>
      </pc:sldChg>
      <pc:sldChg chg="add">
        <pc:chgData name="luis cleto" userId="a76db6c301978307" providerId="LiveId" clId="{1863183F-5CE6-478B-A1BA-3C716FF95D64}" dt="2025-06-08T09:49:17.691" v="9088"/>
        <pc:sldMkLst>
          <pc:docMk/>
          <pc:sldMk cId="3333356631" sldId="1637"/>
        </pc:sldMkLst>
      </pc:sldChg>
      <pc:sldChg chg="add del">
        <pc:chgData name="luis cleto" userId="a76db6c301978307" providerId="LiveId" clId="{1863183F-5CE6-478B-A1BA-3C716FF95D64}" dt="2025-06-08T09:49:17.691" v="9088"/>
        <pc:sldMkLst>
          <pc:docMk/>
          <pc:sldMk cId="493030463" sldId="1638"/>
        </pc:sldMkLst>
      </pc:sldChg>
      <pc:sldChg chg="add del">
        <pc:chgData name="luis cleto" userId="a76db6c301978307" providerId="LiveId" clId="{1863183F-5CE6-478B-A1BA-3C716FF95D64}" dt="2025-06-08T09:49:17.691" v="9088"/>
        <pc:sldMkLst>
          <pc:docMk/>
          <pc:sldMk cId="595416571" sldId="1639"/>
        </pc:sldMkLst>
      </pc:sldChg>
      <pc:sldChg chg="add del">
        <pc:chgData name="luis cleto" userId="a76db6c301978307" providerId="LiveId" clId="{1863183F-5CE6-478B-A1BA-3C716FF95D64}" dt="2025-06-08T09:49:17.691" v="9088"/>
        <pc:sldMkLst>
          <pc:docMk/>
          <pc:sldMk cId="3717714874" sldId="1640"/>
        </pc:sldMkLst>
      </pc:sldChg>
      <pc:sldChg chg="add del setBg">
        <pc:chgData name="luis cleto" userId="a76db6c301978307" providerId="LiveId" clId="{1863183F-5CE6-478B-A1BA-3C716FF95D64}" dt="2025-06-08T09:49:17.691" v="9088"/>
        <pc:sldMkLst>
          <pc:docMk/>
          <pc:sldMk cId="2252058872" sldId="1641"/>
        </pc:sldMkLst>
      </pc:sldChg>
      <pc:sldChg chg="add">
        <pc:chgData name="luis cleto" userId="a76db6c301978307" providerId="LiveId" clId="{1863183F-5CE6-478B-A1BA-3C716FF95D64}" dt="2025-06-08T09:49:17.691" v="9088"/>
        <pc:sldMkLst>
          <pc:docMk/>
          <pc:sldMk cId="1114340709" sldId="1642"/>
        </pc:sldMkLst>
      </pc:sldChg>
      <pc:sldChg chg="add del">
        <pc:chgData name="luis cleto" userId="a76db6c301978307" providerId="LiveId" clId="{1863183F-5CE6-478B-A1BA-3C716FF95D64}" dt="2025-06-08T09:49:17.691" v="9088"/>
        <pc:sldMkLst>
          <pc:docMk/>
          <pc:sldMk cId="1394578550" sldId="1643"/>
        </pc:sldMkLst>
      </pc:sldChg>
      <pc:sldChg chg="add del">
        <pc:chgData name="luis cleto" userId="a76db6c301978307" providerId="LiveId" clId="{1863183F-5CE6-478B-A1BA-3C716FF95D64}" dt="2025-06-07T18:04:11.101" v="6685" actId="2696"/>
        <pc:sldMkLst>
          <pc:docMk/>
          <pc:sldMk cId="1476400068" sldId="1644"/>
        </pc:sldMkLst>
      </pc:sldChg>
      <pc:sldChg chg="add">
        <pc:chgData name="luis cleto" userId="a76db6c301978307" providerId="LiveId" clId="{1863183F-5CE6-478B-A1BA-3C716FF95D64}" dt="2025-06-08T09:49:17.691" v="9088"/>
        <pc:sldMkLst>
          <pc:docMk/>
          <pc:sldMk cId="1796684536" sldId="1644"/>
        </pc:sldMkLst>
      </pc:sldChg>
      <pc:sldChg chg="add">
        <pc:chgData name="luis cleto" userId="a76db6c301978307" providerId="LiveId" clId="{1863183F-5CE6-478B-A1BA-3C716FF95D64}" dt="2025-06-07T09:29:25.957" v="5896"/>
        <pc:sldMkLst>
          <pc:docMk/>
          <pc:sldMk cId="1655803349" sldId="1645"/>
        </pc:sldMkLst>
      </pc:sldChg>
      <pc:sldChg chg="add">
        <pc:chgData name="luis cleto" userId="a76db6c301978307" providerId="LiveId" clId="{1863183F-5CE6-478B-A1BA-3C716FF95D64}" dt="2025-06-07T09:29:25.957" v="5896"/>
        <pc:sldMkLst>
          <pc:docMk/>
          <pc:sldMk cId="667726136" sldId="1646"/>
        </pc:sldMkLst>
      </pc:sldChg>
      <pc:sldChg chg="add del">
        <pc:chgData name="luis cleto" userId="a76db6c301978307" providerId="LiveId" clId="{1863183F-5CE6-478B-A1BA-3C716FF95D64}" dt="2025-06-07T18:04:15.677" v="6686" actId="2696"/>
        <pc:sldMkLst>
          <pc:docMk/>
          <pc:sldMk cId="3898167103" sldId="1647"/>
        </pc:sldMkLst>
      </pc:sldChg>
      <pc:sldChg chg="delSp add delDesignElem">
        <pc:chgData name="luis cleto" userId="a76db6c301978307" providerId="LiveId" clId="{1863183F-5CE6-478B-A1BA-3C716FF95D64}" dt="2025-06-07T09:29:25.957" v="5896"/>
        <pc:sldMkLst>
          <pc:docMk/>
          <pc:sldMk cId="3280991871" sldId="1648"/>
        </pc:sldMkLst>
      </pc:sldChg>
      <pc:sldChg chg="add del">
        <pc:chgData name="luis cleto" userId="a76db6c301978307" providerId="LiveId" clId="{1863183F-5CE6-478B-A1BA-3C716FF95D64}" dt="2025-06-07T18:04:18.499" v="6687" actId="2696"/>
        <pc:sldMkLst>
          <pc:docMk/>
          <pc:sldMk cId="2801268079" sldId="1649"/>
        </pc:sldMkLst>
      </pc:sldChg>
      <pc:sldChg chg="add">
        <pc:chgData name="luis cleto" userId="a76db6c301978307" providerId="LiveId" clId="{1863183F-5CE6-478B-A1BA-3C716FF95D64}" dt="2025-06-07T09:29:25.957" v="5896"/>
        <pc:sldMkLst>
          <pc:docMk/>
          <pc:sldMk cId="2563622671" sldId="1650"/>
        </pc:sldMkLst>
      </pc:sldChg>
      <pc:sldChg chg="modSp add mod ord">
        <pc:chgData name="luis cleto" userId="a76db6c301978307" providerId="LiveId" clId="{1863183F-5CE6-478B-A1BA-3C716FF95D64}" dt="2025-06-07T18:09:06.938" v="6715" actId="1076"/>
        <pc:sldMkLst>
          <pc:docMk/>
          <pc:sldMk cId="3973075212" sldId="1651"/>
        </pc:sldMkLst>
      </pc:sldChg>
      <pc:sldChg chg="modSp add mod ord">
        <pc:chgData name="luis cleto" userId="a76db6c301978307" providerId="LiveId" clId="{1863183F-5CE6-478B-A1BA-3C716FF95D64}" dt="2025-06-07T18:18:40.670" v="6860" actId="207"/>
        <pc:sldMkLst>
          <pc:docMk/>
          <pc:sldMk cId="2893246918" sldId="1652"/>
        </pc:sldMkLst>
      </pc:sldChg>
      <pc:sldChg chg="add del">
        <pc:chgData name="luis cleto" userId="a76db6c301978307" providerId="LiveId" clId="{1863183F-5CE6-478B-A1BA-3C716FF95D64}" dt="2025-06-07T18:20:47.603" v="6883" actId="2696"/>
        <pc:sldMkLst>
          <pc:docMk/>
          <pc:sldMk cId="1697848908" sldId="1653"/>
        </pc:sldMkLst>
      </pc:sldChg>
      <pc:sldChg chg="add del">
        <pc:chgData name="luis cleto" userId="a76db6c301978307" providerId="LiveId" clId="{1863183F-5CE6-478B-A1BA-3C716FF95D64}" dt="2025-06-07T19:03:45.994" v="8235" actId="2696"/>
        <pc:sldMkLst>
          <pc:docMk/>
          <pc:sldMk cId="597825727" sldId="1654"/>
        </pc:sldMkLst>
      </pc:sldChg>
      <pc:sldChg chg="add del">
        <pc:chgData name="luis cleto" userId="a76db6c301978307" providerId="LiveId" clId="{1863183F-5CE6-478B-A1BA-3C716FF95D64}" dt="2025-06-07T19:03:49.059" v="8236" actId="2696"/>
        <pc:sldMkLst>
          <pc:docMk/>
          <pc:sldMk cId="3602507908" sldId="1655"/>
        </pc:sldMkLst>
      </pc:sldChg>
      <pc:sldChg chg="add del">
        <pc:chgData name="luis cleto" userId="a76db6c301978307" providerId="LiveId" clId="{1863183F-5CE6-478B-A1BA-3C716FF95D64}" dt="2025-06-07T19:04:05.716" v="8239" actId="2696"/>
        <pc:sldMkLst>
          <pc:docMk/>
          <pc:sldMk cId="3506210879" sldId="1656"/>
        </pc:sldMkLst>
      </pc:sldChg>
      <pc:sldChg chg="add del">
        <pc:chgData name="luis cleto" userId="a76db6c301978307" providerId="LiveId" clId="{1863183F-5CE6-478B-A1BA-3C716FF95D64}" dt="2025-06-07T19:04:24.600" v="8241" actId="2696"/>
        <pc:sldMkLst>
          <pc:docMk/>
          <pc:sldMk cId="1132297765" sldId="1657"/>
        </pc:sldMkLst>
      </pc:sldChg>
      <pc:sldChg chg="add del">
        <pc:chgData name="luis cleto" userId="a76db6c301978307" providerId="LiveId" clId="{1863183F-5CE6-478B-A1BA-3C716FF95D64}" dt="2025-06-07T19:06:25.954" v="8249" actId="2696"/>
        <pc:sldMkLst>
          <pc:docMk/>
          <pc:sldMk cId="612273447" sldId="1658"/>
        </pc:sldMkLst>
      </pc:sldChg>
      <pc:sldChg chg="add del">
        <pc:chgData name="luis cleto" userId="a76db6c301978307" providerId="LiveId" clId="{1863183F-5CE6-478B-A1BA-3C716FF95D64}" dt="2025-06-07T19:06:25.954" v="8249" actId="2696"/>
        <pc:sldMkLst>
          <pc:docMk/>
          <pc:sldMk cId="2279537582" sldId="1659"/>
        </pc:sldMkLst>
      </pc:sldChg>
      <pc:sldChg chg="add del">
        <pc:chgData name="luis cleto" userId="a76db6c301978307" providerId="LiveId" clId="{1863183F-5CE6-478B-A1BA-3C716FF95D64}" dt="2025-06-07T19:10:03.757" v="8271" actId="2696"/>
        <pc:sldMkLst>
          <pc:docMk/>
          <pc:sldMk cId="878669620" sldId="1660"/>
        </pc:sldMkLst>
      </pc:sldChg>
      <pc:sldChg chg="add del">
        <pc:chgData name="luis cleto" userId="a76db6c301978307" providerId="LiveId" clId="{1863183F-5CE6-478B-A1BA-3C716FF95D64}" dt="2025-06-07T19:11:12.685" v="8279" actId="2696"/>
        <pc:sldMkLst>
          <pc:docMk/>
          <pc:sldMk cId="1796684536" sldId="1661"/>
        </pc:sldMkLst>
      </pc:sldChg>
      <pc:sldChg chg="delSp add setBg delDesignElem">
        <pc:chgData name="luis cleto" userId="a76db6c301978307" providerId="LiveId" clId="{1863183F-5CE6-478B-A1BA-3C716FF95D64}" dt="2025-06-07T09:29:25.957" v="5896"/>
        <pc:sldMkLst>
          <pc:docMk/>
          <pc:sldMk cId="3451229277" sldId="1662"/>
        </pc:sldMkLst>
      </pc:sldChg>
      <pc:sldChg chg="modSp add mod">
        <pc:chgData name="luis cleto" userId="a76db6c301978307" providerId="LiveId" clId="{1863183F-5CE6-478B-A1BA-3C716FF95D64}" dt="2025-06-07T19:12:39.155" v="8296" actId="20577"/>
        <pc:sldMkLst>
          <pc:docMk/>
          <pc:sldMk cId="1149821600" sldId="1663"/>
        </pc:sldMkLst>
      </pc:sldChg>
      <pc:sldChg chg="add del">
        <pc:chgData name="luis cleto" userId="a76db6c301978307" providerId="LiveId" clId="{1863183F-5CE6-478B-A1BA-3C716FF95D64}" dt="2025-06-07T19:11:41.060" v="8283" actId="2696"/>
        <pc:sldMkLst>
          <pc:docMk/>
          <pc:sldMk cId="2160762236" sldId="1664"/>
        </pc:sldMkLst>
      </pc:sldChg>
      <pc:sldChg chg="del">
        <pc:chgData name="luis cleto" userId="a76db6c301978307" providerId="LiveId" clId="{1863183F-5CE6-478B-A1BA-3C716FF95D64}" dt="2025-06-07T18:13:21.094" v="6822" actId="2696"/>
        <pc:sldMkLst>
          <pc:docMk/>
          <pc:sldMk cId="1595580008" sldId="1665"/>
        </pc:sldMkLst>
      </pc:sldChg>
      <pc:sldChg chg="del">
        <pc:chgData name="luis cleto" userId="a76db6c301978307" providerId="LiveId" clId="{1863183F-5CE6-478B-A1BA-3C716FF95D64}" dt="2025-06-07T18:13:21.094" v="6822" actId="2696"/>
        <pc:sldMkLst>
          <pc:docMk/>
          <pc:sldMk cId="4260399883" sldId="1666"/>
        </pc:sldMkLst>
      </pc:sldChg>
      <pc:sldChg chg="add">
        <pc:chgData name="luis cleto" userId="a76db6c301978307" providerId="LiveId" clId="{1863183F-5CE6-478B-A1BA-3C716FF95D64}" dt="2025-06-07T17:23:02.189" v="6296"/>
        <pc:sldMkLst>
          <pc:docMk/>
          <pc:sldMk cId="3867855139" sldId="2106"/>
        </pc:sldMkLst>
      </pc:sldChg>
      <pc:sldChg chg="add">
        <pc:chgData name="luis cleto" userId="a76db6c301978307" providerId="LiveId" clId="{1863183F-5CE6-478B-A1BA-3C716FF95D64}" dt="2025-06-07T17:23:02.189" v="6296"/>
        <pc:sldMkLst>
          <pc:docMk/>
          <pc:sldMk cId="3627685327" sldId="2107"/>
        </pc:sldMkLst>
      </pc:sldChg>
      <pc:sldChg chg="add">
        <pc:chgData name="luis cleto" userId="a76db6c301978307" providerId="LiveId" clId="{1863183F-5CE6-478B-A1BA-3C716FF95D64}" dt="2025-06-07T17:23:02.189" v="6296"/>
        <pc:sldMkLst>
          <pc:docMk/>
          <pc:sldMk cId="3827203282" sldId="2733"/>
        </pc:sldMkLst>
      </pc:sldChg>
      <pc:sldChg chg="delSp modSp add mod">
        <pc:chgData name="luis cleto" userId="a76db6c301978307" providerId="LiveId" clId="{1863183F-5CE6-478B-A1BA-3C716FF95D64}" dt="2025-06-07T17:23:22.915" v="6300"/>
        <pc:sldMkLst>
          <pc:docMk/>
          <pc:sldMk cId="1853249188" sldId="2734"/>
        </pc:sldMkLst>
      </pc:sldChg>
      <pc:sldChg chg="add del">
        <pc:chgData name="luis cleto" userId="a76db6c301978307" providerId="LiveId" clId="{1863183F-5CE6-478B-A1BA-3C716FF95D64}" dt="2025-06-07T18:20:47.603" v="6883" actId="2696"/>
        <pc:sldMkLst>
          <pc:docMk/>
          <pc:sldMk cId="3358002748" sldId="2735"/>
        </pc:sldMkLst>
      </pc:sldChg>
      <pc:sldChg chg="modSp add del mod">
        <pc:chgData name="luis cleto" userId="a76db6c301978307" providerId="LiveId" clId="{1863183F-5CE6-478B-A1BA-3C716FF95D64}" dt="2025-06-08T09:10:28.203" v="8544" actId="2696"/>
        <pc:sldMkLst>
          <pc:docMk/>
          <pc:sldMk cId="2440418789" sldId="2736"/>
        </pc:sldMkLst>
      </pc:sldChg>
      <pc:sldChg chg="modSp add mod">
        <pc:chgData name="luis cleto" userId="a76db6c301978307" providerId="LiveId" clId="{1863183F-5CE6-478B-A1BA-3C716FF95D64}" dt="2025-06-07T18:13:07.431" v="6821" actId="207"/>
        <pc:sldMkLst>
          <pc:docMk/>
          <pc:sldMk cId="2607482918" sldId="2737"/>
        </pc:sldMkLst>
      </pc:sldChg>
      <pc:sldChg chg="modSp add mod">
        <pc:chgData name="luis cleto" userId="a76db6c301978307" providerId="LiveId" clId="{1863183F-5CE6-478B-A1BA-3C716FF95D64}" dt="2025-06-07T18:14:14.772" v="6844" actId="207"/>
        <pc:sldMkLst>
          <pc:docMk/>
          <pc:sldMk cId="1844974304" sldId="2738"/>
        </pc:sldMkLst>
      </pc:sldChg>
      <pc:sldChg chg="modSp add mod">
        <pc:chgData name="luis cleto" userId="a76db6c301978307" providerId="LiveId" clId="{1863183F-5CE6-478B-A1BA-3C716FF95D64}" dt="2025-06-07T18:51:09.749" v="7634" actId="207"/>
        <pc:sldMkLst>
          <pc:docMk/>
          <pc:sldMk cId="2878566794" sldId="2739"/>
        </pc:sldMkLst>
      </pc:sldChg>
      <pc:sldChg chg="add del">
        <pc:chgData name="luis cleto" userId="a76db6c301978307" providerId="LiveId" clId="{1863183F-5CE6-478B-A1BA-3C716FF95D64}" dt="2025-06-07T18:20:47.603" v="6883" actId="2696"/>
        <pc:sldMkLst>
          <pc:docMk/>
          <pc:sldMk cId="29798247" sldId="2740"/>
        </pc:sldMkLst>
      </pc:sldChg>
      <pc:sldChg chg="modSp add mod ord">
        <pc:chgData name="luis cleto" userId="a76db6c301978307" providerId="LiveId" clId="{1863183F-5CE6-478B-A1BA-3C716FF95D64}" dt="2025-06-07T18:20:17.240" v="6882"/>
        <pc:sldMkLst>
          <pc:docMk/>
          <pc:sldMk cId="3031632153" sldId="2741"/>
        </pc:sldMkLst>
      </pc:sldChg>
      <pc:sldChg chg="add del">
        <pc:chgData name="luis cleto" userId="a76db6c301978307" providerId="LiveId" clId="{1863183F-5CE6-478B-A1BA-3C716FF95D64}" dt="2025-06-07T17:34:33.489" v="6396" actId="2696"/>
        <pc:sldMkLst>
          <pc:docMk/>
          <pc:sldMk cId="3033283768" sldId="2742"/>
        </pc:sldMkLst>
      </pc:sldChg>
      <pc:sldChg chg="modSp add mod">
        <pc:chgData name="luis cleto" userId="a76db6c301978307" providerId="LiveId" clId="{1863183F-5CE6-478B-A1BA-3C716FF95D64}" dt="2025-06-07T17:58:28.269" v="6664" actId="21"/>
        <pc:sldMkLst>
          <pc:docMk/>
          <pc:sldMk cId="3484826843" sldId="2742"/>
        </pc:sldMkLst>
      </pc:sldChg>
      <pc:sldChg chg="modSp add mod">
        <pc:chgData name="luis cleto" userId="a76db6c301978307" providerId="LiveId" clId="{1863183F-5CE6-478B-A1BA-3C716FF95D64}" dt="2025-06-07T17:58:08.345" v="6662" actId="21"/>
        <pc:sldMkLst>
          <pc:docMk/>
          <pc:sldMk cId="385393432" sldId="2743"/>
        </pc:sldMkLst>
      </pc:sldChg>
      <pc:sldChg chg="modSp add mod">
        <pc:chgData name="luis cleto" userId="a76db6c301978307" providerId="LiveId" clId="{1863183F-5CE6-478B-A1BA-3C716FF95D64}" dt="2025-06-07T17:57:52.954" v="6660" actId="21"/>
        <pc:sldMkLst>
          <pc:docMk/>
          <pc:sldMk cId="1900237818" sldId="2744"/>
        </pc:sldMkLst>
      </pc:sldChg>
      <pc:sldChg chg="modSp add mod">
        <pc:chgData name="luis cleto" userId="a76db6c301978307" providerId="LiveId" clId="{1863183F-5CE6-478B-A1BA-3C716FF95D64}" dt="2025-06-07T17:57:36.055" v="6658" actId="21"/>
        <pc:sldMkLst>
          <pc:docMk/>
          <pc:sldMk cId="3064300698" sldId="2745"/>
        </pc:sldMkLst>
      </pc:sldChg>
      <pc:sldChg chg="modSp add mod">
        <pc:chgData name="luis cleto" userId="a76db6c301978307" providerId="LiveId" clId="{1863183F-5CE6-478B-A1BA-3C716FF95D64}" dt="2025-06-07T17:57:24.432" v="6657" actId="21"/>
        <pc:sldMkLst>
          <pc:docMk/>
          <pc:sldMk cId="1208786342" sldId="2746"/>
        </pc:sldMkLst>
      </pc:sldChg>
      <pc:sldChg chg="add del">
        <pc:chgData name="luis cleto" userId="a76db6c301978307" providerId="LiveId" clId="{1863183F-5CE6-478B-A1BA-3C716FF95D64}" dt="2025-06-07T17:50:21.061" v="6515" actId="2696"/>
        <pc:sldMkLst>
          <pc:docMk/>
          <pc:sldMk cId="171865088" sldId="2747"/>
        </pc:sldMkLst>
      </pc:sldChg>
      <pc:sldChg chg="modSp add mod">
        <pc:chgData name="luis cleto" userId="a76db6c301978307" providerId="LiveId" clId="{1863183F-5CE6-478B-A1BA-3C716FF95D64}" dt="2025-06-07T18:00:07.447" v="6669" actId="207"/>
        <pc:sldMkLst>
          <pc:docMk/>
          <pc:sldMk cId="2140749617" sldId="2748"/>
        </pc:sldMkLst>
      </pc:sldChg>
      <pc:sldChg chg="add del">
        <pc:chgData name="luis cleto" userId="a76db6c301978307" providerId="LiveId" clId="{1863183F-5CE6-478B-A1BA-3C716FF95D64}" dt="2025-06-07T17:59:31.248" v="6668" actId="2696"/>
        <pc:sldMkLst>
          <pc:docMk/>
          <pc:sldMk cId="815581262" sldId="2749"/>
        </pc:sldMkLst>
      </pc:sldChg>
      <pc:sldChg chg="modSp add mod ord">
        <pc:chgData name="luis cleto" userId="a76db6c301978307" providerId="LiveId" clId="{1863183F-5CE6-478B-A1BA-3C716FF95D64}" dt="2025-06-07T18:03:22.912" v="6682" actId="207"/>
        <pc:sldMkLst>
          <pc:docMk/>
          <pc:sldMk cId="2485246326" sldId="2750"/>
        </pc:sldMkLst>
      </pc:sldChg>
      <pc:sldChg chg="modSp add mod ord">
        <pc:chgData name="luis cleto" userId="a76db6c301978307" providerId="LiveId" clId="{1863183F-5CE6-478B-A1BA-3C716FF95D64}" dt="2025-06-07T18:05:59.480" v="6695" actId="207"/>
        <pc:sldMkLst>
          <pc:docMk/>
          <pc:sldMk cId="1663651314" sldId="2751"/>
        </pc:sldMkLst>
      </pc:sldChg>
      <pc:sldChg chg="modSp add mod ord">
        <pc:chgData name="luis cleto" userId="a76db6c301978307" providerId="LiveId" clId="{1863183F-5CE6-478B-A1BA-3C716FF95D64}" dt="2025-06-07T19:09:16.165" v="8262" actId="1076"/>
        <pc:sldMkLst>
          <pc:docMk/>
          <pc:sldMk cId="4214464017" sldId="2752"/>
        </pc:sldMkLst>
      </pc:sldChg>
      <pc:sldChg chg="modSp add mod ord">
        <pc:chgData name="luis cleto" userId="a76db6c301978307" providerId="LiveId" clId="{1863183F-5CE6-478B-A1BA-3C716FF95D64}" dt="2025-06-07T18:07:05.642" v="6705" actId="207"/>
        <pc:sldMkLst>
          <pc:docMk/>
          <pc:sldMk cId="1798818254" sldId="2753"/>
        </pc:sldMkLst>
      </pc:sldChg>
      <pc:sldChg chg="modSp add del mod ord">
        <pc:chgData name="luis cleto" userId="a76db6c301978307" providerId="LiveId" clId="{1863183F-5CE6-478B-A1BA-3C716FF95D64}" dt="2025-06-07T19:03:56.979" v="8237" actId="2696"/>
        <pc:sldMkLst>
          <pc:docMk/>
          <pc:sldMk cId="4250163072" sldId="2754"/>
        </pc:sldMkLst>
      </pc:sldChg>
      <pc:sldChg chg="add del">
        <pc:chgData name="luis cleto" userId="a76db6c301978307" providerId="LiveId" clId="{1863183F-5CE6-478B-A1BA-3C716FF95D64}" dt="2025-06-07T18:11:09.456" v="6772" actId="2696"/>
        <pc:sldMkLst>
          <pc:docMk/>
          <pc:sldMk cId="1565017525" sldId="2755"/>
        </pc:sldMkLst>
      </pc:sldChg>
      <pc:sldChg chg="modSp add mod">
        <pc:chgData name="luis cleto" userId="a76db6c301978307" providerId="LiveId" clId="{1863183F-5CE6-478B-A1BA-3C716FF95D64}" dt="2025-06-07T19:04:19.890" v="8240" actId="207"/>
        <pc:sldMkLst>
          <pc:docMk/>
          <pc:sldMk cId="4156380043" sldId="2756"/>
        </pc:sldMkLst>
      </pc:sldChg>
      <pc:sldChg chg="add del">
        <pc:chgData name="luis cleto" userId="a76db6c301978307" providerId="LiveId" clId="{1863183F-5CE6-478B-A1BA-3C716FF95D64}" dt="2025-06-07T19:04:42.736" v="8244" actId="2696"/>
        <pc:sldMkLst>
          <pc:docMk/>
          <pc:sldMk cId="1155917148" sldId="2757"/>
        </pc:sldMkLst>
      </pc:sldChg>
      <pc:sldChg chg="modSp add mod">
        <pc:chgData name="luis cleto" userId="a76db6c301978307" providerId="LiveId" clId="{1863183F-5CE6-478B-A1BA-3C716FF95D64}" dt="2025-06-07T19:10:43.989" v="8275" actId="207"/>
        <pc:sldMkLst>
          <pc:docMk/>
          <pc:sldMk cId="1950657226" sldId="2758"/>
        </pc:sldMkLst>
      </pc:sldChg>
      <pc:sldChg chg="addSp modSp new mod">
        <pc:chgData name="luis cleto" userId="a76db6c301978307" providerId="LiveId" clId="{1863183F-5CE6-478B-A1BA-3C716FF95D64}" dt="2025-06-08T09:07:09.092" v="8541" actId="20577"/>
        <pc:sldMkLst>
          <pc:docMk/>
          <pc:sldMk cId="2815100953" sldId="2759"/>
        </pc:sldMkLst>
      </pc:sldChg>
      <pc:sldChg chg="modSp add mod">
        <pc:chgData name="luis cleto" userId="a76db6c301978307" providerId="LiveId" clId="{1863183F-5CE6-478B-A1BA-3C716FF95D64}" dt="2025-06-07T18:52:08.956" v="7638" actId="207"/>
        <pc:sldMkLst>
          <pc:docMk/>
          <pc:sldMk cId="1658911813" sldId="2760"/>
        </pc:sldMkLst>
      </pc:sldChg>
      <pc:sldChg chg="addSp delSp modSp new mod setBg delDesignElem chgLayout">
        <pc:chgData name="luis cleto" userId="a76db6c301978307" providerId="LiveId" clId="{1863183F-5CE6-478B-A1BA-3C716FF95D64}" dt="2025-06-07T19:03:35.443" v="8234" actId="1076"/>
        <pc:sldMkLst>
          <pc:docMk/>
          <pc:sldMk cId="523140950" sldId="2761"/>
        </pc:sldMkLst>
      </pc:sldChg>
      <pc:sldChg chg="addSp delSp modSp add mod">
        <pc:chgData name="luis cleto" userId="a76db6c301978307" providerId="LiveId" clId="{1863183F-5CE6-478B-A1BA-3C716FF95D64}" dt="2025-06-07T19:09:47.186" v="8269" actId="1076"/>
        <pc:sldMkLst>
          <pc:docMk/>
          <pc:sldMk cId="4037493399" sldId="2762"/>
        </pc:sldMkLst>
      </pc:sldChg>
      <pc:sldChg chg="delSp modSp add mod">
        <pc:chgData name="luis cleto" userId="a76db6c301978307" providerId="LiveId" clId="{1863183F-5CE6-478B-A1BA-3C716FF95D64}" dt="2025-06-08T09:31:39.197" v="8938" actId="1076"/>
        <pc:sldMkLst>
          <pc:docMk/>
          <pc:sldMk cId="2025556624" sldId="2763"/>
        </pc:sldMkLst>
      </pc:sldChg>
      <pc:sldChg chg="addSp modSp add mod ord">
        <pc:chgData name="luis cleto" userId="a76db6c301978307" providerId="LiveId" clId="{1863183F-5CE6-478B-A1BA-3C716FF95D64}" dt="2025-06-08T09:44:16.507" v="9043" actId="1076"/>
        <pc:sldMkLst>
          <pc:docMk/>
          <pc:sldMk cId="586146130" sldId="2764"/>
        </pc:sldMkLst>
      </pc:sldChg>
      <pc:sldChg chg="add">
        <pc:chgData name="luis cleto" userId="a76db6c301978307" providerId="LiveId" clId="{1863183F-5CE6-478B-A1BA-3C716FF95D64}" dt="2025-06-08T09:48:24.852" v="9085"/>
        <pc:sldMkLst>
          <pc:docMk/>
          <pc:sldMk cId="396419285" sldId="2765"/>
        </pc:sldMkLst>
      </pc:sldChg>
      <pc:sldChg chg="add">
        <pc:chgData name="luis cleto" userId="a76db6c301978307" providerId="LiveId" clId="{1863183F-5CE6-478B-A1BA-3C716FF95D64}" dt="2025-06-08T09:48:24.852" v="9085"/>
        <pc:sldMkLst>
          <pc:docMk/>
          <pc:sldMk cId="3136197118" sldId="2766"/>
        </pc:sldMkLst>
      </pc:sldChg>
      <pc:sldChg chg="add">
        <pc:chgData name="luis cleto" userId="a76db6c301978307" providerId="LiveId" clId="{1863183F-5CE6-478B-A1BA-3C716FF95D64}" dt="2025-06-08T09:48:24.852" v="9085"/>
        <pc:sldMkLst>
          <pc:docMk/>
          <pc:sldMk cId="2257175736" sldId="2767"/>
        </pc:sldMkLst>
      </pc:sldChg>
      <pc:sldChg chg="add">
        <pc:chgData name="luis cleto" userId="a76db6c301978307" providerId="LiveId" clId="{1863183F-5CE6-478B-A1BA-3C716FF95D64}" dt="2025-06-08T09:48:24.852" v="9085"/>
        <pc:sldMkLst>
          <pc:docMk/>
          <pc:sldMk cId="36048931" sldId="2768"/>
        </pc:sldMkLst>
      </pc:sldChg>
      <pc:sldChg chg="add">
        <pc:chgData name="luis cleto" userId="a76db6c301978307" providerId="LiveId" clId="{1863183F-5CE6-478B-A1BA-3C716FF95D64}" dt="2025-06-08T09:48:24.852" v="9085"/>
        <pc:sldMkLst>
          <pc:docMk/>
          <pc:sldMk cId="3643392656" sldId="2769"/>
        </pc:sldMkLst>
      </pc:sldChg>
      <pc:sldChg chg="add">
        <pc:chgData name="luis cleto" userId="a76db6c301978307" providerId="LiveId" clId="{1863183F-5CE6-478B-A1BA-3C716FF95D64}" dt="2025-06-08T09:48:24.852" v="9085"/>
        <pc:sldMkLst>
          <pc:docMk/>
          <pc:sldMk cId="1199763839" sldId="2770"/>
        </pc:sldMkLst>
      </pc:sldChg>
      <pc:sldChg chg="add">
        <pc:chgData name="luis cleto" userId="a76db6c301978307" providerId="LiveId" clId="{1863183F-5CE6-478B-A1BA-3C716FF95D64}" dt="2025-06-08T09:48:24.852" v="9085"/>
        <pc:sldMkLst>
          <pc:docMk/>
          <pc:sldMk cId="1685892957" sldId="2771"/>
        </pc:sldMkLst>
      </pc:sldChg>
      <pc:sldChg chg="add">
        <pc:chgData name="luis cleto" userId="a76db6c301978307" providerId="LiveId" clId="{1863183F-5CE6-478B-A1BA-3C716FF95D64}" dt="2025-06-08T09:48:24.852" v="9085"/>
        <pc:sldMkLst>
          <pc:docMk/>
          <pc:sldMk cId="1244377352" sldId="2772"/>
        </pc:sldMkLst>
      </pc:sldChg>
      <pc:sldChg chg="add">
        <pc:chgData name="luis cleto" userId="a76db6c301978307" providerId="LiveId" clId="{1863183F-5CE6-478B-A1BA-3C716FF95D64}" dt="2025-06-08T09:48:24.852" v="9085"/>
        <pc:sldMkLst>
          <pc:docMk/>
          <pc:sldMk cId="2611960131" sldId="2773"/>
        </pc:sldMkLst>
      </pc:sldChg>
      <pc:sldChg chg="add">
        <pc:chgData name="luis cleto" userId="a76db6c301978307" providerId="LiveId" clId="{1863183F-5CE6-478B-A1BA-3C716FF95D64}" dt="2025-06-08T09:48:24.852" v="9085"/>
        <pc:sldMkLst>
          <pc:docMk/>
          <pc:sldMk cId="3618429331" sldId="2774"/>
        </pc:sldMkLst>
      </pc:sldChg>
      <pc:sldChg chg="add">
        <pc:chgData name="luis cleto" userId="a76db6c301978307" providerId="LiveId" clId="{1863183F-5CE6-478B-A1BA-3C716FF95D64}" dt="2025-06-08T09:48:24.852" v="9085"/>
        <pc:sldMkLst>
          <pc:docMk/>
          <pc:sldMk cId="3146226010" sldId="2775"/>
        </pc:sldMkLst>
      </pc:sldChg>
      <pc:sldChg chg="add">
        <pc:chgData name="luis cleto" userId="a76db6c301978307" providerId="LiveId" clId="{1863183F-5CE6-478B-A1BA-3C716FF95D64}" dt="2025-06-08T09:48:24.852" v="9085"/>
        <pc:sldMkLst>
          <pc:docMk/>
          <pc:sldMk cId="2180249360" sldId="2776"/>
        </pc:sldMkLst>
      </pc:sldChg>
      <pc:sldChg chg="add">
        <pc:chgData name="luis cleto" userId="a76db6c301978307" providerId="LiveId" clId="{1863183F-5CE6-478B-A1BA-3C716FF95D64}" dt="2025-06-08T09:48:24.852" v="9085"/>
        <pc:sldMkLst>
          <pc:docMk/>
          <pc:sldMk cId="1672481759" sldId="2777"/>
        </pc:sldMkLst>
      </pc:sldChg>
      <pc:sldChg chg="add">
        <pc:chgData name="luis cleto" userId="a76db6c301978307" providerId="LiveId" clId="{1863183F-5CE6-478B-A1BA-3C716FF95D64}" dt="2025-06-08T09:48:24.852" v="9085"/>
        <pc:sldMkLst>
          <pc:docMk/>
          <pc:sldMk cId="689564595" sldId="2778"/>
        </pc:sldMkLst>
      </pc:sldChg>
      <pc:sldChg chg="add">
        <pc:chgData name="luis cleto" userId="a76db6c301978307" providerId="LiveId" clId="{1863183F-5CE6-478B-A1BA-3C716FF95D64}" dt="2025-06-08T09:48:24.852" v="9085"/>
        <pc:sldMkLst>
          <pc:docMk/>
          <pc:sldMk cId="3220628262" sldId="2779"/>
        </pc:sldMkLst>
      </pc:sldChg>
      <pc:sldChg chg="add">
        <pc:chgData name="luis cleto" userId="a76db6c301978307" providerId="LiveId" clId="{1863183F-5CE6-478B-A1BA-3C716FF95D64}" dt="2025-06-08T09:48:24.852" v="9085"/>
        <pc:sldMkLst>
          <pc:docMk/>
          <pc:sldMk cId="1655986323" sldId="2780"/>
        </pc:sldMkLst>
      </pc:sldChg>
      <pc:sldChg chg="add">
        <pc:chgData name="luis cleto" userId="a76db6c301978307" providerId="LiveId" clId="{1863183F-5CE6-478B-A1BA-3C716FF95D64}" dt="2025-06-08T09:48:24.852" v="9085"/>
        <pc:sldMkLst>
          <pc:docMk/>
          <pc:sldMk cId="3486287998" sldId="2781"/>
        </pc:sldMkLst>
      </pc:sldChg>
      <pc:sldChg chg="add">
        <pc:chgData name="luis cleto" userId="a76db6c301978307" providerId="LiveId" clId="{1863183F-5CE6-478B-A1BA-3C716FF95D64}" dt="2025-06-08T09:48:24.852" v="9085"/>
        <pc:sldMkLst>
          <pc:docMk/>
          <pc:sldMk cId="1354148873" sldId="2782"/>
        </pc:sldMkLst>
      </pc:sldChg>
      <pc:sldChg chg="add">
        <pc:chgData name="luis cleto" userId="a76db6c301978307" providerId="LiveId" clId="{1863183F-5CE6-478B-A1BA-3C716FF95D64}" dt="2025-06-08T09:48:24.852" v="9085"/>
        <pc:sldMkLst>
          <pc:docMk/>
          <pc:sldMk cId="1052233659" sldId="2783"/>
        </pc:sldMkLst>
      </pc:sldChg>
      <pc:sldChg chg="add">
        <pc:chgData name="luis cleto" userId="a76db6c301978307" providerId="LiveId" clId="{1863183F-5CE6-478B-A1BA-3C716FF95D64}" dt="2025-06-08T09:48:24.852" v="9085"/>
        <pc:sldMkLst>
          <pc:docMk/>
          <pc:sldMk cId="2513033630" sldId="2784"/>
        </pc:sldMkLst>
      </pc:sldChg>
      <pc:sldChg chg="add">
        <pc:chgData name="luis cleto" userId="a76db6c301978307" providerId="LiveId" clId="{1863183F-5CE6-478B-A1BA-3C716FF95D64}" dt="2025-06-08T09:48:24.852" v="9085"/>
        <pc:sldMkLst>
          <pc:docMk/>
          <pc:sldMk cId="1984390504" sldId="2785"/>
        </pc:sldMkLst>
      </pc:sldChg>
      <pc:sldChg chg="delSp add delDesignElem">
        <pc:chgData name="luis cleto" userId="a76db6c301978307" providerId="LiveId" clId="{1863183F-5CE6-478B-A1BA-3C716FF95D64}" dt="2025-06-08T09:48:24.852" v="9085"/>
        <pc:sldMkLst>
          <pc:docMk/>
          <pc:sldMk cId="20723807" sldId="2786"/>
        </pc:sldMkLst>
      </pc:sldChg>
      <pc:sldChg chg="add">
        <pc:chgData name="luis cleto" userId="a76db6c301978307" providerId="LiveId" clId="{1863183F-5CE6-478B-A1BA-3C716FF95D64}" dt="2025-06-08T09:48:24.852" v="9085"/>
        <pc:sldMkLst>
          <pc:docMk/>
          <pc:sldMk cId="2672018268" sldId="2787"/>
        </pc:sldMkLst>
      </pc:sldChg>
      <pc:sldChg chg="add">
        <pc:chgData name="luis cleto" userId="a76db6c301978307" providerId="LiveId" clId="{1863183F-5CE6-478B-A1BA-3C716FF95D64}" dt="2025-06-08T09:48:24.852" v="9085"/>
        <pc:sldMkLst>
          <pc:docMk/>
          <pc:sldMk cId="3394241815" sldId="2788"/>
        </pc:sldMkLst>
      </pc:sldChg>
      <pc:sldChg chg="add">
        <pc:chgData name="luis cleto" userId="a76db6c301978307" providerId="LiveId" clId="{1863183F-5CE6-478B-A1BA-3C716FF95D64}" dt="2025-06-08T09:48:24.852" v="9085"/>
        <pc:sldMkLst>
          <pc:docMk/>
          <pc:sldMk cId="3349770546" sldId="2789"/>
        </pc:sldMkLst>
      </pc:sldChg>
      <pc:sldChg chg="add">
        <pc:chgData name="luis cleto" userId="a76db6c301978307" providerId="LiveId" clId="{1863183F-5CE6-478B-A1BA-3C716FF95D64}" dt="2025-06-08T09:48:24.852" v="9085"/>
        <pc:sldMkLst>
          <pc:docMk/>
          <pc:sldMk cId="976281765" sldId="2790"/>
        </pc:sldMkLst>
      </pc:sldChg>
      <pc:sldChg chg="add">
        <pc:chgData name="luis cleto" userId="a76db6c301978307" providerId="LiveId" clId="{1863183F-5CE6-478B-A1BA-3C716FF95D64}" dt="2025-06-08T09:48:24.852" v="9085"/>
        <pc:sldMkLst>
          <pc:docMk/>
          <pc:sldMk cId="4106193510" sldId="2791"/>
        </pc:sldMkLst>
      </pc:sldChg>
      <pc:sldChg chg="add">
        <pc:chgData name="luis cleto" userId="a76db6c301978307" providerId="LiveId" clId="{1863183F-5CE6-478B-A1BA-3C716FF95D64}" dt="2025-06-08T09:48:24.852" v="9085"/>
        <pc:sldMkLst>
          <pc:docMk/>
          <pc:sldMk cId="2572093930" sldId="2792"/>
        </pc:sldMkLst>
      </pc:sldChg>
      <pc:sldChg chg="add">
        <pc:chgData name="luis cleto" userId="a76db6c301978307" providerId="LiveId" clId="{1863183F-5CE6-478B-A1BA-3C716FF95D64}" dt="2025-06-08T09:48:24.852" v="9085"/>
        <pc:sldMkLst>
          <pc:docMk/>
          <pc:sldMk cId="260134417" sldId="2793"/>
        </pc:sldMkLst>
      </pc:sldChg>
      <pc:sldChg chg="add">
        <pc:chgData name="luis cleto" userId="a76db6c301978307" providerId="LiveId" clId="{1863183F-5CE6-478B-A1BA-3C716FF95D64}" dt="2025-06-08T09:48:24.852" v="9085"/>
        <pc:sldMkLst>
          <pc:docMk/>
          <pc:sldMk cId="463120074" sldId="2794"/>
        </pc:sldMkLst>
      </pc:sldChg>
      <pc:sldChg chg="add">
        <pc:chgData name="luis cleto" userId="a76db6c301978307" providerId="LiveId" clId="{1863183F-5CE6-478B-A1BA-3C716FF95D64}" dt="2025-06-08T09:48:24.852" v="9085"/>
        <pc:sldMkLst>
          <pc:docMk/>
          <pc:sldMk cId="1594996805" sldId="2795"/>
        </pc:sldMkLst>
      </pc:sldChg>
      <pc:sldChg chg="add">
        <pc:chgData name="luis cleto" userId="a76db6c301978307" providerId="LiveId" clId="{1863183F-5CE6-478B-A1BA-3C716FF95D64}" dt="2025-06-08T09:48:24.852" v="9085"/>
        <pc:sldMkLst>
          <pc:docMk/>
          <pc:sldMk cId="2940278305" sldId="2796"/>
        </pc:sldMkLst>
      </pc:sldChg>
      <pc:sldChg chg="add">
        <pc:chgData name="luis cleto" userId="a76db6c301978307" providerId="LiveId" clId="{1863183F-5CE6-478B-A1BA-3C716FF95D64}" dt="2025-06-08T09:48:24.852" v="9085"/>
        <pc:sldMkLst>
          <pc:docMk/>
          <pc:sldMk cId="1883420779" sldId="2797"/>
        </pc:sldMkLst>
      </pc:sldChg>
      <pc:sldChg chg="add">
        <pc:chgData name="luis cleto" userId="a76db6c301978307" providerId="LiveId" clId="{1863183F-5CE6-478B-A1BA-3C716FF95D64}" dt="2025-06-08T09:48:24.852" v="9085"/>
        <pc:sldMkLst>
          <pc:docMk/>
          <pc:sldMk cId="788462689" sldId="2798"/>
        </pc:sldMkLst>
      </pc:sldChg>
      <pc:sldChg chg="add">
        <pc:chgData name="luis cleto" userId="a76db6c301978307" providerId="LiveId" clId="{1863183F-5CE6-478B-A1BA-3C716FF95D64}" dt="2025-06-08T09:48:24.852" v="9085"/>
        <pc:sldMkLst>
          <pc:docMk/>
          <pc:sldMk cId="2089896523" sldId="2799"/>
        </pc:sldMkLst>
      </pc:sldChg>
      <pc:sldChg chg="add">
        <pc:chgData name="luis cleto" userId="a76db6c301978307" providerId="LiveId" clId="{1863183F-5CE6-478B-A1BA-3C716FF95D64}" dt="2025-06-08T09:48:24.852" v="9085"/>
        <pc:sldMkLst>
          <pc:docMk/>
          <pc:sldMk cId="1636251265" sldId="2800"/>
        </pc:sldMkLst>
      </pc:sldChg>
      <pc:sldChg chg="add">
        <pc:chgData name="luis cleto" userId="a76db6c301978307" providerId="LiveId" clId="{1863183F-5CE6-478B-A1BA-3C716FF95D64}" dt="2025-06-08T09:48:24.852" v="9085"/>
        <pc:sldMkLst>
          <pc:docMk/>
          <pc:sldMk cId="4247366081" sldId="2801"/>
        </pc:sldMkLst>
      </pc:sldChg>
      <pc:sldChg chg="add">
        <pc:chgData name="luis cleto" userId="a76db6c301978307" providerId="LiveId" clId="{1863183F-5CE6-478B-A1BA-3C716FF95D64}" dt="2025-06-08T09:48:24.852" v="9085"/>
        <pc:sldMkLst>
          <pc:docMk/>
          <pc:sldMk cId="3001896852" sldId="2802"/>
        </pc:sldMkLst>
      </pc:sldChg>
      <pc:sldChg chg="add">
        <pc:chgData name="luis cleto" userId="a76db6c301978307" providerId="LiveId" clId="{1863183F-5CE6-478B-A1BA-3C716FF95D64}" dt="2025-06-08T09:48:24.852" v="9085"/>
        <pc:sldMkLst>
          <pc:docMk/>
          <pc:sldMk cId="1326825210" sldId="2803"/>
        </pc:sldMkLst>
      </pc:sldChg>
      <pc:sldChg chg="add">
        <pc:chgData name="luis cleto" userId="a76db6c301978307" providerId="LiveId" clId="{1863183F-5CE6-478B-A1BA-3C716FF95D64}" dt="2025-06-08T09:48:24.852" v="9085"/>
        <pc:sldMkLst>
          <pc:docMk/>
          <pc:sldMk cId="3334190876" sldId="2804"/>
        </pc:sldMkLst>
      </pc:sldChg>
      <pc:sldChg chg="add">
        <pc:chgData name="luis cleto" userId="a76db6c301978307" providerId="LiveId" clId="{1863183F-5CE6-478B-A1BA-3C716FF95D64}" dt="2025-06-08T09:48:24.852" v="9085"/>
        <pc:sldMkLst>
          <pc:docMk/>
          <pc:sldMk cId="1276989979" sldId="2805"/>
        </pc:sldMkLst>
      </pc:sldChg>
      <pc:sldChg chg="add">
        <pc:chgData name="luis cleto" userId="a76db6c301978307" providerId="LiveId" clId="{1863183F-5CE6-478B-A1BA-3C716FF95D64}" dt="2025-06-08T09:48:24.852" v="9085"/>
        <pc:sldMkLst>
          <pc:docMk/>
          <pc:sldMk cId="1764933104" sldId="2806"/>
        </pc:sldMkLst>
      </pc:sldChg>
      <pc:sldChg chg="add">
        <pc:chgData name="luis cleto" userId="a76db6c301978307" providerId="LiveId" clId="{1863183F-5CE6-478B-A1BA-3C716FF95D64}" dt="2025-06-08T09:48:24.852" v="9085"/>
        <pc:sldMkLst>
          <pc:docMk/>
          <pc:sldMk cId="1801479546" sldId="2807"/>
        </pc:sldMkLst>
      </pc:sldChg>
      <pc:sldChg chg="add">
        <pc:chgData name="luis cleto" userId="a76db6c301978307" providerId="LiveId" clId="{1863183F-5CE6-478B-A1BA-3C716FF95D64}" dt="2025-06-08T09:48:24.852" v="9085"/>
        <pc:sldMkLst>
          <pc:docMk/>
          <pc:sldMk cId="46425153" sldId="2808"/>
        </pc:sldMkLst>
      </pc:sldChg>
      <pc:sldChg chg="add">
        <pc:chgData name="luis cleto" userId="a76db6c301978307" providerId="LiveId" clId="{1863183F-5CE6-478B-A1BA-3C716FF95D64}" dt="2025-06-08T09:48:24.852" v="9085"/>
        <pc:sldMkLst>
          <pc:docMk/>
          <pc:sldMk cId="3270444042" sldId="2809"/>
        </pc:sldMkLst>
      </pc:sldChg>
      <pc:sldChg chg="add">
        <pc:chgData name="luis cleto" userId="a76db6c301978307" providerId="LiveId" clId="{1863183F-5CE6-478B-A1BA-3C716FF95D64}" dt="2025-06-08T09:48:24.852" v="9085"/>
        <pc:sldMkLst>
          <pc:docMk/>
          <pc:sldMk cId="3450672371" sldId="2810"/>
        </pc:sldMkLst>
      </pc:sldChg>
      <pc:sldChg chg="add">
        <pc:chgData name="luis cleto" userId="a76db6c301978307" providerId="LiveId" clId="{1863183F-5CE6-478B-A1BA-3C716FF95D64}" dt="2025-06-08T09:48:24.852" v="9085"/>
        <pc:sldMkLst>
          <pc:docMk/>
          <pc:sldMk cId="3050149852" sldId="2811"/>
        </pc:sldMkLst>
      </pc:sldChg>
      <pc:sldChg chg="add">
        <pc:chgData name="luis cleto" userId="a76db6c301978307" providerId="LiveId" clId="{1863183F-5CE6-478B-A1BA-3C716FF95D64}" dt="2025-06-08T09:48:24.852" v="9085"/>
        <pc:sldMkLst>
          <pc:docMk/>
          <pc:sldMk cId="2231565229" sldId="2812"/>
        </pc:sldMkLst>
      </pc:sldChg>
      <pc:sldChg chg="add">
        <pc:chgData name="luis cleto" userId="a76db6c301978307" providerId="LiveId" clId="{1863183F-5CE6-478B-A1BA-3C716FF95D64}" dt="2025-06-08T09:48:24.852" v="9085"/>
        <pc:sldMkLst>
          <pc:docMk/>
          <pc:sldMk cId="1227383860" sldId="2813"/>
        </pc:sldMkLst>
      </pc:sldChg>
      <pc:sldChg chg="add">
        <pc:chgData name="luis cleto" userId="a76db6c301978307" providerId="LiveId" clId="{1863183F-5CE6-478B-A1BA-3C716FF95D64}" dt="2025-06-08T09:48:24.852" v="9085"/>
        <pc:sldMkLst>
          <pc:docMk/>
          <pc:sldMk cId="1857213289" sldId="2814"/>
        </pc:sldMkLst>
      </pc:sldChg>
      <pc:sldChg chg="add">
        <pc:chgData name="luis cleto" userId="a76db6c301978307" providerId="LiveId" clId="{1863183F-5CE6-478B-A1BA-3C716FF95D64}" dt="2025-06-08T09:48:24.852" v="9085"/>
        <pc:sldMkLst>
          <pc:docMk/>
          <pc:sldMk cId="2850838705" sldId="2815"/>
        </pc:sldMkLst>
      </pc:sldChg>
      <pc:sldChg chg="add">
        <pc:chgData name="luis cleto" userId="a76db6c301978307" providerId="LiveId" clId="{1863183F-5CE6-478B-A1BA-3C716FF95D64}" dt="2025-06-08T09:49:17.691" v="9088"/>
        <pc:sldMkLst>
          <pc:docMk/>
          <pc:sldMk cId="3304194823" sldId="2816"/>
        </pc:sldMkLst>
      </pc:sldChg>
      <pc:sldChg chg="add">
        <pc:chgData name="luis cleto" userId="a76db6c301978307" providerId="LiveId" clId="{1863183F-5CE6-478B-A1BA-3C716FF95D64}" dt="2025-06-08T09:49:17.691" v="9088"/>
        <pc:sldMkLst>
          <pc:docMk/>
          <pc:sldMk cId="938814320" sldId="2817"/>
        </pc:sldMkLst>
      </pc:sldChg>
      <pc:sldChg chg="add">
        <pc:chgData name="luis cleto" userId="a76db6c301978307" providerId="LiveId" clId="{1863183F-5CE6-478B-A1BA-3C716FF95D64}" dt="2025-06-08T09:49:17.691" v="9088"/>
        <pc:sldMkLst>
          <pc:docMk/>
          <pc:sldMk cId="1930966985" sldId="2818"/>
        </pc:sldMkLst>
      </pc:sldChg>
      <pc:sldChg chg="add">
        <pc:chgData name="luis cleto" userId="a76db6c301978307" providerId="LiveId" clId="{1863183F-5CE6-478B-A1BA-3C716FF95D64}" dt="2025-06-08T09:49:17.691" v="9088"/>
        <pc:sldMkLst>
          <pc:docMk/>
          <pc:sldMk cId="2317827234" sldId="2819"/>
        </pc:sldMkLst>
      </pc:sldChg>
      <pc:sldChg chg="add">
        <pc:chgData name="luis cleto" userId="a76db6c301978307" providerId="LiveId" clId="{1863183F-5CE6-478B-A1BA-3C716FF95D64}" dt="2025-06-08T09:49:17.691" v="9088"/>
        <pc:sldMkLst>
          <pc:docMk/>
          <pc:sldMk cId="1395661035" sldId="2820"/>
        </pc:sldMkLst>
      </pc:sldChg>
      <pc:sldChg chg="add">
        <pc:chgData name="luis cleto" userId="a76db6c301978307" providerId="LiveId" clId="{1863183F-5CE6-478B-A1BA-3C716FF95D64}" dt="2025-06-08T09:49:17.691" v="9088"/>
        <pc:sldMkLst>
          <pc:docMk/>
          <pc:sldMk cId="1254577573" sldId="2821"/>
        </pc:sldMkLst>
      </pc:sldChg>
      <pc:sldChg chg="add">
        <pc:chgData name="luis cleto" userId="a76db6c301978307" providerId="LiveId" clId="{1863183F-5CE6-478B-A1BA-3C716FF95D64}" dt="2025-06-08T09:49:17.691" v="9088"/>
        <pc:sldMkLst>
          <pc:docMk/>
          <pc:sldMk cId="1476400068" sldId="2822"/>
        </pc:sldMkLst>
      </pc:sldChg>
      <pc:sldChg chg="add">
        <pc:chgData name="luis cleto" userId="a76db6c301978307" providerId="LiveId" clId="{1863183F-5CE6-478B-A1BA-3C716FF95D64}" dt="2025-06-08T09:49:17.691" v="9088"/>
        <pc:sldMkLst>
          <pc:docMk/>
          <pc:sldMk cId="492229498" sldId="2823"/>
        </pc:sldMkLst>
      </pc:sldChg>
      <pc:sldChg chg="add">
        <pc:chgData name="luis cleto" userId="a76db6c301978307" providerId="LiveId" clId="{1863183F-5CE6-478B-A1BA-3C716FF95D64}" dt="2025-06-08T09:49:17.691" v="9088"/>
        <pc:sldMkLst>
          <pc:docMk/>
          <pc:sldMk cId="1020324935" sldId="2824"/>
        </pc:sldMkLst>
      </pc:sldChg>
      <pc:sldChg chg="add">
        <pc:chgData name="luis cleto" userId="a76db6c301978307" providerId="LiveId" clId="{1863183F-5CE6-478B-A1BA-3C716FF95D64}" dt="2025-06-08T09:49:17.691" v="9088"/>
        <pc:sldMkLst>
          <pc:docMk/>
          <pc:sldMk cId="667726136" sldId="2825"/>
        </pc:sldMkLst>
      </pc:sldChg>
      <pc:sldChg chg="add">
        <pc:chgData name="luis cleto" userId="a76db6c301978307" providerId="LiveId" clId="{1863183F-5CE6-478B-A1BA-3C716FF95D64}" dt="2025-06-08T09:49:17.691" v="9088"/>
        <pc:sldMkLst>
          <pc:docMk/>
          <pc:sldMk cId="3898167103" sldId="2826"/>
        </pc:sldMkLst>
      </pc:sldChg>
      <pc:sldChg chg="delSp add delDesignElem">
        <pc:chgData name="luis cleto" userId="a76db6c301978307" providerId="LiveId" clId="{1863183F-5CE6-478B-A1BA-3C716FF95D64}" dt="2025-06-08T09:49:17.691" v="9088"/>
        <pc:sldMkLst>
          <pc:docMk/>
          <pc:sldMk cId="3709373860" sldId="2827"/>
        </pc:sldMkLst>
      </pc:sldChg>
      <pc:sldChg chg="add">
        <pc:chgData name="luis cleto" userId="a76db6c301978307" providerId="LiveId" clId="{1863183F-5CE6-478B-A1BA-3C716FF95D64}" dt="2025-06-08T09:49:17.691" v="9088"/>
        <pc:sldMkLst>
          <pc:docMk/>
          <pc:sldMk cId="2801268079" sldId="2828"/>
        </pc:sldMkLst>
      </pc:sldChg>
      <pc:sldChg chg="add">
        <pc:chgData name="luis cleto" userId="a76db6c301978307" providerId="LiveId" clId="{1863183F-5CE6-478B-A1BA-3C716FF95D64}" dt="2025-06-08T09:49:17.691" v="9088"/>
        <pc:sldMkLst>
          <pc:docMk/>
          <pc:sldMk cId="1540308577" sldId="2829"/>
        </pc:sldMkLst>
      </pc:sldChg>
      <pc:sldChg chg="add">
        <pc:chgData name="luis cleto" userId="a76db6c301978307" providerId="LiveId" clId="{1863183F-5CE6-478B-A1BA-3C716FF95D64}" dt="2025-06-08T09:49:17.691" v="9088"/>
        <pc:sldMkLst>
          <pc:docMk/>
          <pc:sldMk cId="2061754875" sldId="2830"/>
        </pc:sldMkLst>
      </pc:sldChg>
      <pc:sldChg chg="add">
        <pc:chgData name="luis cleto" userId="a76db6c301978307" providerId="LiveId" clId="{1863183F-5CE6-478B-A1BA-3C716FF95D64}" dt="2025-06-08T09:49:17.691" v="9088"/>
        <pc:sldMkLst>
          <pc:docMk/>
          <pc:sldMk cId="3932825599" sldId="2831"/>
        </pc:sldMkLst>
      </pc:sldChg>
      <pc:sldChg chg="add">
        <pc:chgData name="luis cleto" userId="a76db6c301978307" providerId="LiveId" clId="{1863183F-5CE6-478B-A1BA-3C716FF95D64}" dt="2025-06-08T09:49:17.691" v="9088"/>
        <pc:sldMkLst>
          <pc:docMk/>
          <pc:sldMk cId="1267165106" sldId="2832"/>
        </pc:sldMkLst>
      </pc:sldChg>
      <pc:sldChg chg="add">
        <pc:chgData name="luis cleto" userId="a76db6c301978307" providerId="LiveId" clId="{1863183F-5CE6-478B-A1BA-3C716FF95D64}" dt="2025-06-08T09:49:17.691" v="9088"/>
        <pc:sldMkLst>
          <pc:docMk/>
          <pc:sldMk cId="1466696655" sldId="2833"/>
        </pc:sldMkLst>
      </pc:sldChg>
      <pc:sldChg chg="add">
        <pc:chgData name="luis cleto" userId="a76db6c301978307" providerId="LiveId" clId="{1863183F-5CE6-478B-A1BA-3C716FF95D64}" dt="2025-06-08T09:49:17.691" v="9088"/>
        <pc:sldMkLst>
          <pc:docMk/>
          <pc:sldMk cId="505883035" sldId="2834"/>
        </pc:sldMkLst>
      </pc:sldChg>
      <pc:sldChg chg="add">
        <pc:chgData name="luis cleto" userId="a76db6c301978307" providerId="LiveId" clId="{1863183F-5CE6-478B-A1BA-3C716FF95D64}" dt="2025-06-08T09:49:17.691" v="9088"/>
        <pc:sldMkLst>
          <pc:docMk/>
          <pc:sldMk cId="2563622671" sldId="2835"/>
        </pc:sldMkLst>
      </pc:sldChg>
      <pc:sldChg chg="add">
        <pc:chgData name="luis cleto" userId="a76db6c301978307" providerId="LiveId" clId="{1863183F-5CE6-478B-A1BA-3C716FF95D64}" dt="2025-06-08T09:49:17.691" v="9088"/>
        <pc:sldMkLst>
          <pc:docMk/>
          <pc:sldMk cId="1784097325" sldId="2836"/>
        </pc:sldMkLst>
      </pc:sldChg>
      <pc:sldChg chg="add setBg">
        <pc:chgData name="luis cleto" userId="a76db6c301978307" providerId="LiveId" clId="{1863183F-5CE6-478B-A1BA-3C716FF95D64}" dt="2025-06-08T09:49:17.691" v="9088"/>
        <pc:sldMkLst>
          <pc:docMk/>
          <pc:sldMk cId="440772993" sldId="2837"/>
        </pc:sldMkLst>
      </pc:sldChg>
      <pc:sldChg chg="add">
        <pc:chgData name="luis cleto" userId="a76db6c301978307" providerId="LiveId" clId="{1863183F-5CE6-478B-A1BA-3C716FF95D64}" dt="2025-06-08T09:49:17.691" v="9088"/>
        <pc:sldMkLst>
          <pc:docMk/>
          <pc:sldMk cId="3289206426" sldId="2838"/>
        </pc:sldMkLst>
      </pc:sldChg>
      <pc:sldChg chg="add">
        <pc:chgData name="luis cleto" userId="a76db6c301978307" providerId="LiveId" clId="{1863183F-5CE6-478B-A1BA-3C716FF95D64}" dt="2025-06-08T09:49:17.691" v="9088"/>
        <pc:sldMkLst>
          <pc:docMk/>
          <pc:sldMk cId="349143032" sldId="2839"/>
        </pc:sldMkLst>
      </pc:sldChg>
      <pc:sldChg chg="add">
        <pc:chgData name="luis cleto" userId="a76db6c301978307" providerId="LiveId" clId="{1863183F-5CE6-478B-A1BA-3C716FF95D64}" dt="2025-06-08T09:49:17.691" v="9088"/>
        <pc:sldMkLst>
          <pc:docMk/>
          <pc:sldMk cId="4258050447" sldId="2840"/>
        </pc:sldMkLst>
      </pc:sldChg>
      <pc:sldChg chg="add">
        <pc:chgData name="luis cleto" userId="a76db6c301978307" providerId="LiveId" clId="{1863183F-5CE6-478B-A1BA-3C716FF95D64}" dt="2025-06-08T09:49:17.691" v="9088"/>
        <pc:sldMkLst>
          <pc:docMk/>
          <pc:sldMk cId="3521145428" sldId="2841"/>
        </pc:sldMkLst>
      </pc:sldChg>
      <pc:sldChg chg="add">
        <pc:chgData name="luis cleto" userId="a76db6c301978307" providerId="LiveId" clId="{1863183F-5CE6-478B-A1BA-3C716FF95D64}" dt="2025-06-08T09:49:17.691" v="9088"/>
        <pc:sldMkLst>
          <pc:docMk/>
          <pc:sldMk cId="2339443852" sldId="2842"/>
        </pc:sldMkLst>
      </pc:sldChg>
      <pc:sldChg chg="add">
        <pc:chgData name="luis cleto" userId="a76db6c301978307" providerId="LiveId" clId="{1863183F-5CE6-478B-A1BA-3C716FF95D64}" dt="2025-06-08T09:49:17.691" v="9088"/>
        <pc:sldMkLst>
          <pc:docMk/>
          <pc:sldMk cId="1348869144" sldId="2843"/>
        </pc:sldMkLst>
      </pc:sldChg>
      <pc:sldChg chg="add">
        <pc:chgData name="luis cleto" userId="a76db6c301978307" providerId="LiveId" clId="{1863183F-5CE6-478B-A1BA-3C716FF95D64}" dt="2025-06-08T09:49:17.691" v="9088"/>
        <pc:sldMkLst>
          <pc:docMk/>
          <pc:sldMk cId="3823120862" sldId="2844"/>
        </pc:sldMkLst>
      </pc:sldChg>
      <pc:sldChg chg="add">
        <pc:chgData name="luis cleto" userId="a76db6c301978307" providerId="LiveId" clId="{1863183F-5CE6-478B-A1BA-3C716FF95D64}" dt="2025-06-08T09:49:17.691" v="9088"/>
        <pc:sldMkLst>
          <pc:docMk/>
          <pc:sldMk cId="2558954362" sldId="2845"/>
        </pc:sldMkLst>
      </pc:sldChg>
      <pc:sldChg chg="add">
        <pc:chgData name="luis cleto" userId="a76db6c301978307" providerId="LiveId" clId="{1863183F-5CE6-478B-A1BA-3C716FF95D64}" dt="2025-06-08T09:49:17.691" v="9088"/>
        <pc:sldMkLst>
          <pc:docMk/>
          <pc:sldMk cId="1513796854" sldId="2846"/>
        </pc:sldMkLst>
      </pc:sldChg>
      <pc:sldChg chg="add">
        <pc:chgData name="luis cleto" userId="a76db6c301978307" providerId="LiveId" clId="{1863183F-5CE6-478B-A1BA-3C716FF95D64}" dt="2025-06-08T09:49:17.691" v="9088"/>
        <pc:sldMkLst>
          <pc:docMk/>
          <pc:sldMk cId="1697848908" sldId="2847"/>
        </pc:sldMkLst>
      </pc:sldChg>
      <pc:sldChg chg="add">
        <pc:chgData name="luis cleto" userId="a76db6c301978307" providerId="LiveId" clId="{1863183F-5CE6-478B-A1BA-3C716FF95D64}" dt="2025-06-08T09:49:17.691" v="9088"/>
        <pc:sldMkLst>
          <pc:docMk/>
          <pc:sldMk cId="2740524618" sldId="2848"/>
        </pc:sldMkLst>
      </pc:sldChg>
      <pc:sldChg chg="add">
        <pc:chgData name="luis cleto" userId="a76db6c301978307" providerId="LiveId" clId="{1863183F-5CE6-478B-A1BA-3C716FF95D64}" dt="2025-06-08T09:49:17.691" v="9088"/>
        <pc:sldMkLst>
          <pc:docMk/>
          <pc:sldMk cId="3853516146" sldId="2849"/>
        </pc:sldMkLst>
      </pc:sldChg>
      <pc:sldChg chg="add">
        <pc:chgData name="luis cleto" userId="a76db6c301978307" providerId="LiveId" clId="{1863183F-5CE6-478B-A1BA-3C716FF95D64}" dt="2025-06-08T09:49:17.691" v="9088"/>
        <pc:sldMkLst>
          <pc:docMk/>
          <pc:sldMk cId="3968824624" sldId="2850"/>
        </pc:sldMkLst>
      </pc:sldChg>
      <pc:sldChg chg="add">
        <pc:chgData name="luis cleto" userId="a76db6c301978307" providerId="LiveId" clId="{1863183F-5CE6-478B-A1BA-3C716FF95D64}" dt="2025-06-08T09:49:17.691" v="9088"/>
        <pc:sldMkLst>
          <pc:docMk/>
          <pc:sldMk cId="597825727" sldId="2851"/>
        </pc:sldMkLst>
      </pc:sldChg>
      <pc:sldChg chg="add">
        <pc:chgData name="luis cleto" userId="a76db6c301978307" providerId="LiveId" clId="{1863183F-5CE6-478B-A1BA-3C716FF95D64}" dt="2025-06-08T09:49:17.691" v="9088"/>
        <pc:sldMkLst>
          <pc:docMk/>
          <pc:sldMk cId="3043014623" sldId="2852"/>
        </pc:sldMkLst>
      </pc:sldChg>
      <pc:sldChg chg="add">
        <pc:chgData name="luis cleto" userId="a76db6c301978307" providerId="LiveId" clId="{1863183F-5CE6-478B-A1BA-3C716FF95D64}" dt="2025-06-08T09:49:17.691" v="9088"/>
        <pc:sldMkLst>
          <pc:docMk/>
          <pc:sldMk cId="963234105" sldId="2853"/>
        </pc:sldMkLst>
      </pc:sldChg>
      <pc:sldChg chg="add">
        <pc:chgData name="luis cleto" userId="a76db6c301978307" providerId="LiveId" clId="{1863183F-5CE6-478B-A1BA-3C716FF95D64}" dt="2025-06-08T09:49:17.691" v="9088"/>
        <pc:sldMkLst>
          <pc:docMk/>
          <pc:sldMk cId="1132297765" sldId="2854"/>
        </pc:sldMkLst>
      </pc:sldChg>
      <pc:sldChg chg="add">
        <pc:chgData name="luis cleto" userId="a76db6c301978307" providerId="LiveId" clId="{1863183F-5CE6-478B-A1BA-3C716FF95D64}" dt="2025-06-08T09:49:17.691" v="9088"/>
        <pc:sldMkLst>
          <pc:docMk/>
          <pc:sldMk cId="2608066650" sldId="2855"/>
        </pc:sldMkLst>
      </pc:sldChg>
      <pc:sldChg chg="add">
        <pc:chgData name="luis cleto" userId="a76db6c301978307" providerId="LiveId" clId="{1863183F-5CE6-478B-A1BA-3C716FF95D64}" dt="2025-06-08T09:49:17.691" v="9088"/>
        <pc:sldMkLst>
          <pc:docMk/>
          <pc:sldMk cId="3767272560" sldId="2856"/>
        </pc:sldMkLst>
      </pc:sldChg>
      <pc:sldChg chg="add">
        <pc:chgData name="luis cleto" userId="a76db6c301978307" providerId="LiveId" clId="{1863183F-5CE6-478B-A1BA-3C716FF95D64}" dt="2025-06-08T09:49:17.691" v="9088"/>
        <pc:sldMkLst>
          <pc:docMk/>
          <pc:sldMk cId="612273447" sldId="2857"/>
        </pc:sldMkLst>
      </pc:sldChg>
      <pc:sldChg chg="add">
        <pc:chgData name="luis cleto" userId="a76db6c301978307" providerId="LiveId" clId="{1863183F-5CE6-478B-A1BA-3C716FF95D64}" dt="2025-06-08T09:49:17.691" v="9088"/>
        <pc:sldMkLst>
          <pc:docMk/>
          <pc:sldMk cId="2279537582" sldId="2858"/>
        </pc:sldMkLst>
      </pc:sldChg>
      <pc:sldChg chg="add">
        <pc:chgData name="luis cleto" userId="a76db6c301978307" providerId="LiveId" clId="{1863183F-5CE6-478B-A1BA-3C716FF95D64}" dt="2025-06-08T09:49:17.691" v="9088"/>
        <pc:sldMkLst>
          <pc:docMk/>
          <pc:sldMk cId="4164363080" sldId="2859"/>
        </pc:sldMkLst>
      </pc:sldChg>
      <pc:sldChg chg="add">
        <pc:chgData name="luis cleto" userId="a76db6c301978307" providerId="LiveId" clId="{1863183F-5CE6-478B-A1BA-3C716FF95D64}" dt="2025-06-08T09:49:17.691" v="9088"/>
        <pc:sldMkLst>
          <pc:docMk/>
          <pc:sldMk cId="2065287456" sldId="2860"/>
        </pc:sldMkLst>
      </pc:sldChg>
      <pc:sldChg chg="add">
        <pc:chgData name="luis cleto" userId="a76db6c301978307" providerId="LiveId" clId="{1863183F-5CE6-478B-A1BA-3C716FF95D64}" dt="2025-06-08T09:49:17.691" v="9088"/>
        <pc:sldMkLst>
          <pc:docMk/>
          <pc:sldMk cId="430426890" sldId="2861"/>
        </pc:sldMkLst>
      </pc:sldChg>
      <pc:sldChg chg="add">
        <pc:chgData name="luis cleto" userId="a76db6c301978307" providerId="LiveId" clId="{1863183F-5CE6-478B-A1BA-3C716FF95D64}" dt="2025-06-08T09:49:17.691" v="9088"/>
        <pc:sldMkLst>
          <pc:docMk/>
          <pc:sldMk cId="2155256015" sldId="2862"/>
        </pc:sldMkLst>
      </pc:sldChg>
      <pc:sldChg chg="add">
        <pc:chgData name="luis cleto" userId="a76db6c301978307" providerId="LiveId" clId="{1863183F-5CE6-478B-A1BA-3C716FF95D64}" dt="2025-06-08T09:49:17.691" v="9088"/>
        <pc:sldMkLst>
          <pc:docMk/>
          <pc:sldMk cId="2491071808" sldId="2863"/>
        </pc:sldMkLst>
      </pc:sldChg>
      <pc:sldChg chg="delSp add setBg delDesignElem">
        <pc:chgData name="luis cleto" userId="a76db6c301978307" providerId="LiveId" clId="{1863183F-5CE6-478B-A1BA-3C716FF95D64}" dt="2025-06-08T09:49:17.691" v="9088"/>
        <pc:sldMkLst>
          <pc:docMk/>
          <pc:sldMk cId="3026982976" sldId="2864"/>
        </pc:sldMkLst>
      </pc:sldChg>
      <pc:sldChg chg="add">
        <pc:chgData name="luis cleto" userId="a76db6c301978307" providerId="LiveId" clId="{1863183F-5CE6-478B-A1BA-3C716FF95D64}" dt="2025-06-08T09:49:17.691" v="9088"/>
        <pc:sldMkLst>
          <pc:docMk/>
          <pc:sldMk cId="3416869765" sldId="2865"/>
        </pc:sldMkLst>
      </pc:sldChg>
      <pc:sldChg chg="add">
        <pc:chgData name="luis cleto" userId="a76db6c301978307" providerId="LiveId" clId="{1863183F-5CE6-478B-A1BA-3C716FF95D64}" dt="2025-06-08T09:49:17.691" v="9088"/>
        <pc:sldMkLst>
          <pc:docMk/>
          <pc:sldMk cId="2160762236" sldId="2866"/>
        </pc:sldMkLst>
      </pc:sldChg>
      <pc:sldChg chg="delSp modSp new mod modClrScheme chgLayout">
        <pc:chgData name="luis cleto" userId="a76db6c301978307" providerId="LiveId" clId="{1863183F-5CE6-478B-A1BA-3C716FF95D64}" dt="2025-06-08T09:50:35.087" v="9117" actId="1076"/>
        <pc:sldMkLst>
          <pc:docMk/>
          <pc:sldMk cId="3416387374" sldId="2867"/>
        </pc:sldMkLst>
      </pc:sldChg>
    </pc:docChg>
  </pc:docChgLst>
  <pc:docChgLst>
    <pc:chgData name="luis cleto" userId="a76db6c301978307" providerId="LiveId" clId="{63FDC369-182E-4CEC-AA74-A8F0AD48A0DE}"/>
    <pc:docChg chg="custSel addSld delSld modSld sldOrd modSection">
      <pc:chgData name="luis cleto" userId="a76db6c301978307" providerId="LiveId" clId="{63FDC369-182E-4CEC-AA74-A8F0AD48A0DE}" dt="2025-08-23T18:01:44.509" v="1267" actId="1076"/>
      <pc:docMkLst>
        <pc:docMk/>
      </pc:docMkLst>
      <pc:sldChg chg="modSp mod">
        <pc:chgData name="luis cleto" userId="a76db6c301978307" providerId="LiveId" clId="{63FDC369-182E-4CEC-AA74-A8F0AD48A0DE}" dt="2025-08-20T13:26:34.168" v="154" actId="20577"/>
        <pc:sldMkLst>
          <pc:docMk/>
          <pc:sldMk cId="2750434494" sldId="258"/>
        </pc:sldMkLst>
      </pc:sldChg>
      <pc:sldChg chg="modSp mod">
        <pc:chgData name="luis cleto" userId="a76db6c301978307" providerId="LiveId" clId="{63FDC369-182E-4CEC-AA74-A8F0AD48A0DE}" dt="2025-07-27T15:04:42.596" v="129" actId="20577"/>
        <pc:sldMkLst>
          <pc:docMk/>
          <pc:sldMk cId="3611450862" sldId="1189"/>
        </pc:sldMkLst>
      </pc:sldChg>
      <pc:sldChg chg="addSp delSp modSp mod">
        <pc:chgData name="luis cleto" userId="a76db6c301978307" providerId="LiveId" clId="{63FDC369-182E-4CEC-AA74-A8F0AD48A0DE}" dt="2025-07-12T21:19:24.136" v="35"/>
        <pc:sldMkLst>
          <pc:docMk/>
          <pc:sldMk cId="2375384769" sldId="1441"/>
        </pc:sldMkLst>
      </pc:sldChg>
      <pc:sldChg chg="addSp modSp mod">
        <pc:chgData name="luis cleto" userId="a76db6c301978307" providerId="LiveId" clId="{63FDC369-182E-4CEC-AA74-A8F0AD48A0DE}" dt="2025-07-27T15:01:43.870" v="69" actId="122"/>
        <pc:sldMkLst>
          <pc:docMk/>
          <pc:sldMk cId="1218451589" sldId="1454"/>
        </pc:sldMkLst>
      </pc:sldChg>
      <pc:sldChg chg="addSp delSp modSp mod">
        <pc:chgData name="luis cleto" userId="a76db6c301978307" providerId="LiveId" clId="{63FDC369-182E-4CEC-AA74-A8F0AD48A0DE}" dt="2025-07-12T21:21:01.547" v="55" actId="1076"/>
        <pc:sldMkLst>
          <pc:docMk/>
          <pc:sldMk cId="2775406002" sldId="1456"/>
        </pc:sldMkLst>
      </pc:sldChg>
      <pc:sldChg chg="modSp add mod">
        <pc:chgData name="luis cleto" userId="a76db6c301978307" providerId="LiveId" clId="{63FDC369-182E-4CEC-AA74-A8F0AD48A0DE}" dt="2025-07-12T15:01:58.272" v="15" actId="207"/>
        <pc:sldMkLst>
          <pc:docMk/>
          <pc:sldMk cId="419266932" sldId="1606"/>
        </pc:sldMkLst>
      </pc:sldChg>
      <pc:sldChg chg="del">
        <pc:chgData name="luis cleto" userId="a76db6c301978307" providerId="LiveId" clId="{63FDC369-182E-4CEC-AA74-A8F0AD48A0DE}" dt="2025-07-27T08:51:57.819" v="60" actId="2696"/>
        <pc:sldMkLst>
          <pc:docMk/>
          <pc:sldMk cId="2639555336" sldId="2870"/>
        </pc:sldMkLst>
      </pc:sldChg>
      <pc:sldChg chg="addSp modSp new del ord">
        <pc:chgData name="luis cleto" userId="a76db6c301978307" providerId="LiveId" clId="{63FDC369-182E-4CEC-AA74-A8F0AD48A0DE}" dt="2025-07-12T21:21:12.124" v="56" actId="2696"/>
        <pc:sldMkLst>
          <pc:docMk/>
          <pc:sldMk cId="1656296497" sldId="2873"/>
        </pc:sldMkLst>
      </pc:sldChg>
      <pc:sldChg chg="modSp add mod">
        <pc:chgData name="luis cleto" userId="a76db6c301978307" providerId="LiveId" clId="{63FDC369-182E-4CEC-AA74-A8F0AD48A0DE}" dt="2025-07-27T08:51:13.386" v="58" actId="207"/>
        <pc:sldMkLst>
          <pc:docMk/>
          <pc:sldMk cId="2083552396" sldId="2873"/>
        </pc:sldMkLst>
      </pc:sldChg>
      <pc:sldChg chg="add">
        <pc:chgData name="luis cleto" userId="a76db6c301978307" providerId="LiveId" clId="{63FDC369-182E-4CEC-AA74-A8F0AD48A0DE}" dt="2025-07-27T08:51:52.421" v="59"/>
        <pc:sldMkLst>
          <pc:docMk/>
          <pc:sldMk cId="265552458" sldId="2874"/>
        </pc:sldMkLst>
      </pc:sldChg>
      <pc:sldChg chg="modSp add del mod">
        <pc:chgData name="luis cleto" userId="a76db6c301978307" providerId="LiveId" clId="{63FDC369-182E-4CEC-AA74-A8F0AD48A0DE}" dt="2025-07-27T15:05:15.897" v="131" actId="2696"/>
        <pc:sldMkLst>
          <pc:docMk/>
          <pc:sldMk cId="1513019516" sldId="3291"/>
        </pc:sldMkLst>
      </pc:sldChg>
      <pc:sldChg chg="del">
        <pc:chgData name="luis cleto" userId="a76db6c301978307" providerId="LiveId" clId="{63FDC369-182E-4CEC-AA74-A8F0AD48A0DE}" dt="2025-08-20T13:23:33.947" v="133" actId="2696"/>
        <pc:sldMkLst>
          <pc:docMk/>
          <pc:sldMk cId="1540883096" sldId="3350"/>
        </pc:sldMkLst>
      </pc:sldChg>
      <pc:sldChg chg="del">
        <pc:chgData name="luis cleto" userId="a76db6c301978307" providerId="LiveId" clId="{63FDC369-182E-4CEC-AA74-A8F0AD48A0DE}" dt="2025-08-20T13:27:26.795" v="156" actId="2696"/>
        <pc:sldMkLst>
          <pc:docMk/>
          <pc:sldMk cId="1717002414" sldId="3352"/>
        </pc:sldMkLst>
      </pc:sldChg>
      <pc:sldChg chg="ord">
        <pc:chgData name="luis cleto" userId="a76db6c301978307" providerId="LiveId" clId="{63FDC369-182E-4CEC-AA74-A8F0AD48A0DE}" dt="2025-08-23T17:43:39.268" v="164"/>
        <pc:sldMkLst>
          <pc:docMk/>
          <pc:sldMk cId="2985552495" sldId="3354"/>
        </pc:sldMkLst>
      </pc:sldChg>
      <pc:sldChg chg="add del">
        <pc:chgData name="luis cleto" userId="a76db6c301978307" providerId="LiveId" clId="{63FDC369-182E-4CEC-AA74-A8F0AD48A0DE}" dt="2025-08-20T14:03:26.070" v="160" actId="2696"/>
        <pc:sldMkLst>
          <pc:docMk/>
          <pc:sldMk cId="3571689600" sldId="3381"/>
        </pc:sldMkLst>
      </pc:sldChg>
      <pc:sldChg chg="modSp add mod">
        <pc:chgData name="luis cleto" userId="a76db6c301978307" providerId="LiveId" clId="{63FDC369-182E-4CEC-AA74-A8F0AD48A0DE}" dt="2025-08-20T13:23:42.137" v="134" actId="207"/>
        <pc:sldMkLst>
          <pc:docMk/>
          <pc:sldMk cId="302943887" sldId="3382"/>
        </pc:sldMkLst>
      </pc:sldChg>
      <pc:sldChg chg="modSp add del mod">
        <pc:chgData name="luis cleto" userId="a76db6c301978307" providerId="LiveId" clId="{63FDC369-182E-4CEC-AA74-A8F0AD48A0DE}" dt="2025-08-20T14:03:34.444" v="161" actId="2696"/>
        <pc:sldMkLst>
          <pc:docMk/>
          <pc:sldMk cId="1213795520" sldId="3383"/>
        </pc:sldMkLst>
      </pc:sldChg>
      <pc:sldChg chg="modSp add mod">
        <pc:chgData name="luis cleto" userId="a76db6c301978307" providerId="LiveId" clId="{63FDC369-182E-4CEC-AA74-A8F0AD48A0DE}" dt="2025-08-20T14:03:48.195" v="162" actId="207"/>
        <pc:sldMkLst>
          <pc:docMk/>
          <pc:sldMk cId="860809253" sldId="3384"/>
        </pc:sldMkLst>
      </pc:sldChg>
      <pc:sldChg chg="addSp modSp new mod">
        <pc:chgData name="luis cleto" userId="a76db6c301978307" providerId="LiveId" clId="{63FDC369-182E-4CEC-AA74-A8F0AD48A0DE}" dt="2025-08-23T18:01:44.509" v="1267" actId="1076"/>
        <pc:sldMkLst>
          <pc:docMk/>
          <pc:sldMk cId="4117260969" sldId="338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7CFD3-C7D9-4056-9C6A-FBAB0E51A63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AB49273-7DB9-431A-8CB2-CE076664E500}">
      <dgm:prSet/>
      <dgm:spPr/>
      <dgm:t>
        <a:bodyPr/>
        <a:lstStyle/>
        <a:p>
          <a:r>
            <a:rPr lang="en-US" dirty="0"/>
            <a:t>1. a)The Simple manual $13 b)the skills training and c)IFS workbooks each around $30</a:t>
          </a:r>
        </a:p>
      </dgm:t>
    </dgm:pt>
    <dgm:pt modelId="{A360C8F9-0A40-489E-BDA1-AB56D9C4EB3F}" type="parTrans" cxnId="{EB2AB3CA-63C9-4095-A79C-D69118BE7B93}">
      <dgm:prSet/>
      <dgm:spPr/>
      <dgm:t>
        <a:bodyPr/>
        <a:lstStyle/>
        <a:p>
          <a:endParaRPr lang="en-US"/>
        </a:p>
      </dgm:t>
    </dgm:pt>
    <dgm:pt modelId="{A306AC66-B8F5-416F-9D78-E0772B51700A}" type="sibTrans" cxnId="{EB2AB3CA-63C9-4095-A79C-D69118BE7B93}">
      <dgm:prSet/>
      <dgm:spPr/>
      <dgm:t>
        <a:bodyPr/>
        <a:lstStyle/>
        <a:p>
          <a:endParaRPr lang="en-US"/>
        </a:p>
      </dgm:t>
    </dgm:pt>
    <dgm:pt modelId="{76E67B21-53E8-4527-BB28-70735C67C57E}">
      <dgm:prSet/>
      <dgm:spPr/>
      <dgm:t>
        <a:bodyPr/>
        <a:lstStyle/>
        <a:p>
          <a:r>
            <a:rPr lang="en-US" dirty="0"/>
            <a:t>2. A 3-ring binder</a:t>
          </a:r>
        </a:p>
      </dgm:t>
    </dgm:pt>
    <dgm:pt modelId="{EDFAF96A-8EE6-401B-94BC-B1FD389D1F13}" type="parTrans" cxnId="{39DFDA8E-2D5F-406F-82B2-57AF6F8FE68A}">
      <dgm:prSet/>
      <dgm:spPr/>
      <dgm:t>
        <a:bodyPr/>
        <a:lstStyle/>
        <a:p>
          <a:endParaRPr lang="en-US"/>
        </a:p>
      </dgm:t>
    </dgm:pt>
    <dgm:pt modelId="{CF1B41C2-959A-4945-BB77-C964F9771189}" type="sibTrans" cxnId="{39DFDA8E-2D5F-406F-82B2-57AF6F8FE68A}">
      <dgm:prSet/>
      <dgm:spPr/>
      <dgm:t>
        <a:bodyPr/>
        <a:lstStyle/>
        <a:p>
          <a:endParaRPr lang="en-US"/>
        </a:p>
      </dgm:t>
    </dgm:pt>
    <dgm:pt modelId="{B2633D2B-1E17-4981-A37C-75DAB9172FBB}">
      <dgm:prSet/>
      <dgm:spPr/>
      <dgm:t>
        <a:bodyPr/>
        <a:lstStyle/>
        <a:p>
          <a:r>
            <a:rPr lang="en-US" dirty="0"/>
            <a:t>3. Access to the Simple website- Itssimple2021.com</a:t>
          </a:r>
        </a:p>
      </dgm:t>
    </dgm:pt>
    <dgm:pt modelId="{D8EF9FEA-F1EB-4503-84E0-1AF6B4EAA1AB}" type="parTrans" cxnId="{F2A7CCFC-A49D-48D8-A26D-C68664F53651}">
      <dgm:prSet/>
      <dgm:spPr/>
      <dgm:t>
        <a:bodyPr/>
        <a:lstStyle/>
        <a:p>
          <a:endParaRPr lang="en-US"/>
        </a:p>
      </dgm:t>
    </dgm:pt>
    <dgm:pt modelId="{A178A5AC-714A-42AC-B4C9-E25E7CBCFAF7}" type="sibTrans" cxnId="{F2A7CCFC-A49D-48D8-A26D-C68664F53651}">
      <dgm:prSet/>
      <dgm:spPr/>
      <dgm:t>
        <a:bodyPr/>
        <a:lstStyle/>
        <a:p>
          <a:endParaRPr lang="en-US"/>
        </a:p>
      </dgm:t>
    </dgm:pt>
    <dgm:pt modelId="{083F662C-A73F-46AB-BA77-395004006595}">
      <dgm:prSet/>
      <dgm:spPr/>
      <dgm:t>
        <a:bodyPr/>
        <a:lstStyle/>
        <a:p>
          <a:r>
            <a:rPr lang="en-US" dirty="0"/>
            <a:t>5. Your active participation</a:t>
          </a:r>
        </a:p>
      </dgm:t>
    </dgm:pt>
    <dgm:pt modelId="{747B83FF-E65F-4B22-A778-7033D9642C74}" type="parTrans" cxnId="{5511E58D-F68B-4924-A4C3-657EB22C7B43}">
      <dgm:prSet/>
      <dgm:spPr/>
      <dgm:t>
        <a:bodyPr/>
        <a:lstStyle/>
        <a:p>
          <a:endParaRPr lang="en-CA"/>
        </a:p>
      </dgm:t>
    </dgm:pt>
    <dgm:pt modelId="{F5275F93-957D-46B5-8FF4-DF1F0A7A82D7}" type="sibTrans" cxnId="{5511E58D-F68B-4924-A4C3-657EB22C7B43}">
      <dgm:prSet/>
      <dgm:spPr/>
      <dgm:t>
        <a:bodyPr/>
        <a:lstStyle/>
        <a:p>
          <a:endParaRPr lang="en-CA"/>
        </a:p>
      </dgm:t>
    </dgm:pt>
    <dgm:pt modelId="{E5A3062F-C2CC-411A-901C-E17E59F6AD41}">
      <dgm:prSet/>
      <dgm:spPr/>
      <dgm:t>
        <a:bodyPr/>
        <a:lstStyle/>
        <a:p>
          <a:r>
            <a:rPr lang="en-US" dirty="0"/>
            <a:t>4. Access to the It’s Simple on YouTube (Luis Cleto it’s simple on YouTube sessions) or the “live” course.</a:t>
          </a:r>
        </a:p>
      </dgm:t>
    </dgm:pt>
    <dgm:pt modelId="{A81A5D2C-092D-4D71-8597-24EC8F26AD77}" type="parTrans" cxnId="{B95A225C-D969-490F-9BF4-A7E090D51C18}">
      <dgm:prSet/>
      <dgm:spPr/>
      <dgm:t>
        <a:bodyPr/>
        <a:lstStyle/>
        <a:p>
          <a:endParaRPr lang="en-CA"/>
        </a:p>
      </dgm:t>
    </dgm:pt>
    <dgm:pt modelId="{9D397D72-2580-41A3-B1ED-1FF9CDC012F3}" type="sibTrans" cxnId="{B95A225C-D969-490F-9BF4-A7E090D51C18}">
      <dgm:prSet/>
      <dgm:spPr/>
      <dgm:t>
        <a:bodyPr/>
        <a:lstStyle/>
        <a:p>
          <a:endParaRPr lang="en-CA"/>
        </a:p>
      </dgm:t>
    </dgm:pt>
    <dgm:pt modelId="{037EF761-B89B-4D01-AFEF-4A10B19EB061}" type="pres">
      <dgm:prSet presAssocID="{1007CFD3-C7D9-4056-9C6A-FBAB0E51A637}" presName="linear" presStyleCnt="0">
        <dgm:presLayoutVars>
          <dgm:animLvl val="lvl"/>
          <dgm:resizeHandles val="exact"/>
        </dgm:presLayoutVars>
      </dgm:prSet>
      <dgm:spPr/>
    </dgm:pt>
    <dgm:pt modelId="{A79D568C-765D-4A14-BCA6-39A0949F211D}" type="pres">
      <dgm:prSet presAssocID="{2AB49273-7DB9-431A-8CB2-CE076664E500}" presName="parentText" presStyleLbl="node1" presStyleIdx="0" presStyleCnt="5" custScaleY="104575">
        <dgm:presLayoutVars>
          <dgm:chMax val="0"/>
          <dgm:bulletEnabled val="1"/>
        </dgm:presLayoutVars>
      </dgm:prSet>
      <dgm:spPr/>
    </dgm:pt>
    <dgm:pt modelId="{B5B41C11-1B89-40CF-AE69-48AF2B474696}" type="pres">
      <dgm:prSet presAssocID="{A306AC66-B8F5-416F-9D78-E0772B51700A}" presName="spacer" presStyleCnt="0"/>
      <dgm:spPr/>
    </dgm:pt>
    <dgm:pt modelId="{D90D80A0-0FC2-44F3-BCAD-223F196A35B5}" type="pres">
      <dgm:prSet presAssocID="{76E67B21-53E8-4527-BB28-70735C67C57E}" presName="parentText" presStyleLbl="node1" presStyleIdx="1" presStyleCnt="5">
        <dgm:presLayoutVars>
          <dgm:chMax val="0"/>
          <dgm:bulletEnabled val="1"/>
        </dgm:presLayoutVars>
      </dgm:prSet>
      <dgm:spPr/>
    </dgm:pt>
    <dgm:pt modelId="{F4D8B64D-B567-4FCD-B5C2-FDB6403B3577}" type="pres">
      <dgm:prSet presAssocID="{CF1B41C2-959A-4945-BB77-C964F9771189}" presName="spacer" presStyleCnt="0"/>
      <dgm:spPr/>
    </dgm:pt>
    <dgm:pt modelId="{6C259350-A758-41B8-93CB-A72C0EAE6BE7}" type="pres">
      <dgm:prSet presAssocID="{B2633D2B-1E17-4981-A37C-75DAB9172FBB}" presName="parentText" presStyleLbl="node1" presStyleIdx="2" presStyleCnt="5">
        <dgm:presLayoutVars>
          <dgm:chMax val="0"/>
          <dgm:bulletEnabled val="1"/>
        </dgm:presLayoutVars>
      </dgm:prSet>
      <dgm:spPr/>
    </dgm:pt>
    <dgm:pt modelId="{09FC33B8-10EB-43A6-9FF2-39965E692C5A}" type="pres">
      <dgm:prSet presAssocID="{A178A5AC-714A-42AC-B4C9-E25E7CBCFAF7}" presName="spacer" presStyleCnt="0"/>
      <dgm:spPr/>
    </dgm:pt>
    <dgm:pt modelId="{7F6F5B16-C03E-482F-A216-A513CE6FE717}" type="pres">
      <dgm:prSet presAssocID="{E5A3062F-C2CC-411A-901C-E17E59F6AD41}" presName="parentText" presStyleLbl="node1" presStyleIdx="3" presStyleCnt="5">
        <dgm:presLayoutVars>
          <dgm:chMax val="0"/>
          <dgm:bulletEnabled val="1"/>
        </dgm:presLayoutVars>
      </dgm:prSet>
      <dgm:spPr/>
    </dgm:pt>
    <dgm:pt modelId="{EA5F9F9E-473E-4F41-A4CA-411C34C47E95}" type="pres">
      <dgm:prSet presAssocID="{9D397D72-2580-41A3-B1ED-1FF9CDC012F3}" presName="spacer" presStyleCnt="0"/>
      <dgm:spPr/>
    </dgm:pt>
    <dgm:pt modelId="{C889D088-539F-423C-B4B6-7C9FB54E312B}" type="pres">
      <dgm:prSet presAssocID="{083F662C-A73F-46AB-BA77-395004006595}" presName="parentText" presStyleLbl="node1" presStyleIdx="4" presStyleCnt="5">
        <dgm:presLayoutVars>
          <dgm:chMax val="0"/>
          <dgm:bulletEnabled val="1"/>
        </dgm:presLayoutVars>
      </dgm:prSet>
      <dgm:spPr/>
    </dgm:pt>
  </dgm:ptLst>
  <dgm:cxnLst>
    <dgm:cxn modelId="{B1DAC816-7DF9-4683-BEBB-FE3E9792C7C4}" type="presOf" srcId="{1007CFD3-C7D9-4056-9C6A-FBAB0E51A637}" destId="{037EF761-B89B-4D01-AFEF-4A10B19EB061}" srcOrd="0" destOrd="0" presId="urn:microsoft.com/office/officeart/2005/8/layout/vList2"/>
    <dgm:cxn modelId="{168F6121-918C-41C5-B3DA-B518AA6DD8B5}" type="presOf" srcId="{2AB49273-7DB9-431A-8CB2-CE076664E500}" destId="{A79D568C-765D-4A14-BCA6-39A0949F211D}" srcOrd="0" destOrd="0" presId="urn:microsoft.com/office/officeart/2005/8/layout/vList2"/>
    <dgm:cxn modelId="{B95A225C-D969-490F-9BF4-A7E090D51C18}" srcId="{1007CFD3-C7D9-4056-9C6A-FBAB0E51A637}" destId="{E5A3062F-C2CC-411A-901C-E17E59F6AD41}" srcOrd="3" destOrd="0" parTransId="{A81A5D2C-092D-4D71-8597-24EC8F26AD77}" sibTransId="{9D397D72-2580-41A3-B1ED-1FF9CDC012F3}"/>
    <dgm:cxn modelId="{5511E58D-F68B-4924-A4C3-657EB22C7B43}" srcId="{1007CFD3-C7D9-4056-9C6A-FBAB0E51A637}" destId="{083F662C-A73F-46AB-BA77-395004006595}" srcOrd="4" destOrd="0" parTransId="{747B83FF-E65F-4B22-A778-7033D9642C74}" sibTransId="{F5275F93-957D-46B5-8FF4-DF1F0A7A82D7}"/>
    <dgm:cxn modelId="{39DFDA8E-2D5F-406F-82B2-57AF6F8FE68A}" srcId="{1007CFD3-C7D9-4056-9C6A-FBAB0E51A637}" destId="{76E67B21-53E8-4527-BB28-70735C67C57E}" srcOrd="1" destOrd="0" parTransId="{EDFAF96A-8EE6-401B-94BC-B1FD389D1F13}" sibTransId="{CF1B41C2-959A-4945-BB77-C964F9771189}"/>
    <dgm:cxn modelId="{7A4345CA-AFC9-4BDD-890A-B924979F9161}" type="presOf" srcId="{76E67B21-53E8-4527-BB28-70735C67C57E}" destId="{D90D80A0-0FC2-44F3-BCAD-223F196A35B5}" srcOrd="0" destOrd="0" presId="urn:microsoft.com/office/officeart/2005/8/layout/vList2"/>
    <dgm:cxn modelId="{EB2AB3CA-63C9-4095-A79C-D69118BE7B93}" srcId="{1007CFD3-C7D9-4056-9C6A-FBAB0E51A637}" destId="{2AB49273-7DB9-431A-8CB2-CE076664E500}" srcOrd="0" destOrd="0" parTransId="{A360C8F9-0A40-489E-BDA1-AB56D9C4EB3F}" sibTransId="{A306AC66-B8F5-416F-9D78-E0772B51700A}"/>
    <dgm:cxn modelId="{B4904ACF-252C-49DF-9B81-FC7BEEE09FB4}" type="presOf" srcId="{E5A3062F-C2CC-411A-901C-E17E59F6AD41}" destId="{7F6F5B16-C03E-482F-A216-A513CE6FE717}" srcOrd="0" destOrd="0" presId="urn:microsoft.com/office/officeart/2005/8/layout/vList2"/>
    <dgm:cxn modelId="{54D9A8DD-F46D-4B60-B0C5-36F4D7678BED}" type="presOf" srcId="{083F662C-A73F-46AB-BA77-395004006595}" destId="{C889D088-539F-423C-B4B6-7C9FB54E312B}" srcOrd="0" destOrd="0" presId="urn:microsoft.com/office/officeart/2005/8/layout/vList2"/>
    <dgm:cxn modelId="{104FE0F3-A9D3-4F3F-B0C1-AF66CAB485B3}" type="presOf" srcId="{B2633D2B-1E17-4981-A37C-75DAB9172FBB}" destId="{6C259350-A758-41B8-93CB-A72C0EAE6BE7}" srcOrd="0" destOrd="0" presId="urn:microsoft.com/office/officeart/2005/8/layout/vList2"/>
    <dgm:cxn modelId="{F2A7CCFC-A49D-48D8-A26D-C68664F53651}" srcId="{1007CFD3-C7D9-4056-9C6A-FBAB0E51A637}" destId="{B2633D2B-1E17-4981-A37C-75DAB9172FBB}" srcOrd="2" destOrd="0" parTransId="{D8EF9FEA-F1EB-4503-84E0-1AF6B4EAA1AB}" sibTransId="{A178A5AC-714A-42AC-B4C9-E25E7CBCFAF7}"/>
    <dgm:cxn modelId="{0942B1C0-C942-4FE6-BE5D-5505BCBA5D1E}" type="presParOf" srcId="{037EF761-B89B-4D01-AFEF-4A10B19EB061}" destId="{A79D568C-765D-4A14-BCA6-39A0949F211D}" srcOrd="0" destOrd="0" presId="urn:microsoft.com/office/officeart/2005/8/layout/vList2"/>
    <dgm:cxn modelId="{B8AB0F85-62C7-4EB9-93ED-A0C14536AF63}" type="presParOf" srcId="{037EF761-B89B-4D01-AFEF-4A10B19EB061}" destId="{B5B41C11-1B89-40CF-AE69-48AF2B474696}" srcOrd="1" destOrd="0" presId="urn:microsoft.com/office/officeart/2005/8/layout/vList2"/>
    <dgm:cxn modelId="{D6A7822D-2EF8-446A-98FC-CBA88A0532F0}" type="presParOf" srcId="{037EF761-B89B-4D01-AFEF-4A10B19EB061}" destId="{D90D80A0-0FC2-44F3-BCAD-223F196A35B5}" srcOrd="2" destOrd="0" presId="urn:microsoft.com/office/officeart/2005/8/layout/vList2"/>
    <dgm:cxn modelId="{A1D5147F-A6DB-48DB-AF52-E715DB573F35}" type="presParOf" srcId="{037EF761-B89B-4D01-AFEF-4A10B19EB061}" destId="{F4D8B64D-B567-4FCD-B5C2-FDB6403B3577}" srcOrd="3" destOrd="0" presId="urn:microsoft.com/office/officeart/2005/8/layout/vList2"/>
    <dgm:cxn modelId="{9062AA87-E6C9-4ACF-BCA3-9A8241FA4B28}" type="presParOf" srcId="{037EF761-B89B-4D01-AFEF-4A10B19EB061}" destId="{6C259350-A758-41B8-93CB-A72C0EAE6BE7}" srcOrd="4" destOrd="0" presId="urn:microsoft.com/office/officeart/2005/8/layout/vList2"/>
    <dgm:cxn modelId="{47F2CEDD-2538-4C27-8744-04D4D0C15ADF}" type="presParOf" srcId="{037EF761-B89B-4D01-AFEF-4A10B19EB061}" destId="{09FC33B8-10EB-43A6-9FF2-39965E692C5A}" srcOrd="5" destOrd="0" presId="urn:microsoft.com/office/officeart/2005/8/layout/vList2"/>
    <dgm:cxn modelId="{F8676B43-B733-42AF-A8B0-00A8CB0524D3}" type="presParOf" srcId="{037EF761-B89B-4D01-AFEF-4A10B19EB061}" destId="{7F6F5B16-C03E-482F-A216-A513CE6FE717}" srcOrd="6" destOrd="0" presId="urn:microsoft.com/office/officeart/2005/8/layout/vList2"/>
    <dgm:cxn modelId="{ECEC7E3F-67B2-4897-A88A-B767CAFC0EAF}" type="presParOf" srcId="{037EF761-B89B-4D01-AFEF-4A10B19EB061}" destId="{EA5F9F9E-473E-4F41-A4CA-411C34C47E95}" srcOrd="7" destOrd="0" presId="urn:microsoft.com/office/officeart/2005/8/layout/vList2"/>
    <dgm:cxn modelId="{1E5E227D-152E-434C-8E91-0C8AAF6B4E3B}" type="presParOf" srcId="{037EF761-B89B-4D01-AFEF-4A10B19EB061}" destId="{C889D088-539F-423C-B4B6-7C9FB54E312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07CFD3-C7D9-4056-9C6A-FBAB0E51A63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AB49273-7DB9-431A-8CB2-CE076664E500}">
      <dgm:prSet/>
      <dgm:spPr/>
      <dgm:t>
        <a:bodyPr/>
        <a:lstStyle/>
        <a:p>
          <a:r>
            <a:rPr lang="en-US" dirty="0"/>
            <a:t>1. The Simple manual $13  and the skills training workbook $29</a:t>
          </a:r>
        </a:p>
      </dgm:t>
    </dgm:pt>
    <dgm:pt modelId="{A360C8F9-0A40-489E-BDA1-AB56D9C4EB3F}" type="parTrans" cxnId="{EB2AB3CA-63C9-4095-A79C-D69118BE7B93}">
      <dgm:prSet/>
      <dgm:spPr/>
      <dgm:t>
        <a:bodyPr/>
        <a:lstStyle/>
        <a:p>
          <a:endParaRPr lang="en-US"/>
        </a:p>
      </dgm:t>
    </dgm:pt>
    <dgm:pt modelId="{A306AC66-B8F5-416F-9D78-E0772B51700A}" type="sibTrans" cxnId="{EB2AB3CA-63C9-4095-A79C-D69118BE7B93}">
      <dgm:prSet/>
      <dgm:spPr/>
      <dgm:t>
        <a:bodyPr/>
        <a:lstStyle/>
        <a:p>
          <a:endParaRPr lang="en-US"/>
        </a:p>
      </dgm:t>
    </dgm:pt>
    <dgm:pt modelId="{76E67B21-53E8-4527-BB28-70735C67C57E}">
      <dgm:prSet/>
      <dgm:spPr/>
      <dgm:t>
        <a:bodyPr/>
        <a:lstStyle/>
        <a:p>
          <a:r>
            <a:rPr lang="en-US" dirty="0"/>
            <a:t>2. A 3-ring binder</a:t>
          </a:r>
        </a:p>
      </dgm:t>
    </dgm:pt>
    <dgm:pt modelId="{EDFAF96A-8EE6-401B-94BC-B1FD389D1F13}" type="parTrans" cxnId="{39DFDA8E-2D5F-406F-82B2-57AF6F8FE68A}">
      <dgm:prSet/>
      <dgm:spPr/>
      <dgm:t>
        <a:bodyPr/>
        <a:lstStyle/>
        <a:p>
          <a:endParaRPr lang="en-US"/>
        </a:p>
      </dgm:t>
    </dgm:pt>
    <dgm:pt modelId="{CF1B41C2-959A-4945-BB77-C964F9771189}" type="sibTrans" cxnId="{39DFDA8E-2D5F-406F-82B2-57AF6F8FE68A}">
      <dgm:prSet/>
      <dgm:spPr/>
      <dgm:t>
        <a:bodyPr/>
        <a:lstStyle/>
        <a:p>
          <a:endParaRPr lang="en-US"/>
        </a:p>
      </dgm:t>
    </dgm:pt>
    <dgm:pt modelId="{B2633D2B-1E17-4981-A37C-75DAB9172FBB}">
      <dgm:prSet/>
      <dgm:spPr/>
      <dgm:t>
        <a:bodyPr/>
        <a:lstStyle/>
        <a:p>
          <a:r>
            <a:rPr lang="en-US" dirty="0"/>
            <a:t>3. Access to the Simple website- Itssimple2021.com</a:t>
          </a:r>
        </a:p>
      </dgm:t>
    </dgm:pt>
    <dgm:pt modelId="{D8EF9FEA-F1EB-4503-84E0-1AF6B4EAA1AB}" type="parTrans" cxnId="{F2A7CCFC-A49D-48D8-A26D-C68664F53651}">
      <dgm:prSet/>
      <dgm:spPr/>
      <dgm:t>
        <a:bodyPr/>
        <a:lstStyle/>
        <a:p>
          <a:endParaRPr lang="en-US"/>
        </a:p>
      </dgm:t>
    </dgm:pt>
    <dgm:pt modelId="{A178A5AC-714A-42AC-B4C9-E25E7CBCFAF7}" type="sibTrans" cxnId="{F2A7CCFC-A49D-48D8-A26D-C68664F53651}">
      <dgm:prSet/>
      <dgm:spPr/>
      <dgm:t>
        <a:bodyPr/>
        <a:lstStyle/>
        <a:p>
          <a:endParaRPr lang="en-US"/>
        </a:p>
      </dgm:t>
    </dgm:pt>
    <dgm:pt modelId="{083F662C-A73F-46AB-BA77-395004006595}">
      <dgm:prSet/>
      <dgm:spPr/>
      <dgm:t>
        <a:bodyPr/>
        <a:lstStyle/>
        <a:p>
          <a:r>
            <a:rPr lang="en-US" dirty="0"/>
            <a:t>5. Your active participation</a:t>
          </a:r>
        </a:p>
      </dgm:t>
    </dgm:pt>
    <dgm:pt modelId="{747B83FF-E65F-4B22-A778-7033D9642C74}" type="parTrans" cxnId="{5511E58D-F68B-4924-A4C3-657EB22C7B43}">
      <dgm:prSet/>
      <dgm:spPr/>
      <dgm:t>
        <a:bodyPr/>
        <a:lstStyle/>
        <a:p>
          <a:endParaRPr lang="en-CA"/>
        </a:p>
      </dgm:t>
    </dgm:pt>
    <dgm:pt modelId="{F5275F93-957D-46B5-8FF4-DF1F0A7A82D7}" type="sibTrans" cxnId="{5511E58D-F68B-4924-A4C3-657EB22C7B43}">
      <dgm:prSet/>
      <dgm:spPr/>
      <dgm:t>
        <a:bodyPr/>
        <a:lstStyle/>
        <a:p>
          <a:endParaRPr lang="en-CA"/>
        </a:p>
      </dgm:t>
    </dgm:pt>
    <dgm:pt modelId="{E5A3062F-C2CC-411A-901C-E17E59F6AD41}">
      <dgm:prSet/>
      <dgm:spPr/>
      <dgm:t>
        <a:bodyPr/>
        <a:lstStyle/>
        <a:p>
          <a:r>
            <a:rPr lang="en-US" dirty="0"/>
            <a:t>4. Access to the It’s Simple on YouTube (Luis Cleto it’s simple on YouTube sessions) or the “live” course.</a:t>
          </a:r>
        </a:p>
      </dgm:t>
    </dgm:pt>
    <dgm:pt modelId="{A81A5D2C-092D-4D71-8597-24EC8F26AD77}" type="parTrans" cxnId="{B95A225C-D969-490F-9BF4-A7E090D51C18}">
      <dgm:prSet/>
      <dgm:spPr/>
      <dgm:t>
        <a:bodyPr/>
        <a:lstStyle/>
        <a:p>
          <a:endParaRPr lang="en-CA"/>
        </a:p>
      </dgm:t>
    </dgm:pt>
    <dgm:pt modelId="{9D397D72-2580-41A3-B1ED-1FF9CDC012F3}" type="sibTrans" cxnId="{B95A225C-D969-490F-9BF4-A7E090D51C18}">
      <dgm:prSet/>
      <dgm:spPr/>
      <dgm:t>
        <a:bodyPr/>
        <a:lstStyle/>
        <a:p>
          <a:endParaRPr lang="en-CA"/>
        </a:p>
      </dgm:t>
    </dgm:pt>
    <dgm:pt modelId="{037EF761-B89B-4D01-AFEF-4A10B19EB061}" type="pres">
      <dgm:prSet presAssocID="{1007CFD3-C7D9-4056-9C6A-FBAB0E51A637}" presName="linear" presStyleCnt="0">
        <dgm:presLayoutVars>
          <dgm:animLvl val="lvl"/>
          <dgm:resizeHandles val="exact"/>
        </dgm:presLayoutVars>
      </dgm:prSet>
      <dgm:spPr/>
    </dgm:pt>
    <dgm:pt modelId="{A79D568C-765D-4A14-BCA6-39A0949F211D}" type="pres">
      <dgm:prSet presAssocID="{2AB49273-7DB9-431A-8CB2-CE076664E500}" presName="parentText" presStyleLbl="node1" presStyleIdx="0" presStyleCnt="5" custScaleY="104575">
        <dgm:presLayoutVars>
          <dgm:chMax val="0"/>
          <dgm:bulletEnabled val="1"/>
        </dgm:presLayoutVars>
      </dgm:prSet>
      <dgm:spPr/>
    </dgm:pt>
    <dgm:pt modelId="{B5B41C11-1B89-40CF-AE69-48AF2B474696}" type="pres">
      <dgm:prSet presAssocID="{A306AC66-B8F5-416F-9D78-E0772B51700A}" presName="spacer" presStyleCnt="0"/>
      <dgm:spPr/>
    </dgm:pt>
    <dgm:pt modelId="{D90D80A0-0FC2-44F3-BCAD-223F196A35B5}" type="pres">
      <dgm:prSet presAssocID="{76E67B21-53E8-4527-BB28-70735C67C57E}" presName="parentText" presStyleLbl="node1" presStyleIdx="1" presStyleCnt="5">
        <dgm:presLayoutVars>
          <dgm:chMax val="0"/>
          <dgm:bulletEnabled val="1"/>
        </dgm:presLayoutVars>
      </dgm:prSet>
      <dgm:spPr/>
    </dgm:pt>
    <dgm:pt modelId="{F4D8B64D-B567-4FCD-B5C2-FDB6403B3577}" type="pres">
      <dgm:prSet presAssocID="{CF1B41C2-959A-4945-BB77-C964F9771189}" presName="spacer" presStyleCnt="0"/>
      <dgm:spPr/>
    </dgm:pt>
    <dgm:pt modelId="{6C259350-A758-41B8-93CB-A72C0EAE6BE7}" type="pres">
      <dgm:prSet presAssocID="{B2633D2B-1E17-4981-A37C-75DAB9172FBB}" presName="parentText" presStyleLbl="node1" presStyleIdx="2" presStyleCnt="5">
        <dgm:presLayoutVars>
          <dgm:chMax val="0"/>
          <dgm:bulletEnabled val="1"/>
        </dgm:presLayoutVars>
      </dgm:prSet>
      <dgm:spPr/>
    </dgm:pt>
    <dgm:pt modelId="{09FC33B8-10EB-43A6-9FF2-39965E692C5A}" type="pres">
      <dgm:prSet presAssocID="{A178A5AC-714A-42AC-B4C9-E25E7CBCFAF7}" presName="spacer" presStyleCnt="0"/>
      <dgm:spPr/>
    </dgm:pt>
    <dgm:pt modelId="{7F6F5B16-C03E-482F-A216-A513CE6FE717}" type="pres">
      <dgm:prSet presAssocID="{E5A3062F-C2CC-411A-901C-E17E59F6AD41}" presName="parentText" presStyleLbl="node1" presStyleIdx="3" presStyleCnt="5">
        <dgm:presLayoutVars>
          <dgm:chMax val="0"/>
          <dgm:bulletEnabled val="1"/>
        </dgm:presLayoutVars>
      </dgm:prSet>
      <dgm:spPr/>
    </dgm:pt>
    <dgm:pt modelId="{EA5F9F9E-473E-4F41-A4CA-411C34C47E95}" type="pres">
      <dgm:prSet presAssocID="{9D397D72-2580-41A3-B1ED-1FF9CDC012F3}" presName="spacer" presStyleCnt="0"/>
      <dgm:spPr/>
    </dgm:pt>
    <dgm:pt modelId="{C889D088-539F-423C-B4B6-7C9FB54E312B}" type="pres">
      <dgm:prSet presAssocID="{083F662C-A73F-46AB-BA77-395004006595}" presName="parentText" presStyleLbl="node1" presStyleIdx="4" presStyleCnt="5">
        <dgm:presLayoutVars>
          <dgm:chMax val="0"/>
          <dgm:bulletEnabled val="1"/>
        </dgm:presLayoutVars>
      </dgm:prSet>
      <dgm:spPr/>
    </dgm:pt>
  </dgm:ptLst>
  <dgm:cxnLst>
    <dgm:cxn modelId="{B1DAC816-7DF9-4683-BEBB-FE3E9792C7C4}" type="presOf" srcId="{1007CFD3-C7D9-4056-9C6A-FBAB0E51A637}" destId="{037EF761-B89B-4D01-AFEF-4A10B19EB061}" srcOrd="0" destOrd="0" presId="urn:microsoft.com/office/officeart/2005/8/layout/vList2"/>
    <dgm:cxn modelId="{168F6121-918C-41C5-B3DA-B518AA6DD8B5}" type="presOf" srcId="{2AB49273-7DB9-431A-8CB2-CE076664E500}" destId="{A79D568C-765D-4A14-BCA6-39A0949F211D}" srcOrd="0" destOrd="0" presId="urn:microsoft.com/office/officeart/2005/8/layout/vList2"/>
    <dgm:cxn modelId="{B95A225C-D969-490F-9BF4-A7E090D51C18}" srcId="{1007CFD3-C7D9-4056-9C6A-FBAB0E51A637}" destId="{E5A3062F-C2CC-411A-901C-E17E59F6AD41}" srcOrd="3" destOrd="0" parTransId="{A81A5D2C-092D-4D71-8597-24EC8F26AD77}" sibTransId="{9D397D72-2580-41A3-B1ED-1FF9CDC012F3}"/>
    <dgm:cxn modelId="{5511E58D-F68B-4924-A4C3-657EB22C7B43}" srcId="{1007CFD3-C7D9-4056-9C6A-FBAB0E51A637}" destId="{083F662C-A73F-46AB-BA77-395004006595}" srcOrd="4" destOrd="0" parTransId="{747B83FF-E65F-4B22-A778-7033D9642C74}" sibTransId="{F5275F93-957D-46B5-8FF4-DF1F0A7A82D7}"/>
    <dgm:cxn modelId="{39DFDA8E-2D5F-406F-82B2-57AF6F8FE68A}" srcId="{1007CFD3-C7D9-4056-9C6A-FBAB0E51A637}" destId="{76E67B21-53E8-4527-BB28-70735C67C57E}" srcOrd="1" destOrd="0" parTransId="{EDFAF96A-8EE6-401B-94BC-B1FD389D1F13}" sibTransId="{CF1B41C2-959A-4945-BB77-C964F9771189}"/>
    <dgm:cxn modelId="{7A4345CA-AFC9-4BDD-890A-B924979F9161}" type="presOf" srcId="{76E67B21-53E8-4527-BB28-70735C67C57E}" destId="{D90D80A0-0FC2-44F3-BCAD-223F196A35B5}" srcOrd="0" destOrd="0" presId="urn:microsoft.com/office/officeart/2005/8/layout/vList2"/>
    <dgm:cxn modelId="{EB2AB3CA-63C9-4095-A79C-D69118BE7B93}" srcId="{1007CFD3-C7D9-4056-9C6A-FBAB0E51A637}" destId="{2AB49273-7DB9-431A-8CB2-CE076664E500}" srcOrd="0" destOrd="0" parTransId="{A360C8F9-0A40-489E-BDA1-AB56D9C4EB3F}" sibTransId="{A306AC66-B8F5-416F-9D78-E0772B51700A}"/>
    <dgm:cxn modelId="{B4904ACF-252C-49DF-9B81-FC7BEEE09FB4}" type="presOf" srcId="{E5A3062F-C2CC-411A-901C-E17E59F6AD41}" destId="{7F6F5B16-C03E-482F-A216-A513CE6FE717}" srcOrd="0" destOrd="0" presId="urn:microsoft.com/office/officeart/2005/8/layout/vList2"/>
    <dgm:cxn modelId="{54D9A8DD-F46D-4B60-B0C5-36F4D7678BED}" type="presOf" srcId="{083F662C-A73F-46AB-BA77-395004006595}" destId="{C889D088-539F-423C-B4B6-7C9FB54E312B}" srcOrd="0" destOrd="0" presId="urn:microsoft.com/office/officeart/2005/8/layout/vList2"/>
    <dgm:cxn modelId="{104FE0F3-A9D3-4F3F-B0C1-AF66CAB485B3}" type="presOf" srcId="{B2633D2B-1E17-4981-A37C-75DAB9172FBB}" destId="{6C259350-A758-41B8-93CB-A72C0EAE6BE7}" srcOrd="0" destOrd="0" presId="urn:microsoft.com/office/officeart/2005/8/layout/vList2"/>
    <dgm:cxn modelId="{F2A7CCFC-A49D-48D8-A26D-C68664F53651}" srcId="{1007CFD3-C7D9-4056-9C6A-FBAB0E51A637}" destId="{B2633D2B-1E17-4981-A37C-75DAB9172FBB}" srcOrd="2" destOrd="0" parTransId="{D8EF9FEA-F1EB-4503-84E0-1AF6B4EAA1AB}" sibTransId="{A178A5AC-714A-42AC-B4C9-E25E7CBCFAF7}"/>
    <dgm:cxn modelId="{0942B1C0-C942-4FE6-BE5D-5505BCBA5D1E}" type="presParOf" srcId="{037EF761-B89B-4D01-AFEF-4A10B19EB061}" destId="{A79D568C-765D-4A14-BCA6-39A0949F211D}" srcOrd="0" destOrd="0" presId="urn:microsoft.com/office/officeart/2005/8/layout/vList2"/>
    <dgm:cxn modelId="{B8AB0F85-62C7-4EB9-93ED-A0C14536AF63}" type="presParOf" srcId="{037EF761-B89B-4D01-AFEF-4A10B19EB061}" destId="{B5B41C11-1B89-40CF-AE69-48AF2B474696}" srcOrd="1" destOrd="0" presId="urn:microsoft.com/office/officeart/2005/8/layout/vList2"/>
    <dgm:cxn modelId="{D6A7822D-2EF8-446A-98FC-CBA88A0532F0}" type="presParOf" srcId="{037EF761-B89B-4D01-AFEF-4A10B19EB061}" destId="{D90D80A0-0FC2-44F3-BCAD-223F196A35B5}" srcOrd="2" destOrd="0" presId="urn:microsoft.com/office/officeart/2005/8/layout/vList2"/>
    <dgm:cxn modelId="{A1D5147F-A6DB-48DB-AF52-E715DB573F35}" type="presParOf" srcId="{037EF761-B89B-4D01-AFEF-4A10B19EB061}" destId="{F4D8B64D-B567-4FCD-B5C2-FDB6403B3577}" srcOrd="3" destOrd="0" presId="urn:microsoft.com/office/officeart/2005/8/layout/vList2"/>
    <dgm:cxn modelId="{9062AA87-E6C9-4ACF-BCA3-9A8241FA4B28}" type="presParOf" srcId="{037EF761-B89B-4D01-AFEF-4A10B19EB061}" destId="{6C259350-A758-41B8-93CB-A72C0EAE6BE7}" srcOrd="4" destOrd="0" presId="urn:microsoft.com/office/officeart/2005/8/layout/vList2"/>
    <dgm:cxn modelId="{47F2CEDD-2538-4C27-8744-04D4D0C15ADF}" type="presParOf" srcId="{037EF761-B89B-4D01-AFEF-4A10B19EB061}" destId="{09FC33B8-10EB-43A6-9FF2-39965E692C5A}" srcOrd="5" destOrd="0" presId="urn:microsoft.com/office/officeart/2005/8/layout/vList2"/>
    <dgm:cxn modelId="{F8676B43-B733-42AF-A8B0-00A8CB0524D3}" type="presParOf" srcId="{037EF761-B89B-4D01-AFEF-4A10B19EB061}" destId="{7F6F5B16-C03E-482F-A216-A513CE6FE717}" srcOrd="6" destOrd="0" presId="urn:microsoft.com/office/officeart/2005/8/layout/vList2"/>
    <dgm:cxn modelId="{ECEC7E3F-67B2-4897-A88A-B767CAFC0EAF}" type="presParOf" srcId="{037EF761-B89B-4D01-AFEF-4A10B19EB061}" destId="{EA5F9F9E-473E-4F41-A4CA-411C34C47E95}" srcOrd="7" destOrd="0" presId="urn:microsoft.com/office/officeart/2005/8/layout/vList2"/>
    <dgm:cxn modelId="{1E5E227D-152E-434C-8E91-0C8AAF6B4E3B}" type="presParOf" srcId="{037EF761-B89B-4D01-AFEF-4A10B19EB061}" destId="{C889D088-539F-423C-B4B6-7C9FB54E312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55CF45-BBE5-42FD-A712-81BC1E9C48F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36AFA04-E573-4A72-9A79-82309C450427}">
      <dgm:prSet/>
      <dgm:spPr/>
      <dgm:t>
        <a:bodyPr/>
        <a:lstStyle/>
        <a:p>
          <a:r>
            <a:rPr lang="en-CA" dirty="0"/>
            <a:t>Please read Simple manual Sessions 1 and 2</a:t>
          </a:r>
          <a:endParaRPr lang="en-US" dirty="0"/>
        </a:p>
      </dgm:t>
    </dgm:pt>
    <dgm:pt modelId="{04999703-ACA8-4D3A-A236-C842B09986F6}" type="parTrans" cxnId="{9A76ACA3-A0A0-45F0-B22D-80944416D6BA}">
      <dgm:prSet/>
      <dgm:spPr/>
      <dgm:t>
        <a:bodyPr/>
        <a:lstStyle/>
        <a:p>
          <a:endParaRPr lang="en-US"/>
        </a:p>
      </dgm:t>
    </dgm:pt>
    <dgm:pt modelId="{6D9DF7A8-9C04-46FB-A750-9C71F9C9EA0F}" type="sibTrans" cxnId="{9A76ACA3-A0A0-45F0-B22D-80944416D6BA}">
      <dgm:prSet/>
      <dgm:spPr/>
      <dgm:t>
        <a:bodyPr/>
        <a:lstStyle/>
        <a:p>
          <a:endParaRPr lang="en-US"/>
        </a:p>
      </dgm:t>
    </dgm:pt>
    <dgm:pt modelId="{DBB0007B-1571-4369-9234-CC320C0DEDB5}">
      <dgm:prSet/>
      <dgm:spPr/>
      <dgm:t>
        <a:bodyPr/>
        <a:lstStyle/>
        <a:p>
          <a:r>
            <a:rPr lang="en-CA"/>
            <a:t>Please write the above down so you remember. Or…</a:t>
          </a:r>
          <a:endParaRPr lang="en-US"/>
        </a:p>
      </dgm:t>
    </dgm:pt>
    <dgm:pt modelId="{A0AA8DDC-CEB8-4725-9A28-81F98133D6A2}" type="parTrans" cxnId="{7C6875CD-2ADF-4F3E-8020-0D179FB19720}">
      <dgm:prSet/>
      <dgm:spPr/>
      <dgm:t>
        <a:bodyPr/>
        <a:lstStyle/>
        <a:p>
          <a:endParaRPr lang="en-US"/>
        </a:p>
      </dgm:t>
    </dgm:pt>
    <dgm:pt modelId="{2C8819EA-C14F-4AAC-A587-FDC664F9FD2B}" type="sibTrans" cxnId="{7C6875CD-2ADF-4F3E-8020-0D179FB19720}">
      <dgm:prSet/>
      <dgm:spPr/>
      <dgm:t>
        <a:bodyPr/>
        <a:lstStyle/>
        <a:p>
          <a:endParaRPr lang="en-US"/>
        </a:p>
      </dgm:t>
    </dgm:pt>
    <dgm:pt modelId="{DFB8208F-D230-4985-9EDB-E5AE08210583}">
      <dgm:prSet/>
      <dgm:spPr/>
      <dgm:t>
        <a:bodyPr/>
        <a:lstStyle/>
        <a:p>
          <a:r>
            <a:rPr lang="en-CA"/>
            <a:t>You can view this and all the PowerPoint slides, on our website: </a:t>
          </a:r>
          <a:r>
            <a:rPr lang="en-CA" err="1"/>
            <a:t>itssimple2021.com</a:t>
          </a:r>
          <a:r>
            <a:rPr lang="en-CA"/>
            <a:t> </a:t>
          </a:r>
          <a:endParaRPr lang="en-US"/>
        </a:p>
      </dgm:t>
    </dgm:pt>
    <dgm:pt modelId="{4D0B658A-8F9C-4F2C-8027-460DA8F4B76C}" type="parTrans" cxnId="{CDFAB9CD-C095-42DF-A0CC-E0A6362554D9}">
      <dgm:prSet/>
      <dgm:spPr/>
      <dgm:t>
        <a:bodyPr/>
        <a:lstStyle/>
        <a:p>
          <a:endParaRPr lang="en-US"/>
        </a:p>
      </dgm:t>
    </dgm:pt>
    <dgm:pt modelId="{84A4AA24-77DE-4E09-A50D-5C74878EE09E}" type="sibTrans" cxnId="{CDFAB9CD-C095-42DF-A0CC-E0A6362554D9}">
      <dgm:prSet/>
      <dgm:spPr/>
      <dgm:t>
        <a:bodyPr/>
        <a:lstStyle/>
        <a:p>
          <a:endParaRPr lang="en-US"/>
        </a:p>
      </dgm:t>
    </dgm:pt>
    <dgm:pt modelId="{A0184F51-7CE7-4FD4-B52A-2136FC8573BE}">
      <dgm:prSet/>
      <dgm:spPr/>
      <dgm:t>
        <a:bodyPr/>
        <a:lstStyle/>
        <a:p>
          <a:r>
            <a:rPr lang="en-US"/>
            <a:t>Virtual participants please have a handful of raisins or similar dried fruit ready for next week’s mindfulness exercise.</a:t>
          </a:r>
        </a:p>
      </dgm:t>
    </dgm:pt>
    <dgm:pt modelId="{778CA580-290E-4550-84EF-243CC8A959FF}" type="parTrans" cxnId="{B4A96E5E-E560-415C-8BC3-1914CCBE5D62}">
      <dgm:prSet/>
      <dgm:spPr/>
      <dgm:t>
        <a:bodyPr/>
        <a:lstStyle/>
        <a:p>
          <a:endParaRPr lang="en-CA"/>
        </a:p>
      </dgm:t>
    </dgm:pt>
    <dgm:pt modelId="{23D7F0F8-B32E-41D5-A6CF-E8265928F70D}" type="sibTrans" cxnId="{B4A96E5E-E560-415C-8BC3-1914CCBE5D62}">
      <dgm:prSet/>
      <dgm:spPr/>
      <dgm:t>
        <a:bodyPr/>
        <a:lstStyle/>
        <a:p>
          <a:endParaRPr lang="en-CA"/>
        </a:p>
      </dgm:t>
    </dgm:pt>
    <dgm:pt modelId="{7C59DA2E-85AA-4636-8879-5A8849DB0405}">
      <dgm:prSet/>
      <dgm:spPr/>
      <dgm:t>
        <a:bodyPr/>
        <a:lstStyle/>
        <a:p>
          <a:r>
            <a:rPr lang="en-US" dirty="0"/>
            <a:t>Optional: Please watch YouTube simple sessions 1 and 2 which you can find by searching on YouTube for It’s simple on YouTube sessions 1-30.</a:t>
          </a:r>
        </a:p>
      </dgm:t>
    </dgm:pt>
    <dgm:pt modelId="{C553AA0F-ED95-4C16-A0A5-6C53828980DE}" type="parTrans" cxnId="{9D90EC3C-C0D7-4CE9-9E2B-2D5C2E30C425}">
      <dgm:prSet/>
      <dgm:spPr/>
      <dgm:t>
        <a:bodyPr/>
        <a:lstStyle/>
        <a:p>
          <a:endParaRPr lang="en-CA"/>
        </a:p>
      </dgm:t>
    </dgm:pt>
    <dgm:pt modelId="{E94A0654-274B-4191-81F2-F0D21AE4BDD8}" type="sibTrans" cxnId="{9D90EC3C-C0D7-4CE9-9E2B-2D5C2E30C425}">
      <dgm:prSet/>
      <dgm:spPr/>
      <dgm:t>
        <a:bodyPr/>
        <a:lstStyle/>
        <a:p>
          <a:endParaRPr lang="en-CA"/>
        </a:p>
      </dgm:t>
    </dgm:pt>
    <dgm:pt modelId="{4A63682D-FAD5-4434-9E23-44A6A5FA1292}" type="pres">
      <dgm:prSet presAssocID="{B155CF45-BBE5-42FD-A712-81BC1E9C48F2}" presName="linear" presStyleCnt="0">
        <dgm:presLayoutVars>
          <dgm:animLvl val="lvl"/>
          <dgm:resizeHandles val="exact"/>
        </dgm:presLayoutVars>
      </dgm:prSet>
      <dgm:spPr/>
    </dgm:pt>
    <dgm:pt modelId="{FC03C1E2-392E-4341-ADD3-935FD85C55A9}" type="pres">
      <dgm:prSet presAssocID="{E36AFA04-E573-4A72-9A79-82309C450427}" presName="parentText" presStyleLbl="node1" presStyleIdx="0" presStyleCnt="5">
        <dgm:presLayoutVars>
          <dgm:chMax val="0"/>
          <dgm:bulletEnabled val="1"/>
        </dgm:presLayoutVars>
      </dgm:prSet>
      <dgm:spPr/>
    </dgm:pt>
    <dgm:pt modelId="{799AEE03-AB60-460E-AF25-8DF985F34045}" type="pres">
      <dgm:prSet presAssocID="{6D9DF7A8-9C04-46FB-A750-9C71F9C9EA0F}" presName="spacer" presStyleCnt="0"/>
      <dgm:spPr/>
    </dgm:pt>
    <dgm:pt modelId="{0A0496E1-16BC-43DD-A91A-E4E4B2F690DA}" type="pres">
      <dgm:prSet presAssocID="{7C59DA2E-85AA-4636-8879-5A8849DB0405}" presName="parentText" presStyleLbl="node1" presStyleIdx="1" presStyleCnt="5">
        <dgm:presLayoutVars>
          <dgm:chMax val="0"/>
          <dgm:bulletEnabled val="1"/>
        </dgm:presLayoutVars>
      </dgm:prSet>
      <dgm:spPr/>
    </dgm:pt>
    <dgm:pt modelId="{7390DC91-3E55-4432-A2E1-F57C874BC123}" type="pres">
      <dgm:prSet presAssocID="{E94A0654-274B-4191-81F2-F0D21AE4BDD8}" presName="spacer" presStyleCnt="0"/>
      <dgm:spPr/>
    </dgm:pt>
    <dgm:pt modelId="{A94F6395-43A4-4E54-B7E8-F7408C9CD11D}" type="pres">
      <dgm:prSet presAssocID="{A0184F51-7CE7-4FD4-B52A-2136FC8573BE}" presName="parentText" presStyleLbl="node1" presStyleIdx="2" presStyleCnt="5">
        <dgm:presLayoutVars>
          <dgm:chMax val="0"/>
          <dgm:bulletEnabled val="1"/>
        </dgm:presLayoutVars>
      </dgm:prSet>
      <dgm:spPr/>
    </dgm:pt>
    <dgm:pt modelId="{6CC53DA4-3C49-4D60-A317-1B9192E10199}" type="pres">
      <dgm:prSet presAssocID="{23D7F0F8-B32E-41D5-A6CF-E8265928F70D}" presName="spacer" presStyleCnt="0"/>
      <dgm:spPr/>
    </dgm:pt>
    <dgm:pt modelId="{F5163F7A-332E-4B28-8DF6-67284441CE31}" type="pres">
      <dgm:prSet presAssocID="{DBB0007B-1571-4369-9234-CC320C0DEDB5}" presName="parentText" presStyleLbl="node1" presStyleIdx="3" presStyleCnt="5">
        <dgm:presLayoutVars>
          <dgm:chMax val="0"/>
          <dgm:bulletEnabled val="1"/>
        </dgm:presLayoutVars>
      </dgm:prSet>
      <dgm:spPr/>
    </dgm:pt>
    <dgm:pt modelId="{BDDE4566-E87D-4010-86F1-FBCEFA265996}" type="pres">
      <dgm:prSet presAssocID="{2C8819EA-C14F-4AAC-A587-FDC664F9FD2B}" presName="spacer" presStyleCnt="0"/>
      <dgm:spPr/>
    </dgm:pt>
    <dgm:pt modelId="{2FB7930C-5B1D-4A16-BDE6-34A4CE53A4AF}" type="pres">
      <dgm:prSet presAssocID="{DFB8208F-D230-4985-9EDB-E5AE08210583}" presName="parentText" presStyleLbl="node1" presStyleIdx="4" presStyleCnt="5">
        <dgm:presLayoutVars>
          <dgm:chMax val="0"/>
          <dgm:bulletEnabled val="1"/>
        </dgm:presLayoutVars>
      </dgm:prSet>
      <dgm:spPr/>
    </dgm:pt>
  </dgm:ptLst>
  <dgm:cxnLst>
    <dgm:cxn modelId="{D7368234-378E-4DFA-903F-2044AB0EE2FA}" type="presOf" srcId="{A0184F51-7CE7-4FD4-B52A-2136FC8573BE}" destId="{A94F6395-43A4-4E54-B7E8-F7408C9CD11D}" srcOrd="0" destOrd="0" presId="urn:microsoft.com/office/officeart/2005/8/layout/vList2"/>
    <dgm:cxn modelId="{9D90EC3C-C0D7-4CE9-9E2B-2D5C2E30C425}" srcId="{B155CF45-BBE5-42FD-A712-81BC1E9C48F2}" destId="{7C59DA2E-85AA-4636-8879-5A8849DB0405}" srcOrd="1" destOrd="0" parTransId="{C553AA0F-ED95-4C16-A0A5-6C53828980DE}" sibTransId="{E94A0654-274B-4191-81F2-F0D21AE4BDD8}"/>
    <dgm:cxn modelId="{B4A96E5E-E560-415C-8BC3-1914CCBE5D62}" srcId="{B155CF45-BBE5-42FD-A712-81BC1E9C48F2}" destId="{A0184F51-7CE7-4FD4-B52A-2136FC8573BE}" srcOrd="2" destOrd="0" parTransId="{778CA580-290E-4550-84EF-243CC8A959FF}" sibTransId="{23D7F0F8-B32E-41D5-A6CF-E8265928F70D}"/>
    <dgm:cxn modelId="{BABFCF4A-815F-4B55-AA0C-E028D1DFFC02}" type="presOf" srcId="{DFB8208F-D230-4985-9EDB-E5AE08210583}" destId="{2FB7930C-5B1D-4A16-BDE6-34A4CE53A4AF}" srcOrd="0" destOrd="0" presId="urn:microsoft.com/office/officeart/2005/8/layout/vList2"/>
    <dgm:cxn modelId="{93568F8E-F9D9-4FE2-BACA-EA2971FF5ABA}" type="presOf" srcId="{DBB0007B-1571-4369-9234-CC320C0DEDB5}" destId="{F5163F7A-332E-4B28-8DF6-67284441CE31}" srcOrd="0" destOrd="0" presId="urn:microsoft.com/office/officeart/2005/8/layout/vList2"/>
    <dgm:cxn modelId="{863BCA9F-CF37-4BE1-B5C9-BE4F89D3C198}" type="presOf" srcId="{7C59DA2E-85AA-4636-8879-5A8849DB0405}" destId="{0A0496E1-16BC-43DD-A91A-E4E4B2F690DA}" srcOrd="0" destOrd="0" presId="urn:microsoft.com/office/officeart/2005/8/layout/vList2"/>
    <dgm:cxn modelId="{9A76ACA3-A0A0-45F0-B22D-80944416D6BA}" srcId="{B155CF45-BBE5-42FD-A712-81BC1E9C48F2}" destId="{E36AFA04-E573-4A72-9A79-82309C450427}" srcOrd="0" destOrd="0" parTransId="{04999703-ACA8-4D3A-A236-C842B09986F6}" sibTransId="{6D9DF7A8-9C04-46FB-A750-9C71F9C9EA0F}"/>
    <dgm:cxn modelId="{7C6875CD-2ADF-4F3E-8020-0D179FB19720}" srcId="{B155CF45-BBE5-42FD-A712-81BC1E9C48F2}" destId="{DBB0007B-1571-4369-9234-CC320C0DEDB5}" srcOrd="3" destOrd="0" parTransId="{A0AA8DDC-CEB8-4725-9A28-81F98133D6A2}" sibTransId="{2C8819EA-C14F-4AAC-A587-FDC664F9FD2B}"/>
    <dgm:cxn modelId="{CDFAB9CD-C095-42DF-A0CC-E0A6362554D9}" srcId="{B155CF45-BBE5-42FD-A712-81BC1E9C48F2}" destId="{DFB8208F-D230-4985-9EDB-E5AE08210583}" srcOrd="4" destOrd="0" parTransId="{4D0B658A-8F9C-4F2C-8027-460DA8F4B76C}" sibTransId="{84A4AA24-77DE-4E09-A50D-5C74878EE09E}"/>
    <dgm:cxn modelId="{5EBE9CE8-1EA8-4859-B3F5-2599A2D386B1}" type="presOf" srcId="{E36AFA04-E573-4A72-9A79-82309C450427}" destId="{FC03C1E2-392E-4341-ADD3-935FD85C55A9}" srcOrd="0" destOrd="0" presId="urn:microsoft.com/office/officeart/2005/8/layout/vList2"/>
    <dgm:cxn modelId="{D07CE8F0-420C-4A27-A006-DDFE733330C4}" type="presOf" srcId="{B155CF45-BBE5-42FD-A712-81BC1E9C48F2}" destId="{4A63682D-FAD5-4434-9E23-44A6A5FA1292}" srcOrd="0" destOrd="0" presId="urn:microsoft.com/office/officeart/2005/8/layout/vList2"/>
    <dgm:cxn modelId="{83E03387-4C4F-48E4-B4FC-AD178D782789}" type="presParOf" srcId="{4A63682D-FAD5-4434-9E23-44A6A5FA1292}" destId="{FC03C1E2-392E-4341-ADD3-935FD85C55A9}" srcOrd="0" destOrd="0" presId="urn:microsoft.com/office/officeart/2005/8/layout/vList2"/>
    <dgm:cxn modelId="{7AD2C358-E611-4258-96B8-F4C476E9EF15}" type="presParOf" srcId="{4A63682D-FAD5-4434-9E23-44A6A5FA1292}" destId="{799AEE03-AB60-460E-AF25-8DF985F34045}" srcOrd="1" destOrd="0" presId="urn:microsoft.com/office/officeart/2005/8/layout/vList2"/>
    <dgm:cxn modelId="{872F4BF0-C8D4-4EA9-881D-6ACE21AF4B56}" type="presParOf" srcId="{4A63682D-FAD5-4434-9E23-44A6A5FA1292}" destId="{0A0496E1-16BC-43DD-A91A-E4E4B2F690DA}" srcOrd="2" destOrd="0" presId="urn:microsoft.com/office/officeart/2005/8/layout/vList2"/>
    <dgm:cxn modelId="{AD37B7C4-C524-414A-9F36-D0C25DEBA0B6}" type="presParOf" srcId="{4A63682D-FAD5-4434-9E23-44A6A5FA1292}" destId="{7390DC91-3E55-4432-A2E1-F57C874BC123}" srcOrd="3" destOrd="0" presId="urn:microsoft.com/office/officeart/2005/8/layout/vList2"/>
    <dgm:cxn modelId="{B8D722BF-41E6-48ED-B53E-2505B52ABF77}" type="presParOf" srcId="{4A63682D-FAD5-4434-9E23-44A6A5FA1292}" destId="{A94F6395-43A4-4E54-B7E8-F7408C9CD11D}" srcOrd="4" destOrd="0" presId="urn:microsoft.com/office/officeart/2005/8/layout/vList2"/>
    <dgm:cxn modelId="{9F334A33-D7AA-436A-BEFE-7471ABBB20DE}" type="presParOf" srcId="{4A63682D-FAD5-4434-9E23-44A6A5FA1292}" destId="{6CC53DA4-3C49-4D60-A317-1B9192E10199}" srcOrd="5" destOrd="0" presId="urn:microsoft.com/office/officeart/2005/8/layout/vList2"/>
    <dgm:cxn modelId="{9C5B6F69-C005-41DC-A91F-60905A0CA8D7}" type="presParOf" srcId="{4A63682D-FAD5-4434-9E23-44A6A5FA1292}" destId="{F5163F7A-332E-4B28-8DF6-67284441CE31}" srcOrd="6" destOrd="0" presId="urn:microsoft.com/office/officeart/2005/8/layout/vList2"/>
    <dgm:cxn modelId="{FD151557-DE0B-478A-BE0D-0E94A4847C76}" type="presParOf" srcId="{4A63682D-FAD5-4434-9E23-44A6A5FA1292}" destId="{BDDE4566-E87D-4010-86F1-FBCEFA265996}" srcOrd="7" destOrd="0" presId="urn:microsoft.com/office/officeart/2005/8/layout/vList2"/>
    <dgm:cxn modelId="{A1BD3E35-2610-4C4E-849B-44BF70CCA4F1}" type="presParOf" srcId="{4A63682D-FAD5-4434-9E23-44A6A5FA1292}" destId="{2FB7930C-5B1D-4A16-BDE6-34A4CE53A4A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55CF45-BBE5-42FD-A712-81BC1E9C48F2}"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E36AFA04-E573-4A72-9A79-82309C450427}">
      <dgm:prSet custT="1"/>
      <dgm:spPr/>
      <dgm:t>
        <a:bodyPr/>
        <a:lstStyle/>
        <a:p>
          <a:pPr algn="ctr"/>
          <a:r>
            <a:rPr lang="en-CA" sz="3200" dirty="0"/>
            <a:t>Please read Simple manual Sessions 1 and 2 </a:t>
          </a:r>
          <a:endParaRPr lang="en-US" sz="3200" dirty="0"/>
        </a:p>
      </dgm:t>
    </dgm:pt>
    <dgm:pt modelId="{04999703-ACA8-4D3A-A236-C842B09986F6}" type="parTrans" cxnId="{9A76ACA3-A0A0-45F0-B22D-80944416D6BA}">
      <dgm:prSet/>
      <dgm:spPr/>
      <dgm:t>
        <a:bodyPr/>
        <a:lstStyle/>
        <a:p>
          <a:endParaRPr lang="en-US"/>
        </a:p>
      </dgm:t>
    </dgm:pt>
    <dgm:pt modelId="{6D9DF7A8-9C04-46FB-A750-9C71F9C9EA0F}" type="sibTrans" cxnId="{9A76ACA3-A0A0-45F0-B22D-80944416D6BA}">
      <dgm:prSet/>
      <dgm:spPr/>
      <dgm:t>
        <a:bodyPr/>
        <a:lstStyle/>
        <a:p>
          <a:endParaRPr lang="en-US"/>
        </a:p>
      </dgm:t>
    </dgm:pt>
    <dgm:pt modelId="{9BBF0DFD-0AAD-4B82-8A5B-9CD72097FB51}" type="pres">
      <dgm:prSet presAssocID="{B155CF45-BBE5-42FD-A712-81BC1E9C48F2}" presName="linear" presStyleCnt="0">
        <dgm:presLayoutVars>
          <dgm:animLvl val="lvl"/>
          <dgm:resizeHandles val="exact"/>
        </dgm:presLayoutVars>
      </dgm:prSet>
      <dgm:spPr/>
    </dgm:pt>
    <dgm:pt modelId="{32165EE2-B44B-4EC3-901B-C0374299CBEA}" type="pres">
      <dgm:prSet presAssocID="{E36AFA04-E573-4A72-9A79-82309C450427}" presName="parentText" presStyleLbl="node1" presStyleIdx="0" presStyleCnt="1">
        <dgm:presLayoutVars>
          <dgm:chMax val="0"/>
          <dgm:bulletEnabled val="1"/>
        </dgm:presLayoutVars>
      </dgm:prSet>
      <dgm:spPr/>
    </dgm:pt>
  </dgm:ptLst>
  <dgm:cxnLst>
    <dgm:cxn modelId="{24DF0407-4AE9-46CC-9999-CCBBAD1A5750}" type="presOf" srcId="{B155CF45-BBE5-42FD-A712-81BC1E9C48F2}" destId="{9BBF0DFD-0AAD-4B82-8A5B-9CD72097FB51}" srcOrd="0" destOrd="0" presId="urn:microsoft.com/office/officeart/2005/8/layout/vList2"/>
    <dgm:cxn modelId="{9A76ACA3-A0A0-45F0-B22D-80944416D6BA}" srcId="{B155CF45-BBE5-42FD-A712-81BC1E9C48F2}" destId="{E36AFA04-E573-4A72-9A79-82309C450427}" srcOrd="0" destOrd="0" parTransId="{04999703-ACA8-4D3A-A236-C842B09986F6}" sibTransId="{6D9DF7A8-9C04-46FB-A750-9C71F9C9EA0F}"/>
    <dgm:cxn modelId="{0C6CE1D0-A245-4C55-85B4-1FFC3D5EC43D}" type="presOf" srcId="{E36AFA04-E573-4A72-9A79-82309C450427}" destId="{32165EE2-B44B-4EC3-901B-C0374299CBEA}" srcOrd="0" destOrd="0" presId="urn:microsoft.com/office/officeart/2005/8/layout/vList2"/>
    <dgm:cxn modelId="{766E913E-0807-4094-90D7-DE32CD40FB16}" type="presParOf" srcId="{9BBF0DFD-0AAD-4B82-8A5B-9CD72097FB51}" destId="{32165EE2-B44B-4EC3-901B-C0374299CBE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AA4B1B-E04B-4CA1-B984-29464200EDED}"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40D1C9E4-3001-442A-8356-367A55A2031A}">
      <dgm:prSet custT="1"/>
      <dgm:spPr/>
      <dgm:t>
        <a:bodyPr/>
        <a:lstStyle/>
        <a:p>
          <a:r>
            <a:rPr lang="en-CA" sz="2000" dirty="0"/>
            <a:t>Our bodies are </a:t>
          </a:r>
          <a:r>
            <a:rPr lang="en-CA" sz="2000" dirty="0">
              <a:solidFill>
                <a:schemeClr val="bg1"/>
              </a:solidFill>
            </a:rPr>
            <a:t>biological</a:t>
          </a:r>
          <a:r>
            <a:rPr lang="en-CA" sz="2000" dirty="0"/>
            <a:t> </a:t>
          </a:r>
          <a:endParaRPr lang="en-US" sz="2000" dirty="0"/>
        </a:p>
      </dgm:t>
    </dgm:pt>
    <dgm:pt modelId="{158CD9B1-30BC-4E07-B619-4FA5155B49A2}" type="parTrans" cxnId="{267E512E-7061-4D3B-9291-46C593F51BC1}">
      <dgm:prSet/>
      <dgm:spPr/>
      <dgm:t>
        <a:bodyPr/>
        <a:lstStyle/>
        <a:p>
          <a:endParaRPr lang="en-US"/>
        </a:p>
      </dgm:t>
    </dgm:pt>
    <dgm:pt modelId="{25359E54-711E-40BE-866D-98485A0582A3}" type="sibTrans" cxnId="{267E512E-7061-4D3B-9291-46C593F51BC1}">
      <dgm:prSet/>
      <dgm:spPr/>
      <dgm:t>
        <a:bodyPr/>
        <a:lstStyle/>
        <a:p>
          <a:endParaRPr lang="en-US"/>
        </a:p>
      </dgm:t>
    </dgm:pt>
    <dgm:pt modelId="{D2DB6984-05C4-4BF3-8438-DFEDBAD30ACA}">
      <dgm:prSet custT="1"/>
      <dgm:spPr/>
      <dgm:t>
        <a:bodyPr/>
        <a:lstStyle/>
        <a:p>
          <a:r>
            <a:rPr lang="en-CA" sz="2000" dirty="0"/>
            <a:t>Our minds are </a:t>
          </a:r>
          <a:r>
            <a:rPr lang="en-CA" sz="2000" dirty="0">
              <a:solidFill>
                <a:schemeClr val="bg1"/>
              </a:solidFill>
            </a:rPr>
            <a:t>psychological </a:t>
          </a:r>
          <a:endParaRPr lang="en-US" sz="2000" dirty="0">
            <a:solidFill>
              <a:schemeClr val="bg1"/>
            </a:solidFill>
          </a:endParaRPr>
        </a:p>
      </dgm:t>
    </dgm:pt>
    <dgm:pt modelId="{C279D9FA-19BD-41DD-AC11-1B7FD59AB2E9}" type="parTrans" cxnId="{0DB5961D-85A7-4ADF-83E0-AD326C1269D4}">
      <dgm:prSet/>
      <dgm:spPr/>
      <dgm:t>
        <a:bodyPr/>
        <a:lstStyle/>
        <a:p>
          <a:endParaRPr lang="en-US"/>
        </a:p>
      </dgm:t>
    </dgm:pt>
    <dgm:pt modelId="{32743DB1-4F52-4D4A-94C9-00E634E564A0}" type="sibTrans" cxnId="{0DB5961D-85A7-4ADF-83E0-AD326C1269D4}">
      <dgm:prSet/>
      <dgm:spPr/>
      <dgm:t>
        <a:bodyPr/>
        <a:lstStyle/>
        <a:p>
          <a:endParaRPr lang="en-US"/>
        </a:p>
      </dgm:t>
    </dgm:pt>
    <dgm:pt modelId="{F51D13B5-F65D-4C47-9B78-BABBE21FF1C6}">
      <dgm:prSet custT="1"/>
      <dgm:spPr/>
      <dgm:t>
        <a:bodyPr/>
        <a:lstStyle/>
        <a:p>
          <a:r>
            <a:rPr lang="en-CA" sz="2000" dirty="0">
              <a:solidFill>
                <a:schemeClr val="tx1"/>
              </a:solidFill>
            </a:rPr>
            <a:t>Our bodies and minds  are  influenced  </a:t>
          </a:r>
          <a:r>
            <a:rPr lang="en-CA" sz="2000" dirty="0">
              <a:solidFill>
                <a:schemeClr val="bg1"/>
              </a:solidFill>
            </a:rPr>
            <a:t>by Social, economic, and political factors.</a:t>
          </a:r>
          <a:endParaRPr lang="en-US" sz="2000" dirty="0"/>
        </a:p>
      </dgm:t>
    </dgm:pt>
    <dgm:pt modelId="{8265DD1C-C730-4F96-B7E7-7DE05E5AE873}" type="parTrans" cxnId="{50ACECF3-9E9E-4596-8B56-E0ACB6B79D33}">
      <dgm:prSet/>
      <dgm:spPr/>
      <dgm:t>
        <a:bodyPr/>
        <a:lstStyle/>
        <a:p>
          <a:endParaRPr lang="en-US"/>
        </a:p>
      </dgm:t>
    </dgm:pt>
    <dgm:pt modelId="{6A9B08DB-08BC-4816-9381-2701B7B4C2E4}" type="sibTrans" cxnId="{50ACECF3-9E9E-4596-8B56-E0ACB6B79D33}">
      <dgm:prSet/>
      <dgm:spPr/>
      <dgm:t>
        <a:bodyPr/>
        <a:lstStyle/>
        <a:p>
          <a:endParaRPr lang="en-US"/>
        </a:p>
      </dgm:t>
    </dgm:pt>
    <dgm:pt modelId="{99AFD66A-9365-412C-A374-BF4A8BA90517}">
      <dgm:prSet custT="1"/>
      <dgm:spPr/>
      <dgm:t>
        <a:bodyPr/>
        <a:lstStyle/>
        <a:p>
          <a:r>
            <a:rPr lang="en-CA" sz="2000" dirty="0"/>
            <a:t>Ultimately, some of the wisest people believe that we are </a:t>
          </a:r>
          <a:r>
            <a:rPr lang="en-CA" sz="2000" dirty="0">
              <a:solidFill>
                <a:schemeClr val="bg1"/>
              </a:solidFill>
            </a:rPr>
            <a:t>spiritual</a:t>
          </a:r>
          <a:r>
            <a:rPr lang="en-CA" sz="2000" dirty="0"/>
            <a:t> beings having a human experience</a:t>
          </a:r>
          <a:endParaRPr lang="en-US" sz="2000" dirty="0"/>
        </a:p>
      </dgm:t>
    </dgm:pt>
    <dgm:pt modelId="{BF982FAA-BB71-418D-9689-430628FB7FCE}" type="parTrans" cxnId="{4A47AA54-FEE0-4A83-A0BA-504DB38A535F}">
      <dgm:prSet/>
      <dgm:spPr/>
      <dgm:t>
        <a:bodyPr/>
        <a:lstStyle/>
        <a:p>
          <a:endParaRPr lang="en-US"/>
        </a:p>
      </dgm:t>
    </dgm:pt>
    <dgm:pt modelId="{A6553A61-84E3-4A6B-B1E8-6C0D512F3A5F}" type="sibTrans" cxnId="{4A47AA54-FEE0-4A83-A0BA-504DB38A535F}">
      <dgm:prSet/>
      <dgm:spPr/>
      <dgm:t>
        <a:bodyPr/>
        <a:lstStyle/>
        <a:p>
          <a:endParaRPr lang="en-US"/>
        </a:p>
      </dgm:t>
    </dgm:pt>
    <dgm:pt modelId="{CBC93FC0-6985-4BB4-9E1E-E613292178BF}">
      <dgm:prSet custT="1"/>
      <dgm:spPr/>
      <dgm:t>
        <a:bodyPr/>
        <a:lstStyle/>
        <a:p>
          <a:r>
            <a:rPr lang="en-CA" sz="2000" dirty="0"/>
            <a:t>To begin to understand ourselves we need to consider all these mutually interacting facets of what it is to be human</a:t>
          </a:r>
          <a:endParaRPr lang="en-US" sz="2000" dirty="0"/>
        </a:p>
      </dgm:t>
    </dgm:pt>
    <dgm:pt modelId="{C73A9459-1F43-4014-AB41-30DDCBDADAD9}" type="parTrans" cxnId="{9BDDD08C-81FF-4A22-9538-C4A3632C0656}">
      <dgm:prSet/>
      <dgm:spPr/>
      <dgm:t>
        <a:bodyPr/>
        <a:lstStyle/>
        <a:p>
          <a:endParaRPr lang="en-US"/>
        </a:p>
      </dgm:t>
    </dgm:pt>
    <dgm:pt modelId="{1FB06C18-314D-4574-B0D2-F3315027653E}" type="sibTrans" cxnId="{9BDDD08C-81FF-4A22-9538-C4A3632C0656}">
      <dgm:prSet/>
      <dgm:spPr/>
      <dgm:t>
        <a:bodyPr/>
        <a:lstStyle/>
        <a:p>
          <a:endParaRPr lang="en-US"/>
        </a:p>
      </dgm:t>
    </dgm:pt>
    <dgm:pt modelId="{8A797179-95F3-4975-8312-C145B2EF2658}" type="pres">
      <dgm:prSet presAssocID="{1CAA4B1B-E04B-4CA1-B984-29464200EDED}" presName="outerComposite" presStyleCnt="0">
        <dgm:presLayoutVars>
          <dgm:chMax val="5"/>
          <dgm:dir/>
          <dgm:resizeHandles val="exact"/>
        </dgm:presLayoutVars>
      </dgm:prSet>
      <dgm:spPr/>
    </dgm:pt>
    <dgm:pt modelId="{71817B16-ABC5-4631-B948-96A486D7C478}" type="pres">
      <dgm:prSet presAssocID="{1CAA4B1B-E04B-4CA1-B984-29464200EDED}" presName="dummyMaxCanvas" presStyleCnt="0">
        <dgm:presLayoutVars/>
      </dgm:prSet>
      <dgm:spPr/>
    </dgm:pt>
    <dgm:pt modelId="{E5D3BF70-A47D-45B9-909B-8D3782F0E666}" type="pres">
      <dgm:prSet presAssocID="{1CAA4B1B-E04B-4CA1-B984-29464200EDED}" presName="FiveNodes_1" presStyleLbl="node1" presStyleIdx="0" presStyleCnt="5">
        <dgm:presLayoutVars>
          <dgm:bulletEnabled val="1"/>
        </dgm:presLayoutVars>
      </dgm:prSet>
      <dgm:spPr/>
    </dgm:pt>
    <dgm:pt modelId="{A6F63243-5C95-4493-93CA-7752EA65662D}" type="pres">
      <dgm:prSet presAssocID="{1CAA4B1B-E04B-4CA1-B984-29464200EDED}" presName="FiveNodes_2" presStyleLbl="node1" presStyleIdx="1" presStyleCnt="5">
        <dgm:presLayoutVars>
          <dgm:bulletEnabled val="1"/>
        </dgm:presLayoutVars>
      </dgm:prSet>
      <dgm:spPr/>
    </dgm:pt>
    <dgm:pt modelId="{CAF9408E-8C80-4682-B3B5-687F41795C4F}" type="pres">
      <dgm:prSet presAssocID="{1CAA4B1B-E04B-4CA1-B984-29464200EDED}" presName="FiveNodes_3" presStyleLbl="node1" presStyleIdx="2" presStyleCnt="5">
        <dgm:presLayoutVars>
          <dgm:bulletEnabled val="1"/>
        </dgm:presLayoutVars>
      </dgm:prSet>
      <dgm:spPr/>
    </dgm:pt>
    <dgm:pt modelId="{253E0FF6-4BE8-4331-B7F4-6A8F78A57665}" type="pres">
      <dgm:prSet presAssocID="{1CAA4B1B-E04B-4CA1-B984-29464200EDED}" presName="FiveNodes_4" presStyleLbl="node1" presStyleIdx="3" presStyleCnt="5">
        <dgm:presLayoutVars>
          <dgm:bulletEnabled val="1"/>
        </dgm:presLayoutVars>
      </dgm:prSet>
      <dgm:spPr/>
    </dgm:pt>
    <dgm:pt modelId="{B03190AC-E078-4031-B5AB-F2C4EC72E97E}" type="pres">
      <dgm:prSet presAssocID="{1CAA4B1B-E04B-4CA1-B984-29464200EDED}" presName="FiveNodes_5" presStyleLbl="node1" presStyleIdx="4" presStyleCnt="5">
        <dgm:presLayoutVars>
          <dgm:bulletEnabled val="1"/>
        </dgm:presLayoutVars>
      </dgm:prSet>
      <dgm:spPr/>
    </dgm:pt>
    <dgm:pt modelId="{3E84BE70-C1AD-4C5C-8511-B1B2672DAD75}" type="pres">
      <dgm:prSet presAssocID="{1CAA4B1B-E04B-4CA1-B984-29464200EDED}" presName="FiveConn_1-2" presStyleLbl="fgAccFollowNode1" presStyleIdx="0" presStyleCnt="4">
        <dgm:presLayoutVars>
          <dgm:bulletEnabled val="1"/>
        </dgm:presLayoutVars>
      </dgm:prSet>
      <dgm:spPr/>
    </dgm:pt>
    <dgm:pt modelId="{789C656B-A00A-4D9D-BE44-21FCD257C53B}" type="pres">
      <dgm:prSet presAssocID="{1CAA4B1B-E04B-4CA1-B984-29464200EDED}" presName="FiveConn_2-3" presStyleLbl="fgAccFollowNode1" presStyleIdx="1" presStyleCnt="4">
        <dgm:presLayoutVars>
          <dgm:bulletEnabled val="1"/>
        </dgm:presLayoutVars>
      </dgm:prSet>
      <dgm:spPr/>
    </dgm:pt>
    <dgm:pt modelId="{21CF93CA-F319-470E-8A5A-DFE2168FEC5B}" type="pres">
      <dgm:prSet presAssocID="{1CAA4B1B-E04B-4CA1-B984-29464200EDED}" presName="FiveConn_3-4" presStyleLbl="fgAccFollowNode1" presStyleIdx="2" presStyleCnt="4">
        <dgm:presLayoutVars>
          <dgm:bulletEnabled val="1"/>
        </dgm:presLayoutVars>
      </dgm:prSet>
      <dgm:spPr/>
    </dgm:pt>
    <dgm:pt modelId="{AB182DFE-C521-4355-9303-C285EC26D408}" type="pres">
      <dgm:prSet presAssocID="{1CAA4B1B-E04B-4CA1-B984-29464200EDED}" presName="FiveConn_4-5" presStyleLbl="fgAccFollowNode1" presStyleIdx="3" presStyleCnt="4">
        <dgm:presLayoutVars>
          <dgm:bulletEnabled val="1"/>
        </dgm:presLayoutVars>
      </dgm:prSet>
      <dgm:spPr/>
    </dgm:pt>
    <dgm:pt modelId="{F89B585B-11EA-4029-84F1-A147207206FD}" type="pres">
      <dgm:prSet presAssocID="{1CAA4B1B-E04B-4CA1-B984-29464200EDED}" presName="FiveNodes_1_text" presStyleLbl="node1" presStyleIdx="4" presStyleCnt="5">
        <dgm:presLayoutVars>
          <dgm:bulletEnabled val="1"/>
        </dgm:presLayoutVars>
      </dgm:prSet>
      <dgm:spPr/>
    </dgm:pt>
    <dgm:pt modelId="{429EA1AF-66D4-431E-83BF-1D0303BDC1F0}" type="pres">
      <dgm:prSet presAssocID="{1CAA4B1B-E04B-4CA1-B984-29464200EDED}" presName="FiveNodes_2_text" presStyleLbl="node1" presStyleIdx="4" presStyleCnt="5">
        <dgm:presLayoutVars>
          <dgm:bulletEnabled val="1"/>
        </dgm:presLayoutVars>
      </dgm:prSet>
      <dgm:spPr/>
    </dgm:pt>
    <dgm:pt modelId="{DCEB3A90-1077-46EC-BF96-9C74D0085AE1}" type="pres">
      <dgm:prSet presAssocID="{1CAA4B1B-E04B-4CA1-B984-29464200EDED}" presName="FiveNodes_3_text" presStyleLbl="node1" presStyleIdx="4" presStyleCnt="5">
        <dgm:presLayoutVars>
          <dgm:bulletEnabled val="1"/>
        </dgm:presLayoutVars>
      </dgm:prSet>
      <dgm:spPr/>
    </dgm:pt>
    <dgm:pt modelId="{00815345-5F05-4B1E-90B7-0656363D3F29}" type="pres">
      <dgm:prSet presAssocID="{1CAA4B1B-E04B-4CA1-B984-29464200EDED}" presName="FiveNodes_4_text" presStyleLbl="node1" presStyleIdx="4" presStyleCnt="5">
        <dgm:presLayoutVars>
          <dgm:bulletEnabled val="1"/>
        </dgm:presLayoutVars>
      </dgm:prSet>
      <dgm:spPr/>
    </dgm:pt>
    <dgm:pt modelId="{DC71E1D2-7933-4F11-9A3E-2F76F57ED492}" type="pres">
      <dgm:prSet presAssocID="{1CAA4B1B-E04B-4CA1-B984-29464200EDED}" presName="FiveNodes_5_text" presStyleLbl="node1" presStyleIdx="4" presStyleCnt="5">
        <dgm:presLayoutVars>
          <dgm:bulletEnabled val="1"/>
        </dgm:presLayoutVars>
      </dgm:prSet>
      <dgm:spPr/>
    </dgm:pt>
  </dgm:ptLst>
  <dgm:cxnLst>
    <dgm:cxn modelId="{0B25BF0A-1E8B-44B2-8E09-6767FAF1D07C}" type="presOf" srcId="{25359E54-711E-40BE-866D-98485A0582A3}" destId="{3E84BE70-C1AD-4C5C-8511-B1B2672DAD75}" srcOrd="0" destOrd="0" presId="urn:microsoft.com/office/officeart/2005/8/layout/vProcess5"/>
    <dgm:cxn modelId="{D7A1400B-D232-4B50-9869-3B0BF0A881E9}" type="presOf" srcId="{40D1C9E4-3001-442A-8356-367A55A2031A}" destId="{E5D3BF70-A47D-45B9-909B-8D3782F0E666}" srcOrd="0" destOrd="0" presId="urn:microsoft.com/office/officeart/2005/8/layout/vProcess5"/>
    <dgm:cxn modelId="{136C570B-49ED-490D-A67F-5A2606B8ABDE}" type="presOf" srcId="{F51D13B5-F65D-4C47-9B78-BABBE21FF1C6}" destId="{DCEB3A90-1077-46EC-BF96-9C74D0085AE1}" srcOrd="1" destOrd="0" presId="urn:microsoft.com/office/officeart/2005/8/layout/vProcess5"/>
    <dgm:cxn modelId="{0DB5961D-85A7-4ADF-83E0-AD326C1269D4}" srcId="{1CAA4B1B-E04B-4CA1-B984-29464200EDED}" destId="{D2DB6984-05C4-4BF3-8438-DFEDBAD30ACA}" srcOrd="1" destOrd="0" parTransId="{C279D9FA-19BD-41DD-AC11-1B7FD59AB2E9}" sibTransId="{32743DB1-4F52-4D4A-94C9-00E634E564A0}"/>
    <dgm:cxn modelId="{69BAAB20-B620-4EFA-A492-ED79D34231BA}" type="presOf" srcId="{99AFD66A-9365-412C-A374-BF4A8BA90517}" destId="{00815345-5F05-4B1E-90B7-0656363D3F29}" srcOrd="1" destOrd="0" presId="urn:microsoft.com/office/officeart/2005/8/layout/vProcess5"/>
    <dgm:cxn modelId="{267E512E-7061-4D3B-9291-46C593F51BC1}" srcId="{1CAA4B1B-E04B-4CA1-B984-29464200EDED}" destId="{40D1C9E4-3001-442A-8356-367A55A2031A}" srcOrd="0" destOrd="0" parTransId="{158CD9B1-30BC-4E07-B619-4FA5155B49A2}" sibTransId="{25359E54-711E-40BE-866D-98485A0582A3}"/>
    <dgm:cxn modelId="{2EF96A3C-CD6F-4739-B209-B2340C4341E7}" type="presOf" srcId="{CBC93FC0-6985-4BB4-9E1E-E613292178BF}" destId="{B03190AC-E078-4031-B5AB-F2C4EC72E97E}" srcOrd="0" destOrd="0" presId="urn:microsoft.com/office/officeart/2005/8/layout/vProcess5"/>
    <dgm:cxn modelId="{098E313E-1625-45CE-A11A-6274ACFCC0CF}" type="presOf" srcId="{D2DB6984-05C4-4BF3-8438-DFEDBAD30ACA}" destId="{429EA1AF-66D4-431E-83BF-1D0303BDC1F0}" srcOrd="1" destOrd="0" presId="urn:microsoft.com/office/officeart/2005/8/layout/vProcess5"/>
    <dgm:cxn modelId="{62EBB561-AE14-42F5-92B5-0B7F89A9D7C2}" type="presOf" srcId="{6A9B08DB-08BC-4816-9381-2701B7B4C2E4}" destId="{21CF93CA-F319-470E-8A5A-DFE2168FEC5B}" srcOrd="0" destOrd="0" presId="urn:microsoft.com/office/officeart/2005/8/layout/vProcess5"/>
    <dgm:cxn modelId="{4D2C1665-F179-4046-87A5-6BB6D6C09453}" type="presOf" srcId="{A6553A61-84E3-4A6B-B1E8-6C0D512F3A5F}" destId="{AB182DFE-C521-4355-9303-C285EC26D408}" srcOrd="0" destOrd="0" presId="urn:microsoft.com/office/officeart/2005/8/layout/vProcess5"/>
    <dgm:cxn modelId="{4A47AA54-FEE0-4A83-A0BA-504DB38A535F}" srcId="{1CAA4B1B-E04B-4CA1-B984-29464200EDED}" destId="{99AFD66A-9365-412C-A374-BF4A8BA90517}" srcOrd="3" destOrd="0" parTransId="{BF982FAA-BB71-418D-9689-430628FB7FCE}" sibTransId="{A6553A61-84E3-4A6B-B1E8-6C0D512F3A5F}"/>
    <dgm:cxn modelId="{F5682B81-1401-446D-A6D7-AD54281DAAEF}" type="presOf" srcId="{F51D13B5-F65D-4C47-9B78-BABBE21FF1C6}" destId="{CAF9408E-8C80-4682-B3B5-687F41795C4F}" srcOrd="0" destOrd="0" presId="urn:microsoft.com/office/officeart/2005/8/layout/vProcess5"/>
    <dgm:cxn modelId="{9BDDD08C-81FF-4A22-9538-C4A3632C0656}" srcId="{1CAA4B1B-E04B-4CA1-B984-29464200EDED}" destId="{CBC93FC0-6985-4BB4-9E1E-E613292178BF}" srcOrd="4" destOrd="0" parTransId="{C73A9459-1F43-4014-AB41-30DDCBDADAD9}" sibTransId="{1FB06C18-314D-4574-B0D2-F3315027653E}"/>
    <dgm:cxn modelId="{7D1DA196-4361-4038-B17D-CB3806E19121}" type="presOf" srcId="{40D1C9E4-3001-442A-8356-367A55A2031A}" destId="{F89B585B-11EA-4029-84F1-A147207206FD}" srcOrd="1" destOrd="0" presId="urn:microsoft.com/office/officeart/2005/8/layout/vProcess5"/>
    <dgm:cxn modelId="{37BDF19D-A4FE-4A9F-B5F2-D01D3120BAFB}" type="presOf" srcId="{32743DB1-4F52-4D4A-94C9-00E634E564A0}" destId="{789C656B-A00A-4D9D-BE44-21FCD257C53B}" srcOrd="0" destOrd="0" presId="urn:microsoft.com/office/officeart/2005/8/layout/vProcess5"/>
    <dgm:cxn modelId="{A9A4BABC-2DE7-4742-AA84-C71431563464}" type="presOf" srcId="{D2DB6984-05C4-4BF3-8438-DFEDBAD30ACA}" destId="{A6F63243-5C95-4493-93CA-7752EA65662D}" srcOrd="0" destOrd="0" presId="urn:microsoft.com/office/officeart/2005/8/layout/vProcess5"/>
    <dgm:cxn modelId="{3DCBCFD6-A1EA-47FE-B326-7794162AD073}" type="presOf" srcId="{99AFD66A-9365-412C-A374-BF4A8BA90517}" destId="{253E0FF6-4BE8-4331-B7F4-6A8F78A57665}" srcOrd="0" destOrd="0" presId="urn:microsoft.com/office/officeart/2005/8/layout/vProcess5"/>
    <dgm:cxn modelId="{234234DB-3FF0-4723-A1E6-EB4E1EE20CE3}" type="presOf" srcId="{1CAA4B1B-E04B-4CA1-B984-29464200EDED}" destId="{8A797179-95F3-4975-8312-C145B2EF2658}" srcOrd="0" destOrd="0" presId="urn:microsoft.com/office/officeart/2005/8/layout/vProcess5"/>
    <dgm:cxn modelId="{97F8E8E7-2DE9-4045-9C91-D946ADD92B71}" type="presOf" srcId="{CBC93FC0-6985-4BB4-9E1E-E613292178BF}" destId="{DC71E1D2-7933-4F11-9A3E-2F76F57ED492}" srcOrd="1" destOrd="0" presId="urn:microsoft.com/office/officeart/2005/8/layout/vProcess5"/>
    <dgm:cxn modelId="{50ACECF3-9E9E-4596-8B56-E0ACB6B79D33}" srcId="{1CAA4B1B-E04B-4CA1-B984-29464200EDED}" destId="{F51D13B5-F65D-4C47-9B78-BABBE21FF1C6}" srcOrd="2" destOrd="0" parTransId="{8265DD1C-C730-4F96-B7E7-7DE05E5AE873}" sibTransId="{6A9B08DB-08BC-4816-9381-2701B7B4C2E4}"/>
    <dgm:cxn modelId="{E872741E-6420-4DA1-805D-E7AEE770F5DB}" type="presParOf" srcId="{8A797179-95F3-4975-8312-C145B2EF2658}" destId="{71817B16-ABC5-4631-B948-96A486D7C478}" srcOrd="0" destOrd="0" presId="urn:microsoft.com/office/officeart/2005/8/layout/vProcess5"/>
    <dgm:cxn modelId="{4FE1E4F0-126E-4592-A885-D22738B4F829}" type="presParOf" srcId="{8A797179-95F3-4975-8312-C145B2EF2658}" destId="{E5D3BF70-A47D-45B9-909B-8D3782F0E666}" srcOrd="1" destOrd="0" presId="urn:microsoft.com/office/officeart/2005/8/layout/vProcess5"/>
    <dgm:cxn modelId="{4D501C3A-F52F-4E45-A25F-DC40F3D1D7A1}" type="presParOf" srcId="{8A797179-95F3-4975-8312-C145B2EF2658}" destId="{A6F63243-5C95-4493-93CA-7752EA65662D}" srcOrd="2" destOrd="0" presId="urn:microsoft.com/office/officeart/2005/8/layout/vProcess5"/>
    <dgm:cxn modelId="{131670D4-EDA8-4342-A7F5-66CDB3D1BE6E}" type="presParOf" srcId="{8A797179-95F3-4975-8312-C145B2EF2658}" destId="{CAF9408E-8C80-4682-B3B5-687F41795C4F}" srcOrd="3" destOrd="0" presId="urn:microsoft.com/office/officeart/2005/8/layout/vProcess5"/>
    <dgm:cxn modelId="{7A1CE744-2ABA-4C45-8CB8-2F65431C4FA7}" type="presParOf" srcId="{8A797179-95F3-4975-8312-C145B2EF2658}" destId="{253E0FF6-4BE8-4331-B7F4-6A8F78A57665}" srcOrd="4" destOrd="0" presId="urn:microsoft.com/office/officeart/2005/8/layout/vProcess5"/>
    <dgm:cxn modelId="{E5EB7DC8-AEDB-42D5-8413-9B653BD7B08F}" type="presParOf" srcId="{8A797179-95F3-4975-8312-C145B2EF2658}" destId="{B03190AC-E078-4031-B5AB-F2C4EC72E97E}" srcOrd="5" destOrd="0" presId="urn:microsoft.com/office/officeart/2005/8/layout/vProcess5"/>
    <dgm:cxn modelId="{1B44F224-DAAC-463B-8C2E-236FD122324F}" type="presParOf" srcId="{8A797179-95F3-4975-8312-C145B2EF2658}" destId="{3E84BE70-C1AD-4C5C-8511-B1B2672DAD75}" srcOrd="6" destOrd="0" presId="urn:microsoft.com/office/officeart/2005/8/layout/vProcess5"/>
    <dgm:cxn modelId="{952AFDD8-1E6F-42B9-ADF0-13AB8E888F2C}" type="presParOf" srcId="{8A797179-95F3-4975-8312-C145B2EF2658}" destId="{789C656B-A00A-4D9D-BE44-21FCD257C53B}" srcOrd="7" destOrd="0" presId="urn:microsoft.com/office/officeart/2005/8/layout/vProcess5"/>
    <dgm:cxn modelId="{230B192B-30FA-45C1-9358-66E247C45F96}" type="presParOf" srcId="{8A797179-95F3-4975-8312-C145B2EF2658}" destId="{21CF93CA-F319-470E-8A5A-DFE2168FEC5B}" srcOrd="8" destOrd="0" presId="urn:microsoft.com/office/officeart/2005/8/layout/vProcess5"/>
    <dgm:cxn modelId="{CD58A715-7F2A-4041-B1F9-FB68E1DE40F7}" type="presParOf" srcId="{8A797179-95F3-4975-8312-C145B2EF2658}" destId="{AB182DFE-C521-4355-9303-C285EC26D408}" srcOrd="9" destOrd="0" presId="urn:microsoft.com/office/officeart/2005/8/layout/vProcess5"/>
    <dgm:cxn modelId="{02A77A34-F142-4B1D-B98E-0015BF7905C4}" type="presParOf" srcId="{8A797179-95F3-4975-8312-C145B2EF2658}" destId="{F89B585B-11EA-4029-84F1-A147207206FD}" srcOrd="10" destOrd="0" presId="urn:microsoft.com/office/officeart/2005/8/layout/vProcess5"/>
    <dgm:cxn modelId="{71F78E1B-C3B9-4A1B-9E3A-FB034558D226}" type="presParOf" srcId="{8A797179-95F3-4975-8312-C145B2EF2658}" destId="{429EA1AF-66D4-431E-83BF-1D0303BDC1F0}" srcOrd="11" destOrd="0" presId="urn:microsoft.com/office/officeart/2005/8/layout/vProcess5"/>
    <dgm:cxn modelId="{288F99BA-E8BC-49F1-AB4D-0C75B0A63FBF}" type="presParOf" srcId="{8A797179-95F3-4975-8312-C145B2EF2658}" destId="{DCEB3A90-1077-46EC-BF96-9C74D0085AE1}" srcOrd="12" destOrd="0" presId="urn:microsoft.com/office/officeart/2005/8/layout/vProcess5"/>
    <dgm:cxn modelId="{1356495C-52E1-4D88-AEEB-3B42137B7B4A}" type="presParOf" srcId="{8A797179-95F3-4975-8312-C145B2EF2658}" destId="{00815345-5F05-4B1E-90B7-0656363D3F29}" srcOrd="13" destOrd="0" presId="urn:microsoft.com/office/officeart/2005/8/layout/vProcess5"/>
    <dgm:cxn modelId="{E96ACF8F-016E-4913-BE94-4381E1EC697F}" type="presParOf" srcId="{8A797179-95F3-4975-8312-C145B2EF2658}" destId="{DC71E1D2-7933-4F11-9A3E-2F76F57ED49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6C52D6-A2B6-48FA-96BD-5E7B2C5D2D04}"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0C80447F-22C8-4118-A980-16F375625214}">
      <dgm:prSet/>
      <dgm:spPr/>
      <dgm:t>
        <a:bodyPr/>
        <a:lstStyle/>
        <a:p>
          <a:r>
            <a:rPr lang="en-CA"/>
            <a:t>Albert Bandura introduced the concept of self-efficacy: our belief of whether we’ll succeed or fail at something affects how hard we try, or even if we try at all.</a:t>
          </a:r>
          <a:endParaRPr lang="en-US" dirty="0"/>
        </a:p>
      </dgm:t>
    </dgm:pt>
    <dgm:pt modelId="{4C8D601D-54A5-4A29-A8B2-B0874B1C9576}" type="parTrans" cxnId="{B81B91E7-8FDD-40DE-BF76-98DA93CFFC4C}">
      <dgm:prSet/>
      <dgm:spPr/>
      <dgm:t>
        <a:bodyPr/>
        <a:lstStyle/>
        <a:p>
          <a:endParaRPr lang="en-US"/>
        </a:p>
      </dgm:t>
    </dgm:pt>
    <dgm:pt modelId="{86B4450F-A0E7-4017-953D-F968CF86AEEA}" type="sibTrans" cxnId="{B81B91E7-8FDD-40DE-BF76-98DA93CFFC4C}">
      <dgm:prSet/>
      <dgm:spPr/>
      <dgm:t>
        <a:bodyPr/>
        <a:lstStyle/>
        <a:p>
          <a:endParaRPr lang="en-US"/>
        </a:p>
      </dgm:t>
    </dgm:pt>
    <dgm:pt modelId="{5CCD1892-1F0E-43ED-AC64-5C8841AE144F}">
      <dgm:prSet/>
      <dgm:spPr/>
      <dgm:t>
        <a:bodyPr/>
        <a:lstStyle/>
        <a:p>
          <a:r>
            <a:rPr lang="en-CA" dirty="0">
              <a:solidFill>
                <a:schemeClr val="bg2"/>
              </a:solidFill>
            </a:rPr>
            <a:t>Self-efficacy</a:t>
          </a:r>
          <a:r>
            <a:rPr lang="en-CA" dirty="0"/>
            <a:t> is determined by </a:t>
          </a:r>
        </a:p>
        <a:p>
          <a:r>
            <a:rPr lang="en-CA" dirty="0"/>
            <a:t>1. observing what others do.</a:t>
          </a:r>
        </a:p>
        <a:p>
          <a:r>
            <a:rPr lang="en-CA" dirty="0"/>
            <a:t>2. listening to what others say about us. </a:t>
          </a:r>
        </a:p>
        <a:p>
          <a:r>
            <a:rPr lang="en-CA" dirty="0"/>
            <a:t>           3. personal successes and failures.</a:t>
          </a:r>
        </a:p>
        <a:p>
          <a:r>
            <a:rPr lang="en-CA" dirty="0"/>
            <a:t>           4. our baseline state of activation.</a:t>
          </a:r>
          <a:endParaRPr lang="en-US" dirty="0"/>
        </a:p>
      </dgm:t>
    </dgm:pt>
    <dgm:pt modelId="{D33D775F-C947-4269-9263-893E262DE10E}" type="parTrans" cxnId="{152769C6-9C0C-49BE-9DAF-05749A02DF91}">
      <dgm:prSet/>
      <dgm:spPr/>
      <dgm:t>
        <a:bodyPr/>
        <a:lstStyle/>
        <a:p>
          <a:endParaRPr lang="en-US"/>
        </a:p>
      </dgm:t>
    </dgm:pt>
    <dgm:pt modelId="{E5B97B35-A61E-4105-A8FA-62DDE00883F9}" type="sibTrans" cxnId="{152769C6-9C0C-49BE-9DAF-05749A02DF91}">
      <dgm:prSet/>
      <dgm:spPr/>
      <dgm:t>
        <a:bodyPr/>
        <a:lstStyle/>
        <a:p>
          <a:endParaRPr lang="en-US"/>
        </a:p>
      </dgm:t>
    </dgm:pt>
    <dgm:pt modelId="{D5A2DBD7-EFE4-4563-A0A9-227CBFCF665C}" type="pres">
      <dgm:prSet presAssocID="{846C52D6-A2B6-48FA-96BD-5E7B2C5D2D04}" presName="hierChild1" presStyleCnt="0">
        <dgm:presLayoutVars>
          <dgm:chPref val="1"/>
          <dgm:dir/>
          <dgm:animOne val="branch"/>
          <dgm:animLvl val="lvl"/>
          <dgm:resizeHandles/>
        </dgm:presLayoutVars>
      </dgm:prSet>
      <dgm:spPr/>
    </dgm:pt>
    <dgm:pt modelId="{412A6A64-31A3-47AC-A94F-74B7A51531F1}" type="pres">
      <dgm:prSet presAssocID="{0C80447F-22C8-4118-A980-16F375625214}" presName="hierRoot1" presStyleCnt="0"/>
      <dgm:spPr/>
    </dgm:pt>
    <dgm:pt modelId="{42FEBCDF-49E7-42BB-95CF-7E34CA8F249B}" type="pres">
      <dgm:prSet presAssocID="{0C80447F-22C8-4118-A980-16F375625214}" presName="composite" presStyleCnt="0"/>
      <dgm:spPr/>
    </dgm:pt>
    <dgm:pt modelId="{29960263-8B17-4A4F-92FE-EF299F24110A}" type="pres">
      <dgm:prSet presAssocID="{0C80447F-22C8-4118-A980-16F375625214}" presName="background" presStyleLbl="node0" presStyleIdx="0" presStyleCnt="2"/>
      <dgm:spPr/>
    </dgm:pt>
    <dgm:pt modelId="{3F16AE28-F01D-4B5A-94D3-B729E77470A0}" type="pres">
      <dgm:prSet presAssocID="{0C80447F-22C8-4118-A980-16F375625214}" presName="text" presStyleLbl="fgAcc0" presStyleIdx="0" presStyleCnt="2">
        <dgm:presLayoutVars>
          <dgm:chPref val="3"/>
        </dgm:presLayoutVars>
      </dgm:prSet>
      <dgm:spPr/>
    </dgm:pt>
    <dgm:pt modelId="{5E27581C-C68A-4DA0-BB30-A07E3F35B6D0}" type="pres">
      <dgm:prSet presAssocID="{0C80447F-22C8-4118-A980-16F375625214}" presName="hierChild2" presStyleCnt="0"/>
      <dgm:spPr/>
    </dgm:pt>
    <dgm:pt modelId="{809B588C-D3E5-48B1-B750-560AB5597D9A}" type="pres">
      <dgm:prSet presAssocID="{5CCD1892-1F0E-43ED-AC64-5C8841AE144F}" presName="hierRoot1" presStyleCnt="0"/>
      <dgm:spPr/>
    </dgm:pt>
    <dgm:pt modelId="{5DDE308E-844F-447E-8880-793329964A73}" type="pres">
      <dgm:prSet presAssocID="{5CCD1892-1F0E-43ED-AC64-5C8841AE144F}" presName="composite" presStyleCnt="0"/>
      <dgm:spPr/>
    </dgm:pt>
    <dgm:pt modelId="{77C8C014-4675-47EC-A6A0-A99B035BB0A9}" type="pres">
      <dgm:prSet presAssocID="{5CCD1892-1F0E-43ED-AC64-5C8841AE144F}" presName="background" presStyleLbl="node0" presStyleIdx="1" presStyleCnt="2"/>
      <dgm:spPr/>
    </dgm:pt>
    <dgm:pt modelId="{FF6BEDD1-6E56-4A8E-8379-E507F6D91AD4}" type="pres">
      <dgm:prSet presAssocID="{5CCD1892-1F0E-43ED-AC64-5C8841AE144F}" presName="text" presStyleLbl="fgAcc0" presStyleIdx="1" presStyleCnt="2" custScaleX="109937">
        <dgm:presLayoutVars>
          <dgm:chPref val="3"/>
        </dgm:presLayoutVars>
      </dgm:prSet>
      <dgm:spPr/>
    </dgm:pt>
    <dgm:pt modelId="{F1316CE6-9409-46A5-B20E-ED3FAB09514C}" type="pres">
      <dgm:prSet presAssocID="{5CCD1892-1F0E-43ED-AC64-5C8841AE144F}" presName="hierChild2" presStyleCnt="0"/>
      <dgm:spPr/>
    </dgm:pt>
  </dgm:ptLst>
  <dgm:cxnLst>
    <dgm:cxn modelId="{480DCA00-A60A-4242-8E78-6AEA8348C04F}" type="presOf" srcId="{846C52D6-A2B6-48FA-96BD-5E7B2C5D2D04}" destId="{D5A2DBD7-EFE4-4563-A0A9-227CBFCF665C}" srcOrd="0" destOrd="0" presId="urn:microsoft.com/office/officeart/2005/8/layout/hierarchy1"/>
    <dgm:cxn modelId="{B6CBCE01-08B9-49A9-A4BD-77CAFCB71869}" type="presOf" srcId="{0C80447F-22C8-4118-A980-16F375625214}" destId="{3F16AE28-F01D-4B5A-94D3-B729E77470A0}" srcOrd="0" destOrd="0" presId="urn:microsoft.com/office/officeart/2005/8/layout/hierarchy1"/>
    <dgm:cxn modelId="{EF413C38-5008-49A2-ADA2-EE85B96DA575}" type="presOf" srcId="{5CCD1892-1F0E-43ED-AC64-5C8841AE144F}" destId="{FF6BEDD1-6E56-4A8E-8379-E507F6D91AD4}" srcOrd="0" destOrd="0" presId="urn:microsoft.com/office/officeart/2005/8/layout/hierarchy1"/>
    <dgm:cxn modelId="{152769C6-9C0C-49BE-9DAF-05749A02DF91}" srcId="{846C52D6-A2B6-48FA-96BD-5E7B2C5D2D04}" destId="{5CCD1892-1F0E-43ED-AC64-5C8841AE144F}" srcOrd="1" destOrd="0" parTransId="{D33D775F-C947-4269-9263-893E262DE10E}" sibTransId="{E5B97B35-A61E-4105-A8FA-62DDE00883F9}"/>
    <dgm:cxn modelId="{B81B91E7-8FDD-40DE-BF76-98DA93CFFC4C}" srcId="{846C52D6-A2B6-48FA-96BD-5E7B2C5D2D04}" destId="{0C80447F-22C8-4118-A980-16F375625214}" srcOrd="0" destOrd="0" parTransId="{4C8D601D-54A5-4A29-A8B2-B0874B1C9576}" sibTransId="{86B4450F-A0E7-4017-953D-F968CF86AEEA}"/>
    <dgm:cxn modelId="{24F72232-7A71-4BFE-BA72-774D16043363}" type="presParOf" srcId="{D5A2DBD7-EFE4-4563-A0A9-227CBFCF665C}" destId="{412A6A64-31A3-47AC-A94F-74B7A51531F1}" srcOrd="0" destOrd="0" presId="urn:microsoft.com/office/officeart/2005/8/layout/hierarchy1"/>
    <dgm:cxn modelId="{39B41E94-41CE-4D02-A323-A00C52D46A7F}" type="presParOf" srcId="{412A6A64-31A3-47AC-A94F-74B7A51531F1}" destId="{42FEBCDF-49E7-42BB-95CF-7E34CA8F249B}" srcOrd="0" destOrd="0" presId="urn:microsoft.com/office/officeart/2005/8/layout/hierarchy1"/>
    <dgm:cxn modelId="{81DEE910-6679-4C1B-A10F-B6537848AF77}" type="presParOf" srcId="{42FEBCDF-49E7-42BB-95CF-7E34CA8F249B}" destId="{29960263-8B17-4A4F-92FE-EF299F24110A}" srcOrd="0" destOrd="0" presId="urn:microsoft.com/office/officeart/2005/8/layout/hierarchy1"/>
    <dgm:cxn modelId="{26DAA870-6E45-454A-A7FA-1AA3357DF1DA}" type="presParOf" srcId="{42FEBCDF-49E7-42BB-95CF-7E34CA8F249B}" destId="{3F16AE28-F01D-4B5A-94D3-B729E77470A0}" srcOrd="1" destOrd="0" presId="urn:microsoft.com/office/officeart/2005/8/layout/hierarchy1"/>
    <dgm:cxn modelId="{A068A855-BC18-4DDB-9050-CB69B6B30C9E}" type="presParOf" srcId="{412A6A64-31A3-47AC-A94F-74B7A51531F1}" destId="{5E27581C-C68A-4DA0-BB30-A07E3F35B6D0}" srcOrd="1" destOrd="0" presId="urn:microsoft.com/office/officeart/2005/8/layout/hierarchy1"/>
    <dgm:cxn modelId="{6FE8D2A3-5FDF-498E-B23F-092645D65633}" type="presParOf" srcId="{D5A2DBD7-EFE4-4563-A0A9-227CBFCF665C}" destId="{809B588C-D3E5-48B1-B750-560AB5597D9A}" srcOrd="1" destOrd="0" presId="urn:microsoft.com/office/officeart/2005/8/layout/hierarchy1"/>
    <dgm:cxn modelId="{6706315C-5671-43AE-83A1-2371CB963AC4}" type="presParOf" srcId="{809B588C-D3E5-48B1-B750-560AB5597D9A}" destId="{5DDE308E-844F-447E-8880-793329964A73}" srcOrd="0" destOrd="0" presId="urn:microsoft.com/office/officeart/2005/8/layout/hierarchy1"/>
    <dgm:cxn modelId="{2006E1CD-0F90-4D99-9C96-B8BA7424218C}" type="presParOf" srcId="{5DDE308E-844F-447E-8880-793329964A73}" destId="{77C8C014-4675-47EC-A6A0-A99B035BB0A9}" srcOrd="0" destOrd="0" presId="urn:microsoft.com/office/officeart/2005/8/layout/hierarchy1"/>
    <dgm:cxn modelId="{6FC7D27A-2EDE-4BA5-830D-D4C06E696411}" type="presParOf" srcId="{5DDE308E-844F-447E-8880-793329964A73}" destId="{FF6BEDD1-6E56-4A8E-8379-E507F6D91AD4}" srcOrd="1" destOrd="0" presId="urn:microsoft.com/office/officeart/2005/8/layout/hierarchy1"/>
    <dgm:cxn modelId="{B5696BD1-E37C-484F-A54E-228487B63B91}" type="presParOf" srcId="{809B588C-D3E5-48B1-B750-560AB5597D9A}" destId="{F1316CE6-9409-46A5-B20E-ED3FAB0951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D568C-765D-4A14-BCA6-39A0949F211D}">
      <dsp:nvSpPr>
        <dsp:cNvPr id="0" name=""/>
        <dsp:cNvSpPr/>
      </dsp:nvSpPr>
      <dsp:spPr>
        <a:xfrm>
          <a:off x="0" y="85786"/>
          <a:ext cx="10636250" cy="8723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a)The Simple manual $13 b)the skills training and c)IFS workbooks each around $30</a:t>
          </a:r>
        </a:p>
      </dsp:txBody>
      <dsp:txXfrm>
        <a:off x="42587" y="128373"/>
        <a:ext cx="10551076" cy="787220"/>
      </dsp:txXfrm>
    </dsp:sp>
    <dsp:sp modelId="{D90D80A0-0FC2-44F3-BCAD-223F196A35B5}">
      <dsp:nvSpPr>
        <dsp:cNvPr id="0" name=""/>
        <dsp:cNvSpPr/>
      </dsp:nvSpPr>
      <dsp:spPr>
        <a:xfrm>
          <a:off x="0" y="1018660"/>
          <a:ext cx="10636250" cy="834228"/>
        </a:xfrm>
        <a:prstGeom prst="roundRect">
          <a:avLst/>
        </a:prstGeom>
        <a:solidFill>
          <a:schemeClr val="accent5">
            <a:hueOff val="-3279736"/>
            <a:satOff val="22319"/>
            <a:lumOff val="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2. A 3-ring binder</a:t>
          </a:r>
        </a:p>
      </dsp:txBody>
      <dsp:txXfrm>
        <a:off x="40724" y="1059384"/>
        <a:ext cx="10554802" cy="752780"/>
      </dsp:txXfrm>
    </dsp:sp>
    <dsp:sp modelId="{6C259350-A758-41B8-93CB-A72C0EAE6BE7}">
      <dsp:nvSpPr>
        <dsp:cNvPr id="0" name=""/>
        <dsp:cNvSpPr/>
      </dsp:nvSpPr>
      <dsp:spPr>
        <a:xfrm>
          <a:off x="0" y="1913368"/>
          <a:ext cx="10636250" cy="834228"/>
        </a:xfrm>
        <a:prstGeom prst="roundRect">
          <a:avLst/>
        </a:prstGeom>
        <a:solidFill>
          <a:schemeClr val="accent5">
            <a:hueOff val="-6559472"/>
            <a:satOff val="44638"/>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3. Access to the Simple website- Itssimple2021.com</a:t>
          </a:r>
        </a:p>
      </dsp:txBody>
      <dsp:txXfrm>
        <a:off x="40724" y="1954092"/>
        <a:ext cx="10554802" cy="752780"/>
      </dsp:txXfrm>
    </dsp:sp>
    <dsp:sp modelId="{7F6F5B16-C03E-482F-A216-A513CE6FE717}">
      <dsp:nvSpPr>
        <dsp:cNvPr id="0" name=""/>
        <dsp:cNvSpPr/>
      </dsp:nvSpPr>
      <dsp:spPr>
        <a:xfrm>
          <a:off x="0" y="2808077"/>
          <a:ext cx="10636250" cy="834228"/>
        </a:xfrm>
        <a:prstGeom prst="roundRect">
          <a:avLst/>
        </a:prstGeom>
        <a:solidFill>
          <a:schemeClr val="accent5">
            <a:hueOff val="-9839209"/>
            <a:satOff val="66958"/>
            <a:lumOff val="29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4. Access to the It’s Simple on YouTube (Luis Cleto it’s simple on YouTube sessions) or the “live” course.</a:t>
          </a:r>
        </a:p>
      </dsp:txBody>
      <dsp:txXfrm>
        <a:off x="40724" y="2848801"/>
        <a:ext cx="10554802" cy="752780"/>
      </dsp:txXfrm>
    </dsp:sp>
    <dsp:sp modelId="{C889D088-539F-423C-B4B6-7C9FB54E312B}">
      <dsp:nvSpPr>
        <dsp:cNvPr id="0" name=""/>
        <dsp:cNvSpPr/>
      </dsp:nvSpPr>
      <dsp:spPr>
        <a:xfrm>
          <a:off x="0" y="3702785"/>
          <a:ext cx="10636250" cy="834228"/>
        </a:xfrm>
        <a:prstGeom prst="roundRect">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5. Your active participation</a:t>
          </a:r>
        </a:p>
      </dsp:txBody>
      <dsp:txXfrm>
        <a:off x="40724" y="3743509"/>
        <a:ext cx="10554802" cy="752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D568C-765D-4A14-BCA6-39A0949F211D}">
      <dsp:nvSpPr>
        <dsp:cNvPr id="0" name=""/>
        <dsp:cNvSpPr/>
      </dsp:nvSpPr>
      <dsp:spPr>
        <a:xfrm>
          <a:off x="0" y="85786"/>
          <a:ext cx="10636250" cy="8723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The Simple manual $13  and the skills training workbook $29</a:t>
          </a:r>
        </a:p>
      </dsp:txBody>
      <dsp:txXfrm>
        <a:off x="42587" y="128373"/>
        <a:ext cx="10551076" cy="787220"/>
      </dsp:txXfrm>
    </dsp:sp>
    <dsp:sp modelId="{D90D80A0-0FC2-44F3-BCAD-223F196A35B5}">
      <dsp:nvSpPr>
        <dsp:cNvPr id="0" name=""/>
        <dsp:cNvSpPr/>
      </dsp:nvSpPr>
      <dsp:spPr>
        <a:xfrm>
          <a:off x="0" y="1018660"/>
          <a:ext cx="10636250" cy="834228"/>
        </a:xfrm>
        <a:prstGeom prst="roundRect">
          <a:avLst/>
        </a:prstGeom>
        <a:solidFill>
          <a:schemeClr val="accent5">
            <a:hueOff val="-3279736"/>
            <a:satOff val="22319"/>
            <a:lumOff val="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2. A 3-ring binder</a:t>
          </a:r>
        </a:p>
      </dsp:txBody>
      <dsp:txXfrm>
        <a:off x="40724" y="1059384"/>
        <a:ext cx="10554802" cy="752780"/>
      </dsp:txXfrm>
    </dsp:sp>
    <dsp:sp modelId="{6C259350-A758-41B8-93CB-A72C0EAE6BE7}">
      <dsp:nvSpPr>
        <dsp:cNvPr id="0" name=""/>
        <dsp:cNvSpPr/>
      </dsp:nvSpPr>
      <dsp:spPr>
        <a:xfrm>
          <a:off x="0" y="1913368"/>
          <a:ext cx="10636250" cy="834228"/>
        </a:xfrm>
        <a:prstGeom prst="roundRect">
          <a:avLst/>
        </a:prstGeom>
        <a:solidFill>
          <a:schemeClr val="accent5">
            <a:hueOff val="-6559472"/>
            <a:satOff val="44638"/>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3. Access to the Simple website- Itssimple2021.com</a:t>
          </a:r>
        </a:p>
      </dsp:txBody>
      <dsp:txXfrm>
        <a:off x="40724" y="1954092"/>
        <a:ext cx="10554802" cy="752780"/>
      </dsp:txXfrm>
    </dsp:sp>
    <dsp:sp modelId="{7F6F5B16-C03E-482F-A216-A513CE6FE717}">
      <dsp:nvSpPr>
        <dsp:cNvPr id="0" name=""/>
        <dsp:cNvSpPr/>
      </dsp:nvSpPr>
      <dsp:spPr>
        <a:xfrm>
          <a:off x="0" y="2808077"/>
          <a:ext cx="10636250" cy="834228"/>
        </a:xfrm>
        <a:prstGeom prst="roundRect">
          <a:avLst/>
        </a:prstGeom>
        <a:solidFill>
          <a:schemeClr val="accent5">
            <a:hueOff val="-9839209"/>
            <a:satOff val="66958"/>
            <a:lumOff val="29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4. Access to the It’s Simple on YouTube (Luis Cleto it’s simple on YouTube sessions) or the “live” course.</a:t>
          </a:r>
        </a:p>
      </dsp:txBody>
      <dsp:txXfrm>
        <a:off x="40724" y="2848801"/>
        <a:ext cx="10554802" cy="752780"/>
      </dsp:txXfrm>
    </dsp:sp>
    <dsp:sp modelId="{C889D088-539F-423C-B4B6-7C9FB54E312B}">
      <dsp:nvSpPr>
        <dsp:cNvPr id="0" name=""/>
        <dsp:cNvSpPr/>
      </dsp:nvSpPr>
      <dsp:spPr>
        <a:xfrm>
          <a:off x="0" y="3702785"/>
          <a:ext cx="10636250" cy="834228"/>
        </a:xfrm>
        <a:prstGeom prst="roundRect">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5. Your active participation</a:t>
          </a:r>
        </a:p>
      </dsp:txBody>
      <dsp:txXfrm>
        <a:off x="40724" y="3743509"/>
        <a:ext cx="10554802"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3C1E2-392E-4341-ADD3-935FD85C55A9}">
      <dsp:nvSpPr>
        <dsp:cNvPr id="0" name=""/>
        <dsp:cNvSpPr/>
      </dsp:nvSpPr>
      <dsp:spPr>
        <a:xfrm>
          <a:off x="0" y="99728"/>
          <a:ext cx="10597336" cy="9534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dirty="0"/>
            <a:t>Please read Simple manual Sessions 1 and 2</a:t>
          </a:r>
          <a:endParaRPr lang="en-US" sz="2400" kern="1200" dirty="0"/>
        </a:p>
      </dsp:txBody>
      <dsp:txXfrm>
        <a:off x="46541" y="146269"/>
        <a:ext cx="10504254" cy="860321"/>
      </dsp:txXfrm>
    </dsp:sp>
    <dsp:sp modelId="{0A0496E1-16BC-43DD-A91A-E4E4B2F690DA}">
      <dsp:nvSpPr>
        <dsp:cNvPr id="0" name=""/>
        <dsp:cNvSpPr/>
      </dsp:nvSpPr>
      <dsp:spPr>
        <a:xfrm>
          <a:off x="0" y="1122252"/>
          <a:ext cx="10597336" cy="95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Optional: Please watch YouTube simple sessions 1 and 2 which you can find by searching on YouTube for It’s simple on YouTube sessions 1-30.</a:t>
          </a:r>
        </a:p>
      </dsp:txBody>
      <dsp:txXfrm>
        <a:off x="46541" y="1168793"/>
        <a:ext cx="10504254" cy="860321"/>
      </dsp:txXfrm>
    </dsp:sp>
    <dsp:sp modelId="{A94F6395-43A4-4E54-B7E8-F7408C9CD11D}">
      <dsp:nvSpPr>
        <dsp:cNvPr id="0" name=""/>
        <dsp:cNvSpPr/>
      </dsp:nvSpPr>
      <dsp:spPr>
        <a:xfrm>
          <a:off x="0" y="2144776"/>
          <a:ext cx="10597336" cy="9534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Virtual participants please have a handful of raisins or similar dried fruit ready for next week’s mindfulness exercise.</a:t>
          </a:r>
        </a:p>
      </dsp:txBody>
      <dsp:txXfrm>
        <a:off x="46541" y="2191317"/>
        <a:ext cx="10504254" cy="860321"/>
      </dsp:txXfrm>
    </dsp:sp>
    <dsp:sp modelId="{F5163F7A-332E-4B28-8DF6-67284441CE31}">
      <dsp:nvSpPr>
        <dsp:cNvPr id="0" name=""/>
        <dsp:cNvSpPr/>
      </dsp:nvSpPr>
      <dsp:spPr>
        <a:xfrm>
          <a:off x="0" y="3167299"/>
          <a:ext cx="10597336" cy="9534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Please write the above down so you remember. Or…</a:t>
          </a:r>
          <a:endParaRPr lang="en-US" sz="2400" kern="1200"/>
        </a:p>
      </dsp:txBody>
      <dsp:txXfrm>
        <a:off x="46541" y="3213840"/>
        <a:ext cx="10504254" cy="860321"/>
      </dsp:txXfrm>
    </dsp:sp>
    <dsp:sp modelId="{2FB7930C-5B1D-4A16-BDE6-34A4CE53A4AF}">
      <dsp:nvSpPr>
        <dsp:cNvPr id="0" name=""/>
        <dsp:cNvSpPr/>
      </dsp:nvSpPr>
      <dsp:spPr>
        <a:xfrm>
          <a:off x="0" y="4189823"/>
          <a:ext cx="10597336" cy="95340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You can view this and all the PowerPoint slides, on our website: </a:t>
          </a:r>
          <a:r>
            <a:rPr lang="en-CA" sz="2400" kern="1200" err="1"/>
            <a:t>itssimple2021.com</a:t>
          </a:r>
          <a:r>
            <a:rPr lang="en-CA" sz="2400" kern="1200"/>
            <a:t> </a:t>
          </a:r>
          <a:endParaRPr lang="en-US" sz="2400" kern="1200"/>
        </a:p>
      </dsp:txBody>
      <dsp:txXfrm>
        <a:off x="46541" y="4236364"/>
        <a:ext cx="10504254" cy="860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65EE2-B44B-4EC3-901B-C0374299CBEA}">
      <dsp:nvSpPr>
        <dsp:cNvPr id="0" name=""/>
        <dsp:cNvSpPr/>
      </dsp:nvSpPr>
      <dsp:spPr>
        <a:xfrm>
          <a:off x="0" y="1495037"/>
          <a:ext cx="9783763" cy="1216800"/>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kern="1200" dirty="0"/>
            <a:t>Please read Simple manual Sessions 1 and 2 </a:t>
          </a:r>
          <a:endParaRPr lang="en-US" sz="3200" kern="1200" dirty="0"/>
        </a:p>
      </dsp:txBody>
      <dsp:txXfrm>
        <a:off x="59399" y="1554436"/>
        <a:ext cx="9664965"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3BF70-A47D-45B9-909B-8D3782F0E666}">
      <dsp:nvSpPr>
        <dsp:cNvPr id="0" name=""/>
        <dsp:cNvSpPr/>
      </dsp:nvSpPr>
      <dsp:spPr>
        <a:xfrm>
          <a:off x="0" y="0"/>
          <a:ext cx="6228000" cy="1164145"/>
        </a:xfrm>
        <a:prstGeom prst="roundRect">
          <a:avLst>
            <a:gd name="adj" fmla="val 10000"/>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t>Our bodies are </a:t>
          </a:r>
          <a:r>
            <a:rPr lang="en-CA" sz="2000" kern="1200" dirty="0">
              <a:solidFill>
                <a:schemeClr val="bg1"/>
              </a:solidFill>
            </a:rPr>
            <a:t>biological</a:t>
          </a:r>
          <a:r>
            <a:rPr lang="en-CA" sz="2000" kern="1200" dirty="0"/>
            <a:t> </a:t>
          </a:r>
          <a:endParaRPr lang="en-US" sz="2000" kern="1200" dirty="0"/>
        </a:p>
      </dsp:txBody>
      <dsp:txXfrm>
        <a:off x="34097" y="34097"/>
        <a:ext cx="4835590" cy="1095951"/>
      </dsp:txXfrm>
    </dsp:sp>
    <dsp:sp modelId="{A6F63243-5C95-4493-93CA-7752EA65662D}">
      <dsp:nvSpPr>
        <dsp:cNvPr id="0" name=""/>
        <dsp:cNvSpPr/>
      </dsp:nvSpPr>
      <dsp:spPr>
        <a:xfrm>
          <a:off x="465077" y="1325832"/>
          <a:ext cx="6228000" cy="1164145"/>
        </a:xfrm>
        <a:prstGeom prst="roundRect">
          <a:avLst>
            <a:gd name="adj" fmla="val 10000"/>
          </a:avLst>
        </a:prstGeom>
        <a:gradFill rotWithShape="0">
          <a:gsLst>
            <a:gs pos="0">
              <a:schemeClr val="accent2">
                <a:hueOff val="1183910"/>
                <a:satOff val="6177"/>
                <a:lumOff val="-1765"/>
                <a:alphaOff val="0"/>
                <a:tint val="85000"/>
                <a:shade val="98000"/>
                <a:satMod val="110000"/>
                <a:lumMod val="103000"/>
              </a:schemeClr>
            </a:gs>
            <a:gs pos="50000">
              <a:schemeClr val="accent2">
                <a:hueOff val="1183910"/>
                <a:satOff val="6177"/>
                <a:lumOff val="-1765"/>
                <a:alphaOff val="0"/>
                <a:shade val="85000"/>
                <a:satMod val="105000"/>
                <a:lumMod val="100000"/>
              </a:schemeClr>
            </a:gs>
            <a:gs pos="100000">
              <a:schemeClr val="accent2">
                <a:hueOff val="1183910"/>
                <a:satOff val="6177"/>
                <a:lumOff val="-176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t>Our minds are </a:t>
          </a:r>
          <a:r>
            <a:rPr lang="en-CA" sz="2000" kern="1200" dirty="0">
              <a:solidFill>
                <a:schemeClr val="bg1"/>
              </a:solidFill>
            </a:rPr>
            <a:t>psychological </a:t>
          </a:r>
          <a:endParaRPr lang="en-US" sz="2000" kern="1200" dirty="0">
            <a:solidFill>
              <a:schemeClr val="bg1"/>
            </a:solidFill>
          </a:endParaRPr>
        </a:p>
      </dsp:txBody>
      <dsp:txXfrm>
        <a:off x="499174" y="1359929"/>
        <a:ext cx="4938033" cy="1095951"/>
      </dsp:txXfrm>
    </dsp:sp>
    <dsp:sp modelId="{CAF9408E-8C80-4682-B3B5-687F41795C4F}">
      <dsp:nvSpPr>
        <dsp:cNvPr id="0" name=""/>
        <dsp:cNvSpPr/>
      </dsp:nvSpPr>
      <dsp:spPr>
        <a:xfrm>
          <a:off x="930155" y="2651664"/>
          <a:ext cx="6228000" cy="1164145"/>
        </a:xfrm>
        <a:prstGeom prst="roundRect">
          <a:avLst>
            <a:gd name="adj" fmla="val 10000"/>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solidFill>
                <a:schemeClr val="tx1"/>
              </a:solidFill>
            </a:rPr>
            <a:t>Our bodies and minds  are  influenced  </a:t>
          </a:r>
          <a:r>
            <a:rPr lang="en-CA" sz="2000" kern="1200" dirty="0">
              <a:solidFill>
                <a:schemeClr val="bg1"/>
              </a:solidFill>
            </a:rPr>
            <a:t>by Social, economic, and political factors.</a:t>
          </a:r>
          <a:endParaRPr lang="en-US" sz="2000" kern="1200" dirty="0"/>
        </a:p>
      </dsp:txBody>
      <dsp:txXfrm>
        <a:off x="964252" y="2685761"/>
        <a:ext cx="4938033" cy="1095951"/>
      </dsp:txXfrm>
    </dsp:sp>
    <dsp:sp modelId="{253E0FF6-4BE8-4331-B7F4-6A8F78A57665}">
      <dsp:nvSpPr>
        <dsp:cNvPr id="0" name=""/>
        <dsp:cNvSpPr/>
      </dsp:nvSpPr>
      <dsp:spPr>
        <a:xfrm>
          <a:off x="1395233" y="3977497"/>
          <a:ext cx="6228000" cy="1164145"/>
        </a:xfrm>
        <a:prstGeom prst="roundRect">
          <a:avLst>
            <a:gd name="adj" fmla="val 10000"/>
          </a:avLst>
        </a:prstGeom>
        <a:gradFill rotWithShape="0">
          <a:gsLst>
            <a:gs pos="0">
              <a:schemeClr val="accent2">
                <a:hueOff val="3551729"/>
                <a:satOff val="18530"/>
                <a:lumOff val="-5294"/>
                <a:alphaOff val="0"/>
                <a:tint val="85000"/>
                <a:shade val="98000"/>
                <a:satMod val="110000"/>
                <a:lumMod val="103000"/>
              </a:schemeClr>
            </a:gs>
            <a:gs pos="50000">
              <a:schemeClr val="accent2">
                <a:hueOff val="3551729"/>
                <a:satOff val="18530"/>
                <a:lumOff val="-5294"/>
                <a:alphaOff val="0"/>
                <a:shade val="85000"/>
                <a:satMod val="105000"/>
                <a:lumMod val="100000"/>
              </a:schemeClr>
            </a:gs>
            <a:gs pos="100000">
              <a:schemeClr val="accent2">
                <a:hueOff val="3551729"/>
                <a:satOff val="18530"/>
                <a:lumOff val="-5294"/>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t>Ultimately, some of the wisest people believe that we are </a:t>
          </a:r>
          <a:r>
            <a:rPr lang="en-CA" sz="2000" kern="1200" dirty="0">
              <a:solidFill>
                <a:schemeClr val="bg1"/>
              </a:solidFill>
            </a:rPr>
            <a:t>spiritual</a:t>
          </a:r>
          <a:r>
            <a:rPr lang="en-CA" sz="2000" kern="1200" dirty="0"/>
            <a:t> beings having a human experience</a:t>
          </a:r>
          <a:endParaRPr lang="en-US" sz="2000" kern="1200" dirty="0"/>
        </a:p>
      </dsp:txBody>
      <dsp:txXfrm>
        <a:off x="1429330" y="4011594"/>
        <a:ext cx="4938033" cy="1095951"/>
      </dsp:txXfrm>
    </dsp:sp>
    <dsp:sp modelId="{B03190AC-E078-4031-B5AB-F2C4EC72E97E}">
      <dsp:nvSpPr>
        <dsp:cNvPr id="0" name=""/>
        <dsp:cNvSpPr/>
      </dsp:nvSpPr>
      <dsp:spPr>
        <a:xfrm>
          <a:off x="1860311" y="5303329"/>
          <a:ext cx="6228000" cy="1164145"/>
        </a:xfrm>
        <a:prstGeom prst="roundRect">
          <a:avLst>
            <a:gd name="adj" fmla="val 10000"/>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t>To begin to understand ourselves we need to consider all these mutually interacting facets of what it is to be human</a:t>
          </a:r>
          <a:endParaRPr lang="en-US" sz="2000" kern="1200" dirty="0"/>
        </a:p>
      </dsp:txBody>
      <dsp:txXfrm>
        <a:off x="1894408" y="5337426"/>
        <a:ext cx="4938033" cy="1095951"/>
      </dsp:txXfrm>
    </dsp:sp>
    <dsp:sp modelId="{3E84BE70-C1AD-4C5C-8511-B1B2672DAD75}">
      <dsp:nvSpPr>
        <dsp:cNvPr id="0" name=""/>
        <dsp:cNvSpPr/>
      </dsp:nvSpPr>
      <dsp:spPr>
        <a:xfrm>
          <a:off x="5471305" y="850472"/>
          <a:ext cx="756694" cy="756694"/>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641561" y="850472"/>
        <a:ext cx="416182" cy="569412"/>
      </dsp:txXfrm>
    </dsp:sp>
    <dsp:sp modelId="{789C656B-A00A-4D9D-BE44-21FCD257C53B}">
      <dsp:nvSpPr>
        <dsp:cNvPr id="0" name=""/>
        <dsp:cNvSpPr/>
      </dsp:nvSpPr>
      <dsp:spPr>
        <a:xfrm>
          <a:off x="5936383" y="2176305"/>
          <a:ext cx="756694" cy="756694"/>
        </a:xfrm>
        <a:prstGeom prst="downArrow">
          <a:avLst>
            <a:gd name="adj1" fmla="val 55000"/>
            <a:gd name="adj2" fmla="val 45000"/>
          </a:avLst>
        </a:prstGeom>
        <a:solidFill>
          <a:schemeClr val="accent2">
            <a:tint val="40000"/>
            <a:alpha val="90000"/>
            <a:hueOff val="1122955"/>
            <a:satOff val="-665"/>
            <a:lumOff val="-161"/>
            <a:alphaOff val="0"/>
          </a:schemeClr>
        </a:solidFill>
        <a:ln w="9525" cap="flat" cmpd="sng" algn="ctr">
          <a:solidFill>
            <a:schemeClr val="accent2">
              <a:tint val="40000"/>
              <a:alpha val="90000"/>
              <a:hueOff val="1122955"/>
              <a:satOff val="-665"/>
              <a:lumOff val="-16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106639" y="2176305"/>
        <a:ext cx="416182" cy="569412"/>
      </dsp:txXfrm>
    </dsp:sp>
    <dsp:sp modelId="{21CF93CA-F319-470E-8A5A-DFE2168FEC5B}">
      <dsp:nvSpPr>
        <dsp:cNvPr id="0" name=""/>
        <dsp:cNvSpPr/>
      </dsp:nvSpPr>
      <dsp:spPr>
        <a:xfrm>
          <a:off x="6401461" y="3482735"/>
          <a:ext cx="756694" cy="756694"/>
        </a:xfrm>
        <a:prstGeom prst="downArrow">
          <a:avLst>
            <a:gd name="adj1" fmla="val 55000"/>
            <a:gd name="adj2" fmla="val 45000"/>
          </a:avLst>
        </a:prstGeom>
        <a:solidFill>
          <a:schemeClr val="accent2">
            <a:tint val="40000"/>
            <a:alpha val="90000"/>
            <a:hueOff val="2245909"/>
            <a:satOff val="-1331"/>
            <a:lumOff val="-321"/>
            <a:alphaOff val="0"/>
          </a:schemeClr>
        </a:solidFill>
        <a:ln w="9525" cap="flat" cmpd="sng" algn="ctr">
          <a:solidFill>
            <a:schemeClr val="accent2">
              <a:tint val="40000"/>
              <a:alpha val="90000"/>
              <a:hueOff val="2245909"/>
              <a:satOff val="-1331"/>
              <a:lumOff val="-32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571717" y="3482735"/>
        <a:ext cx="416182" cy="569412"/>
      </dsp:txXfrm>
    </dsp:sp>
    <dsp:sp modelId="{AB182DFE-C521-4355-9303-C285EC26D408}">
      <dsp:nvSpPr>
        <dsp:cNvPr id="0" name=""/>
        <dsp:cNvSpPr/>
      </dsp:nvSpPr>
      <dsp:spPr>
        <a:xfrm>
          <a:off x="6866539" y="4821502"/>
          <a:ext cx="756694" cy="756694"/>
        </a:xfrm>
        <a:prstGeom prst="downArrow">
          <a:avLst>
            <a:gd name="adj1" fmla="val 55000"/>
            <a:gd name="adj2" fmla="val 45000"/>
          </a:avLst>
        </a:prstGeom>
        <a:solidFill>
          <a:schemeClr val="accent2">
            <a:tint val="40000"/>
            <a:alpha val="90000"/>
            <a:hueOff val="3368864"/>
            <a:satOff val="-1996"/>
            <a:lumOff val="-482"/>
            <a:alphaOff val="0"/>
          </a:schemeClr>
        </a:solidFill>
        <a:ln w="9525" cap="flat" cmpd="sng" algn="ctr">
          <a:solidFill>
            <a:schemeClr val="accent2">
              <a:tint val="40000"/>
              <a:alpha val="90000"/>
              <a:hueOff val="3368864"/>
              <a:satOff val="-1996"/>
              <a:lumOff val="-48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36795" y="4821502"/>
        <a:ext cx="416182" cy="5694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60263-8B17-4A4F-92FE-EF299F24110A}">
      <dsp:nvSpPr>
        <dsp:cNvPr id="0" name=""/>
        <dsp:cNvSpPr/>
      </dsp:nvSpPr>
      <dsp:spPr>
        <a:xfrm>
          <a:off x="2353" y="621388"/>
          <a:ext cx="4499861" cy="28574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16AE28-F01D-4B5A-94D3-B729E77470A0}">
      <dsp:nvSpPr>
        <dsp:cNvPr id="0" name=""/>
        <dsp:cNvSpPr/>
      </dsp:nvSpPr>
      <dsp:spPr>
        <a:xfrm>
          <a:off x="502337" y="1096374"/>
          <a:ext cx="4499861" cy="28574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Albert Bandura introduced the concept of self-efficacy: our belief of whether we’ll succeed or fail at something affects how hard we try, or even if we try at all.</a:t>
          </a:r>
          <a:endParaRPr lang="en-US" sz="2200" kern="1200" dirty="0"/>
        </a:p>
      </dsp:txBody>
      <dsp:txXfrm>
        <a:off x="586028" y="1180065"/>
        <a:ext cx="4332479" cy="2690030"/>
      </dsp:txXfrm>
    </dsp:sp>
    <dsp:sp modelId="{77C8C014-4675-47EC-A6A0-A99B035BB0A9}">
      <dsp:nvSpPr>
        <dsp:cNvPr id="0" name=""/>
        <dsp:cNvSpPr/>
      </dsp:nvSpPr>
      <dsp:spPr>
        <a:xfrm>
          <a:off x="5502184" y="621388"/>
          <a:ext cx="4947012" cy="28574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BEDD1-6E56-4A8E-8379-E507F6D91AD4}">
      <dsp:nvSpPr>
        <dsp:cNvPr id="0" name=""/>
        <dsp:cNvSpPr/>
      </dsp:nvSpPr>
      <dsp:spPr>
        <a:xfrm>
          <a:off x="6002168" y="1096374"/>
          <a:ext cx="4947012" cy="28574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dirty="0">
              <a:solidFill>
                <a:schemeClr val="bg2"/>
              </a:solidFill>
            </a:rPr>
            <a:t>Self-efficacy</a:t>
          </a:r>
          <a:r>
            <a:rPr lang="en-CA" sz="2200" kern="1200" dirty="0"/>
            <a:t> is determined by </a:t>
          </a:r>
        </a:p>
        <a:p>
          <a:pPr marL="0" lvl="0" indent="0" algn="ctr" defTabSz="977900">
            <a:lnSpc>
              <a:spcPct val="90000"/>
            </a:lnSpc>
            <a:spcBef>
              <a:spcPct val="0"/>
            </a:spcBef>
            <a:spcAft>
              <a:spcPct val="35000"/>
            </a:spcAft>
            <a:buNone/>
          </a:pPr>
          <a:r>
            <a:rPr lang="en-CA" sz="2200" kern="1200" dirty="0"/>
            <a:t>1. observing what others do.</a:t>
          </a:r>
        </a:p>
        <a:p>
          <a:pPr marL="0" lvl="0" indent="0" algn="ctr" defTabSz="977900">
            <a:lnSpc>
              <a:spcPct val="90000"/>
            </a:lnSpc>
            <a:spcBef>
              <a:spcPct val="0"/>
            </a:spcBef>
            <a:spcAft>
              <a:spcPct val="35000"/>
            </a:spcAft>
            <a:buNone/>
          </a:pPr>
          <a:r>
            <a:rPr lang="en-CA" sz="2200" kern="1200" dirty="0"/>
            <a:t>2. listening to what others say about us. </a:t>
          </a:r>
        </a:p>
        <a:p>
          <a:pPr marL="0" lvl="0" indent="0" algn="ctr" defTabSz="977900">
            <a:lnSpc>
              <a:spcPct val="90000"/>
            </a:lnSpc>
            <a:spcBef>
              <a:spcPct val="0"/>
            </a:spcBef>
            <a:spcAft>
              <a:spcPct val="35000"/>
            </a:spcAft>
            <a:buNone/>
          </a:pPr>
          <a:r>
            <a:rPr lang="en-CA" sz="2200" kern="1200" dirty="0"/>
            <a:t>           3. personal successes and failures.</a:t>
          </a:r>
        </a:p>
        <a:p>
          <a:pPr marL="0" lvl="0" indent="0" algn="ctr" defTabSz="977900">
            <a:lnSpc>
              <a:spcPct val="90000"/>
            </a:lnSpc>
            <a:spcBef>
              <a:spcPct val="0"/>
            </a:spcBef>
            <a:spcAft>
              <a:spcPct val="35000"/>
            </a:spcAft>
            <a:buNone/>
          </a:pPr>
          <a:r>
            <a:rPr lang="en-CA" sz="2200" kern="1200" dirty="0"/>
            <a:t>           4. our baseline state of activation.</a:t>
          </a:r>
          <a:endParaRPr lang="en-US" sz="2200" kern="1200" dirty="0"/>
        </a:p>
      </dsp:txBody>
      <dsp:txXfrm>
        <a:off x="6085859" y="1180065"/>
        <a:ext cx="4779630" cy="26900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8B4A49-342A-48D6-88F7-3761ADF04341}" type="datetimeFigureOut">
              <a:rPr lang="en-CA" smtClean="0"/>
              <a:t>2025-09-27</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778E1F-8499-4F43-8AE7-216E103E7E87}" type="slidenum">
              <a:rPr lang="en-CA" smtClean="0"/>
              <a:t>‹#›</a:t>
            </a:fld>
            <a:endParaRPr lang="en-CA"/>
          </a:p>
        </p:txBody>
      </p:sp>
    </p:spTree>
    <p:extLst>
      <p:ext uri="{BB962C8B-B14F-4D97-AF65-F5344CB8AC3E}">
        <p14:creationId xmlns:p14="http://schemas.microsoft.com/office/powerpoint/2010/main" val="373173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 one</a:t>
            </a:r>
          </a:p>
          <a:p>
            <a:r>
              <a:rPr lang="en-US" dirty="0"/>
              <a:t>Cars, bicycles, cameras, computers,  almost anything these days comes with an owner's manual. Unfortunately, people don’t </a:t>
            </a:r>
          </a:p>
          <a:p>
            <a:endParaRPr lang="en-US" dirty="0"/>
          </a:p>
          <a:p>
            <a:r>
              <a:rPr lang="en-US" dirty="0"/>
              <a:t>An owners' manual can help you operate a product and trouble shoot if something goes wrong with it </a:t>
            </a:r>
          </a:p>
          <a:p>
            <a:endParaRPr lang="en-US" dirty="0"/>
          </a:p>
          <a:p>
            <a:r>
              <a:rPr lang="en-US" dirty="0"/>
              <a:t>One of the Simple course goals is to try to provide you with an owner's manual to your mind. If you’re  happy with your life, you don’t need to do this course, but if you struggle with feelings, thoughts, or behaviors you will find it useful. </a:t>
            </a:r>
          </a:p>
          <a:p>
            <a:endParaRPr lang="en-US" dirty="0"/>
          </a:p>
          <a:p>
            <a:r>
              <a:rPr lang="en-US" dirty="0"/>
              <a:t>Many aspects of the human mind remain a great mystery but increasingly we have glimpses into how it functions. Knowing how it functions can, if we struggle emotionally, help ease our pain.</a:t>
            </a:r>
          </a:p>
          <a:p>
            <a:endParaRPr lang="en-US" dirty="0"/>
          </a:p>
          <a:p>
            <a:r>
              <a:rPr lang="en-US" dirty="0"/>
              <a:t>It's a privilege to be with you, hopefully for all the 29 simple sessions, in which together we will explore the mind and how to heal it. Welcome to the simple journey</a:t>
            </a:r>
            <a:endParaRPr lang="en-CA" dirty="0"/>
          </a:p>
        </p:txBody>
      </p:sp>
      <p:sp>
        <p:nvSpPr>
          <p:cNvPr id="4" name="Slide Number Placeholder 3"/>
          <p:cNvSpPr>
            <a:spLocks noGrp="1"/>
          </p:cNvSpPr>
          <p:nvPr>
            <p:ph type="sldNum" sz="quarter" idx="5"/>
          </p:nvPr>
        </p:nvSpPr>
        <p:spPr/>
        <p:txBody>
          <a:bodyPr/>
          <a:lstStyle/>
          <a:p>
            <a:fld id="{B8778E1F-8499-4F43-8AE7-216E103E7E87}" type="slidenum">
              <a:rPr lang="en-CA" smtClean="0"/>
              <a:t>1</a:t>
            </a:fld>
            <a:endParaRPr lang="en-CA"/>
          </a:p>
        </p:txBody>
      </p:sp>
    </p:spTree>
    <p:extLst>
      <p:ext uri="{BB962C8B-B14F-4D97-AF65-F5344CB8AC3E}">
        <p14:creationId xmlns:p14="http://schemas.microsoft.com/office/powerpoint/2010/main" val="27673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your time I truly appreciate it. Over the next 30 minutes I’d like to share with you a project  which I think, if taken to the next phase, could address some  gaps in mental health care .</a:t>
            </a:r>
          </a:p>
          <a:p>
            <a:r>
              <a:rPr lang="en-CA" dirty="0"/>
              <a:t>Simple is an acronym for… Integral is a nod to philosopher Ken Wilber whose work permeates the course while idealist refers to philosophical idealism which is becoming more accepted in academic philosophical circles particularly as articulated by philosophers such as Bernardo Kastrup.  Mindful I don’t have to explain. </a:t>
            </a:r>
          </a:p>
        </p:txBody>
      </p:sp>
      <p:sp>
        <p:nvSpPr>
          <p:cNvPr id="4" name="Slide Number Placeholder 3"/>
          <p:cNvSpPr>
            <a:spLocks noGrp="1"/>
          </p:cNvSpPr>
          <p:nvPr>
            <p:ph type="sldNum" sz="quarter" idx="5"/>
          </p:nvPr>
        </p:nvSpPr>
        <p:spPr/>
        <p:txBody>
          <a:bodyPr/>
          <a:lstStyle/>
          <a:p>
            <a:fld id="{1D8985B8-560A-4886-B7FB-B4B103183F4F}" type="slidenum">
              <a:rPr lang="en-CA" smtClean="0"/>
              <a:t>24</a:t>
            </a:fld>
            <a:endParaRPr lang="en-CA"/>
          </a:p>
        </p:txBody>
      </p:sp>
    </p:spTree>
    <p:extLst>
      <p:ext uri="{BB962C8B-B14F-4D97-AF65-F5344CB8AC3E}">
        <p14:creationId xmlns:p14="http://schemas.microsoft.com/office/powerpoint/2010/main" val="309404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D874E-8168-4065-00DE-0911938F8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E7B42-16A2-37ED-C1F2-45AB7C683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08649-69D0-7E84-F961-247AC6C90569}"/>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5EFA671F-469C-2B4D-F5DA-907F0BCDC52D}"/>
              </a:ext>
            </a:extLst>
          </p:cNvPr>
          <p:cNvSpPr>
            <a:spLocks noGrp="1"/>
          </p:cNvSpPr>
          <p:nvPr>
            <p:ph type="sldNum" sz="quarter" idx="5"/>
          </p:nvPr>
        </p:nvSpPr>
        <p:spPr/>
        <p:txBody>
          <a:bodyPr/>
          <a:lstStyle/>
          <a:p>
            <a:fld id="{3816C4AA-E95E-418F-96EE-B9B66BBF2653}" type="slidenum">
              <a:rPr lang="en-CA" smtClean="0"/>
              <a:t>26</a:t>
            </a:fld>
            <a:endParaRPr lang="en-CA"/>
          </a:p>
        </p:txBody>
      </p:sp>
    </p:spTree>
    <p:extLst>
      <p:ext uri="{BB962C8B-B14F-4D97-AF65-F5344CB8AC3E}">
        <p14:creationId xmlns:p14="http://schemas.microsoft.com/office/powerpoint/2010/main" val="615497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five things to do the simple course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28</a:t>
            </a:fld>
            <a:endParaRPr lang="en-CA"/>
          </a:p>
        </p:txBody>
      </p:sp>
    </p:spTree>
    <p:extLst>
      <p:ext uri="{BB962C8B-B14F-4D97-AF65-F5344CB8AC3E}">
        <p14:creationId xmlns:p14="http://schemas.microsoft.com/office/powerpoint/2010/main" val="4002508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books are available on Amazon in e-book or paperback format.</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29</a:t>
            </a:fld>
            <a:endParaRPr lang="en-CA"/>
          </a:p>
        </p:txBody>
      </p:sp>
    </p:spTree>
    <p:extLst>
      <p:ext uri="{BB962C8B-B14F-4D97-AF65-F5344CB8AC3E}">
        <p14:creationId xmlns:p14="http://schemas.microsoft.com/office/powerpoint/2010/main" val="269131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5BF2-00D7-C988-8FD9-A67038F93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F9C9E-5772-8571-EA3D-CD6CF79EC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FF76B-8BAD-AA2D-9F24-3605D7F212FC}"/>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3CE0357D-A515-4BDC-1BF4-1339A750EEC0}"/>
              </a:ext>
            </a:extLst>
          </p:cNvPr>
          <p:cNvSpPr>
            <a:spLocks noGrp="1"/>
          </p:cNvSpPr>
          <p:nvPr>
            <p:ph type="sldNum" sz="quarter" idx="5"/>
          </p:nvPr>
        </p:nvSpPr>
        <p:spPr/>
        <p:txBody>
          <a:bodyPr/>
          <a:lstStyle/>
          <a:p>
            <a:fld id="{3816C4AA-E95E-418F-96EE-B9B66BBF2653}" type="slidenum">
              <a:rPr lang="en-CA" smtClean="0"/>
              <a:t>32</a:t>
            </a:fld>
            <a:endParaRPr lang="en-CA"/>
          </a:p>
        </p:txBody>
      </p:sp>
    </p:spTree>
    <p:extLst>
      <p:ext uri="{BB962C8B-B14F-4D97-AF65-F5344CB8AC3E}">
        <p14:creationId xmlns:p14="http://schemas.microsoft.com/office/powerpoint/2010/main" val="27372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talked about the books we use in simple and the website. A third resource that "live" course participants have access to his our email. If you are doing the YouTube course facilitated by mental health professional having a course website might be an option.</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34</a:t>
            </a:fld>
            <a:endParaRPr lang="en-CA"/>
          </a:p>
        </p:txBody>
      </p:sp>
    </p:spTree>
    <p:extLst>
      <p:ext uri="{BB962C8B-B14F-4D97-AF65-F5344CB8AC3E}">
        <p14:creationId xmlns:p14="http://schemas.microsoft.com/office/powerpoint/2010/main" val="42039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37</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7C0B1-40DD-64F4-D8C2-D1B659F41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A7434-7F7B-25FF-D584-49BE805EC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1EC61-54AB-FBCE-BBCB-5725C331B218}"/>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0558FBEC-B0A0-3C78-B940-6275C45126B4}"/>
              </a:ext>
            </a:extLst>
          </p:cNvPr>
          <p:cNvSpPr>
            <a:spLocks noGrp="1"/>
          </p:cNvSpPr>
          <p:nvPr>
            <p:ph type="sldNum" sz="quarter" idx="5"/>
          </p:nvPr>
        </p:nvSpPr>
        <p:spPr/>
        <p:txBody>
          <a:bodyPr/>
          <a:lstStyle/>
          <a:p>
            <a:fld id="{3816C4AA-E95E-418F-96EE-B9B66BBF2653}" type="slidenum">
              <a:rPr lang="en-CA" smtClean="0"/>
              <a:t>45</a:t>
            </a:fld>
            <a:endParaRPr lang="en-CA"/>
          </a:p>
        </p:txBody>
      </p:sp>
    </p:spTree>
    <p:extLst>
      <p:ext uri="{BB962C8B-B14F-4D97-AF65-F5344CB8AC3E}">
        <p14:creationId xmlns:p14="http://schemas.microsoft.com/office/powerpoint/2010/main" val="2526637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course etiquette agreement has evolved organically over the years. It is a code of conduct which participants in coleaders agree to abide by.</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48</a:t>
            </a:fld>
            <a:endParaRPr lang="en-CA"/>
          </a:p>
        </p:txBody>
      </p:sp>
    </p:spTree>
    <p:extLst>
      <p:ext uri="{BB962C8B-B14F-4D97-AF65-F5344CB8AC3E}">
        <p14:creationId xmlns:p14="http://schemas.microsoft.com/office/powerpoint/2010/main" val="3355622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49</a:t>
            </a:fld>
            <a:endParaRPr lang="en-CA"/>
          </a:p>
        </p:txBody>
      </p:sp>
    </p:spTree>
    <p:extLst>
      <p:ext uri="{BB962C8B-B14F-4D97-AF65-F5344CB8AC3E}">
        <p14:creationId xmlns:p14="http://schemas.microsoft.com/office/powerpoint/2010/main" val="8762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3E108-45CA-F3E2-A50D-329922224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BA9FC-6D32-338C-C8EF-06A4FD0C5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6A1F2-F71A-2A9B-D0D9-84255E986BD6}"/>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ACE01F57-6155-1E2D-203A-62873165B18A}"/>
              </a:ext>
            </a:extLst>
          </p:cNvPr>
          <p:cNvSpPr>
            <a:spLocks noGrp="1"/>
          </p:cNvSpPr>
          <p:nvPr>
            <p:ph type="sldNum" sz="quarter" idx="5"/>
          </p:nvPr>
        </p:nvSpPr>
        <p:spPr/>
        <p:txBody>
          <a:bodyPr/>
          <a:lstStyle/>
          <a:p>
            <a:fld id="{3816C4AA-E95E-418F-96EE-B9B66BBF2653}" type="slidenum">
              <a:rPr lang="en-CA" smtClean="0"/>
              <a:t>53</a:t>
            </a:fld>
            <a:endParaRPr lang="en-CA"/>
          </a:p>
        </p:txBody>
      </p:sp>
    </p:spTree>
    <p:extLst>
      <p:ext uri="{BB962C8B-B14F-4D97-AF65-F5344CB8AC3E}">
        <p14:creationId xmlns:p14="http://schemas.microsoft.com/office/powerpoint/2010/main" val="109723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14CF-9371-C65E-78B6-3D81B59B0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9B6E0-1BA0-1C15-44C4-92B6AFE33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79B55-8B1A-6BF9-B7F6-E3D8E21B7FD2}"/>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3C0B9DF4-17C3-7850-62D7-4940C315E37E}"/>
              </a:ext>
            </a:extLst>
          </p:cNvPr>
          <p:cNvSpPr>
            <a:spLocks noGrp="1"/>
          </p:cNvSpPr>
          <p:nvPr>
            <p:ph type="sldNum" sz="quarter" idx="5"/>
          </p:nvPr>
        </p:nvSpPr>
        <p:spPr/>
        <p:txBody>
          <a:bodyPr/>
          <a:lstStyle/>
          <a:p>
            <a:fld id="{3816C4AA-E95E-418F-96EE-B9B66BBF2653}" type="slidenum">
              <a:rPr lang="en-CA" smtClean="0"/>
              <a:t>56</a:t>
            </a:fld>
            <a:endParaRPr lang="en-CA"/>
          </a:p>
        </p:txBody>
      </p:sp>
    </p:spTree>
    <p:extLst>
      <p:ext uri="{BB962C8B-B14F-4D97-AF65-F5344CB8AC3E}">
        <p14:creationId xmlns:p14="http://schemas.microsoft.com/office/powerpoint/2010/main" val="622165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experience emotional dysregulation often relate to Sisyphus and to the character in Nelson's poem.</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59</a:t>
            </a:fld>
            <a:endParaRPr lang="en-CA"/>
          </a:p>
        </p:txBody>
      </p:sp>
    </p:spTree>
    <p:extLst>
      <p:ext uri="{BB962C8B-B14F-4D97-AF65-F5344CB8AC3E}">
        <p14:creationId xmlns:p14="http://schemas.microsoft.com/office/powerpoint/2010/main" val="4149644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3C84-F60C-7775-CFCC-AFDD3EB17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B7087-4274-89B5-9A61-D7852DA36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A04F4-A04D-0554-2B3B-BFD6879044B2}"/>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82105464-F647-4148-C5C7-914417056991}"/>
              </a:ext>
            </a:extLst>
          </p:cNvPr>
          <p:cNvSpPr>
            <a:spLocks noGrp="1"/>
          </p:cNvSpPr>
          <p:nvPr>
            <p:ph type="sldNum" sz="quarter" idx="5"/>
          </p:nvPr>
        </p:nvSpPr>
        <p:spPr/>
        <p:txBody>
          <a:bodyPr/>
          <a:lstStyle/>
          <a:p>
            <a:fld id="{3816C4AA-E95E-418F-96EE-B9B66BBF2653}" type="slidenum">
              <a:rPr lang="en-CA" smtClean="0"/>
              <a:t>60</a:t>
            </a:fld>
            <a:endParaRPr lang="en-CA"/>
          </a:p>
        </p:txBody>
      </p:sp>
    </p:spTree>
    <p:extLst>
      <p:ext uri="{BB962C8B-B14F-4D97-AF65-F5344CB8AC3E}">
        <p14:creationId xmlns:p14="http://schemas.microsoft.com/office/powerpoint/2010/main" val="256625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skills training component of DBT is typically done in a group setting. There are several different workbooks that cover the traditional four modules of DBT skills.</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68</a:t>
            </a:fld>
            <a:endParaRPr lang="en-CA"/>
          </a:p>
        </p:txBody>
      </p:sp>
    </p:spTree>
    <p:extLst>
      <p:ext uri="{BB962C8B-B14F-4D97-AF65-F5344CB8AC3E}">
        <p14:creationId xmlns:p14="http://schemas.microsoft.com/office/powerpoint/2010/main" val="353083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In each of the four modules  many different skills  are discussed.</a:t>
            </a:r>
          </a:p>
          <a:p>
            <a:endParaRPr lang="en-US" dirty="0"/>
          </a:p>
          <a:p>
            <a:r>
              <a:rPr lang="en-US" dirty="0"/>
              <a:t> You will not use all of them. As we go through all the skills choose a few that you understand and think you can use. </a:t>
            </a:r>
          </a:p>
          <a:p>
            <a:endParaRPr lang="en-US" dirty="0"/>
          </a:p>
          <a:p>
            <a:r>
              <a:rPr lang="en-US" dirty="0"/>
              <a:t>Getting good at using any one skill takes  practice. Don't get discouraged if the first time you try a skill you are not very good at it. That's completely normal and expected. Persistence is key. </a:t>
            </a:r>
          </a:p>
          <a:p>
            <a:endParaRPr lang="en-US" dirty="0"/>
          </a:p>
          <a:p>
            <a:r>
              <a:rPr lang="en-US" dirty="0"/>
              <a:t>The DBT diary card which can be found at the back of the second edition of the skills training workbook can help you keep track of the skills that you are learning.</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69</a:t>
            </a:fld>
            <a:endParaRPr lang="en-CA"/>
          </a:p>
        </p:txBody>
      </p:sp>
    </p:spTree>
    <p:extLst>
      <p:ext uri="{BB962C8B-B14F-4D97-AF65-F5344CB8AC3E}">
        <p14:creationId xmlns:p14="http://schemas.microsoft.com/office/powerpoint/2010/main" val="230385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7DF9-DFBB-15A8-A5D0-F447163E0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7B290-CE47-479C-71C1-40C29877B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BC1CD-5059-4C9C-AD02-6B50F5FA401A}"/>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CB4B084D-5347-FEC0-4DB9-B72CE0C18420}"/>
              </a:ext>
            </a:extLst>
          </p:cNvPr>
          <p:cNvSpPr>
            <a:spLocks noGrp="1"/>
          </p:cNvSpPr>
          <p:nvPr>
            <p:ph type="sldNum" sz="quarter" idx="5"/>
          </p:nvPr>
        </p:nvSpPr>
        <p:spPr/>
        <p:txBody>
          <a:bodyPr/>
          <a:lstStyle/>
          <a:p>
            <a:fld id="{3816C4AA-E95E-418F-96EE-B9B66BBF2653}" type="slidenum">
              <a:rPr lang="en-CA" smtClean="0"/>
              <a:t>85</a:t>
            </a:fld>
            <a:endParaRPr lang="en-CA"/>
          </a:p>
        </p:txBody>
      </p:sp>
    </p:spTree>
    <p:extLst>
      <p:ext uri="{BB962C8B-B14F-4D97-AF65-F5344CB8AC3E}">
        <p14:creationId xmlns:p14="http://schemas.microsoft.com/office/powerpoint/2010/main" val="1536591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endParaRPr lang="en-US" dirty="0"/>
          </a:p>
          <a:p>
            <a:r>
              <a:rPr lang="en-US" dirty="0"/>
              <a:t>The world presents everyone with  stressful challenges and difficulties.</a:t>
            </a:r>
          </a:p>
          <a:p>
            <a:endParaRPr lang="en-US" dirty="0"/>
          </a:p>
          <a:p>
            <a:r>
              <a:rPr lang="en-US" dirty="0"/>
              <a:t> When we are struggling, we may feel that others and the world are to blame for these struggles. </a:t>
            </a:r>
          </a:p>
          <a:p>
            <a:endParaRPr lang="en-US" dirty="0"/>
          </a:p>
          <a:p>
            <a:r>
              <a:rPr lang="en-US" dirty="0"/>
              <a:t>The world is full of holes, and some people do indeed encounter more holes than others. It’s however difficult to change the world and make it friendlier , sometimes it's more realistic to learn to cope by getting out of, or avoid holes. </a:t>
            </a:r>
          </a:p>
          <a:p>
            <a:endParaRPr lang="en-US" dirty="0"/>
          </a:p>
          <a:p>
            <a:r>
              <a:rPr lang="en-US" dirty="0"/>
              <a:t>Sometimes our responses to difficult circumstances are well-regulated, meaning anybody in the same circumstances would've fallen into that hole. Sometimes our responses to circumstances are dysregulated, falling into the hole has to do with our personalities or who we are. Our well-regulated distress is normal what we want to learn about and deal with is our dysregulated distress.</a:t>
            </a:r>
          </a:p>
          <a:p>
            <a:endParaRPr lang="en-US" dirty="0"/>
          </a:p>
          <a:p>
            <a:r>
              <a:rPr lang="en-US" dirty="0"/>
              <a:t> Mental health resources hold out the prospect of helping people cope better but there is a long road to travel on the road from the prospect of help to actual positive change. There can be many obstacles on that road.</a:t>
            </a:r>
          </a:p>
          <a:p>
            <a:endParaRPr lang="en-US" dirty="0"/>
          </a:p>
          <a:p>
            <a:r>
              <a:rPr lang="en-US" dirty="0"/>
              <a:t>Let’s now look at what these obstacles may be. Perhaps knowing them can help us avoid them</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87</a:t>
            </a:fld>
            <a:endParaRPr lang="en-CA"/>
          </a:p>
        </p:txBody>
      </p:sp>
    </p:spTree>
    <p:extLst>
      <p:ext uri="{BB962C8B-B14F-4D97-AF65-F5344CB8AC3E}">
        <p14:creationId xmlns:p14="http://schemas.microsoft.com/office/powerpoint/2010/main" val="3855246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Over the years of doing the simple course we've talked with participants about what they found to be the main obstacles to doing the course, the homework, and applying the tools skills and strategies in their everyday lives.</a:t>
            </a:r>
          </a:p>
          <a:p>
            <a:endParaRPr lang="en-CA" dirty="0"/>
          </a:p>
          <a:p>
            <a:r>
              <a:rPr lang="en-CA" dirty="0"/>
              <a:t>This is what they told us:</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89</a:t>
            </a:fld>
            <a:endParaRPr lang="en-CA"/>
          </a:p>
        </p:txBody>
      </p:sp>
    </p:spTree>
    <p:extLst>
      <p:ext uri="{BB962C8B-B14F-4D97-AF65-F5344CB8AC3E}">
        <p14:creationId xmlns:p14="http://schemas.microsoft.com/office/powerpoint/2010/main" val="3675842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CDBC9-2588-1D38-9569-1235BDA1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39FA3-D935-9B80-899A-197EB480B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B16D0-7283-E534-8BAE-658D63D4DDDA}"/>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2EB14104-6F11-768C-3130-EF634D0C54BC}"/>
              </a:ext>
            </a:extLst>
          </p:cNvPr>
          <p:cNvSpPr>
            <a:spLocks noGrp="1"/>
          </p:cNvSpPr>
          <p:nvPr>
            <p:ph type="sldNum" sz="quarter" idx="5"/>
          </p:nvPr>
        </p:nvSpPr>
        <p:spPr/>
        <p:txBody>
          <a:bodyPr/>
          <a:lstStyle/>
          <a:p>
            <a:fld id="{3816C4AA-E95E-418F-96EE-B9B66BBF2653}" type="slidenum">
              <a:rPr lang="en-CA" smtClean="0"/>
              <a:t>91</a:t>
            </a:fld>
            <a:endParaRPr lang="en-CA"/>
          </a:p>
        </p:txBody>
      </p:sp>
    </p:spTree>
    <p:extLst>
      <p:ext uri="{BB962C8B-B14F-4D97-AF65-F5344CB8AC3E}">
        <p14:creationId xmlns:p14="http://schemas.microsoft.com/office/powerpoint/2010/main" val="1980307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Luis cleto, have offered the simple course every year for the last 25 years. Over that time, I've had the privilege to co-lead the course with several different clinicians. In 2022 – 23 these were the coleaders of the in person and virtual live simple course.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7</a:t>
            </a:fld>
            <a:endParaRPr lang="en-CA"/>
          </a:p>
        </p:txBody>
      </p:sp>
    </p:spTree>
    <p:extLst>
      <p:ext uri="{BB962C8B-B14F-4D97-AF65-F5344CB8AC3E}">
        <p14:creationId xmlns:p14="http://schemas.microsoft.com/office/powerpoint/2010/main" val="2535666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816C4AA-E95E-418F-96EE-B9B66BBF2653}" type="slidenum">
              <a:rPr lang="en-CA" smtClean="0"/>
              <a:t>93</a:t>
            </a:fld>
            <a:endParaRPr lang="en-CA"/>
          </a:p>
        </p:txBody>
      </p:sp>
    </p:spTree>
    <p:extLst>
      <p:ext uri="{BB962C8B-B14F-4D97-AF65-F5344CB8AC3E}">
        <p14:creationId xmlns:p14="http://schemas.microsoft.com/office/powerpoint/2010/main" val="2592402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FF7C-475E-66FA-643C-E1798A194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BF0DA-6D5A-9B22-18EB-560C020AB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54341-7E13-F822-54B7-F63541ACA9D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6B8457-25B6-6867-56EF-65B1F339D305}"/>
              </a:ext>
            </a:extLst>
          </p:cNvPr>
          <p:cNvSpPr>
            <a:spLocks noGrp="1"/>
          </p:cNvSpPr>
          <p:nvPr>
            <p:ph type="sldNum" sz="quarter" idx="5"/>
          </p:nvPr>
        </p:nvSpPr>
        <p:spPr/>
        <p:txBody>
          <a:bodyPr/>
          <a:lstStyle/>
          <a:p>
            <a:fld id="{3816C4AA-E95E-418F-96EE-B9B66BBF2653}" type="slidenum">
              <a:rPr lang="en-CA" smtClean="0"/>
              <a:t>94</a:t>
            </a:fld>
            <a:endParaRPr lang="en-CA"/>
          </a:p>
        </p:txBody>
      </p:sp>
    </p:spTree>
    <p:extLst>
      <p:ext uri="{BB962C8B-B14F-4D97-AF65-F5344CB8AC3E}">
        <p14:creationId xmlns:p14="http://schemas.microsoft.com/office/powerpoint/2010/main" val="2667794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A28FB-79BE-0C83-2579-6FC74C89C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6C98C-269E-0125-D41E-C1C23DC72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D752F-B313-E08C-071B-49E3965D0DED}"/>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8A6EEFCB-3522-585E-8501-1CD41E1557F8}"/>
              </a:ext>
            </a:extLst>
          </p:cNvPr>
          <p:cNvSpPr>
            <a:spLocks noGrp="1"/>
          </p:cNvSpPr>
          <p:nvPr>
            <p:ph type="sldNum" sz="quarter" idx="5"/>
          </p:nvPr>
        </p:nvSpPr>
        <p:spPr/>
        <p:txBody>
          <a:bodyPr/>
          <a:lstStyle/>
          <a:p>
            <a:fld id="{3816C4AA-E95E-418F-96EE-B9B66BBF2653}" type="slidenum">
              <a:rPr lang="en-CA" smtClean="0"/>
              <a:t>98</a:t>
            </a:fld>
            <a:endParaRPr lang="en-CA"/>
          </a:p>
        </p:txBody>
      </p:sp>
    </p:spTree>
    <p:extLst>
      <p:ext uri="{BB962C8B-B14F-4D97-AF65-F5344CB8AC3E}">
        <p14:creationId xmlns:p14="http://schemas.microsoft.com/office/powerpoint/2010/main" val="2906186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100</a:t>
            </a:fld>
            <a:endParaRPr lang="en-CA"/>
          </a:p>
        </p:txBody>
      </p:sp>
    </p:spTree>
    <p:extLst>
      <p:ext uri="{BB962C8B-B14F-4D97-AF65-F5344CB8AC3E}">
        <p14:creationId xmlns:p14="http://schemas.microsoft.com/office/powerpoint/2010/main" val="4279591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8778E1F-8499-4F43-8AE7-216E103E7E87}" type="slidenum">
              <a:rPr lang="en-CA" smtClean="0"/>
              <a:t>110</a:t>
            </a:fld>
            <a:endParaRPr lang="en-CA"/>
          </a:p>
        </p:txBody>
      </p:sp>
    </p:spTree>
    <p:extLst>
      <p:ext uri="{BB962C8B-B14F-4D97-AF65-F5344CB8AC3E}">
        <p14:creationId xmlns:p14="http://schemas.microsoft.com/office/powerpoint/2010/main" val="3221092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People who experience emotional dysregulation often can relate both to Sisyphus and to the narrator in Nelson's poem there’s a hole in my sidewalk. Let’s start with the myth of Sisyphus </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124</a:t>
            </a:fld>
            <a:endParaRPr lang="en-CA"/>
          </a:p>
        </p:txBody>
      </p:sp>
    </p:spTree>
    <p:extLst>
      <p:ext uri="{BB962C8B-B14F-4D97-AF65-F5344CB8AC3E}">
        <p14:creationId xmlns:p14="http://schemas.microsoft.com/office/powerpoint/2010/main" val="687166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 one</a:t>
            </a:r>
          </a:p>
          <a:p>
            <a:r>
              <a:rPr lang="en-US" dirty="0"/>
              <a:t>Cars, bicycles, cameras, computers,  almost anything these days comes with an owner's manual. Unfortunately, people don’t </a:t>
            </a:r>
          </a:p>
          <a:p>
            <a:endParaRPr lang="en-US" dirty="0"/>
          </a:p>
          <a:p>
            <a:r>
              <a:rPr lang="en-US" dirty="0"/>
              <a:t>An owners' manual can help you operate a product and trouble shoot if something goes wrong with it </a:t>
            </a:r>
          </a:p>
          <a:p>
            <a:endParaRPr lang="en-US" dirty="0"/>
          </a:p>
          <a:p>
            <a:r>
              <a:rPr lang="en-US" dirty="0"/>
              <a:t>One of the Simple course goals is to try to provide you with an owner's manual to your mind. If you’re  happy with your life, you don’t need to do this course, but if you struggle with feelings, thoughts, or behaviors you will find it useful. </a:t>
            </a:r>
          </a:p>
          <a:p>
            <a:endParaRPr lang="en-US" dirty="0"/>
          </a:p>
          <a:p>
            <a:r>
              <a:rPr lang="en-US" dirty="0"/>
              <a:t>Many aspects of the human mind remain a great mystery but increasingly we have glimpses into how it functions. Knowing how it functions can, if we struggle emotionally, help ease our pain.</a:t>
            </a:r>
          </a:p>
          <a:p>
            <a:endParaRPr lang="en-US" dirty="0"/>
          </a:p>
          <a:p>
            <a:r>
              <a:rPr lang="en-US" dirty="0"/>
              <a:t>It's a privilege to be with you, hopefully for all the 29 simple sessions, in which together we will explore the mind and how to heal it. Welcome to the simple journey</a:t>
            </a:r>
            <a:endParaRPr lang="en-CA" dirty="0"/>
          </a:p>
        </p:txBody>
      </p:sp>
      <p:sp>
        <p:nvSpPr>
          <p:cNvPr id="4" name="Slide Number Placeholder 3"/>
          <p:cNvSpPr>
            <a:spLocks noGrp="1"/>
          </p:cNvSpPr>
          <p:nvPr>
            <p:ph type="sldNum" sz="quarter" idx="5"/>
          </p:nvPr>
        </p:nvSpPr>
        <p:spPr/>
        <p:txBody>
          <a:bodyPr/>
          <a:lstStyle/>
          <a:p>
            <a:fld id="{B8778E1F-8499-4F43-8AE7-216E103E7E87}" type="slidenum">
              <a:rPr lang="en-CA" smtClean="0"/>
              <a:t>128</a:t>
            </a:fld>
            <a:endParaRPr lang="en-CA"/>
          </a:p>
        </p:txBody>
      </p:sp>
    </p:spTree>
    <p:extLst>
      <p:ext uri="{BB962C8B-B14F-4D97-AF65-F5344CB8AC3E}">
        <p14:creationId xmlns:p14="http://schemas.microsoft.com/office/powerpoint/2010/main" val="276731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Luis cleto, have offered the simple course every year for the last 25 years. Over that time, I've had the privilege to co-lead the course with several different clinicians. In 2022 – 23 these were the coleaders of the in person and virtual live simple course.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131</a:t>
            </a:fld>
            <a:endParaRPr lang="en-CA"/>
          </a:p>
        </p:txBody>
      </p:sp>
    </p:spTree>
    <p:extLst>
      <p:ext uri="{BB962C8B-B14F-4D97-AF65-F5344CB8AC3E}">
        <p14:creationId xmlns:p14="http://schemas.microsoft.com/office/powerpoint/2010/main" val="2535666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142</a:t>
            </a:fld>
            <a:endParaRPr lang="en-CA"/>
          </a:p>
        </p:txBody>
      </p:sp>
    </p:spTree>
    <p:extLst>
      <p:ext uri="{BB962C8B-B14F-4D97-AF65-F5344CB8AC3E}">
        <p14:creationId xmlns:p14="http://schemas.microsoft.com/office/powerpoint/2010/main" val="2583756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145</a:t>
            </a:fld>
            <a:endParaRPr lang="en-CA"/>
          </a:p>
        </p:txBody>
      </p:sp>
    </p:spTree>
    <p:extLst>
      <p:ext uri="{BB962C8B-B14F-4D97-AF65-F5344CB8AC3E}">
        <p14:creationId xmlns:p14="http://schemas.microsoft.com/office/powerpoint/2010/main" val="154962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9</a:t>
            </a:fld>
            <a:endParaRPr lang="en-CA"/>
          </a:p>
        </p:txBody>
      </p:sp>
    </p:spTree>
    <p:extLst>
      <p:ext uri="{BB962C8B-B14F-4D97-AF65-F5344CB8AC3E}">
        <p14:creationId xmlns:p14="http://schemas.microsoft.com/office/powerpoint/2010/main" val="2583756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Often, when we’re distressed, we have negative, racing, intrusive or unwanted thoughts, and feelings</a:t>
            </a:r>
          </a:p>
          <a:p>
            <a:endParaRPr lang="en-US" dirty="0"/>
          </a:p>
          <a:p>
            <a:r>
              <a:rPr lang="en-US" dirty="0"/>
              <a:t>mindfulness Is the practice of focusing the mind on an object of one’s choice . That object might for example  be our breath.</a:t>
            </a:r>
          </a:p>
          <a:p>
            <a:endParaRPr lang="en-US" dirty="0"/>
          </a:p>
          <a:p>
            <a:r>
              <a:rPr lang="en-US" dirty="0"/>
              <a:t>Meditation on the other hand is the activity of emptying the mind as much as possible. That may also be done by focusing on our breath, and then noticing when it wonders and gently bringing it back to focus.</a:t>
            </a:r>
            <a:endParaRPr lang="en-CA" dirty="0"/>
          </a:p>
          <a:p>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148</a:t>
            </a:fld>
            <a:endParaRPr lang="en-CA"/>
          </a:p>
        </p:txBody>
      </p:sp>
    </p:spTree>
    <p:extLst>
      <p:ext uri="{BB962C8B-B14F-4D97-AF65-F5344CB8AC3E}">
        <p14:creationId xmlns:p14="http://schemas.microsoft.com/office/powerpoint/2010/main" val="3965920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meditation practice. Meditation has been well documented to have mental, physical, emotional and spiritual benefits.</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149</a:t>
            </a:fld>
            <a:endParaRPr lang="en-CA"/>
          </a:p>
        </p:txBody>
      </p:sp>
    </p:spTree>
    <p:extLst>
      <p:ext uri="{BB962C8B-B14F-4D97-AF65-F5344CB8AC3E}">
        <p14:creationId xmlns:p14="http://schemas.microsoft.com/office/powerpoint/2010/main" val="2733135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benefits of meditation far outweigh its possible negative effects, it is important for us to discuss these possible negative effects…</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151</a:t>
            </a:fld>
            <a:endParaRPr lang="en-CA"/>
          </a:p>
        </p:txBody>
      </p:sp>
    </p:spTree>
    <p:extLst>
      <p:ext uri="{BB962C8B-B14F-4D97-AF65-F5344CB8AC3E}">
        <p14:creationId xmlns:p14="http://schemas.microsoft.com/office/powerpoint/2010/main" val="308141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Pre slide</a:t>
            </a:r>
          </a:p>
          <a:p>
            <a:pPr algn="just"/>
            <a:r>
              <a:rPr lang="en-US" dirty="0"/>
              <a:t>Today we will do what is perhaps the most iconic DBT mindfulness practice: the raisin exercise. </a:t>
            </a:r>
          </a:p>
          <a:p>
            <a:pPr algn="just"/>
            <a:endParaRPr lang="en-US" dirty="0"/>
          </a:p>
          <a:p>
            <a:pPr algn="just"/>
            <a:r>
              <a:rPr lang="en-US" dirty="0"/>
              <a:t>It is a mindfulness exercise in which your mind will be full of the different aspects of the raisin: what it looks like, what it smells like, what it feels like, even what it sounds like and finally what it tastes like.</a:t>
            </a:r>
          </a:p>
          <a:p>
            <a:pPr algn="just"/>
            <a:endParaRPr lang="en-US" dirty="0"/>
          </a:p>
          <a:p>
            <a:pPr algn="just"/>
            <a:endParaRPr lang="en-US" dirty="0"/>
          </a:p>
          <a:p>
            <a:pPr algn="just"/>
            <a:r>
              <a:rPr lang="en-US" dirty="0"/>
              <a:t>Mindfulness exercises such as this one and the sensory toolkit are also grounding exercises. Grounding exercises generally avoid the side effects of meditation, and you may choose to focus on them as you begin a meditation practice.</a:t>
            </a:r>
          </a:p>
          <a:p>
            <a:pPr algn="just"/>
            <a:endParaRPr lang="en-US" dirty="0"/>
          </a:p>
          <a:p>
            <a:pPr algn="just"/>
            <a:r>
              <a:rPr lang="en-US" dirty="0"/>
              <a:t>The six different types of grounding exercises which are the most popular and were previously discussed in the distress tolerance module are 1) focusing on bodily sensations 2) grounding with the five senses 3) self soothing 4) describing an object in great detail 5) counting breaths 6) distracting with a mind activity.</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153</a:t>
            </a:fld>
            <a:endParaRPr lang="en-CA"/>
          </a:p>
        </p:txBody>
      </p:sp>
    </p:spTree>
    <p:extLst>
      <p:ext uri="{BB962C8B-B14F-4D97-AF65-F5344CB8AC3E}">
        <p14:creationId xmlns:p14="http://schemas.microsoft.com/office/powerpoint/2010/main" val="891537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156</a:t>
            </a:fld>
            <a:endParaRPr lang="en-CA"/>
          </a:p>
        </p:txBody>
      </p:sp>
    </p:spTree>
    <p:extLst>
      <p:ext uri="{BB962C8B-B14F-4D97-AF65-F5344CB8AC3E}">
        <p14:creationId xmlns:p14="http://schemas.microsoft.com/office/powerpoint/2010/main" val="938050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161</a:t>
            </a:fld>
            <a:endParaRPr lang="en-CA"/>
          </a:p>
        </p:txBody>
      </p:sp>
    </p:spTree>
    <p:extLst>
      <p:ext uri="{BB962C8B-B14F-4D97-AF65-F5344CB8AC3E}">
        <p14:creationId xmlns:p14="http://schemas.microsoft.com/office/powerpoint/2010/main" val="3738034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your time I truly appreciate it. Over the next 30 minutes I’d like to share with you a project  which I think, if taken to the next phase, could address some  gaps in mental health care .</a:t>
            </a:r>
          </a:p>
          <a:p>
            <a:r>
              <a:rPr lang="en-CA" dirty="0"/>
              <a:t>Simple is an acronym for… Integral is a nod to philosopher Ken Wilber whose work permeates the course while idealist refers to philosophical idealism which is becoming more accepted in academic philosophical circles particularly as articulated by philosophers such as Bernardo Kastrup.  Mindful I don’t have to explain. </a:t>
            </a:r>
          </a:p>
        </p:txBody>
      </p:sp>
      <p:sp>
        <p:nvSpPr>
          <p:cNvPr id="4" name="Slide Number Placeholder 3"/>
          <p:cNvSpPr>
            <a:spLocks noGrp="1"/>
          </p:cNvSpPr>
          <p:nvPr>
            <p:ph type="sldNum" sz="quarter" idx="5"/>
          </p:nvPr>
        </p:nvSpPr>
        <p:spPr/>
        <p:txBody>
          <a:bodyPr/>
          <a:lstStyle/>
          <a:p>
            <a:fld id="{1D8985B8-560A-4886-B7FB-B4B103183F4F}" type="slidenum">
              <a:rPr lang="en-CA" smtClean="0"/>
              <a:t>162</a:t>
            </a:fld>
            <a:endParaRPr lang="en-CA"/>
          </a:p>
        </p:txBody>
      </p:sp>
    </p:spTree>
    <p:extLst>
      <p:ext uri="{BB962C8B-B14F-4D97-AF65-F5344CB8AC3E}">
        <p14:creationId xmlns:p14="http://schemas.microsoft.com/office/powerpoint/2010/main" val="3094045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164</a:t>
            </a:fld>
            <a:endParaRPr lang="en-CA"/>
          </a:p>
        </p:txBody>
      </p:sp>
    </p:spTree>
    <p:extLst>
      <p:ext uri="{BB962C8B-B14F-4D97-AF65-F5344CB8AC3E}">
        <p14:creationId xmlns:p14="http://schemas.microsoft.com/office/powerpoint/2010/main" val="3829805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history of the simple course goes back to around 1997. After finishing my psychiatry residency in 1989, I practiced Hospital psychiatry in a suburb of Montréal called Longueil for seven years. Shortly after Marshall Linehan published her 1993 book "cognitive behavioral treatment of borderline personality disorder“  I came across her work, and it changed my practice. In 1996 I moved to Stratford and introduced DBT at the Stratford General Hospital. In 1997 mental health  nurse Maureen Pratley and I started the first DBT group in Stratford. I also worked part time for 5 years at regional mental health care London helping to develop a DBT program. From 1997 to 2022 DBT evolved into simple for two main reasons</a:t>
            </a:r>
            <a:endParaRPr lang="en-CA" dirty="0"/>
          </a:p>
          <a:p>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165</a:t>
            </a:fld>
            <a:endParaRPr lang="en-CA"/>
          </a:p>
        </p:txBody>
      </p:sp>
    </p:spTree>
    <p:extLst>
      <p:ext uri="{BB962C8B-B14F-4D97-AF65-F5344CB8AC3E}">
        <p14:creationId xmlns:p14="http://schemas.microsoft.com/office/powerpoint/2010/main" val="2402299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166</a:t>
            </a:fld>
            <a:endParaRPr lang="en-CA"/>
          </a:p>
        </p:txBody>
      </p:sp>
    </p:spTree>
    <p:extLst>
      <p:ext uri="{BB962C8B-B14F-4D97-AF65-F5344CB8AC3E}">
        <p14:creationId xmlns:p14="http://schemas.microsoft.com/office/powerpoint/2010/main" val="80160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5A63-FE36-66A7-9F10-71A4BADAC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1DC1A-21E5-7E1B-3BE6-E7CE0CE14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44F7E-F0C7-CFA0-CF71-86DD4F76FA6D}"/>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9903B0DC-B686-DE3B-3F1B-6BA76A350DCD}"/>
              </a:ext>
            </a:extLst>
          </p:cNvPr>
          <p:cNvSpPr>
            <a:spLocks noGrp="1"/>
          </p:cNvSpPr>
          <p:nvPr>
            <p:ph type="sldNum" sz="quarter" idx="5"/>
          </p:nvPr>
        </p:nvSpPr>
        <p:spPr/>
        <p:txBody>
          <a:bodyPr/>
          <a:lstStyle/>
          <a:p>
            <a:fld id="{3816C4AA-E95E-418F-96EE-B9B66BBF2653}" type="slidenum">
              <a:rPr lang="en-CA" smtClean="0"/>
              <a:t>12</a:t>
            </a:fld>
            <a:endParaRPr lang="en-CA"/>
          </a:p>
        </p:txBody>
      </p:sp>
    </p:spTree>
    <p:extLst>
      <p:ext uri="{BB962C8B-B14F-4D97-AF65-F5344CB8AC3E}">
        <p14:creationId xmlns:p14="http://schemas.microsoft.com/office/powerpoint/2010/main" val="3753867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168</a:t>
            </a:fld>
            <a:endParaRPr lang="en-CA"/>
          </a:p>
        </p:txBody>
      </p:sp>
    </p:spTree>
    <p:extLst>
      <p:ext uri="{BB962C8B-B14F-4D97-AF65-F5344CB8AC3E}">
        <p14:creationId xmlns:p14="http://schemas.microsoft.com/office/powerpoint/2010/main" val="933317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five things to do the simple course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170</a:t>
            </a:fld>
            <a:endParaRPr lang="en-CA"/>
          </a:p>
        </p:txBody>
      </p:sp>
    </p:spTree>
    <p:extLst>
      <p:ext uri="{BB962C8B-B14F-4D97-AF65-F5344CB8AC3E}">
        <p14:creationId xmlns:p14="http://schemas.microsoft.com/office/powerpoint/2010/main" val="4002508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books are available on Amazon in e-book or paperback format.</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172</a:t>
            </a:fld>
            <a:endParaRPr lang="en-CA"/>
          </a:p>
        </p:txBody>
      </p:sp>
    </p:spTree>
    <p:extLst>
      <p:ext uri="{BB962C8B-B14F-4D97-AF65-F5344CB8AC3E}">
        <p14:creationId xmlns:p14="http://schemas.microsoft.com/office/powerpoint/2010/main" val="2691317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174</a:t>
            </a:fld>
            <a:endParaRPr lang="en-CA"/>
          </a:p>
        </p:txBody>
      </p:sp>
    </p:spTree>
    <p:extLst>
      <p:ext uri="{BB962C8B-B14F-4D97-AF65-F5344CB8AC3E}">
        <p14:creationId xmlns:p14="http://schemas.microsoft.com/office/powerpoint/2010/main" val="1867524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179</a:t>
            </a:fld>
            <a:endParaRPr lang="en-CA"/>
          </a:p>
        </p:txBody>
      </p:sp>
    </p:spTree>
    <p:extLst>
      <p:ext uri="{BB962C8B-B14F-4D97-AF65-F5344CB8AC3E}">
        <p14:creationId xmlns:p14="http://schemas.microsoft.com/office/powerpoint/2010/main" val="648659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talked about the books we use in simple and the website. A third resource that "live" course participants have access to his our email. If you are doing the YouTube course facilitated by mental health professional having a course website might be an option.</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181</a:t>
            </a:fld>
            <a:endParaRPr lang="en-CA"/>
          </a:p>
        </p:txBody>
      </p:sp>
    </p:spTree>
    <p:extLst>
      <p:ext uri="{BB962C8B-B14F-4D97-AF65-F5344CB8AC3E}">
        <p14:creationId xmlns:p14="http://schemas.microsoft.com/office/powerpoint/2010/main" val="4203936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186</a:t>
            </a:fld>
            <a:endParaRPr lang="en-CA"/>
          </a:p>
        </p:txBody>
      </p:sp>
    </p:spTree>
    <p:extLst>
      <p:ext uri="{BB962C8B-B14F-4D97-AF65-F5344CB8AC3E}">
        <p14:creationId xmlns:p14="http://schemas.microsoft.com/office/powerpoint/2010/main" val="3357408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190</a:t>
            </a:fld>
            <a:endParaRPr lang="en-CA"/>
          </a:p>
        </p:txBody>
      </p:sp>
    </p:spTree>
    <p:extLst>
      <p:ext uri="{BB962C8B-B14F-4D97-AF65-F5344CB8AC3E}">
        <p14:creationId xmlns:p14="http://schemas.microsoft.com/office/powerpoint/2010/main" val="2025001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192</a:t>
            </a:fld>
            <a:endParaRPr lang="en-CA"/>
          </a:p>
        </p:txBody>
      </p:sp>
    </p:spTree>
    <p:extLst>
      <p:ext uri="{BB962C8B-B14F-4D97-AF65-F5344CB8AC3E}">
        <p14:creationId xmlns:p14="http://schemas.microsoft.com/office/powerpoint/2010/main" val="1789200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816C4AA-E95E-418F-96EE-B9B66BBF2653}" type="slidenum">
              <a:rPr lang="en-CA" smtClean="0"/>
              <a:t>195</a:t>
            </a:fld>
            <a:endParaRPr lang="en-CA"/>
          </a:p>
        </p:txBody>
      </p:sp>
    </p:spTree>
    <p:extLst>
      <p:ext uri="{BB962C8B-B14F-4D97-AF65-F5344CB8AC3E}">
        <p14:creationId xmlns:p14="http://schemas.microsoft.com/office/powerpoint/2010/main" val="259240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Often, when we’re distressed, we have negative, racing, intrusive or unwanted thoughts, and feelings</a:t>
            </a:r>
          </a:p>
          <a:p>
            <a:endParaRPr lang="en-US" dirty="0"/>
          </a:p>
          <a:p>
            <a:r>
              <a:rPr lang="en-US" dirty="0"/>
              <a:t>mindfulness Is the practice of focusing the mind on an object of one’s choice . That object might for example  be our breath.</a:t>
            </a:r>
          </a:p>
          <a:p>
            <a:endParaRPr lang="en-US" dirty="0"/>
          </a:p>
          <a:p>
            <a:r>
              <a:rPr lang="en-US" dirty="0"/>
              <a:t>Meditation on the other hand is the activity of emptying the mind as much as possible. That may also be done by focusing on our breath, and then noticing when it wonders and gently bringing it back to focus.</a:t>
            </a:r>
            <a:endParaRPr lang="en-CA" dirty="0"/>
          </a:p>
          <a:p>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14</a:t>
            </a:fld>
            <a:endParaRPr lang="en-CA"/>
          </a:p>
        </p:txBody>
      </p:sp>
    </p:spTree>
    <p:extLst>
      <p:ext uri="{BB962C8B-B14F-4D97-AF65-F5344CB8AC3E}">
        <p14:creationId xmlns:p14="http://schemas.microsoft.com/office/powerpoint/2010/main" val="39659201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196</a:t>
            </a:fld>
            <a:endParaRPr lang="en-CA"/>
          </a:p>
        </p:txBody>
      </p:sp>
    </p:spTree>
    <p:extLst>
      <p:ext uri="{BB962C8B-B14F-4D97-AF65-F5344CB8AC3E}">
        <p14:creationId xmlns:p14="http://schemas.microsoft.com/office/powerpoint/2010/main" val="629605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course etiquette agreement has evolved organically over the years. It is a code of conduct which participants in coleaders agree to abide by.</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199</a:t>
            </a:fld>
            <a:endParaRPr lang="en-CA"/>
          </a:p>
        </p:txBody>
      </p:sp>
    </p:spTree>
    <p:extLst>
      <p:ext uri="{BB962C8B-B14F-4D97-AF65-F5344CB8AC3E}">
        <p14:creationId xmlns:p14="http://schemas.microsoft.com/office/powerpoint/2010/main" val="33556222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201</a:t>
            </a:fld>
            <a:endParaRPr lang="en-CA"/>
          </a:p>
        </p:txBody>
      </p:sp>
    </p:spTree>
    <p:extLst>
      <p:ext uri="{BB962C8B-B14F-4D97-AF65-F5344CB8AC3E}">
        <p14:creationId xmlns:p14="http://schemas.microsoft.com/office/powerpoint/2010/main" val="876275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204</a:t>
            </a:fld>
            <a:endParaRPr lang="en-CA"/>
          </a:p>
        </p:txBody>
      </p:sp>
    </p:spTree>
    <p:extLst>
      <p:ext uri="{BB962C8B-B14F-4D97-AF65-F5344CB8AC3E}">
        <p14:creationId xmlns:p14="http://schemas.microsoft.com/office/powerpoint/2010/main" val="22962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Welcome to session 2 of the simple course. Today we review the material we will cover in the next 27 sessions of the simple course and the obstacles you may face as you try to access the mental health resources and improve your mental health</a:t>
            </a:r>
            <a:endParaRPr lang="en-CA"/>
          </a:p>
          <a:p>
            <a:r>
              <a:rPr lang="en-US"/>
              <a:t>Welcome </a:t>
            </a:r>
            <a:r>
              <a:rPr lang="en-US" dirty="0"/>
              <a:t>to session two of the simple course</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213</a:t>
            </a:fld>
            <a:endParaRPr lang="en-CA"/>
          </a:p>
        </p:txBody>
      </p:sp>
    </p:spTree>
    <p:extLst>
      <p:ext uri="{BB962C8B-B14F-4D97-AF65-F5344CB8AC3E}">
        <p14:creationId xmlns:p14="http://schemas.microsoft.com/office/powerpoint/2010/main" val="4097326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week we began our overview of the course with an orientation… This week we introduce the theory, skills, tools, and strategies and techniques that we will be discussing in the next 28 sessions. We will also talk about the most common obstacles that might interfere with people benefiting from the course.</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214</a:t>
            </a:fld>
            <a:endParaRPr lang="en-CA"/>
          </a:p>
        </p:txBody>
      </p:sp>
    </p:spTree>
    <p:extLst>
      <p:ext uri="{BB962C8B-B14F-4D97-AF65-F5344CB8AC3E}">
        <p14:creationId xmlns:p14="http://schemas.microsoft.com/office/powerpoint/2010/main" val="36548148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215</a:t>
            </a:fld>
            <a:endParaRPr lang="en-CA"/>
          </a:p>
        </p:txBody>
      </p:sp>
    </p:spTree>
    <p:extLst>
      <p:ext uri="{BB962C8B-B14F-4D97-AF65-F5344CB8AC3E}">
        <p14:creationId xmlns:p14="http://schemas.microsoft.com/office/powerpoint/2010/main" val="3522599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219</a:t>
            </a:fld>
            <a:endParaRPr lang="en-CA"/>
          </a:p>
        </p:txBody>
      </p:sp>
    </p:spTree>
    <p:extLst>
      <p:ext uri="{BB962C8B-B14F-4D97-AF65-F5344CB8AC3E}">
        <p14:creationId xmlns:p14="http://schemas.microsoft.com/office/powerpoint/2010/main" val="15302171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general reminders are intended for participants doing the life course or those doing it on YouTube and then meeting in a group.</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220</a:t>
            </a:fld>
            <a:endParaRPr lang="en-CA"/>
          </a:p>
        </p:txBody>
      </p:sp>
    </p:spTree>
    <p:extLst>
      <p:ext uri="{BB962C8B-B14F-4D97-AF65-F5344CB8AC3E}">
        <p14:creationId xmlns:p14="http://schemas.microsoft.com/office/powerpoint/2010/main" val="21465133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70AB5E3-7C28-4EDE-9B48-5C282B79841F}" type="slidenum">
              <a:rPr lang="en-CA" smtClean="0"/>
              <a:t>224</a:t>
            </a:fld>
            <a:endParaRPr lang="en-CA"/>
          </a:p>
        </p:txBody>
      </p:sp>
    </p:spTree>
    <p:extLst>
      <p:ext uri="{BB962C8B-B14F-4D97-AF65-F5344CB8AC3E}">
        <p14:creationId xmlns:p14="http://schemas.microsoft.com/office/powerpoint/2010/main" val="409230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Pre slide</a:t>
            </a:r>
          </a:p>
          <a:p>
            <a:pPr algn="just"/>
            <a:r>
              <a:rPr lang="en-US" dirty="0"/>
              <a:t>Today we will do what is perhaps the most iconic DBT mindfulness practice: the raisin exercise. </a:t>
            </a:r>
          </a:p>
          <a:p>
            <a:pPr algn="just"/>
            <a:endParaRPr lang="en-US" dirty="0"/>
          </a:p>
          <a:p>
            <a:pPr algn="just"/>
            <a:r>
              <a:rPr lang="en-US" dirty="0"/>
              <a:t>It is a mindfulness exercise in which your mind will be full of the different aspects of the raisin: what it looks like, what it smells like, what it feels like, even what it sounds like and finally what it tastes like.</a:t>
            </a:r>
          </a:p>
          <a:p>
            <a:pPr algn="just"/>
            <a:endParaRPr lang="en-US" dirty="0"/>
          </a:p>
          <a:p>
            <a:pPr algn="just"/>
            <a:endParaRPr lang="en-US" dirty="0"/>
          </a:p>
          <a:p>
            <a:pPr algn="just"/>
            <a:r>
              <a:rPr lang="en-US" dirty="0"/>
              <a:t>Mindfulness exercises such as this one and the sensory toolkit are also grounding exercises. Grounding exercises generally avoid the side effects of meditation, and you may choose to focus on them as you begin a meditation practice.</a:t>
            </a:r>
          </a:p>
          <a:p>
            <a:pPr algn="just"/>
            <a:endParaRPr lang="en-US" dirty="0"/>
          </a:p>
          <a:p>
            <a:pPr algn="just"/>
            <a:r>
              <a:rPr lang="en-US" dirty="0"/>
              <a:t>The six different types of grounding exercises which are the most popular and were previously discussed in the distress tolerance module are 1) focusing on bodily sensations 2) grounding with the five senses 3) self soothing 4) describing an object in great detail 5) counting breaths 6) distracting with a mind activity.</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18</a:t>
            </a:fld>
            <a:endParaRPr lang="en-CA"/>
          </a:p>
        </p:txBody>
      </p:sp>
    </p:spTree>
    <p:extLst>
      <p:ext uri="{BB962C8B-B14F-4D97-AF65-F5344CB8AC3E}">
        <p14:creationId xmlns:p14="http://schemas.microsoft.com/office/powerpoint/2010/main" val="8915377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227</a:t>
            </a:fld>
            <a:endParaRPr lang="en-CA"/>
          </a:p>
        </p:txBody>
      </p:sp>
    </p:spTree>
    <p:extLst>
      <p:ext uri="{BB962C8B-B14F-4D97-AF65-F5344CB8AC3E}">
        <p14:creationId xmlns:p14="http://schemas.microsoft.com/office/powerpoint/2010/main" val="9506742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Pre slide</a:t>
            </a:r>
          </a:p>
          <a:p>
            <a:pPr algn="just"/>
            <a:r>
              <a:rPr lang="en-US" dirty="0"/>
              <a:t>Today we will do what is perhaps the most iconic DBT mindfulness practice: the raisin exercise. </a:t>
            </a:r>
          </a:p>
          <a:p>
            <a:pPr algn="just"/>
            <a:endParaRPr lang="en-US" dirty="0"/>
          </a:p>
          <a:p>
            <a:pPr algn="just"/>
            <a:r>
              <a:rPr lang="en-US" dirty="0"/>
              <a:t>It is a mindfulness exercise in which your mind will be full of the different aspects of the raisin: what it looks like, what it smells like, what it feels like, even what it sounds like and finally what it tastes like.</a:t>
            </a:r>
          </a:p>
          <a:p>
            <a:pPr algn="just"/>
            <a:endParaRPr lang="en-US" dirty="0"/>
          </a:p>
          <a:p>
            <a:pPr algn="just"/>
            <a:endParaRPr lang="en-US" dirty="0"/>
          </a:p>
          <a:p>
            <a:pPr algn="just"/>
            <a:r>
              <a:rPr lang="en-US" dirty="0"/>
              <a:t>Mindfulness exercises such as this one and the sensory toolkit are also grounding exercises. Grounding exercises generally avoid the side effects of meditation, and you may choose to focus on them as you begin a meditation practice.</a:t>
            </a:r>
          </a:p>
          <a:p>
            <a:pPr algn="just"/>
            <a:endParaRPr lang="en-US" dirty="0"/>
          </a:p>
          <a:p>
            <a:pPr algn="just"/>
            <a:r>
              <a:rPr lang="en-US" dirty="0"/>
              <a:t>The six different types of grounding exercises which are the most popular and were previously discussed in the distress tolerance module are 1) focusing on bodily sensations 2) grounding with the five senses 3) self soothing 4) describing an object in great detail 5) counting breaths 6) distracting with a mind activity.</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229</a:t>
            </a:fld>
            <a:endParaRPr lang="en-CA"/>
          </a:p>
        </p:txBody>
      </p:sp>
    </p:spTree>
    <p:extLst>
      <p:ext uri="{BB962C8B-B14F-4D97-AF65-F5344CB8AC3E}">
        <p14:creationId xmlns:p14="http://schemas.microsoft.com/office/powerpoint/2010/main" val="8915377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231</a:t>
            </a:fld>
            <a:endParaRPr lang="en-CA"/>
          </a:p>
        </p:txBody>
      </p:sp>
    </p:spTree>
    <p:extLst>
      <p:ext uri="{BB962C8B-B14F-4D97-AF65-F5344CB8AC3E}">
        <p14:creationId xmlns:p14="http://schemas.microsoft.com/office/powerpoint/2010/main" val="447633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234</a:t>
            </a:fld>
            <a:endParaRPr lang="en-CA"/>
          </a:p>
        </p:txBody>
      </p:sp>
    </p:spTree>
    <p:extLst>
      <p:ext uri="{BB962C8B-B14F-4D97-AF65-F5344CB8AC3E}">
        <p14:creationId xmlns:p14="http://schemas.microsoft.com/office/powerpoint/2010/main" val="29811365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People who experience emotional dysregulation often can relate both to Sisyphus and to the narrator in Nelson's poem there’s a hole in my sidewalk. Let’s start with the myth of Sisyphus </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235</a:t>
            </a:fld>
            <a:endParaRPr lang="en-CA"/>
          </a:p>
        </p:txBody>
      </p:sp>
    </p:spTree>
    <p:extLst>
      <p:ext uri="{BB962C8B-B14F-4D97-AF65-F5344CB8AC3E}">
        <p14:creationId xmlns:p14="http://schemas.microsoft.com/office/powerpoint/2010/main" val="6871669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experience emotional dysregulation often relate to Sisyphus and to the character in Nelson's poem.</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236</a:t>
            </a:fld>
            <a:endParaRPr lang="en-CA"/>
          </a:p>
        </p:txBody>
      </p:sp>
    </p:spTree>
    <p:extLst>
      <p:ext uri="{BB962C8B-B14F-4D97-AF65-F5344CB8AC3E}">
        <p14:creationId xmlns:p14="http://schemas.microsoft.com/office/powerpoint/2010/main" val="4149644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239</a:t>
            </a:fld>
            <a:endParaRPr lang="en-CA"/>
          </a:p>
        </p:txBody>
      </p:sp>
    </p:spTree>
    <p:extLst>
      <p:ext uri="{BB962C8B-B14F-4D97-AF65-F5344CB8AC3E}">
        <p14:creationId xmlns:p14="http://schemas.microsoft.com/office/powerpoint/2010/main" val="2575450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DBT </a:t>
            </a:r>
            <a:r>
              <a:rPr lang="en-US" dirty="0"/>
              <a:t>Is a core part of the simple course but simple is more than just DBT</a:t>
            </a:r>
            <a:endParaRPr lang="en-CA" dirty="0"/>
          </a:p>
          <a:p>
            <a:r>
              <a:rPr lang="en-US" dirty="0"/>
              <a:t>There are several differences between simple and DBT</a:t>
            </a:r>
          </a:p>
          <a:p>
            <a:r>
              <a:rPr lang="en-US" dirty="0"/>
              <a:t>In terms of a theoretical framework DBT  uses cognitive behavioral theory whereas Simple uses psychodynamic trauma and attachment theory, cognitive </a:t>
            </a:r>
            <a:r>
              <a:rPr lang="en-US" dirty="0" err="1"/>
              <a:t>behavioural</a:t>
            </a:r>
            <a:r>
              <a:rPr lang="en-US" dirty="0"/>
              <a:t> and dialectical </a:t>
            </a:r>
            <a:r>
              <a:rPr lang="en-US" dirty="0" err="1"/>
              <a:t>behavioural</a:t>
            </a:r>
            <a:r>
              <a:rPr lang="en-US" dirty="0"/>
              <a:t> theories, the structural dissociation model, internal family systems, and integral philosophy..</a:t>
            </a:r>
          </a:p>
          <a:p>
            <a:r>
              <a:rPr lang="en-US" dirty="0"/>
              <a:t>The skills presented in DBT and simple are roughly the same</a:t>
            </a:r>
          </a:p>
          <a:p>
            <a:r>
              <a:rPr lang="en-US" dirty="0"/>
              <a:t>DBT does not name "tools" but does use two or three cognitive </a:t>
            </a:r>
            <a:r>
              <a:rPr lang="en-US" dirty="0" err="1"/>
              <a:t>behavioural</a:t>
            </a:r>
            <a:r>
              <a:rPr lang="en-US" dirty="0"/>
              <a:t> therapy tools. Simple uses six tools borrowed from a variety of therapeutic modalities.</a:t>
            </a:r>
          </a:p>
          <a:p>
            <a:r>
              <a:rPr lang="en-US" dirty="0"/>
              <a:t>Simple also names and uses five strategies and techniques</a:t>
            </a:r>
          </a:p>
          <a:p>
            <a:r>
              <a:rPr lang="en-US" dirty="0"/>
              <a:t>. In terms of accessibility, the pure DBT model because it involves four elements: group, individual therapy, crisis coaching, and therapist support meetings is expensive and difficult to access. Simple on the other hand can be done in a group, individually, or with the help of an individual mental health professional. It is therefore accessible and inexpensive</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241</a:t>
            </a:fld>
            <a:endParaRPr lang="en-CA"/>
          </a:p>
        </p:txBody>
      </p:sp>
    </p:spTree>
    <p:extLst>
      <p:ext uri="{BB962C8B-B14F-4D97-AF65-F5344CB8AC3E}">
        <p14:creationId xmlns:p14="http://schemas.microsoft.com/office/powerpoint/2010/main" val="35506647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243</a:t>
            </a:fld>
            <a:endParaRPr lang="en-CA"/>
          </a:p>
        </p:txBody>
      </p:sp>
    </p:spTree>
    <p:extLst>
      <p:ext uri="{BB962C8B-B14F-4D97-AF65-F5344CB8AC3E}">
        <p14:creationId xmlns:p14="http://schemas.microsoft.com/office/powerpoint/2010/main" val="875703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skills training component of DBT is typically done in a group setting. There are several different workbooks that cover the traditional four modules of DBT skills.</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251</a:t>
            </a:fld>
            <a:endParaRPr lang="en-CA"/>
          </a:p>
        </p:txBody>
      </p:sp>
    </p:spTree>
    <p:extLst>
      <p:ext uri="{BB962C8B-B14F-4D97-AF65-F5344CB8AC3E}">
        <p14:creationId xmlns:p14="http://schemas.microsoft.com/office/powerpoint/2010/main" val="35308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882C1-552D-8D95-182B-30ED2C8C8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EFD85-5861-1A70-B49C-49BB1A057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D3F47-20F3-F7E1-B56D-F3AF8BDAA9F7}"/>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177DA84B-0084-4814-D9A4-6FFF6BFEEAB1}"/>
              </a:ext>
            </a:extLst>
          </p:cNvPr>
          <p:cNvSpPr>
            <a:spLocks noGrp="1"/>
          </p:cNvSpPr>
          <p:nvPr>
            <p:ph type="sldNum" sz="quarter" idx="5"/>
          </p:nvPr>
        </p:nvSpPr>
        <p:spPr/>
        <p:txBody>
          <a:bodyPr/>
          <a:lstStyle/>
          <a:p>
            <a:fld id="{3816C4AA-E95E-418F-96EE-B9B66BBF2653}" type="slidenum">
              <a:rPr lang="en-CA" smtClean="0"/>
              <a:t>20</a:t>
            </a:fld>
            <a:endParaRPr lang="en-CA"/>
          </a:p>
        </p:txBody>
      </p:sp>
    </p:spTree>
    <p:extLst>
      <p:ext uri="{BB962C8B-B14F-4D97-AF65-F5344CB8AC3E}">
        <p14:creationId xmlns:p14="http://schemas.microsoft.com/office/powerpoint/2010/main" val="27169231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In each of the four modules  many different skills  are discussed.</a:t>
            </a:r>
          </a:p>
          <a:p>
            <a:endParaRPr lang="en-US" dirty="0"/>
          </a:p>
          <a:p>
            <a:r>
              <a:rPr lang="en-US" dirty="0"/>
              <a:t> You will not use all of them. As we go through all the skills choose a few that you understand and think you can use. </a:t>
            </a:r>
          </a:p>
          <a:p>
            <a:endParaRPr lang="en-US" dirty="0"/>
          </a:p>
          <a:p>
            <a:r>
              <a:rPr lang="en-US" dirty="0"/>
              <a:t>Getting good at using any one skill takes  practice. Don't get discouraged if the first time you try a skill you are not very good at it. That's completely normal and expected. Persistence is key. </a:t>
            </a:r>
          </a:p>
          <a:p>
            <a:endParaRPr lang="en-US" dirty="0"/>
          </a:p>
          <a:p>
            <a:r>
              <a:rPr lang="en-US" dirty="0"/>
              <a:t>The DBT diary card which can be found at the back of the second edition of the skills training workbook can help you keep track of the skills that you are learning.</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254</a:t>
            </a:fld>
            <a:endParaRPr lang="en-CA"/>
          </a:p>
        </p:txBody>
      </p:sp>
    </p:spTree>
    <p:extLst>
      <p:ext uri="{BB962C8B-B14F-4D97-AF65-F5344CB8AC3E}">
        <p14:creationId xmlns:p14="http://schemas.microsoft.com/office/powerpoint/2010/main" val="2303859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The six simple tools can be divided into two categories 1)assessment tools and 2)remediation tools. (Read slide)</a:t>
            </a:r>
          </a:p>
          <a:p>
            <a:endParaRPr lang="en-CA" dirty="0"/>
          </a:p>
          <a:p>
            <a:r>
              <a:rPr lang="en-US" dirty="0"/>
              <a:t>(After reading slide) note how the goals diary card has elements of both an assessment and or remediation tool</a:t>
            </a:r>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260</a:t>
            </a:fld>
            <a:endParaRPr lang="en-CA"/>
          </a:p>
        </p:txBody>
      </p:sp>
    </p:spTree>
    <p:extLst>
      <p:ext uri="{BB962C8B-B14F-4D97-AF65-F5344CB8AC3E}">
        <p14:creationId xmlns:p14="http://schemas.microsoft.com/office/powerpoint/2010/main" val="7404696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265</a:t>
            </a:fld>
            <a:endParaRPr lang="en-CA"/>
          </a:p>
        </p:txBody>
      </p:sp>
    </p:spTree>
    <p:extLst>
      <p:ext uri="{BB962C8B-B14F-4D97-AF65-F5344CB8AC3E}">
        <p14:creationId xmlns:p14="http://schemas.microsoft.com/office/powerpoint/2010/main" val="37279086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269</a:t>
            </a:fld>
            <a:endParaRPr lang="en-CA"/>
          </a:p>
        </p:txBody>
      </p:sp>
    </p:spTree>
    <p:extLst>
      <p:ext uri="{BB962C8B-B14F-4D97-AF65-F5344CB8AC3E}">
        <p14:creationId xmlns:p14="http://schemas.microsoft.com/office/powerpoint/2010/main" val="12249095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endParaRPr lang="en-US" dirty="0"/>
          </a:p>
          <a:p>
            <a:r>
              <a:rPr lang="en-US" dirty="0"/>
              <a:t>The world presents everyone with  stressful challenges and difficulties.</a:t>
            </a:r>
          </a:p>
          <a:p>
            <a:endParaRPr lang="en-US" dirty="0"/>
          </a:p>
          <a:p>
            <a:r>
              <a:rPr lang="en-US" dirty="0"/>
              <a:t> When we are struggling, we may feel that others and the world are to blame for these struggles. </a:t>
            </a:r>
          </a:p>
          <a:p>
            <a:endParaRPr lang="en-US" dirty="0"/>
          </a:p>
          <a:p>
            <a:r>
              <a:rPr lang="en-US" dirty="0"/>
              <a:t>The world is full of holes, and some people do indeed encounter more holes than others. It’s however difficult to change the world and make it friendlier , sometimes it's more realistic to learn to cope by getting out of, or avoid holes. </a:t>
            </a:r>
          </a:p>
          <a:p>
            <a:endParaRPr lang="en-US" dirty="0"/>
          </a:p>
          <a:p>
            <a:r>
              <a:rPr lang="en-US" dirty="0"/>
              <a:t>Sometimes our responses to difficult circumstances are well-regulated, meaning anybody in the same circumstances would've fallen into that hole. Sometimes our responses to circumstances are dysregulated, falling into the hole has to do with our personalities or who we are. Our well-regulated distress is normal what we want to learn about and deal with is our dysregulated distress.</a:t>
            </a:r>
          </a:p>
          <a:p>
            <a:endParaRPr lang="en-US" dirty="0"/>
          </a:p>
          <a:p>
            <a:r>
              <a:rPr lang="en-US" dirty="0"/>
              <a:t> Mental health resources hold out the prospect of helping people cope better but there is a long road to travel on the road from the prospect of help to actual positive change. There can be many obstacles on that road.</a:t>
            </a:r>
          </a:p>
          <a:p>
            <a:endParaRPr lang="en-US" dirty="0"/>
          </a:p>
          <a:p>
            <a:r>
              <a:rPr lang="en-US" dirty="0"/>
              <a:t>Let’s now look at what these obstacles may be. Perhaps knowing them can help us avoid them</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271</a:t>
            </a:fld>
            <a:endParaRPr lang="en-CA"/>
          </a:p>
        </p:txBody>
      </p:sp>
    </p:spTree>
    <p:extLst>
      <p:ext uri="{BB962C8B-B14F-4D97-AF65-F5344CB8AC3E}">
        <p14:creationId xmlns:p14="http://schemas.microsoft.com/office/powerpoint/2010/main" val="38552467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Motivational interviewing describes interventions that are the most effective at each of the stages of change. The techniques used in the early stages of the work differ from those used later on.</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275</a:t>
            </a:fld>
            <a:endParaRPr lang="en-CA"/>
          </a:p>
        </p:txBody>
      </p:sp>
    </p:spTree>
    <p:extLst>
      <p:ext uri="{BB962C8B-B14F-4D97-AF65-F5344CB8AC3E}">
        <p14:creationId xmlns:p14="http://schemas.microsoft.com/office/powerpoint/2010/main" val="2637547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It's important for us to consider the differences between a diagnosis and a formulation.(read slide)</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278</a:t>
            </a:fld>
            <a:endParaRPr lang="en-CA"/>
          </a:p>
        </p:txBody>
      </p:sp>
    </p:spTree>
    <p:extLst>
      <p:ext uri="{BB962C8B-B14F-4D97-AF65-F5344CB8AC3E}">
        <p14:creationId xmlns:p14="http://schemas.microsoft.com/office/powerpoint/2010/main" val="31924467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The main perspectives from which mental health professionals consider their clients issues are the biological, psychological, social, or spiritual one.</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280</a:t>
            </a:fld>
            <a:endParaRPr lang="en-CA"/>
          </a:p>
        </p:txBody>
      </p:sp>
    </p:spTree>
    <p:extLst>
      <p:ext uri="{BB962C8B-B14F-4D97-AF65-F5344CB8AC3E}">
        <p14:creationId xmlns:p14="http://schemas.microsoft.com/office/powerpoint/2010/main" val="16287049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The relationship between a patient and a healthcare professionals falls somewhere on the spectrum from a medical to a patient centred model.</a:t>
            </a:r>
          </a:p>
          <a:p>
            <a:endParaRPr lang="en-CA" dirty="0"/>
          </a:p>
          <a:p>
            <a:r>
              <a:rPr lang="en-CA" dirty="0"/>
              <a:t>In fields such as surgery the medical model is often the most appropriate, in others such as mental health care a patient centred model may work better</a:t>
            </a:r>
          </a:p>
          <a:p>
            <a:endParaRPr lang="en-CA" dirty="0"/>
          </a:p>
          <a:p>
            <a:r>
              <a:rPr lang="en-CA" dirty="0"/>
              <a:t>Each patient  and healthcare professional tend to prefer some point on the spectrum. The adequacy of the fit between them depends in part on </a:t>
            </a:r>
            <a:r>
              <a:rPr lang="en-US" dirty="0"/>
              <a:t>Whether they prefer a medical model or a patient </a:t>
            </a:r>
            <a:r>
              <a:rPr lang="en-US" dirty="0" err="1"/>
              <a:t>centred</a:t>
            </a:r>
            <a:r>
              <a:rPr lang="en-US" dirty="0"/>
              <a:t> model</a:t>
            </a:r>
            <a:r>
              <a:rPr lang="en-CA" dirty="0"/>
              <a:t>.</a:t>
            </a:r>
          </a:p>
          <a:p>
            <a:endParaRPr lang="en-CA" dirty="0"/>
          </a:p>
          <a:p>
            <a:r>
              <a:rPr lang="en-CA" dirty="0"/>
              <a:t>Let's compare the medical to the patient centred model (read slide)</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284</a:t>
            </a:fld>
            <a:endParaRPr lang="en-CA"/>
          </a:p>
        </p:txBody>
      </p:sp>
    </p:spTree>
    <p:extLst>
      <p:ext uri="{BB962C8B-B14F-4D97-AF65-F5344CB8AC3E}">
        <p14:creationId xmlns:p14="http://schemas.microsoft.com/office/powerpoint/2010/main" val="9576461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Research reveals that the presence of three attributes in a professional fosters trust in clients: 1)competence, 2)reliability, and 3)sincerity</a:t>
            </a:r>
          </a:p>
          <a:p>
            <a:endParaRPr lang="en-US" dirty="0"/>
          </a:p>
          <a:p>
            <a:r>
              <a:rPr lang="en-US" dirty="0"/>
              <a:t>Reliability and sincerity are features of a professional's character as are their honesty, caring, transparency, fairness, openness, and authenticity</a:t>
            </a:r>
          </a:p>
          <a:p>
            <a:endParaRPr lang="en-US" dirty="0"/>
          </a:p>
          <a:p>
            <a:r>
              <a:rPr lang="en-US" dirty="0"/>
              <a:t>Competence can be broken down into 1) capability which involves skills, knowledge, and experience, and 2) results which involves reputation, credibility, and performance.</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288</a:t>
            </a:fld>
            <a:endParaRPr lang="en-CA"/>
          </a:p>
        </p:txBody>
      </p:sp>
    </p:spTree>
    <p:extLst>
      <p:ext uri="{BB962C8B-B14F-4D97-AF65-F5344CB8AC3E}">
        <p14:creationId xmlns:p14="http://schemas.microsoft.com/office/powerpoint/2010/main" val="17009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F1EE-A5C2-BA6E-6283-8DC5168EE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9E941-FEF6-F75E-4D15-003F42BA0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46326-7B58-F783-EF6D-8B75657A0434}"/>
              </a:ext>
            </a:extLst>
          </p:cNvPr>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a:extLst>
              <a:ext uri="{FF2B5EF4-FFF2-40B4-BE49-F238E27FC236}">
                <a16:creationId xmlns:a16="http://schemas.microsoft.com/office/drawing/2014/main" id="{96B279B7-DA5F-D6D7-CFD3-486800BBE06D}"/>
              </a:ext>
            </a:extLst>
          </p:cNvPr>
          <p:cNvSpPr>
            <a:spLocks noGrp="1"/>
          </p:cNvSpPr>
          <p:nvPr>
            <p:ph type="sldNum" sz="quarter" idx="5"/>
          </p:nvPr>
        </p:nvSpPr>
        <p:spPr/>
        <p:txBody>
          <a:bodyPr/>
          <a:lstStyle/>
          <a:p>
            <a:fld id="{3816C4AA-E95E-418F-96EE-B9B66BBF2653}" type="slidenum">
              <a:rPr lang="en-CA" smtClean="0"/>
              <a:t>23</a:t>
            </a:fld>
            <a:endParaRPr lang="en-CA"/>
          </a:p>
        </p:txBody>
      </p:sp>
    </p:spTree>
    <p:extLst>
      <p:ext uri="{BB962C8B-B14F-4D97-AF65-F5344CB8AC3E}">
        <p14:creationId xmlns:p14="http://schemas.microsoft.com/office/powerpoint/2010/main" val="7797296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290</a:t>
            </a:fld>
            <a:endParaRPr lang="en-CA"/>
          </a:p>
        </p:txBody>
      </p:sp>
    </p:spTree>
    <p:extLst>
      <p:ext uri="{BB962C8B-B14F-4D97-AF65-F5344CB8AC3E}">
        <p14:creationId xmlns:p14="http://schemas.microsoft.com/office/powerpoint/2010/main" val="24289205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291</a:t>
            </a:fld>
            <a:endParaRPr lang="en-CA"/>
          </a:p>
        </p:txBody>
      </p:sp>
    </p:spTree>
    <p:extLst>
      <p:ext uri="{BB962C8B-B14F-4D97-AF65-F5344CB8AC3E}">
        <p14:creationId xmlns:p14="http://schemas.microsoft.com/office/powerpoint/2010/main" val="30016476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election time, many people assume that lower taxes will make them happy.</a:t>
            </a:r>
          </a:p>
          <a:p>
            <a:endParaRPr lang="en-US" dirty="0"/>
          </a:p>
          <a:p>
            <a:r>
              <a:rPr lang="en-US" dirty="0"/>
              <a:t>Among developed countries Canada's tax rates as a percentage of gross domestic product is quite low.</a:t>
            </a:r>
          </a:p>
          <a:p>
            <a:endParaRPr lang="en-US" dirty="0"/>
          </a:p>
          <a:p>
            <a:r>
              <a:rPr lang="en-US" dirty="0"/>
              <a:t>The slide on the right depicts the overlap between happiness and unhappiness and high and low taxation rates.</a:t>
            </a:r>
          </a:p>
          <a:p>
            <a:endParaRPr lang="en-US" dirty="0"/>
          </a:p>
          <a:p>
            <a:r>
              <a:rPr lang="en-US" dirty="0"/>
              <a:t>A couple of countries have both low taxes and happiness.</a:t>
            </a:r>
          </a:p>
          <a:p>
            <a:endParaRPr lang="en-US" dirty="0"/>
          </a:p>
          <a:p>
            <a:r>
              <a:rPr lang="en-US" dirty="0"/>
              <a:t>More countries have high taxes and unhappiness.</a:t>
            </a:r>
          </a:p>
          <a:p>
            <a:endParaRPr lang="en-US" dirty="0"/>
          </a:p>
          <a:p>
            <a:r>
              <a:rPr lang="en-US" dirty="0"/>
              <a:t>Even more countries have low taxes and unhappiness.</a:t>
            </a:r>
          </a:p>
          <a:p>
            <a:endParaRPr lang="en-US" dirty="0"/>
          </a:p>
          <a:p>
            <a:r>
              <a:rPr lang="en-US" dirty="0"/>
              <a:t>By far most countries that have high taxes also have high levels of happiness.</a:t>
            </a:r>
            <a:endParaRPr lang="en-CA" dirty="0"/>
          </a:p>
        </p:txBody>
      </p:sp>
      <p:sp>
        <p:nvSpPr>
          <p:cNvPr id="4" name="Slide Number Placeholder 3"/>
          <p:cNvSpPr>
            <a:spLocks noGrp="1"/>
          </p:cNvSpPr>
          <p:nvPr>
            <p:ph type="sldNum" sz="quarter" idx="5"/>
          </p:nvPr>
        </p:nvSpPr>
        <p:spPr/>
        <p:txBody>
          <a:bodyPr/>
          <a:lstStyle/>
          <a:p>
            <a:fld id="{97BFECF0-3BD3-4E62-A0B8-E6CEF283B457}" type="slidenum">
              <a:rPr lang="en-CA" smtClean="0"/>
              <a:t>292</a:t>
            </a:fld>
            <a:endParaRPr lang="en-CA"/>
          </a:p>
        </p:txBody>
      </p:sp>
    </p:spTree>
    <p:extLst>
      <p:ext uri="{BB962C8B-B14F-4D97-AF65-F5344CB8AC3E}">
        <p14:creationId xmlns:p14="http://schemas.microsoft.com/office/powerpoint/2010/main" val="7963218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Pre slide</a:t>
            </a:r>
          </a:p>
          <a:p>
            <a:r>
              <a:rPr lang="en-CA" dirty="0"/>
              <a:t>Self-efficacy, learned helplessness, and locus of control are three interrelated concepts which determine how each person faces challenges and obstacles in their lives.</a:t>
            </a:r>
          </a:p>
          <a:p>
            <a:r>
              <a:rPr lang="en-CA" dirty="0"/>
              <a:t>Essentially a person who habitually gives up easily is less likely to succeed in life than one who persists when faced with difficulties.</a:t>
            </a:r>
          </a:p>
          <a:p>
            <a:r>
              <a:rPr lang="en-CA" dirty="0"/>
              <a:t>Let’s start with self efficacy</a:t>
            </a:r>
          </a:p>
          <a:p>
            <a:endParaRPr lang="en-CA" dirty="0"/>
          </a:p>
          <a:p>
            <a:r>
              <a:rPr lang="en-US" dirty="0"/>
              <a:t>Self-efficacy refers to an individual's belief in his or her capacity to execute behaviors necessary to achieve certain goals. Psychologist Albert Bandura was the first to write about this concept.</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297</a:t>
            </a:fld>
            <a:endParaRPr lang="en-CA"/>
          </a:p>
        </p:txBody>
      </p:sp>
    </p:spTree>
    <p:extLst>
      <p:ext uri="{BB962C8B-B14F-4D97-AF65-F5344CB8AC3E}">
        <p14:creationId xmlns:p14="http://schemas.microsoft.com/office/powerpoint/2010/main" val="11686823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Locus means place. Locus of control is a psychological term used to refer to where a particular person perceives the control over what happens in their lives to lie. This perceived control can lie inside or outside the individual. This is referred to respectively as inner or outer locus of control.</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298</a:t>
            </a:fld>
            <a:endParaRPr lang="en-CA"/>
          </a:p>
        </p:txBody>
      </p:sp>
    </p:spTree>
    <p:extLst>
      <p:ext uri="{BB962C8B-B14F-4D97-AF65-F5344CB8AC3E}">
        <p14:creationId xmlns:p14="http://schemas.microsoft.com/office/powerpoint/2010/main" val="22191658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Post slide</a:t>
            </a:r>
          </a:p>
          <a:p>
            <a:r>
              <a:rPr lang="en-US" dirty="0"/>
              <a:t>Many factors are known to affect a person's locus of control. For example, farmers who grow crops such as wheat depend to a significant extent on the weather for the success of their crops. Because their success depends on external factors, these farmers tend to develop more of an outer locus of control.</a:t>
            </a:r>
          </a:p>
          <a:p>
            <a:endParaRPr lang="en-US" dirty="0"/>
          </a:p>
          <a:p>
            <a:r>
              <a:rPr lang="en-US" dirty="0"/>
              <a:t>In contrast rice farming is a very </a:t>
            </a:r>
            <a:r>
              <a:rPr lang="en-US" dirty="0" err="1"/>
              <a:t>labour-intensive</a:t>
            </a:r>
            <a:r>
              <a:rPr lang="en-US" dirty="0"/>
              <a:t> and depends less on external conditions than on the farmers attention to the crop. These farmers tend to develop more of an inner locus of control, their success depends on their own efforts.</a:t>
            </a:r>
          </a:p>
          <a:p>
            <a:endParaRPr lang="en-US" dirty="0"/>
          </a:p>
          <a:p>
            <a:r>
              <a:rPr lang="en-US" dirty="0"/>
              <a:t>East Asian cultures, perhaps because of their dependence on rice farming, tend to have an inner locus of control. Asian children are more likely to believe that their success in school depends on hard work. In western cultures on the other hand, many children are taught that  success depends on factors such as talent which you either have or you don't. Talent is something that nature gives you, in this way it is an external factor. Western students generally believe that it is their talent or lack of it, rather than hard work, that will lead to their success. They have more of an external locus of control.</a:t>
            </a:r>
            <a:r>
              <a:rPr lang="en-CA" dirty="0"/>
              <a:t> </a:t>
            </a:r>
          </a:p>
          <a:p>
            <a:endParaRPr lang="en-CA" dirty="0"/>
          </a:p>
          <a:p>
            <a:r>
              <a:rPr lang="en-US" dirty="0"/>
              <a:t>Locus of control is learned through the experience of success. Parents who are good at fostering an internal locus of control in their children give them age-appropriate challenges and let them work it out. This fosters in children the sense they can succeed at something. If children aren't challenge that all or if their given challenges that are beyond their ability to solve they don't develop a sense of self-efficacy and tend to have an outer locus of control</a:t>
            </a:r>
            <a:endParaRPr lang="en-CA" dirty="0"/>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299</a:t>
            </a:fld>
            <a:endParaRPr lang="en-CA"/>
          </a:p>
        </p:txBody>
      </p:sp>
    </p:spTree>
    <p:extLst>
      <p:ext uri="{BB962C8B-B14F-4D97-AF65-F5344CB8AC3E}">
        <p14:creationId xmlns:p14="http://schemas.microsoft.com/office/powerpoint/2010/main" val="8063891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slide</a:t>
            </a:r>
          </a:p>
          <a:p>
            <a:r>
              <a:rPr lang="en-US" dirty="0"/>
              <a:t>In a brutal animal experiment performed in the 50’s that has come to be known as the hope experiment, Psychologist Curt Richter placed rats in a pool of water to test how long they could thread water. On average they give up and sank after 15 minutes. But what happens if right before they gave up due to exhaustion, the researchers plucked the rats out of the water, dried them out, let them rest for a few minutes, and put them back in the water for a second round?</a:t>
            </a:r>
          </a:p>
          <a:p>
            <a:endParaRPr lang="en-US" dirty="0"/>
          </a:p>
          <a:p>
            <a:r>
              <a:rPr lang="en-US" dirty="0"/>
              <a:t>Researchers were amazed to discover that  on the second round the rats could tread water for up to 60 hours. The conclusion drawn was that since the rats believed they would eventually be rescued, they could push their body's way past what they previously thought possible.</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300</a:t>
            </a:fld>
            <a:endParaRPr lang="en-CA"/>
          </a:p>
        </p:txBody>
      </p:sp>
    </p:spTree>
    <p:extLst>
      <p:ext uri="{BB962C8B-B14F-4D97-AF65-F5344CB8AC3E}">
        <p14:creationId xmlns:p14="http://schemas.microsoft.com/office/powerpoint/2010/main" val="4139648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 slide</a:t>
            </a:r>
          </a:p>
          <a:p>
            <a:r>
              <a:rPr lang="en-CA" dirty="0"/>
              <a:t>Over the years of doing the simple course we've talked with participants about what they found to be the main obstacles to doing the course, the homework, and applying the tools skills and strategies in their everyday lives.</a:t>
            </a:r>
          </a:p>
          <a:p>
            <a:endParaRPr lang="en-CA" dirty="0"/>
          </a:p>
          <a:p>
            <a:r>
              <a:rPr lang="en-CA" dirty="0"/>
              <a:t>This is what they told us:</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305</a:t>
            </a:fld>
            <a:endParaRPr lang="en-CA"/>
          </a:p>
        </p:txBody>
      </p:sp>
    </p:spTree>
    <p:extLst>
      <p:ext uri="{BB962C8B-B14F-4D97-AF65-F5344CB8AC3E}">
        <p14:creationId xmlns:p14="http://schemas.microsoft.com/office/powerpoint/2010/main" val="36758420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session today we will cover several subjects these include:</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309</a:t>
            </a:fld>
            <a:endParaRPr lang="en-CA"/>
          </a:p>
        </p:txBody>
      </p:sp>
    </p:spTree>
    <p:extLst>
      <p:ext uri="{BB962C8B-B14F-4D97-AF65-F5344CB8AC3E}">
        <p14:creationId xmlns:p14="http://schemas.microsoft.com/office/powerpoint/2010/main" val="204809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7AA94B-C597-4DB4-9550-752444FB697A}" type="datetime1">
              <a:rPr lang="en-CA" smtClean="0"/>
              <a:t>2025-09-27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373394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A32A64-0FA4-4940-BA59-A1276D2AFCE9}" type="datetime1">
              <a:rPr lang="en-CA" smtClean="0"/>
              <a:t>2025-09-27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290871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AE6B8DA7-5313-46FD-A71C-1ACECEA533D7}" type="datetime1">
              <a:rPr lang="en-CA" smtClean="0"/>
              <a:t>2025-09-27</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712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3DDB58-BD9F-4456-BC39-F48D997CB0D2}" type="datetime1">
              <a:rPr lang="en-CA" smtClean="0"/>
              <a:t>2025-09-27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380447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3307CF2-E065-4D17-A22D-F1B37A67D5DA}" type="datetime1">
              <a:rPr lang="en-CA" smtClean="0"/>
              <a:t>2025-09-27</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B621ED0-B45F-441E-93E9-023E2B55C8A5}" type="slidenum">
              <a:rPr lang="en-CA" smtClean="0"/>
              <a:t>‹#›</a:t>
            </a:fld>
            <a:endParaRPr lang="en-CA"/>
          </a:p>
        </p:txBody>
      </p:sp>
    </p:spTree>
    <p:extLst>
      <p:ext uri="{BB962C8B-B14F-4D97-AF65-F5344CB8AC3E}">
        <p14:creationId xmlns:p14="http://schemas.microsoft.com/office/powerpoint/2010/main" val="32855404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A8A969-9408-499C-A50A-88486CF31C79}" type="datetime1">
              <a:rPr lang="en-CA" smtClean="0"/>
              <a:t>2025-09-27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225483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1FB70F-C655-4CD4-AEF0-F31C1B54E9AE}" type="datetime1">
              <a:rPr lang="en-CA" smtClean="0"/>
              <a:t>2025-09-27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390641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465650-EBDE-4172-AAE2-AB5A48B35907}" type="datetime1">
              <a:rPr lang="en-CA" smtClean="0"/>
              <a:t>2025-09-27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115321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B0ED0-220D-46DD-B7F5-2687362DE8E2}" type="datetime1">
              <a:rPr lang="en-CA" smtClean="0"/>
              <a:t>2025-09-27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284597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BF20F-2846-415E-B468-260390D202F7}" type="datetime1">
              <a:rPr lang="en-CA" smtClean="0"/>
              <a:t>2025-09-27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188623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9D872-F51E-413C-954F-36C85739E15E}" type="datetime1">
              <a:rPr lang="en-CA" smtClean="0"/>
              <a:t>2025-09-27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B621ED0-B45F-441E-93E9-023E2B55C8A5}" type="slidenum">
              <a:rPr lang="en-CA" smtClean="0"/>
              <a:t>‹#›</a:t>
            </a:fld>
            <a:endParaRPr lang="en-CA"/>
          </a:p>
        </p:txBody>
      </p:sp>
    </p:spTree>
    <p:extLst>
      <p:ext uri="{BB962C8B-B14F-4D97-AF65-F5344CB8AC3E}">
        <p14:creationId xmlns:p14="http://schemas.microsoft.com/office/powerpoint/2010/main" val="316995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A8756727-1E8A-4E7E-A12F-A3D76BB7A197}" type="datetime1">
              <a:rPr lang="en-CA" smtClean="0"/>
              <a:t>2025-09-27</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5B621ED0-B45F-441E-93E9-023E2B55C8A5}" type="slidenum">
              <a:rPr lang="en-CA" smtClean="0"/>
              <a:t>‹#›</a:t>
            </a:fld>
            <a:endParaRPr lang="en-CA"/>
          </a:p>
        </p:txBody>
      </p:sp>
    </p:spTree>
    <p:extLst>
      <p:ext uri="{BB962C8B-B14F-4D97-AF65-F5344CB8AC3E}">
        <p14:creationId xmlns:p14="http://schemas.microsoft.com/office/powerpoint/2010/main" val="15627995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ideo" Target="https://www.youtube.com/embed/St8Eu4tXt7Y?feature=oembe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video" Target="https://www.youtube.com/embed/REwX0nE9XmI?start=1261&amp;feature=oembed"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xml"/><Relationship Id="rId1" Type="http://schemas.openxmlformats.org/officeDocument/2006/relationships/video" Target="https://www.youtube.com/embed/P2GsLMmANSs?feature=oembed"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ideo" Target="https://www.youtube.com/embed/O0Bn4EDPhFc?start=147&amp;feature=oembed"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ideo" Target="https://www.youtube.com/embed/ZkKv8MTpKAE?feature=oembed"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https://www.youtube.com/embed/-V316QHxoe4?feature=oembed"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video" Target="https://www.youtube.com/embed/Q8HvZvqwtpw?feature=oembed"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ideo" Target="https://www.youtube.com/embed/MUzb60JgPdE?start=482&amp;feature=oembed"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ideo" Target="https://www.youtube.com/embed/PNulbFECY-I?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video" Target="https://www.youtube.com/embed/lDnvZS5DP68?feature=oembed"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video" Target="https://www.youtube.com/embed/cFOwoOhYSiU?feature=oembed"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7.xml"/><Relationship Id="rId1" Type="http://schemas.openxmlformats.org/officeDocument/2006/relationships/video" Target="https://www.youtube.com/embed/OxuZiqY5ypU?feature=oembed"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video" Target="https://www.youtube.com/embed/V6ui161NyTg?feature=oembed" TargetMode="Externa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https://www.youtube.com/embed/q4pDUxth5fQ?feature=oembed" TargetMode="External"/><Relationship Id="rId4" Type="http://schemas.openxmlformats.org/officeDocument/2006/relationships/image" Target="../media/image95.jpeg"/></Relationships>
</file>

<file path=ppt/slides/_rels/slide1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video" Target="https://www.youtube.com/embed/DtwWlYJ9N9U?start=13&amp;feature=oembed"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k78I1q8h-vs?feature=oembed"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g"/></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eg"/><Relationship Id="rId7" Type="http://schemas.openxmlformats.org/officeDocument/2006/relationships/image" Target="../media/image102.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1.jpg"/></Relationships>
</file>

<file path=ppt/slides/_rels/slide13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ideo" Target="https://www.youtube.com/embed/St8Eu4tXt7Y?feature=oembed"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video" Target="https://www.youtube.com/embed/REwX0nE9XmI?start=1261&amp;feature=oembed"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video" Target="https://www.youtube.com/embed/Q8HvZvqwtpw?feature=oembed"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ideo" Target="https://www.youtube.com/embed/MUzb60JgPdE?start=482&amp;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ideo" Target="https://www.youtube.com/embed/PNulbFECY-I?feature=oembed"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video" Target="https://www.youtube.com/embed/lDnvZS5DP68?feature=oembed"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ideo" Target="https://www.youtube.com/embed/O0Bn4EDPhFc?start=147&amp;feature=oembed" TargetMode="External"/></Relationships>
</file>

<file path=ppt/slides/_rels/slide15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7.xml"/><Relationship Id="rId1" Type="http://schemas.openxmlformats.org/officeDocument/2006/relationships/video" Target="https://www.youtube.com/embed/lyZ0HbP4XZE?feature=oembed" TargetMode="External"/></Relationships>
</file>

<file path=ppt/slides/_rels/slide18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1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0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xml"/><Relationship Id="rId1" Type="http://schemas.openxmlformats.org/officeDocument/2006/relationships/video" Target="https://www.youtube.com/embed/P2GsLMmANSs?feature=oembed"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video" Target="https://www.youtube.com/embed/cFOwoOhYSiU?feature=oembed"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7.xml"/><Relationship Id="rId1" Type="http://schemas.openxmlformats.org/officeDocument/2006/relationships/video" Target="https://www.youtube.com/embed/OxuZiqY5ypU?feature=oembed"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video" Target="https://www.youtube.com/embed/V6ui161NyTg?feature=oembed"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video" Target="https://www.youtube.com/embed/jNC0Mw3FqUQ?feature=oembed"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ideo" Target="https://www.youtube.com/embed/q4pDUxth5fQ?feature=oembed" TargetMode="External"/><Relationship Id="rId4" Type="http://schemas.openxmlformats.org/officeDocument/2006/relationships/image" Target="../media/image95.jpeg"/></Relationships>
</file>

<file path=ppt/slides/_rels/slide23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video" Target="https://www.youtube.com/embed/DtwWlYJ9N9U?start=13&amp;feature=oembed"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24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k78I1q8h-vs?feature=oembed"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mailto:itssimple2023@gmail.com" TargetMode="Externa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7.xml"/><Relationship Id="rId1" Type="http://schemas.openxmlformats.org/officeDocument/2006/relationships/video" Target="https://www.youtube.com/embed/lyZ0HbP4XZE?feature=oembed" TargetMode="External"/></Relationships>
</file>

<file path=ppt/slides/_rels/slide26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cid:901745493470951803075376" TargetMode="External"/><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28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2.xml.rels><?xml version="1.0" encoding="UTF-8" standalone="yes"?>
<Relationships xmlns="http://schemas.openxmlformats.org/package/2006/relationships"><Relationship Id="rId3" Type="http://schemas.openxmlformats.org/officeDocument/2006/relationships/image" Target="cid:901745493470951803075376" TargetMode="External"/><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eg"/></Relationships>
</file>

<file path=ppt/slides/_rels/slide2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36.gif"/></Relationships>
</file>

<file path=ppt/slides/_rels/slide2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36.gif"/></Relationships>
</file>

<file path=ppt/slides/_rels/slide29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2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mailto:itssimple2023@gmail.co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itssimpleonyoutube1123"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07BC6-8CA3-96E4-BEFF-4257550F716F}"/>
              </a:ext>
            </a:extLst>
          </p:cNvPr>
          <p:cNvSpPr>
            <a:spLocks noGrp="1"/>
          </p:cNvSpPr>
          <p:nvPr>
            <p:ph type="ctrTitle" idx="4294967295"/>
          </p:nvPr>
        </p:nvSpPr>
        <p:spPr>
          <a:xfrm>
            <a:off x="359569" y="362401"/>
            <a:ext cx="11472862" cy="1738312"/>
          </a:xfrm>
        </p:spPr>
        <p:txBody>
          <a:bodyPr>
            <a:normAutofit fontScale="90000"/>
          </a:bodyPr>
          <a:lstStyle/>
          <a:p>
            <a:pPr algn="ctr"/>
            <a:r>
              <a:rPr lang="en-CA" sz="6600" dirty="0">
                <a:solidFill>
                  <a:schemeClr val="bg1"/>
                </a:solidFill>
              </a:rPr>
              <a:t>Welcome to the 2025-26 </a:t>
            </a:r>
            <a:br>
              <a:rPr lang="en-CA" sz="6600" dirty="0">
                <a:solidFill>
                  <a:schemeClr val="bg1"/>
                </a:solidFill>
              </a:rPr>
            </a:br>
            <a:r>
              <a:rPr lang="en-CA" sz="6600" dirty="0">
                <a:solidFill>
                  <a:schemeClr val="bg1"/>
                </a:solidFill>
              </a:rPr>
              <a:t>simple course </a:t>
            </a:r>
          </a:p>
        </p:txBody>
      </p:sp>
      <p:sp>
        <p:nvSpPr>
          <p:cNvPr id="3" name="Subtitle 2">
            <a:extLst>
              <a:ext uri="{FF2B5EF4-FFF2-40B4-BE49-F238E27FC236}">
                <a16:creationId xmlns:a16="http://schemas.microsoft.com/office/drawing/2014/main" id="{344CC789-4BCF-1DAD-F81D-DBE2E8DCBFE2}"/>
              </a:ext>
            </a:extLst>
          </p:cNvPr>
          <p:cNvSpPr>
            <a:spLocks noGrp="1"/>
          </p:cNvSpPr>
          <p:nvPr>
            <p:ph type="subTitle" idx="4294967295"/>
          </p:nvPr>
        </p:nvSpPr>
        <p:spPr>
          <a:xfrm>
            <a:off x="286001" y="2119313"/>
            <a:ext cx="11472862" cy="1309687"/>
          </a:xfrm>
        </p:spPr>
        <p:txBody>
          <a:bodyPr>
            <a:normAutofit fontScale="25000" lnSpcReduction="20000"/>
          </a:bodyPr>
          <a:lstStyle/>
          <a:p>
            <a:endParaRPr lang="en-CA" sz="2800" dirty="0"/>
          </a:p>
          <a:p>
            <a:endParaRPr lang="en-CA" sz="12800" dirty="0"/>
          </a:p>
          <a:p>
            <a:pPr marL="0" indent="0">
              <a:buNone/>
            </a:pPr>
            <a:r>
              <a:rPr lang="en-CA" sz="12800" dirty="0">
                <a:latin typeface="+mj-lt"/>
              </a:rPr>
              <a:t>“ Human beings are driven by forces of which they are not aware” Jeffrey Kripal</a:t>
            </a:r>
          </a:p>
          <a:p>
            <a:pPr marL="0" indent="0">
              <a:buNone/>
            </a:pPr>
            <a:r>
              <a:rPr lang="en-CA" sz="12800" dirty="0">
                <a:latin typeface="+mj-lt"/>
              </a:rPr>
              <a:t>“Healing is the touching with love of that which has been touched with fear, anger, and despair”  Anonymous. </a:t>
            </a:r>
          </a:p>
          <a:p>
            <a:pPr marL="0" indent="0">
              <a:buNone/>
            </a:pPr>
            <a:r>
              <a:rPr lang="en-US" sz="12800" dirty="0">
                <a:latin typeface="+mj-lt"/>
              </a:rPr>
              <a:t>“H</a:t>
            </a:r>
            <a:r>
              <a:rPr lang="en-CA" sz="12800" dirty="0">
                <a:latin typeface="+mj-lt"/>
              </a:rPr>
              <a:t>ealth is not the absence of disease, it is the state of physical, psychological, social, and spiritual wellbeing.”    WHO</a:t>
            </a:r>
            <a:endParaRPr lang="en-CA" sz="12800" kern="0" dirty="0">
              <a:latin typeface="+mj-lt"/>
              <a:ea typeface="Calibri" panose="020F0502020204030204" pitchFamily="34" charset="0"/>
              <a:cs typeface="Times New Roman" panose="02020603050405020304" pitchFamily="18" charset="0"/>
            </a:endParaRPr>
          </a:p>
          <a:p>
            <a:pPr marL="0" indent="0">
              <a:buNone/>
            </a:pPr>
            <a:r>
              <a:rPr lang="en-US" sz="12800" dirty="0">
                <a:latin typeface="+mj-lt"/>
              </a:rPr>
              <a:t>“Be kind for everyone you meet is fighting a great battle” Anonymous</a:t>
            </a:r>
            <a:endParaRPr lang="en-CA" sz="12800" dirty="0">
              <a:latin typeface="+mj-lt"/>
            </a:endParaRPr>
          </a:p>
          <a:p>
            <a:endParaRPr lang="en-CA" sz="12800" dirty="0"/>
          </a:p>
          <a:p>
            <a:r>
              <a:rPr lang="en-CA" sz="2800" dirty="0"/>
              <a:t>                                        </a:t>
            </a:r>
          </a:p>
        </p:txBody>
      </p:sp>
      <p:sp>
        <p:nvSpPr>
          <p:cNvPr id="4" name="Slide Number Placeholder 3">
            <a:extLst>
              <a:ext uri="{FF2B5EF4-FFF2-40B4-BE49-F238E27FC236}">
                <a16:creationId xmlns:a16="http://schemas.microsoft.com/office/drawing/2014/main" id="{E3D4EF3E-4864-6AFF-9A80-F71E25378D7A}"/>
              </a:ext>
            </a:extLst>
          </p:cNvPr>
          <p:cNvSpPr>
            <a:spLocks noGrp="1"/>
          </p:cNvSpPr>
          <p:nvPr>
            <p:ph type="sldNum" sz="quarter" idx="12"/>
          </p:nvPr>
        </p:nvSpPr>
        <p:spPr/>
        <p:txBody>
          <a:bodyPr/>
          <a:lstStyle/>
          <a:p>
            <a:fld id="{5B621ED0-B45F-441E-93E9-023E2B55C8A5}" type="slidenum">
              <a:rPr lang="en-CA" smtClean="0"/>
              <a:t>1</a:t>
            </a:fld>
            <a:endParaRPr lang="en-CA"/>
          </a:p>
        </p:txBody>
      </p:sp>
    </p:spTree>
    <p:extLst>
      <p:ext uri="{BB962C8B-B14F-4D97-AF65-F5344CB8AC3E}">
        <p14:creationId xmlns:p14="http://schemas.microsoft.com/office/powerpoint/2010/main" val="3611450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miling at the camera&#10;&#10;Description automatically generated">
            <a:extLst>
              <a:ext uri="{FF2B5EF4-FFF2-40B4-BE49-F238E27FC236}">
                <a16:creationId xmlns:a16="http://schemas.microsoft.com/office/drawing/2014/main" id="{7BD60386-4885-8A56-8B9C-0708AF29F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044" y="780733"/>
            <a:ext cx="2997375" cy="4580162"/>
          </a:xfrm>
          <a:prstGeom prst="rect">
            <a:avLst/>
          </a:prstGeom>
        </p:spPr>
      </p:pic>
      <p:sp>
        <p:nvSpPr>
          <p:cNvPr id="4" name="TextBox 3">
            <a:extLst>
              <a:ext uri="{FF2B5EF4-FFF2-40B4-BE49-F238E27FC236}">
                <a16:creationId xmlns:a16="http://schemas.microsoft.com/office/drawing/2014/main" id="{6620DABC-94EB-2D5C-1DC1-B5CD3942405C}"/>
              </a:ext>
            </a:extLst>
          </p:cNvPr>
          <p:cNvSpPr txBox="1"/>
          <p:nvPr/>
        </p:nvSpPr>
        <p:spPr>
          <a:xfrm>
            <a:off x="1768494" y="780732"/>
            <a:ext cx="2845925" cy="1384995"/>
          </a:xfrm>
          <a:prstGeom prst="rect">
            <a:avLst/>
          </a:prstGeom>
          <a:noFill/>
        </p:spPr>
        <p:txBody>
          <a:bodyPr wrap="square">
            <a:spAutoFit/>
          </a:bodyPr>
          <a:lstStyle/>
          <a:p>
            <a:pPr algn="ctr"/>
            <a:r>
              <a:rPr lang="en-CA" sz="2800" dirty="0">
                <a:solidFill>
                  <a:schemeClr val="bg1"/>
                </a:solidFill>
              </a:rPr>
              <a:t>Nicole Rogerson</a:t>
            </a:r>
          </a:p>
          <a:p>
            <a:pPr algn="ctr"/>
            <a:r>
              <a:rPr lang="en-CA" sz="2800" dirty="0">
                <a:solidFill>
                  <a:srgbClr val="FF0000"/>
                </a:solidFill>
              </a:rPr>
              <a:t>Skills and thrills 2 </a:t>
            </a:r>
          </a:p>
          <a:p>
            <a:r>
              <a:rPr lang="en-CA" sz="2800" dirty="0">
                <a:solidFill>
                  <a:schemeClr val="bg1"/>
                </a:solidFill>
              </a:rPr>
              <a:t> </a:t>
            </a:r>
          </a:p>
        </p:txBody>
      </p:sp>
      <p:sp>
        <p:nvSpPr>
          <p:cNvPr id="5" name="TextBox 4">
            <a:extLst>
              <a:ext uri="{FF2B5EF4-FFF2-40B4-BE49-F238E27FC236}">
                <a16:creationId xmlns:a16="http://schemas.microsoft.com/office/drawing/2014/main" id="{7A17C3D8-55B0-B25E-A189-E9FDB7C53EFB}"/>
              </a:ext>
            </a:extLst>
          </p:cNvPr>
          <p:cNvSpPr txBox="1"/>
          <p:nvPr/>
        </p:nvSpPr>
        <p:spPr>
          <a:xfrm>
            <a:off x="5116979" y="1581664"/>
            <a:ext cx="6094070" cy="1569660"/>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hope for the course is…</a:t>
            </a:r>
          </a:p>
        </p:txBody>
      </p:sp>
      <p:sp>
        <p:nvSpPr>
          <p:cNvPr id="3" name="Slide Number Placeholder 2">
            <a:extLst>
              <a:ext uri="{FF2B5EF4-FFF2-40B4-BE49-F238E27FC236}">
                <a16:creationId xmlns:a16="http://schemas.microsoft.com/office/drawing/2014/main" id="{DBEE4463-9C10-9111-8E0A-414AE4B9A4F1}"/>
              </a:ext>
            </a:extLst>
          </p:cNvPr>
          <p:cNvSpPr>
            <a:spLocks noGrp="1"/>
          </p:cNvSpPr>
          <p:nvPr>
            <p:ph type="sldNum" sz="quarter" idx="12"/>
          </p:nvPr>
        </p:nvSpPr>
        <p:spPr/>
        <p:txBody>
          <a:bodyPr/>
          <a:lstStyle/>
          <a:p>
            <a:fld id="{5B621ED0-B45F-441E-93E9-023E2B55C8A5}" type="slidenum">
              <a:rPr lang="en-CA" smtClean="0"/>
              <a:t>10</a:t>
            </a:fld>
            <a:endParaRPr lang="en-CA"/>
          </a:p>
        </p:txBody>
      </p:sp>
    </p:spTree>
    <p:extLst>
      <p:ext uri="{BB962C8B-B14F-4D97-AF65-F5344CB8AC3E}">
        <p14:creationId xmlns:p14="http://schemas.microsoft.com/office/powerpoint/2010/main" val="120404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424302" y="-107514"/>
            <a:ext cx="3709988" cy="2003425"/>
          </a:xfrm>
        </p:spPr>
        <p:txBody>
          <a:bodyPr>
            <a:normAutofit/>
          </a:bodyPr>
          <a:lstStyle/>
          <a:p>
            <a:pPr algn="ctr"/>
            <a:r>
              <a:rPr lang="en-CA" sz="3600" dirty="0">
                <a:solidFill>
                  <a:schemeClr val="bg1"/>
                </a:solidFill>
              </a:rPr>
              <a:t>What we will do NEXT WEEK</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4516822" y="-615397"/>
            <a:ext cx="7675178" cy="7605713"/>
          </a:xfrm>
        </p:spPr>
        <p:txBody>
          <a:bodyPr anchor="ctr">
            <a:normAutofit/>
          </a:bodyPr>
          <a:lstStyle/>
          <a:p>
            <a:pPr marL="0" indent="0">
              <a:buNone/>
            </a:pPr>
            <a:endParaRPr lang="en-CA" sz="1600" dirty="0">
              <a:solidFill>
                <a:schemeClr val="tx2"/>
              </a:solidFill>
            </a:endParaRPr>
          </a:p>
          <a:p>
            <a:r>
              <a:rPr lang="en-CA" sz="2800" dirty="0">
                <a:solidFill>
                  <a:schemeClr val="bg1"/>
                </a:solidFill>
              </a:rPr>
              <a:t>Part I  </a:t>
            </a:r>
            <a:r>
              <a:rPr lang="en-CA" sz="2800" dirty="0"/>
              <a:t>W</a:t>
            </a:r>
            <a:r>
              <a:rPr lang="en-CA" sz="2800" dirty="0">
                <a:solidFill>
                  <a:schemeClr val="tx2"/>
                </a:solidFill>
              </a:rPr>
              <a:t>e’ll</a:t>
            </a:r>
            <a:r>
              <a:rPr lang="en-CA" sz="2800" dirty="0"/>
              <a:t> review the Skills training workbook p. 1-13 – which covers 5 topics: </a:t>
            </a:r>
          </a:p>
          <a:p>
            <a:r>
              <a:rPr lang="en-CA" sz="2800" dirty="0"/>
              <a:t>1. DBT an overview of the treatment, who the DBT skills training workbook book is for? </a:t>
            </a:r>
          </a:p>
          <a:p>
            <a:r>
              <a:rPr lang="en-CA" sz="2800" dirty="0"/>
              <a:t>2. Basic distress tolerance skills, what are they?</a:t>
            </a:r>
          </a:p>
          <a:p>
            <a:r>
              <a:rPr lang="en-CA" sz="2800" dirty="0"/>
              <a:t>3. About this chapter</a:t>
            </a:r>
          </a:p>
          <a:p>
            <a:r>
              <a:rPr lang="en-CA" sz="2800" dirty="0"/>
              <a:t>4. How to use this chapter</a:t>
            </a:r>
          </a:p>
          <a:p>
            <a:r>
              <a:rPr lang="en-CA" sz="2800" dirty="0"/>
              <a:t>5. Take a rest. </a:t>
            </a:r>
          </a:p>
          <a:p>
            <a:r>
              <a:rPr lang="en-CA" sz="2800" dirty="0"/>
              <a:t> </a:t>
            </a:r>
            <a:r>
              <a:rPr lang="en-CA" sz="2800" dirty="0">
                <a:solidFill>
                  <a:schemeClr val="bg1"/>
                </a:solidFill>
              </a:rPr>
              <a:t>Part II </a:t>
            </a:r>
            <a:r>
              <a:rPr lang="en-CA" sz="2800" dirty="0"/>
              <a:t>We’ll i</a:t>
            </a:r>
            <a:r>
              <a:rPr lang="en-CA" sz="2800" dirty="0">
                <a:solidFill>
                  <a:schemeClr val="tx2"/>
                </a:solidFill>
              </a:rPr>
              <a:t>ntroduce the 4 Simple strategies. Covered in the Simple manual</a:t>
            </a:r>
            <a:endParaRPr lang="en-CA" sz="2800" dirty="0">
              <a:solidFill>
                <a:schemeClr val="bg1"/>
              </a:solidFill>
            </a:endParaRPr>
          </a:p>
          <a:p>
            <a:r>
              <a:rPr lang="en-CA" sz="2800" dirty="0">
                <a:solidFill>
                  <a:schemeClr val="bg1"/>
                </a:solidFill>
              </a:rPr>
              <a:t>Part III </a:t>
            </a:r>
            <a:r>
              <a:rPr lang="en-CA" sz="2800" dirty="0">
                <a:solidFill>
                  <a:schemeClr val="tx2"/>
                </a:solidFill>
              </a:rPr>
              <a:t>We’ll introduce the first tool: crisis plans also covered in the Simple manual session 3</a:t>
            </a:r>
          </a:p>
        </p:txBody>
      </p:sp>
      <p:pic>
        <p:nvPicPr>
          <p:cNvPr id="2050" name="Picture 2" descr="Six characteristics of a crisis management team | FleetOwner">
            <a:extLst>
              <a:ext uri="{FF2B5EF4-FFF2-40B4-BE49-F238E27FC236}">
                <a16:creationId xmlns:a16="http://schemas.microsoft.com/office/drawing/2014/main" id="{16BF5C21-15E5-99E7-ED48-72EEC34C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08" y="1483743"/>
            <a:ext cx="4319577" cy="38525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B06EFF-749A-671E-E000-0908D8EAFBB9}"/>
              </a:ext>
            </a:extLst>
          </p:cNvPr>
          <p:cNvSpPr>
            <a:spLocks noGrp="1"/>
          </p:cNvSpPr>
          <p:nvPr>
            <p:ph type="sldNum" sz="quarter" idx="12"/>
          </p:nvPr>
        </p:nvSpPr>
        <p:spPr/>
        <p:txBody>
          <a:bodyPr/>
          <a:lstStyle/>
          <a:p>
            <a:fld id="{5B621ED0-B45F-441E-93E9-023E2B55C8A5}" type="slidenum">
              <a:rPr lang="en-CA" smtClean="0"/>
              <a:t>100</a:t>
            </a:fld>
            <a:endParaRPr lang="en-CA"/>
          </a:p>
        </p:txBody>
      </p:sp>
    </p:spTree>
    <p:extLst>
      <p:ext uri="{BB962C8B-B14F-4D97-AF65-F5344CB8AC3E}">
        <p14:creationId xmlns:p14="http://schemas.microsoft.com/office/powerpoint/2010/main" val="41926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5676DFE8-A29D-0BC4-66DA-F799BA614ECD}"/>
              </a:ext>
            </a:extLst>
          </p:cNvPr>
          <p:cNvSpPr>
            <a:spLocks noGrp="1"/>
          </p:cNvSpPr>
          <p:nvPr>
            <p:ph type="sldNum" sz="quarter" idx="12"/>
          </p:nvPr>
        </p:nvSpPr>
        <p:spPr/>
        <p:txBody>
          <a:bodyPr/>
          <a:lstStyle/>
          <a:p>
            <a:fld id="{5B621ED0-B45F-441E-93E9-023E2B55C8A5}" type="slidenum">
              <a:rPr lang="en-CA" smtClean="0"/>
              <a:t>101</a:t>
            </a:fld>
            <a:endParaRPr lang="en-CA"/>
          </a:p>
        </p:txBody>
      </p:sp>
    </p:spTree>
    <p:extLst>
      <p:ext uri="{BB962C8B-B14F-4D97-AF65-F5344CB8AC3E}">
        <p14:creationId xmlns:p14="http://schemas.microsoft.com/office/powerpoint/2010/main" val="19248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4EE250A1-5BD3-5F81-5474-279F41320B60}"/>
              </a:ext>
            </a:extLst>
          </p:cNvPr>
          <p:cNvSpPr>
            <a:spLocks noGrp="1"/>
          </p:cNvSpPr>
          <p:nvPr>
            <p:ph type="sldNum" sz="quarter" idx="12"/>
          </p:nvPr>
        </p:nvSpPr>
        <p:spPr/>
        <p:txBody>
          <a:bodyPr/>
          <a:lstStyle/>
          <a:p>
            <a:fld id="{5B621ED0-B45F-441E-93E9-023E2B55C8A5}" type="slidenum">
              <a:rPr lang="en-CA" smtClean="0"/>
              <a:t>102</a:t>
            </a:fld>
            <a:endParaRPr lang="en-CA"/>
          </a:p>
        </p:txBody>
      </p:sp>
    </p:spTree>
    <p:extLst>
      <p:ext uri="{BB962C8B-B14F-4D97-AF65-F5344CB8AC3E}">
        <p14:creationId xmlns:p14="http://schemas.microsoft.com/office/powerpoint/2010/main" val="15344390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0CE503-E7A9-5E02-B35B-998DADE5B39F}"/>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b="1" cap="all" spc="150" dirty="0">
                <a:solidFill>
                  <a:schemeClr val="bg2"/>
                </a:solidFill>
                <a:latin typeface="+mj-lt"/>
                <a:ea typeface="+mj-ea"/>
                <a:cs typeface="+mj-cs"/>
              </a:rPr>
              <a:t>See you next session</a:t>
            </a:r>
            <a:endParaRPr lang="en-US" sz="6000" cap="all" spc="150" dirty="0">
              <a:solidFill>
                <a:schemeClr val="bg2"/>
              </a:solidFill>
              <a:latin typeface="+mj-lt"/>
              <a:ea typeface="+mj-ea"/>
              <a:cs typeface="+mj-cs"/>
            </a:endParaRPr>
          </a:p>
        </p:txBody>
      </p:sp>
      <p:pic>
        <p:nvPicPr>
          <p:cNvPr id="3" name="Picture 2" descr="A person waving her hand&#10;&#10;Description automatically generated">
            <a:extLst>
              <a:ext uri="{FF2B5EF4-FFF2-40B4-BE49-F238E27FC236}">
                <a16:creationId xmlns:a16="http://schemas.microsoft.com/office/drawing/2014/main" id="{49B7151D-45F6-A2F4-0834-EE62980F93CE}"/>
              </a:ext>
            </a:extLst>
          </p:cNvPr>
          <p:cNvPicPr>
            <a:picLocks noChangeAspect="1"/>
          </p:cNvPicPr>
          <p:nvPr/>
        </p:nvPicPr>
        <p:blipFill>
          <a:blip r:embed="rId2">
            <a:extLst>
              <a:ext uri="{28A0092B-C50C-407E-A947-70E740481C1C}">
                <a14:useLocalDpi xmlns:a14="http://schemas.microsoft.com/office/drawing/2010/main" val="0"/>
              </a:ext>
            </a:extLst>
          </a:blip>
          <a:srcRect t="12063" b="59813"/>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4CC822FF-7BC9-61E0-72B2-6A3498365A7C}"/>
              </a:ext>
            </a:extLst>
          </p:cNvPr>
          <p:cNvSpPr>
            <a:spLocks noGrp="1"/>
          </p:cNvSpPr>
          <p:nvPr>
            <p:ph type="sldNum" sz="quarter" idx="12"/>
          </p:nvPr>
        </p:nvSpPr>
        <p:spPr/>
        <p:txBody>
          <a:bodyPr/>
          <a:lstStyle/>
          <a:p>
            <a:fld id="{5B621ED0-B45F-441E-93E9-023E2B55C8A5}" type="slidenum">
              <a:rPr lang="en-CA" smtClean="0"/>
              <a:t>103</a:t>
            </a:fld>
            <a:endParaRPr lang="en-CA"/>
          </a:p>
        </p:txBody>
      </p:sp>
    </p:spTree>
    <p:extLst>
      <p:ext uri="{BB962C8B-B14F-4D97-AF65-F5344CB8AC3E}">
        <p14:creationId xmlns:p14="http://schemas.microsoft.com/office/powerpoint/2010/main" val="3451229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4A39D-7C22-EF41-FA8B-D359E4EF0DE8}"/>
              </a:ext>
            </a:extLst>
          </p:cNvPr>
          <p:cNvSpPr>
            <a:spLocks noGrp="1"/>
          </p:cNvSpPr>
          <p:nvPr>
            <p:ph type="sldNum" sz="quarter" idx="12"/>
          </p:nvPr>
        </p:nvSpPr>
        <p:spPr/>
        <p:txBody>
          <a:bodyPr/>
          <a:lstStyle/>
          <a:p>
            <a:fld id="{5B621ED0-B45F-441E-93E9-023E2B55C8A5}" type="slidenum">
              <a:rPr lang="en-CA" smtClean="0"/>
              <a:t>104</a:t>
            </a:fld>
            <a:endParaRPr lang="en-CA"/>
          </a:p>
        </p:txBody>
      </p:sp>
      <p:sp>
        <p:nvSpPr>
          <p:cNvPr id="4" name="TextBox 3">
            <a:extLst>
              <a:ext uri="{FF2B5EF4-FFF2-40B4-BE49-F238E27FC236}">
                <a16:creationId xmlns:a16="http://schemas.microsoft.com/office/drawing/2014/main" id="{1F0F00FA-747A-98EB-2006-4D25D69B23FD}"/>
              </a:ext>
            </a:extLst>
          </p:cNvPr>
          <p:cNvSpPr txBox="1"/>
          <p:nvPr/>
        </p:nvSpPr>
        <p:spPr>
          <a:xfrm>
            <a:off x="304800" y="106687"/>
            <a:ext cx="11537576" cy="584775"/>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p:txBody>
      </p:sp>
      <p:sp>
        <p:nvSpPr>
          <p:cNvPr id="5" name="TextBox 4">
            <a:extLst>
              <a:ext uri="{FF2B5EF4-FFF2-40B4-BE49-F238E27FC236}">
                <a16:creationId xmlns:a16="http://schemas.microsoft.com/office/drawing/2014/main" id="{AE7DC828-2691-44BA-EFAE-BFDB0785B471}"/>
              </a:ext>
            </a:extLst>
          </p:cNvPr>
          <p:cNvSpPr txBox="1"/>
          <p:nvPr/>
        </p:nvSpPr>
        <p:spPr>
          <a:xfrm>
            <a:off x="8965" y="1106811"/>
            <a:ext cx="12192000" cy="5632311"/>
          </a:xfrm>
          <a:prstGeom prst="rect">
            <a:avLst/>
          </a:prstGeom>
          <a:noFill/>
        </p:spPr>
        <p:txBody>
          <a:bodyPr wrap="square">
            <a:spAutoFit/>
          </a:bodyPr>
          <a:lstStyle/>
          <a:p>
            <a:r>
              <a:rPr lang="en-US" sz="2400" b="0" i="0" dirty="0">
                <a:effectLst/>
                <a:latin typeface="Arial" panose="020B0604020202020204" pitchFamily="34" charset="0"/>
              </a:rPr>
              <a:t>But let me tell you about my nickname…This summer </a:t>
            </a:r>
            <a:r>
              <a:rPr lang="en-US" sz="2400" dirty="0">
                <a:latin typeface="Arial" panose="020B0604020202020204" pitchFamily="34" charset="0"/>
              </a:rPr>
              <a:t>at one of the co-leaders meetings Lauren suggested all the co-leaders should have nicknames. I already had one corporal cleto. One of the first movies I ever watched was</a:t>
            </a:r>
            <a:r>
              <a:rPr lang="en-US" sz="2400" b="0" i="0" dirty="0">
                <a:effectLst/>
                <a:latin typeface="Arial" panose="020B0604020202020204" pitchFamily="34" charset="0"/>
              </a:rPr>
              <a:t> the ww ii movie  the great escape. The movie’s climax is a scene in which  the main character played by Steve McQueen escapes from a German pow camp by jumping with a motorcycle over a tall and wide barbed wire fence. The other prisoners watching this feat give him a long salute as he rides off into the sunset. The movie made </a:t>
            </a:r>
            <a:r>
              <a:rPr lang="en-US" sz="2400" dirty="0">
                <a:latin typeface="Arial" panose="020B0604020202020204" pitchFamily="34" charset="0"/>
              </a:rPr>
              <a:t>quite </a:t>
            </a:r>
            <a:r>
              <a:rPr lang="en-US" sz="2400" b="0" i="0" dirty="0">
                <a:effectLst/>
                <a:latin typeface="Arial" panose="020B0604020202020204" pitchFamily="34" charset="0"/>
              </a:rPr>
              <a:t> an impression on me so that </a:t>
            </a:r>
            <a:r>
              <a:rPr lang="en-US" sz="2400" dirty="0">
                <a:latin typeface="Arial" panose="020B0604020202020204" pitchFamily="34" charset="0"/>
              </a:rPr>
              <a:t>shortly after when in my second-grade class the teacher was taking attendance and called my name I got up and saluted her. All the kids thought that was hilarious. The teacher didn’t and sent me to the principles office. After that whenever I met my classmates, they would salute me and call me corporal cleto. Lauren said that after all this time I should have a higher rank and suggested sergeant simple. That evening at home I mentioned this to my wife and she said I’m happy you’ve been promoted. If I had been at the meeting I would have suggested an even higher rank. I think “Major pain” would have been even more fitting. </a:t>
            </a:r>
            <a:endParaRPr lang="en-CA" sz="2400" dirty="0"/>
          </a:p>
        </p:txBody>
      </p:sp>
    </p:spTree>
    <p:extLst>
      <p:ext uri="{BB962C8B-B14F-4D97-AF65-F5344CB8AC3E}">
        <p14:creationId xmlns:p14="http://schemas.microsoft.com/office/powerpoint/2010/main" val="18448110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AD4B76-1EA6-2583-DE7B-A81BC23D206F}"/>
              </a:ext>
            </a:extLst>
          </p:cNvPr>
          <p:cNvSpPr>
            <a:spLocks noGrp="1"/>
          </p:cNvSpPr>
          <p:nvPr>
            <p:ph type="sldNum" sz="quarter" idx="12"/>
          </p:nvPr>
        </p:nvSpPr>
        <p:spPr/>
        <p:txBody>
          <a:bodyPr/>
          <a:lstStyle/>
          <a:p>
            <a:fld id="{5B621ED0-B45F-441E-93E9-023E2B55C8A5}" type="slidenum">
              <a:rPr lang="en-CA" smtClean="0"/>
              <a:t>105</a:t>
            </a:fld>
            <a:endParaRPr lang="en-CA"/>
          </a:p>
        </p:txBody>
      </p:sp>
      <p:sp>
        <p:nvSpPr>
          <p:cNvPr id="4" name="TextBox 3">
            <a:extLst>
              <a:ext uri="{FF2B5EF4-FFF2-40B4-BE49-F238E27FC236}">
                <a16:creationId xmlns:a16="http://schemas.microsoft.com/office/drawing/2014/main" id="{F54B63A1-5F7A-26F0-8CC2-644195E61F07}"/>
              </a:ext>
            </a:extLst>
          </p:cNvPr>
          <p:cNvSpPr txBox="1"/>
          <p:nvPr/>
        </p:nvSpPr>
        <p:spPr>
          <a:xfrm>
            <a:off x="89647" y="669050"/>
            <a:ext cx="12192000" cy="637097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Even thought over the next 8 months you’ll see a lot of me up here, I didn’t create this course</a:t>
            </a:r>
            <a:r>
              <a:rPr lang="en-US" sz="2400" b="0" i="0" dirty="0">
                <a:effectLst/>
                <a:latin typeface="Arial" panose="020B0604020202020204" pitchFamily="34" charset="0"/>
                <a:cs typeface="Arial" panose="020B0604020202020204" pitchFamily="34" charset="0"/>
              </a:rPr>
              <a:t>. Over the 25 years</a:t>
            </a:r>
            <a:r>
              <a:rPr lang="en-US" sz="2400" dirty="0">
                <a:latin typeface="Arial" panose="020B0604020202020204" pitchFamily="34" charset="0"/>
                <a:cs typeface="Arial" panose="020B0604020202020204" pitchFamily="34" charset="0"/>
              </a:rPr>
              <a:t> that I’ve been involved with it simple has organically grown from the contribution of the many people who have participated in it, the dozens of</a:t>
            </a:r>
            <a:r>
              <a:rPr lang="en-US" sz="2400" b="0" i="0" dirty="0">
                <a:effectLst/>
                <a:latin typeface="Arial" panose="020B0604020202020204" pitchFamily="34" charset="0"/>
                <a:cs typeface="Arial" panose="020B0604020202020204" pitchFamily="34" charset="0"/>
              </a:rPr>
              <a:t> co-leaders, and the thoughts of those who proposed the perspectives, theories and approaches that we’ll discuss.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course is now</a:t>
            </a:r>
            <a:r>
              <a:rPr lang="en-US" sz="2400" b="0" i="0" dirty="0">
                <a:effectLst/>
                <a:latin typeface="Arial" panose="020B0604020202020204" pitchFamily="34" charset="0"/>
                <a:cs typeface="Arial" panose="020B0604020202020204" pitchFamily="34" charset="0"/>
              </a:rPr>
              <a:t> something with a life of its own. My rol</a:t>
            </a:r>
            <a:r>
              <a:rPr lang="en-US" sz="2400" dirty="0">
                <a:latin typeface="Arial" panose="020B0604020202020204" pitchFamily="34" charset="0"/>
                <a:cs typeface="Arial" panose="020B0604020202020204" pitchFamily="34" charset="0"/>
              </a:rPr>
              <a:t>e as a co-leader is to be one of the caretakers of the course.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you imagine the course as a garden then the garden only exists because of innumerable contributions: those of the current group of gardeners that look after it, the visitors without whom there would be no garden, natural evolution that produced all the plants and flowers, the geological forces that shaped the land and soil, and the workers and suppliers of the Garden Centre that supplied us with soil, seeds, fertilizer and tools.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garden exists so that we may heal and grow together. What you and I bring to the garden this year will </a:t>
            </a:r>
            <a:r>
              <a:rPr lang="en-US" sz="2400" dirty="0" err="1">
                <a:latin typeface="Arial" panose="020B0604020202020204" pitchFamily="34" charset="0"/>
                <a:cs typeface="Arial" panose="020B0604020202020204" pitchFamily="34" charset="0"/>
              </a:rPr>
              <a:t>undoutdly</a:t>
            </a:r>
            <a:r>
              <a:rPr lang="en-US" sz="2400" dirty="0">
                <a:latin typeface="Arial" panose="020B0604020202020204" pitchFamily="34" charset="0"/>
                <a:cs typeface="Arial" panose="020B0604020202020204" pitchFamily="34" charset="0"/>
              </a:rPr>
              <a:t> make it more complex and beautiful. </a:t>
            </a:r>
            <a:endParaRPr lang="en-C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42E767-8F5E-104B-7B39-735FCF613EC2}"/>
              </a:ext>
            </a:extLst>
          </p:cNvPr>
          <p:cNvSpPr txBox="1"/>
          <p:nvPr/>
        </p:nvSpPr>
        <p:spPr>
          <a:xfrm>
            <a:off x="89647" y="84275"/>
            <a:ext cx="6185646" cy="584775"/>
          </a:xfrm>
          <a:prstGeom prst="rect">
            <a:avLst/>
          </a:prstGeom>
          <a:noFill/>
        </p:spPr>
        <p:txBody>
          <a:bodyPr wrap="square">
            <a:spAutoFit/>
          </a:bodyPr>
          <a:lstStyle/>
          <a:p>
            <a:pPr marL="285750" indent="-285750">
              <a:buFont typeface="Arial" panose="020B0604020202020204" pitchFamily="34" charset="0"/>
              <a:buChar char="•"/>
            </a:pPr>
            <a:r>
              <a:rPr lang="en-CA" sz="3200" dirty="0"/>
              <a:t>My role as a co leader is…</a:t>
            </a:r>
          </a:p>
        </p:txBody>
      </p:sp>
    </p:spTree>
    <p:extLst>
      <p:ext uri="{BB962C8B-B14F-4D97-AF65-F5344CB8AC3E}">
        <p14:creationId xmlns:p14="http://schemas.microsoft.com/office/powerpoint/2010/main" val="4565955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C3F8F2-895D-1A8D-2B5D-9DDAB0500B74}"/>
              </a:ext>
            </a:extLst>
          </p:cNvPr>
          <p:cNvSpPr>
            <a:spLocks noGrp="1"/>
          </p:cNvSpPr>
          <p:nvPr>
            <p:ph type="sldNum" sz="quarter" idx="12"/>
          </p:nvPr>
        </p:nvSpPr>
        <p:spPr/>
        <p:txBody>
          <a:bodyPr/>
          <a:lstStyle/>
          <a:p>
            <a:fld id="{5B621ED0-B45F-441E-93E9-023E2B55C8A5}" type="slidenum">
              <a:rPr lang="en-CA" smtClean="0"/>
              <a:t>106</a:t>
            </a:fld>
            <a:endParaRPr lang="en-CA"/>
          </a:p>
        </p:txBody>
      </p:sp>
      <p:sp>
        <p:nvSpPr>
          <p:cNvPr id="4" name="TextBox 3">
            <a:extLst>
              <a:ext uri="{FF2B5EF4-FFF2-40B4-BE49-F238E27FC236}">
                <a16:creationId xmlns:a16="http://schemas.microsoft.com/office/drawing/2014/main" id="{71541826-E2E0-05FD-A7F6-384406A6A2BD}"/>
              </a:ext>
            </a:extLst>
          </p:cNvPr>
          <p:cNvSpPr txBox="1"/>
          <p:nvPr/>
        </p:nvSpPr>
        <p:spPr>
          <a:xfrm>
            <a:off x="143434" y="115652"/>
            <a:ext cx="8557191" cy="584775"/>
          </a:xfrm>
          <a:prstGeom prst="rect">
            <a:avLst/>
          </a:prstGeom>
          <a:noFill/>
        </p:spPr>
        <p:txBody>
          <a:bodyPr wrap="square">
            <a:spAutoFit/>
          </a:bodyPr>
          <a:lstStyle/>
          <a:p>
            <a:pPr marL="285750" indent="-285750">
              <a:buFont typeface="Arial" panose="020B0604020202020204" pitchFamily="34" charset="0"/>
              <a:buChar char="•"/>
            </a:pPr>
            <a:r>
              <a:rPr lang="en-CA" sz="3200" dirty="0"/>
              <a:t>My hope for the time we spend together is… </a:t>
            </a:r>
          </a:p>
        </p:txBody>
      </p:sp>
      <p:sp>
        <p:nvSpPr>
          <p:cNvPr id="6" name="TextBox 5">
            <a:extLst>
              <a:ext uri="{FF2B5EF4-FFF2-40B4-BE49-F238E27FC236}">
                <a16:creationId xmlns:a16="http://schemas.microsoft.com/office/drawing/2014/main" id="{4514BD09-2418-6B66-1C85-08623F82A0E3}"/>
              </a:ext>
            </a:extLst>
          </p:cNvPr>
          <p:cNvSpPr txBox="1"/>
          <p:nvPr/>
        </p:nvSpPr>
        <p:spPr>
          <a:xfrm>
            <a:off x="71717" y="847636"/>
            <a:ext cx="1204856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That this becomes for you a safe place where you feel understood  and learn to better understand yourself.  Where you relate securely to the co-leaders and other group members while at the same time having different beliefs and opinions about many things. My hope is </a:t>
            </a:r>
            <a:r>
              <a:rPr lang="en-CA" sz="2400" dirty="0">
                <a:latin typeface="Arial" panose="020B0604020202020204" pitchFamily="34" charset="0"/>
                <a:cs typeface="Arial" panose="020B0604020202020204" pitchFamily="34" charset="0"/>
              </a:rPr>
              <a:t>t</a:t>
            </a:r>
            <a:r>
              <a:rPr lang="en-CA" sz="2400" kern="0" dirty="0">
                <a:effectLst/>
                <a:latin typeface="Arial" panose="020B0604020202020204" pitchFamily="34" charset="0"/>
                <a:ea typeface="Calibri" panose="020F0502020204030204" pitchFamily="34" charset="0"/>
                <a:cs typeface="Arial" panose="020B0604020202020204" pitchFamily="34" charset="0"/>
              </a:rPr>
              <a:t>hat </a:t>
            </a:r>
            <a:r>
              <a:rPr lang="en-CA" sz="2400" kern="0" dirty="0">
                <a:latin typeface="Arial" panose="020B0604020202020204" pitchFamily="34" charset="0"/>
                <a:ea typeface="Calibri" panose="020F0502020204030204" pitchFamily="34" charset="0"/>
                <a:cs typeface="Arial" panose="020B0604020202020204" pitchFamily="34" charset="0"/>
              </a:rPr>
              <a:t>the time we spend together </a:t>
            </a:r>
            <a:r>
              <a:rPr lang="en-CA" sz="2400" kern="0" dirty="0">
                <a:effectLst/>
                <a:latin typeface="Arial" panose="020B0604020202020204" pitchFamily="34" charset="0"/>
                <a:ea typeface="Calibri" panose="020F0502020204030204" pitchFamily="34" charset="0"/>
                <a:cs typeface="Arial" panose="020B0604020202020204" pitchFamily="34" charset="0"/>
              </a:rPr>
              <a:t>helps us all grow and heal as we strive to be compassionate</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0" dirty="0">
                <a:effectLst/>
                <a:latin typeface="Arial" panose="020B0604020202020204" pitchFamily="34" charset="0"/>
                <a:ea typeface="Calibri" panose="020F0502020204030204" pitchFamily="34" charset="0"/>
                <a:cs typeface="Arial" panose="020B0604020202020204" pitchFamily="34" charset="0"/>
              </a:rPr>
              <a:t>curious</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0" dirty="0">
                <a:effectLst/>
                <a:latin typeface="Arial" panose="020B0604020202020204" pitchFamily="34" charset="0"/>
                <a:ea typeface="Calibri" panose="020F0502020204030204" pitchFamily="34" charset="0"/>
                <a:cs typeface="Arial" panose="020B0604020202020204" pitchFamily="34" charset="0"/>
              </a:rPr>
              <a:t>clear</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0" dirty="0">
                <a:effectLst/>
                <a:latin typeface="Arial" panose="020B0604020202020204" pitchFamily="34" charset="0"/>
                <a:ea typeface="Calibri" panose="020F0502020204030204" pitchFamily="34" charset="0"/>
                <a:cs typeface="Arial" panose="020B0604020202020204" pitchFamily="34" charset="0"/>
              </a:rPr>
              <a:t>creative</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0" dirty="0">
                <a:effectLst/>
                <a:latin typeface="Arial" panose="020B0604020202020204" pitchFamily="34" charset="0"/>
                <a:ea typeface="Calibri" panose="020F0502020204030204" pitchFamily="34" charset="0"/>
                <a:cs typeface="Arial" panose="020B0604020202020204" pitchFamily="34" charset="0"/>
              </a:rPr>
              <a:t>calm</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0" dirty="0">
                <a:effectLst/>
                <a:latin typeface="Arial" panose="020B0604020202020204" pitchFamily="34" charset="0"/>
                <a:ea typeface="Calibri" panose="020F0502020204030204" pitchFamily="34" charset="0"/>
                <a:cs typeface="Arial" panose="020B0604020202020204" pitchFamily="34" charset="0"/>
              </a:rPr>
              <a:t>confident</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0" dirty="0">
                <a:effectLst/>
                <a:latin typeface="Arial" panose="020B0604020202020204" pitchFamily="34" charset="0"/>
                <a:ea typeface="Calibri" panose="020F0502020204030204" pitchFamily="34" charset="0"/>
                <a:cs typeface="Arial" panose="020B0604020202020204" pitchFamily="34" charset="0"/>
              </a:rPr>
              <a:t>courageous, and connected with each other.</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35631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67B83-48BB-DF90-F912-37BE04742117}"/>
              </a:ext>
            </a:extLst>
          </p:cNvPr>
          <p:cNvSpPr txBox="1"/>
          <p:nvPr/>
        </p:nvSpPr>
        <p:spPr>
          <a:xfrm>
            <a:off x="0" y="0"/>
            <a:ext cx="12192000" cy="424731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 Portia Nelson's poem "There's a Hole in My Sidewalk" is a powerful reflection on self-awareness, personal growth, and the journey of life. The poem describes a process of encountering the same challenges repeatedly, illustrating how we often fall into familiar patterns of behavior.</a:t>
            </a:r>
          </a:p>
          <a:p>
            <a:pPr marL="285750" indent="-285750">
              <a:buFont typeface="Arial" panose="020B0604020202020204" pitchFamily="34" charset="0"/>
              <a:buChar char="•"/>
            </a:pPr>
            <a:r>
              <a:rPr lang="en-US" b="0" i="0" dirty="0">
                <a:effectLst/>
                <a:latin typeface="Arial" panose="020B0604020202020204" pitchFamily="34" charset="0"/>
              </a:rPr>
              <a:t>The speaker initially falls into a hole, representing a lack of awareness or understanding of their circumstances. This highlights the importance of recognizing our problems.</a:t>
            </a:r>
          </a:p>
          <a:p>
            <a:pPr marL="285750" indent="-285750">
              <a:buFont typeface="Arial" panose="020B0604020202020204" pitchFamily="34" charset="0"/>
              <a:buChar char="•"/>
            </a:pPr>
            <a:r>
              <a:rPr lang="en-US" b="0" i="0" dirty="0">
                <a:effectLst/>
                <a:latin typeface="Arial" panose="020B0604020202020204" pitchFamily="34" charset="0"/>
              </a:rPr>
              <a:t>As the poem progresses, the speaker begins to take responsibility for their actions and choices. This shift indicates growth and a willingness to change.</a:t>
            </a:r>
          </a:p>
          <a:p>
            <a:pPr marL="285750" indent="-285750">
              <a:buFont typeface="Arial" panose="020B0604020202020204" pitchFamily="34" charset="0"/>
              <a:buChar char="•"/>
            </a:pPr>
            <a:r>
              <a:rPr lang="en-US" b="0" i="0" dirty="0">
                <a:effectLst/>
                <a:latin typeface="Arial" panose="020B0604020202020204" pitchFamily="34" charset="0"/>
              </a:rPr>
              <a:t>Eventually, the speaker learns to navigate around the hole, symbolizing personal development and the ability to overcome obstacles. This suggests that with awareness and effort, we can change our responses to life's challenges.</a:t>
            </a:r>
          </a:p>
          <a:p>
            <a:pPr marL="285750" indent="-285750">
              <a:buFont typeface="Arial" panose="020B0604020202020204" pitchFamily="34" charset="0"/>
              <a:buChar char="•"/>
            </a:pPr>
            <a:r>
              <a:rPr lang="en-US" b="0" i="0" dirty="0">
                <a:effectLst/>
                <a:latin typeface="Arial" panose="020B0604020202020204" pitchFamily="34" charset="0"/>
              </a:rPr>
              <a:t> The poem emphasizes the importance of accepting our experiences, including pain and mistakes, as part of the human journey.</a:t>
            </a:r>
          </a:p>
          <a:p>
            <a:pPr marL="285750" indent="-285750">
              <a:buFont typeface="Arial" panose="020B0604020202020204" pitchFamily="34" charset="0"/>
              <a:buChar char="•"/>
            </a:pPr>
            <a:r>
              <a:rPr lang="en-US" b="0" i="0" dirty="0">
                <a:effectLst/>
                <a:latin typeface="Arial" panose="020B0604020202020204" pitchFamily="34" charset="0"/>
              </a:rPr>
              <a:t>Nelson’s poem encourages readers to reflect on their own lives, recognize patterns, and take steps toward personal growth and self-improvement. It’s a reminder that while we may encounter the same issues repeatedly, we have the power to change our approach and ultimately find a way forward.</a:t>
            </a:r>
            <a:endParaRPr lang="en-CA" dirty="0"/>
          </a:p>
        </p:txBody>
      </p:sp>
      <p:sp>
        <p:nvSpPr>
          <p:cNvPr id="2" name="Slide Number Placeholder 1">
            <a:extLst>
              <a:ext uri="{FF2B5EF4-FFF2-40B4-BE49-F238E27FC236}">
                <a16:creationId xmlns:a16="http://schemas.microsoft.com/office/drawing/2014/main" id="{3A6AC108-B7EC-2901-2A10-3FF9883339BE}"/>
              </a:ext>
            </a:extLst>
          </p:cNvPr>
          <p:cNvSpPr>
            <a:spLocks noGrp="1"/>
          </p:cNvSpPr>
          <p:nvPr>
            <p:ph type="sldNum" sz="quarter" idx="12"/>
          </p:nvPr>
        </p:nvSpPr>
        <p:spPr/>
        <p:txBody>
          <a:bodyPr/>
          <a:lstStyle/>
          <a:p>
            <a:fld id="{5B621ED0-B45F-441E-93E9-023E2B55C8A5}" type="slidenum">
              <a:rPr lang="en-CA" smtClean="0"/>
              <a:t>107</a:t>
            </a:fld>
            <a:endParaRPr lang="en-CA"/>
          </a:p>
        </p:txBody>
      </p:sp>
    </p:spTree>
    <p:extLst>
      <p:ext uri="{BB962C8B-B14F-4D97-AF65-F5344CB8AC3E}">
        <p14:creationId xmlns:p14="http://schemas.microsoft.com/office/powerpoint/2010/main" val="11498216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246E5-8974-86A2-1A40-C205AA206155}"/>
              </a:ext>
            </a:extLst>
          </p:cNvPr>
          <p:cNvSpPr txBox="1"/>
          <p:nvPr/>
        </p:nvSpPr>
        <p:spPr>
          <a:xfrm>
            <a:off x="0" y="0"/>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 Creating an effective learning environment involves several important factors:</a:t>
            </a:r>
            <a:r>
              <a:rPr lang="en-US" dirty="0">
                <a:latin typeface="Arial" panose="020B0604020202020204" pitchFamily="34" charset="0"/>
              </a:rPr>
              <a:t> </a:t>
            </a:r>
          </a:p>
          <a:p>
            <a:pPr marL="285750" indent="-285750">
              <a:buFont typeface="Arial" panose="020B0604020202020204" pitchFamily="34" charset="0"/>
              <a:buChar char="•"/>
            </a:pPr>
            <a:r>
              <a:rPr lang="en-US" b="0" i="0" dirty="0">
                <a:effectLst/>
                <a:latin typeface="Arial" panose="020B0604020202020204" pitchFamily="34" charset="0"/>
              </a:rPr>
              <a:t>Safety and Comfort: A physically and emotionally safe space encourages students to take risks and express themselves without fear of judgment.</a:t>
            </a:r>
          </a:p>
          <a:p>
            <a:pPr marL="285750" indent="-285750">
              <a:buFont typeface="Arial" panose="020B0604020202020204" pitchFamily="34" charset="0"/>
              <a:buChar char="•"/>
            </a:pPr>
            <a:r>
              <a:rPr lang="en-US" b="0" i="0" dirty="0">
                <a:effectLst/>
                <a:latin typeface="Arial" panose="020B0604020202020204" pitchFamily="34" charset="0"/>
              </a:rPr>
              <a:t>Engagement: Incorporating interactive and hands-on activities helps maintain student interest and motivation. Varied teaching methods can cater to different learning styles.</a:t>
            </a:r>
          </a:p>
          <a:p>
            <a:pPr marL="285750" indent="-285750">
              <a:buFont typeface="Arial" panose="020B0604020202020204" pitchFamily="34" charset="0"/>
              <a:buChar char="•"/>
            </a:pPr>
            <a:r>
              <a:rPr lang="en-US" b="0" i="0" dirty="0">
                <a:effectLst/>
                <a:latin typeface="Arial" panose="020B0604020202020204" pitchFamily="34" charset="0"/>
              </a:rPr>
              <a:t>Inclusivity: Recognizing and respecting diverse backgrounds, abilities, and perspectives fosters a sense of belonging and encourages participation from all students.</a:t>
            </a:r>
          </a:p>
          <a:p>
            <a:pPr marL="285750" indent="-285750">
              <a:buFont typeface="Arial" panose="020B0604020202020204" pitchFamily="34" charset="0"/>
              <a:buChar char="•"/>
            </a:pPr>
            <a:r>
              <a:rPr lang="en-US" b="0" i="0" dirty="0">
                <a:effectLst/>
                <a:latin typeface="Arial" panose="020B0604020202020204" pitchFamily="34" charset="0"/>
              </a:rPr>
              <a:t>Clear Expectations: Establishing clear rules, goals, and outcomes helps students understand what is expected of them and how they can succeed.</a:t>
            </a:r>
          </a:p>
          <a:p>
            <a:pPr marL="285750" indent="-285750">
              <a:buFont typeface="Arial" panose="020B0604020202020204" pitchFamily="34" charset="0"/>
              <a:buChar char="•"/>
            </a:pPr>
            <a:r>
              <a:rPr lang="en-US" b="0" i="0" dirty="0">
                <a:effectLst/>
                <a:latin typeface="Arial" panose="020B0604020202020204" pitchFamily="34" charset="0"/>
              </a:rPr>
              <a:t>Supportive Relationships: Building strong relationships between teachers and students, as well as among peers, promotes collaboration and a sense of community.</a:t>
            </a:r>
          </a:p>
          <a:p>
            <a:pPr marL="285750" indent="-285750">
              <a:buFont typeface="Arial" panose="020B0604020202020204" pitchFamily="34" charset="0"/>
              <a:buChar char="•"/>
            </a:pPr>
            <a:r>
              <a:rPr lang="en-US" b="0" i="0" dirty="0">
                <a:effectLst/>
                <a:latin typeface="Arial" panose="020B0604020202020204" pitchFamily="34" charset="0"/>
              </a:rPr>
              <a:t>Access to Resources: Providing access to a variety of learning materials and technologies can enhance the educational experience and support different learning needs.</a:t>
            </a:r>
          </a:p>
          <a:p>
            <a:pPr marL="285750" indent="-285750">
              <a:buFont typeface="Arial" panose="020B0604020202020204" pitchFamily="34" charset="0"/>
              <a:buChar char="•"/>
            </a:pPr>
            <a:r>
              <a:rPr lang="en-US" b="0" i="0" dirty="0">
                <a:effectLst/>
                <a:latin typeface="Arial" panose="020B0604020202020204" pitchFamily="34" charset="0"/>
              </a:rPr>
              <a:t>Feedback and Assessment: Regular, constructive feedback helps students understand their progress and areas for improvement, while formative assessments can guide instruction.</a:t>
            </a:r>
          </a:p>
          <a:p>
            <a:pPr marL="285750" indent="-285750">
              <a:buFont typeface="Arial" panose="020B0604020202020204" pitchFamily="34" charset="0"/>
              <a:buChar char="•"/>
            </a:pPr>
            <a:r>
              <a:rPr lang="en-US" b="0" i="0" dirty="0">
                <a:effectLst/>
                <a:latin typeface="Arial" panose="020B0604020202020204" pitchFamily="34" charset="0"/>
              </a:rPr>
              <a:t>Flexibility: Adapting the learning environment to meet the changing needs of students can enhance engagement and effectiveness.</a:t>
            </a:r>
          </a:p>
          <a:p>
            <a:pPr marL="285750" indent="-285750">
              <a:buFont typeface="Arial" panose="020B0604020202020204" pitchFamily="34" charset="0"/>
              <a:buChar char="•"/>
            </a:pPr>
            <a:r>
              <a:rPr lang="en-US" b="0" i="0" dirty="0">
                <a:effectLst/>
                <a:latin typeface="Arial" panose="020B0604020202020204" pitchFamily="34" charset="0"/>
              </a:rPr>
              <a:t>Encouragement of Critical Thinking: Creating opportunities for students to analyze, evaluate, and create fosters deeper understanding and skills that are essential for lifelong learning.</a:t>
            </a:r>
          </a:p>
          <a:p>
            <a:pPr marL="285750" indent="-285750">
              <a:buFont typeface="Arial" panose="020B0604020202020204" pitchFamily="34" charset="0"/>
              <a:buChar char="•"/>
            </a:pPr>
            <a:r>
              <a:rPr lang="en-US" b="0" i="0" dirty="0">
                <a:effectLst/>
                <a:latin typeface="Arial" panose="020B0604020202020204" pitchFamily="34" charset="0"/>
              </a:rPr>
              <a:t>Positive Reinforcement: Recognizing and celebrating achievements, both big and small, can boost motivation and self-esteem.</a:t>
            </a:r>
          </a:p>
          <a:p>
            <a:pPr marL="285750" indent="-285750">
              <a:buFont typeface="Arial" panose="020B0604020202020204" pitchFamily="34" charset="0"/>
              <a:buChar char="•"/>
            </a:pPr>
            <a:r>
              <a:rPr lang="en-US" b="0" i="0" dirty="0">
                <a:effectLst/>
                <a:latin typeface="Arial" panose="020B0604020202020204" pitchFamily="34" charset="0"/>
              </a:rPr>
              <a:t>By considering these factors, educators can create a dynamic and effective learning environment that supports student growth and success.</a:t>
            </a:r>
            <a:endParaRPr lang="en-CA" dirty="0"/>
          </a:p>
        </p:txBody>
      </p:sp>
      <p:sp>
        <p:nvSpPr>
          <p:cNvPr id="2" name="Slide Number Placeholder 1">
            <a:extLst>
              <a:ext uri="{FF2B5EF4-FFF2-40B4-BE49-F238E27FC236}">
                <a16:creationId xmlns:a16="http://schemas.microsoft.com/office/drawing/2014/main" id="{A064F843-5F82-945C-E7CE-A6E0F4C81E23}"/>
              </a:ext>
            </a:extLst>
          </p:cNvPr>
          <p:cNvSpPr>
            <a:spLocks noGrp="1"/>
          </p:cNvSpPr>
          <p:nvPr>
            <p:ph type="sldNum" sz="quarter" idx="12"/>
          </p:nvPr>
        </p:nvSpPr>
        <p:spPr/>
        <p:txBody>
          <a:bodyPr/>
          <a:lstStyle/>
          <a:p>
            <a:fld id="{5B621ED0-B45F-441E-93E9-023E2B55C8A5}" type="slidenum">
              <a:rPr lang="en-CA" smtClean="0"/>
              <a:t>108</a:t>
            </a:fld>
            <a:endParaRPr lang="en-CA"/>
          </a:p>
        </p:txBody>
      </p:sp>
    </p:spTree>
    <p:extLst>
      <p:ext uri="{BB962C8B-B14F-4D97-AF65-F5344CB8AC3E}">
        <p14:creationId xmlns:p14="http://schemas.microsoft.com/office/powerpoint/2010/main" val="13111813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93771-366E-ED29-7524-DB369D3FC2B6}"/>
              </a:ext>
            </a:extLst>
          </p:cNvPr>
          <p:cNvSpPr txBox="1"/>
          <p:nvPr/>
        </p:nvSpPr>
        <p:spPr>
          <a:xfrm>
            <a:off x="-7716" y="363078"/>
            <a:ext cx="12192000" cy="369331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Intellectual learning involves acquiring knowledge and understanding concepts through cognitive processes such as reading, studying, and analyzing information. It focuses on developing critical thinking skills and expanding one's intellectual capacity.</a:t>
            </a:r>
          </a:p>
          <a:p>
            <a:pPr marL="285750" indent="-285750">
              <a:buFont typeface="Arial" panose="020B0604020202020204" pitchFamily="34" charset="0"/>
              <a:buChar char="•"/>
            </a:pPr>
            <a:r>
              <a:rPr lang="en-US" b="0" i="0" dirty="0">
                <a:effectLst/>
                <a:latin typeface="Arial" panose="020B0604020202020204" pitchFamily="34" charset="0"/>
              </a:rPr>
              <a:t>Experiential learning, on the other hand, is a hands-on approach to learning that involves learning through experience, reflection, and experimentation. It emphasizes learning by doing, and often involves real-world applications of knowledge and skills.</a:t>
            </a:r>
          </a:p>
          <a:p>
            <a:pPr marL="285750" indent="-285750">
              <a:buFont typeface="Arial" panose="020B0604020202020204" pitchFamily="34" charset="0"/>
              <a:buChar char="•"/>
            </a:pPr>
            <a:r>
              <a:rPr lang="en-US" b="0" i="0" dirty="0">
                <a:effectLst/>
                <a:latin typeface="Arial" panose="020B0604020202020204" pitchFamily="34" charset="0"/>
              </a:rPr>
              <a:t>Effective learning refers to the ability to retain and apply what has been learned in a meaningful way. It involves understanding how to learn efficiently, setting goals, managing time effectively, and utilizing various learning strategies to maximize learning outcomes.</a:t>
            </a:r>
          </a:p>
          <a:p>
            <a:pPr marL="285750" indent="-285750">
              <a:buFont typeface="Arial" panose="020B0604020202020204" pitchFamily="34" charset="0"/>
              <a:buChar char="•"/>
            </a:pPr>
            <a:r>
              <a:rPr lang="en-US" b="0" i="0" dirty="0">
                <a:effectLst/>
                <a:latin typeface="Arial" panose="020B0604020202020204" pitchFamily="34" charset="0"/>
              </a:rPr>
              <a:t>In summary, intellectual learning focuses on acquiring knowledge and understanding concepts, experiential learning emphasizes learning through hands-on experience, and effective learning involves retaining and applying knowledge in a meaningful way. Each approach has its unique benefits and can be combined to create a comprehensive learning experience</a:t>
            </a:r>
            <a:endParaRPr lang="en-CA" dirty="0"/>
          </a:p>
        </p:txBody>
      </p:sp>
      <p:sp>
        <p:nvSpPr>
          <p:cNvPr id="2" name="Slide Number Placeholder 1">
            <a:extLst>
              <a:ext uri="{FF2B5EF4-FFF2-40B4-BE49-F238E27FC236}">
                <a16:creationId xmlns:a16="http://schemas.microsoft.com/office/drawing/2014/main" id="{C8704D25-1E06-7A25-7680-AB5FD7E8D930}"/>
              </a:ext>
            </a:extLst>
          </p:cNvPr>
          <p:cNvSpPr>
            <a:spLocks noGrp="1"/>
          </p:cNvSpPr>
          <p:nvPr>
            <p:ph type="sldNum" sz="quarter" idx="12"/>
          </p:nvPr>
        </p:nvSpPr>
        <p:spPr/>
        <p:txBody>
          <a:bodyPr/>
          <a:lstStyle/>
          <a:p>
            <a:fld id="{5B621ED0-B45F-441E-93E9-023E2B55C8A5}" type="slidenum">
              <a:rPr lang="en-CA" smtClean="0"/>
              <a:t>109</a:t>
            </a:fld>
            <a:endParaRPr lang="en-CA"/>
          </a:p>
        </p:txBody>
      </p:sp>
    </p:spTree>
    <p:extLst>
      <p:ext uri="{BB962C8B-B14F-4D97-AF65-F5344CB8AC3E}">
        <p14:creationId xmlns:p14="http://schemas.microsoft.com/office/powerpoint/2010/main" val="84534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516A-3366-2E62-66CC-B3AECE483D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EA323F-C13F-4C6A-3F4F-61BB4168DC2A}"/>
              </a:ext>
            </a:extLst>
          </p:cNvPr>
          <p:cNvSpPr txBox="1"/>
          <p:nvPr/>
        </p:nvSpPr>
        <p:spPr>
          <a:xfrm>
            <a:off x="6916796" y="456248"/>
            <a:ext cx="3767784" cy="707886"/>
          </a:xfrm>
          <a:prstGeom prst="rect">
            <a:avLst/>
          </a:prstGeom>
          <a:noFill/>
        </p:spPr>
        <p:txBody>
          <a:bodyPr wrap="square">
            <a:spAutoFit/>
          </a:bodyPr>
          <a:lstStyle/>
          <a:p>
            <a:r>
              <a:rPr lang="en-CA" sz="4000" dirty="0">
                <a:solidFill>
                  <a:schemeClr val="bg1"/>
                </a:solidFill>
              </a:rPr>
              <a:t>ZOOM POLLS </a:t>
            </a:r>
          </a:p>
        </p:txBody>
      </p:sp>
      <p:pic>
        <p:nvPicPr>
          <p:cNvPr id="4" name="Picture 3" descr="A screenshot of a computer&#10;&#10;Description automatically generated">
            <a:extLst>
              <a:ext uri="{FF2B5EF4-FFF2-40B4-BE49-F238E27FC236}">
                <a16:creationId xmlns:a16="http://schemas.microsoft.com/office/drawing/2014/main" id="{DFDF034B-CA74-A8DC-BA9F-F1F20B84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382250"/>
            <a:ext cx="4770656" cy="6273870"/>
          </a:xfrm>
          <a:prstGeom prst="rect">
            <a:avLst/>
          </a:prstGeom>
        </p:spPr>
      </p:pic>
      <p:sp>
        <p:nvSpPr>
          <p:cNvPr id="6" name="TextBox 5">
            <a:extLst>
              <a:ext uri="{FF2B5EF4-FFF2-40B4-BE49-F238E27FC236}">
                <a16:creationId xmlns:a16="http://schemas.microsoft.com/office/drawing/2014/main" id="{2FD52EF9-01C3-1D02-28C4-768D2716BC1B}"/>
              </a:ext>
            </a:extLst>
          </p:cNvPr>
          <p:cNvSpPr txBox="1"/>
          <p:nvPr/>
        </p:nvSpPr>
        <p:spPr>
          <a:xfrm>
            <a:off x="5571152" y="1164134"/>
            <a:ext cx="6095010" cy="6555641"/>
          </a:xfrm>
          <a:prstGeom prst="rect">
            <a:avLst/>
          </a:prstGeom>
          <a:noFill/>
        </p:spPr>
        <p:txBody>
          <a:bodyPr wrap="square">
            <a:spAutoFit/>
          </a:bodyPr>
          <a:lstStyle/>
          <a:p>
            <a:pPr marL="285750" indent="-285750">
              <a:buFont typeface="Arial" panose="020B0604020202020204" pitchFamily="34" charset="0"/>
              <a:buChar char="•"/>
            </a:pPr>
            <a:r>
              <a:rPr lang="en-CA" sz="2800" dirty="0"/>
              <a:t>Throughout the year we will be doing polls to better understand some of your thoughts, feelings and needs from the course. </a:t>
            </a:r>
          </a:p>
          <a:p>
            <a:pPr marL="285750" indent="-285750">
              <a:buFont typeface="Arial" panose="020B0604020202020204" pitchFamily="34" charset="0"/>
              <a:buChar char="•"/>
            </a:pPr>
            <a:r>
              <a:rPr lang="en-CA" sz="2800" dirty="0"/>
              <a:t>We’ll look at the answers of zoom participants immediately after we do the polls.</a:t>
            </a:r>
          </a:p>
          <a:p>
            <a:pPr marL="285750" indent="-285750">
              <a:buFont typeface="Arial" panose="020B0604020202020204" pitchFamily="34" charset="0"/>
              <a:buChar char="•"/>
            </a:pPr>
            <a:r>
              <a:rPr lang="en-CA" sz="2800" dirty="0"/>
              <a:t>We’ll share the answers of in person participants at the beginning of the session the week after the poll. </a:t>
            </a:r>
          </a:p>
          <a:p>
            <a:pPr marL="285750" indent="-285750">
              <a:buFont typeface="Arial" panose="020B0604020202020204" pitchFamily="34" charset="0"/>
              <a:buChar char="•"/>
            </a:pPr>
            <a:r>
              <a:rPr lang="en-CA" sz="2800" dirty="0"/>
              <a:t>Answers are anonymous</a:t>
            </a:r>
          </a:p>
          <a:p>
            <a:pPr marL="285750" indent="-285750">
              <a:buFont typeface="Arial" panose="020B0604020202020204" pitchFamily="34" charset="0"/>
              <a:buChar char="•"/>
            </a:pPr>
            <a:r>
              <a:rPr lang="en-CA" sz="2800" dirty="0"/>
              <a:t>Session 1 poll… some information about you</a:t>
            </a:r>
          </a:p>
          <a:p>
            <a:endParaRPr lang="en-CA" sz="2800" dirty="0"/>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EA94EE31-176E-946B-0CB3-355454BDFC28}"/>
              </a:ext>
            </a:extLst>
          </p:cNvPr>
          <p:cNvSpPr>
            <a:spLocks noGrp="1"/>
          </p:cNvSpPr>
          <p:nvPr>
            <p:ph type="sldNum" sz="quarter" idx="12"/>
          </p:nvPr>
        </p:nvSpPr>
        <p:spPr/>
        <p:txBody>
          <a:bodyPr/>
          <a:lstStyle/>
          <a:p>
            <a:fld id="{5B621ED0-B45F-441E-93E9-023E2B55C8A5}" type="slidenum">
              <a:rPr lang="en-CA" smtClean="0"/>
              <a:t>11</a:t>
            </a:fld>
            <a:endParaRPr lang="en-CA"/>
          </a:p>
        </p:txBody>
      </p:sp>
    </p:spTree>
    <p:extLst>
      <p:ext uri="{BB962C8B-B14F-4D97-AF65-F5344CB8AC3E}">
        <p14:creationId xmlns:p14="http://schemas.microsoft.com/office/powerpoint/2010/main" val="29194096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3">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33198" y="430132"/>
            <a:ext cx="7634288" cy="1738312"/>
          </a:xfrm>
        </p:spPr>
        <p:txBody>
          <a:bodyPr>
            <a:normAutofit/>
          </a:bodyPr>
          <a:lstStyle/>
          <a:p>
            <a:r>
              <a:rPr lang="en-CA" sz="6600" dirty="0">
                <a:solidFill>
                  <a:schemeClr val="tx1"/>
                </a:solidFill>
              </a:rPr>
              <a:t>videos</a:t>
            </a:r>
          </a:p>
        </p:txBody>
      </p:sp>
      <p:sp>
        <p:nvSpPr>
          <p:cNvPr id="6" name="TextBox 5">
            <a:extLst>
              <a:ext uri="{FF2B5EF4-FFF2-40B4-BE49-F238E27FC236}">
                <a16:creationId xmlns:a16="http://schemas.microsoft.com/office/drawing/2014/main" id="{E1B0127D-FA4C-B3AC-6834-B5EBB6697756}"/>
              </a:ext>
            </a:extLst>
          </p:cNvPr>
          <p:cNvSpPr txBox="1"/>
          <p:nvPr/>
        </p:nvSpPr>
        <p:spPr>
          <a:xfrm>
            <a:off x="2554719" y="1957644"/>
            <a:ext cx="6209818" cy="1569660"/>
          </a:xfrm>
          <a:prstGeom prst="rect">
            <a:avLst/>
          </a:prstGeom>
          <a:noFill/>
        </p:spPr>
        <p:txBody>
          <a:bodyPr wrap="square">
            <a:spAutoFit/>
          </a:bodyPr>
          <a:lstStyle/>
          <a:p>
            <a:pPr marL="457200" indent="-457200">
              <a:buAutoNum type="arabicPeriod"/>
            </a:pPr>
            <a:r>
              <a:rPr lang="en-CA" sz="3200" dirty="0"/>
              <a:t>Introduction to the simple course</a:t>
            </a:r>
          </a:p>
          <a:p>
            <a:pPr marL="457200" indent="-457200">
              <a:buAutoNum type="arabicPeriod"/>
            </a:pPr>
            <a:r>
              <a:rPr lang="en-CA" sz="3200" dirty="0"/>
              <a:t>Session 1 of simple</a:t>
            </a:r>
          </a:p>
          <a:p>
            <a:pPr marL="457200" indent="-457200">
              <a:buAutoNum type="arabicPeriod"/>
            </a:pPr>
            <a:r>
              <a:rPr lang="en-CA" sz="3200" dirty="0"/>
              <a:t>Session 2</a:t>
            </a:r>
          </a:p>
        </p:txBody>
      </p:sp>
      <p:sp>
        <p:nvSpPr>
          <p:cNvPr id="3" name="Slide Number Placeholder 2">
            <a:extLst>
              <a:ext uri="{FF2B5EF4-FFF2-40B4-BE49-F238E27FC236}">
                <a16:creationId xmlns:a16="http://schemas.microsoft.com/office/drawing/2014/main" id="{DE3B02A8-AAFF-F2CA-A875-AF4D5E603BF5}"/>
              </a:ext>
            </a:extLst>
          </p:cNvPr>
          <p:cNvSpPr>
            <a:spLocks noGrp="1"/>
          </p:cNvSpPr>
          <p:nvPr>
            <p:ph type="sldNum" sz="quarter" idx="12"/>
          </p:nvPr>
        </p:nvSpPr>
        <p:spPr/>
        <p:txBody>
          <a:bodyPr/>
          <a:lstStyle/>
          <a:p>
            <a:fld id="{5B621ED0-B45F-441E-93E9-023E2B55C8A5}" type="slidenum">
              <a:rPr lang="en-CA" smtClean="0"/>
              <a:t>110</a:t>
            </a:fld>
            <a:endParaRPr lang="en-CA"/>
          </a:p>
        </p:txBody>
      </p:sp>
    </p:spTree>
    <p:extLst>
      <p:ext uri="{BB962C8B-B14F-4D97-AF65-F5344CB8AC3E}">
        <p14:creationId xmlns:p14="http://schemas.microsoft.com/office/powerpoint/2010/main" val="21995864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roduction to the simple course">
            <a:hlinkClick r:id="" action="ppaction://media"/>
            <a:extLst>
              <a:ext uri="{FF2B5EF4-FFF2-40B4-BE49-F238E27FC236}">
                <a16:creationId xmlns:a16="http://schemas.microsoft.com/office/drawing/2014/main" id="{0F99B7D7-E2D6-F6E4-B61E-FD83C0507BF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A3EF382-C42E-78B4-6A1F-8D8D8397EA43}"/>
              </a:ext>
            </a:extLst>
          </p:cNvPr>
          <p:cNvSpPr>
            <a:spLocks noGrp="1"/>
          </p:cNvSpPr>
          <p:nvPr>
            <p:ph type="sldNum" sz="quarter" idx="12"/>
          </p:nvPr>
        </p:nvSpPr>
        <p:spPr/>
        <p:txBody>
          <a:bodyPr/>
          <a:lstStyle/>
          <a:p>
            <a:fld id="{5B621ED0-B45F-441E-93E9-023E2B55C8A5}" type="slidenum">
              <a:rPr lang="en-CA" smtClean="0"/>
              <a:t>111</a:t>
            </a:fld>
            <a:endParaRPr lang="en-CA"/>
          </a:p>
        </p:txBody>
      </p:sp>
    </p:spTree>
    <p:extLst>
      <p:ext uri="{BB962C8B-B14F-4D97-AF65-F5344CB8AC3E}">
        <p14:creationId xmlns:p14="http://schemas.microsoft.com/office/powerpoint/2010/main" val="28676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7EC-C2DE-C20B-1024-7A9D5410EA5F}"/>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8DB086A-A7EF-0DB4-D42D-5C21FCE98640}"/>
              </a:ext>
            </a:extLst>
          </p:cNvPr>
          <p:cNvSpPr>
            <a:spLocks noGrp="1"/>
          </p:cNvSpPr>
          <p:nvPr>
            <p:ph type="subTitle" idx="1"/>
          </p:nvPr>
        </p:nvSpPr>
        <p:spPr/>
        <p:txBody>
          <a:bodyPr/>
          <a:lstStyle/>
          <a:p>
            <a:endParaRPr lang="en-CA"/>
          </a:p>
        </p:txBody>
      </p:sp>
      <p:pic>
        <p:nvPicPr>
          <p:cNvPr id="4" name="Online Media 3" title="It’s simple on YouTube session 1">
            <a:hlinkClick r:id="" action="ppaction://media"/>
            <a:extLst>
              <a:ext uri="{FF2B5EF4-FFF2-40B4-BE49-F238E27FC236}">
                <a16:creationId xmlns:a16="http://schemas.microsoft.com/office/drawing/2014/main" id="{864613A3-12D1-D269-BD28-6B1999BD367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C6AD43F-20C1-58FA-FA6A-84929E83D319}"/>
              </a:ext>
            </a:extLst>
          </p:cNvPr>
          <p:cNvSpPr>
            <a:spLocks noGrp="1"/>
          </p:cNvSpPr>
          <p:nvPr>
            <p:ph type="sldNum" sz="quarter" idx="12"/>
          </p:nvPr>
        </p:nvSpPr>
        <p:spPr/>
        <p:txBody>
          <a:bodyPr/>
          <a:lstStyle/>
          <a:p>
            <a:fld id="{5B621ED0-B45F-441E-93E9-023E2B55C8A5}" type="slidenum">
              <a:rPr lang="en-CA" smtClean="0"/>
              <a:t>112</a:t>
            </a:fld>
            <a:endParaRPr lang="en-CA"/>
          </a:p>
        </p:txBody>
      </p:sp>
    </p:spTree>
    <p:extLst>
      <p:ext uri="{BB962C8B-B14F-4D97-AF65-F5344CB8AC3E}">
        <p14:creationId xmlns:p14="http://schemas.microsoft.com/office/powerpoint/2010/main" val="120879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0DE5-41E4-A3CD-5ADE-23324B359CD7}"/>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D57BECD3-3B7F-DC55-5648-14BB24725B23}"/>
              </a:ext>
            </a:extLst>
          </p:cNvPr>
          <p:cNvSpPr>
            <a:spLocks noGrp="1"/>
          </p:cNvSpPr>
          <p:nvPr>
            <p:ph type="subTitle" idx="1"/>
          </p:nvPr>
        </p:nvSpPr>
        <p:spPr/>
        <p:txBody>
          <a:bodyPr/>
          <a:lstStyle/>
          <a:p>
            <a:endParaRPr lang="en-CA"/>
          </a:p>
        </p:txBody>
      </p:sp>
      <p:pic>
        <p:nvPicPr>
          <p:cNvPr id="4" name="Online Media 3" title="It’s simple on YouTube session 2">
            <a:hlinkClick r:id="" action="ppaction://media"/>
            <a:extLst>
              <a:ext uri="{FF2B5EF4-FFF2-40B4-BE49-F238E27FC236}">
                <a16:creationId xmlns:a16="http://schemas.microsoft.com/office/drawing/2014/main" id="{135C9A89-E9D8-FA83-287B-5A433EA527D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BC33FF6F-C3BF-4D1E-5635-FEDB11E9E3B8}"/>
              </a:ext>
            </a:extLst>
          </p:cNvPr>
          <p:cNvSpPr>
            <a:spLocks noGrp="1"/>
          </p:cNvSpPr>
          <p:nvPr>
            <p:ph type="sldNum" sz="quarter" idx="12"/>
          </p:nvPr>
        </p:nvSpPr>
        <p:spPr/>
        <p:txBody>
          <a:bodyPr/>
          <a:lstStyle/>
          <a:p>
            <a:fld id="{5B621ED0-B45F-441E-93E9-023E2B55C8A5}" type="slidenum">
              <a:rPr lang="en-CA" smtClean="0"/>
              <a:t>113</a:t>
            </a:fld>
            <a:endParaRPr lang="en-CA"/>
          </a:p>
        </p:txBody>
      </p:sp>
    </p:spTree>
    <p:extLst>
      <p:ext uri="{BB962C8B-B14F-4D97-AF65-F5344CB8AC3E}">
        <p14:creationId xmlns:p14="http://schemas.microsoft.com/office/powerpoint/2010/main" val="11918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etting Intentions Daily Guided Meditation (5 minutes)">
            <a:hlinkClick r:id="" action="ppaction://media"/>
            <a:extLst>
              <a:ext uri="{FF2B5EF4-FFF2-40B4-BE49-F238E27FC236}">
                <a16:creationId xmlns:a16="http://schemas.microsoft.com/office/drawing/2014/main" id="{A87A61ED-EE93-8998-1B77-738DD8F5712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FA3DDBE-050D-465B-813C-0DD0EED3A5BF}"/>
              </a:ext>
            </a:extLst>
          </p:cNvPr>
          <p:cNvSpPr>
            <a:spLocks noGrp="1"/>
          </p:cNvSpPr>
          <p:nvPr>
            <p:ph type="sldNum" sz="quarter" idx="12"/>
          </p:nvPr>
        </p:nvSpPr>
        <p:spPr/>
        <p:txBody>
          <a:bodyPr/>
          <a:lstStyle/>
          <a:p>
            <a:fld id="{5B621ED0-B45F-441E-93E9-023E2B55C8A5}" type="slidenum">
              <a:rPr lang="en-CA" smtClean="0"/>
              <a:t>114</a:t>
            </a:fld>
            <a:endParaRPr lang="en-CA"/>
          </a:p>
        </p:txBody>
      </p:sp>
    </p:spTree>
    <p:extLst>
      <p:ext uri="{BB962C8B-B14F-4D97-AF65-F5344CB8AC3E}">
        <p14:creationId xmlns:p14="http://schemas.microsoft.com/office/powerpoint/2010/main" val="1686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Wounded People Seek Out further Punishment">
            <a:hlinkClick r:id="" action="ppaction://media"/>
            <a:extLst>
              <a:ext uri="{FF2B5EF4-FFF2-40B4-BE49-F238E27FC236}">
                <a16:creationId xmlns:a16="http://schemas.microsoft.com/office/drawing/2014/main" id="{BEE382AF-A5BD-62F7-0A09-0C6C591AB1C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8ABAE7D4-C486-E62C-D5F8-0CAE0C6ABCA1}"/>
              </a:ext>
            </a:extLst>
          </p:cNvPr>
          <p:cNvSpPr>
            <a:spLocks noGrp="1"/>
          </p:cNvSpPr>
          <p:nvPr>
            <p:ph type="sldNum" sz="quarter" idx="12"/>
          </p:nvPr>
        </p:nvSpPr>
        <p:spPr/>
        <p:txBody>
          <a:bodyPr/>
          <a:lstStyle/>
          <a:p>
            <a:fld id="{5B621ED0-B45F-441E-93E9-023E2B55C8A5}" type="slidenum">
              <a:rPr lang="en-CA" smtClean="0"/>
              <a:t>115</a:t>
            </a:fld>
            <a:endParaRPr lang="en-CA"/>
          </a:p>
        </p:txBody>
      </p:sp>
    </p:spTree>
    <p:extLst>
      <p:ext uri="{BB962C8B-B14F-4D97-AF65-F5344CB8AC3E}">
        <p14:creationId xmlns:p14="http://schemas.microsoft.com/office/powerpoint/2010/main" val="296848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rom emotionally crippled to a loving personality | George Vaillant | TEDxAmsterdam">
            <a:hlinkClick r:id="" action="ppaction://media"/>
            <a:extLst>
              <a:ext uri="{FF2B5EF4-FFF2-40B4-BE49-F238E27FC236}">
                <a16:creationId xmlns:a16="http://schemas.microsoft.com/office/drawing/2014/main" id="{FCF95A4C-DED2-9586-1A3C-C94CA7ECF45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7B90C2FF-41E0-623E-CECF-94847F6165D9}"/>
              </a:ext>
            </a:extLst>
          </p:cNvPr>
          <p:cNvSpPr>
            <a:spLocks noGrp="1"/>
          </p:cNvSpPr>
          <p:nvPr>
            <p:ph type="sldNum" sz="quarter" idx="12"/>
          </p:nvPr>
        </p:nvSpPr>
        <p:spPr/>
        <p:txBody>
          <a:bodyPr/>
          <a:lstStyle/>
          <a:p>
            <a:fld id="{5B621ED0-B45F-441E-93E9-023E2B55C8A5}" type="slidenum">
              <a:rPr lang="en-CA" smtClean="0"/>
              <a:t>116</a:t>
            </a:fld>
            <a:endParaRPr lang="en-CA"/>
          </a:p>
        </p:txBody>
      </p:sp>
    </p:spTree>
    <p:extLst>
      <p:ext uri="{BB962C8B-B14F-4D97-AF65-F5344CB8AC3E}">
        <p14:creationId xmlns:p14="http://schemas.microsoft.com/office/powerpoint/2010/main" val="27919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gredients of Mental Health">
            <a:hlinkClick r:id="" action="ppaction://media"/>
            <a:extLst>
              <a:ext uri="{FF2B5EF4-FFF2-40B4-BE49-F238E27FC236}">
                <a16:creationId xmlns:a16="http://schemas.microsoft.com/office/drawing/2014/main" id="{F60046E6-31EC-62DC-AF5E-740AC130C14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F465EE4-60D8-650F-E194-892109B247F3}"/>
              </a:ext>
            </a:extLst>
          </p:cNvPr>
          <p:cNvSpPr>
            <a:spLocks noGrp="1"/>
          </p:cNvSpPr>
          <p:nvPr>
            <p:ph type="sldNum" sz="quarter" idx="12"/>
          </p:nvPr>
        </p:nvSpPr>
        <p:spPr/>
        <p:txBody>
          <a:bodyPr/>
          <a:lstStyle/>
          <a:p>
            <a:fld id="{5B621ED0-B45F-441E-93E9-023E2B55C8A5}" type="slidenum">
              <a:rPr lang="en-CA" smtClean="0"/>
              <a:t>117</a:t>
            </a:fld>
            <a:endParaRPr lang="en-CA"/>
          </a:p>
        </p:txBody>
      </p:sp>
    </p:spTree>
    <p:extLst>
      <p:ext uri="{BB962C8B-B14F-4D97-AF65-F5344CB8AC3E}">
        <p14:creationId xmlns:p14="http://schemas.microsoft.com/office/powerpoint/2010/main" val="28802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5 Ways To Start Your Therapeutic Journey with Alain De Botton">
            <a:hlinkClick r:id="" action="ppaction://media"/>
            <a:extLst>
              <a:ext uri="{FF2B5EF4-FFF2-40B4-BE49-F238E27FC236}">
                <a16:creationId xmlns:a16="http://schemas.microsoft.com/office/drawing/2014/main" id="{AB42D452-FF7A-006A-1FE6-AE8CBA2A1CF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2109689-68E4-8668-B274-9E652A815EE3}"/>
              </a:ext>
            </a:extLst>
          </p:cNvPr>
          <p:cNvSpPr>
            <a:spLocks noGrp="1"/>
          </p:cNvSpPr>
          <p:nvPr>
            <p:ph type="sldNum" sz="quarter" idx="12"/>
          </p:nvPr>
        </p:nvSpPr>
        <p:spPr/>
        <p:txBody>
          <a:bodyPr/>
          <a:lstStyle/>
          <a:p>
            <a:fld id="{5B621ED0-B45F-441E-93E9-023E2B55C8A5}" type="slidenum">
              <a:rPr lang="en-CA" smtClean="0"/>
              <a:t>118</a:t>
            </a:fld>
            <a:endParaRPr lang="en-CA"/>
          </a:p>
        </p:txBody>
      </p:sp>
    </p:spTree>
    <p:extLst>
      <p:ext uri="{BB962C8B-B14F-4D97-AF65-F5344CB8AC3E}">
        <p14:creationId xmlns:p14="http://schemas.microsoft.com/office/powerpoint/2010/main" val="6264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s Everyone Else Normal? Feeling Painfully Different">
            <a:hlinkClick r:id="" action="ppaction://media"/>
            <a:extLst>
              <a:ext uri="{FF2B5EF4-FFF2-40B4-BE49-F238E27FC236}">
                <a16:creationId xmlns:a16="http://schemas.microsoft.com/office/drawing/2014/main" id="{2C6AD0C4-9F59-2564-BD61-6597DBB96E3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31C1924-17E7-56B9-F6B8-0304131CA915}"/>
              </a:ext>
            </a:extLst>
          </p:cNvPr>
          <p:cNvSpPr>
            <a:spLocks noGrp="1"/>
          </p:cNvSpPr>
          <p:nvPr>
            <p:ph type="sldNum" sz="quarter" idx="12"/>
          </p:nvPr>
        </p:nvSpPr>
        <p:spPr/>
        <p:txBody>
          <a:bodyPr/>
          <a:lstStyle/>
          <a:p>
            <a:fld id="{5B621ED0-B45F-441E-93E9-023E2B55C8A5}" type="slidenum">
              <a:rPr lang="en-CA" smtClean="0"/>
              <a:t>119</a:t>
            </a:fld>
            <a:endParaRPr lang="en-CA"/>
          </a:p>
        </p:txBody>
      </p:sp>
    </p:spTree>
    <p:extLst>
      <p:ext uri="{BB962C8B-B14F-4D97-AF65-F5344CB8AC3E}">
        <p14:creationId xmlns:p14="http://schemas.microsoft.com/office/powerpoint/2010/main" val="29597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2499-608B-99E2-4F98-4E627D7A13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1514F-742F-E8DC-735B-8FB833BD8F6E}"/>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8E41FD7B-BE7C-8730-688B-D595C89AE8B1}"/>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solidFill>
                  <a:schemeClr val="bg1"/>
                </a:solidFill>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90D03130-B48A-E459-6AA5-E1612DDDC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2D7AF8-CEB4-B345-47DE-136792F99F7E}"/>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843B2C77-3833-B9C5-8D59-A4C3F30F2217}"/>
              </a:ext>
            </a:extLst>
          </p:cNvPr>
          <p:cNvSpPr>
            <a:spLocks noGrp="1"/>
          </p:cNvSpPr>
          <p:nvPr>
            <p:ph type="sldNum" sz="quarter" idx="12"/>
          </p:nvPr>
        </p:nvSpPr>
        <p:spPr/>
        <p:txBody>
          <a:bodyPr/>
          <a:lstStyle/>
          <a:p>
            <a:fld id="{5B621ED0-B45F-441E-93E9-023E2B55C8A5}" type="slidenum">
              <a:rPr lang="en-CA" smtClean="0"/>
              <a:t>12</a:t>
            </a:fld>
            <a:endParaRPr lang="en-CA"/>
          </a:p>
        </p:txBody>
      </p:sp>
    </p:spTree>
    <p:extLst>
      <p:ext uri="{BB962C8B-B14F-4D97-AF65-F5344CB8AC3E}">
        <p14:creationId xmlns:p14="http://schemas.microsoft.com/office/powerpoint/2010/main" val="348482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Dialectical Behavior Therapy?">
            <a:hlinkClick r:id="" action="ppaction://media"/>
            <a:extLst>
              <a:ext uri="{FF2B5EF4-FFF2-40B4-BE49-F238E27FC236}">
                <a16:creationId xmlns:a16="http://schemas.microsoft.com/office/drawing/2014/main" id="{F5F556F4-FDFA-8DBD-5F17-5620A9D1BC9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F8AEBB2-3123-DB9E-9C85-7B5D06A0280D}"/>
              </a:ext>
            </a:extLst>
          </p:cNvPr>
          <p:cNvSpPr>
            <a:spLocks noGrp="1"/>
          </p:cNvSpPr>
          <p:nvPr>
            <p:ph type="sldNum" sz="quarter" idx="12"/>
          </p:nvPr>
        </p:nvSpPr>
        <p:spPr/>
        <p:txBody>
          <a:bodyPr/>
          <a:lstStyle/>
          <a:p>
            <a:fld id="{5B621ED0-B45F-441E-93E9-023E2B55C8A5}" type="slidenum">
              <a:rPr lang="en-CA" smtClean="0"/>
              <a:t>120</a:t>
            </a:fld>
            <a:endParaRPr lang="en-CA"/>
          </a:p>
        </p:txBody>
      </p:sp>
    </p:spTree>
    <p:extLst>
      <p:ext uri="{BB962C8B-B14F-4D97-AF65-F5344CB8AC3E}">
        <p14:creationId xmlns:p14="http://schemas.microsoft.com/office/powerpoint/2010/main" val="36791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We Behave As We Do">
            <a:hlinkClick r:id="" action="ppaction://media"/>
            <a:extLst>
              <a:ext uri="{FF2B5EF4-FFF2-40B4-BE49-F238E27FC236}">
                <a16:creationId xmlns:a16="http://schemas.microsoft.com/office/drawing/2014/main" id="{75701B8C-81B1-0189-5470-E6421DFD48D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0A21B7C-A0A6-23C0-2120-076C9320AF79}"/>
              </a:ext>
            </a:extLst>
          </p:cNvPr>
          <p:cNvSpPr>
            <a:spLocks noGrp="1"/>
          </p:cNvSpPr>
          <p:nvPr>
            <p:ph type="sldNum" sz="quarter" idx="12"/>
          </p:nvPr>
        </p:nvSpPr>
        <p:spPr/>
        <p:txBody>
          <a:bodyPr/>
          <a:lstStyle/>
          <a:p>
            <a:fld id="{5B621ED0-B45F-441E-93E9-023E2B55C8A5}" type="slidenum">
              <a:rPr lang="en-CA" smtClean="0"/>
              <a:t>121</a:t>
            </a:fld>
            <a:endParaRPr lang="en-CA"/>
          </a:p>
        </p:txBody>
      </p:sp>
    </p:spTree>
    <p:extLst>
      <p:ext uri="{BB962C8B-B14F-4D97-AF65-F5344CB8AC3E}">
        <p14:creationId xmlns:p14="http://schemas.microsoft.com/office/powerpoint/2010/main" val="29434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sychotherapy">
            <a:hlinkClick r:id="" action="ppaction://media"/>
            <a:extLst>
              <a:ext uri="{FF2B5EF4-FFF2-40B4-BE49-F238E27FC236}">
                <a16:creationId xmlns:a16="http://schemas.microsoft.com/office/drawing/2014/main" id="{26A0090E-C081-9226-D480-AAC47E1B541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1BA4466-1C4D-451E-D9C3-6206292E9060}"/>
              </a:ext>
            </a:extLst>
          </p:cNvPr>
          <p:cNvSpPr>
            <a:spLocks noGrp="1"/>
          </p:cNvSpPr>
          <p:nvPr>
            <p:ph type="sldNum" sz="quarter" idx="12"/>
          </p:nvPr>
        </p:nvSpPr>
        <p:spPr/>
        <p:txBody>
          <a:bodyPr/>
          <a:lstStyle/>
          <a:p>
            <a:fld id="{5B621ED0-B45F-441E-93E9-023E2B55C8A5}" type="slidenum">
              <a:rPr lang="en-CA" smtClean="0"/>
              <a:t>122</a:t>
            </a:fld>
            <a:endParaRPr lang="en-CA"/>
          </a:p>
        </p:txBody>
      </p:sp>
    </p:spTree>
    <p:extLst>
      <p:ext uri="{BB962C8B-B14F-4D97-AF65-F5344CB8AC3E}">
        <p14:creationId xmlns:p14="http://schemas.microsoft.com/office/powerpoint/2010/main" val="39901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vercomer Animated Short | Hannah Grace">
            <a:hlinkClick r:id="" action="ppaction://media"/>
            <a:extLst>
              <a:ext uri="{FF2B5EF4-FFF2-40B4-BE49-F238E27FC236}">
                <a16:creationId xmlns:a16="http://schemas.microsoft.com/office/drawing/2014/main" id="{4CB2CD64-EF22-0E74-67A1-B6B1A136577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16338D7-5888-F5D7-6DBE-A50BB282F93C}"/>
              </a:ext>
            </a:extLst>
          </p:cNvPr>
          <p:cNvSpPr>
            <a:spLocks noGrp="1"/>
          </p:cNvSpPr>
          <p:nvPr>
            <p:ph type="sldNum" sz="quarter" idx="12"/>
          </p:nvPr>
        </p:nvSpPr>
        <p:spPr/>
        <p:txBody>
          <a:bodyPr/>
          <a:lstStyle/>
          <a:p>
            <a:fld id="{5B621ED0-B45F-441E-93E9-023E2B55C8A5}" type="slidenum">
              <a:rPr lang="en-CA" smtClean="0"/>
              <a:t>123</a:t>
            </a:fld>
            <a:endParaRPr lang="en-CA"/>
          </a:p>
        </p:txBody>
      </p:sp>
    </p:spTree>
    <p:extLst>
      <p:ext uri="{BB962C8B-B14F-4D97-AF65-F5344CB8AC3E}">
        <p14:creationId xmlns:p14="http://schemas.microsoft.com/office/powerpoint/2010/main" val="197046575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myth of Sisyphus - Alex Gendler">
            <a:hlinkClick r:id="" action="ppaction://media"/>
            <a:extLst>
              <a:ext uri="{FF2B5EF4-FFF2-40B4-BE49-F238E27FC236}">
                <a16:creationId xmlns:a16="http://schemas.microsoft.com/office/drawing/2014/main" id="{AB744EE8-C955-75A0-0FC7-8014B8473063}"/>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6A867B7-546B-D9D8-C8B9-7EC2455B41D8}"/>
              </a:ext>
            </a:extLst>
          </p:cNvPr>
          <p:cNvSpPr>
            <a:spLocks noGrp="1"/>
          </p:cNvSpPr>
          <p:nvPr>
            <p:ph type="sldNum" sz="quarter" idx="12"/>
          </p:nvPr>
        </p:nvSpPr>
        <p:spPr/>
        <p:txBody>
          <a:bodyPr/>
          <a:lstStyle/>
          <a:p>
            <a:fld id="{5B621ED0-B45F-441E-93E9-023E2B55C8A5}" type="slidenum">
              <a:rPr lang="en-CA" smtClean="0"/>
              <a:t>124</a:t>
            </a:fld>
            <a:endParaRPr lang="en-CA"/>
          </a:p>
        </p:txBody>
      </p:sp>
    </p:spTree>
    <p:extLst>
      <p:ext uri="{BB962C8B-B14F-4D97-AF65-F5344CB8AC3E}">
        <p14:creationId xmlns:p14="http://schemas.microsoft.com/office/powerpoint/2010/main" val="400452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re's A Hole In My Sidewalk (by Portia Nelson)">
            <a:hlinkClick r:id="" action="ppaction://media"/>
            <a:extLst>
              <a:ext uri="{FF2B5EF4-FFF2-40B4-BE49-F238E27FC236}">
                <a16:creationId xmlns:a16="http://schemas.microsoft.com/office/drawing/2014/main" id="{243B95C7-AE5B-09A8-2226-C0B8EDBF4BD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971D840-D0CE-5CEB-7DF0-80910D14E68A}"/>
              </a:ext>
            </a:extLst>
          </p:cNvPr>
          <p:cNvSpPr>
            <a:spLocks noGrp="1"/>
          </p:cNvSpPr>
          <p:nvPr>
            <p:ph type="sldNum" sz="quarter" idx="12"/>
          </p:nvPr>
        </p:nvSpPr>
        <p:spPr/>
        <p:txBody>
          <a:bodyPr/>
          <a:lstStyle/>
          <a:p>
            <a:fld id="{5B621ED0-B45F-441E-93E9-023E2B55C8A5}" type="slidenum">
              <a:rPr lang="en-CA" smtClean="0"/>
              <a:t>125</a:t>
            </a:fld>
            <a:endParaRPr lang="en-CA"/>
          </a:p>
        </p:txBody>
      </p:sp>
    </p:spTree>
    <p:extLst>
      <p:ext uri="{BB962C8B-B14F-4D97-AF65-F5344CB8AC3E}">
        <p14:creationId xmlns:p14="http://schemas.microsoft.com/office/powerpoint/2010/main" val="7984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9948-324B-40CA-B8E2-331F49BBC5CD}"/>
              </a:ext>
            </a:extLst>
          </p:cNvPr>
          <p:cNvSpPr>
            <a:spLocks noGrp="1"/>
          </p:cNvSpPr>
          <p:nvPr>
            <p:ph type="title"/>
          </p:nvPr>
        </p:nvSpPr>
        <p:spPr/>
        <p:txBody>
          <a:bodyPr/>
          <a:lstStyle/>
          <a:p>
            <a:endParaRPr lang="en-CA"/>
          </a:p>
        </p:txBody>
      </p:sp>
      <p:pic>
        <p:nvPicPr>
          <p:cNvPr id="6" name="Online Media 5" title="The 4 Skill Modules in DBT">
            <a:hlinkClick r:id="" action="ppaction://media"/>
            <a:extLst>
              <a:ext uri="{FF2B5EF4-FFF2-40B4-BE49-F238E27FC236}">
                <a16:creationId xmlns:a16="http://schemas.microsoft.com/office/drawing/2014/main" id="{A219C716-D16E-4719-A7BB-F3C4C7F8A9C9}"/>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58405AD-D9E3-D03A-BA5B-3F9C3A83A6A6}"/>
              </a:ext>
            </a:extLst>
          </p:cNvPr>
          <p:cNvSpPr>
            <a:spLocks noGrp="1"/>
          </p:cNvSpPr>
          <p:nvPr>
            <p:ph type="sldNum" sz="quarter" idx="12"/>
          </p:nvPr>
        </p:nvSpPr>
        <p:spPr/>
        <p:txBody>
          <a:bodyPr/>
          <a:lstStyle/>
          <a:p>
            <a:fld id="{5B621ED0-B45F-441E-93E9-023E2B55C8A5}" type="slidenum">
              <a:rPr lang="en-CA" smtClean="0"/>
              <a:t>126</a:t>
            </a:fld>
            <a:endParaRPr lang="en-CA"/>
          </a:p>
        </p:txBody>
      </p:sp>
    </p:spTree>
    <p:extLst>
      <p:ext uri="{BB962C8B-B14F-4D97-AF65-F5344CB8AC3E}">
        <p14:creationId xmlns:p14="http://schemas.microsoft.com/office/powerpoint/2010/main" val="85307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89E7-3BFA-472F-7B27-3394548763AE}"/>
              </a:ext>
            </a:extLst>
          </p:cNvPr>
          <p:cNvSpPr>
            <a:spLocks noGrp="1"/>
          </p:cNvSpPr>
          <p:nvPr>
            <p:ph type="title" idx="4294967295"/>
          </p:nvPr>
        </p:nvSpPr>
        <p:spPr>
          <a:xfrm>
            <a:off x="1377108" y="2366351"/>
            <a:ext cx="9783763" cy="1508125"/>
          </a:xfrm>
        </p:spPr>
        <p:txBody>
          <a:bodyPr>
            <a:normAutofit/>
          </a:bodyPr>
          <a:lstStyle/>
          <a:p>
            <a:r>
              <a:rPr lang="en-CA" sz="6000" dirty="0">
                <a:solidFill>
                  <a:schemeClr val="bg1"/>
                </a:solidFill>
              </a:rPr>
              <a:t>2024-25 sessions 1 and 2</a:t>
            </a:r>
          </a:p>
        </p:txBody>
      </p:sp>
      <p:sp>
        <p:nvSpPr>
          <p:cNvPr id="3" name="Slide Number Placeholder 2">
            <a:extLst>
              <a:ext uri="{FF2B5EF4-FFF2-40B4-BE49-F238E27FC236}">
                <a16:creationId xmlns:a16="http://schemas.microsoft.com/office/drawing/2014/main" id="{1C720EFD-442A-4F03-6F73-ED88AE22AE7C}"/>
              </a:ext>
            </a:extLst>
          </p:cNvPr>
          <p:cNvSpPr>
            <a:spLocks noGrp="1"/>
          </p:cNvSpPr>
          <p:nvPr>
            <p:ph type="sldNum" sz="quarter" idx="12"/>
          </p:nvPr>
        </p:nvSpPr>
        <p:spPr/>
        <p:txBody>
          <a:bodyPr/>
          <a:lstStyle/>
          <a:p>
            <a:fld id="{5B621ED0-B45F-441E-93E9-023E2B55C8A5}" type="slidenum">
              <a:rPr lang="en-CA" smtClean="0"/>
              <a:t>127</a:t>
            </a:fld>
            <a:endParaRPr lang="en-CA"/>
          </a:p>
        </p:txBody>
      </p:sp>
    </p:spTree>
    <p:extLst>
      <p:ext uri="{BB962C8B-B14F-4D97-AF65-F5344CB8AC3E}">
        <p14:creationId xmlns:p14="http://schemas.microsoft.com/office/powerpoint/2010/main" val="34163873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07BC6-8CA3-96E4-BEFF-4257550F716F}"/>
              </a:ext>
            </a:extLst>
          </p:cNvPr>
          <p:cNvSpPr>
            <a:spLocks noGrp="1"/>
          </p:cNvSpPr>
          <p:nvPr>
            <p:ph type="ctrTitle" idx="4294967295"/>
          </p:nvPr>
        </p:nvSpPr>
        <p:spPr>
          <a:xfrm>
            <a:off x="257649" y="1690688"/>
            <a:ext cx="11472862" cy="1738312"/>
          </a:xfrm>
        </p:spPr>
        <p:txBody>
          <a:bodyPr>
            <a:normAutofit fontScale="90000"/>
          </a:bodyPr>
          <a:lstStyle/>
          <a:p>
            <a:pPr algn="ctr"/>
            <a:r>
              <a:rPr lang="en-CA" sz="6600" dirty="0">
                <a:solidFill>
                  <a:schemeClr val="bg1"/>
                </a:solidFill>
              </a:rPr>
              <a:t>Welcome to the 2024-25 </a:t>
            </a:r>
            <a:br>
              <a:rPr lang="en-CA" sz="6600" dirty="0">
                <a:solidFill>
                  <a:schemeClr val="bg1"/>
                </a:solidFill>
              </a:rPr>
            </a:br>
            <a:r>
              <a:rPr lang="en-CA" sz="6600" dirty="0">
                <a:solidFill>
                  <a:schemeClr val="bg1"/>
                </a:solidFill>
              </a:rPr>
              <a:t>simple course </a:t>
            </a:r>
          </a:p>
        </p:txBody>
      </p:sp>
      <p:sp>
        <p:nvSpPr>
          <p:cNvPr id="3" name="Subtitle 2">
            <a:extLst>
              <a:ext uri="{FF2B5EF4-FFF2-40B4-BE49-F238E27FC236}">
                <a16:creationId xmlns:a16="http://schemas.microsoft.com/office/drawing/2014/main" id="{344CC789-4BCF-1DAD-F81D-DBE2E8DCBFE2}"/>
              </a:ext>
            </a:extLst>
          </p:cNvPr>
          <p:cNvSpPr>
            <a:spLocks noGrp="1"/>
          </p:cNvSpPr>
          <p:nvPr>
            <p:ph type="subTitle" idx="4294967295"/>
          </p:nvPr>
        </p:nvSpPr>
        <p:spPr>
          <a:xfrm>
            <a:off x="719138" y="3635173"/>
            <a:ext cx="11472862" cy="1309687"/>
          </a:xfrm>
        </p:spPr>
        <p:txBody>
          <a:bodyPr>
            <a:normAutofit fontScale="25000" lnSpcReduction="20000"/>
          </a:bodyPr>
          <a:lstStyle/>
          <a:p>
            <a:endParaRPr lang="en-CA" sz="2800" dirty="0"/>
          </a:p>
          <a:p>
            <a:endParaRPr lang="en-CA" sz="12800" dirty="0"/>
          </a:p>
          <a:p>
            <a:pPr marL="0" indent="0">
              <a:buNone/>
            </a:pPr>
            <a:r>
              <a:rPr lang="en-CA" sz="9600" dirty="0"/>
              <a:t>“Healing is the touching with love of that which has been touched with fear, anger, and despair”  Anonymous. </a:t>
            </a:r>
          </a:p>
          <a:p>
            <a:pPr marL="0" indent="0">
              <a:buNone/>
            </a:pPr>
            <a:r>
              <a:rPr lang="en-US" sz="9600" dirty="0"/>
              <a:t>H</a:t>
            </a:r>
            <a:r>
              <a:rPr lang="en-CA" sz="9600" dirty="0"/>
              <a:t>ealth is not the absence of disease it is physical, psychological, social, and spiritual wellbeing.</a:t>
            </a:r>
            <a:r>
              <a:rPr lang="en-CA" sz="9600" kern="0" dirty="0">
                <a:ea typeface="Calibri" panose="020F0502020204030204" pitchFamily="34" charset="0"/>
                <a:cs typeface="Times New Roman" panose="02020603050405020304" pitchFamily="18" charset="0"/>
              </a:rPr>
              <a:t> </a:t>
            </a:r>
          </a:p>
          <a:p>
            <a:pPr marL="0" indent="0" algn="ctr">
              <a:buNone/>
            </a:pPr>
            <a:endParaRPr lang="en-CA" sz="9600" dirty="0"/>
          </a:p>
          <a:p>
            <a:pPr marL="0" indent="0" algn="ctr">
              <a:buNone/>
            </a:pPr>
            <a:endParaRPr lang="en-CA" sz="9600" dirty="0">
              <a:latin typeface="Abadi" panose="020F0502020204030204" pitchFamily="34" charset="0"/>
            </a:endParaRPr>
          </a:p>
          <a:p>
            <a:endParaRPr lang="en-CA" sz="12800" dirty="0"/>
          </a:p>
          <a:p>
            <a:r>
              <a:rPr lang="en-CA" sz="2800" dirty="0"/>
              <a:t>                                        </a:t>
            </a:r>
          </a:p>
        </p:txBody>
      </p:sp>
      <p:sp>
        <p:nvSpPr>
          <p:cNvPr id="4" name="Slide Number Placeholder 3">
            <a:extLst>
              <a:ext uri="{FF2B5EF4-FFF2-40B4-BE49-F238E27FC236}">
                <a16:creationId xmlns:a16="http://schemas.microsoft.com/office/drawing/2014/main" id="{5CC7CFCB-9596-0AB8-AEE4-53FED0616672}"/>
              </a:ext>
            </a:extLst>
          </p:cNvPr>
          <p:cNvSpPr>
            <a:spLocks noGrp="1"/>
          </p:cNvSpPr>
          <p:nvPr>
            <p:ph type="sldNum" sz="quarter" idx="12"/>
          </p:nvPr>
        </p:nvSpPr>
        <p:spPr/>
        <p:txBody>
          <a:bodyPr/>
          <a:lstStyle/>
          <a:p>
            <a:fld id="{5B621ED0-B45F-441E-93E9-023E2B55C8A5}" type="slidenum">
              <a:rPr lang="en-CA" smtClean="0"/>
              <a:t>128</a:t>
            </a:fld>
            <a:endParaRPr lang="en-CA"/>
          </a:p>
        </p:txBody>
      </p:sp>
    </p:spTree>
    <p:extLst>
      <p:ext uri="{BB962C8B-B14F-4D97-AF65-F5344CB8AC3E}">
        <p14:creationId xmlns:p14="http://schemas.microsoft.com/office/powerpoint/2010/main" val="3964192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with a dog on a path in the woods&#10;&#10;Description automatically generated">
            <a:extLst>
              <a:ext uri="{FF2B5EF4-FFF2-40B4-BE49-F238E27FC236}">
                <a16:creationId xmlns:a16="http://schemas.microsoft.com/office/drawing/2014/main" id="{936BAAAC-F7D6-FA37-D6FE-7EF47A790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30" y="528499"/>
            <a:ext cx="4703629" cy="5272459"/>
          </a:xfrm>
          <a:prstGeom prst="rect">
            <a:avLst/>
          </a:prstGeom>
        </p:spPr>
      </p:pic>
      <p:sp>
        <p:nvSpPr>
          <p:cNvPr id="4" name="TextBox 3">
            <a:extLst>
              <a:ext uri="{FF2B5EF4-FFF2-40B4-BE49-F238E27FC236}">
                <a16:creationId xmlns:a16="http://schemas.microsoft.com/office/drawing/2014/main" id="{76243BA6-86A7-38BD-B7CC-ACDD70A35A31}"/>
              </a:ext>
            </a:extLst>
          </p:cNvPr>
          <p:cNvSpPr txBox="1"/>
          <p:nvPr/>
        </p:nvSpPr>
        <p:spPr>
          <a:xfrm>
            <a:off x="-23148" y="5878426"/>
            <a:ext cx="5518230" cy="646331"/>
          </a:xfrm>
          <a:prstGeom prst="rect">
            <a:avLst/>
          </a:prstGeom>
          <a:noFill/>
        </p:spPr>
        <p:txBody>
          <a:bodyPr wrap="square">
            <a:spAutoFit/>
          </a:bodyPr>
          <a:lstStyle/>
          <a:p>
            <a:pPr algn="ctr">
              <a:spcAft>
                <a:spcPts val="600"/>
              </a:spcAft>
            </a:pPr>
            <a:r>
              <a:rPr lang="en-US" sz="1800" b="1"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May I live graciously and joyfully nurturing the flame and being of service to the universe   </a:t>
            </a:r>
            <a:endParaRPr lang="en-CA" sz="105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53A6CA6-4758-98B6-1650-B2C7147AEAA9}"/>
              </a:ext>
            </a:extLst>
          </p:cNvPr>
          <p:cNvSpPr txBox="1"/>
          <p:nvPr/>
        </p:nvSpPr>
        <p:spPr>
          <a:xfrm>
            <a:off x="720524" y="3930132"/>
            <a:ext cx="1779608" cy="523220"/>
          </a:xfrm>
          <a:prstGeom prst="rect">
            <a:avLst/>
          </a:prstGeom>
          <a:noFill/>
        </p:spPr>
        <p:txBody>
          <a:bodyPr wrap="square">
            <a:spAutoFit/>
          </a:bodyPr>
          <a:lstStyle/>
          <a:p>
            <a:r>
              <a:rPr lang="en-CA" sz="2800" dirty="0"/>
              <a:t>Luis Cleto</a:t>
            </a:r>
          </a:p>
        </p:txBody>
      </p:sp>
      <p:sp>
        <p:nvSpPr>
          <p:cNvPr id="8" name="TextBox 7">
            <a:extLst>
              <a:ext uri="{FF2B5EF4-FFF2-40B4-BE49-F238E27FC236}">
                <a16:creationId xmlns:a16="http://schemas.microsoft.com/office/drawing/2014/main" id="{DBA69501-E94D-502C-9A21-AFD779F2B3EB}"/>
              </a:ext>
            </a:extLst>
          </p:cNvPr>
          <p:cNvSpPr txBox="1"/>
          <p:nvPr/>
        </p:nvSpPr>
        <p:spPr>
          <a:xfrm>
            <a:off x="5351263" y="92217"/>
            <a:ext cx="6597570" cy="1846659"/>
          </a:xfrm>
          <a:prstGeom prst="rect">
            <a:avLst/>
          </a:prstGeom>
          <a:noFill/>
        </p:spPr>
        <p:txBody>
          <a:bodyPr wrap="square">
            <a:spAutoFit/>
          </a:bodyPr>
          <a:lstStyle/>
          <a:p>
            <a:pPr marL="285750" indent="-285750">
              <a:buFont typeface="Arial" panose="020B0604020202020204" pitchFamily="34" charset="0"/>
              <a:buChar char="•"/>
            </a:pPr>
            <a:r>
              <a:rPr lang="en-CA" sz="2400" dirty="0"/>
              <a:t>My name is…</a:t>
            </a:r>
          </a:p>
          <a:p>
            <a:pPr marL="285750" indent="-285750">
              <a:buFont typeface="Arial" panose="020B0604020202020204" pitchFamily="34" charset="0"/>
              <a:buChar char="•"/>
            </a:pPr>
            <a:r>
              <a:rPr lang="en-CA" sz="2400" dirty="0"/>
              <a:t>My role as a co leader is…</a:t>
            </a:r>
          </a:p>
          <a:p>
            <a:pPr marL="285750" indent="-285750">
              <a:buFont typeface="Arial" panose="020B0604020202020204" pitchFamily="34" charset="0"/>
              <a:buChar char="•"/>
            </a:pPr>
            <a:r>
              <a:rPr lang="en-CA" sz="2400" dirty="0"/>
              <a:t>My intention for the time we spend together is…</a:t>
            </a:r>
          </a:p>
          <a:p>
            <a:pPr marL="285750" indent="-285750">
              <a:buFont typeface="Arial" panose="020B0604020202020204" pitchFamily="34" charset="0"/>
              <a:buChar char="•"/>
            </a:pPr>
            <a:r>
              <a:rPr lang="en-CA" sz="2400" dirty="0"/>
              <a:t>My hope for the course is…</a:t>
            </a:r>
          </a:p>
          <a:p>
            <a:pPr marL="285750" indent="-285750">
              <a:buFont typeface="Arial" panose="020B0604020202020204" pitchFamily="34" charset="0"/>
              <a:buChar char="•"/>
            </a:pPr>
            <a:endParaRPr lang="en-CA" dirty="0"/>
          </a:p>
        </p:txBody>
      </p:sp>
      <p:pic>
        <p:nvPicPr>
          <p:cNvPr id="3" name="Picture 2" descr="A blue rectangle with white arrows&#10;&#10;Description automatically generated">
            <a:extLst>
              <a:ext uri="{FF2B5EF4-FFF2-40B4-BE49-F238E27FC236}">
                <a16:creationId xmlns:a16="http://schemas.microsoft.com/office/drawing/2014/main" id="{DC32797F-B59E-0DBC-F94E-6AFD2010A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243" y="1842761"/>
            <a:ext cx="1779608" cy="1846659"/>
          </a:xfrm>
          <a:prstGeom prst="rect">
            <a:avLst/>
          </a:prstGeom>
        </p:spPr>
      </p:pic>
      <p:pic>
        <p:nvPicPr>
          <p:cNvPr id="5" name="Picture 4" descr="A black spiraled tree&#10;&#10;Description automatically generated">
            <a:extLst>
              <a:ext uri="{FF2B5EF4-FFF2-40B4-BE49-F238E27FC236}">
                <a16:creationId xmlns:a16="http://schemas.microsoft.com/office/drawing/2014/main" id="{2906C16D-83F7-2217-3930-39CCAA318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544" y="1842762"/>
            <a:ext cx="1762314" cy="1846659"/>
          </a:xfrm>
          <a:prstGeom prst="rect">
            <a:avLst/>
          </a:prstGeom>
        </p:spPr>
      </p:pic>
      <p:pic>
        <p:nvPicPr>
          <p:cNvPr id="7" name="Picture 6" descr="A black spiral with arrows&#10;&#10;Description automatically generated">
            <a:extLst>
              <a:ext uri="{FF2B5EF4-FFF2-40B4-BE49-F238E27FC236}">
                <a16:creationId xmlns:a16="http://schemas.microsoft.com/office/drawing/2014/main" id="{9C2B92AD-F83D-116E-3CF0-C3BE4A33A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0914" y="1827685"/>
            <a:ext cx="1795556" cy="1846659"/>
          </a:xfrm>
          <a:prstGeom prst="rect">
            <a:avLst/>
          </a:prstGeom>
        </p:spPr>
      </p:pic>
      <p:sp>
        <p:nvSpPr>
          <p:cNvPr id="10" name="TextBox 9">
            <a:extLst>
              <a:ext uri="{FF2B5EF4-FFF2-40B4-BE49-F238E27FC236}">
                <a16:creationId xmlns:a16="http://schemas.microsoft.com/office/drawing/2014/main" id="{E99B2193-479E-9939-B6EB-752193E3F6CA}"/>
              </a:ext>
            </a:extLst>
          </p:cNvPr>
          <p:cNvSpPr txBox="1"/>
          <p:nvPr/>
        </p:nvSpPr>
        <p:spPr>
          <a:xfrm>
            <a:off x="5234455" y="3930132"/>
            <a:ext cx="6706563" cy="2677656"/>
          </a:xfrm>
          <a:prstGeom prst="rect">
            <a:avLst/>
          </a:prstGeom>
          <a:noFill/>
        </p:spPr>
        <p:txBody>
          <a:bodyPr wrap="square">
            <a:spAutoFit/>
          </a:bodyPr>
          <a:lstStyle/>
          <a:p>
            <a:pPr marL="342900" indent="-342900">
              <a:buFont typeface="Arial" panose="020B0604020202020204" pitchFamily="34" charset="0"/>
              <a:buChar char="•"/>
            </a:pPr>
            <a:r>
              <a:rPr lang="en-US" sz="2400" dirty="0"/>
              <a:t>H</a:t>
            </a:r>
            <a:r>
              <a:rPr lang="en-CA" sz="2400" dirty="0"/>
              <a:t>ealth is not the absence of disease it is physical, psychological, social, and spiritual wellbeing.</a:t>
            </a:r>
            <a:r>
              <a:rPr lang="en-CA" sz="2400" kern="0" dirty="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n-CA" sz="2400" kern="0" dirty="0">
                <a:ea typeface="Calibri" panose="020F0502020204030204" pitchFamily="34" charset="0"/>
                <a:cs typeface="Times New Roman" panose="02020603050405020304" pitchFamily="18" charset="0"/>
              </a:rPr>
              <a:t>M</a:t>
            </a:r>
            <a:r>
              <a:rPr lang="en-CA" sz="2400" kern="0" dirty="0">
                <a:effectLst/>
                <a:ea typeface="Calibri" panose="020F0502020204030204" pitchFamily="34" charset="0"/>
                <a:cs typeface="Times New Roman" panose="02020603050405020304" pitchFamily="18" charset="0"/>
              </a:rPr>
              <a:t>ay the time we spend together help us grow and heal as we strive to </a:t>
            </a:r>
            <a:r>
              <a:rPr lang="en-CA" sz="2400" kern="0" dirty="0">
                <a:ea typeface="Calibri" panose="020F0502020204030204" pitchFamily="34" charset="0"/>
                <a:cs typeface="Times New Roman" panose="02020603050405020304" pitchFamily="18" charset="0"/>
              </a:rPr>
              <a:t>stay</a:t>
            </a:r>
            <a:r>
              <a:rPr lang="en-CA" sz="2400" kern="0" dirty="0">
                <a:effectLst/>
                <a:ea typeface="Calibri" panose="020F0502020204030204" pitchFamily="34" charset="0"/>
                <a:cs typeface="Times New Roman" panose="02020603050405020304" pitchFamily="18" charset="0"/>
              </a:rPr>
              <a:t> compassionate</a:t>
            </a:r>
            <a:r>
              <a:rPr lang="en-CA" sz="2400" kern="100" dirty="0">
                <a:ea typeface="Calibri" panose="020F0502020204030204" pitchFamily="34" charset="0"/>
                <a:cs typeface="Times New Roman" panose="02020603050405020304" pitchFamily="18" charset="0"/>
              </a:rPr>
              <a:t>, </a:t>
            </a:r>
            <a:r>
              <a:rPr lang="en-CA" sz="2400" kern="0" dirty="0">
                <a:effectLst/>
                <a:ea typeface="Calibri" panose="020F0502020204030204" pitchFamily="34" charset="0"/>
                <a:cs typeface="Times New Roman" panose="02020603050405020304" pitchFamily="18" charset="0"/>
              </a:rPr>
              <a:t>curious</a:t>
            </a:r>
            <a:r>
              <a:rPr lang="en-CA" sz="2400" kern="100" dirty="0">
                <a:ea typeface="Calibri" panose="020F0502020204030204" pitchFamily="34" charset="0"/>
                <a:cs typeface="Times New Roman" panose="02020603050405020304" pitchFamily="18" charset="0"/>
              </a:rPr>
              <a:t>, </a:t>
            </a:r>
            <a:r>
              <a:rPr lang="en-CA" sz="2400" kern="0" dirty="0">
                <a:effectLst/>
                <a:ea typeface="Calibri" panose="020F0502020204030204" pitchFamily="34" charset="0"/>
                <a:cs typeface="Times New Roman" panose="02020603050405020304" pitchFamily="18" charset="0"/>
              </a:rPr>
              <a:t>clear</a:t>
            </a:r>
            <a:r>
              <a:rPr lang="en-CA" sz="2400" kern="100" dirty="0">
                <a:ea typeface="Calibri" panose="020F0502020204030204" pitchFamily="34" charset="0"/>
                <a:cs typeface="Times New Roman" panose="02020603050405020304" pitchFamily="18" charset="0"/>
              </a:rPr>
              <a:t>, </a:t>
            </a:r>
            <a:r>
              <a:rPr lang="en-CA" sz="2400" kern="0" dirty="0">
                <a:effectLst/>
                <a:ea typeface="Calibri" panose="020F0502020204030204" pitchFamily="34" charset="0"/>
                <a:cs typeface="Times New Roman" panose="02020603050405020304" pitchFamily="18" charset="0"/>
              </a:rPr>
              <a:t>creative</a:t>
            </a:r>
            <a:r>
              <a:rPr lang="en-CA" sz="2400" kern="100" dirty="0">
                <a:ea typeface="Calibri" panose="020F0502020204030204" pitchFamily="34" charset="0"/>
                <a:cs typeface="Times New Roman" panose="02020603050405020304" pitchFamily="18" charset="0"/>
              </a:rPr>
              <a:t>, </a:t>
            </a:r>
            <a:r>
              <a:rPr lang="en-CA" sz="2400" kern="0" dirty="0">
                <a:effectLst/>
                <a:ea typeface="Calibri" panose="020F0502020204030204" pitchFamily="34" charset="0"/>
                <a:cs typeface="Times New Roman" panose="02020603050405020304" pitchFamily="18" charset="0"/>
              </a:rPr>
              <a:t>calm</a:t>
            </a:r>
            <a:r>
              <a:rPr lang="en-CA" sz="2400" kern="100" dirty="0">
                <a:ea typeface="Calibri" panose="020F0502020204030204" pitchFamily="34" charset="0"/>
                <a:cs typeface="Times New Roman" panose="02020603050405020304" pitchFamily="18" charset="0"/>
              </a:rPr>
              <a:t>, </a:t>
            </a:r>
            <a:r>
              <a:rPr lang="en-CA" sz="2400" kern="0" dirty="0">
                <a:effectLst/>
                <a:ea typeface="Calibri" panose="020F0502020204030204" pitchFamily="34" charset="0"/>
                <a:cs typeface="Times New Roman" panose="02020603050405020304" pitchFamily="18" charset="0"/>
              </a:rPr>
              <a:t>confident</a:t>
            </a:r>
            <a:r>
              <a:rPr lang="en-CA" sz="2400" kern="100" dirty="0">
                <a:ea typeface="Calibri" panose="020F0502020204030204" pitchFamily="34" charset="0"/>
                <a:cs typeface="Times New Roman" panose="02020603050405020304" pitchFamily="18" charset="0"/>
              </a:rPr>
              <a:t>, </a:t>
            </a:r>
            <a:r>
              <a:rPr lang="en-CA" sz="2400" kern="0" dirty="0">
                <a:effectLst/>
                <a:ea typeface="Calibri" panose="020F0502020204030204" pitchFamily="34" charset="0"/>
                <a:cs typeface="Times New Roman" panose="02020603050405020304" pitchFamily="18" charset="0"/>
              </a:rPr>
              <a:t>courageous, and connected.</a:t>
            </a:r>
            <a:endParaRPr lang="en-CA" sz="2400" kern="1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CA" sz="2400" dirty="0"/>
          </a:p>
        </p:txBody>
      </p:sp>
      <p:sp>
        <p:nvSpPr>
          <p:cNvPr id="9" name="Slide Number Placeholder 8">
            <a:extLst>
              <a:ext uri="{FF2B5EF4-FFF2-40B4-BE49-F238E27FC236}">
                <a16:creationId xmlns:a16="http://schemas.microsoft.com/office/drawing/2014/main" id="{57B7B659-094A-AF6B-0BFF-12213FCE605C}"/>
              </a:ext>
            </a:extLst>
          </p:cNvPr>
          <p:cNvSpPr>
            <a:spLocks noGrp="1"/>
          </p:cNvSpPr>
          <p:nvPr>
            <p:ph type="sldNum" sz="quarter" idx="12"/>
          </p:nvPr>
        </p:nvSpPr>
        <p:spPr/>
        <p:txBody>
          <a:bodyPr/>
          <a:lstStyle/>
          <a:p>
            <a:fld id="{5B621ED0-B45F-441E-93E9-023E2B55C8A5}" type="slidenum">
              <a:rPr lang="en-CA" smtClean="0"/>
              <a:t>129</a:t>
            </a:fld>
            <a:endParaRPr lang="en-CA"/>
          </a:p>
        </p:txBody>
      </p:sp>
    </p:spTree>
    <p:extLst>
      <p:ext uri="{BB962C8B-B14F-4D97-AF65-F5344CB8AC3E}">
        <p14:creationId xmlns:p14="http://schemas.microsoft.com/office/powerpoint/2010/main" val="313619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miling at the camera&#10;&#10;Description automatically generated">
            <a:extLst>
              <a:ext uri="{FF2B5EF4-FFF2-40B4-BE49-F238E27FC236}">
                <a16:creationId xmlns:a16="http://schemas.microsoft.com/office/drawing/2014/main" id="{BC1A16F4-1D09-F726-802E-D8AFF6AE8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8" y="821803"/>
            <a:ext cx="3616686" cy="4896091"/>
          </a:xfrm>
          <a:prstGeom prst="rect">
            <a:avLst/>
          </a:prstGeom>
        </p:spPr>
      </p:pic>
      <p:sp>
        <p:nvSpPr>
          <p:cNvPr id="4" name="TextBox 3">
            <a:extLst>
              <a:ext uri="{FF2B5EF4-FFF2-40B4-BE49-F238E27FC236}">
                <a16:creationId xmlns:a16="http://schemas.microsoft.com/office/drawing/2014/main" id="{2D9AFAE8-EBF8-1FE5-4354-F2B88AFECCD9}"/>
              </a:ext>
            </a:extLst>
          </p:cNvPr>
          <p:cNvSpPr txBox="1"/>
          <p:nvPr/>
        </p:nvSpPr>
        <p:spPr>
          <a:xfrm>
            <a:off x="-312254" y="4670800"/>
            <a:ext cx="6094070" cy="1569660"/>
          </a:xfrm>
          <a:prstGeom prst="rect">
            <a:avLst/>
          </a:prstGeom>
          <a:noFill/>
        </p:spPr>
        <p:txBody>
          <a:bodyPr wrap="square">
            <a:spAutoFit/>
          </a:bodyPr>
          <a:lstStyle/>
          <a:p>
            <a:pPr algn="ctr"/>
            <a:r>
              <a:rPr lang="en-CA" sz="3200" dirty="0"/>
              <a:t>Joan Flanagan</a:t>
            </a:r>
          </a:p>
          <a:p>
            <a:pPr algn="ctr"/>
            <a:r>
              <a:rPr lang="en-CA" sz="3200" dirty="0">
                <a:solidFill>
                  <a:srgbClr val="FF0000"/>
                </a:solidFill>
              </a:rPr>
              <a:t>Skills and thrills 1 </a:t>
            </a:r>
          </a:p>
          <a:p>
            <a:r>
              <a:rPr lang="en-CA" sz="3200" dirty="0"/>
              <a:t> </a:t>
            </a:r>
          </a:p>
        </p:txBody>
      </p:sp>
      <p:sp>
        <p:nvSpPr>
          <p:cNvPr id="6" name="TextBox 5">
            <a:extLst>
              <a:ext uri="{FF2B5EF4-FFF2-40B4-BE49-F238E27FC236}">
                <a16:creationId xmlns:a16="http://schemas.microsoft.com/office/drawing/2014/main" id="{4B4A8715-4F4C-B50F-61FF-6F86ED61DDEC}"/>
              </a:ext>
            </a:extLst>
          </p:cNvPr>
          <p:cNvSpPr txBox="1"/>
          <p:nvPr/>
        </p:nvSpPr>
        <p:spPr>
          <a:xfrm>
            <a:off x="4872142" y="2049138"/>
            <a:ext cx="6097604" cy="1569660"/>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hope for the course is…</a:t>
            </a:r>
          </a:p>
        </p:txBody>
      </p:sp>
      <p:sp>
        <p:nvSpPr>
          <p:cNvPr id="5" name="TextBox 4">
            <a:extLst>
              <a:ext uri="{FF2B5EF4-FFF2-40B4-BE49-F238E27FC236}">
                <a16:creationId xmlns:a16="http://schemas.microsoft.com/office/drawing/2014/main" id="{A14E1A0B-712A-99C6-5BA1-B55ED1239874}"/>
              </a:ext>
            </a:extLst>
          </p:cNvPr>
          <p:cNvSpPr txBox="1"/>
          <p:nvPr/>
        </p:nvSpPr>
        <p:spPr>
          <a:xfrm>
            <a:off x="5392095" y="4948706"/>
            <a:ext cx="7052673" cy="1384995"/>
          </a:xfrm>
          <a:prstGeom prst="rect">
            <a:avLst/>
          </a:prstGeom>
          <a:noFill/>
        </p:spPr>
        <p:txBody>
          <a:bodyPr wrap="square">
            <a:spAutoFit/>
          </a:bodyPr>
          <a:lstStyle/>
          <a:p>
            <a:pPr algn="ctr"/>
            <a:r>
              <a:rPr lang="en-US" sz="2800" b="0" i="0" dirty="0">
                <a:solidFill>
                  <a:srgbClr val="222222"/>
                </a:solidFill>
                <a:effectLst/>
                <a:latin typeface="Arial" panose="020B0604020202020204" pitchFamily="34" charset="0"/>
              </a:rPr>
              <a:t>Mindfulness is paying attention in the present moment without judgement. </a:t>
            </a:r>
            <a:r>
              <a:rPr lang="en-US" sz="2800" dirty="0">
                <a:solidFill>
                  <a:srgbClr val="222222"/>
                </a:solidFill>
                <a:latin typeface="Arial" panose="020B0604020202020204" pitchFamily="34" charset="0"/>
              </a:rPr>
              <a:t>Mindfulness is a core concept in the course</a:t>
            </a:r>
            <a:endParaRPr lang="en-CA" sz="2800" dirty="0"/>
          </a:p>
        </p:txBody>
      </p:sp>
      <p:sp>
        <p:nvSpPr>
          <p:cNvPr id="3" name="Slide Number Placeholder 2">
            <a:extLst>
              <a:ext uri="{FF2B5EF4-FFF2-40B4-BE49-F238E27FC236}">
                <a16:creationId xmlns:a16="http://schemas.microsoft.com/office/drawing/2014/main" id="{6BF75E21-5124-C61C-306E-5A914B37EB4C}"/>
              </a:ext>
            </a:extLst>
          </p:cNvPr>
          <p:cNvSpPr>
            <a:spLocks noGrp="1"/>
          </p:cNvSpPr>
          <p:nvPr>
            <p:ph type="sldNum" sz="quarter" idx="12"/>
          </p:nvPr>
        </p:nvSpPr>
        <p:spPr/>
        <p:txBody>
          <a:bodyPr/>
          <a:lstStyle/>
          <a:p>
            <a:fld id="{5B621ED0-B45F-441E-93E9-023E2B55C8A5}" type="slidenum">
              <a:rPr lang="en-CA" smtClean="0"/>
              <a:t>13</a:t>
            </a:fld>
            <a:endParaRPr lang="en-CA"/>
          </a:p>
        </p:txBody>
      </p:sp>
    </p:spTree>
    <p:extLst>
      <p:ext uri="{BB962C8B-B14F-4D97-AF65-F5344CB8AC3E}">
        <p14:creationId xmlns:p14="http://schemas.microsoft.com/office/powerpoint/2010/main" val="12184515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31183" y="5847417"/>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tx1"/>
                </a:solidFill>
              </a:rPr>
              <a:t> </a:t>
            </a:r>
            <a:r>
              <a:rPr lang="en-US" sz="4600" b="1" cap="all" dirty="0">
                <a:solidFill>
                  <a:schemeClr val="bg1"/>
                </a:solidFill>
                <a:cs typeface="Arial" panose="020B0604020202020204" pitchFamily="34" charset="0"/>
              </a:rPr>
              <a:t>session 1 of  SIMPLE</a:t>
            </a:r>
            <a:br>
              <a:rPr lang="en-US" sz="4600" b="1" cap="all" dirty="0">
                <a:solidFill>
                  <a:schemeClr val="bg1"/>
                </a:solidFill>
                <a:cs typeface="Arial" panose="020B0604020202020204" pitchFamily="34" charset="0"/>
              </a:rPr>
            </a:br>
            <a:r>
              <a:rPr lang="en-US" sz="4600" b="1" cap="all" dirty="0">
                <a:solidFill>
                  <a:schemeClr val="bg1"/>
                </a:solidFill>
                <a:cs typeface="Arial" panose="020B0604020202020204" pitchFamily="34" charset="0"/>
              </a:rPr>
              <a:t>orientation</a:t>
            </a:r>
            <a:br>
              <a:rPr lang="en-US" sz="4600" b="1" cap="all" dirty="0"/>
            </a:br>
            <a:endParaRPr lang="en-US" sz="4600" b="1" cap="all" dirty="0"/>
          </a:p>
        </p:txBody>
      </p:sp>
      <p:pic>
        <p:nvPicPr>
          <p:cNvPr id="3" name="Picture 2" descr="Several signs with white text&#10;&#10;Description automatically generated">
            <a:extLst>
              <a:ext uri="{FF2B5EF4-FFF2-40B4-BE49-F238E27FC236}">
                <a16:creationId xmlns:a16="http://schemas.microsoft.com/office/drawing/2014/main" id="{7E4DBCD8-2F6A-53F3-35E3-394AB63F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7" y="219919"/>
            <a:ext cx="11632557" cy="5139159"/>
          </a:xfrm>
          <a:prstGeom prst="rect">
            <a:avLst/>
          </a:prstGeom>
        </p:spPr>
      </p:pic>
      <p:sp>
        <p:nvSpPr>
          <p:cNvPr id="4" name="Slide Number Placeholder 3">
            <a:extLst>
              <a:ext uri="{FF2B5EF4-FFF2-40B4-BE49-F238E27FC236}">
                <a16:creationId xmlns:a16="http://schemas.microsoft.com/office/drawing/2014/main" id="{37E9BE74-01AB-0F48-153B-477DA06FFCAC}"/>
              </a:ext>
            </a:extLst>
          </p:cNvPr>
          <p:cNvSpPr>
            <a:spLocks noGrp="1"/>
          </p:cNvSpPr>
          <p:nvPr>
            <p:ph type="sldNum" sz="quarter" idx="12"/>
          </p:nvPr>
        </p:nvSpPr>
        <p:spPr/>
        <p:txBody>
          <a:bodyPr/>
          <a:lstStyle/>
          <a:p>
            <a:fld id="{5B621ED0-B45F-441E-93E9-023E2B55C8A5}" type="slidenum">
              <a:rPr lang="en-CA" smtClean="0"/>
              <a:t>130</a:t>
            </a:fld>
            <a:endParaRPr lang="en-CA"/>
          </a:p>
        </p:txBody>
      </p:sp>
    </p:spTree>
    <p:extLst>
      <p:ext uri="{BB962C8B-B14F-4D97-AF65-F5344CB8AC3E}">
        <p14:creationId xmlns:p14="http://schemas.microsoft.com/office/powerpoint/2010/main" val="2257175736"/>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E3D6-91FC-4080-AA51-4546F5C65442}"/>
              </a:ext>
            </a:extLst>
          </p:cNvPr>
          <p:cNvSpPr>
            <a:spLocks noGrp="1"/>
          </p:cNvSpPr>
          <p:nvPr>
            <p:ph type="title" idx="4294967295"/>
          </p:nvPr>
        </p:nvSpPr>
        <p:spPr>
          <a:xfrm>
            <a:off x="118269" y="100100"/>
            <a:ext cx="11618913" cy="1066800"/>
          </a:xfrm>
        </p:spPr>
        <p:txBody>
          <a:bodyPr>
            <a:normAutofit/>
          </a:bodyPr>
          <a:lstStyle/>
          <a:p>
            <a:pPr algn="ctr"/>
            <a:r>
              <a:rPr lang="en-CA" sz="3200" dirty="0">
                <a:solidFill>
                  <a:schemeClr val="bg1"/>
                </a:solidFill>
              </a:rPr>
              <a:t> 2024-25  SIMPLE  COURSE CO-LEADERS </a:t>
            </a:r>
            <a:br>
              <a:rPr lang="en-CA" sz="3200" dirty="0"/>
            </a:br>
            <a:r>
              <a:rPr lang="en-CA" sz="3200" dirty="0"/>
              <a:t> </a:t>
            </a:r>
          </a:p>
        </p:txBody>
      </p:sp>
      <p:sp>
        <p:nvSpPr>
          <p:cNvPr id="3" name="Content Placeholder 2">
            <a:extLst>
              <a:ext uri="{FF2B5EF4-FFF2-40B4-BE49-F238E27FC236}">
                <a16:creationId xmlns:a16="http://schemas.microsoft.com/office/drawing/2014/main" id="{278DAA3E-6EAA-472E-B159-962381564935}"/>
              </a:ext>
            </a:extLst>
          </p:cNvPr>
          <p:cNvSpPr>
            <a:spLocks noGrp="1"/>
          </p:cNvSpPr>
          <p:nvPr>
            <p:ph idx="4294967295"/>
          </p:nvPr>
        </p:nvSpPr>
        <p:spPr>
          <a:xfrm>
            <a:off x="0" y="4378325"/>
            <a:ext cx="236538" cy="322263"/>
          </a:xfrm>
        </p:spPr>
        <p:txBody>
          <a:bodyPr>
            <a:normAutofit fontScale="77500" lnSpcReduction="20000"/>
          </a:bodyPr>
          <a:lstStyle/>
          <a:p>
            <a:pPr marL="45720" indent="0">
              <a:lnSpc>
                <a:spcPct val="90000"/>
              </a:lnSpc>
              <a:buNone/>
            </a:pPr>
            <a:r>
              <a:rPr lang="en-CA" sz="2400" dirty="0"/>
              <a:t>          </a:t>
            </a:r>
          </a:p>
          <a:p>
            <a:pPr>
              <a:lnSpc>
                <a:spcPct val="90000"/>
              </a:lnSpc>
            </a:pPr>
            <a:endParaRPr lang="en-CA" dirty="0"/>
          </a:p>
          <a:p>
            <a:pPr marL="0" indent="0">
              <a:lnSpc>
                <a:spcPct val="90000"/>
              </a:lnSpc>
              <a:buNone/>
            </a:pPr>
            <a:endParaRPr lang="en-CA" dirty="0"/>
          </a:p>
        </p:txBody>
      </p:sp>
      <p:pic>
        <p:nvPicPr>
          <p:cNvPr id="8" name="Picture 7" descr="A picture containing person, outdoor&#10;&#10;Description automatically generated">
            <a:extLst>
              <a:ext uri="{FF2B5EF4-FFF2-40B4-BE49-F238E27FC236}">
                <a16:creationId xmlns:a16="http://schemas.microsoft.com/office/drawing/2014/main" id="{47386D47-5102-63C8-6172-EB78021F8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733" y="1033526"/>
            <a:ext cx="1845890" cy="2657621"/>
          </a:xfrm>
          <a:prstGeom prst="rect">
            <a:avLst/>
          </a:prstGeom>
        </p:spPr>
      </p:pic>
      <p:sp>
        <p:nvSpPr>
          <p:cNvPr id="10" name="TextBox 9">
            <a:extLst>
              <a:ext uri="{FF2B5EF4-FFF2-40B4-BE49-F238E27FC236}">
                <a16:creationId xmlns:a16="http://schemas.microsoft.com/office/drawing/2014/main" id="{9D4FDDDA-4B10-4C91-3D7C-62E880D1CFBF}"/>
              </a:ext>
            </a:extLst>
          </p:cNvPr>
          <p:cNvSpPr txBox="1"/>
          <p:nvPr/>
        </p:nvSpPr>
        <p:spPr>
          <a:xfrm>
            <a:off x="9672201" y="3160835"/>
            <a:ext cx="1167727" cy="563231"/>
          </a:xfrm>
          <a:prstGeom prst="rect">
            <a:avLst/>
          </a:prstGeom>
          <a:noFill/>
        </p:spPr>
        <p:txBody>
          <a:bodyPr wrap="square">
            <a:spAutoFit/>
          </a:bodyPr>
          <a:lstStyle/>
          <a:p>
            <a:pPr>
              <a:lnSpc>
                <a:spcPct val="90000"/>
              </a:lnSpc>
            </a:pPr>
            <a:r>
              <a:rPr lang="en-CA" sz="2000" dirty="0"/>
              <a:t>luis cleto </a:t>
            </a:r>
          </a:p>
          <a:p>
            <a:pPr>
              <a:lnSpc>
                <a:spcPct val="90000"/>
              </a:lnSpc>
            </a:pPr>
            <a:r>
              <a:rPr lang="en-CA" sz="1400" dirty="0"/>
              <a:t>     </a:t>
            </a:r>
          </a:p>
        </p:txBody>
      </p:sp>
      <p:sp>
        <p:nvSpPr>
          <p:cNvPr id="20" name="TextBox 19">
            <a:extLst>
              <a:ext uri="{FF2B5EF4-FFF2-40B4-BE49-F238E27FC236}">
                <a16:creationId xmlns:a16="http://schemas.microsoft.com/office/drawing/2014/main" id="{B2676621-75DC-32C6-12D4-BE6455FE9A18}"/>
              </a:ext>
            </a:extLst>
          </p:cNvPr>
          <p:cNvSpPr txBox="1"/>
          <p:nvPr/>
        </p:nvSpPr>
        <p:spPr>
          <a:xfrm>
            <a:off x="2484100" y="6152995"/>
            <a:ext cx="3658147" cy="286232"/>
          </a:xfrm>
          <a:prstGeom prst="rect">
            <a:avLst/>
          </a:prstGeom>
          <a:noFill/>
        </p:spPr>
        <p:txBody>
          <a:bodyPr wrap="square">
            <a:spAutoFit/>
          </a:bodyPr>
          <a:lstStyle/>
          <a:p>
            <a:pPr>
              <a:lnSpc>
                <a:spcPct val="90000"/>
              </a:lnSpc>
            </a:pPr>
            <a:r>
              <a:rPr lang="en-CA" sz="1400" dirty="0">
                <a:solidFill>
                  <a:schemeClr val="bg1"/>
                </a:solidFill>
              </a:rPr>
              <a:t>                          </a:t>
            </a:r>
          </a:p>
        </p:txBody>
      </p:sp>
      <p:sp>
        <p:nvSpPr>
          <p:cNvPr id="7" name="TextBox 6">
            <a:extLst>
              <a:ext uri="{FF2B5EF4-FFF2-40B4-BE49-F238E27FC236}">
                <a16:creationId xmlns:a16="http://schemas.microsoft.com/office/drawing/2014/main" id="{0FA75B73-C8A1-982E-D130-BC11430D0C51}"/>
              </a:ext>
            </a:extLst>
          </p:cNvPr>
          <p:cNvSpPr txBox="1"/>
          <p:nvPr/>
        </p:nvSpPr>
        <p:spPr>
          <a:xfrm>
            <a:off x="2753024" y="5998862"/>
            <a:ext cx="9810221" cy="1384995"/>
          </a:xfrm>
          <a:prstGeom prst="rect">
            <a:avLst/>
          </a:prstGeom>
          <a:noFill/>
        </p:spPr>
        <p:txBody>
          <a:bodyPr wrap="square">
            <a:spAutoFit/>
          </a:bodyPr>
          <a:lstStyle/>
          <a:p>
            <a:pPr algn="ctr"/>
            <a:r>
              <a:rPr lang="en-CA" sz="2400" dirty="0"/>
              <a:t>The 2024-25 Simple course is offered in collaboration with:</a:t>
            </a:r>
          </a:p>
          <a:p>
            <a:pPr algn="ctr"/>
            <a:r>
              <a:rPr lang="en-CA" sz="2400" dirty="0"/>
              <a:t>The Stratford and Star family health teams</a:t>
            </a:r>
          </a:p>
          <a:p>
            <a:endParaRPr lang="en-CA" dirty="0">
              <a:solidFill>
                <a:schemeClr val="accent2"/>
              </a:solidFill>
            </a:endParaRPr>
          </a:p>
          <a:p>
            <a:r>
              <a:rPr lang="en-CA" dirty="0">
                <a:solidFill>
                  <a:schemeClr val="accent2"/>
                </a:solidFill>
              </a:rPr>
              <a:t>  </a:t>
            </a:r>
          </a:p>
        </p:txBody>
      </p:sp>
      <p:sp>
        <p:nvSpPr>
          <p:cNvPr id="14" name="TextBox 13">
            <a:extLst>
              <a:ext uri="{FF2B5EF4-FFF2-40B4-BE49-F238E27FC236}">
                <a16:creationId xmlns:a16="http://schemas.microsoft.com/office/drawing/2014/main" id="{3E2F2113-E71E-B613-C48B-FD0E96DAC45A}"/>
              </a:ext>
            </a:extLst>
          </p:cNvPr>
          <p:cNvSpPr txBox="1"/>
          <p:nvPr/>
        </p:nvSpPr>
        <p:spPr>
          <a:xfrm>
            <a:off x="7125654" y="1166900"/>
            <a:ext cx="2241172" cy="369332"/>
          </a:xfrm>
          <a:prstGeom prst="rect">
            <a:avLst/>
          </a:prstGeom>
          <a:noFill/>
        </p:spPr>
        <p:txBody>
          <a:bodyPr wrap="square">
            <a:spAutoFit/>
          </a:bodyPr>
          <a:lstStyle/>
          <a:p>
            <a:pPr algn="ctr"/>
            <a:r>
              <a:rPr lang="en-CA" sz="1800" dirty="0">
                <a:solidFill>
                  <a:srgbClr val="FFFF00"/>
                </a:solidFill>
              </a:rPr>
              <a:t> </a:t>
            </a:r>
            <a:endParaRPr lang="en-CA" dirty="0">
              <a:solidFill>
                <a:srgbClr val="FFFF00"/>
              </a:solidFill>
            </a:endParaRPr>
          </a:p>
        </p:txBody>
      </p:sp>
      <p:pic>
        <p:nvPicPr>
          <p:cNvPr id="5" name="Picture 4" descr="A person smiling at the camera&#10;&#10;Description automatically generated">
            <a:extLst>
              <a:ext uri="{FF2B5EF4-FFF2-40B4-BE49-F238E27FC236}">
                <a16:creationId xmlns:a16="http://schemas.microsoft.com/office/drawing/2014/main" id="{18784A0C-10EA-7258-E5AB-EEFEB6918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2" y="3591495"/>
            <a:ext cx="2286000" cy="3048000"/>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4E1C5D98-D6EB-7CBB-FB51-B4D347C09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8572" y="2814102"/>
            <a:ext cx="1845890" cy="3048000"/>
          </a:xfrm>
          <a:prstGeom prst="rect">
            <a:avLst/>
          </a:prstGeom>
        </p:spPr>
      </p:pic>
      <p:sp>
        <p:nvSpPr>
          <p:cNvPr id="16" name="TextBox 15">
            <a:extLst>
              <a:ext uri="{FF2B5EF4-FFF2-40B4-BE49-F238E27FC236}">
                <a16:creationId xmlns:a16="http://schemas.microsoft.com/office/drawing/2014/main" id="{F2EA38F2-DF07-94B7-0D73-8123D7709D83}"/>
              </a:ext>
            </a:extLst>
          </p:cNvPr>
          <p:cNvSpPr txBox="1"/>
          <p:nvPr/>
        </p:nvSpPr>
        <p:spPr>
          <a:xfrm>
            <a:off x="3910733" y="5376484"/>
            <a:ext cx="1768443" cy="369332"/>
          </a:xfrm>
          <a:prstGeom prst="rect">
            <a:avLst/>
          </a:prstGeom>
          <a:noFill/>
        </p:spPr>
        <p:txBody>
          <a:bodyPr wrap="square">
            <a:spAutoFit/>
          </a:bodyPr>
          <a:lstStyle/>
          <a:p>
            <a:pPr algn="ctr"/>
            <a:r>
              <a:rPr lang="en-CA" dirty="0"/>
              <a:t>Nicole Rogerson </a:t>
            </a:r>
          </a:p>
        </p:txBody>
      </p:sp>
      <p:sp>
        <p:nvSpPr>
          <p:cNvPr id="18" name="TextBox 17">
            <a:extLst>
              <a:ext uri="{FF2B5EF4-FFF2-40B4-BE49-F238E27FC236}">
                <a16:creationId xmlns:a16="http://schemas.microsoft.com/office/drawing/2014/main" id="{9C0FF7B6-296C-E211-E48E-71BE4914F982}"/>
              </a:ext>
            </a:extLst>
          </p:cNvPr>
          <p:cNvSpPr txBox="1"/>
          <p:nvPr/>
        </p:nvSpPr>
        <p:spPr>
          <a:xfrm>
            <a:off x="581956" y="6046569"/>
            <a:ext cx="1983114" cy="369332"/>
          </a:xfrm>
          <a:prstGeom prst="rect">
            <a:avLst/>
          </a:prstGeom>
          <a:noFill/>
        </p:spPr>
        <p:txBody>
          <a:bodyPr wrap="square">
            <a:spAutoFit/>
          </a:bodyPr>
          <a:lstStyle/>
          <a:p>
            <a:r>
              <a:rPr lang="en-CA" dirty="0"/>
              <a:t>Joan Flanagan </a:t>
            </a:r>
          </a:p>
        </p:txBody>
      </p:sp>
      <p:pic>
        <p:nvPicPr>
          <p:cNvPr id="9" name="Picture 8" descr="A person sitting in a chair&#10;&#10;Description automatically generated">
            <a:extLst>
              <a:ext uri="{FF2B5EF4-FFF2-40B4-BE49-F238E27FC236}">
                <a16:creationId xmlns:a16="http://schemas.microsoft.com/office/drawing/2014/main" id="{2B07DF13-ED53-11DF-D875-1AB705A9C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267" y="815458"/>
            <a:ext cx="2082121" cy="2345377"/>
          </a:xfrm>
          <a:prstGeom prst="rect">
            <a:avLst/>
          </a:prstGeom>
        </p:spPr>
      </p:pic>
      <p:sp>
        <p:nvSpPr>
          <p:cNvPr id="17" name="TextBox 16">
            <a:extLst>
              <a:ext uri="{FF2B5EF4-FFF2-40B4-BE49-F238E27FC236}">
                <a16:creationId xmlns:a16="http://schemas.microsoft.com/office/drawing/2014/main" id="{E7F1D00B-6002-AA60-DB58-6D5F339E2195}"/>
              </a:ext>
            </a:extLst>
          </p:cNvPr>
          <p:cNvSpPr txBox="1"/>
          <p:nvPr/>
        </p:nvSpPr>
        <p:spPr>
          <a:xfrm>
            <a:off x="1137631" y="745724"/>
            <a:ext cx="1975757" cy="369332"/>
          </a:xfrm>
          <a:prstGeom prst="rect">
            <a:avLst/>
          </a:prstGeom>
          <a:noFill/>
        </p:spPr>
        <p:txBody>
          <a:bodyPr wrap="square">
            <a:spAutoFit/>
          </a:bodyPr>
          <a:lstStyle/>
          <a:p>
            <a:r>
              <a:rPr lang="en-CA" dirty="0">
                <a:solidFill>
                  <a:schemeClr val="bg1"/>
                </a:solidFill>
              </a:rPr>
              <a:t>Lauren Ginow </a:t>
            </a:r>
            <a:r>
              <a:rPr lang="en-CA" dirty="0"/>
              <a:t>.</a:t>
            </a:r>
          </a:p>
        </p:txBody>
      </p:sp>
      <p:pic>
        <p:nvPicPr>
          <p:cNvPr id="21" name="Picture 20" descr="A person wearing glasses and a sweater&#10;&#10;Description automatically generated">
            <a:extLst>
              <a:ext uri="{FF2B5EF4-FFF2-40B4-BE49-F238E27FC236}">
                <a16:creationId xmlns:a16="http://schemas.microsoft.com/office/drawing/2014/main" id="{F39483D2-04B4-2D25-0A72-95BEB08F7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3476" y="859138"/>
            <a:ext cx="2046272" cy="2345377"/>
          </a:xfrm>
          <a:prstGeom prst="rect">
            <a:avLst/>
          </a:prstGeom>
        </p:spPr>
      </p:pic>
      <p:sp>
        <p:nvSpPr>
          <p:cNvPr id="23" name="TextBox 22">
            <a:extLst>
              <a:ext uri="{FF2B5EF4-FFF2-40B4-BE49-F238E27FC236}">
                <a16:creationId xmlns:a16="http://schemas.microsoft.com/office/drawing/2014/main" id="{A9A0E8A1-B4C3-F0F5-4413-A650476D9D23}"/>
              </a:ext>
            </a:extLst>
          </p:cNvPr>
          <p:cNvSpPr txBox="1"/>
          <p:nvPr/>
        </p:nvSpPr>
        <p:spPr>
          <a:xfrm>
            <a:off x="6453476" y="2616879"/>
            <a:ext cx="2204248" cy="369332"/>
          </a:xfrm>
          <a:prstGeom prst="rect">
            <a:avLst/>
          </a:prstGeom>
          <a:noFill/>
        </p:spPr>
        <p:txBody>
          <a:bodyPr wrap="square">
            <a:spAutoFit/>
          </a:bodyPr>
          <a:lstStyle/>
          <a:p>
            <a:pPr algn="ctr"/>
            <a:r>
              <a:rPr lang="en-CA" dirty="0">
                <a:solidFill>
                  <a:schemeClr val="bg1"/>
                </a:solidFill>
              </a:rPr>
              <a:t>Betsy Austin Olson </a:t>
            </a:r>
          </a:p>
        </p:txBody>
      </p:sp>
      <p:sp>
        <p:nvSpPr>
          <p:cNvPr id="6" name="TextBox 5">
            <a:extLst>
              <a:ext uri="{FF2B5EF4-FFF2-40B4-BE49-F238E27FC236}">
                <a16:creationId xmlns:a16="http://schemas.microsoft.com/office/drawing/2014/main" id="{AFFFDD35-1416-4549-4A89-9FA240843EAD}"/>
              </a:ext>
            </a:extLst>
          </p:cNvPr>
          <p:cNvSpPr txBox="1"/>
          <p:nvPr/>
        </p:nvSpPr>
        <p:spPr>
          <a:xfrm>
            <a:off x="3961167" y="1498397"/>
            <a:ext cx="1569242" cy="369332"/>
          </a:xfrm>
          <a:prstGeom prst="rect">
            <a:avLst/>
          </a:prstGeom>
          <a:noFill/>
        </p:spPr>
        <p:txBody>
          <a:bodyPr wrap="square">
            <a:spAutoFit/>
          </a:bodyPr>
          <a:lstStyle/>
          <a:p>
            <a:r>
              <a:rPr lang="en-CA" dirty="0"/>
              <a:t>Peg Huettlin</a:t>
            </a:r>
          </a:p>
        </p:txBody>
      </p:sp>
      <p:pic>
        <p:nvPicPr>
          <p:cNvPr id="15" name="Picture 14" descr="A person smiling with her hands on her hips&#10;&#10;Description automatically generated">
            <a:extLst>
              <a:ext uri="{FF2B5EF4-FFF2-40B4-BE49-F238E27FC236}">
                <a16:creationId xmlns:a16="http://schemas.microsoft.com/office/drawing/2014/main" id="{A658B9C8-8E8B-9B5C-A67B-847A51771D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3161" y="3451009"/>
            <a:ext cx="2521349" cy="2586942"/>
          </a:xfrm>
          <a:prstGeom prst="rect">
            <a:avLst/>
          </a:prstGeom>
        </p:spPr>
      </p:pic>
      <p:pic>
        <p:nvPicPr>
          <p:cNvPr id="11" name="Picture 10" descr="A person standing in front of a painting&#10;&#10;Description automatically generated">
            <a:extLst>
              <a:ext uri="{FF2B5EF4-FFF2-40B4-BE49-F238E27FC236}">
                <a16:creationId xmlns:a16="http://schemas.microsoft.com/office/drawing/2014/main" id="{DF7C59C1-9D46-AFF9-2651-DDC328220F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174" y="861219"/>
            <a:ext cx="2286000" cy="1657497"/>
          </a:xfrm>
          <a:prstGeom prst="rect">
            <a:avLst/>
          </a:prstGeom>
        </p:spPr>
      </p:pic>
      <p:sp>
        <p:nvSpPr>
          <p:cNvPr id="19" name="TextBox 18">
            <a:extLst>
              <a:ext uri="{FF2B5EF4-FFF2-40B4-BE49-F238E27FC236}">
                <a16:creationId xmlns:a16="http://schemas.microsoft.com/office/drawing/2014/main" id="{7DD1CCE9-5133-CFD9-6742-BC74BF70CE5F}"/>
              </a:ext>
            </a:extLst>
          </p:cNvPr>
          <p:cNvSpPr txBox="1"/>
          <p:nvPr/>
        </p:nvSpPr>
        <p:spPr>
          <a:xfrm>
            <a:off x="4155813" y="2086859"/>
            <a:ext cx="6279266" cy="369332"/>
          </a:xfrm>
          <a:prstGeom prst="rect">
            <a:avLst/>
          </a:prstGeom>
          <a:noFill/>
        </p:spPr>
        <p:txBody>
          <a:bodyPr wrap="square">
            <a:spAutoFit/>
          </a:bodyPr>
          <a:lstStyle/>
          <a:p>
            <a:r>
              <a:rPr lang="en-CA" dirty="0"/>
              <a:t>Peg Huettlin</a:t>
            </a:r>
          </a:p>
        </p:txBody>
      </p:sp>
      <p:sp>
        <p:nvSpPr>
          <p:cNvPr id="24" name="TextBox 23">
            <a:extLst>
              <a:ext uri="{FF2B5EF4-FFF2-40B4-BE49-F238E27FC236}">
                <a16:creationId xmlns:a16="http://schemas.microsoft.com/office/drawing/2014/main" id="{B9E9B76D-9DEC-CC82-0F7E-D8697C8A2D19}"/>
              </a:ext>
            </a:extLst>
          </p:cNvPr>
          <p:cNvSpPr txBox="1"/>
          <p:nvPr/>
        </p:nvSpPr>
        <p:spPr>
          <a:xfrm>
            <a:off x="4927743" y="5311071"/>
            <a:ext cx="6279266" cy="369332"/>
          </a:xfrm>
          <a:prstGeom prst="rect">
            <a:avLst/>
          </a:prstGeom>
          <a:noFill/>
        </p:spPr>
        <p:txBody>
          <a:bodyPr wrap="square">
            <a:spAutoFit/>
          </a:bodyPr>
          <a:lstStyle/>
          <a:p>
            <a:pPr algn="ctr"/>
            <a:r>
              <a:rPr lang="en-US" dirty="0"/>
              <a:t>Kate Smidts</a:t>
            </a:r>
            <a:endParaRPr lang="en-CA" dirty="0"/>
          </a:p>
        </p:txBody>
      </p:sp>
      <p:sp>
        <p:nvSpPr>
          <p:cNvPr id="4" name="Slide Number Placeholder 3">
            <a:extLst>
              <a:ext uri="{FF2B5EF4-FFF2-40B4-BE49-F238E27FC236}">
                <a16:creationId xmlns:a16="http://schemas.microsoft.com/office/drawing/2014/main" id="{8EF23994-AE4B-2D75-2F25-B34492FD1302}"/>
              </a:ext>
            </a:extLst>
          </p:cNvPr>
          <p:cNvSpPr>
            <a:spLocks noGrp="1"/>
          </p:cNvSpPr>
          <p:nvPr>
            <p:ph type="sldNum" sz="quarter" idx="12"/>
          </p:nvPr>
        </p:nvSpPr>
        <p:spPr/>
        <p:txBody>
          <a:bodyPr/>
          <a:lstStyle/>
          <a:p>
            <a:fld id="{5B621ED0-B45F-441E-93E9-023E2B55C8A5}" type="slidenum">
              <a:rPr lang="en-CA" smtClean="0"/>
              <a:t>131</a:t>
            </a:fld>
            <a:endParaRPr lang="en-CA"/>
          </a:p>
        </p:txBody>
      </p:sp>
    </p:spTree>
    <p:extLst>
      <p:ext uri="{BB962C8B-B14F-4D97-AF65-F5344CB8AC3E}">
        <p14:creationId xmlns:p14="http://schemas.microsoft.com/office/powerpoint/2010/main" val="36048931"/>
      </p:ext>
    </p:extLst>
  </p:cSld>
  <p:clrMapOvr>
    <a:masterClrMapping/>
  </p:clrMapOvr>
  <mc:AlternateContent xmlns:mc="http://schemas.openxmlformats.org/markup-compatibility/2006" xmlns:p14="http://schemas.microsoft.com/office/powerpoint/2010/main">
    <mc:Choice Requires="p14">
      <p:transition p14:dur="0" advTm="131388"/>
    </mc:Choice>
    <mc:Fallback xmlns="">
      <p:transition advTm="131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33198" y="430132"/>
            <a:ext cx="7634288" cy="1738312"/>
          </a:xfrm>
        </p:spPr>
        <p:txBody>
          <a:bodyPr>
            <a:normAutofit/>
          </a:bodyPr>
          <a:lstStyle/>
          <a:p>
            <a:r>
              <a:rPr lang="en-CA" sz="6600" dirty="0">
                <a:solidFill>
                  <a:schemeClr val="tx1"/>
                </a:solidFill>
              </a:rPr>
              <a:t>videos</a:t>
            </a:r>
          </a:p>
        </p:txBody>
      </p:sp>
      <p:sp>
        <p:nvSpPr>
          <p:cNvPr id="6" name="TextBox 5">
            <a:extLst>
              <a:ext uri="{FF2B5EF4-FFF2-40B4-BE49-F238E27FC236}">
                <a16:creationId xmlns:a16="http://schemas.microsoft.com/office/drawing/2014/main" id="{E1B0127D-FA4C-B3AC-6834-B5EBB6697756}"/>
              </a:ext>
            </a:extLst>
          </p:cNvPr>
          <p:cNvSpPr txBox="1"/>
          <p:nvPr/>
        </p:nvSpPr>
        <p:spPr>
          <a:xfrm>
            <a:off x="2554719" y="1957644"/>
            <a:ext cx="6209818" cy="1077218"/>
          </a:xfrm>
          <a:prstGeom prst="rect">
            <a:avLst/>
          </a:prstGeom>
          <a:noFill/>
        </p:spPr>
        <p:txBody>
          <a:bodyPr wrap="square">
            <a:spAutoFit/>
          </a:bodyPr>
          <a:lstStyle/>
          <a:p>
            <a:pPr marL="457200" indent="-457200">
              <a:buAutoNum type="arabicPeriod"/>
            </a:pPr>
            <a:r>
              <a:rPr lang="en-CA" sz="3200" dirty="0"/>
              <a:t>Introduction to the simple course</a:t>
            </a:r>
          </a:p>
          <a:p>
            <a:pPr marL="457200" indent="-457200">
              <a:buAutoNum type="arabicPeriod"/>
            </a:pPr>
            <a:r>
              <a:rPr lang="en-CA" sz="3200" dirty="0"/>
              <a:t>Session 1 of simple</a:t>
            </a:r>
          </a:p>
        </p:txBody>
      </p:sp>
      <p:sp>
        <p:nvSpPr>
          <p:cNvPr id="3" name="Slide Number Placeholder 2">
            <a:extLst>
              <a:ext uri="{FF2B5EF4-FFF2-40B4-BE49-F238E27FC236}">
                <a16:creationId xmlns:a16="http://schemas.microsoft.com/office/drawing/2014/main" id="{71EAB47E-8B1A-47BD-DA76-C5EDE22A088E}"/>
              </a:ext>
            </a:extLst>
          </p:cNvPr>
          <p:cNvSpPr>
            <a:spLocks noGrp="1"/>
          </p:cNvSpPr>
          <p:nvPr>
            <p:ph type="sldNum" sz="quarter" idx="12"/>
          </p:nvPr>
        </p:nvSpPr>
        <p:spPr/>
        <p:txBody>
          <a:bodyPr/>
          <a:lstStyle/>
          <a:p>
            <a:fld id="{5B621ED0-B45F-441E-93E9-023E2B55C8A5}" type="slidenum">
              <a:rPr lang="en-CA" smtClean="0"/>
              <a:t>132</a:t>
            </a:fld>
            <a:endParaRPr lang="en-CA"/>
          </a:p>
        </p:txBody>
      </p:sp>
    </p:spTree>
    <p:extLst>
      <p:ext uri="{BB962C8B-B14F-4D97-AF65-F5344CB8AC3E}">
        <p14:creationId xmlns:p14="http://schemas.microsoft.com/office/powerpoint/2010/main" val="36433926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roduction to the simple course">
            <a:hlinkClick r:id="" action="ppaction://media"/>
            <a:extLst>
              <a:ext uri="{FF2B5EF4-FFF2-40B4-BE49-F238E27FC236}">
                <a16:creationId xmlns:a16="http://schemas.microsoft.com/office/drawing/2014/main" id="{0F99B7D7-E2D6-F6E4-B61E-FD83C0507BF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08EAA1E9-75DA-E6CA-F755-5639C05DA23A}"/>
              </a:ext>
            </a:extLst>
          </p:cNvPr>
          <p:cNvSpPr>
            <a:spLocks noGrp="1"/>
          </p:cNvSpPr>
          <p:nvPr>
            <p:ph type="sldNum" sz="quarter" idx="12"/>
          </p:nvPr>
        </p:nvSpPr>
        <p:spPr/>
        <p:txBody>
          <a:bodyPr/>
          <a:lstStyle/>
          <a:p>
            <a:fld id="{5B621ED0-B45F-441E-93E9-023E2B55C8A5}" type="slidenum">
              <a:rPr lang="en-CA" smtClean="0"/>
              <a:t>133</a:t>
            </a:fld>
            <a:endParaRPr lang="en-CA"/>
          </a:p>
        </p:txBody>
      </p:sp>
    </p:spTree>
    <p:extLst>
      <p:ext uri="{BB962C8B-B14F-4D97-AF65-F5344CB8AC3E}">
        <p14:creationId xmlns:p14="http://schemas.microsoft.com/office/powerpoint/2010/main" val="11997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7EC-C2DE-C20B-1024-7A9D5410EA5F}"/>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8DB086A-A7EF-0DB4-D42D-5C21FCE98640}"/>
              </a:ext>
            </a:extLst>
          </p:cNvPr>
          <p:cNvSpPr>
            <a:spLocks noGrp="1"/>
          </p:cNvSpPr>
          <p:nvPr>
            <p:ph type="subTitle" idx="1"/>
          </p:nvPr>
        </p:nvSpPr>
        <p:spPr/>
        <p:txBody>
          <a:bodyPr/>
          <a:lstStyle/>
          <a:p>
            <a:endParaRPr lang="en-CA"/>
          </a:p>
        </p:txBody>
      </p:sp>
      <p:pic>
        <p:nvPicPr>
          <p:cNvPr id="4" name="Online Media 3" title="It’s simple on YouTube session 1">
            <a:hlinkClick r:id="" action="ppaction://media"/>
            <a:extLst>
              <a:ext uri="{FF2B5EF4-FFF2-40B4-BE49-F238E27FC236}">
                <a16:creationId xmlns:a16="http://schemas.microsoft.com/office/drawing/2014/main" id="{864613A3-12D1-D269-BD28-6B1999BD367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D7F94EFB-65E6-2EC7-A940-F8D073F90B59}"/>
              </a:ext>
            </a:extLst>
          </p:cNvPr>
          <p:cNvSpPr>
            <a:spLocks noGrp="1"/>
          </p:cNvSpPr>
          <p:nvPr>
            <p:ph type="sldNum" sz="quarter" idx="12"/>
          </p:nvPr>
        </p:nvSpPr>
        <p:spPr/>
        <p:txBody>
          <a:bodyPr/>
          <a:lstStyle/>
          <a:p>
            <a:fld id="{5B621ED0-B45F-441E-93E9-023E2B55C8A5}" type="slidenum">
              <a:rPr lang="en-CA" smtClean="0"/>
              <a:t>134</a:t>
            </a:fld>
            <a:endParaRPr lang="en-CA"/>
          </a:p>
        </p:txBody>
      </p:sp>
    </p:spTree>
    <p:extLst>
      <p:ext uri="{BB962C8B-B14F-4D97-AF65-F5344CB8AC3E}">
        <p14:creationId xmlns:p14="http://schemas.microsoft.com/office/powerpoint/2010/main" val="16858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A3B61D-5739-40E4-929E-ED4E773D4683}"/>
              </a:ext>
            </a:extLst>
          </p:cNvPr>
          <p:cNvSpPr>
            <a:spLocks noGrp="1"/>
          </p:cNvSpPr>
          <p:nvPr>
            <p:ph type="body" idx="4294967295"/>
          </p:nvPr>
        </p:nvSpPr>
        <p:spPr>
          <a:xfrm>
            <a:off x="161345" y="1232164"/>
            <a:ext cx="5654919" cy="1693102"/>
          </a:xfrm>
        </p:spPr>
        <p:txBody>
          <a:bodyPr>
            <a:normAutofit/>
          </a:bodyPr>
          <a:lstStyle/>
          <a:p>
            <a:pPr marL="45720" indent="0" algn="ctr">
              <a:buNone/>
            </a:pPr>
            <a:r>
              <a:rPr lang="en-CA" sz="2100" dirty="0">
                <a:solidFill>
                  <a:schemeClr val="bg1"/>
                </a:solidFill>
              </a:rPr>
              <a:t>SESSION 1 ORIENTATION</a:t>
            </a:r>
            <a:r>
              <a:rPr lang="en-CA" sz="2100" dirty="0"/>
              <a:t>: THE WHO, HOW, WHY WHERE, AND WHEN OF THE SIMPLE COURSE</a:t>
            </a:r>
            <a:r>
              <a:rPr lang="en-CA" sz="3200" dirty="0"/>
              <a:t> </a:t>
            </a:r>
          </a:p>
          <a:p>
            <a:pPr marL="45720" indent="0" algn="ctr">
              <a:buNone/>
            </a:pPr>
            <a:r>
              <a:rPr lang="en-CA" sz="2000" dirty="0"/>
              <a:t>An introduction to the Simple “bus”</a:t>
            </a:r>
          </a:p>
        </p:txBody>
      </p:sp>
      <p:sp>
        <p:nvSpPr>
          <p:cNvPr id="7" name="Text Placeholder 6">
            <a:extLst>
              <a:ext uri="{FF2B5EF4-FFF2-40B4-BE49-F238E27FC236}">
                <a16:creationId xmlns:a16="http://schemas.microsoft.com/office/drawing/2014/main" id="{08A32458-81BD-4E3F-AB47-193472813E27}"/>
              </a:ext>
            </a:extLst>
          </p:cNvPr>
          <p:cNvSpPr>
            <a:spLocks noGrp="1"/>
          </p:cNvSpPr>
          <p:nvPr>
            <p:ph type="body" sz="quarter" idx="4294967295"/>
          </p:nvPr>
        </p:nvSpPr>
        <p:spPr>
          <a:xfrm>
            <a:off x="5918993" y="345343"/>
            <a:ext cx="6293168" cy="1497182"/>
          </a:xfrm>
        </p:spPr>
        <p:txBody>
          <a:bodyPr>
            <a:normAutofit fontScale="85000" lnSpcReduction="20000"/>
          </a:bodyPr>
          <a:lstStyle/>
          <a:p>
            <a:pPr marL="45720" indent="0" algn="ctr">
              <a:buNone/>
            </a:pPr>
            <a:r>
              <a:rPr lang="en-CA" sz="2600" dirty="0">
                <a:solidFill>
                  <a:schemeClr val="bg1"/>
                </a:solidFill>
              </a:rPr>
              <a:t>SESSION 2 OVERVIEW</a:t>
            </a:r>
            <a:r>
              <a:rPr lang="en-CA" sz="2600" dirty="0"/>
              <a:t>: THE WHAT</a:t>
            </a:r>
          </a:p>
          <a:p>
            <a:pPr marL="45720" indent="0" algn="ctr">
              <a:buNone/>
            </a:pPr>
            <a:r>
              <a:rPr lang="en-CA" sz="2600" dirty="0"/>
              <a:t>OF THE SIMPLE COURSE</a:t>
            </a:r>
          </a:p>
          <a:p>
            <a:pPr marL="45720" indent="0" algn="ctr">
              <a:buNone/>
            </a:pPr>
            <a:r>
              <a:rPr lang="en-CA" sz="2600" dirty="0"/>
              <a:t>An overview of the Simple “trip” or material we will cover</a:t>
            </a:r>
          </a:p>
        </p:txBody>
      </p:sp>
      <p:pic>
        <p:nvPicPr>
          <p:cNvPr id="2050" name="Picture 2" descr="Delhi To London In 70 days: World&amp;#39;s Longest Bus Trip Starts In 2021 | The  Dope">
            <a:extLst>
              <a:ext uri="{FF2B5EF4-FFF2-40B4-BE49-F238E27FC236}">
                <a16:creationId xmlns:a16="http://schemas.microsoft.com/office/drawing/2014/main" id="{AE573943-4722-4E5B-93CD-5AFDA809918C}"/>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6096000" y="2078715"/>
            <a:ext cx="5917223" cy="3829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Does It Mean to Dream of a Bus? - Dream Glossary and Dictionary">
            <a:extLst>
              <a:ext uri="{FF2B5EF4-FFF2-40B4-BE49-F238E27FC236}">
                <a16:creationId xmlns:a16="http://schemas.microsoft.com/office/drawing/2014/main" id="{4447EB3A-A637-463C-B0EC-21CC1D4B9E5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8616" y="2870200"/>
            <a:ext cx="6037384" cy="3987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4F9344B-F672-4641-DB73-BAE09BB7F65A}"/>
              </a:ext>
            </a:extLst>
          </p:cNvPr>
          <p:cNvSpPr>
            <a:spLocks noGrp="1"/>
          </p:cNvSpPr>
          <p:nvPr>
            <p:ph type="sldNum" sz="quarter" idx="12"/>
          </p:nvPr>
        </p:nvSpPr>
        <p:spPr/>
        <p:txBody>
          <a:bodyPr/>
          <a:lstStyle/>
          <a:p>
            <a:fld id="{5B621ED0-B45F-441E-93E9-023E2B55C8A5}" type="slidenum">
              <a:rPr lang="en-CA" smtClean="0"/>
              <a:t>135</a:t>
            </a:fld>
            <a:endParaRPr lang="en-CA"/>
          </a:p>
        </p:txBody>
      </p:sp>
    </p:spTree>
    <p:extLst>
      <p:ext uri="{BB962C8B-B14F-4D97-AF65-F5344CB8AC3E}">
        <p14:creationId xmlns:p14="http://schemas.microsoft.com/office/powerpoint/2010/main" val="12443773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front of a painting&#10;&#10;Description automatically generated">
            <a:extLst>
              <a:ext uri="{FF2B5EF4-FFF2-40B4-BE49-F238E27FC236}">
                <a16:creationId xmlns:a16="http://schemas.microsoft.com/office/drawing/2014/main" id="{F4C6377D-0490-591F-E5AF-FBA7B348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3" y="1266333"/>
            <a:ext cx="4779258" cy="3953849"/>
          </a:xfrm>
          <a:prstGeom prst="rect">
            <a:avLst/>
          </a:prstGeom>
        </p:spPr>
      </p:pic>
      <p:sp>
        <p:nvSpPr>
          <p:cNvPr id="4" name="TextBox 3">
            <a:extLst>
              <a:ext uri="{FF2B5EF4-FFF2-40B4-BE49-F238E27FC236}">
                <a16:creationId xmlns:a16="http://schemas.microsoft.com/office/drawing/2014/main" id="{601A8AEE-F0E0-D1B5-0B1A-098E5254EB62}"/>
              </a:ext>
            </a:extLst>
          </p:cNvPr>
          <p:cNvSpPr txBox="1"/>
          <p:nvPr/>
        </p:nvSpPr>
        <p:spPr>
          <a:xfrm>
            <a:off x="1195087" y="4555166"/>
            <a:ext cx="6094070" cy="523220"/>
          </a:xfrm>
          <a:prstGeom prst="rect">
            <a:avLst/>
          </a:prstGeom>
          <a:noFill/>
        </p:spPr>
        <p:txBody>
          <a:bodyPr wrap="square">
            <a:spAutoFit/>
          </a:bodyPr>
          <a:lstStyle/>
          <a:p>
            <a:r>
              <a:rPr lang="en-CA" sz="2800" dirty="0"/>
              <a:t>Peg Huettlin</a:t>
            </a:r>
          </a:p>
        </p:txBody>
      </p:sp>
      <p:sp>
        <p:nvSpPr>
          <p:cNvPr id="6" name="TextBox 5">
            <a:extLst>
              <a:ext uri="{FF2B5EF4-FFF2-40B4-BE49-F238E27FC236}">
                <a16:creationId xmlns:a16="http://schemas.microsoft.com/office/drawing/2014/main" id="{CBEC9497-6A3B-C7EC-3D47-030271C8ED5E}"/>
              </a:ext>
            </a:extLst>
          </p:cNvPr>
          <p:cNvSpPr txBox="1"/>
          <p:nvPr/>
        </p:nvSpPr>
        <p:spPr>
          <a:xfrm>
            <a:off x="5963856" y="1871031"/>
            <a:ext cx="6094070" cy="2554545"/>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intention for the time we spend together is…</a:t>
            </a:r>
          </a:p>
          <a:p>
            <a:pPr marL="285750" indent="-285750">
              <a:buFont typeface="Arial" panose="020B0604020202020204" pitchFamily="34" charset="0"/>
              <a:buChar char="•"/>
            </a:pPr>
            <a:r>
              <a:rPr lang="en-CA" sz="3200" dirty="0"/>
              <a:t>My hope for the course is…</a:t>
            </a:r>
          </a:p>
        </p:txBody>
      </p:sp>
      <p:sp>
        <p:nvSpPr>
          <p:cNvPr id="3" name="Slide Number Placeholder 2">
            <a:extLst>
              <a:ext uri="{FF2B5EF4-FFF2-40B4-BE49-F238E27FC236}">
                <a16:creationId xmlns:a16="http://schemas.microsoft.com/office/drawing/2014/main" id="{8B5F7F87-74BA-4E3A-2457-1733D993F4A5}"/>
              </a:ext>
            </a:extLst>
          </p:cNvPr>
          <p:cNvSpPr>
            <a:spLocks noGrp="1"/>
          </p:cNvSpPr>
          <p:nvPr>
            <p:ph type="sldNum" sz="quarter" idx="12"/>
          </p:nvPr>
        </p:nvSpPr>
        <p:spPr/>
        <p:txBody>
          <a:bodyPr/>
          <a:lstStyle/>
          <a:p>
            <a:fld id="{5B621ED0-B45F-441E-93E9-023E2B55C8A5}" type="slidenum">
              <a:rPr lang="en-CA" smtClean="0"/>
              <a:t>136</a:t>
            </a:fld>
            <a:endParaRPr lang="en-CA"/>
          </a:p>
        </p:txBody>
      </p:sp>
    </p:spTree>
    <p:extLst>
      <p:ext uri="{BB962C8B-B14F-4D97-AF65-F5344CB8AC3E}">
        <p14:creationId xmlns:p14="http://schemas.microsoft.com/office/powerpoint/2010/main" val="26119601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7354DF-8508-C7F1-5DFA-D23707174C0F}"/>
              </a:ext>
            </a:extLst>
          </p:cNvPr>
          <p:cNvSpPr txBox="1"/>
          <p:nvPr/>
        </p:nvSpPr>
        <p:spPr>
          <a:xfrm>
            <a:off x="193196" y="176109"/>
            <a:ext cx="6876755" cy="4206240"/>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4000" dirty="0">
                <a:solidFill>
                  <a:schemeClr val="bg1"/>
                </a:solidFill>
              </a:rPr>
              <a:t>    </a:t>
            </a:r>
            <a:r>
              <a:rPr lang="en-US" sz="4000" dirty="0"/>
              <a:t>LAND AKNOWLEGMENT</a:t>
            </a:r>
          </a:p>
          <a:p>
            <a:pPr defTabSz="914400">
              <a:lnSpc>
                <a:spcPct val="90000"/>
              </a:lnSpc>
              <a:spcAft>
                <a:spcPts val="600"/>
              </a:spcAft>
              <a:buClr>
                <a:schemeClr val="tx1"/>
              </a:buClr>
            </a:pPr>
            <a:endParaRPr lang="en-US" sz="4000" dirty="0"/>
          </a:p>
          <a:p>
            <a:pPr defTabSz="914400">
              <a:lnSpc>
                <a:spcPct val="90000"/>
              </a:lnSpc>
              <a:spcAft>
                <a:spcPts val="600"/>
              </a:spcAft>
              <a:buClr>
                <a:schemeClr val="tx1"/>
              </a:buClr>
            </a:pPr>
            <a:r>
              <a:rPr lang="en-US" sz="3200" dirty="0">
                <a:solidFill>
                  <a:schemeClr val="bg1"/>
                </a:solidFill>
              </a:rPr>
              <a:t>We acknowledge that we are standing on the traditional territory of the Haudenosaunee, Anishinaabe and Neutral peoples. As we gather let us remember that we are standing on treaty land that is steeped in rich indigenous history and home to many First Nations, Metis, and Inuit peoples. We are grateful to have the opportunity to live, work, and play on this land.  </a:t>
            </a:r>
          </a:p>
        </p:txBody>
      </p:sp>
      <p:pic>
        <p:nvPicPr>
          <p:cNvPr id="3" name="Picture 2" descr="A turtle with a river and trees&#10;&#10;Description automatically generated">
            <a:extLst>
              <a:ext uri="{FF2B5EF4-FFF2-40B4-BE49-F238E27FC236}">
                <a16:creationId xmlns:a16="http://schemas.microsoft.com/office/drawing/2014/main" id="{678426DB-98A6-401D-EA55-9580B3E2A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654" y="1583948"/>
            <a:ext cx="4013879" cy="3863358"/>
          </a:xfrm>
          <a:prstGeom prst="rect">
            <a:avLst/>
          </a:prstGeom>
        </p:spPr>
      </p:pic>
      <p:sp>
        <p:nvSpPr>
          <p:cNvPr id="2" name="Slide Number Placeholder 1">
            <a:extLst>
              <a:ext uri="{FF2B5EF4-FFF2-40B4-BE49-F238E27FC236}">
                <a16:creationId xmlns:a16="http://schemas.microsoft.com/office/drawing/2014/main" id="{91A3993C-DC3C-2EDC-D405-7B484B9CD25D}"/>
              </a:ext>
            </a:extLst>
          </p:cNvPr>
          <p:cNvSpPr>
            <a:spLocks noGrp="1"/>
          </p:cNvSpPr>
          <p:nvPr>
            <p:ph type="sldNum" sz="quarter" idx="12"/>
          </p:nvPr>
        </p:nvSpPr>
        <p:spPr/>
        <p:txBody>
          <a:bodyPr/>
          <a:lstStyle/>
          <a:p>
            <a:fld id="{5B621ED0-B45F-441E-93E9-023E2B55C8A5}" type="slidenum">
              <a:rPr lang="en-CA" smtClean="0"/>
              <a:t>137</a:t>
            </a:fld>
            <a:endParaRPr lang="en-CA"/>
          </a:p>
        </p:txBody>
      </p:sp>
    </p:spTree>
    <p:extLst>
      <p:ext uri="{BB962C8B-B14F-4D97-AF65-F5344CB8AC3E}">
        <p14:creationId xmlns:p14="http://schemas.microsoft.com/office/powerpoint/2010/main" val="25469464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gredients of Mental Health">
            <a:hlinkClick r:id="" action="ppaction://media"/>
            <a:extLst>
              <a:ext uri="{FF2B5EF4-FFF2-40B4-BE49-F238E27FC236}">
                <a16:creationId xmlns:a16="http://schemas.microsoft.com/office/drawing/2014/main" id="{F60046E6-31EC-62DC-AF5E-740AC130C14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53F6E88-8614-187B-9C40-742A128D88E3}"/>
              </a:ext>
            </a:extLst>
          </p:cNvPr>
          <p:cNvSpPr>
            <a:spLocks noGrp="1"/>
          </p:cNvSpPr>
          <p:nvPr>
            <p:ph type="sldNum" sz="quarter" idx="12"/>
          </p:nvPr>
        </p:nvSpPr>
        <p:spPr/>
        <p:txBody>
          <a:bodyPr/>
          <a:lstStyle/>
          <a:p>
            <a:fld id="{5B621ED0-B45F-441E-93E9-023E2B55C8A5}" type="slidenum">
              <a:rPr lang="en-CA" smtClean="0"/>
              <a:t>138</a:t>
            </a:fld>
            <a:endParaRPr lang="en-CA"/>
          </a:p>
        </p:txBody>
      </p:sp>
    </p:spTree>
    <p:extLst>
      <p:ext uri="{BB962C8B-B14F-4D97-AF65-F5344CB8AC3E}">
        <p14:creationId xmlns:p14="http://schemas.microsoft.com/office/powerpoint/2010/main" val="361842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5 Ways To Start Your Therapeutic Journey with Alain De Botton">
            <a:hlinkClick r:id="" action="ppaction://media"/>
            <a:extLst>
              <a:ext uri="{FF2B5EF4-FFF2-40B4-BE49-F238E27FC236}">
                <a16:creationId xmlns:a16="http://schemas.microsoft.com/office/drawing/2014/main" id="{AB42D452-FF7A-006A-1FE6-AE8CBA2A1CF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84769BE-6BB1-8DD2-5C88-39A7118800C9}"/>
              </a:ext>
            </a:extLst>
          </p:cNvPr>
          <p:cNvSpPr>
            <a:spLocks noGrp="1"/>
          </p:cNvSpPr>
          <p:nvPr>
            <p:ph type="sldNum" sz="quarter" idx="12"/>
          </p:nvPr>
        </p:nvSpPr>
        <p:spPr/>
        <p:txBody>
          <a:bodyPr/>
          <a:lstStyle/>
          <a:p>
            <a:fld id="{5B621ED0-B45F-441E-93E9-023E2B55C8A5}" type="slidenum">
              <a:rPr lang="en-CA" smtClean="0"/>
              <a:t>139</a:t>
            </a:fld>
            <a:endParaRPr lang="en-CA"/>
          </a:p>
        </p:txBody>
      </p:sp>
    </p:spTree>
    <p:extLst>
      <p:ext uri="{BB962C8B-B14F-4D97-AF65-F5344CB8AC3E}">
        <p14:creationId xmlns:p14="http://schemas.microsoft.com/office/powerpoint/2010/main" val="31462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indfulness for Skeptics: One Cynic&amp;#39;s Unexpected Journey Through  Mindfulness | Real Simple">
            <a:extLst>
              <a:ext uri="{FF2B5EF4-FFF2-40B4-BE49-F238E27FC236}">
                <a16:creationId xmlns:a16="http://schemas.microsoft.com/office/drawing/2014/main" id="{94E85278-3039-48E2-8606-6F248AEA674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6689725" y="1173735"/>
            <a:ext cx="4839862" cy="2212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89D169AD-F652-423A-A5DA-AE0547083BCD}"/>
              </a:ext>
            </a:extLst>
          </p:cNvPr>
          <p:cNvSpPr>
            <a:spLocks noGrp="1"/>
          </p:cNvSpPr>
          <p:nvPr>
            <p:ph type="body" idx="4294967295"/>
          </p:nvPr>
        </p:nvSpPr>
        <p:spPr>
          <a:xfrm>
            <a:off x="365787" y="608585"/>
            <a:ext cx="4995863" cy="565150"/>
          </a:xfrm>
        </p:spPr>
        <p:txBody>
          <a:bodyPr/>
          <a:lstStyle/>
          <a:p>
            <a:pPr marL="0" indent="0">
              <a:buNone/>
            </a:pPr>
            <a:r>
              <a:rPr lang="en-CA" sz="2400" dirty="0">
                <a:solidFill>
                  <a:schemeClr val="bg1"/>
                </a:solidFill>
              </a:rPr>
              <a:t>Distressing thoughts and feelings</a:t>
            </a:r>
          </a:p>
        </p:txBody>
      </p:sp>
      <p:pic>
        <p:nvPicPr>
          <p:cNvPr id="2050" name="Picture 2" descr="How to Use Poetry to Develop Mindfulness | by Jason McBride | Weirdo Poetry  | Medium">
            <a:extLst>
              <a:ext uri="{FF2B5EF4-FFF2-40B4-BE49-F238E27FC236}">
                <a16:creationId xmlns:a16="http://schemas.microsoft.com/office/drawing/2014/main" id="{85BEC3C9-89DF-49FB-9A50-D424818C1A31}"/>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365786" y="1121622"/>
            <a:ext cx="4725977" cy="236696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355289F2-7FF7-4AB3-9B47-9774B6A1A834}"/>
              </a:ext>
            </a:extLst>
          </p:cNvPr>
          <p:cNvSpPr>
            <a:spLocks noGrp="1"/>
          </p:cNvSpPr>
          <p:nvPr>
            <p:ph type="body" sz="quarter" idx="4294967295"/>
          </p:nvPr>
        </p:nvSpPr>
        <p:spPr>
          <a:xfrm>
            <a:off x="7011988" y="616553"/>
            <a:ext cx="5141912" cy="663575"/>
          </a:xfrm>
        </p:spPr>
        <p:txBody>
          <a:bodyPr>
            <a:normAutofit/>
          </a:bodyPr>
          <a:lstStyle/>
          <a:p>
            <a:pPr marL="0" indent="0">
              <a:buNone/>
            </a:pPr>
            <a:r>
              <a:rPr lang="en-CA" sz="2400" dirty="0">
                <a:solidFill>
                  <a:schemeClr val="bg1"/>
                </a:solidFill>
              </a:rPr>
              <a:t>Mindfulness and meditation</a:t>
            </a:r>
          </a:p>
        </p:txBody>
      </p:sp>
      <p:sp>
        <p:nvSpPr>
          <p:cNvPr id="6" name="Arrow: Right 5">
            <a:extLst>
              <a:ext uri="{FF2B5EF4-FFF2-40B4-BE49-F238E27FC236}">
                <a16:creationId xmlns:a16="http://schemas.microsoft.com/office/drawing/2014/main" id="{FA04056B-3327-F2E8-4D03-78557579418D}"/>
              </a:ext>
            </a:extLst>
          </p:cNvPr>
          <p:cNvSpPr/>
          <p:nvPr/>
        </p:nvSpPr>
        <p:spPr>
          <a:xfrm>
            <a:off x="5328463" y="694924"/>
            <a:ext cx="1016199" cy="3423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dirty="0">
              <a:ln w="0"/>
              <a:solidFill>
                <a:schemeClr val="bg2"/>
              </a:solidFill>
              <a:effectLst>
                <a:innerShdw blurRad="63500" dist="50800" dir="13500000">
                  <a:srgbClr val="000000">
                    <a:alpha val="50000"/>
                  </a:srgbClr>
                </a:innerShdw>
              </a:effectLst>
            </a:endParaRPr>
          </a:p>
        </p:txBody>
      </p:sp>
      <p:sp>
        <p:nvSpPr>
          <p:cNvPr id="9" name="TextBox 8">
            <a:extLst>
              <a:ext uri="{FF2B5EF4-FFF2-40B4-BE49-F238E27FC236}">
                <a16:creationId xmlns:a16="http://schemas.microsoft.com/office/drawing/2014/main" id="{AA97B97B-9E8E-45D5-661A-C05A4687EB82}"/>
              </a:ext>
            </a:extLst>
          </p:cNvPr>
          <p:cNvSpPr txBox="1"/>
          <p:nvPr/>
        </p:nvSpPr>
        <p:spPr>
          <a:xfrm>
            <a:off x="3255470" y="-28906"/>
            <a:ext cx="6327474" cy="646331"/>
          </a:xfrm>
          <a:prstGeom prst="rect">
            <a:avLst/>
          </a:prstGeom>
          <a:noFill/>
        </p:spPr>
        <p:txBody>
          <a:bodyPr wrap="square">
            <a:spAutoFit/>
          </a:bodyPr>
          <a:lstStyle/>
          <a:p>
            <a:r>
              <a:rPr lang="en-CA" sz="3600" dirty="0">
                <a:solidFill>
                  <a:schemeClr val="bg1"/>
                </a:solidFill>
              </a:rPr>
              <a:t>WHAT IS MINDFULNESS ?</a:t>
            </a:r>
          </a:p>
        </p:txBody>
      </p:sp>
      <p:sp>
        <p:nvSpPr>
          <p:cNvPr id="10" name="TextBox 9">
            <a:extLst>
              <a:ext uri="{FF2B5EF4-FFF2-40B4-BE49-F238E27FC236}">
                <a16:creationId xmlns:a16="http://schemas.microsoft.com/office/drawing/2014/main" id="{4007ADFE-C1B1-3548-C2C6-D00635B58AC4}"/>
              </a:ext>
            </a:extLst>
          </p:cNvPr>
          <p:cNvSpPr txBox="1"/>
          <p:nvPr/>
        </p:nvSpPr>
        <p:spPr>
          <a:xfrm>
            <a:off x="115503" y="3659590"/>
            <a:ext cx="12038397" cy="3139321"/>
          </a:xfrm>
          <a:prstGeom prst="rect">
            <a:avLst/>
          </a:prstGeom>
          <a:noFill/>
        </p:spPr>
        <p:txBody>
          <a:bodyPr wrap="square">
            <a:spAutoFit/>
          </a:bodyPr>
          <a:lstStyle/>
          <a:p>
            <a:pPr marL="285750" indent="-285750">
              <a:buFont typeface="Arial" panose="020B0604020202020204" pitchFamily="34" charset="0"/>
              <a:buChar char="•"/>
            </a:pPr>
            <a:r>
              <a:rPr lang="en-US" dirty="0"/>
              <a:t>In our day-to-day life, when we are not focused on a concrete task, our thoughts tend to roam, flitting from one subject to another in a stream of associations. Sometimes our thoughts go to happy or neutral places but many people experience a disproportionate amount of negative painful thoughts and feelings.</a:t>
            </a:r>
          </a:p>
          <a:p>
            <a:pPr marL="285750" indent="-285750">
              <a:buFont typeface="Arial" panose="020B0604020202020204" pitchFamily="34" charset="0"/>
              <a:buChar char="•"/>
            </a:pPr>
            <a:r>
              <a:rPr lang="en-US" dirty="0"/>
              <a:t>Mindfulness is learning the difficult skill of influencing the contents of our thoughts and feelings. </a:t>
            </a:r>
          </a:p>
          <a:p>
            <a:pPr marL="285750" indent="-285750">
              <a:buFont typeface="Arial" panose="020B0604020202020204" pitchFamily="34" charset="0"/>
              <a:buChar char="•"/>
            </a:pPr>
            <a:r>
              <a:rPr lang="en-US" dirty="0"/>
              <a:t>In </a:t>
            </a:r>
            <a:r>
              <a:rPr lang="en-US" dirty="0">
                <a:solidFill>
                  <a:schemeClr val="bg1"/>
                </a:solidFill>
              </a:rPr>
              <a:t>mindfulness</a:t>
            </a:r>
            <a:r>
              <a:rPr lang="en-US" dirty="0"/>
              <a:t>, we fill our</a:t>
            </a:r>
            <a:r>
              <a:rPr lang="en-US" dirty="0">
                <a:solidFill>
                  <a:schemeClr val="bg1"/>
                </a:solidFill>
              </a:rPr>
              <a:t> </a:t>
            </a:r>
            <a:r>
              <a:rPr lang="en-US" dirty="0"/>
              <a:t>mind with something that we choose to fill it with, for example being present with a friend, the forest around us, or a sunset. In mindfulness the mind stays present with that one thing and does not roam to other subjects.</a:t>
            </a:r>
          </a:p>
          <a:p>
            <a:pPr marL="285750" indent="-285750">
              <a:buFont typeface="Arial" panose="020B0604020202020204" pitchFamily="34" charset="0"/>
              <a:buChar char="•"/>
            </a:pPr>
            <a:r>
              <a:rPr lang="en-US" dirty="0"/>
              <a:t>Mindfulness, is about learning to live in the present moment rather than “time travelling” and ruminating about the past or catastrophizing about the future.</a:t>
            </a:r>
          </a:p>
          <a:p>
            <a:pPr marL="285750" indent="-285750">
              <a:buFont typeface="Arial" panose="020B0604020202020204" pitchFamily="34" charset="0"/>
              <a:buChar char="•"/>
            </a:pPr>
            <a:r>
              <a:rPr lang="en-US" dirty="0">
                <a:solidFill>
                  <a:schemeClr val="bg1"/>
                </a:solidFill>
              </a:rPr>
              <a:t>Meditation</a:t>
            </a:r>
            <a:r>
              <a:rPr lang="en-US" dirty="0">
                <a:solidFill>
                  <a:srgbClr val="FF0000"/>
                </a:solidFill>
              </a:rPr>
              <a:t> </a:t>
            </a:r>
            <a:r>
              <a:rPr lang="en-US" dirty="0"/>
              <a:t>is a mindfulness practice that helps us learn to focus our attention by keeping it focused on one single object of perception such as the breath, a mantra, or our bodily sensations.</a:t>
            </a:r>
            <a:endParaRPr lang="en-CA" dirty="0"/>
          </a:p>
        </p:txBody>
      </p:sp>
      <p:sp>
        <p:nvSpPr>
          <p:cNvPr id="3" name="TextBox 2">
            <a:extLst>
              <a:ext uri="{FF2B5EF4-FFF2-40B4-BE49-F238E27FC236}">
                <a16:creationId xmlns:a16="http://schemas.microsoft.com/office/drawing/2014/main" id="{47C6B644-AA3F-2426-0E86-9C1664DAE2FD}"/>
              </a:ext>
            </a:extLst>
          </p:cNvPr>
          <p:cNvSpPr txBox="1"/>
          <p:nvPr/>
        </p:nvSpPr>
        <p:spPr>
          <a:xfrm>
            <a:off x="365787" y="1324980"/>
            <a:ext cx="2846018" cy="369332"/>
          </a:xfrm>
          <a:prstGeom prst="rect">
            <a:avLst/>
          </a:prstGeom>
          <a:noFill/>
        </p:spPr>
        <p:txBody>
          <a:bodyPr wrap="square">
            <a:spAutoFit/>
          </a:bodyPr>
          <a:lstStyle/>
          <a:p>
            <a:r>
              <a:rPr lang="en-US" dirty="0"/>
              <a:t>Negative thoughts </a:t>
            </a:r>
            <a:endParaRPr lang="en-CA" dirty="0"/>
          </a:p>
        </p:txBody>
      </p:sp>
      <p:sp>
        <p:nvSpPr>
          <p:cNvPr id="8" name="TextBox 7">
            <a:extLst>
              <a:ext uri="{FF2B5EF4-FFF2-40B4-BE49-F238E27FC236}">
                <a16:creationId xmlns:a16="http://schemas.microsoft.com/office/drawing/2014/main" id="{56798A1A-964E-C42B-01D6-F079A20182F0}"/>
              </a:ext>
            </a:extLst>
          </p:cNvPr>
          <p:cNvSpPr txBox="1"/>
          <p:nvPr/>
        </p:nvSpPr>
        <p:spPr>
          <a:xfrm>
            <a:off x="2965909" y="3158255"/>
            <a:ext cx="2234609" cy="369332"/>
          </a:xfrm>
          <a:prstGeom prst="rect">
            <a:avLst/>
          </a:prstGeom>
          <a:noFill/>
        </p:spPr>
        <p:txBody>
          <a:bodyPr wrap="square">
            <a:spAutoFit/>
          </a:bodyPr>
          <a:lstStyle/>
          <a:p>
            <a:r>
              <a:rPr lang="en-US" dirty="0"/>
              <a:t>Racing  thoughts </a:t>
            </a:r>
            <a:endParaRPr lang="en-CA" dirty="0"/>
          </a:p>
        </p:txBody>
      </p:sp>
      <p:sp>
        <p:nvSpPr>
          <p:cNvPr id="2" name="Slide Number Placeholder 1">
            <a:extLst>
              <a:ext uri="{FF2B5EF4-FFF2-40B4-BE49-F238E27FC236}">
                <a16:creationId xmlns:a16="http://schemas.microsoft.com/office/drawing/2014/main" id="{15D9A494-E882-F08D-2EA7-13476191C3E3}"/>
              </a:ext>
            </a:extLst>
          </p:cNvPr>
          <p:cNvSpPr>
            <a:spLocks noGrp="1"/>
          </p:cNvSpPr>
          <p:nvPr>
            <p:ph type="sldNum" sz="quarter" idx="12"/>
          </p:nvPr>
        </p:nvSpPr>
        <p:spPr/>
        <p:txBody>
          <a:bodyPr/>
          <a:lstStyle/>
          <a:p>
            <a:fld id="{5B621ED0-B45F-441E-93E9-023E2B55C8A5}" type="slidenum">
              <a:rPr lang="en-CA" smtClean="0"/>
              <a:t>14</a:t>
            </a:fld>
            <a:endParaRPr lang="en-CA"/>
          </a:p>
        </p:txBody>
      </p:sp>
    </p:spTree>
    <p:extLst>
      <p:ext uri="{BB962C8B-B14F-4D97-AF65-F5344CB8AC3E}">
        <p14:creationId xmlns:p14="http://schemas.microsoft.com/office/powerpoint/2010/main" val="17565562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s Everyone Else Normal? Feeling Painfully Different">
            <a:hlinkClick r:id="" action="ppaction://media"/>
            <a:extLst>
              <a:ext uri="{FF2B5EF4-FFF2-40B4-BE49-F238E27FC236}">
                <a16:creationId xmlns:a16="http://schemas.microsoft.com/office/drawing/2014/main" id="{2C6AD0C4-9F59-2564-BD61-6597DBB96E3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CFD2238-C62A-018D-685B-203DDF2B85EF}"/>
              </a:ext>
            </a:extLst>
          </p:cNvPr>
          <p:cNvSpPr>
            <a:spLocks noGrp="1"/>
          </p:cNvSpPr>
          <p:nvPr>
            <p:ph type="sldNum" sz="quarter" idx="12"/>
          </p:nvPr>
        </p:nvSpPr>
        <p:spPr/>
        <p:txBody>
          <a:bodyPr/>
          <a:lstStyle/>
          <a:p>
            <a:fld id="{5B621ED0-B45F-441E-93E9-023E2B55C8A5}" type="slidenum">
              <a:rPr lang="en-CA" smtClean="0"/>
              <a:t>140</a:t>
            </a:fld>
            <a:endParaRPr lang="en-CA"/>
          </a:p>
        </p:txBody>
      </p:sp>
    </p:spTree>
    <p:extLst>
      <p:ext uri="{BB962C8B-B14F-4D97-AF65-F5344CB8AC3E}">
        <p14:creationId xmlns:p14="http://schemas.microsoft.com/office/powerpoint/2010/main" val="218024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Dialectical Behavior Therapy?">
            <a:hlinkClick r:id="" action="ppaction://media"/>
            <a:extLst>
              <a:ext uri="{FF2B5EF4-FFF2-40B4-BE49-F238E27FC236}">
                <a16:creationId xmlns:a16="http://schemas.microsoft.com/office/drawing/2014/main" id="{F5F556F4-FDFA-8DBD-5F17-5620A9D1BC9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12CD5D2-C6CF-ACB7-A29B-EC53583212CF}"/>
              </a:ext>
            </a:extLst>
          </p:cNvPr>
          <p:cNvSpPr>
            <a:spLocks noGrp="1"/>
          </p:cNvSpPr>
          <p:nvPr>
            <p:ph type="sldNum" sz="quarter" idx="12"/>
          </p:nvPr>
        </p:nvSpPr>
        <p:spPr/>
        <p:txBody>
          <a:bodyPr/>
          <a:lstStyle/>
          <a:p>
            <a:fld id="{5B621ED0-B45F-441E-93E9-023E2B55C8A5}" type="slidenum">
              <a:rPr lang="en-CA" smtClean="0"/>
              <a:t>141</a:t>
            </a:fld>
            <a:endParaRPr lang="en-CA"/>
          </a:p>
        </p:txBody>
      </p:sp>
    </p:spTree>
    <p:extLst>
      <p:ext uri="{BB962C8B-B14F-4D97-AF65-F5344CB8AC3E}">
        <p14:creationId xmlns:p14="http://schemas.microsoft.com/office/powerpoint/2010/main" val="16724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solidFill>
                  <a:schemeClr val="bg1"/>
                </a:solidFill>
              </a:rPr>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C322C97A-EB8D-1DE3-7CDF-7D9355ACE00E}"/>
              </a:ext>
            </a:extLst>
          </p:cNvPr>
          <p:cNvSpPr>
            <a:spLocks noGrp="1"/>
          </p:cNvSpPr>
          <p:nvPr>
            <p:ph type="sldNum" sz="quarter" idx="12"/>
          </p:nvPr>
        </p:nvSpPr>
        <p:spPr/>
        <p:txBody>
          <a:bodyPr/>
          <a:lstStyle/>
          <a:p>
            <a:fld id="{5B621ED0-B45F-441E-93E9-023E2B55C8A5}" type="slidenum">
              <a:rPr lang="en-CA" smtClean="0"/>
              <a:t>142</a:t>
            </a:fld>
            <a:endParaRPr lang="en-CA"/>
          </a:p>
        </p:txBody>
      </p:sp>
    </p:spTree>
    <p:extLst>
      <p:ext uri="{BB962C8B-B14F-4D97-AF65-F5344CB8AC3E}">
        <p14:creationId xmlns:p14="http://schemas.microsoft.com/office/powerpoint/2010/main" val="68956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miling at the camera&#10;&#10;Description automatically generated">
            <a:extLst>
              <a:ext uri="{FF2B5EF4-FFF2-40B4-BE49-F238E27FC236}">
                <a16:creationId xmlns:a16="http://schemas.microsoft.com/office/drawing/2014/main" id="{7BD60386-4885-8A56-8B9C-0708AF29F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879" y="600083"/>
            <a:ext cx="3020993" cy="4953965"/>
          </a:xfrm>
          <a:prstGeom prst="rect">
            <a:avLst/>
          </a:prstGeom>
        </p:spPr>
      </p:pic>
      <p:sp>
        <p:nvSpPr>
          <p:cNvPr id="4" name="TextBox 3">
            <a:extLst>
              <a:ext uri="{FF2B5EF4-FFF2-40B4-BE49-F238E27FC236}">
                <a16:creationId xmlns:a16="http://schemas.microsoft.com/office/drawing/2014/main" id="{6620DABC-94EB-2D5C-1DC1-B5CD3942405C}"/>
              </a:ext>
            </a:extLst>
          </p:cNvPr>
          <p:cNvSpPr txBox="1"/>
          <p:nvPr/>
        </p:nvSpPr>
        <p:spPr>
          <a:xfrm>
            <a:off x="1919946" y="780732"/>
            <a:ext cx="2670858" cy="523220"/>
          </a:xfrm>
          <a:prstGeom prst="rect">
            <a:avLst/>
          </a:prstGeom>
          <a:noFill/>
        </p:spPr>
        <p:txBody>
          <a:bodyPr wrap="square">
            <a:spAutoFit/>
          </a:bodyPr>
          <a:lstStyle/>
          <a:p>
            <a:r>
              <a:rPr lang="en-CA" sz="2800" dirty="0">
                <a:solidFill>
                  <a:schemeClr val="bg1"/>
                </a:solidFill>
              </a:rPr>
              <a:t>Nicole Rogerson </a:t>
            </a:r>
          </a:p>
        </p:txBody>
      </p:sp>
      <p:sp>
        <p:nvSpPr>
          <p:cNvPr id="5" name="TextBox 4">
            <a:extLst>
              <a:ext uri="{FF2B5EF4-FFF2-40B4-BE49-F238E27FC236}">
                <a16:creationId xmlns:a16="http://schemas.microsoft.com/office/drawing/2014/main" id="{7A17C3D8-55B0-B25E-A189-E9FDB7C53EFB}"/>
              </a:ext>
            </a:extLst>
          </p:cNvPr>
          <p:cNvSpPr txBox="1"/>
          <p:nvPr/>
        </p:nvSpPr>
        <p:spPr>
          <a:xfrm>
            <a:off x="5116979" y="1581664"/>
            <a:ext cx="6094070" cy="2554545"/>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intention for the time we spend together is…</a:t>
            </a:r>
          </a:p>
          <a:p>
            <a:pPr marL="285750" indent="-285750">
              <a:buFont typeface="Arial" panose="020B0604020202020204" pitchFamily="34" charset="0"/>
              <a:buChar char="•"/>
            </a:pPr>
            <a:r>
              <a:rPr lang="en-CA" sz="3200" dirty="0"/>
              <a:t>My hope for the course is…</a:t>
            </a:r>
          </a:p>
        </p:txBody>
      </p:sp>
      <p:sp>
        <p:nvSpPr>
          <p:cNvPr id="3" name="Slide Number Placeholder 2">
            <a:extLst>
              <a:ext uri="{FF2B5EF4-FFF2-40B4-BE49-F238E27FC236}">
                <a16:creationId xmlns:a16="http://schemas.microsoft.com/office/drawing/2014/main" id="{2CC45C39-8BCB-AAE4-7E96-43DD3C117511}"/>
              </a:ext>
            </a:extLst>
          </p:cNvPr>
          <p:cNvSpPr>
            <a:spLocks noGrp="1"/>
          </p:cNvSpPr>
          <p:nvPr>
            <p:ph type="sldNum" sz="quarter" idx="12"/>
          </p:nvPr>
        </p:nvSpPr>
        <p:spPr/>
        <p:txBody>
          <a:bodyPr/>
          <a:lstStyle/>
          <a:p>
            <a:fld id="{5B621ED0-B45F-441E-93E9-023E2B55C8A5}" type="slidenum">
              <a:rPr lang="en-CA" smtClean="0"/>
              <a:t>143</a:t>
            </a:fld>
            <a:endParaRPr lang="en-CA"/>
          </a:p>
        </p:txBody>
      </p:sp>
    </p:spTree>
    <p:extLst>
      <p:ext uri="{BB962C8B-B14F-4D97-AF65-F5344CB8AC3E}">
        <p14:creationId xmlns:p14="http://schemas.microsoft.com/office/powerpoint/2010/main" val="32206282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516A-3366-2E62-66CC-B3AECE483D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EA323F-C13F-4C6A-3F4F-61BB4168DC2A}"/>
              </a:ext>
            </a:extLst>
          </p:cNvPr>
          <p:cNvSpPr txBox="1"/>
          <p:nvPr/>
        </p:nvSpPr>
        <p:spPr>
          <a:xfrm>
            <a:off x="6996671" y="382250"/>
            <a:ext cx="3767784" cy="769441"/>
          </a:xfrm>
          <a:prstGeom prst="rect">
            <a:avLst/>
          </a:prstGeom>
          <a:noFill/>
        </p:spPr>
        <p:txBody>
          <a:bodyPr wrap="square">
            <a:spAutoFit/>
          </a:bodyPr>
          <a:lstStyle/>
          <a:p>
            <a:r>
              <a:rPr lang="en-CA" sz="4400" dirty="0">
                <a:solidFill>
                  <a:schemeClr val="bg1"/>
                </a:solidFill>
              </a:rPr>
              <a:t>ZOOM POLL </a:t>
            </a:r>
          </a:p>
        </p:txBody>
      </p:sp>
      <p:pic>
        <p:nvPicPr>
          <p:cNvPr id="4" name="Picture 3" descr="A screenshot of a computer&#10;&#10;Description automatically generated">
            <a:extLst>
              <a:ext uri="{FF2B5EF4-FFF2-40B4-BE49-F238E27FC236}">
                <a16:creationId xmlns:a16="http://schemas.microsoft.com/office/drawing/2014/main" id="{DFDF034B-CA74-A8DC-BA9F-F1F20B84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382250"/>
            <a:ext cx="4770656" cy="6273870"/>
          </a:xfrm>
          <a:prstGeom prst="rect">
            <a:avLst/>
          </a:prstGeom>
        </p:spPr>
      </p:pic>
      <p:sp>
        <p:nvSpPr>
          <p:cNvPr id="6" name="TextBox 5">
            <a:extLst>
              <a:ext uri="{FF2B5EF4-FFF2-40B4-BE49-F238E27FC236}">
                <a16:creationId xmlns:a16="http://schemas.microsoft.com/office/drawing/2014/main" id="{2FD52EF9-01C3-1D02-28C4-768D2716BC1B}"/>
              </a:ext>
            </a:extLst>
          </p:cNvPr>
          <p:cNvSpPr txBox="1"/>
          <p:nvPr/>
        </p:nvSpPr>
        <p:spPr>
          <a:xfrm>
            <a:off x="5542276" y="1454172"/>
            <a:ext cx="6095010" cy="5693866"/>
          </a:xfrm>
          <a:prstGeom prst="rect">
            <a:avLst/>
          </a:prstGeom>
          <a:noFill/>
        </p:spPr>
        <p:txBody>
          <a:bodyPr wrap="square">
            <a:spAutoFit/>
          </a:bodyPr>
          <a:lstStyle/>
          <a:p>
            <a:pPr marL="285750" indent="-285750">
              <a:buFont typeface="Arial" panose="020B0604020202020204" pitchFamily="34" charset="0"/>
              <a:buChar char="•"/>
            </a:pPr>
            <a:r>
              <a:rPr lang="en-CA" sz="2800" dirty="0"/>
              <a:t>This year we will do polls only on weeks that we’re also reviewing new DBT skills.(every second week- when Joan and Nicole are with us.)</a:t>
            </a:r>
          </a:p>
          <a:p>
            <a:pPr marL="285750" indent="-285750">
              <a:buFont typeface="Arial" panose="020B0604020202020204" pitchFamily="34" charset="0"/>
              <a:buChar char="•"/>
            </a:pPr>
            <a:r>
              <a:rPr lang="en-CA" sz="2800" dirty="0"/>
              <a:t>We’ll look at the answers of zoom participants immediately after we do the polls.</a:t>
            </a:r>
          </a:p>
          <a:p>
            <a:pPr marL="285750" indent="-285750">
              <a:buFont typeface="Arial" panose="020B0604020202020204" pitchFamily="34" charset="0"/>
              <a:buChar char="•"/>
            </a:pPr>
            <a:r>
              <a:rPr lang="en-CA" sz="2800" dirty="0"/>
              <a:t>We’ll share the answers of in person participants at the beginning of the session the week after the poll. </a:t>
            </a:r>
          </a:p>
          <a:p>
            <a:pPr marL="285750" indent="-285750">
              <a:buFont typeface="Arial" panose="020B0604020202020204" pitchFamily="34" charset="0"/>
              <a:buChar char="•"/>
            </a:pPr>
            <a:r>
              <a:rPr lang="en-CA" sz="2800" dirty="0"/>
              <a:t>Answers are anonymous</a:t>
            </a:r>
          </a:p>
          <a:p>
            <a:endParaRPr lang="en-CA" sz="2800" dirty="0"/>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182CB829-B72B-C2AE-C90B-25CA8089CB90}"/>
              </a:ext>
            </a:extLst>
          </p:cNvPr>
          <p:cNvSpPr>
            <a:spLocks noGrp="1"/>
          </p:cNvSpPr>
          <p:nvPr>
            <p:ph type="sldNum" sz="quarter" idx="12"/>
          </p:nvPr>
        </p:nvSpPr>
        <p:spPr/>
        <p:txBody>
          <a:bodyPr/>
          <a:lstStyle/>
          <a:p>
            <a:fld id="{5B621ED0-B45F-441E-93E9-023E2B55C8A5}" type="slidenum">
              <a:rPr lang="en-CA" smtClean="0"/>
              <a:t>144</a:t>
            </a:fld>
            <a:endParaRPr lang="en-CA"/>
          </a:p>
        </p:txBody>
      </p:sp>
    </p:spTree>
    <p:extLst>
      <p:ext uri="{BB962C8B-B14F-4D97-AF65-F5344CB8AC3E}">
        <p14:creationId xmlns:p14="http://schemas.microsoft.com/office/powerpoint/2010/main" val="16559863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solidFill>
                  <a:schemeClr val="bg1"/>
                </a:solidFill>
              </a:rPr>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6F7C0D4F-6146-289D-5211-E4E30295F7C5}"/>
              </a:ext>
            </a:extLst>
          </p:cNvPr>
          <p:cNvSpPr>
            <a:spLocks noGrp="1"/>
          </p:cNvSpPr>
          <p:nvPr>
            <p:ph type="sldNum" sz="quarter" idx="12"/>
          </p:nvPr>
        </p:nvSpPr>
        <p:spPr/>
        <p:txBody>
          <a:bodyPr/>
          <a:lstStyle/>
          <a:p>
            <a:fld id="{5B621ED0-B45F-441E-93E9-023E2B55C8A5}" type="slidenum">
              <a:rPr lang="en-CA" smtClean="0"/>
              <a:t>145</a:t>
            </a:fld>
            <a:endParaRPr lang="en-CA"/>
          </a:p>
        </p:txBody>
      </p:sp>
    </p:spTree>
    <p:extLst>
      <p:ext uri="{BB962C8B-B14F-4D97-AF65-F5344CB8AC3E}">
        <p14:creationId xmlns:p14="http://schemas.microsoft.com/office/powerpoint/2010/main" val="207759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miling at the camera&#10;&#10;Description automatically generated">
            <a:extLst>
              <a:ext uri="{FF2B5EF4-FFF2-40B4-BE49-F238E27FC236}">
                <a16:creationId xmlns:a16="http://schemas.microsoft.com/office/drawing/2014/main" id="{BC1A16F4-1D09-F726-802E-D8AFF6AE8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8" y="821803"/>
            <a:ext cx="3344620" cy="4896091"/>
          </a:xfrm>
          <a:prstGeom prst="rect">
            <a:avLst/>
          </a:prstGeom>
        </p:spPr>
      </p:pic>
      <p:sp>
        <p:nvSpPr>
          <p:cNvPr id="4" name="TextBox 3">
            <a:extLst>
              <a:ext uri="{FF2B5EF4-FFF2-40B4-BE49-F238E27FC236}">
                <a16:creationId xmlns:a16="http://schemas.microsoft.com/office/drawing/2014/main" id="{2D9AFAE8-EBF8-1FE5-4354-F2B88AFECCD9}"/>
              </a:ext>
            </a:extLst>
          </p:cNvPr>
          <p:cNvSpPr txBox="1"/>
          <p:nvPr/>
        </p:nvSpPr>
        <p:spPr>
          <a:xfrm>
            <a:off x="1352312" y="4948706"/>
            <a:ext cx="6094070" cy="584775"/>
          </a:xfrm>
          <a:prstGeom prst="rect">
            <a:avLst/>
          </a:prstGeom>
          <a:noFill/>
        </p:spPr>
        <p:txBody>
          <a:bodyPr wrap="square">
            <a:spAutoFit/>
          </a:bodyPr>
          <a:lstStyle/>
          <a:p>
            <a:r>
              <a:rPr lang="en-CA" sz="3200" dirty="0"/>
              <a:t>Joan Flanagan </a:t>
            </a:r>
          </a:p>
        </p:txBody>
      </p:sp>
      <p:sp>
        <p:nvSpPr>
          <p:cNvPr id="5" name="TextBox 4">
            <a:extLst>
              <a:ext uri="{FF2B5EF4-FFF2-40B4-BE49-F238E27FC236}">
                <a16:creationId xmlns:a16="http://schemas.microsoft.com/office/drawing/2014/main" id="{800433C8-8EE1-14C0-AD88-6EE633A91B0B}"/>
              </a:ext>
            </a:extLst>
          </p:cNvPr>
          <p:cNvSpPr txBox="1"/>
          <p:nvPr/>
        </p:nvSpPr>
        <p:spPr>
          <a:xfrm>
            <a:off x="5037882" y="1608352"/>
            <a:ext cx="6094070" cy="2862322"/>
          </a:xfrm>
          <a:prstGeom prst="rect">
            <a:avLst/>
          </a:prstGeom>
          <a:noFill/>
        </p:spPr>
        <p:txBody>
          <a:bodyPr wrap="square">
            <a:spAutoFit/>
          </a:bodyPr>
          <a:lstStyle/>
          <a:p>
            <a:pPr marL="285750" indent="-285750">
              <a:buFont typeface="Arial" panose="020B0604020202020204" pitchFamily="34" charset="0"/>
              <a:buChar char="•"/>
            </a:pPr>
            <a:r>
              <a:rPr lang="en-CA" sz="3600" dirty="0"/>
              <a:t>My name is…</a:t>
            </a:r>
          </a:p>
          <a:p>
            <a:pPr marL="285750" indent="-285750">
              <a:buFont typeface="Arial" panose="020B0604020202020204" pitchFamily="34" charset="0"/>
              <a:buChar char="•"/>
            </a:pPr>
            <a:r>
              <a:rPr lang="en-CA" sz="3600" dirty="0"/>
              <a:t>My role as a co leader is…</a:t>
            </a:r>
          </a:p>
          <a:p>
            <a:pPr marL="285750" indent="-285750">
              <a:buFont typeface="Arial" panose="020B0604020202020204" pitchFamily="34" charset="0"/>
              <a:buChar char="•"/>
            </a:pPr>
            <a:r>
              <a:rPr lang="en-CA" sz="3600" dirty="0"/>
              <a:t>My intention for the time we spend together is…</a:t>
            </a:r>
          </a:p>
          <a:p>
            <a:pPr marL="285750" indent="-285750">
              <a:buFont typeface="Arial" panose="020B0604020202020204" pitchFamily="34" charset="0"/>
              <a:buChar char="•"/>
            </a:pPr>
            <a:r>
              <a:rPr lang="en-CA" sz="3600" dirty="0"/>
              <a:t>My hope for the course is…</a:t>
            </a:r>
          </a:p>
        </p:txBody>
      </p:sp>
      <p:sp>
        <p:nvSpPr>
          <p:cNvPr id="3" name="Slide Number Placeholder 2">
            <a:extLst>
              <a:ext uri="{FF2B5EF4-FFF2-40B4-BE49-F238E27FC236}">
                <a16:creationId xmlns:a16="http://schemas.microsoft.com/office/drawing/2014/main" id="{1F26DF42-88D8-0B07-0E65-000ADA3ADE8E}"/>
              </a:ext>
            </a:extLst>
          </p:cNvPr>
          <p:cNvSpPr>
            <a:spLocks noGrp="1"/>
          </p:cNvSpPr>
          <p:nvPr>
            <p:ph type="sldNum" sz="quarter" idx="12"/>
          </p:nvPr>
        </p:nvSpPr>
        <p:spPr/>
        <p:txBody>
          <a:bodyPr/>
          <a:lstStyle/>
          <a:p>
            <a:fld id="{5B621ED0-B45F-441E-93E9-023E2B55C8A5}" type="slidenum">
              <a:rPr lang="en-CA" smtClean="0"/>
              <a:t>146</a:t>
            </a:fld>
            <a:endParaRPr lang="en-CA"/>
          </a:p>
        </p:txBody>
      </p:sp>
    </p:spTree>
    <p:extLst>
      <p:ext uri="{BB962C8B-B14F-4D97-AF65-F5344CB8AC3E}">
        <p14:creationId xmlns:p14="http://schemas.microsoft.com/office/powerpoint/2010/main" val="34862879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BED64-088C-AB70-C977-EEA5DF839916}"/>
              </a:ext>
            </a:extLst>
          </p:cNvPr>
          <p:cNvSpPr txBox="1"/>
          <p:nvPr/>
        </p:nvSpPr>
        <p:spPr>
          <a:xfrm>
            <a:off x="1432849" y="307257"/>
            <a:ext cx="9326301" cy="769441"/>
          </a:xfrm>
          <a:prstGeom prst="rect">
            <a:avLst/>
          </a:prstGeom>
          <a:noFill/>
        </p:spPr>
        <p:txBody>
          <a:bodyPr wrap="square">
            <a:spAutoFit/>
          </a:bodyPr>
          <a:lstStyle/>
          <a:p>
            <a:r>
              <a:rPr lang="en-US" sz="4400" dirty="0">
                <a:solidFill>
                  <a:schemeClr val="bg1"/>
                </a:solidFill>
              </a:rPr>
              <a:t>O</a:t>
            </a:r>
            <a:r>
              <a:rPr lang="en-CA" sz="4400" dirty="0">
                <a:solidFill>
                  <a:schemeClr val="bg1"/>
                </a:solidFill>
              </a:rPr>
              <a:t>UR FIRST MINDFULNESS EXERCISE</a:t>
            </a:r>
          </a:p>
        </p:txBody>
      </p:sp>
      <p:pic>
        <p:nvPicPr>
          <p:cNvPr id="5" name="Picture 4" descr="A person and dog looking at a tree&#10;&#10;Description automatically generated">
            <a:extLst>
              <a:ext uri="{FF2B5EF4-FFF2-40B4-BE49-F238E27FC236}">
                <a16:creationId xmlns:a16="http://schemas.microsoft.com/office/drawing/2014/main" id="{263CC3C1-96FF-449B-CD82-AAE058131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344" y="1307938"/>
            <a:ext cx="9875520" cy="4514127"/>
          </a:xfrm>
          <a:prstGeom prst="rect">
            <a:avLst/>
          </a:prstGeom>
        </p:spPr>
      </p:pic>
      <p:sp>
        <p:nvSpPr>
          <p:cNvPr id="2" name="Slide Number Placeholder 1">
            <a:extLst>
              <a:ext uri="{FF2B5EF4-FFF2-40B4-BE49-F238E27FC236}">
                <a16:creationId xmlns:a16="http://schemas.microsoft.com/office/drawing/2014/main" id="{AB091C79-189E-3861-B9F0-ABA3E011F588}"/>
              </a:ext>
            </a:extLst>
          </p:cNvPr>
          <p:cNvSpPr>
            <a:spLocks noGrp="1"/>
          </p:cNvSpPr>
          <p:nvPr>
            <p:ph type="sldNum" sz="quarter" idx="12"/>
          </p:nvPr>
        </p:nvSpPr>
        <p:spPr/>
        <p:txBody>
          <a:bodyPr/>
          <a:lstStyle/>
          <a:p>
            <a:fld id="{5B621ED0-B45F-441E-93E9-023E2B55C8A5}" type="slidenum">
              <a:rPr lang="en-CA" smtClean="0"/>
              <a:t>147</a:t>
            </a:fld>
            <a:endParaRPr lang="en-CA"/>
          </a:p>
        </p:txBody>
      </p:sp>
    </p:spTree>
    <p:extLst>
      <p:ext uri="{BB962C8B-B14F-4D97-AF65-F5344CB8AC3E}">
        <p14:creationId xmlns:p14="http://schemas.microsoft.com/office/powerpoint/2010/main" val="13541488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indfulness for Skeptics: One Cynic&amp;#39;s Unexpected Journey Through  Mindfulness | Real Simple">
            <a:extLst>
              <a:ext uri="{FF2B5EF4-FFF2-40B4-BE49-F238E27FC236}">
                <a16:creationId xmlns:a16="http://schemas.microsoft.com/office/drawing/2014/main" id="{94E85278-3039-48E2-8606-6F248AEA674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6311475" y="1173735"/>
            <a:ext cx="5218112" cy="2212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89D169AD-F652-423A-A5DA-AE0547083BCD}"/>
              </a:ext>
            </a:extLst>
          </p:cNvPr>
          <p:cNvSpPr>
            <a:spLocks noGrp="1"/>
          </p:cNvSpPr>
          <p:nvPr>
            <p:ph type="body" idx="4294967295"/>
          </p:nvPr>
        </p:nvSpPr>
        <p:spPr>
          <a:xfrm>
            <a:off x="365787" y="608585"/>
            <a:ext cx="4995863" cy="565150"/>
          </a:xfrm>
        </p:spPr>
        <p:txBody>
          <a:bodyPr/>
          <a:lstStyle/>
          <a:p>
            <a:pPr marL="0" indent="0">
              <a:buNone/>
            </a:pPr>
            <a:r>
              <a:rPr lang="en-CA" sz="2400" dirty="0">
                <a:solidFill>
                  <a:schemeClr val="bg1"/>
                </a:solidFill>
              </a:rPr>
              <a:t>Distressing thoughts and feelings</a:t>
            </a:r>
          </a:p>
        </p:txBody>
      </p:sp>
      <p:pic>
        <p:nvPicPr>
          <p:cNvPr id="2050" name="Picture 2" descr="How to Use Poetry to Develop Mindfulness | by Jason McBride | Weirdo Poetry  | Medium">
            <a:extLst>
              <a:ext uri="{FF2B5EF4-FFF2-40B4-BE49-F238E27FC236}">
                <a16:creationId xmlns:a16="http://schemas.microsoft.com/office/drawing/2014/main" id="{85BEC3C9-89DF-49FB-9A50-D424818C1A31}"/>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365787" y="1121622"/>
            <a:ext cx="4673600" cy="236696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355289F2-7FF7-4AB3-9B47-9774B6A1A834}"/>
              </a:ext>
            </a:extLst>
          </p:cNvPr>
          <p:cNvSpPr>
            <a:spLocks noGrp="1"/>
          </p:cNvSpPr>
          <p:nvPr>
            <p:ph type="body" sz="quarter" idx="4294967295"/>
          </p:nvPr>
        </p:nvSpPr>
        <p:spPr>
          <a:xfrm>
            <a:off x="7011988" y="616553"/>
            <a:ext cx="5141912" cy="663575"/>
          </a:xfrm>
        </p:spPr>
        <p:txBody>
          <a:bodyPr>
            <a:normAutofit/>
          </a:bodyPr>
          <a:lstStyle/>
          <a:p>
            <a:pPr marL="0" indent="0">
              <a:buNone/>
            </a:pPr>
            <a:r>
              <a:rPr lang="en-CA" sz="2400" dirty="0">
                <a:solidFill>
                  <a:schemeClr val="bg1"/>
                </a:solidFill>
              </a:rPr>
              <a:t>Mindfulness and meditation</a:t>
            </a:r>
          </a:p>
        </p:txBody>
      </p:sp>
      <p:sp>
        <p:nvSpPr>
          <p:cNvPr id="6" name="Arrow: Right 5">
            <a:extLst>
              <a:ext uri="{FF2B5EF4-FFF2-40B4-BE49-F238E27FC236}">
                <a16:creationId xmlns:a16="http://schemas.microsoft.com/office/drawing/2014/main" id="{FA04056B-3327-F2E8-4D03-78557579418D}"/>
              </a:ext>
            </a:extLst>
          </p:cNvPr>
          <p:cNvSpPr/>
          <p:nvPr/>
        </p:nvSpPr>
        <p:spPr>
          <a:xfrm>
            <a:off x="5179633" y="748556"/>
            <a:ext cx="1016199" cy="3423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spc="50" dirty="0">
              <a:ln w="0"/>
              <a:solidFill>
                <a:schemeClr val="bg2"/>
              </a:solidFill>
              <a:effectLst>
                <a:innerShdw blurRad="63500" dist="50800" dir="13500000">
                  <a:srgbClr val="000000">
                    <a:alpha val="50000"/>
                  </a:srgbClr>
                </a:innerShdw>
              </a:effectLst>
            </a:endParaRPr>
          </a:p>
        </p:txBody>
      </p:sp>
      <p:sp>
        <p:nvSpPr>
          <p:cNvPr id="9" name="TextBox 8">
            <a:extLst>
              <a:ext uri="{FF2B5EF4-FFF2-40B4-BE49-F238E27FC236}">
                <a16:creationId xmlns:a16="http://schemas.microsoft.com/office/drawing/2014/main" id="{AA97B97B-9E8E-45D5-661A-C05A4687EB82}"/>
              </a:ext>
            </a:extLst>
          </p:cNvPr>
          <p:cNvSpPr txBox="1"/>
          <p:nvPr/>
        </p:nvSpPr>
        <p:spPr>
          <a:xfrm>
            <a:off x="3255470" y="31778"/>
            <a:ext cx="6327474" cy="584775"/>
          </a:xfrm>
          <a:prstGeom prst="rect">
            <a:avLst/>
          </a:prstGeom>
          <a:noFill/>
        </p:spPr>
        <p:txBody>
          <a:bodyPr wrap="square">
            <a:spAutoFit/>
          </a:bodyPr>
          <a:lstStyle/>
          <a:p>
            <a:r>
              <a:rPr lang="en-CA" sz="3200" dirty="0">
                <a:solidFill>
                  <a:schemeClr val="bg1"/>
                </a:solidFill>
              </a:rPr>
              <a:t>MINDFULNESS AND MEDITATION</a:t>
            </a:r>
          </a:p>
        </p:txBody>
      </p:sp>
      <p:sp>
        <p:nvSpPr>
          <p:cNvPr id="10" name="TextBox 9">
            <a:extLst>
              <a:ext uri="{FF2B5EF4-FFF2-40B4-BE49-F238E27FC236}">
                <a16:creationId xmlns:a16="http://schemas.microsoft.com/office/drawing/2014/main" id="{4007ADFE-C1B1-3548-C2C6-D00635B58AC4}"/>
              </a:ext>
            </a:extLst>
          </p:cNvPr>
          <p:cNvSpPr txBox="1"/>
          <p:nvPr/>
        </p:nvSpPr>
        <p:spPr>
          <a:xfrm>
            <a:off x="-162465" y="3659590"/>
            <a:ext cx="12516929" cy="3139321"/>
          </a:xfrm>
          <a:prstGeom prst="rect">
            <a:avLst/>
          </a:prstGeom>
          <a:noFill/>
        </p:spPr>
        <p:txBody>
          <a:bodyPr wrap="square">
            <a:spAutoFit/>
          </a:bodyPr>
          <a:lstStyle/>
          <a:p>
            <a:pPr marL="285750" indent="-285750">
              <a:buFont typeface="Arial" panose="020B0604020202020204" pitchFamily="34" charset="0"/>
              <a:buChar char="•"/>
            </a:pPr>
            <a:r>
              <a:rPr lang="en-US" dirty="0"/>
              <a:t>In everyday life, when our minds are not focused on a concrete task, our thoughts roam free, flitting from one subject to another in a stream of associations. At these times a brain network called the </a:t>
            </a:r>
            <a:r>
              <a:rPr lang="en-US" dirty="0">
                <a:solidFill>
                  <a:schemeClr val="bg1"/>
                </a:solidFill>
              </a:rPr>
              <a:t>default mode network </a:t>
            </a:r>
            <a:r>
              <a:rPr lang="en-US" dirty="0"/>
              <a:t>is active. Our thoughts, which are linked to our feelings, may become obsessively stuck in negative ruts. This happens, for example, in anxiety and depression.</a:t>
            </a:r>
          </a:p>
          <a:p>
            <a:pPr marL="285750" indent="-285750">
              <a:buFont typeface="Arial" panose="020B0604020202020204" pitchFamily="34" charset="0"/>
              <a:buChar char="•"/>
            </a:pPr>
            <a:r>
              <a:rPr lang="en-US" dirty="0"/>
              <a:t>Mindfulness is about having some measure of influence over the contents of our mind. Mindfulness deactivates the default mode network. Mindfulness is a translation of the Hindu word sati, which means awareness, attention, and remembering. </a:t>
            </a:r>
          </a:p>
          <a:p>
            <a:pPr marL="285750" indent="-285750">
              <a:buFont typeface="Arial" panose="020B0604020202020204" pitchFamily="34" charset="0"/>
              <a:buChar char="•"/>
            </a:pPr>
            <a:r>
              <a:rPr lang="en-US" dirty="0"/>
              <a:t>In </a:t>
            </a:r>
            <a:r>
              <a:rPr lang="en-US" dirty="0">
                <a:solidFill>
                  <a:schemeClr val="bg1"/>
                </a:solidFill>
              </a:rPr>
              <a:t>mind</a:t>
            </a:r>
            <a:r>
              <a:rPr lang="en-US" dirty="0">
                <a:solidFill>
                  <a:srgbClr val="FFC000"/>
                </a:solidFill>
              </a:rPr>
              <a:t>fulness</a:t>
            </a:r>
            <a:r>
              <a:rPr lang="en-US" dirty="0"/>
              <a:t>, the</a:t>
            </a:r>
            <a:r>
              <a:rPr lang="en-US" dirty="0">
                <a:solidFill>
                  <a:schemeClr val="bg1"/>
                </a:solidFill>
              </a:rPr>
              <a:t> mind </a:t>
            </a:r>
            <a:r>
              <a:rPr lang="en-US" dirty="0"/>
              <a:t>is </a:t>
            </a:r>
            <a:r>
              <a:rPr lang="en-US" dirty="0">
                <a:solidFill>
                  <a:srgbClr val="FFC000"/>
                </a:solidFill>
              </a:rPr>
              <a:t>full</a:t>
            </a:r>
            <a:r>
              <a:rPr lang="en-US" dirty="0"/>
              <a:t> of what </a:t>
            </a:r>
            <a:r>
              <a:rPr lang="en-US" u="sng" dirty="0"/>
              <a:t>we choose </a:t>
            </a:r>
            <a:r>
              <a:rPr lang="en-US" dirty="0"/>
              <a:t>to fill it with, for example being present with a friend, the forest around us, or a sunset. In mindfulness the mind stays present and does not roam to other subjects. Through mindfulness, a person learns how to live in the present moment in an enjoyable way rather than worrying about the past or being concerned for the future.</a:t>
            </a:r>
          </a:p>
          <a:p>
            <a:pPr marL="285750" indent="-285750">
              <a:buFont typeface="Arial" panose="020B0604020202020204" pitchFamily="34" charset="0"/>
              <a:buChar char="•"/>
            </a:pPr>
            <a:r>
              <a:rPr lang="en-US" dirty="0"/>
              <a:t>Whereas mindfulness involves focusing the mind on  the present moment,</a:t>
            </a:r>
            <a:r>
              <a:rPr lang="en-US" dirty="0">
                <a:solidFill>
                  <a:srgbClr val="FF0000"/>
                </a:solidFill>
              </a:rPr>
              <a:t> </a:t>
            </a:r>
            <a:r>
              <a:rPr lang="en-US" dirty="0">
                <a:solidFill>
                  <a:schemeClr val="bg1"/>
                </a:solidFill>
              </a:rPr>
              <a:t>meditation</a:t>
            </a:r>
            <a:r>
              <a:rPr lang="en-US" dirty="0">
                <a:solidFill>
                  <a:srgbClr val="FF0000"/>
                </a:solidFill>
              </a:rPr>
              <a:t> </a:t>
            </a:r>
            <a:r>
              <a:rPr lang="en-US" dirty="0"/>
              <a:t>is the practice of learning to</a:t>
            </a:r>
            <a:r>
              <a:rPr lang="en-US" dirty="0">
                <a:solidFill>
                  <a:schemeClr val="accent1"/>
                </a:solidFill>
              </a:rPr>
              <a:t> empty </a:t>
            </a:r>
            <a:r>
              <a:rPr lang="en-US" dirty="0">
                <a:solidFill>
                  <a:schemeClr val="bg1"/>
                </a:solidFill>
              </a:rPr>
              <a:t>the mind</a:t>
            </a:r>
            <a:r>
              <a:rPr lang="en-US" dirty="0">
                <a:solidFill>
                  <a:srgbClr val="FF0000"/>
                </a:solidFill>
              </a:rPr>
              <a:t> </a:t>
            </a:r>
            <a:r>
              <a:rPr lang="en-US" dirty="0"/>
              <a:t>as much as possible by keeping it focused on one single object of perception such as the breath, a mantra, or bodily sensations. Meditation commonly involves a quiet environment, a comfortable relaxed position, and a point of mental focus.</a:t>
            </a:r>
            <a:endParaRPr lang="en-CA" dirty="0"/>
          </a:p>
        </p:txBody>
      </p:sp>
      <p:sp>
        <p:nvSpPr>
          <p:cNvPr id="3" name="TextBox 2">
            <a:extLst>
              <a:ext uri="{FF2B5EF4-FFF2-40B4-BE49-F238E27FC236}">
                <a16:creationId xmlns:a16="http://schemas.microsoft.com/office/drawing/2014/main" id="{47C6B644-AA3F-2426-0E86-9C1664DAE2FD}"/>
              </a:ext>
            </a:extLst>
          </p:cNvPr>
          <p:cNvSpPr txBox="1"/>
          <p:nvPr/>
        </p:nvSpPr>
        <p:spPr>
          <a:xfrm>
            <a:off x="365787" y="1324980"/>
            <a:ext cx="2846018" cy="369332"/>
          </a:xfrm>
          <a:prstGeom prst="rect">
            <a:avLst/>
          </a:prstGeom>
          <a:noFill/>
        </p:spPr>
        <p:txBody>
          <a:bodyPr wrap="square">
            <a:spAutoFit/>
          </a:bodyPr>
          <a:lstStyle/>
          <a:p>
            <a:r>
              <a:rPr lang="en-US" dirty="0"/>
              <a:t>Negative thoughts </a:t>
            </a:r>
            <a:endParaRPr lang="en-CA" dirty="0"/>
          </a:p>
        </p:txBody>
      </p:sp>
      <p:sp>
        <p:nvSpPr>
          <p:cNvPr id="8" name="TextBox 7">
            <a:extLst>
              <a:ext uri="{FF2B5EF4-FFF2-40B4-BE49-F238E27FC236}">
                <a16:creationId xmlns:a16="http://schemas.microsoft.com/office/drawing/2014/main" id="{56798A1A-964E-C42B-01D6-F079A20182F0}"/>
              </a:ext>
            </a:extLst>
          </p:cNvPr>
          <p:cNvSpPr txBox="1"/>
          <p:nvPr/>
        </p:nvSpPr>
        <p:spPr>
          <a:xfrm>
            <a:off x="2965909" y="3158255"/>
            <a:ext cx="2234609" cy="369332"/>
          </a:xfrm>
          <a:prstGeom prst="rect">
            <a:avLst/>
          </a:prstGeom>
          <a:noFill/>
        </p:spPr>
        <p:txBody>
          <a:bodyPr wrap="square">
            <a:spAutoFit/>
          </a:bodyPr>
          <a:lstStyle/>
          <a:p>
            <a:r>
              <a:rPr lang="en-US" dirty="0"/>
              <a:t>Racing  thoughts </a:t>
            </a:r>
            <a:endParaRPr lang="en-CA" dirty="0"/>
          </a:p>
        </p:txBody>
      </p:sp>
      <p:sp>
        <p:nvSpPr>
          <p:cNvPr id="2" name="Slide Number Placeholder 1">
            <a:extLst>
              <a:ext uri="{FF2B5EF4-FFF2-40B4-BE49-F238E27FC236}">
                <a16:creationId xmlns:a16="http://schemas.microsoft.com/office/drawing/2014/main" id="{BC1066E8-4C8A-FD25-7D3B-825F0D23C8C9}"/>
              </a:ext>
            </a:extLst>
          </p:cNvPr>
          <p:cNvSpPr>
            <a:spLocks noGrp="1"/>
          </p:cNvSpPr>
          <p:nvPr>
            <p:ph type="sldNum" sz="quarter" idx="12"/>
          </p:nvPr>
        </p:nvSpPr>
        <p:spPr/>
        <p:txBody>
          <a:bodyPr/>
          <a:lstStyle/>
          <a:p>
            <a:fld id="{5B621ED0-B45F-441E-93E9-023E2B55C8A5}" type="slidenum">
              <a:rPr lang="en-CA" smtClean="0"/>
              <a:t>148</a:t>
            </a:fld>
            <a:endParaRPr lang="en-CA"/>
          </a:p>
        </p:txBody>
      </p:sp>
    </p:spTree>
    <p:extLst>
      <p:ext uri="{BB962C8B-B14F-4D97-AF65-F5344CB8AC3E}">
        <p14:creationId xmlns:p14="http://schemas.microsoft.com/office/powerpoint/2010/main" val="10522336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0A03F7-FC2A-2AF6-9A1A-42EAA3C6A005}"/>
              </a:ext>
            </a:extLst>
          </p:cNvPr>
          <p:cNvSpPr txBox="1"/>
          <p:nvPr/>
        </p:nvSpPr>
        <p:spPr>
          <a:xfrm>
            <a:off x="-1274437" y="605022"/>
            <a:ext cx="7531510" cy="1323439"/>
          </a:xfrm>
          <a:prstGeom prst="rect">
            <a:avLst/>
          </a:prstGeom>
          <a:noFill/>
        </p:spPr>
        <p:txBody>
          <a:bodyPr wrap="square">
            <a:spAutoFit/>
          </a:bodyPr>
          <a:lstStyle/>
          <a:p>
            <a:pPr algn="ctr"/>
            <a:r>
              <a:rPr lang="en-CA" sz="4000" dirty="0">
                <a:solidFill>
                  <a:schemeClr val="bg1"/>
                </a:solidFill>
              </a:rPr>
              <a:t>COMMON TYPES OF MEDITATION</a:t>
            </a:r>
          </a:p>
        </p:txBody>
      </p:sp>
      <p:sp>
        <p:nvSpPr>
          <p:cNvPr id="3" name="TextBox 2">
            <a:extLst>
              <a:ext uri="{FF2B5EF4-FFF2-40B4-BE49-F238E27FC236}">
                <a16:creationId xmlns:a16="http://schemas.microsoft.com/office/drawing/2014/main" id="{7F214EC9-6AEE-9AEA-8B82-8F3161041643}"/>
              </a:ext>
            </a:extLst>
          </p:cNvPr>
          <p:cNvSpPr txBox="1"/>
          <p:nvPr/>
        </p:nvSpPr>
        <p:spPr>
          <a:xfrm>
            <a:off x="5127585" y="982176"/>
            <a:ext cx="6979534" cy="4893647"/>
          </a:xfrm>
          <a:prstGeom prst="rect">
            <a:avLst/>
          </a:prstGeom>
          <a:noFill/>
        </p:spPr>
        <p:txBody>
          <a:bodyPr wrap="square">
            <a:spAutoFit/>
          </a:bodyPr>
          <a:lstStyle/>
          <a:p>
            <a:pPr marL="342900" indent="-342900">
              <a:buAutoNum type="arabicPeriod"/>
            </a:pPr>
            <a:r>
              <a:rPr lang="en-CA" sz="2400" dirty="0">
                <a:solidFill>
                  <a:schemeClr val="bg1"/>
                </a:solidFill>
              </a:rPr>
              <a:t>Concentration on a word, thought,</a:t>
            </a:r>
          </a:p>
          <a:p>
            <a:r>
              <a:rPr lang="en-CA" sz="2400" dirty="0">
                <a:solidFill>
                  <a:schemeClr val="bg1"/>
                </a:solidFill>
              </a:rPr>
              <a:t>sensation, or image</a:t>
            </a:r>
            <a:r>
              <a:rPr lang="en-CA" sz="2400" dirty="0"/>
              <a:t>: ex. transcendental meditation, relaxation response, breath focused meditation, mantra repetition, meditation on a prayer, mandala, or other image.</a:t>
            </a:r>
          </a:p>
          <a:p>
            <a:r>
              <a:rPr lang="en-CA" sz="2400" dirty="0">
                <a:solidFill>
                  <a:schemeClr val="bg1"/>
                </a:solidFill>
              </a:rPr>
              <a:t>2. Movement based meditation</a:t>
            </a:r>
            <a:r>
              <a:rPr lang="en-CA" sz="2400" dirty="0"/>
              <a:t>: ex. yoga, tai chi, Qi gong, Sufi dancing</a:t>
            </a:r>
          </a:p>
          <a:p>
            <a:r>
              <a:rPr lang="en-CA" sz="2400" dirty="0">
                <a:solidFill>
                  <a:schemeClr val="bg1"/>
                </a:solidFill>
              </a:rPr>
              <a:t>3. Cultivating positive emotions </a:t>
            </a:r>
            <a:r>
              <a:rPr lang="en-CA" sz="2400" dirty="0"/>
              <a:t>such as compassion, forgiveness, gratitude, or loving kindness: ex. Buddhist Metta or tonglen practices, Institute of heart math training.</a:t>
            </a:r>
          </a:p>
          <a:p>
            <a:r>
              <a:rPr lang="en-CA" sz="2400" dirty="0">
                <a:solidFill>
                  <a:schemeClr val="bg1"/>
                </a:solidFill>
              </a:rPr>
              <a:t>4. Emptying the self</a:t>
            </a:r>
            <a:r>
              <a:rPr lang="en-CA" sz="2400" dirty="0"/>
              <a:t>: centering prayer, waiting on the inner voice or inner light</a:t>
            </a:r>
          </a:p>
        </p:txBody>
      </p:sp>
      <p:pic>
        <p:nvPicPr>
          <p:cNvPr id="7" name="Picture 6" descr="A person sitting on a rock looking at the sunset&#10;&#10;Description automatically generated with medium confidence">
            <a:extLst>
              <a:ext uri="{FF2B5EF4-FFF2-40B4-BE49-F238E27FC236}">
                <a16:creationId xmlns:a16="http://schemas.microsoft.com/office/drawing/2014/main" id="{5A64A5EA-DF5E-DBD9-36C7-430C6D6AE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9" y="1928461"/>
            <a:ext cx="4526698" cy="3615812"/>
          </a:xfrm>
          <a:prstGeom prst="rect">
            <a:avLst/>
          </a:prstGeom>
        </p:spPr>
      </p:pic>
      <p:sp>
        <p:nvSpPr>
          <p:cNvPr id="2" name="Slide Number Placeholder 1">
            <a:extLst>
              <a:ext uri="{FF2B5EF4-FFF2-40B4-BE49-F238E27FC236}">
                <a16:creationId xmlns:a16="http://schemas.microsoft.com/office/drawing/2014/main" id="{04B5C9BD-0AA4-CC50-9762-F0A0442E3F1F}"/>
              </a:ext>
            </a:extLst>
          </p:cNvPr>
          <p:cNvSpPr>
            <a:spLocks noGrp="1"/>
          </p:cNvSpPr>
          <p:nvPr>
            <p:ph type="sldNum" sz="quarter" idx="12"/>
          </p:nvPr>
        </p:nvSpPr>
        <p:spPr/>
        <p:txBody>
          <a:bodyPr/>
          <a:lstStyle/>
          <a:p>
            <a:fld id="{5B621ED0-B45F-441E-93E9-023E2B55C8A5}" type="slidenum">
              <a:rPr lang="en-CA" smtClean="0"/>
              <a:t>149</a:t>
            </a:fld>
            <a:endParaRPr lang="en-CA"/>
          </a:p>
        </p:txBody>
      </p:sp>
    </p:spTree>
    <p:extLst>
      <p:ext uri="{BB962C8B-B14F-4D97-AF65-F5344CB8AC3E}">
        <p14:creationId xmlns:p14="http://schemas.microsoft.com/office/powerpoint/2010/main" val="235012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2061-7BE6-D927-2B1F-C5B16EB83832}"/>
              </a:ext>
            </a:extLst>
          </p:cNvPr>
          <p:cNvSpPr txBox="1"/>
          <p:nvPr/>
        </p:nvSpPr>
        <p:spPr>
          <a:xfrm>
            <a:off x="262337" y="312865"/>
            <a:ext cx="4288157" cy="1077218"/>
          </a:xfrm>
          <a:prstGeom prst="rect">
            <a:avLst/>
          </a:prstGeom>
          <a:noFill/>
        </p:spPr>
        <p:txBody>
          <a:bodyPr wrap="square">
            <a:spAutoFit/>
          </a:bodyPr>
          <a:lstStyle/>
          <a:p>
            <a:pPr algn="ctr"/>
            <a:r>
              <a:rPr lang="en-CA" sz="3200" dirty="0">
                <a:solidFill>
                  <a:schemeClr val="bg1"/>
                </a:solidFill>
              </a:rPr>
              <a:t>BENEFITS AND RISKS OF MEDITATION</a:t>
            </a:r>
          </a:p>
        </p:txBody>
      </p:sp>
      <p:pic>
        <p:nvPicPr>
          <p:cNvPr id="6" name="Picture 5" descr="A picture containing diagram&#10;&#10;Description automatically generated">
            <a:extLst>
              <a:ext uri="{FF2B5EF4-FFF2-40B4-BE49-F238E27FC236}">
                <a16:creationId xmlns:a16="http://schemas.microsoft.com/office/drawing/2014/main" id="{BAED491D-45CD-6034-7B92-FF8824AE8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06" y="1652840"/>
            <a:ext cx="4504421" cy="5021034"/>
          </a:xfrm>
          <a:prstGeom prst="rect">
            <a:avLst/>
          </a:prstGeom>
        </p:spPr>
      </p:pic>
      <p:sp>
        <p:nvSpPr>
          <p:cNvPr id="8" name="TextBox 7">
            <a:extLst>
              <a:ext uri="{FF2B5EF4-FFF2-40B4-BE49-F238E27FC236}">
                <a16:creationId xmlns:a16="http://schemas.microsoft.com/office/drawing/2014/main" id="{B8D03949-3B51-9D57-82AC-EDDD8E290074}"/>
              </a:ext>
            </a:extLst>
          </p:cNvPr>
          <p:cNvSpPr txBox="1"/>
          <p:nvPr/>
        </p:nvSpPr>
        <p:spPr>
          <a:xfrm>
            <a:off x="4735629" y="312865"/>
            <a:ext cx="7379167" cy="6740307"/>
          </a:xfrm>
          <a:prstGeom prst="rect">
            <a:avLst/>
          </a:prstGeom>
          <a:noFill/>
        </p:spPr>
        <p:txBody>
          <a:bodyPr wrap="square">
            <a:spAutoFit/>
          </a:bodyPr>
          <a:lstStyle/>
          <a:p>
            <a:pPr marL="285750" indent="-285750">
              <a:buFont typeface="Arial" panose="020B0604020202020204" pitchFamily="34" charset="0"/>
              <a:buChar char="•"/>
            </a:pPr>
            <a:r>
              <a:rPr lang="en-CA" sz="2400" dirty="0"/>
              <a:t>Thousands of studies have concluded that meditation benefits mental, physical, emotional, and spiritual health.</a:t>
            </a:r>
            <a:endParaRPr lang="en-US" sz="2400" dirty="0"/>
          </a:p>
          <a:p>
            <a:pPr marL="285750" indent="-285750">
              <a:buFont typeface="Arial" panose="020B0604020202020204" pitchFamily="34" charset="0"/>
              <a:buChar char="•"/>
            </a:pPr>
            <a:r>
              <a:rPr lang="en-US" sz="2400" dirty="0"/>
              <a:t>Meditation is also known to potentially have some negative effects.</a:t>
            </a:r>
          </a:p>
          <a:p>
            <a:pPr marL="285750" indent="-285750">
              <a:buFont typeface="Arial" panose="020B0604020202020204" pitchFamily="34" charset="0"/>
              <a:buChar char="•"/>
            </a:pPr>
            <a:r>
              <a:rPr lang="en-US" sz="2400" dirty="0">
                <a:solidFill>
                  <a:schemeClr val="bg1"/>
                </a:solidFill>
              </a:rPr>
              <a:t>The most common negative effects of meditation </a:t>
            </a:r>
            <a:r>
              <a:rPr lang="en-US" sz="2400" dirty="0"/>
              <a:t>are increased anxiety, panic, confusion and disorientation, depression, and feeling spaced out. </a:t>
            </a:r>
          </a:p>
          <a:p>
            <a:pPr marL="285750" indent="-285750">
              <a:buFont typeface="Arial" panose="020B0604020202020204" pitchFamily="34" charset="0"/>
              <a:buChar char="•"/>
            </a:pPr>
            <a:r>
              <a:rPr lang="en-US" sz="2400" dirty="0"/>
              <a:t>People with significant </a:t>
            </a:r>
            <a:r>
              <a:rPr lang="en-US" sz="2400" dirty="0">
                <a:solidFill>
                  <a:schemeClr val="bg1"/>
                </a:solidFill>
              </a:rPr>
              <a:t>past trauma </a:t>
            </a:r>
            <a:r>
              <a:rPr lang="en-US" sz="2400" dirty="0"/>
              <a:t>and those who frequently have ruminative negative thoughts are the most likely to experience these negative effects. </a:t>
            </a:r>
          </a:p>
          <a:p>
            <a:pPr marL="285750" indent="-285750">
              <a:buFont typeface="Arial" panose="020B0604020202020204" pitchFamily="34" charset="0"/>
              <a:buChar char="•"/>
            </a:pPr>
            <a:r>
              <a:rPr lang="en-US" sz="2400" dirty="0"/>
              <a:t>A busy life can serve to distract us from painful thoughts and feelings. Sometimes when we slow our minds down the negative thoughts and feelings fill the empty space we created.</a:t>
            </a:r>
          </a:p>
          <a:p>
            <a:pPr marL="285750" indent="-285750">
              <a:buFont typeface="Arial" panose="020B0604020202020204" pitchFamily="34" charset="0"/>
              <a:buChar char="•"/>
            </a:pPr>
            <a:r>
              <a:rPr lang="en-US" sz="2400" dirty="0"/>
              <a:t>This is also why some people are more distressed at nighttime or in the morning when it’s quieter.</a:t>
            </a:r>
          </a:p>
          <a:p>
            <a:pPr marL="285750" indent="-285750">
              <a:buFont typeface="Arial" panose="020B0604020202020204" pitchFamily="34" charset="0"/>
              <a:buChar char="•"/>
            </a:pPr>
            <a:endParaRPr lang="en-CA" sz="2400" dirty="0"/>
          </a:p>
        </p:txBody>
      </p:sp>
      <p:sp>
        <p:nvSpPr>
          <p:cNvPr id="2" name="Slide Number Placeholder 1">
            <a:extLst>
              <a:ext uri="{FF2B5EF4-FFF2-40B4-BE49-F238E27FC236}">
                <a16:creationId xmlns:a16="http://schemas.microsoft.com/office/drawing/2014/main" id="{8BABD31B-3F1F-EEF4-E77F-A9596EE8BDD8}"/>
              </a:ext>
            </a:extLst>
          </p:cNvPr>
          <p:cNvSpPr>
            <a:spLocks noGrp="1"/>
          </p:cNvSpPr>
          <p:nvPr>
            <p:ph type="sldNum" sz="quarter" idx="12"/>
          </p:nvPr>
        </p:nvSpPr>
        <p:spPr/>
        <p:txBody>
          <a:bodyPr/>
          <a:lstStyle/>
          <a:p>
            <a:fld id="{5B621ED0-B45F-441E-93E9-023E2B55C8A5}" type="slidenum">
              <a:rPr lang="en-CA" smtClean="0"/>
              <a:t>15</a:t>
            </a:fld>
            <a:endParaRPr lang="en-CA"/>
          </a:p>
        </p:txBody>
      </p:sp>
    </p:spTree>
    <p:extLst>
      <p:ext uri="{BB962C8B-B14F-4D97-AF65-F5344CB8AC3E}">
        <p14:creationId xmlns:p14="http://schemas.microsoft.com/office/powerpoint/2010/main" val="21308860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2061-7BE6-D927-2B1F-C5B16EB83832}"/>
              </a:ext>
            </a:extLst>
          </p:cNvPr>
          <p:cNvSpPr txBox="1"/>
          <p:nvPr/>
        </p:nvSpPr>
        <p:spPr>
          <a:xfrm>
            <a:off x="466723" y="372076"/>
            <a:ext cx="6096000" cy="584775"/>
          </a:xfrm>
          <a:prstGeom prst="rect">
            <a:avLst/>
          </a:prstGeom>
          <a:noFill/>
        </p:spPr>
        <p:txBody>
          <a:bodyPr wrap="square">
            <a:spAutoFit/>
          </a:bodyPr>
          <a:lstStyle/>
          <a:p>
            <a:r>
              <a:rPr lang="en-CA" sz="3200" dirty="0">
                <a:solidFill>
                  <a:schemeClr val="bg1"/>
                </a:solidFill>
              </a:rPr>
              <a:t>BENEFITS OF MEDITATION</a:t>
            </a:r>
          </a:p>
        </p:txBody>
      </p:sp>
      <p:pic>
        <p:nvPicPr>
          <p:cNvPr id="6" name="Picture 5" descr="A picture containing diagram&#10;&#10;Description automatically generated">
            <a:extLst>
              <a:ext uri="{FF2B5EF4-FFF2-40B4-BE49-F238E27FC236}">
                <a16:creationId xmlns:a16="http://schemas.microsoft.com/office/drawing/2014/main" id="{BAED491D-45CD-6034-7B92-FF8824AE8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06" y="1172502"/>
            <a:ext cx="5274322" cy="5021034"/>
          </a:xfrm>
          <a:prstGeom prst="rect">
            <a:avLst/>
          </a:prstGeom>
        </p:spPr>
      </p:pic>
      <p:sp>
        <p:nvSpPr>
          <p:cNvPr id="8" name="TextBox 7">
            <a:extLst>
              <a:ext uri="{FF2B5EF4-FFF2-40B4-BE49-F238E27FC236}">
                <a16:creationId xmlns:a16="http://schemas.microsoft.com/office/drawing/2014/main" id="{B8D03949-3B51-9D57-82AC-EDDD8E290074}"/>
              </a:ext>
            </a:extLst>
          </p:cNvPr>
          <p:cNvSpPr txBox="1"/>
          <p:nvPr/>
        </p:nvSpPr>
        <p:spPr>
          <a:xfrm>
            <a:off x="5457774" y="0"/>
            <a:ext cx="6580020" cy="7417415"/>
          </a:xfrm>
          <a:prstGeom prst="rect">
            <a:avLst/>
          </a:prstGeom>
          <a:noFill/>
        </p:spPr>
        <p:txBody>
          <a:bodyPr wrap="square">
            <a:spAutoFit/>
          </a:bodyPr>
          <a:lstStyle/>
          <a:p>
            <a:pPr marL="285750" indent="-285750">
              <a:buFont typeface="Arial" panose="020B0604020202020204" pitchFamily="34" charset="0"/>
              <a:buChar char="•"/>
            </a:pPr>
            <a:r>
              <a:rPr lang="en-CA" sz="2400" dirty="0"/>
              <a:t>Thousands of studies have concluded that meditation benefits mental, physical, emotional, and spiritual health.</a:t>
            </a:r>
          </a:p>
          <a:p>
            <a:pPr marL="285750" indent="-285750">
              <a:buFont typeface="Arial" panose="020B0604020202020204" pitchFamily="34" charset="0"/>
              <a:buChar char="•"/>
            </a:pPr>
            <a:r>
              <a:rPr lang="en-CA" sz="2400" dirty="0">
                <a:solidFill>
                  <a:schemeClr val="bg1"/>
                </a:solidFill>
              </a:rPr>
              <a:t>Mental health benefits </a:t>
            </a:r>
            <a:r>
              <a:rPr lang="en-CA" sz="2400" dirty="0"/>
              <a:t>– meditation increases awareness, clarity, compassion and a sense of calm. One study showed that meditating for four weeks increased focus by 14%. Another study reported that eight weeks of meditation led to participants reporting a 46% reduction in depression and 31% reduction in anxiety. Meditation can rewire the brain towards more positive thoughts and emotions.</a:t>
            </a:r>
          </a:p>
          <a:p>
            <a:pPr marL="285750" indent="-285750">
              <a:buFont typeface="Arial" panose="020B0604020202020204" pitchFamily="34" charset="0"/>
              <a:buChar char="•"/>
            </a:pPr>
            <a:r>
              <a:rPr lang="en-CA" sz="2400" dirty="0">
                <a:solidFill>
                  <a:schemeClr val="bg1"/>
                </a:solidFill>
              </a:rPr>
              <a:t>Physical health benefits </a:t>
            </a:r>
            <a:r>
              <a:rPr lang="en-CA" sz="2400" dirty="0"/>
              <a:t>– meditation reduces stress hormones such as cortisol. In one University of California study people who meditated for 10 days had a 12% decrease in stress hormones and those meditated for 30 days saw their stress hormone level decrease by more than 30%</a:t>
            </a:r>
          </a:p>
          <a:p>
            <a:endParaRPr lang="en-CA" sz="2000" dirty="0"/>
          </a:p>
        </p:txBody>
      </p:sp>
      <p:sp>
        <p:nvSpPr>
          <p:cNvPr id="2" name="Slide Number Placeholder 1">
            <a:extLst>
              <a:ext uri="{FF2B5EF4-FFF2-40B4-BE49-F238E27FC236}">
                <a16:creationId xmlns:a16="http://schemas.microsoft.com/office/drawing/2014/main" id="{0A7C0F62-152F-4CB9-20DE-7DD0FF3DE31E}"/>
              </a:ext>
            </a:extLst>
          </p:cNvPr>
          <p:cNvSpPr>
            <a:spLocks noGrp="1"/>
          </p:cNvSpPr>
          <p:nvPr>
            <p:ph type="sldNum" sz="quarter" idx="12"/>
          </p:nvPr>
        </p:nvSpPr>
        <p:spPr/>
        <p:txBody>
          <a:bodyPr/>
          <a:lstStyle/>
          <a:p>
            <a:fld id="{5B621ED0-B45F-441E-93E9-023E2B55C8A5}" type="slidenum">
              <a:rPr lang="en-CA" smtClean="0"/>
              <a:t>150</a:t>
            </a:fld>
            <a:endParaRPr lang="en-CA"/>
          </a:p>
        </p:txBody>
      </p:sp>
    </p:spTree>
    <p:extLst>
      <p:ext uri="{BB962C8B-B14F-4D97-AF65-F5344CB8AC3E}">
        <p14:creationId xmlns:p14="http://schemas.microsoft.com/office/powerpoint/2010/main" val="25130336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45DB8C-A741-FA5A-BA11-B3DB59DE2A97}"/>
              </a:ext>
            </a:extLst>
          </p:cNvPr>
          <p:cNvSpPr txBox="1"/>
          <p:nvPr/>
        </p:nvSpPr>
        <p:spPr>
          <a:xfrm>
            <a:off x="1722124" y="354026"/>
            <a:ext cx="8562555" cy="584775"/>
          </a:xfrm>
          <a:prstGeom prst="rect">
            <a:avLst/>
          </a:prstGeom>
          <a:noFill/>
        </p:spPr>
        <p:txBody>
          <a:bodyPr wrap="square">
            <a:spAutoFit/>
          </a:bodyPr>
          <a:lstStyle/>
          <a:p>
            <a:r>
              <a:rPr lang="en-US" sz="3200" dirty="0">
                <a:solidFill>
                  <a:schemeClr val="bg1"/>
                </a:solidFill>
              </a:rPr>
              <a:t>POSSIBLE NEGATIVE EFFECTS OF MEDITATION</a:t>
            </a:r>
            <a:endParaRPr lang="en-CA" sz="3200" dirty="0">
              <a:solidFill>
                <a:schemeClr val="bg1"/>
              </a:solidFill>
            </a:endParaRPr>
          </a:p>
        </p:txBody>
      </p:sp>
      <p:sp>
        <p:nvSpPr>
          <p:cNvPr id="5" name="TextBox 4">
            <a:extLst>
              <a:ext uri="{FF2B5EF4-FFF2-40B4-BE49-F238E27FC236}">
                <a16:creationId xmlns:a16="http://schemas.microsoft.com/office/drawing/2014/main" id="{DBB72B99-E81E-053B-A2E0-5F7B0AFEBF9F}"/>
              </a:ext>
            </a:extLst>
          </p:cNvPr>
          <p:cNvSpPr txBox="1"/>
          <p:nvPr/>
        </p:nvSpPr>
        <p:spPr>
          <a:xfrm>
            <a:off x="179109" y="1052779"/>
            <a:ext cx="11830639" cy="5262979"/>
          </a:xfrm>
          <a:prstGeom prst="rect">
            <a:avLst/>
          </a:prstGeom>
          <a:noFill/>
        </p:spPr>
        <p:txBody>
          <a:bodyPr wrap="square">
            <a:spAutoFit/>
          </a:bodyPr>
          <a:lstStyle/>
          <a:p>
            <a:pPr marL="285750" indent="-285750">
              <a:buFont typeface="Arial" panose="020B0604020202020204" pitchFamily="34" charset="0"/>
              <a:buChar char="•"/>
            </a:pPr>
            <a:r>
              <a:rPr lang="en-US" sz="2400" dirty="0"/>
              <a:t>While meditation has been found to have very significant  physical and mental health benefits it is also known to potentially occasionally have some negative effects.</a:t>
            </a:r>
          </a:p>
          <a:p>
            <a:pPr marL="285750" indent="-285750">
              <a:buFont typeface="Arial" panose="020B0604020202020204" pitchFamily="34" charset="0"/>
              <a:buChar char="•"/>
            </a:pPr>
            <a:r>
              <a:rPr lang="en-US" sz="2400" dirty="0">
                <a:solidFill>
                  <a:schemeClr val="bg1"/>
                </a:solidFill>
              </a:rPr>
              <a:t>The most common negative effects of meditation </a:t>
            </a:r>
            <a:r>
              <a:rPr lang="en-US" sz="2400" dirty="0"/>
              <a:t>are increased anxiety, panic, confusion and disorientation, depression, and feeling spaced out. In other words, meditation can occasionally trigger emotional dysregulation causing the meditator to leave the window of emotional tolerance.</a:t>
            </a:r>
          </a:p>
          <a:p>
            <a:pPr marL="285750" indent="-285750">
              <a:buFont typeface="Arial" panose="020B0604020202020204" pitchFamily="34" charset="0"/>
              <a:buChar char="•"/>
            </a:pPr>
            <a:r>
              <a:rPr lang="en-US" sz="2400" dirty="0"/>
              <a:t>People with significant </a:t>
            </a:r>
            <a:r>
              <a:rPr lang="en-US" sz="2400" dirty="0">
                <a:solidFill>
                  <a:schemeClr val="bg1"/>
                </a:solidFill>
              </a:rPr>
              <a:t>past trauma </a:t>
            </a:r>
            <a:r>
              <a:rPr lang="en-US" sz="2400" dirty="0"/>
              <a:t>and those who frequently have ruminative negative thoughts are the most likely to experience these negative effects. People with trauma and ruminative thoughts, are often distracted by the busyness of everyday life. When they try to slow their minds down in meditation, their default mode network trauma is activated, and their traumatic memories and negative thoughts tend to fill the empty mind space created.</a:t>
            </a:r>
          </a:p>
          <a:p>
            <a:pPr marL="285750" indent="-285750">
              <a:buFont typeface="Arial" panose="020B0604020202020204" pitchFamily="34" charset="0"/>
              <a:buChar char="•"/>
            </a:pPr>
            <a:r>
              <a:rPr lang="en-US" sz="2400" dirty="0"/>
              <a:t>This reduction in distracting stimuli is why people with these issues also tend to have more difficulties at bedtime  and with falling asleep when all is quiet.</a:t>
            </a:r>
          </a:p>
        </p:txBody>
      </p:sp>
      <p:sp>
        <p:nvSpPr>
          <p:cNvPr id="2" name="Slide Number Placeholder 1">
            <a:extLst>
              <a:ext uri="{FF2B5EF4-FFF2-40B4-BE49-F238E27FC236}">
                <a16:creationId xmlns:a16="http://schemas.microsoft.com/office/drawing/2014/main" id="{9C370EDE-0668-19BA-2491-88EA83C11932}"/>
              </a:ext>
            </a:extLst>
          </p:cNvPr>
          <p:cNvSpPr>
            <a:spLocks noGrp="1"/>
          </p:cNvSpPr>
          <p:nvPr>
            <p:ph type="sldNum" sz="quarter" idx="12"/>
          </p:nvPr>
        </p:nvSpPr>
        <p:spPr/>
        <p:txBody>
          <a:bodyPr/>
          <a:lstStyle/>
          <a:p>
            <a:fld id="{5B621ED0-B45F-441E-93E9-023E2B55C8A5}" type="slidenum">
              <a:rPr lang="en-CA" smtClean="0"/>
              <a:t>151</a:t>
            </a:fld>
            <a:endParaRPr lang="en-CA"/>
          </a:p>
        </p:txBody>
      </p:sp>
    </p:spTree>
    <p:extLst>
      <p:ext uri="{BB962C8B-B14F-4D97-AF65-F5344CB8AC3E}">
        <p14:creationId xmlns:p14="http://schemas.microsoft.com/office/powerpoint/2010/main" val="16286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22AEEE-C0A6-D612-37A5-AF40F1C0D82D}"/>
              </a:ext>
            </a:extLst>
          </p:cNvPr>
          <p:cNvSpPr txBox="1"/>
          <p:nvPr/>
        </p:nvSpPr>
        <p:spPr>
          <a:xfrm>
            <a:off x="3615070" y="636633"/>
            <a:ext cx="8576930" cy="7078861"/>
          </a:xfrm>
          <a:prstGeom prst="rect">
            <a:avLst/>
          </a:prstGeom>
          <a:noFill/>
        </p:spPr>
        <p:txBody>
          <a:bodyPr wrap="square">
            <a:spAutoFit/>
          </a:bodyPr>
          <a:lstStyle/>
          <a:p>
            <a:pPr marL="285750" indent="-285750">
              <a:buFont typeface="Arial" panose="020B0604020202020204" pitchFamily="34" charset="0"/>
              <a:buChar char="•"/>
            </a:pPr>
            <a:r>
              <a:rPr lang="en-CA" sz="2000" dirty="0"/>
              <a:t>Grounding techniques also known as grounding exercises or grounding skills, can distract, reframe, or otherwise soothe distressing feelings. They shift your focus from past or future thinking into the present moment. You may already engage in some of these techniques without formally realizing it.</a:t>
            </a:r>
          </a:p>
          <a:p>
            <a:pPr marL="285750" indent="-285750">
              <a:buFont typeface="Arial" panose="020B0604020202020204" pitchFamily="34" charset="0"/>
              <a:buChar char="•"/>
            </a:pPr>
            <a:r>
              <a:rPr lang="en-CA" sz="2000" dirty="0"/>
              <a:t>Grounding exercises are especially helpful if you are experiencing  anxiety disorders, self-harm urges, substance use disorders, eating disorders, PTSD or complex PTSD symptoms, dissociation, childhood trauma, panic attacks or persistent feelings of being overwhelmed, and chronic pain.</a:t>
            </a:r>
            <a:r>
              <a:rPr lang="en-US" sz="2000" dirty="0"/>
              <a:t> </a:t>
            </a:r>
          </a:p>
          <a:p>
            <a:pPr marL="285750" indent="-285750">
              <a:buFont typeface="Arial" panose="020B0604020202020204" pitchFamily="34" charset="0"/>
              <a:buChar char="•"/>
            </a:pPr>
            <a:r>
              <a:rPr lang="en-US" sz="2000" dirty="0"/>
              <a:t>Grounding exercises are practices that can help you to manage your trauma symptoms when they occur. Grounding exercises help you to focus on the here and now. This can help you to distract from what is preoccupying your mind. </a:t>
            </a:r>
          </a:p>
          <a:p>
            <a:pPr marL="285750" indent="-285750">
              <a:buFont typeface="Arial" panose="020B0604020202020204" pitchFamily="34" charset="0"/>
              <a:buChar char="•"/>
            </a:pPr>
            <a:r>
              <a:rPr lang="en-US" sz="2000" dirty="0"/>
              <a:t>Grounding exercises are mindfulness but not meditation exercises.</a:t>
            </a:r>
          </a:p>
          <a:p>
            <a:pPr marL="285750" indent="-285750">
              <a:buFont typeface="Arial" panose="020B0604020202020204" pitchFamily="34" charset="0"/>
              <a:buChar char="•"/>
            </a:pPr>
            <a:r>
              <a:rPr lang="en-US" sz="2000" dirty="0"/>
              <a:t>Feel free to skip our guided meditation exercises if  you become significantly dysregulated by them. </a:t>
            </a:r>
          </a:p>
          <a:p>
            <a:pPr marL="285750" indent="-285750">
              <a:buFont typeface="Arial" panose="020B0604020202020204" pitchFamily="34" charset="0"/>
              <a:buChar char="•"/>
            </a:pPr>
            <a:r>
              <a:rPr lang="en-US" sz="2000" dirty="0"/>
              <a:t>The self soothing toolkit  and the mindful eating exercise which we will do together in future sessions are both grounding exercises. They should both be safe for most people</a:t>
            </a:r>
          </a:p>
          <a:p>
            <a:pPr marL="285750" indent="-285750">
              <a:buFont typeface="Arial" panose="020B0604020202020204" pitchFamily="34" charset="0"/>
              <a:buChar char="•"/>
            </a:pPr>
            <a:r>
              <a:rPr lang="en-US" sz="2000" dirty="0"/>
              <a:t>If  mindfulness exercise cause you distress feel free to skip them, you may want to use that time to do a grounding practice</a:t>
            </a:r>
            <a:endParaRPr lang="en-CA" sz="20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CA" dirty="0"/>
          </a:p>
        </p:txBody>
      </p:sp>
      <p:pic>
        <p:nvPicPr>
          <p:cNvPr id="7" name="Content Placeholder 6" descr="A picture containing application&#10;&#10;Description automatically generated">
            <a:extLst>
              <a:ext uri="{FF2B5EF4-FFF2-40B4-BE49-F238E27FC236}">
                <a16:creationId xmlns:a16="http://schemas.microsoft.com/office/drawing/2014/main" id="{572C21AB-911F-8308-E29C-0881E1145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53" y="174675"/>
            <a:ext cx="3463517" cy="6322812"/>
          </a:xfrm>
          <a:prstGeom prst="rect">
            <a:avLst/>
          </a:prstGeom>
        </p:spPr>
      </p:pic>
      <p:sp>
        <p:nvSpPr>
          <p:cNvPr id="10" name="TextBox 9">
            <a:extLst>
              <a:ext uri="{FF2B5EF4-FFF2-40B4-BE49-F238E27FC236}">
                <a16:creationId xmlns:a16="http://schemas.microsoft.com/office/drawing/2014/main" id="{1D22E833-3387-B40F-2C9E-CB0653EFC5AB}"/>
              </a:ext>
            </a:extLst>
          </p:cNvPr>
          <p:cNvSpPr txBox="1"/>
          <p:nvPr/>
        </p:nvSpPr>
        <p:spPr>
          <a:xfrm>
            <a:off x="5947145" y="-71253"/>
            <a:ext cx="4203404" cy="707886"/>
          </a:xfrm>
          <a:prstGeom prst="rect">
            <a:avLst/>
          </a:prstGeom>
          <a:noFill/>
        </p:spPr>
        <p:txBody>
          <a:bodyPr wrap="square">
            <a:spAutoFit/>
          </a:bodyPr>
          <a:lstStyle/>
          <a:p>
            <a:r>
              <a:rPr lang="en-CA" sz="4000" dirty="0">
                <a:solidFill>
                  <a:schemeClr val="bg1"/>
                </a:solidFill>
              </a:rPr>
              <a:t>GROUNDING</a:t>
            </a:r>
          </a:p>
        </p:txBody>
      </p:sp>
      <p:sp>
        <p:nvSpPr>
          <p:cNvPr id="2" name="Slide Number Placeholder 1">
            <a:extLst>
              <a:ext uri="{FF2B5EF4-FFF2-40B4-BE49-F238E27FC236}">
                <a16:creationId xmlns:a16="http://schemas.microsoft.com/office/drawing/2014/main" id="{4FC2A588-A83D-F9BB-B196-8D3DAD435483}"/>
              </a:ext>
            </a:extLst>
          </p:cNvPr>
          <p:cNvSpPr>
            <a:spLocks noGrp="1"/>
          </p:cNvSpPr>
          <p:nvPr>
            <p:ph type="sldNum" sz="quarter" idx="12"/>
          </p:nvPr>
        </p:nvSpPr>
        <p:spPr/>
        <p:txBody>
          <a:bodyPr/>
          <a:lstStyle/>
          <a:p>
            <a:fld id="{5B621ED0-B45F-441E-93E9-023E2B55C8A5}" type="slidenum">
              <a:rPr lang="en-CA" smtClean="0"/>
              <a:t>152</a:t>
            </a:fld>
            <a:endParaRPr lang="en-CA"/>
          </a:p>
        </p:txBody>
      </p:sp>
    </p:spTree>
    <p:extLst>
      <p:ext uri="{BB962C8B-B14F-4D97-AF65-F5344CB8AC3E}">
        <p14:creationId xmlns:p14="http://schemas.microsoft.com/office/powerpoint/2010/main" val="19843905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3">
            <a:alphaModFix/>
          </a:blip>
          <a:srcRect l="29928" r="10976"/>
          <a:stretch/>
        </p:blipFill>
        <p:spPr>
          <a:xfrm>
            <a:off x="20" y="10"/>
            <a:ext cx="6094390" cy="6857990"/>
          </a:xfrm>
          <a:prstGeom prst="rect">
            <a:avLst/>
          </a:prstGeom>
        </p:spPr>
      </p:pic>
      <p:pic>
        <p:nvPicPr>
          <p:cNvPr id="8" name="Picture 7" descr="Person meditating">
            <a:extLst>
              <a:ext uri="{FF2B5EF4-FFF2-40B4-BE49-F238E27FC236}">
                <a16:creationId xmlns:a16="http://schemas.microsoft.com/office/drawing/2014/main" id="{6F2BF8F6-00E3-45E6-8D9A-D50D8CA38F6F}"/>
              </a:ext>
            </a:extLst>
          </p:cNvPr>
          <p:cNvPicPr>
            <a:picLocks noChangeAspect="1"/>
          </p:cNvPicPr>
          <p:nvPr/>
        </p:nvPicPr>
        <p:blipFill rotWithShape="1">
          <a:blip r:embed="rId3">
            <a:alphaModFix/>
          </a:blip>
          <a:srcRect l="10540" r="10540"/>
          <a:stretch/>
        </p:blipFill>
        <p:spPr>
          <a:xfrm>
            <a:off x="4053080" y="10"/>
            <a:ext cx="8138918" cy="6857990"/>
          </a:xfrm>
          <a:custGeom>
            <a:avLst/>
            <a:gdLst/>
            <a:ahLst/>
            <a:cxnLst/>
            <a:rect l="l" t="t" r="r" b="b"/>
            <a:pathLst>
              <a:path w="8138918" h="6858000">
                <a:moveTo>
                  <a:pt x="2038180" y="0"/>
                </a:moveTo>
                <a:lnTo>
                  <a:pt x="8138918" y="0"/>
                </a:lnTo>
                <a:lnTo>
                  <a:pt x="8138918" y="6858000"/>
                </a:lnTo>
                <a:lnTo>
                  <a:pt x="2038180" y="6858000"/>
                </a:lnTo>
                <a:close/>
                <a:moveTo>
                  <a:pt x="1501126" y="0"/>
                </a:moveTo>
                <a:lnTo>
                  <a:pt x="1727373" y="0"/>
                </a:lnTo>
                <a:lnTo>
                  <a:pt x="1727373" y="6858000"/>
                </a:lnTo>
                <a:lnTo>
                  <a:pt x="1501126" y="6858000"/>
                </a:lnTo>
                <a:close/>
                <a:moveTo>
                  <a:pt x="1074563" y="0"/>
                </a:moveTo>
                <a:lnTo>
                  <a:pt x="1151640" y="0"/>
                </a:lnTo>
                <a:lnTo>
                  <a:pt x="1151640" y="6858000"/>
                </a:lnTo>
                <a:lnTo>
                  <a:pt x="1074563" y="6858000"/>
                </a:lnTo>
                <a:close/>
                <a:moveTo>
                  <a:pt x="756244" y="0"/>
                </a:moveTo>
                <a:lnTo>
                  <a:pt x="940901" y="0"/>
                </a:lnTo>
                <a:lnTo>
                  <a:pt x="940901" y="6858000"/>
                </a:lnTo>
                <a:lnTo>
                  <a:pt x="756244" y="6858000"/>
                </a:lnTo>
                <a:close/>
                <a:moveTo>
                  <a:pt x="0" y="0"/>
                </a:moveTo>
                <a:lnTo>
                  <a:pt x="575732" y="0"/>
                </a:lnTo>
                <a:lnTo>
                  <a:pt x="575732" y="6858000"/>
                </a:lnTo>
                <a:lnTo>
                  <a:pt x="0" y="6858000"/>
                </a:lnTo>
                <a:close/>
              </a:path>
            </a:pathLst>
          </a:custGeom>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Warning about mindfulness practice</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347472" y="3913632"/>
            <a:ext cx="11503152" cy="457200"/>
          </a:xfrm>
        </p:spPr>
        <p:txBody>
          <a:bodyPr vert="horz" lIns="91440" tIns="45720" rIns="91440" bIns="45720" rtlCol="0">
            <a:noAutofit/>
          </a:bodyPr>
          <a:lstStyle/>
          <a:p>
            <a:pPr marL="0" indent="0" algn="ctr">
              <a:buNone/>
            </a:pPr>
            <a:r>
              <a:rPr lang="en-US" sz="2800" dirty="0">
                <a:solidFill>
                  <a:schemeClr val="bg1"/>
                </a:solidFill>
              </a:rPr>
              <a:t>feel free to skip it. followed by a moment of silence </a:t>
            </a:r>
          </a:p>
        </p:txBody>
      </p:sp>
      <p:sp>
        <p:nvSpPr>
          <p:cNvPr id="4" name="Slide Number Placeholder 3">
            <a:extLst>
              <a:ext uri="{FF2B5EF4-FFF2-40B4-BE49-F238E27FC236}">
                <a16:creationId xmlns:a16="http://schemas.microsoft.com/office/drawing/2014/main" id="{25D1FDB1-DB8B-C48E-9171-AF1723050B15}"/>
              </a:ext>
            </a:extLst>
          </p:cNvPr>
          <p:cNvSpPr>
            <a:spLocks noGrp="1"/>
          </p:cNvSpPr>
          <p:nvPr>
            <p:ph type="sldNum" sz="quarter" idx="12"/>
          </p:nvPr>
        </p:nvSpPr>
        <p:spPr/>
        <p:txBody>
          <a:bodyPr/>
          <a:lstStyle/>
          <a:p>
            <a:fld id="{5B621ED0-B45F-441E-93E9-023E2B55C8A5}" type="slidenum">
              <a:rPr lang="en-CA" smtClean="0"/>
              <a:t>153</a:t>
            </a:fld>
            <a:endParaRPr lang="en-CA"/>
          </a:p>
        </p:txBody>
      </p:sp>
    </p:spTree>
    <p:extLst>
      <p:ext uri="{BB962C8B-B14F-4D97-AF65-F5344CB8AC3E}">
        <p14:creationId xmlns:p14="http://schemas.microsoft.com/office/powerpoint/2010/main" val="207238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etting Intentions Daily Guided Meditation (5 minutes)">
            <a:hlinkClick r:id="" action="ppaction://media"/>
            <a:extLst>
              <a:ext uri="{FF2B5EF4-FFF2-40B4-BE49-F238E27FC236}">
                <a16:creationId xmlns:a16="http://schemas.microsoft.com/office/drawing/2014/main" id="{A87A61ED-EE93-8998-1B77-738DD8F5712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187869D-E9B1-94F8-92A6-A8D9A68813F4}"/>
              </a:ext>
            </a:extLst>
          </p:cNvPr>
          <p:cNvSpPr>
            <a:spLocks noGrp="1"/>
          </p:cNvSpPr>
          <p:nvPr>
            <p:ph type="sldNum" sz="quarter" idx="12"/>
          </p:nvPr>
        </p:nvSpPr>
        <p:spPr/>
        <p:txBody>
          <a:bodyPr/>
          <a:lstStyle/>
          <a:p>
            <a:fld id="{5B621ED0-B45F-441E-93E9-023E2B55C8A5}" type="slidenum">
              <a:rPr lang="en-CA" smtClean="0"/>
              <a:t>154</a:t>
            </a:fld>
            <a:endParaRPr lang="en-CA"/>
          </a:p>
        </p:txBody>
      </p:sp>
    </p:spTree>
    <p:extLst>
      <p:ext uri="{BB962C8B-B14F-4D97-AF65-F5344CB8AC3E}">
        <p14:creationId xmlns:p14="http://schemas.microsoft.com/office/powerpoint/2010/main" val="26720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B73539-1528-801C-C042-E2D85FA2F173}"/>
              </a:ext>
            </a:extLst>
          </p:cNvPr>
          <p:cNvSpPr txBox="1"/>
          <p:nvPr/>
        </p:nvSpPr>
        <p:spPr>
          <a:xfrm>
            <a:off x="3977833" y="301169"/>
            <a:ext cx="8214167" cy="6740307"/>
          </a:xfrm>
          <a:prstGeom prst="rect">
            <a:avLst/>
          </a:prstGeom>
          <a:noFill/>
        </p:spPr>
        <p:txBody>
          <a:bodyPr wrap="square">
            <a:spAutoFit/>
          </a:bodyPr>
          <a:lstStyle/>
          <a:p>
            <a:pPr marL="285750" indent="-285750">
              <a:buFont typeface="Arial" panose="020B0604020202020204" pitchFamily="34" charset="0"/>
              <a:buChar char="•"/>
            </a:pPr>
            <a:r>
              <a:rPr lang="en-US" sz="1600" dirty="0"/>
              <a:t>In "Science and Spiritual Practices," Rupert Sheldrake explores various spiritual practices and their potential benefits, drawing connections between these practices and scientific insights. Some of the spiritual practices he discusses include:</a:t>
            </a:r>
          </a:p>
          <a:p>
            <a:pPr marL="285750" indent="-285750">
              <a:buFont typeface="Arial" panose="020B0604020202020204" pitchFamily="34" charset="0"/>
              <a:buChar char="•"/>
            </a:pPr>
            <a:r>
              <a:rPr lang="en-US" sz="1600" dirty="0"/>
              <a:t>Meditation: Sheldrake highlights meditation as a practice that can lead to increased mindfulness, reduced stress, and improved emotional well-being. He suggests that it can enhance one's connection to the present moment and foster a sense of inner peace.</a:t>
            </a:r>
          </a:p>
          <a:p>
            <a:pPr marL="285750" indent="-285750">
              <a:buFont typeface="Arial" panose="020B0604020202020204" pitchFamily="34" charset="0"/>
              <a:buChar char="•"/>
            </a:pPr>
            <a:r>
              <a:rPr lang="en-US" sz="1600" dirty="0"/>
              <a:t>Mindfulness and Presence: He advocates for practices that encourage being present and aware, which can improve mental clarity and emotional regulation.</a:t>
            </a:r>
          </a:p>
          <a:p>
            <a:pPr marL="285750" indent="-285750">
              <a:buFont typeface="Arial" panose="020B0604020202020204" pitchFamily="34" charset="0"/>
              <a:buChar char="•"/>
            </a:pPr>
            <a:r>
              <a:rPr lang="en-US" sz="1600" dirty="0"/>
              <a:t>Prayer: He examines the role of prayer in various religious traditions, arguing that it can promote a sense of connection to something greater than oneself and provide comfort and support during challenging times.</a:t>
            </a:r>
          </a:p>
          <a:p>
            <a:pPr marL="285750" indent="-285750">
              <a:buFont typeface="Arial" panose="020B0604020202020204" pitchFamily="34" charset="0"/>
              <a:buChar char="•"/>
            </a:pPr>
            <a:r>
              <a:rPr lang="en-US" sz="1600" dirty="0"/>
              <a:t>Rituals: Sheldrake discusses the importance of rituals in creating a sense of community and shared purpose. He suggests that rituals can help individuals feel anchored in their cultural and spiritual identities.</a:t>
            </a:r>
          </a:p>
          <a:p>
            <a:pPr marL="285750" indent="-285750">
              <a:buFont typeface="Arial" panose="020B0604020202020204" pitchFamily="34" charset="0"/>
              <a:buChar char="•"/>
            </a:pPr>
            <a:r>
              <a:rPr lang="en-US" sz="1600" dirty="0"/>
              <a:t>Nature Connection: He emphasizes the benefits of spending time in nature, which can lead to a greater sense of awe and connection to the natural world, fostering feelings of well-being and interconnectedness.</a:t>
            </a:r>
          </a:p>
          <a:p>
            <a:pPr marL="285750" indent="-285750">
              <a:buFont typeface="Arial" panose="020B0604020202020204" pitchFamily="34" charset="0"/>
              <a:buChar char="•"/>
            </a:pPr>
            <a:r>
              <a:rPr lang="en-US" sz="1600" dirty="0"/>
              <a:t>Gratitude Practices: Sheldrake points out that cultivating gratitude can enhance overall happiness and life satisfaction, as it shifts focus from what is lacking to appreciating what one has.</a:t>
            </a:r>
          </a:p>
          <a:p>
            <a:pPr marL="285750" indent="-285750">
              <a:buFont typeface="Arial" panose="020B0604020202020204" pitchFamily="34" charset="0"/>
              <a:buChar char="•"/>
            </a:pPr>
            <a:r>
              <a:rPr lang="en-US" sz="1600" dirty="0"/>
              <a:t>Sheldrake argues that these practices not only have psychological and emotional benefits but also resonate with scientific principles, such as the interconnectedness of all life and the influence of consciousness on the material world. He suggests that integrating these spiritual practices into daily life can enhance well-being and foster a deeper understanding of the nature of reality.</a:t>
            </a:r>
          </a:p>
          <a:p>
            <a:br>
              <a:rPr lang="en-US" sz="1600" dirty="0"/>
            </a:br>
            <a:endParaRPr lang="en-CA" sz="1600" dirty="0"/>
          </a:p>
        </p:txBody>
      </p:sp>
      <p:pic>
        <p:nvPicPr>
          <p:cNvPr id="7" name="Picture 6" descr="A close-up of a plant&#10;&#10;Description automatically generated">
            <a:extLst>
              <a:ext uri="{FF2B5EF4-FFF2-40B4-BE49-F238E27FC236}">
                <a16:creationId xmlns:a16="http://schemas.microsoft.com/office/drawing/2014/main" id="{E3BF797E-F05E-B1ED-6B5C-4FF92010F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44" y="1527111"/>
            <a:ext cx="3560102" cy="4820856"/>
          </a:xfrm>
          <a:prstGeom prst="rect">
            <a:avLst/>
          </a:prstGeom>
        </p:spPr>
      </p:pic>
      <p:sp>
        <p:nvSpPr>
          <p:cNvPr id="9" name="TextBox 8">
            <a:extLst>
              <a:ext uri="{FF2B5EF4-FFF2-40B4-BE49-F238E27FC236}">
                <a16:creationId xmlns:a16="http://schemas.microsoft.com/office/drawing/2014/main" id="{9882F7B0-60A2-C2D2-6FAD-B310F7679286}"/>
              </a:ext>
            </a:extLst>
          </p:cNvPr>
          <p:cNvSpPr txBox="1"/>
          <p:nvPr/>
        </p:nvSpPr>
        <p:spPr>
          <a:xfrm>
            <a:off x="259544" y="301169"/>
            <a:ext cx="3432780" cy="954107"/>
          </a:xfrm>
          <a:prstGeom prst="rect">
            <a:avLst/>
          </a:prstGeom>
          <a:noFill/>
        </p:spPr>
        <p:txBody>
          <a:bodyPr wrap="square">
            <a:spAutoFit/>
          </a:bodyPr>
          <a:lstStyle/>
          <a:p>
            <a:pPr algn="ctr"/>
            <a:r>
              <a:rPr lang="en-US" sz="2800" dirty="0">
                <a:solidFill>
                  <a:schemeClr val="bg1"/>
                </a:solidFill>
              </a:rPr>
              <a:t>SPIRITUAL PRACTICES</a:t>
            </a:r>
          </a:p>
        </p:txBody>
      </p:sp>
      <p:sp>
        <p:nvSpPr>
          <p:cNvPr id="2" name="Slide Number Placeholder 1">
            <a:extLst>
              <a:ext uri="{FF2B5EF4-FFF2-40B4-BE49-F238E27FC236}">
                <a16:creationId xmlns:a16="http://schemas.microsoft.com/office/drawing/2014/main" id="{A5EE59FE-896D-256F-6822-062AF423CEC2}"/>
              </a:ext>
            </a:extLst>
          </p:cNvPr>
          <p:cNvSpPr>
            <a:spLocks noGrp="1"/>
          </p:cNvSpPr>
          <p:nvPr>
            <p:ph type="sldNum" sz="quarter" idx="12"/>
          </p:nvPr>
        </p:nvSpPr>
        <p:spPr/>
        <p:txBody>
          <a:bodyPr/>
          <a:lstStyle/>
          <a:p>
            <a:fld id="{5B621ED0-B45F-441E-93E9-023E2B55C8A5}" type="slidenum">
              <a:rPr lang="en-CA" smtClean="0"/>
              <a:t>155</a:t>
            </a:fld>
            <a:endParaRPr lang="en-CA"/>
          </a:p>
        </p:txBody>
      </p:sp>
    </p:spTree>
    <p:extLst>
      <p:ext uri="{BB962C8B-B14F-4D97-AF65-F5344CB8AC3E}">
        <p14:creationId xmlns:p14="http://schemas.microsoft.com/office/powerpoint/2010/main" val="13183663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solidFill>
                  <a:schemeClr val="bg1"/>
                </a:solidFill>
              </a:rPr>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7FF44B45-12CF-FC25-73B5-EB9333D22FBF}"/>
              </a:ext>
            </a:extLst>
          </p:cNvPr>
          <p:cNvSpPr>
            <a:spLocks noGrp="1"/>
          </p:cNvSpPr>
          <p:nvPr>
            <p:ph type="sldNum" sz="quarter" idx="12"/>
          </p:nvPr>
        </p:nvSpPr>
        <p:spPr/>
        <p:txBody>
          <a:bodyPr/>
          <a:lstStyle/>
          <a:p>
            <a:fld id="{5B621ED0-B45F-441E-93E9-023E2B55C8A5}" type="slidenum">
              <a:rPr lang="en-CA" smtClean="0"/>
              <a:t>156</a:t>
            </a:fld>
            <a:endParaRPr lang="en-CA"/>
          </a:p>
        </p:txBody>
      </p:sp>
    </p:spTree>
    <p:extLst>
      <p:ext uri="{BB962C8B-B14F-4D97-AF65-F5344CB8AC3E}">
        <p14:creationId xmlns:p14="http://schemas.microsoft.com/office/powerpoint/2010/main" val="64196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glasses and a sweater&#10;&#10;Description automatically generated">
            <a:extLst>
              <a:ext uri="{FF2B5EF4-FFF2-40B4-BE49-F238E27FC236}">
                <a16:creationId xmlns:a16="http://schemas.microsoft.com/office/drawing/2014/main" id="{7A2E07B8-FB55-EF3D-16BD-7AC8EDA66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99" y="740781"/>
            <a:ext cx="3442878" cy="5069711"/>
          </a:xfrm>
          <a:prstGeom prst="rect">
            <a:avLst/>
          </a:prstGeom>
        </p:spPr>
      </p:pic>
      <p:sp>
        <p:nvSpPr>
          <p:cNvPr id="6" name="TextBox 5">
            <a:extLst>
              <a:ext uri="{FF2B5EF4-FFF2-40B4-BE49-F238E27FC236}">
                <a16:creationId xmlns:a16="http://schemas.microsoft.com/office/drawing/2014/main" id="{EFFA895B-4F30-E305-D87D-4583F8C05649}"/>
              </a:ext>
            </a:extLst>
          </p:cNvPr>
          <p:cNvSpPr txBox="1"/>
          <p:nvPr/>
        </p:nvSpPr>
        <p:spPr>
          <a:xfrm>
            <a:off x="-590013" y="4890833"/>
            <a:ext cx="6094070" cy="523220"/>
          </a:xfrm>
          <a:prstGeom prst="rect">
            <a:avLst/>
          </a:prstGeom>
          <a:noFill/>
        </p:spPr>
        <p:txBody>
          <a:bodyPr wrap="square">
            <a:spAutoFit/>
          </a:bodyPr>
          <a:lstStyle/>
          <a:p>
            <a:pPr algn="ctr"/>
            <a:r>
              <a:rPr lang="en-CA" sz="2800" dirty="0">
                <a:solidFill>
                  <a:schemeClr val="bg1"/>
                </a:solidFill>
              </a:rPr>
              <a:t>Betsy Austin Olson </a:t>
            </a:r>
          </a:p>
        </p:txBody>
      </p:sp>
      <p:sp>
        <p:nvSpPr>
          <p:cNvPr id="8" name="TextBox 7">
            <a:extLst>
              <a:ext uri="{FF2B5EF4-FFF2-40B4-BE49-F238E27FC236}">
                <a16:creationId xmlns:a16="http://schemas.microsoft.com/office/drawing/2014/main" id="{F93F83AD-BE41-102F-8CEC-304F41A14A65}"/>
              </a:ext>
            </a:extLst>
          </p:cNvPr>
          <p:cNvSpPr txBox="1"/>
          <p:nvPr/>
        </p:nvSpPr>
        <p:spPr>
          <a:xfrm>
            <a:off x="5067193" y="1711007"/>
            <a:ext cx="6389224" cy="2554545"/>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intention for the time we spend together is…</a:t>
            </a:r>
          </a:p>
          <a:p>
            <a:pPr marL="285750" indent="-285750">
              <a:buFont typeface="Arial" panose="020B0604020202020204" pitchFamily="34" charset="0"/>
              <a:buChar char="•"/>
            </a:pPr>
            <a:r>
              <a:rPr lang="en-CA" sz="3200" dirty="0"/>
              <a:t>My hope for the course is…</a:t>
            </a:r>
          </a:p>
        </p:txBody>
      </p:sp>
      <p:sp>
        <p:nvSpPr>
          <p:cNvPr id="3" name="Slide Number Placeholder 2">
            <a:extLst>
              <a:ext uri="{FF2B5EF4-FFF2-40B4-BE49-F238E27FC236}">
                <a16:creationId xmlns:a16="http://schemas.microsoft.com/office/drawing/2014/main" id="{1734662C-F648-3FA1-79F0-68EC7FD39888}"/>
              </a:ext>
            </a:extLst>
          </p:cNvPr>
          <p:cNvSpPr>
            <a:spLocks noGrp="1"/>
          </p:cNvSpPr>
          <p:nvPr>
            <p:ph type="sldNum" sz="quarter" idx="12"/>
          </p:nvPr>
        </p:nvSpPr>
        <p:spPr/>
        <p:txBody>
          <a:bodyPr/>
          <a:lstStyle/>
          <a:p>
            <a:fld id="{5B621ED0-B45F-441E-93E9-023E2B55C8A5}" type="slidenum">
              <a:rPr lang="en-CA" smtClean="0"/>
              <a:t>157</a:t>
            </a:fld>
            <a:endParaRPr lang="en-CA"/>
          </a:p>
        </p:txBody>
      </p:sp>
    </p:spTree>
    <p:extLst>
      <p:ext uri="{BB962C8B-B14F-4D97-AF65-F5344CB8AC3E}">
        <p14:creationId xmlns:p14="http://schemas.microsoft.com/office/powerpoint/2010/main" val="3394241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0FECE-A38F-4AEA-EC40-402C59508C80}"/>
              </a:ext>
            </a:extLst>
          </p:cNvPr>
          <p:cNvSpPr txBox="1"/>
          <p:nvPr/>
        </p:nvSpPr>
        <p:spPr>
          <a:xfrm>
            <a:off x="5220182" y="822098"/>
            <a:ext cx="6709458" cy="6555641"/>
          </a:xfrm>
          <a:prstGeom prst="rect">
            <a:avLst/>
          </a:prstGeom>
          <a:noFill/>
        </p:spPr>
        <p:txBody>
          <a:bodyPr wrap="square">
            <a:spAutoFit/>
          </a:bodyPr>
          <a:lstStyle/>
          <a:p>
            <a:pPr marL="285750" indent="-285750">
              <a:buFont typeface="Arial" panose="020B0604020202020204" pitchFamily="34" charset="0"/>
              <a:buChar char="•"/>
            </a:pPr>
            <a:r>
              <a:rPr lang="en-US" sz="2400" dirty="0"/>
              <a:t>Setting an intention involves consciously deciding what you want to focus on or achieve in a particular area of your life. It’s about clarifying your goals, desires, or feelings and aligning your actions and mindset with those aspirations. This practice can be done in various ways, such as through meditation, journaling, or simply taking a moment to reflect.</a:t>
            </a:r>
          </a:p>
          <a:p>
            <a:pPr marL="285750" indent="-285750">
              <a:buFont typeface="Arial" panose="020B0604020202020204" pitchFamily="34" charset="0"/>
              <a:buChar char="•"/>
            </a:pPr>
            <a:r>
              <a:rPr lang="en-US" sz="2400" dirty="0"/>
              <a:t>When you set an intention, you’re not just wishing for something to happen; you’re actively committing to a mindset or a course of action that can help you manifest your goals. It can be as specific as wanting to improve your health or as broad as seeking more joy in your daily life. The key is to be clear and positive about what you want to invite into your life!</a:t>
            </a:r>
          </a:p>
          <a:p>
            <a:br>
              <a:rPr lang="en-US" dirty="0"/>
            </a:br>
            <a:endParaRPr lang="en-CA" dirty="0"/>
          </a:p>
        </p:txBody>
      </p:sp>
      <p:sp>
        <p:nvSpPr>
          <p:cNvPr id="4" name="TextBox 3">
            <a:extLst>
              <a:ext uri="{FF2B5EF4-FFF2-40B4-BE49-F238E27FC236}">
                <a16:creationId xmlns:a16="http://schemas.microsoft.com/office/drawing/2014/main" id="{93E3236E-C685-E486-BE86-A3A3327D8A8A}"/>
              </a:ext>
            </a:extLst>
          </p:cNvPr>
          <p:cNvSpPr txBox="1"/>
          <p:nvPr/>
        </p:nvSpPr>
        <p:spPr>
          <a:xfrm>
            <a:off x="1984094" y="0"/>
            <a:ext cx="8745638" cy="707886"/>
          </a:xfrm>
          <a:prstGeom prst="rect">
            <a:avLst/>
          </a:prstGeom>
          <a:noFill/>
        </p:spPr>
        <p:txBody>
          <a:bodyPr wrap="square">
            <a:spAutoFit/>
          </a:bodyPr>
          <a:lstStyle/>
          <a:p>
            <a:r>
              <a:rPr lang="en-US" sz="4000" dirty="0">
                <a:solidFill>
                  <a:schemeClr val="bg1"/>
                </a:solidFill>
              </a:rPr>
              <a:t>YOUR INTENSIONS FOR THE COURSE</a:t>
            </a:r>
          </a:p>
        </p:txBody>
      </p:sp>
      <p:pic>
        <p:nvPicPr>
          <p:cNvPr id="6" name="Picture 5" descr="A list of steps to a self-improvement&#10;&#10;Description automatically generated with medium confidence">
            <a:extLst>
              <a:ext uri="{FF2B5EF4-FFF2-40B4-BE49-F238E27FC236}">
                <a16:creationId xmlns:a16="http://schemas.microsoft.com/office/drawing/2014/main" id="{F12911F0-6FF4-898D-2CDF-FE8478D1B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74" y="914696"/>
            <a:ext cx="4375319" cy="5607934"/>
          </a:xfrm>
          <a:prstGeom prst="rect">
            <a:avLst/>
          </a:prstGeom>
        </p:spPr>
      </p:pic>
      <p:sp>
        <p:nvSpPr>
          <p:cNvPr id="2" name="Slide Number Placeholder 1">
            <a:extLst>
              <a:ext uri="{FF2B5EF4-FFF2-40B4-BE49-F238E27FC236}">
                <a16:creationId xmlns:a16="http://schemas.microsoft.com/office/drawing/2014/main" id="{B4A59879-BCB6-2D3F-BC47-B5FFD92F5EDC}"/>
              </a:ext>
            </a:extLst>
          </p:cNvPr>
          <p:cNvSpPr>
            <a:spLocks noGrp="1"/>
          </p:cNvSpPr>
          <p:nvPr>
            <p:ph type="sldNum" sz="quarter" idx="12"/>
          </p:nvPr>
        </p:nvSpPr>
        <p:spPr/>
        <p:txBody>
          <a:bodyPr/>
          <a:lstStyle/>
          <a:p>
            <a:fld id="{5B621ED0-B45F-441E-93E9-023E2B55C8A5}" type="slidenum">
              <a:rPr lang="en-CA" smtClean="0"/>
              <a:t>158</a:t>
            </a:fld>
            <a:endParaRPr lang="en-CA"/>
          </a:p>
        </p:txBody>
      </p:sp>
    </p:spTree>
    <p:extLst>
      <p:ext uri="{BB962C8B-B14F-4D97-AF65-F5344CB8AC3E}">
        <p14:creationId xmlns:p14="http://schemas.microsoft.com/office/powerpoint/2010/main" val="33497705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EA62F6-95BF-CA0A-F16A-1C462B4835AF}"/>
              </a:ext>
            </a:extLst>
          </p:cNvPr>
          <p:cNvSpPr txBox="1"/>
          <p:nvPr/>
        </p:nvSpPr>
        <p:spPr>
          <a:xfrm>
            <a:off x="0" y="671691"/>
            <a:ext cx="12192000" cy="618630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Setting an intention can have several benefits, particularly in the context of personal growth, learning, and achieving goals.</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Setting an intention helps clarify what you want to achieve, making it easier to focus your efforts and resources</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Intentions can serve as a source of motivation, providing a reason to take action and stay committed to your goals.</a:t>
            </a:r>
          </a:p>
          <a:p>
            <a:pPr marL="285750" indent="-285750">
              <a:buFont typeface="Arial" panose="020B0604020202020204" pitchFamily="34" charset="0"/>
              <a:buChar char="•"/>
            </a:pPr>
            <a:r>
              <a:rPr lang="en-US" b="0" i="0" dirty="0">
                <a:effectLst/>
                <a:latin typeface="Arial" panose="020B0604020202020204" pitchFamily="34" charset="0"/>
              </a:rPr>
              <a:t>The process of setting an intention encourages mindfulness, helping you to be present and aware of your thoughts and actions.</a:t>
            </a:r>
          </a:p>
          <a:p>
            <a:pPr marL="285750" indent="-285750">
              <a:buFont typeface="Arial" panose="020B0604020202020204" pitchFamily="34" charset="0"/>
              <a:buChar char="•"/>
            </a:pPr>
            <a:r>
              <a:rPr lang="en-US" b="0" i="0" dirty="0">
                <a:effectLst/>
                <a:latin typeface="Arial" panose="020B0604020202020204" pitchFamily="34" charset="0"/>
              </a:rPr>
              <a:t>Intentions often promote a positive outlook, encouraging you to view challenges as opportunities for growth rather than obstacles.</a:t>
            </a:r>
          </a:p>
          <a:p>
            <a:pPr marL="285750" indent="-285750">
              <a:buFont typeface="Arial" panose="020B0604020202020204" pitchFamily="34" charset="0"/>
              <a:buChar char="•"/>
            </a:pPr>
            <a:r>
              <a:rPr lang="en-US" b="0" i="0" dirty="0">
                <a:effectLst/>
                <a:latin typeface="Arial" panose="020B0604020202020204" pitchFamily="34" charset="0"/>
              </a:rPr>
              <a:t>Setting intentions allows you to align your actions with your core values and beliefs, leading to a more fulfilling and authentic life.</a:t>
            </a:r>
          </a:p>
          <a:p>
            <a:pPr marL="285750" indent="-285750">
              <a:buFont typeface="Arial" panose="020B0604020202020204" pitchFamily="34" charset="0"/>
              <a:buChar char="•"/>
            </a:pPr>
            <a:r>
              <a:rPr lang="en-US" b="0" i="0" dirty="0">
                <a:effectLst/>
                <a:latin typeface="Arial" panose="020B0604020202020204" pitchFamily="34" charset="0"/>
              </a:rPr>
              <a:t>Intentions can enhance your focus by directing your attention toward specific outcomes, reducing distractions and increasing productivity.</a:t>
            </a:r>
          </a:p>
          <a:p>
            <a:pPr marL="285750" indent="-285750">
              <a:buFont typeface="Arial" panose="020B0604020202020204" pitchFamily="34" charset="0"/>
              <a:buChar char="•"/>
            </a:pPr>
            <a:r>
              <a:rPr lang="en-US" b="0" i="0" dirty="0">
                <a:effectLst/>
                <a:latin typeface="Arial" panose="020B0604020202020204" pitchFamily="34" charset="0"/>
              </a:rPr>
              <a:t>When faced with setbacks, having a clear intention can help you stay resilient and committed to your goals, reminding you of your purpose.</a:t>
            </a:r>
          </a:p>
          <a:p>
            <a:pPr marL="285750" indent="-285750">
              <a:buFont typeface="Arial" panose="020B0604020202020204" pitchFamily="34" charset="0"/>
              <a:buChar char="•"/>
            </a:pPr>
            <a:r>
              <a:rPr lang="en-US" b="0" i="0" dirty="0">
                <a:effectLst/>
                <a:latin typeface="Arial" panose="020B0604020202020204" pitchFamily="34" charset="0"/>
              </a:rPr>
              <a:t> Intentions can guide your decision-making process, making it easier to choose actions that align with your desired outcomes.</a:t>
            </a:r>
          </a:p>
          <a:p>
            <a:pPr marL="285750" indent="-285750">
              <a:buFont typeface="Arial" panose="020B0604020202020204" pitchFamily="34" charset="0"/>
              <a:buChar char="•"/>
            </a:pPr>
            <a:r>
              <a:rPr lang="en-US" b="0" i="0" dirty="0">
                <a:effectLst/>
                <a:latin typeface="Arial" panose="020B0604020202020204" pitchFamily="34" charset="0"/>
              </a:rPr>
              <a:t>Sharing your intentions with others can create a sense of accountability, encouraging you to follow through on your commitments.</a:t>
            </a:r>
          </a:p>
          <a:p>
            <a:pPr marL="285750" indent="-285750">
              <a:buFont typeface="Arial" panose="020B0604020202020204" pitchFamily="34" charset="0"/>
              <a:buChar char="•"/>
            </a:pPr>
            <a:r>
              <a:rPr lang="en-US" b="0" i="0" dirty="0">
                <a:effectLst/>
                <a:latin typeface="Arial" panose="020B0604020202020204" pitchFamily="34" charset="0"/>
              </a:rPr>
              <a:t>Setting intentions fosters a growth mindset, encouraging you to embrace challenges, learn from experiences, and continuously improve.</a:t>
            </a:r>
          </a:p>
          <a:p>
            <a:pPr marL="285750" indent="-285750">
              <a:buFont typeface="Arial" panose="020B0604020202020204" pitchFamily="34" charset="0"/>
              <a:buChar char="•"/>
            </a:pPr>
            <a:r>
              <a:rPr lang="en-US" b="0" i="0" dirty="0">
                <a:effectLst/>
                <a:latin typeface="Arial" panose="020B0604020202020204" pitchFamily="34" charset="0"/>
              </a:rPr>
              <a:t>By incorporating intention-setting into your daily routine, you can create a more purposeful and fulfilling approach to learning and personal development.</a:t>
            </a:r>
            <a:endParaRPr lang="en-CA" dirty="0"/>
          </a:p>
        </p:txBody>
      </p:sp>
      <p:sp>
        <p:nvSpPr>
          <p:cNvPr id="5" name="TextBox 4">
            <a:extLst>
              <a:ext uri="{FF2B5EF4-FFF2-40B4-BE49-F238E27FC236}">
                <a16:creationId xmlns:a16="http://schemas.microsoft.com/office/drawing/2014/main" id="{9069E2F9-BA64-5A5D-ED02-1DBE8B81D03E}"/>
              </a:ext>
            </a:extLst>
          </p:cNvPr>
          <p:cNvSpPr txBox="1"/>
          <p:nvPr/>
        </p:nvSpPr>
        <p:spPr>
          <a:xfrm>
            <a:off x="1817225" y="86916"/>
            <a:ext cx="9595413" cy="584775"/>
          </a:xfrm>
          <a:prstGeom prst="rect">
            <a:avLst/>
          </a:prstGeom>
          <a:noFill/>
        </p:spPr>
        <p:txBody>
          <a:bodyPr wrap="square">
            <a:spAutoFit/>
          </a:bodyPr>
          <a:lstStyle/>
          <a:p>
            <a:r>
              <a:rPr lang="en-US" sz="3200" dirty="0">
                <a:solidFill>
                  <a:schemeClr val="bg1"/>
                </a:solidFill>
                <a:latin typeface="Arial" panose="020B0604020202020204" pitchFamily="34" charset="0"/>
              </a:rPr>
              <a:t>THE BENEFITS OF SETTING INTENTIONS</a:t>
            </a:r>
            <a:r>
              <a:rPr lang="en-US" sz="3200" b="0" i="0" dirty="0">
                <a:solidFill>
                  <a:schemeClr val="bg1"/>
                </a:solidFill>
                <a:effectLst/>
                <a:latin typeface="Arial" panose="020B0604020202020204" pitchFamily="34" charset="0"/>
              </a:rPr>
              <a:t>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0D02E938-D153-6501-D4A9-64F33B424116}"/>
              </a:ext>
            </a:extLst>
          </p:cNvPr>
          <p:cNvSpPr>
            <a:spLocks noGrp="1"/>
          </p:cNvSpPr>
          <p:nvPr>
            <p:ph type="sldNum" sz="quarter" idx="12"/>
          </p:nvPr>
        </p:nvSpPr>
        <p:spPr/>
        <p:txBody>
          <a:bodyPr/>
          <a:lstStyle/>
          <a:p>
            <a:fld id="{5B621ED0-B45F-441E-93E9-023E2B55C8A5}" type="slidenum">
              <a:rPr lang="en-CA" smtClean="0"/>
              <a:t>159</a:t>
            </a:fld>
            <a:endParaRPr lang="en-CA"/>
          </a:p>
        </p:txBody>
      </p:sp>
    </p:spTree>
    <p:extLst>
      <p:ext uri="{BB962C8B-B14F-4D97-AF65-F5344CB8AC3E}">
        <p14:creationId xmlns:p14="http://schemas.microsoft.com/office/powerpoint/2010/main" val="97628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22AEEE-C0A6-D612-37A5-AF40F1C0D82D}"/>
              </a:ext>
            </a:extLst>
          </p:cNvPr>
          <p:cNvSpPr txBox="1"/>
          <p:nvPr/>
        </p:nvSpPr>
        <p:spPr>
          <a:xfrm>
            <a:off x="3615070" y="636633"/>
            <a:ext cx="8576930" cy="6463308"/>
          </a:xfrm>
          <a:prstGeom prst="rect">
            <a:avLst/>
          </a:prstGeom>
          <a:noFill/>
        </p:spPr>
        <p:txBody>
          <a:bodyPr wrap="square">
            <a:spAutoFit/>
          </a:bodyPr>
          <a:lstStyle/>
          <a:p>
            <a:pPr marL="285750" indent="-285750">
              <a:buFont typeface="Arial" panose="020B0604020202020204" pitchFamily="34" charset="0"/>
              <a:buChar char="•"/>
            </a:pPr>
            <a:r>
              <a:rPr lang="en-CA" sz="2000" dirty="0"/>
              <a:t>Grounding techniques, also known as grounding exercises or grounding skills, can distract, reframe, or otherwise soothe distressing feelings. They shift your focus from past or future thinking into the present moment. You may already engage in some of these techniques without formally realizing it.</a:t>
            </a:r>
          </a:p>
          <a:p>
            <a:pPr marL="285750" indent="-285750">
              <a:buFont typeface="Arial" panose="020B0604020202020204" pitchFamily="34" charset="0"/>
              <a:buChar char="•"/>
            </a:pPr>
            <a:r>
              <a:rPr lang="en-CA" sz="2000" dirty="0"/>
              <a:t>Grounding exercises are especially helpful if you are experiencing  anxiety disorders, self-harm urges, substance use disorders, eating disorders, PTSD or complex PTSD symptoms, dissociation, childhood trauma, panic attacks or persistent feelings of being overwhelmed, and chronic pain.</a:t>
            </a:r>
            <a:r>
              <a:rPr lang="en-US" sz="2000" dirty="0"/>
              <a:t> </a:t>
            </a:r>
          </a:p>
          <a:p>
            <a:pPr marL="285750" indent="-285750">
              <a:buFont typeface="Arial" panose="020B0604020202020204" pitchFamily="34" charset="0"/>
              <a:buChar char="•"/>
            </a:pPr>
            <a:r>
              <a:rPr lang="en-US" sz="2000" dirty="0"/>
              <a:t>Grounding exercises are practices that can help you to manage your trauma symptoms when they occur. Grounding exercises help you to focus on the here and now. This can help you to distract from what is preoccupying your mind. </a:t>
            </a:r>
          </a:p>
          <a:p>
            <a:pPr marL="285750" indent="-285750">
              <a:buFont typeface="Arial" panose="020B0604020202020204" pitchFamily="34" charset="0"/>
              <a:buChar char="•"/>
            </a:pPr>
            <a:r>
              <a:rPr lang="en-US" sz="2000" dirty="0"/>
              <a:t>Grounding exercises are mindfulness but not meditation exercises.</a:t>
            </a:r>
          </a:p>
          <a:p>
            <a:pPr marL="285750" indent="-285750">
              <a:buFont typeface="Arial" panose="020B0604020202020204" pitchFamily="34" charset="0"/>
              <a:buChar char="•"/>
            </a:pPr>
            <a:r>
              <a:rPr lang="en-US" sz="2000" dirty="0"/>
              <a:t>The self soothing toolkit  and the mindful eating exercise which we will do together in future sessions are both grounding exercises. They should both be safe for most people</a:t>
            </a:r>
          </a:p>
          <a:p>
            <a:pPr marL="285750" indent="-285750">
              <a:buFont typeface="Arial" panose="020B0604020202020204" pitchFamily="34" charset="0"/>
              <a:buChar char="•"/>
            </a:pPr>
            <a:r>
              <a:rPr lang="en-US" sz="2000" dirty="0"/>
              <a:t>If  mindfulness exercise cause you distress feel free to skip them, you may want to use that time to do a grounding practice</a:t>
            </a:r>
            <a:endParaRPr lang="en-CA" sz="20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CA" dirty="0"/>
          </a:p>
        </p:txBody>
      </p:sp>
      <p:pic>
        <p:nvPicPr>
          <p:cNvPr id="7" name="Content Placeholder 6" descr="A picture containing application&#10;&#10;Description automatically generated">
            <a:extLst>
              <a:ext uri="{FF2B5EF4-FFF2-40B4-BE49-F238E27FC236}">
                <a16:creationId xmlns:a16="http://schemas.microsoft.com/office/drawing/2014/main" id="{572C21AB-911F-8308-E29C-0881E1145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53" y="174675"/>
            <a:ext cx="3463517" cy="6322812"/>
          </a:xfrm>
          <a:prstGeom prst="rect">
            <a:avLst/>
          </a:prstGeom>
        </p:spPr>
      </p:pic>
      <p:sp>
        <p:nvSpPr>
          <p:cNvPr id="10" name="TextBox 9">
            <a:extLst>
              <a:ext uri="{FF2B5EF4-FFF2-40B4-BE49-F238E27FC236}">
                <a16:creationId xmlns:a16="http://schemas.microsoft.com/office/drawing/2014/main" id="{1D22E833-3387-B40F-2C9E-CB0653EFC5AB}"/>
              </a:ext>
            </a:extLst>
          </p:cNvPr>
          <p:cNvSpPr txBox="1"/>
          <p:nvPr/>
        </p:nvSpPr>
        <p:spPr>
          <a:xfrm>
            <a:off x="5059638" y="0"/>
            <a:ext cx="6244855" cy="707886"/>
          </a:xfrm>
          <a:prstGeom prst="rect">
            <a:avLst/>
          </a:prstGeom>
          <a:noFill/>
        </p:spPr>
        <p:txBody>
          <a:bodyPr wrap="square">
            <a:spAutoFit/>
          </a:bodyPr>
          <a:lstStyle/>
          <a:p>
            <a:r>
              <a:rPr lang="en-CA" sz="4000" dirty="0">
                <a:solidFill>
                  <a:schemeClr val="bg1"/>
                </a:solidFill>
              </a:rPr>
              <a:t>WHAT IS GROUNDING?</a:t>
            </a:r>
          </a:p>
        </p:txBody>
      </p:sp>
      <p:sp>
        <p:nvSpPr>
          <p:cNvPr id="2" name="Slide Number Placeholder 1">
            <a:extLst>
              <a:ext uri="{FF2B5EF4-FFF2-40B4-BE49-F238E27FC236}">
                <a16:creationId xmlns:a16="http://schemas.microsoft.com/office/drawing/2014/main" id="{086DADCE-BEB4-BA6C-CD6C-75639EEB1681}"/>
              </a:ext>
            </a:extLst>
          </p:cNvPr>
          <p:cNvSpPr>
            <a:spLocks noGrp="1"/>
          </p:cNvSpPr>
          <p:nvPr>
            <p:ph type="sldNum" sz="quarter" idx="12"/>
          </p:nvPr>
        </p:nvSpPr>
        <p:spPr/>
        <p:txBody>
          <a:bodyPr/>
          <a:lstStyle/>
          <a:p>
            <a:fld id="{5B621ED0-B45F-441E-93E9-023E2B55C8A5}" type="slidenum">
              <a:rPr lang="en-CA" smtClean="0"/>
              <a:t>16</a:t>
            </a:fld>
            <a:endParaRPr lang="en-CA"/>
          </a:p>
        </p:txBody>
      </p:sp>
    </p:spTree>
    <p:extLst>
      <p:ext uri="{BB962C8B-B14F-4D97-AF65-F5344CB8AC3E}">
        <p14:creationId xmlns:p14="http://schemas.microsoft.com/office/powerpoint/2010/main" val="7035367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cartoon of a couple of people&#10;&#10;Description automatically generated">
            <a:extLst>
              <a:ext uri="{FF2B5EF4-FFF2-40B4-BE49-F238E27FC236}">
                <a16:creationId xmlns:a16="http://schemas.microsoft.com/office/drawing/2014/main" id="{ED7D2E1E-22C7-E5B4-F173-9805E96B6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939" y="1250066"/>
            <a:ext cx="9016678" cy="3796496"/>
          </a:xfrm>
          <a:prstGeom prst="rect">
            <a:avLst/>
          </a:prstGeom>
        </p:spPr>
      </p:pic>
      <p:sp>
        <p:nvSpPr>
          <p:cNvPr id="4" name="TextBox 3">
            <a:extLst>
              <a:ext uri="{FF2B5EF4-FFF2-40B4-BE49-F238E27FC236}">
                <a16:creationId xmlns:a16="http://schemas.microsoft.com/office/drawing/2014/main" id="{19B7C9DA-9554-6983-EB09-E50E791488F1}"/>
              </a:ext>
            </a:extLst>
          </p:cNvPr>
          <p:cNvSpPr txBox="1"/>
          <p:nvPr/>
        </p:nvSpPr>
        <p:spPr>
          <a:xfrm>
            <a:off x="127323" y="5144305"/>
            <a:ext cx="12064678" cy="1508105"/>
          </a:xfrm>
          <a:prstGeom prst="rect">
            <a:avLst/>
          </a:prstGeom>
          <a:noFill/>
        </p:spPr>
        <p:txBody>
          <a:bodyPr wrap="square">
            <a:spAutoFit/>
          </a:bodyPr>
          <a:lstStyle/>
          <a:p>
            <a:pPr marL="285750" indent="-285750">
              <a:buFont typeface="Arial" panose="020B0604020202020204" pitchFamily="34" charset="0"/>
              <a:buChar char="•"/>
            </a:pPr>
            <a:r>
              <a:rPr lang="en-US" sz="3200" dirty="0"/>
              <a:t>If you’d like, please share your intentions for the course with us now…</a:t>
            </a:r>
          </a:p>
          <a:p>
            <a:pPr marL="285750" indent="-285750">
              <a:buFont typeface="Arial" panose="020B0604020202020204" pitchFamily="34" charset="0"/>
              <a:buChar char="•"/>
            </a:pPr>
            <a:r>
              <a:rPr lang="en-US" sz="3200" dirty="0"/>
              <a:t>Or chat/email them to us.</a:t>
            </a:r>
          </a:p>
          <a:p>
            <a:pPr marL="285750" indent="-285750">
              <a:buFont typeface="Arial" panose="020B0604020202020204" pitchFamily="34" charset="0"/>
              <a:buChar char="•"/>
            </a:pPr>
            <a:endParaRPr lang="en-CA" sz="2800" dirty="0"/>
          </a:p>
        </p:txBody>
      </p:sp>
      <p:sp>
        <p:nvSpPr>
          <p:cNvPr id="6" name="TextBox 5">
            <a:extLst>
              <a:ext uri="{FF2B5EF4-FFF2-40B4-BE49-F238E27FC236}">
                <a16:creationId xmlns:a16="http://schemas.microsoft.com/office/drawing/2014/main" id="{25CABA09-6E96-C7F4-548F-44DFF4283A1E}"/>
              </a:ext>
            </a:extLst>
          </p:cNvPr>
          <p:cNvSpPr txBox="1"/>
          <p:nvPr/>
        </p:nvSpPr>
        <p:spPr>
          <a:xfrm>
            <a:off x="1716429" y="339623"/>
            <a:ext cx="8759141" cy="707886"/>
          </a:xfrm>
          <a:prstGeom prst="rect">
            <a:avLst/>
          </a:prstGeom>
          <a:noFill/>
        </p:spPr>
        <p:txBody>
          <a:bodyPr wrap="square">
            <a:spAutoFit/>
          </a:bodyPr>
          <a:lstStyle/>
          <a:p>
            <a:r>
              <a:rPr lang="en-US" sz="4000" dirty="0">
                <a:solidFill>
                  <a:schemeClr val="bg1"/>
                </a:solidFill>
              </a:rPr>
              <a:t>YOUR INTENSIONS FOR THE COURSE</a:t>
            </a:r>
          </a:p>
        </p:txBody>
      </p:sp>
      <p:sp>
        <p:nvSpPr>
          <p:cNvPr id="2" name="Slide Number Placeholder 1">
            <a:extLst>
              <a:ext uri="{FF2B5EF4-FFF2-40B4-BE49-F238E27FC236}">
                <a16:creationId xmlns:a16="http://schemas.microsoft.com/office/drawing/2014/main" id="{82DE10B3-8EF8-EBC2-A8DE-A377FB1EC352}"/>
              </a:ext>
            </a:extLst>
          </p:cNvPr>
          <p:cNvSpPr>
            <a:spLocks noGrp="1"/>
          </p:cNvSpPr>
          <p:nvPr>
            <p:ph type="sldNum" sz="quarter" idx="12"/>
          </p:nvPr>
        </p:nvSpPr>
        <p:spPr/>
        <p:txBody>
          <a:bodyPr/>
          <a:lstStyle/>
          <a:p>
            <a:fld id="{5B621ED0-B45F-441E-93E9-023E2B55C8A5}" type="slidenum">
              <a:rPr lang="en-CA" smtClean="0"/>
              <a:t>160</a:t>
            </a:fld>
            <a:endParaRPr lang="en-CA"/>
          </a:p>
        </p:txBody>
      </p:sp>
    </p:spTree>
    <p:extLst>
      <p:ext uri="{BB962C8B-B14F-4D97-AF65-F5344CB8AC3E}">
        <p14:creationId xmlns:p14="http://schemas.microsoft.com/office/powerpoint/2010/main" val="38002464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solidFill>
                  <a:schemeClr val="bg1"/>
                </a:solidFill>
              </a:rPr>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741F6148-5DAC-047B-97B0-C16AC5B6CB76}"/>
              </a:ext>
            </a:extLst>
          </p:cNvPr>
          <p:cNvSpPr>
            <a:spLocks noGrp="1"/>
          </p:cNvSpPr>
          <p:nvPr>
            <p:ph type="sldNum" sz="quarter" idx="12"/>
          </p:nvPr>
        </p:nvSpPr>
        <p:spPr/>
        <p:txBody>
          <a:bodyPr/>
          <a:lstStyle/>
          <a:p>
            <a:fld id="{5B621ED0-B45F-441E-93E9-023E2B55C8A5}" type="slidenum">
              <a:rPr lang="en-CA" smtClean="0"/>
              <a:t>161</a:t>
            </a:fld>
            <a:endParaRPr lang="en-CA"/>
          </a:p>
        </p:txBody>
      </p:sp>
    </p:spTree>
    <p:extLst>
      <p:ext uri="{BB962C8B-B14F-4D97-AF65-F5344CB8AC3E}">
        <p14:creationId xmlns:p14="http://schemas.microsoft.com/office/powerpoint/2010/main" val="2250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52288" y="271451"/>
            <a:ext cx="9967913" cy="1240298"/>
          </a:xfrm>
        </p:spPr>
        <p:txBody>
          <a:bodyPr vert="horz" lIns="91440" tIns="45720" rIns="91440" bIns="45720" rtlCol="0" anchor="b">
            <a:normAutofit fontScale="90000"/>
          </a:bodyPr>
          <a:lstStyle/>
          <a:p>
            <a:pPr algn="ctr">
              <a:lnSpc>
                <a:spcPct val="85000"/>
              </a:lnSpc>
            </a:pPr>
            <a:br>
              <a:rPr lang="en-US" sz="4600" b="1" cap="all" dirty="0"/>
            </a:br>
            <a:r>
              <a:rPr lang="en-US" sz="6000" b="1" cap="all" dirty="0">
                <a:solidFill>
                  <a:schemeClr val="bg1"/>
                </a:solidFill>
              </a:rPr>
              <a:t>it's </a:t>
            </a:r>
            <a:r>
              <a:rPr lang="en-US" sz="6000" b="1" dirty="0">
                <a:solidFill>
                  <a:schemeClr val="bg1"/>
                </a:solidFill>
              </a:rPr>
              <a:t>simple</a:t>
            </a:r>
            <a:br>
              <a:rPr lang="en-US" sz="4600" b="1" cap="all" dirty="0"/>
            </a:br>
            <a:endParaRPr lang="en-US" sz="4600" b="1" cap="all" dirty="0"/>
          </a:p>
        </p:txBody>
      </p:sp>
      <p:sp>
        <p:nvSpPr>
          <p:cNvPr id="6" name="TextBox 5">
            <a:extLst>
              <a:ext uri="{FF2B5EF4-FFF2-40B4-BE49-F238E27FC236}">
                <a16:creationId xmlns:a16="http://schemas.microsoft.com/office/drawing/2014/main" id="{7EFC5E5A-A483-27C1-8BC1-FDFEB74D846D}"/>
              </a:ext>
            </a:extLst>
          </p:cNvPr>
          <p:cNvSpPr txBox="1"/>
          <p:nvPr/>
        </p:nvSpPr>
        <p:spPr>
          <a:xfrm>
            <a:off x="465707" y="5549129"/>
            <a:ext cx="11638061" cy="1200329"/>
          </a:xfrm>
          <a:prstGeom prst="rect">
            <a:avLst/>
          </a:prstGeom>
          <a:noFill/>
        </p:spPr>
        <p:txBody>
          <a:bodyPr wrap="square">
            <a:spAutoFit/>
          </a:bodyPr>
          <a:lstStyle/>
          <a:p>
            <a:pPr marL="388620" indent="-342900">
              <a:buFont typeface="Arial" panose="020B0604020202020204" pitchFamily="34" charset="0"/>
              <a:buChar char="•"/>
            </a:pPr>
            <a:r>
              <a:rPr lang="en-CA" sz="2400" dirty="0">
                <a:solidFill>
                  <a:schemeClr val="bg1"/>
                </a:solidFill>
              </a:rPr>
              <a:t>Simple is a bio psycho socio spiritual  course/group that is geared towards anyone who experiences emotional dysregulation.</a:t>
            </a:r>
          </a:p>
          <a:p>
            <a:pPr marL="388620" indent="-342900">
              <a:buFont typeface="Arial" panose="020B0604020202020204" pitchFamily="34" charset="0"/>
              <a:buChar char="•"/>
            </a:pPr>
            <a:r>
              <a:rPr lang="en-CA" sz="2400" dirty="0">
                <a:solidFill>
                  <a:schemeClr val="bg1"/>
                </a:solidFill>
              </a:rPr>
              <a:t>It strives to synthesize knowledge from a variety of disciplines into a single framework</a:t>
            </a:r>
          </a:p>
        </p:txBody>
      </p:sp>
      <p:sp>
        <p:nvSpPr>
          <p:cNvPr id="8" name="TextBox 7">
            <a:extLst>
              <a:ext uri="{FF2B5EF4-FFF2-40B4-BE49-F238E27FC236}">
                <a16:creationId xmlns:a16="http://schemas.microsoft.com/office/drawing/2014/main" id="{39B85D51-915A-73A6-5395-570775523E91}"/>
              </a:ext>
            </a:extLst>
          </p:cNvPr>
          <p:cNvSpPr txBox="1"/>
          <p:nvPr/>
        </p:nvSpPr>
        <p:spPr>
          <a:xfrm>
            <a:off x="168326" y="1482882"/>
            <a:ext cx="4908342" cy="3046988"/>
          </a:xfrm>
          <a:prstGeom prst="rect">
            <a:avLst/>
          </a:prstGeom>
          <a:noFill/>
        </p:spPr>
        <p:txBody>
          <a:bodyPr wrap="square">
            <a:spAutoFit/>
          </a:bodyPr>
          <a:lstStyle/>
          <a:p>
            <a:r>
              <a:rPr lang="en-CA" sz="3200" dirty="0">
                <a:solidFill>
                  <a:schemeClr val="bg1"/>
                </a:solidFill>
              </a:rPr>
              <a:t>S</a:t>
            </a:r>
            <a:r>
              <a:rPr lang="en-CA" sz="3200" dirty="0"/>
              <a:t>tructured </a:t>
            </a:r>
            <a:br>
              <a:rPr lang="en-CA" sz="3200" dirty="0"/>
            </a:br>
            <a:r>
              <a:rPr lang="en-CA" sz="3200" dirty="0">
                <a:solidFill>
                  <a:schemeClr val="bg1"/>
                </a:solidFill>
              </a:rPr>
              <a:t>I</a:t>
            </a:r>
            <a:r>
              <a:rPr lang="en-CA" sz="3200" dirty="0"/>
              <a:t>ntegrative, integral, idealist </a:t>
            </a:r>
            <a:br>
              <a:rPr lang="en-CA" sz="3200" dirty="0"/>
            </a:br>
            <a:r>
              <a:rPr lang="en-CA" sz="3200" dirty="0">
                <a:solidFill>
                  <a:schemeClr val="bg1"/>
                </a:solidFill>
              </a:rPr>
              <a:t>M</a:t>
            </a:r>
            <a:r>
              <a:rPr lang="en-CA" sz="3200" dirty="0"/>
              <a:t>indful</a:t>
            </a:r>
            <a:br>
              <a:rPr lang="en-CA" sz="3200" dirty="0"/>
            </a:br>
            <a:r>
              <a:rPr lang="en-CA" sz="3200" dirty="0">
                <a:solidFill>
                  <a:schemeClr val="bg1"/>
                </a:solidFill>
              </a:rPr>
              <a:t>P</a:t>
            </a:r>
            <a:r>
              <a:rPr lang="en-CA" sz="3200" dirty="0"/>
              <a:t>sychotherapy that is </a:t>
            </a:r>
            <a:r>
              <a:rPr lang="en-CA" sz="3200" dirty="0">
                <a:solidFill>
                  <a:schemeClr val="bg1"/>
                </a:solidFill>
              </a:rPr>
              <a:t>L</a:t>
            </a:r>
            <a:r>
              <a:rPr lang="en-CA" sz="3200" dirty="0"/>
              <a:t>earned </a:t>
            </a:r>
            <a:br>
              <a:rPr lang="en-CA" sz="3200" dirty="0"/>
            </a:br>
            <a:r>
              <a:rPr lang="en-CA" sz="3200" dirty="0">
                <a:solidFill>
                  <a:schemeClr val="bg1"/>
                </a:solidFill>
              </a:rPr>
              <a:t>E</a:t>
            </a:r>
            <a:r>
              <a:rPr lang="en-CA" sz="3200" dirty="0"/>
              <a:t>asily</a:t>
            </a:r>
          </a:p>
        </p:txBody>
      </p:sp>
      <p:pic>
        <p:nvPicPr>
          <p:cNvPr id="9" name="Graphic 8" descr="Greek Pillar with solid fill">
            <a:extLst>
              <a:ext uri="{FF2B5EF4-FFF2-40B4-BE49-F238E27FC236}">
                <a16:creationId xmlns:a16="http://schemas.microsoft.com/office/drawing/2014/main" id="{EC38F117-84FB-CE7B-5045-1C13BCDDB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6079" y="2070560"/>
            <a:ext cx="1153905" cy="2394284"/>
          </a:xfrm>
          <a:prstGeom prst="rect">
            <a:avLst/>
          </a:prstGeom>
        </p:spPr>
      </p:pic>
      <p:pic>
        <p:nvPicPr>
          <p:cNvPr id="11" name="Graphic 10" descr="Greek Pillar with solid fill">
            <a:extLst>
              <a:ext uri="{FF2B5EF4-FFF2-40B4-BE49-F238E27FC236}">
                <a16:creationId xmlns:a16="http://schemas.microsoft.com/office/drawing/2014/main" id="{35C5124D-9CF0-4ABE-096B-78A6C3271A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0885" y="2046077"/>
            <a:ext cx="1153905" cy="2394284"/>
          </a:xfrm>
          <a:prstGeom prst="rect">
            <a:avLst/>
          </a:prstGeom>
        </p:spPr>
      </p:pic>
      <p:pic>
        <p:nvPicPr>
          <p:cNvPr id="12" name="Graphic 11" descr="Greek Pillar with solid fill">
            <a:extLst>
              <a:ext uri="{FF2B5EF4-FFF2-40B4-BE49-F238E27FC236}">
                <a16:creationId xmlns:a16="http://schemas.microsoft.com/office/drawing/2014/main" id="{9B2B3472-CC76-D4D7-7498-D309680123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1197" y="2046077"/>
            <a:ext cx="1153905" cy="2394284"/>
          </a:xfrm>
          <a:prstGeom prst="rect">
            <a:avLst/>
          </a:prstGeom>
        </p:spPr>
      </p:pic>
      <p:pic>
        <p:nvPicPr>
          <p:cNvPr id="13" name="Graphic 12" descr="Greek Pillar with solid fill">
            <a:extLst>
              <a:ext uri="{FF2B5EF4-FFF2-40B4-BE49-F238E27FC236}">
                <a16:creationId xmlns:a16="http://schemas.microsoft.com/office/drawing/2014/main" id="{ACA92C80-F93D-3890-47C5-6FAAAD8E0B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87259" y="2059044"/>
            <a:ext cx="1153905" cy="2394284"/>
          </a:xfrm>
          <a:prstGeom prst="rect">
            <a:avLst/>
          </a:prstGeom>
        </p:spPr>
      </p:pic>
      <p:sp>
        <p:nvSpPr>
          <p:cNvPr id="16" name="Isosceles Triangle 15">
            <a:extLst>
              <a:ext uri="{FF2B5EF4-FFF2-40B4-BE49-F238E27FC236}">
                <a16:creationId xmlns:a16="http://schemas.microsoft.com/office/drawing/2014/main" id="{1972E6F5-B930-5BA8-83E5-FC0FD28732D7}"/>
              </a:ext>
            </a:extLst>
          </p:cNvPr>
          <p:cNvSpPr/>
          <p:nvPr/>
        </p:nvSpPr>
        <p:spPr>
          <a:xfrm>
            <a:off x="5197642" y="1530159"/>
            <a:ext cx="6994358" cy="735480"/>
          </a:xfrm>
          <a:prstGeom prst="triangle">
            <a:avLst>
              <a:gd name="adj" fmla="val 4874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174FA6B0-A888-CDAB-E45F-C50C808F090E}"/>
              </a:ext>
            </a:extLst>
          </p:cNvPr>
          <p:cNvSpPr txBox="1"/>
          <p:nvPr/>
        </p:nvSpPr>
        <p:spPr>
          <a:xfrm>
            <a:off x="4852110" y="4569798"/>
            <a:ext cx="1644095" cy="369332"/>
          </a:xfrm>
          <a:prstGeom prst="rect">
            <a:avLst/>
          </a:prstGeom>
          <a:noFill/>
        </p:spPr>
        <p:txBody>
          <a:bodyPr wrap="square">
            <a:spAutoFit/>
          </a:bodyPr>
          <a:lstStyle/>
          <a:p>
            <a:r>
              <a:rPr lang="en-CA" dirty="0"/>
              <a:t>Neurobiology</a:t>
            </a:r>
          </a:p>
        </p:txBody>
      </p:sp>
      <p:sp>
        <p:nvSpPr>
          <p:cNvPr id="20" name="TextBox 19">
            <a:extLst>
              <a:ext uri="{FF2B5EF4-FFF2-40B4-BE49-F238E27FC236}">
                <a16:creationId xmlns:a16="http://schemas.microsoft.com/office/drawing/2014/main" id="{97DAB65D-E350-25B7-73F9-A6F0FEDD1E91}"/>
              </a:ext>
            </a:extLst>
          </p:cNvPr>
          <p:cNvSpPr txBox="1"/>
          <p:nvPr/>
        </p:nvSpPr>
        <p:spPr>
          <a:xfrm>
            <a:off x="7515967" y="4529870"/>
            <a:ext cx="748534" cy="369332"/>
          </a:xfrm>
          <a:prstGeom prst="rect">
            <a:avLst/>
          </a:prstGeom>
          <a:noFill/>
        </p:spPr>
        <p:txBody>
          <a:bodyPr wrap="square">
            <a:spAutoFit/>
          </a:bodyPr>
          <a:lstStyle/>
          <a:p>
            <a:r>
              <a:rPr lang="en-CA" dirty="0">
                <a:solidFill>
                  <a:srgbClr val="FFFF00"/>
                </a:solidFill>
              </a:rPr>
              <a:t>DBT</a:t>
            </a:r>
          </a:p>
        </p:txBody>
      </p:sp>
      <p:sp>
        <p:nvSpPr>
          <p:cNvPr id="22" name="TextBox 21">
            <a:extLst>
              <a:ext uri="{FF2B5EF4-FFF2-40B4-BE49-F238E27FC236}">
                <a16:creationId xmlns:a16="http://schemas.microsoft.com/office/drawing/2014/main" id="{9B8D1321-8350-9459-18E6-F38D9D3F309E}"/>
              </a:ext>
            </a:extLst>
          </p:cNvPr>
          <p:cNvSpPr txBox="1"/>
          <p:nvPr/>
        </p:nvSpPr>
        <p:spPr>
          <a:xfrm>
            <a:off x="8935504" y="4472715"/>
            <a:ext cx="2005290" cy="923330"/>
          </a:xfrm>
          <a:prstGeom prst="rect">
            <a:avLst/>
          </a:prstGeom>
          <a:noFill/>
        </p:spPr>
        <p:txBody>
          <a:bodyPr wrap="square">
            <a:spAutoFit/>
          </a:bodyPr>
          <a:lstStyle/>
          <a:p>
            <a:pPr algn="ctr"/>
            <a:r>
              <a:rPr lang="en-CA" dirty="0">
                <a:solidFill>
                  <a:schemeClr val="accent3">
                    <a:lumMod val="40000"/>
                    <a:lumOff val="60000"/>
                  </a:schemeClr>
                </a:solidFill>
              </a:rPr>
              <a:t>Psychodynamic attachment and trauma theory</a:t>
            </a:r>
          </a:p>
        </p:txBody>
      </p:sp>
      <p:sp>
        <p:nvSpPr>
          <p:cNvPr id="24" name="TextBox 23">
            <a:extLst>
              <a:ext uri="{FF2B5EF4-FFF2-40B4-BE49-F238E27FC236}">
                <a16:creationId xmlns:a16="http://schemas.microsoft.com/office/drawing/2014/main" id="{B1ADA44F-EE1B-BEA3-92DC-320B6030C189}"/>
              </a:ext>
            </a:extLst>
          </p:cNvPr>
          <p:cNvSpPr txBox="1"/>
          <p:nvPr/>
        </p:nvSpPr>
        <p:spPr>
          <a:xfrm>
            <a:off x="11103978" y="4472715"/>
            <a:ext cx="1320466" cy="646331"/>
          </a:xfrm>
          <a:prstGeom prst="rect">
            <a:avLst/>
          </a:prstGeom>
          <a:noFill/>
        </p:spPr>
        <p:txBody>
          <a:bodyPr wrap="square">
            <a:spAutoFit/>
          </a:bodyPr>
          <a:lstStyle/>
          <a:p>
            <a:pPr algn="ctr"/>
            <a:r>
              <a:rPr lang="en-CA" dirty="0">
                <a:solidFill>
                  <a:schemeClr val="accent4">
                    <a:lumMod val="20000"/>
                    <a:lumOff val="80000"/>
                  </a:schemeClr>
                </a:solidFill>
              </a:rPr>
              <a:t>Integral theory</a:t>
            </a:r>
          </a:p>
        </p:txBody>
      </p:sp>
      <p:sp>
        <p:nvSpPr>
          <p:cNvPr id="7" name="TextBox 6">
            <a:extLst>
              <a:ext uri="{FF2B5EF4-FFF2-40B4-BE49-F238E27FC236}">
                <a16:creationId xmlns:a16="http://schemas.microsoft.com/office/drawing/2014/main" id="{0B93C052-9F87-DB00-7E68-A90CAF59F8B0}"/>
              </a:ext>
            </a:extLst>
          </p:cNvPr>
          <p:cNvSpPr txBox="1"/>
          <p:nvPr/>
        </p:nvSpPr>
        <p:spPr>
          <a:xfrm>
            <a:off x="7832101" y="1662615"/>
            <a:ext cx="1918924" cy="646331"/>
          </a:xfrm>
          <a:prstGeom prst="rect">
            <a:avLst/>
          </a:prstGeom>
          <a:noFill/>
        </p:spPr>
        <p:txBody>
          <a:bodyPr wrap="square">
            <a:spAutoFit/>
          </a:bodyPr>
          <a:lstStyle/>
          <a:p>
            <a:r>
              <a:rPr lang="en-CA" sz="3600" dirty="0"/>
              <a:t> SIMPLE </a:t>
            </a:r>
          </a:p>
        </p:txBody>
      </p:sp>
      <p:sp>
        <p:nvSpPr>
          <p:cNvPr id="3" name="Slide Number Placeholder 2">
            <a:extLst>
              <a:ext uri="{FF2B5EF4-FFF2-40B4-BE49-F238E27FC236}">
                <a16:creationId xmlns:a16="http://schemas.microsoft.com/office/drawing/2014/main" id="{13F2B608-8838-A6C2-850D-59A1572538F7}"/>
              </a:ext>
            </a:extLst>
          </p:cNvPr>
          <p:cNvSpPr>
            <a:spLocks noGrp="1"/>
          </p:cNvSpPr>
          <p:nvPr>
            <p:ph type="sldNum" sz="quarter" idx="12"/>
          </p:nvPr>
        </p:nvSpPr>
        <p:spPr/>
        <p:txBody>
          <a:bodyPr/>
          <a:lstStyle/>
          <a:p>
            <a:fld id="{5B621ED0-B45F-441E-93E9-023E2B55C8A5}" type="slidenum">
              <a:rPr lang="en-CA" smtClean="0"/>
              <a:t>162</a:t>
            </a:fld>
            <a:endParaRPr lang="en-CA"/>
          </a:p>
        </p:txBody>
      </p:sp>
    </p:spTree>
    <p:extLst>
      <p:ext uri="{BB962C8B-B14F-4D97-AF65-F5344CB8AC3E}">
        <p14:creationId xmlns:p14="http://schemas.microsoft.com/office/powerpoint/2010/main" val="4106193510"/>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88D0-E6EE-4CA7-8FD6-410C2300762D}"/>
              </a:ext>
            </a:extLst>
          </p:cNvPr>
          <p:cNvSpPr>
            <a:spLocks noGrp="1"/>
          </p:cNvSpPr>
          <p:nvPr>
            <p:ph type="title" idx="4294967295"/>
          </p:nvPr>
        </p:nvSpPr>
        <p:spPr>
          <a:xfrm>
            <a:off x="-722323" y="368792"/>
            <a:ext cx="5667375" cy="1355725"/>
          </a:xfrm>
        </p:spPr>
        <p:txBody>
          <a:bodyPr vert="horz" lIns="91440" tIns="45720" rIns="91440" bIns="45720" rtlCol="0" anchor="ctr">
            <a:normAutofit/>
          </a:bodyPr>
          <a:lstStyle/>
          <a:p>
            <a:pPr algn="ctr"/>
            <a:r>
              <a:rPr lang="en-US" sz="3200" dirty="0">
                <a:solidFill>
                  <a:schemeClr val="bg1"/>
                </a:solidFill>
              </a:rPr>
              <a:t>WHO SIMPLE IS FOR</a:t>
            </a:r>
            <a:br>
              <a:rPr lang="en-US" sz="3200" dirty="0"/>
            </a:br>
            <a:endParaRPr lang="en-US" sz="3200" dirty="0"/>
          </a:p>
        </p:txBody>
      </p:sp>
      <p:sp>
        <p:nvSpPr>
          <p:cNvPr id="7" name="Content Placeholder 6">
            <a:extLst>
              <a:ext uri="{FF2B5EF4-FFF2-40B4-BE49-F238E27FC236}">
                <a16:creationId xmlns:a16="http://schemas.microsoft.com/office/drawing/2014/main" id="{12D802AB-E326-4CF8-9323-80EC46397AAF}"/>
              </a:ext>
            </a:extLst>
          </p:cNvPr>
          <p:cNvSpPr>
            <a:spLocks noGrp="1"/>
          </p:cNvSpPr>
          <p:nvPr>
            <p:ph sz="half" idx="4294967295"/>
          </p:nvPr>
        </p:nvSpPr>
        <p:spPr>
          <a:xfrm>
            <a:off x="4074289" y="415091"/>
            <a:ext cx="8117711" cy="6317673"/>
          </a:xfrm>
        </p:spPr>
        <p:txBody>
          <a:bodyPr>
            <a:normAutofit fontScale="77500" lnSpcReduction="20000"/>
          </a:bodyPr>
          <a:lstStyle/>
          <a:p>
            <a:r>
              <a:rPr lang="en-US" sz="2300" dirty="0">
                <a:solidFill>
                  <a:schemeClr val="tx1"/>
                </a:solidFill>
              </a:rPr>
              <a:t>Anyone who experiences </a:t>
            </a:r>
            <a:r>
              <a:rPr lang="en-US" sz="2300" dirty="0">
                <a:solidFill>
                  <a:schemeClr val="bg1"/>
                </a:solidFill>
              </a:rPr>
              <a:t>emotional dysregulation </a:t>
            </a:r>
            <a:r>
              <a:rPr lang="en-US" sz="2300" dirty="0"/>
              <a:t>or a narrow window of tolerable emotions</a:t>
            </a:r>
            <a:r>
              <a:rPr lang="en-US" sz="2300" dirty="0">
                <a:solidFill>
                  <a:schemeClr val="tx1"/>
                </a:solidFill>
              </a:rPr>
              <a:t>.</a:t>
            </a:r>
            <a:r>
              <a:rPr lang="en-CA" sz="2300" dirty="0"/>
              <a:t> </a:t>
            </a:r>
          </a:p>
          <a:p>
            <a:r>
              <a:rPr lang="en-CA" sz="2300" dirty="0"/>
              <a:t>Being calm or alert is a state of physiological activation referred to as the ‘window of emotional tolerance’. Outside that is fight/flight hyperarousal and hypoarousal freeze/dissociation. </a:t>
            </a:r>
            <a:endParaRPr lang="en-US" sz="2300" dirty="0">
              <a:solidFill>
                <a:schemeClr val="tx1"/>
              </a:solidFill>
            </a:endParaRPr>
          </a:p>
          <a:p>
            <a:r>
              <a:rPr lang="en-CA" sz="2300" dirty="0">
                <a:solidFill>
                  <a:schemeClr val="tx1"/>
                </a:solidFill>
              </a:rPr>
              <a:t>What is emotional dysregulation?</a:t>
            </a:r>
          </a:p>
          <a:p>
            <a:r>
              <a:rPr lang="en-US" sz="2300" dirty="0">
                <a:solidFill>
                  <a:schemeClr val="tx1"/>
                </a:solidFill>
              </a:rPr>
              <a:t>A disproportionate emotional reaction to present day events or intense emotions arising apparently from nowhere.</a:t>
            </a:r>
          </a:p>
          <a:p>
            <a:r>
              <a:rPr lang="en-US" sz="2300" dirty="0">
                <a:solidFill>
                  <a:schemeClr val="tx1"/>
                </a:solidFill>
              </a:rPr>
              <a:t> Dysregulated emotions can be seen as the core problem which can then give rise to dysregulated thoughts and behaviors.</a:t>
            </a:r>
          </a:p>
          <a:p>
            <a:r>
              <a:rPr lang="en-US" sz="2300" dirty="0">
                <a:solidFill>
                  <a:schemeClr val="tx1"/>
                </a:solidFill>
              </a:rPr>
              <a:t>Signs of dysregulated emotions include depression, anxiety, high levels of shame and anger, self-harm, excessive substance use, high risk behaviors, perfectionism, conflictual interpersonal relationships, issues with eating, suicidal thoughts, etc..</a:t>
            </a:r>
          </a:p>
          <a:p>
            <a:r>
              <a:rPr lang="en-US" sz="2300" dirty="0">
                <a:solidFill>
                  <a:schemeClr val="tx1"/>
                </a:solidFill>
              </a:rPr>
              <a:t>Dysregulated emotions are not just average responses to present day events, they often are triggered by present-day events </a:t>
            </a:r>
            <a:r>
              <a:rPr lang="en-US" sz="2300" dirty="0"/>
              <a:t>but may owe to unconscious factors such as</a:t>
            </a:r>
            <a:r>
              <a:rPr lang="en-US" sz="2300" dirty="0">
                <a:solidFill>
                  <a:schemeClr val="tx1"/>
                </a:solidFill>
              </a:rPr>
              <a:t> a person’s temperamental predispositions, and their  past experiences, including the type of parenting they had and/or previous traumatic circumstances they may have encountered in the course o their lives.</a:t>
            </a:r>
            <a:endParaRPr lang="en-CA" sz="2300" dirty="0">
              <a:solidFill>
                <a:schemeClr val="tx1"/>
              </a:solidFill>
            </a:endParaRPr>
          </a:p>
          <a:p>
            <a:r>
              <a:rPr lang="en-CA" sz="2300" dirty="0">
                <a:solidFill>
                  <a:schemeClr val="tx1"/>
                </a:solidFill>
              </a:rPr>
              <a:t>The main goals of this course are 1. to help people who experience emotional dysregulation become aware of, understand, and better regulate their dysregulated emotions , thoughts, and behaviors and 2. to heal the traumas that underlie emotional dysregulation </a:t>
            </a:r>
          </a:p>
          <a:p>
            <a:r>
              <a:rPr lang="en-CA" sz="2300" dirty="0">
                <a:solidFill>
                  <a:schemeClr val="tx1"/>
                </a:solidFill>
              </a:rPr>
              <a:t>Being emotionally well-regulated means </a:t>
            </a:r>
            <a:r>
              <a:rPr lang="en-CA" sz="2300" dirty="0"/>
              <a:t>having the capacity</a:t>
            </a:r>
            <a:r>
              <a:rPr lang="en-CA" sz="2300" dirty="0">
                <a:solidFill>
                  <a:schemeClr val="tx1"/>
                </a:solidFill>
              </a:rPr>
              <a:t> to bring yourself to a calm or alert state from states of fight or flight, depression or dissociation. </a:t>
            </a:r>
          </a:p>
          <a:p>
            <a:endParaRPr lang="en-CA" sz="1800" dirty="0">
              <a:solidFill>
                <a:schemeClr val="tx1"/>
              </a:solidFill>
            </a:endParaRPr>
          </a:p>
        </p:txBody>
      </p:sp>
      <p:pic>
        <p:nvPicPr>
          <p:cNvPr id="3" name="Picture 2" descr="How to Recognize Your Window of Tolerance — Mind My Peelings">
            <a:extLst>
              <a:ext uri="{FF2B5EF4-FFF2-40B4-BE49-F238E27FC236}">
                <a16:creationId xmlns:a16="http://schemas.microsoft.com/office/drawing/2014/main" id="{CAE5474F-C59E-B476-830D-7AF88C028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42" y="1110343"/>
            <a:ext cx="3925847" cy="543296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FAC255D-4A64-49F5-61B7-3318782F0FF7}"/>
              </a:ext>
            </a:extLst>
          </p:cNvPr>
          <p:cNvSpPr>
            <a:spLocks noGrp="1"/>
          </p:cNvSpPr>
          <p:nvPr>
            <p:ph type="sldNum" sz="quarter" idx="12"/>
          </p:nvPr>
        </p:nvSpPr>
        <p:spPr/>
        <p:txBody>
          <a:bodyPr/>
          <a:lstStyle/>
          <a:p>
            <a:fld id="{5B621ED0-B45F-441E-93E9-023E2B55C8A5}" type="slidenum">
              <a:rPr lang="en-CA" smtClean="0"/>
              <a:t>163</a:t>
            </a:fld>
            <a:endParaRPr lang="en-CA"/>
          </a:p>
        </p:txBody>
      </p:sp>
    </p:spTree>
    <p:extLst>
      <p:ext uri="{BB962C8B-B14F-4D97-AF65-F5344CB8AC3E}">
        <p14:creationId xmlns:p14="http://schemas.microsoft.com/office/powerpoint/2010/main" val="2572093930"/>
      </p:ext>
    </p:extLst>
  </p:cSld>
  <p:clrMapOvr>
    <a:masterClrMapping/>
  </p:clrMapOvr>
  <mc:AlternateContent xmlns:mc="http://schemas.openxmlformats.org/markup-compatibility/2006" xmlns:p14="http://schemas.microsoft.com/office/powerpoint/2010/main">
    <mc:Choice Requires="p14">
      <p:transition spd="med" p14:dur="700" advTm="49352">
        <p:fade/>
      </p:transition>
    </mc:Choice>
    <mc:Fallback xmlns="">
      <p:transition spd="med" advTm="49352">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solidFill>
                  <a:schemeClr val="bg1"/>
                </a:solidFill>
              </a:rPr>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5B29A5D6-3DC6-A3B4-60E5-DDED9FEF7F12}"/>
              </a:ext>
            </a:extLst>
          </p:cNvPr>
          <p:cNvSpPr>
            <a:spLocks noGrp="1"/>
          </p:cNvSpPr>
          <p:nvPr>
            <p:ph type="sldNum" sz="quarter" idx="12"/>
          </p:nvPr>
        </p:nvSpPr>
        <p:spPr/>
        <p:txBody>
          <a:bodyPr/>
          <a:lstStyle/>
          <a:p>
            <a:fld id="{5B621ED0-B45F-441E-93E9-023E2B55C8A5}" type="slidenum">
              <a:rPr lang="en-CA" smtClean="0"/>
              <a:t>164</a:t>
            </a:fld>
            <a:endParaRPr lang="en-CA"/>
          </a:p>
        </p:txBody>
      </p:sp>
    </p:spTree>
    <p:extLst>
      <p:ext uri="{BB962C8B-B14F-4D97-AF65-F5344CB8AC3E}">
        <p14:creationId xmlns:p14="http://schemas.microsoft.com/office/powerpoint/2010/main" val="35513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1FBA1A-72F6-4149-8460-C7E618087FF5}"/>
              </a:ext>
            </a:extLst>
          </p:cNvPr>
          <p:cNvPicPr>
            <a:picLocks noGrp="1" noChangeAspect="1"/>
          </p:cNvPicPr>
          <p:nvPr>
            <p:ph idx="4294967295"/>
          </p:nvPr>
        </p:nvPicPr>
        <p:blipFill rotWithShape="1">
          <a:blip r:embed="rId3"/>
          <a:stretch/>
        </p:blipFill>
        <p:spPr>
          <a:xfrm>
            <a:off x="195942" y="1733798"/>
            <a:ext cx="4791693" cy="4306050"/>
          </a:xfrm>
          <a:prstGeom prst="rect">
            <a:avLst/>
          </a:prstGeom>
        </p:spPr>
      </p:pic>
      <p:sp>
        <p:nvSpPr>
          <p:cNvPr id="2" name="Title 1">
            <a:extLst>
              <a:ext uri="{FF2B5EF4-FFF2-40B4-BE49-F238E27FC236}">
                <a16:creationId xmlns:a16="http://schemas.microsoft.com/office/drawing/2014/main" id="{4D7CFF71-98CC-4708-BF61-879B1384D7C9}"/>
              </a:ext>
            </a:extLst>
          </p:cNvPr>
          <p:cNvSpPr>
            <a:spLocks noGrp="1"/>
          </p:cNvSpPr>
          <p:nvPr>
            <p:ph type="title" idx="4294967295"/>
          </p:nvPr>
        </p:nvSpPr>
        <p:spPr>
          <a:xfrm>
            <a:off x="-113312" y="509419"/>
            <a:ext cx="5410200" cy="1009650"/>
          </a:xfrm>
        </p:spPr>
        <p:txBody>
          <a:bodyPr>
            <a:normAutofit/>
          </a:bodyPr>
          <a:lstStyle/>
          <a:p>
            <a:pPr algn="ctr"/>
            <a:r>
              <a:rPr lang="en-CA" sz="3200" b="1" dirty="0">
                <a:solidFill>
                  <a:schemeClr val="bg1"/>
                </a:solidFill>
              </a:rPr>
              <a:t>A BRIEF HISTORY OF THE SIMPLE COURSE</a:t>
            </a:r>
          </a:p>
        </p:txBody>
      </p:sp>
      <p:sp>
        <p:nvSpPr>
          <p:cNvPr id="10" name="TextBox 9">
            <a:extLst>
              <a:ext uri="{FF2B5EF4-FFF2-40B4-BE49-F238E27FC236}">
                <a16:creationId xmlns:a16="http://schemas.microsoft.com/office/drawing/2014/main" id="{7C92A9C1-15D8-8CA4-C493-8AD6E30D917A}"/>
              </a:ext>
            </a:extLst>
          </p:cNvPr>
          <p:cNvSpPr txBox="1"/>
          <p:nvPr/>
        </p:nvSpPr>
        <p:spPr>
          <a:xfrm>
            <a:off x="5406151" y="428178"/>
            <a:ext cx="6539291" cy="6001643"/>
          </a:xfrm>
          <a:prstGeom prst="rect">
            <a:avLst/>
          </a:prstGeom>
          <a:noFill/>
        </p:spPr>
        <p:txBody>
          <a:bodyPr wrap="square">
            <a:spAutoFit/>
          </a:bodyPr>
          <a:lstStyle/>
          <a:p>
            <a:r>
              <a:rPr lang="en-CA" sz="2400" dirty="0"/>
              <a:t>Some of the significant moments of the Simple course  include:</a:t>
            </a:r>
          </a:p>
          <a:p>
            <a:r>
              <a:rPr lang="en-CA" sz="2400" dirty="0"/>
              <a:t>1993 – Marsha Linehan publishes  “cognitive behavioral treatment of borderline personality disorder” DBT is born.</a:t>
            </a:r>
          </a:p>
          <a:p>
            <a:endParaRPr lang="en-CA" sz="2400" dirty="0"/>
          </a:p>
          <a:p>
            <a:r>
              <a:rPr lang="en-CA" sz="2400" dirty="0"/>
              <a:t>1997- first DBT group offered at Stratford General Hospital</a:t>
            </a:r>
          </a:p>
          <a:p>
            <a:endParaRPr lang="en-CA" sz="2400" dirty="0"/>
          </a:p>
          <a:p>
            <a:r>
              <a:rPr lang="en-CA" sz="2400" dirty="0"/>
              <a:t>1997- present- Why DBT evolved into Simple.</a:t>
            </a:r>
          </a:p>
          <a:p>
            <a:endParaRPr lang="en-CA" sz="2400" dirty="0"/>
          </a:p>
          <a:p>
            <a:r>
              <a:rPr lang="en-CA" sz="2400" dirty="0"/>
              <a:t>2020- Simple 1</a:t>
            </a:r>
            <a:r>
              <a:rPr lang="en-CA" sz="2400" baseline="30000" dirty="0"/>
              <a:t>st</a:t>
            </a:r>
            <a:r>
              <a:rPr lang="en-CA" sz="2400" dirty="0"/>
              <a:t>  offered virtually</a:t>
            </a:r>
          </a:p>
          <a:p>
            <a:endParaRPr lang="en-CA" sz="2400" dirty="0"/>
          </a:p>
          <a:p>
            <a:r>
              <a:rPr lang="en-CA" sz="2400" dirty="0"/>
              <a:t> 2023-Simple on YouTube</a:t>
            </a:r>
          </a:p>
          <a:p>
            <a:endParaRPr lang="en-CA" sz="2400" dirty="0"/>
          </a:p>
          <a:p>
            <a:r>
              <a:rPr lang="en-CA" sz="2400" dirty="0"/>
              <a:t>2024-25- 27 </a:t>
            </a:r>
            <a:r>
              <a:rPr lang="en-CA" sz="2400" dirty="0" err="1"/>
              <a:t>th</a:t>
            </a:r>
            <a:r>
              <a:rPr lang="en-CA" sz="2400" dirty="0"/>
              <a:t> anniversary of the course</a:t>
            </a:r>
          </a:p>
        </p:txBody>
      </p:sp>
      <p:sp>
        <p:nvSpPr>
          <p:cNvPr id="3" name="Slide Number Placeholder 2">
            <a:extLst>
              <a:ext uri="{FF2B5EF4-FFF2-40B4-BE49-F238E27FC236}">
                <a16:creationId xmlns:a16="http://schemas.microsoft.com/office/drawing/2014/main" id="{83826A54-C5A9-A98A-D6EF-9AEE5E4C0FC8}"/>
              </a:ext>
            </a:extLst>
          </p:cNvPr>
          <p:cNvSpPr>
            <a:spLocks noGrp="1"/>
          </p:cNvSpPr>
          <p:nvPr>
            <p:ph type="sldNum" sz="quarter" idx="12"/>
          </p:nvPr>
        </p:nvSpPr>
        <p:spPr/>
        <p:txBody>
          <a:bodyPr/>
          <a:lstStyle/>
          <a:p>
            <a:fld id="{5B621ED0-B45F-441E-93E9-023E2B55C8A5}" type="slidenum">
              <a:rPr lang="en-CA" smtClean="0"/>
              <a:t>165</a:t>
            </a:fld>
            <a:endParaRPr lang="en-CA"/>
          </a:p>
        </p:txBody>
      </p:sp>
    </p:spTree>
    <p:extLst>
      <p:ext uri="{BB962C8B-B14F-4D97-AF65-F5344CB8AC3E}">
        <p14:creationId xmlns:p14="http://schemas.microsoft.com/office/powerpoint/2010/main" val="788234442"/>
      </p:ext>
    </p:extLst>
  </p:cSld>
  <p:clrMapOvr>
    <a:masterClrMapping/>
  </p:clrMapOvr>
  <mc:AlternateContent xmlns:mc="http://schemas.openxmlformats.org/markup-compatibility/2006" xmlns:p14="http://schemas.microsoft.com/office/powerpoint/2010/main">
    <mc:Choice Requires="p14">
      <p:transition spd="med" p14:dur="700" advTm="210509">
        <p:fade/>
      </p:transition>
    </mc:Choice>
    <mc:Fallback xmlns="">
      <p:transition spd="med" advTm="210509">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solidFill>
                  <a:schemeClr val="bg1"/>
                </a:solidFill>
              </a:rPr>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038127D1-BD8D-2211-C12C-8EDA2CBEF2F9}"/>
              </a:ext>
            </a:extLst>
          </p:cNvPr>
          <p:cNvSpPr>
            <a:spLocks noGrp="1"/>
          </p:cNvSpPr>
          <p:nvPr>
            <p:ph type="sldNum" sz="quarter" idx="12"/>
          </p:nvPr>
        </p:nvSpPr>
        <p:spPr/>
        <p:txBody>
          <a:bodyPr/>
          <a:lstStyle/>
          <a:p>
            <a:fld id="{5B621ED0-B45F-441E-93E9-023E2B55C8A5}" type="slidenum">
              <a:rPr lang="en-CA" smtClean="0"/>
              <a:t>166</a:t>
            </a:fld>
            <a:endParaRPr lang="en-CA"/>
          </a:p>
        </p:txBody>
      </p:sp>
    </p:spTree>
    <p:extLst>
      <p:ext uri="{BB962C8B-B14F-4D97-AF65-F5344CB8AC3E}">
        <p14:creationId xmlns:p14="http://schemas.microsoft.com/office/powerpoint/2010/main" val="422848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1CF7-4441-4AF1-43D1-E27904979735}"/>
              </a:ext>
            </a:extLst>
          </p:cNvPr>
          <p:cNvSpPr>
            <a:spLocks noGrp="1"/>
          </p:cNvSpPr>
          <p:nvPr>
            <p:ph type="title" idx="4294967295"/>
          </p:nvPr>
        </p:nvSpPr>
        <p:spPr>
          <a:xfrm>
            <a:off x="-51126" y="152276"/>
            <a:ext cx="4333760" cy="1068965"/>
          </a:xfrm>
        </p:spPr>
        <p:txBody>
          <a:bodyPr>
            <a:normAutofit/>
          </a:bodyPr>
          <a:lstStyle/>
          <a:p>
            <a:pPr algn="ctr"/>
            <a:r>
              <a:rPr lang="en-CA" sz="2800" dirty="0">
                <a:solidFill>
                  <a:schemeClr val="bg1"/>
                </a:solidFill>
              </a:rPr>
              <a:t>INDIVIDUAL OR GROUP THERAPY </a:t>
            </a:r>
          </a:p>
        </p:txBody>
      </p:sp>
      <p:sp>
        <p:nvSpPr>
          <p:cNvPr id="4" name="TextBox 3">
            <a:extLst>
              <a:ext uri="{FF2B5EF4-FFF2-40B4-BE49-F238E27FC236}">
                <a16:creationId xmlns:a16="http://schemas.microsoft.com/office/drawing/2014/main" id="{3B2876AB-922D-F2EE-B174-BBD1B048E7B3}"/>
              </a:ext>
            </a:extLst>
          </p:cNvPr>
          <p:cNvSpPr txBox="1"/>
          <p:nvPr/>
        </p:nvSpPr>
        <p:spPr>
          <a:xfrm>
            <a:off x="598927" y="5768459"/>
            <a:ext cx="6153150" cy="369332"/>
          </a:xfrm>
          <a:prstGeom prst="rect">
            <a:avLst/>
          </a:prstGeom>
          <a:noFill/>
        </p:spPr>
        <p:txBody>
          <a:bodyPr wrap="square">
            <a:spAutoFit/>
          </a:bodyPr>
          <a:lstStyle/>
          <a:p>
            <a:r>
              <a:rPr lang="en-CA" sz="1800" dirty="0"/>
              <a:t>. </a:t>
            </a:r>
            <a:endParaRPr lang="en-CA" dirty="0"/>
          </a:p>
        </p:txBody>
      </p:sp>
      <p:sp>
        <p:nvSpPr>
          <p:cNvPr id="6" name="TextBox 5">
            <a:extLst>
              <a:ext uri="{FF2B5EF4-FFF2-40B4-BE49-F238E27FC236}">
                <a16:creationId xmlns:a16="http://schemas.microsoft.com/office/drawing/2014/main" id="{CE166BE8-E149-9AF0-C8CB-D14FEE0BF93A}"/>
              </a:ext>
            </a:extLst>
          </p:cNvPr>
          <p:cNvSpPr txBox="1"/>
          <p:nvPr/>
        </p:nvSpPr>
        <p:spPr>
          <a:xfrm>
            <a:off x="4411051" y="152276"/>
            <a:ext cx="7660939" cy="6370975"/>
          </a:xfrm>
          <a:prstGeom prst="rect">
            <a:avLst/>
          </a:prstGeom>
          <a:noFill/>
        </p:spPr>
        <p:txBody>
          <a:bodyPr wrap="square">
            <a:spAutoFit/>
          </a:bodyPr>
          <a:lstStyle/>
          <a:p>
            <a:pPr marL="285750" indent="-285750">
              <a:buFont typeface="Arial" panose="020B0604020202020204" pitchFamily="34" charset="0"/>
              <a:buChar char="•"/>
            </a:pPr>
            <a:r>
              <a:rPr lang="en-CA" sz="2400" dirty="0"/>
              <a:t>Research shows that both individual and group therapy are </a:t>
            </a:r>
            <a:r>
              <a:rPr lang="en-CA" sz="2400" dirty="0">
                <a:solidFill>
                  <a:schemeClr val="bg1"/>
                </a:solidFill>
              </a:rPr>
              <a:t>equally as effective </a:t>
            </a:r>
            <a:r>
              <a:rPr lang="en-CA" sz="2400" dirty="0"/>
              <a:t>at addressing many psychological issues. Each modality, however, has something to offer:</a:t>
            </a:r>
          </a:p>
          <a:p>
            <a:pPr marL="285750" indent="-285750">
              <a:buFont typeface="Arial" panose="020B0604020202020204" pitchFamily="34" charset="0"/>
              <a:buChar char="•"/>
            </a:pPr>
            <a:r>
              <a:rPr lang="en-CA" sz="2400" dirty="0"/>
              <a:t>1) </a:t>
            </a:r>
            <a:r>
              <a:rPr lang="en-CA" sz="2400" dirty="0">
                <a:solidFill>
                  <a:schemeClr val="bg1"/>
                </a:solidFill>
              </a:rPr>
              <a:t>group therapy </a:t>
            </a:r>
            <a:r>
              <a:rPr lang="en-CA" sz="2400" dirty="0"/>
              <a:t>– Assures individuals that they are not alone. Connects them to others in similar situations.</a:t>
            </a:r>
          </a:p>
          <a:p>
            <a:pPr marL="285750" indent="-285750">
              <a:buFont typeface="Arial" panose="020B0604020202020204" pitchFamily="34" charset="0"/>
              <a:buChar char="•"/>
            </a:pPr>
            <a:r>
              <a:rPr lang="en-CA" sz="2400" dirty="0"/>
              <a:t>Provides them with a different perspective on their issues. </a:t>
            </a:r>
          </a:p>
          <a:p>
            <a:pPr marL="285750" indent="-285750">
              <a:buFont typeface="Arial" panose="020B0604020202020204" pitchFamily="34" charset="0"/>
              <a:buChar char="•"/>
            </a:pPr>
            <a:r>
              <a:rPr lang="en-CA" sz="2400" dirty="0"/>
              <a:t>Allows them to receive and give support.  </a:t>
            </a:r>
          </a:p>
          <a:p>
            <a:pPr marL="285750" indent="-285750">
              <a:buFont typeface="Arial" panose="020B0604020202020204" pitchFamily="34" charset="0"/>
              <a:buChar char="•"/>
            </a:pPr>
            <a:r>
              <a:rPr lang="en-CA" sz="2400" dirty="0"/>
              <a:t>Helps them develop communication and socialization skills.</a:t>
            </a:r>
          </a:p>
          <a:p>
            <a:pPr marL="285750" indent="-285750">
              <a:buFont typeface="Arial" panose="020B0604020202020204" pitchFamily="34" charset="0"/>
              <a:buChar char="•"/>
            </a:pPr>
            <a:r>
              <a:rPr lang="en-CA" sz="2400" dirty="0"/>
              <a:t>2)</a:t>
            </a:r>
            <a:r>
              <a:rPr lang="en-CA" sz="2400" dirty="0">
                <a:solidFill>
                  <a:schemeClr val="bg1"/>
                </a:solidFill>
              </a:rPr>
              <a:t>individual therapy </a:t>
            </a:r>
            <a:r>
              <a:rPr lang="en-CA" sz="2400" dirty="0"/>
              <a:t>– Occurs in a more intimate setting, which provides an increased level of confidentiality. </a:t>
            </a:r>
          </a:p>
          <a:p>
            <a:pPr marL="285750" indent="-285750">
              <a:buFont typeface="Arial" panose="020B0604020202020204" pitchFamily="34" charset="0"/>
              <a:buChar char="•"/>
            </a:pPr>
            <a:r>
              <a:rPr lang="en-CA" sz="2400" dirty="0"/>
              <a:t>Allows the therapist to fully focus on the individual.</a:t>
            </a:r>
          </a:p>
          <a:p>
            <a:pPr marL="285750" indent="-285750">
              <a:buFont typeface="Arial" panose="020B0604020202020204" pitchFamily="34" charset="0"/>
              <a:buChar char="•"/>
            </a:pPr>
            <a:r>
              <a:rPr lang="en-CA" sz="2400" dirty="0"/>
              <a:t>Encourages  sharing without fear of judgement.</a:t>
            </a:r>
          </a:p>
          <a:p>
            <a:pPr marL="285750" indent="-285750">
              <a:buFont typeface="Arial" panose="020B0604020202020204" pitchFamily="34" charset="0"/>
              <a:buChar char="•"/>
            </a:pPr>
            <a:r>
              <a:rPr lang="en-CA" sz="2400" dirty="0"/>
              <a:t>Allows people to dig down deeper into their own issues. </a:t>
            </a:r>
          </a:p>
          <a:p>
            <a:pPr marL="285750" indent="-285750">
              <a:buFont typeface="Arial" panose="020B0604020202020204" pitchFamily="34" charset="0"/>
              <a:buChar char="•"/>
            </a:pPr>
            <a:r>
              <a:rPr lang="en-CA" sz="2400" dirty="0"/>
              <a:t>Allows for more flexible schedule.</a:t>
            </a:r>
          </a:p>
          <a:p>
            <a:pPr marL="285750" indent="-285750">
              <a:buFont typeface="Arial" panose="020B0604020202020204" pitchFamily="34" charset="0"/>
              <a:buChar char="•"/>
            </a:pPr>
            <a:r>
              <a:rPr lang="en-CA" sz="2400" dirty="0"/>
              <a:t>3) </a:t>
            </a:r>
            <a:r>
              <a:rPr lang="en-CA" sz="2400" dirty="0">
                <a:solidFill>
                  <a:schemeClr val="bg1"/>
                </a:solidFill>
              </a:rPr>
              <a:t>why I prefer group</a:t>
            </a:r>
          </a:p>
        </p:txBody>
      </p:sp>
      <p:pic>
        <p:nvPicPr>
          <p:cNvPr id="9" name="Picture 2" descr="Hmmm : r/aggies">
            <a:extLst>
              <a:ext uri="{FF2B5EF4-FFF2-40B4-BE49-F238E27FC236}">
                <a16:creationId xmlns:a16="http://schemas.microsoft.com/office/drawing/2014/main" id="{C0D13DC0-0AA4-9B94-AADB-AE10343FC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19" y="1099595"/>
            <a:ext cx="4122316" cy="53249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0455788-29FA-6D1C-CAAD-69FBE9F77AB7}"/>
              </a:ext>
            </a:extLst>
          </p:cNvPr>
          <p:cNvSpPr>
            <a:spLocks noGrp="1"/>
          </p:cNvSpPr>
          <p:nvPr>
            <p:ph type="sldNum" sz="quarter" idx="12"/>
          </p:nvPr>
        </p:nvSpPr>
        <p:spPr/>
        <p:txBody>
          <a:bodyPr/>
          <a:lstStyle/>
          <a:p>
            <a:fld id="{5B621ED0-B45F-441E-93E9-023E2B55C8A5}" type="slidenum">
              <a:rPr lang="en-CA" smtClean="0"/>
              <a:t>167</a:t>
            </a:fld>
            <a:endParaRPr lang="en-CA"/>
          </a:p>
        </p:txBody>
      </p:sp>
    </p:spTree>
    <p:extLst>
      <p:ext uri="{BB962C8B-B14F-4D97-AF65-F5344CB8AC3E}">
        <p14:creationId xmlns:p14="http://schemas.microsoft.com/office/powerpoint/2010/main" val="20355348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solidFill>
                  <a:schemeClr val="bg1"/>
                </a:solidFill>
              </a:rPr>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17CED28E-7772-BCBA-FE3E-0DEEBBEC6266}"/>
              </a:ext>
            </a:extLst>
          </p:cNvPr>
          <p:cNvSpPr>
            <a:spLocks noGrp="1"/>
          </p:cNvSpPr>
          <p:nvPr>
            <p:ph type="sldNum" sz="quarter" idx="12"/>
          </p:nvPr>
        </p:nvSpPr>
        <p:spPr/>
        <p:txBody>
          <a:bodyPr/>
          <a:lstStyle/>
          <a:p>
            <a:fld id="{5B621ED0-B45F-441E-93E9-023E2B55C8A5}" type="slidenum">
              <a:rPr lang="en-CA" smtClean="0"/>
              <a:t>168</a:t>
            </a:fld>
            <a:endParaRPr lang="en-CA"/>
          </a:p>
        </p:txBody>
      </p:sp>
    </p:spTree>
    <p:extLst>
      <p:ext uri="{BB962C8B-B14F-4D97-AF65-F5344CB8AC3E}">
        <p14:creationId xmlns:p14="http://schemas.microsoft.com/office/powerpoint/2010/main" val="6495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3B05A6-20E5-05FB-038C-E1A3FFBD7A01}"/>
              </a:ext>
            </a:extLst>
          </p:cNvPr>
          <p:cNvSpPr txBox="1"/>
          <p:nvPr/>
        </p:nvSpPr>
        <p:spPr>
          <a:xfrm>
            <a:off x="5084618" y="4756751"/>
            <a:ext cx="7107382" cy="523220"/>
          </a:xfrm>
          <a:prstGeom prst="rect">
            <a:avLst/>
          </a:prstGeom>
          <a:noFill/>
        </p:spPr>
        <p:txBody>
          <a:bodyPr wrap="square">
            <a:spAutoFit/>
          </a:bodyPr>
          <a:lstStyle/>
          <a:p>
            <a:r>
              <a:rPr lang="en-CA" sz="2800" dirty="0"/>
              <a:t>What you need to do the Simple course?</a:t>
            </a:r>
          </a:p>
        </p:txBody>
      </p:sp>
      <p:pic>
        <p:nvPicPr>
          <p:cNvPr id="2" name="Picture 1" descr="A person smiling at the camera&#10;&#10;Description automatically generated">
            <a:extLst>
              <a:ext uri="{FF2B5EF4-FFF2-40B4-BE49-F238E27FC236}">
                <a16:creationId xmlns:a16="http://schemas.microsoft.com/office/drawing/2014/main" id="{BB4716E8-8317-5CCF-B2A1-BEA031AB1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39" y="952017"/>
            <a:ext cx="3298784" cy="4953965"/>
          </a:xfrm>
          <a:prstGeom prst="rect">
            <a:avLst/>
          </a:prstGeom>
        </p:spPr>
      </p:pic>
      <p:sp>
        <p:nvSpPr>
          <p:cNvPr id="3" name="Slide Number Placeholder 2">
            <a:extLst>
              <a:ext uri="{FF2B5EF4-FFF2-40B4-BE49-F238E27FC236}">
                <a16:creationId xmlns:a16="http://schemas.microsoft.com/office/drawing/2014/main" id="{CB6D0D59-A455-1BF8-13AB-4F0E4FFDC46B}"/>
              </a:ext>
            </a:extLst>
          </p:cNvPr>
          <p:cNvSpPr>
            <a:spLocks noGrp="1"/>
          </p:cNvSpPr>
          <p:nvPr>
            <p:ph type="sldNum" sz="quarter" idx="12"/>
          </p:nvPr>
        </p:nvSpPr>
        <p:spPr/>
        <p:txBody>
          <a:bodyPr/>
          <a:lstStyle/>
          <a:p>
            <a:fld id="{5B621ED0-B45F-441E-93E9-023E2B55C8A5}" type="slidenum">
              <a:rPr lang="en-CA" smtClean="0"/>
              <a:t>169</a:t>
            </a:fld>
            <a:endParaRPr lang="en-CA"/>
          </a:p>
        </p:txBody>
      </p:sp>
    </p:spTree>
    <p:extLst>
      <p:ext uri="{BB962C8B-B14F-4D97-AF65-F5344CB8AC3E}">
        <p14:creationId xmlns:p14="http://schemas.microsoft.com/office/powerpoint/2010/main" val="26013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BED64-088C-AB70-C977-EEA5DF839916}"/>
              </a:ext>
            </a:extLst>
          </p:cNvPr>
          <p:cNvSpPr txBox="1"/>
          <p:nvPr/>
        </p:nvSpPr>
        <p:spPr>
          <a:xfrm>
            <a:off x="733502" y="197700"/>
            <a:ext cx="12060454" cy="707886"/>
          </a:xfrm>
          <a:prstGeom prst="rect">
            <a:avLst/>
          </a:prstGeom>
          <a:noFill/>
        </p:spPr>
        <p:txBody>
          <a:bodyPr wrap="square">
            <a:spAutoFit/>
          </a:bodyPr>
          <a:lstStyle/>
          <a:p>
            <a:r>
              <a:rPr lang="en-US" sz="4000" dirty="0">
                <a:solidFill>
                  <a:schemeClr val="bg1"/>
                </a:solidFill>
              </a:rPr>
              <a:t>O</a:t>
            </a:r>
            <a:r>
              <a:rPr lang="en-CA" sz="4000" dirty="0">
                <a:solidFill>
                  <a:schemeClr val="bg1"/>
                </a:solidFill>
              </a:rPr>
              <a:t>UR FIRST 5 MINUTE MINDFULNESS EXERCISE</a:t>
            </a:r>
          </a:p>
        </p:txBody>
      </p:sp>
      <p:pic>
        <p:nvPicPr>
          <p:cNvPr id="5" name="Picture 4" descr="A person and dog looking at a tree&#10;&#10;Description automatically generated">
            <a:extLst>
              <a:ext uri="{FF2B5EF4-FFF2-40B4-BE49-F238E27FC236}">
                <a16:creationId xmlns:a16="http://schemas.microsoft.com/office/drawing/2014/main" id="{263CC3C1-96FF-449B-CD82-AAE058131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58" y="1163558"/>
            <a:ext cx="9875520" cy="4919607"/>
          </a:xfrm>
          <a:prstGeom prst="rect">
            <a:avLst/>
          </a:prstGeom>
        </p:spPr>
      </p:pic>
      <p:sp>
        <p:nvSpPr>
          <p:cNvPr id="2" name="Slide Number Placeholder 1">
            <a:extLst>
              <a:ext uri="{FF2B5EF4-FFF2-40B4-BE49-F238E27FC236}">
                <a16:creationId xmlns:a16="http://schemas.microsoft.com/office/drawing/2014/main" id="{3439191C-AAFA-E684-0D20-8D7ABFBB7AC5}"/>
              </a:ext>
            </a:extLst>
          </p:cNvPr>
          <p:cNvSpPr>
            <a:spLocks noGrp="1"/>
          </p:cNvSpPr>
          <p:nvPr>
            <p:ph type="sldNum" sz="quarter" idx="12"/>
          </p:nvPr>
        </p:nvSpPr>
        <p:spPr/>
        <p:txBody>
          <a:bodyPr/>
          <a:lstStyle/>
          <a:p>
            <a:fld id="{5B621ED0-B45F-441E-93E9-023E2B55C8A5}" type="slidenum">
              <a:rPr lang="en-CA" smtClean="0"/>
              <a:t>17</a:t>
            </a:fld>
            <a:endParaRPr lang="en-CA"/>
          </a:p>
        </p:txBody>
      </p:sp>
    </p:spTree>
    <p:extLst>
      <p:ext uri="{BB962C8B-B14F-4D97-AF65-F5344CB8AC3E}">
        <p14:creationId xmlns:p14="http://schemas.microsoft.com/office/powerpoint/2010/main" val="9478335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F43F-C6A0-4DF4-BEBC-721EF1DA5500}"/>
              </a:ext>
            </a:extLst>
          </p:cNvPr>
          <p:cNvSpPr>
            <a:spLocks noGrp="1"/>
          </p:cNvSpPr>
          <p:nvPr>
            <p:ph type="title" idx="4294967295"/>
          </p:nvPr>
        </p:nvSpPr>
        <p:spPr>
          <a:xfrm>
            <a:off x="647287" y="432811"/>
            <a:ext cx="10325678" cy="1508125"/>
          </a:xfrm>
        </p:spPr>
        <p:txBody>
          <a:bodyPr>
            <a:normAutofit/>
          </a:bodyPr>
          <a:lstStyle/>
          <a:p>
            <a:pPr algn="ctr"/>
            <a:r>
              <a:rPr lang="en-CA" dirty="0">
                <a:solidFill>
                  <a:schemeClr val="bg1"/>
                </a:solidFill>
              </a:rPr>
              <a:t>WHAT YOU NEED TO DO THE SIMPLE COURSE </a:t>
            </a:r>
          </a:p>
        </p:txBody>
      </p:sp>
      <p:graphicFrame>
        <p:nvGraphicFramePr>
          <p:cNvPr id="7" name="Content Placeholder 2">
            <a:extLst>
              <a:ext uri="{FF2B5EF4-FFF2-40B4-BE49-F238E27FC236}">
                <a16:creationId xmlns:a16="http://schemas.microsoft.com/office/drawing/2014/main" id="{4FE9CAA8-24BD-4F83-B973-ACC39ECFF199}"/>
              </a:ext>
            </a:extLst>
          </p:cNvPr>
          <p:cNvGraphicFramePr>
            <a:graphicFrameLocks noGrp="1"/>
          </p:cNvGraphicFramePr>
          <p:nvPr>
            <p:ph idx="4294967295"/>
          </p:nvPr>
        </p:nvGraphicFramePr>
        <p:xfrm>
          <a:off x="647287" y="1802389"/>
          <a:ext cx="1063625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A6F79F4-F60F-9E77-C077-01DB8D27BAC7}"/>
              </a:ext>
            </a:extLst>
          </p:cNvPr>
          <p:cNvSpPr>
            <a:spLocks noGrp="1"/>
          </p:cNvSpPr>
          <p:nvPr>
            <p:ph type="sldNum" sz="quarter" idx="12"/>
          </p:nvPr>
        </p:nvSpPr>
        <p:spPr/>
        <p:txBody>
          <a:bodyPr/>
          <a:lstStyle/>
          <a:p>
            <a:fld id="{5B621ED0-B45F-441E-93E9-023E2B55C8A5}" type="slidenum">
              <a:rPr lang="en-CA" smtClean="0"/>
              <a:t>170</a:t>
            </a:fld>
            <a:endParaRPr lang="en-CA"/>
          </a:p>
        </p:txBody>
      </p:sp>
    </p:spTree>
    <p:extLst>
      <p:ext uri="{BB962C8B-B14F-4D97-AF65-F5344CB8AC3E}">
        <p14:creationId xmlns:p14="http://schemas.microsoft.com/office/powerpoint/2010/main" val="463120074"/>
      </p:ext>
    </p:extLst>
  </p:cSld>
  <p:clrMapOvr>
    <a:masterClrMapping/>
  </p:clrMapOvr>
  <mc:AlternateContent xmlns:mc="http://schemas.openxmlformats.org/markup-compatibility/2006" xmlns:p14="http://schemas.microsoft.com/office/powerpoint/2010/main">
    <mc:Choice Requires="p14">
      <p:transition spd="slow" p14:dur="2000" advTm="5350"/>
    </mc:Choice>
    <mc:Fallback xmlns="">
      <p:transition spd="slow" advTm="535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DC16-BCD3-4410-AFA2-34D50775B78B}"/>
              </a:ext>
            </a:extLst>
          </p:cNvPr>
          <p:cNvSpPr>
            <a:spLocks noGrp="1"/>
          </p:cNvSpPr>
          <p:nvPr>
            <p:ph type="title" idx="4294967295"/>
          </p:nvPr>
        </p:nvSpPr>
        <p:spPr>
          <a:xfrm>
            <a:off x="735807" y="194513"/>
            <a:ext cx="10306050" cy="906463"/>
          </a:xfrm>
        </p:spPr>
        <p:txBody>
          <a:bodyPr>
            <a:normAutofit/>
          </a:bodyPr>
          <a:lstStyle/>
          <a:p>
            <a:pPr algn="ctr">
              <a:lnSpc>
                <a:spcPct val="90000"/>
              </a:lnSpc>
            </a:pPr>
            <a:r>
              <a:rPr lang="en-CA" sz="4000" dirty="0">
                <a:solidFill>
                  <a:schemeClr val="bg1"/>
                </a:solidFill>
              </a:rPr>
              <a:t> THREE RING BINDER </a:t>
            </a:r>
          </a:p>
        </p:txBody>
      </p:sp>
      <p:sp>
        <p:nvSpPr>
          <p:cNvPr id="3" name="Content Placeholder 2">
            <a:extLst>
              <a:ext uri="{FF2B5EF4-FFF2-40B4-BE49-F238E27FC236}">
                <a16:creationId xmlns:a16="http://schemas.microsoft.com/office/drawing/2014/main" id="{83B3A645-9BE0-49CD-85D3-156C038BC697}"/>
              </a:ext>
            </a:extLst>
          </p:cNvPr>
          <p:cNvSpPr>
            <a:spLocks noGrp="1"/>
          </p:cNvSpPr>
          <p:nvPr>
            <p:ph idx="4294967295"/>
          </p:nvPr>
        </p:nvSpPr>
        <p:spPr>
          <a:xfrm>
            <a:off x="5617701" y="1757362"/>
            <a:ext cx="6405562" cy="5100638"/>
          </a:xfrm>
        </p:spPr>
        <p:txBody>
          <a:bodyPr>
            <a:normAutofit/>
          </a:bodyPr>
          <a:lstStyle/>
          <a:p>
            <a:r>
              <a:rPr lang="en-CA" sz="3600" dirty="0"/>
              <a:t>Preferably with 30 separation tabs- one for each session</a:t>
            </a:r>
          </a:p>
          <a:p>
            <a:r>
              <a:rPr lang="en-CA" sz="3600" dirty="0"/>
              <a:t>Have it with you at each session</a:t>
            </a:r>
          </a:p>
          <a:p>
            <a:r>
              <a:rPr lang="en-CA" sz="3600" dirty="0"/>
              <a:t>You can use it to keep your weekly homework: crisis plans, diary cards, chain analysis, jot down notes, etc.</a:t>
            </a:r>
          </a:p>
          <a:p>
            <a:pPr marL="0" indent="0">
              <a:buNone/>
            </a:pPr>
            <a:endParaRPr lang="en-CA" sz="2400" dirty="0"/>
          </a:p>
        </p:txBody>
      </p:sp>
      <p:pic>
        <p:nvPicPr>
          <p:cNvPr id="8" name="Picture 7">
            <a:extLst>
              <a:ext uri="{FF2B5EF4-FFF2-40B4-BE49-F238E27FC236}">
                <a16:creationId xmlns:a16="http://schemas.microsoft.com/office/drawing/2014/main" id="{19F45BA8-BD23-4487-94AE-81B446EFEB49}"/>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50406" y="1338240"/>
            <a:ext cx="5143138" cy="487201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CC030642-5F7A-B76E-887B-11476F8C55BB}"/>
              </a:ext>
            </a:extLst>
          </p:cNvPr>
          <p:cNvSpPr>
            <a:spLocks noGrp="1"/>
          </p:cNvSpPr>
          <p:nvPr>
            <p:ph type="sldNum" sz="quarter" idx="12"/>
          </p:nvPr>
        </p:nvSpPr>
        <p:spPr/>
        <p:txBody>
          <a:bodyPr/>
          <a:lstStyle/>
          <a:p>
            <a:fld id="{5B621ED0-B45F-441E-93E9-023E2B55C8A5}" type="slidenum">
              <a:rPr lang="en-CA" smtClean="0"/>
              <a:t>171</a:t>
            </a:fld>
            <a:endParaRPr lang="en-CA"/>
          </a:p>
        </p:txBody>
      </p:sp>
    </p:spTree>
    <p:extLst>
      <p:ext uri="{BB962C8B-B14F-4D97-AF65-F5344CB8AC3E}">
        <p14:creationId xmlns:p14="http://schemas.microsoft.com/office/powerpoint/2010/main" val="1594996805"/>
      </p:ext>
    </p:extLst>
  </p:cSld>
  <p:clrMapOvr>
    <a:masterClrMapping/>
  </p:clrMapOvr>
  <mc:AlternateContent xmlns:mc="http://schemas.openxmlformats.org/markup-compatibility/2006" xmlns:p14="http://schemas.microsoft.com/office/powerpoint/2010/main">
    <mc:Choice Requires="p14">
      <p:transition spd="med" p14:dur="700" advTm="22301">
        <p:fade/>
      </p:transition>
    </mc:Choice>
    <mc:Fallback xmlns="">
      <p:transition spd="med" advTm="22301">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engine, device, step, fan&#10;&#10;Description automatically generated">
            <a:extLst>
              <a:ext uri="{FF2B5EF4-FFF2-40B4-BE49-F238E27FC236}">
                <a16:creationId xmlns:a16="http://schemas.microsoft.com/office/drawing/2014/main" id="{4F3E5600-84AC-A9BB-BB3F-583114814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77" y="1486698"/>
            <a:ext cx="4838157" cy="4789410"/>
          </a:xfrm>
          <a:prstGeom prst="rect">
            <a:avLst/>
          </a:prstGeom>
        </p:spPr>
      </p:pic>
      <p:pic>
        <p:nvPicPr>
          <p:cNvPr id="3" name="Picture 2" descr="A picture containing text, businesscard, plant&#10;&#10;Description automatically generated">
            <a:extLst>
              <a:ext uri="{FF2B5EF4-FFF2-40B4-BE49-F238E27FC236}">
                <a16:creationId xmlns:a16="http://schemas.microsoft.com/office/drawing/2014/main" id="{AD88D8C7-A4FC-D375-6485-05AC2EFD9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193" y="1486698"/>
            <a:ext cx="4838157" cy="4789409"/>
          </a:xfrm>
          <a:prstGeom prst="rect">
            <a:avLst/>
          </a:prstGeom>
        </p:spPr>
      </p:pic>
      <p:sp>
        <p:nvSpPr>
          <p:cNvPr id="5" name="TextBox 4">
            <a:extLst>
              <a:ext uri="{FF2B5EF4-FFF2-40B4-BE49-F238E27FC236}">
                <a16:creationId xmlns:a16="http://schemas.microsoft.com/office/drawing/2014/main" id="{68F10639-5A1A-0D74-9289-80E838059719}"/>
              </a:ext>
            </a:extLst>
          </p:cNvPr>
          <p:cNvSpPr txBox="1"/>
          <p:nvPr/>
        </p:nvSpPr>
        <p:spPr>
          <a:xfrm>
            <a:off x="1009650" y="438788"/>
            <a:ext cx="10172700" cy="707886"/>
          </a:xfrm>
          <a:prstGeom prst="rect">
            <a:avLst/>
          </a:prstGeom>
          <a:noFill/>
        </p:spPr>
        <p:txBody>
          <a:bodyPr wrap="square">
            <a:spAutoFit/>
          </a:bodyPr>
          <a:lstStyle/>
          <a:p>
            <a:r>
              <a:rPr lang="en-US" sz="4000" dirty="0">
                <a:solidFill>
                  <a:schemeClr val="bg1"/>
                </a:solidFill>
              </a:rPr>
              <a:t>THE BOOKS WE USE IN THE SIMPLE COURSE</a:t>
            </a:r>
            <a:endParaRPr lang="en-CA" sz="4000" dirty="0">
              <a:solidFill>
                <a:schemeClr val="bg1"/>
              </a:solidFill>
            </a:endParaRPr>
          </a:p>
        </p:txBody>
      </p:sp>
      <p:sp>
        <p:nvSpPr>
          <p:cNvPr id="2" name="Slide Number Placeholder 1">
            <a:extLst>
              <a:ext uri="{FF2B5EF4-FFF2-40B4-BE49-F238E27FC236}">
                <a16:creationId xmlns:a16="http://schemas.microsoft.com/office/drawing/2014/main" id="{405F69FD-CFC8-74B7-9FFE-2B92B29F7980}"/>
              </a:ext>
            </a:extLst>
          </p:cNvPr>
          <p:cNvSpPr>
            <a:spLocks noGrp="1"/>
          </p:cNvSpPr>
          <p:nvPr>
            <p:ph type="sldNum" sz="quarter" idx="12"/>
          </p:nvPr>
        </p:nvSpPr>
        <p:spPr/>
        <p:txBody>
          <a:bodyPr/>
          <a:lstStyle/>
          <a:p>
            <a:fld id="{5B621ED0-B45F-441E-93E9-023E2B55C8A5}" type="slidenum">
              <a:rPr lang="en-CA" smtClean="0"/>
              <a:t>172</a:t>
            </a:fld>
            <a:endParaRPr lang="en-CA"/>
          </a:p>
        </p:txBody>
      </p:sp>
    </p:spTree>
    <p:extLst>
      <p:ext uri="{BB962C8B-B14F-4D97-AF65-F5344CB8AC3E}">
        <p14:creationId xmlns:p14="http://schemas.microsoft.com/office/powerpoint/2010/main" val="29402783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41C3-6F1B-495D-9EB0-D028EE83C206}"/>
              </a:ext>
            </a:extLst>
          </p:cNvPr>
          <p:cNvSpPr>
            <a:spLocks noGrp="1"/>
          </p:cNvSpPr>
          <p:nvPr>
            <p:ph type="title" idx="4294967295"/>
          </p:nvPr>
        </p:nvSpPr>
        <p:spPr>
          <a:xfrm>
            <a:off x="1" y="0"/>
            <a:ext cx="4294208" cy="1914526"/>
          </a:xfrm>
        </p:spPr>
        <p:txBody>
          <a:bodyPr>
            <a:normAutofit/>
          </a:bodyPr>
          <a:lstStyle/>
          <a:p>
            <a:pPr algn="ctr"/>
            <a:r>
              <a:rPr lang="en-CA" sz="4000" dirty="0">
                <a:solidFill>
                  <a:schemeClr val="bg1"/>
                </a:solidFill>
              </a:rPr>
              <a:t>MOST IMPORTANTLY</a:t>
            </a:r>
          </a:p>
        </p:txBody>
      </p:sp>
      <p:sp>
        <p:nvSpPr>
          <p:cNvPr id="3" name="Content Placeholder 2">
            <a:extLst>
              <a:ext uri="{FF2B5EF4-FFF2-40B4-BE49-F238E27FC236}">
                <a16:creationId xmlns:a16="http://schemas.microsoft.com/office/drawing/2014/main" id="{C6AD6394-B73C-40B2-871A-81A66D6D99C9}"/>
              </a:ext>
            </a:extLst>
          </p:cNvPr>
          <p:cNvSpPr>
            <a:spLocks noGrp="1"/>
          </p:cNvSpPr>
          <p:nvPr>
            <p:ph idx="4294967295"/>
          </p:nvPr>
        </p:nvSpPr>
        <p:spPr>
          <a:xfrm>
            <a:off x="4680031" y="173620"/>
            <a:ext cx="7263139" cy="6776977"/>
          </a:xfrm>
        </p:spPr>
        <p:txBody>
          <a:bodyPr>
            <a:normAutofit/>
          </a:bodyPr>
          <a:lstStyle/>
          <a:p>
            <a:pPr>
              <a:lnSpc>
                <a:spcPct val="90000"/>
              </a:lnSpc>
            </a:pPr>
            <a:r>
              <a:rPr lang="en-CA" sz="2600" dirty="0"/>
              <a:t>Across all different therapy models, the most important predictor of positive change is the client’s emotional engagement with the work</a:t>
            </a:r>
          </a:p>
          <a:p>
            <a:pPr>
              <a:lnSpc>
                <a:spcPct val="90000"/>
              </a:lnSpc>
            </a:pPr>
            <a:r>
              <a:rPr lang="en-CA" sz="2600" dirty="0"/>
              <a:t>Meaning you’ll get the most out the course if you actively emotionally engage in it. This includes:</a:t>
            </a:r>
          </a:p>
          <a:p>
            <a:r>
              <a:rPr lang="en-CA" sz="2600" dirty="0"/>
              <a:t>Doing the homework: reading about the skills, tools, strategies, theory, and optionally reviewing the PowerPoint presentations and YouTube videos ahead of the sessions </a:t>
            </a:r>
          </a:p>
          <a:p>
            <a:pPr>
              <a:lnSpc>
                <a:spcPct val="90000"/>
              </a:lnSpc>
            </a:pPr>
            <a:r>
              <a:rPr lang="en-CA" sz="2600" dirty="0"/>
              <a:t>Intentionally and mindfully applying what you are learning in the course in your day-to-day life.</a:t>
            </a:r>
          </a:p>
          <a:p>
            <a:pPr>
              <a:lnSpc>
                <a:spcPct val="90000"/>
              </a:lnSpc>
            </a:pPr>
            <a:r>
              <a:rPr lang="en-CA" sz="2600" dirty="0"/>
              <a:t>The benefits you’ll get from the course are proportional to the effort you put in.</a:t>
            </a:r>
          </a:p>
          <a:p>
            <a:pPr>
              <a:lnSpc>
                <a:spcPct val="90000"/>
              </a:lnSpc>
            </a:pPr>
            <a:r>
              <a:rPr lang="en-CA" sz="2600" dirty="0"/>
              <a:t>Do the homework, stay organized and…</a:t>
            </a:r>
          </a:p>
          <a:p>
            <a:pPr>
              <a:lnSpc>
                <a:spcPct val="90000"/>
              </a:lnSpc>
            </a:pPr>
            <a:r>
              <a:rPr lang="en-CA" sz="2600" dirty="0"/>
              <a:t>Practice, practice, practice.</a:t>
            </a:r>
          </a:p>
          <a:p>
            <a:pPr>
              <a:lnSpc>
                <a:spcPct val="90000"/>
              </a:lnSpc>
            </a:pPr>
            <a:endParaRPr lang="en-CA" dirty="0"/>
          </a:p>
        </p:txBody>
      </p:sp>
      <p:pic>
        <p:nvPicPr>
          <p:cNvPr id="8" name="Picture 7">
            <a:extLst>
              <a:ext uri="{FF2B5EF4-FFF2-40B4-BE49-F238E27FC236}">
                <a16:creationId xmlns:a16="http://schemas.microsoft.com/office/drawing/2014/main" id="{BB1DC964-CEA6-470E-84AB-100CC710F144}"/>
              </a:ext>
            </a:extLst>
          </p:cNvPr>
          <p:cNvPicPr/>
          <p:nvPr/>
        </p:nvPicPr>
        <p:blipFill rotWithShape="1">
          <a:blip r:embed="rId2">
            <a:extLst>
              <a:ext uri="{28A0092B-C50C-407E-A947-70E740481C1C}">
                <a14:useLocalDpi xmlns:a14="http://schemas.microsoft.com/office/drawing/2010/main" val="0"/>
              </a:ext>
            </a:extLst>
          </a:blip>
          <a:srcRect l="19641" r="11111" b="2"/>
          <a:stretch/>
        </p:blipFill>
        <p:spPr bwMode="auto">
          <a:xfrm>
            <a:off x="380011" y="1580099"/>
            <a:ext cx="4053094" cy="4737188"/>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391E2F4A-9C36-8361-9264-02DFCD029B5F}"/>
              </a:ext>
            </a:extLst>
          </p:cNvPr>
          <p:cNvSpPr>
            <a:spLocks noGrp="1"/>
          </p:cNvSpPr>
          <p:nvPr>
            <p:ph type="sldNum" sz="quarter" idx="12"/>
          </p:nvPr>
        </p:nvSpPr>
        <p:spPr/>
        <p:txBody>
          <a:bodyPr/>
          <a:lstStyle/>
          <a:p>
            <a:fld id="{5B621ED0-B45F-441E-93E9-023E2B55C8A5}" type="slidenum">
              <a:rPr lang="en-CA" smtClean="0"/>
              <a:t>173</a:t>
            </a:fld>
            <a:endParaRPr lang="en-CA"/>
          </a:p>
        </p:txBody>
      </p:sp>
    </p:spTree>
    <p:extLst>
      <p:ext uri="{BB962C8B-B14F-4D97-AF65-F5344CB8AC3E}">
        <p14:creationId xmlns:p14="http://schemas.microsoft.com/office/powerpoint/2010/main" val="1883420779"/>
      </p:ext>
    </p:extLst>
  </p:cSld>
  <p:clrMapOvr>
    <a:masterClrMapping/>
  </p:clrMapOvr>
  <mc:AlternateContent xmlns:mc="http://schemas.openxmlformats.org/markup-compatibility/2006" xmlns:p14="http://schemas.microsoft.com/office/powerpoint/2010/main">
    <mc:Choice Requires="p14">
      <p:transition spd="med" p14:dur="700" advTm="39213">
        <p:fade/>
      </p:transition>
    </mc:Choice>
    <mc:Fallback xmlns="">
      <p:transition spd="med" advTm="39213">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solidFill>
                  <a:schemeClr val="bg1"/>
                </a:solidFill>
              </a:rPr>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FD755F8F-9050-FFF4-178F-68E469BB98B9}"/>
              </a:ext>
            </a:extLst>
          </p:cNvPr>
          <p:cNvSpPr>
            <a:spLocks noGrp="1"/>
          </p:cNvSpPr>
          <p:nvPr>
            <p:ph type="sldNum" sz="quarter" idx="12"/>
          </p:nvPr>
        </p:nvSpPr>
        <p:spPr/>
        <p:txBody>
          <a:bodyPr/>
          <a:lstStyle/>
          <a:p>
            <a:fld id="{5B621ED0-B45F-441E-93E9-023E2B55C8A5}" type="slidenum">
              <a:rPr lang="en-CA" smtClean="0"/>
              <a:t>174</a:t>
            </a:fld>
            <a:endParaRPr lang="en-CA"/>
          </a:p>
        </p:txBody>
      </p:sp>
    </p:spTree>
    <p:extLst>
      <p:ext uri="{BB962C8B-B14F-4D97-AF65-F5344CB8AC3E}">
        <p14:creationId xmlns:p14="http://schemas.microsoft.com/office/powerpoint/2010/main" val="351948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10;&#10;Description automatically generated">
            <a:extLst>
              <a:ext uri="{FF2B5EF4-FFF2-40B4-BE49-F238E27FC236}">
                <a16:creationId xmlns:a16="http://schemas.microsoft.com/office/drawing/2014/main" id="{2C7EB971-F40B-9024-E61A-1248F2162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20" y="1742481"/>
            <a:ext cx="3276186" cy="3975413"/>
          </a:xfrm>
          <a:prstGeom prst="rect">
            <a:avLst/>
          </a:prstGeom>
        </p:spPr>
      </p:pic>
      <p:sp>
        <p:nvSpPr>
          <p:cNvPr id="4" name="TextBox 3">
            <a:extLst>
              <a:ext uri="{FF2B5EF4-FFF2-40B4-BE49-F238E27FC236}">
                <a16:creationId xmlns:a16="http://schemas.microsoft.com/office/drawing/2014/main" id="{3F422069-3E0F-60DF-29B3-300988C204CF}"/>
              </a:ext>
            </a:extLst>
          </p:cNvPr>
          <p:cNvSpPr txBox="1"/>
          <p:nvPr/>
        </p:nvSpPr>
        <p:spPr>
          <a:xfrm>
            <a:off x="570053" y="894488"/>
            <a:ext cx="2960225" cy="707886"/>
          </a:xfrm>
          <a:prstGeom prst="rect">
            <a:avLst/>
          </a:prstGeom>
          <a:noFill/>
        </p:spPr>
        <p:txBody>
          <a:bodyPr wrap="square">
            <a:spAutoFit/>
          </a:bodyPr>
          <a:lstStyle/>
          <a:p>
            <a:r>
              <a:rPr lang="en-CA" sz="4000" dirty="0">
                <a:solidFill>
                  <a:schemeClr val="bg1"/>
                </a:solidFill>
              </a:rPr>
              <a:t>LEARNING</a:t>
            </a:r>
          </a:p>
        </p:txBody>
      </p:sp>
      <p:sp>
        <p:nvSpPr>
          <p:cNvPr id="6" name="TextBox 5">
            <a:extLst>
              <a:ext uri="{FF2B5EF4-FFF2-40B4-BE49-F238E27FC236}">
                <a16:creationId xmlns:a16="http://schemas.microsoft.com/office/drawing/2014/main" id="{1F783629-2F7A-78FC-8438-3E44D1DEBBC5}"/>
              </a:ext>
            </a:extLst>
          </p:cNvPr>
          <p:cNvSpPr txBox="1"/>
          <p:nvPr/>
        </p:nvSpPr>
        <p:spPr>
          <a:xfrm>
            <a:off x="3611302" y="894488"/>
            <a:ext cx="8580698" cy="7171194"/>
          </a:xfrm>
          <a:prstGeom prst="rect">
            <a:avLst/>
          </a:prstGeom>
          <a:noFill/>
        </p:spPr>
        <p:txBody>
          <a:bodyPr wrap="square">
            <a:spAutoFit/>
          </a:bodyPr>
          <a:lstStyle/>
          <a:p>
            <a:pPr marL="285750" indent="-285750">
              <a:buFont typeface="Arial" panose="020B0604020202020204" pitchFamily="34" charset="0"/>
              <a:buChar char="•"/>
            </a:pPr>
            <a:r>
              <a:rPr lang="en-US" sz="2000" dirty="0"/>
              <a:t>In this course we strive to create</a:t>
            </a:r>
            <a:r>
              <a:rPr lang="en-US" sz="2000" b="0" i="0" dirty="0">
                <a:effectLst/>
              </a:rPr>
              <a:t> an effective learning environment.</a:t>
            </a:r>
          </a:p>
          <a:p>
            <a:pPr marL="285750" indent="-285750">
              <a:buFont typeface="Arial" panose="020B0604020202020204" pitchFamily="34" charset="0"/>
              <a:buChar char="•"/>
            </a:pPr>
            <a:r>
              <a:rPr lang="en-US" sz="2000" dirty="0"/>
              <a:t>This involves paying attention to factors such as </a:t>
            </a:r>
            <a:r>
              <a:rPr lang="en-US" sz="2000" b="0" i="0" dirty="0">
                <a:effectLst/>
              </a:rPr>
              <a:t>safety and comfort, engagement</a:t>
            </a:r>
            <a:r>
              <a:rPr lang="en-US" sz="2000" dirty="0"/>
              <a:t>,</a:t>
            </a:r>
            <a:r>
              <a:rPr lang="en-US" sz="2000" b="0" i="0" dirty="0">
                <a:effectLst/>
              </a:rPr>
              <a:t> inclusivity, clear expectations, supportive relationships, feedback and assessment, flexibility,  encouragement of critical thinking, and positive reinforcement.</a:t>
            </a:r>
          </a:p>
          <a:p>
            <a:pPr marL="285750" indent="-285750">
              <a:buFont typeface="Arial" panose="020B0604020202020204" pitchFamily="34" charset="0"/>
              <a:buChar char="•"/>
            </a:pPr>
            <a:r>
              <a:rPr lang="en-US" sz="2000" dirty="0"/>
              <a:t>Your contributions to creating such an environment are essential. We encourage you to: </a:t>
            </a:r>
          </a:p>
          <a:p>
            <a:pPr marL="285750" indent="-285750">
              <a:buFont typeface="Arial" panose="020B0604020202020204" pitchFamily="34" charset="0"/>
              <a:buChar char="•"/>
            </a:pPr>
            <a:r>
              <a:rPr lang="en-US" sz="2000" dirty="0"/>
              <a:t>1) </a:t>
            </a:r>
            <a:r>
              <a:rPr lang="en-US" sz="2000" b="0" i="0" dirty="0">
                <a:effectLst/>
              </a:rPr>
              <a:t>view challenges as opportunities for growth. Perseverance will lead to improvement, and mistakes are a natural part of the learning process. </a:t>
            </a:r>
          </a:p>
          <a:p>
            <a:pPr marL="285750" indent="-285750">
              <a:buFont typeface="Arial" panose="020B0604020202020204" pitchFamily="34" charset="0"/>
              <a:buChar char="•"/>
            </a:pPr>
            <a:r>
              <a:rPr lang="en-US" sz="2000" b="0" i="0" dirty="0">
                <a:effectLst/>
              </a:rPr>
              <a:t>2) Understand the real-world applications of what </a:t>
            </a:r>
            <a:r>
              <a:rPr lang="en-US" sz="2000" dirty="0"/>
              <a:t>you</a:t>
            </a:r>
            <a:r>
              <a:rPr lang="en-US" sz="2000" b="0" i="0" dirty="0">
                <a:effectLst/>
              </a:rPr>
              <a:t> are learning.</a:t>
            </a:r>
          </a:p>
          <a:p>
            <a:pPr marL="285750" indent="-285750">
              <a:buFont typeface="Arial" panose="020B0604020202020204" pitchFamily="34" charset="0"/>
              <a:buChar char="•"/>
            </a:pPr>
            <a:r>
              <a:rPr lang="en-US" sz="2000" b="0" i="0" dirty="0">
                <a:effectLst/>
              </a:rPr>
              <a:t>3) Help us create a safe and inclusive atmosphere where everyone feels comfortable and safe. </a:t>
            </a:r>
            <a:r>
              <a:rPr lang="en-US" sz="2000" dirty="0"/>
              <a:t>C</a:t>
            </a:r>
            <a:r>
              <a:rPr lang="en-US" sz="2000" b="0" i="0" dirty="0">
                <a:effectLst/>
              </a:rPr>
              <a:t>ollaborate and respect your peers.</a:t>
            </a:r>
          </a:p>
          <a:p>
            <a:pPr marL="285750" indent="-285750">
              <a:buFont typeface="Arial" panose="020B0604020202020204" pitchFamily="34" charset="0"/>
              <a:buChar char="•"/>
            </a:pPr>
            <a:r>
              <a:rPr lang="en-US" sz="2000" b="0" i="0" dirty="0">
                <a:effectLst/>
              </a:rPr>
              <a:t>4) Recognize and celebrate yours and other people’s achievements, both big and small. Positive feedback can boost confidence and motivation.</a:t>
            </a:r>
          </a:p>
          <a:p>
            <a:pPr marL="285750" indent="-285750">
              <a:buFont typeface="Arial" panose="020B0604020202020204" pitchFamily="34" charset="0"/>
              <a:buChar char="•"/>
            </a:pPr>
            <a:r>
              <a:rPr lang="en-US" sz="2000" b="0" i="0" dirty="0">
                <a:effectLst/>
              </a:rPr>
              <a:t>5)</a:t>
            </a:r>
            <a:r>
              <a:rPr lang="en-US" sz="2000" dirty="0"/>
              <a:t> Approach the course with</a:t>
            </a:r>
            <a:r>
              <a:rPr lang="en-US" sz="2000" b="0" i="0" dirty="0">
                <a:effectLst/>
              </a:rPr>
              <a:t> a sense of wonder and curiosity. </a:t>
            </a:r>
          </a:p>
          <a:p>
            <a:pPr marL="285750" indent="-285750">
              <a:buFont typeface="Arial" panose="020B0604020202020204" pitchFamily="34" charset="0"/>
              <a:buChar char="•"/>
            </a:pPr>
            <a:r>
              <a:rPr lang="en-US" sz="2000" dirty="0"/>
              <a:t>6</a:t>
            </a:r>
            <a:r>
              <a:rPr lang="en-US" sz="2000" b="0" i="0" dirty="0">
                <a:effectLst/>
              </a:rPr>
              <a:t>) Set achievable goals for yourself. You don’t have to understand everything to benefit from the course.</a:t>
            </a:r>
          </a:p>
          <a:p>
            <a:pPr marL="285750" indent="-285750">
              <a:buFont typeface="Arial" panose="020B0604020202020204" pitchFamily="34" charset="0"/>
              <a:buChar char="•"/>
            </a:pPr>
            <a:r>
              <a:rPr lang="en-US" sz="2000" dirty="0"/>
              <a:t>(1)</a:t>
            </a:r>
            <a:r>
              <a:rPr lang="en-US" sz="2000" b="0" i="0" dirty="0">
                <a:effectLst/>
              </a:rPr>
              <a:t> </a:t>
            </a:r>
            <a:br>
              <a:rPr lang="en-US" sz="2000" dirty="0"/>
            </a:br>
            <a:br>
              <a:rPr lang="en-US" sz="2000" dirty="0"/>
            </a:br>
            <a:br>
              <a:rPr lang="en-US" sz="2000" dirty="0"/>
            </a:br>
            <a:br>
              <a:rPr lang="en-US" sz="2000" dirty="0"/>
            </a:br>
            <a:br>
              <a:rPr lang="en-US" sz="2000" dirty="0"/>
            </a:br>
            <a:endParaRPr lang="en-CA" sz="2000" dirty="0"/>
          </a:p>
        </p:txBody>
      </p:sp>
      <p:sp>
        <p:nvSpPr>
          <p:cNvPr id="3" name="Slide Number Placeholder 2">
            <a:extLst>
              <a:ext uri="{FF2B5EF4-FFF2-40B4-BE49-F238E27FC236}">
                <a16:creationId xmlns:a16="http://schemas.microsoft.com/office/drawing/2014/main" id="{E5EAF7B1-AA87-4B19-9483-33CC2021E043}"/>
              </a:ext>
            </a:extLst>
          </p:cNvPr>
          <p:cNvSpPr>
            <a:spLocks noGrp="1"/>
          </p:cNvSpPr>
          <p:nvPr>
            <p:ph type="sldNum" sz="quarter" idx="12"/>
          </p:nvPr>
        </p:nvSpPr>
        <p:spPr/>
        <p:txBody>
          <a:bodyPr/>
          <a:lstStyle/>
          <a:p>
            <a:fld id="{5B621ED0-B45F-441E-93E9-023E2B55C8A5}" type="slidenum">
              <a:rPr lang="en-CA" smtClean="0"/>
              <a:t>175</a:t>
            </a:fld>
            <a:endParaRPr lang="en-CA"/>
          </a:p>
        </p:txBody>
      </p:sp>
    </p:spTree>
    <p:extLst>
      <p:ext uri="{BB962C8B-B14F-4D97-AF65-F5344CB8AC3E}">
        <p14:creationId xmlns:p14="http://schemas.microsoft.com/office/powerpoint/2010/main" val="78846268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A388-46F2-55BD-9E61-CC5EB2321389}"/>
              </a:ext>
            </a:extLst>
          </p:cNvPr>
          <p:cNvSpPr>
            <a:spLocks noGrp="1"/>
          </p:cNvSpPr>
          <p:nvPr>
            <p:ph type="title" idx="4294967295"/>
          </p:nvPr>
        </p:nvSpPr>
        <p:spPr>
          <a:xfrm>
            <a:off x="-273008" y="-57873"/>
            <a:ext cx="6681727" cy="1016000"/>
          </a:xfrm>
        </p:spPr>
        <p:txBody>
          <a:bodyPr>
            <a:noAutofit/>
          </a:bodyPr>
          <a:lstStyle/>
          <a:p>
            <a:pPr algn="ctr"/>
            <a:r>
              <a:rPr lang="en-CA" sz="2800" dirty="0">
                <a:solidFill>
                  <a:schemeClr val="bg1"/>
                </a:solidFill>
              </a:rPr>
              <a:t>TYPES OF LEARNING: INTELLECTUAL, EXPERIENTIAL, AND EFFECTIVE </a:t>
            </a:r>
          </a:p>
        </p:txBody>
      </p:sp>
      <p:sp>
        <p:nvSpPr>
          <p:cNvPr id="3" name="Content Placeholder 2">
            <a:extLst>
              <a:ext uri="{FF2B5EF4-FFF2-40B4-BE49-F238E27FC236}">
                <a16:creationId xmlns:a16="http://schemas.microsoft.com/office/drawing/2014/main" id="{65945342-BD4C-BF84-9482-6D3F058D3429}"/>
              </a:ext>
            </a:extLst>
          </p:cNvPr>
          <p:cNvSpPr>
            <a:spLocks noGrp="1"/>
          </p:cNvSpPr>
          <p:nvPr>
            <p:ph idx="4294967295"/>
          </p:nvPr>
        </p:nvSpPr>
        <p:spPr>
          <a:xfrm>
            <a:off x="6026150" y="240064"/>
            <a:ext cx="6165850" cy="4940300"/>
          </a:xfrm>
        </p:spPr>
        <p:txBody>
          <a:bodyPr>
            <a:noAutofit/>
          </a:bodyPr>
          <a:lstStyle/>
          <a:p>
            <a:r>
              <a:rPr lang="en-CA" sz="2000" dirty="0">
                <a:solidFill>
                  <a:schemeClr val="bg1"/>
                </a:solidFill>
              </a:rPr>
              <a:t>Intellectual learning-  </a:t>
            </a:r>
            <a:r>
              <a:rPr lang="en-CA" sz="2000" dirty="0"/>
              <a:t>is learning about ideas, concepts, and practices in your mind. It involves reflecting and thinking.(music theory)</a:t>
            </a:r>
          </a:p>
          <a:p>
            <a:r>
              <a:rPr lang="en-CA" sz="2000" dirty="0">
                <a:solidFill>
                  <a:schemeClr val="bg1"/>
                </a:solidFill>
              </a:rPr>
              <a:t>Experiential or practical learning </a:t>
            </a:r>
            <a:r>
              <a:rPr lang="en-CA" sz="2000" dirty="0"/>
              <a:t>– is learning to apply the ideas, concepts, and practices learned in everyday life. It involves acting and experiencing. It is where the rubber hits the road.(practicing your instrument)</a:t>
            </a:r>
          </a:p>
          <a:p>
            <a:r>
              <a:rPr lang="en-CA" sz="2000" dirty="0">
                <a:solidFill>
                  <a:schemeClr val="bg1"/>
                </a:solidFill>
              </a:rPr>
              <a:t>Effective learning- </a:t>
            </a:r>
            <a:r>
              <a:rPr lang="en-CA" sz="2000" dirty="0"/>
              <a:t>is learning that produces the desired or intended results. Effective learning requires both intellectual and experiential learning.(applying theory while you are playing the music)</a:t>
            </a:r>
          </a:p>
          <a:p>
            <a:r>
              <a:rPr lang="en-CA" sz="2000" dirty="0"/>
              <a:t>Each week, in the 3 hours of the Simple course, we will do intellectual learning, along with some experiential learning.</a:t>
            </a:r>
          </a:p>
          <a:p>
            <a:r>
              <a:rPr lang="en-CA" sz="2000" dirty="0"/>
              <a:t>At home, practicing and applying the tools, strategies and skills assigned in the homework, you will hopefully do a lot of experiential or practical learning</a:t>
            </a:r>
          </a:p>
          <a:p>
            <a:r>
              <a:rPr lang="en-CA" sz="2000" dirty="0"/>
              <a:t>Both of these types of learning are necessary for you to  learn effectively and  get the most out of the course.</a:t>
            </a:r>
          </a:p>
          <a:p>
            <a:r>
              <a:rPr lang="en-CA" sz="2000" dirty="0"/>
              <a:t>(2)  </a:t>
            </a:r>
          </a:p>
        </p:txBody>
      </p:sp>
      <p:pic>
        <p:nvPicPr>
          <p:cNvPr id="1026" name="Picture 2" descr="What Is Experiential Learning? - Institute for Experiential Learning">
            <a:extLst>
              <a:ext uri="{FF2B5EF4-FFF2-40B4-BE49-F238E27FC236}">
                <a16:creationId xmlns:a16="http://schemas.microsoft.com/office/drawing/2014/main" id="{47C5FDDB-6BC2-7D7C-6AD0-13443BC55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70" y="1022931"/>
            <a:ext cx="5504213" cy="5282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841A4B-FED4-19A8-970F-6F1684346C98}"/>
              </a:ext>
            </a:extLst>
          </p:cNvPr>
          <p:cNvSpPr txBox="1"/>
          <p:nvPr/>
        </p:nvSpPr>
        <p:spPr>
          <a:xfrm>
            <a:off x="2078676" y="3057454"/>
            <a:ext cx="1905000" cy="954107"/>
          </a:xfrm>
          <a:prstGeom prst="rect">
            <a:avLst/>
          </a:prstGeom>
          <a:noFill/>
        </p:spPr>
        <p:txBody>
          <a:bodyPr wrap="square">
            <a:spAutoFit/>
          </a:bodyPr>
          <a:lstStyle/>
          <a:p>
            <a:r>
              <a:rPr lang="en-CA" sz="2800" dirty="0">
                <a:solidFill>
                  <a:schemeClr val="accent1"/>
                </a:solidFill>
              </a:rPr>
              <a:t>EFFECTIVE LEARNING</a:t>
            </a:r>
          </a:p>
        </p:txBody>
      </p:sp>
      <p:sp>
        <p:nvSpPr>
          <p:cNvPr id="4" name="Slide Number Placeholder 3">
            <a:extLst>
              <a:ext uri="{FF2B5EF4-FFF2-40B4-BE49-F238E27FC236}">
                <a16:creationId xmlns:a16="http://schemas.microsoft.com/office/drawing/2014/main" id="{D4C68040-9B7D-6A4D-2E66-D31EAE7A9423}"/>
              </a:ext>
            </a:extLst>
          </p:cNvPr>
          <p:cNvSpPr>
            <a:spLocks noGrp="1"/>
          </p:cNvSpPr>
          <p:nvPr>
            <p:ph type="sldNum" sz="quarter" idx="12"/>
          </p:nvPr>
        </p:nvSpPr>
        <p:spPr/>
        <p:txBody>
          <a:bodyPr/>
          <a:lstStyle/>
          <a:p>
            <a:fld id="{5B621ED0-B45F-441E-93E9-023E2B55C8A5}" type="slidenum">
              <a:rPr lang="en-CA" smtClean="0"/>
              <a:t>176</a:t>
            </a:fld>
            <a:endParaRPr lang="en-CA"/>
          </a:p>
        </p:txBody>
      </p:sp>
    </p:spTree>
    <p:extLst>
      <p:ext uri="{BB962C8B-B14F-4D97-AF65-F5344CB8AC3E}">
        <p14:creationId xmlns:p14="http://schemas.microsoft.com/office/powerpoint/2010/main" val="33691296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708B-AB97-4CB2-832F-2435F9BD1143}"/>
              </a:ext>
            </a:extLst>
          </p:cNvPr>
          <p:cNvSpPr>
            <a:spLocks noGrp="1"/>
          </p:cNvSpPr>
          <p:nvPr>
            <p:ph type="title" idx="4294967295"/>
          </p:nvPr>
        </p:nvSpPr>
        <p:spPr>
          <a:xfrm>
            <a:off x="0" y="911225"/>
            <a:ext cx="4467225" cy="1065213"/>
          </a:xfrm>
        </p:spPr>
        <p:txBody>
          <a:bodyPr vert="horz" lIns="91440" tIns="45720" rIns="91440" bIns="45720" rtlCol="0" anchor="ctr">
            <a:normAutofit/>
          </a:bodyPr>
          <a:lstStyle/>
          <a:p>
            <a:pPr algn="ctr"/>
            <a:r>
              <a:rPr lang="en-US" sz="3600" dirty="0">
                <a:solidFill>
                  <a:schemeClr val="bg1"/>
                </a:solidFill>
              </a:rPr>
              <a:t>TO make learning easier</a:t>
            </a:r>
          </a:p>
        </p:txBody>
      </p:sp>
      <p:pic>
        <p:nvPicPr>
          <p:cNvPr id="7" name="Picture 6" descr="Pyramid in the plains">
            <a:extLst>
              <a:ext uri="{FF2B5EF4-FFF2-40B4-BE49-F238E27FC236}">
                <a16:creationId xmlns:a16="http://schemas.microsoft.com/office/drawing/2014/main" id="{C5B07CFC-24C4-4CFA-9019-BB5F264351D5}"/>
              </a:ext>
            </a:extLst>
          </p:cNvPr>
          <p:cNvPicPr>
            <a:picLocks noChangeAspect="1"/>
          </p:cNvPicPr>
          <p:nvPr/>
        </p:nvPicPr>
        <p:blipFill rotWithShape="1">
          <a:blip r:embed="rId2">
            <a:extLst>
              <a:ext uri="{28A0092B-C50C-407E-A947-70E740481C1C}">
                <a14:useLocalDpi xmlns:a14="http://schemas.microsoft.com/office/drawing/2010/main" val="0"/>
              </a:ext>
            </a:extLst>
          </a:blip>
          <a:srcRect l="26487" r="-2" b="-2"/>
          <a:stretch/>
        </p:blipFill>
        <p:spPr>
          <a:xfrm>
            <a:off x="162832" y="2095593"/>
            <a:ext cx="4304996" cy="3055141"/>
          </a:xfrm>
          <a:prstGeom prst="rect">
            <a:avLst/>
          </a:prstGeom>
        </p:spPr>
      </p:pic>
      <p:sp>
        <p:nvSpPr>
          <p:cNvPr id="5" name="TextBox 4">
            <a:extLst>
              <a:ext uri="{FF2B5EF4-FFF2-40B4-BE49-F238E27FC236}">
                <a16:creationId xmlns:a16="http://schemas.microsoft.com/office/drawing/2014/main" id="{CC5422DC-0F7F-7761-3A1F-DF19E88F2462}"/>
              </a:ext>
            </a:extLst>
          </p:cNvPr>
          <p:cNvSpPr txBox="1"/>
          <p:nvPr/>
        </p:nvSpPr>
        <p:spPr>
          <a:xfrm>
            <a:off x="4641448" y="305068"/>
            <a:ext cx="7631575" cy="6247864"/>
          </a:xfrm>
          <a:prstGeom prst="rect">
            <a:avLst/>
          </a:prstGeom>
          <a:noFill/>
        </p:spPr>
        <p:txBody>
          <a:bodyPr wrap="square">
            <a:spAutoFit/>
          </a:bodyPr>
          <a:lstStyle/>
          <a:p>
            <a:pPr marL="285750" indent="-285750">
              <a:buFont typeface="Arial" panose="020B0604020202020204" pitchFamily="34" charset="0"/>
              <a:buChar char="•"/>
            </a:pPr>
            <a:r>
              <a:rPr lang="en-US" sz="2000" dirty="0"/>
              <a:t>To make the material easier to learn and keep you interested:</a:t>
            </a:r>
          </a:p>
          <a:p>
            <a:pPr marL="285750" indent="-285750">
              <a:buFont typeface="Arial" panose="020B0604020202020204" pitchFamily="34" charset="0"/>
              <a:buChar char="•"/>
            </a:pPr>
            <a:r>
              <a:rPr lang="en-US" sz="2000" dirty="0"/>
              <a:t>In each session we follow a format that incorporates a variety of activities including: </a:t>
            </a:r>
          </a:p>
          <a:p>
            <a:pPr marL="285750" indent="-285750">
              <a:buFont typeface="Arial" panose="020B0604020202020204" pitchFamily="34" charset="0"/>
              <a:buChar char="•"/>
            </a:pPr>
            <a:r>
              <a:rPr lang="en-US" sz="2000" dirty="0"/>
              <a:t>1. videos related to the course material,</a:t>
            </a:r>
          </a:p>
          <a:p>
            <a:pPr marL="285750" indent="-285750">
              <a:buFont typeface="Arial" panose="020B0604020202020204" pitchFamily="34" charset="0"/>
              <a:buChar char="•"/>
            </a:pPr>
            <a:r>
              <a:rPr lang="en-US" sz="2000" dirty="0"/>
              <a:t> 2. weekly reminders for the participants, </a:t>
            </a:r>
          </a:p>
          <a:p>
            <a:pPr marL="285750" indent="-285750">
              <a:buFont typeface="Arial" panose="020B0604020202020204" pitchFamily="34" charset="0"/>
              <a:buChar char="•"/>
            </a:pPr>
            <a:r>
              <a:rPr lang="en-US" sz="2000" dirty="0"/>
              <a:t>3. a mindfulness exercises, </a:t>
            </a:r>
          </a:p>
          <a:p>
            <a:pPr marL="285750" indent="-285750">
              <a:buFont typeface="Arial" panose="020B0604020202020204" pitchFamily="34" charset="0"/>
              <a:buChar char="•"/>
            </a:pPr>
            <a:r>
              <a:rPr lang="en-US" sz="2000" dirty="0"/>
              <a:t>4. descriptions of what we will do in the session, </a:t>
            </a:r>
          </a:p>
          <a:p>
            <a:pPr marL="285750" indent="-285750">
              <a:buFont typeface="Arial" panose="020B0604020202020204" pitchFamily="34" charset="0"/>
              <a:buChar char="•"/>
            </a:pPr>
            <a:r>
              <a:rPr lang="en-US" sz="2000" dirty="0"/>
              <a:t>5. a review of previous weeks and assignment of next week’s homework,</a:t>
            </a:r>
          </a:p>
          <a:p>
            <a:pPr marL="285750" indent="-285750">
              <a:buFont typeface="Arial" panose="020B0604020202020204" pitchFamily="34" charset="0"/>
              <a:buChar char="•"/>
            </a:pPr>
            <a:r>
              <a:rPr lang="en-US" sz="2000" dirty="0"/>
              <a:t> 6. on alternating weeks, we present psychological theory, tools, skills, strategies, and do group practice </a:t>
            </a:r>
          </a:p>
          <a:p>
            <a:pPr marL="285750" indent="-285750">
              <a:buFont typeface="Arial" panose="020B0604020202020204" pitchFamily="34" charset="0"/>
              <a:buChar char="•"/>
            </a:pPr>
            <a:r>
              <a:rPr lang="en-US" sz="2000" dirty="0"/>
              <a:t>7. 10-minute break at midway point</a:t>
            </a:r>
          </a:p>
          <a:p>
            <a:pPr marL="285750" indent="-285750">
              <a:buFont typeface="Arial" panose="020B0604020202020204" pitchFamily="34" charset="0"/>
              <a:buChar char="•"/>
            </a:pPr>
            <a:r>
              <a:rPr lang="en-US" sz="2000" dirty="0"/>
              <a:t> 8. On alternating weeks, we do participant polls </a:t>
            </a:r>
          </a:p>
          <a:p>
            <a:pPr marL="285750" indent="-285750">
              <a:buFont typeface="Arial" panose="020B0604020202020204" pitchFamily="34" charset="0"/>
              <a:buChar char="•"/>
            </a:pPr>
            <a:r>
              <a:rPr lang="en-US" sz="2000" dirty="0"/>
              <a:t>9. Questions, comments and feedback from participants at any point in the session but limited to 3 minutes. (we have the option on continuing our discussion on the Monday boing group)</a:t>
            </a:r>
          </a:p>
          <a:p>
            <a:pPr marL="285750" indent="-285750">
              <a:buFont typeface="Arial" panose="020B0604020202020204" pitchFamily="34" charset="0"/>
              <a:buChar char="•"/>
            </a:pPr>
            <a:r>
              <a:rPr lang="en-US" sz="2000" dirty="0"/>
              <a:t>Be patient and remember that we go over important material many times</a:t>
            </a:r>
          </a:p>
          <a:p>
            <a:pPr marL="285750" indent="-285750">
              <a:buFont typeface="Arial" panose="020B0604020202020204" pitchFamily="34" charset="0"/>
              <a:buChar char="•"/>
            </a:pPr>
            <a:r>
              <a:rPr lang="en-US" sz="2000" dirty="0"/>
              <a:t>Everyone has different learning styles and something that works for one person may not for another.   </a:t>
            </a:r>
          </a:p>
        </p:txBody>
      </p:sp>
      <p:sp>
        <p:nvSpPr>
          <p:cNvPr id="3" name="Slide Number Placeholder 2">
            <a:extLst>
              <a:ext uri="{FF2B5EF4-FFF2-40B4-BE49-F238E27FC236}">
                <a16:creationId xmlns:a16="http://schemas.microsoft.com/office/drawing/2014/main" id="{5C0D732D-2C2E-86FB-190D-5FC157C72B87}"/>
              </a:ext>
            </a:extLst>
          </p:cNvPr>
          <p:cNvSpPr>
            <a:spLocks noGrp="1"/>
          </p:cNvSpPr>
          <p:nvPr>
            <p:ph type="sldNum" sz="quarter" idx="12"/>
          </p:nvPr>
        </p:nvSpPr>
        <p:spPr/>
        <p:txBody>
          <a:bodyPr/>
          <a:lstStyle/>
          <a:p>
            <a:fld id="{5B621ED0-B45F-441E-93E9-023E2B55C8A5}" type="slidenum">
              <a:rPr lang="en-CA" smtClean="0"/>
              <a:t>177</a:t>
            </a:fld>
            <a:endParaRPr lang="en-CA"/>
          </a:p>
        </p:txBody>
      </p:sp>
    </p:spTree>
    <p:extLst>
      <p:ext uri="{BB962C8B-B14F-4D97-AF65-F5344CB8AC3E}">
        <p14:creationId xmlns:p14="http://schemas.microsoft.com/office/powerpoint/2010/main" val="225665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9CAD5-6700-83F6-3522-C9F692A9B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65" y="1792742"/>
            <a:ext cx="4020914" cy="4476509"/>
          </a:xfrm>
          <a:prstGeom prst="rect">
            <a:avLst/>
          </a:prstGeom>
        </p:spPr>
      </p:pic>
      <p:sp>
        <p:nvSpPr>
          <p:cNvPr id="5" name="TextBox 4">
            <a:extLst>
              <a:ext uri="{FF2B5EF4-FFF2-40B4-BE49-F238E27FC236}">
                <a16:creationId xmlns:a16="http://schemas.microsoft.com/office/drawing/2014/main" id="{F6C1E990-975A-A92D-CB98-DE2E3A6E3FC2}"/>
              </a:ext>
            </a:extLst>
          </p:cNvPr>
          <p:cNvSpPr txBox="1"/>
          <p:nvPr/>
        </p:nvSpPr>
        <p:spPr>
          <a:xfrm>
            <a:off x="346440" y="272534"/>
            <a:ext cx="3666280" cy="1323439"/>
          </a:xfrm>
          <a:prstGeom prst="rect">
            <a:avLst/>
          </a:prstGeom>
          <a:noFill/>
        </p:spPr>
        <p:txBody>
          <a:bodyPr wrap="square">
            <a:spAutoFit/>
          </a:bodyPr>
          <a:lstStyle/>
          <a:p>
            <a:pPr algn="ctr"/>
            <a:r>
              <a:rPr lang="en-US" sz="4000" dirty="0">
                <a:solidFill>
                  <a:schemeClr val="bg1"/>
                </a:solidFill>
              </a:rPr>
              <a:t>COURSE</a:t>
            </a:r>
            <a:br>
              <a:rPr lang="en-US" sz="4000" dirty="0">
                <a:solidFill>
                  <a:schemeClr val="bg1"/>
                </a:solidFill>
              </a:rPr>
            </a:br>
            <a:r>
              <a:rPr lang="en-US" sz="4000" dirty="0">
                <a:solidFill>
                  <a:schemeClr val="bg1"/>
                </a:solidFill>
              </a:rPr>
              <a:t>R</a:t>
            </a:r>
            <a:r>
              <a:rPr lang="en-CA" sz="4000" dirty="0">
                <a:solidFill>
                  <a:schemeClr val="bg1"/>
                </a:solidFill>
              </a:rPr>
              <a:t>ENOVATIONS</a:t>
            </a:r>
          </a:p>
        </p:txBody>
      </p:sp>
      <p:sp>
        <p:nvSpPr>
          <p:cNvPr id="7" name="TextBox 6">
            <a:extLst>
              <a:ext uri="{FF2B5EF4-FFF2-40B4-BE49-F238E27FC236}">
                <a16:creationId xmlns:a16="http://schemas.microsoft.com/office/drawing/2014/main" id="{E9C00CB7-1E73-98B9-8765-6143B41C128D}"/>
              </a:ext>
            </a:extLst>
          </p:cNvPr>
          <p:cNvSpPr txBox="1"/>
          <p:nvPr/>
        </p:nvSpPr>
        <p:spPr>
          <a:xfrm>
            <a:off x="4687747" y="766732"/>
            <a:ext cx="7504253" cy="5324535"/>
          </a:xfrm>
          <a:prstGeom prst="rect">
            <a:avLst/>
          </a:prstGeom>
          <a:noFill/>
        </p:spPr>
        <p:txBody>
          <a:bodyPr wrap="square">
            <a:spAutoFit/>
          </a:bodyPr>
          <a:lstStyle/>
          <a:p>
            <a:pPr marL="285750" indent="-285750">
              <a:buFont typeface="Arial" panose="020B0604020202020204" pitchFamily="34" charset="0"/>
              <a:buChar char="•"/>
            </a:pPr>
            <a:r>
              <a:rPr lang="en-US" sz="2000" dirty="0"/>
              <a:t>In an effort to improve the course, we are constantly updating it making both big and small renovations.</a:t>
            </a:r>
          </a:p>
          <a:p>
            <a:pPr marL="285750" indent="-285750">
              <a:buFont typeface="Arial" panose="020B0604020202020204" pitchFamily="34" charset="0"/>
              <a:buChar char="•"/>
            </a:pPr>
            <a:r>
              <a:rPr lang="en-US" sz="2000" dirty="0"/>
              <a:t>Many of these renovations are aesthetic, others are major involving knocking down some walls. If you did the course last year you will notice a number of changes:</a:t>
            </a:r>
          </a:p>
          <a:p>
            <a:pPr marL="285750" indent="-285750">
              <a:buFont typeface="Arial" panose="020B0604020202020204" pitchFamily="34" charset="0"/>
              <a:buChar char="•"/>
            </a:pPr>
            <a:r>
              <a:rPr lang="en-US" sz="2000" dirty="0"/>
              <a:t>1) To replace the breakout rooms, we created the boing group</a:t>
            </a:r>
          </a:p>
          <a:p>
            <a:pPr marL="285750" indent="-285750">
              <a:buFont typeface="Arial" panose="020B0604020202020204" pitchFamily="34" charset="0"/>
              <a:buChar char="•"/>
            </a:pPr>
            <a:r>
              <a:rPr lang="en-US" sz="2000" dirty="0"/>
              <a:t>2) The leaders will strive to "read the slides" less and "tell a story" more.</a:t>
            </a:r>
          </a:p>
          <a:p>
            <a:pPr marL="285750" indent="-285750">
              <a:buFont typeface="Arial" panose="020B0604020202020204" pitchFamily="34" charset="0"/>
              <a:buChar char="•"/>
            </a:pPr>
            <a:r>
              <a:rPr lang="en-US" sz="2000" dirty="0"/>
              <a:t>3) The foundations of the simple course sessions: 4, 6, and 8, have undergone major renovations</a:t>
            </a:r>
          </a:p>
          <a:p>
            <a:pPr marL="285750" indent="-285750">
              <a:buFont typeface="Arial" panose="020B0604020202020204" pitchFamily="34" charset="0"/>
              <a:buChar char="•"/>
            </a:pPr>
            <a:r>
              <a:rPr lang="en-US" sz="2000" dirty="0"/>
              <a:t>4) Participants will now be able to ask questions, make comments or give us feedback at any point during the session. We will however limit these to a maximum of three minutes with the option of coming back to these discussions at greater length in the following boing group.</a:t>
            </a:r>
          </a:p>
          <a:p>
            <a:pPr marL="285750" indent="-285750">
              <a:buFont typeface="Arial" panose="020B0604020202020204" pitchFamily="34" charset="0"/>
              <a:buChar char="•"/>
            </a:pPr>
            <a:r>
              <a:rPr lang="en-US" sz="2000" dirty="0"/>
              <a:t>5) This year for the first time we used AI when researching certain subjects. </a:t>
            </a:r>
          </a:p>
        </p:txBody>
      </p:sp>
      <p:sp>
        <p:nvSpPr>
          <p:cNvPr id="2" name="Slide Number Placeholder 1">
            <a:extLst>
              <a:ext uri="{FF2B5EF4-FFF2-40B4-BE49-F238E27FC236}">
                <a16:creationId xmlns:a16="http://schemas.microsoft.com/office/drawing/2014/main" id="{DB7B4B83-B971-084D-BD9E-4F4748517E6A}"/>
              </a:ext>
            </a:extLst>
          </p:cNvPr>
          <p:cNvSpPr>
            <a:spLocks noGrp="1"/>
          </p:cNvSpPr>
          <p:nvPr>
            <p:ph type="sldNum" sz="quarter" idx="12"/>
          </p:nvPr>
        </p:nvSpPr>
        <p:spPr/>
        <p:txBody>
          <a:bodyPr/>
          <a:lstStyle/>
          <a:p>
            <a:fld id="{5B621ED0-B45F-441E-93E9-023E2B55C8A5}" type="slidenum">
              <a:rPr lang="en-CA" smtClean="0"/>
              <a:t>178</a:t>
            </a:fld>
            <a:endParaRPr lang="en-CA"/>
          </a:p>
        </p:txBody>
      </p:sp>
    </p:spTree>
    <p:extLst>
      <p:ext uri="{BB962C8B-B14F-4D97-AF65-F5344CB8AC3E}">
        <p14:creationId xmlns:p14="http://schemas.microsoft.com/office/powerpoint/2010/main" val="24154055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solidFill>
                  <a:schemeClr val="bg1"/>
                </a:solidFill>
              </a:rPr>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4C0F93B1-C467-2AA4-6C26-63D335923109}"/>
              </a:ext>
            </a:extLst>
          </p:cNvPr>
          <p:cNvSpPr>
            <a:spLocks noGrp="1"/>
          </p:cNvSpPr>
          <p:nvPr>
            <p:ph type="sldNum" sz="quarter" idx="12"/>
          </p:nvPr>
        </p:nvSpPr>
        <p:spPr/>
        <p:txBody>
          <a:bodyPr/>
          <a:lstStyle/>
          <a:p>
            <a:fld id="{5B621ED0-B45F-441E-93E9-023E2B55C8A5}" type="slidenum">
              <a:rPr lang="en-CA" smtClean="0"/>
              <a:t>179</a:t>
            </a:fld>
            <a:endParaRPr lang="en-CA"/>
          </a:p>
        </p:txBody>
      </p:sp>
    </p:spTree>
    <p:extLst>
      <p:ext uri="{BB962C8B-B14F-4D97-AF65-F5344CB8AC3E}">
        <p14:creationId xmlns:p14="http://schemas.microsoft.com/office/powerpoint/2010/main" val="29029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875A510-99DD-46D8-AE1A-CB86DEDF7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3">
            <a:alphaModFix/>
          </a:blip>
          <a:srcRect l="29928" r="10976"/>
          <a:stretch/>
        </p:blipFill>
        <p:spPr>
          <a:xfrm>
            <a:off x="20" y="10"/>
            <a:ext cx="6094390" cy="6857990"/>
          </a:xfrm>
          <a:prstGeom prst="rect">
            <a:avLst/>
          </a:prstGeom>
        </p:spPr>
      </p:pic>
      <p:pic>
        <p:nvPicPr>
          <p:cNvPr id="8" name="Picture 7" descr="Person meditating">
            <a:extLst>
              <a:ext uri="{FF2B5EF4-FFF2-40B4-BE49-F238E27FC236}">
                <a16:creationId xmlns:a16="http://schemas.microsoft.com/office/drawing/2014/main" id="{6F2BF8F6-00E3-45E6-8D9A-D50D8CA38F6F}"/>
              </a:ext>
            </a:extLst>
          </p:cNvPr>
          <p:cNvPicPr>
            <a:picLocks noChangeAspect="1"/>
          </p:cNvPicPr>
          <p:nvPr/>
        </p:nvPicPr>
        <p:blipFill rotWithShape="1">
          <a:blip r:embed="rId3">
            <a:alphaModFix/>
          </a:blip>
          <a:srcRect l="10540" r="10540"/>
          <a:stretch/>
        </p:blipFill>
        <p:spPr>
          <a:xfrm>
            <a:off x="4053080" y="10"/>
            <a:ext cx="8138918" cy="6857990"/>
          </a:xfrm>
          <a:custGeom>
            <a:avLst/>
            <a:gdLst/>
            <a:ahLst/>
            <a:cxnLst/>
            <a:rect l="l" t="t" r="r" b="b"/>
            <a:pathLst>
              <a:path w="8138918" h="6858000">
                <a:moveTo>
                  <a:pt x="2038180" y="0"/>
                </a:moveTo>
                <a:lnTo>
                  <a:pt x="8138918" y="0"/>
                </a:lnTo>
                <a:lnTo>
                  <a:pt x="8138918" y="6858000"/>
                </a:lnTo>
                <a:lnTo>
                  <a:pt x="2038180" y="6858000"/>
                </a:lnTo>
                <a:close/>
                <a:moveTo>
                  <a:pt x="1501126" y="0"/>
                </a:moveTo>
                <a:lnTo>
                  <a:pt x="1727373" y="0"/>
                </a:lnTo>
                <a:lnTo>
                  <a:pt x="1727373" y="6858000"/>
                </a:lnTo>
                <a:lnTo>
                  <a:pt x="1501126" y="6858000"/>
                </a:lnTo>
                <a:close/>
                <a:moveTo>
                  <a:pt x="1074563" y="0"/>
                </a:moveTo>
                <a:lnTo>
                  <a:pt x="1151640" y="0"/>
                </a:lnTo>
                <a:lnTo>
                  <a:pt x="1151640" y="6858000"/>
                </a:lnTo>
                <a:lnTo>
                  <a:pt x="1074563" y="6858000"/>
                </a:lnTo>
                <a:close/>
                <a:moveTo>
                  <a:pt x="756244" y="0"/>
                </a:moveTo>
                <a:lnTo>
                  <a:pt x="940901" y="0"/>
                </a:lnTo>
                <a:lnTo>
                  <a:pt x="940901" y="6858000"/>
                </a:lnTo>
                <a:lnTo>
                  <a:pt x="756244" y="6858000"/>
                </a:lnTo>
                <a:close/>
                <a:moveTo>
                  <a:pt x="0" y="0"/>
                </a:moveTo>
                <a:lnTo>
                  <a:pt x="575732" y="0"/>
                </a:lnTo>
                <a:lnTo>
                  <a:pt x="575732" y="6858000"/>
                </a:lnTo>
                <a:lnTo>
                  <a:pt x="0" y="6858000"/>
                </a:lnTo>
                <a:close/>
              </a:path>
            </a:pathLst>
          </a:custGeom>
        </p:spPr>
      </p:pic>
      <p:sp>
        <p:nvSpPr>
          <p:cNvPr id="35" name="Rectangle 34">
            <a:extLst>
              <a:ext uri="{FF2B5EF4-FFF2-40B4-BE49-F238E27FC236}">
                <a16:creationId xmlns:a16="http://schemas.microsoft.com/office/drawing/2014/main" id="{735957B2-02E5-4BA7-9CB7-7E4AE1B52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 mindfulness practice</a:t>
            </a:r>
          </a:p>
        </p:txBody>
      </p:sp>
      <p:sp>
        <p:nvSpPr>
          <p:cNvPr id="37" name="Rectangle 36">
            <a:extLst>
              <a:ext uri="{FF2B5EF4-FFF2-40B4-BE49-F238E27FC236}">
                <a16:creationId xmlns:a16="http://schemas.microsoft.com/office/drawing/2014/main" id="{F0FDA11F-06E8-40FD-9959-635A476E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347472" y="3913632"/>
            <a:ext cx="11503152" cy="457200"/>
          </a:xfrm>
        </p:spPr>
        <p:txBody>
          <a:bodyPr vert="horz" lIns="91440" tIns="45720" rIns="91440" bIns="45720" rtlCol="0">
            <a:noAutofit/>
          </a:bodyPr>
          <a:lstStyle/>
          <a:p>
            <a:pPr marL="0" indent="0" algn="ctr">
              <a:buNone/>
            </a:pPr>
            <a:r>
              <a:rPr lang="en-US" sz="2800" dirty="0">
                <a:solidFill>
                  <a:schemeClr val="bg1"/>
                </a:solidFill>
              </a:rPr>
              <a:t>feel free to skip it if you feel distressed </a:t>
            </a:r>
          </a:p>
        </p:txBody>
      </p:sp>
      <p:sp>
        <p:nvSpPr>
          <p:cNvPr id="4" name="Slide Number Placeholder 3">
            <a:extLst>
              <a:ext uri="{FF2B5EF4-FFF2-40B4-BE49-F238E27FC236}">
                <a16:creationId xmlns:a16="http://schemas.microsoft.com/office/drawing/2014/main" id="{D4AE2749-F665-B817-1246-860152C14BB5}"/>
              </a:ext>
            </a:extLst>
          </p:cNvPr>
          <p:cNvSpPr>
            <a:spLocks noGrp="1"/>
          </p:cNvSpPr>
          <p:nvPr>
            <p:ph type="sldNum" sz="quarter" idx="12"/>
          </p:nvPr>
        </p:nvSpPr>
        <p:spPr/>
        <p:txBody>
          <a:bodyPr/>
          <a:lstStyle/>
          <a:p>
            <a:fld id="{5B621ED0-B45F-441E-93E9-023E2B55C8A5}" type="slidenum">
              <a:rPr lang="en-CA" smtClean="0"/>
              <a:t>18</a:t>
            </a:fld>
            <a:endParaRPr lang="en-CA"/>
          </a:p>
        </p:txBody>
      </p:sp>
    </p:spTree>
    <p:extLst>
      <p:ext uri="{BB962C8B-B14F-4D97-AF65-F5344CB8AC3E}">
        <p14:creationId xmlns:p14="http://schemas.microsoft.com/office/powerpoint/2010/main" val="130669755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3B05A6-20E5-05FB-038C-E1A3FFBD7A01}"/>
              </a:ext>
            </a:extLst>
          </p:cNvPr>
          <p:cNvSpPr txBox="1"/>
          <p:nvPr/>
        </p:nvSpPr>
        <p:spPr>
          <a:xfrm>
            <a:off x="5289629" y="3818365"/>
            <a:ext cx="5949387" cy="2246769"/>
          </a:xfrm>
          <a:prstGeom prst="rect">
            <a:avLst/>
          </a:prstGeom>
          <a:noFill/>
        </p:spPr>
        <p:txBody>
          <a:bodyPr wrap="square">
            <a:spAutoFit/>
          </a:bodyPr>
          <a:lstStyle/>
          <a:p>
            <a:r>
              <a:rPr lang="en-CA" sz="2800" dirty="0"/>
              <a:t>What learning resources does the course offer ? What does our schedule for the year look like? And what do we do in case of unexpected events such as the internet being down?</a:t>
            </a:r>
          </a:p>
        </p:txBody>
      </p:sp>
      <p:pic>
        <p:nvPicPr>
          <p:cNvPr id="3" name="Picture 2" descr="A person smiling at the camera&#10;&#10;Description automatically generated">
            <a:extLst>
              <a:ext uri="{FF2B5EF4-FFF2-40B4-BE49-F238E27FC236}">
                <a16:creationId xmlns:a16="http://schemas.microsoft.com/office/drawing/2014/main" id="{3732F26E-5533-64A2-ACA9-221A4C00B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61" y="1169043"/>
            <a:ext cx="3621012" cy="4896091"/>
          </a:xfrm>
          <a:prstGeom prst="rect">
            <a:avLst/>
          </a:prstGeom>
        </p:spPr>
      </p:pic>
      <p:sp>
        <p:nvSpPr>
          <p:cNvPr id="2" name="Slide Number Placeholder 1">
            <a:extLst>
              <a:ext uri="{FF2B5EF4-FFF2-40B4-BE49-F238E27FC236}">
                <a16:creationId xmlns:a16="http://schemas.microsoft.com/office/drawing/2014/main" id="{872B1F68-9CAA-8A53-F9BE-8047B60E2F1F}"/>
              </a:ext>
            </a:extLst>
          </p:cNvPr>
          <p:cNvSpPr>
            <a:spLocks noGrp="1"/>
          </p:cNvSpPr>
          <p:nvPr>
            <p:ph type="sldNum" sz="quarter" idx="12"/>
          </p:nvPr>
        </p:nvSpPr>
        <p:spPr/>
        <p:txBody>
          <a:bodyPr/>
          <a:lstStyle/>
          <a:p>
            <a:fld id="{5B621ED0-B45F-441E-93E9-023E2B55C8A5}" type="slidenum">
              <a:rPr lang="en-CA" smtClean="0"/>
              <a:t>180</a:t>
            </a:fld>
            <a:endParaRPr lang="en-CA"/>
          </a:p>
        </p:txBody>
      </p:sp>
    </p:spTree>
    <p:extLst>
      <p:ext uri="{BB962C8B-B14F-4D97-AF65-F5344CB8AC3E}">
        <p14:creationId xmlns:p14="http://schemas.microsoft.com/office/powerpoint/2010/main" val="20898965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EDD9-8717-43E5-9F11-2B7C645E9444}"/>
              </a:ext>
            </a:extLst>
          </p:cNvPr>
          <p:cNvSpPr>
            <a:spLocks noGrp="1"/>
          </p:cNvSpPr>
          <p:nvPr>
            <p:ph type="title" idx="4294967295"/>
          </p:nvPr>
        </p:nvSpPr>
        <p:spPr>
          <a:xfrm>
            <a:off x="0" y="144215"/>
            <a:ext cx="4945616" cy="1582738"/>
          </a:xfrm>
        </p:spPr>
        <p:txBody>
          <a:bodyPr>
            <a:normAutofit/>
          </a:bodyPr>
          <a:lstStyle/>
          <a:p>
            <a:pPr algn="ctr"/>
            <a:r>
              <a:rPr lang="en-CA" sz="3200" dirty="0">
                <a:solidFill>
                  <a:schemeClr val="bg1"/>
                </a:solidFill>
              </a:rPr>
              <a:t>SIMPLE COURSE RESOURCES</a:t>
            </a:r>
          </a:p>
        </p:txBody>
      </p:sp>
      <p:sp>
        <p:nvSpPr>
          <p:cNvPr id="3" name="Content Placeholder 2">
            <a:extLst>
              <a:ext uri="{FF2B5EF4-FFF2-40B4-BE49-F238E27FC236}">
                <a16:creationId xmlns:a16="http://schemas.microsoft.com/office/drawing/2014/main" id="{53196F52-DE2E-4F12-B1AC-2C381CC8F48C}"/>
              </a:ext>
            </a:extLst>
          </p:cNvPr>
          <p:cNvSpPr>
            <a:spLocks noGrp="1"/>
          </p:cNvSpPr>
          <p:nvPr>
            <p:ph idx="4294967295"/>
          </p:nvPr>
        </p:nvSpPr>
        <p:spPr>
          <a:xfrm>
            <a:off x="5193891" y="428649"/>
            <a:ext cx="6862762" cy="6244542"/>
          </a:xfrm>
        </p:spPr>
        <p:txBody>
          <a:bodyPr>
            <a:noAutofit/>
          </a:bodyPr>
          <a:lstStyle/>
          <a:p>
            <a:r>
              <a:rPr lang="en-CA" sz="2400" dirty="0">
                <a:solidFill>
                  <a:schemeClr val="bg1"/>
                </a:solidFill>
              </a:rPr>
              <a:t> E-mail: </a:t>
            </a:r>
            <a:r>
              <a:rPr lang="en-CA" sz="2400" dirty="0"/>
              <a:t>Our email is </a:t>
            </a:r>
            <a:r>
              <a:rPr lang="en-CA" sz="2400" dirty="0">
                <a:solidFill>
                  <a:schemeClr val="tx1"/>
                </a:solidFill>
                <a:hlinkClick r:id="rId3">
                  <a:extLst>
                    <a:ext uri="{A12FA001-AC4F-418D-AE19-62706E023703}">
                      <ahyp:hlinkClr xmlns:ahyp="http://schemas.microsoft.com/office/drawing/2018/hyperlinkcolor" val="tx"/>
                    </a:ext>
                  </a:extLst>
                </a:hlinkClick>
              </a:rPr>
              <a:t>itssimple2023@gmail.com</a:t>
            </a:r>
            <a:r>
              <a:rPr lang="en-CA" sz="2400" dirty="0">
                <a:solidFill>
                  <a:schemeClr val="tx1"/>
                </a:solidFill>
              </a:rPr>
              <a:t> </a:t>
            </a:r>
            <a:r>
              <a:rPr lang="en-CA" sz="2400" dirty="0"/>
              <a:t>. </a:t>
            </a:r>
          </a:p>
          <a:p>
            <a:r>
              <a:rPr lang="en-CA" sz="2400" dirty="0"/>
              <a:t>On Wednesday mornings before the group, we will review and answer questions, comments, and feedback e-mailed to us during the week. </a:t>
            </a:r>
          </a:p>
          <a:p>
            <a:r>
              <a:rPr lang="en-CA" sz="2400" dirty="0"/>
              <a:t>When appropriate we may address these questions, comments and feedback “live” at the beginning of a session.</a:t>
            </a:r>
          </a:p>
          <a:p>
            <a:r>
              <a:rPr lang="en-CA" sz="2400" dirty="0"/>
              <a:t>Unfortunately, at other times In-between sessions, we cannot guarantee that we will always answer your e-mails</a:t>
            </a:r>
          </a:p>
          <a:p>
            <a:r>
              <a:rPr lang="en-CA" sz="2400" dirty="0"/>
              <a:t>You can also email us if you want to volunteer for a in-class practice. We will work with you individually to prepare for the session in which we will use the tools and skills in front of the group. </a:t>
            </a:r>
          </a:p>
        </p:txBody>
      </p:sp>
      <p:pic>
        <p:nvPicPr>
          <p:cNvPr id="7" name="Picture 6" descr="Filling out forms on a table">
            <a:extLst>
              <a:ext uri="{FF2B5EF4-FFF2-40B4-BE49-F238E27FC236}">
                <a16:creationId xmlns:a16="http://schemas.microsoft.com/office/drawing/2014/main" id="{71ABB929-64C3-4C70-8884-494EA48DCDEB}"/>
              </a:ext>
            </a:extLst>
          </p:cNvPr>
          <p:cNvPicPr>
            <a:picLocks noChangeAspect="1"/>
          </p:cNvPicPr>
          <p:nvPr/>
        </p:nvPicPr>
        <p:blipFill rotWithShape="1">
          <a:blip r:embed="rId4"/>
          <a:srcRect l="51883" r="2993" b="-2"/>
          <a:stretch/>
        </p:blipFill>
        <p:spPr>
          <a:xfrm>
            <a:off x="354591" y="1574157"/>
            <a:ext cx="4591025" cy="4784489"/>
          </a:xfrm>
          <a:prstGeom prst="rect">
            <a:avLst/>
          </a:prstGeom>
        </p:spPr>
      </p:pic>
      <p:sp>
        <p:nvSpPr>
          <p:cNvPr id="4" name="Slide Number Placeholder 3">
            <a:extLst>
              <a:ext uri="{FF2B5EF4-FFF2-40B4-BE49-F238E27FC236}">
                <a16:creationId xmlns:a16="http://schemas.microsoft.com/office/drawing/2014/main" id="{EECDC114-4D98-9337-B119-979A01E9674C}"/>
              </a:ext>
            </a:extLst>
          </p:cNvPr>
          <p:cNvSpPr>
            <a:spLocks noGrp="1"/>
          </p:cNvSpPr>
          <p:nvPr>
            <p:ph type="sldNum" sz="quarter" idx="12"/>
          </p:nvPr>
        </p:nvSpPr>
        <p:spPr/>
        <p:txBody>
          <a:bodyPr/>
          <a:lstStyle/>
          <a:p>
            <a:fld id="{5B621ED0-B45F-441E-93E9-023E2B55C8A5}" type="slidenum">
              <a:rPr lang="en-CA" smtClean="0"/>
              <a:t>181</a:t>
            </a:fld>
            <a:endParaRPr lang="en-CA"/>
          </a:p>
        </p:txBody>
      </p:sp>
    </p:spTree>
    <p:extLst>
      <p:ext uri="{BB962C8B-B14F-4D97-AF65-F5344CB8AC3E}">
        <p14:creationId xmlns:p14="http://schemas.microsoft.com/office/powerpoint/2010/main" val="163625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AA7520-80A0-5F73-CFD1-F879F6BDE35E}"/>
              </a:ext>
            </a:extLst>
          </p:cNvPr>
          <p:cNvSpPr txBox="1"/>
          <p:nvPr/>
        </p:nvSpPr>
        <p:spPr>
          <a:xfrm>
            <a:off x="344235" y="894018"/>
            <a:ext cx="6020789" cy="584775"/>
          </a:xfrm>
          <a:prstGeom prst="rect">
            <a:avLst/>
          </a:prstGeom>
          <a:noFill/>
        </p:spPr>
        <p:txBody>
          <a:bodyPr wrap="square">
            <a:spAutoFit/>
          </a:bodyPr>
          <a:lstStyle/>
          <a:p>
            <a:r>
              <a:rPr lang="en-CA" sz="3200" dirty="0">
                <a:solidFill>
                  <a:schemeClr val="bg1"/>
                </a:solidFill>
              </a:rPr>
              <a:t>SIMPLE COURSE RESOURCES</a:t>
            </a:r>
          </a:p>
        </p:txBody>
      </p:sp>
      <p:sp>
        <p:nvSpPr>
          <p:cNvPr id="6" name="TextBox 5">
            <a:extLst>
              <a:ext uri="{FF2B5EF4-FFF2-40B4-BE49-F238E27FC236}">
                <a16:creationId xmlns:a16="http://schemas.microsoft.com/office/drawing/2014/main" id="{44EFF0D6-383A-399E-A84F-C4B22A8FE554}"/>
              </a:ext>
            </a:extLst>
          </p:cNvPr>
          <p:cNvSpPr txBox="1"/>
          <p:nvPr/>
        </p:nvSpPr>
        <p:spPr>
          <a:xfrm>
            <a:off x="6365024" y="181957"/>
            <a:ext cx="5602185" cy="6494085"/>
          </a:xfrm>
          <a:prstGeom prst="rect">
            <a:avLst/>
          </a:prstGeom>
          <a:noFill/>
        </p:spPr>
        <p:txBody>
          <a:bodyPr wrap="square">
            <a:spAutoFit/>
          </a:bodyPr>
          <a:lstStyle/>
          <a:p>
            <a:pPr marL="342900" indent="-342900">
              <a:buFont typeface="Arial" panose="020B0604020202020204" pitchFamily="34" charset="0"/>
              <a:buChar char="•"/>
            </a:pPr>
            <a:r>
              <a:rPr lang="en-CA" sz="3200" dirty="0">
                <a:solidFill>
                  <a:schemeClr val="bg1"/>
                </a:solidFill>
              </a:rPr>
              <a:t>3) Simple YouTube channel</a:t>
            </a:r>
          </a:p>
          <a:p>
            <a:pPr marL="342900" indent="-342900">
              <a:buFont typeface="Arial" panose="020B0604020202020204" pitchFamily="34" charset="0"/>
              <a:buChar char="•"/>
            </a:pPr>
            <a:r>
              <a:rPr lang="en-CA" sz="3200" dirty="0"/>
              <a:t>Search YouTube for: “Luis Cleto it’s simple on youtube sessions”. Then click the red “I” icon.</a:t>
            </a:r>
          </a:p>
          <a:p>
            <a:pPr marL="342900" indent="-342900">
              <a:buFont typeface="Arial" panose="020B0604020202020204" pitchFamily="34" charset="0"/>
              <a:buChar char="•"/>
            </a:pPr>
            <a:r>
              <a:rPr lang="en-CA" sz="3200" dirty="0"/>
              <a:t>We go into each topic in more depth than in class</a:t>
            </a:r>
          </a:p>
          <a:p>
            <a:pPr marL="342900" indent="-342900">
              <a:buFont typeface="Arial" panose="020B0604020202020204" pitchFamily="34" charset="0"/>
              <a:buChar char="•"/>
            </a:pPr>
            <a:r>
              <a:rPr lang="en-CA" sz="3200" dirty="0"/>
              <a:t>May help you understand the material</a:t>
            </a:r>
          </a:p>
          <a:p>
            <a:pPr marL="342900" indent="-342900">
              <a:buFont typeface="Arial" panose="020B0604020202020204" pitchFamily="34" charset="0"/>
              <a:buChar char="•"/>
            </a:pPr>
            <a:r>
              <a:rPr lang="en-CA" sz="3200" dirty="0"/>
              <a:t>May be useful to you if you miss one or more sessions.</a:t>
            </a:r>
          </a:p>
          <a:p>
            <a:pPr marL="342900" indent="-342900">
              <a:buFont typeface="Arial" panose="020B0604020202020204" pitchFamily="34" charset="0"/>
              <a:buChar char="•"/>
            </a:pPr>
            <a:r>
              <a:rPr lang="en-CA" sz="3200" dirty="0"/>
              <a:t>Allows people to do the course on their own. </a:t>
            </a:r>
          </a:p>
        </p:txBody>
      </p:sp>
      <p:pic>
        <p:nvPicPr>
          <p:cNvPr id="5" name="Picture 4" descr="A person speaking into a microphone&#10;&#10;Description automatically generated">
            <a:extLst>
              <a:ext uri="{FF2B5EF4-FFF2-40B4-BE49-F238E27FC236}">
                <a16:creationId xmlns:a16="http://schemas.microsoft.com/office/drawing/2014/main" id="{9E8CF26E-9BDA-AF9E-C236-448F916A6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1" y="1760397"/>
            <a:ext cx="5757842" cy="3864899"/>
          </a:xfrm>
          <a:prstGeom prst="rect">
            <a:avLst/>
          </a:prstGeom>
        </p:spPr>
      </p:pic>
      <p:sp>
        <p:nvSpPr>
          <p:cNvPr id="2" name="Slide Number Placeholder 1">
            <a:extLst>
              <a:ext uri="{FF2B5EF4-FFF2-40B4-BE49-F238E27FC236}">
                <a16:creationId xmlns:a16="http://schemas.microsoft.com/office/drawing/2014/main" id="{EF5EFD51-7DB0-2E7B-8F70-0706D45DAC91}"/>
              </a:ext>
            </a:extLst>
          </p:cNvPr>
          <p:cNvSpPr>
            <a:spLocks noGrp="1"/>
          </p:cNvSpPr>
          <p:nvPr>
            <p:ph type="sldNum" sz="quarter" idx="12"/>
          </p:nvPr>
        </p:nvSpPr>
        <p:spPr/>
        <p:txBody>
          <a:bodyPr/>
          <a:lstStyle/>
          <a:p>
            <a:fld id="{5B621ED0-B45F-441E-93E9-023E2B55C8A5}" type="slidenum">
              <a:rPr lang="en-CA" smtClean="0"/>
              <a:t>182</a:t>
            </a:fld>
            <a:endParaRPr lang="en-CA"/>
          </a:p>
        </p:txBody>
      </p:sp>
    </p:spTree>
    <p:extLst>
      <p:ext uri="{BB962C8B-B14F-4D97-AF65-F5344CB8AC3E}">
        <p14:creationId xmlns:p14="http://schemas.microsoft.com/office/powerpoint/2010/main" val="42473660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A2B9706-04F0-A457-2DA8-F3B7DDEC1EE6}"/>
              </a:ext>
            </a:extLst>
          </p:cNvPr>
          <p:cNvGraphicFramePr>
            <a:graphicFrameLocks noGrp="1"/>
          </p:cNvGraphicFramePr>
          <p:nvPr/>
        </p:nvGraphicFramePr>
        <p:xfrm>
          <a:off x="2361235" y="69895"/>
          <a:ext cx="8368496" cy="6718210"/>
        </p:xfrm>
        <a:graphic>
          <a:graphicData uri="http://schemas.openxmlformats.org/drawingml/2006/table">
            <a:tbl>
              <a:tblPr firstRow="1" bandRow="1">
                <a:tableStyleId>{5C22544A-7EE6-4342-B048-85BDC9FD1C3A}</a:tableStyleId>
              </a:tblPr>
              <a:tblGrid>
                <a:gridCol w="3890959">
                  <a:extLst>
                    <a:ext uri="{9D8B030D-6E8A-4147-A177-3AD203B41FA5}">
                      <a16:colId xmlns:a16="http://schemas.microsoft.com/office/drawing/2014/main" val="3250696567"/>
                    </a:ext>
                  </a:extLst>
                </a:gridCol>
                <a:gridCol w="4477537">
                  <a:extLst>
                    <a:ext uri="{9D8B030D-6E8A-4147-A177-3AD203B41FA5}">
                      <a16:colId xmlns:a16="http://schemas.microsoft.com/office/drawing/2014/main" val="2525387719"/>
                    </a:ext>
                  </a:extLst>
                </a:gridCol>
              </a:tblGrid>
              <a:tr h="331883">
                <a:tc>
                  <a:txBody>
                    <a:bodyPr/>
                    <a:lstStyle/>
                    <a:p>
                      <a:r>
                        <a:rPr lang="en-CA" dirty="0"/>
                        <a:t>                           DATE</a:t>
                      </a:r>
                    </a:p>
                  </a:txBody>
                  <a:tcPr/>
                </a:tc>
                <a:tc>
                  <a:txBody>
                    <a:bodyPr/>
                    <a:lstStyle/>
                    <a:p>
                      <a:r>
                        <a:rPr lang="en-CA" dirty="0"/>
                        <a:t>           SIMPLE SESSION</a:t>
                      </a:r>
                    </a:p>
                  </a:txBody>
                  <a:tcPr/>
                </a:tc>
                <a:extLst>
                  <a:ext uri="{0D108BD9-81ED-4DB2-BD59-A6C34878D82A}">
                    <a16:rowId xmlns:a16="http://schemas.microsoft.com/office/drawing/2014/main" val="614155639"/>
                  </a:ext>
                </a:extLst>
              </a:tr>
              <a:tr h="331883">
                <a:tc>
                  <a:txBody>
                    <a:bodyPr/>
                    <a:lstStyle/>
                    <a:p>
                      <a:r>
                        <a:rPr lang="en-CA" dirty="0"/>
                        <a:t>                      OCTOBER 2</a:t>
                      </a:r>
                    </a:p>
                  </a:txBody>
                  <a:tcPr/>
                </a:tc>
                <a:tc>
                  <a:txBody>
                    <a:bodyPr/>
                    <a:lstStyle/>
                    <a:p>
                      <a:r>
                        <a:rPr lang="en-CA" dirty="0"/>
                        <a:t>                             1     </a:t>
                      </a:r>
                    </a:p>
                  </a:txBody>
                  <a:tcPr/>
                </a:tc>
                <a:extLst>
                  <a:ext uri="{0D108BD9-81ED-4DB2-BD59-A6C34878D82A}">
                    <a16:rowId xmlns:a16="http://schemas.microsoft.com/office/drawing/2014/main" val="3980323731"/>
                  </a:ext>
                </a:extLst>
              </a:tr>
              <a:tr h="331883">
                <a:tc>
                  <a:txBody>
                    <a:bodyPr/>
                    <a:lstStyle/>
                    <a:p>
                      <a:r>
                        <a:rPr lang="en-CA" dirty="0"/>
                        <a:t>                                        9</a:t>
                      </a:r>
                    </a:p>
                  </a:txBody>
                  <a:tcPr/>
                </a:tc>
                <a:tc>
                  <a:txBody>
                    <a:bodyPr/>
                    <a:lstStyle/>
                    <a:p>
                      <a:r>
                        <a:rPr lang="en-CA" dirty="0"/>
                        <a:t>                             2</a:t>
                      </a:r>
                    </a:p>
                  </a:txBody>
                  <a:tcPr/>
                </a:tc>
                <a:extLst>
                  <a:ext uri="{0D108BD9-81ED-4DB2-BD59-A6C34878D82A}">
                    <a16:rowId xmlns:a16="http://schemas.microsoft.com/office/drawing/2014/main" val="474354149"/>
                  </a:ext>
                </a:extLst>
              </a:tr>
              <a:tr h="331883">
                <a:tc>
                  <a:txBody>
                    <a:bodyPr/>
                    <a:lstStyle/>
                    <a:p>
                      <a:r>
                        <a:rPr lang="en-CA" dirty="0"/>
                        <a:t>                                        16</a:t>
                      </a:r>
                    </a:p>
                  </a:txBody>
                  <a:tcPr/>
                </a:tc>
                <a:tc>
                  <a:txBody>
                    <a:bodyPr/>
                    <a:lstStyle/>
                    <a:p>
                      <a:r>
                        <a:rPr lang="en-CA" dirty="0"/>
                        <a:t>                             3</a:t>
                      </a:r>
                    </a:p>
                  </a:txBody>
                  <a:tcPr/>
                </a:tc>
                <a:extLst>
                  <a:ext uri="{0D108BD9-81ED-4DB2-BD59-A6C34878D82A}">
                    <a16:rowId xmlns:a16="http://schemas.microsoft.com/office/drawing/2014/main" val="3606182868"/>
                  </a:ext>
                </a:extLst>
              </a:tr>
              <a:tr h="331883">
                <a:tc>
                  <a:txBody>
                    <a:bodyPr/>
                    <a:lstStyle/>
                    <a:p>
                      <a:r>
                        <a:rPr lang="en-CA" dirty="0"/>
                        <a:t>                                        23</a:t>
                      </a:r>
                    </a:p>
                  </a:txBody>
                  <a:tcPr/>
                </a:tc>
                <a:tc>
                  <a:txBody>
                    <a:bodyPr/>
                    <a:lstStyle/>
                    <a:p>
                      <a:r>
                        <a:rPr lang="en-CA" dirty="0"/>
                        <a:t>                             4</a:t>
                      </a:r>
                    </a:p>
                  </a:txBody>
                  <a:tcPr/>
                </a:tc>
                <a:extLst>
                  <a:ext uri="{0D108BD9-81ED-4DB2-BD59-A6C34878D82A}">
                    <a16:rowId xmlns:a16="http://schemas.microsoft.com/office/drawing/2014/main" val="3908092937"/>
                  </a:ext>
                </a:extLst>
              </a:tr>
              <a:tr h="331883">
                <a:tc>
                  <a:txBody>
                    <a:bodyPr/>
                    <a:lstStyle/>
                    <a:p>
                      <a:r>
                        <a:rPr lang="en-CA" dirty="0"/>
                        <a:t>                                        30</a:t>
                      </a:r>
                    </a:p>
                  </a:txBody>
                  <a:tcPr/>
                </a:tc>
                <a:tc>
                  <a:txBody>
                    <a:bodyPr/>
                    <a:lstStyle/>
                    <a:p>
                      <a:r>
                        <a:rPr lang="en-CA" dirty="0"/>
                        <a:t>                             5</a:t>
                      </a:r>
                    </a:p>
                  </a:txBody>
                  <a:tcPr/>
                </a:tc>
                <a:extLst>
                  <a:ext uri="{0D108BD9-81ED-4DB2-BD59-A6C34878D82A}">
                    <a16:rowId xmlns:a16="http://schemas.microsoft.com/office/drawing/2014/main" val="122726437"/>
                  </a:ext>
                </a:extLst>
              </a:tr>
              <a:tr h="331883">
                <a:tc>
                  <a:txBody>
                    <a:bodyPr/>
                    <a:lstStyle/>
                    <a:p>
                      <a:r>
                        <a:rPr lang="en-CA" dirty="0"/>
                        <a:t>                  NOVEMBER  6</a:t>
                      </a:r>
                    </a:p>
                  </a:txBody>
                  <a:tcPr/>
                </a:tc>
                <a:tc>
                  <a:txBody>
                    <a:bodyPr/>
                    <a:lstStyle/>
                    <a:p>
                      <a:r>
                        <a:rPr lang="en-CA" dirty="0"/>
                        <a:t>                             6</a:t>
                      </a:r>
                    </a:p>
                  </a:txBody>
                  <a:tcPr/>
                </a:tc>
                <a:extLst>
                  <a:ext uri="{0D108BD9-81ED-4DB2-BD59-A6C34878D82A}">
                    <a16:rowId xmlns:a16="http://schemas.microsoft.com/office/drawing/2014/main" val="4262011407"/>
                  </a:ext>
                </a:extLst>
              </a:tr>
              <a:tr h="331883">
                <a:tc>
                  <a:txBody>
                    <a:bodyPr/>
                    <a:lstStyle/>
                    <a:p>
                      <a:r>
                        <a:rPr lang="en-CA" dirty="0"/>
                        <a:t>                                         13</a:t>
                      </a:r>
                    </a:p>
                  </a:txBody>
                  <a:tcPr/>
                </a:tc>
                <a:tc>
                  <a:txBody>
                    <a:bodyPr/>
                    <a:lstStyle/>
                    <a:p>
                      <a:r>
                        <a:rPr lang="en-CA" dirty="0"/>
                        <a:t>                             7</a:t>
                      </a:r>
                    </a:p>
                  </a:txBody>
                  <a:tcPr/>
                </a:tc>
                <a:extLst>
                  <a:ext uri="{0D108BD9-81ED-4DB2-BD59-A6C34878D82A}">
                    <a16:rowId xmlns:a16="http://schemas.microsoft.com/office/drawing/2014/main" val="1659569981"/>
                  </a:ext>
                </a:extLst>
              </a:tr>
              <a:tr h="331883">
                <a:tc>
                  <a:txBody>
                    <a:bodyPr/>
                    <a:lstStyle/>
                    <a:p>
                      <a:r>
                        <a:rPr lang="en-CA" dirty="0"/>
                        <a:t>                                         20</a:t>
                      </a:r>
                    </a:p>
                  </a:txBody>
                  <a:tcPr/>
                </a:tc>
                <a:tc>
                  <a:txBody>
                    <a:bodyPr/>
                    <a:lstStyle/>
                    <a:p>
                      <a:r>
                        <a:rPr lang="en-CA" dirty="0"/>
                        <a:t>                              8</a:t>
                      </a:r>
                    </a:p>
                  </a:txBody>
                  <a:tcPr/>
                </a:tc>
                <a:extLst>
                  <a:ext uri="{0D108BD9-81ED-4DB2-BD59-A6C34878D82A}">
                    <a16:rowId xmlns:a16="http://schemas.microsoft.com/office/drawing/2014/main" val="996782659"/>
                  </a:ext>
                </a:extLst>
              </a:tr>
              <a:tr h="331883">
                <a:tc>
                  <a:txBody>
                    <a:bodyPr/>
                    <a:lstStyle/>
                    <a:p>
                      <a:r>
                        <a:rPr lang="en-CA" dirty="0"/>
                        <a:t>                                         27</a:t>
                      </a:r>
                    </a:p>
                  </a:txBody>
                  <a:tcPr/>
                </a:tc>
                <a:tc>
                  <a:txBody>
                    <a:bodyPr/>
                    <a:lstStyle/>
                    <a:p>
                      <a:r>
                        <a:rPr lang="en-CA" dirty="0"/>
                        <a:t>                              9</a:t>
                      </a:r>
                    </a:p>
                  </a:txBody>
                  <a:tcPr/>
                </a:tc>
                <a:extLst>
                  <a:ext uri="{0D108BD9-81ED-4DB2-BD59-A6C34878D82A}">
                    <a16:rowId xmlns:a16="http://schemas.microsoft.com/office/drawing/2014/main" val="117308262"/>
                  </a:ext>
                </a:extLst>
              </a:tr>
              <a:tr h="331883">
                <a:tc>
                  <a:txBody>
                    <a:bodyPr/>
                    <a:lstStyle/>
                    <a:p>
                      <a:r>
                        <a:rPr lang="en-CA" dirty="0"/>
                        <a:t>                    DECEMBER 4</a:t>
                      </a:r>
                    </a:p>
                  </a:txBody>
                  <a:tcPr/>
                </a:tc>
                <a:tc>
                  <a:txBody>
                    <a:bodyPr/>
                    <a:lstStyle/>
                    <a:p>
                      <a:r>
                        <a:rPr lang="en-CA" dirty="0"/>
                        <a:t>                              10</a:t>
                      </a:r>
                    </a:p>
                  </a:txBody>
                  <a:tcPr/>
                </a:tc>
                <a:extLst>
                  <a:ext uri="{0D108BD9-81ED-4DB2-BD59-A6C34878D82A}">
                    <a16:rowId xmlns:a16="http://schemas.microsoft.com/office/drawing/2014/main" val="2256811495"/>
                  </a:ext>
                </a:extLst>
              </a:tr>
              <a:tr h="331883">
                <a:tc>
                  <a:txBody>
                    <a:bodyPr/>
                    <a:lstStyle/>
                    <a:p>
                      <a:r>
                        <a:rPr lang="en-CA" dirty="0"/>
                        <a:t>                                         11</a:t>
                      </a:r>
                    </a:p>
                  </a:txBody>
                  <a:tcPr/>
                </a:tc>
                <a:tc>
                  <a:txBody>
                    <a:bodyPr/>
                    <a:lstStyle/>
                    <a:p>
                      <a:r>
                        <a:rPr lang="en-CA" dirty="0"/>
                        <a:t>                              11</a:t>
                      </a:r>
                    </a:p>
                  </a:txBody>
                  <a:tcPr/>
                </a:tc>
                <a:extLst>
                  <a:ext uri="{0D108BD9-81ED-4DB2-BD59-A6C34878D82A}">
                    <a16:rowId xmlns:a16="http://schemas.microsoft.com/office/drawing/2014/main" val="128048912"/>
                  </a:ext>
                </a:extLst>
              </a:tr>
              <a:tr h="331883">
                <a:tc>
                  <a:txBody>
                    <a:bodyPr/>
                    <a:lstStyle/>
                    <a:p>
                      <a:r>
                        <a:rPr lang="en-CA" dirty="0"/>
                        <a:t>                                         18</a:t>
                      </a:r>
                    </a:p>
                  </a:txBody>
                  <a:tcPr/>
                </a:tc>
                <a:tc>
                  <a:txBody>
                    <a:bodyPr/>
                    <a:lstStyle/>
                    <a:p>
                      <a:r>
                        <a:rPr lang="en-CA" dirty="0"/>
                        <a:t>                              12</a:t>
                      </a:r>
                    </a:p>
                  </a:txBody>
                  <a:tcPr/>
                </a:tc>
                <a:extLst>
                  <a:ext uri="{0D108BD9-81ED-4DB2-BD59-A6C34878D82A}">
                    <a16:rowId xmlns:a16="http://schemas.microsoft.com/office/drawing/2014/main" val="1400157594"/>
                  </a:ext>
                </a:extLst>
              </a:tr>
              <a:tr h="331883">
                <a:tc>
                  <a:txBody>
                    <a:bodyPr/>
                    <a:lstStyle/>
                    <a:p>
                      <a:r>
                        <a:rPr lang="en-CA" dirty="0"/>
                        <a:t>                                         25</a:t>
                      </a:r>
                    </a:p>
                  </a:txBody>
                  <a:tcPr/>
                </a:tc>
                <a:tc>
                  <a:txBody>
                    <a:bodyPr/>
                    <a:lstStyle/>
                    <a:p>
                      <a:r>
                        <a:rPr lang="en-CA" dirty="0"/>
                        <a:t>                    </a:t>
                      </a:r>
                      <a:r>
                        <a:rPr lang="en-CA"/>
                        <a:t>Christmas break</a:t>
                      </a:r>
                      <a:endParaRPr lang="en-CA" dirty="0"/>
                    </a:p>
                  </a:txBody>
                  <a:tcPr/>
                </a:tc>
                <a:extLst>
                  <a:ext uri="{0D108BD9-81ED-4DB2-BD59-A6C34878D82A}">
                    <a16:rowId xmlns:a16="http://schemas.microsoft.com/office/drawing/2014/main" val="2195712813"/>
                  </a:ext>
                </a:extLst>
              </a:tr>
              <a:tr h="331883">
                <a:tc>
                  <a:txBody>
                    <a:bodyPr/>
                    <a:lstStyle/>
                    <a:p>
                      <a:r>
                        <a:rPr lang="en-CA" dirty="0"/>
                        <a:t>                        JANUARY 1</a:t>
                      </a:r>
                    </a:p>
                  </a:txBody>
                  <a:tcPr/>
                </a:tc>
                <a:tc>
                  <a:txBody>
                    <a:bodyPr/>
                    <a:lstStyle/>
                    <a:p>
                      <a:r>
                        <a:rPr lang="en-CA" dirty="0"/>
                        <a:t>                     Christmas break</a:t>
                      </a:r>
                    </a:p>
                  </a:txBody>
                  <a:tcPr/>
                </a:tc>
                <a:extLst>
                  <a:ext uri="{0D108BD9-81ED-4DB2-BD59-A6C34878D82A}">
                    <a16:rowId xmlns:a16="http://schemas.microsoft.com/office/drawing/2014/main" val="745111016"/>
                  </a:ext>
                </a:extLst>
              </a:tr>
              <a:tr h="331883">
                <a:tc>
                  <a:txBody>
                    <a:bodyPr/>
                    <a:lstStyle/>
                    <a:p>
                      <a:r>
                        <a:rPr lang="en-CA" dirty="0"/>
                        <a:t>                                         8</a:t>
                      </a:r>
                    </a:p>
                  </a:txBody>
                  <a:tcPr/>
                </a:tc>
                <a:tc>
                  <a:txBody>
                    <a:bodyPr/>
                    <a:lstStyle/>
                    <a:p>
                      <a:r>
                        <a:rPr lang="en-CA" dirty="0"/>
                        <a:t>                                13</a:t>
                      </a:r>
                    </a:p>
                  </a:txBody>
                  <a:tcPr/>
                </a:tc>
                <a:extLst>
                  <a:ext uri="{0D108BD9-81ED-4DB2-BD59-A6C34878D82A}">
                    <a16:rowId xmlns:a16="http://schemas.microsoft.com/office/drawing/2014/main" val="3672764461"/>
                  </a:ext>
                </a:extLst>
              </a:tr>
              <a:tr h="331883">
                <a:tc>
                  <a:txBody>
                    <a:bodyPr/>
                    <a:lstStyle/>
                    <a:p>
                      <a:r>
                        <a:rPr lang="en-CA" dirty="0"/>
                        <a:t>                                          15</a:t>
                      </a:r>
                    </a:p>
                  </a:txBody>
                  <a:tcPr/>
                </a:tc>
                <a:tc>
                  <a:txBody>
                    <a:bodyPr/>
                    <a:lstStyle/>
                    <a:p>
                      <a:r>
                        <a:rPr lang="en-CA" dirty="0"/>
                        <a:t>                                14</a:t>
                      </a:r>
                    </a:p>
                  </a:txBody>
                  <a:tcPr/>
                </a:tc>
                <a:extLst>
                  <a:ext uri="{0D108BD9-81ED-4DB2-BD59-A6C34878D82A}">
                    <a16:rowId xmlns:a16="http://schemas.microsoft.com/office/drawing/2014/main" val="1636026195"/>
                  </a:ext>
                </a:extLst>
              </a:tr>
              <a:tr h="500290">
                <a:tc>
                  <a:txBody>
                    <a:bodyPr/>
                    <a:lstStyle/>
                    <a:p>
                      <a:r>
                        <a:rPr lang="en-CA" dirty="0"/>
                        <a:t>                                          22</a:t>
                      </a:r>
                    </a:p>
                  </a:txBody>
                  <a:tcPr/>
                </a:tc>
                <a:tc>
                  <a:txBody>
                    <a:bodyPr/>
                    <a:lstStyle/>
                    <a:p>
                      <a:r>
                        <a:rPr lang="en-CA" dirty="0"/>
                        <a:t>                                15</a:t>
                      </a:r>
                    </a:p>
                  </a:txBody>
                  <a:tcPr/>
                </a:tc>
                <a:extLst>
                  <a:ext uri="{0D108BD9-81ED-4DB2-BD59-A6C34878D82A}">
                    <a16:rowId xmlns:a16="http://schemas.microsoft.com/office/drawing/2014/main" val="1766394249"/>
                  </a:ext>
                </a:extLst>
              </a:tr>
            </a:tbl>
          </a:graphicData>
        </a:graphic>
      </p:graphicFrame>
      <p:sp>
        <p:nvSpPr>
          <p:cNvPr id="3" name="Slide Number Placeholder 2">
            <a:extLst>
              <a:ext uri="{FF2B5EF4-FFF2-40B4-BE49-F238E27FC236}">
                <a16:creationId xmlns:a16="http://schemas.microsoft.com/office/drawing/2014/main" id="{3C32F250-C8B9-D52A-ECCA-F22B049E801E}"/>
              </a:ext>
            </a:extLst>
          </p:cNvPr>
          <p:cNvSpPr>
            <a:spLocks noGrp="1"/>
          </p:cNvSpPr>
          <p:nvPr>
            <p:ph type="sldNum" sz="quarter" idx="12"/>
          </p:nvPr>
        </p:nvSpPr>
        <p:spPr/>
        <p:txBody>
          <a:bodyPr/>
          <a:lstStyle/>
          <a:p>
            <a:fld id="{5B621ED0-B45F-441E-93E9-023E2B55C8A5}" type="slidenum">
              <a:rPr lang="en-CA" smtClean="0"/>
              <a:t>183</a:t>
            </a:fld>
            <a:endParaRPr lang="en-CA"/>
          </a:p>
        </p:txBody>
      </p:sp>
    </p:spTree>
    <p:extLst>
      <p:ext uri="{BB962C8B-B14F-4D97-AF65-F5344CB8AC3E}">
        <p14:creationId xmlns:p14="http://schemas.microsoft.com/office/powerpoint/2010/main" val="2409983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A2B9706-04F0-A457-2DA8-F3B7DDEC1EE6}"/>
              </a:ext>
            </a:extLst>
          </p:cNvPr>
          <p:cNvGraphicFramePr>
            <a:graphicFrameLocks noGrp="1"/>
          </p:cNvGraphicFramePr>
          <p:nvPr/>
        </p:nvGraphicFramePr>
        <p:xfrm>
          <a:off x="2205620" y="91440"/>
          <a:ext cx="8084273" cy="6675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50696567"/>
                    </a:ext>
                  </a:extLst>
                </a:gridCol>
                <a:gridCol w="4020273">
                  <a:extLst>
                    <a:ext uri="{9D8B030D-6E8A-4147-A177-3AD203B41FA5}">
                      <a16:colId xmlns:a16="http://schemas.microsoft.com/office/drawing/2014/main" val="2525387719"/>
                    </a:ext>
                  </a:extLst>
                </a:gridCol>
              </a:tblGrid>
              <a:tr h="370840">
                <a:tc>
                  <a:txBody>
                    <a:bodyPr/>
                    <a:lstStyle/>
                    <a:p>
                      <a:r>
                        <a:rPr lang="en-CA" dirty="0"/>
                        <a:t>                           DATE</a:t>
                      </a:r>
                    </a:p>
                  </a:txBody>
                  <a:tcPr/>
                </a:tc>
                <a:tc>
                  <a:txBody>
                    <a:bodyPr/>
                    <a:lstStyle/>
                    <a:p>
                      <a:r>
                        <a:rPr lang="en-CA" dirty="0"/>
                        <a:t>           SIMPLE SESSION</a:t>
                      </a:r>
                    </a:p>
                  </a:txBody>
                  <a:tcPr/>
                </a:tc>
                <a:extLst>
                  <a:ext uri="{0D108BD9-81ED-4DB2-BD59-A6C34878D82A}">
                    <a16:rowId xmlns:a16="http://schemas.microsoft.com/office/drawing/2014/main" val="614155639"/>
                  </a:ext>
                </a:extLst>
              </a:tr>
              <a:tr h="370840">
                <a:tc>
                  <a:txBody>
                    <a:bodyPr/>
                    <a:lstStyle/>
                    <a:p>
                      <a:r>
                        <a:rPr lang="en-CA" dirty="0"/>
                        <a:t>              JANUARY 29</a:t>
                      </a:r>
                    </a:p>
                  </a:txBody>
                  <a:tcPr/>
                </a:tc>
                <a:tc>
                  <a:txBody>
                    <a:bodyPr/>
                    <a:lstStyle/>
                    <a:p>
                      <a:r>
                        <a:rPr lang="en-CA" dirty="0"/>
                        <a:t>                             16                             </a:t>
                      </a:r>
                    </a:p>
                  </a:txBody>
                  <a:tcPr/>
                </a:tc>
                <a:extLst>
                  <a:ext uri="{0D108BD9-81ED-4DB2-BD59-A6C34878D82A}">
                    <a16:rowId xmlns:a16="http://schemas.microsoft.com/office/drawing/2014/main" val="3980323731"/>
                  </a:ext>
                </a:extLst>
              </a:tr>
              <a:tr h="370840">
                <a:tc>
                  <a:txBody>
                    <a:bodyPr/>
                    <a:lstStyle/>
                    <a:p>
                      <a:r>
                        <a:rPr lang="en-CA" dirty="0"/>
                        <a:t>             FEBRUARY 5</a:t>
                      </a:r>
                    </a:p>
                  </a:txBody>
                  <a:tcPr/>
                </a:tc>
                <a:tc>
                  <a:txBody>
                    <a:bodyPr/>
                    <a:lstStyle/>
                    <a:p>
                      <a:r>
                        <a:rPr lang="en-CA" dirty="0"/>
                        <a:t>                             17</a:t>
                      </a:r>
                    </a:p>
                  </a:txBody>
                  <a:tcPr/>
                </a:tc>
                <a:extLst>
                  <a:ext uri="{0D108BD9-81ED-4DB2-BD59-A6C34878D82A}">
                    <a16:rowId xmlns:a16="http://schemas.microsoft.com/office/drawing/2014/main" val="474354149"/>
                  </a:ext>
                </a:extLst>
              </a:tr>
              <a:tr h="370840">
                <a:tc>
                  <a:txBody>
                    <a:bodyPr/>
                    <a:lstStyle/>
                    <a:p>
                      <a:r>
                        <a:rPr lang="en-CA" dirty="0"/>
                        <a:t>                                12</a:t>
                      </a:r>
                    </a:p>
                  </a:txBody>
                  <a:tcPr/>
                </a:tc>
                <a:tc>
                  <a:txBody>
                    <a:bodyPr/>
                    <a:lstStyle/>
                    <a:p>
                      <a:r>
                        <a:rPr lang="en-CA" dirty="0"/>
                        <a:t>                             18</a:t>
                      </a:r>
                    </a:p>
                  </a:txBody>
                  <a:tcPr/>
                </a:tc>
                <a:extLst>
                  <a:ext uri="{0D108BD9-81ED-4DB2-BD59-A6C34878D82A}">
                    <a16:rowId xmlns:a16="http://schemas.microsoft.com/office/drawing/2014/main" val="3606182868"/>
                  </a:ext>
                </a:extLst>
              </a:tr>
              <a:tr h="370840">
                <a:tc>
                  <a:txBody>
                    <a:bodyPr/>
                    <a:lstStyle/>
                    <a:p>
                      <a:r>
                        <a:rPr lang="en-CA" dirty="0"/>
                        <a:t>                                 19</a:t>
                      </a:r>
                    </a:p>
                  </a:txBody>
                  <a:tcPr/>
                </a:tc>
                <a:tc>
                  <a:txBody>
                    <a:bodyPr/>
                    <a:lstStyle/>
                    <a:p>
                      <a:r>
                        <a:rPr lang="en-CA" dirty="0"/>
                        <a:t>                             19</a:t>
                      </a:r>
                    </a:p>
                  </a:txBody>
                  <a:tcPr/>
                </a:tc>
                <a:extLst>
                  <a:ext uri="{0D108BD9-81ED-4DB2-BD59-A6C34878D82A}">
                    <a16:rowId xmlns:a16="http://schemas.microsoft.com/office/drawing/2014/main" val="3908092937"/>
                  </a:ext>
                </a:extLst>
              </a:tr>
              <a:tr h="370840">
                <a:tc>
                  <a:txBody>
                    <a:bodyPr/>
                    <a:lstStyle/>
                    <a:p>
                      <a:r>
                        <a:rPr lang="en-CA" dirty="0"/>
                        <a:t>                                 26</a:t>
                      </a:r>
                    </a:p>
                  </a:txBody>
                  <a:tcPr/>
                </a:tc>
                <a:tc>
                  <a:txBody>
                    <a:bodyPr/>
                    <a:lstStyle/>
                    <a:p>
                      <a:r>
                        <a:rPr lang="en-CA" dirty="0"/>
                        <a:t>                             20                     </a:t>
                      </a:r>
                    </a:p>
                  </a:txBody>
                  <a:tcPr/>
                </a:tc>
                <a:extLst>
                  <a:ext uri="{0D108BD9-81ED-4DB2-BD59-A6C34878D82A}">
                    <a16:rowId xmlns:a16="http://schemas.microsoft.com/office/drawing/2014/main" val="122726437"/>
                  </a:ext>
                </a:extLst>
              </a:tr>
              <a:tr h="370840">
                <a:tc>
                  <a:txBody>
                    <a:bodyPr/>
                    <a:lstStyle/>
                    <a:p>
                      <a:r>
                        <a:rPr lang="en-CA" dirty="0"/>
                        <a:t>                   MARCH 5</a:t>
                      </a:r>
                    </a:p>
                  </a:txBody>
                  <a:tcPr/>
                </a:tc>
                <a:tc>
                  <a:txBody>
                    <a:bodyPr/>
                    <a:lstStyle/>
                    <a:p>
                      <a:r>
                        <a:rPr lang="en-CA" dirty="0"/>
                        <a:t>                             21             </a:t>
                      </a:r>
                    </a:p>
                  </a:txBody>
                  <a:tcPr/>
                </a:tc>
                <a:extLst>
                  <a:ext uri="{0D108BD9-81ED-4DB2-BD59-A6C34878D82A}">
                    <a16:rowId xmlns:a16="http://schemas.microsoft.com/office/drawing/2014/main" val="4262011407"/>
                  </a:ext>
                </a:extLst>
              </a:tr>
              <a:tr h="370840">
                <a:tc>
                  <a:txBody>
                    <a:bodyPr/>
                    <a:lstStyle/>
                    <a:p>
                      <a:r>
                        <a:rPr lang="en-CA" dirty="0"/>
                        <a:t>                                  12</a:t>
                      </a:r>
                    </a:p>
                  </a:txBody>
                  <a:tcPr/>
                </a:tc>
                <a:tc>
                  <a:txBody>
                    <a:bodyPr/>
                    <a:lstStyle/>
                    <a:p>
                      <a:r>
                        <a:rPr lang="en-CA" dirty="0"/>
                        <a:t>                             22</a:t>
                      </a:r>
                    </a:p>
                  </a:txBody>
                  <a:tcPr/>
                </a:tc>
                <a:extLst>
                  <a:ext uri="{0D108BD9-81ED-4DB2-BD59-A6C34878D82A}">
                    <a16:rowId xmlns:a16="http://schemas.microsoft.com/office/drawing/2014/main" val="1659569981"/>
                  </a:ext>
                </a:extLst>
              </a:tr>
              <a:tr h="370840">
                <a:tc>
                  <a:txBody>
                    <a:bodyPr/>
                    <a:lstStyle/>
                    <a:p>
                      <a:r>
                        <a:rPr lang="en-CA" dirty="0"/>
                        <a:t>                                  19</a:t>
                      </a:r>
                    </a:p>
                  </a:txBody>
                  <a:tcPr/>
                </a:tc>
                <a:tc>
                  <a:txBody>
                    <a:bodyPr/>
                    <a:lstStyle/>
                    <a:p>
                      <a:r>
                        <a:rPr lang="en-CA" dirty="0"/>
                        <a:t>                    March break</a:t>
                      </a:r>
                    </a:p>
                  </a:txBody>
                  <a:tcPr/>
                </a:tc>
                <a:extLst>
                  <a:ext uri="{0D108BD9-81ED-4DB2-BD59-A6C34878D82A}">
                    <a16:rowId xmlns:a16="http://schemas.microsoft.com/office/drawing/2014/main" val="996782659"/>
                  </a:ext>
                </a:extLst>
              </a:tr>
              <a:tr h="370840">
                <a:tc>
                  <a:txBody>
                    <a:bodyPr/>
                    <a:lstStyle/>
                    <a:p>
                      <a:r>
                        <a:rPr lang="en-CA" dirty="0"/>
                        <a:t>                                  26</a:t>
                      </a:r>
                    </a:p>
                  </a:txBody>
                  <a:tcPr/>
                </a:tc>
                <a:tc>
                  <a:txBody>
                    <a:bodyPr/>
                    <a:lstStyle/>
                    <a:p>
                      <a:r>
                        <a:rPr lang="en-CA" dirty="0"/>
                        <a:t>                              “</a:t>
                      </a:r>
                    </a:p>
                  </a:txBody>
                  <a:tcPr/>
                </a:tc>
                <a:extLst>
                  <a:ext uri="{0D108BD9-81ED-4DB2-BD59-A6C34878D82A}">
                    <a16:rowId xmlns:a16="http://schemas.microsoft.com/office/drawing/2014/main" val="117308262"/>
                  </a:ext>
                </a:extLst>
              </a:tr>
              <a:tr h="370840">
                <a:tc>
                  <a:txBody>
                    <a:bodyPr/>
                    <a:lstStyle/>
                    <a:p>
                      <a:r>
                        <a:rPr lang="en-CA" dirty="0"/>
                        <a:t>                        APRIL 2</a:t>
                      </a:r>
                    </a:p>
                  </a:txBody>
                  <a:tcPr/>
                </a:tc>
                <a:tc>
                  <a:txBody>
                    <a:bodyPr/>
                    <a:lstStyle/>
                    <a:p>
                      <a:r>
                        <a:rPr lang="en-CA" dirty="0"/>
                        <a:t>                              “</a:t>
                      </a:r>
                    </a:p>
                  </a:txBody>
                  <a:tcPr/>
                </a:tc>
                <a:extLst>
                  <a:ext uri="{0D108BD9-81ED-4DB2-BD59-A6C34878D82A}">
                    <a16:rowId xmlns:a16="http://schemas.microsoft.com/office/drawing/2014/main" val="2256811495"/>
                  </a:ext>
                </a:extLst>
              </a:tr>
              <a:tr h="370840">
                <a:tc>
                  <a:txBody>
                    <a:bodyPr/>
                    <a:lstStyle/>
                    <a:p>
                      <a:r>
                        <a:rPr lang="en-CA" dirty="0"/>
                        <a:t>                                   9</a:t>
                      </a:r>
                    </a:p>
                  </a:txBody>
                  <a:tcPr/>
                </a:tc>
                <a:tc>
                  <a:txBody>
                    <a:bodyPr/>
                    <a:lstStyle/>
                    <a:p>
                      <a:r>
                        <a:rPr lang="en-CA" dirty="0"/>
                        <a:t>                              23</a:t>
                      </a:r>
                    </a:p>
                  </a:txBody>
                  <a:tcPr/>
                </a:tc>
                <a:extLst>
                  <a:ext uri="{0D108BD9-81ED-4DB2-BD59-A6C34878D82A}">
                    <a16:rowId xmlns:a16="http://schemas.microsoft.com/office/drawing/2014/main" val="128048912"/>
                  </a:ext>
                </a:extLst>
              </a:tr>
              <a:tr h="370840">
                <a:tc>
                  <a:txBody>
                    <a:bodyPr/>
                    <a:lstStyle/>
                    <a:p>
                      <a:r>
                        <a:rPr lang="en-CA" dirty="0"/>
                        <a:t>                                   16</a:t>
                      </a:r>
                    </a:p>
                  </a:txBody>
                  <a:tcPr/>
                </a:tc>
                <a:tc>
                  <a:txBody>
                    <a:bodyPr/>
                    <a:lstStyle/>
                    <a:p>
                      <a:r>
                        <a:rPr lang="en-CA" dirty="0"/>
                        <a:t>                              24</a:t>
                      </a:r>
                    </a:p>
                  </a:txBody>
                  <a:tcPr/>
                </a:tc>
                <a:extLst>
                  <a:ext uri="{0D108BD9-81ED-4DB2-BD59-A6C34878D82A}">
                    <a16:rowId xmlns:a16="http://schemas.microsoft.com/office/drawing/2014/main" val="1400157594"/>
                  </a:ext>
                </a:extLst>
              </a:tr>
              <a:tr h="370840">
                <a:tc>
                  <a:txBody>
                    <a:bodyPr/>
                    <a:lstStyle/>
                    <a:p>
                      <a:r>
                        <a:rPr lang="en-CA" dirty="0"/>
                        <a:t>                                   23</a:t>
                      </a:r>
                    </a:p>
                  </a:txBody>
                  <a:tcPr/>
                </a:tc>
                <a:tc>
                  <a:txBody>
                    <a:bodyPr/>
                    <a:lstStyle/>
                    <a:p>
                      <a:r>
                        <a:rPr lang="en-CA" dirty="0"/>
                        <a:t>                              25</a:t>
                      </a:r>
                    </a:p>
                  </a:txBody>
                  <a:tcPr/>
                </a:tc>
                <a:extLst>
                  <a:ext uri="{0D108BD9-81ED-4DB2-BD59-A6C34878D82A}">
                    <a16:rowId xmlns:a16="http://schemas.microsoft.com/office/drawing/2014/main" val="2195712813"/>
                  </a:ext>
                </a:extLst>
              </a:tr>
              <a:tr h="370840">
                <a:tc>
                  <a:txBody>
                    <a:bodyPr/>
                    <a:lstStyle/>
                    <a:p>
                      <a:r>
                        <a:rPr lang="en-CA" dirty="0"/>
                        <a:t>                                   30</a:t>
                      </a:r>
                    </a:p>
                  </a:txBody>
                  <a:tcPr/>
                </a:tc>
                <a:tc>
                  <a:txBody>
                    <a:bodyPr/>
                    <a:lstStyle/>
                    <a:p>
                      <a:r>
                        <a:rPr lang="en-CA" dirty="0"/>
                        <a:t>                              26</a:t>
                      </a:r>
                    </a:p>
                  </a:txBody>
                  <a:tcPr/>
                </a:tc>
                <a:extLst>
                  <a:ext uri="{0D108BD9-81ED-4DB2-BD59-A6C34878D82A}">
                    <a16:rowId xmlns:a16="http://schemas.microsoft.com/office/drawing/2014/main" val="745111016"/>
                  </a:ext>
                </a:extLst>
              </a:tr>
              <a:tr h="370840">
                <a:tc>
                  <a:txBody>
                    <a:bodyPr/>
                    <a:lstStyle/>
                    <a:p>
                      <a:r>
                        <a:rPr lang="en-CA" dirty="0"/>
                        <a:t>                         MAY  7</a:t>
                      </a:r>
                    </a:p>
                  </a:txBody>
                  <a:tcPr/>
                </a:tc>
                <a:tc>
                  <a:txBody>
                    <a:bodyPr/>
                    <a:lstStyle/>
                    <a:p>
                      <a:r>
                        <a:rPr lang="en-CA" dirty="0"/>
                        <a:t>                              27</a:t>
                      </a:r>
                    </a:p>
                  </a:txBody>
                  <a:tcPr/>
                </a:tc>
                <a:extLst>
                  <a:ext uri="{0D108BD9-81ED-4DB2-BD59-A6C34878D82A}">
                    <a16:rowId xmlns:a16="http://schemas.microsoft.com/office/drawing/2014/main" val="3672764461"/>
                  </a:ext>
                </a:extLst>
              </a:tr>
              <a:tr h="370840">
                <a:tc>
                  <a:txBody>
                    <a:bodyPr/>
                    <a:lstStyle/>
                    <a:p>
                      <a:r>
                        <a:rPr lang="en-CA" dirty="0"/>
                        <a:t>                                   14</a:t>
                      </a:r>
                    </a:p>
                  </a:txBody>
                  <a:tcPr/>
                </a:tc>
                <a:tc>
                  <a:txBody>
                    <a:bodyPr/>
                    <a:lstStyle/>
                    <a:p>
                      <a:r>
                        <a:rPr lang="en-CA" dirty="0"/>
                        <a:t>                              28</a:t>
                      </a:r>
                    </a:p>
                  </a:txBody>
                  <a:tcPr/>
                </a:tc>
                <a:extLst>
                  <a:ext uri="{0D108BD9-81ED-4DB2-BD59-A6C34878D82A}">
                    <a16:rowId xmlns:a16="http://schemas.microsoft.com/office/drawing/2014/main" val="1636026195"/>
                  </a:ext>
                </a:extLst>
              </a:tr>
              <a:tr h="370840">
                <a:tc>
                  <a:txBody>
                    <a:bodyPr/>
                    <a:lstStyle/>
                    <a:p>
                      <a:r>
                        <a:rPr lang="en-CA" dirty="0"/>
                        <a:t>                                    21, 28, June 4</a:t>
                      </a:r>
                    </a:p>
                  </a:txBody>
                  <a:tcPr/>
                </a:tc>
                <a:tc>
                  <a:txBody>
                    <a:bodyPr/>
                    <a:lstStyle/>
                    <a:p>
                      <a:r>
                        <a:rPr lang="en-CA" dirty="0"/>
                        <a:t>                              29, 30, final review</a:t>
                      </a:r>
                    </a:p>
                  </a:txBody>
                  <a:tcPr/>
                </a:tc>
                <a:extLst>
                  <a:ext uri="{0D108BD9-81ED-4DB2-BD59-A6C34878D82A}">
                    <a16:rowId xmlns:a16="http://schemas.microsoft.com/office/drawing/2014/main" val="1766394249"/>
                  </a:ext>
                </a:extLst>
              </a:tr>
            </a:tbl>
          </a:graphicData>
        </a:graphic>
      </p:graphicFrame>
      <p:sp>
        <p:nvSpPr>
          <p:cNvPr id="3" name="Slide Number Placeholder 2">
            <a:extLst>
              <a:ext uri="{FF2B5EF4-FFF2-40B4-BE49-F238E27FC236}">
                <a16:creationId xmlns:a16="http://schemas.microsoft.com/office/drawing/2014/main" id="{9C712111-896B-3FB8-AA38-B326AA990AD1}"/>
              </a:ext>
            </a:extLst>
          </p:cNvPr>
          <p:cNvSpPr>
            <a:spLocks noGrp="1"/>
          </p:cNvSpPr>
          <p:nvPr>
            <p:ph type="sldNum" sz="quarter" idx="12"/>
          </p:nvPr>
        </p:nvSpPr>
        <p:spPr/>
        <p:txBody>
          <a:bodyPr/>
          <a:lstStyle/>
          <a:p>
            <a:fld id="{5B621ED0-B45F-441E-93E9-023E2B55C8A5}" type="slidenum">
              <a:rPr lang="en-CA" smtClean="0"/>
              <a:t>184</a:t>
            </a:fld>
            <a:endParaRPr lang="en-CA"/>
          </a:p>
        </p:txBody>
      </p:sp>
    </p:spTree>
    <p:extLst>
      <p:ext uri="{BB962C8B-B14F-4D97-AF65-F5344CB8AC3E}">
        <p14:creationId xmlns:p14="http://schemas.microsoft.com/office/powerpoint/2010/main" val="2881617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white t-shirt with a computer character&#10;&#10;Description automatically generated">
            <a:extLst>
              <a:ext uri="{FF2B5EF4-FFF2-40B4-BE49-F238E27FC236}">
                <a16:creationId xmlns:a16="http://schemas.microsoft.com/office/drawing/2014/main" id="{8F583463-AA79-1DA4-ACEB-C99CBE54F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74" y="3762727"/>
            <a:ext cx="4311486" cy="2901726"/>
          </a:xfrm>
          <a:prstGeom prst="rect">
            <a:avLst/>
          </a:prstGeom>
        </p:spPr>
      </p:pic>
      <p:pic>
        <p:nvPicPr>
          <p:cNvPr id="5" name="Picture 4" descr="A snow cannon spraying snow on a house&#10;&#10;Description automatically generated">
            <a:extLst>
              <a:ext uri="{FF2B5EF4-FFF2-40B4-BE49-F238E27FC236}">
                <a16:creationId xmlns:a16="http://schemas.microsoft.com/office/drawing/2014/main" id="{2C378C71-0A37-E7C8-B713-2E51F46BF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468" y="130796"/>
            <a:ext cx="4907756" cy="3455367"/>
          </a:xfrm>
          <a:prstGeom prst="rect">
            <a:avLst/>
          </a:prstGeom>
        </p:spPr>
      </p:pic>
      <p:sp>
        <p:nvSpPr>
          <p:cNvPr id="7" name="TextBox 6">
            <a:extLst>
              <a:ext uri="{FF2B5EF4-FFF2-40B4-BE49-F238E27FC236}">
                <a16:creationId xmlns:a16="http://schemas.microsoft.com/office/drawing/2014/main" id="{5ABF07BF-326A-1997-87AD-6D870D4F2123}"/>
              </a:ext>
            </a:extLst>
          </p:cNvPr>
          <p:cNvSpPr txBox="1"/>
          <p:nvPr/>
        </p:nvSpPr>
        <p:spPr>
          <a:xfrm>
            <a:off x="-9788" y="757704"/>
            <a:ext cx="6761328" cy="2862322"/>
          </a:xfrm>
          <a:prstGeom prst="rect">
            <a:avLst/>
          </a:prstGeom>
          <a:noFill/>
        </p:spPr>
        <p:txBody>
          <a:bodyPr wrap="square">
            <a:spAutoFit/>
          </a:bodyPr>
          <a:lstStyle/>
          <a:p>
            <a:pPr marL="285750" indent="-285750">
              <a:buFont typeface="Arial" panose="020B0604020202020204" pitchFamily="34" charset="0"/>
              <a:buChar char="•"/>
            </a:pPr>
            <a:r>
              <a:rPr lang="en-CA" sz="2000" dirty="0"/>
              <a:t>There may be unexpected events that interfere with the  normal running of the simple course. </a:t>
            </a:r>
          </a:p>
          <a:p>
            <a:pPr marL="285750" indent="-285750">
              <a:buFont typeface="Arial" panose="020B0604020202020204" pitchFamily="34" charset="0"/>
              <a:buChar char="•"/>
            </a:pPr>
            <a:r>
              <a:rPr lang="en-CA" sz="2000" dirty="0"/>
              <a:t>These may include internet issues, power outages, or bad weather.</a:t>
            </a:r>
          </a:p>
          <a:p>
            <a:pPr marL="285750" indent="-285750">
              <a:buFont typeface="Arial" panose="020B0604020202020204" pitchFamily="34" charset="0"/>
              <a:buChar char="•"/>
            </a:pPr>
            <a:r>
              <a:rPr lang="en-CA" sz="2000" dirty="0"/>
              <a:t>Some suggestions:</a:t>
            </a:r>
          </a:p>
          <a:p>
            <a:pPr marL="285750" indent="-285750">
              <a:buFont typeface="Arial" panose="020B0604020202020204" pitchFamily="34" charset="0"/>
              <a:buChar char="•"/>
            </a:pPr>
            <a:r>
              <a:rPr lang="en-CA" sz="2000" dirty="0"/>
              <a:t>If the internet cuts out, check if the problem is at your end. If it’s at our end, we will keep trying to reconnect.</a:t>
            </a:r>
          </a:p>
          <a:p>
            <a:pPr marL="285750" indent="-285750">
              <a:buFont typeface="Arial" panose="020B0604020202020204" pitchFamily="34" charset="0"/>
              <a:buChar char="•"/>
            </a:pPr>
            <a:r>
              <a:rPr lang="en-CA" sz="2000" dirty="0"/>
              <a:t>If for some reason we can’t do the course virtually, (power outage, long internet disruption.) we will still do it in person.</a:t>
            </a:r>
          </a:p>
        </p:txBody>
      </p:sp>
      <p:sp>
        <p:nvSpPr>
          <p:cNvPr id="9" name="TextBox 8">
            <a:extLst>
              <a:ext uri="{FF2B5EF4-FFF2-40B4-BE49-F238E27FC236}">
                <a16:creationId xmlns:a16="http://schemas.microsoft.com/office/drawing/2014/main" id="{BE92B6F0-92F8-886C-92BD-47FF6F439421}"/>
              </a:ext>
            </a:extLst>
          </p:cNvPr>
          <p:cNvSpPr txBox="1"/>
          <p:nvPr/>
        </p:nvSpPr>
        <p:spPr>
          <a:xfrm>
            <a:off x="5003594" y="4203436"/>
            <a:ext cx="7083630" cy="2523768"/>
          </a:xfrm>
          <a:prstGeom prst="rect">
            <a:avLst/>
          </a:prstGeom>
          <a:noFill/>
        </p:spPr>
        <p:txBody>
          <a:bodyPr wrap="square">
            <a:spAutoFit/>
          </a:bodyPr>
          <a:lstStyle/>
          <a:p>
            <a:pPr marL="285750" indent="-285750">
              <a:buFont typeface="Arial" panose="020B0604020202020204" pitchFamily="34" charset="0"/>
              <a:buChar char="•"/>
            </a:pPr>
            <a:r>
              <a:rPr lang="en-CA" sz="2000" dirty="0"/>
              <a:t>If it’s bad weather:</a:t>
            </a:r>
          </a:p>
          <a:p>
            <a:pPr marL="285750" indent="-285750">
              <a:buFont typeface="Arial" panose="020B0604020202020204" pitchFamily="34" charset="0"/>
              <a:buChar char="•"/>
            </a:pPr>
            <a:r>
              <a:rPr lang="en-CA" sz="2000" dirty="0"/>
              <a:t>If the church is open we will be here.</a:t>
            </a:r>
          </a:p>
          <a:p>
            <a:pPr marL="285750" indent="-285750">
              <a:buFont typeface="Arial" panose="020B0604020202020204" pitchFamily="34" charset="0"/>
              <a:buChar char="•"/>
            </a:pPr>
            <a:r>
              <a:rPr lang="en-CA" sz="2000" dirty="0"/>
              <a:t>If the church is closed, we will still do the course virtually. If you’re doing the course in person and need a zoom link, please email us</a:t>
            </a:r>
          </a:p>
          <a:p>
            <a:pPr marL="285750" indent="-285750">
              <a:buFont typeface="Arial" panose="020B0604020202020204" pitchFamily="34" charset="0"/>
              <a:buChar char="•"/>
            </a:pPr>
            <a:r>
              <a:rPr lang="en-CA" sz="2000" dirty="0"/>
              <a:t>How will we know if the church is closed?</a:t>
            </a:r>
          </a:p>
          <a:p>
            <a:pPr marL="285750" indent="-285750">
              <a:buFont typeface="Arial" panose="020B0604020202020204" pitchFamily="34" charset="0"/>
              <a:buChar char="•"/>
            </a:pPr>
            <a:r>
              <a:rPr lang="en-CA" sz="2000" dirty="0">
                <a:solidFill>
                  <a:schemeClr val="bg1"/>
                </a:solidFill>
              </a:rPr>
              <a:t>We will post updates on unexpected events on the website</a:t>
            </a:r>
          </a:p>
          <a:p>
            <a:r>
              <a:rPr lang="en-CA" sz="1800" dirty="0"/>
              <a:t> </a:t>
            </a:r>
            <a:endParaRPr lang="en-CA" dirty="0"/>
          </a:p>
        </p:txBody>
      </p:sp>
      <p:sp>
        <p:nvSpPr>
          <p:cNvPr id="11" name="TextBox 10">
            <a:extLst>
              <a:ext uri="{FF2B5EF4-FFF2-40B4-BE49-F238E27FC236}">
                <a16:creationId xmlns:a16="http://schemas.microsoft.com/office/drawing/2014/main" id="{983511F0-01FF-D202-27E3-1EE5EE40EFFA}"/>
              </a:ext>
            </a:extLst>
          </p:cNvPr>
          <p:cNvSpPr txBox="1"/>
          <p:nvPr/>
        </p:nvSpPr>
        <p:spPr>
          <a:xfrm>
            <a:off x="1022763" y="49818"/>
            <a:ext cx="5300848" cy="707886"/>
          </a:xfrm>
          <a:prstGeom prst="rect">
            <a:avLst/>
          </a:prstGeom>
          <a:noFill/>
        </p:spPr>
        <p:txBody>
          <a:bodyPr wrap="square">
            <a:spAutoFit/>
          </a:bodyPr>
          <a:lstStyle/>
          <a:p>
            <a:r>
              <a:rPr lang="en-CA" sz="4000" dirty="0">
                <a:solidFill>
                  <a:schemeClr val="bg1"/>
                </a:solidFill>
              </a:rPr>
              <a:t>UNEXPECTED EVENTS</a:t>
            </a:r>
          </a:p>
        </p:txBody>
      </p:sp>
      <p:sp>
        <p:nvSpPr>
          <p:cNvPr id="2" name="Slide Number Placeholder 1">
            <a:extLst>
              <a:ext uri="{FF2B5EF4-FFF2-40B4-BE49-F238E27FC236}">
                <a16:creationId xmlns:a16="http://schemas.microsoft.com/office/drawing/2014/main" id="{6802AA3A-B2EA-BBC2-566A-29A29A44CCE1}"/>
              </a:ext>
            </a:extLst>
          </p:cNvPr>
          <p:cNvSpPr>
            <a:spLocks noGrp="1"/>
          </p:cNvSpPr>
          <p:nvPr>
            <p:ph type="sldNum" sz="quarter" idx="12"/>
          </p:nvPr>
        </p:nvSpPr>
        <p:spPr/>
        <p:txBody>
          <a:bodyPr/>
          <a:lstStyle/>
          <a:p>
            <a:fld id="{5B621ED0-B45F-441E-93E9-023E2B55C8A5}" type="slidenum">
              <a:rPr lang="en-CA" smtClean="0"/>
              <a:t>185</a:t>
            </a:fld>
            <a:endParaRPr lang="en-CA"/>
          </a:p>
        </p:txBody>
      </p:sp>
    </p:spTree>
    <p:extLst>
      <p:ext uri="{BB962C8B-B14F-4D97-AF65-F5344CB8AC3E}">
        <p14:creationId xmlns:p14="http://schemas.microsoft.com/office/powerpoint/2010/main" val="30018968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solidFill>
                  <a:schemeClr val="bg1"/>
                </a:solidFill>
              </a:rPr>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61D3899A-0AB7-973D-37A0-05367EF4069E}"/>
              </a:ext>
            </a:extLst>
          </p:cNvPr>
          <p:cNvSpPr>
            <a:spLocks noGrp="1"/>
          </p:cNvSpPr>
          <p:nvPr>
            <p:ph type="sldNum" sz="quarter" idx="12"/>
          </p:nvPr>
        </p:nvSpPr>
        <p:spPr/>
        <p:txBody>
          <a:bodyPr/>
          <a:lstStyle/>
          <a:p>
            <a:fld id="{5B621ED0-B45F-441E-93E9-023E2B55C8A5}" type="slidenum">
              <a:rPr lang="en-CA" smtClean="0"/>
              <a:t>186</a:t>
            </a:fld>
            <a:endParaRPr lang="en-CA"/>
          </a:p>
        </p:txBody>
      </p:sp>
    </p:spTree>
    <p:extLst>
      <p:ext uri="{BB962C8B-B14F-4D97-AF65-F5344CB8AC3E}">
        <p14:creationId xmlns:p14="http://schemas.microsoft.com/office/powerpoint/2010/main" val="246596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31183" y="5847417"/>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tx1"/>
                </a:solidFill>
              </a:rPr>
              <a:t> </a:t>
            </a:r>
            <a:r>
              <a:rPr lang="en-US" sz="4600" b="1" cap="all" dirty="0">
                <a:solidFill>
                  <a:schemeClr val="bg1"/>
                </a:solidFill>
              </a:rPr>
              <a:t>session 1 of  SIMPLE</a:t>
            </a:r>
            <a:br>
              <a:rPr lang="en-US" sz="4600" b="1" cap="all" dirty="0">
                <a:solidFill>
                  <a:schemeClr val="bg1"/>
                </a:solidFill>
              </a:rPr>
            </a:br>
            <a:r>
              <a:rPr lang="en-US" sz="4600" b="1" cap="all" dirty="0">
                <a:solidFill>
                  <a:schemeClr val="bg1"/>
                </a:solidFill>
              </a:rPr>
              <a:t>10-minute break</a:t>
            </a:r>
            <a:br>
              <a:rPr lang="en-US" sz="4600" b="1" cap="all" dirty="0"/>
            </a:br>
            <a:endParaRPr lang="en-US" sz="4600" b="1" cap="all" dirty="0"/>
          </a:p>
        </p:txBody>
      </p:sp>
      <p:pic>
        <p:nvPicPr>
          <p:cNvPr id="3" name="Picture 2" descr="Several signs with white text&#10;&#10;Description automatically generated">
            <a:extLst>
              <a:ext uri="{FF2B5EF4-FFF2-40B4-BE49-F238E27FC236}">
                <a16:creationId xmlns:a16="http://schemas.microsoft.com/office/drawing/2014/main" id="{7E4DBCD8-2F6A-53F3-35E3-394AB63F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7" y="219919"/>
            <a:ext cx="11632557" cy="5139159"/>
          </a:xfrm>
          <a:prstGeom prst="rect">
            <a:avLst/>
          </a:prstGeom>
        </p:spPr>
      </p:pic>
      <p:sp>
        <p:nvSpPr>
          <p:cNvPr id="4" name="Slide Number Placeholder 3">
            <a:extLst>
              <a:ext uri="{FF2B5EF4-FFF2-40B4-BE49-F238E27FC236}">
                <a16:creationId xmlns:a16="http://schemas.microsoft.com/office/drawing/2014/main" id="{A11D4D89-B6CC-EDAC-0BF7-A3D73CEE2F32}"/>
              </a:ext>
            </a:extLst>
          </p:cNvPr>
          <p:cNvSpPr>
            <a:spLocks noGrp="1"/>
          </p:cNvSpPr>
          <p:nvPr>
            <p:ph type="sldNum" sz="quarter" idx="12"/>
          </p:nvPr>
        </p:nvSpPr>
        <p:spPr/>
        <p:txBody>
          <a:bodyPr/>
          <a:lstStyle/>
          <a:p>
            <a:fld id="{5B621ED0-B45F-441E-93E9-023E2B55C8A5}" type="slidenum">
              <a:rPr lang="en-CA" smtClean="0"/>
              <a:t>187</a:t>
            </a:fld>
            <a:endParaRPr lang="en-CA"/>
          </a:p>
        </p:txBody>
      </p:sp>
    </p:spTree>
    <p:extLst>
      <p:ext uri="{BB962C8B-B14F-4D97-AF65-F5344CB8AC3E}">
        <p14:creationId xmlns:p14="http://schemas.microsoft.com/office/powerpoint/2010/main" val="357584313"/>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10 Minutes Timer With Calm and Soft Music">
            <a:hlinkClick r:id="" action="ppaction://media"/>
            <a:extLst>
              <a:ext uri="{FF2B5EF4-FFF2-40B4-BE49-F238E27FC236}">
                <a16:creationId xmlns:a16="http://schemas.microsoft.com/office/drawing/2014/main" id="{36B7585C-5468-3A1C-F8BE-1032A1097C0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E5B61AD-D2F0-69AC-525A-FB2BC6B2DDF2}"/>
              </a:ext>
            </a:extLst>
          </p:cNvPr>
          <p:cNvSpPr>
            <a:spLocks noGrp="1"/>
          </p:cNvSpPr>
          <p:nvPr>
            <p:ph type="sldNum" sz="quarter" idx="12"/>
          </p:nvPr>
        </p:nvSpPr>
        <p:spPr/>
        <p:txBody>
          <a:bodyPr/>
          <a:lstStyle/>
          <a:p>
            <a:fld id="{5B621ED0-B45F-441E-93E9-023E2B55C8A5}" type="slidenum">
              <a:rPr lang="en-CA" smtClean="0"/>
              <a:t>188</a:t>
            </a:fld>
            <a:endParaRPr lang="en-CA"/>
          </a:p>
        </p:txBody>
      </p:sp>
    </p:spTree>
    <p:extLst>
      <p:ext uri="{BB962C8B-B14F-4D97-AF65-F5344CB8AC3E}">
        <p14:creationId xmlns:p14="http://schemas.microsoft.com/office/powerpoint/2010/main" val="281871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31183" y="5847417"/>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tx1"/>
                </a:solidFill>
              </a:rPr>
              <a:t> </a:t>
            </a:r>
            <a:r>
              <a:rPr lang="en-US" sz="4600" b="1" cap="all" dirty="0">
                <a:solidFill>
                  <a:schemeClr val="bg1"/>
                </a:solidFill>
              </a:rPr>
              <a:t>session 1 of  SIMPLE</a:t>
            </a:r>
            <a:br>
              <a:rPr lang="en-US" sz="4600" b="1" cap="all" dirty="0">
                <a:solidFill>
                  <a:schemeClr val="bg1"/>
                </a:solidFill>
              </a:rPr>
            </a:br>
            <a:r>
              <a:rPr lang="en-US" sz="4600" b="1" dirty="0">
                <a:solidFill>
                  <a:schemeClr val="bg1"/>
                </a:solidFill>
              </a:rPr>
              <a:t>welcome back from the break</a:t>
            </a:r>
            <a:br>
              <a:rPr lang="en-US" sz="4600" b="1" cap="all" dirty="0"/>
            </a:br>
            <a:endParaRPr lang="en-US" sz="4600" b="1" cap="all" dirty="0"/>
          </a:p>
        </p:txBody>
      </p:sp>
      <p:pic>
        <p:nvPicPr>
          <p:cNvPr id="3" name="Picture 2" descr="Several signs with white text&#10;&#10;Description automatically generated">
            <a:extLst>
              <a:ext uri="{FF2B5EF4-FFF2-40B4-BE49-F238E27FC236}">
                <a16:creationId xmlns:a16="http://schemas.microsoft.com/office/drawing/2014/main" id="{7E4DBCD8-2F6A-53F3-35E3-394AB63F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7" y="219919"/>
            <a:ext cx="11632557" cy="5104435"/>
          </a:xfrm>
          <a:prstGeom prst="rect">
            <a:avLst/>
          </a:prstGeom>
        </p:spPr>
      </p:pic>
      <p:sp>
        <p:nvSpPr>
          <p:cNvPr id="4" name="Slide Number Placeholder 3">
            <a:extLst>
              <a:ext uri="{FF2B5EF4-FFF2-40B4-BE49-F238E27FC236}">
                <a16:creationId xmlns:a16="http://schemas.microsoft.com/office/drawing/2014/main" id="{247684D6-DDAC-FA59-DF0A-2D7EF03F5AEE}"/>
              </a:ext>
            </a:extLst>
          </p:cNvPr>
          <p:cNvSpPr>
            <a:spLocks noGrp="1"/>
          </p:cNvSpPr>
          <p:nvPr>
            <p:ph type="sldNum" sz="quarter" idx="12"/>
          </p:nvPr>
        </p:nvSpPr>
        <p:spPr/>
        <p:txBody>
          <a:bodyPr/>
          <a:lstStyle/>
          <a:p>
            <a:fld id="{5B621ED0-B45F-441E-93E9-023E2B55C8A5}" type="slidenum">
              <a:rPr lang="en-CA" smtClean="0"/>
              <a:t>189</a:t>
            </a:fld>
            <a:endParaRPr lang="en-CA"/>
          </a:p>
        </p:txBody>
      </p:sp>
    </p:spTree>
    <p:extLst>
      <p:ext uri="{BB962C8B-B14F-4D97-AF65-F5344CB8AC3E}">
        <p14:creationId xmlns:p14="http://schemas.microsoft.com/office/powerpoint/2010/main" val="859384620"/>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535E0D-E30E-97F8-9068-B8A712C78B11}"/>
              </a:ext>
            </a:extLst>
          </p:cNvPr>
          <p:cNvSpPr txBox="1"/>
          <p:nvPr/>
        </p:nvSpPr>
        <p:spPr>
          <a:xfrm>
            <a:off x="93846" y="718901"/>
            <a:ext cx="6097604" cy="6740307"/>
          </a:xfrm>
          <a:prstGeom prst="rect">
            <a:avLst/>
          </a:prstGeom>
          <a:noFill/>
        </p:spPr>
        <p:txBody>
          <a:bodyPr wrap="square">
            <a:spAutoFit/>
          </a:bodyPr>
          <a:lstStyle/>
          <a:p>
            <a:pPr marL="285750" indent="-285750">
              <a:buFont typeface="Arial" panose="020B0604020202020204" pitchFamily="34" charset="0"/>
              <a:buChar char="•"/>
            </a:pPr>
            <a:r>
              <a:rPr lang="en-US" dirty="0"/>
              <a:t>Let’s begin by finding a comfortable position—seated or lying down—whatever feels safe and grounded to you.</a:t>
            </a:r>
          </a:p>
          <a:p>
            <a:pPr marL="285750" indent="-285750">
              <a:buFont typeface="Arial" panose="020B0604020202020204" pitchFamily="34" charset="0"/>
              <a:buChar char="•"/>
            </a:pPr>
            <a:r>
              <a:rPr lang="en-US" dirty="0"/>
              <a:t>If you feel comfortable, you can gently close your eyes. If not, simply lower your gaze or soften your focus.</a:t>
            </a:r>
          </a:p>
          <a:p>
            <a:pPr marL="285750" indent="-285750">
              <a:buFont typeface="Arial" panose="020B0604020202020204" pitchFamily="34" charset="0"/>
              <a:buChar char="•"/>
            </a:pPr>
            <a:r>
              <a:rPr lang="en-US" dirty="0"/>
              <a:t>Take a moment to arrive.</a:t>
            </a:r>
            <a:br>
              <a:rPr lang="en-US" dirty="0"/>
            </a:br>
            <a:r>
              <a:rPr lang="en-US" dirty="0"/>
              <a:t>Notice that you are here, in this space, with this group.</a:t>
            </a:r>
            <a:br>
              <a:rPr lang="en-US" dirty="0"/>
            </a:br>
            <a:r>
              <a:rPr lang="en-US" dirty="0"/>
              <a:t>You don’t need to do anything right now. There’s nothing to fix or figure out. Just be.</a:t>
            </a:r>
          </a:p>
          <a:p>
            <a:pPr marL="285750" indent="-285750">
              <a:buFont typeface="Arial" panose="020B0604020202020204" pitchFamily="34" charset="0"/>
              <a:buChar char="•"/>
            </a:pPr>
            <a:r>
              <a:rPr lang="en-US" dirty="0"/>
              <a:t>Let your attention rest on your breath—noticing the in-breath… and the out-breath.</a:t>
            </a:r>
            <a:br>
              <a:rPr lang="en-US" dirty="0"/>
            </a:br>
            <a:r>
              <a:rPr lang="en-US" dirty="0"/>
              <a:t>You don’t have to breathe in any special way.</a:t>
            </a:r>
            <a:br>
              <a:rPr lang="en-US" dirty="0"/>
            </a:br>
            <a:r>
              <a:rPr lang="en-US" dirty="0"/>
              <a:t>Just notice the natural rhythm.</a:t>
            </a:r>
          </a:p>
          <a:p>
            <a:pPr marL="285750" indent="-285750">
              <a:buFont typeface="Arial" panose="020B0604020202020204" pitchFamily="34" charset="0"/>
              <a:buChar char="•"/>
            </a:pPr>
            <a:r>
              <a:rPr lang="en-US" dirty="0"/>
              <a:t>Feel the breath as it enters through your nose or mouth…</a:t>
            </a:r>
            <a:br>
              <a:rPr lang="en-US" dirty="0"/>
            </a:br>
            <a:r>
              <a:rPr lang="en-US" dirty="0"/>
              <a:t>and gently leaves your body.</a:t>
            </a:r>
          </a:p>
          <a:p>
            <a:pPr marL="285750" indent="-285750">
              <a:buFont typeface="Arial" panose="020B0604020202020204" pitchFamily="34" charset="0"/>
              <a:buChar char="•"/>
            </a:pPr>
            <a:r>
              <a:rPr lang="en-US" dirty="0"/>
              <a:t>Now bring awareness to your body.</a:t>
            </a:r>
            <a:br>
              <a:rPr lang="en-US" dirty="0"/>
            </a:br>
            <a:r>
              <a:rPr lang="en-US" dirty="0"/>
              <a:t>Can you feel the support beneath you—your chair, the floor?</a:t>
            </a:r>
            <a:br>
              <a:rPr lang="en-US" dirty="0"/>
            </a:br>
            <a:r>
              <a:rPr lang="en-US" dirty="0"/>
              <a:t>Allow yourself to settle into that support, trusting that you are held.</a:t>
            </a:r>
          </a:p>
          <a:p>
            <a:pPr marL="285750" indent="-285750">
              <a:buFont typeface="Arial" panose="020B0604020202020204" pitchFamily="34" charset="0"/>
              <a:buChar char="•"/>
            </a:pPr>
            <a:r>
              <a:rPr lang="en-US" dirty="0"/>
              <a:t>If it feels okay, gently scan your body from head to toe.</a:t>
            </a:r>
            <a:br>
              <a:rPr lang="en-US" dirty="0"/>
            </a:br>
            <a:r>
              <a:rPr lang="en-US" dirty="0"/>
              <a:t>Noticing any areas of tension, ease, or simply neutral sensation.</a:t>
            </a:r>
            <a:br>
              <a:rPr lang="en-US" dirty="0"/>
            </a:br>
            <a:br>
              <a:rPr lang="en-US" dirty="0"/>
            </a:br>
            <a:endParaRPr lang="en-CA" dirty="0"/>
          </a:p>
        </p:txBody>
      </p:sp>
      <p:sp>
        <p:nvSpPr>
          <p:cNvPr id="5" name="TextBox 4">
            <a:extLst>
              <a:ext uri="{FF2B5EF4-FFF2-40B4-BE49-F238E27FC236}">
                <a16:creationId xmlns:a16="http://schemas.microsoft.com/office/drawing/2014/main" id="{76768C16-7A12-A66E-BE04-3D228FA83864}"/>
              </a:ext>
            </a:extLst>
          </p:cNvPr>
          <p:cNvSpPr txBox="1"/>
          <p:nvPr/>
        </p:nvSpPr>
        <p:spPr>
          <a:xfrm>
            <a:off x="6191450" y="718901"/>
            <a:ext cx="6097604" cy="5632311"/>
          </a:xfrm>
          <a:prstGeom prst="rect">
            <a:avLst/>
          </a:prstGeom>
          <a:noFill/>
        </p:spPr>
        <p:txBody>
          <a:bodyPr wrap="square">
            <a:spAutoFit/>
          </a:bodyPr>
          <a:lstStyle/>
          <a:p>
            <a:pPr marL="285750" indent="-285750">
              <a:buFont typeface="Arial" panose="020B0604020202020204" pitchFamily="34" charset="0"/>
              <a:buChar char="•"/>
            </a:pPr>
            <a:r>
              <a:rPr lang="en-US" dirty="0"/>
              <a:t>There’s no need to judge or change what you find.</a:t>
            </a:r>
            <a:br>
              <a:rPr lang="en-US" dirty="0"/>
            </a:br>
            <a:r>
              <a:rPr lang="en-US" dirty="0"/>
              <a:t>Just notice. Just allow.</a:t>
            </a:r>
          </a:p>
          <a:p>
            <a:pPr marL="285750" indent="-285750">
              <a:buFont typeface="Arial" panose="020B0604020202020204" pitchFamily="34" charset="0"/>
              <a:buChar char="•"/>
            </a:pPr>
            <a:r>
              <a:rPr lang="en-US" dirty="0"/>
              <a:t>And now, gently notice whatever emotions are here.</a:t>
            </a:r>
            <a:br>
              <a:rPr lang="en-US" dirty="0"/>
            </a:br>
            <a:r>
              <a:rPr lang="en-US" dirty="0"/>
              <a:t>You might feel calm, nervous, curious, or something unnamed.</a:t>
            </a:r>
            <a:br>
              <a:rPr lang="en-US" dirty="0"/>
            </a:br>
            <a:r>
              <a:rPr lang="en-US" dirty="0"/>
              <a:t>Whatever is present is welcome.</a:t>
            </a:r>
            <a:br>
              <a:rPr lang="en-US" dirty="0"/>
            </a:br>
            <a:r>
              <a:rPr lang="en-US" dirty="0"/>
              <a:t>You don’t need to push anything away.</a:t>
            </a:r>
          </a:p>
          <a:p>
            <a:pPr marL="285750" indent="-285750">
              <a:buFont typeface="Arial" panose="020B0604020202020204" pitchFamily="34" charset="0"/>
              <a:buChar char="•"/>
            </a:pPr>
            <a:r>
              <a:rPr lang="en-US" dirty="0"/>
              <a:t>Just for this moment, give yourself permission to be exactly as you are.</a:t>
            </a:r>
          </a:p>
          <a:p>
            <a:pPr marL="285750" indent="-285750">
              <a:buFont typeface="Arial" panose="020B0604020202020204" pitchFamily="34" charset="0"/>
              <a:buChar char="•"/>
            </a:pPr>
            <a:r>
              <a:rPr lang="en-US" dirty="0"/>
              <a:t>Breathing in, I am here.</a:t>
            </a:r>
            <a:br>
              <a:rPr lang="en-US" dirty="0"/>
            </a:br>
            <a:r>
              <a:rPr lang="en-US" dirty="0"/>
              <a:t>Breathing out, I allow myself to be here.</a:t>
            </a:r>
          </a:p>
          <a:p>
            <a:pPr marL="285750" indent="-285750">
              <a:buFont typeface="Arial" panose="020B0604020202020204" pitchFamily="34" charset="0"/>
              <a:buChar char="•"/>
            </a:pPr>
            <a:r>
              <a:rPr lang="en-US" dirty="0"/>
              <a:t>Let’s take a final moment of quiet together.</a:t>
            </a:r>
          </a:p>
          <a:p>
            <a:pPr marL="285750" indent="-285750">
              <a:buFont typeface="Arial" panose="020B0604020202020204" pitchFamily="34" charset="0"/>
              <a:buChar char="•"/>
            </a:pPr>
            <a:r>
              <a:rPr lang="en-US" dirty="0"/>
              <a:t>[10–15 seconds of silence]</a:t>
            </a:r>
          </a:p>
          <a:p>
            <a:pPr marL="285750" indent="-285750">
              <a:buFont typeface="Arial" panose="020B0604020202020204" pitchFamily="34" charset="0"/>
              <a:buChar char="•"/>
            </a:pPr>
            <a:r>
              <a:rPr lang="en-US" dirty="0"/>
              <a:t>When you’re ready, gently wiggle your fingers and toes.</a:t>
            </a:r>
            <a:br>
              <a:rPr lang="en-US" dirty="0"/>
            </a:br>
            <a:r>
              <a:rPr lang="en-US" dirty="0"/>
              <a:t>You can open your eyes if they were closed, and come back to the room.</a:t>
            </a:r>
          </a:p>
          <a:p>
            <a:pPr marL="285750" indent="-285750">
              <a:buFont typeface="Arial" panose="020B0604020202020204" pitchFamily="34" charset="0"/>
              <a:buChar char="•"/>
            </a:pPr>
            <a:r>
              <a:rPr lang="en-US" dirty="0"/>
              <a:t>Welcome to the group. You belong here. We’re glad you’re here.</a:t>
            </a:r>
          </a:p>
          <a:p>
            <a:pPr>
              <a:buNone/>
            </a:pPr>
            <a:br>
              <a:rPr lang="en-US" dirty="0"/>
            </a:br>
            <a:endParaRPr lang="en-CA" dirty="0"/>
          </a:p>
        </p:txBody>
      </p:sp>
      <p:sp>
        <p:nvSpPr>
          <p:cNvPr id="7" name="TextBox 6">
            <a:extLst>
              <a:ext uri="{FF2B5EF4-FFF2-40B4-BE49-F238E27FC236}">
                <a16:creationId xmlns:a16="http://schemas.microsoft.com/office/drawing/2014/main" id="{76B546EE-418C-8202-A2D7-F944C55D0046}"/>
              </a:ext>
            </a:extLst>
          </p:cNvPr>
          <p:cNvSpPr txBox="1"/>
          <p:nvPr/>
        </p:nvSpPr>
        <p:spPr>
          <a:xfrm>
            <a:off x="4851133" y="72570"/>
            <a:ext cx="6237170" cy="646331"/>
          </a:xfrm>
          <a:prstGeom prst="rect">
            <a:avLst/>
          </a:prstGeom>
          <a:noFill/>
        </p:spPr>
        <p:txBody>
          <a:bodyPr wrap="square">
            <a:spAutoFit/>
          </a:bodyPr>
          <a:lstStyle/>
          <a:p>
            <a:r>
              <a:rPr lang="en-US" sz="3600" dirty="0">
                <a:solidFill>
                  <a:schemeClr val="bg1"/>
                </a:solidFill>
              </a:rPr>
              <a:t>WELCOME</a:t>
            </a:r>
          </a:p>
        </p:txBody>
      </p:sp>
      <p:sp>
        <p:nvSpPr>
          <p:cNvPr id="2" name="Slide Number Placeholder 1">
            <a:extLst>
              <a:ext uri="{FF2B5EF4-FFF2-40B4-BE49-F238E27FC236}">
                <a16:creationId xmlns:a16="http://schemas.microsoft.com/office/drawing/2014/main" id="{027F2DFE-0A75-1EBB-B80A-DBE5FC7EBB0D}"/>
              </a:ext>
            </a:extLst>
          </p:cNvPr>
          <p:cNvSpPr>
            <a:spLocks noGrp="1"/>
          </p:cNvSpPr>
          <p:nvPr>
            <p:ph type="sldNum" sz="quarter" idx="12"/>
          </p:nvPr>
        </p:nvSpPr>
        <p:spPr/>
        <p:txBody>
          <a:bodyPr/>
          <a:lstStyle/>
          <a:p>
            <a:fld id="{5B621ED0-B45F-441E-93E9-023E2B55C8A5}" type="slidenum">
              <a:rPr lang="en-CA" smtClean="0"/>
              <a:t>19</a:t>
            </a:fld>
            <a:endParaRPr lang="en-CA"/>
          </a:p>
        </p:txBody>
      </p:sp>
    </p:spTree>
    <p:extLst>
      <p:ext uri="{BB962C8B-B14F-4D97-AF65-F5344CB8AC3E}">
        <p14:creationId xmlns:p14="http://schemas.microsoft.com/office/powerpoint/2010/main" val="29395519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solidFill>
                  <a:schemeClr val="bg1"/>
                </a:solidFill>
              </a:rPr>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BBB7676A-DF7D-E694-BDD5-9AEE9207A7E3}"/>
              </a:ext>
            </a:extLst>
          </p:cNvPr>
          <p:cNvSpPr>
            <a:spLocks noGrp="1"/>
          </p:cNvSpPr>
          <p:nvPr>
            <p:ph type="sldNum" sz="quarter" idx="12"/>
          </p:nvPr>
        </p:nvSpPr>
        <p:spPr/>
        <p:txBody>
          <a:bodyPr/>
          <a:lstStyle/>
          <a:p>
            <a:fld id="{5B621ED0-B45F-441E-93E9-023E2B55C8A5}" type="slidenum">
              <a:rPr lang="en-CA" smtClean="0"/>
              <a:t>190</a:t>
            </a:fld>
            <a:endParaRPr lang="en-CA"/>
          </a:p>
        </p:txBody>
      </p:sp>
    </p:spTree>
    <p:extLst>
      <p:ext uri="{BB962C8B-B14F-4D97-AF65-F5344CB8AC3E}">
        <p14:creationId xmlns:p14="http://schemas.microsoft.com/office/powerpoint/2010/main" val="11251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big eyes&#10;&#10;Description automatically generated">
            <a:extLst>
              <a:ext uri="{FF2B5EF4-FFF2-40B4-BE49-F238E27FC236}">
                <a16:creationId xmlns:a16="http://schemas.microsoft.com/office/drawing/2014/main" id="{3DF0E41C-3D98-A4DE-5BAC-31C0B55BE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598989"/>
            <a:ext cx="3526419" cy="5497975"/>
          </a:xfrm>
          <a:prstGeom prst="rect">
            <a:avLst/>
          </a:prstGeom>
        </p:spPr>
      </p:pic>
      <p:sp>
        <p:nvSpPr>
          <p:cNvPr id="4" name="TextBox 3">
            <a:extLst>
              <a:ext uri="{FF2B5EF4-FFF2-40B4-BE49-F238E27FC236}">
                <a16:creationId xmlns:a16="http://schemas.microsoft.com/office/drawing/2014/main" id="{4949F1D0-5F54-D51C-448D-307F483461FD}"/>
              </a:ext>
            </a:extLst>
          </p:cNvPr>
          <p:cNvSpPr txBox="1"/>
          <p:nvPr/>
        </p:nvSpPr>
        <p:spPr>
          <a:xfrm>
            <a:off x="3773347" y="58846"/>
            <a:ext cx="8554201" cy="6740307"/>
          </a:xfrm>
          <a:prstGeom prst="rect">
            <a:avLst/>
          </a:prstGeom>
          <a:noFill/>
        </p:spPr>
        <p:txBody>
          <a:bodyPr wrap="square">
            <a:spAutoFit/>
          </a:bodyPr>
          <a:lstStyle/>
          <a:p>
            <a:pPr marL="285750" indent="-285750">
              <a:buFont typeface="Arial" panose="020B0604020202020204" pitchFamily="34" charset="0"/>
              <a:buChar char="•"/>
            </a:pPr>
            <a:r>
              <a:rPr lang="en-CA" sz="2400" dirty="0"/>
              <a:t>We thought it would be useful, especially for people doing the course for the first time, to be able to have access to the perspective of a participant who has previously done the course.</a:t>
            </a:r>
          </a:p>
          <a:p>
            <a:pPr marL="285750" indent="-285750">
              <a:buFont typeface="Arial" panose="020B0604020202020204" pitchFamily="34" charset="0"/>
              <a:buChar char="•"/>
            </a:pPr>
            <a:r>
              <a:rPr lang="en-CA" sz="2400" dirty="0"/>
              <a:t>All the people who are repeating the course  have very valuable insights.</a:t>
            </a:r>
          </a:p>
          <a:p>
            <a:pPr marL="285750" indent="-285750">
              <a:buFont typeface="Arial" panose="020B0604020202020204" pitchFamily="34" charset="0"/>
              <a:buChar char="•"/>
            </a:pPr>
            <a:r>
              <a:rPr lang="en-CA" sz="2400" dirty="0"/>
              <a:t>Over the last couple of years, we’ve asked that one participant join the coleader group during our summer planning time to give us their perspective on how to continue to improve the course</a:t>
            </a:r>
          </a:p>
          <a:p>
            <a:pPr marL="285750" indent="-285750">
              <a:buFont typeface="Arial" panose="020B0604020202020204" pitchFamily="34" charset="0"/>
              <a:buChar char="•"/>
            </a:pPr>
            <a:r>
              <a:rPr lang="en-CA" sz="2400" dirty="0"/>
              <a:t>Kate kindly agreed to take on this role, and her contribution at our meetings this summer was greatly appreciated.</a:t>
            </a:r>
          </a:p>
          <a:p>
            <a:pPr marL="285750" indent="-285750">
              <a:buFont typeface="Arial" panose="020B0604020202020204" pitchFamily="34" charset="0"/>
              <a:buChar char="•"/>
            </a:pPr>
            <a:r>
              <a:rPr lang="en-CA" sz="2400" dirty="0"/>
              <a:t>Today we’ll start our “conversations with Kate” segment of the session in which Kate and Jody who is doing the course for the first time (more or less) will have a conversation.</a:t>
            </a:r>
          </a:p>
          <a:p>
            <a:pPr marL="285750" indent="-285750">
              <a:buFont typeface="Arial" panose="020B0604020202020204" pitchFamily="34" charset="0"/>
              <a:buChar char="•"/>
            </a:pPr>
            <a:r>
              <a:rPr lang="en-CA" sz="2400" dirty="0"/>
              <a:t>In the future if anyone, especially people doing the course for the first time has questions they think would be better answered by Kate than by other co leaders please let us know. </a:t>
            </a:r>
          </a:p>
          <a:p>
            <a:pPr marL="285750" indent="-285750">
              <a:buFont typeface="Arial" panose="020B0604020202020204" pitchFamily="34" charset="0"/>
              <a:buChar char="•"/>
            </a:pPr>
            <a:r>
              <a:rPr lang="en-CA" sz="2400" dirty="0"/>
              <a:t>You can also email or chat us your questions for Kate now or any time in the future.   </a:t>
            </a:r>
          </a:p>
        </p:txBody>
      </p:sp>
      <p:sp>
        <p:nvSpPr>
          <p:cNvPr id="2" name="Slide Number Placeholder 1">
            <a:extLst>
              <a:ext uri="{FF2B5EF4-FFF2-40B4-BE49-F238E27FC236}">
                <a16:creationId xmlns:a16="http://schemas.microsoft.com/office/drawing/2014/main" id="{112B8E6B-A9E2-D95B-2A61-8477C5D47D32}"/>
              </a:ext>
            </a:extLst>
          </p:cNvPr>
          <p:cNvSpPr>
            <a:spLocks noGrp="1"/>
          </p:cNvSpPr>
          <p:nvPr>
            <p:ph type="sldNum" sz="quarter" idx="12"/>
          </p:nvPr>
        </p:nvSpPr>
        <p:spPr/>
        <p:txBody>
          <a:bodyPr/>
          <a:lstStyle/>
          <a:p>
            <a:fld id="{5B621ED0-B45F-441E-93E9-023E2B55C8A5}" type="slidenum">
              <a:rPr lang="en-CA" smtClean="0"/>
              <a:t>191</a:t>
            </a:fld>
            <a:endParaRPr lang="en-CA"/>
          </a:p>
        </p:txBody>
      </p:sp>
    </p:spTree>
    <p:extLst>
      <p:ext uri="{BB962C8B-B14F-4D97-AF65-F5344CB8AC3E}">
        <p14:creationId xmlns:p14="http://schemas.microsoft.com/office/powerpoint/2010/main" val="15052804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lnSpcReduction="100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solidFill>
                  <a:schemeClr val="bg1"/>
                </a:solidFill>
              </a:rPr>
              <a:t>Stuff to keep in mind if you’re triggered in the group</a:t>
            </a:r>
          </a:p>
          <a:p>
            <a:r>
              <a:rPr lang="en-CA" sz="2000" dirty="0"/>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706FC095-0981-05CE-6420-BAC13A1883DB}"/>
              </a:ext>
            </a:extLst>
          </p:cNvPr>
          <p:cNvSpPr>
            <a:spLocks noGrp="1"/>
          </p:cNvSpPr>
          <p:nvPr>
            <p:ph type="sldNum" sz="quarter" idx="12"/>
          </p:nvPr>
        </p:nvSpPr>
        <p:spPr/>
        <p:txBody>
          <a:bodyPr/>
          <a:lstStyle/>
          <a:p>
            <a:fld id="{5B621ED0-B45F-441E-93E9-023E2B55C8A5}" type="slidenum">
              <a:rPr lang="en-CA" smtClean="0"/>
              <a:t>192</a:t>
            </a:fld>
            <a:endParaRPr lang="en-CA"/>
          </a:p>
        </p:txBody>
      </p:sp>
    </p:spTree>
    <p:extLst>
      <p:ext uri="{BB962C8B-B14F-4D97-AF65-F5344CB8AC3E}">
        <p14:creationId xmlns:p14="http://schemas.microsoft.com/office/powerpoint/2010/main" val="241247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with her hands on her hips&#10;&#10;Description automatically generated">
            <a:extLst>
              <a:ext uri="{FF2B5EF4-FFF2-40B4-BE49-F238E27FC236}">
                <a16:creationId xmlns:a16="http://schemas.microsoft.com/office/drawing/2014/main" id="{0643143B-57C0-77B4-242A-D6721D122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13" y="1202455"/>
            <a:ext cx="4668224" cy="5463252"/>
          </a:xfrm>
          <a:prstGeom prst="rect">
            <a:avLst/>
          </a:prstGeom>
        </p:spPr>
      </p:pic>
      <p:sp>
        <p:nvSpPr>
          <p:cNvPr id="4" name="TextBox 3">
            <a:extLst>
              <a:ext uri="{FF2B5EF4-FFF2-40B4-BE49-F238E27FC236}">
                <a16:creationId xmlns:a16="http://schemas.microsoft.com/office/drawing/2014/main" id="{DACFF3DD-0BEB-883E-6BE8-7B95D7266CD2}"/>
              </a:ext>
            </a:extLst>
          </p:cNvPr>
          <p:cNvSpPr txBox="1"/>
          <p:nvPr/>
        </p:nvSpPr>
        <p:spPr>
          <a:xfrm>
            <a:off x="0" y="5767500"/>
            <a:ext cx="6094070" cy="584775"/>
          </a:xfrm>
          <a:prstGeom prst="rect">
            <a:avLst/>
          </a:prstGeom>
          <a:noFill/>
        </p:spPr>
        <p:txBody>
          <a:bodyPr wrap="square">
            <a:spAutoFit/>
          </a:bodyPr>
          <a:lstStyle/>
          <a:p>
            <a:pPr algn="ctr"/>
            <a:r>
              <a:rPr lang="en-US" sz="3200" dirty="0"/>
              <a:t>Kate Smidts</a:t>
            </a:r>
            <a:endParaRPr lang="en-CA" sz="3200" dirty="0"/>
          </a:p>
        </p:txBody>
      </p:sp>
      <p:sp>
        <p:nvSpPr>
          <p:cNvPr id="6" name="TextBox 5">
            <a:extLst>
              <a:ext uri="{FF2B5EF4-FFF2-40B4-BE49-F238E27FC236}">
                <a16:creationId xmlns:a16="http://schemas.microsoft.com/office/drawing/2014/main" id="{B034B48C-A676-4A63-B10E-B0151CB3BD61}"/>
              </a:ext>
            </a:extLst>
          </p:cNvPr>
          <p:cNvSpPr txBox="1"/>
          <p:nvPr/>
        </p:nvSpPr>
        <p:spPr>
          <a:xfrm>
            <a:off x="5513717" y="1871901"/>
            <a:ext cx="6094070" cy="2862322"/>
          </a:xfrm>
          <a:prstGeom prst="rect">
            <a:avLst/>
          </a:prstGeom>
          <a:noFill/>
        </p:spPr>
        <p:txBody>
          <a:bodyPr wrap="square">
            <a:spAutoFit/>
          </a:bodyPr>
          <a:lstStyle/>
          <a:p>
            <a:pPr marL="285750" indent="-285750">
              <a:buFont typeface="Arial" panose="020B0604020202020204" pitchFamily="34" charset="0"/>
              <a:buChar char="•"/>
            </a:pPr>
            <a:r>
              <a:rPr lang="en-CA" sz="3600" dirty="0"/>
              <a:t>My name is…</a:t>
            </a:r>
          </a:p>
          <a:p>
            <a:pPr marL="285750" indent="-285750">
              <a:buFont typeface="Arial" panose="020B0604020202020204" pitchFamily="34" charset="0"/>
              <a:buChar char="•"/>
            </a:pPr>
            <a:r>
              <a:rPr lang="en-CA" sz="3600" dirty="0"/>
              <a:t>My role as a co leader is…</a:t>
            </a:r>
          </a:p>
          <a:p>
            <a:pPr marL="285750" indent="-285750">
              <a:buFont typeface="Arial" panose="020B0604020202020204" pitchFamily="34" charset="0"/>
              <a:buChar char="•"/>
            </a:pPr>
            <a:r>
              <a:rPr lang="en-CA" sz="3600" dirty="0"/>
              <a:t>My intention for the time we spend together is…</a:t>
            </a:r>
          </a:p>
          <a:p>
            <a:pPr marL="285750" indent="-285750">
              <a:buFont typeface="Arial" panose="020B0604020202020204" pitchFamily="34" charset="0"/>
              <a:buChar char="•"/>
            </a:pPr>
            <a:r>
              <a:rPr lang="en-CA" sz="3600" dirty="0"/>
              <a:t>My goal for the course is…</a:t>
            </a:r>
          </a:p>
        </p:txBody>
      </p:sp>
      <p:sp>
        <p:nvSpPr>
          <p:cNvPr id="5" name="TextBox 4">
            <a:extLst>
              <a:ext uri="{FF2B5EF4-FFF2-40B4-BE49-F238E27FC236}">
                <a16:creationId xmlns:a16="http://schemas.microsoft.com/office/drawing/2014/main" id="{F28A43E2-CB93-BA03-C717-098C3F8E9104}"/>
              </a:ext>
            </a:extLst>
          </p:cNvPr>
          <p:cNvSpPr txBox="1"/>
          <p:nvPr/>
        </p:nvSpPr>
        <p:spPr>
          <a:xfrm>
            <a:off x="3816096" y="192293"/>
            <a:ext cx="6096000" cy="646331"/>
          </a:xfrm>
          <a:prstGeom prst="rect">
            <a:avLst/>
          </a:prstGeom>
          <a:noFill/>
        </p:spPr>
        <p:txBody>
          <a:bodyPr wrap="square">
            <a:spAutoFit/>
          </a:bodyPr>
          <a:lstStyle/>
          <a:p>
            <a:r>
              <a:rPr lang="en-CA" sz="3600" dirty="0">
                <a:solidFill>
                  <a:schemeClr val="bg1"/>
                </a:solidFill>
              </a:rPr>
              <a:t> IF YOU’RE TRIGGERED </a:t>
            </a:r>
            <a:endParaRPr lang="en-CA" sz="3600" dirty="0"/>
          </a:p>
        </p:txBody>
      </p:sp>
      <p:sp>
        <p:nvSpPr>
          <p:cNvPr id="2" name="Slide Number Placeholder 1">
            <a:extLst>
              <a:ext uri="{FF2B5EF4-FFF2-40B4-BE49-F238E27FC236}">
                <a16:creationId xmlns:a16="http://schemas.microsoft.com/office/drawing/2014/main" id="{909D7FA4-D8BB-C391-701B-35759442B03B}"/>
              </a:ext>
            </a:extLst>
          </p:cNvPr>
          <p:cNvSpPr>
            <a:spLocks noGrp="1"/>
          </p:cNvSpPr>
          <p:nvPr>
            <p:ph type="sldNum" sz="quarter" idx="12"/>
          </p:nvPr>
        </p:nvSpPr>
        <p:spPr/>
        <p:txBody>
          <a:bodyPr/>
          <a:lstStyle/>
          <a:p>
            <a:fld id="{5B621ED0-B45F-441E-93E9-023E2B55C8A5}" type="slidenum">
              <a:rPr lang="en-CA" smtClean="0"/>
              <a:t>193</a:t>
            </a:fld>
            <a:endParaRPr lang="en-CA"/>
          </a:p>
        </p:txBody>
      </p:sp>
    </p:spTree>
    <p:extLst>
      <p:ext uri="{BB962C8B-B14F-4D97-AF65-F5344CB8AC3E}">
        <p14:creationId xmlns:p14="http://schemas.microsoft.com/office/powerpoint/2010/main" val="13268252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86AA-6B53-1D48-EC6E-27D74D089878}"/>
              </a:ext>
            </a:extLst>
          </p:cNvPr>
          <p:cNvSpPr>
            <a:spLocks noGrp="1"/>
          </p:cNvSpPr>
          <p:nvPr>
            <p:ph type="title" idx="4294967295"/>
          </p:nvPr>
        </p:nvSpPr>
        <p:spPr>
          <a:xfrm>
            <a:off x="-241715" y="-403685"/>
            <a:ext cx="13147966" cy="1357312"/>
          </a:xfrm>
        </p:spPr>
        <p:txBody>
          <a:bodyPr>
            <a:normAutofit/>
          </a:bodyPr>
          <a:lstStyle/>
          <a:p>
            <a:r>
              <a:rPr lang="en-CA" sz="3200" dirty="0">
                <a:solidFill>
                  <a:schemeClr val="bg1"/>
                </a:solidFill>
              </a:rPr>
              <a:t>       SOME THINGS TO KEEP in mind when SHARING in the group</a:t>
            </a:r>
          </a:p>
        </p:txBody>
      </p:sp>
      <p:sp>
        <p:nvSpPr>
          <p:cNvPr id="3" name="Content Placeholder 2">
            <a:extLst>
              <a:ext uri="{FF2B5EF4-FFF2-40B4-BE49-F238E27FC236}">
                <a16:creationId xmlns:a16="http://schemas.microsoft.com/office/drawing/2014/main" id="{CC848EC8-F35D-E014-4C4F-3E312D51D0EF}"/>
              </a:ext>
            </a:extLst>
          </p:cNvPr>
          <p:cNvSpPr>
            <a:spLocks noGrp="1"/>
          </p:cNvSpPr>
          <p:nvPr>
            <p:ph idx="4294967295"/>
          </p:nvPr>
        </p:nvSpPr>
        <p:spPr>
          <a:xfrm>
            <a:off x="0" y="677119"/>
            <a:ext cx="12192000" cy="6180881"/>
          </a:xfrm>
        </p:spPr>
        <p:txBody>
          <a:bodyPr>
            <a:normAutofit fontScale="92500" lnSpcReduction="10000"/>
          </a:bodyPr>
          <a:lstStyle/>
          <a:p>
            <a:r>
              <a:rPr lang="en-CA" dirty="0">
                <a:solidFill>
                  <a:schemeClr val="tx1"/>
                </a:solidFill>
              </a:rPr>
              <a:t>Course participants are encouraged to share their feelings and thoughts in the sessions. Participant contributions are generally considered by most participants to be the most valuable aspect of the course.</a:t>
            </a:r>
          </a:p>
          <a:p>
            <a:r>
              <a:rPr lang="en-CA" dirty="0">
                <a:solidFill>
                  <a:schemeClr val="tx1"/>
                </a:solidFill>
              </a:rPr>
              <a:t>You will notice that the co-leaders strive to time manage during the course so that all the different components of each session are adequately covered.</a:t>
            </a:r>
          </a:p>
          <a:p>
            <a:r>
              <a:rPr lang="en-CA" dirty="0"/>
              <a:t>At any time during a </a:t>
            </a:r>
            <a:r>
              <a:rPr lang="en-CA" dirty="0">
                <a:solidFill>
                  <a:schemeClr val="tx1"/>
                </a:solidFill>
              </a:rPr>
              <a:t> session, </a:t>
            </a:r>
            <a:r>
              <a:rPr lang="en-CA" dirty="0"/>
              <a:t>you may make comments, give us feedback or ask us questions</a:t>
            </a:r>
            <a:r>
              <a:rPr lang="en-CA" dirty="0">
                <a:solidFill>
                  <a:schemeClr val="tx1"/>
                </a:solidFill>
              </a:rPr>
              <a:t>. </a:t>
            </a:r>
            <a:r>
              <a:rPr lang="en-CA" dirty="0"/>
              <a:t>In order to cover all the course material and stay on track d</a:t>
            </a:r>
            <a:r>
              <a:rPr lang="en-CA" dirty="0">
                <a:solidFill>
                  <a:schemeClr val="tx1"/>
                </a:solidFill>
              </a:rPr>
              <a:t>uring </a:t>
            </a:r>
            <a:r>
              <a:rPr lang="en-CA" dirty="0"/>
              <a:t>sessions,</a:t>
            </a:r>
            <a:r>
              <a:rPr lang="en-CA" dirty="0">
                <a:solidFill>
                  <a:schemeClr val="tx1"/>
                </a:solidFill>
              </a:rPr>
              <a:t> we will not go very deeply into any issue and wil</a:t>
            </a:r>
            <a:r>
              <a:rPr lang="en-CA" dirty="0"/>
              <a:t>l </a:t>
            </a:r>
            <a:r>
              <a:rPr lang="en-CA" dirty="0">
                <a:solidFill>
                  <a:schemeClr val="tx1"/>
                </a:solidFill>
              </a:rPr>
              <a:t>try to limit any interaction to about 3 minutes. We have the option of coming back to these conversations during the boing group.</a:t>
            </a:r>
          </a:p>
          <a:p>
            <a:r>
              <a:rPr lang="en-CA" dirty="0"/>
              <a:t>We schedule 6 or 7 practice session throughout the year in which </a:t>
            </a:r>
            <a:r>
              <a:rPr lang="en-CA" dirty="0">
                <a:solidFill>
                  <a:schemeClr val="tx1"/>
                </a:solidFill>
              </a:rPr>
              <a:t> we  set aside a much longer period of time for one of the co-leaders and a volunteer to work together using personal examples to put into practice the material we’re learning. </a:t>
            </a:r>
          </a:p>
          <a:p>
            <a:r>
              <a:rPr lang="en-CA" dirty="0"/>
              <a:t>Any s</a:t>
            </a:r>
            <a:r>
              <a:rPr lang="en-CA" dirty="0">
                <a:solidFill>
                  <a:schemeClr val="tx1"/>
                </a:solidFill>
              </a:rPr>
              <a:t>haring of emotional material can have a significant effect on  course participants. Many course participants have had traumatic experiences in their lives and emotions associated with these experiences may be triggered when hearing  other people who have had similar experiences talking about their traumas. </a:t>
            </a:r>
          </a:p>
          <a:p>
            <a:r>
              <a:rPr lang="en-CA" dirty="0">
                <a:solidFill>
                  <a:schemeClr val="tx1"/>
                </a:solidFill>
              </a:rPr>
              <a:t>Take this into account and use the tools, skills, and strategies that you will learn, to recognize and try to regulate your feelings when you are sharing or listening to someone who is. We will help you stay emotionally regulated.</a:t>
            </a:r>
          </a:p>
          <a:p>
            <a:r>
              <a:rPr lang="en-CA" dirty="0"/>
              <a:t>When you feel triggered by something in the course and go into fight, flight, or freeze, rather than acting on these emotions and thoughts take this as an opportunity to try to understand what happen and practice regulating yourself. The co-leaders will be happy to help you do this. </a:t>
            </a:r>
            <a:endParaRPr lang="en-CA" dirty="0">
              <a:solidFill>
                <a:schemeClr val="tx1"/>
              </a:solidFill>
            </a:endParaRPr>
          </a:p>
        </p:txBody>
      </p:sp>
      <p:sp>
        <p:nvSpPr>
          <p:cNvPr id="4" name="Slide Number Placeholder 3">
            <a:extLst>
              <a:ext uri="{FF2B5EF4-FFF2-40B4-BE49-F238E27FC236}">
                <a16:creationId xmlns:a16="http://schemas.microsoft.com/office/drawing/2014/main" id="{2074ED6F-5DB9-3C66-5776-D139075A7DB7}"/>
              </a:ext>
            </a:extLst>
          </p:cNvPr>
          <p:cNvSpPr>
            <a:spLocks noGrp="1"/>
          </p:cNvSpPr>
          <p:nvPr>
            <p:ph type="sldNum" sz="quarter" idx="12"/>
          </p:nvPr>
        </p:nvSpPr>
        <p:spPr/>
        <p:txBody>
          <a:bodyPr/>
          <a:lstStyle/>
          <a:p>
            <a:fld id="{5B621ED0-B45F-441E-93E9-023E2B55C8A5}" type="slidenum">
              <a:rPr lang="en-CA" smtClean="0"/>
              <a:t>194</a:t>
            </a:fld>
            <a:endParaRPr lang="en-CA"/>
          </a:p>
        </p:txBody>
      </p:sp>
    </p:spTree>
    <p:extLst>
      <p:ext uri="{BB962C8B-B14F-4D97-AF65-F5344CB8AC3E}">
        <p14:creationId xmlns:p14="http://schemas.microsoft.com/office/powerpoint/2010/main" val="33341908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window of tolerance&#10;&#10;Description automatically generated">
            <a:extLst>
              <a:ext uri="{FF2B5EF4-FFF2-40B4-BE49-F238E27FC236}">
                <a16:creationId xmlns:a16="http://schemas.microsoft.com/office/drawing/2014/main" id="{B3E1597B-C980-EF37-23C2-06E9F1BA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08" y="1098469"/>
            <a:ext cx="3232166" cy="5597812"/>
          </a:xfrm>
          <a:prstGeom prst="rect">
            <a:avLst/>
          </a:prstGeom>
        </p:spPr>
      </p:pic>
      <p:pic>
        <p:nvPicPr>
          <p:cNvPr id="5" name="Picture 4" descr="A close-up of a checklist&#10;&#10;Description automatically generated">
            <a:extLst>
              <a:ext uri="{FF2B5EF4-FFF2-40B4-BE49-F238E27FC236}">
                <a16:creationId xmlns:a16="http://schemas.microsoft.com/office/drawing/2014/main" id="{78B813A6-3ABB-32F9-B31B-6CF01923E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374" y="1098469"/>
            <a:ext cx="3115194" cy="5597812"/>
          </a:xfrm>
          <a:prstGeom prst="rect">
            <a:avLst/>
          </a:prstGeom>
        </p:spPr>
      </p:pic>
      <p:sp>
        <p:nvSpPr>
          <p:cNvPr id="7" name="TextBox 6">
            <a:extLst>
              <a:ext uri="{FF2B5EF4-FFF2-40B4-BE49-F238E27FC236}">
                <a16:creationId xmlns:a16="http://schemas.microsoft.com/office/drawing/2014/main" id="{7DE4CFD0-4FBD-502E-AF47-0A7EE4A2EAB7}"/>
              </a:ext>
            </a:extLst>
          </p:cNvPr>
          <p:cNvSpPr txBox="1"/>
          <p:nvPr/>
        </p:nvSpPr>
        <p:spPr>
          <a:xfrm>
            <a:off x="6567054" y="163791"/>
            <a:ext cx="5624946" cy="6740307"/>
          </a:xfrm>
          <a:prstGeom prst="rect">
            <a:avLst/>
          </a:prstGeom>
          <a:noFill/>
        </p:spPr>
        <p:txBody>
          <a:bodyPr wrap="square">
            <a:spAutoFit/>
          </a:bodyPr>
          <a:lstStyle/>
          <a:p>
            <a:pPr marL="285750" indent="-285750">
              <a:buFont typeface="Arial" panose="020B0604020202020204" pitchFamily="34" charset="0"/>
              <a:buChar char="•"/>
            </a:pPr>
            <a:r>
              <a:rPr lang="en-CA" dirty="0"/>
              <a:t>At some point during the course, you will be triggered. This may even happen frequently. Being triggered is an unpleasant experience that we all want to avoid.  </a:t>
            </a:r>
          </a:p>
          <a:p>
            <a:pPr marL="285750" indent="-285750">
              <a:buFont typeface="Arial" panose="020B0604020202020204" pitchFamily="34" charset="0"/>
              <a:buChar char="•"/>
            </a:pPr>
            <a:r>
              <a:rPr lang="en-CA" dirty="0"/>
              <a:t>Emotional triggers are experiences such as memories, situations, certain objects or words, people etc. that spark intense negative emotions.</a:t>
            </a:r>
          </a:p>
          <a:p>
            <a:pPr marL="285750" indent="-285750">
              <a:buFont typeface="Arial" panose="020B0604020202020204" pitchFamily="34" charset="0"/>
              <a:buChar char="•"/>
            </a:pPr>
            <a:r>
              <a:rPr lang="en-CA" dirty="0"/>
              <a:t>These emotions can arise abruptly.</a:t>
            </a:r>
          </a:p>
          <a:p>
            <a:pPr marL="285750" indent="-285750">
              <a:buFont typeface="Arial" panose="020B0604020202020204" pitchFamily="34" charset="0"/>
              <a:buChar char="•"/>
            </a:pPr>
            <a:r>
              <a:rPr lang="en-CA" dirty="0"/>
              <a:t>People with emotional dysregulation frequently have narrow windows of tolerance and frequently experience intense emotions.</a:t>
            </a:r>
          </a:p>
          <a:p>
            <a:pPr marL="285750" indent="-285750">
              <a:buFont typeface="Arial" panose="020B0604020202020204" pitchFamily="34" charset="0"/>
              <a:buChar char="•"/>
            </a:pPr>
            <a:r>
              <a:rPr lang="en-CA" dirty="0"/>
              <a:t>Our minds tend to blame the triggering events for causing these intense emotions. This ignores the fact that being triggered has less to do with the triggering event and more to do with our psychological struggles that the triggering event reveals.</a:t>
            </a:r>
          </a:p>
          <a:p>
            <a:pPr marL="285750" indent="-285750">
              <a:buFont typeface="Arial" panose="020B0604020202020204" pitchFamily="34" charset="0"/>
              <a:buChar char="•"/>
            </a:pPr>
            <a:r>
              <a:rPr lang="en-CA" dirty="0"/>
              <a:t>The automatic reactions to being triggered include withdrawing (anxiety), attacking (anger), or numbing out (dissociation).</a:t>
            </a:r>
          </a:p>
          <a:p>
            <a:pPr marL="285750" indent="-285750">
              <a:buFont typeface="Arial" panose="020B0604020202020204" pitchFamily="34" charset="0"/>
              <a:buChar char="•"/>
            </a:pPr>
            <a:r>
              <a:rPr lang="en-CA" dirty="0"/>
              <a:t>Rather than withdrawing, attacking, or numbing out which is often the repeat of the previous experiences you've encountered, we encourage you to observe and reflect on your emotional reactions. This is more likely to help you widen your window of tolerance and heal.</a:t>
            </a:r>
          </a:p>
          <a:p>
            <a:endParaRPr lang="en-CA" dirty="0"/>
          </a:p>
        </p:txBody>
      </p:sp>
      <p:sp>
        <p:nvSpPr>
          <p:cNvPr id="4" name="TextBox 3">
            <a:extLst>
              <a:ext uri="{FF2B5EF4-FFF2-40B4-BE49-F238E27FC236}">
                <a16:creationId xmlns:a16="http://schemas.microsoft.com/office/drawing/2014/main" id="{2E0DE3E9-0E76-A131-30CB-2FFE173304EB}"/>
              </a:ext>
            </a:extLst>
          </p:cNvPr>
          <p:cNvSpPr txBox="1"/>
          <p:nvPr/>
        </p:nvSpPr>
        <p:spPr>
          <a:xfrm>
            <a:off x="219693" y="161719"/>
            <a:ext cx="6347361" cy="1323439"/>
          </a:xfrm>
          <a:prstGeom prst="rect">
            <a:avLst/>
          </a:prstGeom>
          <a:noFill/>
        </p:spPr>
        <p:txBody>
          <a:bodyPr wrap="square">
            <a:spAutoFit/>
          </a:bodyPr>
          <a:lstStyle/>
          <a:p>
            <a:pPr algn="ctr"/>
            <a:r>
              <a:rPr lang="en-CA" sz="2400" dirty="0">
                <a:solidFill>
                  <a:schemeClr val="bg1"/>
                </a:solidFill>
              </a:rPr>
              <a:t>WHAT TO DO WHEN  YOU FIND YOURSELF TRIGGERED DURING THE GROUP </a:t>
            </a:r>
          </a:p>
          <a:p>
            <a:pPr algn="ctr"/>
            <a:r>
              <a:rPr lang="en-CA" sz="3200" dirty="0"/>
              <a:t> </a:t>
            </a:r>
          </a:p>
        </p:txBody>
      </p:sp>
      <p:sp>
        <p:nvSpPr>
          <p:cNvPr id="2" name="Slide Number Placeholder 1">
            <a:extLst>
              <a:ext uri="{FF2B5EF4-FFF2-40B4-BE49-F238E27FC236}">
                <a16:creationId xmlns:a16="http://schemas.microsoft.com/office/drawing/2014/main" id="{292E3416-AAB3-9DF1-74F1-4E699181FA48}"/>
              </a:ext>
            </a:extLst>
          </p:cNvPr>
          <p:cNvSpPr>
            <a:spLocks noGrp="1"/>
          </p:cNvSpPr>
          <p:nvPr>
            <p:ph type="sldNum" sz="quarter" idx="12"/>
          </p:nvPr>
        </p:nvSpPr>
        <p:spPr/>
        <p:txBody>
          <a:bodyPr/>
          <a:lstStyle/>
          <a:p>
            <a:fld id="{5B621ED0-B45F-441E-93E9-023E2B55C8A5}" type="slidenum">
              <a:rPr lang="en-CA" smtClean="0"/>
              <a:t>195</a:t>
            </a:fld>
            <a:endParaRPr lang="en-CA"/>
          </a:p>
        </p:txBody>
      </p:sp>
    </p:spTree>
    <p:extLst>
      <p:ext uri="{BB962C8B-B14F-4D97-AF65-F5344CB8AC3E}">
        <p14:creationId xmlns:p14="http://schemas.microsoft.com/office/powerpoint/2010/main" val="12769899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solidFill>
                  <a:schemeClr val="bg1"/>
                </a:solidFill>
              </a:rPr>
              <a:t>Participant agreements for the in person and zoom attendees.</a:t>
            </a:r>
          </a:p>
          <a:p>
            <a:r>
              <a:rPr lang="en-CA" sz="2000" dirty="0"/>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8BB69AFF-E004-0E62-B4A3-69F220F6633E}"/>
              </a:ext>
            </a:extLst>
          </p:cNvPr>
          <p:cNvSpPr>
            <a:spLocks noGrp="1"/>
          </p:cNvSpPr>
          <p:nvPr>
            <p:ph type="sldNum" sz="quarter" idx="12"/>
          </p:nvPr>
        </p:nvSpPr>
        <p:spPr/>
        <p:txBody>
          <a:bodyPr/>
          <a:lstStyle/>
          <a:p>
            <a:fld id="{5B621ED0-B45F-441E-93E9-023E2B55C8A5}" type="slidenum">
              <a:rPr lang="en-CA" smtClean="0"/>
              <a:t>196</a:t>
            </a:fld>
            <a:endParaRPr lang="en-CA"/>
          </a:p>
        </p:txBody>
      </p:sp>
    </p:spTree>
    <p:extLst>
      <p:ext uri="{BB962C8B-B14F-4D97-AF65-F5344CB8AC3E}">
        <p14:creationId xmlns:p14="http://schemas.microsoft.com/office/powerpoint/2010/main" val="204539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in a chair&#10;&#10;Description automatically generated">
            <a:extLst>
              <a:ext uri="{FF2B5EF4-FFF2-40B4-BE49-F238E27FC236}">
                <a16:creationId xmlns:a16="http://schemas.microsoft.com/office/drawing/2014/main" id="{0908019F-A99B-CF0D-ACD3-2D504AEDB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7" y="1467091"/>
            <a:ext cx="3345084" cy="3923817"/>
          </a:xfrm>
          <a:prstGeom prst="rect">
            <a:avLst/>
          </a:prstGeom>
        </p:spPr>
      </p:pic>
      <p:sp>
        <p:nvSpPr>
          <p:cNvPr id="4" name="TextBox 3">
            <a:extLst>
              <a:ext uri="{FF2B5EF4-FFF2-40B4-BE49-F238E27FC236}">
                <a16:creationId xmlns:a16="http://schemas.microsoft.com/office/drawing/2014/main" id="{109273E5-35BF-F297-78FD-304DBD27E85F}"/>
              </a:ext>
            </a:extLst>
          </p:cNvPr>
          <p:cNvSpPr txBox="1"/>
          <p:nvPr/>
        </p:nvSpPr>
        <p:spPr>
          <a:xfrm>
            <a:off x="1060531" y="1365812"/>
            <a:ext cx="3345084" cy="523220"/>
          </a:xfrm>
          <a:prstGeom prst="rect">
            <a:avLst/>
          </a:prstGeom>
          <a:noFill/>
        </p:spPr>
        <p:txBody>
          <a:bodyPr wrap="square">
            <a:spAutoFit/>
          </a:bodyPr>
          <a:lstStyle/>
          <a:p>
            <a:r>
              <a:rPr lang="en-CA" sz="2800" dirty="0">
                <a:solidFill>
                  <a:schemeClr val="bg1"/>
                </a:solidFill>
              </a:rPr>
              <a:t>Lauren Ginow </a:t>
            </a:r>
            <a:endParaRPr lang="en-CA" dirty="0"/>
          </a:p>
        </p:txBody>
      </p:sp>
      <p:sp>
        <p:nvSpPr>
          <p:cNvPr id="5" name="TextBox 4">
            <a:extLst>
              <a:ext uri="{FF2B5EF4-FFF2-40B4-BE49-F238E27FC236}">
                <a16:creationId xmlns:a16="http://schemas.microsoft.com/office/drawing/2014/main" id="{E0CE9CA8-05E5-5A96-3DD7-EA922B24243C}"/>
              </a:ext>
            </a:extLst>
          </p:cNvPr>
          <p:cNvSpPr txBox="1"/>
          <p:nvPr/>
        </p:nvSpPr>
        <p:spPr>
          <a:xfrm>
            <a:off x="4898986" y="1889032"/>
            <a:ext cx="6094070" cy="2862322"/>
          </a:xfrm>
          <a:prstGeom prst="rect">
            <a:avLst/>
          </a:prstGeom>
          <a:noFill/>
        </p:spPr>
        <p:txBody>
          <a:bodyPr wrap="square">
            <a:spAutoFit/>
          </a:bodyPr>
          <a:lstStyle/>
          <a:p>
            <a:pPr marL="285750" indent="-285750">
              <a:buFont typeface="Arial" panose="020B0604020202020204" pitchFamily="34" charset="0"/>
              <a:buChar char="•"/>
            </a:pPr>
            <a:r>
              <a:rPr lang="en-CA" sz="3600" dirty="0"/>
              <a:t>My name is…</a:t>
            </a:r>
          </a:p>
          <a:p>
            <a:pPr marL="285750" indent="-285750">
              <a:buFont typeface="Arial" panose="020B0604020202020204" pitchFamily="34" charset="0"/>
              <a:buChar char="•"/>
            </a:pPr>
            <a:r>
              <a:rPr lang="en-CA" sz="3600" dirty="0"/>
              <a:t>My role as a co leader is…</a:t>
            </a:r>
          </a:p>
          <a:p>
            <a:pPr marL="285750" indent="-285750">
              <a:buFont typeface="Arial" panose="020B0604020202020204" pitchFamily="34" charset="0"/>
              <a:buChar char="•"/>
            </a:pPr>
            <a:r>
              <a:rPr lang="en-CA" sz="3600" dirty="0"/>
              <a:t>My intention for the time we spend together is…</a:t>
            </a:r>
          </a:p>
          <a:p>
            <a:pPr marL="285750" indent="-285750">
              <a:buFont typeface="Arial" panose="020B0604020202020204" pitchFamily="34" charset="0"/>
              <a:buChar char="•"/>
            </a:pPr>
            <a:r>
              <a:rPr lang="en-CA" sz="3600" dirty="0"/>
              <a:t>My goal for the course is…</a:t>
            </a:r>
          </a:p>
        </p:txBody>
      </p:sp>
      <p:sp>
        <p:nvSpPr>
          <p:cNvPr id="3" name="Slide Number Placeholder 2">
            <a:extLst>
              <a:ext uri="{FF2B5EF4-FFF2-40B4-BE49-F238E27FC236}">
                <a16:creationId xmlns:a16="http://schemas.microsoft.com/office/drawing/2014/main" id="{6194845B-E502-6E5A-5DD9-077CD77BAE95}"/>
              </a:ext>
            </a:extLst>
          </p:cNvPr>
          <p:cNvSpPr>
            <a:spLocks noGrp="1"/>
          </p:cNvSpPr>
          <p:nvPr>
            <p:ph type="sldNum" sz="quarter" idx="12"/>
          </p:nvPr>
        </p:nvSpPr>
        <p:spPr/>
        <p:txBody>
          <a:bodyPr/>
          <a:lstStyle/>
          <a:p>
            <a:fld id="{5B621ED0-B45F-441E-93E9-023E2B55C8A5}" type="slidenum">
              <a:rPr lang="en-CA" smtClean="0"/>
              <a:t>197</a:t>
            </a:fld>
            <a:endParaRPr lang="en-CA"/>
          </a:p>
        </p:txBody>
      </p:sp>
    </p:spTree>
    <p:extLst>
      <p:ext uri="{BB962C8B-B14F-4D97-AF65-F5344CB8AC3E}">
        <p14:creationId xmlns:p14="http://schemas.microsoft.com/office/powerpoint/2010/main" val="17649331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nds holding each other">
            <a:extLst>
              <a:ext uri="{FF2B5EF4-FFF2-40B4-BE49-F238E27FC236}">
                <a16:creationId xmlns:a16="http://schemas.microsoft.com/office/drawing/2014/main" id="{7292CA7B-5819-4963-948A-8A7C77FAC265}"/>
              </a:ext>
            </a:extLst>
          </p:cNvPr>
          <p:cNvPicPr>
            <a:picLocks noChangeAspect="1"/>
          </p:cNvPicPr>
          <p:nvPr/>
        </p:nvPicPr>
        <p:blipFill rotWithShape="1">
          <a:blip r:embed="rId2"/>
          <a:srcRect l="9091" t="11078" b="12313"/>
          <a:stretch/>
        </p:blipFill>
        <p:spPr>
          <a:xfrm>
            <a:off x="20" y="10"/>
            <a:ext cx="12191980" cy="6857990"/>
          </a:xfrm>
          <a:prstGeom prst="rect">
            <a:avLst/>
          </a:prstGeom>
        </p:spPr>
      </p:pic>
      <p:sp>
        <p:nvSpPr>
          <p:cNvPr id="2" name="Title 1">
            <a:extLst>
              <a:ext uri="{FF2B5EF4-FFF2-40B4-BE49-F238E27FC236}">
                <a16:creationId xmlns:a16="http://schemas.microsoft.com/office/drawing/2014/main" id="{7B1CFA4E-CF8B-4BA8-92E8-3C4668061B41}"/>
              </a:ext>
            </a:extLst>
          </p:cNvPr>
          <p:cNvSpPr>
            <a:spLocks noGrp="1"/>
          </p:cNvSpPr>
          <p:nvPr>
            <p:ph type="title" idx="4294967295"/>
          </p:nvPr>
        </p:nvSpPr>
        <p:spPr>
          <a:xfrm>
            <a:off x="7899180" y="1396670"/>
            <a:ext cx="4513792" cy="2819398"/>
          </a:xfrm>
        </p:spPr>
        <p:txBody>
          <a:bodyPr vert="horz" lIns="91440" tIns="45720" rIns="91440" bIns="45720" rtlCol="0" anchor="b">
            <a:normAutofit/>
          </a:bodyPr>
          <a:lstStyle/>
          <a:p>
            <a:pPr algn="ctr"/>
            <a:r>
              <a:rPr lang="en-US" sz="4800" dirty="0">
                <a:solidFill>
                  <a:schemeClr val="bg1"/>
                </a:solidFill>
              </a:rPr>
              <a:t>PARTICIPANT AGREEMENTS</a:t>
            </a:r>
          </a:p>
        </p:txBody>
      </p:sp>
      <p:sp>
        <p:nvSpPr>
          <p:cNvPr id="3" name="Slide Number Placeholder 2">
            <a:extLst>
              <a:ext uri="{FF2B5EF4-FFF2-40B4-BE49-F238E27FC236}">
                <a16:creationId xmlns:a16="http://schemas.microsoft.com/office/drawing/2014/main" id="{78A3353F-AAC9-F240-BAF8-89B0EBAE9429}"/>
              </a:ext>
            </a:extLst>
          </p:cNvPr>
          <p:cNvSpPr>
            <a:spLocks noGrp="1"/>
          </p:cNvSpPr>
          <p:nvPr>
            <p:ph type="sldNum" sz="quarter" idx="12"/>
          </p:nvPr>
        </p:nvSpPr>
        <p:spPr/>
        <p:txBody>
          <a:bodyPr/>
          <a:lstStyle/>
          <a:p>
            <a:fld id="{5B621ED0-B45F-441E-93E9-023E2B55C8A5}" type="slidenum">
              <a:rPr lang="en-CA" smtClean="0"/>
              <a:t>198</a:t>
            </a:fld>
            <a:endParaRPr lang="en-CA"/>
          </a:p>
        </p:txBody>
      </p:sp>
    </p:spTree>
    <p:extLst>
      <p:ext uri="{BB962C8B-B14F-4D97-AF65-F5344CB8AC3E}">
        <p14:creationId xmlns:p14="http://schemas.microsoft.com/office/powerpoint/2010/main" val="180147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69E8F-FFB5-3CD9-412C-32E5D6BB7755}"/>
              </a:ext>
            </a:extLst>
          </p:cNvPr>
          <p:cNvSpPr txBox="1"/>
          <p:nvPr/>
        </p:nvSpPr>
        <p:spPr>
          <a:xfrm>
            <a:off x="129391" y="89624"/>
            <a:ext cx="5796847" cy="6678751"/>
          </a:xfrm>
          <a:prstGeom prst="rect">
            <a:avLst/>
          </a:prstGeom>
          <a:noFill/>
        </p:spPr>
        <p:txBody>
          <a:bodyPr wrap="square">
            <a:spAutoFit/>
          </a:bodyPr>
          <a:lstStyle/>
          <a:p>
            <a:r>
              <a:rPr lang="en-US" sz="1600" dirty="0"/>
              <a:t>                               </a:t>
            </a:r>
          </a:p>
          <a:p>
            <a:endParaRPr lang="en-US" sz="1600" dirty="0"/>
          </a:p>
          <a:p>
            <a:pPr marL="285750" indent="-285750">
              <a:buFont typeface="Arial" panose="020B0604020202020204" pitchFamily="34" charset="0"/>
              <a:buChar char="•"/>
            </a:pPr>
            <a:r>
              <a:rPr lang="en-US" dirty="0"/>
              <a:t>Everyone in the course will strive to interact  with others in a kind and respectful manner. We will strive to validate, avoid judgments and assume the best about each other.</a:t>
            </a:r>
          </a:p>
          <a:p>
            <a:pPr marL="285750" indent="-285750">
              <a:buFont typeface="Arial" panose="020B0604020202020204" pitchFamily="34" charset="0"/>
              <a:buChar char="•"/>
            </a:pPr>
            <a:r>
              <a:rPr lang="en-US" dirty="0"/>
              <a:t>Personal information, including names, should not be discussed with anyone outside of the course. What happens in simple stays in simple.</a:t>
            </a:r>
          </a:p>
          <a:p>
            <a:pPr marL="285750" indent="-285750">
              <a:buFont typeface="Arial" panose="020B0604020202020204" pitchFamily="34" charset="0"/>
              <a:buChar char="•"/>
            </a:pPr>
            <a:r>
              <a:rPr lang="en-US" dirty="0"/>
              <a:t>Participants are encouraged to arrive on time and stay until the end of the session.</a:t>
            </a:r>
          </a:p>
          <a:p>
            <a:pPr marL="285750" indent="-285750">
              <a:buFont typeface="Arial" panose="020B0604020202020204" pitchFamily="34" charset="0"/>
              <a:buChar char="•"/>
            </a:pPr>
            <a:r>
              <a:rPr lang="en-US" dirty="0"/>
              <a:t>Participants are encouraged to do the assigned homework between sessions.</a:t>
            </a:r>
          </a:p>
          <a:p>
            <a:pPr marL="285750" indent="-285750">
              <a:buFont typeface="Arial" panose="020B0604020202020204" pitchFamily="34" charset="0"/>
              <a:buChar char="•"/>
            </a:pPr>
            <a:r>
              <a:rPr lang="en-US" dirty="0"/>
              <a:t>If you are doing the course in person and become ill with a potentially transmissible condition, please do the course virtually until you are well. (If you need the zoom link, please email us)</a:t>
            </a:r>
          </a:p>
          <a:p>
            <a:pPr marL="285750" indent="-285750">
              <a:buFont typeface="Arial" panose="020B0604020202020204" pitchFamily="34" charset="0"/>
              <a:buChar char="•"/>
            </a:pPr>
            <a:r>
              <a:rPr lang="en-US" dirty="0"/>
              <a:t>Actively participating by talking is encouraged but not necessary. </a:t>
            </a:r>
          </a:p>
          <a:p>
            <a:pPr marL="285750" indent="-285750">
              <a:buFont typeface="Arial" panose="020B0604020202020204" pitchFamily="34" charset="0"/>
              <a:buChar char="•"/>
            </a:pPr>
            <a:r>
              <a:rPr lang="en-US" dirty="0"/>
              <a:t>During discussions participants may provide examples from their own experiences. Please keep in mind, however, that discussing some subjects such as traumatic relationships, self-harm, suicide, substance abuse etc. may trigger others. </a:t>
            </a:r>
          </a:p>
        </p:txBody>
      </p:sp>
      <p:sp>
        <p:nvSpPr>
          <p:cNvPr id="5" name="TextBox 4">
            <a:extLst>
              <a:ext uri="{FF2B5EF4-FFF2-40B4-BE49-F238E27FC236}">
                <a16:creationId xmlns:a16="http://schemas.microsoft.com/office/drawing/2014/main" id="{5938A4ED-D07D-BB55-AE82-F54172B7F19C}"/>
              </a:ext>
            </a:extLst>
          </p:cNvPr>
          <p:cNvSpPr txBox="1"/>
          <p:nvPr/>
        </p:nvSpPr>
        <p:spPr>
          <a:xfrm>
            <a:off x="6265764" y="615529"/>
            <a:ext cx="5658965" cy="7171194"/>
          </a:xfrm>
          <a:prstGeom prst="rect">
            <a:avLst/>
          </a:prstGeom>
          <a:noFill/>
        </p:spPr>
        <p:txBody>
          <a:bodyPr wrap="square">
            <a:spAutoFit/>
          </a:bodyPr>
          <a:lstStyle/>
          <a:p>
            <a:pPr marL="285750" indent="-285750">
              <a:buFont typeface="Arial" panose="020B0604020202020204" pitchFamily="34" charset="0"/>
              <a:buChar char="•"/>
            </a:pPr>
            <a:r>
              <a:rPr lang="en-US" dirty="0"/>
              <a:t>If in person course participants need to leave the room to take a reregulation break, please let the facilitators know .</a:t>
            </a:r>
          </a:p>
          <a:p>
            <a:pPr marL="285750" indent="-285750">
              <a:buFont typeface="Arial" panose="020B0604020202020204" pitchFamily="34" charset="0"/>
              <a:buChar char="•"/>
            </a:pPr>
            <a:r>
              <a:rPr lang="en-US" dirty="0"/>
              <a:t>In person course participants will strive to avoid side conversations when another individual is speaking. Virtual live participants will be mindful about overusing the “chat box”</a:t>
            </a:r>
          </a:p>
          <a:p>
            <a:pPr marL="285750" indent="-285750">
              <a:buFont typeface="Arial" panose="020B0604020202020204" pitchFamily="34" charset="0"/>
              <a:buChar char="•"/>
            </a:pPr>
            <a:r>
              <a:rPr lang="en-US" dirty="0"/>
              <a:t>Course participants are encouraged to not engage in dysregulated behaviors with other participants outside of the course.</a:t>
            </a:r>
          </a:p>
          <a:p>
            <a:pPr marL="285750" indent="-285750">
              <a:buFont typeface="Arial" panose="020B0604020202020204" pitchFamily="34" charset="0"/>
              <a:buChar char="•"/>
            </a:pPr>
            <a:r>
              <a:rPr lang="en-US" dirty="0"/>
              <a:t>Course participants are encouraged to avoid forming new romantic relationships with other participants for the duration of the course.</a:t>
            </a:r>
          </a:p>
          <a:p>
            <a:pPr marL="285750" indent="-285750">
              <a:buFont typeface="Arial" panose="020B0604020202020204" pitchFamily="34" charset="0"/>
              <a:buChar char="•"/>
            </a:pPr>
            <a:r>
              <a:rPr lang="en-US" dirty="0"/>
              <a:t>Course participants will not attend sessions under the influence of drugs or alcohol. </a:t>
            </a:r>
          </a:p>
          <a:p>
            <a:pPr marL="285750" indent="-285750">
              <a:buFont typeface="Arial" panose="020B0604020202020204" pitchFamily="34" charset="0"/>
              <a:buChar char="•"/>
            </a:pPr>
            <a:r>
              <a:rPr lang="en-US" dirty="0"/>
              <a:t>Please avoid sharing in-depth personal stories outside of specific session times provided for this. </a:t>
            </a:r>
          </a:p>
          <a:p>
            <a:pPr marL="285750" indent="-285750">
              <a:buFont typeface="Arial" panose="020B0604020202020204" pitchFamily="34" charset="0"/>
              <a:buChar char="•"/>
            </a:pPr>
            <a:r>
              <a:rPr lang="en-US" dirty="0"/>
              <a:t>If you are doing the course in-person, please legibly write your first and last name on the attendance sheet as you come into the room. If you are doing it virtually, please enter your first name and the initial of your last name on the screen.</a:t>
            </a:r>
          </a:p>
          <a:p>
            <a:endParaRPr lang="en-US" sz="1600" dirty="0"/>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CA" sz="1600" dirty="0"/>
          </a:p>
        </p:txBody>
      </p:sp>
      <p:sp>
        <p:nvSpPr>
          <p:cNvPr id="7" name="TextBox 6">
            <a:extLst>
              <a:ext uri="{FF2B5EF4-FFF2-40B4-BE49-F238E27FC236}">
                <a16:creationId xmlns:a16="http://schemas.microsoft.com/office/drawing/2014/main" id="{6BD6F03D-7512-5626-E3C3-0AF28F240667}"/>
              </a:ext>
            </a:extLst>
          </p:cNvPr>
          <p:cNvSpPr txBox="1"/>
          <p:nvPr/>
        </p:nvSpPr>
        <p:spPr>
          <a:xfrm>
            <a:off x="295644" y="0"/>
            <a:ext cx="11980719" cy="861774"/>
          </a:xfrm>
          <a:prstGeom prst="rect">
            <a:avLst/>
          </a:prstGeom>
          <a:noFill/>
        </p:spPr>
        <p:txBody>
          <a:bodyPr wrap="square">
            <a:spAutoFit/>
          </a:bodyPr>
          <a:lstStyle/>
          <a:p>
            <a:r>
              <a:rPr lang="en-US" sz="1800" dirty="0"/>
              <a:t> </a:t>
            </a:r>
            <a:r>
              <a:rPr lang="en-US" sz="3200" dirty="0">
                <a:solidFill>
                  <a:schemeClr val="bg1"/>
                </a:solidFill>
              </a:rPr>
              <a:t>SIMPLE COURSE CODE OF CONDUCT AGREEMENT (all participants)</a:t>
            </a:r>
          </a:p>
          <a:p>
            <a:r>
              <a:rPr lang="en-US" sz="1800" dirty="0"/>
              <a:t>                               </a:t>
            </a:r>
            <a:endParaRPr lang="en-CA" dirty="0"/>
          </a:p>
        </p:txBody>
      </p:sp>
      <p:sp>
        <p:nvSpPr>
          <p:cNvPr id="2" name="Slide Number Placeholder 1">
            <a:extLst>
              <a:ext uri="{FF2B5EF4-FFF2-40B4-BE49-F238E27FC236}">
                <a16:creationId xmlns:a16="http://schemas.microsoft.com/office/drawing/2014/main" id="{D222CD5C-B395-2E4C-E756-99FA28AC36EA}"/>
              </a:ext>
            </a:extLst>
          </p:cNvPr>
          <p:cNvSpPr>
            <a:spLocks noGrp="1"/>
          </p:cNvSpPr>
          <p:nvPr>
            <p:ph type="sldNum" sz="quarter" idx="12"/>
          </p:nvPr>
        </p:nvSpPr>
        <p:spPr/>
        <p:txBody>
          <a:bodyPr/>
          <a:lstStyle/>
          <a:p>
            <a:fld id="{5B621ED0-B45F-441E-93E9-023E2B55C8A5}" type="slidenum">
              <a:rPr lang="en-CA" smtClean="0"/>
              <a:t>199</a:t>
            </a:fld>
            <a:endParaRPr lang="en-CA"/>
          </a:p>
        </p:txBody>
      </p:sp>
    </p:spTree>
    <p:extLst>
      <p:ext uri="{BB962C8B-B14F-4D97-AF65-F5344CB8AC3E}">
        <p14:creationId xmlns:p14="http://schemas.microsoft.com/office/powerpoint/2010/main" val="4642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31183" y="5847417"/>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tx1"/>
                </a:solidFill>
              </a:rPr>
              <a:t> </a:t>
            </a:r>
            <a:r>
              <a:rPr lang="en-US" sz="4600" b="1" dirty="0">
                <a:solidFill>
                  <a:schemeClr val="bg1"/>
                </a:solidFill>
                <a:cs typeface="Arial" panose="020B0604020202020204" pitchFamily="34" charset="0"/>
              </a:rPr>
              <a:t>week</a:t>
            </a:r>
            <a:r>
              <a:rPr lang="en-US" sz="4600" b="1" cap="all" dirty="0">
                <a:solidFill>
                  <a:schemeClr val="bg1"/>
                </a:solidFill>
                <a:cs typeface="Arial" panose="020B0604020202020204" pitchFamily="34" charset="0"/>
              </a:rPr>
              <a:t> 1 of  SIMPLE</a:t>
            </a:r>
            <a:br>
              <a:rPr lang="en-US" sz="4600" b="1" cap="all" dirty="0">
                <a:solidFill>
                  <a:schemeClr val="bg1"/>
                </a:solidFill>
                <a:cs typeface="Arial" panose="020B0604020202020204" pitchFamily="34" charset="0"/>
              </a:rPr>
            </a:br>
            <a:r>
              <a:rPr lang="en-US" sz="4600" b="1" cap="all" dirty="0">
                <a:solidFill>
                  <a:schemeClr val="bg1"/>
                </a:solidFill>
                <a:cs typeface="Arial" panose="020B0604020202020204" pitchFamily="34" charset="0"/>
              </a:rPr>
              <a:t>orientation and introduction</a:t>
            </a:r>
            <a:br>
              <a:rPr lang="en-US" sz="4600" b="1" cap="all" dirty="0"/>
            </a:br>
            <a:endParaRPr lang="en-US" sz="4600" b="1" cap="all" dirty="0"/>
          </a:p>
        </p:txBody>
      </p:sp>
      <p:sp>
        <p:nvSpPr>
          <p:cNvPr id="4" name="Slide Number Placeholder 3">
            <a:extLst>
              <a:ext uri="{FF2B5EF4-FFF2-40B4-BE49-F238E27FC236}">
                <a16:creationId xmlns:a16="http://schemas.microsoft.com/office/drawing/2014/main" id="{756DB9BD-E994-AA3B-9F3D-5546AF291D8A}"/>
              </a:ext>
            </a:extLst>
          </p:cNvPr>
          <p:cNvSpPr>
            <a:spLocks noGrp="1"/>
          </p:cNvSpPr>
          <p:nvPr>
            <p:ph type="sldNum" sz="quarter" idx="12"/>
          </p:nvPr>
        </p:nvSpPr>
        <p:spPr/>
        <p:txBody>
          <a:bodyPr/>
          <a:lstStyle/>
          <a:p>
            <a:fld id="{5B621ED0-B45F-441E-93E9-023E2B55C8A5}" type="slidenum">
              <a:rPr lang="en-CA" smtClean="0"/>
              <a:t>2</a:t>
            </a:fld>
            <a:endParaRPr lang="en-CA"/>
          </a:p>
        </p:txBody>
      </p:sp>
      <p:pic>
        <p:nvPicPr>
          <p:cNvPr id="1026" name="Picture 2" descr="Who What When Where Why &amp; How in Project Management">
            <a:extLst>
              <a:ext uri="{FF2B5EF4-FFF2-40B4-BE49-F238E27FC236}">
                <a16:creationId xmlns:a16="http://schemas.microsoft.com/office/drawing/2014/main" id="{224FD306-E322-0148-2888-9AEDFB77A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38518"/>
            <a:ext cx="7467600" cy="4116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DFF74F-1EE6-AACB-FF47-5640279FC8C2}"/>
              </a:ext>
            </a:extLst>
          </p:cNvPr>
          <p:cNvSpPr txBox="1"/>
          <p:nvPr/>
        </p:nvSpPr>
        <p:spPr>
          <a:xfrm>
            <a:off x="3998259" y="122855"/>
            <a:ext cx="6096000" cy="1015663"/>
          </a:xfrm>
          <a:prstGeom prst="rect">
            <a:avLst/>
          </a:prstGeom>
          <a:noFill/>
        </p:spPr>
        <p:txBody>
          <a:bodyPr wrap="square">
            <a:spAutoFit/>
          </a:bodyPr>
          <a:lstStyle/>
          <a:p>
            <a:r>
              <a:rPr lang="en-US" sz="6000" b="1" dirty="0">
                <a:solidFill>
                  <a:schemeClr val="bg1"/>
                </a:solidFill>
                <a:cs typeface="Arial" panose="020B0604020202020204" pitchFamily="34" charset="0"/>
              </a:rPr>
              <a:t>WELCOME</a:t>
            </a:r>
            <a:endParaRPr lang="en-CA" sz="6000" dirty="0"/>
          </a:p>
        </p:txBody>
      </p:sp>
    </p:spTree>
    <p:extLst>
      <p:ext uri="{BB962C8B-B14F-4D97-AF65-F5344CB8AC3E}">
        <p14:creationId xmlns:p14="http://schemas.microsoft.com/office/powerpoint/2010/main" val="3402985955"/>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DEBF-4BA7-2785-CCF0-7DBE7A21A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E6239-7106-75EA-79D6-046AF097E4DE}"/>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058B9401-A841-CEE1-2217-9EF036E6F857}"/>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solidFill>
                  <a:schemeClr val="bg1"/>
                </a:solidFill>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01153BEC-BF35-BE46-EFF8-827629D7C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A4840C-E969-2901-8A38-A2332FB49855}"/>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FAF3CE4C-D85A-7CC8-4CE1-3C4BAEEE74A7}"/>
              </a:ext>
            </a:extLst>
          </p:cNvPr>
          <p:cNvSpPr>
            <a:spLocks noGrp="1"/>
          </p:cNvSpPr>
          <p:nvPr>
            <p:ph type="sldNum" sz="quarter" idx="12"/>
          </p:nvPr>
        </p:nvSpPr>
        <p:spPr/>
        <p:txBody>
          <a:bodyPr/>
          <a:lstStyle/>
          <a:p>
            <a:fld id="{5B621ED0-B45F-441E-93E9-023E2B55C8A5}" type="slidenum">
              <a:rPr lang="en-CA" smtClean="0"/>
              <a:t>20</a:t>
            </a:fld>
            <a:endParaRPr lang="en-CA"/>
          </a:p>
        </p:txBody>
      </p:sp>
    </p:spTree>
    <p:extLst>
      <p:ext uri="{BB962C8B-B14F-4D97-AF65-F5344CB8AC3E}">
        <p14:creationId xmlns:p14="http://schemas.microsoft.com/office/powerpoint/2010/main" val="38539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5A62A-9274-E98A-E346-7CB88CD86DF4}"/>
              </a:ext>
            </a:extLst>
          </p:cNvPr>
          <p:cNvSpPr>
            <a:spLocks noGrp="1"/>
          </p:cNvSpPr>
          <p:nvPr>
            <p:ph idx="4294967295"/>
          </p:nvPr>
        </p:nvSpPr>
        <p:spPr>
          <a:xfrm>
            <a:off x="4602507" y="235743"/>
            <a:ext cx="7589493" cy="4038600"/>
          </a:xfrm>
        </p:spPr>
        <p:txBody>
          <a:bodyPr>
            <a:noAutofit/>
          </a:bodyPr>
          <a:lstStyle/>
          <a:p>
            <a:pPr marL="45720" indent="0" algn="ctr">
              <a:buNone/>
            </a:pPr>
            <a:r>
              <a:rPr lang="en-US" sz="3200" dirty="0">
                <a:solidFill>
                  <a:schemeClr val="bg1"/>
                </a:solidFill>
              </a:rPr>
              <a:t>ZOOM PARTICIPANT AGREEMENT</a:t>
            </a:r>
            <a:endParaRPr lang="en-US" sz="2400" dirty="0"/>
          </a:p>
          <a:p>
            <a:r>
              <a:rPr lang="en-US" sz="2400" dirty="0"/>
              <a:t>Please m</a:t>
            </a:r>
            <a:r>
              <a:rPr lang="en-US" sz="2400" dirty="0">
                <a:solidFill>
                  <a:schemeClr val="tx1"/>
                </a:solidFill>
              </a:rPr>
              <a:t>ute your microphone when not using it</a:t>
            </a:r>
          </a:p>
          <a:p>
            <a:r>
              <a:rPr lang="en-US" sz="2400" dirty="0"/>
              <a:t>Please keep your camera on</a:t>
            </a:r>
            <a:r>
              <a:rPr lang="en-US" sz="2400" dirty="0">
                <a:solidFill>
                  <a:schemeClr val="tx1"/>
                </a:solidFill>
              </a:rPr>
              <a:t> . You may turn it off during PowerPoint slide presentations or if you need to step out of the group. </a:t>
            </a:r>
            <a:r>
              <a:rPr lang="en-US" sz="2400" dirty="0"/>
              <a:t>It’s important that we see each other so that we can</a:t>
            </a:r>
            <a:r>
              <a:rPr lang="en-US" sz="2400" dirty="0">
                <a:solidFill>
                  <a:schemeClr val="tx1"/>
                </a:solidFill>
              </a:rPr>
              <a:t> establish trust and ensure confidentiality.</a:t>
            </a:r>
          </a:p>
          <a:p>
            <a:r>
              <a:rPr lang="en-US" sz="2400" dirty="0"/>
              <a:t>Please make sure</a:t>
            </a:r>
            <a:r>
              <a:rPr lang="en-US" sz="2400" dirty="0">
                <a:solidFill>
                  <a:schemeClr val="tx1"/>
                </a:solidFill>
              </a:rPr>
              <a:t> no one at your end who is not taking part in the course can see or overhear other group participants .</a:t>
            </a:r>
          </a:p>
          <a:p>
            <a:r>
              <a:rPr lang="en-US" sz="2400" dirty="0">
                <a:solidFill>
                  <a:schemeClr val="tx1"/>
                </a:solidFill>
              </a:rPr>
              <a:t>When you have  questions, comments, feedback please raise your </a:t>
            </a:r>
            <a:r>
              <a:rPr lang="en-US" sz="2400" dirty="0"/>
              <a:t>hand icon and wait until one of the co leaders gets to you.</a:t>
            </a:r>
            <a:r>
              <a:rPr lang="en-US" sz="2400" dirty="0">
                <a:solidFill>
                  <a:schemeClr val="tx1"/>
                </a:solidFill>
              </a:rPr>
              <a:t> </a:t>
            </a:r>
          </a:p>
          <a:p>
            <a:r>
              <a:rPr lang="en-US" sz="2400" dirty="0"/>
              <a:t>Please a</a:t>
            </a:r>
            <a:r>
              <a:rPr lang="en-US" sz="2400" dirty="0">
                <a:solidFill>
                  <a:schemeClr val="tx1"/>
                </a:solidFill>
              </a:rPr>
              <a:t>void overusing the chat box. Please do not use it to make critical comments.</a:t>
            </a:r>
            <a:endParaRPr lang="en-CA" sz="2400" dirty="0">
              <a:solidFill>
                <a:schemeClr val="tx1"/>
              </a:solidFill>
            </a:endParaRPr>
          </a:p>
        </p:txBody>
      </p:sp>
      <p:pic>
        <p:nvPicPr>
          <p:cNvPr id="2" name="Picture 1" descr="A poster of a video conference&#10;&#10;Description automatically generated">
            <a:extLst>
              <a:ext uri="{FF2B5EF4-FFF2-40B4-BE49-F238E27FC236}">
                <a16:creationId xmlns:a16="http://schemas.microsoft.com/office/drawing/2014/main" id="{B633B946-AD4D-024E-7850-B75757738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353809"/>
            <a:ext cx="4300723" cy="6268448"/>
          </a:xfrm>
          <a:prstGeom prst="rect">
            <a:avLst/>
          </a:prstGeom>
        </p:spPr>
      </p:pic>
      <p:sp>
        <p:nvSpPr>
          <p:cNvPr id="4" name="Slide Number Placeholder 3">
            <a:extLst>
              <a:ext uri="{FF2B5EF4-FFF2-40B4-BE49-F238E27FC236}">
                <a16:creationId xmlns:a16="http://schemas.microsoft.com/office/drawing/2014/main" id="{982B9B57-1453-37A2-2361-FDE040EF2D8A}"/>
              </a:ext>
            </a:extLst>
          </p:cNvPr>
          <p:cNvSpPr>
            <a:spLocks noGrp="1"/>
          </p:cNvSpPr>
          <p:nvPr>
            <p:ph type="sldNum" sz="quarter" idx="12"/>
          </p:nvPr>
        </p:nvSpPr>
        <p:spPr/>
        <p:txBody>
          <a:bodyPr/>
          <a:lstStyle/>
          <a:p>
            <a:fld id="{5B621ED0-B45F-441E-93E9-023E2B55C8A5}" type="slidenum">
              <a:rPr lang="en-CA" smtClean="0"/>
              <a:t>200</a:t>
            </a:fld>
            <a:endParaRPr lang="en-CA"/>
          </a:p>
        </p:txBody>
      </p:sp>
    </p:spTree>
    <p:extLst>
      <p:ext uri="{BB962C8B-B14F-4D97-AF65-F5344CB8AC3E}">
        <p14:creationId xmlns:p14="http://schemas.microsoft.com/office/powerpoint/2010/main" val="32704440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CBA7A-9821-E0C9-ECFE-FE7CC068D17B}"/>
              </a:ext>
            </a:extLst>
          </p:cNvPr>
          <p:cNvSpPr txBox="1"/>
          <p:nvPr/>
        </p:nvSpPr>
        <p:spPr>
          <a:xfrm>
            <a:off x="1763486" y="9344"/>
            <a:ext cx="9071263" cy="954107"/>
          </a:xfrm>
          <a:prstGeom prst="rect">
            <a:avLst/>
          </a:prstGeom>
          <a:noFill/>
        </p:spPr>
        <p:txBody>
          <a:bodyPr wrap="square">
            <a:spAutoFit/>
          </a:bodyPr>
          <a:lstStyle/>
          <a:p>
            <a:r>
              <a:rPr lang="en-US" sz="3600" dirty="0">
                <a:solidFill>
                  <a:schemeClr val="bg1"/>
                </a:solidFill>
              </a:rPr>
              <a:t>ALTERNATIVE PARTICIPANT AGREEMENT</a:t>
            </a:r>
          </a:p>
          <a:p>
            <a:r>
              <a:rPr lang="en-US" sz="2000" dirty="0"/>
              <a:t>                                     </a:t>
            </a:r>
            <a:endParaRPr lang="en-CA" sz="2000" dirty="0"/>
          </a:p>
        </p:txBody>
      </p:sp>
      <p:pic>
        <p:nvPicPr>
          <p:cNvPr id="7" name="Picture 6">
            <a:extLst>
              <a:ext uri="{FF2B5EF4-FFF2-40B4-BE49-F238E27FC236}">
                <a16:creationId xmlns:a16="http://schemas.microsoft.com/office/drawing/2014/main" id="{8B1B11AA-7210-0834-54CC-4ADB95ADD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12" y="694480"/>
            <a:ext cx="11308465" cy="6033665"/>
          </a:xfrm>
          <a:prstGeom prst="rect">
            <a:avLst/>
          </a:prstGeom>
        </p:spPr>
      </p:pic>
      <p:sp>
        <p:nvSpPr>
          <p:cNvPr id="2" name="Slide Number Placeholder 1">
            <a:extLst>
              <a:ext uri="{FF2B5EF4-FFF2-40B4-BE49-F238E27FC236}">
                <a16:creationId xmlns:a16="http://schemas.microsoft.com/office/drawing/2014/main" id="{37FCBD5F-FDB2-0E6A-3574-68FF95D82AA3}"/>
              </a:ext>
            </a:extLst>
          </p:cNvPr>
          <p:cNvSpPr>
            <a:spLocks noGrp="1"/>
          </p:cNvSpPr>
          <p:nvPr>
            <p:ph type="sldNum" sz="quarter" idx="12"/>
          </p:nvPr>
        </p:nvSpPr>
        <p:spPr/>
        <p:txBody>
          <a:bodyPr/>
          <a:lstStyle/>
          <a:p>
            <a:fld id="{5B621ED0-B45F-441E-93E9-023E2B55C8A5}" type="slidenum">
              <a:rPr lang="en-CA" smtClean="0"/>
              <a:t>201</a:t>
            </a:fld>
            <a:endParaRPr lang="en-CA"/>
          </a:p>
        </p:txBody>
      </p:sp>
    </p:spTree>
    <p:extLst>
      <p:ext uri="{BB962C8B-B14F-4D97-AF65-F5344CB8AC3E}">
        <p14:creationId xmlns:p14="http://schemas.microsoft.com/office/powerpoint/2010/main" val="34506723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38B1-8670-485E-74D0-C900642C9840}"/>
              </a:ext>
            </a:extLst>
          </p:cNvPr>
          <p:cNvSpPr>
            <a:spLocks noGrp="1"/>
          </p:cNvSpPr>
          <p:nvPr>
            <p:ph type="title" idx="4294967295"/>
          </p:nvPr>
        </p:nvSpPr>
        <p:spPr>
          <a:xfrm>
            <a:off x="3975064" y="2938390"/>
            <a:ext cx="8062912" cy="1919287"/>
          </a:xfrm>
        </p:spPr>
        <p:txBody>
          <a:bodyPr>
            <a:normAutofit fontScale="90000"/>
          </a:bodyPr>
          <a:lstStyle/>
          <a:p>
            <a:pPr marL="571500" indent="-571500">
              <a:buFont typeface="Arial" panose="020B0604020202020204" pitchFamily="34" charset="0"/>
              <a:buChar char="•"/>
            </a:pPr>
            <a:br>
              <a:rPr lang="en-US" sz="2000" dirty="0"/>
            </a:br>
            <a:r>
              <a:rPr lang="en-US" sz="2000" dirty="0"/>
              <a:t>Please no scents. If it’s wet or snowy please bring indoor footwear.</a:t>
            </a:r>
            <a:br>
              <a:rPr lang="en-US" sz="2000" dirty="0"/>
            </a:br>
            <a:br>
              <a:rPr lang="en-US" sz="2000" dirty="0"/>
            </a:br>
            <a:r>
              <a:rPr lang="en-US" sz="2000" dirty="0"/>
              <a:t>Please legibly write down your first and last names on the attendance sheet when you come in</a:t>
            </a:r>
            <a:r>
              <a:rPr lang="en-US" sz="2200" dirty="0"/>
              <a:t>.</a:t>
            </a:r>
            <a:br>
              <a:rPr lang="en-US" sz="3100" dirty="0"/>
            </a:br>
            <a:br>
              <a:rPr lang="en-US" sz="3200" dirty="0"/>
            </a:br>
            <a:br>
              <a:rPr lang="en-US" sz="3200" dirty="0"/>
            </a:br>
            <a:endParaRPr lang="en-CA" sz="3200" dirty="0"/>
          </a:p>
        </p:txBody>
      </p:sp>
      <p:pic>
        <p:nvPicPr>
          <p:cNvPr id="1028" name="Picture 4" descr="Remove Shoes Stock Illustrations – 98 Remove Shoes Stock Illustrations,  Vectors &amp; Clipart - Dreamstime">
            <a:extLst>
              <a:ext uri="{FF2B5EF4-FFF2-40B4-BE49-F238E27FC236}">
                <a16:creationId xmlns:a16="http://schemas.microsoft.com/office/drawing/2014/main" id="{5FF18D12-BD30-FE60-DAE1-751146D29C5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420217" y="221628"/>
            <a:ext cx="1646238"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vondale United Church - 194 Avondale Ave, Stratford, ON N5A 6N4, Canada">
            <a:extLst>
              <a:ext uri="{FF2B5EF4-FFF2-40B4-BE49-F238E27FC236}">
                <a16:creationId xmlns:a16="http://schemas.microsoft.com/office/drawing/2014/main" id="{E98F0BC8-2476-29C4-D1E1-7E9C786B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2" y="1111170"/>
            <a:ext cx="3479237" cy="42016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495D71-FCC3-6487-CF56-4F0836BBC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777" y="221628"/>
            <a:ext cx="1260872" cy="1103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hould You Be Wearing a Face Mask? Scientists &amp; Health Workers Weigh In |  Shipton's Blog | Shipton's Heating and Cooling">
            <a:extLst>
              <a:ext uri="{FF2B5EF4-FFF2-40B4-BE49-F238E27FC236}">
                <a16:creationId xmlns:a16="http://schemas.microsoft.com/office/drawing/2014/main" id="{96274A77-7200-DC3F-372E-81AD821B7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8657" y="169717"/>
            <a:ext cx="1708548" cy="13187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ent-free Campuses - St. Joseph's Healthcare Hamilton">
            <a:extLst>
              <a:ext uri="{FF2B5EF4-FFF2-40B4-BE49-F238E27FC236}">
                <a16:creationId xmlns:a16="http://schemas.microsoft.com/office/drawing/2014/main" id="{F1240227-9591-4034-7B8F-CA09F7E66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971" y="169717"/>
            <a:ext cx="1871826" cy="1318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2797C9-0775-02CB-DB96-737503D91970}"/>
              </a:ext>
            </a:extLst>
          </p:cNvPr>
          <p:cNvSpPr txBox="1"/>
          <p:nvPr/>
        </p:nvSpPr>
        <p:spPr>
          <a:xfrm>
            <a:off x="262759" y="0"/>
            <a:ext cx="3555482" cy="1200329"/>
          </a:xfrm>
          <a:prstGeom prst="rect">
            <a:avLst/>
          </a:prstGeom>
          <a:noFill/>
        </p:spPr>
        <p:txBody>
          <a:bodyPr wrap="square">
            <a:spAutoFit/>
          </a:bodyPr>
          <a:lstStyle/>
          <a:p>
            <a:pPr algn="ctr"/>
            <a:r>
              <a:rPr lang="en-US" sz="1800" dirty="0">
                <a:solidFill>
                  <a:schemeClr val="bg1"/>
                </a:solidFill>
              </a:rPr>
              <a:t> </a:t>
            </a:r>
            <a:r>
              <a:rPr lang="en-US" sz="3600" dirty="0">
                <a:solidFill>
                  <a:schemeClr val="bg1"/>
                </a:solidFill>
              </a:rPr>
              <a:t>AVONDALE UNITED CHURCH</a:t>
            </a:r>
            <a:endParaRPr lang="en-CA" sz="3600" dirty="0"/>
          </a:p>
        </p:txBody>
      </p:sp>
      <p:sp>
        <p:nvSpPr>
          <p:cNvPr id="8" name="TextBox 7">
            <a:extLst>
              <a:ext uri="{FF2B5EF4-FFF2-40B4-BE49-F238E27FC236}">
                <a16:creationId xmlns:a16="http://schemas.microsoft.com/office/drawing/2014/main" id="{BA8156F5-4FB0-C30F-1C9F-84DD3A31F26F}"/>
              </a:ext>
            </a:extLst>
          </p:cNvPr>
          <p:cNvSpPr txBox="1"/>
          <p:nvPr/>
        </p:nvSpPr>
        <p:spPr>
          <a:xfrm>
            <a:off x="3896653" y="1595021"/>
            <a:ext cx="8219734" cy="5262979"/>
          </a:xfrm>
          <a:prstGeom prst="rect">
            <a:avLst/>
          </a:prstGeom>
          <a:noFill/>
        </p:spPr>
        <p:txBody>
          <a:bodyPr wrap="square">
            <a:spAutoFit/>
          </a:bodyPr>
          <a:lstStyle/>
          <a:p>
            <a:pPr marL="285750" indent="-285750">
              <a:buFont typeface="Arial" panose="020B0604020202020204" pitchFamily="34" charset="0"/>
              <a:buChar char="•"/>
            </a:pPr>
            <a:r>
              <a:rPr lang="en-US" sz="2800" cap="none" dirty="0">
                <a:solidFill>
                  <a:schemeClr val="tx1"/>
                </a:solidFill>
                <a:latin typeface="+mn-lt"/>
              </a:rPr>
              <a:t>Our hosts: Yvonne - front desk</a:t>
            </a:r>
          </a:p>
          <a:p>
            <a:pPr marL="285750" indent="-285750">
              <a:buFont typeface="Arial" panose="020B0604020202020204" pitchFamily="34" charset="0"/>
              <a:buChar char="•"/>
            </a:pPr>
            <a:r>
              <a:rPr lang="en-US" sz="2800" cap="none" dirty="0">
                <a:solidFill>
                  <a:schemeClr val="tx1"/>
                </a:solidFill>
                <a:latin typeface="+mn-lt"/>
              </a:rPr>
              <a:t>Roger    - custodian</a:t>
            </a:r>
          </a:p>
          <a:p>
            <a:pPr marL="285750" indent="-285750">
              <a:buFont typeface="Arial" panose="020B0604020202020204" pitchFamily="34" charset="0"/>
              <a:buChar char="•"/>
            </a:pPr>
            <a:r>
              <a:rPr lang="en-US" sz="2800" cap="none" dirty="0">
                <a:solidFill>
                  <a:schemeClr val="tx1"/>
                </a:solidFill>
                <a:latin typeface="+mn-lt"/>
              </a:rPr>
              <a:t>Rev. Keith Reynolds – minister</a:t>
            </a:r>
            <a:endParaRPr lang="en-US" sz="2800" dirty="0"/>
          </a:p>
          <a:p>
            <a:pPr marL="285750" indent="-285750">
              <a:buFont typeface="Arial" panose="020B0604020202020204" pitchFamily="34" charset="0"/>
              <a:buChar char="•"/>
            </a:pPr>
            <a:r>
              <a:rPr lang="en-US" sz="2800" cap="none" dirty="0">
                <a:solidFill>
                  <a:schemeClr val="tx1"/>
                </a:solidFill>
                <a:latin typeface="+mn-lt"/>
              </a:rPr>
              <a:t>feel free to bring a drink and/or a snack but please clean up after yourself.</a:t>
            </a:r>
            <a:endParaRPr lang="en-US" sz="2800" dirty="0"/>
          </a:p>
          <a:p>
            <a:pPr marL="285750" indent="-285750">
              <a:buFont typeface="Arial" panose="020B0604020202020204" pitchFamily="34" charset="0"/>
              <a:buChar char="•"/>
            </a:pPr>
            <a:r>
              <a:rPr lang="en-US" sz="2800" cap="none" dirty="0">
                <a:solidFill>
                  <a:schemeClr val="tx1"/>
                </a:solidFill>
                <a:latin typeface="+mn-lt"/>
              </a:rPr>
              <a:t>we encourage the use of masks and hand sanitizer especially if you’ve been in contact with someone who is ill.</a:t>
            </a:r>
          </a:p>
          <a:p>
            <a:pPr marL="285750" indent="-285750">
              <a:buFont typeface="Arial" panose="020B0604020202020204" pitchFamily="34" charset="0"/>
              <a:buChar char="•"/>
            </a:pPr>
            <a:r>
              <a:rPr lang="en-US" sz="2800" cap="none" dirty="0">
                <a:solidFill>
                  <a:schemeClr val="tx1"/>
                </a:solidFill>
                <a:latin typeface="+mn-lt"/>
              </a:rPr>
              <a:t> if you think you are contagious, even if it’s just a cold, please do the course virtually until you’re well.</a:t>
            </a:r>
          </a:p>
          <a:p>
            <a:pPr marL="285750" indent="-285750">
              <a:buFont typeface="Arial" panose="020B0604020202020204" pitchFamily="34" charset="0"/>
              <a:buChar char="•"/>
            </a:pPr>
            <a:r>
              <a:rPr lang="en-US" sz="2800" cap="none" dirty="0">
                <a:solidFill>
                  <a:schemeClr val="tx1"/>
                </a:solidFill>
                <a:latin typeface="+mn-lt"/>
              </a:rPr>
              <a:t>please write down the zoom meeting number and password </a:t>
            </a:r>
            <a:r>
              <a:rPr lang="en-US" sz="2800" dirty="0"/>
              <a:t>in case you lose the link</a:t>
            </a:r>
            <a:r>
              <a:rPr lang="en-US" sz="2800" cap="none" dirty="0">
                <a:solidFill>
                  <a:schemeClr val="tx1"/>
                </a:solidFill>
                <a:latin typeface="+mn-lt"/>
              </a:rPr>
              <a:t>. </a:t>
            </a:r>
            <a:endParaRPr lang="en-CA" sz="2800" dirty="0"/>
          </a:p>
        </p:txBody>
      </p:sp>
      <p:sp>
        <p:nvSpPr>
          <p:cNvPr id="7" name="TextBox 6">
            <a:extLst>
              <a:ext uri="{FF2B5EF4-FFF2-40B4-BE49-F238E27FC236}">
                <a16:creationId xmlns:a16="http://schemas.microsoft.com/office/drawing/2014/main" id="{FD5350AE-D881-EB5D-6359-3773E5F044AA}"/>
              </a:ext>
            </a:extLst>
          </p:cNvPr>
          <p:cNvSpPr txBox="1"/>
          <p:nvPr/>
        </p:nvSpPr>
        <p:spPr>
          <a:xfrm>
            <a:off x="339004" y="5562164"/>
            <a:ext cx="3479237" cy="1200329"/>
          </a:xfrm>
          <a:prstGeom prst="rect">
            <a:avLst/>
          </a:prstGeom>
          <a:noFill/>
        </p:spPr>
        <p:txBody>
          <a:bodyPr wrap="square">
            <a:spAutoFit/>
          </a:bodyPr>
          <a:lstStyle/>
          <a:p>
            <a:r>
              <a:rPr lang="en-US" sz="2400" dirty="0"/>
              <a:t>          ZOOM meeting</a:t>
            </a:r>
          </a:p>
          <a:p>
            <a:r>
              <a:rPr lang="en-US" sz="2400" dirty="0"/>
              <a:t>Meeting id: 851 0112 2900</a:t>
            </a:r>
          </a:p>
          <a:p>
            <a:r>
              <a:rPr lang="en-US" sz="2400" dirty="0"/>
              <a:t>Passcode: 322517</a:t>
            </a:r>
            <a:endParaRPr lang="en-CA" sz="2400" dirty="0"/>
          </a:p>
        </p:txBody>
      </p:sp>
      <p:sp>
        <p:nvSpPr>
          <p:cNvPr id="4" name="Slide Number Placeholder 3">
            <a:extLst>
              <a:ext uri="{FF2B5EF4-FFF2-40B4-BE49-F238E27FC236}">
                <a16:creationId xmlns:a16="http://schemas.microsoft.com/office/drawing/2014/main" id="{0DC06725-8833-0E38-18DB-DAA5A7863BFB}"/>
              </a:ext>
            </a:extLst>
          </p:cNvPr>
          <p:cNvSpPr>
            <a:spLocks noGrp="1"/>
          </p:cNvSpPr>
          <p:nvPr>
            <p:ph type="sldNum" sz="quarter" idx="12"/>
          </p:nvPr>
        </p:nvSpPr>
        <p:spPr/>
        <p:txBody>
          <a:bodyPr/>
          <a:lstStyle/>
          <a:p>
            <a:fld id="{5B621ED0-B45F-441E-93E9-023E2B55C8A5}" type="slidenum">
              <a:rPr lang="en-CA" smtClean="0"/>
              <a:t>202</a:t>
            </a:fld>
            <a:endParaRPr lang="en-CA"/>
          </a:p>
        </p:txBody>
      </p:sp>
    </p:spTree>
    <p:extLst>
      <p:ext uri="{BB962C8B-B14F-4D97-AF65-F5344CB8AC3E}">
        <p14:creationId xmlns:p14="http://schemas.microsoft.com/office/powerpoint/2010/main" val="305014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SLIDE POSTED at each session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raise your real/virtual hand. We’ll take note and get to you at an appropriate time.</a:t>
            </a:r>
          </a:p>
          <a:p>
            <a:r>
              <a:rPr lang="en-CA" sz="2400" dirty="0">
                <a:solidFill>
                  <a:schemeClr val="tx1"/>
                </a:solidFill>
              </a:rPr>
              <a:t>Keep comments, questions, and feedback relatively brief so everyone has a chance to participate.</a:t>
            </a:r>
          </a:p>
          <a:p>
            <a:r>
              <a:rPr lang="en-CA" sz="2400" dirty="0"/>
              <a:t>Please avoid</a:t>
            </a:r>
            <a:r>
              <a:rPr lang="en-CA" sz="2400" dirty="0">
                <a:solidFill>
                  <a:schemeClr val="tx1"/>
                </a:solidFill>
              </a:rPr>
              <a:t> side conversations</a:t>
            </a:r>
          </a:p>
          <a:p>
            <a:r>
              <a:rPr lang="en-CA" sz="2400" dirty="0">
                <a:solidFill>
                  <a:schemeClr val="tx1"/>
                </a:solidFill>
              </a:rPr>
              <a:t>Please do not overuse zoom’s chat function.</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BEE43254-47EF-1408-B4FC-9B233483549D}"/>
              </a:ext>
            </a:extLst>
          </p:cNvPr>
          <p:cNvSpPr>
            <a:spLocks noGrp="1"/>
          </p:cNvSpPr>
          <p:nvPr>
            <p:ph type="sldNum" sz="quarter" idx="12"/>
          </p:nvPr>
        </p:nvSpPr>
        <p:spPr/>
        <p:txBody>
          <a:bodyPr/>
          <a:lstStyle/>
          <a:p>
            <a:fld id="{5B621ED0-B45F-441E-93E9-023E2B55C8A5}" type="slidenum">
              <a:rPr lang="en-CA" smtClean="0"/>
              <a:t>203</a:t>
            </a:fld>
            <a:endParaRPr lang="en-CA"/>
          </a:p>
        </p:txBody>
      </p:sp>
    </p:spTree>
    <p:extLst>
      <p:ext uri="{BB962C8B-B14F-4D97-AF65-F5344CB8AC3E}">
        <p14:creationId xmlns:p14="http://schemas.microsoft.com/office/powerpoint/2010/main" val="223156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312517" y="582472"/>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5382228" y="-119063"/>
            <a:ext cx="6809772" cy="6977063"/>
          </a:xfrm>
          <a:scene3d>
            <a:camera prst="orthographicFront">
              <a:rot lat="0" lon="60000" rev="0"/>
            </a:camera>
            <a:lightRig rig="threePt" dir="t"/>
          </a:scene3d>
        </p:spPr>
        <p:txBody>
          <a:bodyPr>
            <a:normAutofit fontScale="92500"/>
          </a:bodyPr>
          <a:lstStyle/>
          <a:p>
            <a:pPr marL="0" indent="0">
              <a:buNone/>
            </a:pPr>
            <a:endParaRPr lang="en-CA" sz="2000" dirty="0"/>
          </a:p>
          <a:p>
            <a:r>
              <a:rPr lang="en-CA" sz="2000" dirty="0"/>
              <a:t>Poll: some information about you</a:t>
            </a:r>
          </a:p>
          <a:p>
            <a:r>
              <a:rPr lang="en-CA" sz="2000" dirty="0"/>
              <a:t>Mindfulness</a:t>
            </a:r>
          </a:p>
          <a:p>
            <a:r>
              <a:rPr lang="en-CA" sz="2000" dirty="0"/>
              <a:t>Your intentions for the course</a:t>
            </a:r>
          </a:p>
          <a:p>
            <a:r>
              <a:rPr lang="en-CA" sz="2000" dirty="0"/>
              <a:t>Why is this course called Simple and who might benefit from it</a:t>
            </a:r>
          </a:p>
          <a:p>
            <a:r>
              <a:rPr lang="en-CA" sz="2000" dirty="0"/>
              <a:t>A brief history of Simple .</a:t>
            </a:r>
          </a:p>
          <a:p>
            <a:r>
              <a:rPr lang="en-CA" sz="2000" dirty="0"/>
              <a:t>Individual vs. group psychotherapy </a:t>
            </a:r>
          </a:p>
          <a:p>
            <a:r>
              <a:rPr lang="en-CA" sz="2000" dirty="0"/>
              <a:t>What do you need to have to do the Simple course ?</a:t>
            </a:r>
          </a:p>
          <a:p>
            <a:r>
              <a:rPr lang="en-CA" sz="2000" dirty="0"/>
              <a:t>Types of learning and how we try to make learning easier</a:t>
            </a:r>
          </a:p>
          <a:p>
            <a:r>
              <a:rPr lang="en-CA" sz="2000" dirty="0"/>
              <a:t>Simple course resources and  schedule</a:t>
            </a:r>
          </a:p>
          <a:p>
            <a:r>
              <a:rPr lang="en-CA" sz="2000" dirty="0"/>
              <a:t>10-minute Break</a:t>
            </a:r>
          </a:p>
          <a:p>
            <a:r>
              <a:rPr lang="en-CA" sz="2000" dirty="0"/>
              <a:t>Conversation with Kate </a:t>
            </a:r>
          </a:p>
          <a:p>
            <a:r>
              <a:rPr lang="en-CA" sz="2000" dirty="0"/>
              <a:t>Stuff to keep in mind when sharing in the group or if you’re triggered</a:t>
            </a:r>
          </a:p>
          <a:p>
            <a:r>
              <a:rPr lang="en-CA" sz="2000" dirty="0"/>
              <a:t>Participant agreements for the in person and zoom attendees.</a:t>
            </a:r>
          </a:p>
          <a:p>
            <a:r>
              <a:rPr lang="en-CA" sz="2000" dirty="0">
                <a:solidFill>
                  <a:schemeClr val="bg1"/>
                </a:solidFill>
              </a:rPr>
              <a:t>Homework for the coming week</a:t>
            </a:r>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 y="1704181"/>
            <a:ext cx="4770691"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40DA8211-3350-8495-9BDB-7F4CB76FF28D}"/>
              </a:ext>
            </a:extLst>
          </p:cNvPr>
          <p:cNvSpPr>
            <a:spLocks noGrp="1"/>
          </p:cNvSpPr>
          <p:nvPr>
            <p:ph type="sldNum" sz="quarter" idx="12"/>
          </p:nvPr>
        </p:nvSpPr>
        <p:spPr/>
        <p:txBody>
          <a:bodyPr/>
          <a:lstStyle/>
          <a:p>
            <a:fld id="{5B621ED0-B45F-441E-93E9-023E2B55C8A5}" type="slidenum">
              <a:rPr lang="en-CA" smtClean="0"/>
              <a:t>204</a:t>
            </a:fld>
            <a:endParaRPr lang="en-CA"/>
          </a:p>
        </p:txBody>
      </p:sp>
    </p:spTree>
    <p:extLst>
      <p:ext uri="{BB962C8B-B14F-4D97-AF65-F5344CB8AC3E}">
        <p14:creationId xmlns:p14="http://schemas.microsoft.com/office/powerpoint/2010/main" val="118700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2D7A-A833-4279-9F28-77DDDDF892F4}"/>
              </a:ext>
            </a:extLst>
          </p:cNvPr>
          <p:cNvSpPr>
            <a:spLocks noGrp="1"/>
          </p:cNvSpPr>
          <p:nvPr>
            <p:ph type="title" idx="4294967295"/>
          </p:nvPr>
        </p:nvSpPr>
        <p:spPr>
          <a:xfrm>
            <a:off x="1655380" y="58531"/>
            <a:ext cx="9783763" cy="1508125"/>
          </a:xfrm>
        </p:spPr>
        <p:txBody>
          <a:bodyPr vert="horz" lIns="91440" tIns="45720" rIns="91440" bIns="45720" rtlCol="0" anchor="ctr">
            <a:normAutofit/>
          </a:bodyPr>
          <a:lstStyle/>
          <a:p>
            <a:r>
              <a:rPr lang="en-US" dirty="0">
                <a:solidFill>
                  <a:schemeClr val="bg1"/>
                </a:solidFill>
              </a:rPr>
              <a:t>HOMEWORK FOR THE COMING WEEK</a:t>
            </a:r>
          </a:p>
        </p:txBody>
      </p:sp>
      <p:graphicFrame>
        <p:nvGraphicFramePr>
          <p:cNvPr id="19" name="Content Placeholder 2">
            <a:extLst>
              <a:ext uri="{FF2B5EF4-FFF2-40B4-BE49-F238E27FC236}">
                <a16:creationId xmlns:a16="http://schemas.microsoft.com/office/drawing/2014/main" id="{B5E602BF-558F-47C1-A51F-7D2A424E4D43}"/>
              </a:ext>
            </a:extLst>
          </p:cNvPr>
          <p:cNvGraphicFramePr>
            <a:graphicFrameLocks noGrp="1"/>
          </p:cNvGraphicFramePr>
          <p:nvPr>
            <p:ph idx="4294967295"/>
          </p:nvPr>
        </p:nvGraphicFramePr>
        <p:xfrm>
          <a:off x="797331" y="1365662"/>
          <a:ext cx="10597336" cy="5242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CC4F98C-C046-6092-C1D3-861C24589163}"/>
              </a:ext>
            </a:extLst>
          </p:cNvPr>
          <p:cNvSpPr>
            <a:spLocks noGrp="1"/>
          </p:cNvSpPr>
          <p:nvPr>
            <p:ph type="sldNum" sz="quarter" idx="12"/>
          </p:nvPr>
        </p:nvSpPr>
        <p:spPr/>
        <p:txBody>
          <a:bodyPr/>
          <a:lstStyle/>
          <a:p>
            <a:fld id="{5B621ED0-B45F-441E-93E9-023E2B55C8A5}" type="slidenum">
              <a:rPr lang="en-CA" smtClean="0"/>
              <a:t>205</a:t>
            </a:fld>
            <a:endParaRPr lang="en-CA"/>
          </a:p>
        </p:txBody>
      </p:sp>
    </p:spTree>
    <p:extLst>
      <p:ext uri="{BB962C8B-B14F-4D97-AF65-F5344CB8AC3E}">
        <p14:creationId xmlns:p14="http://schemas.microsoft.com/office/powerpoint/2010/main" val="36669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7FCE7073-04B2-CB9A-F408-1BD4E9170164}"/>
              </a:ext>
            </a:extLst>
          </p:cNvPr>
          <p:cNvSpPr>
            <a:spLocks noGrp="1"/>
          </p:cNvSpPr>
          <p:nvPr>
            <p:ph type="sldNum" sz="quarter" idx="12"/>
          </p:nvPr>
        </p:nvSpPr>
        <p:spPr/>
        <p:txBody>
          <a:bodyPr/>
          <a:lstStyle/>
          <a:p>
            <a:fld id="{5B621ED0-B45F-441E-93E9-023E2B55C8A5}" type="slidenum">
              <a:rPr lang="en-CA" smtClean="0"/>
              <a:t>206</a:t>
            </a:fld>
            <a:endParaRPr lang="en-CA"/>
          </a:p>
        </p:txBody>
      </p:sp>
    </p:spTree>
    <p:extLst>
      <p:ext uri="{BB962C8B-B14F-4D97-AF65-F5344CB8AC3E}">
        <p14:creationId xmlns:p14="http://schemas.microsoft.com/office/powerpoint/2010/main" val="12273838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7F1A0-20F3-159C-93F8-F278176B6CCA}"/>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cap="all" spc="150" dirty="0">
                <a:solidFill>
                  <a:schemeClr val="bg1"/>
                </a:solidFill>
                <a:latin typeface="+mj-lt"/>
                <a:ea typeface="+mj-ea"/>
                <a:cs typeface="+mj-cs"/>
              </a:rPr>
              <a:t>FOOTNOTES</a:t>
            </a:r>
          </a:p>
        </p:txBody>
      </p:sp>
      <p:pic>
        <p:nvPicPr>
          <p:cNvPr id="5" name="Picture 4" descr="Hand holding binoculars">
            <a:extLst>
              <a:ext uri="{FF2B5EF4-FFF2-40B4-BE49-F238E27FC236}">
                <a16:creationId xmlns:a16="http://schemas.microsoft.com/office/drawing/2014/main" id="{B44E0007-D802-2736-2C35-09E831BD46A1}"/>
              </a:ext>
            </a:extLst>
          </p:cNvPr>
          <p:cNvPicPr>
            <a:picLocks noChangeAspect="1"/>
          </p:cNvPicPr>
          <p:nvPr/>
        </p:nvPicPr>
        <p:blipFill>
          <a:blip r:embed="rId2">
            <a:extLst>
              <a:ext uri="{28A0092B-C50C-407E-A947-70E740481C1C}">
                <a14:useLocalDpi xmlns:a14="http://schemas.microsoft.com/office/drawing/2010/main" val="0"/>
              </a:ext>
            </a:extLst>
          </a:blip>
          <a:srcRect t="13383" b="41505"/>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9B33AD53-CEE0-A36B-75C7-F360FFA4948E}"/>
              </a:ext>
            </a:extLst>
          </p:cNvPr>
          <p:cNvSpPr>
            <a:spLocks noGrp="1"/>
          </p:cNvSpPr>
          <p:nvPr>
            <p:ph type="sldNum" sz="quarter" idx="12"/>
          </p:nvPr>
        </p:nvSpPr>
        <p:spPr/>
        <p:txBody>
          <a:bodyPr/>
          <a:lstStyle/>
          <a:p>
            <a:fld id="{5B621ED0-B45F-441E-93E9-023E2B55C8A5}" type="slidenum">
              <a:rPr lang="en-CA" smtClean="0"/>
              <a:t>207</a:t>
            </a:fld>
            <a:endParaRPr lang="en-CA"/>
          </a:p>
        </p:txBody>
      </p:sp>
    </p:spTree>
    <p:extLst>
      <p:ext uri="{BB962C8B-B14F-4D97-AF65-F5344CB8AC3E}">
        <p14:creationId xmlns:p14="http://schemas.microsoft.com/office/powerpoint/2010/main" val="25312298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246E5-8974-86A2-1A40-C205AA206155}"/>
              </a:ext>
            </a:extLst>
          </p:cNvPr>
          <p:cNvSpPr txBox="1"/>
          <p:nvPr/>
        </p:nvSpPr>
        <p:spPr>
          <a:xfrm>
            <a:off x="0" y="0"/>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(1) Creating an effective learning environment involves several important factors:</a:t>
            </a:r>
            <a:r>
              <a:rPr lang="en-US" dirty="0">
                <a:latin typeface="Arial" panose="020B0604020202020204" pitchFamily="34" charset="0"/>
              </a:rPr>
              <a:t> </a:t>
            </a:r>
          </a:p>
          <a:p>
            <a:pPr marL="285750" indent="-285750">
              <a:buFont typeface="Arial" panose="020B0604020202020204" pitchFamily="34" charset="0"/>
              <a:buChar char="•"/>
            </a:pPr>
            <a:r>
              <a:rPr lang="en-US" b="0" i="0" dirty="0">
                <a:effectLst/>
                <a:latin typeface="Arial" panose="020B0604020202020204" pitchFamily="34" charset="0"/>
              </a:rPr>
              <a:t>Safety and Comfort: A physically and emotionally safe space encourages students to take risks and express themselves without fear of judgment.</a:t>
            </a:r>
          </a:p>
          <a:p>
            <a:pPr marL="285750" indent="-285750">
              <a:buFont typeface="Arial" panose="020B0604020202020204" pitchFamily="34" charset="0"/>
              <a:buChar char="•"/>
            </a:pPr>
            <a:r>
              <a:rPr lang="en-US" b="0" i="0" dirty="0">
                <a:effectLst/>
                <a:latin typeface="Arial" panose="020B0604020202020204" pitchFamily="34" charset="0"/>
              </a:rPr>
              <a:t>Engagement: Incorporating interactive and hands-on activities helps maintain student interest and motivation. Varied teaching methods can cater to different learning styles.</a:t>
            </a:r>
          </a:p>
          <a:p>
            <a:pPr marL="285750" indent="-285750">
              <a:buFont typeface="Arial" panose="020B0604020202020204" pitchFamily="34" charset="0"/>
              <a:buChar char="•"/>
            </a:pPr>
            <a:r>
              <a:rPr lang="en-US" b="0" i="0" dirty="0">
                <a:effectLst/>
                <a:latin typeface="Arial" panose="020B0604020202020204" pitchFamily="34" charset="0"/>
              </a:rPr>
              <a:t>Inclusivity: Recognizing and respecting diverse backgrounds, abilities, and perspectives fosters a sense of belonging and encourages participation from all students.</a:t>
            </a:r>
          </a:p>
          <a:p>
            <a:pPr marL="285750" indent="-285750">
              <a:buFont typeface="Arial" panose="020B0604020202020204" pitchFamily="34" charset="0"/>
              <a:buChar char="•"/>
            </a:pPr>
            <a:r>
              <a:rPr lang="en-US" b="0" i="0" dirty="0">
                <a:effectLst/>
                <a:latin typeface="Arial" panose="020B0604020202020204" pitchFamily="34" charset="0"/>
              </a:rPr>
              <a:t>Clear Expectations: Establishing clear rules, goals, and outcomes helps students understand what is expected of them and how they can succeed.</a:t>
            </a:r>
          </a:p>
          <a:p>
            <a:pPr marL="285750" indent="-285750">
              <a:buFont typeface="Arial" panose="020B0604020202020204" pitchFamily="34" charset="0"/>
              <a:buChar char="•"/>
            </a:pPr>
            <a:r>
              <a:rPr lang="en-US" b="0" i="0" dirty="0">
                <a:effectLst/>
                <a:latin typeface="Arial" panose="020B0604020202020204" pitchFamily="34" charset="0"/>
              </a:rPr>
              <a:t>Supportive Relationships: Building strong relationships between teachers and students, as well as among peers, promotes collaboration and a sense of community.</a:t>
            </a:r>
          </a:p>
          <a:p>
            <a:pPr marL="285750" indent="-285750">
              <a:buFont typeface="Arial" panose="020B0604020202020204" pitchFamily="34" charset="0"/>
              <a:buChar char="•"/>
            </a:pPr>
            <a:r>
              <a:rPr lang="en-US" b="0" i="0" dirty="0">
                <a:effectLst/>
                <a:latin typeface="Arial" panose="020B0604020202020204" pitchFamily="34" charset="0"/>
              </a:rPr>
              <a:t>Access to Resources: Providing access to a variety of learning materials and technologies can enhance the educational experience and support different learning needs.</a:t>
            </a:r>
          </a:p>
          <a:p>
            <a:pPr marL="285750" indent="-285750">
              <a:buFont typeface="Arial" panose="020B0604020202020204" pitchFamily="34" charset="0"/>
              <a:buChar char="•"/>
            </a:pPr>
            <a:r>
              <a:rPr lang="en-US" b="0" i="0" dirty="0">
                <a:effectLst/>
                <a:latin typeface="Arial" panose="020B0604020202020204" pitchFamily="34" charset="0"/>
              </a:rPr>
              <a:t>Feedback and Assessment: Regular, constructive feedback helps students understand their progress and areas for improvement, while formative assessments can guide instruction.</a:t>
            </a:r>
          </a:p>
          <a:p>
            <a:pPr marL="285750" indent="-285750">
              <a:buFont typeface="Arial" panose="020B0604020202020204" pitchFamily="34" charset="0"/>
              <a:buChar char="•"/>
            </a:pPr>
            <a:r>
              <a:rPr lang="en-US" b="0" i="0" dirty="0">
                <a:effectLst/>
                <a:latin typeface="Arial" panose="020B0604020202020204" pitchFamily="34" charset="0"/>
              </a:rPr>
              <a:t>Flexibility: Adapting the learning environment to meet the changing needs of students can enhance engagement and effectiveness.</a:t>
            </a:r>
          </a:p>
          <a:p>
            <a:pPr marL="285750" indent="-285750">
              <a:buFont typeface="Arial" panose="020B0604020202020204" pitchFamily="34" charset="0"/>
              <a:buChar char="•"/>
            </a:pPr>
            <a:r>
              <a:rPr lang="en-US" b="0" i="0" dirty="0">
                <a:effectLst/>
                <a:latin typeface="Arial" panose="020B0604020202020204" pitchFamily="34" charset="0"/>
              </a:rPr>
              <a:t>Encouragement of Critical Thinking: Creating opportunities for students to analyze, evaluate, and create fosters deeper understanding and skills that are essential for lifelong learning.</a:t>
            </a:r>
          </a:p>
          <a:p>
            <a:pPr marL="285750" indent="-285750">
              <a:buFont typeface="Arial" panose="020B0604020202020204" pitchFamily="34" charset="0"/>
              <a:buChar char="•"/>
            </a:pPr>
            <a:r>
              <a:rPr lang="en-US" b="0" i="0" dirty="0">
                <a:effectLst/>
                <a:latin typeface="Arial" panose="020B0604020202020204" pitchFamily="34" charset="0"/>
              </a:rPr>
              <a:t>Positive Reinforcement: Recognizing and celebrating achievements, both big and small, can boost motivation and self-esteem.</a:t>
            </a:r>
          </a:p>
          <a:p>
            <a:pPr marL="285750" indent="-285750">
              <a:buFont typeface="Arial" panose="020B0604020202020204" pitchFamily="34" charset="0"/>
              <a:buChar char="•"/>
            </a:pPr>
            <a:r>
              <a:rPr lang="en-US" b="0" i="0" dirty="0">
                <a:effectLst/>
                <a:latin typeface="Arial" panose="020B0604020202020204" pitchFamily="34" charset="0"/>
              </a:rPr>
              <a:t>By considering these factors, educators can create a dynamic and effective learning environment that supports student growth and success.</a:t>
            </a:r>
            <a:endParaRPr lang="en-CA" dirty="0"/>
          </a:p>
        </p:txBody>
      </p:sp>
      <p:sp>
        <p:nvSpPr>
          <p:cNvPr id="2" name="Slide Number Placeholder 1">
            <a:extLst>
              <a:ext uri="{FF2B5EF4-FFF2-40B4-BE49-F238E27FC236}">
                <a16:creationId xmlns:a16="http://schemas.microsoft.com/office/drawing/2014/main" id="{329C5DB3-388A-EE07-8940-1708DE372BB0}"/>
              </a:ext>
            </a:extLst>
          </p:cNvPr>
          <p:cNvSpPr>
            <a:spLocks noGrp="1"/>
          </p:cNvSpPr>
          <p:nvPr>
            <p:ph type="sldNum" sz="quarter" idx="12"/>
          </p:nvPr>
        </p:nvSpPr>
        <p:spPr/>
        <p:txBody>
          <a:bodyPr/>
          <a:lstStyle/>
          <a:p>
            <a:fld id="{5B621ED0-B45F-441E-93E9-023E2B55C8A5}" type="slidenum">
              <a:rPr lang="en-CA" smtClean="0"/>
              <a:t>208</a:t>
            </a:fld>
            <a:endParaRPr lang="en-CA"/>
          </a:p>
        </p:txBody>
      </p:sp>
    </p:spTree>
    <p:extLst>
      <p:ext uri="{BB962C8B-B14F-4D97-AF65-F5344CB8AC3E}">
        <p14:creationId xmlns:p14="http://schemas.microsoft.com/office/powerpoint/2010/main" val="18572132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93771-366E-ED29-7524-DB369D3FC2B6}"/>
              </a:ext>
            </a:extLst>
          </p:cNvPr>
          <p:cNvSpPr txBox="1"/>
          <p:nvPr/>
        </p:nvSpPr>
        <p:spPr>
          <a:xfrm>
            <a:off x="-7716" y="363078"/>
            <a:ext cx="12192000" cy="369331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(2) Intellectual learning involves acquiring knowledge and understanding concepts through cognitive processes such as reading, studying, and analyzing information. It focuses on developing critical thinking skills and expanding one's intellectual capacity.</a:t>
            </a:r>
          </a:p>
          <a:p>
            <a:pPr marL="285750" indent="-285750">
              <a:buFont typeface="Arial" panose="020B0604020202020204" pitchFamily="34" charset="0"/>
              <a:buChar char="•"/>
            </a:pPr>
            <a:r>
              <a:rPr lang="en-US" b="0" i="0" dirty="0">
                <a:effectLst/>
                <a:latin typeface="Arial" panose="020B0604020202020204" pitchFamily="34" charset="0"/>
              </a:rPr>
              <a:t>Experiential learning, on the other hand, is a hands-on approach to learning that involves learning through experience, reflection, and experimentation. It emphasizes learning by doing, and often involves real-world applications of knowledge and skills.</a:t>
            </a:r>
          </a:p>
          <a:p>
            <a:pPr marL="285750" indent="-285750">
              <a:buFont typeface="Arial" panose="020B0604020202020204" pitchFamily="34" charset="0"/>
              <a:buChar char="•"/>
            </a:pPr>
            <a:r>
              <a:rPr lang="en-US" b="0" i="0" dirty="0">
                <a:effectLst/>
                <a:latin typeface="Arial" panose="020B0604020202020204" pitchFamily="34" charset="0"/>
              </a:rPr>
              <a:t>Effective learning refers to the ability to retain and apply what has been learned in a meaningful way. It involves understanding how to learn efficiently, setting goals, managing time effectively, and utilizing various learning strategies to maximize learning outcomes.</a:t>
            </a:r>
          </a:p>
          <a:p>
            <a:pPr marL="285750" indent="-285750">
              <a:buFont typeface="Arial" panose="020B0604020202020204" pitchFamily="34" charset="0"/>
              <a:buChar char="•"/>
            </a:pPr>
            <a:r>
              <a:rPr lang="en-US" b="0" i="0" dirty="0">
                <a:effectLst/>
                <a:latin typeface="Arial" panose="020B0604020202020204" pitchFamily="34" charset="0"/>
              </a:rPr>
              <a:t>In summary, intellectual learning focuses on acquiring knowledge and understanding concepts, experiential learning emphasizes learning through hands-on experience, and effective learning involves retaining and applying knowledge in a meaningful way. Each approach has its unique benefits and can be combined to create a comprehensive learning experience</a:t>
            </a:r>
            <a:endParaRPr lang="en-CA" dirty="0"/>
          </a:p>
        </p:txBody>
      </p:sp>
      <p:sp>
        <p:nvSpPr>
          <p:cNvPr id="2" name="Slide Number Placeholder 1">
            <a:extLst>
              <a:ext uri="{FF2B5EF4-FFF2-40B4-BE49-F238E27FC236}">
                <a16:creationId xmlns:a16="http://schemas.microsoft.com/office/drawing/2014/main" id="{B7ED81E7-EF65-601E-E559-021A41292BC3}"/>
              </a:ext>
            </a:extLst>
          </p:cNvPr>
          <p:cNvSpPr>
            <a:spLocks noGrp="1"/>
          </p:cNvSpPr>
          <p:nvPr>
            <p:ph type="sldNum" sz="quarter" idx="12"/>
          </p:nvPr>
        </p:nvSpPr>
        <p:spPr/>
        <p:txBody>
          <a:bodyPr/>
          <a:lstStyle/>
          <a:p>
            <a:fld id="{5B621ED0-B45F-441E-93E9-023E2B55C8A5}" type="slidenum">
              <a:rPr lang="en-CA" smtClean="0"/>
              <a:t>209</a:t>
            </a:fld>
            <a:endParaRPr lang="en-CA"/>
          </a:p>
        </p:txBody>
      </p:sp>
    </p:spTree>
    <p:extLst>
      <p:ext uri="{BB962C8B-B14F-4D97-AF65-F5344CB8AC3E}">
        <p14:creationId xmlns:p14="http://schemas.microsoft.com/office/powerpoint/2010/main" val="285083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4CAA0-2D2F-C89E-1515-746EDFCF720D}"/>
              </a:ext>
            </a:extLst>
          </p:cNvPr>
          <p:cNvSpPr txBox="1"/>
          <p:nvPr/>
        </p:nvSpPr>
        <p:spPr>
          <a:xfrm>
            <a:off x="5176085" y="1747333"/>
            <a:ext cx="6391174" cy="1754326"/>
          </a:xfrm>
          <a:prstGeom prst="rect">
            <a:avLst/>
          </a:prstGeom>
          <a:noFill/>
        </p:spPr>
        <p:txBody>
          <a:bodyPr wrap="square">
            <a:spAutoFit/>
          </a:bodyPr>
          <a:lstStyle/>
          <a:p>
            <a:pPr marL="285750" indent="-285750">
              <a:buFont typeface="Arial" panose="020B0604020202020204" pitchFamily="34" charset="0"/>
              <a:buChar char="•"/>
            </a:pPr>
            <a:r>
              <a:rPr lang="en-CA" sz="3600" dirty="0"/>
              <a:t>My name is…</a:t>
            </a:r>
          </a:p>
          <a:p>
            <a:pPr marL="285750" indent="-285750">
              <a:buFont typeface="Arial" panose="020B0604020202020204" pitchFamily="34" charset="0"/>
              <a:buChar char="•"/>
            </a:pPr>
            <a:r>
              <a:rPr lang="en-CA" sz="3600" dirty="0"/>
              <a:t>My role as a co leader is…</a:t>
            </a:r>
          </a:p>
          <a:p>
            <a:pPr marL="285750" indent="-285750">
              <a:buFont typeface="Arial" panose="020B0604020202020204" pitchFamily="34" charset="0"/>
              <a:buChar char="•"/>
            </a:pPr>
            <a:r>
              <a:rPr lang="en-CA" sz="3600" dirty="0"/>
              <a:t>My hope for the course is…</a:t>
            </a:r>
          </a:p>
        </p:txBody>
      </p:sp>
      <p:pic>
        <p:nvPicPr>
          <p:cNvPr id="3" name="Picture 2">
            <a:extLst>
              <a:ext uri="{FF2B5EF4-FFF2-40B4-BE49-F238E27FC236}">
                <a16:creationId xmlns:a16="http://schemas.microsoft.com/office/drawing/2014/main" id="{B0FAD4E8-549F-2D28-5E98-36F013EE1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26" y="466165"/>
            <a:ext cx="3416474" cy="5468470"/>
          </a:xfrm>
          <a:prstGeom prst="rect">
            <a:avLst/>
          </a:prstGeom>
        </p:spPr>
      </p:pic>
      <p:sp>
        <p:nvSpPr>
          <p:cNvPr id="7" name="TextBox 6">
            <a:extLst>
              <a:ext uri="{FF2B5EF4-FFF2-40B4-BE49-F238E27FC236}">
                <a16:creationId xmlns:a16="http://schemas.microsoft.com/office/drawing/2014/main" id="{7EE27680-A907-0325-E2F9-B348919EFD19}"/>
              </a:ext>
            </a:extLst>
          </p:cNvPr>
          <p:cNvSpPr txBox="1"/>
          <p:nvPr/>
        </p:nvSpPr>
        <p:spPr>
          <a:xfrm>
            <a:off x="-730895" y="5162222"/>
            <a:ext cx="6360458" cy="1200329"/>
          </a:xfrm>
          <a:prstGeom prst="rect">
            <a:avLst/>
          </a:prstGeom>
          <a:noFill/>
        </p:spPr>
        <p:txBody>
          <a:bodyPr wrap="square">
            <a:spAutoFit/>
          </a:bodyPr>
          <a:lstStyle/>
          <a:p>
            <a:pPr algn="ctr"/>
            <a:r>
              <a:rPr lang="en-CA" sz="2400" dirty="0"/>
              <a:t>Betsy Austin Olsen</a:t>
            </a:r>
          </a:p>
          <a:p>
            <a:pPr algn="ctr"/>
            <a:r>
              <a:rPr lang="en-CA" sz="2400" dirty="0">
                <a:solidFill>
                  <a:srgbClr val="FF0000"/>
                </a:solidFill>
              </a:rPr>
              <a:t>Stealthy supporter </a:t>
            </a:r>
          </a:p>
          <a:p>
            <a:pPr algn="ctr"/>
            <a:r>
              <a:rPr lang="en-CA" sz="2400" dirty="0"/>
              <a:t> </a:t>
            </a:r>
          </a:p>
        </p:txBody>
      </p:sp>
      <p:sp>
        <p:nvSpPr>
          <p:cNvPr id="2" name="Slide Number Placeholder 1">
            <a:extLst>
              <a:ext uri="{FF2B5EF4-FFF2-40B4-BE49-F238E27FC236}">
                <a16:creationId xmlns:a16="http://schemas.microsoft.com/office/drawing/2014/main" id="{5FC7E937-DAA6-8C70-2797-F29176AF5E3C}"/>
              </a:ext>
            </a:extLst>
          </p:cNvPr>
          <p:cNvSpPr>
            <a:spLocks noGrp="1"/>
          </p:cNvSpPr>
          <p:nvPr>
            <p:ph type="sldNum" sz="quarter" idx="12"/>
          </p:nvPr>
        </p:nvSpPr>
        <p:spPr/>
        <p:txBody>
          <a:bodyPr/>
          <a:lstStyle/>
          <a:p>
            <a:fld id="{5B621ED0-B45F-441E-93E9-023E2B55C8A5}" type="slidenum">
              <a:rPr lang="en-CA" smtClean="0"/>
              <a:t>21</a:t>
            </a:fld>
            <a:endParaRPr lang="en-CA"/>
          </a:p>
        </p:txBody>
      </p:sp>
    </p:spTree>
    <p:extLst>
      <p:ext uri="{BB962C8B-B14F-4D97-AF65-F5344CB8AC3E}">
        <p14:creationId xmlns:p14="http://schemas.microsoft.com/office/powerpoint/2010/main" val="27754060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0CE503-E7A9-5E02-B35B-998DADE5B39F}"/>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b="1" cap="all" spc="150" dirty="0">
                <a:solidFill>
                  <a:schemeClr val="bg1"/>
                </a:solidFill>
                <a:latin typeface="+mj-lt"/>
                <a:ea typeface="+mj-ea"/>
                <a:cs typeface="+mj-cs"/>
              </a:rPr>
              <a:t>See you next session</a:t>
            </a:r>
            <a:endParaRPr lang="en-US" sz="6000" cap="all" spc="150" dirty="0">
              <a:solidFill>
                <a:schemeClr val="bg1"/>
              </a:solidFill>
              <a:latin typeface="+mj-lt"/>
              <a:ea typeface="+mj-ea"/>
              <a:cs typeface="+mj-cs"/>
            </a:endParaRPr>
          </a:p>
        </p:txBody>
      </p:sp>
      <p:pic>
        <p:nvPicPr>
          <p:cNvPr id="3" name="Picture 2" descr="A person waving her hand&#10;&#10;Description automatically generated">
            <a:extLst>
              <a:ext uri="{FF2B5EF4-FFF2-40B4-BE49-F238E27FC236}">
                <a16:creationId xmlns:a16="http://schemas.microsoft.com/office/drawing/2014/main" id="{49B7151D-45F6-A2F4-0834-EE62980F93CE}"/>
              </a:ext>
            </a:extLst>
          </p:cNvPr>
          <p:cNvPicPr>
            <a:picLocks noChangeAspect="1"/>
          </p:cNvPicPr>
          <p:nvPr/>
        </p:nvPicPr>
        <p:blipFill>
          <a:blip r:embed="rId2">
            <a:extLst>
              <a:ext uri="{28A0092B-C50C-407E-A947-70E740481C1C}">
                <a14:useLocalDpi xmlns:a14="http://schemas.microsoft.com/office/drawing/2010/main" val="0"/>
              </a:ext>
            </a:extLst>
          </a:blip>
          <a:srcRect t="12063" b="59813"/>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AE2DBA24-EB21-EF81-E7AB-68806476DF8D}"/>
              </a:ext>
            </a:extLst>
          </p:cNvPr>
          <p:cNvSpPr>
            <a:spLocks noGrp="1"/>
          </p:cNvSpPr>
          <p:nvPr>
            <p:ph type="sldNum" sz="quarter" idx="12"/>
          </p:nvPr>
        </p:nvSpPr>
        <p:spPr/>
        <p:txBody>
          <a:bodyPr/>
          <a:lstStyle/>
          <a:p>
            <a:fld id="{5B621ED0-B45F-441E-93E9-023E2B55C8A5}" type="slidenum">
              <a:rPr lang="en-CA" smtClean="0"/>
              <a:t>210</a:t>
            </a:fld>
            <a:endParaRPr lang="en-CA"/>
          </a:p>
        </p:txBody>
      </p:sp>
    </p:spTree>
    <p:extLst>
      <p:ext uri="{BB962C8B-B14F-4D97-AF65-F5344CB8AC3E}">
        <p14:creationId xmlns:p14="http://schemas.microsoft.com/office/powerpoint/2010/main" val="21499432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Session 2 of simple</a:t>
            </a:r>
          </a:p>
        </p:txBody>
      </p:sp>
      <p:sp>
        <p:nvSpPr>
          <p:cNvPr id="4" name="Slide Number Placeholder 3">
            <a:extLst>
              <a:ext uri="{FF2B5EF4-FFF2-40B4-BE49-F238E27FC236}">
                <a16:creationId xmlns:a16="http://schemas.microsoft.com/office/drawing/2014/main" id="{0B43D802-A838-C523-FC85-6B609434BA25}"/>
              </a:ext>
            </a:extLst>
          </p:cNvPr>
          <p:cNvSpPr>
            <a:spLocks noGrp="1"/>
          </p:cNvSpPr>
          <p:nvPr>
            <p:ph type="sldNum" sz="quarter" idx="12"/>
          </p:nvPr>
        </p:nvSpPr>
        <p:spPr/>
        <p:txBody>
          <a:bodyPr/>
          <a:lstStyle/>
          <a:p>
            <a:fld id="{5B621ED0-B45F-441E-93E9-023E2B55C8A5}" type="slidenum">
              <a:rPr lang="en-CA" smtClean="0"/>
              <a:t>211</a:t>
            </a:fld>
            <a:endParaRPr lang="en-CA"/>
          </a:p>
        </p:txBody>
      </p:sp>
    </p:spTree>
    <p:extLst>
      <p:ext uri="{BB962C8B-B14F-4D97-AF65-F5344CB8AC3E}">
        <p14:creationId xmlns:p14="http://schemas.microsoft.com/office/powerpoint/2010/main" val="30261869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0DE5-41E4-A3CD-5ADE-23324B359CD7}"/>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D57BECD3-3B7F-DC55-5648-14BB24725B23}"/>
              </a:ext>
            </a:extLst>
          </p:cNvPr>
          <p:cNvSpPr>
            <a:spLocks noGrp="1"/>
          </p:cNvSpPr>
          <p:nvPr>
            <p:ph type="subTitle" idx="1"/>
          </p:nvPr>
        </p:nvSpPr>
        <p:spPr/>
        <p:txBody>
          <a:bodyPr/>
          <a:lstStyle/>
          <a:p>
            <a:endParaRPr lang="en-CA"/>
          </a:p>
        </p:txBody>
      </p:sp>
      <p:pic>
        <p:nvPicPr>
          <p:cNvPr id="4" name="Online Media 3" title="It’s simple on YouTube session 2">
            <a:hlinkClick r:id="" action="ppaction://media"/>
            <a:extLst>
              <a:ext uri="{FF2B5EF4-FFF2-40B4-BE49-F238E27FC236}">
                <a16:creationId xmlns:a16="http://schemas.microsoft.com/office/drawing/2014/main" id="{135C9A89-E9D8-FA83-287B-5A433EA527D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05B5869C-DEDE-8516-001D-02EE3C9D7378}"/>
              </a:ext>
            </a:extLst>
          </p:cNvPr>
          <p:cNvSpPr>
            <a:spLocks noGrp="1"/>
          </p:cNvSpPr>
          <p:nvPr>
            <p:ph type="sldNum" sz="quarter" idx="12"/>
          </p:nvPr>
        </p:nvSpPr>
        <p:spPr/>
        <p:txBody>
          <a:bodyPr/>
          <a:lstStyle/>
          <a:p>
            <a:fld id="{5B621ED0-B45F-441E-93E9-023E2B55C8A5}" type="slidenum">
              <a:rPr lang="en-CA" smtClean="0"/>
              <a:t>212</a:t>
            </a:fld>
            <a:endParaRPr lang="en-CA"/>
          </a:p>
        </p:txBody>
      </p:sp>
    </p:spTree>
    <p:extLst>
      <p:ext uri="{BB962C8B-B14F-4D97-AF65-F5344CB8AC3E}">
        <p14:creationId xmlns:p14="http://schemas.microsoft.com/office/powerpoint/2010/main" val="330419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339074" y="5118653"/>
            <a:ext cx="11471565" cy="1739347"/>
          </a:xfrm>
        </p:spPr>
        <p:txBody>
          <a:bodyPr vert="horz" lIns="91440" tIns="45720" rIns="91440" bIns="45720" rtlCol="0" anchor="ctr">
            <a:normAutofit fontScale="90000"/>
          </a:bodyPr>
          <a:lstStyle/>
          <a:p>
            <a:pPr algn="ctr">
              <a:lnSpc>
                <a:spcPct val="80000"/>
              </a:lnSpc>
            </a:pPr>
            <a:r>
              <a:rPr lang="en-US" sz="4200" b="1" spc="150" dirty="0">
                <a:solidFill>
                  <a:schemeClr val="bg1"/>
                </a:solidFill>
              </a:rPr>
              <a:t>Welcome to session 2</a:t>
            </a:r>
            <a:br>
              <a:rPr lang="en-US" sz="4200" b="1" spc="150" dirty="0">
                <a:solidFill>
                  <a:schemeClr val="bg1"/>
                </a:solidFill>
              </a:rPr>
            </a:br>
            <a:r>
              <a:rPr lang="en-US" sz="4200" b="1" spc="150" dirty="0">
                <a:solidFill>
                  <a:schemeClr val="bg1"/>
                </a:solidFill>
              </a:rPr>
              <a:t>introduction to the simple course</a:t>
            </a:r>
            <a:br>
              <a:rPr lang="en-US" sz="4200" b="1" spc="150" dirty="0">
                <a:solidFill>
                  <a:schemeClr val="tx1"/>
                </a:solidFill>
              </a:rPr>
            </a:br>
            <a:br>
              <a:rPr lang="en-US" sz="2000" b="1" cap="none" spc="150" dirty="0">
                <a:solidFill>
                  <a:schemeClr val="tx1"/>
                </a:solidFill>
              </a:rPr>
            </a:br>
            <a:br>
              <a:rPr lang="en-US" sz="4200" b="1" spc="150" dirty="0">
                <a:solidFill>
                  <a:schemeClr val="tx1"/>
                </a:solidFill>
              </a:rPr>
            </a:br>
            <a:endParaRPr lang="en-US" sz="4200" b="1" spc="150" dirty="0">
              <a:solidFill>
                <a:schemeClr val="tx1"/>
              </a:solidFill>
            </a:endParaRPr>
          </a:p>
        </p:txBody>
      </p:sp>
      <p:pic>
        <p:nvPicPr>
          <p:cNvPr id="10" name="Picture 9" descr="Business handshake">
            <a:extLst>
              <a:ext uri="{FF2B5EF4-FFF2-40B4-BE49-F238E27FC236}">
                <a16:creationId xmlns:a16="http://schemas.microsoft.com/office/drawing/2014/main" id="{064C8E4D-C0A7-4A5D-93C0-970A4BA788F5}"/>
              </a:ext>
            </a:extLst>
          </p:cNvPr>
          <p:cNvPicPr>
            <a:picLocks noChangeAspect="1"/>
          </p:cNvPicPr>
          <p:nvPr/>
        </p:nvPicPr>
        <p:blipFill rotWithShape="1">
          <a:blip r:embed="rId3"/>
          <a:srcRect t="35014" b="20042"/>
          <a:stretch/>
        </p:blipFill>
        <p:spPr>
          <a:xfrm>
            <a:off x="-42286" y="669851"/>
            <a:ext cx="12234286" cy="3657589"/>
          </a:xfrm>
          <a:prstGeom prst="rect">
            <a:avLst/>
          </a:prstGeom>
        </p:spPr>
      </p:pic>
      <p:sp>
        <p:nvSpPr>
          <p:cNvPr id="3" name="Slide Number Placeholder 2">
            <a:extLst>
              <a:ext uri="{FF2B5EF4-FFF2-40B4-BE49-F238E27FC236}">
                <a16:creationId xmlns:a16="http://schemas.microsoft.com/office/drawing/2014/main" id="{788D1C30-B60B-B4B0-2794-7FDED8075263}"/>
              </a:ext>
            </a:extLst>
          </p:cNvPr>
          <p:cNvSpPr>
            <a:spLocks noGrp="1"/>
          </p:cNvSpPr>
          <p:nvPr>
            <p:ph type="sldNum" sz="quarter" idx="12"/>
          </p:nvPr>
        </p:nvSpPr>
        <p:spPr/>
        <p:txBody>
          <a:bodyPr/>
          <a:lstStyle/>
          <a:p>
            <a:fld id="{5B621ED0-B45F-441E-93E9-023E2B55C8A5}" type="slidenum">
              <a:rPr lang="en-CA" smtClean="0"/>
              <a:t>213</a:t>
            </a:fld>
            <a:endParaRPr lang="en-CA"/>
          </a:p>
        </p:txBody>
      </p:sp>
    </p:spTree>
    <p:extLst>
      <p:ext uri="{BB962C8B-B14F-4D97-AF65-F5344CB8AC3E}">
        <p14:creationId xmlns:p14="http://schemas.microsoft.com/office/powerpoint/2010/main" val="938814320"/>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A3B61D-5739-40E4-929E-ED4E773D4683}"/>
              </a:ext>
            </a:extLst>
          </p:cNvPr>
          <p:cNvSpPr>
            <a:spLocks noGrp="1"/>
          </p:cNvSpPr>
          <p:nvPr>
            <p:ph type="body" idx="4294967295"/>
          </p:nvPr>
        </p:nvSpPr>
        <p:spPr>
          <a:xfrm>
            <a:off x="47625" y="1165902"/>
            <a:ext cx="5917223" cy="1693102"/>
          </a:xfrm>
        </p:spPr>
        <p:txBody>
          <a:bodyPr>
            <a:normAutofit/>
          </a:bodyPr>
          <a:lstStyle/>
          <a:p>
            <a:pPr marL="45720" indent="0" algn="ctr">
              <a:buNone/>
            </a:pPr>
            <a:r>
              <a:rPr lang="en-CA" sz="2400" dirty="0">
                <a:solidFill>
                  <a:schemeClr val="bg1"/>
                </a:solidFill>
              </a:rPr>
              <a:t>Last week </a:t>
            </a:r>
            <a:r>
              <a:rPr lang="en-CA" sz="2400" dirty="0"/>
              <a:t>Session 1 ORIENTATION: THE WHO, HOW, WHY, WHERE, AND WHEN OF THE SIMPLE COURSE </a:t>
            </a:r>
          </a:p>
          <a:p>
            <a:pPr marL="45720" indent="0" algn="ctr">
              <a:buNone/>
            </a:pPr>
            <a:r>
              <a:rPr lang="en-CA" sz="2000" dirty="0"/>
              <a:t>An introduction to the “bus”</a:t>
            </a:r>
          </a:p>
        </p:txBody>
      </p:sp>
      <p:sp>
        <p:nvSpPr>
          <p:cNvPr id="7" name="Text Placeholder 6">
            <a:extLst>
              <a:ext uri="{FF2B5EF4-FFF2-40B4-BE49-F238E27FC236}">
                <a16:creationId xmlns:a16="http://schemas.microsoft.com/office/drawing/2014/main" id="{08A32458-81BD-4E3F-AB47-193472813E27}"/>
              </a:ext>
            </a:extLst>
          </p:cNvPr>
          <p:cNvSpPr>
            <a:spLocks noGrp="1"/>
          </p:cNvSpPr>
          <p:nvPr>
            <p:ph type="body" sz="quarter" idx="4294967295"/>
          </p:nvPr>
        </p:nvSpPr>
        <p:spPr>
          <a:xfrm>
            <a:off x="5863003" y="394111"/>
            <a:ext cx="6059366" cy="1129321"/>
          </a:xfrm>
        </p:spPr>
        <p:txBody>
          <a:bodyPr>
            <a:normAutofit fontScale="92500"/>
          </a:bodyPr>
          <a:lstStyle/>
          <a:p>
            <a:pPr marL="45720" indent="0" algn="ctr">
              <a:buNone/>
            </a:pPr>
            <a:r>
              <a:rPr lang="en-CA" sz="2600" dirty="0">
                <a:solidFill>
                  <a:schemeClr val="bg1"/>
                </a:solidFill>
              </a:rPr>
              <a:t>Today </a:t>
            </a:r>
            <a:r>
              <a:rPr lang="en-CA" sz="2600" dirty="0"/>
              <a:t>Session 2 OVERVIEW: THE WHAT</a:t>
            </a:r>
          </a:p>
          <a:p>
            <a:pPr marL="45720" indent="0" algn="ctr">
              <a:buNone/>
            </a:pPr>
            <a:r>
              <a:rPr lang="en-CA" dirty="0"/>
              <a:t>An overview of the “trip” or material  we will discuss</a:t>
            </a:r>
          </a:p>
        </p:txBody>
      </p:sp>
      <p:pic>
        <p:nvPicPr>
          <p:cNvPr id="2050" name="Picture 2" descr="Delhi To London In 70 days: World&amp;#39;s Longest Bus Trip Starts In 2021 | The  Dope">
            <a:extLst>
              <a:ext uri="{FF2B5EF4-FFF2-40B4-BE49-F238E27FC236}">
                <a16:creationId xmlns:a16="http://schemas.microsoft.com/office/drawing/2014/main" id="{AE573943-4722-4E5B-93CD-5AFDA809918C}"/>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6005146" y="1674445"/>
            <a:ext cx="5917223" cy="3829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Does It Mean to Dream of a Bus? - Dream Glossary and Dictionary">
            <a:extLst>
              <a:ext uri="{FF2B5EF4-FFF2-40B4-BE49-F238E27FC236}">
                <a16:creationId xmlns:a16="http://schemas.microsoft.com/office/drawing/2014/main" id="{4447EB3A-A637-463C-B0EC-21CC1D4B9E5E}"/>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7327" y="2501740"/>
            <a:ext cx="6037384" cy="3987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AC0DEDC-2910-4B1B-1907-79566D969FBA}"/>
              </a:ext>
            </a:extLst>
          </p:cNvPr>
          <p:cNvSpPr>
            <a:spLocks noGrp="1"/>
          </p:cNvSpPr>
          <p:nvPr>
            <p:ph type="sldNum" sz="quarter" idx="12"/>
          </p:nvPr>
        </p:nvSpPr>
        <p:spPr/>
        <p:txBody>
          <a:bodyPr/>
          <a:lstStyle/>
          <a:p>
            <a:fld id="{5B621ED0-B45F-441E-93E9-023E2B55C8A5}" type="slidenum">
              <a:rPr lang="en-CA" smtClean="0"/>
              <a:t>214</a:t>
            </a:fld>
            <a:endParaRPr lang="en-CA"/>
          </a:p>
        </p:txBody>
      </p:sp>
    </p:spTree>
    <p:extLst>
      <p:ext uri="{BB962C8B-B14F-4D97-AF65-F5344CB8AC3E}">
        <p14:creationId xmlns:p14="http://schemas.microsoft.com/office/powerpoint/2010/main" val="19309669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660678B9-738A-4E70-47DB-C937B9600903}"/>
              </a:ext>
            </a:extLst>
          </p:cNvPr>
          <p:cNvSpPr>
            <a:spLocks noGrp="1"/>
          </p:cNvSpPr>
          <p:nvPr>
            <p:ph type="sldNum" sz="quarter" idx="12"/>
          </p:nvPr>
        </p:nvSpPr>
        <p:spPr/>
        <p:txBody>
          <a:bodyPr/>
          <a:lstStyle/>
          <a:p>
            <a:fld id="{5B621ED0-B45F-441E-93E9-023E2B55C8A5}" type="slidenum">
              <a:rPr lang="en-CA" smtClean="0"/>
              <a:t>215</a:t>
            </a:fld>
            <a:endParaRPr lang="en-CA"/>
          </a:p>
        </p:txBody>
      </p:sp>
    </p:spTree>
    <p:extLst>
      <p:ext uri="{BB962C8B-B14F-4D97-AF65-F5344CB8AC3E}">
        <p14:creationId xmlns:p14="http://schemas.microsoft.com/office/powerpoint/2010/main" val="13945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We Behave As We Do">
            <a:hlinkClick r:id="" action="ppaction://media"/>
            <a:extLst>
              <a:ext uri="{FF2B5EF4-FFF2-40B4-BE49-F238E27FC236}">
                <a16:creationId xmlns:a16="http://schemas.microsoft.com/office/drawing/2014/main" id="{75701B8C-81B1-0189-5470-E6421DFD48D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C41D273-E9BC-B99C-CD04-E4D6E0311682}"/>
              </a:ext>
            </a:extLst>
          </p:cNvPr>
          <p:cNvSpPr>
            <a:spLocks noGrp="1"/>
          </p:cNvSpPr>
          <p:nvPr>
            <p:ph type="sldNum" sz="quarter" idx="12"/>
          </p:nvPr>
        </p:nvSpPr>
        <p:spPr/>
        <p:txBody>
          <a:bodyPr/>
          <a:lstStyle/>
          <a:p>
            <a:fld id="{5B621ED0-B45F-441E-93E9-023E2B55C8A5}" type="slidenum">
              <a:rPr lang="en-CA" smtClean="0"/>
              <a:t>216</a:t>
            </a:fld>
            <a:endParaRPr lang="en-CA"/>
          </a:p>
        </p:txBody>
      </p:sp>
    </p:spTree>
    <p:extLst>
      <p:ext uri="{BB962C8B-B14F-4D97-AF65-F5344CB8AC3E}">
        <p14:creationId xmlns:p14="http://schemas.microsoft.com/office/powerpoint/2010/main" val="231782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sychotherapy">
            <a:hlinkClick r:id="" action="ppaction://media"/>
            <a:extLst>
              <a:ext uri="{FF2B5EF4-FFF2-40B4-BE49-F238E27FC236}">
                <a16:creationId xmlns:a16="http://schemas.microsoft.com/office/drawing/2014/main" id="{26A0090E-C081-9226-D480-AAC47E1B541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0A9DDC1-0567-7B89-6554-14D268B243B9}"/>
              </a:ext>
            </a:extLst>
          </p:cNvPr>
          <p:cNvSpPr>
            <a:spLocks noGrp="1"/>
          </p:cNvSpPr>
          <p:nvPr>
            <p:ph type="sldNum" sz="quarter" idx="12"/>
          </p:nvPr>
        </p:nvSpPr>
        <p:spPr/>
        <p:txBody>
          <a:bodyPr/>
          <a:lstStyle/>
          <a:p>
            <a:fld id="{5B621ED0-B45F-441E-93E9-023E2B55C8A5}" type="slidenum">
              <a:rPr lang="en-CA" smtClean="0"/>
              <a:t>217</a:t>
            </a:fld>
            <a:endParaRPr lang="en-CA"/>
          </a:p>
        </p:txBody>
      </p:sp>
    </p:spTree>
    <p:extLst>
      <p:ext uri="{BB962C8B-B14F-4D97-AF65-F5344CB8AC3E}">
        <p14:creationId xmlns:p14="http://schemas.microsoft.com/office/powerpoint/2010/main" val="13956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vercomer Animated Short | Hannah Grace">
            <a:hlinkClick r:id="" action="ppaction://media"/>
            <a:extLst>
              <a:ext uri="{FF2B5EF4-FFF2-40B4-BE49-F238E27FC236}">
                <a16:creationId xmlns:a16="http://schemas.microsoft.com/office/drawing/2014/main" id="{4CB2CD64-EF22-0E74-67A1-B6B1A136577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C405C86-7AF7-329B-89FA-E7B5487F159C}"/>
              </a:ext>
            </a:extLst>
          </p:cNvPr>
          <p:cNvSpPr>
            <a:spLocks noGrp="1"/>
          </p:cNvSpPr>
          <p:nvPr>
            <p:ph type="sldNum" sz="quarter" idx="12"/>
          </p:nvPr>
        </p:nvSpPr>
        <p:spPr/>
        <p:txBody>
          <a:bodyPr/>
          <a:lstStyle/>
          <a:p>
            <a:fld id="{5B621ED0-B45F-441E-93E9-023E2B55C8A5}" type="slidenum">
              <a:rPr lang="en-CA" smtClean="0"/>
              <a:t>218</a:t>
            </a:fld>
            <a:endParaRPr lang="en-CA"/>
          </a:p>
        </p:txBody>
      </p:sp>
    </p:spTree>
    <p:extLst>
      <p:ext uri="{BB962C8B-B14F-4D97-AF65-F5344CB8AC3E}">
        <p14:creationId xmlns:p14="http://schemas.microsoft.com/office/powerpoint/2010/main" val="1254577573"/>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solidFill>
                  <a:schemeClr val="bg1"/>
                </a:solidFill>
              </a:rPr>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1917D857-F240-D063-799C-0A99C7B0F963}"/>
              </a:ext>
            </a:extLst>
          </p:cNvPr>
          <p:cNvSpPr>
            <a:spLocks noGrp="1"/>
          </p:cNvSpPr>
          <p:nvPr>
            <p:ph type="sldNum" sz="quarter" idx="12"/>
          </p:nvPr>
        </p:nvSpPr>
        <p:spPr/>
        <p:txBody>
          <a:bodyPr/>
          <a:lstStyle/>
          <a:p>
            <a:fld id="{5B621ED0-B45F-441E-93E9-023E2B55C8A5}" type="slidenum">
              <a:rPr lang="en-CA" smtClean="0"/>
              <a:t>219</a:t>
            </a:fld>
            <a:endParaRPr lang="en-CA"/>
          </a:p>
        </p:txBody>
      </p:sp>
    </p:spTree>
    <p:extLst>
      <p:ext uri="{BB962C8B-B14F-4D97-AF65-F5344CB8AC3E}">
        <p14:creationId xmlns:p14="http://schemas.microsoft.com/office/powerpoint/2010/main" val="147640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0FECE-A38F-4AEA-EC40-402C59508C80}"/>
              </a:ext>
            </a:extLst>
          </p:cNvPr>
          <p:cNvSpPr txBox="1"/>
          <p:nvPr/>
        </p:nvSpPr>
        <p:spPr>
          <a:xfrm>
            <a:off x="4197927" y="-83128"/>
            <a:ext cx="7994073" cy="7663636"/>
          </a:xfrm>
          <a:prstGeom prst="rect">
            <a:avLst/>
          </a:prstGeom>
          <a:noFill/>
        </p:spPr>
        <p:txBody>
          <a:bodyPr wrap="square">
            <a:spAutoFit/>
          </a:bodyPr>
          <a:lstStyle/>
          <a:p>
            <a:pPr marL="285750" indent="-285750">
              <a:buFont typeface="Arial" panose="020B0604020202020204" pitchFamily="34" charset="0"/>
              <a:buChar char="•"/>
            </a:pPr>
            <a:r>
              <a:rPr lang="en-US" sz="2400" dirty="0"/>
              <a:t>Setting an intention involves consciously deciding what you want to focus on or achieve in a particular area of your life. It’s about clarifying your goals, desires, or feelings and aligning your actions and mindset with those aspirations. This practice can be done in various ways, such as through meditation, journaling, or simply taking a moment to reflect.</a:t>
            </a:r>
          </a:p>
          <a:p>
            <a:pPr marL="285750" indent="-285750">
              <a:buFont typeface="Arial" panose="020B0604020202020204" pitchFamily="34" charset="0"/>
              <a:buChar char="•"/>
            </a:pPr>
            <a:r>
              <a:rPr lang="en-US" sz="2400" dirty="0"/>
              <a:t>When you set an intention, you’re not just wishing for something to happen; you’re actively committing to a mindset or a course of action that can help you manifest your goals. It can be as specific as wanting to improve your health or as broad as seeking more joy in your daily life. The key is to be clear and positive about what you want to invite into your life!</a:t>
            </a:r>
          </a:p>
          <a:p>
            <a:pPr marL="285750" indent="-285750">
              <a:buFont typeface="Arial" panose="020B0604020202020204" pitchFamily="34" charset="0"/>
              <a:buChar char="•"/>
            </a:pPr>
            <a:r>
              <a:rPr lang="en-US" sz="2400" dirty="0"/>
              <a:t>Take a moment now to think about and set your intention for the next 32 sessions which we’ll spend together. Write it down. Remind yourself of your intentions every time you do the course. If you would like, you can share your intentions with us during the question period.</a:t>
            </a:r>
          </a:p>
          <a:p>
            <a:br>
              <a:rPr lang="en-US" dirty="0"/>
            </a:br>
            <a:endParaRPr lang="en-CA" dirty="0"/>
          </a:p>
        </p:txBody>
      </p:sp>
      <p:sp>
        <p:nvSpPr>
          <p:cNvPr id="4" name="TextBox 3">
            <a:extLst>
              <a:ext uri="{FF2B5EF4-FFF2-40B4-BE49-F238E27FC236}">
                <a16:creationId xmlns:a16="http://schemas.microsoft.com/office/drawing/2014/main" id="{93E3236E-C685-E486-BE86-A3A3327D8A8A}"/>
              </a:ext>
            </a:extLst>
          </p:cNvPr>
          <p:cNvSpPr txBox="1"/>
          <p:nvPr/>
        </p:nvSpPr>
        <p:spPr>
          <a:xfrm>
            <a:off x="-151526" y="160378"/>
            <a:ext cx="4557271" cy="1323439"/>
          </a:xfrm>
          <a:prstGeom prst="rect">
            <a:avLst/>
          </a:prstGeom>
          <a:noFill/>
        </p:spPr>
        <p:txBody>
          <a:bodyPr wrap="square">
            <a:spAutoFit/>
          </a:bodyPr>
          <a:lstStyle/>
          <a:p>
            <a:pPr algn="ctr"/>
            <a:r>
              <a:rPr lang="en-US" sz="4000" dirty="0">
                <a:solidFill>
                  <a:schemeClr val="bg1"/>
                </a:solidFill>
              </a:rPr>
              <a:t>YOUR INTENTIONS FOR THE COURSE</a:t>
            </a:r>
          </a:p>
        </p:txBody>
      </p:sp>
      <p:pic>
        <p:nvPicPr>
          <p:cNvPr id="6" name="Picture 5" descr="A list of steps to a self-improvement&#10;&#10;Description automatically generated with medium confidence">
            <a:extLst>
              <a:ext uri="{FF2B5EF4-FFF2-40B4-BE49-F238E27FC236}">
                <a16:creationId xmlns:a16="http://schemas.microsoft.com/office/drawing/2014/main" id="{F12911F0-6FF4-898D-2CDF-FE8478D1B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00" y="1483817"/>
            <a:ext cx="3915110" cy="4953712"/>
          </a:xfrm>
          <a:prstGeom prst="rect">
            <a:avLst/>
          </a:prstGeom>
        </p:spPr>
      </p:pic>
      <p:sp>
        <p:nvSpPr>
          <p:cNvPr id="2" name="Slide Number Placeholder 1">
            <a:extLst>
              <a:ext uri="{FF2B5EF4-FFF2-40B4-BE49-F238E27FC236}">
                <a16:creationId xmlns:a16="http://schemas.microsoft.com/office/drawing/2014/main" id="{66E30EA8-4D2A-00A1-4BB8-97F29F138251}"/>
              </a:ext>
            </a:extLst>
          </p:cNvPr>
          <p:cNvSpPr>
            <a:spLocks noGrp="1"/>
          </p:cNvSpPr>
          <p:nvPr>
            <p:ph type="sldNum" sz="quarter" idx="12"/>
          </p:nvPr>
        </p:nvSpPr>
        <p:spPr/>
        <p:txBody>
          <a:bodyPr/>
          <a:lstStyle/>
          <a:p>
            <a:fld id="{5B621ED0-B45F-441E-93E9-023E2B55C8A5}" type="slidenum">
              <a:rPr lang="en-CA" smtClean="0"/>
              <a:t>22</a:t>
            </a:fld>
            <a:endParaRPr lang="en-CA"/>
          </a:p>
        </p:txBody>
      </p:sp>
    </p:spTree>
    <p:extLst>
      <p:ext uri="{BB962C8B-B14F-4D97-AF65-F5344CB8AC3E}">
        <p14:creationId xmlns:p14="http://schemas.microsoft.com/office/powerpoint/2010/main" val="8634728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02" r="1" b="14164"/>
          <a:stretch/>
        </p:blipFill>
        <p:spPr bwMode="auto">
          <a:xfrm>
            <a:off x="643467" y="442452"/>
            <a:ext cx="10905066" cy="57720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FE4989D-811D-C0F4-20EF-ADDDDD69155A}"/>
              </a:ext>
            </a:extLst>
          </p:cNvPr>
          <p:cNvSpPr>
            <a:spLocks noGrp="1"/>
          </p:cNvSpPr>
          <p:nvPr>
            <p:ph type="sldNum" sz="quarter" idx="12"/>
          </p:nvPr>
        </p:nvSpPr>
        <p:spPr/>
        <p:txBody>
          <a:bodyPr/>
          <a:lstStyle/>
          <a:p>
            <a:fld id="{5B621ED0-B45F-441E-93E9-023E2B55C8A5}" type="slidenum">
              <a:rPr lang="en-CA" smtClean="0"/>
              <a:t>220</a:t>
            </a:fld>
            <a:endParaRPr lang="en-CA"/>
          </a:p>
        </p:txBody>
      </p:sp>
    </p:spTree>
    <p:extLst>
      <p:ext uri="{BB962C8B-B14F-4D97-AF65-F5344CB8AC3E}">
        <p14:creationId xmlns:p14="http://schemas.microsoft.com/office/powerpoint/2010/main" val="201608375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2D7A-A833-4279-9F28-77DDDDF892F4}"/>
              </a:ext>
            </a:extLst>
          </p:cNvPr>
          <p:cNvSpPr>
            <a:spLocks noGrp="1"/>
          </p:cNvSpPr>
          <p:nvPr>
            <p:ph type="title" idx="4294967295"/>
          </p:nvPr>
        </p:nvSpPr>
        <p:spPr>
          <a:xfrm>
            <a:off x="1701209" y="999387"/>
            <a:ext cx="9783762" cy="1509713"/>
          </a:xfrm>
        </p:spPr>
        <p:txBody>
          <a:bodyPr vert="horz" lIns="91440" tIns="45720" rIns="91440" bIns="45720" rtlCol="0" anchor="ctr">
            <a:normAutofit/>
          </a:bodyPr>
          <a:lstStyle/>
          <a:p>
            <a:r>
              <a:rPr lang="en-US" dirty="0">
                <a:solidFill>
                  <a:schemeClr val="bg1"/>
                </a:solidFill>
              </a:rPr>
              <a:t>       Homework for the past week</a:t>
            </a:r>
          </a:p>
        </p:txBody>
      </p:sp>
      <p:graphicFrame>
        <p:nvGraphicFramePr>
          <p:cNvPr id="19" name="Content Placeholder 2">
            <a:extLst>
              <a:ext uri="{FF2B5EF4-FFF2-40B4-BE49-F238E27FC236}">
                <a16:creationId xmlns:a16="http://schemas.microsoft.com/office/drawing/2014/main" id="{B5E602BF-558F-47C1-A51F-7D2A424E4D43}"/>
              </a:ext>
            </a:extLst>
          </p:cNvPr>
          <p:cNvGraphicFramePr>
            <a:graphicFrameLocks noGrp="1"/>
          </p:cNvGraphicFramePr>
          <p:nvPr>
            <p:ph idx="4294967295"/>
          </p:nvPr>
        </p:nvGraphicFramePr>
        <p:xfrm>
          <a:off x="1204118" y="1325562"/>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61B832E-9495-D3A0-B095-2AC648580E68}"/>
              </a:ext>
            </a:extLst>
          </p:cNvPr>
          <p:cNvSpPr>
            <a:spLocks noGrp="1"/>
          </p:cNvSpPr>
          <p:nvPr>
            <p:ph type="sldNum" sz="quarter" idx="12"/>
          </p:nvPr>
        </p:nvSpPr>
        <p:spPr/>
        <p:txBody>
          <a:bodyPr/>
          <a:lstStyle/>
          <a:p>
            <a:fld id="{5B621ED0-B45F-441E-93E9-023E2B55C8A5}" type="slidenum">
              <a:rPr lang="en-CA" smtClean="0"/>
              <a:t>221</a:t>
            </a:fld>
            <a:endParaRPr lang="en-CA"/>
          </a:p>
        </p:txBody>
      </p:sp>
    </p:spTree>
    <p:extLst>
      <p:ext uri="{BB962C8B-B14F-4D97-AF65-F5344CB8AC3E}">
        <p14:creationId xmlns:p14="http://schemas.microsoft.com/office/powerpoint/2010/main" val="30330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02227" y="724052"/>
            <a:ext cx="4492625" cy="1868487"/>
          </a:xfrm>
        </p:spPr>
        <p:txBody>
          <a:bodyPr vert="horz" lIns="91440" tIns="45720" rIns="91440" bIns="45720" rtlCol="0" anchor="t">
            <a:normAutofit/>
          </a:bodyPr>
          <a:lstStyle/>
          <a:p>
            <a:pPr algn="ctr"/>
            <a:r>
              <a:rPr lang="en-US" sz="3600" dirty="0">
                <a:solidFill>
                  <a:schemeClr val="bg1"/>
                </a:solidFill>
              </a:rPr>
              <a:t>Homework for the coming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140437" y="1091942"/>
            <a:ext cx="6732587" cy="5219700"/>
          </a:xfrm>
        </p:spPr>
        <p:txBody>
          <a:bodyPr vert="horz" lIns="91440" tIns="45720" rIns="91440" bIns="45720" rtlCol="0" anchor="t">
            <a:normAutofit lnSpcReduction="10000"/>
          </a:bodyPr>
          <a:lstStyle/>
          <a:p>
            <a:r>
              <a:rPr lang="en-US" sz="2800" dirty="0"/>
              <a:t>Please read p. 1-13 of the DBT skills training workbook 2</a:t>
            </a:r>
            <a:r>
              <a:rPr lang="en-US" sz="2800" baseline="30000" dirty="0"/>
              <a:t>nd</a:t>
            </a:r>
            <a:r>
              <a:rPr lang="en-US" sz="2800" dirty="0"/>
              <a:t> edition. Joan and Nicole will cover these pages next week.</a:t>
            </a:r>
          </a:p>
          <a:p>
            <a:r>
              <a:rPr lang="en-US" sz="2800" dirty="0"/>
              <a:t>Read Simple manual Session 3</a:t>
            </a:r>
          </a:p>
          <a:p>
            <a:r>
              <a:rPr lang="en-US" sz="2800" dirty="0"/>
              <a:t>Try making and using your own “sensory soothing kit”. To guide you, view the mindfulness video on the PowerPoint slides for session 2 or search “trauma coping toolkit-sooth intense emotions with the 5 senses.” on YouTube.</a:t>
            </a:r>
          </a:p>
          <a:p>
            <a:r>
              <a:rPr lang="en-US" sz="2800" dirty="0"/>
              <a:t>Submit questions, comments and feedback to </a:t>
            </a:r>
            <a:r>
              <a:rPr lang="en-US" sz="2800" dirty="0">
                <a:solidFill>
                  <a:schemeClr val="bg1"/>
                </a:solidFill>
                <a:hlinkClick r:id="rId2">
                  <a:extLst>
                    <a:ext uri="{A12FA001-AC4F-418D-AE19-62706E023703}">
                      <ahyp:hlinkClr xmlns:ahyp="http://schemas.microsoft.com/office/drawing/2018/hyperlinkcolor" val="tx"/>
                    </a:ext>
                  </a:extLst>
                </a:hlinkClick>
              </a:rPr>
              <a:t>itssimple2023@gmail.com</a:t>
            </a:r>
            <a:endParaRPr lang="en-US" sz="2800" dirty="0">
              <a:solidFill>
                <a:schemeClr val="bg1"/>
              </a:solidFill>
            </a:endParaRPr>
          </a:p>
          <a:p>
            <a:pPr marL="0"/>
            <a:endParaRPr lang="en-US" sz="2400" dirty="0"/>
          </a:p>
        </p:txBody>
      </p:sp>
      <p:pic>
        <p:nvPicPr>
          <p:cNvPr id="7" name="Picture 6" descr="Seated person at wood table, holding pencil and writing on lined paper page in open notebook">
            <a:extLst>
              <a:ext uri="{FF2B5EF4-FFF2-40B4-BE49-F238E27FC236}">
                <a16:creationId xmlns:a16="http://schemas.microsoft.com/office/drawing/2014/main" id="{05290D50-473D-423E-9259-17076C8DB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52" y="1998137"/>
            <a:ext cx="4821776" cy="3972482"/>
          </a:xfrm>
          <a:prstGeom prst="rect">
            <a:avLst/>
          </a:prstGeom>
        </p:spPr>
      </p:pic>
      <p:sp>
        <p:nvSpPr>
          <p:cNvPr id="4" name="Slide Number Placeholder 3">
            <a:extLst>
              <a:ext uri="{FF2B5EF4-FFF2-40B4-BE49-F238E27FC236}">
                <a16:creationId xmlns:a16="http://schemas.microsoft.com/office/drawing/2014/main" id="{44512B67-7DE8-9BFE-FB90-A2D5D269BF80}"/>
              </a:ext>
            </a:extLst>
          </p:cNvPr>
          <p:cNvSpPr>
            <a:spLocks noGrp="1"/>
          </p:cNvSpPr>
          <p:nvPr>
            <p:ph type="sldNum" sz="quarter" idx="12"/>
          </p:nvPr>
        </p:nvSpPr>
        <p:spPr/>
        <p:txBody>
          <a:bodyPr/>
          <a:lstStyle/>
          <a:p>
            <a:fld id="{5B621ED0-B45F-441E-93E9-023E2B55C8A5}" type="slidenum">
              <a:rPr lang="en-CA" smtClean="0"/>
              <a:t>222</a:t>
            </a:fld>
            <a:endParaRPr lang="en-CA"/>
          </a:p>
        </p:txBody>
      </p:sp>
    </p:spTree>
    <p:extLst>
      <p:ext uri="{BB962C8B-B14F-4D97-AF65-F5344CB8AC3E}">
        <p14:creationId xmlns:p14="http://schemas.microsoft.com/office/powerpoint/2010/main" val="49222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raise your real/virtual hand. We’ll take note and get to you at an appropriate time.</a:t>
            </a:r>
          </a:p>
          <a:p>
            <a:r>
              <a:rPr lang="en-CA" sz="2400" dirty="0">
                <a:solidFill>
                  <a:schemeClr val="tx1"/>
                </a:solidFill>
              </a:rPr>
              <a:t>Keep comments, questions, and feedback relatively brief so everyone has a chance to participate.</a:t>
            </a:r>
          </a:p>
          <a:p>
            <a:r>
              <a:rPr lang="en-CA" sz="2400" dirty="0"/>
              <a:t>Please avoid</a:t>
            </a:r>
            <a:r>
              <a:rPr lang="en-CA" sz="2400" dirty="0">
                <a:solidFill>
                  <a:schemeClr val="tx1"/>
                </a:solidFill>
              </a:rPr>
              <a:t> side conversations</a:t>
            </a:r>
          </a:p>
          <a:p>
            <a:r>
              <a:rPr lang="en-CA" sz="2400" dirty="0">
                <a:solidFill>
                  <a:schemeClr val="tx1"/>
                </a:solidFill>
              </a:rPr>
              <a:t>Please do not overuse zoom’s chat function.</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40243E57-306F-51ED-8291-74A3761A25E3}"/>
              </a:ext>
            </a:extLst>
          </p:cNvPr>
          <p:cNvSpPr>
            <a:spLocks noGrp="1"/>
          </p:cNvSpPr>
          <p:nvPr>
            <p:ph type="sldNum" sz="quarter" idx="12"/>
          </p:nvPr>
        </p:nvSpPr>
        <p:spPr/>
        <p:txBody>
          <a:bodyPr/>
          <a:lstStyle/>
          <a:p>
            <a:fld id="{5B621ED0-B45F-441E-93E9-023E2B55C8A5}" type="slidenum">
              <a:rPr lang="en-CA" smtClean="0"/>
              <a:t>223</a:t>
            </a:fld>
            <a:endParaRPr lang="en-CA"/>
          </a:p>
        </p:txBody>
      </p:sp>
    </p:spTree>
    <p:extLst>
      <p:ext uri="{BB962C8B-B14F-4D97-AF65-F5344CB8AC3E}">
        <p14:creationId xmlns:p14="http://schemas.microsoft.com/office/powerpoint/2010/main" val="10203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BFC8-193A-474E-B1DE-74425255D7EF}"/>
              </a:ext>
            </a:extLst>
          </p:cNvPr>
          <p:cNvSpPr>
            <a:spLocks noGrp="1"/>
          </p:cNvSpPr>
          <p:nvPr>
            <p:ph type="title" idx="4294967295"/>
          </p:nvPr>
        </p:nvSpPr>
        <p:spPr>
          <a:xfrm>
            <a:off x="515937" y="4818247"/>
            <a:ext cx="11160125" cy="931863"/>
          </a:xfrm>
        </p:spPr>
        <p:txBody>
          <a:bodyPr vert="horz" lIns="91440" tIns="45720" rIns="91440" bIns="45720" rtlCol="0" anchor="b">
            <a:normAutofit fontScale="90000"/>
          </a:bodyPr>
          <a:lstStyle/>
          <a:p>
            <a:pPr algn="ctr"/>
            <a:r>
              <a:rPr lang="en-US" sz="4000" dirty="0">
                <a:solidFill>
                  <a:schemeClr val="bg1"/>
                </a:solidFill>
              </a:rPr>
              <a:t>E-mailed</a:t>
            </a:r>
            <a:r>
              <a:rPr lang="en-US" dirty="0">
                <a:solidFill>
                  <a:schemeClr val="bg1"/>
                </a:solidFill>
              </a:rPr>
              <a:t> </a:t>
            </a:r>
            <a:r>
              <a:rPr lang="en-US" sz="4000" dirty="0">
                <a:solidFill>
                  <a:schemeClr val="bg1"/>
                </a:solidFill>
              </a:rPr>
              <a:t>questions, comments, feedback</a:t>
            </a:r>
            <a:br>
              <a:rPr lang="en-US" sz="4000" dirty="0">
                <a:solidFill>
                  <a:schemeClr val="bg1"/>
                </a:solidFill>
              </a:rPr>
            </a:br>
            <a:r>
              <a:rPr lang="en-US" sz="4000" dirty="0">
                <a:solidFill>
                  <a:schemeClr val="bg1"/>
                </a:solidFill>
              </a:rPr>
              <a:t>AND “housekeeping”</a:t>
            </a:r>
          </a:p>
        </p:txBody>
      </p:sp>
      <p:pic>
        <p:nvPicPr>
          <p:cNvPr id="6" name="Picture 5" descr="Cherry branches with spring blossoms">
            <a:extLst>
              <a:ext uri="{FF2B5EF4-FFF2-40B4-BE49-F238E27FC236}">
                <a16:creationId xmlns:a16="http://schemas.microsoft.com/office/drawing/2014/main" id="{4C8A41ED-A675-47F1-BA56-686879DED365}"/>
              </a:ext>
            </a:extLst>
          </p:cNvPr>
          <p:cNvPicPr>
            <a:picLocks noChangeAspect="1"/>
          </p:cNvPicPr>
          <p:nvPr/>
        </p:nvPicPr>
        <p:blipFill rotWithShape="1">
          <a:blip r:embed="rId3"/>
          <a:srcRect t="38479" r="1" b="7393"/>
          <a:stretch/>
        </p:blipFill>
        <p:spPr>
          <a:xfrm>
            <a:off x="922866" y="751843"/>
            <a:ext cx="10346266" cy="37381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A4AEF221-5CD4-DBD6-68A0-A5918EB8D575}"/>
              </a:ext>
            </a:extLst>
          </p:cNvPr>
          <p:cNvSpPr>
            <a:spLocks noGrp="1"/>
          </p:cNvSpPr>
          <p:nvPr>
            <p:ph type="sldNum" sz="quarter" idx="12"/>
          </p:nvPr>
        </p:nvSpPr>
        <p:spPr/>
        <p:txBody>
          <a:bodyPr/>
          <a:lstStyle/>
          <a:p>
            <a:fld id="{5B621ED0-B45F-441E-93E9-023E2B55C8A5}" type="slidenum">
              <a:rPr lang="en-CA" smtClean="0"/>
              <a:t>224</a:t>
            </a:fld>
            <a:endParaRPr lang="en-CA"/>
          </a:p>
        </p:txBody>
      </p:sp>
    </p:spTree>
    <p:extLst>
      <p:ext uri="{BB962C8B-B14F-4D97-AF65-F5344CB8AC3E}">
        <p14:creationId xmlns:p14="http://schemas.microsoft.com/office/powerpoint/2010/main" val="63224262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650465" y="501134"/>
            <a:ext cx="7485572" cy="707886"/>
          </a:xfrm>
          <a:prstGeom prst="rect">
            <a:avLst/>
          </a:prstGeom>
          <a:noFill/>
        </p:spPr>
        <p:txBody>
          <a:bodyPr wrap="square">
            <a:spAutoFit/>
          </a:bodyPr>
          <a:lstStyle/>
          <a:p>
            <a:r>
              <a:rPr lang="en-US" sz="4000" dirty="0">
                <a:solidFill>
                  <a:schemeClr val="bg1"/>
                </a:solidFill>
              </a:rPr>
              <a:t>W</a:t>
            </a:r>
            <a:r>
              <a:rPr lang="en-CA" sz="4000" dirty="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50465" y="2090171"/>
            <a:ext cx="6805627" cy="3416320"/>
          </a:xfrm>
          <a:prstGeom prst="rect">
            <a:avLst/>
          </a:prstGeom>
          <a:noFill/>
        </p:spPr>
        <p:txBody>
          <a:bodyPr wrap="square">
            <a:spAutoFit/>
          </a:bodyPr>
          <a:lstStyle/>
          <a:p>
            <a:pPr marL="285750" indent="-285750">
              <a:buFont typeface="Arial" panose="020B0604020202020204" pitchFamily="34" charset="0"/>
              <a:buChar char="•"/>
            </a:pPr>
            <a:r>
              <a:rPr lang="en-CA" sz="2400" dirty="0"/>
              <a:t>For medico-legal reasons we are required to take attendance.</a:t>
            </a:r>
          </a:p>
          <a:p>
            <a:pPr marL="285750" indent="-285750">
              <a:buFont typeface="Arial" panose="020B0604020202020204" pitchFamily="34" charset="0"/>
              <a:buChar char="•"/>
            </a:pPr>
            <a:r>
              <a:rPr lang="en-CA" sz="2400" dirty="0"/>
              <a:t>Attendance numbers also allow us to justify, with the organizations that support us, continuing to offer this course. So…</a:t>
            </a:r>
          </a:p>
          <a:p>
            <a:pPr marL="285750" indent="-285750">
              <a:buFont typeface="Arial" panose="020B0604020202020204" pitchFamily="34" charset="0"/>
              <a:buChar char="•"/>
            </a:pPr>
            <a:r>
              <a:rPr lang="en-CA" sz="2400" dirty="0"/>
              <a:t>If you’re on zoom, please sign in with your </a:t>
            </a:r>
            <a:r>
              <a:rPr lang="en-CA" sz="2400" dirty="0">
                <a:solidFill>
                  <a:schemeClr val="bg1"/>
                </a:solidFill>
              </a:rPr>
              <a:t>first</a:t>
            </a:r>
            <a:r>
              <a:rPr lang="en-CA" sz="2400" dirty="0"/>
              <a:t> </a:t>
            </a:r>
            <a:r>
              <a:rPr lang="en-CA" sz="2400" dirty="0">
                <a:solidFill>
                  <a:schemeClr val="bg1"/>
                </a:solidFill>
              </a:rPr>
              <a:t>name</a:t>
            </a:r>
            <a:r>
              <a:rPr lang="en-CA" sz="2400" dirty="0"/>
              <a:t> and the </a:t>
            </a:r>
            <a:r>
              <a:rPr lang="en-CA" sz="2400" dirty="0">
                <a:solidFill>
                  <a:schemeClr val="bg1"/>
                </a:solidFill>
              </a:rPr>
              <a:t>initial of your last name</a:t>
            </a:r>
            <a:r>
              <a:rPr lang="en-CA" sz="2400" dirty="0"/>
              <a:t>.</a:t>
            </a:r>
          </a:p>
          <a:p>
            <a:pPr marL="285750" indent="-285750">
              <a:buFont typeface="Arial" panose="020B0604020202020204" pitchFamily="34" charset="0"/>
              <a:buChar char="•"/>
            </a:pPr>
            <a:r>
              <a:rPr lang="en-CA" sz="2400" dirty="0"/>
              <a:t>If you’re in person, please write your name </a:t>
            </a:r>
            <a:r>
              <a:rPr lang="en-CA" sz="2400" dirty="0">
                <a:solidFill>
                  <a:schemeClr val="bg1"/>
                </a:solidFill>
              </a:rPr>
              <a:t>legibly</a:t>
            </a:r>
          </a:p>
          <a:p>
            <a:pPr marL="285750" indent="-285750">
              <a:buFont typeface="Arial" panose="020B0604020202020204" pitchFamily="34" charset="0"/>
              <a:buChar char="•"/>
            </a:pPr>
            <a:r>
              <a:rPr lang="en-CA" sz="2400" dirty="0">
                <a:solidFill>
                  <a:schemeClr val="bg1"/>
                </a:solidFill>
              </a:rPr>
              <a:t>THANK YOU</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C3B958E3-BA69-A225-3EFD-7BC16338FE80}"/>
              </a:ext>
            </a:extLst>
          </p:cNvPr>
          <p:cNvSpPr>
            <a:spLocks noGrp="1"/>
          </p:cNvSpPr>
          <p:nvPr>
            <p:ph type="sldNum" sz="quarter" idx="12"/>
          </p:nvPr>
        </p:nvSpPr>
        <p:spPr/>
        <p:txBody>
          <a:bodyPr/>
          <a:lstStyle/>
          <a:p>
            <a:fld id="{5B621ED0-B45F-441E-93E9-023E2B55C8A5}" type="slidenum">
              <a:rPr lang="en-CA" smtClean="0"/>
              <a:t>225</a:t>
            </a:fld>
            <a:endParaRPr lang="en-CA"/>
          </a:p>
        </p:txBody>
      </p:sp>
    </p:spTree>
    <p:extLst>
      <p:ext uri="{BB962C8B-B14F-4D97-AF65-F5344CB8AC3E}">
        <p14:creationId xmlns:p14="http://schemas.microsoft.com/office/powerpoint/2010/main" val="66772613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05F53C-26E2-34FB-5FA0-434093DB311E}"/>
              </a:ext>
            </a:extLst>
          </p:cNvPr>
          <p:cNvSpPr txBox="1"/>
          <p:nvPr/>
        </p:nvSpPr>
        <p:spPr>
          <a:xfrm>
            <a:off x="1446028" y="0"/>
            <a:ext cx="10664456" cy="646331"/>
          </a:xfrm>
          <a:prstGeom prst="rect">
            <a:avLst/>
          </a:prstGeom>
          <a:noFill/>
        </p:spPr>
        <p:txBody>
          <a:bodyPr wrap="square">
            <a:spAutoFit/>
          </a:bodyPr>
          <a:lstStyle/>
          <a:p>
            <a:r>
              <a:rPr lang="en-CA" sz="3600" dirty="0">
                <a:solidFill>
                  <a:schemeClr val="bg1"/>
                </a:solidFill>
              </a:rPr>
              <a:t> IN PERSON POLL RESULTS FROM LAST WEEK</a:t>
            </a:r>
          </a:p>
        </p:txBody>
      </p:sp>
      <p:sp>
        <p:nvSpPr>
          <p:cNvPr id="5" name="TextBox 4">
            <a:extLst>
              <a:ext uri="{FF2B5EF4-FFF2-40B4-BE49-F238E27FC236}">
                <a16:creationId xmlns:a16="http://schemas.microsoft.com/office/drawing/2014/main" id="{21D58D87-7AB6-BDFC-8BE3-407C2F9A4F52}"/>
              </a:ext>
            </a:extLst>
          </p:cNvPr>
          <p:cNvSpPr txBox="1"/>
          <p:nvPr/>
        </p:nvSpPr>
        <p:spPr>
          <a:xfrm>
            <a:off x="404038" y="646331"/>
            <a:ext cx="6060558" cy="6524863"/>
          </a:xfrm>
          <a:prstGeom prst="rect">
            <a:avLst/>
          </a:prstGeom>
          <a:noFill/>
        </p:spPr>
        <p:txBody>
          <a:bodyPr wrap="square">
            <a:spAutoFit/>
          </a:bodyPr>
          <a:lstStyle/>
          <a:p>
            <a:r>
              <a:rPr lang="en-CA" sz="2000" dirty="0">
                <a:latin typeface="+mj-lt"/>
              </a:rPr>
              <a:t>1. </a:t>
            </a:r>
            <a:r>
              <a:rPr lang="en-US" sz="2000" dirty="0">
                <a:latin typeface="+mj-lt"/>
              </a:rPr>
              <a:t>I am doing the simple course…                                                                </a:t>
            </a:r>
          </a:p>
          <a:p>
            <a:r>
              <a:rPr lang="en-US" sz="2000" dirty="0">
                <a:latin typeface="+mj-lt"/>
              </a:rPr>
              <a:t>A) for the first time – 62%</a:t>
            </a:r>
          </a:p>
          <a:p>
            <a:r>
              <a:rPr lang="en-US" sz="2000" dirty="0">
                <a:latin typeface="+mj-lt"/>
              </a:rPr>
              <a:t>B) I've done it before – 38%</a:t>
            </a:r>
          </a:p>
          <a:p>
            <a:endParaRPr lang="en-US" sz="2000" dirty="0">
              <a:latin typeface="+mj-lt"/>
            </a:endParaRPr>
          </a:p>
          <a:p>
            <a:r>
              <a:rPr lang="en-US" sz="2000" dirty="0">
                <a:latin typeface="+mj-lt"/>
              </a:rPr>
              <a:t>2. The time I have to devote to the course...</a:t>
            </a:r>
          </a:p>
          <a:p>
            <a:r>
              <a:rPr lang="en-US" sz="2000" dirty="0">
                <a:latin typeface="+mj-lt"/>
              </a:rPr>
              <a:t>A) is limited because of other things going on in my life – 15%</a:t>
            </a:r>
          </a:p>
          <a:p>
            <a:r>
              <a:rPr lang="en-US" sz="2000" dirty="0">
                <a:latin typeface="+mj-lt"/>
              </a:rPr>
              <a:t>B) is adequate – 85%</a:t>
            </a:r>
          </a:p>
          <a:p>
            <a:endParaRPr lang="en-US" sz="2000" dirty="0">
              <a:latin typeface="+mj-lt"/>
            </a:endParaRPr>
          </a:p>
          <a:p>
            <a:r>
              <a:rPr lang="en-US" sz="2000" dirty="0">
                <a:latin typeface="+mj-lt"/>
              </a:rPr>
              <a:t>3. I tend towards...</a:t>
            </a:r>
          </a:p>
          <a:p>
            <a:r>
              <a:rPr lang="en-US" sz="2000" dirty="0">
                <a:latin typeface="+mj-lt"/>
              </a:rPr>
              <a:t>A)</a:t>
            </a:r>
            <a:r>
              <a:rPr lang="en-CA" sz="2000" dirty="0">
                <a:latin typeface="+mj-lt"/>
              </a:rPr>
              <a:t> Introversion – 62%</a:t>
            </a:r>
          </a:p>
          <a:p>
            <a:r>
              <a:rPr lang="en-CA" sz="2000" dirty="0">
                <a:latin typeface="+mj-lt"/>
              </a:rPr>
              <a:t>B) extraversion – 8%</a:t>
            </a:r>
          </a:p>
          <a:p>
            <a:r>
              <a:rPr lang="en-US" sz="2000" dirty="0">
                <a:latin typeface="+mj-lt"/>
              </a:rPr>
              <a:t>C) worrying a lot – 100%</a:t>
            </a:r>
          </a:p>
          <a:p>
            <a:r>
              <a:rPr lang="en-US" sz="2000" dirty="0">
                <a:latin typeface="+mj-lt"/>
              </a:rPr>
              <a:t>D) not worrying much – 0%</a:t>
            </a:r>
          </a:p>
          <a:p>
            <a:r>
              <a:rPr lang="en-CA" sz="2000" dirty="0">
                <a:latin typeface="+mj-lt"/>
              </a:rPr>
              <a:t>E) being easy-going – 23%</a:t>
            </a:r>
          </a:p>
          <a:p>
            <a:r>
              <a:rPr lang="en-CA" sz="2000" dirty="0">
                <a:latin typeface="+mj-lt"/>
              </a:rPr>
              <a:t>F) being uptight – 38%</a:t>
            </a:r>
          </a:p>
          <a:p>
            <a:r>
              <a:rPr lang="en-US" sz="2000" dirty="0">
                <a:latin typeface="+mj-lt"/>
              </a:rPr>
              <a:t>G) getting along with others – 77%</a:t>
            </a:r>
          </a:p>
          <a:p>
            <a:r>
              <a:rPr lang="en-US" sz="2000" dirty="0">
                <a:latin typeface="+mj-lt"/>
              </a:rPr>
              <a:t>H) having difficulty in relationships – 62%</a:t>
            </a:r>
          </a:p>
          <a:p>
            <a:r>
              <a:rPr lang="en-US" sz="2000" dirty="0">
                <a:latin typeface="+mj-lt"/>
              </a:rPr>
              <a:t>I) being  open to new experiences – 23%</a:t>
            </a:r>
          </a:p>
          <a:p>
            <a:r>
              <a:rPr lang="en-US" sz="2000" dirty="0">
                <a:latin typeface="+mj-lt"/>
              </a:rPr>
              <a:t>J) preferring the familiar – 77%</a:t>
            </a:r>
          </a:p>
          <a:p>
            <a:endParaRPr lang="en-CA" dirty="0"/>
          </a:p>
        </p:txBody>
      </p:sp>
      <p:sp>
        <p:nvSpPr>
          <p:cNvPr id="7" name="TextBox 6">
            <a:extLst>
              <a:ext uri="{FF2B5EF4-FFF2-40B4-BE49-F238E27FC236}">
                <a16:creationId xmlns:a16="http://schemas.microsoft.com/office/drawing/2014/main" id="{693E0B02-4BCD-530F-55E0-EC69EADD3286}"/>
              </a:ext>
            </a:extLst>
          </p:cNvPr>
          <p:cNvSpPr txBox="1"/>
          <p:nvPr/>
        </p:nvSpPr>
        <p:spPr>
          <a:xfrm>
            <a:off x="7057361" y="915802"/>
            <a:ext cx="4851105" cy="1323439"/>
          </a:xfrm>
          <a:prstGeom prst="rect">
            <a:avLst/>
          </a:prstGeom>
          <a:noFill/>
        </p:spPr>
        <p:txBody>
          <a:bodyPr wrap="square">
            <a:spAutoFit/>
          </a:bodyPr>
          <a:lstStyle/>
          <a:p>
            <a:r>
              <a:rPr lang="en-US" sz="2000" dirty="0">
                <a:latin typeface="+mj-lt"/>
              </a:rPr>
              <a:t>4. I think that</a:t>
            </a:r>
          </a:p>
          <a:p>
            <a:r>
              <a:rPr lang="en-US" sz="2000" dirty="0">
                <a:latin typeface="+mj-lt"/>
              </a:rPr>
              <a:t>A)The simple course will likely help me- 92%</a:t>
            </a:r>
          </a:p>
          <a:p>
            <a:r>
              <a:rPr lang="en-US" sz="2000" dirty="0">
                <a:latin typeface="+mj-lt"/>
              </a:rPr>
              <a:t>B)The course may or may not help me- 0%</a:t>
            </a:r>
          </a:p>
          <a:p>
            <a:r>
              <a:rPr lang="en-US" sz="2000" dirty="0">
                <a:latin typeface="+mj-lt"/>
              </a:rPr>
              <a:t>C)I’m not sure anything can help me- 8%</a:t>
            </a:r>
            <a:endParaRPr lang="en-CA" sz="2000" dirty="0"/>
          </a:p>
        </p:txBody>
      </p:sp>
      <p:sp>
        <p:nvSpPr>
          <p:cNvPr id="2" name="Slide Number Placeholder 1">
            <a:extLst>
              <a:ext uri="{FF2B5EF4-FFF2-40B4-BE49-F238E27FC236}">
                <a16:creationId xmlns:a16="http://schemas.microsoft.com/office/drawing/2014/main" id="{F9B71D3A-FA26-19FE-9C9B-4DC2F23C0C54}"/>
              </a:ext>
            </a:extLst>
          </p:cNvPr>
          <p:cNvSpPr>
            <a:spLocks noGrp="1"/>
          </p:cNvSpPr>
          <p:nvPr>
            <p:ph type="sldNum" sz="quarter" idx="12"/>
          </p:nvPr>
        </p:nvSpPr>
        <p:spPr/>
        <p:txBody>
          <a:bodyPr/>
          <a:lstStyle/>
          <a:p>
            <a:fld id="{5B621ED0-B45F-441E-93E9-023E2B55C8A5}" type="slidenum">
              <a:rPr lang="en-CA" smtClean="0"/>
              <a:t>226</a:t>
            </a:fld>
            <a:endParaRPr lang="en-CA"/>
          </a:p>
        </p:txBody>
      </p:sp>
    </p:spTree>
    <p:extLst>
      <p:ext uri="{BB962C8B-B14F-4D97-AF65-F5344CB8AC3E}">
        <p14:creationId xmlns:p14="http://schemas.microsoft.com/office/powerpoint/2010/main" val="111434070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solidFill>
                  <a:schemeClr val="bg1"/>
                </a:solidFill>
              </a:rPr>
              <a:t>Mindfulness: Sensory soothing toolkit</a:t>
            </a:r>
            <a:r>
              <a:rPr lang="en-US"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4B469976-CBBE-0D1A-6F44-0468A7FCF168}"/>
              </a:ext>
            </a:extLst>
          </p:cNvPr>
          <p:cNvSpPr>
            <a:spLocks noGrp="1"/>
          </p:cNvSpPr>
          <p:nvPr>
            <p:ph type="sldNum" sz="quarter" idx="12"/>
          </p:nvPr>
        </p:nvSpPr>
        <p:spPr/>
        <p:txBody>
          <a:bodyPr/>
          <a:lstStyle/>
          <a:p>
            <a:fld id="{5B621ED0-B45F-441E-93E9-023E2B55C8A5}" type="slidenum">
              <a:rPr lang="en-CA" smtClean="0"/>
              <a:t>227</a:t>
            </a:fld>
            <a:endParaRPr lang="en-CA"/>
          </a:p>
        </p:txBody>
      </p:sp>
    </p:spTree>
    <p:extLst>
      <p:ext uri="{BB962C8B-B14F-4D97-AF65-F5344CB8AC3E}">
        <p14:creationId xmlns:p14="http://schemas.microsoft.com/office/powerpoint/2010/main" val="389816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hill overlooking a sunset&#10;&#10;Description automatically generated with low confidence">
            <a:extLst>
              <a:ext uri="{FF2B5EF4-FFF2-40B4-BE49-F238E27FC236}">
                <a16:creationId xmlns:a16="http://schemas.microsoft.com/office/drawing/2014/main" id="{4F3D3DC9-313D-4736-A0F0-AFE86C37213F}"/>
              </a:ext>
            </a:extLst>
          </p:cNvPr>
          <p:cNvPicPr/>
          <p:nvPr/>
        </p:nvPicPr>
        <p:blipFill rotWithShape="1">
          <a:blip r:embed="rId2">
            <a:extLst>
              <a:ext uri="{28A0092B-C50C-407E-A947-70E740481C1C}">
                <a14:useLocalDpi xmlns:a14="http://schemas.microsoft.com/office/drawing/2010/main" val="0"/>
              </a:ext>
            </a:extLst>
          </a:blip>
          <a:srcRect l="3181" t="23295" r="5910"/>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944680" y="-393693"/>
            <a:ext cx="7499706" cy="2819398"/>
          </a:xfrm>
        </p:spPr>
        <p:txBody>
          <a:bodyPr vert="horz" lIns="91440" tIns="45720" rIns="91440" bIns="45720" rtlCol="0" anchor="b">
            <a:normAutofit/>
          </a:bodyPr>
          <a:lstStyle/>
          <a:p>
            <a:pPr algn="ctr"/>
            <a:r>
              <a:rPr lang="en-US" sz="4800" dirty="0">
                <a:solidFill>
                  <a:schemeClr val="bg1"/>
                </a:solidFill>
              </a:rPr>
              <a:t>MINDFULNESS</a:t>
            </a:r>
            <a:br>
              <a:rPr lang="en-US" sz="4800" dirty="0">
                <a:solidFill>
                  <a:schemeClr val="tx1"/>
                </a:solidFill>
              </a:rPr>
            </a:br>
            <a:endParaRPr lang="en-US" sz="4800" dirty="0">
              <a:solidFill>
                <a:schemeClr val="tx1"/>
              </a:solidFill>
            </a:endParaRP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6646333" y="4851399"/>
            <a:ext cx="3353073" cy="914401"/>
          </a:xfrm>
        </p:spPr>
        <p:txBody>
          <a:bodyPr vert="horz" lIns="91440" tIns="45720" rIns="91440" bIns="45720" rtlCol="0" anchor="t">
            <a:normAutofit/>
          </a:bodyPr>
          <a:lstStyle/>
          <a:p>
            <a:pPr marL="0" indent="0" algn="r">
              <a:buNone/>
            </a:pPr>
            <a:r>
              <a:rPr lang="en-US" cap="all">
                <a:solidFill>
                  <a:schemeClr val="bg2">
                    <a:lumMod val="75000"/>
                  </a:schemeClr>
                </a:solidFill>
              </a:rPr>
              <a:t> </a:t>
            </a:r>
          </a:p>
        </p:txBody>
      </p:sp>
      <p:sp>
        <p:nvSpPr>
          <p:cNvPr id="12" name="TextBox 11">
            <a:extLst>
              <a:ext uri="{FF2B5EF4-FFF2-40B4-BE49-F238E27FC236}">
                <a16:creationId xmlns:a16="http://schemas.microsoft.com/office/drawing/2014/main" id="{F973A69C-2803-3065-31BE-DCE03FD45BBE}"/>
              </a:ext>
            </a:extLst>
          </p:cNvPr>
          <p:cNvSpPr txBox="1"/>
          <p:nvPr/>
        </p:nvSpPr>
        <p:spPr>
          <a:xfrm>
            <a:off x="3944680" y="5304135"/>
            <a:ext cx="8247300" cy="923330"/>
          </a:xfrm>
          <a:prstGeom prst="rect">
            <a:avLst/>
          </a:prstGeom>
          <a:noFill/>
        </p:spPr>
        <p:txBody>
          <a:bodyPr wrap="square">
            <a:spAutoFit/>
          </a:bodyPr>
          <a:lstStyle/>
          <a:p>
            <a:pPr marL="285750" indent="-285750">
              <a:buFont typeface="Arial" panose="020B0604020202020204" pitchFamily="34" charset="0"/>
              <a:buChar char="•"/>
            </a:pPr>
            <a:r>
              <a:rPr lang="en-CA" dirty="0"/>
              <a:t>Next week we’ll be mindfully eating a raisin.  </a:t>
            </a:r>
          </a:p>
          <a:p>
            <a:pPr marL="285750" indent="-285750">
              <a:buFont typeface="Arial" panose="020B0604020202020204" pitchFamily="34" charset="0"/>
              <a:buChar char="•"/>
            </a:pPr>
            <a:r>
              <a:rPr lang="en-CA" dirty="0"/>
              <a:t>Zoom participants please have some raisins available at the beginning of the class </a:t>
            </a:r>
          </a:p>
          <a:p>
            <a:pPr marL="285750" indent="-285750">
              <a:buFont typeface="Arial" panose="020B0604020202020204" pitchFamily="34" charset="0"/>
              <a:buChar char="•"/>
            </a:pPr>
            <a:r>
              <a:rPr lang="en-CA" dirty="0"/>
              <a:t>We will bring the raisins for those who come in-person. </a:t>
            </a:r>
          </a:p>
        </p:txBody>
      </p:sp>
      <p:sp>
        <p:nvSpPr>
          <p:cNvPr id="5" name="Slide Number Placeholder 4">
            <a:extLst>
              <a:ext uri="{FF2B5EF4-FFF2-40B4-BE49-F238E27FC236}">
                <a16:creationId xmlns:a16="http://schemas.microsoft.com/office/drawing/2014/main" id="{8C489562-B699-5517-B1D5-23A02AE50DD7}"/>
              </a:ext>
            </a:extLst>
          </p:cNvPr>
          <p:cNvSpPr>
            <a:spLocks noGrp="1"/>
          </p:cNvSpPr>
          <p:nvPr>
            <p:ph type="sldNum" sz="quarter" idx="12"/>
          </p:nvPr>
        </p:nvSpPr>
        <p:spPr/>
        <p:txBody>
          <a:bodyPr/>
          <a:lstStyle/>
          <a:p>
            <a:fld id="{5B621ED0-B45F-441E-93E9-023E2B55C8A5}" type="slidenum">
              <a:rPr lang="en-CA" smtClean="0"/>
              <a:t>228</a:t>
            </a:fld>
            <a:endParaRPr lang="en-CA"/>
          </a:p>
        </p:txBody>
      </p:sp>
    </p:spTree>
    <p:extLst>
      <p:ext uri="{BB962C8B-B14F-4D97-AF65-F5344CB8AC3E}">
        <p14:creationId xmlns:p14="http://schemas.microsoft.com/office/powerpoint/2010/main" val="200255579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3">
            <a:alphaModFix/>
          </a:blip>
          <a:srcRect l="29928" r="10976"/>
          <a:stretch/>
        </p:blipFill>
        <p:spPr>
          <a:xfrm>
            <a:off x="20" y="10"/>
            <a:ext cx="6094390" cy="6857990"/>
          </a:xfrm>
          <a:prstGeom prst="rect">
            <a:avLst/>
          </a:prstGeom>
        </p:spPr>
      </p:pic>
      <p:pic>
        <p:nvPicPr>
          <p:cNvPr id="8" name="Picture 7" descr="Person meditating">
            <a:extLst>
              <a:ext uri="{FF2B5EF4-FFF2-40B4-BE49-F238E27FC236}">
                <a16:creationId xmlns:a16="http://schemas.microsoft.com/office/drawing/2014/main" id="{6F2BF8F6-00E3-45E6-8D9A-D50D8CA38F6F}"/>
              </a:ext>
            </a:extLst>
          </p:cNvPr>
          <p:cNvPicPr>
            <a:picLocks noChangeAspect="1"/>
          </p:cNvPicPr>
          <p:nvPr/>
        </p:nvPicPr>
        <p:blipFill rotWithShape="1">
          <a:blip r:embed="rId3">
            <a:alphaModFix/>
          </a:blip>
          <a:srcRect l="10540" r="10540"/>
          <a:stretch/>
        </p:blipFill>
        <p:spPr>
          <a:xfrm>
            <a:off x="4053080" y="10"/>
            <a:ext cx="8138918" cy="6857990"/>
          </a:xfrm>
          <a:custGeom>
            <a:avLst/>
            <a:gdLst/>
            <a:ahLst/>
            <a:cxnLst/>
            <a:rect l="l" t="t" r="r" b="b"/>
            <a:pathLst>
              <a:path w="8138918" h="6858000">
                <a:moveTo>
                  <a:pt x="2038180" y="0"/>
                </a:moveTo>
                <a:lnTo>
                  <a:pt x="8138918" y="0"/>
                </a:lnTo>
                <a:lnTo>
                  <a:pt x="8138918" y="6858000"/>
                </a:lnTo>
                <a:lnTo>
                  <a:pt x="2038180" y="6858000"/>
                </a:lnTo>
                <a:close/>
                <a:moveTo>
                  <a:pt x="1501126" y="0"/>
                </a:moveTo>
                <a:lnTo>
                  <a:pt x="1727373" y="0"/>
                </a:lnTo>
                <a:lnTo>
                  <a:pt x="1727373" y="6858000"/>
                </a:lnTo>
                <a:lnTo>
                  <a:pt x="1501126" y="6858000"/>
                </a:lnTo>
                <a:close/>
                <a:moveTo>
                  <a:pt x="1074563" y="0"/>
                </a:moveTo>
                <a:lnTo>
                  <a:pt x="1151640" y="0"/>
                </a:lnTo>
                <a:lnTo>
                  <a:pt x="1151640" y="6858000"/>
                </a:lnTo>
                <a:lnTo>
                  <a:pt x="1074563" y="6858000"/>
                </a:lnTo>
                <a:close/>
                <a:moveTo>
                  <a:pt x="756244" y="0"/>
                </a:moveTo>
                <a:lnTo>
                  <a:pt x="940901" y="0"/>
                </a:lnTo>
                <a:lnTo>
                  <a:pt x="940901" y="6858000"/>
                </a:lnTo>
                <a:lnTo>
                  <a:pt x="756244" y="6858000"/>
                </a:lnTo>
                <a:close/>
                <a:moveTo>
                  <a:pt x="0" y="0"/>
                </a:moveTo>
                <a:lnTo>
                  <a:pt x="575732" y="0"/>
                </a:lnTo>
                <a:lnTo>
                  <a:pt x="575732" y="6858000"/>
                </a:lnTo>
                <a:lnTo>
                  <a:pt x="0" y="6858000"/>
                </a:lnTo>
                <a:close/>
              </a:path>
            </a:pathLst>
          </a:custGeom>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Warning about mindfulness practice</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347472" y="3913632"/>
            <a:ext cx="11503152" cy="457200"/>
          </a:xfrm>
        </p:spPr>
        <p:txBody>
          <a:bodyPr vert="horz" lIns="91440" tIns="45720" rIns="91440" bIns="45720" rtlCol="0">
            <a:noAutofit/>
          </a:bodyPr>
          <a:lstStyle/>
          <a:p>
            <a:pPr marL="0" indent="0" algn="ctr">
              <a:buNone/>
            </a:pPr>
            <a:r>
              <a:rPr lang="en-US" sz="2800" dirty="0">
                <a:solidFill>
                  <a:schemeClr val="bg1"/>
                </a:solidFill>
              </a:rPr>
              <a:t>feel free to skip it. followed by a moment of silence </a:t>
            </a:r>
          </a:p>
        </p:txBody>
      </p:sp>
      <p:sp>
        <p:nvSpPr>
          <p:cNvPr id="4" name="Slide Number Placeholder 3">
            <a:extLst>
              <a:ext uri="{FF2B5EF4-FFF2-40B4-BE49-F238E27FC236}">
                <a16:creationId xmlns:a16="http://schemas.microsoft.com/office/drawing/2014/main" id="{347DE083-F984-FF29-16D9-CB2F79322244}"/>
              </a:ext>
            </a:extLst>
          </p:cNvPr>
          <p:cNvSpPr>
            <a:spLocks noGrp="1"/>
          </p:cNvSpPr>
          <p:nvPr>
            <p:ph type="sldNum" sz="quarter" idx="12"/>
          </p:nvPr>
        </p:nvSpPr>
        <p:spPr/>
        <p:txBody>
          <a:bodyPr/>
          <a:lstStyle/>
          <a:p>
            <a:fld id="{5B621ED0-B45F-441E-93E9-023E2B55C8A5}" type="slidenum">
              <a:rPr lang="en-CA" smtClean="0"/>
              <a:t>229</a:t>
            </a:fld>
            <a:endParaRPr lang="en-CA"/>
          </a:p>
        </p:txBody>
      </p:sp>
    </p:spTree>
    <p:extLst>
      <p:ext uri="{BB962C8B-B14F-4D97-AF65-F5344CB8AC3E}">
        <p14:creationId xmlns:p14="http://schemas.microsoft.com/office/powerpoint/2010/main" val="3709373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F481-8A02-EA59-C298-165125759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B4203-5F07-B72B-3D89-346765FF2412}"/>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05FD4E2E-8536-F20A-E774-0C24FF111505}"/>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solidFill>
                  <a:schemeClr val="bg1"/>
                </a:solidFill>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0B329156-4384-58A1-BB4C-52430B1CF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102D63A-86FE-B3E4-2664-ABA5AA770ABB}"/>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35239B22-C07A-12BF-5485-89A8BE95241F}"/>
              </a:ext>
            </a:extLst>
          </p:cNvPr>
          <p:cNvSpPr>
            <a:spLocks noGrp="1"/>
          </p:cNvSpPr>
          <p:nvPr>
            <p:ph type="sldNum" sz="quarter" idx="12"/>
          </p:nvPr>
        </p:nvSpPr>
        <p:spPr/>
        <p:txBody>
          <a:bodyPr/>
          <a:lstStyle/>
          <a:p>
            <a:fld id="{5B621ED0-B45F-441E-93E9-023E2B55C8A5}" type="slidenum">
              <a:rPr lang="en-CA" smtClean="0"/>
              <a:t>23</a:t>
            </a:fld>
            <a:endParaRPr lang="en-CA"/>
          </a:p>
        </p:txBody>
      </p:sp>
    </p:spTree>
    <p:extLst>
      <p:ext uri="{BB962C8B-B14F-4D97-AF65-F5344CB8AC3E}">
        <p14:creationId xmlns:p14="http://schemas.microsoft.com/office/powerpoint/2010/main" val="19002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7FCC-B0C1-41F7-A545-CAE279338140}"/>
              </a:ext>
            </a:extLst>
          </p:cNvPr>
          <p:cNvSpPr>
            <a:spLocks noGrp="1"/>
          </p:cNvSpPr>
          <p:nvPr>
            <p:ph type="title"/>
          </p:nvPr>
        </p:nvSpPr>
        <p:spPr/>
        <p:txBody>
          <a:bodyPr/>
          <a:lstStyle/>
          <a:p>
            <a:endParaRPr lang="en-CA"/>
          </a:p>
        </p:txBody>
      </p:sp>
      <p:pic>
        <p:nvPicPr>
          <p:cNvPr id="4" name="Online Media 3" title="Trauma Coping Toolkit- Soothe  Intense Emotions with the 5 Senses">
            <a:hlinkClick r:id="" action="ppaction://media"/>
            <a:extLst>
              <a:ext uri="{FF2B5EF4-FFF2-40B4-BE49-F238E27FC236}">
                <a16:creationId xmlns:a16="http://schemas.microsoft.com/office/drawing/2014/main" id="{303E7E1C-5BD3-42F0-BDE2-8EFE02666D41}"/>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CE35B70-5BD8-BC81-9549-5A40013EFD0C}"/>
              </a:ext>
            </a:extLst>
          </p:cNvPr>
          <p:cNvSpPr>
            <a:spLocks noGrp="1"/>
          </p:cNvSpPr>
          <p:nvPr>
            <p:ph type="sldNum" sz="quarter" idx="12"/>
          </p:nvPr>
        </p:nvSpPr>
        <p:spPr/>
        <p:txBody>
          <a:bodyPr/>
          <a:lstStyle/>
          <a:p>
            <a:fld id="{5B621ED0-B45F-441E-93E9-023E2B55C8A5}" type="slidenum">
              <a:rPr lang="en-CA" smtClean="0"/>
              <a:t>230</a:t>
            </a:fld>
            <a:endParaRPr lang="en-CA"/>
          </a:p>
        </p:txBody>
      </p:sp>
    </p:spTree>
    <p:extLst>
      <p:ext uri="{BB962C8B-B14F-4D97-AF65-F5344CB8AC3E}">
        <p14:creationId xmlns:p14="http://schemas.microsoft.com/office/powerpoint/2010/main" val="31927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solidFill>
                <a:schemeClr val="bg1"/>
              </a:solidFill>
            </a:endParaRPr>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8CF00B99-B8F0-F901-51EC-FFAF1392ECA0}"/>
              </a:ext>
            </a:extLst>
          </p:cNvPr>
          <p:cNvSpPr>
            <a:spLocks noGrp="1"/>
          </p:cNvSpPr>
          <p:nvPr>
            <p:ph type="sldNum" sz="quarter" idx="12"/>
          </p:nvPr>
        </p:nvSpPr>
        <p:spPr/>
        <p:txBody>
          <a:bodyPr/>
          <a:lstStyle/>
          <a:p>
            <a:fld id="{5B621ED0-B45F-441E-93E9-023E2B55C8A5}" type="slidenum">
              <a:rPr lang="en-CA" smtClean="0"/>
              <a:t>231</a:t>
            </a:fld>
            <a:endParaRPr lang="en-CA"/>
          </a:p>
        </p:txBody>
      </p:sp>
    </p:spTree>
    <p:extLst>
      <p:ext uri="{BB962C8B-B14F-4D97-AF65-F5344CB8AC3E}">
        <p14:creationId xmlns:p14="http://schemas.microsoft.com/office/powerpoint/2010/main" val="28012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9FC8-A5B5-43EA-2F6D-FB879C5442E7}"/>
              </a:ext>
            </a:extLst>
          </p:cNvPr>
          <p:cNvSpPr>
            <a:spLocks noGrp="1"/>
          </p:cNvSpPr>
          <p:nvPr>
            <p:ph type="title" idx="4294967295"/>
          </p:nvPr>
        </p:nvSpPr>
        <p:spPr>
          <a:xfrm>
            <a:off x="210667" y="1216628"/>
            <a:ext cx="2419411" cy="991649"/>
          </a:xfrm>
        </p:spPr>
        <p:txBody>
          <a:bodyPr>
            <a:normAutofit/>
          </a:bodyPr>
          <a:lstStyle/>
          <a:p>
            <a:r>
              <a:rPr lang="en-CA" sz="2800" dirty="0">
                <a:solidFill>
                  <a:schemeClr val="bg1"/>
                </a:solidFill>
              </a:rPr>
              <a:t>DEFINITIONS</a:t>
            </a:r>
          </a:p>
        </p:txBody>
      </p:sp>
      <p:sp>
        <p:nvSpPr>
          <p:cNvPr id="3" name="Content Placeholder 2">
            <a:extLst>
              <a:ext uri="{FF2B5EF4-FFF2-40B4-BE49-F238E27FC236}">
                <a16:creationId xmlns:a16="http://schemas.microsoft.com/office/drawing/2014/main" id="{98AD1296-E589-8EB3-CA62-BFA2E5F76AE6}"/>
              </a:ext>
            </a:extLst>
          </p:cNvPr>
          <p:cNvSpPr>
            <a:spLocks noGrp="1"/>
          </p:cNvSpPr>
          <p:nvPr>
            <p:ph idx="4294967295"/>
          </p:nvPr>
        </p:nvSpPr>
        <p:spPr>
          <a:xfrm>
            <a:off x="2630078" y="198475"/>
            <a:ext cx="9561923" cy="7070650"/>
          </a:xfrm>
        </p:spPr>
        <p:txBody>
          <a:bodyPr>
            <a:normAutofit fontScale="77500" lnSpcReduction="20000"/>
          </a:bodyPr>
          <a:lstStyle/>
          <a:p>
            <a:r>
              <a:rPr lang="en-CA" sz="2600" dirty="0"/>
              <a:t>As we begin our journey of  healing and growing, it may be helpful to explore the meaning of the terms health, pain, suffering, Illness, disease, sickness and disorders or conditions.</a:t>
            </a:r>
            <a:r>
              <a:rPr lang="en-US" sz="2600" dirty="0"/>
              <a:t> </a:t>
            </a:r>
          </a:p>
          <a:p>
            <a:r>
              <a:rPr lang="en-CA" sz="2600" dirty="0"/>
              <a:t>According to the world health organization, </a:t>
            </a:r>
            <a:r>
              <a:rPr lang="en-CA" sz="2600" dirty="0">
                <a:solidFill>
                  <a:schemeClr val="bg1"/>
                </a:solidFill>
              </a:rPr>
              <a:t>health</a:t>
            </a:r>
            <a:r>
              <a:rPr lang="en-CA" sz="2600" dirty="0"/>
              <a:t> is “a state of complete physical, mental, social and spiritual wellbeing and not merely the absence of disease and infirmity.” </a:t>
            </a:r>
          </a:p>
          <a:p>
            <a:r>
              <a:rPr lang="en-US" sz="2600" dirty="0">
                <a:solidFill>
                  <a:schemeClr val="bg1"/>
                </a:solidFill>
              </a:rPr>
              <a:t>Pain</a:t>
            </a:r>
            <a:r>
              <a:rPr lang="en-US" sz="2600" dirty="0"/>
              <a:t> is a physical sensation or emotional experience that signals harm or distress. It can be acute (short-term) or chronic (long-lasting) and is typically a direct response to injury, illness, or other physical conditions. Pain is a biological signal that something is wrong, prompting individuals to take action to protect themselves.</a:t>
            </a:r>
          </a:p>
          <a:p>
            <a:r>
              <a:rPr lang="en-US" sz="2600" dirty="0">
                <a:solidFill>
                  <a:schemeClr val="bg1"/>
                </a:solidFill>
              </a:rPr>
              <a:t>Suffering</a:t>
            </a:r>
            <a:r>
              <a:rPr lang="en-US" sz="2600" dirty="0"/>
              <a:t>, on the other hand, is a broader emotional and psychological experience that encompasses the feelings of distress, anguish, or hardship that can arise from pain, but also from other sources such as loss, disappointment, or existential concerns. Suffering can occur even in the absence of physical pain, and it often involves a deeper, more complex response to life's challenges. Pain and suffering are often intertwined but represent different experiences.</a:t>
            </a:r>
          </a:p>
          <a:p>
            <a:r>
              <a:rPr lang="en-US" sz="2600" dirty="0">
                <a:solidFill>
                  <a:schemeClr val="bg1"/>
                </a:solidFill>
              </a:rPr>
              <a:t>Illness</a:t>
            </a:r>
            <a:r>
              <a:rPr lang="en-US" sz="2600" dirty="0"/>
              <a:t>, To quote</a:t>
            </a:r>
            <a:r>
              <a:rPr lang="en-CA" sz="2600" dirty="0"/>
              <a:t> Marshall Marinker,</a:t>
            </a:r>
            <a:r>
              <a:rPr lang="en-US" sz="2600" dirty="0"/>
              <a:t> is “a feeling or experience of unhealth which is entirely personal, and interior to the person of the patient. Often it accompanies disease, but the disease may be as yet undiagnosed, as in the early stages of cancer, tuberculosis, or diabetes. Sometimes illness exists where no disease can be found. Traditional medical education has made the deafening silence of illness in the absence of disease unbearable to the clinician.”</a:t>
            </a:r>
          </a:p>
          <a:p>
            <a:r>
              <a:rPr lang="en-US" sz="2600" dirty="0">
                <a:solidFill>
                  <a:schemeClr val="bg1"/>
                </a:solidFill>
              </a:rPr>
              <a:t>Disease </a:t>
            </a:r>
            <a:r>
              <a:rPr lang="en-US" sz="2600" dirty="0"/>
              <a:t>is a “pathological process, most often physical as in throat infection, or cancer... The quality which identifies disease is some deviation from a biological norm. There is an objectivity about disease which doctors are able to see, touch, measure, or smell. Diseases are valued as essential facts in the medical model.”</a:t>
            </a:r>
          </a:p>
          <a:p>
            <a:endParaRPr lang="en-CA" dirty="0"/>
          </a:p>
        </p:txBody>
      </p:sp>
      <p:sp>
        <p:nvSpPr>
          <p:cNvPr id="4" name="AutoShape 2" descr="Relation between illness, disease, and sickness, modified from Wikman... |  Download Scientific Diagram">
            <a:extLst>
              <a:ext uri="{FF2B5EF4-FFF2-40B4-BE49-F238E27FC236}">
                <a16:creationId xmlns:a16="http://schemas.microsoft.com/office/drawing/2014/main" id="{536DA857-E570-531E-DFEC-962F0E8950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Relation between illness, disease, and sickness, modified from Wikman... |  Download Scientific Diagram">
            <a:extLst>
              <a:ext uri="{FF2B5EF4-FFF2-40B4-BE49-F238E27FC236}">
                <a16:creationId xmlns:a16="http://schemas.microsoft.com/office/drawing/2014/main" id="{305D803E-534A-0AA6-7DF3-F157F9EDBCC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descr="A stone sculpture of a mask&#10;&#10;Description automatically generated">
            <a:extLst>
              <a:ext uri="{FF2B5EF4-FFF2-40B4-BE49-F238E27FC236}">
                <a16:creationId xmlns:a16="http://schemas.microsoft.com/office/drawing/2014/main" id="{7439FD18-2ED4-EF02-4F53-E1AA55FB4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3" y="2208277"/>
            <a:ext cx="2504765" cy="2672069"/>
          </a:xfrm>
          <a:prstGeom prst="rect">
            <a:avLst/>
          </a:prstGeom>
        </p:spPr>
      </p:pic>
      <p:sp>
        <p:nvSpPr>
          <p:cNvPr id="6" name="Slide Number Placeholder 5">
            <a:extLst>
              <a:ext uri="{FF2B5EF4-FFF2-40B4-BE49-F238E27FC236}">
                <a16:creationId xmlns:a16="http://schemas.microsoft.com/office/drawing/2014/main" id="{EC905CDC-392B-DC59-9241-6CEACF3D0105}"/>
              </a:ext>
            </a:extLst>
          </p:cNvPr>
          <p:cNvSpPr>
            <a:spLocks noGrp="1"/>
          </p:cNvSpPr>
          <p:nvPr>
            <p:ph type="sldNum" sz="quarter" idx="12"/>
          </p:nvPr>
        </p:nvSpPr>
        <p:spPr/>
        <p:txBody>
          <a:bodyPr/>
          <a:lstStyle/>
          <a:p>
            <a:fld id="{5B621ED0-B45F-441E-93E9-023E2B55C8A5}" type="slidenum">
              <a:rPr lang="en-CA" smtClean="0"/>
              <a:t>232</a:t>
            </a:fld>
            <a:endParaRPr lang="en-CA"/>
          </a:p>
        </p:txBody>
      </p:sp>
    </p:spTree>
    <p:extLst>
      <p:ext uri="{BB962C8B-B14F-4D97-AF65-F5344CB8AC3E}">
        <p14:creationId xmlns:p14="http://schemas.microsoft.com/office/powerpoint/2010/main" val="154030857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CB753-EAFF-DB3D-655B-C776539BB71A}"/>
              </a:ext>
            </a:extLst>
          </p:cNvPr>
          <p:cNvSpPr txBox="1"/>
          <p:nvPr/>
        </p:nvSpPr>
        <p:spPr>
          <a:xfrm>
            <a:off x="377752" y="1020131"/>
            <a:ext cx="2612064" cy="584775"/>
          </a:xfrm>
          <a:prstGeom prst="rect">
            <a:avLst/>
          </a:prstGeom>
          <a:noFill/>
        </p:spPr>
        <p:txBody>
          <a:bodyPr wrap="square">
            <a:spAutoFit/>
          </a:bodyPr>
          <a:lstStyle/>
          <a:p>
            <a:r>
              <a:rPr lang="en-CA" sz="3200" dirty="0">
                <a:solidFill>
                  <a:schemeClr val="bg1"/>
                </a:solidFill>
              </a:rPr>
              <a:t>DEFINITIONS</a:t>
            </a:r>
          </a:p>
        </p:txBody>
      </p:sp>
      <p:pic>
        <p:nvPicPr>
          <p:cNvPr id="3" name="Picture 2" descr="A person in a garment running through a field&#10;&#10;Description automatically generated">
            <a:extLst>
              <a:ext uri="{FF2B5EF4-FFF2-40B4-BE49-F238E27FC236}">
                <a16:creationId xmlns:a16="http://schemas.microsoft.com/office/drawing/2014/main" id="{DA009E73-2A01-1A23-C4CF-24854A5FF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52" y="1604906"/>
            <a:ext cx="2773136" cy="3976294"/>
          </a:xfrm>
          <a:prstGeom prst="rect">
            <a:avLst/>
          </a:prstGeom>
        </p:spPr>
      </p:pic>
      <p:sp>
        <p:nvSpPr>
          <p:cNvPr id="7" name="TextBox 6">
            <a:extLst>
              <a:ext uri="{FF2B5EF4-FFF2-40B4-BE49-F238E27FC236}">
                <a16:creationId xmlns:a16="http://schemas.microsoft.com/office/drawing/2014/main" id="{F8AF3D8B-CB46-A024-53CF-DF7D8AF4B99D}"/>
              </a:ext>
            </a:extLst>
          </p:cNvPr>
          <p:cNvSpPr txBox="1"/>
          <p:nvPr/>
        </p:nvSpPr>
        <p:spPr>
          <a:xfrm>
            <a:off x="142252" y="5667153"/>
            <a:ext cx="2773136" cy="646331"/>
          </a:xfrm>
          <a:prstGeom prst="rect">
            <a:avLst/>
          </a:prstGeom>
          <a:noFill/>
        </p:spPr>
        <p:txBody>
          <a:bodyPr wrap="square">
            <a:spAutoFit/>
          </a:bodyPr>
          <a:lstStyle/>
          <a:p>
            <a:pPr algn="ctr"/>
            <a:r>
              <a:rPr lang="en-CA" dirty="0">
                <a:solidFill>
                  <a:schemeClr val="bg1"/>
                </a:solidFill>
              </a:rPr>
              <a:t>Rheumatic pain II by Remedios Varo</a:t>
            </a:r>
            <a:r>
              <a:rPr lang="en-CA" sz="1800" dirty="0">
                <a:solidFill>
                  <a:schemeClr val="bg1"/>
                </a:solidFill>
              </a:rPr>
              <a:t> </a:t>
            </a:r>
            <a:endParaRPr lang="en-CA" dirty="0">
              <a:solidFill>
                <a:schemeClr val="bg1"/>
              </a:solidFill>
            </a:endParaRPr>
          </a:p>
        </p:txBody>
      </p:sp>
      <p:sp>
        <p:nvSpPr>
          <p:cNvPr id="4" name="TextBox 3">
            <a:extLst>
              <a:ext uri="{FF2B5EF4-FFF2-40B4-BE49-F238E27FC236}">
                <a16:creationId xmlns:a16="http://schemas.microsoft.com/office/drawing/2014/main" id="{2AA0E075-FFBC-6FFA-C493-9D51D3FA889A}"/>
              </a:ext>
            </a:extLst>
          </p:cNvPr>
          <p:cNvSpPr txBox="1"/>
          <p:nvPr/>
        </p:nvSpPr>
        <p:spPr>
          <a:xfrm>
            <a:off x="3225316" y="311841"/>
            <a:ext cx="8897628" cy="6247864"/>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Sickness </a:t>
            </a:r>
            <a:r>
              <a:rPr lang="en-US" sz="2000" dirty="0"/>
              <a:t>is “the external and public mode of unhealth. Sickness is a social role, a status, a negotiated position in the world, a bargain struck between the person henceforward called "sick", and a society which is prepared to recognize and sustain him. The security of this role depends on a number of factors, not least of which is the possession of that much treasured gift, the disease. Sickness based on illness alone is of the most uncertain status. But even the possession of disease does not guarantee equity in sickness. Those with chronic disease are much less secure than those with an acute one; those with a psychiatric disease than those with a surgical one… Best is an acute physical disease in a young man quickly determined by recovery or death, either will do, both are equally regarded.”</a:t>
            </a:r>
          </a:p>
          <a:p>
            <a:pPr marL="342900" indent="-342900">
              <a:buFont typeface="Arial" panose="020B0604020202020204" pitchFamily="34" charset="0"/>
              <a:buChar char="•"/>
            </a:pPr>
            <a:r>
              <a:rPr lang="en-CA" sz="2000" dirty="0"/>
              <a:t>Psychiatric, psychological or </a:t>
            </a:r>
            <a:r>
              <a:rPr lang="en-CA" sz="2000" dirty="0">
                <a:solidFill>
                  <a:schemeClr val="bg1"/>
                </a:solidFill>
              </a:rPr>
              <a:t>mental disorders/conditions </a:t>
            </a:r>
            <a:r>
              <a:rPr lang="en-CA" sz="2000" dirty="0"/>
              <a:t>are characterized by a clinically significant disturbance in an individual’s thinking, emotional regulation, or behavior. They are usually associated with distress or impairment in important areas of functioning.</a:t>
            </a:r>
          </a:p>
          <a:p>
            <a:pPr marL="342900" indent="-342900">
              <a:buFont typeface="Arial" panose="020B0604020202020204" pitchFamily="34" charset="0"/>
              <a:buChar char="•"/>
            </a:pPr>
            <a:r>
              <a:rPr lang="en-CA" sz="2000" dirty="0"/>
              <a:t>Biological psychiatry follows a </a:t>
            </a:r>
            <a:r>
              <a:rPr lang="en-CA" sz="2000" dirty="0">
                <a:solidFill>
                  <a:schemeClr val="bg1"/>
                </a:solidFill>
              </a:rPr>
              <a:t>disease model</a:t>
            </a:r>
            <a:r>
              <a:rPr lang="en-CA" sz="2000" dirty="0"/>
              <a:t>, in which mental disorders are seen as being “chemical”, physiological, or biological diseases. </a:t>
            </a:r>
          </a:p>
          <a:p>
            <a:pPr marL="342900" indent="-342900">
              <a:buFont typeface="Arial" panose="020B0604020202020204" pitchFamily="34" charset="0"/>
              <a:buChar char="•"/>
            </a:pPr>
            <a:r>
              <a:rPr lang="en-CA" sz="2000" dirty="0"/>
              <a:t>We will argue in this course that by embracing the disease model, psychiatry neglects the social, psychological, and spiritual aspects of illness without which we cannot  fully understand most people’s experiences.</a:t>
            </a:r>
          </a:p>
        </p:txBody>
      </p:sp>
      <p:sp>
        <p:nvSpPr>
          <p:cNvPr id="2" name="Slide Number Placeholder 1">
            <a:extLst>
              <a:ext uri="{FF2B5EF4-FFF2-40B4-BE49-F238E27FC236}">
                <a16:creationId xmlns:a16="http://schemas.microsoft.com/office/drawing/2014/main" id="{C8CC3D20-5B2D-D193-D877-EB929B60E31E}"/>
              </a:ext>
            </a:extLst>
          </p:cNvPr>
          <p:cNvSpPr>
            <a:spLocks noGrp="1"/>
          </p:cNvSpPr>
          <p:nvPr>
            <p:ph type="sldNum" sz="quarter" idx="12"/>
          </p:nvPr>
        </p:nvSpPr>
        <p:spPr/>
        <p:txBody>
          <a:bodyPr/>
          <a:lstStyle/>
          <a:p>
            <a:fld id="{5B621ED0-B45F-441E-93E9-023E2B55C8A5}" type="slidenum">
              <a:rPr lang="en-CA" smtClean="0"/>
              <a:t>233</a:t>
            </a:fld>
            <a:endParaRPr lang="en-CA"/>
          </a:p>
        </p:txBody>
      </p:sp>
    </p:spTree>
    <p:extLst>
      <p:ext uri="{BB962C8B-B14F-4D97-AF65-F5344CB8AC3E}">
        <p14:creationId xmlns:p14="http://schemas.microsoft.com/office/powerpoint/2010/main" val="206175487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solidFill>
                  <a:schemeClr val="bg1"/>
                </a:solidFill>
              </a:rPr>
              <a:t>Why are  the myth of Sisyphus and the poem "there is a hole in my sidewalk" by Portia Nelson important metaphors in the course?</a:t>
            </a:r>
            <a:r>
              <a:rPr lang="en-US"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AA2E2737-295B-31EA-A8EB-77CD711E26C9}"/>
              </a:ext>
            </a:extLst>
          </p:cNvPr>
          <p:cNvSpPr>
            <a:spLocks noGrp="1"/>
          </p:cNvSpPr>
          <p:nvPr>
            <p:ph type="sldNum" sz="quarter" idx="12"/>
          </p:nvPr>
        </p:nvSpPr>
        <p:spPr/>
        <p:txBody>
          <a:bodyPr/>
          <a:lstStyle/>
          <a:p>
            <a:fld id="{5B621ED0-B45F-441E-93E9-023E2B55C8A5}" type="slidenum">
              <a:rPr lang="en-CA" smtClean="0"/>
              <a:t>234</a:t>
            </a:fld>
            <a:endParaRPr lang="en-CA"/>
          </a:p>
        </p:txBody>
      </p:sp>
    </p:spTree>
    <p:extLst>
      <p:ext uri="{BB962C8B-B14F-4D97-AF65-F5344CB8AC3E}">
        <p14:creationId xmlns:p14="http://schemas.microsoft.com/office/powerpoint/2010/main" val="279625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myth of Sisyphus - Alex Gendler">
            <a:hlinkClick r:id="" action="ppaction://media"/>
            <a:extLst>
              <a:ext uri="{FF2B5EF4-FFF2-40B4-BE49-F238E27FC236}">
                <a16:creationId xmlns:a16="http://schemas.microsoft.com/office/drawing/2014/main" id="{AB744EE8-C955-75A0-0FC7-8014B8473063}"/>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BDD077B-1AA8-0019-94FB-D78DDAE6EE39}"/>
              </a:ext>
            </a:extLst>
          </p:cNvPr>
          <p:cNvSpPr>
            <a:spLocks noGrp="1"/>
          </p:cNvSpPr>
          <p:nvPr>
            <p:ph type="sldNum" sz="quarter" idx="12"/>
          </p:nvPr>
        </p:nvSpPr>
        <p:spPr/>
        <p:txBody>
          <a:bodyPr/>
          <a:lstStyle/>
          <a:p>
            <a:fld id="{5B621ED0-B45F-441E-93E9-023E2B55C8A5}" type="slidenum">
              <a:rPr lang="en-CA" smtClean="0"/>
              <a:t>235</a:t>
            </a:fld>
            <a:endParaRPr lang="en-CA"/>
          </a:p>
        </p:txBody>
      </p:sp>
    </p:spTree>
    <p:extLst>
      <p:ext uri="{BB962C8B-B14F-4D97-AF65-F5344CB8AC3E}">
        <p14:creationId xmlns:p14="http://schemas.microsoft.com/office/powerpoint/2010/main" val="393282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F7458-04A1-4216-8A8C-DCFA98409629}"/>
              </a:ext>
            </a:extLst>
          </p:cNvPr>
          <p:cNvSpPr>
            <a:spLocks noGrp="1"/>
          </p:cNvSpPr>
          <p:nvPr>
            <p:ph type="title" idx="4294967295"/>
          </p:nvPr>
        </p:nvSpPr>
        <p:spPr>
          <a:xfrm>
            <a:off x="7971011" y="109761"/>
            <a:ext cx="4993481" cy="1271588"/>
          </a:xfrm>
        </p:spPr>
        <p:txBody>
          <a:bodyPr vert="horz" lIns="91440" tIns="45720" rIns="91440" bIns="45720" rtlCol="0" anchor="ctr">
            <a:normAutofit/>
          </a:bodyPr>
          <a:lstStyle/>
          <a:p>
            <a:pPr algn="ctr"/>
            <a:r>
              <a:rPr lang="en-US" dirty="0">
                <a:solidFill>
                  <a:schemeClr val="bg1"/>
                </a:solidFill>
              </a:rPr>
              <a:t>PAIN AND </a:t>
            </a:r>
            <a:br>
              <a:rPr lang="en-US" dirty="0">
                <a:solidFill>
                  <a:schemeClr val="bg1"/>
                </a:solidFill>
              </a:rPr>
            </a:br>
            <a:r>
              <a:rPr lang="en-US" dirty="0">
                <a:solidFill>
                  <a:schemeClr val="bg1"/>
                </a:solidFill>
              </a:rPr>
              <a:t>SUFFERING</a:t>
            </a:r>
          </a:p>
        </p:txBody>
      </p:sp>
      <p:sp>
        <p:nvSpPr>
          <p:cNvPr id="9" name="Content Placeholder 8">
            <a:extLst>
              <a:ext uri="{FF2B5EF4-FFF2-40B4-BE49-F238E27FC236}">
                <a16:creationId xmlns:a16="http://schemas.microsoft.com/office/drawing/2014/main" id="{3A3CE3F3-B86B-43B4-9C15-EA4C2EEF8EEC}"/>
              </a:ext>
            </a:extLst>
          </p:cNvPr>
          <p:cNvSpPr>
            <a:spLocks noGrp="1"/>
          </p:cNvSpPr>
          <p:nvPr>
            <p:ph sz="half" idx="4294967295"/>
          </p:nvPr>
        </p:nvSpPr>
        <p:spPr>
          <a:xfrm>
            <a:off x="21265" y="260647"/>
            <a:ext cx="8771860" cy="6852535"/>
          </a:xfrm>
        </p:spPr>
        <p:txBody>
          <a:bodyPr vert="horz" lIns="91440" tIns="45720" rIns="91440" bIns="45720" rtlCol="0">
            <a:normAutofit fontScale="62500" lnSpcReduction="20000"/>
          </a:bodyPr>
          <a:lstStyle/>
          <a:p>
            <a:r>
              <a:rPr lang="en-US" sz="2900" dirty="0"/>
              <a:t>The myth of Sisyphus is an ancient Greek myth on which the  Algerian/French Nobel prize winning existentialist philosopher and writer Albert Camus based a famous essay. (1)</a:t>
            </a:r>
          </a:p>
          <a:p>
            <a:r>
              <a:rPr lang="en-US" sz="2900" dirty="0"/>
              <a:t>The myth of Sisyphus is a metaphor for the human condition, especially for people experiencing chronic physical, psychological, social or spiritual distress</a:t>
            </a:r>
          </a:p>
          <a:p>
            <a:r>
              <a:rPr lang="en-US" sz="2900" dirty="0"/>
              <a:t>Sisyphus</a:t>
            </a:r>
            <a:r>
              <a:rPr lang="en-US" sz="2900" b="0" i="0" dirty="0">
                <a:effectLst/>
              </a:rPr>
              <a:t> eternal punishment of rolling a boulder up a hill only for it to roll back down </a:t>
            </a:r>
            <a:r>
              <a:rPr lang="en-US" sz="2900" dirty="0"/>
              <a:t>depicts</a:t>
            </a:r>
            <a:r>
              <a:rPr lang="en-US" sz="2900" b="0" i="0" dirty="0">
                <a:effectLst/>
              </a:rPr>
              <a:t> meaningless pain and represents the absurdity of life and the struggle inherent in human experience.</a:t>
            </a:r>
            <a:r>
              <a:rPr lang="en-US" sz="2900" dirty="0"/>
              <a:t> </a:t>
            </a:r>
            <a:r>
              <a:rPr lang="en-US" sz="2900" b="0" i="0" dirty="0">
                <a:effectLst/>
              </a:rPr>
              <a:t> </a:t>
            </a:r>
          </a:p>
          <a:p>
            <a:r>
              <a:rPr lang="en-US" sz="2900" b="0" i="0" dirty="0">
                <a:effectLst/>
              </a:rPr>
              <a:t>The key aspect of the myth is Sisyphus's acceptance of his pain. This acceptance is a powerful commentary on the human experience, suggesting that while </a:t>
            </a:r>
            <a:r>
              <a:rPr lang="en-US" sz="2900" dirty="0"/>
              <a:t>pain</a:t>
            </a:r>
            <a:r>
              <a:rPr lang="en-US" sz="2900" b="0" i="0" dirty="0">
                <a:effectLst/>
              </a:rPr>
              <a:t> is inevitable, how we respond to it can define our existence</a:t>
            </a:r>
            <a:r>
              <a:rPr lang="en-US" sz="2900" dirty="0">
                <a:solidFill>
                  <a:srgbClr val="222222"/>
                </a:solidFill>
              </a:rPr>
              <a:t>.</a:t>
            </a:r>
            <a:endParaRPr lang="en-CA" sz="2900" dirty="0">
              <a:solidFill>
                <a:srgbClr val="222222"/>
              </a:solidFill>
            </a:endParaRPr>
          </a:p>
          <a:p>
            <a:r>
              <a:rPr lang="en-US" sz="2900" dirty="0"/>
              <a:t>Camus saw Sisyphus  as a hero because instead of being crushed and defeated by the pain of his punishment, Sisyphus’s passion, yearning for freedom, defiance, and hope made him stronger. He refused to be a victim and defined himself a survivor instead. (1)</a:t>
            </a:r>
          </a:p>
          <a:p>
            <a:r>
              <a:rPr lang="en-US" sz="2900" dirty="0"/>
              <a:t>These same themes are articulated in Victor Frankel’s book “man's search for meaning”: "The one thing you can’t take away from me is the way I choose to respond to what you do to me. The last of one's freedoms is to choose one's attitudes in any given circumstance. Happiness cannot be pursued it must ensue. </a:t>
            </a:r>
            <a:r>
              <a:rPr lang="en-US" sz="2900" dirty="0">
                <a:solidFill>
                  <a:schemeClr val="bg1"/>
                </a:solidFill>
              </a:rPr>
              <a:t>Life is never made unbearable by circumstances but only by a lack of meaning and purpose</a:t>
            </a:r>
            <a:r>
              <a:rPr lang="en-US" sz="2900" dirty="0"/>
              <a:t>. Between stimulus and response there is a space. In that space is our power to choose our response. In our response lies our growth and our freedom.“</a:t>
            </a:r>
          </a:p>
          <a:p>
            <a:r>
              <a:rPr lang="en-US" sz="2900" dirty="0"/>
              <a:t>Even amidst great pain there can be meaning, repair, and growth.</a:t>
            </a:r>
          </a:p>
          <a:p>
            <a:r>
              <a:rPr lang="en-US" sz="2900" dirty="0"/>
              <a:t>Portia Nelson’s poem There’s a hole in my sidewalk</a:t>
            </a:r>
            <a:r>
              <a:rPr lang="en-US" sz="2900" b="0" i="0" dirty="0">
                <a:effectLst/>
              </a:rPr>
              <a:t> is a powerful reflection on self-awareness, personal growth, and the journey of life. The poem, like the myth of Sisyphus, describes a process of encountering the same challenges repeatedly, illustrating how we often fall into familiar patterns of behavior.</a:t>
            </a:r>
            <a:endParaRPr lang="en-US" sz="2900" dirty="0"/>
          </a:p>
          <a:p>
            <a:pPr marL="0" indent="0">
              <a:buNone/>
            </a:pPr>
            <a:endParaRPr lang="en-US" dirty="0"/>
          </a:p>
        </p:txBody>
      </p:sp>
      <p:pic>
        <p:nvPicPr>
          <p:cNvPr id="3" name="Picture 2" descr="A bowl with a crack in it&#10;&#10;Description automatically generated">
            <a:extLst>
              <a:ext uri="{FF2B5EF4-FFF2-40B4-BE49-F238E27FC236}">
                <a16:creationId xmlns:a16="http://schemas.microsoft.com/office/drawing/2014/main" id="{94657B30-D204-01B1-7D55-AC930493B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5653" y="1381349"/>
            <a:ext cx="3264195" cy="5180012"/>
          </a:xfrm>
          <a:prstGeom prst="rect">
            <a:avLst/>
          </a:prstGeom>
        </p:spPr>
      </p:pic>
      <p:sp>
        <p:nvSpPr>
          <p:cNvPr id="2" name="Slide Number Placeholder 1">
            <a:extLst>
              <a:ext uri="{FF2B5EF4-FFF2-40B4-BE49-F238E27FC236}">
                <a16:creationId xmlns:a16="http://schemas.microsoft.com/office/drawing/2014/main" id="{2D5F31E3-D99F-6886-31B2-ABD698F5D4E4}"/>
              </a:ext>
            </a:extLst>
          </p:cNvPr>
          <p:cNvSpPr>
            <a:spLocks noGrp="1"/>
          </p:cNvSpPr>
          <p:nvPr>
            <p:ph type="sldNum" sz="quarter" idx="12"/>
          </p:nvPr>
        </p:nvSpPr>
        <p:spPr/>
        <p:txBody>
          <a:bodyPr/>
          <a:lstStyle/>
          <a:p>
            <a:fld id="{5B621ED0-B45F-441E-93E9-023E2B55C8A5}" type="slidenum">
              <a:rPr lang="en-CA" smtClean="0"/>
              <a:t>236</a:t>
            </a:fld>
            <a:endParaRPr lang="en-CA"/>
          </a:p>
        </p:txBody>
      </p:sp>
    </p:spTree>
    <p:extLst>
      <p:ext uri="{BB962C8B-B14F-4D97-AF65-F5344CB8AC3E}">
        <p14:creationId xmlns:p14="http://schemas.microsoft.com/office/powerpoint/2010/main" val="469385509"/>
      </p:ext>
    </p:extLst>
  </p:cSld>
  <p:clrMapOvr>
    <a:masterClrMapping/>
  </p:clrMapOvr>
  <mc:AlternateContent xmlns:mc="http://schemas.openxmlformats.org/markup-compatibility/2006" xmlns:p14="http://schemas.microsoft.com/office/powerpoint/2010/main">
    <mc:Choice Requires="p14">
      <p:transition spd="med" p14:dur="700" advTm="90083">
        <p:fade/>
      </p:transition>
    </mc:Choice>
    <mc:Fallback xmlns="">
      <p:transition spd="med" advTm="90083">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re's A Hole In My Sidewalk (by Portia Nelson)">
            <a:hlinkClick r:id="" action="ppaction://media"/>
            <a:extLst>
              <a:ext uri="{FF2B5EF4-FFF2-40B4-BE49-F238E27FC236}">
                <a16:creationId xmlns:a16="http://schemas.microsoft.com/office/drawing/2014/main" id="{243B95C7-AE5B-09A8-2226-C0B8EDBF4BD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71674335-1F7B-DC2D-93F8-AFDF124A24B3}"/>
              </a:ext>
            </a:extLst>
          </p:cNvPr>
          <p:cNvSpPr>
            <a:spLocks noGrp="1"/>
          </p:cNvSpPr>
          <p:nvPr>
            <p:ph type="sldNum" sz="quarter" idx="12"/>
          </p:nvPr>
        </p:nvSpPr>
        <p:spPr/>
        <p:txBody>
          <a:bodyPr/>
          <a:lstStyle/>
          <a:p>
            <a:fld id="{5B621ED0-B45F-441E-93E9-023E2B55C8A5}" type="slidenum">
              <a:rPr lang="en-CA" smtClean="0"/>
              <a:t>237</a:t>
            </a:fld>
            <a:endParaRPr lang="en-CA"/>
          </a:p>
        </p:txBody>
      </p:sp>
    </p:spTree>
    <p:extLst>
      <p:ext uri="{BB962C8B-B14F-4D97-AF65-F5344CB8AC3E}">
        <p14:creationId xmlns:p14="http://schemas.microsoft.com/office/powerpoint/2010/main" val="126716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7511E-6F6A-48A3-B8A0-16271D48153D}"/>
              </a:ext>
            </a:extLst>
          </p:cNvPr>
          <p:cNvSpPr/>
          <p:nvPr/>
        </p:nvSpPr>
        <p:spPr>
          <a:xfrm>
            <a:off x="1257300" y="690718"/>
            <a:ext cx="4838700" cy="5476564"/>
          </a:xfrm>
          <a:prstGeom prst="rect">
            <a:avLst/>
          </a:prstGeom>
        </p:spPr>
        <p:txBody>
          <a:bodyPr wrap="square">
            <a:spAutoFit/>
          </a:bodyPr>
          <a:lstStyle/>
          <a:p>
            <a:pPr>
              <a:lnSpc>
                <a:spcPct val="107000"/>
              </a:lnSpc>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am lost… I am helpless.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takes forever to find a way out.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pretend I don’t see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 again.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can’t believe I am in the same place.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But 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still takes me a long time to get out.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686DD8-D8F3-46E7-94B2-517142C61993}"/>
              </a:ext>
            </a:extLst>
          </p:cNvPr>
          <p:cNvSpPr txBox="1"/>
          <p:nvPr/>
        </p:nvSpPr>
        <p:spPr>
          <a:xfrm>
            <a:off x="6829426" y="1466632"/>
            <a:ext cx="4543424" cy="5017527"/>
          </a:xfrm>
          <a:prstGeom prst="rect">
            <a:avLst/>
          </a:prstGeom>
          <a:noFill/>
        </p:spPr>
        <p:txBody>
          <a:bodyPr wrap="square">
            <a:spAutoFit/>
          </a:bodyPr>
          <a:lstStyle/>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see it is there.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still fall in. It’s a habit.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My eyes are open.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know where I 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 my fault. I get out immediately.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around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another Street.”</a:t>
            </a:r>
          </a:p>
          <a:p>
            <a:pPr>
              <a:lnSpc>
                <a:spcPct val="107000"/>
              </a:lnSpc>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Portia Nelson (2)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57FD689-C912-7E59-EBEC-955332DF0409}"/>
              </a:ext>
            </a:extLst>
          </p:cNvPr>
          <p:cNvSpPr txBox="1"/>
          <p:nvPr/>
        </p:nvSpPr>
        <p:spPr>
          <a:xfrm>
            <a:off x="2476146" y="592467"/>
            <a:ext cx="7973134" cy="646331"/>
          </a:xfrm>
          <a:prstGeom prst="rect">
            <a:avLst/>
          </a:prstGeom>
          <a:noFill/>
        </p:spPr>
        <p:txBody>
          <a:bodyPr wrap="square">
            <a:spAutoFit/>
          </a:bodyPr>
          <a:lstStyle/>
          <a:p>
            <a:r>
              <a:rPr lang="en-CA" sz="3600" dirty="0">
                <a:solidFill>
                  <a:schemeClr val="bg1"/>
                </a:solidFill>
              </a:rPr>
              <a:t>THERE’S A HOLE IN MY SIDEWALK</a:t>
            </a:r>
          </a:p>
        </p:txBody>
      </p:sp>
      <p:sp>
        <p:nvSpPr>
          <p:cNvPr id="3" name="Slide Number Placeholder 2">
            <a:extLst>
              <a:ext uri="{FF2B5EF4-FFF2-40B4-BE49-F238E27FC236}">
                <a16:creationId xmlns:a16="http://schemas.microsoft.com/office/drawing/2014/main" id="{FCAA3AFA-CA88-E8DE-0091-DEB9DBD8EF67}"/>
              </a:ext>
            </a:extLst>
          </p:cNvPr>
          <p:cNvSpPr>
            <a:spLocks noGrp="1"/>
          </p:cNvSpPr>
          <p:nvPr>
            <p:ph type="sldNum" sz="quarter" idx="12"/>
          </p:nvPr>
        </p:nvSpPr>
        <p:spPr/>
        <p:txBody>
          <a:bodyPr/>
          <a:lstStyle/>
          <a:p>
            <a:fld id="{5B621ED0-B45F-441E-93E9-023E2B55C8A5}" type="slidenum">
              <a:rPr lang="en-CA" smtClean="0"/>
              <a:t>238</a:t>
            </a:fld>
            <a:endParaRPr lang="en-CA"/>
          </a:p>
        </p:txBody>
      </p:sp>
    </p:spTree>
    <p:extLst>
      <p:ext uri="{BB962C8B-B14F-4D97-AF65-F5344CB8AC3E}">
        <p14:creationId xmlns:p14="http://schemas.microsoft.com/office/powerpoint/2010/main" val="1466696655"/>
      </p:ext>
    </p:extLst>
  </p:cSld>
  <p:clrMapOvr>
    <a:masterClrMapping/>
  </p:clrMapOvr>
  <mc:AlternateContent xmlns:mc="http://schemas.openxmlformats.org/markup-compatibility/2006" xmlns:p14="http://schemas.microsoft.com/office/powerpoint/2010/main">
    <mc:Choice Requires="p14">
      <p:transition spd="med" p14:dur="700" advTm="46863">
        <p:fade/>
      </p:transition>
    </mc:Choice>
    <mc:Fallback xmlns="">
      <p:transition spd="med" advTm="46863">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solidFill>
                  <a:schemeClr val="bg1"/>
                </a:solidFill>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AD25E0FB-B197-00F1-D581-DDA2540DFE65}"/>
              </a:ext>
            </a:extLst>
          </p:cNvPr>
          <p:cNvSpPr>
            <a:spLocks noGrp="1"/>
          </p:cNvSpPr>
          <p:nvPr>
            <p:ph type="sldNum" sz="quarter" idx="12"/>
          </p:nvPr>
        </p:nvSpPr>
        <p:spPr/>
        <p:txBody>
          <a:bodyPr/>
          <a:lstStyle/>
          <a:p>
            <a:fld id="{5B621ED0-B45F-441E-93E9-023E2B55C8A5}" type="slidenum">
              <a:rPr lang="en-CA" smtClean="0"/>
              <a:t>239</a:t>
            </a:fld>
            <a:endParaRPr lang="en-CA"/>
          </a:p>
        </p:txBody>
      </p:sp>
    </p:spTree>
    <p:extLst>
      <p:ext uri="{BB962C8B-B14F-4D97-AF65-F5344CB8AC3E}">
        <p14:creationId xmlns:p14="http://schemas.microsoft.com/office/powerpoint/2010/main" val="50588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52288" y="271451"/>
            <a:ext cx="9967913" cy="1240298"/>
          </a:xfrm>
        </p:spPr>
        <p:txBody>
          <a:bodyPr vert="horz" lIns="91440" tIns="45720" rIns="91440" bIns="45720" rtlCol="0" anchor="b">
            <a:normAutofit fontScale="90000"/>
          </a:bodyPr>
          <a:lstStyle/>
          <a:p>
            <a:pPr algn="ctr">
              <a:lnSpc>
                <a:spcPct val="85000"/>
              </a:lnSpc>
            </a:pPr>
            <a:br>
              <a:rPr lang="en-US" sz="4600" b="1" cap="all" dirty="0"/>
            </a:br>
            <a:r>
              <a:rPr lang="en-US" sz="6000" b="1" cap="all" dirty="0">
                <a:solidFill>
                  <a:schemeClr val="bg1"/>
                </a:solidFill>
              </a:rPr>
              <a:t>it's </a:t>
            </a:r>
            <a:r>
              <a:rPr lang="en-US" sz="6000" b="1" dirty="0">
                <a:solidFill>
                  <a:schemeClr val="bg1"/>
                </a:solidFill>
              </a:rPr>
              <a:t>simple</a:t>
            </a:r>
            <a:br>
              <a:rPr lang="en-US" sz="4600" b="1" cap="all" dirty="0"/>
            </a:br>
            <a:endParaRPr lang="en-US" sz="4600" b="1" cap="all" dirty="0"/>
          </a:p>
        </p:txBody>
      </p:sp>
      <p:sp>
        <p:nvSpPr>
          <p:cNvPr id="6" name="TextBox 5">
            <a:extLst>
              <a:ext uri="{FF2B5EF4-FFF2-40B4-BE49-F238E27FC236}">
                <a16:creationId xmlns:a16="http://schemas.microsoft.com/office/drawing/2014/main" id="{7EFC5E5A-A483-27C1-8BC1-FDFEB74D846D}"/>
              </a:ext>
            </a:extLst>
          </p:cNvPr>
          <p:cNvSpPr txBox="1"/>
          <p:nvPr/>
        </p:nvSpPr>
        <p:spPr>
          <a:xfrm>
            <a:off x="88232" y="5587650"/>
            <a:ext cx="12103768" cy="1200329"/>
          </a:xfrm>
          <a:prstGeom prst="rect">
            <a:avLst/>
          </a:prstGeom>
          <a:noFill/>
        </p:spPr>
        <p:txBody>
          <a:bodyPr wrap="square">
            <a:spAutoFit/>
          </a:bodyPr>
          <a:lstStyle/>
          <a:p>
            <a:pPr marL="38862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Simple is a bio psycho socio spiritual  course/group that is geared towards anyone who experiences emotional dysregulation.</a:t>
            </a:r>
          </a:p>
          <a:p>
            <a:pPr marL="38862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It strives to synthesize knowledge from a variety of disciplines into a single framework</a:t>
            </a:r>
          </a:p>
        </p:txBody>
      </p:sp>
      <p:sp>
        <p:nvSpPr>
          <p:cNvPr id="8" name="TextBox 7">
            <a:extLst>
              <a:ext uri="{FF2B5EF4-FFF2-40B4-BE49-F238E27FC236}">
                <a16:creationId xmlns:a16="http://schemas.microsoft.com/office/drawing/2014/main" id="{39B85D51-915A-73A6-5395-570775523E91}"/>
              </a:ext>
            </a:extLst>
          </p:cNvPr>
          <p:cNvSpPr txBox="1"/>
          <p:nvPr/>
        </p:nvSpPr>
        <p:spPr>
          <a:xfrm>
            <a:off x="168326" y="1482882"/>
            <a:ext cx="5029316" cy="3539430"/>
          </a:xfrm>
          <a:prstGeom prst="rect">
            <a:avLst/>
          </a:prstGeom>
          <a:noFill/>
        </p:spPr>
        <p:txBody>
          <a:bodyPr wrap="square">
            <a:spAutoFit/>
          </a:bodyPr>
          <a:lstStyle/>
          <a:p>
            <a:r>
              <a:rPr lang="en-CA" sz="3200" dirty="0">
                <a:solidFill>
                  <a:schemeClr val="bg1"/>
                </a:solidFill>
              </a:rPr>
              <a:t>S</a:t>
            </a:r>
            <a:r>
              <a:rPr lang="en-CA" sz="3200" dirty="0"/>
              <a:t>tructured </a:t>
            </a:r>
            <a:br>
              <a:rPr lang="en-CA" sz="3200" dirty="0"/>
            </a:br>
            <a:r>
              <a:rPr lang="en-CA" sz="3200" dirty="0">
                <a:solidFill>
                  <a:schemeClr val="bg1"/>
                </a:solidFill>
              </a:rPr>
              <a:t>I</a:t>
            </a:r>
            <a:r>
              <a:rPr lang="en-CA" sz="3200" dirty="0"/>
              <a:t>ntegrative, integral, idealist, IFS inspired  </a:t>
            </a:r>
            <a:br>
              <a:rPr lang="en-CA" sz="3200" dirty="0"/>
            </a:br>
            <a:r>
              <a:rPr lang="en-CA" sz="3200" dirty="0">
                <a:solidFill>
                  <a:schemeClr val="bg1"/>
                </a:solidFill>
              </a:rPr>
              <a:t>M</a:t>
            </a:r>
            <a:r>
              <a:rPr lang="en-CA" sz="3200" dirty="0"/>
              <a:t>indful</a:t>
            </a:r>
            <a:br>
              <a:rPr lang="en-CA" sz="3200" dirty="0"/>
            </a:br>
            <a:r>
              <a:rPr lang="en-CA" sz="3200" dirty="0">
                <a:solidFill>
                  <a:schemeClr val="bg1"/>
                </a:solidFill>
              </a:rPr>
              <a:t>P</a:t>
            </a:r>
            <a:r>
              <a:rPr lang="en-CA" sz="3200" dirty="0"/>
              <a:t>sychotherapy that is </a:t>
            </a:r>
            <a:r>
              <a:rPr lang="en-CA" sz="3200" dirty="0">
                <a:solidFill>
                  <a:schemeClr val="bg1"/>
                </a:solidFill>
              </a:rPr>
              <a:t>L</a:t>
            </a:r>
            <a:r>
              <a:rPr lang="en-CA" sz="3200" dirty="0"/>
              <a:t>earned </a:t>
            </a:r>
            <a:br>
              <a:rPr lang="en-CA" sz="3200" dirty="0"/>
            </a:br>
            <a:r>
              <a:rPr lang="en-CA" sz="3200" dirty="0">
                <a:solidFill>
                  <a:schemeClr val="bg1"/>
                </a:solidFill>
              </a:rPr>
              <a:t>E</a:t>
            </a:r>
            <a:r>
              <a:rPr lang="en-CA" sz="3200" dirty="0"/>
              <a:t>asily</a:t>
            </a:r>
          </a:p>
        </p:txBody>
      </p:sp>
      <p:pic>
        <p:nvPicPr>
          <p:cNvPr id="9" name="Graphic 8" descr="Greek Pillar with solid fill">
            <a:extLst>
              <a:ext uri="{FF2B5EF4-FFF2-40B4-BE49-F238E27FC236}">
                <a16:creationId xmlns:a16="http://schemas.microsoft.com/office/drawing/2014/main" id="{EC38F117-84FB-CE7B-5045-1C13BCDDB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6079" y="2070560"/>
            <a:ext cx="1153905" cy="2394284"/>
          </a:xfrm>
          <a:prstGeom prst="rect">
            <a:avLst/>
          </a:prstGeom>
        </p:spPr>
      </p:pic>
      <p:pic>
        <p:nvPicPr>
          <p:cNvPr id="11" name="Graphic 10" descr="Greek Pillar with solid fill">
            <a:extLst>
              <a:ext uri="{FF2B5EF4-FFF2-40B4-BE49-F238E27FC236}">
                <a16:creationId xmlns:a16="http://schemas.microsoft.com/office/drawing/2014/main" id="{35C5124D-9CF0-4ABE-096B-78A6C3271A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0885" y="2046077"/>
            <a:ext cx="1153905" cy="2394284"/>
          </a:xfrm>
          <a:prstGeom prst="rect">
            <a:avLst/>
          </a:prstGeom>
        </p:spPr>
      </p:pic>
      <p:pic>
        <p:nvPicPr>
          <p:cNvPr id="12" name="Graphic 11" descr="Greek Pillar with solid fill">
            <a:extLst>
              <a:ext uri="{FF2B5EF4-FFF2-40B4-BE49-F238E27FC236}">
                <a16:creationId xmlns:a16="http://schemas.microsoft.com/office/drawing/2014/main" id="{9B2B3472-CC76-D4D7-7498-D309680123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1197" y="2046077"/>
            <a:ext cx="1153905" cy="2394284"/>
          </a:xfrm>
          <a:prstGeom prst="rect">
            <a:avLst/>
          </a:prstGeom>
        </p:spPr>
      </p:pic>
      <p:pic>
        <p:nvPicPr>
          <p:cNvPr id="13" name="Graphic 12" descr="Greek Pillar with solid fill">
            <a:extLst>
              <a:ext uri="{FF2B5EF4-FFF2-40B4-BE49-F238E27FC236}">
                <a16:creationId xmlns:a16="http://schemas.microsoft.com/office/drawing/2014/main" id="{ACA92C80-F93D-3890-47C5-6FAAAD8E0B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87259" y="2059044"/>
            <a:ext cx="1153905" cy="2394284"/>
          </a:xfrm>
          <a:prstGeom prst="rect">
            <a:avLst/>
          </a:prstGeom>
        </p:spPr>
      </p:pic>
      <p:sp>
        <p:nvSpPr>
          <p:cNvPr id="16" name="Isosceles Triangle 15">
            <a:extLst>
              <a:ext uri="{FF2B5EF4-FFF2-40B4-BE49-F238E27FC236}">
                <a16:creationId xmlns:a16="http://schemas.microsoft.com/office/drawing/2014/main" id="{1972E6F5-B930-5BA8-83E5-FC0FD28732D7}"/>
              </a:ext>
            </a:extLst>
          </p:cNvPr>
          <p:cNvSpPr/>
          <p:nvPr/>
        </p:nvSpPr>
        <p:spPr>
          <a:xfrm>
            <a:off x="5197642" y="1530159"/>
            <a:ext cx="6994358" cy="735480"/>
          </a:xfrm>
          <a:prstGeom prst="triangle">
            <a:avLst>
              <a:gd name="adj" fmla="val 4874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174FA6B0-A888-CDAB-E45F-C50C808F090E}"/>
              </a:ext>
            </a:extLst>
          </p:cNvPr>
          <p:cNvSpPr txBox="1"/>
          <p:nvPr/>
        </p:nvSpPr>
        <p:spPr>
          <a:xfrm>
            <a:off x="4852110" y="4569798"/>
            <a:ext cx="1644095" cy="369332"/>
          </a:xfrm>
          <a:prstGeom prst="rect">
            <a:avLst/>
          </a:prstGeom>
          <a:noFill/>
        </p:spPr>
        <p:txBody>
          <a:bodyPr wrap="square">
            <a:spAutoFit/>
          </a:bodyPr>
          <a:lstStyle/>
          <a:p>
            <a:r>
              <a:rPr lang="en-CA" dirty="0"/>
              <a:t>Neurobiology</a:t>
            </a:r>
          </a:p>
        </p:txBody>
      </p:sp>
      <p:sp>
        <p:nvSpPr>
          <p:cNvPr id="20" name="TextBox 19">
            <a:extLst>
              <a:ext uri="{FF2B5EF4-FFF2-40B4-BE49-F238E27FC236}">
                <a16:creationId xmlns:a16="http://schemas.microsoft.com/office/drawing/2014/main" id="{97DAB65D-E350-25B7-73F9-A6F0FEDD1E91}"/>
              </a:ext>
            </a:extLst>
          </p:cNvPr>
          <p:cNvSpPr txBox="1"/>
          <p:nvPr/>
        </p:nvSpPr>
        <p:spPr>
          <a:xfrm>
            <a:off x="7515967" y="4529870"/>
            <a:ext cx="748534" cy="369332"/>
          </a:xfrm>
          <a:prstGeom prst="rect">
            <a:avLst/>
          </a:prstGeom>
          <a:noFill/>
        </p:spPr>
        <p:txBody>
          <a:bodyPr wrap="square">
            <a:spAutoFit/>
          </a:bodyPr>
          <a:lstStyle/>
          <a:p>
            <a:r>
              <a:rPr lang="en-CA" dirty="0">
                <a:solidFill>
                  <a:srgbClr val="FFFF00"/>
                </a:solidFill>
              </a:rPr>
              <a:t>DBT</a:t>
            </a:r>
          </a:p>
        </p:txBody>
      </p:sp>
      <p:sp>
        <p:nvSpPr>
          <p:cNvPr id="22" name="TextBox 21">
            <a:extLst>
              <a:ext uri="{FF2B5EF4-FFF2-40B4-BE49-F238E27FC236}">
                <a16:creationId xmlns:a16="http://schemas.microsoft.com/office/drawing/2014/main" id="{9B8D1321-8350-9459-18E6-F38D9D3F309E}"/>
              </a:ext>
            </a:extLst>
          </p:cNvPr>
          <p:cNvSpPr txBox="1"/>
          <p:nvPr/>
        </p:nvSpPr>
        <p:spPr>
          <a:xfrm>
            <a:off x="8935504" y="4472715"/>
            <a:ext cx="2005290" cy="923330"/>
          </a:xfrm>
          <a:prstGeom prst="rect">
            <a:avLst/>
          </a:prstGeom>
          <a:noFill/>
        </p:spPr>
        <p:txBody>
          <a:bodyPr wrap="square">
            <a:spAutoFit/>
          </a:bodyPr>
          <a:lstStyle/>
          <a:p>
            <a:pPr algn="ctr"/>
            <a:r>
              <a:rPr lang="en-CA" dirty="0">
                <a:solidFill>
                  <a:schemeClr val="accent3">
                    <a:lumMod val="40000"/>
                    <a:lumOff val="60000"/>
                  </a:schemeClr>
                </a:solidFill>
              </a:rPr>
              <a:t>Psychodynamic attachment and trauma theory</a:t>
            </a:r>
          </a:p>
        </p:txBody>
      </p:sp>
      <p:sp>
        <p:nvSpPr>
          <p:cNvPr id="24" name="TextBox 23">
            <a:extLst>
              <a:ext uri="{FF2B5EF4-FFF2-40B4-BE49-F238E27FC236}">
                <a16:creationId xmlns:a16="http://schemas.microsoft.com/office/drawing/2014/main" id="{B1ADA44F-EE1B-BEA3-92DC-320B6030C189}"/>
              </a:ext>
            </a:extLst>
          </p:cNvPr>
          <p:cNvSpPr txBox="1"/>
          <p:nvPr/>
        </p:nvSpPr>
        <p:spPr>
          <a:xfrm>
            <a:off x="11103978" y="4472715"/>
            <a:ext cx="1320466" cy="646331"/>
          </a:xfrm>
          <a:prstGeom prst="rect">
            <a:avLst/>
          </a:prstGeom>
          <a:noFill/>
        </p:spPr>
        <p:txBody>
          <a:bodyPr wrap="square">
            <a:spAutoFit/>
          </a:bodyPr>
          <a:lstStyle/>
          <a:p>
            <a:pPr algn="ctr"/>
            <a:r>
              <a:rPr lang="en-CA" dirty="0">
                <a:solidFill>
                  <a:schemeClr val="accent4">
                    <a:lumMod val="20000"/>
                    <a:lumOff val="80000"/>
                  </a:schemeClr>
                </a:solidFill>
              </a:rPr>
              <a:t>Integral theory</a:t>
            </a:r>
          </a:p>
        </p:txBody>
      </p:sp>
      <p:sp>
        <p:nvSpPr>
          <p:cNvPr id="7" name="TextBox 6">
            <a:extLst>
              <a:ext uri="{FF2B5EF4-FFF2-40B4-BE49-F238E27FC236}">
                <a16:creationId xmlns:a16="http://schemas.microsoft.com/office/drawing/2014/main" id="{0B93C052-9F87-DB00-7E68-A90CAF59F8B0}"/>
              </a:ext>
            </a:extLst>
          </p:cNvPr>
          <p:cNvSpPr txBox="1"/>
          <p:nvPr/>
        </p:nvSpPr>
        <p:spPr>
          <a:xfrm>
            <a:off x="7832101" y="1662615"/>
            <a:ext cx="1918924" cy="646331"/>
          </a:xfrm>
          <a:prstGeom prst="rect">
            <a:avLst/>
          </a:prstGeom>
          <a:noFill/>
        </p:spPr>
        <p:txBody>
          <a:bodyPr wrap="square">
            <a:spAutoFit/>
          </a:bodyPr>
          <a:lstStyle/>
          <a:p>
            <a:r>
              <a:rPr lang="en-CA" sz="3600" dirty="0"/>
              <a:t> SIMPLE </a:t>
            </a:r>
          </a:p>
        </p:txBody>
      </p:sp>
      <p:sp>
        <p:nvSpPr>
          <p:cNvPr id="3" name="Slide Number Placeholder 2">
            <a:extLst>
              <a:ext uri="{FF2B5EF4-FFF2-40B4-BE49-F238E27FC236}">
                <a16:creationId xmlns:a16="http://schemas.microsoft.com/office/drawing/2014/main" id="{A05BFE55-FB7A-FA60-E962-B1CB2F6FD2DE}"/>
              </a:ext>
            </a:extLst>
          </p:cNvPr>
          <p:cNvSpPr>
            <a:spLocks noGrp="1"/>
          </p:cNvSpPr>
          <p:nvPr>
            <p:ph type="sldNum" sz="quarter" idx="12"/>
          </p:nvPr>
        </p:nvSpPr>
        <p:spPr/>
        <p:txBody>
          <a:bodyPr/>
          <a:lstStyle/>
          <a:p>
            <a:fld id="{5B621ED0-B45F-441E-93E9-023E2B55C8A5}" type="slidenum">
              <a:rPr lang="en-CA" smtClean="0"/>
              <a:t>24</a:t>
            </a:fld>
            <a:endParaRPr lang="en-CA"/>
          </a:p>
        </p:txBody>
      </p:sp>
    </p:spTree>
    <p:extLst>
      <p:ext uri="{BB962C8B-B14F-4D97-AF65-F5344CB8AC3E}">
        <p14:creationId xmlns:p14="http://schemas.microsoft.com/office/powerpoint/2010/main" val="2635216336"/>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928" y="908162"/>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9D262C-C7C1-9D61-5934-8D06FD226870}"/>
              </a:ext>
            </a:extLst>
          </p:cNvPr>
          <p:cNvSpPr txBox="1"/>
          <p:nvPr/>
        </p:nvSpPr>
        <p:spPr>
          <a:xfrm>
            <a:off x="6096000" y="4520812"/>
            <a:ext cx="5369626" cy="1200329"/>
          </a:xfrm>
          <a:prstGeom prst="rect">
            <a:avLst/>
          </a:prstGeom>
          <a:noFill/>
        </p:spPr>
        <p:txBody>
          <a:bodyPr wrap="square">
            <a:spAutoFit/>
          </a:bodyPr>
          <a:lstStyle/>
          <a:p>
            <a:r>
              <a:rPr lang="en-US" sz="2400" dirty="0"/>
              <a:t>Before starting our overview of the course can you explain what the difference is between DBT and simple ?</a:t>
            </a:r>
            <a:endParaRPr lang="en-CA" sz="2400" dirty="0"/>
          </a:p>
        </p:txBody>
      </p:sp>
      <p:sp>
        <p:nvSpPr>
          <p:cNvPr id="2" name="Slide Number Placeholder 1">
            <a:extLst>
              <a:ext uri="{FF2B5EF4-FFF2-40B4-BE49-F238E27FC236}">
                <a16:creationId xmlns:a16="http://schemas.microsoft.com/office/drawing/2014/main" id="{0AC486BB-8CFC-E280-C1E7-D0F8948CC05D}"/>
              </a:ext>
            </a:extLst>
          </p:cNvPr>
          <p:cNvSpPr>
            <a:spLocks noGrp="1"/>
          </p:cNvSpPr>
          <p:nvPr>
            <p:ph type="sldNum" sz="quarter" idx="12"/>
          </p:nvPr>
        </p:nvSpPr>
        <p:spPr/>
        <p:txBody>
          <a:bodyPr/>
          <a:lstStyle/>
          <a:p>
            <a:fld id="{5B621ED0-B45F-441E-93E9-023E2B55C8A5}" type="slidenum">
              <a:rPr lang="en-CA" smtClean="0"/>
              <a:t>240</a:t>
            </a:fld>
            <a:endParaRPr lang="en-CA"/>
          </a:p>
        </p:txBody>
      </p:sp>
    </p:spTree>
    <p:extLst>
      <p:ext uri="{BB962C8B-B14F-4D97-AF65-F5344CB8AC3E}">
        <p14:creationId xmlns:p14="http://schemas.microsoft.com/office/powerpoint/2010/main" val="18182327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1B768E-6322-4ABF-8519-5A918C9EBB54}"/>
              </a:ext>
            </a:extLst>
          </p:cNvPr>
          <p:cNvSpPr>
            <a:spLocks noGrp="1"/>
          </p:cNvSpPr>
          <p:nvPr>
            <p:ph type="title" idx="4294967295"/>
          </p:nvPr>
        </p:nvSpPr>
        <p:spPr>
          <a:xfrm>
            <a:off x="0" y="696913"/>
            <a:ext cx="11533632" cy="1535112"/>
          </a:xfrm>
        </p:spPr>
        <p:txBody>
          <a:bodyPr>
            <a:normAutofit/>
          </a:bodyPr>
          <a:lstStyle/>
          <a:p>
            <a:r>
              <a:rPr lang="en-CA" sz="2800" dirty="0"/>
              <a:t>                             </a:t>
            </a:r>
            <a:r>
              <a:rPr lang="en-CA" sz="2800" dirty="0">
                <a:solidFill>
                  <a:schemeClr val="tx1"/>
                </a:solidFill>
              </a:rPr>
              <a:t>DBT</a:t>
            </a:r>
            <a:r>
              <a:rPr lang="en-CA" sz="2800" dirty="0"/>
              <a:t>                                                                         </a:t>
            </a:r>
            <a:r>
              <a:rPr lang="en-CA" sz="2800" dirty="0">
                <a:solidFill>
                  <a:schemeClr val="tx1"/>
                </a:solidFill>
              </a:rPr>
              <a:t>          Simple</a:t>
            </a:r>
          </a:p>
        </p:txBody>
      </p:sp>
      <p:sp>
        <p:nvSpPr>
          <p:cNvPr id="7" name="Content Placeholder 6">
            <a:extLst>
              <a:ext uri="{FF2B5EF4-FFF2-40B4-BE49-F238E27FC236}">
                <a16:creationId xmlns:a16="http://schemas.microsoft.com/office/drawing/2014/main" id="{4851BB49-09EA-47B4-ACD5-8FA1BFFBDDC5}"/>
              </a:ext>
            </a:extLst>
          </p:cNvPr>
          <p:cNvSpPr>
            <a:spLocks noGrp="1"/>
          </p:cNvSpPr>
          <p:nvPr>
            <p:ph sz="half" idx="4294967295"/>
          </p:nvPr>
        </p:nvSpPr>
        <p:spPr>
          <a:xfrm>
            <a:off x="658368" y="1882204"/>
            <a:ext cx="4995863" cy="4683125"/>
          </a:xfrm>
        </p:spPr>
        <p:txBody>
          <a:bodyPr>
            <a:normAutofit fontScale="77500" lnSpcReduction="20000"/>
          </a:bodyPr>
          <a:lstStyle/>
          <a:p>
            <a:r>
              <a:rPr lang="en-CA" sz="2800" dirty="0">
                <a:solidFill>
                  <a:schemeClr val="bg1"/>
                </a:solidFill>
              </a:rPr>
              <a:t>Theory</a:t>
            </a:r>
            <a:r>
              <a:rPr lang="en-CA" sz="2800" dirty="0"/>
              <a:t>- cognitive behavioral, Buddhist philosophy</a:t>
            </a:r>
          </a:p>
          <a:p>
            <a:endParaRPr lang="en-CA" sz="2800" dirty="0">
              <a:solidFill>
                <a:schemeClr val="bg1"/>
              </a:solidFill>
            </a:endParaRPr>
          </a:p>
          <a:p>
            <a:r>
              <a:rPr lang="en-CA" sz="2800" dirty="0">
                <a:solidFill>
                  <a:schemeClr val="bg1"/>
                </a:solidFill>
              </a:rPr>
              <a:t>Skills</a:t>
            </a:r>
            <a:r>
              <a:rPr lang="en-CA" sz="2800" dirty="0"/>
              <a:t>- DBT skills</a:t>
            </a:r>
          </a:p>
          <a:p>
            <a:r>
              <a:rPr lang="en-CA" sz="2800" dirty="0">
                <a:solidFill>
                  <a:schemeClr val="bg1"/>
                </a:solidFill>
              </a:rPr>
              <a:t>Tools</a:t>
            </a:r>
            <a:r>
              <a:rPr lang="en-CA" sz="2800" dirty="0"/>
              <a:t>- not named as such but uses 2 or 3 CBT tools.</a:t>
            </a:r>
          </a:p>
          <a:p>
            <a:endParaRPr lang="en-CA" sz="2800" dirty="0">
              <a:solidFill>
                <a:schemeClr val="bg1"/>
              </a:solidFill>
            </a:endParaRPr>
          </a:p>
          <a:p>
            <a:endParaRPr lang="en-CA" sz="2800" dirty="0">
              <a:solidFill>
                <a:schemeClr val="bg1"/>
              </a:solidFill>
            </a:endParaRPr>
          </a:p>
          <a:p>
            <a:r>
              <a:rPr lang="en-CA" sz="2800" dirty="0">
                <a:solidFill>
                  <a:schemeClr val="bg1"/>
                </a:solidFill>
              </a:rPr>
              <a:t>Accessibility</a:t>
            </a:r>
            <a:r>
              <a:rPr lang="en-CA" sz="2800" dirty="0"/>
              <a:t>-Pure model consists of group, individual, crisis coaching, and therapist consultation which makes pure DBT expensive and difficult to access. Adaptations are more widely available and are typically called DBT.</a:t>
            </a:r>
          </a:p>
        </p:txBody>
      </p:sp>
      <p:sp>
        <p:nvSpPr>
          <p:cNvPr id="8" name="Content Placeholder 7">
            <a:extLst>
              <a:ext uri="{FF2B5EF4-FFF2-40B4-BE49-F238E27FC236}">
                <a16:creationId xmlns:a16="http://schemas.microsoft.com/office/drawing/2014/main" id="{14B3A282-5EED-4F78-BFB7-797276FE4586}"/>
              </a:ext>
            </a:extLst>
          </p:cNvPr>
          <p:cNvSpPr>
            <a:spLocks noGrp="1"/>
          </p:cNvSpPr>
          <p:nvPr>
            <p:ph sz="half" idx="4294967295"/>
          </p:nvPr>
        </p:nvSpPr>
        <p:spPr>
          <a:xfrm>
            <a:off x="6988556" y="1882204"/>
            <a:ext cx="5118100" cy="4576762"/>
          </a:xfrm>
        </p:spPr>
        <p:txBody>
          <a:bodyPr>
            <a:normAutofit fontScale="77500" lnSpcReduction="20000"/>
          </a:bodyPr>
          <a:lstStyle/>
          <a:p>
            <a:r>
              <a:rPr lang="en-CA" sz="2800" dirty="0">
                <a:solidFill>
                  <a:schemeClr val="bg1"/>
                </a:solidFill>
              </a:rPr>
              <a:t>Theory</a:t>
            </a:r>
            <a:r>
              <a:rPr lang="en-CA" sz="2800" dirty="0"/>
              <a:t>-Psychodynamic trauma and attachment theory, CBT, DBT, structural dissociation, internal family systems, etc.</a:t>
            </a:r>
          </a:p>
          <a:p>
            <a:r>
              <a:rPr lang="en-CA" sz="2800" dirty="0">
                <a:solidFill>
                  <a:schemeClr val="bg1"/>
                </a:solidFill>
              </a:rPr>
              <a:t>Skills</a:t>
            </a:r>
            <a:r>
              <a:rPr lang="en-CA" sz="2800" dirty="0"/>
              <a:t>-DBT skills</a:t>
            </a:r>
          </a:p>
          <a:p>
            <a:r>
              <a:rPr lang="en-CA" sz="2800" dirty="0">
                <a:solidFill>
                  <a:schemeClr val="bg1"/>
                </a:solidFill>
              </a:rPr>
              <a:t>Tools</a:t>
            </a:r>
            <a:r>
              <a:rPr lang="en-CA" sz="2800" dirty="0"/>
              <a:t>-uses 6 tools borrowed from a variety of therapeutic modalities</a:t>
            </a:r>
          </a:p>
          <a:p>
            <a:r>
              <a:rPr lang="en-CA" sz="2800" dirty="0"/>
              <a:t>Also uses 4  </a:t>
            </a:r>
            <a:r>
              <a:rPr lang="en-CA" sz="2800" dirty="0">
                <a:solidFill>
                  <a:schemeClr val="bg1"/>
                </a:solidFill>
              </a:rPr>
              <a:t>Strategies and techniques </a:t>
            </a:r>
            <a:r>
              <a:rPr lang="en-CA" sz="2800" dirty="0"/>
              <a:t>to</a:t>
            </a:r>
            <a:r>
              <a:rPr lang="en-CA" sz="2800" dirty="0">
                <a:solidFill>
                  <a:schemeClr val="bg1"/>
                </a:solidFill>
              </a:rPr>
              <a:t> </a:t>
            </a:r>
            <a:r>
              <a:rPr lang="en-CA" sz="2800" dirty="0"/>
              <a:t>help with using the skills and tools.</a:t>
            </a:r>
          </a:p>
          <a:p>
            <a:endParaRPr lang="en-CA" sz="2800" dirty="0">
              <a:solidFill>
                <a:schemeClr val="bg1"/>
              </a:solidFill>
            </a:endParaRPr>
          </a:p>
          <a:p>
            <a:r>
              <a:rPr lang="en-CA" sz="2800" dirty="0">
                <a:solidFill>
                  <a:schemeClr val="bg1"/>
                </a:solidFill>
              </a:rPr>
              <a:t>Accessibility</a:t>
            </a:r>
            <a:r>
              <a:rPr lang="en-CA" sz="2800" dirty="0"/>
              <a:t>-Can be done as a live course, on your own,  or with the assistance of an individual mental health professional. This makes Simple more accessible.</a:t>
            </a:r>
          </a:p>
        </p:txBody>
      </p:sp>
      <p:sp>
        <p:nvSpPr>
          <p:cNvPr id="9" name="TextBox 8">
            <a:extLst>
              <a:ext uri="{FF2B5EF4-FFF2-40B4-BE49-F238E27FC236}">
                <a16:creationId xmlns:a16="http://schemas.microsoft.com/office/drawing/2014/main" id="{C83A1CA3-BEB4-BE3E-58F1-066A7F632750}"/>
              </a:ext>
            </a:extLst>
          </p:cNvPr>
          <p:cNvSpPr txBox="1"/>
          <p:nvPr/>
        </p:nvSpPr>
        <p:spPr>
          <a:xfrm>
            <a:off x="2403483" y="227730"/>
            <a:ext cx="9416661" cy="707886"/>
          </a:xfrm>
          <a:prstGeom prst="rect">
            <a:avLst/>
          </a:prstGeom>
          <a:noFill/>
        </p:spPr>
        <p:txBody>
          <a:bodyPr wrap="square">
            <a:spAutoFit/>
          </a:bodyPr>
          <a:lstStyle/>
          <a:p>
            <a:r>
              <a:rPr lang="en-US" sz="4000" dirty="0">
                <a:solidFill>
                  <a:schemeClr val="bg1"/>
                </a:solidFill>
              </a:rPr>
              <a:t>HOW  DBT AND SIMPLE DIFFER </a:t>
            </a:r>
            <a:r>
              <a:rPr lang="en-US" sz="3600" dirty="0">
                <a:solidFill>
                  <a:schemeClr val="bg2"/>
                </a:solidFill>
              </a:rPr>
              <a:t>? </a:t>
            </a:r>
            <a:endParaRPr lang="en-CA" sz="3600" dirty="0">
              <a:solidFill>
                <a:schemeClr val="bg2"/>
              </a:solidFill>
            </a:endParaRPr>
          </a:p>
        </p:txBody>
      </p:sp>
      <p:sp>
        <p:nvSpPr>
          <p:cNvPr id="2" name="Slide Number Placeholder 1">
            <a:extLst>
              <a:ext uri="{FF2B5EF4-FFF2-40B4-BE49-F238E27FC236}">
                <a16:creationId xmlns:a16="http://schemas.microsoft.com/office/drawing/2014/main" id="{0321EE73-FF97-AA95-A5BB-2E03285FA553}"/>
              </a:ext>
            </a:extLst>
          </p:cNvPr>
          <p:cNvSpPr>
            <a:spLocks noGrp="1"/>
          </p:cNvSpPr>
          <p:nvPr>
            <p:ph type="sldNum" sz="quarter" idx="12"/>
          </p:nvPr>
        </p:nvSpPr>
        <p:spPr/>
        <p:txBody>
          <a:bodyPr/>
          <a:lstStyle/>
          <a:p>
            <a:fld id="{5B621ED0-B45F-441E-93E9-023E2B55C8A5}" type="slidenum">
              <a:rPr lang="en-CA" smtClean="0"/>
              <a:t>241</a:t>
            </a:fld>
            <a:endParaRPr lang="en-CA"/>
          </a:p>
        </p:txBody>
      </p:sp>
    </p:spTree>
    <p:extLst>
      <p:ext uri="{BB962C8B-B14F-4D97-AF65-F5344CB8AC3E}">
        <p14:creationId xmlns:p14="http://schemas.microsoft.com/office/powerpoint/2010/main" val="18461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B838F-0119-42F3-B081-BE2F0E6314D0}"/>
              </a:ext>
            </a:extLst>
          </p:cNvPr>
          <p:cNvSpPr>
            <a:spLocks noGrp="1"/>
          </p:cNvSpPr>
          <p:nvPr>
            <p:ph type="title" idx="4294967295"/>
          </p:nvPr>
        </p:nvSpPr>
        <p:spPr>
          <a:xfrm>
            <a:off x="1698595" y="-119736"/>
            <a:ext cx="11634787" cy="1066800"/>
          </a:xfrm>
        </p:spPr>
        <p:txBody>
          <a:bodyPr>
            <a:normAutofit/>
          </a:bodyPr>
          <a:lstStyle/>
          <a:p>
            <a:r>
              <a:rPr lang="en-CA" dirty="0">
                <a:solidFill>
                  <a:schemeClr val="bg1"/>
                </a:solidFill>
              </a:rPr>
              <a:t> the workbook and the manual</a:t>
            </a:r>
          </a:p>
        </p:txBody>
      </p:sp>
      <p:sp>
        <p:nvSpPr>
          <p:cNvPr id="8" name="Text Placeholder 7">
            <a:extLst>
              <a:ext uri="{FF2B5EF4-FFF2-40B4-BE49-F238E27FC236}">
                <a16:creationId xmlns:a16="http://schemas.microsoft.com/office/drawing/2014/main" id="{B53E3225-5234-4991-B6D2-F6A164E4FD12}"/>
              </a:ext>
            </a:extLst>
          </p:cNvPr>
          <p:cNvSpPr>
            <a:spLocks noGrp="1"/>
          </p:cNvSpPr>
          <p:nvPr>
            <p:ph type="body" idx="4294967295"/>
          </p:nvPr>
        </p:nvSpPr>
        <p:spPr>
          <a:xfrm>
            <a:off x="1078951" y="947064"/>
            <a:ext cx="2967139" cy="576262"/>
          </a:xfrm>
        </p:spPr>
        <p:txBody>
          <a:bodyPr>
            <a:normAutofit/>
          </a:bodyPr>
          <a:lstStyle/>
          <a:p>
            <a:pPr marL="0" indent="0">
              <a:buNone/>
            </a:pPr>
            <a:r>
              <a:rPr lang="en-CA" sz="2400" dirty="0">
                <a:solidFill>
                  <a:schemeClr val="bg1"/>
                </a:solidFill>
              </a:rPr>
              <a:t>DBT workbook</a:t>
            </a:r>
          </a:p>
        </p:txBody>
      </p:sp>
      <p:sp>
        <p:nvSpPr>
          <p:cNvPr id="9" name="Content Placeholder 8">
            <a:extLst>
              <a:ext uri="{FF2B5EF4-FFF2-40B4-BE49-F238E27FC236}">
                <a16:creationId xmlns:a16="http://schemas.microsoft.com/office/drawing/2014/main" id="{7FD3D5DB-02BB-46FE-8211-AD6E4333DF7B}"/>
              </a:ext>
            </a:extLst>
          </p:cNvPr>
          <p:cNvSpPr>
            <a:spLocks noGrp="1"/>
          </p:cNvSpPr>
          <p:nvPr>
            <p:ph sz="half" idx="4294967295"/>
          </p:nvPr>
        </p:nvSpPr>
        <p:spPr>
          <a:xfrm>
            <a:off x="63796" y="1434426"/>
            <a:ext cx="4997450" cy="2921000"/>
          </a:xfrm>
        </p:spPr>
        <p:txBody>
          <a:bodyPr/>
          <a:lstStyle/>
          <a:p>
            <a:r>
              <a:rPr lang="en-CA" dirty="0"/>
              <a:t>Covers the traditional DBT skills</a:t>
            </a:r>
          </a:p>
          <a:p>
            <a:r>
              <a:rPr lang="en-CA" dirty="0">
                <a:solidFill>
                  <a:schemeClr val="bg1"/>
                </a:solidFill>
              </a:rPr>
              <a:t>How to use skills </a:t>
            </a:r>
            <a:r>
              <a:rPr lang="en-CA" dirty="0"/>
              <a:t>is covered in the workbook’s exercises, worksheets, and logs.</a:t>
            </a:r>
          </a:p>
          <a:p>
            <a:r>
              <a:rPr lang="en-CA" dirty="0"/>
              <a:t>The workbook focuses on phase I of trauma therapy, stabilization or self-regulation</a:t>
            </a:r>
          </a:p>
          <a:p>
            <a:endParaRPr lang="en-CA" dirty="0"/>
          </a:p>
        </p:txBody>
      </p:sp>
      <p:sp>
        <p:nvSpPr>
          <p:cNvPr id="10" name="Text Placeholder 9">
            <a:extLst>
              <a:ext uri="{FF2B5EF4-FFF2-40B4-BE49-F238E27FC236}">
                <a16:creationId xmlns:a16="http://schemas.microsoft.com/office/drawing/2014/main" id="{0339E858-A258-4D45-9B16-DAA5951A4FE9}"/>
              </a:ext>
            </a:extLst>
          </p:cNvPr>
          <p:cNvSpPr>
            <a:spLocks noGrp="1"/>
          </p:cNvSpPr>
          <p:nvPr>
            <p:ph type="body" sz="quarter" idx="4294967295"/>
          </p:nvPr>
        </p:nvSpPr>
        <p:spPr>
          <a:xfrm>
            <a:off x="8045681" y="823643"/>
            <a:ext cx="2578100" cy="576262"/>
          </a:xfrm>
        </p:spPr>
        <p:txBody>
          <a:bodyPr>
            <a:noAutofit/>
          </a:bodyPr>
          <a:lstStyle/>
          <a:p>
            <a:pPr marL="0" indent="0">
              <a:buNone/>
            </a:pPr>
            <a:r>
              <a:rPr lang="en-CA" sz="2400" dirty="0">
                <a:solidFill>
                  <a:schemeClr val="bg1"/>
                </a:solidFill>
              </a:rPr>
              <a:t>Simple manual</a:t>
            </a:r>
          </a:p>
        </p:txBody>
      </p:sp>
      <p:sp>
        <p:nvSpPr>
          <p:cNvPr id="11" name="Content Placeholder 10">
            <a:extLst>
              <a:ext uri="{FF2B5EF4-FFF2-40B4-BE49-F238E27FC236}">
                <a16:creationId xmlns:a16="http://schemas.microsoft.com/office/drawing/2014/main" id="{0EE4576E-2E64-46B7-BB87-9F26B10BE0AB}"/>
              </a:ext>
            </a:extLst>
          </p:cNvPr>
          <p:cNvSpPr>
            <a:spLocks noGrp="1"/>
          </p:cNvSpPr>
          <p:nvPr>
            <p:ph sz="quarter" idx="4294967295"/>
          </p:nvPr>
        </p:nvSpPr>
        <p:spPr>
          <a:xfrm>
            <a:off x="6963077" y="1434426"/>
            <a:ext cx="4995862" cy="2921000"/>
          </a:xfrm>
        </p:spPr>
        <p:txBody>
          <a:bodyPr/>
          <a:lstStyle/>
          <a:p>
            <a:r>
              <a:rPr lang="en-CA" dirty="0"/>
              <a:t>Does not cover DBT skills</a:t>
            </a:r>
          </a:p>
          <a:p>
            <a:r>
              <a:rPr lang="en-CA" dirty="0">
                <a:solidFill>
                  <a:schemeClr val="bg1"/>
                </a:solidFill>
              </a:rPr>
              <a:t>How to use skills </a:t>
            </a:r>
            <a:r>
              <a:rPr lang="en-CA" dirty="0"/>
              <a:t>is covered by the 6 tools, and 5 strategies. </a:t>
            </a:r>
          </a:p>
          <a:p>
            <a:r>
              <a:rPr lang="en-CA" dirty="0"/>
              <a:t>The manual covers phases I, II, and III of trauma therapy.</a:t>
            </a:r>
          </a:p>
        </p:txBody>
      </p:sp>
      <p:sp>
        <p:nvSpPr>
          <p:cNvPr id="13" name="TextBox 12">
            <a:extLst>
              <a:ext uri="{FF2B5EF4-FFF2-40B4-BE49-F238E27FC236}">
                <a16:creationId xmlns:a16="http://schemas.microsoft.com/office/drawing/2014/main" id="{34CF88BF-E244-4D72-AD24-EE5ABEC01D2C}"/>
              </a:ext>
            </a:extLst>
          </p:cNvPr>
          <p:cNvSpPr txBox="1"/>
          <p:nvPr/>
        </p:nvSpPr>
        <p:spPr>
          <a:xfrm>
            <a:off x="2966484" y="4619197"/>
            <a:ext cx="6719777" cy="1938992"/>
          </a:xfrm>
          <a:prstGeom prst="rect">
            <a:avLst/>
          </a:prstGeom>
          <a:noFill/>
        </p:spPr>
        <p:txBody>
          <a:bodyPr wrap="square">
            <a:spAutoFit/>
          </a:bodyPr>
          <a:lstStyle/>
          <a:p>
            <a:r>
              <a:rPr lang="en-CA" sz="2000" dirty="0"/>
              <a:t>It’s easy to get confused because how to use the</a:t>
            </a:r>
            <a:r>
              <a:rPr lang="en-CA" sz="2000" dirty="0">
                <a:solidFill>
                  <a:schemeClr val="bg1"/>
                </a:solidFill>
              </a:rPr>
              <a:t> DBT</a:t>
            </a:r>
            <a:r>
              <a:rPr lang="en-CA" sz="2000" dirty="0"/>
              <a:t> </a:t>
            </a:r>
            <a:r>
              <a:rPr lang="en-CA" sz="2000" dirty="0">
                <a:solidFill>
                  <a:schemeClr val="bg1"/>
                </a:solidFill>
              </a:rPr>
              <a:t>skills</a:t>
            </a:r>
            <a:r>
              <a:rPr lang="en-CA" sz="2000" dirty="0"/>
              <a:t> is presented in a different way in the workbook and in the manual. We encourage you to try both but if you’re confused or have limited time 1) learn the skills from the skills training workbook and skip the exercises, worksheets and logs. Focus instead on the tools and strategies presented in the manual.</a:t>
            </a:r>
          </a:p>
        </p:txBody>
      </p:sp>
      <p:pic>
        <p:nvPicPr>
          <p:cNvPr id="14" name="Picture 13">
            <a:extLst>
              <a:ext uri="{FF2B5EF4-FFF2-40B4-BE49-F238E27FC236}">
                <a16:creationId xmlns:a16="http://schemas.microsoft.com/office/drawing/2014/main" id="{0292D616-4DAB-454E-80A4-BD2F6C36023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42985" y="4390030"/>
            <a:ext cx="2285918" cy="239732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6" name="Picture 15" descr="A picture containing engine, device, step&#10;&#10;Description automatically generated">
            <a:extLst>
              <a:ext uri="{FF2B5EF4-FFF2-40B4-BE49-F238E27FC236}">
                <a16:creationId xmlns:a16="http://schemas.microsoft.com/office/drawing/2014/main" id="{BE7607C8-4CB6-4EDE-ACD9-B9BD0C6E98FB}"/>
              </a:ext>
            </a:extLst>
          </p:cNvPr>
          <p:cNvPicPr>
            <a:picLocks noChangeAspect="1"/>
          </p:cNvPicPr>
          <p:nvPr/>
        </p:nvPicPr>
        <p:blipFill>
          <a:blip r:embed="rId3"/>
          <a:stretch>
            <a:fillRect/>
          </a:stretch>
        </p:blipFill>
        <p:spPr>
          <a:xfrm>
            <a:off x="9790791" y="4378345"/>
            <a:ext cx="2168148" cy="2397326"/>
          </a:xfrm>
          <a:prstGeom prst="rect">
            <a:avLst/>
          </a:prstGeom>
        </p:spPr>
      </p:pic>
      <p:sp>
        <p:nvSpPr>
          <p:cNvPr id="3" name="Slide Number Placeholder 2">
            <a:extLst>
              <a:ext uri="{FF2B5EF4-FFF2-40B4-BE49-F238E27FC236}">
                <a16:creationId xmlns:a16="http://schemas.microsoft.com/office/drawing/2014/main" id="{51B1DDB9-5853-5B12-62CE-F15AD5B7ABB8}"/>
              </a:ext>
            </a:extLst>
          </p:cNvPr>
          <p:cNvSpPr>
            <a:spLocks noGrp="1"/>
          </p:cNvSpPr>
          <p:nvPr>
            <p:ph type="sldNum" sz="quarter" idx="12"/>
          </p:nvPr>
        </p:nvSpPr>
        <p:spPr/>
        <p:txBody>
          <a:bodyPr/>
          <a:lstStyle/>
          <a:p>
            <a:fld id="{5B621ED0-B45F-441E-93E9-023E2B55C8A5}" type="slidenum">
              <a:rPr lang="en-CA" smtClean="0"/>
              <a:t>242</a:t>
            </a:fld>
            <a:endParaRPr lang="en-CA"/>
          </a:p>
        </p:txBody>
      </p:sp>
    </p:spTree>
    <p:extLst>
      <p:ext uri="{BB962C8B-B14F-4D97-AF65-F5344CB8AC3E}">
        <p14:creationId xmlns:p14="http://schemas.microsoft.com/office/powerpoint/2010/main" val="256362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solidFill>
                  <a:schemeClr val="bg1"/>
                </a:solidFill>
                <a:latin typeface="Calibri" panose="020F0502020204030204" pitchFamily="34" charset="0"/>
                <a:cs typeface="Times New Roman" panose="02020603050405020304" pitchFamily="18" charset="0"/>
              </a:rPr>
              <a:t>What we will be covering in the course</a:t>
            </a:r>
            <a:endParaRPr lang="en-CA" sz="2800" dirty="0">
              <a:solidFill>
                <a:schemeClr val="bg1"/>
              </a:solidFill>
            </a:endParaRPr>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EF8261B8-0A62-89A0-4527-C991FEA3045F}"/>
              </a:ext>
            </a:extLst>
          </p:cNvPr>
          <p:cNvSpPr>
            <a:spLocks noGrp="1"/>
          </p:cNvSpPr>
          <p:nvPr>
            <p:ph type="sldNum" sz="quarter" idx="12"/>
          </p:nvPr>
        </p:nvSpPr>
        <p:spPr/>
        <p:txBody>
          <a:bodyPr/>
          <a:lstStyle/>
          <a:p>
            <a:fld id="{5B621ED0-B45F-441E-93E9-023E2B55C8A5}" type="slidenum">
              <a:rPr lang="en-CA" smtClean="0"/>
              <a:t>243</a:t>
            </a:fld>
            <a:endParaRPr lang="en-CA"/>
          </a:p>
        </p:txBody>
      </p:sp>
    </p:spTree>
    <p:extLst>
      <p:ext uri="{BB962C8B-B14F-4D97-AF65-F5344CB8AC3E}">
        <p14:creationId xmlns:p14="http://schemas.microsoft.com/office/powerpoint/2010/main" val="197882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928" y="908162"/>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F90198-28EF-4D95-3098-D3BA8C15C790}"/>
              </a:ext>
            </a:extLst>
          </p:cNvPr>
          <p:cNvSpPr txBox="1"/>
          <p:nvPr/>
        </p:nvSpPr>
        <p:spPr>
          <a:xfrm>
            <a:off x="5888103" y="4746840"/>
            <a:ext cx="6096000" cy="830997"/>
          </a:xfrm>
          <a:prstGeom prst="rect">
            <a:avLst/>
          </a:prstGeom>
          <a:noFill/>
        </p:spPr>
        <p:txBody>
          <a:bodyPr wrap="square">
            <a:spAutoFit/>
          </a:bodyPr>
          <a:lstStyle/>
          <a:p>
            <a:r>
              <a:rPr lang="en-US" sz="2400" dirty="0"/>
              <a:t>Can you give us an overview of the material we will be covering in the simple course?</a:t>
            </a:r>
            <a:r>
              <a:rPr lang="en-CA" sz="2400" dirty="0"/>
              <a:t> </a:t>
            </a:r>
          </a:p>
        </p:txBody>
      </p:sp>
      <p:sp>
        <p:nvSpPr>
          <p:cNvPr id="2" name="Slide Number Placeholder 1">
            <a:extLst>
              <a:ext uri="{FF2B5EF4-FFF2-40B4-BE49-F238E27FC236}">
                <a16:creationId xmlns:a16="http://schemas.microsoft.com/office/drawing/2014/main" id="{575E4810-B5F3-B378-858B-99BBF57853E7}"/>
              </a:ext>
            </a:extLst>
          </p:cNvPr>
          <p:cNvSpPr>
            <a:spLocks noGrp="1"/>
          </p:cNvSpPr>
          <p:nvPr>
            <p:ph type="sldNum" sz="quarter" idx="12"/>
          </p:nvPr>
        </p:nvSpPr>
        <p:spPr/>
        <p:txBody>
          <a:bodyPr/>
          <a:lstStyle/>
          <a:p>
            <a:fld id="{5B621ED0-B45F-441E-93E9-023E2B55C8A5}" type="slidenum">
              <a:rPr lang="en-CA" smtClean="0"/>
              <a:t>244</a:t>
            </a:fld>
            <a:endParaRPr lang="en-CA"/>
          </a:p>
        </p:txBody>
      </p:sp>
    </p:spTree>
    <p:extLst>
      <p:ext uri="{BB962C8B-B14F-4D97-AF65-F5344CB8AC3E}">
        <p14:creationId xmlns:p14="http://schemas.microsoft.com/office/powerpoint/2010/main" val="178409732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3E5222-3347-4F53-63DC-6DF99DF80AC9}"/>
              </a:ext>
            </a:extLst>
          </p:cNvPr>
          <p:cNvSpPr txBox="1"/>
          <p:nvPr/>
        </p:nvSpPr>
        <p:spPr>
          <a:xfrm>
            <a:off x="921356" y="-116426"/>
            <a:ext cx="3670874" cy="1508760"/>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endParaRPr lang="en-US" sz="2500" cap="all" dirty="0">
              <a:solidFill>
                <a:schemeClr val="bg2"/>
              </a:solidFill>
              <a:latin typeface="+mj-lt"/>
              <a:ea typeface="+mj-ea"/>
              <a:cs typeface="+mj-cs"/>
            </a:endParaRPr>
          </a:p>
          <a:p>
            <a:pPr algn="ctr" defTabSz="914400">
              <a:lnSpc>
                <a:spcPct val="85000"/>
              </a:lnSpc>
              <a:spcBef>
                <a:spcPct val="0"/>
              </a:spcBef>
              <a:spcAft>
                <a:spcPts val="600"/>
              </a:spcAft>
            </a:pPr>
            <a:r>
              <a:rPr lang="en-US" sz="2500" cap="all" dirty="0">
                <a:solidFill>
                  <a:schemeClr val="bg1"/>
                </a:solidFill>
                <a:latin typeface="+mj-lt"/>
                <a:ea typeface="+mj-ea"/>
                <a:cs typeface="+mj-cs"/>
              </a:rPr>
              <a:t>A BRIEF OVERVIEW OF THE SIMPLE COURSE</a:t>
            </a:r>
          </a:p>
        </p:txBody>
      </p:sp>
      <p:sp>
        <p:nvSpPr>
          <p:cNvPr id="4" name="TextBox 3">
            <a:extLst>
              <a:ext uri="{FF2B5EF4-FFF2-40B4-BE49-F238E27FC236}">
                <a16:creationId xmlns:a16="http://schemas.microsoft.com/office/drawing/2014/main" id="{122435AA-2E6A-38B2-07D9-72C318CD0DE5}"/>
              </a:ext>
            </a:extLst>
          </p:cNvPr>
          <p:cNvSpPr txBox="1"/>
          <p:nvPr/>
        </p:nvSpPr>
        <p:spPr>
          <a:xfrm>
            <a:off x="5344214" y="895261"/>
            <a:ext cx="6457925" cy="5962739"/>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tx1"/>
              </a:buClr>
              <a:buFont typeface="Wingdings" pitchFamily="2" charset="2"/>
              <a:buChar char=""/>
            </a:pPr>
            <a:r>
              <a:rPr lang="en-US" sz="2800" dirty="0"/>
              <a:t>The Simple course aims to help you identify, become more aware of, get out of,  avoid, and repair some of the “holes in the sidewalk” you keep falling into.</a:t>
            </a:r>
          </a:p>
          <a:p>
            <a:pPr marL="285750" indent="-182880" defTabSz="914400">
              <a:lnSpc>
                <a:spcPct val="90000"/>
              </a:lnSpc>
              <a:spcAft>
                <a:spcPts val="600"/>
              </a:spcAft>
              <a:buClr>
                <a:schemeClr val="tx1"/>
              </a:buClr>
              <a:buFont typeface="Wingdings" pitchFamily="2" charset="2"/>
              <a:buChar char=""/>
            </a:pPr>
            <a:r>
              <a:rPr lang="en-US" sz="2800" dirty="0"/>
              <a:t>Today, we will start by giving you a brief overview of  the material we will cover in the course.</a:t>
            </a:r>
          </a:p>
          <a:p>
            <a:pPr marL="285750" indent="-182880" defTabSz="914400">
              <a:lnSpc>
                <a:spcPct val="90000"/>
              </a:lnSpc>
              <a:spcAft>
                <a:spcPts val="600"/>
              </a:spcAft>
              <a:buClr>
                <a:schemeClr val="tx1"/>
              </a:buClr>
              <a:buFont typeface="Wingdings" pitchFamily="2" charset="2"/>
              <a:buChar char=""/>
            </a:pPr>
            <a:r>
              <a:rPr lang="en-US" sz="2800" dirty="0"/>
              <a:t>We will then spend the rest of the Simple course exploring this material in much greater detail.</a:t>
            </a:r>
          </a:p>
          <a:p>
            <a:pPr marL="285750" indent="-182880" defTabSz="914400">
              <a:lnSpc>
                <a:spcPct val="90000"/>
              </a:lnSpc>
              <a:spcAft>
                <a:spcPts val="600"/>
              </a:spcAft>
              <a:buClr>
                <a:schemeClr val="tx1"/>
              </a:buClr>
              <a:buFont typeface="Wingdings" pitchFamily="2" charset="2"/>
              <a:buChar char=""/>
            </a:pPr>
            <a:r>
              <a:rPr lang="en-US" sz="2800" dirty="0"/>
              <a:t>Please try not to be overwhelmed by the quantity of material discussed today. We will spend a lot of time together exploring it in detail.</a:t>
            </a:r>
          </a:p>
          <a:p>
            <a:pPr marL="285750" indent="-182880" defTabSz="914400">
              <a:lnSpc>
                <a:spcPct val="90000"/>
              </a:lnSpc>
              <a:spcAft>
                <a:spcPts val="600"/>
              </a:spcAft>
              <a:buClr>
                <a:schemeClr val="tx1"/>
              </a:buClr>
              <a:buFont typeface="Wingdings" pitchFamily="2" charset="2"/>
              <a:buChar char=""/>
            </a:pPr>
            <a:endParaRPr lang="en-US" sz="1700" dirty="0"/>
          </a:p>
          <a:p>
            <a:pPr marL="285750" indent="-182880" defTabSz="914400">
              <a:lnSpc>
                <a:spcPct val="90000"/>
              </a:lnSpc>
              <a:spcAft>
                <a:spcPts val="600"/>
              </a:spcAft>
              <a:buClr>
                <a:schemeClr val="tx1"/>
              </a:buClr>
              <a:buFont typeface="Wingdings" pitchFamily="2" charset="2"/>
              <a:buChar char=""/>
            </a:pPr>
            <a:endParaRPr lang="en-US" sz="1700" dirty="0"/>
          </a:p>
        </p:txBody>
      </p:sp>
      <p:pic>
        <p:nvPicPr>
          <p:cNvPr id="6" name="Picture 2" descr="Pot Hole Repairs | Wheatfield NY">
            <a:extLst>
              <a:ext uri="{FF2B5EF4-FFF2-40B4-BE49-F238E27FC236}">
                <a16:creationId xmlns:a16="http://schemas.microsoft.com/office/drawing/2014/main" id="{5FBD9CBC-B778-81D9-386C-454BAA033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791" b="34905"/>
          <a:stretch/>
        </p:blipFill>
        <p:spPr bwMode="auto">
          <a:xfrm>
            <a:off x="286330" y="1392334"/>
            <a:ext cx="4764135" cy="46868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9D34868-7B9D-685E-6DB0-B5A98D62DB38}"/>
              </a:ext>
            </a:extLst>
          </p:cNvPr>
          <p:cNvSpPr>
            <a:spLocks noGrp="1"/>
          </p:cNvSpPr>
          <p:nvPr>
            <p:ph type="sldNum" sz="quarter" idx="12"/>
          </p:nvPr>
        </p:nvSpPr>
        <p:spPr/>
        <p:txBody>
          <a:bodyPr/>
          <a:lstStyle/>
          <a:p>
            <a:fld id="{5B621ED0-B45F-441E-93E9-023E2B55C8A5}" type="slidenum">
              <a:rPr lang="en-CA" smtClean="0"/>
              <a:t>245</a:t>
            </a:fld>
            <a:endParaRPr lang="en-CA"/>
          </a:p>
        </p:txBody>
      </p:sp>
    </p:spTree>
    <p:extLst>
      <p:ext uri="{BB962C8B-B14F-4D97-AF65-F5344CB8AC3E}">
        <p14:creationId xmlns:p14="http://schemas.microsoft.com/office/powerpoint/2010/main" val="44077299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255181"/>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a:bodyPr>
          <a:lstStyle/>
          <a:p>
            <a:pPr marL="0" indent="0">
              <a:buNone/>
            </a:pPr>
            <a:endParaRPr lang="en-CA" sz="2400" dirty="0"/>
          </a:p>
          <a:p>
            <a:r>
              <a:rPr lang="en-CA" sz="2800" dirty="0"/>
              <a:t>The Simple course can be divided into 5 parts:</a:t>
            </a:r>
          </a:p>
          <a:p>
            <a:r>
              <a:rPr lang="en-CA" sz="2800" dirty="0">
                <a:solidFill>
                  <a:schemeClr val="bg1"/>
                </a:solidFill>
              </a:rPr>
              <a:t>Part 1</a:t>
            </a:r>
            <a:r>
              <a:rPr lang="en-CA" sz="2800" dirty="0"/>
              <a:t>: Psychological theory- understanding your mind</a:t>
            </a:r>
          </a:p>
          <a:p>
            <a:r>
              <a:rPr lang="en-CA" sz="2800" dirty="0">
                <a:solidFill>
                  <a:schemeClr val="bg1"/>
                </a:solidFill>
              </a:rPr>
              <a:t>Part 2</a:t>
            </a:r>
            <a:r>
              <a:rPr lang="en-CA" sz="2800" dirty="0"/>
              <a:t>: learning DBT skills </a:t>
            </a:r>
          </a:p>
          <a:p>
            <a:r>
              <a:rPr lang="en-CA" sz="2800" dirty="0">
                <a:solidFill>
                  <a:schemeClr val="bg1"/>
                </a:solidFill>
              </a:rPr>
              <a:t>Part 3</a:t>
            </a:r>
            <a:r>
              <a:rPr lang="en-CA" sz="2800" dirty="0"/>
              <a:t>: learning the 6 tools</a:t>
            </a:r>
          </a:p>
          <a:p>
            <a:r>
              <a:rPr lang="en-CA" sz="2800" dirty="0">
                <a:solidFill>
                  <a:schemeClr val="bg1"/>
                </a:solidFill>
              </a:rPr>
              <a:t>Part 4</a:t>
            </a:r>
            <a:r>
              <a:rPr lang="en-CA" sz="2800" dirty="0"/>
              <a:t>: learning the techniques and strategies needed for using the tools and skills</a:t>
            </a:r>
          </a:p>
          <a:p>
            <a:r>
              <a:rPr lang="en-CA" sz="2800" dirty="0">
                <a:solidFill>
                  <a:schemeClr val="bg1"/>
                </a:solidFill>
              </a:rPr>
              <a:t>Part 5</a:t>
            </a:r>
            <a:r>
              <a:rPr lang="en-CA" sz="2800" dirty="0"/>
              <a:t>: Practicing applying skills, tools, and strategies in everyday life</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36141840-48E0-0840-0119-62C0AF708EC3}"/>
              </a:ext>
            </a:extLst>
          </p:cNvPr>
          <p:cNvSpPr>
            <a:spLocks noGrp="1"/>
          </p:cNvSpPr>
          <p:nvPr>
            <p:ph type="sldNum" sz="quarter" idx="12"/>
          </p:nvPr>
        </p:nvSpPr>
        <p:spPr/>
        <p:txBody>
          <a:bodyPr/>
          <a:lstStyle/>
          <a:p>
            <a:fld id="{5B621ED0-B45F-441E-93E9-023E2B55C8A5}" type="slidenum">
              <a:rPr lang="en-CA" smtClean="0"/>
              <a:t>246</a:t>
            </a:fld>
            <a:endParaRPr lang="en-CA"/>
          </a:p>
        </p:txBody>
      </p:sp>
    </p:spTree>
    <p:extLst>
      <p:ext uri="{BB962C8B-B14F-4D97-AF65-F5344CB8AC3E}">
        <p14:creationId xmlns:p14="http://schemas.microsoft.com/office/powerpoint/2010/main" val="3289206426"/>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255181"/>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a:bodyPr>
          <a:lstStyle/>
          <a:p>
            <a:pPr marL="0" indent="0">
              <a:buNone/>
            </a:pPr>
            <a:endParaRPr lang="en-CA" sz="2400" dirty="0"/>
          </a:p>
          <a:p>
            <a:r>
              <a:rPr lang="en-CA" sz="3200" dirty="0">
                <a:solidFill>
                  <a:schemeClr val="bg1"/>
                </a:solidFill>
              </a:rPr>
              <a:t>Part 1: Psychological theory- understanding your mind</a:t>
            </a:r>
          </a:p>
          <a:p>
            <a:r>
              <a:rPr lang="en-CA" sz="3200" dirty="0"/>
              <a:t>Part 2: learning DBT skills </a:t>
            </a:r>
          </a:p>
          <a:p>
            <a:r>
              <a:rPr lang="en-CA" sz="3200" dirty="0"/>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8AD86413-E4AA-32C5-9B1C-65D3724C6726}"/>
              </a:ext>
            </a:extLst>
          </p:cNvPr>
          <p:cNvSpPr>
            <a:spLocks noGrp="1"/>
          </p:cNvSpPr>
          <p:nvPr>
            <p:ph type="sldNum" sz="quarter" idx="12"/>
          </p:nvPr>
        </p:nvSpPr>
        <p:spPr/>
        <p:txBody>
          <a:bodyPr/>
          <a:lstStyle/>
          <a:p>
            <a:fld id="{5B621ED0-B45F-441E-93E9-023E2B55C8A5}" type="slidenum">
              <a:rPr lang="en-CA" smtClean="0"/>
              <a:t>247</a:t>
            </a:fld>
            <a:endParaRPr lang="en-CA"/>
          </a:p>
        </p:txBody>
      </p:sp>
    </p:spTree>
    <p:extLst>
      <p:ext uri="{BB962C8B-B14F-4D97-AF65-F5344CB8AC3E}">
        <p14:creationId xmlns:p14="http://schemas.microsoft.com/office/powerpoint/2010/main" val="349143032"/>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BDAD-0AB7-4003-8601-787B3C93BD68}"/>
              </a:ext>
            </a:extLst>
          </p:cNvPr>
          <p:cNvSpPr>
            <a:spLocks noGrp="1"/>
          </p:cNvSpPr>
          <p:nvPr>
            <p:ph type="title" idx="4294967295"/>
          </p:nvPr>
        </p:nvSpPr>
        <p:spPr>
          <a:xfrm>
            <a:off x="0" y="350838"/>
            <a:ext cx="4772025" cy="1309687"/>
          </a:xfrm>
        </p:spPr>
        <p:txBody>
          <a:bodyPr>
            <a:normAutofit/>
          </a:bodyPr>
          <a:lstStyle/>
          <a:p>
            <a:pPr algn="ctr"/>
            <a:r>
              <a:rPr lang="en-CA" sz="3600" dirty="0">
                <a:solidFill>
                  <a:schemeClr val="bg1"/>
                </a:solidFill>
              </a:rPr>
              <a:t>1. Psychological    Theory</a:t>
            </a:r>
          </a:p>
        </p:txBody>
      </p:sp>
      <p:sp>
        <p:nvSpPr>
          <p:cNvPr id="3" name="Content Placeholder 2">
            <a:extLst>
              <a:ext uri="{FF2B5EF4-FFF2-40B4-BE49-F238E27FC236}">
                <a16:creationId xmlns:a16="http://schemas.microsoft.com/office/drawing/2014/main" id="{5DCAAEFA-258E-4C73-8B35-83D205C71008}"/>
              </a:ext>
            </a:extLst>
          </p:cNvPr>
          <p:cNvSpPr>
            <a:spLocks noGrp="1"/>
          </p:cNvSpPr>
          <p:nvPr>
            <p:ph idx="4294967295"/>
          </p:nvPr>
        </p:nvSpPr>
        <p:spPr>
          <a:xfrm>
            <a:off x="4869713" y="0"/>
            <a:ext cx="7322288" cy="6791325"/>
          </a:xfrm>
        </p:spPr>
        <p:txBody>
          <a:bodyPr>
            <a:normAutofit fontScale="85000" lnSpcReduction="20000"/>
          </a:bodyPr>
          <a:lstStyle/>
          <a:p>
            <a:pPr marL="0" indent="0">
              <a:buNone/>
            </a:pPr>
            <a:endParaRPr lang="en-CA" dirty="0"/>
          </a:p>
          <a:p>
            <a:r>
              <a:rPr lang="en-CA" dirty="0">
                <a:solidFill>
                  <a:schemeClr val="bg1"/>
                </a:solidFill>
              </a:rPr>
              <a:t>Foundations I </a:t>
            </a:r>
            <a:r>
              <a:rPr lang="en-CA" dirty="0"/>
              <a:t>: The evolution of  instincts/emotional mind</a:t>
            </a:r>
          </a:p>
          <a:p>
            <a:r>
              <a:rPr lang="en-CA" dirty="0"/>
              <a:t>Managing suicidal thoughts</a:t>
            </a:r>
          </a:p>
          <a:p>
            <a:r>
              <a:rPr lang="en-CA" dirty="0">
                <a:solidFill>
                  <a:schemeClr val="bg1"/>
                </a:solidFill>
              </a:rPr>
              <a:t>Foundations II: </a:t>
            </a:r>
            <a:r>
              <a:rPr lang="en-CA" dirty="0"/>
              <a:t>The evolution of cognition/ rational mind</a:t>
            </a:r>
          </a:p>
          <a:p>
            <a:r>
              <a:rPr lang="en-CA" dirty="0">
                <a:solidFill>
                  <a:schemeClr val="bg1"/>
                </a:solidFill>
              </a:rPr>
              <a:t>Foundations III </a:t>
            </a:r>
            <a:r>
              <a:rPr lang="en-CA" dirty="0"/>
              <a:t>: The evolution of modern day thinking/wise mind</a:t>
            </a:r>
          </a:p>
          <a:p>
            <a:r>
              <a:rPr lang="en-CA" dirty="0"/>
              <a:t>Personality </a:t>
            </a:r>
          </a:p>
          <a:p>
            <a:r>
              <a:rPr lang="en-CA" dirty="0"/>
              <a:t>Temperament and character</a:t>
            </a:r>
          </a:p>
          <a:p>
            <a:r>
              <a:rPr lang="en-CA" dirty="0"/>
              <a:t>Attachment </a:t>
            </a:r>
          </a:p>
          <a:p>
            <a:r>
              <a:rPr lang="en-CA" dirty="0"/>
              <a:t>The dynamic maturational model of attachment</a:t>
            </a:r>
          </a:p>
          <a:p>
            <a:r>
              <a:rPr lang="en-CA" dirty="0"/>
              <a:t>Stress, distress, and the post-traumatic stress spectrum</a:t>
            </a:r>
          </a:p>
          <a:p>
            <a:r>
              <a:rPr lang="en-CA" dirty="0"/>
              <a:t>Traumatic stress  in children and adults</a:t>
            </a:r>
          </a:p>
          <a:p>
            <a:r>
              <a:rPr lang="en-CA" dirty="0"/>
              <a:t>Structural dissociation theory</a:t>
            </a:r>
          </a:p>
          <a:p>
            <a:r>
              <a:rPr lang="en-CA" dirty="0"/>
              <a:t>Internal family systems</a:t>
            </a:r>
          </a:p>
          <a:p>
            <a:r>
              <a:rPr lang="en-CA" dirty="0"/>
              <a:t>Dominant states of activation of part selves</a:t>
            </a:r>
          </a:p>
          <a:p>
            <a:r>
              <a:rPr lang="en-CA" dirty="0"/>
              <a:t>Interpersonal conflicts and their repair</a:t>
            </a:r>
          </a:p>
          <a:p>
            <a:r>
              <a:rPr lang="en-CA" dirty="0"/>
              <a:t>Spirituality and health</a:t>
            </a:r>
          </a:p>
          <a:p>
            <a:r>
              <a:rPr lang="en-CA" dirty="0"/>
              <a:t>Tying it all together :“My", "Ours”, and “The” stories – My personal religious myth</a:t>
            </a:r>
          </a:p>
        </p:txBody>
      </p:sp>
      <p:pic>
        <p:nvPicPr>
          <p:cNvPr id="8" name="Picture 7" descr="A picture containing engine, device, step&#10;&#10;Description automatically generated">
            <a:extLst>
              <a:ext uri="{FF2B5EF4-FFF2-40B4-BE49-F238E27FC236}">
                <a16:creationId xmlns:a16="http://schemas.microsoft.com/office/drawing/2014/main" id="{EFF3CF5A-697C-1D0B-8A1A-ABD0DB2DD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85" y="2137513"/>
            <a:ext cx="3206854" cy="3297618"/>
          </a:xfrm>
          <a:prstGeom prst="rect">
            <a:avLst/>
          </a:prstGeom>
        </p:spPr>
      </p:pic>
      <p:sp>
        <p:nvSpPr>
          <p:cNvPr id="11" name="TextBox 10">
            <a:extLst>
              <a:ext uri="{FF2B5EF4-FFF2-40B4-BE49-F238E27FC236}">
                <a16:creationId xmlns:a16="http://schemas.microsoft.com/office/drawing/2014/main" id="{6856DBAB-EDD5-6ACB-A947-47DCDE166823}"/>
              </a:ext>
            </a:extLst>
          </p:cNvPr>
          <p:cNvSpPr txBox="1"/>
          <p:nvPr/>
        </p:nvSpPr>
        <p:spPr>
          <a:xfrm>
            <a:off x="-814388" y="5211847"/>
            <a:ext cx="6400800" cy="1200329"/>
          </a:xfrm>
          <a:prstGeom prst="rect">
            <a:avLst/>
          </a:prstGeom>
          <a:noFill/>
        </p:spPr>
        <p:txBody>
          <a:bodyPr wrap="square">
            <a:spAutoFit/>
          </a:bodyPr>
          <a:lstStyle/>
          <a:p>
            <a:pPr algn="ctr"/>
            <a:endParaRPr lang="en-CA" sz="2400" dirty="0"/>
          </a:p>
          <a:p>
            <a:pPr algn="ctr"/>
            <a:r>
              <a:rPr lang="en-CA" sz="2400" dirty="0"/>
              <a:t>a  biopsychosociospiritual  </a:t>
            </a:r>
          </a:p>
          <a:p>
            <a:pPr algn="ctr"/>
            <a:r>
              <a:rPr lang="en-CA" sz="2400" dirty="0"/>
              <a:t>model for understanding the mind</a:t>
            </a:r>
          </a:p>
        </p:txBody>
      </p:sp>
      <p:sp>
        <p:nvSpPr>
          <p:cNvPr id="4" name="Slide Number Placeholder 3">
            <a:extLst>
              <a:ext uri="{FF2B5EF4-FFF2-40B4-BE49-F238E27FC236}">
                <a16:creationId xmlns:a16="http://schemas.microsoft.com/office/drawing/2014/main" id="{EBEC1AA5-D771-78CF-34F6-30509F1996EC}"/>
              </a:ext>
            </a:extLst>
          </p:cNvPr>
          <p:cNvSpPr>
            <a:spLocks noGrp="1"/>
          </p:cNvSpPr>
          <p:nvPr>
            <p:ph type="sldNum" sz="quarter" idx="12"/>
          </p:nvPr>
        </p:nvSpPr>
        <p:spPr/>
        <p:txBody>
          <a:bodyPr/>
          <a:lstStyle/>
          <a:p>
            <a:fld id="{5B621ED0-B45F-441E-93E9-023E2B55C8A5}" type="slidenum">
              <a:rPr lang="en-CA" smtClean="0"/>
              <a:t>248</a:t>
            </a:fld>
            <a:endParaRPr lang="en-CA"/>
          </a:p>
        </p:txBody>
      </p:sp>
    </p:spTree>
    <p:extLst>
      <p:ext uri="{BB962C8B-B14F-4D97-AF65-F5344CB8AC3E}">
        <p14:creationId xmlns:p14="http://schemas.microsoft.com/office/powerpoint/2010/main" val="4258050447"/>
      </p:ext>
    </p:extLst>
  </p:cSld>
  <p:clrMapOvr>
    <a:masterClrMapping/>
  </p:clrMapOvr>
  <mc:AlternateContent xmlns:mc="http://schemas.openxmlformats.org/markup-compatibility/2006" xmlns:p14="http://schemas.microsoft.com/office/powerpoint/2010/main">
    <mc:Choice Requires="p14">
      <p:transition spd="med" p14:dur="700" advTm="39547">
        <p:fade/>
      </p:transition>
    </mc:Choice>
    <mc:Fallback xmlns="">
      <p:transition spd="med" advTm="39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a:bodyPr>
          <a:lstStyle/>
          <a:p>
            <a:pPr marL="0" indent="0">
              <a:buNone/>
            </a:pPr>
            <a:endParaRPr lang="en-CA" sz="2400" dirty="0"/>
          </a:p>
          <a:p>
            <a:r>
              <a:rPr lang="en-CA" sz="3200" dirty="0"/>
              <a:t>Part 1: Psychological theory- understanding your mind</a:t>
            </a:r>
          </a:p>
          <a:p>
            <a:r>
              <a:rPr lang="en-CA" sz="3200" dirty="0">
                <a:solidFill>
                  <a:schemeClr val="bg1"/>
                </a:solidFill>
              </a:rPr>
              <a:t>Part 2: learning DBT skills </a:t>
            </a:r>
          </a:p>
          <a:p>
            <a:r>
              <a:rPr lang="en-CA" sz="3200" dirty="0"/>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79D6261C-C94A-0DA2-4689-A8D35653566C}"/>
              </a:ext>
            </a:extLst>
          </p:cNvPr>
          <p:cNvSpPr>
            <a:spLocks noGrp="1"/>
          </p:cNvSpPr>
          <p:nvPr>
            <p:ph type="sldNum" sz="quarter" idx="12"/>
          </p:nvPr>
        </p:nvSpPr>
        <p:spPr/>
        <p:txBody>
          <a:bodyPr/>
          <a:lstStyle/>
          <a:p>
            <a:fld id="{5B621ED0-B45F-441E-93E9-023E2B55C8A5}" type="slidenum">
              <a:rPr lang="en-CA" smtClean="0"/>
              <a:t>249</a:t>
            </a:fld>
            <a:endParaRPr lang="en-CA"/>
          </a:p>
        </p:txBody>
      </p:sp>
    </p:spTree>
    <p:extLst>
      <p:ext uri="{BB962C8B-B14F-4D97-AF65-F5344CB8AC3E}">
        <p14:creationId xmlns:p14="http://schemas.microsoft.com/office/powerpoint/2010/main" val="3521145428"/>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88D0-E6EE-4CA7-8FD6-410C2300762D}"/>
              </a:ext>
            </a:extLst>
          </p:cNvPr>
          <p:cNvSpPr>
            <a:spLocks noGrp="1"/>
          </p:cNvSpPr>
          <p:nvPr>
            <p:ph type="title" idx="4294967295"/>
          </p:nvPr>
        </p:nvSpPr>
        <p:spPr>
          <a:xfrm>
            <a:off x="-626070" y="199599"/>
            <a:ext cx="5667375" cy="1355725"/>
          </a:xfrm>
        </p:spPr>
        <p:txBody>
          <a:bodyPr vert="horz" lIns="91440" tIns="45720" rIns="91440" bIns="45720" rtlCol="0" anchor="ctr">
            <a:normAutofit/>
          </a:bodyPr>
          <a:lstStyle/>
          <a:p>
            <a:pPr algn="ctr"/>
            <a:r>
              <a:rPr lang="en-US" sz="3200" dirty="0">
                <a:solidFill>
                  <a:schemeClr val="bg1"/>
                </a:solidFill>
              </a:rPr>
              <a:t>WHO SIMPLE IS FOR</a:t>
            </a:r>
            <a:br>
              <a:rPr lang="en-US" sz="3200" dirty="0"/>
            </a:br>
            <a:endParaRPr lang="en-US" sz="3200" dirty="0"/>
          </a:p>
        </p:txBody>
      </p:sp>
      <p:sp>
        <p:nvSpPr>
          <p:cNvPr id="7" name="Content Placeholder 6">
            <a:extLst>
              <a:ext uri="{FF2B5EF4-FFF2-40B4-BE49-F238E27FC236}">
                <a16:creationId xmlns:a16="http://schemas.microsoft.com/office/drawing/2014/main" id="{12D802AB-E326-4CF8-9323-80EC46397AAF}"/>
              </a:ext>
            </a:extLst>
          </p:cNvPr>
          <p:cNvSpPr>
            <a:spLocks noGrp="1"/>
          </p:cNvSpPr>
          <p:nvPr>
            <p:ph sz="half" idx="4294967295"/>
          </p:nvPr>
        </p:nvSpPr>
        <p:spPr>
          <a:xfrm>
            <a:off x="4074289" y="67377"/>
            <a:ext cx="8117711" cy="6708808"/>
          </a:xfrm>
        </p:spPr>
        <p:txBody>
          <a:bodyPr>
            <a:normAutofit fontScale="92500" lnSpcReduction="10000"/>
          </a:bodyPr>
          <a:lstStyle/>
          <a:p>
            <a:pPr marL="252000">
              <a:spcBef>
                <a:spcPts val="0"/>
              </a:spcBef>
              <a:spcAft>
                <a:spcPts val="0"/>
              </a:spcAft>
            </a:pPr>
            <a:r>
              <a:rPr lang="en-US" sz="2300" dirty="0">
                <a:solidFill>
                  <a:schemeClr val="tx1"/>
                </a:solidFill>
              </a:rPr>
              <a:t>Anyone who experiences </a:t>
            </a:r>
            <a:r>
              <a:rPr lang="en-US" sz="2300" dirty="0">
                <a:solidFill>
                  <a:schemeClr val="bg1"/>
                </a:solidFill>
              </a:rPr>
              <a:t>emotional dysregulation.</a:t>
            </a:r>
            <a:endParaRPr lang="en-CA" sz="2300" dirty="0"/>
          </a:p>
          <a:p>
            <a:pPr marL="252000">
              <a:spcBef>
                <a:spcPts val="0"/>
              </a:spcBef>
              <a:spcAft>
                <a:spcPts val="0"/>
              </a:spcAft>
            </a:pPr>
            <a:r>
              <a:rPr lang="en-CA" sz="2300" dirty="0"/>
              <a:t>Being calm or alert is a state of physiological activation referred to as the ‘window of emotional tolerance’. Outside that window lie the hyperarousal of fight/flight and the hypoarousal of freeze/dissociation. </a:t>
            </a:r>
            <a:endParaRPr lang="en-US" sz="2300" dirty="0">
              <a:solidFill>
                <a:schemeClr val="tx1"/>
              </a:solidFill>
            </a:endParaRPr>
          </a:p>
          <a:p>
            <a:pPr marL="252000">
              <a:spcBef>
                <a:spcPts val="0"/>
              </a:spcBef>
              <a:spcAft>
                <a:spcPts val="0"/>
              </a:spcAft>
            </a:pPr>
            <a:r>
              <a:rPr lang="en-CA" sz="2300" dirty="0">
                <a:solidFill>
                  <a:schemeClr val="tx1"/>
                </a:solidFill>
              </a:rPr>
              <a:t>What is emotional dysregulation?</a:t>
            </a:r>
          </a:p>
          <a:p>
            <a:pPr marL="252000">
              <a:spcBef>
                <a:spcPts val="0"/>
              </a:spcBef>
              <a:spcAft>
                <a:spcPts val="0"/>
              </a:spcAft>
            </a:pPr>
            <a:r>
              <a:rPr lang="en-US" sz="2300" dirty="0"/>
              <a:t>It is a</a:t>
            </a:r>
            <a:r>
              <a:rPr lang="en-US" sz="2300" dirty="0">
                <a:solidFill>
                  <a:schemeClr val="tx1"/>
                </a:solidFill>
              </a:rPr>
              <a:t> disproportionate emotional reaction to present day events or intense emotions arising apparently from nowhere.</a:t>
            </a:r>
          </a:p>
          <a:p>
            <a:pPr marL="252000">
              <a:spcBef>
                <a:spcPts val="0"/>
              </a:spcBef>
              <a:spcAft>
                <a:spcPts val="0"/>
              </a:spcAft>
            </a:pPr>
            <a:r>
              <a:rPr lang="en-US" sz="2300" dirty="0">
                <a:solidFill>
                  <a:schemeClr val="tx1"/>
                </a:solidFill>
              </a:rPr>
              <a:t> Dysregulated emotions </a:t>
            </a:r>
            <a:r>
              <a:rPr lang="en-US" sz="2300" dirty="0"/>
              <a:t>are often seen</a:t>
            </a:r>
            <a:r>
              <a:rPr lang="en-US" sz="2300" dirty="0">
                <a:solidFill>
                  <a:schemeClr val="tx1"/>
                </a:solidFill>
              </a:rPr>
              <a:t> as the core problem which then give rise to dysregulated thoughts and behaviors.</a:t>
            </a:r>
          </a:p>
          <a:p>
            <a:pPr marL="252000">
              <a:spcBef>
                <a:spcPts val="0"/>
              </a:spcBef>
              <a:spcAft>
                <a:spcPts val="0"/>
              </a:spcAft>
            </a:pPr>
            <a:r>
              <a:rPr lang="en-US" sz="2300" dirty="0">
                <a:solidFill>
                  <a:schemeClr val="tx1"/>
                </a:solidFill>
              </a:rPr>
              <a:t>Many people who experience depression, anxiety, high levels of shame and anger, self-harm, excessive substance use, high risk behaviors, perfectionism, conflictual interpersonal relationships, issues with eating, suicidal thoughts, etc.. do so </a:t>
            </a:r>
            <a:r>
              <a:rPr lang="en-US" sz="2300" dirty="0"/>
              <a:t>because</a:t>
            </a:r>
            <a:r>
              <a:rPr lang="en-US" sz="2300" dirty="0">
                <a:solidFill>
                  <a:schemeClr val="tx1"/>
                </a:solidFill>
              </a:rPr>
              <a:t> of emotional dysregulation</a:t>
            </a:r>
          </a:p>
          <a:p>
            <a:pPr marL="252000">
              <a:spcBef>
                <a:spcPts val="0"/>
              </a:spcBef>
              <a:spcAft>
                <a:spcPts val="0"/>
              </a:spcAft>
            </a:pPr>
            <a:r>
              <a:rPr lang="en-US" sz="2300" dirty="0">
                <a:solidFill>
                  <a:schemeClr val="tx1"/>
                </a:solidFill>
              </a:rPr>
              <a:t>Dysregulated emotions are not just average responses to present day events, they often are triggered by present-day events </a:t>
            </a:r>
            <a:r>
              <a:rPr lang="en-US" sz="2300" dirty="0"/>
              <a:t>but may owe to unconscious factors such as</a:t>
            </a:r>
            <a:r>
              <a:rPr lang="en-US" sz="2300" dirty="0">
                <a:solidFill>
                  <a:schemeClr val="tx1"/>
                </a:solidFill>
              </a:rPr>
              <a:t> a person’s temperamental predispositions, and their  past experiences, including the type of parenting they had and/or previous traumatic circumstances they may have encountered in the course o their lives.</a:t>
            </a:r>
            <a:endParaRPr lang="en-CA" sz="2300" dirty="0">
              <a:solidFill>
                <a:schemeClr val="tx1"/>
              </a:solidFill>
            </a:endParaRPr>
          </a:p>
          <a:p>
            <a:pPr marL="252000">
              <a:spcBef>
                <a:spcPts val="0"/>
              </a:spcBef>
              <a:spcAft>
                <a:spcPts val="0"/>
              </a:spcAft>
            </a:pPr>
            <a:r>
              <a:rPr lang="en-CA" sz="2300" dirty="0">
                <a:solidFill>
                  <a:schemeClr val="tx1"/>
                </a:solidFill>
              </a:rPr>
              <a:t>The main goals of this course are </a:t>
            </a:r>
            <a:r>
              <a:rPr lang="en-CA" sz="2300" dirty="0">
                <a:solidFill>
                  <a:schemeClr val="bg1"/>
                </a:solidFill>
              </a:rPr>
              <a:t>1. </a:t>
            </a:r>
            <a:r>
              <a:rPr lang="en-CA" sz="2300" dirty="0">
                <a:solidFill>
                  <a:schemeClr val="tx1"/>
                </a:solidFill>
              </a:rPr>
              <a:t>to help people who experience emotional dysregulation become aware of, understand, and better regulate their dysregulated emotions , thoughts, and behaviors and </a:t>
            </a:r>
            <a:r>
              <a:rPr lang="en-CA" sz="2300" dirty="0">
                <a:solidFill>
                  <a:schemeClr val="bg1"/>
                </a:solidFill>
              </a:rPr>
              <a:t>2. </a:t>
            </a:r>
            <a:r>
              <a:rPr lang="en-CA" sz="2300" dirty="0">
                <a:solidFill>
                  <a:schemeClr val="tx1"/>
                </a:solidFill>
              </a:rPr>
              <a:t>to heal the traumas that underlie emotional dysregulation </a:t>
            </a:r>
          </a:p>
          <a:p>
            <a:endParaRPr lang="en-CA" sz="1800" dirty="0">
              <a:solidFill>
                <a:schemeClr val="tx1"/>
              </a:solidFill>
            </a:endParaRPr>
          </a:p>
        </p:txBody>
      </p:sp>
      <p:pic>
        <p:nvPicPr>
          <p:cNvPr id="3" name="Picture 2" descr="How to Recognize Your Window of Tolerance — Mind My Peelings">
            <a:extLst>
              <a:ext uri="{FF2B5EF4-FFF2-40B4-BE49-F238E27FC236}">
                <a16:creationId xmlns:a16="http://schemas.microsoft.com/office/drawing/2014/main" id="{CAE5474F-C59E-B476-830D-7AF88C028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42" y="1042966"/>
            <a:ext cx="3925847" cy="543296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99ECCBF-FDDD-715E-87E5-7F989AD0B724}"/>
              </a:ext>
            </a:extLst>
          </p:cNvPr>
          <p:cNvSpPr>
            <a:spLocks noGrp="1"/>
          </p:cNvSpPr>
          <p:nvPr>
            <p:ph type="sldNum" sz="quarter" idx="12"/>
          </p:nvPr>
        </p:nvSpPr>
        <p:spPr/>
        <p:txBody>
          <a:bodyPr/>
          <a:lstStyle/>
          <a:p>
            <a:fld id="{5B621ED0-B45F-441E-93E9-023E2B55C8A5}" type="slidenum">
              <a:rPr lang="en-CA" smtClean="0"/>
              <a:t>25</a:t>
            </a:fld>
            <a:endParaRPr lang="en-CA"/>
          </a:p>
        </p:txBody>
      </p:sp>
    </p:spTree>
    <p:extLst>
      <p:ext uri="{BB962C8B-B14F-4D97-AF65-F5344CB8AC3E}">
        <p14:creationId xmlns:p14="http://schemas.microsoft.com/office/powerpoint/2010/main" val="653957449"/>
      </p:ext>
    </p:extLst>
  </p:cSld>
  <p:clrMapOvr>
    <a:masterClrMapping/>
  </p:clrMapOvr>
  <mc:AlternateContent xmlns:mc="http://schemas.openxmlformats.org/markup-compatibility/2006" xmlns:p14="http://schemas.microsoft.com/office/powerpoint/2010/main">
    <mc:Choice Requires="p14">
      <p:transition spd="med" p14:dur="700" advTm="49352">
        <p:fade/>
      </p:transition>
    </mc:Choice>
    <mc:Fallback xmlns="">
      <p:transition spd="med" advTm="49352">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AEF6-9EEE-4623-98CD-076345E8E642}"/>
              </a:ext>
            </a:extLst>
          </p:cNvPr>
          <p:cNvSpPr>
            <a:spLocks noGrp="1"/>
          </p:cNvSpPr>
          <p:nvPr>
            <p:ph type="title" idx="4294967295"/>
          </p:nvPr>
        </p:nvSpPr>
        <p:spPr>
          <a:xfrm>
            <a:off x="-123013" y="132981"/>
            <a:ext cx="5861050" cy="1250950"/>
          </a:xfrm>
        </p:spPr>
        <p:txBody>
          <a:bodyPr>
            <a:normAutofit fontScale="90000"/>
          </a:bodyPr>
          <a:lstStyle/>
          <a:p>
            <a:pPr algn="ctr"/>
            <a:r>
              <a:rPr lang="en-CA" dirty="0">
                <a:solidFill>
                  <a:schemeClr val="bg1"/>
                </a:solidFill>
              </a:rPr>
              <a:t>2. The  4 components of THE PURE DBT MODEL</a:t>
            </a:r>
          </a:p>
        </p:txBody>
      </p:sp>
      <p:sp>
        <p:nvSpPr>
          <p:cNvPr id="3" name="Content Placeholder 2">
            <a:extLst>
              <a:ext uri="{FF2B5EF4-FFF2-40B4-BE49-F238E27FC236}">
                <a16:creationId xmlns:a16="http://schemas.microsoft.com/office/drawing/2014/main" id="{27A05E38-A01F-448E-AD79-7534E1A3B8CB}"/>
              </a:ext>
            </a:extLst>
          </p:cNvPr>
          <p:cNvSpPr>
            <a:spLocks noGrp="1"/>
          </p:cNvSpPr>
          <p:nvPr>
            <p:ph idx="4294967295"/>
          </p:nvPr>
        </p:nvSpPr>
        <p:spPr>
          <a:xfrm>
            <a:off x="5580764" y="490795"/>
            <a:ext cx="6419850" cy="4606925"/>
          </a:xfrm>
        </p:spPr>
        <p:txBody>
          <a:bodyPr>
            <a:noAutofit/>
          </a:bodyPr>
          <a:lstStyle/>
          <a:p>
            <a:r>
              <a:rPr lang="en-CA" sz="2400" dirty="0"/>
              <a:t>1. </a:t>
            </a:r>
            <a:r>
              <a:rPr lang="en-CA" sz="2400" dirty="0">
                <a:solidFill>
                  <a:schemeClr val="bg1"/>
                </a:solidFill>
              </a:rPr>
              <a:t>Group sessions- </a:t>
            </a:r>
            <a:r>
              <a:rPr lang="en-CA" sz="2400" dirty="0"/>
              <a:t>taught skills</a:t>
            </a:r>
          </a:p>
          <a:p>
            <a:r>
              <a:rPr lang="en-CA" sz="2400" dirty="0"/>
              <a:t>2. </a:t>
            </a:r>
            <a:r>
              <a:rPr lang="en-CA" sz="2400" dirty="0">
                <a:solidFill>
                  <a:schemeClr val="bg1"/>
                </a:solidFill>
              </a:rPr>
              <a:t>Individual work- </a:t>
            </a:r>
            <a:r>
              <a:rPr lang="en-CA" sz="2400" dirty="0"/>
              <a:t>taught how to apply skills to the individual persons circumstances</a:t>
            </a:r>
          </a:p>
          <a:p>
            <a:r>
              <a:rPr lang="en-CA" sz="2400" dirty="0"/>
              <a:t>3. </a:t>
            </a:r>
            <a:r>
              <a:rPr lang="en-CA" sz="2400" dirty="0">
                <a:solidFill>
                  <a:schemeClr val="bg1"/>
                </a:solidFill>
              </a:rPr>
              <a:t>Crisis line </a:t>
            </a:r>
            <a:r>
              <a:rPr lang="en-CA" sz="2400" dirty="0"/>
              <a:t>– help with using skills in a crisis</a:t>
            </a:r>
          </a:p>
          <a:p>
            <a:r>
              <a:rPr lang="en-CA" sz="2400" dirty="0"/>
              <a:t>4. </a:t>
            </a:r>
            <a:r>
              <a:rPr lang="en-CA" sz="2400" dirty="0">
                <a:solidFill>
                  <a:schemeClr val="bg1"/>
                </a:solidFill>
              </a:rPr>
              <a:t>Therapist consultation- </a:t>
            </a:r>
            <a:r>
              <a:rPr lang="en-CA" sz="2400" dirty="0"/>
              <a:t>help for the therapists.</a:t>
            </a:r>
          </a:p>
          <a:p>
            <a:r>
              <a:rPr lang="en-CA" sz="2400" dirty="0"/>
              <a:t>The “Pure DBT model” was shown to be effective in reducing self-harm but was resource intensive</a:t>
            </a:r>
          </a:p>
          <a:p>
            <a:r>
              <a:rPr lang="en-CA" sz="2400" dirty="0"/>
              <a:t>Because it was so resource intensive, the “pure model” led to many adaptations which could be more easily provided but whose efficacy not studied </a:t>
            </a:r>
          </a:p>
          <a:p>
            <a:r>
              <a:rPr lang="en-CA" sz="2400" dirty="0"/>
              <a:t>Simple is one of those adaptations, but it is also more than DBT.</a:t>
            </a:r>
          </a:p>
        </p:txBody>
      </p:sp>
      <p:pic>
        <p:nvPicPr>
          <p:cNvPr id="5122" name="Picture 2" descr="How Marsha Linehan Developed the Central Feature of Dialectical Behavior  Therapy | Psychology Today">
            <a:extLst>
              <a:ext uri="{FF2B5EF4-FFF2-40B4-BE49-F238E27FC236}">
                <a16:creationId xmlns:a16="http://schemas.microsoft.com/office/drawing/2014/main" id="{0C3E7FEC-C57B-60C7-D920-FDF78B66B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99" y="1466921"/>
            <a:ext cx="4859218" cy="50788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30C6E83-82DF-8870-1E52-9392CBC85138}"/>
              </a:ext>
            </a:extLst>
          </p:cNvPr>
          <p:cNvSpPr>
            <a:spLocks noGrp="1"/>
          </p:cNvSpPr>
          <p:nvPr>
            <p:ph type="sldNum" sz="quarter" idx="12"/>
          </p:nvPr>
        </p:nvSpPr>
        <p:spPr/>
        <p:txBody>
          <a:bodyPr/>
          <a:lstStyle/>
          <a:p>
            <a:fld id="{5B621ED0-B45F-441E-93E9-023E2B55C8A5}" type="slidenum">
              <a:rPr lang="en-CA" smtClean="0"/>
              <a:t>250</a:t>
            </a:fld>
            <a:endParaRPr lang="en-CA"/>
          </a:p>
        </p:txBody>
      </p:sp>
    </p:spTree>
    <p:extLst>
      <p:ext uri="{BB962C8B-B14F-4D97-AF65-F5344CB8AC3E}">
        <p14:creationId xmlns:p14="http://schemas.microsoft.com/office/powerpoint/2010/main" val="2649343394"/>
      </p:ext>
    </p:extLst>
  </p:cSld>
  <p:clrMapOvr>
    <a:masterClrMapping/>
  </p:clrMapOvr>
  <mc:AlternateContent xmlns:mc="http://schemas.openxmlformats.org/markup-compatibility/2006" xmlns:p14="http://schemas.microsoft.com/office/powerpoint/2010/main">
    <mc:Choice Requires="p14">
      <p:transition spd="med" p14:dur="700" advTm="12014">
        <p:fade/>
      </p:transition>
    </mc:Choice>
    <mc:Fallback xmlns="">
      <p:transition spd="med" advTm="12014">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8100-C031-42C4-A9B0-1A15DEEE7E1D}"/>
              </a:ext>
            </a:extLst>
          </p:cNvPr>
          <p:cNvSpPr>
            <a:spLocks noGrp="1"/>
          </p:cNvSpPr>
          <p:nvPr>
            <p:ph type="title" idx="4294967295"/>
          </p:nvPr>
        </p:nvSpPr>
        <p:spPr>
          <a:xfrm>
            <a:off x="-120281" y="0"/>
            <a:ext cx="5255807" cy="1452562"/>
          </a:xfrm>
        </p:spPr>
        <p:txBody>
          <a:bodyPr>
            <a:noAutofit/>
          </a:bodyPr>
          <a:lstStyle/>
          <a:p>
            <a:pPr algn="ctr">
              <a:lnSpc>
                <a:spcPct val="90000"/>
              </a:lnSpc>
            </a:pPr>
            <a:r>
              <a:rPr lang="en-CA" sz="3600" dirty="0">
                <a:solidFill>
                  <a:schemeClr val="bg1"/>
                </a:solidFill>
              </a:rPr>
              <a:t> </a:t>
            </a:r>
            <a:r>
              <a:rPr lang="en-CA" sz="2000" dirty="0">
                <a:solidFill>
                  <a:schemeClr val="bg1"/>
                </a:solidFill>
              </a:rPr>
              <a:t>Skills- The Dialectical Behavioral therapy skills workbook</a:t>
            </a:r>
          </a:p>
        </p:txBody>
      </p:sp>
      <p:sp>
        <p:nvSpPr>
          <p:cNvPr id="3" name="Content Placeholder 2">
            <a:extLst>
              <a:ext uri="{FF2B5EF4-FFF2-40B4-BE49-F238E27FC236}">
                <a16:creationId xmlns:a16="http://schemas.microsoft.com/office/drawing/2014/main" id="{783F0105-9CCE-428F-9C1E-DC5CF576582B}"/>
              </a:ext>
            </a:extLst>
          </p:cNvPr>
          <p:cNvSpPr>
            <a:spLocks noGrp="1"/>
          </p:cNvSpPr>
          <p:nvPr>
            <p:ph idx="4294967295"/>
          </p:nvPr>
        </p:nvSpPr>
        <p:spPr>
          <a:xfrm>
            <a:off x="4779963" y="464842"/>
            <a:ext cx="7412037" cy="4676775"/>
          </a:xfrm>
        </p:spPr>
        <p:txBody>
          <a:bodyPr>
            <a:noAutofit/>
          </a:bodyPr>
          <a:lstStyle/>
          <a:p>
            <a:r>
              <a:rPr lang="en-CA" sz="2400" dirty="0"/>
              <a:t>The DBT workbook covers the four traditional modules:</a:t>
            </a:r>
          </a:p>
          <a:p>
            <a:r>
              <a:rPr lang="en-CA" sz="2400" dirty="0"/>
              <a:t>1 </a:t>
            </a:r>
            <a:r>
              <a:rPr lang="en-CA" sz="2400" dirty="0">
                <a:solidFill>
                  <a:schemeClr val="bg1"/>
                </a:solidFill>
              </a:rPr>
              <a:t>Distress tolerance </a:t>
            </a:r>
            <a:r>
              <a:rPr lang="en-CA" sz="2400" dirty="0"/>
              <a:t>– how to deal with crisis. </a:t>
            </a:r>
          </a:p>
          <a:p>
            <a:r>
              <a:rPr lang="en-CA" sz="2400" dirty="0"/>
              <a:t>2 </a:t>
            </a:r>
            <a:r>
              <a:rPr lang="en-CA" sz="2400" dirty="0">
                <a:solidFill>
                  <a:schemeClr val="bg1"/>
                </a:solidFill>
              </a:rPr>
              <a:t>Mindfulness</a:t>
            </a:r>
            <a:r>
              <a:rPr lang="en-CA" sz="2400" dirty="0"/>
              <a:t> – how to become more aware of your thoughts, feelings, sensations, and behaviors.</a:t>
            </a:r>
          </a:p>
          <a:p>
            <a:r>
              <a:rPr lang="en-CA" sz="2400" dirty="0"/>
              <a:t>3 </a:t>
            </a:r>
            <a:r>
              <a:rPr lang="en-CA" sz="2400" dirty="0">
                <a:solidFill>
                  <a:schemeClr val="bg1"/>
                </a:solidFill>
              </a:rPr>
              <a:t>Emotional regulation </a:t>
            </a:r>
            <a:r>
              <a:rPr lang="en-CA" sz="2400" dirty="0"/>
              <a:t>– how to widen and increasingly be able to stay in the window of emotional tolerance</a:t>
            </a:r>
          </a:p>
          <a:p>
            <a:r>
              <a:rPr lang="en-CA" sz="2400" dirty="0"/>
              <a:t>4 </a:t>
            </a:r>
            <a:r>
              <a:rPr lang="en-CA" sz="2400" dirty="0">
                <a:solidFill>
                  <a:schemeClr val="bg1"/>
                </a:solidFill>
              </a:rPr>
              <a:t>Interpersonal effectiveness </a:t>
            </a:r>
            <a:r>
              <a:rPr lang="en-CA" sz="2400" dirty="0"/>
              <a:t>– how to have healthier relationships by being assertive rather than passive or aggressive.</a:t>
            </a:r>
          </a:p>
          <a:p>
            <a:r>
              <a:rPr lang="en-US" sz="2400" dirty="0"/>
              <a:t>Every second week will, as part of the course suggested homework, assign readings from the DBT skills training workbook. We strongly encourage you to do these readings because when in the session we cover them you will already be familiar with what we are talking about. We’ll also be happy to discuss anything you might not quite understand.</a:t>
            </a:r>
            <a:endParaRPr lang="en-CA" sz="2400" dirty="0"/>
          </a:p>
        </p:txBody>
      </p:sp>
      <p:pic>
        <p:nvPicPr>
          <p:cNvPr id="8" name="Picture 7">
            <a:extLst>
              <a:ext uri="{FF2B5EF4-FFF2-40B4-BE49-F238E27FC236}">
                <a16:creationId xmlns:a16="http://schemas.microsoft.com/office/drawing/2014/main" id="{C53D43E0-4E25-415A-8B26-7815C95B92D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08187" y="1353436"/>
            <a:ext cx="3980295"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3BEEFB0B-C353-B2BA-3EF2-4C8A4A9F3C86}"/>
              </a:ext>
            </a:extLst>
          </p:cNvPr>
          <p:cNvSpPr>
            <a:spLocks noGrp="1"/>
          </p:cNvSpPr>
          <p:nvPr>
            <p:ph type="sldNum" sz="quarter" idx="12"/>
          </p:nvPr>
        </p:nvSpPr>
        <p:spPr/>
        <p:txBody>
          <a:bodyPr/>
          <a:lstStyle/>
          <a:p>
            <a:fld id="{5B621ED0-B45F-441E-93E9-023E2B55C8A5}" type="slidenum">
              <a:rPr lang="en-CA" smtClean="0"/>
              <a:t>251</a:t>
            </a:fld>
            <a:endParaRPr lang="en-CA"/>
          </a:p>
        </p:txBody>
      </p:sp>
    </p:spTree>
    <p:extLst>
      <p:ext uri="{BB962C8B-B14F-4D97-AF65-F5344CB8AC3E}">
        <p14:creationId xmlns:p14="http://schemas.microsoft.com/office/powerpoint/2010/main" val="2339443852"/>
      </p:ext>
    </p:extLst>
  </p:cSld>
  <p:clrMapOvr>
    <a:masterClrMapping/>
  </p:clrMapOvr>
  <mc:AlternateContent xmlns:mc="http://schemas.openxmlformats.org/markup-compatibility/2006" xmlns:p14="http://schemas.microsoft.com/office/powerpoint/2010/main">
    <mc:Choice Requires="p14">
      <p:transition spd="med" p14:dur="700" advTm="17262">
        <p:fade/>
      </p:transition>
    </mc:Choice>
    <mc:Fallback xmlns="">
      <p:transition spd="med" advTm="17262">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text&#10;&#10;Description automatically generated">
            <a:extLst>
              <a:ext uri="{FF2B5EF4-FFF2-40B4-BE49-F238E27FC236}">
                <a16:creationId xmlns:a16="http://schemas.microsoft.com/office/drawing/2014/main" id="{69CC1057-3F39-4BA5-B4C4-304753CED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55" y="699149"/>
            <a:ext cx="4978381" cy="5367528"/>
          </a:xfrm>
          <a:prstGeom prst="rect">
            <a:avLst/>
          </a:prstGeom>
        </p:spPr>
      </p:pic>
      <p:sp>
        <p:nvSpPr>
          <p:cNvPr id="3" name="TextBox 2">
            <a:extLst>
              <a:ext uri="{FF2B5EF4-FFF2-40B4-BE49-F238E27FC236}">
                <a16:creationId xmlns:a16="http://schemas.microsoft.com/office/drawing/2014/main" id="{8BA2C308-74F1-834D-B5DD-F31CE5049235}"/>
              </a:ext>
            </a:extLst>
          </p:cNvPr>
          <p:cNvSpPr txBox="1"/>
          <p:nvPr/>
        </p:nvSpPr>
        <p:spPr>
          <a:xfrm>
            <a:off x="5689753" y="582067"/>
            <a:ext cx="6332126" cy="5693866"/>
          </a:xfrm>
          <a:prstGeom prst="rect">
            <a:avLst/>
          </a:prstGeom>
          <a:noFill/>
        </p:spPr>
        <p:txBody>
          <a:bodyPr wrap="square">
            <a:spAutoFit/>
          </a:bodyPr>
          <a:lstStyle/>
          <a:p>
            <a:pPr marL="285750" indent="-285750">
              <a:buFont typeface="Arial" panose="020B0604020202020204" pitchFamily="34" charset="0"/>
              <a:buChar char="•"/>
            </a:pPr>
            <a:r>
              <a:rPr lang="en-CA" sz="2800" dirty="0"/>
              <a:t>The four DBT modules promote both </a:t>
            </a:r>
            <a:r>
              <a:rPr lang="en-CA" sz="2800" dirty="0">
                <a:solidFill>
                  <a:schemeClr val="bg1"/>
                </a:solidFill>
              </a:rPr>
              <a:t>acceptance</a:t>
            </a:r>
            <a:r>
              <a:rPr lang="en-CA" sz="2800" dirty="0"/>
              <a:t> of life as it is, and the need to </a:t>
            </a:r>
            <a:r>
              <a:rPr lang="en-CA" sz="2800" dirty="0">
                <a:solidFill>
                  <a:schemeClr val="bg1"/>
                </a:solidFill>
              </a:rPr>
              <a:t>change </a:t>
            </a:r>
            <a:r>
              <a:rPr lang="en-CA" sz="2800" dirty="0"/>
              <a:t>so as to make life better.</a:t>
            </a:r>
          </a:p>
          <a:p>
            <a:pPr marL="285750" indent="-285750">
              <a:buFont typeface="Arial" panose="020B0604020202020204" pitchFamily="34" charset="0"/>
              <a:buChar char="•"/>
            </a:pPr>
            <a:r>
              <a:rPr lang="en-CA" sz="2800" dirty="0"/>
              <a:t>Linehan says DBT recognizes and accepts that each person is doing their best while at the same time encouraging them to change for the better.</a:t>
            </a:r>
          </a:p>
          <a:p>
            <a:pPr marL="285750" indent="-285750">
              <a:buFont typeface="Arial" panose="020B0604020202020204" pitchFamily="34" charset="0"/>
              <a:buChar char="•"/>
            </a:pPr>
            <a:r>
              <a:rPr lang="en-CA" sz="2800" dirty="0"/>
              <a:t>The mindfulness and distress tolerance modules emphasize acceptance while the emotional regulation and interpersonal effectiveness modules emphasize change. </a:t>
            </a:r>
          </a:p>
        </p:txBody>
      </p:sp>
      <p:sp>
        <p:nvSpPr>
          <p:cNvPr id="2" name="Slide Number Placeholder 1">
            <a:extLst>
              <a:ext uri="{FF2B5EF4-FFF2-40B4-BE49-F238E27FC236}">
                <a16:creationId xmlns:a16="http://schemas.microsoft.com/office/drawing/2014/main" id="{DBBCFD54-2EE5-561A-261A-8C63BF336BE4}"/>
              </a:ext>
            </a:extLst>
          </p:cNvPr>
          <p:cNvSpPr>
            <a:spLocks noGrp="1"/>
          </p:cNvSpPr>
          <p:nvPr>
            <p:ph type="sldNum" sz="quarter" idx="12"/>
          </p:nvPr>
        </p:nvSpPr>
        <p:spPr/>
        <p:txBody>
          <a:bodyPr/>
          <a:lstStyle/>
          <a:p>
            <a:fld id="{5B621ED0-B45F-441E-93E9-023E2B55C8A5}" type="slidenum">
              <a:rPr lang="en-CA" smtClean="0"/>
              <a:t>252</a:t>
            </a:fld>
            <a:endParaRPr lang="en-CA"/>
          </a:p>
        </p:txBody>
      </p:sp>
    </p:spTree>
    <p:extLst>
      <p:ext uri="{BB962C8B-B14F-4D97-AF65-F5344CB8AC3E}">
        <p14:creationId xmlns:p14="http://schemas.microsoft.com/office/powerpoint/2010/main" val="176346147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9948-324B-40CA-B8E2-331F49BBC5CD}"/>
              </a:ext>
            </a:extLst>
          </p:cNvPr>
          <p:cNvSpPr>
            <a:spLocks noGrp="1"/>
          </p:cNvSpPr>
          <p:nvPr>
            <p:ph type="title"/>
          </p:nvPr>
        </p:nvSpPr>
        <p:spPr/>
        <p:txBody>
          <a:bodyPr/>
          <a:lstStyle/>
          <a:p>
            <a:endParaRPr lang="en-CA"/>
          </a:p>
        </p:txBody>
      </p:sp>
      <p:pic>
        <p:nvPicPr>
          <p:cNvPr id="6" name="Online Media 5" title="The 4 Skill Modules in DBT">
            <a:hlinkClick r:id="" action="ppaction://media"/>
            <a:extLst>
              <a:ext uri="{FF2B5EF4-FFF2-40B4-BE49-F238E27FC236}">
                <a16:creationId xmlns:a16="http://schemas.microsoft.com/office/drawing/2014/main" id="{A219C716-D16E-4719-A7BB-F3C4C7F8A9C9}"/>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7367B43-A48A-C599-012F-C813421EA77F}"/>
              </a:ext>
            </a:extLst>
          </p:cNvPr>
          <p:cNvSpPr>
            <a:spLocks noGrp="1"/>
          </p:cNvSpPr>
          <p:nvPr>
            <p:ph type="sldNum" sz="quarter" idx="12"/>
          </p:nvPr>
        </p:nvSpPr>
        <p:spPr/>
        <p:txBody>
          <a:bodyPr/>
          <a:lstStyle/>
          <a:p>
            <a:fld id="{5B621ED0-B45F-441E-93E9-023E2B55C8A5}" type="slidenum">
              <a:rPr lang="en-CA" smtClean="0"/>
              <a:t>253</a:t>
            </a:fld>
            <a:endParaRPr lang="en-CA"/>
          </a:p>
        </p:txBody>
      </p:sp>
    </p:spTree>
    <p:extLst>
      <p:ext uri="{BB962C8B-B14F-4D97-AF65-F5344CB8AC3E}">
        <p14:creationId xmlns:p14="http://schemas.microsoft.com/office/powerpoint/2010/main" val="134886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asses on top of a book">
            <a:extLst>
              <a:ext uri="{FF2B5EF4-FFF2-40B4-BE49-F238E27FC236}">
                <a16:creationId xmlns:a16="http://schemas.microsoft.com/office/drawing/2014/main" id="{9AD0B002-EEAC-4649-2D0F-3D346F31A83B}"/>
              </a:ext>
            </a:extLst>
          </p:cNvPr>
          <p:cNvPicPr>
            <a:picLocks noChangeAspect="1"/>
          </p:cNvPicPr>
          <p:nvPr/>
        </p:nvPicPr>
        <p:blipFill rotWithShape="1">
          <a:blip r:embed="rId3"/>
          <a:srcRect l="9091" t="22813"/>
          <a:stretch/>
        </p:blipFill>
        <p:spPr>
          <a:xfrm>
            <a:off x="204827" y="1558139"/>
            <a:ext cx="4760578" cy="3884370"/>
          </a:xfrm>
          <a:prstGeom prst="rect">
            <a:avLst/>
          </a:prstGeom>
        </p:spPr>
      </p:pic>
      <p:sp>
        <p:nvSpPr>
          <p:cNvPr id="6" name="TextBox 5">
            <a:extLst>
              <a:ext uri="{FF2B5EF4-FFF2-40B4-BE49-F238E27FC236}">
                <a16:creationId xmlns:a16="http://schemas.microsoft.com/office/drawing/2014/main" id="{705B023E-69E6-A151-ACBB-FACCD57467DE}"/>
              </a:ext>
            </a:extLst>
          </p:cNvPr>
          <p:cNvSpPr txBox="1"/>
          <p:nvPr/>
        </p:nvSpPr>
        <p:spPr>
          <a:xfrm>
            <a:off x="-148851" y="461384"/>
            <a:ext cx="5029195" cy="954107"/>
          </a:xfrm>
          <a:prstGeom prst="rect">
            <a:avLst/>
          </a:prstGeom>
          <a:noFill/>
        </p:spPr>
        <p:txBody>
          <a:bodyPr wrap="square">
            <a:spAutoFit/>
          </a:bodyPr>
          <a:lstStyle/>
          <a:p>
            <a:pPr algn="ctr"/>
            <a:r>
              <a:rPr lang="en-US" sz="2800" spc="150" dirty="0">
                <a:solidFill>
                  <a:schemeClr val="bg1"/>
                </a:solidFill>
              </a:rPr>
              <a:t>TRACKING THE SKILLS AS WE LEARN THEM</a:t>
            </a:r>
            <a:endParaRPr lang="en-CA" sz="2800" dirty="0">
              <a:solidFill>
                <a:schemeClr val="bg1"/>
              </a:solidFill>
            </a:endParaRPr>
          </a:p>
        </p:txBody>
      </p:sp>
      <p:sp>
        <p:nvSpPr>
          <p:cNvPr id="8" name="TextBox 7">
            <a:extLst>
              <a:ext uri="{FF2B5EF4-FFF2-40B4-BE49-F238E27FC236}">
                <a16:creationId xmlns:a16="http://schemas.microsoft.com/office/drawing/2014/main" id="{CED8DC65-0B85-FBA3-126C-D15CE025E3C0}"/>
              </a:ext>
            </a:extLst>
          </p:cNvPr>
          <p:cNvSpPr txBox="1"/>
          <p:nvPr/>
        </p:nvSpPr>
        <p:spPr>
          <a:xfrm>
            <a:off x="5156791" y="938437"/>
            <a:ext cx="6751674" cy="5509200"/>
          </a:xfrm>
          <a:prstGeom prst="rect">
            <a:avLst/>
          </a:prstGeom>
          <a:noFill/>
        </p:spPr>
        <p:txBody>
          <a:bodyPr wrap="square">
            <a:spAutoFit/>
          </a:bodyPr>
          <a:lstStyle/>
          <a:p>
            <a:pPr marL="285750" indent="-285750">
              <a:buFont typeface="Arial" panose="020B0604020202020204" pitchFamily="34" charset="0"/>
              <a:buChar char="•"/>
            </a:pPr>
            <a:r>
              <a:rPr lang="en-CA" sz="3200" dirty="0"/>
              <a:t>The DBT diary card (found on p. 262-265 of  the 2</a:t>
            </a:r>
            <a:r>
              <a:rPr lang="en-CA" sz="3200" baseline="30000" dirty="0"/>
              <a:t>nd</a:t>
            </a:r>
            <a:r>
              <a:rPr lang="en-CA" sz="3200" dirty="0"/>
              <a:t> edition of the workbook) helps you keep track of all the skills you are learning.</a:t>
            </a:r>
          </a:p>
          <a:p>
            <a:pPr marL="285750" indent="-285750">
              <a:buFont typeface="Arial" panose="020B0604020202020204" pitchFamily="34" charset="0"/>
              <a:buChar char="•"/>
            </a:pPr>
            <a:r>
              <a:rPr lang="en-CA" sz="3200" dirty="0"/>
              <a:t>Review the diary card regularly. Quiz yourself to see if you can remember and describe each of the skills.</a:t>
            </a:r>
          </a:p>
          <a:p>
            <a:pPr marL="285750" indent="-285750">
              <a:buFont typeface="Arial" panose="020B0604020202020204" pitchFamily="34" charset="0"/>
              <a:buChar char="•"/>
            </a:pPr>
            <a:r>
              <a:rPr lang="en-CA" sz="3200" dirty="0"/>
              <a:t>While its ideal to be familiar with all the skills, everyone has their favourite ones which they use more often.</a:t>
            </a:r>
          </a:p>
        </p:txBody>
      </p:sp>
      <p:sp>
        <p:nvSpPr>
          <p:cNvPr id="2" name="Slide Number Placeholder 1">
            <a:extLst>
              <a:ext uri="{FF2B5EF4-FFF2-40B4-BE49-F238E27FC236}">
                <a16:creationId xmlns:a16="http://schemas.microsoft.com/office/drawing/2014/main" id="{8BF6FB86-F2FC-A078-D6CE-630B62957D63}"/>
              </a:ext>
            </a:extLst>
          </p:cNvPr>
          <p:cNvSpPr>
            <a:spLocks noGrp="1"/>
          </p:cNvSpPr>
          <p:nvPr>
            <p:ph type="sldNum" sz="quarter" idx="12"/>
          </p:nvPr>
        </p:nvSpPr>
        <p:spPr/>
        <p:txBody>
          <a:bodyPr/>
          <a:lstStyle/>
          <a:p>
            <a:fld id="{5B621ED0-B45F-441E-93E9-023E2B55C8A5}" type="slidenum">
              <a:rPr lang="en-CA" smtClean="0"/>
              <a:t>254</a:t>
            </a:fld>
            <a:endParaRPr lang="en-CA"/>
          </a:p>
        </p:txBody>
      </p:sp>
    </p:spTree>
    <p:extLst>
      <p:ext uri="{BB962C8B-B14F-4D97-AF65-F5344CB8AC3E}">
        <p14:creationId xmlns:p14="http://schemas.microsoft.com/office/powerpoint/2010/main" val="38231208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0"/>
            <a:ext cx="12192000" cy="6858000"/>
          </a:xfrm>
        </p:spPr>
      </p:pic>
      <p:sp>
        <p:nvSpPr>
          <p:cNvPr id="2" name="Slide Number Placeholder 1">
            <a:extLst>
              <a:ext uri="{FF2B5EF4-FFF2-40B4-BE49-F238E27FC236}">
                <a16:creationId xmlns:a16="http://schemas.microsoft.com/office/drawing/2014/main" id="{874B7A21-3368-BF6C-ED45-9726E7D6F426}"/>
              </a:ext>
            </a:extLst>
          </p:cNvPr>
          <p:cNvSpPr>
            <a:spLocks noGrp="1"/>
          </p:cNvSpPr>
          <p:nvPr>
            <p:ph type="sldNum" sz="quarter" idx="12"/>
          </p:nvPr>
        </p:nvSpPr>
        <p:spPr/>
        <p:txBody>
          <a:bodyPr/>
          <a:lstStyle/>
          <a:p>
            <a:fld id="{5B621ED0-B45F-441E-93E9-023E2B55C8A5}" type="slidenum">
              <a:rPr lang="en-CA" smtClean="0"/>
              <a:t>255</a:t>
            </a:fld>
            <a:endParaRPr lang="en-CA"/>
          </a:p>
        </p:txBody>
      </p:sp>
    </p:spTree>
    <p:extLst>
      <p:ext uri="{BB962C8B-B14F-4D97-AF65-F5344CB8AC3E}">
        <p14:creationId xmlns:p14="http://schemas.microsoft.com/office/powerpoint/2010/main" val="255895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8E3D-60F0-4311-860E-3EE71EA76BFE}"/>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CC10135B-43B8-48F4-943F-609561835B57}"/>
              </a:ext>
            </a:extLst>
          </p:cNvPr>
          <p:cNvPicPr>
            <a:picLocks noGrp="1" noChangeAspect="1"/>
          </p:cNvPicPr>
          <p:nvPr>
            <p:ph idx="1"/>
          </p:nvPr>
        </p:nvPicPr>
        <p:blipFill>
          <a:blip r:embed="rId2"/>
          <a:stretch>
            <a:fillRect/>
          </a:stretch>
        </p:blipFill>
        <p:spPr>
          <a:xfrm>
            <a:off x="0" y="-1"/>
            <a:ext cx="12192000" cy="6858001"/>
          </a:xfrm>
        </p:spPr>
      </p:pic>
      <p:sp>
        <p:nvSpPr>
          <p:cNvPr id="3" name="Slide Number Placeholder 2">
            <a:extLst>
              <a:ext uri="{FF2B5EF4-FFF2-40B4-BE49-F238E27FC236}">
                <a16:creationId xmlns:a16="http://schemas.microsoft.com/office/drawing/2014/main" id="{703D6A95-28F0-0767-5960-B141EDF969EC}"/>
              </a:ext>
            </a:extLst>
          </p:cNvPr>
          <p:cNvSpPr>
            <a:spLocks noGrp="1"/>
          </p:cNvSpPr>
          <p:nvPr>
            <p:ph type="sldNum" sz="quarter" idx="12"/>
          </p:nvPr>
        </p:nvSpPr>
        <p:spPr/>
        <p:txBody>
          <a:bodyPr/>
          <a:lstStyle/>
          <a:p>
            <a:fld id="{5B621ED0-B45F-441E-93E9-023E2B55C8A5}" type="slidenum">
              <a:rPr lang="en-CA" smtClean="0"/>
              <a:t>256</a:t>
            </a:fld>
            <a:endParaRPr lang="en-CA"/>
          </a:p>
        </p:txBody>
      </p:sp>
    </p:spTree>
    <p:extLst>
      <p:ext uri="{BB962C8B-B14F-4D97-AF65-F5344CB8AC3E}">
        <p14:creationId xmlns:p14="http://schemas.microsoft.com/office/powerpoint/2010/main" val="15137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7DF679-5CA3-ACB4-4FCB-23637D358A0D}"/>
              </a:ext>
            </a:extLst>
          </p:cNvPr>
          <p:cNvSpPr txBox="1"/>
          <p:nvPr/>
        </p:nvSpPr>
        <p:spPr>
          <a:xfrm>
            <a:off x="5018566" y="297711"/>
            <a:ext cx="6939517" cy="5632311"/>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rPr>
              <a:t>Since its inception, DBT has evolved, and some practitioners have expanded on the 4 original modules by incorporating additional skills or techniques</a:t>
            </a:r>
            <a:r>
              <a:rPr lang="en-US" sz="2400" dirty="0"/>
              <a:t>. These have been grouped into 3 additional modules:</a:t>
            </a:r>
            <a:endParaRPr lang="en-US" sz="2400" b="0" i="0" dirty="0">
              <a:effectLst/>
            </a:endParaRPr>
          </a:p>
          <a:p>
            <a:pPr marL="285750" indent="-285750">
              <a:buFont typeface="Arial" panose="020B0604020202020204" pitchFamily="34" charset="0"/>
              <a:buChar char="•"/>
            </a:pPr>
            <a:r>
              <a:rPr lang="en-US" sz="2400" b="0" i="0" dirty="0">
                <a:solidFill>
                  <a:schemeClr val="bg1"/>
                </a:solidFill>
                <a:effectLst/>
              </a:rPr>
              <a:t>Walking the Middle Path</a:t>
            </a:r>
            <a:r>
              <a:rPr lang="en-US" sz="2400" b="0" i="0" dirty="0">
                <a:effectLst/>
              </a:rPr>
              <a:t>: A module focused on balancing acceptance and change, particularly useful for families and adolescents.</a:t>
            </a:r>
          </a:p>
          <a:p>
            <a:pPr marL="285750" indent="-285750">
              <a:buFont typeface="Arial" panose="020B0604020202020204" pitchFamily="34" charset="0"/>
              <a:buChar char="•"/>
            </a:pPr>
            <a:r>
              <a:rPr lang="en-US" sz="2400" b="0" i="0" dirty="0">
                <a:solidFill>
                  <a:schemeClr val="bg1"/>
                </a:solidFill>
                <a:effectLst/>
              </a:rPr>
              <a:t>Self-Compassion and Self-Care Skills</a:t>
            </a:r>
            <a:r>
              <a:rPr lang="en-US" sz="2400" b="0" i="0" dirty="0">
                <a:effectLst/>
              </a:rPr>
              <a:t>: Emphasizing the importance of self-kindness and self-care practices.</a:t>
            </a:r>
          </a:p>
          <a:p>
            <a:pPr marL="285750" indent="-285750">
              <a:buFont typeface="Arial" panose="020B0604020202020204" pitchFamily="34" charset="0"/>
              <a:buChar char="•"/>
            </a:pPr>
            <a:r>
              <a:rPr lang="en-US" sz="2400" b="0" i="0" dirty="0">
                <a:solidFill>
                  <a:schemeClr val="bg1"/>
                </a:solidFill>
                <a:effectLst/>
              </a:rPr>
              <a:t>Cultural Competence</a:t>
            </a:r>
            <a:r>
              <a:rPr lang="en-US" sz="2400" b="0" i="0" dirty="0">
                <a:effectLst/>
              </a:rPr>
              <a:t>: Incorporating an understanding of cultural factors and their impact on therapy and skills application.</a:t>
            </a:r>
          </a:p>
          <a:p>
            <a:pPr marL="285750" indent="-285750">
              <a:buFont typeface="Arial" panose="020B0604020202020204" pitchFamily="34" charset="0"/>
              <a:buChar char="•"/>
            </a:pPr>
            <a:r>
              <a:rPr lang="en-US" sz="2400" dirty="0"/>
              <a:t>We will not be covering these in our course.</a:t>
            </a:r>
            <a:endParaRPr lang="en-CA" sz="2400" dirty="0"/>
          </a:p>
        </p:txBody>
      </p:sp>
      <p:pic>
        <p:nvPicPr>
          <p:cNvPr id="7" name="Picture 6" descr="A person walking in a forest&#10;&#10;Description automatically generated">
            <a:extLst>
              <a:ext uri="{FF2B5EF4-FFF2-40B4-BE49-F238E27FC236}">
                <a16:creationId xmlns:a16="http://schemas.microsoft.com/office/drawing/2014/main" id="{3834F14D-A852-A58D-A58A-34E7EB42A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39" y="1166912"/>
            <a:ext cx="4112417" cy="4893647"/>
          </a:xfrm>
          <a:prstGeom prst="rect">
            <a:avLst/>
          </a:prstGeom>
        </p:spPr>
      </p:pic>
      <p:sp>
        <p:nvSpPr>
          <p:cNvPr id="9" name="TextBox 8">
            <a:extLst>
              <a:ext uri="{FF2B5EF4-FFF2-40B4-BE49-F238E27FC236}">
                <a16:creationId xmlns:a16="http://schemas.microsoft.com/office/drawing/2014/main" id="{F4BB947C-80EF-748A-E901-98AFB88BEA18}"/>
              </a:ext>
            </a:extLst>
          </p:cNvPr>
          <p:cNvSpPr txBox="1"/>
          <p:nvPr/>
        </p:nvSpPr>
        <p:spPr>
          <a:xfrm>
            <a:off x="1081863" y="535831"/>
            <a:ext cx="3405077" cy="523220"/>
          </a:xfrm>
          <a:prstGeom prst="rect">
            <a:avLst/>
          </a:prstGeom>
          <a:noFill/>
        </p:spPr>
        <p:txBody>
          <a:bodyPr wrap="square">
            <a:spAutoFit/>
          </a:bodyPr>
          <a:lstStyle/>
          <a:p>
            <a:r>
              <a:rPr lang="en-US" sz="2800" b="0" i="0" dirty="0">
                <a:solidFill>
                  <a:schemeClr val="bg1"/>
                </a:solidFill>
                <a:effectLst/>
              </a:rPr>
              <a:t> DBT ADAPTATIONS</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67D0C6D7-1DE1-2B43-A288-A87F5C2B977F}"/>
              </a:ext>
            </a:extLst>
          </p:cNvPr>
          <p:cNvSpPr>
            <a:spLocks noGrp="1"/>
          </p:cNvSpPr>
          <p:nvPr>
            <p:ph type="sldNum" sz="quarter" idx="12"/>
          </p:nvPr>
        </p:nvSpPr>
        <p:spPr/>
        <p:txBody>
          <a:bodyPr/>
          <a:lstStyle/>
          <a:p>
            <a:fld id="{5B621ED0-B45F-441E-93E9-023E2B55C8A5}" type="slidenum">
              <a:rPr lang="en-CA" smtClean="0"/>
              <a:t>257</a:t>
            </a:fld>
            <a:endParaRPr lang="en-CA"/>
          </a:p>
        </p:txBody>
      </p:sp>
    </p:spTree>
    <p:extLst>
      <p:ext uri="{BB962C8B-B14F-4D97-AF65-F5344CB8AC3E}">
        <p14:creationId xmlns:p14="http://schemas.microsoft.com/office/powerpoint/2010/main" val="344447711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solidFill>
                  <a:schemeClr val="bg1"/>
                </a:solidFill>
              </a:rPr>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D8509643-928E-2A92-337C-7E038190C1E9}"/>
              </a:ext>
            </a:extLst>
          </p:cNvPr>
          <p:cNvSpPr>
            <a:spLocks noGrp="1"/>
          </p:cNvSpPr>
          <p:nvPr>
            <p:ph type="sldNum" sz="quarter" idx="12"/>
          </p:nvPr>
        </p:nvSpPr>
        <p:spPr/>
        <p:txBody>
          <a:bodyPr/>
          <a:lstStyle/>
          <a:p>
            <a:fld id="{5B621ED0-B45F-441E-93E9-023E2B55C8A5}" type="slidenum">
              <a:rPr lang="en-CA" smtClean="0"/>
              <a:t>258</a:t>
            </a:fld>
            <a:endParaRPr lang="en-CA"/>
          </a:p>
        </p:txBody>
      </p:sp>
    </p:spTree>
    <p:extLst>
      <p:ext uri="{BB962C8B-B14F-4D97-AF65-F5344CB8AC3E}">
        <p14:creationId xmlns:p14="http://schemas.microsoft.com/office/powerpoint/2010/main" val="1697848908"/>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F7D9-1346-4B6B-BB92-0A24DB1139AE}"/>
              </a:ext>
            </a:extLst>
          </p:cNvPr>
          <p:cNvSpPr>
            <a:spLocks noGrp="1"/>
          </p:cNvSpPr>
          <p:nvPr>
            <p:ph type="title" idx="4294967295"/>
          </p:nvPr>
        </p:nvSpPr>
        <p:spPr>
          <a:xfrm>
            <a:off x="394834" y="217487"/>
            <a:ext cx="4746625" cy="1562100"/>
          </a:xfrm>
        </p:spPr>
        <p:txBody>
          <a:bodyPr>
            <a:normAutofit/>
          </a:bodyPr>
          <a:lstStyle/>
          <a:p>
            <a:pPr algn="ctr">
              <a:lnSpc>
                <a:spcPct val="90000"/>
              </a:lnSpc>
            </a:pPr>
            <a:r>
              <a:rPr lang="en-CA" sz="2800" dirty="0">
                <a:solidFill>
                  <a:schemeClr val="bg1"/>
                </a:solidFill>
              </a:rPr>
              <a:t>3. THE Six TOOLS-</a:t>
            </a:r>
            <a:br>
              <a:rPr lang="en-CA" sz="2800" dirty="0">
                <a:solidFill>
                  <a:schemeClr val="bg1"/>
                </a:solidFill>
              </a:rPr>
            </a:br>
            <a:r>
              <a:rPr lang="en-CA" sz="2800" dirty="0">
                <a:solidFill>
                  <a:schemeClr val="bg1"/>
                </a:solidFill>
              </a:rPr>
              <a:t> Simple manual    </a:t>
            </a:r>
          </a:p>
        </p:txBody>
      </p:sp>
      <p:sp>
        <p:nvSpPr>
          <p:cNvPr id="3" name="Content Placeholder 2">
            <a:extLst>
              <a:ext uri="{FF2B5EF4-FFF2-40B4-BE49-F238E27FC236}">
                <a16:creationId xmlns:a16="http://schemas.microsoft.com/office/drawing/2014/main" id="{EF580BA9-A647-481C-BC3C-BA5E36974342}"/>
              </a:ext>
            </a:extLst>
          </p:cNvPr>
          <p:cNvSpPr>
            <a:spLocks noGrp="1"/>
          </p:cNvSpPr>
          <p:nvPr>
            <p:ph idx="4294967295"/>
          </p:nvPr>
        </p:nvSpPr>
        <p:spPr>
          <a:xfrm>
            <a:off x="5730099" y="217487"/>
            <a:ext cx="6348486" cy="6423025"/>
          </a:xfrm>
        </p:spPr>
        <p:txBody>
          <a:bodyPr>
            <a:normAutofit/>
          </a:bodyPr>
          <a:lstStyle/>
          <a:p>
            <a:r>
              <a:rPr lang="en-CA" sz="3000" dirty="0"/>
              <a:t>1 Crisis plans</a:t>
            </a:r>
          </a:p>
          <a:p>
            <a:r>
              <a:rPr lang="en-CA" sz="3000" dirty="0"/>
              <a:t>2 Holes diary cards</a:t>
            </a:r>
          </a:p>
          <a:p>
            <a:r>
              <a:rPr lang="en-CA" sz="3000" dirty="0"/>
              <a:t>3 Chain analysis</a:t>
            </a:r>
          </a:p>
          <a:p>
            <a:r>
              <a:rPr lang="en-CA" sz="3000" dirty="0"/>
              <a:t>4 Rational mind remediation</a:t>
            </a:r>
          </a:p>
          <a:p>
            <a:r>
              <a:rPr lang="en-CA" sz="3000" dirty="0"/>
              <a:t>5 Goals diary cards</a:t>
            </a:r>
          </a:p>
          <a:p>
            <a:r>
              <a:rPr lang="en-CA" sz="3000" dirty="0"/>
              <a:t>6 Wise mind remediation</a:t>
            </a:r>
          </a:p>
          <a:p>
            <a:r>
              <a:rPr lang="en-CA" sz="3000" dirty="0"/>
              <a:t>The tools build on one another. To use the second tool, you need to know how to use the first one and so on.</a:t>
            </a:r>
          </a:p>
          <a:p>
            <a:r>
              <a:rPr lang="en-CA" sz="3000" dirty="0"/>
              <a:t>To benefit the most  from the course you must use the tools.  </a:t>
            </a:r>
          </a:p>
          <a:p>
            <a:endParaRPr lang="en-CA" dirty="0"/>
          </a:p>
        </p:txBody>
      </p:sp>
      <p:pic>
        <p:nvPicPr>
          <p:cNvPr id="8" name="Picture 7">
            <a:extLst>
              <a:ext uri="{FF2B5EF4-FFF2-40B4-BE49-F238E27FC236}">
                <a16:creationId xmlns:a16="http://schemas.microsoft.com/office/drawing/2014/main" id="{9B97AC91-89E5-4A97-A9D1-0D90CEA12E7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94834" y="1673262"/>
            <a:ext cx="5102943" cy="439261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DA2D5858-C2C4-5DAA-F39E-96817B94B0CA}"/>
              </a:ext>
            </a:extLst>
          </p:cNvPr>
          <p:cNvSpPr>
            <a:spLocks noGrp="1"/>
          </p:cNvSpPr>
          <p:nvPr>
            <p:ph type="sldNum" sz="quarter" idx="12"/>
          </p:nvPr>
        </p:nvSpPr>
        <p:spPr/>
        <p:txBody>
          <a:bodyPr/>
          <a:lstStyle/>
          <a:p>
            <a:fld id="{5B621ED0-B45F-441E-93E9-023E2B55C8A5}" type="slidenum">
              <a:rPr lang="en-CA" smtClean="0"/>
              <a:t>259</a:t>
            </a:fld>
            <a:endParaRPr lang="en-CA"/>
          </a:p>
        </p:txBody>
      </p:sp>
    </p:spTree>
    <p:extLst>
      <p:ext uri="{BB962C8B-B14F-4D97-AF65-F5344CB8AC3E}">
        <p14:creationId xmlns:p14="http://schemas.microsoft.com/office/powerpoint/2010/main" val="2740524618"/>
      </p:ext>
    </p:extLst>
  </p:cSld>
  <p:clrMapOvr>
    <a:masterClrMapping/>
  </p:clrMapOvr>
  <mc:AlternateContent xmlns:mc="http://schemas.openxmlformats.org/markup-compatibility/2006" xmlns:p14="http://schemas.microsoft.com/office/powerpoint/2010/main">
    <mc:Choice Requires="p14">
      <p:transition spd="slow" p14:dur="2000" advTm="34747"/>
    </mc:Choice>
    <mc:Fallback xmlns="">
      <p:transition spd="slow" advTm="3474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49F18-3183-45CA-B004-6FFF1B30C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B86C8-6A4D-559E-30D3-510D87D17473}"/>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E8536564-054C-93F8-4353-615BBA1979A7}"/>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solidFill>
                  <a:schemeClr val="bg1"/>
                </a:solidFill>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09CD2025-DFC9-4B6A-C5D2-55FC0EABD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043179E-9825-4CE8-3392-1C75B87112A5}"/>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2F288088-4F9D-C37B-E9B4-B2AE68699B7A}"/>
              </a:ext>
            </a:extLst>
          </p:cNvPr>
          <p:cNvSpPr>
            <a:spLocks noGrp="1"/>
          </p:cNvSpPr>
          <p:nvPr>
            <p:ph type="sldNum" sz="quarter" idx="12"/>
          </p:nvPr>
        </p:nvSpPr>
        <p:spPr/>
        <p:txBody>
          <a:bodyPr/>
          <a:lstStyle/>
          <a:p>
            <a:fld id="{5B621ED0-B45F-441E-93E9-023E2B55C8A5}" type="slidenum">
              <a:rPr lang="en-CA" smtClean="0"/>
              <a:t>26</a:t>
            </a:fld>
            <a:endParaRPr lang="en-CA"/>
          </a:p>
        </p:txBody>
      </p:sp>
    </p:spTree>
    <p:extLst>
      <p:ext uri="{BB962C8B-B14F-4D97-AF65-F5344CB8AC3E}">
        <p14:creationId xmlns:p14="http://schemas.microsoft.com/office/powerpoint/2010/main" val="306430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D18E6-8DC2-4F12-B9DE-7AA6673A0588}"/>
              </a:ext>
            </a:extLst>
          </p:cNvPr>
          <p:cNvSpPr>
            <a:spLocks noGrp="1"/>
          </p:cNvSpPr>
          <p:nvPr>
            <p:ph type="title" idx="4294967295"/>
          </p:nvPr>
        </p:nvSpPr>
        <p:spPr>
          <a:xfrm>
            <a:off x="0" y="609600"/>
            <a:ext cx="11307763" cy="1455738"/>
          </a:xfrm>
        </p:spPr>
        <p:txBody>
          <a:bodyPr/>
          <a:lstStyle/>
          <a:p>
            <a:r>
              <a:rPr lang="en-CA" dirty="0"/>
              <a:t>       </a:t>
            </a:r>
            <a:r>
              <a:rPr lang="en-CA" sz="2800" dirty="0">
                <a:solidFill>
                  <a:schemeClr val="bg1"/>
                </a:solidFill>
              </a:rPr>
              <a:t>Assessment tools                                         remediation tools</a:t>
            </a:r>
          </a:p>
        </p:txBody>
      </p:sp>
      <p:sp>
        <p:nvSpPr>
          <p:cNvPr id="5" name="Content Placeholder 4">
            <a:extLst>
              <a:ext uri="{FF2B5EF4-FFF2-40B4-BE49-F238E27FC236}">
                <a16:creationId xmlns:a16="http://schemas.microsoft.com/office/drawing/2014/main" id="{66343FB7-7D6D-4144-9A51-B460ACDA9C62}"/>
              </a:ext>
            </a:extLst>
          </p:cNvPr>
          <p:cNvSpPr>
            <a:spLocks noGrp="1"/>
          </p:cNvSpPr>
          <p:nvPr>
            <p:ph sz="half" idx="4294967295"/>
          </p:nvPr>
        </p:nvSpPr>
        <p:spPr>
          <a:xfrm>
            <a:off x="297712" y="2198688"/>
            <a:ext cx="5649913" cy="3649662"/>
          </a:xfrm>
        </p:spPr>
        <p:txBody>
          <a:bodyPr>
            <a:normAutofit/>
          </a:bodyPr>
          <a:lstStyle/>
          <a:p>
            <a:r>
              <a:rPr lang="en-CA" sz="2800" dirty="0"/>
              <a:t>Help you identify and understand your issues or the holes you fall into: </a:t>
            </a:r>
          </a:p>
          <a:p>
            <a:r>
              <a:rPr lang="en-CA" sz="2800" dirty="0"/>
              <a:t>Holes diary cards</a:t>
            </a:r>
          </a:p>
          <a:p>
            <a:r>
              <a:rPr lang="en-CA" sz="2800" dirty="0"/>
              <a:t>Chain analysis</a:t>
            </a:r>
          </a:p>
          <a:p>
            <a:r>
              <a:rPr lang="en-CA" sz="2800" dirty="0"/>
              <a:t>Goals diary cards</a:t>
            </a:r>
          </a:p>
        </p:txBody>
      </p:sp>
      <p:sp>
        <p:nvSpPr>
          <p:cNvPr id="6" name="Content Placeholder 5">
            <a:extLst>
              <a:ext uri="{FF2B5EF4-FFF2-40B4-BE49-F238E27FC236}">
                <a16:creationId xmlns:a16="http://schemas.microsoft.com/office/drawing/2014/main" id="{321356A1-9CF6-4211-ADE5-86E5AE288C21}"/>
              </a:ext>
            </a:extLst>
          </p:cNvPr>
          <p:cNvSpPr>
            <a:spLocks noGrp="1"/>
          </p:cNvSpPr>
          <p:nvPr>
            <p:ph sz="half" idx="4294967295"/>
          </p:nvPr>
        </p:nvSpPr>
        <p:spPr>
          <a:xfrm>
            <a:off x="6340475" y="2198688"/>
            <a:ext cx="5851525" cy="3649662"/>
          </a:xfrm>
        </p:spPr>
        <p:txBody>
          <a:bodyPr>
            <a:normAutofit lnSpcReduction="10000"/>
          </a:bodyPr>
          <a:lstStyle/>
          <a:p>
            <a:r>
              <a:rPr lang="en-CA" sz="2800" dirty="0"/>
              <a:t>Help you develop and implement approaches to changing your problems or get out of and avoid holes :</a:t>
            </a:r>
          </a:p>
          <a:p>
            <a:r>
              <a:rPr lang="en-CA" sz="2800" dirty="0"/>
              <a:t>Crisis plans</a:t>
            </a:r>
          </a:p>
          <a:p>
            <a:r>
              <a:rPr lang="en-CA" sz="2800" dirty="0"/>
              <a:t>Rational mind remediation</a:t>
            </a:r>
          </a:p>
          <a:p>
            <a:r>
              <a:rPr lang="en-CA" sz="2800" dirty="0"/>
              <a:t>Goals diary cards</a:t>
            </a:r>
          </a:p>
          <a:p>
            <a:r>
              <a:rPr lang="en-CA" sz="2800" dirty="0"/>
              <a:t>Wise mind remediation</a:t>
            </a:r>
          </a:p>
        </p:txBody>
      </p:sp>
      <p:sp>
        <p:nvSpPr>
          <p:cNvPr id="8" name="TextBox 7">
            <a:extLst>
              <a:ext uri="{FF2B5EF4-FFF2-40B4-BE49-F238E27FC236}">
                <a16:creationId xmlns:a16="http://schemas.microsoft.com/office/drawing/2014/main" id="{25274B71-5C7B-DB78-C865-7939AD488C80}"/>
              </a:ext>
            </a:extLst>
          </p:cNvPr>
          <p:cNvSpPr txBox="1"/>
          <p:nvPr/>
        </p:nvSpPr>
        <p:spPr>
          <a:xfrm>
            <a:off x="2824956" y="153084"/>
            <a:ext cx="6437298" cy="646331"/>
          </a:xfrm>
          <a:prstGeom prst="rect">
            <a:avLst/>
          </a:prstGeom>
          <a:noFill/>
        </p:spPr>
        <p:txBody>
          <a:bodyPr wrap="square">
            <a:spAutoFit/>
          </a:bodyPr>
          <a:lstStyle/>
          <a:p>
            <a:r>
              <a:rPr lang="en-CA" sz="3600" dirty="0">
                <a:solidFill>
                  <a:schemeClr val="bg1"/>
                </a:solidFill>
              </a:rPr>
              <a:t>TWO TYPES OF SIMPLE TOOLS</a:t>
            </a:r>
          </a:p>
        </p:txBody>
      </p:sp>
      <p:sp>
        <p:nvSpPr>
          <p:cNvPr id="2" name="Slide Number Placeholder 1">
            <a:extLst>
              <a:ext uri="{FF2B5EF4-FFF2-40B4-BE49-F238E27FC236}">
                <a16:creationId xmlns:a16="http://schemas.microsoft.com/office/drawing/2014/main" id="{C1E51111-EEB4-D169-F2B9-89B9061804B0}"/>
              </a:ext>
            </a:extLst>
          </p:cNvPr>
          <p:cNvSpPr>
            <a:spLocks noGrp="1"/>
          </p:cNvSpPr>
          <p:nvPr>
            <p:ph type="sldNum" sz="quarter" idx="12"/>
          </p:nvPr>
        </p:nvSpPr>
        <p:spPr/>
        <p:txBody>
          <a:bodyPr/>
          <a:lstStyle/>
          <a:p>
            <a:fld id="{5B621ED0-B45F-441E-93E9-023E2B55C8A5}" type="slidenum">
              <a:rPr lang="en-CA" smtClean="0"/>
              <a:t>260</a:t>
            </a:fld>
            <a:endParaRPr lang="en-CA"/>
          </a:p>
        </p:txBody>
      </p:sp>
    </p:spTree>
    <p:extLst>
      <p:ext uri="{BB962C8B-B14F-4D97-AF65-F5344CB8AC3E}">
        <p14:creationId xmlns:p14="http://schemas.microsoft.com/office/powerpoint/2010/main" val="318960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t>Part 3: learning the 6 tools</a:t>
            </a:r>
          </a:p>
          <a:p>
            <a:r>
              <a:rPr lang="en-CA" sz="3200" dirty="0">
                <a:solidFill>
                  <a:schemeClr val="bg1"/>
                </a:solidFill>
              </a:rPr>
              <a:t>Part 4: learning the techniques and strategies needed for using the tools and skills</a:t>
            </a:r>
          </a:p>
          <a:p>
            <a:r>
              <a:rPr lang="en-CA" sz="3200" dirty="0"/>
              <a:t>Part 5: Practicing applying skills, tools, and strategies in everyday life</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A4882918-BC3F-1793-BFD2-D429EED7BF99}"/>
              </a:ext>
            </a:extLst>
          </p:cNvPr>
          <p:cNvSpPr>
            <a:spLocks noGrp="1"/>
          </p:cNvSpPr>
          <p:nvPr>
            <p:ph type="sldNum" sz="quarter" idx="12"/>
          </p:nvPr>
        </p:nvSpPr>
        <p:spPr/>
        <p:txBody>
          <a:bodyPr/>
          <a:lstStyle/>
          <a:p>
            <a:fld id="{5B621ED0-B45F-441E-93E9-023E2B55C8A5}" type="slidenum">
              <a:rPr lang="en-CA" smtClean="0"/>
              <a:t>261</a:t>
            </a:fld>
            <a:endParaRPr lang="en-CA"/>
          </a:p>
        </p:txBody>
      </p:sp>
    </p:spTree>
    <p:extLst>
      <p:ext uri="{BB962C8B-B14F-4D97-AF65-F5344CB8AC3E}">
        <p14:creationId xmlns:p14="http://schemas.microsoft.com/office/powerpoint/2010/main" val="1189123538"/>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DA7B-BD85-4913-A8A0-ACDA499A8800}"/>
              </a:ext>
            </a:extLst>
          </p:cNvPr>
          <p:cNvSpPr>
            <a:spLocks noGrp="1"/>
          </p:cNvSpPr>
          <p:nvPr>
            <p:ph type="title" idx="4294967295"/>
          </p:nvPr>
        </p:nvSpPr>
        <p:spPr>
          <a:xfrm>
            <a:off x="-237889" y="193675"/>
            <a:ext cx="6333889" cy="1279525"/>
          </a:xfrm>
        </p:spPr>
        <p:txBody>
          <a:bodyPr>
            <a:normAutofit/>
          </a:bodyPr>
          <a:lstStyle/>
          <a:p>
            <a:pPr algn="ctr"/>
            <a:r>
              <a:rPr lang="en-CA" sz="2400" b="1" dirty="0">
                <a:solidFill>
                  <a:schemeClr val="bg1"/>
                </a:solidFill>
              </a:rPr>
              <a:t> 4. the Techniques and strategies </a:t>
            </a:r>
            <a:br>
              <a:rPr lang="en-CA" sz="2400" b="1" dirty="0">
                <a:solidFill>
                  <a:schemeClr val="bg1"/>
                </a:solidFill>
              </a:rPr>
            </a:br>
            <a:r>
              <a:rPr lang="en-CA" sz="2400" b="1" dirty="0">
                <a:solidFill>
                  <a:schemeClr val="bg1"/>
                </a:solidFill>
              </a:rPr>
              <a:t>needed to use the simple tools</a:t>
            </a:r>
          </a:p>
        </p:txBody>
      </p:sp>
      <p:sp>
        <p:nvSpPr>
          <p:cNvPr id="3" name="Content Placeholder 2">
            <a:extLst>
              <a:ext uri="{FF2B5EF4-FFF2-40B4-BE49-F238E27FC236}">
                <a16:creationId xmlns:a16="http://schemas.microsoft.com/office/drawing/2014/main" id="{40F37A28-457A-42CA-A50A-590702CAEA3C}"/>
              </a:ext>
            </a:extLst>
          </p:cNvPr>
          <p:cNvSpPr>
            <a:spLocks noGrp="1"/>
          </p:cNvSpPr>
          <p:nvPr>
            <p:ph idx="4294967295"/>
          </p:nvPr>
        </p:nvSpPr>
        <p:spPr>
          <a:xfrm>
            <a:off x="6096000" y="387350"/>
            <a:ext cx="5997575" cy="6470650"/>
          </a:xfrm>
        </p:spPr>
        <p:txBody>
          <a:bodyPr>
            <a:normAutofit fontScale="92500" lnSpcReduction="10000"/>
          </a:bodyPr>
          <a:lstStyle/>
          <a:p>
            <a:r>
              <a:rPr lang="en-CA" sz="2600" dirty="0">
                <a:solidFill>
                  <a:schemeClr val="bg1"/>
                </a:solidFill>
              </a:rPr>
              <a:t>1. </a:t>
            </a:r>
            <a:r>
              <a:rPr lang="en-CA" sz="2600" dirty="0"/>
              <a:t>Use good problem-solving strategies when using the tools by following the steps in the algorithms and templates.</a:t>
            </a:r>
          </a:p>
          <a:p>
            <a:r>
              <a:rPr lang="en-CA" sz="2600" dirty="0">
                <a:solidFill>
                  <a:schemeClr val="bg1"/>
                </a:solidFill>
              </a:rPr>
              <a:t>2</a:t>
            </a:r>
            <a:r>
              <a:rPr lang="en-CA" sz="2600" dirty="0"/>
              <a:t>. Be mindful of your “dashboard”:</a:t>
            </a:r>
          </a:p>
          <a:p>
            <a:pPr marL="0" indent="0">
              <a:buNone/>
            </a:pPr>
            <a:r>
              <a:rPr lang="en-CA" sz="2600" dirty="0"/>
              <a:t>     a) Monitor your energy balance. </a:t>
            </a:r>
          </a:p>
          <a:p>
            <a:pPr marL="0" indent="0">
              <a:buNone/>
            </a:pPr>
            <a:r>
              <a:rPr lang="en-CA" sz="2600" dirty="0"/>
              <a:t>     b) Be mindful of your crisis risk level.</a:t>
            </a:r>
          </a:p>
          <a:p>
            <a:pPr marL="0" indent="0">
              <a:buNone/>
            </a:pPr>
            <a:r>
              <a:rPr lang="en-CA" sz="2600" dirty="0"/>
              <a:t>     c) Stay in the window of emotional tolerance </a:t>
            </a:r>
          </a:p>
          <a:p>
            <a:pPr marL="0" indent="0">
              <a:buNone/>
            </a:pPr>
            <a:r>
              <a:rPr lang="en-CA" sz="2600" dirty="0"/>
              <a:t>     d) Be aware of your emotional footprint and that of those around you. </a:t>
            </a:r>
          </a:p>
          <a:p>
            <a:pPr marL="0" indent="0">
              <a:buNone/>
            </a:pPr>
            <a:r>
              <a:rPr lang="en-CA" sz="2600" dirty="0"/>
              <a:t>      e) track your expansion</a:t>
            </a:r>
          </a:p>
          <a:p>
            <a:r>
              <a:rPr lang="en-CA" sz="2600" dirty="0">
                <a:solidFill>
                  <a:schemeClr val="bg1"/>
                </a:solidFill>
              </a:rPr>
              <a:t>3</a:t>
            </a:r>
            <a:r>
              <a:rPr lang="en-CA" sz="2600" dirty="0"/>
              <a:t>. Stay in the window of tolerance by pendulating.</a:t>
            </a:r>
          </a:p>
          <a:p>
            <a:r>
              <a:rPr lang="en-CA" sz="2600" dirty="0">
                <a:solidFill>
                  <a:schemeClr val="bg1"/>
                </a:solidFill>
              </a:rPr>
              <a:t>4</a:t>
            </a:r>
            <a:r>
              <a:rPr lang="en-CA" sz="2600" dirty="0"/>
              <a:t>. Use editing, splicing and pasting with problematic thoughts, feelings or behaviors to practice new ones. </a:t>
            </a:r>
          </a:p>
          <a:p>
            <a:pPr marL="0" indent="0">
              <a:buNone/>
            </a:pPr>
            <a:endParaRPr lang="en-CA" sz="2400" dirty="0"/>
          </a:p>
        </p:txBody>
      </p:sp>
      <p:pic>
        <p:nvPicPr>
          <p:cNvPr id="7" name="Picture 6" descr="School girl holding up chemistry flask with blue liquid">
            <a:extLst>
              <a:ext uri="{FF2B5EF4-FFF2-40B4-BE49-F238E27FC236}">
                <a16:creationId xmlns:a16="http://schemas.microsoft.com/office/drawing/2014/main" id="{B4E7B308-CB9B-4A59-BB94-054F7F189B93}"/>
              </a:ext>
            </a:extLst>
          </p:cNvPr>
          <p:cNvPicPr>
            <a:picLocks noChangeAspect="1"/>
          </p:cNvPicPr>
          <p:nvPr/>
        </p:nvPicPr>
        <p:blipFill rotWithShape="1">
          <a:blip r:embed="rId2"/>
          <a:srcRect l="19998" r="10754" b="2"/>
          <a:stretch/>
        </p:blipFill>
        <p:spPr>
          <a:xfrm>
            <a:off x="255472" y="1497742"/>
            <a:ext cx="5447070" cy="49481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C661290C-C82E-D33A-4A76-971163E89E4C}"/>
              </a:ext>
            </a:extLst>
          </p:cNvPr>
          <p:cNvSpPr>
            <a:spLocks noGrp="1"/>
          </p:cNvSpPr>
          <p:nvPr>
            <p:ph type="sldNum" sz="quarter" idx="12"/>
          </p:nvPr>
        </p:nvSpPr>
        <p:spPr/>
        <p:txBody>
          <a:bodyPr/>
          <a:lstStyle/>
          <a:p>
            <a:fld id="{5B621ED0-B45F-441E-93E9-023E2B55C8A5}" type="slidenum">
              <a:rPr lang="en-CA" smtClean="0"/>
              <a:t>262</a:t>
            </a:fld>
            <a:endParaRPr lang="en-CA"/>
          </a:p>
        </p:txBody>
      </p:sp>
    </p:spTree>
    <p:extLst>
      <p:ext uri="{BB962C8B-B14F-4D97-AF65-F5344CB8AC3E}">
        <p14:creationId xmlns:p14="http://schemas.microsoft.com/office/powerpoint/2010/main" val="3853516146"/>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t>Part 3: learning the 6 tools</a:t>
            </a:r>
          </a:p>
          <a:p>
            <a:r>
              <a:rPr lang="en-CA" sz="3200" dirty="0"/>
              <a:t>Part 4: learning the techniques and strategies needed for using the tools and skills</a:t>
            </a:r>
          </a:p>
          <a:p>
            <a:r>
              <a:rPr lang="en-CA" sz="3200" dirty="0">
                <a:solidFill>
                  <a:schemeClr val="bg1"/>
                </a:solidFill>
              </a:rPr>
              <a:t>Part 5: Practicing applying skills, tools, and strategies in everyday life</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11246E71-0EB4-DE2F-3F19-3954853AA48B}"/>
              </a:ext>
            </a:extLst>
          </p:cNvPr>
          <p:cNvSpPr>
            <a:spLocks noGrp="1"/>
          </p:cNvSpPr>
          <p:nvPr>
            <p:ph type="sldNum" sz="quarter" idx="12"/>
          </p:nvPr>
        </p:nvSpPr>
        <p:spPr/>
        <p:txBody>
          <a:bodyPr/>
          <a:lstStyle/>
          <a:p>
            <a:fld id="{5B621ED0-B45F-441E-93E9-023E2B55C8A5}" type="slidenum">
              <a:rPr lang="en-CA" smtClean="0"/>
              <a:t>263</a:t>
            </a:fld>
            <a:endParaRPr lang="en-CA"/>
          </a:p>
        </p:txBody>
      </p:sp>
    </p:spTree>
    <p:extLst>
      <p:ext uri="{BB962C8B-B14F-4D97-AF65-F5344CB8AC3E}">
        <p14:creationId xmlns:p14="http://schemas.microsoft.com/office/powerpoint/2010/main" val="2221733336"/>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F86D-CC47-C8D3-BF76-5E28AC74BE76}"/>
              </a:ext>
            </a:extLst>
          </p:cNvPr>
          <p:cNvSpPr>
            <a:spLocks noGrp="1"/>
          </p:cNvSpPr>
          <p:nvPr>
            <p:ph type="title" idx="4294967295"/>
          </p:nvPr>
        </p:nvSpPr>
        <p:spPr>
          <a:xfrm>
            <a:off x="0" y="434975"/>
            <a:ext cx="5019675" cy="1508125"/>
          </a:xfrm>
        </p:spPr>
        <p:txBody>
          <a:bodyPr>
            <a:normAutofit/>
          </a:bodyPr>
          <a:lstStyle/>
          <a:p>
            <a:pPr algn="ctr"/>
            <a:r>
              <a:rPr lang="en-CA" sz="2000" dirty="0">
                <a:solidFill>
                  <a:schemeClr val="bg1"/>
                </a:solidFill>
              </a:rPr>
              <a:t>5. Practice applying skills tools and strategies in everyday life.</a:t>
            </a:r>
          </a:p>
        </p:txBody>
      </p:sp>
      <p:sp>
        <p:nvSpPr>
          <p:cNvPr id="3" name="Content Placeholder 2">
            <a:extLst>
              <a:ext uri="{FF2B5EF4-FFF2-40B4-BE49-F238E27FC236}">
                <a16:creationId xmlns:a16="http://schemas.microsoft.com/office/drawing/2014/main" id="{348598A2-9E79-0CFD-89CB-F8CD54B7EF59}"/>
              </a:ext>
            </a:extLst>
          </p:cNvPr>
          <p:cNvSpPr>
            <a:spLocks noGrp="1"/>
          </p:cNvSpPr>
          <p:nvPr>
            <p:ph idx="4294967295"/>
          </p:nvPr>
        </p:nvSpPr>
        <p:spPr>
          <a:xfrm>
            <a:off x="4820235" y="578349"/>
            <a:ext cx="7371765" cy="5701302"/>
          </a:xfrm>
        </p:spPr>
        <p:txBody>
          <a:bodyPr>
            <a:noAutofit/>
          </a:bodyPr>
          <a:lstStyle/>
          <a:p>
            <a:r>
              <a:rPr lang="en-CA" sz="2000" dirty="0"/>
              <a:t>6 or 7 times during the year, after introducing a new tool we schedule time to practice it, in a session, with a volunteer . The goal is to help the volunteer, and the other participants, understand how to use the skills, tools and strategies in their own lives and in real life situations.</a:t>
            </a:r>
          </a:p>
          <a:p>
            <a:r>
              <a:rPr lang="en-CA" sz="2000" dirty="0"/>
              <a:t>If you would like to volunteer for a practice, please let us know using email.</a:t>
            </a:r>
          </a:p>
          <a:p>
            <a:r>
              <a:rPr lang="en-CA" sz="2000" dirty="0"/>
              <a:t> If you decide to volunteer you will meet with Dr. Cleto individually on zoom or in person to practice applying the tools, skills and strategies to your situation before doing it “live” in the Wednesday session.(you will have to have time for this, it usually takes 1.5-2 hours)</a:t>
            </a:r>
          </a:p>
          <a:p>
            <a:r>
              <a:rPr lang="en-CA" sz="2000" dirty="0"/>
              <a:t>We will be asking for volunteers throughout the year. If you would like to volunteer for a practice, please let us know using the </a:t>
            </a:r>
            <a:r>
              <a:rPr lang="en-CA" sz="2000" dirty="0">
                <a:hlinkClick r:id="rId2"/>
              </a:rPr>
              <a:t>itssimple2023@gmail.com</a:t>
            </a:r>
            <a:r>
              <a:rPr lang="en-CA" sz="2000" dirty="0"/>
              <a:t> email.</a:t>
            </a:r>
          </a:p>
          <a:p>
            <a:r>
              <a:rPr lang="en-CA" sz="2000" dirty="0"/>
              <a:t>We may not be able to do a practice with everyone who volunteers. We will go by first email first practice volunteer basis.</a:t>
            </a:r>
          </a:p>
          <a:p>
            <a:r>
              <a:rPr lang="en-CA" sz="2000" dirty="0"/>
              <a:t>We may also some of this in the Boing group. </a:t>
            </a:r>
          </a:p>
          <a:p>
            <a:endParaRPr lang="en-CA" sz="2400" dirty="0"/>
          </a:p>
        </p:txBody>
      </p:sp>
      <p:pic>
        <p:nvPicPr>
          <p:cNvPr id="1026" name="Picture 2" descr="9 Ways To Stand Out In A Group Interview - Work It Daily">
            <a:extLst>
              <a:ext uri="{FF2B5EF4-FFF2-40B4-BE49-F238E27FC236}">
                <a16:creationId xmlns:a16="http://schemas.microsoft.com/office/drawing/2014/main" id="{4C9DF48E-0854-00F4-C241-CAFEC3415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40" y="1749351"/>
            <a:ext cx="4366296" cy="30565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7EFAED-DA74-7387-D8E8-202AA766705C}"/>
              </a:ext>
            </a:extLst>
          </p:cNvPr>
          <p:cNvSpPr txBox="1"/>
          <p:nvPr/>
        </p:nvSpPr>
        <p:spPr>
          <a:xfrm>
            <a:off x="1097813" y="4952345"/>
            <a:ext cx="2559787" cy="954107"/>
          </a:xfrm>
          <a:prstGeom prst="rect">
            <a:avLst/>
          </a:prstGeom>
          <a:noFill/>
        </p:spPr>
        <p:txBody>
          <a:bodyPr wrap="square">
            <a:spAutoFit/>
          </a:bodyPr>
          <a:lstStyle/>
          <a:p>
            <a:pPr algn="ctr"/>
            <a:r>
              <a:rPr lang="en-CA" sz="2800" dirty="0"/>
              <a:t>Wednesday practices</a:t>
            </a:r>
          </a:p>
        </p:txBody>
      </p:sp>
      <p:sp>
        <p:nvSpPr>
          <p:cNvPr id="4" name="Slide Number Placeholder 3">
            <a:extLst>
              <a:ext uri="{FF2B5EF4-FFF2-40B4-BE49-F238E27FC236}">
                <a16:creationId xmlns:a16="http://schemas.microsoft.com/office/drawing/2014/main" id="{B8B3AC4A-B16C-AE99-3A63-BBAFE1892352}"/>
              </a:ext>
            </a:extLst>
          </p:cNvPr>
          <p:cNvSpPr>
            <a:spLocks noGrp="1"/>
          </p:cNvSpPr>
          <p:nvPr>
            <p:ph type="sldNum" sz="quarter" idx="12"/>
          </p:nvPr>
        </p:nvSpPr>
        <p:spPr/>
        <p:txBody>
          <a:bodyPr/>
          <a:lstStyle/>
          <a:p>
            <a:fld id="{5B621ED0-B45F-441E-93E9-023E2B55C8A5}" type="slidenum">
              <a:rPr lang="en-CA" smtClean="0"/>
              <a:t>264</a:t>
            </a:fld>
            <a:endParaRPr lang="en-CA"/>
          </a:p>
        </p:txBody>
      </p:sp>
    </p:spTree>
    <p:extLst>
      <p:ext uri="{BB962C8B-B14F-4D97-AF65-F5344CB8AC3E}">
        <p14:creationId xmlns:p14="http://schemas.microsoft.com/office/powerpoint/2010/main" val="396882462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solidFill>
                  <a:schemeClr val="bg1"/>
                </a:solidFill>
              </a:rPr>
              <a:t>10-minute Break 10:30-10:40 (give or take 10 minutes)</a:t>
            </a:r>
            <a:endParaRPr lang="en-US" sz="2800" dirty="0">
              <a:solidFill>
                <a:schemeClr val="bg1"/>
              </a:solidFill>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1A7759BA-F827-EFC6-FB12-61E6D5BDC5A6}"/>
              </a:ext>
            </a:extLst>
          </p:cNvPr>
          <p:cNvSpPr>
            <a:spLocks noGrp="1"/>
          </p:cNvSpPr>
          <p:nvPr>
            <p:ph type="sldNum" sz="quarter" idx="12"/>
          </p:nvPr>
        </p:nvSpPr>
        <p:spPr/>
        <p:txBody>
          <a:bodyPr/>
          <a:lstStyle/>
          <a:p>
            <a:fld id="{5B621ED0-B45F-441E-93E9-023E2B55C8A5}" type="slidenum">
              <a:rPr lang="en-CA" smtClean="0"/>
              <a:t>265</a:t>
            </a:fld>
            <a:endParaRPr lang="en-CA"/>
          </a:p>
        </p:txBody>
      </p:sp>
    </p:spTree>
    <p:extLst>
      <p:ext uri="{BB962C8B-B14F-4D97-AF65-F5344CB8AC3E}">
        <p14:creationId xmlns:p14="http://schemas.microsoft.com/office/powerpoint/2010/main" val="5978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31183" y="5847417"/>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tx1"/>
                </a:solidFill>
              </a:rPr>
              <a:t> </a:t>
            </a:r>
            <a:r>
              <a:rPr lang="en-US" sz="4600" b="1" cap="all" dirty="0">
                <a:solidFill>
                  <a:schemeClr val="bg1"/>
                </a:solidFill>
              </a:rPr>
              <a:t>session 2 of  SIMPLE</a:t>
            </a:r>
            <a:br>
              <a:rPr lang="en-US" sz="4600" b="1" cap="all" dirty="0">
                <a:solidFill>
                  <a:schemeClr val="bg1"/>
                </a:solidFill>
              </a:rPr>
            </a:br>
            <a:r>
              <a:rPr lang="en-US" sz="4600" b="1" cap="all" dirty="0">
                <a:solidFill>
                  <a:schemeClr val="bg1"/>
                </a:solidFill>
              </a:rPr>
              <a:t>10-minute break</a:t>
            </a:r>
            <a:br>
              <a:rPr lang="en-US" sz="4600" b="1" cap="all" dirty="0"/>
            </a:br>
            <a:endParaRPr lang="en-US" sz="4600" b="1" cap="all" dirty="0"/>
          </a:p>
        </p:txBody>
      </p:sp>
      <p:pic>
        <p:nvPicPr>
          <p:cNvPr id="4" name="Picture 3" descr="Business handshake">
            <a:extLst>
              <a:ext uri="{FF2B5EF4-FFF2-40B4-BE49-F238E27FC236}">
                <a16:creationId xmlns:a16="http://schemas.microsoft.com/office/drawing/2014/main" id="{A33145B7-57B8-27CD-B51F-980732FA5451}"/>
              </a:ext>
            </a:extLst>
          </p:cNvPr>
          <p:cNvPicPr>
            <a:picLocks noChangeAspect="1"/>
          </p:cNvPicPr>
          <p:nvPr/>
        </p:nvPicPr>
        <p:blipFill rotWithShape="1">
          <a:blip r:embed="rId2"/>
          <a:srcRect t="35014" b="20042"/>
          <a:stretch/>
        </p:blipFill>
        <p:spPr>
          <a:xfrm>
            <a:off x="-42286" y="669851"/>
            <a:ext cx="12234286" cy="3657589"/>
          </a:xfrm>
          <a:prstGeom prst="rect">
            <a:avLst/>
          </a:prstGeom>
        </p:spPr>
      </p:pic>
      <p:sp>
        <p:nvSpPr>
          <p:cNvPr id="3" name="Slide Number Placeholder 2">
            <a:extLst>
              <a:ext uri="{FF2B5EF4-FFF2-40B4-BE49-F238E27FC236}">
                <a16:creationId xmlns:a16="http://schemas.microsoft.com/office/drawing/2014/main" id="{FBE869A8-85AE-0FE7-84B4-9B6CA938E437}"/>
              </a:ext>
            </a:extLst>
          </p:cNvPr>
          <p:cNvSpPr>
            <a:spLocks noGrp="1"/>
          </p:cNvSpPr>
          <p:nvPr>
            <p:ph type="sldNum" sz="quarter" idx="12"/>
          </p:nvPr>
        </p:nvSpPr>
        <p:spPr/>
        <p:txBody>
          <a:bodyPr/>
          <a:lstStyle/>
          <a:p>
            <a:fld id="{5B621ED0-B45F-441E-93E9-023E2B55C8A5}" type="slidenum">
              <a:rPr lang="en-CA" smtClean="0"/>
              <a:t>266</a:t>
            </a:fld>
            <a:endParaRPr lang="en-CA"/>
          </a:p>
        </p:txBody>
      </p:sp>
    </p:spTree>
    <p:extLst>
      <p:ext uri="{BB962C8B-B14F-4D97-AF65-F5344CB8AC3E}">
        <p14:creationId xmlns:p14="http://schemas.microsoft.com/office/powerpoint/2010/main" val="3043014623"/>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10 Minutes Timer With Calm and Soft Music">
            <a:hlinkClick r:id="" action="ppaction://media"/>
            <a:extLst>
              <a:ext uri="{FF2B5EF4-FFF2-40B4-BE49-F238E27FC236}">
                <a16:creationId xmlns:a16="http://schemas.microsoft.com/office/drawing/2014/main" id="{36B7585C-5468-3A1C-F8BE-1032A1097C0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45D38DA-3CA5-363C-1187-28BA2C166B67}"/>
              </a:ext>
            </a:extLst>
          </p:cNvPr>
          <p:cNvSpPr>
            <a:spLocks noGrp="1"/>
          </p:cNvSpPr>
          <p:nvPr>
            <p:ph type="sldNum" sz="quarter" idx="12"/>
          </p:nvPr>
        </p:nvSpPr>
        <p:spPr/>
        <p:txBody>
          <a:bodyPr/>
          <a:lstStyle/>
          <a:p>
            <a:fld id="{5B621ED0-B45F-441E-93E9-023E2B55C8A5}" type="slidenum">
              <a:rPr lang="en-CA" smtClean="0"/>
              <a:t>267</a:t>
            </a:fld>
            <a:endParaRPr lang="en-CA"/>
          </a:p>
        </p:txBody>
      </p:sp>
    </p:spTree>
    <p:extLst>
      <p:ext uri="{BB962C8B-B14F-4D97-AF65-F5344CB8AC3E}">
        <p14:creationId xmlns:p14="http://schemas.microsoft.com/office/powerpoint/2010/main" val="33333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1016243" y="5251994"/>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tx1"/>
                </a:solidFill>
              </a:rPr>
              <a:t> </a:t>
            </a:r>
            <a:r>
              <a:rPr lang="en-US" sz="4600" b="1" cap="all" dirty="0">
                <a:solidFill>
                  <a:schemeClr val="bg1"/>
                </a:solidFill>
              </a:rPr>
              <a:t>session 2 of  SIMPLE</a:t>
            </a:r>
            <a:br>
              <a:rPr lang="en-US" sz="4600" b="1" cap="all" dirty="0">
                <a:solidFill>
                  <a:schemeClr val="bg1"/>
                </a:solidFill>
              </a:rPr>
            </a:br>
            <a:r>
              <a:rPr lang="en-US" sz="4600" b="1" dirty="0">
                <a:solidFill>
                  <a:schemeClr val="bg1"/>
                </a:solidFill>
              </a:rPr>
              <a:t>welcome back from the break</a:t>
            </a:r>
            <a:br>
              <a:rPr lang="en-US" sz="4600" b="1" cap="all" dirty="0"/>
            </a:br>
            <a:endParaRPr lang="en-US" sz="4600" b="1" cap="all" dirty="0"/>
          </a:p>
        </p:txBody>
      </p:sp>
      <p:pic>
        <p:nvPicPr>
          <p:cNvPr id="4" name="Picture 3" descr="Business handshake">
            <a:extLst>
              <a:ext uri="{FF2B5EF4-FFF2-40B4-BE49-F238E27FC236}">
                <a16:creationId xmlns:a16="http://schemas.microsoft.com/office/drawing/2014/main" id="{BA672917-3B88-5DA2-6C21-304E46E65271}"/>
              </a:ext>
            </a:extLst>
          </p:cNvPr>
          <p:cNvPicPr>
            <a:picLocks noChangeAspect="1"/>
          </p:cNvPicPr>
          <p:nvPr/>
        </p:nvPicPr>
        <p:blipFill rotWithShape="1">
          <a:blip r:embed="rId2"/>
          <a:srcRect t="35014" b="20042"/>
          <a:stretch/>
        </p:blipFill>
        <p:spPr>
          <a:xfrm>
            <a:off x="-42286" y="669851"/>
            <a:ext cx="12234286" cy="3657589"/>
          </a:xfrm>
          <a:prstGeom prst="rect">
            <a:avLst/>
          </a:prstGeom>
        </p:spPr>
      </p:pic>
      <p:sp>
        <p:nvSpPr>
          <p:cNvPr id="3" name="Slide Number Placeholder 2">
            <a:extLst>
              <a:ext uri="{FF2B5EF4-FFF2-40B4-BE49-F238E27FC236}">
                <a16:creationId xmlns:a16="http://schemas.microsoft.com/office/drawing/2014/main" id="{AFB02D12-6207-C4C0-4F01-E111D4763625}"/>
              </a:ext>
            </a:extLst>
          </p:cNvPr>
          <p:cNvSpPr>
            <a:spLocks noGrp="1"/>
          </p:cNvSpPr>
          <p:nvPr>
            <p:ph type="sldNum" sz="quarter" idx="12"/>
          </p:nvPr>
        </p:nvSpPr>
        <p:spPr/>
        <p:txBody>
          <a:bodyPr/>
          <a:lstStyle/>
          <a:p>
            <a:fld id="{5B621ED0-B45F-441E-93E9-023E2B55C8A5}" type="slidenum">
              <a:rPr lang="en-CA" smtClean="0"/>
              <a:t>268</a:t>
            </a:fld>
            <a:endParaRPr lang="en-CA"/>
          </a:p>
        </p:txBody>
      </p:sp>
    </p:spTree>
    <p:extLst>
      <p:ext uri="{BB962C8B-B14F-4D97-AF65-F5344CB8AC3E}">
        <p14:creationId xmlns:p14="http://schemas.microsoft.com/office/powerpoint/2010/main" val="963234105"/>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solidFill>
                  <a:schemeClr val="bg1"/>
                </a:solidFill>
                <a:latin typeface="Calibri" panose="020F0502020204030204" pitchFamily="34" charset="0"/>
                <a:cs typeface="Times New Roman" panose="02020603050405020304" pitchFamily="18" charset="0"/>
              </a:rPr>
              <a:t>Challenges often encountered by people doing the Simple course</a:t>
            </a:r>
            <a:endParaRPr lang="en-CA" sz="2800" dirty="0">
              <a:solidFill>
                <a:schemeClr val="bg1"/>
              </a:solidFill>
            </a:endParaRPr>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A0214A19-B877-A7FD-AB8B-F1E58A42F24E}"/>
              </a:ext>
            </a:extLst>
          </p:cNvPr>
          <p:cNvSpPr>
            <a:spLocks noGrp="1"/>
          </p:cNvSpPr>
          <p:nvPr>
            <p:ph type="sldNum" sz="quarter" idx="12"/>
          </p:nvPr>
        </p:nvSpPr>
        <p:spPr/>
        <p:txBody>
          <a:bodyPr/>
          <a:lstStyle/>
          <a:p>
            <a:fld id="{5B621ED0-B45F-441E-93E9-023E2B55C8A5}" type="slidenum">
              <a:rPr lang="en-CA" smtClean="0"/>
              <a:t>269</a:t>
            </a:fld>
            <a:endParaRPr lang="en-CA"/>
          </a:p>
        </p:txBody>
      </p:sp>
    </p:spTree>
    <p:extLst>
      <p:ext uri="{BB962C8B-B14F-4D97-AF65-F5344CB8AC3E}">
        <p14:creationId xmlns:p14="http://schemas.microsoft.com/office/powerpoint/2010/main" val="11322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3B05A6-20E5-05FB-038C-E1A3FFBD7A01}"/>
              </a:ext>
            </a:extLst>
          </p:cNvPr>
          <p:cNvSpPr txBox="1"/>
          <p:nvPr/>
        </p:nvSpPr>
        <p:spPr>
          <a:xfrm>
            <a:off x="4824735" y="4544995"/>
            <a:ext cx="7107382" cy="1200329"/>
          </a:xfrm>
          <a:prstGeom prst="rect">
            <a:avLst/>
          </a:prstGeom>
          <a:noFill/>
        </p:spPr>
        <p:txBody>
          <a:bodyPr wrap="square">
            <a:spAutoFit/>
          </a:bodyPr>
          <a:lstStyle/>
          <a:p>
            <a:r>
              <a:rPr lang="en-CA" sz="3600" dirty="0"/>
              <a:t>What do you need to do the Simple course?</a:t>
            </a:r>
          </a:p>
        </p:txBody>
      </p:sp>
      <p:pic>
        <p:nvPicPr>
          <p:cNvPr id="2" name="Picture 1" descr="A person smiling at the camera&#10;&#10;Description automatically generated">
            <a:extLst>
              <a:ext uri="{FF2B5EF4-FFF2-40B4-BE49-F238E27FC236}">
                <a16:creationId xmlns:a16="http://schemas.microsoft.com/office/drawing/2014/main" id="{BB4716E8-8317-5CCF-B2A1-BEA031AB1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39" y="952017"/>
            <a:ext cx="3031228" cy="4953965"/>
          </a:xfrm>
          <a:prstGeom prst="rect">
            <a:avLst/>
          </a:prstGeom>
        </p:spPr>
      </p:pic>
      <p:sp>
        <p:nvSpPr>
          <p:cNvPr id="3" name="Slide Number Placeholder 2">
            <a:extLst>
              <a:ext uri="{FF2B5EF4-FFF2-40B4-BE49-F238E27FC236}">
                <a16:creationId xmlns:a16="http://schemas.microsoft.com/office/drawing/2014/main" id="{A0D80019-E70F-C395-A26F-510DCFF48223}"/>
              </a:ext>
            </a:extLst>
          </p:cNvPr>
          <p:cNvSpPr>
            <a:spLocks noGrp="1"/>
          </p:cNvSpPr>
          <p:nvPr>
            <p:ph type="sldNum" sz="quarter" idx="12"/>
          </p:nvPr>
        </p:nvSpPr>
        <p:spPr/>
        <p:txBody>
          <a:bodyPr/>
          <a:lstStyle/>
          <a:p>
            <a:fld id="{5B621ED0-B45F-441E-93E9-023E2B55C8A5}" type="slidenum">
              <a:rPr lang="en-CA" smtClean="0"/>
              <a:t>27</a:t>
            </a:fld>
            <a:endParaRPr lang="en-CA"/>
          </a:p>
        </p:txBody>
      </p:sp>
    </p:spTree>
    <p:extLst>
      <p:ext uri="{BB962C8B-B14F-4D97-AF65-F5344CB8AC3E}">
        <p14:creationId xmlns:p14="http://schemas.microsoft.com/office/powerpoint/2010/main" val="228247560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115"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FE1A1E-B786-E0F5-5EC0-94927FF90FC9}"/>
              </a:ext>
            </a:extLst>
          </p:cNvPr>
          <p:cNvSpPr txBox="1"/>
          <p:nvPr/>
        </p:nvSpPr>
        <p:spPr>
          <a:xfrm>
            <a:off x="6004006" y="4254647"/>
            <a:ext cx="6096000" cy="1569660"/>
          </a:xfrm>
          <a:prstGeom prst="rect">
            <a:avLst/>
          </a:prstGeom>
          <a:noFill/>
        </p:spPr>
        <p:txBody>
          <a:bodyPr wrap="square">
            <a:spAutoFit/>
          </a:bodyPr>
          <a:lstStyle/>
          <a:p>
            <a:r>
              <a:rPr lang="en-US" sz="2400" dirty="0"/>
              <a:t>The course covers a lot of material. Are there common problems that people run into doing the course? If so, how can we deal with these problems?</a:t>
            </a:r>
            <a:endParaRPr lang="en-CA" sz="2400" dirty="0"/>
          </a:p>
        </p:txBody>
      </p:sp>
      <p:sp>
        <p:nvSpPr>
          <p:cNvPr id="2" name="Slide Number Placeholder 1">
            <a:extLst>
              <a:ext uri="{FF2B5EF4-FFF2-40B4-BE49-F238E27FC236}">
                <a16:creationId xmlns:a16="http://schemas.microsoft.com/office/drawing/2014/main" id="{9184336B-355D-21C9-AD56-36491C4A2D39}"/>
              </a:ext>
            </a:extLst>
          </p:cNvPr>
          <p:cNvSpPr>
            <a:spLocks noGrp="1"/>
          </p:cNvSpPr>
          <p:nvPr>
            <p:ph type="sldNum" sz="quarter" idx="12"/>
          </p:nvPr>
        </p:nvSpPr>
        <p:spPr/>
        <p:txBody>
          <a:bodyPr/>
          <a:lstStyle/>
          <a:p>
            <a:fld id="{5B621ED0-B45F-441E-93E9-023E2B55C8A5}" type="slidenum">
              <a:rPr lang="en-CA" smtClean="0"/>
              <a:t>270</a:t>
            </a:fld>
            <a:endParaRPr lang="en-CA"/>
          </a:p>
        </p:txBody>
      </p:sp>
    </p:spTree>
    <p:extLst>
      <p:ext uri="{BB962C8B-B14F-4D97-AF65-F5344CB8AC3E}">
        <p14:creationId xmlns:p14="http://schemas.microsoft.com/office/powerpoint/2010/main" val="36264895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FA88-1C72-4086-9A30-ECC876F3D672}"/>
              </a:ext>
            </a:extLst>
          </p:cNvPr>
          <p:cNvSpPr>
            <a:spLocks noGrp="1"/>
          </p:cNvSpPr>
          <p:nvPr>
            <p:ph type="title" idx="4294967295"/>
          </p:nvPr>
        </p:nvSpPr>
        <p:spPr>
          <a:xfrm>
            <a:off x="-340556" y="111"/>
            <a:ext cx="5550822" cy="1509712"/>
          </a:xfrm>
        </p:spPr>
        <p:txBody>
          <a:bodyPr vert="horz" lIns="91440" tIns="45720" rIns="91440" bIns="45720" rtlCol="0" anchor="ctr">
            <a:normAutofit/>
          </a:bodyPr>
          <a:lstStyle/>
          <a:p>
            <a:pPr algn="ctr"/>
            <a:r>
              <a:rPr lang="en-US" sz="2800" dirty="0">
                <a:solidFill>
                  <a:schemeClr val="bg1"/>
                </a:solidFill>
              </a:rPr>
              <a:t>Accessing and benefitting from mental health care</a:t>
            </a:r>
          </a:p>
        </p:txBody>
      </p:sp>
      <p:pic>
        <p:nvPicPr>
          <p:cNvPr id="1026" name="Picture 2" descr="Hurdling - Wikipedia">
            <a:extLst>
              <a:ext uri="{FF2B5EF4-FFF2-40B4-BE49-F238E27FC236}">
                <a16:creationId xmlns:a16="http://schemas.microsoft.com/office/drawing/2014/main" id="{7B496BAF-95EB-4BC4-A6CC-8C55F3322E6D}"/>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17062" r="25312"/>
          <a:stretch/>
        </p:blipFill>
        <p:spPr bwMode="auto">
          <a:xfrm>
            <a:off x="457199" y="1509823"/>
            <a:ext cx="4295555" cy="50373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EE52A94B-8625-4676-99E9-73663F46F053}"/>
              </a:ext>
            </a:extLst>
          </p:cNvPr>
          <p:cNvSpPr>
            <a:spLocks noGrp="1"/>
          </p:cNvSpPr>
          <p:nvPr>
            <p:ph sz="half" idx="4294967295"/>
          </p:nvPr>
        </p:nvSpPr>
        <p:spPr>
          <a:xfrm>
            <a:off x="4944140" y="187195"/>
            <a:ext cx="7247860" cy="6483609"/>
          </a:xfrm>
        </p:spPr>
        <p:txBody>
          <a:bodyPr vert="horz" lIns="91440" tIns="45720" rIns="91440" bIns="45720" rtlCol="0">
            <a:normAutofit fontScale="92500" lnSpcReduction="10000"/>
          </a:bodyPr>
          <a:lstStyle/>
          <a:p>
            <a:r>
              <a:rPr lang="en-US" sz="2400" dirty="0"/>
              <a:t>Getting out of, learning to avoid, and repairing holes or developing and implementing solutions  to our problems can be challenging. </a:t>
            </a:r>
          </a:p>
          <a:p>
            <a:r>
              <a:rPr lang="en-US" sz="2400" dirty="0"/>
              <a:t>Challenges can arise around:</a:t>
            </a:r>
          </a:p>
          <a:p>
            <a:r>
              <a:rPr lang="en-US" sz="2400" dirty="0"/>
              <a:t> 1. Realizing there is a problem. </a:t>
            </a:r>
          </a:p>
          <a:p>
            <a:r>
              <a:rPr lang="en-US" sz="2400" dirty="0"/>
              <a:t>2. Having a good understanding of the problem.</a:t>
            </a:r>
          </a:p>
          <a:p>
            <a:r>
              <a:rPr lang="en-US" sz="2400" dirty="0"/>
              <a:t> 3. Deciding on which approach is best suited to working on your problems and </a:t>
            </a:r>
          </a:p>
          <a:p>
            <a:r>
              <a:rPr lang="en-US" sz="2400" dirty="0"/>
              <a:t>4. accessing mental health professionals to help implement the approach.</a:t>
            </a:r>
          </a:p>
          <a:p>
            <a:r>
              <a:rPr lang="en-US" sz="2400" dirty="0"/>
              <a:t>Obstacles to developing and implementing solutions to problems may have to do:</a:t>
            </a:r>
          </a:p>
          <a:p>
            <a:r>
              <a:rPr lang="en-US" sz="2400" dirty="0"/>
              <a:t> 1. mostly with the person seeking to change</a:t>
            </a:r>
          </a:p>
          <a:p>
            <a:r>
              <a:rPr lang="en-US" sz="2400" dirty="0"/>
              <a:t> 2. mostly with accessing the right resources.</a:t>
            </a:r>
          </a:p>
          <a:p>
            <a:r>
              <a:rPr lang="en-US" sz="2400" dirty="0"/>
              <a:t>Understanding and dealing with these obstacles is essential in benefiting from mental health care resources.</a:t>
            </a:r>
          </a:p>
          <a:p>
            <a:r>
              <a:rPr lang="en-US" sz="2400" dirty="0"/>
              <a:t>Let’s consider some of these challenges.</a:t>
            </a:r>
          </a:p>
        </p:txBody>
      </p:sp>
      <p:sp>
        <p:nvSpPr>
          <p:cNvPr id="3" name="Slide Number Placeholder 2">
            <a:extLst>
              <a:ext uri="{FF2B5EF4-FFF2-40B4-BE49-F238E27FC236}">
                <a16:creationId xmlns:a16="http://schemas.microsoft.com/office/drawing/2014/main" id="{B8F96838-056B-EE0D-52E8-F2FE6F9E6A03}"/>
              </a:ext>
            </a:extLst>
          </p:cNvPr>
          <p:cNvSpPr>
            <a:spLocks noGrp="1"/>
          </p:cNvSpPr>
          <p:nvPr>
            <p:ph type="sldNum" sz="quarter" idx="12"/>
          </p:nvPr>
        </p:nvSpPr>
        <p:spPr/>
        <p:txBody>
          <a:bodyPr/>
          <a:lstStyle/>
          <a:p>
            <a:fld id="{5B621ED0-B45F-441E-93E9-023E2B55C8A5}" type="slidenum">
              <a:rPr lang="en-CA" smtClean="0"/>
              <a:t>271</a:t>
            </a:fld>
            <a:endParaRPr lang="en-CA"/>
          </a:p>
        </p:txBody>
      </p:sp>
    </p:spTree>
    <p:extLst>
      <p:ext uri="{BB962C8B-B14F-4D97-AF65-F5344CB8AC3E}">
        <p14:creationId xmlns:p14="http://schemas.microsoft.com/office/powerpoint/2010/main" val="2608066650"/>
      </p:ext>
    </p:extLst>
  </p:cSld>
  <p:clrMapOvr>
    <a:masterClrMapping/>
  </p:clrMapOvr>
  <mc:AlternateContent xmlns:mc="http://schemas.openxmlformats.org/markup-compatibility/2006" xmlns:p14="http://schemas.microsoft.com/office/powerpoint/2010/main">
    <mc:Choice Requires="p14">
      <p:transition spd="med" p14:dur="700" advTm="15962">
        <p:fade/>
      </p:transition>
    </mc:Choice>
    <mc:Fallback xmlns="">
      <p:transition spd="med" advTm="15962">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t>3. What will help and who can I trust.</a:t>
            </a:r>
          </a:p>
          <a:p>
            <a:r>
              <a:rPr lang="en-CA" sz="3000" dirty="0"/>
              <a:t>4. Coping with limited resources</a:t>
            </a:r>
          </a:p>
          <a:p>
            <a:r>
              <a:rPr lang="en-CA" sz="3000" dirty="0"/>
              <a:t>5. Dealing with competing priorities</a:t>
            </a:r>
          </a:p>
          <a:p>
            <a:r>
              <a:rPr lang="en-CA" sz="3000" dirty="0"/>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148D76A-145E-6908-7C65-5D0D54D954C9}"/>
              </a:ext>
            </a:extLst>
          </p:cNvPr>
          <p:cNvSpPr>
            <a:spLocks noGrp="1"/>
          </p:cNvSpPr>
          <p:nvPr>
            <p:ph type="sldNum" sz="quarter" idx="12"/>
          </p:nvPr>
        </p:nvSpPr>
        <p:spPr/>
        <p:txBody>
          <a:bodyPr/>
          <a:lstStyle/>
          <a:p>
            <a:fld id="{5B621ED0-B45F-441E-93E9-023E2B55C8A5}" type="slidenum">
              <a:rPr lang="en-CA" smtClean="0"/>
              <a:t>272</a:t>
            </a:fld>
            <a:endParaRPr lang="en-CA"/>
          </a:p>
        </p:txBody>
      </p:sp>
    </p:spTree>
    <p:extLst>
      <p:ext uri="{BB962C8B-B14F-4D97-AF65-F5344CB8AC3E}">
        <p14:creationId xmlns:p14="http://schemas.microsoft.com/office/powerpoint/2010/main" val="37672725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solidFill>
                  <a:schemeClr val="bg1"/>
                </a:solidFill>
              </a:rPr>
              <a:t>1.  Am I the problem, or is the world the problem? Internal vs. external locus of control, the stages model of change and motivational interviewing (3)</a:t>
            </a:r>
          </a:p>
          <a:p>
            <a:r>
              <a:rPr lang="en-CA" sz="3000" dirty="0"/>
              <a:t>2. Understanding the problem: diagnosis vs. formulations</a:t>
            </a:r>
          </a:p>
          <a:p>
            <a:r>
              <a:rPr lang="en-CA" sz="3000" dirty="0"/>
              <a:t>3. What will help and who can I trust.</a:t>
            </a:r>
          </a:p>
          <a:p>
            <a:r>
              <a:rPr lang="en-CA" sz="3000" dirty="0"/>
              <a:t>4. Coping with limited resources</a:t>
            </a:r>
          </a:p>
          <a:p>
            <a:r>
              <a:rPr lang="en-CA" sz="3000" dirty="0"/>
              <a:t>5. Dealing with competing priorities</a:t>
            </a:r>
          </a:p>
          <a:p>
            <a:r>
              <a:rPr lang="en-CA" sz="3000" dirty="0"/>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3C08F05-D288-0E1F-1FC6-D7397D846A28}"/>
              </a:ext>
            </a:extLst>
          </p:cNvPr>
          <p:cNvSpPr>
            <a:spLocks noGrp="1"/>
          </p:cNvSpPr>
          <p:nvPr>
            <p:ph type="sldNum" sz="quarter" idx="12"/>
          </p:nvPr>
        </p:nvSpPr>
        <p:spPr/>
        <p:txBody>
          <a:bodyPr/>
          <a:lstStyle/>
          <a:p>
            <a:fld id="{5B621ED0-B45F-441E-93E9-023E2B55C8A5}" type="slidenum">
              <a:rPr lang="en-CA" smtClean="0"/>
              <a:t>273</a:t>
            </a:fld>
            <a:endParaRPr lang="en-CA"/>
          </a:p>
        </p:txBody>
      </p:sp>
    </p:spTree>
    <p:extLst>
      <p:ext uri="{BB962C8B-B14F-4D97-AF65-F5344CB8AC3E}">
        <p14:creationId xmlns:p14="http://schemas.microsoft.com/office/powerpoint/2010/main" val="11280545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A380-63E8-AE2B-3EC3-5677013773E6}"/>
              </a:ext>
            </a:extLst>
          </p:cNvPr>
          <p:cNvSpPr>
            <a:spLocks noGrp="1"/>
          </p:cNvSpPr>
          <p:nvPr>
            <p:ph type="title" idx="4294967295"/>
          </p:nvPr>
        </p:nvSpPr>
        <p:spPr>
          <a:xfrm>
            <a:off x="536943" y="0"/>
            <a:ext cx="4646428" cy="1508125"/>
          </a:xfrm>
        </p:spPr>
        <p:txBody>
          <a:bodyPr>
            <a:normAutofit/>
          </a:bodyPr>
          <a:lstStyle/>
          <a:p>
            <a:pPr algn="ctr"/>
            <a:r>
              <a:rPr lang="en-CA" sz="2800" dirty="0">
                <a:solidFill>
                  <a:schemeClr val="bg1"/>
                </a:solidFill>
              </a:rPr>
              <a:t>1. The stages model of change</a:t>
            </a:r>
          </a:p>
        </p:txBody>
      </p:sp>
      <p:sp>
        <p:nvSpPr>
          <p:cNvPr id="3" name="Content Placeholder 2">
            <a:extLst>
              <a:ext uri="{FF2B5EF4-FFF2-40B4-BE49-F238E27FC236}">
                <a16:creationId xmlns:a16="http://schemas.microsoft.com/office/drawing/2014/main" id="{EE964125-E496-9445-D5B3-43FAFCE88052}"/>
              </a:ext>
            </a:extLst>
          </p:cNvPr>
          <p:cNvSpPr>
            <a:spLocks noGrp="1"/>
          </p:cNvSpPr>
          <p:nvPr>
            <p:ph sz="half" idx="4294967295"/>
          </p:nvPr>
        </p:nvSpPr>
        <p:spPr>
          <a:xfrm>
            <a:off x="5748337" y="101010"/>
            <a:ext cx="6443663" cy="6655980"/>
          </a:xfrm>
        </p:spPr>
        <p:txBody>
          <a:bodyPr>
            <a:normAutofit fontScale="85000" lnSpcReduction="20000"/>
          </a:bodyPr>
          <a:lstStyle/>
          <a:p>
            <a:r>
              <a:rPr lang="en-CA" dirty="0"/>
              <a:t>The </a:t>
            </a:r>
            <a:r>
              <a:rPr lang="en-CA" dirty="0">
                <a:solidFill>
                  <a:schemeClr val="bg1"/>
                </a:solidFill>
              </a:rPr>
              <a:t>stages model of change </a:t>
            </a:r>
            <a:r>
              <a:rPr lang="en-CA" dirty="0"/>
              <a:t>deals with the question of where an individual is at in the process of realizing that they have a problem, that it is their responsibility to deal with this problem and that to do so they have to learn and apply new ways of thinking and behaving.</a:t>
            </a:r>
          </a:p>
          <a:p>
            <a:r>
              <a:rPr lang="en-CA" dirty="0"/>
              <a:t>Take for example Bill, whose family and friends think drinks too much. He has missed work because of hangovers, and has a fatty liver…</a:t>
            </a:r>
          </a:p>
          <a:p>
            <a:r>
              <a:rPr lang="en-CA" dirty="0"/>
              <a:t> Bill may not think he has a drinking problem. He may think that the problem is that his wife worries too much and is always nagging him… Eventually, he may realize he does have a problem, take responsibility for it and learn and implement ways of managing it.</a:t>
            </a:r>
          </a:p>
          <a:p>
            <a:r>
              <a:rPr lang="en-CA" dirty="0"/>
              <a:t>Owning and realizing your responsibility for dysregulated feelings, thoughts, or behaviors, or “holes” you want to work on is an essential first step in dealing with these issues. While it is not your fault your emotions are dysregulated, growing and healing is your responsibility. </a:t>
            </a:r>
          </a:p>
          <a:p>
            <a:r>
              <a:rPr lang="en-CA" dirty="0">
                <a:solidFill>
                  <a:schemeClr val="bg1"/>
                </a:solidFill>
              </a:rPr>
              <a:t>Motivational interviewing </a:t>
            </a:r>
            <a:r>
              <a:rPr lang="en-CA" dirty="0"/>
              <a:t>is a therapeutic approach laying out the most effective techniques to help people progress through the process of change: precontemplation, contemplation, preparation, action, maintenance and relapse.</a:t>
            </a:r>
          </a:p>
          <a:p>
            <a:r>
              <a:rPr lang="en-CA" dirty="0"/>
              <a:t>The principles of motivational interviewing are captured in the distinction between “calling out” and “calling in”. Calling out is remarkably ineffective in helping people change, calling in is much more effective.(4)</a:t>
            </a:r>
          </a:p>
          <a:p>
            <a:endParaRPr lang="en-CA" dirty="0"/>
          </a:p>
          <a:p>
            <a:endParaRPr lang="en-CA" dirty="0"/>
          </a:p>
        </p:txBody>
      </p:sp>
      <p:pic>
        <p:nvPicPr>
          <p:cNvPr id="5" name="Picture 2" descr="IMG_3437[1746]">
            <a:extLst>
              <a:ext uri="{FF2B5EF4-FFF2-40B4-BE49-F238E27FC236}">
                <a16:creationId xmlns:a16="http://schemas.microsoft.com/office/drawing/2014/main" id="{A267B76F-8FDE-B06D-A63A-86BAA892834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284882" y="1370235"/>
            <a:ext cx="5341937" cy="4859338"/>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E6BA298-99ED-6B22-F2DE-5A4A49C7C812}"/>
              </a:ext>
            </a:extLst>
          </p:cNvPr>
          <p:cNvSpPr>
            <a:spLocks noGrp="1"/>
          </p:cNvSpPr>
          <p:nvPr>
            <p:ph type="sldNum" sz="quarter" idx="12"/>
          </p:nvPr>
        </p:nvSpPr>
        <p:spPr/>
        <p:txBody>
          <a:bodyPr/>
          <a:lstStyle/>
          <a:p>
            <a:fld id="{5B621ED0-B45F-441E-93E9-023E2B55C8A5}" type="slidenum">
              <a:rPr lang="en-CA" smtClean="0"/>
              <a:t>274</a:t>
            </a:fld>
            <a:endParaRPr lang="en-CA"/>
          </a:p>
        </p:txBody>
      </p:sp>
    </p:spTree>
    <p:extLst>
      <p:ext uri="{BB962C8B-B14F-4D97-AF65-F5344CB8AC3E}">
        <p14:creationId xmlns:p14="http://schemas.microsoft.com/office/powerpoint/2010/main" val="372577368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ABA39-F172-4FD5-A2CE-EDA0243DE914}"/>
              </a:ext>
            </a:extLst>
          </p:cNvPr>
          <p:cNvSpPr>
            <a:spLocks noGrp="1"/>
          </p:cNvSpPr>
          <p:nvPr>
            <p:ph type="title" idx="4294967295"/>
          </p:nvPr>
        </p:nvSpPr>
        <p:spPr>
          <a:xfrm>
            <a:off x="899519" y="163032"/>
            <a:ext cx="10229700" cy="1066800"/>
          </a:xfrm>
        </p:spPr>
        <p:txBody>
          <a:bodyPr>
            <a:normAutofit/>
          </a:bodyPr>
          <a:lstStyle/>
          <a:p>
            <a:r>
              <a:rPr lang="en-CA" sz="2800" b="1" dirty="0">
                <a:solidFill>
                  <a:schemeClr val="bg1"/>
                </a:solidFill>
              </a:rPr>
              <a:t>Motivational interviewing stages and interventions</a:t>
            </a:r>
          </a:p>
        </p:txBody>
      </p:sp>
      <p:sp>
        <p:nvSpPr>
          <p:cNvPr id="3" name="TextBox 2">
            <a:extLst>
              <a:ext uri="{FF2B5EF4-FFF2-40B4-BE49-F238E27FC236}">
                <a16:creationId xmlns:a16="http://schemas.microsoft.com/office/drawing/2014/main" id="{B4951535-13C6-E883-19FC-5A50CF1B88B5}"/>
              </a:ext>
            </a:extLst>
          </p:cNvPr>
          <p:cNvSpPr txBox="1"/>
          <p:nvPr/>
        </p:nvSpPr>
        <p:spPr>
          <a:xfrm>
            <a:off x="91440" y="1066800"/>
            <a:ext cx="12009120" cy="5324535"/>
          </a:xfrm>
          <a:prstGeom prst="rect">
            <a:avLst/>
          </a:prstGeom>
          <a:noFill/>
        </p:spPr>
        <p:txBody>
          <a:bodyPr wrap="square">
            <a:spAutoFit/>
          </a:bodyPr>
          <a:lstStyle/>
          <a:p>
            <a:pPr marL="285750" indent="-285750">
              <a:buFont typeface="Arial" panose="020B0604020202020204" pitchFamily="34" charset="0"/>
              <a:buChar char="•"/>
            </a:pPr>
            <a:r>
              <a:rPr lang="en-CA" sz="2000" dirty="0">
                <a:solidFill>
                  <a:schemeClr val="bg1"/>
                </a:solidFill>
              </a:rPr>
              <a:t>Stage I </a:t>
            </a:r>
            <a:r>
              <a:rPr lang="en-CA" sz="2000" dirty="0"/>
              <a:t>–</a:t>
            </a:r>
            <a:r>
              <a:rPr lang="en-CA" sz="2000" dirty="0">
                <a:solidFill>
                  <a:schemeClr val="bg1"/>
                </a:solidFill>
              </a:rPr>
              <a:t> precontemplation</a:t>
            </a:r>
            <a:r>
              <a:rPr lang="en-CA" sz="2000" dirty="0"/>
              <a:t>. The person doesn't think they have a problem, the problem is with others or the world. The therapist uses empathy and understanding</a:t>
            </a:r>
            <a:r>
              <a:rPr lang="en-US" sz="2000" dirty="0"/>
              <a:t> to establish a working relationship. The therapist makes it clear that their role is not to tell the client what to do</a:t>
            </a:r>
            <a:r>
              <a:rPr lang="en-CA" sz="2000" dirty="0"/>
              <a:t>.</a:t>
            </a:r>
          </a:p>
          <a:p>
            <a:pPr marL="285750" indent="-285750">
              <a:buFont typeface="Arial" panose="020B0604020202020204" pitchFamily="34" charset="0"/>
              <a:buChar char="•"/>
            </a:pPr>
            <a:r>
              <a:rPr lang="en-CA" sz="2000" dirty="0">
                <a:solidFill>
                  <a:schemeClr val="bg1"/>
                </a:solidFill>
              </a:rPr>
              <a:t>Stage II </a:t>
            </a:r>
            <a:r>
              <a:rPr lang="en-CA" sz="2000" dirty="0"/>
              <a:t>– </a:t>
            </a:r>
            <a:r>
              <a:rPr lang="en-CA" sz="2000" dirty="0">
                <a:solidFill>
                  <a:schemeClr val="bg1"/>
                </a:solidFill>
              </a:rPr>
              <a:t>contemplation</a:t>
            </a:r>
            <a:r>
              <a:rPr lang="en-CA" sz="2000" dirty="0"/>
              <a:t>. The person is starting to realize that the problem is with them, but they don't yet know how to change it.</a:t>
            </a:r>
            <a:r>
              <a:rPr lang="en-US" sz="2000" dirty="0"/>
              <a:t> The therapist explores the problem and amplifies the person's ambivalence. The therapist elicits the patient's reasons for change. When done successfully, the patient will be voicing the arguments for change</a:t>
            </a:r>
            <a:endParaRPr lang="en-CA" sz="2000" dirty="0"/>
          </a:p>
          <a:p>
            <a:pPr marL="285750" indent="-285750">
              <a:buFont typeface="Arial" panose="020B0604020202020204" pitchFamily="34" charset="0"/>
              <a:buChar char="•"/>
            </a:pPr>
            <a:r>
              <a:rPr lang="en-CA" sz="2000" dirty="0">
                <a:solidFill>
                  <a:schemeClr val="bg1"/>
                </a:solidFill>
              </a:rPr>
              <a:t>Stage III </a:t>
            </a:r>
            <a:r>
              <a:rPr lang="en-CA" sz="2000" dirty="0"/>
              <a:t>– </a:t>
            </a:r>
            <a:r>
              <a:rPr lang="en-CA" sz="2000" dirty="0">
                <a:solidFill>
                  <a:schemeClr val="bg1"/>
                </a:solidFill>
              </a:rPr>
              <a:t>preparation</a:t>
            </a:r>
            <a:r>
              <a:rPr lang="en-CA" sz="2000" dirty="0"/>
              <a:t>. The person starts to learn what they need to make the changes they desire.</a:t>
            </a:r>
            <a:r>
              <a:rPr lang="en-US" sz="2000" dirty="0"/>
              <a:t> The therapist helps the person to clarify the focus to work on and sets goals. The focus is on the patient's most pressing concerns.</a:t>
            </a:r>
            <a:endParaRPr lang="en-CA" sz="2000" dirty="0"/>
          </a:p>
          <a:p>
            <a:pPr marL="285750" indent="-285750">
              <a:buFont typeface="Arial" panose="020B0604020202020204" pitchFamily="34" charset="0"/>
              <a:buChar char="•"/>
            </a:pPr>
            <a:r>
              <a:rPr lang="en-CA" sz="2000" dirty="0">
                <a:solidFill>
                  <a:schemeClr val="bg1"/>
                </a:solidFill>
              </a:rPr>
              <a:t>Stage IV </a:t>
            </a:r>
            <a:r>
              <a:rPr lang="en-CA" sz="2000" dirty="0"/>
              <a:t>– </a:t>
            </a:r>
            <a:r>
              <a:rPr lang="en-CA" sz="2000" dirty="0">
                <a:solidFill>
                  <a:schemeClr val="bg1"/>
                </a:solidFill>
              </a:rPr>
              <a:t>action. </a:t>
            </a:r>
            <a:r>
              <a:rPr lang="en-CA" sz="2000" dirty="0"/>
              <a:t>The person starts using the tools and skills they have learned to work on their problem.</a:t>
            </a:r>
            <a:r>
              <a:rPr lang="en-US" sz="2000" dirty="0"/>
              <a:t> The therapist supports the person in this endeavor. This phase is marked by the shift from the “why” of change to the when and how. The therapist guides the patient to come up with the best options for change.</a:t>
            </a:r>
            <a:endParaRPr lang="en-CA" sz="2000" dirty="0"/>
          </a:p>
          <a:p>
            <a:pPr marL="285750" indent="-285750">
              <a:buFont typeface="Arial" panose="020B0604020202020204" pitchFamily="34" charset="0"/>
              <a:buChar char="•"/>
            </a:pPr>
            <a:r>
              <a:rPr lang="en-CA" sz="2000" dirty="0">
                <a:solidFill>
                  <a:schemeClr val="bg1"/>
                </a:solidFill>
              </a:rPr>
              <a:t>Stage VI </a:t>
            </a:r>
            <a:r>
              <a:rPr lang="en-CA" sz="2000" dirty="0"/>
              <a:t>– </a:t>
            </a:r>
            <a:r>
              <a:rPr lang="en-CA" sz="2000" dirty="0">
                <a:solidFill>
                  <a:schemeClr val="bg1"/>
                </a:solidFill>
              </a:rPr>
              <a:t>maintenance</a:t>
            </a:r>
            <a:r>
              <a:rPr lang="en-CA" sz="2000" dirty="0"/>
              <a:t>. The person becomes more and more familiar with the tools and skills and continues to use them to make changes.</a:t>
            </a:r>
            <a:r>
              <a:rPr lang="en-US" sz="2000" dirty="0"/>
              <a:t> The therapist helps the person to monitor for relapse triggers</a:t>
            </a:r>
            <a:endParaRPr lang="en-CA" sz="2000" dirty="0"/>
          </a:p>
          <a:p>
            <a:pPr marL="285750" indent="-285750">
              <a:buFont typeface="Arial" panose="020B0604020202020204" pitchFamily="34" charset="0"/>
              <a:buChar char="•"/>
            </a:pPr>
            <a:r>
              <a:rPr lang="en-CA" sz="2000" dirty="0">
                <a:solidFill>
                  <a:schemeClr val="bg1"/>
                </a:solidFill>
              </a:rPr>
              <a:t>Stage VII </a:t>
            </a:r>
            <a:r>
              <a:rPr lang="en-CA" sz="2000" dirty="0"/>
              <a:t>– </a:t>
            </a:r>
            <a:r>
              <a:rPr lang="en-CA" sz="2000" dirty="0">
                <a:solidFill>
                  <a:schemeClr val="bg1"/>
                </a:solidFill>
              </a:rPr>
              <a:t>relapse</a:t>
            </a:r>
            <a:r>
              <a:rPr lang="en-CA" sz="2000" dirty="0"/>
              <a:t>. The person falls into the hole again but now can get out much faster.</a:t>
            </a:r>
            <a:r>
              <a:rPr lang="en-US" sz="2000" dirty="0"/>
              <a:t> The therapist helps the person to go with it, reassess and revise.(5)</a:t>
            </a:r>
            <a:endParaRPr lang="en-CA" sz="2000" dirty="0"/>
          </a:p>
        </p:txBody>
      </p:sp>
      <p:sp>
        <p:nvSpPr>
          <p:cNvPr id="2" name="Slide Number Placeholder 1">
            <a:extLst>
              <a:ext uri="{FF2B5EF4-FFF2-40B4-BE49-F238E27FC236}">
                <a16:creationId xmlns:a16="http://schemas.microsoft.com/office/drawing/2014/main" id="{1A61C525-B7E4-1807-E0F7-4F726F36EA57}"/>
              </a:ext>
            </a:extLst>
          </p:cNvPr>
          <p:cNvSpPr>
            <a:spLocks noGrp="1"/>
          </p:cNvSpPr>
          <p:nvPr>
            <p:ph type="sldNum" sz="quarter" idx="12"/>
          </p:nvPr>
        </p:nvSpPr>
        <p:spPr/>
        <p:txBody>
          <a:bodyPr/>
          <a:lstStyle/>
          <a:p>
            <a:fld id="{5B621ED0-B45F-441E-93E9-023E2B55C8A5}" type="slidenum">
              <a:rPr lang="en-CA" smtClean="0"/>
              <a:t>275</a:t>
            </a:fld>
            <a:endParaRPr lang="en-CA"/>
          </a:p>
        </p:txBody>
      </p:sp>
    </p:spTree>
    <p:extLst>
      <p:ext uri="{BB962C8B-B14F-4D97-AF65-F5344CB8AC3E}">
        <p14:creationId xmlns:p14="http://schemas.microsoft.com/office/powerpoint/2010/main" val="3384417039"/>
      </p:ext>
    </p:extLst>
  </p:cSld>
  <p:clrMapOvr>
    <a:masterClrMapping/>
  </p:clrMapOvr>
  <mc:AlternateContent xmlns:mc="http://schemas.openxmlformats.org/markup-compatibility/2006" xmlns:p14="http://schemas.microsoft.com/office/powerpoint/2010/main">
    <mc:Choice Requires="p14">
      <p:transition spd="slow" p14:dur="2000" advTm="42850"/>
    </mc:Choice>
    <mc:Fallback xmlns="">
      <p:transition spd="slow" advTm="42850"/>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solidFill>
                  <a:schemeClr val="bg1"/>
                </a:solidFill>
              </a:rPr>
              <a:t>2. Understanding the problem: diagnosis vs. formulations</a:t>
            </a:r>
          </a:p>
          <a:p>
            <a:r>
              <a:rPr lang="en-CA" sz="3000" dirty="0"/>
              <a:t>3. What will help and who can I trust.</a:t>
            </a:r>
          </a:p>
          <a:p>
            <a:r>
              <a:rPr lang="en-CA" sz="3000" dirty="0"/>
              <a:t>4. Coping with limited resources</a:t>
            </a:r>
          </a:p>
          <a:p>
            <a:r>
              <a:rPr lang="en-CA" sz="3000" dirty="0"/>
              <a:t>5. Dealing with competing priorities</a:t>
            </a:r>
          </a:p>
          <a:p>
            <a:r>
              <a:rPr lang="en-CA" sz="3000" dirty="0"/>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31849B2-03BB-1F88-CFF9-00825772BA9E}"/>
              </a:ext>
            </a:extLst>
          </p:cNvPr>
          <p:cNvSpPr>
            <a:spLocks noGrp="1"/>
          </p:cNvSpPr>
          <p:nvPr>
            <p:ph type="sldNum" sz="quarter" idx="12"/>
          </p:nvPr>
        </p:nvSpPr>
        <p:spPr/>
        <p:txBody>
          <a:bodyPr/>
          <a:lstStyle/>
          <a:p>
            <a:fld id="{5B621ED0-B45F-441E-93E9-023E2B55C8A5}" type="slidenum">
              <a:rPr lang="en-CA" smtClean="0"/>
              <a:t>276</a:t>
            </a:fld>
            <a:endParaRPr lang="en-CA"/>
          </a:p>
        </p:txBody>
      </p:sp>
    </p:spTree>
    <p:extLst>
      <p:ext uri="{BB962C8B-B14F-4D97-AF65-F5344CB8AC3E}">
        <p14:creationId xmlns:p14="http://schemas.microsoft.com/office/powerpoint/2010/main" val="61227344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4B0B-F4C7-73E8-10DA-EB3842FF5DA6}"/>
              </a:ext>
            </a:extLst>
          </p:cNvPr>
          <p:cNvSpPr>
            <a:spLocks noGrp="1"/>
          </p:cNvSpPr>
          <p:nvPr>
            <p:ph type="title" idx="4294967295"/>
          </p:nvPr>
        </p:nvSpPr>
        <p:spPr>
          <a:xfrm>
            <a:off x="-460916" y="-298745"/>
            <a:ext cx="4883317" cy="1508125"/>
          </a:xfrm>
        </p:spPr>
        <p:txBody>
          <a:bodyPr>
            <a:normAutofit/>
          </a:bodyPr>
          <a:lstStyle/>
          <a:p>
            <a:pPr algn="ctr"/>
            <a:r>
              <a:rPr lang="en-CA" sz="2800" dirty="0">
                <a:solidFill>
                  <a:schemeClr val="bg1"/>
                </a:solidFill>
              </a:rPr>
              <a:t>Principles of good </a:t>
            </a:r>
            <a:br>
              <a:rPr lang="en-CA" sz="2800" dirty="0">
                <a:solidFill>
                  <a:schemeClr val="bg1"/>
                </a:solidFill>
              </a:rPr>
            </a:br>
            <a:r>
              <a:rPr lang="en-CA" sz="2800" dirty="0">
                <a:solidFill>
                  <a:schemeClr val="bg1"/>
                </a:solidFill>
              </a:rPr>
              <a:t>mental health care</a:t>
            </a:r>
          </a:p>
        </p:txBody>
      </p:sp>
      <p:pic>
        <p:nvPicPr>
          <p:cNvPr id="4" name="Content Placeholder 3">
            <a:extLst>
              <a:ext uri="{FF2B5EF4-FFF2-40B4-BE49-F238E27FC236}">
                <a16:creationId xmlns:a16="http://schemas.microsoft.com/office/drawing/2014/main" id="{A86ED555-64FA-8429-3BCD-C51A093A9E6F}"/>
              </a:ext>
            </a:extLst>
          </p:cNvPr>
          <p:cNvPicPr>
            <a:picLocks noGrp="1"/>
          </p:cNvPicPr>
          <p:nvPr>
            <p:ph idx="4294967295"/>
          </p:nvPr>
        </p:nvPicPr>
        <p:blipFill>
          <a:blip r:embed="rId2" r:link="rId3">
            <a:extLst>
              <a:ext uri="{28A0092B-C50C-407E-A947-70E740481C1C}">
                <a14:useLocalDpi xmlns:a14="http://schemas.microsoft.com/office/drawing/2010/main" val="0"/>
              </a:ext>
            </a:extLst>
          </a:blip>
          <a:stretch>
            <a:fillRect/>
          </a:stretch>
        </p:blipFill>
        <p:spPr bwMode="auto">
          <a:xfrm>
            <a:off x="-347663" y="574159"/>
            <a:ext cx="6443663" cy="6583363"/>
          </a:xfrm>
          <a:prstGeom prst="rect">
            <a:avLst/>
          </a:prstGeom>
          <a:noFill/>
        </p:spPr>
      </p:pic>
      <p:sp>
        <p:nvSpPr>
          <p:cNvPr id="6" name="TextBox 5">
            <a:extLst>
              <a:ext uri="{FF2B5EF4-FFF2-40B4-BE49-F238E27FC236}">
                <a16:creationId xmlns:a16="http://schemas.microsoft.com/office/drawing/2014/main" id="{C0785CED-FCFA-C35C-B1CF-381C15D09537}"/>
              </a:ext>
            </a:extLst>
          </p:cNvPr>
          <p:cNvSpPr txBox="1"/>
          <p:nvPr/>
        </p:nvSpPr>
        <p:spPr>
          <a:xfrm>
            <a:off x="5601712" y="117693"/>
            <a:ext cx="6443663" cy="6740307"/>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FFFFFF"/>
                </a:solidFill>
              </a:rPr>
              <a:t>If a person is at the contemplative stage of change owning that it’s up to them to get out of/avoid their hole in the sidewalk , they are ready to problem-solve which relies on certain principles.</a:t>
            </a:r>
          </a:p>
          <a:p>
            <a:pPr marL="285750" indent="-285750">
              <a:buFont typeface="Arial" panose="020B0604020202020204" pitchFamily="34" charset="0"/>
              <a:buChar char="•"/>
            </a:pPr>
            <a:r>
              <a:rPr lang="en-US" sz="2400" dirty="0">
                <a:solidFill>
                  <a:srgbClr val="FFFFFF"/>
                </a:solidFill>
              </a:rPr>
              <a:t>Often, when people seek help, they sense something is wrong, but they don’t know quite what it is </a:t>
            </a:r>
          </a:p>
          <a:p>
            <a:pPr marL="285750" indent="-285750">
              <a:buFont typeface="Arial" panose="020B0604020202020204" pitchFamily="34" charset="0"/>
              <a:buChar char="•"/>
            </a:pPr>
            <a:r>
              <a:rPr lang="en-US" sz="2400" dirty="0">
                <a:solidFill>
                  <a:srgbClr val="FFFFFF"/>
                </a:solidFill>
              </a:rPr>
              <a:t>Steps 1 and 2 of good health care involves transforming the patient’s sense that something is wrong into defined workable problems.    </a:t>
            </a:r>
          </a:p>
          <a:p>
            <a:pPr marL="285750" indent="-285750">
              <a:buFont typeface="Arial" panose="020B0604020202020204" pitchFamily="34" charset="0"/>
              <a:buChar char="•"/>
            </a:pPr>
            <a:r>
              <a:rPr lang="en-US" sz="2400" dirty="0">
                <a:solidFill>
                  <a:srgbClr val="FFFFFF"/>
                </a:solidFill>
              </a:rPr>
              <a:t>A feeling that something is wrong  doesn’t lead to  an approach to addressing it whereas identifying specific problems does.</a:t>
            </a:r>
          </a:p>
          <a:p>
            <a:pPr marL="285750" indent="-285750">
              <a:buFont typeface="Arial" panose="020B0604020202020204" pitchFamily="34" charset="0"/>
              <a:buChar char="•"/>
            </a:pPr>
            <a:r>
              <a:rPr lang="en-US" sz="2400" dirty="0">
                <a:solidFill>
                  <a:schemeClr val="bg1"/>
                </a:solidFill>
              </a:rPr>
              <a:t>Diagnoses and formulations </a:t>
            </a:r>
            <a:r>
              <a:rPr lang="en-US" sz="2400" dirty="0"/>
              <a:t>help transform feelings of being unwell (Illness) into workable problems.</a:t>
            </a:r>
            <a:endParaRPr lang="en-CA" sz="2400" dirty="0"/>
          </a:p>
        </p:txBody>
      </p:sp>
      <p:sp>
        <p:nvSpPr>
          <p:cNvPr id="3" name="Slide Number Placeholder 2">
            <a:extLst>
              <a:ext uri="{FF2B5EF4-FFF2-40B4-BE49-F238E27FC236}">
                <a16:creationId xmlns:a16="http://schemas.microsoft.com/office/drawing/2014/main" id="{16C79DA5-D797-9194-B0E9-F90F9650CAD8}"/>
              </a:ext>
            </a:extLst>
          </p:cNvPr>
          <p:cNvSpPr>
            <a:spLocks noGrp="1"/>
          </p:cNvSpPr>
          <p:nvPr>
            <p:ph type="sldNum" sz="quarter" idx="12"/>
          </p:nvPr>
        </p:nvSpPr>
        <p:spPr/>
        <p:txBody>
          <a:bodyPr/>
          <a:lstStyle/>
          <a:p>
            <a:fld id="{5B621ED0-B45F-441E-93E9-023E2B55C8A5}" type="slidenum">
              <a:rPr lang="en-CA" smtClean="0"/>
              <a:t>277</a:t>
            </a:fld>
            <a:endParaRPr lang="en-CA"/>
          </a:p>
        </p:txBody>
      </p:sp>
    </p:spTree>
    <p:extLst>
      <p:ext uri="{BB962C8B-B14F-4D97-AF65-F5344CB8AC3E}">
        <p14:creationId xmlns:p14="http://schemas.microsoft.com/office/powerpoint/2010/main" val="198365175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B34BDC-7F7D-42CD-96F1-332A6E3076FE}"/>
              </a:ext>
            </a:extLst>
          </p:cNvPr>
          <p:cNvSpPr>
            <a:spLocks noGrp="1"/>
          </p:cNvSpPr>
          <p:nvPr>
            <p:ph type="title" idx="4294967295"/>
          </p:nvPr>
        </p:nvSpPr>
        <p:spPr>
          <a:xfrm>
            <a:off x="-350977" y="-178493"/>
            <a:ext cx="4944582" cy="1914526"/>
          </a:xfrm>
        </p:spPr>
        <p:txBody>
          <a:bodyPr>
            <a:normAutofit/>
          </a:bodyPr>
          <a:lstStyle/>
          <a:p>
            <a:pPr algn="ctr"/>
            <a:r>
              <a:rPr lang="en-CA" sz="2800" dirty="0">
                <a:solidFill>
                  <a:schemeClr val="bg1"/>
                </a:solidFill>
              </a:rPr>
              <a:t>diagnosis  AND formulations</a:t>
            </a:r>
          </a:p>
        </p:txBody>
      </p:sp>
      <p:sp>
        <p:nvSpPr>
          <p:cNvPr id="7" name="TextBox 6">
            <a:extLst>
              <a:ext uri="{FF2B5EF4-FFF2-40B4-BE49-F238E27FC236}">
                <a16:creationId xmlns:a16="http://schemas.microsoft.com/office/drawing/2014/main" id="{C87C63E6-7FFD-54C3-8793-4357BA71930D}"/>
              </a:ext>
            </a:extLst>
          </p:cNvPr>
          <p:cNvSpPr txBox="1"/>
          <p:nvPr/>
        </p:nvSpPr>
        <p:spPr>
          <a:xfrm>
            <a:off x="4075737" y="867725"/>
            <a:ext cx="8116263" cy="5632311"/>
          </a:xfrm>
          <a:prstGeom prst="rect">
            <a:avLst/>
          </a:prstGeom>
          <a:noFill/>
        </p:spPr>
        <p:txBody>
          <a:bodyPr wrap="square">
            <a:spAutoFit/>
          </a:bodyPr>
          <a:lstStyle/>
          <a:p>
            <a:pPr marL="285750" indent="-285750">
              <a:buFont typeface="Arial" panose="020B0604020202020204" pitchFamily="34" charset="0"/>
              <a:buChar char="•"/>
            </a:pPr>
            <a:r>
              <a:rPr lang="en-CA" sz="2000" dirty="0"/>
              <a:t>Steps 1 and 2 of good problem solving involve  identifying and understanding the holes we fall into. This typically involves diagnosis and formulations </a:t>
            </a:r>
            <a:r>
              <a:rPr lang="en-CA" sz="2000" dirty="0">
                <a:solidFill>
                  <a:schemeClr val="bg1"/>
                </a:solidFill>
              </a:rPr>
              <a:t> </a:t>
            </a:r>
          </a:p>
          <a:p>
            <a:pPr marL="285750" indent="-285750">
              <a:buFont typeface="Arial" panose="020B0604020202020204" pitchFamily="34" charset="0"/>
              <a:buChar char="•"/>
            </a:pPr>
            <a:r>
              <a:rPr lang="en-US" sz="2000" dirty="0"/>
              <a:t>A </a:t>
            </a:r>
            <a:r>
              <a:rPr lang="en-US" sz="2000" dirty="0">
                <a:solidFill>
                  <a:schemeClr val="bg1"/>
                </a:solidFill>
              </a:rPr>
              <a:t>diagnosis</a:t>
            </a:r>
            <a:r>
              <a:rPr lang="en-US" sz="2000" dirty="0"/>
              <a:t> such as major depression, generalized anxiety disorder, or borderline personality disorder is a label that captures an agreed-upon constellation of symptoms. In psychiatry the symptoms needed to meet the criteria for these diagnostic categories are found in the diagnostic and statistical manual of mental disorders or DSM. A diagnosis is a descriptive label, it is theory neutral, predicts the course of illness, and identifies treatment.</a:t>
            </a:r>
          </a:p>
          <a:p>
            <a:pPr marL="285750" indent="-285750">
              <a:buFont typeface="Arial" panose="020B0604020202020204" pitchFamily="34" charset="0"/>
              <a:buChar char="•"/>
            </a:pPr>
            <a:r>
              <a:rPr lang="en-US" sz="2000" dirty="0"/>
              <a:t>A</a:t>
            </a:r>
            <a:r>
              <a:rPr lang="en-US" sz="2000" dirty="0">
                <a:solidFill>
                  <a:schemeClr val="bg1"/>
                </a:solidFill>
              </a:rPr>
              <a:t> formulation, on the other hand, </a:t>
            </a:r>
            <a:r>
              <a:rPr lang="en-US" sz="2000" dirty="0"/>
              <a:t>is an explanation, based on theory, of the symptoms the person is presenting with. We may for example formulate that someone has an attachment disorder or developmental trauma which underlies their diagnosis of depression, generalized anxiety disorder, or borderline personality disorder. Some diagnoses such as posttraumatic stress disorder are at the same time formulations. A formulation is an explanatory summary. It is unique to an individual, is informed by theory and informs treatment.</a:t>
            </a:r>
            <a:endParaRPr lang="en-CA" sz="2000" dirty="0"/>
          </a:p>
        </p:txBody>
      </p:sp>
      <p:pic>
        <p:nvPicPr>
          <p:cNvPr id="4" name="Picture 3" descr="Table&#10;&#10;Description automatically generated">
            <a:extLst>
              <a:ext uri="{FF2B5EF4-FFF2-40B4-BE49-F238E27FC236}">
                <a16:creationId xmlns:a16="http://schemas.microsoft.com/office/drawing/2014/main" id="{7998E461-EDB1-AE32-1352-DC487B9D7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98" y="1438939"/>
            <a:ext cx="3873633" cy="5061097"/>
          </a:xfrm>
          <a:prstGeom prst="rect">
            <a:avLst/>
          </a:prstGeom>
        </p:spPr>
      </p:pic>
      <p:sp>
        <p:nvSpPr>
          <p:cNvPr id="2" name="Slide Number Placeholder 1">
            <a:extLst>
              <a:ext uri="{FF2B5EF4-FFF2-40B4-BE49-F238E27FC236}">
                <a16:creationId xmlns:a16="http://schemas.microsoft.com/office/drawing/2014/main" id="{0B400303-DEB2-922E-072C-C4B81ACA2D09}"/>
              </a:ext>
            </a:extLst>
          </p:cNvPr>
          <p:cNvSpPr>
            <a:spLocks noGrp="1"/>
          </p:cNvSpPr>
          <p:nvPr>
            <p:ph type="sldNum" sz="quarter" idx="12"/>
          </p:nvPr>
        </p:nvSpPr>
        <p:spPr/>
        <p:txBody>
          <a:bodyPr/>
          <a:lstStyle/>
          <a:p>
            <a:fld id="{5B621ED0-B45F-441E-93E9-023E2B55C8A5}" type="slidenum">
              <a:rPr lang="en-CA" smtClean="0"/>
              <a:t>278</a:t>
            </a:fld>
            <a:endParaRPr lang="en-CA"/>
          </a:p>
        </p:txBody>
      </p:sp>
    </p:spTree>
    <p:extLst>
      <p:ext uri="{BB962C8B-B14F-4D97-AF65-F5344CB8AC3E}">
        <p14:creationId xmlns:p14="http://schemas.microsoft.com/office/powerpoint/2010/main" val="952255012"/>
      </p:ext>
    </p:extLst>
  </p:cSld>
  <p:clrMapOvr>
    <a:masterClrMapping/>
  </p:clrMapOvr>
  <mc:AlternateContent xmlns:mc="http://schemas.openxmlformats.org/markup-compatibility/2006" xmlns:p14="http://schemas.microsoft.com/office/powerpoint/2010/main">
    <mc:Choice Requires="p14">
      <p:transition spd="slow" p14:dur="2000" advTm="49017"/>
    </mc:Choice>
    <mc:Fallback xmlns="">
      <p:transition spd="slow" advTm="49017"/>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solidFill>
                  <a:schemeClr val="bg1"/>
                </a:solidFill>
              </a:rPr>
              <a:t>3. What will help and who can I trust.</a:t>
            </a:r>
          </a:p>
          <a:p>
            <a:r>
              <a:rPr lang="en-CA" sz="3000" dirty="0"/>
              <a:t>4. Coping with limited resources</a:t>
            </a:r>
          </a:p>
          <a:p>
            <a:r>
              <a:rPr lang="en-CA" sz="3000" dirty="0"/>
              <a:t>5. Dealing with competing priorities</a:t>
            </a:r>
          </a:p>
          <a:p>
            <a:r>
              <a:rPr lang="en-CA" sz="3000" dirty="0"/>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4E8A4DB-0824-FCC9-7D4F-917C4BB86373}"/>
              </a:ext>
            </a:extLst>
          </p:cNvPr>
          <p:cNvSpPr>
            <a:spLocks noGrp="1"/>
          </p:cNvSpPr>
          <p:nvPr>
            <p:ph type="sldNum" sz="quarter" idx="12"/>
          </p:nvPr>
        </p:nvSpPr>
        <p:spPr/>
        <p:txBody>
          <a:bodyPr/>
          <a:lstStyle/>
          <a:p>
            <a:fld id="{5B621ED0-B45F-441E-93E9-023E2B55C8A5}" type="slidenum">
              <a:rPr lang="en-CA" smtClean="0"/>
              <a:t>279</a:t>
            </a:fld>
            <a:endParaRPr lang="en-CA"/>
          </a:p>
        </p:txBody>
      </p:sp>
    </p:spTree>
    <p:extLst>
      <p:ext uri="{BB962C8B-B14F-4D97-AF65-F5344CB8AC3E}">
        <p14:creationId xmlns:p14="http://schemas.microsoft.com/office/powerpoint/2010/main" val="227953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F43F-C6A0-4DF4-BEBC-721EF1DA5500}"/>
              </a:ext>
            </a:extLst>
          </p:cNvPr>
          <p:cNvSpPr>
            <a:spLocks noGrp="1"/>
          </p:cNvSpPr>
          <p:nvPr>
            <p:ph type="title" idx="4294967295"/>
          </p:nvPr>
        </p:nvSpPr>
        <p:spPr>
          <a:xfrm>
            <a:off x="647287" y="432811"/>
            <a:ext cx="10325678" cy="1508125"/>
          </a:xfrm>
        </p:spPr>
        <p:txBody>
          <a:bodyPr>
            <a:normAutofit/>
          </a:bodyPr>
          <a:lstStyle/>
          <a:p>
            <a:pPr algn="ctr"/>
            <a:r>
              <a:rPr lang="en-CA" dirty="0">
                <a:solidFill>
                  <a:schemeClr val="bg1"/>
                </a:solidFill>
              </a:rPr>
              <a:t>WHAT YOU NEED TO DO THE SIMPLE COURSE </a:t>
            </a:r>
          </a:p>
        </p:txBody>
      </p:sp>
      <p:graphicFrame>
        <p:nvGraphicFramePr>
          <p:cNvPr id="7" name="Content Placeholder 2">
            <a:extLst>
              <a:ext uri="{FF2B5EF4-FFF2-40B4-BE49-F238E27FC236}">
                <a16:creationId xmlns:a16="http://schemas.microsoft.com/office/drawing/2014/main" id="{4FE9CAA8-24BD-4F83-B973-ACC39ECFF199}"/>
              </a:ext>
            </a:extLst>
          </p:cNvPr>
          <p:cNvGraphicFramePr>
            <a:graphicFrameLocks noGrp="1"/>
          </p:cNvGraphicFramePr>
          <p:nvPr>
            <p:ph idx="4294967295"/>
            <p:extLst>
              <p:ext uri="{D42A27DB-BD31-4B8C-83A1-F6EECF244321}">
                <p14:modId xmlns:p14="http://schemas.microsoft.com/office/powerpoint/2010/main" val="3578768313"/>
              </p:ext>
            </p:extLst>
          </p:nvPr>
        </p:nvGraphicFramePr>
        <p:xfrm>
          <a:off x="647287" y="1802389"/>
          <a:ext cx="1063625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375A662-3AB9-16E2-C73E-16A6E61F75F3}"/>
              </a:ext>
            </a:extLst>
          </p:cNvPr>
          <p:cNvSpPr>
            <a:spLocks noGrp="1"/>
          </p:cNvSpPr>
          <p:nvPr>
            <p:ph type="sldNum" sz="quarter" idx="12"/>
          </p:nvPr>
        </p:nvSpPr>
        <p:spPr/>
        <p:txBody>
          <a:bodyPr/>
          <a:lstStyle/>
          <a:p>
            <a:fld id="{5B621ED0-B45F-441E-93E9-023E2B55C8A5}" type="slidenum">
              <a:rPr lang="en-CA" smtClean="0"/>
              <a:t>28</a:t>
            </a:fld>
            <a:endParaRPr lang="en-CA"/>
          </a:p>
        </p:txBody>
      </p:sp>
    </p:spTree>
    <p:extLst>
      <p:ext uri="{BB962C8B-B14F-4D97-AF65-F5344CB8AC3E}">
        <p14:creationId xmlns:p14="http://schemas.microsoft.com/office/powerpoint/2010/main" val="1366467337"/>
      </p:ext>
    </p:extLst>
  </p:cSld>
  <p:clrMapOvr>
    <a:masterClrMapping/>
  </p:clrMapOvr>
  <mc:AlternateContent xmlns:mc="http://schemas.openxmlformats.org/markup-compatibility/2006" xmlns:p14="http://schemas.microsoft.com/office/powerpoint/2010/main">
    <mc:Choice Requires="p14">
      <p:transition spd="slow" p14:dur="2000" advTm="5350"/>
    </mc:Choice>
    <mc:Fallback xmlns="">
      <p:transition spd="slow" advTm="5350"/>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09D5-497B-4062-86EE-4272D9F14F0C}"/>
              </a:ext>
            </a:extLst>
          </p:cNvPr>
          <p:cNvSpPr>
            <a:spLocks noGrp="1"/>
          </p:cNvSpPr>
          <p:nvPr>
            <p:ph type="title" idx="4294967295"/>
          </p:nvPr>
        </p:nvSpPr>
        <p:spPr>
          <a:xfrm>
            <a:off x="-584789" y="70232"/>
            <a:ext cx="5677786" cy="1066800"/>
          </a:xfrm>
        </p:spPr>
        <p:txBody>
          <a:bodyPr vert="horz" lIns="91440" tIns="45720" rIns="91440" bIns="45720" rtlCol="0" anchor="b">
            <a:noAutofit/>
          </a:bodyPr>
          <a:lstStyle/>
          <a:p>
            <a:pPr algn="ctr"/>
            <a:r>
              <a:rPr lang="en-US" sz="2800" dirty="0">
                <a:solidFill>
                  <a:schemeClr val="bg1"/>
                </a:solidFill>
              </a:rPr>
              <a:t>WE ARE BIO psycho socio spiritual beings </a:t>
            </a:r>
          </a:p>
        </p:txBody>
      </p:sp>
      <p:sp>
        <p:nvSpPr>
          <p:cNvPr id="3" name="Content Placeholder 2">
            <a:extLst>
              <a:ext uri="{FF2B5EF4-FFF2-40B4-BE49-F238E27FC236}">
                <a16:creationId xmlns:a16="http://schemas.microsoft.com/office/drawing/2014/main" id="{E562E4D1-EE71-4974-A183-ADE6741D89E1}"/>
              </a:ext>
            </a:extLst>
          </p:cNvPr>
          <p:cNvSpPr>
            <a:spLocks noGrp="1"/>
          </p:cNvSpPr>
          <p:nvPr>
            <p:ph idx="4294967295"/>
          </p:nvPr>
        </p:nvSpPr>
        <p:spPr>
          <a:xfrm>
            <a:off x="4783138" y="191386"/>
            <a:ext cx="7408862" cy="6887277"/>
          </a:xfrm>
        </p:spPr>
        <p:txBody>
          <a:bodyPr>
            <a:normAutofit/>
          </a:bodyPr>
          <a:lstStyle/>
          <a:p>
            <a:r>
              <a:rPr lang="en-US" sz="2400" dirty="0"/>
              <a:t>Humans are simultaneously biological, psychological, social and spiritual beings. </a:t>
            </a:r>
          </a:p>
          <a:p>
            <a:r>
              <a:rPr lang="en-CA" sz="2400" dirty="0"/>
              <a:t>Finding, becoming aware of, getting out of, and repairing our “holes” involves understanding all these aspects of our nature. </a:t>
            </a:r>
          </a:p>
          <a:p>
            <a:r>
              <a:rPr lang="en-CA" sz="2400" dirty="0"/>
              <a:t>Much of modern psychiatry looks at people as </a:t>
            </a:r>
            <a:r>
              <a:rPr lang="en-CA" sz="2400" dirty="0">
                <a:solidFill>
                  <a:schemeClr val="bg1"/>
                </a:solidFill>
              </a:rPr>
              <a:t>biological beings</a:t>
            </a:r>
            <a:r>
              <a:rPr lang="en-CA" sz="2400" dirty="0"/>
              <a:t>. This perspective underlies the biological and medical model it mostly uses.</a:t>
            </a:r>
          </a:p>
          <a:p>
            <a:r>
              <a:rPr lang="en-CA" sz="2400" dirty="0"/>
              <a:t>Modern psychology takes a </a:t>
            </a:r>
            <a:r>
              <a:rPr lang="en-CA" sz="2400" dirty="0">
                <a:solidFill>
                  <a:schemeClr val="bg1"/>
                </a:solidFill>
              </a:rPr>
              <a:t>psychological approach </a:t>
            </a:r>
            <a:r>
              <a:rPr lang="en-CA" sz="2400" dirty="0"/>
              <a:t>to understanding people .</a:t>
            </a:r>
          </a:p>
          <a:p>
            <a:r>
              <a:rPr lang="en-CA" sz="2400" dirty="0"/>
              <a:t>Sociology and social psychology consider how people are affected by their</a:t>
            </a:r>
            <a:r>
              <a:rPr lang="en-CA" sz="2400" dirty="0">
                <a:solidFill>
                  <a:schemeClr val="bg1"/>
                </a:solidFill>
              </a:rPr>
              <a:t> social environment</a:t>
            </a:r>
            <a:r>
              <a:rPr lang="en-CA" sz="2400" dirty="0"/>
              <a:t> to be of great importance.</a:t>
            </a:r>
          </a:p>
          <a:p>
            <a:r>
              <a:rPr lang="en-CA" sz="2400" dirty="0"/>
              <a:t>Religious and spiritual approaches consider the </a:t>
            </a:r>
            <a:r>
              <a:rPr lang="en-CA" sz="2400" dirty="0">
                <a:solidFill>
                  <a:schemeClr val="bg1"/>
                </a:solidFill>
              </a:rPr>
              <a:t>spiritual</a:t>
            </a:r>
            <a:r>
              <a:rPr lang="en-CA" sz="2400" dirty="0"/>
              <a:t> </a:t>
            </a:r>
            <a:r>
              <a:rPr lang="en-CA" sz="2400" dirty="0">
                <a:solidFill>
                  <a:schemeClr val="bg1"/>
                </a:solidFill>
              </a:rPr>
              <a:t>dimension</a:t>
            </a:r>
            <a:r>
              <a:rPr lang="en-CA" sz="2400" dirty="0"/>
              <a:t> of being human as primary.</a:t>
            </a:r>
          </a:p>
          <a:p>
            <a:r>
              <a:rPr lang="en-CA" sz="2400" dirty="0"/>
              <a:t>In this course we strive to consider all these perspectives as equally important.</a:t>
            </a:r>
            <a:endParaRPr lang="en-CA" sz="2000" dirty="0"/>
          </a:p>
        </p:txBody>
      </p:sp>
      <p:pic>
        <p:nvPicPr>
          <p:cNvPr id="1026" name="Picture 2" descr="Second psychopharmacology revolution: New drugs could change the way we  treat depression - Genetic Literacy Project">
            <a:extLst>
              <a:ext uri="{FF2B5EF4-FFF2-40B4-BE49-F238E27FC236}">
                <a16:creationId xmlns:a16="http://schemas.microsoft.com/office/drawing/2014/main" id="{8BB974CF-3F3F-4467-A1BE-9B2FE3A533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25" r="13231" b="-1"/>
          <a:stretch/>
        </p:blipFill>
        <p:spPr bwMode="auto">
          <a:xfrm>
            <a:off x="276044" y="1218548"/>
            <a:ext cx="3727174" cy="342792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0724455A-9DA5-A32D-6326-2EE8F92ED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57" y="3653843"/>
            <a:ext cx="4214192" cy="3204157"/>
          </a:xfrm>
          <a:prstGeom prst="rect">
            <a:avLst/>
          </a:prstGeom>
        </p:spPr>
      </p:pic>
      <p:sp>
        <p:nvSpPr>
          <p:cNvPr id="4" name="Slide Number Placeholder 3">
            <a:extLst>
              <a:ext uri="{FF2B5EF4-FFF2-40B4-BE49-F238E27FC236}">
                <a16:creationId xmlns:a16="http://schemas.microsoft.com/office/drawing/2014/main" id="{1A256E5A-88A7-1938-E5A7-231DC6AD85AD}"/>
              </a:ext>
            </a:extLst>
          </p:cNvPr>
          <p:cNvSpPr>
            <a:spLocks noGrp="1"/>
          </p:cNvSpPr>
          <p:nvPr>
            <p:ph type="sldNum" sz="quarter" idx="12"/>
          </p:nvPr>
        </p:nvSpPr>
        <p:spPr/>
        <p:txBody>
          <a:bodyPr/>
          <a:lstStyle/>
          <a:p>
            <a:fld id="{5B621ED0-B45F-441E-93E9-023E2B55C8A5}" type="slidenum">
              <a:rPr lang="en-CA" smtClean="0"/>
              <a:t>280</a:t>
            </a:fld>
            <a:endParaRPr lang="en-CA"/>
          </a:p>
        </p:txBody>
      </p:sp>
    </p:spTree>
    <p:extLst>
      <p:ext uri="{BB962C8B-B14F-4D97-AF65-F5344CB8AC3E}">
        <p14:creationId xmlns:p14="http://schemas.microsoft.com/office/powerpoint/2010/main" val="281024174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1937-F6A9-486D-AA52-DF8AAB9660C7}"/>
              </a:ext>
            </a:extLst>
          </p:cNvPr>
          <p:cNvSpPr>
            <a:spLocks noGrp="1"/>
          </p:cNvSpPr>
          <p:nvPr>
            <p:ph type="title" idx="4294967295"/>
          </p:nvPr>
        </p:nvSpPr>
        <p:spPr>
          <a:xfrm>
            <a:off x="0" y="479425"/>
            <a:ext cx="4751388" cy="5391150"/>
          </a:xfrm>
        </p:spPr>
        <p:txBody>
          <a:bodyPr>
            <a:normAutofit/>
          </a:bodyPr>
          <a:lstStyle/>
          <a:p>
            <a:pPr algn="ctr"/>
            <a:r>
              <a:rPr lang="en-CA" sz="2400" dirty="0">
                <a:solidFill>
                  <a:schemeClr val="bg1"/>
                </a:solidFill>
              </a:rPr>
              <a:t>Simple takes a </a:t>
            </a:r>
            <a:br>
              <a:rPr lang="en-CA" sz="2400" dirty="0">
                <a:solidFill>
                  <a:schemeClr val="bg1"/>
                </a:solidFill>
              </a:rPr>
            </a:br>
            <a:r>
              <a:rPr lang="en-CA" sz="2400" dirty="0">
                <a:solidFill>
                  <a:schemeClr val="bg1"/>
                </a:solidFill>
              </a:rPr>
              <a:t>bio-psycho-socio-spiritual</a:t>
            </a:r>
            <a:br>
              <a:rPr lang="en-CA" sz="2400" dirty="0">
                <a:solidFill>
                  <a:schemeClr val="bg1"/>
                </a:solidFill>
              </a:rPr>
            </a:br>
            <a:r>
              <a:rPr lang="en-CA" sz="2400" dirty="0">
                <a:solidFill>
                  <a:schemeClr val="bg1"/>
                </a:solidFill>
              </a:rPr>
              <a:t>perspective</a:t>
            </a:r>
          </a:p>
        </p:txBody>
      </p:sp>
      <p:graphicFrame>
        <p:nvGraphicFramePr>
          <p:cNvPr id="7" name="Content Placeholder 2">
            <a:extLst>
              <a:ext uri="{FF2B5EF4-FFF2-40B4-BE49-F238E27FC236}">
                <a16:creationId xmlns:a16="http://schemas.microsoft.com/office/drawing/2014/main" id="{C20345E1-9C65-4B8F-BCAB-5660B1E9957C}"/>
              </a:ext>
            </a:extLst>
          </p:cNvPr>
          <p:cNvGraphicFramePr>
            <a:graphicFrameLocks noGrp="1"/>
          </p:cNvGraphicFramePr>
          <p:nvPr>
            <p:ph idx="4294967295"/>
          </p:nvPr>
        </p:nvGraphicFramePr>
        <p:xfrm>
          <a:off x="4103688" y="195263"/>
          <a:ext cx="8088312" cy="646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C12AA81-F4D2-8745-218E-762BA395A171}"/>
              </a:ext>
            </a:extLst>
          </p:cNvPr>
          <p:cNvSpPr>
            <a:spLocks noGrp="1"/>
          </p:cNvSpPr>
          <p:nvPr>
            <p:ph type="sldNum" sz="quarter" idx="12"/>
          </p:nvPr>
        </p:nvSpPr>
        <p:spPr/>
        <p:txBody>
          <a:bodyPr/>
          <a:lstStyle/>
          <a:p>
            <a:fld id="{5B621ED0-B45F-441E-93E9-023E2B55C8A5}" type="slidenum">
              <a:rPr lang="en-CA" smtClean="0"/>
              <a:t>281</a:t>
            </a:fld>
            <a:endParaRPr lang="en-CA"/>
          </a:p>
        </p:txBody>
      </p:sp>
    </p:spTree>
    <p:extLst>
      <p:ext uri="{BB962C8B-B14F-4D97-AF65-F5344CB8AC3E}">
        <p14:creationId xmlns:p14="http://schemas.microsoft.com/office/powerpoint/2010/main" val="231888139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6CD26F-5F12-47A9-E3FD-5C187C8C8E1B}"/>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185441" y="763829"/>
            <a:ext cx="6430297" cy="6445045"/>
          </a:xfrm>
          <a:prstGeom prst="rect">
            <a:avLst/>
          </a:prstGeom>
          <a:noFill/>
        </p:spPr>
      </p:pic>
      <p:sp>
        <p:nvSpPr>
          <p:cNvPr id="3" name="Title 2">
            <a:extLst>
              <a:ext uri="{FF2B5EF4-FFF2-40B4-BE49-F238E27FC236}">
                <a16:creationId xmlns:a16="http://schemas.microsoft.com/office/drawing/2014/main" id="{3C88AF0D-352A-64EB-D90D-10C6D3BEFA8C}"/>
              </a:ext>
            </a:extLst>
          </p:cNvPr>
          <p:cNvSpPr>
            <a:spLocks noGrp="1"/>
          </p:cNvSpPr>
          <p:nvPr>
            <p:ph type="title" idx="4294967295"/>
          </p:nvPr>
        </p:nvSpPr>
        <p:spPr>
          <a:xfrm>
            <a:off x="0" y="0"/>
            <a:ext cx="3806234" cy="897159"/>
          </a:xfrm>
        </p:spPr>
        <p:txBody>
          <a:bodyPr>
            <a:normAutofit/>
          </a:bodyPr>
          <a:lstStyle/>
          <a:p>
            <a:pPr algn="ctr"/>
            <a:r>
              <a:rPr lang="en-CA" sz="2800" dirty="0">
                <a:solidFill>
                  <a:schemeClr val="bg1"/>
                </a:solidFill>
              </a:rPr>
              <a:t>Principles of good </a:t>
            </a:r>
            <a:br>
              <a:rPr lang="en-CA" sz="2800" dirty="0">
                <a:solidFill>
                  <a:schemeClr val="bg1"/>
                </a:solidFill>
              </a:rPr>
            </a:br>
            <a:r>
              <a:rPr lang="en-CA" sz="2800" dirty="0">
                <a:solidFill>
                  <a:schemeClr val="bg1"/>
                </a:solidFill>
              </a:rPr>
              <a:t>mental health care</a:t>
            </a:r>
          </a:p>
        </p:txBody>
      </p:sp>
      <p:sp>
        <p:nvSpPr>
          <p:cNvPr id="4" name="Content Placeholder 3">
            <a:extLst>
              <a:ext uri="{FF2B5EF4-FFF2-40B4-BE49-F238E27FC236}">
                <a16:creationId xmlns:a16="http://schemas.microsoft.com/office/drawing/2014/main" id="{8D94CCE4-9335-3E8F-8862-7F4822C24B39}"/>
              </a:ext>
            </a:extLst>
          </p:cNvPr>
          <p:cNvSpPr>
            <a:spLocks noGrp="1"/>
          </p:cNvSpPr>
          <p:nvPr>
            <p:ph idx="4294967295"/>
          </p:nvPr>
        </p:nvSpPr>
        <p:spPr>
          <a:xfrm>
            <a:off x="5869172" y="210546"/>
            <a:ext cx="6322828" cy="6647454"/>
          </a:xfrm>
        </p:spPr>
        <p:txBody>
          <a:bodyPr>
            <a:normAutofit/>
          </a:bodyPr>
          <a:lstStyle/>
          <a:p>
            <a:r>
              <a:rPr lang="en-CA" dirty="0">
                <a:solidFill>
                  <a:schemeClr val="bg1"/>
                </a:solidFill>
              </a:rPr>
              <a:t>Steps 3 and 4 of good health care </a:t>
            </a:r>
            <a:r>
              <a:rPr lang="en-CA" dirty="0"/>
              <a:t>involve developing and implementing solutions to address the problem. That often involves working with health professionals. This leads to the question of who to go to for help, and how do you know if you can you trust them</a:t>
            </a:r>
          </a:p>
          <a:p>
            <a:r>
              <a:rPr lang="en-CA" dirty="0"/>
              <a:t>If you have a problem with your car and you go to several different mechanics, you may get a number of different opinions as to what the problem is and how to fix it. Some opinions, such as “your engine isn’t working” may not be very helpful. This may be the equivalent of a mental health care professional telling you “you’re depressed or anxious”.</a:t>
            </a:r>
          </a:p>
          <a:p>
            <a:r>
              <a:rPr lang="en-CA" dirty="0"/>
              <a:t>Who do you trust to help you figure out what the problem is? </a:t>
            </a:r>
          </a:p>
          <a:p>
            <a:r>
              <a:rPr lang="en-CA" dirty="0"/>
              <a:t>Is there a good fit between you and the person helping you?</a:t>
            </a:r>
          </a:p>
          <a:p>
            <a:r>
              <a:rPr lang="en-CA" dirty="0"/>
              <a:t>And what is the right therapeutic approach for your problem?... </a:t>
            </a:r>
          </a:p>
        </p:txBody>
      </p:sp>
      <p:sp>
        <p:nvSpPr>
          <p:cNvPr id="5" name="Slide Number Placeholder 4">
            <a:extLst>
              <a:ext uri="{FF2B5EF4-FFF2-40B4-BE49-F238E27FC236}">
                <a16:creationId xmlns:a16="http://schemas.microsoft.com/office/drawing/2014/main" id="{A10F7DBC-66B5-C4DE-68A6-8A42CCDB1F45}"/>
              </a:ext>
            </a:extLst>
          </p:cNvPr>
          <p:cNvSpPr>
            <a:spLocks noGrp="1"/>
          </p:cNvSpPr>
          <p:nvPr>
            <p:ph type="sldNum" sz="quarter" idx="12"/>
          </p:nvPr>
        </p:nvSpPr>
        <p:spPr/>
        <p:txBody>
          <a:bodyPr/>
          <a:lstStyle/>
          <a:p>
            <a:fld id="{5B621ED0-B45F-441E-93E9-023E2B55C8A5}" type="slidenum">
              <a:rPr lang="en-CA" smtClean="0"/>
              <a:t>282</a:t>
            </a:fld>
            <a:endParaRPr lang="en-CA"/>
          </a:p>
        </p:txBody>
      </p:sp>
    </p:spTree>
    <p:extLst>
      <p:ext uri="{BB962C8B-B14F-4D97-AF65-F5344CB8AC3E}">
        <p14:creationId xmlns:p14="http://schemas.microsoft.com/office/powerpoint/2010/main" val="284412284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5687539-0A15-1E00-ED4D-31A45C00EF40}"/>
              </a:ext>
            </a:extLst>
          </p:cNvPr>
          <p:cNvSpPr txBox="1"/>
          <p:nvPr/>
        </p:nvSpPr>
        <p:spPr>
          <a:xfrm>
            <a:off x="4981005" y="-817547"/>
            <a:ext cx="7210995" cy="8156079"/>
          </a:xfrm>
          <a:prstGeom prst="rect">
            <a:avLst/>
          </a:prstGeom>
          <a:noFill/>
        </p:spPr>
        <p:txBody>
          <a:bodyPr wrap="square">
            <a:spAutoFit/>
          </a:bodyPr>
          <a:lstStyle/>
          <a:p>
            <a:pPr algn="ctr"/>
            <a:endParaRPr lang="en-CA" sz="2400" dirty="0"/>
          </a:p>
          <a:p>
            <a:pPr algn="ctr"/>
            <a:endParaRPr lang="en-CA" sz="2400" dirty="0"/>
          </a:p>
          <a:p>
            <a:pPr marL="457200" indent="-457200">
              <a:buFont typeface="Arial" panose="020B0604020202020204" pitchFamily="34" charset="0"/>
              <a:buChar char="•"/>
            </a:pPr>
            <a:r>
              <a:rPr lang="en-CA" sz="2400" dirty="0"/>
              <a:t>What is the difference between psychiatrists, psychologists, psychotherapists, and counsellors ?</a:t>
            </a:r>
          </a:p>
          <a:p>
            <a:pPr marL="457200" indent="-457200">
              <a:buFont typeface="Arial" panose="020B0604020202020204" pitchFamily="34" charset="0"/>
              <a:buChar char="•"/>
            </a:pPr>
            <a:r>
              <a:rPr lang="en-US" sz="2400" dirty="0">
                <a:solidFill>
                  <a:schemeClr val="bg1"/>
                </a:solidFill>
              </a:rPr>
              <a:t>Psychiatrists</a:t>
            </a:r>
            <a:r>
              <a:rPr lang="en-US" sz="2400" dirty="0"/>
              <a:t> have medical degrees. After graduating from medical school, they do five years of specialty training in psychiatry. Most psychiatrists consider their patients from a biological perspective and prescribe medication.</a:t>
            </a:r>
          </a:p>
          <a:p>
            <a:pPr marL="457200" indent="-457200">
              <a:buFont typeface="Arial" panose="020B0604020202020204" pitchFamily="34" charset="0"/>
              <a:buChar char="•"/>
            </a:pPr>
            <a:r>
              <a:rPr lang="en-US" sz="2400" dirty="0">
                <a:solidFill>
                  <a:schemeClr val="bg1"/>
                </a:solidFill>
              </a:rPr>
              <a:t>Psychologists</a:t>
            </a:r>
            <a:r>
              <a:rPr lang="en-US" sz="2400" dirty="0"/>
              <a:t> have a degree in psychology and do talk therapy.  </a:t>
            </a:r>
          </a:p>
          <a:p>
            <a:pPr marL="457200" indent="-457200">
              <a:buFont typeface="Arial" panose="020B0604020202020204" pitchFamily="34" charset="0"/>
              <a:buChar char="•"/>
            </a:pPr>
            <a:r>
              <a:rPr lang="en-US" sz="2400" dirty="0">
                <a:solidFill>
                  <a:schemeClr val="bg1"/>
                </a:solidFill>
              </a:rPr>
              <a:t>Psychotherapists</a:t>
            </a:r>
            <a:r>
              <a:rPr lang="en-US" sz="2400" dirty="0"/>
              <a:t> may have different backgrounds such as psychology, psychiatry or social work. The commonality is that they use talk therapy to help people. Psychotherapists often try to understand the role the patient's past plays in their current problems.</a:t>
            </a:r>
          </a:p>
          <a:p>
            <a:pPr marL="457200" indent="-457200">
              <a:buFont typeface="Arial" panose="020B0604020202020204" pitchFamily="34" charset="0"/>
              <a:buChar char="•"/>
            </a:pPr>
            <a:r>
              <a:rPr lang="en-US" sz="2400" dirty="0">
                <a:solidFill>
                  <a:schemeClr val="bg1"/>
                </a:solidFill>
              </a:rPr>
              <a:t>Counsellors </a:t>
            </a:r>
            <a:r>
              <a:rPr lang="en-US" sz="2400" dirty="0"/>
              <a:t>are more action and behavior focused that psychotherapists and deal with the person’s current problems without necessarily exploring the past.</a:t>
            </a:r>
          </a:p>
          <a:p>
            <a:pPr marL="457200" indent="-457200">
              <a:buFont typeface="Arial" panose="020B0604020202020204" pitchFamily="34" charset="0"/>
              <a:buChar char="•"/>
            </a:pPr>
            <a:endParaRPr lang="en-CA" sz="2000" dirty="0"/>
          </a:p>
        </p:txBody>
      </p:sp>
      <p:sp>
        <p:nvSpPr>
          <p:cNvPr id="9" name="TextBox 8">
            <a:extLst>
              <a:ext uri="{FF2B5EF4-FFF2-40B4-BE49-F238E27FC236}">
                <a16:creationId xmlns:a16="http://schemas.microsoft.com/office/drawing/2014/main" id="{556ADD59-34E0-2001-F3B4-0550BEA18980}"/>
              </a:ext>
            </a:extLst>
          </p:cNvPr>
          <p:cNvSpPr txBox="1"/>
          <p:nvPr/>
        </p:nvSpPr>
        <p:spPr>
          <a:xfrm>
            <a:off x="143414" y="1119111"/>
            <a:ext cx="5013378" cy="1077218"/>
          </a:xfrm>
          <a:prstGeom prst="rect">
            <a:avLst/>
          </a:prstGeom>
          <a:noFill/>
        </p:spPr>
        <p:txBody>
          <a:bodyPr wrap="square">
            <a:spAutoFit/>
          </a:bodyPr>
          <a:lstStyle/>
          <a:p>
            <a:pPr algn="ctr"/>
            <a:r>
              <a:rPr lang="en-CA" sz="3200" dirty="0">
                <a:solidFill>
                  <a:schemeClr val="bg1"/>
                </a:solidFill>
              </a:rPr>
              <a:t>WHO TO GO TO FOR MENTAL HEALTH ISSUES?</a:t>
            </a:r>
          </a:p>
        </p:txBody>
      </p:sp>
      <p:pic>
        <p:nvPicPr>
          <p:cNvPr id="3" name="Picture 2" descr="A picture containing person&#10;&#10;Description automatically generated">
            <a:extLst>
              <a:ext uri="{FF2B5EF4-FFF2-40B4-BE49-F238E27FC236}">
                <a16:creationId xmlns:a16="http://schemas.microsoft.com/office/drawing/2014/main" id="{1D3D3B49-633D-DB9F-EDB0-A40C838A3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10" y="2422619"/>
            <a:ext cx="4572000" cy="2448374"/>
          </a:xfrm>
          <a:prstGeom prst="rect">
            <a:avLst/>
          </a:prstGeom>
        </p:spPr>
      </p:pic>
      <p:sp>
        <p:nvSpPr>
          <p:cNvPr id="2" name="Slide Number Placeholder 1">
            <a:extLst>
              <a:ext uri="{FF2B5EF4-FFF2-40B4-BE49-F238E27FC236}">
                <a16:creationId xmlns:a16="http://schemas.microsoft.com/office/drawing/2014/main" id="{475BA2F2-A5AC-1B8D-7EA1-AC125BA0A837}"/>
              </a:ext>
            </a:extLst>
          </p:cNvPr>
          <p:cNvSpPr>
            <a:spLocks noGrp="1"/>
          </p:cNvSpPr>
          <p:nvPr>
            <p:ph type="sldNum" sz="quarter" idx="12"/>
          </p:nvPr>
        </p:nvSpPr>
        <p:spPr/>
        <p:txBody>
          <a:bodyPr/>
          <a:lstStyle/>
          <a:p>
            <a:fld id="{5B621ED0-B45F-441E-93E9-023E2B55C8A5}" type="slidenum">
              <a:rPr lang="en-CA" smtClean="0"/>
              <a:t>283</a:t>
            </a:fld>
            <a:endParaRPr lang="en-CA"/>
          </a:p>
        </p:txBody>
      </p:sp>
    </p:spTree>
    <p:extLst>
      <p:ext uri="{BB962C8B-B14F-4D97-AF65-F5344CB8AC3E}">
        <p14:creationId xmlns:p14="http://schemas.microsoft.com/office/powerpoint/2010/main" val="69033590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CEFFC-3D1E-0338-807B-0F46A0D72CDF}"/>
              </a:ext>
            </a:extLst>
          </p:cNvPr>
          <p:cNvSpPr txBox="1"/>
          <p:nvPr/>
        </p:nvSpPr>
        <p:spPr>
          <a:xfrm>
            <a:off x="1334867" y="383450"/>
            <a:ext cx="10180320" cy="646331"/>
          </a:xfrm>
          <a:prstGeom prst="rect">
            <a:avLst/>
          </a:prstGeom>
          <a:noFill/>
        </p:spPr>
        <p:txBody>
          <a:bodyPr wrap="square">
            <a:spAutoFit/>
          </a:bodyPr>
          <a:lstStyle/>
          <a:p>
            <a:r>
              <a:rPr lang="en-US" sz="3600" dirty="0">
                <a:solidFill>
                  <a:schemeClr val="bg1"/>
                </a:solidFill>
              </a:rPr>
              <a:t>THE MEDICAL vs. PATIENT CENTERED MODELS(10)</a:t>
            </a:r>
            <a:endParaRPr lang="en-CA" sz="3600" dirty="0">
              <a:solidFill>
                <a:schemeClr val="bg1"/>
              </a:solidFill>
            </a:endParaRPr>
          </a:p>
        </p:txBody>
      </p:sp>
      <p:sp>
        <p:nvSpPr>
          <p:cNvPr id="5" name="TextBox 4">
            <a:extLst>
              <a:ext uri="{FF2B5EF4-FFF2-40B4-BE49-F238E27FC236}">
                <a16:creationId xmlns:a16="http://schemas.microsoft.com/office/drawing/2014/main" id="{BE64FF44-9F5E-0315-AC8C-48E0DFE10AF0}"/>
              </a:ext>
            </a:extLst>
          </p:cNvPr>
          <p:cNvSpPr txBox="1"/>
          <p:nvPr/>
        </p:nvSpPr>
        <p:spPr>
          <a:xfrm>
            <a:off x="470183" y="1127603"/>
            <a:ext cx="5205984" cy="4832092"/>
          </a:xfrm>
          <a:prstGeom prst="rect">
            <a:avLst/>
          </a:prstGeom>
          <a:noFill/>
        </p:spPr>
        <p:txBody>
          <a:bodyPr wrap="square">
            <a:spAutoFit/>
          </a:bodyPr>
          <a:lstStyle/>
          <a:p>
            <a:r>
              <a:rPr lang="en-CA" sz="2800" dirty="0"/>
              <a:t>                    </a:t>
            </a:r>
            <a:r>
              <a:rPr lang="en-CA" sz="2800" dirty="0">
                <a:solidFill>
                  <a:schemeClr val="bg1"/>
                </a:solidFill>
              </a:rPr>
              <a:t>Medical model</a:t>
            </a:r>
          </a:p>
          <a:p>
            <a:pPr marL="457200" indent="-457200">
              <a:buFont typeface="Arial" panose="020B0604020202020204" pitchFamily="34" charset="0"/>
              <a:buChar char="•"/>
            </a:pPr>
            <a:r>
              <a:rPr lang="en-CA" sz="2800" dirty="0"/>
              <a:t>the patient's role is passive</a:t>
            </a:r>
          </a:p>
          <a:p>
            <a:pPr marL="457200" indent="-457200">
              <a:buFont typeface="Arial" panose="020B0604020202020204" pitchFamily="34" charset="0"/>
              <a:buChar char="•"/>
            </a:pPr>
            <a:r>
              <a:rPr lang="en-CA" sz="2800" dirty="0"/>
              <a:t>the patient is the recipient of treatment</a:t>
            </a:r>
          </a:p>
          <a:p>
            <a:pPr marL="457200" indent="-457200">
              <a:buFont typeface="Arial" panose="020B0604020202020204" pitchFamily="34" charset="0"/>
              <a:buChar char="•"/>
            </a:pPr>
            <a:r>
              <a:rPr lang="en-CA" sz="2800" dirty="0"/>
              <a:t>the physician dominates the conversation</a:t>
            </a:r>
          </a:p>
          <a:p>
            <a:pPr marL="457200" indent="-457200">
              <a:buFont typeface="Arial" panose="020B0604020202020204" pitchFamily="34" charset="0"/>
              <a:buChar char="•"/>
            </a:pPr>
            <a:r>
              <a:rPr lang="en-CA" sz="2800" dirty="0"/>
              <a:t>care is disease centred</a:t>
            </a:r>
          </a:p>
          <a:p>
            <a:pPr marL="457200" indent="-457200">
              <a:buFont typeface="Arial" panose="020B0604020202020204" pitchFamily="34" charset="0"/>
              <a:buChar char="•"/>
            </a:pPr>
            <a:r>
              <a:rPr lang="en-CA" sz="2800" dirty="0"/>
              <a:t>the physician does most of the talking</a:t>
            </a:r>
          </a:p>
          <a:p>
            <a:pPr marL="457200" indent="-457200">
              <a:buFont typeface="Arial" panose="020B0604020202020204" pitchFamily="34" charset="0"/>
              <a:buChar char="•"/>
            </a:pPr>
            <a:r>
              <a:rPr lang="en-CA" sz="2800" dirty="0"/>
              <a:t>the patient may or may not adhere to the treatment plan</a:t>
            </a:r>
          </a:p>
        </p:txBody>
      </p:sp>
      <p:sp>
        <p:nvSpPr>
          <p:cNvPr id="7" name="TextBox 6">
            <a:extLst>
              <a:ext uri="{FF2B5EF4-FFF2-40B4-BE49-F238E27FC236}">
                <a16:creationId xmlns:a16="http://schemas.microsoft.com/office/drawing/2014/main" id="{FD2A9C77-CECD-CFFA-9843-3B31D9244EDA}"/>
              </a:ext>
            </a:extLst>
          </p:cNvPr>
          <p:cNvSpPr txBox="1"/>
          <p:nvPr/>
        </p:nvSpPr>
        <p:spPr>
          <a:xfrm>
            <a:off x="6096000" y="1127603"/>
            <a:ext cx="6096000" cy="5262979"/>
          </a:xfrm>
          <a:prstGeom prst="rect">
            <a:avLst/>
          </a:prstGeom>
          <a:noFill/>
        </p:spPr>
        <p:txBody>
          <a:bodyPr wrap="square">
            <a:spAutoFit/>
          </a:bodyPr>
          <a:lstStyle/>
          <a:p>
            <a:r>
              <a:rPr lang="en-CA" sz="2800" dirty="0"/>
              <a:t>          </a:t>
            </a:r>
            <a:r>
              <a:rPr lang="en-CA" sz="2800" dirty="0">
                <a:solidFill>
                  <a:schemeClr val="bg1"/>
                </a:solidFill>
              </a:rPr>
              <a:t>Patient centred model</a:t>
            </a:r>
          </a:p>
          <a:p>
            <a:pPr marL="285750" indent="-285750">
              <a:buFont typeface="Arial" panose="020B0604020202020204" pitchFamily="34" charset="0"/>
              <a:buChar char="•"/>
            </a:pPr>
            <a:r>
              <a:rPr lang="en-CA" sz="2800" dirty="0"/>
              <a:t>the patient's role is active</a:t>
            </a:r>
          </a:p>
          <a:p>
            <a:pPr marL="285750" indent="-285750">
              <a:buFont typeface="Arial" panose="020B0604020202020204" pitchFamily="34" charset="0"/>
              <a:buChar char="•"/>
            </a:pPr>
            <a:r>
              <a:rPr lang="en-CA" sz="2800" dirty="0"/>
              <a:t>the patient is a partner in the treatment plan</a:t>
            </a:r>
          </a:p>
          <a:p>
            <a:pPr marL="285750" indent="-285750">
              <a:buFont typeface="Arial" panose="020B0604020202020204" pitchFamily="34" charset="0"/>
              <a:buChar char="•"/>
            </a:pPr>
            <a:r>
              <a:rPr lang="en-CA" sz="2800" dirty="0"/>
              <a:t>the physician collaborates with the patient</a:t>
            </a:r>
          </a:p>
          <a:p>
            <a:pPr marL="285750" indent="-285750">
              <a:buFont typeface="Arial" panose="020B0604020202020204" pitchFamily="34" charset="0"/>
              <a:buChar char="•"/>
            </a:pPr>
            <a:r>
              <a:rPr lang="en-CA" sz="2800" dirty="0"/>
              <a:t>care is quality of life centred</a:t>
            </a:r>
          </a:p>
          <a:p>
            <a:pPr marL="285750" indent="-285750">
              <a:buFont typeface="Arial" panose="020B0604020202020204" pitchFamily="34" charset="0"/>
              <a:buChar char="•"/>
            </a:pPr>
            <a:r>
              <a:rPr lang="en-CA" sz="2800" dirty="0"/>
              <a:t>the physician listens more and talks less</a:t>
            </a:r>
          </a:p>
          <a:p>
            <a:pPr marL="285750" indent="-285750">
              <a:buFont typeface="Arial" panose="020B0604020202020204" pitchFamily="34" charset="0"/>
              <a:buChar char="•"/>
            </a:pPr>
            <a:r>
              <a:rPr lang="en-CA" sz="2800" dirty="0"/>
              <a:t>the patient is more likely to adhere to the treatment plan</a:t>
            </a:r>
          </a:p>
          <a:p>
            <a:pPr marL="285750" indent="-285750">
              <a:buFont typeface="Arial" panose="020B0604020202020204" pitchFamily="34" charset="0"/>
              <a:buChar char="•"/>
            </a:pPr>
            <a:r>
              <a:rPr lang="en-CA" sz="2800" dirty="0"/>
              <a:t>Simple is patient centred</a:t>
            </a:r>
          </a:p>
        </p:txBody>
      </p:sp>
      <p:sp>
        <p:nvSpPr>
          <p:cNvPr id="2" name="Slide Number Placeholder 1">
            <a:extLst>
              <a:ext uri="{FF2B5EF4-FFF2-40B4-BE49-F238E27FC236}">
                <a16:creationId xmlns:a16="http://schemas.microsoft.com/office/drawing/2014/main" id="{F285E562-0EA3-2D11-0328-1FF4F8D89FA4}"/>
              </a:ext>
            </a:extLst>
          </p:cNvPr>
          <p:cNvSpPr>
            <a:spLocks noGrp="1"/>
          </p:cNvSpPr>
          <p:nvPr>
            <p:ph type="sldNum" sz="quarter" idx="12"/>
          </p:nvPr>
        </p:nvSpPr>
        <p:spPr/>
        <p:txBody>
          <a:bodyPr/>
          <a:lstStyle/>
          <a:p>
            <a:fld id="{5B621ED0-B45F-441E-93E9-023E2B55C8A5}" type="slidenum">
              <a:rPr lang="en-CA" smtClean="0"/>
              <a:t>284</a:t>
            </a:fld>
            <a:endParaRPr lang="en-CA"/>
          </a:p>
        </p:txBody>
      </p:sp>
    </p:spTree>
    <p:extLst>
      <p:ext uri="{BB962C8B-B14F-4D97-AF65-F5344CB8AC3E}">
        <p14:creationId xmlns:p14="http://schemas.microsoft.com/office/powerpoint/2010/main" val="42215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5F2F-F8E1-AC3C-AC76-502187EF94FB}"/>
              </a:ext>
            </a:extLst>
          </p:cNvPr>
          <p:cNvSpPr>
            <a:spLocks noGrp="1"/>
          </p:cNvSpPr>
          <p:nvPr>
            <p:ph type="title" idx="4294967295"/>
          </p:nvPr>
        </p:nvSpPr>
        <p:spPr>
          <a:xfrm>
            <a:off x="17019" y="582871"/>
            <a:ext cx="4484688" cy="1508125"/>
          </a:xfrm>
        </p:spPr>
        <p:txBody>
          <a:bodyPr>
            <a:normAutofit/>
          </a:bodyPr>
          <a:lstStyle/>
          <a:p>
            <a:pPr algn="ctr"/>
            <a:r>
              <a:rPr lang="en-CA" sz="2800" dirty="0">
                <a:solidFill>
                  <a:schemeClr val="bg1"/>
                </a:solidFill>
              </a:rPr>
              <a:t>What is psychotherapy?</a:t>
            </a:r>
          </a:p>
        </p:txBody>
      </p:sp>
      <p:pic>
        <p:nvPicPr>
          <p:cNvPr id="2052" name="Picture 4" descr="Types of Psychotherapists: Differences and How to Choose">
            <a:extLst>
              <a:ext uri="{FF2B5EF4-FFF2-40B4-BE49-F238E27FC236}">
                <a16:creationId xmlns:a16="http://schemas.microsoft.com/office/drawing/2014/main" id="{EAB4E496-B284-5BEB-1D22-2C43E1D05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76" y="1920875"/>
            <a:ext cx="4199974" cy="3310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A811D7-CD4A-1530-3F8C-EBE8DD518770}"/>
              </a:ext>
            </a:extLst>
          </p:cNvPr>
          <p:cNvSpPr txBox="1"/>
          <p:nvPr/>
        </p:nvSpPr>
        <p:spPr>
          <a:xfrm>
            <a:off x="4501707" y="944557"/>
            <a:ext cx="7530917" cy="5262979"/>
          </a:xfrm>
          <a:prstGeom prst="rect">
            <a:avLst/>
          </a:prstGeom>
          <a:noFill/>
        </p:spPr>
        <p:txBody>
          <a:bodyPr wrap="square">
            <a:spAutoFit/>
          </a:bodyPr>
          <a:lstStyle/>
          <a:p>
            <a:pPr marL="285750" indent="-285750">
              <a:buFont typeface="Arial" panose="020B0604020202020204" pitchFamily="34" charset="0"/>
              <a:buChar char="•"/>
            </a:pPr>
            <a:r>
              <a:rPr lang="en-CA" sz="2400" dirty="0"/>
              <a:t>Psychotherapy is the use of psychological methods to help a person change their thoughts, behaviors, and feelings and work on their problems.</a:t>
            </a:r>
          </a:p>
          <a:p>
            <a:pPr marL="285750" indent="-285750">
              <a:buFont typeface="Arial" panose="020B0604020202020204" pitchFamily="34" charset="0"/>
              <a:buChar char="•"/>
            </a:pPr>
            <a:r>
              <a:rPr lang="en-CA" sz="2400" dirty="0"/>
              <a:t>There are a multitude of psychotherapeutic approaches purporting to help with our mental health issues. These include cognitive behavioural therapy, dialectical behavioural therapy, humanistic approaches, psychodynamic psychotherapy, and perhaps the most common, generic non- specific psychotherapy</a:t>
            </a:r>
          </a:p>
          <a:p>
            <a:pPr marL="285750" indent="-285750">
              <a:buFont typeface="Arial" panose="020B0604020202020204" pitchFamily="34" charset="0"/>
              <a:buChar char="•"/>
            </a:pPr>
            <a:r>
              <a:rPr lang="en-CA" sz="2400" dirty="0"/>
              <a:t>What’s most likely to help us? And how do we choose an approach?</a:t>
            </a:r>
          </a:p>
          <a:p>
            <a:pPr marL="285750" indent="-285750">
              <a:buFont typeface="Arial" panose="020B0604020202020204" pitchFamily="34" charset="0"/>
              <a:buChar char="•"/>
            </a:pPr>
            <a:r>
              <a:rPr lang="en-CA" sz="2400" dirty="0"/>
              <a:t>To make matters more complicated the type of approach used is only one of many factors that contribute to the efficacy of therapy. </a:t>
            </a:r>
            <a:endParaRPr lang="en-US" sz="2400" dirty="0"/>
          </a:p>
        </p:txBody>
      </p:sp>
      <p:sp>
        <p:nvSpPr>
          <p:cNvPr id="3" name="Slide Number Placeholder 2">
            <a:extLst>
              <a:ext uri="{FF2B5EF4-FFF2-40B4-BE49-F238E27FC236}">
                <a16:creationId xmlns:a16="http://schemas.microsoft.com/office/drawing/2014/main" id="{4E75ABEF-32F9-6A16-F59C-16C9A1D5759E}"/>
              </a:ext>
            </a:extLst>
          </p:cNvPr>
          <p:cNvSpPr>
            <a:spLocks noGrp="1"/>
          </p:cNvSpPr>
          <p:nvPr>
            <p:ph type="sldNum" sz="quarter" idx="12"/>
          </p:nvPr>
        </p:nvSpPr>
        <p:spPr/>
        <p:txBody>
          <a:bodyPr/>
          <a:lstStyle/>
          <a:p>
            <a:fld id="{5B621ED0-B45F-441E-93E9-023E2B55C8A5}" type="slidenum">
              <a:rPr lang="en-CA" smtClean="0"/>
              <a:t>285</a:t>
            </a:fld>
            <a:endParaRPr lang="en-CA"/>
          </a:p>
        </p:txBody>
      </p:sp>
    </p:spTree>
    <p:extLst>
      <p:ext uri="{BB962C8B-B14F-4D97-AF65-F5344CB8AC3E}">
        <p14:creationId xmlns:p14="http://schemas.microsoft.com/office/powerpoint/2010/main" val="229705051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811D7-CD4A-1530-3F8C-EBE8DD518770}"/>
              </a:ext>
            </a:extLst>
          </p:cNvPr>
          <p:cNvSpPr txBox="1"/>
          <p:nvPr/>
        </p:nvSpPr>
        <p:spPr>
          <a:xfrm>
            <a:off x="131256" y="610136"/>
            <a:ext cx="12060744"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In addition to the type of approach used in psychotherapy </a:t>
            </a:r>
            <a:r>
              <a:rPr lang="en-US" sz="2000" dirty="0"/>
              <a:t>other factors play a role in whether people benefit from psychotherapy:</a:t>
            </a:r>
          </a:p>
          <a:p>
            <a:pPr marL="285750" indent="-285750">
              <a:buFont typeface="Arial" panose="020B0604020202020204" pitchFamily="34" charset="0"/>
              <a:buChar char="•"/>
            </a:pPr>
            <a:r>
              <a:rPr lang="en-US" sz="2000" b="0" i="0" dirty="0">
                <a:solidFill>
                  <a:schemeClr val="bg1"/>
                </a:solidFill>
                <a:effectLst/>
              </a:rPr>
              <a:t>Therapeutic Alliance</a:t>
            </a:r>
            <a:r>
              <a:rPr lang="en-US" sz="2000" b="0" i="0" dirty="0">
                <a:effectLst/>
              </a:rPr>
              <a:t>: A strong, trusting relationship between the therapist and the client is crucial. This includes empathy, warmth, and mutual respect.</a:t>
            </a:r>
          </a:p>
          <a:p>
            <a:pPr marL="285750" indent="-285750">
              <a:buFont typeface="Arial" panose="020B0604020202020204" pitchFamily="34" charset="0"/>
              <a:buChar char="•"/>
            </a:pPr>
            <a:r>
              <a:rPr lang="en-US" sz="2000" b="0" i="0" dirty="0">
                <a:solidFill>
                  <a:schemeClr val="bg1"/>
                </a:solidFill>
                <a:effectLst/>
              </a:rPr>
              <a:t>Client Factors</a:t>
            </a:r>
            <a:r>
              <a:rPr lang="en-US" sz="2000" b="0" i="0" dirty="0">
                <a:effectLst/>
              </a:rPr>
              <a:t>: The client's own characteristics, such as motivation, openness to change, and resilience, play a significant role in the effectiveness of therapy.</a:t>
            </a:r>
          </a:p>
          <a:p>
            <a:pPr marL="285750" indent="-285750">
              <a:buFont typeface="Arial" panose="020B0604020202020204" pitchFamily="34" charset="0"/>
              <a:buChar char="•"/>
            </a:pPr>
            <a:r>
              <a:rPr lang="en-US" sz="2000" b="0" i="0" dirty="0">
                <a:solidFill>
                  <a:schemeClr val="bg1"/>
                </a:solidFill>
                <a:effectLst/>
              </a:rPr>
              <a:t>Therapist Factors</a:t>
            </a:r>
            <a:r>
              <a:rPr lang="en-US" sz="2000" b="0" i="0" dirty="0">
                <a:effectLst/>
              </a:rPr>
              <a:t>: The therapist's skills, experience, and personal qualities can greatly impact the therapeutic process. Their ability to adapt to the client's needs is also important.</a:t>
            </a:r>
          </a:p>
          <a:p>
            <a:pPr marL="285750" indent="-285750">
              <a:buFont typeface="Arial" panose="020B0604020202020204" pitchFamily="34" charset="0"/>
              <a:buChar char="•"/>
            </a:pPr>
            <a:r>
              <a:rPr lang="en-US" sz="2000" b="0" i="0" dirty="0">
                <a:solidFill>
                  <a:schemeClr val="bg1"/>
                </a:solidFill>
                <a:effectLst/>
              </a:rPr>
              <a:t>Client Engagement</a:t>
            </a:r>
            <a:r>
              <a:rPr lang="en-US" sz="2000" b="0" i="0" dirty="0">
                <a:effectLst/>
              </a:rPr>
              <a:t>: Active participation by the client in the therapeutic process, including homework assignments and practicing skills outside of sessions, contributes to better outcomes.</a:t>
            </a:r>
            <a:br>
              <a:rPr lang="en-US" sz="2000" dirty="0"/>
            </a:br>
            <a:r>
              <a:rPr lang="en-US" sz="2000" b="0" i="0" dirty="0">
                <a:solidFill>
                  <a:schemeClr val="bg1"/>
                </a:solidFill>
                <a:effectLst/>
              </a:rPr>
              <a:t>Cultural Competence</a:t>
            </a:r>
            <a:r>
              <a:rPr lang="en-US" sz="2000" b="0" i="0" dirty="0">
                <a:effectLst/>
              </a:rPr>
              <a:t>: Understanding and respecting the client's cultural background can improve the therapeutic relationship and effectiveness.</a:t>
            </a:r>
          </a:p>
          <a:p>
            <a:pPr marL="285750" indent="-285750">
              <a:buFont typeface="Arial" panose="020B0604020202020204" pitchFamily="34" charset="0"/>
              <a:buChar char="•"/>
            </a:pPr>
            <a:r>
              <a:rPr lang="en-US" sz="2000" b="0" i="0" dirty="0">
                <a:solidFill>
                  <a:schemeClr val="bg1"/>
                </a:solidFill>
                <a:effectLst/>
              </a:rPr>
              <a:t>Setting Goals</a:t>
            </a:r>
            <a:r>
              <a:rPr lang="en-US" sz="2000" b="0" i="0" dirty="0">
                <a:effectLst/>
              </a:rPr>
              <a:t>: Collaboratively setting clear, achievable goals can help clients stay focused and measure progress.</a:t>
            </a:r>
          </a:p>
          <a:p>
            <a:pPr marL="285750" indent="-285750">
              <a:buFont typeface="Arial" panose="020B0604020202020204" pitchFamily="34" charset="0"/>
              <a:buChar char="•"/>
            </a:pPr>
            <a:r>
              <a:rPr lang="en-US" sz="2000" b="0" i="0" dirty="0">
                <a:solidFill>
                  <a:schemeClr val="bg1"/>
                </a:solidFill>
                <a:effectLst/>
              </a:rPr>
              <a:t>Feedback and Adaptation</a:t>
            </a:r>
            <a:r>
              <a:rPr lang="en-US" sz="2000" b="0" i="0" dirty="0">
                <a:effectLst/>
              </a:rPr>
              <a:t>: Regularly seeking feedback from clients and being willing to adapt the approach based on their responses can lead to better outcomes.</a:t>
            </a:r>
          </a:p>
          <a:p>
            <a:pPr marL="285750" indent="-285750">
              <a:buFont typeface="Arial" panose="020B0604020202020204" pitchFamily="34" charset="0"/>
              <a:buChar char="•"/>
            </a:pPr>
            <a:r>
              <a:rPr lang="en-US" sz="2000" b="0" i="0" dirty="0">
                <a:solidFill>
                  <a:schemeClr val="bg1"/>
                </a:solidFill>
                <a:effectLst/>
              </a:rPr>
              <a:t>Support Systems</a:t>
            </a:r>
            <a:r>
              <a:rPr lang="en-US" sz="2000" b="0" i="0" dirty="0">
                <a:effectLst/>
              </a:rPr>
              <a:t>: Involvement of family or social support systems can enhance the therapeutic process and provide additional resources for the client.</a:t>
            </a:r>
          </a:p>
          <a:p>
            <a:pPr marL="285750" indent="-285750">
              <a:buFont typeface="Arial" panose="020B0604020202020204" pitchFamily="34" charset="0"/>
              <a:buChar char="•"/>
            </a:pPr>
            <a:r>
              <a:rPr lang="en-US" sz="2000" b="0" i="0" dirty="0">
                <a:solidFill>
                  <a:schemeClr val="bg1"/>
                </a:solidFill>
                <a:effectLst/>
              </a:rPr>
              <a:t>Duration and Frequency of Sessions</a:t>
            </a:r>
            <a:r>
              <a:rPr lang="en-US" sz="2000" b="0" i="0" dirty="0">
                <a:effectLst/>
              </a:rPr>
              <a:t>: The length of therapy and how often sessions occur can also influence effectiveness, with more frequent sessions often leading to better outcomes.</a:t>
            </a:r>
            <a:endParaRPr lang="en-CA" sz="2000" dirty="0"/>
          </a:p>
        </p:txBody>
      </p:sp>
      <p:sp>
        <p:nvSpPr>
          <p:cNvPr id="4" name="TextBox 3">
            <a:extLst>
              <a:ext uri="{FF2B5EF4-FFF2-40B4-BE49-F238E27FC236}">
                <a16:creationId xmlns:a16="http://schemas.microsoft.com/office/drawing/2014/main" id="{DF853293-11B1-5850-1788-D5230CDFAD77}"/>
              </a:ext>
            </a:extLst>
          </p:cNvPr>
          <p:cNvSpPr txBox="1"/>
          <p:nvPr/>
        </p:nvSpPr>
        <p:spPr>
          <a:xfrm>
            <a:off x="1392752" y="75962"/>
            <a:ext cx="9675740" cy="523220"/>
          </a:xfrm>
          <a:prstGeom prst="rect">
            <a:avLst/>
          </a:prstGeom>
          <a:noFill/>
        </p:spPr>
        <p:txBody>
          <a:bodyPr wrap="square">
            <a:spAutoFit/>
          </a:bodyPr>
          <a:lstStyle/>
          <a:p>
            <a:r>
              <a:rPr lang="en-CA" sz="2400" dirty="0">
                <a:solidFill>
                  <a:schemeClr val="bg1"/>
                </a:solidFill>
              </a:rPr>
              <a:t> </a:t>
            </a:r>
            <a:r>
              <a:rPr lang="en-CA" sz="2800" dirty="0">
                <a:solidFill>
                  <a:schemeClr val="bg1"/>
                </a:solidFill>
              </a:rPr>
              <a:t>FACTORS THAT CONTRIBUTE TO THE EFFICACY OF THERAPY</a:t>
            </a:r>
          </a:p>
        </p:txBody>
      </p:sp>
      <p:sp>
        <p:nvSpPr>
          <p:cNvPr id="2" name="Slide Number Placeholder 1">
            <a:extLst>
              <a:ext uri="{FF2B5EF4-FFF2-40B4-BE49-F238E27FC236}">
                <a16:creationId xmlns:a16="http://schemas.microsoft.com/office/drawing/2014/main" id="{7388A051-9B53-7A2E-77D3-F68B99E0FCCD}"/>
              </a:ext>
            </a:extLst>
          </p:cNvPr>
          <p:cNvSpPr>
            <a:spLocks noGrp="1"/>
          </p:cNvSpPr>
          <p:nvPr>
            <p:ph type="sldNum" sz="quarter" idx="12"/>
          </p:nvPr>
        </p:nvSpPr>
        <p:spPr/>
        <p:txBody>
          <a:bodyPr/>
          <a:lstStyle/>
          <a:p>
            <a:fld id="{5B621ED0-B45F-441E-93E9-023E2B55C8A5}" type="slidenum">
              <a:rPr lang="en-CA" smtClean="0"/>
              <a:t>286</a:t>
            </a:fld>
            <a:endParaRPr lang="en-CA"/>
          </a:p>
        </p:txBody>
      </p:sp>
    </p:spTree>
    <p:extLst>
      <p:ext uri="{BB962C8B-B14F-4D97-AF65-F5344CB8AC3E}">
        <p14:creationId xmlns:p14="http://schemas.microsoft.com/office/powerpoint/2010/main" val="68452686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DF1B-7434-2185-2C78-22E5D9071FFD}"/>
              </a:ext>
            </a:extLst>
          </p:cNvPr>
          <p:cNvSpPr>
            <a:spLocks noGrp="1"/>
          </p:cNvSpPr>
          <p:nvPr>
            <p:ph type="title" idx="4294967295"/>
          </p:nvPr>
        </p:nvSpPr>
        <p:spPr>
          <a:xfrm>
            <a:off x="43267" y="188027"/>
            <a:ext cx="3834403" cy="1509712"/>
          </a:xfrm>
        </p:spPr>
        <p:txBody>
          <a:bodyPr>
            <a:normAutofit/>
          </a:bodyPr>
          <a:lstStyle/>
          <a:p>
            <a:pPr algn="ctr"/>
            <a:r>
              <a:rPr lang="en-CA" sz="2800" dirty="0">
                <a:solidFill>
                  <a:schemeClr val="bg1"/>
                </a:solidFill>
              </a:rPr>
              <a:t>What IS the ROLE OF A psychotherapist ?</a:t>
            </a:r>
          </a:p>
        </p:txBody>
      </p:sp>
      <p:sp>
        <p:nvSpPr>
          <p:cNvPr id="3" name="Content Placeholder 2">
            <a:extLst>
              <a:ext uri="{FF2B5EF4-FFF2-40B4-BE49-F238E27FC236}">
                <a16:creationId xmlns:a16="http://schemas.microsoft.com/office/drawing/2014/main" id="{E202DB77-521D-14C2-2EB4-2D3789BFC4D1}"/>
              </a:ext>
            </a:extLst>
          </p:cNvPr>
          <p:cNvSpPr>
            <a:spLocks noGrp="1"/>
          </p:cNvSpPr>
          <p:nvPr>
            <p:ph idx="4294967295"/>
          </p:nvPr>
        </p:nvSpPr>
        <p:spPr>
          <a:xfrm>
            <a:off x="3938588" y="393405"/>
            <a:ext cx="8253412" cy="6464595"/>
          </a:xfrm>
        </p:spPr>
        <p:txBody>
          <a:bodyPr>
            <a:normAutofit/>
          </a:bodyPr>
          <a:lstStyle/>
          <a:p>
            <a:r>
              <a:rPr lang="en-US" dirty="0"/>
              <a:t>John Bowlby, the father of attachment theory, which we will explore in detail later in the course, stated that the</a:t>
            </a:r>
            <a:r>
              <a:rPr lang="en-US" dirty="0">
                <a:solidFill>
                  <a:schemeClr val="bg1"/>
                </a:solidFill>
              </a:rPr>
              <a:t> psychotherapist </a:t>
            </a:r>
            <a:r>
              <a:rPr lang="en-US" dirty="0"/>
              <a:t>has five main tasks:</a:t>
            </a:r>
          </a:p>
          <a:p>
            <a:r>
              <a:rPr lang="en-US" dirty="0"/>
              <a:t>1) to provide the client with a secure base or "holding environment" in which to explore his or her pain.</a:t>
            </a:r>
          </a:p>
          <a:p>
            <a:r>
              <a:rPr lang="en-US" dirty="0"/>
              <a:t>2) to help clients consider how their manner of engaging in relationships actually shapes the situations that cause them pain.</a:t>
            </a:r>
          </a:p>
          <a:p>
            <a:r>
              <a:rPr lang="en-US" dirty="0"/>
              <a:t>3) to help clients examine the relationship with the therapist as a microcosm of their engagement style with others.</a:t>
            </a:r>
          </a:p>
          <a:p>
            <a:r>
              <a:rPr lang="en-US" dirty="0"/>
              <a:t>4) to explore the origins of this style in a clients past and the "frightening, alien and/or unacceptable" emotions that are primed in this process and…</a:t>
            </a:r>
          </a:p>
          <a:p>
            <a:r>
              <a:rPr lang="en-US" dirty="0"/>
              <a:t>5) to help clients to reflect on how past experience constrains their perception of the world and so governs how they think, feel, and act in the present and to then help them find better alternatives.</a:t>
            </a:r>
          </a:p>
          <a:p>
            <a:r>
              <a:rPr lang="en-US" dirty="0"/>
              <a:t>These goals closely align with those of the simple course.</a:t>
            </a:r>
            <a:endParaRPr lang="en-CA" dirty="0"/>
          </a:p>
        </p:txBody>
      </p:sp>
      <p:pic>
        <p:nvPicPr>
          <p:cNvPr id="1028" name="Picture 4" descr="psychotherapy – A Body Psychotherapist's Journal">
            <a:extLst>
              <a:ext uri="{FF2B5EF4-FFF2-40B4-BE49-F238E27FC236}">
                <a16:creationId xmlns:a16="http://schemas.microsoft.com/office/drawing/2014/main" id="{40BA4EF4-AD4F-AD50-A575-B02359C7A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51" y="1697739"/>
            <a:ext cx="3068637" cy="43624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C48A973-6B8D-441D-126E-D10B36089ECC}"/>
              </a:ext>
            </a:extLst>
          </p:cNvPr>
          <p:cNvSpPr>
            <a:spLocks noGrp="1"/>
          </p:cNvSpPr>
          <p:nvPr>
            <p:ph type="sldNum" sz="quarter" idx="12"/>
          </p:nvPr>
        </p:nvSpPr>
        <p:spPr/>
        <p:txBody>
          <a:bodyPr/>
          <a:lstStyle/>
          <a:p>
            <a:fld id="{5B621ED0-B45F-441E-93E9-023E2B55C8A5}" type="slidenum">
              <a:rPr lang="en-CA" smtClean="0"/>
              <a:t>287</a:t>
            </a:fld>
            <a:endParaRPr lang="en-CA"/>
          </a:p>
        </p:txBody>
      </p:sp>
    </p:spTree>
    <p:extLst>
      <p:ext uri="{BB962C8B-B14F-4D97-AF65-F5344CB8AC3E}">
        <p14:creationId xmlns:p14="http://schemas.microsoft.com/office/powerpoint/2010/main" val="58202207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3D1EFF-304B-8C1B-3800-856B2CEDD28A}"/>
              </a:ext>
            </a:extLst>
          </p:cNvPr>
          <p:cNvSpPr txBox="1"/>
          <p:nvPr/>
        </p:nvSpPr>
        <p:spPr>
          <a:xfrm>
            <a:off x="4483902" y="305068"/>
            <a:ext cx="7796703" cy="6555641"/>
          </a:xfrm>
          <a:prstGeom prst="rect">
            <a:avLst/>
          </a:prstGeom>
          <a:noFill/>
        </p:spPr>
        <p:txBody>
          <a:bodyPr wrap="square">
            <a:spAutoFit/>
          </a:bodyPr>
          <a:lstStyle/>
          <a:p>
            <a:pPr marL="285750" indent="-285750">
              <a:buFont typeface="Arial" panose="020B0604020202020204" pitchFamily="34" charset="0"/>
              <a:buChar char="•"/>
            </a:pPr>
            <a:r>
              <a:rPr lang="en-CA" sz="2000" dirty="0"/>
              <a:t>What fosters a patients trust  in a health professional?</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We tend to trust people who are of  1)good character and 2)competent. </a:t>
            </a:r>
          </a:p>
          <a:p>
            <a:r>
              <a:rPr lang="en-CA" sz="2000" dirty="0">
                <a:solidFill>
                  <a:schemeClr val="bg1"/>
                </a:solidFill>
              </a:rPr>
              <a:t>                                                   Good character</a:t>
            </a:r>
          </a:p>
          <a:p>
            <a:r>
              <a:rPr lang="en-CA" sz="2000" dirty="0">
                <a:solidFill>
                  <a:schemeClr val="bg1"/>
                </a:solidFill>
              </a:rPr>
              <a:t>caring</a:t>
            </a:r>
            <a:r>
              <a:rPr lang="en-CA" sz="2000" dirty="0"/>
              <a:t> – concerned with the well-being of the patient</a:t>
            </a:r>
          </a:p>
          <a:p>
            <a:r>
              <a:rPr lang="en-CA" sz="2000" dirty="0">
                <a:solidFill>
                  <a:schemeClr val="bg1"/>
                </a:solidFill>
              </a:rPr>
              <a:t>transparent </a:t>
            </a:r>
            <a:r>
              <a:rPr lang="en-CA" sz="2000" dirty="0"/>
              <a:t>– is clear about the motivations behind the treatment suggestions</a:t>
            </a:r>
          </a:p>
          <a:p>
            <a:r>
              <a:rPr lang="en-CA" sz="2000" dirty="0">
                <a:solidFill>
                  <a:schemeClr val="bg1"/>
                </a:solidFill>
              </a:rPr>
              <a:t>open </a:t>
            </a:r>
            <a:r>
              <a:rPr lang="en-CA" sz="2000" dirty="0"/>
              <a:t>– is receptive of the patient's ideas</a:t>
            </a:r>
          </a:p>
          <a:p>
            <a:r>
              <a:rPr lang="en-CA" sz="2000" dirty="0">
                <a:solidFill>
                  <a:schemeClr val="bg1"/>
                </a:solidFill>
              </a:rPr>
              <a:t>honest</a:t>
            </a:r>
            <a:r>
              <a:rPr lang="en-CA" sz="2000" dirty="0"/>
              <a:t> – is truthful</a:t>
            </a:r>
          </a:p>
          <a:p>
            <a:r>
              <a:rPr lang="en-CA" sz="2000" dirty="0">
                <a:solidFill>
                  <a:schemeClr val="bg1"/>
                </a:solidFill>
              </a:rPr>
              <a:t>fair</a:t>
            </a:r>
            <a:r>
              <a:rPr lang="en-CA" sz="2000" dirty="0"/>
              <a:t> – acts without biases, discrimination, or injustice</a:t>
            </a:r>
          </a:p>
          <a:p>
            <a:r>
              <a:rPr lang="en-CA" sz="2000" dirty="0">
                <a:solidFill>
                  <a:schemeClr val="bg1"/>
                </a:solidFill>
              </a:rPr>
              <a:t>authentic</a:t>
            </a:r>
            <a:r>
              <a:rPr lang="en-CA" sz="2000" dirty="0"/>
              <a:t> – is consistent and sincere in thinking, words and actions</a:t>
            </a:r>
          </a:p>
          <a:p>
            <a:r>
              <a:rPr lang="en-CA" sz="2000" dirty="0"/>
              <a:t>                                                       </a:t>
            </a:r>
            <a:r>
              <a:rPr lang="en-CA" sz="2000" dirty="0">
                <a:solidFill>
                  <a:schemeClr val="bg1"/>
                </a:solidFill>
              </a:rPr>
              <a:t> Competence</a:t>
            </a:r>
          </a:p>
          <a:p>
            <a:r>
              <a:rPr lang="en-CA" sz="2000" dirty="0">
                <a:solidFill>
                  <a:schemeClr val="bg1"/>
                </a:solidFill>
              </a:rPr>
              <a:t>skillful </a:t>
            </a:r>
            <a:r>
              <a:rPr lang="en-CA" sz="2000" dirty="0"/>
              <a:t>– can accomplish professional tasks with ease, speed and proficiency</a:t>
            </a:r>
          </a:p>
          <a:p>
            <a:r>
              <a:rPr lang="en-CA" sz="2000" dirty="0">
                <a:solidFill>
                  <a:schemeClr val="bg1"/>
                </a:solidFill>
              </a:rPr>
              <a:t>knowledgeable</a:t>
            </a:r>
            <a:r>
              <a:rPr lang="en-CA" sz="2000" dirty="0"/>
              <a:t> – is very familiar with the current knowledge in the field</a:t>
            </a:r>
          </a:p>
          <a:p>
            <a:r>
              <a:rPr lang="en-CA" sz="2000" dirty="0"/>
              <a:t>experience has accumulated practical knowledge</a:t>
            </a:r>
          </a:p>
          <a:p>
            <a:r>
              <a:rPr lang="en-CA" sz="2000" dirty="0">
                <a:solidFill>
                  <a:schemeClr val="bg1"/>
                </a:solidFill>
              </a:rPr>
              <a:t>reputable</a:t>
            </a:r>
            <a:r>
              <a:rPr lang="en-CA" sz="2000" dirty="0"/>
              <a:t> – is held in high esteem by others</a:t>
            </a:r>
          </a:p>
          <a:p>
            <a:r>
              <a:rPr lang="en-CA" sz="2000" dirty="0">
                <a:solidFill>
                  <a:schemeClr val="bg1"/>
                </a:solidFill>
              </a:rPr>
              <a:t>credible</a:t>
            </a:r>
            <a:r>
              <a:rPr lang="en-CA" sz="2000" dirty="0"/>
              <a:t> – consistently articulates ideas in a convincing and believable way</a:t>
            </a:r>
          </a:p>
          <a:p>
            <a:r>
              <a:rPr lang="en-CA" sz="2000" dirty="0">
                <a:solidFill>
                  <a:schemeClr val="bg1"/>
                </a:solidFill>
              </a:rPr>
              <a:t>performs</a:t>
            </a:r>
            <a:r>
              <a:rPr lang="en-CA" sz="2000" dirty="0"/>
              <a:t> – discharges personal responsibilities competently.</a:t>
            </a:r>
          </a:p>
        </p:txBody>
      </p:sp>
      <p:sp>
        <p:nvSpPr>
          <p:cNvPr id="5" name="TextBox 4">
            <a:extLst>
              <a:ext uri="{FF2B5EF4-FFF2-40B4-BE49-F238E27FC236}">
                <a16:creationId xmlns:a16="http://schemas.microsoft.com/office/drawing/2014/main" id="{EE0D501A-988F-22BA-86B8-106EF1DFDC55}"/>
              </a:ext>
            </a:extLst>
          </p:cNvPr>
          <p:cNvSpPr txBox="1"/>
          <p:nvPr/>
        </p:nvSpPr>
        <p:spPr>
          <a:xfrm>
            <a:off x="305234" y="698585"/>
            <a:ext cx="4212764" cy="523220"/>
          </a:xfrm>
          <a:prstGeom prst="rect">
            <a:avLst/>
          </a:prstGeom>
          <a:noFill/>
        </p:spPr>
        <p:txBody>
          <a:bodyPr wrap="square">
            <a:spAutoFit/>
          </a:bodyPr>
          <a:lstStyle/>
          <a:p>
            <a:r>
              <a:rPr lang="en-CA" sz="2800" dirty="0">
                <a:solidFill>
                  <a:schemeClr val="bg1"/>
                </a:solidFill>
              </a:rPr>
              <a:t>WHAT HELPS US TRUST?</a:t>
            </a:r>
          </a:p>
        </p:txBody>
      </p:sp>
      <p:pic>
        <p:nvPicPr>
          <p:cNvPr id="6" name="Picture 4" descr="How To Build High-Trust Relationships">
            <a:extLst>
              <a:ext uri="{FF2B5EF4-FFF2-40B4-BE49-F238E27FC236}">
                <a16:creationId xmlns:a16="http://schemas.microsoft.com/office/drawing/2014/main" id="{0B740588-4C4D-5B42-0BD7-919D2F73D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48" y="1554480"/>
            <a:ext cx="4062549" cy="37490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2C5A434-6FCB-CD4C-B148-CC3B4BDED298}"/>
              </a:ext>
            </a:extLst>
          </p:cNvPr>
          <p:cNvSpPr>
            <a:spLocks noGrp="1"/>
          </p:cNvSpPr>
          <p:nvPr>
            <p:ph type="sldNum" sz="quarter" idx="12"/>
          </p:nvPr>
        </p:nvSpPr>
        <p:spPr/>
        <p:txBody>
          <a:bodyPr/>
          <a:lstStyle/>
          <a:p>
            <a:fld id="{5B621ED0-B45F-441E-93E9-023E2B55C8A5}" type="slidenum">
              <a:rPr lang="en-CA" smtClean="0"/>
              <a:t>288</a:t>
            </a:fld>
            <a:endParaRPr lang="en-CA"/>
          </a:p>
        </p:txBody>
      </p:sp>
    </p:spTree>
    <p:extLst>
      <p:ext uri="{BB962C8B-B14F-4D97-AF65-F5344CB8AC3E}">
        <p14:creationId xmlns:p14="http://schemas.microsoft.com/office/powerpoint/2010/main" val="200730051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t>3. What will help and who can I trust.</a:t>
            </a:r>
          </a:p>
          <a:p>
            <a:r>
              <a:rPr lang="en-CA" sz="3000" dirty="0">
                <a:solidFill>
                  <a:schemeClr val="bg1"/>
                </a:solidFill>
              </a:rPr>
              <a:t>4. Coping with limited resources</a:t>
            </a:r>
          </a:p>
          <a:p>
            <a:r>
              <a:rPr lang="en-CA" sz="3000" dirty="0"/>
              <a:t>5. Dealing with competing priorities</a:t>
            </a:r>
          </a:p>
          <a:p>
            <a:r>
              <a:rPr lang="en-CA" sz="3000" dirty="0"/>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5C20799-6093-C5EF-2522-F92A9A23D6D7}"/>
              </a:ext>
            </a:extLst>
          </p:cNvPr>
          <p:cNvSpPr>
            <a:spLocks noGrp="1"/>
          </p:cNvSpPr>
          <p:nvPr>
            <p:ph type="sldNum" sz="quarter" idx="12"/>
          </p:nvPr>
        </p:nvSpPr>
        <p:spPr/>
        <p:txBody>
          <a:bodyPr/>
          <a:lstStyle/>
          <a:p>
            <a:fld id="{5B621ED0-B45F-441E-93E9-023E2B55C8A5}" type="slidenum">
              <a:rPr lang="en-CA" smtClean="0"/>
              <a:t>289</a:t>
            </a:fld>
            <a:endParaRPr lang="en-CA"/>
          </a:p>
        </p:txBody>
      </p:sp>
    </p:spTree>
    <p:extLst>
      <p:ext uri="{BB962C8B-B14F-4D97-AF65-F5344CB8AC3E}">
        <p14:creationId xmlns:p14="http://schemas.microsoft.com/office/powerpoint/2010/main" val="3896899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engine, device, step, fan&#10;&#10;Description automatically generated">
            <a:extLst>
              <a:ext uri="{FF2B5EF4-FFF2-40B4-BE49-F238E27FC236}">
                <a16:creationId xmlns:a16="http://schemas.microsoft.com/office/drawing/2014/main" id="{4F3E5600-84AC-A9BB-BB3F-583114814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56" y="1486698"/>
            <a:ext cx="3395942" cy="4789410"/>
          </a:xfrm>
          <a:prstGeom prst="rect">
            <a:avLst/>
          </a:prstGeom>
        </p:spPr>
      </p:pic>
      <p:pic>
        <p:nvPicPr>
          <p:cNvPr id="3" name="Picture 2" descr="A picture containing text, businesscard, plant&#10;&#10;Description automatically generated">
            <a:extLst>
              <a:ext uri="{FF2B5EF4-FFF2-40B4-BE49-F238E27FC236}">
                <a16:creationId xmlns:a16="http://schemas.microsoft.com/office/drawing/2014/main" id="{AD88D8C7-A4FC-D375-6485-05AC2EFD9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642" y="1486697"/>
            <a:ext cx="3608329" cy="4789409"/>
          </a:xfrm>
          <a:prstGeom prst="rect">
            <a:avLst/>
          </a:prstGeom>
        </p:spPr>
      </p:pic>
      <p:sp>
        <p:nvSpPr>
          <p:cNvPr id="5" name="TextBox 4">
            <a:extLst>
              <a:ext uri="{FF2B5EF4-FFF2-40B4-BE49-F238E27FC236}">
                <a16:creationId xmlns:a16="http://schemas.microsoft.com/office/drawing/2014/main" id="{68F10639-5A1A-0D74-9289-80E838059719}"/>
              </a:ext>
            </a:extLst>
          </p:cNvPr>
          <p:cNvSpPr txBox="1"/>
          <p:nvPr/>
        </p:nvSpPr>
        <p:spPr>
          <a:xfrm>
            <a:off x="1009650" y="438788"/>
            <a:ext cx="10172700" cy="707886"/>
          </a:xfrm>
          <a:prstGeom prst="rect">
            <a:avLst/>
          </a:prstGeom>
          <a:noFill/>
        </p:spPr>
        <p:txBody>
          <a:bodyPr wrap="square">
            <a:spAutoFit/>
          </a:bodyPr>
          <a:lstStyle/>
          <a:p>
            <a:r>
              <a:rPr lang="en-US" sz="4000" dirty="0">
                <a:solidFill>
                  <a:schemeClr val="bg1"/>
                </a:solidFill>
              </a:rPr>
              <a:t>THE BOOKS WE USE IN THE SIMPLE COURSE</a:t>
            </a:r>
            <a:endParaRPr lang="en-CA" sz="4000" dirty="0">
              <a:solidFill>
                <a:schemeClr val="bg1"/>
              </a:solidFill>
            </a:endParaRPr>
          </a:p>
        </p:txBody>
      </p:sp>
      <p:pic>
        <p:nvPicPr>
          <p:cNvPr id="4" name="Picture 3" descr="A book cover with a face drawn on it&#10;&#10;AI-generated content may be incorrect.">
            <a:extLst>
              <a:ext uri="{FF2B5EF4-FFF2-40B4-BE49-F238E27FC236}">
                <a16:creationId xmlns:a16="http://schemas.microsoft.com/office/drawing/2014/main" id="{B3AAD3A1-E8D6-1616-44CA-BFA6EAD9E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015" y="1486698"/>
            <a:ext cx="3608329" cy="4789409"/>
          </a:xfrm>
          <a:prstGeom prst="rect">
            <a:avLst/>
          </a:prstGeom>
        </p:spPr>
      </p:pic>
      <p:sp>
        <p:nvSpPr>
          <p:cNvPr id="6" name="TextBox 5">
            <a:extLst>
              <a:ext uri="{FF2B5EF4-FFF2-40B4-BE49-F238E27FC236}">
                <a16:creationId xmlns:a16="http://schemas.microsoft.com/office/drawing/2014/main" id="{BE6B7989-6B29-2315-48C4-754A6AE7F1AE}"/>
              </a:ext>
            </a:extLst>
          </p:cNvPr>
          <p:cNvSpPr txBox="1"/>
          <p:nvPr/>
        </p:nvSpPr>
        <p:spPr>
          <a:xfrm>
            <a:off x="8802254" y="1486697"/>
            <a:ext cx="6096000" cy="369332"/>
          </a:xfrm>
          <a:prstGeom prst="rect">
            <a:avLst/>
          </a:prstGeom>
          <a:noFill/>
        </p:spPr>
        <p:txBody>
          <a:bodyPr wrap="square">
            <a:spAutoFit/>
          </a:bodyPr>
          <a:lstStyle/>
          <a:p>
            <a:pPr>
              <a:spcBef>
                <a:spcPts val="0"/>
              </a:spcBef>
              <a:spcAft>
                <a:spcPts val="0"/>
              </a:spcAft>
            </a:pPr>
            <a:r>
              <a:rPr lang="en-CA" dirty="0">
                <a:latin typeface="+mj-lt"/>
              </a:rPr>
              <a:t>only need it in February 2026</a:t>
            </a:r>
            <a:endParaRPr lang="en-CA" sz="1800" dirty="0">
              <a:latin typeface="+mj-lt"/>
            </a:endParaRPr>
          </a:p>
        </p:txBody>
      </p:sp>
      <p:sp>
        <p:nvSpPr>
          <p:cNvPr id="2" name="Slide Number Placeholder 1">
            <a:extLst>
              <a:ext uri="{FF2B5EF4-FFF2-40B4-BE49-F238E27FC236}">
                <a16:creationId xmlns:a16="http://schemas.microsoft.com/office/drawing/2014/main" id="{CDF4E1EC-6EF7-9B44-CD46-7F4529DCB5A3}"/>
              </a:ext>
            </a:extLst>
          </p:cNvPr>
          <p:cNvSpPr>
            <a:spLocks noGrp="1"/>
          </p:cNvSpPr>
          <p:nvPr>
            <p:ph type="sldNum" sz="quarter" idx="12"/>
          </p:nvPr>
        </p:nvSpPr>
        <p:spPr/>
        <p:txBody>
          <a:bodyPr/>
          <a:lstStyle/>
          <a:p>
            <a:fld id="{5B621ED0-B45F-441E-93E9-023E2B55C8A5}" type="slidenum">
              <a:rPr lang="en-CA" smtClean="0"/>
              <a:t>29</a:t>
            </a:fld>
            <a:endParaRPr lang="en-CA"/>
          </a:p>
        </p:txBody>
      </p:sp>
    </p:spTree>
    <p:extLst>
      <p:ext uri="{BB962C8B-B14F-4D97-AF65-F5344CB8AC3E}">
        <p14:creationId xmlns:p14="http://schemas.microsoft.com/office/powerpoint/2010/main" val="282703488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4B2B-9E24-FC6A-39AE-15FE2D481765}"/>
              </a:ext>
            </a:extLst>
          </p:cNvPr>
          <p:cNvSpPr>
            <a:spLocks noGrp="1"/>
          </p:cNvSpPr>
          <p:nvPr>
            <p:ph type="title" idx="4294967295"/>
          </p:nvPr>
        </p:nvSpPr>
        <p:spPr>
          <a:xfrm>
            <a:off x="-353671" y="-294691"/>
            <a:ext cx="5468594" cy="1508126"/>
          </a:xfrm>
        </p:spPr>
        <p:txBody>
          <a:bodyPr>
            <a:normAutofit/>
          </a:bodyPr>
          <a:lstStyle/>
          <a:p>
            <a:pPr algn="ctr"/>
            <a:r>
              <a:rPr lang="en-CA" sz="2800" dirty="0">
                <a:solidFill>
                  <a:schemeClr val="bg1"/>
                </a:solidFill>
              </a:rPr>
              <a:t>Contributors to OUR </a:t>
            </a:r>
            <a:br>
              <a:rPr lang="en-CA" sz="2800" dirty="0">
                <a:solidFill>
                  <a:schemeClr val="bg1"/>
                </a:solidFill>
              </a:rPr>
            </a:br>
            <a:r>
              <a:rPr lang="en-CA" sz="2800" dirty="0">
                <a:solidFill>
                  <a:schemeClr val="bg1"/>
                </a:solidFill>
              </a:rPr>
              <a:t>health care crisis (10)</a:t>
            </a:r>
          </a:p>
        </p:txBody>
      </p:sp>
      <p:pic>
        <p:nvPicPr>
          <p:cNvPr id="1026" name="Picture 2" descr="Re-balancing medical and social spending to promote health: Increasing  state flexibility to improve health through housing">
            <a:extLst>
              <a:ext uri="{FF2B5EF4-FFF2-40B4-BE49-F238E27FC236}">
                <a16:creationId xmlns:a16="http://schemas.microsoft.com/office/drawing/2014/main" id="{AEB587C0-7B07-34C6-AF17-1E7205EBA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97842"/>
            <a:ext cx="5010149" cy="2659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pshots: Health Care Spending in the United States &amp; Selected OECD  Countries | KFF">
            <a:extLst>
              <a:ext uri="{FF2B5EF4-FFF2-40B4-BE49-F238E27FC236}">
                <a16:creationId xmlns:a16="http://schemas.microsoft.com/office/drawing/2014/main" id="{B6CF21CF-9F33-F538-BEF5-15C9D392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4" y="900111"/>
            <a:ext cx="5010149" cy="29289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322FA7-1F14-9DD7-04DC-27A54047A537}"/>
              </a:ext>
            </a:extLst>
          </p:cNvPr>
          <p:cNvSpPr txBox="1"/>
          <p:nvPr/>
        </p:nvSpPr>
        <p:spPr>
          <a:xfrm>
            <a:off x="5313621" y="167697"/>
            <a:ext cx="6878379" cy="6370975"/>
          </a:xfrm>
          <a:prstGeom prst="rect">
            <a:avLst/>
          </a:prstGeom>
          <a:noFill/>
        </p:spPr>
        <p:txBody>
          <a:bodyPr wrap="square">
            <a:spAutoFit/>
          </a:bodyPr>
          <a:lstStyle/>
          <a:p>
            <a:pPr marL="285750" indent="-285750">
              <a:buFont typeface="Arial" panose="020B0604020202020204" pitchFamily="34" charset="0"/>
              <a:buChar char="•"/>
            </a:pPr>
            <a:r>
              <a:rPr lang="en-CA" sz="2400" dirty="0"/>
              <a:t>Many factors contribute to our current health care crisis including:</a:t>
            </a:r>
          </a:p>
          <a:p>
            <a:pPr marL="285750" indent="-285750">
              <a:buFont typeface="Arial" panose="020B0604020202020204" pitchFamily="34" charset="0"/>
              <a:buChar char="•"/>
            </a:pPr>
            <a:r>
              <a:rPr lang="en-CA" sz="2400" dirty="0"/>
              <a:t>Capped budgets for health care</a:t>
            </a:r>
          </a:p>
          <a:p>
            <a:pPr marL="285750" indent="-285750">
              <a:buFont typeface="Arial" panose="020B0604020202020204" pitchFamily="34" charset="0"/>
              <a:buChar char="•"/>
            </a:pPr>
            <a:r>
              <a:rPr lang="en-CA" sz="2400" dirty="0"/>
              <a:t>Among industrialized countries ,Canada has among the lowest budgets for social spending. Social spending include  social assistance payments, housing subsidies, and child welfare. All of these drive social determinants of health. </a:t>
            </a:r>
          </a:p>
          <a:p>
            <a:pPr marL="285750" indent="-285750">
              <a:buFont typeface="Arial" panose="020B0604020202020204" pitchFamily="34" charset="0"/>
              <a:buChar char="•"/>
            </a:pPr>
            <a:r>
              <a:rPr lang="en-CA" sz="2400" dirty="0"/>
              <a:t>Worsening social conditions for a significant number of people giving rise to toxic social stress and “deaths of despair” (suicide, drug overdoses, alcoholism). </a:t>
            </a:r>
          </a:p>
          <a:p>
            <a:pPr marL="285750" indent="-285750">
              <a:buFont typeface="Arial" panose="020B0604020202020204" pitchFamily="34" charset="0"/>
              <a:buChar char="•"/>
            </a:pPr>
            <a:r>
              <a:rPr lang="en-CA" sz="2400" dirty="0"/>
              <a:t>Aging demographics consume a disproportionate amount of healthcare money</a:t>
            </a:r>
          </a:p>
          <a:p>
            <a:pPr marL="285750" indent="-285750">
              <a:buFont typeface="Arial" panose="020B0604020202020204" pitchFamily="34" charset="0"/>
              <a:buChar char="•"/>
            </a:pPr>
            <a:r>
              <a:rPr lang="en-CA" sz="2400" dirty="0"/>
              <a:t>Number of hospital beds calculated for normal times not crisis, no excess capacity.</a:t>
            </a:r>
          </a:p>
          <a:p>
            <a:pPr marL="285750" indent="-285750">
              <a:buFont typeface="Arial" panose="020B0604020202020204" pitchFamily="34" charset="0"/>
              <a:buChar char="•"/>
            </a:pPr>
            <a:r>
              <a:rPr lang="en-CA" sz="2400" dirty="0"/>
              <a:t>Uneven distribution of resources</a:t>
            </a:r>
          </a:p>
        </p:txBody>
      </p:sp>
      <p:sp>
        <p:nvSpPr>
          <p:cNvPr id="3" name="Slide Number Placeholder 2">
            <a:extLst>
              <a:ext uri="{FF2B5EF4-FFF2-40B4-BE49-F238E27FC236}">
                <a16:creationId xmlns:a16="http://schemas.microsoft.com/office/drawing/2014/main" id="{F7BC49BC-918B-DE2D-3409-A072D3B0FFF1}"/>
              </a:ext>
            </a:extLst>
          </p:cNvPr>
          <p:cNvSpPr>
            <a:spLocks noGrp="1"/>
          </p:cNvSpPr>
          <p:nvPr>
            <p:ph type="sldNum" sz="quarter" idx="12"/>
          </p:nvPr>
        </p:nvSpPr>
        <p:spPr/>
        <p:txBody>
          <a:bodyPr/>
          <a:lstStyle/>
          <a:p>
            <a:fld id="{5B621ED0-B45F-441E-93E9-023E2B55C8A5}" type="slidenum">
              <a:rPr lang="en-CA" smtClean="0"/>
              <a:t>290</a:t>
            </a:fld>
            <a:endParaRPr lang="en-CA"/>
          </a:p>
        </p:txBody>
      </p:sp>
    </p:spTree>
    <p:extLst>
      <p:ext uri="{BB962C8B-B14F-4D97-AF65-F5344CB8AC3E}">
        <p14:creationId xmlns:p14="http://schemas.microsoft.com/office/powerpoint/2010/main" val="213168034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4B2B-9E24-FC6A-39AE-15FE2D481765}"/>
              </a:ext>
            </a:extLst>
          </p:cNvPr>
          <p:cNvSpPr>
            <a:spLocks noGrp="1"/>
          </p:cNvSpPr>
          <p:nvPr>
            <p:ph type="title" idx="4294967295"/>
          </p:nvPr>
        </p:nvSpPr>
        <p:spPr>
          <a:xfrm>
            <a:off x="-353671" y="-294691"/>
            <a:ext cx="5468594" cy="1508126"/>
          </a:xfrm>
        </p:spPr>
        <p:txBody>
          <a:bodyPr>
            <a:normAutofit/>
          </a:bodyPr>
          <a:lstStyle/>
          <a:p>
            <a:pPr algn="ctr"/>
            <a:r>
              <a:rPr lang="en-CA" sz="2800" dirty="0">
                <a:solidFill>
                  <a:schemeClr val="bg1"/>
                </a:solidFill>
              </a:rPr>
              <a:t>Contributors to OUR </a:t>
            </a:r>
            <a:br>
              <a:rPr lang="en-CA" sz="2800" dirty="0">
                <a:solidFill>
                  <a:schemeClr val="bg1"/>
                </a:solidFill>
              </a:rPr>
            </a:br>
            <a:r>
              <a:rPr lang="en-CA" sz="2800" dirty="0">
                <a:solidFill>
                  <a:schemeClr val="bg1"/>
                </a:solidFill>
              </a:rPr>
              <a:t>health care crisis </a:t>
            </a:r>
          </a:p>
        </p:txBody>
      </p:sp>
      <p:pic>
        <p:nvPicPr>
          <p:cNvPr id="1026" name="Picture 2" descr="Re-balancing medical and social spending to promote health: Increasing  state flexibility to improve health through housing">
            <a:extLst>
              <a:ext uri="{FF2B5EF4-FFF2-40B4-BE49-F238E27FC236}">
                <a16:creationId xmlns:a16="http://schemas.microsoft.com/office/drawing/2014/main" id="{AEB587C0-7B07-34C6-AF17-1E7205EBA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97842"/>
            <a:ext cx="5010149" cy="2659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pshots: Health Care Spending in the United States &amp; Selected OECD  Countries | KFF">
            <a:extLst>
              <a:ext uri="{FF2B5EF4-FFF2-40B4-BE49-F238E27FC236}">
                <a16:creationId xmlns:a16="http://schemas.microsoft.com/office/drawing/2014/main" id="{B6CF21CF-9F33-F538-BEF5-15C9D392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4" y="900111"/>
            <a:ext cx="5010149" cy="2928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51D2B6-7871-6370-CEDE-B5B97296B388}"/>
              </a:ext>
            </a:extLst>
          </p:cNvPr>
          <p:cNvSpPr txBox="1"/>
          <p:nvPr/>
        </p:nvSpPr>
        <p:spPr>
          <a:xfrm>
            <a:off x="5488307" y="1061867"/>
            <a:ext cx="6273208" cy="4524315"/>
          </a:xfrm>
          <a:prstGeom prst="rect">
            <a:avLst/>
          </a:prstGeom>
          <a:noFill/>
        </p:spPr>
        <p:txBody>
          <a:bodyPr wrap="square">
            <a:spAutoFit/>
          </a:bodyPr>
          <a:lstStyle/>
          <a:p>
            <a:pPr marL="285750" indent="-285750">
              <a:buFont typeface="Arial" panose="020B0604020202020204" pitchFamily="34" charset="0"/>
              <a:buChar char="•"/>
            </a:pPr>
            <a:r>
              <a:rPr lang="en-CA" sz="2400" dirty="0"/>
              <a:t>Poor integration of health records</a:t>
            </a:r>
          </a:p>
          <a:p>
            <a:pPr marL="285750" indent="-285750">
              <a:buFont typeface="Arial" panose="020B0604020202020204" pitchFamily="34" charset="0"/>
              <a:buChar char="•"/>
            </a:pPr>
            <a:r>
              <a:rPr lang="en-CA" sz="2400" dirty="0"/>
              <a:t>Elderly needing long term care that is not available or affordable for families and spending more time in acute care hospitals.</a:t>
            </a:r>
          </a:p>
          <a:p>
            <a:pPr marL="285750" indent="-285750">
              <a:buFont typeface="Arial" panose="020B0604020202020204" pitchFamily="34" charset="0"/>
              <a:buChar char="•"/>
            </a:pPr>
            <a:r>
              <a:rPr lang="en-CA" sz="2400" dirty="0"/>
              <a:t>Many  more expensive interventions available. (cardiac surgery, joint replacements…) </a:t>
            </a:r>
          </a:p>
          <a:p>
            <a:pPr marL="285750" indent="-285750">
              <a:buFont typeface="Arial" panose="020B0604020202020204" pitchFamily="34" charset="0"/>
              <a:buChar char="•"/>
            </a:pPr>
            <a:r>
              <a:rPr lang="en-CA" sz="2400" dirty="0"/>
              <a:t>Lack of emphasis on prevention and public health</a:t>
            </a:r>
          </a:p>
          <a:p>
            <a:pPr marL="285750" indent="-285750">
              <a:buFont typeface="Arial" panose="020B0604020202020204" pitchFamily="34" charset="0"/>
              <a:buChar char="•"/>
            </a:pPr>
            <a:r>
              <a:rPr lang="en-CA" sz="2400" dirty="0"/>
              <a:t>Increased proportion of healthcare administrators compared to front line staff</a:t>
            </a:r>
          </a:p>
          <a:p>
            <a:pPr marL="285750" indent="-285750">
              <a:buFont typeface="Arial" panose="020B0604020202020204" pitchFamily="34" charset="0"/>
              <a:buChar char="•"/>
            </a:pPr>
            <a:r>
              <a:rPr lang="en-CA" sz="2400" dirty="0"/>
              <a:t>COVID</a:t>
            </a:r>
          </a:p>
          <a:p>
            <a:pPr marL="285750" indent="-285750">
              <a:buFont typeface="Arial" panose="020B0604020202020204" pitchFamily="34" charset="0"/>
              <a:buChar char="•"/>
            </a:pPr>
            <a:r>
              <a:rPr lang="en-CA" sz="2400" dirty="0"/>
              <a:t>Demoralization of health care providers</a:t>
            </a:r>
          </a:p>
        </p:txBody>
      </p:sp>
      <p:sp>
        <p:nvSpPr>
          <p:cNvPr id="3" name="Slide Number Placeholder 2">
            <a:extLst>
              <a:ext uri="{FF2B5EF4-FFF2-40B4-BE49-F238E27FC236}">
                <a16:creationId xmlns:a16="http://schemas.microsoft.com/office/drawing/2014/main" id="{C224B915-5D18-3E83-4760-A0E64F07E8FE}"/>
              </a:ext>
            </a:extLst>
          </p:cNvPr>
          <p:cNvSpPr>
            <a:spLocks noGrp="1"/>
          </p:cNvSpPr>
          <p:nvPr>
            <p:ph type="sldNum" sz="quarter" idx="12"/>
          </p:nvPr>
        </p:nvSpPr>
        <p:spPr/>
        <p:txBody>
          <a:bodyPr/>
          <a:lstStyle/>
          <a:p>
            <a:fld id="{5B621ED0-B45F-441E-93E9-023E2B55C8A5}" type="slidenum">
              <a:rPr lang="en-CA" smtClean="0"/>
              <a:t>291</a:t>
            </a:fld>
            <a:endParaRPr lang="en-CA"/>
          </a:p>
        </p:txBody>
      </p:sp>
    </p:spTree>
    <p:extLst>
      <p:ext uri="{BB962C8B-B14F-4D97-AF65-F5344CB8AC3E}">
        <p14:creationId xmlns:p14="http://schemas.microsoft.com/office/powerpoint/2010/main" val="162690839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441D-5674-E46A-5056-4073F4D5B1A2}"/>
              </a:ext>
            </a:extLst>
          </p:cNvPr>
          <p:cNvSpPr>
            <a:spLocks noGrp="1"/>
          </p:cNvSpPr>
          <p:nvPr>
            <p:ph type="title" idx="4294967295"/>
          </p:nvPr>
        </p:nvSpPr>
        <p:spPr>
          <a:xfrm>
            <a:off x="6212072" y="398"/>
            <a:ext cx="5905500" cy="1509713"/>
          </a:xfrm>
        </p:spPr>
        <p:txBody>
          <a:bodyPr/>
          <a:lstStyle/>
          <a:p>
            <a:pPr algn="ctr"/>
            <a:r>
              <a:rPr lang="en-CA" dirty="0">
                <a:solidFill>
                  <a:schemeClr val="bg1"/>
                </a:solidFill>
              </a:rPr>
              <a:t> taxes AND SOCIAL WELLBEING</a:t>
            </a:r>
            <a:r>
              <a:rPr lang="en-CA" dirty="0"/>
              <a:t>?</a:t>
            </a:r>
          </a:p>
        </p:txBody>
      </p:sp>
      <p:pic>
        <p:nvPicPr>
          <p:cNvPr id="4" name="Picture 2" descr="Canadians Among Least-Taxed People In Developed World: Study | HuffPost  Business">
            <a:extLst>
              <a:ext uri="{FF2B5EF4-FFF2-40B4-BE49-F238E27FC236}">
                <a16:creationId xmlns:a16="http://schemas.microsoft.com/office/drawing/2014/main" id="{741F9799-1B6B-233B-F744-EF1ED905852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58750"/>
            <a:ext cx="5905500" cy="6556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otstrap Business: Does A Lower Income Tax Make For A Happier Country?">
            <a:extLst>
              <a:ext uri="{FF2B5EF4-FFF2-40B4-BE49-F238E27FC236}">
                <a16:creationId xmlns:a16="http://schemas.microsoft.com/office/drawing/2014/main" id="{5DC9D357-5C2C-B869-BB63-4CC36FC9B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11302"/>
            <a:ext cx="5905065" cy="40041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8514B0-0528-6D41-B9C4-B381881C804F}"/>
              </a:ext>
            </a:extLst>
          </p:cNvPr>
          <p:cNvSpPr txBox="1"/>
          <p:nvPr/>
        </p:nvSpPr>
        <p:spPr>
          <a:xfrm>
            <a:off x="6019800" y="1287115"/>
            <a:ext cx="6097772" cy="1200329"/>
          </a:xfrm>
          <a:prstGeom prst="rect">
            <a:avLst/>
          </a:prstGeom>
          <a:noFill/>
        </p:spPr>
        <p:txBody>
          <a:bodyPr wrap="square">
            <a:spAutoFit/>
          </a:bodyPr>
          <a:lstStyle/>
          <a:p>
            <a:pPr marL="285750" indent="-285750">
              <a:buFont typeface="Arial" panose="020B0604020202020204" pitchFamily="34" charset="0"/>
              <a:buChar char="•"/>
            </a:pPr>
            <a:r>
              <a:rPr lang="en-CA" sz="1800" dirty="0"/>
              <a:t>Our priorities affect our well-being. Almost everyone is concerned about high taxes, only a small percentage of people at any one time are concerned about the state of health care and even less about the lack of social spending</a:t>
            </a:r>
          </a:p>
        </p:txBody>
      </p:sp>
      <p:sp>
        <p:nvSpPr>
          <p:cNvPr id="3" name="Slide Number Placeholder 2">
            <a:extLst>
              <a:ext uri="{FF2B5EF4-FFF2-40B4-BE49-F238E27FC236}">
                <a16:creationId xmlns:a16="http://schemas.microsoft.com/office/drawing/2014/main" id="{29C51BD7-8B3F-6709-47FD-75F25A756BA1}"/>
              </a:ext>
            </a:extLst>
          </p:cNvPr>
          <p:cNvSpPr>
            <a:spLocks noGrp="1"/>
          </p:cNvSpPr>
          <p:nvPr>
            <p:ph type="sldNum" sz="quarter" idx="12"/>
          </p:nvPr>
        </p:nvSpPr>
        <p:spPr/>
        <p:txBody>
          <a:bodyPr/>
          <a:lstStyle/>
          <a:p>
            <a:fld id="{5B621ED0-B45F-441E-93E9-023E2B55C8A5}" type="slidenum">
              <a:rPr lang="en-CA" smtClean="0"/>
              <a:t>292</a:t>
            </a:fld>
            <a:endParaRPr lang="en-CA"/>
          </a:p>
        </p:txBody>
      </p:sp>
    </p:spTree>
    <p:extLst>
      <p:ext uri="{BB962C8B-B14F-4D97-AF65-F5344CB8AC3E}">
        <p14:creationId xmlns:p14="http://schemas.microsoft.com/office/powerpoint/2010/main" val="17482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t>3. What will help and who can I trust.</a:t>
            </a:r>
          </a:p>
          <a:p>
            <a:r>
              <a:rPr lang="en-CA" sz="3000" dirty="0"/>
              <a:t>4. Coping with limited resources</a:t>
            </a:r>
          </a:p>
          <a:p>
            <a:r>
              <a:rPr lang="en-CA" sz="3000" dirty="0">
                <a:solidFill>
                  <a:schemeClr val="bg1"/>
                </a:solidFill>
              </a:rPr>
              <a:t>5. Dealing with competing priorities</a:t>
            </a:r>
          </a:p>
          <a:p>
            <a:r>
              <a:rPr lang="en-CA" sz="3000" dirty="0"/>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9E9EC42-6788-D241-1065-02C992E72D45}"/>
              </a:ext>
            </a:extLst>
          </p:cNvPr>
          <p:cNvSpPr>
            <a:spLocks noGrp="1"/>
          </p:cNvSpPr>
          <p:nvPr>
            <p:ph type="sldNum" sz="quarter" idx="12"/>
          </p:nvPr>
        </p:nvSpPr>
        <p:spPr/>
        <p:txBody>
          <a:bodyPr/>
          <a:lstStyle/>
          <a:p>
            <a:fld id="{5B621ED0-B45F-441E-93E9-023E2B55C8A5}" type="slidenum">
              <a:rPr lang="en-CA" smtClean="0"/>
              <a:t>293</a:t>
            </a:fld>
            <a:endParaRPr lang="en-CA"/>
          </a:p>
        </p:txBody>
      </p:sp>
    </p:spTree>
    <p:extLst>
      <p:ext uri="{BB962C8B-B14F-4D97-AF65-F5344CB8AC3E}">
        <p14:creationId xmlns:p14="http://schemas.microsoft.com/office/powerpoint/2010/main" val="395731754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A57983-E0EC-4DF1-AECA-9D99CC6ACBB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2945" y="1983415"/>
            <a:ext cx="4305300" cy="3848100"/>
          </a:xfrm>
          <a:prstGeom prst="rect">
            <a:avLst/>
          </a:prstGeom>
        </p:spPr>
      </p:pic>
      <p:sp>
        <p:nvSpPr>
          <p:cNvPr id="2" name="Title 1">
            <a:extLst>
              <a:ext uri="{FF2B5EF4-FFF2-40B4-BE49-F238E27FC236}">
                <a16:creationId xmlns:a16="http://schemas.microsoft.com/office/drawing/2014/main" id="{95876036-EECB-45B9-AE9E-33C878678E25}"/>
              </a:ext>
            </a:extLst>
          </p:cNvPr>
          <p:cNvSpPr>
            <a:spLocks noGrp="1"/>
          </p:cNvSpPr>
          <p:nvPr>
            <p:ph type="title" idx="4294967295"/>
          </p:nvPr>
        </p:nvSpPr>
        <p:spPr>
          <a:xfrm>
            <a:off x="235046" y="637622"/>
            <a:ext cx="5061098" cy="1220787"/>
          </a:xfrm>
        </p:spPr>
        <p:txBody>
          <a:bodyPr>
            <a:normAutofit/>
          </a:bodyPr>
          <a:lstStyle/>
          <a:p>
            <a:pPr algn="ctr"/>
            <a:r>
              <a:rPr lang="en-CA" sz="2800" dirty="0">
                <a:solidFill>
                  <a:schemeClr val="bg1"/>
                </a:solidFill>
              </a:rPr>
              <a:t>Dealing with Competing priorities</a:t>
            </a:r>
          </a:p>
        </p:txBody>
      </p:sp>
      <p:sp>
        <p:nvSpPr>
          <p:cNvPr id="11" name="TextBox 10">
            <a:extLst>
              <a:ext uri="{FF2B5EF4-FFF2-40B4-BE49-F238E27FC236}">
                <a16:creationId xmlns:a16="http://schemas.microsoft.com/office/drawing/2014/main" id="{6B040F00-2C90-B598-6DA4-F10F117BFF2B}"/>
              </a:ext>
            </a:extLst>
          </p:cNvPr>
          <p:cNvSpPr txBox="1"/>
          <p:nvPr/>
        </p:nvSpPr>
        <p:spPr>
          <a:xfrm>
            <a:off x="5105888" y="137649"/>
            <a:ext cx="7086112" cy="6555641"/>
          </a:xfrm>
          <a:prstGeom prst="rect">
            <a:avLst/>
          </a:prstGeom>
          <a:noFill/>
        </p:spPr>
        <p:txBody>
          <a:bodyPr wrap="square">
            <a:spAutoFit/>
          </a:bodyPr>
          <a:lstStyle/>
          <a:p>
            <a:pPr marL="285750" indent="-285750">
              <a:buFont typeface="Arial" panose="020B0604020202020204" pitchFamily="34" charset="0"/>
              <a:buChar char="•"/>
            </a:pPr>
            <a:r>
              <a:rPr lang="en-CA" sz="2800" dirty="0"/>
              <a:t>Learning to get out of “holes” and eventually to avoid them takes time and effort</a:t>
            </a:r>
          </a:p>
          <a:p>
            <a:pPr marL="285750" indent="-285750">
              <a:buFont typeface="Arial" panose="020B0604020202020204" pitchFamily="34" charset="0"/>
              <a:buChar char="•"/>
            </a:pPr>
            <a:r>
              <a:rPr lang="en-CA" sz="2800" dirty="0"/>
              <a:t>Most people have little spare time and energy and are already overburdened by the stresses and demands of everyday life.</a:t>
            </a:r>
          </a:p>
          <a:p>
            <a:pPr marL="285750" indent="-285750">
              <a:buFont typeface="Arial" panose="020B0604020202020204" pitchFamily="34" charset="0"/>
              <a:buChar char="•"/>
            </a:pPr>
            <a:r>
              <a:rPr lang="en-CA" sz="2800" dirty="0"/>
              <a:t>But continuing to regularly fall into holes consumes a lot of time, energy, and produces enormous suffering. It ca be an enormous handicap.</a:t>
            </a:r>
          </a:p>
          <a:p>
            <a:pPr marL="285750" indent="-285750">
              <a:buFont typeface="Arial" panose="020B0604020202020204" pitchFamily="34" charset="0"/>
              <a:buChar char="•"/>
            </a:pPr>
            <a:r>
              <a:rPr lang="en-CA" sz="2800" dirty="0"/>
              <a:t>Those people who would most benefit from psychotherapy have the least access, energy, and time, for it.</a:t>
            </a:r>
          </a:p>
          <a:p>
            <a:pPr marL="285750" indent="-285750">
              <a:buFont typeface="Arial" panose="020B0604020202020204" pitchFamily="34" charset="0"/>
              <a:buChar char="•"/>
            </a:pPr>
            <a:r>
              <a:rPr lang="en-CA" sz="2800" dirty="0"/>
              <a:t>Investing the time now can, however, save much time, energy and suffering in the future.  </a:t>
            </a:r>
          </a:p>
        </p:txBody>
      </p:sp>
      <p:sp>
        <p:nvSpPr>
          <p:cNvPr id="3" name="Slide Number Placeholder 2">
            <a:extLst>
              <a:ext uri="{FF2B5EF4-FFF2-40B4-BE49-F238E27FC236}">
                <a16:creationId xmlns:a16="http://schemas.microsoft.com/office/drawing/2014/main" id="{12441F26-8E05-D974-D298-95E648D97AE2}"/>
              </a:ext>
            </a:extLst>
          </p:cNvPr>
          <p:cNvSpPr>
            <a:spLocks noGrp="1"/>
          </p:cNvSpPr>
          <p:nvPr>
            <p:ph type="sldNum" sz="quarter" idx="12"/>
          </p:nvPr>
        </p:nvSpPr>
        <p:spPr/>
        <p:txBody>
          <a:bodyPr/>
          <a:lstStyle/>
          <a:p>
            <a:fld id="{5B621ED0-B45F-441E-93E9-023E2B55C8A5}" type="slidenum">
              <a:rPr lang="en-CA" smtClean="0"/>
              <a:t>294</a:t>
            </a:fld>
            <a:endParaRPr lang="en-CA"/>
          </a:p>
        </p:txBody>
      </p:sp>
    </p:spTree>
    <p:extLst>
      <p:ext uri="{BB962C8B-B14F-4D97-AF65-F5344CB8AC3E}">
        <p14:creationId xmlns:p14="http://schemas.microsoft.com/office/powerpoint/2010/main" val="1815024265"/>
      </p:ext>
    </p:extLst>
  </p:cSld>
  <p:clrMapOvr>
    <a:masterClrMapping/>
  </p:clrMapOvr>
  <mc:AlternateContent xmlns:mc="http://schemas.openxmlformats.org/markup-compatibility/2006" xmlns:p14="http://schemas.microsoft.com/office/powerpoint/2010/main">
    <mc:Choice Requires="p14">
      <p:transition spd="med" p14:dur="700" advTm="33603">
        <p:fade/>
      </p:transition>
    </mc:Choice>
    <mc:Fallback xmlns="">
      <p:transition spd="med" advTm="33603">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254855" y="-144943"/>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t>3. What will help and who can I trust.</a:t>
            </a:r>
          </a:p>
          <a:p>
            <a:r>
              <a:rPr lang="en-CA" sz="3000" dirty="0"/>
              <a:t>4. Coping with limited resources</a:t>
            </a:r>
          </a:p>
          <a:p>
            <a:r>
              <a:rPr lang="en-CA" sz="3000" dirty="0"/>
              <a:t>5. Dealing with competing priorities</a:t>
            </a:r>
          </a:p>
          <a:p>
            <a:r>
              <a:rPr lang="en-CA" sz="3000" dirty="0">
                <a:solidFill>
                  <a:schemeClr val="bg1"/>
                </a:solidFill>
              </a:rPr>
              <a:t>6. Believing one can change: Self-efficacy, learned helplessness, and locus of control</a:t>
            </a:r>
          </a:p>
          <a:p>
            <a:r>
              <a:rPr lang="en-CA" sz="3000" dirty="0"/>
              <a:t>7. Obstacles frequently encountered by Simple course participants</a:t>
            </a:r>
          </a:p>
          <a:p>
            <a:endParaRPr lang="en-CA" sz="2400" dirty="0"/>
          </a:p>
          <a:p>
            <a:pPr marL="0" indent="0">
              <a:buNone/>
            </a:pPr>
            <a:endParaRPr lang="en-CA" sz="2400" dirty="0"/>
          </a:p>
          <a:p>
            <a:pPr marL="0" indent="0">
              <a:buNone/>
            </a:pPr>
            <a:endParaRPr lang="en-CA" sz="2400" dirty="0"/>
          </a:p>
          <a:p>
            <a:endParaRPr lang="en-CA" dirty="0"/>
          </a:p>
        </p:txBody>
      </p:sp>
      <p:pic>
        <p:nvPicPr>
          <p:cNvPr id="5" name="Picture 4" descr="Cartoon a cartoon of people climbing a mountain&#10;&#10;Description automatically generated">
            <a:extLst>
              <a:ext uri="{FF2B5EF4-FFF2-40B4-BE49-F238E27FC236}">
                <a16:creationId xmlns:a16="http://schemas.microsoft.com/office/drawing/2014/main" id="{12F21C3E-521D-2033-EE87-255765434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56" y="1221284"/>
            <a:ext cx="5219699" cy="5227306"/>
          </a:xfrm>
          <a:prstGeom prst="rect">
            <a:avLst/>
          </a:prstGeom>
        </p:spPr>
      </p:pic>
      <p:sp>
        <p:nvSpPr>
          <p:cNvPr id="4" name="Slide Number Placeholder 3">
            <a:extLst>
              <a:ext uri="{FF2B5EF4-FFF2-40B4-BE49-F238E27FC236}">
                <a16:creationId xmlns:a16="http://schemas.microsoft.com/office/drawing/2014/main" id="{9212338F-F47C-F2D1-B16E-DA1E65B0ECE7}"/>
              </a:ext>
            </a:extLst>
          </p:cNvPr>
          <p:cNvSpPr>
            <a:spLocks noGrp="1"/>
          </p:cNvSpPr>
          <p:nvPr>
            <p:ph type="sldNum" sz="quarter" idx="12"/>
          </p:nvPr>
        </p:nvSpPr>
        <p:spPr/>
        <p:txBody>
          <a:bodyPr/>
          <a:lstStyle/>
          <a:p>
            <a:fld id="{5B621ED0-B45F-441E-93E9-023E2B55C8A5}" type="slidenum">
              <a:rPr lang="en-CA" smtClean="0"/>
              <a:t>295</a:t>
            </a:fld>
            <a:endParaRPr lang="en-CA"/>
          </a:p>
        </p:txBody>
      </p:sp>
    </p:spTree>
    <p:extLst>
      <p:ext uri="{BB962C8B-B14F-4D97-AF65-F5344CB8AC3E}">
        <p14:creationId xmlns:p14="http://schemas.microsoft.com/office/powerpoint/2010/main" val="29232326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F8ADD-732D-8807-36F9-85DD101E8C8F}"/>
              </a:ext>
            </a:extLst>
          </p:cNvPr>
          <p:cNvSpPr txBox="1"/>
          <p:nvPr/>
        </p:nvSpPr>
        <p:spPr>
          <a:xfrm>
            <a:off x="154172" y="489259"/>
            <a:ext cx="11883655" cy="7848302"/>
          </a:xfrm>
          <a:prstGeom prst="rect">
            <a:avLst/>
          </a:prstGeom>
          <a:noFill/>
        </p:spPr>
        <p:txBody>
          <a:bodyPr wrap="square">
            <a:spAutoFit/>
          </a:bodyPr>
          <a:lstStyle/>
          <a:p>
            <a:pPr marL="285750" indent="-285750">
              <a:buFont typeface="Arial" panose="020B0604020202020204" pitchFamily="34" charset="0"/>
              <a:buChar char="•"/>
            </a:pPr>
            <a:r>
              <a:rPr lang="en-US" dirty="0"/>
              <a:t>Limiting factors and beliefs are concepts that have been much studied in psychology.</a:t>
            </a:r>
          </a:p>
          <a:p>
            <a:pPr marL="285750" indent="-285750">
              <a:buFont typeface="Arial" panose="020B0604020202020204" pitchFamily="34" charset="0"/>
              <a:buChar char="•"/>
            </a:pPr>
            <a:r>
              <a:rPr lang="en-US" dirty="0">
                <a:solidFill>
                  <a:schemeClr val="bg1"/>
                </a:solidFill>
              </a:rPr>
              <a:t>Limiting factors </a:t>
            </a:r>
            <a:r>
              <a:rPr lang="en-US" dirty="0"/>
              <a:t>are external conditions or constraints that hinder progress or performance. These can be tangible or intangible and can affect individuals or groups. Examples include: 1) Resource availability such as lack of time, money, or materials.2) Environmental Conditions: Physical or social environments that restrict opportunities. 3)Skills and Knowledge: Gaps in education or experience that prevent effective action. 4) Regulatory Constraints: Laws or policies that limit certain actions or behaviors.</a:t>
            </a:r>
          </a:p>
          <a:p>
            <a:pPr marL="285750" indent="-285750">
              <a:buFont typeface="Arial" panose="020B0604020202020204" pitchFamily="34" charset="0"/>
              <a:buChar char="•"/>
            </a:pPr>
            <a:r>
              <a:rPr lang="en-US" dirty="0">
                <a:solidFill>
                  <a:schemeClr val="bg1"/>
                </a:solidFill>
              </a:rPr>
              <a:t>Limiting beliefs </a:t>
            </a:r>
            <a:r>
              <a:rPr lang="en-US" dirty="0"/>
              <a:t>are internal convictions or assumptions that negatively affect an individual's mindset and behavior. These beliefs often stem from past experiences, societal norms, or negative self-talk. Examples include: 1)Self-Doubt: Believing one is not capable of achieving certain goals.2)Fear of Failure: Assuming that failure is inevitable, which can prevent taking risks. 3)Negative Self-Image: Thinking one is unworthy or incapable of success. 4)Fixed Mindset: Believing that abilities and intelligence are static and cannot be developed.</a:t>
            </a:r>
          </a:p>
          <a:p>
            <a:pPr marL="285750" indent="-285750">
              <a:buFont typeface="Arial" panose="020B0604020202020204" pitchFamily="34" charset="0"/>
              <a:buChar char="•"/>
            </a:pPr>
            <a:r>
              <a:rPr lang="en-US" dirty="0"/>
              <a:t>Both limiting factors and limiting beliefs can </a:t>
            </a:r>
            <a:r>
              <a:rPr lang="en-US" dirty="0">
                <a:solidFill>
                  <a:schemeClr val="bg1"/>
                </a:solidFill>
              </a:rPr>
              <a:t>significantly impact a person's ability to reach their goals</a:t>
            </a:r>
            <a:r>
              <a:rPr lang="en-US" dirty="0"/>
              <a:t>, but while limiting factors are often external, limiting beliefs are internal and can often be challenged and changed through personal development practices.</a:t>
            </a:r>
          </a:p>
          <a:p>
            <a:pPr marL="285750" indent="-285750">
              <a:buFont typeface="Arial" panose="020B0604020202020204" pitchFamily="34" charset="0"/>
              <a:buChar char="•"/>
            </a:pPr>
            <a:r>
              <a:rPr lang="en-US" dirty="0"/>
              <a:t>There are hard and soft limiting factors and beliefs. Hard limits can’t reasonably be overcome. I will never run a 4-minute mile or become prime minister of Canada. Soft limits can be overcome but the person holding them is convinced they can’t: in high school I was convinced I could never get into University. Soft limits are frequently based on distorted core beliefs about the self and the world. (as above)</a:t>
            </a:r>
          </a:p>
          <a:p>
            <a:pPr marL="285750" indent="-285750">
              <a:buFont typeface="Arial" panose="020B0604020202020204" pitchFamily="34" charset="0"/>
              <a:buChar char="•"/>
            </a:pPr>
            <a:r>
              <a:rPr lang="en-US" dirty="0"/>
              <a:t>Distinguishing between hard and soft limiting factors and beliefs requires wisdom as described in the serenity prayer: “God grant me the courage to change the things I can change, the serenity to accept those I can’t and the wisdom to know the difference.</a:t>
            </a:r>
          </a:p>
          <a:p>
            <a:pPr marL="285750" indent="-285750">
              <a:buFont typeface="Arial" panose="020B0604020202020204" pitchFamily="34" charset="0"/>
              <a:buChar char="•"/>
            </a:pPr>
            <a:r>
              <a:rPr lang="en-US" dirty="0"/>
              <a:t>A number of concepts explore the psychology of soft and hard limiting factors and beliefs.  </a:t>
            </a:r>
          </a:p>
          <a:p>
            <a:pPr marL="285750" indent="-285750">
              <a:buFont typeface="Arial" panose="020B0604020202020204" pitchFamily="34" charset="0"/>
              <a:buChar char="•"/>
            </a:pPr>
            <a:endParaRPr lang="en-US" dirty="0"/>
          </a:p>
          <a:p>
            <a:br>
              <a:rPr lang="en-US" dirty="0"/>
            </a:br>
            <a:br>
              <a:rPr lang="en-US" dirty="0"/>
            </a:br>
            <a:br>
              <a:rPr lang="en-US" dirty="0"/>
            </a:br>
            <a:endParaRPr lang="en-CA" dirty="0"/>
          </a:p>
        </p:txBody>
      </p:sp>
      <p:sp>
        <p:nvSpPr>
          <p:cNvPr id="4" name="TextBox 3">
            <a:extLst>
              <a:ext uri="{FF2B5EF4-FFF2-40B4-BE49-F238E27FC236}">
                <a16:creationId xmlns:a16="http://schemas.microsoft.com/office/drawing/2014/main" id="{5D0DBA54-D821-A729-0DA3-162DD3A4645B}"/>
              </a:ext>
            </a:extLst>
          </p:cNvPr>
          <p:cNvSpPr txBox="1"/>
          <p:nvPr/>
        </p:nvSpPr>
        <p:spPr>
          <a:xfrm>
            <a:off x="3160087" y="0"/>
            <a:ext cx="6845152" cy="584775"/>
          </a:xfrm>
          <a:prstGeom prst="rect">
            <a:avLst/>
          </a:prstGeom>
          <a:noFill/>
        </p:spPr>
        <p:txBody>
          <a:bodyPr wrap="square">
            <a:spAutoFit/>
          </a:bodyPr>
          <a:lstStyle/>
          <a:p>
            <a:r>
              <a:rPr lang="en-US" sz="3200" b="0" i="0" dirty="0">
                <a:solidFill>
                  <a:schemeClr val="bg1"/>
                </a:solidFill>
                <a:effectLst/>
                <a:latin typeface="+mj-lt"/>
              </a:rPr>
              <a:t>LIMITING FACTORS AND BELIEFS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0579871D-29F2-5070-5F1E-BC8373CFFC27}"/>
              </a:ext>
            </a:extLst>
          </p:cNvPr>
          <p:cNvSpPr>
            <a:spLocks noGrp="1"/>
          </p:cNvSpPr>
          <p:nvPr>
            <p:ph type="sldNum" sz="quarter" idx="12"/>
          </p:nvPr>
        </p:nvSpPr>
        <p:spPr/>
        <p:txBody>
          <a:bodyPr/>
          <a:lstStyle/>
          <a:p>
            <a:fld id="{5B621ED0-B45F-441E-93E9-023E2B55C8A5}" type="slidenum">
              <a:rPr lang="en-CA" smtClean="0"/>
              <a:t>296</a:t>
            </a:fld>
            <a:endParaRPr lang="en-CA"/>
          </a:p>
        </p:txBody>
      </p:sp>
    </p:spTree>
    <p:extLst>
      <p:ext uri="{BB962C8B-B14F-4D97-AF65-F5344CB8AC3E}">
        <p14:creationId xmlns:p14="http://schemas.microsoft.com/office/powerpoint/2010/main" val="371771487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B81CDD-0A50-4A94-B505-54CE9471468B}"/>
              </a:ext>
            </a:extLst>
          </p:cNvPr>
          <p:cNvSpPr>
            <a:spLocks noGrp="1"/>
          </p:cNvSpPr>
          <p:nvPr>
            <p:ph type="title" idx="4294967295"/>
          </p:nvPr>
        </p:nvSpPr>
        <p:spPr>
          <a:xfrm>
            <a:off x="1610796" y="554591"/>
            <a:ext cx="9783762" cy="1508125"/>
          </a:xfrm>
        </p:spPr>
        <p:txBody>
          <a:bodyPr>
            <a:normAutofit/>
          </a:bodyPr>
          <a:lstStyle/>
          <a:p>
            <a:r>
              <a:rPr lang="en-CA" dirty="0">
                <a:solidFill>
                  <a:schemeClr val="bg1"/>
                </a:solidFill>
              </a:rPr>
              <a:t>Self-efficacy and learning theory(8)</a:t>
            </a:r>
          </a:p>
        </p:txBody>
      </p:sp>
      <p:graphicFrame>
        <p:nvGraphicFramePr>
          <p:cNvPr id="7" name="Content Placeholder 4">
            <a:extLst>
              <a:ext uri="{FF2B5EF4-FFF2-40B4-BE49-F238E27FC236}">
                <a16:creationId xmlns:a16="http://schemas.microsoft.com/office/drawing/2014/main" id="{D7156ADD-1F72-45F7-AC2F-17032E300B06}"/>
              </a:ext>
            </a:extLst>
          </p:cNvPr>
          <p:cNvGraphicFramePr>
            <a:graphicFrameLocks noGrp="1"/>
          </p:cNvGraphicFramePr>
          <p:nvPr>
            <p:ph idx="4294967295"/>
          </p:nvPr>
        </p:nvGraphicFramePr>
        <p:xfrm>
          <a:off x="893134" y="1728234"/>
          <a:ext cx="10951535"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CE5D228-F930-9CF4-5F9E-B640EDB33930}"/>
              </a:ext>
            </a:extLst>
          </p:cNvPr>
          <p:cNvSpPr>
            <a:spLocks noGrp="1"/>
          </p:cNvSpPr>
          <p:nvPr>
            <p:ph type="sldNum" sz="quarter" idx="12"/>
          </p:nvPr>
        </p:nvSpPr>
        <p:spPr/>
        <p:txBody>
          <a:bodyPr/>
          <a:lstStyle/>
          <a:p>
            <a:fld id="{5B621ED0-B45F-441E-93E9-023E2B55C8A5}" type="slidenum">
              <a:rPr lang="en-CA" smtClean="0"/>
              <a:t>297</a:t>
            </a:fld>
            <a:endParaRPr lang="en-CA"/>
          </a:p>
        </p:txBody>
      </p:sp>
    </p:spTree>
    <p:extLst>
      <p:ext uri="{BB962C8B-B14F-4D97-AF65-F5344CB8AC3E}">
        <p14:creationId xmlns:p14="http://schemas.microsoft.com/office/powerpoint/2010/main" val="396700065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ittle Engine That Could (2011) - IMDb">
            <a:extLst>
              <a:ext uri="{FF2B5EF4-FFF2-40B4-BE49-F238E27FC236}">
                <a16:creationId xmlns:a16="http://schemas.microsoft.com/office/drawing/2014/main" id="{AB15600B-9776-3AC1-9B5E-01536E3C3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25" y="1360967"/>
            <a:ext cx="4553819" cy="5081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01F7A8-CCF6-902E-496C-03893A5BA25D}"/>
              </a:ext>
            </a:extLst>
          </p:cNvPr>
          <p:cNvSpPr txBox="1"/>
          <p:nvPr/>
        </p:nvSpPr>
        <p:spPr>
          <a:xfrm>
            <a:off x="0" y="276017"/>
            <a:ext cx="5158722" cy="954107"/>
          </a:xfrm>
          <a:prstGeom prst="rect">
            <a:avLst/>
          </a:prstGeom>
          <a:noFill/>
        </p:spPr>
        <p:txBody>
          <a:bodyPr wrap="square">
            <a:spAutoFit/>
          </a:bodyPr>
          <a:lstStyle/>
          <a:p>
            <a:pPr algn="ctr"/>
            <a:r>
              <a:rPr lang="en-US" sz="2800" dirty="0">
                <a:solidFill>
                  <a:schemeClr val="bg1"/>
                </a:solidFill>
              </a:rPr>
              <a:t>INTERNAL VS. EXTERNAL LOCUS OF CONTROL(7)</a:t>
            </a:r>
            <a:endParaRPr lang="en-CA" sz="2800" dirty="0">
              <a:solidFill>
                <a:schemeClr val="bg1"/>
              </a:solidFill>
            </a:endParaRPr>
          </a:p>
        </p:txBody>
      </p:sp>
      <p:sp>
        <p:nvSpPr>
          <p:cNvPr id="3" name="TextBox 2">
            <a:extLst>
              <a:ext uri="{FF2B5EF4-FFF2-40B4-BE49-F238E27FC236}">
                <a16:creationId xmlns:a16="http://schemas.microsoft.com/office/drawing/2014/main" id="{9A59C60B-724C-0AC6-C61A-EDA0C21A4B6B}"/>
              </a:ext>
            </a:extLst>
          </p:cNvPr>
          <p:cNvSpPr txBox="1"/>
          <p:nvPr/>
        </p:nvSpPr>
        <p:spPr>
          <a:xfrm>
            <a:off x="4880344" y="841248"/>
            <a:ext cx="7062618" cy="560153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FFFFFF"/>
                </a:solidFill>
              </a:rPr>
              <a:t>Who and what, do I believe, controls my life and future?</a:t>
            </a:r>
          </a:p>
          <a:p>
            <a:pPr marL="285750" indent="-285750">
              <a:buFont typeface="Arial" panose="020B0604020202020204" pitchFamily="34" charset="0"/>
              <a:buChar char="•"/>
            </a:pPr>
            <a:r>
              <a:rPr lang="en-US" sz="2000" dirty="0">
                <a:solidFill>
                  <a:srgbClr val="FFFFFF"/>
                </a:solidFill>
              </a:rPr>
              <a:t>Do I believe that for the most part I control my life or that it is mostly controlled by external forces.</a:t>
            </a:r>
          </a:p>
          <a:p>
            <a:pPr marL="285750" indent="-285750">
              <a:buFont typeface="Arial" panose="020B0604020202020204" pitchFamily="34" charset="0"/>
              <a:buChar char="•"/>
            </a:pPr>
            <a:r>
              <a:rPr lang="en-US" sz="2000" dirty="0">
                <a:solidFill>
                  <a:srgbClr val="FFFFFF"/>
                </a:solidFill>
              </a:rPr>
              <a:t>What we each believe about where control over our life lies is somewhere a spectrum from one extreme to the other.</a:t>
            </a:r>
          </a:p>
          <a:p>
            <a:pPr marL="285750" indent="-285750">
              <a:buFont typeface="Arial" panose="020B0604020202020204" pitchFamily="34" charset="0"/>
              <a:buChar char="•"/>
            </a:pPr>
            <a:r>
              <a:rPr lang="en-US" sz="2000" dirty="0">
                <a:solidFill>
                  <a:srgbClr val="FFFFFF"/>
                </a:solidFill>
              </a:rPr>
              <a:t>We learn this from our models, parenting, and life experiences.</a:t>
            </a:r>
          </a:p>
          <a:p>
            <a:pPr marL="285750" indent="-285750">
              <a:buFont typeface="Arial" panose="020B0604020202020204" pitchFamily="34" charset="0"/>
              <a:buChar char="•"/>
            </a:pPr>
            <a:r>
              <a:rPr lang="en-US" sz="2000" dirty="0">
                <a:solidFill>
                  <a:srgbClr val="FFFFFF"/>
                </a:solidFill>
              </a:rPr>
              <a:t>Locus of control is a self-fulfilling prophesy, if we believe we have control over our lives we’re more likely to have control over our lives. The opposite also applies.</a:t>
            </a:r>
          </a:p>
          <a:p>
            <a:pPr marL="285750" indent="-285750">
              <a:buFont typeface="Arial" panose="020B0604020202020204" pitchFamily="34" charset="0"/>
              <a:buChar char="•"/>
            </a:pPr>
            <a:r>
              <a:rPr lang="en-US" sz="2000" dirty="0">
                <a:solidFill>
                  <a:srgbClr val="FFFFFF"/>
                </a:solidFill>
              </a:rPr>
              <a:t>Simple aspires to increase people’s internal locus of control by presenting effective ways of changing aspects of your life.</a:t>
            </a:r>
          </a:p>
          <a:p>
            <a:pPr marL="285750" indent="-285750">
              <a:buFont typeface="Arial" panose="020B0604020202020204" pitchFamily="34" charset="0"/>
              <a:buChar char="•"/>
            </a:pPr>
            <a:r>
              <a:rPr lang="en-US" sz="2000" dirty="0">
                <a:solidFill>
                  <a:srgbClr val="FFFFFF"/>
                </a:solidFill>
              </a:rPr>
              <a:t>The ideal balance between accepting what cannot realistically be changed and trying to change what with hard work might be was articulated by theologian Reinhold Niebuhr and popularized by  AA as the serenity prayer: “God, grant me the serenity to accept the things I cannot change, courage to change the things I can, and wisdom to know the difference”.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BEF757E2-2F8B-56A6-3F4F-ECB35A928934}"/>
              </a:ext>
            </a:extLst>
          </p:cNvPr>
          <p:cNvSpPr>
            <a:spLocks noGrp="1"/>
          </p:cNvSpPr>
          <p:nvPr>
            <p:ph type="sldNum" sz="quarter" idx="12"/>
          </p:nvPr>
        </p:nvSpPr>
        <p:spPr/>
        <p:txBody>
          <a:bodyPr/>
          <a:lstStyle/>
          <a:p>
            <a:fld id="{5B621ED0-B45F-441E-93E9-023E2B55C8A5}" type="slidenum">
              <a:rPr lang="en-CA" smtClean="0"/>
              <a:t>298</a:t>
            </a:fld>
            <a:endParaRPr lang="en-CA"/>
          </a:p>
        </p:txBody>
      </p:sp>
    </p:spTree>
    <p:extLst>
      <p:ext uri="{BB962C8B-B14F-4D97-AF65-F5344CB8AC3E}">
        <p14:creationId xmlns:p14="http://schemas.microsoft.com/office/powerpoint/2010/main" val="232709614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E7BD-1CC6-4E67-90DE-CF7315B5C7C3}"/>
              </a:ext>
            </a:extLst>
          </p:cNvPr>
          <p:cNvSpPr>
            <a:spLocks noGrp="1"/>
          </p:cNvSpPr>
          <p:nvPr>
            <p:ph type="title" idx="4294967295"/>
          </p:nvPr>
        </p:nvSpPr>
        <p:spPr>
          <a:xfrm>
            <a:off x="-361507" y="-80519"/>
            <a:ext cx="6205870" cy="1273176"/>
          </a:xfrm>
        </p:spPr>
        <p:txBody>
          <a:bodyPr/>
          <a:lstStyle/>
          <a:p>
            <a:pPr algn="ctr"/>
            <a:br>
              <a:rPr lang="en-CA" dirty="0">
                <a:solidFill>
                  <a:schemeClr val="bg1"/>
                </a:solidFill>
              </a:rPr>
            </a:br>
            <a:r>
              <a:rPr lang="en-CA" dirty="0">
                <a:solidFill>
                  <a:schemeClr val="bg1"/>
                </a:solidFill>
              </a:rPr>
              <a:t> </a:t>
            </a:r>
            <a:r>
              <a:rPr lang="en-CA" sz="2800" dirty="0">
                <a:solidFill>
                  <a:schemeClr val="bg1"/>
                </a:solidFill>
              </a:rPr>
              <a:t>learned helplessness (6)</a:t>
            </a:r>
          </a:p>
        </p:txBody>
      </p:sp>
      <p:sp>
        <p:nvSpPr>
          <p:cNvPr id="6" name="Content Placeholder 5">
            <a:extLst>
              <a:ext uri="{FF2B5EF4-FFF2-40B4-BE49-F238E27FC236}">
                <a16:creationId xmlns:a16="http://schemas.microsoft.com/office/drawing/2014/main" id="{87CD8417-A2CF-4B1D-9786-64E105819C5D}"/>
              </a:ext>
            </a:extLst>
          </p:cNvPr>
          <p:cNvSpPr>
            <a:spLocks noGrp="1"/>
          </p:cNvSpPr>
          <p:nvPr>
            <p:ph sz="half" idx="4294967295"/>
          </p:nvPr>
        </p:nvSpPr>
        <p:spPr>
          <a:xfrm>
            <a:off x="5851452" y="509257"/>
            <a:ext cx="6276753" cy="5057775"/>
          </a:xfrm>
        </p:spPr>
        <p:txBody>
          <a:bodyPr>
            <a:noAutofit/>
          </a:bodyPr>
          <a:lstStyle/>
          <a:p>
            <a:r>
              <a:rPr lang="en-CA" sz="2000" dirty="0"/>
              <a:t>Learned helplessness is a lack of belief in self-efficacy, a sense that we have no control over our lives.</a:t>
            </a:r>
          </a:p>
          <a:p>
            <a:r>
              <a:rPr lang="en-CA" sz="2000" dirty="0"/>
              <a:t>People who learn helplessness have an external locus of control. They stop trying.</a:t>
            </a:r>
          </a:p>
          <a:p>
            <a:r>
              <a:rPr lang="en-CA" sz="2000" dirty="0"/>
              <a:t>The concept of learned helplessness was developed by psychologist Martin Seligman.</a:t>
            </a:r>
          </a:p>
          <a:p>
            <a:r>
              <a:rPr lang="en-CA" sz="2000" dirty="0"/>
              <a:t>Learned helplessness is associated with inappropriate early childhood expectations, modelling, and feedback.</a:t>
            </a:r>
          </a:p>
          <a:p>
            <a:r>
              <a:rPr lang="en-CA" sz="2000" dirty="0"/>
              <a:t>It can be pervasive or a part of personality or short term such as when it’s experimentally induced by an unsolvable puzzle situation. Short term is more easily reversed.  </a:t>
            </a:r>
          </a:p>
          <a:p>
            <a:r>
              <a:rPr lang="en-CA" sz="2000" dirty="0"/>
              <a:t>We have learned from animal models of depression/learned helplessness.</a:t>
            </a:r>
          </a:p>
          <a:p>
            <a:r>
              <a:rPr lang="en-CA" sz="2000" dirty="0"/>
              <a:t>Learned helplessness is linked to Erickson’s industry vs inferiority developmental stage and hence to psychosocial development.</a:t>
            </a:r>
          </a:p>
        </p:txBody>
      </p:sp>
      <p:pic>
        <p:nvPicPr>
          <p:cNvPr id="8" name="Content Placeholder 8">
            <a:extLst>
              <a:ext uri="{FF2B5EF4-FFF2-40B4-BE49-F238E27FC236}">
                <a16:creationId xmlns:a16="http://schemas.microsoft.com/office/drawing/2014/main" id="{083CEA80-E381-450F-9D39-33D9C4AB042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55182" y="1469103"/>
            <a:ext cx="5305647" cy="442753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0D919371-8992-804B-D8D0-73CBB6DAA92F}"/>
              </a:ext>
            </a:extLst>
          </p:cNvPr>
          <p:cNvSpPr>
            <a:spLocks noGrp="1"/>
          </p:cNvSpPr>
          <p:nvPr>
            <p:ph type="sldNum" sz="quarter" idx="12"/>
          </p:nvPr>
        </p:nvSpPr>
        <p:spPr/>
        <p:txBody>
          <a:bodyPr/>
          <a:lstStyle/>
          <a:p>
            <a:fld id="{5B621ED0-B45F-441E-93E9-023E2B55C8A5}" type="slidenum">
              <a:rPr lang="en-CA" smtClean="0"/>
              <a:t>299</a:t>
            </a:fld>
            <a:endParaRPr lang="en-CA"/>
          </a:p>
        </p:txBody>
      </p:sp>
    </p:spTree>
    <p:extLst>
      <p:ext uri="{BB962C8B-B14F-4D97-AF65-F5344CB8AC3E}">
        <p14:creationId xmlns:p14="http://schemas.microsoft.com/office/powerpoint/2010/main" val="45388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240956"/>
            <a:ext cx="12133780" cy="7222733"/>
          </a:xfrm>
        </p:spPr>
        <p:txBody>
          <a:bodyPr>
            <a:normAutofit fontScale="90000"/>
          </a:bodyPr>
          <a:lstStyle/>
          <a:p>
            <a:r>
              <a:rPr lang="en-CA" sz="3600" cap="none" dirty="0">
                <a:solidFill>
                  <a:schemeClr val="bg1"/>
                </a:solidFill>
                <a:latin typeface="Corbel" panose="020B0503020204020204" pitchFamily="34" charset="0"/>
              </a:rPr>
              <a:t>week 1- orientation and overview- sessions 1 and 2 of simple manual.</a:t>
            </a:r>
            <a:br>
              <a:rPr lang="en-CA" sz="36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3CBCC497-F512-800A-7D8C-0DD72A9136BB}"/>
              </a:ext>
            </a:extLst>
          </p:cNvPr>
          <p:cNvSpPr>
            <a:spLocks noGrp="1"/>
          </p:cNvSpPr>
          <p:nvPr>
            <p:ph type="sldNum" sz="quarter" idx="12"/>
          </p:nvPr>
        </p:nvSpPr>
        <p:spPr/>
        <p:txBody>
          <a:bodyPr/>
          <a:lstStyle/>
          <a:p>
            <a:fld id="{5B621ED0-B45F-441E-93E9-023E2B55C8A5}" type="slidenum">
              <a:rPr lang="en-CA" smtClean="0"/>
              <a:t>3</a:t>
            </a:fld>
            <a:endParaRPr lang="en-CA"/>
          </a:p>
        </p:txBody>
      </p:sp>
    </p:spTree>
    <p:extLst>
      <p:ext uri="{BB962C8B-B14F-4D97-AF65-F5344CB8AC3E}">
        <p14:creationId xmlns:p14="http://schemas.microsoft.com/office/powerpoint/2010/main" val="328849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DC16-BCD3-4410-AFA2-34D50775B78B}"/>
              </a:ext>
            </a:extLst>
          </p:cNvPr>
          <p:cNvSpPr>
            <a:spLocks noGrp="1"/>
          </p:cNvSpPr>
          <p:nvPr>
            <p:ph type="title" idx="4294967295"/>
          </p:nvPr>
        </p:nvSpPr>
        <p:spPr>
          <a:xfrm>
            <a:off x="735807" y="194513"/>
            <a:ext cx="10306050" cy="906463"/>
          </a:xfrm>
        </p:spPr>
        <p:txBody>
          <a:bodyPr>
            <a:normAutofit/>
          </a:bodyPr>
          <a:lstStyle/>
          <a:p>
            <a:pPr algn="ctr">
              <a:lnSpc>
                <a:spcPct val="90000"/>
              </a:lnSpc>
            </a:pPr>
            <a:r>
              <a:rPr lang="en-CA" sz="4000" dirty="0">
                <a:solidFill>
                  <a:schemeClr val="bg1"/>
                </a:solidFill>
              </a:rPr>
              <a:t> THREE RING BINDER </a:t>
            </a:r>
          </a:p>
        </p:txBody>
      </p:sp>
      <p:sp>
        <p:nvSpPr>
          <p:cNvPr id="3" name="Content Placeholder 2">
            <a:extLst>
              <a:ext uri="{FF2B5EF4-FFF2-40B4-BE49-F238E27FC236}">
                <a16:creationId xmlns:a16="http://schemas.microsoft.com/office/drawing/2014/main" id="{83B3A645-9BE0-49CD-85D3-156C038BC697}"/>
              </a:ext>
            </a:extLst>
          </p:cNvPr>
          <p:cNvSpPr>
            <a:spLocks noGrp="1"/>
          </p:cNvSpPr>
          <p:nvPr>
            <p:ph idx="4294967295"/>
          </p:nvPr>
        </p:nvSpPr>
        <p:spPr>
          <a:xfrm>
            <a:off x="5617701" y="1757362"/>
            <a:ext cx="6405562" cy="5100638"/>
          </a:xfrm>
        </p:spPr>
        <p:txBody>
          <a:bodyPr>
            <a:normAutofit/>
          </a:bodyPr>
          <a:lstStyle/>
          <a:p>
            <a:r>
              <a:rPr lang="en-CA" sz="3600" dirty="0"/>
              <a:t>Preferably with 30 separation tabs- one for each session</a:t>
            </a:r>
          </a:p>
          <a:p>
            <a:r>
              <a:rPr lang="en-CA" sz="3600" dirty="0"/>
              <a:t>Have it with you at each session</a:t>
            </a:r>
          </a:p>
          <a:p>
            <a:r>
              <a:rPr lang="en-CA" sz="3600" dirty="0"/>
              <a:t>You can use it to keep your weekly homework: crisis plans, diary cards, chain analysis, jot down notes, etc.</a:t>
            </a:r>
          </a:p>
          <a:p>
            <a:pPr marL="0" indent="0">
              <a:buNone/>
            </a:pPr>
            <a:endParaRPr lang="en-CA" sz="2400" dirty="0"/>
          </a:p>
        </p:txBody>
      </p:sp>
      <p:pic>
        <p:nvPicPr>
          <p:cNvPr id="8" name="Picture 7">
            <a:extLst>
              <a:ext uri="{FF2B5EF4-FFF2-40B4-BE49-F238E27FC236}">
                <a16:creationId xmlns:a16="http://schemas.microsoft.com/office/drawing/2014/main" id="{19F45BA8-BD23-4487-94AE-81B446EFEB49}"/>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50406" y="1338240"/>
            <a:ext cx="5143138" cy="487201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FECDE3B4-03AC-603F-737B-07A5240DC58B}"/>
              </a:ext>
            </a:extLst>
          </p:cNvPr>
          <p:cNvSpPr>
            <a:spLocks noGrp="1"/>
          </p:cNvSpPr>
          <p:nvPr>
            <p:ph type="sldNum" sz="quarter" idx="12"/>
          </p:nvPr>
        </p:nvSpPr>
        <p:spPr/>
        <p:txBody>
          <a:bodyPr/>
          <a:lstStyle/>
          <a:p>
            <a:fld id="{5B621ED0-B45F-441E-93E9-023E2B55C8A5}" type="slidenum">
              <a:rPr lang="en-CA" smtClean="0"/>
              <a:t>30</a:t>
            </a:fld>
            <a:endParaRPr lang="en-CA"/>
          </a:p>
        </p:txBody>
      </p:sp>
    </p:spTree>
    <p:extLst>
      <p:ext uri="{BB962C8B-B14F-4D97-AF65-F5344CB8AC3E}">
        <p14:creationId xmlns:p14="http://schemas.microsoft.com/office/powerpoint/2010/main" val="1427948433"/>
      </p:ext>
    </p:extLst>
  </p:cSld>
  <p:clrMapOvr>
    <a:masterClrMapping/>
  </p:clrMapOvr>
  <mc:AlternateContent xmlns:mc="http://schemas.openxmlformats.org/markup-compatibility/2006" xmlns:p14="http://schemas.microsoft.com/office/powerpoint/2010/main">
    <mc:Choice Requires="p14">
      <p:transition spd="med" p14:dur="700" advTm="22301">
        <p:fade/>
      </p:transition>
    </mc:Choice>
    <mc:Fallback xmlns="">
      <p:transition spd="med" advTm="22301">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03C90-3DBD-4AF5-8D22-8AB175CD1424}"/>
              </a:ext>
            </a:extLst>
          </p:cNvPr>
          <p:cNvSpPr>
            <a:spLocks noGrp="1"/>
          </p:cNvSpPr>
          <p:nvPr>
            <p:ph type="title" idx="4294967295"/>
          </p:nvPr>
        </p:nvSpPr>
        <p:spPr>
          <a:xfrm>
            <a:off x="294153" y="176784"/>
            <a:ext cx="11398102" cy="1458913"/>
          </a:xfrm>
        </p:spPr>
        <p:txBody>
          <a:bodyPr>
            <a:normAutofit/>
          </a:bodyPr>
          <a:lstStyle/>
          <a:p>
            <a:pPr algn="ctr"/>
            <a:r>
              <a:rPr lang="en-CA" sz="2800" dirty="0">
                <a:solidFill>
                  <a:schemeClr val="bg1"/>
                </a:solidFill>
              </a:rPr>
              <a:t>The importance of hope AND A sense of control in change</a:t>
            </a:r>
          </a:p>
        </p:txBody>
      </p:sp>
      <p:sp>
        <p:nvSpPr>
          <p:cNvPr id="9" name="Content Placeholder 8">
            <a:extLst>
              <a:ext uri="{FF2B5EF4-FFF2-40B4-BE49-F238E27FC236}">
                <a16:creationId xmlns:a16="http://schemas.microsoft.com/office/drawing/2014/main" id="{E277B19B-DE36-4BC8-B42D-0537300845CE}"/>
              </a:ext>
            </a:extLst>
          </p:cNvPr>
          <p:cNvSpPr>
            <a:spLocks noGrp="1"/>
          </p:cNvSpPr>
          <p:nvPr>
            <p:ph sz="half" idx="4294967295"/>
          </p:nvPr>
        </p:nvSpPr>
        <p:spPr>
          <a:xfrm>
            <a:off x="4364736" y="1458913"/>
            <a:ext cx="7608189" cy="5222303"/>
          </a:xfrm>
        </p:spPr>
        <p:txBody>
          <a:bodyPr>
            <a:normAutofit fontScale="92500" lnSpcReduction="10000"/>
          </a:bodyPr>
          <a:lstStyle/>
          <a:p>
            <a:r>
              <a:rPr lang="en-CA" sz="2800" dirty="0"/>
              <a:t>Locus of control</a:t>
            </a:r>
            <a:r>
              <a:rPr lang="en-US" sz="2800" dirty="0"/>
              <a:t> is related to self-efficacy.</a:t>
            </a:r>
            <a:endParaRPr lang="en-CA" sz="2800" dirty="0"/>
          </a:p>
          <a:p>
            <a:r>
              <a:rPr lang="en-CA" sz="2800" dirty="0"/>
              <a:t>High self-efficacy is associated with an internal locus of control</a:t>
            </a:r>
          </a:p>
          <a:p>
            <a:r>
              <a:rPr lang="en-CA" sz="2800" dirty="0"/>
              <a:t>Low self-efficacy and learned helplessness are associated with with an external locus of control</a:t>
            </a:r>
          </a:p>
          <a:p>
            <a:r>
              <a:rPr lang="en-CA" sz="2800" dirty="0"/>
              <a:t>A belief one has some control over their lives, or a sense of self-efficacy, is necessary for change.</a:t>
            </a:r>
          </a:p>
          <a:p>
            <a:r>
              <a:rPr lang="en-CA" sz="2800" dirty="0"/>
              <a:t>If you don’t have hope you can change, you won’t work at it and you won’t change.</a:t>
            </a:r>
          </a:p>
          <a:p>
            <a:r>
              <a:rPr lang="en-CA" sz="2800" dirty="0"/>
              <a:t>We move towards an internal locus of control, self-efficacy and hope through small incremental experiences of success and change. This reverses learned helplessness</a:t>
            </a:r>
          </a:p>
          <a:p>
            <a:endParaRPr lang="en-CA" sz="2800" dirty="0"/>
          </a:p>
          <a:p>
            <a:endParaRPr lang="en-CA" sz="2800" dirty="0"/>
          </a:p>
        </p:txBody>
      </p:sp>
      <p:pic>
        <p:nvPicPr>
          <p:cNvPr id="1026" name="Picture 2" descr="The “HOPE” Experiment">
            <a:extLst>
              <a:ext uri="{FF2B5EF4-FFF2-40B4-BE49-F238E27FC236}">
                <a16:creationId xmlns:a16="http://schemas.microsoft.com/office/drawing/2014/main" id="{34B3C969-4924-7760-0F1B-18A0D8FAF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45" y="1438657"/>
            <a:ext cx="3864991" cy="44866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D5DD695-FD87-18DD-615F-4A8BFFFB1724}"/>
              </a:ext>
            </a:extLst>
          </p:cNvPr>
          <p:cNvSpPr>
            <a:spLocks noGrp="1"/>
          </p:cNvSpPr>
          <p:nvPr>
            <p:ph type="sldNum" sz="quarter" idx="12"/>
          </p:nvPr>
        </p:nvSpPr>
        <p:spPr/>
        <p:txBody>
          <a:bodyPr/>
          <a:lstStyle/>
          <a:p>
            <a:fld id="{5B621ED0-B45F-441E-93E9-023E2B55C8A5}" type="slidenum">
              <a:rPr lang="en-CA" smtClean="0"/>
              <a:t>300</a:t>
            </a:fld>
            <a:endParaRPr lang="en-CA"/>
          </a:p>
        </p:txBody>
      </p:sp>
    </p:spTree>
    <p:extLst>
      <p:ext uri="{BB962C8B-B14F-4D97-AF65-F5344CB8AC3E}">
        <p14:creationId xmlns:p14="http://schemas.microsoft.com/office/powerpoint/2010/main" val="137051920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6BB6BC-9916-3718-8FAD-887B35F4A8D8}"/>
              </a:ext>
            </a:extLst>
          </p:cNvPr>
          <p:cNvSpPr txBox="1"/>
          <p:nvPr/>
        </p:nvSpPr>
        <p:spPr>
          <a:xfrm>
            <a:off x="2661373" y="159488"/>
            <a:ext cx="9530627" cy="680186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word "apathy" originates from the Greek word "apatheia," which means "lack of feeling" or "indifference." It is composed of the prefix "a-" meaning "without" and "pathos," which means "feeling" or "emotion." The term has evolved over time to describe a state of indifference or a lack of interest, enthusiasm, or concern regarding various aspects of life </a:t>
            </a:r>
            <a:r>
              <a:rPr lang="en-US" sz="2000" dirty="0">
                <a:latin typeface="+mj-lt"/>
              </a:rPr>
              <a:t>such as personal relationships, work, or hobbies. It can manifest as emotional numbness, a lack of motivation, or a disconnection from one's surroundings and experiences.</a:t>
            </a:r>
          </a:p>
          <a:p>
            <a:pPr marL="285750" indent="-285750">
              <a:buFont typeface="Arial" panose="020B0604020202020204" pitchFamily="34" charset="0"/>
              <a:buChar char="•"/>
            </a:pPr>
            <a:r>
              <a:rPr lang="en-US" sz="2000" dirty="0">
                <a:latin typeface="+mj-lt"/>
              </a:rPr>
              <a:t>Several factors can contribute to apathy, including:</a:t>
            </a:r>
          </a:p>
          <a:p>
            <a:pPr marL="285750" indent="-285750">
              <a:buFont typeface="Arial" panose="020B0604020202020204" pitchFamily="34" charset="0"/>
              <a:buChar char="•"/>
            </a:pPr>
            <a:r>
              <a:rPr lang="en-US" sz="2000" dirty="0">
                <a:solidFill>
                  <a:schemeClr val="bg1"/>
                </a:solidFill>
                <a:latin typeface="+mj-lt"/>
              </a:rPr>
              <a:t>Mental Health Conditions: </a:t>
            </a:r>
            <a:r>
              <a:rPr lang="en-US" sz="2000" dirty="0">
                <a:latin typeface="+mj-lt"/>
              </a:rPr>
              <a:t>Disorders such as depression, and anxiety can lead to feelings of apathy. Depression, in particular, often involves a loss of interest in activities that once brought joy.</a:t>
            </a:r>
          </a:p>
          <a:p>
            <a:pPr marL="285750" indent="-285750">
              <a:buFont typeface="Arial" panose="020B0604020202020204" pitchFamily="34" charset="0"/>
              <a:buChar char="•"/>
            </a:pPr>
            <a:r>
              <a:rPr lang="en-US" sz="2000" dirty="0">
                <a:solidFill>
                  <a:schemeClr val="bg1"/>
                </a:solidFill>
                <a:latin typeface="+mj-lt"/>
              </a:rPr>
              <a:t>Chronic Stress: </a:t>
            </a:r>
            <a:r>
              <a:rPr lang="en-US" sz="2000" dirty="0">
                <a:latin typeface="+mj-lt"/>
              </a:rPr>
              <a:t>Prolonged exposure to stress can lead to burnout, which may result in apathy as individuals become overwhelmed and disengaged.</a:t>
            </a:r>
          </a:p>
          <a:p>
            <a:pPr marL="285750" indent="-285750">
              <a:buFont typeface="Arial" panose="020B0604020202020204" pitchFamily="34" charset="0"/>
              <a:buChar char="•"/>
            </a:pPr>
            <a:r>
              <a:rPr lang="en-US" sz="2000" dirty="0">
                <a:solidFill>
                  <a:schemeClr val="bg1"/>
                </a:solidFill>
                <a:latin typeface="+mj-lt"/>
              </a:rPr>
              <a:t>Substance Abuse</a:t>
            </a:r>
            <a:r>
              <a:rPr lang="en-US" sz="2000" dirty="0">
                <a:latin typeface="+mj-lt"/>
              </a:rPr>
              <a:t>: Alcohol and drug use can alter brain chemistry, leading to apathy.</a:t>
            </a:r>
          </a:p>
          <a:p>
            <a:pPr marL="285750" indent="-285750">
              <a:buFont typeface="Arial" panose="020B0604020202020204" pitchFamily="34" charset="0"/>
              <a:buChar char="•"/>
            </a:pPr>
            <a:r>
              <a:rPr lang="en-US" sz="2000" dirty="0">
                <a:solidFill>
                  <a:schemeClr val="bg1"/>
                </a:solidFill>
                <a:latin typeface="+mj-lt"/>
              </a:rPr>
              <a:t>Lack of Stimulation: </a:t>
            </a:r>
            <a:r>
              <a:rPr lang="en-US" sz="2000" dirty="0">
                <a:latin typeface="+mj-lt"/>
              </a:rPr>
              <a:t>A monotonous routine or an environment lacking in challenges can lead to feelings of boredom and disengagement.</a:t>
            </a:r>
          </a:p>
          <a:p>
            <a:pPr marL="285750" indent="-285750">
              <a:buFont typeface="Arial" panose="020B0604020202020204" pitchFamily="34" charset="0"/>
              <a:buChar char="•"/>
            </a:pPr>
            <a:r>
              <a:rPr lang="en-US" sz="2000" dirty="0">
                <a:solidFill>
                  <a:schemeClr val="bg1"/>
                </a:solidFill>
                <a:latin typeface="+mj-lt"/>
              </a:rPr>
              <a:t>Physical Health Issues: </a:t>
            </a:r>
            <a:r>
              <a:rPr lang="en-US" sz="2000" dirty="0">
                <a:latin typeface="+mj-lt"/>
              </a:rPr>
              <a:t>Chronic illnesses or fatigue can sap energy and interest, contributing to apathy.</a:t>
            </a:r>
          </a:p>
          <a:p>
            <a:pPr marL="285750" indent="-285750">
              <a:buFont typeface="Arial" panose="020B0604020202020204" pitchFamily="34" charset="0"/>
              <a:buChar char="•"/>
            </a:pPr>
            <a:r>
              <a:rPr lang="en-US" sz="2000" dirty="0">
                <a:solidFill>
                  <a:schemeClr val="bg1"/>
                </a:solidFill>
                <a:latin typeface="+mj-lt"/>
              </a:rPr>
              <a:t>Life Changes or Transitions: </a:t>
            </a:r>
            <a:r>
              <a:rPr lang="en-US" sz="2000" dirty="0">
                <a:latin typeface="+mj-lt"/>
              </a:rPr>
              <a:t>Major life events, such as the loss of a loved one, job loss, or significant changes in personal circumstances, can trigger feelings of apathy.</a:t>
            </a:r>
            <a:br>
              <a:rPr lang="en-US" dirty="0"/>
            </a:br>
            <a:br>
              <a:rPr lang="en-US" dirty="0"/>
            </a:br>
            <a:endParaRPr lang="en-CA" dirty="0"/>
          </a:p>
        </p:txBody>
      </p:sp>
      <p:pic>
        <p:nvPicPr>
          <p:cNvPr id="5" name="Picture 4" descr="A person in glasses and a bow tie touching a keyboard&#10;&#10;Description automatically generated">
            <a:extLst>
              <a:ext uri="{FF2B5EF4-FFF2-40B4-BE49-F238E27FC236}">
                <a16:creationId xmlns:a16="http://schemas.microsoft.com/office/drawing/2014/main" id="{EBA0D725-A58B-B1B3-B991-A75392B39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61" y="1992249"/>
            <a:ext cx="2561079" cy="2313938"/>
          </a:xfrm>
          <a:prstGeom prst="rect">
            <a:avLst/>
          </a:prstGeom>
        </p:spPr>
      </p:pic>
      <p:sp>
        <p:nvSpPr>
          <p:cNvPr id="7" name="TextBox 6">
            <a:extLst>
              <a:ext uri="{FF2B5EF4-FFF2-40B4-BE49-F238E27FC236}">
                <a16:creationId xmlns:a16="http://schemas.microsoft.com/office/drawing/2014/main" id="{788A1B48-DE65-A4AB-6B16-43143A6982F0}"/>
              </a:ext>
            </a:extLst>
          </p:cNvPr>
          <p:cNvSpPr txBox="1"/>
          <p:nvPr/>
        </p:nvSpPr>
        <p:spPr>
          <a:xfrm>
            <a:off x="506279" y="1274721"/>
            <a:ext cx="6137452" cy="584775"/>
          </a:xfrm>
          <a:prstGeom prst="rect">
            <a:avLst/>
          </a:prstGeom>
          <a:noFill/>
        </p:spPr>
        <p:txBody>
          <a:bodyPr wrap="square">
            <a:spAutoFit/>
          </a:bodyPr>
          <a:lstStyle/>
          <a:p>
            <a:r>
              <a:rPr lang="en-US" sz="3200" b="0" i="0" dirty="0">
                <a:solidFill>
                  <a:schemeClr val="bg1"/>
                </a:solidFill>
                <a:effectLst/>
                <a:latin typeface="Arial" panose="020B0604020202020204" pitchFamily="34" charset="0"/>
              </a:rPr>
              <a:t>APATHY</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6700501D-BE15-7879-D4A5-D7AA108C86C8}"/>
              </a:ext>
            </a:extLst>
          </p:cNvPr>
          <p:cNvSpPr>
            <a:spLocks noGrp="1"/>
          </p:cNvSpPr>
          <p:nvPr>
            <p:ph type="sldNum" sz="quarter" idx="12"/>
          </p:nvPr>
        </p:nvSpPr>
        <p:spPr/>
        <p:txBody>
          <a:bodyPr/>
          <a:lstStyle/>
          <a:p>
            <a:fld id="{5B621ED0-B45F-441E-93E9-023E2B55C8A5}" type="slidenum">
              <a:rPr lang="en-CA" smtClean="0"/>
              <a:t>301</a:t>
            </a:fld>
            <a:endParaRPr lang="en-CA"/>
          </a:p>
        </p:txBody>
      </p:sp>
    </p:spTree>
    <p:extLst>
      <p:ext uri="{BB962C8B-B14F-4D97-AF65-F5344CB8AC3E}">
        <p14:creationId xmlns:p14="http://schemas.microsoft.com/office/powerpoint/2010/main" val="59541657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1ED26C-73BC-9FA6-7F5F-6081EC022358}"/>
              </a:ext>
            </a:extLst>
          </p:cNvPr>
          <p:cNvSpPr txBox="1"/>
          <p:nvPr/>
        </p:nvSpPr>
        <p:spPr>
          <a:xfrm>
            <a:off x="5412804" y="341101"/>
            <a:ext cx="6448425" cy="6494085"/>
          </a:xfrm>
          <a:prstGeom prst="rect">
            <a:avLst/>
          </a:prstGeom>
          <a:noFill/>
        </p:spPr>
        <p:txBody>
          <a:bodyPr wrap="square">
            <a:spAutoFit/>
          </a:bodyPr>
          <a:lstStyle/>
          <a:p>
            <a:pPr marL="285750" indent="-285750">
              <a:buFont typeface="Arial" panose="020B0604020202020204" pitchFamily="34" charset="0"/>
              <a:buChar char="•"/>
            </a:pPr>
            <a:r>
              <a:rPr lang="en-US" sz="2000" dirty="0"/>
              <a:t>Dealing with apathy often involves addressing its underlying causes.</a:t>
            </a:r>
          </a:p>
          <a:p>
            <a:pPr marL="285750" indent="-285750">
              <a:buFont typeface="Arial" panose="020B0604020202020204" pitchFamily="34" charset="0"/>
              <a:buChar char="•"/>
            </a:pPr>
            <a:r>
              <a:rPr lang="en-US" sz="2000" dirty="0">
                <a:solidFill>
                  <a:schemeClr val="bg1"/>
                </a:solidFill>
              </a:rPr>
              <a:t>Breaking tasks into smaller, manageable steps </a:t>
            </a:r>
            <a:r>
              <a:rPr lang="en-US" sz="2000" dirty="0"/>
              <a:t>can help create a sense of accomplishment and motivation.</a:t>
            </a:r>
          </a:p>
          <a:p>
            <a:pPr marL="285750" indent="-285750">
              <a:buFont typeface="Arial" panose="020B0604020202020204" pitchFamily="34" charset="0"/>
              <a:buChar char="•"/>
            </a:pPr>
            <a:r>
              <a:rPr lang="en-US" sz="2000" dirty="0"/>
              <a:t>Even if you don’t feel like it, </a:t>
            </a:r>
            <a:r>
              <a:rPr lang="en-US" sz="2000" dirty="0">
                <a:solidFill>
                  <a:schemeClr val="bg1"/>
                </a:solidFill>
              </a:rPr>
              <a:t>participating in hobbies or social activities </a:t>
            </a:r>
            <a:r>
              <a:rPr lang="en-US" sz="2000" dirty="0"/>
              <a:t>can help rekindle interest and connection.</a:t>
            </a:r>
          </a:p>
          <a:p>
            <a:pPr marL="285750" indent="-285750">
              <a:buFont typeface="Arial" panose="020B0604020202020204" pitchFamily="34" charset="0"/>
              <a:buChar char="•"/>
            </a:pPr>
            <a:r>
              <a:rPr lang="en-US" sz="2000" dirty="0">
                <a:solidFill>
                  <a:schemeClr val="bg1"/>
                </a:solidFill>
              </a:rPr>
              <a:t>Creating a daily schedule </a:t>
            </a:r>
            <a:r>
              <a:rPr lang="en-US" sz="2000" dirty="0"/>
              <a:t>can provide structure and help combat feelings of aimlessness.</a:t>
            </a:r>
          </a:p>
          <a:p>
            <a:pPr marL="285750" indent="-285750">
              <a:buFont typeface="Arial" panose="020B0604020202020204" pitchFamily="34" charset="0"/>
              <a:buChar char="•"/>
            </a:pPr>
            <a:r>
              <a:rPr lang="en-US" sz="2000" dirty="0"/>
              <a:t>Techniques such as </a:t>
            </a:r>
            <a:r>
              <a:rPr lang="en-US" sz="2000" dirty="0">
                <a:solidFill>
                  <a:schemeClr val="bg1"/>
                </a:solidFill>
              </a:rPr>
              <a:t>meditation, yoga, or deep breathing </a:t>
            </a:r>
            <a:r>
              <a:rPr lang="en-US" sz="2000" dirty="0"/>
              <a:t>can help increase awareness and engagement with the present moment.</a:t>
            </a:r>
          </a:p>
          <a:p>
            <a:pPr marL="285750" indent="-285750">
              <a:buFont typeface="Arial" panose="020B0604020202020204" pitchFamily="34" charset="0"/>
              <a:buChar char="•"/>
            </a:pPr>
            <a:r>
              <a:rPr lang="en-US" sz="2000" dirty="0">
                <a:solidFill>
                  <a:schemeClr val="bg1"/>
                </a:solidFill>
              </a:rPr>
              <a:t>Reaching out to friends or family </a:t>
            </a:r>
            <a:r>
              <a:rPr lang="en-US" sz="2000" dirty="0"/>
              <a:t>can provide support and reduce feelings of isolation.</a:t>
            </a:r>
          </a:p>
          <a:p>
            <a:pPr marL="285750" indent="-285750">
              <a:buFont typeface="Arial" panose="020B0604020202020204" pitchFamily="34" charset="0"/>
              <a:buChar char="•"/>
            </a:pPr>
            <a:r>
              <a:rPr lang="en-US" sz="2000" dirty="0">
                <a:solidFill>
                  <a:schemeClr val="bg1"/>
                </a:solidFill>
              </a:rPr>
              <a:t>Regular exercise </a:t>
            </a:r>
            <a:r>
              <a:rPr lang="en-US" sz="2000" dirty="0"/>
              <a:t>can boost mood and energy levels, helping to combat apathy.</a:t>
            </a:r>
          </a:p>
          <a:p>
            <a:pPr marL="285750" indent="-285750">
              <a:buFont typeface="Arial" panose="020B0604020202020204" pitchFamily="34" charset="0"/>
              <a:buChar char="•"/>
            </a:pPr>
            <a:r>
              <a:rPr lang="en-US" sz="2000" dirty="0">
                <a:solidFill>
                  <a:schemeClr val="bg1"/>
                </a:solidFill>
              </a:rPr>
              <a:t>Eating well, getting enough sleep, and avoiding excessive alcohol or drugs </a:t>
            </a:r>
            <a:r>
              <a:rPr lang="en-US" sz="2000" dirty="0"/>
              <a:t>can positively impact overall well-being.</a:t>
            </a:r>
            <a:br>
              <a:rPr lang="en-US" dirty="0"/>
            </a:br>
            <a:br>
              <a:rPr lang="en-US" dirty="0"/>
            </a:br>
            <a:endParaRPr lang="en-CA" dirty="0"/>
          </a:p>
        </p:txBody>
      </p:sp>
      <p:pic>
        <p:nvPicPr>
          <p:cNvPr id="5" name="Picture 4" descr="A diagram of a psychological disorder&#10;&#10;Description automatically generated with medium confidence">
            <a:extLst>
              <a:ext uri="{FF2B5EF4-FFF2-40B4-BE49-F238E27FC236}">
                <a16:creationId xmlns:a16="http://schemas.microsoft.com/office/drawing/2014/main" id="{58847CB8-A5BD-0FCF-EFDE-CA4554225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71" y="1541430"/>
            <a:ext cx="4882505" cy="3775139"/>
          </a:xfrm>
          <a:prstGeom prst="rect">
            <a:avLst/>
          </a:prstGeom>
        </p:spPr>
      </p:pic>
      <p:sp>
        <p:nvSpPr>
          <p:cNvPr id="4" name="TextBox 3">
            <a:extLst>
              <a:ext uri="{FF2B5EF4-FFF2-40B4-BE49-F238E27FC236}">
                <a16:creationId xmlns:a16="http://schemas.microsoft.com/office/drawing/2014/main" id="{675DA4DA-7011-9B5F-8C6E-976DF13C0964}"/>
              </a:ext>
            </a:extLst>
          </p:cNvPr>
          <p:cNvSpPr txBox="1"/>
          <p:nvPr/>
        </p:nvSpPr>
        <p:spPr>
          <a:xfrm>
            <a:off x="993314" y="341101"/>
            <a:ext cx="3557421" cy="1200329"/>
          </a:xfrm>
          <a:prstGeom prst="rect">
            <a:avLst/>
          </a:prstGeom>
          <a:noFill/>
        </p:spPr>
        <p:txBody>
          <a:bodyPr wrap="square">
            <a:spAutoFit/>
          </a:bodyPr>
          <a:lstStyle/>
          <a:p>
            <a:pPr algn="ctr"/>
            <a:r>
              <a:rPr lang="en-US" sz="3600" b="0" i="0" dirty="0">
                <a:solidFill>
                  <a:schemeClr val="bg1"/>
                </a:solidFill>
                <a:effectLst/>
                <a:latin typeface="Arial" panose="020B0604020202020204" pitchFamily="34" charset="0"/>
              </a:rPr>
              <a:t>DEALING WITH APATHY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229177D8-2A1F-BA8E-87A2-F6ED069A34C8}"/>
              </a:ext>
            </a:extLst>
          </p:cNvPr>
          <p:cNvSpPr>
            <a:spLocks noGrp="1"/>
          </p:cNvSpPr>
          <p:nvPr>
            <p:ph type="sldNum" sz="quarter" idx="12"/>
          </p:nvPr>
        </p:nvSpPr>
        <p:spPr/>
        <p:txBody>
          <a:bodyPr/>
          <a:lstStyle/>
          <a:p>
            <a:fld id="{5B621ED0-B45F-441E-93E9-023E2B55C8A5}" type="slidenum">
              <a:rPr lang="en-CA" smtClean="0"/>
              <a:t>302</a:t>
            </a:fld>
            <a:endParaRPr lang="en-CA"/>
          </a:p>
        </p:txBody>
      </p:sp>
    </p:spTree>
    <p:extLst>
      <p:ext uri="{BB962C8B-B14F-4D97-AF65-F5344CB8AC3E}">
        <p14:creationId xmlns:p14="http://schemas.microsoft.com/office/powerpoint/2010/main" val="49303046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92500" lnSpcReduction="20000"/>
          </a:bodyPr>
          <a:lstStyle/>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t>3. What will help and who can I trust.</a:t>
            </a:r>
          </a:p>
          <a:p>
            <a:r>
              <a:rPr lang="en-CA" sz="3000" dirty="0"/>
              <a:t>4. Coping with limited resources</a:t>
            </a:r>
          </a:p>
          <a:p>
            <a:r>
              <a:rPr lang="en-CA" sz="3000" dirty="0"/>
              <a:t>5. Dealing with competing priorities</a:t>
            </a:r>
          </a:p>
          <a:p>
            <a:r>
              <a:rPr lang="en-CA" sz="3000" dirty="0"/>
              <a:t>6. Believing one can change: Self-efficacy, learned helplessness, and locus of control</a:t>
            </a:r>
          </a:p>
          <a:p>
            <a:r>
              <a:rPr lang="en-CA" sz="3000" dirty="0">
                <a:solidFill>
                  <a:schemeClr val="bg1"/>
                </a:solidFill>
              </a:rPr>
              <a:t>7. Obstacles past Simple course participants have encountered</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3FD0F13-9F14-18E9-D34E-C15617297017}"/>
              </a:ext>
            </a:extLst>
          </p:cNvPr>
          <p:cNvSpPr>
            <a:spLocks noGrp="1"/>
          </p:cNvSpPr>
          <p:nvPr>
            <p:ph type="sldNum" sz="quarter" idx="12"/>
          </p:nvPr>
        </p:nvSpPr>
        <p:spPr/>
        <p:txBody>
          <a:bodyPr/>
          <a:lstStyle/>
          <a:p>
            <a:fld id="{5B621ED0-B45F-441E-93E9-023E2B55C8A5}" type="slidenum">
              <a:rPr lang="en-CA" smtClean="0"/>
              <a:t>303</a:t>
            </a:fld>
            <a:endParaRPr lang="en-CA"/>
          </a:p>
        </p:txBody>
      </p:sp>
    </p:spTree>
    <p:extLst>
      <p:ext uri="{BB962C8B-B14F-4D97-AF65-F5344CB8AC3E}">
        <p14:creationId xmlns:p14="http://schemas.microsoft.com/office/powerpoint/2010/main" val="406814431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with her hands on her hips&#10;&#10;Description automatically generated">
            <a:extLst>
              <a:ext uri="{FF2B5EF4-FFF2-40B4-BE49-F238E27FC236}">
                <a16:creationId xmlns:a16="http://schemas.microsoft.com/office/drawing/2014/main" id="{0643143B-57C0-77B4-242A-D6721D122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81" y="697374"/>
            <a:ext cx="4668224" cy="5463252"/>
          </a:xfrm>
          <a:prstGeom prst="rect">
            <a:avLst/>
          </a:prstGeom>
        </p:spPr>
      </p:pic>
      <p:sp>
        <p:nvSpPr>
          <p:cNvPr id="4" name="TextBox 3">
            <a:extLst>
              <a:ext uri="{FF2B5EF4-FFF2-40B4-BE49-F238E27FC236}">
                <a16:creationId xmlns:a16="http://schemas.microsoft.com/office/drawing/2014/main" id="{DACFF3DD-0BEB-883E-6BE8-7B95D7266CD2}"/>
              </a:ext>
            </a:extLst>
          </p:cNvPr>
          <p:cNvSpPr txBox="1"/>
          <p:nvPr/>
        </p:nvSpPr>
        <p:spPr>
          <a:xfrm>
            <a:off x="1930" y="5255436"/>
            <a:ext cx="6094070" cy="584775"/>
          </a:xfrm>
          <a:prstGeom prst="rect">
            <a:avLst/>
          </a:prstGeom>
          <a:noFill/>
        </p:spPr>
        <p:txBody>
          <a:bodyPr wrap="square">
            <a:spAutoFit/>
          </a:bodyPr>
          <a:lstStyle/>
          <a:p>
            <a:pPr algn="ctr"/>
            <a:r>
              <a:rPr lang="en-US" sz="3200" dirty="0"/>
              <a:t>Kate</a:t>
            </a:r>
            <a:endParaRPr lang="en-CA" sz="3200" dirty="0"/>
          </a:p>
        </p:txBody>
      </p:sp>
      <p:sp>
        <p:nvSpPr>
          <p:cNvPr id="5" name="TextBox 4">
            <a:extLst>
              <a:ext uri="{FF2B5EF4-FFF2-40B4-BE49-F238E27FC236}">
                <a16:creationId xmlns:a16="http://schemas.microsoft.com/office/drawing/2014/main" id="{709F8206-36E1-FC36-835A-29720FC4A47A}"/>
              </a:ext>
            </a:extLst>
          </p:cNvPr>
          <p:cNvSpPr txBox="1"/>
          <p:nvPr/>
        </p:nvSpPr>
        <p:spPr>
          <a:xfrm>
            <a:off x="5666442" y="1973055"/>
            <a:ext cx="6097772" cy="2123658"/>
          </a:xfrm>
          <a:prstGeom prst="rect">
            <a:avLst/>
          </a:prstGeom>
          <a:noFill/>
        </p:spPr>
        <p:txBody>
          <a:bodyPr wrap="square">
            <a:spAutoFit/>
          </a:bodyPr>
          <a:lstStyle/>
          <a:p>
            <a:pPr marL="571500" indent="-571500">
              <a:buFont typeface="Arial" panose="020B0604020202020204" pitchFamily="34" charset="0"/>
              <a:buChar char="•"/>
            </a:pPr>
            <a:r>
              <a:rPr lang="en-CA" sz="4400" dirty="0">
                <a:solidFill>
                  <a:schemeClr val="bg1"/>
                </a:solidFill>
              </a:rPr>
              <a:t>Obstacles participants often encounter in the simple course</a:t>
            </a:r>
            <a:endParaRPr lang="en-CA" sz="4400" dirty="0"/>
          </a:p>
        </p:txBody>
      </p:sp>
      <p:sp>
        <p:nvSpPr>
          <p:cNvPr id="2" name="Slide Number Placeholder 1">
            <a:extLst>
              <a:ext uri="{FF2B5EF4-FFF2-40B4-BE49-F238E27FC236}">
                <a16:creationId xmlns:a16="http://schemas.microsoft.com/office/drawing/2014/main" id="{D5C0892D-CDBB-8AE9-A894-E99D48E29ED8}"/>
              </a:ext>
            </a:extLst>
          </p:cNvPr>
          <p:cNvSpPr>
            <a:spLocks noGrp="1"/>
          </p:cNvSpPr>
          <p:nvPr>
            <p:ph type="sldNum" sz="quarter" idx="12"/>
          </p:nvPr>
        </p:nvSpPr>
        <p:spPr/>
        <p:txBody>
          <a:bodyPr/>
          <a:lstStyle/>
          <a:p>
            <a:fld id="{5B621ED0-B45F-441E-93E9-023E2B55C8A5}" type="slidenum">
              <a:rPr lang="en-CA" smtClean="0"/>
              <a:t>304</a:t>
            </a:fld>
            <a:endParaRPr lang="en-CA"/>
          </a:p>
        </p:txBody>
      </p:sp>
    </p:spTree>
    <p:extLst>
      <p:ext uri="{BB962C8B-B14F-4D97-AF65-F5344CB8AC3E}">
        <p14:creationId xmlns:p14="http://schemas.microsoft.com/office/powerpoint/2010/main" val="416436308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9A84-142B-8FC9-4685-243CC8784DD4}"/>
              </a:ext>
            </a:extLst>
          </p:cNvPr>
          <p:cNvSpPr>
            <a:spLocks noGrp="1"/>
          </p:cNvSpPr>
          <p:nvPr>
            <p:ph type="title" idx="4294967295"/>
          </p:nvPr>
        </p:nvSpPr>
        <p:spPr>
          <a:xfrm>
            <a:off x="0" y="228600"/>
            <a:ext cx="4521200" cy="1993900"/>
          </a:xfrm>
        </p:spPr>
        <p:txBody>
          <a:bodyPr>
            <a:normAutofit/>
          </a:bodyPr>
          <a:lstStyle/>
          <a:p>
            <a:pPr algn="ctr"/>
            <a:r>
              <a:rPr lang="en-CA" sz="2800" dirty="0">
                <a:solidFill>
                  <a:schemeClr val="bg1"/>
                </a:solidFill>
              </a:rPr>
              <a:t>Obstacles participants often encounter in the simple course</a:t>
            </a:r>
          </a:p>
        </p:txBody>
      </p:sp>
      <p:sp>
        <p:nvSpPr>
          <p:cNvPr id="3" name="Content Placeholder 2">
            <a:extLst>
              <a:ext uri="{FF2B5EF4-FFF2-40B4-BE49-F238E27FC236}">
                <a16:creationId xmlns:a16="http://schemas.microsoft.com/office/drawing/2014/main" id="{B9D07752-8A17-7E3B-509E-53C0F51268F1}"/>
              </a:ext>
            </a:extLst>
          </p:cNvPr>
          <p:cNvSpPr>
            <a:spLocks noGrp="1"/>
          </p:cNvSpPr>
          <p:nvPr>
            <p:ph idx="4294967295"/>
          </p:nvPr>
        </p:nvSpPr>
        <p:spPr>
          <a:xfrm>
            <a:off x="4654550" y="147638"/>
            <a:ext cx="7537450" cy="6858000"/>
          </a:xfrm>
        </p:spPr>
        <p:txBody>
          <a:bodyPr anchor="ctr">
            <a:normAutofit/>
          </a:bodyPr>
          <a:lstStyle/>
          <a:p>
            <a:r>
              <a:rPr lang="en-CA" sz="2400" dirty="0">
                <a:solidFill>
                  <a:schemeClr val="tx2"/>
                </a:solidFill>
              </a:rPr>
              <a:t>One out of every three people who attends at least one session of the Simple course stops coming. Some of the reasons people have shared:</a:t>
            </a:r>
          </a:p>
          <a:p>
            <a:r>
              <a:rPr lang="en-CA" sz="2400" dirty="0">
                <a:solidFill>
                  <a:schemeClr val="tx2"/>
                </a:solidFill>
              </a:rPr>
              <a:t>They feel better and don’t need the course anymore, or feel worse and can’t find the motivation, hope, or interest needed for participating. </a:t>
            </a:r>
          </a:p>
          <a:p>
            <a:r>
              <a:rPr lang="en-CA" sz="2400" dirty="0">
                <a:solidFill>
                  <a:schemeClr val="tx2"/>
                </a:solidFill>
              </a:rPr>
              <a:t>They may feel their problems are too big for a course like this or that what they really need is individual therapy.</a:t>
            </a:r>
          </a:p>
          <a:p>
            <a:r>
              <a:rPr lang="en-CA" sz="2400" dirty="0">
                <a:solidFill>
                  <a:schemeClr val="tx2"/>
                </a:solidFill>
              </a:rPr>
              <a:t>Simple is not a good fit for their issues, their attention span, or learning style.</a:t>
            </a:r>
          </a:p>
          <a:p>
            <a:r>
              <a:rPr lang="en-CA" sz="2400" dirty="0">
                <a:solidFill>
                  <a:schemeClr val="tx2"/>
                </a:solidFill>
              </a:rPr>
              <a:t>There are changes in their schedules, new commitments, or changes in circumstances.</a:t>
            </a:r>
          </a:p>
          <a:p>
            <a:r>
              <a:rPr lang="en-CA" sz="2400" dirty="0">
                <a:solidFill>
                  <a:schemeClr val="tx2"/>
                </a:solidFill>
              </a:rPr>
              <a:t>They experience general discouragement: “if I have to do all of this to change, change is impossible” or “What we’ve talked about so far is not working and nothing will ever work”</a:t>
            </a:r>
          </a:p>
          <a:p>
            <a:endParaRPr lang="en-CA" sz="1100" dirty="0">
              <a:solidFill>
                <a:schemeClr val="tx2"/>
              </a:solidFill>
            </a:endParaRPr>
          </a:p>
        </p:txBody>
      </p:sp>
      <p:pic>
        <p:nvPicPr>
          <p:cNvPr id="2050" name="Picture 2" descr="DIY American Ninja Warrior Backyard Obstacle Course - Frugal Fun For Boys  and Girls">
            <a:extLst>
              <a:ext uri="{FF2B5EF4-FFF2-40B4-BE49-F238E27FC236}">
                <a16:creationId xmlns:a16="http://schemas.microsoft.com/office/drawing/2014/main" id="{DBB2E57D-95BA-22E4-22E4-0AA64D89D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23" y="2143431"/>
            <a:ext cx="4396248" cy="30922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4299EA6-82F0-FEF6-876B-95208F113260}"/>
              </a:ext>
            </a:extLst>
          </p:cNvPr>
          <p:cNvSpPr>
            <a:spLocks noGrp="1"/>
          </p:cNvSpPr>
          <p:nvPr>
            <p:ph type="sldNum" sz="quarter" idx="12"/>
          </p:nvPr>
        </p:nvSpPr>
        <p:spPr/>
        <p:txBody>
          <a:bodyPr/>
          <a:lstStyle/>
          <a:p>
            <a:fld id="{5B621ED0-B45F-441E-93E9-023E2B55C8A5}" type="slidenum">
              <a:rPr lang="en-CA" smtClean="0"/>
              <a:t>305</a:t>
            </a:fld>
            <a:endParaRPr lang="en-CA"/>
          </a:p>
        </p:txBody>
      </p:sp>
    </p:spTree>
    <p:extLst>
      <p:ext uri="{BB962C8B-B14F-4D97-AF65-F5344CB8AC3E}">
        <p14:creationId xmlns:p14="http://schemas.microsoft.com/office/powerpoint/2010/main" val="20652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9A84-142B-8FC9-4685-243CC8784DD4}"/>
              </a:ext>
            </a:extLst>
          </p:cNvPr>
          <p:cNvSpPr>
            <a:spLocks noGrp="1"/>
          </p:cNvSpPr>
          <p:nvPr>
            <p:ph type="title" idx="4294967295"/>
          </p:nvPr>
        </p:nvSpPr>
        <p:spPr>
          <a:xfrm>
            <a:off x="0" y="228600"/>
            <a:ext cx="4521200" cy="1993900"/>
          </a:xfrm>
        </p:spPr>
        <p:txBody>
          <a:bodyPr>
            <a:normAutofit/>
          </a:bodyPr>
          <a:lstStyle/>
          <a:p>
            <a:pPr algn="ctr"/>
            <a:r>
              <a:rPr lang="en-CA" sz="2800" dirty="0"/>
              <a:t>Obstacles participants often encounter in the simple course</a:t>
            </a:r>
          </a:p>
        </p:txBody>
      </p:sp>
      <p:sp>
        <p:nvSpPr>
          <p:cNvPr id="3" name="Content Placeholder 2">
            <a:extLst>
              <a:ext uri="{FF2B5EF4-FFF2-40B4-BE49-F238E27FC236}">
                <a16:creationId xmlns:a16="http://schemas.microsoft.com/office/drawing/2014/main" id="{B9D07752-8A17-7E3B-509E-53C0F51268F1}"/>
              </a:ext>
            </a:extLst>
          </p:cNvPr>
          <p:cNvSpPr>
            <a:spLocks noGrp="1"/>
          </p:cNvSpPr>
          <p:nvPr>
            <p:ph idx="4294967295"/>
          </p:nvPr>
        </p:nvSpPr>
        <p:spPr>
          <a:xfrm>
            <a:off x="4654550" y="147638"/>
            <a:ext cx="7537450" cy="6858000"/>
          </a:xfrm>
        </p:spPr>
        <p:txBody>
          <a:bodyPr anchor="ctr">
            <a:normAutofit/>
          </a:bodyPr>
          <a:lstStyle/>
          <a:p>
            <a:r>
              <a:rPr lang="en-CA" sz="2400" dirty="0">
                <a:solidFill>
                  <a:schemeClr val="tx2"/>
                </a:solidFill>
              </a:rPr>
              <a:t>Three hours a week is a big commitment other things get in the way. People miss one or two session and feel they are too far behind. People can’t be in a room or in front of a screen for 3 hours.</a:t>
            </a:r>
          </a:p>
          <a:p>
            <a:r>
              <a:rPr lang="en-CA" sz="2400" dirty="0">
                <a:solidFill>
                  <a:schemeClr val="tx2"/>
                </a:solidFill>
              </a:rPr>
              <a:t>The material covered is too difficult to understand.</a:t>
            </a:r>
          </a:p>
          <a:p>
            <a:r>
              <a:rPr lang="en-CA" sz="2400" dirty="0">
                <a:solidFill>
                  <a:schemeClr val="tx2"/>
                </a:solidFill>
              </a:rPr>
              <a:t>The format the material is presented in, is challenging when people have trouble with attention, concentration, or have atypical learning styles. The co-leaders are boring.</a:t>
            </a:r>
          </a:p>
          <a:p>
            <a:r>
              <a:rPr lang="en-CA" sz="2400" dirty="0"/>
              <a:t>Participating in the course, the material, what the co-leaders say or how they say it, and other participants trigger strong emotions that people want to avoid such as hurt, anxiety, anger, grief, sadness, hopelessness.</a:t>
            </a:r>
          </a:p>
          <a:p>
            <a:r>
              <a:rPr lang="en-CA" sz="2400" dirty="0">
                <a:solidFill>
                  <a:schemeClr val="tx2"/>
                </a:solidFill>
              </a:rPr>
              <a:t>Combinations of several of the above. </a:t>
            </a:r>
          </a:p>
          <a:p>
            <a:endParaRPr lang="en-CA" sz="1100" dirty="0">
              <a:solidFill>
                <a:schemeClr val="tx2"/>
              </a:solidFill>
            </a:endParaRPr>
          </a:p>
        </p:txBody>
      </p:sp>
      <p:pic>
        <p:nvPicPr>
          <p:cNvPr id="2050" name="Picture 2" descr="DIY American Ninja Warrior Backyard Obstacle Course - Frugal Fun For Boys  and Girls">
            <a:extLst>
              <a:ext uri="{FF2B5EF4-FFF2-40B4-BE49-F238E27FC236}">
                <a16:creationId xmlns:a16="http://schemas.microsoft.com/office/drawing/2014/main" id="{DBB2E57D-95BA-22E4-22E4-0AA64D89D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23" y="2143431"/>
            <a:ext cx="4396248" cy="30922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28C09E-BE9B-BA2E-B922-CA1C2089010F}"/>
              </a:ext>
            </a:extLst>
          </p:cNvPr>
          <p:cNvSpPr txBox="1"/>
          <p:nvPr/>
        </p:nvSpPr>
        <p:spPr>
          <a:xfrm>
            <a:off x="214367" y="625385"/>
            <a:ext cx="3894337" cy="1200329"/>
          </a:xfrm>
          <a:prstGeom prst="rect">
            <a:avLst/>
          </a:prstGeom>
          <a:noFill/>
        </p:spPr>
        <p:txBody>
          <a:bodyPr wrap="square">
            <a:spAutoFit/>
          </a:bodyPr>
          <a:lstStyle/>
          <a:p>
            <a:pPr algn="ctr"/>
            <a:r>
              <a:rPr lang="en-CA" sz="2400" dirty="0">
                <a:solidFill>
                  <a:schemeClr val="bg1"/>
                </a:solidFill>
              </a:rPr>
              <a:t>OBSTACLES PARTICIPANTS OFTEN ENCOUNTER IN THE SIMPLE COURSE</a:t>
            </a:r>
          </a:p>
        </p:txBody>
      </p:sp>
      <p:sp>
        <p:nvSpPr>
          <p:cNvPr id="4" name="Slide Number Placeholder 3">
            <a:extLst>
              <a:ext uri="{FF2B5EF4-FFF2-40B4-BE49-F238E27FC236}">
                <a16:creationId xmlns:a16="http://schemas.microsoft.com/office/drawing/2014/main" id="{0DAED28E-5ED2-2D83-83C7-9A1C5F4254DD}"/>
              </a:ext>
            </a:extLst>
          </p:cNvPr>
          <p:cNvSpPr>
            <a:spLocks noGrp="1"/>
          </p:cNvSpPr>
          <p:nvPr>
            <p:ph type="sldNum" sz="quarter" idx="12"/>
          </p:nvPr>
        </p:nvSpPr>
        <p:spPr/>
        <p:txBody>
          <a:bodyPr/>
          <a:lstStyle/>
          <a:p>
            <a:fld id="{5B621ED0-B45F-441E-93E9-023E2B55C8A5}" type="slidenum">
              <a:rPr lang="en-CA" smtClean="0"/>
              <a:t>306</a:t>
            </a:fld>
            <a:endParaRPr lang="en-CA"/>
          </a:p>
        </p:txBody>
      </p:sp>
    </p:spTree>
    <p:extLst>
      <p:ext uri="{BB962C8B-B14F-4D97-AF65-F5344CB8AC3E}">
        <p14:creationId xmlns:p14="http://schemas.microsoft.com/office/powerpoint/2010/main" val="4304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big eyes&#10;&#10;Description automatically generated">
            <a:extLst>
              <a:ext uri="{FF2B5EF4-FFF2-40B4-BE49-F238E27FC236}">
                <a16:creationId xmlns:a16="http://schemas.microsoft.com/office/drawing/2014/main" id="{3DF0E41C-3D98-A4DE-5BAC-31C0B55BE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374" y="598989"/>
            <a:ext cx="3526419" cy="5497975"/>
          </a:xfrm>
          <a:prstGeom prst="rect">
            <a:avLst/>
          </a:prstGeom>
        </p:spPr>
      </p:pic>
      <p:sp>
        <p:nvSpPr>
          <p:cNvPr id="4" name="TextBox 3">
            <a:extLst>
              <a:ext uri="{FF2B5EF4-FFF2-40B4-BE49-F238E27FC236}">
                <a16:creationId xmlns:a16="http://schemas.microsoft.com/office/drawing/2014/main" id="{4949F1D0-5F54-D51C-448D-307F483461FD}"/>
              </a:ext>
            </a:extLst>
          </p:cNvPr>
          <p:cNvSpPr txBox="1"/>
          <p:nvPr/>
        </p:nvSpPr>
        <p:spPr>
          <a:xfrm>
            <a:off x="4283710" y="2926865"/>
            <a:ext cx="7571593" cy="3170099"/>
          </a:xfrm>
          <a:prstGeom prst="rect">
            <a:avLst/>
          </a:prstGeom>
          <a:noFill/>
        </p:spPr>
        <p:txBody>
          <a:bodyPr wrap="square">
            <a:spAutoFit/>
          </a:bodyPr>
          <a:lstStyle/>
          <a:p>
            <a:pPr marL="285750" indent="-285750">
              <a:buFont typeface="Arial" panose="020B0604020202020204" pitchFamily="34" charset="0"/>
              <a:buChar char="•"/>
            </a:pPr>
            <a:r>
              <a:rPr lang="en-CA" sz="4000" dirty="0"/>
              <a:t>What can we do to decrease the number of people who stop attending simple?</a:t>
            </a:r>
          </a:p>
          <a:p>
            <a:pPr marL="285750" indent="-285750">
              <a:buFont typeface="Arial" panose="020B0604020202020204" pitchFamily="34" charset="0"/>
              <a:buChar char="•"/>
            </a:pPr>
            <a:r>
              <a:rPr lang="en-CA" sz="4000" dirty="0"/>
              <a:t>What are our limiting beliefs and how do we deal with them?</a:t>
            </a:r>
          </a:p>
        </p:txBody>
      </p:sp>
      <p:sp>
        <p:nvSpPr>
          <p:cNvPr id="2" name="Slide Number Placeholder 1">
            <a:extLst>
              <a:ext uri="{FF2B5EF4-FFF2-40B4-BE49-F238E27FC236}">
                <a16:creationId xmlns:a16="http://schemas.microsoft.com/office/drawing/2014/main" id="{20F8D43A-ADEC-0A00-A3E8-47F9D6C19045}"/>
              </a:ext>
            </a:extLst>
          </p:cNvPr>
          <p:cNvSpPr>
            <a:spLocks noGrp="1"/>
          </p:cNvSpPr>
          <p:nvPr>
            <p:ph type="sldNum" sz="quarter" idx="12"/>
          </p:nvPr>
        </p:nvSpPr>
        <p:spPr/>
        <p:txBody>
          <a:bodyPr/>
          <a:lstStyle/>
          <a:p>
            <a:fld id="{5B621ED0-B45F-441E-93E9-023E2B55C8A5}" type="slidenum">
              <a:rPr lang="en-CA" smtClean="0"/>
              <a:t>307</a:t>
            </a:fld>
            <a:endParaRPr lang="en-CA"/>
          </a:p>
        </p:txBody>
      </p:sp>
    </p:spTree>
    <p:extLst>
      <p:ext uri="{BB962C8B-B14F-4D97-AF65-F5344CB8AC3E}">
        <p14:creationId xmlns:p14="http://schemas.microsoft.com/office/powerpoint/2010/main" val="215525601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20" y="10"/>
            <a:ext cx="5599794" cy="6857990"/>
          </a:xfrm>
          <a:prstGeom prst="rect">
            <a:avLst/>
          </a:prstGeom>
        </p:spPr>
      </p:pic>
      <p:sp>
        <p:nvSpPr>
          <p:cNvPr id="4" name="TextBox 3">
            <a:extLst>
              <a:ext uri="{FF2B5EF4-FFF2-40B4-BE49-F238E27FC236}">
                <a16:creationId xmlns:a16="http://schemas.microsoft.com/office/drawing/2014/main" id="{D1B2B446-6914-E853-AFD6-B6CE7EE9592E}"/>
              </a:ext>
            </a:extLst>
          </p:cNvPr>
          <p:cNvSpPr txBox="1"/>
          <p:nvPr/>
        </p:nvSpPr>
        <p:spPr>
          <a:xfrm>
            <a:off x="5826642" y="865472"/>
            <a:ext cx="6096000" cy="4832092"/>
          </a:xfrm>
          <a:prstGeom prst="rect">
            <a:avLst/>
          </a:prstGeom>
          <a:noFill/>
        </p:spPr>
        <p:txBody>
          <a:bodyPr wrap="square">
            <a:spAutoFit/>
          </a:bodyPr>
          <a:lstStyle/>
          <a:p>
            <a:pPr marL="285750" indent="-285750">
              <a:buFont typeface="Arial" panose="020B0604020202020204" pitchFamily="34" charset="0"/>
              <a:buChar char="•"/>
            </a:pPr>
            <a:r>
              <a:rPr lang="en-US" sz="2800" dirty="0"/>
              <a:t>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p>
          <a:p>
            <a:pPr marL="285750" indent="-285750">
              <a:buFont typeface="Arial" panose="020B0604020202020204" pitchFamily="34" charset="0"/>
              <a:buChar char="•"/>
            </a:pPr>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800" dirty="0">
                <a:latin typeface="Calibri" panose="020F0502020204030204" pitchFamily="34" charset="0"/>
                <a:cs typeface="Times New Roman" panose="02020603050405020304" pitchFamily="18" charset="0"/>
              </a:rPr>
              <a:t>Simple vs. DBT</a:t>
            </a:r>
          </a:p>
          <a:p>
            <a:pPr marL="285750" indent="-285750">
              <a:buFont typeface="Arial" panose="020B0604020202020204" pitchFamily="34" charset="0"/>
              <a:buChar char="•"/>
            </a:pPr>
            <a:r>
              <a:rPr lang="en-US" sz="2800" dirty="0">
                <a:latin typeface="Calibri" panose="020F0502020204030204" pitchFamily="34" charset="0"/>
                <a:cs typeface="Times New Roman" panose="02020603050405020304" pitchFamily="18" charset="0"/>
              </a:rPr>
              <a:t>What we will be covering in the course</a:t>
            </a:r>
            <a:endParaRPr lang="en-CA" sz="2800" dirty="0"/>
          </a:p>
          <a:p>
            <a:pPr marL="285750" indent="-285750">
              <a:buFont typeface="Arial" panose="020B0604020202020204" pitchFamily="34" charset="0"/>
              <a:buChar char="•"/>
            </a:pPr>
            <a:r>
              <a:rPr lang="en-US" sz="2800" dirty="0">
                <a:latin typeface="Calibri" panose="020F0502020204030204" pitchFamily="34" charset="0"/>
                <a:cs typeface="Times New Roman" panose="02020603050405020304" pitchFamily="18" charset="0"/>
              </a:rPr>
              <a:t>Challenges often encountered by people doing Simple</a:t>
            </a:r>
            <a:endParaRPr lang="en-CA" sz="2800" dirty="0"/>
          </a:p>
        </p:txBody>
      </p:sp>
      <p:sp>
        <p:nvSpPr>
          <p:cNvPr id="2" name="Slide Number Placeholder 1">
            <a:extLst>
              <a:ext uri="{FF2B5EF4-FFF2-40B4-BE49-F238E27FC236}">
                <a16:creationId xmlns:a16="http://schemas.microsoft.com/office/drawing/2014/main" id="{4ADCE7ED-29C0-5A86-59B2-74C97246D28A}"/>
              </a:ext>
            </a:extLst>
          </p:cNvPr>
          <p:cNvSpPr>
            <a:spLocks noGrp="1"/>
          </p:cNvSpPr>
          <p:nvPr>
            <p:ph type="sldNum" sz="quarter" idx="12"/>
          </p:nvPr>
        </p:nvSpPr>
        <p:spPr/>
        <p:txBody>
          <a:bodyPr/>
          <a:lstStyle/>
          <a:p>
            <a:fld id="{5B621ED0-B45F-441E-93E9-023E2B55C8A5}" type="slidenum">
              <a:rPr lang="en-CA" smtClean="0"/>
              <a:t>308</a:t>
            </a:fld>
            <a:endParaRPr lang="en-CA"/>
          </a:p>
        </p:txBody>
      </p:sp>
    </p:spTree>
    <p:extLst>
      <p:ext uri="{BB962C8B-B14F-4D97-AF65-F5344CB8AC3E}">
        <p14:creationId xmlns:p14="http://schemas.microsoft.com/office/powerpoint/2010/main" val="225205887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155944" y="317869"/>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Overview Of today’s </a:t>
            </a:r>
            <a:br>
              <a:rPr lang="en-CA" sz="2800" dirty="0">
                <a:solidFill>
                  <a:schemeClr val="bg1"/>
                </a:solidFill>
              </a:rPr>
            </a:br>
            <a:r>
              <a:rPr lang="en-CA" sz="2800" dirty="0">
                <a:solidFill>
                  <a:schemeClr val="bg1"/>
                </a:solidFill>
              </a:rPr>
              <a:t>session</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804809" y="-118752"/>
            <a:ext cx="7387191" cy="6976752"/>
          </a:xfrm>
          <a:scene3d>
            <a:camera prst="orthographicFront">
              <a:rot lat="0" lon="60000" rev="0"/>
            </a:camera>
            <a:lightRig rig="threePt" dir="t"/>
          </a:scene3d>
        </p:spPr>
        <p:txBody>
          <a:bodyPr>
            <a:normAutofit/>
          </a:bodyPr>
          <a:lstStyle/>
          <a:p>
            <a:pPr marL="0" indent="0">
              <a:buNone/>
            </a:pPr>
            <a:endParaRPr lang="en-US" sz="2000" dirty="0"/>
          </a:p>
          <a:p>
            <a:r>
              <a:rPr lang="en-US" sz="2800" dirty="0"/>
              <a:t>Reminders</a:t>
            </a:r>
          </a:p>
          <a:p>
            <a:r>
              <a:rPr lang="en-US" sz="2800" dirty="0"/>
              <a:t>Mindfulness: Sensory soothing toolkit</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ea typeface="Times New Roman" panose="02020603050405020304" pitchFamily="18" charset="0"/>
                <a:cs typeface="Times New Roman" panose="02020603050405020304" pitchFamily="18" charset="0"/>
              </a:rPr>
              <a:t>health, illness, disease, sickness, disorder, pain and suffering </a:t>
            </a:r>
            <a:endParaRPr lang="en-US" sz="2800" dirty="0"/>
          </a:p>
          <a:p>
            <a:r>
              <a:rPr lang="en-US" sz="2800" dirty="0"/>
              <a:t>Why are  the myth of Sisyphus and the poem "there is a hole in my sidewalk" by Portia Nelson important metaphors in the course?</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r>
              <a:rPr lang="en-US" sz="2800" dirty="0">
                <a:latin typeface="Calibri" panose="020F0502020204030204" pitchFamily="34" charset="0"/>
                <a:cs typeface="Times New Roman" panose="02020603050405020304" pitchFamily="18" charset="0"/>
              </a:rPr>
              <a:t>Simple vs. DBT</a:t>
            </a:r>
          </a:p>
          <a:p>
            <a:r>
              <a:rPr lang="en-US" sz="2800" dirty="0">
                <a:latin typeface="Calibri" panose="020F0502020204030204" pitchFamily="34" charset="0"/>
                <a:cs typeface="Times New Roman" panose="02020603050405020304" pitchFamily="18" charset="0"/>
              </a:rPr>
              <a:t>What we will be covering in the course</a:t>
            </a:r>
            <a:endParaRPr lang="en-CA" sz="2800" dirty="0"/>
          </a:p>
          <a:p>
            <a:r>
              <a:rPr lang="en-CA" sz="2800" dirty="0"/>
              <a:t>10-minute Break 10:30-10:40 (give or take 10 minutes)</a:t>
            </a:r>
            <a:endParaRPr lang="en-US" sz="2800" dirty="0">
              <a:latin typeface="Calibri" panose="020F0502020204030204" pitchFamily="34" charset="0"/>
              <a:cs typeface="Times New Roman" panose="02020603050405020304" pitchFamily="18" charset="0"/>
            </a:endParaRPr>
          </a:p>
          <a:p>
            <a:r>
              <a:rPr lang="en-US" sz="2800" dirty="0">
                <a:latin typeface="Calibri" panose="020F0502020204030204" pitchFamily="34" charset="0"/>
                <a:cs typeface="Times New Roman" panose="02020603050405020304" pitchFamily="18" charset="0"/>
              </a:rPr>
              <a:t> Challenges often encountered by people doing Simple</a:t>
            </a:r>
            <a:endParaRPr lang="en-CA" sz="2800" dirty="0"/>
          </a:p>
          <a:p>
            <a:pPr marL="0" indent="0">
              <a:buNone/>
            </a:pPr>
            <a:endParaRPr lang="en-CA" sz="2000" dirty="0"/>
          </a:p>
          <a:p>
            <a:endParaRPr lang="en-CA" sz="2000" dirty="0"/>
          </a:p>
          <a:p>
            <a:pPr>
              <a:lnSpc>
                <a:spcPct val="90000"/>
              </a:lnSpc>
            </a:pPr>
            <a:endParaRPr lang="en-CA" sz="1100" dirty="0"/>
          </a:p>
          <a:p>
            <a:pPr>
              <a:lnSpc>
                <a:spcPct val="90000"/>
              </a:lnSpc>
            </a:pPr>
            <a:endParaRPr lang="en-CA" sz="1100" dirty="0"/>
          </a:p>
          <a:p>
            <a:pPr>
              <a:lnSpc>
                <a:spcPct val="90000"/>
              </a:lnSpc>
            </a:pPr>
            <a:endParaRPr lang="en-CA" sz="1100" dirty="0"/>
          </a:p>
        </p:txBody>
      </p:sp>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AutoShape 2">
            <a:extLst>
              <a:ext uri="{FF2B5EF4-FFF2-40B4-BE49-F238E27FC236}">
                <a16:creationId xmlns:a16="http://schemas.microsoft.com/office/drawing/2014/main" id="{D37D0A7B-73B7-E7FC-8F45-E94B14E38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descr="A view of the earth from space&#10;&#10;Description automatically generated">
            <a:extLst>
              <a:ext uri="{FF2B5EF4-FFF2-40B4-BE49-F238E27FC236}">
                <a16:creationId xmlns:a16="http://schemas.microsoft.com/office/drawing/2014/main" id="{70D38F1D-CD77-DB2E-4E1C-2C286AD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5" y="1268797"/>
            <a:ext cx="3954094" cy="5100638"/>
          </a:xfrm>
          <a:prstGeom prst="rect">
            <a:avLst/>
          </a:prstGeom>
        </p:spPr>
      </p:pic>
      <p:sp>
        <p:nvSpPr>
          <p:cNvPr id="5" name="Slide Number Placeholder 4">
            <a:extLst>
              <a:ext uri="{FF2B5EF4-FFF2-40B4-BE49-F238E27FC236}">
                <a16:creationId xmlns:a16="http://schemas.microsoft.com/office/drawing/2014/main" id="{5BAE414B-B2FD-A3C4-5855-A98912CF5AF8}"/>
              </a:ext>
            </a:extLst>
          </p:cNvPr>
          <p:cNvSpPr>
            <a:spLocks noGrp="1"/>
          </p:cNvSpPr>
          <p:nvPr>
            <p:ph type="sldNum" sz="quarter" idx="12"/>
          </p:nvPr>
        </p:nvSpPr>
        <p:spPr/>
        <p:txBody>
          <a:bodyPr/>
          <a:lstStyle/>
          <a:p>
            <a:fld id="{5B621ED0-B45F-441E-93E9-023E2B55C8A5}" type="slidenum">
              <a:rPr lang="en-CA" smtClean="0"/>
              <a:t>309</a:t>
            </a:fld>
            <a:endParaRPr lang="en-CA"/>
          </a:p>
        </p:txBody>
      </p:sp>
    </p:spTree>
    <p:extLst>
      <p:ext uri="{BB962C8B-B14F-4D97-AF65-F5344CB8AC3E}">
        <p14:creationId xmlns:p14="http://schemas.microsoft.com/office/powerpoint/2010/main" val="17966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41C3-6F1B-495D-9EB0-D028EE83C206}"/>
              </a:ext>
            </a:extLst>
          </p:cNvPr>
          <p:cNvSpPr>
            <a:spLocks noGrp="1"/>
          </p:cNvSpPr>
          <p:nvPr>
            <p:ph type="title" idx="4294967295"/>
          </p:nvPr>
        </p:nvSpPr>
        <p:spPr>
          <a:xfrm>
            <a:off x="1" y="0"/>
            <a:ext cx="4294208" cy="1914526"/>
          </a:xfrm>
        </p:spPr>
        <p:txBody>
          <a:bodyPr>
            <a:normAutofit/>
          </a:bodyPr>
          <a:lstStyle/>
          <a:p>
            <a:pPr algn="ctr"/>
            <a:r>
              <a:rPr lang="en-CA" sz="4000" dirty="0">
                <a:solidFill>
                  <a:schemeClr val="bg1"/>
                </a:solidFill>
              </a:rPr>
              <a:t>MOST IMPORTANTLY</a:t>
            </a:r>
          </a:p>
        </p:txBody>
      </p:sp>
      <p:sp>
        <p:nvSpPr>
          <p:cNvPr id="3" name="Content Placeholder 2">
            <a:extLst>
              <a:ext uri="{FF2B5EF4-FFF2-40B4-BE49-F238E27FC236}">
                <a16:creationId xmlns:a16="http://schemas.microsoft.com/office/drawing/2014/main" id="{C6AD6394-B73C-40B2-871A-81A66D6D99C9}"/>
              </a:ext>
            </a:extLst>
          </p:cNvPr>
          <p:cNvSpPr>
            <a:spLocks noGrp="1"/>
          </p:cNvSpPr>
          <p:nvPr>
            <p:ph idx="4294967295"/>
          </p:nvPr>
        </p:nvSpPr>
        <p:spPr>
          <a:xfrm>
            <a:off x="4680031" y="173620"/>
            <a:ext cx="7263139" cy="6776977"/>
          </a:xfrm>
        </p:spPr>
        <p:txBody>
          <a:bodyPr>
            <a:normAutofit lnSpcReduction="10000"/>
          </a:bodyPr>
          <a:lstStyle/>
          <a:p>
            <a:pPr>
              <a:lnSpc>
                <a:spcPct val="90000"/>
              </a:lnSpc>
            </a:pPr>
            <a:r>
              <a:rPr lang="en-CA" sz="2600" dirty="0"/>
              <a:t>Across all different therapy models, the most important predictor of positive change is the client’s emotional engagement with the work</a:t>
            </a:r>
          </a:p>
          <a:p>
            <a:pPr>
              <a:lnSpc>
                <a:spcPct val="90000"/>
              </a:lnSpc>
            </a:pPr>
            <a:r>
              <a:rPr lang="en-CA" sz="2600" dirty="0"/>
              <a:t>Meaning you’ll get the most out the course if you actively emotionally engage in it. This includes:</a:t>
            </a:r>
          </a:p>
          <a:p>
            <a:r>
              <a:rPr lang="en-CA" sz="2600" dirty="0"/>
              <a:t>Doing the homework: reading about the skills, tools, strategies, theory, and optionally reviewing the PowerPoint presentations and YouTube videos ahead of the sessions </a:t>
            </a:r>
          </a:p>
          <a:p>
            <a:pPr>
              <a:lnSpc>
                <a:spcPct val="90000"/>
              </a:lnSpc>
            </a:pPr>
            <a:r>
              <a:rPr lang="en-CA" sz="2600" dirty="0"/>
              <a:t>Intentionally and mindfully applying the tools and skills you are learning in the course in your day-to-day life.</a:t>
            </a:r>
          </a:p>
          <a:p>
            <a:pPr>
              <a:lnSpc>
                <a:spcPct val="90000"/>
              </a:lnSpc>
            </a:pPr>
            <a:r>
              <a:rPr lang="en-CA" sz="2600" dirty="0"/>
              <a:t>The benefits you’ll get from the course are proportional to the effort you put in.</a:t>
            </a:r>
          </a:p>
          <a:p>
            <a:pPr>
              <a:lnSpc>
                <a:spcPct val="90000"/>
              </a:lnSpc>
            </a:pPr>
            <a:r>
              <a:rPr lang="en-CA" sz="2600" dirty="0"/>
              <a:t>Do the homework, stay organized and…</a:t>
            </a:r>
          </a:p>
          <a:p>
            <a:pPr>
              <a:lnSpc>
                <a:spcPct val="90000"/>
              </a:lnSpc>
            </a:pPr>
            <a:r>
              <a:rPr lang="en-CA" sz="2600" dirty="0"/>
              <a:t>Practice, practice, practice</a:t>
            </a:r>
          </a:p>
          <a:p>
            <a:pPr>
              <a:lnSpc>
                <a:spcPct val="90000"/>
              </a:lnSpc>
            </a:pPr>
            <a:endParaRPr lang="en-CA" dirty="0"/>
          </a:p>
        </p:txBody>
      </p:sp>
      <p:pic>
        <p:nvPicPr>
          <p:cNvPr id="8" name="Picture 7">
            <a:extLst>
              <a:ext uri="{FF2B5EF4-FFF2-40B4-BE49-F238E27FC236}">
                <a16:creationId xmlns:a16="http://schemas.microsoft.com/office/drawing/2014/main" id="{BB1DC964-CEA6-470E-84AB-100CC710F144}"/>
              </a:ext>
            </a:extLst>
          </p:cNvPr>
          <p:cNvPicPr/>
          <p:nvPr/>
        </p:nvPicPr>
        <p:blipFill rotWithShape="1">
          <a:blip r:embed="rId2">
            <a:extLst>
              <a:ext uri="{28A0092B-C50C-407E-A947-70E740481C1C}">
                <a14:useLocalDpi xmlns:a14="http://schemas.microsoft.com/office/drawing/2010/main" val="0"/>
              </a:ext>
            </a:extLst>
          </a:blip>
          <a:srcRect l="19641" r="11111" b="2"/>
          <a:stretch/>
        </p:blipFill>
        <p:spPr bwMode="auto">
          <a:xfrm>
            <a:off x="380011" y="1580099"/>
            <a:ext cx="4053094" cy="4737188"/>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7B400479-BE5D-C958-A058-E79288CBFC22}"/>
              </a:ext>
            </a:extLst>
          </p:cNvPr>
          <p:cNvSpPr>
            <a:spLocks noGrp="1"/>
          </p:cNvSpPr>
          <p:nvPr>
            <p:ph type="sldNum" sz="quarter" idx="12"/>
          </p:nvPr>
        </p:nvSpPr>
        <p:spPr/>
        <p:txBody>
          <a:bodyPr/>
          <a:lstStyle/>
          <a:p>
            <a:fld id="{5B621ED0-B45F-441E-93E9-023E2B55C8A5}" type="slidenum">
              <a:rPr lang="en-CA" smtClean="0"/>
              <a:t>31</a:t>
            </a:fld>
            <a:endParaRPr lang="en-CA"/>
          </a:p>
        </p:txBody>
      </p:sp>
    </p:spTree>
    <p:extLst>
      <p:ext uri="{BB962C8B-B14F-4D97-AF65-F5344CB8AC3E}">
        <p14:creationId xmlns:p14="http://schemas.microsoft.com/office/powerpoint/2010/main" val="1285895895"/>
      </p:ext>
    </p:extLst>
  </p:cSld>
  <p:clrMapOvr>
    <a:masterClrMapping/>
  </p:clrMapOvr>
  <mc:AlternateContent xmlns:mc="http://schemas.openxmlformats.org/markup-compatibility/2006" xmlns:p14="http://schemas.microsoft.com/office/powerpoint/2010/main">
    <mc:Choice Requires="p14">
      <p:transition spd="med" p14:dur="700" advTm="39213">
        <p:fade/>
      </p:transition>
    </mc:Choice>
    <mc:Fallback xmlns="">
      <p:transition spd="med" advTm="39213">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16D80AAB-A8D0-7768-91E5-9EBDA30A0AF3}"/>
              </a:ext>
            </a:extLst>
          </p:cNvPr>
          <p:cNvSpPr>
            <a:spLocks noGrp="1"/>
          </p:cNvSpPr>
          <p:nvPr>
            <p:ph type="sldNum" sz="quarter" idx="12"/>
          </p:nvPr>
        </p:nvSpPr>
        <p:spPr/>
        <p:txBody>
          <a:bodyPr/>
          <a:lstStyle/>
          <a:p>
            <a:fld id="{5B621ED0-B45F-441E-93E9-023E2B55C8A5}" type="slidenum">
              <a:rPr lang="en-CA" smtClean="0"/>
              <a:t>310</a:t>
            </a:fld>
            <a:endParaRPr lang="en-CA"/>
          </a:p>
        </p:txBody>
      </p:sp>
    </p:spTree>
    <p:extLst>
      <p:ext uri="{BB962C8B-B14F-4D97-AF65-F5344CB8AC3E}">
        <p14:creationId xmlns:p14="http://schemas.microsoft.com/office/powerpoint/2010/main" val="249107180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0CE503-E7A9-5E02-B35B-998DADE5B39F}"/>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b="1" cap="all" spc="150" dirty="0">
                <a:solidFill>
                  <a:schemeClr val="bg2"/>
                </a:solidFill>
                <a:latin typeface="+mj-lt"/>
                <a:ea typeface="+mj-ea"/>
                <a:cs typeface="+mj-cs"/>
              </a:rPr>
              <a:t>See you next session</a:t>
            </a:r>
            <a:endParaRPr lang="en-US" sz="6000" cap="all" spc="150" dirty="0">
              <a:solidFill>
                <a:schemeClr val="bg2"/>
              </a:solidFill>
              <a:latin typeface="+mj-lt"/>
              <a:ea typeface="+mj-ea"/>
              <a:cs typeface="+mj-cs"/>
            </a:endParaRPr>
          </a:p>
        </p:txBody>
      </p:sp>
      <p:pic>
        <p:nvPicPr>
          <p:cNvPr id="3" name="Picture 2" descr="A person waving her hand&#10;&#10;Description automatically generated">
            <a:extLst>
              <a:ext uri="{FF2B5EF4-FFF2-40B4-BE49-F238E27FC236}">
                <a16:creationId xmlns:a16="http://schemas.microsoft.com/office/drawing/2014/main" id="{49B7151D-45F6-A2F4-0834-EE62980F93CE}"/>
              </a:ext>
            </a:extLst>
          </p:cNvPr>
          <p:cNvPicPr>
            <a:picLocks noChangeAspect="1"/>
          </p:cNvPicPr>
          <p:nvPr/>
        </p:nvPicPr>
        <p:blipFill>
          <a:blip r:embed="rId2">
            <a:extLst>
              <a:ext uri="{28A0092B-C50C-407E-A947-70E740481C1C}">
                <a14:useLocalDpi xmlns:a14="http://schemas.microsoft.com/office/drawing/2010/main" val="0"/>
              </a:ext>
            </a:extLst>
          </a:blip>
          <a:srcRect t="12063" b="59813"/>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2B5C75B4-7994-508D-FDA5-5CF2C510B551}"/>
              </a:ext>
            </a:extLst>
          </p:cNvPr>
          <p:cNvSpPr>
            <a:spLocks noGrp="1"/>
          </p:cNvSpPr>
          <p:nvPr>
            <p:ph type="sldNum" sz="quarter" idx="12"/>
          </p:nvPr>
        </p:nvSpPr>
        <p:spPr/>
        <p:txBody>
          <a:bodyPr/>
          <a:lstStyle/>
          <a:p>
            <a:fld id="{5B621ED0-B45F-441E-93E9-023E2B55C8A5}" type="slidenum">
              <a:rPr lang="en-CA" smtClean="0"/>
              <a:t>311</a:t>
            </a:fld>
            <a:endParaRPr lang="en-CA"/>
          </a:p>
        </p:txBody>
      </p:sp>
    </p:spTree>
    <p:extLst>
      <p:ext uri="{BB962C8B-B14F-4D97-AF65-F5344CB8AC3E}">
        <p14:creationId xmlns:p14="http://schemas.microsoft.com/office/powerpoint/2010/main" val="302698297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3B95E-05ED-7716-901F-5BDE07D29D35}"/>
              </a:ext>
            </a:extLst>
          </p:cNvPr>
          <p:cNvSpPr txBox="1"/>
          <p:nvPr/>
        </p:nvSpPr>
        <p:spPr>
          <a:xfrm>
            <a:off x="-14177" y="0"/>
            <a:ext cx="12192000" cy="424731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(1) Sisyphus, a figure from Greek mythology, is often interpreted through the lens of existential philosophy, particularly in Albert Camus's essay "The Myth of Sisyphus." In this context, Sisyphus's eternal punishment of rolling a boulder up a hill only for it to roll back down represents the absurdity of life and the struggle inherent in human existence.</a:t>
            </a:r>
          </a:p>
          <a:p>
            <a:pPr marL="285750" indent="-285750">
              <a:buFont typeface="Arial" panose="020B0604020202020204" pitchFamily="34" charset="0"/>
              <a:buChar char="•"/>
            </a:pPr>
            <a:r>
              <a:rPr lang="en-US" b="0" i="0" dirty="0">
                <a:effectLst/>
                <a:latin typeface="Arial" panose="020B0604020202020204" pitchFamily="34" charset="0"/>
              </a:rPr>
              <a:t>Acceptance of Pain: Sisyphus must accept his pain because it is an inescapable part of his fate. By acknowledging his situation, he confronts the absurdity of his existence rather than denying it. This acceptance can lead to a sense of freedom, as it allows him to find meaning in his struggle, despite its futility.</a:t>
            </a:r>
          </a:p>
          <a:p>
            <a:pPr marL="285750" indent="-285750">
              <a:buFont typeface="Arial" panose="020B0604020202020204" pitchFamily="34" charset="0"/>
              <a:buChar char="•"/>
            </a:pPr>
            <a:r>
              <a:rPr lang="en-US" b="0" i="0" dirty="0">
                <a:effectLst/>
                <a:latin typeface="Arial" panose="020B0604020202020204" pitchFamily="34" charset="0"/>
              </a:rPr>
              <a:t>Embracing the Struggle: Camus argues that one must imagine Sisyphus happy. The act of pushing the boulder becomes a metaphor for human resilience. By embracing his task and finding joy in the struggle itself, Sisyphus transforms his punishment into a form of personal triumph.</a:t>
            </a:r>
          </a:p>
          <a:p>
            <a:pPr marL="285750" indent="-285750">
              <a:buFont typeface="Arial" panose="020B0604020202020204" pitchFamily="34" charset="0"/>
              <a:buChar char="•"/>
            </a:pPr>
            <a:r>
              <a:rPr lang="en-US" b="0" i="0" dirty="0">
                <a:effectLst/>
                <a:latin typeface="Arial" panose="020B0604020202020204" pitchFamily="34" charset="0"/>
              </a:rPr>
              <a:t>Finding Meaning: Accepting his pain allows Sisyphus to create his own meaning in a seemingly meaningless existence. This reflects the human condition, where individuals often face challenges and hardships, yet can choose to find purpose in their efforts.</a:t>
            </a:r>
          </a:p>
          <a:p>
            <a:pPr marL="285750" indent="-285750">
              <a:buFont typeface="Arial" panose="020B0604020202020204" pitchFamily="34" charset="0"/>
              <a:buChar char="•"/>
            </a:pPr>
            <a:r>
              <a:rPr lang="en-US" b="0" i="0" dirty="0">
                <a:effectLst/>
                <a:latin typeface="Arial" panose="020B0604020202020204" pitchFamily="34" charset="0"/>
              </a:rPr>
              <a:t>Sisyphus's acceptance of his pain is a powerful commentary on the human experience, suggesting that while suffering is inevitable, how we respond to it can define our existence</a:t>
            </a:r>
            <a:r>
              <a:rPr lang="en-US" dirty="0">
                <a:solidFill>
                  <a:srgbClr val="222222"/>
                </a:solidFill>
                <a:latin typeface="Arial" panose="020B0604020202020204" pitchFamily="34" charset="0"/>
              </a:rPr>
              <a:t>.</a:t>
            </a:r>
            <a:endParaRPr lang="en-CA" dirty="0"/>
          </a:p>
        </p:txBody>
      </p:sp>
      <p:sp>
        <p:nvSpPr>
          <p:cNvPr id="2" name="Slide Number Placeholder 1">
            <a:extLst>
              <a:ext uri="{FF2B5EF4-FFF2-40B4-BE49-F238E27FC236}">
                <a16:creationId xmlns:a16="http://schemas.microsoft.com/office/drawing/2014/main" id="{49C526B6-17E8-D5BD-DC3C-652DCA8DF9B0}"/>
              </a:ext>
            </a:extLst>
          </p:cNvPr>
          <p:cNvSpPr>
            <a:spLocks noGrp="1"/>
          </p:cNvSpPr>
          <p:nvPr>
            <p:ph type="sldNum" sz="quarter" idx="12"/>
          </p:nvPr>
        </p:nvSpPr>
        <p:spPr/>
        <p:txBody>
          <a:bodyPr/>
          <a:lstStyle/>
          <a:p>
            <a:fld id="{5B621ED0-B45F-441E-93E9-023E2B55C8A5}" type="slidenum">
              <a:rPr lang="en-CA" smtClean="0"/>
              <a:t>312</a:t>
            </a:fld>
            <a:endParaRPr lang="en-CA"/>
          </a:p>
        </p:txBody>
      </p:sp>
    </p:spTree>
    <p:extLst>
      <p:ext uri="{BB962C8B-B14F-4D97-AF65-F5344CB8AC3E}">
        <p14:creationId xmlns:p14="http://schemas.microsoft.com/office/powerpoint/2010/main" val="278396226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67B83-48BB-DF90-F912-37BE04742117}"/>
              </a:ext>
            </a:extLst>
          </p:cNvPr>
          <p:cNvSpPr txBox="1"/>
          <p:nvPr/>
        </p:nvSpPr>
        <p:spPr>
          <a:xfrm>
            <a:off x="0" y="0"/>
            <a:ext cx="12192000" cy="424731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(2) Portia Nelson's poem "There's a Hole in My Sidewalk" is a powerful reflection on self-awareness, personal growth, and the journey of life. The poem describes a process of encountering the same challenges repeatedly, illustrating how we often fall into familiar patterns of behavior.</a:t>
            </a:r>
          </a:p>
          <a:p>
            <a:pPr marL="285750" indent="-285750">
              <a:buFont typeface="Arial" panose="020B0604020202020204" pitchFamily="34" charset="0"/>
              <a:buChar char="•"/>
            </a:pPr>
            <a:r>
              <a:rPr lang="en-US" b="0" i="0" dirty="0">
                <a:effectLst/>
                <a:latin typeface="Arial" panose="020B0604020202020204" pitchFamily="34" charset="0"/>
              </a:rPr>
              <a:t>The speaker initially falls into a hole, representing a lack of awareness or understanding of their circumstances. This highlights the importance of recognizing our problems.</a:t>
            </a:r>
          </a:p>
          <a:p>
            <a:pPr marL="285750" indent="-285750">
              <a:buFont typeface="Arial" panose="020B0604020202020204" pitchFamily="34" charset="0"/>
              <a:buChar char="•"/>
            </a:pPr>
            <a:r>
              <a:rPr lang="en-US" b="0" i="0" dirty="0">
                <a:effectLst/>
                <a:latin typeface="Arial" panose="020B0604020202020204" pitchFamily="34" charset="0"/>
              </a:rPr>
              <a:t>As the poem progresses, the speaker begins to take responsibility for their actions and choices. This shift indicates growth and a willingness to change.</a:t>
            </a:r>
          </a:p>
          <a:p>
            <a:pPr marL="285750" indent="-285750">
              <a:buFont typeface="Arial" panose="020B0604020202020204" pitchFamily="34" charset="0"/>
              <a:buChar char="•"/>
            </a:pPr>
            <a:r>
              <a:rPr lang="en-US" b="0" i="0" dirty="0">
                <a:effectLst/>
                <a:latin typeface="Arial" panose="020B0604020202020204" pitchFamily="34" charset="0"/>
              </a:rPr>
              <a:t>Eventually, the speaker learns to navigate around the hole, symbolizing personal development and the ability to overcome obstacles. This suggests that with awareness and effort, we can change our responses to life's challenges.</a:t>
            </a:r>
          </a:p>
          <a:p>
            <a:pPr marL="285750" indent="-285750">
              <a:buFont typeface="Arial" panose="020B0604020202020204" pitchFamily="34" charset="0"/>
              <a:buChar char="•"/>
            </a:pPr>
            <a:r>
              <a:rPr lang="en-US" b="0" i="0" dirty="0">
                <a:effectLst/>
                <a:latin typeface="Arial" panose="020B0604020202020204" pitchFamily="34" charset="0"/>
              </a:rPr>
              <a:t> The poem emphasizes the importance of accepting our experiences, including pain and mistakes, as part of the human journey.</a:t>
            </a:r>
          </a:p>
          <a:p>
            <a:pPr marL="285750" indent="-285750">
              <a:buFont typeface="Arial" panose="020B0604020202020204" pitchFamily="34" charset="0"/>
              <a:buChar char="•"/>
            </a:pPr>
            <a:r>
              <a:rPr lang="en-US" b="0" i="0" dirty="0">
                <a:effectLst/>
                <a:latin typeface="Arial" panose="020B0604020202020204" pitchFamily="34" charset="0"/>
              </a:rPr>
              <a:t>Nelson’s poem encourages readers to reflect on their own lives, recognize patterns, and take steps toward personal growth and self-improvement. It’s a reminder that while we may encounter the same issues repeatedly, we have the power to change our approach and ultimately find a way forward.</a:t>
            </a:r>
            <a:endParaRPr lang="en-CA" dirty="0"/>
          </a:p>
        </p:txBody>
      </p:sp>
      <p:sp>
        <p:nvSpPr>
          <p:cNvPr id="2" name="Slide Number Placeholder 1">
            <a:extLst>
              <a:ext uri="{FF2B5EF4-FFF2-40B4-BE49-F238E27FC236}">
                <a16:creationId xmlns:a16="http://schemas.microsoft.com/office/drawing/2014/main" id="{C28AB4B7-4090-BC6F-FB0E-30F06E27885F}"/>
              </a:ext>
            </a:extLst>
          </p:cNvPr>
          <p:cNvSpPr>
            <a:spLocks noGrp="1"/>
          </p:cNvSpPr>
          <p:nvPr>
            <p:ph type="sldNum" sz="quarter" idx="12"/>
          </p:nvPr>
        </p:nvSpPr>
        <p:spPr/>
        <p:txBody>
          <a:bodyPr/>
          <a:lstStyle/>
          <a:p>
            <a:fld id="{5B621ED0-B45F-441E-93E9-023E2B55C8A5}" type="slidenum">
              <a:rPr lang="en-CA" smtClean="0"/>
              <a:t>313</a:t>
            </a:fld>
            <a:endParaRPr lang="en-CA"/>
          </a:p>
        </p:txBody>
      </p:sp>
    </p:spTree>
    <p:extLst>
      <p:ext uri="{BB962C8B-B14F-4D97-AF65-F5344CB8AC3E}">
        <p14:creationId xmlns:p14="http://schemas.microsoft.com/office/powerpoint/2010/main" val="341686976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86A556-84FF-0589-FA34-B6F587D535DE}"/>
              </a:ext>
            </a:extLst>
          </p:cNvPr>
          <p:cNvSpPr txBox="1"/>
          <p:nvPr/>
        </p:nvSpPr>
        <p:spPr>
          <a:xfrm>
            <a:off x="53163" y="126509"/>
            <a:ext cx="12085674" cy="5632311"/>
          </a:xfrm>
          <a:prstGeom prst="rect">
            <a:avLst/>
          </a:prstGeom>
          <a:noFill/>
        </p:spPr>
        <p:txBody>
          <a:bodyPr wrap="square">
            <a:spAutoFit/>
          </a:bodyPr>
          <a:lstStyle/>
          <a:p>
            <a:pPr marL="285750" indent="-285750">
              <a:buFont typeface="Arial" panose="020B0604020202020204" pitchFamily="34" charset="0"/>
              <a:buChar char="•"/>
            </a:pPr>
            <a:r>
              <a:rPr lang="en-US" b="0" i="0" dirty="0">
                <a:effectLst/>
              </a:rPr>
              <a:t>(3) The stages model of change, also known as the Transtheoretical Model, was developed by Prochaska and DiClemente in the 1980s. It describes the process individuals go through when making a change in their behavior. The model consists of six stages: precontemplation, contemplation, preparation, action, maintenance, and termination. In each stage, individuals have different attitudes and behaviors towards change, and understanding these stages can help in developing effective strategies to support behavior change</a:t>
            </a:r>
            <a:r>
              <a:rPr lang="en-US" dirty="0"/>
              <a:t>:</a:t>
            </a:r>
          </a:p>
          <a:p>
            <a:pPr marL="285750" indent="-285750">
              <a:buFont typeface="Arial" panose="020B0604020202020204" pitchFamily="34" charset="0"/>
              <a:buChar char="•"/>
            </a:pPr>
            <a:r>
              <a:rPr lang="en-US" b="0" i="0" dirty="0">
                <a:effectLst/>
              </a:rPr>
              <a:t>1. Precontemplation: In this stage, individuals are not yet considering making a change. They may be unaware of the need for change or resistant to the idea.</a:t>
            </a:r>
          </a:p>
          <a:p>
            <a:pPr marL="285750" indent="-285750">
              <a:buFont typeface="Arial" panose="020B0604020202020204" pitchFamily="34" charset="0"/>
              <a:buChar char="•"/>
            </a:pPr>
            <a:r>
              <a:rPr lang="en-US" b="0" i="0" dirty="0">
                <a:effectLst/>
              </a:rPr>
              <a:t>2. Contemplation: In this stage, individuals are aware that a change is needed and are considering the pros and cons of making that change. They may be ambivalent and not yet committed to taking action</a:t>
            </a:r>
            <a:endParaRPr lang="en-US" dirty="0"/>
          </a:p>
          <a:p>
            <a:pPr marL="285750" indent="-285750">
              <a:buFont typeface="Arial" panose="020B0604020202020204" pitchFamily="34" charset="0"/>
              <a:buChar char="•"/>
            </a:pPr>
            <a:r>
              <a:rPr lang="en-US" b="0" i="0" dirty="0">
                <a:effectLst/>
              </a:rPr>
              <a:t>3. Preparation: In this stage, individuals have made the decision to change and are preparing to take action. They may start gathering information, setting goals, and making plans for change.</a:t>
            </a:r>
          </a:p>
          <a:p>
            <a:pPr marL="285750" indent="-285750">
              <a:buFont typeface="Arial" panose="020B0604020202020204" pitchFamily="34" charset="0"/>
              <a:buChar char="•"/>
            </a:pPr>
            <a:r>
              <a:rPr lang="en-US" b="0" i="0" dirty="0">
                <a:effectLst/>
              </a:rPr>
              <a:t>4. Action: In this stage, individuals actively modify their behavior, environment, or situation to make the desired change. This stage requires effort, commitment, and perseverance.</a:t>
            </a:r>
          </a:p>
          <a:p>
            <a:pPr marL="285750" indent="-285750">
              <a:buFont typeface="Arial" panose="020B0604020202020204" pitchFamily="34" charset="0"/>
              <a:buChar char="•"/>
            </a:pPr>
            <a:r>
              <a:rPr lang="en-US" b="0" i="0" dirty="0">
                <a:effectLst/>
              </a:rPr>
              <a:t>5. Maintenance: In this stage, individuals work to sustain the changes they have made and prevent relapse. They continue to practice new behaviors and strategies to maintain their progress.</a:t>
            </a:r>
          </a:p>
          <a:p>
            <a:pPr marL="285750" indent="-285750">
              <a:buFont typeface="Arial" panose="020B0604020202020204" pitchFamily="34" charset="0"/>
              <a:buChar char="•"/>
            </a:pPr>
            <a:r>
              <a:rPr lang="en-US" b="0" i="0" dirty="0">
                <a:effectLst/>
              </a:rPr>
              <a:t>6. Termination: In this final stage, individuals have successfully integrated the change into their lives, and it has become a permanent part of their behavior. They no longer feel tempted to revert to their old habits.</a:t>
            </a:r>
            <a:br>
              <a:rPr lang="en-US" dirty="0"/>
            </a:br>
            <a:r>
              <a:rPr lang="en-US" b="0" i="0" dirty="0">
                <a:effectLst/>
              </a:rPr>
              <a:t>These stages are not always linear, and individuals may move back and forth between them before successfully making a lasting change</a:t>
            </a:r>
            <a:endParaRPr lang="en-CA" dirty="0"/>
          </a:p>
          <a:p>
            <a:endParaRPr lang="en-CA" dirty="0"/>
          </a:p>
        </p:txBody>
      </p:sp>
      <p:sp>
        <p:nvSpPr>
          <p:cNvPr id="2" name="Slide Number Placeholder 1">
            <a:extLst>
              <a:ext uri="{FF2B5EF4-FFF2-40B4-BE49-F238E27FC236}">
                <a16:creationId xmlns:a16="http://schemas.microsoft.com/office/drawing/2014/main" id="{AF7B30E2-BB52-88FE-BFDD-298091F76284}"/>
              </a:ext>
            </a:extLst>
          </p:cNvPr>
          <p:cNvSpPr>
            <a:spLocks noGrp="1"/>
          </p:cNvSpPr>
          <p:nvPr>
            <p:ph type="sldNum" sz="quarter" idx="12"/>
          </p:nvPr>
        </p:nvSpPr>
        <p:spPr/>
        <p:txBody>
          <a:bodyPr/>
          <a:lstStyle/>
          <a:p>
            <a:fld id="{5B621ED0-B45F-441E-93E9-023E2B55C8A5}" type="slidenum">
              <a:rPr lang="en-CA" smtClean="0"/>
              <a:t>314</a:t>
            </a:fld>
            <a:endParaRPr lang="en-CA"/>
          </a:p>
        </p:txBody>
      </p:sp>
    </p:spTree>
    <p:extLst>
      <p:ext uri="{BB962C8B-B14F-4D97-AF65-F5344CB8AC3E}">
        <p14:creationId xmlns:p14="http://schemas.microsoft.com/office/powerpoint/2010/main" val="384040044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51B8B3-FD81-A605-B5D3-353816C19331}"/>
              </a:ext>
            </a:extLst>
          </p:cNvPr>
          <p:cNvSpPr txBox="1"/>
          <p:nvPr/>
        </p:nvSpPr>
        <p:spPr>
          <a:xfrm>
            <a:off x="56707" y="79284"/>
            <a:ext cx="12078586" cy="3416320"/>
          </a:xfrm>
          <a:prstGeom prst="rect">
            <a:avLst/>
          </a:prstGeom>
          <a:noFill/>
        </p:spPr>
        <p:txBody>
          <a:bodyPr wrap="square">
            <a:spAutoFit/>
          </a:bodyPr>
          <a:lstStyle/>
          <a:p>
            <a:pPr marL="285750" indent="-285750">
              <a:buFont typeface="Arial" panose="020B0604020202020204" pitchFamily="34" charset="0"/>
              <a:buChar char="•"/>
            </a:pPr>
            <a:r>
              <a:rPr lang="en-US" b="0" i="0" dirty="0">
                <a:effectLst/>
                <a:cs typeface="Arial" panose="020B0604020202020204" pitchFamily="34" charset="0"/>
              </a:rPr>
              <a:t>(4)"Calling in" and "calling out" are terms often used in discussions about social justice, accountability, and interpersonal relationships, and they have distinct meanings:</a:t>
            </a:r>
            <a:endParaRPr lang="en-US" dirty="0">
              <a:cs typeface="Arial" panose="020B0604020202020204" pitchFamily="34" charset="0"/>
            </a:endParaRPr>
          </a:p>
          <a:p>
            <a:pPr marL="285750" indent="-285750">
              <a:buFont typeface="Arial" panose="020B0604020202020204" pitchFamily="34" charset="0"/>
              <a:buChar char="•"/>
            </a:pPr>
            <a:r>
              <a:rPr lang="en-US" b="0" i="0" dirty="0">
                <a:effectLst/>
                <a:cs typeface="Arial" panose="020B0604020202020204" pitchFamily="34" charset="0"/>
              </a:rPr>
              <a:t>Calling Out: This typically involves publicly confronting someone about their behavior or statements that are perceived as harmful, offensive, or problematic. It often aims to hold individuals accountable for their actions in a more direct and sometimes confrontational manner. For example, someone might call out a public figure for making a racist comment on social media.</a:t>
            </a:r>
          </a:p>
          <a:p>
            <a:pPr marL="285750" indent="-285750">
              <a:buFont typeface="Arial" panose="020B0604020202020204" pitchFamily="34" charset="0"/>
              <a:buChar char="•"/>
            </a:pPr>
            <a:r>
              <a:rPr lang="en-US" b="0" i="0" dirty="0">
                <a:effectLst/>
                <a:cs typeface="Arial" panose="020B0604020202020204" pitchFamily="34" charset="0"/>
              </a:rPr>
              <a:t>Calling I: In contrast, calling in is a more private and compassionate approach. It involves addressing someone's problematic behavior or comments in a way that encourages dialogue and understanding rather than shame or defensiveness. The goal is often to foster growth and learning, allowing the person to reflect on their actions without feeling attacked. For instance, someone might call in a friend by having a private conversation about why a certain joke was hurtful.</a:t>
            </a:r>
            <a:br>
              <a:rPr lang="en-US" dirty="0"/>
            </a:br>
            <a:br>
              <a:rPr lang="en-US" dirty="0"/>
            </a:br>
            <a:endParaRPr lang="en-CA" dirty="0"/>
          </a:p>
        </p:txBody>
      </p:sp>
      <p:sp>
        <p:nvSpPr>
          <p:cNvPr id="2" name="Slide Number Placeholder 1">
            <a:extLst>
              <a:ext uri="{FF2B5EF4-FFF2-40B4-BE49-F238E27FC236}">
                <a16:creationId xmlns:a16="http://schemas.microsoft.com/office/drawing/2014/main" id="{E1AC1BE5-1928-FB41-D757-E230790E05CC}"/>
              </a:ext>
            </a:extLst>
          </p:cNvPr>
          <p:cNvSpPr>
            <a:spLocks noGrp="1"/>
          </p:cNvSpPr>
          <p:nvPr>
            <p:ph type="sldNum" sz="quarter" idx="12"/>
          </p:nvPr>
        </p:nvSpPr>
        <p:spPr/>
        <p:txBody>
          <a:bodyPr/>
          <a:lstStyle/>
          <a:p>
            <a:fld id="{5B621ED0-B45F-441E-93E9-023E2B55C8A5}" type="slidenum">
              <a:rPr lang="en-CA" smtClean="0"/>
              <a:t>315</a:t>
            </a:fld>
            <a:endParaRPr lang="en-CA"/>
          </a:p>
        </p:txBody>
      </p:sp>
    </p:spTree>
    <p:extLst>
      <p:ext uri="{BB962C8B-B14F-4D97-AF65-F5344CB8AC3E}">
        <p14:creationId xmlns:p14="http://schemas.microsoft.com/office/powerpoint/2010/main" val="23864504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AB5BB2-675E-8700-30C0-E5C19231580A}"/>
              </a:ext>
            </a:extLst>
          </p:cNvPr>
          <p:cNvSpPr txBox="1"/>
          <p:nvPr/>
        </p:nvSpPr>
        <p:spPr>
          <a:xfrm>
            <a:off x="0" y="0"/>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rPr>
              <a:t>(5) Motivational interviewing is a counseling approach that helps individuals explore and resolve ambivalence about behavior change. Developed by psychologists William R. Miller and Stephen Rollnick, motivational interviewing is a collaborative, goal-oriented method of communication that strengthens a person's motivation and commitment to change.</a:t>
            </a:r>
          </a:p>
          <a:p>
            <a:pPr marL="285750" indent="-285750">
              <a:buFont typeface="Arial" panose="020B0604020202020204" pitchFamily="34" charset="0"/>
              <a:buChar char="•"/>
            </a:pPr>
            <a:r>
              <a:rPr lang="en-US" b="0" i="0" dirty="0">
                <a:effectLst/>
              </a:rPr>
              <a:t>In motivational interviewing, the counselor or therapist uses a non-confrontational, empathetic, and non-judgmental approach to help individuals identify their own reasons for change and work towards setting and achieving their goals. The key principles of motivational interviewing include expressing empathy, developing discrepancy, rolling with resistance, and supporting self-efficacy.</a:t>
            </a:r>
            <a:br>
              <a:rPr lang="en-US" dirty="0"/>
            </a:br>
            <a:r>
              <a:rPr lang="en-US" b="0" i="0" dirty="0">
                <a:effectLst/>
              </a:rPr>
              <a:t>Motivational interviewing is often used in healthcare settings, addiction treatment, weight management, and other areas where behavior change is necessary. It has been shown to be effective in helping individuals overcome ambivalence, increase motivation for change, and ultimately achieve their goals.</a:t>
            </a:r>
          </a:p>
          <a:p>
            <a:pPr marL="285750" indent="-285750">
              <a:buFont typeface="Arial" panose="020B0604020202020204" pitchFamily="34" charset="0"/>
              <a:buChar char="•"/>
            </a:pPr>
            <a:r>
              <a:rPr lang="en-US" b="0" i="0" dirty="0">
                <a:effectLst/>
              </a:rPr>
              <a:t>Motivational interviewing can be effectively applied to the stages model of change to help individuals progress through the stages and make lasting behavior changes. </a:t>
            </a:r>
            <a:r>
              <a:rPr lang="en-US" dirty="0"/>
              <a:t>Different</a:t>
            </a:r>
            <a:r>
              <a:rPr lang="en-US" b="0" i="0" dirty="0">
                <a:effectLst/>
              </a:rPr>
              <a:t> motivational interviewing </a:t>
            </a:r>
            <a:r>
              <a:rPr lang="en-US" dirty="0"/>
              <a:t>strategies are</a:t>
            </a:r>
            <a:r>
              <a:rPr lang="en-US" b="0" i="0" dirty="0">
                <a:effectLst/>
              </a:rPr>
              <a:t> used in each stage of the stages model:</a:t>
            </a:r>
            <a:br>
              <a:rPr lang="en-US" dirty="0"/>
            </a:br>
            <a:r>
              <a:rPr lang="en-US" b="0" i="0" dirty="0">
                <a:effectLst/>
              </a:rPr>
              <a:t>1. Precontemplation: In this stage, motivational interviewing can help individuals explore their ambivalence about change and increase their awareness of the need for change. By expressing empathy and understanding, the counselor can help individuals consider the pros and cons of their current behavior and start to see the benefits of making a change.</a:t>
            </a:r>
            <a:br>
              <a:rPr lang="en-US" dirty="0"/>
            </a:br>
            <a:r>
              <a:rPr lang="en-US" b="0" i="0" dirty="0">
                <a:effectLst/>
              </a:rPr>
              <a:t>2. Contemplation: In this stage, motivational interviewing can help individuals resolve their ambivalence and strengthen their motivation for change. By exploring their values, goals, and concerns, the counselor can help individuals clarify their reasons for change and build confidence in their ability to make a change.</a:t>
            </a:r>
            <a:br>
              <a:rPr lang="en-US" dirty="0"/>
            </a:br>
            <a:r>
              <a:rPr lang="en-US" b="0" i="0" dirty="0">
                <a:effectLst/>
              </a:rPr>
              <a:t>3. Preparation: In this stage, motivational interviewing can help individuals set specific goals, develop a plan for change, and build self-efficacy. The counselor can help individuals identify potential barriers to change and develop strategies to overcome them, increasing their readiness for action.</a:t>
            </a:r>
            <a:br>
              <a:rPr lang="en-US" dirty="0"/>
            </a:br>
            <a:endParaRPr lang="en-CA" dirty="0"/>
          </a:p>
        </p:txBody>
      </p:sp>
      <p:sp>
        <p:nvSpPr>
          <p:cNvPr id="2" name="Slide Number Placeholder 1">
            <a:extLst>
              <a:ext uri="{FF2B5EF4-FFF2-40B4-BE49-F238E27FC236}">
                <a16:creationId xmlns:a16="http://schemas.microsoft.com/office/drawing/2014/main" id="{B7DF88AC-CEAF-A796-A427-3B65D7C3A0BE}"/>
              </a:ext>
            </a:extLst>
          </p:cNvPr>
          <p:cNvSpPr>
            <a:spLocks noGrp="1"/>
          </p:cNvSpPr>
          <p:nvPr>
            <p:ph type="sldNum" sz="quarter" idx="12"/>
          </p:nvPr>
        </p:nvSpPr>
        <p:spPr/>
        <p:txBody>
          <a:bodyPr/>
          <a:lstStyle/>
          <a:p>
            <a:fld id="{5B621ED0-B45F-441E-93E9-023E2B55C8A5}" type="slidenum">
              <a:rPr lang="en-CA" smtClean="0"/>
              <a:t>316</a:t>
            </a:fld>
            <a:endParaRPr lang="en-CA"/>
          </a:p>
        </p:txBody>
      </p:sp>
    </p:spTree>
    <p:extLst>
      <p:ext uri="{BB962C8B-B14F-4D97-AF65-F5344CB8AC3E}">
        <p14:creationId xmlns:p14="http://schemas.microsoft.com/office/powerpoint/2010/main" val="216076223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4653A2-1E04-791B-9CEF-AF795C6E3F5D}"/>
              </a:ext>
            </a:extLst>
          </p:cNvPr>
          <p:cNvSpPr txBox="1"/>
          <p:nvPr/>
        </p:nvSpPr>
        <p:spPr>
          <a:xfrm>
            <a:off x="0" y="-223284"/>
            <a:ext cx="12192000" cy="2585323"/>
          </a:xfrm>
          <a:prstGeom prst="rect">
            <a:avLst/>
          </a:prstGeom>
          <a:noFill/>
        </p:spPr>
        <p:txBody>
          <a:bodyPr wrap="square">
            <a:spAutoFit/>
          </a:bodyPr>
          <a:lstStyle/>
          <a:p>
            <a:pPr marL="285750" indent="-285750">
              <a:buFont typeface="Arial" panose="020B0604020202020204" pitchFamily="34" charset="0"/>
              <a:buChar char="•"/>
            </a:pPr>
            <a:br>
              <a:rPr lang="en-US" dirty="0"/>
            </a:br>
            <a:r>
              <a:rPr lang="en-US" b="0" i="0" dirty="0">
                <a:effectLst/>
              </a:rPr>
              <a:t>4. Action: In this stage, motivational interviewing can help individuals stay motivated, overcome challenges, and maintain their commitment to change. The counselor can provide support, encouragement, and feedback to help individuals stay on track and make progress towards their goals.</a:t>
            </a:r>
          </a:p>
          <a:p>
            <a:pPr marL="285750" indent="-285750">
              <a:buFont typeface="Arial" panose="020B0604020202020204" pitchFamily="34" charset="0"/>
              <a:buChar char="•"/>
            </a:pPr>
            <a:r>
              <a:rPr lang="en-US" b="0" i="0" dirty="0">
                <a:effectLst/>
              </a:rPr>
              <a:t>5. Maintenance: In this stage, motivational interviewing can help individuals sustain their behavior changes and prevent relapse. By exploring potential triggers and developing coping strategies, the counselor can help individuals build resilience and maintain their progress over time.</a:t>
            </a:r>
          </a:p>
          <a:p>
            <a:pPr marL="285750" indent="-285750">
              <a:buFont typeface="Arial" panose="020B0604020202020204" pitchFamily="34" charset="0"/>
              <a:buChar char="•"/>
            </a:pPr>
            <a:r>
              <a:rPr lang="en-US" b="0" i="0" dirty="0">
                <a:effectLst/>
              </a:rPr>
              <a:t>By integrating motivational interviewing techniques into each stage of the stages model of change, counselors can effectively support individuals in making lasting behavior changes and achieving their goals</a:t>
            </a:r>
            <a:endParaRPr lang="en-CA" dirty="0"/>
          </a:p>
        </p:txBody>
      </p:sp>
      <p:sp>
        <p:nvSpPr>
          <p:cNvPr id="2" name="Slide Number Placeholder 1">
            <a:extLst>
              <a:ext uri="{FF2B5EF4-FFF2-40B4-BE49-F238E27FC236}">
                <a16:creationId xmlns:a16="http://schemas.microsoft.com/office/drawing/2014/main" id="{7033CC29-BDE6-5F1B-B3E5-635AF8A30F69}"/>
              </a:ext>
            </a:extLst>
          </p:cNvPr>
          <p:cNvSpPr>
            <a:spLocks noGrp="1"/>
          </p:cNvSpPr>
          <p:nvPr>
            <p:ph type="sldNum" sz="quarter" idx="12"/>
          </p:nvPr>
        </p:nvSpPr>
        <p:spPr/>
        <p:txBody>
          <a:bodyPr/>
          <a:lstStyle/>
          <a:p>
            <a:fld id="{5B621ED0-B45F-441E-93E9-023E2B55C8A5}" type="slidenum">
              <a:rPr lang="en-CA" smtClean="0"/>
              <a:t>317</a:t>
            </a:fld>
            <a:endParaRPr lang="en-CA"/>
          </a:p>
        </p:txBody>
      </p:sp>
    </p:spTree>
    <p:extLst>
      <p:ext uri="{BB962C8B-B14F-4D97-AF65-F5344CB8AC3E}">
        <p14:creationId xmlns:p14="http://schemas.microsoft.com/office/powerpoint/2010/main" val="99725153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0E40D-F428-B1C2-C8ED-DAB0333D12BD}"/>
              </a:ext>
            </a:extLst>
          </p:cNvPr>
          <p:cNvSpPr txBox="1"/>
          <p:nvPr/>
        </p:nvSpPr>
        <p:spPr>
          <a:xfrm>
            <a:off x="93921" y="105244"/>
            <a:ext cx="12004158" cy="3416320"/>
          </a:xfrm>
          <a:prstGeom prst="rect">
            <a:avLst/>
          </a:prstGeom>
          <a:noFill/>
        </p:spPr>
        <p:txBody>
          <a:bodyPr wrap="square">
            <a:spAutoFit/>
          </a:bodyPr>
          <a:lstStyle/>
          <a:p>
            <a:pPr marL="285750" indent="-285750">
              <a:buFont typeface="Arial" panose="020B0604020202020204" pitchFamily="34" charset="0"/>
              <a:buChar char="•"/>
            </a:pPr>
            <a:r>
              <a:rPr lang="en-US" b="0" i="0" dirty="0">
                <a:effectLst/>
              </a:rPr>
              <a:t>(6) Learned helplessness is a psychological phenomenon where an individual learns to feel helpless and unable to control or change a situation, even when opportunities for change are present. This can occur when someone repeatedly experiences negative events or failures that are perceived as uncontrollable, leading them to believe that their actions will not make a difference. Over time, this can result in a sense of resignation and passivity, even in situations where they could potentially make a positive change</a:t>
            </a:r>
          </a:p>
          <a:p>
            <a:pPr marL="285750" indent="-285750">
              <a:buFont typeface="Arial" panose="020B0604020202020204" pitchFamily="34" charset="0"/>
              <a:buChar char="•"/>
            </a:pPr>
            <a:r>
              <a:rPr lang="en-US" b="0" i="0" dirty="0">
                <a:effectLst/>
              </a:rPr>
              <a:t>Learned helplessness typically develops through a series of experiences where an individual faces repeated failures or negative outcomes that they perceive as beyond their control. These experiences can lead to the belief that their actions do not matter and that they are powerless to change their circumstances. Over time, this belief becomes ingrained, and the individual may stop trying to improve their situation, even when opportunities for change exist. Factors such as past trauma, chronic stress, lack of social support, and low self-esteem can also contribute to the development of learned helplessness</a:t>
            </a:r>
            <a:endParaRPr lang="en-CA" dirty="0"/>
          </a:p>
          <a:p>
            <a:endParaRPr lang="en-CA" dirty="0"/>
          </a:p>
        </p:txBody>
      </p:sp>
      <p:sp>
        <p:nvSpPr>
          <p:cNvPr id="2" name="Slide Number Placeholder 1">
            <a:extLst>
              <a:ext uri="{FF2B5EF4-FFF2-40B4-BE49-F238E27FC236}">
                <a16:creationId xmlns:a16="http://schemas.microsoft.com/office/drawing/2014/main" id="{F37BDB79-D31C-C90E-F426-797A1DEA95A3}"/>
              </a:ext>
            </a:extLst>
          </p:cNvPr>
          <p:cNvSpPr>
            <a:spLocks noGrp="1"/>
          </p:cNvSpPr>
          <p:nvPr>
            <p:ph type="sldNum" sz="quarter" idx="12"/>
          </p:nvPr>
        </p:nvSpPr>
        <p:spPr/>
        <p:txBody>
          <a:bodyPr/>
          <a:lstStyle/>
          <a:p>
            <a:fld id="{5B621ED0-B45F-441E-93E9-023E2B55C8A5}" type="slidenum">
              <a:rPr lang="en-CA" smtClean="0"/>
              <a:t>318</a:t>
            </a:fld>
            <a:endParaRPr lang="en-CA"/>
          </a:p>
        </p:txBody>
      </p:sp>
    </p:spTree>
    <p:extLst>
      <p:ext uri="{BB962C8B-B14F-4D97-AF65-F5344CB8AC3E}">
        <p14:creationId xmlns:p14="http://schemas.microsoft.com/office/powerpoint/2010/main" val="266711661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E44C4-97A9-BDF6-ABF6-1E168ED9A4A0}"/>
              </a:ext>
            </a:extLst>
          </p:cNvPr>
          <p:cNvSpPr txBox="1"/>
          <p:nvPr/>
        </p:nvSpPr>
        <p:spPr>
          <a:xfrm>
            <a:off x="0" y="-79653"/>
            <a:ext cx="12266428" cy="7017306"/>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(7) Internal locus of control and external locus of control are concepts in psychology that refer to individuals' beliefs about the extent to which they can control events in their lives.</a:t>
            </a:r>
            <a:br>
              <a:rPr lang="en-US" dirty="0"/>
            </a:br>
            <a:r>
              <a:rPr lang="en-US" b="0" i="0" dirty="0">
                <a:effectLst/>
                <a:latin typeface="Arial" panose="020B0604020202020204" pitchFamily="34" charset="0"/>
              </a:rPr>
              <a:t>- Internal locus of control: Individuals with an internal locus of control believe that they have control over their own actions and the outcomes they experience. They tend to attribute success or failure to their own abilities, efforts, and decisions. People with an internal locus of control are more likely to take responsibility for their actions and feel empowered to make changes in their lives.</a:t>
            </a:r>
            <a:br>
              <a:rPr lang="en-US" dirty="0"/>
            </a:br>
            <a:r>
              <a:rPr lang="en-US" b="0" i="0" dirty="0">
                <a:effectLst/>
                <a:latin typeface="Arial" panose="020B0604020202020204" pitchFamily="34" charset="0"/>
              </a:rPr>
              <a:t>- External locus of control: In contrast, individuals with an external locus of control believe that external factors, such as luck, fate, or other people, determine the outcomes they experience. They may feel that they have little control over their lives and that their actions do not significantly influence their circumstances. People with an external locus of control may be more likely to feel helpless or resigned in the face of challenges.</a:t>
            </a:r>
            <a:br>
              <a:rPr lang="en-US" dirty="0"/>
            </a:br>
            <a:r>
              <a:rPr lang="en-US" b="0" i="0" dirty="0">
                <a:effectLst/>
                <a:latin typeface="Arial" panose="020B0604020202020204" pitchFamily="34" charset="0"/>
              </a:rPr>
              <a:t>These beliefs about control can influence how individuals approach goals, cope with stress, and navigate life's challenges. </a:t>
            </a:r>
          </a:p>
          <a:p>
            <a:pPr marL="285750" indent="-285750">
              <a:buFont typeface="Arial" panose="020B0604020202020204" pitchFamily="34" charset="0"/>
              <a:buChar char="•"/>
            </a:pPr>
            <a:r>
              <a:rPr lang="en-US" b="0" i="0" dirty="0">
                <a:effectLst/>
                <a:latin typeface="Arial" panose="020B0604020202020204" pitchFamily="34" charset="0"/>
              </a:rPr>
              <a:t>The following examples illustrate the differences between internal and external loci of control:</a:t>
            </a:r>
            <a:br>
              <a:rPr lang="en-US" dirty="0"/>
            </a:br>
            <a:r>
              <a:rPr lang="en-US" b="0" i="0" dirty="0">
                <a:effectLst/>
                <a:latin typeface="Arial" panose="020B0604020202020204" pitchFamily="34" charset="0"/>
              </a:rPr>
              <a:t>Internal locus of control:</a:t>
            </a:r>
            <a:br>
              <a:rPr lang="en-US" dirty="0"/>
            </a:br>
            <a:r>
              <a:rPr lang="en-US" b="0" i="0" dirty="0">
                <a:effectLst/>
                <a:latin typeface="Arial" panose="020B0604020202020204" pitchFamily="34" charset="0"/>
              </a:rPr>
              <a:t>1. Example 1: A student who believes that their academic success is primarily determined by their hard work, study habits, and perseverance has an internal locus of control.</a:t>
            </a:r>
            <a:br>
              <a:rPr lang="en-US" dirty="0"/>
            </a:br>
            <a:r>
              <a:rPr lang="en-US" b="0" i="0" dirty="0">
                <a:effectLst/>
                <a:latin typeface="Arial" panose="020B0604020202020204" pitchFamily="34" charset="0"/>
              </a:rPr>
              <a:t>2. Example 2: An employee who attributes their job promotion to their skills, performance, and dedication to their work demonstrates an internal locus of control.</a:t>
            </a:r>
            <a:br>
              <a:rPr lang="en-US" dirty="0"/>
            </a:br>
            <a:r>
              <a:rPr lang="en-US" b="0" i="0" dirty="0">
                <a:effectLst/>
                <a:latin typeface="Arial" panose="020B0604020202020204" pitchFamily="34" charset="0"/>
              </a:rPr>
              <a:t>3. Example 3: A person who takes responsibility for their health by exercising regularly, eating well, and managing stress believes in their ability to influence their well-being.</a:t>
            </a:r>
            <a:br>
              <a:rPr lang="en-US" dirty="0"/>
            </a:br>
            <a:r>
              <a:rPr lang="en-US" b="0" i="0" dirty="0">
                <a:effectLst/>
                <a:latin typeface="Arial" panose="020B0604020202020204" pitchFamily="34" charset="0"/>
              </a:rPr>
              <a:t>External locus of control:</a:t>
            </a:r>
            <a:br>
              <a:rPr lang="en-US" dirty="0"/>
            </a:br>
            <a:r>
              <a:rPr lang="en-US" b="0" i="0" dirty="0">
                <a:effectLst/>
                <a:latin typeface="Arial" panose="020B0604020202020204" pitchFamily="34" charset="0"/>
              </a:rPr>
              <a:t>1. Example 1: A job applicant who believes that getting hired is purely based on luck and external circumstances has an external locus of control.</a:t>
            </a:r>
            <a:br>
              <a:rPr lang="en-US" dirty="0"/>
            </a:br>
            <a:r>
              <a:rPr lang="en-US" b="0" i="0" dirty="0">
                <a:effectLst/>
                <a:latin typeface="Arial" panose="020B0604020202020204" pitchFamily="34" charset="0"/>
              </a:rPr>
              <a:t>2. Example 2: A person who attributes their financial difficulties solely to the economy and external factors rather than their spending habits or financial decisions exhibits an external locus of control.</a:t>
            </a:r>
            <a:endParaRPr lang="en-CA" dirty="0"/>
          </a:p>
        </p:txBody>
      </p:sp>
      <p:sp>
        <p:nvSpPr>
          <p:cNvPr id="2" name="Slide Number Placeholder 1">
            <a:extLst>
              <a:ext uri="{FF2B5EF4-FFF2-40B4-BE49-F238E27FC236}">
                <a16:creationId xmlns:a16="http://schemas.microsoft.com/office/drawing/2014/main" id="{01650051-4051-5FDF-8AD8-E36B0848A3B6}"/>
              </a:ext>
            </a:extLst>
          </p:cNvPr>
          <p:cNvSpPr>
            <a:spLocks noGrp="1"/>
          </p:cNvSpPr>
          <p:nvPr>
            <p:ph type="sldNum" sz="quarter" idx="12"/>
          </p:nvPr>
        </p:nvSpPr>
        <p:spPr/>
        <p:txBody>
          <a:bodyPr/>
          <a:lstStyle/>
          <a:p>
            <a:fld id="{5B621ED0-B45F-441E-93E9-023E2B55C8A5}" type="slidenum">
              <a:rPr lang="en-CA" smtClean="0"/>
              <a:t>319</a:t>
            </a:fld>
            <a:endParaRPr lang="en-CA"/>
          </a:p>
        </p:txBody>
      </p:sp>
    </p:spTree>
    <p:extLst>
      <p:ext uri="{BB962C8B-B14F-4D97-AF65-F5344CB8AC3E}">
        <p14:creationId xmlns:p14="http://schemas.microsoft.com/office/powerpoint/2010/main" val="2491543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1DE5E-5BBA-48B0-2968-8B9FB4962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EFD507-8C80-B6FF-7015-1B8F67BDEC5A}"/>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EA712C0C-C7B2-7568-4A94-3FDA76356647}"/>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solidFill>
                  <a:schemeClr val="bg1"/>
                </a:solidFill>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EDC1CF56-C7E4-E690-2E40-674795313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222B33-DF21-559A-B720-8F230315255D}"/>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67E7FCE4-E03E-01FD-62F2-400430C9027D}"/>
              </a:ext>
            </a:extLst>
          </p:cNvPr>
          <p:cNvSpPr>
            <a:spLocks noGrp="1"/>
          </p:cNvSpPr>
          <p:nvPr>
            <p:ph type="sldNum" sz="quarter" idx="12"/>
          </p:nvPr>
        </p:nvSpPr>
        <p:spPr/>
        <p:txBody>
          <a:bodyPr/>
          <a:lstStyle/>
          <a:p>
            <a:fld id="{5B621ED0-B45F-441E-93E9-023E2B55C8A5}" type="slidenum">
              <a:rPr lang="en-CA" smtClean="0"/>
              <a:t>32</a:t>
            </a:fld>
            <a:endParaRPr lang="en-CA"/>
          </a:p>
        </p:txBody>
      </p:sp>
    </p:spTree>
    <p:extLst>
      <p:ext uri="{BB962C8B-B14F-4D97-AF65-F5344CB8AC3E}">
        <p14:creationId xmlns:p14="http://schemas.microsoft.com/office/powerpoint/2010/main" val="120878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5461A8-7F21-ECFD-1306-96B430916816}"/>
              </a:ext>
            </a:extLst>
          </p:cNvPr>
          <p:cNvSpPr txBox="1"/>
          <p:nvPr/>
        </p:nvSpPr>
        <p:spPr>
          <a:xfrm>
            <a:off x="74428" y="323003"/>
            <a:ext cx="12117572" cy="120032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3. Example 3: Someone who feels that their relationships always fail because of other people's actions and not their own behavior may have an external locus of control.</a:t>
            </a:r>
            <a:br>
              <a:rPr lang="en-US" dirty="0"/>
            </a:br>
            <a:r>
              <a:rPr lang="en-US" b="0" i="0" dirty="0">
                <a:effectLst/>
                <a:latin typeface="Arial" panose="020B0604020202020204" pitchFamily="34" charset="0"/>
              </a:rPr>
              <a:t>These examples demonstrate how individuals with internal and external loci of control perceive the causes of events in their lives and how these beliefs can influence their attitudes and behaviors</a:t>
            </a:r>
            <a:endParaRPr lang="en-CA" dirty="0"/>
          </a:p>
        </p:txBody>
      </p:sp>
      <p:sp>
        <p:nvSpPr>
          <p:cNvPr id="2" name="Slide Number Placeholder 1">
            <a:extLst>
              <a:ext uri="{FF2B5EF4-FFF2-40B4-BE49-F238E27FC236}">
                <a16:creationId xmlns:a16="http://schemas.microsoft.com/office/drawing/2014/main" id="{4F5794AE-9A65-0D62-0E13-441DDF93C208}"/>
              </a:ext>
            </a:extLst>
          </p:cNvPr>
          <p:cNvSpPr>
            <a:spLocks noGrp="1"/>
          </p:cNvSpPr>
          <p:nvPr>
            <p:ph type="sldNum" sz="quarter" idx="12"/>
          </p:nvPr>
        </p:nvSpPr>
        <p:spPr/>
        <p:txBody>
          <a:bodyPr/>
          <a:lstStyle/>
          <a:p>
            <a:fld id="{5B621ED0-B45F-441E-93E9-023E2B55C8A5}" type="slidenum">
              <a:rPr lang="en-CA" smtClean="0"/>
              <a:t>320</a:t>
            </a:fld>
            <a:endParaRPr lang="en-CA"/>
          </a:p>
        </p:txBody>
      </p:sp>
    </p:spTree>
    <p:extLst>
      <p:ext uri="{BB962C8B-B14F-4D97-AF65-F5344CB8AC3E}">
        <p14:creationId xmlns:p14="http://schemas.microsoft.com/office/powerpoint/2010/main" val="174682964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658D51-6766-11C3-4B50-3A05D329C9DF}"/>
              </a:ext>
            </a:extLst>
          </p:cNvPr>
          <p:cNvSpPr txBox="1"/>
          <p:nvPr/>
        </p:nvSpPr>
        <p:spPr>
          <a:xfrm>
            <a:off x="40758" y="158959"/>
            <a:ext cx="12110484" cy="1200329"/>
          </a:xfrm>
          <a:prstGeom prst="rect">
            <a:avLst/>
          </a:prstGeom>
          <a:noFill/>
        </p:spPr>
        <p:txBody>
          <a:bodyPr wrap="square">
            <a:spAutoFit/>
          </a:bodyPr>
          <a:lstStyle/>
          <a:p>
            <a:r>
              <a:rPr lang="en-US" b="0" i="0" dirty="0">
                <a:effectLst/>
                <a:latin typeface="Arial" panose="020B0604020202020204" pitchFamily="34" charset="0"/>
              </a:rPr>
              <a:t>(8) Self-efficacy is the belief in one's ability to achieve goals, handle tasks, and overcome challenges. It is a key component of motivation and plays a significant role in determining how people approach and accomplish tasks. High self-efficacy is associated with increased persistence, effort, and resilience in the face of obstacles, while low self-efficacy can lead to feelings of helplessness and a lack of motivation</a:t>
            </a:r>
            <a:endParaRPr lang="en-CA" dirty="0"/>
          </a:p>
        </p:txBody>
      </p:sp>
      <p:sp>
        <p:nvSpPr>
          <p:cNvPr id="2" name="Slide Number Placeholder 1">
            <a:extLst>
              <a:ext uri="{FF2B5EF4-FFF2-40B4-BE49-F238E27FC236}">
                <a16:creationId xmlns:a16="http://schemas.microsoft.com/office/drawing/2014/main" id="{F474CCB4-21E9-25B3-EBAE-ADE63B3FFDF8}"/>
              </a:ext>
            </a:extLst>
          </p:cNvPr>
          <p:cNvSpPr>
            <a:spLocks noGrp="1"/>
          </p:cNvSpPr>
          <p:nvPr>
            <p:ph type="sldNum" sz="quarter" idx="12"/>
          </p:nvPr>
        </p:nvSpPr>
        <p:spPr/>
        <p:txBody>
          <a:bodyPr/>
          <a:lstStyle/>
          <a:p>
            <a:fld id="{5B621ED0-B45F-441E-93E9-023E2B55C8A5}" type="slidenum">
              <a:rPr lang="en-CA" smtClean="0"/>
              <a:t>321</a:t>
            </a:fld>
            <a:endParaRPr lang="en-CA"/>
          </a:p>
        </p:txBody>
      </p:sp>
    </p:spTree>
    <p:extLst>
      <p:ext uri="{BB962C8B-B14F-4D97-AF65-F5344CB8AC3E}">
        <p14:creationId xmlns:p14="http://schemas.microsoft.com/office/powerpoint/2010/main" val="459744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DF4FB2-32E2-4625-24B6-C6AEFE1F875A}"/>
              </a:ext>
            </a:extLst>
          </p:cNvPr>
          <p:cNvSpPr txBox="1"/>
          <p:nvPr/>
        </p:nvSpPr>
        <p:spPr>
          <a:xfrm>
            <a:off x="191386" y="134380"/>
            <a:ext cx="12000614" cy="2585323"/>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(9) Patient-centered care and the medical model represent two different approaches to healthcare.</a:t>
            </a:r>
            <a:br>
              <a:rPr lang="en-US" dirty="0"/>
            </a:br>
            <a:r>
              <a:rPr lang="en-US" b="0" i="0" dirty="0">
                <a:effectLst/>
                <a:latin typeface="Arial" panose="020B0604020202020204" pitchFamily="34" charset="0"/>
              </a:rPr>
              <a:t>The medical model, also known as the biomedical model, is a traditional approach to healthcare that focuses on diagnosing and treating diseases and medical conditions. It is often centered around the expertise of healthcare providers, with an emphasis on identifying and addressing physical symptoms and using medical interventions to cure or manage illnesses.</a:t>
            </a:r>
          </a:p>
          <a:p>
            <a:pPr marL="285750" indent="-285750">
              <a:buFont typeface="Arial" panose="020B0604020202020204" pitchFamily="34" charset="0"/>
              <a:buChar char="•"/>
            </a:pPr>
            <a:r>
              <a:rPr lang="en-US" b="0" i="0" dirty="0">
                <a:effectLst/>
                <a:latin typeface="Arial" panose="020B0604020202020204" pitchFamily="34" charset="0"/>
              </a:rPr>
              <a:t>On the other hand, patient-centered care is a more holistic approach that places the patient at the center of the healthcare experience. It emphasizes building a partnership between healthcare providers and patients, taking into account the patient's preferences, values, and goals when making healthcare decisions. Patient-centered care also considers the social, emotional, and psychological aspects of health, in addition to the physical aspects</a:t>
            </a:r>
            <a:endParaRPr lang="en-CA" dirty="0"/>
          </a:p>
        </p:txBody>
      </p:sp>
      <p:sp>
        <p:nvSpPr>
          <p:cNvPr id="2" name="Slide Number Placeholder 1">
            <a:extLst>
              <a:ext uri="{FF2B5EF4-FFF2-40B4-BE49-F238E27FC236}">
                <a16:creationId xmlns:a16="http://schemas.microsoft.com/office/drawing/2014/main" id="{66F7DD0D-00C2-F5A4-4BD8-395A6C9E2F55}"/>
              </a:ext>
            </a:extLst>
          </p:cNvPr>
          <p:cNvSpPr>
            <a:spLocks noGrp="1"/>
          </p:cNvSpPr>
          <p:nvPr>
            <p:ph type="sldNum" sz="quarter" idx="12"/>
          </p:nvPr>
        </p:nvSpPr>
        <p:spPr/>
        <p:txBody>
          <a:bodyPr/>
          <a:lstStyle/>
          <a:p>
            <a:fld id="{5B621ED0-B45F-441E-93E9-023E2B55C8A5}" type="slidenum">
              <a:rPr lang="en-CA" smtClean="0"/>
              <a:t>322</a:t>
            </a:fld>
            <a:endParaRPr lang="en-CA"/>
          </a:p>
        </p:txBody>
      </p:sp>
    </p:spTree>
    <p:extLst>
      <p:ext uri="{BB962C8B-B14F-4D97-AF65-F5344CB8AC3E}">
        <p14:creationId xmlns:p14="http://schemas.microsoft.com/office/powerpoint/2010/main" val="371046956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1C0B3B-5788-544D-4DDE-F737BDD2E6CC}"/>
              </a:ext>
            </a:extLst>
          </p:cNvPr>
          <p:cNvSpPr txBox="1"/>
          <p:nvPr/>
        </p:nvSpPr>
        <p:spPr>
          <a:xfrm>
            <a:off x="95693" y="116429"/>
            <a:ext cx="12000614" cy="424731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(10) Some major challenges facing the Canadian health care system include long wait times for medical procedures, an aging population leading to increased demand for healthcare services, rising healthcare costs, and disparities in access to care across different regions of the country. Additionally, there are ongoing debates about how to best fund and deliver healthcare services in a way that is sustainable and meets the needs of all Canadians.</a:t>
            </a:r>
            <a:r>
              <a:rPr lang="en-US" dirty="0">
                <a:latin typeface="Arial" panose="020B0604020202020204" pitchFamily="34" charset="0"/>
              </a:rPr>
              <a:t> W</a:t>
            </a:r>
            <a:r>
              <a:rPr lang="en-US" b="0" i="0" dirty="0">
                <a:effectLst/>
                <a:latin typeface="Arial" panose="020B0604020202020204" pitchFamily="34" charset="0"/>
              </a:rPr>
              <a:t>ait times for medical procedures: Patients often have to wait weeks or even months to see specialists or undergo surgeries, which can lead to delays in treatment and potentially worsen health outcomes.</a:t>
            </a:r>
          </a:p>
          <a:p>
            <a:pPr marL="285750" indent="-285750">
              <a:buFont typeface="Arial" panose="020B0604020202020204" pitchFamily="34" charset="0"/>
              <a:buChar char="•"/>
            </a:pPr>
            <a:r>
              <a:rPr lang="en-US" dirty="0">
                <a:latin typeface="Arial" panose="020B0604020202020204" pitchFamily="34" charset="0"/>
              </a:rPr>
              <a:t>T</a:t>
            </a:r>
            <a:r>
              <a:rPr lang="en-US" b="0" i="0" dirty="0">
                <a:effectLst/>
                <a:latin typeface="Arial" panose="020B0604020202020204" pitchFamily="34" charset="0"/>
              </a:rPr>
              <a:t>he aging population in Canada: as the proportion of seniors in the population is increasing. This demographic shift is putting pressure on the healthcare system to provide more services for chronic conditions and age-related illnesses, leading to increased demand for healthcare resources.</a:t>
            </a:r>
          </a:p>
          <a:p>
            <a:pPr marL="285750" indent="-285750">
              <a:buFont typeface="Arial" panose="020B0604020202020204" pitchFamily="34" charset="0"/>
              <a:buChar char="•"/>
            </a:pPr>
            <a:r>
              <a:rPr lang="en-US" b="0" i="0" dirty="0">
                <a:effectLst/>
                <a:latin typeface="Arial" panose="020B0604020202020204" pitchFamily="34" charset="0"/>
              </a:rPr>
              <a:t>Rising healthcare costs are also a significant challenge for the Canadian system, as expenses for medications, technology, and personnel continue to increase. This puts strain on government budgets and can lead to difficult decisions about resource allocation and funding priorities.</a:t>
            </a:r>
          </a:p>
          <a:p>
            <a:pPr marL="285750" indent="-285750">
              <a:buFont typeface="Arial" panose="020B0604020202020204" pitchFamily="34" charset="0"/>
              <a:buChar char="•"/>
            </a:pPr>
            <a:r>
              <a:rPr lang="en-US" dirty="0">
                <a:latin typeface="Arial" panose="020B0604020202020204" pitchFamily="34" charset="0"/>
              </a:rPr>
              <a:t>D</a:t>
            </a:r>
            <a:r>
              <a:rPr lang="en-US" b="0" i="0" dirty="0">
                <a:effectLst/>
                <a:latin typeface="Arial" panose="020B0604020202020204" pitchFamily="34" charset="0"/>
              </a:rPr>
              <a:t>isparities in access to care across different regions of Canada: pose a challenge to the healthcare system. Rural and remote areas may have limited access to healthcare services, leading to inequities in health outcomes between urban and rural populations.</a:t>
            </a:r>
            <a:endParaRPr lang="en-CA" dirty="0"/>
          </a:p>
        </p:txBody>
      </p:sp>
      <p:sp>
        <p:nvSpPr>
          <p:cNvPr id="5" name="TextBox 4">
            <a:extLst>
              <a:ext uri="{FF2B5EF4-FFF2-40B4-BE49-F238E27FC236}">
                <a16:creationId xmlns:a16="http://schemas.microsoft.com/office/drawing/2014/main" id="{2B5EB91C-916C-18A1-1CD4-700E0082BB3E}"/>
              </a:ext>
            </a:extLst>
          </p:cNvPr>
          <p:cNvSpPr txBox="1"/>
          <p:nvPr/>
        </p:nvSpPr>
        <p:spPr>
          <a:xfrm>
            <a:off x="453656" y="5934670"/>
            <a:ext cx="12096307" cy="923330"/>
          </a:xfrm>
          <a:prstGeom prst="rect">
            <a:avLst/>
          </a:prstGeom>
          <a:noFill/>
        </p:spPr>
        <p:txBody>
          <a:bodyPr wrap="square">
            <a:spAutoFit/>
          </a:bodyPr>
          <a:lstStyle/>
          <a:p>
            <a:br>
              <a:rPr lang="en-US" dirty="0"/>
            </a:br>
            <a:br>
              <a:rPr lang="en-US" dirty="0"/>
            </a:br>
            <a:endParaRPr lang="en-CA" dirty="0"/>
          </a:p>
        </p:txBody>
      </p:sp>
      <p:sp>
        <p:nvSpPr>
          <p:cNvPr id="2" name="Slide Number Placeholder 1">
            <a:extLst>
              <a:ext uri="{FF2B5EF4-FFF2-40B4-BE49-F238E27FC236}">
                <a16:creationId xmlns:a16="http://schemas.microsoft.com/office/drawing/2014/main" id="{543316FB-F920-F373-7A94-1E27F7D26914}"/>
              </a:ext>
            </a:extLst>
          </p:cNvPr>
          <p:cNvSpPr>
            <a:spLocks noGrp="1"/>
          </p:cNvSpPr>
          <p:nvPr>
            <p:ph type="sldNum" sz="quarter" idx="12"/>
          </p:nvPr>
        </p:nvSpPr>
        <p:spPr/>
        <p:txBody>
          <a:bodyPr/>
          <a:lstStyle/>
          <a:p>
            <a:fld id="{5B621ED0-B45F-441E-93E9-023E2B55C8A5}" type="slidenum">
              <a:rPr lang="en-CA" smtClean="0"/>
              <a:t>323</a:t>
            </a:fld>
            <a:endParaRPr lang="en-CA"/>
          </a:p>
        </p:txBody>
      </p:sp>
    </p:spTree>
    <p:extLst>
      <p:ext uri="{BB962C8B-B14F-4D97-AF65-F5344CB8AC3E}">
        <p14:creationId xmlns:p14="http://schemas.microsoft.com/office/powerpoint/2010/main" val="3860446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3B05A6-20E5-05FB-038C-E1A3FFBD7A01}"/>
              </a:ext>
            </a:extLst>
          </p:cNvPr>
          <p:cNvSpPr txBox="1"/>
          <p:nvPr/>
        </p:nvSpPr>
        <p:spPr>
          <a:xfrm>
            <a:off x="5289629" y="3818365"/>
            <a:ext cx="5949387" cy="2246769"/>
          </a:xfrm>
          <a:prstGeom prst="rect">
            <a:avLst/>
          </a:prstGeom>
          <a:noFill/>
        </p:spPr>
        <p:txBody>
          <a:bodyPr wrap="square">
            <a:spAutoFit/>
          </a:bodyPr>
          <a:lstStyle/>
          <a:p>
            <a:r>
              <a:rPr lang="en-CA" sz="2800" dirty="0"/>
              <a:t>What learning resources does the course offer ? What does our schedule for the year look like? And what do we do in case of unexpected events such as the internet being down?</a:t>
            </a:r>
          </a:p>
        </p:txBody>
      </p:sp>
      <p:pic>
        <p:nvPicPr>
          <p:cNvPr id="3" name="Picture 2" descr="A person smiling at the camera&#10;&#10;Description automatically generated">
            <a:extLst>
              <a:ext uri="{FF2B5EF4-FFF2-40B4-BE49-F238E27FC236}">
                <a16:creationId xmlns:a16="http://schemas.microsoft.com/office/drawing/2014/main" id="{3732F26E-5533-64A2-ACA9-221A4C00B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61" y="1169043"/>
            <a:ext cx="3621012" cy="4896091"/>
          </a:xfrm>
          <a:prstGeom prst="rect">
            <a:avLst/>
          </a:prstGeom>
        </p:spPr>
      </p:pic>
      <p:sp>
        <p:nvSpPr>
          <p:cNvPr id="2" name="Slide Number Placeholder 1">
            <a:extLst>
              <a:ext uri="{FF2B5EF4-FFF2-40B4-BE49-F238E27FC236}">
                <a16:creationId xmlns:a16="http://schemas.microsoft.com/office/drawing/2014/main" id="{6E70566B-9E38-23AC-CC49-7D396AB53A9B}"/>
              </a:ext>
            </a:extLst>
          </p:cNvPr>
          <p:cNvSpPr>
            <a:spLocks noGrp="1"/>
          </p:cNvSpPr>
          <p:nvPr>
            <p:ph type="sldNum" sz="quarter" idx="12"/>
          </p:nvPr>
        </p:nvSpPr>
        <p:spPr/>
        <p:txBody>
          <a:bodyPr/>
          <a:lstStyle/>
          <a:p>
            <a:fld id="{5B621ED0-B45F-441E-93E9-023E2B55C8A5}" type="slidenum">
              <a:rPr lang="en-CA" smtClean="0"/>
              <a:t>33</a:t>
            </a:fld>
            <a:endParaRPr lang="en-CA"/>
          </a:p>
        </p:txBody>
      </p:sp>
    </p:spTree>
    <p:extLst>
      <p:ext uri="{BB962C8B-B14F-4D97-AF65-F5344CB8AC3E}">
        <p14:creationId xmlns:p14="http://schemas.microsoft.com/office/powerpoint/2010/main" val="156127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EDD9-8717-43E5-9F11-2B7C645E9444}"/>
              </a:ext>
            </a:extLst>
          </p:cNvPr>
          <p:cNvSpPr>
            <a:spLocks noGrp="1"/>
          </p:cNvSpPr>
          <p:nvPr>
            <p:ph type="title" idx="4294967295"/>
          </p:nvPr>
        </p:nvSpPr>
        <p:spPr>
          <a:xfrm>
            <a:off x="0" y="144215"/>
            <a:ext cx="4945616" cy="1582738"/>
          </a:xfrm>
        </p:spPr>
        <p:txBody>
          <a:bodyPr>
            <a:normAutofit/>
          </a:bodyPr>
          <a:lstStyle/>
          <a:p>
            <a:pPr algn="ctr"/>
            <a:r>
              <a:rPr lang="en-CA" sz="3200" dirty="0">
                <a:solidFill>
                  <a:schemeClr val="bg1"/>
                </a:solidFill>
              </a:rPr>
              <a:t>SIMPLE COURSE RESOURCES: email</a:t>
            </a:r>
          </a:p>
        </p:txBody>
      </p:sp>
      <p:sp>
        <p:nvSpPr>
          <p:cNvPr id="3" name="Content Placeholder 2">
            <a:extLst>
              <a:ext uri="{FF2B5EF4-FFF2-40B4-BE49-F238E27FC236}">
                <a16:creationId xmlns:a16="http://schemas.microsoft.com/office/drawing/2014/main" id="{53196F52-DE2E-4F12-B1AC-2C381CC8F48C}"/>
              </a:ext>
            </a:extLst>
          </p:cNvPr>
          <p:cNvSpPr>
            <a:spLocks noGrp="1"/>
          </p:cNvSpPr>
          <p:nvPr>
            <p:ph idx="4294967295"/>
          </p:nvPr>
        </p:nvSpPr>
        <p:spPr>
          <a:xfrm>
            <a:off x="5193891" y="428649"/>
            <a:ext cx="6862762" cy="6244542"/>
          </a:xfrm>
        </p:spPr>
        <p:txBody>
          <a:bodyPr>
            <a:noAutofit/>
          </a:bodyPr>
          <a:lstStyle/>
          <a:p>
            <a:r>
              <a:rPr lang="en-CA" sz="2400" dirty="0">
                <a:solidFill>
                  <a:schemeClr val="bg1"/>
                </a:solidFill>
              </a:rPr>
              <a:t> E-mail: </a:t>
            </a:r>
            <a:r>
              <a:rPr lang="en-CA" sz="2400" dirty="0"/>
              <a:t>Our email is </a:t>
            </a:r>
            <a:r>
              <a:rPr lang="en-CA" sz="2400" dirty="0">
                <a:solidFill>
                  <a:schemeClr val="tx1"/>
                </a:solidFill>
                <a:hlinkClick r:id="rId3">
                  <a:extLst>
                    <a:ext uri="{A12FA001-AC4F-418D-AE19-62706E023703}">
                      <ahyp:hlinkClr xmlns:ahyp="http://schemas.microsoft.com/office/drawing/2018/hyperlinkcolor" val="tx"/>
                    </a:ext>
                  </a:extLst>
                </a:hlinkClick>
              </a:rPr>
              <a:t>itssimple2023@gmail.com</a:t>
            </a:r>
            <a:r>
              <a:rPr lang="en-CA" sz="2400" dirty="0">
                <a:solidFill>
                  <a:schemeClr val="tx1"/>
                </a:solidFill>
              </a:rPr>
              <a:t> </a:t>
            </a:r>
            <a:r>
              <a:rPr lang="en-CA" sz="2400" dirty="0"/>
              <a:t>. </a:t>
            </a:r>
          </a:p>
          <a:p>
            <a:r>
              <a:rPr lang="en-CA" sz="2400" dirty="0"/>
              <a:t>On Wednesday mornings before the group, we will review and answer questions, comments, and feedback e-mailed to us during the week. </a:t>
            </a:r>
          </a:p>
          <a:p>
            <a:r>
              <a:rPr lang="en-CA" sz="2400" dirty="0"/>
              <a:t>When appropriate we may address these questions, comments and feedback “live” at the beginning of a session.</a:t>
            </a:r>
          </a:p>
          <a:p>
            <a:r>
              <a:rPr lang="en-CA" sz="2400" dirty="0"/>
              <a:t>Unfortunately, at other times In-between sessions, we cannot guarantee that we will always answer your e-mails</a:t>
            </a:r>
          </a:p>
          <a:p>
            <a:r>
              <a:rPr lang="en-CA" sz="2400" dirty="0"/>
              <a:t>You can also email us if you want to volunteer for a in-class practice. We will work with you individually to prepare for the session in which we will use the tools and skills in front of the group.( more on this later) </a:t>
            </a:r>
          </a:p>
        </p:txBody>
      </p:sp>
      <p:pic>
        <p:nvPicPr>
          <p:cNvPr id="7" name="Picture 6" descr="Filling out forms on a table">
            <a:extLst>
              <a:ext uri="{FF2B5EF4-FFF2-40B4-BE49-F238E27FC236}">
                <a16:creationId xmlns:a16="http://schemas.microsoft.com/office/drawing/2014/main" id="{71ABB929-64C3-4C70-8884-494EA48DCDEB}"/>
              </a:ext>
            </a:extLst>
          </p:cNvPr>
          <p:cNvPicPr>
            <a:picLocks noChangeAspect="1"/>
          </p:cNvPicPr>
          <p:nvPr/>
        </p:nvPicPr>
        <p:blipFill rotWithShape="1">
          <a:blip r:embed="rId4"/>
          <a:srcRect l="51883" r="2993" b="-2"/>
          <a:stretch/>
        </p:blipFill>
        <p:spPr>
          <a:xfrm>
            <a:off x="354591" y="1574157"/>
            <a:ext cx="4591025" cy="4784489"/>
          </a:xfrm>
          <a:prstGeom prst="rect">
            <a:avLst/>
          </a:prstGeom>
        </p:spPr>
      </p:pic>
      <p:sp>
        <p:nvSpPr>
          <p:cNvPr id="4" name="Slide Number Placeholder 3">
            <a:extLst>
              <a:ext uri="{FF2B5EF4-FFF2-40B4-BE49-F238E27FC236}">
                <a16:creationId xmlns:a16="http://schemas.microsoft.com/office/drawing/2014/main" id="{63329678-B128-4B58-BF9A-3D5B64453C6E}"/>
              </a:ext>
            </a:extLst>
          </p:cNvPr>
          <p:cNvSpPr>
            <a:spLocks noGrp="1"/>
          </p:cNvSpPr>
          <p:nvPr>
            <p:ph type="sldNum" sz="quarter" idx="12"/>
          </p:nvPr>
        </p:nvSpPr>
        <p:spPr/>
        <p:txBody>
          <a:bodyPr/>
          <a:lstStyle/>
          <a:p>
            <a:fld id="{5B621ED0-B45F-441E-93E9-023E2B55C8A5}" type="slidenum">
              <a:rPr lang="en-CA" smtClean="0"/>
              <a:t>34</a:t>
            </a:fld>
            <a:endParaRPr lang="en-CA"/>
          </a:p>
        </p:txBody>
      </p:sp>
    </p:spTree>
    <p:extLst>
      <p:ext uri="{BB962C8B-B14F-4D97-AF65-F5344CB8AC3E}">
        <p14:creationId xmlns:p14="http://schemas.microsoft.com/office/powerpoint/2010/main" val="8877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AA7520-80A0-5F73-CFD1-F879F6BDE35E}"/>
              </a:ext>
            </a:extLst>
          </p:cNvPr>
          <p:cNvSpPr txBox="1"/>
          <p:nvPr/>
        </p:nvSpPr>
        <p:spPr>
          <a:xfrm>
            <a:off x="75211" y="403130"/>
            <a:ext cx="6020789" cy="1200329"/>
          </a:xfrm>
          <a:prstGeom prst="rect">
            <a:avLst/>
          </a:prstGeom>
          <a:noFill/>
        </p:spPr>
        <p:txBody>
          <a:bodyPr wrap="square">
            <a:spAutoFit/>
          </a:bodyPr>
          <a:lstStyle/>
          <a:p>
            <a:pPr algn="ctr"/>
            <a:r>
              <a:rPr lang="en-CA" sz="3600" dirty="0">
                <a:solidFill>
                  <a:schemeClr val="bg1"/>
                </a:solidFill>
              </a:rPr>
              <a:t>SIMPLE COURSE </a:t>
            </a:r>
          </a:p>
          <a:p>
            <a:pPr algn="ctr"/>
            <a:r>
              <a:rPr lang="en-CA" sz="3600" dirty="0">
                <a:solidFill>
                  <a:schemeClr val="bg1"/>
                </a:solidFill>
              </a:rPr>
              <a:t>RESOURCES: YouTube</a:t>
            </a:r>
          </a:p>
        </p:txBody>
      </p:sp>
      <p:sp>
        <p:nvSpPr>
          <p:cNvPr id="6" name="TextBox 5">
            <a:extLst>
              <a:ext uri="{FF2B5EF4-FFF2-40B4-BE49-F238E27FC236}">
                <a16:creationId xmlns:a16="http://schemas.microsoft.com/office/drawing/2014/main" id="{44EFF0D6-383A-399E-A84F-C4B22A8FE554}"/>
              </a:ext>
            </a:extLst>
          </p:cNvPr>
          <p:cNvSpPr txBox="1"/>
          <p:nvPr/>
        </p:nvSpPr>
        <p:spPr>
          <a:xfrm>
            <a:off x="6365024" y="181957"/>
            <a:ext cx="5602185" cy="6124754"/>
          </a:xfrm>
          <a:prstGeom prst="rect">
            <a:avLst/>
          </a:prstGeom>
          <a:noFill/>
        </p:spPr>
        <p:txBody>
          <a:bodyPr wrap="square">
            <a:spAutoFit/>
          </a:bodyPr>
          <a:lstStyle/>
          <a:p>
            <a:pPr marL="342900" indent="-342900">
              <a:buFont typeface="Arial" panose="020B0604020202020204" pitchFamily="34" charset="0"/>
              <a:buChar char="•"/>
            </a:pPr>
            <a:r>
              <a:rPr lang="en-CA" sz="2800" dirty="0">
                <a:solidFill>
                  <a:schemeClr val="bg1"/>
                </a:solidFill>
              </a:rPr>
              <a:t>Simple YouTube channel</a:t>
            </a:r>
          </a:p>
          <a:p>
            <a:pPr marL="342900" indent="-342900">
              <a:buFont typeface="Arial" panose="020B0604020202020204" pitchFamily="34" charset="0"/>
              <a:buChar char="•"/>
            </a:pPr>
            <a:r>
              <a:rPr lang="en-CA" sz="2800" dirty="0"/>
              <a:t>Search YouTube for: @itssimpleonyoutube1123.</a:t>
            </a:r>
          </a:p>
          <a:p>
            <a:pPr marL="342900" indent="-342900">
              <a:buFont typeface="Arial" panose="020B0604020202020204" pitchFamily="34" charset="0"/>
              <a:buChar char="•"/>
            </a:pPr>
            <a:r>
              <a:rPr lang="en-CA" sz="2800" dirty="0"/>
              <a:t>We go into each topic in more depth than in class</a:t>
            </a:r>
          </a:p>
          <a:p>
            <a:pPr marL="342900" indent="-342900">
              <a:buFont typeface="Arial" panose="020B0604020202020204" pitchFamily="34" charset="0"/>
              <a:buChar char="•"/>
            </a:pPr>
            <a:r>
              <a:rPr lang="en-CA" sz="2800" dirty="0"/>
              <a:t>May help you understand the material</a:t>
            </a:r>
          </a:p>
          <a:p>
            <a:pPr marL="342900" indent="-342900">
              <a:buFont typeface="Arial" panose="020B0604020202020204" pitchFamily="34" charset="0"/>
              <a:buChar char="•"/>
            </a:pPr>
            <a:r>
              <a:rPr lang="en-CA" sz="2800" dirty="0"/>
              <a:t>May be useful to you if you miss one or more sessions.</a:t>
            </a:r>
          </a:p>
          <a:p>
            <a:pPr marL="342900" indent="-342900">
              <a:buFont typeface="Arial" panose="020B0604020202020204" pitchFamily="34" charset="0"/>
              <a:buChar char="•"/>
            </a:pPr>
            <a:r>
              <a:rPr lang="en-CA" sz="2800" dirty="0"/>
              <a:t>Allows people to do the course on their own.</a:t>
            </a:r>
          </a:p>
          <a:p>
            <a:pPr marL="342900" indent="-342900">
              <a:buFont typeface="Arial" panose="020B0604020202020204" pitchFamily="34" charset="0"/>
              <a:buChar char="•"/>
            </a:pPr>
            <a:r>
              <a:rPr lang="en-CA" sz="2800" dirty="0"/>
              <a:t>Starting this year we’ll all post recordings of all the sessions on this channel. </a:t>
            </a:r>
          </a:p>
        </p:txBody>
      </p:sp>
      <p:pic>
        <p:nvPicPr>
          <p:cNvPr id="5" name="Picture 4" descr="A person speaking into a microphone&#10;&#10;Description automatically generated">
            <a:extLst>
              <a:ext uri="{FF2B5EF4-FFF2-40B4-BE49-F238E27FC236}">
                <a16:creationId xmlns:a16="http://schemas.microsoft.com/office/drawing/2014/main" id="{9E8CF26E-9BDA-AF9E-C236-448F916A6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1" y="1760397"/>
            <a:ext cx="5757842" cy="3864899"/>
          </a:xfrm>
          <a:prstGeom prst="rect">
            <a:avLst/>
          </a:prstGeom>
        </p:spPr>
      </p:pic>
      <p:sp>
        <p:nvSpPr>
          <p:cNvPr id="2" name="Slide Number Placeholder 1">
            <a:extLst>
              <a:ext uri="{FF2B5EF4-FFF2-40B4-BE49-F238E27FC236}">
                <a16:creationId xmlns:a16="http://schemas.microsoft.com/office/drawing/2014/main" id="{64E5EEBE-5428-83E7-61DD-66C136E87E71}"/>
              </a:ext>
            </a:extLst>
          </p:cNvPr>
          <p:cNvSpPr>
            <a:spLocks noGrp="1"/>
          </p:cNvSpPr>
          <p:nvPr>
            <p:ph type="sldNum" sz="quarter" idx="12"/>
          </p:nvPr>
        </p:nvSpPr>
        <p:spPr/>
        <p:txBody>
          <a:bodyPr/>
          <a:lstStyle/>
          <a:p>
            <a:fld id="{5B621ED0-B45F-441E-93E9-023E2B55C8A5}" type="slidenum">
              <a:rPr lang="en-CA" smtClean="0"/>
              <a:t>35</a:t>
            </a:fld>
            <a:endParaRPr lang="en-CA"/>
          </a:p>
        </p:txBody>
      </p:sp>
    </p:spTree>
    <p:extLst>
      <p:ext uri="{BB962C8B-B14F-4D97-AF65-F5344CB8AC3E}">
        <p14:creationId xmlns:p14="http://schemas.microsoft.com/office/powerpoint/2010/main" val="3377992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a:t>
            </a:r>
          </a:p>
          <a:p>
            <a:r>
              <a:rPr lang="en-US" sz="2400" dirty="0">
                <a:solidFill>
                  <a:schemeClr val="bg1"/>
                </a:solidFill>
                <a:latin typeface="Corbel" panose="020B0503020204020204" pitchFamily="34" charset="0"/>
              </a:rPr>
              <a:t>December 24 and 31 no course</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36</a:t>
            </a:fld>
            <a:endParaRPr lang="en-CA"/>
          </a:p>
        </p:txBody>
      </p:sp>
    </p:spTree>
    <p:extLst>
      <p:ext uri="{BB962C8B-B14F-4D97-AF65-F5344CB8AC3E}">
        <p14:creationId xmlns:p14="http://schemas.microsoft.com/office/powerpoint/2010/main" val="275043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337208"/>
            <a:ext cx="12133780" cy="7222733"/>
          </a:xfrm>
        </p:spPr>
        <p:txBody>
          <a:bodyPr>
            <a:noAutofit/>
          </a:bodyPr>
          <a:lstStyle/>
          <a:p>
            <a:r>
              <a:rPr lang="en-CA" sz="2200" cap="none" dirty="0">
                <a:solidFill>
                  <a:schemeClr val="tx1"/>
                </a:solidFill>
                <a:latin typeface="Corbel" panose="020B0503020204020204" pitchFamily="34" charset="0"/>
              </a:rPr>
              <a:t>week 1- orientation and overview- sessions 1 and 2 of simple manual.</a:t>
            </a:r>
            <a:br>
              <a:rPr lang="en-CA" sz="2200" cap="none" dirty="0">
                <a:solidFill>
                  <a:schemeClr val="tx1"/>
                </a:solidFill>
                <a:latin typeface="Corbel" panose="020B0503020204020204" pitchFamily="34" charset="0"/>
              </a:rPr>
            </a:br>
            <a:r>
              <a:rPr lang="en-CA" sz="2200" cap="none" dirty="0">
                <a:solidFill>
                  <a:schemeClr val="tx1"/>
                </a:solidFill>
                <a:latin typeface="Corbel" panose="020B0503020204020204" pitchFamily="34" charset="0"/>
              </a:rPr>
              <a:t>week 2- introducing distress tolerance-p. 1-13 of dbt workbook and crisis plans-session 3 of the manual.</a:t>
            </a:r>
            <a:br>
              <a:rPr lang="en-CA" sz="2200" cap="none" dirty="0">
                <a:solidFill>
                  <a:schemeClr val="tx1"/>
                </a:solidFill>
                <a:latin typeface="Corbel" panose="020B0503020204020204" pitchFamily="34" charset="0"/>
              </a:rPr>
            </a:br>
            <a:r>
              <a:rPr lang="en-CA" sz="2200" cap="none" dirty="0">
                <a:solidFill>
                  <a:schemeClr val="tx1"/>
                </a:solidFill>
                <a:latin typeface="Corbel" panose="020B0503020204020204" pitchFamily="34" charset="0"/>
              </a:rPr>
              <a:t>week 3- the theoretical foundations of the simple course. session 4, 6, and 8 of the manual.</a:t>
            </a:r>
            <a:br>
              <a:rPr lang="en-CA" sz="2200" cap="none" dirty="0">
                <a:solidFill>
                  <a:schemeClr val="tx1"/>
                </a:solidFill>
                <a:latin typeface="Corbel" panose="020B0503020204020204" pitchFamily="34" charset="0"/>
              </a:rPr>
            </a:br>
            <a:r>
              <a:rPr lang="en-CA" sz="2200" cap="none" dirty="0">
                <a:solidFill>
                  <a:schemeClr val="tx1"/>
                </a:solidFill>
                <a:latin typeface="Corbel" panose="020B0503020204020204" pitchFamily="34" charset="0"/>
              </a:rPr>
              <a:t>week 4- </a:t>
            </a:r>
            <a:r>
              <a:rPr lang="en-US" sz="22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5- distress tolerance p. 33-46 of dbt workbook. introducing holes diary cards- session 7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7- introducing personality- session 10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8- distress tolerance p. 69-90 of dbt workbook. introducing chain analysis-session 11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9- what shapes personality-session 12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11- attachment theory- session 14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12- mindfulness skills p. 110-131 of dbt workbook. introducing rational mind remediation-session 15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13- the dynamic-maturational model of attachment and adaptation- session 16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14-mindfulness skills p. 131-147 of dbt workbook. practicing all the tools-session 17 of manual. our fourth practice-rational mind remediation.</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15-stress-session 18 of manual. </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dirty="0">
                <a:solidFill>
                  <a:schemeClr val="tx1"/>
                </a:solidFill>
                <a:latin typeface="Corbel" panose="020B0503020204020204" pitchFamily="34" charset="0"/>
              </a:rPr>
            </a:br>
            <a:br>
              <a:rPr lang="en-US" sz="2000" dirty="0">
                <a:solidFill>
                  <a:schemeClr val="tx1"/>
                </a:solidFill>
              </a:rPr>
            </a:br>
            <a:r>
              <a:rPr lang="en-US" sz="2000" dirty="0">
                <a:solidFill>
                  <a:schemeClr val="tx1"/>
                </a:solidFill>
              </a:rPr>
              <a:t> </a:t>
            </a:r>
            <a:br>
              <a:rPr lang="en-CA" sz="2000" dirty="0">
                <a:solidFill>
                  <a:schemeClr val="tx1"/>
                </a:solidFill>
              </a:rPr>
            </a:br>
            <a:br>
              <a:rPr lang="en-CA" sz="2000" dirty="0">
                <a:solidFill>
                  <a:schemeClr val="tx1"/>
                </a:solidFill>
              </a:rPr>
            </a:br>
            <a:r>
              <a:rPr lang="en-US" sz="2000" dirty="0">
                <a:solidFill>
                  <a:schemeClr val="tx1"/>
                </a:solidFill>
              </a:rPr>
              <a:t>  </a:t>
            </a:r>
            <a:br>
              <a:rPr lang="en-CA" sz="2000" dirty="0">
                <a:solidFill>
                  <a:schemeClr val="tx1"/>
                </a:solidFill>
              </a:rPr>
            </a:br>
            <a:r>
              <a:rPr lang="en-US" sz="2000" dirty="0">
                <a:solidFill>
                  <a:schemeClr val="tx1"/>
                </a:solidFill>
                <a:latin typeface="Corbel" panose="020B0503020204020204" pitchFamily="34" charset="0"/>
              </a:rPr>
              <a:t> </a:t>
            </a:r>
            <a:r>
              <a:rPr lang="en-CA" sz="2000" dirty="0">
                <a:solidFill>
                  <a:schemeClr val="tx1"/>
                </a:solidFill>
                <a:latin typeface="Corbel" panose="020B0503020204020204" pitchFamily="34" charset="0"/>
              </a:rPr>
              <a:t> </a:t>
            </a:r>
            <a:br>
              <a:rPr lang="en-CA" sz="2000" dirty="0">
                <a:solidFill>
                  <a:schemeClr val="tx1"/>
                </a:solidFill>
              </a:rPr>
            </a:br>
            <a:endParaRPr lang="en-CA" sz="2000" dirty="0">
              <a:solidFill>
                <a:schemeClr val="tx1"/>
              </a:solidFill>
            </a:endParaRPr>
          </a:p>
        </p:txBody>
      </p:sp>
      <p:sp>
        <p:nvSpPr>
          <p:cNvPr id="2" name="Slide Number Placeholder 1">
            <a:extLst>
              <a:ext uri="{FF2B5EF4-FFF2-40B4-BE49-F238E27FC236}">
                <a16:creationId xmlns:a16="http://schemas.microsoft.com/office/drawing/2014/main" id="{26632E57-ACED-8DF4-4FB3-8F87DA6D704A}"/>
              </a:ext>
            </a:extLst>
          </p:cNvPr>
          <p:cNvSpPr>
            <a:spLocks noGrp="1"/>
          </p:cNvSpPr>
          <p:nvPr>
            <p:ph type="sldNum" sz="quarter" idx="12"/>
          </p:nvPr>
        </p:nvSpPr>
        <p:spPr/>
        <p:txBody>
          <a:bodyPr/>
          <a:lstStyle/>
          <a:p>
            <a:fld id="{5B621ED0-B45F-441E-93E9-023E2B55C8A5}" type="slidenum">
              <a:rPr lang="en-CA" smtClean="0"/>
              <a:t>37</a:t>
            </a:fld>
            <a:endParaRPr lang="en-CA"/>
          </a:p>
        </p:txBody>
      </p:sp>
    </p:spTree>
    <p:extLst>
      <p:ext uri="{BB962C8B-B14F-4D97-AF65-F5344CB8AC3E}">
        <p14:creationId xmlns:p14="http://schemas.microsoft.com/office/powerpoint/2010/main" val="297609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60F-92B3-0246-BF8F-1E3AA271F9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1B0CFC-3C76-468B-4A1E-8ECA86DFC695}"/>
              </a:ext>
            </a:extLst>
          </p:cNvPr>
          <p:cNvSpPr txBox="1"/>
          <p:nvPr/>
        </p:nvSpPr>
        <p:spPr>
          <a:xfrm>
            <a:off x="0" y="-71919"/>
            <a:ext cx="12192000" cy="5693866"/>
          </a:xfrm>
          <a:prstGeom prst="rect">
            <a:avLst/>
          </a:prstGeom>
          <a:noFill/>
        </p:spPr>
        <p:txBody>
          <a:bodyPr wrap="square">
            <a:spAutoFit/>
          </a:bodyPr>
          <a:lstStyle/>
          <a:p>
            <a:r>
              <a:rPr lang="en-US" sz="2800" dirty="0">
                <a:latin typeface="Corbel" panose="020B0503020204020204" pitchFamily="34" charset="0"/>
              </a:rPr>
              <a:t>week 17- the stress and trauma related disorders-session 20 of manual.</a:t>
            </a:r>
          </a:p>
          <a:p>
            <a:r>
              <a:rPr lang="en-US" sz="2800" dirty="0">
                <a:latin typeface="Corbel" panose="020B0503020204020204" pitchFamily="34" charset="0"/>
              </a:rPr>
              <a:t>week 18- emotional regulation skills p.183-206 of dbt workbook. our fifth practice session-the goals diary card procedure- session 21 of manual</a:t>
            </a:r>
          </a:p>
          <a:p>
            <a:r>
              <a:rPr lang="en-US" sz="2800" dirty="0">
                <a:latin typeface="Corbel" panose="020B0503020204020204" pitchFamily="34" charset="0"/>
              </a:rPr>
              <a:t>week 19- structural dissociation theory and the treatment of the traumatic spectrum disorders- session 22 of manual.</a:t>
            </a:r>
          </a:p>
          <a:p>
            <a:r>
              <a:rPr lang="en-US" sz="2800" dirty="0">
                <a:latin typeface="Corbel" panose="020B0503020204020204" pitchFamily="34" charset="0"/>
              </a:rPr>
              <a:t>week 20- introducing interpersonal skills p.207-241 of dbt workbook. Review of all the skills</a:t>
            </a:r>
          </a:p>
          <a:p>
            <a:r>
              <a:rPr lang="en-US" sz="2800" dirty="0">
                <a:latin typeface="Corbel" panose="020B0503020204020204" pitchFamily="34" charset="0"/>
              </a:rPr>
              <a:t>week 21-introducing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22- </a:t>
            </a:r>
            <a:r>
              <a:rPr lang="en-US" sz="2800" b="0" i="0" dirty="0">
                <a:effectLst/>
                <a:latin typeface="Corbel" panose="020B0503020204020204" pitchFamily="34" charset="0"/>
              </a:rPr>
              <a:t>S</a:t>
            </a:r>
            <a:r>
              <a:rPr lang="en-US" sz="2800" dirty="0">
                <a:latin typeface="Corbel" panose="020B0503020204020204" pitchFamily="34" charset="0"/>
              </a:rPr>
              <a:t>pirituality, religion, and  health- session 26 of manual. </a:t>
            </a: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57745B7-D34A-0FCF-4EF7-EBAB2AD57E21}"/>
              </a:ext>
            </a:extLst>
          </p:cNvPr>
          <p:cNvSpPr>
            <a:spLocks noGrp="1"/>
          </p:cNvSpPr>
          <p:nvPr>
            <p:ph type="sldNum" sz="quarter" idx="12"/>
          </p:nvPr>
        </p:nvSpPr>
        <p:spPr/>
        <p:txBody>
          <a:bodyPr/>
          <a:lstStyle/>
          <a:p>
            <a:fld id="{5B621ED0-B45F-441E-93E9-023E2B55C8A5}" type="slidenum">
              <a:rPr lang="en-CA" smtClean="0"/>
              <a:t>38</a:t>
            </a:fld>
            <a:endParaRPr lang="en-CA"/>
          </a:p>
        </p:txBody>
      </p:sp>
    </p:spTree>
    <p:extLst>
      <p:ext uri="{BB962C8B-B14F-4D97-AF65-F5344CB8AC3E}">
        <p14:creationId xmlns:p14="http://schemas.microsoft.com/office/powerpoint/2010/main" val="3604362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20F73-C73D-6CC2-ADAF-8CAA61FDDE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527D7B-BA30-EF98-C1DA-F61779037DCE}"/>
              </a:ext>
            </a:extLst>
          </p:cNvPr>
          <p:cNvSpPr txBox="1"/>
          <p:nvPr/>
        </p:nvSpPr>
        <p:spPr>
          <a:xfrm>
            <a:off x="0" y="0"/>
            <a:ext cx="12192000" cy="7725192"/>
          </a:xfrm>
          <a:prstGeom prst="rect">
            <a:avLst/>
          </a:prstGeom>
          <a:noFill/>
        </p:spPr>
        <p:txBody>
          <a:bodyPr wrap="square">
            <a:spAutoFit/>
          </a:bodyPr>
          <a:lstStyle/>
          <a:p>
            <a:r>
              <a:rPr lang="en-US" sz="2800" dirty="0">
                <a:latin typeface="Corbel" panose="020B0503020204020204" pitchFamily="34" charset="0"/>
              </a:rPr>
              <a:t>week 24 -ifs workbook guided ai assisted self therapy. Workbook p.</a:t>
            </a:r>
            <a:r>
              <a:rPr lang="en-US" sz="2800" b="0" i="0" dirty="0">
                <a:effectLst/>
                <a:latin typeface="Corbel" panose="020B0503020204020204" pitchFamily="34" charset="0"/>
              </a:rPr>
              <a:t> 1-63 (slides </a:t>
            </a:r>
            <a:r>
              <a:rPr lang="en-US" sz="2800" dirty="0">
                <a:latin typeface="Corbel" panose="020B0503020204020204" pitchFamily="34" charset="0"/>
              </a:rPr>
              <a:t>from beginning to end of part 1- getting to know your Self and parts.</a:t>
            </a:r>
            <a:r>
              <a:rPr lang="en-US" sz="2800" b="0" i="0" dirty="0">
                <a:effectLst/>
                <a:latin typeface="Corbel" panose="020B0503020204020204" pitchFamily="34" charset="0"/>
              </a:rPr>
              <a:t>)</a:t>
            </a:r>
            <a:endParaRPr lang="en-CA" sz="2800" dirty="0">
              <a:latin typeface="Corbel" panose="020B0503020204020204" pitchFamily="34" charset="0"/>
            </a:endParaRPr>
          </a:p>
          <a:p>
            <a:r>
              <a:rPr lang="en-US" sz="2800" dirty="0">
                <a:latin typeface="Corbel" panose="020B0503020204020204" pitchFamily="34" charset="0"/>
              </a:rPr>
              <a:t>week 25 -6</a:t>
            </a:r>
            <a:r>
              <a:rPr lang="en-US" sz="2800" baseline="30000" dirty="0">
                <a:latin typeface="Corbel" panose="020B0503020204020204" pitchFamily="34" charset="0"/>
              </a:rPr>
              <a:t>th</a:t>
            </a:r>
            <a:r>
              <a:rPr lang="en-US" sz="2800" dirty="0">
                <a:latin typeface="Corbel" panose="020B0503020204020204" pitchFamily="34" charset="0"/>
              </a:rPr>
              <a:t> practice-ifs. ifs workbook guided ai assisted self therapy. Workbook p. 64-100 (slides part 2- appreciating your overworked managers) </a:t>
            </a:r>
          </a:p>
          <a:p>
            <a:r>
              <a:rPr lang="en-US" sz="2800" b="0" i="0" dirty="0">
                <a:effectLst/>
                <a:latin typeface="Corbel" panose="020B0503020204020204" pitchFamily="34" charset="0"/>
              </a:rPr>
              <a:t>Week 26 </a:t>
            </a:r>
            <a:r>
              <a:rPr lang="en-US" sz="2800" dirty="0">
                <a:latin typeface="Corbel" panose="020B0503020204020204" pitchFamily="34" charset="0"/>
              </a:rPr>
              <a:t>- 7</a:t>
            </a:r>
            <a:r>
              <a:rPr lang="en-US" sz="2800" baseline="30000" dirty="0">
                <a:latin typeface="Corbel" panose="020B0503020204020204" pitchFamily="34" charset="0"/>
              </a:rPr>
              <a:t>th</a:t>
            </a:r>
            <a:r>
              <a:rPr lang="en-US" sz="2800" dirty="0">
                <a:latin typeface="Corbel" panose="020B0503020204020204" pitchFamily="34" charset="0"/>
              </a:rPr>
              <a:t> practice-ifs.</a:t>
            </a:r>
            <a:r>
              <a:rPr lang="en-US" sz="2800" b="0" i="0" dirty="0">
                <a:effectLst/>
                <a:latin typeface="Corbel" panose="020B0503020204020204" pitchFamily="34" charset="0"/>
              </a:rPr>
              <a:t> </a:t>
            </a:r>
            <a:r>
              <a:rPr lang="en-US" sz="2800" dirty="0">
                <a:latin typeface="Corbel" panose="020B0503020204020204" pitchFamily="34" charset="0"/>
              </a:rPr>
              <a:t>ifs workbook guided ai assisted self therapy. Workbook p.104-137 (slides part 3- befriending your activated firefighters) </a:t>
            </a:r>
          </a:p>
          <a:p>
            <a:r>
              <a:rPr lang="en-US" sz="2800" dirty="0">
                <a:latin typeface="Corbel" panose="020B0503020204020204" pitchFamily="34" charset="0"/>
              </a:rPr>
              <a:t>Week 27 -8</a:t>
            </a:r>
            <a:r>
              <a:rPr lang="en-US" sz="2800" baseline="30000" dirty="0">
                <a:latin typeface="Corbel" panose="020B0503020204020204" pitchFamily="34" charset="0"/>
              </a:rPr>
              <a:t>th</a:t>
            </a:r>
            <a:r>
              <a:rPr lang="en-US" sz="2800" dirty="0">
                <a:latin typeface="Corbel" panose="020B0503020204020204" pitchFamily="34" charset="0"/>
              </a:rPr>
              <a:t> practice-ifs. Ifs workbook guided ai assisted self-therapy. Workbook p. 142-175 (slides part 4 embracing your burdened exiles. )</a:t>
            </a:r>
          </a:p>
          <a:p>
            <a:r>
              <a:rPr lang="en-US" sz="2800" dirty="0">
                <a:latin typeface="Corbel" panose="020B0503020204020204" pitchFamily="34" charset="0"/>
              </a:rPr>
              <a:t>Week 28 -9</a:t>
            </a:r>
            <a:r>
              <a:rPr lang="en-US" sz="2800" baseline="30000" dirty="0">
                <a:latin typeface="Corbel" panose="020B0503020204020204" pitchFamily="34" charset="0"/>
              </a:rPr>
              <a:t>th</a:t>
            </a:r>
            <a:r>
              <a:rPr lang="en-US" sz="2800" dirty="0">
                <a:latin typeface="Corbel" panose="020B0503020204020204" pitchFamily="34" charset="0"/>
              </a:rPr>
              <a:t> practice-ifs. Ifs workbook guided ai assisted self-therapy. Workbook </a:t>
            </a:r>
            <a:r>
              <a:rPr lang="en-US" sz="2800" dirty="0">
                <a:latin typeface="+mj-lt"/>
              </a:rPr>
              <a:t>p.179-215 (slides part 5 </a:t>
            </a:r>
            <a:r>
              <a:rPr lang="en-US" sz="2800" dirty="0">
                <a:latin typeface="+mj-lt"/>
                <a:cs typeface="Arial" panose="020B0604020202020204" pitchFamily="34" charset="0"/>
              </a:rPr>
              <a:t>accessing your unlimited self leadership</a:t>
            </a:r>
            <a:r>
              <a:rPr lang="en-US" sz="2800" dirty="0">
                <a:latin typeface="+mj-lt"/>
              </a:rPr>
              <a:t>)</a:t>
            </a:r>
          </a:p>
          <a:p>
            <a:r>
              <a:rPr lang="en-US" sz="2800" dirty="0">
                <a:latin typeface="+mj-lt"/>
              </a:rPr>
              <a:t>Week 29 - introducing wise mind remediation and using it to heal and grow-Session 23 of manual. Workbook slides Section II Using IFS every day to heal and grow.</a:t>
            </a:r>
            <a:endParaRPr lang="en-CA" sz="2800" dirty="0">
              <a:latin typeface="+mj-lt"/>
            </a:endParaRPr>
          </a:p>
          <a:p>
            <a:r>
              <a:rPr lang="en-US" sz="2800" dirty="0">
                <a:latin typeface="Corbel" panose="020B0503020204020204" pitchFamily="34" charset="0"/>
              </a:rPr>
              <a:t>Week 30 -relationship and their repair-session 28 of manual.</a:t>
            </a:r>
          </a:p>
          <a:p>
            <a:r>
              <a:rPr lang="en-US" sz="2800" b="0" i="0" dirty="0">
                <a:effectLst/>
                <a:latin typeface="Corbel" panose="020B0503020204020204" pitchFamily="34" charset="0"/>
              </a:rPr>
              <a:t>week </a:t>
            </a:r>
            <a:r>
              <a:rPr lang="en-US" sz="2800" dirty="0">
                <a:latin typeface="Corbel" panose="020B0503020204020204" pitchFamily="34" charset="0"/>
              </a:rPr>
              <a:t>31 </a:t>
            </a:r>
            <a:r>
              <a:rPr lang="en-US" sz="2800" b="0" i="0" dirty="0">
                <a:effectLst/>
                <a:latin typeface="Corbel" panose="020B0503020204020204" pitchFamily="34" charset="0"/>
              </a:rPr>
              <a:t>- </a:t>
            </a:r>
            <a:r>
              <a:rPr lang="en-US" sz="2800" dirty="0">
                <a:latin typeface="Corbel" panose="020B0503020204020204" pitchFamily="34" charset="0"/>
              </a:rPr>
              <a:t>S</a:t>
            </a:r>
            <a:r>
              <a:rPr lang="en-US" sz="2800" b="0" i="0" dirty="0">
                <a:effectLst/>
                <a:latin typeface="Corbel" panose="020B0503020204020204" pitchFamily="34" charset="0"/>
              </a:rPr>
              <a:t>earching for meaning circle</a:t>
            </a:r>
          </a:p>
          <a:p>
            <a:r>
              <a:rPr lang="en-US" sz="2800" dirty="0">
                <a:latin typeface="Corbel" panose="020B0503020204020204" pitchFamily="34" charset="0"/>
              </a:rPr>
              <a:t>week 32- 10</a:t>
            </a:r>
            <a:r>
              <a:rPr lang="en-US" sz="2800" baseline="30000" dirty="0">
                <a:latin typeface="Corbel" panose="020B0503020204020204" pitchFamily="34" charset="0"/>
              </a:rPr>
              <a:t>th</a:t>
            </a:r>
            <a:r>
              <a:rPr lang="en-US" sz="2800" dirty="0">
                <a:latin typeface="Corbel" panose="020B0503020204020204" pitchFamily="34" charset="0"/>
              </a:rPr>
              <a:t> practice. Wrap up, evaluation, brunch</a:t>
            </a:r>
            <a:r>
              <a:rPr lang="en-US" sz="2800" b="0" i="0" dirty="0">
                <a:effectLst/>
                <a:latin typeface="Corbel" panose="020B0503020204020204" pitchFamily="34" charset="0"/>
              </a:rPr>
              <a:t> </a:t>
            </a:r>
            <a:endParaRPr lang="en-CA" sz="2800" dirty="0">
              <a:latin typeface="Corbel" panose="020B0503020204020204" pitchFamily="34" charset="0"/>
            </a:endParaRPr>
          </a:p>
          <a:p>
            <a:r>
              <a:rPr lang="en-US" sz="1600" b="0" i="0" dirty="0">
                <a:effectLst/>
                <a:latin typeface="Arial" panose="020B0604020202020204" pitchFamily="34" charset="0"/>
              </a:rPr>
              <a:t> </a:t>
            </a:r>
            <a:endParaRPr lang="en-CA" sz="1600" dirty="0"/>
          </a:p>
          <a:p>
            <a:r>
              <a:rPr lang="en-US" sz="1600" spc="150" dirty="0">
                <a:solidFill>
                  <a:schemeClr val="tx1"/>
                </a:solidFill>
              </a:rPr>
              <a:t> </a:t>
            </a:r>
            <a:endParaRPr lang="en-US" sz="1600" spc="150" dirty="0"/>
          </a:p>
          <a:p>
            <a:r>
              <a:rPr lang="en-US" sz="1600" spc="150" dirty="0"/>
              <a:t> </a:t>
            </a:r>
            <a:endParaRPr lang="en-CA" sz="1600" dirty="0">
              <a:latin typeface="Corbel" panose="020B0503020204020204" pitchFamily="34" charset="0"/>
            </a:endParaRPr>
          </a:p>
        </p:txBody>
      </p:sp>
      <p:sp>
        <p:nvSpPr>
          <p:cNvPr id="2" name="Slide Number Placeholder 1">
            <a:extLst>
              <a:ext uri="{FF2B5EF4-FFF2-40B4-BE49-F238E27FC236}">
                <a16:creationId xmlns:a16="http://schemas.microsoft.com/office/drawing/2014/main" id="{271C0444-6C4A-824F-7B3A-C711C2C70DF1}"/>
              </a:ext>
            </a:extLst>
          </p:cNvPr>
          <p:cNvSpPr>
            <a:spLocks noGrp="1"/>
          </p:cNvSpPr>
          <p:nvPr>
            <p:ph type="sldNum" sz="quarter" idx="12"/>
          </p:nvPr>
        </p:nvSpPr>
        <p:spPr/>
        <p:txBody>
          <a:bodyPr/>
          <a:lstStyle/>
          <a:p>
            <a:fld id="{5B621ED0-B45F-441E-93E9-023E2B55C8A5}" type="slidenum">
              <a:rPr lang="en-CA" smtClean="0"/>
              <a:t>39</a:t>
            </a:fld>
            <a:endParaRPr lang="en-CA"/>
          </a:p>
        </p:txBody>
      </p:sp>
    </p:spTree>
    <p:extLst>
      <p:ext uri="{BB962C8B-B14F-4D97-AF65-F5344CB8AC3E}">
        <p14:creationId xmlns:p14="http://schemas.microsoft.com/office/powerpoint/2010/main" val="86080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with a dog on a path in the woods&#10;&#10;Description automatically generated">
            <a:extLst>
              <a:ext uri="{FF2B5EF4-FFF2-40B4-BE49-F238E27FC236}">
                <a16:creationId xmlns:a16="http://schemas.microsoft.com/office/drawing/2014/main" id="{936BAAAC-F7D6-FA37-D6FE-7EF47A790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27" y="520615"/>
            <a:ext cx="4703629" cy="5272459"/>
          </a:xfrm>
          <a:prstGeom prst="rect">
            <a:avLst/>
          </a:prstGeom>
        </p:spPr>
      </p:pic>
      <p:sp>
        <p:nvSpPr>
          <p:cNvPr id="4" name="TextBox 3">
            <a:extLst>
              <a:ext uri="{FF2B5EF4-FFF2-40B4-BE49-F238E27FC236}">
                <a16:creationId xmlns:a16="http://schemas.microsoft.com/office/drawing/2014/main" id="{76243BA6-86A7-38BD-B7CC-ACDD70A35A31}"/>
              </a:ext>
            </a:extLst>
          </p:cNvPr>
          <p:cNvSpPr txBox="1"/>
          <p:nvPr/>
        </p:nvSpPr>
        <p:spPr>
          <a:xfrm>
            <a:off x="-103174" y="5904491"/>
            <a:ext cx="5518230" cy="646331"/>
          </a:xfrm>
          <a:prstGeom prst="rect">
            <a:avLst/>
          </a:prstGeom>
          <a:noFill/>
        </p:spPr>
        <p:txBody>
          <a:bodyPr wrap="square">
            <a:spAutoFit/>
          </a:bodyPr>
          <a:lstStyle/>
          <a:p>
            <a:pPr algn="ctr">
              <a:spcAft>
                <a:spcPts val="600"/>
              </a:spcAft>
            </a:pPr>
            <a:r>
              <a:rPr lang="en-US" sz="1800" b="1"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May I live graciously and joyfully nurturing the flame and being of service to the universe   </a:t>
            </a:r>
            <a:endParaRPr lang="en-CA" sz="105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53A6CA6-4758-98B6-1650-B2C7147AEAA9}"/>
              </a:ext>
            </a:extLst>
          </p:cNvPr>
          <p:cNvSpPr txBox="1"/>
          <p:nvPr/>
        </p:nvSpPr>
        <p:spPr>
          <a:xfrm>
            <a:off x="-212764" y="3429000"/>
            <a:ext cx="2868705" cy="800219"/>
          </a:xfrm>
          <a:prstGeom prst="rect">
            <a:avLst/>
          </a:prstGeom>
          <a:noFill/>
        </p:spPr>
        <p:txBody>
          <a:bodyPr wrap="square">
            <a:spAutoFit/>
          </a:bodyPr>
          <a:lstStyle/>
          <a:p>
            <a:pPr algn="ctr"/>
            <a:r>
              <a:rPr lang="en-CA" sz="2800" dirty="0"/>
              <a:t>Luis Cleto</a:t>
            </a:r>
          </a:p>
          <a:p>
            <a:pPr algn="ctr"/>
            <a:r>
              <a:rPr lang="en-CA" dirty="0"/>
              <a:t>“Sargent simple”</a:t>
            </a:r>
          </a:p>
        </p:txBody>
      </p:sp>
      <p:sp>
        <p:nvSpPr>
          <p:cNvPr id="8" name="TextBox 7">
            <a:extLst>
              <a:ext uri="{FF2B5EF4-FFF2-40B4-BE49-F238E27FC236}">
                <a16:creationId xmlns:a16="http://schemas.microsoft.com/office/drawing/2014/main" id="{DBA69501-E94D-502C-9A21-AFD779F2B3EB}"/>
              </a:ext>
            </a:extLst>
          </p:cNvPr>
          <p:cNvSpPr txBox="1"/>
          <p:nvPr/>
        </p:nvSpPr>
        <p:spPr>
          <a:xfrm>
            <a:off x="5290303" y="681980"/>
            <a:ext cx="6597570" cy="2954655"/>
          </a:xfrm>
          <a:prstGeom prst="rect">
            <a:avLst/>
          </a:prstGeom>
          <a:noFill/>
        </p:spPr>
        <p:txBody>
          <a:bodyPr wrap="square">
            <a:spAutoFit/>
          </a:bodyPr>
          <a:lstStyle/>
          <a:p>
            <a:pPr marL="285750" indent="-285750">
              <a:buFont typeface="Arial" panose="020B0604020202020204" pitchFamily="34" charset="0"/>
              <a:buChar char="•"/>
            </a:pPr>
            <a:r>
              <a:rPr lang="en-CA" sz="3600" dirty="0"/>
              <a:t>My name is…</a:t>
            </a:r>
          </a:p>
          <a:p>
            <a:pPr marL="285750" indent="-285750">
              <a:buFont typeface="Arial" panose="020B0604020202020204" pitchFamily="34" charset="0"/>
              <a:buChar char="•"/>
            </a:pPr>
            <a:r>
              <a:rPr lang="en-CA" sz="3600" dirty="0"/>
              <a:t>My role as a co leader is…</a:t>
            </a:r>
          </a:p>
          <a:p>
            <a:pPr marL="285750" indent="-285750">
              <a:buFont typeface="Arial" panose="020B0604020202020204" pitchFamily="34" charset="0"/>
              <a:buChar char="•"/>
            </a:pPr>
            <a:r>
              <a:rPr lang="en-CA" sz="3600" dirty="0"/>
              <a:t>My hope for the time we spend together is…</a:t>
            </a:r>
            <a:endParaRPr lang="en-CA" sz="2400" dirty="0"/>
          </a:p>
          <a:p>
            <a:endParaRPr lang="en-CA" sz="2400" dirty="0"/>
          </a:p>
          <a:p>
            <a:pPr marL="285750" indent="-285750">
              <a:buFont typeface="Arial" panose="020B0604020202020204" pitchFamily="34" charset="0"/>
              <a:buChar char="•"/>
            </a:pPr>
            <a:endParaRPr lang="en-CA" dirty="0"/>
          </a:p>
        </p:txBody>
      </p:sp>
      <p:sp>
        <p:nvSpPr>
          <p:cNvPr id="3" name="Slide Number Placeholder 2">
            <a:extLst>
              <a:ext uri="{FF2B5EF4-FFF2-40B4-BE49-F238E27FC236}">
                <a16:creationId xmlns:a16="http://schemas.microsoft.com/office/drawing/2014/main" id="{5E1D53F4-8D25-F45E-1702-475ED26334EE}"/>
              </a:ext>
            </a:extLst>
          </p:cNvPr>
          <p:cNvSpPr>
            <a:spLocks noGrp="1"/>
          </p:cNvSpPr>
          <p:nvPr>
            <p:ph type="sldNum" sz="quarter" idx="12"/>
          </p:nvPr>
        </p:nvSpPr>
        <p:spPr/>
        <p:txBody>
          <a:bodyPr/>
          <a:lstStyle/>
          <a:p>
            <a:fld id="{5B621ED0-B45F-441E-93E9-023E2B55C8A5}" type="slidenum">
              <a:rPr lang="en-CA" smtClean="0"/>
              <a:t>4</a:t>
            </a:fld>
            <a:endParaRPr lang="en-CA"/>
          </a:p>
        </p:txBody>
      </p:sp>
    </p:spTree>
    <p:extLst>
      <p:ext uri="{BB962C8B-B14F-4D97-AF65-F5344CB8AC3E}">
        <p14:creationId xmlns:p14="http://schemas.microsoft.com/office/powerpoint/2010/main" val="1219323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57FF01-1555-3C0C-1442-3635F643790B}"/>
              </a:ext>
            </a:extLst>
          </p:cNvPr>
          <p:cNvSpPr txBox="1"/>
          <p:nvPr/>
        </p:nvSpPr>
        <p:spPr>
          <a:xfrm>
            <a:off x="46759" y="1348800"/>
            <a:ext cx="12098482" cy="5509200"/>
          </a:xfrm>
          <a:prstGeom prst="rect">
            <a:avLst/>
          </a:prstGeom>
          <a:noFill/>
        </p:spPr>
        <p:txBody>
          <a:bodyPr wrap="square">
            <a:spAutoFit/>
          </a:bodyPr>
          <a:lstStyle/>
          <a:p>
            <a:pPr marL="342900" indent="-342900">
              <a:buFont typeface="Arial" panose="020B0604020202020204" pitchFamily="34" charset="0"/>
              <a:buChar char="•"/>
            </a:pPr>
            <a:r>
              <a:rPr lang="en-US" sz="2200" b="0" i="0" dirty="0">
                <a:effectLst/>
                <a:latin typeface="Arial" panose="020B0604020202020204" pitchFamily="34" charset="0"/>
              </a:rPr>
              <a:t>Every year we ask for volunteers to </a:t>
            </a:r>
            <a:r>
              <a:rPr lang="en-US" sz="2200" dirty="0">
                <a:latin typeface="Arial" panose="020B0604020202020204" pitchFamily="34" charset="0"/>
              </a:rPr>
              <a:t>help us demonstrate how the tools and skills are used. These “practices” are done live in front of the group and have been very appreciated both by the volunteers and course participants. </a:t>
            </a:r>
          </a:p>
          <a:p>
            <a:pPr marL="342900" indent="-342900">
              <a:buFont typeface="Arial" panose="020B0604020202020204" pitchFamily="34" charset="0"/>
              <a:buChar char="•"/>
            </a:pPr>
            <a:r>
              <a:rPr lang="en-US" sz="2200" b="0" i="0" dirty="0">
                <a:effectLst/>
                <a:latin typeface="Arial" panose="020B0604020202020204" pitchFamily="34" charset="0"/>
              </a:rPr>
              <a:t>To prepare for these practices, volunteers meet with dr. Cleto for about 90 minutes the Wednesday prior to the practice (at 1:30 PM)</a:t>
            </a:r>
            <a:r>
              <a:rPr lang="en-US" sz="2200" dirty="0">
                <a:latin typeface="Arial" panose="020B0604020202020204" pitchFamily="34" charset="0"/>
              </a:rPr>
              <a:t>. </a:t>
            </a:r>
          </a:p>
          <a:p>
            <a:pPr marL="342900" indent="-342900">
              <a:buFont typeface="Arial" panose="020B0604020202020204" pitchFamily="34" charset="0"/>
              <a:buChar char="•"/>
            </a:pPr>
            <a:r>
              <a:rPr lang="en-US" sz="2200" dirty="0">
                <a:latin typeface="Arial" panose="020B0604020202020204" pitchFamily="34" charset="0"/>
              </a:rPr>
              <a:t>There will be 10 practices throughout the year, one for each of the 6 tools we discuss in Simple and 4 devoted to internal family systems. </a:t>
            </a:r>
          </a:p>
          <a:p>
            <a:pPr marL="342900" indent="-342900">
              <a:buFont typeface="Arial" panose="020B0604020202020204" pitchFamily="34" charset="0"/>
              <a:buChar char="•"/>
            </a:pPr>
            <a:r>
              <a:rPr lang="en-US" sz="2200" b="0" i="0" dirty="0">
                <a:effectLst/>
                <a:latin typeface="Arial" panose="020B0604020202020204" pitchFamily="34" charset="0"/>
              </a:rPr>
              <a:t>The last five practice sessions will </a:t>
            </a:r>
            <a:r>
              <a:rPr lang="en-US" sz="2200" dirty="0">
                <a:latin typeface="Arial" panose="020B0604020202020204" pitchFamily="34" charset="0"/>
              </a:rPr>
              <a:t>work on</a:t>
            </a:r>
            <a:r>
              <a:rPr lang="en-US" sz="2200" b="0" i="0" dirty="0">
                <a:effectLst/>
                <a:latin typeface="Arial" panose="020B0604020202020204" pitchFamily="34" charset="0"/>
              </a:rPr>
              <a:t> internal family systems and the Wise mind remediation procedure. </a:t>
            </a:r>
            <a:r>
              <a:rPr lang="en-US" sz="2200" dirty="0">
                <a:latin typeface="Arial" panose="020B0604020202020204" pitchFamily="34" charset="0"/>
              </a:rPr>
              <a:t>T</a:t>
            </a:r>
            <a:r>
              <a:rPr lang="en-US" sz="2200" b="0" i="0" dirty="0">
                <a:effectLst/>
                <a:latin typeface="Arial" panose="020B0604020202020204" pitchFamily="34" charset="0"/>
              </a:rPr>
              <a:t>o volunteer for these sessions, you </a:t>
            </a:r>
            <a:r>
              <a:rPr lang="en-US" sz="2200" dirty="0">
                <a:latin typeface="Arial" panose="020B0604020202020204" pitchFamily="34" charset="0"/>
              </a:rPr>
              <a:t>should</a:t>
            </a:r>
            <a:r>
              <a:rPr lang="en-US" sz="2200" b="0" i="0" dirty="0">
                <a:effectLst/>
                <a:latin typeface="Arial" panose="020B0604020202020204" pitchFamily="34" charset="0"/>
              </a:rPr>
              <a:t> be willing to work with us through the internal family systems workbook. These last 5 practices involve stage 2 trauma work. If you volunteer for these It's important that you’ve learned and can </a:t>
            </a:r>
            <a:r>
              <a:rPr lang="en-US" sz="2200" dirty="0">
                <a:latin typeface="Arial" panose="020B0604020202020204" pitchFamily="34" charset="0"/>
              </a:rPr>
              <a:t>use the</a:t>
            </a:r>
            <a:r>
              <a:rPr lang="en-US" sz="2200" b="0" i="0" dirty="0">
                <a:effectLst/>
                <a:latin typeface="Arial" panose="020B0604020202020204" pitchFamily="34" charset="0"/>
              </a:rPr>
              <a:t> emotional regulation skills discussed in the remainder of the course and have some access to Wise mind. </a:t>
            </a:r>
          </a:p>
          <a:p>
            <a:pPr marL="342900" indent="-342900">
              <a:buFont typeface="Arial" panose="020B0604020202020204" pitchFamily="34" charset="0"/>
              <a:buChar char="•"/>
            </a:pPr>
            <a:r>
              <a:rPr lang="en-US" sz="2200" dirty="0">
                <a:latin typeface="Arial" panose="020B0604020202020204" pitchFamily="34" charset="0"/>
              </a:rPr>
              <a:t>If you’d like to volunteer, let us know by Email (itssimple2023@gmail.com.) We take volunteers on a first email first volunteer basis. If we receive an email from you, about this we will get back to discuss.</a:t>
            </a:r>
            <a:endParaRPr lang="en-US" sz="2200" b="0" i="0" dirty="0">
              <a:effectLst/>
              <a:latin typeface="Arial" panose="020B0604020202020204" pitchFamily="34" charset="0"/>
            </a:endParaRPr>
          </a:p>
        </p:txBody>
      </p:sp>
      <p:pic>
        <p:nvPicPr>
          <p:cNvPr id="4" name="Picture 3" descr="A group of hands holding up colorful letters&#10;&#10;AI-generated content may be incorrect.">
            <a:extLst>
              <a:ext uri="{FF2B5EF4-FFF2-40B4-BE49-F238E27FC236}">
                <a16:creationId xmlns:a16="http://schemas.microsoft.com/office/drawing/2014/main" id="{F8D47B00-E01D-5772-5F89-2B0B4DC76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349" y="114302"/>
            <a:ext cx="5517573" cy="1174173"/>
          </a:xfrm>
          <a:prstGeom prst="rect">
            <a:avLst/>
          </a:prstGeom>
        </p:spPr>
      </p:pic>
      <p:sp>
        <p:nvSpPr>
          <p:cNvPr id="2" name="Slide Number Placeholder 1">
            <a:extLst>
              <a:ext uri="{FF2B5EF4-FFF2-40B4-BE49-F238E27FC236}">
                <a16:creationId xmlns:a16="http://schemas.microsoft.com/office/drawing/2014/main" id="{77C11891-69CA-1062-6F15-37B093692D59}"/>
              </a:ext>
            </a:extLst>
          </p:cNvPr>
          <p:cNvSpPr>
            <a:spLocks noGrp="1"/>
          </p:cNvSpPr>
          <p:nvPr>
            <p:ph type="sldNum" sz="quarter" idx="12"/>
          </p:nvPr>
        </p:nvSpPr>
        <p:spPr/>
        <p:txBody>
          <a:bodyPr/>
          <a:lstStyle/>
          <a:p>
            <a:fld id="{5B621ED0-B45F-441E-93E9-023E2B55C8A5}" type="slidenum">
              <a:rPr lang="en-CA" smtClean="0"/>
              <a:t>40</a:t>
            </a:fld>
            <a:endParaRPr lang="en-CA"/>
          </a:p>
        </p:txBody>
      </p:sp>
    </p:spTree>
    <p:extLst>
      <p:ext uri="{BB962C8B-B14F-4D97-AF65-F5344CB8AC3E}">
        <p14:creationId xmlns:p14="http://schemas.microsoft.com/office/powerpoint/2010/main" val="324973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1078381"/>
            <a:ext cx="11869388" cy="5632311"/>
          </a:xfrm>
          <a:prstGeom prst="rect">
            <a:avLst/>
          </a:prstGeom>
          <a:noFill/>
        </p:spPr>
        <p:txBody>
          <a:bodyPr wrap="square">
            <a:spAutoFit/>
          </a:bodyPr>
          <a:lstStyle/>
          <a:p>
            <a:r>
              <a:rPr lang="en-US" dirty="0"/>
              <a:t>1. Week 5 October 29                                                   October 22, 1:30                            Crisis Plans                                                 </a:t>
            </a:r>
          </a:p>
          <a:p>
            <a:endParaRPr lang="en-US" dirty="0"/>
          </a:p>
          <a:p>
            <a:r>
              <a:rPr lang="en-US" dirty="0"/>
              <a:t>2. Week 6 November 5                                                 October 29, 1:30                       Holes diary cards                                                             </a:t>
            </a:r>
          </a:p>
          <a:p>
            <a:endParaRPr lang="en-US" dirty="0"/>
          </a:p>
          <a:p>
            <a:r>
              <a:rPr lang="en-US" dirty="0"/>
              <a:t>3. Week 10 December 3                                              November 26, 1:30                     Chain analysis                                          </a:t>
            </a:r>
          </a:p>
          <a:p>
            <a:endParaRPr lang="en-US" dirty="0"/>
          </a:p>
          <a:p>
            <a:r>
              <a:rPr lang="en-US" dirty="0"/>
              <a:t>4. Week 14 January 14                                                  January 7, 1:30                     Rational mind remediation                         </a:t>
            </a:r>
          </a:p>
          <a:p>
            <a:endParaRPr lang="en-US" dirty="0"/>
          </a:p>
          <a:p>
            <a:r>
              <a:rPr lang="en-US" dirty="0"/>
              <a:t>5. Week 18 February 11                                                February 4, 1:30                         goals diary card</a:t>
            </a:r>
          </a:p>
          <a:p>
            <a:endParaRPr lang="en-US" dirty="0"/>
          </a:p>
          <a:p>
            <a:r>
              <a:rPr lang="en-US" dirty="0"/>
              <a:t>6. Week 25 April 15                                                             April 8, 1:30                           IFS workbook 1</a:t>
            </a:r>
          </a:p>
          <a:p>
            <a:endParaRPr lang="en-US" dirty="0"/>
          </a:p>
          <a:p>
            <a:r>
              <a:rPr lang="en-US" dirty="0"/>
              <a:t>7. Week 26 April 22                                                                April 15                                    IFS workbook 2</a:t>
            </a:r>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31 May 27                                                      May 20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41</a:t>
            </a:fld>
            <a:endParaRPr lang="en-CA"/>
          </a:p>
        </p:txBody>
      </p:sp>
    </p:spTree>
    <p:extLst>
      <p:ext uri="{BB962C8B-B14F-4D97-AF65-F5344CB8AC3E}">
        <p14:creationId xmlns:p14="http://schemas.microsoft.com/office/powerpoint/2010/main" val="1294933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2EE06-BE58-7DD0-039E-A0DFF162503A}"/>
              </a:ext>
            </a:extLst>
          </p:cNvPr>
          <p:cNvSpPr>
            <a:spLocks noGrp="1"/>
          </p:cNvSpPr>
          <p:nvPr>
            <p:ph type="sldNum" sz="quarter" idx="12"/>
          </p:nvPr>
        </p:nvSpPr>
        <p:spPr/>
        <p:txBody>
          <a:bodyPr/>
          <a:lstStyle/>
          <a:p>
            <a:fld id="{5B621ED0-B45F-441E-93E9-023E2B55C8A5}" type="slidenum">
              <a:rPr lang="en-CA" smtClean="0"/>
              <a:t>42</a:t>
            </a:fld>
            <a:endParaRPr lang="en-CA"/>
          </a:p>
        </p:txBody>
      </p:sp>
      <p:sp>
        <p:nvSpPr>
          <p:cNvPr id="4" name="TextBox 3">
            <a:extLst>
              <a:ext uri="{FF2B5EF4-FFF2-40B4-BE49-F238E27FC236}">
                <a16:creationId xmlns:a16="http://schemas.microsoft.com/office/drawing/2014/main" id="{19CBD8B9-9A76-CE35-697A-BE1EE2B890A8}"/>
              </a:ext>
            </a:extLst>
          </p:cNvPr>
          <p:cNvSpPr txBox="1"/>
          <p:nvPr/>
        </p:nvSpPr>
        <p:spPr>
          <a:xfrm>
            <a:off x="421342" y="1164522"/>
            <a:ext cx="11313458" cy="2677656"/>
          </a:xfrm>
          <a:prstGeom prst="rect">
            <a:avLst/>
          </a:prstGeom>
          <a:noFill/>
        </p:spPr>
        <p:txBody>
          <a:bodyPr wrap="square">
            <a:spAutoFit/>
          </a:bodyPr>
          <a:lstStyle/>
          <a:p>
            <a:r>
              <a:rPr lang="en-US" sz="2800" dirty="0">
                <a:latin typeface="Arial" panose="020B0604020202020204" pitchFamily="34" charset="0"/>
              </a:rPr>
              <a:t>We will practice the first tool; making your own crisis plan October 29. If you’d like to do this, you’ll meet with Dr. Cleto to prepare on October 22</a:t>
            </a:r>
            <a:r>
              <a:rPr lang="en-US" sz="2800" baseline="30000" dirty="0">
                <a:latin typeface="Arial" panose="020B0604020202020204" pitchFamily="34" charset="0"/>
              </a:rPr>
              <a:t>th</a:t>
            </a:r>
            <a:r>
              <a:rPr lang="en-US" sz="2800" dirty="0">
                <a:latin typeface="Arial" panose="020B0604020202020204" pitchFamily="34" charset="0"/>
              </a:rPr>
              <a:t> at 1:30 at 444 Douro St. second floor. That meeting usually takes 90 minutes. If you’d like to volunteer do the first practice in front of the group, please email us ASAP at </a:t>
            </a:r>
            <a:r>
              <a:rPr lang="en-US" sz="2800" dirty="0">
                <a:latin typeface="Arial" panose="020B0604020202020204" pitchFamily="34" charset="0"/>
                <a:hlinkClick r:id="rId2"/>
              </a:rPr>
              <a:t>itssimple2023@gmail.com</a:t>
            </a:r>
            <a:r>
              <a:rPr lang="en-US" sz="2800" dirty="0">
                <a:latin typeface="Arial" panose="020B0604020202020204" pitchFamily="34" charset="0"/>
              </a:rPr>
              <a:t>. To be fair we’ll work with the first volunteer that contacts us. </a:t>
            </a:r>
            <a:endParaRPr lang="en-CA" sz="2800" dirty="0"/>
          </a:p>
        </p:txBody>
      </p:sp>
      <p:sp>
        <p:nvSpPr>
          <p:cNvPr id="6" name="TextBox 5">
            <a:extLst>
              <a:ext uri="{FF2B5EF4-FFF2-40B4-BE49-F238E27FC236}">
                <a16:creationId xmlns:a16="http://schemas.microsoft.com/office/drawing/2014/main" id="{85B9CDFD-02D0-B843-89FE-57807E53E722}"/>
              </a:ext>
            </a:extLst>
          </p:cNvPr>
          <p:cNvSpPr txBox="1"/>
          <p:nvPr/>
        </p:nvSpPr>
        <p:spPr>
          <a:xfrm>
            <a:off x="2005989" y="106686"/>
            <a:ext cx="7792435" cy="646331"/>
          </a:xfrm>
          <a:prstGeom prst="rect">
            <a:avLst/>
          </a:prstGeom>
          <a:noFill/>
        </p:spPr>
        <p:txBody>
          <a:bodyPr wrap="square">
            <a:spAutoFit/>
          </a:bodyPr>
          <a:lstStyle/>
          <a:p>
            <a:r>
              <a:rPr lang="en-US" sz="3600" dirty="0">
                <a:solidFill>
                  <a:schemeClr val="bg1"/>
                </a:solidFill>
                <a:latin typeface="Arial" panose="020B0604020202020204" pitchFamily="34" charset="0"/>
              </a:rPr>
              <a:t>VOLUNTEER FOR OCTOBER 22ND</a:t>
            </a:r>
            <a:endParaRPr lang="en-CA" sz="3600" dirty="0">
              <a:solidFill>
                <a:schemeClr val="bg1"/>
              </a:solidFill>
            </a:endParaRPr>
          </a:p>
        </p:txBody>
      </p:sp>
    </p:spTree>
    <p:extLst>
      <p:ext uri="{BB962C8B-B14F-4D97-AF65-F5344CB8AC3E}">
        <p14:creationId xmlns:p14="http://schemas.microsoft.com/office/powerpoint/2010/main" val="81229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red springs on a white background&#10;&#10;AI-generated content may be incorrect.">
            <a:extLst>
              <a:ext uri="{FF2B5EF4-FFF2-40B4-BE49-F238E27FC236}">
                <a16:creationId xmlns:a16="http://schemas.microsoft.com/office/drawing/2014/main" id="{90BCEE22-7781-54C6-531B-DCB7D60BB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02" y="1355073"/>
            <a:ext cx="4181267" cy="4808863"/>
          </a:xfrm>
          <a:prstGeom prst="rect">
            <a:avLst/>
          </a:prstGeom>
        </p:spPr>
      </p:pic>
      <p:sp>
        <p:nvSpPr>
          <p:cNvPr id="5" name="TextBox 4">
            <a:extLst>
              <a:ext uri="{FF2B5EF4-FFF2-40B4-BE49-F238E27FC236}">
                <a16:creationId xmlns:a16="http://schemas.microsoft.com/office/drawing/2014/main" id="{7656E6E2-2E38-34AA-465A-47289C027EE3}"/>
              </a:ext>
            </a:extLst>
          </p:cNvPr>
          <p:cNvSpPr txBox="1"/>
          <p:nvPr/>
        </p:nvSpPr>
        <p:spPr>
          <a:xfrm>
            <a:off x="913278" y="400966"/>
            <a:ext cx="3838016" cy="954107"/>
          </a:xfrm>
          <a:prstGeom prst="rect">
            <a:avLst/>
          </a:prstGeom>
          <a:noFill/>
        </p:spPr>
        <p:txBody>
          <a:bodyPr wrap="square">
            <a:spAutoFit/>
          </a:bodyPr>
          <a:lstStyle/>
          <a:p>
            <a:r>
              <a:rPr lang="en-US" sz="4000" b="0" i="0" dirty="0">
                <a:solidFill>
                  <a:schemeClr val="bg1"/>
                </a:solidFill>
                <a:effectLst/>
                <a:latin typeface="Corbel" panose="020B0503020204020204" pitchFamily="34" charset="0"/>
              </a:rPr>
              <a:t>BOING GROUP</a:t>
            </a:r>
            <a:r>
              <a:rPr lang="en-US" sz="1800" b="0" i="0" dirty="0">
                <a:effectLst/>
                <a:latin typeface="Corbel" panose="020B0503020204020204" pitchFamily="34" charset="0"/>
              </a:rPr>
              <a:t> </a:t>
            </a:r>
            <a:endParaRPr lang="en-CA" sz="1800" dirty="0">
              <a:latin typeface="Corbel" panose="020B0503020204020204" pitchFamily="34" charset="0"/>
            </a:endParaRPr>
          </a:p>
          <a:p>
            <a:r>
              <a:rPr lang="en-US" sz="1600" b="0" i="0" dirty="0">
                <a:effectLst/>
                <a:latin typeface="Arial" panose="020B0604020202020204" pitchFamily="34" charset="0"/>
              </a:rPr>
              <a:t> </a:t>
            </a:r>
            <a:endParaRPr lang="en-CA" sz="1600" dirty="0"/>
          </a:p>
        </p:txBody>
      </p:sp>
      <p:sp>
        <p:nvSpPr>
          <p:cNvPr id="7" name="TextBox 6">
            <a:extLst>
              <a:ext uri="{FF2B5EF4-FFF2-40B4-BE49-F238E27FC236}">
                <a16:creationId xmlns:a16="http://schemas.microsoft.com/office/drawing/2014/main" id="{899DE05E-4B72-EEFD-F6E3-F3757BA0BDA8}"/>
              </a:ext>
            </a:extLst>
          </p:cNvPr>
          <p:cNvSpPr txBox="1"/>
          <p:nvPr/>
        </p:nvSpPr>
        <p:spPr>
          <a:xfrm>
            <a:off x="5512869" y="724246"/>
            <a:ext cx="6097604" cy="5878532"/>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Corbel" panose="020B0503020204020204" pitchFamily="34" charset="0"/>
              </a:rPr>
              <a:t>Boing</a:t>
            </a:r>
            <a:r>
              <a:rPr lang="en-US" sz="2400" b="0" i="0" dirty="0">
                <a:effectLst/>
                <a:latin typeface="Corbel" panose="020B0503020204020204" pitchFamily="34" charset="0"/>
              </a:rPr>
              <a:t> stands for </a:t>
            </a:r>
            <a:r>
              <a:rPr lang="en-US" sz="2400" b="0" i="0" dirty="0">
                <a:solidFill>
                  <a:schemeClr val="bg1"/>
                </a:solidFill>
                <a:effectLst/>
                <a:latin typeface="Corbel" panose="020B0503020204020204" pitchFamily="34" charset="0"/>
              </a:rPr>
              <a:t>b</a:t>
            </a:r>
            <a:r>
              <a:rPr lang="en-US" sz="2400" b="0" i="0" dirty="0">
                <a:effectLst/>
                <a:latin typeface="Corbel" panose="020B0503020204020204" pitchFamily="34" charset="0"/>
              </a:rPr>
              <a:t>reak </a:t>
            </a:r>
            <a:r>
              <a:rPr lang="en-US" sz="2400" b="0" i="0" dirty="0">
                <a:solidFill>
                  <a:schemeClr val="bg1"/>
                </a:solidFill>
                <a:effectLst/>
                <a:latin typeface="Corbel" panose="020B0503020204020204" pitchFamily="34" charset="0"/>
              </a:rPr>
              <a:t>o</a:t>
            </a:r>
            <a:r>
              <a:rPr lang="en-US" sz="2400" b="0" i="0" dirty="0">
                <a:effectLst/>
                <a:latin typeface="Corbel" panose="020B0503020204020204" pitchFamily="34" charset="0"/>
              </a:rPr>
              <a:t>ut </a:t>
            </a:r>
            <a:r>
              <a:rPr lang="en-US" sz="2400" dirty="0">
                <a:solidFill>
                  <a:schemeClr val="bg1"/>
                </a:solidFill>
                <a:latin typeface="Corbel" panose="020B0503020204020204" pitchFamily="34" charset="0"/>
              </a:rPr>
              <a:t>in</a:t>
            </a:r>
            <a:r>
              <a:rPr lang="en-US" sz="2400" dirty="0">
                <a:latin typeface="Corbel" panose="020B0503020204020204" pitchFamily="34" charset="0"/>
              </a:rPr>
              <a:t>formal</a:t>
            </a:r>
            <a:r>
              <a:rPr lang="en-US" sz="2400" b="0" i="0" dirty="0">
                <a:effectLst/>
                <a:latin typeface="Corbel" panose="020B0503020204020204" pitchFamily="34" charset="0"/>
              </a:rPr>
              <a:t> and </a:t>
            </a:r>
            <a:r>
              <a:rPr lang="en-US" sz="2400" b="0" i="0" dirty="0">
                <a:solidFill>
                  <a:schemeClr val="bg1"/>
                </a:solidFill>
                <a:effectLst/>
                <a:latin typeface="Corbel" panose="020B0503020204020204" pitchFamily="34" charset="0"/>
              </a:rPr>
              <a:t>g</a:t>
            </a:r>
            <a:r>
              <a:rPr lang="en-US" sz="2400" b="0" i="0" dirty="0">
                <a:effectLst/>
                <a:latin typeface="Corbel" panose="020B0503020204020204" pitchFamily="34" charset="0"/>
              </a:rPr>
              <a:t>raduate </a:t>
            </a:r>
            <a:r>
              <a:rPr lang="en-US" sz="2400" b="0" i="0" dirty="0">
                <a:solidFill>
                  <a:schemeClr val="bg1"/>
                </a:solidFill>
                <a:effectLst/>
                <a:latin typeface="Corbel" panose="020B0503020204020204" pitchFamily="34" charset="0"/>
              </a:rPr>
              <a:t>g</a:t>
            </a:r>
            <a:r>
              <a:rPr lang="en-US" sz="2400" dirty="0">
                <a:latin typeface="Corbel" panose="020B0503020204020204" pitchFamily="34" charset="0"/>
              </a:rPr>
              <a:t>roup.</a:t>
            </a:r>
          </a:p>
          <a:p>
            <a:pPr marL="285750" indent="-285750">
              <a:buFont typeface="Arial" panose="020B0604020202020204" pitchFamily="34" charset="0"/>
              <a:buChar char="•"/>
            </a:pPr>
            <a:r>
              <a:rPr lang="en-US" sz="2400" b="0" i="0" dirty="0">
                <a:effectLst/>
                <a:latin typeface="Corbel" panose="020B0503020204020204" pitchFamily="34" charset="0"/>
              </a:rPr>
              <a:t>It’s open </a:t>
            </a:r>
            <a:r>
              <a:rPr lang="en-US" sz="2400" dirty="0">
                <a:latin typeface="Corbel" panose="020B0503020204020204" pitchFamily="34" charset="0"/>
              </a:rPr>
              <a:t>to all simple course participants present and past (graduates)</a:t>
            </a:r>
          </a:p>
          <a:p>
            <a:pPr marL="285750" indent="-285750">
              <a:buFont typeface="Arial" panose="020B0604020202020204" pitchFamily="34" charset="0"/>
              <a:buChar char="•"/>
            </a:pPr>
            <a:r>
              <a:rPr lang="en-US" sz="2400" b="0" i="0" dirty="0">
                <a:effectLst/>
                <a:latin typeface="Corbel" panose="020B0503020204020204" pitchFamily="34" charset="0"/>
              </a:rPr>
              <a:t>I</a:t>
            </a:r>
            <a:r>
              <a:rPr lang="en-US" sz="2400" dirty="0">
                <a:latin typeface="Corbel" panose="020B0503020204020204" pitchFamily="34" charset="0"/>
              </a:rPr>
              <a:t>t will run Monday’s 1 t0 2:30 PM starting October 27</a:t>
            </a:r>
            <a:r>
              <a:rPr lang="en-US" sz="2400" baseline="30000" dirty="0">
                <a:latin typeface="Corbel" panose="020B0503020204020204" pitchFamily="34" charset="0"/>
              </a:rPr>
              <a:t>th</a:t>
            </a:r>
            <a:r>
              <a:rPr lang="en-US" sz="2400" dirty="0">
                <a:latin typeface="Corbel" panose="020B0503020204020204" pitchFamily="34" charset="0"/>
              </a:rPr>
              <a:t>.</a:t>
            </a:r>
          </a:p>
          <a:p>
            <a:pPr marL="285750" indent="-285750">
              <a:buFont typeface="Arial" panose="020B0604020202020204" pitchFamily="34" charset="0"/>
              <a:buChar char="•"/>
            </a:pPr>
            <a:r>
              <a:rPr lang="en-US" sz="2400" b="0" i="0" dirty="0">
                <a:effectLst/>
                <a:latin typeface="Corbel" panose="020B0503020204020204" pitchFamily="34" charset="0"/>
              </a:rPr>
              <a:t>It’s held on zoom (same link as the Wednesday group) and in person (in the board room of the Stratford family health team 444 Douro St.</a:t>
            </a:r>
            <a:r>
              <a:rPr lang="en-US" sz="2400" dirty="0">
                <a:latin typeface="Corbel" panose="020B0503020204020204" pitchFamily="34" charset="0"/>
              </a:rPr>
              <a:t> 2</a:t>
            </a:r>
            <a:r>
              <a:rPr lang="en-US" sz="2400" baseline="30000" dirty="0">
                <a:latin typeface="Corbel" panose="020B0503020204020204" pitchFamily="34" charset="0"/>
              </a:rPr>
              <a:t>nd</a:t>
            </a:r>
            <a:r>
              <a:rPr lang="en-US" sz="2400" dirty="0">
                <a:latin typeface="Corbel" panose="020B0503020204020204" pitchFamily="34" charset="0"/>
              </a:rPr>
              <a:t> floor.)</a:t>
            </a:r>
          </a:p>
          <a:p>
            <a:pPr marL="285750" indent="-285750">
              <a:buFont typeface="Arial" panose="020B0604020202020204" pitchFamily="34" charset="0"/>
              <a:buChar char="•"/>
            </a:pPr>
            <a:r>
              <a:rPr lang="en-US" sz="2400" b="0" i="0" dirty="0">
                <a:effectLst/>
                <a:latin typeface="Corbel" panose="020B0503020204020204" pitchFamily="34" charset="0"/>
              </a:rPr>
              <a:t>We don’t introduce any new material but h</a:t>
            </a:r>
            <a:r>
              <a:rPr lang="en-US" sz="2400" dirty="0">
                <a:latin typeface="Corbel" panose="020B0503020204020204" pitchFamily="34" charset="0"/>
              </a:rPr>
              <a:t>elp participants understand and practice what we talk about on Wednesdays.</a:t>
            </a:r>
          </a:p>
          <a:p>
            <a:pPr marL="285750" indent="-285750">
              <a:buFont typeface="Arial" panose="020B0604020202020204" pitchFamily="34" charset="0"/>
              <a:buChar char="•"/>
            </a:pPr>
            <a:r>
              <a:rPr lang="en-US" sz="2400" b="0" i="0" dirty="0">
                <a:effectLst/>
                <a:latin typeface="Corbel" panose="020B0503020204020204" pitchFamily="34" charset="0"/>
              </a:rPr>
              <a:t>It’s drop-in so you can come sometimes and stay only part of the time.  </a:t>
            </a:r>
            <a:endParaRPr lang="en-CA" sz="2400" dirty="0">
              <a:latin typeface="Corbel" panose="020B0503020204020204" pitchFamily="34" charset="0"/>
            </a:endParaRPr>
          </a:p>
          <a:p>
            <a:r>
              <a:rPr lang="en-US" sz="1600" b="0" i="0" dirty="0">
                <a:effectLst/>
                <a:latin typeface="Arial" panose="020B0604020202020204" pitchFamily="34" charset="0"/>
              </a:rPr>
              <a:t> </a:t>
            </a:r>
            <a:endParaRPr lang="en-CA" sz="1600" dirty="0"/>
          </a:p>
        </p:txBody>
      </p:sp>
      <p:sp>
        <p:nvSpPr>
          <p:cNvPr id="2" name="Slide Number Placeholder 1">
            <a:extLst>
              <a:ext uri="{FF2B5EF4-FFF2-40B4-BE49-F238E27FC236}">
                <a16:creationId xmlns:a16="http://schemas.microsoft.com/office/drawing/2014/main" id="{9AE9F362-8D78-E4A4-5E8F-B9AF2EE777DC}"/>
              </a:ext>
            </a:extLst>
          </p:cNvPr>
          <p:cNvSpPr>
            <a:spLocks noGrp="1"/>
          </p:cNvSpPr>
          <p:nvPr>
            <p:ph type="sldNum" sz="quarter" idx="12"/>
          </p:nvPr>
        </p:nvSpPr>
        <p:spPr/>
        <p:txBody>
          <a:bodyPr/>
          <a:lstStyle/>
          <a:p>
            <a:fld id="{5B621ED0-B45F-441E-93E9-023E2B55C8A5}" type="slidenum">
              <a:rPr lang="en-CA" smtClean="0"/>
              <a:t>43</a:t>
            </a:fld>
            <a:endParaRPr lang="en-CA"/>
          </a:p>
        </p:txBody>
      </p:sp>
    </p:spTree>
    <p:extLst>
      <p:ext uri="{BB962C8B-B14F-4D97-AF65-F5344CB8AC3E}">
        <p14:creationId xmlns:p14="http://schemas.microsoft.com/office/powerpoint/2010/main" val="2815100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white t-shirt with a computer character&#10;&#10;Description automatically generated">
            <a:extLst>
              <a:ext uri="{FF2B5EF4-FFF2-40B4-BE49-F238E27FC236}">
                <a16:creationId xmlns:a16="http://schemas.microsoft.com/office/drawing/2014/main" id="{8F583463-AA79-1DA4-ACEB-C99CBE54F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74" y="4140683"/>
            <a:ext cx="4311486" cy="2523769"/>
          </a:xfrm>
          <a:prstGeom prst="rect">
            <a:avLst/>
          </a:prstGeom>
        </p:spPr>
      </p:pic>
      <p:pic>
        <p:nvPicPr>
          <p:cNvPr id="5" name="Picture 4" descr="A snow cannon spraying snow on a house&#10;&#10;Description automatically generated">
            <a:extLst>
              <a:ext uri="{FF2B5EF4-FFF2-40B4-BE49-F238E27FC236}">
                <a16:creationId xmlns:a16="http://schemas.microsoft.com/office/drawing/2014/main" id="{2C378C71-0A37-E7C8-B713-2E51F46BF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468" y="130796"/>
            <a:ext cx="4907756" cy="3455367"/>
          </a:xfrm>
          <a:prstGeom prst="rect">
            <a:avLst/>
          </a:prstGeom>
        </p:spPr>
      </p:pic>
      <p:sp>
        <p:nvSpPr>
          <p:cNvPr id="7" name="TextBox 6">
            <a:extLst>
              <a:ext uri="{FF2B5EF4-FFF2-40B4-BE49-F238E27FC236}">
                <a16:creationId xmlns:a16="http://schemas.microsoft.com/office/drawing/2014/main" id="{5ABF07BF-326A-1997-87AD-6D870D4F2123}"/>
              </a:ext>
            </a:extLst>
          </p:cNvPr>
          <p:cNvSpPr txBox="1"/>
          <p:nvPr/>
        </p:nvSpPr>
        <p:spPr>
          <a:xfrm>
            <a:off x="-9788" y="757704"/>
            <a:ext cx="6761328" cy="3170099"/>
          </a:xfrm>
          <a:prstGeom prst="rect">
            <a:avLst/>
          </a:prstGeom>
          <a:noFill/>
        </p:spPr>
        <p:txBody>
          <a:bodyPr wrap="square">
            <a:spAutoFit/>
          </a:bodyPr>
          <a:lstStyle/>
          <a:p>
            <a:pPr marL="285750" indent="-285750">
              <a:buFont typeface="Arial" panose="020B0604020202020204" pitchFamily="34" charset="0"/>
              <a:buChar char="•"/>
            </a:pPr>
            <a:r>
              <a:rPr lang="en-CA" sz="2000" dirty="0"/>
              <a:t>There may be unexpected events that interfere with the  normal running of the simple course. </a:t>
            </a:r>
          </a:p>
          <a:p>
            <a:pPr marL="285750" indent="-285750">
              <a:buFont typeface="Arial" panose="020B0604020202020204" pitchFamily="34" charset="0"/>
              <a:buChar char="•"/>
            </a:pPr>
            <a:r>
              <a:rPr lang="en-CA" sz="2000" dirty="0"/>
              <a:t>These may include internet issues, power outages, or bad weather.</a:t>
            </a:r>
          </a:p>
          <a:p>
            <a:pPr marL="285750" indent="-285750">
              <a:buFont typeface="Arial" panose="020B0604020202020204" pitchFamily="34" charset="0"/>
              <a:buChar char="•"/>
            </a:pPr>
            <a:r>
              <a:rPr lang="en-CA" sz="2000" dirty="0"/>
              <a:t>Some suggestions:</a:t>
            </a:r>
          </a:p>
          <a:p>
            <a:pPr marL="285750" indent="-285750">
              <a:buFont typeface="Arial" panose="020B0604020202020204" pitchFamily="34" charset="0"/>
              <a:buChar char="•"/>
            </a:pPr>
            <a:r>
              <a:rPr lang="en-CA" sz="2000" dirty="0"/>
              <a:t>If the internet cuts out, check if the problem is at your end. If it’s at our end, we will keep trying to reconnect. Often it’s short lived.</a:t>
            </a:r>
          </a:p>
          <a:p>
            <a:pPr marL="285750" indent="-285750">
              <a:buFont typeface="Arial" panose="020B0604020202020204" pitchFamily="34" charset="0"/>
              <a:buChar char="•"/>
            </a:pPr>
            <a:r>
              <a:rPr lang="en-CA" sz="2000" dirty="0"/>
              <a:t>If for some reason we can’t do the course virtually, (power outage, long internet disruption.) we will still do it in person.</a:t>
            </a:r>
          </a:p>
        </p:txBody>
      </p:sp>
      <p:sp>
        <p:nvSpPr>
          <p:cNvPr id="9" name="TextBox 8">
            <a:extLst>
              <a:ext uri="{FF2B5EF4-FFF2-40B4-BE49-F238E27FC236}">
                <a16:creationId xmlns:a16="http://schemas.microsoft.com/office/drawing/2014/main" id="{BE92B6F0-92F8-886C-92BD-47FF6F439421}"/>
              </a:ext>
            </a:extLst>
          </p:cNvPr>
          <p:cNvSpPr txBox="1"/>
          <p:nvPr/>
        </p:nvSpPr>
        <p:spPr>
          <a:xfrm>
            <a:off x="5003594" y="4203436"/>
            <a:ext cx="7083630" cy="2523768"/>
          </a:xfrm>
          <a:prstGeom prst="rect">
            <a:avLst/>
          </a:prstGeom>
          <a:noFill/>
        </p:spPr>
        <p:txBody>
          <a:bodyPr wrap="square">
            <a:spAutoFit/>
          </a:bodyPr>
          <a:lstStyle/>
          <a:p>
            <a:pPr marL="285750" indent="-285750">
              <a:buFont typeface="Arial" panose="020B0604020202020204" pitchFamily="34" charset="0"/>
              <a:buChar char="•"/>
            </a:pPr>
            <a:r>
              <a:rPr lang="en-CA" sz="2000" dirty="0"/>
              <a:t>If it’s bad weather:</a:t>
            </a:r>
          </a:p>
          <a:p>
            <a:pPr marL="285750" indent="-285750">
              <a:buFont typeface="Arial" panose="020B0604020202020204" pitchFamily="34" charset="0"/>
              <a:buChar char="•"/>
            </a:pPr>
            <a:r>
              <a:rPr lang="en-CA" sz="2000" dirty="0"/>
              <a:t>If the church is open, we will be here.</a:t>
            </a:r>
          </a:p>
          <a:p>
            <a:pPr marL="285750" indent="-285750">
              <a:buFont typeface="Arial" panose="020B0604020202020204" pitchFamily="34" charset="0"/>
              <a:buChar char="•"/>
            </a:pPr>
            <a:r>
              <a:rPr lang="en-CA" sz="2000" dirty="0"/>
              <a:t>If the church is closed, we will still do the course virtually. If you’re doing the course in person and need a zoom link, please email us. ( meeting 85101122900 password 322517 )</a:t>
            </a:r>
          </a:p>
          <a:p>
            <a:pPr marL="285750" indent="-285750">
              <a:buFont typeface="Arial" panose="020B0604020202020204" pitchFamily="34" charset="0"/>
              <a:buChar char="•"/>
            </a:pPr>
            <a:r>
              <a:rPr lang="en-CA" sz="2000" dirty="0"/>
              <a:t>How will we know if the church is closed?</a:t>
            </a:r>
          </a:p>
          <a:p>
            <a:pPr marL="285750" indent="-285750">
              <a:buFont typeface="Arial" panose="020B0604020202020204" pitchFamily="34" charset="0"/>
              <a:buChar char="•"/>
            </a:pPr>
            <a:r>
              <a:rPr lang="en-CA" sz="2000" dirty="0"/>
              <a:t>We will post updates on unexpected events on the website</a:t>
            </a:r>
          </a:p>
          <a:p>
            <a:r>
              <a:rPr lang="en-CA" sz="1800" dirty="0"/>
              <a:t> </a:t>
            </a:r>
            <a:endParaRPr lang="en-CA" dirty="0"/>
          </a:p>
        </p:txBody>
      </p:sp>
      <p:sp>
        <p:nvSpPr>
          <p:cNvPr id="11" name="TextBox 10">
            <a:extLst>
              <a:ext uri="{FF2B5EF4-FFF2-40B4-BE49-F238E27FC236}">
                <a16:creationId xmlns:a16="http://schemas.microsoft.com/office/drawing/2014/main" id="{983511F0-01FF-D202-27E3-1EE5EE40EFFA}"/>
              </a:ext>
            </a:extLst>
          </p:cNvPr>
          <p:cNvSpPr txBox="1"/>
          <p:nvPr/>
        </p:nvSpPr>
        <p:spPr>
          <a:xfrm>
            <a:off x="1022763" y="49818"/>
            <a:ext cx="5300848" cy="707886"/>
          </a:xfrm>
          <a:prstGeom prst="rect">
            <a:avLst/>
          </a:prstGeom>
          <a:noFill/>
        </p:spPr>
        <p:txBody>
          <a:bodyPr wrap="square">
            <a:spAutoFit/>
          </a:bodyPr>
          <a:lstStyle/>
          <a:p>
            <a:r>
              <a:rPr lang="en-CA" sz="4000" dirty="0">
                <a:solidFill>
                  <a:schemeClr val="bg1"/>
                </a:solidFill>
              </a:rPr>
              <a:t>UNEXPECTED EVENTS</a:t>
            </a:r>
          </a:p>
        </p:txBody>
      </p:sp>
      <p:sp>
        <p:nvSpPr>
          <p:cNvPr id="2" name="Slide Number Placeholder 1">
            <a:extLst>
              <a:ext uri="{FF2B5EF4-FFF2-40B4-BE49-F238E27FC236}">
                <a16:creationId xmlns:a16="http://schemas.microsoft.com/office/drawing/2014/main" id="{38654E03-950A-0C4D-6C2B-7BB19235898D}"/>
              </a:ext>
            </a:extLst>
          </p:cNvPr>
          <p:cNvSpPr>
            <a:spLocks noGrp="1"/>
          </p:cNvSpPr>
          <p:nvPr>
            <p:ph type="sldNum" sz="quarter" idx="12"/>
          </p:nvPr>
        </p:nvSpPr>
        <p:spPr/>
        <p:txBody>
          <a:bodyPr/>
          <a:lstStyle/>
          <a:p>
            <a:fld id="{5B621ED0-B45F-441E-93E9-023E2B55C8A5}" type="slidenum">
              <a:rPr lang="en-CA" smtClean="0"/>
              <a:t>44</a:t>
            </a:fld>
            <a:endParaRPr lang="en-CA"/>
          </a:p>
        </p:txBody>
      </p:sp>
    </p:spTree>
    <p:extLst>
      <p:ext uri="{BB962C8B-B14F-4D97-AF65-F5344CB8AC3E}">
        <p14:creationId xmlns:p14="http://schemas.microsoft.com/office/powerpoint/2010/main" val="1577071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5F361-E714-BD8A-50C4-88673270D6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F5C95-F12B-E394-7C58-8BA15FA8952A}"/>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D8254FCA-92A4-35C1-D077-6055F17D88A8}"/>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solidFill>
                  <a:schemeClr val="bg1"/>
                </a:solidFill>
                <a:latin typeface="+mj-lt"/>
              </a:rPr>
              <a:t>Participant agreements for the in person and zoom attendees.</a:t>
            </a:r>
            <a:r>
              <a:rPr lang="en-US" sz="2400" dirty="0">
                <a:solidFill>
                  <a:schemeClr val="bg1"/>
                </a:solidFill>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F4F6106B-AD88-C8C7-C5C5-87BE8B5EB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111B1B-CB5E-6E6A-7C5E-04DEFFAAB154}"/>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4B4C58AB-ECA1-A28D-478F-7B17116BCB85}"/>
              </a:ext>
            </a:extLst>
          </p:cNvPr>
          <p:cNvSpPr>
            <a:spLocks noGrp="1"/>
          </p:cNvSpPr>
          <p:nvPr>
            <p:ph type="sldNum" sz="quarter" idx="12"/>
          </p:nvPr>
        </p:nvSpPr>
        <p:spPr/>
        <p:txBody>
          <a:bodyPr/>
          <a:lstStyle/>
          <a:p>
            <a:fld id="{5B621ED0-B45F-441E-93E9-023E2B55C8A5}" type="slidenum">
              <a:rPr lang="en-CA" smtClean="0"/>
              <a:t>45</a:t>
            </a:fld>
            <a:endParaRPr lang="en-CA"/>
          </a:p>
        </p:txBody>
      </p:sp>
    </p:spTree>
    <p:extLst>
      <p:ext uri="{BB962C8B-B14F-4D97-AF65-F5344CB8AC3E}">
        <p14:creationId xmlns:p14="http://schemas.microsoft.com/office/powerpoint/2010/main" val="214074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with her hands on her hips&#10;&#10;Description automatically generated">
            <a:extLst>
              <a:ext uri="{FF2B5EF4-FFF2-40B4-BE49-F238E27FC236}">
                <a16:creationId xmlns:a16="http://schemas.microsoft.com/office/drawing/2014/main" id="{0643143B-57C0-77B4-242A-D6721D122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13" y="770021"/>
            <a:ext cx="4668224" cy="5895686"/>
          </a:xfrm>
          <a:prstGeom prst="rect">
            <a:avLst/>
          </a:prstGeom>
        </p:spPr>
      </p:pic>
      <p:sp>
        <p:nvSpPr>
          <p:cNvPr id="4" name="TextBox 3">
            <a:extLst>
              <a:ext uri="{FF2B5EF4-FFF2-40B4-BE49-F238E27FC236}">
                <a16:creationId xmlns:a16="http://schemas.microsoft.com/office/drawing/2014/main" id="{DACFF3DD-0BEB-883E-6BE8-7B95D7266CD2}"/>
              </a:ext>
            </a:extLst>
          </p:cNvPr>
          <p:cNvSpPr txBox="1"/>
          <p:nvPr/>
        </p:nvSpPr>
        <p:spPr>
          <a:xfrm>
            <a:off x="-286870" y="5417877"/>
            <a:ext cx="6094070" cy="1569660"/>
          </a:xfrm>
          <a:prstGeom prst="rect">
            <a:avLst/>
          </a:prstGeom>
          <a:noFill/>
        </p:spPr>
        <p:txBody>
          <a:bodyPr wrap="square">
            <a:spAutoFit/>
          </a:bodyPr>
          <a:lstStyle/>
          <a:p>
            <a:pPr algn="ctr"/>
            <a:r>
              <a:rPr lang="en-US" sz="3200" dirty="0"/>
              <a:t>Kate Smidts</a:t>
            </a:r>
          </a:p>
          <a:p>
            <a:pPr algn="ctr"/>
            <a:r>
              <a:rPr lang="en-US" sz="3200" dirty="0">
                <a:solidFill>
                  <a:srgbClr val="FF0000"/>
                </a:solidFill>
              </a:rPr>
              <a:t>Highlights and insights</a:t>
            </a:r>
            <a:endParaRPr lang="en-CA" sz="3200" dirty="0">
              <a:solidFill>
                <a:srgbClr val="FF0000"/>
              </a:solidFill>
            </a:endParaRPr>
          </a:p>
          <a:p>
            <a:pPr algn="ctr"/>
            <a:endParaRPr lang="en-CA" sz="3200" dirty="0"/>
          </a:p>
        </p:txBody>
      </p:sp>
      <p:sp>
        <p:nvSpPr>
          <p:cNvPr id="7" name="TextBox 6">
            <a:extLst>
              <a:ext uri="{FF2B5EF4-FFF2-40B4-BE49-F238E27FC236}">
                <a16:creationId xmlns:a16="http://schemas.microsoft.com/office/drawing/2014/main" id="{9E275900-4ACB-A79C-283D-CAD56D86EB32}"/>
              </a:ext>
            </a:extLst>
          </p:cNvPr>
          <p:cNvSpPr txBox="1"/>
          <p:nvPr/>
        </p:nvSpPr>
        <p:spPr>
          <a:xfrm>
            <a:off x="5705374" y="2082159"/>
            <a:ext cx="6097604" cy="1754326"/>
          </a:xfrm>
          <a:prstGeom prst="rect">
            <a:avLst/>
          </a:prstGeom>
          <a:noFill/>
        </p:spPr>
        <p:txBody>
          <a:bodyPr wrap="square">
            <a:spAutoFit/>
          </a:bodyPr>
          <a:lstStyle/>
          <a:p>
            <a:pPr marL="285750" indent="-285750">
              <a:buFont typeface="Arial" panose="020B0604020202020204" pitchFamily="34" charset="0"/>
              <a:buChar char="•"/>
            </a:pPr>
            <a:r>
              <a:rPr lang="en-CA" sz="3600" dirty="0"/>
              <a:t>My name is…</a:t>
            </a:r>
          </a:p>
          <a:p>
            <a:pPr marL="285750" indent="-285750">
              <a:buFont typeface="Arial" panose="020B0604020202020204" pitchFamily="34" charset="0"/>
              <a:buChar char="•"/>
            </a:pPr>
            <a:r>
              <a:rPr lang="en-CA" sz="3600" dirty="0"/>
              <a:t>My role as a co leader is…</a:t>
            </a:r>
          </a:p>
          <a:p>
            <a:pPr marL="285750" indent="-285750">
              <a:buFont typeface="Arial" panose="020B0604020202020204" pitchFamily="34" charset="0"/>
              <a:buChar char="•"/>
            </a:pPr>
            <a:r>
              <a:rPr lang="en-CA" sz="3600" dirty="0"/>
              <a:t>My hope for the course is…</a:t>
            </a:r>
          </a:p>
        </p:txBody>
      </p:sp>
      <p:sp>
        <p:nvSpPr>
          <p:cNvPr id="2" name="Slide Number Placeholder 1">
            <a:extLst>
              <a:ext uri="{FF2B5EF4-FFF2-40B4-BE49-F238E27FC236}">
                <a16:creationId xmlns:a16="http://schemas.microsoft.com/office/drawing/2014/main" id="{3FA492A1-F112-5515-E798-9E2712A11B21}"/>
              </a:ext>
            </a:extLst>
          </p:cNvPr>
          <p:cNvSpPr>
            <a:spLocks noGrp="1"/>
          </p:cNvSpPr>
          <p:nvPr>
            <p:ph type="sldNum" sz="quarter" idx="12"/>
          </p:nvPr>
        </p:nvSpPr>
        <p:spPr/>
        <p:txBody>
          <a:bodyPr/>
          <a:lstStyle/>
          <a:p>
            <a:fld id="{5B621ED0-B45F-441E-93E9-023E2B55C8A5}" type="slidenum">
              <a:rPr lang="en-CA" smtClean="0"/>
              <a:t>46</a:t>
            </a:fld>
            <a:endParaRPr lang="en-CA"/>
          </a:p>
        </p:txBody>
      </p:sp>
    </p:spTree>
    <p:extLst>
      <p:ext uri="{BB962C8B-B14F-4D97-AF65-F5344CB8AC3E}">
        <p14:creationId xmlns:p14="http://schemas.microsoft.com/office/powerpoint/2010/main" val="3084082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nds holding each other">
            <a:extLst>
              <a:ext uri="{FF2B5EF4-FFF2-40B4-BE49-F238E27FC236}">
                <a16:creationId xmlns:a16="http://schemas.microsoft.com/office/drawing/2014/main" id="{7292CA7B-5819-4963-948A-8A7C77FAC265}"/>
              </a:ext>
            </a:extLst>
          </p:cNvPr>
          <p:cNvPicPr>
            <a:picLocks noChangeAspect="1"/>
          </p:cNvPicPr>
          <p:nvPr/>
        </p:nvPicPr>
        <p:blipFill rotWithShape="1">
          <a:blip r:embed="rId2"/>
          <a:srcRect l="9091" t="11078" b="12313"/>
          <a:stretch/>
        </p:blipFill>
        <p:spPr>
          <a:xfrm>
            <a:off x="20" y="10"/>
            <a:ext cx="12191980" cy="6857990"/>
          </a:xfrm>
          <a:prstGeom prst="rect">
            <a:avLst/>
          </a:prstGeom>
        </p:spPr>
      </p:pic>
      <p:sp>
        <p:nvSpPr>
          <p:cNvPr id="2" name="Title 1">
            <a:extLst>
              <a:ext uri="{FF2B5EF4-FFF2-40B4-BE49-F238E27FC236}">
                <a16:creationId xmlns:a16="http://schemas.microsoft.com/office/drawing/2014/main" id="{7B1CFA4E-CF8B-4BA8-92E8-3C4668061B41}"/>
              </a:ext>
            </a:extLst>
          </p:cNvPr>
          <p:cNvSpPr>
            <a:spLocks noGrp="1"/>
          </p:cNvSpPr>
          <p:nvPr>
            <p:ph type="title" idx="4294967295"/>
          </p:nvPr>
        </p:nvSpPr>
        <p:spPr>
          <a:xfrm>
            <a:off x="7899180" y="1396670"/>
            <a:ext cx="4513792" cy="2819398"/>
          </a:xfrm>
        </p:spPr>
        <p:txBody>
          <a:bodyPr vert="horz" lIns="91440" tIns="45720" rIns="91440" bIns="45720" rtlCol="0" anchor="b">
            <a:normAutofit/>
          </a:bodyPr>
          <a:lstStyle/>
          <a:p>
            <a:pPr algn="ctr"/>
            <a:r>
              <a:rPr lang="en-US" sz="4800" dirty="0">
                <a:solidFill>
                  <a:schemeClr val="bg1"/>
                </a:solidFill>
              </a:rPr>
              <a:t>PARTICIPANT AGREEMENTS</a:t>
            </a:r>
          </a:p>
        </p:txBody>
      </p:sp>
      <p:sp>
        <p:nvSpPr>
          <p:cNvPr id="3" name="Slide Number Placeholder 2">
            <a:extLst>
              <a:ext uri="{FF2B5EF4-FFF2-40B4-BE49-F238E27FC236}">
                <a16:creationId xmlns:a16="http://schemas.microsoft.com/office/drawing/2014/main" id="{658653E0-63FF-F34F-60BD-BD7EF21D5FCF}"/>
              </a:ext>
            </a:extLst>
          </p:cNvPr>
          <p:cNvSpPr>
            <a:spLocks noGrp="1"/>
          </p:cNvSpPr>
          <p:nvPr>
            <p:ph type="sldNum" sz="quarter" idx="12"/>
          </p:nvPr>
        </p:nvSpPr>
        <p:spPr/>
        <p:txBody>
          <a:bodyPr/>
          <a:lstStyle/>
          <a:p>
            <a:fld id="{5B621ED0-B45F-441E-93E9-023E2B55C8A5}" type="slidenum">
              <a:rPr lang="en-CA" smtClean="0"/>
              <a:t>47</a:t>
            </a:fld>
            <a:endParaRPr lang="en-CA"/>
          </a:p>
        </p:txBody>
      </p:sp>
    </p:spTree>
    <p:extLst>
      <p:ext uri="{BB962C8B-B14F-4D97-AF65-F5344CB8AC3E}">
        <p14:creationId xmlns:p14="http://schemas.microsoft.com/office/powerpoint/2010/main" val="76457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69E8F-FFB5-3CD9-412C-32E5D6BB7755}"/>
              </a:ext>
            </a:extLst>
          </p:cNvPr>
          <p:cNvSpPr txBox="1"/>
          <p:nvPr/>
        </p:nvSpPr>
        <p:spPr>
          <a:xfrm>
            <a:off x="129391" y="89624"/>
            <a:ext cx="5796847" cy="6678751"/>
          </a:xfrm>
          <a:prstGeom prst="rect">
            <a:avLst/>
          </a:prstGeom>
          <a:noFill/>
        </p:spPr>
        <p:txBody>
          <a:bodyPr wrap="square">
            <a:spAutoFit/>
          </a:bodyPr>
          <a:lstStyle/>
          <a:p>
            <a:r>
              <a:rPr lang="en-US" sz="1600" dirty="0"/>
              <a:t>                               </a:t>
            </a:r>
          </a:p>
          <a:p>
            <a:endParaRPr lang="en-US" sz="1600" dirty="0"/>
          </a:p>
          <a:p>
            <a:pPr marL="285750" indent="-285750">
              <a:buFont typeface="Arial" panose="020B0604020202020204" pitchFamily="34" charset="0"/>
              <a:buChar char="•"/>
            </a:pPr>
            <a:r>
              <a:rPr lang="en-US" dirty="0"/>
              <a:t>Everyone in the course will strive to interact  with others in a kind and respectful manner. We will strive to validate, avoid judgments and assume the best about each other.</a:t>
            </a:r>
          </a:p>
          <a:p>
            <a:pPr marL="285750" indent="-285750">
              <a:buFont typeface="Arial" panose="020B0604020202020204" pitchFamily="34" charset="0"/>
              <a:buChar char="•"/>
            </a:pPr>
            <a:r>
              <a:rPr lang="en-US" dirty="0"/>
              <a:t>Personal information, including names, should not be discussed with anyone outside of the course. What happens in simple stays in simple.</a:t>
            </a:r>
          </a:p>
          <a:p>
            <a:pPr marL="285750" indent="-285750">
              <a:buFont typeface="Arial" panose="020B0604020202020204" pitchFamily="34" charset="0"/>
              <a:buChar char="•"/>
            </a:pPr>
            <a:r>
              <a:rPr lang="en-US" dirty="0"/>
              <a:t>Participants are encouraged to arrive on time and stay until the end of the session.</a:t>
            </a:r>
          </a:p>
          <a:p>
            <a:pPr marL="285750" indent="-285750">
              <a:buFont typeface="Arial" panose="020B0604020202020204" pitchFamily="34" charset="0"/>
              <a:buChar char="•"/>
            </a:pPr>
            <a:r>
              <a:rPr lang="en-US" dirty="0"/>
              <a:t>Participants are encouraged to do the assigned homework between sessions.</a:t>
            </a:r>
          </a:p>
          <a:p>
            <a:pPr marL="285750" indent="-285750">
              <a:buFont typeface="Arial" panose="020B0604020202020204" pitchFamily="34" charset="0"/>
              <a:buChar char="•"/>
            </a:pPr>
            <a:r>
              <a:rPr lang="en-US" dirty="0"/>
              <a:t>If you are doing the course in person and become ill with a potentially transmissible condition, please do the course virtually until you are well. (If you need the zoom link, please email us)</a:t>
            </a:r>
          </a:p>
          <a:p>
            <a:pPr marL="285750" indent="-285750">
              <a:buFont typeface="Arial" panose="020B0604020202020204" pitchFamily="34" charset="0"/>
              <a:buChar char="•"/>
            </a:pPr>
            <a:r>
              <a:rPr lang="en-US" dirty="0"/>
              <a:t>Active participation  is encouraged but not necessary. (you don’t ever have to say anything)</a:t>
            </a:r>
          </a:p>
          <a:p>
            <a:pPr marL="285750" indent="-285750">
              <a:buFont typeface="Arial" panose="020B0604020202020204" pitchFamily="34" charset="0"/>
              <a:buChar char="•"/>
            </a:pPr>
            <a:r>
              <a:rPr lang="en-US" dirty="0"/>
              <a:t>During discussions participants may provide examples from their own experiences. Please keep in mind, however, that discussing some subjects such as traumatic relationships, self-harm, suicide, substance abuse etc. may trigger others. (save this for boing)</a:t>
            </a:r>
          </a:p>
        </p:txBody>
      </p:sp>
      <p:sp>
        <p:nvSpPr>
          <p:cNvPr id="5" name="TextBox 4">
            <a:extLst>
              <a:ext uri="{FF2B5EF4-FFF2-40B4-BE49-F238E27FC236}">
                <a16:creationId xmlns:a16="http://schemas.microsoft.com/office/drawing/2014/main" id="{5938A4ED-D07D-BB55-AE82-F54172B7F19C}"/>
              </a:ext>
            </a:extLst>
          </p:cNvPr>
          <p:cNvSpPr txBox="1"/>
          <p:nvPr/>
        </p:nvSpPr>
        <p:spPr>
          <a:xfrm>
            <a:off x="6265764" y="615529"/>
            <a:ext cx="5658965" cy="6063198"/>
          </a:xfrm>
          <a:prstGeom prst="rect">
            <a:avLst/>
          </a:prstGeom>
          <a:noFill/>
        </p:spPr>
        <p:txBody>
          <a:bodyPr wrap="square">
            <a:spAutoFit/>
          </a:bodyPr>
          <a:lstStyle/>
          <a:p>
            <a:pPr marL="285750" indent="-285750">
              <a:buFont typeface="Arial" panose="020B0604020202020204" pitchFamily="34" charset="0"/>
              <a:buChar char="•"/>
            </a:pPr>
            <a:r>
              <a:rPr lang="en-US" dirty="0"/>
              <a:t>If in person course participants needs to leave the room to take a reregulation break, please let the facilitators know .</a:t>
            </a:r>
          </a:p>
          <a:p>
            <a:pPr marL="285750" indent="-285750">
              <a:buFont typeface="Arial" panose="020B0604020202020204" pitchFamily="34" charset="0"/>
              <a:buChar char="•"/>
            </a:pPr>
            <a:r>
              <a:rPr lang="en-US" dirty="0"/>
              <a:t>In person course participants will strive to avoid side conversations when another individual is speaking. </a:t>
            </a:r>
          </a:p>
          <a:p>
            <a:pPr marL="285750" indent="-285750">
              <a:buFont typeface="Arial" panose="020B0604020202020204" pitchFamily="34" charset="0"/>
              <a:buChar char="•"/>
            </a:pPr>
            <a:r>
              <a:rPr lang="en-US" dirty="0"/>
              <a:t>Course participants are encouraged to not engage in dysregulated behaviors with other participants outside of the course.</a:t>
            </a:r>
          </a:p>
          <a:p>
            <a:pPr marL="285750" indent="-285750">
              <a:buFont typeface="Arial" panose="020B0604020202020204" pitchFamily="34" charset="0"/>
              <a:buChar char="•"/>
            </a:pPr>
            <a:r>
              <a:rPr lang="en-US" dirty="0"/>
              <a:t>Course participants are encouraged to avoid forming new romantic relationships with other participants for the duration of the course.</a:t>
            </a:r>
          </a:p>
          <a:p>
            <a:pPr marL="285750" indent="-285750">
              <a:buFont typeface="Arial" panose="020B0604020202020204" pitchFamily="34" charset="0"/>
              <a:buChar char="•"/>
            </a:pPr>
            <a:r>
              <a:rPr lang="en-US" dirty="0"/>
              <a:t>Course participants are strongly discouraged to attend sessions under the influence of drugs or alcohol.  </a:t>
            </a:r>
          </a:p>
          <a:p>
            <a:pPr marL="285750" indent="-285750">
              <a:buFont typeface="Arial" panose="020B0604020202020204" pitchFamily="34" charset="0"/>
              <a:buChar char="•"/>
            </a:pPr>
            <a:r>
              <a:rPr lang="en-US" dirty="0"/>
              <a:t>If you are doing the course in-person, please legibly write your first and last name on the attendance sheet as you come into the room. If you are doing it virtually, please enter your first name and the initial of your last name on the screen.</a:t>
            </a:r>
          </a:p>
          <a:p>
            <a:endParaRPr lang="en-US" sz="1600" dirty="0"/>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CA" sz="1600" dirty="0"/>
          </a:p>
        </p:txBody>
      </p:sp>
      <p:sp>
        <p:nvSpPr>
          <p:cNvPr id="7" name="TextBox 6">
            <a:extLst>
              <a:ext uri="{FF2B5EF4-FFF2-40B4-BE49-F238E27FC236}">
                <a16:creationId xmlns:a16="http://schemas.microsoft.com/office/drawing/2014/main" id="{6BD6F03D-7512-5626-E3C3-0AF28F240667}"/>
              </a:ext>
            </a:extLst>
          </p:cNvPr>
          <p:cNvSpPr txBox="1"/>
          <p:nvPr/>
        </p:nvSpPr>
        <p:spPr>
          <a:xfrm>
            <a:off x="275404" y="5929"/>
            <a:ext cx="11980719" cy="861774"/>
          </a:xfrm>
          <a:prstGeom prst="rect">
            <a:avLst/>
          </a:prstGeom>
          <a:noFill/>
        </p:spPr>
        <p:txBody>
          <a:bodyPr wrap="square">
            <a:spAutoFit/>
          </a:bodyPr>
          <a:lstStyle/>
          <a:p>
            <a:r>
              <a:rPr lang="en-US" sz="1800" dirty="0"/>
              <a:t> </a:t>
            </a:r>
            <a:r>
              <a:rPr lang="en-US" sz="3200" dirty="0">
                <a:solidFill>
                  <a:schemeClr val="bg1"/>
                </a:solidFill>
              </a:rPr>
              <a:t>SIMPLE COURSE CODE OF CONDUCT AGREEMENT (all participants)</a:t>
            </a:r>
          </a:p>
          <a:p>
            <a:r>
              <a:rPr lang="en-US" sz="1800" dirty="0"/>
              <a:t>                              </a:t>
            </a:r>
            <a:endParaRPr lang="en-CA" dirty="0"/>
          </a:p>
        </p:txBody>
      </p:sp>
      <p:sp>
        <p:nvSpPr>
          <p:cNvPr id="2" name="Slide Number Placeholder 1">
            <a:extLst>
              <a:ext uri="{FF2B5EF4-FFF2-40B4-BE49-F238E27FC236}">
                <a16:creationId xmlns:a16="http://schemas.microsoft.com/office/drawing/2014/main" id="{47AC0328-29AC-3582-8164-3D1DE294E7A4}"/>
              </a:ext>
            </a:extLst>
          </p:cNvPr>
          <p:cNvSpPr>
            <a:spLocks noGrp="1"/>
          </p:cNvSpPr>
          <p:nvPr>
            <p:ph type="sldNum" sz="quarter" idx="12"/>
          </p:nvPr>
        </p:nvSpPr>
        <p:spPr/>
        <p:txBody>
          <a:bodyPr/>
          <a:lstStyle/>
          <a:p>
            <a:fld id="{5B621ED0-B45F-441E-93E9-023E2B55C8A5}" type="slidenum">
              <a:rPr lang="en-CA" smtClean="0"/>
              <a:t>48</a:t>
            </a:fld>
            <a:endParaRPr lang="en-CA"/>
          </a:p>
        </p:txBody>
      </p:sp>
    </p:spTree>
    <p:extLst>
      <p:ext uri="{BB962C8B-B14F-4D97-AF65-F5344CB8AC3E}">
        <p14:creationId xmlns:p14="http://schemas.microsoft.com/office/powerpoint/2010/main" val="597575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CBA7A-9821-E0C9-ECFE-FE7CC068D17B}"/>
              </a:ext>
            </a:extLst>
          </p:cNvPr>
          <p:cNvSpPr txBox="1"/>
          <p:nvPr/>
        </p:nvSpPr>
        <p:spPr>
          <a:xfrm>
            <a:off x="1763486" y="9344"/>
            <a:ext cx="9071263" cy="954107"/>
          </a:xfrm>
          <a:prstGeom prst="rect">
            <a:avLst/>
          </a:prstGeom>
          <a:noFill/>
        </p:spPr>
        <p:txBody>
          <a:bodyPr wrap="square">
            <a:spAutoFit/>
          </a:bodyPr>
          <a:lstStyle/>
          <a:p>
            <a:r>
              <a:rPr lang="en-US" sz="3600" dirty="0">
                <a:solidFill>
                  <a:schemeClr val="bg1"/>
                </a:solidFill>
              </a:rPr>
              <a:t>ALTERNATIVE PARTICIPANT AGREEMENT</a:t>
            </a:r>
          </a:p>
          <a:p>
            <a:r>
              <a:rPr lang="en-US" sz="2000" dirty="0"/>
              <a:t>                                     </a:t>
            </a:r>
            <a:endParaRPr lang="en-CA" sz="2000" dirty="0"/>
          </a:p>
        </p:txBody>
      </p:sp>
      <p:pic>
        <p:nvPicPr>
          <p:cNvPr id="7" name="Picture 6">
            <a:extLst>
              <a:ext uri="{FF2B5EF4-FFF2-40B4-BE49-F238E27FC236}">
                <a16:creationId xmlns:a16="http://schemas.microsoft.com/office/drawing/2014/main" id="{8B1B11AA-7210-0834-54CC-4ADB95ADD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12" y="694480"/>
            <a:ext cx="11308465" cy="6033665"/>
          </a:xfrm>
          <a:prstGeom prst="rect">
            <a:avLst/>
          </a:prstGeom>
        </p:spPr>
      </p:pic>
      <p:sp>
        <p:nvSpPr>
          <p:cNvPr id="2" name="Slide Number Placeholder 1">
            <a:extLst>
              <a:ext uri="{FF2B5EF4-FFF2-40B4-BE49-F238E27FC236}">
                <a16:creationId xmlns:a16="http://schemas.microsoft.com/office/drawing/2014/main" id="{94F46B80-453F-3CB4-1B8D-E6528D5B32D6}"/>
              </a:ext>
            </a:extLst>
          </p:cNvPr>
          <p:cNvSpPr>
            <a:spLocks noGrp="1"/>
          </p:cNvSpPr>
          <p:nvPr>
            <p:ph type="sldNum" sz="quarter" idx="12"/>
          </p:nvPr>
        </p:nvSpPr>
        <p:spPr/>
        <p:txBody>
          <a:bodyPr/>
          <a:lstStyle/>
          <a:p>
            <a:fld id="{5B621ED0-B45F-441E-93E9-023E2B55C8A5}" type="slidenum">
              <a:rPr lang="en-CA" smtClean="0"/>
              <a:t>49</a:t>
            </a:fld>
            <a:endParaRPr lang="en-CA"/>
          </a:p>
        </p:txBody>
      </p:sp>
    </p:spTree>
    <p:extLst>
      <p:ext uri="{BB962C8B-B14F-4D97-AF65-F5344CB8AC3E}">
        <p14:creationId xmlns:p14="http://schemas.microsoft.com/office/powerpoint/2010/main" val="218519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for a video conference&#10;&#10;AI-generated content may be incorrect.">
            <a:extLst>
              <a:ext uri="{FF2B5EF4-FFF2-40B4-BE49-F238E27FC236}">
                <a16:creationId xmlns:a16="http://schemas.microsoft.com/office/drawing/2014/main" id="{63E3AB21-AFEE-5E4D-680E-84EA093A6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7" y="1099605"/>
            <a:ext cx="4924233" cy="5400120"/>
          </a:xfrm>
          <a:prstGeom prst="rect">
            <a:avLst/>
          </a:prstGeom>
        </p:spPr>
      </p:pic>
      <p:sp>
        <p:nvSpPr>
          <p:cNvPr id="5" name="TextBox 4">
            <a:extLst>
              <a:ext uri="{FF2B5EF4-FFF2-40B4-BE49-F238E27FC236}">
                <a16:creationId xmlns:a16="http://schemas.microsoft.com/office/drawing/2014/main" id="{D4870752-93CD-AECF-6A53-7C2EAC63DC53}"/>
              </a:ext>
            </a:extLst>
          </p:cNvPr>
          <p:cNvSpPr txBox="1"/>
          <p:nvPr/>
        </p:nvSpPr>
        <p:spPr>
          <a:xfrm>
            <a:off x="5136775" y="-27805"/>
            <a:ext cx="7144873" cy="6740307"/>
          </a:xfrm>
          <a:prstGeom prst="rect">
            <a:avLst/>
          </a:prstGeom>
          <a:noFill/>
        </p:spPr>
        <p:txBody>
          <a:bodyPr wrap="square">
            <a:spAutoFit/>
          </a:bodyPr>
          <a:lstStyle/>
          <a:p>
            <a:pPr marL="285750" indent="-285750">
              <a:buFont typeface="Arial" panose="020B0604020202020204" pitchFamily="34" charset="0"/>
              <a:buChar char="•"/>
            </a:pPr>
            <a:r>
              <a:rPr lang="en-CA" sz="2400" dirty="0"/>
              <a:t>In an effort to make the course more easily available, this year we are recording the Wednesday sessions.</a:t>
            </a:r>
          </a:p>
          <a:p>
            <a:pPr marL="285750" indent="-285750">
              <a:buFont typeface="Arial" panose="020B0604020202020204" pitchFamily="34" charset="0"/>
              <a:buChar char="•"/>
            </a:pPr>
            <a:r>
              <a:rPr lang="en-CA" sz="2400" dirty="0"/>
              <a:t>We will post the videos on our YouTube channel </a:t>
            </a:r>
            <a:r>
              <a:rPr lang="en-CA" sz="2400" dirty="0">
                <a:hlinkClick r:id="rId3"/>
              </a:rPr>
              <a:t>@itssimpleonyoutube1123</a:t>
            </a:r>
            <a:r>
              <a:rPr lang="en-CA" sz="2400" dirty="0"/>
              <a:t>.</a:t>
            </a:r>
          </a:p>
          <a:p>
            <a:pPr marL="285750" indent="-285750">
              <a:buFont typeface="Arial" panose="020B0604020202020204" pitchFamily="34" charset="0"/>
              <a:buChar char="•"/>
            </a:pPr>
            <a:r>
              <a:rPr lang="en-CA" sz="2400" dirty="0"/>
              <a:t>We are very concerned about respecting the privacy of the participants. Our goal is that neither the in person nor the zoom participants will be visible or audible on the videos unless they want to be.</a:t>
            </a:r>
          </a:p>
          <a:p>
            <a:pPr marL="285750" indent="-285750">
              <a:buFont typeface="Arial" panose="020B0604020202020204" pitchFamily="34" charset="0"/>
              <a:buChar char="•"/>
            </a:pPr>
            <a:r>
              <a:rPr lang="en-CA" sz="2400" dirty="0"/>
              <a:t>To this effect we will have two periods for participant questions or comments. The first will be before the midsession break and the second before the end of the session. We will stop recording during these periods.</a:t>
            </a:r>
          </a:p>
          <a:p>
            <a:pPr marL="285750" indent="-285750">
              <a:buFont typeface="Arial" panose="020B0604020202020204" pitchFamily="34" charset="0"/>
              <a:buChar char="•"/>
            </a:pPr>
            <a:r>
              <a:rPr lang="en-CA" sz="2400" dirty="0"/>
              <a:t>We also encourage you to save any lengthier or more personal comments or questions for the Monday “boing” group which will not be recorded. (more on this group later)  The boing group starts Monday October 27</a:t>
            </a:r>
            <a:r>
              <a:rPr lang="en-CA" sz="2400" baseline="30000" dirty="0"/>
              <a:t>th</a:t>
            </a:r>
            <a:r>
              <a:rPr lang="en-CA" sz="2400" dirty="0"/>
              <a:t> (1-2:30pm).  </a:t>
            </a:r>
          </a:p>
        </p:txBody>
      </p:sp>
      <p:sp>
        <p:nvSpPr>
          <p:cNvPr id="7" name="TextBox 6">
            <a:extLst>
              <a:ext uri="{FF2B5EF4-FFF2-40B4-BE49-F238E27FC236}">
                <a16:creationId xmlns:a16="http://schemas.microsoft.com/office/drawing/2014/main" id="{833E0FD3-68DA-4ACD-71C7-55C782384DCF}"/>
              </a:ext>
            </a:extLst>
          </p:cNvPr>
          <p:cNvSpPr txBox="1"/>
          <p:nvPr/>
        </p:nvSpPr>
        <p:spPr>
          <a:xfrm>
            <a:off x="587187" y="358275"/>
            <a:ext cx="4146177" cy="523220"/>
          </a:xfrm>
          <a:prstGeom prst="rect">
            <a:avLst/>
          </a:prstGeom>
          <a:noFill/>
        </p:spPr>
        <p:txBody>
          <a:bodyPr wrap="square">
            <a:spAutoFit/>
          </a:bodyPr>
          <a:lstStyle/>
          <a:p>
            <a:pPr algn="ctr"/>
            <a:r>
              <a:rPr lang="en-CA" sz="2800" dirty="0">
                <a:solidFill>
                  <a:schemeClr val="bg1"/>
                </a:solidFill>
              </a:rPr>
              <a:t>RECORDING SESSIONS</a:t>
            </a:r>
          </a:p>
        </p:txBody>
      </p:sp>
      <p:sp>
        <p:nvSpPr>
          <p:cNvPr id="2" name="Slide Number Placeholder 1">
            <a:extLst>
              <a:ext uri="{FF2B5EF4-FFF2-40B4-BE49-F238E27FC236}">
                <a16:creationId xmlns:a16="http://schemas.microsoft.com/office/drawing/2014/main" id="{B199F788-FDD3-EDE3-8361-22E3C65C5805}"/>
              </a:ext>
            </a:extLst>
          </p:cNvPr>
          <p:cNvSpPr>
            <a:spLocks noGrp="1"/>
          </p:cNvSpPr>
          <p:nvPr>
            <p:ph type="sldNum" sz="quarter" idx="12"/>
          </p:nvPr>
        </p:nvSpPr>
        <p:spPr/>
        <p:txBody>
          <a:bodyPr/>
          <a:lstStyle/>
          <a:p>
            <a:fld id="{5B621ED0-B45F-441E-93E9-023E2B55C8A5}" type="slidenum">
              <a:rPr lang="en-CA" smtClean="0"/>
              <a:t>5</a:t>
            </a:fld>
            <a:endParaRPr lang="en-CA"/>
          </a:p>
        </p:txBody>
      </p:sp>
    </p:spTree>
    <p:extLst>
      <p:ext uri="{BB962C8B-B14F-4D97-AF65-F5344CB8AC3E}">
        <p14:creationId xmlns:p14="http://schemas.microsoft.com/office/powerpoint/2010/main" val="1659882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5A62A-9274-E98A-E346-7CB88CD86DF4}"/>
              </a:ext>
            </a:extLst>
          </p:cNvPr>
          <p:cNvSpPr>
            <a:spLocks noGrp="1"/>
          </p:cNvSpPr>
          <p:nvPr>
            <p:ph idx="4294967295"/>
          </p:nvPr>
        </p:nvSpPr>
        <p:spPr>
          <a:xfrm>
            <a:off x="4602507" y="353809"/>
            <a:ext cx="7589493" cy="4038600"/>
          </a:xfrm>
        </p:spPr>
        <p:txBody>
          <a:bodyPr>
            <a:noAutofit/>
          </a:bodyPr>
          <a:lstStyle/>
          <a:p>
            <a:pPr marL="45720" indent="0" algn="ctr">
              <a:buNone/>
            </a:pPr>
            <a:r>
              <a:rPr lang="en-US" sz="3200" dirty="0">
                <a:solidFill>
                  <a:schemeClr val="bg1"/>
                </a:solidFill>
              </a:rPr>
              <a:t>ZOOM PARTICIPANT AGREEMENT</a:t>
            </a:r>
            <a:endParaRPr lang="en-US" sz="2400" dirty="0"/>
          </a:p>
          <a:p>
            <a:r>
              <a:rPr lang="en-US" sz="2400" dirty="0"/>
              <a:t>Please m</a:t>
            </a:r>
            <a:r>
              <a:rPr lang="en-US" sz="2400" dirty="0">
                <a:solidFill>
                  <a:schemeClr val="tx1"/>
                </a:solidFill>
              </a:rPr>
              <a:t>ute your microphone when not using it</a:t>
            </a:r>
          </a:p>
          <a:p>
            <a:r>
              <a:rPr lang="en-US" sz="2400" dirty="0"/>
              <a:t>Please have your camera on at the beginning of the session and during question period</a:t>
            </a:r>
            <a:r>
              <a:rPr lang="en-US" sz="2400" dirty="0">
                <a:solidFill>
                  <a:schemeClr val="tx1"/>
                </a:solidFill>
              </a:rPr>
              <a:t> . You may turn it off during PowerPoint slide presentations or if you need to step out of the group. </a:t>
            </a:r>
            <a:r>
              <a:rPr lang="en-US" sz="2400" dirty="0"/>
              <a:t>It’s important that we see each other so that we can</a:t>
            </a:r>
            <a:r>
              <a:rPr lang="en-US" sz="2400" dirty="0">
                <a:solidFill>
                  <a:schemeClr val="tx1"/>
                </a:solidFill>
              </a:rPr>
              <a:t> establish trust and ensure confidentiality.</a:t>
            </a:r>
          </a:p>
          <a:p>
            <a:r>
              <a:rPr lang="en-US" sz="2400" dirty="0"/>
              <a:t>Please make sure</a:t>
            </a:r>
            <a:r>
              <a:rPr lang="en-US" sz="2400" dirty="0">
                <a:solidFill>
                  <a:schemeClr val="tx1"/>
                </a:solidFill>
              </a:rPr>
              <a:t> no one at your end who is not taking part in the course can see or overhear other group participants .</a:t>
            </a:r>
          </a:p>
          <a:p>
            <a:r>
              <a:rPr lang="en-US" sz="2400" dirty="0">
                <a:solidFill>
                  <a:schemeClr val="tx1"/>
                </a:solidFill>
              </a:rPr>
              <a:t>When you have  questions, comments, feedback please chat them to the co-leaders or save them for the question periods when you can raise your </a:t>
            </a:r>
            <a:r>
              <a:rPr lang="en-US" sz="2400" dirty="0"/>
              <a:t>hand icon and wait until one of the co leaders gets to you.</a:t>
            </a:r>
            <a:r>
              <a:rPr lang="en-US" sz="2400" dirty="0">
                <a:solidFill>
                  <a:schemeClr val="tx1"/>
                </a:solidFill>
              </a:rPr>
              <a:t> </a:t>
            </a:r>
          </a:p>
        </p:txBody>
      </p:sp>
      <p:pic>
        <p:nvPicPr>
          <p:cNvPr id="2" name="Picture 1" descr="A poster of a video conference&#10;&#10;Description automatically generated">
            <a:extLst>
              <a:ext uri="{FF2B5EF4-FFF2-40B4-BE49-F238E27FC236}">
                <a16:creationId xmlns:a16="http://schemas.microsoft.com/office/drawing/2014/main" id="{B633B946-AD4D-024E-7850-B75757738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353809"/>
            <a:ext cx="4300723" cy="6268448"/>
          </a:xfrm>
          <a:prstGeom prst="rect">
            <a:avLst/>
          </a:prstGeom>
        </p:spPr>
      </p:pic>
      <p:sp>
        <p:nvSpPr>
          <p:cNvPr id="4" name="Slide Number Placeholder 3">
            <a:extLst>
              <a:ext uri="{FF2B5EF4-FFF2-40B4-BE49-F238E27FC236}">
                <a16:creationId xmlns:a16="http://schemas.microsoft.com/office/drawing/2014/main" id="{528333D1-7710-A02F-8730-D4428B70F495}"/>
              </a:ext>
            </a:extLst>
          </p:cNvPr>
          <p:cNvSpPr>
            <a:spLocks noGrp="1"/>
          </p:cNvSpPr>
          <p:nvPr>
            <p:ph type="sldNum" sz="quarter" idx="12"/>
          </p:nvPr>
        </p:nvSpPr>
        <p:spPr/>
        <p:txBody>
          <a:bodyPr/>
          <a:lstStyle/>
          <a:p>
            <a:fld id="{5B621ED0-B45F-441E-93E9-023E2B55C8A5}" type="slidenum">
              <a:rPr lang="en-CA" smtClean="0"/>
              <a:t>50</a:t>
            </a:fld>
            <a:endParaRPr lang="en-CA"/>
          </a:p>
        </p:txBody>
      </p:sp>
    </p:spTree>
    <p:extLst>
      <p:ext uri="{BB962C8B-B14F-4D97-AF65-F5344CB8AC3E}">
        <p14:creationId xmlns:p14="http://schemas.microsoft.com/office/powerpoint/2010/main" val="657168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38B1-8670-485E-74D0-C900642C9840}"/>
              </a:ext>
            </a:extLst>
          </p:cNvPr>
          <p:cNvSpPr>
            <a:spLocks noGrp="1"/>
          </p:cNvSpPr>
          <p:nvPr>
            <p:ph type="title" idx="4294967295"/>
          </p:nvPr>
        </p:nvSpPr>
        <p:spPr>
          <a:xfrm>
            <a:off x="3975064" y="2938390"/>
            <a:ext cx="8062912" cy="1919287"/>
          </a:xfrm>
        </p:spPr>
        <p:txBody>
          <a:bodyPr>
            <a:normAutofit fontScale="90000"/>
          </a:bodyPr>
          <a:lstStyle/>
          <a:p>
            <a:pPr marL="571500" indent="-571500">
              <a:buFont typeface="Arial" panose="020B0604020202020204" pitchFamily="34" charset="0"/>
              <a:buChar char="•"/>
            </a:pPr>
            <a:br>
              <a:rPr lang="en-US" sz="2000" dirty="0"/>
            </a:br>
            <a:r>
              <a:rPr lang="en-US" sz="2000" dirty="0"/>
              <a:t>Please no scents. If it’s wet or snowy please bring indoor footwear.</a:t>
            </a:r>
            <a:br>
              <a:rPr lang="en-US" sz="2000" dirty="0"/>
            </a:br>
            <a:br>
              <a:rPr lang="en-US" sz="2000" dirty="0"/>
            </a:br>
            <a:r>
              <a:rPr lang="en-US" sz="2000" dirty="0"/>
              <a:t>Please legibly write down your first and last names on the attendance sheet when you come in</a:t>
            </a:r>
            <a:r>
              <a:rPr lang="en-US" sz="2200" dirty="0"/>
              <a:t>.</a:t>
            </a:r>
            <a:br>
              <a:rPr lang="en-US" sz="3100" dirty="0"/>
            </a:br>
            <a:br>
              <a:rPr lang="en-US" sz="3200" dirty="0"/>
            </a:br>
            <a:br>
              <a:rPr lang="en-US" sz="3200" dirty="0"/>
            </a:br>
            <a:endParaRPr lang="en-CA" sz="3200" dirty="0"/>
          </a:p>
        </p:txBody>
      </p:sp>
      <p:pic>
        <p:nvPicPr>
          <p:cNvPr id="1028" name="Picture 4" descr="Remove Shoes Stock Illustrations – 98 Remove Shoes Stock Illustrations,  Vectors &amp; Clipart - Dreamstime">
            <a:extLst>
              <a:ext uri="{FF2B5EF4-FFF2-40B4-BE49-F238E27FC236}">
                <a16:creationId xmlns:a16="http://schemas.microsoft.com/office/drawing/2014/main" id="{5FF18D12-BD30-FE60-DAE1-751146D29C5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420217" y="221628"/>
            <a:ext cx="1646238"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vondale United Church - 194 Avondale Ave, Stratford, ON N5A 6N4, Canada">
            <a:extLst>
              <a:ext uri="{FF2B5EF4-FFF2-40B4-BE49-F238E27FC236}">
                <a16:creationId xmlns:a16="http://schemas.microsoft.com/office/drawing/2014/main" id="{E98F0BC8-2476-29C4-D1E1-7E9C786B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2" y="1111170"/>
            <a:ext cx="3479237" cy="42016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495D71-FCC3-6487-CF56-4F0836BBC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777" y="221628"/>
            <a:ext cx="1260872" cy="1103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hould You Be Wearing a Face Mask? Scientists &amp; Health Workers Weigh In |  Shipton's Blog | Shipton's Heating and Cooling">
            <a:extLst>
              <a:ext uri="{FF2B5EF4-FFF2-40B4-BE49-F238E27FC236}">
                <a16:creationId xmlns:a16="http://schemas.microsoft.com/office/drawing/2014/main" id="{96274A77-7200-DC3F-372E-81AD821B7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8657" y="169717"/>
            <a:ext cx="1708548" cy="13187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ent-free Campuses - St. Joseph's Healthcare Hamilton">
            <a:extLst>
              <a:ext uri="{FF2B5EF4-FFF2-40B4-BE49-F238E27FC236}">
                <a16:creationId xmlns:a16="http://schemas.microsoft.com/office/drawing/2014/main" id="{F1240227-9591-4034-7B8F-CA09F7E66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971" y="169717"/>
            <a:ext cx="1871826" cy="1318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2797C9-0775-02CB-DB96-737503D91970}"/>
              </a:ext>
            </a:extLst>
          </p:cNvPr>
          <p:cNvSpPr txBox="1"/>
          <p:nvPr/>
        </p:nvSpPr>
        <p:spPr>
          <a:xfrm>
            <a:off x="262759" y="0"/>
            <a:ext cx="3555482" cy="1200329"/>
          </a:xfrm>
          <a:prstGeom prst="rect">
            <a:avLst/>
          </a:prstGeom>
          <a:noFill/>
        </p:spPr>
        <p:txBody>
          <a:bodyPr wrap="square">
            <a:spAutoFit/>
          </a:bodyPr>
          <a:lstStyle/>
          <a:p>
            <a:pPr algn="ctr"/>
            <a:r>
              <a:rPr lang="en-US" sz="1800" dirty="0">
                <a:solidFill>
                  <a:schemeClr val="bg1"/>
                </a:solidFill>
              </a:rPr>
              <a:t> </a:t>
            </a:r>
            <a:r>
              <a:rPr lang="en-US" sz="3600" dirty="0">
                <a:solidFill>
                  <a:schemeClr val="bg1"/>
                </a:solidFill>
              </a:rPr>
              <a:t>AVONDALE UNITED CHURCH</a:t>
            </a:r>
            <a:endParaRPr lang="en-CA" sz="3600" dirty="0"/>
          </a:p>
        </p:txBody>
      </p:sp>
      <p:sp>
        <p:nvSpPr>
          <p:cNvPr id="8" name="TextBox 7">
            <a:extLst>
              <a:ext uri="{FF2B5EF4-FFF2-40B4-BE49-F238E27FC236}">
                <a16:creationId xmlns:a16="http://schemas.microsoft.com/office/drawing/2014/main" id="{BA8156F5-4FB0-C30F-1C9F-84DD3A31F26F}"/>
              </a:ext>
            </a:extLst>
          </p:cNvPr>
          <p:cNvSpPr txBox="1"/>
          <p:nvPr/>
        </p:nvSpPr>
        <p:spPr>
          <a:xfrm>
            <a:off x="3896653" y="1595021"/>
            <a:ext cx="8219734" cy="5170646"/>
          </a:xfrm>
          <a:prstGeom prst="rect">
            <a:avLst/>
          </a:prstGeom>
          <a:noFill/>
        </p:spPr>
        <p:txBody>
          <a:bodyPr wrap="square">
            <a:spAutoFit/>
          </a:bodyPr>
          <a:lstStyle/>
          <a:p>
            <a:pPr marL="285750" indent="-285750">
              <a:buFont typeface="Arial" panose="020B0604020202020204" pitchFamily="34" charset="0"/>
              <a:buChar char="•"/>
            </a:pPr>
            <a:r>
              <a:rPr lang="en-US" sz="2200" cap="none" dirty="0">
                <a:solidFill>
                  <a:schemeClr val="tx1"/>
                </a:solidFill>
                <a:latin typeface="+mn-lt"/>
              </a:rPr>
              <a:t>Our hosts: Yvonne - front desk. Roger - custodian</a:t>
            </a:r>
          </a:p>
          <a:p>
            <a:pPr marL="285750" indent="-285750">
              <a:buFont typeface="Arial" panose="020B0604020202020204" pitchFamily="34" charset="0"/>
              <a:buChar char="•"/>
            </a:pPr>
            <a:r>
              <a:rPr lang="en-US" sz="2200" cap="none" dirty="0">
                <a:solidFill>
                  <a:schemeClr val="tx1"/>
                </a:solidFill>
                <a:latin typeface="+mn-lt"/>
              </a:rPr>
              <a:t>Rev. Keith Reynolds – minister</a:t>
            </a:r>
            <a:endParaRPr lang="en-US" sz="2200" dirty="0"/>
          </a:p>
          <a:p>
            <a:pPr marL="285750" indent="-285750">
              <a:buFont typeface="Arial" panose="020B0604020202020204" pitchFamily="34" charset="0"/>
              <a:buChar char="•"/>
            </a:pPr>
            <a:r>
              <a:rPr lang="en-US" sz="2200" cap="none" dirty="0">
                <a:solidFill>
                  <a:schemeClr val="tx1"/>
                </a:solidFill>
                <a:latin typeface="+mn-lt"/>
              </a:rPr>
              <a:t>feel free to bring a drink and/or a snack but please clean up after yourself.</a:t>
            </a:r>
            <a:endParaRPr lang="en-US" sz="2200" dirty="0"/>
          </a:p>
          <a:p>
            <a:pPr marL="285750" indent="-285750">
              <a:buFont typeface="Arial" panose="020B0604020202020204" pitchFamily="34" charset="0"/>
              <a:buChar char="•"/>
            </a:pPr>
            <a:r>
              <a:rPr lang="en-US" sz="2200" dirty="0"/>
              <a:t>If you’re ill with a cold or have been in contact with someone who is, we strongly</a:t>
            </a:r>
            <a:r>
              <a:rPr lang="en-US" sz="2200" cap="none" dirty="0">
                <a:solidFill>
                  <a:schemeClr val="tx1"/>
                </a:solidFill>
                <a:latin typeface="+mn-lt"/>
              </a:rPr>
              <a:t> encourage you to attend the course on zoom or if you have to do it in person to use a mask and hand sanitizer.</a:t>
            </a:r>
          </a:p>
          <a:p>
            <a:pPr marL="285750" indent="-285750">
              <a:buFont typeface="Arial" panose="020B0604020202020204" pitchFamily="34" charset="0"/>
              <a:buChar char="•"/>
            </a:pPr>
            <a:r>
              <a:rPr lang="en-US" sz="2200" cap="none" dirty="0">
                <a:solidFill>
                  <a:schemeClr val="tx1"/>
                </a:solidFill>
                <a:latin typeface="+mn-lt"/>
              </a:rPr>
              <a:t>please write down the zoom meeting number and password </a:t>
            </a:r>
            <a:r>
              <a:rPr lang="en-US" sz="2200" dirty="0"/>
              <a:t>in case you lose the link</a:t>
            </a:r>
            <a:r>
              <a:rPr lang="en-US" sz="2200" cap="none" dirty="0">
                <a:solidFill>
                  <a:schemeClr val="tx1"/>
                </a:solidFill>
                <a:latin typeface="+mn-lt"/>
              </a:rPr>
              <a:t>.</a:t>
            </a:r>
          </a:p>
          <a:p>
            <a:pPr marL="285750" indent="-285750">
              <a:buFont typeface="Arial" panose="020B0604020202020204" pitchFamily="34" charset="0"/>
              <a:buChar char="•"/>
            </a:pPr>
            <a:r>
              <a:rPr lang="en-US" sz="2200" cap="none" dirty="0">
                <a:solidFill>
                  <a:schemeClr val="tx1"/>
                </a:solidFill>
                <a:latin typeface="+mn-lt"/>
              </a:rPr>
              <a:t>No smoking is allowed on church grounds.</a:t>
            </a:r>
            <a:r>
              <a:rPr lang="en-US" sz="2200" dirty="0"/>
              <a:t>(not just 12 feet)</a:t>
            </a:r>
          </a:p>
          <a:p>
            <a:pPr marL="285750" indent="-285750">
              <a:buFont typeface="Arial" panose="020B0604020202020204" pitchFamily="34" charset="0"/>
              <a:buChar char="•"/>
            </a:pPr>
            <a:r>
              <a:rPr lang="en-US" sz="2200" cap="none" dirty="0">
                <a:solidFill>
                  <a:schemeClr val="tx1"/>
                </a:solidFill>
                <a:latin typeface="+mn-lt"/>
              </a:rPr>
              <a:t>Please if it’s wet or snowy outside bring a pair of dry shoes to change into.</a:t>
            </a:r>
          </a:p>
          <a:p>
            <a:pPr marL="285750" indent="-285750">
              <a:buFont typeface="Arial" panose="020B0604020202020204" pitchFamily="34" charset="0"/>
              <a:buChar char="•"/>
            </a:pPr>
            <a:r>
              <a:rPr lang="en-US" sz="2200" cap="none" dirty="0">
                <a:solidFill>
                  <a:schemeClr val="tx1"/>
                </a:solidFill>
                <a:latin typeface="+mn-lt"/>
              </a:rPr>
              <a:t>The Avondale church is a scent free environment  </a:t>
            </a:r>
          </a:p>
          <a:p>
            <a:pPr marL="285750" indent="-285750">
              <a:buFont typeface="Arial" panose="020B0604020202020204" pitchFamily="34" charset="0"/>
              <a:buChar char="•"/>
            </a:pPr>
            <a:r>
              <a:rPr lang="en-US" sz="2200" dirty="0"/>
              <a:t>You can bring something to eat or drink but please keep your area neat.</a:t>
            </a:r>
            <a:endParaRPr lang="en-CA" sz="2200" dirty="0"/>
          </a:p>
        </p:txBody>
      </p:sp>
      <p:sp>
        <p:nvSpPr>
          <p:cNvPr id="7" name="TextBox 6">
            <a:extLst>
              <a:ext uri="{FF2B5EF4-FFF2-40B4-BE49-F238E27FC236}">
                <a16:creationId xmlns:a16="http://schemas.microsoft.com/office/drawing/2014/main" id="{FD5350AE-D881-EB5D-6359-3773E5F044AA}"/>
              </a:ext>
            </a:extLst>
          </p:cNvPr>
          <p:cNvSpPr txBox="1"/>
          <p:nvPr/>
        </p:nvSpPr>
        <p:spPr>
          <a:xfrm>
            <a:off x="339004" y="5562164"/>
            <a:ext cx="3479237" cy="1200329"/>
          </a:xfrm>
          <a:prstGeom prst="rect">
            <a:avLst/>
          </a:prstGeom>
          <a:noFill/>
        </p:spPr>
        <p:txBody>
          <a:bodyPr wrap="square">
            <a:spAutoFit/>
          </a:bodyPr>
          <a:lstStyle/>
          <a:p>
            <a:r>
              <a:rPr lang="en-US" sz="2400" dirty="0"/>
              <a:t>          ZOOM meeting</a:t>
            </a:r>
          </a:p>
          <a:p>
            <a:r>
              <a:rPr lang="en-US" sz="2400" dirty="0"/>
              <a:t>Meeting id: 851 0112 2900</a:t>
            </a:r>
          </a:p>
          <a:p>
            <a:r>
              <a:rPr lang="en-US" sz="2400" dirty="0"/>
              <a:t>Passcode: 322517</a:t>
            </a:r>
            <a:endParaRPr lang="en-CA" sz="2400" dirty="0"/>
          </a:p>
        </p:txBody>
      </p:sp>
      <p:sp>
        <p:nvSpPr>
          <p:cNvPr id="4" name="Slide Number Placeholder 3">
            <a:extLst>
              <a:ext uri="{FF2B5EF4-FFF2-40B4-BE49-F238E27FC236}">
                <a16:creationId xmlns:a16="http://schemas.microsoft.com/office/drawing/2014/main" id="{26D5A4FE-CAFE-DBEF-7DBB-E36DC8C40507}"/>
              </a:ext>
            </a:extLst>
          </p:cNvPr>
          <p:cNvSpPr>
            <a:spLocks noGrp="1"/>
          </p:cNvSpPr>
          <p:nvPr>
            <p:ph type="sldNum" sz="quarter" idx="12"/>
          </p:nvPr>
        </p:nvSpPr>
        <p:spPr/>
        <p:txBody>
          <a:bodyPr/>
          <a:lstStyle/>
          <a:p>
            <a:fld id="{5B621ED0-B45F-441E-93E9-023E2B55C8A5}" type="slidenum">
              <a:rPr lang="en-CA" smtClean="0"/>
              <a:t>51</a:t>
            </a:fld>
            <a:endParaRPr lang="en-CA"/>
          </a:p>
        </p:txBody>
      </p:sp>
    </p:spTree>
    <p:extLst>
      <p:ext uri="{BB962C8B-B14F-4D97-AF65-F5344CB8AC3E}">
        <p14:creationId xmlns:p14="http://schemas.microsoft.com/office/powerpoint/2010/main" val="2118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SLIDE POSTED at each session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raise your real/virtual hand. We’ll take note and get to you at an appropriate time.</a:t>
            </a:r>
          </a:p>
          <a:p>
            <a:r>
              <a:rPr lang="en-CA" sz="2400" dirty="0">
                <a:solidFill>
                  <a:schemeClr val="tx1"/>
                </a:solidFill>
              </a:rPr>
              <a:t>Keep comments, questions, and feedback relatively brief so everyone has a chance to participate. One breath sharing on Wednesdays.</a:t>
            </a:r>
          </a:p>
          <a:p>
            <a:r>
              <a:rPr lang="en-CA" sz="2400" dirty="0"/>
              <a:t>Please avoid</a:t>
            </a:r>
            <a:r>
              <a:rPr lang="en-CA" sz="2400" dirty="0">
                <a:solidFill>
                  <a:schemeClr val="tx1"/>
                </a:solidFill>
              </a:rPr>
              <a:t> side conversations</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08B338D3-F1DA-86F6-8CCF-4E407EC63026}"/>
              </a:ext>
            </a:extLst>
          </p:cNvPr>
          <p:cNvSpPr>
            <a:spLocks noGrp="1"/>
          </p:cNvSpPr>
          <p:nvPr>
            <p:ph type="sldNum" sz="quarter" idx="12"/>
          </p:nvPr>
        </p:nvSpPr>
        <p:spPr/>
        <p:txBody>
          <a:bodyPr/>
          <a:lstStyle/>
          <a:p>
            <a:fld id="{5B621ED0-B45F-441E-93E9-023E2B55C8A5}" type="slidenum">
              <a:rPr lang="en-CA" smtClean="0"/>
              <a:t>52</a:t>
            </a:fld>
            <a:endParaRPr lang="en-CA"/>
          </a:p>
        </p:txBody>
      </p:sp>
    </p:spTree>
    <p:extLst>
      <p:ext uri="{BB962C8B-B14F-4D97-AF65-F5344CB8AC3E}">
        <p14:creationId xmlns:p14="http://schemas.microsoft.com/office/powerpoint/2010/main" val="157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8B79-1316-8EC1-58B2-044835063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F86BF-769B-E449-D6B7-DA143950FCE4}"/>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67A8E576-ED6D-5564-F27D-7951C51B46B3}"/>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solidFill>
                  <a:schemeClr val="bg1"/>
                </a:solidFill>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solidFill>
                <a:schemeClr val="bg1"/>
              </a:solidFill>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6563DE08-6C39-7BD0-6228-5B24D90BC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A4A2A3-5D6A-6E4A-E62F-37C9B45147B9}"/>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5AEC92B0-051B-EB2F-024F-C162989B50F3}"/>
              </a:ext>
            </a:extLst>
          </p:cNvPr>
          <p:cNvSpPr>
            <a:spLocks noGrp="1"/>
          </p:cNvSpPr>
          <p:nvPr>
            <p:ph type="sldNum" sz="quarter" idx="12"/>
          </p:nvPr>
        </p:nvSpPr>
        <p:spPr/>
        <p:txBody>
          <a:bodyPr/>
          <a:lstStyle/>
          <a:p>
            <a:fld id="{5B621ED0-B45F-441E-93E9-023E2B55C8A5}" type="slidenum">
              <a:rPr lang="en-CA" smtClean="0"/>
              <a:t>53</a:t>
            </a:fld>
            <a:endParaRPr lang="en-CA"/>
          </a:p>
        </p:txBody>
      </p:sp>
    </p:spTree>
    <p:extLst>
      <p:ext uri="{BB962C8B-B14F-4D97-AF65-F5344CB8AC3E}">
        <p14:creationId xmlns:p14="http://schemas.microsoft.com/office/powerpoint/2010/main" val="248524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9FC8-A5B5-43EA-2F6D-FB879C5442E7}"/>
              </a:ext>
            </a:extLst>
          </p:cNvPr>
          <p:cNvSpPr>
            <a:spLocks noGrp="1"/>
          </p:cNvSpPr>
          <p:nvPr>
            <p:ph type="title" idx="4294967295"/>
          </p:nvPr>
        </p:nvSpPr>
        <p:spPr>
          <a:xfrm>
            <a:off x="210667" y="1216628"/>
            <a:ext cx="2419411" cy="991649"/>
          </a:xfrm>
        </p:spPr>
        <p:txBody>
          <a:bodyPr>
            <a:normAutofit/>
          </a:bodyPr>
          <a:lstStyle/>
          <a:p>
            <a:r>
              <a:rPr lang="en-CA" sz="2800" dirty="0">
                <a:solidFill>
                  <a:schemeClr val="bg1"/>
                </a:solidFill>
              </a:rPr>
              <a:t>DEFINITIONS</a:t>
            </a:r>
          </a:p>
        </p:txBody>
      </p:sp>
      <p:sp>
        <p:nvSpPr>
          <p:cNvPr id="3" name="Content Placeholder 2">
            <a:extLst>
              <a:ext uri="{FF2B5EF4-FFF2-40B4-BE49-F238E27FC236}">
                <a16:creationId xmlns:a16="http://schemas.microsoft.com/office/drawing/2014/main" id="{98AD1296-E589-8EB3-CA62-BFA2E5F76AE6}"/>
              </a:ext>
            </a:extLst>
          </p:cNvPr>
          <p:cNvSpPr>
            <a:spLocks noGrp="1"/>
          </p:cNvSpPr>
          <p:nvPr>
            <p:ph idx="4294967295"/>
          </p:nvPr>
        </p:nvSpPr>
        <p:spPr>
          <a:xfrm>
            <a:off x="2630078" y="198475"/>
            <a:ext cx="9561923" cy="7070650"/>
          </a:xfrm>
        </p:spPr>
        <p:txBody>
          <a:bodyPr>
            <a:normAutofit fontScale="85000" lnSpcReduction="20000"/>
          </a:bodyPr>
          <a:lstStyle/>
          <a:p>
            <a:pPr>
              <a:spcBef>
                <a:spcPts val="0"/>
              </a:spcBef>
              <a:spcAft>
                <a:spcPts val="0"/>
              </a:spcAft>
            </a:pPr>
            <a:r>
              <a:rPr lang="en-CA" sz="2600" dirty="0"/>
              <a:t>As we begin our journey of  healing and growing, it may be helpful to explore the meaning of the terms health, pain, suffering, Illness, disease, sickness and disorders or conditions.</a:t>
            </a:r>
            <a:r>
              <a:rPr lang="en-US" sz="2600" dirty="0"/>
              <a:t> </a:t>
            </a:r>
          </a:p>
          <a:p>
            <a:pPr>
              <a:spcBef>
                <a:spcPts val="0"/>
              </a:spcBef>
              <a:spcAft>
                <a:spcPts val="0"/>
              </a:spcAft>
            </a:pPr>
            <a:r>
              <a:rPr lang="en-CA" sz="2600" dirty="0"/>
              <a:t>According to the world health organization, </a:t>
            </a:r>
            <a:r>
              <a:rPr lang="en-CA" sz="2600" dirty="0">
                <a:solidFill>
                  <a:schemeClr val="bg1"/>
                </a:solidFill>
              </a:rPr>
              <a:t>health</a:t>
            </a:r>
            <a:r>
              <a:rPr lang="en-CA" sz="2600" dirty="0"/>
              <a:t> is “a state of complete physical, mental, social and spiritual wellbeing and not merely the absence of disease and infirmity.” </a:t>
            </a:r>
          </a:p>
          <a:p>
            <a:pPr>
              <a:spcBef>
                <a:spcPts val="0"/>
              </a:spcBef>
              <a:spcAft>
                <a:spcPts val="0"/>
              </a:spcAft>
            </a:pPr>
            <a:r>
              <a:rPr lang="en-US" sz="2600" dirty="0">
                <a:solidFill>
                  <a:schemeClr val="bg1"/>
                </a:solidFill>
              </a:rPr>
              <a:t>Pain</a:t>
            </a:r>
            <a:r>
              <a:rPr lang="en-US" sz="2600" dirty="0"/>
              <a:t> is a physical sensation or emotional experience that signals harm or distress. It can be acute (short-term) or chronic (long-lasting) and is typically a direct response to injury, illness, or other physical conditions. Pain is a biological signal that something is wrong, prompting individuals to take action to protect themselves.</a:t>
            </a:r>
          </a:p>
          <a:p>
            <a:pPr>
              <a:spcBef>
                <a:spcPts val="0"/>
              </a:spcBef>
              <a:spcAft>
                <a:spcPts val="0"/>
              </a:spcAft>
            </a:pPr>
            <a:r>
              <a:rPr lang="en-US" sz="2600" dirty="0">
                <a:solidFill>
                  <a:schemeClr val="bg1"/>
                </a:solidFill>
              </a:rPr>
              <a:t>Suffering</a:t>
            </a:r>
            <a:r>
              <a:rPr lang="en-US" sz="2600" dirty="0"/>
              <a:t>, on the other hand, is a broader emotional and psychological experience that encompasses the feelings of distress, anguish, or hardship that can arise from pain, but also from other sources such as loss, disappointment, or existential concerns. Suffering can occur even in the absence of physical pain, and it often involves a deeper, more complex response to life's challenges. Pain and suffering are often intertwined but represent different experiences.</a:t>
            </a:r>
          </a:p>
          <a:p>
            <a:pPr>
              <a:spcBef>
                <a:spcPts val="0"/>
              </a:spcBef>
              <a:spcAft>
                <a:spcPts val="0"/>
              </a:spcAft>
            </a:pPr>
            <a:r>
              <a:rPr lang="en-US" sz="2600" dirty="0">
                <a:solidFill>
                  <a:schemeClr val="bg1"/>
                </a:solidFill>
              </a:rPr>
              <a:t>Illness</a:t>
            </a:r>
            <a:r>
              <a:rPr lang="en-US" sz="2600" dirty="0"/>
              <a:t> is a feeling or experience of unwellness which is entirely personal, and interior to the person of the patient. Often it accompanies disease, but the disease may be as yet undiagnosed, as in the early stages of cancer, tuberculosis, or diabetes. Sometimes illness exists where no disease can be found. </a:t>
            </a:r>
          </a:p>
          <a:p>
            <a:pPr>
              <a:spcBef>
                <a:spcPts val="0"/>
              </a:spcBef>
              <a:spcAft>
                <a:spcPts val="0"/>
              </a:spcAft>
            </a:pPr>
            <a:r>
              <a:rPr lang="en-US" sz="2600" dirty="0">
                <a:solidFill>
                  <a:schemeClr val="bg1"/>
                </a:solidFill>
              </a:rPr>
              <a:t>Disease </a:t>
            </a:r>
            <a:r>
              <a:rPr lang="en-US" sz="2600" dirty="0"/>
              <a:t>is a physical pathological process or deviation from a biological norm. There is an objectivity about disease which doctors are able to see, touch, measure, or smell. Diseases are valued as essential facts in the medical model. Traditional medicine is not very good at understanding or caring for  illness in the absence of disease unbearable to the clinician.</a:t>
            </a:r>
          </a:p>
          <a:p>
            <a:endParaRPr lang="en-US" sz="2600" dirty="0"/>
          </a:p>
          <a:p>
            <a:endParaRPr lang="en-CA" dirty="0"/>
          </a:p>
        </p:txBody>
      </p:sp>
      <p:sp>
        <p:nvSpPr>
          <p:cNvPr id="4" name="AutoShape 2" descr="Relation between illness, disease, and sickness, modified from Wikman... |  Download Scientific Diagram">
            <a:extLst>
              <a:ext uri="{FF2B5EF4-FFF2-40B4-BE49-F238E27FC236}">
                <a16:creationId xmlns:a16="http://schemas.microsoft.com/office/drawing/2014/main" id="{536DA857-E570-531E-DFEC-962F0E8950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Relation between illness, disease, and sickness, modified from Wikman... |  Download Scientific Diagram">
            <a:extLst>
              <a:ext uri="{FF2B5EF4-FFF2-40B4-BE49-F238E27FC236}">
                <a16:creationId xmlns:a16="http://schemas.microsoft.com/office/drawing/2014/main" id="{305D803E-534A-0AA6-7DF3-F157F9EDBCC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descr="A stone sculpture of a mask&#10;&#10;Description automatically generated">
            <a:extLst>
              <a:ext uri="{FF2B5EF4-FFF2-40B4-BE49-F238E27FC236}">
                <a16:creationId xmlns:a16="http://schemas.microsoft.com/office/drawing/2014/main" id="{7439FD18-2ED4-EF02-4F53-E1AA55FB4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3" y="2208277"/>
            <a:ext cx="2504765" cy="2672069"/>
          </a:xfrm>
          <a:prstGeom prst="rect">
            <a:avLst/>
          </a:prstGeom>
        </p:spPr>
      </p:pic>
      <p:sp>
        <p:nvSpPr>
          <p:cNvPr id="6" name="Slide Number Placeholder 5">
            <a:extLst>
              <a:ext uri="{FF2B5EF4-FFF2-40B4-BE49-F238E27FC236}">
                <a16:creationId xmlns:a16="http://schemas.microsoft.com/office/drawing/2014/main" id="{835D05C5-A0C7-360D-D711-A052EC48A507}"/>
              </a:ext>
            </a:extLst>
          </p:cNvPr>
          <p:cNvSpPr>
            <a:spLocks noGrp="1"/>
          </p:cNvSpPr>
          <p:nvPr>
            <p:ph type="sldNum" sz="quarter" idx="12"/>
          </p:nvPr>
        </p:nvSpPr>
        <p:spPr/>
        <p:txBody>
          <a:bodyPr/>
          <a:lstStyle/>
          <a:p>
            <a:fld id="{5B621ED0-B45F-441E-93E9-023E2B55C8A5}" type="slidenum">
              <a:rPr lang="en-CA" smtClean="0"/>
              <a:t>54</a:t>
            </a:fld>
            <a:endParaRPr lang="en-CA"/>
          </a:p>
        </p:txBody>
      </p:sp>
      <p:sp>
        <p:nvSpPr>
          <p:cNvPr id="8" name="Oval 7">
            <a:extLst>
              <a:ext uri="{FF2B5EF4-FFF2-40B4-BE49-F238E27FC236}">
                <a16:creationId xmlns:a16="http://schemas.microsoft.com/office/drawing/2014/main" id="{710412A2-E0AD-B58E-30DA-505E98F8979A}"/>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54390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CB753-EAFF-DB3D-655B-C776539BB71A}"/>
              </a:ext>
            </a:extLst>
          </p:cNvPr>
          <p:cNvSpPr txBox="1"/>
          <p:nvPr/>
        </p:nvSpPr>
        <p:spPr>
          <a:xfrm>
            <a:off x="642019" y="544516"/>
            <a:ext cx="3198460" cy="707886"/>
          </a:xfrm>
          <a:prstGeom prst="rect">
            <a:avLst/>
          </a:prstGeom>
          <a:noFill/>
        </p:spPr>
        <p:txBody>
          <a:bodyPr wrap="square">
            <a:spAutoFit/>
          </a:bodyPr>
          <a:lstStyle/>
          <a:p>
            <a:r>
              <a:rPr lang="en-CA" sz="4000" dirty="0">
                <a:solidFill>
                  <a:schemeClr val="bg1"/>
                </a:solidFill>
              </a:rPr>
              <a:t>DEFINITIONS</a:t>
            </a:r>
          </a:p>
        </p:txBody>
      </p:sp>
      <p:pic>
        <p:nvPicPr>
          <p:cNvPr id="3" name="Picture 2" descr="A person in a garment running through a field&#10;&#10;Description automatically generated">
            <a:extLst>
              <a:ext uri="{FF2B5EF4-FFF2-40B4-BE49-F238E27FC236}">
                <a16:creationId xmlns:a16="http://schemas.microsoft.com/office/drawing/2014/main" id="{DA009E73-2A01-1A23-C4CF-24854A5FF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92" y="1440853"/>
            <a:ext cx="3784855" cy="3976294"/>
          </a:xfrm>
          <a:prstGeom prst="rect">
            <a:avLst/>
          </a:prstGeom>
        </p:spPr>
      </p:pic>
      <p:sp>
        <p:nvSpPr>
          <p:cNvPr id="7" name="TextBox 6">
            <a:extLst>
              <a:ext uri="{FF2B5EF4-FFF2-40B4-BE49-F238E27FC236}">
                <a16:creationId xmlns:a16="http://schemas.microsoft.com/office/drawing/2014/main" id="{F8AF3D8B-CB46-A024-53CF-DF7D8AF4B99D}"/>
              </a:ext>
            </a:extLst>
          </p:cNvPr>
          <p:cNvSpPr txBox="1"/>
          <p:nvPr/>
        </p:nvSpPr>
        <p:spPr>
          <a:xfrm>
            <a:off x="716551" y="5532400"/>
            <a:ext cx="2773136" cy="646331"/>
          </a:xfrm>
          <a:prstGeom prst="rect">
            <a:avLst/>
          </a:prstGeom>
          <a:noFill/>
        </p:spPr>
        <p:txBody>
          <a:bodyPr wrap="square">
            <a:spAutoFit/>
          </a:bodyPr>
          <a:lstStyle/>
          <a:p>
            <a:pPr algn="ctr"/>
            <a:r>
              <a:rPr lang="en-CA" dirty="0">
                <a:solidFill>
                  <a:schemeClr val="bg1"/>
                </a:solidFill>
              </a:rPr>
              <a:t>Rheumatic pain II by Remedios Varo</a:t>
            </a:r>
            <a:r>
              <a:rPr lang="en-CA" sz="1800" dirty="0">
                <a:solidFill>
                  <a:schemeClr val="bg1"/>
                </a:solidFill>
              </a:rPr>
              <a:t> </a:t>
            </a:r>
            <a:endParaRPr lang="en-CA" dirty="0">
              <a:solidFill>
                <a:schemeClr val="bg1"/>
              </a:solidFill>
            </a:endParaRPr>
          </a:p>
        </p:txBody>
      </p:sp>
      <p:sp>
        <p:nvSpPr>
          <p:cNvPr id="4" name="TextBox 3">
            <a:extLst>
              <a:ext uri="{FF2B5EF4-FFF2-40B4-BE49-F238E27FC236}">
                <a16:creationId xmlns:a16="http://schemas.microsoft.com/office/drawing/2014/main" id="{2AA0E075-FFBC-6FFA-C493-9D51D3FA889A}"/>
              </a:ext>
            </a:extLst>
          </p:cNvPr>
          <p:cNvSpPr txBox="1"/>
          <p:nvPr/>
        </p:nvSpPr>
        <p:spPr>
          <a:xfrm>
            <a:off x="4150615" y="0"/>
            <a:ext cx="7899133" cy="6863417"/>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Sickness</a:t>
            </a:r>
            <a:r>
              <a:rPr lang="en-US" sz="2000" dirty="0"/>
              <a:t> is a social role, a status, a negotiated position in the world, a bargain struck between the person henceforward called "sick", and a society which is prepared to recognize and sustain him. </a:t>
            </a:r>
          </a:p>
          <a:p>
            <a:pPr marL="342900" indent="-342900">
              <a:buFont typeface="Arial" panose="020B0604020202020204" pitchFamily="34" charset="0"/>
              <a:buChar char="•"/>
            </a:pPr>
            <a:r>
              <a:rPr lang="en-US" sz="2000" dirty="0"/>
              <a:t> Sickness based on illness alone is of the most uncertain status. But even the possession of disease does not guarantee equity in sickness. Those with chronic disease are much less secure than those with an acute one; those with a psychiatric disease than those with a surgical one… Best is an acute physical disease in a young man quickly determined by recovery or death, either will do, both are equally regarded.</a:t>
            </a:r>
          </a:p>
          <a:p>
            <a:pPr marL="342900" indent="-342900">
              <a:buFont typeface="Arial" panose="020B0604020202020204" pitchFamily="34" charset="0"/>
              <a:buChar char="•"/>
            </a:pPr>
            <a:r>
              <a:rPr lang="en-CA" sz="2000" dirty="0"/>
              <a:t>Psychiatric, psychological or </a:t>
            </a:r>
            <a:r>
              <a:rPr lang="en-CA" sz="2000" dirty="0">
                <a:solidFill>
                  <a:schemeClr val="bg1"/>
                </a:solidFill>
              </a:rPr>
              <a:t>mental disorders/conditions </a:t>
            </a:r>
            <a:r>
              <a:rPr lang="en-CA" sz="2000" dirty="0"/>
              <a:t>are characterized by a clinically significant disturbance in an individual’s thinking, emotional regulation, or behavior. They are usually associated with distress or impairment in important areas of functioning.</a:t>
            </a:r>
          </a:p>
          <a:p>
            <a:pPr marL="342900" indent="-342900">
              <a:buFont typeface="Arial" panose="020B0604020202020204" pitchFamily="34" charset="0"/>
              <a:buChar char="•"/>
            </a:pPr>
            <a:r>
              <a:rPr lang="en-CA" sz="2000" dirty="0"/>
              <a:t>Biological psychiatry follows a </a:t>
            </a:r>
            <a:r>
              <a:rPr lang="en-CA" sz="2000" dirty="0">
                <a:solidFill>
                  <a:schemeClr val="bg1"/>
                </a:solidFill>
              </a:rPr>
              <a:t>disease model</a:t>
            </a:r>
            <a:r>
              <a:rPr lang="en-CA" sz="2000" dirty="0"/>
              <a:t>, in which mental disorders are seen as being “chemical”, physiological, or biological diseases. </a:t>
            </a:r>
          </a:p>
          <a:p>
            <a:pPr marL="342900" indent="-342900">
              <a:buFont typeface="Arial" panose="020B0604020202020204" pitchFamily="34" charset="0"/>
              <a:buChar char="•"/>
            </a:pPr>
            <a:r>
              <a:rPr lang="en-CA" sz="2000" dirty="0"/>
              <a:t>We will argue in this course that by embracing the disease model, psychiatry neglects the social, psychological, and spiritual aspects of illness without which we cannot  fully understand most people’s experiences.</a:t>
            </a:r>
          </a:p>
        </p:txBody>
      </p:sp>
      <p:sp>
        <p:nvSpPr>
          <p:cNvPr id="2" name="Slide Number Placeholder 1">
            <a:extLst>
              <a:ext uri="{FF2B5EF4-FFF2-40B4-BE49-F238E27FC236}">
                <a16:creationId xmlns:a16="http://schemas.microsoft.com/office/drawing/2014/main" id="{E6A14585-D782-1FB1-70CA-E792F7DF578F}"/>
              </a:ext>
            </a:extLst>
          </p:cNvPr>
          <p:cNvSpPr>
            <a:spLocks noGrp="1"/>
          </p:cNvSpPr>
          <p:nvPr>
            <p:ph type="sldNum" sz="quarter" idx="12"/>
          </p:nvPr>
        </p:nvSpPr>
        <p:spPr/>
        <p:txBody>
          <a:bodyPr/>
          <a:lstStyle/>
          <a:p>
            <a:fld id="{5B621ED0-B45F-441E-93E9-023E2B55C8A5}" type="slidenum">
              <a:rPr lang="en-CA" smtClean="0"/>
              <a:t>55</a:t>
            </a:fld>
            <a:endParaRPr lang="en-CA"/>
          </a:p>
        </p:txBody>
      </p:sp>
      <p:sp>
        <p:nvSpPr>
          <p:cNvPr id="6" name="Oval 5">
            <a:extLst>
              <a:ext uri="{FF2B5EF4-FFF2-40B4-BE49-F238E27FC236}">
                <a16:creationId xmlns:a16="http://schemas.microsoft.com/office/drawing/2014/main" id="{39E0DCBB-370E-EF8E-9D99-FCD5FEA4F907}"/>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82666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B5D96-5E68-66A2-E4BD-DF38EABE1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825DD-9E8D-9A9B-D1B4-1E68BD02F286}"/>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0336238C-37E5-33A6-8A65-B343DAF16799}"/>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solidFill>
                  <a:schemeClr val="bg1"/>
                </a:solidFill>
                <a:latin typeface="+mj-lt"/>
              </a:rPr>
              <a:t>"there is a hole in my sidewalk" by Portia Nelson</a:t>
            </a:r>
            <a:endParaRPr lang="en-US" sz="2400" dirty="0">
              <a:solidFill>
                <a:schemeClr val="bg1"/>
              </a:solidFill>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82FB7282-1B14-2064-FFB4-ED96C7866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F7BC82-FD35-595D-62EA-8F1DB03685D7}"/>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9A7E94A0-588B-62B4-20DD-63455E507002}"/>
              </a:ext>
            </a:extLst>
          </p:cNvPr>
          <p:cNvSpPr>
            <a:spLocks noGrp="1"/>
          </p:cNvSpPr>
          <p:nvPr>
            <p:ph type="sldNum" sz="quarter" idx="12"/>
          </p:nvPr>
        </p:nvSpPr>
        <p:spPr/>
        <p:txBody>
          <a:bodyPr/>
          <a:lstStyle/>
          <a:p>
            <a:fld id="{5B621ED0-B45F-441E-93E9-023E2B55C8A5}" type="slidenum">
              <a:rPr lang="en-CA" smtClean="0"/>
              <a:t>56</a:t>
            </a:fld>
            <a:endParaRPr lang="en-CA"/>
          </a:p>
        </p:txBody>
      </p:sp>
    </p:spTree>
    <p:extLst>
      <p:ext uri="{BB962C8B-B14F-4D97-AF65-F5344CB8AC3E}">
        <p14:creationId xmlns:p14="http://schemas.microsoft.com/office/powerpoint/2010/main" val="16636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front of a painting&#10;&#10;Description automatically generated">
            <a:extLst>
              <a:ext uri="{FF2B5EF4-FFF2-40B4-BE49-F238E27FC236}">
                <a16:creationId xmlns:a16="http://schemas.microsoft.com/office/drawing/2014/main" id="{F4C6377D-0490-591F-E5AF-FBA7B348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3" y="1266333"/>
            <a:ext cx="4779258" cy="3953849"/>
          </a:xfrm>
          <a:prstGeom prst="rect">
            <a:avLst/>
          </a:prstGeom>
        </p:spPr>
      </p:pic>
      <p:sp>
        <p:nvSpPr>
          <p:cNvPr id="4" name="TextBox 3">
            <a:extLst>
              <a:ext uri="{FF2B5EF4-FFF2-40B4-BE49-F238E27FC236}">
                <a16:creationId xmlns:a16="http://schemas.microsoft.com/office/drawing/2014/main" id="{601A8AEE-F0E0-D1B5-0B1A-098E5254EB62}"/>
              </a:ext>
            </a:extLst>
          </p:cNvPr>
          <p:cNvSpPr txBox="1"/>
          <p:nvPr/>
        </p:nvSpPr>
        <p:spPr>
          <a:xfrm>
            <a:off x="-712929" y="4206672"/>
            <a:ext cx="6094070" cy="1384995"/>
          </a:xfrm>
          <a:prstGeom prst="rect">
            <a:avLst/>
          </a:prstGeom>
          <a:noFill/>
        </p:spPr>
        <p:txBody>
          <a:bodyPr wrap="square">
            <a:spAutoFit/>
          </a:bodyPr>
          <a:lstStyle/>
          <a:p>
            <a:pPr algn="ctr"/>
            <a:r>
              <a:rPr lang="en-CA" sz="2800" dirty="0"/>
              <a:t>Peg Huettlin</a:t>
            </a:r>
          </a:p>
          <a:p>
            <a:pPr algn="ctr"/>
            <a:r>
              <a:rPr lang="en-CA" sz="2800" dirty="0">
                <a:solidFill>
                  <a:srgbClr val="FF0000"/>
                </a:solidFill>
              </a:rPr>
              <a:t>Zoom in room</a:t>
            </a:r>
          </a:p>
          <a:p>
            <a:endParaRPr lang="en-CA" sz="2800" dirty="0"/>
          </a:p>
        </p:txBody>
      </p:sp>
      <p:sp>
        <p:nvSpPr>
          <p:cNvPr id="6" name="TextBox 5">
            <a:extLst>
              <a:ext uri="{FF2B5EF4-FFF2-40B4-BE49-F238E27FC236}">
                <a16:creationId xmlns:a16="http://schemas.microsoft.com/office/drawing/2014/main" id="{CBEC9497-6A3B-C7EC-3D47-030271C8ED5E}"/>
              </a:ext>
            </a:extLst>
          </p:cNvPr>
          <p:cNvSpPr txBox="1"/>
          <p:nvPr/>
        </p:nvSpPr>
        <p:spPr>
          <a:xfrm>
            <a:off x="5963856" y="1871031"/>
            <a:ext cx="6094070" cy="1569660"/>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hope is…</a:t>
            </a:r>
          </a:p>
        </p:txBody>
      </p:sp>
      <p:sp>
        <p:nvSpPr>
          <p:cNvPr id="3" name="Slide Number Placeholder 2">
            <a:extLst>
              <a:ext uri="{FF2B5EF4-FFF2-40B4-BE49-F238E27FC236}">
                <a16:creationId xmlns:a16="http://schemas.microsoft.com/office/drawing/2014/main" id="{944BF723-63C4-6D50-8FFC-AD1028D972AF}"/>
              </a:ext>
            </a:extLst>
          </p:cNvPr>
          <p:cNvSpPr>
            <a:spLocks noGrp="1"/>
          </p:cNvSpPr>
          <p:nvPr>
            <p:ph type="sldNum" sz="quarter" idx="12"/>
          </p:nvPr>
        </p:nvSpPr>
        <p:spPr/>
        <p:txBody>
          <a:bodyPr/>
          <a:lstStyle/>
          <a:p>
            <a:fld id="{5B621ED0-B45F-441E-93E9-023E2B55C8A5}" type="slidenum">
              <a:rPr lang="en-CA" smtClean="0"/>
              <a:t>57</a:t>
            </a:fld>
            <a:endParaRPr lang="en-CA"/>
          </a:p>
        </p:txBody>
      </p:sp>
    </p:spTree>
    <p:extLst>
      <p:ext uri="{BB962C8B-B14F-4D97-AF65-F5344CB8AC3E}">
        <p14:creationId xmlns:p14="http://schemas.microsoft.com/office/powerpoint/2010/main" val="156838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7511E-6F6A-48A3-B8A0-16271D48153D}"/>
              </a:ext>
            </a:extLst>
          </p:cNvPr>
          <p:cNvSpPr/>
          <p:nvPr/>
        </p:nvSpPr>
        <p:spPr>
          <a:xfrm>
            <a:off x="1257300" y="690718"/>
            <a:ext cx="4838700" cy="5476564"/>
          </a:xfrm>
          <a:prstGeom prst="rect">
            <a:avLst/>
          </a:prstGeom>
        </p:spPr>
        <p:txBody>
          <a:bodyPr wrap="square">
            <a:spAutoFit/>
          </a:bodyPr>
          <a:lstStyle/>
          <a:p>
            <a:pPr>
              <a:lnSpc>
                <a:spcPct val="107000"/>
              </a:lnSpc>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am lost… I am helpless.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takes forever to find a way out.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pretend I don’t see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 again.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can’t believe I am in the same place.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But 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still takes me a long time to get out.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686DD8-D8F3-46E7-94B2-517142C61993}"/>
              </a:ext>
            </a:extLst>
          </p:cNvPr>
          <p:cNvSpPr txBox="1"/>
          <p:nvPr/>
        </p:nvSpPr>
        <p:spPr>
          <a:xfrm>
            <a:off x="6829426" y="1466632"/>
            <a:ext cx="4543424" cy="5017527"/>
          </a:xfrm>
          <a:prstGeom prst="rect">
            <a:avLst/>
          </a:prstGeom>
          <a:noFill/>
        </p:spPr>
        <p:txBody>
          <a:bodyPr wrap="square">
            <a:spAutoFit/>
          </a:bodyPr>
          <a:lstStyle/>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see it is there.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still fall in. It’s a habit.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My eyes are open.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know where I 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 my fault. I get out immediately.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around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another Street.”</a:t>
            </a:r>
          </a:p>
          <a:p>
            <a:pPr>
              <a:lnSpc>
                <a:spcPct val="107000"/>
              </a:lnSpc>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Portia Nelson (2)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57FD689-C912-7E59-EBEC-955332DF0409}"/>
              </a:ext>
            </a:extLst>
          </p:cNvPr>
          <p:cNvSpPr txBox="1"/>
          <p:nvPr/>
        </p:nvSpPr>
        <p:spPr>
          <a:xfrm>
            <a:off x="1920334" y="0"/>
            <a:ext cx="7973134" cy="1200329"/>
          </a:xfrm>
          <a:prstGeom prst="rect">
            <a:avLst/>
          </a:prstGeom>
          <a:noFill/>
        </p:spPr>
        <p:txBody>
          <a:bodyPr wrap="square">
            <a:spAutoFit/>
          </a:bodyPr>
          <a:lstStyle/>
          <a:p>
            <a:pPr algn="ctr"/>
            <a:r>
              <a:rPr lang="en-CA" sz="3600" dirty="0">
                <a:solidFill>
                  <a:schemeClr val="bg1"/>
                </a:solidFill>
              </a:rPr>
              <a:t>THERE’S A HOLE IN MY SIDEWALK</a:t>
            </a:r>
          </a:p>
          <a:p>
            <a:pPr algn="ctr"/>
            <a:r>
              <a:rPr lang="en-CA" sz="3600" dirty="0">
                <a:solidFill>
                  <a:schemeClr val="bg1"/>
                </a:solidFill>
              </a:rPr>
              <a:t>A central metaphor in the course</a:t>
            </a:r>
          </a:p>
        </p:txBody>
      </p:sp>
      <p:sp>
        <p:nvSpPr>
          <p:cNvPr id="3" name="Slide Number Placeholder 2">
            <a:extLst>
              <a:ext uri="{FF2B5EF4-FFF2-40B4-BE49-F238E27FC236}">
                <a16:creationId xmlns:a16="http://schemas.microsoft.com/office/drawing/2014/main" id="{F0C5CAFC-F495-3795-63AF-09FEDF3CA992}"/>
              </a:ext>
            </a:extLst>
          </p:cNvPr>
          <p:cNvSpPr>
            <a:spLocks noGrp="1"/>
          </p:cNvSpPr>
          <p:nvPr>
            <p:ph type="sldNum" sz="quarter" idx="12"/>
          </p:nvPr>
        </p:nvSpPr>
        <p:spPr/>
        <p:txBody>
          <a:bodyPr/>
          <a:lstStyle/>
          <a:p>
            <a:fld id="{5B621ED0-B45F-441E-93E9-023E2B55C8A5}" type="slidenum">
              <a:rPr lang="en-CA" smtClean="0"/>
              <a:t>58</a:t>
            </a:fld>
            <a:endParaRPr lang="en-CA"/>
          </a:p>
        </p:txBody>
      </p:sp>
    </p:spTree>
    <p:extLst>
      <p:ext uri="{BB962C8B-B14F-4D97-AF65-F5344CB8AC3E}">
        <p14:creationId xmlns:p14="http://schemas.microsoft.com/office/powerpoint/2010/main" val="2335360925"/>
      </p:ext>
    </p:extLst>
  </p:cSld>
  <p:clrMapOvr>
    <a:masterClrMapping/>
  </p:clrMapOvr>
  <mc:AlternateContent xmlns:mc="http://schemas.openxmlformats.org/markup-compatibility/2006" xmlns:p14="http://schemas.microsoft.com/office/powerpoint/2010/main">
    <mc:Choice Requires="p14">
      <p:transition spd="med" p14:dur="700" advTm="46863">
        <p:fade/>
      </p:transition>
    </mc:Choice>
    <mc:Fallback xmlns="">
      <p:transition spd="med" advTm="46863">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F7458-04A1-4216-8A8C-DCFA98409629}"/>
              </a:ext>
            </a:extLst>
          </p:cNvPr>
          <p:cNvSpPr>
            <a:spLocks noGrp="1"/>
          </p:cNvSpPr>
          <p:nvPr>
            <p:ph type="title" idx="4294967295"/>
          </p:nvPr>
        </p:nvSpPr>
        <p:spPr>
          <a:xfrm>
            <a:off x="-188511" y="185204"/>
            <a:ext cx="5988948" cy="1271588"/>
          </a:xfrm>
        </p:spPr>
        <p:txBody>
          <a:bodyPr vert="horz" lIns="91440" tIns="45720" rIns="91440" bIns="45720" rtlCol="0" anchor="ctr">
            <a:normAutofit/>
          </a:bodyPr>
          <a:lstStyle/>
          <a:p>
            <a:pPr algn="ctr"/>
            <a:r>
              <a:rPr lang="en-US" sz="3200" dirty="0">
                <a:solidFill>
                  <a:schemeClr val="bg1"/>
                </a:solidFill>
              </a:rPr>
              <a:t>There’s a hole in my sid</a:t>
            </a:r>
            <a:r>
              <a:rPr lang="en-US" sz="3200" dirty="0">
                <a:solidFill>
                  <a:schemeClr val="bg1"/>
                </a:solidFill>
                <a:latin typeface="Arial" panose="020B0604020202020204" pitchFamily="34" charset="0"/>
                <a:cs typeface="Arial" panose="020B0604020202020204" pitchFamily="34" charset="0"/>
              </a:rPr>
              <a:t>e</a:t>
            </a:r>
            <a:r>
              <a:rPr lang="en-US" sz="3200" dirty="0">
                <a:solidFill>
                  <a:schemeClr val="bg1"/>
                </a:solidFill>
              </a:rPr>
              <a:t>walk</a:t>
            </a:r>
          </a:p>
        </p:txBody>
      </p:sp>
      <p:sp>
        <p:nvSpPr>
          <p:cNvPr id="9" name="Content Placeholder 8">
            <a:extLst>
              <a:ext uri="{FF2B5EF4-FFF2-40B4-BE49-F238E27FC236}">
                <a16:creationId xmlns:a16="http://schemas.microsoft.com/office/drawing/2014/main" id="{3A3CE3F3-B86B-43B4-9C15-EA4C2EEF8EEC}"/>
              </a:ext>
            </a:extLst>
          </p:cNvPr>
          <p:cNvSpPr>
            <a:spLocks noGrp="1"/>
          </p:cNvSpPr>
          <p:nvPr>
            <p:ph sz="half" idx="4294967295"/>
          </p:nvPr>
        </p:nvSpPr>
        <p:spPr>
          <a:xfrm>
            <a:off x="5934635" y="185204"/>
            <a:ext cx="5772019" cy="6487592"/>
          </a:xfrm>
        </p:spPr>
        <p:txBody>
          <a:bodyPr vert="horz" lIns="91440" tIns="45720" rIns="91440" bIns="45720" rtlCol="0">
            <a:normAutofit lnSpcReduction="10000"/>
          </a:bodyPr>
          <a:lstStyle/>
          <a:p>
            <a:r>
              <a:rPr lang="en-US" sz="2000" dirty="0"/>
              <a:t>Portia Nelson’s poem There’s a hole in my sidewalk</a:t>
            </a:r>
            <a:r>
              <a:rPr lang="en-US" sz="2000" b="0" i="0" dirty="0">
                <a:effectLst/>
              </a:rPr>
              <a:t> is a powerful reflection on self-awareness, personal growth, and the journey of life. The poem describes a process of encountering the same challenges repeatedly, illustrating how we often fall into familiar patterns of behavior</a:t>
            </a:r>
            <a:r>
              <a:rPr lang="en-US" sz="2000" dirty="0"/>
              <a:t>, thought or emotions</a:t>
            </a:r>
            <a:r>
              <a:rPr lang="en-US" sz="2000" b="0" i="0" dirty="0">
                <a:effectLst/>
              </a:rPr>
              <a:t>.</a:t>
            </a:r>
          </a:p>
          <a:p>
            <a:r>
              <a:rPr lang="en-US" sz="2000" dirty="0"/>
              <a:t>In simple we use the hole in the sidewalk metaphor to represent the maladaptive patterns of thinking, emotions and behaviors that people may repeatedly encounter in their lives and that can cause great distress. </a:t>
            </a:r>
          </a:p>
          <a:p>
            <a:r>
              <a:rPr lang="en-US" sz="2000" dirty="0"/>
              <a:t>In the course we will start by helping you identify some “holes in the sidewalk”(holes for short) you repeatedly fall into.</a:t>
            </a:r>
          </a:p>
          <a:p>
            <a:r>
              <a:rPr lang="en-US" sz="2000" dirty="0"/>
              <a:t>We will then encourage you to become familiar with these holes, what might cause you to fall into them and how to get out.</a:t>
            </a:r>
          </a:p>
          <a:p>
            <a:r>
              <a:rPr lang="en-US" sz="2000" dirty="0"/>
              <a:t>We will see how when we are in these holes we are typically in “emotional mind”. </a:t>
            </a:r>
          </a:p>
          <a:p>
            <a:r>
              <a:rPr lang="en-US" sz="2000" dirty="0"/>
              <a:t>We will learn how to use our rational and wise minds to get out of and eventually to avoid them. </a:t>
            </a:r>
          </a:p>
          <a:p>
            <a:pPr marL="0" indent="0">
              <a:buNone/>
            </a:pPr>
            <a:endParaRPr lang="en-US" dirty="0"/>
          </a:p>
        </p:txBody>
      </p:sp>
      <p:pic>
        <p:nvPicPr>
          <p:cNvPr id="1026" name="Picture 2" descr="A person with Cancer fell into a hole and couldn't get out ...">
            <a:extLst>
              <a:ext uri="{FF2B5EF4-FFF2-40B4-BE49-F238E27FC236}">
                <a16:creationId xmlns:a16="http://schemas.microsoft.com/office/drawing/2014/main" id="{3EDBE5F8-1101-019B-3A64-20624AE1B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12" y="1456792"/>
            <a:ext cx="5280482" cy="467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41480"/>
      </p:ext>
    </p:extLst>
  </p:cSld>
  <p:clrMapOvr>
    <a:masterClrMapping/>
  </p:clrMapOvr>
  <mc:AlternateContent xmlns:mc="http://schemas.openxmlformats.org/markup-compatibility/2006" xmlns:p14="http://schemas.microsoft.com/office/powerpoint/2010/main">
    <mc:Choice Requires="p14">
      <p:transition spd="med" p14:dur="700" advTm="90083">
        <p:fade/>
      </p:transition>
    </mc:Choice>
    <mc:Fallback xmlns="">
      <p:transition spd="med" advTm="9008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D83DD4-21D7-5539-20EE-23830E11CD88}"/>
              </a:ext>
            </a:extLst>
          </p:cNvPr>
          <p:cNvSpPr>
            <a:spLocks noGrp="1"/>
          </p:cNvSpPr>
          <p:nvPr>
            <p:ph type="sldNum" sz="quarter" idx="12"/>
          </p:nvPr>
        </p:nvSpPr>
        <p:spPr/>
        <p:txBody>
          <a:bodyPr/>
          <a:lstStyle/>
          <a:p>
            <a:fld id="{5B621ED0-B45F-441E-93E9-023E2B55C8A5}" type="slidenum">
              <a:rPr lang="en-CA" smtClean="0"/>
              <a:t>6</a:t>
            </a:fld>
            <a:endParaRPr lang="en-CA"/>
          </a:p>
        </p:txBody>
      </p:sp>
      <p:sp>
        <p:nvSpPr>
          <p:cNvPr id="4" name="TextBox 3">
            <a:extLst>
              <a:ext uri="{FF2B5EF4-FFF2-40B4-BE49-F238E27FC236}">
                <a16:creationId xmlns:a16="http://schemas.microsoft.com/office/drawing/2014/main" id="{286F5A66-1017-1389-AFE1-D9E970B3BF8E}"/>
              </a:ext>
            </a:extLst>
          </p:cNvPr>
          <p:cNvSpPr txBox="1"/>
          <p:nvPr/>
        </p:nvSpPr>
        <p:spPr>
          <a:xfrm>
            <a:off x="4728881" y="70021"/>
            <a:ext cx="7082116" cy="6555641"/>
          </a:xfrm>
          <a:prstGeom prst="rect">
            <a:avLst/>
          </a:prstGeom>
          <a:noFill/>
        </p:spPr>
        <p:txBody>
          <a:bodyPr wrap="square">
            <a:spAutoFit/>
          </a:bodyPr>
          <a:lstStyle/>
          <a:p>
            <a:pPr marL="285750" indent="-285750">
              <a:buFont typeface="Arial" panose="020B0604020202020204" pitchFamily="34" charset="0"/>
              <a:buChar char="•"/>
            </a:pPr>
            <a:r>
              <a:rPr lang="en-CA" sz="2000" dirty="0"/>
              <a:t>We truly appreciate your active participation in the course and welcome your questions and comments. They are important in making the content of the course clearer and helping us to do a better job.</a:t>
            </a:r>
          </a:p>
          <a:p>
            <a:pPr marL="285750" indent="-285750">
              <a:buFont typeface="Arial" panose="020B0604020202020204" pitchFamily="34" charset="0"/>
              <a:buChar char="•"/>
            </a:pPr>
            <a:r>
              <a:rPr lang="en-CA" sz="2000" dirty="0"/>
              <a:t>Over the years we’ve experimented with different question and comment formats. Last year participants could ask questions at any point in the session.</a:t>
            </a:r>
          </a:p>
          <a:p>
            <a:pPr marL="285750" indent="-285750">
              <a:buFont typeface="Arial" panose="020B0604020202020204" pitchFamily="34" charset="0"/>
              <a:buChar char="•"/>
            </a:pPr>
            <a:r>
              <a:rPr lang="en-CA" sz="2000" dirty="0"/>
              <a:t>From the feedback we got most participants thought that interrupted the flow of the session and was distracting.</a:t>
            </a:r>
          </a:p>
          <a:p>
            <a:pPr marL="285750" indent="-285750">
              <a:buFont typeface="Arial" panose="020B0604020202020204" pitchFamily="34" charset="0"/>
              <a:buChar char="•"/>
            </a:pPr>
            <a:r>
              <a:rPr lang="en-CA" sz="2000" dirty="0"/>
              <a:t>In response to this feedback, we are going back to having two designated periods of up to 15 minutes each for questions and comments.</a:t>
            </a:r>
          </a:p>
          <a:p>
            <a:pPr marL="285750" indent="-285750">
              <a:buFont typeface="Arial" panose="020B0604020202020204" pitchFamily="34" charset="0"/>
              <a:buChar char="•"/>
            </a:pPr>
            <a:r>
              <a:rPr lang="en-CA" sz="2000" dirty="0"/>
              <a:t>These will be before or right after the half-way break and before the end of the session. Outside these times we will not be using the raised hand function. </a:t>
            </a:r>
          </a:p>
          <a:p>
            <a:pPr marL="285750" indent="-285750">
              <a:buFont typeface="Arial" panose="020B0604020202020204" pitchFamily="34" charset="0"/>
              <a:buChar char="•"/>
            </a:pPr>
            <a:r>
              <a:rPr lang="en-CA" sz="2000" dirty="0"/>
              <a:t>You can send us your questions or make comments in the chat box or ask them in person.</a:t>
            </a:r>
          </a:p>
          <a:p>
            <a:pPr marL="285750" indent="-285750">
              <a:buFont typeface="Arial" panose="020B0604020202020204" pitchFamily="34" charset="0"/>
              <a:buChar char="•"/>
            </a:pPr>
            <a:r>
              <a:rPr lang="en-CA" sz="2000" dirty="0"/>
              <a:t>If you have questions between sessions, you can email us, and we will try to address them. If they are lengthier or more personal questions or comments, we encourage you to save them for the Monday boing group. </a:t>
            </a:r>
          </a:p>
        </p:txBody>
      </p:sp>
      <p:pic>
        <p:nvPicPr>
          <p:cNvPr id="1026" name="Picture 2" descr="Raise Hand Icon | Raise hand - Free hands and gesture......">
            <a:extLst>
              <a:ext uri="{FF2B5EF4-FFF2-40B4-BE49-F238E27FC236}">
                <a16:creationId xmlns:a16="http://schemas.microsoft.com/office/drawing/2014/main" id="{C3641E67-B2FA-D512-C17F-7174A49B1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47" y="1138517"/>
            <a:ext cx="5715000" cy="5719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103CA2-E8CD-B116-4040-4AD5EE64AF3D}"/>
              </a:ext>
            </a:extLst>
          </p:cNvPr>
          <p:cNvSpPr txBox="1"/>
          <p:nvPr/>
        </p:nvSpPr>
        <p:spPr>
          <a:xfrm>
            <a:off x="-215154" y="97713"/>
            <a:ext cx="4805083" cy="1200329"/>
          </a:xfrm>
          <a:prstGeom prst="rect">
            <a:avLst/>
          </a:prstGeom>
          <a:noFill/>
        </p:spPr>
        <p:txBody>
          <a:bodyPr wrap="square">
            <a:spAutoFit/>
          </a:bodyPr>
          <a:lstStyle/>
          <a:p>
            <a:pPr algn="ctr"/>
            <a:r>
              <a:rPr lang="en-CA" sz="3600" dirty="0">
                <a:solidFill>
                  <a:schemeClr val="bg1"/>
                </a:solidFill>
              </a:rPr>
              <a:t>YOUR QUESTIONS AND COMMENTS</a:t>
            </a:r>
          </a:p>
        </p:txBody>
      </p:sp>
    </p:spTree>
    <p:extLst>
      <p:ext uri="{BB962C8B-B14F-4D97-AF65-F5344CB8AC3E}">
        <p14:creationId xmlns:p14="http://schemas.microsoft.com/office/powerpoint/2010/main" val="683725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82FB5-0B37-D978-30E1-B55854475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8D796-6ACC-C768-53A9-B22B1050125A}"/>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8368EBA6-9501-BE8C-D09A-06A3C0B2D09D}"/>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solidFill>
                  <a:schemeClr val="bg1"/>
                </a:solidFill>
                <a:latin typeface="+mj-lt"/>
                <a:cs typeface="Times New Roman" panose="02020603050405020304" pitchFamily="18" charset="0"/>
              </a:rPr>
              <a:t>What we will be covering in the course</a:t>
            </a:r>
            <a:endParaRPr lang="en-CA" sz="2400" dirty="0">
              <a:solidFill>
                <a:schemeClr val="bg1"/>
              </a:solidFill>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AC964DF0-7E5C-0751-756B-8493E8BDB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9E7682A-AB2A-D3AD-A3EC-438C7DDFD1B3}"/>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55149690-A5DD-F48D-FD85-14507F98B0B0}"/>
              </a:ext>
            </a:extLst>
          </p:cNvPr>
          <p:cNvSpPr>
            <a:spLocks noGrp="1"/>
          </p:cNvSpPr>
          <p:nvPr>
            <p:ph type="sldNum" sz="quarter" idx="12"/>
          </p:nvPr>
        </p:nvSpPr>
        <p:spPr/>
        <p:txBody>
          <a:bodyPr/>
          <a:lstStyle/>
          <a:p>
            <a:fld id="{5B621ED0-B45F-441E-93E9-023E2B55C8A5}" type="slidenum">
              <a:rPr lang="en-CA" smtClean="0"/>
              <a:t>60</a:t>
            </a:fld>
            <a:endParaRPr lang="en-CA"/>
          </a:p>
        </p:txBody>
      </p:sp>
    </p:spTree>
    <p:extLst>
      <p:ext uri="{BB962C8B-B14F-4D97-AF65-F5344CB8AC3E}">
        <p14:creationId xmlns:p14="http://schemas.microsoft.com/office/powerpoint/2010/main" val="179881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F57AA-53DA-3C46-E926-BB0937CDC92A}"/>
              </a:ext>
            </a:extLst>
          </p:cNvPr>
          <p:cNvSpPr>
            <a:spLocks noGrp="1"/>
          </p:cNvSpPr>
          <p:nvPr>
            <p:ph type="sldNum" sz="quarter" idx="12"/>
          </p:nvPr>
        </p:nvSpPr>
        <p:spPr/>
        <p:txBody>
          <a:bodyPr/>
          <a:lstStyle/>
          <a:p>
            <a:fld id="{5B621ED0-B45F-441E-93E9-023E2B55C8A5}" type="slidenum">
              <a:rPr lang="en-CA" smtClean="0"/>
              <a:t>61</a:t>
            </a:fld>
            <a:endParaRPr lang="en-CA"/>
          </a:p>
        </p:txBody>
      </p:sp>
      <p:sp>
        <p:nvSpPr>
          <p:cNvPr id="4" name="TextBox 3">
            <a:extLst>
              <a:ext uri="{FF2B5EF4-FFF2-40B4-BE49-F238E27FC236}">
                <a16:creationId xmlns:a16="http://schemas.microsoft.com/office/drawing/2014/main" id="{B46EBD9C-DDC1-4096-92ED-D9C8F99F9CC8}"/>
              </a:ext>
            </a:extLst>
          </p:cNvPr>
          <p:cNvSpPr txBox="1"/>
          <p:nvPr/>
        </p:nvSpPr>
        <p:spPr>
          <a:xfrm>
            <a:off x="71718" y="760431"/>
            <a:ext cx="12192000"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Our lives unfold as they do through the interplay of innumerable factors: the circumstances we are born into, the random events that alter our course, and the influence of our relationships, social systems, cultural moment, biological makeup, and spiritual or existential orientation. All these combine in unique ways to shape each person’s personality and life path. Much of life happens to us and is out of our control.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Personality which can be defined as the long-term patterns of how we react emotionally, and of how we think and behave develops in the interaction of who we are at birth, that is our temperament and neurodivergences and what happens to 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we respond to what happens to us which is determined by our personality, also greatly affects the trajectories that our lives and can mean the difference between weather we flourish, survive or fail to thrive.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Metaphorically personality can be thought of as an “armor” that protects us from the “slings and arrows” that life constantly throws at us. Each person’s armor varies in how effective it is at protecting them.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Personality, what shapes it and how we can change certain aspects of it is a central theme in this course.</a:t>
            </a:r>
            <a:r>
              <a:rPr lang="en-US" b="0" i="0" dirty="0">
                <a:effectLst/>
                <a:latin typeface="Arial" panose="020B0604020202020204" pitchFamily="34" charset="0"/>
                <a:cs typeface="Arial" panose="020B0604020202020204" pitchFamily="34" charset="0"/>
              </a:rPr>
              <a:t> Over the next 8 months we will explore how </a:t>
            </a:r>
            <a:r>
              <a:rPr lang="en-US" dirty="0">
                <a:latin typeface="Arial" panose="020B0604020202020204" pitchFamily="34" charset="0"/>
                <a:cs typeface="Arial" panose="020B0604020202020204" pitchFamily="34" charset="0"/>
              </a:rPr>
              <a:t>personality</a:t>
            </a:r>
            <a:r>
              <a:rPr lang="en-US" b="0" i="0" dirty="0">
                <a:effectLst/>
                <a:latin typeface="Arial" panose="020B0604020202020204" pitchFamily="34" charset="0"/>
                <a:cs typeface="Arial" panose="020B0604020202020204" pitchFamily="34" charset="0"/>
              </a:rPr>
              <a:t> develops and is affected by biological, psychological, social, and spiritual factors. We will </a:t>
            </a:r>
            <a:r>
              <a:rPr lang="en-US" dirty="0">
                <a:latin typeface="Arial" panose="020B0604020202020204" pitchFamily="34" charset="0"/>
                <a:cs typeface="Arial" panose="020B0604020202020204" pitchFamily="34" charset="0"/>
              </a:rPr>
              <a:t>consider how t</a:t>
            </a:r>
            <a:r>
              <a:rPr lang="en-US" b="0" i="0" dirty="0">
                <a:effectLst/>
                <a:latin typeface="Arial" panose="020B0604020202020204" pitchFamily="34" charset="0"/>
                <a:cs typeface="Arial" panose="020B0604020202020204" pitchFamily="34" charset="0"/>
              </a:rPr>
              <a:t>emperament and neurodivergences, attachment patterns and trauma,</a:t>
            </a:r>
            <a:r>
              <a:rPr lang="en-US" dirty="0">
                <a:latin typeface="Arial" panose="020B0604020202020204" pitchFamily="34" charset="0"/>
                <a:cs typeface="Arial" panose="020B0604020202020204" pitchFamily="34" charset="0"/>
              </a:rPr>
              <a:t> s</a:t>
            </a:r>
            <a:r>
              <a:rPr lang="en-US" b="0" i="0" dirty="0">
                <a:effectLst/>
                <a:latin typeface="Arial" panose="020B0604020202020204" pitchFamily="34" charset="0"/>
                <a:cs typeface="Arial" panose="020B0604020202020204" pitchFamily="34" charset="0"/>
              </a:rPr>
              <a:t>ocial forces such as inequities, economic pressures, and the impact of new technologies, from smartphones to social media</a:t>
            </a:r>
            <a:r>
              <a:rPr lang="en-US" dirty="0">
                <a:latin typeface="Arial" panose="020B0604020202020204" pitchFamily="34" charset="0"/>
                <a:cs typeface="Arial" panose="020B0604020202020204" pitchFamily="34" charset="0"/>
              </a:rPr>
              <a:t> impact our lives and affect our personality.</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Understanding ourselves </a:t>
            </a:r>
            <a:r>
              <a:rPr lang="en-US" dirty="0">
                <a:latin typeface="Arial" panose="020B0604020202020204" pitchFamily="34" charset="0"/>
                <a:cs typeface="Arial" panose="020B0604020202020204" pitchFamily="34" charset="0"/>
              </a:rPr>
              <a:t>and </a:t>
            </a:r>
            <a:r>
              <a:rPr lang="en-US" b="0" i="0" dirty="0">
                <a:effectLst/>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many</a:t>
            </a:r>
            <a:r>
              <a:rPr lang="en-US" b="0" i="0" dirty="0">
                <a:effectLst/>
                <a:latin typeface="Arial" panose="020B0604020202020204" pitchFamily="34" charset="0"/>
                <a:cs typeface="Arial" panose="020B0604020202020204" pitchFamily="34" charset="0"/>
              </a:rPr>
              <a:t> forces </a:t>
            </a:r>
            <a:r>
              <a:rPr lang="en-US" dirty="0">
                <a:latin typeface="Arial" panose="020B0604020202020204" pitchFamily="34" charset="0"/>
                <a:cs typeface="Arial" panose="020B0604020202020204" pitchFamily="34" charset="0"/>
              </a:rPr>
              <a:t>affecting the course of</a:t>
            </a:r>
            <a:r>
              <a:rPr lang="en-US" b="0" i="0" dirty="0">
                <a:effectLst/>
                <a:latin typeface="Arial" panose="020B0604020202020204" pitchFamily="34" charset="0"/>
                <a:cs typeface="Arial" panose="020B0604020202020204" pitchFamily="34" charset="0"/>
              </a:rPr>
              <a:t> our lives, is in contrast to a deficit and symptom based medical model a patient centered model that can help us shift from </a:t>
            </a:r>
            <a:r>
              <a:rPr lang="en-US" dirty="0">
                <a:latin typeface="Arial" panose="020B0604020202020204" pitchFamily="34" charset="0"/>
                <a:cs typeface="Arial" panose="020B0604020202020204" pitchFamily="34" charset="0"/>
              </a:rPr>
              <a:t>automatically</a:t>
            </a:r>
            <a:r>
              <a:rPr lang="en-US" b="0" i="0" dirty="0">
                <a:effectLst/>
                <a:latin typeface="Arial" panose="020B0604020202020204" pitchFamily="34" charset="0"/>
                <a:cs typeface="Arial" panose="020B0604020202020204" pitchFamily="34" charset="0"/>
              </a:rPr>
              <a:t> reacting to what happens to us to reflecting</a:t>
            </a:r>
            <a:r>
              <a:rPr lang="en-US" dirty="0">
                <a:latin typeface="Arial" panose="020B0604020202020204" pitchFamily="34" charset="0"/>
                <a:cs typeface="Arial" panose="020B0604020202020204" pitchFamily="34" charset="0"/>
              </a:rPr>
              <a:t> on it</a:t>
            </a:r>
            <a:r>
              <a:rPr lang="en-US" b="0" i="0" dirty="0">
                <a:effectLst/>
                <a:latin typeface="Arial" panose="020B0604020202020204" pitchFamily="34" charset="0"/>
                <a:cs typeface="Arial" panose="020B0604020202020204" pitchFamily="34" charset="0"/>
              </a:rPr>
              <a:t> and acting wisely</a:t>
            </a:r>
            <a:r>
              <a:rPr lang="en-US" dirty="0">
                <a:latin typeface="Arial" panose="020B0604020202020204" pitchFamily="34" charset="0"/>
                <a:cs typeface="Arial" panose="020B0604020202020204" pitchFamily="34" charset="0"/>
              </a:rPr>
              <a:t> which can mean the difference between failing to thrive and flourishing.</a:t>
            </a: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We’re starting </a:t>
            </a:r>
            <a:r>
              <a:rPr lang="en-US" b="0" i="0" dirty="0">
                <a:effectLst/>
                <a:latin typeface="Arial" panose="020B0604020202020204" pitchFamily="34" charset="0"/>
                <a:cs typeface="Arial" panose="020B0604020202020204" pitchFamily="34" charset="0"/>
              </a:rPr>
              <a:t>a 32-week, 144-hour journey together. </a:t>
            </a:r>
            <a:r>
              <a:rPr lang="en-US" dirty="0">
                <a:latin typeface="Arial" panose="020B0604020202020204" pitchFamily="34" charset="0"/>
                <a:cs typeface="Arial" panose="020B0604020202020204" pitchFamily="34" charset="0"/>
              </a:rPr>
              <a:t>It is one that</a:t>
            </a:r>
            <a:r>
              <a:rPr lang="en-US" b="0"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may</a:t>
            </a:r>
            <a:r>
              <a:rPr lang="en-US" b="0" i="0" dirty="0">
                <a:effectLst/>
                <a:latin typeface="Arial" panose="020B0604020202020204" pitchFamily="34" charset="0"/>
                <a:cs typeface="Arial" panose="020B0604020202020204" pitchFamily="34" charset="0"/>
              </a:rPr>
              <a:t> give us new perspectives, skills, tools, strategies, and possibilities that will allow us to</a:t>
            </a:r>
            <a:r>
              <a:rPr lang="en-US" dirty="0">
                <a:latin typeface="Arial" panose="020B0604020202020204" pitchFamily="34" charset="0"/>
                <a:cs typeface="Arial" panose="020B0604020202020204" pitchFamily="34" charset="0"/>
              </a:rPr>
              <a:t> live with greater awareness, intention and peace.</a:t>
            </a:r>
          </a:p>
          <a:p>
            <a:pPr algn="l">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p:txBody>
      </p:sp>
      <p:sp>
        <p:nvSpPr>
          <p:cNvPr id="6" name="TextBox 5">
            <a:extLst>
              <a:ext uri="{FF2B5EF4-FFF2-40B4-BE49-F238E27FC236}">
                <a16:creationId xmlns:a16="http://schemas.microsoft.com/office/drawing/2014/main" id="{E90C4D37-C56E-7812-A694-7BF41207C219}"/>
              </a:ext>
            </a:extLst>
          </p:cNvPr>
          <p:cNvSpPr txBox="1"/>
          <p:nvPr/>
        </p:nvSpPr>
        <p:spPr>
          <a:xfrm>
            <a:off x="1483659" y="161365"/>
            <a:ext cx="9224682" cy="523220"/>
          </a:xfrm>
          <a:prstGeom prst="rect">
            <a:avLst/>
          </a:prstGeom>
          <a:noFill/>
        </p:spPr>
        <p:txBody>
          <a:bodyPr wrap="square">
            <a:spAutoFit/>
          </a:bodyPr>
          <a:lstStyle/>
          <a:p>
            <a:r>
              <a:rPr lang="en-US" sz="2800" dirty="0">
                <a:solidFill>
                  <a:srgbClr val="222222"/>
                </a:solidFill>
                <a:latin typeface="Arial" panose="020B0604020202020204" pitchFamily="34" charset="0"/>
              </a:rPr>
              <a:t>WHY DO </a:t>
            </a:r>
            <a:r>
              <a:rPr lang="en-US" sz="2800" b="0" i="0" dirty="0">
                <a:solidFill>
                  <a:srgbClr val="222222"/>
                </a:solidFill>
                <a:effectLst/>
                <a:latin typeface="Arial" panose="020B0604020202020204" pitchFamily="34" charset="0"/>
              </a:rPr>
              <a:t>OUR LIVES UNFOLD THE WAY THEY DO? </a:t>
            </a:r>
          </a:p>
        </p:txBody>
      </p:sp>
    </p:spTree>
    <p:extLst>
      <p:ext uri="{BB962C8B-B14F-4D97-AF65-F5344CB8AC3E}">
        <p14:creationId xmlns:p14="http://schemas.microsoft.com/office/powerpoint/2010/main" val="3870996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2338E6-AE90-9F00-2B7F-2774FC07FC11}"/>
              </a:ext>
            </a:extLst>
          </p:cNvPr>
          <p:cNvSpPr>
            <a:spLocks noGrp="1"/>
          </p:cNvSpPr>
          <p:nvPr>
            <p:ph type="sldNum" sz="quarter" idx="12"/>
          </p:nvPr>
        </p:nvSpPr>
        <p:spPr/>
        <p:txBody>
          <a:bodyPr/>
          <a:lstStyle/>
          <a:p>
            <a:fld id="{5B621ED0-B45F-441E-93E9-023E2B55C8A5}" type="slidenum">
              <a:rPr lang="en-CA" smtClean="0"/>
              <a:t>62</a:t>
            </a:fld>
            <a:endParaRPr lang="en-CA"/>
          </a:p>
        </p:txBody>
      </p:sp>
      <p:sp>
        <p:nvSpPr>
          <p:cNvPr id="4" name="TextBox 3">
            <a:extLst>
              <a:ext uri="{FF2B5EF4-FFF2-40B4-BE49-F238E27FC236}">
                <a16:creationId xmlns:a16="http://schemas.microsoft.com/office/drawing/2014/main" id="{7F82BFF3-99F8-4829-9DCA-01D96F83F815}"/>
              </a:ext>
            </a:extLst>
          </p:cNvPr>
          <p:cNvSpPr txBox="1"/>
          <p:nvPr/>
        </p:nvSpPr>
        <p:spPr>
          <a:xfrm>
            <a:off x="4007224" y="142108"/>
            <a:ext cx="8032375" cy="674030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In the medical model, an issue such as substance </a:t>
            </a:r>
            <a:r>
              <a:rPr lang="en-US" dirty="0">
                <a:latin typeface="Arial" panose="020B0604020202020204" pitchFamily="34" charset="0"/>
              </a:rPr>
              <a:t>abu</a:t>
            </a:r>
            <a:r>
              <a:rPr lang="en-US" b="0" i="0" dirty="0">
                <a:effectLst/>
                <a:latin typeface="Arial" panose="020B0604020202020204" pitchFamily="34" charset="0"/>
              </a:rPr>
              <a:t>se if diagnosed </a:t>
            </a:r>
            <a:r>
              <a:rPr lang="en-US" dirty="0">
                <a:latin typeface="Arial" panose="020B0604020202020204" pitchFamily="34" charset="0"/>
              </a:rPr>
              <a:t>can be </a:t>
            </a:r>
            <a:r>
              <a:rPr lang="en-US" b="0" i="0" dirty="0">
                <a:effectLst/>
                <a:latin typeface="Arial" panose="020B0604020202020204" pitchFamily="34" charset="0"/>
              </a:rPr>
              <a:t>seen as one of the main causes of a person’s problems. For example, someone drinks heavily, then loses their job, damages relationships, and suffers health consequences. The focus is on the substance itself as the driver of the ills in their life. Treatment in this model usually aims at removing the substance, stopping the drinking or drug use, because the assumption is that this will solve most of the problems. The medical model asks “what is wrong with the person?”</a:t>
            </a:r>
          </a:p>
          <a:p>
            <a:pPr marL="285750" indent="-285750">
              <a:buFont typeface="Arial" panose="020B0604020202020204" pitchFamily="34" charset="0"/>
              <a:buChar char="•"/>
            </a:pPr>
            <a:r>
              <a:rPr lang="en-US" b="0" i="0" dirty="0">
                <a:effectLst/>
                <a:latin typeface="Arial" panose="020B0604020202020204" pitchFamily="34" charset="0"/>
              </a:rPr>
              <a:t>The patient-centered model takes a wider lens. Instead of seeing substance use as the single cause, it sees it as one piece of a much bigger picture. Substance use is often a symptom or correlate of deeper struggles, not the original cause. What leads someone to use substances may include their temperament (for example, being more sensitive or impulsive), the quality of their early attachments, their family culture, their social environment, the stresses and inequities they face, the availability of support programs, and many protective or aggravating forces during their formative years. </a:t>
            </a:r>
          </a:p>
          <a:p>
            <a:pPr marL="285750" indent="-285750">
              <a:buFont typeface="Arial" panose="020B0604020202020204" pitchFamily="34" charset="0"/>
              <a:buChar char="•"/>
            </a:pPr>
            <a:r>
              <a:rPr lang="en-US" b="0" i="0" dirty="0">
                <a:effectLst/>
                <a:latin typeface="Arial" panose="020B0604020202020204" pitchFamily="34" charset="0"/>
              </a:rPr>
              <a:t>From a patient-centered perspective, the substance use is not the starting point, it’s one outcome of a complex web of influences. If we only focus on the substance, we risk missing the person. The patient-centered model asks</a:t>
            </a:r>
            <a:r>
              <a:rPr lang="en-US" dirty="0">
                <a:latin typeface="Arial" panose="020B0604020202020204" pitchFamily="34" charset="0"/>
              </a:rPr>
              <a:t> “w</a:t>
            </a:r>
            <a:r>
              <a:rPr lang="en-US" b="0" i="0" dirty="0">
                <a:effectLst/>
                <a:latin typeface="Arial" panose="020B0604020202020204" pitchFamily="34" charset="0"/>
              </a:rPr>
              <a:t>hat happened in this person’s life that made substances serve a purpose for them?” This approach doesn’t ignore the harm of substance use, but it recognizes that healing requires us to understand and address the whole person and the whole context of their life.</a:t>
            </a:r>
            <a:endParaRPr lang="en-CA" dirty="0"/>
          </a:p>
        </p:txBody>
      </p:sp>
      <p:sp>
        <p:nvSpPr>
          <p:cNvPr id="6" name="TextBox 5">
            <a:extLst>
              <a:ext uri="{FF2B5EF4-FFF2-40B4-BE49-F238E27FC236}">
                <a16:creationId xmlns:a16="http://schemas.microsoft.com/office/drawing/2014/main" id="{A96EA5B1-B1B0-BB24-1CCE-BC61E9625EA9}"/>
              </a:ext>
            </a:extLst>
          </p:cNvPr>
          <p:cNvSpPr txBox="1"/>
          <p:nvPr/>
        </p:nvSpPr>
        <p:spPr>
          <a:xfrm>
            <a:off x="-17930" y="142108"/>
            <a:ext cx="4195482" cy="954107"/>
          </a:xfrm>
          <a:prstGeom prst="rect">
            <a:avLst/>
          </a:prstGeom>
          <a:noFill/>
        </p:spPr>
        <p:txBody>
          <a:bodyPr wrap="square">
            <a:spAutoFit/>
          </a:bodyPr>
          <a:lstStyle/>
          <a:p>
            <a:pPr algn="ctr"/>
            <a:r>
              <a:rPr lang="en-US" sz="2800" b="0" i="0" dirty="0">
                <a:solidFill>
                  <a:srgbClr val="222222"/>
                </a:solidFill>
                <a:effectLst/>
                <a:latin typeface="Arial" panose="020B0604020202020204" pitchFamily="34" charset="0"/>
              </a:rPr>
              <a:t>MEDICAL VS. PATIENT-CENTERED MODEL </a:t>
            </a:r>
            <a:endParaRPr lang="en-CA" sz="2800" dirty="0"/>
          </a:p>
        </p:txBody>
      </p:sp>
      <p:pic>
        <p:nvPicPr>
          <p:cNvPr id="1026" name="Picture 2" descr="Disease-Centered Care vs. Patient-Centered Care - Alliance for ...">
            <a:extLst>
              <a:ext uri="{FF2B5EF4-FFF2-40B4-BE49-F238E27FC236}">
                <a16:creationId xmlns:a16="http://schemas.microsoft.com/office/drawing/2014/main" id="{DBFB5FFD-0E73-ED98-7319-D809B78C3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09115"/>
            <a:ext cx="3854823"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7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3E5222-3347-4F53-63DC-6DF99DF80AC9}"/>
              </a:ext>
            </a:extLst>
          </p:cNvPr>
          <p:cNvSpPr txBox="1"/>
          <p:nvPr/>
        </p:nvSpPr>
        <p:spPr>
          <a:xfrm>
            <a:off x="134277" y="-299306"/>
            <a:ext cx="5174644" cy="1508760"/>
          </a:xfrm>
          <a:prstGeom prst="rect">
            <a:avLst/>
          </a:prstGeom>
        </p:spPr>
        <p:txBody>
          <a:bodyPr vert="horz" lIns="91440" tIns="45720" rIns="91440" bIns="45720" rtlCol="0" anchor="ctr">
            <a:noAutofit/>
          </a:bodyPr>
          <a:lstStyle/>
          <a:p>
            <a:pPr defTabSz="914400">
              <a:lnSpc>
                <a:spcPct val="85000"/>
              </a:lnSpc>
              <a:spcBef>
                <a:spcPct val="0"/>
              </a:spcBef>
              <a:spcAft>
                <a:spcPts val="600"/>
              </a:spcAft>
            </a:pPr>
            <a:endParaRPr lang="en-US" sz="4000" cap="all" dirty="0">
              <a:solidFill>
                <a:schemeClr val="bg2"/>
              </a:solidFill>
              <a:latin typeface="+mj-lt"/>
              <a:ea typeface="+mj-ea"/>
              <a:cs typeface="+mj-cs"/>
            </a:endParaRPr>
          </a:p>
          <a:p>
            <a:pPr algn="ctr" defTabSz="914400">
              <a:lnSpc>
                <a:spcPct val="85000"/>
              </a:lnSpc>
              <a:spcBef>
                <a:spcPct val="0"/>
              </a:spcBef>
              <a:spcAft>
                <a:spcPts val="600"/>
              </a:spcAft>
            </a:pPr>
            <a:r>
              <a:rPr lang="en-US" sz="4000" cap="all" dirty="0">
                <a:solidFill>
                  <a:schemeClr val="bg1"/>
                </a:solidFill>
                <a:latin typeface="+mj-lt"/>
                <a:ea typeface="+mj-ea"/>
                <a:cs typeface="+mj-cs"/>
              </a:rPr>
              <a:t>A BRIEF OVERVIEW OF THE SIMPLE COURSE</a:t>
            </a:r>
          </a:p>
        </p:txBody>
      </p:sp>
      <p:sp>
        <p:nvSpPr>
          <p:cNvPr id="4" name="TextBox 3">
            <a:extLst>
              <a:ext uri="{FF2B5EF4-FFF2-40B4-BE49-F238E27FC236}">
                <a16:creationId xmlns:a16="http://schemas.microsoft.com/office/drawing/2014/main" id="{122435AA-2E6A-38B2-07D9-72C318CD0DE5}"/>
              </a:ext>
            </a:extLst>
          </p:cNvPr>
          <p:cNvSpPr txBox="1"/>
          <p:nvPr/>
        </p:nvSpPr>
        <p:spPr>
          <a:xfrm>
            <a:off x="5308921" y="693131"/>
            <a:ext cx="6457925" cy="5962739"/>
          </a:xfrm>
          <a:prstGeom prst="rect">
            <a:avLst/>
          </a:prstGeom>
        </p:spPr>
        <p:txBody>
          <a:bodyPr vert="horz" lIns="91440" tIns="45720" rIns="91440" bIns="45720" rtlCol="0">
            <a:normAutofit fontScale="92500" lnSpcReduction="20000"/>
          </a:bodyPr>
          <a:lstStyle/>
          <a:p>
            <a:pPr marL="285750" indent="-182880" defTabSz="914400">
              <a:lnSpc>
                <a:spcPct val="90000"/>
              </a:lnSpc>
              <a:spcAft>
                <a:spcPts val="600"/>
              </a:spcAft>
              <a:buClr>
                <a:schemeClr val="tx1"/>
              </a:buClr>
              <a:buFont typeface="Wingdings" pitchFamily="2" charset="2"/>
              <a:buChar char=""/>
            </a:pPr>
            <a:r>
              <a:rPr lang="en-US" sz="3500" dirty="0"/>
              <a:t>The Simple course aims to help us identify, become more aware of, get out of,  avoid, and repair some of the “holes in the sidewalk” we keep falling into.</a:t>
            </a:r>
          </a:p>
          <a:p>
            <a:pPr marL="285750" indent="-182880" defTabSz="914400">
              <a:lnSpc>
                <a:spcPct val="90000"/>
              </a:lnSpc>
              <a:spcAft>
                <a:spcPts val="600"/>
              </a:spcAft>
              <a:buClr>
                <a:schemeClr val="tx1"/>
              </a:buClr>
              <a:buFont typeface="Wingdings" pitchFamily="2" charset="2"/>
              <a:buChar char=""/>
            </a:pPr>
            <a:r>
              <a:rPr lang="en-US" sz="3500" dirty="0"/>
              <a:t>It aims to help us </a:t>
            </a:r>
          </a:p>
          <a:p>
            <a:pPr marL="285750" indent="-182880" defTabSz="914400">
              <a:lnSpc>
                <a:spcPct val="90000"/>
              </a:lnSpc>
              <a:spcAft>
                <a:spcPts val="600"/>
              </a:spcAft>
              <a:buClr>
                <a:schemeClr val="tx1"/>
              </a:buClr>
              <a:buFont typeface="Wingdings" pitchFamily="2" charset="2"/>
              <a:buChar char=""/>
            </a:pPr>
            <a:r>
              <a:rPr lang="en-US" sz="3500" dirty="0"/>
              <a:t>1) expand our window of emotional tolerance </a:t>
            </a:r>
          </a:p>
          <a:p>
            <a:pPr marL="285750" indent="-182880" defTabSz="914400">
              <a:lnSpc>
                <a:spcPct val="90000"/>
              </a:lnSpc>
              <a:spcAft>
                <a:spcPts val="600"/>
              </a:spcAft>
              <a:buClr>
                <a:schemeClr val="tx1"/>
              </a:buClr>
              <a:buFont typeface="Wingdings" pitchFamily="2" charset="2"/>
              <a:buChar char=""/>
            </a:pPr>
            <a:r>
              <a:rPr lang="en-US" sz="3500" dirty="0"/>
              <a:t>2) heal our trauma </a:t>
            </a:r>
          </a:p>
          <a:p>
            <a:pPr marL="285750" indent="-182880" defTabSz="914400">
              <a:lnSpc>
                <a:spcPct val="90000"/>
              </a:lnSpc>
              <a:spcAft>
                <a:spcPts val="600"/>
              </a:spcAft>
              <a:buClr>
                <a:schemeClr val="tx1"/>
              </a:buClr>
              <a:buFont typeface="Wingdings" pitchFamily="2" charset="2"/>
              <a:buChar char=""/>
            </a:pPr>
            <a:r>
              <a:rPr lang="en-US" sz="3500" dirty="0"/>
              <a:t>3) live a full life</a:t>
            </a:r>
          </a:p>
          <a:p>
            <a:pPr marL="285750" indent="-182880" defTabSz="914400">
              <a:lnSpc>
                <a:spcPct val="90000"/>
              </a:lnSpc>
              <a:spcAft>
                <a:spcPts val="600"/>
              </a:spcAft>
              <a:buClr>
                <a:schemeClr val="tx1"/>
              </a:buClr>
              <a:buFont typeface="Wingdings" pitchFamily="2" charset="2"/>
              <a:buChar char=""/>
            </a:pPr>
            <a:r>
              <a:rPr lang="en-US" sz="3500" dirty="0"/>
              <a:t>Don’t be overwhelmed by the quantity of material we’re previewing today. We will spend a lot of time together exploring it in detail.</a:t>
            </a:r>
          </a:p>
          <a:p>
            <a:pPr marL="285750" indent="-182880" defTabSz="914400">
              <a:lnSpc>
                <a:spcPct val="90000"/>
              </a:lnSpc>
              <a:spcAft>
                <a:spcPts val="600"/>
              </a:spcAft>
              <a:buClr>
                <a:schemeClr val="tx1"/>
              </a:buClr>
              <a:buFont typeface="Wingdings" pitchFamily="2" charset="2"/>
              <a:buChar char=""/>
            </a:pPr>
            <a:endParaRPr lang="en-US" sz="1700" dirty="0"/>
          </a:p>
          <a:p>
            <a:pPr marL="285750" indent="-182880" defTabSz="914400">
              <a:lnSpc>
                <a:spcPct val="90000"/>
              </a:lnSpc>
              <a:spcAft>
                <a:spcPts val="600"/>
              </a:spcAft>
              <a:buClr>
                <a:schemeClr val="tx1"/>
              </a:buClr>
              <a:buFont typeface="Wingdings" pitchFamily="2" charset="2"/>
              <a:buChar char=""/>
            </a:pPr>
            <a:endParaRPr lang="en-US" sz="1700" dirty="0"/>
          </a:p>
        </p:txBody>
      </p:sp>
      <p:pic>
        <p:nvPicPr>
          <p:cNvPr id="6" name="Picture 2" descr="Pot Hole Repairs | Wheatfield NY">
            <a:extLst>
              <a:ext uri="{FF2B5EF4-FFF2-40B4-BE49-F238E27FC236}">
                <a16:creationId xmlns:a16="http://schemas.microsoft.com/office/drawing/2014/main" id="{5FBD9CBC-B778-81D9-386C-454BAA033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791" b="34905"/>
          <a:stretch/>
        </p:blipFill>
        <p:spPr bwMode="auto">
          <a:xfrm>
            <a:off x="339531" y="1533214"/>
            <a:ext cx="4764135" cy="46868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3BD5C3D-F529-094B-B293-5D3C99A327DC}"/>
              </a:ext>
            </a:extLst>
          </p:cNvPr>
          <p:cNvSpPr>
            <a:spLocks noGrp="1"/>
          </p:cNvSpPr>
          <p:nvPr>
            <p:ph type="sldNum" sz="quarter" idx="12"/>
          </p:nvPr>
        </p:nvSpPr>
        <p:spPr/>
        <p:txBody>
          <a:bodyPr/>
          <a:lstStyle/>
          <a:p>
            <a:fld id="{5B621ED0-B45F-441E-93E9-023E2B55C8A5}" type="slidenum">
              <a:rPr lang="en-CA" smtClean="0"/>
              <a:t>63</a:t>
            </a:fld>
            <a:endParaRPr lang="en-CA"/>
          </a:p>
        </p:txBody>
      </p:sp>
    </p:spTree>
    <p:extLst>
      <p:ext uri="{BB962C8B-B14F-4D97-AF65-F5344CB8AC3E}">
        <p14:creationId xmlns:p14="http://schemas.microsoft.com/office/powerpoint/2010/main" val="4054422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255181"/>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2800" dirty="0"/>
              <a:t>The Simple course can be divided into 6 parts:</a:t>
            </a:r>
          </a:p>
          <a:p>
            <a:r>
              <a:rPr lang="en-CA" sz="2800" dirty="0">
                <a:solidFill>
                  <a:schemeClr val="bg1"/>
                </a:solidFill>
              </a:rPr>
              <a:t>Part 1</a:t>
            </a:r>
            <a:r>
              <a:rPr lang="en-CA" sz="2800" dirty="0"/>
              <a:t>: Psychological theory- understanding our mind</a:t>
            </a:r>
          </a:p>
          <a:p>
            <a:r>
              <a:rPr lang="en-CA" sz="2800" dirty="0">
                <a:solidFill>
                  <a:schemeClr val="bg1"/>
                </a:solidFill>
              </a:rPr>
              <a:t>Part 2</a:t>
            </a:r>
            <a:r>
              <a:rPr lang="en-CA" sz="2800" dirty="0"/>
              <a:t>: learning DBT skills </a:t>
            </a:r>
          </a:p>
          <a:p>
            <a:r>
              <a:rPr lang="en-CA" sz="2800" dirty="0">
                <a:solidFill>
                  <a:schemeClr val="bg1"/>
                </a:solidFill>
              </a:rPr>
              <a:t>Part 3</a:t>
            </a:r>
            <a:r>
              <a:rPr lang="en-CA" sz="2800" dirty="0"/>
              <a:t>: learning the 6 tools</a:t>
            </a:r>
          </a:p>
          <a:p>
            <a:r>
              <a:rPr lang="en-CA" sz="2800" dirty="0">
                <a:solidFill>
                  <a:schemeClr val="bg1"/>
                </a:solidFill>
              </a:rPr>
              <a:t>Part 4</a:t>
            </a:r>
            <a:r>
              <a:rPr lang="en-CA" sz="2800" dirty="0"/>
              <a:t>: learning the techniques and strategies needed for using the tools and skills</a:t>
            </a:r>
          </a:p>
          <a:p>
            <a:r>
              <a:rPr lang="en-CA" sz="2800" dirty="0">
                <a:solidFill>
                  <a:schemeClr val="bg1"/>
                </a:solidFill>
              </a:rPr>
              <a:t>Part 5</a:t>
            </a:r>
            <a:r>
              <a:rPr lang="en-CA" sz="2800" dirty="0"/>
              <a:t>: Practicing applying skills, tools, and strategies in everyday life</a:t>
            </a:r>
          </a:p>
          <a:p>
            <a:r>
              <a:rPr lang="en-CA" sz="2800" dirty="0">
                <a:solidFill>
                  <a:schemeClr val="bg1"/>
                </a:solidFill>
              </a:rPr>
              <a:t>Part 6</a:t>
            </a:r>
            <a:r>
              <a:rPr lang="en-CA" sz="2800" dirty="0"/>
              <a:t>: Using IFS to heal trauma</a:t>
            </a:r>
          </a:p>
          <a:p>
            <a:pPr marL="0" indent="0">
              <a:buNone/>
            </a:pPr>
            <a:endParaRPr lang="en-CA" sz="2800" dirty="0"/>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F975E82E-BC6B-6A54-2EE7-7376585B7A20}"/>
              </a:ext>
            </a:extLst>
          </p:cNvPr>
          <p:cNvSpPr>
            <a:spLocks noGrp="1"/>
          </p:cNvSpPr>
          <p:nvPr>
            <p:ph type="sldNum" sz="quarter" idx="12"/>
          </p:nvPr>
        </p:nvSpPr>
        <p:spPr/>
        <p:txBody>
          <a:bodyPr/>
          <a:lstStyle/>
          <a:p>
            <a:fld id="{5B621ED0-B45F-441E-93E9-023E2B55C8A5}" type="slidenum">
              <a:rPr lang="en-CA" smtClean="0"/>
              <a:t>64</a:t>
            </a:fld>
            <a:endParaRPr lang="en-CA"/>
          </a:p>
        </p:txBody>
      </p:sp>
    </p:spTree>
    <p:extLst>
      <p:ext uri="{BB962C8B-B14F-4D97-AF65-F5344CB8AC3E}">
        <p14:creationId xmlns:p14="http://schemas.microsoft.com/office/powerpoint/2010/main" val="2234978339"/>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0428C-14A8-E5A7-18EC-61C11E826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B37CC-2B52-8B23-2B5C-26B63EB23C26}"/>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00091482-8682-B061-05B5-ED3027C2548B}"/>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3200" dirty="0">
                <a:solidFill>
                  <a:schemeClr val="bg1"/>
                </a:solidFill>
              </a:rPr>
              <a:t>Part 1: Psychological theory- understanding our mind</a:t>
            </a:r>
          </a:p>
          <a:p>
            <a:r>
              <a:rPr lang="en-CA" sz="3200" dirty="0"/>
              <a:t>Part 2: Learning DBT skills </a:t>
            </a:r>
          </a:p>
          <a:p>
            <a:r>
              <a:rPr lang="en-CA" sz="3200" dirty="0"/>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a:p>
            <a:r>
              <a:rPr lang="en-CA" sz="3200" dirty="0"/>
              <a:t>Part 6: Using IFS to heal trauma </a:t>
            </a:r>
          </a:p>
        </p:txBody>
      </p:sp>
      <p:pic>
        <p:nvPicPr>
          <p:cNvPr id="7" name="Picture 6" descr="A cloudy sky as seen from the airplane window">
            <a:extLst>
              <a:ext uri="{FF2B5EF4-FFF2-40B4-BE49-F238E27FC236}">
                <a16:creationId xmlns:a16="http://schemas.microsoft.com/office/drawing/2014/main" id="{25D5747C-7CB4-F567-93F3-EB3C41872361}"/>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1C5FF28B-E7C1-38C7-BB92-5CBDC7336545}"/>
              </a:ext>
            </a:extLst>
          </p:cNvPr>
          <p:cNvSpPr>
            <a:spLocks noGrp="1"/>
          </p:cNvSpPr>
          <p:nvPr>
            <p:ph type="sldNum" sz="quarter" idx="12"/>
          </p:nvPr>
        </p:nvSpPr>
        <p:spPr/>
        <p:txBody>
          <a:bodyPr/>
          <a:lstStyle/>
          <a:p>
            <a:fld id="{5B621ED0-B45F-441E-93E9-023E2B55C8A5}" type="slidenum">
              <a:rPr lang="en-CA" smtClean="0"/>
              <a:t>65</a:t>
            </a:fld>
            <a:endParaRPr lang="en-CA"/>
          </a:p>
        </p:txBody>
      </p:sp>
    </p:spTree>
    <p:extLst>
      <p:ext uri="{BB962C8B-B14F-4D97-AF65-F5344CB8AC3E}">
        <p14:creationId xmlns:p14="http://schemas.microsoft.com/office/powerpoint/2010/main" val="2607482918"/>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BDAD-0AB7-4003-8601-787B3C93BD68}"/>
              </a:ext>
            </a:extLst>
          </p:cNvPr>
          <p:cNvSpPr>
            <a:spLocks noGrp="1"/>
          </p:cNvSpPr>
          <p:nvPr>
            <p:ph type="title" idx="4294967295"/>
          </p:nvPr>
        </p:nvSpPr>
        <p:spPr>
          <a:xfrm>
            <a:off x="0" y="350838"/>
            <a:ext cx="4772025" cy="1309687"/>
          </a:xfrm>
        </p:spPr>
        <p:txBody>
          <a:bodyPr>
            <a:normAutofit/>
          </a:bodyPr>
          <a:lstStyle/>
          <a:p>
            <a:pPr algn="ctr"/>
            <a:r>
              <a:rPr lang="en-CA" sz="2800" dirty="0">
                <a:solidFill>
                  <a:schemeClr val="bg1"/>
                </a:solidFill>
              </a:rPr>
              <a:t>1. Psychological    Theory: What’s covered:</a:t>
            </a:r>
          </a:p>
        </p:txBody>
      </p:sp>
      <p:sp>
        <p:nvSpPr>
          <p:cNvPr id="3" name="Content Placeholder 2">
            <a:extLst>
              <a:ext uri="{FF2B5EF4-FFF2-40B4-BE49-F238E27FC236}">
                <a16:creationId xmlns:a16="http://schemas.microsoft.com/office/drawing/2014/main" id="{5DCAAEFA-258E-4C73-8B35-83D205C71008}"/>
              </a:ext>
            </a:extLst>
          </p:cNvPr>
          <p:cNvSpPr>
            <a:spLocks noGrp="1"/>
          </p:cNvSpPr>
          <p:nvPr>
            <p:ph idx="4294967295"/>
          </p:nvPr>
        </p:nvSpPr>
        <p:spPr>
          <a:xfrm>
            <a:off x="4869713" y="0"/>
            <a:ext cx="7322288" cy="6791325"/>
          </a:xfrm>
        </p:spPr>
        <p:txBody>
          <a:bodyPr>
            <a:normAutofit lnSpcReduction="10000"/>
          </a:bodyPr>
          <a:lstStyle/>
          <a:p>
            <a:pPr marL="0" indent="0">
              <a:buNone/>
            </a:pPr>
            <a:endParaRPr lang="en-CA" dirty="0"/>
          </a:p>
          <a:p>
            <a:r>
              <a:rPr lang="en-CA" dirty="0"/>
              <a:t>Foundations of the simple course: The evolution of  emotional, rational mind and wise minds</a:t>
            </a:r>
          </a:p>
          <a:p>
            <a:r>
              <a:rPr lang="en-CA" dirty="0"/>
              <a:t>Introduction to personality </a:t>
            </a:r>
          </a:p>
          <a:p>
            <a:r>
              <a:rPr lang="en-CA" dirty="0"/>
              <a:t>Temperament and character</a:t>
            </a:r>
          </a:p>
          <a:p>
            <a:r>
              <a:rPr lang="en-CA" dirty="0"/>
              <a:t>Introduction to attachment theory </a:t>
            </a:r>
          </a:p>
          <a:p>
            <a:r>
              <a:rPr lang="en-CA" dirty="0"/>
              <a:t>The dynamic maturational model of attachment</a:t>
            </a:r>
          </a:p>
          <a:p>
            <a:r>
              <a:rPr lang="en-CA" dirty="0"/>
              <a:t>Stress, distress, and the post-traumatic stress spectrum</a:t>
            </a:r>
          </a:p>
          <a:p>
            <a:r>
              <a:rPr lang="en-CA" dirty="0"/>
              <a:t>Traumatic stress  in children and adults</a:t>
            </a:r>
          </a:p>
          <a:p>
            <a:r>
              <a:rPr lang="en-CA" dirty="0"/>
              <a:t>Dissociation and the structural dissociation theory</a:t>
            </a:r>
          </a:p>
          <a:p>
            <a:r>
              <a:rPr lang="en-CA" dirty="0"/>
              <a:t>Internal family systems</a:t>
            </a:r>
          </a:p>
          <a:p>
            <a:r>
              <a:rPr lang="en-CA" dirty="0"/>
              <a:t>Dominant states of activation of part selves</a:t>
            </a:r>
          </a:p>
          <a:p>
            <a:r>
              <a:rPr lang="en-CA" dirty="0"/>
              <a:t>Interpersonal conflicts and their repair</a:t>
            </a:r>
          </a:p>
          <a:p>
            <a:r>
              <a:rPr lang="en-CA" dirty="0"/>
              <a:t>Spirituality and health</a:t>
            </a:r>
            <a:r>
              <a:rPr lang="en-US" dirty="0">
                <a:latin typeface="Corbel" panose="020B0503020204020204" pitchFamily="34" charset="0"/>
              </a:rPr>
              <a:t> </a:t>
            </a:r>
            <a:endParaRPr lang="en-CA" dirty="0">
              <a:latin typeface="Corbel" panose="020B0503020204020204" pitchFamily="34" charset="0"/>
            </a:endParaRPr>
          </a:p>
          <a:p>
            <a:r>
              <a:rPr lang="en-CA" dirty="0"/>
              <a:t>Searching for meaning</a:t>
            </a:r>
          </a:p>
        </p:txBody>
      </p:sp>
      <p:pic>
        <p:nvPicPr>
          <p:cNvPr id="8" name="Picture 7" descr="A picture containing engine, device, step&#10;&#10;Description automatically generated">
            <a:extLst>
              <a:ext uri="{FF2B5EF4-FFF2-40B4-BE49-F238E27FC236}">
                <a16:creationId xmlns:a16="http://schemas.microsoft.com/office/drawing/2014/main" id="{EFF3CF5A-697C-1D0B-8A1A-ABD0DB2DD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16" y="1660525"/>
            <a:ext cx="3551721" cy="3774606"/>
          </a:xfrm>
          <a:prstGeom prst="rect">
            <a:avLst/>
          </a:prstGeom>
        </p:spPr>
      </p:pic>
      <p:sp>
        <p:nvSpPr>
          <p:cNvPr id="11" name="TextBox 10">
            <a:extLst>
              <a:ext uri="{FF2B5EF4-FFF2-40B4-BE49-F238E27FC236}">
                <a16:creationId xmlns:a16="http://schemas.microsoft.com/office/drawing/2014/main" id="{6856DBAB-EDD5-6ACB-A947-47DCDE166823}"/>
              </a:ext>
            </a:extLst>
          </p:cNvPr>
          <p:cNvSpPr txBox="1"/>
          <p:nvPr/>
        </p:nvSpPr>
        <p:spPr>
          <a:xfrm>
            <a:off x="-814388" y="5211847"/>
            <a:ext cx="6400800" cy="1200329"/>
          </a:xfrm>
          <a:prstGeom prst="rect">
            <a:avLst/>
          </a:prstGeom>
          <a:noFill/>
        </p:spPr>
        <p:txBody>
          <a:bodyPr wrap="square">
            <a:spAutoFit/>
          </a:bodyPr>
          <a:lstStyle/>
          <a:p>
            <a:pPr algn="ctr"/>
            <a:endParaRPr lang="en-CA" sz="2400" dirty="0"/>
          </a:p>
          <a:p>
            <a:pPr algn="ctr"/>
            <a:r>
              <a:rPr lang="en-CA" sz="2400" dirty="0"/>
              <a:t>a  biopsychosociospiritual  </a:t>
            </a:r>
          </a:p>
          <a:p>
            <a:pPr algn="ctr"/>
            <a:r>
              <a:rPr lang="en-CA" sz="2400" dirty="0"/>
              <a:t>model for understanding the mind</a:t>
            </a:r>
          </a:p>
        </p:txBody>
      </p:sp>
      <p:sp>
        <p:nvSpPr>
          <p:cNvPr id="4" name="Slide Number Placeholder 3">
            <a:extLst>
              <a:ext uri="{FF2B5EF4-FFF2-40B4-BE49-F238E27FC236}">
                <a16:creationId xmlns:a16="http://schemas.microsoft.com/office/drawing/2014/main" id="{663D14FA-B6FC-CC13-31E9-88F32D8B48FD}"/>
              </a:ext>
            </a:extLst>
          </p:cNvPr>
          <p:cNvSpPr>
            <a:spLocks noGrp="1"/>
          </p:cNvSpPr>
          <p:nvPr>
            <p:ph type="sldNum" sz="quarter" idx="12"/>
          </p:nvPr>
        </p:nvSpPr>
        <p:spPr/>
        <p:txBody>
          <a:bodyPr/>
          <a:lstStyle/>
          <a:p>
            <a:fld id="{5B621ED0-B45F-441E-93E9-023E2B55C8A5}" type="slidenum">
              <a:rPr lang="en-CA" smtClean="0"/>
              <a:t>66</a:t>
            </a:fld>
            <a:endParaRPr lang="en-CA"/>
          </a:p>
        </p:txBody>
      </p:sp>
    </p:spTree>
    <p:extLst>
      <p:ext uri="{BB962C8B-B14F-4D97-AF65-F5344CB8AC3E}">
        <p14:creationId xmlns:p14="http://schemas.microsoft.com/office/powerpoint/2010/main" val="496895278"/>
      </p:ext>
    </p:extLst>
  </p:cSld>
  <p:clrMapOvr>
    <a:masterClrMapping/>
  </p:clrMapOvr>
  <mc:AlternateContent xmlns:mc="http://schemas.openxmlformats.org/markup-compatibility/2006" xmlns:p14="http://schemas.microsoft.com/office/powerpoint/2010/main">
    <mc:Choice Requires="p14">
      <p:transition spd="med" p14:dur="700" advTm="39547">
        <p:fade/>
      </p:transition>
    </mc:Choice>
    <mc:Fallback xmlns="">
      <p:transition spd="med" advTm="39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921D-09A8-C0C0-0749-FBB8ECDF3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81B0D-D824-E201-333D-6E11C9F93217}"/>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495A3F80-B1BB-95DF-968D-CF56BD8DAFC4}"/>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3200" dirty="0"/>
              <a:t>Part 1: Psychological theory- understanding our mind</a:t>
            </a:r>
          </a:p>
          <a:p>
            <a:r>
              <a:rPr lang="en-CA" sz="3200" dirty="0">
                <a:solidFill>
                  <a:schemeClr val="bg1"/>
                </a:solidFill>
              </a:rPr>
              <a:t>Part 2: Learning DBT skills</a:t>
            </a:r>
            <a:r>
              <a:rPr lang="en-CA" sz="3200" dirty="0"/>
              <a:t> </a:t>
            </a:r>
          </a:p>
          <a:p>
            <a:r>
              <a:rPr lang="en-CA" sz="3200" dirty="0"/>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a:p>
            <a:r>
              <a:rPr lang="en-CA" sz="3200" dirty="0"/>
              <a:t>Part 6: Using IFS to heal trauma </a:t>
            </a:r>
          </a:p>
        </p:txBody>
      </p:sp>
      <p:pic>
        <p:nvPicPr>
          <p:cNvPr id="7" name="Picture 6" descr="A cloudy sky as seen from the airplane window">
            <a:extLst>
              <a:ext uri="{FF2B5EF4-FFF2-40B4-BE49-F238E27FC236}">
                <a16:creationId xmlns:a16="http://schemas.microsoft.com/office/drawing/2014/main" id="{A06C9B04-AD74-7E73-DE86-798F5869B1E0}"/>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163E85B0-185F-AB28-971B-72F6459CF59B}"/>
              </a:ext>
            </a:extLst>
          </p:cNvPr>
          <p:cNvSpPr>
            <a:spLocks noGrp="1"/>
          </p:cNvSpPr>
          <p:nvPr>
            <p:ph type="sldNum" sz="quarter" idx="12"/>
          </p:nvPr>
        </p:nvSpPr>
        <p:spPr/>
        <p:txBody>
          <a:bodyPr/>
          <a:lstStyle/>
          <a:p>
            <a:fld id="{5B621ED0-B45F-441E-93E9-023E2B55C8A5}" type="slidenum">
              <a:rPr lang="en-CA" smtClean="0"/>
              <a:t>67</a:t>
            </a:fld>
            <a:endParaRPr lang="en-CA"/>
          </a:p>
        </p:txBody>
      </p:sp>
    </p:spTree>
    <p:extLst>
      <p:ext uri="{BB962C8B-B14F-4D97-AF65-F5344CB8AC3E}">
        <p14:creationId xmlns:p14="http://schemas.microsoft.com/office/powerpoint/2010/main" val="1844974304"/>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8100-C031-42C4-A9B0-1A15DEEE7E1D}"/>
              </a:ext>
            </a:extLst>
          </p:cNvPr>
          <p:cNvSpPr>
            <a:spLocks noGrp="1"/>
          </p:cNvSpPr>
          <p:nvPr>
            <p:ph type="title" idx="4294967295"/>
          </p:nvPr>
        </p:nvSpPr>
        <p:spPr>
          <a:xfrm>
            <a:off x="-229570" y="0"/>
            <a:ext cx="5255807" cy="1452562"/>
          </a:xfrm>
        </p:spPr>
        <p:txBody>
          <a:bodyPr>
            <a:noAutofit/>
          </a:bodyPr>
          <a:lstStyle/>
          <a:p>
            <a:pPr algn="ctr">
              <a:lnSpc>
                <a:spcPct val="90000"/>
              </a:lnSpc>
            </a:pPr>
            <a:r>
              <a:rPr lang="en-CA" sz="3600" dirty="0">
                <a:solidFill>
                  <a:schemeClr val="bg1"/>
                </a:solidFill>
              </a:rPr>
              <a:t> Skills- The DBT skills workbook</a:t>
            </a:r>
          </a:p>
        </p:txBody>
      </p:sp>
      <p:sp>
        <p:nvSpPr>
          <p:cNvPr id="3" name="Content Placeholder 2">
            <a:extLst>
              <a:ext uri="{FF2B5EF4-FFF2-40B4-BE49-F238E27FC236}">
                <a16:creationId xmlns:a16="http://schemas.microsoft.com/office/drawing/2014/main" id="{783F0105-9CCE-428F-9C1E-DC5CF576582B}"/>
              </a:ext>
            </a:extLst>
          </p:cNvPr>
          <p:cNvSpPr>
            <a:spLocks noGrp="1"/>
          </p:cNvSpPr>
          <p:nvPr>
            <p:ph idx="4294967295"/>
          </p:nvPr>
        </p:nvSpPr>
        <p:spPr>
          <a:xfrm>
            <a:off x="4779963" y="70021"/>
            <a:ext cx="7412037" cy="4676775"/>
          </a:xfrm>
        </p:spPr>
        <p:txBody>
          <a:bodyPr>
            <a:noAutofit/>
          </a:bodyPr>
          <a:lstStyle/>
          <a:p>
            <a:r>
              <a:rPr lang="en-CA" sz="2400" dirty="0"/>
              <a:t>The DBT workbook covers the four traditional DBT modules:</a:t>
            </a:r>
          </a:p>
          <a:p>
            <a:r>
              <a:rPr lang="en-CA" sz="2400" dirty="0"/>
              <a:t>1 </a:t>
            </a:r>
            <a:r>
              <a:rPr lang="en-CA" sz="2400" dirty="0">
                <a:solidFill>
                  <a:schemeClr val="bg1"/>
                </a:solidFill>
              </a:rPr>
              <a:t>Distress tolerance </a:t>
            </a:r>
            <a:r>
              <a:rPr lang="en-CA" sz="2400" dirty="0"/>
              <a:t>– how to deal with crisis. </a:t>
            </a:r>
          </a:p>
          <a:p>
            <a:r>
              <a:rPr lang="en-CA" sz="2400" dirty="0"/>
              <a:t>2 </a:t>
            </a:r>
            <a:r>
              <a:rPr lang="en-CA" sz="2400" dirty="0">
                <a:solidFill>
                  <a:schemeClr val="bg1"/>
                </a:solidFill>
              </a:rPr>
              <a:t>Mindfulness</a:t>
            </a:r>
            <a:r>
              <a:rPr lang="en-CA" sz="2400" dirty="0"/>
              <a:t> – how to become more aware of your thoughts, feelings, sensations, and behaviors.</a:t>
            </a:r>
          </a:p>
          <a:p>
            <a:r>
              <a:rPr lang="en-CA" sz="2400" dirty="0"/>
              <a:t>3 </a:t>
            </a:r>
            <a:r>
              <a:rPr lang="en-CA" sz="2400" dirty="0">
                <a:solidFill>
                  <a:schemeClr val="bg1"/>
                </a:solidFill>
              </a:rPr>
              <a:t>Emotional regulation </a:t>
            </a:r>
            <a:r>
              <a:rPr lang="en-CA" sz="2400" dirty="0"/>
              <a:t>– how to widen and increasingly be able to stay in the window of emotional tolerance</a:t>
            </a:r>
          </a:p>
          <a:p>
            <a:r>
              <a:rPr lang="en-CA" sz="2400" dirty="0"/>
              <a:t>4 </a:t>
            </a:r>
            <a:r>
              <a:rPr lang="en-CA" sz="2400" dirty="0">
                <a:solidFill>
                  <a:schemeClr val="bg1"/>
                </a:solidFill>
              </a:rPr>
              <a:t>Interpersonal effectiveness </a:t>
            </a:r>
            <a:r>
              <a:rPr lang="en-CA" sz="2400" dirty="0"/>
              <a:t>– how to have healthier relationships by being assertive rather than passive or aggressive.</a:t>
            </a:r>
          </a:p>
          <a:p>
            <a:r>
              <a:rPr lang="en-US" sz="2400" dirty="0"/>
              <a:t>We will, as part of the course’s suggested homework, assign readings from the DBT skills training workbook. We strongly encourage you to do these readings because when in the sessions we cover them you will already be familiar with what we are talking about. At the sessions we’ll also be happy to explore anything you might not have understood from your reading.</a:t>
            </a:r>
            <a:endParaRPr lang="en-CA" sz="2400" dirty="0"/>
          </a:p>
        </p:txBody>
      </p:sp>
      <p:pic>
        <p:nvPicPr>
          <p:cNvPr id="8" name="Picture 7">
            <a:extLst>
              <a:ext uri="{FF2B5EF4-FFF2-40B4-BE49-F238E27FC236}">
                <a16:creationId xmlns:a16="http://schemas.microsoft.com/office/drawing/2014/main" id="{C53D43E0-4E25-415A-8B26-7815C95B92D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08187" y="1353436"/>
            <a:ext cx="3980295"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7B40CAC0-3827-4F9D-96B9-48514779717E}"/>
              </a:ext>
            </a:extLst>
          </p:cNvPr>
          <p:cNvSpPr>
            <a:spLocks noGrp="1"/>
          </p:cNvSpPr>
          <p:nvPr>
            <p:ph type="sldNum" sz="quarter" idx="12"/>
          </p:nvPr>
        </p:nvSpPr>
        <p:spPr/>
        <p:txBody>
          <a:bodyPr/>
          <a:lstStyle/>
          <a:p>
            <a:fld id="{5B621ED0-B45F-441E-93E9-023E2B55C8A5}" type="slidenum">
              <a:rPr lang="en-CA" smtClean="0"/>
              <a:t>68</a:t>
            </a:fld>
            <a:endParaRPr lang="en-CA"/>
          </a:p>
        </p:txBody>
      </p:sp>
    </p:spTree>
    <p:extLst>
      <p:ext uri="{BB962C8B-B14F-4D97-AF65-F5344CB8AC3E}">
        <p14:creationId xmlns:p14="http://schemas.microsoft.com/office/powerpoint/2010/main" val="290172645"/>
      </p:ext>
    </p:extLst>
  </p:cSld>
  <p:clrMapOvr>
    <a:masterClrMapping/>
  </p:clrMapOvr>
  <mc:AlternateContent xmlns:mc="http://schemas.openxmlformats.org/markup-compatibility/2006" xmlns:p14="http://schemas.microsoft.com/office/powerpoint/2010/main">
    <mc:Choice Requires="p14">
      <p:transition spd="med" p14:dur="700" advTm="17262">
        <p:fade/>
      </p:transition>
    </mc:Choice>
    <mc:Fallback xmlns="">
      <p:transition spd="med" advTm="17262">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asses on top of a book">
            <a:extLst>
              <a:ext uri="{FF2B5EF4-FFF2-40B4-BE49-F238E27FC236}">
                <a16:creationId xmlns:a16="http://schemas.microsoft.com/office/drawing/2014/main" id="{9AD0B002-EEAC-4649-2D0F-3D346F31A83B}"/>
              </a:ext>
            </a:extLst>
          </p:cNvPr>
          <p:cNvPicPr>
            <a:picLocks noChangeAspect="1"/>
          </p:cNvPicPr>
          <p:nvPr/>
        </p:nvPicPr>
        <p:blipFill rotWithShape="1">
          <a:blip r:embed="rId3"/>
          <a:srcRect l="9091" t="22813"/>
          <a:stretch/>
        </p:blipFill>
        <p:spPr>
          <a:xfrm>
            <a:off x="204827" y="1558139"/>
            <a:ext cx="4760578" cy="3884370"/>
          </a:xfrm>
          <a:prstGeom prst="rect">
            <a:avLst/>
          </a:prstGeom>
        </p:spPr>
      </p:pic>
      <p:sp>
        <p:nvSpPr>
          <p:cNvPr id="6" name="TextBox 5">
            <a:extLst>
              <a:ext uri="{FF2B5EF4-FFF2-40B4-BE49-F238E27FC236}">
                <a16:creationId xmlns:a16="http://schemas.microsoft.com/office/drawing/2014/main" id="{705B023E-69E6-A151-ACBB-FACCD57467DE}"/>
              </a:ext>
            </a:extLst>
          </p:cNvPr>
          <p:cNvSpPr txBox="1"/>
          <p:nvPr/>
        </p:nvSpPr>
        <p:spPr>
          <a:xfrm>
            <a:off x="-148851" y="461384"/>
            <a:ext cx="5029195" cy="954107"/>
          </a:xfrm>
          <a:prstGeom prst="rect">
            <a:avLst/>
          </a:prstGeom>
          <a:noFill/>
        </p:spPr>
        <p:txBody>
          <a:bodyPr wrap="square">
            <a:spAutoFit/>
          </a:bodyPr>
          <a:lstStyle/>
          <a:p>
            <a:pPr algn="ctr"/>
            <a:r>
              <a:rPr lang="en-US" sz="2800" spc="150" dirty="0">
                <a:solidFill>
                  <a:schemeClr val="bg1"/>
                </a:solidFill>
              </a:rPr>
              <a:t>TRACKING THE SKILLS AS WE LEARN THEM</a:t>
            </a:r>
            <a:endParaRPr lang="en-CA" sz="2800" dirty="0">
              <a:solidFill>
                <a:schemeClr val="bg1"/>
              </a:solidFill>
            </a:endParaRPr>
          </a:p>
        </p:txBody>
      </p:sp>
      <p:sp>
        <p:nvSpPr>
          <p:cNvPr id="8" name="TextBox 7">
            <a:extLst>
              <a:ext uri="{FF2B5EF4-FFF2-40B4-BE49-F238E27FC236}">
                <a16:creationId xmlns:a16="http://schemas.microsoft.com/office/drawing/2014/main" id="{CED8DC65-0B85-FBA3-126C-D15CE025E3C0}"/>
              </a:ext>
            </a:extLst>
          </p:cNvPr>
          <p:cNvSpPr txBox="1"/>
          <p:nvPr/>
        </p:nvSpPr>
        <p:spPr>
          <a:xfrm>
            <a:off x="5235499" y="249628"/>
            <a:ext cx="6751674" cy="6555641"/>
          </a:xfrm>
          <a:prstGeom prst="rect">
            <a:avLst/>
          </a:prstGeom>
          <a:noFill/>
        </p:spPr>
        <p:txBody>
          <a:bodyPr wrap="square">
            <a:spAutoFit/>
          </a:bodyPr>
          <a:lstStyle/>
          <a:p>
            <a:pPr marL="285750" indent="-285750">
              <a:buFont typeface="Arial" panose="020B0604020202020204" pitchFamily="34" charset="0"/>
              <a:buChar char="•"/>
            </a:pPr>
            <a:r>
              <a:rPr lang="en-CA" sz="2800" dirty="0"/>
              <a:t>The DBT workbook suggests using the DBT diary card (found on p. 262-265 of  the 2</a:t>
            </a:r>
            <a:r>
              <a:rPr lang="en-CA" sz="2800" baseline="30000" dirty="0"/>
              <a:t>nd</a:t>
            </a:r>
            <a:r>
              <a:rPr lang="en-CA" sz="2800" dirty="0"/>
              <a:t> edition of the workbook) to keep track of all the skills you are learning.</a:t>
            </a:r>
          </a:p>
          <a:p>
            <a:pPr marL="285750" indent="-285750">
              <a:buFont typeface="Arial" panose="020B0604020202020204" pitchFamily="34" charset="0"/>
              <a:buChar char="•"/>
            </a:pPr>
            <a:r>
              <a:rPr lang="en-CA" sz="2800" dirty="0"/>
              <a:t>Simple recommends using the skill list that we’ll provide each time we discuss new skills. (see below)</a:t>
            </a:r>
          </a:p>
          <a:p>
            <a:pPr marL="285750" indent="-285750">
              <a:buFont typeface="Arial" panose="020B0604020202020204" pitchFamily="34" charset="0"/>
              <a:buChar char="•"/>
            </a:pPr>
            <a:r>
              <a:rPr lang="en-CA" sz="2800" dirty="0"/>
              <a:t>Review whichever way you choose to keep track of the skills regularly. Quiz yourself to see if you can remember and describe each of the skills.</a:t>
            </a:r>
          </a:p>
          <a:p>
            <a:pPr marL="285750" indent="-285750">
              <a:buFont typeface="Arial" panose="020B0604020202020204" pitchFamily="34" charset="0"/>
              <a:buChar char="•"/>
            </a:pPr>
            <a:r>
              <a:rPr lang="en-CA" sz="2800" dirty="0"/>
              <a:t>While its ideal to be familiar with all the skills presented in the workbook, everyone has their favourite ones which they use more often.</a:t>
            </a:r>
          </a:p>
        </p:txBody>
      </p:sp>
      <p:sp>
        <p:nvSpPr>
          <p:cNvPr id="2" name="Slide Number Placeholder 1">
            <a:extLst>
              <a:ext uri="{FF2B5EF4-FFF2-40B4-BE49-F238E27FC236}">
                <a16:creationId xmlns:a16="http://schemas.microsoft.com/office/drawing/2014/main" id="{5558C169-D229-13C2-5D4E-73B1CD604F22}"/>
              </a:ext>
            </a:extLst>
          </p:cNvPr>
          <p:cNvSpPr>
            <a:spLocks noGrp="1"/>
          </p:cNvSpPr>
          <p:nvPr>
            <p:ph type="sldNum" sz="quarter" idx="12"/>
          </p:nvPr>
        </p:nvSpPr>
        <p:spPr/>
        <p:txBody>
          <a:bodyPr/>
          <a:lstStyle/>
          <a:p>
            <a:fld id="{5B621ED0-B45F-441E-93E9-023E2B55C8A5}" type="slidenum">
              <a:rPr lang="en-CA" smtClean="0"/>
              <a:t>69</a:t>
            </a:fld>
            <a:endParaRPr lang="en-CA"/>
          </a:p>
        </p:txBody>
      </p:sp>
    </p:spTree>
    <p:extLst>
      <p:ext uri="{BB962C8B-B14F-4D97-AF65-F5344CB8AC3E}">
        <p14:creationId xmlns:p14="http://schemas.microsoft.com/office/powerpoint/2010/main" val="971902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E3D6-91FC-4080-AA51-4546F5C65442}"/>
              </a:ext>
            </a:extLst>
          </p:cNvPr>
          <p:cNvSpPr>
            <a:spLocks noGrp="1"/>
          </p:cNvSpPr>
          <p:nvPr>
            <p:ph type="title" idx="4294967295"/>
          </p:nvPr>
        </p:nvSpPr>
        <p:spPr>
          <a:xfrm>
            <a:off x="376371" y="90028"/>
            <a:ext cx="11618913" cy="1066800"/>
          </a:xfrm>
        </p:spPr>
        <p:txBody>
          <a:bodyPr>
            <a:normAutofit/>
          </a:bodyPr>
          <a:lstStyle/>
          <a:p>
            <a:pPr algn="ctr"/>
            <a:r>
              <a:rPr lang="en-CA" sz="3200" dirty="0">
                <a:solidFill>
                  <a:schemeClr val="bg1"/>
                </a:solidFill>
              </a:rPr>
              <a:t> 2025-26 SIMPLE  COURSE CO-LEADERS </a:t>
            </a:r>
            <a:br>
              <a:rPr lang="en-CA" sz="3200" dirty="0"/>
            </a:br>
            <a:r>
              <a:rPr lang="en-CA" sz="3200" dirty="0"/>
              <a:t> </a:t>
            </a:r>
          </a:p>
        </p:txBody>
      </p:sp>
      <p:sp>
        <p:nvSpPr>
          <p:cNvPr id="3" name="Content Placeholder 2">
            <a:extLst>
              <a:ext uri="{FF2B5EF4-FFF2-40B4-BE49-F238E27FC236}">
                <a16:creationId xmlns:a16="http://schemas.microsoft.com/office/drawing/2014/main" id="{278DAA3E-6EAA-472E-B159-962381564935}"/>
              </a:ext>
            </a:extLst>
          </p:cNvPr>
          <p:cNvSpPr>
            <a:spLocks noGrp="1"/>
          </p:cNvSpPr>
          <p:nvPr>
            <p:ph idx="4294967295"/>
          </p:nvPr>
        </p:nvSpPr>
        <p:spPr>
          <a:xfrm>
            <a:off x="0" y="4378325"/>
            <a:ext cx="236538" cy="322263"/>
          </a:xfrm>
        </p:spPr>
        <p:txBody>
          <a:bodyPr>
            <a:normAutofit fontScale="77500" lnSpcReduction="20000"/>
          </a:bodyPr>
          <a:lstStyle/>
          <a:p>
            <a:pPr marL="45720" indent="0">
              <a:lnSpc>
                <a:spcPct val="90000"/>
              </a:lnSpc>
              <a:buNone/>
            </a:pPr>
            <a:r>
              <a:rPr lang="en-CA" sz="2400" dirty="0"/>
              <a:t>          </a:t>
            </a:r>
          </a:p>
          <a:p>
            <a:pPr>
              <a:lnSpc>
                <a:spcPct val="90000"/>
              </a:lnSpc>
            </a:pPr>
            <a:endParaRPr lang="en-CA" dirty="0"/>
          </a:p>
          <a:p>
            <a:pPr marL="0" indent="0">
              <a:lnSpc>
                <a:spcPct val="90000"/>
              </a:lnSpc>
              <a:buNone/>
            </a:pPr>
            <a:endParaRPr lang="en-CA" dirty="0"/>
          </a:p>
        </p:txBody>
      </p:sp>
      <p:pic>
        <p:nvPicPr>
          <p:cNvPr id="8" name="Picture 7" descr="A picture containing person, outdoor&#10;&#10;Description automatically generated">
            <a:extLst>
              <a:ext uri="{FF2B5EF4-FFF2-40B4-BE49-F238E27FC236}">
                <a16:creationId xmlns:a16="http://schemas.microsoft.com/office/drawing/2014/main" id="{47386D47-5102-63C8-6172-EB78021F8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733" y="1033526"/>
            <a:ext cx="1845890" cy="2657621"/>
          </a:xfrm>
          <a:prstGeom prst="rect">
            <a:avLst/>
          </a:prstGeom>
        </p:spPr>
      </p:pic>
      <p:sp>
        <p:nvSpPr>
          <p:cNvPr id="10" name="TextBox 9">
            <a:extLst>
              <a:ext uri="{FF2B5EF4-FFF2-40B4-BE49-F238E27FC236}">
                <a16:creationId xmlns:a16="http://schemas.microsoft.com/office/drawing/2014/main" id="{9D4FDDDA-4B10-4C91-3D7C-62E880D1CFBF}"/>
              </a:ext>
            </a:extLst>
          </p:cNvPr>
          <p:cNvSpPr txBox="1"/>
          <p:nvPr/>
        </p:nvSpPr>
        <p:spPr>
          <a:xfrm>
            <a:off x="9587871" y="2773833"/>
            <a:ext cx="1845890" cy="992579"/>
          </a:xfrm>
          <a:prstGeom prst="rect">
            <a:avLst/>
          </a:prstGeom>
          <a:noFill/>
        </p:spPr>
        <p:txBody>
          <a:bodyPr wrap="square">
            <a:spAutoFit/>
          </a:bodyPr>
          <a:lstStyle/>
          <a:p>
            <a:pPr algn="ctr">
              <a:lnSpc>
                <a:spcPct val="90000"/>
              </a:lnSpc>
            </a:pPr>
            <a:r>
              <a:rPr lang="en-CA" sz="2000" dirty="0"/>
              <a:t>luis cleto</a:t>
            </a:r>
          </a:p>
          <a:p>
            <a:pPr algn="ctr">
              <a:lnSpc>
                <a:spcPct val="90000"/>
              </a:lnSpc>
            </a:pPr>
            <a:r>
              <a:rPr lang="en-CA" sz="2000" dirty="0">
                <a:solidFill>
                  <a:srgbClr val="FF0000"/>
                </a:solidFill>
              </a:rPr>
              <a:t>Sargent simple</a:t>
            </a:r>
          </a:p>
          <a:p>
            <a:pPr algn="ctr">
              <a:lnSpc>
                <a:spcPct val="90000"/>
              </a:lnSpc>
            </a:pPr>
            <a:r>
              <a:rPr lang="en-CA" sz="1100" dirty="0">
                <a:solidFill>
                  <a:srgbClr val="FF0000"/>
                </a:solidFill>
              </a:rPr>
              <a:t>Formerly corporal cleto </a:t>
            </a:r>
          </a:p>
          <a:p>
            <a:pPr>
              <a:lnSpc>
                <a:spcPct val="90000"/>
              </a:lnSpc>
            </a:pPr>
            <a:r>
              <a:rPr lang="en-CA" sz="1400" dirty="0"/>
              <a:t>     </a:t>
            </a:r>
          </a:p>
        </p:txBody>
      </p:sp>
      <p:sp>
        <p:nvSpPr>
          <p:cNvPr id="20" name="TextBox 19">
            <a:extLst>
              <a:ext uri="{FF2B5EF4-FFF2-40B4-BE49-F238E27FC236}">
                <a16:creationId xmlns:a16="http://schemas.microsoft.com/office/drawing/2014/main" id="{B2676621-75DC-32C6-12D4-BE6455FE9A18}"/>
              </a:ext>
            </a:extLst>
          </p:cNvPr>
          <p:cNvSpPr txBox="1"/>
          <p:nvPr/>
        </p:nvSpPr>
        <p:spPr>
          <a:xfrm>
            <a:off x="2484100" y="6152995"/>
            <a:ext cx="3658147" cy="286232"/>
          </a:xfrm>
          <a:prstGeom prst="rect">
            <a:avLst/>
          </a:prstGeom>
          <a:noFill/>
        </p:spPr>
        <p:txBody>
          <a:bodyPr wrap="square">
            <a:spAutoFit/>
          </a:bodyPr>
          <a:lstStyle/>
          <a:p>
            <a:pPr>
              <a:lnSpc>
                <a:spcPct val="90000"/>
              </a:lnSpc>
            </a:pPr>
            <a:r>
              <a:rPr lang="en-CA" sz="1400" dirty="0">
                <a:solidFill>
                  <a:schemeClr val="bg1"/>
                </a:solidFill>
              </a:rPr>
              <a:t>                          </a:t>
            </a:r>
          </a:p>
        </p:txBody>
      </p:sp>
      <p:sp>
        <p:nvSpPr>
          <p:cNvPr id="7" name="TextBox 6">
            <a:extLst>
              <a:ext uri="{FF2B5EF4-FFF2-40B4-BE49-F238E27FC236}">
                <a16:creationId xmlns:a16="http://schemas.microsoft.com/office/drawing/2014/main" id="{0FA75B73-C8A1-982E-D130-BC11430D0C51}"/>
              </a:ext>
            </a:extLst>
          </p:cNvPr>
          <p:cNvSpPr txBox="1"/>
          <p:nvPr/>
        </p:nvSpPr>
        <p:spPr>
          <a:xfrm>
            <a:off x="2753024" y="6037951"/>
            <a:ext cx="9810221" cy="1384995"/>
          </a:xfrm>
          <a:prstGeom prst="rect">
            <a:avLst/>
          </a:prstGeom>
          <a:noFill/>
        </p:spPr>
        <p:txBody>
          <a:bodyPr wrap="square">
            <a:spAutoFit/>
          </a:bodyPr>
          <a:lstStyle/>
          <a:p>
            <a:pPr algn="ctr"/>
            <a:r>
              <a:rPr lang="en-CA" sz="2400" dirty="0"/>
              <a:t>The 2024-25 Simple course is offered in collaboration with:</a:t>
            </a:r>
          </a:p>
          <a:p>
            <a:pPr algn="ctr"/>
            <a:r>
              <a:rPr lang="en-CA" sz="2400" dirty="0"/>
              <a:t>The Stratford and Star family health teams</a:t>
            </a:r>
          </a:p>
          <a:p>
            <a:endParaRPr lang="en-CA" dirty="0">
              <a:solidFill>
                <a:schemeClr val="accent2"/>
              </a:solidFill>
            </a:endParaRPr>
          </a:p>
          <a:p>
            <a:r>
              <a:rPr lang="en-CA" dirty="0">
                <a:solidFill>
                  <a:schemeClr val="accent2"/>
                </a:solidFill>
              </a:rPr>
              <a:t>  </a:t>
            </a:r>
          </a:p>
        </p:txBody>
      </p:sp>
      <p:sp>
        <p:nvSpPr>
          <p:cNvPr id="14" name="TextBox 13">
            <a:extLst>
              <a:ext uri="{FF2B5EF4-FFF2-40B4-BE49-F238E27FC236}">
                <a16:creationId xmlns:a16="http://schemas.microsoft.com/office/drawing/2014/main" id="{3E2F2113-E71E-B613-C48B-FD0E96DAC45A}"/>
              </a:ext>
            </a:extLst>
          </p:cNvPr>
          <p:cNvSpPr txBox="1"/>
          <p:nvPr/>
        </p:nvSpPr>
        <p:spPr>
          <a:xfrm>
            <a:off x="7125654" y="1166900"/>
            <a:ext cx="2241172" cy="369332"/>
          </a:xfrm>
          <a:prstGeom prst="rect">
            <a:avLst/>
          </a:prstGeom>
          <a:noFill/>
        </p:spPr>
        <p:txBody>
          <a:bodyPr wrap="square">
            <a:spAutoFit/>
          </a:bodyPr>
          <a:lstStyle/>
          <a:p>
            <a:pPr algn="ctr"/>
            <a:r>
              <a:rPr lang="en-CA" sz="1800" dirty="0">
                <a:solidFill>
                  <a:srgbClr val="FFFF00"/>
                </a:solidFill>
              </a:rPr>
              <a:t> </a:t>
            </a:r>
            <a:endParaRPr lang="en-CA" dirty="0">
              <a:solidFill>
                <a:srgbClr val="FFFF00"/>
              </a:solidFill>
            </a:endParaRPr>
          </a:p>
        </p:txBody>
      </p:sp>
      <p:pic>
        <p:nvPicPr>
          <p:cNvPr id="5" name="Picture 4" descr="A person smiling at the camera&#10;&#10;Description automatically generated">
            <a:extLst>
              <a:ext uri="{FF2B5EF4-FFF2-40B4-BE49-F238E27FC236}">
                <a16:creationId xmlns:a16="http://schemas.microsoft.com/office/drawing/2014/main" id="{18784A0C-10EA-7258-E5AB-EEFEB6918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2" y="3591495"/>
            <a:ext cx="2286000" cy="3048000"/>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4E1C5D98-D6EB-7CBB-FB51-B4D347C09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6" y="2779446"/>
            <a:ext cx="1845890" cy="3048000"/>
          </a:xfrm>
          <a:prstGeom prst="rect">
            <a:avLst/>
          </a:prstGeom>
        </p:spPr>
      </p:pic>
      <p:sp>
        <p:nvSpPr>
          <p:cNvPr id="16" name="TextBox 15">
            <a:extLst>
              <a:ext uri="{FF2B5EF4-FFF2-40B4-BE49-F238E27FC236}">
                <a16:creationId xmlns:a16="http://schemas.microsoft.com/office/drawing/2014/main" id="{F2EA38F2-DF07-94B7-0D73-8123D7709D83}"/>
              </a:ext>
            </a:extLst>
          </p:cNvPr>
          <p:cNvSpPr txBox="1"/>
          <p:nvPr/>
        </p:nvSpPr>
        <p:spPr>
          <a:xfrm>
            <a:off x="3825863" y="5172571"/>
            <a:ext cx="1845890" cy="646331"/>
          </a:xfrm>
          <a:prstGeom prst="rect">
            <a:avLst/>
          </a:prstGeom>
          <a:noFill/>
        </p:spPr>
        <p:txBody>
          <a:bodyPr wrap="square">
            <a:spAutoFit/>
          </a:bodyPr>
          <a:lstStyle/>
          <a:p>
            <a:pPr algn="ctr"/>
            <a:r>
              <a:rPr lang="en-CA" dirty="0"/>
              <a:t>Nicole Rogerson</a:t>
            </a:r>
          </a:p>
          <a:p>
            <a:pPr algn="ctr"/>
            <a:r>
              <a:rPr lang="en-CA" dirty="0">
                <a:solidFill>
                  <a:srgbClr val="FF0000"/>
                </a:solidFill>
              </a:rPr>
              <a:t>Skills and thrills 2</a:t>
            </a:r>
          </a:p>
        </p:txBody>
      </p:sp>
      <p:sp>
        <p:nvSpPr>
          <p:cNvPr id="18" name="TextBox 17">
            <a:extLst>
              <a:ext uri="{FF2B5EF4-FFF2-40B4-BE49-F238E27FC236}">
                <a16:creationId xmlns:a16="http://schemas.microsoft.com/office/drawing/2014/main" id="{9C0FF7B6-296C-E211-E48E-71BE4914F982}"/>
              </a:ext>
            </a:extLst>
          </p:cNvPr>
          <p:cNvSpPr txBox="1"/>
          <p:nvPr/>
        </p:nvSpPr>
        <p:spPr>
          <a:xfrm>
            <a:off x="581956" y="6046569"/>
            <a:ext cx="1983114" cy="646331"/>
          </a:xfrm>
          <a:prstGeom prst="rect">
            <a:avLst/>
          </a:prstGeom>
          <a:noFill/>
        </p:spPr>
        <p:txBody>
          <a:bodyPr wrap="square">
            <a:spAutoFit/>
          </a:bodyPr>
          <a:lstStyle/>
          <a:p>
            <a:pPr algn="ctr"/>
            <a:r>
              <a:rPr lang="en-CA" dirty="0"/>
              <a:t>Joan Flanagan</a:t>
            </a:r>
          </a:p>
          <a:p>
            <a:pPr algn="ctr"/>
            <a:r>
              <a:rPr lang="en-CA" dirty="0">
                <a:solidFill>
                  <a:srgbClr val="FF0000"/>
                </a:solidFill>
              </a:rPr>
              <a:t>Skills and thrills 1 </a:t>
            </a:r>
          </a:p>
        </p:txBody>
      </p:sp>
      <p:pic>
        <p:nvPicPr>
          <p:cNvPr id="9" name="Picture 8" descr="A person sitting in a chair&#10;&#10;Description automatically generated">
            <a:extLst>
              <a:ext uri="{FF2B5EF4-FFF2-40B4-BE49-F238E27FC236}">
                <a16:creationId xmlns:a16="http://schemas.microsoft.com/office/drawing/2014/main" id="{2B07DF13-ED53-11DF-D875-1AB705A9C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267" y="815458"/>
            <a:ext cx="2082121" cy="2345377"/>
          </a:xfrm>
          <a:prstGeom prst="rect">
            <a:avLst/>
          </a:prstGeom>
        </p:spPr>
      </p:pic>
      <p:sp>
        <p:nvSpPr>
          <p:cNvPr id="17" name="TextBox 16">
            <a:extLst>
              <a:ext uri="{FF2B5EF4-FFF2-40B4-BE49-F238E27FC236}">
                <a16:creationId xmlns:a16="http://schemas.microsoft.com/office/drawing/2014/main" id="{E7F1D00B-6002-AA60-DB58-6D5F339E2195}"/>
              </a:ext>
            </a:extLst>
          </p:cNvPr>
          <p:cNvSpPr txBox="1"/>
          <p:nvPr/>
        </p:nvSpPr>
        <p:spPr>
          <a:xfrm>
            <a:off x="1137631" y="745724"/>
            <a:ext cx="1615393" cy="923330"/>
          </a:xfrm>
          <a:prstGeom prst="rect">
            <a:avLst/>
          </a:prstGeom>
          <a:noFill/>
        </p:spPr>
        <p:txBody>
          <a:bodyPr wrap="square">
            <a:spAutoFit/>
          </a:bodyPr>
          <a:lstStyle/>
          <a:p>
            <a:pPr algn="ctr"/>
            <a:r>
              <a:rPr lang="en-CA" dirty="0">
                <a:solidFill>
                  <a:schemeClr val="bg1"/>
                </a:solidFill>
              </a:rPr>
              <a:t>Lauren Gienow</a:t>
            </a:r>
          </a:p>
          <a:p>
            <a:pPr algn="ctr"/>
            <a:r>
              <a:rPr lang="en-CA" dirty="0">
                <a:solidFill>
                  <a:srgbClr val="FF0000"/>
                </a:solidFill>
              </a:rPr>
              <a:t>Eyes in the sky </a:t>
            </a:r>
            <a:r>
              <a:rPr lang="en-CA" dirty="0"/>
              <a:t>.</a:t>
            </a:r>
          </a:p>
        </p:txBody>
      </p:sp>
      <p:sp>
        <p:nvSpPr>
          <p:cNvPr id="6" name="TextBox 5">
            <a:extLst>
              <a:ext uri="{FF2B5EF4-FFF2-40B4-BE49-F238E27FC236}">
                <a16:creationId xmlns:a16="http://schemas.microsoft.com/office/drawing/2014/main" id="{AFFFDD35-1416-4549-4A89-9FA240843EAD}"/>
              </a:ext>
            </a:extLst>
          </p:cNvPr>
          <p:cNvSpPr txBox="1"/>
          <p:nvPr/>
        </p:nvSpPr>
        <p:spPr>
          <a:xfrm>
            <a:off x="3961167" y="1498397"/>
            <a:ext cx="1569242" cy="369332"/>
          </a:xfrm>
          <a:prstGeom prst="rect">
            <a:avLst/>
          </a:prstGeom>
          <a:noFill/>
        </p:spPr>
        <p:txBody>
          <a:bodyPr wrap="square">
            <a:spAutoFit/>
          </a:bodyPr>
          <a:lstStyle/>
          <a:p>
            <a:r>
              <a:rPr lang="en-CA" dirty="0"/>
              <a:t>Peg Huettlin</a:t>
            </a:r>
          </a:p>
        </p:txBody>
      </p:sp>
      <p:pic>
        <p:nvPicPr>
          <p:cNvPr id="15" name="Picture 14" descr="A person smiling with her hands on her hips&#10;&#10;Description automatically generated">
            <a:extLst>
              <a:ext uri="{FF2B5EF4-FFF2-40B4-BE49-F238E27FC236}">
                <a16:creationId xmlns:a16="http://schemas.microsoft.com/office/drawing/2014/main" id="{A658B9C8-8E8B-9B5C-A67B-847A51771D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3161" y="3451009"/>
            <a:ext cx="2521349" cy="2586942"/>
          </a:xfrm>
          <a:prstGeom prst="rect">
            <a:avLst/>
          </a:prstGeom>
        </p:spPr>
      </p:pic>
      <p:pic>
        <p:nvPicPr>
          <p:cNvPr id="11" name="Picture 10" descr="A person standing in front of a painting&#10;&#10;Description automatically generated">
            <a:extLst>
              <a:ext uri="{FF2B5EF4-FFF2-40B4-BE49-F238E27FC236}">
                <a16:creationId xmlns:a16="http://schemas.microsoft.com/office/drawing/2014/main" id="{DF7C59C1-9D46-AFF9-2651-DDC328220F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0174" y="861219"/>
            <a:ext cx="2286000" cy="1657497"/>
          </a:xfrm>
          <a:prstGeom prst="rect">
            <a:avLst/>
          </a:prstGeom>
        </p:spPr>
      </p:pic>
      <p:sp>
        <p:nvSpPr>
          <p:cNvPr id="19" name="TextBox 18">
            <a:extLst>
              <a:ext uri="{FF2B5EF4-FFF2-40B4-BE49-F238E27FC236}">
                <a16:creationId xmlns:a16="http://schemas.microsoft.com/office/drawing/2014/main" id="{7DD1CCE9-5133-CFD9-6742-BC74BF70CE5F}"/>
              </a:ext>
            </a:extLst>
          </p:cNvPr>
          <p:cNvSpPr txBox="1"/>
          <p:nvPr/>
        </p:nvSpPr>
        <p:spPr>
          <a:xfrm>
            <a:off x="3768284" y="1941634"/>
            <a:ext cx="1768442" cy="646331"/>
          </a:xfrm>
          <a:prstGeom prst="rect">
            <a:avLst/>
          </a:prstGeom>
          <a:noFill/>
        </p:spPr>
        <p:txBody>
          <a:bodyPr wrap="square">
            <a:spAutoFit/>
          </a:bodyPr>
          <a:lstStyle/>
          <a:p>
            <a:pPr algn="ctr"/>
            <a:r>
              <a:rPr lang="en-CA" dirty="0"/>
              <a:t>Peg Huettlin</a:t>
            </a:r>
          </a:p>
          <a:p>
            <a:pPr algn="ctr"/>
            <a:r>
              <a:rPr lang="en-CA" dirty="0">
                <a:solidFill>
                  <a:srgbClr val="FF0000"/>
                </a:solidFill>
              </a:rPr>
              <a:t>Zoom in room</a:t>
            </a:r>
          </a:p>
        </p:txBody>
      </p:sp>
      <p:sp>
        <p:nvSpPr>
          <p:cNvPr id="24" name="TextBox 23">
            <a:extLst>
              <a:ext uri="{FF2B5EF4-FFF2-40B4-BE49-F238E27FC236}">
                <a16:creationId xmlns:a16="http://schemas.microsoft.com/office/drawing/2014/main" id="{B9E9B76D-9DEC-CC82-0F7E-D8697C8A2D19}"/>
              </a:ext>
            </a:extLst>
          </p:cNvPr>
          <p:cNvSpPr txBox="1"/>
          <p:nvPr/>
        </p:nvSpPr>
        <p:spPr>
          <a:xfrm>
            <a:off x="6704437" y="5311071"/>
            <a:ext cx="2521349" cy="646331"/>
          </a:xfrm>
          <a:prstGeom prst="rect">
            <a:avLst/>
          </a:prstGeom>
          <a:noFill/>
        </p:spPr>
        <p:txBody>
          <a:bodyPr wrap="square">
            <a:spAutoFit/>
          </a:bodyPr>
          <a:lstStyle/>
          <a:p>
            <a:pPr algn="ctr"/>
            <a:r>
              <a:rPr lang="en-US" dirty="0"/>
              <a:t>Kate Smidts</a:t>
            </a:r>
          </a:p>
          <a:p>
            <a:pPr algn="ctr"/>
            <a:r>
              <a:rPr lang="en-US" dirty="0">
                <a:solidFill>
                  <a:srgbClr val="FF0000"/>
                </a:solidFill>
              </a:rPr>
              <a:t>Highlights and insights</a:t>
            </a:r>
            <a:endParaRPr lang="en-CA" dirty="0">
              <a:solidFill>
                <a:srgbClr val="FF0000"/>
              </a:solidFill>
            </a:endParaRPr>
          </a:p>
        </p:txBody>
      </p:sp>
      <p:pic>
        <p:nvPicPr>
          <p:cNvPr id="4" name="Picture 3">
            <a:extLst>
              <a:ext uri="{FF2B5EF4-FFF2-40B4-BE49-F238E27FC236}">
                <a16:creationId xmlns:a16="http://schemas.microsoft.com/office/drawing/2014/main" id="{E513C216-FBDB-F1E2-AEE9-F0C3FF00B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032" y="758049"/>
            <a:ext cx="2082120" cy="2657620"/>
          </a:xfrm>
          <a:prstGeom prst="rect">
            <a:avLst/>
          </a:prstGeom>
        </p:spPr>
      </p:pic>
      <p:sp>
        <p:nvSpPr>
          <p:cNvPr id="22" name="TextBox 21">
            <a:extLst>
              <a:ext uri="{FF2B5EF4-FFF2-40B4-BE49-F238E27FC236}">
                <a16:creationId xmlns:a16="http://schemas.microsoft.com/office/drawing/2014/main" id="{D62C53C7-03D0-7781-344E-FC52C074ED98}"/>
              </a:ext>
            </a:extLst>
          </p:cNvPr>
          <p:cNvSpPr txBox="1"/>
          <p:nvPr/>
        </p:nvSpPr>
        <p:spPr>
          <a:xfrm>
            <a:off x="6783032" y="2773833"/>
            <a:ext cx="2082120" cy="646331"/>
          </a:xfrm>
          <a:prstGeom prst="rect">
            <a:avLst/>
          </a:prstGeom>
          <a:noFill/>
        </p:spPr>
        <p:txBody>
          <a:bodyPr wrap="square">
            <a:spAutoFit/>
          </a:bodyPr>
          <a:lstStyle/>
          <a:p>
            <a:pPr algn="ctr"/>
            <a:r>
              <a:rPr lang="en-CA" dirty="0"/>
              <a:t>Betsy Austin Olsen</a:t>
            </a:r>
          </a:p>
          <a:p>
            <a:pPr algn="ctr"/>
            <a:r>
              <a:rPr lang="en-CA" dirty="0">
                <a:solidFill>
                  <a:srgbClr val="FF0000"/>
                </a:solidFill>
              </a:rPr>
              <a:t>Stealthy supporter </a:t>
            </a:r>
          </a:p>
        </p:txBody>
      </p:sp>
      <p:sp>
        <p:nvSpPr>
          <p:cNvPr id="13" name="Slide Number Placeholder 12">
            <a:extLst>
              <a:ext uri="{FF2B5EF4-FFF2-40B4-BE49-F238E27FC236}">
                <a16:creationId xmlns:a16="http://schemas.microsoft.com/office/drawing/2014/main" id="{55E827ED-07A7-0D9D-B743-F7B07E5EAA56}"/>
              </a:ext>
            </a:extLst>
          </p:cNvPr>
          <p:cNvSpPr>
            <a:spLocks noGrp="1"/>
          </p:cNvSpPr>
          <p:nvPr>
            <p:ph type="sldNum" sz="quarter" idx="12"/>
          </p:nvPr>
        </p:nvSpPr>
        <p:spPr/>
        <p:txBody>
          <a:bodyPr/>
          <a:lstStyle/>
          <a:p>
            <a:fld id="{5B621ED0-B45F-441E-93E9-023E2B55C8A5}" type="slidenum">
              <a:rPr lang="en-CA" smtClean="0"/>
              <a:t>7</a:t>
            </a:fld>
            <a:endParaRPr lang="en-CA"/>
          </a:p>
        </p:txBody>
      </p:sp>
    </p:spTree>
    <p:extLst>
      <p:ext uri="{BB962C8B-B14F-4D97-AF65-F5344CB8AC3E}">
        <p14:creationId xmlns:p14="http://schemas.microsoft.com/office/powerpoint/2010/main" val="2375384769"/>
      </p:ext>
    </p:extLst>
  </p:cSld>
  <p:clrMapOvr>
    <a:masterClrMapping/>
  </p:clrMapOvr>
  <mc:AlternateContent xmlns:mc="http://schemas.openxmlformats.org/markup-compatibility/2006" xmlns:p14="http://schemas.microsoft.com/office/powerpoint/2010/main">
    <mc:Choice Requires="p14">
      <p:transition p14:dur="0" advTm="131388"/>
    </mc:Choice>
    <mc:Fallback xmlns="">
      <p:transition advTm="131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0"/>
            <a:ext cx="12192000" cy="6858000"/>
          </a:xfrm>
        </p:spPr>
      </p:pic>
      <p:sp>
        <p:nvSpPr>
          <p:cNvPr id="2" name="Slide Number Placeholder 1">
            <a:extLst>
              <a:ext uri="{FF2B5EF4-FFF2-40B4-BE49-F238E27FC236}">
                <a16:creationId xmlns:a16="http://schemas.microsoft.com/office/drawing/2014/main" id="{311D878C-508D-465E-0416-859730C2A951}"/>
              </a:ext>
            </a:extLst>
          </p:cNvPr>
          <p:cNvSpPr>
            <a:spLocks noGrp="1"/>
          </p:cNvSpPr>
          <p:nvPr>
            <p:ph type="sldNum" sz="quarter" idx="12"/>
          </p:nvPr>
        </p:nvSpPr>
        <p:spPr/>
        <p:txBody>
          <a:bodyPr/>
          <a:lstStyle/>
          <a:p>
            <a:fld id="{5B621ED0-B45F-441E-93E9-023E2B55C8A5}" type="slidenum">
              <a:rPr lang="en-CA" smtClean="0"/>
              <a:t>70</a:t>
            </a:fld>
            <a:endParaRPr lang="en-CA"/>
          </a:p>
        </p:txBody>
      </p:sp>
    </p:spTree>
    <p:extLst>
      <p:ext uri="{BB962C8B-B14F-4D97-AF65-F5344CB8AC3E}">
        <p14:creationId xmlns:p14="http://schemas.microsoft.com/office/powerpoint/2010/main" val="9525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8E3D-60F0-4311-860E-3EE71EA76BFE}"/>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CC10135B-43B8-48F4-943F-609561835B57}"/>
              </a:ext>
            </a:extLst>
          </p:cNvPr>
          <p:cNvPicPr>
            <a:picLocks noGrp="1" noChangeAspect="1"/>
          </p:cNvPicPr>
          <p:nvPr>
            <p:ph idx="1"/>
          </p:nvPr>
        </p:nvPicPr>
        <p:blipFill>
          <a:blip r:embed="rId2"/>
          <a:stretch>
            <a:fillRect/>
          </a:stretch>
        </p:blipFill>
        <p:spPr>
          <a:xfrm>
            <a:off x="0" y="-1"/>
            <a:ext cx="12192000" cy="6858001"/>
          </a:xfrm>
        </p:spPr>
      </p:pic>
      <p:sp>
        <p:nvSpPr>
          <p:cNvPr id="3" name="Slide Number Placeholder 2">
            <a:extLst>
              <a:ext uri="{FF2B5EF4-FFF2-40B4-BE49-F238E27FC236}">
                <a16:creationId xmlns:a16="http://schemas.microsoft.com/office/drawing/2014/main" id="{11E6D1A4-72E9-2A62-0327-43717E7214E5}"/>
              </a:ext>
            </a:extLst>
          </p:cNvPr>
          <p:cNvSpPr>
            <a:spLocks noGrp="1"/>
          </p:cNvSpPr>
          <p:nvPr>
            <p:ph type="sldNum" sz="quarter" idx="12"/>
          </p:nvPr>
        </p:nvSpPr>
        <p:spPr/>
        <p:txBody>
          <a:bodyPr/>
          <a:lstStyle/>
          <a:p>
            <a:fld id="{5B621ED0-B45F-441E-93E9-023E2B55C8A5}" type="slidenum">
              <a:rPr lang="en-CA" smtClean="0"/>
              <a:t>71</a:t>
            </a:fld>
            <a:endParaRPr lang="en-CA"/>
          </a:p>
        </p:txBody>
      </p:sp>
    </p:spTree>
    <p:extLst>
      <p:ext uri="{BB962C8B-B14F-4D97-AF65-F5344CB8AC3E}">
        <p14:creationId xmlns:p14="http://schemas.microsoft.com/office/powerpoint/2010/main" val="187432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FDEE4042-D3CD-4336-F23A-E3006F915530}"/>
              </a:ext>
            </a:extLst>
          </p:cNvPr>
          <p:cNvSpPr>
            <a:spLocks noGrp="1"/>
          </p:cNvSpPr>
          <p:nvPr>
            <p:ph type="sldNum" sz="quarter" idx="12"/>
          </p:nvPr>
        </p:nvSpPr>
        <p:spPr/>
        <p:txBody>
          <a:bodyPr/>
          <a:lstStyle/>
          <a:p>
            <a:fld id="{5B621ED0-B45F-441E-93E9-023E2B55C8A5}" type="slidenum">
              <a:rPr lang="en-CA" smtClean="0"/>
              <a:t>72</a:t>
            </a:fld>
            <a:endParaRPr lang="en-CA"/>
          </a:p>
        </p:txBody>
      </p:sp>
    </p:spTree>
    <p:extLst>
      <p:ext uri="{BB962C8B-B14F-4D97-AF65-F5344CB8AC3E}">
        <p14:creationId xmlns:p14="http://schemas.microsoft.com/office/powerpoint/2010/main" val="3867855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336275" y="202157"/>
            <a:ext cx="8257032" cy="167045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Mindfulness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6458868" y="1497933"/>
            <a:ext cx="5169159" cy="3170099"/>
          </a:xfrm>
          <a:prstGeom prst="rect">
            <a:avLst/>
          </a:prstGeom>
          <a:noFill/>
        </p:spPr>
        <p:txBody>
          <a:bodyPr wrap="square">
            <a:spAutoFit/>
          </a:bodyPr>
          <a:lstStyle/>
          <a:p>
            <a:r>
              <a:rPr lang="en-US" sz="2000" dirty="0">
                <a:solidFill>
                  <a:schemeClr val="bg1"/>
                </a:solidFill>
              </a:rPr>
              <a:t>17. Being mindful in our daily life</a:t>
            </a:r>
          </a:p>
          <a:p>
            <a:r>
              <a:rPr lang="en-US" sz="2000" dirty="0">
                <a:solidFill>
                  <a:schemeClr val="bg1"/>
                </a:solidFill>
              </a:rPr>
              <a:t>18. How to do tasks mindfully</a:t>
            </a:r>
          </a:p>
          <a:p>
            <a:r>
              <a:rPr lang="en-US" sz="2000" dirty="0">
                <a:solidFill>
                  <a:schemeClr val="bg1"/>
                </a:solidFill>
              </a:rPr>
              <a:t>19. How to be mindful of our activities</a:t>
            </a:r>
          </a:p>
          <a:p>
            <a:r>
              <a:rPr lang="en-US" sz="2000" dirty="0">
                <a:solidFill>
                  <a:schemeClr val="bg1"/>
                </a:solidFill>
              </a:rPr>
              <a:t>20. Resistances and hindrances to mindfulness practice</a:t>
            </a:r>
          </a:p>
          <a:p>
            <a:r>
              <a:rPr lang="en-US" sz="2000" dirty="0">
                <a:solidFill>
                  <a:schemeClr val="bg1"/>
                </a:solidFill>
              </a:rPr>
              <a:t>21. Exploring mindfulness further</a:t>
            </a:r>
          </a:p>
          <a:p>
            <a:r>
              <a:rPr lang="en-US" sz="2000" dirty="0">
                <a:solidFill>
                  <a:schemeClr val="bg1"/>
                </a:solidFill>
              </a:rPr>
              <a:t>22. Mindfulness and meditation</a:t>
            </a:r>
          </a:p>
          <a:p>
            <a:r>
              <a:rPr lang="en-US" sz="2000" dirty="0">
                <a:solidFill>
                  <a:schemeClr val="bg1"/>
                </a:solidFill>
              </a:rPr>
              <a:t>23. Using kindness and compassion</a:t>
            </a:r>
          </a:p>
          <a:p>
            <a:r>
              <a:rPr lang="en-US" sz="2000" dirty="0">
                <a:solidFill>
                  <a:schemeClr val="bg1"/>
                </a:solidFill>
              </a:rPr>
              <a:t>24.  Paying attention to spaciousness and stillness</a:t>
            </a:r>
          </a:p>
        </p:txBody>
      </p:sp>
      <p:sp>
        <p:nvSpPr>
          <p:cNvPr id="5" name="TextBox 4">
            <a:extLst>
              <a:ext uri="{FF2B5EF4-FFF2-40B4-BE49-F238E27FC236}">
                <a16:creationId xmlns:a16="http://schemas.microsoft.com/office/drawing/2014/main" id="{7EFED857-9FE4-66E5-05CD-CF64C62CE84B}"/>
              </a:ext>
            </a:extLst>
          </p:cNvPr>
          <p:cNvSpPr txBox="1"/>
          <p:nvPr/>
        </p:nvSpPr>
        <p:spPr>
          <a:xfrm>
            <a:off x="563973" y="1497933"/>
            <a:ext cx="4108512" cy="4801314"/>
          </a:xfrm>
          <a:prstGeom prst="rect">
            <a:avLst/>
          </a:prstGeom>
          <a:noFill/>
        </p:spPr>
        <p:txBody>
          <a:bodyPr wrap="square">
            <a:spAutoFit/>
          </a:bodyPr>
          <a:lstStyle/>
          <a:p>
            <a:r>
              <a:rPr lang="en-US" sz="1800" dirty="0">
                <a:solidFill>
                  <a:schemeClr val="bg1"/>
                </a:solidFill>
              </a:rPr>
              <a:t>1. Focus on a single minute</a:t>
            </a:r>
          </a:p>
          <a:p>
            <a:r>
              <a:rPr lang="en-US" sz="1800" dirty="0">
                <a:solidFill>
                  <a:schemeClr val="bg1"/>
                </a:solidFill>
              </a:rPr>
              <a:t>2</a:t>
            </a:r>
            <a:r>
              <a:rPr lang="en-US" dirty="0">
                <a:solidFill>
                  <a:schemeClr val="bg1"/>
                </a:solidFill>
              </a:rPr>
              <a:t>. </a:t>
            </a:r>
            <a:r>
              <a:rPr lang="en-US" sz="1800" dirty="0">
                <a:solidFill>
                  <a:schemeClr val="bg1"/>
                </a:solidFill>
              </a:rPr>
              <a:t>Focus on a single object</a:t>
            </a:r>
          </a:p>
          <a:p>
            <a:r>
              <a:rPr lang="en-US" sz="1800" dirty="0">
                <a:solidFill>
                  <a:schemeClr val="bg1"/>
                </a:solidFill>
              </a:rPr>
              <a:t>3. Band of light</a:t>
            </a:r>
          </a:p>
          <a:p>
            <a:r>
              <a:rPr lang="en-US" sz="1800" dirty="0">
                <a:solidFill>
                  <a:schemeClr val="bg1"/>
                </a:solidFill>
              </a:rPr>
              <a:t>4. Inner-Outer Experience</a:t>
            </a:r>
          </a:p>
          <a:p>
            <a:r>
              <a:rPr lang="en-US" sz="1800" dirty="0">
                <a:solidFill>
                  <a:schemeClr val="bg1"/>
                </a:solidFill>
              </a:rPr>
              <a:t>5. Record Three Minutes of Thoughts</a:t>
            </a:r>
          </a:p>
          <a:p>
            <a:r>
              <a:rPr lang="en-US" sz="1800" dirty="0">
                <a:solidFill>
                  <a:schemeClr val="bg1"/>
                </a:solidFill>
              </a:rPr>
              <a:t>6. Thought Diffusion</a:t>
            </a:r>
          </a:p>
          <a:p>
            <a:r>
              <a:rPr lang="en-US" sz="1800" dirty="0">
                <a:solidFill>
                  <a:schemeClr val="bg1"/>
                </a:solidFill>
              </a:rPr>
              <a:t>7. Describe Your Emotion</a:t>
            </a:r>
          </a:p>
          <a:p>
            <a:r>
              <a:rPr lang="en-US" sz="1800" dirty="0">
                <a:solidFill>
                  <a:schemeClr val="bg1"/>
                </a:solidFill>
              </a:rPr>
              <a:t>8. Focus Shifting </a:t>
            </a:r>
          </a:p>
          <a:p>
            <a:r>
              <a:rPr lang="en-US" sz="1800" dirty="0">
                <a:solidFill>
                  <a:schemeClr val="bg1"/>
                </a:solidFill>
              </a:rPr>
              <a:t>9. Mindful Breathing</a:t>
            </a:r>
          </a:p>
          <a:p>
            <a:r>
              <a:rPr lang="en-US" sz="1800" dirty="0">
                <a:solidFill>
                  <a:schemeClr val="bg1"/>
                </a:solidFill>
              </a:rPr>
              <a:t>10. Mindful Awareness of Emotion</a:t>
            </a:r>
            <a:endParaRPr lang="en-CA" sz="1800" dirty="0"/>
          </a:p>
          <a:p>
            <a:r>
              <a:rPr lang="en-CA" sz="1800" dirty="0">
                <a:solidFill>
                  <a:schemeClr val="bg1"/>
                </a:solidFill>
              </a:rPr>
              <a:t>11. Wise mind</a:t>
            </a:r>
          </a:p>
          <a:p>
            <a:r>
              <a:rPr lang="en-CA" sz="1800" dirty="0">
                <a:solidFill>
                  <a:schemeClr val="bg1"/>
                </a:solidFill>
              </a:rPr>
              <a:t>12.how to make Wise mind decisions</a:t>
            </a:r>
          </a:p>
          <a:p>
            <a:r>
              <a:rPr lang="en-CA" sz="1800" dirty="0">
                <a:solidFill>
                  <a:schemeClr val="bg1"/>
                </a:solidFill>
              </a:rPr>
              <a:t>13. Radical acceptance</a:t>
            </a:r>
          </a:p>
          <a:p>
            <a:r>
              <a:rPr lang="en-CA" sz="1800" dirty="0">
                <a:solidFill>
                  <a:schemeClr val="bg1"/>
                </a:solidFill>
              </a:rPr>
              <a:t>14. Judgements and labels</a:t>
            </a:r>
          </a:p>
          <a:p>
            <a:r>
              <a:rPr lang="en-CA" sz="1800" dirty="0">
                <a:solidFill>
                  <a:schemeClr val="bg1"/>
                </a:solidFill>
              </a:rPr>
              <a:t>15. Self compassion</a:t>
            </a:r>
          </a:p>
          <a:p>
            <a:r>
              <a:rPr lang="en-CA" sz="1800" dirty="0">
                <a:solidFill>
                  <a:schemeClr val="bg1"/>
                </a:solidFill>
              </a:rPr>
              <a:t>16.</a:t>
            </a:r>
            <a:r>
              <a:rPr lang="en-CA" dirty="0">
                <a:solidFill>
                  <a:schemeClr val="bg1"/>
                </a:solidFill>
              </a:rPr>
              <a:t> </a:t>
            </a:r>
            <a:r>
              <a:rPr lang="en-CA" sz="1800" dirty="0">
                <a:solidFill>
                  <a:schemeClr val="bg1"/>
                </a:solidFill>
              </a:rPr>
              <a:t>Mindful communication</a:t>
            </a:r>
          </a:p>
          <a:p>
            <a:endParaRPr lang="en-US" sz="1800" dirty="0">
              <a:solidFill>
                <a:schemeClr val="bg1"/>
              </a:solidFill>
            </a:endParaRPr>
          </a:p>
        </p:txBody>
      </p:sp>
      <p:sp>
        <p:nvSpPr>
          <p:cNvPr id="2" name="Slide Number Placeholder 1">
            <a:extLst>
              <a:ext uri="{FF2B5EF4-FFF2-40B4-BE49-F238E27FC236}">
                <a16:creationId xmlns:a16="http://schemas.microsoft.com/office/drawing/2014/main" id="{DB0AAE41-C27A-21DD-6E5F-E4282720F71E}"/>
              </a:ext>
            </a:extLst>
          </p:cNvPr>
          <p:cNvSpPr>
            <a:spLocks noGrp="1"/>
          </p:cNvSpPr>
          <p:nvPr>
            <p:ph type="sldNum" sz="quarter" idx="12"/>
          </p:nvPr>
        </p:nvSpPr>
        <p:spPr/>
        <p:txBody>
          <a:bodyPr/>
          <a:lstStyle/>
          <a:p>
            <a:fld id="{5B621ED0-B45F-441E-93E9-023E2B55C8A5}" type="slidenum">
              <a:rPr lang="en-CA" smtClean="0"/>
              <a:t>73</a:t>
            </a:fld>
            <a:endParaRPr lang="en-CA"/>
          </a:p>
        </p:txBody>
      </p:sp>
    </p:spTree>
    <p:extLst>
      <p:ext uri="{BB962C8B-B14F-4D97-AF65-F5344CB8AC3E}">
        <p14:creationId xmlns:p14="http://schemas.microsoft.com/office/powerpoint/2010/main" val="36276853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A2E32-A998-8000-3B9D-BA3A297BA050}"/>
              </a:ext>
            </a:extLst>
          </p:cNvPr>
          <p:cNvSpPr txBox="1"/>
          <p:nvPr/>
        </p:nvSpPr>
        <p:spPr>
          <a:xfrm>
            <a:off x="3660198" y="172701"/>
            <a:ext cx="6094268" cy="970843"/>
          </a:xfrm>
          <a:prstGeom prst="rect">
            <a:avLst/>
          </a:prstGeom>
          <a:noFill/>
        </p:spPr>
        <p:txBody>
          <a:bodyPr wrap="square">
            <a:sp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2400" dirty="0"/>
          </a:p>
        </p:txBody>
      </p:sp>
      <p:sp>
        <p:nvSpPr>
          <p:cNvPr id="5" name="TextBox 4">
            <a:extLst>
              <a:ext uri="{FF2B5EF4-FFF2-40B4-BE49-F238E27FC236}">
                <a16:creationId xmlns:a16="http://schemas.microsoft.com/office/drawing/2014/main" id="{B8B11A3C-B34A-9888-02B2-D0760D91CDCB}"/>
              </a:ext>
            </a:extLst>
          </p:cNvPr>
          <p:cNvSpPr txBox="1"/>
          <p:nvPr/>
        </p:nvSpPr>
        <p:spPr>
          <a:xfrm>
            <a:off x="561107" y="1419545"/>
            <a:ext cx="9486407" cy="4262705"/>
          </a:xfrm>
          <a:prstGeom prst="rect">
            <a:avLst/>
          </a:prstGeom>
          <a:noFill/>
        </p:spPr>
        <p:txBody>
          <a:bodyPr wrap="square">
            <a:spAutoFit/>
          </a:bodyPr>
          <a:lstStyle/>
          <a:p>
            <a:r>
              <a:rPr lang="en-US" sz="2800" dirty="0">
                <a:solidFill>
                  <a:schemeClr val="bg1"/>
                </a:solidFill>
              </a:rPr>
              <a:t> How do emotions work?</a:t>
            </a:r>
          </a:p>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a:lnSpc>
                <a:spcPct val="90000"/>
              </a:lnSpc>
            </a:pPr>
            <a:r>
              <a:rPr lang="en-US" sz="2800" dirty="0">
                <a:solidFill>
                  <a:schemeClr val="bg1"/>
                </a:solidFill>
              </a:rPr>
              <a:t>9.    Problem Solving</a:t>
            </a:r>
          </a:p>
          <a:p>
            <a:pPr marL="514350" indent="-514350">
              <a:lnSpc>
                <a:spcPct val="90000"/>
              </a:lnSpc>
              <a:buFont typeface="+mj-lt"/>
              <a:buAutoNum type="arabicPeriod"/>
            </a:pPr>
            <a:endParaRPr lang="en-US" sz="1800" dirty="0"/>
          </a:p>
        </p:txBody>
      </p:sp>
      <p:sp>
        <p:nvSpPr>
          <p:cNvPr id="2" name="Slide Number Placeholder 1">
            <a:extLst>
              <a:ext uri="{FF2B5EF4-FFF2-40B4-BE49-F238E27FC236}">
                <a16:creationId xmlns:a16="http://schemas.microsoft.com/office/drawing/2014/main" id="{44E707B5-3C54-7285-C3C0-BFCC72A578A7}"/>
              </a:ext>
            </a:extLst>
          </p:cNvPr>
          <p:cNvSpPr>
            <a:spLocks noGrp="1"/>
          </p:cNvSpPr>
          <p:nvPr>
            <p:ph type="sldNum" sz="quarter" idx="12"/>
          </p:nvPr>
        </p:nvSpPr>
        <p:spPr/>
        <p:txBody>
          <a:bodyPr/>
          <a:lstStyle/>
          <a:p>
            <a:fld id="{5B621ED0-B45F-441E-93E9-023E2B55C8A5}" type="slidenum">
              <a:rPr lang="en-CA" smtClean="0"/>
              <a:t>74</a:t>
            </a:fld>
            <a:endParaRPr lang="en-CA"/>
          </a:p>
        </p:txBody>
      </p:sp>
    </p:spTree>
    <p:extLst>
      <p:ext uri="{BB962C8B-B14F-4D97-AF65-F5344CB8AC3E}">
        <p14:creationId xmlns:p14="http://schemas.microsoft.com/office/powerpoint/2010/main" val="3827203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600D-B3BD-B5AC-4BAC-DA800CF6AE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3CA477-9C3E-EF36-AABE-0E164E96A2DF}"/>
              </a:ext>
            </a:extLst>
          </p:cNvPr>
          <p:cNvSpPr txBox="1"/>
          <p:nvPr/>
        </p:nvSpPr>
        <p:spPr>
          <a:xfrm>
            <a:off x="1698172" y="172701"/>
            <a:ext cx="8512628" cy="970843"/>
          </a:xfrm>
          <a:prstGeom prst="rect">
            <a:avLst/>
          </a:prstGeom>
          <a:noFill/>
        </p:spPr>
        <p:txBody>
          <a:bodyPr wrap="square">
            <a:spAutoFit/>
          </a:bodyPr>
          <a:lstStyle/>
          <a:p>
            <a:pPr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TODAY-UPDATED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gn="ct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Interpersonal effectiveness  skills</a:t>
            </a:r>
            <a:endParaRPr lang="en-CA" sz="2400" dirty="0"/>
          </a:p>
        </p:txBody>
      </p:sp>
      <p:sp>
        <p:nvSpPr>
          <p:cNvPr id="5" name="TextBox 4">
            <a:extLst>
              <a:ext uri="{FF2B5EF4-FFF2-40B4-BE49-F238E27FC236}">
                <a16:creationId xmlns:a16="http://schemas.microsoft.com/office/drawing/2014/main" id="{E16F11BF-C16B-E341-532A-F61582969F7F}"/>
              </a:ext>
            </a:extLst>
          </p:cNvPr>
          <p:cNvSpPr txBox="1"/>
          <p:nvPr/>
        </p:nvSpPr>
        <p:spPr>
          <a:xfrm>
            <a:off x="361701" y="1994509"/>
            <a:ext cx="6561587" cy="3634841"/>
          </a:xfrm>
          <a:prstGeom prst="rect">
            <a:avLst/>
          </a:prstGeom>
          <a:noFill/>
        </p:spPr>
        <p:txBody>
          <a:bodyPr wrap="square">
            <a:spAutoFit/>
          </a:bodyPr>
          <a:lstStyle/>
          <a:p>
            <a:r>
              <a:rPr lang="en-CA" sz="2800" dirty="0">
                <a:solidFill>
                  <a:schemeClr val="bg1"/>
                </a:solidFill>
              </a:rPr>
              <a:t> 1.Mindful attention</a:t>
            </a:r>
          </a:p>
          <a:p>
            <a:r>
              <a:rPr lang="en-CA" sz="2800" dirty="0">
                <a:solidFill>
                  <a:schemeClr val="bg1"/>
                </a:solidFill>
              </a:rPr>
              <a:t>2. Compassion for others</a:t>
            </a:r>
          </a:p>
          <a:p>
            <a:r>
              <a:rPr lang="en-CA" sz="2800" dirty="0">
                <a:solidFill>
                  <a:schemeClr val="bg1"/>
                </a:solidFill>
              </a:rPr>
              <a:t>3. Passive vs. aggressive behavior</a:t>
            </a:r>
          </a:p>
          <a:p>
            <a:r>
              <a:rPr lang="en-CA" sz="2800" dirty="0">
                <a:solidFill>
                  <a:schemeClr val="bg1"/>
                </a:solidFill>
              </a:rPr>
              <a:t>4. I want-they want ratio</a:t>
            </a:r>
          </a:p>
          <a:p>
            <a:r>
              <a:rPr lang="en-CA" sz="2800" dirty="0">
                <a:solidFill>
                  <a:schemeClr val="bg1"/>
                </a:solidFill>
              </a:rPr>
              <a:t>5. I want-I should ratio</a:t>
            </a:r>
          </a:p>
          <a:p>
            <a:r>
              <a:rPr lang="en-CA" sz="2800" dirty="0">
                <a:solidFill>
                  <a:schemeClr val="bg1"/>
                </a:solidFill>
              </a:rPr>
              <a:t>6. Key interpersonal skills</a:t>
            </a:r>
          </a:p>
          <a:p>
            <a:r>
              <a:rPr lang="en-CA" sz="2800" dirty="0">
                <a:solidFill>
                  <a:schemeClr val="bg1"/>
                </a:solidFill>
              </a:rPr>
              <a:t>7. Blocks to using interpersonal skills</a:t>
            </a:r>
          </a:p>
          <a:p>
            <a:endParaRPr lang="en-US" sz="1800" dirty="0">
              <a:solidFill>
                <a:schemeClr val="bg1"/>
              </a:solidFill>
            </a:endParaRPr>
          </a:p>
          <a:p>
            <a:pPr marL="514350" indent="-514350">
              <a:lnSpc>
                <a:spcPct val="90000"/>
              </a:lnSpc>
              <a:buFont typeface="+mj-lt"/>
              <a:buAutoNum type="arabicPeriod"/>
            </a:pPr>
            <a:endParaRPr lang="en-US" sz="1800" dirty="0"/>
          </a:p>
        </p:txBody>
      </p:sp>
      <p:sp>
        <p:nvSpPr>
          <p:cNvPr id="4" name="TextBox 3">
            <a:extLst>
              <a:ext uri="{FF2B5EF4-FFF2-40B4-BE49-F238E27FC236}">
                <a16:creationId xmlns:a16="http://schemas.microsoft.com/office/drawing/2014/main" id="{F10C7767-37D7-0F40-4EEC-D06D17B4E66B}"/>
              </a:ext>
            </a:extLst>
          </p:cNvPr>
          <p:cNvSpPr txBox="1"/>
          <p:nvPr/>
        </p:nvSpPr>
        <p:spPr>
          <a:xfrm>
            <a:off x="6330661" y="1951672"/>
            <a:ext cx="5712403" cy="3108543"/>
          </a:xfrm>
          <a:prstGeom prst="rect">
            <a:avLst/>
          </a:prstGeom>
          <a:noFill/>
        </p:spPr>
        <p:txBody>
          <a:bodyPr wrap="square">
            <a:spAutoFit/>
          </a:bodyPr>
          <a:lstStyle/>
          <a:p>
            <a:r>
              <a:rPr lang="en-CA" sz="2800" dirty="0">
                <a:solidFill>
                  <a:schemeClr val="bg1"/>
                </a:solidFill>
              </a:rPr>
              <a:t>8. Knowing what you want</a:t>
            </a:r>
          </a:p>
          <a:p>
            <a:r>
              <a:rPr lang="en-CA" sz="2800" dirty="0">
                <a:solidFill>
                  <a:schemeClr val="bg1"/>
                </a:solidFill>
              </a:rPr>
              <a:t>9. Modulating the intensity of a request</a:t>
            </a:r>
          </a:p>
          <a:p>
            <a:r>
              <a:rPr lang="en-CA" sz="2800" dirty="0">
                <a:solidFill>
                  <a:schemeClr val="bg1"/>
                </a:solidFill>
              </a:rPr>
              <a:t>10. Making a simple request</a:t>
            </a:r>
          </a:p>
          <a:p>
            <a:r>
              <a:rPr lang="en-CA" sz="2800" dirty="0">
                <a:solidFill>
                  <a:schemeClr val="bg1"/>
                </a:solidFill>
              </a:rPr>
              <a:t>11. Designing basic assertiveness scripts and</a:t>
            </a:r>
          </a:p>
          <a:p>
            <a:r>
              <a:rPr lang="en-CA" sz="2800" dirty="0">
                <a:solidFill>
                  <a:schemeClr val="bg1"/>
                </a:solidFill>
              </a:rPr>
              <a:t>12. Assertive listening</a:t>
            </a:r>
          </a:p>
        </p:txBody>
      </p:sp>
      <p:sp>
        <p:nvSpPr>
          <p:cNvPr id="2" name="Slide Number Placeholder 1">
            <a:extLst>
              <a:ext uri="{FF2B5EF4-FFF2-40B4-BE49-F238E27FC236}">
                <a16:creationId xmlns:a16="http://schemas.microsoft.com/office/drawing/2014/main" id="{FC1F37F6-0FC3-001A-9108-8C8D1E57D291}"/>
              </a:ext>
            </a:extLst>
          </p:cNvPr>
          <p:cNvSpPr>
            <a:spLocks noGrp="1"/>
          </p:cNvSpPr>
          <p:nvPr>
            <p:ph type="sldNum" sz="quarter" idx="12"/>
          </p:nvPr>
        </p:nvSpPr>
        <p:spPr/>
        <p:txBody>
          <a:bodyPr/>
          <a:lstStyle/>
          <a:p>
            <a:fld id="{5B621ED0-B45F-441E-93E9-023E2B55C8A5}" type="slidenum">
              <a:rPr lang="en-CA" smtClean="0"/>
              <a:t>75</a:t>
            </a:fld>
            <a:endParaRPr lang="en-CA"/>
          </a:p>
        </p:txBody>
      </p:sp>
    </p:spTree>
    <p:extLst>
      <p:ext uri="{BB962C8B-B14F-4D97-AF65-F5344CB8AC3E}">
        <p14:creationId xmlns:p14="http://schemas.microsoft.com/office/powerpoint/2010/main" val="1853249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F619-521B-482A-9E59-9FBF02A1C0BA}"/>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176C9207-FCF2-45D6-946A-5DA2A5A26DE0}"/>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solidFill>
                  <a:schemeClr val="bg1"/>
                </a:solidFill>
              </a:rPr>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a:p>
            <a:r>
              <a:rPr lang="en-CA" sz="3200" dirty="0"/>
              <a:t>Part 6: Using IFS to heal trauma </a:t>
            </a:r>
          </a:p>
        </p:txBody>
      </p:sp>
      <p:pic>
        <p:nvPicPr>
          <p:cNvPr id="7" name="Picture 6" descr="A cloudy sky as seen from the airplane window">
            <a:extLst>
              <a:ext uri="{FF2B5EF4-FFF2-40B4-BE49-F238E27FC236}">
                <a16:creationId xmlns:a16="http://schemas.microsoft.com/office/drawing/2014/main" id="{B371E28F-66AB-48A8-8702-B5BA8C8CB26F}"/>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5D1DAD09-A457-E1EB-1FFE-DE7D7D23BFB8}"/>
              </a:ext>
            </a:extLst>
          </p:cNvPr>
          <p:cNvSpPr>
            <a:spLocks noGrp="1"/>
          </p:cNvSpPr>
          <p:nvPr>
            <p:ph type="sldNum" sz="quarter" idx="12"/>
          </p:nvPr>
        </p:nvSpPr>
        <p:spPr/>
        <p:txBody>
          <a:bodyPr/>
          <a:lstStyle/>
          <a:p>
            <a:fld id="{5B621ED0-B45F-441E-93E9-023E2B55C8A5}" type="slidenum">
              <a:rPr lang="en-CA" smtClean="0"/>
              <a:t>76</a:t>
            </a:fld>
            <a:endParaRPr lang="en-CA"/>
          </a:p>
        </p:txBody>
      </p:sp>
    </p:spTree>
    <p:extLst>
      <p:ext uri="{BB962C8B-B14F-4D97-AF65-F5344CB8AC3E}">
        <p14:creationId xmlns:p14="http://schemas.microsoft.com/office/powerpoint/2010/main" val="2893246918"/>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F7D9-1346-4B6B-BB92-0A24DB1139AE}"/>
              </a:ext>
            </a:extLst>
          </p:cNvPr>
          <p:cNvSpPr>
            <a:spLocks noGrp="1"/>
          </p:cNvSpPr>
          <p:nvPr>
            <p:ph type="title" idx="4294967295"/>
          </p:nvPr>
        </p:nvSpPr>
        <p:spPr>
          <a:xfrm>
            <a:off x="-80109" y="70020"/>
            <a:ext cx="6052827" cy="1562100"/>
          </a:xfrm>
        </p:spPr>
        <p:txBody>
          <a:bodyPr>
            <a:normAutofit/>
          </a:bodyPr>
          <a:lstStyle/>
          <a:p>
            <a:pPr algn="ctr">
              <a:lnSpc>
                <a:spcPct val="90000"/>
              </a:lnSpc>
            </a:pPr>
            <a:r>
              <a:rPr lang="en-CA" sz="2800" dirty="0">
                <a:solidFill>
                  <a:schemeClr val="bg1"/>
                </a:solidFill>
              </a:rPr>
              <a:t>3. THE Six TOOLS-Simple manual    </a:t>
            </a:r>
          </a:p>
        </p:txBody>
      </p:sp>
      <p:sp>
        <p:nvSpPr>
          <p:cNvPr id="3" name="Content Placeholder 2">
            <a:extLst>
              <a:ext uri="{FF2B5EF4-FFF2-40B4-BE49-F238E27FC236}">
                <a16:creationId xmlns:a16="http://schemas.microsoft.com/office/drawing/2014/main" id="{EF580BA9-A647-481C-BC3C-BA5E36974342}"/>
              </a:ext>
            </a:extLst>
          </p:cNvPr>
          <p:cNvSpPr>
            <a:spLocks noGrp="1"/>
          </p:cNvSpPr>
          <p:nvPr>
            <p:ph idx="4294967295"/>
          </p:nvPr>
        </p:nvSpPr>
        <p:spPr>
          <a:xfrm>
            <a:off x="5730099" y="217487"/>
            <a:ext cx="6348486" cy="6423025"/>
          </a:xfrm>
        </p:spPr>
        <p:txBody>
          <a:bodyPr>
            <a:normAutofit fontScale="92500" lnSpcReduction="10000"/>
          </a:bodyPr>
          <a:lstStyle/>
          <a:p>
            <a:r>
              <a:rPr lang="en-CA" sz="3000" dirty="0"/>
              <a:t>1 Crisis plans</a:t>
            </a:r>
          </a:p>
          <a:p>
            <a:r>
              <a:rPr lang="en-CA" sz="3000" dirty="0"/>
              <a:t>2 Holes diary cards</a:t>
            </a:r>
          </a:p>
          <a:p>
            <a:r>
              <a:rPr lang="en-CA" sz="3000" dirty="0"/>
              <a:t>3 Chain analysis</a:t>
            </a:r>
          </a:p>
          <a:p>
            <a:r>
              <a:rPr lang="en-CA" sz="3000" dirty="0"/>
              <a:t>4 Rational mind remediation</a:t>
            </a:r>
          </a:p>
          <a:p>
            <a:r>
              <a:rPr lang="en-CA" sz="3000" dirty="0"/>
              <a:t>5 Goals diary cards</a:t>
            </a:r>
          </a:p>
          <a:p>
            <a:r>
              <a:rPr lang="en-CA" sz="3000" dirty="0"/>
              <a:t>6 Wise mind remediation</a:t>
            </a:r>
          </a:p>
          <a:p>
            <a:r>
              <a:rPr lang="en-CA" sz="3000" dirty="0"/>
              <a:t>The tools build on one another. To use the second tool, you need to know how to use the first one and so on.</a:t>
            </a:r>
          </a:p>
          <a:p>
            <a:r>
              <a:rPr lang="en-CA" sz="3000" dirty="0"/>
              <a:t>To benefit the most  from the course you must use the tools with the skills. </a:t>
            </a:r>
          </a:p>
          <a:p>
            <a:r>
              <a:rPr lang="en-CA" sz="3000" dirty="0"/>
              <a:t>Wise mind remediation is complex, compatible with IFS and can be used long after you’ve finished the course. </a:t>
            </a:r>
          </a:p>
          <a:p>
            <a:endParaRPr lang="en-CA" dirty="0"/>
          </a:p>
        </p:txBody>
      </p:sp>
      <p:pic>
        <p:nvPicPr>
          <p:cNvPr id="8" name="Picture 7">
            <a:extLst>
              <a:ext uri="{FF2B5EF4-FFF2-40B4-BE49-F238E27FC236}">
                <a16:creationId xmlns:a16="http://schemas.microsoft.com/office/drawing/2014/main" id="{9B97AC91-89E5-4A97-A9D1-0D90CEA12E7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94834" y="1673262"/>
            <a:ext cx="5102943" cy="439261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A5E37B45-A640-6FCA-DA36-8AD649EB3482}"/>
              </a:ext>
            </a:extLst>
          </p:cNvPr>
          <p:cNvSpPr>
            <a:spLocks noGrp="1"/>
          </p:cNvSpPr>
          <p:nvPr>
            <p:ph type="sldNum" sz="quarter" idx="12"/>
          </p:nvPr>
        </p:nvSpPr>
        <p:spPr/>
        <p:txBody>
          <a:bodyPr/>
          <a:lstStyle/>
          <a:p>
            <a:fld id="{5B621ED0-B45F-441E-93E9-023E2B55C8A5}" type="slidenum">
              <a:rPr lang="en-CA" smtClean="0"/>
              <a:t>77</a:t>
            </a:fld>
            <a:endParaRPr lang="en-CA"/>
          </a:p>
        </p:txBody>
      </p:sp>
    </p:spTree>
    <p:extLst>
      <p:ext uri="{BB962C8B-B14F-4D97-AF65-F5344CB8AC3E}">
        <p14:creationId xmlns:p14="http://schemas.microsoft.com/office/powerpoint/2010/main" val="650640027"/>
      </p:ext>
    </p:extLst>
  </p:cSld>
  <p:clrMapOvr>
    <a:masterClrMapping/>
  </p:clrMapOvr>
  <mc:AlternateContent xmlns:mc="http://schemas.openxmlformats.org/markup-compatibility/2006" xmlns:p14="http://schemas.microsoft.com/office/powerpoint/2010/main">
    <mc:Choice Requires="p14">
      <p:transition spd="slow" p14:dur="2000" advTm="34747"/>
    </mc:Choice>
    <mc:Fallback xmlns="">
      <p:transition spd="slow" advTm="34747"/>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2E7B9-DC82-3E11-B40E-82998CFB4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ED5F1-39C8-AB72-7BA8-71DA6A594E4F}"/>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AEAB85E3-D041-9E61-4DD3-6753D8A01F9B}"/>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t>Part 3: learning the 6 tools</a:t>
            </a:r>
          </a:p>
          <a:p>
            <a:r>
              <a:rPr lang="en-CA" sz="3200" dirty="0">
                <a:solidFill>
                  <a:schemeClr val="bg1"/>
                </a:solidFill>
              </a:rPr>
              <a:t>Part 4: learning the techniques and strategies needed for using the tools and skills</a:t>
            </a:r>
          </a:p>
          <a:p>
            <a:r>
              <a:rPr lang="en-CA" sz="3200" dirty="0"/>
              <a:t>Part 5: Practicing applying skills, tools, and strategies in everyday life</a:t>
            </a:r>
          </a:p>
          <a:p>
            <a:r>
              <a:rPr lang="en-CA" sz="3200" dirty="0"/>
              <a:t>Part 6: Using IFS to heal trauma </a:t>
            </a:r>
          </a:p>
        </p:txBody>
      </p:sp>
      <p:pic>
        <p:nvPicPr>
          <p:cNvPr id="7" name="Picture 6" descr="A cloudy sky as seen from the airplane window">
            <a:extLst>
              <a:ext uri="{FF2B5EF4-FFF2-40B4-BE49-F238E27FC236}">
                <a16:creationId xmlns:a16="http://schemas.microsoft.com/office/drawing/2014/main" id="{96BA1ACD-7A6A-E12E-EF18-05888422AE56}"/>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6B734E52-072E-2C49-A5A9-B7C37FE631B1}"/>
              </a:ext>
            </a:extLst>
          </p:cNvPr>
          <p:cNvSpPr>
            <a:spLocks noGrp="1"/>
          </p:cNvSpPr>
          <p:nvPr>
            <p:ph type="sldNum" sz="quarter" idx="12"/>
          </p:nvPr>
        </p:nvSpPr>
        <p:spPr/>
        <p:txBody>
          <a:bodyPr/>
          <a:lstStyle/>
          <a:p>
            <a:fld id="{5B621ED0-B45F-441E-93E9-023E2B55C8A5}" type="slidenum">
              <a:rPr lang="en-CA" smtClean="0"/>
              <a:t>78</a:t>
            </a:fld>
            <a:endParaRPr lang="en-CA"/>
          </a:p>
        </p:txBody>
      </p:sp>
    </p:spTree>
    <p:extLst>
      <p:ext uri="{BB962C8B-B14F-4D97-AF65-F5344CB8AC3E}">
        <p14:creationId xmlns:p14="http://schemas.microsoft.com/office/powerpoint/2010/main" val="2878566794"/>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DA7B-BD85-4913-A8A0-ACDA499A8800}"/>
              </a:ext>
            </a:extLst>
          </p:cNvPr>
          <p:cNvSpPr>
            <a:spLocks noGrp="1"/>
          </p:cNvSpPr>
          <p:nvPr>
            <p:ph type="title" idx="4294967295"/>
          </p:nvPr>
        </p:nvSpPr>
        <p:spPr>
          <a:xfrm>
            <a:off x="-237889" y="193675"/>
            <a:ext cx="6333889" cy="1279525"/>
          </a:xfrm>
        </p:spPr>
        <p:txBody>
          <a:bodyPr>
            <a:normAutofit/>
          </a:bodyPr>
          <a:lstStyle/>
          <a:p>
            <a:pPr algn="ctr"/>
            <a:r>
              <a:rPr lang="en-CA" sz="2400" b="1" dirty="0">
                <a:solidFill>
                  <a:schemeClr val="bg1"/>
                </a:solidFill>
              </a:rPr>
              <a:t> 4. the Techniques and strategies </a:t>
            </a:r>
            <a:br>
              <a:rPr lang="en-CA" sz="2400" b="1" dirty="0">
                <a:solidFill>
                  <a:schemeClr val="bg1"/>
                </a:solidFill>
              </a:rPr>
            </a:br>
            <a:r>
              <a:rPr lang="en-CA" sz="2400" b="1" dirty="0">
                <a:solidFill>
                  <a:schemeClr val="bg1"/>
                </a:solidFill>
              </a:rPr>
              <a:t>needed to use the simple tools</a:t>
            </a:r>
          </a:p>
        </p:txBody>
      </p:sp>
      <p:sp>
        <p:nvSpPr>
          <p:cNvPr id="3" name="Content Placeholder 2">
            <a:extLst>
              <a:ext uri="{FF2B5EF4-FFF2-40B4-BE49-F238E27FC236}">
                <a16:creationId xmlns:a16="http://schemas.microsoft.com/office/drawing/2014/main" id="{40F37A28-457A-42CA-A50A-590702CAEA3C}"/>
              </a:ext>
            </a:extLst>
          </p:cNvPr>
          <p:cNvSpPr>
            <a:spLocks noGrp="1"/>
          </p:cNvSpPr>
          <p:nvPr>
            <p:ph idx="4294967295"/>
          </p:nvPr>
        </p:nvSpPr>
        <p:spPr>
          <a:xfrm>
            <a:off x="6096000" y="387350"/>
            <a:ext cx="5997575" cy="6470650"/>
          </a:xfrm>
        </p:spPr>
        <p:txBody>
          <a:bodyPr>
            <a:normAutofit/>
          </a:bodyPr>
          <a:lstStyle/>
          <a:p>
            <a:r>
              <a:rPr lang="en-CA" sz="2600" dirty="0">
                <a:solidFill>
                  <a:schemeClr val="bg1"/>
                </a:solidFill>
              </a:rPr>
              <a:t>1. </a:t>
            </a:r>
            <a:r>
              <a:rPr lang="en-CA" sz="2600" dirty="0"/>
              <a:t>Use good problem-solving strategies when using the tools by following the steps in the algorithms and templates.</a:t>
            </a:r>
          </a:p>
          <a:p>
            <a:r>
              <a:rPr lang="en-CA" sz="2600" dirty="0">
                <a:solidFill>
                  <a:schemeClr val="bg1"/>
                </a:solidFill>
              </a:rPr>
              <a:t>2</a:t>
            </a:r>
            <a:r>
              <a:rPr lang="en-CA" sz="2600" dirty="0"/>
              <a:t>. Be mindful of your “dashboard”:</a:t>
            </a:r>
          </a:p>
          <a:p>
            <a:pPr marL="0" indent="0">
              <a:buNone/>
            </a:pPr>
            <a:r>
              <a:rPr lang="en-CA" sz="2600" dirty="0"/>
              <a:t>a) Monitor your energy balance. </a:t>
            </a:r>
          </a:p>
          <a:p>
            <a:pPr marL="0" indent="0">
              <a:buNone/>
            </a:pPr>
            <a:r>
              <a:rPr lang="en-CA" sz="2600" dirty="0"/>
              <a:t>b) Be mindful of your crisis risk level.</a:t>
            </a:r>
          </a:p>
          <a:p>
            <a:pPr marL="0" indent="0">
              <a:buNone/>
            </a:pPr>
            <a:r>
              <a:rPr lang="en-CA" sz="2600" dirty="0"/>
              <a:t>c) Stay in the window of emotional tolerance </a:t>
            </a:r>
          </a:p>
          <a:p>
            <a:r>
              <a:rPr lang="en-CA" sz="2600" dirty="0">
                <a:solidFill>
                  <a:schemeClr val="bg1"/>
                </a:solidFill>
              </a:rPr>
              <a:t>3</a:t>
            </a:r>
            <a:r>
              <a:rPr lang="en-CA" sz="2600" dirty="0"/>
              <a:t>. Stay in the window of tolerance by pendulating.</a:t>
            </a:r>
          </a:p>
          <a:p>
            <a:r>
              <a:rPr lang="en-CA" sz="2600" dirty="0">
                <a:solidFill>
                  <a:schemeClr val="bg1"/>
                </a:solidFill>
              </a:rPr>
              <a:t>4</a:t>
            </a:r>
            <a:r>
              <a:rPr lang="en-CA" sz="2600" dirty="0"/>
              <a:t>. Use editing, splicing and pasting with problematic thoughts, feelings or behaviors to practice new ones. </a:t>
            </a:r>
          </a:p>
          <a:p>
            <a:pPr marL="0" indent="0">
              <a:buNone/>
            </a:pPr>
            <a:endParaRPr lang="en-CA" sz="2400" dirty="0"/>
          </a:p>
        </p:txBody>
      </p:sp>
      <p:pic>
        <p:nvPicPr>
          <p:cNvPr id="7" name="Picture 6" descr="School girl holding up chemistry flask with blue liquid">
            <a:extLst>
              <a:ext uri="{FF2B5EF4-FFF2-40B4-BE49-F238E27FC236}">
                <a16:creationId xmlns:a16="http://schemas.microsoft.com/office/drawing/2014/main" id="{B4E7B308-CB9B-4A59-BB94-054F7F189B93}"/>
              </a:ext>
            </a:extLst>
          </p:cNvPr>
          <p:cNvPicPr>
            <a:picLocks noChangeAspect="1"/>
          </p:cNvPicPr>
          <p:nvPr/>
        </p:nvPicPr>
        <p:blipFill rotWithShape="1">
          <a:blip r:embed="rId2"/>
          <a:srcRect l="19998" r="10754" b="2"/>
          <a:stretch/>
        </p:blipFill>
        <p:spPr>
          <a:xfrm>
            <a:off x="255472" y="1497742"/>
            <a:ext cx="5447070" cy="49481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DB0D90F8-E2F8-42C7-B450-2AD4EDCCA5FC}"/>
              </a:ext>
            </a:extLst>
          </p:cNvPr>
          <p:cNvSpPr>
            <a:spLocks noGrp="1"/>
          </p:cNvSpPr>
          <p:nvPr>
            <p:ph type="sldNum" sz="quarter" idx="12"/>
          </p:nvPr>
        </p:nvSpPr>
        <p:spPr/>
        <p:txBody>
          <a:bodyPr/>
          <a:lstStyle/>
          <a:p>
            <a:fld id="{5B621ED0-B45F-441E-93E9-023E2B55C8A5}" type="slidenum">
              <a:rPr lang="en-CA" smtClean="0"/>
              <a:t>79</a:t>
            </a:fld>
            <a:endParaRPr lang="en-CA"/>
          </a:p>
        </p:txBody>
      </p:sp>
    </p:spTree>
    <p:extLst>
      <p:ext uri="{BB962C8B-B14F-4D97-AF65-F5344CB8AC3E}">
        <p14:creationId xmlns:p14="http://schemas.microsoft.com/office/powerpoint/2010/main" val="2190401821"/>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A3B61D-5739-40E4-929E-ED4E773D4683}"/>
              </a:ext>
            </a:extLst>
          </p:cNvPr>
          <p:cNvSpPr>
            <a:spLocks noGrp="1"/>
          </p:cNvSpPr>
          <p:nvPr>
            <p:ph type="body" idx="4294967295"/>
          </p:nvPr>
        </p:nvSpPr>
        <p:spPr>
          <a:xfrm>
            <a:off x="58616" y="2078715"/>
            <a:ext cx="5654919" cy="1693102"/>
          </a:xfrm>
        </p:spPr>
        <p:txBody>
          <a:bodyPr>
            <a:normAutofit/>
          </a:bodyPr>
          <a:lstStyle/>
          <a:p>
            <a:pPr marL="45720" indent="0" algn="ctr">
              <a:buNone/>
            </a:pPr>
            <a:r>
              <a:rPr lang="en-CA" sz="2000" dirty="0">
                <a:solidFill>
                  <a:schemeClr val="bg1"/>
                </a:solidFill>
              </a:rPr>
              <a:t>1. ORIENTATION</a:t>
            </a:r>
            <a:r>
              <a:rPr lang="en-CA" sz="2000" dirty="0"/>
              <a:t>: THE WHO, HOW, WHY WHERE, AND WHEN OR NUTS AND BOLTS OF THE SIMPLE COURSE </a:t>
            </a:r>
          </a:p>
          <a:p>
            <a:pPr marL="45720" indent="0" algn="ctr">
              <a:buNone/>
            </a:pPr>
            <a:r>
              <a:rPr lang="en-CA" sz="2000" dirty="0"/>
              <a:t>An introduction to the Simple “bus”</a:t>
            </a:r>
          </a:p>
        </p:txBody>
      </p:sp>
      <p:sp>
        <p:nvSpPr>
          <p:cNvPr id="7" name="Text Placeholder 6">
            <a:extLst>
              <a:ext uri="{FF2B5EF4-FFF2-40B4-BE49-F238E27FC236}">
                <a16:creationId xmlns:a16="http://schemas.microsoft.com/office/drawing/2014/main" id="{08A32458-81BD-4E3F-AB47-193472813E27}"/>
              </a:ext>
            </a:extLst>
          </p:cNvPr>
          <p:cNvSpPr>
            <a:spLocks noGrp="1"/>
          </p:cNvSpPr>
          <p:nvPr>
            <p:ph type="body" sz="quarter" idx="4294967295"/>
          </p:nvPr>
        </p:nvSpPr>
        <p:spPr>
          <a:xfrm>
            <a:off x="5438586" y="722720"/>
            <a:ext cx="6616033" cy="1497182"/>
          </a:xfrm>
        </p:spPr>
        <p:txBody>
          <a:bodyPr>
            <a:normAutofit/>
          </a:bodyPr>
          <a:lstStyle/>
          <a:p>
            <a:pPr marL="45720" indent="0" algn="ctr">
              <a:buNone/>
            </a:pPr>
            <a:r>
              <a:rPr lang="en-CA" sz="2000" dirty="0">
                <a:solidFill>
                  <a:schemeClr val="bg1"/>
                </a:solidFill>
              </a:rPr>
              <a:t>2. OVERVIEW</a:t>
            </a:r>
            <a:r>
              <a:rPr lang="en-CA" sz="2000" dirty="0"/>
              <a:t>: THE WHAT OF THE SIMPLE COURSE</a:t>
            </a:r>
          </a:p>
          <a:p>
            <a:pPr marL="45720" indent="0" algn="ctr">
              <a:buNone/>
            </a:pPr>
            <a:r>
              <a:rPr lang="en-CA" sz="2000" dirty="0"/>
              <a:t>An overview of the Simple “trip” or material we will cover over the next 8 months.</a:t>
            </a:r>
          </a:p>
        </p:txBody>
      </p:sp>
      <p:pic>
        <p:nvPicPr>
          <p:cNvPr id="2050" name="Picture 2" descr="Delhi To London In 70 days: World&amp;#39;s Longest Bus Trip Starts In 2021 | The  Dope">
            <a:extLst>
              <a:ext uri="{FF2B5EF4-FFF2-40B4-BE49-F238E27FC236}">
                <a16:creationId xmlns:a16="http://schemas.microsoft.com/office/drawing/2014/main" id="{AE573943-4722-4E5B-93CD-5AFDA809918C}"/>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961888" y="1968987"/>
            <a:ext cx="5917223" cy="3829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Does It Mean to Dream of a Bus? - Dream Glossary and Dictionary">
            <a:extLst>
              <a:ext uri="{FF2B5EF4-FFF2-40B4-BE49-F238E27FC236}">
                <a16:creationId xmlns:a16="http://schemas.microsoft.com/office/drawing/2014/main" id="{4447EB3A-A637-463C-B0EC-21CC1D4B9E5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8616" y="2870200"/>
            <a:ext cx="6037384" cy="398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8F445C-F274-6E73-B234-86948EF0C5E6}"/>
              </a:ext>
            </a:extLst>
          </p:cNvPr>
          <p:cNvSpPr txBox="1"/>
          <p:nvPr/>
        </p:nvSpPr>
        <p:spPr>
          <a:xfrm>
            <a:off x="211530" y="262527"/>
            <a:ext cx="4731939" cy="1323439"/>
          </a:xfrm>
          <a:prstGeom prst="rect">
            <a:avLst/>
          </a:prstGeom>
          <a:noFill/>
        </p:spPr>
        <p:txBody>
          <a:bodyPr wrap="square">
            <a:spAutoFit/>
          </a:bodyPr>
          <a:lstStyle/>
          <a:p>
            <a:pPr algn="ctr"/>
            <a:r>
              <a:rPr lang="en-CA" sz="4000" dirty="0">
                <a:solidFill>
                  <a:schemeClr val="bg1"/>
                </a:solidFill>
              </a:rPr>
              <a:t>TODAY IS DIVIDED INTO 2 PARTS</a:t>
            </a:r>
            <a:r>
              <a:rPr lang="en-CA" sz="1800" dirty="0"/>
              <a:t> </a:t>
            </a:r>
            <a:endParaRPr lang="en-CA" dirty="0"/>
          </a:p>
        </p:txBody>
      </p:sp>
      <p:sp>
        <p:nvSpPr>
          <p:cNvPr id="2" name="Slide Number Placeholder 1">
            <a:extLst>
              <a:ext uri="{FF2B5EF4-FFF2-40B4-BE49-F238E27FC236}">
                <a16:creationId xmlns:a16="http://schemas.microsoft.com/office/drawing/2014/main" id="{314F7618-5326-BF22-22D2-E2647B1B8AB6}"/>
              </a:ext>
            </a:extLst>
          </p:cNvPr>
          <p:cNvSpPr>
            <a:spLocks noGrp="1"/>
          </p:cNvSpPr>
          <p:nvPr>
            <p:ph type="sldNum" sz="quarter" idx="12"/>
          </p:nvPr>
        </p:nvSpPr>
        <p:spPr/>
        <p:txBody>
          <a:bodyPr/>
          <a:lstStyle/>
          <a:p>
            <a:fld id="{5B621ED0-B45F-441E-93E9-023E2B55C8A5}" type="slidenum">
              <a:rPr lang="en-CA" smtClean="0"/>
              <a:t>8</a:t>
            </a:fld>
            <a:endParaRPr lang="en-CA"/>
          </a:p>
        </p:txBody>
      </p:sp>
    </p:spTree>
    <p:extLst>
      <p:ext uri="{BB962C8B-B14F-4D97-AF65-F5344CB8AC3E}">
        <p14:creationId xmlns:p14="http://schemas.microsoft.com/office/powerpoint/2010/main" val="1129124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F311-EC5A-4DAF-8325-DC9F4B13A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96E21-B80A-36AA-B734-592B58DDE703}"/>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5C4C3ED6-BDC2-31BA-EAF8-22116597A5DB}"/>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t>Part 3: learning the 6 tools</a:t>
            </a:r>
          </a:p>
          <a:p>
            <a:r>
              <a:rPr lang="en-CA" sz="3200" dirty="0"/>
              <a:t>Part 4: learning the techniques and strategies needed for using the tools and skills</a:t>
            </a:r>
          </a:p>
          <a:p>
            <a:r>
              <a:rPr lang="en-CA" sz="3200" dirty="0">
                <a:solidFill>
                  <a:schemeClr val="bg1"/>
                </a:solidFill>
              </a:rPr>
              <a:t>Part 5: Practicing applying skills, tools, and strategies in everyday life</a:t>
            </a:r>
          </a:p>
          <a:p>
            <a:r>
              <a:rPr lang="en-CA" sz="3200" dirty="0"/>
              <a:t>Part 6: Using IFS to heal trauma </a:t>
            </a:r>
          </a:p>
        </p:txBody>
      </p:sp>
      <p:pic>
        <p:nvPicPr>
          <p:cNvPr id="7" name="Picture 6" descr="A cloudy sky as seen from the airplane window">
            <a:extLst>
              <a:ext uri="{FF2B5EF4-FFF2-40B4-BE49-F238E27FC236}">
                <a16:creationId xmlns:a16="http://schemas.microsoft.com/office/drawing/2014/main" id="{80E8382E-542E-A0E7-5CFB-E8B1979475C5}"/>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73863CB7-70A7-FA10-E258-03771363F83D}"/>
              </a:ext>
            </a:extLst>
          </p:cNvPr>
          <p:cNvSpPr>
            <a:spLocks noGrp="1"/>
          </p:cNvSpPr>
          <p:nvPr>
            <p:ph type="sldNum" sz="quarter" idx="12"/>
          </p:nvPr>
        </p:nvSpPr>
        <p:spPr/>
        <p:txBody>
          <a:bodyPr/>
          <a:lstStyle/>
          <a:p>
            <a:fld id="{5B621ED0-B45F-441E-93E9-023E2B55C8A5}" type="slidenum">
              <a:rPr lang="en-CA" smtClean="0"/>
              <a:t>80</a:t>
            </a:fld>
            <a:endParaRPr lang="en-CA"/>
          </a:p>
        </p:txBody>
      </p:sp>
    </p:spTree>
    <p:extLst>
      <p:ext uri="{BB962C8B-B14F-4D97-AF65-F5344CB8AC3E}">
        <p14:creationId xmlns:p14="http://schemas.microsoft.com/office/powerpoint/2010/main" val="3031632153"/>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F86D-CC47-C8D3-BF76-5E28AC74BE76}"/>
              </a:ext>
            </a:extLst>
          </p:cNvPr>
          <p:cNvSpPr>
            <a:spLocks noGrp="1"/>
          </p:cNvSpPr>
          <p:nvPr>
            <p:ph type="title" idx="4294967295"/>
          </p:nvPr>
        </p:nvSpPr>
        <p:spPr>
          <a:xfrm>
            <a:off x="-142250" y="415724"/>
            <a:ext cx="5946284" cy="1508125"/>
          </a:xfrm>
        </p:spPr>
        <p:txBody>
          <a:bodyPr>
            <a:normAutofit/>
          </a:bodyPr>
          <a:lstStyle/>
          <a:p>
            <a:pPr algn="ctr"/>
            <a:r>
              <a:rPr lang="en-CA" sz="2400" dirty="0">
                <a:solidFill>
                  <a:schemeClr val="bg1"/>
                </a:solidFill>
              </a:rPr>
              <a:t>5. Practice applying skills tools and strategies in everyday life.</a:t>
            </a:r>
          </a:p>
        </p:txBody>
      </p:sp>
      <p:sp>
        <p:nvSpPr>
          <p:cNvPr id="3" name="Content Placeholder 2">
            <a:extLst>
              <a:ext uri="{FF2B5EF4-FFF2-40B4-BE49-F238E27FC236}">
                <a16:creationId xmlns:a16="http://schemas.microsoft.com/office/drawing/2014/main" id="{348598A2-9E79-0CFD-89CB-F8CD54B7EF59}"/>
              </a:ext>
            </a:extLst>
          </p:cNvPr>
          <p:cNvSpPr>
            <a:spLocks noGrp="1"/>
          </p:cNvSpPr>
          <p:nvPr>
            <p:ph idx="4294967295"/>
          </p:nvPr>
        </p:nvSpPr>
        <p:spPr>
          <a:xfrm>
            <a:off x="5882596" y="237222"/>
            <a:ext cx="6309404" cy="5701302"/>
          </a:xfrm>
        </p:spPr>
        <p:txBody>
          <a:bodyPr>
            <a:noAutofit/>
          </a:bodyPr>
          <a:lstStyle/>
          <a:p>
            <a:pPr>
              <a:spcBef>
                <a:spcPts val="0"/>
              </a:spcBef>
              <a:spcAft>
                <a:spcPts val="0"/>
              </a:spcAft>
            </a:pPr>
            <a:r>
              <a:rPr lang="en-CA" sz="2400" dirty="0"/>
              <a:t>During the year, after introducing a new tool and as we go through the IFS workbook, we schedule in-session practices with volunteers</a:t>
            </a:r>
          </a:p>
          <a:p>
            <a:pPr>
              <a:spcBef>
                <a:spcPts val="0"/>
              </a:spcBef>
              <a:spcAft>
                <a:spcPts val="0"/>
              </a:spcAft>
            </a:pPr>
            <a:r>
              <a:rPr lang="en-CA" sz="2400" dirty="0"/>
              <a:t>The goal of practices is to help the volunteers, and the other participants, understand how to use the skills, tools and strategies in their own lives and in real life situations.</a:t>
            </a:r>
          </a:p>
          <a:p>
            <a:pPr>
              <a:spcBef>
                <a:spcPts val="0"/>
              </a:spcBef>
              <a:spcAft>
                <a:spcPts val="0"/>
              </a:spcAft>
            </a:pPr>
            <a:r>
              <a:rPr lang="en-CA" sz="2400" dirty="0"/>
              <a:t>If you would like to volunteer for a practice, please let us know using email.</a:t>
            </a:r>
          </a:p>
          <a:p>
            <a:pPr>
              <a:spcBef>
                <a:spcPts val="0"/>
              </a:spcBef>
              <a:spcAft>
                <a:spcPts val="0"/>
              </a:spcAft>
            </a:pPr>
            <a:r>
              <a:rPr lang="en-CA" sz="2400" dirty="0"/>
              <a:t> Volunteers meet with Dr. Cleto individually in person the Wednesday before the practice after the group at 1:30 pm to go over how to apply the tools, skills and strategies to their situation.</a:t>
            </a:r>
          </a:p>
          <a:p>
            <a:pPr>
              <a:spcBef>
                <a:spcPts val="0"/>
              </a:spcBef>
              <a:spcAft>
                <a:spcPts val="0"/>
              </a:spcAft>
            </a:pPr>
            <a:r>
              <a:rPr lang="en-CA" sz="2400" dirty="0"/>
              <a:t>The following Wednesday we will do this “live” in the group. Volunteers decide if they want to leave it in the recording or take it out.</a:t>
            </a:r>
          </a:p>
          <a:p>
            <a:pPr>
              <a:spcBef>
                <a:spcPts val="0"/>
              </a:spcBef>
              <a:spcAft>
                <a:spcPts val="0"/>
              </a:spcAft>
            </a:pPr>
            <a:r>
              <a:rPr lang="en-CA" sz="2400" dirty="0"/>
              <a:t>We can also practice using the tools skills and strategies in your situations in the Boing group. </a:t>
            </a:r>
          </a:p>
          <a:p>
            <a:endParaRPr lang="en-CA" sz="2400" dirty="0"/>
          </a:p>
        </p:txBody>
      </p:sp>
      <p:pic>
        <p:nvPicPr>
          <p:cNvPr id="1026" name="Picture 2" descr="9 Ways To Stand Out In A Group Interview - Work It Daily">
            <a:extLst>
              <a:ext uri="{FF2B5EF4-FFF2-40B4-BE49-F238E27FC236}">
                <a16:creationId xmlns:a16="http://schemas.microsoft.com/office/drawing/2014/main" id="{4C9DF48E-0854-00F4-C241-CAFEC341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40" y="1749351"/>
            <a:ext cx="5513716" cy="30565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7EFAED-DA74-7387-D8E8-202AA766705C}"/>
              </a:ext>
            </a:extLst>
          </p:cNvPr>
          <p:cNvSpPr txBox="1"/>
          <p:nvPr/>
        </p:nvSpPr>
        <p:spPr>
          <a:xfrm>
            <a:off x="1550998" y="4984417"/>
            <a:ext cx="2559787" cy="954107"/>
          </a:xfrm>
          <a:prstGeom prst="rect">
            <a:avLst/>
          </a:prstGeom>
          <a:noFill/>
        </p:spPr>
        <p:txBody>
          <a:bodyPr wrap="square">
            <a:spAutoFit/>
          </a:bodyPr>
          <a:lstStyle/>
          <a:p>
            <a:pPr algn="ctr"/>
            <a:r>
              <a:rPr lang="en-CA" sz="2800" dirty="0"/>
              <a:t>Wednesday practices</a:t>
            </a:r>
          </a:p>
        </p:txBody>
      </p:sp>
      <p:sp>
        <p:nvSpPr>
          <p:cNvPr id="4" name="Slide Number Placeholder 3">
            <a:extLst>
              <a:ext uri="{FF2B5EF4-FFF2-40B4-BE49-F238E27FC236}">
                <a16:creationId xmlns:a16="http://schemas.microsoft.com/office/drawing/2014/main" id="{9CE2BD9A-29D7-C318-0081-B9D21D4BF211}"/>
              </a:ext>
            </a:extLst>
          </p:cNvPr>
          <p:cNvSpPr>
            <a:spLocks noGrp="1"/>
          </p:cNvSpPr>
          <p:nvPr>
            <p:ph type="sldNum" sz="quarter" idx="12"/>
          </p:nvPr>
        </p:nvSpPr>
        <p:spPr/>
        <p:txBody>
          <a:bodyPr/>
          <a:lstStyle/>
          <a:p>
            <a:fld id="{5B621ED0-B45F-441E-93E9-023E2B55C8A5}" type="slidenum">
              <a:rPr lang="en-CA" smtClean="0"/>
              <a:t>81</a:t>
            </a:fld>
            <a:endParaRPr lang="en-CA"/>
          </a:p>
        </p:txBody>
      </p:sp>
    </p:spTree>
    <p:extLst>
      <p:ext uri="{BB962C8B-B14F-4D97-AF65-F5344CB8AC3E}">
        <p14:creationId xmlns:p14="http://schemas.microsoft.com/office/powerpoint/2010/main" val="16041853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CF7B-29A2-3B9E-A5D2-E340C8715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2F954-CF66-4F4D-EEA8-C891CD9DB01C}"/>
              </a:ext>
            </a:extLst>
          </p:cNvPr>
          <p:cNvSpPr>
            <a:spLocks noGrp="1"/>
          </p:cNvSpPr>
          <p:nvPr>
            <p:ph type="title" idx="4294967295"/>
          </p:nvPr>
        </p:nvSpPr>
        <p:spPr>
          <a:xfrm>
            <a:off x="771798" y="355127"/>
            <a:ext cx="4198937" cy="1097277"/>
          </a:xfrm>
        </p:spPr>
        <p:txBody>
          <a:bodyPr>
            <a:normAutofit fontScale="90000"/>
          </a:bodyPr>
          <a:lstStyle/>
          <a:p>
            <a:pPr algn="ctr"/>
            <a:r>
              <a:rPr lang="en-CA" dirty="0">
                <a:solidFill>
                  <a:schemeClr val="bg1"/>
                </a:solidFill>
              </a:rPr>
              <a:t>SIMPLE Course overview</a:t>
            </a:r>
          </a:p>
        </p:txBody>
      </p:sp>
      <p:sp>
        <p:nvSpPr>
          <p:cNvPr id="3" name="Content Placeholder 2">
            <a:extLst>
              <a:ext uri="{FF2B5EF4-FFF2-40B4-BE49-F238E27FC236}">
                <a16:creationId xmlns:a16="http://schemas.microsoft.com/office/drawing/2014/main" id="{D9BD611D-0C8D-801C-BED9-5EE171415352}"/>
              </a:ext>
            </a:extLst>
          </p:cNvPr>
          <p:cNvSpPr>
            <a:spLocks noGrp="1"/>
          </p:cNvSpPr>
          <p:nvPr>
            <p:ph idx="4294967295"/>
          </p:nvPr>
        </p:nvSpPr>
        <p:spPr>
          <a:xfrm>
            <a:off x="5925637" y="255181"/>
            <a:ext cx="6069012" cy="6115457"/>
          </a:xfrm>
        </p:spPr>
        <p:txBody>
          <a:bodyPr>
            <a:normAutofit lnSpcReduction="10000"/>
          </a:bodyPr>
          <a:lstStyle/>
          <a:p>
            <a:pPr marL="0" indent="0">
              <a:buNone/>
            </a:pPr>
            <a:endParaRPr lang="en-CA" sz="2400" dirty="0"/>
          </a:p>
          <a:p>
            <a:r>
              <a:rPr lang="en-CA" sz="3200" dirty="0"/>
              <a:t>Part 1: Psychological theory- understanding your mind</a:t>
            </a:r>
          </a:p>
          <a:p>
            <a:r>
              <a:rPr lang="en-CA" sz="3200" dirty="0"/>
              <a:t>Part 2: Learning DBT skills </a:t>
            </a:r>
          </a:p>
          <a:p>
            <a:r>
              <a:rPr lang="en-CA" sz="3200" dirty="0"/>
              <a:t>Part 3: learning the 6 tools</a:t>
            </a:r>
          </a:p>
          <a:p>
            <a:r>
              <a:rPr lang="en-CA" sz="3200" dirty="0"/>
              <a:t>Part 4: learning the techniques and strategies needed for using the tools and skills</a:t>
            </a:r>
          </a:p>
          <a:p>
            <a:r>
              <a:rPr lang="en-CA" sz="3200" dirty="0"/>
              <a:t>Part 5: Practicing applying skills, tools, and strategies in everyday life</a:t>
            </a:r>
          </a:p>
          <a:p>
            <a:r>
              <a:rPr lang="en-CA" sz="3200" dirty="0">
                <a:solidFill>
                  <a:schemeClr val="bg1"/>
                </a:solidFill>
              </a:rPr>
              <a:t>Part 6: Using IFS to heal trauma </a:t>
            </a:r>
          </a:p>
        </p:txBody>
      </p:sp>
      <p:pic>
        <p:nvPicPr>
          <p:cNvPr id="7" name="Picture 6" descr="A cloudy sky as seen from the airplane window">
            <a:extLst>
              <a:ext uri="{FF2B5EF4-FFF2-40B4-BE49-F238E27FC236}">
                <a16:creationId xmlns:a16="http://schemas.microsoft.com/office/drawing/2014/main" id="{B04565E6-5FBF-F01D-A2A5-33FBF57E221E}"/>
              </a:ext>
            </a:extLst>
          </p:cNvPr>
          <p:cNvPicPr>
            <a:picLocks noChangeAspect="1"/>
          </p:cNvPicPr>
          <p:nvPr/>
        </p:nvPicPr>
        <p:blipFill rotWithShape="1">
          <a:blip r:embed="rId2"/>
          <a:srcRect l="27378" r="3" b="3"/>
          <a:stretch/>
        </p:blipFill>
        <p:spPr>
          <a:xfrm>
            <a:off x="147732" y="1544324"/>
            <a:ext cx="5447070" cy="4409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353B06A5-B09C-C1C2-F3A3-8097E8734BB4}"/>
              </a:ext>
            </a:extLst>
          </p:cNvPr>
          <p:cNvSpPr>
            <a:spLocks noGrp="1"/>
          </p:cNvSpPr>
          <p:nvPr>
            <p:ph type="sldNum" sz="quarter" idx="12"/>
          </p:nvPr>
        </p:nvSpPr>
        <p:spPr/>
        <p:txBody>
          <a:bodyPr/>
          <a:lstStyle/>
          <a:p>
            <a:fld id="{5B621ED0-B45F-441E-93E9-023E2B55C8A5}" type="slidenum">
              <a:rPr lang="en-CA" smtClean="0"/>
              <a:t>82</a:t>
            </a:fld>
            <a:endParaRPr lang="en-CA"/>
          </a:p>
        </p:txBody>
      </p:sp>
    </p:spTree>
    <p:extLst>
      <p:ext uri="{BB962C8B-B14F-4D97-AF65-F5344CB8AC3E}">
        <p14:creationId xmlns:p14="http://schemas.microsoft.com/office/powerpoint/2010/main" val="1658911813"/>
      </p:ext>
    </p:extLst>
  </p:cSld>
  <p:clrMapOvr>
    <a:masterClrMapping/>
  </p:clrMapOvr>
  <mc:AlternateContent xmlns:mc="http://schemas.openxmlformats.org/markup-compatibility/2006" xmlns:p14="http://schemas.microsoft.com/office/powerpoint/2010/main">
    <mc:Choice Requires="p14">
      <p:transition spd="med" p14:dur="700" advTm="26132">
        <p:fade/>
      </p:transition>
    </mc:Choice>
    <mc:Fallback xmlns="">
      <p:transition spd="med" advTm="26132">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A book cover with a face drawn on it&#10;&#10;AI-generated content may be incorrect.">
            <a:extLst>
              <a:ext uri="{FF2B5EF4-FFF2-40B4-BE49-F238E27FC236}">
                <a16:creationId xmlns:a16="http://schemas.microsoft.com/office/drawing/2014/main" id="{8E9C71FA-B350-0EF6-67DE-414C72AD2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84" y="1302574"/>
            <a:ext cx="4186671" cy="5367528"/>
          </a:xfrm>
          <a:prstGeom prst="rect">
            <a:avLst/>
          </a:prstGeom>
        </p:spPr>
      </p:pic>
      <p:sp>
        <p:nvSpPr>
          <p:cNvPr id="4" name="TextBox 3">
            <a:extLst>
              <a:ext uri="{FF2B5EF4-FFF2-40B4-BE49-F238E27FC236}">
                <a16:creationId xmlns:a16="http://schemas.microsoft.com/office/drawing/2014/main" id="{A65C1ABB-8008-3757-9470-A61A40E87BA2}"/>
              </a:ext>
            </a:extLst>
          </p:cNvPr>
          <p:cNvSpPr txBox="1"/>
          <p:nvPr/>
        </p:nvSpPr>
        <p:spPr>
          <a:xfrm>
            <a:off x="-442599" y="51227"/>
            <a:ext cx="6097836" cy="1200329"/>
          </a:xfrm>
          <a:prstGeom prst="rect">
            <a:avLst/>
          </a:prstGeom>
          <a:noFill/>
        </p:spPr>
        <p:txBody>
          <a:bodyPr wrap="square">
            <a:spAutoFit/>
          </a:bodyPr>
          <a:lstStyle/>
          <a:p>
            <a:pPr algn="ctr"/>
            <a:r>
              <a:rPr lang="en-CA" sz="3600" dirty="0">
                <a:solidFill>
                  <a:schemeClr val="bg1"/>
                </a:solidFill>
                <a:latin typeface="+mj-lt"/>
              </a:rPr>
              <a:t>IFS MANUAL GUIDED AI ASSISTED SELF THERAPY</a:t>
            </a:r>
            <a:endParaRPr lang="en-CA" sz="3600" dirty="0">
              <a:solidFill>
                <a:schemeClr val="bg1"/>
              </a:solidFill>
            </a:endParaRPr>
          </a:p>
        </p:txBody>
      </p:sp>
      <p:sp>
        <p:nvSpPr>
          <p:cNvPr id="6" name="TextBox 5">
            <a:extLst>
              <a:ext uri="{FF2B5EF4-FFF2-40B4-BE49-F238E27FC236}">
                <a16:creationId xmlns:a16="http://schemas.microsoft.com/office/drawing/2014/main" id="{8D5D8825-62CF-7108-D780-BAEF15FD7877}"/>
              </a:ext>
            </a:extLst>
          </p:cNvPr>
          <p:cNvSpPr txBox="1"/>
          <p:nvPr/>
        </p:nvSpPr>
        <p:spPr>
          <a:xfrm>
            <a:off x="5581412" y="428178"/>
            <a:ext cx="6097604" cy="6001643"/>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There’s 3 stages in trauma therapy: </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emotional regulation, </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 processing trauma and </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3</a:t>
            </a:r>
            <a:r>
              <a:rPr lang="en-CA" sz="2400" dirty="0">
                <a:latin typeface="Arial" panose="020B0604020202020204" pitchFamily="34" charset="0"/>
                <a:cs typeface="Arial" panose="020B0604020202020204" pitchFamily="34" charset="0"/>
              </a:rPr>
              <a:t> reclaiming a full life</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DBT deals mostly with stage 1.</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Internal family systems is the therapeutic approach we use in this course for stage 2 trauma work</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This year for the first time we’ll devote 7  weeks to IFS and processing trauma.</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Stage 2 trauma work can go on for years, but our intent is to launch you on a sustainable long-term practice.</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We’ll use the IFS workbook and AI assistance (you can use only the workbook if you prefer.) </a:t>
            </a:r>
          </a:p>
        </p:txBody>
      </p:sp>
      <p:sp>
        <p:nvSpPr>
          <p:cNvPr id="3" name="Slide Number Placeholder 2">
            <a:extLst>
              <a:ext uri="{FF2B5EF4-FFF2-40B4-BE49-F238E27FC236}">
                <a16:creationId xmlns:a16="http://schemas.microsoft.com/office/drawing/2014/main" id="{3FD21977-C3C9-48F6-EC85-DACEF748EFE6}"/>
              </a:ext>
            </a:extLst>
          </p:cNvPr>
          <p:cNvSpPr>
            <a:spLocks noGrp="1"/>
          </p:cNvSpPr>
          <p:nvPr>
            <p:ph type="sldNum" sz="quarter" idx="12"/>
          </p:nvPr>
        </p:nvSpPr>
        <p:spPr/>
        <p:txBody>
          <a:bodyPr/>
          <a:lstStyle/>
          <a:p>
            <a:fld id="{5B621ED0-B45F-441E-93E9-023E2B55C8A5}" type="slidenum">
              <a:rPr lang="en-CA" smtClean="0"/>
              <a:t>83</a:t>
            </a:fld>
            <a:endParaRPr lang="en-CA"/>
          </a:p>
        </p:txBody>
      </p:sp>
    </p:spTree>
    <p:extLst>
      <p:ext uri="{BB962C8B-B14F-4D97-AF65-F5344CB8AC3E}">
        <p14:creationId xmlns:p14="http://schemas.microsoft.com/office/powerpoint/2010/main" val="5231409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6BC04B-8652-A306-445C-6D7EA7308E3A}"/>
              </a:ext>
            </a:extLst>
          </p:cNvPr>
          <p:cNvSpPr txBox="1"/>
          <p:nvPr/>
        </p:nvSpPr>
        <p:spPr>
          <a:xfrm>
            <a:off x="4105836" y="0"/>
            <a:ext cx="3406588" cy="646331"/>
          </a:xfrm>
          <a:prstGeom prst="rect">
            <a:avLst/>
          </a:prstGeom>
          <a:noFill/>
        </p:spPr>
        <p:txBody>
          <a:bodyPr wrap="square">
            <a:spAutoFit/>
          </a:bodyPr>
          <a:lstStyle/>
          <a:p>
            <a:r>
              <a:rPr lang="en-CA" sz="3600" dirty="0">
                <a:solidFill>
                  <a:schemeClr val="bg1"/>
                </a:solidFill>
                <a:latin typeface="+mj-lt"/>
              </a:rPr>
              <a:t>NEW IN 2025-26</a:t>
            </a:r>
            <a:endParaRPr lang="en-CA" sz="3600" dirty="0"/>
          </a:p>
        </p:txBody>
      </p:sp>
      <p:sp>
        <p:nvSpPr>
          <p:cNvPr id="5" name="TextBox 4">
            <a:extLst>
              <a:ext uri="{FF2B5EF4-FFF2-40B4-BE49-F238E27FC236}">
                <a16:creationId xmlns:a16="http://schemas.microsoft.com/office/drawing/2014/main" id="{38025B40-43AA-9E72-0C68-3F8A63F31BAD}"/>
              </a:ext>
            </a:extLst>
          </p:cNvPr>
          <p:cNvSpPr txBox="1"/>
          <p:nvPr/>
        </p:nvSpPr>
        <p:spPr>
          <a:xfrm>
            <a:off x="143435" y="671691"/>
            <a:ext cx="11905129" cy="6186309"/>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In response to feedback from last years participants and suggestions from the co-leaders, we’ve made some significant changes to this year’s course:</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One orientation and introduction session rather than two.</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One foundations of the simple course session rather than three.</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10 practice sessions rather than 6.</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Fewer slides presented at each session.</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Simpler language used on the slides.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Email us your questions and what you’d like to see discussed prior to the boing Monday sessions.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A totally different format for the circle of meaning session.</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Much more emphasis on trauma processing with the internal family systems part of the course expanded from two to seven sessions.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Sessions will be recorded.</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We will go back to the old format of having two interaction periods per sessions rather than having interactions at any point in the session.</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We’re using a different room at the Avondale Church.</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Kate’s role has expanded.</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Keep giving us feedback so the course will become more user friendly.</a:t>
            </a:r>
          </a:p>
        </p:txBody>
      </p:sp>
      <p:sp>
        <p:nvSpPr>
          <p:cNvPr id="2" name="Slide Number Placeholder 1">
            <a:extLst>
              <a:ext uri="{FF2B5EF4-FFF2-40B4-BE49-F238E27FC236}">
                <a16:creationId xmlns:a16="http://schemas.microsoft.com/office/drawing/2014/main" id="{206EE6D4-028B-54BB-CACE-D1544769F28F}"/>
              </a:ext>
            </a:extLst>
          </p:cNvPr>
          <p:cNvSpPr>
            <a:spLocks noGrp="1"/>
          </p:cNvSpPr>
          <p:nvPr>
            <p:ph type="sldNum" sz="quarter" idx="12"/>
          </p:nvPr>
        </p:nvSpPr>
        <p:spPr/>
        <p:txBody>
          <a:bodyPr/>
          <a:lstStyle/>
          <a:p>
            <a:fld id="{5B621ED0-B45F-441E-93E9-023E2B55C8A5}" type="slidenum">
              <a:rPr lang="en-CA" smtClean="0"/>
              <a:t>84</a:t>
            </a:fld>
            <a:endParaRPr lang="en-CA"/>
          </a:p>
        </p:txBody>
      </p:sp>
    </p:spTree>
    <p:extLst>
      <p:ext uri="{BB962C8B-B14F-4D97-AF65-F5344CB8AC3E}">
        <p14:creationId xmlns:p14="http://schemas.microsoft.com/office/powerpoint/2010/main" val="41172609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8C68F-A8AA-279D-454E-F14F0FAD4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8F68A-750F-1655-15C8-A79AFBB85813}"/>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CD780A93-375A-71E7-24A6-C1E038B08AC2}"/>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solidFill>
                  <a:schemeClr val="bg1"/>
                </a:solidFill>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E940BD66-5A92-5C10-AB2B-8C0D3E8A4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1105B6-DB3E-78F0-7E4F-9B0EC728A0B0}"/>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C5F502FA-73EE-A09F-27E9-3F1063BFC835}"/>
              </a:ext>
            </a:extLst>
          </p:cNvPr>
          <p:cNvSpPr>
            <a:spLocks noGrp="1"/>
          </p:cNvSpPr>
          <p:nvPr>
            <p:ph type="sldNum" sz="quarter" idx="12"/>
          </p:nvPr>
        </p:nvSpPr>
        <p:spPr/>
        <p:txBody>
          <a:bodyPr/>
          <a:lstStyle/>
          <a:p>
            <a:fld id="{5B621ED0-B45F-441E-93E9-023E2B55C8A5}" type="slidenum">
              <a:rPr lang="en-CA" smtClean="0"/>
              <a:t>85</a:t>
            </a:fld>
            <a:endParaRPr lang="en-CA"/>
          </a:p>
        </p:txBody>
      </p:sp>
    </p:spTree>
    <p:extLst>
      <p:ext uri="{BB962C8B-B14F-4D97-AF65-F5344CB8AC3E}">
        <p14:creationId xmlns:p14="http://schemas.microsoft.com/office/powerpoint/2010/main" val="415638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in a chair&#10;&#10;Description automatically generated">
            <a:extLst>
              <a:ext uri="{FF2B5EF4-FFF2-40B4-BE49-F238E27FC236}">
                <a16:creationId xmlns:a16="http://schemas.microsoft.com/office/drawing/2014/main" id="{0908019F-A99B-CF0D-ACD3-2D504AEDB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19" y="936013"/>
            <a:ext cx="3345084" cy="3923817"/>
          </a:xfrm>
          <a:prstGeom prst="rect">
            <a:avLst/>
          </a:prstGeom>
        </p:spPr>
      </p:pic>
      <p:sp>
        <p:nvSpPr>
          <p:cNvPr id="4" name="TextBox 3">
            <a:extLst>
              <a:ext uri="{FF2B5EF4-FFF2-40B4-BE49-F238E27FC236}">
                <a16:creationId xmlns:a16="http://schemas.microsoft.com/office/drawing/2014/main" id="{109273E5-35BF-F297-78FD-304DBD27E85F}"/>
              </a:ext>
            </a:extLst>
          </p:cNvPr>
          <p:cNvSpPr txBox="1"/>
          <p:nvPr/>
        </p:nvSpPr>
        <p:spPr>
          <a:xfrm>
            <a:off x="997819" y="846047"/>
            <a:ext cx="3345084" cy="954107"/>
          </a:xfrm>
          <a:prstGeom prst="rect">
            <a:avLst/>
          </a:prstGeom>
          <a:noFill/>
        </p:spPr>
        <p:txBody>
          <a:bodyPr wrap="square">
            <a:spAutoFit/>
          </a:bodyPr>
          <a:lstStyle/>
          <a:p>
            <a:r>
              <a:rPr lang="en-CA" sz="2800">
                <a:solidFill>
                  <a:schemeClr val="bg1"/>
                </a:solidFill>
              </a:rPr>
              <a:t>Lauren Gienow</a:t>
            </a:r>
            <a:r>
              <a:rPr lang="en-CA" sz="2800">
                <a:solidFill>
                  <a:srgbClr val="FF0000"/>
                </a:solidFill>
              </a:rPr>
              <a:t> </a:t>
            </a:r>
          </a:p>
          <a:p>
            <a:r>
              <a:rPr lang="en-CA" sz="2800">
                <a:solidFill>
                  <a:srgbClr val="FF0000"/>
                </a:solidFill>
              </a:rPr>
              <a:t>Eyes in the sky</a:t>
            </a:r>
            <a:r>
              <a:rPr lang="en-CA" sz="2800">
                <a:solidFill>
                  <a:schemeClr val="bg1"/>
                </a:solidFill>
              </a:rPr>
              <a:t> </a:t>
            </a:r>
            <a:endParaRPr lang="en-CA" dirty="0"/>
          </a:p>
        </p:txBody>
      </p:sp>
      <p:sp>
        <p:nvSpPr>
          <p:cNvPr id="6" name="TextBox 5">
            <a:extLst>
              <a:ext uri="{FF2B5EF4-FFF2-40B4-BE49-F238E27FC236}">
                <a16:creationId xmlns:a16="http://schemas.microsoft.com/office/drawing/2014/main" id="{A75951ED-34F4-ADD4-5D47-5D05C8B85BF2}"/>
              </a:ext>
            </a:extLst>
          </p:cNvPr>
          <p:cNvSpPr txBox="1"/>
          <p:nvPr/>
        </p:nvSpPr>
        <p:spPr>
          <a:xfrm>
            <a:off x="5243362" y="2113092"/>
            <a:ext cx="5950819" cy="1569660"/>
          </a:xfrm>
          <a:prstGeom prst="rect">
            <a:avLst/>
          </a:prstGeom>
          <a:noFill/>
        </p:spPr>
        <p:txBody>
          <a:bodyPr wrap="square">
            <a:spAutoFit/>
          </a:bodyPr>
          <a:lstStyle/>
          <a:p>
            <a:pPr marL="285750" indent="-285750">
              <a:buFont typeface="Arial" panose="020B0604020202020204" pitchFamily="34" charset="0"/>
              <a:buChar char="•"/>
            </a:pPr>
            <a:r>
              <a:rPr lang="en-CA" sz="3200" dirty="0"/>
              <a:t>My name is…</a:t>
            </a:r>
          </a:p>
          <a:p>
            <a:pPr marL="285750" indent="-285750">
              <a:buFont typeface="Arial" panose="020B0604020202020204" pitchFamily="34" charset="0"/>
              <a:buChar char="•"/>
            </a:pPr>
            <a:r>
              <a:rPr lang="en-CA" sz="3200" dirty="0"/>
              <a:t>My role as a co leader is…</a:t>
            </a:r>
          </a:p>
          <a:p>
            <a:pPr marL="285750" indent="-285750">
              <a:buFont typeface="Arial" panose="020B0604020202020204" pitchFamily="34" charset="0"/>
              <a:buChar char="•"/>
            </a:pPr>
            <a:r>
              <a:rPr lang="en-CA" sz="3200" dirty="0"/>
              <a:t>My hope for the course is…</a:t>
            </a:r>
          </a:p>
        </p:txBody>
      </p:sp>
      <p:sp>
        <p:nvSpPr>
          <p:cNvPr id="3" name="Slide Number Placeholder 2">
            <a:extLst>
              <a:ext uri="{FF2B5EF4-FFF2-40B4-BE49-F238E27FC236}">
                <a16:creationId xmlns:a16="http://schemas.microsoft.com/office/drawing/2014/main" id="{0017F8A1-0DBD-119C-BE17-ED5F6B7EBD63}"/>
              </a:ext>
            </a:extLst>
          </p:cNvPr>
          <p:cNvSpPr>
            <a:spLocks noGrp="1"/>
          </p:cNvSpPr>
          <p:nvPr>
            <p:ph type="sldNum" sz="quarter" idx="12"/>
          </p:nvPr>
        </p:nvSpPr>
        <p:spPr/>
        <p:txBody>
          <a:bodyPr/>
          <a:lstStyle/>
          <a:p>
            <a:fld id="{5B621ED0-B45F-441E-93E9-023E2B55C8A5}" type="slidenum">
              <a:rPr lang="en-CA" smtClean="0"/>
              <a:t>86</a:t>
            </a:fld>
            <a:endParaRPr lang="en-CA"/>
          </a:p>
        </p:txBody>
      </p:sp>
    </p:spTree>
    <p:extLst>
      <p:ext uri="{BB962C8B-B14F-4D97-AF65-F5344CB8AC3E}">
        <p14:creationId xmlns:p14="http://schemas.microsoft.com/office/powerpoint/2010/main" val="39544622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FA88-1C72-4086-9A30-ECC876F3D672}"/>
              </a:ext>
            </a:extLst>
          </p:cNvPr>
          <p:cNvSpPr>
            <a:spLocks noGrp="1"/>
          </p:cNvSpPr>
          <p:nvPr>
            <p:ph type="title" idx="4294967295"/>
          </p:nvPr>
        </p:nvSpPr>
        <p:spPr>
          <a:xfrm>
            <a:off x="-340556" y="111"/>
            <a:ext cx="5550822" cy="1509712"/>
          </a:xfrm>
        </p:spPr>
        <p:txBody>
          <a:bodyPr vert="horz" lIns="91440" tIns="45720" rIns="91440" bIns="45720" rtlCol="0" anchor="ctr">
            <a:normAutofit/>
          </a:bodyPr>
          <a:lstStyle/>
          <a:p>
            <a:pPr algn="ctr"/>
            <a:r>
              <a:rPr lang="en-US" sz="2800" dirty="0">
                <a:solidFill>
                  <a:schemeClr val="bg1"/>
                </a:solidFill>
              </a:rPr>
              <a:t>Accessing and benefitting from mental health care</a:t>
            </a:r>
          </a:p>
        </p:txBody>
      </p:sp>
      <p:pic>
        <p:nvPicPr>
          <p:cNvPr id="1026" name="Picture 2" descr="Hurdling - Wikipedia">
            <a:extLst>
              <a:ext uri="{FF2B5EF4-FFF2-40B4-BE49-F238E27FC236}">
                <a16:creationId xmlns:a16="http://schemas.microsoft.com/office/drawing/2014/main" id="{7B496BAF-95EB-4BC4-A6CC-8C55F3322E6D}"/>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17062" r="25312"/>
          <a:stretch/>
        </p:blipFill>
        <p:spPr bwMode="auto">
          <a:xfrm>
            <a:off x="457199" y="1509823"/>
            <a:ext cx="4295555" cy="50373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EE52A94B-8625-4676-99E9-73663F46F053}"/>
              </a:ext>
            </a:extLst>
          </p:cNvPr>
          <p:cNvSpPr>
            <a:spLocks noGrp="1"/>
          </p:cNvSpPr>
          <p:nvPr>
            <p:ph sz="half" idx="4294967295"/>
          </p:nvPr>
        </p:nvSpPr>
        <p:spPr>
          <a:xfrm>
            <a:off x="4944140" y="187195"/>
            <a:ext cx="7247860" cy="6483609"/>
          </a:xfrm>
        </p:spPr>
        <p:txBody>
          <a:bodyPr vert="horz" lIns="91440" tIns="45720" rIns="91440" bIns="45720" rtlCol="0">
            <a:normAutofit fontScale="92500" lnSpcReduction="10000"/>
          </a:bodyPr>
          <a:lstStyle/>
          <a:p>
            <a:r>
              <a:rPr lang="en-US" sz="2400" dirty="0"/>
              <a:t>Getting out of, learning to avoid, and repairing holes or developing and implementing solutions  to our problems can be challenging. </a:t>
            </a:r>
          </a:p>
          <a:p>
            <a:r>
              <a:rPr lang="en-US" sz="2400" dirty="0"/>
              <a:t>Challenges can arise around:</a:t>
            </a:r>
          </a:p>
          <a:p>
            <a:r>
              <a:rPr lang="en-US" sz="2400" dirty="0"/>
              <a:t> 1. Realizing there is a problem. </a:t>
            </a:r>
          </a:p>
          <a:p>
            <a:r>
              <a:rPr lang="en-US" sz="2400" dirty="0"/>
              <a:t>2. Having a good understanding of the problem.</a:t>
            </a:r>
          </a:p>
          <a:p>
            <a:r>
              <a:rPr lang="en-US" sz="2400" dirty="0"/>
              <a:t> 3. Deciding on which approach is best suited to working on your problems and </a:t>
            </a:r>
          </a:p>
          <a:p>
            <a:r>
              <a:rPr lang="en-US" sz="2400" dirty="0"/>
              <a:t>4. Accessing mental health professionals to help implement the approach.</a:t>
            </a:r>
          </a:p>
          <a:p>
            <a:r>
              <a:rPr lang="en-US" sz="2400" dirty="0"/>
              <a:t>Obstacles to developing and implementing solutions to problems may have to do:</a:t>
            </a:r>
          </a:p>
          <a:p>
            <a:r>
              <a:rPr lang="en-US" sz="2400" dirty="0"/>
              <a:t> 1. mostly with the person seeking to change</a:t>
            </a:r>
          </a:p>
          <a:p>
            <a:r>
              <a:rPr lang="en-US" sz="2400" dirty="0"/>
              <a:t> 2. mostly with accessing the right resources.</a:t>
            </a:r>
          </a:p>
          <a:p>
            <a:r>
              <a:rPr lang="en-US" sz="2400" dirty="0"/>
              <a:t>Understanding and dealing with these obstacles is essential in benefiting from mental health care resources.</a:t>
            </a:r>
          </a:p>
        </p:txBody>
      </p:sp>
      <p:sp>
        <p:nvSpPr>
          <p:cNvPr id="3" name="Slide Number Placeholder 2">
            <a:extLst>
              <a:ext uri="{FF2B5EF4-FFF2-40B4-BE49-F238E27FC236}">
                <a16:creationId xmlns:a16="http://schemas.microsoft.com/office/drawing/2014/main" id="{850F3648-DF53-D2EA-786A-1CDC7804A0F4}"/>
              </a:ext>
            </a:extLst>
          </p:cNvPr>
          <p:cNvSpPr>
            <a:spLocks noGrp="1"/>
          </p:cNvSpPr>
          <p:nvPr>
            <p:ph type="sldNum" sz="quarter" idx="12"/>
          </p:nvPr>
        </p:nvSpPr>
        <p:spPr/>
        <p:txBody>
          <a:bodyPr/>
          <a:lstStyle/>
          <a:p>
            <a:fld id="{5B621ED0-B45F-441E-93E9-023E2B55C8A5}" type="slidenum">
              <a:rPr lang="en-CA" smtClean="0"/>
              <a:t>87</a:t>
            </a:fld>
            <a:endParaRPr lang="en-CA"/>
          </a:p>
        </p:txBody>
      </p:sp>
    </p:spTree>
    <p:extLst>
      <p:ext uri="{BB962C8B-B14F-4D97-AF65-F5344CB8AC3E}">
        <p14:creationId xmlns:p14="http://schemas.microsoft.com/office/powerpoint/2010/main" val="2312532114"/>
      </p:ext>
    </p:extLst>
  </p:cSld>
  <p:clrMapOvr>
    <a:masterClrMapping/>
  </p:clrMapOvr>
  <mc:AlternateContent xmlns:mc="http://schemas.openxmlformats.org/markup-compatibility/2006" xmlns:p14="http://schemas.microsoft.com/office/powerpoint/2010/main">
    <mc:Choice Requires="p14">
      <p:transition spd="med" p14:dur="700" advTm="15962">
        <p:fade/>
      </p:transition>
    </mc:Choice>
    <mc:Fallback xmlns="">
      <p:transition spd="med" advTm="15962">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6E55-917B-4E36-B5D0-BD26DB31D60B}"/>
              </a:ext>
            </a:extLst>
          </p:cNvPr>
          <p:cNvSpPr>
            <a:spLocks noGrp="1"/>
          </p:cNvSpPr>
          <p:nvPr>
            <p:ph type="title" idx="4294967295"/>
          </p:nvPr>
        </p:nvSpPr>
        <p:spPr>
          <a:xfrm>
            <a:off x="350548" y="152769"/>
            <a:ext cx="5219700" cy="1131888"/>
          </a:xfrm>
        </p:spPr>
        <p:txBody>
          <a:bodyPr>
            <a:normAutofit fontScale="90000"/>
          </a:bodyPr>
          <a:lstStyle/>
          <a:p>
            <a:pPr algn="ctr"/>
            <a:br>
              <a:rPr lang="en-CA" dirty="0">
                <a:solidFill>
                  <a:schemeClr val="bg1"/>
                </a:solidFill>
              </a:rPr>
            </a:br>
            <a:r>
              <a:rPr lang="en-CA" sz="3100" dirty="0">
                <a:solidFill>
                  <a:schemeClr val="bg1"/>
                </a:solidFill>
              </a:rPr>
              <a:t>personal and systemic Obstacles to change</a:t>
            </a:r>
          </a:p>
        </p:txBody>
      </p:sp>
      <p:sp>
        <p:nvSpPr>
          <p:cNvPr id="3" name="Content Placeholder 2">
            <a:extLst>
              <a:ext uri="{FF2B5EF4-FFF2-40B4-BE49-F238E27FC236}">
                <a16:creationId xmlns:a16="http://schemas.microsoft.com/office/drawing/2014/main" id="{6515B357-8FCF-4938-B098-4275CDBDDDDD}"/>
              </a:ext>
            </a:extLst>
          </p:cNvPr>
          <p:cNvSpPr>
            <a:spLocks noGrp="1"/>
          </p:cNvSpPr>
          <p:nvPr>
            <p:ph idx="4294967295"/>
          </p:nvPr>
        </p:nvSpPr>
        <p:spPr>
          <a:xfrm>
            <a:off x="5783004" y="318977"/>
            <a:ext cx="5781675" cy="6129613"/>
          </a:xfrm>
        </p:spPr>
        <p:txBody>
          <a:bodyPr>
            <a:normAutofit fontScale="85000" lnSpcReduction="10000"/>
          </a:bodyPr>
          <a:lstStyle/>
          <a:p>
            <a:r>
              <a:rPr lang="en-CA" sz="3000" dirty="0"/>
              <a:t>For a more detailed consideration of these obstacles please see slides from 2024-25 which you’ll find below.</a:t>
            </a:r>
          </a:p>
          <a:p>
            <a:r>
              <a:rPr lang="en-CA" sz="3000" dirty="0"/>
              <a:t>1.  Am I the problem, or is the world the problem? Internal vs. external locus of control, the stages model of change and motivational interviewing</a:t>
            </a:r>
          </a:p>
          <a:p>
            <a:r>
              <a:rPr lang="en-CA" sz="3000" dirty="0"/>
              <a:t>2. Understanding the problem: diagnosis vs. formulations</a:t>
            </a:r>
          </a:p>
          <a:p>
            <a:r>
              <a:rPr lang="en-CA" sz="3000" dirty="0"/>
              <a:t>3. What will help and who can I trust.</a:t>
            </a:r>
          </a:p>
          <a:p>
            <a:r>
              <a:rPr lang="en-CA" sz="3000" dirty="0"/>
              <a:t>4. Coping with limited resources</a:t>
            </a:r>
          </a:p>
          <a:p>
            <a:r>
              <a:rPr lang="en-CA" sz="3000" dirty="0"/>
              <a:t>5. Dealing with competing priorities</a:t>
            </a:r>
          </a:p>
          <a:p>
            <a:r>
              <a:rPr lang="en-CA" sz="3000" dirty="0"/>
              <a:t>6. Believing one can change: Self-efficacy, learned helplessness, and locus of control</a:t>
            </a:r>
          </a:p>
          <a:p>
            <a:endParaRPr lang="en-CA" sz="2400" dirty="0"/>
          </a:p>
          <a:p>
            <a:pPr marL="0" indent="0">
              <a:buNone/>
            </a:pPr>
            <a:endParaRPr lang="en-CA" sz="2400" dirty="0"/>
          </a:p>
          <a:p>
            <a:pPr marL="0" indent="0">
              <a:buNone/>
            </a:pPr>
            <a:endParaRPr lang="en-CA" sz="2400" dirty="0"/>
          </a:p>
          <a:p>
            <a:endParaRPr lang="en-CA" dirty="0"/>
          </a:p>
        </p:txBody>
      </p:sp>
      <p:pic>
        <p:nvPicPr>
          <p:cNvPr id="6" name="Picture 2" descr="The Obstacle Is The Way… Part II - Life Hack: Your Story, Experience, etc -  Medium">
            <a:extLst>
              <a:ext uri="{FF2B5EF4-FFF2-40B4-BE49-F238E27FC236}">
                <a16:creationId xmlns:a16="http://schemas.microsoft.com/office/drawing/2014/main" id="{B9803A0B-2AC6-4797-8B93-8EA7B34EF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35" r="19138" b="2"/>
          <a:stretch/>
        </p:blipFill>
        <p:spPr bwMode="auto">
          <a:xfrm>
            <a:off x="350548" y="1860698"/>
            <a:ext cx="4933833" cy="419351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0A33BF3-B6EE-6085-F987-3BDF8DB9A661}"/>
              </a:ext>
            </a:extLst>
          </p:cNvPr>
          <p:cNvSpPr>
            <a:spLocks noGrp="1"/>
          </p:cNvSpPr>
          <p:nvPr>
            <p:ph type="sldNum" sz="quarter" idx="12"/>
          </p:nvPr>
        </p:nvSpPr>
        <p:spPr/>
        <p:txBody>
          <a:bodyPr/>
          <a:lstStyle/>
          <a:p>
            <a:fld id="{5B621ED0-B45F-441E-93E9-023E2B55C8A5}" type="slidenum">
              <a:rPr lang="en-CA" smtClean="0"/>
              <a:t>88</a:t>
            </a:fld>
            <a:endParaRPr lang="en-CA"/>
          </a:p>
        </p:txBody>
      </p:sp>
    </p:spTree>
    <p:extLst>
      <p:ext uri="{BB962C8B-B14F-4D97-AF65-F5344CB8AC3E}">
        <p14:creationId xmlns:p14="http://schemas.microsoft.com/office/powerpoint/2010/main" val="4505867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9A84-142B-8FC9-4685-243CC8784DD4}"/>
              </a:ext>
            </a:extLst>
          </p:cNvPr>
          <p:cNvSpPr>
            <a:spLocks noGrp="1"/>
          </p:cNvSpPr>
          <p:nvPr>
            <p:ph type="title" idx="4294967295"/>
          </p:nvPr>
        </p:nvSpPr>
        <p:spPr>
          <a:xfrm>
            <a:off x="0" y="228600"/>
            <a:ext cx="4521200" cy="1993900"/>
          </a:xfrm>
        </p:spPr>
        <p:txBody>
          <a:bodyPr>
            <a:normAutofit/>
          </a:bodyPr>
          <a:lstStyle/>
          <a:p>
            <a:pPr algn="ctr"/>
            <a:r>
              <a:rPr lang="en-CA" sz="2800" dirty="0">
                <a:solidFill>
                  <a:schemeClr val="bg1"/>
                </a:solidFill>
              </a:rPr>
              <a:t>Obstacles participants often encounter in the simple course</a:t>
            </a:r>
          </a:p>
        </p:txBody>
      </p:sp>
      <p:sp>
        <p:nvSpPr>
          <p:cNvPr id="3" name="Content Placeholder 2">
            <a:extLst>
              <a:ext uri="{FF2B5EF4-FFF2-40B4-BE49-F238E27FC236}">
                <a16:creationId xmlns:a16="http://schemas.microsoft.com/office/drawing/2014/main" id="{B9D07752-8A17-7E3B-509E-53C0F51268F1}"/>
              </a:ext>
            </a:extLst>
          </p:cNvPr>
          <p:cNvSpPr>
            <a:spLocks noGrp="1"/>
          </p:cNvSpPr>
          <p:nvPr>
            <p:ph idx="4294967295"/>
          </p:nvPr>
        </p:nvSpPr>
        <p:spPr>
          <a:xfrm>
            <a:off x="4654550" y="147638"/>
            <a:ext cx="7537450" cy="6858000"/>
          </a:xfrm>
        </p:spPr>
        <p:txBody>
          <a:bodyPr anchor="ctr">
            <a:normAutofit/>
          </a:bodyPr>
          <a:lstStyle/>
          <a:p>
            <a:r>
              <a:rPr lang="en-CA" sz="2400" dirty="0">
                <a:solidFill>
                  <a:schemeClr val="tx2"/>
                </a:solidFill>
              </a:rPr>
              <a:t>One out of every three people who attends at least one session of the Simple course stops coming. Some of the reasons people have shared:</a:t>
            </a:r>
          </a:p>
          <a:p>
            <a:r>
              <a:rPr lang="en-CA" sz="2400" dirty="0">
                <a:solidFill>
                  <a:schemeClr val="tx2"/>
                </a:solidFill>
              </a:rPr>
              <a:t>They feel better and don’t need the course anymore, or feel worse and can’t find the motivation, hope, or interest needed for participating. </a:t>
            </a:r>
          </a:p>
          <a:p>
            <a:r>
              <a:rPr lang="en-CA" sz="2400" dirty="0">
                <a:solidFill>
                  <a:schemeClr val="tx2"/>
                </a:solidFill>
              </a:rPr>
              <a:t>They may feel their problems are too big for a course like this or that what they really need is individual therapy.</a:t>
            </a:r>
          </a:p>
          <a:p>
            <a:r>
              <a:rPr lang="en-CA" sz="2400" dirty="0">
                <a:solidFill>
                  <a:schemeClr val="tx2"/>
                </a:solidFill>
              </a:rPr>
              <a:t>Simple is not a good fit for their issues, their attention span, or learning style.</a:t>
            </a:r>
          </a:p>
          <a:p>
            <a:r>
              <a:rPr lang="en-CA" sz="2400" dirty="0">
                <a:solidFill>
                  <a:schemeClr val="tx2"/>
                </a:solidFill>
              </a:rPr>
              <a:t>There are changes in their schedules, new commitments, or changes in circumstances.</a:t>
            </a:r>
          </a:p>
          <a:p>
            <a:r>
              <a:rPr lang="en-CA" sz="2400" dirty="0">
                <a:solidFill>
                  <a:schemeClr val="tx2"/>
                </a:solidFill>
              </a:rPr>
              <a:t>They experience general discouragement: “if I have to do all of this to change, change is impossible” or “What we’ve talked about so far is not working and nothing will ever work”</a:t>
            </a:r>
          </a:p>
          <a:p>
            <a:endParaRPr lang="en-CA" sz="1100" dirty="0">
              <a:solidFill>
                <a:schemeClr val="tx2"/>
              </a:solidFill>
            </a:endParaRPr>
          </a:p>
        </p:txBody>
      </p:sp>
      <p:pic>
        <p:nvPicPr>
          <p:cNvPr id="2050" name="Picture 2" descr="DIY American Ninja Warrior Backyard Obstacle Course - Frugal Fun For Boys  and Girls">
            <a:extLst>
              <a:ext uri="{FF2B5EF4-FFF2-40B4-BE49-F238E27FC236}">
                <a16:creationId xmlns:a16="http://schemas.microsoft.com/office/drawing/2014/main" id="{DBB2E57D-95BA-22E4-22E4-0AA64D89D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23" y="2143431"/>
            <a:ext cx="4396248" cy="30922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FEEC25D-8CC7-A345-1AE4-7A436E7780D8}"/>
              </a:ext>
            </a:extLst>
          </p:cNvPr>
          <p:cNvSpPr>
            <a:spLocks noGrp="1"/>
          </p:cNvSpPr>
          <p:nvPr>
            <p:ph type="sldNum" sz="quarter" idx="12"/>
          </p:nvPr>
        </p:nvSpPr>
        <p:spPr/>
        <p:txBody>
          <a:bodyPr/>
          <a:lstStyle/>
          <a:p>
            <a:fld id="{5B621ED0-B45F-441E-93E9-023E2B55C8A5}" type="slidenum">
              <a:rPr lang="en-CA" smtClean="0"/>
              <a:t>89</a:t>
            </a:fld>
            <a:endParaRPr lang="en-CA"/>
          </a:p>
        </p:txBody>
      </p:sp>
    </p:spTree>
    <p:extLst>
      <p:ext uri="{BB962C8B-B14F-4D97-AF65-F5344CB8AC3E}">
        <p14:creationId xmlns:p14="http://schemas.microsoft.com/office/powerpoint/2010/main" val="326322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98E-28E3-487C-A09F-9E7FCCBBD2D7}"/>
              </a:ext>
            </a:extLst>
          </p:cNvPr>
          <p:cNvSpPr>
            <a:spLocks noGrp="1"/>
          </p:cNvSpPr>
          <p:nvPr>
            <p:ph type="title" idx="4294967295"/>
          </p:nvPr>
        </p:nvSpPr>
        <p:spPr>
          <a:xfrm>
            <a:off x="-654892" y="26708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90A7C0E1-7147-4767-998C-922B07E21058}"/>
              </a:ext>
            </a:extLst>
          </p:cNvPr>
          <p:cNvSpPr>
            <a:spLocks noGrp="1"/>
          </p:cNvSpPr>
          <p:nvPr>
            <p:ph idx="4294967295"/>
          </p:nvPr>
        </p:nvSpPr>
        <p:spPr>
          <a:xfrm>
            <a:off x="4530225" y="267081"/>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Poll about you</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170B8E6A-5872-ADDC-6D56-199CDB3B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34" y="1632463"/>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8F04B9-6FB8-B0A0-88D6-8BC1504FFE12}"/>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9DAA3309-7BB9-1F5B-0787-5837D98B47A3}"/>
              </a:ext>
            </a:extLst>
          </p:cNvPr>
          <p:cNvSpPr>
            <a:spLocks noGrp="1"/>
          </p:cNvSpPr>
          <p:nvPr>
            <p:ph type="sldNum" sz="quarter" idx="12"/>
          </p:nvPr>
        </p:nvSpPr>
        <p:spPr/>
        <p:txBody>
          <a:bodyPr/>
          <a:lstStyle/>
          <a:p>
            <a:fld id="{5B621ED0-B45F-441E-93E9-023E2B55C8A5}" type="slidenum">
              <a:rPr lang="en-CA" smtClean="0"/>
              <a:t>9</a:t>
            </a:fld>
            <a:endParaRPr lang="en-CA"/>
          </a:p>
        </p:txBody>
      </p:sp>
    </p:spTree>
    <p:extLst>
      <p:ext uri="{BB962C8B-B14F-4D97-AF65-F5344CB8AC3E}">
        <p14:creationId xmlns:p14="http://schemas.microsoft.com/office/powerpoint/2010/main" val="269412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9A84-142B-8FC9-4685-243CC8784DD4}"/>
              </a:ext>
            </a:extLst>
          </p:cNvPr>
          <p:cNvSpPr>
            <a:spLocks noGrp="1"/>
          </p:cNvSpPr>
          <p:nvPr>
            <p:ph type="title" idx="4294967295"/>
          </p:nvPr>
        </p:nvSpPr>
        <p:spPr>
          <a:xfrm>
            <a:off x="0" y="228600"/>
            <a:ext cx="4521200" cy="1993900"/>
          </a:xfrm>
        </p:spPr>
        <p:txBody>
          <a:bodyPr>
            <a:normAutofit/>
          </a:bodyPr>
          <a:lstStyle/>
          <a:p>
            <a:pPr algn="ctr"/>
            <a:r>
              <a:rPr lang="en-CA" sz="2800" dirty="0"/>
              <a:t>Obstacles participants often encounter in the simple course</a:t>
            </a:r>
          </a:p>
        </p:txBody>
      </p:sp>
      <p:sp>
        <p:nvSpPr>
          <p:cNvPr id="3" name="Content Placeholder 2">
            <a:extLst>
              <a:ext uri="{FF2B5EF4-FFF2-40B4-BE49-F238E27FC236}">
                <a16:creationId xmlns:a16="http://schemas.microsoft.com/office/drawing/2014/main" id="{B9D07752-8A17-7E3B-509E-53C0F51268F1}"/>
              </a:ext>
            </a:extLst>
          </p:cNvPr>
          <p:cNvSpPr>
            <a:spLocks noGrp="1"/>
          </p:cNvSpPr>
          <p:nvPr>
            <p:ph idx="4294967295"/>
          </p:nvPr>
        </p:nvSpPr>
        <p:spPr>
          <a:xfrm>
            <a:off x="4654550" y="147638"/>
            <a:ext cx="7537450" cy="6858000"/>
          </a:xfrm>
        </p:spPr>
        <p:txBody>
          <a:bodyPr anchor="ctr">
            <a:normAutofit/>
          </a:bodyPr>
          <a:lstStyle/>
          <a:p>
            <a:r>
              <a:rPr lang="en-CA" sz="2400" dirty="0">
                <a:solidFill>
                  <a:schemeClr val="tx2"/>
                </a:solidFill>
              </a:rPr>
              <a:t>Three hours (or 4.5 hours if you attend boing) a week is a big commitment other things get in the way. People miss one or two session and feel they are too far behind. People can’t be in a room or in front of a screen for 3 hours.</a:t>
            </a:r>
          </a:p>
          <a:p>
            <a:r>
              <a:rPr lang="en-CA" sz="2400" dirty="0">
                <a:solidFill>
                  <a:schemeClr val="tx2"/>
                </a:solidFill>
              </a:rPr>
              <a:t>The material covered is too difficult to understand.</a:t>
            </a:r>
          </a:p>
          <a:p>
            <a:r>
              <a:rPr lang="en-CA" sz="2400" dirty="0">
                <a:solidFill>
                  <a:schemeClr val="tx2"/>
                </a:solidFill>
              </a:rPr>
              <a:t>The format the material is presented in, is challenging when people have trouble with attention, concentration, or have atypical learning styles. The co-leaders are boring.</a:t>
            </a:r>
          </a:p>
          <a:p>
            <a:r>
              <a:rPr lang="en-CA" sz="2400" dirty="0"/>
              <a:t>Participating in the course, the material, what the co-leaders say or how they say it, and other participants trigger strong emotions that people want to avoid such as hurt, anxiety, anger, grief, sadness, hopelessness.</a:t>
            </a:r>
          </a:p>
          <a:p>
            <a:r>
              <a:rPr lang="en-CA" sz="2400" dirty="0">
                <a:solidFill>
                  <a:schemeClr val="tx2"/>
                </a:solidFill>
              </a:rPr>
              <a:t>Combinations of several of the above. </a:t>
            </a:r>
          </a:p>
          <a:p>
            <a:endParaRPr lang="en-CA" sz="1100" dirty="0">
              <a:solidFill>
                <a:schemeClr val="tx2"/>
              </a:solidFill>
            </a:endParaRPr>
          </a:p>
        </p:txBody>
      </p:sp>
      <p:pic>
        <p:nvPicPr>
          <p:cNvPr id="2050" name="Picture 2" descr="DIY American Ninja Warrior Backyard Obstacle Course - Frugal Fun For Boys  and Girls">
            <a:extLst>
              <a:ext uri="{FF2B5EF4-FFF2-40B4-BE49-F238E27FC236}">
                <a16:creationId xmlns:a16="http://schemas.microsoft.com/office/drawing/2014/main" id="{DBB2E57D-95BA-22E4-22E4-0AA64D89D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23" y="2143431"/>
            <a:ext cx="4396248" cy="30922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28C09E-BE9B-BA2E-B922-CA1C2089010F}"/>
              </a:ext>
            </a:extLst>
          </p:cNvPr>
          <p:cNvSpPr txBox="1"/>
          <p:nvPr/>
        </p:nvSpPr>
        <p:spPr>
          <a:xfrm>
            <a:off x="214367" y="625385"/>
            <a:ext cx="3894337" cy="1200329"/>
          </a:xfrm>
          <a:prstGeom prst="rect">
            <a:avLst/>
          </a:prstGeom>
          <a:noFill/>
        </p:spPr>
        <p:txBody>
          <a:bodyPr wrap="square">
            <a:spAutoFit/>
          </a:bodyPr>
          <a:lstStyle/>
          <a:p>
            <a:pPr algn="ctr"/>
            <a:r>
              <a:rPr lang="en-CA" sz="2400" dirty="0">
                <a:solidFill>
                  <a:schemeClr val="bg1"/>
                </a:solidFill>
              </a:rPr>
              <a:t>OBSTACLES PARTICIPANTS OFTEN ENCOUNTER IN THE SIMPLE COURSE</a:t>
            </a:r>
          </a:p>
        </p:txBody>
      </p:sp>
      <p:sp>
        <p:nvSpPr>
          <p:cNvPr id="4" name="Slide Number Placeholder 3">
            <a:extLst>
              <a:ext uri="{FF2B5EF4-FFF2-40B4-BE49-F238E27FC236}">
                <a16:creationId xmlns:a16="http://schemas.microsoft.com/office/drawing/2014/main" id="{8A565736-7E6F-35B5-12DF-E038A2F5C7FD}"/>
              </a:ext>
            </a:extLst>
          </p:cNvPr>
          <p:cNvSpPr>
            <a:spLocks noGrp="1"/>
          </p:cNvSpPr>
          <p:nvPr>
            <p:ph type="sldNum" sz="quarter" idx="12"/>
          </p:nvPr>
        </p:nvSpPr>
        <p:spPr/>
        <p:txBody>
          <a:bodyPr/>
          <a:lstStyle/>
          <a:p>
            <a:fld id="{5B621ED0-B45F-441E-93E9-023E2B55C8A5}" type="slidenum">
              <a:rPr lang="en-CA" smtClean="0"/>
              <a:t>90</a:t>
            </a:fld>
            <a:endParaRPr lang="en-CA"/>
          </a:p>
        </p:txBody>
      </p:sp>
    </p:spTree>
    <p:extLst>
      <p:ext uri="{BB962C8B-B14F-4D97-AF65-F5344CB8AC3E}">
        <p14:creationId xmlns:p14="http://schemas.microsoft.com/office/powerpoint/2010/main" val="129597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710FE-5562-69B5-257E-3C42668BB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D49E5-2A25-4B33-E9D6-682CA51D86E1}"/>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B653AA69-C140-E954-B9AD-556C9F6AC6AE}"/>
              </a:ext>
            </a:extLst>
          </p:cNvPr>
          <p:cNvSpPr>
            <a:spLocks noGrp="1"/>
          </p:cNvSpPr>
          <p:nvPr>
            <p:ph idx="4294967295"/>
          </p:nvPr>
        </p:nvSpPr>
        <p:spPr>
          <a:xfrm>
            <a:off x="4636104" y="88489"/>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10-minute Break</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solidFill>
                  <a:schemeClr val="bg1"/>
                </a:solidFill>
                <a:latin typeface="+mj-lt"/>
              </a:rPr>
              <a:t>Stuff to keep in mind when sharing in the group or if you’re triggered</a:t>
            </a:r>
          </a:p>
          <a:p>
            <a:pPr>
              <a:spcBef>
                <a:spcPts val="0"/>
              </a:spcBef>
              <a:spcAft>
                <a:spcPts val="0"/>
              </a:spcAft>
            </a:pPr>
            <a:r>
              <a:rPr lang="en-CA" sz="2400" dirty="0">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C01A8B6A-BE1E-F034-C689-629674DD0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C18E9F-20A0-8D3F-06C4-2311D3CE683D}"/>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1F9F36F7-8737-1C91-67C6-FB4479CE3BB3}"/>
              </a:ext>
            </a:extLst>
          </p:cNvPr>
          <p:cNvSpPr>
            <a:spLocks noGrp="1"/>
          </p:cNvSpPr>
          <p:nvPr>
            <p:ph type="sldNum" sz="quarter" idx="12"/>
          </p:nvPr>
        </p:nvSpPr>
        <p:spPr/>
        <p:txBody>
          <a:bodyPr/>
          <a:lstStyle/>
          <a:p>
            <a:fld id="{5B621ED0-B45F-441E-93E9-023E2B55C8A5}" type="slidenum">
              <a:rPr lang="en-CA" smtClean="0"/>
              <a:t>91</a:t>
            </a:fld>
            <a:endParaRPr lang="en-CA"/>
          </a:p>
        </p:txBody>
      </p:sp>
    </p:spTree>
    <p:extLst>
      <p:ext uri="{BB962C8B-B14F-4D97-AF65-F5344CB8AC3E}">
        <p14:creationId xmlns:p14="http://schemas.microsoft.com/office/powerpoint/2010/main" val="421446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20CC-0C95-3964-DB4B-4F49872B6CE6}"/>
            </a:ext>
          </a:extLst>
        </p:cNvPr>
        <p:cNvGrpSpPr/>
        <p:nvPr/>
      </p:nvGrpSpPr>
      <p:grpSpPr>
        <a:xfrm>
          <a:off x="0" y="0"/>
          <a:ext cx="0" cy="0"/>
          <a:chOff x="0" y="0"/>
          <a:chExt cx="0" cy="0"/>
        </a:xfrm>
      </p:grpSpPr>
      <p:pic>
        <p:nvPicPr>
          <p:cNvPr id="3" name="Picture 2" descr="A person smiling with her hands on her hips&#10;&#10;Description automatically generated">
            <a:extLst>
              <a:ext uri="{FF2B5EF4-FFF2-40B4-BE49-F238E27FC236}">
                <a16:creationId xmlns:a16="http://schemas.microsoft.com/office/drawing/2014/main" id="{D3367DDF-3666-BA43-6926-D25497C09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0" y="634758"/>
            <a:ext cx="4668224" cy="5132742"/>
          </a:xfrm>
          <a:prstGeom prst="rect">
            <a:avLst/>
          </a:prstGeom>
        </p:spPr>
      </p:pic>
      <p:sp>
        <p:nvSpPr>
          <p:cNvPr id="4" name="TextBox 3">
            <a:extLst>
              <a:ext uri="{FF2B5EF4-FFF2-40B4-BE49-F238E27FC236}">
                <a16:creationId xmlns:a16="http://schemas.microsoft.com/office/drawing/2014/main" id="{9F1C9128-E4CF-5BCF-1E16-F6F28EE3AD0F}"/>
              </a:ext>
            </a:extLst>
          </p:cNvPr>
          <p:cNvSpPr txBox="1"/>
          <p:nvPr/>
        </p:nvSpPr>
        <p:spPr>
          <a:xfrm>
            <a:off x="-116541" y="4833594"/>
            <a:ext cx="6094070" cy="584775"/>
          </a:xfrm>
          <a:prstGeom prst="rect">
            <a:avLst/>
          </a:prstGeom>
          <a:noFill/>
        </p:spPr>
        <p:txBody>
          <a:bodyPr wrap="square">
            <a:spAutoFit/>
          </a:bodyPr>
          <a:lstStyle/>
          <a:p>
            <a:pPr algn="ctr"/>
            <a:r>
              <a:rPr lang="en-US" sz="3200" dirty="0"/>
              <a:t>Kate Smidts</a:t>
            </a:r>
            <a:endParaRPr lang="en-CA" sz="3200" dirty="0"/>
          </a:p>
        </p:txBody>
      </p:sp>
      <p:sp>
        <p:nvSpPr>
          <p:cNvPr id="5" name="TextBox 4">
            <a:extLst>
              <a:ext uri="{FF2B5EF4-FFF2-40B4-BE49-F238E27FC236}">
                <a16:creationId xmlns:a16="http://schemas.microsoft.com/office/drawing/2014/main" id="{ACDBE8E4-575F-7670-CE7A-AC0306ACBA9A}"/>
              </a:ext>
            </a:extLst>
          </p:cNvPr>
          <p:cNvSpPr txBox="1"/>
          <p:nvPr/>
        </p:nvSpPr>
        <p:spPr>
          <a:xfrm>
            <a:off x="5913652" y="3429000"/>
            <a:ext cx="5915796" cy="1569660"/>
          </a:xfrm>
          <a:prstGeom prst="rect">
            <a:avLst/>
          </a:prstGeom>
          <a:noFill/>
        </p:spPr>
        <p:txBody>
          <a:bodyPr wrap="square">
            <a:spAutoFit/>
          </a:bodyPr>
          <a:lstStyle/>
          <a:p>
            <a:pPr>
              <a:spcBef>
                <a:spcPts val="0"/>
              </a:spcBef>
              <a:spcAft>
                <a:spcPts val="0"/>
              </a:spcAft>
            </a:pPr>
            <a:r>
              <a:rPr lang="en-CA" sz="3200" dirty="0">
                <a:latin typeface="+mj-lt"/>
              </a:rPr>
              <a:t>Stuff to keep in mind when sharing in the group or if you’re triggered</a:t>
            </a:r>
          </a:p>
        </p:txBody>
      </p:sp>
      <p:sp>
        <p:nvSpPr>
          <p:cNvPr id="2" name="Slide Number Placeholder 1">
            <a:extLst>
              <a:ext uri="{FF2B5EF4-FFF2-40B4-BE49-F238E27FC236}">
                <a16:creationId xmlns:a16="http://schemas.microsoft.com/office/drawing/2014/main" id="{AADBBDCA-3444-2241-4BEA-85827A1B0224}"/>
              </a:ext>
            </a:extLst>
          </p:cNvPr>
          <p:cNvSpPr>
            <a:spLocks noGrp="1"/>
          </p:cNvSpPr>
          <p:nvPr>
            <p:ph type="sldNum" sz="quarter" idx="12"/>
          </p:nvPr>
        </p:nvSpPr>
        <p:spPr/>
        <p:txBody>
          <a:bodyPr/>
          <a:lstStyle/>
          <a:p>
            <a:fld id="{5B621ED0-B45F-441E-93E9-023E2B55C8A5}" type="slidenum">
              <a:rPr lang="en-CA" smtClean="0"/>
              <a:t>92</a:t>
            </a:fld>
            <a:endParaRPr lang="en-CA"/>
          </a:p>
        </p:txBody>
      </p:sp>
    </p:spTree>
    <p:extLst>
      <p:ext uri="{BB962C8B-B14F-4D97-AF65-F5344CB8AC3E}">
        <p14:creationId xmlns:p14="http://schemas.microsoft.com/office/powerpoint/2010/main" val="4037493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window of tolerance&#10;&#10;Description automatically generated">
            <a:extLst>
              <a:ext uri="{FF2B5EF4-FFF2-40B4-BE49-F238E27FC236}">
                <a16:creationId xmlns:a16="http://schemas.microsoft.com/office/drawing/2014/main" id="{B3E1597B-C980-EF37-23C2-06E9F1BA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07" y="1098469"/>
            <a:ext cx="4969057" cy="5597812"/>
          </a:xfrm>
          <a:prstGeom prst="rect">
            <a:avLst/>
          </a:prstGeom>
        </p:spPr>
      </p:pic>
      <p:sp>
        <p:nvSpPr>
          <p:cNvPr id="7" name="TextBox 6">
            <a:extLst>
              <a:ext uri="{FF2B5EF4-FFF2-40B4-BE49-F238E27FC236}">
                <a16:creationId xmlns:a16="http://schemas.microsoft.com/office/drawing/2014/main" id="{7DE4CFD0-4FBD-502E-AF47-0A7EE4A2EAB7}"/>
              </a:ext>
            </a:extLst>
          </p:cNvPr>
          <p:cNvSpPr txBox="1"/>
          <p:nvPr/>
        </p:nvSpPr>
        <p:spPr>
          <a:xfrm>
            <a:off x="5322770" y="210026"/>
            <a:ext cx="6801853" cy="6647974"/>
          </a:xfrm>
          <a:prstGeom prst="rect">
            <a:avLst/>
          </a:prstGeom>
          <a:noFill/>
        </p:spPr>
        <p:txBody>
          <a:bodyPr wrap="square">
            <a:spAutoFit/>
          </a:bodyPr>
          <a:lstStyle/>
          <a:p>
            <a:pPr marL="285750" indent="-285750">
              <a:buFont typeface="Arial" panose="020B0604020202020204" pitchFamily="34" charset="0"/>
              <a:buChar char="•"/>
            </a:pPr>
            <a:r>
              <a:rPr lang="en-CA" sz="2400" dirty="0"/>
              <a:t>At some point during the course, you will be triggered. This may even happen frequently. Being triggered is an unpleasant experience that we all want to avoid.  </a:t>
            </a:r>
          </a:p>
          <a:p>
            <a:pPr marL="285750" indent="-285750">
              <a:buFont typeface="Arial" panose="020B0604020202020204" pitchFamily="34" charset="0"/>
              <a:buChar char="•"/>
            </a:pPr>
            <a:r>
              <a:rPr lang="en-CA" sz="2400" dirty="0"/>
              <a:t>Emotional triggers are experiences such as memories, situations, certain objects or words, people etc. that spark intense negative emotions.</a:t>
            </a:r>
          </a:p>
          <a:p>
            <a:pPr marL="285750" indent="-285750">
              <a:buFont typeface="Arial" panose="020B0604020202020204" pitchFamily="34" charset="0"/>
              <a:buChar char="•"/>
            </a:pPr>
            <a:r>
              <a:rPr lang="en-CA" sz="2400" dirty="0"/>
              <a:t>These emotions can arise abruptly.</a:t>
            </a:r>
          </a:p>
          <a:p>
            <a:pPr marL="285750" indent="-285750">
              <a:buFont typeface="Arial" panose="020B0604020202020204" pitchFamily="34" charset="0"/>
              <a:buChar char="•"/>
            </a:pPr>
            <a:r>
              <a:rPr lang="en-CA" sz="2400" dirty="0"/>
              <a:t>People with emotional dysregulation frequently have narrow windows of tolerance and frequently experience intense emotions.</a:t>
            </a:r>
          </a:p>
          <a:p>
            <a:pPr marL="285750" indent="-285750">
              <a:buFont typeface="Arial" panose="020B0604020202020204" pitchFamily="34" charset="0"/>
              <a:buChar char="•"/>
            </a:pPr>
            <a:r>
              <a:rPr lang="en-CA" sz="2400" dirty="0"/>
              <a:t>Our minds tend to blame the triggering events for causing these intense emotions. This ignores the fact that being triggered has less to do with the triggering event and more to do with our psychological struggles that the triggering event reveals.</a:t>
            </a:r>
          </a:p>
          <a:p>
            <a:endParaRPr lang="en-CA" dirty="0"/>
          </a:p>
        </p:txBody>
      </p:sp>
      <p:sp>
        <p:nvSpPr>
          <p:cNvPr id="4" name="TextBox 3">
            <a:extLst>
              <a:ext uri="{FF2B5EF4-FFF2-40B4-BE49-F238E27FC236}">
                <a16:creationId xmlns:a16="http://schemas.microsoft.com/office/drawing/2014/main" id="{2E0DE3E9-0E76-A131-30CB-2FFE173304EB}"/>
              </a:ext>
            </a:extLst>
          </p:cNvPr>
          <p:cNvSpPr txBox="1"/>
          <p:nvPr/>
        </p:nvSpPr>
        <p:spPr>
          <a:xfrm>
            <a:off x="-598455" y="325349"/>
            <a:ext cx="6347361" cy="1138773"/>
          </a:xfrm>
          <a:prstGeom prst="rect">
            <a:avLst/>
          </a:prstGeom>
          <a:noFill/>
        </p:spPr>
        <p:txBody>
          <a:bodyPr wrap="square">
            <a:spAutoFit/>
          </a:bodyPr>
          <a:lstStyle/>
          <a:p>
            <a:pPr algn="ctr"/>
            <a:r>
              <a:rPr lang="en-CA" sz="3600" dirty="0">
                <a:solidFill>
                  <a:schemeClr val="bg1"/>
                </a:solidFill>
              </a:rPr>
              <a:t>IF YOU’RE  TRIGGERED </a:t>
            </a:r>
          </a:p>
          <a:p>
            <a:pPr algn="ctr"/>
            <a:r>
              <a:rPr lang="en-CA" sz="3200" dirty="0"/>
              <a:t> </a:t>
            </a:r>
          </a:p>
        </p:txBody>
      </p:sp>
      <p:sp>
        <p:nvSpPr>
          <p:cNvPr id="2" name="Slide Number Placeholder 1">
            <a:extLst>
              <a:ext uri="{FF2B5EF4-FFF2-40B4-BE49-F238E27FC236}">
                <a16:creationId xmlns:a16="http://schemas.microsoft.com/office/drawing/2014/main" id="{04C283F1-7A5B-7D2C-FD60-9FEC17F2E8AC}"/>
              </a:ext>
            </a:extLst>
          </p:cNvPr>
          <p:cNvSpPr>
            <a:spLocks noGrp="1"/>
          </p:cNvSpPr>
          <p:nvPr>
            <p:ph type="sldNum" sz="quarter" idx="12"/>
          </p:nvPr>
        </p:nvSpPr>
        <p:spPr/>
        <p:txBody>
          <a:bodyPr/>
          <a:lstStyle/>
          <a:p>
            <a:fld id="{5B621ED0-B45F-441E-93E9-023E2B55C8A5}" type="slidenum">
              <a:rPr lang="en-CA" smtClean="0"/>
              <a:t>93</a:t>
            </a:fld>
            <a:endParaRPr lang="en-CA"/>
          </a:p>
        </p:txBody>
      </p:sp>
    </p:spTree>
    <p:extLst>
      <p:ext uri="{BB962C8B-B14F-4D97-AF65-F5344CB8AC3E}">
        <p14:creationId xmlns:p14="http://schemas.microsoft.com/office/powerpoint/2010/main" val="2974795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5BCE9-CEB9-DB4A-84C8-544AFD8B3CDA}"/>
            </a:ext>
          </a:extLst>
        </p:cNvPr>
        <p:cNvGrpSpPr/>
        <p:nvPr/>
      </p:nvGrpSpPr>
      <p:grpSpPr>
        <a:xfrm>
          <a:off x="0" y="0"/>
          <a:ext cx="0" cy="0"/>
          <a:chOff x="0" y="0"/>
          <a:chExt cx="0" cy="0"/>
        </a:xfrm>
      </p:grpSpPr>
      <p:pic>
        <p:nvPicPr>
          <p:cNvPr id="5" name="Picture 4" descr="A close-up of a checklist&#10;&#10;Description automatically generated">
            <a:extLst>
              <a:ext uri="{FF2B5EF4-FFF2-40B4-BE49-F238E27FC236}">
                <a16:creationId xmlns:a16="http://schemas.microsoft.com/office/drawing/2014/main" id="{23CA0D54-D8D9-96F5-2D49-94FDEB72C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42" y="934840"/>
            <a:ext cx="5190641" cy="5597812"/>
          </a:xfrm>
          <a:prstGeom prst="rect">
            <a:avLst/>
          </a:prstGeom>
        </p:spPr>
      </p:pic>
      <p:sp>
        <p:nvSpPr>
          <p:cNvPr id="7" name="TextBox 6">
            <a:extLst>
              <a:ext uri="{FF2B5EF4-FFF2-40B4-BE49-F238E27FC236}">
                <a16:creationId xmlns:a16="http://schemas.microsoft.com/office/drawing/2014/main" id="{5AE2F4F5-3C22-3602-8AB8-545068BC3FE1}"/>
              </a:ext>
            </a:extLst>
          </p:cNvPr>
          <p:cNvSpPr txBox="1"/>
          <p:nvPr/>
        </p:nvSpPr>
        <p:spPr>
          <a:xfrm>
            <a:off x="6145232" y="1201598"/>
            <a:ext cx="5624946" cy="4801314"/>
          </a:xfrm>
          <a:prstGeom prst="rect">
            <a:avLst/>
          </a:prstGeom>
          <a:noFill/>
        </p:spPr>
        <p:txBody>
          <a:bodyPr wrap="square">
            <a:spAutoFit/>
          </a:bodyPr>
          <a:lstStyle/>
          <a:p>
            <a:pPr marL="285750" indent="-285750">
              <a:buFont typeface="Arial" panose="020B0604020202020204" pitchFamily="34" charset="0"/>
              <a:buChar char="•"/>
            </a:pPr>
            <a:r>
              <a:rPr lang="en-CA" sz="2400" dirty="0"/>
              <a:t>The automatic reactions to being triggered include withdrawing (anxiety), attacking (anger), or numbing out (dissociation).</a:t>
            </a:r>
          </a:p>
          <a:p>
            <a:pPr marL="285750" indent="-285750">
              <a:buFont typeface="Arial" panose="020B0604020202020204" pitchFamily="34" charset="0"/>
              <a:buChar char="•"/>
            </a:pPr>
            <a:r>
              <a:rPr lang="en-CA" sz="2400" dirty="0"/>
              <a:t>Rather than withdrawing, attacking, or numbing out, which is often the repeat of the previous experiences you've encountered, we encourage you to observe and reflect on your emotional reactions. </a:t>
            </a:r>
          </a:p>
          <a:p>
            <a:pPr marL="285750" indent="-285750">
              <a:buFont typeface="Arial" panose="020B0604020202020204" pitchFamily="34" charset="0"/>
              <a:buChar char="•"/>
            </a:pPr>
            <a:r>
              <a:rPr lang="en-CA" sz="2400" dirty="0"/>
              <a:t>This is more likely to help you widen your window of tolerance and heal.</a:t>
            </a:r>
          </a:p>
          <a:p>
            <a:endParaRPr lang="en-CA" dirty="0"/>
          </a:p>
        </p:txBody>
      </p:sp>
      <p:sp>
        <p:nvSpPr>
          <p:cNvPr id="4" name="TextBox 3">
            <a:extLst>
              <a:ext uri="{FF2B5EF4-FFF2-40B4-BE49-F238E27FC236}">
                <a16:creationId xmlns:a16="http://schemas.microsoft.com/office/drawing/2014/main" id="{DF43987D-2A06-FA0D-7845-5B356CDC738B}"/>
              </a:ext>
            </a:extLst>
          </p:cNvPr>
          <p:cNvSpPr txBox="1"/>
          <p:nvPr/>
        </p:nvSpPr>
        <p:spPr>
          <a:xfrm>
            <a:off x="219693" y="161719"/>
            <a:ext cx="6347361" cy="1138773"/>
          </a:xfrm>
          <a:prstGeom prst="rect">
            <a:avLst/>
          </a:prstGeom>
          <a:noFill/>
        </p:spPr>
        <p:txBody>
          <a:bodyPr wrap="square">
            <a:spAutoFit/>
          </a:bodyPr>
          <a:lstStyle/>
          <a:p>
            <a:pPr algn="ctr"/>
            <a:r>
              <a:rPr lang="en-CA" sz="3600" dirty="0">
                <a:solidFill>
                  <a:schemeClr val="bg1"/>
                </a:solidFill>
              </a:rPr>
              <a:t>IF YOU’RE  TRIGGERED </a:t>
            </a:r>
          </a:p>
          <a:p>
            <a:pPr algn="ctr"/>
            <a:r>
              <a:rPr lang="en-CA" sz="3200" dirty="0"/>
              <a:t> </a:t>
            </a:r>
          </a:p>
        </p:txBody>
      </p:sp>
      <p:sp>
        <p:nvSpPr>
          <p:cNvPr id="2" name="Slide Number Placeholder 1">
            <a:extLst>
              <a:ext uri="{FF2B5EF4-FFF2-40B4-BE49-F238E27FC236}">
                <a16:creationId xmlns:a16="http://schemas.microsoft.com/office/drawing/2014/main" id="{F8391609-1124-DED0-AC66-0621E8887752}"/>
              </a:ext>
            </a:extLst>
          </p:cNvPr>
          <p:cNvSpPr>
            <a:spLocks noGrp="1"/>
          </p:cNvSpPr>
          <p:nvPr>
            <p:ph type="sldNum" sz="quarter" idx="12"/>
          </p:nvPr>
        </p:nvSpPr>
        <p:spPr/>
        <p:txBody>
          <a:bodyPr/>
          <a:lstStyle/>
          <a:p>
            <a:fld id="{5B621ED0-B45F-441E-93E9-023E2B55C8A5}" type="slidenum">
              <a:rPr lang="en-CA" smtClean="0"/>
              <a:t>94</a:t>
            </a:fld>
            <a:endParaRPr lang="en-CA"/>
          </a:p>
        </p:txBody>
      </p:sp>
    </p:spTree>
    <p:extLst>
      <p:ext uri="{BB962C8B-B14F-4D97-AF65-F5344CB8AC3E}">
        <p14:creationId xmlns:p14="http://schemas.microsoft.com/office/powerpoint/2010/main" val="20255566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4BB4D-A925-F9AF-5B8D-E0D43D579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BC797-9DCA-9C0A-D672-EB03AF35BF73}"/>
              </a:ext>
            </a:extLst>
          </p:cNvPr>
          <p:cNvSpPr>
            <a:spLocks noGrp="1"/>
          </p:cNvSpPr>
          <p:nvPr>
            <p:ph type="title" idx="4294967295"/>
          </p:nvPr>
        </p:nvSpPr>
        <p:spPr>
          <a:xfrm>
            <a:off x="191422" y="365760"/>
            <a:ext cx="4370953" cy="1357312"/>
          </a:xfrm>
        </p:spPr>
        <p:txBody>
          <a:bodyPr>
            <a:normAutofit/>
          </a:bodyPr>
          <a:lstStyle/>
          <a:p>
            <a:pPr algn="ctr"/>
            <a:r>
              <a:rPr lang="en-CA" sz="3200" dirty="0">
                <a:solidFill>
                  <a:schemeClr val="bg1"/>
                </a:solidFill>
              </a:rPr>
              <a:t> when SHARING in </a:t>
            </a:r>
            <a:br>
              <a:rPr lang="en-CA" sz="3200" dirty="0">
                <a:solidFill>
                  <a:schemeClr val="bg1"/>
                </a:solidFill>
              </a:rPr>
            </a:br>
            <a:r>
              <a:rPr lang="en-CA" sz="3200" dirty="0">
                <a:solidFill>
                  <a:schemeClr val="bg1"/>
                </a:solidFill>
              </a:rPr>
              <a:t>the group</a:t>
            </a:r>
          </a:p>
        </p:txBody>
      </p:sp>
      <p:sp>
        <p:nvSpPr>
          <p:cNvPr id="3" name="Content Placeholder 2">
            <a:extLst>
              <a:ext uri="{FF2B5EF4-FFF2-40B4-BE49-F238E27FC236}">
                <a16:creationId xmlns:a16="http://schemas.microsoft.com/office/drawing/2014/main" id="{88BC5495-E05C-296A-AD4E-C157D6F3244C}"/>
              </a:ext>
            </a:extLst>
          </p:cNvPr>
          <p:cNvSpPr>
            <a:spLocks noGrp="1"/>
          </p:cNvSpPr>
          <p:nvPr>
            <p:ph idx="4294967295"/>
          </p:nvPr>
        </p:nvSpPr>
        <p:spPr>
          <a:xfrm>
            <a:off x="4826779" y="134992"/>
            <a:ext cx="7196488" cy="6180881"/>
          </a:xfrm>
        </p:spPr>
        <p:txBody>
          <a:bodyPr>
            <a:noAutofit/>
          </a:bodyPr>
          <a:lstStyle/>
          <a:p>
            <a:pPr>
              <a:spcBef>
                <a:spcPts val="0"/>
              </a:spcBef>
              <a:spcAft>
                <a:spcPts val="0"/>
              </a:spcAft>
            </a:pPr>
            <a:r>
              <a:rPr lang="en-CA" dirty="0">
                <a:solidFill>
                  <a:schemeClr val="tx1"/>
                </a:solidFill>
                <a:latin typeface="Arial" panose="020B0604020202020204" pitchFamily="34" charset="0"/>
                <a:cs typeface="Arial" panose="020B0604020202020204" pitchFamily="34" charset="0"/>
              </a:rPr>
              <a:t>Course participants </a:t>
            </a:r>
            <a:r>
              <a:rPr lang="en-CA" dirty="0">
                <a:latin typeface="Arial" panose="020B0604020202020204" pitchFamily="34" charset="0"/>
                <a:cs typeface="Arial" panose="020B0604020202020204" pitchFamily="34" charset="0"/>
              </a:rPr>
              <a:t>can</a:t>
            </a:r>
            <a:r>
              <a:rPr lang="en-CA" dirty="0">
                <a:solidFill>
                  <a:schemeClr val="tx1"/>
                </a:solidFill>
                <a:latin typeface="Arial" panose="020B0604020202020204" pitchFamily="34" charset="0"/>
                <a:cs typeface="Arial" panose="020B0604020202020204" pitchFamily="34" charset="0"/>
              </a:rPr>
              <a:t> share their feelings and thoughts in the sessions during the designated periods. Participant contributions are generally considered, by most participants, to be one of the most valuable aspects of the course.</a:t>
            </a:r>
          </a:p>
          <a:p>
            <a:pPr>
              <a:spcBef>
                <a:spcPts val="0"/>
              </a:spcBef>
              <a:spcAft>
                <a:spcPts val="0"/>
              </a:spcAft>
            </a:pPr>
            <a:r>
              <a:rPr lang="en-CA" dirty="0">
                <a:solidFill>
                  <a:schemeClr val="tx1"/>
                </a:solidFill>
                <a:latin typeface="Arial" panose="020B0604020202020204" pitchFamily="34" charset="0"/>
                <a:cs typeface="Arial" panose="020B0604020202020204" pitchFamily="34" charset="0"/>
              </a:rPr>
              <a:t>You will notice that the co-leaders strive to time manage during the course so that all the different components of each session are adequately covered.</a:t>
            </a:r>
          </a:p>
          <a:p>
            <a:pPr>
              <a:spcBef>
                <a:spcPts val="0"/>
              </a:spcBef>
              <a:spcAft>
                <a:spcPts val="0"/>
              </a:spcAft>
            </a:pPr>
            <a:r>
              <a:rPr lang="en-CA" dirty="0">
                <a:latin typeface="Arial" panose="020B0604020202020204" pitchFamily="34" charset="0"/>
                <a:cs typeface="Arial" panose="020B0604020202020204" pitchFamily="34" charset="0"/>
              </a:rPr>
              <a:t>Last year we encouraged participants to jump in with questions or comments at any point during the session.  At the end of the year the feedback was that many people didn’t like this as the flow of the session was sometimes disrupted. </a:t>
            </a:r>
          </a:p>
          <a:p>
            <a:pPr>
              <a:spcBef>
                <a:spcPts val="0"/>
              </a:spcBef>
              <a:spcAft>
                <a:spcPts val="0"/>
              </a:spcAft>
            </a:pPr>
            <a:r>
              <a:rPr lang="en-CA" dirty="0">
                <a:latin typeface="Arial" panose="020B0604020202020204" pitchFamily="34" charset="0"/>
                <a:cs typeface="Arial" panose="020B0604020202020204" pitchFamily="34" charset="0"/>
              </a:rPr>
              <a:t>This year we’ll ask you to save your questions and comments to the two designated periods.</a:t>
            </a:r>
          </a:p>
          <a:p>
            <a:pPr>
              <a:spcBef>
                <a:spcPts val="0"/>
              </a:spcBef>
              <a:spcAft>
                <a:spcPts val="0"/>
              </a:spcAft>
            </a:pPr>
            <a:r>
              <a:rPr lang="en-CA" dirty="0">
                <a:latin typeface="Arial" panose="020B0604020202020204" pitchFamily="34" charset="0"/>
                <a:cs typeface="Arial" panose="020B0604020202020204" pitchFamily="34" charset="0"/>
              </a:rPr>
              <a:t>At these times, please put your hand up and the co-leaders will keep track of the order in which you did so. When you share, please try to follow the “one breath sharing rule”</a:t>
            </a:r>
          </a:p>
          <a:p>
            <a:pPr>
              <a:spcBef>
                <a:spcPts val="0"/>
              </a:spcBef>
              <a:spcAft>
                <a:spcPts val="0"/>
              </a:spcAft>
            </a:pPr>
            <a:r>
              <a:rPr lang="en-CA" dirty="0">
                <a:latin typeface="Arial" panose="020B0604020202020204" pitchFamily="34" charset="0"/>
                <a:cs typeface="Arial" panose="020B0604020202020204" pitchFamily="34" charset="0"/>
              </a:rPr>
              <a:t>Remember that the Monday boing group is an opportunity to express yourself more fully. Come to that group.</a:t>
            </a:r>
            <a:endParaRPr lang="en-CA" dirty="0">
              <a:solidFill>
                <a:schemeClr val="tx1"/>
              </a:solidFill>
              <a:latin typeface="Arial" panose="020B0604020202020204" pitchFamily="34" charset="0"/>
              <a:cs typeface="Arial" panose="020B0604020202020204" pitchFamily="34" charset="0"/>
            </a:endParaRPr>
          </a:p>
        </p:txBody>
      </p:sp>
      <p:pic>
        <p:nvPicPr>
          <p:cNvPr id="5" name="Picture 4" descr="A group of people sitting in a circle&#10;&#10;AI-generated content may be incorrect.">
            <a:extLst>
              <a:ext uri="{FF2B5EF4-FFF2-40B4-BE49-F238E27FC236}">
                <a16:creationId xmlns:a16="http://schemas.microsoft.com/office/drawing/2014/main" id="{1EF22714-9394-F8E9-88FD-87037E8B5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24" y="1723072"/>
            <a:ext cx="4370953" cy="4226036"/>
          </a:xfrm>
          <a:prstGeom prst="rect">
            <a:avLst/>
          </a:prstGeom>
        </p:spPr>
      </p:pic>
      <p:sp>
        <p:nvSpPr>
          <p:cNvPr id="4" name="Slide Number Placeholder 3">
            <a:extLst>
              <a:ext uri="{FF2B5EF4-FFF2-40B4-BE49-F238E27FC236}">
                <a16:creationId xmlns:a16="http://schemas.microsoft.com/office/drawing/2014/main" id="{A65E70A8-AFFF-8BFA-5EF1-18DFCF13179E}"/>
              </a:ext>
            </a:extLst>
          </p:cNvPr>
          <p:cNvSpPr>
            <a:spLocks noGrp="1"/>
          </p:cNvSpPr>
          <p:nvPr>
            <p:ph type="sldNum" sz="quarter" idx="12"/>
          </p:nvPr>
        </p:nvSpPr>
        <p:spPr/>
        <p:txBody>
          <a:bodyPr/>
          <a:lstStyle/>
          <a:p>
            <a:fld id="{5B621ED0-B45F-441E-93E9-023E2B55C8A5}" type="slidenum">
              <a:rPr lang="en-CA" smtClean="0"/>
              <a:t>95</a:t>
            </a:fld>
            <a:endParaRPr lang="en-CA"/>
          </a:p>
        </p:txBody>
      </p:sp>
    </p:spTree>
    <p:extLst>
      <p:ext uri="{BB962C8B-B14F-4D97-AF65-F5344CB8AC3E}">
        <p14:creationId xmlns:p14="http://schemas.microsoft.com/office/powerpoint/2010/main" val="5861461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86AA-6B53-1D48-EC6E-27D74D089878}"/>
              </a:ext>
            </a:extLst>
          </p:cNvPr>
          <p:cNvSpPr>
            <a:spLocks noGrp="1"/>
          </p:cNvSpPr>
          <p:nvPr>
            <p:ph type="title" idx="4294967295"/>
          </p:nvPr>
        </p:nvSpPr>
        <p:spPr>
          <a:xfrm>
            <a:off x="-538938" y="652547"/>
            <a:ext cx="5371980" cy="1357312"/>
          </a:xfrm>
        </p:spPr>
        <p:txBody>
          <a:bodyPr>
            <a:normAutofit/>
          </a:bodyPr>
          <a:lstStyle/>
          <a:p>
            <a:pPr algn="ctr"/>
            <a:r>
              <a:rPr lang="en-CA" sz="3200" dirty="0">
                <a:solidFill>
                  <a:schemeClr val="bg1"/>
                </a:solidFill>
              </a:rPr>
              <a:t> when SHARING in </a:t>
            </a:r>
            <a:br>
              <a:rPr lang="en-CA" sz="3200" dirty="0">
                <a:solidFill>
                  <a:schemeClr val="bg1"/>
                </a:solidFill>
              </a:rPr>
            </a:br>
            <a:r>
              <a:rPr lang="en-CA" sz="3200" dirty="0">
                <a:solidFill>
                  <a:schemeClr val="bg1"/>
                </a:solidFill>
              </a:rPr>
              <a:t>the group</a:t>
            </a:r>
          </a:p>
        </p:txBody>
      </p:sp>
      <p:sp>
        <p:nvSpPr>
          <p:cNvPr id="3" name="Content Placeholder 2">
            <a:extLst>
              <a:ext uri="{FF2B5EF4-FFF2-40B4-BE49-F238E27FC236}">
                <a16:creationId xmlns:a16="http://schemas.microsoft.com/office/drawing/2014/main" id="{CC848EC8-F35D-E014-4C4F-3E312D51D0EF}"/>
              </a:ext>
            </a:extLst>
          </p:cNvPr>
          <p:cNvSpPr>
            <a:spLocks noGrp="1"/>
          </p:cNvSpPr>
          <p:nvPr>
            <p:ph idx="4294967295"/>
          </p:nvPr>
        </p:nvSpPr>
        <p:spPr>
          <a:xfrm>
            <a:off x="4475747" y="338559"/>
            <a:ext cx="7716253" cy="6180881"/>
          </a:xfrm>
        </p:spPr>
        <p:txBody>
          <a:bodyPr>
            <a:noAutofit/>
          </a:bodyPr>
          <a:lstStyle/>
          <a:p>
            <a:pPr>
              <a:spcBef>
                <a:spcPts val="0"/>
              </a:spcBef>
              <a:spcAft>
                <a:spcPts val="0"/>
              </a:spcAft>
            </a:pPr>
            <a:r>
              <a:rPr lang="en-CA" dirty="0"/>
              <a:t>We schedule 10 practice session throughout the year in which </a:t>
            </a:r>
            <a:r>
              <a:rPr lang="en-CA" dirty="0">
                <a:solidFill>
                  <a:schemeClr val="tx1"/>
                </a:solidFill>
              </a:rPr>
              <a:t> we  set aside a much longer period of time for one of the co-leaders and a volunteer to work together using personal examples to put into practice the material we’re learning. If you’d like to volunteer for a practice, please email us. We’ll take volunteers on first email first practice basis.</a:t>
            </a:r>
          </a:p>
          <a:p>
            <a:pPr>
              <a:spcBef>
                <a:spcPts val="0"/>
              </a:spcBef>
              <a:spcAft>
                <a:spcPts val="0"/>
              </a:spcAft>
            </a:pPr>
            <a:r>
              <a:rPr lang="en-CA" dirty="0"/>
              <a:t>Any s</a:t>
            </a:r>
            <a:r>
              <a:rPr lang="en-CA" dirty="0">
                <a:solidFill>
                  <a:schemeClr val="tx1"/>
                </a:solidFill>
              </a:rPr>
              <a:t>haring of emotional material can have a significant effect on  other course participants. Many course participants have had traumatic experiences in their lives and emotions associated with these experiences may be triggered when hearing  other people who have had similar experiences talking about their traumas. </a:t>
            </a:r>
          </a:p>
          <a:p>
            <a:pPr>
              <a:spcBef>
                <a:spcPts val="0"/>
              </a:spcBef>
              <a:spcAft>
                <a:spcPts val="0"/>
              </a:spcAft>
            </a:pPr>
            <a:r>
              <a:rPr lang="en-CA" dirty="0">
                <a:solidFill>
                  <a:schemeClr val="tx1"/>
                </a:solidFill>
              </a:rPr>
              <a:t>Take this into account and use the tools, skills, and strategies that you will learn, to recognize and try to regulate your feelings when you are sharing or listening to someone who is. We will help you stay emotionally regulated.</a:t>
            </a:r>
          </a:p>
          <a:p>
            <a:pPr>
              <a:spcBef>
                <a:spcPts val="0"/>
              </a:spcBef>
              <a:spcAft>
                <a:spcPts val="0"/>
              </a:spcAft>
            </a:pPr>
            <a:r>
              <a:rPr lang="en-CA" dirty="0"/>
              <a:t>When you feel triggered by something in the course and go into fight, flight, or freeze, rather than acting on these emotions and thoughts take this as an opportunity to try to understand what happen and practice regulating yourself. The co-leaders will be happy to help you do this. </a:t>
            </a:r>
            <a:endParaRPr lang="en-CA" dirty="0">
              <a:solidFill>
                <a:schemeClr val="tx1"/>
              </a:solidFill>
            </a:endParaRPr>
          </a:p>
        </p:txBody>
      </p:sp>
      <p:pic>
        <p:nvPicPr>
          <p:cNvPr id="5" name="Picture 4" descr="A group of people consoling a person&#10;&#10;AI-generated content may be incorrect.">
            <a:extLst>
              <a:ext uri="{FF2B5EF4-FFF2-40B4-BE49-F238E27FC236}">
                <a16:creationId xmlns:a16="http://schemas.microsoft.com/office/drawing/2014/main" id="{F02DCDDF-E3BC-C1F3-9B35-E810B94DD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6" y="1927591"/>
            <a:ext cx="4255410" cy="3751963"/>
          </a:xfrm>
          <a:prstGeom prst="rect">
            <a:avLst/>
          </a:prstGeom>
        </p:spPr>
      </p:pic>
      <p:sp>
        <p:nvSpPr>
          <p:cNvPr id="4" name="Slide Number Placeholder 3">
            <a:extLst>
              <a:ext uri="{FF2B5EF4-FFF2-40B4-BE49-F238E27FC236}">
                <a16:creationId xmlns:a16="http://schemas.microsoft.com/office/drawing/2014/main" id="{AE60F48E-BFCF-9C9D-5803-B2039EC2BA44}"/>
              </a:ext>
            </a:extLst>
          </p:cNvPr>
          <p:cNvSpPr>
            <a:spLocks noGrp="1"/>
          </p:cNvSpPr>
          <p:nvPr>
            <p:ph type="sldNum" sz="quarter" idx="12"/>
          </p:nvPr>
        </p:nvSpPr>
        <p:spPr/>
        <p:txBody>
          <a:bodyPr/>
          <a:lstStyle/>
          <a:p>
            <a:fld id="{5B621ED0-B45F-441E-93E9-023E2B55C8A5}" type="slidenum">
              <a:rPr lang="en-CA" smtClean="0"/>
              <a:t>96</a:t>
            </a:fld>
            <a:endParaRPr lang="en-CA"/>
          </a:p>
        </p:txBody>
      </p:sp>
    </p:spTree>
    <p:extLst>
      <p:ext uri="{BB962C8B-B14F-4D97-AF65-F5344CB8AC3E}">
        <p14:creationId xmlns:p14="http://schemas.microsoft.com/office/powerpoint/2010/main" val="21740968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10;&#10;Description automatically generated">
            <a:extLst>
              <a:ext uri="{FF2B5EF4-FFF2-40B4-BE49-F238E27FC236}">
                <a16:creationId xmlns:a16="http://schemas.microsoft.com/office/drawing/2014/main" id="{2C7EB971-F40B-9024-E61A-1248F2162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20" y="1742481"/>
            <a:ext cx="3050480" cy="3975413"/>
          </a:xfrm>
          <a:prstGeom prst="rect">
            <a:avLst/>
          </a:prstGeom>
        </p:spPr>
      </p:pic>
      <p:sp>
        <p:nvSpPr>
          <p:cNvPr id="4" name="TextBox 3">
            <a:extLst>
              <a:ext uri="{FF2B5EF4-FFF2-40B4-BE49-F238E27FC236}">
                <a16:creationId xmlns:a16="http://schemas.microsoft.com/office/drawing/2014/main" id="{3F422069-3E0F-60DF-29B3-300988C204CF}"/>
              </a:ext>
            </a:extLst>
          </p:cNvPr>
          <p:cNvSpPr txBox="1"/>
          <p:nvPr/>
        </p:nvSpPr>
        <p:spPr>
          <a:xfrm>
            <a:off x="-75786" y="314654"/>
            <a:ext cx="3276186" cy="1323439"/>
          </a:xfrm>
          <a:prstGeom prst="rect">
            <a:avLst/>
          </a:prstGeom>
          <a:noFill/>
        </p:spPr>
        <p:txBody>
          <a:bodyPr wrap="square">
            <a:spAutoFit/>
          </a:bodyPr>
          <a:lstStyle/>
          <a:p>
            <a:pPr algn="ctr"/>
            <a:r>
              <a:rPr lang="en-CA" sz="4000" dirty="0">
                <a:solidFill>
                  <a:schemeClr val="bg1"/>
                </a:solidFill>
              </a:rPr>
              <a:t>LEARNING</a:t>
            </a:r>
          </a:p>
          <a:p>
            <a:pPr algn="ctr"/>
            <a:r>
              <a:rPr lang="en-CA" sz="4000" dirty="0">
                <a:solidFill>
                  <a:schemeClr val="bg1"/>
                </a:solidFill>
              </a:rPr>
              <a:t>CHALLENGES</a:t>
            </a:r>
          </a:p>
        </p:txBody>
      </p:sp>
      <p:sp>
        <p:nvSpPr>
          <p:cNvPr id="6" name="TextBox 5">
            <a:extLst>
              <a:ext uri="{FF2B5EF4-FFF2-40B4-BE49-F238E27FC236}">
                <a16:creationId xmlns:a16="http://schemas.microsoft.com/office/drawing/2014/main" id="{1F783629-2F7A-78FC-8438-3E44D1DEBBC5}"/>
              </a:ext>
            </a:extLst>
          </p:cNvPr>
          <p:cNvSpPr txBox="1"/>
          <p:nvPr/>
        </p:nvSpPr>
        <p:spPr>
          <a:xfrm>
            <a:off x="3352800" y="70021"/>
            <a:ext cx="8758518" cy="8063746"/>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this course we strive to create</a:t>
            </a:r>
            <a:r>
              <a:rPr lang="en-US" sz="2200" b="0" i="0" dirty="0">
                <a:effectLst/>
                <a:latin typeface="Arial" panose="020B0604020202020204" pitchFamily="34" charset="0"/>
                <a:cs typeface="Arial" panose="020B0604020202020204" pitchFamily="34" charset="0"/>
              </a:rPr>
              <a:t> an effective learning environment.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This involves paying attention to factors such as </a:t>
            </a:r>
            <a:r>
              <a:rPr lang="en-US" sz="2200" b="0" i="0" dirty="0">
                <a:effectLst/>
                <a:latin typeface="Arial" panose="020B0604020202020204" pitchFamily="34" charset="0"/>
                <a:cs typeface="Arial" panose="020B0604020202020204" pitchFamily="34" charset="0"/>
              </a:rPr>
              <a:t>safety and comfort, engagement</a:t>
            </a:r>
            <a:r>
              <a:rPr lang="en-US" sz="2200" dirty="0">
                <a:latin typeface="Arial" panose="020B0604020202020204" pitchFamily="34" charset="0"/>
                <a:cs typeface="Arial" panose="020B0604020202020204" pitchFamily="34" charset="0"/>
              </a:rPr>
              <a:t>,</a:t>
            </a:r>
            <a:r>
              <a:rPr lang="en-US" sz="2200" b="0" i="0" dirty="0">
                <a:effectLst/>
                <a:latin typeface="Arial" panose="020B0604020202020204" pitchFamily="34" charset="0"/>
                <a:cs typeface="Arial" panose="020B0604020202020204" pitchFamily="34" charset="0"/>
              </a:rPr>
              <a:t> inclusivity, clear expectations, supportive relationships, feedback and assessment, flexibility,  encouragement of critical thinking, and positive reinforcement.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Your contributions to creating such an environment are essential. We encourage you to: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1) </a:t>
            </a:r>
            <a:r>
              <a:rPr lang="en-US" sz="2200" b="0" i="0" dirty="0">
                <a:effectLst/>
                <a:latin typeface="Arial" panose="020B0604020202020204" pitchFamily="34" charset="0"/>
                <a:cs typeface="Arial" panose="020B0604020202020204" pitchFamily="34" charset="0"/>
              </a:rPr>
              <a:t>view challenges as opportunities for growth. Perseverance will lead to improvement, and mistakes are a natural part of the learning process. </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2) Understand the real-world applications of what </a:t>
            </a:r>
            <a:r>
              <a:rPr lang="en-US" sz="2200" dirty="0">
                <a:latin typeface="Arial" panose="020B0604020202020204" pitchFamily="34" charset="0"/>
                <a:cs typeface="Arial" panose="020B0604020202020204" pitchFamily="34" charset="0"/>
              </a:rPr>
              <a:t>you</a:t>
            </a:r>
            <a:r>
              <a:rPr lang="en-US" sz="2200" b="0" i="0" dirty="0">
                <a:effectLst/>
                <a:latin typeface="Arial" panose="020B0604020202020204" pitchFamily="34" charset="0"/>
                <a:cs typeface="Arial" panose="020B0604020202020204" pitchFamily="34" charset="0"/>
              </a:rPr>
              <a:t> are learning.</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3) Help us create a safe and inclusive atmosphere where everyone feels comfortable and safe. </a:t>
            </a:r>
            <a:r>
              <a:rPr lang="en-US" sz="2200" dirty="0">
                <a:latin typeface="Arial" panose="020B0604020202020204" pitchFamily="34" charset="0"/>
                <a:cs typeface="Arial" panose="020B0604020202020204" pitchFamily="34" charset="0"/>
              </a:rPr>
              <a:t>C</a:t>
            </a:r>
            <a:r>
              <a:rPr lang="en-US" sz="2200" b="0" i="0" dirty="0">
                <a:effectLst/>
                <a:latin typeface="Arial" panose="020B0604020202020204" pitchFamily="34" charset="0"/>
                <a:cs typeface="Arial" panose="020B0604020202020204" pitchFamily="34" charset="0"/>
              </a:rPr>
              <a:t>ollaborate and respect your peers.</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4) Recognize and celebrate yours and other people’s achievements, both big and small. Positive feedback can boost confidence and motivation.</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5)</a:t>
            </a:r>
            <a:r>
              <a:rPr lang="en-US" sz="2200" dirty="0">
                <a:latin typeface="Arial" panose="020B0604020202020204" pitchFamily="34" charset="0"/>
                <a:cs typeface="Arial" panose="020B0604020202020204" pitchFamily="34" charset="0"/>
              </a:rPr>
              <a:t> Approach the course with</a:t>
            </a:r>
            <a:r>
              <a:rPr lang="en-US" sz="2200" b="0" i="0" dirty="0">
                <a:effectLst/>
                <a:latin typeface="Arial" panose="020B0604020202020204" pitchFamily="34" charset="0"/>
                <a:cs typeface="Arial" panose="020B0604020202020204" pitchFamily="34" charset="0"/>
              </a:rPr>
              <a:t> a sense of wonder and curiosity.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6</a:t>
            </a:r>
            <a:r>
              <a:rPr lang="en-US" sz="2200" b="0" i="0" dirty="0">
                <a:effectLst/>
                <a:latin typeface="Arial" panose="020B0604020202020204" pitchFamily="34" charset="0"/>
                <a:cs typeface="Arial" panose="020B0604020202020204" pitchFamily="34" charset="0"/>
              </a:rPr>
              <a:t>) Set achievable goals for yourself. You don’t have to understand everything to benefit from the course.</a:t>
            </a:r>
            <a:br>
              <a:rPr lang="en-US" sz="2200" dirty="0"/>
            </a:br>
            <a:br>
              <a:rPr lang="en-US" sz="2000" dirty="0"/>
            </a:br>
            <a:br>
              <a:rPr lang="en-US" sz="2000" dirty="0"/>
            </a:br>
            <a:br>
              <a:rPr lang="en-US" sz="2000" dirty="0"/>
            </a:br>
            <a:br>
              <a:rPr lang="en-US" sz="2000" dirty="0"/>
            </a:br>
            <a:endParaRPr lang="en-CA" sz="2000" dirty="0"/>
          </a:p>
        </p:txBody>
      </p:sp>
      <p:sp>
        <p:nvSpPr>
          <p:cNvPr id="3" name="Slide Number Placeholder 2">
            <a:extLst>
              <a:ext uri="{FF2B5EF4-FFF2-40B4-BE49-F238E27FC236}">
                <a16:creationId xmlns:a16="http://schemas.microsoft.com/office/drawing/2014/main" id="{2D93CC5E-89FA-EA73-C5E6-E0362B3C0D66}"/>
              </a:ext>
            </a:extLst>
          </p:cNvPr>
          <p:cNvSpPr>
            <a:spLocks noGrp="1"/>
          </p:cNvSpPr>
          <p:nvPr>
            <p:ph type="sldNum" sz="quarter" idx="12"/>
          </p:nvPr>
        </p:nvSpPr>
        <p:spPr/>
        <p:txBody>
          <a:bodyPr/>
          <a:lstStyle/>
          <a:p>
            <a:fld id="{5B621ED0-B45F-441E-93E9-023E2B55C8A5}" type="slidenum">
              <a:rPr lang="en-CA" smtClean="0"/>
              <a:t>97</a:t>
            </a:fld>
            <a:endParaRPr lang="en-CA"/>
          </a:p>
        </p:txBody>
      </p:sp>
    </p:spTree>
    <p:extLst>
      <p:ext uri="{BB962C8B-B14F-4D97-AF65-F5344CB8AC3E}">
        <p14:creationId xmlns:p14="http://schemas.microsoft.com/office/powerpoint/2010/main" val="26846473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7DE7-FC81-7138-BEB6-DFA7EDDAE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5F442-66BE-D453-F752-F43739F4F238}"/>
              </a:ext>
            </a:extLst>
          </p:cNvPr>
          <p:cNvSpPr>
            <a:spLocks noGrp="1"/>
          </p:cNvSpPr>
          <p:nvPr>
            <p:ph type="title" idx="4294967295"/>
          </p:nvPr>
        </p:nvSpPr>
        <p:spPr>
          <a:xfrm>
            <a:off x="-654892" y="667131"/>
            <a:ext cx="5967413" cy="800100"/>
          </a:xfrm>
          <a:scene3d>
            <a:camera prst="orthographicFront">
              <a:rot lat="0" lon="60000" rev="0"/>
            </a:camera>
            <a:lightRig rig="threePt" dir="t"/>
          </a:scene3d>
        </p:spPr>
        <p:txBody>
          <a:bodyPr>
            <a:noAutofit/>
          </a:bodyPr>
          <a:lstStyle/>
          <a:p>
            <a:pPr algn="ctr">
              <a:lnSpc>
                <a:spcPct val="90000"/>
              </a:lnSpc>
            </a:pPr>
            <a:r>
              <a:rPr lang="en-CA" sz="2800" dirty="0">
                <a:solidFill>
                  <a:schemeClr val="bg1"/>
                </a:solidFill>
              </a:rPr>
              <a:t>ORIENTATION TO SIMPLE: </a:t>
            </a:r>
            <a:br>
              <a:rPr lang="en-CA" sz="2800" dirty="0">
                <a:solidFill>
                  <a:schemeClr val="bg1"/>
                </a:solidFill>
              </a:rPr>
            </a:br>
            <a:r>
              <a:rPr lang="en-CA" sz="2800" dirty="0">
                <a:solidFill>
                  <a:schemeClr val="bg1"/>
                </a:solidFill>
              </a:rPr>
              <a:t>WHAT WE WILL DO TODAY</a:t>
            </a:r>
          </a:p>
        </p:txBody>
      </p:sp>
      <p:sp>
        <p:nvSpPr>
          <p:cNvPr id="3" name="Content Placeholder 2">
            <a:extLst>
              <a:ext uri="{FF2B5EF4-FFF2-40B4-BE49-F238E27FC236}">
                <a16:creationId xmlns:a16="http://schemas.microsoft.com/office/drawing/2014/main" id="{52EDCE3D-3239-672B-6E89-FFBD65DC2A0B}"/>
              </a:ext>
            </a:extLst>
          </p:cNvPr>
          <p:cNvSpPr>
            <a:spLocks noGrp="1"/>
          </p:cNvSpPr>
          <p:nvPr>
            <p:ph idx="4294967295"/>
          </p:nvPr>
        </p:nvSpPr>
        <p:spPr>
          <a:xfrm>
            <a:off x="4530225" y="92693"/>
            <a:ext cx="7292741" cy="6977063"/>
          </a:xfrm>
          <a:scene3d>
            <a:camera prst="orthographicFront">
              <a:rot lat="0" lon="60000" rev="0"/>
            </a:camera>
            <a:lightRig rig="threePt" dir="t"/>
          </a:scene3d>
        </p:spPr>
        <p:txBody>
          <a:bodyPr>
            <a:normAutofit/>
          </a:bodyPr>
          <a:lstStyle/>
          <a:p>
            <a:pPr marL="0" indent="0">
              <a:buNone/>
            </a:pPr>
            <a:endParaRPr lang="en-CA" sz="2000" dirty="0"/>
          </a:p>
          <a:p>
            <a:pPr>
              <a:spcBef>
                <a:spcPts val="0"/>
              </a:spcBef>
              <a:spcAft>
                <a:spcPts val="0"/>
              </a:spcAft>
            </a:pPr>
            <a:r>
              <a:rPr lang="en-CA" sz="2400" dirty="0">
                <a:latin typeface="+mj-lt"/>
              </a:rPr>
              <a:t>Introductions</a:t>
            </a:r>
          </a:p>
          <a:p>
            <a:pPr>
              <a:spcBef>
                <a:spcPts val="0"/>
              </a:spcBef>
              <a:spcAft>
                <a:spcPts val="0"/>
              </a:spcAft>
            </a:pPr>
            <a:r>
              <a:rPr lang="en-CA" sz="2400" dirty="0">
                <a:latin typeface="+mj-lt"/>
              </a:rPr>
              <a:t>Mindfulness</a:t>
            </a:r>
          </a:p>
          <a:p>
            <a:pPr>
              <a:spcBef>
                <a:spcPts val="0"/>
              </a:spcBef>
              <a:spcAft>
                <a:spcPts val="0"/>
              </a:spcAft>
            </a:pPr>
            <a:r>
              <a:rPr lang="en-CA" sz="2400" dirty="0">
                <a:latin typeface="+mj-lt"/>
              </a:rPr>
              <a:t>Your intentions for the course</a:t>
            </a:r>
          </a:p>
          <a:p>
            <a:pPr>
              <a:spcBef>
                <a:spcPts val="0"/>
              </a:spcBef>
              <a:spcAft>
                <a:spcPts val="0"/>
              </a:spcAft>
            </a:pPr>
            <a:r>
              <a:rPr lang="en-CA" sz="2400" dirty="0">
                <a:latin typeface="+mj-lt"/>
              </a:rPr>
              <a:t>Why is this course called Simple and who might benefit from it</a:t>
            </a:r>
          </a:p>
          <a:p>
            <a:pPr>
              <a:spcBef>
                <a:spcPts val="0"/>
              </a:spcBef>
              <a:spcAft>
                <a:spcPts val="0"/>
              </a:spcAft>
            </a:pPr>
            <a:r>
              <a:rPr lang="en-CA" sz="2400" dirty="0">
                <a:latin typeface="+mj-lt"/>
              </a:rPr>
              <a:t>What do you need to have to do the Simple course ?</a:t>
            </a:r>
          </a:p>
          <a:p>
            <a:pPr>
              <a:spcBef>
                <a:spcPts val="0"/>
              </a:spcBef>
              <a:spcAft>
                <a:spcPts val="0"/>
              </a:spcAft>
            </a:pPr>
            <a:r>
              <a:rPr lang="en-CA" sz="2400" dirty="0">
                <a:latin typeface="+mj-lt"/>
              </a:rPr>
              <a:t>Simple course resources and  schedule</a:t>
            </a:r>
          </a:p>
          <a:p>
            <a:pPr>
              <a:spcBef>
                <a:spcPts val="0"/>
              </a:spcBef>
              <a:spcAft>
                <a:spcPts val="0"/>
              </a:spcAft>
            </a:pPr>
            <a:r>
              <a:rPr lang="en-CA" sz="2400" dirty="0">
                <a:latin typeface="+mj-lt"/>
              </a:rPr>
              <a:t>Participant agreements for the in person and zoom attendees.</a:t>
            </a:r>
            <a:r>
              <a:rPr lang="en-US" sz="2400" dirty="0">
                <a:latin typeface="+mj-lt"/>
                <a:ea typeface="Times New Roman" panose="02020603050405020304" pitchFamily="18" charset="0"/>
                <a:cs typeface="Times New Roman" panose="02020603050405020304" pitchFamily="18" charset="0"/>
              </a:rPr>
              <a:t> </a:t>
            </a:r>
          </a:p>
          <a:p>
            <a:pPr>
              <a:spcBef>
                <a:spcPts val="0"/>
              </a:spcBef>
              <a:spcAft>
                <a:spcPts val="0"/>
              </a:spcAft>
            </a:pPr>
            <a:r>
              <a:rPr lang="en-US" sz="2400" dirty="0">
                <a:latin typeface="+mj-lt"/>
                <a:ea typeface="Times New Roman" panose="02020603050405020304" pitchFamily="18" charset="0"/>
                <a:cs typeface="Times New Roman" panose="02020603050405020304" pitchFamily="18" charset="0"/>
              </a:rPr>
              <a:t>health, illness, disease, sickness, disorder, pain and suffering </a:t>
            </a:r>
            <a:endParaRPr lang="en-US" sz="2400" dirty="0">
              <a:latin typeface="+mj-lt"/>
            </a:endParaRPr>
          </a:p>
          <a:p>
            <a:pPr>
              <a:spcBef>
                <a:spcPts val="0"/>
              </a:spcBef>
              <a:spcAft>
                <a:spcPts val="0"/>
              </a:spcAft>
            </a:pPr>
            <a:r>
              <a:rPr lang="en-US" sz="2400" dirty="0">
                <a:latin typeface="+mj-lt"/>
              </a:rPr>
              <a:t>"there is a hole in my sidewalk" by Portia Nelson</a:t>
            </a:r>
            <a:endParaRPr lang="en-US" sz="2400" dirty="0">
              <a:latin typeface="+mj-lt"/>
              <a:ea typeface="Times New Roman" panose="02020603050405020304" pitchFamily="18" charset="0"/>
              <a:cs typeface="Times New Roman" panose="02020603050405020304" pitchFamily="18" charset="0"/>
            </a:endParaRPr>
          </a:p>
          <a:p>
            <a:pPr>
              <a:spcBef>
                <a:spcPts val="0"/>
              </a:spcBef>
              <a:spcAft>
                <a:spcPts val="0"/>
              </a:spcAft>
            </a:pPr>
            <a:r>
              <a:rPr lang="en-US" sz="2400" dirty="0">
                <a:latin typeface="+mj-lt"/>
                <a:cs typeface="Times New Roman" panose="02020603050405020304" pitchFamily="18" charset="0"/>
              </a:rPr>
              <a:t>What we will be covering in the course</a:t>
            </a:r>
            <a:endParaRPr lang="en-CA" sz="2400" dirty="0">
              <a:latin typeface="+mj-lt"/>
            </a:endParaRPr>
          </a:p>
          <a:p>
            <a:pPr>
              <a:spcBef>
                <a:spcPts val="0"/>
              </a:spcBef>
              <a:spcAft>
                <a:spcPts val="0"/>
              </a:spcAft>
            </a:pPr>
            <a:r>
              <a:rPr lang="en-US" sz="2400" dirty="0">
                <a:latin typeface="+mj-lt"/>
                <a:cs typeface="Times New Roman" panose="02020603050405020304" pitchFamily="18" charset="0"/>
              </a:rPr>
              <a:t>Challenges often encountered by people doing Simple</a:t>
            </a:r>
          </a:p>
          <a:p>
            <a:pPr>
              <a:spcBef>
                <a:spcPts val="0"/>
              </a:spcBef>
              <a:spcAft>
                <a:spcPts val="0"/>
              </a:spcAft>
            </a:pPr>
            <a:r>
              <a:rPr lang="en-CA" sz="2400" dirty="0">
                <a:latin typeface="+mj-lt"/>
              </a:rPr>
              <a:t>Stuff to keep in mind when sharing in the group or if you’re triggered</a:t>
            </a:r>
          </a:p>
          <a:p>
            <a:pPr>
              <a:spcBef>
                <a:spcPts val="0"/>
              </a:spcBef>
              <a:spcAft>
                <a:spcPts val="0"/>
              </a:spcAft>
            </a:pPr>
            <a:r>
              <a:rPr lang="en-CA" sz="2400" dirty="0">
                <a:solidFill>
                  <a:schemeClr val="bg1"/>
                </a:solidFill>
                <a:latin typeface="+mj-lt"/>
              </a:rPr>
              <a:t>Homework for the coming week</a:t>
            </a:r>
          </a:p>
          <a:p>
            <a:pPr>
              <a:spcBef>
                <a:spcPts val="0"/>
              </a:spcBef>
              <a:spcAft>
                <a:spcPts val="0"/>
              </a:spcAft>
            </a:pPr>
            <a:endParaRPr lang="en-CA" sz="2000" dirty="0"/>
          </a:p>
          <a:p>
            <a:pPr>
              <a:lnSpc>
                <a:spcPct val="90000"/>
              </a:lnSpc>
              <a:spcBef>
                <a:spcPts val="0"/>
              </a:spcBef>
              <a:spcAft>
                <a:spcPts val="0"/>
              </a:spcAft>
            </a:pPr>
            <a:endParaRPr lang="en-CA" sz="1100" dirty="0"/>
          </a:p>
          <a:p>
            <a:pPr>
              <a:lnSpc>
                <a:spcPct val="90000"/>
              </a:lnSpc>
              <a:spcBef>
                <a:spcPts val="0"/>
              </a:spcBef>
              <a:spcAft>
                <a:spcPts val="0"/>
              </a:spcAft>
            </a:pPr>
            <a:endParaRPr lang="en-CA" sz="1100" dirty="0"/>
          </a:p>
          <a:p>
            <a:pPr>
              <a:lnSpc>
                <a:spcPct val="90000"/>
              </a:lnSpc>
            </a:pPr>
            <a:endParaRPr lang="en-CA" sz="1100" dirty="0"/>
          </a:p>
        </p:txBody>
      </p:sp>
      <p:pic>
        <p:nvPicPr>
          <p:cNvPr id="1026" name="Picture 2" descr="Cardinal Directions And Compass Rose - WorldAtlas">
            <a:extLst>
              <a:ext uri="{FF2B5EF4-FFF2-40B4-BE49-F238E27FC236}">
                <a16:creationId xmlns:a16="http://schemas.microsoft.com/office/drawing/2014/main" id="{D40616CE-5E8D-D961-6468-E5797B76C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6" y="1704181"/>
            <a:ext cx="3660374" cy="3200399"/>
          </a:xfrm>
          <a:prstGeom prst="rect">
            <a:avLst/>
          </a:prstGeom>
          <a:noFill/>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D06BF3A-310F-7F8A-2A78-22A8B73981FA}"/>
              </a:ext>
            </a:extLst>
          </p:cNvPr>
          <p:cNvSpPr txBox="1"/>
          <p:nvPr/>
        </p:nvSpPr>
        <p:spPr>
          <a:xfrm>
            <a:off x="272781" y="6178580"/>
            <a:ext cx="4112068" cy="590931"/>
          </a:xfrm>
          <a:prstGeom prst="rect">
            <a:avLst/>
          </a:prstGeom>
          <a:noFill/>
        </p:spPr>
        <p:txBody>
          <a:bodyPr wrap="square">
            <a:spAutoFit/>
          </a:bodyPr>
          <a:lstStyle/>
          <a:p>
            <a:pPr>
              <a:lnSpc>
                <a:spcPct val="90000"/>
              </a:lnSpc>
            </a:pPr>
            <a:endParaRPr lang="en-CA" sz="1800" dirty="0">
              <a:solidFill>
                <a:schemeClr val="accent1"/>
              </a:solidFill>
            </a:endParaRPr>
          </a:p>
          <a:p>
            <a:pPr marL="285750" indent="-285750">
              <a:lnSpc>
                <a:spcPct val="90000"/>
              </a:lnSpc>
              <a:buFont typeface="Arial" panose="020B0604020202020204" pitchFamily="34" charset="0"/>
              <a:buChar char="•"/>
            </a:pPr>
            <a:endParaRPr lang="en-CA" sz="1800" dirty="0">
              <a:solidFill>
                <a:schemeClr val="accent1"/>
              </a:solidFill>
            </a:endParaRPr>
          </a:p>
        </p:txBody>
      </p:sp>
      <p:sp>
        <p:nvSpPr>
          <p:cNvPr id="4" name="Slide Number Placeholder 3">
            <a:extLst>
              <a:ext uri="{FF2B5EF4-FFF2-40B4-BE49-F238E27FC236}">
                <a16:creationId xmlns:a16="http://schemas.microsoft.com/office/drawing/2014/main" id="{5A48B966-2DBE-C4BD-2C2C-0FC7EA0E5EA5}"/>
              </a:ext>
            </a:extLst>
          </p:cNvPr>
          <p:cNvSpPr>
            <a:spLocks noGrp="1"/>
          </p:cNvSpPr>
          <p:nvPr>
            <p:ph type="sldNum" sz="quarter" idx="12"/>
          </p:nvPr>
        </p:nvSpPr>
        <p:spPr/>
        <p:txBody>
          <a:bodyPr/>
          <a:lstStyle/>
          <a:p>
            <a:fld id="{5B621ED0-B45F-441E-93E9-023E2B55C8A5}" type="slidenum">
              <a:rPr lang="en-CA" smtClean="0"/>
              <a:t>98</a:t>
            </a:fld>
            <a:endParaRPr lang="en-CA"/>
          </a:p>
        </p:txBody>
      </p:sp>
    </p:spTree>
    <p:extLst>
      <p:ext uri="{BB962C8B-B14F-4D97-AF65-F5344CB8AC3E}">
        <p14:creationId xmlns:p14="http://schemas.microsoft.com/office/powerpoint/2010/main" val="195065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02227" y="724052"/>
            <a:ext cx="4492625" cy="1868487"/>
          </a:xfrm>
        </p:spPr>
        <p:txBody>
          <a:bodyPr vert="horz" lIns="91440" tIns="45720" rIns="91440" bIns="45720" rtlCol="0" anchor="t">
            <a:normAutofit/>
          </a:bodyPr>
          <a:lstStyle/>
          <a:p>
            <a:pPr algn="ctr"/>
            <a:r>
              <a:rPr lang="en-US" sz="3600" dirty="0">
                <a:solidFill>
                  <a:schemeClr val="bg1"/>
                </a:solidFill>
              </a:rPr>
              <a:t>Homework for the coming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157186" y="2314351"/>
            <a:ext cx="6732587" cy="5219700"/>
          </a:xfrm>
        </p:spPr>
        <p:txBody>
          <a:bodyPr vert="horz" lIns="91440" tIns="45720" rIns="91440" bIns="45720" rtlCol="0" anchor="t">
            <a:normAutofit/>
          </a:bodyPr>
          <a:lstStyle/>
          <a:p>
            <a:r>
              <a:rPr lang="en-US" sz="2800" dirty="0"/>
              <a:t>Please read p. 1-13 of the DBT skills training workbook 2</a:t>
            </a:r>
            <a:r>
              <a:rPr lang="en-US" sz="2800" baseline="30000" dirty="0"/>
              <a:t>nd</a:t>
            </a:r>
            <a:r>
              <a:rPr lang="en-US" sz="2800" dirty="0"/>
              <a:t> edition. Joan and Nicole will cover these pages next week.</a:t>
            </a:r>
          </a:p>
          <a:p>
            <a:r>
              <a:rPr lang="en-US" sz="2800" dirty="0"/>
              <a:t>Read Simple manual Session 3</a:t>
            </a:r>
          </a:p>
          <a:p>
            <a:r>
              <a:rPr lang="en-US" sz="2800" dirty="0"/>
              <a:t>Submit questions, comments and feedback to or if you’d like to volunteer for a practice to </a:t>
            </a:r>
            <a:r>
              <a:rPr lang="en-US" sz="2800" dirty="0">
                <a:solidFill>
                  <a:schemeClr val="bg1"/>
                </a:solidFill>
                <a:hlinkClick r:id="rId2">
                  <a:extLst>
                    <a:ext uri="{A12FA001-AC4F-418D-AE19-62706E023703}">
                      <ahyp:hlinkClr xmlns:ahyp="http://schemas.microsoft.com/office/drawing/2018/hyperlinkcolor" val="tx"/>
                    </a:ext>
                  </a:extLst>
                </a:hlinkClick>
              </a:rPr>
              <a:t>itssimple2023@gmail.com</a:t>
            </a:r>
            <a:endParaRPr lang="en-US" sz="2800" dirty="0">
              <a:solidFill>
                <a:schemeClr val="bg1"/>
              </a:solidFill>
            </a:endParaRPr>
          </a:p>
          <a:p>
            <a:pPr marL="0"/>
            <a:endParaRPr lang="en-US" sz="2400" dirty="0"/>
          </a:p>
        </p:txBody>
      </p:sp>
      <p:pic>
        <p:nvPicPr>
          <p:cNvPr id="7" name="Picture 6" descr="Seated person at wood table, holding pencil and writing on lined paper page in open notebook">
            <a:extLst>
              <a:ext uri="{FF2B5EF4-FFF2-40B4-BE49-F238E27FC236}">
                <a16:creationId xmlns:a16="http://schemas.microsoft.com/office/drawing/2014/main" id="{05290D50-473D-423E-9259-17076C8DB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52" y="1998137"/>
            <a:ext cx="4821776" cy="3972482"/>
          </a:xfrm>
          <a:prstGeom prst="rect">
            <a:avLst/>
          </a:prstGeom>
        </p:spPr>
      </p:pic>
      <p:sp>
        <p:nvSpPr>
          <p:cNvPr id="4" name="Slide Number Placeholder 3">
            <a:extLst>
              <a:ext uri="{FF2B5EF4-FFF2-40B4-BE49-F238E27FC236}">
                <a16:creationId xmlns:a16="http://schemas.microsoft.com/office/drawing/2014/main" id="{401C41B5-FD0C-0787-6006-4AE32248B6EC}"/>
              </a:ext>
            </a:extLst>
          </p:cNvPr>
          <p:cNvSpPr>
            <a:spLocks noGrp="1"/>
          </p:cNvSpPr>
          <p:nvPr>
            <p:ph type="sldNum" sz="quarter" idx="12"/>
          </p:nvPr>
        </p:nvSpPr>
        <p:spPr/>
        <p:txBody>
          <a:bodyPr/>
          <a:lstStyle/>
          <a:p>
            <a:fld id="{5B621ED0-B45F-441E-93E9-023E2B55C8A5}" type="slidenum">
              <a:rPr lang="en-CA" smtClean="0"/>
              <a:t>99</a:t>
            </a:fld>
            <a:endParaRPr lang="en-CA"/>
          </a:p>
        </p:txBody>
      </p:sp>
    </p:spTree>
    <p:extLst>
      <p:ext uri="{BB962C8B-B14F-4D97-AF65-F5344CB8AC3E}">
        <p14:creationId xmlns:p14="http://schemas.microsoft.com/office/powerpoint/2010/main" val="185355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6740</TotalTime>
  <Words>38180</Words>
  <Application>Microsoft Office PowerPoint</Application>
  <PresentationFormat>Widescreen</PresentationFormat>
  <Paragraphs>3127</Paragraphs>
  <Slides>323</Slides>
  <Notes>98</Notes>
  <HiddenSlides>0</HiddenSlides>
  <MMClips>33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323</vt:i4>
      </vt:variant>
    </vt:vector>
  </HeadingPairs>
  <TitlesOfParts>
    <vt:vector size="331" baseType="lpstr">
      <vt:lpstr>Abadi</vt:lpstr>
      <vt:lpstr>Aptos</vt:lpstr>
      <vt:lpstr>Arial</vt:lpstr>
      <vt:lpstr>Calibri</vt:lpstr>
      <vt:lpstr>Corbel</vt:lpstr>
      <vt:lpstr>Times New Roman</vt:lpstr>
      <vt:lpstr>Wingdings</vt:lpstr>
      <vt:lpstr>Banded</vt:lpstr>
      <vt:lpstr>Welcome to the 2025-26  simple course </vt:lpstr>
      <vt:lpstr> week 1 of  SIMPLE orientation and introduction </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PowerPoint Presentation</vt:lpstr>
      <vt:lpstr>PowerPoint Presentation</vt:lpstr>
      <vt:lpstr>PowerPoint Presentation</vt:lpstr>
      <vt:lpstr> 2025-26 SIMPLE  COURSE CO-LEADERS   </vt:lpstr>
      <vt:lpstr>PowerPoint Presentation</vt:lpstr>
      <vt:lpstr>  WHAT WE WILL DO TODAY</vt:lpstr>
      <vt:lpstr>PowerPoint Presentation</vt:lpstr>
      <vt:lpstr>PowerPoint Presentation</vt:lpstr>
      <vt:lpstr>ORIENTATION TO SIMPLE:  WHAT WE WILL DO TODAY</vt:lpstr>
      <vt:lpstr>PowerPoint Presentation</vt:lpstr>
      <vt:lpstr>PowerPoint Presentation</vt:lpstr>
      <vt:lpstr>PowerPoint Presentation</vt:lpstr>
      <vt:lpstr>PowerPoint Presentation</vt:lpstr>
      <vt:lpstr>PowerPoint Presentation</vt:lpstr>
      <vt:lpstr> mindfulness practice</vt:lpstr>
      <vt:lpstr>PowerPoint Presentation</vt:lpstr>
      <vt:lpstr>ORIENTATION TO SIMPLE:  WHAT WE WILL DO TODAY</vt:lpstr>
      <vt:lpstr>PowerPoint Presentation</vt:lpstr>
      <vt:lpstr>PowerPoint Presentation</vt:lpstr>
      <vt:lpstr>ORIENTATION TO SIMPLE:  WHAT WE WILL DO TODAY</vt:lpstr>
      <vt:lpstr> it's simple </vt:lpstr>
      <vt:lpstr>WHO SIMPLE IS FOR </vt:lpstr>
      <vt:lpstr>ORIENTATION TO SIMPLE:  WHAT WE WILL DO TODAY</vt:lpstr>
      <vt:lpstr>PowerPoint Presentation</vt:lpstr>
      <vt:lpstr>WHAT YOU NEED TO DO THE SIMPLE COURSE </vt:lpstr>
      <vt:lpstr>PowerPoint Presentation</vt:lpstr>
      <vt:lpstr> THREE RING BINDER </vt:lpstr>
      <vt:lpstr>MOST IMPORTANTLY</vt:lpstr>
      <vt:lpstr>ORIENTATION TO SIMPLE:  WHAT WE WILL DO TODAY</vt:lpstr>
      <vt:lpstr>PowerPoint Presentation</vt:lpstr>
      <vt:lpstr>SIMPLE COURSE RESOURCES: email</vt:lpstr>
      <vt:lpstr>PowerPoint Presentation</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practicing all the tools-session 17 of manual. our fourth practice-rational mind remediation. week 15-stress-session 18 of manual.  week 16-introducing emotion regulation skills p.148-182 of dbt workbook. introducing the goals diary card procedure-session 19 of manual.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ORIENTATION TO SIMPLE:  WHAT WE WILL DO TODAY</vt:lpstr>
      <vt:lpstr>PowerPoint Presentation</vt:lpstr>
      <vt:lpstr>PARTICIPANT AGREEMENTS</vt:lpstr>
      <vt:lpstr>PowerPoint Presentation</vt:lpstr>
      <vt:lpstr>PowerPoint Presentation</vt:lpstr>
      <vt:lpstr>PowerPoint Presentation</vt:lpstr>
      <vt:lpstr> Please no scents. If it’s wet or snowy please bring indoor footwear.  Please legibly write down your first and last names on the attendance sheet when you come in.   </vt:lpstr>
      <vt:lpstr> REMINDER SLIDE POSTED at each session </vt:lpstr>
      <vt:lpstr>ORIENTATION TO SIMPLE:  WHAT WE WILL DO TODAY</vt:lpstr>
      <vt:lpstr>DEFINITIONS</vt:lpstr>
      <vt:lpstr>PowerPoint Presentation</vt:lpstr>
      <vt:lpstr>ORIENTATION TO SIMPLE:  WHAT WE WILL DO TODAY</vt:lpstr>
      <vt:lpstr>PowerPoint Presentation</vt:lpstr>
      <vt:lpstr>PowerPoint Presentation</vt:lpstr>
      <vt:lpstr>There’s a hole in my sidewalk</vt:lpstr>
      <vt:lpstr>ORIENTATION TO SIMPLE:  WHAT WE WILL DO TODAY</vt:lpstr>
      <vt:lpstr>PowerPoint Presentation</vt:lpstr>
      <vt:lpstr>PowerPoint Presentation</vt:lpstr>
      <vt:lpstr>PowerPoint Presentation</vt:lpstr>
      <vt:lpstr>SIMPLE Course overview</vt:lpstr>
      <vt:lpstr>SIMPLE Course overview</vt:lpstr>
      <vt:lpstr>1. Psychological    Theory: What’s covered:</vt:lpstr>
      <vt:lpstr>SIMPLE Course overview</vt:lpstr>
      <vt:lpstr> Skills- The DBT skills workbook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Course overview</vt:lpstr>
      <vt:lpstr>3. THE Six TOOLS-Simple manual    </vt:lpstr>
      <vt:lpstr>SIMPLE Course overview</vt:lpstr>
      <vt:lpstr> 4. the Techniques and strategies  needed to use the simple tools</vt:lpstr>
      <vt:lpstr>SIMPLE Course overview</vt:lpstr>
      <vt:lpstr>5. Practice applying skills tools and strategies in everyday life.</vt:lpstr>
      <vt:lpstr>SIMPLE Course overview</vt:lpstr>
      <vt:lpstr>PowerPoint Presentation</vt:lpstr>
      <vt:lpstr>PowerPoint Presentation</vt:lpstr>
      <vt:lpstr>ORIENTATION TO SIMPLE:  WHAT WE WILL DO TODAY</vt:lpstr>
      <vt:lpstr>PowerPoint Presentation</vt:lpstr>
      <vt:lpstr>Accessing and benefitting from mental health care</vt:lpstr>
      <vt:lpstr> personal and systemic Obstacles to change</vt:lpstr>
      <vt:lpstr>Obstacles participants often encounter in the simple course</vt:lpstr>
      <vt:lpstr>Obstacles participants often encounter in the simple course</vt:lpstr>
      <vt:lpstr>ORIENTATION TO SIMPLE:  WHAT WE WILL DO TODAY</vt:lpstr>
      <vt:lpstr>PowerPoint Presentation</vt:lpstr>
      <vt:lpstr>PowerPoint Presentation</vt:lpstr>
      <vt:lpstr>PowerPoint Presentation</vt:lpstr>
      <vt:lpstr> when SHARING in  the group</vt:lpstr>
      <vt:lpstr> when SHARING in  the group</vt:lpstr>
      <vt:lpstr>PowerPoint Presentation</vt:lpstr>
      <vt:lpstr>ORIENTATION TO SIMPLE:  WHAT WE WILL DO TODAY</vt:lpstr>
      <vt:lpstr>Homework for the coming week</vt:lpstr>
      <vt:lpstr>What we will do NEXT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2024-25 sessions 1 and 2</vt:lpstr>
      <vt:lpstr>Welcome to the 2024-25  simple course </vt:lpstr>
      <vt:lpstr>PowerPoint Presentation</vt:lpstr>
      <vt:lpstr> session 1 of  SIMPLE orientation </vt:lpstr>
      <vt:lpstr> 2024-25  SIMPLE  COURSE CO-LEADERS   </vt:lpstr>
      <vt:lpstr>videos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ORIENTATION TO SIMPLE:  WHAT WE WILL DO TODAY</vt:lpstr>
      <vt:lpstr>PowerPoint Presentation</vt:lpstr>
      <vt:lpstr>PowerPoint Presentation</vt:lpstr>
      <vt:lpstr>ORIENTATION TO SIMPLE:  WHAT WE WILL DO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Warning about mindfulness practice</vt:lpstr>
      <vt:lpstr>PowerPoint Presentation</vt:lpstr>
      <vt:lpstr>PowerPoint Presentation</vt:lpstr>
      <vt:lpstr>ORIENTATION TO SIMPLE:  WHAT WE WILL DO TODAY</vt:lpstr>
      <vt:lpstr>PowerPoint Presentation</vt:lpstr>
      <vt:lpstr>PowerPoint Presentation</vt:lpstr>
      <vt:lpstr>PowerPoint Presentation</vt:lpstr>
      <vt:lpstr>PowerPoint Presentation</vt:lpstr>
      <vt:lpstr>ORIENTATION TO SIMPLE:  WHAT WE WILL DO TODAY</vt:lpstr>
      <vt:lpstr> it's simple </vt:lpstr>
      <vt:lpstr>WHO SIMPLE IS FOR </vt:lpstr>
      <vt:lpstr>ORIENTATION TO SIMPLE:  WHAT WE WILL DO TODAY</vt:lpstr>
      <vt:lpstr>A BRIEF HISTORY OF THE SIMPLE COURSE</vt:lpstr>
      <vt:lpstr>ORIENTATION TO SIMPLE:  WHAT WE WILL DO TODAY</vt:lpstr>
      <vt:lpstr>INDIVIDUAL OR GROUP THERAPY </vt:lpstr>
      <vt:lpstr>ORIENTATION TO SIMPLE:  WHAT WE WILL DO TODAY</vt:lpstr>
      <vt:lpstr>PowerPoint Presentation</vt:lpstr>
      <vt:lpstr>WHAT YOU NEED TO DO THE SIMPLE COURSE </vt:lpstr>
      <vt:lpstr> THREE RING BINDER </vt:lpstr>
      <vt:lpstr>PowerPoint Presentation</vt:lpstr>
      <vt:lpstr>MOST IMPORTANTLY</vt:lpstr>
      <vt:lpstr>ORIENTATION TO SIMPLE:  WHAT WE WILL DO TODAY</vt:lpstr>
      <vt:lpstr>PowerPoint Presentation</vt:lpstr>
      <vt:lpstr>TYPES OF LEARNING: INTELLECTUAL, EXPERIENTIAL, AND EFFECTIVE </vt:lpstr>
      <vt:lpstr>TO make learning easier</vt:lpstr>
      <vt:lpstr>PowerPoint Presentation</vt:lpstr>
      <vt:lpstr>ORIENTATION TO SIMPLE:  WHAT WE WILL DO TODAY</vt:lpstr>
      <vt:lpstr>PowerPoint Presentation</vt:lpstr>
      <vt:lpstr>SIMPLE COURSE RESOURCES</vt:lpstr>
      <vt:lpstr>PowerPoint Presentation</vt:lpstr>
      <vt:lpstr>PowerPoint Presentation</vt:lpstr>
      <vt:lpstr>PowerPoint Presentation</vt:lpstr>
      <vt:lpstr>PowerPoint Presentation</vt:lpstr>
      <vt:lpstr>ORIENTATION TO SIMPLE:  WHAT WE WILL DO TODAY</vt:lpstr>
      <vt:lpstr> session 1 of  SIMPLE 10-minute break </vt:lpstr>
      <vt:lpstr>PowerPoint Presentation</vt:lpstr>
      <vt:lpstr> session 1 of  SIMPLE welcome back from the break </vt:lpstr>
      <vt:lpstr>ORIENTATION TO SIMPLE:  WHAT WE WILL DO TODAY</vt:lpstr>
      <vt:lpstr>PowerPoint Presentation</vt:lpstr>
      <vt:lpstr>ORIENTATION TO SIMPLE:  WHAT WE WILL DO TODAY</vt:lpstr>
      <vt:lpstr>PowerPoint Presentation</vt:lpstr>
      <vt:lpstr>       SOME THINGS TO KEEP in mind when SHARING in the group</vt:lpstr>
      <vt:lpstr>PowerPoint Presentation</vt:lpstr>
      <vt:lpstr>ORIENTATION TO SIMPLE:  WHAT WE WILL DO TODAY</vt:lpstr>
      <vt:lpstr>PowerPoint Presentation</vt:lpstr>
      <vt:lpstr>PARTICIPANT AGREEMENTS</vt:lpstr>
      <vt:lpstr>PowerPoint Presentation</vt:lpstr>
      <vt:lpstr>PowerPoint Presentation</vt:lpstr>
      <vt:lpstr>PowerPoint Presentation</vt:lpstr>
      <vt:lpstr> Please no scents. If it’s wet or snowy please bring indoor footwear.  Please legibly write down your first and last names on the attendance sheet when you come in.   </vt:lpstr>
      <vt:lpstr> REMINDER SLIDE POSTED at each session </vt:lpstr>
      <vt:lpstr>ORIENTATION TO SIMPLE:  WHAT WE WILL DO TODAY</vt:lpstr>
      <vt:lpstr>HOMEWORK FOR THE COMING WEEK</vt:lpstr>
      <vt:lpstr>PowerPoint Presentation</vt:lpstr>
      <vt:lpstr>PowerPoint Presentation</vt:lpstr>
      <vt:lpstr>PowerPoint Presentation</vt:lpstr>
      <vt:lpstr>PowerPoint Presentation</vt:lpstr>
      <vt:lpstr>PowerPoint Presentation</vt:lpstr>
      <vt:lpstr>video</vt:lpstr>
      <vt:lpstr>PowerPoint Presentation</vt:lpstr>
      <vt:lpstr>Welcome to session 2 introduction to the simple course   </vt:lpstr>
      <vt:lpstr>PowerPoint Presentation</vt:lpstr>
      <vt:lpstr>Overview Of today’s  session</vt:lpstr>
      <vt:lpstr>PowerPoint Presentation</vt:lpstr>
      <vt:lpstr>PowerPoint Presentation</vt:lpstr>
      <vt:lpstr>PowerPoint Presentation</vt:lpstr>
      <vt:lpstr>Overview Of today’s  session</vt:lpstr>
      <vt:lpstr>PowerPoint Presentation</vt:lpstr>
      <vt:lpstr>       Homework for the past week</vt:lpstr>
      <vt:lpstr>Homework for the coming week</vt:lpstr>
      <vt:lpstr> REMINDER PARTICIPANT AGREEMENTS </vt:lpstr>
      <vt:lpstr>E-mailed questions, comments, feedback AND “housekeeping”</vt:lpstr>
      <vt:lpstr>PowerPoint Presentation</vt:lpstr>
      <vt:lpstr>PowerPoint Presentation</vt:lpstr>
      <vt:lpstr>Overview Of today’s  session</vt:lpstr>
      <vt:lpstr>MINDFULNESS </vt:lpstr>
      <vt:lpstr>Warning about mindfulness practice</vt:lpstr>
      <vt:lpstr>PowerPoint Presentation</vt:lpstr>
      <vt:lpstr>Overview Of today’s  session</vt:lpstr>
      <vt:lpstr>DEFINITIONS</vt:lpstr>
      <vt:lpstr>PowerPoint Presentation</vt:lpstr>
      <vt:lpstr>Overview Of today’s  session</vt:lpstr>
      <vt:lpstr>PowerPoint Presentation</vt:lpstr>
      <vt:lpstr>PAIN AND  SUFFERING</vt:lpstr>
      <vt:lpstr>PowerPoint Presentation</vt:lpstr>
      <vt:lpstr>PowerPoint Presentation</vt:lpstr>
      <vt:lpstr>Overview Of today’s  session</vt:lpstr>
      <vt:lpstr>PowerPoint Presentation</vt:lpstr>
      <vt:lpstr>                             DBT                                                                                   Simple</vt:lpstr>
      <vt:lpstr> the workbook and the manual</vt:lpstr>
      <vt:lpstr>Overview Of today’s  session</vt:lpstr>
      <vt:lpstr>PowerPoint Presentation</vt:lpstr>
      <vt:lpstr>PowerPoint Presentation</vt:lpstr>
      <vt:lpstr>SIMPLE Course overview</vt:lpstr>
      <vt:lpstr>SIMPLE Course overview</vt:lpstr>
      <vt:lpstr>1. Psychological    Theory</vt:lpstr>
      <vt:lpstr>SIMPLE Course overview</vt:lpstr>
      <vt:lpstr>2. The  4 components of THE PURE DBT MODEL</vt:lpstr>
      <vt:lpstr> Skills- The Dialectical Behavioral therapy skills workbook</vt:lpstr>
      <vt:lpstr>PowerPoint Presentation</vt:lpstr>
      <vt:lpstr>PowerPoint Presentation</vt:lpstr>
      <vt:lpstr>PowerPoint Presentation</vt:lpstr>
      <vt:lpstr>PowerPoint Presentation</vt:lpstr>
      <vt:lpstr>PowerPoint Presentation</vt:lpstr>
      <vt:lpstr>PowerPoint Presentation</vt:lpstr>
      <vt:lpstr>SIMPLE Course overview</vt:lpstr>
      <vt:lpstr>3. THE Six TOOLS-  Simple manual    </vt:lpstr>
      <vt:lpstr>       Assessment tools                                         remediation tools</vt:lpstr>
      <vt:lpstr>SIMPLE Course overview</vt:lpstr>
      <vt:lpstr> 4. the Techniques and strategies  needed to use the simple tools</vt:lpstr>
      <vt:lpstr>SIMPLE Course overview</vt:lpstr>
      <vt:lpstr>5. Practice applying skills tools and strategies in everyday life.</vt:lpstr>
      <vt:lpstr>Overview Of today’s  session</vt:lpstr>
      <vt:lpstr> session 2 of  SIMPLE 10-minute break </vt:lpstr>
      <vt:lpstr>PowerPoint Presentation</vt:lpstr>
      <vt:lpstr> session 2 of  SIMPLE welcome back from the break </vt:lpstr>
      <vt:lpstr>Overview Of today’s  session</vt:lpstr>
      <vt:lpstr>PowerPoint Presentation</vt:lpstr>
      <vt:lpstr>Accessing and benefitting from mental health care</vt:lpstr>
      <vt:lpstr> personal and systemic Obstacles to change</vt:lpstr>
      <vt:lpstr> personal and systemic Obstacles to change</vt:lpstr>
      <vt:lpstr>1. The stages model of change</vt:lpstr>
      <vt:lpstr>Motivational interviewing stages and interventions</vt:lpstr>
      <vt:lpstr> personal and systemic Obstacles to change</vt:lpstr>
      <vt:lpstr>Principles of good  mental health care</vt:lpstr>
      <vt:lpstr>diagnosis  AND formulations</vt:lpstr>
      <vt:lpstr> personal and systemic Obstacles to change</vt:lpstr>
      <vt:lpstr>WE ARE BIO psycho socio spiritual beings </vt:lpstr>
      <vt:lpstr>Simple takes a  bio-psycho-socio-spiritual perspective</vt:lpstr>
      <vt:lpstr>Principles of good  mental health care</vt:lpstr>
      <vt:lpstr>PowerPoint Presentation</vt:lpstr>
      <vt:lpstr>PowerPoint Presentation</vt:lpstr>
      <vt:lpstr>What is psychotherapy?</vt:lpstr>
      <vt:lpstr>PowerPoint Presentation</vt:lpstr>
      <vt:lpstr>What IS the ROLE OF A psychotherapist ?</vt:lpstr>
      <vt:lpstr>PowerPoint Presentation</vt:lpstr>
      <vt:lpstr> personal and systemic Obstacles to change</vt:lpstr>
      <vt:lpstr>Contributors to OUR  health care crisis (10)</vt:lpstr>
      <vt:lpstr>Contributors to OUR  health care crisis </vt:lpstr>
      <vt:lpstr> taxes AND SOCIAL WELLBEING?</vt:lpstr>
      <vt:lpstr> personal and systemic Obstacles to change</vt:lpstr>
      <vt:lpstr>Dealing with Competing priorities</vt:lpstr>
      <vt:lpstr> personal and systemic Obstacles to change</vt:lpstr>
      <vt:lpstr>PowerPoint Presentation</vt:lpstr>
      <vt:lpstr>Self-efficacy and learning theory(8)</vt:lpstr>
      <vt:lpstr>PowerPoint Presentation</vt:lpstr>
      <vt:lpstr>  learned helplessness (6)</vt:lpstr>
      <vt:lpstr>The importance of hope AND A sense of control in change</vt:lpstr>
      <vt:lpstr>PowerPoint Presentation</vt:lpstr>
      <vt:lpstr>PowerPoint Presentation</vt:lpstr>
      <vt:lpstr> personal and systemic Obstacles to change</vt:lpstr>
      <vt:lpstr>PowerPoint Presentation</vt:lpstr>
      <vt:lpstr>Obstacles participants often encounter in the simple course</vt:lpstr>
      <vt:lpstr>Obstacles participants often encounter in the simple course</vt:lpstr>
      <vt:lpstr>PowerPoint Presentation</vt:lpstr>
      <vt:lpstr>PowerPoint Presentation</vt:lpstr>
      <vt:lpstr>Overview Of today’s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simple course</dc:title>
  <dc:creator>luis cleto</dc:creator>
  <cp:lastModifiedBy>luis cleto</cp:lastModifiedBy>
  <cp:revision>46</cp:revision>
  <cp:lastPrinted>2025-09-27T14:57:24Z</cp:lastPrinted>
  <dcterms:created xsi:type="dcterms:W3CDTF">2023-07-25T12:54:37Z</dcterms:created>
  <dcterms:modified xsi:type="dcterms:W3CDTF">2025-09-27T14:58:31Z</dcterms:modified>
</cp:coreProperties>
</file>