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68"/>
  </p:notesMasterIdLst>
  <p:sldIdLst>
    <p:sldId id="293" r:id="rId2"/>
    <p:sldId id="1191" r:id="rId3"/>
    <p:sldId id="2869" r:id="rId4"/>
    <p:sldId id="2954" r:id="rId5"/>
    <p:sldId id="1022" r:id="rId6"/>
    <p:sldId id="2019" r:id="rId7"/>
    <p:sldId id="917" r:id="rId8"/>
    <p:sldId id="1929" r:id="rId9"/>
    <p:sldId id="1084" r:id="rId10"/>
    <p:sldId id="1115" r:id="rId11"/>
    <p:sldId id="272" r:id="rId12"/>
    <p:sldId id="1435" r:id="rId13"/>
    <p:sldId id="2016" r:id="rId14"/>
    <p:sldId id="2966" r:id="rId15"/>
    <p:sldId id="2967" r:id="rId16"/>
    <p:sldId id="2956" r:id="rId17"/>
    <p:sldId id="2757" r:id="rId18"/>
    <p:sldId id="1930" r:id="rId19"/>
    <p:sldId id="2870" r:id="rId20"/>
    <p:sldId id="2871" r:id="rId21"/>
    <p:sldId id="2872" r:id="rId22"/>
    <p:sldId id="2873" r:id="rId23"/>
    <p:sldId id="2874" r:id="rId24"/>
    <p:sldId id="914" r:id="rId25"/>
    <p:sldId id="609" r:id="rId26"/>
    <p:sldId id="435" r:id="rId27"/>
    <p:sldId id="1974" r:id="rId28"/>
    <p:sldId id="1395" r:id="rId29"/>
    <p:sldId id="2900" r:id="rId30"/>
    <p:sldId id="2895" r:id="rId31"/>
    <p:sldId id="2889" r:id="rId32"/>
    <p:sldId id="2886" r:id="rId33"/>
    <p:sldId id="2892" r:id="rId34"/>
    <p:sldId id="2952" r:id="rId35"/>
    <p:sldId id="2941" r:id="rId36"/>
    <p:sldId id="2893" r:id="rId37"/>
    <p:sldId id="2899" r:id="rId38"/>
    <p:sldId id="2953" r:id="rId39"/>
    <p:sldId id="2890" r:id="rId40"/>
    <p:sldId id="2891" r:id="rId41"/>
    <p:sldId id="2931" r:id="rId42"/>
    <p:sldId id="2930" r:id="rId43"/>
    <p:sldId id="2945" r:id="rId44"/>
    <p:sldId id="2932" r:id="rId45"/>
    <p:sldId id="2940" r:id="rId46"/>
    <p:sldId id="1686" r:id="rId47"/>
    <p:sldId id="2933" r:id="rId48"/>
    <p:sldId id="2934" r:id="rId49"/>
    <p:sldId id="264" r:id="rId50"/>
    <p:sldId id="263" r:id="rId51"/>
    <p:sldId id="269" r:id="rId52"/>
    <p:sldId id="262" r:id="rId53"/>
    <p:sldId id="2935" r:id="rId54"/>
    <p:sldId id="362" r:id="rId55"/>
    <p:sldId id="2875" r:id="rId56"/>
    <p:sldId id="2910" r:id="rId57"/>
    <p:sldId id="258" r:id="rId58"/>
    <p:sldId id="2957" r:id="rId59"/>
    <p:sldId id="257" r:id="rId60"/>
    <p:sldId id="260" r:id="rId61"/>
    <p:sldId id="2948" r:id="rId62"/>
    <p:sldId id="256" r:id="rId63"/>
    <p:sldId id="2958" r:id="rId64"/>
    <p:sldId id="1975" r:id="rId65"/>
    <p:sldId id="2919" r:id="rId66"/>
    <p:sldId id="1805" r:id="rId67"/>
    <p:sldId id="502" r:id="rId68"/>
    <p:sldId id="682" r:id="rId69"/>
    <p:sldId id="1605" r:id="rId70"/>
    <p:sldId id="1611" r:id="rId71"/>
    <p:sldId id="2955" r:id="rId72"/>
    <p:sldId id="2937" r:id="rId73"/>
    <p:sldId id="2961" r:id="rId74"/>
    <p:sldId id="1828" r:id="rId75"/>
    <p:sldId id="360" r:id="rId76"/>
    <p:sldId id="361" r:id="rId77"/>
    <p:sldId id="303" r:id="rId78"/>
    <p:sldId id="1977" r:id="rId79"/>
    <p:sldId id="1932" r:id="rId80"/>
    <p:sldId id="1979" r:id="rId81"/>
    <p:sldId id="1864" r:id="rId82"/>
    <p:sldId id="1633" r:id="rId83"/>
    <p:sldId id="1635" r:id="rId84"/>
    <p:sldId id="321" r:id="rId85"/>
    <p:sldId id="2942" r:id="rId86"/>
    <p:sldId id="2962" r:id="rId87"/>
    <p:sldId id="2938" r:id="rId88"/>
    <p:sldId id="2010" r:id="rId89"/>
    <p:sldId id="1882" r:id="rId90"/>
    <p:sldId id="1918" r:id="rId91"/>
    <p:sldId id="2876" r:id="rId92"/>
    <p:sldId id="1654" r:id="rId93"/>
    <p:sldId id="1655" r:id="rId94"/>
    <p:sldId id="1982" r:id="rId95"/>
    <p:sldId id="1852" r:id="rId96"/>
    <p:sldId id="2877" r:id="rId97"/>
    <p:sldId id="1657" r:id="rId98"/>
    <p:sldId id="1658" r:id="rId99"/>
    <p:sldId id="2878" r:id="rId100"/>
    <p:sldId id="1987" r:id="rId101"/>
    <p:sldId id="2879" r:id="rId102"/>
    <p:sldId id="2951" r:id="rId103"/>
    <p:sldId id="2012" r:id="rId104"/>
    <p:sldId id="1989" r:id="rId105"/>
    <p:sldId id="1660" r:id="rId106"/>
    <p:sldId id="1856" r:id="rId107"/>
    <p:sldId id="1151" r:id="rId108"/>
    <p:sldId id="1990" r:id="rId109"/>
    <p:sldId id="1217" r:id="rId110"/>
    <p:sldId id="1776" r:id="rId111"/>
    <p:sldId id="1153" r:id="rId112"/>
    <p:sldId id="1661" r:id="rId113"/>
    <p:sldId id="1992" r:id="rId114"/>
    <p:sldId id="2946" r:id="rId115"/>
    <p:sldId id="2943" r:id="rId116"/>
    <p:sldId id="2963" r:id="rId117"/>
    <p:sldId id="2034" r:id="rId118"/>
    <p:sldId id="1993" r:id="rId119"/>
    <p:sldId id="2880" r:id="rId120"/>
    <p:sldId id="2035" r:id="rId121"/>
    <p:sldId id="1995" r:id="rId122"/>
    <p:sldId id="2036" r:id="rId123"/>
    <p:sldId id="2881" r:id="rId124"/>
    <p:sldId id="1999" r:id="rId125"/>
    <p:sldId id="2882" r:id="rId126"/>
    <p:sldId id="2000" r:id="rId127"/>
    <p:sldId id="1926" r:id="rId128"/>
    <p:sldId id="2001" r:id="rId129"/>
    <p:sldId id="2949" r:id="rId130"/>
    <p:sldId id="2947" r:id="rId131"/>
    <p:sldId id="2944" r:id="rId132"/>
    <p:sldId id="2964" r:id="rId133"/>
    <p:sldId id="1684" r:id="rId134"/>
    <p:sldId id="327" r:id="rId135"/>
    <p:sldId id="831" r:id="rId136"/>
    <p:sldId id="2884" r:id="rId137"/>
    <p:sldId id="1644" r:id="rId138"/>
    <p:sldId id="1451" r:id="rId139"/>
    <p:sldId id="1603" r:id="rId140"/>
    <p:sldId id="1436" r:id="rId141"/>
    <p:sldId id="1440" r:id="rId142"/>
    <p:sldId id="1454" r:id="rId143"/>
    <p:sldId id="359" r:id="rId144"/>
    <p:sldId id="2018" r:id="rId145"/>
    <p:sldId id="2020" r:id="rId146"/>
    <p:sldId id="1774" r:id="rId147"/>
    <p:sldId id="2017" r:id="rId148"/>
    <p:sldId id="2038" r:id="rId149"/>
    <p:sldId id="415" r:id="rId150"/>
    <p:sldId id="407" r:id="rId151"/>
    <p:sldId id="424" r:id="rId152"/>
    <p:sldId id="408" r:id="rId153"/>
    <p:sldId id="1038" r:id="rId154"/>
    <p:sldId id="2049" r:id="rId155"/>
    <p:sldId id="2050" r:id="rId156"/>
    <p:sldId id="1439" r:id="rId157"/>
    <p:sldId id="1047" r:id="rId158"/>
    <p:sldId id="1822" r:id="rId159"/>
    <p:sldId id="404" r:id="rId160"/>
    <p:sldId id="414" r:id="rId161"/>
    <p:sldId id="423" r:id="rId162"/>
    <p:sldId id="1432" r:id="rId163"/>
    <p:sldId id="582" r:id="rId164"/>
    <p:sldId id="2041" r:id="rId165"/>
    <p:sldId id="711" r:id="rId166"/>
    <p:sldId id="2052" r:id="rId167"/>
    <p:sldId id="2053" r:id="rId168"/>
    <p:sldId id="2929" r:id="rId169"/>
    <p:sldId id="2075" r:id="rId170"/>
    <p:sldId id="2077" r:id="rId171"/>
    <p:sldId id="2078" r:id="rId172"/>
    <p:sldId id="2079" r:id="rId173"/>
    <p:sldId id="2082" r:id="rId174"/>
    <p:sldId id="2084" r:id="rId175"/>
    <p:sldId id="2085" r:id="rId176"/>
    <p:sldId id="2086" r:id="rId177"/>
    <p:sldId id="2093" r:id="rId178"/>
    <p:sldId id="2107" r:id="rId179"/>
    <p:sldId id="2108" r:id="rId180"/>
    <p:sldId id="2110" r:id="rId181"/>
    <p:sldId id="2111" r:id="rId182"/>
    <p:sldId id="2112" r:id="rId183"/>
    <p:sldId id="2113" r:id="rId184"/>
    <p:sldId id="2114" r:id="rId185"/>
    <p:sldId id="2115" r:id="rId186"/>
    <p:sldId id="2116" r:id="rId187"/>
    <p:sldId id="2123" r:id="rId188"/>
    <p:sldId id="2132" r:id="rId189"/>
    <p:sldId id="2133" r:id="rId190"/>
    <p:sldId id="2134" r:id="rId191"/>
    <p:sldId id="2137" r:id="rId192"/>
    <p:sldId id="2138" r:id="rId193"/>
    <p:sldId id="2142" r:id="rId194"/>
    <p:sldId id="2143" r:id="rId195"/>
    <p:sldId id="2145" r:id="rId196"/>
    <p:sldId id="2146" r:id="rId197"/>
    <p:sldId id="2148" r:id="rId198"/>
    <p:sldId id="2150" r:id="rId199"/>
    <p:sldId id="2151" r:id="rId200"/>
    <p:sldId id="2153" r:id="rId201"/>
    <p:sldId id="2154" r:id="rId202"/>
    <p:sldId id="2155" r:id="rId203"/>
    <p:sldId id="2156" r:id="rId204"/>
    <p:sldId id="2159" r:id="rId205"/>
    <p:sldId id="2160" r:id="rId206"/>
    <p:sldId id="2161" r:id="rId207"/>
    <p:sldId id="2162" r:id="rId208"/>
    <p:sldId id="2170" r:id="rId209"/>
    <p:sldId id="2171" r:id="rId210"/>
    <p:sldId id="2179" r:id="rId211"/>
    <p:sldId id="2181" r:id="rId212"/>
    <p:sldId id="2182" r:id="rId213"/>
    <p:sldId id="2183" r:id="rId214"/>
    <p:sldId id="2186" r:id="rId215"/>
    <p:sldId id="2188" r:id="rId216"/>
    <p:sldId id="2189" r:id="rId217"/>
    <p:sldId id="2190" r:id="rId218"/>
    <p:sldId id="2191" r:id="rId219"/>
    <p:sldId id="2192" r:id="rId220"/>
    <p:sldId id="2194" r:id="rId221"/>
    <p:sldId id="2195" r:id="rId222"/>
    <p:sldId id="2197" r:id="rId223"/>
    <p:sldId id="2198" r:id="rId224"/>
    <p:sldId id="2200" r:id="rId225"/>
    <p:sldId id="2202" r:id="rId226"/>
    <p:sldId id="2203" r:id="rId227"/>
    <p:sldId id="2205" r:id="rId228"/>
    <p:sldId id="2207" r:id="rId229"/>
    <p:sldId id="2208" r:id="rId230"/>
    <p:sldId id="2210" r:id="rId231"/>
    <p:sldId id="2211" r:id="rId232"/>
    <p:sldId id="2212" r:id="rId233"/>
    <p:sldId id="2213" r:id="rId234"/>
    <p:sldId id="2215" r:id="rId235"/>
    <p:sldId id="2218" r:id="rId236"/>
    <p:sldId id="2220" r:id="rId237"/>
    <p:sldId id="2221" r:id="rId238"/>
    <p:sldId id="2223" r:id="rId239"/>
    <p:sldId id="2224" r:id="rId240"/>
    <p:sldId id="2226" r:id="rId241"/>
    <p:sldId id="2228" r:id="rId242"/>
    <p:sldId id="2230" r:id="rId243"/>
    <p:sldId id="2231" r:id="rId244"/>
    <p:sldId id="2233" r:id="rId245"/>
    <p:sldId id="2234" r:id="rId246"/>
    <p:sldId id="2235" r:id="rId247"/>
    <p:sldId id="2236" r:id="rId248"/>
    <p:sldId id="2237" r:id="rId249"/>
    <p:sldId id="2239" r:id="rId250"/>
    <p:sldId id="2240" r:id="rId251"/>
    <p:sldId id="2241" r:id="rId252"/>
    <p:sldId id="2242" r:id="rId253"/>
    <p:sldId id="2243" r:id="rId254"/>
    <p:sldId id="2244" r:id="rId255"/>
    <p:sldId id="2247" r:id="rId256"/>
    <p:sldId id="2249" r:id="rId257"/>
    <p:sldId id="2252" r:id="rId258"/>
    <p:sldId id="2253" r:id="rId259"/>
    <p:sldId id="2255" r:id="rId260"/>
    <p:sldId id="2257" r:id="rId261"/>
    <p:sldId id="2258" r:id="rId262"/>
    <p:sldId id="2260" r:id="rId263"/>
    <p:sldId id="2262" r:id="rId264"/>
    <p:sldId id="2264" r:id="rId265"/>
    <p:sldId id="2266" r:id="rId266"/>
    <p:sldId id="2268" r:id="rId2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70" autoAdjust="0"/>
    <p:restoredTop sz="94660"/>
  </p:normalViewPr>
  <p:slideViewPr>
    <p:cSldViewPr snapToGrid="0">
      <p:cViewPr varScale="1">
        <p:scale>
          <a:sx n="81" d="100"/>
          <a:sy n="81" d="100"/>
        </p:scale>
        <p:origin x="13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microsoft.com/office/2016/11/relationships/changesInfo" Target="changesInfos/changesInfo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A7E593DF-B11A-4FB4-8743-58279C85FCF8}"/>
    <pc:docChg chg="custSel addSld delSld modSld sldOrd">
      <pc:chgData name="luis cleto" userId="a76db6c301978307" providerId="LiveId" clId="{A7E593DF-B11A-4FB4-8743-58279C85FCF8}" dt="2024-11-19T14:31:21.594" v="11421" actId="20577"/>
      <pc:docMkLst>
        <pc:docMk/>
      </pc:docMkLst>
      <pc:sldChg chg="modSp mod ord">
        <pc:chgData name="luis cleto" userId="a76db6c301978307" providerId="LiveId" clId="{A7E593DF-B11A-4FB4-8743-58279C85FCF8}" dt="2024-10-25T08:57:55.118" v="5150"/>
        <pc:sldMkLst>
          <pc:docMk/>
          <pc:sldMk cId="451355887" sldId="257"/>
        </pc:sldMkLst>
      </pc:sldChg>
      <pc:sldChg chg="modSp mod ord">
        <pc:chgData name="luis cleto" userId="a76db6c301978307" providerId="LiveId" clId="{A7E593DF-B11A-4FB4-8743-58279C85FCF8}" dt="2024-11-14T09:06:12.716" v="6309"/>
        <pc:sldMkLst>
          <pc:docMk/>
          <pc:sldMk cId="3604747129" sldId="258"/>
        </pc:sldMkLst>
      </pc:sldChg>
      <pc:sldChg chg="del">
        <pc:chgData name="luis cleto" userId="a76db6c301978307" providerId="LiveId" clId="{A7E593DF-B11A-4FB4-8743-58279C85FCF8}" dt="2024-10-17T08:22:09.112" v="238" actId="2696"/>
        <pc:sldMkLst>
          <pc:docMk/>
          <pc:sldMk cId="1050299236" sldId="274"/>
        </pc:sldMkLst>
      </pc:sldChg>
      <pc:sldChg chg="modSp mod">
        <pc:chgData name="luis cleto" userId="a76db6c301978307" providerId="LiveId" clId="{A7E593DF-B11A-4FB4-8743-58279C85FCF8}" dt="2024-10-20T12:54:26.158" v="4729" actId="1076"/>
        <pc:sldMkLst>
          <pc:docMk/>
          <pc:sldMk cId="1847050716" sldId="293"/>
        </pc:sldMkLst>
      </pc:sldChg>
      <pc:sldChg chg="addSp modSp mod ord">
        <pc:chgData name="luis cleto" userId="a76db6c301978307" providerId="LiveId" clId="{A7E593DF-B11A-4FB4-8743-58279C85FCF8}" dt="2024-10-24T21:09:50.154" v="4985"/>
        <pc:sldMkLst>
          <pc:docMk/>
          <pc:sldMk cId="2813393392" sldId="303"/>
        </pc:sldMkLst>
      </pc:sldChg>
      <pc:sldChg chg="ord">
        <pc:chgData name="luis cleto" userId="a76db6c301978307" providerId="LiveId" clId="{A7E593DF-B11A-4FB4-8743-58279C85FCF8}" dt="2024-10-24T21:09:50.154" v="4985"/>
        <pc:sldMkLst>
          <pc:docMk/>
          <pc:sldMk cId="306965210" sldId="304"/>
        </pc:sldMkLst>
      </pc:sldChg>
      <pc:sldChg chg="addSp modSp mod ord">
        <pc:chgData name="luis cleto" userId="a76db6c301978307" providerId="LiveId" clId="{A7E593DF-B11A-4FB4-8743-58279C85FCF8}" dt="2024-10-24T21:09:50.154" v="4985"/>
        <pc:sldMkLst>
          <pc:docMk/>
          <pc:sldMk cId="94965506" sldId="321"/>
        </pc:sldMkLst>
      </pc:sldChg>
      <pc:sldChg chg="modSp mod ord">
        <pc:chgData name="luis cleto" userId="a76db6c301978307" providerId="LiveId" clId="{A7E593DF-B11A-4FB4-8743-58279C85FCF8}" dt="2024-11-15T11:55:17.037" v="10496" actId="20577"/>
        <pc:sldMkLst>
          <pc:docMk/>
          <pc:sldMk cId="3672917761" sldId="327"/>
        </pc:sldMkLst>
      </pc:sldChg>
      <pc:sldChg chg="modSp mod ord">
        <pc:chgData name="luis cleto" userId="a76db6c301978307" providerId="LiveId" clId="{A7E593DF-B11A-4FB4-8743-58279C85FCF8}" dt="2024-10-24T21:09:50.154" v="4985"/>
        <pc:sldMkLst>
          <pc:docMk/>
          <pc:sldMk cId="3725782221" sldId="335"/>
        </pc:sldMkLst>
      </pc:sldChg>
      <pc:sldChg chg="modSp mod">
        <pc:chgData name="luis cleto" userId="a76db6c301978307" providerId="LiveId" clId="{A7E593DF-B11A-4FB4-8743-58279C85FCF8}" dt="2024-10-17T09:00:32.395" v="494" actId="1076"/>
        <pc:sldMkLst>
          <pc:docMk/>
          <pc:sldMk cId="284179047" sldId="360"/>
        </pc:sldMkLst>
      </pc:sldChg>
      <pc:sldChg chg="modSp mod">
        <pc:chgData name="luis cleto" userId="a76db6c301978307" providerId="LiveId" clId="{A7E593DF-B11A-4FB4-8743-58279C85FCF8}" dt="2024-10-17T09:03:44.083" v="502" actId="1076"/>
        <pc:sldMkLst>
          <pc:docMk/>
          <pc:sldMk cId="810016870" sldId="361"/>
        </pc:sldMkLst>
      </pc:sldChg>
      <pc:sldChg chg="modSp mod">
        <pc:chgData name="luis cleto" userId="a76db6c301978307" providerId="LiveId" clId="{A7E593DF-B11A-4FB4-8743-58279C85FCF8}" dt="2024-10-20T12:56:06.860" v="4754" actId="1076"/>
        <pc:sldMkLst>
          <pc:docMk/>
          <pc:sldMk cId="1267138062" sldId="362"/>
        </pc:sldMkLst>
      </pc:sldChg>
      <pc:sldChg chg="modSp">
        <pc:chgData name="luis cleto" userId="a76db6c301978307" providerId="LiveId" clId="{A7E593DF-B11A-4FB4-8743-58279C85FCF8}" dt="2024-10-19T10:18:41.217" v="1879"/>
        <pc:sldMkLst>
          <pc:docMk/>
          <pc:sldMk cId="1458821337" sldId="404"/>
        </pc:sldMkLst>
      </pc:sldChg>
      <pc:sldChg chg="modSp">
        <pc:chgData name="luis cleto" userId="a76db6c301978307" providerId="LiveId" clId="{A7E593DF-B11A-4FB4-8743-58279C85FCF8}" dt="2024-10-19T10:18:41.217" v="1879"/>
        <pc:sldMkLst>
          <pc:docMk/>
          <pc:sldMk cId="3888753805" sldId="407"/>
        </pc:sldMkLst>
      </pc:sldChg>
      <pc:sldChg chg="modSp ord">
        <pc:chgData name="luis cleto" userId="a76db6c301978307" providerId="LiveId" clId="{A7E593DF-B11A-4FB4-8743-58279C85FCF8}" dt="2024-10-24T21:09:50.154" v="4985"/>
        <pc:sldMkLst>
          <pc:docMk/>
          <pc:sldMk cId="3412935562" sldId="408"/>
        </pc:sldMkLst>
      </pc:sldChg>
      <pc:sldChg chg="modSp">
        <pc:chgData name="luis cleto" userId="a76db6c301978307" providerId="LiveId" clId="{A7E593DF-B11A-4FB4-8743-58279C85FCF8}" dt="2024-10-19T10:18:41.217" v="1879"/>
        <pc:sldMkLst>
          <pc:docMk/>
          <pc:sldMk cId="1744966968" sldId="414"/>
        </pc:sldMkLst>
      </pc:sldChg>
      <pc:sldChg chg="modSp">
        <pc:chgData name="luis cleto" userId="a76db6c301978307" providerId="LiveId" clId="{A7E593DF-B11A-4FB4-8743-58279C85FCF8}" dt="2024-10-19T10:18:41.217" v="1879"/>
        <pc:sldMkLst>
          <pc:docMk/>
          <pc:sldMk cId="757392798" sldId="415"/>
        </pc:sldMkLst>
      </pc:sldChg>
      <pc:sldChg chg="modSp mod">
        <pc:chgData name="luis cleto" userId="a76db6c301978307" providerId="LiveId" clId="{A7E593DF-B11A-4FB4-8743-58279C85FCF8}" dt="2024-10-17T08:39:46.381" v="446" actId="1076"/>
        <pc:sldMkLst>
          <pc:docMk/>
          <pc:sldMk cId="1777762824" sldId="426"/>
        </pc:sldMkLst>
      </pc:sldChg>
      <pc:sldChg chg="ord">
        <pc:chgData name="luis cleto" userId="a76db6c301978307" providerId="LiveId" clId="{A7E593DF-B11A-4FB4-8743-58279C85FCF8}" dt="2024-10-24T21:09:50.154" v="4985"/>
        <pc:sldMkLst>
          <pc:docMk/>
          <pc:sldMk cId="1890717944" sldId="454"/>
        </pc:sldMkLst>
      </pc:sldChg>
      <pc:sldChg chg="delSp modSp mod">
        <pc:chgData name="luis cleto" userId="a76db6c301978307" providerId="LiveId" clId="{A7E593DF-B11A-4FB4-8743-58279C85FCF8}" dt="2024-10-19T09:52:47.548" v="1327"/>
        <pc:sldMkLst>
          <pc:docMk/>
          <pc:sldMk cId="2545501020" sldId="502"/>
        </pc:sldMkLst>
      </pc:sldChg>
      <pc:sldChg chg="ord">
        <pc:chgData name="luis cleto" userId="a76db6c301978307" providerId="LiveId" clId="{A7E593DF-B11A-4FB4-8743-58279C85FCF8}" dt="2024-10-24T21:09:50.154" v="4985"/>
        <pc:sldMkLst>
          <pc:docMk/>
          <pc:sldMk cId="2376216901" sldId="507"/>
        </pc:sldMkLst>
      </pc:sldChg>
      <pc:sldChg chg="modSp mod">
        <pc:chgData name="luis cleto" userId="a76db6c301978307" providerId="LiveId" clId="{A7E593DF-B11A-4FB4-8743-58279C85FCF8}" dt="2024-10-17T08:39:08.499" v="427" actId="1076"/>
        <pc:sldMkLst>
          <pc:docMk/>
          <pc:sldMk cId="3096314575" sldId="527"/>
        </pc:sldMkLst>
      </pc:sldChg>
      <pc:sldChg chg="modSp ord">
        <pc:chgData name="luis cleto" userId="a76db6c301978307" providerId="LiveId" clId="{A7E593DF-B11A-4FB4-8743-58279C85FCF8}" dt="2024-11-14T09:33:40.686" v="7112" actId="20577"/>
        <pc:sldMkLst>
          <pc:docMk/>
          <pc:sldMk cId="3215661966" sldId="578"/>
        </pc:sldMkLst>
      </pc:sldChg>
      <pc:sldChg chg="modSp ord">
        <pc:chgData name="luis cleto" userId="a76db6c301978307" providerId="LiveId" clId="{A7E593DF-B11A-4FB4-8743-58279C85FCF8}" dt="2024-10-25T08:57:55.118" v="5150"/>
        <pc:sldMkLst>
          <pc:docMk/>
          <pc:sldMk cId="1085643906" sldId="582"/>
        </pc:sldMkLst>
      </pc:sldChg>
      <pc:sldChg chg="del">
        <pc:chgData name="luis cleto" userId="a76db6c301978307" providerId="LiveId" clId="{A7E593DF-B11A-4FB4-8743-58279C85FCF8}" dt="2024-10-17T08:37:50.249" v="403" actId="2696"/>
        <pc:sldMkLst>
          <pc:docMk/>
          <pc:sldMk cId="3526950438" sldId="600"/>
        </pc:sldMkLst>
      </pc:sldChg>
      <pc:sldChg chg="modSp mod">
        <pc:chgData name="luis cleto" userId="a76db6c301978307" providerId="LiveId" clId="{A7E593DF-B11A-4FB4-8743-58279C85FCF8}" dt="2024-11-14T09:33:21.117" v="7096" actId="20577"/>
        <pc:sldMkLst>
          <pc:docMk/>
          <pc:sldMk cId="3093233726" sldId="705"/>
        </pc:sldMkLst>
      </pc:sldChg>
      <pc:sldChg chg="modSp ord">
        <pc:chgData name="luis cleto" userId="a76db6c301978307" providerId="LiveId" clId="{A7E593DF-B11A-4FB4-8743-58279C85FCF8}" dt="2024-11-14T09:06:12.716" v="6309"/>
        <pc:sldMkLst>
          <pc:docMk/>
          <pc:sldMk cId="2851820744" sldId="711"/>
        </pc:sldMkLst>
      </pc:sldChg>
      <pc:sldChg chg="ord">
        <pc:chgData name="luis cleto" userId="a76db6c301978307" providerId="LiveId" clId="{A7E593DF-B11A-4FB4-8743-58279C85FCF8}" dt="2024-10-25T08:57:55.118" v="5150"/>
        <pc:sldMkLst>
          <pc:docMk/>
          <pc:sldMk cId="3126978271" sldId="793"/>
        </pc:sldMkLst>
      </pc:sldChg>
      <pc:sldChg chg="ord">
        <pc:chgData name="luis cleto" userId="a76db6c301978307" providerId="LiveId" clId="{A7E593DF-B11A-4FB4-8743-58279C85FCF8}" dt="2024-11-14T09:06:12.716" v="6309"/>
        <pc:sldMkLst>
          <pc:docMk/>
          <pc:sldMk cId="978269432" sldId="829"/>
        </pc:sldMkLst>
      </pc:sldChg>
      <pc:sldChg chg="ord">
        <pc:chgData name="luis cleto" userId="a76db6c301978307" providerId="LiveId" clId="{A7E593DF-B11A-4FB4-8743-58279C85FCF8}" dt="2024-10-24T21:09:50.154" v="4985"/>
        <pc:sldMkLst>
          <pc:docMk/>
          <pc:sldMk cId="760598012" sldId="831"/>
        </pc:sldMkLst>
      </pc:sldChg>
      <pc:sldChg chg="ord">
        <pc:chgData name="luis cleto" userId="a76db6c301978307" providerId="LiveId" clId="{A7E593DF-B11A-4FB4-8743-58279C85FCF8}" dt="2024-11-14T09:06:12.716" v="6309"/>
        <pc:sldMkLst>
          <pc:docMk/>
          <pc:sldMk cId="4082871697" sldId="895"/>
        </pc:sldMkLst>
      </pc:sldChg>
      <pc:sldChg chg="modSp mod">
        <pc:chgData name="luis cleto" userId="a76db6c301978307" providerId="LiveId" clId="{A7E593DF-B11A-4FB4-8743-58279C85FCF8}" dt="2024-10-19T10:39:35.074" v="2505" actId="313"/>
        <pc:sldMkLst>
          <pc:docMk/>
          <pc:sldMk cId="450770454" sldId="1022"/>
        </pc:sldMkLst>
      </pc:sldChg>
      <pc:sldChg chg="ord">
        <pc:chgData name="luis cleto" userId="a76db6c301978307" providerId="LiveId" clId="{A7E593DF-B11A-4FB4-8743-58279C85FCF8}" dt="2024-10-25T08:57:55.118" v="5150"/>
        <pc:sldMkLst>
          <pc:docMk/>
          <pc:sldMk cId="3296540000" sldId="1031"/>
        </pc:sldMkLst>
      </pc:sldChg>
      <pc:sldChg chg="ord">
        <pc:chgData name="luis cleto" userId="a76db6c301978307" providerId="LiveId" clId="{A7E593DF-B11A-4FB4-8743-58279C85FCF8}" dt="2024-11-14T09:06:12.716" v="6309"/>
        <pc:sldMkLst>
          <pc:docMk/>
          <pc:sldMk cId="3725785548" sldId="1033"/>
        </pc:sldMkLst>
      </pc:sldChg>
      <pc:sldChg chg="ord">
        <pc:chgData name="luis cleto" userId="a76db6c301978307" providerId="LiveId" clId="{A7E593DF-B11A-4FB4-8743-58279C85FCF8}" dt="2024-10-25T08:57:55.118" v="5150"/>
        <pc:sldMkLst>
          <pc:docMk/>
          <pc:sldMk cId="3908413097" sldId="1038"/>
        </pc:sldMkLst>
      </pc:sldChg>
      <pc:sldChg chg="ord">
        <pc:chgData name="luis cleto" userId="a76db6c301978307" providerId="LiveId" clId="{A7E593DF-B11A-4FB4-8743-58279C85FCF8}" dt="2024-11-14T09:06:12.716" v="6309"/>
        <pc:sldMkLst>
          <pc:docMk/>
          <pc:sldMk cId="3616844474" sldId="1047"/>
        </pc:sldMkLst>
      </pc:sldChg>
      <pc:sldChg chg="modSp mod">
        <pc:chgData name="luis cleto" userId="a76db6c301978307" providerId="LiveId" clId="{A7E593DF-B11A-4FB4-8743-58279C85FCF8}" dt="2024-11-14T09:50:59.078" v="7876" actId="20577"/>
        <pc:sldMkLst>
          <pc:docMk/>
          <pc:sldMk cId="948878942" sldId="1059"/>
        </pc:sldMkLst>
      </pc:sldChg>
      <pc:sldChg chg="ord">
        <pc:chgData name="luis cleto" userId="a76db6c301978307" providerId="LiveId" clId="{A7E593DF-B11A-4FB4-8743-58279C85FCF8}" dt="2024-10-24T21:09:50.154" v="4985"/>
        <pc:sldMkLst>
          <pc:docMk/>
          <pc:sldMk cId="798428902" sldId="1151"/>
        </pc:sldMkLst>
      </pc:sldChg>
      <pc:sldChg chg="modSp mod ord">
        <pc:chgData name="luis cleto" userId="a76db6c301978307" providerId="LiveId" clId="{A7E593DF-B11A-4FB4-8743-58279C85FCF8}" dt="2024-10-31T19:30:00.816" v="5193" actId="20577"/>
        <pc:sldMkLst>
          <pc:docMk/>
          <pc:sldMk cId="2095198693" sldId="1153"/>
        </pc:sldMkLst>
      </pc:sldChg>
      <pc:sldChg chg="modSp mod ord">
        <pc:chgData name="luis cleto" userId="a76db6c301978307" providerId="LiveId" clId="{A7E593DF-B11A-4FB4-8743-58279C85FCF8}" dt="2024-11-14T10:47:06.627" v="9607" actId="20577"/>
        <pc:sldMkLst>
          <pc:docMk/>
          <pc:sldMk cId="2732295309" sldId="1217"/>
        </pc:sldMkLst>
      </pc:sldChg>
      <pc:sldChg chg="addSp delSp modSp mod ord">
        <pc:chgData name="luis cleto" userId="a76db6c301978307" providerId="LiveId" clId="{A7E593DF-B11A-4FB4-8743-58279C85FCF8}" dt="2024-10-25T08:58:29.827" v="5153"/>
        <pc:sldMkLst>
          <pc:docMk/>
          <pc:sldMk cId="1197277929" sldId="1221"/>
        </pc:sldMkLst>
      </pc:sldChg>
      <pc:sldChg chg="ord">
        <pc:chgData name="luis cleto" userId="a76db6c301978307" providerId="LiveId" clId="{A7E593DF-B11A-4FB4-8743-58279C85FCF8}" dt="2024-10-25T08:57:55.118" v="5150"/>
        <pc:sldMkLst>
          <pc:docMk/>
          <pc:sldMk cId="2165060018" sldId="1285"/>
        </pc:sldMkLst>
      </pc:sldChg>
      <pc:sldChg chg="modSp mod">
        <pc:chgData name="luis cleto" userId="a76db6c301978307" providerId="LiveId" clId="{A7E593DF-B11A-4FB4-8743-58279C85FCF8}" dt="2024-10-20T12:59:27.640" v="4789" actId="20577"/>
        <pc:sldMkLst>
          <pc:docMk/>
          <pc:sldMk cId="2017176569" sldId="1395"/>
        </pc:sldMkLst>
      </pc:sldChg>
      <pc:sldChg chg="addSp delSp modSp mod ord">
        <pc:chgData name="luis cleto" userId="a76db6c301978307" providerId="LiveId" clId="{A7E593DF-B11A-4FB4-8743-58279C85FCF8}" dt="2024-11-01T08:30:38.756" v="5320" actId="20577"/>
        <pc:sldMkLst>
          <pc:docMk/>
          <pc:sldMk cId="1569259407" sldId="1399"/>
        </pc:sldMkLst>
      </pc:sldChg>
      <pc:sldChg chg="addSp delSp modSp mod ord">
        <pc:chgData name="luis cleto" userId="a76db6c301978307" providerId="LiveId" clId="{A7E593DF-B11A-4FB4-8743-58279C85FCF8}" dt="2024-11-15T11:56:34.943" v="10497" actId="313"/>
        <pc:sldMkLst>
          <pc:docMk/>
          <pc:sldMk cId="2773754018" sldId="1412"/>
        </pc:sldMkLst>
      </pc:sldChg>
      <pc:sldChg chg="modSp mod">
        <pc:chgData name="luis cleto" userId="a76db6c301978307" providerId="LiveId" clId="{A7E593DF-B11A-4FB4-8743-58279C85FCF8}" dt="2024-10-19T14:03:07.215" v="2760" actId="20577"/>
        <pc:sldMkLst>
          <pc:docMk/>
          <pc:sldMk cId="667726136" sldId="1435"/>
        </pc:sldMkLst>
      </pc:sldChg>
      <pc:sldChg chg="modSp">
        <pc:chgData name="luis cleto" userId="a76db6c301978307" providerId="LiveId" clId="{A7E593DF-B11A-4FB4-8743-58279C85FCF8}" dt="2024-10-19T10:18:41.217" v="1879"/>
        <pc:sldMkLst>
          <pc:docMk/>
          <pc:sldMk cId="3436884570" sldId="1436"/>
        </pc:sldMkLst>
      </pc:sldChg>
      <pc:sldChg chg="ord">
        <pc:chgData name="luis cleto" userId="a76db6c301978307" providerId="LiveId" clId="{A7E593DF-B11A-4FB4-8743-58279C85FCF8}" dt="2024-11-14T09:06:12.716" v="6309"/>
        <pc:sldMkLst>
          <pc:docMk/>
          <pc:sldMk cId="1139090500" sldId="1439"/>
        </pc:sldMkLst>
      </pc:sldChg>
      <pc:sldChg chg="modSp ord">
        <pc:chgData name="luis cleto" userId="a76db6c301978307" providerId="LiveId" clId="{A7E593DF-B11A-4FB4-8743-58279C85FCF8}" dt="2024-10-25T08:57:55.118" v="5150"/>
        <pc:sldMkLst>
          <pc:docMk/>
          <pc:sldMk cId="654409542" sldId="1440"/>
        </pc:sldMkLst>
      </pc:sldChg>
      <pc:sldChg chg="addSp modSp mod ord">
        <pc:chgData name="luis cleto" userId="a76db6c301978307" providerId="LiveId" clId="{A7E593DF-B11A-4FB4-8743-58279C85FCF8}" dt="2024-11-19T14:31:21.594" v="11421" actId="20577"/>
        <pc:sldMkLst>
          <pc:docMk/>
          <pc:sldMk cId="583664114" sldId="1449"/>
        </pc:sldMkLst>
      </pc:sldChg>
      <pc:sldChg chg="ord">
        <pc:chgData name="luis cleto" userId="a76db6c301978307" providerId="LiveId" clId="{A7E593DF-B11A-4FB4-8743-58279C85FCF8}" dt="2024-10-24T21:09:50.154" v="4985"/>
        <pc:sldMkLst>
          <pc:docMk/>
          <pc:sldMk cId="1534439096" sldId="1451"/>
        </pc:sldMkLst>
      </pc:sldChg>
      <pc:sldChg chg="modSp ord">
        <pc:chgData name="luis cleto" userId="a76db6c301978307" providerId="LiveId" clId="{A7E593DF-B11A-4FB4-8743-58279C85FCF8}" dt="2024-11-14T09:06:12.716" v="6309"/>
        <pc:sldMkLst>
          <pc:docMk/>
          <pc:sldMk cId="2676612779" sldId="1454"/>
        </pc:sldMkLst>
      </pc:sldChg>
      <pc:sldChg chg="modSp">
        <pc:chgData name="luis cleto" userId="a76db6c301978307" providerId="LiveId" clId="{A7E593DF-B11A-4FB4-8743-58279C85FCF8}" dt="2024-10-19T09:52:47.548" v="1327"/>
        <pc:sldMkLst>
          <pc:docMk/>
          <pc:sldMk cId="302618691" sldId="1603"/>
        </pc:sldMkLst>
      </pc:sldChg>
      <pc:sldChg chg="modSp mod">
        <pc:chgData name="luis cleto" userId="a76db6c301978307" providerId="LiveId" clId="{A7E593DF-B11A-4FB4-8743-58279C85FCF8}" dt="2024-10-19T09:52:47.548" v="1327"/>
        <pc:sldMkLst>
          <pc:docMk/>
          <pc:sldMk cId="2992621056" sldId="1605"/>
        </pc:sldMkLst>
      </pc:sldChg>
      <pc:sldChg chg="addSp delSp modSp mod">
        <pc:chgData name="luis cleto" userId="a76db6c301978307" providerId="LiveId" clId="{A7E593DF-B11A-4FB4-8743-58279C85FCF8}" dt="2024-10-17T17:15:59.083" v="1283" actId="1076"/>
        <pc:sldMkLst>
          <pc:docMk/>
          <pc:sldMk cId="2519541786" sldId="1611"/>
        </pc:sldMkLst>
      </pc:sldChg>
      <pc:sldChg chg="del">
        <pc:chgData name="luis cleto" userId="a76db6c301978307" providerId="LiveId" clId="{A7E593DF-B11A-4FB4-8743-58279C85FCF8}" dt="2024-10-17T10:24:11.826" v="934" actId="2696"/>
        <pc:sldMkLst>
          <pc:docMk/>
          <pc:sldMk cId="1678894375" sldId="1617"/>
        </pc:sldMkLst>
      </pc:sldChg>
      <pc:sldChg chg="del">
        <pc:chgData name="luis cleto" userId="a76db6c301978307" providerId="LiveId" clId="{A7E593DF-B11A-4FB4-8743-58279C85FCF8}" dt="2024-10-17T10:50:06.530" v="982" actId="2696"/>
        <pc:sldMkLst>
          <pc:docMk/>
          <pc:sldMk cId="3279902949" sldId="1621"/>
        </pc:sldMkLst>
      </pc:sldChg>
      <pc:sldChg chg="modSp mod">
        <pc:chgData name="luis cleto" userId="a76db6c301978307" providerId="LiveId" clId="{A7E593DF-B11A-4FB4-8743-58279C85FCF8}" dt="2024-10-17T08:38:23.746" v="405" actId="1076"/>
        <pc:sldMkLst>
          <pc:docMk/>
          <pc:sldMk cId="3258874579" sldId="1627"/>
        </pc:sldMkLst>
      </pc:sldChg>
      <pc:sldChg chg="addSp modSp mod ord">
        <pc:chgData name="luis cleto" userId="a76db6c301978307" providerId="LiveId" clId="{A7E593DF-B11A-4FB4-8743-58279C85FCF8}" dt="2024-10-24T21:09:50.154" v="4985"/>
        <pc:sldMkLst>
          <pc:docMk/>
          <pc:sldMk cId="1854228482" sldId="1633"/>
        </pc:sldMkLst>
      </pc:sldChg>
      <pc:sldChg chg="addSp modSp mod ord">
        <pc:chgData name="luis cleto" userId="a76db6c301978307" providerId="LiveId" clId="{A7E593DF-B11A-4FB4-8743-58279C85FCF8}" dt="2024-10-24T21:09:50.154" v="4985"/>
        <pc:sldMkLst>
          <pc:docMk/>
          <pc:sldMk cId="3573801718" sldId="1635"/>
        </pc:sldMkLst>
      </pc:sldChg>
      <pc:sldChg chg="addSp delSp modSp mod ord">
        <pc:chgData name="luis cleto" userId="a76db6c301978307" providerId="LiveId" clId="{A7E593DF-B11A-4FB4-8743-58279C85FCF8}" dt="2024-10-24T21:09:50.154" v="4985"/>
        <pc:sldMkLst>
          <pc:docMk/>
          <pc:sldMk cId="3309840815" sldId="1637"/>
        </pc:sldMkLst>
      </pc:sldChg>
      <pc:sldChg chg="delSp modSp del mod ord">
        <pc:chgData name="luis cleto" userId="a76db6c301978307" providerId="LiveId" clId="{A7E593DF-B11A-4FB4-8743-58279C85FCF8}" dt="2024-11-14T11:04:27.954" v="10067" actId="2696"/>
        <pc:sldMkLst>
          <pc:docMk/>
          <pc:sldMk cId="2252058872" sldId="1641"/>
        </pc:sldMkLst>
      </pc:sldChg>
      <pc:sldChg chg="modSp mod ord">
        <pc:chgData name="luis cleto" userId="a76db6c301978307" providerId="LiveId" clId="{A7E593DF-B11A-4FB4-8743-58279C85FCF8}" dt="2024-11-14T10:08:19.474" v="8403" actId="1076"/>
        <pc:sldMkLst>
          <pc:docMk/>
          <pc:sldMk cId="914041276" sldId="1654"/>
        </pc:sldMkLst>
      </pc:sldChg>
      <pc:sldChg chg="modSp mod ord">
        <pc:chgData name="luis cleto" userId="a76db6c301978307" providerId="LiveId" clId="{A7E593DF-B11A-4FB4-8743-58279C85FCF8}" dt="2024-11-14T10:09:17.680" v="8406" actId="20577"/>
        <pc:sldMkLst>
          <pc:docMk/>
          <pc:sldMk cId="375186050" sldId="1655"/>
        </pc:sldMkLst>
      </pc:sldChg>
      <pc:sldChg chg="ord">
        <pc:chgData name="luis cleto" userId="a76db6c301978307" providerId="LiveId" clId="{A7E593DF-B11A-4FB4-8743-58279C85FCF8}" dt="2024-10-24T21:09:50.154" v="4985"/>
        <pc:sldMkLst>
          <pc:docMk/>
          <pc:sldMk cId="3587643143" sldId="1656"/>
        </pc:sldMkLst>
      </pc:sldChg>
      <pc:sldChg chg="ord">
        <pc:chgData name="luis cleto" userId="a76db6c301978307" providerId="LiveId" clId="{A7E593DF-B11A-4FB4-8743-58279C85FCF8}" dt="2024-10-24T21:09:50.154" v="4985"/>
        <pc:sldMkLst>
          <pc:docMk/>
          <pc:sldMk cId="1583370927" sldId="1657"/>
        </pc:sldMkLst>
      </pc:sldChg>
      <pc:sldChg chg="ord">
        <pc:chgData name="luis cleto" userId="a76db6c301978307" providerId="LiveId" clId="{A7E593DF-B11A-4FB4-8743-58279C85FCF8}" dt="2024-10-24T21:09:50.154" v="4985"/>
        <pc:sldMkLst>
          <pc:docMk/>
          <pc:sldMk cId="3996942921" sldId="1658"/>
        </pc:sldMkLst>
      </pc:sldChg>
      <pc:sldChg chg="modSp mod ord">
        <pc:chgData name="luis cleto" userId="a76db6c301978307" providerId="LiveId" clId="{A7E593DF-B11A-4FB4-8743-58279C85FCF8}" dt="2024-10-24T21:09:50.154" v="4985"/>
        <pc:sldMkLst>
          <pc:docMk/>
          <pc:sldMk cId="1177350925" sldId="1659"/>
        </pc:sldMkLst>
      </pc:sldChg>
      <pc:sldChg chg="modSp mod ord">
        <pc:chgData name="luis cleto" userId="a76db6c301978307" providerId="LiveId" clId="{A7E593DF-B11A-4FB4-8743-58279C85FCF8}" dt="2024-11-14T10:38:14.847" v="9393" actId="14100"/>
        <pc:sldMkLst>
          <pc:docMk/>
          <pc:sldMk cId="4263611246" sldId="1660"/>
        </pc:sldMkLst>
      </pc:sldChg>
      <pc:sldChg chg="modSp mod ord">
        <pc:chgData name="luis cleto" userId="a76db6c301978307" providerId="LiveId" clId="{A7E593DF-B11A-4FB4-8743-58279C85FCF8}" dt="2024-10-31T19:21:56.152" v="5165" actId="20577"/>
        <pc:sldMkLst>
          <pc:docMk/>
          <pc:sldMk cId="504255620" sldId="1661"/>
        </pc:sldMkLst>
      </pc:sldChg>
      <pc:sldChg chg="addSp delSp modSp mod ord">
        <pc:chgData name="luis cleto" userId="a76db6c301978307" providerId="LiveId" clId="{A7E593DF-B11A-4FB4-8743-58279C85FCF8}" dt="2024-10-24T21:09:50.154" v="4985"/>
        <pc:sldMkLst>
          <pc:docMk/>
          <pc:sldMk cId="2887180449" sldId="1662"/>
        </pc:sldMkLst>
      </pc:sldChg>
      <pc:sldChg chg="modSp mod ord">
        <pc:chgData name="luis cleto" userId="a76db6c301978307" providerId="LiveId" clId="{A7E593DF-B11A-4FB4-8743-58279C85FCF8}" dt="2024-11-01T08:33:58.705" v="5395" actId="207"/>
        <pc:sldMkLst>
          <pc:docMk/>
          <pc:sldMk cId="2755822129" sldId="1670"/>
        </pc:sldMkLst>
      </pc:sldChg>
      <pc:sldChg chg="addSp modSp mod ord">
        <pc:chgData name="luis cleto" userId="a76db6c301978307" providerId="LiveId" clId="{A7E593DF-B11A-4FB4-8743-58279C85FCF8}" dt="2024-11-15T11:53:18.596" v="10454" actId="207"/>
        <pc:sldMkLst>
          <pc:docMk/>
          <pc:sldMk cId="2536552426" sldId="1684"/>
        </pc:sldMkLst>
      </pc:sldChg>
      <pc:sldChg chg="modSp mod ord">
        <pc:chgData name="luis cleto" userId="a76db6c301978307" providerId="LiveId" clId="{A7E593DF-B11A-4FB4-8743-58279C85FCF8}" dt="2024-11-15T11:54:47.852" v="10456" actId="255"/>
        <pc:sldMkLst>
          <pc:docMk/>
          <pc:sldMk cId="3963956998" sldId="1686"/>
        </pc:sldMkLst>
      </pc:sldChg>
      <pc:sldChg chg="ord">
        <pc:chgData name="luis cleto" userId="a76db6c301978307" providerId="LiveId" clId="{A7E593DF-B11A-4FB4-8743-58279C85FCF8}" dt="2024-10-24T21:09:50.154" v="4985"/>
        <pc:sldMkLst>
          <pc:docMk/>
          <pc:sldMk cId="1751347612" sldId="1689"/>
        </pc:sldMkLst>
      </pc:sldChg>
      <pc:sldChg chg="modSp mod ord">
        <pc:chgData name="luis cleto" userId="a76db6c301978307" providerId="LiveId" clId="{A7E593DF-B11A-4FB4-8743-58279C85FCF8}" dt="2024-10-31T19:57:09.678" v="5312" actId="207"/>
        <pc:sldMkLst>
          <pc:docMk/>
          <pc:sldMk cId="2211853130" sldId="1690"/>
        </pc:sldMkLst>
      </pc:sldChg>
      <pc:sldChg chg="modSp mod ord">
        <pc:chgData name="luis cleto" userId="a76db6c301978307" providerId="LiveId" clId="{A7E593DF-B11A-4FB4-8743-58279C85FCF8}" dt="2024-11-01T08:32:19.795" v="5392" actId="20577"/>
        <pc:sldMkLst>
          <pc:docMk/>
          <pc:sldMk cId="3773152725" sldId="1691"/>
        </pc:sldMkLst>
      </pc:sldChg>
      <pc:sldChg chg="modSp mod ord">
        <pc:chgData name="luis cleto" userId="a76db6c301978307" providerId="LiveId" clId="{A7E593DF-B11A-4FB4-8743-58279C85FCF8}" dt="2024-11-01T08:37:49.195" v="5480" actId="20577"/>
        <pc:sldMkLst>
          <pc:docMk/>
          <pc:sldMk cId="4020897637" sldId="1692"/>
        </pc:sldMkLst>
      </pc:sldChg>
      <pc:sldChg chg="ord">
        <pc:chgData name="luis cleto" userId="a76db6c301978307" providerId="LiveId" clId="{A7E593DF-B11A-4FB4-8743-58279C85FCF8}" dt="2024-10-24T21:09:50.154" v="4985"/>
        <pc:sldMkLst>
          <pc:docMk/>
          <pc:sldMk cId="1843470336" sldId="1774"/>
        </pc:sldMkLst>
      </pc:sldChg>
      <pc:sldChg chg="modSp mod ord">
        <pc:chgData name="luis cleto" userId="a76db6c301978307" providerId="LiveId" clId="{A7E593DF-B11A-4FB4-8743-58279C85FCF8}" dt="2024-11-14T11:00:23.460" v="10065" actId="207"/>
        <pc:sldMkLst>
          <pc:docMk/>
          <pc:sldMk cId="2217141139" sldId="1776"/>
        </pc:sldMkLst>
      </pc:sldChg>
      <pc:sldChg chg="modSp mod">
        <pc:chgData name="luis cleto" userId="a76db6c301978307" providerId="LiveId" clId="{A7E593DF-B11A-4FB4-8743-58279C85FCF8}" dt="2024-10-20T14:20:23.758" v="4867" actId="20577"/>
        <pc:sldMkLst>
          <pc:docMk/>
          <pc:sldMk cId="1111124672" sldId="1780"/>
        </pc:sldMkLst>
      </pc:sldChg>
      <pc:sldChg chg="ord">
        <pc:chgData name="luis cleto" userId="a76db6c301978307" providerId="LiveId" clId="{A7E593DF-B11A-4FB4-8743-58279C85FCF8}" dt="2024-10-24T21:09:50.154" v="4985"/>
        <pc:sldMkLst>
          <pc:docMk/>
          <pc:sldMk cId="2484806607" sldId="1791"/>
        </pc:sldMkLst>
      </pc:sldChg>
      <pc:sldChg chg="ord">
        <pc:chgData name="luis cleto" userId="a76db6c301978307" providerId="LiveId" clId="{A7E593DF-B11A-4FB4-8743-58279C85FCF8}" dt="2024-10-24T21:09:50.154" v="4985"/>
        <pc:sldMkLst>
          <pc:docMk/>
          <pc:sldMk cId="2593319199" sldId="1792"/>
        </pc:sldMkLst>
      </pc:sldChg>
      <pc:sldChg chg="addSp modSp mod">
        <pc:chgData name="luis cleto" userId="a76db6c301978307" providerId="LiveId" clId="{A7E593DF-B11A-4FB4-8743-58279C85FCF8}" dt="2024-10-20T12:58:22.759" v="4775" actId="20577"/>
        <pc:sldMkLst>
          <pc:docMk/>
          <pc:sldMk cId="1377029717" sldId="1804"/>
        </pc:sldMkLst>
      </pc:sldChg>
      <pc:sldChg chg="addSp modSp mod">
        <pc:chgData name="luis cleto" userId="a76db6c301978307" providerId="LiveId" clId="{A7E593DF-B11A-4FB4-8743-58279C85FCF8}" dt="2024-10-17T17:08:50.645" v="1220" actId="1076"/>
        <pc:sldMkLst>
          <pc:docMk/>
          <pc:sldMk cId="1648590985" sldId="1805"/>
        </pc:sldMkLst>
      </pc:sldChg>
      <pc:sldChg chg="modSp del mod ord">
        <pc:chgData name="luis cleto" userId="a76db6c301978307" providerId="LiveId" clId="{A7E593DF-B11A-4FB4-8743-58279C85FCF8}" dt="2024-10-31T19:39:46.185" v="5237" actId="2696"/>
        <pc:sldMkLst>
          <pc:docMk/>
          <pc:sldMk cId="673848530" sldId="1807"/>
        </pc:sldMkLst>
      </pc:sldChg>
      <pc:sldChg chg="ord">
        <pc:chgData name="luis cleto" userId="a76db6c301978307" providerId="LiveId" clId="{A7E593DF-B11A-4FB4-8743-58279C85FCF8}" dt="2024-10-24T21:09:50.154" v="4985"/>
        <pc:sldMkLst>
          <pc:docMk/>
          <pc:sldMk cId="2722974106" sldId="1809"/>
        </pc:sldMkLst>
      </pc:sldChg>
      <pc:sldChg chg="modSp mod ord">
        <pc:chgData name="luis cleto" userId="a76db6c301978307" providerId="LiveId" clId="{A7E593DF-B11A-4FB4-8743-58279C85FCF8}" dt="2024-10-24T21:09:50.154" v="4985"/>
        <pc:sldMkLst>
          <pc:docMk/>
          <pc:sldMk cId="2941904446" sldId="1811"/>
        </pc:sldMkLst>
      </pc:sldChg>
      <pc:sldChg chg="ord">
        <pc:chgData name="luis cleto" userId="a76db6c301978307" providerId="LiveId" clId="{A7E593DF-B11A-4FB4-8743-58279C85FCF8}" dt="2024-10-24T21:09:50.154" v="4985"/>
        <pc:sldMkLst>
          <pc:docMk/>
          <pc:sldMk cId="3437469665" sldId="1813"/>
        </pc:sldMkLst>
      </pc:sldChg>
      <pc:sldChg chg="ord">
        <pc:chgData name="luis cleto" userId="a76db6c301978307" providerId="LiveId" clId="{A7E593DF-B11A-4FB4-8743-58279C85FCF8}" dt="2024-10-24T21:09:50.154" v="4985"/>
        <pc:sldMkLst>
          <pc:docMk/>
          <pc:sldMk cId="847888012" sldId="1814"/>
        </pc:sldMkLst>
      </pc:sldChg>
      <pc:sldChg chg="ord">
        <pc:chgData name="luis cleto" userId="a76db6c301978307" providerId="LiveId" clId="{A7E593DF-B11A-4FB4-8743-58279C85FCF8}" dt="2024-10-24T21:09:50.154" v="4985"/>
        <pc:sldMkLst>
          <pc:docMk/>
          <pc:sldMk cId="2783079446" sldId="1815"/>
        </pc:sldMkLst>
      </pc:sldChg>
      <pc:sldChg chg="ord">
        <pc:chgData name="luis cleto" userId="a76db6c301978307" providerId="LiveId" clId="{A7E593DF-B11A-4FB4-8743-58279C85FCF8}" dt="2024-10-24T21:09:50.154" v="4985"/>
        <pc:sldMkLst>
          <pc:docMk/>
          <pc:sldMk cId="1922745635" sldId="1816"/>
        </pc:sldMkLst>
      </pc:sldChg>
      <pc:sldChg chg="ord">
        <pc:chgData name="luis cleto" userId="a76db6c301978307" providerId="LiveId" clId="{A7E593DF-B11A-4FB4-8743-58279C85FCF8}" dt="2024-10-24T21:09:50.154" v="4985"/>
        <pc:sldMkLst>
          <pc:docMk/>
          <pc:sldMk cId="1574511126" sldId="1817"/>
        </pc:sldMkLst>
      </pc:sldChg>
      <pc:sldChg chg="ord">
        <pc:chgData name="luis cleto" userId="a76db6c301978307" providerId="LiveId" clId="{A7E593DF-B11A-4FB4-8743-58279C85FCF8}" dt="2024-10-24T21:09:50.154" v="4985"/>
        <pc:sldMkLst>
          <pc:docMk/>
          <pc:sldMk cId="1670560343" sldId="1818"/>
        </pc:sldMkLst>
      </pc:sldChg>
      <pc:sldChg chg="ord">
        <pc:chgData name="luis cleto" userId="a76db6c301978307" providerId="LiveId" clId="{A7E593DF-B11A-4FB4-8743-58279C85FCF8}" dt="2024-10-24T21:09:50.154" v="4985"/>
        <pc:sldMkLst>
          <pc:docMk/>
          <pc:sldMk cId="2208485695" sldId="1820"/>
        </pc:sldMkLst>
      </pc:sldChg>
      <pc:sldChg chg="addSp modSp mod">
        <pc:chgData name="luis cleto" userId="a76db6c301978307" providerId="LiveId" clId="{A7E593DF-B11A-4FB4-8743-58279C85FCF8}" dt="2024-10-17T08:27:30.482" v="400" actId="5793"/>
        <pc:sldMkLst>
          <pc:docMk/>
          <pc:sldMk cId="1601478970" sldId="1823"/>
        </pc:sldMkLst>
      </pc:sldChg>
      <pc:sldChg chg="addSp modSp mod">
        <pc:chgData name="luis cleto" userId="a76db6c301978307" providerId="LiveId" clId="{A7E593DF-B11A-4FB4-8743-58279C85FCF8}" dt="2024-10-17T08:59:46.275" v="482" actId="1076"/>
        <pc:sldMkLst>
          <pc:docMk/>
          <pc:sldMk cId="2752927735" sldId="1828"/>
        </pc:sldMkLst>
      </pc:sldChg>
      <pc:sldChg chg="modSp mod ord">
        <pc:chgData name="luis cleto" userId="a76db6c301978307" providerId="LiveId" clId="{A7E593DF-B11A-4FB4-8743-58279C85FCF8}" dt="2024-11-14T09:06:30.333" v="6312" actId="1076"/>
        <pc:sldMkLst>
          <pc:docMk/>
          <pc:sldMk cId="1561762287" sldId="1845"/>
        </pc:sldMkLst>
      </pc:sldChg>
      <pc:sldChg chg="ord">
        <pc:chgData name="luis cleto" userId="a76db6c301978307" providerId="LiveId" clId="{A7E593DF-B11A-4FB4-8743-58279C85FCF8}" dt="2024-10-25T08:57:55.118" v="5150"/>
        <pc:sldMkLst>
          <pc:docMk/>
          <pc:sldMk cId="12987603" sldId="1846"/>
        </pc:sldMkLst>
      </pc:sldChg>
      <pc:sldChg chg="ord">
        <pc:chgData name="luis cleto" userId="a76db6c301978307" providerId="LiveId" clId="{A7E593DF-B11A-4FB4-8743-58279C85FCF8}" dt="2024-10-25T08:57:55.118" v="5150"/>
        <pc:sldMkLst>
          <pc:docMk/>
          <pc:sldMk cId="509177745" sldId="1847"/>
        </pc:sldMkLst>
      </pc:sldChg>
      <pc:sldChg chg="addSp modSp mod ord">
        <pc:chgData name="luis cleto" userId="a76db6c301978307" providerId="LiveId" clId="{A7E593DF-B11A-4FB4-8743-58279C85FCF8}" dt="2024-10-25T08:57:55.118" v="5150"/>
        <pc:sldMkLst>
          <pc:docMk/>
          <pc:sldMk cId="3024863949" sldId="1848"/>
        </pc:sldMkLst>
      </pc:sldChg>
      <pc:sldChg chg="modSp mod ord">
        <pc:chgData name="luis cleto" userId="a76db6c301978307" providerId="LiveId" clId="{A7E593DF-B11A-4FB4-8743-58279C85FCF8}" dt="2024-11-14T09:08:11.881" v="6346" actId="14100"/>
        <pc:sldMkLst>
          <pc:docMk/>
          <pc:sldMk cId="1428563784" sldId="1849"/>
        </pc:sldMkLst>
      </pc:sldChg>
      <pc:sldChg chg="ord">
        <pc:chgData name="luis cleto" userId="a76db6c301978307" providerId="LiveId" clId="{A7E593DF-B11A-4FB4-8743-58279C85FCF8}" dt="2024-10-25T08:57:55.118" v="5150"/>
        <pc:sldMkLst>
          <pc:docMk/>
          <pc:sldMk cId="2812508256" sldId="1850"/>
        </pc:sldMkLst>
      </pc:sldChg>
      <pc:sldChg chg="ord">
        <pc:chgData name="luis cleto" userId="a76db6c301978307" providerId="LiveId" clId="{A7E593DF-B11A-4FB4-8743-58279C85FCF8}" dt="2024-11-14T09:06:12.716" v="6309"/>
        <pc:sldMkLst>
          <pc:docMk/>
          <pc:sldMk cId="3423817296" sldId="1851"/>
        </pc:sldMkLst>
      </pc:sldChg>
      <pc:sldChg chg="ord">
        <pc:chgData name="luis cleto" userId="a76db6c301978307" providerId="LiveId" clId="{A7E593DF-B11A-4FB4-8743-58279C85FCF8}" dt="2024-10-24T21:09:50.154" v="4985"/>
        <pc:sldMkLst>
          <pc:docMk/>
          <pc:sldMk cId="1909143553" sldId="1852"/>
        </pc:sldMkLst>
      </pc:sldChg>
      <pc:sldChg chg="modSp mod ord">
        <pc:chgData name="luis cleto" userId="a76db6c301978307" providerId="LiveId" clId="{A7E593DF-B11A-4FB4-8743-58279C85FCF8}" dt="2024-11-14T10:46:35.344" v="9599" actId="313"/>
        <pc:sldMkLst>
          <pc:docMk/>
          <pc:sldMk cId="69568588" sldId="1854"/>
        </pc:sldMkLst>
      </pc:sldChg>
      <pc:sldChg chg="addSp modSp mod ord">
        <pc:chgData name="luis cleto" userId="a76db6c301978307" providerId="LiveId" clId="{A7E593DF-B11A-4FB4-8743-58279C85FCF8}" dt="2024-10-24T21:09:50.154" v="4985"/>
        <pc:sldMkLst>
          <pc:docMk/>
          <pc:sldMk cId="2254004355" sldId="1856"/>
        </pc:sldMkLst>
      </pc:sldChg>
      <pc:sldChg chg="addSp modSp mod ord">
        <pc:chgData name="luis cleto" userId="a76db6c301978307" providerId="LiveId" clId="{A7E593DF-B11A-4FB4-8743-58279C85FCF8}" dt="2024-10-24T21:09:50.154" v="4985"/>
        <pc:sldMkLst>
          <pc:docMk/>
          <pc:sldMk cId="3843019985" sldId="1857"/>
        </pc:sldMkLst>
      </pc:sldChg>
      <pc:sldChg chg="modSp del mod">
        <pc:chgData name="luis cleto" userId="a76db6c301978307" providerId="LiveId" clId="{A7E593DF-B11A-4FB4-8743-58279C85FCF8}" dt="2024-10-17T09:21:03.992" v="507" actId="2696"/>
        <pc:sldMkLst>
          <pc:docMk/>
          <pc:sldMk cId="1663595495" sldId="1858"/>
        </pc:sldMkLst>
      </pc:sldChg>
      <pc:sldChg chg="addSp modSp mod ord">
        <pc:chgData name="luis cleto" userId="a76db6c301978307" providerId="LiveId" clId="{A7E593DF-B11A-4FB4-8743-58279C85FCF8}" dt="2024-10-24T21:09:50.154" v="4985"/>
        <pc:sldMkLst>
          <pc:docMk/>
          <pc:sldMk cId="2841418813" sldId="1860"/>
        </pc:sldMkLst>
      </pc:sldChg>
      <pc:sldChg chg="addSp modSp mod ord">
        <pc:chgData name="luis cleto" userId="a76db6c301978307" providerId="LiveId" clId="{A7E593DF-B11A-4FB4-8743-58279C85FCF8}" dt="2024-10-24T21:09:50.154" v="4985"/>
        <pc:sldMkLst>
          <pc:docMk/>
          <pc:sldMk cId="1709791523" sldId="1864"/>
        </pc:sldMkLst>
      </pc:sldChg>
      <pc:sldChg chg="addSp modSp mod ord">
        <pc:chgData name="luis cleto" userId="a76db6c301978307" providerId="LiveId" clId="{A7E593DF-B11A-4FB4-8743-58279C85FCF8}" dt="2024-10-24T21:09:50.154" v="4985"/>
        <pc:sldMkLst>
          <pc:docMk/>
          <pc:sldMk cId="1762913943" sldId="1865"/>
        </pc:sldMkLst>
      </pc:sldChg>
      <pc:sldChg chg="del">
        <pc:chgData name="luis cleto" userId="a76db6c301978307" providerId="LiveId" clId="{A7E593DF-B11A-4FB4-8743-58279C85FCF8}" dt="2024-10-17T11:12:36.641" v="1060" actId="2696"/>
        <pc:sldMkLst>
          <pc:docMk/>
          <pc:sldMk cId="1715932869" sldId="1866"/>
        </pc:sldMkLst>
      </pc:sldChg>
      <pc:sldChg chg="del">
        <pc:chgData name="luis cleto" userId="a76db6c301978307" providerId="LiveId" clId="{A7E593DF-B11A-4FB4-8743-58279C85FCF8}" dt="2024-10-19T10:22:24.574" v="1934" actId="2696"/>
        <pc:sldMkLst>
          <pc:docMk/>
          <pc:sldMk cId="3793226874" sldId="1867"/>
        </pc:sldMkLst>
      </pc:sldChg>
      <pc:sldChg chg="del">
        <pc:chgData name="luis cleto" userId="a76db6c301978307" providerId="LiveId" clId="{A7E593DF-B11A-4FB4-8743-58279C85FCF8}" dt="2024-10-17T08:06:01.329" v="237" actId="2696"/>
        <pc:sldMkLst>
          <pc:docMk/>
          <pc:sldMk cId="118047059" sldId="1869"/>
        </pc:sldMkLst>
      </pc:sldChg>
      <pc:sldChg chg="modSp mod ord">
        <pc:chgData name="luis cleto" userId="a76db6c301978307" providerId="LiveId" clId="{A7E593DF-B11A-4FB4-8743-58279C85FCF8}" dt="2024-10-24T21:09:50.154" v="4985"/>
        <pc:sldMkLst>
          <pc:docMk/>
          <pc:sldMk cId="4187635331" sldId="1873"/>
        </pc:sldMkLst>
      </pc:sldChg>
      <pc:sldChg chg="ord">
        <pc:chgData name="luis cleto" userId="a76db6c301978307" providerId="LiveId" clId="{A7E593DF-B11A-4FB4-8743-58279C85FCF8}" dt="2024-10-24T21:09:50.154" v="4985"/>
        <pc:sldMkLst>
          <pc:docMk/>
          <pc:sldMk cId="3565109424" sldId="1874"/>
        </pc:sldMkLst>
      </pc:sldChg>
      <pc:sldChg chg="ord">
        <pc:chgData name="luis cleto" userId="a76db6c301978307" providerId="LiveId" clId="{A7E593DF-B11A-4FB4-8743-58279C85FCF8}" dt="2024-10-24T21:09:50.154" v="4985"/>
        <pc:sldMkLst>
          <pc:docMk/>
          <pc:sldMk cId="322744410" sldId="1875"/>
        </pc:sldMkLst>
      </pc:sldChg>
      <pc:sldChg chg="ord">
        <pc:chgData name="luis cleto" userId="a76db6c301978307" providerId="LiveId" clId="{A7E593DF-B11A-4FB4-8743-58279C85FCF8}" dt="2024-10-24T21:09:50.154" v="4985"/>
        <pc:sldMkLst>
          <pc:docMk/>
          <pc:sldMk cId="1869888936" sldId="1876"/>
        </pc:sldMkLst>
      </pc:sldChg>
      <pc:sldChg chg="ord">
        <pc:chgData name="luis cleto" userId="a76db6c301978307" providerId="LiveId" clId="{A7E593DF-B11A-4FB4-8743-58279C85FCF8}" dt="2024-10-24T21:09:50.154" v="4985"/>
        <pc:sldMkLst>
          <pc:docMk/>
          <pc:sldMk cId="3578834550" sldId="1878"/>
        </pc:sldMkLst>
      </pc:sldChg>
      <pc:sldChg chg="ord">
        <pc:chgData name="luis cleto" userId="a76db6c301978307" providerId="LiveId" clId="{A7E593DF-B11A-4FB4-8743-58279C85FCF8}" dt="2024-10-24T21:09:50.154" v="4985"/>
        <pc:sldMkLst>
          <pc:docMk/>
          <pc:sldMk cId="3849833698" sldId="1879"/>
        </pc:sldMkLst>
      </pc:sldChg>
      <pc:sldChg chg="ord">
        <pc:chgData name="luis cleto" userId="a76db6c301978307" providerId="LiveId" clId="{A7E593DF-B11A-4FB4-8743-58279C85FCF8}" dt="2024-10-24T21:09:50.154" v="4985"/>
        <pc:sldMkLst>
          <pc:docMk/>
          <pc:sldMk cId="2947301923" sldId="1880"/>
        </pc:sldMkLst>
      </pc:sldChg>
      <pc:sldChg chg="ord">
        <pc:chgData name="luis cleto" userId="a76db6c301978307" providerId="LiveId" clId="{A7E593DF-B11A-4FB4-8743-58279C85FCF8}" dt="2024-10-24T21:09:50.154" v="4985"/>
        <pc:sldMkLst>
          <pc:docMk/>
          <pc:sldMk cId="3870189136" sldId="1881"/>
        </pc:sldMkLst>
      </pc:sldChg>
      <pc:sldChg chg="modSp mod ord">
        <pc:chgData name="luis cleto" userId="a76db6c301978307" providerId="LiveId" clId="{A7E593DF-B11A-4FB4-8743-58279C85FCF8}" dt="2024-11-14T10:05:35.293" v="8398" actId="1076"/>
        <pc:sldMkLst>
          <pc:docMk/>
          <pc:sldMk cId="169191595" sldId="1882"/>
        </pc:sldMkLst>
      </pc:sldChg>
      <pc:sldChg chg="ord">
        <pc:chgData name="luis cleto" userId="a76db6c301978307" providerId="LiveId" clId="{A7E593DF-B11A-4FB4-8743-58279C85FCF8}" dt="2024-10-24T21:09:50.154" v="4985"/>
        <pc:sldMkLst>
          <pc:docMk/>
          <pc:sldMk cId="747452154" sldId="1883"/>
        </pc:sldMkLst>
      </pc:sldChg>
      <pc:sldChg chg="ord">
        <pc:chgData name="luis cleto" userId="a76db6c301978307" providerId="LiveId" clId="{A7E593DF-B11A-4FB4-8743-58279C85FCF8}" dt="2024-10-24T21:09:50.154" v="4985"/>
        <pc:sldMkLst>
          <pc:docMk/>
          <pc:sldMk cId="2159546340" sldId="1884"/>
        </pc:sldMkLst>
      </pc:sldChg>
      <pc:sldChg chg="ord">
        <pc:chgData name="luis cleto" userId="a76db6c301978307" providerId="LiveId" clId="{A7E593DF-B11A-4FB4-8743-58279C85FCF8}" dt="2024-10-24T21:09:50.154" v="4985"/>
        <pc:sldMkLst>
          <pc:docMk/>
          <pc:sldMk cId="2559659159" sldId="1885"/>
        </pc:sldMkLst>
      </pc:sldChg>
      <pc:sldChg chg="ord">
        <pc:chgData name="luis cleto" userId="a76db6c301978307" providerId="LiveId" clId="{A7E593DF-B11A-4FB4-8743-58279C85FCF8}" dt="2024-10-24T21:09:50.154" v="4985"/>
        <pc:sldMkLst>
          <pc:docMk/>
          <pc:sldMk cId="1655235416" sldId="1886"/>
        </pc:sldMkLst>
      </pc:sldChg>
      <pc:sldChg chg="ord">
        <pc:chgData name="luis cleto" userId="a76db6c301978307" providerId="LiveId" clId="{A7E593DF-B11A-4FB4-8743-58279C85FCF8}" dt="2024-10-24T21:09:50.154" v="4985"/>
        <pc:sldMkLst>
          <pc:docMk/>
          <pc:sldMk cId="3201034770" sldId="1887"/>
        </pc:sldMkLst>
      </pc:sldChg>
      <pc:sldChg chg="ord">
        <pc:chgData name="luis cleto" userId="a76db6c301978307" providerId="LiveId" clId="{A7E593DF-B11A-4FB4-8743-58279C85FCF8}" dt="2024-10-24T21:09:50.154" v="4985"/>
        <pc:sldMkLst>
          <pc:docMk/>
          <pc:sldMk cId="3820015862" sldId="1888"/>
        </pc:sldMkLst>
      </pc:sldChg>
      <pc:sldChg chg="ord">
        <pc:chgData name="luis cleto" userId="a76db6c301978307" providerId="LiveId" clId="{A7E593DF-B11A-4FB4-8743-58279C85FCF8}" dt="2024-10-24T21:09:50.154" v="4985"/>
        <pc:sldMkLst>
          <pc:docMk/>
          <pc:sldMk cId="1770058352" sldId="1889"/>
        </pc:sldMkLst>
      </pc:sldChg>
      <pc:sldChg chg="ord">
        <pc:chgData name="luis cleto" userId="a76db6c301978307" providerId="LiveId" clId="{A7E593DF-B11A-4FB4-8743-58279C85FCF8}" dt="2024-10-24T21:09:50.154" v="4985"/>
        <pc:sldMkLst>
          <pc:docMk/>
          <pc:sldMk cId="85381830" sldId="1890"/>
        </pc:sldMkLst>
      </pc:sldChg>
      <pc:sldChg chg="ord">
        <pc:chgData name="luis cleto" userId="a76db6c301978307" providerId="LiveId" clId="{A7E593DF-B11A-4FB4-8743-58279C85FCF8}" dt="2024-10-24T21:09:50.154" v="4985"/>
        <pc:sldMkLst>
          <pc:docMk/>
          <pc:sldMk cId="501338106" sldId="1891"/>
        </pc:sldMkLst>
      </pc:sldChg>
      <pc:sldChg chg="ord">
        <pc:chgData name="luis cleto" userId="a76db6c301978307" providerId="LiveId" clId="{A7E593DF-B11A-4FB4-8743-58279C85FCF8}" dt="2024-10-24T21:09:50.154" v="4985"/>
        <pc:sldMkLst>
          <pc:docMk/>
          <pc:sldMk cId="1888132697" sldId="1892"/>
        </pc:sldMkLst>
      </pc:sldChg>
      <pc:sldChg chg="modSp mod ord">
        <pc:chgData name="luis cleto" userId="a76db6c301978307" providerId="LiveId" clId="{A7E593DF-B11A-4FB4-8743-58279C85FCF8}" dt="2024-11-15T11:50:37.630" v="10451" actId="20577"/>
        <pc:sldMkLst>
          <pc:docMk/>
          <pc:sldMk cId="408897729" sldId="1899"/>
        </pc:sldMkLst>
      </pc:sldChg>
      <pc:sldChg chg="del">
        <pc:chgData name="luis cleto" userId="a76db6c301978307" providerId="LiveId" clId="{A7E593DF-B11A-4FB4-8743-58279C85FCF8}" dt="2024-10-17T07:51:58.980" v="185" actId="2696"/>
        <pc:sldMkLst>
          <pc:docMk/>
          <pc:sldMk cId="425977225" sldId="1900"/>
        </pc:sldMkLst>
      </pc:sldChg>
      <pc:sldChg chg="addSp delSp modSp mod">
        <pc:chgData name="luis cleto" userId="a76db6c301978307" providerId="LiveId" clId="{A7E593DF-B11A-4FB4-8743-58279C85FCF8}" dt="2024-10-20T14:18:49.958" v="4856" actId="20577"/>
        <pc:sldMkLst>
          <pc:docMk/>
          <pc:sldMk cId="3813952619" sldId="1901"/>
        </pc:sldMkLst>
      </pc:sldChg>
      <pc:sldChg chg="addSp delSp modSp mod ord">
        <pc:chgData name="luis cleto" userId="a76db6c301978307" providerId="LiveId" clId="{A7E593DF-B11A-4FB4-8743-58279C85FCF8}" dt="2024-10-24T21:09:50.154" v="4985"/>
        <pc:sldMkLst>
          <pc:docMk/>
          <pc:sldMk cId="4035262047" sldId="1903"/>
        </pc:sldMkLst>
      </pc:sldChg>
      <pc:sldChg chg="ord">
        <pc:chgData name="luis cleto" userId="a76db6c301978307" providerId="LiveId" clId="{A7E593DF-B11A-4FB4-8743-58279C85FCF8}" dt="2024-10-24T21:09:50.154" v="4985"/>
        <pc:sldMkLst>
          <pc:docMk/>
          <pc:sldMk cId="1292055255" sldId="1918"/>
        </pc:sldMkLst>
      </pc:sldChg>
      <pc:sldChg chg="ord">
        <pc:chgData name="luis cleto" userId="a76db6c301978307" providerId="LiveId" clId="{A7E593DF-B11A-4FB4-8743-58279C85FCF8}" dt="2024-10-24T21:09:50.154" v="4985"/>
        <pc:sldMkLst>
          <pc:docMk/>
          <pc:sldMk cId="1140040132" sldId="1919"/>
        </pc:sldMkLst>
      </pc:sldChg>
      <pc:sldChg chg="ord">
        <pc:chgData name="luis cleto" userId="a76db6c301978307" providerId="LiveId" clId="{A7E593DF-B11A-4FB4-8743-58279C85FCF8}" dt="2024-10-24T21:09:50.154" v="4985"/>
        <pc:sldMkLst>
          <pc:docMk/>
          <pc:sldMk cId="206699451" sldId="1920"/>
        </pc:sldMkLst>
      </pc:sldChg>
      <pc:sldChg chg="ord">
        <pc:chgData name="luis cleto" userId="a76db6c301978307" providerId="LiveId" clId="{A7E593DF-B11A-4FB4-8743-58279C85FCF8}" dt="2024-10-24T21:09:50.154" v="4985"/>
        <pc:sldMkLst>
          <pc:docMk/>
          <pc:sldMk cId="3080610113" sldId="1921"/>
        </pc:sldMkLst>
      </pc:sldChg>
      <pc:sldChg chg="ord">
        <pc:chgData name="luis cleto" userId="a76db6c301978307" providerId="LiveId" clId="{A7E593DF-B11A-4FB4-8743-58279C85FCF8}" dt="2024-10-24T21:09:50.154" v="4985"/>
        <pc:sldMkLst>
          <pc:docMk/>
          <pc:sldMk cId="2342090028" sldId="1922"/>
        </pc:sldMkLst>
      </pc:sldChg>
      <pc:sldChg chg="ord">
        <pc:chgData name="luis cleto" userId="a76db6c301978307" providerId="LiveId" clId="{A7E593DF-B11A-4FB4-8743-58279C85FCF8}" dt="2024-10-24T21:09:50.154" v="4985"/>
        <pc:sldMkLst>
          <pc:docMk/>
          <pc:sldMk cId="4206674500" sldId="1923"/>
        </pc:sldMkLst>
      </pc:sldChg>
      <pc:sldChg chg="ord">
        <pc:chgData name="luis cleto" userId="a76db6c301978307" providerId="LiveId" clId="{A7E593DF-B11A-4FB4-8743-58279C85FCF8}" dt="2024-10-24T21:09:50.154" v="4985"/>
        <pc:sldMkLst>
          <pc:docMk/>
          <pc:sldMk cId="3086792991" sldId="1924"/>
        </pc:sldMkLst>
      </pc:sldChg>
      <pc:sldChg chg="addSp modSp del mod ord">
        <pc:chgData name="luis cleto" userId="a76db6c301978307" providerId="LiveId" clId="{A7E593DF-B11A-4FB4-8743-58279C85FCF8}" dt="2024-10-31T19:33:08.608" v="5236" actId="2696"/>
        <pc:sldMkLst>
          <pc:docMk/>
          <pc:sldMk cId="2462616709" sldId="1925"/>
        </pc:sldMkLst>
      </pc:sldChg>
      <pc:sldChg chg="addSp modSp mod ord">
        <pc:chgData name="luis cleto" userId="a76db6c301978307" providerId="LiveId" clId="{A7E593DF-B11A-4FB4-8743-58279C85FCF8}" dt="2024-10-24T21:09:50.154" v="4985"/>
        <pc:sldMkLst>
          <pc:docMk/>
          <pc:sldMk cId="2973315469" sldId="1926"/>
        </pc:sldMkLst>
      </pc:sldChg>
      <pc:sldChg chg="del">
        <pc:chgData name="luis cleto" userId="a76db6c301978307" providerId="LiveId" clId="{A7E593DF-B11A-4FB4-8743-58279C85FCF8}" dt="2024-10-17T10:17:26.854" v="908" actId="2696"/>
        <pc:sldMkLst>
          <pc:docMk/>
          <pc:sldMk cId="192482333" sldId="1928"/>
        </pc:sldMkLst>
      </pc:sldChg>
      <pc:sldChg chg="ord">
        <pc:chgData name="luis cleto" userId="a76db6c301978307" providerId="LiveId" clId="{A7E593DF-B11A-4FB4-8743-58279C85FCF8}" dt="2024-10-20T12:53:50.872" v="4728"/>
        <pc:sldMkLst>
          <pc:docMk/>
          <pc:sldMk cId="1201545776" sldId="1929"/>
        </pc:sldMkLst>
      </pc:sldChg>
      <pc:sldChg chg="modSp mod">
        <pc:chgData name="luis cleto" userId="a76db6c301978307" providerId="LiveId" clId="{A7E593DF-B11A-4FB4-8743-58279C85FCF8}" dt="2024-10-17T07:15:45.763" v="38" actId="1076"/>
        <pc:sldMkLst>
          <pc:docMk/>
          <pc:sldMk cId="736508427" sldId="1930"/>
        </pc:sldMkLst>
      </pc:sldChg>
      <pc:sldChg chg="addSp modSp mod ord">
        <pc:chgData name="luis cleto" userId="a76db6c301978307" providerId="LiveId" clId="{A7E593DF-B11A-4FB4-8743-58279C85FCF8}" dt="2024-10-24T21:09:50.154" v="4985"/>
        <pc:sldMkLst>
          <pc:docMk/>
          <pc:sldMk cId="2313019493" sldId="1931"/>
        </pc:sldMkLst>
      </pc:sldChg>
      <pc:sldChg chg="addSp modSp mod ord">
        <pc:chgData name="luis cleto" userId="a76db6c301978307" providerId="LiveId" clId="{A7E593DF-B11A-4FB4-8743-58279C85FCF8}" dt="2024-10-24T21:09:50.154" v="4985"/>
        <pc:sldMkLst>
          <pc:docMk/>
          <pc:sldMk cId="2099672959" sldId="1932"/>
        </pc:sldMkLst>
      </pc:sldChg>
      <pc:sldChg chg="modSp mod">
        <pc:chgData name="luis cleto" userId="a76db6c301978307" providerId="LiveId" clId="{A7E593DF-B11A-4FB4-8743-58279C85FCF8}" dt="2024-10-20T14:24:07.158" v="4981" actId="20577"/>
        <pc:sldMkLst>
          <pc:docMk/>
          <pc:sldMk cId="3208485136" sldId="1974"/>
        </pc:sldMkLst>
      </pc:sldChg>
      <pc:sldChg chg="modSp mod">
        <pc:chgData name="luis cleto" userId="a76db6c301978307" providerId="LiveId" clId="{A7E593DF-B11A-4FB4-8743-58279C85FCF8}" dt="2024-10-17T08:22:19.281" v="239" actId="207"/>
        <pc:sldMkLst>
          <pc:docMk/>
          <pc:sldMk cId="3384454935" sldId="1975"/>
        </pc:sldMkLst>
      </pc:sldChg>
      <pc:sldChg chg="add del">
        <pc:chgData name="luis cleto" userId="a76db6c301978307" providerId="LiveId" clId="{A7E593DF-B11A-4FB4-8743-58279C85FCF8}" dt="2024-10-17T09:00:07.158" v="483" actId="2696"/>
        <pc:sldMkLst>
          <pc:docMk/>
          <pc:sldMk cId="2840925142" sldId="1976"/>
        </pc:sldMkLst>
      </pc:sldChg>
      <pc:sldChg chg="modSp mod ord">
        <pc:chgData name="luis cleto" userId="a76db6c301978307" providerId="LiveId" clId="{A7E593DF-B11A-4FB4-8743-58279C85FCF8}" dt="2024-10-25T08:59:31.683" v="5162" actId="207"/>
        <pc:sldMkLst>
          <pc:docMk/>
          <pc:sldMk cId="3875041107" sldId="1976"/>
        </pc:sldMkLst>
      </pc:sldChg>
      <pc:sldChg chg="modSp mod ord">
        <pc:chgData name="luis cleto" userId="a76db6c301978307" providerId="LiveId" clId="{A7E593DF-B11A-4FB4-8743-58279C85FCF8}" dt="2024-10-24T21:09:50.154" v="4985"/>
        <pc:sldMkLst>
          <pc:docMk/>
          <pc:sldMk cId="2915470662" sldId="1977"/>
        </pc:sldMkLst>
      </pc:sldChg>
      <pc:sldChg chg="new del">
        <pc:chgData name="luis cleto" userId="a76db6c301978307" providerId="LiveId" clId="{A7E593DF-B11A-4FB4-8743-58279C85FCF8}" dt="2024-10-17T10:24:02.627" v="933" actId="2696"/>
        <pc:sldMkLst>
          <pc:docMk/>
          <pc:sldMk cId="959534361" sldId="1978"/>
        </pc:sldMkLst>
      </pc:sldChg>
      <pc:sldChg chg="addSp modSp mod ord">
        <pc:chgData name="luis cleto" userId="a76db6c301978307" providerId="LiveId" clId="{A7E593DF-B11A-4FB4-8743-58279C85FCF8}" dt="2024-10-24T21:09:50.154" v="4985"/>
        <pc:sldMkLst>
          <pc:docMk/>
          <pc:sldMk cId="2140696241" sldId="1979"/>
        </pc:sldMkLst>
      </pc:sldChg>
      <pc:sldChg chg="addSp modSp new mod ord">
        <pc:chgData name="luis cleto" userId="a76db6c301978307" providerId="LiveId" clId="{A7E593DF-B11A-4FB4-8743-58279C85FCF8}" dt="2024-10-24T21:09:50.154" v="4985"/>
        <pc:sldMkLst>
          <pc:docMk/>
          <pc:sldMk cId="162795259" sldId="1980"/>
        </pc:sldMkLst>
      </pc:sldChg>
      <pc:sldChg chg="addSp modSp new mod">
        <pc:chgData name="luis cleto" userId="a76db6c301978307" providerId="LiveId" clId="{A7E593DF-B11A-4FB4-8743-58279C85FCF8}" dt="2024-10-20T14:19:40.045" v="4859" actId="20577"/>
        <pc:sldMkLst>
          <pc:docMk/>
          <pc:sldMk cId="3116221602" sldId="1981"/>
        </pc:sldMkLst>
      </pc:sldChg>
      <pc:sldChg chg="ord">
        <pc:chgData name="luis cleto" userId="a76db6c301978307" providerId="LiveId" clId="{A7E593DF-B11A-4FB4-8743-58279C85FCF8}" dt="2024-10-24T21:09:50.154" v="4985"/>
        <pc:sldMkLst>
          <pc:docMk/>
          <pc:sldMk cId="2357757445" sldId="1982"/>
        </pc:sldMkLst>
      </pc:sldChg>
      <pc:sldChg chg="addSp modSp new del mod">
        <pc:chgData name="luis cleto" userId="a76db6c301978307" providerId="LiveId" clId="{A7E593DF-B11A-4FB4-8743-58279C85FCF8}" dt="2024-10-17T17:16:04.527" v="1284" actId="2696"/>
        <pc:sldMkLst>
          <pc:docMk/>
          <pc:sldMk cId="3879670862" sldId="1982"/>
        </pc:sldMkLst>
      </pc:sldChg>
      <pc:sldChg chg="ord">
        <pc:chgData name="luis cleto" userId="a76db6c301978307" providerId="LiveId" clId="{A7E593DF-B11A-4FB4-8743-58279C85FCF8}" dt="2024-10-24T21:09:50.154" v="4985"/>
        <pc:sldMkLst>
          <pc:docMk/>
          <pc:sldMk cId="1845527602" sldId="1984"/>
        </pc:sldMkLst>
      </pc:sldChg>
      <pc:sldChg chg="modSp mod ord">
        <pc:chgData name="luis cleto" userId="a76db6c301978307" providerId="LiveId" clId="{A7E593DF-B11A-4FB4-8743-58279C85FCF8}" dt="2024-11-14T10:13:21.236" v="8408" actId="20577"/>
        <pc:sldMkLst>
          <pc:docMk/>
          <pc:sldMk cId="249656566" sldId="1985"/>
        </pc:sldMkLst>
      </pc:sldChg>
      <pc:sldChg chg="ord">
        <pc:chgData name="luis cleto" userId="a76db6c301978307" providerId="LiveId" clId="{A7E593DF-B11A-4FB4-8743-58279C85FCF8}" dt="2024-10-24T21:09:50.154" v="4985"/>
        <pc:sldMkLst>
          <pc:docMk/>
          <pc:sldMk cId="4007889069" sldId="1987"/>
        </pc:sldMkLst>
      </pc:sldChg>
      <pc:sldChg chg="modSp mod ord">
        <pc:chgData name="luis cleto" userId="a76db6c301978307" providerId="LiveId" clId="{A7E593DF-B11A-4FB4-8743-58279C85FCF8}" dt="2024-10-24T21:09:50.154" v="4985"/>
        <pc:sldMkLst>
          <pc:docMk/>
          <pc:sldMk cId="2631654804" sldId="1988"/>
        </pc:sldMkLst>
      </pc:sldChg>
      <pc:sldChg chg="modSp mod ord">
        <pc:chgData name="luis cleto" userId="a76db6c301978307" providerId="LiveId" clId="{A7E593DF-B11A-4FB4-8743-58279C85FCF8}" dt="2024-11-14T10:38:38.299" v="9394" actId="1076"/>
        <pc:sldMkLst>
          <pc:docMk/>
          <pc:sldMk cId="281289828" sldId="1989"/>
        </pc:sldMkLst>
      </pc:sldChg>
      <pc:sldChg chg="modSp mod ord">
        <pc:chgData name="luis cleto" userId="a76db6c301978307" providerId="LiveId" clId="{A7E593DF-B11A-4FB4-8743-58279C85FCF8}" dt="2024-10-24T21:09:50.154" v="4985"/>
        <pc:sldMkLst>
          <pc:docMk/>
          <pc:sldMk cId="1428281027" sldId="1990"/>
        </pc:sldMkLst>
      </pc:sldChg>
      <pc:sldChg chg="addSp modSp mod ord">
        <pc:chgData name="luis cleto" userId="a76db6c301978307" providerId="LiveId" clId="{A7E593DF-B11A-4FB4-8743-58279C85FCF8}" dt="2024-10-31T19:24:58.029" v="5175" actId="20577"/>
        <pc:sldMkLst>
          <pc:docMk/>
          <pc:sldMk cId="247846050" sldId="1992"/>
        </pc:sldMkLst>
      </pc:sldChg>
      <pc:sldChg chg="addSp modSp mod ord">
        <pc:chgData name="luis cleto" userId="a76db6c301978307" providerId="LiveId" clId="{A7E593DF-B11A-4FB4-8743-58279C85FCF8}" dt="2024-10-31T19:31:13.697" v="5223" actId="20577"/>
        <pc:sldMkLst>
          <pc:docMk/>
          <pc:sldMk cId="1212099732" sldId="1993"/>
        </pc:sldMkLst>
      </pc:sldChg>
      <pc:sldChg chg="modSp del mod ord">
        <pc:chgData name="luis cleto" userId="a76db6c301978307" providerId="LiveId" clId="{A7E593DF-B11A-4FB4-8743-58279C85FCF8}" dt="2024-10-31T19:41:55.497" v="5240" actId="2696"/>
        <pc:sldMkLst>
          <pc:docMk/>
          <pc:sldMk cId="1152258466" sldId="1994"/>
        </pc:sldMkLst>
      </pc:sldChg>
      <pc:sldChg chg="addSp modSp mod ord">
        <pc:chgData name="luis cleto" userId="a76db6c301978307" providerId="LiveId" clId="{A7E593DF-B11A-4FB4-8743-58279C85FCF8}" dt="2024-11-14T11:01:58.385" v="10066" actId="1076"/>
        <pc:sldMkLst>
          <pc:docMk/>
          <pc:sldMk cId="2971128638" sldId="1995"/>
        </pc:sldMkLst>
      </pc:sldChg>
      <pc:sldChg chg="modSp mod ord">
        <pc:chgData name="luis cleto" userId="a76db6c301978307" providerId="LiveId" clId="{A7E593DF-B11A-4FB4-8743-58279C85FCF8}" dt="2024-10-24T21:09:50.154" v="4985"/>
        <pc:sldMkLst>
          <pc:docMk/>
          <pc:sldMk cId="2558245650" sldId="1996"/>
        </pc:sldMkLst>
      </pc:sldChg>
      <pc:sldChg chg="ord">
        <pc:chgData name="luis cleto" userId="a76db6c301978307" providerId="LiveId" clId="{A7E593DF-B11A-4FB4-8743-58279C85FCF8}" dt="2024-10-24T21:09:50.154" v="4985"/>
        <pc:sldMkLst>
          <pc:docMk/>
          <pc:sldMk cId="3967712096" sldId="1997"/>
        </pc:sldMkLst>
      </pc:sldChg>
      <pc:sldChg chg="modSp del mod ord">
        <pc:chgData name="luis cleto" userId="a76db6c301978307" providerId="LiveId" clId="{A7E593DF-B11A-4FB4-8743-58279C85FCF8}" dt="2024-10-31T19:43:48.196" v="5241" actId="2696"/>
        <pc:sldMkLst>
          <pc:docMk/>
          <pc:sldMk cId="4215589172" sldId="1998"/>
        </pc:sldMkLst>
      </pc:sldChg>
      <pc:sldChg chg="addSp modSp mod ord">
        <pc:chgData name="luis cleto" userId="a76db6c301978307" providerId="LiveId" clId="{A7E593DF-B11A-4FB4-8743-58279C85FCF8}" dt="2024-10-31T19:46:26.720" v="5264" actId="20577"/>
        <pc:sldMkLst>
          <pc:docMk/>
          <pc:sldMk cId="1300994661" sldId="1999"/>
        </pc:sldMkLst>
      </pc:sldChg>
      <pc:sldChg chg="addSp modSp mod ord">
        <pc:chgData name="luis cleto" userId="a76db6c301978307" providerId="LiveId" clId="{A7E593DF-B11A-4FB4-8743-58279C85FCF8}" dt="2024-10-31T19:48:06.419" v="5265" actId="207"/>
        <pc:sldMkLst>
          <pc:docMk/>
          <pc:sldMk cId="3639782939" sldId="2000"/>
        </pc:sldMkLst>
      </pc:sldChg>
      <pc:sldChg chg="addSp modSp mod ord">
        <pc:chgData name="luis cleto" userId="a76db6c301978307" providerId="LiveId" clId="{A7E593DF-B11A-4FB4-8743-58279C85FCF8}" dt="2024-10-24T21:09:50.154" v="4985"/>
        <pc:sldMkLst>
          <pc:docMk/>
          <pc:sldMk cId="1144536944" sldId="2001"/>
        </pc:sldMkLst>
      </pc:sldChg>
      <pc:sldChg chg="addSp modSp mod ord">
        <pc:chgData name="luis cleto" userId="a76db6c301978307" providerId="LiveId" clId="{A7E593DF-B11A-4FB4-8743-58279C85FCF8}" dt="2024-10-31T19:54:12.132" v="5289" actId="207"/>
        <pc:sldMkLst>
          <pc:docMk/>
          <pc:sldMk cId="914753673" sldId="2002"/>
        </pc:sldMkLst>
      </pc:sldChg>
      <pc:sldChg chg="addSp delSp modSp new mod ord modClrScheme chgLayout">
        <pc:chgData name="luis cleto" userId="a76db6c301978307" providerId="LiveId" clId="{A7E593DF-B11A-4FB4-8743-58279C85FCF8}" dt="2024-10-19T10:40:02.322" v="2508"/>
        <pc:sldMkLst>
          <pc:docMk/>
          <pc:sldMk cId="2870215269" sldId="2003"/>
        </pc:sldMkLst>
      </pc:sldChg>
      <pc:sldChg chg="modSp">
        <pc:chgData name="luis cleto" userId="a76db6c301978307" providerId="LiveId" clId="{A7E593DF-B11A-4FB4-8743-58279C85FCF8}" dt="2024-10-19T10:40:29.087" v="2512"/>
        <pc:sldMkLst>
          <pc:docMk/>
          <pc:sldMk cId="288729969" sldId="2004"/>
        </pc:sldMkLst>
      </pc:sldChg>
      <pc:sldChg chg="modSp ord">
        <pc:chgData name="luis cleto" userId="a76db6c301978307" providerId="LiveId" clId="{A7E593DF-B11A-4FB4-8743-58279C85FCF8}" dt="2024-10-24T21:09:50.154" v="4985"/>
        <pc:sldMkLst>
          <pc:docMk/>
          <pc:sldMk cId="2068389821" sldId="2005"/>
        </pc:sldMkLst>
      </pc:sldChg>
      <pc:sldChg chg="modSp del mod ord">
        <pc:chgData name="luis cleto" userId="a76db6c301978307" providerId="LiveId" clId="{A7E593DF-B11A-4FB4-8743-58279C85FCF8}" dt="2024-10-31T19:40:31.556" v="5238" actId="2696"/>
        <pc:sldMkLst>
          <pc:docMk/>
          <pc:sldMk cId="1851260664" sldId="2006"/>
        </pc:sldMkLst>
      </pc:sldChg>
      <pc:sldChg chg="modSp ord">
        <pc:chgData name="luis cleto" userId="a76db6c301978307" providerId="LiveId" clId="{A7E593DF-B11A-4FB4-8743-58279C85FCF8}" dt="2024-10-24T21:09:50.154" v="4985"/>
        <pc:sldMkLst>
          <pc:docMk/>
          <pc:sldMk cId="13910479" sldId="2007"/>
        </pc:sldMkLst>
      </pc:sldChg>
      <pc:sldChg chg="ord">
        <pc:chgData name="luis cleto" userId="a76db6c301978307" providerId="LiveId" clId="{A7E593DF-B11A-4FB4-8743-58279C85FCF8}" dt="2024-10-24T21:09:50.154" v="4985"/>
        <pc:sldMkLst>
          <pc:docMk/>
          <pc:sldMk cId="4252335419" sldId="2008"/>
        </pc:sldMkLst>
      </pc:sldChg>
      <pc:sldChg chg="ord">
        <pc:chgData name="luis cleto" userId="a76db6c301978307" providerId="LiveId" clId="{A7E593DF-B11A-4FB4-8743-58279C85FCF8}" dt="2024-10-24T21:09:50.154" v="4985"/>
        <pc:sldMkLst>
          <pc:docMk/>
          <pc:sldMk cId="2818714515" sldId="2009"/>
        </pc:sldMkLst>
      </pc:sldChg>
      <pc:sldChg chg="addSp modSp mod ord">
        <pc:chgData name="luis cleto" userId="a76db6c301978307" providerId="LiveId" clId="{A7E593DF-B11A-4FB4-8743-58279C85FCF8}" dt="2024-11-14T10:03:51.517" v="8390" actId="20577"/>
        <pc:sldMkLst>
          <pc:docMk/>
          <pc:sldMk cId="548353300" sldId="2010"/>
        </pc:sldMkLst>
      </pc:sldChg>
      <pc:sldChg chg="modSp del mod ord">
        <pc:chgData name="luis cleto" userId="a76db6c301978307" providerId="LiveId" clId="{A7E593DF-B11A-4FB4-8743-58279C85FCF8}" dt="2024-10-31T19:41:01.114" v="5239" actId="2696"/>
        <pc:sldMkLst>
          <pc:docMk/>
          <pc:sldMk cId="948692790" sldId="2011"/>
        </pc:sldMkLst>
      </pc:sldChg>
      <pc:sldChg chg="modSp mod ord">
        <pc:chgData name="luis cleto" userId="a76db6c301978307" providerId="LiveId" clId="{A7E593DF-B11A-4FB4-8743-58279C85FCF8}" dt="2024-11-14T10:37:14.961" v="9387" actId="1076"/>
        <pc:sldMkLst>
          <pc:docMk/>
          <pc:sldMk cId="3247281972" sldId="2012"/>
        </pc:sldMkLst>
      </pc:sldChg>
      <pc:sldChg chg="modSp mod ord">
        <pc:chgData name="luis cleto" userId="a76db6c301978307" providerId="LiveId" clId="{A7E593DF-B11A-4FB4-8743-58279C85FCF8}" dt="2024-11-14T10:57:24.815" v="10060" actId="20577"/>
        <pc:sldMkLst>
          <pc:docMk/>
          <pc:sldMk cId="4039339518" sldId="2013"/>
        </pc:sldMkLst>
      </pc:sldChg>
      <pc:sldChg chg="modSp mod ord">
        <pc:chgData name="luis cleto" userId="a76db6c301978307" providerId="LiveId" clId="{A7E593DF-B11A-4FB4-8743-58279C85FCF8}" dt="2024-11-14T10:28:12.106" v="8943" actId="20577"/>
        <pc:sldMkLst>
          <pc:docMk/>
          <pc:sldMk cId="540901554" sldId="2014"/>
        </pc:sldMkLst>
      </pc:sldChg>
      <pc:sldChg chg="del ord">
        <pc:chgData name="luis cleto" userId="a76db6c301978307" providerId="LiveId" clId="{A7E593DF-B11A-4FB4-8743-58279C85FCF8}" dt="2024-10-25T08:55:18.373" v="5142" actId="2696"/>
        <pc:sldMkLst>
          <pc:docMk/>
          <pc:sldMk cId="3593250175" sldId="2021"/>
        </pc:sldMkLst>
      </pc:sldChg>
      <pc:sldChg chg="delSp modSp mod">
        <pc:chgData name="luis cleto" userId="a76db6c301978307" providerId="LiveId" clId="{A7E593DF-B11A-4FB4-8743-58279C85FCF8}" dt="2024-11-04T16:46:33.546" v="5555" actId="20577"/>
        <pc:sldMkLst>
          <pc:docMk/>
          <pc:sldMk cId="4287451902" sldId="2024"/>
        </pc:sldMkLst>
      </pc:sldChg>
      <pc:sldChg chg="addSp modSp mod">
        <pc:chgData name="luis cleto" userId="a76db6c301978307" providerId="LiveId" clId="{A7E593DF-B11A-4FB4-8743-58279C85FCF8}" dt="2024-11-06T12:48:21.844" v="6307" actId="14100"/>
        <pc:sldMkLst>
          <pc:docMk/>
          <pc:sldMk cId="359511653" sldId="2028"/>
        </pc:sldMkLst>
      </pc:sldChg>
      <pc:sldChg chg="modSp mod">
        <pc:chgData name="luis cleto" userId="a76db6c301978307" providerId="LiveId" clId="{A7E593DF-B11A-4FB4-8743-58279C85FCF8}" dt="2024-11-14T10:17:34.788" v="8568" actId="20577"/>
        <pc:sldMkLst>
          <pc:docMk/>
          <pc:sldMk cId="803943446" sldId="2029"/>
        </pc:sldMkLst>
      </pc:sldChg>
      <pc:sldChg chg="modSp mod">
        <pc:chgData name="luis cleto" userId="a76db6c301978307" providerId="LiveId" clId="{A7E593DF-B11A-4FB4-8743-58279C85FCF8}" dt="2024-11-14T10:30:48.737" v="9082" actId="20577"/>
        <pc:sldMkLst>
          <pc:docMk/>
          <pc:sldMk cId="932868426" sldId="2030"/>
        </pc:sldMkLst>
      </pc:sldChg>
      <pc:sldChg chg="modSp mod">
        <pc:chgData name="luis cleto" userId="a76db6c301978307" providerId="LiveId" clId="{A7E593DF-B11A-4FB4-8743-58279C85FCF8}" dt="2024-11-14T10:48:44.284" v="9638" actId="20577"/>
        <pc:sldMkLst>
          <pc:docMk/>
          <pc:sldMk cId="2391938762" sldId="2031"/>
        </pc:sldMkLst>
      </pc:sldChg>
      <pc:sldChg chg="addSp modSp new mod modAnim">
        <pc:chgData name="luis cleto" userId="a76db6c301978307" providerId="LiveId" clId="{A7E593DF-B11A-4FB4-8743-58279C85FCF8}" dt="2024-11-06T10:04:50.638" v="5561" actId="14100"/>
        <pc:sldMkLst>
          <pc:docMk/>
          <pc:sldMk cId="2722510139" sldId="2038"/>
        </pc:sldMkLst>
      </pc:sldChg>
      <pc:sldChg chg="addSp modSp new mod">
        <pc:chgData name="luis cleto" userId="a76db6c301978307" providerId="LiveId" clId="{A7E593DF-B11A-4FB4-8743-58279C85FCF8}" dt="2024-11-18T09:18:16.048" v="10711" actId="20577"/>
        <pc:sldMkLst>
          <pc:docMk/>
          <pc:sldMk cId="2535983675" sldId="2039"/>
        </pc:sldMkLst>
      </pc:sldChg>
      <pc:sldChg chg="new del">
        <pc:chgData name="luis cleto" userId="a76db6c301978307" providerId="LiveId" clId="{A7E593DF-B11A-4FB4-8743-58279C85FCF8}" dt="2024-11-14T09:34:47.315" v="7114" actId="2696"/>
        <pc:sldMkLst>
          <pc:docMk/>
          <pc:sldMk cId="1725014752" sldId="2040"/>
        </pc:sldMkLst>
      </pc:sldChg>
      <pc:sldChg chg="modSp mod">
        <pc:chgData name="luis cleto" userId="a76db6c301978307" providerId="LiveId" clId="{A7E593DF-B11A-4FB4-8743-58279C85FCF8}" dt="2024-11-14T11:06:55.604" v="10175" actId="20577"/>
        <pc:sldMkLst>
          <pc:docMk/>
          <pc:sldMk cId="4054586127" sldId="2044"/>
        </pc:sldMkLst>
      </pc:sldChg>
      <pc:sldChg chg="addSp modSp new modAnim">
        <pc:chgData name="luis cleto" userId="a76db6c301978307" providerId="LiveId" clId="{A7E593DF-B11A-4FB4-8743-58279C85FCF8}" dt="2024-11-17T11:21:28.908" v="10500"/>
        <pc:sldMkLst>
          <pc:docMk/>
          <pc:sldMk cId="2248247657" sldId="2049"/>
        </pc:sldMkLst>
      </pc:sldChg>
      <pc:sldChg chg="addSp modSp new modAnim">
        <pc:chgData name="luis cleto" userId="a76db6c301978307" providerId="LiveId" clId="{A7E593DF-B11A-4FB4-8743-58279C85FCF8}" dt="2024-11-17T11:22:16.685" v="10501"/>
        <pc:sldMkLst>
          <pc:docMk/>
          <pc:sldMk cId="399299338" sldId="2050"/>
        </pc:sldMkLst>
      </pc:sldChg>
      <pc:sldChg chg="addSp modSp new mod">
        <pc:chgData name="luis cleto" userId="a76db6c301978307" providerId="LiveId" clId="{A7E593DF-B11A-4FB4-8743-58279C85FCF8}" dt="2024-11-18T19:11:33.695" v="11384" actId="20577"/>
        <pc:sldMkLst>
          <pc:docMk/>
          <pc:sldMk cId="90429488" sldId="2051"/>
        </pc:sldMkLst>
      </pc:sldChg>
    </pc:docChg>
  </pc:docChgLst>
  <pc:docChgLst>
    <pc:chgData name="luis cleto" userId="a76db6c301978307" providerId="LiveId" clId="{BA3EEA91-FFC1-464D-9D1C-032778E8B5E0}"/>
    <pc:docChg chg="custSel addSld delSld modSld sldOrd">
      <pc:chgData name="luis cleto" userId="a76db6c301978307" providerId="LiveId" clId="{BA3EEA91-FFC1-464D-9D1C-032778E8B5E0}" dt="2025-06-23T10:34:29.891" v="5444" actId="20577"/>
      <pc:docMkLst>
        <pc:docMk/>
      </pc:docMkLst>
      <pc:sldChg chg="del">
        <pc:chgData name="luis cleto" userId="a76db6c301978307" providerId="LiveId" clId="{BA3EEA91-FFC1-464D-9D1C-032778E8B5E0}" dt="2025-06-17T16:10:17.045" v="377" actId="2696"/>
        <pc:sldMkLst>
          <pc:docMk/>
          <pc:sldMk cId="451355887" sldId="257"/>
        </pc:sldMkLst>
      </pc:sldChg>
      <pc:sldChg chg="del">
        <pc:chgData name="luis cleto" userId="a76db6c301978307" providerId="LiveId" clId="{BA3EEA91-FFC1-464D-9D1C-032778E8B5E0}" dt="2025-06-17T16:36:01.345" v="456" actId="2696"/>
        <pc:sldMkLst>
          <pc:docMk/>
          <pc:sldMk cId="3604747129" sldId="258"/>
        </pc:sldMkLst>
      </pc:sldChg>
      <pc:sldChg chg="modSp mod">
        <pc:chgData name="luis cleto" userId="a76db6c301978307" providerId="LiveId" clId="{BA3EEA91-FFC1-464D-9D1C-032778E8B5E0}" dt="2025-06-18T15:45:05.642" v="3185" actId="14100"/>
        <pc:sldMkLst>
          <pc:docMk/>
          <pc:sldMk cId="2813393392" sldId="303"/>
        </pc:sldMkLst>
      </pc:sldChg>
      <pc:sldChg chg="modSp mod">
        <pc:chgData name="luis cleto" userId="a76db6c301978307" providerId="LiveId" clId="{BA3EEA91-FFC1-464D-9D1C-032778E8B5E0}" dt="2025-06-18T16:22:09.030" v="3966" actId="1076"/>
        <pc:sldMkLst>
          <pc:docMk/>
          <pc:sldMk cId="94965506" sldId="321"/>
        </pc:sldMkLst>
      </pc:sldChg>
      <pc:sldChg chg="modSp mod">
        <pc:chgData name="luis cleto" userId="a76db6c301978307" providerId="LiveId" clId="{BA3EEA91-FFC1-464D-9D1C-032778E8B5E0}" dt="2025-06-18T18:07:17.928" v="5430" actId="14100"/>
        <pc:sldMkLst>
          <pc:docMk/>
          <pc:sldMk cId="3672917761" sldId="327"/>
        </pc:sldMkLst>
      </pc:sldChg>
      <pc:sldChg chg="del">
        <pc:chgData name="luis cleto" userId="a76db6c301978307" providerId="LiveId" clId="{BA3EEA91-FFC1-464D-9D1C-032778E8B5E0}" dt="2025-06-17T16:24:35.723" v="425" actId="2696"/>
        <pc:sldMkLst>
          <pc:docMk/>
          <pc:sldMk cId="3725782221" sldId="335"/>
        </pc:sldMkLst>
      </pc:sldChg>
      <pc:sldChg chg="modSp mod">
        <pc:chgData name="luis cleto" userId="a76db6c301978307" providerId="LiveId" clId="{BA3EEA91-FFC1-464D-9D1C-032778E8B5E0}" dt="2025-06-18T15:01:01.522" v="1164" actId="20577"/>
        <pc:sldMkLst>
          <pc:docMk/>
          <pc:sldMk cId="1267138062" sldId="362"/>
        </pc:sldMkLst>
      </pc:sldChg>
      <pc:sldChg chg="ord">
        <pc:chgData name="luis cleto" userId="a76db6c301978307" providerId="LiveId" clId="{BA3EEA91-FFC1-464D-9D1C-032778E8B5E0}" dt="2025-06-18T08:44:34.457" v="529"/>
        <pc:sldMkLst>
          <pc:docMk/>
          <pc:sldMk cId="1458821337" sldId="404"/>
        </pc:sldMkLst>
      </pc:sldChg>
      <pc:sldChg chg="ord">
        <pc:chgData name="luis cleto" userId="a76db6c301978307" providerId="LiveId" clId="{BA3EEA91-FFC1-464D-9D1C-032778E8B5E0}" dt="2025-06-17T16:12:29.700" v="381"/>
        <pc:sldMkLst>
          <pc:docMk/>
          <pc:sldMk cId="3888753805" sldId="407"/>
        </pc:sldMkLst>
      </pc:sldChg>
      <pc:sldChg chg="ord">
        <pc:chgData name="luis cleto" userId="a76db6c301978307" providerId="LiveId" clId="{BA3EEA91-FFC1-464D-9D1C-032778E8B5E0}" dt="2025-06-17T16:12:29.700" v="381"/>
        <pc:sldMkLst>
          <pc:docMk/>
          <pc:sldMk cId="3412935562" sldId="408"/>
        </pc:sldMkLst>
      </pc:sldChg>
      <pc:sldChg chg="ord">
        <pc:chgData name="luis cleto" userId="a76db6c301978307" providerId="LiveId" clId="{BA3EEA91-FFC1-464D-9D1C-032778E8B5E0}" dt="2025-06-18T08:44:34.457" v="529"/>
        <pc:sldMkLst>
          <pc:docMk/>
          <pc:sldMk cId="1744966968" sldId="414"/>
        </pc:sldMkLst>
      </pc:sldChg>
      <pc:sldChg chg="ord">
        <pc:chgData name="luis cleto" userId="a76db6c301978307" providerId="LiveId" clId="{BA3EEA91-FFC1-464D-9D1C-032778E8B5E0}" dt="2025-06-17T16:12:29.700" v="381"/>
        <pc:sldMkLst>
          <pc:docMk/>
          <pc:sldMk cId="757392798" sldId="415"/>
        </pc:sldMkLst>
      </pc:sldChg>
      <pc:sldChg chg="ord">
        <pc:chgData name="luis cleto" userId="a76db6c301978307" providerId="LiveId" clId="{BA3EEA91-FFC1-464D-9D1C-032778E8B5E0}" dt="2025-06-18T08:44:34.457" v="529"/>
        <pc:sldMkLst>
          <pc:docMk/>
          <pc:sldMk cId="436034462" sldId="423"/>
        </pc:sldMkLst>
      </pc:sldChg>
      <pc:sldChg chg="ord">
        <pc:chgData name="luis cleto" userId="a76db6c301978307" providerId="LiveId" clId="{BA3EEA91-FFC1-464D-9D1C-032778E8B5E0}" dt="2025-06-17T16:12:29.700" v="381"/>
        <pc:sldMkLst>
          <pc:docMk/>
          <pc:sldMk cId="540904152" sldId="424"/>
        </pc:sldMkLst>
      </pc:sldChg>
      <pc:sldChg chg="modSp mod">
        <pc:chgData name="luis cleto" userId="a76db6c301978307" providerId="LiveId" clId="{BA3EEA91-FFC1-464D-9D1C-032778E8B5E0}" dt="2025-06-18T15:12:47.722" v="1515" actId="20577"/>
        <pc:sldMkLst>
          <pc:docMk/>
          <pc:sldMk cId="1777762824" sldId="426"/>
        </pc:sldMkLst>
      </pc:sldChg>
      <pc:sldChg chg="ord">
        <pc:chgData name="luis cleto" userId="a76db6c301978307" providerId="LiveId" clId="{BA3EEA91-FFC1-464D-9D1C-032778E8B5E0}" dt="2025-06-18T08:55:08.178" v="710"/>
        <pc:sldMkLst>
          <pc:docMk/>
          <pc:sldMk cId="1476972336" sldId="428"/>
        </pc:sldMkLst>
      </pc:sldChg>
      <pc:sldChg chg="modSp mod">
        <pc:chgData name="luis cleto" userId="a76db6c301978307" providerId="LiveId" clId="{BA3EEA91-FFC1-464D-9D1C-032778E8B5E0}" dt="2025-06-18T15:17:41.203" v="1946" actId="1076"/>
        <pc:sldMkLst>
          <pc:docMk/>
          <pc:sldMk cId="2545501020" sldId="502"/>
        </pc:sldMkLst>
      </pc:sldChg>
      <pc:sldChg chg="modSp mod">
        <pc:chgData name="luis cleto" userId="a76db6c301978307" providerId="LiveId" clId="{BA3EEA91-FFC1-464D-9D1C-032778E8B5E0}" dt="2025-06-18T15:12:22.405" v="1479" actId="20577"/>
        <pc:sldMkLst>
          <pc:docMk/>
          <pc:sldMk cId="3096314575" sldId="527"/>
        </pc:sldMkLst>
      </pc:sldChg>
      <pc:sldChg chg="del">
        <pc:chgData name="luis cleto" userId="a76db6c301978307" providerId="LiveId" clId="{BA3EEA91-FFC1-464D-9D1C-032778E8B5E0}" dt="2025-06-17T16:29:31.116" v="444" actId="2696"/>
        <pc:sldMkLst>
          <pc:docMk/>
          <pc:sldMk cId="3215661966" sldId="578"/>
        </pc:sldMkLst>
      </pc:sldChg>
      <pc:sldChg chg="ord">
        <pc:chgData name="luis cleto" userId="a76db6c301978307" providerId="LiveId" clId="{BA3EEA91-FFC1-464D-9D1C-032778E8B5E0}" dt="2025-06-18T08:45:01.590" v="531"/>
        <pc:sldMkLst>
          <pc:docMk/>
          <pc:sldMk cId="1085643906" sldId="582"/>
        </pc:sldMkLst>
      </pc:sldChg>
      <pc:sldChg chg="modSp mod">
        <pc:chgData name="luis cleto" userId="a76db6c301978307" providerId="LiveId" clId="{BA3EEA91-FFC1-464D-9D1C-032778E8B5E0}" dt="2025-06-18T15:19:52.894" v="2154" actId="20577"/>
        <pc:sldMkLst>
          <pc:docMk/>
          <pc:sldMk cId="588893669" sldId="682"/>
        </pc:sldMkLst>
      </pc:sldChg>
      <pc:sldChg chg="del ord">
        <pc:chgData name="luis cleto" userId="a76db6c301978307" providerId="LiveId" clId="{BA3EEA91-FFC1-464D-9D1C-032778E8B5E0}" dt="2025-06-17T16:32:36.708" v="447" actId="2696"/>
        <pc:sldMkLst>
          <pc:docMk/>
          <pc:sldMk cId="3093233726" sldId="705"/>
        </pc:sldMkLst>
      </pc:sldChg>
      <pc:sldChg chg="ord">
        <pc:chgData name="luis cleto" userId="a76db6c301978307" providerId="LiveId" clId="{BA3EEA91-FFC1-464D-9D1C-032778E8B5E0}" dt="2025-06-18T08:45:21.734" v="533"/>
        <pc:sldMkLst>
          <pc:docMk/>
          <pc:sldMk cId="2851820744" sldId="711"/>
        </pc:sldMkLst>
      </pc:sldChg>
      <pc:sldChg chg="del">
        <pc:chgData name="luis cleto" userId="a76db6c301978307" providerId="LiveId" clId="{BA3EEA91-FFC1-464D-9D1C-032778E8B5E0}" dt="2025-06-17T16:15:15.397" v="388" actId="2696"/>
        <pc:sldMkLst>
          <pc:docMk/>
          <pc:sldMk cId="3126978271" sldId="793"/>
        </pc:sldMkLst>
      </pc:sldChg>
      <pc:sldChg chg="del">
        <pc:chgData name="luis cleto" userId="a76db6c301978307" providerId="LiveId" clId="{BA3EEA91-FFC1-464D-9D1C-032778E8B5E0}" dt="2025-06-17T16:34:10.792" v="450" actId="2696"/>
        <pc:sldMkLst>
          <pc:docMk/>
          <pc:sldMk cId="978269432" sldId="829"/>
        </pc:sldMkLst>
      </pc:sldChg>
      <pc:sldChg chg="modSp mod">
        <pc:chgData name="luis cleto" userId="a76db6c301978307" providerId="LiveId" clId="{BA3EEA91-FFC1-464D-9D1C-032778E8B5E0}" dt="2025-06-18T18:07:44.262" v="5435" actId="1076"/>
        <pc:sldMkLst>
          <pc:docMk/>
          <pc:sldMk cId="760598012" sldId="831"/>
        </pc:sldMkLst>
      </pc:sldChg>
      <pc:sldChg chg="del">
        <pc:chgData name="luis cleto" userId="a76db6c301978307" providerId="LiveId" clId="{BA3EEA91-FFC1-464D-9D1C-032778E8B5E0}" dt="2025-06-17T16:29:27.863" v="443" actId="2696"/>
        <pc:sldMkLst>
          <pc:docMk/>
          <pc:sldMk cId="4082871697" sldId="895"/>
        </pc:sldMkLst>
      </pc:sldChg>
      <pc:sldChg chg="del">
        <pc:chgData name="luis cleto" userId="a76db6c301978307" providerId="LiveId" clId="{BA3EEA91-FFC1-464D-9D1C-032778E8B5E0}" dt="2025-06-17T16:15:06.158" v="387" actId="2696"/>
        <pc:sldMkLst>
          <pc:docMk/>
          <pc:sldMk cId="3296540000" sldId="1031"/>
        </pc:sldMkLst>
      </pc:sldChg>
      <pc:sldChg chg="del">
        <pc:chgData name="luis cleto" userId="a76db6c301978307" providerId="LiveId" clId="{BA3EEA91-FFC1-464D-9D1C-032778E8B5E0}" dt="2025-06-17T16:29:20.324" v="441" actId="2696"/>
        <pc:sldMkLst>
          <pc:docMk/>
          <pc:sldMk cId="3725785548" sldId="1033"/>
        </pc:sldMkLst>
      </pc:sldChg>
      <pc:sldChg chg="ord">
        <pc:chgData name="luis cleto" userId="a76db6c301978307" providerId="LiveId" clId="{BA3EEA91-FFC1-464D-9D1C-032778E8B5E0}" dt="2025-06-17T16:12:29.700" v="381"/>
        <pc:sldMkLst>
          <pc:docMk/>
          <pc:sldMk cId="3908413097" sldId="1038"/>
        </pc:sldMkLst>
      </pc:sldChg>
      <pc:sldChg chg="ord">
        <pc:chgData name="luis cleto" userId="a76db6c301978307" providerId="LiveId" clId="{BA3EEA91-FFC1-464D-9D1C-032778E8B5E0}" dt="2025-06-17T16:28:34.771" v="440"/>
        <pc:sldMkLst>
          <pc:docMk/>
          <pc:sldMk cId="3616844474" sldId="1047"/>
        </pc:sldMkLst>
      </pc:sldChg>
      <pc:sldChg chg="del">
        <pc:chgData name="luis cleto" userId="a76db6c301978307" providerId="LiveId" clId="{BA3EEA91-FFC1-464D-9D1C-032778E8B5E0}" dt="2025-06-18T16:23:18.793" v="3967" actId="2696"/>
        <pc:sldMkLst>
          <pc:docMk/>
          <pc:sldMk cId="948878942" sldId="1059"/>
        </pc:sldMkLst>
      </pc:sldChg>
      <pc:sldChg chg="modSp mod">
        <pc:chgData name="luis cleto" userId="a76db6c301978307" providerId="LiveId" clId="{BA3EEA91-FFC1-464D-9D1C-032778E8B5E0}" dt="2025-06-17T15:26:35.819" v="100" actId="20577"/>
        <pc:sldMkLst>
          <pc:docMk/>
          <pc:sldMk cId="1331953130" sldId="1084"/>
        </pc:sldMkLst>
      </pc:sldChg>
      <pc:sldChg chg="modSp mod">
        <pc:chgData name="luis cleto" userId="a76db6c301978307" providerId="LiveId" clId="{BA3EEA91-FFC1-464D-9D1C-032778E8B5E0}" dt="2025-06-18T08:40:23.715" v="500" actId="1076"/>
        <pc:sldMkLst>
          <pc:docMk/>
          <pc:sldMk cId="2874257282" sldId="1115"/>
        </pc:sldMkLst>
      </pc:sldChg>
      <pc:sldChg chg="modSp mod">
        <pc:chgData name="luis cleto" userId="a76db6c301978307" providerId="LiveId" clId="{BA3EEA91-FFC1-464D-9D1C-032778E8B5E0}" dt="2025-06-18T17:52:01.468" v="5246" actId="255"/>
        <pc:sldMkLst>
          <pc:docMk/>
          <pc:sldMk cId="2095198693" sldId="1153"/>
        </pc:sldMkLst>
      </pc:sldChg>
      <pc:sldChg chg="modSp mod ord">
        <pc:chgData name="luis cleto" userId="a76db6c301978307" providerId="LiveId" clId="{BA3EEA91-FFC1-464D-9D1C-032778E8B5E0}" dt="2025-06-18T08:39:44.131" v="499"/>
        <pc:sldMkLst>
          <pc:docMk/>
          <pc:sldMk cId="3402985955" sldId="1191"/>
        </pc:sldMkLst>
      </pc:sldChg>
      <pc:sldChg chg="modSp mod">
        <pc:chgData name="luis cleto" userId="a76db6c301978307" providerId="LiveId" clId="{BA3EEA91-FFC1-464D-9D1C-032778E8B5E0}" dt="2025-06-18T17:37:45.501" v="5001" actId="1076"/>
        <pc:sldMkLst>
          <pc:docMk/>
          <pc:sldMk cId="2732295309" sldId="1217"/>
        </pc:sldMkLst>
      </pc:sldChg>
      <pc:sldChg chg="del">
        <pc:chgData name="luis cleto" userId="a76db6c301978307" providerId="LiveId" clId="{BA3EEA91-FFC1-464D-9D1C-032778E8B5E0}" dt="2025-06-17T16:19:22.610" v="405" actId="2696"/>
        <pc:sldMkLst>
          <pc:docMk/>
          <pc:sldMk cId="1197277929" sldId="1221"/>
        </pc:sldMkLst>
      </pc:sldChg>
      <pc:sldChg chg="del">
        <pc:chgData name="luis cleto" userId="a76db6c301978307" providerId="LiveId" clId="{BA3EEA91-FFC1-464D-9D1C-032778E8B5E0}" dt="2025-06-17T16:15:15.397" v="388" actId="2696"/>
        <pc:sldMkLst>
          <pc:docMk/>
          <pc:sldMk cId="2165060018" sldId="1285"/>
        </pc:sldMkLst>
      </pc:sldChg>
      <pc:sldChg chg="modSp mod">
        <pc:chgData name="luis cleto" userId="a76db6c301978307" providerId="LiveId" clId="{BA3EEA91-FFC1-464D-9D1C-032778E8B5E0}" dt="2025-06-17T15:49:34.753" v="217" actId="20577"/>
        <pc:sldMkLst>
          <pc:docMk/>
          <pc:sldMk cId="2017176569" sldId="1395"/>
        </pc:sldMkLst>
      </pc:sldChg>
      <pc:sldChg chg="ord">
        <pc:chgData name="luis cleto" userId="a76db6c301978307" providerId="LiveId" clId="{BA3EEA91-FFC1-464D-9D1C-032778E8B5E0}" dt="2025-06-18T08:45:01.590" v="531"/>
        <pc:sldMkLst>
          <pc:docMk/>
          <pc:sldMk cId="1712442553" sldId="1432"/>
        </pc:sldMkLst>
      </pc:sldChg>
      <pc:sldChg chg="ord">
        <pc:chgData name="luis cleto" userId="a76db6c301978307" providerId="LiveId" clId="{BA3EEA91-FFC1-464D-9D1C-032778E8B5E0}" dt="2025-06-17T16:28:34.771" v="440"/>
        <pc:sldMkLst>
          <pc:docMk/>
          <pc:sldMk cId="1139090500" sldId="1439"/>
        </pc:sldMkLst>
      </pc:sldChg>
      <pc:sldChg chg="ord">
        <pc:chgData name="luis cleto" userId="a76db6c301978307" providerId="LiveId" clId="{BA3EEA91-FFC1-464D-9D1C-032778E8B5E0}" dt="2025-06-17T16:11:00.945" v="379"/>
        <pc:sldMkLst>
          <pc:docMk/>
          <pc:sldMk cId="654409542" sldId="1440"/>
        </pc:sldMkLst>
      </pc:sldChg>
      <pc:sldChg chg="del">
        <pc:chgData name="luis cleto" userId="a76db6c301978307" providerId="LiveId" clId="{BA3EEA91-FFC1-464D-9D1C-032778E8B5E0}" dt="2025-06-17T16:35:45.554" v="453" actId="2696"/>
        <pc:sldMkLst>
          <pc:docMk/>
          <pc:sldMk cId="583664114" sldId="1449"/>
        </pc:sldMkLst>
      </pc:sldChg>
      <pc:sldChg chg="ord">
        <pc:chgData name="luis cleto" userId="a76db6c301978307" providerId="LiveId" clId="{BA3EEA91-FFC1-464D-9D1C-032778E8B5E0}" dt="2025-06-17T16:27:30.906" v="436"/>
        <pc:sldMkLst>
          <pc:docMk/>
          <pc:sldMk cId="2676612779" sldId="1454"/>
        </pc:sldMkLst>
      </pc:sldChg>
      <pc:sldChg chg="modSp mod">
        <pc:chgData name="luis cleto" userId="a76db6c301978307" providerId="LiveId" clId="{BA3EEA91-FFC1-464D-9D1C-032778E8B5E0}" dt="2025-06-18T08:37:33.592" v="485" actId="20577"/>
        <pc:sldMkLst>
          <pc:docMk/>
          <pc:sldMk cId="302618691" sldId="1603"/>
        </pc:sldMkLst>
      </pc:sldChg>
      <pc:sldChg chg="modSp mod">
        <pc:chgData name="luis cleto" userId="a76db6c301978307" providerId="LiveId" clId="{BA3EEA91-FFC1-464D-9D1C-032778E8B5E0}" dt="2025-06-18T15:21:28.214" v="2205" actId="20577"/>
        <pc:sldMkLst>
          <pc:docMk/>
          <pc:sldMk cId="2992621056" sldId="1605"/>
        </pc:sldMkLst>
      </pc:sldChg>
      <pc:sldChg chg="modSp mod">
        <pc:chgData name="luis cleto" userId="a76db6c301978307" providerId="LiveId" clId="{BA3EEA91-FFC1-464D-9D1C-032778E8B5E0}" dt="2025-06-18T15:30:45.930" v="2823" actId="1076"/>
        <pc:sldMkLst>
          <pc:docMk/>
          <pc:sldMk cId="2519541786" sldId="1611"/>
        </pc:sldMkLst>
      </pc:sldChg>
      <pc:sldChg chg="modSp mod">
        <pc:chgData name="luis cleto" userId="a76db6c301978307" providerId="LiveId" clId="{BA3EEA91-FFC1-464D-9D1C-032778E8B5E0}" dt="2025-06-18T15:13:10.691" v="1543" actId="20577"/>
        <pc:sldMkLst>
          <pc:docMk/>
          <pc:sldMk cId="875985534" sldId="1625"/>
        </pc:sldMkLst>
      </pc:sldChg>
      <pc:sldChg chg="modSp mod">
        <pc:chgData name="luis cleto" userId="a76db6c301978307" providerId="LiveId" clId="{BA3EEA91-FFC1-464D-9D1C-032778E8B5E0}" dt="2025-06-18T15:13:30.828" v="1571" actId="20577"/>
        <pc:sldMkLst>
          <pc:docMk/>
          <pc:sldMk cId="2189067129" sldId="1626"/>
        </pc:sldMkLst>
      </pc:sldChg>
      <pc:sldChg chg="addSp delSp modSp mod">
        <pc:chgData name="luis cleto" userId="a76db6c301978307" providerId="LiveId" clId="{BA3EEA91-FFC1-464D-9D1C-032778E8B5E0}" dt="2025-06-18T16:10:19.779" v="3745" actId="1076"/>
        <pc:sldMkLst>
          <pc:docMk/>
          <pc:sldMk cId="1854228482" sldId="1633"/>
        </pc:sldMkLst>
      </pc:sldChg>
      <pc:sldChg chg="modSp mod">
        <pc:chgData name="luis cleto" userId="a76db6c301978307" providerId="LiveId" clId="{BA3EEA91-FFC1-464D-9D1C-032778E8B5E0}" dt="2025-06-18T16:15:05.233" v="3799" actId="1076"/>
        <pc:sldMkLst>
          <pc:docMk/>
          <pc:sldMk cId="3573801718" sldId="1635"/>
        </pc:sldMkLst>
      </pc:sldChg>
      <pc:sldChg chg="del">
        <pc:chgData name="luis cleto" userId="a76db6c301978307" providerId="LiveId" clId="{BA3EEA91-FFC1-464D-9D1C-032778E8B5E0}" dt="2025-06-17T16:26:55.432" v="434" actId="2696"/>
        <pc:sldMkLst>
          <pc:docMk/>
          <pc:sldMk cId="3309840815" sldId="1637"/>
        </pc:sldMkLst>
      </pc:sldChg>
      <pc:sldChg chg="modSp mod">
        <pc:chgData name="luis cleto" userId="a76db6c301978307" providerId="LiveId" clId="{BA3EEA91-FFC1-464D-9D1C-032778E8B5E0}" dt="2025-06-18T16:29:32.199" v="4080" actId="1076"/>
        <pc:sldMkLst>
          <pc:docMk/>
          <pc:sldMk cId="914041276" sldId="1654"/>
        </pc:sldMkLst>
      </pc:sldChg>
      <pc:sldChg chg="modSp mod">
        <pc:chgData name="luis cleto" userId="a76db6c301978307" providerId="LiveId" clId="{BA3EEA91-FFC1-464D-9D1C-032778E8B5E0}" dt="2025-06-18T16:30:44.854" v="4087" actId="1076"/>
        <pc:sldMkLst>
          <pc:docMk/>
          <pc:sldMk cId="375186050" sldId="1655"/>
        </pc:sldMkLst>
      </pc:sldChg>
      <pc:sldChg chg="delSp modSp mod">
        <pc:chgData name="luis cleto" userId="a76db6c301978307" providerId="LiveId" clId="{BA3EEA91-FFC1-464D-9D1C-032778E8B5E0}" dt="2025-06-18T17:18:52.569" v="4702" actId="207"/>
        <pc:sldMkLst>
          <pc:docMk/>
          <pc:sldMk cId="1583370927" sldId="1657"/>
        </pc:sldMkLst>
      </pc:sldChg>
      <pc:sldChg chg="modSp mod">
        <pc:chgData name="luis cleto" userId="a76db6c301978307" providerId="LiveId" clId="{BA3EEA91-FFC1-464D-9D1C-032778E8B5E0}" dt="2025-06-18T17:22:14.405" v="4713" actId="1076"/>
        <pc:sldMkLst>
          <pc:docMk/>
          <pc:sldMk cId="3996942921" sldId="1658"/>
        </pc:sldMkLst>
      </pc:sldChg>
      <pc:sldChg chg="modSp mod">
        <pc:chgData name="luis cleto" userId="a76db6c301978307" providerId="LiveId" clId="{BA3EEA91-FFC1-464D-9D1C-032778E8B5E0}" dt="2025-06-18T17:28:50.332" v="4761" actId="1076"/>
        <pc:sldMkLst>
          <pc:docMk/>
          <pc:sldMk cId="4263611246" sldId="1660"/>
        </pc:sldMkLst>
      </pc:sldChg>
      <pc:sldChg chg="modSp mod">
        <pc:chgData name="luis cleto" userId="a76db6c301978307" providerId="LiveId" clId="{BA3EEA91-FFC1-464D-9D1C-032778E8B5E0}" dt="2025-06-18T17:43:47.616" v="5116" actId="1076"/>
        <pc:sldMkLst>
          <pc:docMk/>
          <pc:sldMk cId="504255620" sldId="1661"/>
        </pc:sldMkLst>
      </pc:sldChg>
      <pc:sldChg chg="del">
        <pc:chgData name="luis cleto" userId="a76db6c301978307" providerId="LiveId" clId="{BA3EEA91-FFC1-464D-9D1C-032778E8B5E0}" dt="2025-06-18T17:44:35.944" v="5117" actId="2696"/>
        <pc:sldMkLst>
          <pc:docMk/>
          <pc:sldMk cId="2887180449" sldId="1662"/>
        </pc:sldMkLst>
      </pc:sldChg>
      <pc:sldChg chg="addSp delSp modSp mod">
        <pc:chgData name="luis cleto" userId="a76db6c301978307" providerId="LiveId" clId="{BA3EEA91-FFC1-464D-9D1C-032778E8B5E0}" dt="2025-06-18T18:04:57.778" v="5417" actId="1076"/>
        <pc:sldMkLst>
          <pc:docMk/>
          <pc:sldMk cId="2536552426" sldId="1684"/>
        </pc:sldMkLst>
      </pc:sldChg>
      <pc:sldChg chg="modSp mod">
        <pc:chgData name="luis cleto" userId="a76db6c301978307" providerId="LiveId" clId="{BA3EEA91-FFC1-464D-9D1C-032778E8B5E0}" dt="2025-06-18T18:05:54.799" v="5424" actId="255"/>
        <pc:sldMkLst>
          <pc:docMk/>
          <pc:sldMk cId="3963956998" sldId="1686"/>
        </pc:sldMkLst>
      </pc:sldChg>
      <pc:sldChg chg="ord">
        <pc:chgData name="luis cleto" userId="a76db6c301978307" providerId="LiveId" clId="{BA3EEA91-FFC1-464D-9D1C-032778E8B5E0}" dt="2025-06-17T16:20:27.899" v="415"/>
        <pc:sldMkLst>
          <pc:docMk/>
          <pc:sldMk cId="1843470336" sldId="1774"/>
        </pc:sldMkLst>
      </pc:sldChg>
      <pc:sldChg chg="modSp mod">
        <pc:chgData name="luis cleto" userId="a76db6c301978307" providerId="LiveId" clId="{BA3EEA91-FFC1-464D-9D1C-032778E8B5E0}" dt="2025-06-18T17:46:01.561" v="5137" actId="1076"/>
        <pc:sldMkLst>
          <pc:docMk/>
          <pc:sldMk cId="2217141139" sldId="1776"/>
        </pc:sldMkLst>
      </pc:sldChg>
      <pc:sldChg chg="modSp mod">
        <pc:chgData name="luis cleto" userId="a76db6c301978307" providerId="LiveId" clId="{BA3EEA91-FFC1-464D-9D1C-032778E8B5E0}" dt="2025-06-18T15:07:30.809" v="1340" actId="1076"/>
        <pc:sldMkLst>
          <pc:docMk/>
          <pc:sldMk cId="1648590985" sldId="1805"/>
        </pc:sldMkLst>
      </pc:sldChg>
      <pc:sldChg chg="ord">
        <pc:chgData name="luis cleto" userId="a76db6c301978307" providerId="LiveId" clId="{BA3EEA91-FFC1-464D-9D1C-032778E8B5E0}" dt="2025-06-18T08:44:34.457" v="529"/>
        <pc:sldMkLst>
          <pc:docMk/>
          <pc:sldMk cId="369824177" sldId="1822"/>
        </pc:sldMkLst>
      </pc:sldChg>
      <pc:sldChg chg="del">
        <pc:chgData name="luis cleto" userId="a76db6c301978307" providerId="LiveId" clId="{BA3EEA91-FFC1-464D-9D1C-032778E8B5E0}" dt="2025-06-17T16:00:37.638" v="247" actId="2696"/>
        <pc:sldMkLst>
          <pc:docMk/>
          <pc:sldMk cId="1601478970" sldId="1823"/>
        </pc:sldMkLst>
      </pc:sldChg>
      <pc:sldChg chg="modSp mod">
        <pc:chgData name="luis cleto" userId="a76db6c301978307" providerId="LiveId" clId="{BA3EEA91-FFC1-464D-9D1C-032778E8B5E0}" dt="2025-06-18T15:36:30.910" v="2867" actId="1076"/>
        <pc:sldMkLst>
          <pc:docMk/>
          <pc:sldMk cId="2752927735" sldId="1828"/>
        </pc:sldMkLst>
      </pc:sldChg>
      <pc:sldChg chg="modSp mod">
        <pc:chgData name="luis cleto" userId="a76db6c301978307" providerId="LiveId" clId="{BA3EEA91-FFC1-464D-9D1C-032778E8B5E0}" dt="2025-06-18T15:47:37.215" v="3282" actId="20577"/>
        <pc:sldMkLst>
          <pc:docMk/>
          <pc:sldMk cId="3094828180" sldId="1838"/>
        </pc:sldMkLst>
      </pc:sldChg>
      <pc:sldChg chg="ord">
        <pc:chgData name="luis cleto" userId="a76db6c301978307" providerId="LiveId" clId="{BA3EEA91-FFC1-464D-9D1C-032778E8B5E0}" dt="2025-06-17T16:27:30.906" v="436"/>
        <pc:sldMkLst>
          <pc:docMk/>
          <pc:sldMk cId="1561762287" sldId="1845"/>
        </pc:sldMkLst>
      </pc:sldChg>
      <pc:sldChg chg="ord">
        <pc:chgData name="luis cleto" userId="a76db6c301978307" providerId="LiveId" clId="{BA3EEA91-FFC1-464D-9D1C-032778E8B5E0}" dt="2025-06-17T16:11:00.945" v="379"/>
        <pc:sldMkLst>
          <pc:docMk/>
          <pc:sldMk cId="12987603" sldId="1846"/>
        </pc:sldMkLst>
      </pc:sldChg>
      <pc:sldChg chg="del">
        <pc:chgData name="luis cleto" userId="a76db6c301978307" providerId="LiveId" clId="{BA3EEA91-FFC1-464D-9D1C-032778E8B5E0}" dt="2025-06-17T16:15:24.954" v="391" actId="2696"/>
        <pc:sldMkLst>
          <pc:docMk/>
          <pc:sldMk cId="509177745" sldId="1847"/>
        </pc:sldMkLst>
      </pc:sldChg>
      <pc:sldChg chg="del">
        <pc:chgData name="luis cleto" userId="a76db6c301978307" providerId="LiveId" clId="{BA3EEA91-FFC1-464D-9D1C-032778E8B5E0}" dt="2025-06-17T16:19:17.018" v="404" actId="2696"/>
        <pc:sldMkLst>
          <pc:docMk/>
          <pc:sldMk cId="3024863949" sldId="1848"/>
        </pc:sldMkLst>
      </pc:sldChg>
      <pc:sldChg chg="del">
        <pc:chgData name="luis cleto" userId="a76db6c301978307" providerId="LiveId" clId="{BA3EEA91-FFC1-464D-9D1C-032778E8B5E0}" dt="2025-06-17T16:27:47.321" v="437" actId="2696"/>
        <pc:sldMkLst>
          <pc:docMk/>
          <pc:sldMk cId="1428563784" sldId="1849"/>
        </pc:sldMkLst>
      </pc:sldChg>
      <pc:sldChg chg="del">
        <pc:chgData name="luis cleto" userId="a76db6c301978307" providerId="LiveId" clId="{BA3EEA91-FFC1-464D-9D1C-032778E8B5E0}" dt="2025-06-17T16:15:21.738" v="390" actId="2696"/>
        <pc:sldMkLst>
          <pc:docMk/>
          <pc:sldMk cId="2812508256" sldId="1850"/>
        </pc:sldMkLst>
      </pc:sldChg>
      <pc:sldChg chg="del">
        <pc:chgData name="luis cleto" userId="a76db6c301978307" providerId="LiveId" clId="{BA3EEA91-FFC1-464D-9D1C-032778E8B5E0}" dt="2025-06-17T16:29:23.564" v="442" actId="2696"/>
        <pc:sldMkLst>
          <pc:docMk/>
          <pc:sldMk cId="3423817296" sldId="1851"/>
        </pc:sldMkLst>
      </pc:sldChg>
      <pc:sldChg chg="delSp modSp mod">
        <pc:chgData name="luis cleto" userId="a76db6c301978307" providerId="LiveId" clId="{BA3EEA91-FFC1-464D-9D1C-032778E8B5E0}" dt="2025-06-18T16:38:12.591" v="4176" actId="20577"/>
        <pc:sldMkLst>
          <pc:docMk/>
          <pc:sldMk cId="1909143553" sldId="1852"/>
        </pc:sldMkLst>
      </pc:sldChg>
      <pc:sldChg chg="modSp mod">
        <pc:chgData name="luis cleto" userId="a76db6c301978307" providerId="LiveId" clId="{BA3EEA91-FFC1-464D-9D1C-032778E8B5E0}" dt="2025-06-18T17:31:28.027" v="4816" actId="255"/>
        <pc:sldMkLst>
          <pc:docMk/>
          <pc:sldMk cId="2254004355" sldId="1856"/>
        </pc:sldMkLst>
      </pc:sldChg>
      <pc:sldChg chg="del">
        <pc:chgData name="luis cleto" userId="a76db6c301978307" providerId="LiveId" clId="{BA3EEA91-FFC1-464D-9D1C-032778E8B5E0}" dt="2025-06-18T17:38:38.214" v="5002" actId="2696"/>
        <pc:sldMkLst>
          <pc:docMk/>
          <pc:sldMk cId="3843019985" sldId="1857"/>
        </pc:sldMkLst>
      </pc:sldChg>
      <pc:sldChg chg="del">
        <pc:chgData name="luis cleto" userId="a76db6c301978307" providerId="LiveId" clId="{BA3EEA91-FFC1-464D-9D1C-032778E8B5E0}" dt="2025-06-17T16:22:29.077" v="421" actId="2696"/>
        <pc:sldMkLst>
          <pc:docMk/>
          <pc:sldMk cId="2841418813" sldId="1860"/>
        </pc:sldMkLst>
      </pc:sldChg>
      <pc:sldChg chg="modSp mod">
        <pc:chgData name="luis cleto" userId="a76db6c301978307" providerId="LiveId" clId="{BA3EEA91-FFC1-464D-9D1C-032778E8B5E0}" dt="2025-06-18T16:04:29.166" v="3682" actId="1076"/>
        <pc:sldMkLst>
          <pc:docMk/>
          <pc:sldMk cId="1709791523" sldId="1864"/>
        </pc:sldMkLst>
      </pc:sldChg>
      <pc:sldChg chg="del">
        <pc:chgData name="luis cleto" userId="a76db6c301978307" providerId="LiveId" clId="{BA3EEA91-FFC1-464D-9D1C-032778E8B5E0}" dt="2025-06-17T16:26:40.909" v="433" actId="2696"/>
        <pc:sldMkLst>
          <pc:docMk/>
          <pc:sldMk cId="1762913943" sldId="1865"/>
        </pc:sldMkLst>
      </pc:sldChg>
      <pc:sldChg chg="modSp mod">
        <pc:chgData name="luis cleto" userId="a76db6c301978307" providerId="LiveId" clId="{BA3EEA91-FFC1-464D-9D1C-032778E8B5E0}" dt="2025-06-18T15:47:21.472" v="3267" actId="20577"/>
        <pc:sldMkLst>
          <pc:docMk/>
          <pc:sldMk cId="3732991277" sldId="1872"/>
        </pc:sldMkLst>
      </pc:sldChg>
      <pc:sldChg chg="modSp mod">
        <pc:chgData name="luis cleto" userId="a76db6c301978307" providerId="LiveId" clId="{BA3EEA91-FFC1-464D-9D1C-032778E8B5E0}" dt="2025-06-18T15:47:05.711" v="3252" actId="20577"/>
        <pc:sldMkLst>
          <pc:docMk/>
          <pc:sldMk cId="4187635331" sldId="1873"/>
        </pc:sldMkLst>
      </pc:sldChg>
      <pc:sldChg chg="modSp mod">
        <pc:chgData name="luis cleto" userId="a76db6c301978307" providerId="LiveId" clId="{BA3EEA91-FFC1-464D-9D1C-032778E8B5E0}" dt="2025-06-18T15:46:52.325" v="3237" actId="20577"/>
        <pc:sldMkLst>
          <pc:docMk/>
          <pc:sldMk cId="3565109424" sldId="1874"/>
        </pc:sldMkLst>
      </pc:sldChg>
      <pc:sldChg chg="modSp mod">
        <pc:chgData name="luis cleto" userId="a76db6c301978307" providerId="LiveId" clId="{BA3EEA91-FFC1-464D-9D1C-032778E8B5E0}" dt="2025-06-18T15:46:37.311" v="3222" actId="20577"/>
        <pc:sldMkLst>
          <pc:docMk/>
          <pc:sldMk cId="322744410" sldId="1875"/>
        </pc:sldMkLst>
      </pc:sldChg>
      <pc:sldChg chg="modSp mod">
        <pc:chgData name="luis cleto" userId="a76db6c301978307" providerId="LiveId" clId="{BA3EEA91-FFC1-464D-9D1C-032778E8B5E0}" dt="2025-06-18T15:49:37.585" v="3305" actId="20577"/>
        <pc:sldMkLst>
          <pc:docMk/>
          <pc:sldMk cId="1869888936" sldId="1876"/>
        </pc:sldMkLst>
      </pc:sldChg>
      <pc:sldChg chg="modSp mod">
        <pc:chgData name="luis cleto" userId="a76db6c301978307" providerId="LiveId" clId="{BA3EEA91-FFC1-464D-9D1C-032778E8B5E0}" dt="2025-06-18T15:56:50.823" v="3454" actId="20577"/>
        <pc:sldMkLst>
          <pc:docMk/>
          <pc:sldMk cId="3578834550" sldId="1878"/>
        </pc:sldMkLst>
      </pc:sldChg>
      <pc:sldChg chg="modSp mod">
        <pc:chgData name="luis cleto" userId="a76db6c301978307" providerId="LiveId" clId="{BA3EEA91-FFC1-464D-9D1C-032778E8B5E0}" dt="2025-06-18T16:04:46.528" v="3697" actId="20577"/>
        <pc:sldMkLst>
          <pc:docMk/>
          <pc:sldMk cId="3849833698" sldId="1879"/>
        </pc:sldMkLst>
      </pc:sldChg>
      <pc:sldChg chg="modSp mod">
        <pc:chgData name="luis cleto" userId="a76db6c301978307" providerId="LiveId" clId="{BA3EEA91-FFC1-464D-9D1C-032778E8B5E0}" dt="2025-06-18T16:10:51.032" v="3760" actId="20577"/>
        <pc:sldMkLst>
          <pc:docMk/>
          <pc:sldMk cId="2947301923" sldId="1880"/>
        </pc:sldMkLst>
      </pc:sldChg>
      <pc:sldChg chg="modSp mod">
        <pc:chgData name="luis cleto" userId="a76db6c301978307" providerId="LiveId" clId="{BA3EEA91-FFC1-464D-9D1C-032778E8B5E0}" dt="2025-06-18T16:15:15.987" v="3814" actId="20577"/>
        <pc:sldMkLst>
          <pc:docMk/>
          <pc:sldMk cId="3870189136" sldId="1881"/>
        </pc:sldMkLst>
      </pc:sldChg>
      <pc:sldChg chg="modSp mod">
        <pc:chgData name="luis cleto" userId="a76db6c301978307" providerId="LiveId" clId="{BA3EEA91-FFC1-464D-9D1C-032778E8B5E0}" dt="2025-06-17T16:14:04.036" v="385" actId="2711"/>
        <pc:sldMkLst>
          <pc:docMk/>
          <pc:sldMk cId="169191595" sldId="1882"/>
        </pc:sldMkLst>
      </pc:sldChg>
      <pc:sldChg chg="modSp mod">
        <pc:chgData name="luis cleto" userId="a76db6c301978307" providerId="LiveId" clId="{BA3EEA91-FFC1-464D-9D1C-032778E8B5E0}" dt="2025-06-18T17:08:56.357" v="4208" actId="20577"/>
        <pc:sldMkLst>
          <pc:docMk/>
          <pc:sldMk cId="1655235416" sldId="1886"/>
        </pc:sldMkLst>
      </pc:sldChg>
      <pc:sldChg chg="modSp mod">
        <pc:chgData name="luis cleto" userId="a76db6c301978307" providerId="LiveId" clId="{BA3EEA91-FFC1-464D-9D1C-032778E8B5E0}" dt="2025-06-18T17:59:38.693" v="5298" actId="20577"/>
        <pc:sldMkLst>
          <pc:docMk/>
          <pc:sldMk cId="408897729" sldId="1899"/>
        </pc:sldMkLst>
      </pc:sldChg>
      <pc:sldChg chg="del">
        <pc:chgData name="luis cleto" userId="a76db6c301978307" providerId="LiveId" clId="{BA3EEA91-FFC1-464D-9D1C-032778E8B5E0}" dt="2025-06-17T16:22:36.829" v="422" actId="2696"/>
        <pc:sldMkLst>
          <pc:docMk/>
          <pc:sldMk cId="4035262047" sldId="1903"/>
        </pc:sldMkLst>
      </pc:sldChg>
      <pc:sldChg chg="modSp mod">
        <pc:chgData name="luis cleto" userId="a76db6c301978307" providerId="LiveId" clId="{BA3EEA91-FFC1-464D-9D1C-032778E8B5E0}" dt="2025-06-18T16:27:52.435" v="4067" actId="1076"/>
        <pc:sldMkLst>
          <pc:docMk/>
          <pc:sldMk cId="1292055255" sldId="1918"/>
        </pc:sldMkLst>
      </pc:sldChg>
      <pc:sldChg chg="del">
        <pc:chgData name="luis cleto" userId="a76db6c301978307" providerId="LiveId" clId="{BA3EEA91-FFC1-464D-9D1C-032778E8B5E0}" dt="2025-06-17T16:21:27.615" v="417" actId="2696"/>
        <pc:sldMkLst>
          <pc:docMk/>
          <pc:sldMk cId="2313019493" sldId="1931"/>
        </pc:sldMkLst>
      </pc:sldChg>
      <pc:sldChg chg="modSp mod">
        <pc:chgData name="luis cleto" userId="a76db6c301978307" providerId="LiveId" clId="{BA3EEA91-FFC1-464D-9D1C-032778E8B5E0}" dt="2025-06-18T15:40:20.273" v="2888" actId="14100"/>
        <pc:sldMkLst>
          <pc:docMk/>
          <pc:sldMk cId="2099672959" sldId="1932"/>
        </pc:sldMkLst>
      </pc:sldChg>
      <pc:sldChg chg="modSp mod">
        <pc:chgData name="luis cleto" userId="a76db6c301978307" providerId="LiveId" clId="{BA3EEA91-FFC1-464D-9D1C-032778E8B5E0}" dt="2025-06-18T15:00:01.295" v="1070" actId="1076"/>
        <pc:sldMkLst>
          <pc:docMk/>
          <pc:sldMk cId="3208485136" sldId="1974"/>
        </pc:sldMkLst>
      </pc:sldChg>
      <pc:sldChg chg="modSp mod">
        <pc:chgData name="luis cleto" userId="a76db6c301978307" providerId="LiveId" clId="{BA3EEA91-FFC1-464D-9D1C-032778E8B5E0}" dt="2025-06-18T15:11:41.749" v="1443" actId="20577"/>
        <pc:sldMkLst>
          <pc:docMk/>
          <pc:sldMk cId="3384454935" sldId="1975"/>
        </pc:sldMkLst>
      </pc:sldChg>
      <pc:sldChg chg="del">
        <pc:chgData name="luis cleto" userId="a76db6c301978307" providerId="LiveId" clId="{BA3EEA91-FFC1-464D-9D1C-032778E8B5E0}" dt="2025-06-17T16:20:59.401" v="416" actId="2696"/>
        <pc:sldMkLst>
          <pc:docMk/>
          <pc:sldMk cId="3875041107" sldId="1976"/>
        </pc:sldMkLst>
      </pc:sldChg>
      <pc:sldChg chg="modSp mod">
        <pc:chgData name="luis cleto" userId="a76db6c301978307" providerId="LiveId" clId="{BA3EEA91-FFC1-464D-9D1C-032778E8B5E0}" dt="2025-06-18T15:48:37.334" v="3290" actId="20577"/>
        <pc:sldMkLst>
          <pc:docMk/>
          <pc:sldMk cId="2915470662" sldId="1977"/>
        </pc:sldMkLst>
      </pc:sldChg>
      <pc:sldChg chg="modSp mod">
        <pc:chgData name="luis cleto" userId="a76db6c301978307" providerId="LiveId" clId="{BA3EEA91-FFC1-464D-9D1C-032778E8B5E0}" dt="2025-06-18T15:56:35.499" v="3439" actId="1076"/>
        <pc:sldMkLst>
          <pc:docMk/>
          <pc:sldMk cId="2140696241" sldId="1979"/>
        </pc:sldMkLst>
      </pc:sldChg>
      <pc:sldChg chg="modSp mod">
        <pc:chgData name="luis cleto" userId="a76db6c301978307" providerId="LiveId" clId="{BA3EEA91-FFC1-464D-9D1C-032778E8B5E0}" dt="2025-06-18T16:31:27.780" v="4091" actId="1076"/>
        <pc:sldMkLst>
          <pc:docMk/>
          <pc:sldMk cId="2357757445" sldId="1982"/>
        </pc:sldMkLst>
      </pc:sldChg>
      <pc:sldChg chg="modSp mod">
        <pc:chgData name="luis cleto" userId="a76db6c301978307" providerId="LiveId" clId="{BA3EEA91-FFC1-464D-9D1C-032778E8B5E0}" dt="2025-06-18T17:24:22.272" v="4732" actId="255"/>
        <pc:sldMkLst>
          <pc:docMk/>
          <pc:sldMk cId="4007889069" sldId="1987"/>
        </pc:sldMkLst>
      </pc:sldChg>
      <pc:sldChg chg="modSp mod">
        <pc:chgData name="luis cleto" userId="a76db6c301978307" providerId="LiveId" clId="{BA3EEA91-FFC1-464D-9D1C-032778E8B5E0}" dt="2025-06-18T17:32:55.747" v="4824" actId="1076"/>
        <pc:sldMkLst>
          <pc:docMk/>
          <pc:sldMk cId="281289828" sldId="1989"/>
        </pc:sldMkLst>
      </pc:sldChg>
      <pc:sldChg chg="modSp mod">
        <pc:chgData name="luis cleto" userId="a76db6c301978307" providerId="LiveId" clId="{BA3EEA91-FFC1-464D-9D1C-032778E8B5E0}" dt="2025-06-18T17:53:05.052" v="5250" actId="1076"/>
        <pc:sldMkLst>
          <pc:docMk/>
          <pc:sldMk cId="1212099732" sldId="1993"/>
        </pc:sldMkLst>
      </pc:sldChg>
      <pc:sldChg chg="modSp mod">
        <pc:chgData name="luis cleto" userId="a76db6c301978307" providerId="LiveId" clId="{BA3EEA91-FFC1-464D-9D1C-032778E8B5E0}" dt="2025-06-18T17:57:47.658" v="5287" actId="1076"/>
        <pc:sldMkLst>
          <pc:docMk/>
          <pc:sldMk cId="1300994661" sldId="1999"/>
        </pc:sldMkLst>
      </pc:sldChg>
      <pc:sldChg chg="modSp">
        <pc:chgData name="luis cleto" userId="a76db6c301978307" providerId="LiveId" clId="{BA3EEA91-FFC1-464D-9D1C-032778E8B5E0}" dt="2025-06-17T16:07:31.276" v="373" actId="255"/>
        <pc:sldMkLst>
          <pc:docMk/>
          <pc:sldMk cId="288729969" sldId="2004"/>
        </pc:sldMkLst>
      </pc:sldChg>
      <pc:sldChg chg="modSp mod">
        <pc:chgData name="luis cleto" userId="a76db6c301978307" providerId="LiveId" clId="{BA3EEA91-FFC1-464D-9D1C-032778E8B5E0}" dt="2025-06-17T16:36:39.716" v="460"/>
        <pc:sldMkLst>
          <pc:docMk/>
          <pc:sldMk cId="2068389821" sldId="2005"/>
        </pc:sldMkLst>
      </pc:sldChg>
      <pc:sldChg chg="modSp mod">
        <pc:chgData name="luis cleto" userId="a76db6c301978307" providerId="LiveId" clId="{BA3EEA91-FFC1-464D-9D1C-032778E8B5E0}" dt="2025-06-18T16:26:10.880" v="4063" actId="14100"/>
        <pc:sldMkLst>
          <pc:docMk/>
          <pc:sldMk cId="548353300" sldId="2010"/>
        </pc:sldMkLst>
      </pc:sldChg>
      <pc:sldChg chg="modSp mod">
        <pc:chgData name="luis cleto" userId="a76db6c301978307" providerId="LiveId" clId="{BA3EEA91-FFC1-464D-9D1C-032778E8B5E0}" dt="2025-06-18T17:25:32.603" v="4744" actId="1076"/>
        <pc:sldMkLst>
          <pc:docMk/>
          <pc:sldMk cId="3247281972" sldId="2012"/>
        </pc:sldMkLst>
      </pc:sldChg>
      <pc:sldChg chg="ord">
        <pc:chgData name="luis cleto" userId="a76db6c301978307" providerId="LiveId" clId="{BA3EEA91-FFC1-464D-9D1C-032778E8B5E0}" dt="2025-06-18T08:40:59.372" v="502"/>
        <pc:sldMkLst>
          <pc:docMk/>
          <pc:sldMk cId="1408627210" sldId="2016"/>
        </pc:sldMkLst>
      </pc:sldChg>
      <pc:sldChg chg="modSp mod ord">
        <pc:chgData name="luis cleto" userId="a76db6c301978307" providerId="LiveId" clId="{BA3EEA91-FFC1-464D-9D1C-032778E8B5E0}" dt="2025-06-18T08:39:44.131" v="499"/>
        <pc:sldMkLst>
          <pc:docMk/>
          <pc:sldMk cId="3211169476" sldId="2019"/>
        </pc:sldMkLst>
      </pc:sldChg>
      <pc:sldChg chg="del">
        <pc:chgData name="luis cleto" userId="a76db6c301978307" providerId="LiveId" clId="{BA3EEA91-FFC1-464D-9D1C-032778E8B5E0}" dt="2025-06-17T16:15:18.621" v="389" actId="2696"/>
        <pc:sldMkLst>
          <pc:docMk/>
          <pc:sldMk cId="4287451902" sldId="2024"/>
        </pc:sldMkLst>
      </pc:sldChg>
      <pc:sldChg chg="modSp del mod">
        <pc:chgData name="luis cleto" userId="a76db6c301978307" providerId="LiveId" clId="{BA3EEA91-FFC1-464D-9D1C-032778E8B5E0}" dt="2025-06-17T16:19:49.924" v="412" actId="2696"/>
        <pc:sldMkLst>
          <pc:docMk/>
          <pc:sldMk cId="2254565491" sldId="2025"/>
        </pc:sldMkLst>
      </pc:sldChg>
      <pc:sldChg chg="del">
        <pc:chgData name="luis cleto" userId="a76db6c301978307" providerId="LiveId" clId="{BA3EEA91-FFC1-464D-9D1C-032778E8B5E0}" dt="2025-06-17T16:19:49.924" v="412" actId="2696"/>
        <pc:sldMkLst>
          <pc:docMk/>
          <pc:sldMk cId="3641975422" sldId="2026"/>
        </pc:sldMkLst>
      </pc:sldChg>
      <pc:sldChg chg="del">
        <pc:chgData name="luis cleto" userId="a76db6c301978307" providerId="LiveId" clId="{BA3EEA91-FFC1-464D-9D1C-032778E8B5E0}" dt="2025-06-17T16:19:54.643" v="413" actId="2696"/>
        <pc:sldMkLst>
          <pc:docMk/>
          <pc:sldMk cId="1776409779" sldId="2027"/>
        </pc:sldMkLst>
      </pc:sldChg>
      <pc:sldChg chg="del">
        <pc:chgData name="luis cleto" userId="a76db6c301978307" providerId="LiveId" clId="{BA3EEA91-FFC1-464D-9D1C-032778E8B5E0}" dt="2025-06-18T17:25:16.413" v="4741" actId="2696"/>
        <pc:sldMkLst>
          <pc:docMk/>
          <pc:sldMk cId="932868426" sldId="2030"/>
        </pc:sldMkLst>
      </pc:sldChg>
      <pc:sldChg chg="del">
        <pc:chgData name="luis cleto" userId="a76db6c301978307" providerId="LiveId" clId="{BA3EEA91-FFC1-464D-9D1C-032778E8B5E0}" dt="2025-06-18T17:53:50.392" v="5256" actId="2696"/>
        <pc:sldMkLst>
          <pc:docMk/>
          <pc:sldMk cId="3426856942" sldId="2032"/>
        </pc:sldMkLst>
      </pc:sldChg>
      <pc:sldChg chg="modSp mod">
        <pc:chgData name="luis cleto" userId="a76db6c301978307" providerId="LiveId" clId="{BA3EEA91-FFC1-464D-9D1C-032778E8B5E0}" dt="2025-06-18T17:54:16.158" v="5259" actId="1076"/>
        <pc:sldMkLst>
          <pc:docMk/>
          <pc:sldMk cId="496127647" sldId="2034"/>
        </pc:sldMkLst>
      </pc:sldChg>
      <pc:sldChg chg="modSp mod">
        <pc:chgData name="luis cleto" userId="a76db6c301978307" providerId="LiveId" clId="{BA3EEA91-FFC1-464D-9D1C-032778E8B5E0}" dt="2025-06-18T17:55:52.896" v="5268" actId="1076"/>
        <pc:sldMkLst>
          <pc:docMk/>
          <pc:sldMk cId="2419674549" sldId="2036"/>
        </pc:sldMkLst>
      </pc:sldChg>
      <pc:sldChg chg="ord">
        <pc:chgData name="luis cleto" userId="a76db6c301978307" providerId="LiveId" clId="{BA3EEA91-FFC1-464D-9D1C-032778E8B5E0}" dt="2025-06-18T08:41:24.351" v="504"/>
        <pc:sldMkLst>
          <pc:docMk/>
          <pc:sldMk cId="2071780685" sldId="2037"/>
        </pc:sldMkLst>
      </pc:sldChg>
      <pc:sldChg chg="ord">
        <pc:chgData name="luis cleto" userId="a76db6c301978307" providerId="LiveId" clId="{BA3EEA91-FFC1-464D-9D1C-032778E8B5E0}" dt="2025-06-17T16:12:29.700" v="381"/>
        <pc:sldMkLst>
          <pc:docMk/>
          <pc:sldMk cId="2722510139" sldId="2038"/>
        </pc:sldMkLst>
      </pc:sldChg>
      <pc:sldChg chg="del">
        <pc:chgData name="luis cleto" userId="a76db6c301978307" providerId="LiveId" clId="{BA3EEA91-FFC1-464D-9D1C-032778E8B5E0}" dt="2025-06-17T16:27:59.104" v="438" actId="2696"/>
        <pc:sldMkLst>
          <pc:docMk/>
          <pc:sldMk cId="2535983675" sldId="2039"/>
        </pc:sldMkLst>
      </pc:sldChg>
      <pc:sldChg chg="ord">
        <pc:chgData name="luis cleto" userId="a76db6c301978307" providerId="LiveId" clId="{BA3EEA91-FFC1-464D-9D1C-032778E8B5E0}" dt="2025-06-18T08:45:01.590" v="531"/>
        <pc:sldMkLst>
          <pc:docMk/>
          <pc:sldMk cId="753978677" sldId="2041"/>
        </pc:sldMkLst>
      </pc:sldChg>
      <pc:sldChg chg="del">
        <pc:chgData name="luis cleto" userId="a76db6c301978307" providerId="LiveId" clId="{BA3EEA91-FFC1-464D-9D1C-032778E8B5E0}" dt="2025-06-17T16:35:48.277" v="454" actId="2696"/>
        <pc:sldMkLst>
          <pc:docMk/>
          <pc:sldMk cId="4054586127" sldId="2044"/>
        </pc:sldMkLst>
      </pc:sldChg>
      <pc:sldChg chg="del">
        <pc:chgData name="luis cleto" userId="a76db6c301978307" providerId="LiveId" clId="{BA3EEA91-FFC1-464D-9D1C-032778E8B5E0}" dt="2025-06-17T16:35:57.899" v="455" actId="2696"/>
        <pc:sldMkLst>
          <pc:docMk/>
          <pc:sldMk cId="2841077443" sldId="2045"/>
        </pc:sldMkLst>
      </pc:sldChg>
      <pc:sldChg chg="del">
        <pc:chgData name="luis cleto" userId="a76db6c301978307" providerId="LiveId" clId="{BA3EEA91-FFC1-464D-9D1C-032778E8B5E0}" dt="2025-06-17T16:37:39.405" v="462" actId="2696"/>
        <pc:sldMkLst>
          <pc:docMk/>
          <pc:sldMk cId="1278580389" sldId="2046"/>
        </pc:sldMkLst>
      </pc:sldChg>
      <pc:sldChg chg="del">
        <pc:chgData name="luis cleto" userId="a76db6c301978307" providerId="LiveId" clId="{BA3EEA91-FFC1-464D-9D1C-032778E8B5E0}" dt="2025-06-17T16:37:28.671" v="461" actId="2696"/>
        <pc:sldMkLst>
          <pc:docMk/>
          <pc:sldMk cId="3588855727" sldId="2048"/>
        </pc:sldMkLst>
      </pc:sldChg>
      <pc:sldChg chg="ord">
        <pc:chgData name="luis cleto" userId="a76db6c301978307" providerId="LiveId" clId="{BA3EEA91-FFC1-464D-9D1C-032778E8B5E0}" dt="2025-06-17T16:28:34.771" v="440"/>
        <pc:sldMkLst>
          <pc:docMk/>
          <pc:sldMk cId="2248247657" sldId="2049"/>
        </pc:sldMkLst>
      </pc:sldChg>
      <pc:sldChg chg="ord">
        <pc:chgData name="luis cleto" userId="a76db6c301978307" providerId="LiveId" clId="{BA3EEA91-FFC1-464D-9D1C-032778E8B5E0}" dt="2025-06-17T16:28:34.771" v="440"/>
        <pc:sldMkLst>
          <pc:docMk/>
          <pc:sldMk cId="399299338" sldId="2050"/>
        </pc:sldMkLst>
      </pc:sldChg>
      <pc:sldChg chg="ord">
        <pc:chgData name="luis cleto" userId="a76db6c301978307" providerId="LiveId" clId="{BA3EEA91-FFC1-464D-9D1C-032778E8B5E0}" dt="2025-06-17T16:33:56.657" v="449"/>
        <pc:sldMkLst>
          <pc:docMk/>
          <pc:sldMk cId="90429488" sldId="2051"/>
        </pc:sldMkLst>
      </pc:sldChg>
      <pc:sldChg chg="modSp add mod ord">
        <pc:chgData name="luis cleto" userId="a76db6c301978307" providerId="LiveId" clId="{BA3EEA91-FFC1-464D-9D1C-032778E8B5E0}" dt="2025-06-18T08:39:44.131" v="499"/>
        <pc:sldMkLst>
          <pc:docMk/>
          <pc:sldMk cId="3288498179" sldId="2869"/>
        </pc:sldMkLst>
      </pc:sldChg>
      <pc:sldChg chg="addSp delSp modSp new mod modClrScheme chgLayout">
        <pc:chgData name="luis cleto" userId="a76db6c301978307" providerId="LiveId" clId="{BA3EEA91-FFC1-464D-9D1C-032778E8B5E0}" dt="2025-06-18T08:42:30.012" v="523" actId="20577"/>
        <pc:sldMkLst>
          <pc:docMk/>
          <pc:sldMk cId="1684572378" sldId="2870"/>
        </pc:sldMkLst>
      </pc:sldChg>
      <pc:sldChg chg="addSp modSp new mod">
        <pc:chgData name="luis cleto" userId="a76db6c301978307" providerId="LiveId" clId="{BA3EEA91-FFC1-464D-9D1C-032778E8B5E0}" dt="2025-06-17T15:42:21.880" v="119" actId="207"/>
        <pc:sldMkLst>
          <pc:docMk/>
          <pc:sldMk cId="2675097236" sldId="2871"/>
        </pc:sldMkLst>
      </pc:sldChg>
      <pc:sldChg chg="addSp modSp new mod">
        <pc:chgData name="luis cleto" userId="a76db6c301978307" providerId="LiveId" clId="{BA3EEA91-FFC1-464D-9D1C-032778E8B5E0}" dt="2025-06-17T15:45:08.907" v="148" actId="207"/>
        <pc:sldMkLst>
          <pc:docMk/>
          <pc:sldMk cId="4161601482" sldId="2872"/>
        </pc:sldMkLst>
      </pc:sldChg>
      <pc:sldChg chg="addSp delSp modSp new mod">
        <pc:chgData name="luis cleto" userId="a76db6c301978307" providerId="LiveId" clId="{BA3EEA91-FFC1-464D-9D1C-032778E8B5E0}" dt="2025-06-17T15:47:17.129" v="163" actId="1076"/>
        <pc:sldMkLst>
          <pc:docMk/>
          <pc:sldMk cId="285461905" sldId="2873"/>
        </pc:sldMkLst>
      </pc:sldChg>
      <pc:sldChg chg="addSp modSp new mod">
        <pc:chgData name="luis cleto" userId="a76db6c301978307" providerId="LiveId" clId="{BA3EEA91-FFC1-464D-9D1C-032778E8B5E0}" dt="2025-06-18T08:43:07.023" v="525" actId="20577"/>
        <pc:sldMkLst>
          <pc:docMk/>
          <pc:sldMk cId="3624451579" sldId="2874"/>
        </pc:sldMkLst>
      </pc:sldChg>
      <pc:sldChg chg="addSp modSp new mod">
        <pc:chgData name="luis cleto" userId="a76db6c301978307" providerId="LiveId" clId="{BA3EEA91-FFC1-464D-9D1C-032778E8B5E0}" dt="2025-06-18T15:03:26.045" v="1197" actId="20577"/>
        <pc:sldMkLst>
          <pc:docMk/>
          <pc:sldMk cId="3390548483" sldId="2875"/>
        </pc:sldMkLst>
      </pc:sldChg>
      <pc:sldChg chg="modSp add mod">
        <pc:chgData name="luis cleto" userId="a76db6c301978307" providerId="LiveId" clId="{BA3EEA91-FFC1-464D-9D1C-032778E8B5E0}" dt="2025-06-18T16:28:26.878" v="4070" actId="1076"/>
        <pc:sldMkLst>
          <pc:docMk/>
          <pc:sldMk cId="2138814284" sldId="2876"/>
        </pc:sldMkLst>
      </pc:sldChg>
      <pc:sldChg chg="modSp add mod">
        <pc:chgData name="luis cleto" userId="a76db6c301978307" providerId="LiveId" clId="{BA3EEA91-FFC1-464D-9D1C-032778E8B5E0}" dt="2025-06-18T16:38:55.886" v="4187" actId="1076"/>
        <pc:sldMkLst>
          <pc:docMk/>
          <pc:sldMk cId="2610728044" sldId="2877"/>
        </pc:sldMkLst>
      </pc:sldChg>
      <pc:sldChg chg="modSp add mod">
        <pc:chgData name="luis cleto" userId="a76db6c301978307" providerId="LiveId" clId="{BA3EEA91-FFC1-464D-9D1C-032778E8B5E0}" dt="2025-06-18T17:23:10.148" v="4723" actId="1076"/>
        <pc:sldMkLst>
          <pc:docMk/>
          <pc:sldMk cId="1828558449" sldId="2878"/>
        </pc:sldMkLst>
      </pc:sldChg>
      <pc:sldChg chg="modSp add mod">
        <pc:chgData name="luis cleto" userId="a76db6c301978307" providerId="LiveId" clId="{BA3EEA91-FFC1-464D-9D1C-032778E8B5E0}" dt="2025-06-18T17:25:05.970" v="4740" actId="1076"/>
        <pc:sldMkLst>
          <pc:docMk/>
          <pc:sldMk cId="3539494367" sldId="2879"/>
        </pc:sldMkLst>
      </pc:sldChg>
      <pc:sldChg chg="modSp add mod">
        <pc:chgData name="luis cleto" userId="a76db6c301978307" providerId="LiveId" clId="{BA3EEA91-FFC1-464D-9D1C-032778E8B5E0}" dt="2025-06-18T17:53:34.069" v="5255" actId="1076"/>
        <pc:sldMkLst>
          <pc:docMk/>
          <pc:sldMk cId="509829598" sldId="2880"/>
        </pc:sldMkLst>
      </pc:sldChg>
      <pc:sldChg chg="modSp add mod">
        <pc:chgData name="luis cleto" userId="a76db6c301978307" providerId="LiveId" clId="{BA3EEA91-FFC1-464D-9D1C-032778E8B5E0}" dt="2025-06-18T17:56:42.880" v="5279" actId="1076"/>
        <pc:sldMkLst>
          <pc:docMk/>
          <pc:sldMk cId="1670577255" sldId="2881"/>
        </pc:sldMkLst>
      </pc:sldChg>
      <pc:sldChg chg="modSp add mod">
        <pc:chgData name="luis cleto" userId="a76db6c301978307" providerId="LiveId" clId="{BA3EEA91-FFC1-464D-9D1C-032778E8B5E0}" dt="2025-06-18T17:58:24.531" v="5293" actId="1076"/>
        <pc:sldMkLst>
          <pc:docMk/>
          <pc:sldMk cId="2909963940" sldId="2882"/>
        </pc:sldMkLst>
      </pc:sldChg>
      <pc:sldChg chg="addSp modSp new mod">
        <pc:chgData name="luis cleto" userId="a76db6c301978307" providerId="LiveId" clId="{BA3EEA91-FFC1-464D-9D1C-032778E8B5E0}" dt="2025-06-23T10:34:29.891" v="5444" actId="20577"/>
        <pc:sldMkLst>
          <pc:docMk/>
          <pc:sldMk cId="94201161" sldId="2885"/>
        </pc:sldMkLst>
      </pc:sldChg>
    </pc:docChg>
  </pc:docChgLst>
  <pc:docChgLst>
    <pc:chgData name="luis cleto" userId="a76db6c301978307" providerId="LiveId" clId="{1DD7BA20-DB42-4BD5-BEFC-F075F2F1CB23}"/>
    <pc:docChg chg="custSel addSld modSld">
      <pc:chgData name="luis cleto" userId="a76db6c301978307" providerId="LiveId" clId="{1DD7BA20-DB42-4BD5-BEFC-F075F2F1CB23}" dt="2024-10-29T12:54:01.400" v="578" actId="20577"/>
      <pc:docMkLst>
        <pc:docMk/>
      </pc:docMkLst>
      <pc:sldChg chg="modSp mod">
        <pc:chgData name="luis cleto" userId="a76db6c301978307" providerId="LiveId" clId="{1DD7BA20-DB42-4BD5-BEFC-F075F2F1CB23}" dt="2024-10-22T14:40:59.936" v="306" actId="20577"/>
        <pc:sldMkLst>
          <pc:docMk/>
          <pc:sldMk cId="667726136" sldId="1435"/>
        </pc:sldMkLst>
      </pc:sldChg>
      <pc:sldChg chg="modSp mod">
        <pc:chgData name="luis cleto" userId="a76db6c301978307" providerId="LiveId" clId="{1DD7BA20-DB42-4BD5-BEFC-F075F2F1CB23}" dt="2024-10-29T12:54:01.400" v="578" actId="20577"/>
        <pc:sldMkLst>
          <pc:docMk/>
          <pc:sldMk cId="2068389821" sldId="2005"/>
        </pc:sldMkLst>
      </pc:sldChg>
      <pc:sldChg chg="addSp modSp new mod">
        <pc:chgData name="luis cleto" userId="a76db6c301978307" providerId="LiveId" clId="{1DD7BA20-DB42-4BD5-BEFC-F075F2F1CB23}" dt="2024-10-21T17:27:38.063" v="151" actId="1076"/>
        <pc:sldMkLst>
          <pc:docMk/>
          <pc:sldMk cId="1408627210" sldId="2016"/>
        </pc:sldMkLst>
      </pc:sldChg>
      <pc:sldChg chg="addSp modSp new mod setBg">
        <pc:chgData name="luis cleto" userId="a76db6c301978307" providerId="LiveId" clId="{1DD7BA20-DB42-4BD5-BEFC-F075F2F1CB23}" dt="2024-10-22T16:10:24.849" v="315" actId="14100"/>
        <pc:sldMkLst>
          <pc:docMk/>
          <pc:sldMk cId="3593250175" sldId="2021"/>
        </pc:sldMkLst>
      </pc:sldChg>
    </pc:docChg>
  </pc:docChgLst>
  <pc:docChgLst>
    <pc:chgData name="luis cleto" userId="a76db6c301978307" providerId="LiveId" clId="{3EBD4151-78A1-44E5-937B-B2CD1DD58E6D}"/>
    <pc:docChg chg="undo custSel addSld delSld modSld sldOrd">
      <pc:chgData name="luis cleto" userId="a76db6c301978307" providerId="LiveId" clId="{3EBD4151-78A1-44E5-937B-B2CD1DD58E6D}" dt="2025-08-30T15:03:44.115" v="11603"/>
      <pc:docMkLst>
        <pc:docMk/>
      </pc:docMkLst>
      <pc:sldChg chg="addSp modSp mod ord">
        <pc:chgData name="luis cleto" userId="a76db6c301978307" providerId="LiveId" clId="{3EBD4151-78A1-44E5-937B-B2CD1DD58E6D}" dt="2025-08-29T13:32:03.465" v="10861"/>
        <pc:sldMkLst>
          <pc:docMk/>
          <pc:sldMk cId="2294409213" sldId="256"/>
        </pc:sldMkLst>
      </pc:sldChg>
      <pc:sldChg chg="addSp modSp mod ord">
        <pc:chgData name="luis cleto" userId="a76db6c301978307" providerId="LiveId" clId="{3EBD4151-78A1-44E5-937B-B2CD1DD58E6D}" dt="2025-08-29T13:31:46.655" v="10859"/>
        <pc:sldMkLst>
          <pc:docMk/>
          <pc:sldMk cId="1110110672" sldId="257"/>
        </pc:sldMkLst>
      </pc:sldChg>
      <pc:sldChg chg="addSp delSp modSp mod ord">
        <pc:chgData name="luis cleto" userId="a76db6c301978307" providerId="LiveId" clId="{3EBD4151-78A1-44E5-937B-B2CD1DD58E6D}" dt="2025-08-29T13:28:37.067" v="10851" actId="20577"/>
        <pc:sldMkLst>
          <pc:docMk/>
          <pc:sldMk cId="780365171" sldId="258"/>
        </pc:sldMkLst>
      </pc:sldChg>
      <pc:sldChg chg="addSp modSp mod ord">
        <pc:chgData name="luis cleto" userId="a76db6c301978307" providerId="LiveId" clId="{3EBD4151-78A1-44E5-937B-B2CD1DD58E6D}" dt="2025-08-29T13:31:56.127" v="10860"/>
        <pc:sldMkLst>
          <pc:docMk/>
          <pc:sldMk cId="3858996446" sldId="260"/>
        </pc:sldMkLst>
      </pc:sldChg>
      <pc:sldChg chg="modSp add mod ord">
        <pc:chgData name="luis cleto" userId="a76db6c301978307" providerId="LiveId" clId="{3EBD4151-78A1-44E5-937B-B2CD1DD58E6D}" dt="2025-08-29T13:23:33.395" v="10775" actId="20577"/>
        <pc:sldMkLst>
          <pc:docMk/>
          <pc:sldMk cId="521327258" sldId="262"/>
        </pc:sldMkLst>
      </pc:sldChg>
      <pc:sldChg chg="modSp add mod ord">
        <pc:chgData name="luis cleto" userId="a76db6c301978307" providerId="LiveId" clId="{3EBD4151-78A1-44E5-937B-B2CD1DD58E6D}" dt="2025-08-30T14:11:44.739" v="10924" actId="20577"/>
        <pc:sldMkLst>
          <pc:docMk/>
          <pc:sldMk cId="3852207541" sldId="263"/>
        </pc:sldMkLst>
      </pc:sldChg>
      <pc:sldChg chg="modSp add mod ord">
        <pc:chgData name="luis cleto" userId="a76db6c301978307" providerId="LiveId" clId="{3EBD4151-78A1-44E5-937B-B2CD1DD58E6D}" dt="2025-08-29T13:11:39.271" v="10444" actId="207"/>
        <pc:sldMkLst>
          <pc:docMk/>
          <pc:sldMk cId="3810282115" sldId="264"/>
        </pc:sldMkLst>
      </pc:sldChg>
      <pc:sldChg chg="add del">
        <pc:chgData name="luis cleto" userId="a76db6c301978307" providerId="LiveId" clId="{3EBD4151-78A1-44E5-937B-B2CD1DD58E6D}" dt="2025-08-28T17:41:48.475" v="7494" actId="2696"/>
        <pc:sldMkLst>
          <pc:docMk/>
          <pc:sldMk cId="2360510490" sldId="265"/>
        </pc:sldMkLst>
      </pc:sldChg>
      <pc:sldChg chg="add del">
        <pc:chgData name="luis cleto" userId="a76db6c301978307" providerId="LiveId" clId="{3EBD4151-78A1-44E5-937B-B2CD1DD58E6D}" dt="2025-08-28T17:43:23.652" v="7496" actId="2696"/>
        <pc:sldMkLst>
          <pc:docMk/>
          <pc:sldMk cId="4024045499" sldId="266"/>
        </pc:sldMkLst>
      </pc:sldChg>
      <pc:sldChg chg="delSp modSp add del mod ord">
        <pc:chgData name="luis cleto" userId="a76db6c301978307" providerId="LiveId" clId="{3EBD4151-78A1-44E5-937B-B2CD1DD58E6D}" dt="2025-08-28T17:44:57.648" v="7516" actId="2696"/>
        <pc:sldMkLst>
          <pc:docMk/>
          <pc:sldMk cId="3581432267" sldId="267"/>
        </pc:sldMkLst>
      </pc:sldChg>
      <pc:sldChg chg="add del">
        <pc:chgData name="luis cleto" userId="a76db6c301978307" providerId="LiveId" clId="{3EBD4151-78A1-44E5-937B-B2CD1DD58E6D}" dt="2025-08-28T17:42:28.969" v="7495" actId="2696"/>
        <pc:sldMkLst>
          <pc:docMk/>
          <pc:sldMk cId="1452280689" sldId="268"/>
        </pc:sldMkLst>
      </pc:sldChg>
      <pc:sldChg chg="modSp add mod ord">
        <pc:chgData name="luis cleto" userId="a76db6c301978307" providerId="LiveId" clId="{3EBD4151-78A1-44E5-937B-B2CD1DD58E6D}" dt="2025-08-29T13:07:50.305" v="10351" actId="207"/>
        <pc:sldMkLst>
          <pc:docMk/>
          <pc:sldMk cId="3650303700" sldId="269"/>
        </pc:sldMkLst>
      </pc:sldChg>
      <pc:sldChg chg="modSp mod ord">
        <pc:chgData name="luis cleto" userId="a76db6c301978307" providerId="LiveId" clId="{3EBD4151-78A1-44E5-937B-B2CD1DD58E6D}" dt="2025-08-29T12:03:27.487" v="9383" actId="1076"/>
        <pc:sldMkLst>
          <pc:docMk/>
          <pc:sldMk cId="1847050716" sldId="293"/>
        </pc:sldMkLst>
      </pc:sldChg>
      <pc:sldChg chg="modSp mod">
        <pc:chgData name="luis cleto" userId="a76db6c301978307" providerId="LiveId" clId="{3EBD4151-78A1-44E5-937B-B2CD1DD58E6D}" dt="2025-07-13T10:57:26.679" v="493" actId="20577"/>
        <pc:sldMkLst>
          <pc:docMk/>
          <pc:sldMk cId="2813393392" sldId="303"/>
        </pc:sldMkLst>
      </pc:sldChg>
      <pc:sldChg chg="addSp modSp">
        <pc:chgData name="luis cleto" userId="a76db6c301978307" providerId="LiveId" clId="{3EBD4151-78A1-44E5-937B-B2CD1DD58E6D}" dt="2025-08-29T13:34:15.416" v="10866"/>
        <pc:sldMkLst>
          <pc:docMk/>
          <pc:sldMk cId="94965506" sldId="321"/>
        </pc:sldMkLst>
      </pc:sldChg>
      <pc:sldChg chg="addSp delSp modSp mod">
        <pc:chgData name="luis cleto" userId="a76db6c301978307" providerId="LiveId" clId="{3EBD4151-78A1-44E5-937B-B2CD1DD58E6D}" dt="2025-08-29T13:40:34.543" v="10905" actId="21"/>
        <pc:sldMkLst>
          <pc:docMk/>
          <pc:sldMk cId="3672917761" sldId="327"/>
        </pc:sldMkLst>
      </pc:sldChg>
      <pc:sldChg chg="addSp modSp mod">
        <pc:chgData name="luis cleto" userId="a76db6c301978307" providerId="LiveId" clId="{3EBD4151-78A1-44E5-937B-B2CD1DD58E6D}" dt="2025-08-29T13:33:05.602" v="10862"/>
        <pc:sldMkLst>
          <pc:docMk/>
          <pc:sldMk cId="284179047" sldId="360"/>
        </pc:sldMkLst>
      </pc:sldChg>
      <pc:sldChg chg="addSp modSp">
        <pc:chgData name="luis cleto" userId="a76db6c301978307" providerId="LiveId" clId="{3EBD4151-78A1-44E5-937B-B2CD1DD58E6D}" dt="2025-08-29T13:33:19.823" v="10863"/>
        <pc:sldMkLst>
          <pc:docMk/>
          <pc:sldMk cId="810016870" sldId="361"/>
        </pc:sldMkLst>
      </pc:sldChg>
      <pc:sldChg chg="del">
        <pc:chgData name="luis cleto" userId="a76db6c301978307" providerId="LiveId" clId="{3EBD4151-78A1-44E5-937B-B2CD1DD58E6D}" dt="2025-08-15T20:30:01.278" v="7261" actId="2696"/>
        <pc:sldMkLst>
          <pc:docMk/>
          <pc:sldMk cId="1777762824" sldId="426"/>
        </pc:sldMkLst>
      </pc:sldChg>
      <pc:sldChg chg="modSp mod">
        <pc:chgData name="luis cleto" userId="a76db6c301978307" providerId="LiveId" clId="{3EBD4151-78A1-44E5-937B-B2CD1DD58E6D}" dt="2025-07-13T10:36:22.280" v="343" actId="20577"/>
        <pc:sldMkLst>
          <pc:docMk/>
          <pc:sldMk cId="4701773" sldId="435"/>
        </pc:sldMkLst>
      </pc:sldChg>
      <pc:sldChg chg="modSp mod">
        <pc:chgData name="luis cleto" userId="a76db6c301978307" providerId="LiveId" clId="{3EBD4151-78A1-44E5-937B-B2CD1DD58E6D}" dt="2025-08-28T17:55:53.538" v="7703" actId="1076"/>
        <pc:sldMkLst>
          <pc:docMk/>
          <pc:sldMk cId="2545501020" sldId="502"/>
        </pc:sldMkLst>
      </pc:sldChg>
      <pc:sldChg chg="del">
        <pc:chgData name="luis cleto" userId="a76db6c301978307" providerId="LiveId" clId="{3EBD4151-78A1-44E5-937B-B2CD1DD58E6D}" dt="2025-08-15T20:30:51.890" v="7266" actId="2696"/>
        <pc:sldMkLst>
          <pc:docMk/>
          <pc:sldMk cId="3096314575" sldId="527"/>
        </pc:sldMkLst>
      </pc:sldChg>
      <pc:sldChg chg="modSp ord">
        <pc:chgData name="luis cleto" userId="a76db6c301978307" providerId="LiveId" clId="{3EBD4151-78A1-44E5-937B-B2CD1DD58E6D}" dt="2025-07-13T10:34:56.846" v="329" actId="20577"/>
        <pc:sldMkLst>
          <pc:docMk/>
          <pc:sldMk cId="450770454" sldId="1022"/>
        </pc:sldMkLst>
      </pc:sldChg>
      <pc:sldChg chg="modSp">
        <pc:chgData name="luis cleto" userId="a76db6c301978307" providerId="LiveId" clId="{3EBD4151-78A1-44E5-937B-B2CD1DD58E6D}" dt="2025-07-13T10:34:05.325" v="295" actId="207"/>
        <pc:sldMkLst>
          <pc:docMk/>
          <pc:sldMk cId="2874257282" sldId="1115"/>
        </pc:sldMkLst>
      </pc:sldChg>
      <pc:sldChg chg="addSp modSp">
        <pc:chgData name="luis cleto" userId="a76db6c301978307" providerId="LiveId" clId="{3EBD4151-78A1-44E5-937B-B2CD1DD58E6D}" dt="2025-08-29T13:37:49.575" v="10886"/>
        <pc:sldMkLst>
          <pc:docMk/>
          <pc:sldMk cId="798428902" sldId="1151"/>
        </pc:sldMkLst>
      </pc:sldChg>
      <pc:sldChg chg="addSp modSp mod ord">
        <pc:chgData name="luis cleto" userId="a76db6c301978307" providerId="LiveId" clId="{3EBD4151-78A1-44E5-937B-B2CD1DD58E6D}" dt="2025-08-29T11:41:12.145" v="8605"/>
        <pc:sldMkLst>
          <pc:docMk/>
          <pc:sldMk cId="3402985955" sldId="1191"/>
        </pc:sldMkLst>
      </pc:sldChg>
      <pc:sldChg chg="modSp mod ord">
        <pc:chgData name="luis cleto" userId="a76db6c301978307" providerId="LiveId" clId="{3EBD4151-78A1-44E5-937B-B2CD1DD58E6D}" dt="2025-08-29T12:09:48.117" v="9463" actId="20577"/>
        <pc:sldMkLst>
          <pc:docMk/>
          <pc:sldMk cId="2017176569" sldId="1395"/>
        </pc:sldMkLst>
      </pc:sldChg>
      <pc:sldChg chg="ord">
        <pc:chgData name="luis cleto" userId="a76db6c301978307" providerId="LiveId" clId="{3EBD4151-78A1-44E5-937B-B2CD1DD58E6D}" dt="2025-07-13T10:34:16.844" v="297"/>
        <pc:sldMkLst>
          <pc:docMk/>
          <pc:sldMk cId="667726136" sldId="1435"/>
        </pc:sldMkLst>
      </pc:sldChg>
      <pc:sldChg chg="modSp mod">
        <pc:chgData name="luis cleto" userId="a76db6c301978307" providerId="LiveId" clId="{3EBD4151-78A1-44E5-937B-B2CD1DD58E6D}" dt="2025-07-13T10:54:44.673" v="488" actId="20577"/>
        <pc:sldMkLst>
          <pc:docMk/>
          <pc:sldMk cId="2519541786" sldId="1611"/>
        </pc:sldMkLst>
      </pc:sldChg>
      <pc:sldChg chg="modSp mod">
        <pc:chgData name="luis cleto" userId="a76db6c301978307" providerId="LiveId" clId="{3EBD4151-78A1-44E5-937B-B2CD1DD58E6D}" dt="2025-08-15T20:26:27.373" v="7248" actId="1076"/>
        <pc:sldMkLst>
          <pc:docMk/>
          <pc:sldMk cId="875985534" sldId="1625"/>
        </pc:sldMkLst>
      </pc:sldChg>
      <pc:sldChg chg="del">
        <pc:chgData name="luis cleto" userId="a76db6c301978307" providerId="LiveId" clId="{3EBD4151-78A1-44E5-937B-B2CD1DD58E6D}" dt="2025-08-15T20:31:42.448" v="7268" actId="2696"/>
        <pc:sldMkLst>
          <pc:docMk/>
          <pc:sldMk cId="2189067129" sldId="1626"/>
        </pc:sldMkLst>
      </pc:sldChg>
      <pc:sldChg chg="del">
        <pc:chgData name="luis cleto" userId="a76db6c301978307" providerId="LiveId" clId="{3EBD4151-78A1-44E5-937B-B2CD1DD58E6D}" dt="2025-08-15T20:32:02.604" v="7270" actId="2696"/>
        <pc:sldMkLst>
          <pc:docMk/>
          <pc:sldMk cId="3258874579" sldId="1627"/>
        </pc:sldMkLst>
      </pc:sldChg>
      <pc:sldChg chg="addSp modSp mod">
        <pc:chgData name="luis cleto" userId="a76db6c301978307" providerId="LiveId" clId="{3EBD4151-78A1-44E5-937B-B2CD1DD58E6D}" dt="2025-08-29T13:35:40.494" v="10874"/>
        <pc:sldMkLst>
          <pc:docMk/>
          <pc:sldMk cId="914041276" sldId="1654"/>
        </pc:sldMkLst>
      </pc:sldChg>
      <pc:sldChg chg="addSp modSp">
        <pc:chgData name="luis cleto" userId="a76db6c301978307" providerId="LiveId" clId="{3EBD4151-78A1-44E5-937B-B2CD1DD58E6D}" dt="2025-08-29T13:36:49.873" v="10880"/>
        <pc:sldMkLst>
          <pc:docMk/>
          <pc:sldMk cId="1583370927" sldId="1657"/>
        </pc:sldMkLst>
      </pc:sldChg>
      <pc:sldChg chg="addSp modSp">
        <pc:chgData name="luis cleto" userId="a76db6c301978307" providerId="LiveId" clId="{3EBD4151-78A1-44E5-937B-B2CD1DD58E6D}" dt="2025-08-29T13:37:00.180" v="10881"/>
        <pc:sldMkLst>
          <pc:docMk/>
          <pc:sldMk cId="3996942921" sldId="1658"/>
        </pc:sldMkLst>
      </pc:sldChg>
      <pc:sldChg chg="addSp modSp">
        <pc:chgData name="luis cleto" userId="a76db6c301978307" providerId="LiveId" clId="{3EBD4151-78A1-44E5-937B-B2CD1DD58E6D}" dt="2025-08-29T13:37:30.706" v="10885"/>
        <pc:sldMkLst>
          <pc:docMk/>
          <pc:sldMk cId="4263611246" sldId="1660"/>
        </pc:sldMkLst>
      </pc:sldChg>
      <pc:sldChg chg="addSp modSp">
        <pc:chgData name="luis cleto" userId="a76db6c301978307" providerId="LiveId" clId="{3EBD4151-78A1-44E5-937B-B2CD1DD58E6D}" dt="2025-08-29T13:38:13.331" v="10889"/>
        <pc:sldMkLst>
          <pc:docMk/>
          <pc:sldMk cId="504255620" sldId="1661"/>
        </pc:sldMkLst>
      </pc:sldChg>
      <pc:sldChg chg="modSp mod">
        <pc:chgData name="luis cleto" userId="a76db6c301978307" providerId="LiveId" clId="{3EBD4151-78A1-44E5-937B-B2CD1DD58E6D}" dt="2025-08-29T12:06:09.907" v="9439" actId="1076"/>
        <pc:sldMkLst>
          <pc:docMk/>
          <pc:sldMk cId="15718516" sldId="1803"/>
        </pc:sldMkLst>
      </pc:sldChg>
      <pc:sldChg chg="modSp mod">
        <pc:chgData name="luis cleto" userId="a76db6c301978307" providerId="LiveId" clId="{3EBD4151-78A1-44E5-937B-B2CD1DD58E6D}" dt="2025-07-13T10:49:59.144" v="466" actId="20577"/>
        <pc:sldMkLst>
          <pc:docMk/>
          <pc:sldMk cId="1648590985" sldId="1805"/>
        </pc:sldMkLst>
      </pc:sldChg>
      <pc:sldChg chg="addSp modSp">
        <pc:chgData name="luis cleto" userId="a76db6c301978307" providerId="LiveId" clId="{3EBD4151-78A1-44E5-937B-B2CD1DD58E6D}" dt="2025-08-29T13:39:55.119" v="10903"/>
        <pc:sldMkLst>
          <pc:docMk/>
          <pc:sldMk cId="2941904446" sldId="1811"/>
        </pc:sldMkLst>
      </pc:sldChg>
      <pc:sldChg chg="addSp modSp mod">
        <pc:chgData name="luis cleto" userId="a76db6c301978307" providerId="LiveId" clId="{3EBD4151-78A1-44E5-937B-B2CD1DD58E6D}" dt="2025-08-29T13:36:18.900" v="10877" actId="1076"/>
        <pc:sldMkLst>
          <pc:docMk/>
          <pc:sldMk cId="1909143553" sldId="1852"/>
        </pc:sldMkLst>
      </pc:sldChg>
      <pc:sldChg chg="addSp modSp">
        <pc:chgData name="luis cleto" userId="a76db6c301978307" providerId="LiveId" clId="{3EBD4151-78A1-44E5-937B-B2CD1DD58E6D}" dt="2025-08-29T13:33:57.793" v="10865"/>
        <pc:sldMkLst>
          <pc:docMk/>
          <pc:sldMk cId="1709791523" sldId="1864"/>
        </pc:sldMkLst>
      </pc:sldChg>
      <pc:sldChg chg="addSp modSp">
        <pc:chgData name="luis cleto" userId="a76db6c301978307" providerId="LiveId" clId="{3EBD4151-78A1-44E5-937B-B2CD1DD58E6D}" dt="2025-08-29T13:35:15.323" v="10871"/>
        <pc:sldMkLst>
          <pc:docMk/>
          <pc:sldMk cId="169191595" sldId="1882"/>
        </pc:sldMkLst>
      </pc:sldChg>
      <pc:sldChg chg="addSp modSp">
        <pc:chgData name="luis cleto" userId="a76db6c301978307" providerId="LiveId" clId="{3EBD4151-78A1-44E5-937B-B2CD1DD58E6D}" dt="2025-08-29T13:35:21.653" v="10872"/>
        <pc:sldMkLst>
          <pc:docMk/>
          <pc:sldMk cId="1292055255" sldId="1918"/>
        </pc:sldMkLst>
      </pc:sldChg>
      <pc:sldChg chg="addSp modSp">
        <pc:chgData name="luis cleto" userId="a76db6c301978307" providerId="LiveId" clId="{3EBD4151-78A1-44E5-937B-B2CD1DD58E6D}" dt="2025-08-29T13:39:40.987" v="10901"/>
        <pc:sldMkLst>
          <pc:docMk/>
          <pc:sldMk cId="2973315469" sldId="1926"/>
        </pc:sldMkLst>
      </pc:sldChg>
      <pc:sldChg chg="modSp mod">
        <pc:chgData name="luis cleto" userId="a76db6c301978307" providerId="LiveId" clId="{3EBD4151-78A1-44E5-937B-B2CD1DD58E6D}" dt="2025-07-13T10:33:07.766" v="291" actId="1076"/>
        <pc:sldMkLst>
          <pc:docMk/>
          <pc:sldMk cId="1201545776" sldId="1929"/>
        </pc:sldMkLst>
      </pc:sldChg>
      <pc:sldChg chg="addSp modSp">
        <pc:chgData name="luis cleto" userId="a76db6c301978307" providerId="LiveId" clId="{3EBD4151-78A1-44E5-937B-B2CD1DD58E6D}" dt="2025-08-29T13:33:32.417" v="10864"/>
        <pc:sldMkLst>
          <pc:docMk/>
          <pc:sldMk cId="2099672959" sldId="1932"/>
        </pc:sldMkLst>
      </pc:sldChg>
      <pc:sldChg chg="modSp mod">
        <pc:chgData name="luis cleto" userId="a76db6c301978307" providerId="LiveId" clId="{3EBD4151-78A1-44E5-937B-B2CD1DD58E6D}" dt="2025-08-29T12:08:40.180" v="9453" actId="207"/>
        <pc:sldMkLst>
          <pc:docMk/>
          <pc:sldMk cId="3208485136" sldId="1974"/>
        </pc:sldMkLst>
      </pc:sldChg>
      <pc:sldChg chg="modSp mod">
        <pc:chgData name="luis cleto" userId="a76db6c301978307" providerId="LiveId" clId="{3EBD4151-78A1-44E5-937B-B2CD1DD58E6D}" dt="2025-08-28T17:54:58.267" v="7697" actId="20577"/>
        <pc:sldMkLst>
          <pc:docMk/>
          <pc:sldMk cId="3384454935" sldId="1975"/>
        </pc:sldMkLst>
      </pc:sldChg>
      <pc:sldChg chg="addSp modSp">
        <pc:chgData name="luis cleto" userId="a76db6c301978307" providerId="LiveId" clId="{3EBD4151-78A1-44E5-937B-B2CD1DD58E6D}" dt="2025-08-29T13:36:04.108" v="10875"/>
        <pc:sldMkLst>
          <pc:docMk/>
          <pc:sldMk cId="2357757445" sldId="1982"/>
        </pc:sldMkLst>
      </pc:sldChg>
      <pc:sldChg chg="addSp modSp">
        <pc:chgData name="luis cleto" userId="a76db6c301978307" providerId="LiveId" clId="{3EBD4151-78A1-44E5-937B-B2CD1DD58E6D}" dt="2025-08-29T13:37:11.901" v="10883"/>
        <pc:sldMkLst>
          <pc:docMk/>
          <pc:sldMk cId="4007889069" sldId="1987"/>
        </pc:sldMkLst>
      </pc:sldChg>
      <pc:sldChg chg="addSp modSp mod">
        <pc:chgData name="luis cleto" userId="a76db6c301978307" providerId="LiveId" clId="{3EBD4151-78A1-44E5-937B-B2CD1DD58E6D}" dt="2025-08-29T13:37:58.747" v="10888" actId="1076"/>
        <pc:sldMkLst>
          <pc:docMk/>
          <pc:sldMk cId="1428281027" sldId="1990"/>
        </pc:sldMkLst>
      </pc:sldChg>
      <pc:sldChg chg="addSp modSp">
        <pc:chgData name="luis cleto" userId="a76db6c301978307" providerId="LiveId" clId="{3EBD4151-78A1-44E5-937B-B2CD1DD58E6D}" dt="2025-08-29T13:38:21.855" v="10890"/>
        <pc:sldMkLst>
          <pc:docMk/>
          <pc:sldMk cId="247846050" sldId="1992"/>
        </pc:sldMkLst>
      </pc:sldChg>
      <pc:sldChg chg="addSp modSp">
        <pc:chgData name="luis cleto" userId="a76db6c301978307" providerId="LiveId" clId="{3EBD4151-78A1-44E5-937B-B2CD1DD58E6D}" dt="2025-08-29T13:38:40.531" v="10891"/>
        <pc:sldMkLst>
          <pc:docMk/>
          <pc:sldMk cId="1212099732" sldId="1993"/>
        </pc:sldMkLst>
      </pc:sldChg>
      <pc:sldChg chg="addSp modSp">
        <pc:chgData name="luis cleto" userId="a76db6c301978307" providerId="LiveId" clId="{3EBD4151-78A1-44E5-937B-B2CD1DD58E6D}" dt="2025-08-29T13:39:05.191" v="10895"/>
        <pc:sldMkLst>
          <pc:docMk/>
          <pc:sldMk cId="2971128638" sldId="1995"/>
        </pc:sldMkLst>
      </pc:sldChg>
      <pc:sldChg chg="addSp modSp">
        <pc:chgData name="luis cleto" userId="a76db6c301978307" providerId="LiveId" clId="{3EBD4151-78A1-44E5-937B-B2CD1DD58E6D}" dt="2025-08-29T13:39:26.317" v="10898"/>
        <pc:sldMkLst>
          <pc:docMk/>
          <pc:sldMk cId="1300994661" sldId="1999"/>
        </pc:sldMkLst>
      </pc:sldChg>
      <pc:sldChg chg="addSp modSp">
        <pc:chgData name="luis cleto" userId="a76db6c301978307" providerId="LiveId" clId="{3EBD4151-78A1-44E5-937B-B2CD1DD58E6D}" dt="2025-08-29T13:39:36.954" v="10900"/>
        <pc:sldMkLst>
          <pc:docMk/>
          <pc:sldMk cId="3639782939" sldId="2000"/>
        </pc:sldMkLst>
      </pc:sldChg>
      <pc:sldChg chg="addSp modSp">
        <pc:chgData name="luis cleto" userId="a76db6c301978307" providerId="LiveId" clId="{3EBD4151-78A1-44E5-937B-B2CD1DD58E6D}" dt="2025-08-29T13:39:47.157" v="10902"/>
        <pc:sldMkLst>
          <pc:docMk/>
          <pc:sldMk cId="1144536944" sldId="2001"/>
        </pc:sldMkLst>
      </pc:sldChg>
      <pc:sldChg chg="ord">
        <pc:chgData name="luis cleto" userId="a76db6c301978307" providerId="LiveId" clId="{3EBD4151-78A1-44E5-937B-B2CD1DD58E6D}" dt="2025-08-15T20:17:42.024" v="6981"/>
        <pc:sldMkLst>
          <pc:docMk/>
          <pc:sldMk cId="2870215269" sldId="2003"/>
        </pc:sldMkLst>
      </pc:sldChg>
      <pc:sldChg chg="modSp mod">
        <pc:chgData name="luis cleto" userId="a76db6c301978307" providerId="LiveId" clId="{3EBD4151-78A1-44E5-937B-B2CD1DD58E6D}" dt="2025-07-13T11:00:16.219" v="514" actId="20577"/>
        <pc:sldMkLst>
          <pc:docMk/>
          <pc:sldMk cId="2068389821" sldId="2005"/>
        </pc:sldMkLst>
      </pc:sldChg>
      <pc:sldChg chg="addSp delSp modSp mod">
        <pc:chgData name="luis cleto" userId="a76db6c301978307" providerId="LiveId" clId="{3EBD4151-78A1-44E5-937B-B2CD1DD58E6D}" dt="2025-08-29T13:35:10.249" v="10870"/>
        <pc:sldMkLst>
          <pc:docMk/>
          <pc:sldMk cId="548353300" sldId="2010"/>
        </pc:sldMkLst>
      </pc:sldChg>
      <pc:sldChg chg="addSp delSp modSp mod">
        <pc:chgData name="luis cleto" userId="a76db6c301978307" providerId="LiveId" clId="{3EBD4151-78A1-44E5-937B-B2CD1DD58E6D}" dt="2025-08-29T12:04:45.099" v="9403" actId="1076"/>
        <pc:sldMkLst>
          <pc:docMk/>
          <pc:sldMk cId="3211169476" sldId="2019"/>
        </pc:sldMkLst>
      </pc:sldChg>
      <pc:sldChg chg="addSp modSp">
        <pc:chgData name="luis cleto" userId="a76db6c301978307" providerId="LiveId" clId="{3EBD4151-78A1-44E5-937B-B2CD1DD58E6D}" dt="2025-08-29T13:38:53.199" v="10893"/>
        <pc:sldMkLst>
          <pc:docMk/>
          <pc:sldMk cId="496127647" sldId="2034"/>
        </pc:sldMkLst>
      </pc:sldChg>
      <pc:sldChg chg="addSp modSp">
        <pc:chgData name="luis cleto" userId="a76db6c301978307" providerId="LiveId" clId="{3EBD4151-78A1-44E5-937B-B2CD1DD58E6D}" dt="2025-08-29T13:38:58.729" v="10894"/>
        <pc:sldMkLst>
          <pc:docMk/>
          <pc:sldMk cId="3830857382" sldId="2035"/>
        </pc:sldMkLst>
      </pc:sldChg>
      <pc:sldChg chg="addSp modSp">
        <pc:chgData name="luis cleto" userId="a76db6c301978307" providerId="LiveId" clId="{3EBD4151-78A1-44E5-937B-B2CD1DD58E6D}" dt="2025-08-29T13:39:16.620" v="10896"/>
        <pc:sldMkLst>
          <pc:docMk/>
          <pc:sldMk cId="2419674549" sldId="2036"/>
        </pc:sldMkLst>
      </pc:sldChg>
      <pc:sldChg chg="add">
        <pc:chgData name="luis cleto" userId="a76db6c301978307" providerId="LiveId" clId="{3EBD4151-78A1-44E5-937B-B2CD1DD58E6D}" dt="2025-07-24T19:02:14.933" v="534"/>
        <pc:sldMkLst>
          <pc:docMk/>
          <pc:sldMk cId="390786705" sldId="2757"/>
        </pc:sldMkLst>
      </pc:sldChg>
      <pc:sldChg chg="modSp mod">
        <pc:chgData name="luis cleto" userId="a76db6c301978307" providerId="LiveId" clId="{3EBD4151-78A1-44E5-937B-B2CD1DD58E6D}" dt="2025-08-29T11:44:28.379" v="8620" actId="255"/>
        <pc:sldMkLst>
          <pc:docMk/>
          <pc:sldMk cId="3288498179" sldId="2869"/>
        </pc:sldMkLst>
      </pc:sldChg>
      <pc:sldChg chg="addSp modSp mod">
        <pc:chgData name="luis cleto" userId="a76db6c301978307" providerId="LiveId" clId="{3EBD4151-78A1-44E5-937B-B2CD1DD58E6D}" dt="2025-08-29T13:27:14.769" v="10809" actId="1076"/>
        <pc:sldMkLst>
          <pc:docMk/>
          <pc:sldMk cId="3390548483" sldId="2875"/>
        </pc:sldMkLst>
      </pc:sldChg>
      <pc:sldChg chg="addSp modSp">
        <pc:chgData name="luis cleto" userId="a76db6c301978307" providerId="LiveId" clId="{3EBD4151-78A1-44E5-937B-B2CD1DD58E6D}" dt="2025-08-29T13:35:30.007" v="10873"/>
        <pc:sldMkLst>
          <pc:docMk/>
          <pc:sldMk cId="2138814284" sldId="2876"/>
        </pc:sldMkLst>
      </pc:sldChg>
      <pc:sldChg chg="addSp modSp mod">
        <pc:chgData name="luis cleto" userId="a76db6c301978307" providerId="LiveId" clId="{3EBD4151-78A1-44E5-937B-B2CD1DD58E6D}" dt="2025-08-29T13:36:30.307" v="10879" actId="1076"/>
        <pc:sldMkLst>
          <pc:docMk/>
          <pc:sldMk cId="2610728044" sldId="2877"/>
        </pc:sldMkLst>
      </pc:sldChg>
      <pc:sldChg chg="addSp modSp">
        <pc:chgData name="luis cleto" userId="a76db6c301978307" providerId="LiveId" clId="{3EBD4151-78A1-44E5-937B-B2CD1DD58E6D}" dt="2025-08-29T13:37:05.491" v="10882"/>
        <pc:sldMkLst>
          <pc:docMk/>
          <pc:sldMk cId="1828558449" sldId="2878"/>
        </pc:sldMkLst>
      </pc:sldChg>
      <pc:sldChg chg="addSp modSp">
        <pc:chgData name="luis cleto" userId="a76db6c301978307" providerId="LiveId" clId="{3EBD4151-78A1-44E5-937B-B2CD1DD58E6D}" dt="2025-08-29T13:37:16.946" v="10884"/>
        <pc:sldMkLst>
          <pc:docMk/>
          <pc:sldMk cId="3539494367" sldId="2879"/>
        </pc:sldMkLst>
      </pc:sldChg>
      <pc:sldChg chg="addSp modSp">
        <pc:chgData name="luis cleto" userId="a76db6c301978307" providerId="LiveId" clId="{3EBD4151-78A1-44E5-937B-B2CD1DD58E6D}" dt="2025-08-29T13:38:44.869" v="10892"/>
        <pc:sldMkLst>
          <pc:docMk/>
          <pc:sldMk cId="509829598" sldId="2880"/>
        </pc:sldMkLst>
      </pc:sldChg>
      <pc:sldChg chg="addSp modSp">
        <pc:chgData name="luis cleto" userId="a76db6c301978307" providerId="LiveId" clId="{3EBD4151-78A1-44E5-937B-B2CD1DD58E6D}" dt="2025-08-29T13:39:20.032" v="10897"/>
        <pc:sldMkLst>
          <pc:docMk/>
          <pc:sldMk cId="1670577255" sldId="2881"/>
        </pc:sldMkLst>
      </pc:sldChg>
      <pc:sldChg chg="addSp modSp">
        <pc:chgData name="luis cleto" userId="a76db6c301978307" providerId="LiveId" clId="{3EBD4151-78A1-44E5-937B-B2CD1DD58E6D}" dt="2025-08-29T13:39:30.631" v="10899"/>
        <pc:sldMkLst>
          <pc:docMk/>
          <pc:sldMk cId="2909963940" sldId="2882"/>
        </pc:sldMkLst>
      </pc:sldChg>
      <pc:sldChg chg="modSp del mod ord">
        <pc:chgData name="luis cleto" userId="a76db6c301978307" providerId="LiveId" clId="{3EBD4151-78A1-44E5-937B-B2CD1DD58E6D}" dt="2025-08-15T13:30:10.509" v="4568" actId="2696"/>
        <pc:sldMkLst>
          <pc:docMk/>
          <pc:sldMk cId="94201161" sldId="2885"/>
        </pc:sldMkLst>
      </pc:sldChg>
      <pc:sldChg chg="addSp modSp mod ord">
        <pc:chgData name="luis cleto" userId="a76db6c301978307" providerId="LiveId" clId="{3EBD4151-78A1-44E5-937B-B2CD1DD58E6D}" dt="2025-08-30T14:39:21.524" v="10942"/>
        <pc:sldMkLst>
          <pc:docMk/>
          <pc:sldMk cId="4127254392" sldId="2886"/>
        </pc:sldMkLst>
      </pc:sldChg>
      <pc:sldChg chg="modSp del mod ord">
        <pc:chgData name="luis cleto" userId="a76db6c301978307" providerId="LiveId" clId="{3EBD4151-78A1-44E5-937B-B2CD1DD58E6D}" dt="2025-08-15T19:59:52.225" v="6645" actId="2696"/>
        <pc:sldMkLst>
          <pc:docMk/>
          <pc:sldMk cId="4034829487" sldId="2887"/>
        </pc:sldMkLst>
      </pc:sldChg>
      <pc:sldChg chg="del">
        <pc:chgData name="luis cleto" userId="a76db6c301978307" providerId="LiveId" clId="{3EBD4151-78A1-44E5-937B-B2CD1DD58E6D}" dt="2025-08-15T08:30:04.883" v="2126" actId="2696"/>
        <pc:sldMkLst>
          <pc:docMk/>
          <pc:sldMk cId="3951094005" sldId="2888"/>
        </pc:sldMkLst>
      </pc:sldChg>
      <pc:sldChg chg="addSp delSp modSp new mod ord">
        <pc:chgData name="luis cleto" userId="a76db6c301978307" providerId="LiveId" clId="{3EBD4151-78A1-44E5-937B-B2CD1DD58E6D}" dt="2025-08-15T20:15:30.463" v="6961"/>
        <pc:sldMkLst>
          <pc:docMk/>
          <pc:sldMk cId="2136576303" sldId="2889"/>
        </pc:sldMkLst>
      </pc:sldChg>
      <pc:sldChg chg="addSp modSp new mod ord">
        <pc:chgData name="luis cleto" userId="a76db6c301978307" providerId="LiveId" clId="{3EBD4151-78A1-44E5-937B-B2CD1DD58E6D}" dt="2025-08-30T15:00:43.329" v="11581"/>
        <pc:sldMkLst>
          <pc:docMk/>
          <pc:sldMk cId="1345599861" sldId="2890"/>
        </pc:sldMkLst>
      </pc:sldChg>
      <pc:sldChg chg="addSp modSp new mod ord">
        <pc:chgData name="luis cleto" userId="a76db6c301978307" providerId="LiveId" clId="{3EBD4151-78A1-44E5-937B-B2CD1DD58E6D}" dt="2025-08-29T13:31:19.426" v="10856"/>
        <pc:sldMkLst>
          <pc:docMk/>
          <pc:sldMk cId="1007962120" sldId="2891"/>
        </pc:sldMkLst>
      </pc:sldChg>
      <pc:sldChg chg="addSp modSp new mod ord">
        <pc:chgData name="luis cleto" userId="a76db6c301978307" providerId="LiveId" clId="{3EBD4151-78A1-44E5-937B-B2CD1DD58E6D}" dt="2025-08-29T13:28:48.747" v="10852"/>
        <pc:sldMkLst>
          <pc:docMk/>
          <pc:sldMk cId="1448167392" sldId="2892"/>
        </pc:sldMkLst>
      </pc:sldChg>
      <pc:sldChg chg="addSp delSp modSp new mod ord">
        <pc:chgData name="luis cleto" userId="a76db6c301978307" providerId="LiveId" clId="{3EBD4151-78A1-44E5-937B-B2CD1DD58E6D}" dt="2025-08-29T13:30:45.923" v="10854"/>
        <pc:sldMkLst>
          <pc:docMk/>
          <pc:sldMk cId="2246928994" sldId="2893"/>
        </pc:sldMkLst>
      </pc:sldChg>
      <pc:sldChg chg="addSp modSp new del">
        <pc:chgData name="luis cleto" userId="a76db6c301978307" providerId="LiveId" clId="{3EBD4151-78A1-44E5-937B-B2CD1DD58E6D}" dt="2025-08-15T09:24:37.895" v="3214" actId="2696"/>
        <pc:sldMkLst>
          <pc:docMk/>
          <pc:sldMk cId="603742764" sldId="2894"/>
        </pc:sldMkLst>
      </pc:sldChg>
      <pc:sldChg chg="addSp modSp new mod ord">
        <pc:chgData name="luis cleto" userId="a76db6c301978307" providerId="LiveId" clId="{3EBD4151-78A1-44E5-937B-B2CD1DD58E6D}" dt="2025-08-15T20:15:30.463" v="6961"/>
        <pc:sldMkLst>
          <pc:docMk/>
          <pc:sldMk cId="3100810527" sldId="2895"/>
        </pc:sldMkLst>
      </pc:sldChg>
      <pc:sldChg chg="addSp modSp new del">
        <pc:chgData name="luis cleto" userId="a76db6c301978307" providerId="LiveId" clId="{3EBD4151-78A1-44E5-937B-B2CD1DD58E6D}" dt="2025-08-15T17:39:38.556" v="5415" actId="2696"/>
        <pc:sldMkLst>
          <pc:docMk/>
          <pc:sldMk cId="724564739" sldId="2896"/>
        </pc:sldMkLst>
      </pc:sldChg>
      <pc:sldChg chg="addSp modSp new del">
        <pc:chgData name="luis cleto" userId="a76db6c301978307" providerId="LiveId" clId="{3EBD4151-78A1-44E5-937B-B2CD1DD58E6D}" dt="2025-08-15T17:33:04.760" v="5392" actId="2696"/>
        <pc:sldMkLst>
          <pc:docMk/>
          <pc:sldMk cId="2092137901" sldId="2897"/>
        </pc:sldMkLst>
      </pc:sldChg>
      <pc:sldChg chg="addSp modSp new del mod">
        <pc:chgData name="luis cleto" userId="a76db6c301978307" providerId="LiveId" clId="{3EBD4151-78A1-44E5-937B-B2CD1DD58E6D}" dt="2025-08-15T13:01:27.795" v="3494" actId="2696"/>
        <pc:sldMkLst>
          <pc:docMk/>
          <pc:sldMk cId="1723044419" sldId="2898"/>
        </pc:sldMkLst>
      </pc:sldChg>
      <pc:sldChg chg="new del">
        <pc:chgData name="luis cleto" userId="a76db6c301978307" providerId="LiveId" clId="{3EBD4151-78A1-44E5-937B-B2CD1DD58E6D}" dt="2025-08-15T17:36:46.679" v="5398" actId="2696"/>
        <pc:sldMkLst>
          <pc:docMk/>
          <pc:sldMk cId="2976380375" sldId="2898"/>
        </pc:sldMkLst>
      </pc:sldChg>
      <pc:sldChg chg="addSp delSp modSp add mod ord">
        <pc:chgData name="luis cleto" userId="a76db6c301978307" providerId="LiveId" clId="{3EBD4151-78A1-44E5-937B-B2CD1DD58E6D}" dt="2025-08-29T13:30:58.192" v="10855"/>
        <pc:sldMkLst>
          <pc:docMk/>
          <pc:sldMk cId="4056215538" sldId="2899"/>
        </pc:sldMkLst>
      </pc:sldChg>
      <pc:sldChg chg="addSp modSp new mod ord">
        <pc:chgData name="luis cleto" userId="a76db6c301978307" providerId="LiveId" clId="{3EBD4151-78A1-44E5-937B-B2CD1DD58E6D}" dt="2025-08-15T20:15:30.463" v="6961"/>
        <pc:sldMkLst>
          <pc:docMk/>
          <pc:sldMk cId="4090210572" sldId="2900"/>
        </pc:sldMkLst>
      </pc:sldChg>
      <pc:sldChg chg="modSp add mod">
        <pc:chgData name="luis cleto" userId="a76db6c301978307" providerId="LiveId" clId="{3EBD4151-78A1-44E5-937B-B2CD1DD58E6D}" dt="2025-08-15T20:29:02.750" v="7257" actId="207"/>
        <pc:sldMkLst>
          <pc:docMk/>
          <pc:sldMk cId="591640177" sldId="2901"/>
        </pc:sldMkLst>
      </pc:sldChg>
      <pc:sldChg chg="modSp add mod">
        <pc:chgData name="luis cleto" userId="a76db6c301978307" providerId="LiveId" clId="{3EBD4151-78A1-44E5-937B-B2CD1DD58E6D}" dt="2025-08-15T20:29:14.672" v="7258" actId="207"/>
        <pc:sldMkLst>
          <pc:docMk/>
          <pc:sldMk cId="8750067" sldId="2902"/>
        </pc:sldMkLst>
      </pc:sldChg>
      <pc:sldChg chg="modSp add mod">
        <pc:chgData name="luis cleto" userId="a76db6c301978307" providerId="LiveId" clId="{3EBD4151-78A1-44E5-937B-B2CD1DD58E6D}" dt="2025-08-15T20:29:28.219" v="7259" actId="207"/>
        <pc:sldMkLst>
          <pc:docMk/>
          <pc:sldMk cId="4081379654" sldId="2903"/>
        </pc:sldMkLst>
      </pc:sldChg>
      <pc:sldChg chg="modSp add mod">
        <pc:chgData name="luis cleto" userId="a76db6c301978307" providerId="LiveId" clId="{3EBD4151-78A1-44E5-937B-B2CD1DD58E6D}" dt="2025-08-15T20:29:46.522" v="7260" actId="207"/>
        <pc:sldMkLst>
          <pc:docMk/>
          <pc:sldMk cId="1862883674" sldId="2904"/>
        </pc:sldMkLst>
      </pc:sldChg>
      <pc:sldChg chg="modSp add mod">
        <pc:chgData name="luis cleto" userId="a76db6c301978307" providerId="LiveId" clId="{3EBD4151-78A1-44E5-937B-B2CD1DD58E6D}" dt="2025-08-15T20:30:37.016" v="7264" actId="207"/>
        <pc:sldMkLst>
          <pc:docMk/>
          <pc:sldMk cId="1096243638" sldId="2905"/>
        </pc:sldMkLst>
      </pc:sldChg>
      <pc:sldChg chg="modSp add mod">
        <pc:chgData name="luis cleto" userId="a76db6c301978307" providerId="LiveId" clId="{3EBD4151-78A1-44E5-937B-B2CD1DD58E6D}" dt="2025-08-15T20:30:47.511" v="7265" actId="207"/>
        <pc:sldMkLst>
          <pc:docMk/>
          <pc:sldMk cId="232023697" sldId="2906"/>
        </pc:sldMkLst>
      </pc:sldChg>
      <pc:sldChg chg="modSp add mod">
        <pc:chgData name="luis cleto" userId="a76db6c301978307" providerId="LiveId" clId="{3EBD4151-78A1-44E5-937B-B2CD1DD58E6D}" dt="2025-08-15T20:31:37.942" v="7267" actId="207"/>
        <pc:sldMkLst>
          <pc:docMk/>
          <pc:sldMk cId="938495560" sldId="2907"/>
        </pc:sldMkLst>
      </pc:sldChg>
      <pc:sldChg chg="modSp add mod">
        <pc:chgData name="luis cleto" userId="a76db6c301978307" providerId="LiveId" clId="{3EBD4151-78A1-44E5-937B-B2CD1DD58E6D}" dt="2025-08-15T20:31:59.232" v="7269" actId="207"/>
        <pc:sldMkLst>
          <pc:docMk/>
          <pc:sldMk cId="4216884840" sldId="2908"/>
        </pc:sldMkLst>
      </pc:sldChg>
      <pc:sldChg chg="modSp add mod">
        <pc:chgData name="luis cleto" userId="a76db6c301978307" providerId="LiveId" clId="{3EBD4151-78A1-44E5-937B-B2CD1DD58E6D}" dt="2025-08-15T20:30:21.970" v="7263" actId="207"/>
        <pc:sldMkLst>
          <pc:docMk/>
          <pc:sldMk cId="614416419" sldId="2909"/>
        </pc:sldMkLst>
      </pc:sldChg>
      <pc:sldChg chg="modSp mod">
        <pc:chgData name="luis cleto" userId="a76db6c301978307" providerId="LiveId" clId="{3EBD4151-78A1-44E5-937B-B2CD1DD58E6D}" dt="2025-08-28T17:55:33.516" v="7701" actId="1076"/>
        <pc:sldMkLst>
          <pc:docMk/>
          <pc:sldMk cId="1759814693" sldId="2919"/>
        </pc:sldMkLst>
      </pc:sldChg>
      <pc:sldChg chg="addSp modSp">
        <pc:chgData name="luis cleto" userId="a76db6c301978307" providerId="LiveId" clId="{3EBD4151-78A1-44E5-937B-B2CD1DD58E6D}" dt="2025-08-29T13:31:35.350" v="10858"/>
        <pc:sldMkLst>
          <pc:docMk/>
          <pc:sldMk cId="1276755447" sldId="2930"/>
        </pc:sldMkLst>
      </pc:sldChg>
      <pc:sldChg chg="addSp modSp mod">
        <pc:chgData name="luis cleto" userId="a76db6c301978307" providerId="LiveId" clId="{3EBD4151-78A1-44E5-937B-B2CD1DD58E6D}" dt="2025-08-29T13:31:29.125" v="10857"/>
        <pc:sldMkLst>
          <pc:docMk/>
          <pc:sldMk cId="3572721610" sldId="2931"/>
        </pc:sldMkLst>
      </pc:sldChg>
      <pc:sldChg chg="addSp modSp add mod ord">
        <pc:chgData name="luis cleto" userId="a76db6c301978307" providerId="LiveId" clId="{3EBD4151-78A1-44E5-937B-B2CD1DD58E6D}" dt="2025-08-29T12:48:24.687" v="9756" actId="20577"/>
        <pc:sldMkLst>
          <pc:docMk/>
          <pc:sldMk cId="3196131868" sldId="2932"/>
        </pc:sldMkLst>
      </pc:sldChg>
      <pc:sldChg chg="addSp modSp add mod ord">
        <pc:chgData name="luis cleto" userId="a76db6c301978307" providerId="LiveId" clId="{3EBD4151-78A1-44E5-937B-B2CD1DD58E6D}" dt="2025-08-29T13:03:43.218" v="10307" actId="20577"/>
        <pc:sldMkLst>
          <pc:docMk/>
          <pc:sldMk cId="2615376815" sldId="2933"/>
        </pc:sldMkLst>
      </pc:sldChg>
      <pc:sldChg chg="addSp delSp modSp add mod ord">
        <pc:chgData name="luis cleto" userId="a76db6c301978307" providerId="LiveId" clId="{3EBD4151-78A1-44E5-937B-B2CD1DD58E6D}" dt="2025-08-29T13:06:13.631" v="10347" actId="20577"/>
        <pc:sldMkLst>
          <pc:docMk/>
          <pc:sldMk cId="3107557812" sldId="2934"/>
        </pc:sldMkLst>
      </pc:sldChg>
      <pc:sldChg chg="modSp add mod ord">
        <pc:chgData name="luis cleto" userId="a76db6c301978307" providerId="LiveId" clId="{3EBD4151-78A1-44E5-937B-B2CD1DD58E6D}" dt="2025-08-29T13:26:24.130" v="10807" actId="20577"/>
        <pc:sldMkLst>
          <pc:docMk/>
          <pc:sldMk cId="2431872865" sldId="2935"/>
        </pc:sldMkLst>
      </pc:sldChg>
      <pc:sldChg chg="addSp modSp new mod">
        <pc:chgData name="luis cleto" userId="a76db6c301978307" providerId="LiveId" clId="{3EBD4151-78A1-44E5-937B-B2CD1DD58E6D}" dt="2025-08-28T17:52:25.739" v="7684" actId="1076"/>
        <pc:sldMkLst>
          <pc:docMk/>
          <pc:sldMk cId="439414036" sldId="2936"/>
        </pc:sldMkLst>
      </pc:sldChg>
      <pc:sldChg chg="new del ord">
        <pc:chgData name="luis cleto" userId="a76db6c301978307" providerId="LiveId" clId="{3EBD4151-78A1-44E5-937B-B2CD1DD58E6D}" dt="2025-08-28T17:39:11.556" v="7493" actId="2696"/>
        <pc:sldMkLst>
          <pc:docMk/>
          <pc:sldMk cId="4061868277" sldId="2936"/>
        </pc:sldMkLst>
      </pc:sldChg>
      <pc:sldChg chg="modSp add mod">
        <pc:chgData name="luis cleto" userId="a76db6c301978307" providerId="LiveId" clId="{3EBD4151-78A1-44E5-937B-B2CD1DD58E6D}" dt="2025-08-28T17:57:27.190" v="7736" actId="1076"/>
        <pc:sldMkLst>
          <pc:docMk/>
          <pc:sldMk cId="19405313" sldId="2937"/>
        </pc:sldMkLst>
      </pc:sldChg>
      <pc:sldChg chg="addSp modSp add mod">
        <pc:chgData name="luis cleto" userId="a76db6c301978307" providerId="LiveId" clId="{3EBD4151-78A1-44E5-937B-B2CD1DD58E6D}" dt="2025-08-28T18:13:51.035" v="8308" actId="255"/>
        <pc:sldMkLst>
          <pc:docMk/>
          <pc:sldMk cId="3189977519" sldId="2938"/>
        </pc:sldMkLst>
      </pc:sldChg>
      <pc:sldChg chg="addSp modSp new mod">
        <pc:chgData name="luis cleto" userId="a76db6c301978307" providerId="LiveId" clId="{3EBD4151-78A1-44E5-937B-B2CD1DD58E6D}" dt="2025-08-28T18:22:10.076" v="8471" actId="1076"/>
        <pc:sldMkLst>
          <pc:docMk/>
          <pc:sldMk cId="1564459474" sldId="2939"/>
        </pc:sldMkLst>
      </pc:sldChg>
      <pc:sldChg chg="addSp modSp new del mod">
        <pc:chgData name="luis cleto" userId="a76db6c301978307" providerId="LiveId" clId="{3EBD4151-78A1-44E5-937B-B2CD1DD58E6D}" dt="2025-08-28T18:03:02.848" v="7765" actId="2696"/>
        <pc:sldMkLst>
          <pc:docMk/>
          <pc:sldMk cId="4106098043" sldId="2939"/>
        </pc:sldMkLst>
      </pc:sldChg>
      <pc:sldChg chg="addSp delSp modSp new mod">
        <pc:chgData name="luis cleto" userId="a76db6c301978307" providerId="LiveId" clId="{3EBD4151-78A1-44E5-937B-B2CD1DD58E6D}" dt="2025-08-29T12:51:36.794" v="9870" actId="20577"/>
        <pc:sldMkLst>
          <pc:docMk/>
          <pc:sldMk cId="1174351462" sldId="2940"/>
        </pc:sldMkLst>
      </pc:sldChg>
      <pc:sldChg chg="addSp modSp add mod">
        <pc:chgData name="luis cleto" userId="a76db6c301978307" providerId="LiveId" clId="{3EBD4151-78A1-44E5-937B-B2CD1DD58E6D}" dt="2025-08-30T15:03:44.115" v="11603"/>
        <pc:sldMkLst>
          <pc:docMk/>
          <pc:sldMk cId="880754509" sldId="2941"/>
        </pc:sldMkLst>
      </pc:sldChg>
      <pc:sldChg chg="modSp add del mod">
        <pc:chgData name="luis cleto" userId="a76db6c301978307" providerId="LiveId" clId="{3EBD4151-78A1-44E5-937B-B2CD1DD58E6D}" dt="2025-08-30T14:13:48.020" v="10927" actId="2696"/>
        <pc:sldMkLst>
          <pc:docMk/>
          <pc:sldMk cId="2448105591" sldId="2941"/>
        </pc:sldMkLst>
      </pc:sldChg>
    </pc:docChg>
  </pc:docChgLst>
  <pc:docChgLst>
    <pc:chgData name="luis cleto" userId="a76db6c301978307" providerId="LiveId" clId="{ED9EE31E-644A-4298-8FAF-CF3547D8F1EA}"/>
    <pc:docChg chg="addSld delSld modSld">
      <pc:chgData name="luis cleto" userId="a76db6c301978307" providerId="LiveId" clId="{ED9EE31E-644A-4298-8FAF-CF3547D8F1EA}" dt="2024-12-30T12:53:24.674" v="13" actId="2696"/>
      <pc:docMkLst>
        <pc:docMk/>
      </pc:docMkLst>
      <pc:sldChg chg="addSp delSp modSp new del mod">
        <pc:chgData name="luis cleto" userId="a76db6c301978307" providerId="LiveId" clId="{ED9EE31E-644A-4298-8FAF-CF3547D8F1EA}" dt="2024-12-30T12:53:24.674" v="13" actId="2696"/>
        <pc:sldMkLst>
          <pc:docMk/>
          <pc:sldMk cId="1833111165" sldId="2052"/>
        </pc:sldMkLst>
      </pc:sldChg>
    </pc:docChg>
  </pc:docChgLst>
  <pc:docChgLst>
    <pc:chgData name="luis cleto" userId="a76db6c301978307" providerId="LiveId" clId="{0A45FC29-07E2-4BFA-94AC-9F316A431DFD}"/>
    <pc:docChg chg="addSld modSld">
      <pc:chgData name="luis cleto" userId="a76db6c301978307" providerId="LiveId" clId="{0A45FC29-07E2-4BFA-94AC-9F316A431DFD}" dt="2025-07-14T17:01:22.805" v="135" actId="1076"/>
      <pc:docMkLst>
        <pc:docMk/>
      </pc:docMkLst>
      <pc:sldChg chg="addSp delSp modSp new mod">
        <pc:chgData name="luis cleto" userId="a76db6c301978307" providerId="LiveId" clId="{0A45FC29-07E2-4BFA-94AC-9F316A431DFD}" dt="2025-07-14T17:01:22.805" v="135" actId="1076"/>
        <pc:sldMkLst>
          <pc:docMk/>
          <pc:sldMk cId="4127254392" sldId="2886"/>
        </pc:sldMkLst>
      </pc:sldChg>
      <pc:sldChg chg="addSp modSp new mod">
        <pc:chgData name="luis cleto" userId="a76db6c301978307" providerId="LiveId" clId="{0A45FC29-07E2-4BFA-94AC-9F316A431DFD}" dt="2025-07-14T17:00:54.988" v="132" actId="20577"/>
        <pc:sldMkLst>
          <pc:docMk/>
          <pc:sldMk cId="4034829487" sldId="2887"/>
        </pc:sldMkLst>
      </pc:sldChg>
    </pc:docChg>
  </pc:docChgLst>
  <pc:docChgLst>
    <pc:chgData name="luis cleto" userId="a76db6c301978307" providerId="LiveId" clId="{8E18C0F4-49B2-4CFB-81D5-DE48E4908119}"/>
    <pc:docChg chg="custSel addSld delSld modSld sldOrd">
      <pc:chgData name="luis cleto" userId="a76db6c301978307" providerId="LiveId" clId="{8E18C0F4-49B2-4CFB-81D5-DE48E4908119}" dt="2025-06-11T12:01:43.120" v="1573" actId="255"/>
      <pc:docMkLst>
        <pc:docMk/>
      </pc:docMkLst>
      <pc:sldChg chg="modSp mod">
        <pc:chgData name="luis cleto" userId="a76db6c301978307" providerId="LiveId" clId="{8E18C0F4-49B2-4CFB-81D5-DE48E4908119}" dt="2025-06-11T12:01:43.120" v="1573" actId="255"/>
        <pc:sldMkLst>
          <pc:docMk/>
          <pc:sldMk cId="1777762824" sldId="426"/>
        </pc:sldMkLst>
      </pc:sldChg>
      <pc:sldChg chg="modSp mod">
        <pc:chgData name="luis cleto" userId="a76db6c301978307" providerId="LiveId" clId="{8E18C0F4-49B2-4CFB-81D5-DE48E4908119}" dt="2025-06-11T11:46:02.484" v="1381"/>
        <pc:sldMkLst>
          <pc:docMk/>
          <pc:sldMk cId="4701773" sldId="435"/>
        </pc:sldMkLst>
      </pc:sldChg>
      <pc:sldChg chg="modSp mod">
        <pc:chgData name="luis cleto" userId="a76db6c301978307" providerId="LiveId" clId="{8E18C0F4-49B2-4CFB-81D5-DE48E4908119}" dt="2025-06-11T11:43:25.471" v="1350" actId="20577"/>
        <pc:sldMkLst>
          <pc:docMk/>
          <pc:sldMk cId="450770454" sldId="1022"/>
        </pc:sldMkLst>
      </pc:sldChg>
      <pc:sldChg chg="modSp mod">
        <pc:chgData name="luis cleto" userId="a76db6c301978307" providerId="LiveId" clId="{8E18C0F4-49B2-4CFB-81D5-DE48E4908119}" dt="2025-06-11T11:41:43.303" v="1281" actId="5793"/>
        <pc:sldMkLst>
          <pc:docMk/>
          <pc:sldMk cId="2874257282" sldId="1115"/>
        </pc:sldMkLst>
      </pc:sldChg>
      <pc:sldChg chg="modSp mod">
        <pc:chgData name="luis cleto" userId="a76db6c301978307" providerId="LiveId" clId="{8E18C0F4-49B2-4CFB-81D5-DE48E4908119}" dt="2025-06-10T12:50:03.127" v="27" actId="20577"/>
        <pc:sldMkLst>
          <pc:docMk/>
          <pc:sldMk cId="3402985955" sldId="1191"/>
        </pc:sldMkLst>
      </pc:sldChg>
      <pc:sldChg chg="ord">
        <pc:chgData name="luis cleto" userId="a76db6c301978307" providerId="LiveId" clId="{8E18C0F4-49B2-4CFB-81D5-DE48E4908119}" dt="2025-06-10T12:49:39.472" v="4"/>
        <pc:sldMkLst>
          <pc:docMk/>
          <pc:sldMk cId="3436884570" sldId="1436"/>
        </pc:sldMkLst>
      </pc:sldChg>
      <pc:sldChg chg="ord">
        <pc:chgData name="luis cleto" userId="a76db6c301978307" providerId="LiveId" clId="{8E18C0F4-49B2-4CFB-81D5-DE48E4908119}" dt="2025-06-10T12:49:39.472" v="4"/>
        <pc:sldMkLst>
          <pc:docMk/>
          <pc:sldMk cId="302618691" sldId="1603"/>
        </pc:sldMkLst>
      </pc:sldChg>
      <pc:sldChg chg="modSp mod">
        <pc:chgData name="luis cleto" userId="a76db6c301978307" providerId="LiveId" clId="{8E18C0F4-49B2-4CFB-81D5-DE48E4908119}" dt="2025-06-11T11:54:13.019" v="1568" actId="255"/>
        <pc:sldMkLst>
          <pc:docMk/>
          <pc:sldMk cId="875985534" sldId="1625"/>
        </pc:sldMkLst>
      </pc:sldChg>
      <pc:sldChg chg="modSp mod">
        <pc:chgData name="luis cleto" userId="a76db6c301978307" providerId="LiveId" clId="{8E18C0F4-49B2-4CFB-81D5-DE48E4908119}" dt="2025-06-11T11:42:33.562" v="1348" actId="27636"/>
        <pc:sldMkLst>
          <pc:docMk/>
          <pc:sldMk cId="15718516" sldId="1803"/>
        </pc:sldMkLst>
      </pc:sldChg>
      <pc:sldChg chg="del">
        <pc:chgData name="luis cleto" userId="a76db6c301978307" providerId="LiveId" clId="{8E18C0F4-49B2-4CFB-81D5-DE48E4908119}" dt="2025-06-11T11:46:49.297" v="1382" actId="2696"/>
        <pc:sldMkLst>
          <pc:docMk/>
          <pc:sldMk cId="1377029717" sldId="1804"/>
        </pc:sldMkLst>
      </pc:sldChg>
      <pc:sldChg chg="del">
        <pc:chgData name="luis cleto" userId="a76db6c301978307" providerId="LiveId" clId="{8E18C0F4-49B2-4CFB-81D5-DE48E4908119}" dt="2025-06-11T11:47:13.530" v="1383" actId="2696"/>
        <pc:sldMkLst>
          <pc:docMk/>
          <pc:sldMk cId="3813952619" sldId="1901"/>
        </pc:sldMkLst>
      </pc:sldChg>
      <pc:sldChg chg="modSp mod">
        <pc:chgData name="luis cleto" userId="a76db6c301978307" providerId="LiveId" clId="{8E18C0F4-49B2-4CFB-81D5-DE48E4908119}" dt="2025-06-11T11:44:11.557" v="1354" actId="1076"/>
        <pc:sldMkLst>
          <pc:docMk/>
          <pc:sldMk cId="736508427" sldId="1930"/>
        </pc:sldMkLst>
      </pc:sldChg>
      <pc:sldChg chg="delSp modSp mod">
        <pc:chgData name="luis cleto" userId="a76db6c301978307" providerId="LiveId" clId="{8E18C0F4-49B2-4CFB-81D5-DE48E4908119}" dt="2025-06-11T11:53:28.896" v="1565" actId="1076"/>
        <pc:sldMkLst>
          <pc:docMk/>
          <pc:sldMk cId="3208485136" sldId="1974"/>
        </pc:sldMkLst>
      </pc:sldChg>
      <pc:sldChg chg="del">
        <pc:chgData name="luis cleto" userId="a76db6c301978307" providerId="LiveId" clId="{8E18C0F4-49B2-4CFB-81D5-DE48E4908119}" dt="2025-06-11T11:47:18.977" v="1384" actId="2696"/>
        <pc:sldMkLst>
          <pc:docMk/>
          <pc:sldMk cId="3116221602" sldId="1981"/>
        </pc:sldMkLst>
      </pc:sldChg>
      <pc:sldChg chg="modSp mod">
        <pc:chgData name="luis cleto" userId="a76db6c301978307" providerId="LiveId" clId="{8E18C0F4-49B2-4CFB-81D5-DE48E4908119}" dt="2025-06-11T11:55:23.898" v="1571" actId="207"/>
        <pc:sldMkLst>
          <pc:docMk/>
          <pc:sldMk cId="2870215269" sldId="2003"/>
        </pc:sldMkLst>
      </pc:sldChg>
      <pc:sldChg chg="addSp modSp mod">
        <pc:chgData name="luis cleto" userId="a76db6c301978307" providerId="LiveId" clId="{8E18C0F4-49B2-4CFB-81D5-DE48E4908119}" dt="2025-06-10T16:13:03.485" v="1209" actId="255"/>
        <pc:sldMkLst>
          <pc:docMk/>
          <pc:sldMk cId="3211169476" sldId="2019"/>
        </pc:sldMkLst>
      </pc:sldChg>
      <pc:sldChg chg="add">
        <pc:chgData name="luis cleto" userId="a76db6c301978307" providerId="LiveId" clId="{8E18C0F4-49B2-4CFB-81D5-DE48E4908119}" dt="2025-06-10T12:48:15.045" v="0"/>
        <pc:sldMkLst>
          <pc:docMk/>
          <pc:sldMk cId="373898903" sldId="2052"/>
        </pc:sldMkLst>
      </pc:sldChg>
      <pc:sldChg chg="add">
        <pc:chgData name="luis cleto" userId="a76db6c301978307" providerId="LiveId" clId="{8E18C0F4-49B2-4CFB-81D5-DE48E4908119}" dt="2025-06-10T12:48:15.045" v="0"/>
        <pc:sldMkLst>
          <pc:docMk/>
          <pc:sldMk cId="2581689190" sldId="2053"/>
        </pc:sldMkLst>
      </pc:sldChg>
      <pc:sldChg chg="add">
        <pc:chgData name="luis cleto" userId="a76db6c301978307" providerId="LiveId" clId="{8E18C0F4-49B2-4CFB-81D5-DE48E4908119}" dt="2025-06-10T12:48:15.045" v="0"/>
        <pc:sldMkLst>
          <pc:docMk/>
          <pc:sldMk cId="451691989" sldId="2054"/>
        </pc:sldMkLst>
      </pc:sldChg>
      <pc:sldChg chg="add">
        <pc:chgData name="luis cleto" userId="a76db6c301978307" providerId="LiveId" clId="{8E18C0F4-49B2-4CFB-81D5-DE48E4908119}" dt="2025-06-10T12:48:15.045" v="0"/>
        <pc:sldMkLst>
          <pc:docMk/>
          <pc:sldMk cId="3997888199" sldId="2055"/>
        </pc:sldMkLst>
      </pc:sldChg>
      <pc:sldChg chg="add">
        <pc:chgData name="luis cleto" userId="a76db6c301978307" providerId="LiveId" clId="{8E18C0F4-49B2-4CFB-81D5-DE48E4908119}" dt="2025-06-10T12:48:15.045" v="0"/>
        <pc:sldMkLst>
          <pc:docMk/>
          <pc:sldMk cId="2685314719" sldId="2056"/>
        </pc:sldMkLst>
      </pc:sldChg>
      <pc:sldChg chg="add">
        <pc:chgData name="luis cleto" userId="a76db6c301978307" providerId="LiveId" clId="{8E18C0F4-49B2-4CFB-81D5-DE48E4908119}" dt="2025-06-10T12:48:15.045" v="0"/>
        <pc:sldMkLst>
          <pc:docMk/>
          <pc:sldMk cId="1123113502" sldId="2057"/>
        </pc:sldMkLst>
      </pc:sldChg>
      <pc:sldChg chg="add">
        <pc:chgData name="luis cleto" userId="a76db6c301978307" providerId="LiveId" clId="{8E18C0F4-49B2-4CFB-81D5-DE48E4908119}" dt="2025-06-10T12:48:15.045" v="0"/>
        <pc:sldMkLst>
          <pc:docMk/>
          <pc:sldMk cId="490396433" sldId="2058"/>
        </pc:sldMkLst>
      </pc:sldChg>
      <pc:sldChg chg="add">
        <pc:chgData name="luis cleto" userId="a76db6c301978307" providerId="LiveId" clId="{8E18C0F4-49B2-4CFB-81D5-DE48E4908119}" dt="2025-06-10T12:48:15.045" v="0"/>
        <pc:sldMkLst>
          <pc:docMk/>
          <pc:sldMk cId="3007853284" sldId="2059"/>
        </pc:sldMkLst>
      </pc:sldChg>
      <pc:sldChg chg="add">
        <pc:chgData name="luis cleto" userId="a76db6c301978307" providerId="LiveId" clId="{8E18C0F4-49B2-4CFB-81D5-DE48E4908119}" dt="2025-06-10T12:48:15.045" v="0"/>
        <pc:sldMkLst>
          <pc:docMk/>
          <pc:sldMk cId="351243864" sldId="2060"/>
        </pc:sldMkLst>
      </pc:sldChg>
      <pc:sldChg chg="add">
        <pc:chgData name="luis cleto" userId="a76db6c301978307" providerId="LiveId" clId="{8E18C0F4-49B2-4CFB-81D5-DE48E4908119}" dt="2025-06-10T12:48:15.045" v="0"/>
        <pc:sldMkLst>
          <pc:docMk/>
          <pc:sldMk cId="3527124407" sldId="2061"/>
        </pc:sldMkLst>
      </pc:sldChg>
      <pc:sldChg chg="add">
        <pc:chgData name="luis cleto" userId="a76db6c301978307" providerId="LiveId" clId="{8E18C0F4-49B2-4CFB-81D5-DE48E4908119}" dt="2025-06-10T12:48:15.045" v="0"/>
        <pc:sldMkLst>
          <pc:docMk/>
          <pc:sldMk cId="4151363403" sldId="2062"/>
        </pc:sldMkLst>
      </pc:sldChg>
      <pc:sldChg chg="add">
        <pc:chgData name="luis cleto" userId="a76db6c301978307" providerId="LiveId" clId="{8E18C0F4-49B2-4CFB-81D5-DE48E4908119}" dt="2025-06-10T12:48:15.045" v="0"/>
        <pc:sldMkLst>
          <pc:docMk/>
          <pc:sldMk cId="4273317577" sldId="2063"/>
        </pc:sldMkLst>
      </pc:sldChg>
      <pc:sldChg chg="add">
        <pc:chgData name="luis cleto" userId="a76db6c301978307" providerId="LiveId" clId="{8E18C0F4-49B2-4CFB-81D5-DE48E4908119}" dt="2025-06-10T12:48:15.045" v="0"/>
        <pc:sldMkLst>
          <pc:docMk/>
          <pc:sldMk cId="2486474756" sldId="2064"/>
        </pc:sldMkLst>
      </pc:sldChg>
      <pc:sldChg chg="add">
        <pc:chgData name="luis cleto" userId="a76db6c301978307" providerId="LiveId" clId="{8E18C0F4-49B2-4CFB-81D5-DE48E4908119}" dt="2025-06-10T12:48:15.045" v="0"/>
        <pc:sldMkLst>
          <pc:docMk/>
          <pc:sldMk cId="4049285746" sldId="2065"/>
        </pc:sldMkLst>
      </pc:sldChg>
      <pc:sldChg chg="add">
        <pc:chgData name="luis cleto" userId="a76db6c301978307" providerId="LiveId" clId="{8E18C0F4-49B2-4CFB-81D5-DE48E4908119}" dt="2025-06-10T12:48:15.045" v="0"/>
        <pc:sldMkLst>
          <pc:docMk/>
          <pc:sldMk cId="2399311397" sldId="2066"/>
        </pc:sldMkLst>
      </pc:sldChg>
      <pc:sldChg chg="add">
        <pc:chgData name="luis cleto" userId="a76db6c301978307" providerId="LiveId" clId="{8E18C0F4-49B2-4CFB-81D5-DE48E4908119}" dt="2025-06-10T12:48:15.045" v="0"/>
        <pc:sldMkLst>
          <pc:docMk/>
          <pc:sldMk cId="1544358031" sldId="2067"/>
        </pc:sldMkLst>
      </pc:sldChg>
      <pc:sldChg chg="add">
        <pc:chgData name="luis cleto" userId="a76db6c301978307" providerId="LiveId" clId="{8E18C0F4-49B2-4CFB-81D5-DE48E4908119}" dt="2025-06-10T12:48:15.045" v="0"/>
        <pc:sldMkLst>
          <pc:docMk/>
          <pc:sldMk cId="79013593" sldId="2068"/>
        </pc:sldMkLst>
      </pc:sldChg>
      <pc:sldChg chg="add">
        <pc:chgData name="luis cleto" userId="a76db6c301978307" providerId="LiveId" clId="{8E18C0F4-49B2-4CFB-81D5-DE48E4908119}" dt="2025-06-10T12:48:15.045" v="0"/>
        <pc:sldMkLst>
          <pc:docMk/>
          <pc:sldMk cId="3414332143" sldId="2069"/>
        </pc:sldMkLst>
      </pc:sldChg>
      <pc:sldChg chg="add">
        <pc:chgData name="luis cleto" userId="a76db6c301978307" providerId="LiveId" clId="{8E18C0F4-49B2-4CFB-81D5-DE48E4908119}" dt="2025-06-10T12:48:15.045" v="0"/>
        <pc:sldMkLst>
          <pc:docMk/>
          <pc:sldMk cId="3340695542" sldId="2070"/>
        </pc:sldMkLst>
      </pc:sldChg>
      <pc:sldChg chg="add">
        <pc:chgData name="luis cleto" userId="a76db6c301978307" providerId="LiveId" clId="{8E18C0F4-49B2-4CFB-81D5-DE48E4908119}" dt="2025-06-10T12:48:15.045" v="0"/>
        <pc:sldMkLst>
          <pc:docMk/>
          <pc:sldMk cId="2683983881" sldId="2071"/>
        </pc:sldMkLst>
      </pc:sldChg>
      <pc:sldChg chg="add">
        <pc:chgData name="luis cleto" userId="a76db6c301978307" providerId="LiveId" clId="{8E18C0F4-49B2-4CFB-81D5-DE48E4908119}" dt="2025-06-10T12:48:15.045" v="0"/>
        <pc:sldMkLst>
          <pc:docMk/>
          <pc:sldMk cId="1057818704" sldId="2072"/>
        </pc:sldMkLst>
      </pc:sldChg>
      <pc:sldChg chg="add">
        <pc:chgData name="luis cleto" userId="a76db6c301978307" providerId="LiveId" clId="{8E18C0F4-49B2-4CFB-81D5-DE48E4908119}" dt="2025-06-10T12:48:15.045" v="0"/>
        <pc:sldMkLst>
          <pc:docMk/>
          <pc:sldMk cId="2335234306" sldId="2073"/>
        </pc:sldMkLst>
      </pc:sldChg>
      <pc:sldChg chg="add">
        <pc:chgData name="luis cleto" userId="a76db6c301978307" providerId="LiveId" clId="{8E18C0F4-49B2-4CFB-81D5-DE48E4908119}" dt="2025-06-10T12:48:15.045" v="0"/>
        <pc:sldMkLst>
          <pc:docMk/>
          <pc:sldMk cId="818624782" sldId="2074"/>
        </pc:sldMkLst>
      </pc:sldChg>
      <pc:sldChg chg="add">
        <pc:chgData name="luis cleto" userId="a76db6c301978307" providerId="LiveId" clId="{8E18C0F4-49B2-4CFB-81D5-DE48E4908119}" dt="2025-06-10T12:48:15.045" v="0"/>
        <pc:sldMkLst>
          <pc:docMk/>
          <pc:sldMk cId="3832985898" sldId="2075"/>
        </pc:sldMkLst>
      </pc:sldChg>
      <pc:sldChg chg="add">
        <pc:chgData name="luis cleto" userId="a76db6c301978307" providerId="LiveId" clId="{8E18C0F4-49B2-4CFB-81D5-DE48E4908119}" dt="2025-06-10T12:48:15.045" v="0"/>
        <pc:sldMkLst>
          <pc:docMk/>
          <pc:sldMk cId="1883207307" sldId="2076"/>
        </pc:sldMkLst>
      </pc:sldChg>
      <pc:sldChg chg="add">
        <pc:chgData name="luis cleto" userId="a76db6c301978307" providerId="LiveId" clId="{8E18C0F4-49B2-4CFB-81D5-DE48E4908119}" dt="2025-06-10T12:48:15.045" v="0"/>
        <pc:sldMkLst>
          <pc:docMk/>
          <pc:sldMk cId="219969658" sldId="2077"/>
        </pc:sldMkLst>
      </pc:sldChg>
      <pc:sldChg chg="add">
        <pc:chgData name="luis cleto" userId="a76db6c301978307" providerId="LiveId" clId="{8E18C0F4-49B2-4CFB-81D5-DE48E4908119}" dt="2025-06-10T12:48:15.045" v="0"/>
        <pc:sldMkLst>
          <pc:docMk/>
          <pc:sldMk cId="2486233784" sldId="2078"/>
        </pc:sldMkLst>
      </pc:sldChg>
      <pc:sldChg chg="add">
        <pc:chgData name="luis cleto" userId="a76db6c301978307" providerId="LiveId" clId="{8E18C0F4-49B2-4CFB-81D5-DE48E4908119}" dt="2025-06-10T12:48:15.045" v="0"/>
        <pc:sldMkLst>
          <pc:docMk/>
          <pc:sldMk cId="3663154695" sldId="2079"/>
        </pc:sldMkLst>
      </pc:sldChg>
      <pc:sldChg chg="add">
        <pc:chgData name="luis cleto" userId="a76db6c301978307" providerId="LiveId" clId="{8E18C0F4-49B2-4CFB-81D5-DE48E4908119}" dt="2025-06-10T12:48:15.045" v="0"/>
        <pc:sldMkLst>
          <pc:docMk/>
          <pc:sldMk cId="1000251544" sldId="2080"/>
        </pc:sldMkLst>
      </pc:sldChg>
      <pc:sldChg chg="add">
        <pc:chgData name="luis cleto" userId="a76db6c301978307" providerId="LiveId" clId="{8E18C0F4-49B2-4CFB-81D5-DE48E4908119}" dt="2025-06-10T12:48:15.045" v="0"/>
        <pc:sldMkLst>
          <pc:docMk/>
          <pc:sldMk cId="3028537326" sldId="2081"/>
        </pc:sldMkLst>
      </pc:sldChg>
      <pc:sldChg chg="add">
        <pc:chgData name="luis cleto" userId="a76db6c301978307" providerId="LiveId" clId="{8E18C0F4-49B2-4CFB-81D5-DE48E4908119}" dt="2025-06-10T12:48:15.045" v="0"/>
        <pc:sldMkLst>
          <pc:docMk/>
          <pc:sldMk cId="3408302711" sldId="2082"/>
        </pc:sldMkLst>
      </pc:sldChg>
      <pc:sldChg chg="add">
        <pc:chgData name="luis cleto" userId="a76db6c301978307" providerId="LiveId" clId="{8E18C0F4-49B2-4CFB-81D5-DE48E4908119}" dt="2025-06-10T12:48:15.045" v="0"/>
        <pc:sldMkLst>
          <pc:docMk/>
          <pc:sldMk cId="3558598414" sldId="2083"/>
        </pc:sldMkLst>
      </pc:sldChg>
      <pc:sldChg chg="add">
        <pc:chgData name="luis cleto" userId="a76db6c301978307" providerId="LiveId" clId="{8E18C0F4-49B2-4CFB-81D5-DE48E4908119}" dt="2025-06-10T12:48:15.045" v="0"/>
        <pc:sldMkLst>
          <pc:docMk/>
          <pc:sldMk cId="1500611169" sldId="2084"/>
        </pc:sldMkLst>
      </pc:sldChg>
      <pc:sldChg chg="add">
        <pc:chgData name="luis cleto" userId="a76db6c301978307" providerId="LiveId" clId="{8E18C0F4-49B2-4CFB-81D5-DE48E4908119}" dt="2025-06-10T12:48:15.045" v="0"/>
        <pc:sldMkLst>
          <pc:docMk/>
          <pc:sldMk cId="1670464358" sldId="2085"/>
        </pc:sldMkLst>
      </pc:sldChg>
      <pc:sldChg chg="add">
        <pc:chgData name="luis cleto" userId="a76db6c301978307" providerId="LiveId" clId="{8E18C0F4-49B2-4CFB-81D5-DE48E4908119}" dt="2025-06-10T12:48:15.045" v="0"/>
        <pc:sldMkLst>
          <pc:docMk/>
          <pc:sldMk cId="2464675282" sldId="2086"/>
        </pc:sldMkLst>
      </pc:sldChg>
      <pc:sldChg chg="add">
        <pc:chgData name="luis cleto" userId="a76db6c301978307" providerId="LiveId" clId="{8E18C0F4-49B2-4CFB-81D5-DE48E4908119}" dt="2025-06-10T12:48:15.045" v="0"/>
        <pc:sldMkLst>
          <pc:docMk/>
          <pc:sldMk cId="3566000509" sldId="2087"/>
        </pc:sldMkLst>
      </pc:sldChg>
      <pc:sldChg chg="add">
        <pc:chgData name="luis cleto" userId="a76db6c301978307" providerId="LiveId" clId="{8E18C0F4-49B2-4CFB-81D5-DE48E4908119}" dt="2025-06-10T12:48:15.045" v="0"/>
        <pc:sldMkLst>
          <pc:docMk/>
          <pc:sldMk cId="739582783" sldId="2088"/>
        </pc:sldMkLst>
      </pc:sldChg>
      <pc:sldChg chg="add">
        <pc:chgData name="luis cleto" userId="a76db6c301978307" providerId="LiveId" clId="{8E18C0F4-49B2-4CFB-81D5-DE48E4908119}" dt="2025-06-10T12:48:15.045" v="0"/>
        <pc:sldMkLst>
          <pc:docMk/>
          <pc:sldMk cId="3942251885" sldId="2089"/>
        </pc:sldMkLst>
      </pc:sldChg>
      <pc:sldChg chg="add">
        <pc:chgData name="luis cleto" userId="a76db6c301978307" providerId="LiveId" clId="{8E18C0F4-49B2-4CFB-81D5-DE48E4908119}" dt="2025-06-10T12:48:15.045" v="0"/>
        <pc:sldMkLst>
          <pc:docMk/>
          <pc:sldMk cId="2115048880" sldId="2090"/>
        </pc:sldMkLst>
      </pc:sldChg>
      <pc:sldChg chg="add">
        <pc:chgData name="luis cleto" userId="a76db6c301978307" providerId="LiveId" clId="{8E18C0F4-49B2-4CFB-81D5-DE48E4908119}" dt="2025-06-10T12:48:15.045" v="0"/>
        <pc:sldMkLst>
          <pc:docMk/>
          <pc:sldMk cId="1137961862" sldId="2091"/>
        </pc:sldMkLst>
      </pc:sldChg>
      <pc:sldChg chg="add">
        <pc:chgData name="luis cleto" userId="a76db6c301978307" providerId="LiveId" clId="{8E18C0F4-49B2-4CFB-81D5-DE48E4908119}" dt="2025-06-10T12:48:15.045" v="0"/>
        <pc:sldMkLst>
          <pc:docMk/>
          <pc:sldMk cId="4179011519" sldId="2092"/>
        </pc:sldMkLst>
      </pc:sldChg>
      <pc:sldChg chg="add">
        <pc:chgData name="luis cleto" userId="a76db6c301978307" providerId="LiveId" clId="{8E18C0F4-49B2-4CFB-81D5-DE48E4908119}" dt="2025-06-10T12:48:15.045" v="0"/>
        <pc:sldMkLst>
          <pc:docMk/>
          <pc:sldMk cId="3626535335" sldId="2093"/>
        </pc:sldMkLst>
      </pc:sldChg>
      <pc:sldChg chg="add">
        <pc:chgData name="luis cleto" userId="a76db6c301978307" providerId="LiveId" clId="{8E18C0F4-49B2-4CFB-81D5-DE48E4908119}" dt="2025-06-10T12:48:15.045" v="0"/>
        <pc:sldMkLst>
          <pc:docMk/>
          <pc:sldMk cId="1615077018" sldId="2094"/>
        </pc:sldMkLst>
      </pc:sldChg>
      <pc:sldChg chg="add">
        <pc:chgData name="luis cleto" userId="a76db6c301978307" providerId="LiveId" clId="{8E18C0F4-49B2-4CFB-81D5-DE48E4908119}" dt="2025-06-10T12:48:15.045" v="0"/>
        <pc:sldMkLst>
          <pc:docMk/>
          <pc:sldMk cId="365445305" sldId="2095"/>
        </pc:sldMkLst>
      </pc:sldChg>
      <pc:sldChg chg="add">
        <pc:chgData name="luis cleto" userId="a76db6c301978307" providerId="LiveId" clId="{8E18C0F4-49B2-4CFB-81D5-DE48E4908119}" dt="2025-06-10T12:48:15.045" v="0"/>
        <pc:sldMkLst>
          <pc:docMk/>
          <pc:sldMk cId="1683921717" sldId="2096"/>
        </pc:sldMkLst>
      </pc:sldChg>
      <pc:sldChg chg="add">
        <pc:chgData name="luis cleto" userId="a76db6c301978307" providerId="LiveId" clId="{8E18C0F4-49B2-4CFB-81D5-DE48E4908119}" dt="2025-06-10T12:48:15.045" v="0"/>
        <pc:sldMkLst>
          <pc:docMk/>
          <pc:sldMk cId="721001657" sldId="2097"/>
        </pc:sldMkLst>
      </pc:sldChg>
      <pc:sldChg chg="add">
        <pc:chgData name="luis cleto" userId="a76db6c301978307" providerId="LiveId" clId="{8E18C0F4-49B2-4CFB-81D5-DE48E4908119}" dt="2025-06-10T12:48:15.045" v="0"/>
        <pc:sldMkLst>
          <pc:docMk/>
          <pc:sldMk cId="601918136" sldId="2098"/>
        </pc:sldMkLst>
      </pc:sldChg>
      <pc:sldChg chg="add">
        <pc:chgData name="luis cleto" userId="a76db6c301978307" providerId="LiveId" clId="{8E18C0F4-49B2-4CFB-81D5-DE48E4908119}" dt="2025-06-10T12:48:15.045" v="0"/>
        <pc:sldMkLst>
          <pc:docMk/>
          <pc:sldMk cId="1108936554" sldId="2099"/>
        </pc:sldMkLst>
      </pc:sldChg>
      <pc:sldChg chg="add">
        <pc:chgData name="luis cleto" userId="a76db6c301978307" providerId="LiveId" clId="{8E18C0F4-49B2-4CFB-81D5-DE48E4908119}" dt="2025-06-10T12:48:15.045" v="0"/>
        <pc:sldMkLst>
          <pc:docMk/>
          <pc:sldMk cId="386316846" sldId="2100"/>
        </pc:sldMkLst>
      </pc:sldChg>
      <pc:sldChg chg="add">
        <pc:chgData name="luis cleto" userId="a76db6c301978307" providerId="LiveId" clId="{8E18C0F4-49B2-4CFB-81D5-DE48E4908119}" dt="2025-06-10T12:48:15.045" v="0"/>
        <pc:sldMkLst>
          <pc:docMk/>
          <pc:sldMk cId="3905699731" sldId="2101"/>
        </pc:sldMkLst>
      </pc:sldChg>
      <pc:sldChg chg="add">
        <pc:chgData name="luis cleto" userId="a76db6c301978307" providerId="LiveId" clId="{8E18C0F4-49B2-4CFB-81D5-DE48E4908119}" dt="2025-06-10T12:48:15.045" v="0"/>
        <pc:sldMkLst>
          <pc:docMk/>
          <pc:sldMk cId="861111420" sldId="2102"/>
        </pc:sldMkLst>
      </pc:sldChg>
      <pc:sldChg chg="add">
        <pc:chgData name="luis cleto" userId="a76db6c301978307" providerId="LiveId" clId="{8E18C0F4-49B2-4CFB-81D5-DE48E4908119}" dt="2025-06-10T12:48:15.045" v="0"/>
        <pc:sldMkLst>
          <pc:docMk/>
          <pc:sldMk cId="2989207930" sldId="2103"/>
        </pc:sldMkLst>
      </pc:sldChg>
      <pc:sldChg chg="add">
        <pc:chgData name="luis cleto" userId="a76db6c301978307" providerId="LiveId" clId="{8E18C0F4-49B2-4CFB-81D5-DE48E4908119}" dt="2025-06-10T12:48:15.045" v="0"/>
        <pc:sldMkLst>
          <pc:docMk/>
          <pc:sldMk cId="4184850133" sldId="2104"/>
        </pc:sldMkLst>
      </pc:sldChg>
      <pc:sldChg chg="add">
        <pc:chgData name="luis cleto" userId="a76db6c301978307" providerId="LiveId" clId="{8E18C0F4-49B2-4CFB-81D5-DE48E4908119}" dt="2025-06-10T12:48:15.045" v="0"/>
        <pc:sldMkLst>
          <pc:docMk/>
          <pc:sldMk cId="1019323422" sldId="2105"/>
        </pc:sldMkLst>
      </pc:sldChg>
      <pc:sldChg chg="add">
        <pc:chgData name="luis cleto" userId="a76db6c301978307" providerId="LiveId" clId="{8E18C0F4-49B2-4CFB-81D5-DE48E4908119}" dt="2025-06-10T12:48:15.045" v="0"/>
        <pc:sldMkLst>
          <pc:docMk/>
          <pc:sldMk cId="938512147" sldId="2106"/>
        </pc:sldMkLst>
      </pc:sldChg>
      <pc:sldChg chg="add">
        <pc:chgData name="luis cleto" userId="a76db6c301978307" providerId="LiveId" clId="{8E18C0F4-49B2-4CFB-81D5-DE48E4908119}" dt="2025-06-10T12:48:15.045" v="0"/>
        <pc:sldMkLst>
          <pc:docMk/>
          <pc:sldMk cId="1472987030" sldId="2107"/>
        </pc:sldMkLst>
      </pc:sldChg>
      <pc:sldChg chg="add">
        <pc:chgData name="luis cleto" userId="a76db6c301978307" providerId="LiveId" clId="{8E18C0F4-49B2-4CFB-81D5-DE48E4908119}" dt="2025-06-10T12:48:15.045" v="0"/>
        <pc:sldMkLst>
          <pc:docMk/>
          <pc:sldMk cId="879608980" sldId="2108"/>
        </pc:sldMkLst>
      </pc:sldChg>
      <pc:sldChg chg="add">
        <pc:chgData name="luis cleto" userId="a76db6c301978307" providerId="LiveId" clId="{8E18C0F4-49B2-4CFB-81D5-DE48E4908119}" dt="2025-06-10T12:48:15.045" v="0"/>
        <pc:sldMkLst>
          <pc:docMk/>
          <pc:sldMk cId="95992119" sldId="2109"/>
        </pc:sldMkLst>
      </pc:sldChg>
      <pc:sldChg chg="add">
        <pc:chgData name="luis cleto" userId="a76db6c301978307" providerId="LiveId" clId="{8E18C0F4-49B2-4CFB-81D5-DE48E4908119}" dt="2025-06-10T12:48:15.045" v="0"/>
        <pc:sldMkLst>
          <pc:docMk/>
          <pc:sldMk cId="3935432095" sldId="2110"/>
        </pc:sldMkLst>
      </pc:sldChg>
      <pc:sldChg chg="add">
        <pc:chgData name="luis cleto" userId="a76db6c301978307" providerId="LiveId" clId="{8E18C0F4-49B2-4CFB-81D5-DE48E4908119}" dt="2025-06-10T12:48:15.045" v="0"/>
        <pc:sldMkLst>
          <pc:docMk/>
          <pc:sldMk cId="1662445978" sldId="2111"/>
        </pc:sldMkLst>
      </pc:sldChg>
      <pc:sldChg chg="add">
        <pc:chgData name="luis cleto" userId="a76db6c301978307" providerId="LiveId" clId="{8E18C0F4-49B2-4CFB-81D5-DE48E4908119}" dt="2025-06-10T12:48:15.045" v="0"/>
        <pc:sldMkLst>
          <pc:docMk/>
          <pc:sldMk cId="2820594990" sldId="2112"/>
        </pc:sldMkLst>
      </pc:sldChg>
      <pc:sldChg chg="add">
        <pc:chgData name="luis cleto" userId="a76db6c301978307" providerId="LiveId" clId="{8E18C0F4-49B2-4CFB-81D5-DE48E4908119}" dt="2025-06-10T12:48:15.045" v="0"/>
        <pc:sldMkLst>
          <pc:docMk/>
          <pc:sldMk cId="1133496931" sldId="2113"/>
        </pc:sldMkLst>
      </pc:sldChg>
      <pc:sldChg chg="add">
        <pc:chgData name="luis cleto" userId="a76db6c301978307" providerId="LiveId" clId="{8E18C0F4-49B2-4CFB-81D5-DE48E4908119}" dt="2025-06-10T12:48:15.045" v="0"/>
        <pc:sldMkLst>
          <pc:docMk/>
          <pc:sldMk cId="3270297047" sldId="2114"/>
        </pc:sldMkLst>
      </pc:sldChg>
      <pc:sldChg chg="add">
        <pc:chgData name="luis cleto" userId="a76db6c301978307" providerId="LiveId" clId="{8E18C0F4-49B2-4CFB-81D5-DE48E4908119}" dt="2025-06-10T12:48:15.045" v="0"/>
        <pc:sldMkLst>
          <pc:docMk/>
          <pc:sldMk cId="2091810482" sldId="2115"/>
        </pc:sldMkLst>
      </pc:sldChg>
      <pc:sldChg chg="add">
        <pc:chgData name="luis cleto" userId="a76db6c301978307" providerId="LiveId" clId="{8E18C0F4-49B2-4CFB-81D5-DE48E4908119}" dt="2025-06-10T12:48:15.045" v="0"/>
        <pc:sldMkLst>
          <pc:docMk/>
          <pc:sldMk cId="2385850794" sldId="2116"/>
        </pc:sldMkLst>
      </pc:sldChg>
      <pc:sldChg chg="add">
        <pc:chgData name="luis cleto" userId="a76db6c301978307" providerId="LiveId" clId="{8E18C0F4-49B2-4CFB-81D5-DE48E4908119}" dt="2025-06-10T12:48:15.045" v="0"/>
        <pc:sldMkLst>
          <pc:docMk/>
          <pc:sldMk cId="2563109896" sldId="2117"/>
        </pc:sldMkLst>
      </pc:sldChg>
      <pc:sldChg chg="add">
        <pc:chgData name="luis cleto" userId="a76db6c301978307" providerId="LiveId" clId="{8E18C0F4-49B2-4CFB-81D5-DE48E4908119}" dt="2025-06-10T12:48:15.045" v="0"/>
        <pc:sldMkLst>
          <pc:docMk/>
          <pc:sldMk cId="1455212186" sldId="2118"/>
        </pc:sldMkLst>
      </pc:sldChg>
      <pc:sldChg chg="add">
        <pc:chgData name="luis cleto" userId="a76db6c301978307" providerId="LiveId" clId="{8E18C0F4-49B2-4CFB-81D5-DE48E4908119}" dt="2025-06-10T12:48:15.045" v="0"/>
        <pc:sldMkLst>
          <pc:docMk/>
          <pc:sldMk cId="3422900956" sldId="2119"/>
        </pc:sldMkLst>
      </pc:sldChg>
      <pc:sldChg chg="add">
        <pc:chgData name="luis cleto" userId="a76db6c301978307" providerId="LiveId" clId="{8E18C0F4-49B2-4CFB-81D5-DE48E4908119}" dt="2025-06-10T12:48:15.045" v="0"/>
        <pc:sldMkLst>
          <pc:docMk/>
          <pc:sldMk cId="169477369" sldId="2120"/>
        </pc:sldMkLst>
      </pc:sldChg>
      <pc:sldChg chg="add">
        <pc:chgData name="luis cleto" userId="a76db6c301978307" providerId="LiveId" clId="{8E18C0F4-49B2-4CFB-81D5-DE48E4908119}" dt="2025-06-10T12:48:15.045" v="0"/>
        <pc:sldMkLst>
          <pc:docMk/>
          <pc:sldMk cId="2415949571" sldId="2121"/>
        </pc:sldMkLst>
      </pc:sldChg>
      <pc:sldChg chg="add">
        <pc:chgData name="luis cleto" userId="a76db6c301978307" providerId="LiveId" clId="{8E18C0F4-49B2-4CFB-81D5-DE48E4908119}" dt="2025-06-10T12:48:15.045" v="0"/>
        <pc:sldMkLst>
          <pc:docMk/>
          <pc:sldMk cId="3824124883" sldId="2122"/>
        </pc:sldMkLst>
      </pc:sldChg>
      <pc:sldChg chg="add">
        <pc:chgData name="luis cleto" userId="a76db6c301978307" providerId="LiveId" clId="{8E18C0F4-49B2-4CFB-81D5-DE48E4908119}" dt="2025-06-10T12:48:15.045" v="0"/>
        <pc:sldMkLst>
          <pc:docMk/>
          <pc:sldMk cId="948060136" sldId="2123"/>
        </pc:sldMkLst>
      </pc:sldChg>
      <pc:sldChg chg="add">
        <pc:chgData name="luis cleto" userId="a76db6c301978307" providerId="LiveId" clId="{8E18C0F4-49B2-4CFB-81D5-DE48E4908119}" dt="2025-06-10T12:48:15.045" v="0"/>
        <pc:sldMkLst>
          <pc:docMk/>
          <pc:sldMk cId="3106381775" sldId="2124"/>
        </pc:sldMkLst>
      </pc:sldChg>
      <pc:sldChg chg="add">
        <pc:chgData name="luis cleto" userId="a76db6c301978307" providerId="LiveId" clId="{8E18C0F4-49B2-4CFB-81D5-DE48E4908119}" dt="2025-06-10T12:48:15.045" v="0"/>
        <pc:sldMkLst>
          <pc:docMk/>
          <pc:sldMk cId="1492590466" sldId="2125"/>
        </pc:sldMkLst>
      </pc:sldChg>
      <pc:sldChg chg="add">
        <pc:chgData name="luis cleto" userId="a76db6c301978307" providerId="LiveId" clId="{8E18C0F4-49B2-4CFB-81D5-DE48E4908119}" dt="2025-06-10T12:48:15.045" v="0"/>
        <pc:sldMkLst>
          <pc:docMk/>
          <pc:sldMk cId="930938233" sldId="2126"/>
        </pc:sldMkLst>
      </pc:sldChg>
      <pc:sldChg chg="add">
        <pc:chgData name="luis cleto" userId="a76db6c301978307" providerId="LiveId" clId="{8E18C0F4-49B2-4CFB-81D5-DE48E4908119}" dt="2025-06-10T12:48:15.045" v="0"/>
        <pc:sldMkLst>
          <pc:docMk/>
          <pc:sldMk cId="2479033380" sldId="2127"/>
        </pc:sldMkLst>
      </pc:sldChg>
      <pc:sldChg chg="add">
        <pc:chgData name="luis cleto" userId="a76db6c301978307" providerId="LiveId" clId="{8E18C0F4-49B2-4CFB-81D5-DE48E4908119}" dt="2025-06-10T12:48:15.045" v="0"/>
        <pc:sldMkLst>
          <pc:docMk/>
          <pc:sldMk cId="2229154508" sldId="2128"/>
        </pc:sldMkLst>
      </pc:sldChg>
      <pc:sldChg chg="add">
        <pc:chgData name="luis cleto" userId="a76db6c301978307" providerId="LiveId" clId="{8E18C0F4-49B2-4CFB-81D5-DE48E4908119}" dt="2025-06-10T12:48:15.045" v="0"/>
        <pc:sldMkLst>
          <pc:docMk/>
          <pc:sldMk cId="2400077787" sldId="2129"/>
        </pc:sldMkLst>
      </pc:sldChg>
      <pc:sldChg chg="add">
        <pc:chgData name="luis cleto" userId="a76db6c301978307" providerId="LiveId" clId="{8E18C0F4-49B2-4CFB-81D5-DE48E4908119}" dt="2025-06-10T12:48:15.045" v="0"/>
        <pc:sldMkLst>
          <pc:docMk/>
          <pc:sldMk cId="1074933270" sldId="2130"/>
        </pc:sldMkLst>
      </pc:sldChg>
      <pc:sldChg chg="add">
        <pc:chgData name="luis cleto" userId="a76db6c301978307" providerId="LiveId" clId="{8E18C0F4-49B2-4CFB-81D5-DE48E4908119}" dt="2025-06-10T12:48:15.045" v="0"/>
        <pc:sldMkLst>
          <pc:docMk/>
          <pc:sldMk cId="1929472693" sldId="2131"/>
        </pc:sldMkLst>
      </pc:sldChg>
      <pc:sldChg chg="add">
        <pc:chgData name="luis cleto" userId="a76db6c301978307" providerId="LiveId" clId="{8E18C0F4-49B2-4CFB-81D5-DE48E4908119}" dt="2025-06-10T12:48:15.045" v="0"/>
        <pc:sldMkLst>
          <pc:docMk/>
          <pc:sldMk cId="4104637330" sldId="2132"/>
        </pc:sldMkLst>
      </pc:sldChg>
      <pc:sldChg chg="add">
        <pc:chgData name="luis cleto" userId="a76db6c301978307" providerId="LiveId" clId="{8E18C0F4-49B2-4CFB-81D5-DE48E4908119}" dt="2025-06-10T12:48:15.045" v="0"/>
        <pc:sldMkLst>
          <pc:docMk/>
          <pc:sldMk cId="3598350783" sldId="2133"/>
        </pc:sldMkLst>
      </pc:sldChg>
      <pc:sldChg chg="add">
        <pc:chgData name="luis cleto" userId="a76db6c301978307" providerId="LiveId" clId="{8E18C0F4-49B2-4CFB-81D5-DE48E4908119}" dt="2025-06-10T12:48:15.045" v="0"/>
        <pc:sldMkLst>
          <pc:docMk/>
          <pc:sldMk cId="3301888018" sldId="2134"/>
        </pc:sldMkLst>
      </pc:sldChg>
      <pc:sldChg chg="add">
        <pc:chgData name="luis cleto" userId="a76db6c301978307" providerId="LiveId" clId="{8E18C0F4-49B2-4CFB-81D5-DE48E4908119}" dt="2025-06-10T12:48:15.045" v="0"/>
        <pc:sldMkLst>
          <pc:docMk/>
          <pc:sldMk cId="617393050" sldId="2135"/>
        </pc:sldMkLst>
      </pc:sldChg>
      <pc:sldChg chg="add">
        <pc:chgData name="luis cleto" userId="a76db6c301978307" providerId="LiveId" clId="{8E18C0F4-49B2-4CFB-81D5-DE48E4908119}" dt="2025-06-10T12:48:15.045" v="0"/>
        <pc:sldMkLst>
          <pc:docMk/>
          <pc:sldMk cId="3369989033" sldId="2136"/>
        </pc:sldMkLst>
      </pc:sldChg>
      <pc:sldChg chg="add">
        <pc:chgData name="luis cleto" userId="a76db6c301978307" providerId="LiveId" clId="{8E18C0F4-49B2-4CFB-81D5-DE48E4908119}" dt="2025-06-10T12:48:15.045" v="0"/>
        <pc:sldMkLst>
          <pc:docMk/>
          <pc:sldMk cId="3478049449" sldId="2137"/>
        </pc:sldMkLst>
      </pc:sldChg>
      <pc:sldChg chg="add">
        <pc:chgData name="luis cleto" userId="a76db6c301978307" providerId="LiveId" clId="{8E18C0F4-49B2-4CFB-81D5-DE48E4908119}" dt="2025-06-10T12:48:15.045" v="0"/>
        <pc:sldMkLst>
          <pc:docMk/>
          <pc:sldMk cId="3325325021" sldId="2138"/>
        </pc:sldMkLst>
      </pc:sldChg>
      <pc:sldChg chg="add">
        <pc:chgData name="luis cleto" userId="a76db6c301978307" providerId="LiveId" clId="{8E18C0F4-49B2-4CFB-81D5-DE48E4908119}" dt="2025-06-10T12:48:15.045" v="0"/>
        <pc:sldMkLst>
          <pc:docMk/>
          <pc:sldMk cId="2190918335" sldId="2139"/>
        </pc:sldMkLst>
      </pc:sldChg>
      <pc:sldChg chg="add">
        <pc:chgData name="luis cleto" userId="a76db6c301978307" providerId="LiveId" clId="{8E18C0F4-49B2-4CFB-81D5-DE48E4908119}" dt="2025-06-10T12:48:15.045" v="0"/>
        <pc:sldMkLst>
          <pc:docMk/>
          <pc:sldMk cId="3024343860" sldId="2140"/>
        </pc:sldMkLst>
      </pc:sldChg>
      <pc:sldChg chg="add">
        <pc:chgData name="luis cleto" userId="a76db6c301978307" providerId="LiveId" clId="{8E18C0F4-49B2-4CFB-81D5-DE48E4908119}" dt="2025-06-10T12:48:15.045" v="0"/>
        <pc:sldMkLst>
          <pc:docMk/>
          <pc:sldMk cId="4043490802" sldId="2141"/>
        </pc:sldMkLst>
      </pc:sldChg>
      <pc:sldChg chg="add">
        <pc:chgData name="luis cleto" userId="a76db6c301978307" providerId="LiveId" clId="{8E18C0F4-49B2-4CFB-81D5-DE48E4908119}" dt="2025-06-10T12:48:15.045" v="0"/>
        <pc:sldMkLst>
          <pc:docMk/>
          <pc:sldMk cId="4211574549" sldId="2142"/>
        </pc:sldMkLst>
      </pc:sldChg>
      <pc:sldChg chg="add">
        <pc:chgData name="luis cleto" userId="a76db6c301978307" providerId="LiveId" clId="{8E18C0F4-49B2-4CFB-81D5-DE48E4908119}" dt="2025-06-10T12:48:15.045" v="0"/>
        <pc:sldMkLst>
          <pc:docMk/>
          <pc:sldMk cId="1093460992" sldId="2143"/>
        </pc:sldMkLst>
      </pc:sldChg>
      <pc:sldChg chg="add">
        <pc:chgData name="luis cleto" userId="a76db6c301978307" providerId="LiveId" clId="{8E18C0F4-49B2-4CFB-81D5-DE48E4908119}" dt="2025-06-10T12:48:15.045" v="0"/>
        <pc:sldMkLst>
          <pc:docMk/>
          <pc:sldMk cId="3590060848" sldId="2144"/>
        </pc:sldMkLst>
      </pc:sldChg>
      <pc:sldChg chg="add">
        <pc:chgData name="luis cleto" userId="a76db6c301978307" providerId="LiveId" clId="{8E18C0F4-49B2-4CFB-81D5-DE48E4908119}" dt="2025-06-10T12:48:15.045" v="0"/>
        <pc:sldMkLst>
          <pc:docMk/>
          <pc:sldMk cId="2885212310" sldId="2145"/>
        </pc:sldMkLst>
      </pc:sldChg>
      <pc:sldChg chg="add">
        <pc:chgData name="luis cleto" userId="a76db6c301978307" providerId="LiveId" clId="{8E18C0F4-49B2-4CFB-81D5-DE48E4908119}" dt="2025-06-10T12:48:15.045" v="0"/>
        <pc:sldMkLst>
          <pc:docMk/>
          <pc:sldMk cId="1082354683" sldId="2146"/>
        </pc:sldMkLst>
      </pc:sldChg>
      <pc:sldChg chg="add">
        <pc:chgData name="luis cleto" userId="a76db6c301978307" providerId="LiveId" clId="{8E18C0F4-49B2-4CFB-81D5-DE48E4908119}" dt="2025-06-10T12:48:15.045" v="0"/>
        <pc:sldMkLst>
          <pc:docMk/>
          <pc:sldMk cId="3759863688" sldId="2147"/>
        </pc:sldMkLst>
      </pc:sldChg>
      <pc:sldChg chg="add">
        <pc:chgData name="luis cleto" userId="a76db6c301978307" providerId="LiveId" clId="{8E18C0F4-49B2-4CFB-81D5-DE48E4908119}" dt="2025-06-10T12:48:15.045" v="0"/>
        <pc:sldMkLst>
          <pc:docMk/>
          <pc:sldMk cId="1716765730" sldId="2148"/>
        </pc:sldMkLst>
      </pc:sldChg>
      <pc:sldChg chg="add">
        <pc:chgData name="luis cleto" userId="a76db6c301978307" providerId="LiveId" clId="{8E18C0F4-49B2-4CFB-81D5-DE48E4908119}" dt="2025-06-10T12:48:15.045" v="0"/>
        <pc:sldMkLst>
          <pc:docMk/>
          <pc:sldMk cId="3871062926" sldId="2149"/>
        </pc:sldMkLst>
      </pc:sldChg>
      <pc:sldChg chg="add">
        <pc:chgData name="luis cleto" userId="a76db6c301978307" providerId="LiveId" clId="{8E18C0F4-49B2-4CFB-81D5-DE48E4908119}" dt="2025-06-10T12:48:15.045" v="0"/>
        <pc:sldMkLst>
          <pc:docMk/>
          <pc:sldMk cId="1897039710" sldId="2150"/>
        </pc:sldMkLst>
      </pc:sldChg>
      <pc:sldChg chg="add">
        <pc:chgData name="luis cleto" userId="a76db6c301978307" providerId="LiveId" clId="{8E18C0F4-49B2-4CFB-81D5-DE48E4908119}" dt="2025-06-10T12:48:15.045" v="0"/>
        <pc:sldMkLst>
          <pc:docMk/>
          <pc:sldMk cId="2999502415" sldId="2151"/>
        </pc:sldMkLst>
      </pc:sldChg>
      <pc:sldChg chg="add">
        <pc:chgData name="luis cleto" userId="a76db6c301978307" providerId="LiveId" clId="{8E18C0F4-49B2-4CFB-81D5-DE48E4908119}" dt="2025-06-10T12:48:15.045" v="0"/>
        <pc:sldMkLst>
          <pc:docMk/>
          <pc:sldMk cId="1553420282" sldId="2152"/>
        </pc:sldMkLst>
      </pc:sldChg>
      <pc:sldChg chg="add">
        <pc:chgData name="luis cleto" userId="a76db6c301978307" providerId="LiveId" clId="{8E18C0F4-49B2-4CFB-81D5-DE48E4908119}" dt="2025-06-10T12:48:15.045" v="0"/>
        <pc:sldMkLst>
          <pc:docMk/>
          <pc:sldMk cId="817144852" sldId="2153"/>
        </pc:sldMkLst>
      </pc:sldChg>
      <pc:sldChg chg="add">
        <pc:chgData name="luis cleto" userId="a76db6c301978307" providerId="LiveId" clId="{8E18C0F4-49B2-4CFB-81D5-DE48E4908119}" dt="2025-06-10T12:48:15.045" v="0"/>
        <pc:sldMkLst>
          <pc:docMk/>
          <pc:sldMk cId="3040749100" sldId="2154"/>
        </pc:sldMkLst>
      </pc:sldChg>
      <pc:sldChg chg="add">
        <pc:chgData name="luis cleto" userId="a76db6c301978307" providerId="LiveId" clId="{8E18C0F4-49B2-4CFB-81D5-DE48E4908119}" dt="2025-06-10T12:48:15.045" v="0"/>
        <pc:sldMkLst>
          <pc:docMk/>
          <pc:sldMk cId="4208402058" sldId="2155"/>
        </pc:sldMkLst>
      </pc:sldChg>
      <pc:sldChg chg="add">
        <pc:chgData name="luis cleto" userId="a76db6c301978307" providerId="LiveId" clId="{8E18C0F4-49B2-4CFB-81D5-DE48E4908119}" dt="2025-06-10T12:48:15.045" v="0"/>
        <pc:sldMkLst>
          <pc:docMk/>
          <pc:sldMk cId="1497408689" sldId="2156"/>
        </pc:sldMkLst>
      </pc:sldChg>
      <pc:sldChg chg="add">
        <pc:chgData name="luis cleto" userId="a76db6c301978307" providerId="LiveId" clId="{8E18C0F4-49B2-4CFB-81D5-DE48E4908119}" dt="2025-06-10T12:48:15.045" v="0"/>
        <pc:sldMkLst>
          <pc:docMk/>
          <pc:sldMk cId="1028406038" sldId="2157"/>
        </pc:sldMkLst>
      </pc:sldChg>
      <pc:sldChg chg="add">
        <pc:chgData name="luis cleto" userId="a76db6c301978307" providerId="LiveId" clId="{8E18C0F4-49B2-4CFB-81D5-DE48E4908119}" dt="2025-06-10T12:48:15.045" v="0"/>
        <pc:sldMkLst>
          <pc:docMk/>
          <pc:sldMk cId="2530748877" sldId="2158"/>
        </pc:sldMkLst>
      </pc:sldChg>
      <pc:sldChg chg="add">
        <pc:chgData name="luis cleto" userId="a76db6c301978307" providerId="LiveId" clId="{8E18C0F4-49B2-4CFB-81D5-DE48E4908119}" dt="2025-06-10T12:48:15.045" v="0"/>
        <pc:sldMkLst>
          <pc:docMk/>
          <pc:sldMk cId="33317705" sldId="2159"/>
        </pc:sldMkLst>
      </pc:sldChg>
      <pc:sldChg chg="add">
        <pc:chgData name="luis cleto" userId="a76db6c301978307" providerId="LiveId" clId="{8E18C0F4-49B2-4CFB-81D5-DE48E4908119}" dt="2025-06-10T12:48:15.045" v="0"/>
        <pc:sldMkLst>
          <pc:docMk/>
          <pc:sldMk cId="3455991767" sldId="2160"/>
        </pc:sldMkLst>
      </pc:sldChg>
      <pc:sldChg chg="add">
        <pc:chgData name="luis cleto" userId="a76db6c301978307" providerId="LiveId" clId="{8E18C0F4-49B2-4CFB-81D5-DE48E4908119}" dt="2025-06-10T12:48:15.045" v="0"/>
        <pc:sldMkLst>
          <pc:docMk/>
          <pc:sldMk cId="3611207295" sldId="2161"/>
        </pc:sldMkLst>
      </pc:sldChg>
      <pc:sldChg chg="add">
        <pc:chgData name="luis cleto" userId="a76db6c301978307" providerId="LiveId" clId="{8E18C0F4-49B2-4CFB-81D5-DE48E4908119}" dt="2025-06-10T12:48:15.045" v="0"/>
        <pc:sldMkLst>
          <pc:docMk/>
          <pc:sldMk cId="1303320657" sldId="2162"/>
        </pc:sldMkLst>
      </pc:sldChg>
      <pc:sldChg chg="add">
        <pc:chgData name="luis cleto" userId="a76db6c301978307" providerId="LiveId" clId="{8E18C0F4-49B2-4CFB-81D5-DE48E4908119}" dt="2025-06-10T12:48:15.045" v="0"/>
        <pc:sldMkLst>
          <pc:docMk/>
          <pc:sldMk cId="3865488682" sldId="2163"/>
        </pc:sldMkLst>
      </pc:sldChg>
      <pc:sldChg chg="add">
        <pc:chgData name="luis cleto" userId="a76db6c301978307" providerId="LiveId" clId="{8E18C0F4-49B2-4CFB-81D5-DE48E4908119}" dt="2025-06-10T12:48:15.045" v="0"/>
        <pc:sldMkLst>
          <pc:docMk/>
          <pc:sldMk cId="19790425" sldId="2164"/>
        </pc:sldMkLst>
      </pc:sldChg>
      <pc:sldChg chg="add">
        <pc:chgData name="luis cleto" userId="a76db6c301978307" providerId="LiveId" clId="{8E18C0F4-49B2-4CFB-81D5-DE48E4908119}" dt="2025-06-10T12:48:15.045" v="0"/>
        <pc:sldMkLst>
          <pc:docMk/>
          <pc:sldMk cId="3335112582" sldId="2165"/>
        </pc:sldMkLst>
      </pc:sldChg>
      <pc:sldChg chg="add">
        <pc:chgData name="luis cleto" userId="a76db6c301978307" providerId="LiveId" clId="{8E18C0F4-49B2-4CFB-81D5-DE48E4908119}" dt="2025-06-10T12:48:15.045" v="0"/>
        <pc:sldMkLst>
          <pc:docMk/>
          <pc:sldMk cId="3801762435" sldId="2166"/>
        </pc:sldMkLst>
      </pc:sldChg>
      <pc:sldChg chg="add">
        <pc:chgData name="luis cleto" userId="a76db6c301978307" providerId="LiveId" clId="{8E18C0F4-49B2-4CFB-81D5-DE48E4908119}" dt="2025-06-10T12:48:15.045" v="0"/>
        <pc:sldMkLst>
          <pc:docMk/>
          <pc:sldMk cId="3251812408" sldId="2167"/>
        </pc:sldMkLst>
      </pc:sldChg>
      <pc:sldChg chg="add">
        <pc:chgData name="luis cleto" userId="a76db6c301978307" providerId="LiveId" clId="{8E18C0F4-49B2-4CFB-81D5-DE48E4908119}" dt="2025-06-10T12:48:15.045" v="0"/>
        <pc:sldMkLst>
          <pc:docMk/>
          <pc:sldMk cId="2162328907" sldId="2168"/>
        </pc:sldMkLst>
      </pc:sldChg>
      <pc:sldChg chg="add">
        <pc:chgData name="luis cleto" userId="a76db6c301978307" providerId="LiveId" clId="{8E18C0F4-49B2-4CFB-81D5-DE48E4908119}" dt="2025-06-10T12:48:15.045" v="0"/>
        <pc:sldMkLst>
          <pc:docMk/>
          <pc:sldMk cId="1248776290" sldId="2169"/>
        </pc:sldMkLst>
      </pc:sldChg>
      <pc:sldChg chg="add">
        <pc:chgData name="luis cleto" userId="a76db6c301978307" providerId="LiveId" clId="{8E18C0F4-49B2-4CFB-81D5-DE48E4908119}" dt="2025-06-10T12:48:15.045" v="0"/>
        <pc:sldMkLst>
          <pc:docMk/>
          <pc:sldMk cId="1996782513" sldId="2170"/>
        </pc:sldMkLst>
      </pc:sldChg>
      <pc:sldChg chg="add">
        <pc:chgData name="luis cleto" userId="a76db6c301978307" providerId="LiveId" clId="{8E18C0F4-49B2-4CFB-81D5-DE48E4908119}" dt="2025-06-10T12:48:15.045" v="0"/>
        <pc:sldMkLst>
          <pc:docMk/>
          <pc:sldMk cId="623989965" sldId="2171"/>
        </pc:sldMkLst>
      </pc:sldChg>
      <pc:sldChg chg="add">
        <pc:chgData name="luis cleto" userId="a76db6c301978307" providerId="LiveId" clId="{8E18C0F4-49B2-4CFB-81D5-DE48E4908119}" dt="2025-06-10T12:48:15.045" v="0"/>
        <pc:sldMkLst>
          <pc:docMk/>
          <pc:sldMk cId="2965187176" sldId="2172"/>
        </pc:sldMkLst>
      </pc:sldChg>
      <pc:sldChg chg="add">
        <pc:chgData name="luis cleto" userId="a76db6c301978307" providerId="LiveId" clId="{8E18C0F4-49B2-4CFB-81D5-DE48E4908119}" dt="2025-06-10T12:48:15.045" v="0"/>
        <pc:sldMkLst>
          <pc:docMk/>
          <pc:sldMk cId="1907368038" sldId="2173"/>
        </pc:sldMkLst>
      </pc:sldChg>
      <pc:sldChg chg="add">
        <pc:chgData name="luis cleto" userId="a76db6c301978307" providerId="LiveId" clId="{8E18C0F4-49B2-4CFB-81D5-DE48E4908119}" dt="2025-06-10T12:48:15.045" v="0"/>
        <pc:sldMkLst>
          <pc:docMk/>
          <pc:sldMk cId="3775975099" sldId="2174"/>
        </pc:sldMkLst>
      </pc:sldChg>
      <pc:sldChg chg="add">
        <pc:chgData name="luis cleto" userId="a76db6c301978307" providerId="LiveId" clId="{8E18C0F4-49B2-4CFB-81D5-DE48E4908119}" dt="2025-06-10T12:48:15.045" v="0"/>
        <pc:sldMkLst>
          <pc:docMk/>
          <pc:sldMk cId="3868689071" sldId="2175"/>
        </pc:sldMkLst>
      </pc:sldChg>
      <pc:sldChg chg="add">
        <pc:chgData name="luis cleto" userId="a76db6c301978307" providerId="LiveId" clId="{8E18C0F4-49B2-4CFB-81D5-DE48E4908119}" dt="2025-06-10T12:48:15.045" v="0"/>
        <pc:sldMkLst>
          <pc:docMk/>
          <pc:sldMk cId="652090282" sldId="2176"/>
        </pc:sldMkLst>
      </pc:sldChg>
      <pc:sldChg chg="add">
        <pc:chgData name="luis cleto" userId="a76db6c301978307" providerId="LiveId" clId="{8E18C0F4-49B2-4CFB-81D5-DE48E4908119}" dt="2025-06-10T12:48:15.045" v="0"/>
        <pc:sldMkLst>
          <pc:docMk/>
          <pc:sldMk cId="3645095707" sldId="2177"/>
        </pc:sldMkLst>
      </pc:sldChg>
      <pc:sldChg chg="add">
        <pc:chgData name="luis cleto" userId="a76db6c301978307" providerId="LiveId" clId="{8E18C0F4-49B2-4CFB-81D5-DE48E4908119}" dt="2025-06-10T12:48:15.045" v="0"/>
        <pc:sldMkLst>
          <pc:docMk/>
          <pc:sldMk cId="390898756" sldId="2178"/>
        </pc:sldMkLst>
      </pc:sldChg>
      <pc:sldChg chg="add">
        <pc:chgData name="luis cleto" userId="a76db6c301978307" providerId="LiveId" clId="{8E18C0F4-49B2-4CFB-81D5-DE48E4908119}" dt="2025-06-10T12:48:15.045" v="0"/>
        <pc:sldMkLst>
          <pc:docMk/>
          <pc:sldMk cId="1073615705" sldId="2179"/>
        </pc:sldMkLst>
      </pc:sldChg>
      <pc:sldChg chg="add">
        <pc:chgData name="luis cleto" userId="a76db6c301978307" providerId="LiveId" clId="{8E18C0F4-49B2-4CFB-81D5-DE48E4908119}" dt="2025-06-10T12:48:15.045" v="0"/>
        <pc:sldMkLst>
          <pc:docMk/>
          <pc:sldMk cId="4161367897" sldId="2180"/>
        </pc:sldMkLst>
      </pc:sldChg>
      <pc:sldChg chg="add">
        <pc:chgData name="luis cleto" userId="a76db6c301978307" providerId="LiveId" clId="{8E18C0F4-49B2-4CFB-81D5-DE48E4908119}" dt="2025-06-10T12:48:15.045" v="0"/>
        <pc:sldMkLst>
          <pc:docMk/>
          <pc:sldMk cId="4276446659" sldId="2181"/>
        </pc:sldMkLst>
      </pc:sldChg>
      <pc:sldChg chg="add">
        <pc:chgData name="luis cleto" userId="a76db6c301978307" providerId="LiveId" clId="{8E18C0F4-49B2-4CFB-81D5-DE48E4908119}" dt="2025-06-10T12:48:15.045" v="0"/>
        <pc:sldMkLst>
          <pc:docMk/>
          <pc:sldMk cId="60742470" sldId="2182"/>
        </pc:sldMkLst>
      </pc:sldChg>
      <pc:sldChg chg="add">
        <pc:chgData name="luis cleto" userId="a76db6c301978307" providerId="LiveId" clId="{8E18C0F4-49B2-4CFB-81D5-DE48E4908119}" dt="2025-06-10T12:48:15.045" v="0"/>
        <pc:sldMkLst>
          <pc:docMk/>
          <pc:sldMk cId="2070475044" sldId="2183"/>
        </pc:sldMkLst>
      </pc:sldChg>
      <pc:sldChg chg="add">
        <pc:chgData name="luis cleto" userId="a76db6c301978307" providerId="LiveId" clId="{8E18C0F4-49B2-4CFB-81D5-DE48E4908119}" dt="2025-06-10T12:48:15.045" v="0"/>
        <pc:sldMkLst>
          <pc:docMk/>
          <pc:sldMk cId="1317047894" sldId="2184"/>
        </pc:sldMkLst>
      </pc:sldChg>
      <pc:sldChg chg="add">
        <pc:chgData name="luis cleto" userId="a76db6c301978307" providerId="LiveId" clId="{8E18C0F4-49B2-4CFB-81D5-DE48E4908119}" dt="2025-06-10T12:48:15.045" v="0"/>
        <pc:sldMkLst>
          <pc:docMk/>
          <pc:sldMk cId="3292801131" sldId="2185"/>
        </pc:sldMkLst>
      </pc:sldChg>
      <pc:sldChg chg="add">
        <pc:chgData name="luis cleto" userId="a76db6c301978307" providerId="LiveId" clId="{8E18C0F4-49B2-4CFB-81D5-DE48E4908119}" dt="2025-06-10T12:48:15.045" v="0"/>
        <pc:sldMkLst>
          <pc:docMk/>
          <pc:sldMk cId="1791929215" sldId="2186"/>
        </pc:sldMkLst>
      </pc:sldChg>
      <pc:sldChg chg="add">
        <pc:chgData name="luis cleto" userId="a76db6c301978307" providerId="LiveId" clId="{8E18C0F4-49B2-4CFB-81D5-DE48E4908119}" dt="2025-06-10T12:48:15.045" v="0"/>
        <pc:sldMkLst>
          <pc:docMk/>
          <pc:sldMk cId="169377435" sldId="2187"/>
        </pc:sldMkLst>
      </pc:sldChg>
      <pc:sldChg chg="add">
        <pc:chgData name="luis cleto" userId="a76db6c301978307" providerId="LiveId" clId="{8E18C0F4-49B2-4CFB-81D5-DE48E4908119}" dt="2025-06-10T12:48:15.045" v="0"/>
        <pc:sldMkLst>
          <pc:docMk/>
          <pc:sldMk cId="1336703429" sldId="2188"/>
        </pc:sldMkLst>
      </pc:sldChg>
      <pc:sldChg chg="add">
        <pc:chgData name="luis cleto" userId="a76db6c301978307" providerId="LiveId" clId="{8E18C0F4-49B2-4CFB-81D5-DE48E4908119}" dt="2025-06-10T12:48:15.045" v="0"/>
        <pc:sldMkLst>
          <pc:docMk/>
          <pc:sldMk cId="2916244426" sldId="2189"/>
        </pc:sldMkLst>
      </pc:sldChg>
      <pc:sldChg chg="add">
        <pc:chgData name="luis cleto" userId="a76db6c301978307" providerId="LiveId" clId="{8E18C0F4-49B2-4CFB-81D5-DE48E4908119}" dt="2025-06-10T12:48:15.045" v="0"/>
        <pc:sldMkLst>
          <pc:docMk/>
          <pc:sldMk cId="1888698093" sldId="2190"/>
        </pc:sldMkLst>
      </pc:sldChg>
      <pc:sldChg chg="add">
        <pc:chgData name="luis cleto" userId="a76db6c301978307" providerId="LiveId" clId="{8E18C0F4-49B2-4CFB-81D5-DE48E4908119}" dt="2025-06-10T12:48:15.045" v="0"/>
        <pc:sldMkLst>
          <pc:docMk/>
          <pc:sldMk cId="3529235006" sldId="2191"/>
        </pc:sldMkLst>
      </pc:sldChg>
      <pc:sldChg chg="add">
        <pc:chgData name="luis cleto" userId="a76db6c301978307" providerId="LiveId" clId="{8E18C0F4-49B2-4CFB-81D5-DE48E4908119}" dt="2025-06-10T12:48:15.045" v="0"/>
        <pc:sldMkLst>
          <pc:docMk/>
          <pc:sldMk cId="2155382146" sldId="2192"/>
        </pc:sldMkLst>
      </pc:sldChg>
      <pc:sldChg chg="add">
        <pc:chgData name="luis cleto" userId="a76db6c301978307" providerId="LiveId" clId="{8E18C0F4-49B2-4CFB-81D5-DE48E4908119}" dt="2025-06-10T12:48:15.045" v="0"/>
        <pc:sldMkLst>
          <pc:docMk/>
          <pc:sldMk cId="579858718" sldId="2193"/>
        </pc:sldMkLst>
      </pc:sldChg>
      <pc:sldChg chg="add">
        <pc:chgData name="luis cleto" userId="a76db6c301978307" providerId="LiveId" clId="{8E18C0F4-49B2-4CFB-81D5-DE48E4908119}" dt="2025-06-10T12:48:15.045" v="0"/>
        <pc:sldMkLst>
          <pc:docMk/>
          <pc:sldMk cId="3188882735" sldId="2194"/>
        </pc:sldMkLst>
      </pc:sldChg>
      <pc:sldChg chg="add">
        <pc:chgData name="luis cleto" userId="a76db6c301978307" providerId="LiveId" clId="{8E18C0F4-49B2-4CFB-81D5-DE48E4908119}" dt="2025-06-10T12:48:15.045" v="0"/>
        <pc:sldMkLst>
          <pc:docMk/>
          <pc:sldMk cId="1993547991" sldId="2195"/>
        </pc:sldMkLst>
      </pc:sldChg>
      <pc:sldChg chg="add">
        <pc:chgData name="luis cleto" userId="a76db6c301978307" providerId="LiveId" clId="{8E18C0F4-49B2-4CFB-81D5-DE48E4908119}" dt="2025-06-10T12:48:15.045" v="0"/>
        <pc:sldMkLst>
          <pc:docMk/>
          <pc:sldMk cId="4041104322" sldId="2196"/>
        </pc:sldMkLst>
      </pc:sldChg>
      <pc:sldChg chg="add">
        <pc:chgData name="luis cleto" userId="a76db6c301978307" providerId="LiveId" clId="{8E18C0F4-49B2-4CFB-81D5-DE48E4908119}" dt="2025-06-10T12:48:15.045" v="0"/>
        <pc:sldMkLst>
          <pc:docMk/>
          <pc:sldMk cId="2774307138" sldId="2197"/>
        </pc:sldMkLst>
      </pc:sldChg>
      <pc:sldChg chg="add">
        <pc:chgData name="luis cleto" userId="a76db6c301978307" providerId="LiveId" clId="{8E18C0F4-49B2-4CFB-81D5-DE48E4908119}" dt="2025-06-10T12:48:15.045" v="0"/>
        <pc:sldMkLst>
          <pc:docMk/>
          <pc:sldMk cId="2488777742" sldId="2198"/>
        </pc:sldMkLst>
      </pc:sldChg>
      <pc:sldChg chg="add">
        <pc:chgData name="luis cleto" userId="a76db6c301978307" providerId="LiveId" clId="{8E18C0F4-49B2-4CFB-81D5-DE48E4908119}" dt="2025-06-10T12:48:15.045" v="0"/>
        <pc:sldMkLst>
          <pc:docMk/>
          <pc:sldMk cId="992652151" sldId="2199"/>
        </pc:sldMkLst>
      </pc:sldChg>
      <pc:sldChg chg="add">
        <pc:chgData name="luis cleto" userId="a76db6c301978307" providerId="LiveId" clId="{8E18C0F4-49B2-4CFB-81D5-DE48E4908119}" dt="2025-06-10T12:48:15.045" v="0"/>
        <pc:sldMkLst>
          <pc:docMk/>
          <pc:sldMk cId="763254986" sldId="2200"/>
        </pc:sldMkLst>
      </pc:sldChg>
      <pc:sldChg chg="add">
        <pc:chgData name="luis cleto" userId="a76db6c301978307" providerId="LiveId" clId="{8E18C0F4-49B2-4CFB-81D5-DE48E4908119}" dt="2025-06-10T12:48:15.045" v="0"/>
        <pc:sldMkLst>
          <pc:docMk/>
          <pc:sldMk cId="324102038" sldId="2201"/>
        </pc:sldMkLst>
      </pc:sldChg>
      <pc:sldChg chg="add">
        <pc:chgData name="luis cleto" userId="a76db6c301978307" providerId="LiveId" clId="{8E18C0F4-49B2-4CFB-81D5-DE48E4908119}" dt="2025-06-10T12:48:15.045" v="0"/>
        <pc:sldMkLst>
          <pc:docMk/>
          <pc:sldMk cId="874158177" sldId="2202"/>
        </pc:sldMkLst>
      </pc:sldChg>
      <pc:sldChg chg="add">
        <pc:chgData name="luis cleto" userId="a76db6c301978307" providerId="LiveId" clId="{8E18C0F4-49B2-4CFB-81D5-DE48E4908119}" dt="2025-06-10T12:48:15.045" v="0"/>
        <pc:sldMkLst>
          <pc:docMk/>
          <pc:sldMk cId="3830012829" sldId="2203"/>
        </pc:sldMkLst>
      </pc:sldChg>
      <pc:sldChg chg="add">
        <pc:chgData name="luis cleto" userId="a76db6c301978307" providerId="LiveId" clId="{8E18C0F4-49B2-4CFB-81D5-DE48E4908119}" dt="2025-06-10T12:48:15.045" v="0"/>
        <pc:sldMkLst>
          <pc:docMk/>
          <pc:sldMk cId="944610729" sldId="2204"/>
        </pc:sldMkLst>
      </pc:sldChg>
      <pc:sldChg chg="add">
        <pc:chgData name="luis cleto" userId="a76db6c301978307" providerId="LiveId" clId="{8E18C0F4-49B2-4CFB-81D5-DE48E4908119}" dt="2025-06-10T12:48:15.045" v="0"/>
        <pc:sldMkLst>
          <pc:docMk/>
          <pc:sldMk cId="3645656860" sldId="2205"/>
        </pc:sldMkLst>
      </pc:sldChg>
      <pc:sldChg chg="add">
        <pc:chgData name="luis cleto" userId="a76db6c301978307" providerId="LiveId" clId="{8E18C0F4-49B2-4CFB-81D5-DE48E4908119}" dt="2025-06-10T12:48:15.045" v="0"/>
        <pc:sldMkLst>
          <pc:docMk/>
          <pc:sldMk cId="1939715931" sldId="2206"/>
        </pc:sldMkLst>
      </pc:sldChg>
      <pc:sldChg chg="add">
        <pc:chgData name="luis cleto" userId="a76db6c301978307" providerId="LiveId" clId="{8E18C0F4-49B2-4CFB-81D5-DE48E4908119}" dt="2025-06-10T12:48:15.045" v="0"/>
        <pc:sldMkLst>
          <pc:docMk/>
          <pc:sldMk cId="635543245" sldId="2207"/>
        </pc:sldMkLst>
      </pc:sldChg>
      <pc:sldChg chg="add">
        <pc:chgData name="luis cleto" userId="a76db6c301978307" providerId="LiveId" clId="{8E18C0F4-49B2-4CFB-81D5-DE48E4908119}" dt="2025-06-10T12:48:15.045" v="0"/>
        <pc:sldMkLst>
          <pc:docMk/>
          <pc:sldMk cId="228115805" sldId="2208"/>
        </pc:sldMkLst>
      </pc:sldChg>
      <pc:sldChg chg="add">
        <pc:chgData name="luis cleto" userId="a76db6c301978307" providerId="LiveId" clId="{8E18C0F4-49B2-4CFB-81D5-DE48E4908119}" dt="2025-06-10T12:48:15.045" v="0"/>
        <pc:sldMkLst>
          <pc:docMk/>
          <pc:sldMk cId="2266567833" sldId="2209"/>
        </pc:sldMkLst>
      </pc:sldChg>
      <pc:sldChg chg="add">
        <pc:chgData name="luis cleto" userId="a76db6c301978307" providerId="LiveId" clId="{8E18C0F4-49B2-4CFB-81D5-DE48E4908119}" dt="2025-06-10T12:48:15.045" v="0"/>
        <pc:sldMkLst>
          <pc:docMk/>
          <pc:sldMk cId="146975225" sldId="2210"/>
        </pc:sldMkLst>
      </pc:sldChg>
      <pc:sldChg chg="add">
        <pc:chgData name="luis cleto" userId="a76db6c301978307" providerId="LiveId" clId="{8E18C0F4-49B2-4CFB-81D5-DE48E4908119}" dt="2025-06-10T12:48:15.045" v="0"/>
        <pc:sldMkLst>
          <pc:docMk/>
          <pc:sldMk cId="4201989597" sldId="2211"/>
        </pc:sldMkLst>
      </pc:sldChg>
      <pc:sldChg chg="add">
        <pc:chgData name="luis cleto" userId="a76db6c301978307" providerId="LiveId" clId="{8E18C0F4-49B2-4CFB-81D5-DE48E4908119}" dt="2025-06-10T12:48:15.045" v="0"/>
        <pc:sldMkLst>
          <pc:docMk/>
          <pc:sldMk cId="3692174598" sldId="2212"/>
        </pc:sldMkLst>
      </pc:sldChg>
      <pc:sldChg chg="add">
        <pc:chgData name="luis cleto" userId="a76db6c301978307" providerId="LiveId" clId="{8E18C0F4-49B2-4CFB-81D5-DE48E4908119}" dt="2025-06-10T12:48:15.045" v="0"/>
        <pc:sldMkLst>
          <pc:docMk/>
          <pc:sldMk cId="3492062670" sldId="2213"/>
        </pc:sldMkLst>
      </pc:sldChg>
      <pc:sldChg chg="add">
        <pc:chgData name="luis cleto" userId="a76db6c301978307" providerId="LiveId" clId="{8E18C0F4-49B2-4CFB-81D5-DE48E4908119}" dt="2025-06-10T12:48:15.045" v="0"/>
        <pc:sldMkLst>
          <pc:docMk/>
          <pc:sldMk cId="2192108796" sldId="2214"/>
        </pc:sldMkLst>
      </pc:sldChg>
      <pc:sldChg chg="add">
        <pc:chgData name="luis cleto" userId="a76db6c301978307" providerId="LiveId" clId="{8E18C0F4-49B2-4CFB-81D5-DE48E4908119}" dt="2025-06-10T12:48:15.045" v="0"/>
        <pc:sldMkLst>
          <pc:docMk/>
          <pc:sldMk cId="2843068043" sldId="2215"/>
        </pc:sldMkLst>
      </pc:sldChg>
      <pc:sldChg chg="add">
        <pc:chgData name="luis cleto" userId="a76db6c301978307" providerId="LiveId" clId="{8E18C0F4-49B2-4CFB-81D5-DE48E4908119}" dt="2025-06-10T12:48:15.045" v="0"/>
        <pc:sldMkLst>
          <pc:docMk/>
          <pc:sldMk cId="2838383643" sldId="2216"/>
        </pc:sldMkLst>
      </pc:sldChg>
      <pc:sldChg chg="add">
        <pc:chgData name="luis cleto" userId="a76db6c301978307" providerId="LiveId" clId="{8E18C0F4-49B2-4CFB-81D5-DE48E4908119}" dt="2025-06-10T12:48:15.045" v="0"/>
        <pc:sldMkLst>
          <pc:docMk/>
          <pc:sldMk cId="2374264208" sldId="2217"/>
        </pc:sldMkLst>
      </pc:sldChg>
      <pc:sldChg chg="add">
        <pc:chgData name="luis cleto" userId="a76db6c301978307" providerId="LiveId" clId="{8E18C0F4-49B2-4CFB-81D5-DE48E4908119}" dt="2025-06-10T12:48:15.045" v="0"/>
        <pc:sldMkLst>
          <pc:docMk/>
          <pc:sldMk cId="2882503476" sldId="2218"/>
        </pc:sldMkLst>
      </pc:sldChg>
      <pc:sldChg chg="add">
        <pc:chgData name="luis cleto" userId="a76db6c301978307" providerId="LiveId" clId="{8E18C0F4-49B2-4CFB-81D5-DE48E4908119}" dt="2025-06-10T12:48:15.045" v="0"/>
        <pc:sldMkLst>
          <pc:docMk/>
          <pc:sldMk cId="3040202306" sldId="2219"/>
        </pc:sldMkLst>
      </pc:sldChg>
      <pc:sldChg chg="add">
        <pc:chgData name="luis cleto" userId="a76db6c301978307" providerId="LiveId" clId="{8E18C0F4-49B2-4CFB-81D5-DE48E4908119}" dt="2025-06-10T12:48:15.045" v="0"/>
        <pc:sldMkLst>
          <pc:docMk/>
          <pc:sldMk cId="1074082649" sldId="2220"/>
        </pc:sldMkLst>
      </pc:sldChg>
      <pc:sldChg chg="add">
        <pc:chgData name="luis cleto" userId="a76db6c301978307" providerId="LiveId" clId="{8E18C0F4-49B2-4CFB-81D5-DE48E4908119}" dt="2025-06-10T12:48:15.045" v="0"/>
        <pc:sldMkLst>
          <pc:docMk/>
          <pc:sldMk cId="3386502931" sldId="2221"/>
        </pc:sldMkLst>
      </pc:sldChg>
      <pc:sldChg chg="add">
        <pc:chgData name="luis cleto" userId="a76db6c301978307" providerId="LiveId" clId="{8E18C0F4-49B2-4CFB-81D5-DE48E4908119}" dt="2025-06-10T12:48:15.045" v="0"/>
        <pc:sldMkLst>
          <pc:docMk/>
          <pc:sldMk cId="1078144450" sldId="2222"/>
        </pc:sldMkLst>
      </pc:sldChg>
      <pc:sldChg chg="add">
        <pc:chgData name="luis cleto" userId="a76db6c301978307" providerId="LiveId" clId="{8E18C0F4-49B2-4CFB-81D5-DE48E4908119}" dt="2025-06-10T12:48:15.045" v="0"/>
        <pc:sldMkLst>
          <pc:docMk/>
          <pc:sldMk cId="2041299442" sldId="2223"/>
        </pc:sldMkLst>
      </pc:sldChg>
      <pc:sldChg chg="add">
        <pc:chgData name="luis cleto" userId="a76db6c301978307" providerId="LiveId" clId="{8E18C0F4-49B2-4CFB-81D5-DE48E4908119}" dt="2025-06-10T12:48:15.045" v="0"/>
        <pc:sldMkLst>
          <pc:docMk/>
          <pc:sldMk cId="1720304418" sldId="2224"/>
        </pc:sldMkLst>
      </pc:sldChg>
      <pc:sldChg chg="add">
        <pc:chgData name="luis cleto" userId="a76db6c301978307" providerId="LiveId" clId="{8E18C0F4-49B2-4CFB-81D5-DE48E4908119}" dt="2025-06-10T12:48:15.045" v="0"/>
        <pc:sldMkLst>
          <pc:docMk/>
          <pc:sldMk cId="3755001305" sldId="2225"/>
        </pc:sldMkLst>
      </pc:sldChg>
      <pc:sldChg chg="add">
        <pc:chgData name="luis cleto" userId="a76db6c301978307" providerId="LiveId" clId="{8E18C0F4-49B2-4CFB-81D5-DE48E4908119}" dt="2025-06-10T12:48:15.045" v="0"/>
        <pc:sldMkLst>
          <pc:docMk/>
          <pc:sldMk cId="2073039874" sldId="2226"/>
        </pc:sldMkLst>
      </pc:sldChg>
      <pc:sldChg chg="add">
        <pc:chgData name="luis cleto" userId="a76db6c301978307" providerId="LiveId" clId="{8E18C0F4-49B2-4CFB-81D5-DE48E4908119}" dt="2025-06-10T12:48:15.045" v="0"/>
        <pc:sldMkLst>
          <pc:docMk/>
          <pc:sldMk cId="1472270111" sldId="2227"/>
        </pc:sldMkLst>
      </pc:sldChg>
      <pc:sldChg chg="add">
        <pc:chgData name="luis cleto" userId="a76db6c301978307" providerId="LiveId" clId="{8E18C0F4-49B2-4CFB-81D5-DE48E4908119}" dt="2025-06-10T12:48:15.045" v="0"/>
        <pc:sldMkLst>
          <pc:docMk/>
          <pc:sldMk cId="2708724969" sldId="2228"/>
        </pc:sldMkLst>
      </pc:sldChg>
      <pc:sldChg chg="add">
        <pc:chgData name="luis cleto" userId="a76db6c301978307" providerId="LiveId" clId="{8E18C0F4-49B2-4CFB-81D5-DE48E4908119}" dt="2025-06-10T12:48:15.045" v="0"/>
        <pc:sldMkLst>
          <pc:docMk/>
          <pc:sldMk cId="3255551564" sldId="2229"/>
        </pc:sldMkLst>
      </pc:sldChg>
      <pc:sldChg chg="add">
        <pc:chgData name="luis cleto" userId="a76db6c301978307" providerId="LiveId" clId="{8E18C0F4-49B2-4CFB-81D5-DE48E4908119}" dt="2025-06-10T12:48:15.045" v="0"/>
        <pc:sldMkLst>
          <pc:docMk/>
          <pc:sldMk cId="3097692613" sldId="2230"/>
        </pc:sldMkLst>
      </pc:sldChg>
      <pc:sldChg chg="add">
        <pc:chgData name="luis cleto" userId="a76db6c301978307" providerId="LiveId" clId="{8E18C0F4-49B2-4CFB-81D5-DE48E4908119}" dt="2025-06-10T12:48:15.045" v="0"/>
        <pc:sldMkLst>
          <pc:docMk/>
          <pc:sldMk cId="3864035040" sldId="2231"/>
        </pc:sldMkLst>
      </pc:sldChg>
      <pc:sldChg chg="add">
        <pc:chgData name="luis cleto" userId="a76db6c301978307" providerId="LiveId" clId="{8E18C0F4-49B2-4CFB-81D5-DE48E4908119}" dt="2025-06-10T12:48:15.045" v="0"/>
        <pc:sldMkLst>
          <pc:docMk/>
          <pc:sldMk cId="2868340897" sldId="2232"/>
        </pc:sldMkLst>
      </pc:sldChg>
      <pc:sldChg chg="add">
        <pc:chgData name="luis cleto" userId="a76db6c301978307" providerId="LiveId" clId="{8E18C0F4-49B2-4CFB-81D5-DE48E4908119}" dt="2025-06-10T12:48:15.045" v="0"/>
        <pc:sldMkLst>
          <pc:docMk/>
          <pc:sldMk cId="2977543712" sldId="2233"/>
        </pc:sldMkLst>
      </pc:sldChg>
      <pc:sldChg chg="add">
        <pc:chgData name="luis cleto" userId="a76db6c301978307" providerId="LiveId" clId="{8E18C0F4-49B2-4CFB-81D5-DE48E4908119}" dt="2025-06-10T12:48:15.045" v="0"/>
        <pc:sldMkLst>
          <pc:docMk/>
          <pc:sldMk cId="2304672363" sldId="2234"/>
        </pc:sldMkLst>
      </pc:sldChg>
      <pc:sldChg chg="add">
        <pc:chgData name="luis cleto" userId="a76db6c301978307" providerId="LiveId" clId="{8E18C0F4-49B2-4CFB-81D5-DE48E4908119}" dt="2025-06-10T12:48:15.045" v="0"/>
        <pc:sldMkLst>
          <pc:docMk/>
          <pc:sldMk cId="329909004" sldId="2235"/>
        </pc:sldMkLst>
      </pc:sldChg>
      <pc:sldChg chg="add">
        <pc:chgData name="luis cleto" userId="a76db6c301978307" providerId="LiveId" clId="{8E18C0F4-49B2-4CFB-81D5-DE48E4908119}" dt="2025-06-10T12:48:15.045" v="0"/>
        <pc:sldMkLst>
          <pc:docMk/>
          <pc:sldMk cId="2636910263" sldId="2236"/>
        </pc:sldMkLst>
      </pc:sldChg>
      <pc:sldChg chg="add">
        <pc:chgData name="luis cleto" userId="a76db6c301978307" providerId="LiveId" clId="{8E18C0F4-49B2-4CFB-81D5-DE48E4908119}" dt="2025-06-10T12:48:15.045" v="0"/>
        <pc:sldMkLst>
          <pc:docMk/>
          <pc:sldMk cId="3829468582" sldId="2237"/>
        </pc:sldMkLst>
      </pc:sldChg>
      <pc:sldChg chg="add">
        <pc:chgData name="luis cleto" userId="a76db6c301978307" providerId="LiveId" clId="{8E18C0F4-49B2-4CFB-81D5-DE48E4908119}" dt="2025-06-10T12:48:15.045" v="0"/>
        <pc:sldMkLst>
          <pc:docMk/>
          <pc:sldMk cId="486632474" sldId="2238"/>
        </pc:sldMkLst>
      </pc:sldChg>
      <pc:sldChg chg="add">
        <pc:chgData name="luis cleto" userId="a76db6c301978307" providerId="LiveId" clId="{8E18C0F4-49B2-4CFB-81D5-DE48E4908119}" dt="2025-06-10T12:48:15.045" v="0"/>
        <pc:sldMkLst>
          <pc:docMk/>
          <pc:sldMk cId="2632450261" sldId="2239"/>
        </pc:sldMkLst>
      </pc:sldChg>
      <pc:sldChg chg="add">
        <pc:chgData name="luis cleto" userId="a76db6c301978307" providerId="LiveId" clId="{8E18C0F4-49B2-4CFB-81D5-DE48E4908119}" dt="2025-06-10T12:48:15.045" v="0"/>
        <pc:sldMkLst>
          <pc:docMk/>
          <pc:sldMk cId="1175243241" sldId="2240"/>
        </pc:sldMkLst>
      </pc:sldChg>
      <pc:sldChg chg="add">
        <pc:chgData name="luis cleto" userId="a76db6c301978307" providerId="LiveId" clId="{8E18C0F4-49B2-4CFB-81D5-DE48E4908119}" dt="2025-06-10T12:48:15.045" v="0"/>
        <pc:sldMkLst>
          <pc:docMk/>
          <pc:sldMk cId="3432466515" sldId="2241"/>
        </pc:sldMkLst>
      </pc:sldChg>
      <pc:sldChg chg="add">
        <pc:chgData name="luis cleto" userId="a76db6c301978307" providerId="LiveId" clId="{8E18C0F4-49B2-4CFB-81D5-DE48E4908119}" dt="2025-06-10T12:48:15.045" v="0"/>
        <pc:sldMkLst>
          <pc:docMk/>
          <pc:sldMk cId="3113097135" sldId="2242"/>
        </pc:sldMkLst>
      </pc:sldChg>
      <pc:sldChg chg="add">
        <pc:chgData name="luis cleto" userId="a76db6c301978307" providerId="LiveId" clId="{8E18C0F4-49B2-4CFB-81D5-DE48E4908119}" dt="2025-06-10T12:48:15.045" v="0"/>
        <pc:sldMkLst>
          <pc:docMk/>
          <pc:sldMk cId="1803695852" sldId="2243"/>
        </pc:sldMkLst>
      </pc:sldChg>
      <pc:sldChg chg="add">
        <pc:chgData name="luis cleto" userId="a76db6c301978307" providerId="LiveId" clId="{8E18C0F4-49B2-4CFB-81D5-DE48E4908119}" dt="2025-06-10T12:48:15.045" v="0"/>
        <pc:sldMkLst>
          <pc:docMk/>
          <pc:sldMk cId="2372640378" sldId="2244"/>
        </pc:sldMkLst>
      </pc:sldChg>
      <pc:sldChg chg="add">
        <pc:chgData name="luis cleto" userId="a76db6c301978307" providerId="LiveId" clId="{8E18C0F4-49B2-4CFB-81D5-DE48E4908119}" dt="2025-06-10T12:48:15.045" v="0"/>
        <pc:sldMkLst>
          <pc:docMk/>
          <pc:sldMk cId="3504210406" sldId="2245"/>
        </pc:sldMkLst>
      </pc:sldChg>
      <pc:sldChg chg="add">
        <pc:chgData name="luis cleto" userId="a76db6c301978307" providerId="LiveId" clId="{8E18C0F4-49B2-4CFB-81D5-DE48E4908119}" dt="2025-06-10T12:48:15.045" v="0"/>
        <pc:sldMkLst>
          <pc:docMk/>
          <pc:sldMk cId="562701694" sldId="2246"/>
        </pc:sldMkLst>
      </pc:sldChg>
      <pc:sldChg chg="add">
        <pc:chgData name="luis cleto" userId="a76db6c301978307" providerId="LiveId" clId="{8E18C0F4-49B2-4CFB-81D5-DE48E4908119}" dt="2025-06-10T12:48:15.045" v="0"/>
        <pc:sldMkLst>
          <pc:docMk/>
          <pc:sldMk cId="2311100112" sldId="2247"/>
        </pc:sldMkLst>
      </pc:sldChg>
      <pc:sldChg chg="add">
        <pc:chgData name="luis cleto" userId="a76db6c301978307" providerId="LiveId" clId="{8E18C0F4-49B2-4CFB-81D5-DE48E4908119}" dt="2025-06-10T12:48:15.045" v="0"/>
        <pc:sldMkLst>
          <pc:docMk/>
          <pc:sldMk cId="2296825895" sldId="2248"/>
        </pc:sldMkLst>
      </pc:sldChg>
      <pc:sldChg chg="add">
        <pc:chgData name="luis cleto" userId="a76db6c301978307" providerId="LiveId" clId="{8E18C0F4-49B2-4CFB-81D5-DE48E4908119}" dt="2025-06-10T12:48:15.045" v="0"/>
        <pc:sldMkLst>
          <pc:docMk/>
          <pc:sldMk cId="3449648076" sldId="2249"/>
        </pc:sldMkLst>
      </pc:sldChg>
      <pc:sldChg chg="add">
        <pc:chgData name="luis cleto" userId="a76db6c301978307" providerId="LiveId" clId="{8E18C0F4-49B2-4CFB-81D5-DE48E4908119}" dt="2025-06-10T12:48:15.045" v="0"/>
        <pc:sldMkLst>
          <pc:docMk/>
          <pc:sldMk cId="3904987726" sldId="2250"/>
        </pc:sldMkLst>
      </pc:sldChg>
      <pc:sldChg chg="add">
        <pc:chgData name="luis cleto" userId="a76db6c301978307" providerId="LiveId" clId="{8E18C0F4-49B2-4CFB-81D5-DE48E4908119}" dt="2025-06-10T12:48:15.045" v="0"/>
        <pc:sldMkLst>
          <pc:docMk/>
          <pc:sldMk cId="3289932000" sldId="2251"/>
        </pc:sldMkLst>
      </pc:sldChg>
      <pc:sldChg chg="add">
        <pc:chgData name="luis cleto" userId="a76db6c301978307" providerId="LiveId" clId="{8E18C0F4-49B2-4CFB-81D5-DE48E4908119}" dt="2025-06-10T12:48:15.045" v="0"/>
        <pc:sldMkLst>
          <pc:docMk/>
          <pc:sldMk cId="2698641244" sldId="2252"/>
        </pc:sldMkLst>
      </pc:sldChg>
      <pc:sldChg chg="add">
        <pc:chgData name="luis cleto" userId="a76db6c301978307" providerId="LiveId" clId="{8E18C0F4-49B2-4CFB-81D5-DE48E4908119}" dt="2025-06-10T12:48:15.045" v="0"/>
        <pc:sldMkLst>
          <pc:docMk/>
          <pc:sldMk cId="3340979854" sldId="2253"/>
        </pc:sldMkLst>
      </pc:sldChg>
      <pc:sldChg chg="add">
        <pc:chgData name="luis cleto" userId="a76db6c301978307" providerId="LiveId" clId="{8E18C0F4-49B2-4CFB-81D5-DE48E4908119}" dt="2025-06-10T12:48:15.045" v="0"/>
        <pc:sldMkLst>
          <pc:docMk/>
          <pc:sldMk cId="2206048809" sldId="2254"/>
        </pc:sldMkLst>
      </pc:sldChg>
      <pc:sldChg chg="add">
        <pc:chgData name="luis cleto" userId="a76db6c301978307" providerId="LiveId" clId="{8E18C0F4-49B2-4CFB-81D5-DE48E4908119}" dt="2025-06-10T12:48:15.045" v="0"/>
        <pc:sldMkLst>
          <pc:docMk/>
          <pc:sldMk cId="976615761" sldId="2255"/>
        </pc:sldMkLst>
      </pc:sldChg>
      <pc:sldChg chg="add">
        <pc:chgData name="luis cleto" userId="a76db6c301978307" providerId="LiveId" clId="{8E18C0F4-49B2-4CFB-81D5-DE48E4908119}" dt="2025-06-10T12:48:15.045" v="0"/>
        <pc:sldMkLst>
          <pc:docMk/>
          <pc:sldMk cId="446750010" sldId="2256"/>
        </pc:sldMkLst>
      </pc:sldChg>
      <pc:sldChg chg="add">
        <pc:chgData name="luis cleto" userId="a76db6c301978307" providerId="LiveId" clId="{8E18C0F4-49B2-4CFB-81D5-DE48E4908119}" dt="2025-06-10T12:48:15.045" v="0"/>
        <pc:sldMkLst>
          <pc:docMk/>
          <pc:sldMk cId="1991841152" sldId="2257"/>
        </pc:sldMkLst>
      </pc:sldChg>
      <pc:sldChg chg="add">
        <pc:chgData name="luis cleto" userId="a76db6c301978307" providerId="LiveId" clId="{8E18C0F4-49B2-4CFB-81D5-DE48E4908119}" dt="2025-06-10T12:48:15.045" v="0"/>
        <pc:sldMkLst>
          <pc:docMk/>
          <pc:sldMk cId="3584333993" sldId="2258"/>
        </pc:sldMkLst>
      </pc:sldChg>
      <pc:sldChg chg="add">
        <pc:chgData name="luis cleto" userId="a76db6c301978307" providerId="LiveId" clId="{8E18C0F4-49B2-4CFB-81D5-DE48E4908119}" dt="2025-06-10T12:48:15.045" v="0"/>
        <pc:sldMkLst>
          <pc:docMk/>
          <pc:sldMk cId="2833175307" sldId="2259"/>
        </pc:sldMkLst>
      </pc:sldChg>
      <pc:sldChg chg="add">
        <pc:chgData name="luis cleto" userId="a76db6c301978307" providerId="LiveId" clId="{8E18C0F4-49B2-4CFB-81D5-DE48E4908119}" dt="2025-06-10T12:48:15.045" v="0"/>
        <pc:sldMkLst>
          <pc:docMk/>
          <pc:sldMk cId="3782516029" sldId="2260"/>
        </pc:sldMkLst>
      </pc:sldChg>
      <pc:sldChg chg="add">
        <pc:chgData name="luis cleto" userId="a76db6c301978307" providerId="LiveId" clId="{8E18C0F4-49B2-4CFB-81D5-DE48E4908119}" dt="2025-06-10T12:48:15.045" v="0"/>
        <pc:sldMkLst>
          <pc:docMk/>
          <pc:sldMk cId="2816341155" sldId="2261"/>
        </pc:sldMkLst>
      </pc:sldChg>
      <pc:sldChg chg="add">
        <pc:chgData name="luis cleto" userId="a76db6c301978307" providerId="LiveId" clId="{8E18C0F4-49B2-4CFB-81D5-DE48E4908119}" dt="2025-06-10T12:48:15.045" v="0"/>
        <pc:sldMkLst>
          <pc:docMk/>
          <pc:sldMk cId="1660057066" sldId="2262"/>
        </pc:sldMkLst>
      </pc:sldChg>
      <pc:sldChg chg="add">
        <pc:chgData name="luis cleto" userId="a76db6c301978307" providerId="LiveId" clId="{8E18C0F4-49B2-4CFB-81D5-DE48E4908119}" dt="2025-06-10T12:48:15.045" v="0"/>
        <pc:sldMkLst>
          <pc:docMk/>
          <pc:sldMk cId="748413389" sldId="2263"/>
        </pc:sldMkLst>
      </pc:sldChg>
      <pc:sldChg chg="add">
        <pc:chgData name="luis cleto" userId="a76db6c301978307" providerId="LiveId" clId="{8E18C0F4-49B2-4CFB-81D5-DE48E4908119}" dt="2025-06-10T12:48:15.045" v="0"/>
        <pc:sldMkLst>
          <pc:docMk/>
          <pc:sldMk cId="3873892470" sldId="2264"/>
        </pc:sldMkLst>
      </pc:sldChg>
      <pc:sldChg chg="add">
        <pc:chgData name="luis cleto" userId="a76db6c301978307" providerId="LiveId" clId="{8E18C0F4-49B2-4CFB-81D5-DE48E4908119}" dt="2025-06-10T12:48:15.045" v="0"/>
        <pc:sldMkLst>
          <pc:docMk/>
          <pc:sldMk cId="325036381" sldId="2265"/>
        </pc:sldMkLst>
      </pc:sldChg>
      <pc:sldChg chg="add">
        <pc:chgData name="luis cleto" userId="a76db6c301978307" providerId="LiveId" clId="{8E18C0F4-49B2-4CFB-81D5-DE48E4908119}" dt="2025-06-10T12:48:15.045" v="0"/>
        <pc:sldMkLst>
          <pc:docMk/>
          <pc:sldMk cId="1495524555" sldId="2266"/>
        </pc:sldMkLst>
      </pc:sldChg>
      <pc:sldChg chg="add">
        <pc:chgData name="luis cleto" userId="a76db6c301978307" providerId="LiveId" clId="{8E18C0F4-49B2-4CFB-81D5-DE48E4908119}" dt="2025-06-10T12:48:15.045" v="0"/>
        <pc:sldMkLst>
          <pc:docMk/>
          <pc:sldMk cId="2230736475" sldId="2267"/>
        </pc:sldMkLst>
      </pc:sldChg>
      <pc:sldChg chg="add">
        <pc:chgData name="luis cleto" userId="a76db6c301978307" providerId="LiveId" clId="{8E18C0F4-49B2-4CFB-81D5-DE48E4908119}" dt="2025-06-10T12:48:15.045" v="0"/>
        <pc:sldMkLst>
          <pc:docMk/>
          <pc:sldMk cId="3881731379" sldId="2268"/>
        </pc:sldMkLst>
      </pc:sldChg>
      <pc:sldChg chg="add">
        <pc:chgData name="luis cleto" userId="a76db6c301978307" providerId="LiveId" clId="{8E18C0F4-49B2-4CFB-81D5-DE48E4908119}" dt="2025-06-10T12:48:15.045" v="0"/>
        <pc:sldMkLst>
          <pc:docMk/>
          <pc:sldMk cId="3318056291" sldId="2269"/>
        </pc:sldMkLst>
      </pc:sldChg>
      <pc:sldChg chg="add">
        <pc:chgData name="luis cleto" userId="a76db6c301978307" providerId="LiveId" clId="{8E18C0F4-49B2-4CFB-81D5-DE48E4908119}" dt="2025-06-10T12:48:15.045" v="0"/>
        <pc:sldMkLst>
          <pc:docMk/>
          <pc:sldMk cId="3305792847" sldId="2270"/>
        </pc:sldMkLst>
      </pc:sldChg>
      <pc:sldChg chg="add">
        <pc:chgData name="luis cleto" userId="a76db6c301978307" providerId="LiveId" clId="{8E18C0F4-49B2-4CFB-81D5-DE48E4908119}" dt="2025-06-10T12:48:15.045" v="0"/>
        <pc:sldMkLst>
          <pc:docMk/>
          <pc:sldMk cId="1213615496" sldId="2271"/>
        </pc:sldMkLst>
      </pc:sldChg>
      <pc:sldChg chg="add">
        <pc:chgData name="luis cleto" userId="a76db6c301978307" providerId="LiveId" clId="{8E18C0F4-49B2-4CFB-81D5-DE48E4908119}" dt="2025-06-10T12:48:15.045" v="0"/>
        <pc:sldMkLst>
          <pc:docMk/>
          <pc:sldMk cId="3859944390" sldId="2272"/>
        </pc:sldMkLst>
      </pc:sldChg>
      <pc:sldChg chg="add">
        <pc:chgData name="luis cleto" userId="a76db6c301978307" providerId="LiveId" clId="{8E18C0F4-49B2-4CFB-81D5-DE48E4908119}" dt="2025-06-10T12:48:15.045" v="0"/>
        <pc:sldMkLst>
          <pc:docMk/>
          <pc:sldMk cId="2749578508" sldId="2273"/>
        </pc:sldMkLst>
      </pc:sldChg>
      <pc:sldChg chg="add">
        <pc:chgData name="luis cleto" userId="a76db6c301978307" providerId="LiveId" clId="{8E18C0F4-49B2-4CFB-81D5-DE48E4908119}" dt="2025-06-10T12:48:15.045" v="0"/>
        <pc:sldMkLst>
          <pc:docMk/>
          <pc:sldMk cId="2327264510" sldId="2274"/>
        </pc:sldMkLst>
      </pc:sldChg>
    </pc:docChg>
  </pc:docChgLst>
  <pc:docChgLst>
    <pc:chgData name="luis cleto" userId="a76db6c301978307" providerId="LiveId" clId="{860A4F2C-1596-4ACD-95D2-7AE3CD351458}"/>
    <pc:docChg chg="custSel addSld delSld modSld sldOrd">
      <pc:chgData name="luis cleto" userId="a76db6c301978307" providerId="LiveId" clId="{860A4F2C-1596-4ACD-95D2-7AE3CD351458}" dt="2025-10-14T16:03:59.393" v="4411" actId="20577"/>
      <pc:docMkLst>
        <pc:docMk/>
      </pc:docMkLst>
      <pc:sldChg chg="modSp mod ord">
        <pc:chgData name="luis cleto" userId="a76db6c301978307" providerId="LiveId" clId="{860A4F2C-1596-4ACD-95D2-7AE3CD351458}" dt="2025-10-13T21:19:30.993" v="3972" actId="20577"/>
        <pc:sldMkLst>
          <pc:docMk/>
          <pc:sldMk cId="2294409213" sldId="256"/>
        </pc:sldMkLst>
        <pc:spChg chg="mod">
          <ac:chgData name="luis cleto" userId="a76db6c301978307" providerId="LiveId" clId="{860A4F2C-1596-4ACD-95D2-7AE3CD351458}" dt="2025-10-13T21:19:30.993" v="3972" actId="20577"/>
          <ac:spMkLst>
            <pc:docMk/>
            <pc:sldMk cId="2294409213" sldId="256"/>
            <ac:spMk id="7" creationId="{7BC74040-6308-523F-4C01-CCE7C51A683D}"/>
          </ac:spMkLst>
        </pc:spChg>
      </pc:sldChg>
      <pc:sldChg chg="modSp mod ord">
        <pc:chgData name="luis cleto" userId="a76db6c301978307" providerId="LiveId" clId="{860A4F2C-1596-4ACD-95D2-7AE3CD351458}" dt="2025-10-13T21:16:28.562" v="3933" actId="33524"/>
        <pc:sldMkLst>
          <pc:docMk/>
          <pc:sldMk cId="1110110672" sldId="257"/>
        </pc:sldMkLst>
        <pc:spChg chg="mod">
          <ac:chgData name="luis cleto" userId="a76db6c301978307" providerId="LiveId" clId="{860A4F2C-1596-4ACD-95D2-7AE3CD351458}" dt="2025-10-13T21:16:28.562" v="3933" actId="33524"/>
          <ac:spMkLst>
            <pc:docMk/>
            <pc:sldMk cId="1110110672" sldId="257"/>
            <ac:spMk id="3" creationId="{DF89F50D-0AF5-4052-A511-9F2294DAD424}"/>
          </ac:spMkLst>
        </pc:spChg>
      </pc:sldChg>
      <pc:sldChg chg="modSp mod ord">
        <pc:chgData name="luis cleto" userId="a76db6c301978307" providerId="LiveId" clId="{860A4F2C-1596-4ACD-95D2-7AE3CD351458}" dt="2025-10-13T21:15:38.180" v="3932" actId="20577"/>
        <pc:sldMkLst>
          <pc:docMk/>
          <pc:sldMk cId="780365171" sldId="258"/>
        </pc:sldMkLst>
        <pc:spChg chg="mod">
          <ac:chgData name="luis cleto" userId="a76db6c301978307" providerId="LiveId" clId="{860A4F2C-1596-4ACD-95D2-7AE3CD351458}" dt="2025-10-13T21:15:38.180" v="3932" actId="20577"/>
          <ac:spMkLst>
            <pc:docMk/>
            <pc:sldMk cId="780365171" sldId="258"/>
            <ac:spMk id="4" creationId="{4FBA9EF5-4EB8-D403-3423-132AD4B3AE7C}"/>
          </ac:spMkLst>
        </pc:spChg>
        <pc:spChg chg="mod">
          <ac:chgData name="luis cleto" userId="a76db6c301978307" providerId="LiveId" clId="{860A4F2C-1596-4ACD-95D2-7AE3CD351458}" dt="2025-10-13T21:14:30.493" v="3908" actId="1076"/>
          <ac:spMkLst>
            <pc:docMk/>
            <pc:sldMk cId="780365171" sldId="258"/>
            <ac:spMk id="5" creationId="{DF8977F8-E458-2C91-AE35-2F5274962214}"/>
          </ac:spMkLst>
        </pc:spChg>
        <pc:picChg chg="mod">
          <ac:chgData name="luis cleto" userId="a76db6c301978307" providerId="LiveId" clId="{860A4F2C-1596-4ACD-95D2-7AE3CD351458}" dt="2025-09-14T11:44:37.828" v="216" actId="14100"/>
          <ac:picMkLst>
            <pc:docMk/>
            <pc:sldMk cId="780365171" sldId="258"/>
            <ac:picMk id="3" creationId="{6B4A1A34-EFB9-7C25-4385-653EBFD53F32}"/>
          </ac:picMkLst>
        </pc:picChg>
      </pc:sldChg>
      <pc:sldChg chg="ord">
        <pc:chgData name="luis cleto" userId="a76db6c301978307" providerId="LiveId" clId="{860A4F2C-1596-4ACD-95D2-7AE3CD351458}" dt="2025-09-14T11:50:49.477" v="371"/>
        <pc:sldMkLst>
          <pc:docMk/>
          <pc:sldMk cId="3858996446" sldId="260"/>
        </pc:sldMkLst>
      </pc:sldChg>
      <pc:sldChg chg="modSp mod">
        <pc:chgData name="luis cleto" userId="a76db6c301978307" providerId="LiveId" clId="{860A4F2C-1596-4ACD-95D2-7AE3CD351458}" dt="2025-10-13T12:23:49.508" v="3545" actId="207"/>
        <pc:sldMkLst>
          <pc:docMk/>
          <pc:sldMk cId="521327258" sldId="262"/>
        </pc:sldMkLst>
        <pc:spChg chg="mod">
          <ac:chgData name="luis cleto" userId="a76db6c301978307" providerId="LiveId" clId="{860A4F2C-1596-4ACD-95D2-7AE3CD351458}" dt="2025-10-13T12:23:49.508" v="3545" actId="207"/>
          <ac:spMkLst>
            <pc:docMk/>
            <pc:sldMk cId="521327258" sldId="262"/>
            <ac:spMk id="3" creationId="{75C69653-F7FD-7FDC-94AC-694801ECC07A}"/>
          </ac:spMkLst>
        </pc:spChg>
        <pc:spChg chg="mod">
          <ac:chgData name="luis cleto" userId="a76db6c301978307" providerId="LiveId" clId="{860A4F2C-1596-4ACD-95D2-7AE3CD351458}" dt="2025-10-13T12:23:23.984" v="3544" actId="1076"/>
          <ac:spMkLst>
            <pc:docMk/>
            <pc:sldMk cId="521327258" sldId="262"/>
            <ac:spMk id="5" creationId="{6CF28AE7-A427-55D7-9BAA-0520B16BAEC5}"/>
          </ac:spMkLst>
        </pc:spChg>
      </pc:sldChg>
      <pc:sldChg chg="modSp mod">
        <pc:chgData name="luis cleto" userId="a76db6c301978307" providerId="LiveId" clId="{860A4F2C-1596-4ACD-95D2-7AE3CD351458}" dt="2025-10-13T12:23:03.414" v="3539" actId="1076"/>
        <pc:sldMkLst>
          <pc:docMk/>
          <pc:sldMk cId="3810282115" sldId="264"/>
        </pc:sldMkLst>
        <pc:spChg chg="mod">
          <ac:chgData name="luis cleto" userId="a76db6c301978307" providerId="LiveId" clId="{860A4F2C-1596-4ACD-95D2-7AE3CD351458}" dt="2025-10-13T12:23:03.414" v="3539" actId="1076"/>
          <ac:spMkLst>
            <pc:docMk/>
            <pc:sldMk cId="3810282115" sldId="264"/>
            <ac:spMk id="3" creationId="{6E0CA33E-1469-D963-57DA-BB3CDF5165C9}"/>
          </ac:spMkLst>
        </pc:spChg>
      </pc:sldChg>
      <pc:sldChg chg="modSp mod">
        <pc:chgData name="luis cleto" userId="a76db6c301978307" providerId="LiveId" clId="{860A4F2C-1596-4ACD-95D2-7AE3CD351458}" dt="2025-10-13T11:30:29.182" v="2490" actId="1076"/>
        <pc:sldMkLst>
          <pc:docMk/>
          <pc:sldMk cId="1847050716" sldId="293"/>
        </pc:sldMkLst>
        <pc:spChg chg="mod">
          <ac:chgData name="luis cleto" userId="a76db6c301978307" providerId="LiveId" clId="{860A4F2C-1596-4ACD-95D2-7AE3CD351458}" dt="2025-10-13T11:30:29.182" v="2490" actId="1076"/>
          <ac:spMkLst>
            <pc:docMk/>
            <pc:sldMk cId="1847050716" sldId="293"/>
            <ac:spMk id="3" creationId="{8FEBAD0A-D1B0-506F-3CA5-47C4D93A898E}"/>
          </ac:spMkLst>
        </pc:spChg>
      </pc:sldChg>
      <pc:sldChg chg="addSp modSp mod">
        <pc:chgData name="luis cleto" userId="a76db6c301978307" providerId="LiveId" clId="{860A4F2C-1596-4ACD-95D2-7AE3CD351458}" dt="2025-10-13T21:08:36.809" v="3774" actId="20577"/>
        <pc:sldMkLst>
          <pc:docMk/>
          <pc:sldMk cId="1267138062" sldId="362"/>
        </pc:sldMkLst>
        <pc:spChg chg="add mod">
          <ac:chgData name="luis cleto" userId="a76db6c301978307" providerId="LiveId" clId="{860A4F2C-1596-4ACD-95D2-7AE3CD351458}" dt="2025-10-13T21:08:36.809" v="3774" actId="20577"/>
          <ac:spMkLst>
            <pc:docMk/>
            <pc:sldMk cId="1267138062" sldId="362"/>
            <ac:spMk id="4" creationId="{B0C9FF80-67F4-C722-7E83-704C0D021D39}"/>
          </ac:spMkLst>
        </pc:spChg>
        <pc:spChg chg="mod">
          <ac:chgData name="luis cleto" userId="a76db6c301978307" providerId="LiveId" clId="{860A4F2C-1596-4ACD-95D2-7AE3CD351458}" dt="2025-10-13T21:07:53.902" v="3765" actId="313"/>
          <ac:spMkLst>
            <pc:docMk/>
            <pc:sldMk cId="1267138062" sldId="362"/>
            <ac:spMk id="5" creationId="{0C1B2E0E-AB2A-7884-116A-5320C279CE1E}"/>
          </ac:spMkLst>
        </pc:spChg>
      </pc:sldChg>
      <pc:sldChg chg="modSp mod">
        <pc:chgData name="luis cleto" userId="a76db6c301978307" providerId="LiveId" clId="{860A4F2C-1596-4ACD-95D2-7AE3CD351458}" dt="2025-10-13T11:42:26.330" v="3054" actId="20577"/>
        <pc:sldMkLst>
          <pc:docMk/>
          <pc:sldMk cId="4701773" sldId="435"/>
        </pc:sldMkLst>
        <pc:spChg chg="mod">
          <ac:chgData name="luis cleto" userId="a76db6c301978307" providerId="LiveId" clId="{860A4F2C-1596-4ACD-95D2-7AE3CD351458}" dt="2025-10-13T11:42:26.330" v="3054" actId="20577"/>
          <ac:spMkLst>
            <pc:docMk/>
            <pc:sldMk cId="4701773" sldId="435"/>
            <ac:spMk id="3" creationId="{23CC6161-2881-49C9-8B4F-EB07EE1E17E3}"/>
          </ac:spMkLst>
        </pc:spChg>
      </pc:sldChg>
      <pc:sldChg chg="addSp modSp">
        <pc:chgData name="luis cleto" userId="a76db6c301978307" providerId="LiveId" clId="{860A4F2C-1596-4ACD-95D2-7AE3CD351458}" dt="2025-10-11T10:50:26.845" v="2060"/>
        <pc:sldMkLst>
          <pc:docMk/>
          <pc:sldMk cId="450770454" sldId="1022"/>
        </pc:sldMkLst>
      </pc:sldChg>
      <pc:sldChg chg="delSp mod">
        <pc:chgData name="luis cleto" userId="a76db6c301978307" providerId="LiveId" clId="{860A4F2C-1596-4ACD-95D2-7AE3CD351458}" dt="2025-09-14T11:30:26.435" v="0" actId="21"/>
        <pc:sldMkLst>
          <pc:docMk/>
          <pc:sldMk cId="3402985955" sldId="1191"/>
        </pc:sldMkLst>
      </pc:sldChg>
      <pc:sldChg chg="ord">
        <pc:chgData name="luis cleto" userId="a76db6c301978307" providerId="LiveId" clId="{860A4F2C-1596-4ACD-95D2-7AE3CD351458}" dt="2025-09-14T11:44:03.865" v="211"/>
        <pc:sldMkLst>
          <pc:docMk/>
          <pc:sldMk cId="875985534" sldId="1625"/>
        </pc:sldMkLst>
      </pc:sldChg>
      <pc:sldChg chg="modSp mod">
        <pc:chgData name="luis cleto" userId="a76db6c301978307" providerId="LiveId" clId="{860A4F2C-1596-4ACD-95D2-7AE3CD351458}" dt="2025-09-14T20:30:47.845" v="414" actId="20577"/>
        <pc:sldMkLst>
          <pc:docMk/>
          <pc:sldMk cId="1854228482" sldId="1633"/>
        </pc:sldMkLst>
        <pc:spChg chg="mod">
          <ac:chgData name="luis cleto" userId="a76db6c301978307" providerId="LiveId" clId="{860A4F2C-1596-4ACD-95D2-7AE3CD351458}" dt="2025-09-14T20:30:47.845" v="414" actId="20577"/>
          <ac:spMkLst>
            <pc:docMk/>
            <pc:sldMk cId="1854228482" sldId="1633"/>
            <ac:spMk id="3" creationId="{86372B7F-3A08-56BB-EDF2-ADB9C0017C8F}"/>
          </ac:spMkLst>
        </pc:spChg>
      </pc:sldChg>
      <pc:sldChg chg="addSp delSp modSp mod">
        <pc:chgData name="luis cleto" userId="a76db6c301978307" providerId="LiveId" clId="{860A4F2C-1596-4ACD-95D2-7AE3CD351458}" dt="2025-09-14T20:50:20.467" v="1164" actId="14100"/>
        <pc:sldMkLst>
          <pc:docMk/>
          <pc:sldMk cId="375186050" sldId="1655"/>
        </pc:sldMkLst>
        <pc:picChg chg="add mod">
          <ac:chgData name="luis cleto" userId="a76db6c301978307" providerId="LiveId" clId="{860A4F2C-1596-4ACD-95D2-7AE3CD351458}" dt="2025-09-14T20:50:20.467" v="1164" actId="14100"/>
          <ac:picMkLst>
            <pc:docMk/>
            <pc:sldMk cId="375186050" sldId="1655"/>
            <ac:picMk id="2050" creationId="{8AA104BD-6883-E3C6-40F4-10B125D23E08}"/>
          </ac:picMkLst>
        </pc:picChg>
      </pc:sldChg>
      <pc:sldChg chg="modSp mod">
        <pc:chgData name="luis cleto" userId="a76db6c301978307" providerId="LiveId" clId="{860A4F2C-1596-4ACD-95D2-7AE3CD351458}" dt="2025-09-14T20:51:38.116" v="1259" actId="20577"/>
        <pc:sldMkLst>
          <pc:docMk/>
          <pc:sldMk cId="1583370927" sldId="1657"/>
        </pc:sldMkLst>
        <pc:spChg chg="mod">
          <ac:chgData name="luis cleto" userId="a76db6c301978307" providerId="LiveId" clId="{860A4F2C-1596-4ACD-95D2-7AE3CD351458}" dt="2025-09-14T20:51:38.116" v="1259" actId="20577"/>
          <ac:spMkLst>
            <pc:docMk/>
            <pc:sldMk cId="1583370927" sldId="1657"/>
            <ac:spMk id="6" creationId="{5CE2C945-6842-69B0-1C4E-3A90C9313899}"/>
          </ac:spMkLst>
        </pc:spChg>
      </pc:sldChg>
      <pc:sldChg chg="modSp mod">
        <pc:chgData name="luis cleto" userId="a76db6c301978307" providerId="LiveId" clId="{860A4F2C-1596-4ACD-95D2-7AE3CD351458}" dt="2025-09-14T20:52:39.113" v="1278" actId="1076"/>
        <pc:sldMkLst>
          <pc:docMk/>
          <pc:sldMk cId="3996942921" sldId="1658"/>
        </pc:sldMkLst>
        <pc:spChg chg="mod">
          <ac:chgData name="luis cleto" userId="a76db6c301978307" providerId="LiveId" clId="{860A4F2C-1596-4ACD-95D2-7AE3CD351458}" dt="2025-09-14T20:52:39.113" v="1278" actId="1076"/>
          <ac:spMkLst>
            <pc:docMk/>
            <pc:sldMk cId="3996942921" sldId="1658"/>
            <ac:spMk id="4" creationId="{0068BB8F-03FC-39D9-B8E8-A61A4131C811}"/>
          </ac:spMkLst>
        </pc:spChg>
      </pc:sldChg>
      <pc:sldChg chg="modSp mod">
        <pc:chgData name="luis cleto" userId="a76db6c301978307" providerId="LiveId" clId="{860A4F2C-1596-4ACD-95D2-7AE3CD351458}" dt="2025-09-14T20:56:12.886" v="1338" actId="1076"/>
        <pc:sldMkLst>
          <pc:docMk/>
          <pc:sldMk cId="4263611246" sldId="1660"/>
        </pc:sldMkLst>
        <pc:spChg chg="mod">
          <ac:chgData name="luis cleto" userId="a76db6c301978307" providerId="LiveId" clId="{860A4F2C-1596-4ACD-95D2-7AE3CD351458}" dt="2025-09-14T20:56:12.886" v="1338" actId="1076"/>
          <ac:spMkLst>
            <pc:docMk/>
            <pc:sldMk cId="4263611246" sldId="1660"/>
            <ac:spMk id="9" creationId="{17991770-35C7-488D-6B59-5DBB7C830B63}"/>
          </ac:spMkLst>
        </pc:spChg>
      </pc:sldChg>
      <pc:sldChg chg="modSp mod">
        <pc:chgData name="luis cleto" userId="a76db6c301978307" providerId="LiveId" clId="{860A4F2C-1596-4ACD-95D2-7AE3CD351458}" dt="2025-09-14T21:01:14.887" v="1380" actId="1076"/>
        <pc:sldMkLst>
          <pc:docMk/>
          <pc:sldMk cId="2217141139" sldId="1776"/>
        </pc:sldMkLst>
        <pc:spChg chg="mod">
          <ac:chgData name="luis cleto" userId="a76db6c301978307" providerId="LiveId" clId="{860A4F2C-1596-4ACD-95D2-7AE3CD351458}" dt="2025-09-14T21:01:14.887" v="1380" actId="1076"/>
          <ac:spMkLst>
            <pc:docMk/>
            <pc:sldMk cId="2217141139" sldId="1776"/>
            <ac:spMk id="5" creationId="{B9925775-FB21-B723-4129-F82DC2CA90E5}"/>
          </ac:spMkLst>
        </pc:spChg>
      </pc:sldChg>
      <pc:sldChg chg="modSp mod">
        <pc:chgData name="luis cleto" userId="a76db6c301978307" providerId="LiveId" clId="{860A4F2C-1596-4ACD-95D2-7AE3CD351458}" dt="2025-09-14T20:30:18.769" v="405" actId="1076"/>
        <pc:sldMkLst>
          <pc:docMk/>
          <pc:sldMk cId="1709791523" sldId="1864"/>
        </pc:sldMkLst>
        <pc:spChg chg="mod">
          <ac:chgData name="luis cleto" userId="a76db6c301978307" providerId="LiveId" clId="{860A4F2C-1596-4ACD-95D2-7AE3CD351458}" dt="2025-09-14T20:30:18.769" v="405" actId="1076"/>
          <ac:spMkLst>
            <pc:docMk/>
            <pc:sldMk cId="1709791523" sldId="1864"/>
            <ac:spMk id="4" creationId="{DCB11749-2E78-49FC-1433-6D5D69DE36C9}"/>
          </ac:spMkLst>
        </pc:spChg>
        <pc:spChg chg="mod">
          <ac:chgData name="luis cleto" userId="a76db6c301978307" providerId="LiveId" clId="{860A4F2C-1596-4ACD-95D2-7AE3CD351458}" dt="2025-09-14T20:29:56.433" v="397" actId="5793"/>
          <ac:spMkLst>
            <pc:docMk/>
            <pc:sldMk cId="1709791523" sldId="1864"/>
            <ac:spMk id="5" creationId="{C47307FB-8F55-9D0E-1BCF-9A20DE7FA01E}"/>
          </ac:spMkLst>
        </pc:spChg>
      </pc:sldChg>
      <pc:sldChg chg="del">
        <pc:chgData name="luis cleto" userId="a76db6c301978307" providerId="LiveId" clId="{860A4F2C-1596-4ACD-95D2-7AE3CD351458}" dt="2025-09-14T20:48:06.326" v="1154" actId="2696"/>
        <pc:sldMkLst>
          <pc:docMk/>
          <pc:sldMk cId="747452154" sldId="1883"/>
        </pc:sldMkLst>
      </pc:sldChg>
      <pc:sldChg chg="del">
        <pc:chgData name="luis cleto" userId="a76db6c301978307" providerId="LiveId" clId="{860A4F2C-1596-4ACD-95D2-7AE3CD351458}" dt="2025-09-14T20:48:10.694" v="1155" actId="2696"/>
        <pc:sldMkLst>
          <pc:docMk/>
          <pc:sldMk cId="2159546340" sldId="1884"/>
        </pc:sldMkLst>
      </pc:sldChg>
      <pc:sldChg chg="del">
        <pc:chgData name="luis cleto" userId="a76db6c301978307" providerId="LiveId" clId="{860A4F2C-1596-4ACD-95D2-7AE3CD351458}" dt="2025-09-14T20:48:23.134" v="1156" actId="2696"/>
        <pc:sldMkLst>
          <pc:docMk/>
          <pc:sldMk cId="2559659159" sldId="1885"/>
        </pc:sldMkLst>
      </pc:sldChg>
      <pc:sldChg chg="del">
        <pc:chgData name="luis cleto" userId="a76db6c301978307" providerId="LiveId" clId="{860A4F2C-1596-4ACD-95D2-7AE3CD351458}" dt="2025-09-14T20:50:41.989" v="1165" actId="2696"/>
        <pc:sldMkLst>
          <pc:docMk/>
          <pc:sldMk cId="1655235416" sldId="1886"/>
        </pc:sldMkLst>
      </pc:sldChg>
      <pc:sldChg chg="del">
        <pc:chgData name="luis cleto" userId="a76db6c301978307" providerId="LiveId" clId="{860A4F2C-1596-4ACD-95D2-7AE3CD351458}" dt="2025-09-14T20:51:46.295" v="1260" actId="2696"/>
        <pc:sldMkLst>
          <pc:docMk/>
          <pc:sldMk cId="3201034770" sldId="1887"/>
        </pc:sldMkLst>
      </pc:sldChg>
      <pc:sldChg chg="del">
        <pc:chgData name="luis cleto" userId="a76db6c301978307" providerId="LiveId" clId="{860A4F2C-1596-4ACD-95D2-7AE3CD351458}" dt="2025-09-14T20:55:23.438" v="1287" actId="2696"/>
        <pc:sldMkLst>
          <pc:docMk/>
          <pc:sldMk cId="1770058352" sldId="1889"/>
        </pc:sldMkLst>
      </pc:sldChg>
      <pc:sldChg chg="del">
        <pc:chgData name="luis cleto" userId="a76db6c301978307" providerId="LiveId" clId="{860A4F2C-1596-4ACD-95D2-7AE3CD351458}" dt="2025-09-14T20:56:31.355" v="1339" actId="2696"/>
        <pc:sldMkLst>
          <pc:docMk/>
          <pc:sldMk cId="85381830" sldId="1890"/>
        </pc:sldMkLst>
      </pc:sldChg>
      <pc:sldChg chg="del">
        <pc:chgData name="luis cleto" userId="a76db6c301978307" providerId="LiveId" clId="{860A4F2C-1596-4ACD-95D2-7AE3CD351458}" dt="2025-09-14T20:56:48.311" v="1340" actId="2696"/>
        <pc:sldMkLst>
          <pc:docMk/>
          <pc:sldMk cId="501338106" sldId="1891"/>
        </pc:sldMkLst>
      </pc:sldChg>
      <pc:sldChg chg="del">
        <pc:chgData name="luis cleto" userId="a76db6c301978307" providerId="LiveId" clId="{860A4F2C-1596-4ACD-95D2-7AE3CD351458}" dt="2025-09-14T20:57:02.419" v="1341" actId="2696"/>
        <pc:sldMkLst>
          <pc:docMk/>
          <pc:sldMk cId="1888132697" sldId="1892"/>
        </pc:sldMkLst>
      </pc:sldChg>
      <pc:sldChg chg="del">
        <pc:chgData name="luis cleto" userId="a76db6c301978307" providerId="LiveId" clId="{860A4F2C-1596-4ACD-95D2-7AE3CD351458}" dt="2025-09-14T20:57:09.320" v="1342" actId="2696"/>
        <pc:sldMkLst>
          <pc:docMk/>
          <pc:sldMk cId="1140040132" sldId="1919"/>
        </pc:sldMkLst>
      </pc:sldChg>
      <pc:sldChg chg="del">
        <pc:chgData name="luis cleto" userId="a76db6c301978307" providerId="LiveId" clId="{860A4F2C-1596-4ACD-95D2-7AE3CD351458}" dt="2025-09-14T21:01:04.458" v="1378" actId="2696"/>
        <pc:sldMkLst>
          <pc:docMk/>
          <pc:sldMk cId="206699451" sldId="1920"/>
        </pc:sldMkLst>
      </pc:sldChg>
      <pc:sldChg chg="del">
        <pc:chgData name="luis cleto" userId="a76db6c301978307" providerId="LiveId" clId="{860A4F2C-1596-4ACD-95D2-7AE3CD351458}" dt="2025-09-14T21:01:22.963" v="1381" actId="2696"/>
        <pc:sldMkLst>
          <pc:docMk/>
          <pc:sldMk cId="3080610113" sldId="1921"/>
        </pc:sldMkLst>
      </pc:sldChg>
      <pc:sldChg chg="del">
        <pc:chgData name="luis cleto" userId="a76db6c301978307" providerId="LiveId" clId="{860A4F2C-1596-4ACD-95D2-7AE3CD351458}" dt="2025-09-14T21:01:28.251" v="1382" actId="2696"/>
        <pc:sldMkLst>
          <pc:docMk/>
          <pc:sldMk cId="2342090028" sldId="1922"/>
        </pc:sldMkLst>
      </pc:sldChg>
      <pc:sldChg chg="delSp modSp mod">
        <pc:chgData name="luis cleto" userId="a76db6c301978307" providerId="LiveId" clId="{860A4F2C-1596-4ACD-95D2-7AE3CD351458}" dt="2025-09-14T20:29:16.280" v="386" actId="21"/>
        <pc:sldMkLst>
          <pc:docMk/>
          <pc:sldMk cId="2099672959" sldId="1932"/>
        </pc:sldMkLst>
        <pc:spChg chg="mod">
          <ac:chgData name="luis cleto" userId="a76db6c301978307" providerId="LiveId" clId="{860A4F2C-1596-4ACD-95D2-7AE3CD351458}" dt="2025-09-14T20:28:39.738" v="385" actId="20577"/>
          <ac:spMkLst>
            <pc:docMk/>
            <pc:sldMk cId="2099672959" sldId="1932"/>
            <ac:spMk id="6" creationId="{CDD01CF2-A7ED-E1B5-4FB0-8A26762211AB}"/>
          </ac:spMkLst>
        </pc:spChg>
      </pc:sldChg>
      <pc:sldChg chg="modSp mod">
        <pc:chgData name="luis cleto" userId="a76db6c301978307" providerId="LiveId" clId="{860A4F2C-1596-4ACD-95D2-7AE3CD351458}" dt="2025-10-13T11:46:05.390" v="3128" actId="5793"/>
        <pc:sldMkLst>
          <pc:docMk/>
          <pc:sldMk cId="3208485136" sldId="1974"/>
        </pc:sldMkLst>
        <pc:spChg chg="mod">
          <ac:chgData name="luis cleto" userId="a76db6c301978307" providerId="LiveId" clId="{860A4F2C-1596-4ACD-95D2-7AE3CD351458}" dt="2025-10-13T11:46:05.390" v="3128" actId="5793"/>
          <ac:spMkLst>
            <pc:docMk/>
            <pc:sldMk cId="3208485136" sldId="1974"/>
            <ac:spMk id="3" creationId="{9E6808A0-3A8C-E94C-D094-D636252B612F}"/>
          </ac:spMkLst>
        </pc:spChg>
      </pc:sldChg>
      <pc:sldChg chg="modSp mod">
        <pc:chgData name="luis cleto" userId="a76db6c301978307" providerId="LiveId" clId="{860A4F2C-1596-4ACD-95D2-7AE3CD351458}" dt="2025-09-14T21:00:03.944" v="1366" actId="20577"/>
        <pc:sldMkLst>
          <pc:docMk/>
          <pc:sldMk cId="247846050" sldId="1992"/>
        </pc:sldMkLst>
        <pc:spChg chg="mod">
          <ac:chgData name="luis cleto" userId="a76db6c301978307" providerId="LiveId" clId="{860A4F2C-1596-4ACD-95D2-7AE3CD351458}" dt="2025-09-14T20:59:36.995" v="1358" actId="14100"/>
          <ac:spMkLst>
            <pc:docMk/>
            <pc:sldMk cId="247846050" sldId="1992"/>
            <ac:spMk id="3" creationId="{6E48FE0A-1C09-F54B-3851-7E4E0C9D9F8F}"/>
          </ac:spMkLst>
        </pc:spChg>
        <pc:spChg chg="mod">
          <ac:chgData name="luis cleto" userId="a76db6c301978307" providerId="LiveId" clId="{860A4F2C-1596-4ACD-95D2-7AE3CD351458}" dt="2025-09-14T21:00:03.944" v="1366" actId="20577"/>
          <ac:spMkLst>
            <pc:docMk/>
            <pc:sldMk cId="247846050" sldId="1992"/>
            <ac:spMk id="4" creationId="{EA4A2EE8-523F-F72C-1CC5-AEF3E71EB8B9}"/>
          </ac:spMkLst>
        </pc:spChg>
        <pc:picChg chg="mod">
          <ac:chgData name="luis cleto" userId="a76db6c301978307" providerId="LiveId" clId="{860A4F2C-1596-4ACD-95D2-7AE3CD351458}" dt="2025-09-14T20:59:43.299" v="1360" actId="14100"/>
          <ac:picMkLst>
            <pc:docMk/>
            <pc:sldMk cId="247846050" sldId="1992"/>
            <ac:picMk id="2" creationId="{A5E6903D-A11F-4151-A795-00192C81F0E0}"/>
          </ac:picMkLst>
        </pc:picChg>
      </pc:sldChg>
      <pc:sldChg chg="del">
        <pc:chgData name="luis cleto" userId="a76db6c301978307" providerId="LiveId" clId="{860A4F2C-1596-4ACD-95D2-7AE3CD351458}" dt="2025-09-14T20:39:27.133" v="967" actId="2696"/>
        <pc:sldMkLst>
          <pc:docMk/>
          <pc:sldMk cId="2068389821" sldId="2005"/>
        </pc:sldMkLst>
      </pc:sldChg>
      <pc:sldChg chg="delSp modSp mod">
        <pc:chgData name="luis cleto" userId="a76db6c301978307" providerId="LiveId" clId="{860A4F2C-1596-4ACD-95D2-7AE3CD351458}" dt="2025-09-14T20:47:19.407" v="1147" actId="21"/>
        <pc:sldMkLst>
          <pc:docMk/>
          <pc:sldMk cId="548353300" sldId="2010"/>
        </pc:sldMkLst>
        <pc:spChg chg="mod">
          <ac:chgData name="luis cleto" userId="a76db6c301978307" providerId="LiveId" clId="{860A4F2C-1596-4ACD-95D2-7AE3CD351458}" dt="2025-09-14T20:46:36.305" v="1146" actId="20577"/>
          <ac:spMkLst>
            <pc:docMk/>
            <pc:sldMk cId="548353300" sldId="2010"/>
            <ac:spMk id="7" creationId="{20DD5040-8ED3-25E7-4AC0-C96C5E8CFF4B}"/>
          </ac:spMkLst>
        </pc:spChg>
        <pc:spChg chg="mod">
          <ac:chgData name="luis cleto" userId="a76db6c301978307" providerId="LiveId" clId="{860A4F2C-1596-4ACD-95D2-7AE3CD351458}" dt="2025-09-14T20:44:59.422" v="1041" actId="20577"/>
          <ac:spMkLst>
            <pc:docMk/>
            <pc:sldMk cId="548353300" sldId="2010"/>
            <ac:spMk id="9" creationId="{1196510A-EFC5-EF50-A94E-4761829A671C}"/>
          </ac:spMkLst>
        </pc:spChg>
        <pc:picChg chg="mod">
          <ac:chgData name="luis cleto" userId="a76db6c301978307" providerId="LiveId" clId="{860A4F2C-1596-4ACD-95D2-7AE3CD351458}" dt="2025-09-14T20:42:12.870" v="1029" actId="1076"/>
          <ac:picMkLst>
            <pc:docMk/>
            <pc:sldMk cId="548353300" sldId="2010"/>
            <ac:picMk id="5" creationId="{ABE3CEE0-6FD0-BB5F-8E4E-8579E0DC30CD}"/>
          </ac:picMkLst>
        </pc:picChg>
      </pc:sldChg>
      <pc:sldChg chg="addSp delSp modSp mod">
        <pc:chgData name="luis cleto" userId="a76db6c301978307" providerId="LiveId" clId="{860A4F2C-1596-4ACD-95D2-7AE3CD351458}" dt="2025-09-14T20:55:18.937" v="1286" actId="1076"/>
        <pc:sldMkLst>
          <pc:docMk/>
          <pc:sldMk cId="3247281972" sldId="2012"/>
        </pc:sldMkLst>
        <pc:spChg chg="mod">
          <ac:chgData name="luis cleto" userId="a76db6c301978307" providerId="LiveId" clId="{860A4F2C-1596-4ACD-95D2-7AE3CD351458}" dt="2025-09-14T20:53:24.989" v="1281" actId="20577"/>
          <ac:spMkLst>
            <pc:docMk/>
            <pc:sldMk cId="3247281972" sldId="2012"/>
            <ac:spMk id="6" creationId="{47C25D13-7BEF-3046-5BF4-A2C84C079176}"/>
          </ac:spMkLst>
        </pc:spChg>
        <pc:picChg chg="add mod">
          <ac:chgData name="luis cleto" userId="a76db6c301978307" providerId="LiveId" clId="{860A4F2C-1596-4ACD-95D2-7AE3CD351458}" dt="2025-09-14T20:55:18.937" v="1286" actId="1076"/>
          <ac:picMkLst>
            <pc:docMk/>
            <pc:sldMk cId="3247281972" sldId="2012"/>
            <ac:picMk id="3074" creationId="{4DBFF903-85D5-1A28-A69C-1B67262EF330}"/>
          </ac:picMkLst>
        </pc:picChg>
      </pc:sldChg>
      <pc:sldChg chg="addSp modSp mod">
        <pc:chgData name="luis cleto" userId="a76db6c301978307" providerId="LiveId" clId="{860A4F2C-1596-4ACD-95D2-7AE3CD351458}" dt="2025-10-14T16:02:32.174" v="4361" actId="20577"/>
        <pc:sldMkLst>
          <pc:docMk/>
          <pc:sldMk cId="1408627210" sldId="2016"/>
        </pc:sldMkLst>
        <pc:spChg chg="add mod">
          <ac:chgData name="luis cleto" userId="a76db6c301978307" providerId="LiveId" clId="{860A4F2C-1596-4ACD-95D2-7AE3CD351458}" dt="2025-10-14T16:02:32.174" v="4361" actId="20577"/>
          <ac:spMkLst>
            <pc:docMk/>
            <pc:sldMk cId="1408627210" sldId="2016"/>
            <ac:spMk id="4" creationId="{3F4ED1BF-BC8A-8BFF-81A4-11E71695CB13}"/>
          </ac:spMkLst>
        </pc:spChg>
      </pc:sldChg>
      <pc:sldChg chg="addSp modSp mod">
        <pc:chgData name="luis cleto" userId="a76db6c301978307" providerId="LiveId" clId="{860A4F2C-1596-4ACD-95D2-7AE3CD351458}" dt="2025-10-13T11:40:53.026" v="2957" actId="14100"/>
        <pc:sldMkLst>
          <pc:docMk/>
          <pc:sldMk cId="3211169476" sldId="2019"/>
        </pc:sldMkLst>
        <pc:spChg chg="mod">
          <ac:chgData name="luis cleto" userId="a76db6c301978307" providerId="LiveId" clId="{860A4F2C-1596-4ACD-95D2-7AE3CD351458}" dt="2025-10-13T11:38:36.966" v="2925" actId="20577"/>
          <ac:spMkLst>
            <pc:docMk/>
            <pc:sldMk cId="3211169476" sldId="2019"/>
            <ac:spMk id="4" creationId="{E89B5A45-FF18-F8AF-A7F6-AEF5F6A2D3C5}"/>
          </ac:spMkLst>
        </pc:spChg>
        <pc:spChg chg="add mod">
          <ac:chgData name="luis cleto" userId="a76db6c301978307" providerId="LiveId" clId="{860A4F2C-1596-4ACD-95D2-7AE3CD351458}" dt="2025-10-13T11:40:46.764" v="2956" actId="20577"/>
          <ac:spMkLst>
            <pc:docMk/>
            <pc:sldMk cId="3211169476" sldId="2019"/>
            <ac:spMk id="5" creationId="{6989AF74-98DA-BE49-F147-8BD7FC30BD5B}"/>
          </ac:spMkLst>
        </pc:spChg>
        <pc:picChg chg="mod">
          <ac:chgData name="luis cleto" userId="a76db6c301978307" providerId="LiveId" clId="{860A4F2C-1596-4ACD-95D2-7AE3CD351458}" dt="2025-10-13T11:40:53.026" v="2957" actId="14100"/>
          <ac:picMkLst>
            <pc:docMk/>
            <pc:sldMk cId="3211169476" sldId="2019"/>
            <ac:picMk id="2" creationId="{9539D915-B4BD-22C6-79B6-6B9C8E095DA6}"/>
          </ac:picMkLst>
        </pc:picChg>
      </pc:sldChg>
      <pc:sldChg chg="del">
        <pc:chgData name="luis cleto" userId="a76db6c301978307" providerId="LiveId" clId="{860A4F2C-1596-4ACD-95D2-7AE3CD351458}" dt="2025-09-14T21:03:13.478" v="1445" actId="2696"/>
        <pc:sldMkLst>
          <pc:docMk/>
          <pc:sldMk cId="3463503868" sldId="2033"/>
        </pc:sldMkLst>
      </pc:sldChg>
      <pc:sldChg chg="delSp mod ord">
        <pc:chgData name="luis cleto" userId="a76db6c301978307" providerId="LiveId" clId="{860A4F2C-1596-4ACD-95D2-7AE3CD351458}" dt="2025-09-14T21:03:56.023" v="1460" actId="21"/>
        <pc:sldMkLst>
          <pc:docMk/>
          <pc:sldMk cId="496127647" sldId="2034"/>
        </pc:sldMkLst>
      </pc:sldChg>
      <pc:sldChg chg="add">
        <pc:chgData name="luis cleto" userId="a76db6c301978307" providerId="LiveId" clId="{860A4F2C-1596-4ACD-95D2-7AE3CD351458}" dt="2025-09-18T12:13:19.866" v="1828"/>
        <pc:sldMkLst>
          <pc:docMk/>
          <pc:sldMk cId="1294933524" sldId="2121"/>
        </pc:sldMkLst>
      </pc:sldChg>
      <pc:sldChg chg="modSp mod">
        <pc:chgData name="luis cleto" userId="a76db6c301978307" providerId="LiveId" clId="{860A4F2C-1596-4ACD-95D2-7AE3CD351458}" dt="2025-10-14T13:14:00.209" v="4041" actId="20577"/>
        <pc:sldMkLst>
          <pc:docMk/>
          <pc:sldMk cId="3288498179" sldId="2869"/>
        </pc:sldMkLst>
        <pc:spChg chg="mod">
          <ac:chgData name="luis cleto" userId="a76db6c301978307" providerId="LiveId" clId="{860A4F2C-1596-4ACD-95D2-7AE3CD351458}" dt="2025-10-14T13:14:00.209" v="4041" actId="20577"/>
          <ac:spMkLst>
            <pc:docMk/>
            <pc:sldMk cId="3288498179" sldId="2869"/>
            <ac:spMk id="4" creationId="{D03525E0-1ED9-FFD7-40BA-4FCF34A11B1B}"/>
          </ac:spMkLst>
        </pc:spChg>
      </pc:sldChg>
      <pc:sldChg chg="modSp mod">
        <pc:chgData name="luis cleto" userId="a76db6c301978307" providerId="LiveId" clId="{860A4F2C-1596-4ACD-95D2-7AE3CD351458}" dt="2025-10-13T21:10:15.089" v="3836" actId="20577"/>
        <pc:sldMkLst>
          <pc:docMk/>
          <pc:sldMk cId="3390548483" sldId="2875"/>
        </pc:sldMkLst>
        <pc:spChg chg="mod">
          <ac:chgData name="luis cleto" userId="a76db6c301978307" providerId="LiveId" clId="{860A4F2C-1596-4ACD-95D2-7AE3CD351458}" dt="2025-10-13T21:10:15.089" v="3836" actId="20577"/>
          <ac:spMkLst>
            <pc:docMk/>
            <pc:sldMk cId="3390548483" sldId="2875"/>
            <ac:spMk id="3" creationId="{27987D3F-9D20-C405-5D9E-937ADC6C3877}"/>
          </ac:spMkLst>
        </pc:spChg>
      </pc:sldChg>
      <pc:sldChg chg="modSp mod">
        <pc:chgData name="luis cleto" userId="a76db6c301978307" providerId="LiveId" clId="{860A4F2C-1596-4ACD-95D2-7AE3CD351458}" dt="2025-09-14T20:47:56.035" v="1153" actId="5793"/>
        <pc:sldMkLst>
          <pc:docMk/>
          <pc:sldMk cId="2138814284" sldId="2876"/>
        </pc:sldMkLst>
        <pc:spChg chg="mod">
          <ac:chgData name="luis cleto" userId="a76db6c301978307" providerId="LiveId" clId="{860A4F2C-1596-4ACD-95D2-7AE3CD351458}" dt="2025-09-14T20:47:56.035" v="1153" actId="5793"/>
          <ac:spMkLst>
            <pc:docMk/>
            <pc:sldMk cId="2138814284" sldId="2876"/>
            <ac:spMk id="3" creationId="{1530707C-69B5-746A-FD6B-29E306964204}"/>
          </ac:spMkLst>
        </pc:spChg>
      </pc:sldChg>
      <pc:sldChg chg="modSp mod ord">
        <pc:chgData name="luis cleto" userId="a76db6c301978307" providerId="LiveId" clId="{860A4F2C-1596-4ACD-95D2-7AE3CD351458}" dt="2025-10-13T12:12:15.163" v="3278" actId="207"/>
        <pc:sldMkLst>
          <pc:docMk/>
          <pc:sldMk cId="4127254392" sldId="2886"/>
        </pc:sldMkLst>
        <pc:spChg chg="mod">
          <ac:chgData name="luis cleto" userId="a76db6c301978307" providerId="LiveId" clId="{860A4F2C-1596-4ACD-95D2-7AE3CD351458}" dt="2025-10-13T12:12:15.163" v="3278" actId="207"/>
          <ac:spMkLst>
            <pc:docMk/>
            <pc:sldMk cId="4127254392" sldId="2886"/>
            <ac:spMk id="2" creationId="{69008DFF-D97A-4B65-F673-FCCDCFCEC228}"/>
          </ac:spMkLst>
        </pc:spChg>
      </pc:sldChg>
      <pc:sldChg chg="modSp mod ord">
        <pc:chgData name="luis cleto" userId="a76db6c301978307" providerId="LiveId" clId="{860A4F2C-1596-4ACD-95D2-7AE3CD351458}" dt="2025-10-13T12:10:54.658" v="3266" actId="1076"/>
        <pc:sldMkLst>
          <pc:docMk/>
          <pc:sldMk cId="2136576303" sldId="2889"/>
        </pc:sldMkLst>
        <pc:spChg chg="mod">
          <ac:chgData name="luis cleto" userId="a76db6c301978307" providerId="LiveId" clId="{860A4F2C-1596-4ACD-95D2-7AE3CD351458}" dt="2025-10-13T12:10:54.658" v="3266" actId="1076"/>
          <ac:spMkLst>
            <pc:docMk/>
            <pc:sldMk cId="2136576303" sldId="2889"/>
            <ac:spMk id="3" creationId="{23859690-9F2C-1E5A-7DF8-B6C492372019}"/>
          </ac:spMkLst>
        </pc:spChg>
      </pc:sldChg>
      <pc:sldChg chg="ord">
        <pc:chgData name="luis cleto" userId="a76db6c301978307" providerId="LiveId" clId="{860A4F2C-1596-4ACD-95D2-7AE3CD351458}" dt="2025-09-14T11:50:15.468" v="357"/>
        <pc:sldMkLst>
          <pc:docMk/>
          <pc:sldMk cId="1345599861" sldId="2890"/>
        </pc:sldMkLst>
      </pc:sldChg>
      <pc:sldChg chg="ord">
        <pc:chgData name="luis cleto" userId="a76db6c301978307" providerId="LiveId" clId="{860A4F2C-1596-4ACD-95D2-7AE3CD351458}" dt="2025-09-14T11:50:17.940" v="359"/>
        <pc:sldMkLst>
          <pc:docMk/>
          <pc:sldMk cId="1007962120" sldId="2891"/>
        </pc:sldMkLst>
      </pc:sldChg>
      <pc:sldChg chg="ord">
        <pc:chgData name="luis cleto" userId="a76db6c301978307" providerId="LiveId" clId="{860A4F2C-1596-4ACD-95D2-7AE3CD351458}" dt="2025-09-14T11:47:05.068" v="267"/>
        <pc:sldMkLst>
          <pc:docMk/>
          <pc:sldMk cId="1448167392" sldId="2892"/>
        </pc:sldMkLst>
      </pc:sldChg>
      <pc:sldChg chg="modSp mod ord">
        <pc:chgData name="luis cleto" userId="a76db6c301978307" providerId="LiveId" clId="{860A4F2C-1596-4ACD-95D2-7AE3CD351458}" dt="2025-09-14T11:48:39.930" v="343" actId="1076"/>
        <pc:sldMkLst>
          <pc:docMk/>
          <pc:sldMk cId="2246928994" sldId="2893"/>
        </pc:sldMkLst>
        <pc:spChg chg="mod">
          <ac:chgData name="luis cleto" userId="a76db6c301978307" providerId="LiveId" clId="{860A4F2C-1596-4ACD-95D2-7AE3CD351458}" dt="2025-09-14T11:48:39.930" v="343" actId="1076"/>
          <ac:spMkLst>
            <pc:docMk/>
            <pc:sldMk cId="2246928994" sldId="2893"/>
            <ac:spMk id="2" creationId="{F16C4831-740D-933B-7B84-BE4CA733C455}"/>
          </ac:spMkLst>
        </pc:spChg>
      </pc:sldChg>
      <pc:sldChg chg="modSp mod ord">
        <pc:chgData name="luis cleto" userId="a76db6c301978307" providerId="LiveId" clId="{860A4F2C-1596-4ACD-95D2-7AE3CD351458}" dt="2025-10-13T12:09:54.593" v="3264" actId="20577"/>
        <pc:sldMkLst>
          <pc:docMk/>
          <pc:sldMk cId="3100810527" sldId="2895"/>
        </pc:sldMkLst>
        <pc:spChg chg="mod">
          <ac:chgData name="luis cleto" userId="a76db6c301978307" providerId="LiveId" clId="{860A4F2C-1596-4ACD-95D2-7AE3CD351458}" dt="2025-10-13T12:09:54.593" v="3264" actId="20577"/>
          <ac:spMkLst>
            <pc:docMk/>
            <pc:sldMk cId="3100810527" sldId="2895"/>
            <ac:spMk id="5" creationId="{8A4F6975-1A83-5473-E5FC-C0EC7FE634B0}"/>
          </ac:spMkLst>
        </pc:spChg>
        <pc:spChg chg="mod">
          <ac:chgData name="luis cleto" userId="a76db6c301978307" providerId="LiveId" clId="{860A4F2C-1596-4ACD-95D2-7AE3CD351458}" dt="2025-09-21T13:20:54.079" v="1887" actId="1076"/>
          <ac:spMkLst>
            <pc:docMk/>
            <pc:sldMk cId="3100810527" sldId="2895"/>
            <ac:spMk id="7" creationId="{12ABDC7B-1FCB-51C6-2E99-6AF26C9DDC45}"/>
          </ac:spMkLst>
        </pc:spChg>
      </pc:sldChg>
      <pc:sldChg chg="modSp mod ord">
        <pc:chgData name="luis cleto" userId="a76db6c301978307" providerId="LiveId" clId="{860A4F2C-1596-4ACD-95D2-7AE3CD351458}" dt="2025-09-14T11:49:09.844" v="349" actId="1076"/>
        <pc:sldMkLst>
          <pc:docMk/>
          <pc:sldMk cId="4056215538" sldId="2899"/>
        </pc:sldMkLst>
        <pc:spChg chg="mod">
          <ac:chgData name="luis cleto" userId="a76db6c301978307" providerId="LiveId" clId="{860A4F2C-1596-4ACD-95D2-7AE3CD351458}" dt="2025-09-14T11:49:09.844" v="349" actId="1076"/>
          <ac:spMkLst>
            <pc:docMk/>
            <pc:sldMk cId="4056215538" sldId="2899"/>
            <ac:spMk id="3" creationId="{3A596980-F972-1F38-34AA-1984EDEF9ECF}"/>
          </ac:spMkLst>
        </pc:spChg>
      </pc:sldChg>
      <pc:sldChg chg="modSp mod ord">
        <pc:chgData name="luis cleto" userId="a76db6c301978307" providerId="LiveId" clId="{860A4F2C-1596-4ACD-95D2-7AE3CD351458}" dt="2025-10-13T11:46:40.658" v="3138" actId="20577"/>
        <pc:sldMkLst>
          <pc:docMk/>
          <pc:sldMk cId="4090210572" sldId="2900"/>
        </pc:sldMkLst>
        <pc:spChg chg="mod">
          <ac:chgData name="luis cleto" userId="a76db6c301978307" providerId="LiveId" clId="{860A4F2C-1596-4ACD-95D2-7AE3CD351458}" dt="2025-10-13T11:46:40.658" v="3138" actId="20577"/>
          <ac:spMkLst>
            <pc:docMk/>
            <pc:sldMk cId="4090210572" sldId="2900"/>
            <ac:spMk id="3" creationId="{9CE5112B-F2CB-391D-6416-778A616456AD}"/>
          </ac:spMkLst>
        </pc:spChg>
      </pc:sldChg>
      <pc:sldChg chg="ord">
        <pc:chgData name="luis cleto" userId="a76db6c301978307" providerId="LiveId" clId="{860A4F2C-1596-4ACD-95D2-7AE3CD351458}" dt="2025-09-14T11:44:22.253" v="213"/>
        <pc:sldMkLst>
          <pc:docMk/>
          <pc:sldMk cId="591640177" sldId="2901"/>
        </pc:sldMkLst>
      </pc:sldChg>
      <pc:sldChg chg="ord">
        <pc:chgData name="luis cleto" userId="a76db6c301978307" providerId="LiveId" clId="{860A4F2C-1596-4ACD-95D2-7AE3CD351458}" dt="2025-09-14T11:46:59.990" v="265"/>
        <pc:sldMkLst>
          <pc:docMk/>
          <pc:sldMk cId="8750067" sldId="2902"/>
        </pc:sldMkLst>
      </pc:sldChg>
      <pc:sldChg chg="ord">
        <pc:chgData name="luis cleto" userId="a76db6c301978307" providerId="LiveId" clId="{860A4F2C-1596-4ACD-95D2-7AE3CD351458}" dt="2025-09-14T11:47:11.872" v="269"/>
        <pc:sldMkLst>
          <pc:docMk/>
          <pc:sldMk cId="4081379654" sldId="2903"/>
        </pc:sldMkLst>
      </pc:sldChg>
      <pc:sldChg chg="ord">
        <pc:chgData name="luis cleto" userId="a76db6c301978307" providerId="LiveId" clId="{860A4F2C-1596-4ACD-95D2-7AE3CD351458}" dt="2025-09-14T11:50:31.914" v="365"/>
        <pc:sldMkLst>
          <pc:docMk/>
          <pc:sldMk cId="1862883674" sldId="2904"/>
        </pc:sldMkLst>
      </pc:sldChg>
      <pc:sldChg chg="ord">
        <pc:chgData name="luis cleto" userId="a76db6c301978307" providerId="LiveId" clId="{860A4F2C-1596-4ACD-95D2-7AE3CD351458}" dt="2025-09-14T11:50:57.638" v="375"/>
        <pc:sldMkLst>
          <pc:docMk/>
          <pc:sldMk cId="1096243638" sldId="2905"/>
        </pc:sldMkLst>
      </pc:sldChg>
      <pc:sldChg chg="ord">
        <pc:chgData name="luis cleto" userId="a76db6c301978307" providerId="LiveId" clId="{860A4F2C-1596-4ACD-95D2-7AE3CD351458}" dt="2025-09-14T11:50:45.398" v="369"/>
        <pc:sldMkLst>
          <pc:docMk/>
          <pc:sldMk cId="614416419" sldId="2909"/>
        </pc:sldMkLst>
      </pc:sldChg>
      <pc:sldChg chg="addSp modSp mod">
        <pc:chgData name="luis cleto" userId="a76db6c301978307" providerId="LiveId" clId="{860A4F2C-1596-4ACD-95D2-7AE3CD351458}" dt="2025-10-13T21:14:10.367" v="3906" actId="20577"/>
        <pc:sldMkLst>
          <pc:docMk/>
          <pc:sldMk cId="3647265758" sldId="2910"/>
        </pc:sldMkLst>
        <pc:spChg chg="add mod">
          <ac:chgData name="luis cleto" userId="a76db6c301978307" providerId="LiveId" clId="{860A4F2C-1596-4ACD-95D2-7AE3CD351458}" dt="2025-10-13T21:14:10.367" v="3906" actId="20577"/>
          <ac:spMkLst>
            <pc:docMk/>
            <pc:sldMk cId="3647265758" sldId="2910"/>
            <ac:spMk id="3" creationId="{926EAA37-E728-245D-4D47-110F2205D0D9}"/>
          </ac:spMkLst>
        </pc:spChg>
        <pc:spChg chg="mod">
          <ac:chgData name="luis cleto" userId="a76db6c301978307" providerId="LiveId" clId="{860A4F2C-1596-4ACD-95D2-7AE3CD351458}" dt="2025-10-13T21:12:33" v="3838" actId="20577"/>
          <ac:spMkLst>
            <pc:docMk/>
            <pc:sldMk cId="3647265758" sldId="2910"/>
            <ac:spMk id="4" creationId="{B4E0F96F-FE01-488D-D157-409A54A85A91}"/>
          </ac:spMkLst>
        </pc:spChg>
      </pc:sldChg>
      <pc:sldChg chg="del">
        <pc:chgData name="luis cleto" userId="a76db6c301978307" providerId="LiveId" clId="{860A4F2C-1596-4ACD-95D2-7AE3CD351458}" dt="2025-09-14T20:31:15.826" v="417" actId="2696"/>
        <pc:sldMkLst>
          <pc:docMk/>
          <pc:sldMk cId="3932578189" sldId="2917"/>
        </pc:sldMkLst>
      </pc:sldChg>
      <pc:sldChg chg="del">
        <pc:chgData name="luis cleto" userId="a76db6c301978307" providerId="LiveId" clId="{860A4F2C-1596-4ACD-95D2-7AE3CD351458}" dt="2025-09-14T20:29:33.670" v="387" actId="2696"/>
        <pc:sldMkLst>
          <pc:docMk/>
          <pc:sldMk cId="1451600346" sldId="2925"/>
        </pc:sldMkLst>
      </pc:sldChg>
      <pc:sldChg chg="del">
        <pc:chgData name="luis cleto" userId="a76db6c301978307" providerId="LiveId" clId="{860A4F2C-1596-4ACD-95D2-7AE3CD351458}" dt="2025-09-14T20:30:26.966" v="406" actId="2696"/>
        <pc:sldMkLst>
          <pc:docMk/>
          <pc:sldMk cId="1995789853" sldId="2926"/>
        </pc:sldMkLst>
      </pc:sldChg>
      <pc:sldChg chg="del">
        <pc:chgData name="luis cleto" userId="a76db6c301978307" providerId="LiveId" clId="{860A4F2C-1596-4ACD-95D2-7AE3CD351458}" dt="2025-09-14T20:30:57.203" v="415" actId="2696"/>
        <pc:sldMkLst>
          <pc:docMk/>
          <pc:sldMk cId="1372653527" sldId="2927"/>
        </pc:sldMkLst>
      </pc:sldChg>
      <pc:sldChg chg="del">
        <pc:chgData name="luis cleto" userId="a76db6c301978307" providerId="LiveId" clId="{860A4F2C-1596-4ACD-95D2-7AE3CD351458}" dt="2025-09-14T20:31:04.866" v="416" actId="2696"/>
        <pc:sldMkLst>
          <pc:docMk/>
          <pc:sldMk cId="1828029738" sldId="2928"/>
        </pc:sldMkLst>
      </pc:sldChg>
      <pc:sldChg chg="ord">
        <pc:chgData name="luis cleto" userId="a76db6c301978307" providerId="LiveId" clId="{860A4F2C-1596-4ACD-95D2-7AE3CD351458}" dt="2025-09-14T11:50:28.181" v="363"/>
        <pc:sldMkLst>
          <pc:docMk/>
          <pc:sldMk cId="1276755447" sldId="2930"/>
        </pc:sldMkLst>
      </pc:sldChg>
      <pc:sldChg chg="ord">
        <pc:chgData name="luis cleto" userId="a76db6c301978307" providerId="LiveId" clId="{860A4F2C-1596-4ACD-95D2-7AE3CD351458}" dt="2025-09-14T11:50:21.133" v="361"/>
        <pc:sldMkLst>
          <pc:docMk/>
          <pc:sldMk cId="3572721610" sldId="2931"/>
        </pc:sldMkLst>
      </pc:sldChg>
      <pc:sldChg chg="modSp mod">
        <pc:chgData name="luis cleto" userId="a76db6c301978307" providerId="LiveId" clId="{860A4F2C-1596-4ACD-95D2-7AE3CD351458}" dt="2025-10-13T12:21:01.084" v="3472" actId="1076"/>
        <pc:sldMkLst>
          <pc:docMk/>
          <pc:sldMk cId="3196131868" sldId="2932"/>
        </pc:sldMkLst>
        <pc:spChg chg="mod">
          <ac:chgData name="luis cleto" userId="a76db6c301978307" providerId="LiveId" clId="{860A4F2C-1596-4ACD-95D2-7AE3CD351458}" dt="2025-10-13T12:21:01.084" v="3472" actId="1076"/>
          <ac:spMkLst>
            <pc:docMk/>
            <pc:sldMk cId="3196131868" sldId="2932"/>
            <ac:spMk id="3" creationId="{06AD1411-BEC0-FDF9-62FD-3D6A23132CAD}"/>
          </ac:spMkLst>
        </pc:spChg>
      </pc:sldChg>
      <pc:sldChg chg="modSp mod">
        <pc:chgData name="luis cleto" userId="a76db6c301978307" providerId="LiveId" clId="{860A4F2C-1596-4ACD-95D2-7AE3CD351458}" dt="2025-10-13T12:22:06.408" v="3521" actId="20577"/>
        <pc:sldMkLst>
          <pc:docMk/>
          <pc:sldMk cId="2615376815" sldId="2933"/>
        </pc:sldMkLst>
        <pc:spChg chg="mod">
          <ac:chgData name="luis cleto" userId="a76db6c301978307" providerId="LiveId" clId="{860A4F2C-1596-4ACD-95D2-7AE3CD351458}" dt="2025-10-13T12:22:06.408" v="3521" actId="20577"/>
          <ac:spMkLst>
            <pc:docMk/>
            <pc:sldMk cId="2615376815" sldId="2933"/>
            <ac:spMk id="4" creationId="{08B3E490-28EE-D86D-D3B9-EEE44A27C7B1}"/>
          </ac:spMkLst>
        </pc:spChg>
      </pc:sldChg>
      <pc:sldChg chg="modSp mod">
        <pc:chgData name="luis cleto" userId="a76db6c301978307" providerId="LiveId" clId="{860A4F2C-1596-4ACD-95D2-7AE3CD351458}" dt="2025-10-13T12:25:51.095" v="3585" actId="20577"/>
        <pc:sldMkLst>
          <pc:docMk/>
          <pc:sldMk cId="2431872865" sldId="2935"/>
        </pc:sldMkLst>
        <pc:spChg chg="mod">
          <ac:chgData name="luis cleto" userId="a76db6c301978307" providerId="LiveId" clId="{860A4F2C-1596-4ACD-95D2-7AE3CD351458}" dt="2025-10-13T12:25:51.095" v="3585" actId="20577"/>
          <ac:spMkLst>
            <pc:docMk/>
            <pc:sldMk cId="2431872865" sldId="2935"/>
            <ac:spMk id="3" creationId="{05C2DEB5-4B6A-2F7D-2F14-5D3464A3E51D}"/>
          </ac:spMkLst>
        </pc:spChg>
        <pc:spChg chg="mod">
          <ac:chgData name="luis cleto" userId="a76db6c301978307" providerId="LiveId" clId="{860A4F2C-1596-4ACD-95D2-7AE3CD351458}" dt="2025-09-14T11:38:34.265" v="151" actId="1076"/>
          <ac:spMkLst>
            <pc:docMk/>
            <pc:sldMk cId="2431872865" sldId="2935"/>
            <ac:spMk id="5" creationId="{5D4C453F-D848-EDAC-B8FF-14F780E39E44}"/>
          </ac:spMkLst>
        </pc:spChg>
      </pc:sldChg>
      <pc:sldChg chg="modSp mod">
        <pc:chgData name="luis cleto" userId="a76db6c301978307" providerId="LiveId" clId="{860A4F2C-1596-4ACD-95D2-7AE3CD351458}" dt="2025-09-14T11:42:13.217" v="209" actId="20577"/>
        <pc:sldMkLst>
          <pc:docMk/>
          <pc:sldMk cId="439414036" sldId="2936"/>
        </pc:sldMkLst>
      </pc:sldChg>
      <pc:sldChg chg="addSp modSp mod">
        <pc:chgData name="luis cleto" userId="a76db6c301978307" providerId="LiveId" clId="{860A4F2C-1596-4ACD-95D2-7AE3CD351458}" dt="2025-09-14T20:44:45.962" v="1036" actId="1076"/>
        <pc:sldMkLst>
          <pc:docMk/>
          <pc:sldMk cId="3189977519" sldId="2938"/>
        </pc:sldMkLst>
        <pc:spChg chg="mod">
          <ac:chgData name="luis cleto" userId="a76db6c301978307" providerId="LiveId" clId="{860A4F2C-1596-4ACD-95D2-7AE3CD351458}" dt="2025-09-14T20:44:31.759" v="1033" actId="1076"/>
          <ac:spMkLst>
            <pc:docMk/>
            <pc:sldMk cId="3189977519" sldId="2938"/>
            <ac:spMk id="3" creationId="{52B63B1D-1D6E-8B35-95F5-3461CCED3DAA}"/>
          </ac:spMkLst>
        </pc:spChg>
        <pc:spChg chg="mod">
          <ac:chgData name="luis cleto" userId="a76db6c301978307" providerId="LiveId" clId="{860A4F2C-1596-4ACD-95D2-7AE3CD351458}" dt="2025-09-14T20:44:45.962" v="1036" actId="1076"/>
          <ac:spMkLst>
            <pc:docMk/>
            <pc:sldMk cId="3189977519" sldId="2938"/>
            <ac:spMk id="4" creationId="{54D9DF43-5C0F-8961-286B-DF5E2E308901}"/>
          </ac:spMkLst>
        </pc:spChg>
        <pc:picChg chg="add mod">
          <ac:chgData name="luis cleto" userId="a76db6c301978307" providerId="LiveId" clId="{860A4F2C-1596-4ACD-95D2-7AE3CD351458}" dt="2025-09-14T20:44:34.935" v="1034" actId="14100"/>
          <ac:picMkLst>
            <pc:docMk/>
            <pc:sldMk cId="3189977519" sldId="2938"/>
            <ac:picMk id="1026" creationId="{F99A6EE3-C374-9711-4FC6-DB7BFE043620}"/>
          </ac:picMkLst>
        </pc:picChg>
      </pc:sldChg>
      <pc:sldChg chg="ord">
        <pc:chgData name="luis cleto" userId="a76db6c301978307" providerId="LiveId" clId="{860A4F2C-1596-4ACD-95D2-7AE3CD351458}" dt="2025-09-14T21:03:16.150" v="1447"/>
        <pc:sldMkLst>
          <pc:docMk/>
          <pc:sldMk cId="1564459474" sldId="2939"/>
        </pc:sldMkLst>
      </pc:sldChg>
      <pc:sldChg chg="ord">
        <pc:chgData name="luis cleto" userId="a76db6c301978307" providerId="LiveId" clId="{860A4F2C-1596-4ACD-95D2-7AE3CD351458}" dt="2025-09-14T11:49:46.585" v="355"/>
        <pc:sldMkLst>
          <pc:docMk/>
          <pc:sldMk cId="880754509" sldId="2941"/>
        </pc:sldMkLst>
      </pc:sldChg>
      <pc:sldChg chg="addSp modSp mod">
        <pc:chgData name="luis cleto" userId="a76db6c301978307" providerId="LiveId" clId="{860A4F2C-1596-4ACD-95D2-7AE3CD351458}" dt="2025-10-13T11:25:53.614" v="2473" actId="20577"/>
        <pc:sldMkLst>
          <pc:docMk/>
          <pc:sldMk cId="1425884673" sldId="2942"/>
        </pc:sldMkLst>
        <pc:spChg chg="mod">
          <ac:chgData name="luis cleto" userId="a76db6c301978307" providerId="LiveId" clId="{860A4F2C-1596-4ACD-95D2-7AE3CD351458}" dt="2025-09-14T20:39:21.830" v="966" actId="1076"/>
          <ac:spMkLst>
            <pc:docMk/>
            <pc:sldMk cId="1425884673" sldId="2942"/>
            <ac:spMk id="3" creationId="{DFAEB9A2-236D-9608-B9F3-0FC1AA501BEB}"/>
          </ac:spMkLst>
        </pc:spChg>
        <pc:spChg chg="add mod">
          <ac:chgData name="luis cleto" userId="a76db6c301978307" providerId="LiveId" clId="{860A4F2C-1596-4ACD-95D2-7AE3CD351458}" dt="2025-10-13T11:25:53.614" v="2473" actId="20577"/>
          <ac:spMkLst>
            <pc:docMk/>
            <pc:sldMk cId="1425884673" sldId="2942"/>
            <ac:spMk id="4" creationId="{9F632626-A82A-257A-632C-57517B0032CA}"/>
          </ac:spMkLst>
        </pc:spChg>
      </pc:sldChg>
      <pc:sldChg chg="addSp modSp mod ord">
        <pc:chgData name="luis cleto" userId="a76db6c301978307" providerId="LiveId" clId="{860A4F2C-1596-4ACD-95D2-7AE3CD351458}" dt="2025-10-13T11:23:39.877" v="2463" actId="1076"/>
        <pc:sldMkLst>
          <pc:docMk/>
          <pc:sldMk cId="1493392696" sldId="2943"/>
        </pc:sldMkLst>
        <pc:spChg chg="mod">
          <ac:chgData name="luis cleto" userId="a76db6c301978307" providerId="LiveId" clId="{860A4F2C-1596-4ACD-95D2-7AE3CD351458}" dt="2025-09-14T21:03:46.850" v="1459" actId="255"/>
          <ac:spMkLst>
            <pc:docMk/>
            <pc:sldMk cId="1493392696" sldId="2943"/>
            <ac:spMk id="3" creationId="{BEBEF4D9-1311-A08B-A616-4522922B5CAF}"/>
          </ac:spMkLst>
        </pc:spChg>
        <pc:spChg chg="mod">
          <ac:chgData name="luis cleto" userId="a76db6c301978307" providerId="LiveId" clId="{860A4F2C-1596-4ACD-95D2-7AE3CD351458}" dt="2025-10-13T11:23:24.821" v="2461" actId="1076"/>
          <ac:spMkLst>
            <pc:docMk/>
            <pc:sldMk cId="1493392696" sldId="2943"/>
            <ac:spMk id="4" creationId="{E126AA0C-DD14-6C4D-8DFB-072F3B1E2E96}"/>
          </ac:spMkLst>
        </pc:spChg>
        <pc:spChg chg="add mod">
          <ac:chgData name="luis cleto" userId="a76db6c301978307" providerId="LiveId" clId="{860A4F2C-1596-4ACD-95D2-7AE3CD351458}" dt="2025-10-13T11:23:39.877" v="2463" actId="1076"/>
          <ac:spMkLst>
            <pc:docMk/>
            <pc:sldMk cId="1493392696" sldId="2943"/>
            <ac:spMk id="5" creationId="{E048ED5E-9D38-0C9D-E1D1-AEC33A7CA947}"/>
          </ac:spMkLst>
        </pc:spChg>
      </pc:sldChg>
      <pc:sldChg chg="modSp mod">
        <pc:chgData name="luis cleto" userId="a76db6c301978307" providerId="LiveId" clId="{860A4F2C-1596-4ACD-95D2-7AE3CD351458}" dt="2025-09-19T12:47:58.714" v="1886" actId="20577"/>
        <pc:sldMkLst>
          <pc:docMk/>
          <pc:sldMk cId="2578809885" sldId="2944"/>
        </pc:sldMkLst>
        <pc:spChg chg="mod">
          <ac:chgData name="luis cleto" userId="a76db6c301978307" providerId="LiveId" clId="{860A4F2C-1596-4ACD-95D2-7AE3CD351458}" dt="2025-09-19T12:47:58.714" v="1886" actId="20577"/>
          <ac:spMkLst>
            <pc:docMk/>
            <pc:sldMk cId="2578809885" sldId="2944"/>
            <ac:spMk id="3" creationId="{FB93912A-2B6B-5397-ED0A-843B9DC18AD6}"/>
          </ac:spMkLst>
        </pc:spChg>
      </pc:sldChg>
      <pc:sldChg chg="addSp delSp modSp new mod">
        <pc:chgData name="luis cleto" userId="a76db6c301978307" providerId="LiveId" clId="{860A4F2C-1596-4ACD-95D2-7AE3CD351458}" dt="2025-10-13T12:20:06.226" v="3464" actId="14100"/>
        <pc:sldMkLst>
          <pc:docMk/>
          <pc:sldMk cId="3345266605" sldId="2945"/>
        </pc:sldMkLst>
        <pc:spChg chg="add mod">
          <ac:chgData name="luis cleto" userId="a76db6c301978307" providerId="LiveId" clId="{860A4F2C-1596-4ACD-95D2-7AE3CD351458}" dt="2025-09-14T11:35:24.573" v="42" actId="1076"/>
          <ac:spMkLst>
            <pc:docMk/>
            <pc:sldMk cId="3345266605" sldId="2945"/>
            <ac:spMk id="3" creationId="{2DC7D210-2EF8-89F0-7698-05949C303E98}"/>
          </ac:spMkLst>
        </pc:spChg>
        <pc:spChg chg="add del mod">
          <ac:chgData name="luis cleto" userId="a76db6c301978307" providerId="LiveId" clId="{860A4F2C-1596-4ACD-95D2-7AE3CD351458}" dt="2025-10-13T11:41:18.923" v="2960"/>
          <ac:spMkLst>
            <pc:docMk/>
            <pc:sldMk cId="3345266605" sldId="2945"/>
            <ac:spMk id="4" creationId="{B082FD7D-F3D8-AFC0-5B20-770AE207DD99}"/>
          </ac:spMkLst>
        </pc:spChg>
        <pc:spChg chg="add del mod">
          <ac:chgData name="luis cleto" userId="a76db6c301978307" providerId="LiveId" clId="{860A4F2C-1596-4ACD-95D2-7AE3CD351458}" dt="2025-10-13T12:19:01.211" v="3324"/>
          <ac:spMkLst>
            <pc:docMk/>
            <pc:sldMk cId="3345266605" sldId="2945"/>
            <ac:spMk id="6" creationId="{5B2B4879-A4A7-2335-D727-49C2DAC52BC8}"/>
          </ac:spMkLst>
        </pc:spChg>
        <pc:spChg chg="add mod">
          <ac:chgData name="luis cleto" userId="a76db6c301978307" providerId="LiveId" clId="{860A4F2C-1596-4ACD-95D2-7AE3CD351458}" dt="2025-10-13T12:19:02.784" v="3325"/>
          <ac:spMkLst>
            <pc:docMk/>
            <pc:sldMk cId="3345266605" sldId="2945"/>
            <ac:spMk id="7" creationId="{78A3744E-76B0-AD4A-240E-A289FEFAE343}"/>
          </ac:spMkLst>
        </pc:spChg>
        <pc:spChg chg="add mod">
          <ac:chgData name="luis cleto" userId="a76db6c301978307" providerId="LiveId" clId="{860A4F2C-1596-4ACD-95D2-7AE3CD351458}" dt="2025-10-13T12:20:06.226" v="3464" actId="14100"/>
          <ac:spMkLst>
            <pc:docMk/>
            <pc:sldMk cId="3345266605" sldId="2945"/>
            <ac:spMk id="9" creationId="{30C1E7AA-E8AB-B9FF-5EBA-3D276A021EAE}"/>
          </ac:spMkLst>
        </pc:spChg>
      </pc:sldChg>
      <pc:sldChg chg="modSp add mod">
        <pc:chgData name="luis cleto" userId="a76db6c301978307" providerId="LiveId" clId="{860A4F2C-1596-4ACD-95D2-7AE3CD351458}" dt="2025-09-14T21:00:58.948" v="1377" actId="1076"/>
        <pc:sldMkLst>
          <pc:docMk/>
          <pc:sldMk cId="2272224143" sldId="2946"/>
        </pc:sldMkLst>
        <pc:spChg chg="mod">
          <ac:chgData name="luis cleto" userId="a76db6c301978307" providerId="LiveId" clId="{860A4F2C-1596-4ACD-95D2-7AE3CD351458}" dt="2025-09-14T21:00:29.529" v="1369" actId="255"/>
          <ac:spMkLst>
            <pc:docMk/>
            <pc:sldMk cId="2272224143" sldId="2946"/>
            <ac:spMk id="3" creationId="{FA15A4B8-730B-ECCB-888A-F72EC8059A91}"/>
          </ac:spMkLst>
        </pc:spChg>
        <pc:spChg chg="mod">
          <ac:chgData name="luis cleto" userId="a76db6c301978307" providerId="LiveId" clId="{860A4F2C-1596-4ACD-95D2-7AE3CD351458}" dt="2025-09-14T21:00:58.948" v="1377" actId="1076"/>
          <ac:spMkLst>
            <pc:docMk/>
            <pc:sldMk cId="2272224143" sldId="2946"/>
            <ac:spMk id="4" creationId="{4ED21DF7-6826-9752-D085-8AADB5CFF7D6}"/>
          </ac:spMkLst>
        </pc:spChg>
        <pc:picChg chg="mod">
          <ac:chgData name="luis cleto" userId="a76db6c301978307" providerId="LiveId" clId="{860A4F2C-1596-4ACD-95D2-7AE3CD351458}" dt="2025-09-14T21:00:39.624" v="1372" actId="1076"/>
          <ac:picMkLst>
            <pc:docMk/>
            <pc:sldMk cId="2272224143" sldId="2946"/>
            <ac:picMk id="2" creationId="{B897F6FA-ED8F-9C27-4987-C68D41DD0E48}"/>
          </ac:picMkLst>
        </pc:picChg>
      </pc:sldChg>
      <pc:sldChg chg="new del">
        <pc:chgData name="luis cleto" userId="a76db6c301978307" providerId="LiveId" clId="{860A4F2C-1596-4ACD-95D2-7AE3CD351458}" dt="2025-09-14T21:01:55.139" v="1386" actId="2696"/>
        <pc:sldMkLst>
          <pc:docMk/>
          <pc:sldMk cId="4195605324" sldId="2947"/>
        </pc:sldMkLst>
      </pc:sldChg>
      <pc:sldChg chg="addSp modSp new mod">
        <pc:chgData name="luis cleto" userId="a76db6c301978307" providerId="LiveId" clId="{860A4F2C-1596-4ACD-95D2-7AE3CD351458}" dt="2025-10-13T21:17:46.960" v="3935" actId="20577"/>
        <pc:sldMkLst>
          <pc:docMk/>
          <pc:sldMk cId="2616911676" sldId="2948"/>
        </pc:sldMkLst>
        <pc:spChg chg="add mod">
          <ac:chgData name="luis cleto" userId="a76db6c301978307" providerId="LiveId" clId="{860A4F2C-1596-4ACD-95D2-7AE3CD351458}" dt="2025-10-13T21:17:46.960" v="3935" actId="20577"/>
          <ac:spMkLst>
            <pc:docMk/>
            <pc:sldMk cId="2616911676" sldId="2948"/>
            <ac:spMk id="3" creationId="{19200A2D-C3AB-E9FC-C164-C6DCF2BFF9DA}"/>
          </ac:spMkLst>
        </pc:spChg>
      </pc:sldChg>
      <pc:sldChg chg="addSp modSp new mod">
        <pc:chgData name="luis cleto" userId="a76db6c301978307" providerId="LiveId" clId="{860A4F2C-1596-4ACD-95D2-7AE3CD351458}" dt="2025-09-15T11:08:46.121" v="1818" actId="1076"/>
        <pc:sldMkLst>
          <pc:docMk/>
          <pc:sldMk cId="14469389" sldId="2949"/>
        </pc:sldMkLst>
        <pc:spChg chg="add mod">
          <ac:chgData name="luis cleto" userId="a76db6c301978307" providerId="LiveId" clId="{860A4F2C-1596-4ACD-95D2-7AE3CD351458}" dt="2025-09-15T11:08:46.121" v="1818" actId="1076"/>
          <ac:spMkLst>
            <pc:docMk/>
            <pc:sldMk cId="14469389" sldId="2949"/>
            <ac:spMk id="3" creationId="{2D35D009-5093-9D2B-1615-C4C8E6F4FCD8}"/>
          </ac:spMkLst>
        </pc:spChg>
        <pc:spChg chg="add mod">
          <ac:chgData name="luis cleto" userId="a76db6c301978307" providerId="LiveId" clId="{860A4F2C-1596-4ACD-95D2-7AE3CD351458}" dt="2025-09-15T11:06:45.690" v="1770" actId="1076"/>
          <ac:spMkLst>
            <pc:docMk/>
            <pc:sldMk cId="14469389" sldId="2949"/>
            <ac:spMk id="5" creationId="{E952ADBD-0D77-6DA7-3949-5588BC31D663}"/>
          </ac:spMkLst>
        </pc:spChg>
      </pc:sldChg>
      <pc:sldChg chg="addSp new mod">
        <pc:chgData name="luis cleto" userId="a76db6c301978307" providerId="LiveId" clId="{860A4F2C-1596-4ACD-95D2-7AE3CD351458}" dt="2025-09-15T11:23:15.239" v="1827" actId="22"/>
        <pc:sldMkLst>
          <pc:docMk/>
          <pc:sldMk cId="1763027623" sldId="2950"/>
        </pc:sldMkLst>
      </pc:sldChg>
      <pc:sldChg chg="addSp modSp new mod ord">
        <pc:chgData name="luis cleto" userId="a76db6c301978307" providerId="LiveId" clId="{860A4F2C-1596-4ACD-95D2-7AE3CD351458}" dt="2025-09-15T11:22:53.382" v="1826"/>
        <pc:sldMkLst>
          <pc:docMk/>
          <pc:sldMk cId="2157935323" sldId="2951"/>
        </pc:sldMkLst>
        <pc:spChg chg="add mod">
          <ac:chgData name="luis cleto" userId="a76db6c301978307" providerId="LiveId" clId="{860A4F2C-1596-4ACD-95D2-7AE3CD351458}" dt="2025-09-15T11:22:50.100" v="1824" actId="1076"/>
          <ac:spMkLst>
            <pc:docMk/>
            <pc:sldMk cId="2157935323" sldId="2951"/>
            <ac:spMk id="3" creationId="{23E705AA-F2DE-C4FB-6EF0-848025315D0C}"/>
          </ac:spMkLst>
        </pc:spChg>
      </pc:sldChg>
      <pc:sldChg chg="modSp mod">
        <pc:chgData name="luis cleto" userId="a76db6c301978307" providerId="LiveId" clId="{860A4F2C-1596-4ACD-95D2-7AE3CD351458}" dt="2025-10-13T12:13:31.241" v="3291" actId="255"/>
        <pc:sldMkLst>
          <pc:docMk/>
          <pc:sldMk cId="1080634203" sldId="2952"/>
        </pc:sldMkLst>
        <pc:spChg chg="mod">
          <ac:chgData name="luis cleto" userId="a76db6c301978307" providerId="LiveId" clId="{860A4F2C-1596-4ACD-95D2-7AE3CD351458}" dt="2025-10-13T12:13:31.241" v="3291" actId="255"/>
          <ac:spMkLst>
            <pc:docMk/>
            <pc:sldMk cId="1080634203" sldId="2952"/>
            <ac:spMk id="5" creationId="{DC91E5B1-9E70-61C3-E02E-93AECD421680}"/>
          </ac:spMkLst>
        </pc:spChg>
      </pc:sldChg>
      <pc:sldChg chg="modSp mod">
        <pc:chgData name="luis cleto" userId="a76db6c301978307" providerId="LiveId" clId="{860A4F2C-1596-4ACD-95D2-7AE3CD351458}" dt="2025-10-13T12:15:35.846" v="3321" actId="20577"/>
        <pc:sldMkLst>
          <pc:docMk/>
          <pc:sldMk cId="802958307" sldId="2953"/>
        </pc:sldMkLst>
        <pc:spChg chg="mod">
          <ac:chgData name="luis cleto" userId="a76db6c301978307" providerId="LiveId" clId="{860A4F2C-1596-4ACD-95D2-7AE3CD351458}" dt="2025-10-13T12:15:35.846" v="3321" actId="20577"/>
          <ac:spMkLst>
            <pc:docMk/>
            <pc:sldMk cId="802958307" sldId="2953"/>
            <ac:spMk id="5" creationId="{24EDF35D-3842-C4C0-37ED-C78C71FEF238}"/>
          </ac:spMkLst>
        </pc:spChg>
      </pc:sldChg>
      <pc:sldChg chg="ord">
        <pc:chgData name="luis cleto" userId="a76db6c301978307" providerId="LiveId" clId="{860A4F2C-1596-4ACD-95D2-7AE3CD351458}" dt="2025-10-14T13:11:40.286" v="3974"/>
        <pc:sldMkLst>
          <pc:docMk/>
          <pc:sldMk cId="4246454662" sldId="2954"/>
        </pc:sldMkLst>
      </pc:sldChg>
      <pc:sldChg chg="modSp add mod">
        <pc:chgData name="luis cleto" userId="a76db6c301978307" providerId="LiveId" clId="{860A4F2C-1596-4ACD-95D2-7AE3CD351458}" dt="2025-10-09T12:21:06.354" v="2059" actId="20577"/>
        <pc:sldMkLst>
          <pc:docMk/>
          <pc:sldMk cId="624020283" sldId="2955"/>
        </pc:sldMkLst>
        <pc:spChg chg="mod">
          <ac:chgData name="luis cleto" userId="a76db6c301978307" providerId="LiveId" clId="{860A4F2C-1596-4ACD-95D2-7AE3CD351458}" dt="2025-10-09T12:20:59.721" v="2057" actId="20577"/>
          <ac:spMkLst>
            <pc:docMk/>
            <pc:sldMk cId="624020283" sldId="2955"/>
            <ac:spMk id="3" creationId="{1DEA323F-C13F-4C6A-3F4F-61BB4168DC2A}"/>
          </ac:spMkLst>
        </pc:spChg>
        <pc:spChg chg="mod">
          <ac:chgData name="luis cleto" userId="a76db6c301978307" providerId="LiveId" clId="{860A4F2C-1596-4ACD-95D2-7AE3CD351458}" dt="2025-10-09T12:21:06.354" v="2059" actId="20577"/>
          <ac:spMkLst>
            <pc:docMk/>
            <pc:sldMk cId="624020283" sldId="2955"/>
            <ac:spMk id="6" creationId="{2FD52EF9-01C3-1D02-28C4-768D2716BC1B}"/>
          </ac:spMkLst>
        </pc:spChg>
      </pc:sldChg>
      <pc:sldChg chg="add">
        <pc:chgData name="luis cleto" userId="a76db6c301978307" providerId="LiveId" clId="{860A4F2C-1596-4ACD-95D2-7AE3CD351458}" dt="2025-10-11T10:50:44.673" v="2061"/>
        <pc:sldMkLst>
          <pc:docMk/>
          <pc:sldMk cId="3072792228" sldId="2956"/>
        </pc:sldMkLst>
      </pc:sldChg>
      <pc:sldChg chg="addSp delSp modSp add mod">
        <pc:chgData name="luis cleto" userId="a76db6c301978307" providerId="LiveId" clId="{860A4F2C-1596-4ACD-95D2-7AE3CD351458}" dt="2025-10-12T21:14:35.917" v="2387" actId="1076"/>
        <pc:sldMkLst>
          <pc:docMk/>
          <pc:sldMk cId="3138107599" sldId="2957"/>
        </pc:sldMkLst>
        <pc:spChg chg="mod">
          <ac:chgData name="luis cleto" userId="a76db6c301978307" providerId="LiveId" clId="{860A4F2C-1596-4ACD-95D2-7AE3CD351458}" dt="2025-10-12T21:02:22.218" v="2252" actId="1076"/>
          <ac:spMkLst>
            <pc:docMk/>
            <pc:sldMk cId="3138107599" sldId="2957"/>
            <ac:spMk id="5" creationId="{9E4FAE18-2571-3914-6AE0-EA1868BEF959}"/>
          </ac:spMkLst>
        </pc:spChg>
        <pc:spChg chg="mod">
          <ac:chgData name="luis cleto" userId="a76db6c301978307" providerId="LiveId" clId="{860A4F2C-1596-4ACD-95D2-7AE3CD351458}" dt="2025-10-12T21:05:10.085" v="2310" actId="1076"/>
          <ac:spMkLst>
            <pc:docMk/>
            <pc:sldMk cId="3138107599" sldId="2957"/>
            <ac:spMk id="9" creationId="{6B29C5D9-ABCD-2BA0-6B2C-5816F800C247}"/>
          </ac:spMkLst>
        </pc:spChg>
        <pc:spChg chg="add mod">
          <ac:chgData name="luis cleto" userId="a76db6c301978307" providerId="LiveId" clId="{860A4F2C-1596-4ACD-95D2-7AE3CD351458}" dt="2025-10-12T21:14:00.632" v="2383" actId="255"/>
          <ac:spMkLst>
            <pc:docMk/>
            <pc:sldMk cId="3138107599" sldId="2957"/>
            <ac:spMk id="10" creationId="{25793FE8-7C32-8572-9707-BBB39C75B01C}"/>
          </ac:spMkLst>
        </pc:spChg>
        <pc:spChg chg="mod">
          <ac:chgData name="luis cleto" userId="a76db6c301978307" providerId="LiveId" clId="{860A4F2C-1596-4ACD-95D2-7AE3CD351458}" dt="2025-10-12T21:05:18.127" v="2311" actId="1076"/>
          <ac:spMkLst>
            <pc:docMk/>
            <pc:sldMk cId="3138107599" sldId="2957"/>
            <ac:spMk id="11" creationId="{AD27B34D-535C-EA3B-F691-734BCD6E72FB}"/>
          </ac:spMkLst>
        </pc:spChg>
        <pc:spChg chg="mod">
          <ac:chgData name="luis cleto" userId="a76db6c301978307" providerId="LiveId" clId="{860A4F2C-1596-4ACD-95D2-7AE3CD351458}" dt="2025-10-12T21:02:06.230" v="2250" actId="1076"/>
          <ac:spMkLst>
            <pc:docMk/>
            <pc:sldMk cId="3138107599" sldId="2957"/>
            <ac:spMk id="13" creationId="{8A719DBD-CD34-D871-8BD8-C16455E85A15}"/>
          </ac:spMkLst>
        </pc:spChg>
        <pc:spChg chg="add mod">
          <ac:chgData name="luis cleto" userId="a76db6c301978307" providerId="LiveId" clId="{860A4F2C-1596-4ACD-95D2-7AE3CD351458}" dt="2025-10-12T21:14:35.917" v="2387" actId="1076"/>
          <ac:spMkLst>
            <pc:docMk/>
            <pc:sldMk cId="3138107599" sldId="2957"/>
            <ac:spMk id="18" creationId="{0807C1A9-1767-5592-52D0-04ED9C82AF72}"/>
          </ac:spMkLst>
        </pc:spChg>
        <pc:picChg chg="mod">
          <ac:chgData name="luis cleto" userId="a76db6c301978307" providerId="LiveId" clId="{860A4F2C-1596-4ACD-95D2-7AE3CD351458}" dt="2025-10-12T21:04:42.759" v="2305" actId="1076"/>
          <ac:picMkLst>
            <pc:docMk/>
            <pc:sldMk cId="3138107599" sldId="2957"/>
            <ac:picMk id="3" creationId="{6EDC8063-24A7-01B4-5932-A64E089377AC}"/>
          </ac:picMkLst>
        </pc:picChg>
      </pc:sldChg>
      <pc:sldChg chg="addSp modSp add mod ord">
        <pc:chgData name="luis cleto" userId="a76db6c301978307" providerId="LiveId" clId="{860A4F2C-1596-4ACD-95D2-7AE3CD351458}" dt="2025-10-12T21:15:21.719" v="2408" actId="1076"/>
        <pc:sldMkLst>
          <pc:docMk/>
          <pc:sldMk cId="3070686657" sldId="2958"/>
        </pc:sldMkLst>
        <pc:spChg chg="add mod">
          <ac:chgData name="luis cleto" userId="a76db6c301978307" providerId="LiveId" clId="{860A4F2C-1596-4ACD-95D2-7AE3CD351458}" dt="2025-10-12T21:12:21.007" v="2374" actId="1076"/>
          <ac:spMkLst>
            <pc:docMk/>
            <pc:sldMk cId="3070686657" sldId="2958"/>
            <ac:spMk id="4" creationId="{1A193927-36CC-7032-AF7C-B766C7490243}"/>
          </ac:spMkLst>
        </pc:spChg>
        <pc:spChg chg="mod">
          <ac:chgData name="luis cleto" userId="a76db6c301978307" providerId="LiveId" clId="{860A4F2C-1596-4ACD-95D2-7AE3CD351458}" dt="2025-10-12T21:06:57.757" v="2324" actId="14100"/>
          <ac:spMkLst>
            <pc:docMk/>
            <pc:sldMk cId="3070686657" sldId="2958"/>
            <ac:spMk id="7" creationId="{D01D7B60-D2BC-8D85-D79C-D86809318B71}"/>
          </ac:spMkLst>
        </pc:spChg>
        <pc:spChg chg="mod">
          <ac:chgData name="luis cleto" userId="a76db6c301978307" providerId="LiveId" clId="{860A4F2C-1596-4ACD-95D2-7AE3CD351458}" dt="2025-10-12T21:15:21.719" v="2408" actId="1076"/>
          <ac:spMkLst>
            <pc:docMk/>
            <pc:sldMk cId="3070686657" sldId="2958"/>
            <ac:spMk id="8" creationId="{CE4A1408-63E6-DAC7-B149-B1A630D9E424}"/>
          </ac:spMkLst>
        </pc:spChg>
        <pc:spChg chg="mod">
          <ac:chgData name="luis cleto" userId="a76db6c301978307" providerId="LiveId" clId="{860A4F2C-1596-4ACD-95D2-7AE3CD351458}" dt="2025-10-12T21:06:28.891" v="2319" actId="1076"/>
          <ac:spMkLst>
            <pc:docMk/>
            <pc:sldMk cId="3070686657" sldId="2958"/>
            <ac:spMk id="9" creationId="{E567CBA4-9C80-1401-C337-65A4C0385A4A}"/>
          </ac:spMkLst>
        </pc:spChg>
        <pc:spChg chg="mod">
          <ac:chgData name="luis cleto" userId="a76db6c301978307" providerId="LiveId" clId="{860A4F2C-1596-4ACD-95D2-7AE3CD351458}" dt="2025-10-12T21:06:15.248" v="2316" actId="207"/>
          <ac:spMkLst>
            <pc:docMk/>
            <pc:sldMk cId="3070686657" sldId="2958"/>
            <ac:spMk id="11" creationId="{8CC6B5B5-9C53-245B-B46F-7C708ACC8042}"/>
          </ac:spMkLst>
        </pc:spChg>
        <pc:spChg chg="mod">
          <ac:chgData name="luis cleto" userId="a76db6c301978307" providerId="LiveId" clId="{860A4F2C-1596-4ACD-95D2-7AE3CD351458}" dt="2025-10-12T21:06:04.536" v="2314" actId="207"/>
          <ac:spMkLst>
            <pc:docMk/>
            <pc:sldMk cId="3070686657" sldId="2958"/>
            <ac:spMk id="13" creationId="{49F56287-3DF8-55A9-3DB9-2B212834945F}"/>
          </ac:spMkLst>
        </pc:spChg>
        <pc:picChg chg="mod">
          <ac:chgData name="luis cleto" userId="a76db6c301978307" providerId="LiveId" clId="{860A4F2C-1596-4ACD-95D2-7AE3CD351458}" dt="2025-10-12T21:06:34.270" v="2320" actId="1076"/>
          <ac:picMkLst>
            <pc:docMk/>
            <pc:sldMk cId="3070686657" sldId="2958"/>
            <ac:picMk id="3" creationId="{EAB3573C-4E15-0942-4BC8-2A469D28C42F}"/>
          </ac:picMkLst>
        </pc:picChg>
      </pc:sldChg>
      <pc:sldChg chg="modSp add mod">
        <pc:chgData name="luis cleto" userId="a76db6c301978307" providerId="LiveId" clId="{860A4F2C-1596-4ACD-95D2-7AE3CD351458}" dt="2025-10-12T21:09:27.115" v="2334" actId="1076"/>
        <pc:sldMkLst>
          <pc:docMk/>
          <pc:sldMk cId="1845684565" sldId="2959"/>
        </pc:sldMkLst>
      </pc:sldChg>
      <pc:sldChg chg="add del">
        <pc:chgData name="luis cleto" userId="a76db6c301978307" providerId="LiveId" clId="{860A4F2C-1596-4ACD-95D2-7AE3CD351458}" dt="2025-10-12T21:07:43.176" v="2326" actId="2696"/>
        <pc:sldMkLst>
          <pc:docMk/>
          <pc:sldMk cId="3053600291" sldId="2959"/>
        </pc:sldMkLst>
      </pc:sldChg>
      <pc:sldChg chg="addSp modSp new mod">
        <pc:chgData name="luis cleto" userId="a76db6c301978307" providerId="LiveId" clId="{860A4F2C-1596-4ACD-95D2-7AE3CD351458}" dt="2025-10-14T16:03:30.433" v="4395" actId="20577"/>
        <pc:sldMkLst>
          <pc:docMk/>
          <pc:sldMk cId="687909137" sldId="2966"/>
        </pc:sldMkLst>
        <pc:spChg chg="add mod">
          <ac:chgData name="luis cleto" userId="a76db6c301978307" providerId="LiveId" clId="{860A4F2C-1596-4ACD-95D2-7AE3CD351458}" dt="2025-10-14T16:03:30.433" v="4395" actId="20577"/>
          <ac:spMkLst>
            <pc:docMk/>
            <pc:sldMk cId="687909137" sldId="2966"/>
            <ac:spMk id="3" creationId="{8A4EF095-33F1-9DE3-4409-1866FE2331A8}"/>
          </ac:spMkLst>
        </pc:spChg>
      </pc:sldChg>
      <pc:sldChg chg="addSp modSp new mod">
        <pc:chgData name="luis cleto" userId="a76db6c301978307" providerId="LiveId" clId="{860A4F2C-1596-4ACD-95D2-7AE3CD351458}" dt="2025-10-14T16:03:59.393" v="4411" actId="20577"/>
        <pc:sldMkLst>
          <pc:docMk/>
          <pc:sldMk cId="3740395395" sldId="2967"/>
        </pc:sldMkLst>
        <pc:spChg chg="add mod">
          <ac:chgData name="luis cleto" userId="a76db6c301978307" providerId="LiveId" clId="{860A4F2C-1596-4ACD-95D2-7AE3CD351458}" dt="2025-10-14T16:03:59.393" v="4411" actId="20577"/>
          <ac:spMkLst>
            <pc:docMk/>
            <pc:sldMk cId="3740395395" sldId="2967"/>
            <ac:spMk id="3" creationId="{05902DD5-0DBF-B5CA-B8A7-43ED0A515B3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9D0B5-1F5D-4431-B70C-5431ACA88F8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B62E6A1-D477-4429-8D0F-D34DEDF84FB8}">
      <dgm:prSet/>
      <dgm:spPr/>
      <dgm:t>
        <a:bodyPr/>
        <a:lstStyle/>
        <a:p>
          <a:r>
            <a:rPr lang="en-CA" dirty="0"/>
            <a:t>In two weeks, (week 5) we will practice developing a crisis plan with Chris .</a:t>
          </a:r>
          <a:endParaRPr lang="en-US" dirty="0"/>
        </a:p>
      </dgm:t>
    </dgm:pt>
    <dgm:pt modelId="{CE2C9558-462E-4E09-B768-6DDE03749B55}" type="parTrans" cxnId="{E0CCAF34-A57B-4789-9FB0-A07A815B62F7}">
      <dgm:prSet/>
      <dgm:spPr/>
      <dgm:t>
        <a:bodyPr/>
        <a:lstStyle/>
        <a:p>
          <a:endParaRPr lang="en-US"/>
        </a:p>
      </dgm:t>
    </dgm:pt>
    <dgm:pt modelId="{2D458271-6EB0-42B1-9B7A-6FC24E378341}" type="sibTrans" cxnId="{E0CCAF34-A57B-4789-9FB0-A07A815B62F7}">
      <dgm:prSet/>
      <dgm:spPr/>
      <dgm:t>
        <a:bodyPr/>
        <a:lstStyle/>
        <a:p>
          <a:endParaRPr lang="en-US"/>
        </a:p>
      </dgm:t>
    </dgm:pt>
    <dgm:pt modelId="{1934A7AC-6139-44AD-9FB7-D4045AACFBFD}">
      <dgm:prSet/>
      <dgm:spPr/>
      <dgm:t>
        <a:bodyPr/>
        <a:lstStyle/>
        <a:p>
          <a:r>
            <a:rPr lang="en-CA" dirty="0"/>
            <a:t>Think about volunteering, we still have  spots for this year. </a:t>
          </a:r>
          <a:endParaRPr lang="en-US" dirty="0"/>
        </a:p>
      </dgm:t>
    </dgm:pt>
    <dgm:pt modelId="{891F36C4-D699-4BB0-8428-895824A99D2F}" type="parTrans" cxnId="{C8034BF7-55E0-4E53-AA70-D50FFBA5E9E6}">
      <dgm:prSet/>
      <dgm:spPr/>
      <dgm:t>
        <a:bodyPr/>
        <a:lstStyle/>
        <a:p>
          <a:endParaRPr lang="en-US"/>
        </a:p>
      </dgm:t>
    </dgm:pt>
    <dgm:pt modelId="{AA6CE4C4-837C-487F-A8D8-C23BAAF5DA6B}" type="sibTrans" cxnId="{C8034BF7-55E0-4E53-AA70-D50FFBA5E9E6}">
      <dgm:prSet/>
      <dgm:spPr/>
      <dgm:t>
        <a:bodyPr/>
        <a:lstStyle/>
        <a:p>
          <a:endParaRPr lang="en-US"/>
        </a:p>
      </dgm:t>
    </dgm:pt>
    <dgm:pt modelId="{EC188AC4-2098-4E44-9FF6-D933BAC24260}" type="pres">
      <dgm:prSet presAssocID="{7909D0B5-1F5D-4431-B70C-5431ACA88F8C}" presName="hierChild1" presStyleCnt="0">
        <dgm:presLayoutVars>
          <dgm:chPref val="1"/>
          <dgm:dir/>
          <dgm:animOne val="branch"/>
          <dgm:animLvl val="lvl"/>
          <dgm:resizeHandles/>
        </dgm:presLayoutVars>
      </dgm:prSet>
      <dgm:spPr/>
    </dgm:pt>
    <dgm:pt modelId="{B1EEA8DC-44CA-435D-AC2B-E756CA8B6BBD}" type="pres">
      <dgm:prSet presAssocID="{0B62E6A1-D477-4429-8D0F-D34DEDF84FB8}" presName="hierRoot1" presStyleCnt="0"/>
      <dgm:spPr/>
    </dgm:pt>
    <dgm:pt modelId="{85CA6947-6856-4E26-BF27-DDEF45175565}" type="pres">
      <dgm:prSet presAssocID="{0B62E6A1-D477-4429-8D0F-D34DEDF84FB8}" presName="composite" presStyleCnt="0"/>
      <dgm:spPr/>
    </dgm:pt>
    <dgm:pt modelId="{773CCEB2-E3BD-41E6-82A9-E5EBD24CCB47}" type="pres">
      <dgm:prSet presAssocID="{0B62E6A1-D477-4429-8D0F-D34DEDF84FB8}" presName="background" presStyleLbl="node0" presStyleIdx="0" presStyleCnt="2"/>
      <dgm:spPr/>
    </dgm:pt>
    <dgm:pt modelId="{D8B0493E-461C-410F-A2DF-1F567FD88541}" type="pres">
      <dgm:prSet presAssocID="{0B62E6A1-D477-4429-8D0F-D34DEDF84FB8}" presName="text" presStyleLbl="fgAcc0" presStyleIdx="0" presStyleCnt="2">
        <dgm:presLayoutVars>
          <dgm:chPref val="3"/>
        </dgm:presLayoutVars>
      </dgm:prSet>
      <dgm:spPr/>
    </dgm:pt>
    <dgm:pt modelId="{E46D15C0-6E85-49C4-83DA-33A767474284}" type="pres">
      <dgm:prSet presAssocID="{0B62E6A1-D477-4429-8D0F-D34DEDF84FB8}" presName="hierChild2" presStyleCnt="0"/>
      <dgm:spPr/>
    </dgm:pt>
    <dgm:pt modelId="{1CE7BE67-2B78-4924-A14C-6557330ED758}" type="pres">
      <dgm:prSet presAssocID="{1934A7AC-6139-44AD-9FB7-D4045AACFBFD}" presName="hierRoot1" presStyleCnt="0"/>
      <dgm:spPr/>
    </dgm:pt>
    <dgm:pt modelId="{EBC09CEE-B791-4F0B-967B-750126B80879}" type="pres">
      <dgm:prSet presAssocID="{1934A7AC-6139-44AD-9FB7-D4045AACFBFD}" presName="composite" presStyleCnt="0"/>
      <dgm:spPr/>
    </dgm:pt>
    <dgm:pt modelId="{0821C6E1-90DA-413F-B888-B6236BB8DCD4}" type="pres">
      <dgm:prSet presAssocID="{1934A7AC-6139-44AD-9FB7-D4045AACFBFD}" presName="background" presStyleLbl="node0" presStyleIdx="1" presStyleCnt="2"/>
      <dgm:spPr/>
    </dgm:pt>
    <dgm:pt modelId="{10178B87-65B6-493D-B8C1-B851070E62DA}" type="pres">
      <dgm:prSet presAssocID="{1934A7AC-6139-44AD-9FB7-D4045AACFBFD}" presName="text" presStyleLbl="fgAcc0" presStyleIdx="1" presStyleCnt="2">
        <dgm:presLayoutVars>
          <dgm:chPref val="3"/>
        </dgm:presLayoutVars>
      </dgm:prSet>
      <dgm:spPr/>
    </dgm:pt>
    <dgm:pt modelId="{711AF7D2-CA91-4A93-AA4F-7DA36362481E}" type="pres">
      <dgm:prSet presAssocID="{1934A7AC-6139-44AD-9FB7-D4045AACFBFD}" presName="hierChild2" presStyleCnt="0"/>
      <dgm:spPr/>
    </dgm:pt>
  </dgm:ptLst>
  <dgm:cxnLst>
    <dgm:cxn modelId="{E0CCAF34-A57B-4789-9FB0-A07A815B62F7}" srcId="{7909D0B5-1F5D-4431-B70C-5431ACA88F8C}" destId="{0B62E6A1-D477-4429-8D0F-D34DEDF84FB8}" srcOrd="0" destOrd="0" parTransId="{CE2C9558-462E-4E09-B768-6DDE03749B55}" sibTransId="{2D458271-6EB0-42B1-9B7A-6FC24E378341}"/>
    <dgm:cxn modelId="{AFFB5F35-9C62-43F0-95D3-95715B7B1F87}" type="presOf" srcId="{1934A7AC-6139-44AD-9FB7-D4045AACFBFD}" destId="{10178B87-65B6-493D-B8C1-B851070E62DA}" srcOrd="0" destOrd="0" presId="urn:microsoft.com/office/officeart/2005/8/layout/hierarchy1"/>
    <dgm:cxn modelId="{DEF1C04E-9864-4199-AE6E-2801477AC1D2}" type="presOf" srcId="{7909D0B5-1F5D-4431-B70C-5431ACA88F8C}" destId="{EC188AC4-2098-4E44-9FF6-D933BAC24260}" srcOrd="0" destOrd="0" presId="urn:microsoft.com/office/officeart/2005/8/layout/hierarchy1"/>
    <dgm:cxn modelId="{B058A2D3-7F98-4771-933A-4F6828CCA663}" type="presOf" srcId="{0B62E6A1-D477-4429-8D0F-D34DEDF84FB8}" destId="{D8B0493E-461C-410F-A2DF-1F567FD88541}" srcOrd="0" destOrd="0" presId="urn:microsoft.com/office/officeart/2005/8/layout/hierarchy1"/>
    <dgm:cxn modelId="{C8034BF7-55E0-4E53-AA70-D50FFBA5E9E6}" srcId="{7909D0B5-1F5D-4431-B70C-5431ACA88F8C}" destId="{1934A7AC-6139-44AD-9FB7-D4045AACFBFD}" srcOrd="1" destOrd="0" parTransId="{891F36C4-D699-4BB0-8428-895824A99D2F}" sibTransId="{AA6CE4C4-837C-487F-A8D8-C23BAAF5DA6B}"/>
    <dgm:cxn modelId="{44F81C6A-C73F-40C0-88E9-D4681B2CF83E}" type="presParOf" srcId="{EC188AC4-2098-4E44-9FF6-D933BAC24260}" destId="{B1EEA8DC-44CA-435D-AC2B-E756CA8B6BBD}" srcOrd="0" destOrd="0" presId="urn:microsoft.com/office/officeart/2005/8/layout/hierarchy1"/>
    <dgm:cxn modelId="{CD4BC8F7-DA9E-488E-980B-AAC9580B8B87}" type="presParOf" srcId="{B1EEA8DC-44CA-435D-AC2B-E756CA8B6BBD}" destId="{85CA6947-6856-4E26-BF27-DDEF45175565}" srcOrd="0" destOrd="0" presId="urn:microsoft.com/office/officeart/2005/8/layout/hierarchy1"/>
    <dgm:cxn modelId="{A55FAB9C-A3D6-43B9-A864-D457A6D63BEA}" type="presParOf" srcId="{85CA6947-6856-4E26-BF27-DDEF45175565}" destId="{773CCEB2-E3BD-41E6-82A9-E5EBD24CCB47}" srcOrd="0" destOrd="0" presId="urn:microsoft.com/office/officeart/2005/8/layout/hierarchy1"/>
    <dgm:cxn modelId="{ECB7EE61-8256-4FD9-989E-5C0A1B4C6CE8}" type="presParOf" srcId="{85CA6947-6856-4E26-BF27-DDEF45175565}" destId="{D8B0493E-461C-410F-A2DF-1F567FD88541}" srcOrd="1" destOrd="0" presId="urn:microsoft.com/office/officeart/2005/8/layout/hierarchy1"/>
    <dgm:cxn modelId="{360298CD-D3BF-4789-87B5-27C5CD3A91F0}" type="presParOf" srcId="{B1EEA8DC-44CA-435D-AC2B-E756CA8B6BBD}" destId="{E46D15C0-6E85-49C4-83DA-33A767474284}" srcOrd="1" destOrd="0" presId="urn:microsoft.com/office/officeart/2005/8/layout/hierarchy1"/>
    <dgm:cxn modelId="{DC5E153C-D38E-4B23-83C9-1B400B23F583}" type="presParOf" srcId="{EC188AC4-2098-4E44-9FF6-D933BAC24260}" destId="{1CE7BE67-2B78-4924-A14C-6557330ED758}" srcOrd="1" destOrd="0" presId="urn:microsoft.com/office/officeart/2005/8/layout/hierarchy1"/>
    <dgm:cxn modelId="{680274A5-21F5-4D3B-89BB-0C8286BC33A2}" type="presParOf" srcId="{1CE7BE67-2B78-4924-A14C-6557330ED758}" destId="{EBC09CEE-B791-4F0B-967B-750126B80879}" srcOrd="0" destOrd="0" presId="urn:microsoft.com/office/officeart/2005/8/layout/hierarchy1"/>
    <dgm:cxn modelId="{E7F12A96-01CC-4BB3-9D7D-CFE5E0B24854}" type="presParOf" srcId="{EBC09CEE-B791-4F0B-967B-750126B80879}" destId="{0821C6E1-90DA-413F-B888-B6236BB8DCD4}" srcOrd="0" destOrd="0" presId="urn:microsoft.com/office/officeart/2005/8/layout/hierarchy1"/>
    <dgm:cxn modelId="{741B2797-C445-4BBF-A51D-DDA31A19CC95}" type="presParOf" srcId="{EBC09CEE-B791-4F0B-967B-750126B80879}" destId="{10178B87-65B6-493D-B8C1-B851070E62DA}" srcOrd="1" destOrd="0" presId="urn:microsoft.com/office/officeart/2005/8/layout/hierarchy1"/>
    <dgm:cxn modelId="{9E6EE25A-1FE0-40A4-BE0E-21DDFCD1E557}" type="presParOf" srcId="{1CE7BE67-2B78-4924-A14C-6557330ED758}" destId="{711AF7D2-CA91-4A93-AA4F-7DA36362481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E0D896-0AC0-4C3F-87BF-4475B0D57F1A}"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EE44C30-1366-4C1F-99AF-E5A708F69659}">
      <dgm:prSet/>
      <dgm:spPr/>
      <dgm:t>
        <a:bodyPr/>
        <a:lstStyle/>
        <a:p>
          <a:r>
            <a:rPr lang="en-CA"/>
            <a:t>1. </a:t>
          </a:r>
          <a:r>
            <a:rPr lang="en-CA" b="1">
              <a:solidFill>
                <a:schemeClr val="bg1"/>
              </a:solidFill>
            </a:rPr>
            <a:t>Seeking </a:t>
          </a:r>
          <a:r>
            <a:rPr lang="en-CA"/>
            <a:t> good conditions for survival: heat, nutrition, right composition of surrounding environment.</a:t>
          </a:r>
          <a:endParaRPr lang="en-US"/>
        </a:p>
      </dgm:t>
    </dgm:pt>
    <dgm:pt modelId="{04014101-D8EB-40D3-805F-62F5C7B1226B}" type="parTrans" cxnId="{326DDA98-CCB0-4D74-87B9-E062D46453E3}">
      <dgm:prSet/>
      <dgm:spPr/>
      <dgm:t>
        <a:bodyPr/>
        <a:lstStyle/>
        <a:p>
          <a:endParaRPr lang="en-US"/>
        </a:p>
      </dgm:t>
    </dgm:pt>
    <dgm:pt modelId="{9FC334D4-B9F7-4C0B-8654-1D5EC3A054A7}" type="sibTrans" cxnId="{326DDA98-CCB0-4D74-87B9-E062D46453E3}">
      <dgm:prSet/>
      <dgm:spPr/>
      <dgm:t>
        <a:bodyPr/>
        <a:lstStyle/>
        <a:p>
          <a:endParaRPr lang="en-US"/>
        </a:p>
      </dgm:t>
    </dgm:pt>
    <dgm:pt modelId="{D0D13665-8502-4BEC-931B-A2C929FD9B63}">
      <dgm:prSet/>
      <dgm:spPr/>
      <dgm:t>
        <a:bodyPr/>
        <a:lstStyle/>
        <a:p>
          <a:r>
            <a:rPr lang="en-CA"/>
            <a:t>2. </a:t>
          </a:r>
          <a:r>
            <a:rPr lang="en-CA" b="1">
              <a:solidFill>
                <a:schemeClr val="bg1"/>
              </a:solidFill>
            </a:rPr>
            <a:t>Avoidance</a:t>
          </a:r>
          <a:r>
            <a:rPr lang="en-CA"/>
            <a:t> of bad conditions for survival. Both seeking and avoidance present from beginning of life on earth. </a:t>
          </a:r>
          <a:endParaRPr lang="en-US"/>
        </a:p>
      </dgm:t>
    </dgm:pt>
    <dgm:pt modelId="{B6FBD84D-EEE2-48A8-90FE-73CFA404BC95}" type="parTrans" cxnId="{86A4CEB4-EE2E-4B2C-B474-BAE9CAA13FC0}">
      <dgm:prSet/>
      <dgm:spPr/>
      <dgm:t>
        <a:bodyPr/>
        <a:lstStyle/>
        <a:p>
          <a:endParaRPr lang="en-US"/>
        </a:p>
      </dgm:t>
    </dgm:pt>
    <dgm:pt modelId="{DE8D6AB5-E866-4AFC-92A0-96121D438269}" type="sibTrans" cxnId="{86A4CEB4-EE2E-4B2C-B474-BAE9CAA13FC0}">
      <dgm:prSet/>
      <dgm:spPr/>
      <dgm:t>
        <a:bodyPr/>
        <a:lstStyle/>
        <a:p>
          <a:endParaRPr lang="en-US"/>
        </a:p>
      </dgm:t>
    </dgm:pt>
    <dgm:pt modelId="{6FA0A60D-A382-4E1E-8DF5-AA4FF1ECAE5D}">
      <dgm:prSet/>
      <dgm:spPr/>
      <dgm:t>
        <a:bodyPr/>
        <a:lstStyle/>
        <a:p>
          <a:r>
            <a:rPr lang="en-US"/>
            <a:t>3. The earliest form of  </a:t>
          </a:r>
          <a:r>
            <a:rPr lang="en-US">
              <a:solidFill>
                <a:schemeClr val="bg1"/>
              </a:solidFill>
            </a:rPr>
            <a:t>sexual reproduction </a:t>
          </a:r>
          <a:r>
            <a:rPr lang="en-US"/>
            <a:t>occurred 2 Billion years ago in the prokaryote exchange of genetic material</a:t>
          </a:r>
        </a:p>
      </dgm:t>
    </dgm:pt>
    <dgm:pt modelId="{90809CBD-E3BF-4FBE-BEA5-CEE7EEDFA3DE}" type="parTrans" cxnId="{CE8DF663-7F7E-4D44-ABA0-952C13A59AA1}">
      <dgm:prSet/>
      <dgm:spPr/>
      <dgm:t>
        <a:bodyPr/>
        <a:lstStyle/>
        <a:p>
          <a:endParaRPr lang="en-CA"/>
        </a:p>
      </dgm:t>
    </dgm:pt>
    <dgm:pt modelId="{E0B5B1AB-39F9-4F8F-9000-936C1FA8F7D5}" type="sibTrans" cxnId="{CE8DF663-7F7E-4D44-ABA0-952C13A59AA1}">
      <dgm:prSet/>
      <dgm:spPr/>
      <dgm:t>
        <a:bodyPr/>
        <a:lstStyle/>
        <a:p>
          <a:endParaRPr lang="en-CA"/>
        </a:p>
      </dgm:t>
    </dgm:pt>
    <dgm:pt modelId="{6D2391A3-55BF-427E-90D2-066372B3F0DC}" type="pres">
      <dgm:prSet presAssocID="{6DE0D896-0AC0-4C3F-87BF-4475B0D57F1A}" presName="outerComposite" presStyleCnt="0">
        <dgm:presLayoutVars>
          <dgm:chMax val="5"/>
          <dgm:dir/>
          <dgm:resizeHandles val="exact"/>
        </dgm:presLayoutVars>
      </dgm:prSet>
      <dgm:spPr/>
    </dgm:pt>
    <dgm:pt modelId="{19C2FDC8-8AE5-4802-8DB6-62448A4772F2}" type="pres">
      <dgm:prSet presAssocID="{6DE0D896-0AC0-4C3F-87BF-4475B0D57F1A}" presName="dummyMaxCanvas" presStyleCnt="0">
        <dgm:presLayoutVars/>
      </dgm:prSet>
      <dgm:spPr/>
    </dgm:pt>
    <dgm:pt modelId="{5B4FEA43-FFA6-451D-95BC-E9B08CFB869E}" type="pres">
      <dgm:prSet presAssocID="{6DE0D896-0AC0-4C3F-87BF-4475B0D57F1A}" presName="ThreeNodes_1" presStyleLbl="node1" presStyleIdx="0" presStyleCnt="3">
        <dgm:presLayoutVars>
          <dgm:bulletEnabled val="1"/>
        </dgm:presLayoutVars>
      </dgm:prSet>
      <dgm:spPr/>
    </dgm:pt>
    <dgm:pt modelId="{62C87613-C0AD-4866-9751-F30D7CD404C2}" type="pres">
      <dgm:prSet presAssocID="{6DE0D896-0AC0-4C3F-87BF-4475B0D57F1A}" presName="ThreeNodes_2" presStyleLbl="node1" presStyleIdx="1" presStyleCnt="3">
        <dgm:presLayoutVars>
          <dgm:bulletEnabled val="1"/>
        </dgm:presLayoutVars>
      </dgm:prSet>
      <dgm:spPr/>
    </dgm:pt>
    <dgm:pt modelId="{C5CB27E4-B41C-4CA4-B572-942CB67219FB}" type="pres">
      <dgm:prSet presAssocID="{6DE0D896-0AC0-4C3F-87BF-4475B0D57F1A}" presName="ThreeNodes_3" presStyleLbl="node1" presStyleIdx="2" presStyleCnt="3">
        <dgm:presLayoutVars>
          <dgm:bulletEnabled val="1"/>
        </dgm:presLayoutVars>
      </dgm:prSet>
      <dgm:spPr/>
    </dgm:pt>
    <dgm:pt modelId="{9CCFE98E-4378-48C8-8032-5D0AF5585FA2}" type="pres">
      <dgm:prSet presAssocID="{6DE0D896-0AC0-4C3F-87BF-4475B0D57F1A}" presName="ThreeConn_1-2" presStyleLbl="fgAccFollowNode1" presStyleIdx="0" presStyleCnt="2">
        <dgm:presLayoutVars>
          <dgm:bulletEnabled val="1"/>
        </dgm:presLayoutVars>
      </dgm:prSet>
      <dgm:spPr/>
    </dgm:pt>
    <dgm:pt modelId="{D7023041-57F4-4AD6-BDCE-5B556C5165A1}" type="pres">
      <dgm:prSet presAssocID="{6DE0D896-0AC0-4C3F-87BF-4475B0D57F1A}" presName="ThreeConn_2-3" presStyleLbl="fgAccFollowNode1" presStyleIdx="1" presStyleCnt="2">
        <dgm:presLayoutVars>
          <dgm:bulletEnabled val="1"/>
        </dgm:presLayoutVars>
      </dgm:prSet>
      <dgm:spPr/>
    </dgm:pt>
    <dgm:pt modelId="{C206E28B-02FC-4BC2-B445-745A51FE7D15}" type="pres">
      <dgm:prSet presAssocID="{6DE0D896-0AC0-4C3F-87BF-4475B0D57F1A}" presName="ThreeNodes_1_text" presStyleLbl="node1" presStyleIdx="2" presStyleCnt="3">
        <dgm:presLayoutVars>
          <dgm:bulletEnabled val="1"/>
        </dgm:presLayoutVars>
      </dgm:prSet>
      <dgm:spPr/>
    </dgm:pt>
    <dgm:pt modelId="{6EDF0F21-D79E-4C5E-8014-EE945B86F74B}" type="pres">
      <dgm:prSet presAssocID="{6DE0D896-0AC0-4C3F-87BF-4475B0D57F1A}" presName="ThreeNodes_2_text" presStyleLbl="node1" presStyleIdx="2" presStyleCnt="3">
        <dgm:presLayoutVars>
          <dgm:bulletEnabled val="1"/>
        </dgm:presLayoutVars>
      </dgm:prSet>
      <dgm:spPr/>
    </dgm:pt>
    <dgm:pt modelId="{762C66CC-4EA9-4A35-B093-45AE17ADD8AF}" type="pres">
      <dgm:prSet presAssocID="{6DE0D896-0AC0-4C3F-87BF-4475B0D57F1A}" presName="ThreeNodes_3_text" presStyleLbl="node1" presStyleIdx="2" presStyleCnt="3">
        <dgm:presLayoutVars>
          <dgm:bulletEnabled val="1"/>
        </dgm:presLayoutVars>
      </dgm:prSet>
      <dgm:spPr/>
    </dgm:pt>
  </dgm:ptLst>
  <dgm:cxnLst>
    <dgm:cxn modelId="{608FCA3E-476B-4BD4-BC65-A2A4B9DB4CAD}" type="presOf" srcId="{6FA0A60D-A382-4E1E-8DF5-AA4FF1ECAE5D}" destId="{C5CB27E4-B41C-4CA4-B572-942CB67219FB}" srcOrd="0" destOrd="0" presId="urn:microsoft.com/office/officeart/2005/8/layout/vProcess5"/>
    <dgm:cxn modelId="{CE8DF663-7F7E-4D44-ABA0-952C13A59AA1}" srcId="{6DE0D896-0AC0-4C3F-87BF-4475B0D57F1A}" destId="{6FA0A60D-A382-4E1E-8DF5-AA4FF1ECAE5D}" srcOrd="2" destOrd="0" parTransId="{90809CBD-E3BF-4FBE-BEA5-CEE7EEDFA3DE}" sibTransId="{E0B5B1AB-39F9-4F8F-9000-936C1FA8F7D5}"/>
    <dgm:cxn modelId="{0A778A47-C0A9-4B4D-A646-5EC75229E8C1}" type="presOf" srcId="{D0D13665-8502-4BEC-931B-A2C929FD9B63}" destId="{6EDF0F21-D79E-4C5E-8014-EE945B86F74B}" srcOrd="1" destOrd="0" presId="urn:microsoft.com/office/officeart/2005/8/layout/vProcess5"/>
    <dgm:cxn modelId="{C7106B6E-3FA0-488B-B600-E6728DA0C0CE}" type="presOf" srcId="{DEE44C30-1366-4C1F-99AF-E5A708F69659}" destId="{5B4FEA43-FFA6-451D-95BC-E9B08CFB869E}" srcOrd="0" destOrd="0" presId="urn:microsoft.com/office/officeart/2005/8/layout/vProcess5"/>
    <dgm:cxn modelId="{4F547A84-2E27-441B-9C0A-26CEA8FF3070}" type="presOf" srcId="{6FA0A60D-A382-4E1E-8DF5-AA4FF1ECAE5D}" destId="{762C66CC-4EA9-4A35-B093-45AE17ADD8AF}" srcOrd="1" destOrd="0" presId="urn:microsoft.com/office/officeart/2005/8/layout/vProcess5"/>
    <dgm:cxn modelId="{E2BE4491-D2C6-4921-AA3D-EC35E5B89737}" type="presOf" srcId="{9FC334D4-B9F7-4C0B-8654-1D5EC3A054A7}" destId="{9CCFE98E-4378-48C8-8032-5D0AF5585FA2}" srcOrd="0" destOrd="0" presId="urn:microsoft.com/office/officeart/2005/8/layout/vProcess5"/>
    <dgm:cxn modelId="{64D0AB93-961B-4D42-8905-5FFE4B8AA0B6}" type="presOf" srcId="{DE8D6AB5-E866-4AFC-92A0-96121D438269}" destId="{D7023041-57F4-4AD6-BDCE-5B556C5165A1}" srcOrd="0" destOrd="0" presId="urn:microsoft.com/office/officeart/2005/8/layout/vProcess5"/>
    <dgm:cxn modelId="{326DDA98-CCB0-4D74-87B9-E062D46453E3}" srcId="{6DE0D896-0AC0-4C3F-87BF-4475B0D57F1A}" destId="{DEE44C30-1366-4C1F-99AF-E5A708F69659}" srcOrd="0" destOrd="0" parTransId="{04014101-D8EB-40D3-805F-62F5C7B1226B}" sibTransId="{9FC334D4-B9F7-4C0B-8654-1D5EC3A054A7}"/>
    <dgm:cxn modelId="{86A4CEB4-EE2E-4B2C-B474-BAE9CAA13FC0}" srcId="{6DE0D896-0AC0-4C3F-87BF-4475B0D57F1A}" destId="{D0D13665-8502-4BEC-931B-A2C929FD9B63}" srcOrd="1" destOrd="0" parTransId="{B6FBD84D-EEE2-48A8-90FE-73CFA404BC95}" sibTransId="{DE8D6AB5-E866-4AFC-92A0-96121D438269}"/>
    <dgm:cxn modelId="{2D1CE6BB-DCC2-4F15-A636-C397AFF94099}" type="presOf" srcId="{DEE44C30-1366-4C1F-99AF-E5A708F69659}" destId="{C206E28B-02FC-4BC2-B445-745A51FE7D15}" srcOrd="1" destOrd="0" presId="urn:microsoft.com/office/officeart/2005/8/layout/vProcess5"/>
    <dgm:cxn modelId="{017150C2-2B1E-4541-9F29-1B28326C8043}" type="presOf" srcId="{D0D13665-8502-4BEC-931B-A2C929FD9B63}" destId="{62C87613-C0AD-4866-9751-F30D7CD404C2}" srcOrd="0" destOrd="0" presId="urn:microsoft.com/office/officeart/2005/8/layout/vProcess5"/>
    <dgm:cxn modelId="{2C73B5FD-2006-4639-A6FF-967FD13EDC99}" type="presOf" srcId="{6DE0D896-0AC0-4C3F-87BF-4475B0D57F1A}" destId="{6D2391A3-55BF-427E-90D2-066372B3F0DC}" srcOrd="0" destOrd="0" presId="urn:microsoft.com/office/officeart/2005/8/layout/vProcess5"/>
    <dgm:cxn modelId="{A6FA7B1F-0D3A-4538-9BD9-927351394C71}" type="presParOf" srcId="{6D2391A3-55BF-427E-90D2-066372B3F0DC}" destId="{19C2FDC8-8AE5-4802-8DB6-62448A4772F2}" srcOrd="0" destOrd="0" presId="urn:microsoft.com/office/officeart/2005/8/layout/vProcess5"/>
    <dgm:cxn modelId="{DB14ADE9-1127-4195-B356-54279AC0237E}" type="presParOf" srcId="{6D2391A3-55BF-427E-90D2-066372B3F0DC}" destId="{5B4FEA43-FFA6-451D-95BC-E9B08CFB869E}" srcOrd="1" destOrd="0" presId="urn:microsoft.com/office/officeart/2005/8/layout/vProcess5"/>
    <dgm:cxn modelId="{35B27604-0C85-4934-8CCE-029DC5608357}" type="presParOf" srcId="{6D2391A3-55BF-427E-90D2-066372B3F0DC}" destId="{62C87613-C0AD-4866-9751-F30D7CD404C2}" srcOrd="2" destOrd="0" presId="urn:microsoft.com/office/officeart/2005/8/layout/vProcess5"/>
    <dgm:cxn modelId="{93E500C8-2AB3-44DF-9482-B2F4EDB1F863}" type="presParOf" srcId="{6D2391A3-55BF-427E-90D2-066372B3F0DC}" destId="{C5CB27E4-B41C-4CA4-B572-942CB67219FB}" srcOrd="3" destOrd="0" presId="urn:microsoft.com/office/officeart/2005/8/layout/vProcess5"/>
    <dgm:cxn modelId="{BA8AA961-9EE9-4077-9383-F97FD2617781}" type="presParOf" srcId="{6D2391A3-55BF-427E-90D2-066372B3F0DC}" destId="{9CCFE98E-4378-48C8-8032-5D0AF5585FA2}" srcOrd="4" destOrd="0" presId="urn:microsoft.com/office/officeart/2005/8/layout/vProcess5"/>
    <dgm:cxn modelId="{954A8967-3539-43F6-8931-023825C3EBF5}" type="presParOf" srcId="{6D2391A3-55BF-427E-90D2-066372B3F0DC}" destId="{D7023041-57F4-4AD6-BDCE-5B556C5165A1}" srcOrd="5" destOrd="0" presId="urn:microsoft.com/office/officeart/2005/8/layout/vProcess5"/>
    <dgm:cxn modelId="{CEA32C98-D132-4C35-AF46-2D26BAFF1BC1}" type="presParOf" srcId="{6D2391A3-55BF-427E-90D2-066372B3F0DC}" destId="{C206E28B-02FC-4BC2-B445-745A51FE7D15}" srcOrd="6" destOrd="0" presId="urn:microsoft.com/office/officeart/2005/8/layout/vProcess5"/>
    <dgm:cxn modelId="{06A8E5EE-5B3F-4C8C-B50B-9BF0B09311B6}" type="presParOf" srcId="{6D2391A3-55BF-427E-90D2-066372B3F0DC}" destId="{6EDF0F21-D79E-4C5E-8014-EE945B86F74B}" srcOrd="7" destOrd="0" presId="urn:microsoft.com/office/officeart/2005/8/layout/vProcess5"/>
    <dgm:cxn modelId="{62D62129-5039-44F4-96E3-4D5FE825C66C}" type="presParOf" srcId="{6D2391A3-55BF-427E-90D2-066372B3F0DC}" destId="{762C66CC-4EA9-4A35-B093-45AE17ADD8AF}"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CCEB2-E3BD-41E6-82A9-E5EBD24CCB47}">
      <dsp:nvSpPr>
        <dsp:cNvPr id="0" name=""/>
        <dsp:cNvSpPr/>
      </dsp:nvSpPr>
      <dsp:spPr>
        <a:xfrm>
          <a:off x="107241" y="903"/>
          <a:ext cx="4567844" cy="29005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0493E-461C-410F-A2DF-1F567FD88541}">
      <dsp:nvSpPr>
        <dsp:cNvPr id="0" name=""/>
        <dsp:cNvSpPr/>
      </dsp:nvSpPr>
      <dsp:spPr>
        <a:xfrm>
          <a:off x="614779" y="483065"/>
          <a:ext cx="4567844" cy="29005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CA" sz="3800" kern="1200" dirty="0"/>
            <a:t>In two weeks, (week 5) we will practice developing a crisis plan with Chris .</a:t>
          </a:r>
          <a:endParaRPr lang="en-US" sz="3800" kern="1200" dirty="0"/>
        </a:p>
      </dsp:txBody>
      <dsp:txXfrm>
        <a:off x="699734" y="568020"/>
        <a:ext cx="4397934" cy="2730671"/>
      </dsp:txXfrm>
    </dsp:sp>
    <dsp:sp modelId="{0821C6E1-90DA-413F-B888-B6236BB8DCD4}">
      <dsp:nvSpPr>
        <dsp:cNvPr id="0" name=""/>
        <dsp:cNvSpPr/>
      </dsp:nvSpPr>
      <dsp:spPr>
        <a:xfrm>
          <a:off x="5690162" y="903"/>
          <a:ext cx="4567844" cy="29005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178B87-65B6-493D-B8C1-B851070E62DA}">
      <dsp:nvSpPr>
        <dsp:cNvPr id="0" name=""/>
        <dsp:cNvSpPr/>
      </dsp:nvSpPr>
      <dsp:spPr>
        <a:xfrm>
          <a:off x="6197700" y="483065"/>
          <a:ext cx="4567844" cy="29005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CA" sz="3800" kern="1200" dirty="0"/>
            <a:t>Think about volunteering, we still have  spots for this year. </a:t>
          </a:r>
          <a:endParaRPr lang="en-US" sz="3800" kern="1200" dirty="0"/>
        </a:p>
      </dsp:txBody>
      <dsp:txXfrm>
        <a:off x="6282655" y="568020"/>
        <a:ext cx="4397934" cy="2730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FEA43-FFA6-451D-95BC-E9B08CFB869E}">
      <dsp:nvSpPr>
        <dsp:cNvPr id="0" name=""/>
        <dsp:cNvSpPr/>
      </dsp:nvSpPr>
      <dsp:spPr>
        <a:xfrm>
          <a:off x="0" y="0"/>
          <a:ext cx="6156956" cy="9760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1. </a:t>
          </a:r>
          <a:r>
            <a:rPr lang="en-CA" sz="1800" b="1" kern="1200">
              <a:solidFill>
                <a:schemeClr val="bg1"/>
              </a:solidFill>
            </a:rPr>
            <a:t>Seeking </a:t>
          </a:r>
          <a:r>
            <a:rPr lang="en-CA" sz="1800" kern="1200"/>
            <a:t> good conditions for survival: heat, nutrition, right composition of surrounding environment.</a:t>
          </a:r>
          <a:endParaRPr lang="en-US" sz="1800" kern="1200"/>
        </a:p>
      </dsp:txBody>
      <dsp:txXfrm>
        <a:off x="28589" y="28589"/>
        <a:ext cx="5103668" cy="918921"/>
      </dsp:txXfrm>
    </dsp:sp>
    <dsp:sp modelId="{62C87613-C0AD-4866-9751-F30D7CD404C2}">
      <dsp:nvSpPr>
        <dsp:cNvPr id="0" name=""/>
        <dsp:cNvSpPr/>
      </dsp:nvSpPr>
      <dsp:spPr>
        <a:xfrm>
          <a:off x="543260" y="1138783"/>
          <a:ext cx="6156956" cy="9760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2. </a:t>
          </a:r>
          <a:r>
            <a:rPr lang="en-CA" sz="1800" b="1" kern="1200">
              <a:solidFill>
                <a:schemeClr val="bg1"/>
              </a:solidFill>
            </a:rPr>
            <a:t>Avoidance</a:t>
          </a:r>
          <a:r>
            <a:rPr lang="en-CA" sz="1800" kern="1200"/>
            <a:t> of bad conditions for survival. Both seeking and avoidance present from beginning of life on earth. </a:t>
          </a:r>
          <a:endParaRPr lang="en-US" sz="1800" kern="1200"/>
        </a:p>
      </dsp:txBody>
      <dsp:txXfrm>
        <a:off x="571849" y="1167372"/>
        <a:ext cx="4922052" cy="918921"/>
      </dsp:txXfrm>
    </dsp:sp>
    <dsp:sp modelId="{C5CB27E4-B41C-4CA4-B572-942CB67219FB}">
      <dsp:nvSpPr>
        <dsp:cNvPr id="0" name=""/>
        <dsp:cNvSpPr/>
      </dsp:nvSpPr>
      <dsp:spPr>
        <a:xfrm>
          <a:off x="1086521" y="2277566"/>
          <a:ext cx="6156956" cy="97609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 The earliest form of  </a:t>
          </a:r>
          <a:r>
            <a:rPr lang="en-US" sz="1800" kern="1200">
              <a:solidFill>
                <a:schemeClr val="bg1"/>
              </a:solidFill>
            </a:rPr>
            <a:t>sexual reproduction </a:t>
          </a:r>
          <a:r>
            <a:rPr lang="en-US" sz="1800" kern="1200"/>
            <a:t>occurred 2 Billion years ago in the prokaryote exchange of genetic material</a:t>
          </a:r>
        </a:p>
      </dsp:txBody>
      <dsp:txXfrm>
        <a:off x="1115110" y="2306155"/>
        <a:ext cx="4922052" cy="918921"/>
      </dsp:txXfrm>
    </dsp:sp>
    <dsp:sp modelId="{9CCFE98E-4378-48C8-8032-5D0AF5585FA2}">
      <dsp:nvSpPr>
        <dsp:cNvPr id="0" name=""/>
        <dsp:cNvSpPr/>
      </dsp:nvSpPr>
      <dsp:spPr>
        <a:xfrm>
          <a:off x="5522491" y="740209"/>
          <a:ext cx="634464" cy="63446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665245" y="740209"/>
        <a:ext cx="348956" cy="477434"/>
      </dsp:txXfrm>
    </dsp:sp>
    <dsp:sp modelId="{D7023041-57F4-4AD6-BDCE-5B556C5165A1}">
      <dsp:nvSpPr>
        <dsp:cNvPr id="0" name=""/>
        <dsp:cNvSpPr/>
      </dsp:nvSpPr>
      <dsp:spPr>
        <a:xfrm>
          <a:off x="6065752" y="1872484"/>
          <a:ext cx="634464" cy="634464"/>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208506" y="1872484"/>
        <a:ext cx="348956" cy="4774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6D70E-3606-4900-86AE-F5CDE8BF99B4}" type="datetimeFigureOut">
              <a:rPr lang="en-CA" smtClean="0"/>
              <a:t>2025-10-15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9251C-B07D-4B8C-856D-162C19114F4F}" type="slidenum">
              <a:rPr lang="en-CA" smtClean="0"/>
              <a:t>‹#›</a:t>
            </a:fld>
            <a:endParaRPr lang="en-CA"/>
          </a:p>
        </p:txBody>
      </p:sp>
    </p:spTree>
    <p:extLst>
      <p:ext uri="{BB962C8B-B14F-4D97-AF65-F5344CB8AC3E}">
        <p14:creationId xmlns:p14="http://schemas.microsoft.com/office/powerpoint/2010/main" val="395686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039251C-B07D-4B8C-856D-162C19114F4F}" type="slidenum">
              <a:rPr lang="en-CA" smtClean="0"/>
              <a:t>1</a:t>
            </a:fld>
            <a:endParaRPr lang="en-CA"/>
          </a:p>
        </p:txBody>
      </p:sp>
    </p:spTree>
    <p:extLst>
      <p:ext uri="{BB962C8B-B14F-4D97-AF65-F5344CB8AC3E}">
        <p14:creationId xmlns:p14="http://schemas.microsoft.com/office/powerpoint/2010/main" val="633444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CFE4E-2ABD-43F1-26AB-CC06CCEF9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2042F-D51A-5C5D-7A1A-088DDD16A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FB5D5-E9A7-EF23-C173-C680F500A3A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F56E7B2-B4B0-327C-DA60-D4077CAE9147}"/>
              </a:ext>
            </a:extLst>
          </p:cNvPr>
          <p:cNvSpPr>
            <a:spLocks noGrp="1"/>
          </p:cNvSpPr>
          <p:nvPr>
            <p:ph type="sldNum" sz="quarter" idx="5"/>
          </p:nvPr>
        </p:nvSpPr>
        <p:spPr/>
        <p:txBody>
          <a:bodyPr/>
          <a:lstStyle/>
          <a:p>
            <a:fld id="{539AEEC2-ABC6-4B6B-8111-317DEC4481CB}" type="slidenum">
              <a:rPr lang="en-CA" smtClean="0"/>
              <a:t>201</a:t>
            </a:fld>
            <a:endParaRPr lang="en-CA"/>
          </a:p>
        </p:txBody>
      </p:sp>
    </p:spTree>
    <p:extLst>
      <p:ext uri="{BB962C8B-B14F-4D97-AF65-F5344CB8AC3E}">
        <p14:creationId xmlns:p14="http://schemas.microsoft.com/office/powerpoint/2010/main" val="410350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039251C-B07D-4B8C-856D-162C19114F4F}" type="slidenum">
              <a:rPr lang="en-CA" smtClean="0"/>
              <a:t>2</a:t>
            </a:fld>
            <a:endParaRPr lang="en-CA"/>
          </a:p>
        </p:txBody>
      </p:sp>
    </p:spTree>
    <p:extLst>
      <p:ext uri="{BB962C8B-B14F-4D97-AF65-F5344CB8AC3E}">
        <p14:creationId xmlns:p14="http://schemas.microsoft.com/office/powerpoint/2010/main" val="426966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general reminders are intended for participants doing the life course or those doing it on YouTube and then meeting in a group.</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7</a:t>
            </a:fld>
            <a:endParaRPr lang="en-CA"/>
          </a:p>
        </p:txBody>
      </p:sp>
    </p:spTree>
    <p:extLst>
      <p:ext uri="{BB962C8B-B14F-4D97-AF65-F5344CB8AC3E}">
        <p14:creationId xmlns:p14="http://schemas.microsoft.com/office/powerpoint/2010/main" val="214651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C8F7CB-D840-48A5-AAE5-4A30F80A8B66}" type="slidenum">
              <a:rPr lang="en-CA" smtClean="0"/>
              <a:t>9</a:t>
            </a:fld>
            <a:endParaRPr lang="en-CA"/>
          </a:p>
        </p:txBody>
      </p:sp>
    </p:spTree>
    <p:extLst>
      <p:ext uri="{BB962C8B-B14F-4D97-AF65-F5344CB8AC3E}">
        <p14:creationId xmlns:p14="http://schemas.microsoft.com/office/powerpoint/2010/main" val="277125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watch the video please go to the website now</a:t>
            </a:r>
          </a:p>
        </p:txBody>
      </p:sp>
      <p:sp>
        <p:nvSpPr>
          <p:cNvPr id="4" name="Slide Number Placeholder 3"/>
          <p:cNvSpPr>
            <a:spLocks noGrp="1"/>
          </p:cNvSpPr>
          <p:nvPr>
            <p:ph type="sldNum" sz="quarter" idx="5"/>
          </p:nvPr>
        </p:nvSpPr>
        <p:spPr/>
        <p:txBody>
          <a:bodyPr/>
          <a:lstStyle/>
          <a:p>
            <a:fld id="{5FC8F7CB-D840-48A5-AAE5-4A30F80A8B66}" type="slidenum">
              <a:rPr lang="en-CA" smtClean="0"/>
              <a:t>18</a:t>
            </a:fld>
            <a:endParaRPr lang="en-CA"/>
          </a:p>
        </p:txBody>
      </p:sp>
    </p:spTree>
    <p:extLst>
      <p:ext uri="{BB962C8B-B14F-4D97-AF65-F5344CB8AC3E}">
        <p14:creationId xmlns:p14="http://schemas.microsoft.com/office/powerpoint/2010/main" val="334790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70AB5E3-7C28-4EDE-9B48-5C282B79841F}" type="slidenum">
              <a:rPr lang="en-CA" smtClean="0"/>
              <a:t>25</a:t>
            </a:fld>
            <a:endParaRPr lang="en-CA"/>
          </a:p>
        </p:txBody>
      </p:sp>
    </p:spTree>
    <p:extLst>
      <p:ext uri="{BB962C8B-B14F-4D97-AF65-F5344CB8AC3E}">
        <p14:creationId xmlns:p14="http://schemas.microsoft.com/office/powerpoint/2010/main" val="409230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039251C-B07D-4B8C-856D-162C19114F4F}" type="slidenum">
              <a:rPr lang="en-CA" smtClean="0"/>
              <a:t>139</a:t>
            </a:fld>
            <a:endParaRPr lang="en-CA"/>
          </a:p>
        </p:txBody>
      </p:sp>
    </p:spTree>
    <p:extLst>
      <p:ext uri="{BB962C8B-B14F-4D97-AF65-F5344CB8AC3E}">
        <p14:creationId xmlns:p14="http://schemas.microsoft.com/office/powerpoint/2010/main" val="414346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7328-D96B-7D65-46A6-ED8A225F1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B4255-AE54-CA3A-C978-3D49EA14F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4AAA4-3EAE-AA8B-8049-FD8D69DDDEE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878C509-DB18-6F76-ABC2-66919F199F5F}"/>
              </a:ext>
            </a:extLst>
          </p:cNvPr>
          <p:cNvSpPr>
            <a:spLocks noGrp="1"/>
          </p:cNvSpPr>
          <p:nvPr>
            <p:ph type="sldNum" sz="quarter" idx="5"/>
          </p:nvPr>
        </p:nvSpPr>
        <p:spPr/>
        <p:txBody>
          <a:bodyPr/>
          <a:lstStyle/>
          <a:p>
            <a:fld id="{D039251C-B07D-4B8C-856D-162C19114F4F}" type="slidenum">
              <a:rPr lang="en-CA" smtClean="0"/>
              <a:t>166</a:t>
            </a:fld>
            <a:endParaRPr lang="en-CA"/>
          </a:p>
        </p:txBody>
      </p:sp>
    </p:spTree>
    <p:extLst>
      <p:ext uri="{BB962C8B-B14F-4D97-AF65-F5344CB8AC3E}">
        <p14:creationId xmlns:p14="http://schemas.microsoft.com/office/powerpoint/2010/main" val="57509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DF1B78-5812-4143-A47B-3EBE3C17232F}" type="datetimeFigureOut">
              <a:rPr lang="en-CA" smtClean="0"/>
              <a:t>2025-10-15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384424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DF1B78-5812-4143-A47B-3EBE3C17232F}" type="datetimeFigureOut">
              <a:rPr lang="en-CA" smtClean="0"/>
              <a:t>2025-10-15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3852281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3DF1B78-5812-4143-A47B-3EBE3C17232F}" type="datetimeFigureOut">
              <a:rPr lang="en-CA" smtClean="0"/>
              <a:t>2025-10-15</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107197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DF1B78-5812-4143-A47B-3EBE3C17232F}" type="datetimeFigureOut">
              <a:rPr lang="en-CA" smtClean="0"/>
              <a:t>2025-10-15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395601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3DF1B78-5812-4143-A47B-3EBE3C17232F}" type="datetimeFigureOut">
              <a:rPr lang="en-CA" smtClean="0"/>
              <a:t>2025-10-15</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A0E1FCC-DB3C-486D-BD1F-24B71D0E480D}" type="slidenum">
              <a:rPr lang="en-CA" smtClean="0"/>
              <a:t>‹#›</a:t>
            </a:fld>
            <a:endParaRPr lang="en-CA"/>
          </a:p>
        </p:txBody>
      </p:sp>
    </p:spTree>
    <p:extLst>
      <p:ext uri="{BB962C8B-B14F-4D97-AF65-F5344CB8AC3E}">
        <p14:creationId xmlns:p14="http://schemas.microsoft.com/office/powerpoint/2010/main" val="179649386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DF1B78-5812-4143-A47B-3EBE3C17232F}" type="datetimeFigureOut">
              <a:rPr lang="en-CA" smtClean="0"/>
              <a:t>2025-10-15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294829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DF1B78-5812-4143-A47B-3EBE3C17232F}" type="datetimeFigureOut">
              <a:rPr lang="en-CA" smtClean="0"/>
              <a:t>2025-10-15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199529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DF1B78-5812-4143-A47B-3EBE3C17232F}" type="datetimeFigureOut">
              <a:rPr lang="en-CA" smtClean="0"/>
              <a:t>2025-10-15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286346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F1B78-5812-4143-A47B-3EBE3C17232F}" type="datetimeFigureOut">
              <a:rPr lang="en-CA" smtClean="0"/>
              <a:t>2025-10-15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50163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DF1B78-5812-4143-A47B-3EBE3C17232F}" type="datetimeFigureOut">
              <a:rPr lang="en-CA" smtClean="0"/>
              <a:t>2025-10-15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265510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DF1B78-5812-4143-A47B-3EBE3C17232F}" type="datetimeFigureOut">
              <a:rPr lang="en-CA" smtClean="0"/>
              <a:t>2025-10-15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A0E1FCC-DB3C-486D-BD1F-24B71D0E480D}" type="slidenum">
              <a:rPr lang="en-CA" smtClean="0"/>
              <a:t>‹#›</a:t>
            </a:fld>
            <a:endParaRPr lang="en-CA"/>
          </a:p>
        </p:txBody>
      </p:sp>
    </p:spTree>
    <p:extLst>
      <p:ext uri="{BB962C8B-B14F-4D97-AF65-F5344CB8AC3E}">
        <p14:creationId xmlns:p14="http://schemas.microsoft.com/office/powerpoint/2010/main" val="3894868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3DF1B78-5812-4143-A47B-3EBE3C17232F}" type="datetimeFigureOut">
              <a:rPr lang="en-CA" smtClean="0"/>
              <a:t>2025-10-15</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A0E1FCC-DB3C-486D-BD1F-24B71D0E480D}" type="slidenum">
              <a:rPr lang="en-CA" smtClean="0"/>
              <a:t>‹#›</a:t>
            </a:fld>
            <a:endParaRPr lang="en-CA"/>
          </a:p>
        </p:txBody>
      </p:sp>
    </p:spTree>
    <p:extLst>
      <p:ext uri="{BB962C8B-B14F-4D97-AF65-F5344CB8AC3E}">
        <p14:creationId xmlns:p14="http://schemas.microsoft.com/office/powerpoint/2010/main" val="316977484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itssimple2023@gmail.com"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1.xml"/><Relationship Id="rId1" Type="http://schemas.openxmlformats.org/officeDocument/2006/relationships/video" Target="https://www.youtube.com/embed/ByrHDAKTUXE?start=4&amp;feature=oembed"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xml"/><Relationship Id="rId1" Type="http://schemas.openxmlformats.org/officeDocument/2006/relationships/video" Target="https://www.youtube.com/embed/oqRzXtxBg10?feature=oembed"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1.xml"/><Relationship Id="rId1" Type="http://schemas.openxmlformats.org/officeDocument/2006/relationships/video" Target="https://www.youtube.com/embed/Q3OWfuX8knE?feature=oembed"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video" Target="https://www.youtube.com/embed/4FGnb2lgPBA?feature=oembed"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video" Target="https://www.youtube.com/embed/ww47bR86wSc?feature=oembed"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video" Target="https://www.youtube.com/embed/TGr8bMTSD4s?feature=oembed"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video" Target="https://www.youtube.com/embed/N91kHOgXle8?feature=oembed"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7.xml"/><Relationship Id="rId1" Type="http://schemas.openxmlformats.org/officeDocument/2006/relationships/video" Target="https://www.youtube.com/embed/4nHj3gL_JN0?feature=oembed"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7.xml"/><Relationship Id="rId1" Type="http://schemas.openxmlformats.org/officeDocument/2006/relationships/video" Target="https://www.youtube.com/embed/fLJBzhcSWTk?feature=oembed"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video" Target="https://www.youtube.com/embed/dGiQaabX3_o?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1.xml"/><Relationship Id="rId1" Type="http://schemas.openxmlformats.org/officeDocument/2006/relationships/video" Target="https://www.youtube.com/embed/neZrEvgWurA?feature=oembed"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video" Target="https://www.youtube.com/embed/2W5hOJaFjxU?feature=oembed"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1.xml"/><Relationship Id="rId1" Type="http://schemas.openxmlformats.org/officeDocument/2006/relationships/video" Target="https://www.youtube.com/embed/QkP4g9e86qA?feature=oembed"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7.xml"/><Relationship Id="rId1" Type="http://schemas.openxmlformats.org/officeDocument/2006/relationships/video" Target="https://www.youtube.com/embed/yV2gC-yLmPU?start=5&amp;feature=oembed"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7.xml"/><Relationship Id="rId1" Type="http://schemas.openxmlformats.org/officeDocument/2006/relationships/video" Target="https://www.youtube.com/embed/DcdufLc3QSA?feature=oembed"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video" Target="https://www.youtube.com/embed/XZ4gbvjdIao?feature=oembed"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7.xml"/><Relationship Id="rId1" Type="http://schemas.openxmlformats.org/officeDocument/2006/relationships/video" Target="https://www.youtube.com/embed/PFQyM7rdPsk?feature=oembed"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video" Target="https://www.youtube.com/embed/yXf-xcR8bdA?feature=oembed"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7.xml"/><Relationship Id="rId1" Type="http://schemas.openxmlformats.org/officeDocument/2006/relationships/video" Target="https://www.youtube.com/embed/eGx9-bpE2z4?start=83&amp;feature=oembed"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xml"/><Relationship Id="rId1" Type="http://schemas.openxmlformats.org/officeDocument/2006/relationships/video" Target="https://www.youtube.com/embed/LinWJsangs4?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1.xml"/><Relationship Id="rId1" Type="http://schemas.openxmlformats.org/officeDocument/2006/relationships/video" Target="https://www.youtube.com/embed/kBs2-J6k8vM?feature=oembed"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7.xml"/><Relationship Id="rId1" Type="http://schemas.openxmlformats.org/officeDocument/2006/relationships/video" Target="https://www.youtube.com/embed/H2_6cqa2cP4?feature=oembed"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7.xml"/><Relationship Id="rId1" Type="http://schemas.openxmlformats.org/officeDocument/2006/relationships/video" Target="https://www.youtube.com/embed/iGGJrqscvtU?feature=oembed"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video" Target="https://www.youtube.com/embed/Q-L2ZKYMsag?feature=oembed"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7.xml"/><Relationship Id="rId1" Type="http://schemas.openxmlformats.org/officeDocument/2006/relationships/video" Target="https://www.youtube.com/embed/pAclBdj20ZU?feature=oembed"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ideo" Target="https://www.youtube.com/embed/6kVVrE_sCNA?feature=oembed"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1.xml"/><Relationship Id="rId1" Type="http://schemas.openxmlformats.org/officeDocument/2006/relationships/video" Target="https://www.youtube.com/embed/ByrHDAKTUXE?start=4&amp;feature=oembed"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cid:76315512021788831103889"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7.xml"/><Relationship Id="rId1" Type="http://schemas.openxmlformats.org/officeDocument/2006/relationships/video" Target="https://www.youtube.com/embed/eGx9-bpE2z4?start=83&amp;feature=oembed"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xml"/><Relationship Id="rId1" Type="http://schemas.openxmlformats.org/officeDocument/2006/relationships/video" Target="https://www.youtube.com/embed/LinWJsangs4?feature=oembed"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1.xml"/><Relationship Id="rId1" Type="http://schemas.openxmlformats.org/officeDocument/2006/relationships/video" Target="https://www.youtube.com/embed/kBs2-J6k8vM?feature=oembed"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7.xml"/><Relationship Id="rId1" Type="http://schemas.openxmlformats.org/officeDocument/2006/relationships/video" Target="https://www.youtube.com/embed/H2_6cqa2cP4?feature=oembed" TargetMode="External"/></Relationships>
</file>

<file path=ppt/slides/_rels/slide17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xml"/><Relationship Id="rId1" Type="http://schemas.openxmlformats.org/officeDocument/2006/relationships/video" Target="https://www.youtube.com/embed/oqRzXtxBg10?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46.jpg"/><Relationship Id="rId4" Type="http://schemas.openxmlformats.org/officeDocument/2006/relationships/image" Target="../media/image45.jpg"/></Relationships>
</file>

<file path=ppt/slides/_rels/slide1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7.xml"/><Relationship Id="rId1" Type="http://schemas.openxmlformats.org/officeDocument/2006/relationships/video" Target="https://www.youtube.com/embed/fLJBzhcSWTk?feature=oembed"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video" Target="https://www.youtube.com/embed/dGiQaabX3_o?feature=oembed"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1.xml"/><Relationship Id="rId1" Type="http://schemas.openxmlformats.org/officeDocument/2006/relationships/video" Target="https://www.youtube.com/embed/neZrEvgWurA?feature=oembed"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video" Target="https://www.youtube.com/embed/2W5hOJaFjxU?feature=oembed"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1.xml"/><Relationship Id="rId1" Type="http://schemas.openxmlformats.org/officeDocument/2006/relationships/video" Target="https://www.youtube.com/embed/QkP4g9e86qA?feature=oembed"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7.xml"/><Relationship Id="rId1" Type="http://schemas.openxmlformats.org/officeDocument/2006/relationships/video" Target="https://www.youtube.com/embed/yV2gC-yLmPU?start=5&amp;feature=oembed"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video" Target="https://www.youtube.com/embed/Q-L2ZKYMsag?feature=oembed" TargetMode="External"/></Relationships>
</file>

<file path=ppt/slides/_rels/slide188.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1.xml"/><Relationship Id="rId1" Type="http://schemas.openxmlformats.org/officeDocument/2006/relationships/video" Target="https://www.youtube.com/embed/Q3OWfuX8knE?feature=oembed"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7.xml"/><Relationship Id="rId1" Type="http://schemas.openxmlformats.org/officeDocument/2006/relationships/video" Target="https://www.youtube.com/embed/DcdufLc3QSA?feature=oembed"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video" Target="https://www.youtube.com/embed/XZ4gbvjdIao?feature=oembed"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7.xml"/><Relationship Id="rId1" Type="http://schemas.openxmlformats.org/officeDocument/2006/relationships/video" Target="https://www.youtube.com/embed/PFQyM7rdPsk?feature=oembed"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video" Target="https://www.youtube.com/embed/yXf-xcR8bdA?feature=oembed"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7.xml"/><Relationship Id="rId1" Type="http://schemas.openxmlformats.org/officeDocument/2006/relationships/video" Target="https://www.youtube.com/embed/pAclBdj20ZU?feature=oembed"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ideo" Target="https://www.youtube.com/embed/6kVVrE_sCNA?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46.jpg"/><Relationship Id="rId4" Type="http://schemas.openxmlformats.org/officeDocument/2006/relationships/image" Target="../media/image45.jpg"/></Relationships>
</file>

<file path=ppt/slides/_rels/slide21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1umGZ8S8tHo?feature=oembed" TargetMode="External"/></Relationships>
</file>

<file path=ppt/slides/_rels/slide24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h5G6Oc_V3Lw?si=1bV_246EwkXmc_tz" TargetMode="External"/><Relationship Id="rId2" Type="http://schemas.openxmlformats.org/officeDocument/2006/relationships/hyperlink" Target="https://philpapers.org/archive/KUHALO.pdf?utm_source=chatgpt.com" TargetMode="Externa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42.xml.rels><?xml version="1.0" encoding="UTF-8" standalone="yes"?>
<Relationships xmlns="http://schemas.openxmlformats.org/package/2006/relationships"><Relationship Id="rId2" Type="http://schemas.openxmlformats.org/officeDocument/2006/relationships/hyperlink" Target="https://en.wikipedia.org/wiki/Integrated_information_theory"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9.jpeg"/><Relationship Id="rId7" Type="http://schemas.openxmlformats.org/officeDocument/2006/relationships/diagramColors" Target="../diagrams/colors2.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7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EBAD0A-D1B0-506F-3CA5-47C4D93A898E}"/>
              </a:ext>
            </a:extLst>
          </p:cNvPr>
          <p:cNvSpPr>
            <a:spLocks noGrp="1"/>
          </p:cNvSpPr>
          <p:nvPr>
            <p:ph idx="4294967295"/>
          </p:nvPr>
        </p:nvSpPr>
        <p:spPr>
          <a:xfrm>
            <a:off x="164969" y="200170"/>
            <a:ext cx="11862062" cy="6723818"/>
          </a:xfrm>
        </p:spPr>
        <p:txBody>
          <a:bodyPr>
            <a:normAutofit/>
          </a:bodyPr>
          <a:lstStyle/>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b="0" i="0" dirty="0">
                <a:effectLst/>
                <a:latin typeface="Arial" panose="020B0604020202020204" pitchFamily="34" charset="0"/>
                <a:cs typeface="Arial" panose="020B0604020202020204" pitchFamily="34" charset="0"/>
              </a:rPr>
              <a:t>"It is hard to fight with what one's heart desires. Whatever it wishes to get, it purchases at the cost of soul." </a:t>
            </a:r>
          </a:p>
          <a:p>
            <a:pPr marL="0" indent="0">
              <a:buNone/>
            </a:pPr>
            <a:r>
              <a:rPr lang="en-US" sz="3200" dirty="0">
                <a:latin typeface="Arial" panose="020B0604020202020204" pitchFamily="34" charset="0"/>
                <a:cs typeface="Arial" panose="020B0604020202020204" pitchFamily="34" charset="0"/>
              </a:rPr>
              <a:t>                                             </a:t>
            </a:r>
            <a:r>
              <a:rPr lang="en-US" sz="3200" b="0" i="0" dirty="0">
                <a:effectLst/>
                <a:latin typeface="Arial" panose="020B0604020202020204" pitchFamily="34" charset="0"/>
                <a:cs typeface="Arial" panose="020B0604020202020204" pitchFamily="34" charset="0"/>
              </a:rPr>
              <a:t>Heraclitus (circa 535-475 BCE)</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b="0" i="0" dirty="0">
                <a:effectLst/>
                <a:latin typeface="Arial" panose="020B0604020202020204" pitchFamily="34" charset="0"/>
                <a:cs typeface="Arial" panose="020B0604020202020204" pitchFamily="34" charset="0"/>
              </a:rPr>
              <a:t> "I do not understand what I do. For what I want to do I do not do, but what I hate I do.“</a:t>
            </a:r>
          </a:p>
          <a:p>
            <a:pPr marL="0" indent="0">
              <a:buNone/>
            </a:pPr>
            <a:r>
              <a:rPr lang="en-US" sz="3200" dirty="0">
                <a:latin typeface="Arial" panose="020B0604020202020204" pitchFamily="34" charset="0"/>
                <a:cs typeface="Arial" panose="020B0604020202020204" pitchFamily="34" charset="0"/>
              </a:rPr>
              <a:t>                                              </a:t>
            </a:r>
            <a:r>
              <a:rPr lang="en-US" sz="3200" b="0" i="0" dirty="0">
                <a:effectLst/>
                <a:latin typeface="Arial" panose="020B0604020202020204" pitchFamily="34" charset="0"/>
                <a:cs typeface="Arial" panose="020B0604020202020204" pitchFamily="34" charset="0"/>
              </a:rPr>
              <a:t>Romans 7:15 (New Testament)</a:t>
            </a:r>
            <a:r>
              <a:rPr lang="en-US" sz="3200" dirty="0">
                <a:latin typeface="Arial" panose="020B0604020202020204" pitchFamily="34" charset="0"/>
                <a:cs typeface="Arial" panose="020B0604020202020204" pitchFamily="34" charset="0"/>
              </a:rPr>
              <a:t> </a:t>
            </a:r>
          </a:p>
          <a:p>
            <a:pPr marL="0" indent="0">
              <a:buNone/>
            </a:pPr>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b="0" i="0" dirty="0">
              <a:effectLst/>
              <a:latin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050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1501917" y="-376909"/>
            <a:ext cx="9783762" cy="1508125"/>
          </a:xfrm>
        </p:spPr>
        <p:txBody>
          <a:bodyPr>
            <a:normAutofit/>
          </a:bodyPr>
          <a:lstStyle/>
          <a:p>
            <a:r>
              <a:rPr lang="en-US" dirty="0">
                <a:solidFill>
                  <a:schemeClr val="bg1"/>
                </a:solidFill>
              </a:rPr>
              <a:t>Homework for the coming week </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046663" y="848412"/>
            <a:ext cx="7145337" cy="6231118"/>
          </a:xfrm>
        </p:spPr>
        <p:txBody>
          <a:bodyPr>
            <a:normAutofit fontScale="85000" lnSpcReduction="20000"/>
          </a:bodyPr>
          <a:lstStyle/>
          <a:p>
            <a:pPr marL="0" indent="0">
              <a:buNone/>
            </a:pPr>
            <a:endParaRPr lang="en-US" sz="3800" dirty="0"/>
          </a:p>
          <a:p>
            <a:r>
              <a:rPr lang="en-US" sz="3800" dirty="0"/>
              <a:t>Read skills training workbook  p. 14-32</a:t>
            </a:r>
          </a:p>
          <a:p>
            <a:r>
              <a:rPr lang="en-US" sz="3800" dirty="0"/>
              <a:t>Read Simple manual session 5</a:t>
            </a:r>
          </a:p>
          <a:p>
            <a:r>
              <a:rPr lang="en-US" sz="3800" dirty="0"/>
              <a:t>Continue working on a  crisis plans. Memorize it and practice it in your imagination using the editing splicing and pasting technique.</a:t>
            </a:r>
          </a:p>
          <a:p>
            <a:r>
              <a:rPr lang="en-US" sz="3800" dirty="0"/>
              <a:t>Continue tracking skills you are learning using DBT diary card or the skills list. Practice them. </a:t>
            </a:r>
          </a:p>
          <a:p>
            <a:r>
              <a:rPr lang="en-US" sz="3800" dirty="0"/>
              <a:t>Submit questions or comments to </a:t>
            </a:r>
            <a:r>
              <a:rPr lang="en-US" sz="3800" dirty="0">
                <a:solidFill>
                  <a:schemeClr val="bg1"/>
                </a:solidFill>
                <a:hlinkClick r:id="rId2">
                  <a:extLst>
                    <a:ext uri="{A12FA001-AC4F-418D-AE19-62706E023703}">
                      <ahyp:hlinkClr xmlns:ahyp="http://schemas.microsoft.com/office/drawing/2018/hyperlinkcolor" val="tx"/>
                    </a:ext>
                  </a:extLst>
                </a:hlinkClick>
              </a:rPr>
              <a:t>itssimple2023@gmail.com</a:t>
            </a:r>
            <a:endParaRPr lang="en-US" sz="3800" dirty="0">
              <a:solidFill>
                <a:schemeClr val="bg1"/>
              </a:solidFill>
            </a:endParaRPr>
          </a:p>
          <a:p>
            <a:pPr marL="0" indent="0">
              <a:buNone/>
            </a:pPr>
            <a:r>
              <a:rPr lang="en-US" sz="3300" dirty="0"/>
              <a:t> </a:t>
            </a:r>
            <a:endParaRPr lang="en-US" sz="1700" dirty="0"/>
          </a:p>
          <a:p>
            <a:pPr marL="0" indent="0">
              <a:buNone/>
            </a:pPr>
            <a:r>
              <a:rPr lang="en-US" sz="1700" dirty="0"/>
              <a:t> </a:t>
            </a:r>
            <a:endParaRPr lang="en-CA" sz="1700" dirty="0"/>
          </a:p>
        </p:txBody>
      </p:sp>
      <p:pic>
        <p:nvPicPr>
          <p:cNvPr id="7" name="Picture 6" descr="Classic vintage convertible car parked on a beach">
            <a:extLst>
              <a:ext uri="{FF2B5EF4-FFF2-40B4-BE49-F238E27FC236}">
                <a16:creationId xmlns:a16="http://schemas.microsoft.com/office/drawing/2014/main" id="{4E1490DE-8D0C-2F78-BBA9-69ACD9356592}"/>
              </a:ext>
            </a:extLst>
          </p:cNvPr>
          <p:cNvPicPr>
            <a:picLocks noChangeAspect="1"/>
          </p:cNvPicPr>
          <p:nvPr/>
        </p:nvPicPr>
        <p:blipFill rotWithShape="1">
          <a:blip r:embed="rId3"/>
          <a:srcRect l="35354" r="7303" b="-1"/>
          <a:stretch/>
        </p:blipFill>
        <p:spPr>
          <a:xfrm>
            <a:off x="374627" y="1347609"/>
            <a:ext cx="4342417" cy="5035972"/>
          </a:xfrm>
          <a:prstGeom prst="rect">
            <a:avLst/>
          </a:prstGeom>
        </p:spPr>
      </p:pic>
    </p:spTree>
    <p:extLst>
      <p:ext uri="{BB962C8B-B14F-4D97-AF65-F5344CB8AC3E}">
        <p14:creationId xmlns:p14="http://schemas.microsoft.com/office/powerpoint/2010/main" val="287425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68BB8F-03FC-39D9-B8E8-A61A4131C811}"/>
              </a:ext>
            </a:extLst>
          </p:cNvPr>
          <p:cNvSpPr txBox="1"/>
          <p:nvPr/>
        </p:nvSpPr>
        <p:spPr>
          <a:xfrm>
            <a:off x="456236" y="151179"/>
            <a:ext cx="4417208"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HOW DO WE KNOW </a:t>
            </a:r>
          </a:p>
          <a:p>
            <a:pPr algn="ctr"/>
            <a:r>
              <a:rPr lang="en-US" sz="3600" dirty="0">
                <a:solidFill>
                  <a:schemeClr val="bg1"/>
                </a:solidFill>
                <a:cs typeface="Arial" panose="020B0604020202020204" pitchFamily="34" charset="0"/>
              </a:rPr>
              <a:t>WHAT WE KNOW?</a:t>
            </a:r>
          </a:p>
        </p:txBody>
      </p:sp>
      <p:sp>
        <p:nvSpPr>
          <p:cNvPr id="6" name="TextBox 5">
            <a:extLst>
              <a:ext uri="{FF2B5EF4-FFF2-40B4-BE49-F238E27FC236}">
                <a16:creationId xmlns:a16="http://schemas.microsoft.com/office/drawing/2014/main" id="{9EFCC078-9845-568D-6F20-7DEE49C99EEF}"/>
              </a:ext>
            </a:extLst>
          </p:cNvPr>
          <p:cNvSpPr txBox="1"/>
          <p:nvPr/>
        </p:nvSpPr>
        <p:spPr>
          <a:xfrm>
            <a:off x="5040086" y="151179"/>
            <a:ext cx="7068523"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solidFill>
                  <a:schemeClr val="bg1"/>
                </a:solidFill>
                <a:effectLst/>
                <a:latin typeface="+mj-lt"/>
              </a:rPr>
              <a:t>Cultural Knowledge </a:t>
            </a:r>
            <a:r>
              <a:rPr lang="en-US" sz="2000" b="0" i="0" dirty="0">
                <a:effectLst/>
                <a:latin typeface="+mj-lt"/>
              </a:rPr>
              <a:t>encompasses the beliefs, values, practices, and norms shared by a group or society. Cultural knowledge is often transmitted through traditions, rituals, and socialization and can shape an individual's worldview.</a:t>
            </a:r>
          </a:p>
          <a:p>
            <a:pPr marL="285750" indent="-285750">
              <a:buFont typeface="Arial" panose="020B0604020202020204" pitchFamily="34" charset="0"/>
              <a:buChar char="•"/>
            </a:pPr>
            <a:r>
              <a:rPr lang="en-US" sz="2000" b="0" i="0" dirty="0">
                <a:solidFill>
                  <a:schemeClr val="bg1"/>
                </a:solidFill>
                <a:effectLst/>
                <a:latin typeface="+mj-lt"/>
              </a:rPr>
              <a:t>Religious or Spiritual Knowledge </a:t>
            </a:r>
            <a:r>
              <a:rPr lang="en-US" sz="2000" b="0" i="0" dirty="0">
                <a:effectLst/>
                <a:latin typeface="+mj-lt"/>
              </a:rPr>
              <a:t>is based on faith, spiritual experiences, and religious teachings. It often addresses existential questions and provides a framework for understanding morality, purpose, and the nature of existence.</a:t>
            </a:r>
          </a:p>
          <a:p>
            <a:pPr marL="285750" indent="-285750">
              <a:buFont typeface="Arial" panose="020B0604020202020204" pitchFamily="34" charset="0"/>
              <a:buChar char="•"/>
            </a:pPr>
            <a:r>
              <a:rPr lang="en-US" sz="2000" b="0" i="0" dirty="0">
                <a:solidFill>
                  <a:schemeClr val="bg1"/>
                </a:solidFill>
                <a:effectLst/>
                <a:latin typeface="+mj-lt"/>
              </a:rPr>
              <a:t>Pragmatic Knowledge</a:t>
            </a:r>
            <a:r>
              <a:rPr lang="en-US" sz="2000" dirty="0">
                <a:solidFill>
                  <a:schemeClr val="bg1"/>
                </a:solidFill>
                <a:latin typeface="+mj-lt"/>
              </a:rPr>
              <a:t> </a:t>
            </a:r>
            <a:r>
              <a:rPr lang="en-US" sz="2000" dirty="0">
                <a:latin typeface="+mj-lt"/>
              </a:rPr>
              <a:t>is </a:t>
            </a:r>
            <a:r>
              <a:rPr lang="en-US" sz="2000" b="0" i="0" dirty="0">
                <a:effectLst/>
                <a:latin typeface="+mj-lt"/>
              </a:rPr>
              <a:t>knowledge gained through practical experience and application. It emphasizes the usefulness and effectiveness of knowledge in real-world situations, often valuing results over theoretical considerations. </a:t>
            </a:r>
          </a:p>
          <a:p>
            <a:pPr marL="285750" indent="-285750">
              <a:buFont typeface="Arial" panose="020B0604020202020204" pitchFamily="34" charset="0"/>
              <a:buChar char="•"/>
            </a:pPr>
            <a:r>
              <a:rPr lang="en-US" sz="2000" b="0" i="0" dirty="0">
                <a:effectLst/>
                <a:latin typeface="+mj-lt"/>
              </a:rPr>
              <a:t>Each of these ways of knowing contributes to </a:t>
            </a:r>
            <a:r>
              <a:rPr lang="en-US" sz="2000" dirty="0">
                <a:latin typeface="+mj-lt"/>
              </a:rPr>
              <a:t>a</a:t>
            </a:r>
            <a:r>
              <a:rPr lang="en-US" sz="2000" b="0" i="0" dirty="0">
                <a:effectLst/>
                <a:latin typeface="+mj-lt"/>
              </a:rPr>
              <a:t> comprehensive understanding of the world and human experience. The different ways of knowing can complement each other and drawing on </a:t>
            </a:r>
            <a:r>
              <a:rPr lang="en-US" sz="2000" dirty="0">
                <a:latin typeface="+mj-lt"/>
              </a:rPr>
              <a:t>multiple ways of knowing</a:t>
            </a:r>
            <a:r>
              <a:rPr lang="en-US" sz="2000" b="0" i="0" dirty="0">
                <a:effectLst/>
                <a:latin typeface="+mj-lt"/>
              </a:rPr>
              <a:t> </a:t>
            </a:r>
            <a:r>
              <a:rPr lang="en-US" sz="2000" dirty="0">
                <a:latin typeface="+mj-lt"/>
              </a:rPr>
              <a:t>can help us</a:t>
            </a:r>
            <a:r>
              <a:rPr lang="en-US" sz="2000" b="0" i="0" dirty="0">
                <a:effectLst/>
                <a:latin typeface="+mj-lt"/>
              </a:rPr>
              <a:t> form a well-rounded </a:t>
            </a:r>
            <a:r>
              <a:rPr lang="en-US" sz="2000" dirty="0">
                <a:latin typeface="+mj-lt"/>
              </a:rPr>
              <a:t>view of the world</a:t>
            </a:r>
            <a:r>
              <a:rPr lang="en-US" sz="2000" b="0" i="0" dirty="0">
                <a:effectLst/>
                <a:latin typeface="+mj-lt"/>
              </a:rPr>
              <a:t>. </a:t>
            </a:r>
          </a:p>
          <a:p>
            <a:pPr marL="285750" indent="-285750">
              <a:buFont typeface="Arial" panose="020B0604020202020204" pitchFamily="34" charset="0"/>
              <a:buChar char="•"/>
            </a:pPr>
            <a:r>
              <a:rPr lang="en-US" sz="2000" dirty="0">
                <a:latin typeface="+mj-lt"/>
              </a:rPr>
              <a:t>Some individuals and cultures place higher value on some ways of knowing than on others and this can lead to fields like science being given more credibility than fields like religion (The inverse can also happen). </a:t>
            </a:r>
          </a:p>
        </p:txBody>
      </p:sp>
      <p:pic>
        <p:nvPicPr>
          <p:cNvPr id="7" name="Picture 6" descr="A diagram of knowledge and data&#10;&#10;Description automatically generated">
            <a:extLst>
              <a:ext uri="{FF2B5EF4-FFF2-40B4-BE49-F238E27FC236}">
                <a16:creationId xmlns:a16="http://schemas.microsoft.com/office/drawing/2014/main" id="{78861AC9-52FB-F1AA-50DD-9D0881E8D528}"/>
              </a:ext>
            </a:extLst>
          </p:cNvPr>
          <p:cNvPicPr>
            <a:picLocks noChangeAspect="1"/>
          </p:cNvPicPr>
          <p:nvPr/>
        </p:nvPicPr>
        <p:blipFill>
          <a:blip r:embed="rId2">
            <a:extLst>
              <a:ext uri="{28A0092B-C50C-407E-A947-70E740481C1C}">
                <a14:useLocalDpi xmlns:a14="http://schemas.microsoft.com/office/drawing/2010/main" val="0"/>
              </a:ext>
            </a:extLst>
          </a:blip>
          <a:srcRect t="6639"/>
          <a:stretch/>
        </p:blipFill>
        <p:spPr>
          <a:xfrm>
            <a:off x="350735" y="1570137"/>
            <a:ext cx="4417208" cy="4702075"/>
          </a:xfrm>
          <a:prstGeom prst="rect">
            <a:avLst/>
          </a:prstGeom>
        </p:spPr>
      </p:pic>
      <p:sp>
        <p:nvSpPr>
          <p:cNvPr id="2" name="Oval 1">
            <a:extLst>
              <a:ext uri="{FF2B5EF4-FFF2-40B4-BE49-F238E27FC236}">
                <a16:creationId xmlns:a16="http://schemas.microsoft.com/office/drawing/2014/main" id="{D4977CF7-ED1B-9BFA-E9DE-5D55430E2E2C}"/>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078890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8988-159D-86DD-5AC8-FE4372E972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23DC3E-3D3D-9C86-9AC3-48131CF306AE}"/>
              </a:ext>
            </a:extLst>
          </p:cNvPr>
          <p:cNvSpPr txBox="1"/>
          <p:nvPr/>
        </p:nvSpPr>
        <p:spPr>
          <a:xfrm>
            <a:off x="347380" y="283029"/>
            <a:ext cx="5324078"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HOW DO WE KNOW </a:t>
            </a:r>
          </a:p>
          <a:p>
            <a:pPr algn="ctr"/>
            <a:r>
              <a:rPr lang="en-US" sz="3600" dirty="0">
                <a:solidFill>
                  <a:schemeClr val="bg1"/>
                </a:solidFill>
                <a:cs typeface="Arial" panose="020B0604020202020204" pitchFamily="34" charset="0"/>
              </a:rPr>
              <a:t>WHAT WE KNOW?</a:t>
            </a:r>
          </a:p>
        </p:txBody>
      </p:sp>
      <p:sp>
        <p:nvSpPr>
          <p:cNvPr id="6" name="TextBox 5">
            <a:extLst>
              <a:ext uri="{FF2B5EF4-FFF2-40B4-BE49-F238E27FC236}">
                <a16:creationId xmlns:a16="http://schemas.microsoft.com/office/drawing/2014/main" id="{67715C90-5C44-AC1E-6081-CA4FC54F2DF7}"/>
              </a:ext>
            </a:extLst>
          </p:cNvPr>
          <p:cNvSpPr txBox="1"/>
          <p:nvPr/>
        </p:nvSpPr>
        <p:spPr>
          <a:xfrm>
            <a:off x="5954486" y="175448"/>
            <a:ext cx="6328294"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When we consider the scientific revolution, we will see how, during that revolution, the ways of knowing that were given the greatest importance changed and we’ll consider the consequences that change had for culture as the world became “disenchanted”.</a:t>
            </a:r>
          </a:p>
          <a:p>
            <a:pPr marL="285750" indent="-285750">
              <a:buFont typeface="Arial" panose="020B0604020202020204" pitchFamily="34" charset="0"/>
              <a:buChar char="•"/>
            </a:pPr>
            <a:r>
              <a:rPr lang="en-US" sz="2000" dirty="0">
                <a:latin typeface="+mj-lt"/>
              </a:rPr>
              <a:t>Sound reasoning is particularly critical today as digital technology provides us with endless amounts of information evoking a famous line from T.S. Elliot’s poem The Rock: “Where is the wisdom we have lost in knowledge? Where is the knowledge we have lost in information?</a:t>
            </a:r>
          </a:p>
          <a:p>
            <a:pPr marL="285750" indent="-285750">
              <a:buFont typeface="Arial" panose="020B0604020202020204" pitchFamily="34" charset="0"/>
              <a:buChar char="•"/>
            </a:pPr>
            <a:r>
              <a:rPr lang="en-US" sz="2000" dirty="0">
                <a:latin typeface="+mj-lt"/>
              </a:rPr>
              <a:t>To quote historian Yuval Harari: “ Information is not truth. Truth is a costly kind of information. Truth requires research. Fiction and conspiracy theories do not. Truth is complicated, fiction and conspiracy theories can be as simple as we want them to be, and many people prefer simplicity. Truth can be painful as it requires questioning your beliefs and confronting hard truths about yourself and your society. Fiction and conspiracy theories can be as pleasant, painless and complementary to you as you want them to be.”      </a:t>
            </a:r>
            <a:endParaRPr lang="en-CA" sz="2000" dirty="0">
              <a:latin typeface="+mj-lt"/>
            </a:endParaRPr>
          </a:p>
        </p:txBody>
      </p:sp>
      <p:pic>
        <p:nvPicPr>
          <p:cNvPr id="7" name="Picture 6" descr="A diagram of knowledge and data&#10;&#10;Description automatically generated">
            <a:extLst>
              <a:ext uri="{FF2B5EF4-FFF2-40B4-BE49-F238E27FC236}">
                <a16:creationId xmlns:a16="http://schemas.microsoft.com/office/drawing/2014/main" id="{DCE0CF06-BBB5-881F-42A0-44DFB0D4C5D7}"/>
              </a:ext>
            </a:extLst>
          </p:cNvPr>
          <p:cNvPicPr>
            <a:picLocks noChangeAspect="1"/>
          </p:cNvPicPr>
          <p:nvPr/>
        </p:nvPicPr>
        <p:blipFill>
          <a:blip r:embed="rId2">
            <a:extLst>
              <a:ext uri="{28A0092B-C50C-407E-A947-70E740481C1C}">
                <a14:useLocalDpi xmlns:a14="http://schemas.microsoft.com/office/drawing/2010/main" val="0"/>
              </a:ext>
            </a:extLst>
          </a:blip>
          <a:srcRect t="6639"/>
          <a:stretch/>
        </p:blipFill>
        <p:spPr>
          <a:xfrm>
            <a:off x="350735" y="1570137"/>
            <a:ext cx="5037694" cy="5004834"/>
          </a:xfrm>
          <a:prstGeom prst="rect">
            <a:avLst/>
          </a:prstGeom>
        </p:spPr>
      </p:pic>
      <p:sp>
        <p:nvSpPr>
          <p:cNvPr id="2" name="Oval 1">
            <a:extLst>
              <a:ext uri="{FF2B5EF4-FFF2-40B4-BE49-F238E27FC236}">
                <a16:creationId xmlns:a16="http://schemas.microsoft.com/office/drawing/2014/main" id="{7A13DEC3-2AC6-F13F-DA88-D57C6E6796BF}"/>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39494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705AA-F2DE-C4FB-6EF0-848025315D0C}"/>
              </a:ext>
            </a:extLst>
          </p:cNvPr>
          <p:cNvSpPr txBox="1"/>
          <p:nvPr/>
        </p:nvSpPr>
        <p:spPr>
          <a:xfrm>
            <a:off x="94268" y="714084"/>
            <a:ext cx="12097732" cy="674030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Beyond questions of reality, morality, beauty, and politics, philosophy also examines how we think. Two central branches of this study are</a:t>
            </a:r>
            <a:r>
              <a:rPr lang="en-US" dirty="0">
                <a:latin typeface="Arial" panose="020B0604020202020204" pitchFamily="34" charset="0"/>
              </a:rPr>
              <a:t> </a:t>
            </a:r>
            <a:r>
              <a:rPr lang="en-US" dirty="0">
                <a:solidFill>
                  <a:schemeClr val="bg1"/>
                </a:solidFill>
                <a:latin typeface="Arial" panose="020B0604020202020204" pitchFamily="34" charset="0"/>
              </a:rPr>
              <a:t>1) </a:t>
            </a:r>
            <a:r>
              <a:rPr lang="en-US" dirty="0">
                <a:latin typeface="Arial" panose="020B0604020202020204" pitchFamily="34" charset="0"/>
              </a:rPr>
              <a:t>l</a:t>
            </a:r>
            <a:r>
              <a:rPr lang="en-US" b="0" i="0" dirty="0">
                <a:effectLst/>
                <a:latin typeface="Arial" panose="020B0604020202020204" pitchFamily="34" charset="0"/>
              </a:rPr>
              <a:t>ogic,</a:t>
            </a:r>
            <a:r>
              <a:rPr lang="en-US" dirty="0">
                <a:latin typeface="Arial" panose="020B0604020202020204" pitchFamily="34" charset="0"/>
              </a:rPr>
              <a:t> </a:t>
            </a:r>
            <a:r>
              <a:rPr lang="en-US" b="0" i="0" dirty="0">
                <a:effectLst/>
                <a:latin typeface="Arial" panose="020B0604020202020204" pitchFamily="34" charset="0"/>
              </a:rPr>
              <a:t>the study of valid reasoning and argumentation or how to build sound arguments, spot fallacies, and test validity</a:t>
            </a:r>
            <a:r>
              <a:rPr lang="en-US" dirty="0">
                <a:latin typeface="Arial" panose="020B0604020202020204" pitchFamily="34" charset="0"/>
              </a:rPr>
              <a:t> and </a:t>
            </a:r>
            <a:r>
              <a:rPr lang="en-US" dirty="0">
                <a:solidFill>
                  <a:schemeClr val="bg1"/>
                </a:solidFill>
                <a:latin typeface="Arial" panose="020B0604020202020204" pitchFamily="34" charset="0"/>
              </a:rPr>
              <a:t>2) </a:t>
            </a:r>
            <a:r>
              <a:rPr lang="en-US" dirty="0">
                <a:latin typeface="Arial" panose="020B0604020202020204" pitchFamily="34" charset="0"/>
              </a:rPr>
              <a:t>e</a:t>
            </a:r>
            <a:r>
              <a:rPr lang="en-US" b="0" i="0" dirty="0">
                <a:effectLst/>
                <a:latin typeface="Arial" panose="020B0604020202020204" pitchFamily="34" charset="0"/>
              </a:rPr>
              <a:t>pistemology, the study of knowledge and belief, what counts as knowledge, how we acquire it, and what justifies belief</a:t>
            </a:r>
            <a:r>
              <a:rPr lang="en-US" dirty="0">
                <a:latin typeface="Arial" panose="020B0604020202020204" pitchFamily="34" charset="0"/>
              </a:rPr>
              <a:t>.</a:t>
            </a:r>
          </a:p>
          <a:p>
            <a:pPr marL="285750" indent="-285750">
              <a:buFont typeface="Arial" panose="020B0604020202020204" pitchFamily="34" charset="0"/>
              <a:buChar char="•"/>
            </a:pPr>
            <a:r>
              <a:rPr lang="en-US" b="0" i="0" dirty="0">
                <a:effectLst/>
                <a:latin typeface="Arial" panose="020B0604020202020204" pitchFamily="34" charset="0"/>
              </a:rPr>
              <a:t>Epistemology explores different forms of knowledge, each contributing to how humans understand the world:</a:t>
            </a:r>
            <a:br>
              <a:rPr lang="en-US" dirty="0"/>
            </a:br>
            <a:r>
              <a:rPr lang="en-US" b="0" i="0" dirty="0">
                <a:effectLst/>
                <a:latin typeface="Arial" panose="020B0604020202020204" pitchFamily="34" charset="0"/>
              </a:rPr>
              <a:t>Empirical knowledge: gained through observation and experience (science, experiments).</a:t>
            </a:r>
            <a:br>
              <a:rPr lang="en-US" dirty="0"/>
            </a:br>
            <a:r>
              <a:rPr lang="en-US" b="0" i="0" dirty="0">
                <a:effectLst/>
                <a:latin typeface="Arial" panose="020B0604020202020204" pitchFamily="34" charset="0"/>
              </a:rPr>
              <a:t>Rational knowledge: derived from logical reasoning (deduction, induction).</a:t>
            </a:r>
            <a:br>
              <a:rPr lang="en-US" dirty="0"/>
            </a:br>
            <a:r>
              <a:rPr lang="en-US" b="0" i="0" dirty="0">
                <a:effectLst/>
                <a:latin typeface="Arial" panose="020B0604020202020204" pitchFamily="34" charset="0"/>
              </a:rPr>
              <a:t>Intuitive knowledge: immediate “gut” understanding.</a:t>
            </a:r>
            <a:br>
              <a:rPr lang="en-US" dirty="0"/>
            </a:br>
            <a:r>
              <a:rPr lang="en-US" b="0" i="0" dirty="0">
                <a:effectLst/>
                <a:latin typeface="Arial" panose="020B0604020202020204" pitchFamily="34" charset="0"/>
              </a:rPr>
              <a:t>Emotional knowledge: through feelings, empathy, and emotional intelligence.</a:t>
            </a:r>
            <a:br>
              <a:rPr lang="en-US" dirty="0"/>
            </a:br>
            <a:r>
              <a:rPr lang="en-US" b="0" i="0" dirty="0">
                <a:effectLst/>
                <a:latin typeface="Arial" panose="020B0604020202020204" pitchFamily="34" charset="0"/>
              </a:rPr>
              <a:t>Aesthetic knowledge: appreciation of beauty, art, and sensory experiences.</a:t>
            </a:r>
            <a:br>
              <a:rPr lang="en-US" dirty="0"/>
            </a:br>
            <a:r>
              <a:rPr lang="en-US" b="0" i="0" dirty="0">
                <a:effectLst/>
                <a:latin typeface="Arial" panose="020B0604020202020204" pitchFamily="34" charset="0"/>
              </a:rPr>
              <a:t>Cultural knowledge: values, norms, and traditions shared within societies.</a:t>
            </a:r>
            <a:br>
              <a:rPr lang="en-US" dirty="0"/>
            </a:br>
            <a:r>
              <a:rPr lang="en-US" b="0" i="0" dirty="0">
                <a:effectLst/>
                <a:latin typeface="Arial" panose="020B0604020202020204" pitchFamily="34" charset="0"/>
              </a:rPr>
              <a:t>Religious/Spiritual knowledge: faith, teachings, and existential insights.</a:t>
            </a:r>
            <a:br>
              <a:rPr lang="en-US" dirty="0"/>
            </a:br>
            <a:r>
              <a:rPr lang="en-US" b="0" i="0" dirty="0">
                <a:effectLst/>
                <a:latin typeface="Arial" panose="020B0604020202020204" pitchFamily="34" charset="0"/>
              </a:rPr>
              <a:t>Pragmatic knowledge: practical, experience-based knowledge focused on usefulness.</a:t>
            </a:r>
          </a:p>
          <a:p>
            <a:endParaRPr lang="en-US" b="0" i="0" dirty="0">
              <a:effectLst/>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Different individuals and cultures emphasize certain forms of knowing over others (e.g., science vs. religion).</a:t>
            </a:r>
          </a:p>
          <a:p>
            <a:pPr marL="285750" indent="-285750">
              <a:buFont typeface="Arial" panose="020B0604020202020204" pitchFamily="34" charset="0"/>
              <a:buChar char="•"/>
            </a:pPr>
            <a:r>
              <a:rPr lang="en-US" b="0" i="0" dirty="0">
                <a:effectLst/>
                <a:latin typeface="Arial" panose="020B0604020202020204" pitchFamily="34" charset="0"/>
              </a:rPr>
              <a:t>During the Scientific Revolution, empirical and rational knowledge gained dominance, shifting culture toward a more “disenchanted” view of the world. This highlights how valuing one way of knowing over others shapes societies.</a:t>
            </a:r>
          </a:p>
          <a:p>
            <a:pPr marL="285750" indent="-285750">
              <a:buFont typeface="Arial" panose="020B0604020202020204" pitchFamily="34" charset="0"/>
              <a:buChar char="•"/>
            </a:pPr>
            <a:r>
              <a:rPr lang="en-US" b="0" i="0" dirty="0">
                <a:effectLst/>
                <a:latin typeface="Arial" panose="020B0604020202020204" pitchFamily="34" charset="0"/>
              </a:rPr>
              <a:t>In our digital age, where information is abundant, the need for sound reasoning is urgent. As T.S. Eliot wrote: “Where is the wisdom we have lost in knowledge? Where is the knowledge we have lost in information?”</a:t>
            </a:r>
            <a:br>
              <a:rPr lang="en-US" dirty="0"/>
            </a:br>
            <a:r>
              <a:rPr lang="en-US" b="0" i="0" dirty="0">
                <a:effectLst/>
                <a:latin typeface="Arial" panose="020B0604020202020204" pitchFamily="34" charset="0"/>
              </a:rPr>
              <a:t>Yuval Harari warns that truth is difficult and costly, it requires research and challenges our beliefs, while fiction and conspiracy theories are simple, comfortable, and appealing.</a:t>
            </a:r>
            <a:endParaRPr lang="en-US" dirty="0"/>
          </a:p>
          <a:p>
            <a:pPr>
              <a:buNone/>
            </a:pPr>
            <a:br>
              <a:rPr lang="en-US" dirty="0"/>
            </a:br>
            <a:endParaRPr lang="en-CA" dirty="0"/>
          </a:p>
        </p:txBody>
      </p:sp>
      <p:sp>
        <p:nvSpPr>
          <p:cNvPr id="4" name="TextBox 3">
            <a:extLst>
              <a:ext uri="{FF2B5EF4-FFF2-40B4-BE49-F238E27FC236}">
                <a16:creationId xmlns:a16="http://schemas.microsoft.com/office/drawing/2014/main" id="{5E7ED34B-599E-D914-A873-61D1F738C1DF}"/>
              </a:ext>
            </a:extLst>
          </p:cNvPr>
          <p:cNvSpPr txBox="1"/>
          <p:nvPr/>
        </p:nvSpPr>
        <p:spPr>
          <a:xfrm>
            <a:off x="1162247" y="0"/>
            <a:ext cx="9961773"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SUMMARY: PHILOSOPHY AND SOUND THINKING</a:t>
            </a:r>
            <a:endParaRPr lang="en-CA" sz="3200" dirty="0"/>
          </a:p>
        </p:txBody>
      </p:sp>
    </p:spTree>
    <p:extLst>
      <p:ext uri="{BB962C8B-B14F-4D97-AF65-F5344CB8AC3E}">
        <p14:creationId xmlns:p14="http://schemas.microsoft.com/office/powerpoint/2010/main" val="21579353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03771C-F76F-7446-7E6B-CE3A9A3E10C6}"/>
              </a:ext>
            </a:extLst>
          </p:cNvPr>
          <p:cNvSpPr txBox="1"/>
          <p:nvPr/>
        </p:nvSpPr>
        <p:spPr>
          <a:xfrm>
            <a:off x="4660490" y="702554"/>
            <a:ext cx="7531510"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mj-lt"/>
              </a:rPr>
              <a:t>Religion and spirituality encourage us to explore a sacred or spiritual realm that while not clearly visible in our everyday mundane lives in its manifestations, suggests a greater reality that gives many of us meaning.</a:t>
            </a:r>
          </a:p>
          <a:p>
            <a:pPr marL="285750" indent="-285750">
              <a:buFont typeface="Arial" panose="020B0604020202020204" pitchFamily="34" charset="0"/>
              <a:buChar char="•"/>
            </a:pPr>
            <a:r>
              <a:rPr lang="en-US" sz="2400" dirty="0">
                <a:latin typeface="+mj-lt"/>
              </a:rPr>
              <a:t>R</a:t>
            </a:r>
            <a:r>
              <a:rPr lang="en-US" sz="2400" b="0" i="0" dirty="0">
                <a:effectLst/>
                <a:latin typeface="+mj-lt"/>
              </a:rPr>
              <a:t>eligion and spirituality foster self-awareness and self-improvement through spiritual practices, ethical teachings, and community involvement.</a:t>
            </a:r>
            <a:endParaRPr lang="en-US" sz="2400" dirty="0">
              <a:latin typeface="+mj-lt"/>
            </a:endParaRPr>
          </a:p>
          <a:p>
            <a:pPr marL="285750" indent="-285750">
              <a:buFont typeface="Arial" panose="020B0604020202020204" pitchFamily="34" charset="0"/>
              <a:buChar char="•"/>
            </a:pPr>
            <a:r>
              <a:rPr lang="en-US" sz="2400" b="0" i="0" dirty="0">
                <a:effectLst/>
                <a:latin typeface="+mj-lt"/>
              </a:rPr>
              <a:t>For example,</a:t>
            </a:r>
            <a:r>
              <a:rPr lang="en-US" sz="2400" dirty="0">
                <a:latin typeface="+mj-lt"/>
              </a:rPr>
              <a:t> </a:t>
            </a:r>
            <a:r>
              <a:rPr lang="en-US" sz="2400" b="0" i="0" dirty="0">
                <a:effectLst/>
                <a:latin typeface="+mj-lt"/>
              </a:rPr>
              <a:t>Buddhism emphasizes mindfulness and meditation, which cultivate self-awareness and personal growth</a:t>
            </a:r>
            <a:r>
              <a:rPr lang="en-US" sz="2400" dirty="0">
                <a:latin typeface="+mj-lt"/>
              </a:rPr>
              <a:t>.</a:t>
            </a:r>
          </a:p>
          <a:p>
            <a:pPr marL="285750" indent="-285750">
              <a:buFont typeface="Arial" panose="020B0604020202020204" pitchFamily="34" charset="0"/>
              <a:buChar char="•"/>
            </a:pPr>
            <a:r>
              <a:rPr lang="en-US" sz="2400" b="0" i="0" dirty="0">
                <a:effectLst/>
                <a:latin typeface="+mj-lt"/>
              </a:rPr>
              <a:t>Christianity encourages self-examination as a paths to spiritual growth and moral improvement.</a:t>
            </a:r>
          </a:p>
          <a:p>
            <a:pPr marL="285750" indent="-285750">
              <a:buFont typeface="Arial" panose="020B0604020202020204" pitchFamily="34" charset="0"/>
              <a:buChar char="•"/>
            </a:pPr>
            <a:r>
              <a:rPr lang="en-US" sz="2400" b="0" i="0" dirty="0">
                <a:effectLst/>
                <a:latin typeface="+mj-lt"/>
              </a:rPr>
              <a:t>Islam promotes self-discipline and reflection through practices like prayer and fasting, fostering self-awareness and personal development.</a:t>
            </a:r>
            <a:endParaRPr lang="en-CA" sz="2400" dirty="0">
              <a:latin typeface="+mj-lt"/>
            </a:endParaRPr>
          </a:p>
        </p:txBody>
      </p:sp>
      <p:sp>
        <p:nvSpPr>
          <p:cNvPr id="6" name="TextBox 5">
            <a:extLst>
              <a:ext uri="{FF2B5EF4-FFF2-40B4-BE49-F238E27FC236}">
                <a16:creationId xmlns:a16="http://schemas.microsoft.com/office/drawing/2014/main" id="{47C25D13-7BEF-3046-5BF4-A2C84C079176}"/>
              </a:ext>
            </a:extLst>
          </p:cNvPr>
          <p:cNvSpPr txBox="1"/>
          <p:nvPr/>
        </p:nvSpPr>
        <p:spPr>
          <a:xfrm>
            <a:off x="622637" y="31693"/>
            <a:ext cx="3539811" cy="1200329"/>
          </a:xfrm>
          <a:prstGeom prst="rect">
            <a:avLst/>
          </a:prstGeom>
          <a:noFill/>
        </p:spPr>
        <p:txBody>
          <a:bodyPr wrap="square">
            <a:spAutoFit/>
          </a:bodyPr>
          <a:lstStyle/>
          <a:p>
            <a:pPr algn="ctr"/>
            <a:r>
              <a:rPr lang="en-US" sz="3600" dirty="0">
                <a:solidFill>
                  <a:schemeClr val="bg1"/>
                </a:solidFill>
                <a:latin typeface="+mj-lt"/>
              </a:rPr>
              <a:t>RELIGION</a:t>
            </a:r>
            <a:r>
              <a:rPr lang="en-US" sz="3600" b="0" i="0" dirty="0">
                <a:solidFill>
                  <a:schemeClr val="bg1"/>
                </a:solidFill>
                <a:effectLst/>
                <a:latin typeface="+mj-lt"/>
              </a:rPr>
              <a:t> </a:t>
            </a:r>
          </a:p>
          <a:p>
            <a:pPr algn="ctr"/>
            <a:r>
              <a:rPr lang="en-US" sz="3600" b="0" i="0" dirty="0">
                <a:solidFill>
                  <a:schemeClr val="bg1"/>
                </a:solidFill>
                <a:effectLst/>
                <a:latin typeface="+mj-lt"/>
              </a:rPr>
              <a:t>AS WISE MIND</a:t>
            </a:r>
            <a:endParaRPr lang="en-CA" sz="3600" dirty="0">
              <a:solidFill>
                <a:schemeClr val="bg1"/>
              </a:solidFill>
            </a:endParaRPr>
          </a:p>
        </p:txBody>
      </p:sp>
      <p:pic>
        <p:nvPicPr>
          <p:cNvPr id="3074" name="Picture 2" descr="First Principles of Every Religion - Islamic Networks Group (ING)">
            <a:extLst>
              <a:ext uri="{FF2B5EF4-FFF2-40B4-BE49-F238E27FC236}">
                <a16:creationId xmlns:a16="http://schemas.microsoft.com/office/drawing/2014/main" id="{4DBFF903-85D5-1A28-A69C-1B67262EF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26" y="1193995"/>
            <a:ext cx="3997832" cy="563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2819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telescope&#10;&#10;Description automatically generated">
            <a:extLst>
              <a:ext uri="{FF2B5EF4-FFF2-40B4-BE49-F238E27FC236}">
                <a16:creationId xmlns:a16="http://schemas.microsoft.com/office/drawing/2014/main" id="{8BF4BFA3-2C3D-7BDA-F9DA-A8D6AA85C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87" y="1927412"/>
            <a:ext cx="4860142" cy="3528303"/>
          </a:xfrm>
          <a:prstGeom prst="rect">
            <a:avLst/>
          </a:prstGeom>
        </p:spPr>
      </p:pic>
      <p:sp>
        <p:nvSpPr>
          <p:cNvPr id="5" name="TextBox 4">
            <a:extLst>
              <a:ext uri="{FF2B5EF4-FFF2-40B4-BE49-F238E27FC236}">
                <a16:creationId xmlns:a16="http://schemas.microsoft.com/office/drawing/2014/main" id="{EEFE389C-BF6B-393A-90BB-92409741C2E6}"/>
              </a:ext>
            </a:extLst>
          </p:cNvPr>
          <p:cNvSpPr txBox="1"/>
          <p:nvPr/>
        </p:nvSpPr>
        <p:spPr>
          <a:xfrm>
            <a:off x="147287" y="608677"/>
            <a:ext cx="4503660"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THE SCIENTIFIC REVOLUTION </a:t>
            </a:r>
            <a:endParaRPr lang="en-CA" sz="3600" dirty="0"/>
          </a:p>
        </p:txBody>
      </p:sp>
      <p:sp>
        <p:nvSpPr>
          <p:cNvPr id="7" name="TextBox 6">
            <a:extLst>
              <a:ext uri="{FF2B5EF4-FFF2-40B4-BE49-F238E27FC236}">
                <a16:creationId xmlns:a16="http://schemas.microsoft.com/office/drawing/2014/main" id="{DC50E165-0FFE-5A4A-ACCD-E4FE0C2C4B60}"/>
              </a:ext>
            </a:extLst>
          </p:cNvPr>
          <p:cNvSpPr txBox="1"/>
          <p:nvPr/>
        </p:nvSpPr>
        <p:spPr>
          <a:xfrm>
            <a:off x="5203371" y="335845"/>
            <a:ext cx="6351406" cy="6186309"/>
          </a:xfrm>
          <a:prstGeom prst="rect">
            <a:avLst/>
          </a:prstGeom>
          <a:noFill/>
        </p:spPr>
        <p:txBody>
          <a:bodyPr wrap="square">
            <a:spAutoFit/>
          </a:bodyPr>
          <a:lstStyle/>
          <a:p>
            <a:pPr marL="285750" indent="-285750">
              <a:buFont typeface="Arial" panose="020B0604020202020204" pitchFamily="34" charset="0"/>
              <a:buChar char="•"/>
            </a:pPr>
            <a:r>
              <a:rPr lang="en-US" sz="2200" b="0" i="0" dirty="0">
                <a:solidFill>
                  <a:schemeClr val="bg1"/>
                </a:solidFill>
                <a:effectLst/>
                <a:latin typeface="+mj-lt"/>
              </a:rPr>
              <a:t>The Scientific Revolution </a:t>
            </a:r>
            <a:r>
              <a:rPr lang="en-US" sz="2200" b="0" i="0" dirty="0">
                <a:effectLst/>
                <a:latin typeface="+mj-lt"/>
              </a:rPr>
              <a:t>was a transformative period in history, roughly spanning from the late 16th century to the 18th century, during which significant advancements were made in scientific thought and practice. </a:t>
            </a:r>
          </a:p>
          <a:p>
            <a:pPr marL="285750" indent="-285750">
              <a:buFont typeface="Arial" panose="020B0604020202020204" pitchFamily="34" charset="0"/>
              <a:buChar char="•"/>
            </a:pPr>
            <a:r>
              <a:rPr lang="en-US" sz="2200" b="0" i="0" dirty="0">
                <a:effectLst/>
                <a:latin typeface="+mj-lt"/>
              </a:rPr>
              <a:t>This era marked a departure from medieval and ancient explanations of the natural world, emphasizing observation, experimentation, and the application of reason. </a:t>
            </a:r>
            <a:r>
              <a:rPr lang="en-US" sz="2200" dirty="0">
                <a:latin typeface="+mj-lt"/>
              </a:rPr>
              <a:t>T</a:t>
            </a:r>
            <a:r>
              <a:rPr lang="en-US" sz="2200" b="0" i="0" dirty="0">
                <a:effectLst/>
                <a:latin typeface="+mj-lt"/>
              </a:rPr>
              <a:t>he scientific revolution </a:t>
            </a:r>
            <a:r>
              <a:rPr lang="en-US" sz="2200" dirty="0">
                <a:latin typeface="+mj-lt"/>
              </a:rPr>
              <a:t>transformed human thought</a:t>
            </a:r>
            <a:r>
              <a:rPr lang="en-US" sz="2200" b="0" i="0" dirty="0">
                <a:effectLst/>
                <a:latin typeface="+mj-lt"/>
              </a:rPr>
              <a:t>. </a:t>
            </a:r>
          </a:p>
          <a:p>
            <a:pPr marL="285750" indent="-285750">
              <a:buFont typeface="Arial" panose="020B0604020202020204" pitchFamily="34" charset="0"/>
              <a:buChar char="•"/>
            </a:pPr>
            <a:r>
              <a:rPr lang="en-US" sz="2200" b="0" i="0" dirty="0">
                <a:effectLst/>
                <a:latin typeface="+mj-lt"/>
              </a:rPr>
              <a:t>The Scientific Revolution challenged the prevailing Aristotelian and Ptolemaic views of the universe, which placed Earth at the center of the cosmos and were part of Christian doctrine. The new heliocentric model proposed by Nicolaus Copernicus, which positioned the Sun at the center of the solar system, was a pivotal moment in this shift. </a:t>
            </a:r>
          </a:p>
        </p:txBody>
      </p:sp>
    </p:spTree>
    <p:extLst>
      <p:ext uri="{BB962C8B-B14F-4D97-AF65-F5344CB8AC3E}">
        <p14:creationId xmlns:p14="http://schemas.microsoft.com/office/powerpoint/2010/main" val="281289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rtrait of a person&#10;&#10;Description automatically generated">
            <a:extLst>
              <a:ext uri="{FF2B5EF4-FFF2-40B4-BE49-F238E27FC236}">
                <a16:creationId xmlns:a16="http://schemas.microsoft.com/office/drawing/2014/main" id="{1FC7F9AC-A511-16D2-E8A4-E4C9B49C177C}"/>
              </a:ext>
            </a:extLst>
          </p:cNvPr>
          <p:cNvPicPr>
            <a:picLocks noChangeAspect="1"/>
          </p:cNvPicPr>
          <p:nvPr/>
        </p:nvPicPr>
        <p:blipFill>
          <a:blip r:embed="rId2">
            <a:extLst>
              <a:ext uri="{28A0092B-C50C-407E-A947-70E740481C1C}">
                <a14:useLocalDpi xmlns:a14="http://schemas.microsoft.com/office/drawing/2010/main" val="0"/>
              </a:ext>
            </a:extLst>
          </a:blip>
          <a:srcRect r="1" b="12322"/>
          <a:stretch/>
        </p:blipFill>
        <p:spPr>
          <a:xfrm>
            <a:off x="196907" y="1923576"/>
            <a:ext cx="3106395" cy="3315155"/>
          </a:xfrm>
          <a:prstGeom prst="rect">
            <a:avLst/>
          </a:prstGeom>
        </p:spPr>
      </p:pic>
      <p:sp>
        <p:nvSpPr>
          <p:cNvPr id="4" name="TextBox 3">
            <a:extLst>
              <a:ext uri="{FF2B5EF4-FFF2-40B4-BE49-F238E27FC236}">
                <a16:creationId xmlns:a16="http://schemas.microsoft.com/office/drawing/2014/main" id="{1859667B-A1FA-292A-85A7-12A4F04A97C1}"/>
              </a:ext>
            </a:extLst>
          </p:cNvPr>
          <p:cNvSpPr txBox="1"/>
          <p:nvPr/>
        </p:nvSpPr>
        <p:spPr>
          <a:xfrm>
            <a:off x="717835" y="4497348"/>
            <a:ext cx="2457450" cy="646331"/>
          </a:xfrm>
          <a:prstGeom prst="rect">
            <a:avLst/>
          </a:prstGeom>
          <a:noFill/>
        </p:spPr>
        <p:txBody>
          <a:bodyPr wrap="square">
            <a:spAutoFit/>
          </a:bodyPr>
          <a:lstStyle/>
          <a:p>
            <a:pPr algn="ctr"/>
            <a:r>
              <a:rPr lang="en-US" dirty="0">
                <a:cs typeface="Arial" panose="020B0604020202020204" pitchFamily="34" charset="0"/>
              </a:rPr>
              <a:t>RENE </a:t>
            </a:r>
            <a:r>
              <a:rPr lang="en-US" sz="1800" dirty="0">
                <a:cs typeface="Arial" panose="020B0604020202020204" pitchFamily="34" charset="0"/>
              </a:rPr>
              <a:t>DESCARTES</a:t>
            </a:r>
          </a:p>
          <a:p>
            <a:pPr algn="ctr"/>
            <a:r>
              <a:rPr lang="en-US" dirty="0">
                <a:cs typeface="Arial" panose="020B0604020202020204" pitchFamily="34" charset="0"/>
              </a:rPr>
              <a:t>1596-1650</a:t>
            </a:r>
            <a:r>
              <a:rPr lang="en-US" sz="1800" dirty="0">
                <a:cs typeface="Arial" panose="020B0604020202020204" pitchFamily="34" charset="0"/>
              </a:rPr>
              <a:t> </a:t>
            </a:r>
            <a:endParaRPr lang="en-CA" dirty="0"/>
          </a:p>
        </p:txBody>
      </p:sp>
      <p:sp>
        <p:nvSpPr>
          <p:cNvPr id="7" name="TextBox 6">
            <a:extLst>
              <a:ext uri="{FF2B5EF4-FFF2-40B4-BE49-F238E27FC236}">
                <a16:creationId xmlns:a16="http://schemas.microsoft.com/office/drawing/2014/main" id="{1ED9D146-296A-AE9A-0472-342B5DC99D11}"/>
              </a:ext>
            </a:extLst>
          </p:cNvPr>
          <p:cNvSpPr txBox="1"/>
          <p:nvPr/>
        </p:nvSpPr>
        <p:spPr>
          <a:xfrm>
            <a:off x="3450771" y="0"/>
            <a:ext cx="8773886"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René Descartes, a 17th-century French philosopher and mathematician, significantly changed </a:t>
            </a:r>
            <a:r>
              <a:rPr lang="en-US" sz="2000" dirty="0">
                <a:latin typeface="+mj-lt"/>
              </a:rPr>
              <a:t>the Western world</a:t>
            </a:r>
            <a:r>
              <a:rPr lang="en-CA" sz="2000" dirty="0">
                <a:latin typeface="+mj-lt"/>
              </a:rPr>
              <a:t>’s</a:t>
            </a:r>
            <a:r>
              <a:rPr lang="en-US" sz="2000" b="0" i="0" dirty="0">
                <a:effectLst/>
                <a:latin typeface="+mj-lt"/>
              </a:rPr>
              <a:t> views of nature through his philosophical ideas and scientific contributions. His work laid the groundwork for modern philosophy and science, leading to a shift in how individuals understood the natural world. </a:t>
            </a:r>
          </a:p>
          <a:p>
            <a:pPr marL="285750" indent="-285750">
              <a:buFont typeface="Arial" panose="020B0604020202020204" pitchFamily="34" charset="0"/>
              <a:buChar char="•"/>
            </a:pPr>
            <a:r>
              <a:rPr lang="en-US" sz="2000" b="0" i="0" dirty="0">
                <a:effectLst/>
                <a:latin typeface="+mj-lt"/>
              </a:rPr>
              <a:t>Descartes proposed a </a:t>
            </a:r>
            <a:r>
              <a:rPr lang="en-US" sz="2000" b="0" i="0" dirty="0">
                <a:solidFill>
                  <a:schemeClr val="bg1"/>
                </a:solidFill>
                <a:effectLst/>
                <a:latin typeface="+mj-lt"/>
              </a:rPr>
              <a:t>reductionistic and mechanistic view of the universe</a:t>
            </a:r>
            <a:r>
              <a:rPr lang="en-US" sz="2000" b="0" i="0" dirty="0">
                <a:effectLst/>
                <a:latin typeface="+mj-lt"/>
              </a:rPr>
              <a:t>, likening it to a machine. He argued that natural phenomena could be explained in terms of matter and motion, governed by physical laws. This contrasted with the more organic views of nature that were prevalent before him, which often included a spiritual or purpose-driven explanations for natural events.</a:t>
            </a:r>
          </a:p>
          <a:p>
            <a:pPr marL="285750" indent="-285750">
              <a:buFont typeface="Arial" panose="020B0604020202020204" pitchFamily="34" charset="0"/>
              <a:buChar char="•"/>
            </a:pPr>
            <a:r>
              <a:rPr lang="en-US" sz="2000" b="0" i="0" dirty="0">
                <a:effectLst/>
                <a:latin typeface="+mj-lt"/>
              </a:rPr>
              <a:t>Descartes </a:t>
            </a:r>
            <a:r>
              <a:rPr lang="en-US" sz="2000" dirty="0">
                <a:latin typeface="+mj-lt"/>
              </a:rPr>
              <a:t>was a proponent of </a:t>
            </a:r>
            <a:r>
              <a:rPr lang="en-US" sz="2000" b="0" i="0" dirty="0">
                <a:effectLst/>
                <a:latin typeface="+mj-lt"/>
              </a:rPr>
              <a:t> </a:t>
            </a:r>
            <a:r>
              <a:rPr lang="en-US" sz="2000" dirty="0">
                <a:latin typeface="+mj-lt"/>
              </a:rPr>
              <a:t>philosophical</a:t>
            </a:r>
            <a:r>
              <a:rPr lang="en-US" sz="2000" b="0" i="0" dirty="0">
                <a:effectLst/>
                <a:latin typeface="+mj-lt"/>
              </a:rPr>
              <a:t> </a:t>
            </a:r>
            <a:r>
              <a:rPr lang="en-US" sz="2000" b="0" i="0" dirty="0">
                <a:solidFill>
                  <a:schemeClr val="bg1"/>
                </a:solidFill>
                <a:effectLst/>
                <a:latin typeface="+mj-lt"/>
              </a:rPr>
              <a:t>dualism</a:t>
            </a:r>
            <a:r>
              <a:rPr lang="en-US" sz="2000" b="0" i="0" dirty="0">
                <a:effectLst/>
                <a:latin typeface="+mj-lt"/>
              </a:rPr>
              <a:t>, distinguishing between the mind, or soul, and the body a physical substance. He argued that the mind is a non-material substance that interacts with the physical body. This separation influenced how people thought about consciousness, identity, and the nature of living beings.</a:t>
            </a:r>
          </a:p>
          <a:p>
            <a:pPr marL="285750" indent="-285750">
              <a:buFont typeface="Arial" panose="020B0604020202020204" pitchFamily="34" charset="0"/>
              <a:buChar char="•"/>
            </a:pPr>
            <a:r>
              <a:rPr lang="en-US" sz="2000" b="0" i="0" dirty="0">
                <a:effectLst/>
                <a:latin typeface="+mj-lt"/>
              </a:rPr>
              <a:t>Descartes' ideas influenced later scientific thinkers, such as Isaac Newton, who further developed the mechanistic worldview. </a:t>
            </a:r>
          </a:p>
          <a:p>
            <a:pPr marL="285750" indent="-285750">
              <a:buFont typeface="Arial" panose="020B0604020202020204" pitchFamily="34" charset="0"/>
              <a:buChar char="•"/>
            </a:pPr>
            <a:r>
              <a:rPr lang="en-US" sz="2000" dirty="0">
                <a:latin typeface="+mj-lt"/>
              </a:rPr>
              <a:t>Eventually t</a:t>
            </a:r>
            <a:r>
              <a:rPr lang="en-US" sz="2000" b="0" i="0" dirty="0">
                <a:effectLst/>
                <a:latin typeface="+mj-lt"/>
              </a:rPr>
              <a:t>he success of the scientific method in explaining natural phenomena reinforced the notion that the world was a rational, ordered system, leading to a decline in mystical or enchanted interpretations of nature. </a:t>
            </a:r>
          </a:p>
          <a:p>
            <a:pPr marL="285750" indent="-285750">
              <a:buFont typeface="Arial" panose="020B0604020202020204" pitchFamily="34" charset="0"/>
              <a:buChar char="•"/>
            </a:pPr>
            <a:r>
              <a:rPr lang="en-US" sz="2000" b="0" i="0" dirty="0">
                <a:effectLst/>
                <a:latin typeface="+mj-lt"/>
              </a:rPr>
              <a:t>Descartes’s greatly contributed to the rise of science and to </a:t>
            </a:r>
            <a:r>
              <a:rPr lang="en-US" sz="2000" dirty="0">
                <a:latin typeface="+mj-lt"/>
              </a:rPr>
              <a:t>what is called the</a:t>
            </a:r>
            <a:r>
              <a:rPr lang="en-US" sz="2000" b="0" i="0" dirty="0">
                <a:effectLst/>
                <a:latin typeface="+mj-lt"/>
              </a:rPr>
              <a:t> </a:t>
            </a:r>
            <a:r>
              <a:rPr lang="en-US" sz="2000" b="0" i="0" dirty="0">
                <a:solidFill>
                  <a:schemeClr val="bg1"/>
                </a:solidFill>
                <a:effectLst/>
                <a:latin typeface="+mj-lt"/>
              </a:rPr>
              <a:t>“disenchantment” </a:t>
            </a:r>
            <a:r>
              <a:rPr lang="en-US" sz="2000" b="0" i="0" dirty="0">
                <a:effectLst/>
                <a:latin typeface="+mj-lt"/>
              </a:rPr>
              <a:t>of the world.</a:t>
            </a:r>
            <a:r>
              <a:rPr lang="en-US" sz="2000" b="0" i="0" dirty="0">
                <a:solidFill>
                  <a:srgbClr val="222222"/>
                </a:solidFill>
                <a:effectLst/>
                <a:latin typeface="+mj-lt"/>
              </a:rPr>
              <a:t> </a:t>
            </a:r>
            <a:endParaRPr lang="en-US" sz="2000" dirty="0">
              <a:solidFill>
                <a:srgbClr val="222222"/>
              </a:solidFill>
              <a:latin typeface="+mj-lt"/>
            </a:endParaRPr>
          </a:p>
        </p:txBody>
      </p:sp>
      <p:sp>
        <p:nvSpPr>
          <p:cNvPr id="9" name="TextBox 8">
            <a:extLst>
              <a:ext uri="{FF2B5EF4-FFF2-40B4-BE49-F238E27FC236}">
                <a16:creationId xmlns:a16="http://schemas.microsoft.com/office/drawing/2014/main" id="{17991770-35C7-488D-6B59-5DBB7C830B63}"/>
              </a:ext>
            </a:extLst>
          </p:cNvPr>
          <p:cNvSpPr txBox="1"/>
          <p:nvPr/>
        </p:nvSpPr>
        <p:spPr>
          <a:xfrm>
            <a:off x="196907" y="760214"/>
            <a:ext cx="3351836" cy="954107"/>
          </a:xfrm>
          <a:prstGeom prst="rect">
            <a:avLst/>
          </a:prstGeom>
          <a:noFill/>
        </p:spPr>
        <p:txBody>
          <a:bodyPr wrap="square">
            <a:spAutoFit/>
          </a:bodyPr>
          <a:lstStyle/>
          <a:p>
            <a:pPr algn="ctr"/>
            <a:r>
              <a:rPr lang="en-US" sz="2800" dirty="0">
                <a:solidFill>
                  <a:schemeClr val="bg1"/>
                </a:solidFill>
                <a:cs typeface="Arial" panose="020B0604020202020204" pitchFamily="34" charset="0"/>
              </a:rPr>
              <a:t>SCIENCE </a:t>
            </a:r>
          </a:p>
          <a:p>
            <a:pPr algn="ctr"/>
            <a:r>
              <a:rPr lang="en-US" sz="2800" dirty="0">
                <a:solidFill>
                  <a:schemeClr val="bg1"/>
                </a:solidFill>
                <a:cs typeface="Arial" panose="020B0604020202020204" pitchFamily="34" charset="0"/>
              </a:rPr>
              <a:t>AS WISE MIND</a:t>
            </a:r>
          </a:p>
        </p:txBody>
      </p:sp>
    </p:spTree>
    <p:extLst>
      <p:ext uri="{BB962C8B-B14F-4D97-AF65-F5344CB8AC3E}">
        <p14:creationId xmlns:p14="http://schemas.microsoft.com/office/powerpoint/2010/main" val="42636112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eard&#10;&#10;Description automatically generated">
            <a:extLst>
              <a:ext uri="{FF2B5EF4-FFF2-40B4-BE49-F238E27FC236}">
                <a16:creationId xmlns:a16="http://schemas.microsoft.com/office/drawing/2014/main" id="{D9017C11-3EC5-BC4A-24EA-96EEDD98F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57" y="1882872"/>
            <a:ext cx="4672548" cy="3100301"/>
          </a:xfrm>
          <a:prstGeom prst="rect">
            <a:avLst/>
          </a:prstGeom>
        </p:spPr>
      </p:pic>
      <p:sp>
        <p:nvSpPr>
          <p:cNvPr id="4" name="TextBox 3">
            <a:extLst>
              <a:ext uri="{FF2B5EF4-FFF2-40B4-BE49-F238E27FC236}">
                <a16:creationId xmlns:a16="http://schemas.microsoft.com/office/drawing/2014/main" id="{288FD20E-A428-87CA-1F83-DA5B060DEC48}"/>
              </a:ext>
            </a:extLst>
          </p:cNvPr>
          <p:cNvSpPr txBox="1"/>
          <p:nvPr/>
        </p:nvSpPr>
        <p:spPr>
          <a:xfrm>
            <a:off x="4949073" y="243512"/>
            <a:ext cx="7337195" cy="6370975"/>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effectLst/>
                <a:latin typeface="+mj-lt"/>
              </a:rPr>
              <a:t>"disenchantment of the world" </a:t>
            </a:r>
            <a:r>
              <a:rPr lang="en-US" sz="2400" dirty="0">
                <a:latin typeface="+mj-lt"/>
              </a:rPr>
              <a:t>is</a:t>
            </a:r>
            <a:r>
              <a:rPr lang="en-US" sz="2400" dirty="0">
                <a:solidFill>
                  <a:schemeClr val="bg1"/>
                </a:solidFill>
                <a:latin typeface="+mj-lt"/>
              </a:rPr>
              <a:t> </a:t>
            </a:r>
            <a:r>
              <a:rPr lang="en-US" sz="2400" b="0" i="0" dirty="0">
                <a:effectLst/>
                <a:latin typeface="+mj-lt"/>
              </a:rPr>
              <a:t>a process described by sociologist Max Weber, which denotes the decline of mystical and religious explanations of the world in favor of rational, scientific understanding. </a:t>
            </a:r>
          </a:p>
          <a:p>
            <a:pPr marL="285750" indent="-285750">
              <a:buFont typeface="Arial" panose="020B0604020202020204" pitchFamily="34" charset="0"/>
              <a:buChar char="•"/>
            </a:pPr>
            <a:r>
              <a:rPr lang="en-US" sz="2400" b="0" i="0" dirty="0">
                <a:effectLst/>
                <a:latin typeface="+mj-lt"/>
              </a:rPr>
              <a:t>This concept suggests that as societies modernize, they move away from supernatural interpretations of reality, </a:t>
            </a:r>
            <a:r>
              <a:rPr lang="en-US" sz="2400" dirty="0">
                <a:latin typeface="+mj-lt"/>
              </a:rPr>
              <a:t>adopting</a:t>
            </a:r>
            <a:r>
              <a:rPr lang="en-US" sz="2400" b="0" i="0" dirty="0">
                <a:effectLst/>
                <a:latin typeface="+mj-lt"/>
              </a:rPr>
              <a:t>  more secular worldviews.</a:t>
            </a:r>
          </a:p>
          <a:p>
            <a:pPr marL="285750" indent="-285750">
              <a:buFont typeface="Arial" panose="020B0604020202020204" pitchFamily="34" charset="0"/>
              <a:buChar char="•"/>
            </a:pPr>
            <a:r>
              <a:rPr lang="en-US" sz="2400" b="0" i="0" dirty="0">
                <a:effectLst/>
                <a:latin typeface="+mj-lt"/>
              </a:rPr>
              <a:t>“</a:t>
            </a:r>
            <a:r>
              <a:rPr lang="en-US" sz="2400" dirty="0">
                <a:latin typeface="+mj-lt"/>
              </a:rPr>
              <a:t>D</a:t>
            </a:r>
            <a:r>
              <a:rPr lang="en-US" sz="2400" b="0" i="0" dirty="0">
                <a:effectLst/>
                <a:latin typeface="+mj-lt"/>
              </a:rPr>
              <a:t>isenchantment" also implies a loss of wonder and meaning that was often associated with pre-modern belief systems. Instead, the focus shifts to empirical evidence and rational thought, which </a:t>
            </a:r>
            <a:r>
              <a:rPr lang="en-US" sz="2400" dirty="0">
                <a:latin typeface="+mj-lt"/>
              </a:rPr>
              <a:t>while</a:t>
            </a:r>
            <a:r>
              <a:rPr lang="en-US" sz="2400" b="0" i="0" dirty="0">
                <a:effectLst/>
                <a:latin typeface="+mj-lt"/>
              </a:rPr>
              <a:t> leading to a more systematic and predictable understanding of the universe may also result in feelings of alienation or a lack of purpose for individuals and whole cultures.</a:t>
            </a:r>
          </a:p>
          <a:p>
            <a:pPr marL="285750" indent="-285750">
              <a:buFont typeface="Arial" panose="020B0604020202020204" pitchFamily="34" charset="0"/>
              <a:buChar char="•"/>
            </a:pPr>
            <a:r>
              <a:rPr lang="en-US" sz="2400" dirty="0">
                <a:latin typeface="+mj-lt"/>
              </a:rPr>
              <a:t>This disenchantment is at the root of the </a:t>
            </a:r>
            <a:r>
              <a:rPr lang="en-US" sz="2400" dirty="0">
                <a:solidFill>
                  <a:schemeClr val="bg1"/>
                </a:solidFill>
                <a:latin typeface="+mj-lt"/>
              </a:rPr>
              <a:t>meaning crisis </a:t>
            </a:r>
            <a:r>
              <a:rPr lang="en-US" sz="2400" dirty="0">
                <a:latin typeface="+mj-lt"/>
              </a:rPr>
              <a:t>that much of western culture is currently struggling with.</a:t>
            </a:r>
            <a:endParaRPr lang="en-CA" sz="2400" dirty="0">
              <a:latin typeface="+mj-lt"/>
            </a:endParaRPr>
          </a:p>
        </p:txBody>
      </p:sp>
      <p:sp>
        <p:nvSpPr>
          <p:cNvPr id="5" name="TextBox 4">
            <a:extLst>
              <a:ext uri="{FF2B5EF4-FFF2-40B4-BE49-F238E27FC236}">
                <a16:creationId xmlns:a16="http://schemas.microsoft.com/office/drawing/2014/main" id="{3C621936-E119-EC86-FF64-8ABC9E799AE6}"/>
              </a:ext>
            </a:extLst>
          </p:cNvPr>
          <p:cNvSpPr txBox="1"/>
          <p:nvPr/>
        </p:nvSpPr>
        <p:spPr>
          <a:xfrm>
            <a:off x="182256" y="756474"/>
            <a:ext cx="4901373" cy="1077218"/>
          </a:xfrm>
          <a:prstGeom prst="rect">
            <a:avLst/>
          </a:prstGeom>
          <a:noFill/>
        </p:spPr>
        <p:txBody>
          <a:bodyPr wrap="square">
            <a:spAutoFit/>
          </a:bodyPr>
          <a:lstStyle/>
          <a:p>
            <a:pPr algn="ctr"/>
            <a:r>
              <a:rPr lang="en-US" sz="3200" b="0" i="0" dirty="0">
                <a:solidFill>
                  <a:schemeClr val="bg1"/>
                </a:solidFill>
                <a:effectLst/>
                <a:latin typeface="+mj-lt"/>
              </a:rPr>
              <a:t>THE DISENCHANTMENT OF THE WORLD</a:t>
            </a:r>
            <a:endParaRPr lang="en-CA" sz="3200" dirty="0"/>
          </a:p>
        </p:txBody>
      </p:sp>
    </p:spTree>
    <p:extLst>
      <p:ext uri="{BB962C8B-B14F-4D97-AF65-F5344CB8AC3E}">
        <p14:creationId xmlns:p14="http://schemas.microsoft.com/office/powerpoint/2010/main" val="22540043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ncis Bacon's Classic Essay of Studies">
            <a:extLst>
              <a:ext uri="{FF2B5EF4-FFF2-40B4-BE49-F238E27FC236}">
                <a16:creationId xmlns:a16="http://schemas.microsoft.com/office/drawing/2014/main" id="{AA244E69-0DCC-2786-EE0E-BB647B8B5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253" y="1546241"/>
            <a:ext cx="2371161" cy="21827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lileo Galilei - New Mexico Museum of Space History">
            <a:extLst>
              <a:ext uri="{FF2B5EF4-FFF2-40B4-BE49-F238E27FC236}">
                <a16:creationId xmlns:a16="http://schemas.microsoft.com/office/drawing/2014/main" id="{A82F4357-8DE7-8A70-FEF5-8B20BE804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782" y="4159047"/>
            <a:ext cx="2239218" cy="21827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icolaus Copernicus | The Asian Age Online, Bangladesh">
            <a:extLst>
              <a:ext uri="{FF2B5EF4-FFF2-40B4-BE49-F238E27FC236}">
                <a16:creationId xmlns:a16="http://schemas.microsoft.com/office/drawing/2014/main" id="{D37A8DF7-4E05-3C8C-95E8-07194DB78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58" y="1470407"/>
            <a:ext cx="2163097" cy="21827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Importance of Sir Isaac Newton's Birthday - Learning Liftoff">
            <a:extLst>
              <a:ext uri="{FF2B5EF4-FFF2-40B4-BE49-F238E27FC236}">
                <a16:creationId xmlns:a16="http://schemas.microsoft.com/office/drawing/2014/main" id="{7A450F02-7EBC-D190-5245-963A2D14F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2573" y="4159047"/>
            <a:ext cx="2371161" cy="21827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164895-6AD8-E0DB-D285-B9E28DEC9B42}"/>
              </a:ext>
            </a:extLst>
          </p:cNvPr>
          <p:cNvSpPr txBox="1"/>
          <p:nvPr/>
        </p:nvSpPr>
        <p:spPr>
          <a:xfrm>
            <a:off x="2678860" y="18816"/>
            <a:ext cx="9937897" cy="461665"/>
          </a:xfrm>
          <a:prstGeom prst="rect">
            <a:avLst/>
          </a:prstGeom>
          <a:noFill/>
        </p:spPr>
        <p:txBody>
          <a:bodyPr wrap="square">
            <a:spAutoFit/>
          </a:bodyPr>
          <a:lstStyle/>
          <a:p>
            <a:r>
              <a:rPr lang="en-CA" sz="2400" dirty="0">
                <a:solidFill>
                  <a:schemeClr val="bg1"/>
                </a:solidFill>
              </a:rPr>
              <a:t>KEY FIGURES OF THE SCIENTIFIC REVOLUTION</a:t>
            </a:r>
          </a:p>
        </p:txBody>
      </p:sp>
      <p:sp>
        <p:nvSpPr>
          <p:cNvPr id="9" name="TextBox 8">
            <a:extLst>
              <a:ext uri="{FF2B5EF4-FFF2-40B4-BE49-F238E27FC236}">
                <a16:creationId xmlns:a16="http://schemas.microsoft.com/office/drawing/2014/main" id="{0924C077-8E09-CA73-FF27-DC720B24FE2D}"/>
              </a:ext>
            </a:extLst>
          </p:cNvPr>
          <p:cNvSpPr txBox="1"/>
          <p:nvPr/>
        </p:nvSpPr>
        <p:spPr>
          <a:xfrm>
            <a:off x="8871469" y="1199141"/>
            <a:ext cx="3379760" cy="2585323"/>
          </a:xfrm>
          <a:prstGeom prst="rect">
            <a:avLst/>
          </a:prstGeom>
          <a:noFill/>
        </p:spPr>
        <p:txBody>
          <a:bodyPr wrap="square">
            <a:spAutoFit/>
          </a:bodyPr>
          <a:lstStyle/>
          <a:p>
            <a:r>
              <a:rPr lang="en-CA" dirty="0">
                <a:solidFill>
                  <a:schemeClr val="bg1"/>
                </a:solidFill>
              </a:rPr>
              <a:t>2. Francis Bacon</a:t>
            </a:r>
            <a:r>
              <a:rPr lang="en-CA" dirty="0"/>
              <a:t>(1561-1626-)</a:t>
            </a:r>
            <a:r>
              <a:rPr lang="en-US" dirty="0"/>
              <a:t> Bacon criticized scholars for relying too heavily on Aristotle and other ancient thinkers. He emphasized empiricism or doing experiments from which conclusions could then be drawn. This is the basis of the scientific method.</a:t>
            </a:r>
            <a:endParaRPr lang="en-CA" dirty="0"/>
          </a:p>
        </p:txBody>
      </p:sp>
      <p:sp>
        <p:nvSpPr>
          <p:cNvPr id="11" name="TextBox 10">
            <a:extLst>
              <a:ext uri="{FF2B5EF4-FFF2-40B4-BE49-F238E27FC236}">
                <a16:creationId xmlns:a16="http://schemas.microsoft.com/office/drawing/2014/main" id="{657602D6-435B-20C2-CBBD-078E766C5435}"/>
              </a:ext>
            </a:extLst>
          </p:cNvPr>
          <p:cNvSpPr txBox="1"/>
          <p:nvPr/>
        </p:nvSpPr>
        <p:spPr>
          <a:xfrm>
            <a:off x="2451885" y="1143678"/>
            <a:ext cx="3564396" cy="2585323"/>
          </a:xfrm>
          <a:prstGeom prst="rect">
            <a:avLst/>
          </a:prstGeom>
          <a:noFill/>
        </p:spPr>
        <p:txBody>
          <a:bodyPr wrap="square">
            <a:spAutoFit/>
          </a:bodyPr>
          <a:lstStyle/>
          <a:p>
            <a:r>
              <a:rPr lang="en-US" dirty="0">
                <a:solidFill>
                  <a:schemeClr val="bg1"/>
                </a:solidFill>
              </a:rPr>
              <a:t>1. Nicholas Copernicus </a:t>
            </a:r>
            <a:r>
              <a:rPr lang="en-US" dirty="0"/>
              <a:t>(1473 – 1543) – Copernicus was a mathematician and astronomer who formulated a heliocentric  model of the universe which eventually replaced the Ptolemaic geocentric model. His book “On the revolutions of the heavenly spheres" was published posthumously.</a:t>
            </a:r>
            <a:endParaRPr lang="en-CA" dirty="0"/>
          </a:p>
        </p:txBody>
      </p:sp>
      <p:sp>
        <p:nvSpPr>
          <p:cNvPr id="13" name="TextBox 12">
            <a:extLst>
              <a:ext uri="{FF2B5EF4-FFF2-40B4-BE49-F238E27FC236}">
                <a16:creationId xmlns:a16="http://schemas.microsoft.com/office/drawing/2014/main" id="{535E3BBB-6E83-42B2-5FDE-2DEE04C4E47F}"/>
              </a:ext>
            </a:extLst>
          </p:cNvPr>
          <p:cNvSpPr txBox="1"/>
          <p:nvPr/>
        </p:nvSpPr>
        <p:spPr>
          <a:xfrm>
            <a:off x="60062" y="3784464"/>
            <a:ext cx="3721709" cy="3139321"/>
          </a:xfrm>
          <a:prstGeom prst="rect">
            <a:avLst/>
          </a:prstGeom>
          <a:noFill/>
        </p:spPr>
        <p:txBody>
          <a:bodyPr wrap="square">
            <a:spAutoFit/>
          </a:bodyPr>
          <a:lstStyle/>
          <a:p>
            <a:r>
              <a:rPr lang="en-US" dirty="0">
                <a:solidFill>
                  <a:schemeClr val="bg1"/>
                </a:solidFill>
              </a:rPr>
              <a:t>3. Galileo Galilei </a:t>
            </a:r>
            <a:r>
              <a:rPr lang="en-US" dirty="0"/>
              <a:t>(1564 – 1642) – Galileo was a philosopher, astronomer, and mathematician who made fundamental contributions to the sciences of motion, astronomy, and to the development of the scientific method. He was the first to use a telescope to make celestial observations. Famously, church official Cesare Cremonini, refused to look through Galileo’s telescope</a:t>
            </a:r>
            <a:endParaRPr lang="en-CA" dirty="0"/>
          </a:p>
        </p:txBody>
      </p:sp>
      <p:sp>
        <p:nvSpPr>
          <p:cNvPr id="15" name="TextBox 14">
            <a:extLst>
              <a:ext uri="{FF2B5EF4-FFF2-40B4-BE49-F238E27FC236}">
                <a16:creationId xmlns:a16="http://schemas.microsoft.com/office/drawing/2014/main" id="{62497F7B-235D-60BE-D122-FAD2F1148766}"/>
              </a:ext>
            </a:extLst>
          </p:cNvPr>
          <p:cNvSpPr txBox="1"/>
          <p:nvPr/>
        </p:nvSpPr>
        <p:spPr>
          <a:xfrm>
            <a:off x="6246021" y="4159047"/>
            <a:ext cx="3419089" cy="2308324"/>
          </a:xfrm>
          <a:prstGeom prst="rect">
            <a:avLst/>
          </a:prstGeom>
          <a:noFill/>
        </p:spPr>
        <p:txBody>
          <a:bodyPr wrap="square">
            <a:spAutoFit/>
          </a:bodyPr>
          <a:lstStyle/>
          <a:p>
            <a:r>
              <a:rPr lang="en-US" dirty="0">
                <a:solidFill>
                  <a:schemeClr val="bg1"/>
                </a:solidFill>
              </a:rPr>
              <a:t>4. Isaac Newton </a:t>
            </a:r>
            <a:r>
              <a:rPr lang="en-US" dirty="0"/>
              <a:t>(1642 – 1726) – Newton is one of the greatest scientists of all time. His work laid the foundations for classical mechanics, he made seminal contributions to optics. With Leibniz he shares credit for the development of calculus. </a:t>
            </a:r>
            <a:endParaRPr lang="en-CA" dirty="0"/>
          </a:p>
        </p:txBody>
      </p:sp>
      <p:sp>
        <p:nvSpPr>
          <p:cNvPr id="3" name="TextBox 2">
            <a:extLst>
              <a:ext uri="{FF2B5EF4-FFF2-40B4-BE49-F238E27FC236}">
                <a16:creationId xmlns:a16="http://schemas.microsoft.com/office/drawing/2014/main" id="{8B5B9DB9-2C7D-F9C8-2322-764916D8D2CB}"/>
              </a:ext>
            </a:extLst>
          </p:cNvPr>
          <p:cNvSpPr txBox="1"/>
          <p:nvPr/>
        </p:nvSpPr>
        <p:spPr>
          <a:xfrm>
            <a:off x="271640" y="393399"/>
            <a:ext cx="11920360" cy="646331"/>
          </a:xfrm>
          <a:prstGeom prst="rect">
            <a:avLst/>
          </a:prstGeom>
          <a:noFill/>
        </p:spPr>
        <p:txBody>
          <a:bodyPr wrap="square">
            <a:spAutoFit/>
          </a:bodyPr>
          <a:lstStyle/>
          <a:p>
            <a:r>
              <a:rPr lang="en-US" b="0" i="0" dirty="0">
                <a:effectLst/>
                <a:latin typeface="+mj-lt"/>
              </a:rPr>
              <a:t>The Scientific Revolution was marked by the contributions of several key figures who made significant advancements in various fields of science. </a:t>
            </a:r>
            <a:r>
              <a:rPr lang="en-US" dirty="0">
                <a:latin typeface="+mj-lt"/>
              </a:rPr>
              <a:t>S</a:t>
            </a:r>
            <a:r>
              <a:rPr lang="en-US" b="0" i="0" dirty="0">
                <a:effectLst/>
                <a:latin typeface="+mj-lt"/>
              </a:rPr>
              <a:t>ome of the most influential scientists and thinkers from this period include:</a:t>
            </a:r>
          </a:p>
        </p:txBody>
      </p:sp>
      <p:sp>
        <p:nvSpPr>
          <p:cNvPr id="2" name="Oval 1">
            <a:extLst>
              <a:ext uri="{FF2B5EF4-FFF2-40B4-BE49-F238E27FC236}">
                <a16:creationId xmlns:a16="http://schemas.microsoft.com/office/drawing/2014/main" id="{2A520A22-2EF3-3E24-A8E1-B6B6CADDEE53}"/>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9842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9BD15-4C73-38DD-8621-C375191A2714}"/>
              </a:ext>
            </a:extLst>
          </p:cNvPr>
          <p:cNvSpPr txBox="1"/>
          <p:nvPr/>
        </p:nvSpPr>
        <p:spPr>
          <a:xfrm>
            <a:off x="0" y="46970"/>
            <a:ext cx="12192000" cy="7294305"/>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Other notable figures of the scientific revolution include:</a:t>
            </a:r>
          </a:p>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Andreas Vesalius (1514–1564) </a:t>
            </a:r>
            <a:r>
              <a:rPr lang="en-US" dirty="0">
                <a:latin typeface="+mj-lt"/>
                <a:cs typeface="Arial" panose="020B0604020202020204" pitchFamily="34" charset="0"/>
              </a:rPr>
              <a:t>was a Flemish physician and anatomist, Vesalius is considered the founder of modern human anatomy. His work, On the Fabric of the Human Body, provided detailed descriptions and illustrations of human anatomy based on dissections, challenging many of the misconceptions held since antiquity.</a:t>
            </a:r>
          </a:p>
          <a:p>
            <a:pPr marL="285750" indent="-285750">
              <a:buFont typeface="Arial" panose="020B0604020202020204" pitchFamily="34" charset="0"/>
              <a:buChar char="•"/>
            </a:pPr>
            <a:r>
              <a:rPr lang="en-US" b="0" i="0" dirty="0">
                <a:solidFill>
                  <a:schemeClr val="bg1"/>
                </a:solidFill>
                <a:effectLst/>
                <a:latin typeface="+mj-lt"/>
              </a:rPr>
              <a:t>Johannes Kepler (1571–1630) </a:t>
            </a:r>
            <a:r>
              <a:rPr lang="en-US" b="0" i="0" dirty="0">
                <a:effectLst/>
                <a:latin typeface="+mj-lt"/>
              </a:rPr>
              <a:t>was </a:t>
            </a:r>
            <a:r>
              <a:rPr lang="en-US" dirty="0">
                <a:latin typeface="+mj-lt"/>
              </a:rPr>
              <a:t>a</a:t>
            </a:r>
            <a:r>
              <a:rPr lang="en-US" b="0" i="0" dirty="0">
                <a:effectLst/>
                <a:latin typeface="+mj-lt"/>
              </a:rPr>
              <a:t> German mathematician and astronomer, Kepler is best known for formulating the laws of planetary motion. His three laws described the elliptical orbits of planets and provided a mathematical framework for understanding celestial mechanics.</a:t>
            </a:r>
            <a:r>
              <a:rPr lang="en-US" dirty="0">
                <a:latin typeface="+mj-lt"/>
                <a:cs typeface="Arial" panose="020B0604020202020204" pitchFamily="34" charset="0"/>
              </a:rPr>
              <a:t> </a:t>
            </a:r>
          </a:p>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William Harvey (1578–1657) </a:t>
            </a:r>
            <a:r>
              <a:rPr lang="en-US" dirty="0">
                <a:latin typeface="+mj-lt"/>
                <a:cs typeface="Arial" panose="020B0604020202020204" pitchFamily="34" charset="0"/>
              </a:rPr>
              <a:t>was an English physician, Harvey is best known for his discovery of the circulation of blood in the human body. His work, On the Motion of the Heart, provided a groundbreaking understanding of the cardiovascular system.</a:t>
            </a:r>
          </a:p>
          <a:p>
            <a:pPr marL="285750" indent="-285750">
              <a:buFont typeface="Arial" panose="020B0604020202020204" pitchFamily="34" charset="0"/>
              <a:buChar char="•"/>
            </a:pPr>
            <a:r>
              <a:rPr lang="en-US" dirty="0">
                <a:latin typeface="+mj-lt"/>
                <a:cs typeface="Arial" panose="020B0604020202020204" pitchFamily="34" charset="0"/>
              </a:rPr>
              <a:t> </a:t>
            </a:r>
            <a:r>
              <a:rPr lang="en-US" dirty="0">
                <a:solidFill>
                  <a:schemeClr val="bg1"/>
                </a:solidFill>
                <a:latin typeface="+mj-lt"/>
                <a:cs typeface="Arial" panose="020B0604020202020204" pitchFamily="34" charset="0"/>
              </a:rPr>
              <a:t>Robert Boyle (1627–1691) </a:t>
            </a:r>
            <a:r>
              <a:rPr lang="en-US" dirty="0">
                <a:latin typeface="+mj-lt"/>
                <a:cs typeface="Arial" panose="020B0604020202020204" pitchFamily="34" charset="0"/>
              </a:rPr>
              <a:t>was an Anglo-Irish chemist and physicist, Boyle is often referred to as the "father of modern chemistry." He is known for Boyle's Law, which describes the relationship between the pressure and volume of a gas. His work emphasized the importance of experimentation and the scientific method in chemistry. </a:t>
            </a:r>
          </a:p>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Gottfried Wilhelm Leibniz (1646–1716) </a:t>
            </a:r>
            <a:r>
              <a:rPr lang="en-US" dirty="0">
                <a:latin typeface="+mj-lt"/>
                <a:cs typeface="Arial" panose="020B0604020202020204" pitchFamily="34" charset="0"/>
              </a:rPr>
              <a:t>was  German mathematician and philosopher, Leibniz contributed to calculus (independently of Newton) and made significant advances in mathematics and philosophy. His work laid the groundwork for later developments in both fields.</a:t>
            </a:r>
          </a:p>
          <a:p>
            <a:pPr marL="285750" indent="-285750">
              <a:buFont typeface="Arial" panose="020B0604020202020204" pitchFamily="34" charset="0"/>
              <a:buChar char="•"/>
            </a:pPr>
            <a:r>
              <a:rPr lang="en-US" dirty="0">
                <a:latin typeface="+mj-lt"/>
                <a:cs typeface="Arial" panose="020B0604020202020204" pitchFamily="34" charset="0"/>
              </a:rPr>
              <a:t>These figures, among others, played pivotal roles in shaping the scientific landscape during the Scientific Revolution, contributing to the development of new ideas, methodologies, and technologies that continue to influence modern science today.</a:t>
            </a:r>
          </a:p>
          <a:p>
            <a:pPr marL="285750" indent="-285750">
              <a:buFont typeface="Arial" panose="020B0604020202020204" pitchFamily="34" charset="0"/>
              <a:buChar char="•"/>
            </a:pPr>
            <a:r>
              <a:rPr lang="en-US" b="0" i="0" dirty="0">
                <a:effectLst/>
                <a:latin typeface="+mj-lt"/>
              </a:rPr>
              <a:t> The Scientific Revolution had profound philosophical implications, leading to the development of empiricism and rationalism. It encouraged thinkers to question traditional authority and seek knowledge through observation and reason, paving the way for the Enlightenment.</a:t>
            </a:r>
          </a:p>
          <a:p>
            <a:pPr marL="285750" indent="-285750">
              <a:buFont typeface="Arial" panose="020B0604020202020204" pitchFamily="34" charset="0"/>
              <a:buChar char="•"/>
            </a:pPr>
            <a:r>
              <a:rPr lang="en-US" b="0" i="0" dirty="0">
                <a:effectLst/>
                <a:latin typeface="+mj-lt"/>
              </a:rPr>
              <a:t>The ideas and discoveries of the Scientific Revolution contributed to a broader cultural shift, promoting secularism and challenging the dominance of religious explanations for natural phenomena. This shift laid the groundwork for modern science and significantly influenced Western thought, politics, and society.</a:t>
            </a:r>
          </a:p>
          <a:p>
            <a:pPr marL="285750" indent="-285750">
              <a:buFont typeface="Arial" panose="020B0604020202020204" pitchFamily="34" charset="0"/>
              <a:buChar char="•"/>
            </a:pPr>
            <a:endParaRPr lang="en-US" dirty="0">
              <a:latin typeface="+mj-lt"/>
              <a:cs typeface="Arial" panose="020B0604020202020204" pitchFamily="34" charset="0"/>
            </a:endParaRPr>
          </a:p>
          <a:p>
            <a:pPr marL="285750" indent="-285750">
              <a:buFont typeface="Arial" panose="020B0604020202020204" pitchFamily="34" charset="0"/>
              <a:buChar char="•"/>
            </a:pPr>
            <a:endParaRPr lang="en-US" dirty="0">
              <a:latin typeface="+mj-lt"/>
              <a:cs typeface="Arial" panose="020B0604020202020204" pitchFamily="34" charset="0"/>
            </a:endParaRPr>
          </a:p>
        </p:txBody>
      </p:sp>
      <p:sp>
        <p:nvSpPr>
          <p:cNvPr id="2" name="Oval 1">
            <a:extLst>
              <a:ext uri="{FF2B5EF4-FFF2-40B4-BE49-F238E27FC236}">
                <a16:creationId xmlns:a16="http://schemas.microsoft.com/office/drawing/2014/main" id="{D7369B03-D592-F4C6-A086-2AB9ABFE48D0}"/>
              </a:ext>
            </a:extLst>
          </p:cNvPr>
          <p:cNvSpPr/>
          <p:nvPr/>
        </p:nvSpPr>
        <p:spPr>
          <a:xfrm>
            <a:off x="0" y="-5164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282810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084465-9101-49B0-92B8-7CB6BC6C8814}"/>
              </a:ext>
            </a:extLst>
          </p:cNvPr>
          <p:cNvSpPr txBox="1"/>
          <p:nvPr/>
        </p:nvSpPr>
        <p:spPr>
          <a:xfrm>
            <a:off x="-240916" y="235599"/>
            <a:ext cx="3793112" cy="1508760"/>
          </a:xfrm>
          <a:prstGeom prst="rect">
            <a:avLst/>
          </a:prstGeom>
        </p:spPr>
        <p:txBody>
          <a:bodyPr vert="horz" lIns="91440" tIns="45720" rIns="91440" bIns="45720" rtlCol="0" anchor="ctr">
            <a:normAutofit/>
          </a:bodyPr>
          <a:lstStyle/>
          <a:p>
            <a:pPr algn="ctr" defTabSz="914400">
              <a:lnSpc>
                <a:spcPct val="85000"/>
              </a:lnSpc>
              <a:spcBef>
                <a:spcPct val="0"/>
              </a:spcBef>
              <a:spcAft>
                <a:spcPts val="600"/>
              </a:spcAft>
            </a:pPr>
            <a:r>
              <a:rPr lang="en-US" sz="2000" cap="all" dirty="0">
                <a:solidFill>
                  <a:schemeClr val="bg1"/>
                </a:solidFill>
                <a:latin typeface="+mj-lt"/>
                <a:ea typeface="+mj-ea"/>
                <a:cs typeface="+mj-cs"/>
              </a:rPr>
              <a:t>THE RISE OF SCIENCE AND </a:t>
            </a:r>
          </a:p>
          <a:p>
            <a:pPr algn="ctr" defTabSz="914400">
              <a:lnSpc>
                <a:spcPct val="85000"/>
              </a:lnSpc>
              <a:spcBef>
                <a:spcPct val="0"/>
              </a:spcBef>
              <a:spcAft>
                <a:spcPts val="600"/>
              </a:spcAft>
            </a:pPr>
            <a:r>
              <a:rPr lang="en-US" sz="2000" cap="all" dirty="0">
                <a:solidFill>
                  <a:schemeClr val="bg1"/>
                </a:solidFill>
                <a:latin typeface="+mj-lt"/>
                <a:ea typeface="+mj-ea"/>
                <a:cs typeface="+mj-cs"/>
              </a:rPr>
              <a:t>DECLINE OF RELIGION</a:t>
            </a:r>
          </a:p>
        </p:txBody>
      </p:sp>
      <p:pic>
        <p:nvPicPr>
          <p:cNvPr id="2050" name="Picture 2" descr="Galileo Galilei Discovers the Moons of Jupiter and the Phases of Venus -  Owlcation">
            <a:extLst>
              <a:ext uri="{FF2B5EF4-FFF2-40B4-BE49-F238E27FC236}">
                <a16:creationId xmlns:a16="http://schemas.microsoft.com/office/drawing/2014/main" id="{80526062-5800-44D6-AE89-E947E40668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72" r="1" b="1"/>
          <a:stretch/>
        </p:blipFill>
        <p:spPr bwMode="auto">
          <a:xfrm>
            <a:off x="206992" y="1547978"/>
            <a:ext cx="3025997" cy="36193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678180-E19E-45A6-8CCE-1BE557CBD289}"/>
              </a:ext>
            </a:extLst>
          </p:cNvPr>
          <p:cNvSpPr txBox="1"/>
          <p:nvPr/>
        </p:nvSpPr>
        <p:spPr>
          <a:xfrm>
            <a:off x="4166963" y="1253406"/>
            <a:ext cx="7214964" cy="5175776"/>
          </a:xfrm>
          <a:prstGeom prst="rect">
            <a:avLst/>
          </a:prstGeom>
        </p:spPr>
        <p:txBody>
          <a:bodyPr vert="horz" lIns="91440" tIns="45720" rIns="91440" bIns="45720" rtlCol="0">
            <a:normAutofit/>
          </a:bodyPr>
          <a:lstStyle/>
          <a:p>
            <a:pPr marL="102870" defTabSz="914400">
              <a:lnSpc>
                <a:spcPct val="90000"/>
              </a:lnSpc>
              <a:spcAft>
                <a:spcPts val="600"/>
              </a:spcAft>
              <a:buClr>
                <a:schemeClr val="tx1"/>
              </a:buClr>
            </a:pPr>
            <a:endParaRPr lang="en-US" sz="2000" dirty="0"/>
          </a:p>
        </p:txBody>
      </p:sp>
      <p:sp>
        <p:nvSpPr>
          <p:cNvPr id="3" name="TextBox 2">
            <a:extLst>
              <a:ext uri="{FF2B5EF4-FFF2-40B4-BE49-F238E27FC236}">
                <a16:creationId xmlns:a16="http://schemas.microsoft.com/office/drawing/2014/main" id="{C7FB085E-3C6C-552A-BCD3-536B99CE36F1}"/>
              </a:ext>
            </a:extLst>
          </p:cNvPr>
          <p:cNvSpPr txBox="1"/>
          <p:nvPr/>
        </p:nvSpPr>
        <p:spPr>
          <a:xfrm>
            <a:off x="3432770" y="166568"/>
            <a:ext cx="8683349" cy="6524863"/>
          </a:xfrm>
          <a:prstGeom prst="rect">
            <a:avLst/>
          </a:prstGeom>
          <a:noFill/>
        </p:spPr>
        <p:txBody>
          <a:bodyPr wrap="square">
            <a:spAutoFit/>
          </a:bodyPr>
          <a:lstStyle/>
          <a:p>
            <a:pPr marL="285750" indent="-285750">
              <a:buFont typeface="Arial" panose="020B0604020202020204" pitchFamily="34" charset="0"/>
              <a:buChar char="•"/>
            </a:pPr>
            <a:r>
              <a:rPr lang="en-US" sz="2200" b="0" i="0" dirty="0">
                <a:solidFill>
                  <a:schemeClr val="bg1"/>
                </a:solidFill>
                <a:effectLst/>
                <a:latin typeface="Corbel" panose="020B0503020204020204" pitchFamily="34" charset="0"/>
              </a:rPr>
              <a:t>Science and </a:t>
            </a:r>
            <a:r>
              <a:rPr lang="en-US" sz="2200" dirty="0">
                <a:solidFill>
                  <a:schemeClr val="bg1"/>
                </a:solidFill>
                <a:latin typeface="Corbel" panose="020B0503020204020204" pitchFamily="34" charset="0"/>
              </a:rPr>
              <a:t>religion</a:t>
            </a:r>
            <a:r>
              <a:rPr lang="en-US" sz="2200" b="0" i="0" dirty="0">
                <a:solidFill>
                  <a:schemeClr val="bg1"/>
                </a:solidFill>
                <a:effectLst/>
                <a:latin typeface="Corbel" panose="020B0503020204020204" pitchFamily="34" charset="0"/>
              </a:rPr>
              <a:t> </a:t>
            </a:r>
            <a:r>
              <a:rPr lang="en-US" sz="2200" b="0" i="0" dirty="0">
                <a:effectLst/>
                <a:latin typeface="Corbel" panose="020B0503020204020204" pitchFamily="34" charset="0"/>
              </a:rPr>
              <a:t>are two distinct ways of understanding the world and rely on different methods and approaches to knowledge.</a:t>
            </a:r>
            <a:r>
              <a:rPr lang="en-US" sz="2200" dirty="0">
                <a:latin typeface="Corbel" panose="020B0503020204020204" pitchFamily="34" charset="0"/>
              </a:rPr>
              <a:t> </a:t>
            </a:r>
          </a:p>
          <a:p>
            <a:pPr marL="285750" indent="-285750">
              <a:buFont typeface="Arial" panose="020B0604020202020204" pitchFamily="34" charset="0"/>
              <a:buChar char="•"/>
            </a:pPr>
            <a:r>
              <a:rPr lang="en-US" sz="2200" b="0" i="0" dirty="0">
                <a:effectLst/>
                <a:latin typeface="Corbel" panose="020B0503020204020204" pitchFamily="34" charset="0"/>
              </a:rPr>
              <a:t>Science uses the scientific method and relies on empirical evidence, experimentation, and observation to draw conclusions. </a:t>
            </a:r>
          </a:p>
          <a:p>
            <a:pPr marL="285750" indent="-285750">
              <a:buFont typeface="Arial" panose="020B0604020202020204" pitchFamily="34" charset="0"/>
              <a:buChar char="•"/>
            </a:pPr>
            <a:r>
              <a:rPr lang="en-US" sz="2200" b="0" i="0" dirty="0">
                <a:effectLst/>
                <a:latin typeface="Corbel" panose="020B0503020204020204" pitchFamily="34" charset="0"/>
              </a:rPr>
              <a:t>Religion, on the other hand, relies on faith, personal spiritual experiences, divine revelations, sacred texts, rituals and teachings as sources of knowledge and understanding. </a:t>
            </a:r>
          </a:p>
          <a:p>
            <a:pPr marL="285750" indent="-285750">
              <a:buFont typeface="Arial" panose="020B0604020202020204" pitchFamily="34" charset="0"/>
              <a:buChar char="•"/>
            </a:pPr>
            <a:r>
              <a:rPr lang="en-US" sz="2200" dirty="0">
                <a:latin typeface="Corbel" panose="020B0503020204020204" pitchFamily="34" charset="0"/>
                <a:cs typeface="Arial" panose="020B0604020202020204" pitchFamily="34" charset="0"/>
              </a:rPr>
              <a:t>The relationship between science and religion is complex and has evolved over centuries. </a:t>
            </a:r>
          </a:p>
          <a:p>
            <a:pPr marL="285750" indent="-285750">
              <a:buFont typeface="Arial" panose="020B0604020202020204" pitchFamily="34" charset="0"/>
              <a:buChar char="•"/>
            </a:pPr>
            <a:r>
              <a:rPr lang="en-US" sz="2200" dirty="0">
                <a:latin typeface="Corbel" panose="020B0503020204020204" pitchFamily="34" charset="0"/>
              </a:rPr>
              <a:t>Until the last 100 years most humans accepted the religious over the scientific view of the world and took as a given that there were 2 realms  of  existence:</a:t>
            </a:r>
            <a:r>
              <a:rPr lang="en-US" sz="2200" dirty="0">
                <a:solidFill>
                  <a:schemeClr val="bg1"/>
                </a:solidFill>
                <a:latin typeface="Corbel" panose="020B0503020204020204" pitchFamily="34" charset="0"/>
              </a:rPr>
              <a:t> 1. </a:t>
            </a:r>
            <a:r>
              <a:rPr lang="en-US" sz="2200" dirty="0">
                <a:latin typeface="Corbel" panose="020B0503020204020204" pitchFamily="34" charset="0"/>
              </a:rPr>
              <a:t>The visible, this worldly, material, mundane realm and </a:t>
            </a:r>
            <a:r>
              <a:rPr lang="en-US" sz="2200" dirty="0">
                <a:solidFill>
                  <a:schemeClr val="bg1"/>
                </a:solidFill>
                <a:latin typeface="Corbel" panose="020B0503020204020204" pitchFamily="34" charset="0"/>
              </a:rPr>
              <a:t>2. </a:t>
            </a:r>
            <a:r>
              <a:rPr lang="en-US" sz="2200" dirty="0">
                <a:latin typeface="Corbel" panose="020B0503020204020204" pitchFamily="34" charset="0"/>
              </a:rPr>
              <a:t>the invisible, other worldly, immaterial, sacred realm. Of the two the sacred realm was the more important one.</a:t>
            </a:r>
          </a:p>
          <a:p>
            <a:pPr marL="285750" indent="-285750">
              <a:buFont typeface="Arial" panose="020B0604020202020204" pitchFamily="34" charset="0"/>
              <a:buChar char="•"/>
            </a:pPr>
            <a:r>
              <a:rPr lang="en-US" sz="2200" dirty="0">
                <a:latin typeface="Corbel" panose="020B0503020204020204" pitchFamily="34" charset="0"/>
              </a:rPr>
              <a:t>The belief in a sacred realm began to be seriously </a:t>
            </a:r>
            <a:r>
              <a:rPr lang="en-US" sz="2200" dirty="0" err="1">
                <a:latin typeface="Corbel" panose="020B0503020204020204" pitchFamily="34" charset="0"/>
              </a:rPr>
              <a:t>challanged</a:t>
            </a:r>
            <a:r>
              <a:rPr lang="en-US" sz="2200" dirty="0">
                <a:latin typeface="Corbel" panose="020B0503020204020204" pitchFamily="34" charset="0"/>
              </a:rPr>
              <a:t>  in the 19</a:t>
            </a:r>
            <a:r>
              <a:rPr lang="en-US" sz="2200" baseline="30000" dirty="0">
                <a:latin typeface="Corbel" panose="020B0503020204020204" pitchFamily="34" charset="0"/>
              </a:rPr>
              <a:t>th</a:t>
            </a:r>
            <a:r>
              <a:rPr lang="en-US" sz="2200" dirty="0">
                <a:latin typeface="Corbel" panose="020B0503020204020204" pitchFamily="34" charset="0"/>
              </a:rPr>
              <a:t> century when </a:t>
            </a:r>
            <a:r>
              <a:rPr lang="en-US" sz="2200" dirty="0">
                <a:latin typeface="Corbel" panose="020B0503020204020204" pitchFamily="34" charset="0"/>
                <a:cs typeface="Arial" panose="020B0604020202020204" pitchFamily="34" charset="0"/>
              </a:rPr>
              <a:t>the advancements in technology and understanding of the natural world started to lead to a more secular worldview. As people began to rely more on scientific explanations for everyday life, the authority of religious institutions diminished in many areas.</a:t>
            </a:r>
            <a:r>
              <a:rPr lang="en-US" sz="2200" b="0" i="0" dirty="0">
                <a:effectLst/>
                <a:latin typeface="Corbel" panose="020B0503020204020204" pitchFamily="34" charset="0"/>
                <a:cs typeface="Arial" panose="020B0604020202020204" pitchFamily="34" charset="0"/>
              </a:rPr>
              <a:t> </a:t>
            </a:r>
            <a:endParaRPr lang="en-US" sz="2200" dirty="0">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2732295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fontScale="92500" lnSpcReduction="10000"/>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3200" dirty="0">
                <a:solidFill>
                  <a:schemeClr val="bg1"/>
                </a:solidFill>
              </a:rPr>
              <a:t>Feedback from last week from several people: Keep comments, questions, and feedback relatively brief so everyone has a chance to participate.(one breath sharing) If you have more to share come to boing starting October 27</a:t>
            </a:r>
            <a:r>
              <a:rPr lang="en-CA" sz="3200" baseline="30000" dirty="0">
                <a:solidFill>
                  <a:schemeClr val="bg1"/>
                </a:solidFill>
              </a:rPr>
              <a:t>th</a:t>
            </a:r>
            <a:r>
              <a:rPr lang="en-CA" sz="3200" dirty="0">
                <a:solidFill>
                  <a:schemeClr val="bg1"/>
                </a:solidFill>
              </a:rPr>
              <a:t>.</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mustache and text&#10;&#10;Description automatically generated">
            <a:extLst>
              <a:ext uri="{FF2B5EF4-FFF2-40B4-BE49-F238E27FC236}">
                <a16:creationId xmlns:a16="http://schemas.microsoft.com/office/drawing/2014/main" id="{4531D3DF-D95D-6961-42CA-2AFD30123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39" y="2101942"/>
            <a:ext cx="2757419" cy="4114699"/>
          </a:xfrm>
          <a:prstGeom prst="rect">
            <a:avLst/>
          </a:prstGeom>
        </p:spPr>
      </p:pic>
      <p:sp>
        <p:nvSpPr>
          <p:cNvPr id="3" name="TextBox 2">
            <a:extLst>
              <a:ext uri="{FF2B5EF4-FFF2-40B4-BE49-F238E27FC236}">
                <a16:creationId xmlns:a16="http://schemas.microsoft.com/office/drawing/2014/main" id="{08AA5475-AAF7-3225-7A0A-BA7D02DFF9C8}"/>
              </a:ext>
            </a:extLst>
          </p:cNvPr>
          <p:cNvSpPr txBox="1"/>
          <p:nvPr/>
        </p:nvSpPr>
        <p:spPr>
          <a:xfrm>
            <a:off x="779526" y="382262"/>
            <a:ext cx="6094476" cy="369332"/>
          </a:xfrm>
          <a:prstGeom prst="rect">
            <a:avLst/>
          </a:prstGeom>
          <a:noFill/>
        </p:spPr>
        <p:txBody>
          <a:bodyPr wrap="square">
            <a:spAutoFit/>
          </a:bodyPr>
          <a:lstStyle/>
          <a:p>
            <a:endParaRPr lang="en-CA" dirty="0"/>
          </a:p>
        </p:txBody>
      </p:sp>
      <p:sp>
        <p:nvSpPr>
          <p:cNvPr id="5" name="TextBox 4">
            <a:extLst>
              <a:ext uri="{FF2B5EF4-FFF2-40B4-BE49-F238E27FC236}">
                <a16:creationId xmlns:a16="http://schemas.microsoft.com/office/drawing/2014/main" id="{B9925775-FB21-B723-4129-F82DC2CA90E5}"/>
              </a:ext>
            </a:extLst>
          </p:cNvPr>
          <p:cNvSpPr txBox="1"/>
          <p:nvPr/>
        </p:nvSpPr>
        <p:spPr>
          <a:xfrm>
            <a:off x="194186" y="751594"/>
            <a:ext cx="2943923"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THE DEATH OF GOD</a:t>
            </a:r>
          </a:p>
        </p:txBody>
      </p:sp>
      <p:sp>
        <p:nvSpPr>
          <p:cNvPr id="6" name="TextBox 5">
            <a:extLst>
              <a:ext uri="{FF2B5EF4-FFF2-40B4-BE49-F238E27FC236}">
                <a16:creationId xmlns:a16="http://schemas.microsoft.com/office/drawing/2014/main" id="{24054ACF-2810-852B-C52B-C7CF5DC11FAA}"/>
              </a:ext>
            </a:extLst>
          </p:cNvPr>
          <p:cNvSpPr txBox="1"/>
          <p:nvPr/>
        </p:nvSpPr>
        <p:spPr>
          <a:xfrm>
            <a:off x="3233394" y="0"/>
            <a:ext cx="8958606" cy="6863417"/>
          </a:xfrm>
          <a:prstGeom prst="rect">
            <a:avLst/>
          </a:prstGeom>
          <a:noFill/>
        </p:spPr>
        <p:txBody>
          <a:bodyPr wrap="square">
            <a:spAutoFit/>
          </a:bodyPr>
          <a:lstStyle/>
          <a:p>
            <a:pPr marL="285750" indent="-285750">
              <a:buFont typeface="Arial" panose="020B0604020202020204" pitchFamily="34" charset="0"/>
              <a:buChar char="•"/>
            </a:pPr>
            <a:r>
              <a:rPr lang="en-US" sz="2200" dirty="0">
                <a:cs typeface="Arial" panose="020B0604020202020204" pitchFamily="34" charset="0"/>
              </a:rPr>
              <a:t>The Enlightenment, scientific and Industrial revolutions emphasized reason, science, and empirical evidence over faith and religion. As scientific understanding and technology evolved, many people began to question religious explanations for natural phenomena.</a:t>
            </a:r>
          </a:p>
          <a:p>
            <a:pPr marL="285750" indent="-285750">
              <a:buFont typeface="Arial" panose="020B0604020202020204" pitchFamily="34" charset="0"/>
              <a:buChar char="•"/>
            </a:pPr>
            <a:r>
              <a:rPr lang="en-US" sz="2200" dirty="0">
                <a:cs typeface="Arial" panose="020B0604020202020204" pitchFamily="34" charset="0"/>
              </a:rPr>
              <a:t>Seeing that the moral frameworks provided by the previously dominant religion were being challenged, </a:t>
            </a:r>
            <a:r>
              <a:rPr lang="en-US" sz="2200" dirty="0">
                <a:solidFill>
                  <a:schemeClr val="bg1"/>
                </a:solidFill>
                <a:cs typeface="Arial" panose="020B0604020202020204" pitchFamily="34" charset="0"/>
              </a:rPr>
              <a:t>Friedrich Nietzsche </a:t>
            </a:r>
            <a:r>
              <a:rPr lang="en-US" sz="2200" dirty="0">
                <a:cs typeface="Arial" panose="020B0604020202020204" pitchFamily="34" charset="0"/>
              </a:rPr>
              <a:t>foresaw that this would lead to a crisis of values. Nietzsche’s 1882 pronouncement </a:t>
            </a:r>
            <a:r>
              <a:rPr lang="en-US" sz="2200" dirty="0">
                <a:solidFill>
                  <a:schemeClr val="bg1"/>
                </a:solidFill>
                <a:cs typeface="Arial" panose="020B0604020202020204" pitchFamily="34" charset="0"/>
              </a:rPr>
              <a:t>"God is dead" </a:t>
            </a:r>
            <a:r>
              <a:rPr lang="en-US" sz="2200" dirty="0">
                <a:cs typeface="Arial" panose="020B0604020202020204" pitchFamily="34" charset="0"/>
              </a:rPr>
              <a:t>is a commentary on the decline of traditional religious and metaphysical beliefs that began in the late 19</a:t>
            </a:r>
            <a:r>
              <a:rPr lang="en-US" sz="2200" baseline="30000" dirty="0">
                <a:cs typeface="Arial" panose="020B0604020202020204" pitchFamily="34" charset="0"/>
              </a:rPr>
              <a:t>th</a:t>
            </a:r>
            <a:r>
              <a:rPr lang="en-US" sz="2200" dirty="0">
                <a:cs typeface="Arial" panose="020B0604020202020204" pitchFamily="34" charset="0"/>
              </a:rPr>
              <a:t> century.</a:t>
            </a:r>
          </a:p>
          <a:p>
            <a:pPr marL="285750" indent="-285750">
              <a:buFont typeface="Arial" panose="020B0604020202020204" pitchFamily="34" charset="0"/>
              <a:buChar char="•"/>
            </a:pPr>
            <a:r>
              <a:rPr lang="en-US" sz="2200" dirty="0">
                <a:cs typeface="Arial" panose="020B0604020202020204" pitchFamily="34" charset="0"/>
              </a:rPr>
              <a:t>Nietzsche's statement was not a literal claim about the existence of God but rather a metaphorical expression of the cultural and philosophical changes of his time. He believed that the "death" of traditional beliefs could lead to both challenges and opportunities for humanity to redefine itself.</a:t>
            </a:r>
          </a:p>
          <a:p>
            <a:pPr marL="285750" indent="-285750">
              <a:buFont typeface="Arial" panose="020B0604020202020204" pitchFamily="34" charset="0"/>
              <a:buChar char="•"/>
            </a:pPr>
            <a:r>
              <a:rPr lang="en-US" sz="2200" dirty="0">
                <a:cs typeface="Arial" panose="020B0604020202020204" pitchFamily="34" charset="0"/>
              </a:rPr>
              <a:t>Nietzsche saw the rise of secularism and the questioning of religious institutions as a necessary but painful transition, in which humanity would have to create its own values and meanings in a world without apparent divine oversight. Nietzsche was a forerunner of existentialism the philosophical movement that emphasizes individual freedom, choice and responsibility in  world without inherent meaning.  </a:t>
            </a:r>
          </a:p>
        </p:txBody>
      </p:sp>
    </p:spTree>
    <p:extLst>
      <p:ext uri="{BB962C8B-B14F-4D97-AF65-F5344CB8AC3E}">
        <p14:creationId xmlns:p14="http://schemas.microsoft.com/office/powerpoint/2010/main" val="22171411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EFC34-61AF-FAD8-2D80-59307944F9BA}"/>
              </a:ext>
            </a:extLst>
          </p:cNvPr>
          <p:cNvPicPr>
            <a:picLocks noChangeAspect="1"/>
          </p:cNvPicPr>
          <p:nvPr/>
        </p:nvPicPr>
        <p:blipFill>
          <a:blip r:embed="rId2"/>
          <a:stretch>
            <a:fillRect/>
          </a:stretch>
        </p:blipFill>
        <p:spPr>
          <a:xfrm>
            <a:off x="0" y="2086873"/>
            <a:ext cx="4163223" cy="3287510"/>
          </a:xfrm>
          <a:prstGeom prst="rect">
            <a:avLst/>
          </a:prstGeom>
        </p:spPr>
      </p:pic>
      <p:sp>
        <p:nvSpPr>
          <p:cNvPr id="4" name="TextBox 3">
            <a:extLst>
              <a:ext uri="{FF2B5EF4-FFF2-40B4-BE49-F238E27FC236}">
                <a16:creationId xmlns:a16="http://schemas.microsoft.com/office/drawing/2014/main" id="{24261209-6B12-269C-C533-2215ECAFEF57}"/>
              </a:ext>
            </a:extLst>
          </p:cNvPr>
          <p:cNvSpPr txBox="1"/>
          <p:nvPr/>
        </p:nvSpPr>
        <p:spPr>
          <a:xfrm>
            <a:off x="-419364" y="1036060"/>
            <a:ext cx="5178482" cy="954107"/>
          </a:xfrm>
          <a:prstGeom prst="rect">
            <a:avLst/>
          </a:prstGeom>
          <a:noFill/>
        </p:spPr>
        <p:txBody>
          <a:bodyPr wrap="square">
            <a:spAutoFit/>
          </a:bodyPr>
          <a:lstStyle/>
          <a:p>
            <a:pPr algn="ctr"/>
            <a:r>
              <a:rPr lang="en-CA" sz="2800" dirty="0">
                <a:solidFill>
                  <a:schemeClr val="bg1"/>
                </a:solidFill>
              </a:rPr>
              <a:t>THE QUANTUM AND </a:t>
            </a:r>
          </a:p>
          <a:p>
            <a:pPr algn="ctr"/>
            <a:r>
              <a:rPr lang="en-CA" sz="2800" dirty="0">
                <a:solidFill>
                  <a:schemeClr val="bg1"/>
                </a:solidFill>
              </a:rPr>
              <a:t>RELATIVITY REVOLUTIONS</a:t>
            </a:r>
          </a:p>
        </p:txBody>
      </p:sp>
      <p:sp>
        <p:nvSpPr>
          <p:cNvPr id="5" name="TextBox 4">
            <a:extLst>
              <a:ext uri="{FF2B5EF4-FFF2-40B4-BE49-F238E27FC236}">
                <a16:creationId xmlns:a16="http://schemas.microsoft.com/office/drawing/2014/main" id="{AAC50E88-22B2-72D4-B022-ED2098C8F9A7}"/>
              </a:ext>
            </a:extLst>
          </p:cNvPr>
          <p:cNvSpPr txBox="1"/>
          <p:nvPr/>
        </p:nvSpPr>
        <p:spPr>
          <a:xfrm>
            <a:off x="4163223" y="68826"/>
            <a:ext cx="8063246" cy="747897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quantum revolution was a major shift in science that happened in the early 1900s when scientists discovered that the tiniest parts of the universe like atoms and subatomic particles don’t follow the same rules as bigger objects. This was a revolution because it completely changed how we understand reality.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Key Ideas of Quantum Physics: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1. Particles act like waves- elementary particles can behave like waves of energy, not just solid objects.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2. Uncertainty is built-in- You can’t know both the position and speed of a particle exactly at the same time (Heisenberg’s Uncertainty Principle). Nature has a kind of fuzziness at the smallest level.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3. Observation changes things- In some experiments, just observing a particle affects how it behaves. It’s like reality isn’t fully decided until it’s measured.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4. Particles can be connected across space- This is called entanglement when two particles are connected so that changing one instantly affects the other, even across long distances.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quantum revolution led to amazing technology, like lasers, computers, and MRI machines. It challenged how we think about reality, time, and space. It showed that the universe is stranger and more mysterious than anyone expected.</a:t>
            </a:r>
            <a:br>
              <a:rPr lang="en-US" sz="2000" dirty="0"/>
            </a:br>
            <a:br>
              <a:rPr lang="en-US" sz="2000" dirty="0"/>
            </a:br>
            <a:endParaRPr lang="en-CA" sz="2000" dirty="0">
              <a:latin typeface="+mj-lt"/>
            </a:endParaRPr>
          </a:p>
        </p:txBody>
      </p:sp>
    </p:spTree>
    <p:extLst>
      <p:ext uri="{BB962C8B-B14F-4D97-AF65-F5344CB8AC3E}">
        <p14:creationId xmlns:p14="http://schemas.microsoft.com/office/powerpoint/2010/main" val="20951986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kneeling in front of a computer&#10;&#10;Description automatically generated">
            <a:extLst>
              <a:ext uri="{FF2B5EF4-FFF2-40B4-BE49-F238E27FC236}">
                <a16:creationId xmlns:a16="http://schemas.microsoft.com/office/drawing/2014/main" id="{EB56A761-A7FC-7C80-00BD-215D8DF2D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9" y="1669393"/>
            <a:ext cx="2698338" cy="3160357"/>
          </a:xfrm>
          <a:prstGeom prst="rect">
            <a:avLst/>
          </a:prstGeom>
        </p:spPr>
      </p:pic>
      <p:sp>
        <p:nvSpPr>
          <p:cNvPr id="4" name="TextBox 3">
            <a:extLst>
              <a:ext uri="{FF2B5EF4-FFF2-40B4-BE49-F238E27FC236}">
                <a16:creationId xmlns:a16="http://schemas.microsoft.com/office/drawing/2014/main" id="{F6943275-B1FA-DD6A-FFFF-0939DC6ABFB7}"/>
              </a:ext>
            </a:extLst>
          </p:cNvPr>
          <p:cNvSpPr txBox="1"/>
          <p:nvPr/>
        </p:nvSpPr>
        <p:spPr>
          <a:xfrm>
            <a:off x="493526" y="1023062"/>
            <a:ext cx="3120529" cy="646331"/>
          </a:xfrm>
          <a:prstGeom prst="rect">
            <a:avLst/>
          </a:prstGeom>
          <a:noFill/>
        </p:spPr>
        <p:txBody>
          <a:bodyPr wrap="square">
            <a:spAutoFit/>
          </a:bodyPr>
          <a:lstStyle/>
          <a:p>
            <a:r>
              <a:rPr lang="en-US" sz="3600" dirty="0">
                <a:solidFill>
                  <a:schemeClr val="bg1"/>
                </a:solidFill>
                <a:cs typeface="Arial" panose="020B0604020202020204" pitchFamily="34" charset="0"/>
              </a:rPr>
              <a:t>SCIENTISM</a:t>
            </a:r>
          </a:p>
        </p:txBody>
      </p:sp>
      <p:sp>
        <p:nvSpPr>
          <p:cNvPr id="5" name="TextBox 4">
            <a:extLst>
              <a:ext uri="{FF2B5EF4-FFF2-40B4-BE49-F238E27FC236}">
                <a16:creationId xmlns:a16="http://schemas.microsoft.com/office/drawing/2014/main" id="{D37EEF92-4920-F937-3A90-47ABBE85604F}"/>
              </a:ext>
            </a:extLst>
          </p:cNvPr>
          <p:cNvSpPr txBox="1"/>
          <p:nvPr/>
        </p:nvSpPr>
        <p:spPr>
          <a:xfrm>
            <a:off x="3200401" y="0"/>
            <a:ext cx="9209313" cy="7355860"/>
          </a:xfrm>
          <a:prstGeom prst="rect">
            <a:avLst/>
          </a:prstGeom>
          <a:noFill/>
        </p:spPr>
        <p:txBody>
          <a:bodyPr wrap="square">
            <a:spAutoFit/>
          </a:bodyPr>
          <a:lstStyle/>
          <a:p>
            <a:pPr marL="285750" indent="-285750">
              <a:buFont typeface="Arial" panose="020B0604020202020204" pitchFamily="34" charset="0"/>
              <a:buChar char="•"/>
            </a:pPr>
            <a:r>
              <a:rPr lang="en-US" sz="2200" dirty="0"/>
              <a:t>Scientism is the belief that science is the only way to understand everything that matters.</a:t>
            </a:r>
          </a:p>
          <a:p>
            <a:pPr marL="285750" indent="-285750">
              <a:buFont typeface="Arial" panose="020B0604020202020204" pitchFamily="34" charset="0"/>
              <a:buChar char="•"/>
            </a:pPr>
            <a:r>
              <a:rPr lang="en-US" sz="2200" dirty="0"/>
              <a:t>People who believe in scientism think that if something can’t be measured, tested, or proven through science, then it’s not real or not important. They might reject philosophy, art, religion, or personal experience as ways of gaining real knowledge.</a:t>
            </a:r>
          </a:p>
          <a:p>
            <a:pPr marL="285750" indent="-285750">
              <a:buFont typeface="Arial" panose="020B0604020202020204" pitchFamily="34" charset="0"/>
              <a:buChar char="•"/>
            </a:pPr>
            <a:r>
              <a:rPr lang="en-US" sz="2200" dirty="0"/>
              <a:t>Scientism is not the same as science. Science is a powerful tool for understanding the natural world like how diseases work, what stars are made of, or how gravity works. It’s based on observation, experiments, and evidence. Scientism goes further than science. It says: “Only science can tell us the truth. If science can’t study it, it doesn’t matter.”</a:t>
            </a:r>
          </a:p>
          <a:p>
            <a:pPr marL="285750" indent="-285750">
              <a:buFont typeface="Arial" panose="020B0604020202020204" pitchFamily="34" charset="0"/>
              <a:buChar char="•"/>
            </a:pPr>
            <a:r>
              <a:rPr lang="en-US" sz="2200" dirty="0"/>
              <a:t>People Disagree with Scientism because feelings, beauty, morality, and meaning are hard to measure, but they’re still important parts of life. Some truths might be found through philosophy, poetry, religion, or personal reflection, not just experiments. Even science relies on assumptions (like logic or cause and effect) that can’t be proven by science itself.</a:t>
            </a:r>
          </a:p>
          <a:p>
            <a:pPr marL="285750" indent="-285750">
              <a:buFont typeface="Arial" panose="020B0604020202020204" pitchFamily="34" charset="0"/>
              <a:buChar char="•"/>
            </a:pPr>
            <a:r>
              <a:rPr lang="en-US" sz="2200" dirty="0"/>
              <a:t>Science is a method. Scientism is a belief that science is the only method that counts. Many scientists themselves warn against scientism because it can shut down curiosity about the things science can’t fully explain like love, purpose, or consciousness.</a:t>
            </a:r>
          </a:p>
          <a:p>
            <a:br>
              <a:rPr lang="en-US" sz="1600" dirty="0"/>
            </a:br>
            <a:endParaRPr lang="en-US" sz="1600" dirty="0">
              <a:latin typeface="+mj-lt"/>
              <a:cs typeface="Arial" panose="020B0604020202020204" pitchFamily="34" charset="0"/>
            </a:endParaRPr>
          </a:p>
        </p:txBody>
      </p:sp>
      <p:sp>
        <p:nvSpPr>
          <p:cNvPr id="2" name="Oval 1">
            <a:extLst>
              <a:ext uri="{FF2B5EF4-FFF2-40B4-BE49-F238E27FC236}">
                <a16:creationId xmlns:a16="http://schemas.microsoft.com/office/drawing/2014/main" id="{572A04D6-56A2-6CA9-A8F3-2C0A9A0F1EF8}"/>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042556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48FE0A-1C09-F54B-3851-7E4E0C9D9F8F}"/>
              </a:ext>
            </a:extLst>
          </p:cNvPr>
          <p:cNvSpPr txBox="1"/>
          <p:nvPr/>
        </p:nvSpPr>
        <p:spPr>
          <a:xfrm>
            <a:off x="4081807" y="0"/>
            <a:ext cx="8181432"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Scientific progress made possible technologies that led to the industrial revolution. The Industrial Revolution has been a period of significant economic, technological, and social change that began in the late 18th century and continues to the present. </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The Industrial Revolution </a:t>
            </a:r>
            <a:r>
              <a:rPr lang="en-US" sz="2000" dirty="0">
                <a:latin typeface="Arial" panose="020B0604020202020204" pitchFamily="34" charset="0"/>
                <a:cs typeface="Arial" panose="020B0604020202020204" pitchFamily="34" charset="0"/>
              </a:rPr>
              <a:t>has been</a:t>
            </a:r>
            <a:r>
              <a:rPr lang="en-US" sz="2000" b="0" i="0" dirty="0">
                <a:effectLst/>
                <a:latin typeface="Arial" panose="020B0604020202020204" pitchFamily="34" charset="0"/>
                <a:cs typeface="Arial" panose="020B0604020202020204" pitchFamily="34" charset="0"/>
              </a:rPr>
              <a:t> divided into four phases, each marked by significant technological, economic, and social changes. </a:t>
            </a:r>
            <a:r>
              <a:rPr lang="en-US" sz="2000" dirty="0">
                <a:latin typeface="Arial" panose="020B0604020202020204" pitchFamily="34" charset="0"/>
                <a:cs typeface="Arial" panose="020B0604020202020204" pitchFamily="34" charset="0"/>
              </a:rPr>
              <a:t>Each of these revolutions</a:t>
            </a:r>
            <a:r>
              <a:rPr lang="en-US" sz="2000" b="0" i="0" dirty="0">
                <a:effectLst/>
                <a:latin typeface="Arial" panose="020B0604020202020204" pitchFamily="34" charset="0"/>
                <a:cs typeface="Arial" panose="020B0604020202020204" pitchFamily="34" charset="0"/>
              </a:rPr>
              <a:t> has profoundly affected how we live and think.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The first Industrial Revolution (late 18th to early 19th century Approximately 1760 to 1840</a:t>
            </a:r>
            <a:r>
              <a:rPr lang="en-US" sz="2000" dirty="0">
                <a:solidFill>
                  <a:schemeClr val="bg1"/>
                </a:solidFill>
                <a:latin typeface="Arial" panose="020B0604020202020204" pitchFamily="34" charset="0"/>
                <a:cs typeface="Arial" panose="020B0604020202020204" pitchFamily="34" charset="0"/>
              </a:rPr>
              <a:t>.)</a:t>
            </a:r>
            <a:r>
              <a:rPr lang="en-US" sz="2000" b="0" i="0" dirty="0">
                <a:solidFill>
                  <a:schemeClr val="bg1"/>
                </a:solidFill>
                <a:effectLst/>
                <a:latin typeface="Arial" panose="020B0604020202020204" pitchFamily="34" charset="0"/>
                <a:cs typeface="Arial" panose="020B0604020202020204" pitchFamily="34" charset="0"/>
              </a:rPr>
              <a:t> </a:t>
            </a:r>
            <a:r>
              <a:rPr lang="en-US" sz="2000" b="0" i="0" dirty="0">
                <a:effectLst/>
                <a:latin typeface="Arial" panose="020B0604020202020204" pitchFamily="34" charset="0"/>
                <a:cs typeface="Arial" panose="020B0604020202020204" pitchFamily="34" charset="0"/>
              </a:rPr>
              <a:t>began in Britain and was characterized by the transition from hand production methods to machines. Key innovations included the steam engine, the spinning jenny, and the power loom. The first industrial revolution led to the rise of factories, urbanization, and significant changes in labor systems.</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s</a:t>
            </a:r>
            <a:r>
              <a:rPr lang="en-US" sz="2000" b="0" i="0" dirty="0">
                <a:solidFill>
                  <a:schemeClr val="bg1"/>
                </a:solidFill>
                <a:effectLst/>
                <a:latin typeface="Arial" panose="020B0604020202020204" pitchFamily="34" charset="0"/>
                <a:cs typeface="Arial" panose="020B0604020202020204" pitchFamily="34" charset="0"/>
              </a:rPr>
              <a:t>econd Industrial Revolution (late 19th to early 20th century Approximately 1870 to 1914.) </a:t>
            </a:r>
            <a:r>
              <a:rPr lang="en-US" sz="2000" b="0" i="0" dirty="0">
                <a:effectLst/>
                <a:latin typeface="Arial" panose="020B0604020202020204" pitchFamily="34" charset="0"/>
                <a:cs typeface="Arial" panose="020B0604020202020204" pitchFamily="34" charset="0"/>
              </a:rPr>
              <a:t>saw advancements in steel production, electricity, and chemical processes. Innovations like the internal combustion engine, the telegraph, and the telephone emerged. </a:t>
            </a:r>
            <a:r>
              <a:rPr lang="en-US" sz="2000" dirty="0">
                <a:latin typeface="Arial" panose="020B0604020202020204" pitchFamily="34" charset="0"/>
                <a:cs typeface="Arial" panose="020B0604020202020204" pitchFamily="34" charset="0"/>
              </a:rPr>
              <a:t>The second industrial revolution was</a:t>
            </a:r>
            <a:r>
              <a:rPr lang="en-US" sz="2000" b="0" i="0" dirty="0">
                <a:effectLst/>
                <a:latin typeface="Arial" panose="020B0604020202020204" pitchFamily="34" charset="0"/>
                <a:cs typeface="Arial" panose="020B0604020202020204" pitchFamily="34" charset="0"/>
              </a:rPr>
              <a:t> also marked the expansion of railroads and the rise of mass production techniques, particularly in industries such as automotive and consumer goods.</a:t>
            </a:r>
          </a:p>
        </p:txBody>
      </p:sp>
      <p:sp>
        <p:nvSpPr>
          <p:cNvPr id="4" name="TextBox 3">
            <a:extLst>
              <a:ext uri="{FF2B5EF4-FFF2-40B4-BE49-F238E27FC236}">
                <a16:creationId xmlns:a16="http://schemas.microsoft.com/office/drawing/2014/main" id="{EA4A2EE8-523F-F72C-1CC5-AEF3E71EB8B9}"/>
              </a:ext>
            </a:extLst>
          </p:cNvPr>
          <p:cNvSpPr txBox="1"/>
          <p:nvPr/>
        </p:nvSpPr>
        <p:spPr>
          <a:xfrm>
            <a:off x="-245353" y="741599"/>
            <a:ext cx="4577292" cy="1077218"/>
          </a:xfrm>
          <a:prstGeom prst="rect">
            <a:avLst/>
          </a:prstGeom>
          <a:noFill/>
        </p:spPr>
        <p:txBody>
          <a:bodyPr wrap="square">
            <a:spAutoFit/>
          </a:bodyPr>
          <a:lstStyle/>
          <a:p>
            <a:pPr algn="ctr"/>
            <a:r>
              <a:rPr lang="en-US" sz="3200" dirty="0">
                <a:solidFill>
                  <a:schemeClr val="bg1"/>
                </a:solidFill>
                <a:cs typeface="Arial" panose="020B0604020202020204" pitchFamily="34" charset="0"/>
              </a:rPr>
              <a:t>THE INDUSTRIAL REVOLUTIONS</a:t>
            </a:r>
          </a:p>
        </p:txBody>
      </p:sp>
      <p:pic>
        <p:nvPicPr>
          <p:cNvPr id="2" name="Picture 1" descr="A diagram of industry revolution&#10;&#10;Description automatically generated with medium confidence">
            <a:extLst>
              <a:ext uri="{FF2B5EF4-FFF2-40B4-BE49-F238E27FC236}">
                <a16:creationId xmlns:a16="http://schemas.microsoft.com/office/drawing/2014/main" id="{A5E6903D-A11F-4151-A795-00192C81F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50" y="2184741"/>
            <a:ext cx="3888487" cy="3329939"/>
          </a:xfrm>
          <a:prstGeom prst="rect">
            <a:avLst/>
          </a:prstGeom>
        </p:spPr>
      </p:pic>
      <p:sp>
        <p:nvSpPr>
          <p:cNvPr id="5" name="Oval 4">
            <a:extLst>
              <a:ext uri="{FF2B5EF4-FFF2-40B4-BE49-F238E27FC236}">
                <a16:creationId xmlns:a16="http://schemas.microsoft.com/office/drawing/2014/main" id="{67BE6E6B-D8E0-2359-3A90-8CC1388DBDC1}"/>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78460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E242-1A4E-0B9E-CA25-0B363DC729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15A4B8-730B-ECCB-888A-F72EC8059A91}"/>
              </a:ext>
            </a:extLst>
          </p:cNvPr>
          <p:cNvSpPr txBox="1"/>
          <p:nvPr/>
        </p:nvSpPr>
        <p:spPr>
          <a:xfrm>
            <a:off x="4958499" y="0"/>
            <a:ext cx="7304740" cy="6186309"/>
          </a:xfrm>
          <a:prstGeom prst="rect">
            <a:avLst/>
          </a:prstGeom>
          <a:noFill/>
        </p:spPr>
        <p:txBody>
          <a:bodyPr wrap="square">
            <a:spAutoFit/>
          </a:bodyPr>
          <a:lstStyle/>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The t</a:t>
            </a:r>
            <a:r>
              <a:rPr lang="en-US" sz="2200" b="0" i="0" dirty="0">
                <a:solidFill>
                  <a:schemeClr val="bg1"/>
                </a:solidFill>
                <a:effectLst/>
                <a:latin typeface="Arial" panose="020B0604020202020204" pitchFamily="34" charset="0"/>
                <a:cs typeface="Arial" panose="020B0604020202020204" pitchFamily="34" charset="0"/>
              </a:rPr>
              <a:t>hird Industrial Revolution (late 20th century Approximately 1960s to the 1990s) </a:t>
            </a:r>
            <a:r>
              <a:rPr lang="en-US" sz="2200" b="0" i="0" dirty="0">
                <a:effectLst/>
                <a:latin typeface="Arial" panose="020B0604020202020204" pitchFamily="34" charset="0"/>
                <a:cs typeface="Arial" panose="020B0604020202020204" pitchFamily="34" charset="0"/>
              </a:rPr>
              <a:t>is often referred to as the first Digital Revolution, this phase was characterized by the rise of electronics, telecommunications, and computers. The development of the internet and information technology transformed industries and created new ways of communication and commerce.</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The f</a:t>
            </a:r>
            <a:r>
              <a:rPr lang="en-US" sz="2200" b="0" i="0" dirty="0">
                <a:solidFill>
                  <a:schemeClr val="bg1"/>
                </a:solidFill>
                <a:effectLst/>
                <a:latin typeface="Arial" panose="020B0604020202020204" pitchFamily="34" charset="0"/>
                <a:cs typeface="Arial" panose="020B0604020202020204" pitchFamily="34" charset="0"/>
              </a:rPr>
              <a:t>ourth Industrial Revolution (21st century. Approximately 2010 to present.) </a:t>
            </a:r>
            <a:r>
              <a:rPr lang="en-US" sz="2200" b="0" i="0" dirty="0">
                <a:effectLst/>
                <a:latin typeface="Arial" panose="020B0604020202020204" pitchFamily="34" charset="0"/>
                <a:cs typeface="Arial" panose="020B0604020202020204" pitchFamily="34" charset="0"/>
              </a:rPr>
              <a:t>has been characterized by the fusion of advanced technologies such as artificial intelligence, robotics, the Internet of Things (IoT), biotechnology, and quantum computing. It emphasizes automation, smart manufacturing, and the integration of digital and physical systems. This phase is also marked by discussions about the ethical implications and societal impacts of these technologies.</a:t>
            </a:r>
          </a:p>
        </p:txBody>
      </p:sp>
      <p:sp>
        <p:nvSpPr>
          <p:cNvPr id="4" name="TextBox 3">
            <a:extLst>
              <a:ext uri="{FF2B5EF4-FFF2-40B4-BE49-F238E27FC236}">
                <a16:creationId xmlns:a16="http://schemas.microsoft.com/office/drawing/2014/main" id="{4ED21DF7-6826-9752-D085-8AADB5CFF7D6}"/>
              </a:ext>
            </a:extLst>
          </p:cNvPr>
          <p:cNvSpPr txBox="1"/>
          <p:nvPr/>
        </p:nvSpPr>
        <p:spPr>
          <a:xfrm>
            <a:off x="347553" y="561631"/>
            <a:ext cx="4383095"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THE INDUSTRIAL REVOLUTIONS</a:t>
            </a:r>
          </a:p>
        </p:txBody>
      </p:sp>
      <p:pic>
        <p:nvPicPr>
          <p:cNvPr id="2" name="Picture 1" descr="A diagram of industry revolution&#10;&#10;Description automatically generated with medium confidence">
            <a:extLst>
              <a:ext uri="{FF2B5EF4-FFF2-40B4-BE49-F238E27FC236}">
                <a16:creationId xmlns:a16="http://schemas.microsoft.com/office/drawing/2014/main" id="{B897F6FA-ED8F-9C27-4987-C68D41DD0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93" y="1947915"/>
            <a:ext cx="4567217" cy="3556341"/>
          </a:xfrm>
          <a:prstGeom prst="rect">
            <a:avLst/>
          </a:prstGeom>
        </p:spPr>
      </p:pic>
      <p:sp>
        <p:nvSpPr>
          <p:cNvPr id="5" name="Oval 4">
            <a:extLst>
              <a:ext uri="{FF2B5EF4-FFF2-40B4-BE49-F238E27FC236}">
                <a16:creationId xmlns:a16="http://schemas.microsoft.com/office/drawing/2014/main" id="{4795E833-0490-54A5-E89A-26DD01B89661}"/>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722241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1EBA8-C485-A756-91CA-B0349F08D0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BEF4D9-1311-A08B-A616-4522922B5CAF}"/>
              </a:ext>
            </a:extLst>
          </p:cNvPr>
          <p:cNvSpPr txBox="1"/>
          <p:nvPr/>
        </p:nvSpPr>
        <p:spPr>
          <a:xfrm>
            <a:off x="1468615" y="515825"/>
            <a:ext cx="8819070" cy="3847207"/>
          </a:xfrm>
          <a:prstGeom prst="rect">
            <a:avLst/>
          </a:prstGeom>
          <a:noFill/>
        </p:spPr>
        <p:txBody>
          <a:bodyPr wrap="square">
            <a:spAutoFit/>
          </a:bodyPr>
          <a:lstStyle/>
          <a:p>
            <a:pPr algn="ctr"/>
            <a:r>
              <a:rPr lang="en-US" sz="4800" b="1" cap="all" dirty="0">
                <a:solidFill>
                  <a:schemeClr val="bg1"/>
                </a:solidFill>
                <a:cs typeface="Arial" panose="020B0604020202020204" pitchFamily="34" charset="0"/>
              </a:rPr>
              <a:t>THE POLYCRISIS AND THE NEW dark age</a:t>
            </a:r>
          </a:p>
          <a:p>
            <a:pPr algn="ctr"/>
            <a:endParaRPr lang="en-US" sz="4800" b="1" cap="all" dirty="0">
              <a:solidFill>
                <a:schemeClr val="bg1"/>
              </a:solidFill>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where we consider that just as societies and individuals can progress from reacting to acting to thinking and contemplating as we saw in the renaissance and the enlightenment, we can also regress from contemplating to reacting as is happening now in the western world and as did most notably during during the dark ages.</a:t>
            </a:r>
            <a:r>
              <a:rPr lang="en-US" sz="2000" b="1" dirty="0">
                <a:solidFill>
                  <a:schemeClr val="bg1"/>
                </a:solidFill>
                <a:latin typeface="Arial" panose="020B0604020202020204" pitchFamily="34" charset="0"/>
                <a:cs typeface="Arial" panose="020B0604020202020204" pitchFamily="34" charset="0"/>
              </a:rPr>
              <a:t> </a:t>
            </a:r>
            <a:endParaRPr lang="en-CA"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048ED5E-9D38-0C9D-E1D1-AEC33A7CA947}"/>
              </a:ext>
            </a:extLst>
          </p:cNvPr>
          <p:cNvSpPr txBox="1"/>
          <p:nvPr/>
        </p:nvSpPr>
        <p:spPr>
          <a:xfrm>
            <a:off x="1336883" y="5008212"/>
            <a:ext cx="10379943" cy="707886"/>
          </a:xfrm>
          <a:prstGeom prst="rect">
            <a:avLst/>
          </a:prstGeom>
          <a:noFill/>
        </p:spPr>
        <p:txBody>
          <a:bodyPr wrap="square">
            <a:spAutoFit/>
          </a:bodyPr>
          <a:lstStyle/>
          <a:p>
            <a:pPr marL="0" indent="0">
              <a:buNone/>
            </a:pPr>
            <a:r>
              <a:rPr lang="en-US" sz="2000" dirty="0">
                <a:solidFill>
                  <a:schemeClr val="bg1"/>
                </a:solidFill>
                <a:latin typeface="Arial" panose="020B0604020202020204" pitchFamily="34" charset="0"/>
                <a:cs typeface="Arial" panose="020B0604020202020204" pitchFamily="34" charset="0"/>
              </a:rPr>
              <a:t>“ Those who do not remember the past are condemned to repeat it”</a:t>
            </a:r>
          </a:p>
          <a:p>
            <a:pPr marL="0" indent="0">
              <a:buNone/>
            </a:pPr>
            <a:r>
              <a:rPr lang="en-US" sz="2000" dirty="0">
                <a:solidFill>
                  <a:schemeClr val="bg1"/>
                </a:solidFill>
                <a:latin typeface="Arial" panose="020B0604020202020204" pitchFamily="34" charset="0"/>
                <a:cs typeface="Arial" panose="020B0604020202020204" pitchFamily="34" charset="0"/>
              </a:rPr>
              <a:t>                                                                                                       George Santayana</a:t>
            </a:r>
          </a:p>
        </p:txBody>
      </p:sp>
    </p:spTree>
    <p:extLst>
      <p:ext uri="{BB962C8B-B14F-4D97-AF65-F5344CB8AC3E}">
        <p14:creationId xmlns:p14="http://schemas.microsoft.com/office/powerpoint/2010/main" val="14933926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45666-B8C3-5D63-E5FB-2743E7531ADD}"/>
            </a:ext>
          </a:extLst>
        </p:cNvPr>
        <p:cNvGrpSpPr/>
        <p:nvPr/>
      </p:nvGrpSpPr>
      <p:grpSpPr>
        <a:xfrm>
          <a:off x="0" y="0"/>
          <a:ext cx="0" cy="0"/>
          <a:chOff x="0" y="0"/>
          <a:chExt cx="0" cy="0"/>
        </a:xfrm>
      </p:grpSpPr>
      <p:pic>
        <p:nvPicPr>
          <p:cNvPr id="3" name="Picture 2" descr="An iceberg in the water&#10;&#10;AI-generated content may be incorrect.">
            <a:extLst>
              <a:ext uri="{FF2B5EF4-FFF2-40B4-BE49-F238E27FC236}">
                <a16:creationId xmlns:a16="http://schemas.microsoft.com/office/drawing/2014/main" id="{9BB9743A-3469-7B4A-70D8-8F64AAFEB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56" y="113958"/>
            <a:ext cx="4354106" cy="6477000"/>
          </a:xfrm>
          <a:prstGeom prst="rect">
            <a:avLst/>
          </a:prstGeom>
        </p:spPr>
      </p:pic>
      <p:sp>
        <p:nvSpPr>
          <p:cNvPr id="5" name="TextBox 4">
            <a:extLst>
              <a:ext uri="{FF2B5EF4-FFF2-40B4-BE49-F238E27FC236}">
                <a16:creationId xmlns:a16="http://schemas.microsoft.com/office/drawing/2014/main" id="{6E4F5BE9-238F-4DDB-9160-F768AF5E5C35}"/>
              </a:ext>
            </a:extLst>
          </p:cNvPr>
          <p:cNvSpPr txBox="1"/>
          <p:nvPr/>
        </p:nvSpPr>
        <p:spPr>
          <a:xfrm>
            <a:off x="88982" y="1301313"/>
            <a:ext cx="3430570" cy="461665"/>
          </a:xfrm>
          <a:prstGeom prst="rect">
            <a:avLst/>
          </a:prstGeom>
          <a:noFill/>
        </p:spPr>
        <p:txBody>
          <a:bodyPr wrap="square">
            <a:spAutoFit/>
          </a:bodyPr>
          <a:lstStyle/>
          <a:p>
            <a:r>
              <a:rPr lang="en-US" sz="2400" dirty="0"/>
              <a:t>Rational mind</a:t>
            </a:r>
            <a:endParaRPr lang="en-CA" sz="2400" dirty="0"/>
          </a:p>
        </p:txBody>
      </p:sp>
      <p:sp>
        <p:nvSpPr>
          <p:cNvPr id="7" name="TextBox 6">
            <a:extLst>
              <a:ext uri="{FF2B5EF4-FFF2-40B4-BE49-F238E27FC236}">
                <a16:creationId xmlns:a16="http://schemas.microsoft.com/office/drawing/2014/main" id="{8E8CDD8A-2D8A-8CE9-7C83-E9F895D0CBA8}"/>
              </a:ext>
            </a:extLst>
          </p:cNvPr>
          <p:cNvSpPr txBox="1"/>
          <p:nvPr/>
        </p:nvSpPr>
        <p:spPr>
          <a:xfrm>
            <a:off x="592400" y="2998515"/>
            <a:ext cx="3573047" cy="707886"/>
          </a:xfrm>
          <a:prstGeom prst="rect">
            <a:avLst/>
          </a:prstGeom>
          <a:noFill/>
        </p:spPr>
        <p:txBody>
          <a:bodyPr wrap="square">
            <a:spAutoFit/>
          </a:bodyPr>
          <a:lstStyle/>
          <a:p>
            <a:r>
              <a:rPr lang="en-US" sz="4000" dirty="0">
                <a:solidFill>
                  <a:srgbClr val="FF0000"/>
                </a:solidFill>
              </a:rPr>
              <a:t>Emotional mind</a:t>
            </a:r>
            <a:endParaRPr lang="en-CA" sz="4000" dirty="0">
              <a:solidFill>
                <a:srgbClr val="FF0000"/>
              </a:solidFill>
            </a:endParaRPr>
          </a:p>
        </p:txBody>
      </p:sp>
      <p:sp>
        <p:nvSpPr>
          <p:cNvPr id="9" name="TextBox 8">
            <a:extLst>
              <a:ext uri="{FF2B5EF4-FFF2-40B4-BE49-F238E27FC236}">
                <a16:creationId xmlns:a16="http://schemas.microsoft.com/office/drawing/2014/main" id="{60271F92-A198-A31C-CAAA-0135D717EE3E}"/>
              </a:ext>
            </a:extLst>
          </p:cNvPr>
          <p:cNvSpPr txBox="1"/>
          <p:nvPr/>
        </p:nvSpPr>
        <p:spPr>
          <a:xfrm>
            <a:off x="538605" y="3937958"/>
            <a:ext cx="4354104" cy="461665"/>
          </a:xfrm>
          <a:prstGeom prst="rect">
            <a:avLst/>
          </a:prstGeom>
          <a:noFill/>
        </p:spPr>
        <p:txBody>
          <a:bodyPr wrap="square">
            <a:spAutoFit/>
          </a:bodyPr>
          <a:lstStyle/>
          <a:p>
            <a:r>
              <a:rPr lang="en-US" sz="2400" dirty="0"/>
              <a:t>Embodied (somatic) mind</a:t>
            </a:r>
            <a:endParaRPr lang="en-CA" sz="2400" dirty="0"/>
          </a:p>
        </p:txBody>
      </p:sp>
      <p:sp>
        <p:nvSpPr>
          <p:cNvPr id="11" name="TextBox 10">
            <a:extLst>
              <a:ext uri="{FF2B5EF4-FFF2-40B4-BE49-F238E27FC236}">
                <a16:creationId xmlns:a16="http://schemas.microsoft.com/office/drawing/2014/main" id="{395E658F-41FA-F49A-2554-D78A31A12C1D}"/>
              </a:ext>
            </a:extLst>
          </p:cNvPr>
          <p:cNvSpPr txBox="1"/>
          <p:nvPr/>
        </p:nvSpPr>
        <p:spPr>
          <a:xfrm>
            <a:off x="985427" y="4623528"/>
            <a:ext cx="3243208" cy="461665"/>
          </a:xfrm>
          <a:prstGeom prst="rect">
            <a:avLst/>
          </a:prstGeom>
          <a:noFill/>
        </p:spPr>
        <p:txBody>
          <a:bodyPr wrap="square">
            <a:spAutoFit/>
          </a:bodyPr>
          <a:lstStyle/>
          <a:p>
            <a:r>
              <a:rPr lang="en-US" sz="2400" dirty="0"/>
              <a:t>Organ Intelligence</a:t>
            </a:r>
            <a:endParaRPr lang="en-CA" sz="2400" dirty="0"/>
          </a:p>
        </p:txBody>
      </p:sp>
      <p:sp>
        <p:nvSpPr>
          <p:cNvPr id="13" name="TextBox 12">
            <a:extLst>
              <a:ext uri="{FF2B5EF4-FFF2-40B4-BE49-F238E27FC236}">
                <a16:creationId xmlns:a16="http://schemas.microsoft.com/office/drawing/2014/main" id="{C406CA9C-0B84-BB43-C56B-405D16BA5717}"/>
              </a:ext>
            </a:extLst>
          </p:cNvPr>
          <p:cNvSpPr txBox="1"/>
          <p:nvPr/>
        </p:nvSpPr>
        <p:spPr>
          <a:xfrm>
            <a:off x="385352" y="5533002"/>
            <a:ext cx="4354105" cy="461665"/>
          </a:xfrm>
          <a:prstGeom prst="rect">
            <a:avLst/>
          </a:prstGeom>
          <a:noFill/>
        </p:spPr>
        <p:txBody>
          <a:bodyPr wrap="square">
            <a:spAutoFit/>
          </a:bodyPr>
          <a:lstStyle/>
          <a:p>
            <a:r>
              <a:rPr lang="en-US" sz="2400" dirty="0"/>
              <a:t>Basal or Cellular Intelligence</a:t>
            </a:r>
            <a:endParaRPr lang="en-CA" sz="2400" dirty="0"/>
          </a:p>
        </p:txBody>
      </p:sp>
      <p:sp>
        <p:nvSpPr>
          <p:cNvPr id="15" name="TextBox 14">
            <a:extLst>
              <a:ext uri="{FF2B5EF4-FFF2-40B4-BE49-F238E27FC236}">
                <a16:creationId xmlns:a16="http://schemas.microsoft.com/office/drawing/2014/main" id="{DB6B1AB8-3D1F-A187-4D23-45D318371331}"/>
              </a:ext>
            </a:extLst>
          </p:cNvPr>
          <p:cNvSpPr txBox="1"/>
          <p:nvPr/>
        </p:nvSpPr>
        <p:spPr>
          <a:xfrm>
            <a:off x="552253" y="318974"/>
            <a:ext cx="3827628" cy="461665"/>
          </a:xfrm>
          <a:prstGeom prst="rect">
            <a:avLst/>
          </a:prstGeom>
          <a:noFill/>
        </p:spPr>
        <p:txBody>
          <a:bodyPr wrap="square">
            <a:spAutoFit/>
          </a:bodyPr>
          <a:lstStyle/>
          <a:p>
            <a:r>
              <a:rPr lang="en-US" sz="2400" dirty="0"/>
              <a:t>Self-aware/observing mind</a:t>
            </a:r>
            <a:endParaRPr lang="en-CA" sz="2400" dirty="0"/>
          </a:p>
        </p:txBody>
      </p:sp>
      <p:sp>
        <p:nvSpPr>
          <p:cNvPr id="6" name="TextBox 5">
            <a:extLst>
              <a:ext uri="{FF2B5EF4-FFF2-40B4-BE49-F238E27FC236}">
                <a16:creationId xmlns:a16="http://schemas.microsoft.com/office/drawing/2014/main" id="{1327D3F7-2AA7-18D8-95FA-47B54E9D343F}"/>
              </a:ext>
            </a:extLst>
          </p:cNvPr>
          <p:cNvSpPr txBox="1"/>
          <p:nvPr/>
        </p:nvSpPr>
        <p:spPr>
          <a:xfrm>
            <a:off x="3541308" y="2018769"/>
            <a:ext cx="1537398" cy="369332"/>
          </a:xfrm>
          <a:prstGeom prst="rect">
            <a:avLst/>
          </a:prstGeom>
          <a:noFill/>
        </p:spPr>
        <p:txBody>
          <a:bodyPr wrap="square">
            <a:spAutoFit/>
          </a:bodyPr>
          <a:lstStyle/>
          <a:p>
            <a:r>
              <a:rPr lang="en-US" sz="1800" b="0" i="0" dirty="0">
                <a:effectLst/>
                <a:latin typeface="Arial" panose="020B0604020202020204" pitchFamily="34" charset="0"/>
              </a:rPr>
              <a:t>unconscious</a:t>
            </a:r>
            <a:endParaRPr lang="en-CA" dirty="0"/>
          </a:p>
        </p:txBody>
      </p:sp>
      <p:sp>
        <p:nvSpPr>
          <p:cNvPr id="12" name="TextBox 11">
            <a:extLst>
              <a:ext uri="{FF2B5EF4-FFF2-40B4-BE49-F238E27FC236}">
                <a16:creationId xmlns:a16="http://schemas.microsoft.com/office/drawing/2014/main" id="{D3080BC5-4321-6CE3-F37D-C46B01EEF1B3}"/>
              </a:ext>
            </a:extLst>
          </p:cNvPr>
          <p:cNvSpPr txBox="1"/>
          <p:nvPr/>
        </p:nvSpPr>
        <p:spPr>
          <a:xfrm>
            <a:off x="3656864" y="1723601"/>
            <a:ext cx="1306287" cy="369332"/>
          </a:xfrm>
          <a:prstGeom prst="rect">
            <a:avLst/>
          </a:prstGeom>
          <a:noFill/>
        </p:spPr>
        <p:txBody>
          <a:bodyPr wrap="square">
            <a:spAutoFit/>
          </a:bodyPr>
          <a:lstStyle/>
          <a:p>
            <a:r>
              <a:rPr lang="en-US" sz="1800" b="0" i="0" dirty="0">
                <a:effectLst/>
                <a:latin typeface="Arial" panose="020B0604020202020204" pitchFamily="34" charset="0"/>
              </a:rPr>
              <a:t>conscious</a:t>
            </a:r>
            <a:endParaRPr lang="en-CA" dirty="0"/>
          </a:p>
        </p:txBody>
      </p:sp>
      <p:sp>
        <p:nvSpPr>
          <p:cNvPr id="14" name="Arrow: Up 13">
            <a:extLst>
              <a:ext uri="{FF2B5EF4-FFF2-40B4-BE49-F238E27FC236}">
                <a16:creationId xmlns:a16="http://schemas.microsoft.com/office/drawing/2014/main" id="{972B5A03-A6CD-5976-8165-ADD9740E89E4}"/>
              </a:ext>
            </a:extLst>
          </p:cNvPr>
          <p:cNvSpPr/>
          <p:nvPr/>
        </p:nvSpPr>
        <p:spPr>
          <a:xfrm>
            <a:off x="4137565" y="72072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2C11C18F-A060-8B9E-7FEF-3AFE5A8C7D75}"/>
              </a:ext>
            </a:extLst>
          </p:cNvPr>
          <p:cNvSpPr/>
          <p:nvPr/>
        </p:nvSpPr>
        <p:spPr>
          <a:xfrm>
            <a:off x="4141879" y="24127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15907F15-FF5B-667D-5D34-4439A8603B6F}"/>
              </a:ext>
            </a:extLst>
          </p:cNvPr>
          <p:cNvSpPr txBox="1"/>
          <p:nvPr/>
        </p:nvSpPr>
        <p:spPr>
          <a:xfrm>
            <a:off x="5367762" y="854084"/>
            <a:ext cx="6100762" cy="1754326"/>
          </a:xfrm>
          <a:prstGeom prst="rect">
            <a:avLst/>
          </a:prstGeom>
          <a:noFill/>
        </p:spPr>
        <p:txBody>
          <a:bodyPr wrap="square">
            <a:spAutoFit/>
          </a:bodyPr>
          <a:lstStyle/>
          <a:p>
            <a:pPr algn="ctr"/>
            <a:r>
              <a:rPr lang="en-US" sz="3600" dirty="0">
                <a:solidFill>
                  <a:schemeClr val="bg1"/>
                </a:solidFill>
              </a:rPr>
              <a:t>A MAP OF THE MIND: A RETURN TO EMOTIONAL MIND</a:t>
            </a:r>
          </a:p>
        </p:txBody>
      </p:sp>
      <p:sp>
        <p:nvSpPr>
          <p:cNvPr id="8" name="TextBox 7">
            <a:extLst>
              <a:ext uri="{FF2B5EF4-FFF2-40B4-BE49-F238E27FC236}">
                <a16:creationId xmlns:a16="http://schemas.microsoft.com/office/drawing/2014/main" id="{0C3C788B-ADDA-8D4B-43BC-775398309777}"/>
              </a:ext>
            </a:extLst>
          </p:cNvPr>
          <p:cNvSpPr txBox="1"/>
          <p:nvPr/>
        </p:nvSpPr>
        <p:spPr>
          <a:xfrm>
            <a:off x="5089899" y="2983126"/>
            <a:ext cx="6099142" cy="461665"/>
          </a:xfrm>
          <a:prstGeom prst="rect">
            <a:avLst/>
          </a:prstGeom>
          <a:noFill/>
        </p:spPr>
        <p:txBody>
          <a:bodyPr wrap="square">
            <a:spAutoFit/>
          </a:bodyPr>
          <a:lstStyle/>
          <a:p>
            <a:pPr marL="285750" indent="-285750" algn="ctr">
              <a:buFont typeface="Arial" panose="020B0604020202020204" pitchFamily="34" charset="0"/>
              <a:buChar char="•"/>
            </a:pPr>
            <a:r>
              <a:rPr lang="en-US" sz="2400" dirty="0">
                <a:latin typeface="+mj-lt"/>
              </a:rPr>
              <a:t>are we entering a new</a:t>
            </a:r>
            <a:r>
              <a:rPr lang="en-US" sz="2400" b="0" i="0" dirty="0">
                <a:effectLst/>
                <a:latin typeface="+mj-lt"/>
              </a:rPr>
              <a:t>  “dark age“? </a:t>
            </a:r>
            <a:endParaRPr lang="en-CA" sz="2400" dirty="0"/>
          </a:p>
        </p:txBody>
      </p:sp>
    </p:spTree>
    <p:extLst>
      <p:ext uri="{BB962C8B-B14F-4D97-AF65-F5344CB8AC3E}">
        <p14:creationId xmlns:p14="http://schemas.microsoft.com/office/powerpoint/2010/main" val="27150343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battle&#10;&#10;Description automatically generated">
            <a:extLst>
              <a:ext uri="{FF2B5EF4-FFF2-40B4-BE49-F238E27FC236}">
                <a16:creationId xmlns:a16="http://schemas.microsoft.com/office/drawing/2014/main" id="{55408477-7A93-861D-C406-DC4224DBB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18" y="1566218"/>
            <a:ext cx="5175727" cy="3963139"/>
          </a:xfrm>
          <a:prstGeom prst="rect">
            <a:avLst/>
          </a:prstGeom>
        </p:spPr>
      </p:pic>
      <p:sp>
        <p:nvSpPr>
          <p:cNvPr id="7" name="TextBox 6">
            <a:extLst>
              <a:ext uri="{FF2B5EF4-FFF2-40B4-BE49-F238E27FC236}">
                <a16:creationId xmlns:a16="http://schemas.microsoft.com/office/drawing/2014/main" id="{A5620D26-D430-6AD3-C549-9A42D47CCD80}"/>
              </a:ext>
            </a:extLst>
          </p:cNvPr>
          <p:cNvSpPr txBox="1"/>
          <p:nvPr/>
        </p:nvSpPr>
        <p:spPr>
          <a:xfrm>
            <a:off x="5378245" y="117693"/>
            <a:ext cx="6813755" cy="6740307"/>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mj-lt"/>
              </a:rPr>
              <a:t>The term "Dark Ages" traditionally refers to the early medieval period of Western European history, roughly from the fall of the Western Roman Empire in the 5th century to the beginning of the High Middle Ages around the 10th century. </a:t>
            </a:r>
          </a:p>
          <a:p>
            <a:pPr marL="285750" indent="-285750">
              <a:buFont typeface="Arial" panose="020B0604020202020204" pitchFamily="34" charset="0"/>
              <a:buChar char="•"/>
            </a:pPr>
            <a:r>
              <a:rPr lang="en-US" sz="2400" b="0" i="0" dirty="0">
                <a:effectLst/>
                <a:latin typeface="+mj-lt"/>
              </a:rPr>
              <a:t>This period is often characterized by a perceived cultural and economic decline, a lack of scientific and literary output, and general societal regression. </a:t>
            </a:r>
          </a:p>
          <a:p>
            <a:pPr marL="285750" indent="-285750">
              <a:buFont typeface="Arial" panose="020B0604020202020204" pitchFamily="34" charset="0"/>
              <a:buChar char="•"/>
            </a:pPr>
            <a:r>
              <a:rPr lang="en-US" sz="2400" b="0" i="0" dirty="0">
                <a:effectLst/>
                <a:latin typeface="+mj-lt"/>
              </a:rPr>
              <a:t>The term dark ages suggests a period of darkness, ignorance, and barbarism, especially when compared to the preceding Greek and Roman Empires and the later Renaissance.</a:t>
            </a:r>
          </a:p>
          <a:p>
            <a:pPr marL="285750" indent="-285750">
              <a:buFont typeface="Arial" panose="020B0604020202020204" pitchFamily="34" charset="0"/>
              <a:buChar char="•"/>
            </a:pPr>
            <a:r>
              <a:rPr lang="en-US" sz="2400" b="0" i="0" dirty="0">
                <a:effectLst/>
                <a:latin typeface="+mj-lt"/>
              </a:rPr>
              <a:t>Some people </a:t>
            </a:r>
            <a:r>
              <a:rPr lang="en-US" sz="2400" dirty="0">
                <a:latin typeface="+mj-lt"/>
              </a:rPr>
              <a:t>call</a:t>
            </a:r>
            <a:r>
              <a:rPr lang="en-US" sz="2400" b="0" i="0" dirty="0">
                <a:effectLst/>
                <a:latin typeface="+mj-lt"/>
              </a:rPr>
              <a:t> </a:t>
            </a:r>
            <a:r>
              <a:rPr lang="en-US" sz="2400" dirty="0">
                <a:latin typeface="+mj-lt"/>
              </a:rPr>
              <a:t>the present-day</a:t>
            </a:r>
            <a:r>
              <a:rPr lang="en-US" sz="2400" b="0" i="0" dirty="0">
                <a:effectLst/>
                <a:latin typeface="+mj-lt"/>
              </a:rPr>
              <a:t> decline in cultural and intellectual progress </a:t>
            </a:r>
            <a:r>
              <a:rPr lang="en-US" sz="2400" dirty="0">
                <a:latin typeface="+mj-lt"/>
              </a:rPr>
              <a:t>caused by</a:t>
            </a:r>
            <a:r>
              <a:rPr lang="en-US" sz="2400" b="0" i="0" dirty="0">
                <a:effectLst/>
                <a:latin typeface="+mj-lt"/>
              </a:rPr>
              <a:t> various factors like political instability, environmental and ecological challenges, </a:t>
            </a:r>
            <a:r>
              <a:rPr lang="en-US" sz="2400" dirty="0">
                <a:latin typeface="+mj-lt"/>
              </a:rPr>
              <a:t>and</a:t>
            </a:r>
            <a:r>
              <a:rPr lang="en-US" sz="2400" b="0" i="0" dirty="0">
                <a:effectLst/>
                <a:latin typeface="+mj-lt"/>
              </a:rPr>
              <a:t> societal upheaval “the new dark age”.</a:t>
            </a:r>
            <a:r>
              <a:rPr lang="en-US" sz="2400" dirty="0">
                <a:latin typeface="+mj-lt"/>
                <a:cs typeface="Arial" panose="020B0604020202020204" pitchFamily="34" charset="0"/>
              </a:rPr>
              <a:t> </a:t>
            </a:r>
          </a:p>
        </p:txBody>
      </p:sp>
      <p:sp>
        <p:nvSpPr>
          <p:cNvPr id="9" name="TextBox 8">
            <a:extLst>
              <a:ext uri="{FF2B5EF4-FFF2-40B4-BE49-F238E27FC236}">
                <a16:creationId xmlns:a16="http://schemas.microsoft.com/office/drawing/2014/main" id="{4E7C437B-83D8-E785-6043-1666F1C74D7E}"/>
              </a:ext>
            </a:extLst>
          </p:cNvPr>
          <p:cNvSpPr txBox="1"/>
          <p:nvPr/>
        </p:nvSpPr>
        <p:spPr>
          <a:xfrm>
            <a:off x="0" y="489000"/>
            <a:ext cx="5550837" cy="1077218"/>
          </a:xfrm>
          <a:prstGeom prst="rect">
            <a:avLst/>
          </a:prstGeom>
          <a:noFill/>
        </p:spPr>
        <p:txBody>
          <a:bodyPr wrap="square">
            <a:spAutoFit/>
          </a:bodyPr>
          <a:lstStyle/>
          <a:p>
            <a:pPr algn="ctr"/>
            <a:r>
              <a:rPr lang="en-US" sz="3200" dirty="0">
                <a:solidFill>
                  <a:srgbClr val="222222"/>
                </a:solidFill>
                <a:latin typeface="+mj-lt"/>
              </a:rPr>
              <a:t>ARE WE ENTERING A “NEW</a:t>
            </a:r>
            <a:r>
              <a:rPr lang="en-US" sz="3200" b="0" i="0" dirty="0">
                <a:solidFill>
                  <a:srgbClr val="222222"/>
                </a:solidFill>
                <a:effectLst/>
                <a:latin typeface="+mj-lt"/>
              </a:rPr>
              <a:t>  DARK AGE“? </a:t>
            </a:r>
            <a:endParaRPr lang="en-CA" sz="3200" dirty="0"/>
          </a:p>
        </p:txBody>
      </p:sp>
    </p:spTree>
    <p:extLst>
      <p:ext uri="{BB962C8B-B14F-4D97-AF65-F5344CB8AC3E}">
        <p14:creationId xmlns:p14="http://schemas.microsoft.com/office/powerpoint/2010/main" val="496127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CAE0D7-41F2-39A1-C076-098A98183008}"/>
              </a:ext>
            </a:extLst>
          </p:cNvPr>
          <p:cNvSpPr txBox="1"/>
          <p:nvPr/>
        </p:nvSpPr>
        <p:spPr>
          <a:xfrm>
            <a:off x="3113462" y="379042"/>
            <a:ext cx="9111269" cy="8125301"/>
          </a:xfrm>
          <a:prstGeom prst="rect">
            <a:avLst/>
          </a:prstGeom>
          <a:noFill/>
        </p:spPr>
        <p:txBody>
          <a:bodyPr wrap="square">
            <a:spAutoFit/>
          </a:bodyPr>
          <a:lstStyle/>
          <a:p>
            <a:pPr marL="285750" indent="-285750">
              <a:buFont typeface="Arial" panose="020B0604020202020204" pitchFamily="34" charset="0"/>
              <a:buChar char="•"/>
            </a:pPr>
            <a:r>
              <a:rPr lang="en-US" sz="2000" b="0" i="0" dirty="0">
                <a:solidFill>
                  <a:schemeClr val="bg1"/>
                </a:solidFill>
                <a:effectLst/>
                <a:latin typeface="+mj-lt"/>
              </a:rPr>
              <a:t>The 3</a:t>
            </a:r>
            <a:r>
              <a:rPr lang="en-US" sz="2000" b="0" i="0" baseline="30000" dirty="0">
                <a:solidFill>
                  <a:schemeClr val="bg1"/>
                </a:solidFill>
                <a:effectLst/>
                <a:latin typeface="+mj-lt"/>
              </a:rPr>
              <a:t>rd</a:t>
            </a:r>
            <a:r>
              <a:rPr lang="en-US" sz="2000" b="0" i="0" dirty="0">
                <a:solidFill>
                  <a:schemeClr val="bg1"/>
                </a:solidFill>
                <a:effectLst/>
                <a:latin typeface="+mj-lt"/>
              </a:rPr>
              <a:t> and 4</a:t>
            </a:r>
            <a:r>
              <a:rPr lang="en-US" sz="2000" b="0" i="0" baseline="30000" dirty="0">
                <a:solidFill>
                  <a:schemeClr val="bg1"/>
                </a:solidFill>
                <a:effectLst/>
                <a:latin typeface="+mj-lt"/>
              </a:rPr>
              <a:t>th</a:t>
            </a:r>
            <a:r>
              <a:rPr lang="en-US" sz="2000" b="0" i="0" dirty="0">
                <a:solidFill>
                  <a:schemeClr val="bg1"/>
                </a:solidFill>
                <a:effectLst/>
                <a:latin typeface="+mj-lt"/>
              </a:rPr>
              <a:t>  phases of the industrial revolution </a:t>
            </a:r>
            <a:r>
              <a:rPr lang="en-US" sz="2000" b="0" i="0" dirty="0">
                <a:effectLst/>
                <a:latin typeface="+mj-lt"/>
              </a:rPr>
              <a:t>are also known as the </a:t>
            </a:r>
            <a:r>
              <a:rPr lang="en-US" sz="2000" b="0" i="0" dirty="0">
                <a:solidFill>
                  <a:schemeClr val="bg1"/>
                </a:solidFill>
                <a:effectLst/>
                <a:latin typeface="+mj-lt"/>
              </a:rPr>
              <a:t>Digital Revolution</a:t>
            </a:r>
            <a:r>
              <a:rPr lang="en-US" sz="2000" dirty="0">
                <a:latin typeface="+mj-lt"/>
              </a:rPr>
              <a:t>. This period</a:t>
            </a:r>
            <a:r>
              <a:rPr lang="en-US" sz="2000" b="0" i="0" dirty="0">
                <a:effectLst/>
                <a:latin typeface="+mj-lt"/>
              </a:rPr>
              <a:t> </a:t>
            </a:r>
            <a:r>
              <a:rPr lang="en-US" sz="2000" dirty="0">
                <a:latin typeface="+mj-lt"/>
              </a:rPr>
              <a:t>which</a:t>
            </a:r>
            <a:r>
              <a:rPr lang="en-US" sz="2000" b="0" i="0" dirty="0">
                <a:effectLst/>
                <a:latin typeface="+mj-lt"/>
              </a:rPr>
              <a:t> began in the late 20th century and continues to the present</a:t>
            </a:r>
            <a:r>
              <a:rPr lang="en-US" sz="2000" dirty="0">
                <a:latin typeface="+mj-lt"/>
              </a:rPr>
              <a:t> saw a</a:t>
            </a:r>
            <a:r>
              <a:rPr lang="en-US" sz="2000" b="0" i="0" dirty="0">
                <a:effectLst/>
                <a:latin typeface="+mj-lt"/>
              </a:rPr>
              <a:t> shift from mechanical and analog technology to digital technology. </a:t>
            </a:r>
            <a:r>
              <a:rPr lang="en-US" sz="2000" dirty="0">
                <a:latin typeface="+mj-lt"/>
              </a:rPr>
              <a:t>The digital revolution</a:t>
            </a:r>
            <a:r>
              <a:rPr lang="en-US" sz="2000" b="0" i="0" dirty="0">
                <a:effectLst/>
                <a:latin typeface="+mj-lt"/>
              </a:rPr>
              <a:t> encompasses the transition from traditional forms of media and communication to digital formats, significantly impacting various aspects of society, the economy, and culture.</a:t>
            </a:r>
            <a:endParaRPr lang="en-US" sz="2000" dirty="0">
              <a:latin typeface="+mj-lt"/>
            </a:endParaRPr>
          </a:p>
          <a:p>
            <a:pPr marL="285750" indent="-285750">
              <a:buFont typeface="Arial" panose="020B0604020202020204" pitchFamily="34" charset="0"/>
              <a:buChar char="•"/>
            </a:pPr>
            <a:r>
              <a:rPr lang="en-US" sz="2000" b="0" i="0" dirty="0">
                <a:effectLst/>
                <a:latin typeface="+mj-lt"/>
              </a:rPr>
              <a:t>The </a:t>
            </a:r>
            <a:r>
              <a:rPr lang="en-US" sz="2000" b="0" i="0" dirty="0">
                <a:solidFill>
                  <a:schemeClr val="bg1"/>
                </a:solidFill>
                <a:effectLst/>
                <a:latin typeface="+mj-lt"/>
              </a:rPr>
              <a:t>development of computers </a:t>
            </a:r>
            <a:r>
              <a:rPr lang="en-US" sz="2000" b="0" i="0" dirty="0">
                <a:effectLst/>
                <a:latin typeface="+mj-lt"/>
              </a:rPr>
              <a:t>in the mid-20th century laid the groundwork for the Digital Revolution. Early computers were large, expensive, and primarily used by governments and large corporations. The introduction of personal computers in the 1970s and 1980s made computing accessible to the public. Companies like Apple and IBM played significant roles in this phase, leading to widespread adoption of PCs.</a:t>
            </a:r>
          </a:p>
          <a:p>
            <a:pPr marL="285750" indent="-285750">
              <a:buFont typeface="Arial" panose="020B0604020202020204" pitchFamily="34" charset="0"/>
              <a:buChar char="•"/>
            </a:pPr>
            <a:r>
              <a:rPr lang="en-US" sz="2000" b="0" i="0" dirty="0">
                <a:effectLst/>
                <a:latin typeface="+mj-lt"/>
              </a:rPr>
              <a:t>The creation and commercialization of the </a:t>
            </a:r>
            <a:r>
              <a:rPr lang="en-US" sz="2000" b="0" i="0" dirty="0">
                <a:solidFill>
                  <a:schemeClr val="bg1"/>
                </a:solidFill>
                <a:effectLst/>
                <a:latin typeface="+mj-lt"/>
              </a:rPr>
              <a:t>Internet</a:t>
            </a:r>
            <a:r>
              <a:rPr lang="en-US" sz="2000" b="0" i="0" dirty="0">
                <a:effectLst/>
                <a:latin typeface="+mj-lt"/>
              </a:rPr>
              <a:t> in the 1990s transformed communication and information sharing. It enabled the rise of email, websites, and eventually social media platforms, fundamentally changing how people connect and access information.</a:t>
            </a:r>
          </a:p>
          <a:p>
            <a:pPr marL="285750" indent="-285750">
              <a:buFont typeface="Arial" panose="020B0604020202020204" pitchFamily="34" charset="0"/>
              <a:buChar char="•"/>
            </a:pPr>
            <a:r>
              <a:rPr lang="en-US" sz="2000" b="0" i="0" dirty="0">
                <a:effectLst/>
                <a:latin typeface="+mj-lt"/>
              </a:rPr>
              <a:t>The transition from analog to </a:t>
            </a:r>
            <a:r>
              <a:rPr lang="en-US" sz="2000" b="0" i="0" dirty="0">
                <a:solidFill>
                  <a:schemeClr val="bg1"/>
                </a:solidFill>
                <a:effectLst/>
                <a:latin typeface="+mj-lt"/>
              </a:rPr>
              <a:t>digital media</a:t>
            </a:r>
            <a:r>
              <a:rPr lang="en-US" sz="2000" b="0" i="0" dirty="0">
                <a:effectLst/>
                <a:latin typeface="+mj-lt"/>
              </a:rPr>
              <a:t>, including music, video, and photography, occurred with the advent of technologies like MP3s, DVDs, and digital cameras. This shift changed how content is produced, distributed, and consumed.</a:t>
            </a:r>
          </a:p>
          <a:p>
            <a:pPr marL="285750" indent="-285750">
              <a:buFont typeface="Arial" panose="020B0604020202020204" pitchFamily="34" charset="0"/>
              <a:buChar char="•"/>
            </a:pPr>
            <a:endParaRPr lang="en-US" b="0" i="0" dirty="0">
              <a:effectLst/>
              <a:latin typeface="+mj-lt"/>
            </a:endParaRPr>
          </a:p>
          <a:p>
            <a:pPr marL="285750" indent="-285750">
              <a:buFont typeface="Arial" panose="020B0604020202020204" pitchFamily="34" charset="0"/>
              <a:buChar char="•"/>
            </a:pPr>
            <a:endParaRPr lang="en-US" b="0" i="0" dirty="0">
              <a:effectLst/>
              <a:latin typeface="Arial" panose="020B0604020202020204" pitchFamily="34" charset="0"/>
            </a:endParaRPr>
          </a:p>
          <a:p>
            <a:r>
              <a:rPr lang="en-US" sz="3200" b="0" i="0" dirty="0">
                <a:effectLst/>
                <a:latin typeface="Arial" panose="020B0604020202020204" pitchFamily="34" charset="0"/>
              </a:rPr>
              <a:t> </a:t>
            </a:r>
            <a:endParaRPr lang="en-US" sz="3200" dirty="0">
              <a:solidFill>
                <a:schemeClr val="bg1"/>
              </a:solidFill>
              <a:cs typeface="Arial" panose="020B0604020202020204" pitchFamily="34" charset="0"/>
            </a:endParaRPr>
          </a:p>
          <a:p>
            <a:endParaRPr lang="en-US" b="0" i="0" dirty="0">
              <a:effectLst/>
              <a:latin typeface="Arial" panose="020B0604020202020204" pitchFamily="34" charset="0"/>
            </a:endParaRPr>
          </a:p>
          <a:p>
            <a:br>
              <a:rPr lang="en-US" dirty="0"/>
            </a:br>
            <a:endParaRPr lang="en-CA" dirty="0"/>
          </a:p>
        </p:txBody>
      </p:sp>
      <p:sp>
        <p:nvSpPr>
          <p:cNvPr id="4" name="TextBox 3">
            <a:extLst>
              <a:ext uri="{FF2B5EF4-FFF2-40B4-BE49-F238E27FC236}">
                <a16:creationId xmlns:a16="http://schemas.microsoft.com/office/drawing/2014/main" id="{F00579CA-329E-C6C1-C719-98123AF48D0D}"/>
              </a:ext>
            </a:extLst>
          </p:cNvPr>
          <p:cNvSpPr txBox="1"/>
          <p:nvPr/>
        </p:nvSpPr>
        <p:spPr>
          <a:xfrm>
            <a:off x="75093" y="884061"/>
            <a:ext cx="2982540"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THE NEW DARK AGE</a:t>
            </a:r>
          </a:p>
        </p:txBody>
      </p:sp>
      <p:pic>
        <p:nvPicPr>
          <p:cNvPr id="5" name="Picture 4" descr="A person holding a microphone&#10;&#10;Description automatically generated">
            <a:extLst>
              <a:ext uri="{FF2B5EF4-FFF2-40B4-BE49-F238E27FC236}">
                <a16:creationId xmlns:a16="http://schemas.microsoft.com/office/drawing/2014/main" id="{19C14905-FFE2-43EE-4AA1-DA9D2BA71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19" y="2371361"/>
            <a:ext cx="2824685" cy="2353506"/>
          </a:xfrm>
          <a:prstGeom prst="rect">
            <a:avLst/>
          </a:prstGeom>
        </p:spPr>
      </p:pic>
      <p:sp>
        <p:nvSpPr>
          <p:cNvPr id="2" name="Oval 1">
            <a:extLst>
              <a:ext uri="{FF2B5EF4-FFF2-40B4-BE49-F238E27FC236}">
                <a16:creationId xmlns:a16="http://schemas.microsoft.com/office/drawing/2014/main" id="{A57E0420-C660-7810-EFC9-B2AD728797E4}"/>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20997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46D87-4837-F59B-A33B-72DA963050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A99F63-368B-A1BB-ED5A-65D519E60D46}"/>
              </a:ext>
            </a:extLst>
          </p:cNvPr>
          <p:cNvSpPr txBox="1"/>
          <p:nvPr/>
        </p:nvSpPr>
        <p:spPr>
          <a:xfrm>
            <a:off x="4449452" y="178453"/>
            <a:ext cx="7742548" cy="8248412"/>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mj-lt"/>
              </a:rPr>
              <a:t>The proliferation of </a:t>
            </a:r>
            <a:r>
              <a:rPr lang="en-US" sz="2400" b="0" i="0" dirty="0">
                <a:solidFill>
                  <a:schemeClr val="bg1"/>
                </a:solidFill>
                <a:effectLst/>
                <a:latin typeface="+mj-lt"/>
              </a:rPr>
              <a:t>smartphones</a:t>
            </a:r>
            <a:r>
              <a:rPr lang="en-US" sz="2400" b="0" i="0" dirty="0">
                <a:effectLst/>
                <a:latin typeface="+mj-lt"/>
              </a:rPr>
              <a:t> and mobile devices in the 2000s further accelerated the Digital Revolution, allowing people to access information and communicate on the go. This phase also saw the rise of mobile applications and services. </a:t>
            </a:r>
          </a:p>
          <a:p>
            <a:pPr marL="285750" indent="-285750">
              <a:buFont typeface="Arial" panose="020B0604020202020204" pitchFamily="34" charset="0"/>
              <a:buChar char="•"/>
            </a:pPr>
            <a:r>
              <a:rPr lang="en-US" sz="2400" b="0" i="0" dirty="0">
                <a:effectLst/>
                <a:latin typeface="+mj-lt"/>
              </a:rPr>
              <a:t>Platforms like </a:t>
            </a:r>
            <a:r>
              <a:rPr lang="en-US" sz="2400" b="0" i="0" dirty="0">
                <a:solidFill>
                  <a:schemeClr val="bg1"/>
                </a:solidFill>
                <a:effectLst/>
                <a:latin typeface="+mj-lt"/>
              </a:rPr>
              <a:t>Facebook, Twitter, and Instagram</a:t>
            </a:r>
            <a:r>
              <a:rPr lang="en-US" sz="2400" b="0" i="0" dirty="0">
                <a:effectLst/>
                <a:latin typeface="+mj-lt"/>
              </a:rPr>
              <a:t> transformed social interactions, enabling users to share content and connect globally.</a:t>
            </a:r>
          </a:p>
          <a:p>
            <a:pPr marL="285750" indent="-285750">
              <a:buFont typeface="Arial" panose="020B0604020202020204" pitchFamily="34" charset="0"/>
              <a:buChar char="•"/>
            </a:pPr>
            <a:r>
              <a:rPr lang="en-US" sz="2400" b="0" i="0" dirty="0">
                <a:effectLst/>
                <a:latin typeface="+mj-lt"/>
              </a:rPr>
              <a:t> The Digital revolution has had profound effects on culture, politics, and personal relationships. The ability to collect, analyze, and utilize vast amounts of data has led to advancements in AI and machine learning, influencing industries from healthcare to finance.</a:t>
            </a:r>
            <a:r>
              <a:rPr lang="en-US" sz="2400" dirty="0">
                <a:latin typeface="+mj-lt"/>
                <a:cs typeface="Arial" panose="020B0604020202020204" pitchFamily="34" charset="0"/>
              </a:rPr>
              <a:t> </a:t>
            </a:r>
          </a:p>
          <a:p>
            <a:pPr marL="285750" indent="-285750">
              <a:buFont typeface="Arial" panose="020B0604020202020204" pitchFamily="34" charset="0"/>
              <a:buChar char="•"/>
            </a:pPr>
            <a:r>
              <a:rPr lang="en-US" sz="2400" dirty="0">
                <a:latin typeface="+mj-lt"/>
                <a:cs typeface="Arial" panose="020B0604020202020204" pitchFamily="34" charset="0"/>
              </a:rPr>
              <a:t>The rise of the internet and mobile technology has transformed how people communicate. </a:t>
            </a:r>
            <a:r>
              <a:rPr lang="en-US" sz="2400" dirty="0">
                <a:solidFill>
                  <a:schemeClr val="bg1"/>
                </a:solidFill>
                <a:latin typeface="+mj-lt"/>
                <a:cs typeface="Arial" panose="020B0604020202020204" pitchFamily="34" charset="0"/>
              </a:rPr>
              <a:t>Social media platforms</a:t>
            </a:r>
            <a:r>
              <a:rPr lang="en-US" sz="2400" dirty="0">
                <a:latin typeface="+mj-lt"/>
                <a:cs typeface="Arial" panose="020B0604020202020204" pitchFamily="34" charset="0"/>
              </a:rPr>
              <a:t>, instant messaging, and video calls have made it easier to connect with others across the globe.</a:t>
            </a:r>
          </a:p>
          <a:p>
            <a:pPr marL="285750" indent="-285750">
              <a:buFont typeface="Arial" panose="020B0604020202020204" pitchFamily="34" charset="0"/>
              <a:buChar char="•"/>
            </a:pPr>
            <a:endParaRPr lang="en-US" b="0" i="0" dirty="0">
              <a:effectLst/>
              <a:latin typeface="+mj-lt"/>
            </a:endParaRPr>
          </a:p>
          <a:p>
            <a:pPr marL="285750" indent="-285750">
              <a:buFont typeface="Arial" panose="020B0604020202020204" pitchFamily="34" charset="0"/>
              <a:buChar char="•"/>
            </a:pPr>
            <a:endParaRPr lang="en-US" b="0" i="0" dirty="0">
              <a:effectLst/>
              <a:latin typeface="Arial" panose="020B0604020202020204" pitchFamily="34" charset="0"/>
            </a:endParaRPr>
          </a:p>
          <a:p>
            <a:r>
              <a:rPr lang="en-US" sz="3200" b="0" i="0" dirty="0">
                <a:effectLst/>
                <a:latin typeface="Arial" panose="020B0604020202020204" pitchFamily="34" charset="0"/>
              </a:rPr>
              <a:t> </a:t>
            </a:r>
            <a:endParaRPr lang="en-US" sz="3200" dirty="0">
              <a:solidFill>
                <a:schemeClr val="bg1"/>
              </a:solidFill>
              <a:cs typeface="Arial" panose="020B0604020202020204" pitchFamily="34" charset="0"/>
            </a:endParaRPr>
          </a:p>
          <a:p>
            <a:endParaRPr lang="en-US" b="0" i="0" dirty="0">
              <a:effectLst/>
              <a:latin typeface="Arial" panose="020B0604020202020204" pitchFamily="34" charset="0"/>
            </a:endParaRPr>
          </a:p>
          <a:p>
            <a:br>
              <a:rPr lang="en-US" dirty="0"/>
            </a:br>
            <a:endParaRPr lang="en-CA" dirty="0"/>
          </a:p>
        </p:txBody>
      </p:sp>
      <p:sp>
        <p:nvSpPr>
          <p:cNvPr id="4" name="TextBox 3">
            <a:extLst>
              <a:ext uri="{FF2B5EF4-FFF2-40B4-BE49-F238E27FC236}">
                <a16:creationId xmlns:a16="http://schemas.microsoft.com/office/drawing/2014/main" id="{B997043D-7991-7D33-63B3-99BE580C0DF9}"/>
              </a:ext>
            </a:extLst>
          </p:cNvPr>
          <p:cNvSpPr txBox="1"/>
          <p:nvPr/>
        </p:nvSpPr>
        <p:spPr>
          <a:xfrm>
            <a:off x="696533" y="648280"/>
            <a:ext cx="2982540"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THE NEW DARK AGE</a:t>
            </a:r>
          </a:p>
        </p:txBody>
      </p:sp>
      <p:sp>
        <p:nvSpPr>
          <p:cNvPr id="2" name="Oval 1">
            <a:extLst>
              <a:ext uri="{FF2B5EF4-FFF2-40B4-BE49-F238E27FC236}">
                <a16:creationId xmlns:a16="http://schemas.microsoft.com/office/drawing/2014/main" id="{E44804E3-EEF5-E8F4-973B-8F451C0C1DF3}"/>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What do you call Elon Musk's trillion-dollar pay deal? Obscene ...">
            <a:extLst>
              <a:ext uri="{FF2B5EF4-FFF2-40B4-BE49-F238E27FC236}">
                <a16:creationId xmlns:a16="http://schemas.microsoft.com/office/drawing/2014/main" id="{1FFA5EBC-FF8E-E4E8-87A5-8BE64CE7E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988324"/>
            <a:ext cx="4070809" cy="313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82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612504"/>
            <a:ext cx="4217760" cy="954107"/>
          </a:xfrm>
          <a:prstGeom prst="rect">
            <a:avLst/>
          </a:prstGeom>
          <a:noFill/>
        </p:spPr>
        <p:txBody>
          <a:bodyPr wrap="square">
            <a:spAutoFit/>
          </a:bodyPr>
          <a:lstStyle/>
          <a:p>
            <a:pPr algn="ctr"/>
            <a:r>
              <a:rPr lang="en-US" sz="2800" dirty="0">
                <a:solidFill>
                  <a:schemeClr val="bg1"/>
                </a:solidFill>
              </a:rPr>
              <a:t>W</a:t>
            </a:r>
            <a:r>
              <a:rPr lang="en-CA" sz="2800" dirty="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4459915" y="982517"/>
            <a:ext cx="7527063" cy="5632311"/>
          </a:xfrm>
          <a:prstGeom prst="rect">
            <a:avLst/>
          </a:prstGeom>
          <a:noFill/>
        </p:spPr>
        <p:txBody>
          <a:bodyPr wrap="square">
            <a:spAutoFit/>
          </a:bodyPr>
          <a:lstStyle/>
          <a:p>
            <a:endParaRPr lang="en-CA" sz="2400" dirty="0"/>
          </a:p>
          <a:p>
            <a:pPr marL="342900" indent="-342900">
              <a:buFont typeface="Arial" panose="020B0604020202020204" pitchFamily="34" charset="0"/>
              <a:buChar char="•"/>
            </a:pPr>
            <a:r>
              <a:rPr lang="en-CA" sz="2400" dirty="0"/>
              <a:t>Boing starts October 27. It is both in-person and on zoom (same link as on Wednesdays). The in-person session is held the board room of the Stratford family health team at 444 Douro St. Stratford on the second floor.</a:t>
            </a:r>
          </a:p>
          <a:p>
            <a:pPr marL="342900" indent="-342900">
              <a:buFont typeface="Arial" panose="020B0604020202020204" pitchFamily="34" charset="0"/>
              <a:buChar char="•"/>
            </a:pPr>
            <a:r>
              <a:rPr lang="en-CA" sz="2400" dirty="0"/>
              <a:t>In the first boing group, we can have Joan and Nicole guide us in crafting a personal dashboard, creating a personal sensory soothing kit or we can work on crisis plans. We’ll do a poll on this today.</a:t>
            </a:r>
          </a:p>
          <a:p>
            <a:pPr marL="342900" indent="-342900">
              <a:buFont typeface="Arial" panose="020B0604020202020204" pitchFamily="34" charset="0"/>
              <a:buChar char="•"/>
            </a:pPr>
            <a:r>
              <a:rPr lang="en-CA" sz="2400" dirty="0"/>
              <a:t>While, during the presentations, we’re sharing the PowerPoint slides anyone can edit them by drawing or writing on them if you do this it will show up on everyone’s slides so, please be careful. Thank you.</a:t>
            </a:r>
          </a:p>
          <a:p>
            <a:endParaRPr lang="en-CA" sz="2400" dirty="0">
              <a:solidFill>
                <a:schemeClr val="bg1"/>
              </a:solidFill>
            </a:endParaRP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591940"/>
            <a:ext cx="4080600" cy="3131389"/>
          </a:xfrm>
          <a:prstGeom prst="rect">
            <a:avLst/>
          </a:prstGeom>
        </p:spPr>
      </p:pic>
    </p:spTree>
    <p:extLst>
      <p:ext uri="{BB962C8B-B14F-4D97-AF65-F5344CB8AC3E}">
        <p14:creationId xmlns:p14="http://schemas.microsoft.com/office/powerpoint/2010/main" val="6677261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13787-345B-49DE-6EC1-4F9F59D04D3B}"/>
              </a:ext>
            </a:extLst>
          </p:cNvPr>
          <p:cNvSpPr txBox="1"/>
          <p:nvPr/>
        </p:nvSpPr>
        <p:spPr>
          <a:xfrm>
            <a:off x="3485766" y="0"/>
            <a:ext cx="8706233" cy="824841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Algorithms are complex </a:t>
            </a:r>
            <a:r>
              <a:rPr lang="en-US" sz="2000" dirty="0">
                <a:latin typeface="+mj-lt"/>
              </a:rPr>
              <a:t>programs</a:t>
            </a:r>
            <a:r>
              <a:rPr lang="en-US" sz="2000" b="0" i="0" dirty="0">
                <a:effectLst/>
                <a:latin typeface="+mj-lt"/>
              </a:rPr>
              <a:t> that power artificial intelligence and determine what content users </a:t>
            </a:r>
            <a:r>
              <a:rPr lang="en-US" sz="2000" dirty="0">
                <a:latin typeface="+mj-lt"/>
              </a:rPr>
              <a:t>receive</a:t>
            </a:r>
            <a:r>
              <a:rPr lang="en-US" sz="2000" b="0" i="0" dirty="0">
                <a:effectLst/>
                <a:latin typeface="+mj-lt"/>
              </a:rPr>
              <a:t> on their feeds. </a:t>
            </a:r>
            <a:r>
              <a:rPr lang="en-US" sz="2000" dirty="0">
                <a:latin typeface="+mj-lt"/>
              </a:rPr>
              <a:t>Algorithms</a:t>
            </a:r>
            <a:r>
              <a:rPr lang="en-US" sz="2000" b="0" i="0" dirty="0">
                <a:effectLst/>
                <a:latin typeface="+mj-lt"/>
              </a:rPr>
              <a:t> analyze various factors, such as user behavior, engagement patterns, and content characteristics, to curate personalized experiences.</a:t>
            </a:r>
          </a:p>
          <a:p>
            <a:pPr marL="285750" indent="-285750">
              <a:buFont typeface="Arial" panose="020B0604020202020204" pitchFamily="34" charset="0"/>
              <a:buChar char="•"/>
            </a:pPr>
            <a:r>
              <a:rPr lang="en-US" sz="2000" b="0" i="0" dirty="0">
                <a:effectLst/>
                <a:latin typeface="+mj-lt"/>
              </a:rPr>
              <a:t>Social media platforms collect vast amounts of data on user interactions, including likes, shares, comments, and time spent on different posts and sites. </a:t>
            </a:r>
            <a:r>
              <a:rPr lang="en-US" sz="2000" dirty="0">
                <a:latin typeface="+mj-lt"/>
              </a:rPr>
              <a:t>B</a:t>
            </a:r>
            <a:r>
              <a:rPr lang="en-US" sz="2000" b="0" i="0" dirty="0">
                <a:effectLst/>
                <a:latin typeface="+mj-lt"/>
              </a:rPr>
              <a:t>ased on this data, profiles are created and constantly updated identifying user preferences, interests, and behaviors.</a:t>
            </a:r>
          </a:p>
          <a:p>
            <a:pPr marL="285750" indent="-285750">
              <a:buFont typeface="Arial" panose="020B0604020202020204" pitchFamily="34" charset="0"/>
              <a:buChar char="•"/>
            </a:pPr>
            <a:r>
              <a:rPr lang="en-US" sz="2000" b="0" i="0" dirty="0">
                <a:effectLst/>
                <a:latin typeface="+mj-lt"/>
              </a:rPr>
              <a:t>When new content is posted, algorithms rank it based on relevance to the user.</a:t>
            </a:r>
          </a:p>
          <a:p>
            <a:pPr marL="285750" indent="-285750">
              <a:buFont typeface="Arial" panose="020B0604020202020204" pitchFamily="34" charset="0"/>
              <a:buChar char="•"/>
            </a:pPr>
            <a:r>
              <a:rPr lang="en-US" sz="2000" b="0" i="0" dirty="0">
                <a:effectLst/>
                <a:latin typeface="+mj-lt"/>
              </a:rPr>
              <a:t>The algorithm then delivers a tailored feed that aims to maximize user engagement, keeping users on the platform longer. Algorithms are designed to draw and retain people’s attention as a way of maximizing profits, not to deliver quality information</a:t>
            </a:r>
          </a:p>
          <a:p>
            <a:pPr marL="285750" indent="-285750">
              <a:buFont typeface="Arial" panose="020B0604020202020204" pitchFamily="34" charset="0"/>
              <a:buChar char="•"/>
            </a:pPr>
            <a:r>
              <a:rPr lang="en-US" sz="2000" dirty="0">
                <a:latin typeface="+mj-lt"/>
              </a:rPr>
              <a:t>To retain attention, a</a:t>
            </a:r>
            <a:r>
              <a:rPr lang="en-US" sz="2000" b="0" i="0" dirty="0">
                <a:effectLst/>
                <a:latin typeface="+mj-lt"/>
              </a:rPr>
              <a:t>lgorithms have learned to prioritize emotional, sensational, divisive and misleading content which generates more engagement than cool and rational content</a:t>
            </a:r>
            <a:r>
              <a:rPr lang="en-US" sz="2000" dirty="0">
                <a:latin typeface="+mj-lt"/>
              </a:rPr>
              <a:t>. </a:t>
            </a:r>
          </a:p>
          <a:p>
            <a:pPr marL="285750" indent="-285750">
              <a:buFont typeface="Arial" panose="020B0604020202020204" pitchFamily="34" charset="0"/>
              <a:buChar char="•"/>
            </a:pPr>
            <a:r>
              <a:rPr lang="en-US" sz="2000" dirty="0">
                <a:latin typeface="+mj-lt"/>
              </a:rPr>
              <a:t>A</a:t>
            </a:r>
            <a:r>
              <a:rPr lang="en-US" sz="2000" b="0" i="0" dirty="0">
                <a:effectLst/>
                <a:latin typeface="+mj-lt"/>
              </a:rPr>
              <a:t>lgorithms also reinforce a users already existing beliefs by showing </a:t>
            </a:r>
            <a:r>
              <a:rPr lang="en-US" sz="2000" dirty="0">
                <a:latin typeface="+mj-lt"/>
              </a:rPr>
              <a:t>them</a:t>
            </a:r>
            <a:r>
              <a:rPr lang="en-US" sz="2000" b="0" i="0" dirty="0">
                <a:effectLst/>
                <a:latin typeface="+mj-lt"/>
              </a:rPr>
              <a:t> content similar to what they have previously engaged with, creating echo chambers, spreading misinformation, and manipulating public opinion by prioritizing sensational or misleading content. </a:t>
            </a:r>
            <a:r>
              <a:rPr lang="en-US" sz="2000" dirty="0">
                <a:latin typeface="+mj-lt"/>
              </a:rPr>
              <a:t>Algorithms have</a:t>
            </a:r>
            <a:r>
              <a:rPr lang="en-US" sz="2000" b="0" i="0" dirty="0">
                <a:effectLst/>
                <a:latin typeface="+mj-lt"/>
              </a:rPr>
              <a:t> greatly</a:t>
            </a:r>
            <a:r>
              <a:rPr lang="en-US" sz="2000" dirty="0">
                <a:latin typeface="+mj-lt"/>
              </a:rPr>
              <a:t> contributed</a:t>
            </a:r>
            <a:r>
              <a:rPr lang="en-US" sz="2000" b="0" i="0" dirty="0">
                <a:effectLst/>
                <a:latin typeface="+mj-lt"/>
              </a:rPr>
              <a:t> to societal polarization as each individual is only exposed to a few</a:t>
            </a:r>
            <a:r>
              <a:rPr lang="en-US" sz="2000" dirty="0">
                <a:latin typeface="+mj-lt"/>
              </a:rPr>
              <a:t> </a:t>
            </a:r>
            <a:r>
              <a:rPr lang="en-US" sz="2000" b="0" i="0" dirty="0">
                <a:effectLst/>
                <a:latin typeface="+mj-lt"/>
              </a:rPr>
              <a:t>perspectives.</a:t>
            </a:r>
          </a:p>
          <a:p>
            <a:pPr marL="285750" indent="-285750">
              <a:buFont typeface="Arial" panose="020B0604020202020204" pitchFamily="34" charset="0"/>
              <a:buChar char="•"/>
            </a:pPr>
            <a:endParaRPr lang="en-US" b="0" i="0" dirty="0">
              <a:effectLst/>
              <a:latin typeface="+mj-lt"/>
            </a:endParaRPr>
          </a:p>
          <a:p>
            <a:r>
              <a:rPr lang="en-US" dirty="0">
                <a:latin typeface="+mj-lt"/>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br>
              <a:rPr lang="en-US" dirty="0"/>
            </a:br>
            <a:endParaRPr lang="en-CA" dirty="0"/>
          </a:p>
        </p:txBody>
      </p:sp>
      <p:pic>
        <p:nvPicPr>
          <p:cNvPr id="5" name="Picture 4" descr="A person holding a phone with flames coming out of his head&#10;&#10;Description automatically generated">
            <a:extLst>
              <a:ext uri="{FF2B5EF4-FFF2-40B4-BE49-F238E27FC236}">
                <a16:creationId xmlns:a16="http://schemas.microsoft.com/office/drawing/2014/main" id="{749DFFB2-66F9-77DD-B2A9-7D3A36747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89" y="1442553"/>
            <a:ext cx="2993176" cy="4764689"/>
          </a:xfrm>
          <a:prstGeom prst="rect">
            <a:avLst/>
          </a:prstGeom>
        </p:spPr>
      </p:pic>
      <p:sp>
        <p:nvSpPr>
          <p:cNvPr id="9" name="TextBox 8">
            <a:extLst>
              <a:ext uri="{FF2B5EF4-FFF2-40B4-BE49-F238E27FC236}">
                <a16:creationId xmlns:a16="http://schemas.microsoft.com/office/drawing/2014/main" id="{AF4A28D5-EBAE-7245-F37D-32E92E2B9611}"/>
              </a:ext>
            </a:extLst>
          </p:cNvPr>
          <p:cNvSpPr txBox="1"/>
          <p:nvPr/>
        </p:nvSpPr>
        <p:spPr>
          <a:xfrm>
            <a:off x="-42938" y="389640"/>
            <a:ext cx="3394904" cy="954107"/>
          </a:xfrm>
          <a:prstGeom prst="rect">
            <a:avLst/>
          </a:prstGeom>
          <a:noFill/>
        </p:spPr>
        <p:txBody>
          <a:bodyPr wrap="square">
            <a:spAutoFit/>
          </a:bodyPr>
          <a:lstStyle/>
          <a:p>
            <a:pPr algn="ctr"/>
            <a:r>
              <a:rPr lang="en-US" sz="2800" b="0" i="0" dirty="0">
                <a:solidFill>
                  <a:schemeClr val="bg1"/>
                </a:solidFill>
                <a:effectLst/>
                <a:latin typeface="+mj-lt"/>
              </a:rPr>
              <a:t>ALGORITHMS AND THE NEW DARK AGE</a:t>
            </a:r>
            <a:endParaRPr lang="en-CA" sz="2800" dirty="0">
              <a:solidFill>
                <a:schemeClr val="bg1"/>
              </a:solidFill>
            </a:endParaRPr>
          </a:p>
        </p:txBody>
      </p:sp>
      <p:sp>
        <p:nvSpPr>
          <p:cNvPr id="2" name="Oval 1">
            <a:extLst>
              <a:ext uri="{FF2B5EF4-FFF2-40B4-BE49-F238E27FC236}">
                <a16:creationId xmlns:a16="http://schemas.microsoft.com/office/drawing/2014/main" id="{33E65230-877F-F578-39C8-55CB1157DF2B}"/>
              </a:ext>
            </a:extLst>
          </p:cNvPr>
          <p:cNvSpPr/>
          <p:nvPr/>
        </p:nvSpPr>
        <p:spPr>
          <a:xfrm>
            <a:off x="121895" y="93611"/>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308573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4C4684-1BDF-DE37-4F8F-C866A56D7F7D}"/>
              </a:ext>
            </a:extLst>
          </p:cNvPr>
          <p:cNvSpPr txBox="1"/>
          <p:nvPr/>
        </p:nvSpPr>
        <p:spPr>
          <a:xfrm>
            <a:off x="4178710" y="335845"/>
            <a:ext cx="8013290"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cs typeface="Arial" panose="020B0604020202020204" pitchFamily="34" charset="0"/>
              </a:rPr>
              <a:t>The digital revolution has had a marked negative effects on our mental health. </a:t>
            </a:r>
          </a:p>
          <a:p>
            <a:pPr marL="285750" indent="-285750">
              <a:buFont typeface="Arial" panose="020B0604020202020204" pitchFamily="34" charset="0"/>
              <a:buChar char="•"/>
            </a:pPr>
            <a:r>
              <a:rPr lang="en-US" dirty="0">
                <a:latin typeface="+mj-lt"/>
                <a:cs typeface="Arial" panose="020B0604020202020204" pitchFamily="34" charset="0"/>
              </a:rPr>
              <a:t>Excessive engagement with screens and social media use has significantly contributed to the epidemic of anxiety, depression, and feelings of inadequacy that is especially prevalent in GenZ.</a:t>
            </a:r>
          </a:p>
          <a:p>
            <a:pPr marL="285750" indent="-285750">
              <a:buFont typeface="Arial" panose="020B0604020202020204" pitchFamily="34" charset="0"/>
              <a:buChar char="•"/>
            </a:pPr>
            <a:r>
              <a:rPr lang="en-US" dirty="0">
                <a:latin typeface="+mj-lt"/>
                <a:cs typeface="Arial" panose="020B0604020202020204" pitchFamily="34" charset="0"/>
              </a:rPr>
              <a:t>Mental health trends among Generation Z (those born approximately between 1997 and 2012) have garnered significant attention in recent years. Studies have shown that Gen Z experiences higher levels of anxiety and depression. Factors contributing to this include academic pressure, and global issues such as climate change and political instability but what seems  the most significant is that this was the first generation to grow up with smart phones.</a:t>
            </a:r>
          </a:p>
          <a:p>
            <a:pPr marL="285750" indent="-285750">
              <a:buFont typeface="Arial" panose="020B0604020202020204" pitchFamily="34" charset="0"/>
              <a:buChar char="•"/>
            </a:pPr>
            <a:r>
              <a:rPr lang="en-US" dirty="0">
                <a:latin typeface="+mj-lt"/>
                <a:cs typeface="Arial" panose="020B0604020202020204" pitchFamily="34" charset="0"/>
              </a:rPr>
              <a:t>Social media can contribute to feelings of inadequacy, cyberbullying, and social comparison, which can negatively impact mental health. Many Gen Z individuals also report feeling pressure to maintain a perfect online person. </a:t>
            </a:r>
          </a:p>
          <a:p>
            <a:pPr marL="285750" indent="-285750">
              <a:buFont typeface="Arial" panose="020B0604020202020204" pitchFamily="34" charset="0"/>
              <a:buChar char="•"/>
            </a:pPr>
            <a:r>
              <a:rPr lang="en-US" dirty="0"/>
              <a:t>Digital technology and social media algorithms, which have become ubiquitous, pose significant risks that can impact individual well-being and societal discourse. </a:t>
            </a:r>
          </a:p>
          <a:p>
            <a:pPr marL="285750" indent="-285750">
              <a:buFont typeface="Arial" panose="020B0604020202020204" pitchFamily="34" charset="0"/>
              <a:buChar char="•"/>
            </a:pPr>
            <a:r>
              <a:rPr lang="en-US" dirty="0"/>
              <a:t>It's essential for users to be aware of these risks and for platforms to consider the ethical implications of their technologies.</a:t>
            </a:r>
            <a:r>
              <a:rPr lang="en-US" b="0" i="0" dirty="0">
                <a:effectLst/>
                <a:latin typeface="+mj-lt"/>
              </a:rPr>
              <a:t> Ensuring that technology serves the public good while minimizing negative impacts</a:t>
            </a:r>
            <a:r>
              <a:rPr lang="en-US" dirty="0">
                <a:latin typeface="+mj-lt"/>
              </a:rPr>
              <a:t> requires a multifaceted approach, including regulation, education, and ethical considerations in technology development and deployment. </a:t>
            </a:r>
          </a:p>
          <a:p>
            <a:pPr marL="285750" indent="-285750">
              <a:buFont typeface="Arial" panose="020B0604020202020204" pitchFamily="34" charset="0"/>
              <a:buChar char="•"/>
            </a:pPr>
            <a:r>
              <a:rPr lang="en-US" dirty="0">
                <a:latin typeface="+mj-lt"/>
              </a:rPr>
              <a:t>Because in our society profits trump mental health very little is being done to regulate these platforms.</a:t>
            </a:r>
            <a:r>
              <a:rPr lang="en-US" b="0" i="0" dirty="0">
                <a:effectLst/>
                <a:latin typeface="+mj-lt"/>
              </a:rPr>
              <a:t> </a:t>
            </a:r>
            <a:endParaRPr lang="en-CA" dirty="0">
              <a:latin typeface="+mj-lt"/>
            </a:endParaRPr>
          </a:p>
        </p:txBody>
      </p:sp>
      <p:pic>
        <p:nvPicPr>
          <p:cNvPr id="5" name="Picture 4" descr="A person taking a selfie in a mirror&#10;&#10;Description automatically generated">
            <a:extLst>
              <a:ext uri="{FF2B5EF4-FFF2-40B4-BE49-F238E27FC236}">
                <a16:creationId xmlns:a16="http://schemas.microsoft.com/office/drawing/2014/main" id="{B6DC8092-9737-8008-0766-1DB87FDF8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5" y="1874596"/>
            <a:ext cx="3747546" cy="4780018"/>
          </a:xfrm>
          <a:prstGeom prst="rect">
            <a:avLst/>
          </a:prstGeom>
        </p:spPr>
      </p:pic>
      <p:sp>
        <p:nvSpPr>
          <p:cNvPr id="7" name="TextBox 6">
            <a:extLst>
              <a:ext uri="{FF2B5EF4-FFF2-40B4-BE49-F238E27FC236}">
                <a16:creationId xmlns:a16="http://schemas.microsoft.com/office/drawing/2014/main" id="{B722433F-5A26-4966-AF41-761733843368}"/>
              </a:ext>
            </a:extLst>
          </p:cNvPr>
          <p:cNvSpPr txBox="1"/>
          <p:nvPr/>
        </p:nvSpPr>
        <p:spPr>
          <a:xfrm>
            <a:off x="3048512" y="-1863269"/>
            <a:ext cx="6097022" cy="369332"/>
          </a:xfrm>
          <a:prstGeom prst="rect">
            <a:avLst/>
          </a:prstGeom>
          <a:noFill/>
        </p:spPr>
        <p:txBody>
          <a:bodyPr wrap="square">
            <a:spAutoFit/>
          </a:bodyPr>
          <a:lstStyle/>
          <a:p>
            <a:r>
              <a:rPr lang="en-US" dirty="0"/>
              <a:t> </a:t>
            </a:r>
            <a:endParaRPr lang="en-CA" dirty="0"/>
          </a:p>
        </p:txBody>
      </p:sp>
      <p:sp>
        <p:nvSpPr>
          <p:cNvPr id="3" name="TextBox 2">
            <a:extLst>
              <a:ext uri="{FF2B5EF4-FFF2-40B4-BE49-F238E27FC236}">
                <a16:creationId xmlns:a16="http://schemas.microsoft.com/office/drawing/2014/main" id="{341F4B28-F8B5-87ED-F0A0-58163A5A5454}"/>
              </a:ext>
            </a:extLst>
          </p:cNvPr>
          <p:cNvSpPr txBox="1"/>
          <p:nvPr/>
        </p:nvSpPr>
        <p:spPr>
          <a:xfrm>
            <a:off x="0" y="489601"/>
            <a:ext cx="4122503" cy="1384995"/>
          </a:xfrm>
          <a:prstGeom prst="rect">
            <a:avLst/>
          </a:prstGeom>
          <a:noFill/>
        </p:spPr>
        <p:txBody>
          <a:bodyPr wrap="square">
            <a:spAutoFit/>
          </a:bodyPr>
          <a:lstStyle/>
          <a:p>
            <a:pPr algn="ctr"/>
            <a:r>
              <a:rPr lang="en-US" sz="2800" dirty="0">
                <a:solidFill>
                  <a:schemeClr val="bg1"/>
                </a:solidFill>
                <a:latin typeface="+mj-lt"/>
                <a:cs typeface="Arial" panose="020B0604020202020204" pitchFamily="34" charset="0"/>
              </a:rPr>
              <a:t>THE DIGITAL REVOLUTION’S  EFFECTS ON MENTAL HEALTH</a:t>
            </a:r>
            <a:endParaRPr lang="en-CA" sz="2800" dirty="0">
              <a:solidFill>
                <a:schemeClr val="bg1"/>
              </a:solidFill>
            </a:endParaRPr>
          </a:p>
        </p:txBody>
      </p:sp>
      <p:sp>
        <p:nvSpPr>
          <p:cNvPr id="2" name="Oval 1">
            <a:extLst>
              <a:ext uri="{FF2B5EF4-FFF2-40B4-BE49-F238E27FC236}">
                <a16:creationId xmlns:a16="http://schemas.microsoft.com/office/drawing/2014/main" id="{07EDFC00-1D59-4C72-6BD0-473E07EB292E}"/>
              </a:ext>
            </a:extLst>
          </p:cNvPr>
          <p:cNvSpPr/>
          <p:nvPr/>
        </p:nvSpPr>
        <p:spPr>
          <a:xfrm>
            <a:off x="37583" y="53041"/>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711286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black suits&#10;&#10;Description automatically generated">
            <a:extLst>
              <a:ext uri="{FF2B5EF4-FFF2-40B4-BE49-F238E27FC236}">
                <a16:creationId xmlns:a16="http://schemas.microsoft.com/office/drawing/2014/main" id="{52722B66-10B6-EAF1-C7C3-31DF5F770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8" y="1632419"/>
            <a:ext cx="3328679" cy="4224095"/>
          </a:xfrm>
          <a:prstGeom prst="rect">
            <a:avLst/>
          </a:prstGeom>
        </p:spPr>
      </p:pic>
      <p:sp>
        <p:nvSpPr>
          <p:cNvPr id="5" name="TextBox 4">
            <a:extLst>
              <a:ext uri="{FF2B5EF4-FFF2-40B4-BE49-F238E27FC236}">
                <a16:creationId xmlns:a16="http://schemas.microsoft.com/office/drawing/2014/main" id="{C3BCBF32-3811-6327-95F3-547A05FACAC4}"/>
              </a:ext>
            </a:extLst>
          </p:cNvPr>
          <p:cNvSpPr txBox="1"/>
          <p:nvPr/>
        </p:nvSpPr>
        <p:spPr>
          <a:xfrm>
            <a:off x="92368" y="462877"/>
            <a:ext cx="3328680" cy="1077218"/>
          </a:xfrm>
          <a:prstGeom prst="rect">
            <a:avLst/>
          </a:prstGeom>
          <a:noFill/>
        </p:spPr>
        <p:txBody>
          <a:bodyPr wrap="square">
            <a:spAutoFit/>
          </a:bodyPr>
          <a:lstStyle/>
          <a:p>
            <a:pPr algn="ctr"/>
            <a:r>
              <a:rPr lang="en-US" sz="3200" dirty="0">
                <a:solidFill>
                  <a:schemeClr val="bg1"/>
                </a:solidFill>
                <a:cs typeface="Arial" panose="020B0604020202020204" pitchFamily="34" charset="0"/>
              </a:rPr>
              <a:t>THE DEATH OF </a:t>
            </a:r>
          </a:p>
          <a:p>
            <a:pPr algn="ctr"/>
            <a:r>
              <a:rPr lang="en-US" sz="3200" dirty="0">
                <a:solidFill>
                  <a:schemeClr val="bg1"/>
                </a:solidFill>
                <a:cs typeface="Arial" panose="020B0604020202020204" pitchFamily="34" charset="0"/>
              </a:rPr>
              <a:t>REASON</a:t>
            </a:r>
            <a:endParaRPr lang="en-CA" sz="3200" dirty="0"/>
          </a:p>
        </p:txBody>
      </p:sp>
      <p:sp>
        <p:nvSpPr>
          <p:cNvPr id="7" name="TextBox 6">
            <a:extLst>
              <a:ext uri="{FF2B5EF4-FFF2-40B4-BE49-F238E27FC236}">
                <a16:creationId xmlns:a16="http://schemas.microsoft.com/office/drawing/2014/main" id="{EBE8B797-6864-CDAD-811A-712D12448464}"/>
              </a:ext>
            </a:extLst>
          </p:cNvPr>
          <p:cNvSpPr txBox="1"/>
          <p:nvPr/>
        </p:nvSpPr>
        <p:spPr>
          <a:xfrm>
            <a:off x="3603171" y="147484"/>
            <a:ext cx="8687153" cy="710963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Currently there is, among the public, a high level of distrust of government, its agencies, institutions such as universities, and of experts. Many factors have  contributed to this.</a:t>
            </a:r>
            <a:r>
              <a:rPr lang="en-US" sz="2000" dirty="0">
                <a:solidFill>
                  <a:srgbClr val="000000"/>
                </a:solidFill>
              </a:rPr>
              <a:t> </a:t>
            </a:r>
          </a:p>
          <a:p>
            <a:pPr marL="285750" indent="-285750">
              <a:buFont typeface="Arial" panose="020B0604020202020204" pitchFamily="34" charset="0"/>
              <a:buChar char="•"/>
            </a:pPr>
            <a:r>
              <a:rPr lang="en-US" sz="2000" dirty="0"/>
              <a:t>One important reason for this distrust is the rise of neoliberalism, promoted since the 1980s by politicians such as (Brian Mulroney, Steven Harper in Canada) Margaret Thatcher and Ronald Reagan who famously said, "the most frightening words in the English language are: I'm from the government and I'm here to help." . </a:t>
            </a:r>
          </a:p>
          <a:p>
            <a:pPr marL="285750" indent="-285750">
              <a:buFont typeface="Arial" panose="020B0604020202020204" pitchFamily="34" charset="0"/>
              <a:buChar char="•"/>
            </a:pPr>
            <a:r>
              <a:rPr lang="en-US" sz="2000" dirty="0"/>
              <a:t>Neoliberalism is an economic and political ideology that emphasizes the importance of free-market capitalism as a primary driver of economic growth and societal well-being. It advocates for reduced government intervention in the economy, deregulation of industries, privatization of state-owned enterprises, and a focus on individual entrepreneurship and consumer choice. </a:t>
            </a:r>
          </a:p>
          <a:p>
            <a:pPr marL="285750" indent="-285750">
              <a:buFont typeface="Arial" panose="020B0604020202020204" pitchFamily="34" charset="0"/>
              <a:buChar char="•"/>
            </a:pPr>
            <a:r>
              <a:rPr lang="en-US" sz="2000" dirty="0"/>
              <a:t>Starting in the 1980s neoliberal governments across the globe began dismantling previous existing oversights and regulations that constrained corporations and the top 0.1% of income earners. As a result, contrary to what was promised, a vast amount of wealth </a:t>
            </a:r>
            <a:r>
              <a:rPr lang="en-US" sz="2000" dirty="0">
                <a:solidFill>
                  <a:schemeClr val="bg1"/>
                </a:solidFill>
              </a:rPr>
              <a:t>trickled up </a:t>
            </a:r>
            <a:r>
              <a:rPr lang="en-US" sz="2000" dirty="0"/>
              <a:t>from the poorer to the wealthier and inequality rose to all time highs.</a:t>
            </a:r>
          </a:p>
          <a:p>
            <a:pPr marL="285750" indent="-285750">
              <a:buFont typeface="Arial" panose="020B0604020202020204" pitchFamily="34" charset="0"/>
              <a:buChar char="•"/>
            </a:pPr>
            <a:r>
              <a:rPr lang="en-US" sz="2000" dirty="0"/>
              <a:t>Neoliberal policies starved government of resources and resulted in an increase in fraud and corruption, deterioration of public safety, environmental degradation, economic inequality, consumer harm, financial instability and erosion of public trust.</a:t>
            </a:r>
          </a:p>
          <a:p>
            <a:pPr marL="285750" indent="-285750">
              <a:buFont typeface="Arial" panose="020B0604020202020204" pitchFamily="34" charset="0"/>
              <a:buChar char="•"/>
            </a:pPr>
            <a:endParaRPr lang="en-US" sz="1600" dirty="0">
              <a:latin typeface="+mj-lt"/>
              <a:cs typeface="Arial" panose="020B0604020202020204" pitchFamily="34" charset="0"/>
            </a:endParaRPr>
          </a:p>
        </p:txBody>
      </p:sp>
      <p:sp>
        <p:nvSpPr>
          <p:cNvPr id="2" name="Oval 1">
            <a:extLst>
              <a:ext uri="{FF2B5EF4-FFF2-40B4-BE49-F238E27FC236}">
                <a16:creationId xmlns:a16="http://schemas.microsoft.com/office/drawing/2014/main" id="{B94A8845-C7BB-9BC2-52D8-6B53BB859740}"/>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196745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AE23-4103-796A-2418-C29B281B1847}"/>
            </a:ext>
          </a:extLst>
        </p:cNvPr>
        <p:cNvGrpSpPr/>
        <p:nvPr/>
      </p:nvGrpSpPr>
      <p:grpSpPr>
        <a:xfrm>
          <a:off x="0" y="0"/>
          <a:ext cx="0" cy="0"/>
          <a:chOff x="0" y="0"/>
          <a:chExt cx="0" cy="0"/>
        </a:xfrm>
      </p:grpSpPr>
      <p:pic>
        <p:nvPicPr>
          <p:cNvPr id="3" name="Picture 2" descr="A person and person in black suits&#10;&#10;Description automatically generated">
            <a:extLst>
              <a:ext uri="{FF2B5EF4-FFF2-40B4-BE49-F238E27FC236}">
                <a16:creationId xmlns:a16="http://schemas.microsoft.com/office/drawing/2014/main" id="{7D1569D7-A117-AF38-2DFC-EB6022DAA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40" y="1632419"/>
            <a:ext cx="3619660" cy="4550667"/>
          </a:xfrm>
          <a:prstGeom prst="rect">
            <a:avLst/>
          </a:prstGeom>
        </p:spPr>
      </p:pic>
      <p:sp>
        <p:nvSpPr>
          <p:cNvPr id="5" name="TextBox 4">
            <a:extLst>
              <a:ext uri="{FF2B5EF4-FFF2-40B4-BE49-F238E27FC236}">
                <a16:creationId xmlns:a16="http://schemas.microsoft.com/office/drawing/2014/main" id="{4739236A-B2F5-B834-B172-948F659306E8}"/>
              </a:ext>
            </a:extLst>
          </p:cNvPr>
          <p:cNvSpPr txBox="1"/>
          <p:nvPr/>
        </p:nvSpPr>
        <p:spPr>
          <a:xfrm>
            <a:off x="418940" y="432090"/>
            <a:ext cx="3328680"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THE DEATH OF </a:t>
            </a:r>
          </a:p>
          <a:p>
            <a:pPr algn="ctr"/>
            <a:r>
              <a:rPr lang="en-US" sz="3600" dirty="0">
                <a:solidFill>
                  <a:schemeClr val="bg1"/>
                </a:solidFill>
                <a:cs typeface="Arial" panose="020B0604020202020204" pitchFamily="34" charset="0"/>
              </a:rPr>
              <a:t>REASON</a:t>
            </a:r>
            <a:endParaRPr lang="en-CA" sz="3600" dirty="0"/>
          </a:p>
        </p:txBody>
      </p:sp>
      <p:sp>
        <p:nvSpPr>
          <p:cNvPr id="7" name="TextBox 6">
            <a:extLst>
              <a:ext uri="{FF2B5EF4-FFF2-40B4-BE49-F238E27FC236}">
                <a16:creationId xmlns:a16="http://schemas.microsoft.com/office/drawing/2014/main" id="{3F4E715A-16F5-2D32-5206-5D5BC429A1F2}"/>
              </a:ext>
            </a:extLst>
          </p:cNvPr>
          <p:cNvSpPr txBox="1"/>
          <p:nvPr/>
        </p:nvSpPr>
        <p:spPr>
          <a:xfrm>
            <a:off x="4397828" y="147484"/>
            <a:ext cx="7892495" cy="7109639"/>
          </a:xfrm>
          <a:prstGeom prst="rect">
            <a:avLst/>
          </a:prstGeom>
          <a:noFill/>
        </p:spPr>
        <p:txBody>
          <a:bodyPr wrap="square">
            <a:spAutoFit/>
          </a:bodyPr>
          <a:lstStyle/>
          <a:p>
            <a:pPr marL="285750" indent="-285750">
              <a:buFont typeface="Arial" panose="020B0604020202020204" pitchFamily="34" charset="0"/>
              <a:buChar char="•"/>
            </a:pPr>
            <a:r>
              <a:rPr lang="en-US" sz="2200" dirty="0"/>
              <a:t>The erosion of public trust became a feedback loop. Government and institutions inevitably, in some ways,  let people down. This can motivate people to either invest in fixing these institutions or to stop supporting them. Neoliberals who dominated politics ran for government on negative messages advocating small government as essential to “liberty”. They cut the budgets of regulating agencies, stripping the government of the capacity to solve people’s problems. People seeing the mounting failures of government such as crumbling infrastructure and widening inequality became even more distrustful, perceiving the government and institutions as ineffective in solving their problems. This led to a vicious cycle of distrust, disinvestment in government and institutions and eventually of segments of the population wanting to destroy the system. </a:t>
            </a:r>
          </a:p>
          <a:p>
            <a:pPr marL="285750" indent="-285750">
              <a:buFont typeface="Arial" panose="020B0604020202020204" pitchFamily="34" charset="0"/>
              <a:buChar char="•"/>
            </a:pPr>
            <a:r>
              <a:rPr lang="en-US" sz="2200" dirty="0"/>
              <a:t>Those who felt  the most distrustful of government, institutions and experts flocked to support like minded angry influencers and charismatic leaders who offered simplistic solutions to complex problems and who promised to fix everything often with little understanding of anything.</a:t>
            </a:r>
          </a:p>
          <a:p>
            <a:r>
              <a:rPr lang="en-US" sz="1600" dirty="0">
                <a:latin typeface="+mj-lt"/>
                <a:cs typeface="Arial" panose="020B0604020202020204" pitchFamily="34" charset="0"/>
              </a:rPr>
              <a:t> </a:t>
            </a:r>
          </a:p>
        </p:txBody>
      </p:sp>
      <p:sp>
        <p:nvSpPr>
          <p:cNvPr id="2" name="Oval 1">
            <a:extLst>
              <a:ext uri="{FF2B5EF4-FFF2-40B4-BE49-F238E27FC236}">
                <a16:creationId xmlns:a16="http://schemas.microsoft.com/office/drawing/2014/main" id="{15B99267-8266-13BB-86FC-6A0860DB6028}"/>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705772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A31CEFCA-590C-96B0-666E-F4AEBC7CB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47" y="2134105"/>
            <a:ext cx="3737367" cy="2707481"/>
          </a:xfrm>
          <a:prstGeom prst="rect">
            <a:avLst/>
          </a:prstGeom>
        </p:spPr>
      </p:pic>
      <p:sp>
        <p:nvSpPr>
          <p:cNvPr id="5" name="TextBox 4">
            <a:extLst>
              <a:ext uri="{FF2B5EF4-FFF2-40B4-BE49-F238E27FC236}">
                <a16:creationId xmlns:a16="http://schemas.microsoft.com/office/drawing/2014/main" id="{3C91EDCA-DE85-582D-5788-E552EEBB40B0}"/>
              </a:ext>
            </a:extLst>
          </p:cNvPr>
          <p:cNvSpPr txBox="1"/>
          <p:nvPr/>
        </p:nvSpPr>
        <p:spPr>
          <a:xfrm>
            <a:off x="3875314" y="117693"/>
            <a:ext cx="8178739"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Digital media greatly compounded the problems created by neoliberalism. </a:t>
            </a:r>
          </a:p>
          <a:p>
            <a:pPr marL="285750" indent="-285750">
              <a:buFont typeface="Arial" panose="020B0604020202020204" pitchFamily="34" charset="0"/>
              <a:buChar char="•"/>
            </a:pPr>
            <a:r>
              <a:rPr lang="en-US" sz="2000" dirty="0">
                <a:latin typeface="+mj-lt"/>
                <a:cs typeface="Arial" panose="020B0604020202020204" pitchFamily="34" charset="0"/>
              </a:rPr>
              <a:t>Making vast amounts of information of mediocre quality readily available, lead to a situation where anyone can access information on almost any topic. This can create the illusion that expertise is less necessary and that everyone is equally well informed.</a:t>
            </a:r>
          </a:p>
          <a:p>
            <a:pPr marL="285750" indent="-285750">
              <a:buFont typeface="Arial" panose="020B0604020202020204" pitchFamily="34" charset="0"/>
              <a:buChar char="•"/>
            </a:pPr>
            <a:r>
              <a:rPr lang="en-US" sz="2000" dirty="0">
                <a:latin typeface="+mj-lt"/>
                <a:cs typeface="Arial" panose="020B0604020202020204" pitchFamily="34" charset="0"/>
              </a:rPr>
              <a:t> The abundance of online  information available has led to confusion and difficulty in discerning credible sources. This has made it challenging for individuals to identify trustworthy experts, contributing to skepticism. The idea that all beliefs and practices are equally valid has led to a dismissal of expert knowledge, especially if it conflicts with personal or cultural beliefs. This has resulted in a preference for alternative viewpoints that align more closely with individual experiences or ideologies.</a:t>
            </a:r>
          </a:p>
          <a:p>
            <a:pPr marL="285750" indent="-285750">
              <a:buFont typeface="Arial" panose="020B0604020202020204" pitchFamily="34" charset="0"/>
              <a:buChar char="•"/>
            </a:pPr>
            <a:r>
              <a:rPr lang="en-US" sz="2000" dirty="0">
                <a:latin typeface="+mj-lt"/>
                <a:cs typeface="Arial" panose="020B0604020202020204" pitchFamily="34" charset="0"/>
              </a:rPr>
              <a:t>The rise of social media and online communities has created echo chambers where individuals are exposed primarily to viewpoints that reinforce their own. In such environments, expert opinions that contradict these views are be dismissed or ridiculed, further eroding trust.</a:t>
            </a:r>
          </a:p>
          <a:p>
            <a:pPr marL="285750" indent="-285750">
              <a:buFont typeface="Arial" panose="020B0604020202020204" pitchFamily="34" charset="0"/>
              <a:buChar char="•"/>
            </a:pPr>
            <a:r>
              <a:rPr lang="en-US" sz="2000" dirty="0">
                <a:latin typeface="+mj-lt"/>
                <a:cs typeface="Arial" panose="020B0604020202020204" pitchFamily="34" charset="0"/>
              </a:rPr>
              <a:t>The prevalence of false online information exacerbates distrust in institutions and experts. When people encounter conflicting information, they tend to become skeptical of established authorities and experts</a:t>
            </a:r>
            <a:r>
              <a:rPr lang="en-US" sz="1600" dirty="0">
                <a:latin typeface="+mj-lt"/>
                <a:cs typeface="Arial" panose="020B0604020202020204" pitchFamily="34" charset="0"/>
              </a:rPr>
              <a:t>.</a:t>
            </a:r>
          </a:p>
        </p:txBody>
      </p:sp>
      <p:sp>
        <p:nvSpPr>
          <p:cNvPr id="4" name="TextBox 3">
            <a:extLst>
              <a:ext uri="{FF2B5EF4-FFF2-40B4-BE49-F238E27FC236}">
                <a16:creationId xmlns:a16="http://schemas.microsoft.com/office/drawing/2014/main" id="{29DE4653-17DE-6F53-56BB-E3069B1FA090}"/>
              </a:ext>
            </a:extLst>
          </p:cNvPr>
          <p:cNvSpPr txBox="1"/>
          <p:nvPr/>
        </p:nvSpPr>
        <p:spPr>
          <a:xfrm>
            <a:off x="255493" y="691385"/>
            <a:ext cx="3357438" cy="1200329"/>
          </a:xfrm>
          <a:prstGeom prst="rect">
            <a:avLst/>
          </a:prstGeom>
          <a:noFill/>
        </p:spPr>
        <p:txBody>
          <a:bodyPr wrap="square">
            <a:spAutoFit/>
          </a:bodyPr>
          <a:lstStyle/>
          <a:p>
            <a:pPr algn="ctr"/>
            <a:r>
              <a:rPr lang="en-US" sz="3600" dirty="0">
                <a:solidFill>
                  <a:schemeClr val="bg1"/>
                </a:solidFill>
                <a:latin typeface="+mj-lt"/>
                <a:cs typeface="Arial" panose="020B0604020202020204" pitchFamily="34" charset="0"/>
              </a:rPr>
              <a:t>THE DEATH OF TRUTH  </a:t>
            </a:r>
            <a:endParaRPr lang="en-CA" sz="3600" dirty="0">
              <a:solidFill>
                <a:schemeClr val="bg1"/>
              </a:solidFill>
            </a:endParaRPr>
          </a:p>
        </p:txBody>
      </p:sp>
      <p:sp>
        <p:nvSpPr>
          <p:cNvPr id="2" name="Oval 1">
            <a:extLst>
              <a:ext uri="{FF2B5EF4-FFF2-40B4-BE49-F238E27FC236}">
                <a16:creationId xmlns:a16="http://schemas.microsoft.com/office/drawing/2014/main" id="{6A2F9450-2778-0860-0F63-4A8F582F7F9C}"/>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09946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05DC0-3BA0-B6FE-76B8-20C81EBEF0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E66092D-D5E7-1526-8D45-923C542D6878}"/>
              </a:ext>
            </a:extLst>
          </p:cNvPr>
          <p:cNvSpPr txBox="1"/>
          <p:nvPr/>
        </p:nvSpPr>
        <p:spPr>
          <a:xfrm>
            <a:off x="4789714" y="117693"/>
            <a:ext cx="7264339" cy="6863417"/>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mj-lt"/>
                <a:cs typeface="Arial" panose="020B0604020202020204" pitchFamily="34" charset="0"/>
              </a:rPr>
              <a:t>There has been a rise in populist movements that challenge traditional institutions and expertise. This led to a cultural shift where expertise is viewed with suspicion or as elitist.</a:t>
            </a:r>
          </a:p>
          <a:p>
            <a:pPr marL="285750" indent="-285750">
              <a:buFont typeface="Arial" panose="020B0604020202020204" pitchFamily="34" charset="0"/>
              <a:buChar char="•"/>
            </a:pPr>
            <a:r>
              <a:rPr lang="en-US" sz="2200" dirty="0">
                <a:latin typeface="+mj-lt"/>
                <a:cs typeface="Arial" panose="020B0604020202020204" pitchFamily="34" charset="0"/>
              </a:rPr>
              <a:t>Platforms like Twitter and Facebook  amplify voices without credentials, allowing non-experts to gain large followings. This  leads to a preference for popular opinion over expert consensus.</a:t>
            </a:r>
          </a:p>
          <a:p>
            <a:pPr marL="285750" indent="-285750">
              <a:buFont typeface="Arial" panose="020B0604020202020204" pitchFamily="34" charset="0"/>
              <a:buChar char="•"/>
            </a:pPr>
            <a:r>
              <a:rPr lang="en-US" sz="2200" dirty="0">
                <a:latin typeface="+mj-lt"/>
                <a:cs typeface="Arial" panose="020B0604020202020204" pitchFamily="34" charset="0"/>
              </a:rPr>
              <a:t>Many contemporary issues (like climate change, public health, etc.) are complex and multifaceted. This complexity leads to confusion and frustration, making it easier for people to dismiss expert opinions.</a:t>
            </a:r>
          </a:p>
          <a:p>
            <a:pPr marL="285750" indent="-285750">
              <a:buFont typeface="Arial" panose="020B0604020202020204" pitchFamily="34" charset="0"/>
              <a:buChar char="•"/>
            </a:pPr>
            <a:r>
              <a:rPr lang="en-US" sz="2200" dirty="0">
                <a:latin typeface="+mj-lt"/>
                <a:cs typeface="Arial" panose="020B0604020202020204" pitchFamily="34" charset="0"/>
              </a:rPr>
              <a:t>There is a growing trend towards valuing personal experience and anecdotal evidence over academic or professional expertise. This leads to a more subjective understanding of truth.</a:t>
            </a:r>
          </a:p>
          <a:p>
            <a:pPr marL="285750" indent="-285750">
              <a:buFont typeface="Arial" panose="020B0604020202020204" pitchFamily="34" charset="0"/>
              <a:buChar char="•"/>
            </a:pPr>
            <a:r>
              <a:rPr lang="en-US" sz="2200" dirty="0">
                <a:latin typeface="+mj-lt"/>
                <a:cs typeface="Arial" panose="020B0604020202020204" pitchFamily="34" charset="0"/>
              </a:rPr>
              <a:t>These factors combined contribute to a climate where institutions and expertise are undervalued and questioned, impacting how society approaches knowledge and decision-making.</a:t>
            </a:r>
          </a:p>
        </p:txBody>
      </p:sp>
      <p:sp>
        <p:nvSpPr>
          <p:cNvPr id="4" name="TextBox 3">
            <a:extLst>
              <a:ext uri="{FF2B5EF4-FFF2-40B4-BE49-F238E27FC236}">
                <a16:creationId xmlns:a16="http://schemas.microsoft.com/office/drawing/2014/main" id="{54965A5F-DD66-B647-23D3-6B7433DB323D}"/>
              </a:ext>
            </a:extLst>
          </p:cNvPr>
          <p:cNvSpPr txBox="1"/>
          <p:nvPr/>
        </p:nvSpPr>
        <p:spPr>
          <a:xfrm>
            <a:off x="942419" y="829054"/>
            <a:ext cx="2880556" cy="1200329"/>
          </a:xfrm>
          <a:prstGeom prst="rect">
            <a:avLst/>
          </a:prstGeom>
          <a:noFill/>
        </p:spPr>
        <p:txBody>
          <a:bodyPr wrap="square">
            <a:spAutoFit/>
          </a:bodyPr>
          <a:lstStyle/>
          <a:p>
            <a:pPr algn="ctr"/>
            <a:r>
              <a:rPr lang="en-US" sz="3600" dirty="0">
                <a:solidFill>
                  <a:schemeClr val="bg1"/>
                </a:solidFill>
                <a:latin typeface="+mj-lt"/>
                <a:cs typeface="Arial" panose="020B0604020202020204" pitchFamily="34" charset="0"/>
              </a:rPr>
              <a:t>THE DEATH OF TRUTH  </a:t>
            </a:r>
            <a:endParaRPr lang="en-CA" sz="3600" dirty="0">
              <a:solidFill>
                <a:schemeClr val="bg1"/>
              </a:solidFill>
            </a:endParaRPr>
          </a:p>
        </p:txBody>
      </p:sp>
      <p:sp>
        <p:nvSpPr>
          <p:cNvPr id="2" name="Oval 1">
            <a:extLst>
              <a:ext uri="{FF2B5EF4-FFF2-40B4-BE49-F238E27FC236}">
                <a16:creationId xmlns:a16="http://schemas.microsoft.com/office/drawing/2014/main" id="{936AE2BA-5E99-5103-9AD3-72D4DA52DD0F}"/>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descr="Trump Endorsed QAnon Because He's Stuck - The Atlantic">
            <a:extLst>
              <a:ext uri="{FF2B5EF4-FFF2-40B4-BE49-F238E27FC236}">
                <a16:creationId xmlns:a16="http://schemas.microsoft.com/office/drawing/2014/main" id="{BB48C936-7184-2A26-E7AD-6235B10FA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00" y="2224726"/>
            <a:ext cx="4572000" cy="2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9639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rectangular box with white text&#10;&#10;Description automatically generated">
            <a:extLst>
              <a:ext uri="{FF2B5EF4-FFF2-40B4-BE49-F238E27FC236}">
                <a16:creationId xmlns:a16="http://schemas.microsoft.com/office/drawing/2014/main" id="{0924ED56-CBAE-5F2D-60F8-8DF8C0882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3" y="1442174"/>
            <a:ext cx="3402580" cy="4833610"/>
          </a:xfrm>
          <a:prstGeom prst="rect">
            <a:avLst/>
          </a:prstGeom>
        </p:spPr>
      </p:pic>
      <p:sp>
        <p:nvSpPr>
          <p:cNvPr id="5" name="TextBox 4">
            <a:extLst>
              <a:ext uri="{FF2B5EF4-FFF2-40B4-BE49-F238E27FC236}">
                <a16:creationId xmlns:a16="http://schemas.microsoft.com/office/drawing/2014/main" id="{51E720FE-5BC3-00B6-8A19-362DCA0C71EC}"/>
              </a:ext>
            </a:extLst>
          </p:cNvPr>
          <p:cNvSpPr txBox="1"/>
          <p:nvPr/>
        </p:nvSpPr>
        <p:spPr>
          <a:xfrm>
            <a:off x="3764568" y="197346"/>
            <a:ext cx="8427432"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cs typeface="Arial" panose="020B0604020202020204" pitchFamily="34" charset="0"/>
              </a:rPr>
              <a:t>Academia refers to the world of education, including the community of teachers, schools and the academic environment of colleges and universities. While society at large is seeing these major changes, academia, thanks to </a:t>
            </a:r>
            <a:r>
              <a:rPr lang="en-US" dirty="0">
                <a:solidFill>
                  <a:schemeClr val="bg1"/>
                </a:solidFill>
                <a:latin typeface="+mj-lt"/>
                <a:cs typeface="Arial" panose="020B0604020202020204" pitchFamily="34" charset="0"/>
              </a:rPr>
              <a:t>postmodernism</a:t>
            </a:r>
            <a:r>
              <a:rPr lang="en-US" dirty="0">
                <a:latin typeface="+mj-lt"/>
                <a:cs typeface="Arial" panose="020B0604020202020204" pitchFamily="34" charset="0"/>
              </a:rPr>
              <a:t>, has itself become increasingly critical of expertise and the idea of truth. </a:t>
            </a:r>
          </a:p>
          <a:p>
            <a:pPr marL="285750" indent="-285750">
              <a:buFont typeface="Arial" panose="020B0604020202020204" pitchFamily="34" charset="0"/>
              <a:buChar char="•"/>
            </a:pPr>
            <a:r>
              <a:rPr lang="en-US" dirty="0">
                <a:latin typeface="+mj-lt"/>
                <a:cs typeface="Arial" panose="020B0604020202020204" pitchFamily="34" charset="0"/>
              </a:rPr>
              <a:t>Postmodernism is a philosophical stance that emerged in the mid 20th century that challenges the notions of objective truth and universal values suggesting that knowledge, truth, and meaning are not absolute but are instead constructed through social, cultural, and historical contexts. This perspective argues that what we consider "truth" is influenced by various factors, including language, power dynamics, and individual experiences. </a:t>
            </a:r>
          </a:p>
          <a:p>
            <a:pPr marL="285750" indent="-285750">
              <a:buFont typeface="Arial" panose="020B0604020202020204" pitchFamily="34" charset="0"/>
              <a:buChar char="•"/>
            </a:pPr>
            <a:r>
              <a:rPr lang="en-US" dirty="0">
                <a:latin typeface="+mj-lt"/>
                <a:cs typeface="Arial" panose="020B0604020202020204" pitchFamily="34" charset="0"/>
              </a:rPr>
              <a:t>Postmodern relativism has contributed to a lack of trust in experts. It fosters a skepticism that can lead individuals to question the validity of expert opinions, as they may view them as just another perspective rather than a definitive answer.</a:t>
            </a:r>
          </a:p>
          <a:p>
            <a:pPr marL="285750" indent="-285750">
              <a:buFont typeface="Arial" panose="020B0604020202020204" pitchFamily="34" charset="0"/>
              <a:buChar char="•"/>
            </a:pPr>
            <a:r>
              <a:rPr lang="en-US" dirty="0">
                <a:latin typeface="+mj-lt"/>
                <a:cs typeface="Arial" panose="020B0604020202020204" pitchFamily="34" charset="0"/>
              </a:rPr>
              <a:t>Postmodern thought often emphasizes personal narratives and experiences over established facts. This can lead people to prioritize individual stories over expert analysis, fostering distrust in experts who rely on data and scientific methods.</a:t>
            </a:r>
          </a:p>
          <a:p>
            <a:pPr marL="285750" indent="-285750">
              <a:buFont typeface="Arial" panose="020B0604020202020204" pitchFamily="34" charset="0"/>
              <a:buChar char="•"/>
            </a:pPr>
            <a:r>
              <a:rPr lang="en-US" dirty="0">
                <a:latin typeface="+mj-lt"/>
                <a:cs typeface="Arial" panose="020B0604020202020204" pitchFamily="34" charset="0"/>
              </a:rPr>
              <a:t>Postmodernism encourages the deconstruction of traditional authority figures, including experts. This can result in a general distrust of those in positions of knowledge, as individuals may see experts as part of a larger system that they believe is flawed or biased. </a:t>
            </a:r>
          </a:p>
          <a:p>
            <a:pPr marL="285750" indent="-285750">
              <a:buFont typeface="Arial" panose="020B0604020202020204" pitchFamily="34" charset="0"/>
              <a:buChar char="•"/>
            </a:pPr>
            <a:r>
              <a:rPr lang="en-US" dirty="0">
                <a:latin typeface="+mj-lt"/>
                <a:cs typeface="Arial" panose="020B0604020202020204" pitchFamily="34" charset="0"/>
              </a:rPr>
              <a:t>Postmodern relativism has fostered an environment where questioning authority and expertise is common, leading to a more fragmented understanding of knowledge and a decline in trust in experts.</a:t>
            </a:r>
          </a:p>
        </p:txBody>
      </p:sp>
      <p:sp>
        <p:nvSpPr>
          <p:cNvPr id="4" name="TextBox 3">
            <a:extLst>
              <a:ext uri="{FF2B5EF4-FFF2-40B4-BE49-F238E27FC236}">
                <a16:creationId xmlns:a16="http://schemas.microsoft.com/office/drawing/2014/main" id="{07AE666F-910D-9C2F-C011-71A781B5597C}"/>
              </a:ext>
            </a:extLst>
          </p:cNvPr>
          <p:cNvSpPr txBox="1"/>
          <p:nvPr/>
        </p:nvSpPr>
        <p:spPr>
          <a:xfrm>
            <a:off x="-87842" y="197346"/>
            <a:ext cx="3741945" cy="1077218"/>
          </a:xfrm>
          <a:prstGeom prst="rect">
            <a:avLst/>
          </a:prstGeom>
          <a:noFill/>
        </p:spPr>
        <p:txBody>
          <a:bodyPr wrap="square">
            <a:spAutoFit/>
          </a:bodyPr>
          <a:lstStyle/>
          <a:p>
            <a:pPr algn="ctr"/>
            <a:r>
              <a:rPr lang="en-US" sz="3200" dirty="0">
                <a:solidFill>
                  <a:schemeClr val="bg1"/>
                </a:solidFill>
                <a:latin typeface="+mj-lt"/>
                <a:cs typeface="Arial" panose="020B0604020202020204" pitchFamily="34" charset="0"/>
              </a:rPr>
              <a:t>THE DEATH OF SELF-REFLECTION </a:t>
            </a:r>
            <a:endParaRPr lang="en-CA" sz="3200" dirty="0">
              <a:solidFill>
                <a:schemeClr val="bg1"/>
              </a:solidFill>
            </a:endParaRPr>
          </a:p>
        </p:txBody>
      </p:sp>
      <p:sp>
        <p:nvSpPr>
          <p:cNvPr id="2" name="Oval 1">
            <a:extLst>
              <a:ext uri="{FF2B5EF4-FFF2-40B4-BE49-F238E27FC236}">
                <a16:creationId xmlns:a16="http://schemas.microsoft.com/office/drawing/2014/main" id="{C6BD96C9-5C0D-DE8C-E1B5-77585AE7C011}"/>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97829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yelling at a person&#10;&#10;Description automatically generated">
            <a:extLst>
              <a:ext uri="{FF2B5EF4-FFF2-40B4-BE49-F238E27FC236}">
                <a16:creationId xmlns:a16="http://schemas.microsoft.com/office/drawing/2014/main" id="{990D3FD0-564E-18A1-7D0B-79A86A10630A}"/>
              </a:ext>
            </a:extLst>
          </p:cNvPr>
          <p:cNvPicPr>
            <a:picLocks noChangeAspect="1"/>
          </p:cNvPicPr>
          <p:nvPr/>
        </p:nvPicPr>
        <p:blipFill>
          <a:blip r:embed="rId2">
            <a:extLst>
              <a:ext uri="{28A0092B-C50C-407E-A947-70E740481C1C}">
                <a14:useLocalDpi xmlns:a14="http://schemas.microsoft.com/office/drawing/2010/main" val="0"/>
              </a:ext>
            </a:extLst>
          </a:blip>
          <a:srcRect r="888" b="-1"/>
          <a:stretch/>
        </p:blipFill>
        <p:spPr>
          <a:xfrm>
            <a:off x="141168" y="1857951"/>
            <a:ext cx="3522569" cy="2916568"/>
          </a:xfrm>
          <a:prstGeom prst="rect">
            <a:avLst/>
          </a:prstGeom>
        </p:spPr>
      </p:pic>
      <p:sp>
        <p:nvSpPr>
          <p:cNvPr id="4" name="TextBox 3">
            <a:extLst>
              <a:ext uri="{FF2B5EF4-FFF2-40B4-BE49-F238E27FC236}">
                <a16:creationId xmlns:a16="http://schemas.microsoft.com/office/drawing/2014/main" id="{D7B7FEF7-2296-71E9-6ED0-84AEA752EC36}"/>
              </a:ext>
            </a:extLst>
          </p:cNvPr>
          <p:cNvSpPr txBox="1"/>
          <p:nvPr/>
        </p:nvSpPr>
        <p:spPr>
          <a:xfrm>
            <a:off x="3847843" y="-64264"/>
            <a:ext cx="8344157" cy="6986528"/>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Along with increasing distrust in government, institutions and experts, there has been growing conflict and polarization in </a:t>
            </a:r>
            <a:r>
              <a:rPr lang="en-US" sz="1600" dirty="0">
                <a:latin typeface="+mj-lt"/>
              </a:rPr>
              <a:t>society.</a:t>
            </a:r>
            <a:r>
              <a:rPr lang="en-US" sz="1600" b="0" i="0" dirty="0">
                <a:effectLst/>
                <a:latin typeface="+mj-lt"/>
              </a:rPr>
              <a:t> </a:t>
            </a:r>
            <a:r>
              <a:rPr lang="en-US" sz="1600" dirty="0">
                <a:latin typeface="+mj-lt"/>
              </a:rPr>
              <a:t>This</a:t>
            </a:r>
            <a:r>
              <a:rPr lang="en-US" sz="1600" b="0" i="0" dirty="0">
                <a:effectLst/>
                <a:latin typeface="+mj-lt"/>
              </a:rPr>
              <a:t> has been attributed to several interrelated factors.</a:t>
            </a:r>
          </a:p>
          <a:p>
            <a:pPr marL="285750" indent="-285750">
              <a:buFont typeface="Arial" panose="020B0604020202020204" pitchFamily="34" charset="0"/>
              <a:buChar char="•"/>
            </a:pPr>
            <a:r>
              <a:rPr lang="en-US" sz="1600" b="0" i="0" dirty="0">
                <a:effectLst/>
                <a:latin typeface="+mj-lt"/>
              </a:rPr>
              <a:t>The increasing divide between political parties has led to a more adversarial political climate. Partisan media and social media echo chambers reinforce these divisions, making compromise more difficult.</a:t>
            </a:r>
          </a:p>
          <a:p>
            <a:pPr marL="285750" indent="-285750">
              <a:buFont typeface="Arial" panose="020B0604020202020204" pitchFamily="34" charset="0"/>
              <a:buChar char="•"/>
            </a:pPr>
            <a:r>
              <a:rPr lang="en-US" sz="1600" b="0" i="0" dirty="0">
                <a:effectLst/>
                <a:latin typeface="+mj-lt"/>
              </a:rPr>
              <a:t>Social media </a:t>
            </a:r>
            <a:r>
              <a:rPr lang="en-US" sz="1600" dirty="0">
                <a:latin typeface="+mj-lt"/>
              </a:rPr>
              <a:t>a</a:t>
            </a:r>
            <a:r>
              <a:rPr lang="en-US" sz="1600" b="0" i="0" dirty="0">
                <a:effectLst/>
                <a:latin typeface="+mj-lt"/>
              </a:rPr>
              <a:t>lgorithms on platforms like Facebook and Twitter often prioritize sensational or emotionally charged content, which can exacerbate conflicts and polarize opinions. This creates environments where extreme views are amplified.</a:t>
            </a:r>
          </a:p>
          <a:p>
            <a:pPr marL="285750" indent="-285750">
              <a:buFont typeface="Arial" panose="020B0604020202020204" pitchFamily="34" charset="0"/>
              <a:buChar char="•"/>
            </a:pPr>
            <a:r>
              <a:rPr lang="en-US" sz="1600" b="0" i="0" dirty="0">
                <a:effectLst/>
                <a:latin typeface="+mj-lt"/>
              </a:rPr>
              <a:t>Issues related to race, gender, and sexuality have become central to political and social discourse. While these discussions are important, they can also lead to divisions as groups rally around their identities and experiences.</a:t>
            </a:r>
          </a:p>
          <a:p>
            <a:pPr marL="285750" indent="-285750">
              <a:buFont typeface="Arial" panose="020B0604020202020204" pitchFamily="34" charset="0"/>
              <a:buChar char="•"/>
            </a:pPr>
            <a:r>
              <a:rPr lang="en-US" sz="1600" b="0" i="0" dirty="0">
                <a:effectLst/>
                <a:latin typeface="+mj-lt"/>
              </a:rPr>
              <a:t>Growing economic inequality has fueled resentment and division. Many feel left behind by globalization and technological changes, leading to a sense of disenfranchisement that can manifest as conflict.</a:t>
            </a:r>
          </a:p>
          <a:p>
            <a:pPr marL="285750" indent="-285750">
              <a:buFont typeface="Arial" panose="020B0604020202020204" pitchFamily="34" charset="0"/>
              <a:buChar char="•"/>
            </a:pPr>
            <a:r>
              <a:rPr lang="en-US" sz="1600" b="0" i="0" dirty="0">
                <a:effectLst/>
                <a:latin typeface="+mj-lt"/>
              </a:rPr>
              <a:t>Rapid changes in societal norms and values, such as those related to LGBTQ+ rights, immigration, and multiculturalism, can lead to backlash from those who feel their traditional values are being threatened.</a:t>
            </a:r>
          </a:p>
          <a:p>
            <a:pPr marL="285750" indent="-285750">
              <a:buFont typeface="Arial" panose="020B0604020202020204" pitchFamily="34" charset="0"/>
              <a:buChar char="•"/>
            </a:pPr>
            <a:r>
              <a:rPr lang="en-US" sz="1600" b="0" i="0" dirty="0">
                <a:effectLst/>
                <a:latin typeface="+mj-lt"/>
              </a:rPr>
              <a:t>The spread of false information can create confusion and mistrust among different groups. This can lead to heightened tensions and an inability to find common ground.</a:t>
            </a:r>
          </a:p>
          <a:p>
            <a:pPr marL="285750" indent="-285750">
              <a:buFont typeface="Arial" panose="020B0604020202020204" pitchFamily="34" charset="0"/>
              <a:buChar char="•"/>
            </a:pPr>
            <a:r>
              <a:rPr lang="en-US" sz="1600" b="0" i="0" dirty="0">
                <a:effectLst/>
                <a:latin typeface="+mj-lt"/>
              </a:rPr>
              <a:t>Many people feel anxious about the future due to factors like climate change, economic instability, and political unrest. This fear can lead to a desire to cling to familiar identities and ideologies, further entrenching divisions.</a:t>
            </a:r>
          </a:p>
          <a:p>
            <a:pPr marL="285750" indent="-285750">
              <a:buFont typeface="Arial" panose="020B0604020202020204" pitchFamily="34" charset="0"/>
              <a:buChar char="•"/>
            </a:pPr>
            <a:r>
              <a:rPr lang="en-US" sz="1600" b="0" i="0" dirty="0">
                <a:effectLst/>
                <a:latin typeface="+mj-lt"/>
              </a:rPr>
              <a:t>These factors, among others, contribute to the complex landscape of conflict and polarization in contemporary culture. Addressing these issues requires open dialogue, empathy, and a willingness to engage with differing perspectives. </a:t>
            </a:r>
          </a:p>
          <a:p>
            <a:pPr marL="285750" indent="-285750">
              <a:buFont typeface="Arial" panose="020B0604020202020204" pitchFamily="34" charset="0"/>
              <a:buChar char="•"/>
            </a:pPr>
            <a:r>
              <a:rPr lang="en-US" sz="1600" dirty="0">
                <a:latin typeface="+mj-lt"/>
              </a:rPr>
              <a:t>Polarization and conflict</a:t>
            </a:r>
            <a:r>
              <a:rPr lang="en-US" sz="1600" b="0" i="0" dirty="0">
                <a:effectLst/>
                <a:latin typeface="+mj-lt"/>
              </a:rPr>
              <a:t> has also led to the </a:t>
            </a:r>
            <a:r>
              <a:rPr lang="en-US" sz="1600" dirty="0">
                <a:latin typeface="+mj-lt"/>
              </a:rPr>
              <a:t>increased popularity</a:t>
            </a:r>
            <a:r>
              <a:rPr lang="en-US" sz="1600" b="0" i="0" dirty="0">
                <a:effectLst/>
                <a:latin typeface="+mj-lt"/>
              </a:rPr>
              <a:t> of autocratic leaders who offer simplistic answers to complex problems. </a:t>
            </a:r>
            <a:endParaRPr lang="en-CA" sz="1600" dirty="0">
              <a:latin typeface="+mj-lt"/>
            </a:endParaRPr>
          </a:p>
        </p:txBody>
      </p:sp>
      <p:sp>
        <p:nvSpPr>
          <p:cNvPr id="5" name="TextBox 4">
            <a:extLst>
              <a:ext uri="{FF2B5EF4-FFF2-40B4-BE49-F238E27FC236}">
                <a16:creationId xmlns:a16="http://schemas.microsoft.com/office/drawing/2014/main" id="{A80F034A-31D0-ACA6-3F0A-AD36AADBA67E}"/>
              </a:ext>
            </a:extLst>
          </p:cNvPr>
          <p:cNvSpPr txBox="1"/>
          <p:nvPr/>
        </p:nvSpPr>
        <p:spPr>
          <a:xfrm>
            <a:off x="237047" y="520352"/>
            <a:ext cx="3330810" cy="1077218"/>
          </a:xfrm>
          <a:prstGeom prst="rect">
            <a:avLst/>
          </a:prstGeom>
          <a:noFill/>
        </p:spPr>
        <p:txBody>
          <a:bodyPr wrap="square">
            <a:spAutoFit/>
          </a:bodyPr>
          <a:lstStyle/>
          <a:p>
            <a:pPr algn="ctr"/>
            <a:r>
              <a:rPr lang="en-US" sz="3200" b="0" i="0" dirty="0">
                <a:solidFill>
                  <a:schemeClr val="bg1"/>
                </a:solidFill>
                <a:effectLst/>
                <a:latin typeface="+mj-lt"/>
              </a:rPr>
              <a:t>SOCIATAL POLARIZATION</a:t>
            </a:r>
            <a:endParaRPr lang="en-CA" sz="3200" dirty="0">
              <a:solidFill>
                <a:schemeClr val="bg1"/>
              </a:solidFill>
            </a:endParaRPr>
          </a:p>
        </p:txBody>
      </p:sp>
      <p:sp>
        <p:nvSpPr>
          <p:cNvPr id="2" name="Oval 1">
            <a:extLst>
              <a:ext uri="{FF2B5EF4-FFF2-40B4-BE49-F238E27FC236}">
                <a16:creationId xmlns:a16="http://schemas.microsoft.com/office/drawing/2014/main" id="{4C190FA1-3318-22D0-7271-E384324C9155}"/>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733154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military uniform&#10;&#10;Description automatically generated">
            <a:extLst>
              <a:ext uri="{FF2B5EF4-FFF2-40B4-BE49-F238E27FC236}">
                <a16:creationId xmlns:a16="http://schemas.microsoft.com/office/drawing/2014/main" id="{4771EA7F-E134-FD2E-791E-430509918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65" y="1526816"/>
            <a:ext cx="3083006" cy="3753107"/>
          </a:xfrm>
          <a:prstGeom prst="rect">
            <a:avLst/>
          </a:prstGeom>
        </p:spPr>
      </p:pic>
      <p:sp>
        <p:nvSpPr>
          <p:cNvPr id="5" name="TextBox 4">
            <a:extLst>
              <a:ext uri="{FF2B5EF4-FFF2-40B4-BE49-F238E27FC236}">
                <a16:creationId xmlns:a16="http://schemas.microsoft.com/office/drawing/2014/main" id="{5BEB9FFA-9C1D-9F27-1965-A85D4BA7CC94}"/>
              </a:ext>
            </a:extLst>
          </p:cNvPr>
          <p:cNvSpPr txBox="1"/>
          <p:nvPr/>
        </p:nvSpPr>
        <p:spPr>
          <a:xfrm>
            <a:off x="3308358" y="394692"/>
            <a:ext cx="8883642" cy="6463308"/>
          </a:xfrm>
          <a:prstGeom prst="rect">
            <a:avLst/>
          </a:prstGeom>
          <a:noFill/>
        </p:spPr>
        <p:txBody>
          <a:bodyPr wrap="square">
            <a:spAutoFit/>
          </a:bodyPr>
          <a:lstStyle/>
          <a:p>
            <a:pPr marL="285750" indent="-285750">
              <a:buFont typeface="Arial" panose="020B0604020202020204" pitchFamily="34" charset="0"/>
              <a:buChar char="•"/>
            </a:pPr>
            <a:r>
              <a:rPr lang="en-US" dirty="0"/>
              <a:t>Historically, when authoritarian leaders take over in countries, some patterns follow.</a:t>
            </a:r>
          </a:p>
          <a:p>
            <a:pPr marL="285750" indent="-285750">
              <a:buFont typeface="Arial" panose="020B0604020202020204" pitchFamily="34" charset="0"/>
              <a:buChar char="•"/>
            </a:pPr>
            <a:r>
              <a:rPr lang="en-US" dirty="0"/>
              <a:t>Authoritarian leaders typically undermine or dismantle democratic institutions, such as independent judiciaries, free press, and electoral systems. This erosion limits checks and balances on their power.</a:t>
            </a:r>
          </a:p>
          <a:p>
            <a:pPr marL="285750" indent="-285750">
              <a:buFont typeface="Arial" panose="020B0604020202020204" pitchFamily="34" charset="0"/>
              <a:buChar char="•"/>
            </a:pPr>
            <a:r>
              <a:rPr lang="en-US" dirty="0"/>
              <a:t>Authoritarian regimes suppress political opposition and dissent through censorship, intimidation, imprisonment, or violence against activists and opposition leaders.</a:t>
            </a:r>
          </a:p>
          <a:p>
            <a:pPr marL="285750" indent="-285750">
              <a:buFont typeface="Arial" panose="020B0604020202020204" pitchFamily="34" charset="0"/>
              <a:buChar char="•"/>
            </a:pPr>
            <a:r>
              <a:rPr lang="en-US" dirty="0"/>
              <a:t>Authoritarian governments engage in systematic human rights abuses, including torture, extrajudicial killings, and the curtailment of freedoms of speech, assembly, and religion.</a:t>
            </a:r>
          </a:p>
          <a:p>
            <a:pPr marL="285750" indent="-285750">
              <a:buFont typeface="Arial" panose="020B0604020202020204" pitchFamily="34" charset="0"/>
              <a:buChar char="•"/>
            </a:pPr>
            <a:r>
              <a:rPr lang="en-US" dirty="0"/>
              <a:t>Power tends to become highly centralized, with leaders consolidating authority and often ruling through decrees rather than through legislative processes.</a:t>
            </a:r>
          </a:p>
          <a:p>
            <a:pPr marL="285750" indent="-285750">
              <a:buFont typeface="Arial" panose="020B0604020202020204" pitchFamily="34" charset="0"/>
              <a:buChar char="•"/>
            </a:pPr>
            <a:r>
              <a:rPr lang="en-US" dirty="0"/>
              <a:t>Authoritarian regimes use propaganda to maintain control over public perception, manipulating media narratives and restricting access to independent news sources.</a:t>
            </a:r>
          </a:p>
          <a:p>
            <a:pPr marL="285750" indent="-285750">
              <a:buFont typeface="Arial" panose="020B0604020202020204" pitchFamily="34" charset="0"/>
              <a:buChar char="•"/>
            </a:pPr>
            <a:r>
              <a:rPr lang="en-US" dirty="0"/>
              <a:t>While some authoritarian regimes may initially achieve economic growth, many face long-term economic challenges due to corruption, mismanagement, and lack of innovation, leading to inequality and social unrest.</a:t>
            </a:r>
          </a:p>
          <a:p>
            <a:pPr marL="285750" indent="-285750">
              <a:buFont typeface="Arial" panose="020B0604020202020204" pitchFamily="34" charset="0"/>
              <a:buChar char="•"/>
            </a:pPr>
            <a:r>
              <a:rPr lang="en-US" dirty="0"/>
              <a:t>Authoritarianism exacerbates social divisions, as leaders exploit ethnic, religious, or cultural differences to consolidate power and distract from governance failures.</a:t>
            </a:r>
          </a:p>
          <a:p>
            <a:pPr marL="285750" indent="-285750">
              <a:buFont typeface="Arial" panose="020B0604020202020204" pitchFamily="34" charset="0"/>
              <a:buChar char="•"/>
            </a:pPr>
            <a:r>
              <a:rPr lang="en-US" dirty="0"/>
              <a:t>Over time, repression leads to widespread discontent, resulting in protests, uprisings, or revolutions as citizens seek to reclaim democratic rights and freedoms.</a:t>
            </a:r>
          </a:p>
          <a:p>
            <a:pPr marL="285750" indent="-285750">
              <a:buFont typeface="Arial" panose="020B0604020202020204" pitchFamily="34" charset="0"/>
              <a:buChar char="•"/>
            </a:pPr>
            <a:r>
              <a:rPr lang="en-US" dirty="0"/>
              <a:t>Authoritarian regimes can contribute to regional instability, as their actions may provoke conflicts, refugee crises, or spillover effects in neighboring countries.</a:t>
            </a:r>
          </a:p>
          <a:p>
            <a:pPr marL="285750" indent="-285750">
              <a:buFont typeface="Arial" panose="020B0604020202020204" pitchFamily="34" charset="0"/>
              <a:buChar char="•"/>
            </a:pPr>
            <a:r>
              <a:rPr lang="en-US" dirty="0"/>
              <a:t>Authoritarian leaders may pursue aggressive foreign policies or engage in human rights abuses that can lead to international sanctions, isolation, or conflict.</a:t>
            </a:r>
            <a:endParaRPr lang="en-CA" dirty="0"/>
          </a:p>
        </p:txBody>
      </p:sp>
      <p:sp>
        <p:nvSpPr>
          <p:cNvPr id="4" name="TextBox 3">
            <a:extLst>
              <a:ext uri="{FF2B5EF4-FFF2-40B4-BE49-F238E27FC236}">
                <a16:creationId xmlns:a16="http://schemas.microsoft.com/office/drawing/2014/main" id="{2F70846A-7F5F-8041-BAC0-A2DAA8FB81C4}"/>
              </a:ext>
            </a:extLst>
          </p:cNvPr>
          <p:cNvSpPr txBox="1"/>
          <p:nvPr/>
        </p:nvSpPr>
        <p:spPr>
          <a:xfrm>
            <a:off x="-133329" y="572709"/>
            <a:ext cx="3628449" cy="954107"/>
          </a:xfrm>
          <a:prstGeom prst="rect">
            <a:avLst/>
          </a:prstGeom>
          <a:noFill/>
        </p:spPr>
        <p:txBody>
          <a:bodyPr wrap="square">
            <a:spAutoFit/>
          </a:bodyPr>
          <a:lstStyle/>
          <a:p>
            <a:pPr algn="ctr"/>
            <a:r>
              <a:rPr lang="en-US" sz="2800" dirty="0">
                <a:solidFill>
                  <a:schemeClr val="bg1"/>
                </a:solidFill>
              </a:rPr>
              <a:t>THE RISE OF AUTHORITARIANISM</a:t>
            </a:r>
            <a:endParaRPr lang="en-CA" sz="2800" dirty="0">
              <a:solidFill>
                <a:schemeClr val="bg1"/>
              </a:solidFill>
            </a:endParaRPr>
          </a:p>
        </p:txBody>
      </p:sp>
      <p:sp>
        <p:nvSpPr>
          <p:cNvPr id="2" name="Oval 1">
            <a:extLst>
              <a:ext uri="{FF2B5EF4-FFF2-40B4-BE49-F238E27FC236}">
                <a16:creationId xmlns:a16="http://schemas.microsoft.com/office/drawing/2014/main" id="{D4E0FBDD-37C3-6750-C997-043B3DA8EFAD}"/>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445369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5D009-5093-9D2B-1615-C4C8E6F4FCD8}"/>
              </a:ext>
            </a:extLst>
          </p:cNvPr>
          <p:cNvSpPr txBox="1"/>
          <p:nvPr/>
        </p:nvSpPr>
        <p:spPr>
          <a:xfrm>
            <a:off x="18854" y="1216868"/>
            <a:ext cx="12192000" cy="5632311"/>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The Digital Revolution (late 20th century–today) marked a shift from mechanical and analog technologies to digital ones. It began with the spread of personal computers in the 1970s–80s, accelerated by the Internet in the 1990s, and expanded with smartphones and social media in the 2000s. This transformed communication, media, culture, and the global economy. </a:t>
            </a:r>
          </a:p>
          <a:p>
            <a:pPr marL="285750" indent="-285750">
              <a:buFont typeface="Arial" panose="020B0604020202020204" pitchFamily="34" charset="0"/>
              <a:buChar char="•"/>
            </a:pPr>
            <a:r>
              <a:rPr lang="en-US" b="0" i="0" dirty="0">
                <a:effectLst/>
                <a:latin typeface="Arial" panose="020B0604020202020204" pitchFamily="34" charset="0"/>
              </a:rPr>
              <a:t>The </a:t>
            </a:r>
            <a:r>
              <a:rPr lang="en-US" dirty="0">
                <a:latin typeface="Arial" panose="020B0604020202020204" pitchFamily="34" charset="0"/>
              </a:rPr>
              <a:t>digital revolution had some p</a:t>
            </a:r>
            <a:r>
              <a:rPr lang="en-US" b="0" i="0" dirty="0">
                <a:effectLst/>
                <a:latin typeface="Arial" panose="020B0604020202020204" pitchFamily="34" charset="0"/>
              </a:rPr>
              <a:t>ositive </a:t>
            </a:r>
            <a:r>
              <a:rPr lang="en-US" dirty="0">
                <a:latin typeface="Arial" panose="020B0604020202020204" pitchFamily="34" charset="0"/>
              </a:rPr>
              <a:t>i</a:t>
            </a:r>
            <a:r>
              <a:rPr lang="en-US" b="0" i="0" dirty="0">
                <a:effectLst/>
                <a:latin typeface="Arial" panose="020B0604020202020204" pitchFamily="34" charset="0"/>
              </a:rPr>
              <a:t>mpacts such as instant access to information and global communication, </a:t>
            </a:r>
            <a:r>
              <a:rPr lang="en-US" dirty="0">
                <a:latin typeface="Arial" panose="020B0604020202020204" pitchFamily="34" charset="0"/>
              </a:rPr>
              <a:t>n</a:t>
            </a:r>
            <a:r>
              <a:rPr lang="en-US" b="0" i="0" dirty="0">
                <a:effectLst/>
                <a:latin typeface="Arial" panose="020B0604020202020204" pitchFamily="34" charset="0"/>
              </a:rPr>
              <a:t>ew forms of media, entertainment, economic opportunity</a:t>
            </a:r>
            <a:r>
              <a:rPr lang="en-US" dirty="0">
                <a:latin typeface="Arial" panose="020B0604020202020204" pitchFamily="34" charset="0"/>
              </a:rPr>
              <a:t>, g</a:t>
            </a:r>
            <a:r>
              <a:rPr lang="en-US" b="0" i="0" dirty="0">
                <a:effectLst/>
                <a:latin typeface="Arial" panose="020B0604020202020204" pitchFamily="34" charset="0"/>
              </a:rPr>
              <a:t>rowth in AI, machine learning, and data-driven industries.</a:t>
            </a:r>
          </a:p>
          <a:p>
            <a:pPr marL="285750" indent="-285750">
              <a:buFont typeface="Arial" panose="020B0604020202020204" pitchFamily="34" charset="0"/>
              <a:buChar char="•"/>
            </a:pPr>
            <a:r>
              <a:rPr lang="en-US" dirty="0">
                <a:latin typeface="Arial" panose="020B0604020202020204" pitchFamily="34" charset="0"/>
              </a:rPr>
              <a:t>It’s also had catastrophic n</a:t>
            </a:r>
            <a:r>
              <a:rPr lang="en-US" b="0" i="0" dirty="0">
                <a:effectLst/>
                <a:latin typeface="Arial" panose="020B0604020202020204" pitchFamily="34" charset="0"/>
              </a:rPr>
              <a:t>egative </a:t>
            </a:r>
            <a:r>
              <a:rPr lang="en-US" dirty="0">
                <a:latin typeface="Arial" panose="020B0604020202020204" pitchFamily="34" charset="0"/>
              </a:rPr>
              <a:t>i</a:t>
            </a:r>
            <a:r>
              <a:rPr lang="en-US" b="0" i="0" dirty="0">
                <a:effectLst/>
                <a:latin typeface="Arial" panose="020B0604020202020204" pitchFamily="34" charset="0"/>
              </a:rPr>
              <a:t>mpacts: Social media algorithms, designed to maximize profit, prioritize sensational, emotional, and divisive content. This creates echo chambers, spreads misinformation, and polarizes society. Overuse of screens and social media contributes to anxiety, depression, and feelings of inadequacy, especially among Generation Z, the first to grow up with smartphones.</a:t>
            </a:r>
          </a:p>
          <a:p>
            <a:pPr marL="285750" indent="-285750">
              <a:buFont typeface="Arial" panose="020B0604020202020204" pitchFamily="34" charset="0"/>
              <a:buChar char="•"/>
            </a:pPr>
            <a:r>
              <a:rPr lang="en-US" b="0" i="0" dirty="0">
                <a:effectLst/>
                <a:latin typeface="Arial" panose="020B0604020202020204" pitchFamily="34" charset="0"/>
              </a:rPr>
              <a:t>Alongside digital change, neoliberal policies (since the 1980s) weakened government regulation, increased inequality, and eroded trust in institutions. Combined with digital media, this fueled distrust of experts, spread misinformation, and created a “death of truth” culture where personal opinion often outweighs expertise. Postmodern relativism in academia also questioned the idea of objective truth, further undermining authority and expertise.</a:t>
            </a:r>
          </a:p>
          <a:p>
            <a:pPr marL="285750" indent="-285750">
              <a:buFont typeface="Arial" panose="020B0604020202020204" pitchFamily="34" charset="0"/>
              <a:buChar char="•"/>
            </a:pPr>
            <a:r>
              <a:rPr lang="en-US" dirty="0">
                <a:latin typeface="Arial" panose="020B0604020202020204" pitchFamily="34" charset="0"/>
              </a:rPr>
              <a:t>As a result s</a:t>
            </a:r>
            <a:r>
              <a:rPr lang="en-US" b="0" i="0" dirty="0">
                <a:effectLst/>
                <a:latin typeface="Arial" panose="020B0604020202020204" pitchFamily="34" charset="0"/>
              </a:rPr>
              <a:t>ociety has become more polarized, with partisan media and social media reinforcing divisions</a:t>
            </a:r>
            <a:r>
              <a:rPr lang="en-US" dirty="0">
                <a:latin typeface="Arial" panose="020B0604020202020204" pitchFamily="34" charset="0"/>
              </a:rPr>
              <a:t>.</a:t>
            </a:r>
            <a:br>
              <a:rPr lang="en-US" dirty="0"/>
            </a:br>
            <a:r>
              <a:rPr lang="en-US" b="0" i="0" dirty="0">
                <a:effectLst/>
                <a:latin typeface="Arial" panose="020B0604020202020204" pitchFamily="34" charset="0"/>
              </a:rPr>
              <a:t>Distrust and division have made people more vulnerable to authoritarian leaders, who promise simple solutions to complex problems while undermining democratic institutions. The overall result is a cycle of conflict, weakened trust in institutions, and growing risks to democracy and mental health.</a:t>
            </a:r>
            <a:endParaRPr lang="en-CA" dirty="0"/>
          </a:p>
        </p:txBody>
      </p:sp>
      <p:sp>
        <p:nvSpPr>
          <p:cNvPr id="5" name="TextBox 4">
            <a:extLst>
              <a:ext uri="{FF2B5EF4-FFF2-40B4-BE49-F238E27FC236}">
                <a16:creationId xmlns:a16="http://schemas.microsoft.com/office/drawing/2014/main" id="{E952ADBD-0D77-6DA7-3949-5588BC31D663}"/>
              </a:ext>
            </a:extLst>
          </p:cNvPr>
          <p:cNvSpPr txBox="1"/>
          <p:nvPr/>
        </p:nvSpPr>
        <p:spPr>
          <a:xfrm>
            <a:off x="0" y="68826"/>
            <a:ext cx="12192000" cy="954107"/>
          </a:xfrm>
          <a:prstGeom prst="rect">
            <a:avLst/>
          </a:prstGeom>
          <a:noFill/>
        </p:spPr>
        <p:txBody>
          <a:bodyPr wrap="square">
            <a:spAutoFit/>
          </a:bodyPr>
          <a:lstStyle/>
          <a:p>
            <a:pPr algn="ctr"/>
            <a:r>
              <a:rPr lang="en-US" sz="2800" b="0" i="0" dirty="0">
                <a:solidFill>
                  <a:srgbClr val="222222"/>
                </a:solidFill>
                <a:effectLst/>
                <a:latin typeface="Arial" panose="020B0604020202020204" pitchFamily="34" charset="0"/>
              </a:rPr>
              <a:t>SUMMARY: THE NEW DARK AGE, THE DEATH OF REASON </a:t>
            </a:r>
          </a:p>
          <a:p>
            <a:pPr algn="ctr"/>
            <a:r>
              <a:rPr lang="en-US" sz="2800" b="0" i="0" dirty="0">
                <a:solidFill>
                  <a:srgbClr val="222222"/>
                </a:solidFill>
                <a:effectLst/>
                <a:latin typeface="Arial" panose="020B0604020202020204" pitchFamily="34" charset="0"/>
              </a:rPr>
              <a:t>TRUTH AND COMTEMPLATION</a:t>
            </a:r>
            <a:endParaRPr lang="en-CA" sz="2800" dirty="0"/>
          </a:p>
        </p:txBody>
      </p:sp>
    </p:spTree>
    <p:extLst>
      <p:ext uri="{BB962C8B-B14F-4D97-AF65-F5344CB8AC3E}">
        <p14:creationId xmlns:p14="http://schemas.microsoft.com/office/powerpoint/2010/main" val="14469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7437B2-3828-B8BA-2E55-EB7357311A6C}"/>
              </a:ext>
            </a:extLst>
          </p:cNvPr>
          <p:cNvSpPr txBox="1"/>
          <p:nvPr/>
        </p:nvSpPr>
        <p:spPr>
          <a:xfrm>
            <a:off x="-324050" y="0"/>
            <a:ext cx="12840100" cy="584775"/>
          </a:xfrm>
          <a:prstGeom prst="rect">
            <a:avLst/>
          </a:prstGeom>
          <a:noFill/>
        </p:spPr>
        <p:txBody>
          <a:bodyPr wrap="square">
            <a:spAutoFit/>
          </a:bodyPr>
          <a:lstStyle/>
          <a:p>
            <a:pPr algn="ctr"/>
            <a:r>
              <a:rPr lang="en-CA" sz="3200" dirty="0">
                <a:solidFill>
                  <a:schemeClr val="bg1"/>
                </a:solidFill>
              </a:rPr>
              <a:t>RESULTS ON IN PERSON POLL FROM LAST WEEK</a:t>
            </a:r>
            <a:endParaRPr lang="en-CA" sz="3200" dirty="0"/>
          </a:p>
        </p:txBody>
      </p:sp>
      <p:sp>
        <p:nvSpPr>
          <p:cNvPr id="4" name="TextBox 3">
            <a:extLst>
              <a:ext uri="{FF2B5EF4-FFF2-40B4-BE49-F238E27FC236}">
                <a16:creationId xmlns:a16="http://schemas.microsoft.com/office/drawing/2014/main" id="{3F4ED1BF-BC8A-8BFF-81A4-11E71695CB13}"/>
              </a:ext>
            </a:extLst>
          </p:cNvPr>
          <p:cNvSpPr txBox="1"/>
          <p:nvPr/>
        </p:nvSpPr>
        <p:spPr>
          <a:xfrm>
            <a:off x="599767" y="491381"/>
            <a:ext cx="12192000" cy="6463308"/>
          </a:xfrm>
          <a:prstGeom prst="rect">
            <a:avLst/>
          </a:prstGeom>
          <a:noFill/>
        </p:spPr>
        <p:txBody>
          <a:bodyPr wrap="square">
            <a:spAutoFit/>
          </a:bodyPr>
          <a:lstStyle/>
          <a:p>
            <a:r>
              <a:rPr lang="en-US" b="0" i="0" dirty="0">
                <a:effectLst/>
                <a:latin typeface="Arial" panose="020B0604020202020204" pitchFamily="34" charset="0"/>
              </a:rPr>
              <a:t>1. Which of the following “holes” do you sometimes or often fall into(multiple choice </a:t>
            </a:r>
          </a:p>
          <a:p>
            <a:pPr marL="342900" indent="-342900">
              <a:buAutoNum type="alphaLcPeriod"/>
            </a:pPr>
            <a:r>
              <a:rPr lang="en-US" b="0" i="0" dirty="0">
                <a:effectLst/>
                <a:latin typeface="Arial" panose="020B0604020202020204" pitchFamily="34" charset="0"/>
              </a:rPr>
              <a:t>Substance use or other addictive behaviors  ​​41% </a:t>
            </a:r>
          </a:p>
          <a:p>
            <a:pPr marL="342900" indent="-342900">
              <a:buAutoNum type="alphaLcPeriod"/>
            </a:pPr>
            <a:r>
              <a:rPr lang="en-US" b="0" i="0" dirty="0">
                <a:effectLst/>
                <a:latin typeface="Arial" panose="020B0604020202020204" pitchFamily="34" charset="0"/>
              </a:rPr>
              <a:t>Destructive impulsive behavior  ​​​​27% </a:t>
            </a:r>
          </a:p>
          <a:p>
            <a:pPr marL="342900" indent="-342900">
              <a:buAutoNum type="alphaLcPeriod"/>
            </a:pPr>
            <a:r>
              <a:rPr lang="en-US" b="0" i="0" dirty="0">
                <a:effectLst/>
                <a:latin typeface="Arial" panose="020B0604020202020204" pitchFamily="34" charset="0"/>
              </a:rPr>
              <a:t>Patterns of dysfunctional interpersonal interactions​  45%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Negative self-talk  ​​​​​​​91%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Being overly critical of others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Dysregulated anger, anxiety, despair, or numbing out  ​86%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Problems with boundaries-such as being unable to say no​  73%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Any repeated behaviors' you later regret  ​​​​45%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Withdrawing or running away​​​​​​  77%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Thinking of and actually hurting yourself​​​​  23%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Suicidal thoughts  ​​​​​​​​36% </a:t>
            </a:r>
          </a:p>
          <a:p>
            <a:r>
              <a:rPr lang="en-US" b="0" i="0" dirty="0">
                <a:effectLst/>
                <a:latin typeface="Arial" panose="020B0604020202020204" pitchFamily="34" charset="0"/>
              </a:rPr>
              <a:t>  </a:t>
            </a:r>
            <a:endParaRPr lang="en-US" dirty="0">
              <a:latin typeface="Arial" panose="020B0604020202020204" pitchFamily="34" charset="0"/>
            </a:endParaRPr>
          </a:p>
          <a:p>
            <a:r>
              <a:rPr lang="en-US" b="0" i="0" dirty="0">
                <a:effectLst/>
                <a:latin typeface="Arial" panose="020B0604020202020204" pitchFamily="34" charset="0"/>
              </a:rPr>
              <a:t>2. With respect to your thought holes, which thought do you most often have about yourself? (multiple choice)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incompetent  ​​​​​​​50% </a:t>
            </a:r>
          </a:p>
          <a:p>
            <a:pPr marL="342900" indent="-342900">
              <a:buAutoNum type="alphaLcPeriod"/>
            </a:pPr>
            <a:r>
              <a:rPr lang="en-US" b="0" i="0" dirty="0">
                <a:effectLst/>
                <a:latin typeface="Arial" panose="020B0604020202020204" pitchFamily="34" charset="0"/>
              </a:rPr>
              <a:t>I’m an imposter​​​​​​​  14%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defective  ​​​​​​​64%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unworthy  ​​​​​​​59%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shameful​​​​​​​  23%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guilty  ​​​​​​​​41%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unsafe​​​​​​​​  18%</a:t>
            </a:r>
          </a:p>
          <a:p>
            <a:pPr marL="342900" indent="-342900">
              <a:buAutoNum type="alphaLcPeriod"/>
            </a:pPr>
            <a:r>
              <a:rPr lang="en-US" b="0" i="0" dirty="0">
                <a:effectLst/>
                <a:latin typeface="Arial" panose="020B0604020202020204" pitchFamily="34" charset="0"/>
              </a:rPr>
              <a:t>I’m vulnerable​​​​​​​  27%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out of control​​​​​​​  27%</a:t>
            </a:r>
            <a:endParaRPr lang="en-CA" dirty="0"/>
          </a:p>
        </p:txBody>
      </p:sp>
    </p:spTree>
    <p:extLst>
      <p:ext uri="{BB962C8B-B14F-4D97-AF65-F5344CB8AC3E}">
        <p14:creationId xmlns:p14="http://schemas.microsoft.com/office/powerpoint/2010/main" val="14086272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BE622B-5E06-64B1-3C34-0407A91BE13B}"/>
              </a:ext>
            </a:extLst>
          </p:cNvPr>
          <p:cNvSpPr txBox="1"/>
          <p:nvPr/>
        </p:nvSpPr>
        <p:spPr>
          <a:xfrm>
            <a:off x="3726426" y="0"/>
            <a:ext cx="8465574" cy="741741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Humans are in discover mode when they feel safe and defend mode when they feel threatened. In discovery mode we are open, curious, playful. We explore, learn, and connect. Discovery leans on the rational mind guided by emotion but not ruled by fear.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Defend mode is closed, vigilant, protective. We react to threat, real or perceived. This is dominated by the emotional mind overriding reason.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Authoritarian governments deliberately stoke fear of outsiders, chaos, economic collapse, and disloyal neighbors. Fear activates the defend mode, keeping people anxious and focused on safety. In this state rational, reflective thinking gets narrowed or shut down and emotional reactivity (anger, suspicion, tribal loyalty) takes over. People become less open to new ideas and more willing to trade freedom for the promise of security.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When many people in a society are in defend mode, we see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1) polarization and scapegoating as people seek safety in in-groups and demonize out-groups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2) conformity and obedience with less tolerance for dissent, and more following of authority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3) suppressed creativity and progress as discovery mode (innovation, art, science, dialogue) is weakened and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4) chronic stress as health and mental well-being suffer under constant vigilance</a:t>
            </a:r>
            <a:r>
              <a:rPr lang="en-US" dirty="0">
                <a:latin typeface="Arial" panose="020B0604020202020204" pitchFamily="34" charset="0"/>
                <a:cs typeface="Arial" panose="020B0604020202020204" pitchFamily="34" charset="0"/>
              </a:rPr>
              <a:t>.</a:t>
            </a:r>
          </a:p>
          <a:p>
            <a:pPr>
              <a:buNone/>
            </a:pPr>
            <a:br>
              <a:rPr lang="en-US" dirty="0"/>
            </a:br>
            <a:endParaRPr lang="en-CA" dirty="0"/>
          </a:p>
        </p:txBody>
      </p:sp>
      <p:pic>
        <p:nvPicPr>
          <p:cNvPr id="6" name="Picture 5">
            <a:extLst>
              <a:ext uri="{FF2B5EF4-FFF2-40B4-BE49-F238E27FC236}">
                <a16:creationId xmlns:a16="http://schemas.microsoft.com/office/drawing/2014/main" id="{0040B747-8084-D6EB-6055-F7AF028F8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25" y="1489433"/>
            <a:ext cx="3518148" cy="4991493"/>
          </a:xfrm>
          <a:prstGeom prst="rect">
            <a:avLst/>
          </a:prstGeom>
        </p:spPr>
      </p:pic>
      <p:sp>
        <p:nvSpPr>
          <p:cNvPr id="8" name="TextBox 7">
            <a:extLst>
              <a:ext uri="{FF2B5EF4-FFF2-40B4-BE49-F238E27FC236}">
                <a16:creationId xmlns:a16="http://schemas.microsoft.com/office/drawing/2014/main" id="{3C116EB7-54C7-7436-530C-D8AED37B720D}"/>
              </a:ext>
            </a:extLst>
          </p:cNvPr>
          <p:cNvSpPr txBox="1"/>
          <p:nvPr/>
        </p:nvSpPr>
        <p:spPr>
          <a:xfrm>
            <a:off x="-367548" y="229590"/>
            <a:ext cx="4279634" cy="1077218"/>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DISCOVER AND DEFEND</a:t>
            </a:r>
            <a:endParaRPr lang="en-CA" sz="3200" dirty="0">
              <a:solidFill>
                <a:schemeClr val="bg1"/>
              </a:solidFill>
            </a:endParaRPr>
          </a:p>
        </p:txBody>
      </p:sp>
    </p:spTree>
    <p:extLst>
      <p:ext uri="{BB962C8B-B14F-4D97-AF65-F5344CB8AC3E}">
        <p14:creationId xmlns:p14="http://schemas.microsoft.com/office/powerpoint/2010/main" val="31083759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02C26-469D-957C-A017-8F54288843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93912A-2B6B-5397-ED0A-843B9DC18AD6}"/>
              </a:ext>
            </a:extLst>
          </p:cNvPr>
          <p:cNvSpPr txBox="1"/>
          <p:nvPr/>
        </p:nvSpPr>
        <p:spPr>
          <a:xfrm>
            <a:off x="199927" y="689789"/>
            <a:ext cx="11582400" cy="3231654"/>
          </a:xfrm>
          <a:prstGeom prst="rect">
            <a:avLst/>
          </a:prstGeom>
          <a:noFill/>
        </p:spPr>
        <p:txBody>
          <a:bodyPr wrap="square">
            <a:spAutoFit/>
          </a:bodyPr>
          <a:lstStyle/>
          <a:p>
            <a:pPr algn="ctr"/>
            <a:r>
              <a:rPr lang="en-US" sz="4400" b="1" cap="all" dirty="0">
                <a:solidFill>
                  <a:schemeClr val="bg1"/>
                </a:solidFill>
                <a:cs typeface="Arial" panose="020B0604020202020204" pitchFamily="34" charset="0"/>
              </a:rPr>
              <a:t>THE RELATIONSHIP BETWEEN EMOTIONAL, RATIONAL AND WISE MIND</a:t>
            </a:r>
          </a:p>
          <a:p>
            <a:pPr algn="ctr"/>
            <a:endParaRPr lang="en-US" sz="4400" b="1" cap="all" dirty="0">
              <a:solidFill>
                <a:schemeClr val="bg1"/>
              </a:solidFill>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Where we briefly consider from the perspective of a number of different theories the relationship between emotional, rational and wise minds. (much more on this is week 7 when we discuss personality)</a:t>
            </a:r>
            <a:endParaRPr lang="en-CA"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A6F382-3E8E-B8C4-D888-A305363F01FF}"/>
              </a:ext>
            </a:extLst>
          </p:cNvPr>
          <p:cNvSpPr txBox="1"/>
          <p:nvPr/>
        </p:nvSpPr>
        <p:spPr>
          <a:xfrm>
            <a:off x="575035" y="4615760"/>
            <a:ext cx="10727703" cy="1015663"/>
          </a:xfrm>
          <a:prstGeom prst="rect">
            <a:avLst/>
          </a:prstGeom>
          <a:noFill/>
        </p:spPr>
        <p:txBody>
          <a:bodyPr wrap="square">
            <a:spAutoFit/>
          </a:bodyPr>
          <a:lstStyle/>
          <a:p>
            <a:r>
              <a:rPr lang="en-US" sz="2000" b="0" i="0" dirty="0">
                <a:solidFill>
                  <a:srgbClr val="222222"/>
                </a:solidFill>
                <a:effectLst/>
                <a:latin typeface="Arial" panose="020B0604020202020204" pitchFamily="34" charset="0"/>
              </a:rPr>
              <a:t>“The emotional mind is the horse, the rational mind the rider, and the self-observing mind the one who watches them both and learns when to loosen the reins.”</a:t>
            </a:r>
          </a:p>
          <a:p>
            <a:r>
              <a:rPr lang="en-US" sz="2000" dirty="0">
                <a:solidFill>
                  <a:srgbClr val="222222"/>
                </a:solidFill>
                <a:latin typeface="Arial" panose="020B0604020202020204" pitchFamily="34" charset="0"/>
              </a:rPr>
              <a:t>                                                                                                                      </a:t>
            </a:r>
            <a:r>
              <a:rPr lang="en-US" sz="2000" b="0" i="0" dirty="0">
                <a:solidFill>
                  <a:srgbClr val="222222"/>
                </a:solidFill>
                <a:effectLst/>
                <a:latin typeface="Arial" panose="020B0604020202020204" pitchFamily="34" charset="0"/>
              </a:rPr>
              <a:t>Daniel Goleman</a:t>
            </a:r>
            <a:endParaRPr lang="en-CA" sz="2000" dirty="0"/>
          </a:p>
        </p:txBody>
      </p:sp>
    </p:spTree>
    <p:extLst>
      <p:ext uri="{BB962C8B-B14F-4D97-AF65-F5344CB8AC3E}">
        <p14:creationId xmlns:p14="http://schemas.microsoft.com/office/powerpoint/2010/main" val="25788098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6CA0-4F90-3B01-8180-6D04A3F1EF07}"/>
            </a:ext>
          </a:extLst>
        </p:cNvPr>
        <p:cNvGrpSpPr/>
        <p:nvPr/>
      </p:nvGrpSpPr>
      <p:grpSpPr>
        <a:xfrm>
          <a:off x="0" y="0"/>
          <a:ext cx="0" cy="0"/>
          <a:chOff x="0" y="0"/>
          <a:chExt cx="0" cy="0"/>
        </a:xfrm>
      </p:grpSpPr>
      <p:pic>
        <p:nvPicPr>
          <p:cNvPr id="3" name="Picture 2" descr="An iceberg in the water&#10;&#10;AI-generated content may be incorrect.">
            <a:extLst>
              <a:ext uri="{FF2B5EF4-FFF2-40B4-BE49-F238E27FC236}">
                <a16:creationId xmlns:a16="http://schemas.microsoft.com/office/drawing/2014/main" id="{50FA3E7D-8301-5FE4-077C-B114C83ED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56" y="113958"/>
            <a:ext cx="4354106" cy="6477000"/>
          </a:xfrm>
          <a:prstGeom prst="rect">
            <a:avLst/>
          </a:prstGeom>
        </p:spPr>
      </p:pic>
      <p:sp>
        <p:nvSpPr>
          <p:cNvPr id="5" name="TextBox 4">
            <a:extLst>
              <a:ext uri="{FF2B5EF4-FFF2-40B4-BE49-F238E27FC236}">
                <a16:creationId xmlns:a16="http://schemas.microsoft.com/office/drawing/2014/main" id="{233D4A27-7B31-B36B-4EBC-FFE18C94F72E}"/>
              </a:ext>
            </a:extLst>
          </p:cNvPr>
          <p:cNvSpPr txBox="1"/>
          <p:nvPr/>
        </p:nvSpPr>
        <p:spPr>
          <a:xfrm>
            <a:off x="190079" y="1327154"/>
            <a:ext cx="3430570" cy="461665"/>
          </a:xfrm>
          <a:prstGeom prst="rect">
            <a:avLst/>
          </a:prstGeom>
          <a:noFill/>
        </p:spPr>
        <p:txBody>
          <a:bodyPr wrap="square">
            <a:spAutoFit/>
          </a:bodyPr>
          <a:lstStyle/>
          <a:p>
            <a:r>
              <a:rPr lang="en-US" sz="2400" dirty="0">
                <a:solidFill>
                  <a:srgbClr val="FFC000"/>
                </a:solidFill>
              </a:rPr>
              <a:t>Rational mind</a:t>
            </a:r>
            <a:endParaRPr lang="en-CA" sz="2400" dirty="0">
              <a:solidFill>
                <a:srgbClr val="FFC000"/>
              </a:solidFill>
            </a:endParaRPr>
          </a:p>
        </p:txBody>
      </p:sp>
      <p:sp>
        <p:nvSpPr>
          <p:cNvPr id="7" name="TextBox 6">
            <a:extLst>
              <a:ext uri="{FF2B5EF4-FFF2-40B4-BE49-F238E27FC236}">
                <a16:creationId xmlns:a16="http://schemas.microsoft.com/office/drawing/2014/main" id="{FE6387A3-7941-F2C7-713A-A1486CB2993B}"/>
              </a:ext>
            </a:extLst>
          </p:cNvPr>
          <p:cNvSpPr txBox="1"/>
          <p:nvPr/>
        </p:nvSpPr>
        <p:spPr>
          <a:xfrm>
            <a:off x="592400" y="2998515"/>
            <a:ext cx="3573047" cy="461665"/>
          </a:xfrm>
          <a:prstGeom prst="rect">
            <a:avLst/>
          </a:prstGeom>
          <a:noFill/>
        </p:spPr>
        <p:txBody>
          <a:bodyPr wrap="square">
            <a:spAutoFit/>
          </a:bodyPr>
          <a:lstStyle/>
          <a:p>
            <a:r>
              <a:rPr lang="en-US" sz="2400" dirty="0">
                <a:solidFill>
                  <a:srgbClr val="FFC000"/>
                </a:solidFill>
              </a:rPr>
              <a:t>Emotional mind</a:t>
            </a:r>
            <a:endParaRPr lang="en-CA" sz="2400" dirty="0">
              <a:solidFill>
                <a:srgbClr val="FFC000"/>
              </a:solidFill>
            </a:endParaRPr>
          </a:p>
        </p:txBody>
      </p:sp>
      <p:sp>
        <p:nvSpPr>
          <p:cNvPr id="9" name="TextBox 8">
            <a:extLst>
              <a:ext uri="{FF2B5EF4-FFF2-40B4-BE49-F238E27FC236}">
                <a16:creationId xmlns:a16="http://schemas.microsoft.com/office/drawing/2014/main" id="{964CC6F1-D30E-33FA-F11C-C04945B27524}"/>
              </a:ext>
            </a:extLst>
          </p:cNvPr>
          <p:cNvSpPr txBox="1"/>
          <p:nvPr/>
        </p:nvSpPr>
        <p:spPr>
          <a:xfrm>
            <a:off x="538605" y="3937958"/>
            <a:ext cx="4354104" cy="461665"/>
          </a:xfrm>
          <a:prstGeom prst="rect">
            <a:avLst/>
          </a:prstGeom>
          <a:noFill/>
        </p:spPr>
        <p:txBody>
          <a:bodyPr wrap="square">
            <a:spAutoFit/>
          </a:bodyPr>
          <a:lstStyle/>
          <a:p>
            <a:r>
              <a:rPr lang="en-US" sz="2400" dirty="0">
                <a:solidFill>
                  <a:srgbClr val="FFC000"/>
                </a:solidFill>
              </a:rPr>
              <a:t>Embodied (somatic) mind</a:t>
            </a:r>
            <a:endParaRPr lang="en-CA" sz="2400" dirty="0">
              <a:solidFill>
                <a:srgbClr val="FFC000"/>
              </a:solidFill>
            </a:endParaRPr>
          </a:p>
        </p:txBody>
      </p:sp>
      <p:sp>
        <p:nvSpPr>
          <p:cNvPr id="11" name="TextBox 10">
            <a:extLst>
              <a:ext uri="{FF2B5EF4-FFF2-40B4-BE49-F238E27FC236}">
                <a16:creationId xmlns:a16="http://schemas.microsoft.com/office/drawing/2014/main" id="{FD226431-5F51-D591-D3AF-D7E1BCBD3C13}"/>
              </a:ext>
            </a:extLst>
          </p:cNvPr>
          <p:cNvSpPr txBox="1"/>
          <p:nvPr/>
        </p:nvSpPr>
        <p:spPr>
          <a:xfrm>
            <a:off x="985427" y="4623528"/>
            <a:ext cx="3243208" cy="461665"/>
          </a:xfrm>
          <a:prstGeom prst="rect">
            <a:avLst/>
          </a:prstGeom>
          <a:noFill/>
        </p:spPr>
        <p:txBody>
          <a:bodyPr wrap="square">
            <a:spAutoFit/>
          </a:bodyPr>
          <a:lstStyle/>
          <a:p>
            <a:r>
              <a:rPr lang="en-US" sz="2400" dirty="0">
                <a:solidFill>
                  <a:srgbClr val="FFC000"/>
                </a:solidFill>
              </a:rPr>
              <a:t>Organ Intelligence</a:t>
            </a:r>
            <a:endParaRPr lang="en-CA" sz="2400" dirty="0">
              <a:solidFill>
                <a:srgbClr val="FFC000"/>
              </a:solidFill>
            </a:endParaRPr>
          </a:p>
        </p:txBody>
      </p:sp>
      <p:sp>
        <p:nvSpPr>
          <p:cNvPr id="13" name="TextBox 12">
            <a:extLst>
              <a:ext uri="{FF2B5EF4-FFF2-40B4-BE49-F238E27FC236}">
                <a16:creationId xmlns:a16="http://schemas.microsoft.com/office/drawing/2014/main" id="{AD1031DF-7EED-6D09-D3EC-CC0F244A5A0A}"/>
              </a:ext>
            </a:extLst>
          </p:cNvPr>
          <p:cNvSpPr txBox="1"/>
          <p:nvPr/>
        </p:nvSpPr>
        <p:spPr>
          <a:xfrm>
            <a:off x="385352" y="5533002"/>
            <a:ext cx="4354105" cy="461665"/>
          </a:xfrm>
          <a:prstGeom prst="rect">
            <a:avLst/>
          </a:prstGeom>
          <a:noFill/>
        </p:spPr>
        <p:txBody>
          <a:bodyPr wrap="square">
            <a:spAutoFit/>
          </a:bodyPr>
          <a:lstStyle/>
          <a:p>
            <a:r>
              <a:rPr lang="en-US" sz="2400" dirty="0">
                <a:solidFill>
                  <a:srgbClr val="FFC000"/>
                </a:solidFill>
              </a:rPr>
              <a:t>Basal or Cellular Intelligence</a:t>
            </a:r>
            <a:endParaRPr lang="en-CA" sz="2400" dirty="0">
              <a:solidFill>
                <a:srgbClr val="FFC000"/>
              </a:solidFill>
            </a:endParaRPr>
          </a:p>
        </p:txBody>
      </p:sp>
      <p:sp>
        <p:nvSpPr>
          <p:cNvPr id="15" name="TextBox 14">
            <a:extLst>
              <a:ext uri="{FF2B5EF4-FFF2-40B4-BE49-F238E27FC236}">
                <a16:creationId xmlns:a16="http://schemas.microsoft.com/office/drawing/2014/main" id="{E4B33FEF-CBBE-C324-AD6A-978ACF6D6510}"/>
              </a:ext>
            </a:extLst>
          </p:cNvPr>
          <p:cNvSpPr txBox="1"/>
          <p:nvPr/>
        </p:nvSpPr>
        <p:spPr>
          <a:xfrm>
            <a:off x="276604" y="178493"/>
            <a:ext cx="4354105" cy="523220"/>
          </a:xfrm>
          <a:prstGeom prst="rect">
            <a:avLst/>
          </a:prstGeom>
          <a:noFill/>
        </p:spPr>
        <p:txBody>
          <a:bodyPr wrap="square">
            <a:spAutoFit/>
          </a:bodyPr>
          <a:lstStyle/>
          <a:p>
            <a:r>
              <a:rPr lang="en-US" sz="2800" dirty="0">
                <a:solidFill>
                  <a:srgbClr val="FF0000"/>
                </a:solidFill>
              </a:rPr>
              <a:t>Self-aware/observing mind</a:t>
            </a:r>
            <a:endParaRPr lang="en-CA" sz="2800" dirty="0">
              <a:solidFill>
                <a:srgbClr val="FF0000"/>
              </a:solidFill>
            </a:endParaRPr>
          </a:p>
        </p:txBody>
      </p:sp>
      <p:sp>
        <p:nvSpPr>
          <p:cNvPr id="6" name="TextBox 5">
            <a:extLst>
              <a:ext uri="{FF2B5EF4-FFF2-40B4-BE49-F238E27FC236}">
                <a16:creationId xmlns:a16="http://schemas.microsoft.com/office/drawing/2014/main" id="{80F2451B-2207-D7C0-CBC4-06D0B8152B17}"/>
              </a:ext>
            </a:extLst>
          </p:cNvPr>
          <p:cNvSpPr txBox="1"/>
          <p:nvPr/>
        </p:nvSpPr>
        <p:spPr>
          <a:xfrm>
            <a:off x="3541308" y="2018769"/>
            <a:ext cx="1537398" cy="369332"/>
          </a:xfrm>
          <a:prstGeom prst="rect">
            <a:avLst/>
          </a:prstGeom>
          <a:noFill/>
        </p:spPr>
        <p:txBody>
          <a:bodyPr wrap="square">
            <a:spAutoFit/>
          </a:bodyPr>
          <a:lstStyle/>
          <a:p>
            <a:r>
              <a:rPr lang="en-US" sz="1800" b="0" i="0" dirty="0">
                <a:effectLst/>
                <a:latin typeface="Arial" panose="020B0604020202020204" pitchFamily="34" charset="0"/>
              </a:rPr>
              <a:t>unconscious</a:t>
            </a:r>
            <a:endParaRPr lang="en-CA" dirty="0"/>
          </a:p>
        </p:txBody>
      </p:sp>
      <p:sp>
        <p:nvSpPr>
          <p:cNvPr id="12" name="TextBox 11">
            <a:extLst>
              <a:ext uri="{FF2B5EF4-FFF2-40B4-BE49-F238E27FC236}">
                <a16:creationId xmlns:a16="http://schemas.microsoft.com/office/drawing/2014/main" id="{8FAF3027-0A24-4325-C509-E560A5F51C30}"/>
              </a:ext>
            </a:extLst>
          </p:cNvPr>
          <p:cNvSpPr txBox="1"/>
          <p:nvPr/>
        </p:nvSpPr>
        <p:spPr>
          <a:xfrm>
            <a:off x="3656864" y="1723601"/>
            <a:ext cx="1306287" cy="369332"/>
          </a:xfrm>
          <a:prstGeom prst="rect">
            <a:avLst/>
          </a:prstGeom>
          <a:noFill/>
        </p:spPr>
        <p:txBody>
          <a:bodyPr wrap="square">
            <a:spAutoFit/>
          </a:bodyPr>
          <a:lstStyle/>
          <a:p>
            <a:r>
              <a:rPr lang="en-US" sz="1800" b="0" i="0" dirty="0">
                <a:effectLst/>
                <a:latin typeface="Arial" panose="020B0604020202020204" pitchFamily="34" charset="0"/>
              </a:rPr>
              <a:t>conscious</a:t>
            </a:r>
            <a:endParaRPr lang="en-CA" dirty="0"/>
          </a:p>
        </p:txBody>
      </p:sp>
      <p:sp>
        <p:nvSpPr>
          <p:cNvPr id="14" name="Arrow: Up 13">
            <a:extLst>
              <a:ext uri="{FF2B5EF4-FFF2-40B4-BE49-F238E27FC236}">
                <a16:creationId xmlns:a16="http://schemas.microsoft.com/office/drawing/2014/main" id="{A194241E-7BF8-B478-C1C1-8509EC422FEB}"/>
              </a:ext>
            </a:extLst>
          </p:cNvPr>
          <p:cNvSpPr/>
          <p:nvPr/>
        </p:nvSpPr>
        <p:spPr>
          <a:xfrm>
            <a:off x="4137565" y="72072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90B84A86-90B1-8351-73DC-1937825A47D3}"/>
              </a:ext>
            </a:extLst>
          </p:cNvPr>
          <p:cNvSpPr/>
          <p:nvPr/>
        </p:nvSpPr>
        <p:spPr>
          <a:xfrm>
            <a:off x="4141879" y="24127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012EEF7E-BEB5-7749-4C14-E3B7809EEB44}"/>
              </a:ext>
            </a:extLst>
          </p:cNvPr>
          <p:cNvSpPr txBox="1"/>
          <p:nvPr/>
        </p:nvSpPr>
        <p:spPr>
          <a:xfrm>
            <a:off x="5367762" y="854084"/>
            <a:ext cx="6100762" cy="2308324"/>
          </a:xfrm>
          <a:prstGeom prst="rect">
            <a:avLst/>
          </a:prstGeom>
          <a:noFill/>
        </p:spPr>
        <p:txBody>
          <a:bodyPr wrap="square">
            <a:spAutoFit/>
          </a:bodyPr>
          <a:lstStyle/>
          <a:p>
            <a:pPr algn="ctr"/>
            <a:r>
              <a:rPr lang="en-US" sz="3600" dirty="0">
                <a:solidFill>
                  <a:schemeClr val="bg1"/>
                </a:solidFill>
              </a:rPr>
              <a:t>A MAP OF THE MIND: THE INTEGRATION OF EMOTIONAL, RATIONAL AND SELF OBSERVING MINDS </a:t>
            </a:r>
          </a:p>
        </p:txBody>
      </p:sp>
    </p:spTree>
    <p:extLst>
      <p:ext uri="{BB962C8B-B14F-4D97-AF65-F5344CB8AC3E}">
        <p14:creationId xmlns:p14="http://schemas.microsoft.com/office/powerpoint/2010/main" val="9070891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24[1008]">
            <a:extLst>
              <a:ext uri="{FF2B5EF4-FFF2-40B4-BE49-F238E27FC236}">
                <a16:creationId xmlns:a16="http://schemas.microsoft.com/office/drawing/2014/main" id="{7B8EAC40-9C40-B6F3-9CFB-8A56C1065E9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9823" y="1457005"/>
            <a:ext cx="3287521" cy="4693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52D83C3-69E5-99D0-654E-1922D80A3E0D}"/>
              </a:ext>
            </a:extLst>
          </p:cNvPr>
          <p:cNvSpPr txBox="1"/>
          <p:nvPr/>
        </p:nvSpPr>
        <p:spPr>
          <a:xfrm>
            <a:off x="-303265" y="551288"/>
            <a:ext cx="4492805" cy="646331"/>
          </a:xfrm>
          <a:prstGeom prst="rect">
            <a:avLst/>
          </a:prstGeom>
          <a:noFill/>
        </p:spPr>
        <p:txBody>
          <a:bodyPr wrap="square">
            <a:spAutoFit/>
          </a:bodyPr>
          <a:lstStyle/>
          <a:p>
            <a:pPr algn="ctr"/>
            <a:r>
              <a:rPr lang="en-US" sz="3600" dirty="0">
                <a:solidFill>
                  <a:schemeClr val="bg1"/>
                </a:solidFill>
                <a:latin typeface="+mj-lt"/>
              </a:rPr>
              <a:t>FREUD</a:t>
            </a:r>
            <a:endParaRPr lang="en-CA" sz="3600" dirty="0"/>
          </a:p>
        </p:txBody>
      </p:sp>
      <p:sp>
        <p:nvSpPr>
          <p:cNvPr id="5" name="TextBox 4">
            <a:extLst>
              <a:ext uri="{FF2B5EF4-FFF2-40B4-BE49-F238E27FC236}">
                <a16:creationId xmlns:a16="http://schemas.microsoft.com/office/drawing/2014/main" id="{E8C1E493-891C-0E65-86B3-9C488A1F9A08}"/>
              </a:ext>
            </a:extLst>
          </p:cNvPr>
          <p:cNvSpPr txBox="1"/>
          <p:nvPr/>
        </p:nvSpPr>
        <p:spPr>
          <a:xfrm>
            <a:off x="5068660" y="335845"/>
            <a:ext cx="6999515" cy="430887"/>
          </a:xfrm>
          <a:prstGeom prst="rect">
            <a:avLst/>
          </a:prstGeom>
          <a:noFill/>
        </p:spPr>
        <p:txBody>
          <a:bodyPr wrap="square">
            <a:spAutoFit/>
          </a:bodyPr>
          <a:lstStyle/>
          <a:p>
            <a:pPr marL="285750" indent="-285750">
              <a:buFont typeface="Arial" panose="020B0604020202020204" pitchFamily="34" charset="0"/>
              <a:buChar char="•"/>
            </a:pPr>
            <a:endParaRPr lang="en-CA" sz="2200" dirty="0"/>
          </a:p>
        </p:txBody>
      </p:sp>
      <p:sp>
        <p:nvSpPr>
          <p:cNvPr id="9" name="TextBox 8">
            <a:extLst>
              <a:ext uri="{FF2B5EF4-FFF2-40B4-BE49-F238E27FC236}">
                <a16:creationId xmlns:a16="http://schemas.microsoft.com/office/drawing/2014/main" id="{FE89CE15-A38E-44E5-5092-9F4DF93B9A0B}"/>
              </a:ext>
            </a:extLst>
          </p:cNvPr>
          <p:cNvSpPr txBox="1"/>
          <p:nvPr/>
        </p:nvSpPr>
        <p:spPr>
          <a:xfrm>
            <a:off x="3601039" y="117693"/>
            <a:ext cx="8467137" cy="8125301"/>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Freud didn’t use the modern terms emotional mind, rational mind, and </a:t>
            </a:r>
            <a:r>
              <a:rPr lang="en-US" dirty="0">
                <a:latin typeface="Arial" panose="020B0604020202020204" pitchFamily="34" charset="0"/>
              </a:rPr>
              <a:t>self-observing</a:t>
            </a:r>
            <a:r>
              <a:rPr lang="en-US" b="0" i="0" dirty="0">
                <a:effectLst/>
                <a:latin typeface="Arial" panose="020B0604020202020204" pitchFamily="34" charset="0"/>
              </a:rPr>
              <a:t> mind </a:t>
            </a:r>
            <a:r>
              <a:rPr lang="en-US" dirty="0">
                <a:latin typeface="Arial" panose="020B0604020202020204" pitchFamily="34" charset="0"/>
              </a:rPr>
              <a:t>b</a:t>
            </a:r>
            <a:r>
              <a:rPr lang="en-US" b="0" i="0" dirty="0">
                <a:effectLst/>
                <a:latin typeface="Arial" panose="020B0604020202020204" pitchFamily="34" charset="0"/>
              </a:rPr>
              <a:t>ut  his concepts of id, ego and superego map onto these terms. </a:t>
            </a:r>
          </a:p>
          <a:p>
            <a:pPr marL="285750" indent="-285750">
              <a:buFont typeface="Arial" panose="020B0604020202020204" pitchFamily="34" charset="0"/>
              <a:buChar char="•"/>
            </a:pPr>
            <a:r>
              <a:rPr lang="en-US" b="0" i="0" dirty="0">
                <a:effectLst/>
                <a:latin typeface="Arial" panose="020B0604020202020204" pitchFamily="34" charset="0"/>
              </a:rPr>
              <a:t>Emotional mind is Freud’s Id, the part of us driven by instinct, desire, and raw feeling. It wants immediate satisfaction, without concern for consequences or logic.</a:t>
            </a:r>
          </a:p>
          <a:p>
            <a:pPr marL="285750" indent="-285750">
              <a:buFont typeface="Arial" panose="020B0604020202020204" pitchFamily="34" charset="0"/>
              <a:buChar char="•"/>
            </a:pPr>
            <a:r>
              <a:rPr lang="en-US" b="0" i="0" dirty="0">
                <a:effectLst/>
                <a:latin typeface="Arial" panose="020B0604020202020204" pitchFamily="34" charset="0"/>
              </a:rPr>
              <a:t>Rational mind is Freud’s Ego. The ego is the part of us that </a:t>
            </a:r>
            <a:r>
              <a:rPr lang="en-US" b="0" i="0" dirty="0">
                <a:effectLst/>
                <a:latin typeface="Arial" panose="020B0604020202020204" pitchFamily="34" charset="0"/>
                <a:cs typeface="Arial" panose="020B0604020202020204" pitchFamily="34" charset="0"/>
              </a:rPr>
              <a:t>deals with reality, making plans, weighing risks, and using reason to navigate the world.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Self-observing</a:t>
            </a:r>
            <a:r>
              <a:rPr lang="en-US" b="0" i="0" dirty="0">
                <a:effectLst/>
                <a:latin typeface="Arial" panose="020B0604020202020204" pitchFamily="34" charset="0"/>
                <a:cs typeface="Arial" panose="020B0604020202020204" pitchFamily="34" charset="0"/>
              </a:rPr>
              <a:t> mind comes closest to Freud’s Superego </a:t>
            </a:r>
            <a:r>
              <a:rPr lang="en-US" dirty="0">
                <a:latin typeface="Arial" panose="020B0604020202020204" pitchFamily="34" charset="0"/>
                <a:cs typeface="Arial" panose="020B0604020202020204" pitchFamily="34" charset="0"/>
              </a:rPr>
              <a:t>thought there are significant differences between these two concepts. The s</a:t>
            </a:r>
            <a:r>
              <a:rPr lang="en-US" b="0" i="0" dirty="0">
                <a:effectLst/>
                <a:latin typeface="Arial" panose="020B0604020202020204" pitchFamily="34" charset="0"/>
                <a:cs typeface="Arial" panose="020B0604020202020204" pitchFamily="34" charset="0"/>
              </a:rPr>
              <a:t>uperego is our internalized conscience, values, ideals, and sense of right and wrong.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When Freud’s ego manages to balance the id’s impulses with the superego’s moral demands, you could say that’s something close to </a:t>
            </a:r>
            <a:r>
              <a:rPr lang="en-US" dirty="0">
                <a:latin typeface="Arial" panose="020B0604020202020204" pitchFamily="34" charset="0"/>
                <a:cs typeface="Arial" panose="020B0604020202020204" pitchFamily="34" charset="0"/>
              </a:rPr>
              <a:t>self-observing</a:t>
            </a:r>
            <a:r>
              <a:rPr lang="en-US" b="0" i="0" dirty="0">
                <a:effectLst/>
                <a:latin typeface="Arial" panose="020B0604020202020204" pitchFamily="34" charset="0"/>
                <a:cs typeface="Arial" panose="020B0604020202020204" pitchFamily="34" charset="0"/>
              </a:rPr>
              <a:t> mind, a harmonized state where instincts, reason, and values are working together.</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Freud also described the mind like an iceberg, with most of it hidden beneath the water: Conscious (tip above water) are the thoughts we’re aware of. Subconscious (just below waterline) are the memories and knowledge we can bring into awareness. While the Unconscious, deep under water, are instincts, fears, hidden wishes, and trauma, things that strongly shape us but we aren’t directly aware of.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id is entirely unconscious, deep underwater, the ego is partly conscious and partly unconscious, it bridges above and below the waterline. The superego also spans both conscious and unconscious, some values we’re aware of, others are buried.</a:t>
            </a:r>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25365524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IMG_3529[2132]">
            <a:extLst>
              <a:ext uri="{FF2B5EF4-FFF2-40B4-BE49-F238E27FC236}">
                <a16:creationId xmlns:a16="http://schemas.microsoft.com/office/drawing/2014/main" id="{1F8C3BB0-F381-410E-83B1-EAF513EFF84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6921" y="1347696"/>
            <a:ext cx="3125328" cy="4015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A9225BD-5811-6CB0-9C3A-4F905077A93C}"/>
              </a:ext>
            </a:extLst>
          </p:cNvPr>
          <p:cNvSpPr txBox="1"/>
          <p:nvPr/>
        </p:nvSpPr>
        <p:spPr>
          <a:xfrm>
            <a:off x="-104369" y="275972"/>
            <a:ext cx="3424403" cy="954107"/>
          </a:xfrm>
          <a:prstGeom prst="rect">
            <a:avLst/>
          </a:prstGeom>
          <a:noFill/>
        </p:spPr>
        <p:txBody>
          <a:bodyPr wrap="square">
            <a:spAutoFit/>
          </a:bodyPr>
          <a:lstStyle/>
          <a:p>
            <a:pPr algn="ctr"/>
            <a:r>
              <a:rPr lang="en-US" sz="2800" dirty="0">
                <a:solidFill>
                  <a:schemeClr val="bg1"/>
                </a:solidFill>
              </a:rPr>
              <a:t>KAHNEMAN’S </a:t>
            </a:r>
          </a:p>
          <a:p>
            <a:pPr algn="ctr"/>
            <a:r>
              <a:rPr lang="en-US" sz="2800" dirty="0">
                <a:solidFill>
                  <a:schemeClr val="bg1"/>
                </a:solidFill>
              </a:rPr>
              <a:t>DUAL PROCESS</a:t>
            </a:r>
            <a:endParaRPr lang="en-CA" sz="2800" dirty="0">
              <a:solidFill>
                <a:schemeClr val="bg1"/>
              </a:solidFill>
            </a:endParaRPr>
          </a:p>
        </p:txBody>
      </p:sp>
      <p:sp>
        <p:nvSpPr>
          <p:cNvPr id="3" name="TextBox 2">
            <a:extLst>
              <a:ext uri="{FF2B5EF4-FFF2-40B4-BE49-F238E27FC236}">
                <a16:creationId xmlns:a16="http://schemas.microsoft.com/office/drawing/2014/main" id="{D5315FF5-38C1-0395-6318-9C9B5C50E7DD}"/>
              </a:ext>
            </a:extLst>
          </p:cNvPr>
          <p:cNvSpPr txBox="1"/>
          <p:nvPr/>
        </p:nvSpPr>
        <p:spPr>
          <a:xfrm>
            <a:off x="3252249" y="0"/>
            <a:ext cx="8939752"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Daniel Kahneman, a psychologist and Nobel laureate, introduced the concepts of System 1 and System 2.</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System 1 </a:t>
            </a:r>
            <a:r>
              <a:rPr lang="en-US" sz="2000" b="0" i="0" dirty="0">
                <a:effectLst/>
                <a:latin typeface="Arial" panose="020B0604020202020204" pitchFamily="34" charset="0"/>
                <a:cs typeface="Arial" panose="020B0604020202020204" pitchFamily="34" charset="0"/>
              </a:rPr>
              <a:t>is the fast, automatic, intuitive part of our </a:t>
            </a:r>
            <a:r>
              <a:rPr lang="en-US" sz="2000" dirty="0">
                <a:latin typeface="Arial" panose="020B0604020202020204" pitchFamily="34" charset="0"/>
                <a:cs typeface="Arial" panose="020B0604020202020204" pitchFamily="34" charset="0"/>
              </a:rPr>
              <a:t>mind</a:t>
            </a:r>
            <a:r>
              <a:rPr lang="en-US" sz="2000" b="0" i="0" dirty="0">
                <a:effectLst/>
                <a:latin typeface="Arial" panose="020B0604020202020204" pitchFamily="34" charset="0"/>
                <a:cs typeface="Arial" panose="020B0604020202020204" pitchFamily="34" charset="0"/>
              </a:rPr>
              <a:t>. It operates quickly and effortlessly, relying on heuristics and gut feelings. This system is responsible for our immediate reactions and judgments, often without us being fully aware of it.</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System 2 </a:t>
            </a:r>
            <a:r>
              <a:rPr lang="en-US" sz="2000" b="0" i="0" dirty="0">
                <a:effectLst/>
                <a:latin typeface="Arial" panose="020B0604020202020204" pitchFamily="34" charset="0"/>
                <a:cs typeface="Arial" panose="020B0604020202020204" pitchFamily="34" charset="0"/>
              </a:rPr>
              <a:t>is the slower, more deliberate, and analytical part of our </a:t>
            </a:r>
            <a:r>
              <a:rPr lang="en-US" sz="2000" dirty="0">
                <a:latin typeface="Arial" panose="020B0604020202020204" pitchFamily="34" charset="0"/>
                <a:cs typeface="Arial" panose="020B0604020202020204" pitchFamily="34" charset="0"/>
              </a:rPr>
              <a:t>mind</a:t>
            </a:r>
            <a:r>
              <a:rPr lang="en-US" sz="2000" b="0" i="0" dirty="0">
                <a:effectLst/>
                <a:latin typeface="Arial" panose="020B0604020202020204" pitchFamily="34" charset="0"/>
                <a:cs typeface="Arial" panose="020B0604020202020204" pitchFamily="34" charset="0"/>
              </a:rPr>
              <a:t>. It requires effort and attention, and it's used for complex problem-solving and decision-making. This system is activated when we encounter situations that require more thought, such as solving a math problem or making a difficult choice.</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System 1 </a:t>
            </a:r>
            <a:r>
              <a:rPr lang="en-US" sz="2000" dirty="0">
                <a:latin typeface="Arial" panose="020B0604020202020204" pitchFamily="34" charset="0"/>
                <a:cs typeface="Arial" panose="020B0604020202020204" pitchFamily="34" charset="0"/>
              </a:rPr>
              <a:t>corresponds to the emotional mind and </a:t>
            </a:r>
            <a:r>
              <a:rPr lang="en-US" sz="2000" dirty="0">
                <a:solidFill>
                  <a:schemeClr val="bg1"/>
                </a:solidFill>
                <a:latin typeface="Arial" panose="020B0604020202020204" pitchFamily="34" charset="0"/>
                <a:cs typeface="Arial" panose="020B0604020202020204" pitchFamily="34" charset="0"/>
              </a:rPr>
              <a:t>System 2 </a:t>
            </a:r>
            <a:r>
              <a:rPr lang="en-US" sz="2000" dirty="0">
                <a:latin typeface="Arial" panose="020B0604020202020204" pitchFamily="34" charset="0"/>
                <a:cs typeface="Arial" panose="020B0604020202020204" pitchFamily="34" charset="0"/>
              </a:rPr>
              <a:t>to the rational mind.</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Kahneman </a:t>
            </a:r>
            <a:r>
              <a:rPr lang="en-US" sz="2000" dirty="0">
                <a:latin typeface="Arial" panose="020B0604020202020204" pitchFamily="34" charset="0"/>
                <a:cs typeface="Arial" panose="020B0604020202020204" pitchFamily="34" charset="0"/>
              </a:rPr>
              <a:t>argues</a:t>
            </a:r>
            <a:r>
              <a:rPr lang="en-US" sz="2000" b="0" i="0" dirty="0">
                <a:effectLst/>
                <a:latin typeface="Arial" panose="020B0604020202020204" pitchFamily="34" charset="0"/>
                <a:cs typeface="Arial" panose="020B0604020202020204" pitchFamily="34" charset="0"/>
              </a:rPr>
              <a:t> that understanding these systems can help us make better decisions and improve our critical thinking.</a:t>
            </a: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There are some noteworthy differences between systems one and two:</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System 1</a:t>
            </a:r>
            <a:r>
              <a:rPr lang="en-CA" sz="2000" dirty="0">
                <a:latin typeface="Arial" panose="020B0604020202020204" pitchFamily="34" charset="0"/>
                <a:cs typeface="Arial" panose="020B0604020202020204" pitchFamily="34" charset="0"/>
              </a:rPr>
              <a:t>, the emotional mind, runs on autopilot, it's fast, effortless, difficult to control or modify, has no self-awareness, is evolutionarily old, shared with animals, nonverbal, and independent of general intelligence.</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System 2 </a:t>
            </a:r>
            <a:r>
              <a:rPr lang="en-CA" sz="2000" dirty="0">
                <a:latin typeface="Arial" panose="020B0604020202020204" pitchFamily="34" charset="0"/>
                <a:cs typeface="Arial" panose="020B0604020202020204" pitchFamily="34" charset="0"/>
              </a:rPr>
              <a:t>in contrast is slow, effortful, logical and sceptical, deliberately controlled, has self-awareness, is evolutionarily recent, uniquely human, linked to language, sequential, heritable, and linked to general intelligence.</a:t>
            </a:r>
          </a:p>
        </p:txBody>
      </p:sp>
    </p:spTree>
    <p:extLst>
      <p:ext uri="{BB962C8B-B14F-4D97-AF65-F5344CB8AC3E}">
        <p14:creationId xmlns:p14="http://schemas.microsoft.com/office/powerpoint/2010/main" val="367291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76E347-69CB-4F7D-AADD-F8641F5A7C25}"/>
              </a:ext>
            </a:extLst>
          </p:cNvPr>
          <p:cNvSpPr>
            <a:spLocks noGrp="1"/>
          </p:cNvSpPr>
          <p:nvPr>
            <p:ph type="title" idx="4294967295"/>
          </p:nvPr>
        </p:nvSpPr>
        <p:spPr>
          <a:xfrm>
            <a:off x="6337300" y="334963"/>
            <a:ext cx="5854700" cy="1543050"/>
          </a:xfrm>
        </p:spPr>
        <p:txBody>
          <a:bodyPr vert="horz" lIns="91440" tIns="45720" rIns="91440" bIns="45720" rtlCol="0" anchor="b">
            <a:normAutofit/>
          </a:bodyPr>
          <a:lstStyle/>
          <a:p>
            <a:pPr algn="ctr"/>
            <a:br>
              <a:rPr lang="en-US" sz="2600" dirty="0"/>
            </a:br>
            <a:endParaRPr lang="en-US" sz="2600" dirty="0"/>
          </a:p>
        </p:txBody>
      </p:sp>
      <p:pic>
        <p:nvPicPr>
          <p:cNvPr id="4" name="Picture 3">
            <a:extLst>
              <a:ext uri="{FF2B5EF4-FFF2-40B4-BE49-F238E27FC236}">
                <a16:creationId xmlns:a16="http://schemas.microsoft.com/office/drawing/2014/main" id="{3B9018E3-4D8D-4864-AA45-4C73E5CF1A17}"/>
              </a:ext>
            </a:extLst>
          </p:cNvPr>
          <p:cNvPicPr/>
          <p:nvPr/>
        </p:nvPicPr>
        <p:blipFill rotWithShape="1">
          <a:blip r:embed="rId2">
            <a:extLst>
              <a:ext uri="{28A0092B-C50C-407E-A947-70E740481C1C}">
                <a14:useLocalDpi xmlns:a14="http://schemas.microsoft.com/office/drawing/2010/main" val="0"/>
              </a:ext>
            </a:extLst>
          </a:blip>
          <a:srcRect t="3667" r="1" b="15735"/>
          <a:stretch/>
        </p:blipFill>
        <p:spPr bwMode="auto">
          <a:xfrm>
            <a:off x="256032" y="1878192"/>
            <a:ext cx="5370591" cy="368479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93AE53C4-0EBD-43C1-ACEB-ED68CE724EA0}"/>
              </a:ext>
            </a:extLst>
          </p:cNvPr>
          <p:cNvSpPr txBox="1"/>
          <p:nvPr/>
        </p:nvSpPr>
        <p:spPr>
          <a:xfrm>
            <a:off x="332571" y="950599"/>
            <a:ext cx="6365358" cy="646331"/>
          </a:xfrm>
          <a:prstGeom prst="rect">
            <a:avLst/>
          </a:prstGeom>
          <a:noFill/>
        </p:spPr>
        <p:txBody>
          <a:bodyPr wrap="square">
            <a:spAutoFit/>
          </a:bodyPr>
          <a:lstStyle/>
          <a:p>
            <a:r>
              <a:rPr lang="en-US" sz="3600" cap="all" dirty="0">
                <a:solidFill>
                  <a:schemeClr val="bg1"/>
                </a:solidFill>
              </a:rPr>
              <a:t>Dual process theory</a:t>
            </a:r>
            <a:endParaRPr lang="en-CA" sz="3600" cap="all" dirty="0">
              <a:solidFill>
                <a:schemeClr val="bg1"/>
              </a:solidFill>
            </a:endParaRPr>
          </a:p>
        </p:txBody>
      </p:sp>
      <p:sp>
        <p:nvSpPr>
          <p:cNvPr id="11" name="TextBox 10">
            <a:extLst>
              <a:ext uri="{FF2B5EF4-FFF2-40B4-BE49-F238E27FC236}">
                <a16:creationId xmlns:a16="http://schemas.microsoft.com/office/drawing/2014/main" id="{F896F738-A4D3-BBDB-7B97-A31BC812943D}"/>
              </a:ext>
            </a:extLst>
          </p:cNvPr>
          <p:cNvSpPr txBox="1"/>
          <p:nvPr/>
        </p:nvSpPr>
        <p:spPr>
          <a:xfrm>
            <a:off x="5854701" y="334963"/>
            <a:ext cx="6265047" cy="6124754"/>
          </a:xfrm>
          <a:prstGeom prst="rect">
            <a:avLst/>
          </a:prstGeom>
          <a:noFill/>
        </p:spPr>
        <p:txBody>
          <a:bodyPr wrap="square">
            <a:spAutoFit/>
          </a:bodyPr>
          <a:lstStyle/>
          <a:p>
            <a:pPr marL="342900" indent="-342900">
              <a:buFont typeface="Arial" panose="020B0604020202020204" pitchFamily="34" charset="0"/>
              <a:buChar char="•"/>
            </a:pPr>
            <a:r>
              <a:rPr lang="en-US" sz="2800" dirty="0"/>
              <a:t>System 1 has been compared to a car’s accelerator and system 2 to the car’s breaks</a:t>
            </a:r>
          </a:p>
          <a:p>
            <a:pPr marL="342900" indent="-342900">
              <a:buFont typeface="Arial" panose="020B0604020202020204" pitchFamily="34" charset="0"/>
              <a:buChar char="•"/>
            </a:pPr>
            <a:r>
              <a:rPr lang="en-US" sz="2800" dirty="0"/>
              <a:t>Factors affecting the accelerator/brake balance in each person at  any one point in time include their: </a:t>
            </a:r>
          </a:p>
          <a:p>
            <a:pPr marL="285750" indent="-285750">
              <a:buFont typeface="Arial" panose="020B0604020202020204" pitchFamily="34" charset="0"/>
              <a:buChar char="•"/>
            </a:pPr>
            <a:r>
              <a:rPr lang="en-US" sz="2800" dirty="0"/>
              <a:t>Temperament</a:t>
            </a:r>
          </a:p>
          <a:p>
            <a:pPr marL="285750" indent="-285750">
              <a:buFont typeface="Arial" panose="020B0604020202020204" pitchFamily="34" charset="0"/>
              <a:buChar char="•"/>
            </a:pPr>
            <a:r>
              <a:rPr lang="en-US" sz="2800" dirty="0"/>
              <a:t>Character</a:t>
            </a:r>
          </a:p>
          <a:p>
            <a:pPr marL="285750" indent="-285750">
              <a:buFont typeface="Arial" panose="020B0604020202020204" pitchFamily="34" charset="0"/>
              <a:buChar char="•"/>
            </a:pPr>
            <a:r>
              <a:rPr lang="en-US" sz="2800" dirty="0"/>
              <a:t>Circumstances</a:t>
            </a:r>
          </a:p>
          <a:p>
            <a:pPr marL="285750" indent="-285750">
              <a:buFont typeface="Arial" panose="020B0604020202020204" pitchFamily="34" charset="0"/>
              <a:buChar char="•"/>
            </a:pPr>
            <a:r>
              <a:rPr lang="en-US" sz="2800" dirty="0"/>
              <a:t>Stress level</a:t>
            </a:r>
          </a:p>
          <a:p>
            <a:pPr marL="285750" indent="-285750">
              <a:buFont typeface="Arial" panose="020B0604020202020204" pitchFamily="34" charset="0"/>
              <a:buChar char="•"/>
            </a:pPr>
            <a:r>
              <a:rPr lang="en-US" sz="2800" dirty="0"/>
              <a:t>energy balance</a:t>
            </a:r>
          </a:p>
          <a:p>
            <a:pPr marL="285750" indent="-285750">
              <a:buFont typeface="Arial" panose="020B0604020202020204" pitchFamily="34" charset="0"/>
              <a:buChar char="•"/>
            </a:pPr>
            <a:r>
              <a:rPr lang="en-US" sz="2800" dirty="0"/>
              <a:t>Illness</a:t>
            </a:r>
          </a:p>
          <a:p>
            <a:pPr marL="285750" indent="-285750">
              <a:buFont typeface="Arial" panose="020B0604020202020204" pitchFamily="34" charset="0"/>
              <a:buChar char="•"/>
            </a:pPr>
            <a:r>
              <a:rPr lang="en-US" sz="2800" dirty="0"/>
              <a:t>substance use</a:t>
            </a:r>
          </a:p>
          <a:p>
            <a:pPr marL="285750" indent="-285750">
              <a:buFont typeface="Arial" panose="020B0604020202020204" pitchFamily="34" charset="0"/>
              <a:buChar char="•"/>
            </a:pPr>
            <a:r>
              <a:rPr lang="en-US" sz="2800" dirty="0"/>
              <a:t>etc.</a:t>
            </a:r>
            <a:endParaRPr lang="en-CA" sz="2800" dirty="0"/>
          </a:p>
        </p:txBody>
      </p:sp>
    </p:spTree>
    <p:extLst>
      <p:ext uri="{BB962C8B-B14F-4D97-AF65-F5344CB8AC3E}">
        <p14:creationId xmlns:p14="http://schemas.microsoft.com/office/powerpoint/2010/main" val="7605980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35CC-A2C1-95F3-7744-20C7D6CFA822}"/>
            </a:ext>
          </a:extLst>
        </p:cNvPr>
        <p:cNvGrpSpPr/>
        <p:nvPr/>
      </p:nvGrpSpPr>
      <p:grpSpPr>
        <a:xfrm>
          <a:off x="0" y="0"/>
          <a:ext cx="0" cy="0"/>
          <a:chOff x="0" y="0"/>
          <a:chExt cx="0" cy="0"/>
        </a:xfrm>
      </p:grpSpPr>
      <p:pic>
        <p:nvPicPr>
          <p:cNvPr id="3" name="Picture 2" descr="A cartoon of two people eating food&#10;&#10;Description automatically generated">
            <a:extLst>
              <a:ext uri="{FF2B5EF4-FFF2-40B4-BE49-F238E27FC236}">
                <a16:creationId xmlns:a16="http://schemas.microsoft.com/office/drawing/2014/main" id="{673F002E-5552-412F-8CAB-89984875B4BD}"/>
              </a:ext>
            </a:extLst>
          </p:cNvPr>
          <p:cNvPicPr>
            <a:picLocks noChangeAspect="1"/>
          </p:cNvPicPr>
          <p:nvPr/>
        </p:nvPicPr>
        <p:blipFill>
          <a:blip r:embed="rId2">
            <a:extLst>
              <a:ext uri="{28A0092B-C50C-407E-A947-70E740481C1C}">
                <a14:useLocalDpi xmlns:a14="http://schemas.microsoft.com/office/drawing/2010/main" val="0"/>
              </a:ext>
            </a:extLst>
          </a:blip>
          <a:srcRect t="2293" r="1" b="3970"/>
          <a:stretch/>
        </p:blipFill>
        <p:spPr>
          <a:xfrm>
            <a:off x="201610" y="1602557"/>
            <a:ext cx="4609876" cy="4955020"/>
          </a:xfrm>
          <a:prstGeom prst="rect">
            <a:avLst/>
          </a:prstGeom>
        </p:spPr>
      </p:pic>
      <p:sp>
        <p:nvSpPr>
          <p:cNvPr id="4" name="TextBox 3">
            <a:extLst>
              <a:ext uri="{FF2B5EF4-FFF2-40B4-BE49-F238E27FC236}">
                <a16:creationId xmlns:a16="http://schemas.microsoft.com/office/drawing/2014/main" id="{CFF2CD53-8A69-FE3F-BB73-675D15C82416}"/>
              </a:ext>
            </a:extLst>
          </p:cNvPr>
          <p:cNvSpPr txBox="1"/>
          <p:nvPr/>
        </p:nvSpPr>
        <p:spPr>
          <a:xfrm>
            <a:off x="4860584" y="143687"/>
            <a:ext cx="7129806" cy="735586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Evolutionary mismatch </a:t>
            </a:r>
            <a:r>
              <a:rPr lang="en-US" sz="2000" dirty="0">
                <a:latin typeface="Arial" panose="020B0604020202020204" pitchFamily="34" charset="0"/>
                <a:cs typeface="Arial" panose="020B0604020202020204" pitchFamily="34" charset="0"/>
              </a:rPr>
              <a:t>happens when the way our bodies and brains evolved in the past doesn’t fit well with the modern world we live in today. That is when our emotional mind wants something and our rational mind wants something else. When this happens, self-observing mind, if we have access to it, might mediate between the two.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Example: Our ancestors lived in small groups, hunted and gathered food, and had to stay alert for danger like wild animals. So, humans evolved to crave sugar and fat, because these foods were rare and gave us a lot of energy, react strongly to stress, to survive threats and be constantly moving and active.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Today, however, we’re surrounded by junk food, but don’t need to chase it down. We face school stress or social media anxiety, not lions but our bodies react the same. We sit at desks, in cars, and on couches most of the day.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Our evolved instincts don’t always match our modern environment which can lead to health problems like obesity, anxiety, or depression.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Knowing about evolutionary mismatch helps us understand why we sometimes feel or act in ways that don’t seem logical.</a:t>
            </a:r>
            <a:br>
              <a:rPr lang="en-US" sz="1600" dirty="0"/>
            </a:br>
            <a:br>
              <a:rPr lang="en-US" sz="1600" dirty="0"/>
            </a:br>
            <a:endParaRPr lang="en-US" sz="1600" dirty="0">
              <a:latin typeface="+mj-lt"/>
              <a:cs typeface="Arial" panose="020B0604020202020204" pitchFamily="34" charset="0"/>
            </a:endParaRPr>
          </a:p>
        </p:txBody>
      </p:sp>
      <p:sp>
        <p:nvSpPr>
          <p:cNvPr id="5" name="TextBox 4">
            <a:extLst>
              <a:ext uri="{FF2B5EF4-FFF2-40B4-BE49-F238E27FC236}">
                <a16:creationId xmlns:a16="http://schemas.microsoft.com/office/drawing/2014/main" id="{ABFE53C6-C232-0D83-9F9D-50E0CCCD7D72}"/>
              </a:ext>
            </a:extLst>
          </p:cNvPr>
          <p:cNvSpPr txBox="1"/>
          <p:nvPr/>
        </p:nvSpPr>
        <p:spPr>
          <a:xfrm>
            <a:off x="65988" y="424506"/>
            <a:ext cx="4679510" cy="954107"/>
          </a:xfrm>
          <a:prstGeom prst="rect">
            <a:avLst/>
          </a:prstGeom>
          <a:noFill/>
        </p:spPr>
        <p:txBody>
          <a:bodyPr wrap="square">
            <a:spAutoFit/>
          </a:bodyPr>
          <a:lstStyle/>
          <a:p>
            <a:pPr algn="ctr"/>
            <a:r>
              <a:rPr lang="en-US" sz="2800" dirty="0">
                <a:solidFill>
                  <a:schemeClr val="bg1"/>
                </a:solidFill>
              </a:rPr>
              <a:t>DARWIN AND LORENZ’S EVOLUTIONARY MISMATCH </a:t>
            </a:r>
            <a:endParaRPr lang="en-CA" sz="2800" dirty="0"/>
          </a:p>
        </p:txBody>
      </p:sp>
    </p:spTree>
    <p:extLst>
      <p:ext uri="{BB962C8B-B14F-4D97-AF65-F5344CB8AC3E}">
        <p14:creationId xmlns:p14="http://schemas.microsoft.com/office/powerpoint/2010/main" val="3679466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Tree>
    <p:extLst>
      <p:ext uri="{BB962C8B-B14F-4D97-AF65-F5344CB8AC3E}">
        <p14:creationId xmlns:p14="http://schemas.microsoft.com/office/powerpoint/2010/main" val="19248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Tree>
    <p:extLst>
      <p:ext uri="{BB962C8B-B14F-4D97-AF65-F5344CB8AC3E}">
        <p14:creationId xmlns:p14="http://schemas.microsoft.com/office/powerpoint/2010/main" val="15344390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3">
            <a:extLst>
              <a:ext uri="{28A0092B-C50C-407E-A947-70E740481C1C}">
                <a14:useLocalDpi xmlns:a14="http://schemas.microsoft.com/office/drawing/2010/main" val="0"/>
              </a:ext>
            </a:extLst>
          </a:blip>
          <a:srcRect t="17582"/>
          <a:stretch/>
        </p:blipFill>
        <p:spPr>
          <a:xfrm>
            <a:off x="0" y="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740558" y="841375"/>
            <a:ext cx="7634288" cy="1738313"/>
          </a:xfrm>
        </p:spPr>
        <p:txBody>
          <a:bodyPr>
            <a:normAutofit/>
          </a:bodyPr>
          <a:lstStyle/>
          <a:p>
            <a:r>
              <a:rPr lang="en-CA" sz="6600" dirty="0" err="1">
                <a:solidFill>
                  <a:schemeClr val="tx1"/>
                </a:solidFill>
              </a:rPr>
              <a:t>videoS</a:t>
            </a:r>
            <a:endParaRPr lang="en-CA" sz="6600" dirty="0">
              <a:solidFill>
                <a:schemeClr val="tx1"/>
              </a:solidFill>
            </a:endParaRP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850"/>
            <a:ext cx="9144000" cy="1309688"/>
          </a:xfrm>
        </p:spPr>
        <p:txBody>
          <a:bodyPr>
            <a:noAutofit/>
          </a:bodyPr>
          <a:lstStyle/>
          <a:p>
            <a:pPr marL="0" indent="0">
              <a:buNone/>
            </a:pPr>
            <a:r>
              <a:rPr lang="en-CA" sz="4000" dirty="0"/>
              <a:t>Week 3 of simple (sessions 4,6 and 8)</a:t>
            </a:r>
          </a:p>
        </p:txBody>
      </p:sp>
    </p:spTree>
    <p:extLst>
      <p:ext uri="{BB962C8B-B14F-4D97-AF65-F5344CB8AC3E}">
        <p14:creationId xmlns:p14="http://schemas.microsoft.com/office/powerpoint/2010/main" val="30261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EF095-33F1-9DE3-4409-1866FE2331A8}"/>
              </a:ext>
            </a:extLst>
          </p:cNvPr>
          <p:cNvSpPr txBox="1"/>
          <p:nvPr/>
        </p:nvSpPr>
        <p:spPr>
          <a:xfrm>
            <a:off x="2026059" y="252221"/>
            <a:ext cx="12192000" cy="6186309"/>
          </a:xfrm>
          <a:prstGeom prst="rect">
            <a:avLst/>
          </a:prstGeom>
          <a:noFill/>
        </p:spPr>
        <p:txBody>
          <a:bodyPr wrap="square">
            <a:spAutoFit/>
          </a:bodyPr>
          <a:lstStyle/>
          <a:p>
            <a:r>
              <a:rPr lang="en-US" b="0" i="0" dirty="0">
                <a:effectLst/>
                <a:latin typeface="Arial" panose="020B0604020202020204" pitchFamily="34" charset="0"/>
              </a:rPr>
              <a:t>3. I’m in crisis…(single choice)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All the time  ​​​​​​​​0%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Very often​​​​​​​​  36%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Often  ​​​​​​​​​41%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Sometimes  ​​​​​​​​23%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Rarely  ​​​​​​​​0%     </a:t>
            </a:r>
          </a:p>
          <a:p>
            <a:endParaRPr lang="en-US" dirty="0">
              <a:latin typeface="Arial" panose="020B0604020202020204" pitchFamily="34" charset="0"/>
            </a:endParaRPr>
          </a:p>
          <a:p>
            <a:r>
              <a:rPr lang="en-US" b="0" i="0" dirty="0">
                <a:effectLst/>
                <a:latin typeface="Arial" panose="020B0604020202020204" pitchFamily="34" charset="0"/>
              </a:rPr>
              <a:t>4. When I’m in crisis I feel…(multiple choice)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Angry​​​​​​​​​  36%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Anxious  ​​​​​​​​91%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In despair  ​​​​​​​​77%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Confused or lost​​​​​​​  41%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Numb​​​​​​​​  45% </a:t>
            </a:r>
            <a:endParaRPr lang="en-US" dirty="0">
              <a:latin typeface="Arial" panose="020B0604020202020204" pitchFamily="34" charset="0"/>
            </a:endParaRPr>
          </a:p>
          <a:p>
            <a:pPr marL="342900" indent="-342900">
              <a:buAutoNum type="alphaLcParenR"/>
            </a:pPr>
            <a:r>
              <a:rPr lang="en-US" b="0" i="0" dirty="0">
                <a:effectLst/>
                <a:latin typeface="Arial" panose="020B0604020202020204" pitchFamily="34" charset="0"/>
              </a:rPr>
              <a:t>Like I’m in a bottomless hole​​​​​  50%</a:t>
            </a:r>
          </a:p>
          <a:p>
            <a:r>
              <a:rPr lang="en-US" b="0" i="0" dirty="0">
                <a:effectLst/>
                <a:latin typeface="Arial" panose="020B0604020202020204" pitchFamily="34" charset="0"/>
              </a:rPr>
              <a:t> </a:t>
            </a:r>
          </a:p>
          <a:p>
            <a:r>
              <a:rPr lang="en-US" b="0" i="0" dirty="0">
                <a:effectLst/>
                <a:latin typeface="Arial" panose="020B0604020202020204" pitchFamily="34" charset="0"/>
              </a:rPr>
              <a:t>5. My crisis typically lasts…(multiple choice) </a:t>
            </a:r>
          </a:p>
          <a:p>
            <a:pPr marL="342900" indent="-342900">
              <a:buAutoNum type="alphaLcPeriod"/>
            </a:pPr>
            <a:r>
              <a:rPr lang="en-US" b="0" i="0" dirty="0">
                <a:effectLst/>
                <a:latin typeface="Arial" panose="020B0604020202020204" pitchFamily="34" charset="0"/>
              </a:rPr>
              <a:t>Minutes​​​​​​​​  32% </a:t>
            </a:r>
            <a:endParaRPr lang="en-US" dirty="0">
              <a:latin typeface="Arial" panose="020B0604020202020204" pitchFamily="34" charset="0"/>
            </a:endParaRPr>
          </a:p>
          <a:p>
            <a:r>
              <a:rPr lang="en-US" b="0" i="0" dirty="0">
                <a:effectLst/>
                <a:latin typeface="Arial" panose="020B0604020202020204" pitchFamily="34" charset="0"/>
              </a:rPr>
              <a:t>b. Hours  ​​​​​​​​45% </a:t>
            </a:r>
            <a:endParaRPr lang="en-US" dirty="0">
              <a:latin typeface="Arial" panose="020B0604020202020204" pitchFamily="34" charset="0"/>
            </a:endParaRPr>
          </a:p>
          <a:p>
            <a:r>
              <a:rPr lang="en-US" b="0" i="0" dirty="0">
                <a:effectLst/>
                <a:latin typeface="Arial" panose="020B0604020202020204" pitchFamily="34" charset="0"/>
              </a:rPr>
              <a:t>c. Days  ​​​​​​​​​59% </a:t>
            </a:r>
            <a:endParaRPr lang="en-US" dirty="0">
              <a:latin typeface="Arial" panose="020B0604020202020204" pitchFamily="34" charset="0"/>
            </a:endParaRPr>
          </a:p>
          <a:p>
            <a:r>
              <a:rPr lang="en-US" b="0" i="0" dirty="0">
                <a:effectLst/>
                <a:latin typeface="Arial" panose="020B0604020202020204" pitchFamily="34" charset="0"/>
              </a:rPr>
              <a:t>d) Weeks​​​​​​​​  9% </a:t>
            </a:r>
            <a:endParaRPr lang="en-US" dirty="0">
              <a:latin typeface="Arial" panose="020B0604020202020204" pitchFamily="34" charset="0"/>
            </a:endParaRPr>
          </a:p>
          <a:p>
            <a:r>
              <a:rPr lang="en-US" b="0" i="0" dirty="0">
                <a:effectLst/>
                <a:latin typeface="Arial" panose="020B0604020202020204" pitchFamily="34" charset="0"/>
              </a:rPr>
              <a:t>e) Months  ​​​​​​​​5% </a:t>
            </a:r>
            <a:endParaRPr lang="en-US" dirty="0">
              <a:latin typeface="Arial" panose="020B0604020202020204" pitchFamily="34" charset="0"/>
            </a:endParaRPr>
          </a:p>
          <a:p>
            <a:r>
              <a:rPr lang="en-US" b="0" i="0" dirty="0">
                <a:effectLst/>
                <a:latin typeface="Arial" panose="020B0604020202020204" pitchFamily="34" charset="0"/>
              </a:rPr>
              <a:t>f) They never stop​​​​​​​  14%</a:t>
            </a:r>
            <a:endParaRPr lang="en-CA" dirty="0"/>
          </a:p>
        </p:txBody>
      </p:sp>
    </p:spTree>
    <p:extLst>
      <p:ext uri="{BB962C8B-B14F-4D97-AF65-F5344CB8AC3E}">
        <p14:creationId xmlns:p14="http://schemas.microsoft.com/office/powerpoint/2010/main" val="6879091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87D9-05D0-19B7-5E9A-EFFE37E88054}"/>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CA9E01F6-1F6F-981E-6517-3BF7C01A44E4}"/>
              </a:ext>
            </a:extLst>
          </p:cNvPr>
          <p:cNvSpPr>
            <a:spLocks noGrp="1"/>
          </p:cNvSpPr>
          <p:nvPr>
            <p:ph type="subTitle" idx="1"/>
          </p:nvPr>
        </p:nvSpPr>
        <p:spPr/>
        <p:txBody>
          <a:bodyPr/>
          <a:lstStyle/>
          <a:p>
            <a:endParaRPr lang="en-CA"/>
          </a:p>
        </p:txBody>
      </p:sp>
      <p:pic>
        <p:nvPicPr>
          <p:cNvPr id="4" name="Online Media 3" title="It's simple on You Tube session 4">
            <a:hlinkClick r:id="" action="ppaction://media"/>
            <a:extLst>
              <a:ext uri="{FF2B5EF4-FFF2-40B4-BE49-F238E27FC236}">
                <a16:creationId xmlns:a16="http://schemas.microsoft.com/office/drawing/2014/main" id="{232D129C-ED4D-D7CA-6EFE-6B86C3977FE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368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CCAF-4768-C532-3A48-17C60205B871}"/>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3A22DF42-5C80-E0B7-D2B5-C81DC0FFA151}"/>
              </a:ext>
            </a:extLst>
          </p:cNvPr>
          <p:cNvSpPr>
            <a:spLocks noGrp="1"/>
          </p:cNvSpPr>
          <p:nvPr>
            <p:ph type="subTitle" idx="1"/>
          </p:nvPr>
        </p:nvSpPr>
        <p:spPr/>
        <p:txBody>
          <a:bodyPr/>
          <a:lstStyle/>
          <a:p>
            <a:endParaRPr lang="en-CA"/>
          </a:p>
        </p:txBody>
      </p:sp>
      <p:pic>
        <p:nvPicPr>
          <p:cNvPr id="4" name="Online Media 3" title="It's simple on You Tube session 6">
            <a:hlinkClick r:id="" action="ppaction://media"/>
            <a:extLst>
              <a:ext uri="{FF2B5EF4-FFF2-40B4-BE49-F238E27FC236}">
                <a16:creationId xmlns:a16="http://schemas.microsoft.com/office/drawing/2014/main" id="{7DB69436-566F-A098-74ED-0A8EDAF605C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44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9CDF-01B8-732A-0F6C-BE9DFA0848C4}"/>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B2D16A96-EFAE-841B-CBA2-7956349BBEAD}"/>
              </a:ext>
            </a:extLst>
          </p:cNvPr>
          <p:cNvSpPr>
            <a:spLocks noGrp="1"/>
          </p:cNvSpPr>
          <p:nvPr>
            <p:ph type="subTitle" idx="1"/>
          </p:nvPr>
        </p:nvSpPr>
        <p:spPr/>
        <p:txBody>
          <a:bodyPr/>
          <a:lstStyle/>
          <a:p>
            <a:endParaRPr lang="en-CA"/>
          </a:p>
        </p:txBody>
      </p:sp>
      <p:pic>
        <p:nvPicPr>
          <p:cNvPr id="4" name="Online Media 3" title="It's simple on You Tube session 8">
            <a:hlinkClick r:id="" action="ppaction://media"/>
            <a:extLst>
              <a:ext uri="{FF2B5EF4-FFF2-40B4-BE49-F238E27FC236}">
                <a16:creationId xmlns:a16="http://schemas.microsoft.com/office/drawing/2014/main" id="{A462F683-8A4C-DC90-6C1E-1D4B26928E5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766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Dunning Kruger Effect">
            <a:hlinkClick r:id="" action="ppaction://media"/>
            <a:extLst>
              <a:ext uri="{FF2B5EF4-FFF2-40B4-BE49-F238E27FC236}">
                <a16:creationId xmlns:a16="http://schemas.microsoft.com/office/drawing/2014/main" id="{FA1E1F76-E933-FF1C-7677-D0303E5D001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38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onhoeffer‘s Theory of Stupidity">
            <a:hlinkClick r:id="" action="ppaction://media"/>
            <a:extLst>
              <a:ext uri="{FF2B5EF4-FFF2-40B4-BE49-F238E27FC236}">
                <a16:creationId xmlns:a16="http://schemas.microsoft.com/office/drawing/2014/main" id="{58001868-A553-9D88-FC12-7EEFA1CF42A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958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ipolla’s 5 Laws of Human Stupidity">
            <a:hlinkClick r:id="" action="ppaction://media"/>
            <a:extLst>
              <a:ext uri="{FF2B5EF4-FFF2-40B4-BE49-F238E27FC236}">
                <a16:creationId xmlns:a16="http://schemas.microsoft.com/office/drawing/2014/main" id="{ABB31545-56DB-332B-3093-2666038CBB5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64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arth’s Temperature Over Time">
            <a:hlinkClick r:id="" action="ppaction://media"/>
            <a:extLst>
              <a:ext uri="{FF2B5EF4-FFF2-40B4-BE49-F238E27FC236}">
                <a16:creationId xmlns:a16="http://schemas.microsoft.com/office/drawing/2014/main" id="{1BA11821-320A-AF0F-9285-10E4A3D1924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434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Profound Meaning of Plato's Allegory of the Cave">
            <a:hlinkClick r:id="" action="ppaction://media"/>
            <a:extLst>
              <a:ext uri="{FF2B5EF4-FFF2-40B4-BE49-F238E27FC236}">
                <a16:creationId xmlns:a16="http://schemas.microsoft.com/office/drawing/2014/main" id="{92887264-4C95-B322-EB15-407CD15B14B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996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Socrates Hated Democracy">
            <a:hlinkClick r:id="" action="ppaction://media"/>
            <a:extLst>
              <a:ext uri="{FF2B5EF4-FFF2-40B4-BE49-F238E27FC236}">
                <a16:creationId xmlns:a16="http://schemas.microsoft.com/office/drawing/2014/main" id="{4F416151-94BE-BE71-03C0-7034E8D9F6F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25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F2BB-076A-31C6-8127-0EE61918E884}"/>
              </a:ext>
            </a:extLst>
          </p:cNvPr>
          <p:cNvSpPr>
            <a:spLocks noGrp="1"/>
          </p:cNvSpPr>
          <p:nvPr>
            <p:ph type="title"/>
          </p:nvPr>
        </p:nvSpPr>
        <p:spPr/>
        <p:txBody>
          <a:bodyPr/>
          <a:lstStyle/>
          <a:p>
            <a:endParaRPr lang="en-CA"/>
          </a:p>
        </p:txBody>
      </p:sp>
      <p:pic>
        <p:nvPicPr>
          <p:cNvPr id="4" name="Online Media 3" title="What Happened Before History? Human Origins">
            <a:hlinkClick r:id="" action="ppaction://media"/>
            <a:extLst>
              <a:ext uri="{FF2B5EF4-FFF2-40B4-BE49-F238E27FC236}">
                <a16:creationId xmlns:a16="http://schemas.microsoft.com/office/drawing/2014/main" id="{BE1F1581-147F-98E0-BCD4-EF2354677152}"/>
              </a:ext>
            </a:extLst>
          </p:cNvPr>
          <p:cNvPicPr>
            <a:picLocks noGrp="1" noRot="1" noChangeAspect="1"/>
          </p:cNvPicPr>
          <p:nvPr>
            <p:ph idx="1"/>
            <a:videoFile r:link="rId1"/>
          </p:nvPr>
        </p:nvPicPr>
        <p:blipFill>
          <a:blip r:embed="rId3"/>
          <a:stretch>
            <a:fillRect/>
          </a:stretch>
        </p:blipFill>
        <p:spPr>
          <a:xfrm>
            <a:off x="26988" y="14288"/>
            <a:ext cx="12138025" cy="6827837"/>
          </a:xfrm>
          <a:prstGeom prst="rect">
            <a:avLst/>
          </a:prstGeom>
        </p:spPr>
      </p:pic>
    </p:spTree>
    <p:extLst>
      <p:ext uri="{BB962C8B-B14F-4D97-AF65-F5344CB8AC3E}">
        <p14:creationId xmlns:p14="http://schemas.microsoft.com/office/powerpoint/2010/main" val="7573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902DD5-0DBF-B5CA-B8A7-43ED0A515B3A}"/>
              </a:ext>
            </a:extLst>
          </p:cNvPr>
          <p:cNvSpPr txBox="1"/>
          <p:nvPr/>
        </p:nvSpPr>
        <p:spPr>
          <a:xfrm>
            <a:off x="3124200" y="147161"/>
            <a:ext cx="12192000" cy="3416320"/>
          </a:xfrm>
          <a:prstGeom prst="rect">
            <a:avLst/>
          </a:prstGeom>
          <a:noFill/>
        </p:spPr>
        <p:txBody>
          <a:bodyPr wrap="square">
            <a:spAutoFit/>
          </a:bodyPr>
          <a:lstStyle/>
          <a:p>
            <a:r>
              <a:rPr lang="en-US" b="0" i="0" dirty="0">
                <a:effectLst/>
                <a:latin typeface="Arial" panose="020B0604020202020204" pitchFamily="34" charset="0"/>
              </a:rPr>
              <a:t>6. In a crisis I tend to think that …(multiple choice) </a:t>
            </a:r>
          </a:p>
          <a:p>
            <a:pPr marL="342900" indent="-342900">
              <a:buAutoNum type="alphaLcPeriod"/>
            </a:pPr>
            <a:r>
              <a:rPr lang="en-US" b="0" i="0" dirty="0">
                <a:effectLst/>
                <a:latin typeface="Arial" panose="020B0604020202020204" pitchFamily="34" charset="0"/>
              </a:rPr>
              <a:t>I’m worthless  ​​​​​​​55% </a:t>
            </a:r>
          </a:p>
          <a:p>
            <a:pPr marL="342900" indent="-342900">
              <a:buAutoNum type="alphaLcPeriod"/>
            </a:pPr>
            <a:r>
              <a:rPr lang="en-US" b="0" i="0" dirty="0">
                <a:effectLst/>
                <a:latin typeface="Arial" panose="020B0604020202020204" pitchFamily="34" charset="0"/>
              </a:rPr>
              <a:t>I’m shameful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unlovable  ​​​​​​​50%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 don’t belong  ​​​​​​​59%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bad  ​​​​​​​​27%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I’m irreparably flawed​​​​​​  55% </a:t>
            </a:r>
          </a:p>
          <a:p>
            <a:pPr marL="342900" indent="-342900">
              <a:buAutoNum type="alphaLcPeriod"/>
            </a:pPr>
            <a:endParaRPr lang="en-US" dirty="0">
              <a:latin typeface="Arial" panose="020B0604020202020204" pitchFamily="34" charset="0"/>
            </a:endParaRPr>
          </a:p>
          <a:p>
            <a:pPr marL="342900" indent="-342900">
              <a:buAutoNum type="alphaLcPeriod"/>
            </a:pPr>
            <a:endParaRPr lang="en-US" b="0" i="0" dirty="0">
              <a:effectLst/>
              <a:latin typeface="Arial" panose="020B0604020202020204" pitchFamily="34" charset="0"/>
            </a:endParaRPr>
          </a:p>
          <a:p>
            <a:r>
              <a:rPr lang="en-US" b="0" i="0" dirty="0">
                <a:effectLst/>
                <a:latin typeface="Arial" panose="020B0604020202020204" pitchFamily="34" charset="0"/>
              </a:rPr>
              <a:t>7. In a crisis… </a:t>
            </a:r>
          </a:p>
          <a:p>
            <a:pPr marL="342900" indent="-342900">
              <a:buAutoNum type="alphaLcPeriod"/>
            </a:pPr>
            <a:r>
              <a:rPr lang="en-US" b="0" i="0" dirty="0">
                <a:effectLst/>
                <a:latin typeface="Arial" panose="020B0604020202020204" pitchFamily="34" charset="0"/>
              </a:rPr>
              <a:t>I tend to keep it all inside​​​​​  77% </a:t>
            </a:r>
            <a:endParaRPr lang="en-US" dirty="0">
              <a:latin typeface="Arial" panose="020B0604020202020204" pitchFamily="34" charset="0"/>
            </a:endParaRPr>
          </a:p>
          <a:p>
            <a:pPr marL="342900" indent="-342900">
              <a:buAutoNum type="alphaLcPeriod"/>
            </a:pPr>
            <a:r>
              <a:rPr lang="en-US" b="0" i="0" dirty="0">
                <a:effectLst/>
                <a:latin typeface="Arial" panose="020B0604020202020204" pitchFamily="34" charset="0"/>
              </a:rPr>
              <a:t>I tend to let it </a:t>
            </a:r>
            <a:r>
              <a:rPr lang="en-US" b="0" i="0">
                <a:effectLst/>
                <a:latin typeface="Arial" panose="020B0604020202020204" pitchFamily="34" charset="0"/>
              </a:rPr>
              <a:t>out​​​​​​​  45</a:t>
            </a:r>
            <a:r>
              <a:rPr lang="en-US" b="0" i="0" dirty="0">
                <a:effectLst/>
                <a:latin typeface="Arial" panose="020B0604020202020204" pitchFamily="34" charset="0"/>
              </a:rPr>
              <a:t>%</a:t>
            </a:r>
            <a:endParaRPr lang="en-CA" dirty="0"/>
          </a:p>
        </p:txBody>
      </p:sp>
    </p:spTree>
    <p:extLst>
      <p:ext uri="{BB962C8B-B14F-4D97-AF65-F5344CB8AC3E}">
        <p14:creationId xmlns:p14="http://schemas.microsoft.com/office/powerpoint/2010/main" val="37403953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7997E-B54B-9354-DAC3-EC156369E3EB}"/>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67B5E157-6D43-6E66-9222-A3038271AE80}"/>
              </a:ext>
            </a:extLst>
          </p:cNvPr>
          <p:cNvSpPr>
            <a:spLocks noGrp="1"/>
          </p:cNvSpPr>
          <p:nvPr>
            <p:ph type="subTitle" idx="1"/>
          </p:nvPr>
        </p:nvSpPr>
        <p:spPr/>
        <p:txBody>
          <a:bodyPr/>
          <a:lstStyle/>
          <a:p>
            <a:endParaRPr lang="en-CA"/>
          </a:p>
        </p:txBody>
      </p:sp>
      <p:pic>
        <p:nvPicPr>
          <p:cNvPr id="4" name="Online Media 3" title="The Entire History of Humanity In 10 Minutes">
            <a:hlinkClick r:id="" action="ppaction://media"/>
            <a:extLst>
              <a:ext uri="{FF2B5EF4-FFF2-40B4-BE49-F238E27FC236}">
                <a16:creationId xmlns:a16="http://schemas.microsoft.com/office/drawing/2014/main" id="{91C9D76C-E720-0A3E-532B-FFB34D9AD4C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8875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ncredible Animation Shows How Humans Evolved From Early Life">
            <a:hlinkClick r:id="" action="ppaction://media"/>
            <a:extLst>
              <a:ext uri="{FF2B5EF4-FFF2-40B4-BE49-F238E27FC236}">
                <a16:creationId xmlns:a16="http://schemas.microsoft.com/office/drawing/2014/main" id="{F5B1891B-1B9E-BD0E-D542-F7B6450A559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090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03BF-3CB5-C969-977A-4066D5855B79}"/>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9893E8AD-B379-A7B4-C291-FB1B463E8C45}"/>
              </a:ext>
            </a:extLst>
          </p:cNvPr>
          <p:cNvSpPr>
            <a:spLocks noGrp="1"/>
          </p:cNvSpPr>
          <p:nvPr>
            <p:ph type="subTitle" idx="1"/>
          </p:nvPr>
        </p:nvSpPr>
        <p:spPr/>
        <p:txBody>
          <a:bodyPr/>
          <a:lstStyle/>
          <a:p>
            <a:endParaRPr lang="en-CA"/>
          </a:p>
        </p:txBody>
      </p:sp>
      <p:pic>
        <p:nvPicPr>
          <p:cNvPr id="4" name="Online Media 3" title="The Story of Western Philosophy">
            <a:hlinkClick r:id="" action="ppaction://media"/>
            <a:extLst>
              <a:ext uri="{FF2B5EF4-FFF2-40B4-BE49-F238E27FC236}">
                <a16:creationId xmlns:a16="http://schemas.microsoft.com/office/drawing/2014/main" id="{2157A043-2A5F-AE0B-B33B-1939EC87CA7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29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veryone has a piece of the truth: What Integral Philosophy is attempting to achieve">
            <a:hlinkClick r:id="" action="ppaction://media"/>
            <a:extLst>
              <a:ext uri="{FF2B5EF4-FFF2-40B4-BE49-F238E27FC236}">
                <a16:creationId xmlns:a16="http://schemas.microsoft.com/office/drawing/2014/main" id="{D006C8C6-1755-49CA-B6E0-CCF9B1AF95D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0841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could so many people support Hitler? - Joseph Lacey">
            <a:hlinkClick r:id="" action="ppaction://media"/>
            <a:extLst>
              <a:ext uri="{FF2B5EF4-FFF2-40B4-BE49-F238E27FC236}">
                <a16:creationId xmlns:a16="http://schemas.microsoft.com/office/drawing/2014/main" id="{FA080199-7B40-B887-B194-A3AC50B6928A}"/>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2482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Narcissistic Leaders Always Fail (In The End)">
            <a:hlinkClick r:id="" action="ppaction://media"/>
            <a:extLst>
              <a:ext uri="{FF2B5EF4-FFF2-40B4-BE49-F238E27FC236}">
                <a16:creationId xmlns:a16="http://schemas.microsoft.com/office/drawing/2014/main" id="{FB3CA17D-020C-92CE-8294-033FBC86C8FC}"/>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992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Conscious, Preconscious and Unconscious Mind. Freud’s Topographical Model">
            <a:hlinkClick r:id="" action="ppaction://media"/>
            <a:extLst>
              <a:ext uri="{FF2B5EF4-FFF2-40B4-BE49-F238E27FC236}">
                <a16:creationId xmlns:a16="http://schemas.microsoft.com/office/drawing/2014/main" id="{EFB9EBDF-B8ED-D59B-BE22-E562C555CE8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909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y ‘Deaths of Despair’ May Be a Warning Sign for America | Moving Upstream">
            <a:hlinkClick r:id="" action="ppaction://media"/>
            <a:extLst>
              <a:ext uri="{FF2B5EF4-FFF2-40B4-BE49-F238E27FC236}">
                <a16:creationId xmlns:a16="http://schemas.microsoft.com/office/drawing/2014/main" id="{5CAC4D22-252D-4D2B-97BE-548C24C3BFF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68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niverse's Evolution in 10 Minutes">
            <a:hlinkClick r:id="" action="ppaction://media"/>
            <a:extLst>
              <a:ext uri="{FF2B5EF4-FFF2-40B4-BE49-F238E27FC236}">
                <a16:creationId xmlns:a16="http://schemas.microsoft.com/office/drawing/2014/main" id="{77B025CF-57C0-122D-7BE1-40CFC79126D8}"/>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82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CD16-883C-6B29-ED30-F32D6B142C9E}"/>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B65E6B01-6F38-9789-0FF4-15AA7EA575D2}"/>
              </a:ext>
            </a:extLst>
          </p:cNvPr>
          <p:cNvSpPr>
            <a:spLocks noGrp="1"/>
          </p:cNvSpPr>
          <p:nvPr>
            <p:ph type="subTitle" idx="1"/>
          </p:nvPr>
        </p:nvSpPr>
        <p:spPr/>
        <p:txBody>
          <a:bodyPr/>
          <a:lstStyle/>
          <a:p>
            <a:endParaRPr lang="en-CA"/>
          </a:p>
        </p:txBody>
      </p:sp>
      <p:pic>
        <p:nvPicPr>
          <p:cNvPr id="4" name="Online Media 3" title="Earth's Evolution in 10 Minutes">
            <a:hlinkClick r:id="" action="ppaction://media"/>
            <a:extLst>
              <a:ext uri="{FF2B5EF4-FFF2-40B4-BE49-F238E27FC236}">
                <a16:creationId xmlns:a16="http://schemas.microsoft.com/office/drawing/2014/main" id="{6A0A2C1A-9AD3-0A82-877E-BDDC07FBD51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588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3D02B2-F890-116B-D0DA-CEFEFABD5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270" y="0"/>
            <a:ext cx="7663991" cy="6858000"/>
          </a:xfrm>
          <a:prstGeom prst="rect">
            <a:avLst/>
          </a:prstGeom>
        </p:spPr>
      </p:pic>
      <p:sp>
        <p:nvSpPr>
          <p:cNvPr id="3" name="TextBox 2">
            <a:extLst>
              <a:ext uri="{FF2B5EF4-FFF2-40B4-BE49-F238E27FC236}">
                <a16:creationId xmlns:a16="http://schemas.microsoft.com/office/drawing/2014/main" id="{4F4625D2-632D-284A-6A11-3F6F15F09D34}"/>
              </a:ext>
            </a:extLst>
          </p:cNvPr>
          <p:cNvSpPr txBox="1"/>
          <p:nvPr/>
        </p:nvSpPr>
        <p:spPr>
          <a:xfrm>
            <a:off x="103696" y="305527"/>
            <a:ext cx="3403076" cy="1077218"/>
          </a:xfrm>
          <a:prstGeom prst="rect">
            <a:avLst/>
          </a:prstGeom>
          <a:noFill/>
        </p:spPr>
        <p:txBody>
          <a:bodyPr wrap="square">
            <a:spAutoFit/>
          </a:bodyPr>
          <a:lstStyle/>
          <a:p>
            <a:pPr lvl="0"/>
            <a:r>
              <a:rPr lang="en-CA" sz="3200" dirty="0">
                <a:solidFill>
                  <a:schemeClr val="bg1"/>
                </a:solidFill>
              </a:rPr>
              <a:t>Kate’s summary of the last session:</a:t>
            </a:r>
          </a:p>
        </p:txBody>
      </p:sp>
    </p:spTree>
    <p:extLst>
      <p:ext uri="{BB962C8B-B14F-4D97-AF65-F5344CB8AC3E}">
        <p14:creationId xmlns:p14="http://schemas.microsoft.com/office/powerpoint/2010/main" val="30727922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4D3B4-87E0-D52A-255B-1B5B44D48C54}"/>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C62DFB59-EAC4-D51A-19C6-461634E03C8D}"/>
              </a:ext>
            </a:extLst>
          </p:cNvPr>
          <p:cNvSpPr>
            <a:spLocks noGrp="1"/>
          </p:cNvSpPr>
          <p:nvPr>
            <p:ph type="subTitle" idx="1"/>
          </p:nvPr>
        </p:nvSpPr>
        <p:spPr/>
        <p:txBody>
          <a:bodyPr/>
          <a:lstStyle/>
          <a:p>
            <a:endParaRPr lang="en-CA"/>
          </a:p>
        </p:txBody>
      </p:sp>
      <p:pic>
        <p:nvPicPr>
          <p:cNvPr id="4" name="Online Media 3" title="Full History of Earth in 10 Minutes">
            <a:hlinkClick r:id="" action="ppaction://media"/>
            <a:extLst>
              <a:ext uri="{FF2B5EF4-FFF2-40B4-BE49-F238E27FC236}">
                <a16:creationId xmlns:a16="http://schemas.microsoft.com/office/drawing/2014/main" id="{6A178F22-5068-CF67-8498-EC3278413F0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496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Evolution of Life on Earth">
            <a:hlinkClick r:id="" action="ppaction://media"/>
            <a:extLst>
              <a:ext uri="{FF2B5EF4-FFF2-40B4-BE49-F238E27FC236}">
                <a16:creationId xmlns:a16="http://schemas.microsoft.com/office/drawing/2014/main" id="{4C649038-A7E0-8572-47D9-30C93FF89AF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360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Butterfly Hug">
            <a:hlinkClick r:id="" action="ppaction://media"/>
            <a:extLst>
              <a:ext uri="{FF2B5EF4-FFF2-40B4-BE49-F238E27FC236}">
                <a16:creationId xmlns:a16="http://schemas.microsoft.com/office/drawing/2014/main" id="{D73D226A-5958-D6F0-7692-9B913EF9B9C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124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0904-0970-45CB-A210-39B23B4CD7B1}"/>
              </a:ext>
            </a:extLst>
          </p:cNvPr>
          <p:cNvSpPr>
            <a:spLocks noGrp="1"/>
          </p:cNvSpPr>
          <p:nvPr>
            <p:ph type="title"/>
          </p:nvPr>
        </p:nvSpPr>
        <p:spPr/>
        <p:txBody>
          <a:bodyPr/>
          <a:lstStyle/>
          <a:p>
            <a:endParaRPr lang="en-CA"/>
          </a:p>
        </p:txBody>
      </p:sp>
      <p:pic>
        <p:nvPicPr>
          <p:cNvPr id="4" name="Online Media 3" title="Simple 5-Minute Guided Meditation For Beginners">
            <a:hlinkClick r:id="" action="ppaction://media"/>
            <a:extLst>
              <a:ext uri="{FF2B5EF4-FFF2-40B4-BE49-F238E27FC236}">
                <a16:creationId xmlns:a16="http://schemas.microsoft.com/office/drawing/2014/main" id="{9D7C73D2-F773-4DBD-8867-C8D3F61A144F}"/>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856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Tap with Jessica Ortner: Emotional Freedom Technique Informational Video">
            <a:hlinkClick r:id="" action="ppaction://media"/>
            <a:extLst>
              <a:ext uri="{FF2B5EF4-FFF2-40B4-BE49-F238E27FC236}">
                <a16:creationId xmlns:a16="http://schemas.microsoft.com/office/drawing/2014/main" id="{98FE13BE-0EB5-DD9C-DED8-844BDD5BABA8}"/>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7539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C783F-6437-46D9-95F9-03AB7A27AC57}"/>
              </a:ext>
            </a:extLst>
          </p:cNvPr>
          <p:cNvSpPr>
            <a:spLocks noGrp="1"/>
          </p:cNvSpPr>
          <p:nvPr>
            <p:ph type="title"/>
          </p:nvPr>
        </p:nvSpPr>
        <p:spPr/>
        <p:txBody>
          <a:bodyPr/>
          <a:lstStyle/>
          <a:p>
            <a:endParaRPr lang="en-CA"/>
          </a:p>
        </p:txBody>
      </p:sp>
      <p:pic>
        <p:nvPicPr>
          <p:cNvPr id="4" name="Online Media 3" title="Short Calming Mindfulness Meditation to Clear the Clutter in your Mind / Mindful Movement">
            <a:hlinkClick r:id="" action="ppaction://media"/>
            <a:extLst>
              <a:ext uri="{FF2B5EF4-FFF2-40B4-BE49-F238E27FC236}">
                <a16:creationId xmlns:a16="http://schemas.microsoft.com/office/drawing/2014/main" id="{5F622DB8-3ABD-496C-ADD7-150C4C680027}"/>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5182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419CF-8A5B-A299-3282-4A599373B753}"/>
            </a:ext>
          </a:extLst>
        </p:cNvPr>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CCC367FD-E208-1E86-D46C-44C9C9194482}"/>
              </a:ext>
            </a:extLst>
          </p:cNvPr>
          <p:cNvPicPr>
            <a:picLocks noChangeAspect="1"/>
          </p:cNvPicPr>
          <p:nvPr/>
        </p:nvPicPr>
        <p:blipFill>
          <a:blip r:embed="rId3">
            <a:extLst>
              <a:ext uri="{28A0092B-C50C-407E-A947-70E740481C1C}">
                <a14:useLocalDpi xmlns:a14="http://schemas.microsoft.com/office/drawing/2010/main" val="0"/>
              </a:ext>
            </a:extLst>
          </a:blip>
          <a:srcRect t="17582"/>
          <a:stretch/>
        </p:blipFill>
        <p:spPr>
          <a:xfrm>
            <a:off x="0" y="0"/>
            <a:ext cx="12191980" cy="6857990"/>
          </a:xfrm>
          <a:prstGeom prst="rect">
            <a:avLst/>
          </a:prstGeom>
        </p:spPr>
      </p:pic>
      <p:sp>
        <p:nvSpPr>
          <p:cNvPr id="2" name="Title 1">
            <a:extLst>
              <a:ext uri="{FF2B5EF4-FFF2-40B4-BE49-F238E27FC236}">
                <a16:creationId xmlns:a16="http://schemas.microsoft.com/office/drawing/2014/main" id="{4041573B-EC78-9FF7-2D7A-80258F3C48C5}"/>
              </a:ext>
            </a:extLst>
          </p:cNvPr>
          <p:cNvSpPr>
            <a:spLocks noGrp="1"/>
          </p:cNvSpPr>
          <p:nvPr>
            <p:ph type="ctrTitle" idx="4294967295"/>
          </p:nvPr>
        </p:nvSpPr>
        <p:spPr>
          <a:xfrm>
            <a:off x="0" y="993775"/>
            <a:ext cx="7634288" cy="1738313"/>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979E9A8-AD71-B7E4-A6CE-8057A6917148}"/>
              </a:ext>
            </a:extLst>
          </p:cNvPr>
          <p:cNvSpPr>
            <a:spLocks noGrp="1"/>
          </p:cNvSpPr>
          <p:nvPr>
            <p:ph type="subTitle" idx="4294967295"/>
          </p:nvPr>
        </p:nvSpPr>
        <p:spPr>
          <a:xfrm>
            <a:off x="3048000" y="2355850"/>
            <a:ext cx="9144000" cy="1309688"/>
          </a:xfrm>
        </p:spPr>
        <p:txBody>
          <a:bodyPr>
            <a:noAutofit/>
          </a:bodyPr>
          <a:lstStyle/>
          <a:p>
            <a:pPr marL="0" indent="0">
              <a:buNone/>
            </a:pPr>
            <a:r>
              <a:rPr lang="en-CA" sz="4000" dirty="0"/>
              <a:t>Session 4 of simple</a:t>
            </a:r>
          </a:p>
        </p:txBody>
      </p:sp>
    </p:spTree>
    <p:extLst>
      <p:ext uri="{BB962C8B-B14F-4D97-AF65-F5344CB8AC3E}">
        <p14:creationId xmlns:p14="http://schemas.microsoft.com/office/powerpoint/2010/main" val="3738989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95EA-D505-3583-7620-640AD73E6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52A6C-75ED-9082-6111-E19736E2C133}"/>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1835CA47-B663-6FD2-0011-B7339788295E}"/>
              </a:ext>
            </a:extLst>
          </p:cNvPr>
          <p:cNvSpPr>
            <a:spLocks noGrp="1"/>
          </p:cNvSpPr>
          <p:nvPr>
            <p:ph type="subTitle" idx="1"/>
          </p:nvPr>
        </p:nvSpPr>
        <p:spPr/>
        <p:txBody>
          <a:bodyPr/>
          <a:lstStyle/>
          <a:p>
            <a:endParaRPr lang="en-CA"/>
          </a:p>
        </p:txBody>
      </p:sp>
      <p:pic>
        <p:nvPicPr>
          <p:cNvPr id="4" name="Online Media 3" title="It's simple on You Tube session 4">
            <a:hlinkClick r:id="" action="ppaction://media"/>
            <a:extLst>
              <a:ext uri="{FF2B5EF4-FFF2-40B4-BE49-F238E27FC236}">
                <a16:creationId xmlns:a16="http://schemas.microsoft.com/office/drawing/2014/main" id="{2196A830-513F-F0DE-40BF-540D7C70DAE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168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8F0A-71B3-ED1D-5365-956F0522D017}"/>
              </a:ext>
            </a:extLst>
          </p:cNvPr>
          <p:cNvSpPr>
            <a:spLocks noGrp="1"/>
          </p:cNvSpPr>
          <p:nvPr>
            <p:ph type="title" idx="4294967295"/>
          </p:nvPr>
        </p:nvSpPr>
        <p:spPr>
          <a:xfrm>
            <a:off x="895548" y="1788900"/>
            <a:ext cx="10909954" cy="1508125"/>
          </a:xfrm>
        </p:spPr>
        <p:txBody>
          <a:bodyPr/>
          <a:lstStyle/>
          <a:p>
            <a:pPr algn="ctr"/>
            <a:r>
              <a:rPr lang="en-CA" dirty="0">
                <a:solidFill>
                  <a:schemeClr val="bg1"/>
                </a:solidFill>
              </a:rPr>
              <a:t>ORPHAN Slides AND VIDEOS </a:t>
            </a:r>
            <a:br>
              <a:rPr lang="en-CA" dirty="0">
                <a:solidFill>
                  <a:schemeClr val="bg1"/>
                </a:solidFill>
              </a:rPr>
            </a:br>
            <a:r>
              <a:rPr lang="en-CA" dirty="0">
                <a:solidFill>
                  <a:schemeClr val="bg1"/>
                </a:solidFill>
              </a:rPr>
              <a:t>from previous years</a:t>
            </a:r>
          </a:p>
        </p:txBody>
      </p:sp>
    </p:spTree>
    <p:extLst>
      <p:ext uri="{BB962C8B-B14F-4D97-AF65-F5344CB8AC3E}">
        <p14:creationId xmlns:p14="http://schemas.microsoft.com/office/powerpoint/2010/main" val="35726408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37801-A4EE-7821-2643-D657CA8E7B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77B721-AEA4-1F10-BDB1-F96D96CF5C7D}"/>
              </a:ext>
            </a:extLst>
          </p:cNvPr>
          <p:cNvSpPr txBox="1"/>
          <p:nvPr/>
        </p:nvSpPr>
        <p:spPr>
          <a:xfrm>
            <a:off x="-383127" y="809281"/>
            <a:ext cx="5550408" cy="523220"/>
          </a:xfrm>
          <a:prstGeom prst="rect">
            <a:avLst/>
          </a:prstGeom>
          <a:noFill/>
        </p:spPr>
        <p:txBody>
          <a:bodyPr wrap="square">
            <a:spAutoFit/>
          </a:bodyPr>
          <a:lstStyle/>
          <a:p>
            <a:pPr algn="ctr"/>
            <a:r>
              <a:rPr lang="en-US" sz="2800" dirty="0">
                <a:solidFill>
                  <a:schemeClr val="bg1"/>
                </a:solidFill>
              </a:rPr>
              <a:t>WHAT IS DEEP HISTORY?</a:t>
            </a:r>
          </a:p>
        </p:txBody>
      </p:sp>
      <p:pic>
        <p:nvPicPr>
          <p:cNvPr id="4" name="Picture 3" descr="A spiral of planets and stars&#10;&#10;Description automatically generated">
            <a:extLst>
              <a:ext uri="{FF2B5EF4-FFF2-40B4-BE49-F238E27FC236}">
                <a16:creationId xmlns:a16="http://schemas.microsoft.com/office/drawing/2014/main" id="{8DCB8E2F-19A3-6867-CB33-D5BE3C85C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10" y="1519921"/>
            <a:ext cx="4915914" cy="4267188"/>
          </a:xfrm>
          <a:prstGeom prst="rect">
            <a:avLst/>
          </a:prstGeom>
        </p:spPr>
      </p:pic>
      <p:sp>
        <p:nvSpPr>
          <p:cNvPr id="5" name="TextBox 4">
            <a:extLst>
              <a:ext uri="{FF2B5EF4-FFF2-40B4-BE49-F238E27FC236}">
                <a16:creationId xmlns:a16="http://schemas.microsoft.com/office/drawing/2014/main" id="{77EE3E15-51C6-E530-5FB5-16CFF639875F}"/>
              </a:ext>
            </a:extLst>
          </p:cNvPr>
          <p:cNvSpPr txBox="1"/>
          <p:nvPr/>
        </p:nvSpPr>
        <p:spPr>
          <a:xfrm>
            <a:off x="4884982" y="553982"/>
            <a:ext cx="7094271" cy="5909310"/>
          </a:xfrm>
          <a:prstGeom prst="rect">
            <a:avLst/>
          </a:prstGeom>
          <a:noFill/>
        </p:spPr>
        <p:txBody>
          <a:bodyPr wrap="square">
            <a:spAutoFit/>
          </a:bodyPr>
          <a:lstStyle/>
          <a:p>
            <a:pPr marL="285750" indent="-285750">
              <a:buFont typeface="Arial" panose="020B0604020202020204" pitchFamily="34" charset="0"/>
              <a:buChar char="•"/>
            </a:pPr>
            <a:r>
              <a:rPr lang="en-US" b="0" i="0" dirty="0">
                <a:effectLst/>
                <a:cs typeface="Arial" panose="020B0604020202020204" pitchFamily="34" charset="0"/>
              </a:rPr>
              <a:t> Deep History is an interdisciplinary approach to understanding the history of the universe, from the Big Bang to the present day. It combines insights from various fields such as astronomy, geology, biology, anthropology, and history to create a comprehensive narrative that spans 13.8 billion years.</a:t>
            </a:r>
          </a:p>
          <a:p>
            <a:pPr marL="285750" indent="-285750">
              <a:buFont typeface="Arial" panose="020B0604020202020204" pitchFamily="34" charset="0"/>
              <a:buChar char="•"/>
            </a:pPr>
            <a:r>
              <a:rPr lang="en-US" dirty="0">
                <a:cs typeface="Arial" panose="020B0604020202020204" pitchFamily="34" charset="0"/>
              </a:rPr>
              <a:t>Deep history</a:t>
            </a:r>
            <a:r>
              <a:rPr lang="en-US" b="0" i="0" dirty="0">
                <a:effectLst/>
                <a:cs typeface="Arial" panose="020B0604020202020204" pitchFamily="34" charset="0"/>
              </a:rPr>
              <a:t> emphasizes the connections between different events and processes across time scales, highlighting how cosmic, geological, biological, and human histories are interlinked. </a:t>
            </a:r>
            <a:r>
              <a:rPr lang="en-US" dirty="0">
                <a:cs typeface="Arial" panose="020B0604020202020204" pitchFamily="34" charset="0"/>
              </a:rPr>
              <a:t>It</a:t>
            </a:r>
            <a:r>
              <a:rPr lang="en-US" b="0" i="0" dirty="0">
                <a:effectLst/>
                <a:cs typeface="Arial" panose="020B0604020202020204" pitchFamily="34" charset="0"/>
              </a:rPr>
              <a:t> explores themes such as complexity, the emergence of life, the development of civilizations, and the impact of human activity on the planet.</a:t>
            </a:r>
            <a:endParaRPr lang="en-US" dirty="0">
              <a:cs typeface="Arial" panose="020B0604020202020204" pitchFamily="34" charset="0"/>
            </a:endParaRPr>
          </a:p>
          <a:p>
            <a:pPr marL="285750" indent="-285750">
              <a:buFont typeface="Arial" panose="020B0604020202020204" pitchFamily="34" charset="0"/>
              <a:buChar char="•"/>
            </a:pPr>
            <a:r>
              <a:rPr lang="en-US" b="0" i="0" dirty="0">
                <a:effectLst/>
                <a:cs typeface="Arial" panose="020B0604020202020204" pitchFamily="34" charset="0"/>
              </a:rPr>
              <a:t>By looking at history from such a broad perspective, </a:t>
            </a:r>
            <a:r>
              <a:rPr lang="en-US" dirty="0">
                <a:cs typeface="Arial" panose="020B0604020202020204" pitchFamily="34" charset="0"/>
              </a:rPr>
              <a:t>Deep</a:t>
            </a:r>
            <a:r>
              <a:rPr lang="en-US" b="0" i="0" dirty="0">
                <a:effectLst/>
                <a:cs typeface="Arial" panose="020B0604020202020204" pitchFamily="34" charset="0"/>
              </a:rPr>
              <a:t> History encourages us to think about our place in the universe and the long-term implications of our actions. It can also foster a sense of shared humanity and responsibility toward the planet and future generations.</a:t>
            </a:r>
            <a:r>
              <a:rPr lang="en-US" dirty="0">
                <a:cs typeface="Arial" panose="020B0604020202020204" pitchFamily="34" charset="0"/>
              </a:rPr>
              <a:t> </a:t>
            </a:r>
          </a:p>
          <a:p>
            <a:pPr marL="285750" indent="-285750">
              <a:buFont typeface="Arial" panose="020B0604020202020204" pitchFamily="34" charset="0"/>
              <a:buChar char="•"/>
            </a:pPr>
            <a:r>
              <a:rPr lang="en-US" dirty="0">
                <a:cs typeface="Arial" panose="020B0604020202020204" pitchFamily="34" charset="0"/>
              </a:rPr>
              <a:t>Deep History helps us contextualize current events and challenges within a larger framework. This can lead to a better understanding of issues like climate change, resource depletion, and social dynamics.</a:t>
            </a:r>
          </a:p>
          <a:p>
            <a:pPr marL="285750" indent="-285750">
              <a:buFont typeface="Arial" panose="020B0604020202020204" pitchFamily="34" charset="0"/>
              <a:buChar char="•"/>
            </a:pPr>
            <a:r>
              <a:rPr lang="en-US" dirty="0">
                <a:cs typeface="Arial" panose="020B0604020202020204" pitchFamily="34" charset="0"/>
              </a:rPr>
              <a:t>Deep history fosters a sense of shared identity and responsibility among people by emphasizing our common origins and the collective challenges we face as a species. This fosters global cooperation and empathy.</a:t>
            </a:r>
          </a:p>
        </p:txBody>
      </p:sp>
    </p:spTree>
    <p:extLst>
      <p:ext uri="{BB962C8B-B14F-4D97-AF65-F5344CB8AC3E}">
        <p14:creationId xmlns:p14="http://schemas.microsoft.com/office/powerpoint/2010/main" val="383298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4643437" y="4251172"/>
            <a:ext cx="2905125" cy="576263"/>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315022" y="-511849"/>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182311" y="4732193"/>
            <a:ext cx="3194693" cy="1901687"/>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2311" y="1509224"/>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794161" y="483004"/>
            <a:ext cx="4379898" cy="6524863"/>
          </a:xfrm>
          <a:prstGeom prst="rect">
            <a:avLst/>
          </a:prstGeom>
          <a:noFill/>
        </p:spPr>
        <p:txBody>
          <a:bodyPr wrap="square">
            <a:spAutoFit/>
          </a:bodyPr>
          <a:lstStyle/>
          <a:p>
            <a:r>
              <a:rPr lang="en-CA" sz="2000" dirty="0"/>
              <a:t>Spend a few moments checking in with yourself by asking:</a:t>
            </a:r>
          </a:p>
          <a:p>
            <a:endParaRPr lang="en-CA" sz="2000" dirty="0"/>
          </a:p>
          <a:p>
            <a:r>
              <a:rPr lang="en-CA" sz="2000" dirty="0">
                <a:solidFill>
                  <a:schemeClr val="bg1"/>
                </a:solidFill>
              </a:rPr>
              <a:t>1)</a:t>
            </a:r>
            <a:r>
              <a:rPr lang="en-CA" sz="2000" dirty="0"/>
              <a:t>What is the current risk that I’ll experience a state of crisis ?</a:t>
            </a:r>
          </a:p>
          <a:p>
            <a:pPr marL="342900" indent="-342900">
              <a:buAutoNum type="alphaLcParenR"/>
            </a:pPr>
            <a:r>
              <a:rPr lang="en-CA" sz="2000" dirty="0"/>
              <a:t>Low b) Moderate c) high d) very high e) extreme</a:t>
            </a:r>
          </a:p>
          <a:p>
            <a:pPr marL="342900" indent="-342900">
              <a:buAutoNum type="alphaLcParenR"/>
            </a:pPr>
            <a:endParaRPr lang="en-CA" sz="2000" dirty="0"/>
          </a:p>
          <a:p>
            <a:r>
              <a:rPr lang="en-CA" sz="2000" dirty="0">
                <a:solidFill>
                  <a:schemeClr val="bg1"/>
                </a:solidFill>
              </a:rPr>
              <a:t>2) </a:t>
            </a:r>
            <a:r>
              <a:rPr lang="en-CA" sz="2000" dirty="0"/>
              <a:t>Am I in the window of tolerance?</a:t>
            </a:r>
          </a:p>
          <a:p>
            <a:r>
              <a:rPr lang="en-CA" sz="2000" dirty="0"/>
              <a:t>a) Yes  b) I’m a little outside c) very outside</a:t>
            </a:r>
          </a:p>
          <a:p>
            <a:endParaRPr lang="en-CA" sz="2000" dirty="0"/>
          </a:p>
          <a:p>
            <a:r>
              <a:rPr lang="en-CA" sz="2000" dirty="0">
                <a:solidFill>
                  <a:schemeClr val="bg1"/>
                </a:solidFill>
              </a:rPr>
              <a:t>3) </a:t>
            </a:r>
            <a:r>
              <a:rPr lang="en-CA" sz="2000" dirty="0"/>
              <a:t>What state of activation am I mostly in at the moment?</a:t>
            </a:r>
          </a:p>
          <a:p>
            <a:r>
              <a:rPr lang="en-CA" sz="2000" dirty="0"/>
              <a:t>a) Calm b) Fight c) Flight d) Dissociated e) Depressed?</a:t>
            </a:r>
          </a:p>
          <a:p>
            <a:endParaRPr lang="en-CA" sz="2000" dirty="0"/>
          </a:p>
          <a:p>
            <a:r>
              <a:rPr lang="en-CA" sz="2000" dirty="0">
                <a:solidFill>
                  <a:schemeClr val="bg1"/>
                </a:solidFill>
              </a:rPr>
              <a:t>4) </a:t>
            </a:r>
            <a:r>
              <a:rPr lang="en-CA" sz="2000" dirty="0"/>
              <a:t>Where is my energy tank right now?</a:t>
            </a:r>
          </a:p>
          <a:p>
            <a:r>
              <a:rPr lang="en-CA" sz="2000" dirty="0"/>
              <a:t>a) Full b) ¾ c) ½ d) near empty</a:t>
            </a:r>
          </a:p>
          <a:p>
            <a:pPr marL="342900" indent="-342900">
              <a:buAutoNum type="alphaLcParenR"/>
            </a:pPr>
            <a:endParaRPr lang="en-CA" sz="2000" dirty="0"/>
          </a:p>
          <a:p>
            <a:endParaRPr lang="en-CA" dirty="0"/>
          </a:p>
        </p:txBody>
      </p:sp>
      <p:pic>
        <p:nvPicPr>
          <p:cNvPr id="15" name="Picture 14">
            <a:extLst>
              <a:ext uri="{FF2B5EF4-FFF2-40B4-BE49-F238E27FC236}">
                <a16:creationId xmlns:a16="http://schemas.microsoft.com/office/drawing/2014/main" id="{58C24F7D-76DA-40CB-D43C-DD85B494A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34" y="4732194"/>
            <a:ext cx="3250721" cy="1901688"/>
          </a:xfrm>
          <a:prstGeom prst="rect">
            <a:avLst/>
          </a:prstGeom>
        </p:spPr>
      </p:pic>
      <p:sp>
        <p:nvSpPr>
          <p:cNvPr id="17" name="TextBox 16">
            <a:extLst>
              <a:ext uri="{FF2B5EF4-FFF2-40B4-BE49-F238E27FC236}">
                <a16:creationId xmlns:a16="http://schemas.microsoft.com/office/drawing/2014/main" id="{A0952846-C81F-53E6-4612-60BCEAC1B84B}"/>
              </a:ext>
            </a:extLst>
          </p:cNvPr>
          <p:cNvSpPr txBox="1"/>
          <p:nvPr/>
        </p:nvSpPr>
        <p:spPr>
          <a:xfrm>
            <a:off x="941384" y="4251172"/>
            <a:ext cx="2314327" cy="338554"/>
          </a:xfrm>
          <a:prstGeom prst="rect">
            <a:avLst/>
          </a:prstGeom>
          <a:noFill/>
        </p:spPr>
        <p:txBody>
          <a:bodyPr wrap="square">
            <a:spAutoFit/>
          </a:bodyPr>
          <a:lstStyle/>
          <a:p>
            <a:r>
              <a:rPr lang="en-CA" sz="1600" dirty="0"/>
              <a:t>STATE OF ACTIVATION</a:t>
            </a:r>
          </a:p>
        </p:txBody>
      </p:sp>
    </p:spTree>
    <p:extLst>
      <p:ext uri="{BB962C8B-B14F-4D97-AF65-F5344CB8AC3E}">
        <p14:creationId xmlns:p14="http://schemas.microsoft.com/office/powerpoint/2010/main" val="390786705"/>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1E1D4-2026-D979-70F3-355F41D208C4}"/>
            </a:ext>
          </a:extLst>
        </p:cNvPr>
        <p:cNvGrpSpPr/>
        <p:nvPr/>
      </p:nvGrpSpPr>
      <p:grpSpPr>
        <a:xfrm>
          <a:off x="0" y="0"/>
          <a:ext cx="0" cy="0"/>
          <a:chOff x="0" y="0"/>
          <a:chExt cx="0" cy="0"/>
        </a:xfrm>
      </p:grpSpPr>
      <p:pic>
        <p:nvPicPr>
          <p:cNvPr id="5" name="Content Placeholder 4" descr="A cartoon of a brain and a human head&#10;&#10;Description automatically generated">
            <a:extLst>
              <a:ext uri="{FF2B5EF4-FFF2-40B4-BE49-F238E27FC236}">
                <a16:creationId xmlns:a16="http://schemas.microsoft.com/office/drawing/2014/main" id="{FA68A15C-30E3-E470-1D10-A635A1EAE70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1523" y="2263862"/>
            <a:ext cx="2593975" cy="2871788"/>
          </a:xfrm>
          <a:prstGeom prst="rect">
            <a:avLst/>
          </a:prstGeom>
        </p:spPr>
      </p:pic>
      <p:sp>
        <p:nvSpPr>
          <p:cNvPr id="3" name="TextBox 2">
            <a:extLst>
              <a:ext uri="{FF2B5EF4-FFF2-40B4-BE49-F238E27FC236}">
                <a16:creationId xmlns:a16="http://schemas.microsoft.com/office/drawing/2014/main" id="{AC388B7B-6890-F89A-28FF-1E5DEB29B598}"/>
              </a:ext>
            </a:extLst>
          </p:cNvPr>
          <p:cNvSpPr txBox="1"/>
          <p:nvPr/>
        </p:nvSpPr>
        <p:spPr>
          <a:xfrm>
            <a:off x="-931003" y="1294935"/>
            <a:ext cx="4853120" cy="830997"/>
          </a:xfrm>
          <a:prstGeom prst="rect">
            <a:avLst/>
          </a:prstGeom>
          <a:noFill/>
        </p:spPr>
        <p:txBody>
          <a:bodyPr wrap="square">
            <a:spAutoFit/>
          </a:bodyPr>
          <a:lstStyle/>
          <a:p>
            <a:pPr algn="ctr"/>
            <a:r>
              <a:rPr lang="en-US" sz="2400" dirty="0">
                <a:solidFill>
                  <a:schemeClr val="bg1"/>
                </a:solidFill>
              </a:rPr>
              <a:t>HOW ARE BRAIN </a:t>
            </a:r>
          </a:p>
          <a:p>
            <a:pPr algn="ctr"/>
            <a:r>
              <a:rPr lang="en-US" sz="2400" dirty="0">
                <a:solidFill>
                  <a:schemeClr val="bg1"/>
                </a:solidFill>
              </a:rPr>
              <a:t>AND MIND RELATED?</a:t>
            </a:r>
            <a:endParaRPr lang="en-CA" sz="2400" dirty="0">
              <a:solidFill>
                <a:schemeClr val="bg1"/>
              </a:solidFill>
            </a:endParaRPr>
          </a:p>
        </p:txBody>
      </p:sp>
      <p:sp>
        <p:nvSpPr>
          <p:cNvPr id="4" name="TextBox 3">
            <a:extLst>
              <a:ext uri="{FF2B5EF4-FFF2-40B4-BE49-F238E27FC236}">
                <a16:creationId xmlns:a16="http://schemas.microsoft.com/office/drawing/2014/main" id="{670A2FC2-83DA-C1AB-0243-B7D34FA11876}"/>
              </a:ext>
            </a:extLst>
          </p:cNvPr>
          <p:cNvSpPr txBox="1"/>
          <p:nvPr/>
        </p:nvSpPr>
        <p:spPr>
          <a:xfrm>
            <a:off x="2911292" y="197346"/>
            <a:ext cx="9280708"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We’re exploring deep history with the goal of understanding the mind but before we talk about the mind let’s briefly consider the relationship between mind and brain. </a:t>
            </a:r>
          </a:p>
          <a:p>
            <a:pPr marL="285750" indent="-285750">
              <a:buFont typeface="Arial" panose="020B0604020202020204" pitchFamily="34" charset="0"/>
              <a:buChar char="•"/>
            </a:pPr>
            <a:r>
              <a:rPr lang="en-US" b="0" i="0" dirty="0">
                <a:solidFill>
                  <a:schemeClr val="bg1"/>
                </a:solidFill>
                <a:effectLst/>
                <a:latin typeface="+mj-lt"/>
              </a:rPr>
              <a:t>The brain </a:t>
            </a:r>
            <a:r>
              <a:rPr lang="en-US" b="0" i="0" dirty="0">
                <a:effectLst/>
                <a:latin typeface="+mj-lt"/>
              </a:rPr>
              <a:t>is a physical organ located in the skull, composed of neurons and glial cells. The brain operates through biological and chemical processes, and its structure can be studied using various techniques like MRI and EEG.</a:t>
            </a:r>
          </a:p>
          <a:p>
            <a:pPr marL="285750" indent="-285750">
              <a:buFont typeface="Arial" panose="020B0604020202020204" pitchFamily="34" charset="0"/>
              <a:buChar char="•"/>
            </a:pPr>
            <a:r>
              <a:rPr lang="en-US" b="0" i="0" dirty="0">
                <a:solidFill>
                  <a:schemeClr val="bg1"/>
                </a:solidFill>
                <a:effectLst/>
                <a:latin typeface="+mj-lt"/>
              </a:rPr>
              <a:t>The mind</a:t>
            </a:r>
            <a:r>
              <a:rPr lang="en-US" b="0" i="0" dirty="0">
                <a:effectLst/>
                <a:latin typeface="+mj-lt"/>
              </a:rPr>
              <a:t>, on the other hand refers to the set of cognitive faculties that encompass consciousness, perception, thinking, emotions, and subjective experiences. It is often associated with mental processes such as reasoning, memory, and imagination. The mind is typically seen as non-physical.</a:t>
            </a:r>
          </a:p>
          <a:p>
            <a:pPr marL="285750" indent="-285750">
              <a:buFont typeface="Arial" panose="020B0604020202020204" pitchFamily="34" charset="0"/>
              <a:buChar char="•"/>
            </a:pPr>
            <a:r>
              <a:rPr lang="en-US" dirty="0">
                <a:latin typeface="+mj-lt"/>
              </a:rPr>
              <a:t>The</a:t>
            </a:r>
            <a:r>
              <a:rPr lang="en-US" dirty="0">
                <a:solidFill>
                  <a:schemeClr val="bg1"/>
                </a:solidFill>
                <a:latin typeface="+mj-lt"/>
              </a:rPr>
              <a:t> productive </a:t>
            </a:r>
            <a:r>
              <a:rPr lang="en-US" dirty="0">
                <a:latin typeface="+mj-lt"/>
              </a:rPr>
              <a:t>theory is the most widely held theory among conventional neuroscientists and the public. It posits that the mind is entirely produced by the brain's functions. In this view, cognitive processes, emotions, and consciousness arise directly from the brain's physical and biochemical activities.</a:t>
            </a:r>
            <a:r>
              <a:rPr lang="en-US" b="0" i="0" dirty="0">
                <a:effectLst/>
                <a:latin typeface="+mj-lt"/>
              </a:rPr>
              <a:t> The brain is a factory, and the mind is its product</a:t>
            </a:r>
            <a:r>
              <a:rPr lang="en-US" dirty="0">
                <a:latin typeface="+mj-lt"/>
              </a:rPr>
              <a:t>, suggesting that understanding the brain's structure and function is key to understanding the mind.</a:t>
            </a:r>
          </a:p>
          <a:p>
            <a:pPr marL="285750" indent="-285750">
              <a:buFont typeface="Arial" panose="020B0604020202020204" pitchFamily="34" charset="0"/>
              <a:buChar char="•"/>
            </a:pPr>
            <a:r>
              <a:rPr lang="en-US" dirty="0">
                <a:latin typeface="+mj-lt"/>
              </a:rPr>
              <a:t>There are however two other theories about the relationship between mind and brain:</a:t>
            </a:r>
          </a:p>
          <a:p>
            <a:pPr marL="285750" indent="-285750">
              <a:buFont typeface="Arial" panose="020B0604020202020204" pitchFamily="34" charset="0"/>
              <a:buChar char="•"/>
            </a:pPr>
            <a:r>
              <a:rPr lang="en-US" dirty="0">
                <a:latin typeface="+mj-lt"/>
              </a:rPr>
              <a:t>The</a:t>
            </a:r>
            <a:r>
              <a:rPr lang="en-US" dirty="0">
                <a:solidFill>
                  <a:schemeClr val="bg1"/>
                </a:solidFill>
                <a:latin typeface="+mj-lt"/>
              </a:rPr>
              <a:t> permissive </a:t>
            </a:r>
            <a:r>
              <a:rPr lang="en-US" dirty="0">
                <a:latin typeface="+mj-lt"/>
              </a:rPr>
              <a:t>theory suggests that the brain provides the necessary conditions for the mind to exist but does not directly produce mental states. In this view, the brain acts as a facilitator, allowing for the emergence of consciousness and mental processes, but the mind is seen as something that can exist independently of the brain's specific physical structure or processes.</a:t>
            </a:r>
            <a:r>
              <a:rPr lang="en-US" b="0" i="0" dirty="0">
                <a:effectLst/>
                <a:latin typeface="+mj-lt"/>
              </a:rPr>
              <a:t> </a:t>
            </a:r>
          </a:p>
          <a:p>
            <a:pPr marL="285750" indent="-285750">
              <a:buFont typeface="Arial" panose="020B0604020202020204" pitchFamily="34" charset="0"/>
              <a:buChar char="•"/>
            </a:pPr>
            <a:r>
              <a:rPr lang="en-US" b="0" i="0" dirty="0">
                <a:effectLst/>
                <a:latin typeface="+mj-lt"/>
              </a:rPr>
              <a:t>The brain permits the emergence of consciousness rather than solely producing it. The </a:t>
            </a:r>
            <a:r>
              <a:rPr lang="en-US" dirty="0">
                <a:latin typeface="+mj-lt"/>
              </a:rPr>
              <a:t>brain is like a garden, and the mind is like the flowers that grow in it, the garden provides the right conditions for the flowers to bloom, but the flowers themselves are not made of soil or water; they are distinct entities that flourish due to the garden's environment.</a:t>
            </a:r>
            <a:r>
              <a:rPr lang="en-US" b="0" i="0" dirty="0">
                <a:effectLst/>
                <a:latin typeface="+mj-lt"/>
              </a:rPr>
              <a:t> </a:t>
            </a:r>
          </a:p>
        </p:txBody>
      </p:sp>
    </p:spTree>
    <p:extLst>
      <p:ext uri="{BB962C8B-B14F-4D97-AF65-F5344CB8AC3E}">
        <p14:creationId xmlns:p14="http://schemas.microsoft.com/office/powerpoint/2010/main" val="2199696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279BE-2A0C-B216-D975-331C602B1878}"/>
            </a:ext>
          </a:extLst>
        </p:cNvPr>
        <p:cNvGrpSpPr/>
        <p:nvPr/>
      </p:nvGrpSpPr>
      <p:grpSpPr>
        <a:xfrm>
          <a:off x="0" y="0"/>
          <a:ext cx="0" cy="0"/>
          <a:chOff x="0" y="0"/>
          <a:chExt cx="0" cy="0"/>
        </a:xfrm>
      </p:grpSpPr>
      <p:pic>
        <p:nvPicPr>
          <p:cNvPr id="3" name="Picture 2" descr="A brain with rainbow splatters coming out of a faucet&#10;&#10;Description automatically generated">
            <a:extLst>
              <a:ext uri="{FF2B5EF4-FFF2-40B4-BE49-F238E27FC236}">
                <a16:creationId xmlns:a16="http://schemas.microsoft.com/office/drawing/2014/main" id="{E4DD74AF-DD4B-55D4-ADDD-1E4AD5A12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18" y="1308599"/>
            <a:ext cx="4400466" cy="5122069"/>
          </a:xfrm>
          <a:prstGeom prst="rect">
            <a:avLst/>
          </a:prstGeom>
        </p:spPr>
      </p:pic>
      <p:sp>
        <p:nvSpPr>
          <p:cNvPr id="5" name="TextBox 4">
            <a:extLst>
              <a:ext uri="{FF2B5EF4-FFF2-40B4-BE49-F238E27FC236}">
                <a16:creationId xmlns:a16="http://schemas.microsoft.com/office/drawing/2014/main" id="{9FA026D9-903E-05BA-85DC-9B9CF05C40E2}"/>
              </a:ext>
            </a:extLst>
          </p:cNvPr>
          <p:cNvSpPr txBox="1"/>
          <p:nvPr/>
        </p:nvSpPr>
        <p:spPr>
          <a:xfrm>
            <a:off x="728841" y="346993"/>
            <a:ext cx="3837021" cy="830997"/>
          </a:xfrm>
          <a:prstGeom prst="rect">
            <a:avLst/>
          </a:prstGeom>
          <a:noFill/>
        </p:spPr>
        <p:txBody>
          <a:bodyPr wrap="square">
            <a:spAutoFit/>
          </a:bodyPr>
          <a:lstStyle/>
          <a:p>
            <a:pPr algn="ctr"/>
            <a:r>
              <a:rPr lang="en-US" sz="2400" dirty="0">
                <a:solidFill>
                  <a:schemeClr val="bg1"/>
                </a:solidFill>
              </a:rPr>
              <a:t>HOW ARE BRAIN AND MIND RELATED?</a:t>
            </a:r>
            <a:endParaRPr lang="en-CA" sz="2400" dirty="0">
              <a:solidFill>
                <a:schemeClr val="bg1"/>
              </a:solidFill>
            </a:endParaRPr>
          </a:p>
        </p:txBody>
      </p:sp>
      <p:sp>
        <p:nvSpPr>
          <p:cNvPr id="7" name="TextBox 6">
            <a:extLst>
              <a:ext uri="{FF2B5EF4-FFF2-40B4-BE49-F238E27FC236}">
                <a16:creationId xmlns:a16="http://schemas.microsoft.com/office/drawing/2014/main" id="{CAE0D0CC-65D2-A6DC-9263-2260F7D16F49}"/>
              </a:ext>
            </a:extLst>
          </p:cNvPr>
          <p:cNvSpPr txBox="1"/>
          <p:nvPr/>
        </p:nvSpPr>
        <p:spPr>
          <a:xfrm>
            <a:off x="5325306" y="1308599"/>
            <a:ext cx="6097022" cy="4524315"/>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The third theory describing the relationship between brain and mind is the </a:t>
            </a:r>
            <a:r>
              <a:rPr lang="en-US" dirty="0">
                <a:solidFill>
                  <a:schemeClr val="bg1"/>
                </a:solidFill>
                <a:latin typeface="+mj-lt"/>
              </a:rPr>
              <a:t>transmissive theory</a:t>
            </a:r>
            <a:r>
              <a:rPr lang="en-US" u="sng" dirty="0">
                <a:latin typeface="+mj-lt"/>
              </a:rPr>
              <a:t>.</a:t>
            </a:r>
          </a:p>
          <a:p>
            <a:pPr marL="285750" indent="-285750">
              <a:buFont typeface="Arial" panose="020B0604020202020204" pitchFamily="34" charset="0"/>
              <a:buChar char="•"/>
            </a:pPr>
            <a:r>
              <a:rPr lang="en-US" dirty="0">
                <a:latin typeface="+mj-lt"/>
              </a:rPr>
              <a:t>According to the transmissive theory the brain, much like a  TV receives mental states or consciousness from an external source or realm that is separate from the physical brain. The brain serves as a conduit or medium through which mental states are expressed or experienced, rather than being the origin of those states.</a:t>
            </a:r>
            <a:r>
              <a:rPr lang="en-US" b="0" i="0" dirty="0">
                <a:effectLst/>
                <a:latin typeface="+mj-lt"/>
              </a:rPr>
              <a:t> </a:t>
            </a:r>
          </a:p>
          <a:p>
            <a:pPr marL="285750" indent="-285750">
              <a:buFont typeface="Arial" panose="020B0604020202020204" pitchFamily="34" charset="0"/>
              <a:buChar char="•"/>
            </a:pPr>
            <a:r>
              <a:rPr lang="en-US" dirty="0">
                <a:latin typeface="+mj-lt"/>
              </a:rPr>
              <a:t>Proponents of the transmissive theory</a:t>
            </a:r>
            <a:r>
              <a:rPr lang="en-US" b="0" i="0" dirty="0">
                <a:effectLst/>
                <a:latin typeface="+mj-lt"/>
              </a:rPr>
              <a:t> argue that consciousness is fundamental and that the brain acts as a filter or interface for this consciousness. </a:t>
            </a:r>
            <a:r>
              <a:rPr lang="en-US" dirty="0">
                <a:latin typeface="+mj-lt"/>
              </a:rPr>
              <a:t>T</a:t>
            </a:r>
            <a:r>
              <a:rPr lang="en-US" b="0" i="0" dirty="0">
                <a:effectLst/>
                <a:latin typeface="+mj-lt"/>
              </a:rPr>
              <a:t>he brain does not create consciousness but rather transmits it, suggesting a deeper reality where consciousness is primary.</a:t>
            </a:r>
          </a:p>
          <a:p>
            <a:pPr marL="285750" indent="-285750">
              <a:buFont typeface="Arial" panose="020B0604020202020204" pitchFamily="34" charset="0"/>
              <a:buChar char="•"/>
            </a:pPr>
            <a:r>
              <a:rPr lang="en-US" dirty="0">
                <a:latin typeface="+mj-lt"/>
              </a:rPr>
              <a:t>These three theories reflect different philosophical stances on the mind-body problem and highlight the complexity of understanding the mind.</a:t>
            </a:r>
          </a:p>
        </p:txBody>
      </p:sp>
    </p:spTree>
    <p:extLst>
      <p:ext uri="{BB962C8B-B14F-4D97-AF65-F5344CB8AC3E}">
        <p14:creationId xmlns:p14="http://schemas.microsoft.com/office/powerpoint/2010/main" val="24862337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B986-5222-7651-09A0-CB04DDE6AA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294098-C30A-E018-BFE6-B1941D318DFA}"/>
              </a:ext>
            </a:extLst>
          </p:cNvPr>
          <p:cNvSpPr txBox="1"/>
          <p:nvPr/>
        </p:nvSpPr>
        <p:spPr>
          <a:xfrm>
            <a:off x="164178" y="2473436"/>
            <a:ext cx="6094476" cy="1569660"/>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mj-lt"/>
                <a:cs typeface="Arial" panose="020B0604020202020204" pitchFamily="34" charset="0"/>
              </a:rPr>
              <a:t>Why do we start the course with a deep history of the universe, and the evolution of human instincts, cognition and western thought? </a:t>
            </a:r>
          </a:p>
        </p:txBody>
      </p:sp>
      <p:pic>
        <p:nvPicPr>
          <p:cNvPr id="2" name="Picture 1" descr="A hole in the pavement&#10;&#10;Description automatically generated">
            <a:extLst>
              <a:ext uri="{FF2B5EF4-FFF2-40B4-BE49-F238E27FC236}">
                <a16:creationId xmlns:a16="http://schemas.microsoft.com/office/drawing/2014/main" id="{53C722B8-7432-8548-F87C-F32D29A65E7C}"/>
              </a:ext>
            </a:extLst>
          </p:cNvPr>
          <p:cNvPicPr>
            <a:picLocks noChangeAspect="1"/>
          </p:cNvPicPr>
          <p:nvPr/>
        </p:nvPicPr>
        <p:blipFill>
          <a:blip r:embed="rId2">
            <a:extLst>
              <a:ext uri="{28A0092B-C50C-407E-A947-70E740481C1C}">
                <a14:useLocalDpi xmlns:a14="http://schemas.microsoft.com/office/drawing/2010/main" val="0"/>
              </a:ext>
            </a:extLst>
          </a:blip>
          <a:srcRect r="1" b="11539"/>
          <a:stretch/>
        </p:blipFill>
        <p:spPr>
          <a:xfrm>
            <a:off x="6344571" y="1644692"/>
            <a:ext cx="5066298" cy="4031952"/>
          </a:xfrm>
          <a:prstGeom prst="rect">
            <a:avLst/>
          </a:prstGeom>
        </p:spPr>
      </p:pic>
    </p:spTree>
    <p:extLst>
      <p:ext uri="{BB962C8B-B14F-4D97-AF65-F5344CB8AC3E}">
        <p14:creationId xmlns:p14="http://schemas.microsoft.com/office/powerpoint/2010/main" val="36631546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ABDC-571F-3647-5918-65FD9BA31BA0}"/>
            </a:ext>
          </a:extLst>
        </p:cNvPr>
        <p:cNvGrpSpPr/>
        <p:nvPr/>
      </p:nvGrpSpPr>
      <p:grpSpPr>
        <a:xfrm>
          <a:off x="0" y="0"/>
          <a:ext cx="0" cy="0"/>
          <a:chOff x="0" y="0"/>
          <a:chExt cx="0" cy="0"/>
        </a:xfrm>
      </p:grpSpPr>
      <p:pic>
        <p:nvPicPr>
          <p:cNvPr id="2" name="Online Media 1" title="Universe's Evolution in 10 Minutes">
            <a:hlinkClick r:id="" action="ppaction://media"/>
            <a:extLst>
              <a:ext uri="{FF2B5EF4-FFF2-40B4-BE49-F238E27FC236}">
                <a16:creationId xmlns:a16="http://schemas.microsoft.com/office/drawing/2014/main" id="{FD4D54BB-5A1C-CC97-3043-0C1ACAC3346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0830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BE8E7-49E1-4FF5-D2AA-F57F781FA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63061-5F99-30CF-B618-14FC2DCBC53C}"/>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D8F6A886-C2BC-A96F-1673-9F02C36157DE}"/>
              </a:ext>
            </a:extLst>
          </p:cNvPr>
          <p:cNvSpPr>
            <a:spLocks noGrp="1"/>
          </p:cNvSpPr>
          <p:nvPr>
            <p:ph type="subTitle" idx="1"/>
          </p:nvPr>
        </p:nvSpPr>
        <p:spPr/>
        <p:txBody>
          <a:bodyPr/>
          <a:lstStyle/>
          <a:p>
            <a:endParaRPr lang="en-CA"/>
          </a:p>
        </p:txBody>
      </p:sp>
      <p:pic>
        <p:nvPicPr>
          <p:cNvPr id="4" name="Online Media 3" title="Earth's Evolution in 10 Minutes">
            <a:hlinkClick r:id="" action="ppaction://media"/>
            <a:extLst>
              <a:ext uri="{FF2B5EF4-FFF2-40B4-BE49-F238E27FC236}">
                <a16:creationId xmlns:a16="http://schemas.microsoft.com/office/drawing/2014/main" id="{57403299-5D04-44E1-26C5-0EADE07C81B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006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55F33-503D-EA0F-602E-C1A7A8F3C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67F41-0BCC-5DD6-207B-AF6220D8460D}"/>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392ADD68-C8ED-C658-EEF5-2502F4D66384}"/>
              </a:ext>
            </a:extLst>
          </p:cNvPr>
          <p:cNvSpPr>
            <a:spLocks noGrp="1"/>
          </p:cNvSpPr>
          <p:nvPr>
            <p:ph type="subTitle" idx="1"/>
          </p:nvPr>
        </p:nvSpPr>
        <p:spPr/>
        <p:txBody>
          <a:bodyPr/>
          <a:lstStyle/>
          <a:p>
            <a:endParaRPr lang="en-CA"/>
          </a:p>
        </p:txBody>
      </p:sp>
      <p:pic>
        <p:nvPicPr>
          <p:cNvPr id="4" name="Online Media 3" title="Full History of Earth in 10 Minutes">
            <a:hlinkClick r:id="" action="ppaction://media"/>
            <a:extLst>
              <a:ext uri="{FF2B5EF4-FFF2-40B4-BE49-F238E27FC236}">
                <a16:creationId xmlns:a16="http://schemas.microsoft.com/office/drawing/2014/main" id="{48CFAB86-8729-B800-0E70-10FD04C1EF85}"/>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046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28DC-C300-89B6-C836-074C9C0CDC64}"/>
            </a:ext>
          </a:extLst>
        </p:cNvPr>
        <p:cNvGrpSpPr/>
        <p:nvPr/>
      </p:nvGrpSpPr>
      <p:grpSpPr>
        <a:xfrm>
          <a:off x="0" y="0"/>
          <a:ext cx="0" cy="0"/>
          <a:chOff x="0" y="0"/>
          <a:chExt cx="0" cy="0"/>
        </a:xfrm>
      </p:grpSpPr>
      <p:pic>
        <p:nvPicPr>
          <p:cNvPr id="4" name="Online Media 3" title="The Evolution of Life on Earth">
            <a:hlinkClick r:id="" action="ppaction://media"/>
            <a:extLst>
              <a:ext uri="{FF2B5EF4-FFF2-40B4-BE49-F238E27FC236}">
                <a16:creationId xmlns:a16="http://schemas.microsoft.com/office/drawing/2014/main" id="{B301AB0D-9A55-F211-BC2B-33F0B9A6593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467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3E2A-151A-8A3D-10FE-5BFC7FD826F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F36A544-25C7-E03B-9503-05D23839953A}"/>
              </a:ext>
            </a:extLst>
          </p:cNvPr>
          <p:cNvSpPr txBox="1"/>
          <p:nvPr/>
        </p:nvSpPr>
        <p:spPr>
          <a:xfrm>
            <a:off x="4876619" y="-295480"/>
            <a:ext cx="7052613" cy="7109639"/>
          </a:xfrm>
          <a:prstGeom prst="rect">
            <a:avLst/>
          </a:prstGeom>
          <a:noFill/>
        </p:spPr>
        <p:txBody>
          <a:bodyPr wrap="square">
            <a:spAutoFit/>
          </a:bodyPr>
          <a:lstStyle/>
          <a:p>
            <a:r>
              <a:rPr lang="en-US" sz="2400" dirty="0"/>
              <a:t> </a:t>
            </a:r>
          </a:p>
          <a:p>
            <a:pPr marL="285750" indent="-285750">
              <a:buFont typeface="Arial" panose="020B0604020202020204" pitchFamily="34" charset="0"/>
              <a:buChar char="•"/>
            </a:pPr>
            <a:r>
              <a:rPr lang="en-US" sz="2400" dirty="0"/>
              <a:t>To put the time that it has taken for modern humans to evolve into perspective consider the following…</a:t>
            </a:r>
          </a:p>
          <a:p>
            <a:pPr marL="285750" indent="-285750">
              <a:buFont typeface="Arial" panose="020B0604020202020204" pitchFamily="34" charset="0"/>
              <a:buChar char="•"/>
            </a:pPr>
            <a:r>
              <a:rPr lang="en-US" sz="2400" dirty="0"/>
              <a:t>The big bang happened 13.7 billion years ago.</a:t>
            </a:r>
          </a:p>
          <a:p>
            <a:pPr marL="285750" indent="-285750">
              <a:buFont typeface="Arial" panose="020B0604020202020204" pitchFamily="34" charset="0"/>
              <a:buChar char="•"/>
            </a:pPr>
            <a:r>
              <a:rPr lang="en-US" sz="2400" dirty="0"/>
              <a:t>Earth is 4.5 billion years old. Life first appeared on earth 3.7 billion years ago</a:t>
            </a:r>
          </a:p>
          <a:p>
            <a:pPr marL="285750" indent="-285750">
              <a:buFont typeface="Arial" panose="020B0604020202020204" pitchFamily="34" charset="0"/>
              <a:buChar char="•"/>
            </a:pPr>
            <a:r>
              <a:rPr lang="en-US" sz="2400" dirty="0"/>
              <a:t> </a:t>
            </a:r>
          </a:p>
          <a:p>
            <a:pPr marL="285750" indent="-285750">
              <a:buFont typeface="Arial" panose="020B0604020202020204" pitchFamily="34" charset="0"/>
              <a:buChar char="•"/>
            </a:pPr>
            <a:r>
              <a:rPr lang="en-US" sz="2400" dirty="0"/>
              <a:t>Imagine that the whole history of life on earth spans just one year instead of 3.7 billion, then…</a:t>
            </a:r>
          </a:p>
          <a:p>
            <a:pPr marL="285750" indent="-285750">
              <a:buFont typeface="Arial" panose="020B0604020202020204" pitchFamily="34" charset="0"/>
              <a:buChar char="•"/>
            </a:pPr>
            <a:r>
              <a:rPr lang="en-US" sz="2400" dirty="0"/>
              <a:t>From January 1 until the end of October there were only bacteria.</a:t>
            </a:r>
          </a:p>
          <a:p>
            <a:pPr marL="285750" indent="-285750">
              <a:buFont typeface="Arial" panose="020B0604020202020204" pitchFamily="34" charset="0"/>
              <a:buChar char="•"/>
            </a:pPr>
            <a:r>
              <a:rPr lang="en-US" sz="2400" dirty="0"/>
              <a:t>In November multicellular life forms started to proliferate in the Cambrian explosion.</a:t>
            </a:r>
          </a:p>
          <a:p>
            <a:pPr marL="285750" indent="-285750">
              <a:buFont typeface="Arial" panose="020B0604020202020204" pitchFamily="34" charset="0"/>
              <a:buChar char="•"/>
            </a:pPr>
            <a:r>
              <a:rPr lang="en-US" sz="2400" dirty="0"/>
              <a:t>Humans arose on </a:t>
            </a:r>
            <a:r>
              <a:rPr lang="en-US" sz="2400" dirty="0">
                <a:solidFill>
                  <a:schemeClr val="bg1"/>
                </a:solidFill>
              </a:rPr>
              <a:t>December 31 </a:t>
            </a:r>
            <a:r>
              <a:rPr lang="en-US" sz="2400" dirty="0"/>
              <a:t>at approximately </a:t>
            </a:r>
            <a:r>
              <a:rPr lang="en-US" sz="2400" dirty="0">
                <a:solidFill>
                  <a:schemeClr val="bg1"/>
                </a:solidFill>
              </a:rPr>
              <a:t>11 PM</a:t>
            </a:r>
            <a:r>
              <a:rPr lang="en-US" sz="2400" dirty="0"/>
              <a:t>, we then spent an hour roaming around as hunter gatherers.</a:t>
            </a:r>
          </a:p>
          <a:p>
            <a:pPr marL="285750" indent="-285750">
              <a:buFont typeface="Arial" panose="020B0604020202020204" pitchFamily="34" charset="0"/>
              <a:buChar char="•"/>
            </a:pPr>
            <a:r>
              <a:rPr lang="en-US" sz="2400" dirty="0">
                <a:solidFill>
                  <a:schemeClr val="bg1"/>
                </a:solidFill>
              </a:rPr>
              <a:t>Farming</a:t>
            </a:r>
            <a:r>
              <a:rPr lang="en-US" sz="2400" dirty="0"/>
              <a:t> was invented at </a:t>
            </a:r>
            <a:r>
              <a:rPr lang="en-US" sz="2400" dirty="0">
                <a:solidFill>
                  <a:schemeClr val="bg1"/>
                </a:solidFill>
              </a:rPr>
              <a:t>11:58 PM December 31</a:t>
            </a:r>
            <a:r>
              <a:rPr lang="en-US" sz="2400" baseline="30000" dirty="0">
                <a:solidFill>
                  <a:schemeClr val="bg1"/>
                </a:solidFill>
              </a:rPr>
              <a:t>st</a:t>
            </a:r>
            <a:r>
              <a:rPr lang="en-US" sz="2400" dirty="0">
                <a:solidFill>
                  <a:schemeClr val="bg1"/>
                </a:solidFill>
              </a:rPr>
              <a:t>.</a:t>
            </a:r>
          </a:p>
          <a:p>
            <a:pPr marL="285750" indent="-285750">
              <a:buFont typeface="Arial" panose="020B0604020202020204" pitchFamily="34" charset="0"/>
              <a:buChar char="•"/>
            </a:pPr>
            <a:r>
              <a:rPr lang="en-US" sz="2400" dirty="0"/>
              <a:t>Everything we call </a:t>
            </a:r>
            <a:r>
              <a:rPr lang="en-US" sz="2400" dirty="0">
                <a:solidFill>
                  <a:schemeClr val="bg1"/>
                </a:solidFill>
              </a:rPr>
              <a:t>history</a:t>
            </a:r>
            <a:r>
              <a:rPr lang="en-US" sz="2400" dirty="0"/>
              <a:t> happened in the </a:t>
            </a:r>
            <a:r>
              <a:rPr lang="en-US" sz="2400" dirty="0">
                <a:solidFill>
                  <a:schemeClr val="bg1"/>
                </a:solidFill>
              </a:rPr>
              <a:t>60 seconds before midnight December 31</a:t>
            </a:r>
            <a:r>
              <a:rPr lang="en-US" sz="2400" baseline="30000" dirty="0">
                <a:solidFill>
                  <a:schemeClr val="bg1"/>
                </a:solidFill>
              </a:rPr>
              <a:t>st</a:t>
            </a:r>
            <a:r>
              <a:rPr lang="en-US" sz="2400" dirty="0"/>
              <a:t>.</a:t>
            </a:r>
            <a:endParaRPr lang="en-CA" sz="2400" dirty="0"/>
          </a:p>
        </p:txBody>
      </p:sp>
      <p:pic>
        <p:nvPicPr>
          <p:cNvPr id="2" name="Picture 1" descr="A diagram of evolution of a dinosaur&#10;&#10;Description automatically generated">
            <a:extLst>
              <a:ext uri="{FF2B5EF4-FFF2-40B4-BE49-F238E27FC236}">
                <a16:creationId xmlns:a16="http://schemas.microsoft.com/office/drawing/2014/main" id="{DD5059F1-1519-5209-A2B6-7F8E8A697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1049412"/>
            <a:ext cx="4522174" cy="5534268"/>
          </a:xfrm>
          <a:prstGeom prst="rect">
            <a:avLst/>
          </a:prstGeom>
        </p:spPr>
      </p:pic>
      <p:sp>
        <p:nvSpPr>
          <p:cNvPr id="4" name="TextBox 3">
            <a:extLst>
              <a:ext uri="{FF2B5EF4-FFF2-40B4-BE49-F238E27FC236}">
                <a16:creationId xmlns:a16="http://schemas.microsoft.com/office/drawing/2014/main" id="{2DD8E58D-59D3-F49F-0B5C-A09500722B20}"/>
              </a:ext>
            </a:extLst>
          </p:cNvPr>
          <p:cNvSpPr txBox="1"/>
          <p:nvPr/>
        </p:nvSpPr>
        <p:spPr>
          <a:xfrm>
            <a:off x="-617873" y="230964"/>
            <a:ext cx="6268856" cy="707886"/>
          </a:xfrm>
          <a:prstGeom prst="rect">
            <a:avLst/>
          </a:prstGeom>
          <a:noFill/>
        </p:spPr>
        <p:txBody>
          <a:bodyPr wrap="square">
            <a:spAutoFit/>
          </a:bodyPr>
          <a:lstStyle/>
          <a:p>
            <a:pPr algn="ctr"/>
            <a:r>
              <a:rPr lang="en-US" sz="2000" dirty="0">
                <a:solidFill>
                  <a:schemeClr val="bg1"/>
                </a:solidFill>
              </a:rPr>
              <a:t>4.5 BILLION YEARS OF EARTH'S HISTORY </a:t>
            </a:r>
          </a:p>
          <a:p>
            <a:pPr algn="ctr"/>
            <a:r>
              <a:rPr lang="en-US" sz="2000" dirty="0">
                <a:solidFill>
                  <a:schemeClr val="bg1"/>
                </a:solidFill>
              </a:rPr>
              <a:t>CONDENSED INTO ONE YEAR.</a:t>
            </a:r>
          </a:p>
        </p:txBody>
      </p:sp>
    </p:spTree>
    <p:extLst>
      <p:ext uri="{BB962C8B-B14F-4D97-AF65-F5344CB8AC3E}">
        <p14:creationId xmlns:p14="http://schemas.microsoft.com/office/powerpoint/2010/main" val="36265353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8A8E0-0F2B-4C19-BB35-B027D4A78605}"/>
            </a:ext>
          </a:extLst>
        </p:cNvPr>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D910270F-316A-1CD0-C07E-7E9F37C251AC}"/>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6D6BB877-2215-17F4-3595-D3810033AD34}"/>
              </a:ext>
            </a:extLst>
          </p:cNvPr>
          <p:cNvSpPr>
            <a:spLocks noGrp="1"/>
          </p:cNvSpPr>
          <p:nvPr>
            <p:ph type="ctrTitle" idx="4294967295"/>
          </p:nvPr>
        </p:nvSpPr>
        <p:spPr>
          <a:xfrm>
            <a:off x="0" y="1147763"/>
            <a:ext cx="7634288"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A5371C1C-8E3D-B027-8A86-57ADD7EC1A11}"/>
              </a:ext>
            </a:extLst>
          </p:cNvPr>
          <p:cNvSpPr>
            <a:spLocks noGrp="1"/>
          </p:cNvSpPr>
          <p:nvPr>
            <p:ph type="subTitle" idx="4294967295"/>
          </p:nvPr>
        </p:nvSpPr>
        <p:spPr>
          <a:xfrm>
            <a:off x="3048000" y="2355850"/>
            <a:ext cx="9144000" cy="1309688"/>
          </a:xfrm>
        </p:spPr>
        <p:txBody>
          <a:bodyPr>
            <a:noAutofit/>
          </a:bodyPr>
          <a:lstStyle/>
          <a:p>
            <a:pPr marL="0" indent="0">
              <a:buNone/>
            </a:pPr>
            <a:r>
              <a:rPr lang="en-CA" sz="4000" dirty="0"/>
              <a:t>Session 6 of simple</a:t>
            </a:r>
          </a:p>
        </p:txBody>
      </p:sp>
    </p:spTree>
    <p:extLst>
      <p:ext uri="{BB962C8B-B14F-4D97-AF65-F5344CB8AC3E}">
        <p14:creationId xmlns:p14="http://schemas.microsoft.com/office/powerpoint/2010/main" val="14729870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DAC4B-B9F4-B53F-8B73-282969CAF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CF8E3-75C0-1F07-619C-950170F59E03}"/>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B58F9DF2-4BDC-DD95-BFD4-C82E0B77471D}"/>
              </a:ext>
            </a:extLst>
          </p:cNvPr>
          <p:cNvSpPr>
            <a:spLocks noGrp="1"/>
          </p:cNvSpPr>
          <p:nvPr>
            <p:ph type="subTitle" idx="1"/>
          </p:nvPr>
        </p:nvSpPr>
        <p:spPr/>
        <p:txBody>
          <a:bodyPr/>
          <a:lstStyle/>
          <a:p>
            <a:endParaRPr lang="en-CA"/>
          </a:p>
        </p:txBody>
      </p:sp>
      <p:pic>
        <p:nvPicPr>
          <p:cNvPr id="4" name="Online Media 3" title="It's simple on You Tube session 6">
            <a:hlinkClick r:id="" action="ppaction://media"/>
            <a:extLst>
              <a:ext uri="{FF2B5EF4-FFF2-40B4-BE49-F238E27FC236}">
                <a16:creationId xmlns:a16="http://schemas.microsoft.com/office/drawing/2014/main" id="{7E902A40-FCE7-F89C-5C7D-FE0DA3D5466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960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3"/>
          <a:srcRect l="9091" t="18628" b="4476"/>
          <a:stretch/>
        </p:blipFill>
        <p:spPr>
          <a:xfrm>
            <a:off x="0" y="1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186920" y="1137976"/>
            <a:ext cx="6386086" cy="2819398"/>
          </a:xfrm>
        </p:spPr>
        <p:txBody>
          <a:bodyPr vert="horz" lIns="91440" tIns="45720" rIns="91440" bIns="45720" rtlCol="0" anchor="b">
            <a:normAutofit/>
          </a:bodyPr>
          <a:lstStyle/>
          <a:p>
            <a:pPr algn="ctr"/>
            <a:r>
              <a:rPr lang="en-US" sz="4800" dirty="0">
                <a:solidFill>
                  <a:schemeClr val="bg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814572" y="4298764"/>
            <a:ext cx="4074131" cy="914401"/>
          </a:xfrm>
        </p:spPr>
        <p:txBody>
          <a:bodyPr vert="horz" lIns="91440" tIns="45720" rIns="91440" bIns="45720" rtlCol="0" anchor="t">
            <a:normAutofit/>
          </a:bodyPr>
          <a:lstStyle/>
          <a:p>
            <a:pPr marL="0" indent="0" algn="ctr">
              <a:buNone/>
            </a:pPr>
            <a:r>
              <a:rPr lang="en-US" sz="2000" dirty="0">
                <a:solidFill>
                  <a:schemeClr val="bg1"/>
                </a:solidFill>
              </a:rPr>
              <a:t>feel free to skip it</a:t>
            </a:r>
          </a:p>
          <a:p>
            <a:pPr marL="0" indent="0" algn="ctr">
              <a:buNone/>
            </a:pPr>
            <a:r>
              <a:rPr lang="en-US" sz="2000" dirty="0">
                <a:solidFill>
                  <a:schemeClr val="bg1"/>
                </a:solidFill>
              </a:rPr>
              <a:t>followed by a moment of silence </a:t>
            </a:r>
          </a:p>
        </p:txBody>
      </p:sp>
    </p:spTree>
    <p:extLst>
      <p:ext uri="{BB962C8B-B14F-4D97-AF65-F5344CB8AC3E}">
        <p14:creationId xmlns:p14="http://schemas.microsoft.com/office/powerpoint/2010/main" val="7365084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5B253-2605-F889-3310-12616CF5ABF5}"/>
            </a:ext>
          </a:extLst>
        </p:cNvPr>
        <p:cNvGrpSpPr/>
        <p:nvPr/>
      </p:nvGrpSpPr>
      <p:grpSpPr>
        <a:xfrm>
          <a:off x="0" y="0"/>
          <a:ext cx="0" cy="0"/>
          <a:chOff x="0" y="0"/>
          <a:chExt cx="0" cy="0"/>
        </a:xfrm>
      </p:grpSpPr>
      <p:pic>
        <p:nvPicPr>
          <p:cNvPr id="3" name="Picture 2" descr="A diagram of a growth curve&#10;&#10;Description automatically generated">
            <a:extLst>
              <a:ext uri="{FF2B5EF4-FFF2-40B4-BE49-F238E27FC236}">
                <a16:creationId xmlns:a16="http://schemas.microsoft.com/office/drawing/2014/main" id="{154A8A07-DCAB-962A-7FE2-DC50364EF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1" y="190243"/>
            <a:ext cx="4193557" cy="5148871"/>
          </a:xfrm>
          <a:prstGeom prst="rect">
            <a:avLst/>
          </a:prstGeom>
        </p:spPr>
      </p:pic>
      <p:pic>
        <p:nvPicPr>
          <p:cNvPr id="4" name="Picture 3" descr="A map of a river and a house&#10;&#10;Description automatically generated with medium confidence">
            <a:extLst>
              <a:ext uri="{FF2B5EF4-FFF2-40B4-BE49-F238E27FC236}">
                <a16:creationId xmlns:a16="http://schemas.microsoft.com/office/drawing/2014/main" id="{16794BC8-5891-897B-4B74-7B6F44AE5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50" y="1833063"/>
            <a:ext cx="958628" cy="895478"/>
          </a:xfrm>
          <a:prstGeom prst="rect">
            <a:avLst/>
          </a:prstGeom>
        </p:spPr>
      </p:pic>
      <p:pic>
        <p:nvPicPr>
          <p:cNvPr id="5" name="Picture 4" descr="A map of a town&#10;&#10;Description automatically generated">
            <a:extLst>
              <a:ext uri="{FF2B5EF4-FFF2-40B4-BE49-F238E27FC236}">
                <a16:creationId xmlns:a16="http://schemas.microsoft.com/office/drawing/2014/main" id="{611B1799-5D9F-388F-56D5-6E62F2BFB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50" y="3970161"/>
            <a:ext cx="1264216" cy="872594"/>
          </a:xfrm>
          <a:prstGeom prst="rect">
            <a:avLst/>
          </a:prstGeom>
        </p:spPr>
      </p:pic>
      <p:pic>
        <p:nvPicPr>
          <p:cNvPr id="6" name="Picture 5" descr="A town surrounded by trees&#10;&#10;Description automatically generated">
            <a:extLst>
              <a:ext uri="{FF2B5EF4-FFF2-40B4-BE49-F238E27FC236}">
                <a16:creationId xmlns:a16="http://schemas.microsoft.com/office/drawing/2014/main" id="{C4029BAB-16B9-5C68-A38C-3A4BC4A4E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473" y="2502239"/>
            <a:ext cx="1186835" cy="835701"/>
          </a:xfrm>
          <a:prstGeom prst="rect">
            <a:avLst/>
          </a:prstGeom>
        </p:spPr>
      </p:pic>
      <p:sp>
        <p:nvSpPr>
          <p:cNvPr id="7" name="TextBox 6">
            <a:extLst>
              <a:ext uri="{FF2B5EF4-FFF2-40B4-BE49-F238E27FC236}">
                <a16:creationId xmlns:a16="http://schemas.microsoft.com/office/drawing/2014/main" id="{817CAD72-3066-0B4A-EC16-888B27172BC9}"/>
              </a:ext>
            </a:extLst>
          </p:cNvPr>
          <p:cNvSpPr txBox="1"/>
          <p:nvPr/>
        </p:nvSpPr>
        <p:spPr>
          <a:xfrm>
            <a:off x="4428805" y="190243"/>
            <a:ext cx="7763195" cy="6463308"/>
          </a:xfrm>
          <a:prstGeom prst="rect">
            <a:avLst/>
          </a:prstGeom>
          <a:noFill/>
        </p:spPr>
        <p:txBody>
          <a:bodyPr wrap="square">
            <a:spAutoFit/>
          </a:bodyPr>
          <a:lstStyle/>
          <a:p>
            <a:pPr marL="342900" indent="-342900">
              <a:buFont typeface="Arial" panose="020B0604020202020204" pitchFamily="34" charset="0"/>
              <a:buChar char="•"/>
            </a:pPr>
            <a:r>
              <a:rPr lang="en-US" dirty="0"/>
              <a:t>What does the Dunning-Kruger effect tell us about overconfident ignorance, knowledge and wisdom? </a:t>
            </a:r>
          </a:p>
          <a:p>
            <a:pPr marL="342900" indent="-342900">
              <a:buFont typeface="Arial" panose="020B0604020202020204" pitchFamily="34" charset="0"/>
              <a:buChar char="•"/>
            </a:pPr>
            <a:r>
              <a:rPr lang="en-US" dirty="0"/>
              <a:t>The concepts of information, knowledge, and wisdom are interconnected but distinct, each representing a different level of understanding and insight.</a:t>
            </a:r>
          </a:p>
          <a:p>
            <a:pPr marL="342900" indent="-342900">
              <a:buFont typeface="Arial" panose="020B0604020202020204" pitchFamily="34" charset="0"/>
              <a:buChar char="•"/>
            </a:pPr>
            <a:r>
              <a:rPr lang="en-US" dirty="0"/>
              <a:t>Information consists of raw data and facts. It is the basic building block that provides context or details about a particular topic or event. Information is often unprocessed and can be quantitative or qualitative. It answers basic questions like who, what, where, and when. Information can be true or false.</a:t>
            </a:r>
          </a:p>
          <a:p>
            <a:pPr marL="342900" indent="-342900">
              <a:buFont typeface="Arial" panose="020B0604020202020204" pitchFamily="34" charset="0"/>
              <a:buChar char="•"/>
            </a:pPr>
            <a:r>
              <a:rPr lang="en-US" dirty="0"/>
              <a:t>Ex. It</a:t>
            </a:r>
            <a:r>
              <a:rPr lang="en-CA" dirty="0"/>
              <a:t>’s raining outside right now.</a:t>
            </a:r>
            <a:endParaRPr lang="en-US" dirty="0"/>
          </a:p>
          <a:p>
            <a:pPr marL="342900" indent="-342900">
              <a:buFont typeface="Arial" panose="020B0604020202020204" pitchFamily="34" charset="0"/>
              <a:buChar char="•"/>
            </a:pPr>
            <a:r>
              <a:rPr lang="en-US" dirty="0"/>
              <a:t>Knowledge is the organization and interpretation of information. It involves understanding patterns, relationships, and principles derived from information. Knowledge is contextual and often gained through experience, education, or practice. It answers questions like how and why.</a:t>
            </a:r>
          </a:p>
          <a:p>
            <a:pPr marL="342900" indent="-342900">
              <a:buFont typeface="Arial" panose="020B0604020202020204" pitchFamily="34" charset="0"/>
              <a:buChar char="•"/>
            </a:pPr>
            <a:r>
              <a:rPr lang="en-US" dirty="0"/>
              <a:t>Ex. A meteorologist.</a:t>
            </a:r>
          </a:p>
          <a:p>
            <a:pPr marL="342900" indent="-342900">
              <a:buFont typeface="Arial" panose="020B0604020202020204" pitchFamily="34" charset="0"/>
              <a:buChar char="•"/>
            </a:pPr>
            <a:r>
              <a:rPr lang="en-US" dirty="0"/>
              <a:t>Wisdom is the ability to make sound judgments and decisions based on knowledge and experience. It involves applying knowledge in practical, ethical, or meaningful ways. Wisdom is often associated with insight, foresight, and the ability to see the bigger picture. It involves understanding the long-term implications and ethical considerations of actions.</a:t>
            </a:r>
          </a:p>
          <a:p>
            <a:pPr marL="342900" indent="-342900">
              <a:buFont typeface="Arial" panose="020B0604020202020204" pitchFamily="34" charset="0"/>
              <a:buChar char="•"/>
            </a:pPr>
            <a:r>
              <a:rPr lang="en-US" dirty="0"/>
              <a:t>Ex. A meteorologist who has a deep historical, sociological, political and  ethical understanding of the factors that influence climate and who realizes that the “territory” of climate is incredibly complex and her knowledge </a:t>
            </a:r>
            <a:r>
              <a:rPr lang="en-US"/>
              <a:t>is limited. </a:t>
            </a:r>
            <a:endParaRPr lang="en-US" dirty="0"/>
          </a:p>
        </p:txBody>
      </p:sp>
      <p:sp>
        <p:nvSpPr>
          <p:cNvPr id="9" name="TextBox 8">
            <a:extLst>
              <a:ext uri="{FF2B5EF4-FFF2-40B4-BE49-F238E27FC236}">
                <a16:creationId xmlns:a16="http://schemas.microsoft.com/office/drawing/2014/main" id="{830FCF25-9C4F-A621-13C3-2B79DBEFCE6E}"/>
              </a:ext>
            </a:extLst>
          </p:cNvPr>
          <p:cNvSpPr txBox="1"/>
          <p:nvPr/>
        </p:nvSpPr>
        <p:spPr>
          <a:xfrm>
            <a:off x="933963" y="1711640"/>
            <a:ext cx="2017510" cy="646331"/>
          </a:xfrm>
          <a:prstGeom prst="rect">
            <a:avLst/>
          </a:prstGeom>
          <a:noFill/>
        </p:spPr>
        <p:txBody>
          <a:bodyPr wrap="square">
            <a:spAutoFit/>
          </a:bodyPr>
          <a:lstStyle/>
          <a:p>
            <a:pPr algn="ctr"/>
            <a:r>
              <a:rPr lang="en-US" dirty="0">
                <a:solidFill>
                  <a:srgbClr val="FF0000"/>
                </a:solidFill>
              </a:rPr>
              <a:t>overconfident ignorance</a:t>
            </a:r>
            <a:endParaRPr lang="en-CA" dirty="0">
              <a:solidFill>
                <a:srgbClr val="FF0000"/>
              </a:solidFill>
            </a:endParaRPr>
          </a:p>
        </p:txBody>
      </p:sp>
      <p:sp>
        <p:nvSpPr>
          <p:cNvPr id="11" name="TextBox 10">
            <a:extLst>
              <a:ext uri="{FF2B5EF4-FFF2-40B4-BE49-F238E27FC236}">
                <a16:creationId xmlns:a16="http://schemas.microsoft.com/office/drawing/2014/main" id="{B68F44DA-092B-D659-09E5-A12781D98E63}"/>
              </a:ext>
            </a:extLst>
          </p:cNvPr>
          <p:cNvSpPr txBox="1"/>
          <p:nvPr/>
        </p:nvSpPr>
        <p:spPr>
          <a:xfrm>
            <a:off x="296106" y="4777028"/>
            <a:ext cx="1330175" cy="369332"/>
          </a:xfrm>
          <a:prstGeom prst="rect">
            <a:avLst/>
          </a:prstGeom>
          <a:noFill/>
        </p:spPr>
        <p:txBody>
          <a:bodyPr wrap="square">
            <a:spAutoFit/>
          </a:bodyPr>
          <a:lstStyle/>
          <a:p>
            <a:r>
              <a:rPr lang="en-US" dirty="0">
                <a:solidFill>
                  <a:srgbClr val="FF0000"/>
                </a:solidFill>
              </a:rPr>
              <a:t>knowledge</a:t>
            </a:r>
            <a:endParaRPr lang="en-CA" dirty="0">
              <a:solidFill>
                <a:srgbClr val="FF0000"/>
              </a:solidFill>
            </a:endParaRPr>
          </a:p>
        </p:txBody>
      </p:sp>
      <p:sp>
        <p:nvSpPr>
          <p:cNvPr id="13" name="TextBox 12">
            <a:extLst>
              <a:ext uri="{FF2B5EF4-FFF2-40B4-BE49-F238E27FC236}">
                <a16:creationId xmlns:a16="http://schemas.microsoft.com/office/drawing/2014/main" id="{BFA937C1-6DC1-F804-8807-E7A520EC465D}"/>
              </a:ext>
            </a:extLst>
          </p:cNvPr>
          <p:cNvSpPr txBox="1"/>
          <p:nvPr/>
        </p:nvSpPr>
        <p:spPr>
          <a:xfrm>
            <a:off x="3189661" y="3994590"/>
            <a:ext cx="1087767" cy="369332"/>
          </a:xfrm>
          <a:prstGeom prst="rect">
            <a:avLst/>
          </a:prstGeom>
          <a:noFill/>
        </p:spPr>
        <p:txBody>
          <a:bodyPr wrap="square">
            <a:spAutoFit/>
          </a:bodyPr>
          <a:lstStyle/>
          <a:p>
            <a:r>
              <a:rPr lang="en-US" dirty="0">
                <a:solidFill>
                  <a:srgbClr val="FF0000"/>
                </a:solidFill>
              </a:rPr>
              <a:t>wisdom</a:t>
            </a:r>
            <a:endParaRPr lang="en-CA" dirty="0">
              <a:solidFill>
                <a:srgbClr val="FF0000"/>
              </a:solidFill>
            </a:endParaRPr>
          </a:p>
        </p:txBody>
      </p:sp>
      <p:pic>
        <p:nvPicPr>
          <p:cNvPr id="8" name="Picture 7" descr="A white background with black text&#10;&#10;Description automatically generated">
            <a:extLst>
              <a:ext uri="{FF2B5EF4-FFF2-40B4-BE49-F238E27FC236}">
                <a16:creationId xmlns:a16="http://schemas.microsoft.com/office/drawing/2014/main" id="{76726389-6F6B-CC15-74B1-66B9B0AE4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71" y="5596863"/>
            <a:ext cx="4193557" cy="1070893"/>
          </a:xfrm>
          <a:prstGeom prst="rect">
            <a:avLst/>
          </a:prstGeom>
        </p:spPr>
      </p:pic>
    </p:spTree>
    <p:extLst>
      <p:ext uri="{BB962C8B-B14F-4D97-AF65-F5344CB8AC3E}">
        <p14:creationId xmlns:p14="http://schemas.microsoft.com/office/powerpoint/2010/main" val="39354320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00B8-353A-B15D-5D41-1A4B96DEBC4B}"/>
            </a:ext>
          </a:extLst>
        </p:cNvPr>
        <p:cNvGrpSpPr/>
        <p:nvPr/>
      </p:nvGrpSpPr>
      <p:grpSpPr>
        <a:xfrm>
          <a:off x="0" y="0"/>
          <a:ext cx="0" cy="0"/>
          <a:chOff x="0" y="0"/>
          <a:chExt cx="0" cy="0"/>
        </a:xfrm>
      </p:grpSpPr>
      <p:pic>
        <p:nvPicPr>
          <p:cNvPr id="2" name="Online Media 1" title="Why Socrates Hated Democracy">
            <a:hlinkClick r:id="" action="ppaction://media"/>
            <a:extLst>
              <a:ext uri="{FF2B5EF4-FFF2-40B4-BE49-F238E27FC236}">
                <a16:creationId xmlns:a16="http://schemas.microsoft.com/office/drawing/2014/main" id="{01DDD2E5-8391-C96C-1745-2667501F33F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24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198F-5027-9DA8-5EB5-B10A71A15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BA3B8-A624-19C3-CF7B-D4061C2425AA}"/>
              </a:ext>
            </a:extLst>
          </p:cNvPr>
          <p:cNvSpPr>
            <a:spLocks noGrp="1"/>
          </p:cNvSpPr>
          <p:nvPr>
            <p:ph type="title"/>
          </p:nvPr>
        </p:nvSpPr>
        <p:spPr/>
        <p:txBody>
          <a:bodyPr/>
          <a:lstStyle/>
          <a:p>
            <a:endParaRPr lang="en-CA"/>
          </a:p>
        </p:txBody>
      </p:sp>
      <p:pic>
        <p:nvPicPr>
          <p:cNvPr id="4" name="Online Media 3" title="What Happened Before History? Human Origins">
            <a:hlinkClick r:id="" action="ppaction://media"/>
            <a:extLst>
              <a:ext uri="{FF2B5EF4-FFF2-40B4-BE49-F238E27FC236}">
                <a16:creationId xmlns:a16="http://schemas.microsoft.com/office/drawing/2014/main" id="{B386A52D-B669-1FAD-9148-64FD850360F3}"/>
              </a:ext>
            </a:extLst>
          </p:cNvPr>
          <p:cNvPicPr>
            <a:picLocks noGrp="1" noRot="1" noChangeAspect="1"/>
          </p:cNvPicPr>
          <p:nvPr>
            <p:ph idx="1"/>
            <a:videoFile r:link="rId1"/>
          </p:nvPr>
        </p:nvPicPr>
        <p:blipFill>
          <a:blip r:embed="rId3"/>
          <a:stretch>
            <a:fillRect/>
          </a:stretch>
        </p:blipFill>
        <p:spPr>
          <a:xfrm>
            <a:off x="26988" y="14288"/>
            <a:ext cx="12138025" cy="6827837"/>
          </a:xfrm>
          <a:prstGeom prst="rect">
            <a:avLst/>
          </a:prstGeom>
        </p:spPr>
      </p:pic>
    </p:spTree>
    <p:extLst>
      <p:ext uri="{BB962C8B-B14F-4D97-AF65-F5344CB8AC3E}">
        <p14:creationId xmlns:p14="http://schemas.microsoft.com/office/powerpoint/2010/main" val="282059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E1000-15AE-AA6E-939A-2471DE484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1C534-FA0F-8AF5-58EE-F2BCBDC8BD63}"/>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15F422EC-F003-F7A2-E95D-F17E83F1A637}"/>
              </a:ext>
            </a:extLst>
          </p:cNvPr>
          <p:cNvSpPr>
            <a:spLocks noGrp="1"/>
          </p:cNvSpPr>
          <p:nvPr>
            <p:ph type="subTitle" idx="1"/>
          </p:nvPr>
        </p:nvSpPr>
        <p:spPr/>
        <p:txBody>
          <a:bodyPr/>
          <a:lstStyle/>
          <a:p>
            <a:endParaRPr lang="en-CA"/>
          </a:p>
        </p:txBody>
      </p:sp>
      <p:pic>
        <p:nvPicPr>
          <p:cNvPr id="4" name="Online Media 3" title="The Entire History of Humanity In 10 Minutes">
            <a:hlinkClick r:id="" action="ppaction://media"/>
            <a:extLst>
              <a:ext uri="{FF2B5EF4-FFF2-40B4-BE49-F238E27FC236}">
                <a16:creationId xmlns:a16="http://schemas.microsoft.com/office/drawing/2014/main" id="{837C7EC2-B49B-7DE8-27F5-1F3CFB78BD4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349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ACA98-B460-A0C0-5159-24B056C0A241}"/>
            </a:ext>
          </a:extLst>
        </p:cNvPr>
        <p:cNvGrpSpPr/>
        <p:nvPr/>
      </p:nvGrpSpPr>
      <p:grpSpPr>
        <a:xfrm>
          <a:off x="0" y="0"/>
          <a:ext cx="0" cy="0"/>
          <a:chOff x="0" y="0"/>
          <a:chExt cx="0" cy="0"/>
        </a:xfrm>
      </p:grpSpPr>
      <p:pic>
        <p:nvPicPr>
          <p:cNvPr id="2" name="Online Media 1" title="Incredible Animation Shows How Humans Evolved From Early Life">
            <a:hlinkClick r:id="" action="ppaction://media"/>
            <a:extLst>
              <a:ext uri="{FF2B5EF4-FFF2-40B4-BE49-F238E27FC236}">
                <a16:creationId xmlns:a16="http://schemas.microsoft.com/office/drawing/2014/main" id="{8381A6A3-33E3-5010-6A44-401754BF2B5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02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42EB7-F5D3-C1A2-0D64-1F2C130D5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51CE8-8D8C-E533-024D-EF1B0DC2F173}"/>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6C01CD1E-171F-0C2F-37EF-F2F4BE7B1EF6}"/>
              </a:ext>
            </a:extLst>
          </p:cNvPr>
          <p:cNvSpPr>
            <a:spLocks noGrp="1"/>
          </p:cNvSpPr>
          <p:nvPr>
            <p:ph type="subTitle" idx="1"/>
          </p:nvPr>
        </p:nvSpPr>
        <p:spPr/>
        <p:txBody>
          <a:bodyPr/>
          <a:lstStyle/>
          <a:p>
            <a:endParaRPr lang="en-CA"/>
          </a:p>
        </p:txBody>
      </p:sp>
      <p:pic>
        <p:nvPicPr>
          <p:cNvPr id="4" name="Online Media 3" title="The Story of Western Philosophy">
            <a:hlinkClick r:id="" action="ppaction://media"/>
            <a:extLst>
              <a:ext uri="{FF2B5EF4-FFF2-40B4-BE49-F238E27FC236}">
                <a16:creationId xmlns:a16="http://schemas.microsoft.com/office/drawing/2014/main" id="{10A10B7C-D0EE-26FC-51BE-15C81DBB081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18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C1CEE-D4CB-321D-CA49-A882F4BEC689}"/>
            </a:ext>
          </a:extLst>
        </p:cNvPr>
        <p:cNvGrpSpPr/>
        <p:nvPr/>
      </p:nvGrpSpPr>
      <p:grpSpPr>
        <a:xfrm>
          <a:off x="0" y="0"/>
          <a:ext cx="0" cy="0"/>
          <a:chOff x="0" y="0"/>
          <a:chExt cx="0" cy="0"/>
        </a:xfrm>
      </p:grpSpPr>
      <p:pic>
        <p:nvPicPr>
          <p:cNvPr id="4" name="Online Media 3" title="Everyone has a piece of the truth: What Integral Philosophy is attempting to achieve">
            <a:hlinkClick r:id="" action="ppaction://media"/>
            <a:extLst>
              <a:ext uri="{FF2B5EF4-FFF2-40B4-BE49-F238E27FC236}">
                <a16:creationId xmlns:a16="http://schemas.microsoft.com/office/drawing/2014/main" id="{47876011-E2B7-5577-A2C8-708FF0DFD1F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58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67F3B-D473-A4E9-B981-B8DD357F7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F850A-1F0F-E53B-6A73-8BF3DD954EB4}"/>
              </a:ext>
            </a:extLst>
          </p:cNvPr>
          <p:cNvSpPr>
            <a:spLocks noGrp="1"/>
          </p:cNvSpPr>
          <p:nvPr>
            <p:ph type="title"/>
          </p:nvPr>
        </p:nvSpPr>
        <p:spPr/>
        <p:txBody>
          <a:bodyPr/>
          <a:lstStyle/>
          <a:p>
            <a:endParaRPr lang="en-CA"/>
          </a:p>
        </p:txBody>
      </p:sp>
      <p:pic>
        <p:nvPicPr>
          <p:cNvPr id="4" name="Online Media 3" title="Simple 5-Minute Guided Meditation For Beginners">
            <a:hlinkClick r:id="" action="ppaction://media"/>
            <a:extLst>
              <a:ext uri="{FF2B5EF4-FFF2-40B4-BE49-F238E27FC236}">
                <a16:creationId xmlns:a16="http://schemas.microsoft.com/office/drawing/2014/main" id="{2E30CDF4-A284-57DE-337F-B694AC7EAE56}"/>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4806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82789-4049-9A2E-ADC0-7C99B23767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F67318-4890-B734-5EF1-3298D1D5A831}"/>
              </a:ext>
            </a:extLst>
          </p:cNvPr>
          <p:cNvSpPr txBox="1"/>
          <p:nvPr/>
        </p:nvSpPr>
        <p:spPr>
          <a:xfrm>
            <a:off x="4574547" y="-71993"/>
            <a:ext cx="7617453" cy="7540526"/>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Climate changes have had a major effect on the evolution of Hominids and rational mind.</a:t>
            </a:r>
          </a:p>
          <a:p>
            <a:pPr marL="285750" indent="-285750">
              <a:buFont typeface="Arial" panose="020B0604020202020204" pitchFamily="34" charset="0"/>
              <a:buChar char="•"/>
            </a:pPr>
            <a:r>
              <a:rPr lang="en-US" sz="1600" b="0" i="0" dirty="0">
                <a:effectLst/>
                <a:latin typeface="+mj-lt"/>
              </a:rPr>
              <a:t>Geological “Epochs” are long periods of the earth’s history during which similar geological or climatic conditions prevailed. </a:t>
            </a:r>
          </a:p>
          <a:p>
            <a:pPr marL="285750" indent="-285750">
              <a:buFont typeface="Arial" panose="020B0604020202020204" pitchFamily="34" charset="0"/>
              <a:buChar char="•"/>
            </a:pPr>
            <a:r>
              <a:rPr lang="en-US" sz="1600" dirty="0">
                <a:solidFill>
                  <a:schemeClr val="bg1"/>
                </a:solidFill>
                <a:latin typeface="+mj-lt"/>
              </a:rPr>
              <a:t>2.58</a:t>
            </a:r>
            <a:r>
              <a:rPr lang="en-US" sz="1600" b="0" i="0" dirty="0">
                <a:solidFill>
                  <a:schemeClr val="bg1"/>
                </a:solidFill>
                <a:effectLst/>
                <a:latin typeface="+mj-lt"/>
              </a:rPr>
              <a:t> Million Years Ago</a:t>
            </a:r>
            <a:r>
              <a:rPr lang="en-US" sz="1600" b="0" i="0" dirty="0">
                <a:effectLst/>
                <a:latin typeface="+mj-lt"/>
              </a:rPr>
              <a:t>: Pleistocene Epoch Begins. It is </a:t>
            </a:r>
            <a:r>
              <a:rPr lang="en-US" sz="1600" dirty="0">
                <a:latin typeface="+mj-lt"/>
              </a:rPr>
              <a:t>c</a:t>
            </a:r>
            <a:r>
              <a:rPr lang="en-US" sz="1600" b="0" i="0" dirty="0">
                <a:effectLst/>
                <a:latin typeface="+mj-lt"/>
              </a:rPr>
              <a:t>haracterized by repeated glacial cycles. Since then, the Earth has experienced a series of ice ages and interglacial periods.</a:t>
            </a:r>
          </a:p>
          <a:p>
            <a:pPr marL="285750" indent="-285750">
              <a:buFont typeface="Arial" panose="020B0604020202020204" pitchFamily="34" charset="0"/>
              <a:buChar char="•"/>
            </a:pPr>
            <a:r>
              <a:rPr lang="en-US" sz="1600" dirty="0">
                <a:solidFill>
                  <a:schemeClr val="bg1"/>
                </a:solidFill>
                <a:latin typeface="+mj-lt"/>
              </a:rPr>
              <a:t>2</a:t>
            </a:r>
            <a:r>
              <a:rPr lang="en-US" sz="1600" b="0" i="0" dirty="0">
                <a:solidFill>
                  <a:schemeClr val="bg1"/>
                </a:solidFill>
                <a:effectLst/>
                <a:latin typeface="+mj-lt"/>
              </a:rPr>
              <a:t>00,000 Years Ago</a:t>
            </a:r>
            <a:r>
              <a:rPr lang="en-US" sz="1600" b="0" i="0" dirty="0">
                <a:effectLst/>
                <a:latin typeface="+mj-lt"/>
              </a:rPr>
              <a:t>: Homo sapiens </a:t>
            </a:r>
            <a:r>
              <a:rPr lang="en-US" sz="1600" dirty="0">
                <a:latin typeface="+mj-lt"/>
              </a:rPr>
              <a:t>e</a:t>
            </a:r>
            <a:r>
              <a:rPr lang="en-US" sz="1600" b="0" i="0" dirty="0">
                <a:effectLst/>
                <a:latin typeface="+mj-lt"/>
              </a:rPr>
              <a:t>merges during a period of fluctuating climate, adapting to various environments.</a:t>
            </a:r>
          </a:p>
          <a:p>
            <a:pPr marL="285750" indent="-285750">
              <a:buFont typeface="Arial" panose="020B0604020202020204" pitchFamily="34" charset="0"/>
              <a:buChar char="•"/>
            </a:pPr>
            <a:r>
              <a:rPr lang="en-US" sz="1600" b="0" i="0" dirty="0">
                <a:solidFill>
                  <a:schemeClr val="bg1"/>
                </a:solidFill>
                <a:effectLst/>
                <a:latin typeface="+mj-lt"/>
              </a:rPr>
              <a:t>120,000 Years Ago</a:t>
            </a:r>
            <a:r>
              <a:rPr lang="en-US" sz="1600" b="0" i="0" dirty="0">
                <a:effectLst/>
                <a:latin typeface="+mj-lt"/>
              </a:rPr>
              <a:t>: Interglacial warm period (between ice ages period) </a:t>
            </a:r>
            <a:r>
              <a:rPr lang="en-US" sz="1600" dirty="0">
                <a:latin typeface="+mj-lt"/>
              </a:rPr>
              <a:t>p</a:t>
            </a:r>
            <a:r>
              <a:rPr lang="en-US" sz="1600" b="0" i="0" dirty="0">
                <a:effectLst/>
                <a:latin typeface="+mj-lt"/>
              </a:rPr>
              <a:t>eriod begins. </a:t>
            </a:r>
            <a:r>
              <a:rPr lang="en-US" sz="1600" dirty="0">
                <a:latin typeface="+mj-lt"/>
              </a:rPr>
              <a:t> T</a:t>
            </a:r>
            <a:r>
              <a:rPr lang="en-US" sz="1600" b="0" i="0" dirty="0">
                <a:effectLst/>
                <a:latin typeface="+mj-lt"/>
              </a:rPr>
              <a:t>emperatures were warmer than today, and sea levels were higher, leading to significant ecological changes. Lasted about 5000 years.</a:t>
            </a:r>
          </a:p>
          <a:p>
            <a:pPr marL="285750" indent="-285750">
              <a:buFont typeface="Arial" panose="020B0604020202020204" pitchFamily="34" charset="0"/>
              <a:buChar char="•"/>
            </a:pPr>
            <a:r>
              <a:rPr lang="en-US" sz="1600" dirty="0">
                <a:solidFill>
                  <a:schemeClr val="bg1"/>
                </a:solidFill>
                <a:latin typeface="+mj-lt"/>
              </a:rPr>
              <a:t>115,000-11,700 Years Ago</a:t>
            </a:r>
            <a:r>
              <a:rPr lang="en-US" sz="1600" dirty="0">
                <a:latin typeface="+mj-lt"/>
              </a:rPr>
              <a:t>: last Ice age. </a:t>
            </a:r>
            <a:endParaRPr lang="en-US" sz="1600" b="0" i="0" dirty="0">
              <a:effectLst/>
              <a:latin typeface="+mj-lt"/>
            </a:endParaRPr>
          </a:p>
          <a:p>
            <a:pPr marL="285750" indent="-285750">
              <a:buFont typeface="Arial" panose="020B0604020202020204" pitchFamily="34" charset="0"/>
              <a:buChar char="•"/>
            </a:pPr>
            <a:r>
              <a:rPr lang="en-US" sz="1600" b="0" i="0" dirty="0">
                <a:solidFill>
                  <a:schemeClr val="bg1"/>
                </a:solidFill>
                <a:effectLst/>
                <a:latin typeface="+mj-lt"/>
              </a:rPr>
              <a:t>70,000 - 60,000 Years Ago</a:t>
            </a:r>
            <a:r>
              <a:rPr lang="en-US" sz="1600" b="0" i="0" dirty="0">
                <a:effectLst/>
                <a:latin typeface="+mj-lt"/>
              </a:rPr>
              <a:t>: The last ice age was affected by the Toba Super volcano Eruption</a:t>
            </a:r>
            <a:r>
              <a:rPr lang="en-US" sz="1600" dirty="0">
                <a:latin typeface="+mj-lt"/>
              </a:rPr>
              <a:t>. </a:t>
            </a:r>
            <a:r>
              <a:rPr lang="en-US" sz="1600" b="0" i="0" dirty="0">
                <a:effectLst/>
                <a:latin typeface="+mj-lt"/>
              </a:rPr>
              <a:t>This massive eruption in Indonesia may have caused a volcanic winter, leading to a </a:t>
            </a:r>
            <a:r>
              <a:rPr lang="en-US" sz="1600" b="0" i="0" u="sng" dirty="0">
                <a:effectLst/>
                <a:latin typeface="+mj-lt"/>
              </a:rPr>
              <a:t>further</a:t>
            </a:r>
            <a:r>
              <a:rPr lang="en-US" sz="1600" b="0" i="0" dirty="0">
                <a:effectLst/>
                <a:latin typeface="+mj-lt"/>
              </a:rPr>
              <a:t> dramatic drop in global temperatures.</a:t>
            </a:r>
          </a:p>
          <a:p>
            <a:pPr marL="285750" indent="-285750">
              <a:buFont typeface="Arial" panose="020B0604020202020204" pitchFamily="34" charset="0"/>
              <a:buChar char="•"/>
            </a:pPr>
            <a:r>
              <a:rPr lang="en-US" sz="1600" b="0" i="0" dirty="0">
                <a:solidFill>
                  <a:schemeClr val="bg1"/>
                </a:solidFill>
                <a:effectLst/>
                <a:latin typeface="+mj-lt"/>
              </a:rPr>
              <a:t>20,000 Years Ago</a:t>
            </a:r>
            <a:r>
              <a:rPr lang="en-US" sz="1600" b="0" i="0" dirty="0">
                <a:effectLst/>
                <a:latin typeface="+mj-lt"/>
              </a:rPr>
              <a:t>: Last Glacial Maximum: The peak of the most recent glacial period, </a:t>
            </a:r>
            <a:r>
              <a:rPr lang="en-US" sz="1600" dirty="0">
                <a:latin typeface="+mj-lt"/>
              </a:rPr>
              <a:t>during which</a:t>
            </a:r>
            <a:r>
              <a:rPr lang="en-US" sz="1600" b="0" i="0" dirty="0">
                <a:effectLst/>
                <a:latin typeface="+mj-lt"/>
              </a:rPr>
              <a:t> ice sheets covered large parts of North America, Europe, and Asia, leading to significantly lower global sea levels.</a:t>
            </a:r>
          </a:p>
          <a:p>
            <a:pPr marL="285750" indent="-285750">
              <a:buFont typeface="Arial" panose="020B0604020202020204" pitchFamily="34" charset="0"/>
              <a:buChar char="•"/>
            </a:pPr>
            <a:r>
              <a:rPr lang="en-US" sz="1600" b="0" i="0" dirty="0">
                <a:solidFill>
                  <a:schemeClr val="bg1"/>
                </a:solidFill>
                <a:effectLst/>
                <a:latin typeface="+mj-lt"/>
              </a:rPr>
              <a:t>15,000 - 10,000 Years Ago</a:t>
            </a:r>
            <a:r>
              <a:rPr lang="en-US" sz="1600" b="0" i="0" dirty="0">
                <a:effectLst/>
                <a:latin typeface="+mj-lt"/>
              </a:rPr>
              <a:t>: End of the Last Ice Age. Rapid warming occurs, leading to the retreat of ice sheets and the rise of sea levels. This period marks the transition to the Holocene epoch.</a:t>
            </a:r>
          </a:p>
          <a:p>
            <a:pPr marL="285750" indent="-285750">
              <a:buFont typeface="Arial" panose="020B0604020202020204" pitchFamily="34" charset="0"/>
              <a:buChar char="•"/>
            </a:pPr>
            <a:r>
              <a:rPr lang="en-US" sz="1600" b="0" i="0" dirty="0">
                <a:solidFill>
                  <a:schemeClr val="bg1"/>
                </a:solidFill>
                <a:effectLst/>
                <a:latin typeface="+mj-lt"/>
              </a:rPr>
              <a:t>Holocene Epoch (last 11,700 years): </a:t>
            </a:r>
            <a:r>
              <a:rPr lang="en-US" sz="1600" b="0" i="0" dirty="0">
                <a:effectLst/>
                <a:latin typeface="+mj-lt"/>
              </a:rPr>
              <a:t>Current stable Climate Perio</a:t>
            </a:r>
            <a:r>
              <a:rPr lang="en-US" sz="1600" dirty="0">
                <a:latin typeface="+mj-lt"/>
              </a:rPr>
              <a:t>d.</a:t>
            </a:r>
            <a:r>
              <a:rPr lang="en-US" sz="1600" b="0" i="0" dirty="0">
                <a:effectLst/>
                <a:latin typeface="+mj-lt"/>
              </a:rPr>
              <a:t> The climate stabilizes, allowing human civilizations to develop agriculture and settle in various regions.</a:t>
            </a:r>
          </a:p>
          <a:p>
            <a:pPr marL="285750" indent="-285750">
              <a:buFont typeface="Arial" panose="020B0604020202020204" pitchFamily="34" charset="0"/>
              <a:buChar char="•"/>
            </a:pPr>
            <a:r>
              <a:rPr lang="en-US" sz="1600" b="0" i="0" dirty="0">
                <a:solidFill>
                  <a:schemeClr val="bg1"/>
                </a:solidFill>
                <a:effectLst/>
                <a:latin typeface="+mj-lt"/>
              </a:rPr>
              <a:t>Little Ice Age (1300 - 1850): </a:t>
            </a:r>
            <a:r>
              <a:rPr lang="en-US" sz="1600" b="0" i="0" dirty="0">
                <a:effectLst/>
                <a:latin typeface="+mj-lt"/>
              </a:rPr>
              <a:t>Cooling Period</a:t>
            </a:r>
            <a:r>
              <a:rPr lang="en-US" sz="1600" dirty="0">
                <a:latin typeface="+mj-lt"/>
              </a:rPr>
              <a:t>. </a:t>
            </a:r>
            <a:r>
              <a:rPr lang="en-US" sz="1600" b="0" i="0" dirty="0">
                <a:effectLst/>
                <a:latin typeface="+mj-lt"/>
              </a:rPr>
              <a:t>A period of cooler temperatures in the Northern Hemisphere, affecting agriculture and leading to societal changes in Europe and North America.</a:t>
            </a:r>
            <a:br>
              <a:rPr lang="en-US" dirty="0"/>
            </a:br>
            <a:br>
              <a:rPr lang="en-US" dirty="0"/>
            </a:br>
            <a:endParaRPr lang="en-CA" dirty="0"/>
          </a:p>
        </p:txBody>
      </p:sp>
      <p:sp>
        <p:nvSpPr>
          <p:cNvPr id="5" name="TextBox 4">
            <a:extLst>
              <a:ext uri="{FF2B5EF4-FFF2-40B4-BE49-F238E27FC236}">
                <a16:creationId xmlns:a16="http://schemas.microsoft.com/office/drawing/2014/main" id="{9F4BC421-1DD7-62B1-8807-6836DBF89B0E}"/>
              </a:ext>
            </a:extLst>
          </p:cNvPr>
          <p:cNvSpPr txBox="1"/>
          <p:nvPr/>
        </p:nvSpPr>
        <p:spPr>
          <a:xfrm>
            <a:off x="155969" y="635882"/>
            <a:ext cx="4418578" cy="923330"/>
          </a:xfrm>
          <a:prstGeom prst="rect">
            <a:avLst/>
          </a:prstGeom>
          <a:noFill/>
        </p:spPr>
        <p:txBody>
          <a:bodyPr wrap="square">
            <a:spAutoFit/>
          </a:bodyPr>
          <a:lstStyle/>
          <a:p>
            <a:pPr algn="ctr"/>
            <a:r>
              <a:rPr lang="en-US" b="0" i="0" dirty="0">
                <a:solidFill>
                  <a:srgbClr val="222222"/>
                </a:solidFill>
                <a:effectLst/>
                <a:latin typeface="Arial" panose="020B0604020202020204" pitchFamily="34" charset="0"/>
              </a:rPr>
              <a:t>TIMELINE OF </a:t>
            </a:r>
            <a:r>
              <a:rPr lang="en-US" b="0" i="0" u="sng" dirty="0">
                <a:solidFill>
                  <a:srgbClr val="222222"/>
                </a:solidFill>
                <a:effectLst/>
                <a:latin typeface="Arial" panose="020B0604020202020204" pitchFamily="34" charset="0"/>
              </a:rPr>
              <a:t>CLIMATE CHANGE </a:t>
            </a:r>
            <a:r>
              <a:rPr lang="en-US" b="0" i="0" dirty="0">
                <a:solidFill>
                  <a:srgbClr val="222222"/>
                </a:solidFill>
                <a:effectLst/>
                <a:latin typeface="Arial" panose="020B0604020202020204" pitchFamily="34" charset="0"/>
              </a:rPr>
              <a:t>EVENTS IN THE LAST MILLION YEARS</a:t>
            </a:r>
            <a:br>
              <a:rPr lang="en-US" dirty="0"/>
            </a:br>
            <a:endParaRPr lang="en-CA" dirty="0"/>
          </a:p>
        </p:txBody>
      </p:sp>
      <p:pic>
        <p:nvPicPr>
          <p:cNvPr id="2" name="Picture 1" descr="A graph showing the growth of the stock market&#10;&#10;Description automatically generated">
            <a:extLst>
              <a:ext uri="{FF2B5EF4-FFF2-40B4-BE49-F238E27FC236}">
                <a16:creationId xmlns:a16="http://schemas.microsoft.com/office/drawing/2014/main" id="{BE1FE03D-F7E6-09C6-FC62-85AFB7C46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41" y="1478757"/>
            <a:ext cx="4436606" cy="5035788"/>
          </a:xfrm>
          <a:prstGeom prst="rect">
            <a:avLst/>
          </a:prstGeom>
        </p:spPr>
      </p:pic>
    </p:spTree>
    <p:extLst>
      <p:ext uri="{BB962C8B-B14F-4D97-AF65-F5344CB8AC3E}">
        <p14:creationId xmlns:p14="http://schemas.microsoft.com/office/powerpoint/2010/main" val="41046373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861E4-7C63-31D9-DE73-660F47E171F4}"/>
            </a:ext>
          </a:extLst>
        </p:cNvPr>
        <p:cNvGrpSpPr/>
        <p:nvPr/>
      </p:nvGrpSpPr>
      <p:grpSpPr>
        <a:xfrm>
          <a:off x="0" y="0"/>
          <a:ext cx="0" cy="0"/>
          <a:chOff x="0" y="0"/>
          <a:chExt cx="0" cy="0"/>
        </a:xfrm>
      </p:grpSpPr>
      <p:pic>
        <p:nvPicPr>
          <p:cNvPr id="3" name="Picture 2" descr="A diagram of different types of trees&#10;&#10;Description automatically generated">
            <a:extLst>
              <a:ext uri="{FF2B5EF4-FFF2-40B4-BE49-F238E27FC236}">
                <a16:creationId xmlns:a16="http://schemas.microsoft.com/office/drawing/2014/main" id="{770E96B8-2D49-30CD-BBC8-FB5769DB1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09" y="1301025"/>
            <a:ext cx="3289011" cy="4788385"/>
          </a:xfrm>
          <a:prstGeom prst="rect">
            <a:avLst/>
          </a:prstGeom>
        </p:spPr>
      </p:pic>
      <p:sp>
        <p:nvSpPr>
          <p:cNvPr id="4" name="TextBox 3">
            <a:extLst>
              <a:ext uri="{FF2B5EF4-FFF2-40B4-BE49-F238E27FC236}">
                <a16:creationId xmlns:a16="http://schemas.microsoft.com/office/drawing/2014/main" id="{BE816F10-B1AB-E6D8-7843-1DC060C52375}"/>
              </a:ext>
            </a:extLst>
          </p:cNvPr>
          <p:cNvSpPr txBox="1"/>
          <p:nvPr/>
        </p:nvSpPr>
        <p:spPr>
          <a:xfrm>
            <a:off x="-301289" y="353091"/>
            <a:ext cx="4469206" cy="830997"/>
          </a:xfrm>
          <a:prstGeom prst="rect">
            <a:avLst/>
          </a:prstGeom>
          <a:noFill/>
        </p:spPr>
        <p:txBody>
          <a:bodyPr wrap="square">
            <a:spAutoFit/>
          </a:bodyPr>
          <a:lstStyle/>
          <a:p>
            <a:pPr algn="ctr"/>
            <a:r>
              <a:rPr lang="en-US" sz="2400" dirty="0">
                <a:solidFill>
                  <a:schemeClr val="bg1"/>
                </a:solidFill>
              </a:rPr>
              <a:t>CLIMATE CHANGE AND </a:t>
            </a:r>
          </a:p>
          <a:p>
            <a:pPr algn="ctr"/>
            <a:r>
              <a:rPr lang="en-US" sz="2400" dirty="0">
                <a:solidFill>
                  <a:schemeClr val="bg1"/>
                </a:solidFill>
              </a:rPr>
              <a:t>HUMAN EVOLUTION</a:t>
            </a:r>
          </a:p>
        </p:txBody>
      </p:sp>
      <p:sp>
        <p:nvSpPr>
          <p:cNvPr id="6" name="TextBox 5">
            <a:extLst>
              <a:ext uri="{FF2B5EF4-FFF2-40B4-BE49-F238E27FC236}">
                <a16:creationId xmlns:a16="http://schemas.microsoft.com/office/drawing/2014/main" id="{7E42215D-ABFA-8281-4C19-8D90FA778996}"/>
              </a:ext>
            </a:extLst>
          </p:cNvPr>
          <p:cNvSpPr txBox="1"/>
          <p:nvPr/>
        </p:nvSpPr>
        <p:spPr>
          <a:xfrm>
            <a:off x="3694420" y="197346"/>
            <a:ext cx="8417799" cy="6463308"/>
          </a:xfrm>
          <a:prstGeom prst="rect">
            <a:avLst/>
          </a:prstGeom>
          <a:noFill/>
        </p:spPr>
        <p:txBody>
          <a:bodyPr wrap="square">
            <a:spAutoFit/>
          </a:bodyPr>
          <a:lstStyle/>
          <a:p>
            <a:pPr marL="285750" indent="-285750">
              <a:buFont typeface="Arial" panose="020B0604020202020204" pitchFamily="34" charset="0"/>
              <a:buChar char="•"/>
            </a:pPr>
            <a:r>
              <a:rPr lang="en-US" dirty="0">
                <a:cs typeface="Arial" panose="020B0604020202020204" pitchFamily="34" charset="0"/>
              </a:rPr>
              <a:t>Climate has been a driving force in the evolution of hominins and their, biology, cognition, behavior, and culture. </a:t>
            </a:r>
          </a:p>
          <a:p>
            <a:pPr marL="285750" indent="-285750">
              <a:buFont typeface="Arial" panose="020B0604020202020204" pitchFamily="34" charset="0"/>
              <a:buChar char="•"/>
            </a:pPr>
            <a:r>
              <a:rPr lang="en-US" b="0" i="0" dirty="0">
                <a:effectLst/>
                <a:cs typeface="Arial" panose="020B0604020202020204" pitchFamily="34" charset="0"/>
              </a:rPr>
              <a:t>Fluctuations in climate have led to changes in habitats, which influenced where early humans could live and how they adapted. For </a:t>
            </a:r>
            <a:r>
              <a:rPr lang="en-US" dirty="0">
                <a:cs typeface="Arial" panose="020B0604020202020204" pitchFamily="34" charset="0"/>
              </a:rPr>
              <a:t>example</a:t>
            </a:r>
            <a:r>
              <a:rPr lang="en-US" b="0" i="0" dirty="0">
                <a:effectLst/>
                <a:cs typeface="Arial" panose="020B0604020202020204" pitchFamily="34" charset="0"/>
              </a:rPr>
              <a:t>, climate change caused areas in Africa that were tropical forests to become open savannahs. This pressured early hominins to leave their tree habitat and become bipedal as this allowed to see over the tall grasses. </a:t>
            </a:r>
            <a:r>
              <a:rPr lang="en-US" dirty="0">
                <a:cs typeface="Arial" panose="020B0604020202020204" pitchFamily="34" charset="0"/>
              </a:rPr>
              <a:t>The also had to</a:t>
            </a:r>
            <a:r>
              <a:rPr lang="en-US" b="0" i="0" dirty="0">
                <a:effectLst/>
                <a:cs typeface="Arial" panose="020B0604020202020204" pitchFamily="34" charset="0"/>
              </a:rPr>
              <a:t> develop new foraging strategies.</a:t>
            </a:r>
          </a:p>
          <a:p>
            <a:pPr marL="285750" indent="-285750">
              <a:buFont typeface="Arial" panose="020B0604020202020204" pitchFamily="34" charset="0"/>
              <a:buChar char="•"/>
            </a:pPr>
            <a:r>
              <a:rPr lang="en-US" b="0" i="0" dirty="0">
                <a:effectLst/>
                <a:cs typeface="Arial" panose="020B0604020202020204" pitchFamily="34" charset="0"/>
              </a:rPr>
              <a:t>Changes in climate affected the availability of food resources. As climates shifted, early humans had to adapt their diets, which may have led to the development of tools for hunting and gathering, as well as the eventual domestication of plants and animals.</a:t>
            </a:r>
          </a:p>
          <a:p>
            <a:pPr marL="285750" indent="-285750">
              <a:buFont typeface="Arial" panose="020B0604020202020204" pitchFamily="34" charset="0"/>
              <a:buChar char="•"/>
            </a:pPr>
            <a:r>
              <a:rPr lang="en-US" b="0" i="0" dirty="0">
                <a:effectLst/>
                <a:cs typeface="Arial" panose="020B0604020202020204" pitchFamily="34" charset="0"/>
              </a:rPr>
              <a:t>Climate change has historically driven human migration. For example, during ice ages, lower sea levels and colder temperatures forced populations to move to more hospitable areas, </a:t>
            </a:r>
            <a:r>
              <a:rPr lang="en-US" dirty="0">
                <a:cs typeface="Arial" panose="020B0604020202020204" pitchFamily="34" charset="0"/>
              </a:rPr>
              <a:t>this</a:t>
            </a:r>
            <a:r>
              <a:rPr lang="en-US" b="0" i="0" dirty="0">
                <a:effectLst/>
                <a:cs typeface="Arial" panose="020B0604020202020204" pitchFamily="34" charset="0"/>
              </a:rPr>
              <a:t> facilitated the spread of cultures.</a:t>
            </a:r>
          </a:p>
          <a:p>
            <a:pPr marL="285750" indent="-285750">
              <a:buFont typeface="Arial" panose="020B0604020202020204" pitchFamily="34" charset="0"/>
              <a:buChar char="•"/>
            </a:pPr>
            <a:r>
              <a:rPr lang="en-US" b="0" i="0" dirty="0">
                <a:effectLst/>
                <a:cs typeface="Arial" panose="020B0604020202020204" pitchFamily="34" charset="0"/>
              </a:rPr>
              <a:t>As groups adapted to new environments, social structures likely evolved in response to the challenges posed by climate. Cooperation in hunting, gathering, and later agriculture became essential for survival in changing climates.</a:t>
            </a:r>
          </a:p>
          <a:p>
            <a:pPr marL="285750" indent="-285750">
              <a:buFont typeface="Arial" panose="020B0604020202020204" pitchFamily="34" charset="0"/>
              <a:buChar char="•"/>
            </a:pPr>
            <a:r>
              <a:rPr lang="en-US" b="0" i="0" dirty="0">
                <a:effectLst/>
                <a:cs typeface="Arial" panose="020B0604020202020204" pitchFamily="34" charset="0"/>
              </a:rPr>
              <a:t>The need to adapt to diverse and changing environments spurred cognitive </a:t>
            </a:r>
            <a:r>
              <a:rPr lang="en-US" dirty="0">
                <a:cs typeface="Arial" panose="020B0604020202020204" pitchFamily="34" charset="0"/>
              </a:rPr>
              <a:t>evolution</a:t>
            </a:r>
            <a:r>
              <a:rPr lang="en-US" b="0" i="0" dirty="0">
                <a:effectLst/>
                <a:cs typeface="Arial" panose="020B0604020202020204" pitchFamily="34" charset="0"/>
              </a:rPr>
              <a:t>, leading to increased problem-solving abilities, social cooperation, and the development of language.</a:t>
            </a:r>
          </a:p>
          <a:p>
            <a:pPr marL="285750" indent="-285750">
              <a:buFont typeface="Arial" panose="020B0604020202020204" pitchFamily="34" charset="0"/>
              <a:buChar char="•"/>
            </a:pPr>
            <a:r>
              <a:rPr lang="en-US" dirty="0">
                <a:cs typeface="Arial" panose="020B0604020202020204" pitchFamily="34" charset="0"/>
              </a:rPr>
              <a:t>Climate has also influenced cultural practices, including shelter construction, clothing, and the development of technologies to cope with environmental challenges, such as fire for warmth and cooking.</a:t>
            </a:r>
          </a:p>
        </p:txBody>
      </p:sp>
    </p:spTree>
    <p:extLst>
      <p:ext uri="{BB962C8B-B14F-4D97-AF65-F5344CB8AC3E}">
        <p14:creationId xmlns:p14="http://schemas.microsoft.com/office/powerpoint/2010/main" val="3598350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800282-F1F0-0B45-0578-98F1A73B2F94}"/>
              </a:ext>
            </a:extLst>
          </p:cNvPr>
          <p:cNvSpPr txBox="1"/>
          <p:nvPr/>
        </p:nvSpPr>
        <p:spPr>
          <a:xfrm>
            <a:off x="0" y="0"/>
            <a:ext cx="12192000" cy="7725192"/>
          </a:xfrm>
          <a:prstGeom prst="rect">
            <a:avLst/>
          </a:prstGeom>
          <a:noFill/>
        </p:spPr>
        <p:txBody>
          <a:bodyPr wrap="square">
            <a:spAutoFit/>
          </a:bodyPr>
          <a:lstStyle/>
          <a:p>
            <a:r>
              <a:rPr lang="en-US" sz="2800" b="0" i="0" dirty="0">
                <a:solidFill>
                  <a:srgbClr val="222222"/>
                </a:solidFill>
                <a:effectLst/>
                <a:latin typeface="Arial" panose="020B0604020202020204" pitchFamily="34" charset="0"/>
                <a:cs typeface="Arial" panose="020B0604020202020204" pitchFamily="34" charset="0"/>
              </a:rPr>
              <a:t>                  MINDFUL RAISIN EATING MEDITATION SCRIPT</a:t>
            </a:r>
          </a:p>
          <a:p>
            <a:endParaRPr lang="en-US" dirty="0">
              <a:solidFill>
                <a:srgbClr val="222222"/>
              </a:solidFill>
              <a:latin typeface="Arial" panose="020B060402020202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(invite participants to hold a single raisin in their hand.)</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Let’s begin by taking a moment to arrive here, together.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Sit comfortably, with your spine gently upright.</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Feel your feet on the floor… your body supported.</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Let your hands rest in your lap, one of them holding a single raisin.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We’re going to explore this tiny object with full attention, as if encountering it for the first time.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1. Seeing</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Gently lift the raisin into your line of sight.</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Take a moment to look at it, really look.</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Notice its shape…</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Is it round, oval, irregular?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Notice its colors—</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shades of brown, amber, purple, perhaps even gold when it catches the light.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Trace the folds, the wrinkles, the shadows. Imagine you’ve never seen a raisin before.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57237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37217-3EC2-919A-5694-FDB801D193A7}"/>
            </a:ext>
          </a:extLst>
        </p:cNvPr>
        <p:cNvGrpSpPr/>
        <p:nvPr/>
      </p:nvGrpSpPr>
      <p:grpSpPr>
        <a:xfrm>
          <a:off x="0" y="0"/>
          <a:ext cx="0" cy="0"/>
          <a:chOff x="0" y="0"/>
          <a:chExt cx="0" cy="0"/>
        </a:xfrm>
      </p:grpSpPr>
      <p:pic>
        <p:nvPicPr>
          <p:cNvPr id="3" name="Picture 2" descr="A screenshot of a computer generated image of the earth&#10;&#10;Description automatically generated">
            <a:extLst>
              <a:ext uri="{FF2B5EF4-FFF2-40B4-BE49-F238E27FC236}">
                <a16:creationId xmlns:a16="http://schemas.microsoft.com/office/drawing/2014/main" id="{2EBF1A5C-259A-6DFF-DD47-D2AD7AEF1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43" y="1589461"/>
            <a:ext cx="4274779" cy="4209922"/>
          </a:xfrm>
          <a:prstGeom prst="rect">
            <a:avLst/>
          </a:prstGeom>
        </p:spPr>
      </p:pic>
      <p:sp>
        <p:nvSpPr>
          <p:cNvPr id="4" name="TextBox 3">
            <a:extLst>
              <a:ext uri="{FF2B5EF4-FFF2-40B4-BE49-F238E27FC236}">
                <a16:creationId xmlns:a16="http://schemas.microsoft.com/office/drawing/2014/main" id="{264496A1-BFB7-126B-E796-92978B0E2B0A}"/>
              </a:ext>
            </a:extLst>
          </p:cNvPr>
          <p:cNvSpPr txBox="1"/>
          <p:nvPr/>
        </p:nvSpPr>
        <p:spPr>
          <a:xfrm>
            <a:off x="783991" y="471983"/>
            <a:ext cx="3450479" cy="954107"/>
          </a:xfrm>
          <a:prstGeom prst="rect">
            <a:avLst/>
          </a:prstGeom>
          <a:noFill/>
        </p:spPr>
        <p:txBody>
          <a:bodyPr wrap="square">
            <a:spAutoFit/>
          </a:bodyPr>
          <a:lstStyle/>
          <a:p>
            <a:pPr algn="ctr"/>
            <a:r>
              <a:rPr lang="en-US" sz="2800" dirty="0">
                <a:solidFill>
                  <a:schemeClr val="bg1"/>
                </a:solidFill>
              </a:rPr>
              <a:t>THE LAST GLACIAL MAXIMUM</a:t>
            </a:r>
            <a:endParaRPr lang="en-CA" sz="2800" dirty="0">
              <a:solidFill>
                <a:schemeClr val="bg1"/>
              </a:solidFill>
            </a:endParaRPr>
          </a:p>
        </p:txBody>
      </p:sp>
      <p:sp>
        <p:nvSpPr>
          <p:cNvPr id="6" name="TextBox 5">
            <a:extLst>
              <a:ext uri="{FF2B5EF4-FFF2-40B4-BE49-F238E27FC236}">
                <a16:creationId xmlns:a16="http://schemas.microsoft.com/office/drawing/2014/main" id="{57EC0ADC-AB17-D6B6-1858-299956E37005}"/>
              </a:ext>
            </a:extLst>
          </p:cNvPr>
          <p:cNvSpPr txBox="1"/>
          <p:nvPr/>
        </p:nvSpPr>
        <p:spPr>
          <a:xfrm>
            <a:off x="4828217" y="425108"/>
            <a:ext cx="7114216" cy="6186309"/>
          </a:xfrm>
          <a:prstGeom prst="rect">
            <a:avLst/>
          </a:prstGeom>
          <a:noFill/>
        </p:spPr>
        <p:txBody>
          <a:bodyPr wrap="square">
            <a:spAutoFit/>
          </a:bodyPr>
          <a:lstStyle/>
          <a:p>
            <a:pPr marL="285750" indent="-285750">
              <a:buFont typeface="Arial" panose="020B0604020202020204" pitchFamily="34" charset="0"/>
              <a:buChar char="•"/>
            </a:pPr>
            <a:r>
              <a:rPr lang="en-US" dirty="0"/>
              <a:t>T</a:t>
            </a:r>
            <a:r>
              <a:rPr lang="en-US" b="0" i="0" dirty="0">
                <a:effectLst/>
              </a:rPr>
              <a:t>he last Ice Age </a:t>
            </a:r>
            <a:r>
              <a:rPr lang="en-US" dirty="0"/>
              <a:t>peaked</a:t>
            </a:r>
            <a:r>
              <a:rPr lang="en-US" b="0" i="0" dirty="0">
                <a:effectLst/>
              </a:rPr>
              <a:t> approximately 26,500 years ago. It was part of the Pleistocene Epoch, which lasted from about 2.6 million years ago to around 11,700 years ago. The last ice age saw large parts of the Earth covered in ice sheets, particularly in the Northern Hemisphere.</a:t>
            </a:r>
          </a:p>
          <a:p>
            <a:pPr marL="285750" indent="-285750">
              <a:buFont typeface="Arial" panose="020B0604020202020204" pitchFamily="34" charset="0"/>
              <a:buChar char="•"/>
            </a:pPr>
            <a:r>
              <a:rPr lang="en-US" b="0" i="0" dirty="0">
                <a:effectLst/>
              </a:rPr>
              <a:t> Estimates suggest that the global population of Homo sapiens, modern humans, who had migrated out of Africa 50 to 60,000 years ago may have dropped to as low as several thousand individuals </a:t>
            </a:r>
            <a:r>
              <a:rPr lang="en-US" dirty="0"/>
              <a:t>because of</a:t>
            </a:r>
            <a:r>
              <a:rPr lang="en-US" b="0" i="0" dirty="0">
                <a:effectLst/>
              </a:rPr>
              <a:t> these harsh conditions. This decline was influenced by factors such as reduced food availability, habitat changes, and increased competition for resources. However, as the climate warmed and the ice sheets retreated, human populations began to recover and expand</a:t>
            </a:r>
            <a:r>
              <a:rPr lang="en-US" dirty="0"/>
              <a:t>.</a:t>
            </a:r>
          </a:p>
          <a:p>
            <a:pPr marL="285750" indent="-285750">
              <a:buFont typeface="Arial" panose="020B0604020202020204" pitchFamily="34" charset="0"/>
              <a:buChar char="•"/>
            </a:pPr>
            <a:r>
              <a:rPr lang="en-US" b="0" i="0" dirty="0">
                <a:effectLst/>
              </a:rPr>
              <a:t> The global climate began to warm around 20,000 years ago, leading to the gradual retreat of the ice sheets and the transition into the current Holocene epoch.  </a:t>
            </a:r>
            <a:endParaRPr lang="en-US" dirty="0"/>
          </a:p>
          <a:p>
            <a:pPr marL="285750" indent="-285750">
              <a:buFont typeface="Arial" panose="020B0604020202020204" pitchFamily="34" charset="0"/>
              <a:buChar char="•"/>
            </a:pPr>
            <a:r>
              <a:rPr lang="en-US" b="0" i="0" dirty="0">
                <a:effectLst/>
              </a:rPr>
              <a:t>The transition from hunter-gatherer societies to agriculture was influenced by climate changes that made certain areas of the world more hospitable for farming.</a:t>
            </a:r>
          </a:p>
          <a:p>
            <a:pPr marL="285750" indent="-285750">
              <a:buFont typeface="Arial" panose="020B0604020202020204" pitchFamily="34" charset="0"/>
              <a:buChar char="•"/>
            </a:pPr>
            <a:r>
              <a:rPr lang="en-US" b="0" i="0" dirty="0">
                <a:effectLst/>
              </a:rPr>
              <a:t>The Medieval Warm Period (approximately 950-1250 AD) allowed for population growth in Europe, but the subsequent Little Ice Age (roughly 1300-1850 AD) brought colder temperatures, leading to crop failures, famine, and a decline in population.</a:t>
            </a:r>
          </a:p>
        </p:txBody>
      </p:sp>
    </p:spTree>
    <p:extLst>
      <p:ext uri="{BB962C8B-B14F-4D97-AF65-F5344CB8AC3E}">
        <p14:creationId xmlns:p14="http://schemas.microsoft.com/office/powerpoint/2010/main" val="330188801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32DF-332C-4B2C-5337-5E4207FF8DB9}"/>
            </a:ext>
          </a:extLst>
        </p:cNvPr>
        <p:cNvGrpSpPr/>
        <p:nvPr/>
      </p:nvGrpSpPr>
      <p:grpSpPr>
        <a:xfrm>
          <a:off x="0" y="0"/>
          <a:ext cx="0" cy="0"/>
          <a:chOff x="0" y="0"/>
          <a:chExt cx="0" cy="0"/>
        </a:xfrm>
      </p:grpSpPr>
      <p:pic>
        <p:nvPicPr>
          <p:cNvPr id="3" name="Picture 2" descr="A comparison of human evolution&#10;&#10;Description automatically generated">
            <a:extLst>
              <a:ext uri="{FF2B5EF4-FFF2-40B4-BE49-F238E27FC236}">
                <a16:creationId xmlns:a16="http://schemas.microsoft.com/office/drawing/2014/main" id="{D249809E-A874-3A43-BA70-78D169B5E3F1}"/>
              </a:ext>
            </a:extLst>
          </p:cNvPr>
          <p:cNvPicPr>
            <a:picLocks noChangeAspect="1"/>
          </p:cNvPicPr>
          <p:nvPr/>
        </p:nvPicPr>
        <p:blipFill>
          <a:blip r:embed="rId2">
            <a:extLst>
              <a:ext uri="{28A0092B-C50C-407E-A947-70E740481C1C}">
                <a14:useLocalDpi xmlns:a14="http://schemas.microsoft.com/office/drawing/2010/main" val="0"/>
              </a:ext>
            </a:extLst>
          </a:blip>
          <a:srcRect t="5462"/>
          <a:stretch/>
        </p:blipFill>
        <p:spPr>
          <a:xfrm>
            <a:off x="141532" y="1563379"/>
            <a:ext cx="3504177" cy="3350754"/>
          </a:xfrm>
          <a:prstGeom prst="rect">
            <a:avLst/>
          </a:prstGeom>
        </p:spPr>
      </p:pic>
      <p:sp>
        <p:nvSpPr>
          <p:cNvPr id="4" name="TextBox 3">
            <a:extLst>
              <a:ext uri="{FF2B5EF4-FFF2-40B4-BE49-F238E27FC236}">
                <a16:creationId xmlns:a16="http://schemas.microsoft.com/office/drawing/2014/main" id="{8B47272E-3F85-EDA9-A02D-DD78CB4F8A3C}"/>
              </a:ext>
            </a:extLst>
          </p:cNvPr>
          <p:cNvSpPr txBox="1"/>
          <p:nvPr/>
        </p:nvSpPr>
        <p:spPr>
          <a:xfrm>
            <a:off x="238955" y="950663"/>
            <a:ext cx="3406754" cy="461665"/>
          </a:xfrm>
          <a:prstGeom prst="rect">
            <a:avLst/>
          </a:prstGeom>
          <a:noFill/>
        </p:spPr>
        <p:txBody>
          <a:bodyPr wrap="square">
            <a:spAutoFit/>
          </a:bodyPr>
          <a:lstStyle/>
          <a:p>
            <a:pPr algn="ctr"/>
            <a:r>
              <a:rPr lang="en-US" sz="2400" b="0" i="0" dirty="0">
                <a:solidFill>
                  <a:schemeClr val="bg1"/>
                </a:solidFill>
                <a:effectLst/>
                <a:cs typeface="Arial" panose="020B0604020202020204" pitchFamily="34" charset="0"/>
              </a:rPr>
              <a:t>HOMININ MIGRATION</a:t>
            </a:r>
            <a:endParaRPr lang="en-CA" sz="2400" dirty="0">
              <a:solidFill>
                <a:schemeClr val="bg1"/>
              </a:solidFill>
            </a:endParaRPr>
          </a:p>
        </p:txBody>
      </p:sp>
      <p:sp>
        <p:nvSpPr>
          <p:cNvPr id="6" name="TextBox 5">
            <a:extLst>
              <a:ext uri="{FF2B5EF4-FFF2-40B4-BE49-F238E27FC236}">
                <a16:creationId xmlns:a16="http://schemas.microsoft.com/office/drawing/2014/main" id="{47737D0F-6D18-0E0E-11F3-4869B1E0090F}"/>
              </a:ext>
            </a:extLst>
          </p:cNvPr>
          <p:cNvSpPr txBox="1"/>
          <p:nvPr/>
        </p:nvSpPr>
        <p:spPr>
          <a:xfrm>
            <a:off x="3808978" y="455934"/>
            <a:ext cx="8383022" cy="6186309"/>
          </a:xfrm>
          <a:prstGeom prst="rect">
            <a:avLst/>
          </a:prstGeom>
          <a:noFill/>
        </p:spPr>
        <p:txBody>
          <a:bodyPr wrap="square">
            <a:spAutoFit/>
          </a:bodyPr>
          <a:lstStyle/>
          <a:p>
            <a:pPr marL="285750" indent="-285750">
              <a:buFont typeface="Arial" panose="020B0604020202020204" pitchFamily="34" charset="0"/>
              <a:buChar char="•"/>
            </a:pPr>
            <a:r>
              <a:rPr lang="en-US" dirty="0">
                <a:cs typeface="Arial" panose="020B0604020202020204" pitchFamily="34" charset="0"/>
              </a:rPr>
              <a:t>Migration has been continuously occurring in Hominis who originated in Africa where they evolved over millions of years. The migration of hominids out of Africa occurred in several waves, with different species leaving the African continent at various times.</a:t>
            </a:r>
          </a:p>
          <a:p>
            <a:pPr marL="285750" indent="-285750">
              <a:buFont typeface="Arial" panose="020B0604020202020204" pitchFamily="34" charset="0"/>
              <a:buChar char="•"/>
            </a:pPr>
            <a:r>
              <a:rPr lang="en-US" dirty="0">
                <a:cs typeface="Arial" panose="020B0604020202020204" pitchFamily="34" charset="0"/>
              </a:rPr>
              <a:t>The earliest hominis, such as Australopithecus, lived in Africa around 4 to 2 million years ago. Evidence suggests that some of these early hominids may have begun to disperse from Africa into other regions, but these migrations were limited and did not lead to widespread settlement.</a:t>
            </a:r>
          </a:p>
          <a:p>
            <a:pPr marL="285750" indent="-285750">
              <a:buFont typeface="Arial" panose="020B0604020202020204" pitchFamily="34" charset="0"/>
              <a:buChar char="•"/>
            </a:pPr>
            <a:r>
              <a:rPr lang="en-US" dirty="0">
                <a:cs typeface="Arial" panose="020B0604020202020204" pitchFamily="34" charset="0"/>
              </a:rPr>
              <a:t>One of the first hominin species known to have migrated out of Africa is </a:t>
            </a:r>
            <a:r>
              <a:rPr lang="en-US" dirty="0">
                <a:solidFill>
                  <a:schemeClr val="bg1"/>
                </a:solidFill>
                <a:cs typeface="Arial" panose="020B0604020202020204" pitchFamily="34" charset="0"/>
              </a:rPr>
              <a:t>Homo erectus</a:t>
            </a:r>
            <a:r>
              <a:rPr lang="en-US" dirty="0">
                <a:cs typeface="Arial" panose="020B0604020202020204" pitchFamily="34" charset="0"/>
              </a:rPr>
              <a:t>. This species is believed to have left Africa around 1.9 million years ago and spread into parts of Asia and Europe. Homo erectus was more adaptable and capable of surviving in diverse environments compared to earlier hominids.</a:t>
            </a:r>
          </a:p>
          <a:p>
            <a:pPr marL="285750" indent="-285750">
              <a:buFont typeface="Arial" panose="020B0604020202020204" pitchFamily="34" charset="0"/>
              <a:buChar char="•"/>
            </a:pPr>
            <a:r>
              <a:rPr lang="en-US" dirty="0">
                <a:cs typeface="Arial" panose="020B0604020202020204" pitchFamily="34" charset="0"/>
              </a:rPr>
              <a:t>Following the migration of Homo erectus, other hominis, such as Neanderthals and Denisovans, emerged. Neanderthals are believed to have evolved from a common ancestor with modern humans in Europe and Asia, while Denisovans are known from fossil evidence found in Siberia. These groups lived alongside early modern humans (Homo sapiens) and interacted with them.</a:t>
            </a:r>
          </a:p>
          <a:p>
            <a:pPr marL="285750" indent="-285750">
              <a:buFont typeface="Arial" panose="020B0604020202020204" pitchFamily="34" charset="0"/>
              <a:buChar char="•"/>
            </a:pPr>
            <a:r>
              <a:rPr lang="en-US" dirty="0">
                <a:cs typeface="Arial" panose="020B0604020202020204" pitchFamily="34" charset="0"/>
              </a:rPr>
              <a:t>The most significant migration of Homo sapiens out of Africa is believed to have taken place around 60,000 to 70,000 years ago. This migration marked the beginning of the spread of anatomically modern humans to various parts of the world, including Europe, Asia, Australia, and eventually about 15,000 years ago the Americas.</a:t>
            </a:r>
          </a:p>
        </p:txBody>
      </p:sp>
    </p:spTree>
    <p:extLst>
      <p:ext uri="{BB962C8B-B14F-4D97-AF65-F5344CB8AC3E}">
        <p14:creationId xmlns:p14="http://schemas.microsoft.com/office/powerpoint/2010/main" val="34780494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56DE6-9BF0-2473-AFC9-667CA97B8B16}"/>
            </a:ext>
          </a:extLst>
        </p:cNvPr>
        <p:cNvGrpSpPr/>
        <p:nvPr/>
      </p:nvGrpSpPr>
      <p:grpSpPr>
        <a:xfrm>
          <a:off x="0" y="0"/>
          <a:ext cx="0" cy="0"/>
          <a:chOff x="0" y="0"/>
          <a:chExt cx="0" cy="0"/>
        </a:xfrm>
      </p:grpSpPr>
      <p:pic>
        <p:nvPicPr>
          <p:cNvPr id="7" name="Picture 6" descr="A graph with black dots and white text&#10;&#10;Description automatically generated">
            <a:extLst>
              <a:ext uri="{FF2B5EF4-FFF2-40B4-BE49-F238E27FC236}">
                <a16:creationId xmlns:a16="http://schemas.microsoft.com/office/drawing/2014/main" id="{59422ED1-21AF-F32B-6BEE-2180BDE09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61" y="1340863"/>
            <a:ext cx="3523756" cy="2099309"/>
          </a:xfrm>
          <a:prstGeom prst="rect">
            <a:avLst/>
          </a:prstGeom>
        </p:spPr>
      </p:pic>
      <p:pic>
        <p:nvPicPr>
          <p:cNvPr id="5" name="Picture 4" descr="A cartoon of a group of people&#10;&#10;Description automatically generated">
            <a:extLst>
              <a:ext uri="{FF2B5EF4-FFF2-40B4-BE49-F238E27FC236}">
                <a16:creationId xmlns:a16="http://schemas.microsoft.com/office/drawing/2014/main" id="{4D421D9C-CAE6-782F-01AE-3D9156086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61" y="3719030"/>
            <a:ext cx="3523756" cy="2149414"/>
          </a:xfrm>
          <a:prstGeom prst="rect">
            <a:avLst/>
          </a:prstGeom>
        </p:spPr>
      </p:pic>
      <p:sp>
        <p:nvSpPr>
          <p:cNvPr id="3" name="TextBox 2">
            <a:extLst>
              <a:ext uri="{FF2B5EF4-FFF2-40B4-BE49-F238E27FC236}">
                <a16:creationId xmlns:a16="http://schemas.microsoft.com/office/drawing/2014/main" id="{BB03C132-CB76-ADDE-1DB4-8E50C4571854}"/>
              </a:ext>
            </a:extLst>
          </p:cNvPr>
          <p:cNvSpPr txBox="1"/>
          <p:nvPr/>
        </p:nvSpPr>
        <p:spPr>
          <a:xfrm>
            <a:off x="-424685" y="325200"/>
            <a:ext cx="4833848" cy="830997"/>
          </a:xfrm>
          <a:prstGeom prst="rect">
            <a:avLst/>
          </a:prstGeom>
          <a:noFill/>
        </p:spPr>
        <p:txBody>
          <a:bodyPr wrap="square">
            <a:spAutoFit/>
          </a:bodyPr>
          <a:lstStyle/>
          <a:p>
            <a:pPr algn="ctr"/>
            <a:r>
              <a:rPr lang="en-US" sz="2400" b="0" i="0" dirty="0">
                <a:solidFill>
                  <a:schemeClr val="bg1"/>
                </a:solidFill>
                <a:effectLst/>
                <a:cs typeface="Arial" panose="020B0604020202020204" pitchFamily="34" charset="0"/>
              </a:rPr>
              <a:t>HOMININ </a:t>
            </a:r>
            <a:r>
              <a:rPr lang="en-US" sz="2400" dirty="0">
                <a:solidFill>
                  <a:schemeClr val="bg1"/>
                </a:solidFill>
                <a:cs typeface="Arial" panose="020B0604020202020204" pitchFamily="34" charset="0"/>
              </a:rPr>
              <a:t>EVOLUTIONARY PRESSURES</a:t>
            </a:r>
            <a:endParaRPr lang="en-CA" sz="2400" dirty="0">
              <a:solidFill>
                <a:schemeClr val="bg1"/>
              </a:solidFill>
            </a:endParaRPr>
          </a:p>
        </p:txBody>
      </p:sp>
      <p:sp>
        <p:nvSpPr>
          <p:cNvPr id="9" name="TextBox 8">
            <a:extLst>
              <a:ext uri="{FF2B5EF4-FFF2-40B4-BE49-F238E27FC236}">
                <a16:creationId xmlns:a16="http://schemas.microsoft.com/office/drawing/2014/main" id="{8CA22E19-69AA-00D8-A76A-19E3D0541F11}"/>
              </a:ext>
            </a:extLst>
          </p:cNvPr>
          <p:cNvSpPr txBox="1"/>
          <p:nvPr/>
        </p:nvSpPr>
        <p:spPr>
          <a:xfrm>
            <a:off x="3754117" y="-53092"/>
            <a:ext cx="8558124" cy="7232749"/>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Evolutionary pressure refers to environmental factors that influence the survival and reproduction of individuals within a population. Over generations these pressures can lead to changes in the traits of organisms. </a:t>
            </a:r>
          </a:p>
          <a:p>
            <a:pPr marL="285750" indent="-285750">
              <a:buFont typeface="Arial" panose="020B0604020202020204" pitchFamily="34" charset="0"/>
              <a:buChar char="•"/>
            </a:pPr>
            <a:r>
              <a:rPr lang="en-US" sz="1600" b="0" i="0" dirty="0">
                <a:effectLst/>
                <a:latin typeface="+mj-lt"/>
              </a:rPr>
              <a:t>For example, if a particular trait enhances an organism's ability to survive and reproduce in its environment, individuals with that trait are more likely to pass it on to their offspring. This process is a key mechanism of natural selection, driving the evolution of species over time. Evolutionary pressures can come from various sources, including predation, competition for resources, environmental changes, and social interactions.</a:t>
            </a:r>
          </a:p>
          <a:p>
            <a:pPr marL="285750" indent="-285750">
              <a:buFont typeface="Arial" panose="020B0604020202020204" pitchFamily="34" charset="0"/>
              <a:buChar char="•"/>
            </a:pPr>
            <a:r>
              <a:rPr lang="en-US" sz="1600" dirty="0">
                <a:latin typeface="+mj-lt"/>
              </a:rPr>
              <a:t>The hominin lineage, of which humans are the last surviving species, descended from chimpanzees 5 million years ago. Humans and chimpanzees share 99% of their DNA. In addition to climate changes there were other evolutionary pressures that affected Human evolution. </a:t>
            </a:r>
          </a:p>
          <a:p>
            <a:pPr marL="285750" indent="-285750">
              <a:buFont typeface="Arial" panose="020B0604020202020204" pitchFamily="34" charset="0"/>
              <a:buChar char="•"/>
            </a:pPr>
            <a:r>
              <a:rPr lang="en-US" sz="1600" dirty="0">
                <a:latin typeface="+mj-lt"/>
              </a:rPr>
              <a:t>Robin Dunbar a British anthropologist and evolutionary psychologist has described some of these evolutionary pressures. Dunbar is best known for his work on social networks and the concept known as "Dunbar's number." </a:t>
            </a:r>
          </a:p>
          <a:p>
            <a:pPr marL="285750" indent="-285750">
              <a:buFont typeface="Arial" panose="020B0604020202020204" pitchFamily="34" charset="0"/>
              <a:buChar char="•"/>
            </a:pPr>
            <a:r>
              <a:rPr lang="en-US" sz="1600" dirty="0">
                <a:latin typeface="+mj-lt"/>
              </a:rPr>
              <a:t>The Dunbar number is a theoretical cognitive limit to the number of stable relationships that a primate can maintain, for Humans this number is estimated to be around 150. </a:t>
            </a:r>
          </a:p>
          <a:p>
            <a:pPr marL="285750" indent="-285750">
              <a:buFont typeface="Arial" panose="020B0604020202020204" pitchFamily="34" charset="0"/>
              <a:buChar char="•"/>
            </a:pPr>
            <a:r>
              <a:rPr lang="en-US" sz="1600" dirty="0">
                <a:latin typeface="+mj-lt"/>
              </a:rPr>
              <a:t>Dunbar’s number is derived from his research on the relation between primate brain sizes and social group sizes. This research suggests that </a:t>
            </a:r>
            <a:r>
              <a:rPr lang="en-US" sz="1600" dirty="0">
                <a:solidFill>
                  <a:schemeClr val="bg1"/>
                </a:solidFill>
                <a:latin typeface="+mj-lt"/>
              </a:rPr>
              <a:t>the size of the neocortex limits </a:t>
            </a:r>
            <a:r>
              <a:rPr lang="en-US" sz="1600" dirty="0">
                <a:latin typeface="+mj-lt"/>
              </a:rPr>
              <a:t>the number of meaningful social relationships an individual can manage. </a:t>
            </a:r>
          </a:p>
          <a:p>
            <a:pPr marL="285750" indent="-285750">
              <a:buFont typeface="Arial" panose="020B0604020202020204" pitchFamily="34" charset="0"/>
              <a:buChar char="•"/>
            </a:pPr>
            <a:r>
              <a:rPr lang="en-US" sz="1600" dirty="0">
                <a:latin typeface="+mj-lt"/>
              </a:rPr>
              <a:t>This limit in number occurs because having a meaningful social relationship involves remembering what other member of the group are like so that an individual can successfully manage their social interactions. This “remembering” requires significant cognitive resources that require a larger cerebral cortex.  </a:t>
            </a:r>
          </a:p>
          <a:p>
            <a:pPr marL="285750" indent="-285750">
              <a:buFont typeface="Arial" panose="020B0604020202020204" pitchFamily="34" charset="0"/>
              <a:buChar char="•"/>
            </a:pPr>
            <a:r>
              <a:rPr lang="en-US" sz="1600" dirty="0">
                <a:latin typeface="+mj-lt"/>
              </a:rPr>
              <a:t>Dunbar's theory suggests that the neocortex is responsible for managing social relationships and understanding social dynamics. As the neocortex size increases, it allows for more complex social interactions and relationships. However, there is a limit to how many meaningful relationships one can maintain due to cognitive constraints. Essentially, the larger the neocortex, the more social connections one can handle, but there is still a finite limit.</a:t>
            </a:r>
          </a:p>
        </p:txBody>
      </p:sp>
    </p:spTree>
    <p:extLst>
      <p:ext uri="{BB962C8B-B14F-4D97-AF65-F5344CB8AC3E}">
        <p14:creationId xmlns:p14="http://schemas.microsoft.com/office/powerpoint/2010/main" val="33253250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45168-D70B-07E0-D429-7B58D86245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DB5955-BBDA-7A0D-21B5-8CC23ACD3406}"/>
              </a:ext>
            </a:extLst>
          </p:cNvPr>
          <p:cNvSpPr txBox="1"/>
          <p:nvPr/>
        </p:nvSpPr>
        <p:spPr>
          <a:xfrm>
            <a:off x="3537501" y="186612"/>
            <a:ext cx="8654499" cy="7017306"/>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The cognitive revolution describes a period tha</a:t>
            </a:r>
            <a:r>
              <a:rPr lang="en-US" sz="1600" dirty="0">
                <a:latin typeface="+mj-lt"/>
              </a:rPr>
              <a:t>t saw</a:t>
            </a:r>
            <a:r>
              <a:rPr lang="en-US" sz="1600" b="0" i="0" dirty="0">
                <a:effectLst/>
                <a:latin typeface="+mj-lt"/>
              </a:rPr>
              <a:t> a significant shift in human thought and behavior that is believed to have occurred around 70,000 years ago. </a:t>
            </a:r>
            <a:r>
              <a:rPr lang="en-US" sz="1600" dirty="0">
                <a:latin typeface="+mj-lt"/>
              </a:rPr>
              <a:t>It</a:t>
            </a:r>
            <a:r>
              <a:rPr lang="en-US" sz="1600" b="0" i="0" dirty="0">
                <a:effectLst/>
                <a:latin typeface="+mj-lt"/>
              </a:rPr>
              <a:t> led to the emergence of more complex language, abstract thinking, and advanced social structures among Homo sapiens.</a:t>
            </a:r>
            <a:r>
              <a:rPr lang="en-US" sz="1600" dirty="0">
                <a:latin typeface="+mj-lt"/>
              </a:rPr>
              <a:t> T</a:t>
            </a:r>
            <a:r>
              <a:rPr lang="en-US" sz="1600" b="0" i="0" dirty="0">
                <a:effectLst/>
                <a:latin typeface="+mj-lt"/>
              </a:rPr>
              <a:t>he cognitive revolution marked a pivotal moment in human history, which allowed for the development of modern societies.</a:t>
            </a:r>
          </a:p>
          <a:p>
            <a:pPr marL="285750" indent="-285750">
              <a:buFont typeface="Arial" panose="020B0604020202020204" pitchFamily="34" charset="0"/>
              <a:buChar char="•"/>
            </a:pPr>
            <a:r>
              <a:rPr lang="en-US" sz="1600" dirty="0">
                <a:latin typeface="+mj-lt"/>
                <a:cs typeface="Arial" panose="020B0604020202020204" pitchFamily="34" charset="0"/>
              </a:rPr>
              <a:t>Anthropologist Ian Tattersall believes that the core change that occurred during the cognitive revolution was the emergence of symbolic thought. He writes “With symbolic thought humans dissect our interior and exterior worlds into a vocabulary of mental symbols and then we rearrange those symbols according to rules to imagine alternate versions of the reality we’re living in. As far as we know no other organism treats information in this way.”</a:t>
            </a:r>
          </a:p>
          <a:p>
            <a:pPr marL="285750" indent="-285750">
              <a:buFont typeface="Arial" panose="020B0604020202020204" pitchFamily="34" charset="0"/>
              <a:buChar char="•"/>
            </a:pPr>
            <a:r>
              <a:rPr lang="en-US" sz="1600" b="0" i="0" dirty="0">
                <a:effectLst/>
                <a:latin typeface="+mj-lt"/>
              </a:rPr>
              <a:t> The capacity for symbolic thinking that arose </a:t>
            </a:r>
            <a:r>
              <a:rPr lang="en-US" sz="1600" dirty="0">
                <a:latin typeface="+mj-lt"/>
              </a:rPr>
              <a:t>during the cognitive revolution</a:t>
            </a:r>
            <a:r>
              <a:rPr lang="en-US" sz="1600" b="0" i="0" dirty="0">
                <a:effectLst/>
                <a:latin typeface="+mj-lt"/>
              </a:rPr>
              <a:t> is evident in the sudden development, during this period, of art, music, rituals and sophisticated tools. </a:t>
            </a:r>
          </a:p>
          <a:p>
            <a:pPr marL="285750" indent="-285750">
              <a:buFont typeface="Arial" panose="020B0604020202020204" pitchFamily="34" charset="0"/>
              <a:buChar char="•"/>
            </a:pPr>
            <a:r>
              <a:rPr lang="en-US" sz="1600" b="0" i="0" dirty="0">
                <a:effectLst/>
                <a:latin typeface="+mj-lt"/>
              </a:rPr>
              <a:t>With their newly emergent capacity for symbolic thought, </a:t>
            </a:r>
            <a:r>
              <a:rPr lang="en-US" sz="1600" dirty="0">
                <a:latin typeface="+mj-lt"/>
              </a:rPr>
              <a:t>our human ancestors</a:t>
            </a:r>
            <a:r>
              <a:rPr lang="en-US" sz="1600" b="0" i="0" dirty="0">
                <a:effectLst/>
                <a:latin typeface="+mj-lt"/>
              </a:rPr>
              <a:t> began to think abstractly. This allowed for the creation of concepts such as religion, mythology, and art. The ability to imagine things that do not exist in the physical world enabled the development of </a:t>
            </a:r>
            <a:r>
              <a:rPr lang="en-US" sz="1600" dirty="0">
                <a:latin typeface="+mj-lt"/>
              </a:rPr>
              <a:t>convenient fictions</a:t>
            </a:r>
            <a:r>
              <a:rPr lang="en-US" sz="1600" b="0" i="0" dirty="0">
                <a:effectLst/>
                <a:latin typeface="+mj-lt"/>
              </a:rPr>
              <a:t>, which became a fundamental aspect of culture.</a:t>
            </a:r>
            <a:r>
              <a:rPr lang="en-US" sz="1600" b="0" i="0" dirty="0">
                <a:solidFill>
                  <a:srgbClr val="222222"/>
                </a:solidFill>
                <a:effectLst/>
                <a:latin typeface="+mj-lt"/>
              </a:rPr>
              <a:t> </a:t>
            </a:r>
          </a:p>
          <a:p>
            <a:pPr marL="285750" indent="-285750">
              <a:buFont typeface="Arial" panose="020B0604020202020204" pitchFamily="34" charset="0"/>
              <a:buChar char="•"/>
            </a:pPr>
            <a:r>
              <a:rPr lang="en-US" sz="1600" b="0" i="0" dirty="0">
                <a:effectLst/>
                <a:latin typeface="+mj-lt"/>
              </a:rPr>
              <a:t>According to historian Yuval Harari "convenient fictions" are shared beliefs or narratives that exist in human societies. These fictions are not necessarily true in a factual sense, but they serve important social functions. Examples include concepts like money, nations, corporations, and laws. These convenient fictions allow large groups of people to cooperate and coordinate their actions, creating a framework for social order and collaboration. </a:t>
            </a:r>
            <a:r>
              <a:rPr lang="en-US" sz="1600" dirty="0">
                <a:latin typeface="+mj-lt"/>
              </a:rPr>
              <a:t>S</a:t>
            </a:r>
            <a:r>
              <a:rPr lang="en-US" sz="1600" b="0" i="0" dirty="0">
                <a:effectLst/>
                <a:latin typeface="+mj-lt"/>
              </a:rPr>
              <a:t>hared beliefs in convenient fictions enable complex societies to function, even though they are based on collective imagination rather than objective reality. </a:t>
            </a:r>
          </a:p>
          <a:p>
            <a:pPr marL="285750" indent="-285750">
              <a:buFont typeface="Arial" panose="020B0604020202020204" pitchFamily="34" charset="0"/>
              <a:buChar char="•"/>
            </a:pPr>
            <a:r>
              <a:rPr lang="en-US" sz="1600" b="0" i="0" dirty="0">
                <a:effectLst/>
                <a:latin typeface="+mj-lt"/>
              </a:rPr>
              <a:t>Enhanced cognitive skills and convenient fictions fostered more complex social structures. Humans </a:t>
            </a:r>
            <a:r>
              <a:rPr lang="en-US" sz="1600" dirty="0">
                <a:latin typeface="+mj-lt"/>
              </a:rPr>
              <a:t>gradually become better able to</a:t>
            </a:r>
            <a:r>
              <a:rPr lang="en-US" sz="1600" b="0" i="0" dirty="0">
                <a:effectLst/>
                <a:latin typeface="+mj-lt"/>
              </a:rPr>
              <a:t> form larger groups and cooperate on a scale that was not possible for earlier hominids. This cooperation was essential for hunting, gathering, and sharing resources, </a:t>
            </a:r>
            <a:r>
              <a:rPr lang="en-US" sz="1600" dirty="0">
                <a:latin typeface="+mj-lt"/>
              </a:rPr>
              <a:t>and lead</a:t>
            </a:r>
            <a:r>
              <a:rPr lang="en-US" sz="1600" b="0" i="0" dirty="0">
                <a:effectLst/>
                <a:latin typeface="+mj-lt"/>
              </a:rPr>
              <a:t> to the establishment of social norms and cultural practices.</a:t>
            </a:r>
          </a:p>
          <a:p>
            <a:endParaRPr lang="en-US" dirty="0">
              <a:cs typeface="Arial" panose="020B0604020202020204" pitchFamily="34" charset="0"/>
            </a:endParaRPr>
          </a:p>
        </p:txBody>
      </p:sp>
      <p:sp>
        <p:nvSpPr>
          <p:cNvPr id="4" name="TextBox 3">
            <a:extLst>
              <a:ext uri="{FF2B5EF4-FFF2-40B4-BE49-F238E27FC236}">
                <a16:creationId xmlns:a16="http://schemas.microsoft.com/office/drawing/2014/main" id="{0D861B7D-538C-B8F6-7651-3869452D3EF6}"/>
              </a:ext>
            </a:extLst>
          </p:cNvPr>
          <p:cNvSpPr txBox="1"/>
          <p:nvPr/>
        </p:nvSpPr>
        <p:spPr>
          <a:xfrm>
            <a:off x="329062" y="979659"/>
            <a:ext cx="2968041" cy="1077218"/>
          </a:xfrm>
          <a:prstGeom prst="rect">
            <a:avLst/>
          </a:prstGeom>
          <a:noFill/>
        </p:spPr>
        <p:txBody>
          <a:bodyPr wrap="square">
            <a:spAutoFit/>
          </a:bodyPr>
          <a:lstStyle/>
          <a:p>
            <a:pPr algn="ctr"/>
            <a:r>
              <a:rPr lang="en-US" sz="3200" dirty="0">
                <a:solidFill>
                  <a:schemeClr val="bg1"/>
                </a:solidFill>
              </a:rPr>
              <a:t>THE COGNITIVE REVOLUTION</a:t>
            </a:r>
          </a:p>
        </p:txBody>
      </p:sp>
      <p:sp>
        <p:nvSpPr>
          <p:cNvPr id="5" name="TextBox 4">
            <a:extLst>
              <a:ext uri="{FF2B5EF4-FFF2-40B4-BE49-F238E27FC236}">
                <a16:creationId xmlns:a16="http://schemas.microsoft.com/office/drawing/2014/main" id="{975D8F75-64ED-713A-592E-5A68C8E04D7B}"/>
              </a:ext>
            </a:extLst>
          </p:cNvPr>
          <p:cNvSpPr txBox="1"/>
          <p:nvPr/>
        </p:nvSpPr>
        <p:spPr>
          <a:xfrm>
            <a:off x="1748790" y="6488668"/>
            <a:ext cx="6094476" cy="369332"/>
          </a:xfrm>
          <a:prstGeom prst="rect">
            <a:avLst/>
          </a:prstGeom>
          <a:noFill/>
        </p:spPr>
        <p:txBody>
          <a:bodyPr wrap="square">
            <a:spAutoFit/>
          </a:bodyPr>
          <a:lstStyle/>
          <a:p>
            <a:r>
              <a:rPr lang="en-US" dirty="0">
                <a:latin typeface="+mj-lt"/>
                <a:cs typeface="Arial" panose="020B0604020202020204" pitchFamily="34" charset="0"/>
              </a:rPr>
              <a:t> </a:t>
            </a:r>
            <a:endParaRPr lang="en-CA" dirty="0"/>
          </a:p>
        </p:txBody>
      </p:sp>
      <p:pic>
        <p:nvPicPr>
          <p:cNvPr id="2" name="Picture 1" descr="A person sitting in front of a table with several human skulls&#10;&#10;Description automatically generated">
            <a:extLst>
              <a:ext uri="{FF2B5EF4-FFF2-40B4-BE49-F238E27FC236}">
                <a16:creationId xmlns:a16="http://schemas.microsoft.com/office/drawing/2014/main" id="{D19C0DBF-0FB2-ED85-366A-E75937AE90F7}"/>
              </a:ext>
            </a:extLst>
          </p:cNvPr>
          <p:cNvPicPr>
            <a:picLocks noChangeAspect="1"/>
          </p:cNvPicPr>
          <p:nvPr/>
        </p:nvPicPr>
        <p:blipFill>
          <a:blip r:embed="rId2">
            <a:extLst>
              <a:ext uri="{28A0092B-C50C-407E-A947-70E740481C1C}">
                <a14:useLocalDpi xmlns:a14="http://schemas.microsoft.com/office/drawing/2010/main" val="0"/>
              </a:ext>
            </a:extLst>
          </a:blip>
          <a:srcRect r="1" b="17269"/>
          <a:stretch/>
        </p:blipFill>
        <p:spPr>
          <a:xfrm>
            <a:off x="45588" y="2464594"/>
            <a:ext cx="3406401" cy="2438800"/>
          </a:xfrm>
          <a:prstGeom prst="rect">
            <a:avLst/>
          </a:prstGeom>
        </p:spPr>
      </p:pic>
    </p:spTree>
    <p:extLst>
      <p:ext uri="{BB962C8B-B14F-4D97-AF65-F5344CB8AC3E}">
        <p14:creationId xmlns:p14="http://schemas.microsoft.com/office/powerpoint/2010/main" val="42115745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5E94-016C-6077-803E-31380FD7D333}"/>
            </a:ext>
          </a:extLst>
        </p:cNvPr>
        <p:cNvGrpSpPr/>
        <p:nvPr/>
      </p:nvGrpSpPr>
      <p:grpSpPr>
        <a:xfrm>
          <a:off x="0" y="0"/>
          <a:ext cx="0" cy="0"/>
          <a:chOff x="0" y="0"/>
          <a:chExt cx="0" cy="0"/>
        </a:xfrm>
      </p:grpSpPr>
      <p:pic>
        <p:nvPicPr>
          <p:cNvPr id="3" name="Picture 2" descr="A stone wall with hieroglyphics&#10;&#10;Description automatically generated">
            <a:extLst>
              <a:ext uri="{FF2B5EF4-FFF2-40B4-BE49-F238E27FC236}">
                <a16:creationId xmlns:a16="http://schemas.microsoft.com/office/drawing/2014/main" id="{3FAB6EC5-533C-4701-24FF-1556689BB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21" y="1171575"/>
            <a:ext cx="2832936" cy="4650581"/>
          </a:xfrm>
          <a:prstGeom prst="rect">
            <a:avLst/>
          </a:prstGeom>
        </p:spPr>
      </p:pic>
      <p:sp>
        <p:nvSpPr>
          <p:cNvPr id="5" name="TextBox 4">
            <a:extLst>
              <a:ext uri="{FF2B5EF4-FFF2-40B4-BE49-F238E27FC236}">
                <a16:creationId xmlns:a16="http://schemas.microsoft.com/office/drawing/2014/main" id="{31FBBCF6-E2B8-BECD-D73A-D0D1A2B3F969}"/>
              </a:ext>
            </a:extLst>
          </p:cNvPr>
          <p:cNvSpPr txBox="1"/>
          <p:nvPr/>
        </p:nvSpPr>
        <p:spPr>
          <a:xfrm>
            <a:off x="3608504" y="1114396"/>
            <a:ext cx="8419843" cy="4801314"/>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The cognitive revolution is thought to have been caused by several interrelated factors.</a:t>
            </a:r>
            <a:r>
              <a:rPr lang="en-US" dirty="0">
                <a:latin typeface="+mj-lt"/>
              </a:rPr>
              <a:t> </a:t>
            </a:r>
            <a:r>
              <a:rPr lang="en-US" b="0" i="0" dirty="0">
                <a:effectLst/>
                <a:latin typeface="+mj-lt"/>
              </a:rPr>
              <a:t>Some researchers suggest that changes in the brain, possibly due to genetic mutations, may have led to the enhancement of Human cognitive abilities.</a:t>
            </a:r>
          </a:p>
          <a:p>
            <a:pPr marL="285750" indent="-285750">
              <a:buFont typeface="Arial" panose="020B0604020202020204" pitchFamily="34" charset="0"/>
              <a:buChar char="•"/>
            </a:pPr>
            <a:r>
              <a:rPr lang="en-US" b="0" i="0" dirty="0">
                <a:effectLst/>
                <a:latin typeface="+mj-lt"/>
              </a:rPr>
              <a:t>The ability to communicate using complex language also played a crucial role in the cognitive revolution</a:t>
            </a:r>
            <a:r>
              <a:rPr lang="en-US" dirty="0">
                <a:latin typeface="+mj-lt"/>
              </a:rPr>
              <a:t> as it</a:t>
            </a:r>
            <a:r>
              <a:rPr lang="en-US" b="0" i="0" dirty="0">
                <a:effectLst/>
                <a:latin typeface="+mj-lt"/>
              </a:rPr>
              <a:t> enabled humans to share ideas, collaborate, and build social bonds, all of which are essential for survival and community building.</a:t>
            </a:r>
          </a:p>
          <a:p>
            <a:pPr marL="285750" indent="-285750">
              <a:buFont typeface="Arial" panose="020B0604020202020204" pitchFamily="34" charset="0"/>
              <a:buChar char="•"/>
            </a:pPr>
            <a:endParaRPr lang="en-US" b="0" i="0" dirty="0">
              <a:effectLst/>
              <a:latin typeface="+mj-lt"/>
            </a:endParaRPr>
          </a:p>
          <a:p>
            <a:pPr marL="285750" indent="-285750">
              <a:buFont typeface="Arial" panose="020B0604020202020204" pitchFamily="34" charset="0"/>
              <a:buChar char="•"/>
            </a:pPr>
            <a:r>
              <a:rPr lang="en-US" b="0" i="0" dirty="0">
                <a:effectLst/>
                <a:latin typeface="+mj-lt"/>
              </a:rPr>
              <a:t>As humans began to form larger and more complex social groups, cultural practices, convenient fictions, and shared beliefs became more prevalent. These helped to create a sense of belonging and cohesion within groups, fostering the development of cultural identities. As cognitive abilities continued to advance, humans began to develop moral and ethical frameworks that guided their behavior. </a:t>
            </a:r>
          </a:p>
          <a:p>
            <a:endParaRPr lang="en-US" b="0" i="0" dirty="0">
              <a:effectLst/>
              <a:latin typeface="+mj-lt"/>
            </a:endParaRPr>
          </a:p>
          <a:p>
            <a:pPr marL="285750" indent="-285750">
              <a:buFont typeface="Arial" panose="020B0604020202020204" pitchFamily="34" charset="0"/>
              <a:buChar char="•"/>
            </a:pPr>
            <a:r>
              <a:rPr lang="en-US" dirty="0">
                <a:latin typeface="+mj-lt"/>
              </a:rPr>
              <a:t>C</a:t>
            </a:r>
            <a:r>
              <a:rPr lang="en-US" b="0" i="0" dirty="0">
                <a:effectLst/>
                <a:latin typeface="+mj-lt"/>
              </a:rPr>
              <a:t>ultural evolution was later facilitated  by the development of writing systems and other communication technologies which enhanced  the transmission of knowledge and skills across generations</a:t>
            </a:r>
            <a:r>
              <a:rPr lang="en-US" dirty="0">
                <a:latin typeface="+mj-lt"/>
              </a:rPr>
              <a:t>. The development of writing also</a:t>
            </a:r>
            <a:r>
              <a:rPr lang="en-US" b="0" i="0" dirty="0">
                <a:effectLst/>
                <a:latin typeface="+mj-lt"/>
              </a:rPr>
              <a:t> demarcated pre-History from “History”.</a:t>
            </a:r>
          </a:p>
        </p:txBody>
      </p:sp>
      <p:sp>
        <p:nvSpPr>
          <p:cNvPr id="7" name="TextBox 6">
            <a:extLst>
              <a:ext uri="{FF2B5EF4-FFF2-40B4-BE49-F238E27FC236}">
                <a16:creationId xmlns:a16="http://schemas.microsoft.com/office/drawing/2014/main" id="{52165AE1-5396-38C8-085B-A0D60A1882AF}"/>
              </a:ext>
            </a:extLst>
          </p:cNvPr>
          <p:cNvSpPr txBox="1"/>
          <p:nvPr/>
        </p:nvSpPr>
        <p:spPr>
          <a:xfrm>
            <a:off x="2572287" y="238781"/>
            <a:ext cx="6097022" cy="646331"/>
          </a:xfrm>
          <a:prstGeom prst="rect">
            <a:avLst/>
          </a:prstGeom>
          <a:noFill/>
        </p:spPr>
        <p:txBody>
          <a:bodyPr wrap="square">
            <a:spAutoFit/>
          </a:bodyPr>
          <a:lstStyle/>
          <a:p>
            <a:pPr algn="ctr"/>
            <a:r>
              <a:rPr lang="en-US" sz="3600" dirty="0">
                <a:solidFill>
                  <a:schemeClr val="bg1"/>
                </a:solidFill>
              </a:rPr>
              <a:t>THE COGNITIVE REVOLUTION</a:t>
            </a:r>
          </a:p>
        </p:txBody>
      </p:sp>
    </p:spTree>
    <p:extLst>
      <p:ext uri="{BB962C8B-B14F-4D97-AF65-F5344CB8AC3E}">
        <p14:creationId xmlns:p14="http://schemas.microsoft.com/office/powerpoint/2010/main" val="109346099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9887B-9188-0EA4-B657-62AB868FAA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BA0264-FD25-17A2-646C-2825CF709AD0}"/>
              </a:ext>
            </a:extLst>
          </p:cNvPr>
          <p:cNvSpPr txBox="1"/>
          <p:nvPr/>
        </p:nvSpPr>
        <p:spPr>
          <a:xfrm>
            <a:off x="-64008" y="530352"/>
            <a:ext cx="12256008" cy="618630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Prehistory refers to the period of human history before the invention of the writing systems </a:t>
            </a:r>
            <a:r>
              <a:rPr lang="en-US" dirty="0">
                <a:latin typeface="+mj-lt"/>
              </a:rPr>
              <a:t>which allowed for</a:t>
            </a:r>
            <a:r>
              <a:rPr lang="en-US" b="0" i="0" dirty="0">
                <a:effectLst/>
                <a:latin typeface="+mj-lt"/>
              </a:rPr>
              <a:t> the recording of historical events. The pre-historic era encompasses the vast majority of human existence and is typically divided into several key periods called eras that are based on archaeological and anthropological findings. The main periods or eras of prehistory include:</a:t>
            </a:r>
          </a:p>
          <a:p>
            <a:pPr marL="285750" indent="-285750">
              <a:buFont typeface="Arial" panose="020B0604020202020204" pitchFamily="34" charset="0"/>
              <a:buChar char="•"/>
            </a:pPr>
            <a:endParaRPr lang="en-US" b="0" i="0" dirty="0">
              <a:effectLst/>
              <a:latin typeface="+mj-lt"/>
            </a:endParaRPr>
          </a:p>
          <a:p>
            <a:pPr marL="285750" indent="-285750">
              <a:buFont typeface="Arial" panose="020B0604020202020204" pitchFamily="34" charset="0"/>
              <a:buChar char="•"/>
            </a:pPr>
            <a:r>
              <a:rPr lang="en-US" b="0" i="0" dirty="0">
                <a:solidFill>
                  <a:schemeClr val="bg1"/>
                </a:solidFill>
                <a:effectLst/>
                <a:latin typeface="+mj-lt"/>
              </a:rPr>
              <a:t>Paleolithic Era (Old Stone Age): </a:t>
            </a:r>
            <a:r>
              <a:rPr lang="en-US" b="0" i="0" dirty="0">
                <a:effectLst/>
                <a:latin typeface="+mj-lt"/>
              </a:rPr>
              <a:t>This is the earliest and longest period of prehistory, lasting from approximately 2.5 million years ago to around 10,000 BCE. It is characterized by the use of simple stone tools, the development of early human societies, and the emergence of art and culture, including cave paintings and carvings.</a:t>
            </a:r>
          </a:p>
          <a:p>
            <a:pPr marL="285750" indent="-285750">
              <a:buFont typeface="Arial" panose="020B0604020202020204" pitchFamily="34" charset="0"/>
              <a:buChar char="•"/>
            </a:pPr>
            <a:r>
              <a:rPr lang="en-US" b="0" i="0" dirty="0">
                <a:solidFill>
                  <a:schemeClr val="bg1"/>
                </a:solidFill>
                <a:effectLst/>
                <a:latin typeface="+mj-lt"/>
              </a:rPr>
              <a:t>Mesolithic Era (Middle Stone Age): </a:t>
            </a:r>
            <a:r>
              <a:rPr lang="en-US" b="0" i="0" dirty="0">
                <a:effectLst/>
                <a:latin typeface="+mj-lt"/>
              </a:rPr>
              <a:t>The Mesolithic period is generally considered to have occurred from around 10,000 BCE to about 5,000 BCE (dates can vary by region). It marks a transitional phase between the Paleolithic and Neolithic eras. It is characterized by the development of more advanced tools, the beginnings of settled communities, and changes in subsistence strategies, including fishing and foraging.</a:t>
            </a:r>
          </a:p>
          <a:p>
            <a:pPr marL="285750" indent="-285750">
              <a:buFont typeface="Arial" panose="020B0604020202020204" pitchFamily="34" charset="0"/>
              <a:buChar char="•"/>
            </a:pPr>
            <a:r>
              <a:rPr lang="en-US" b="0" i="0" dirty="0">
                <a:solidFill>
                  <a:schemeClr val="bg1"/>
                </a:solidFill>
                <a:effectLst/>
                <a:latin typeface="+mj-lt"/>
              </a:rPr>
              <a:t>Neolithic Era (New Stone Age):  </a:t>
            </a:r>
            <a:r>
              <a:rPr lang="en-US" b="0" i="0" dirty="0">
                <a:effectLst/>
                <a:latin typeface="+mj-lt"/>
              </a:rPr>
              <a:t>The Neolithic period began around 10,000 BCE (in some regions) and lasted until the advent of metalworking, which varies by location but is often placed around 3,000 BCE. This era is marked by the development of agriculture, the domestication of animals, and the establishment of permanent settlements. It also saw significant advancements in pottery, weaving, and social organization.</a:t>
            </a:r>
          </a:p>
          <a:p>
            <a:pPr marL="285750" indent="-285750">
              <a:buFont typeface="Arial" panose="020B0604020202020204" pitchFamily="34" charset="0"/>
              <a:buChar char="•"/>
            </a:pPr>
            <a:r>
              <a:rPr lang="en-US" b="0" i="0" dirty="0">
                <a:solidFill>
                  <a:schemeClr val="bg1"/>
                </a:solidFill>
                <a:effectLst/>
                <a:latin typeface="+mj-lt"/>
              </a:rPr>
              <a:t>Chalcolithic Era (Copper Age):  </a:t>
            </a:r>
            <a:r>
              <a:rPr lang="en-US" b="0" i="0" dirty="0">
                <a:effectLst/>
                <a:latin typeface="+mj-lt"/>
              </a:rPr>
              <a:t>The Chalcolithic period, which overlaps with the late Neolithic, typically spans from around 4,500 BCE to 3,000 BCE. It is characterized by the use of copper tools alongside stone tools and the emergence of early urban societies.</a:t>
            </a:r>
          </a:p>
          <a:p>
            <a:pPr marL="285750" indent="-285750">
              <a:buFont typeface="Arial" panose="020B0604020202020204" pitchFamily="34" charset="0"/>
              <a:buChar char="•"/>
            </a:pPr>
            <a:r>
              <a:rPr lang="en-US" b="0" i="0" dirty="0">
                <a:solidFill>
                  <a:schemeClr val="bg1"/>
                </a:solidFill>
                <a:effectLst/>
                <a:latin typeface="+mj-lt"/>
              </a:rPr>
              <a:t>Prehistory ends </a:t>
            </a:r>
            <a:r>
              <a:rPr lang="en-US" b="0" i="0" dirty="0">
                <a:effectLst/>
                <a:latin typeface="+mj-lt"/>
              </a:rPr>
              <a:t>with the invention of writing, which marks the beginning of recorded history. The timing of this transition varies by region; for example, writing systems emerged around 3,200 BCE in Mesopotamia (Sumer) and around 3,100 BCE in ancient Egypt.</a:t>
            </a:r>
          </a:p>
        </p:txBody>
      </p:sp>
      <p:sp>
        <p:nvSpPr>
          <p:cNvPr id="4" name="TextBox 3">
            <a:extLst>
              <a:ext uri="{FF2B5EF4-FFF2-40B4-BE49-F238E27FC236}">
                <a16:creationId xmlns:a16="http://schemas.microsoft.com/office/drawing/2014/main" id="{B6CAFA99-0C44-0AE0-A7C6-963B2A80EDA6}"/>
              </a:ext>
            </a:extLst>
          </p:cNvPr>
          <p:cNvSpPr txBox="1"/>
          <p:nvPr/>
        </p:nvSpPr>
        <p:spPr>
          <a:xfrm>
            <a:off x="3856482" y="0"/>
            <a:ext cx="5141214" cy="584775"/>
          </a:xfrm>
          <a:prstGeom prst="rect">
            <a:avLst/>
          </a:prstGeom>
          <a:noFill/>
        </p:spPr>
        <p:txBody>
          <a:bodyPr wrap="square">
            <a:spAutoFit/>
          </a:bodyPr>
          <a:lstStyle/>
          <a:p>
            <a:r>
              <a:rPr lang="en-US" sz="3200" dirty="0">
                <a:solidFill>
                  <a:schemeClr val="bg1"/>
                </a:solidFill>
              </a:rPr>
              <a:t>PRE-HISTORIC PERIODS</a:t>
            </a:r>
            <a:endParaRPr lang="en-CA" sz="3200" dirty="0"/>
          </a:p>
        </p:txBody>
      </p:sp>
    </p:spTree>
    <p:extLst>
      <p:ext uri="{BB962C8B-B14F-4D97-AF65-F5344CB8AC3E}">
        <p14:creationId xmlns:p14="http://schemas.microsoft.com/office/powerpoint/2010/main" val="288521231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A843-087F-30A0-6A8B-3D82327E12CF}"/>
            </a:ext>
          </a:extLst>
        </p:cNvPr>
        <p:cNvGrpSpPr/>
        <p:nvPr/>
      </p:nvGrpSpPr>
      <p:grpSpPr>
        <a:xfrm>
          <a:off x="0" y="0"/>
          <a:ext cx="0" cy="0"/>
          <a:chOff x="0" y="0"/>
          <a:chExt cx="0" cy="0"/>
        </a:xfrm>
      </p:grpSpPr>
      <p:pic>
        <p:nvPicPr>
          <p:cNvPr id="3" name="Picture 2" descr="A painting of people in a cave&#10;&#10;Description automatically generated">
            <a:extLst>
              <a:ext uri="{FF2B5EF4-FFF2-40B4-BE49-F238E27FC236}">
                <a16:creationId xmlns:a16="http://schemas.microsoft.com/office/drawing/2014/main" id="{F2A82E4E-2F01-8F9E-0C16-5D7804DF4492}"/>
              </a:ext>
            </a:extLst>
          </p:cNvPr>
          <p:cNvPicPr>
            <a:picLocks noChangeAspect="1"/>
          </p:cNvPicPr>
          <p:nvPr/>
        </p:nvPicPr>
        <p:blipFill>
          <a:blip r:embed="rId2">
            <a:extLst>
              <a:ext uri="{28A0092B-C50C-407E-A947-70E740481C1C}">
                <a14:useLocalDpi xmlns:a14="http://schemas.microsoft.com/office/drawing/2010/main" val="0"/>
              </a:ext>
            </a:extLst>
          </a:blip>
          <a:srcRect t="20775"/>
          <a:stretch/>
        </p:blipFill>
        <p:spPr>
          <a:xfrm>
            <a:off x="270023" y="1609521"/>
            <a:ext cx="3307796" cy="3404590"/>
          </a:xfrm>
          <a:prstGeom prst="rect">
            <a:avLst/>
          </a:prstGeom>
        </p:spPr>
      </p:pic>
      <p:sp>
        <p:nvSpPr>
          <p:cNvPr id="4" name="TextBox 3">
            <a:extLst>
              <a:ext uri="{FF2B5EF4-FFF2-40B4-BE49-F238E27FC236}">
                <a16:creationId xmlns:a16="http://schemas.microsoft.com/office/drawing/2014/main" id="{6DD0BF0E-8AE0-FFF3-1847-5B219B6148D6}"/>
              </a:ext>
            </a:extLst>
          </p:cNvPr>
          <p:cNvSpPr txBox="1"/>
          <p:nvPr/>
        </p:nvSpPr>
        <p:spPr>
          <a:xfrm>
            <a:off x="-592506" y="743353"/>
            <a:ext cx="4832567" cy="707886"/>
          </a:xfrm>
          <a:prstGeom prst="rect">
            <a:avLst/>
          </a:prstGeom>
          <a:noFill/>
        </p:spPr>
        <p:txBody>
          <a:bodyPr wrap="square">
            <a:spAutoFit/>
          </a:bodyPr>
          <a:lstStyle/>
          <a:p>
            <a:pPr algn="ctr"/>
            <a:r>
              <a:rPr lang="en-US" sz="2000" dirty="0">
                <a:solidFill>
                  <a:schemeClr val="bg1"/>
                </a:solidFill>
              </a:rPr>
              <a:t>PRE-HISTORIC PEOPLE’S </a:t>
            </a:r>
          </a:p>
          <a:p>
            <a:pPr algn="ctr"/>
            <a:r>
              <a:rPr lang="en-US" sz="2000" dirty="0">
                <a:solidFill>
                  <a:schemeClr val="bg1"/>
                </a:solidFill>
              </a:rPr>
              <a:t>EXPERIENCE OF THE WORLD</a:t>
            </a:r>
            <a:endParaRPr lang="en-CA" sz="2000" dirty="0"/>
          </a:p>
        </p:txBody>
      </p:sp>
      <p:sp>
        <p:nvSpPr>
          <p:cNvPr id="5" name="TextBox 4">
            <a:extLst>
              <a:ext uri="{FF2B5EF4-FFF2-40B4-BE49-F238E27FC236}">
                <a16:creationId xmlns:a16="http://schemas.microsoft.com/office/drawing/2014/main" id="{CEBCB313-2D83-3703-46E8-AEBA9337734C}"/>
              </a:ext>
            </a:extLst>
          </p:cNvPr>
          <p:cNvSpPr txBox="1"/>
          <p:nvPr/>
        </p:nvSpPr>
        <p:spPr>
          <a:xfrm>
            <a:off x="3577819" y="445567"/>
            <a:ext cx="8651001" cy="6278642"/>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The modern-day experience that people have of being separate individuals is a relatively recent development.</a:t>
            </a:r>
          </a:p>
          <a:p>
            <a:pPr marL="285750" indent="-285750">
              <a:buFont typeface="Arial" panose="020B0604020202020204" pitchFamily="34" charset="0"/>
              <a:buChar char="•"/>
            </a:pPr>
            <a:r>
              <a:rPr lang="en-US" sz="1600" dirty="0">
                <a:latin typeface="+mj-lt"/>
              </a:rPr>
              <a:t>O</a:t>
            </a:r>
            <a:r>
              <a:rPr lang="en-US" sz="1600" b="0" i="0" dirty="0">
                <a:effectLst/>
                <a:latin typeface="+mj-lt"/>
              </a:rPr>
              <a:t>ur prehistoric ancestors felt less like individuals and more like a part of their social group and natural world. This conclusion is drawn </a:t>
            </a:r>
            <a:r>
              <a:rPr lang="en-US" sz="1600" dirty="0">
                <a:latin typeface="+mj-lt"/>
              </a:rPr>
              <a:t>from</a:t>
            </a:r>
            <a:r>
              <a:rPr lang="en-US" sz="1600" b="0" i="0" dirty="0">
                <a:effectLst/>
                <a:latin typeface="+mj-lt"/>
              </a:rPr>
              <a:t> archaeological evidence, anthropological studies, and insights from comparative studies with modern hunter-gatherer societies</a:t>
            </a:r>
          </a:p>
          <a:p>
            <a:pPr marL="285750" indent="-285750">
              <a:buFont typeface="Arial" panose="020B0604020202020204" pitchFamily="34" charset="0"/>
              <a:buChar char="•"/>
            </a:pPr>
            <a:r>
              <a:rPr lang="en-US" sz="1600" b="0" i="0" dirty="0">
                <a:effectLst/>
                <a:latin typeface="+mj-lt"/>
              </a:rPr>
              <a:t>Prehistoric societies, particularly during the Paleolithic era, were organized in small, close-knit groups or bands. These groups fostered strong social bonds and a sense of belonging. Individuals identified closely with their family and community rather than as isolated individuals.</a:t>
            </a:r>
          </a:p>
          <a:p>
            <a:pPr marL="285750" indent="-285750">
              <a:buFont typeface="Arial" panose="020B0604020202020204" pitchFamily="34" charset="0"/>
              <a:buChar char="•"/>
            </a:pPr>
            <a:r>
              <a:rPr lang="en-US" sz="1600" b="0" i="0" dirty="0">
                <a:effectLst/>
                <a:latin typeface="+mj-lt"/>
              </a:rPr>
              <a:t>Prehistoric humans were deeply connected to their environment, relying on it for sustenance, shelter, and materials for tools. This reliance fostered a sense of interconnectedness with the natural world.</a:t>
            </a:r>
          </a:p>
          <a:p>
            <a:pPr marL="285750" indent="-285750">
              <a:buFont typeface="Arial" panose="020B0604020202020204" pitchFamily="34" charset="0"/>
              <a:buChar char="•"/>
            </a:pPr>
            <a:r>
              <a:rPr lang="en-US" sz="1600" dirty="0">
                <a:latin typeface="+mj-lt"/>
              </a:rPr>
              <a:t>An</a:t>
            </a:r>
            <a:r>
              <a:rPr lang="en-US" sz="1600" b="0" i="0" dirty="0">
                <a:effectLst/>
                <a:latin typeface="+mj-lt"/>
              </a:rPr>
              <a:t>cient spirituality contributed to a sense of connection to the world beyond the immediate physical environment. Many prehistoric cultures</a:t>
            </a:r>
            <a:r>
              <a:rPr lang="en-US" sz="1600" dirty="0">
                <a:latin typeface="+mj-lt"/>
              </a:rPr>
              <a:t> held</a:t>
            </a:r>
            <a:r>
              <a:rPr lang="en-US" sz="1600" b="0" i="0" dirty="0">
                <a:effectLst/>
                <a:latin typeface="+mj-lt"/>
              </a:rPr>
              <a:t> animist spiritual views</a:t>
            </a:r>
            <a:r>
              <a:rPr lang="en-US" sz="1600" dirty="0">
                <a:latin typeface="+mj-lt"/>
              </a:rPr>
              <a:t>.</a:t>
            </a:r>
            <a:r>
              <a:rPr lang="en-US" sz="1600" b="0" i="0" dirty="0">
                <a:effectLst/>
                <a:latin typeface="+mj-lt"/>
              </a:rPr>
              <a:t> Animism is considered one of the earliest forms of religion and has influenced many other religious traditions</a:t>
            </a:r>
            <a:r>
              <a:rPr lang="en-US" sz="1600" dirty="0">
                <a:latin typeface="+mj-lt"/>
              </a:rPr>
              <a:t>.</a:t>
            </a:r>
            <a:endParaRPr lang="en-US" sz="1600" b="0" i="0" dirty="0">
              <a:effectLst/>
              <a:latin typeface="+mj-lt"/>
            </a:endParaRPr>
          </a:p>
          <a:p>
            <a:pPr marL="285750" indent="-285750">
              <a:buFont typeface="Arial" panose="020B0604020202020204" pitchFamily="34" charset="0"/>
              <a:buChar char="•"/>
            </a:pPr>
            <a:r>
              <a:rPr lang="en-US" sz="1600" b="0" i="0" dirty="0">
                <a:effectLst/>
                <a:latin typeface="+mj-lt"/>
              </a:rPr>
              <a:t>Animism attributes spiritual essence or consciousness to non-human entities, including animals, plants, rocks, and even natural phenomena like rivers and mountains. </a:t>
            </a:r>
            <a:r>
              <a:rPr lang="en-US" sz="1600" dirty="0">
                <a:latin typeface="+mj-lt"/>
              </a:rPr>
              <a:t>Animism</a:t>
            </a:r>
            <a:r>
              <a:rPr lang="en-US" sz="1600" b="0" i="0" dirty="0">
                <a:effectLst/>
                <a:latin typeface="+mj-lt"/>
              </a:rPr>
              <a:t> is characterized by the idea that these entities possess a life force or spirit, which can influence the world and human experiences.</a:t>
            </a:r>
          </a:p>
          <a:p>
            <a:pPr marL="285750" indent="-285750">
              <a:buFont typeface="Arial" panose="020B0604020202020204" pitchFamily="34" charset="0"/>
              <a:buChar char="•"/>
            </a:pPr>
            <a:r>
              <a:rPr lang="en-US" sz="1600" b="0" i="0" dirty="0">
                <a:effectLst/>
                <a:latin typeface="+mj-lt"/>
              </a:rPr>
              <a:t> The animistic worldview inherently includes the notion of a sacred realm, where these spirits interact with humans and influence their lives</a:t>
            </a:r>
            <a:r>
              <a:rPr lang="en-US" sz="1600" dirty="0">
                <a:latin typeface="+mj-lt"/>
              </a:rPr>
              <a:t>. </a:t>
            </a:r>
            <a:r>
              <a:rPr lang="en-US" sz="1600" b="0" i="0" dirty="0">
                <a:effectLst/>
                <a:latin typeface="+mj-lt"/>
              </a:rPr>
              <a:t>Animism emphasizes the interconnectedness of all living and non-living things. It suggests that humans are part of a larger ecological and spiritual web.</a:t>
            </a:r>
          </a:p>
          <a:p>
            <a:pPr marL="285750" indent="-285750">
              <a:buFont typeface="Arial" panose="020B0604020202020204" pitchFamily="34" charset="0"/>
              <a:buChar char="•"/>
            </a:pPr>
            <a:r>
              <a:rPr lang="en-US" sz="1600" b="0" i="0" dirty="0">
                <a:effectLst/>
                <a:latin typeface="+mj-lt"/>
              </a:rPr>
              <a:t>Many animistic cultures hold a deep respect for nature, viewing it as sacred. This often leads to practices that promote environmental stewardship and sustainability</a:t>
            </a:r>
            <a:r>
              <a:rPr lang="en-US" b="0" i="0" dirty="0">
                <a:effectLst/>
                <a:latin typeface="+mj-lt"/>
              </a:rPr>
              <a:t>.</a:t>
            </a:r>
          </a:p>
        </p:txBody>
      </p:sp>
    </p:spTree>
    <p:extLst>
      <p:ext uri="{BB962C8B-B14F-4D97-AF65-F5344CB8AC3E}">
        <p14:creationId xmlns:p14="http://schemas.microsoft.com/office/powerpoint/2010/main" val="10823546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F0D4-2CC9-AC21-537D-434707B617CB}"/>
            </a:ext>
          </a:extLst>
        </p:cNvPr>
        <p:cNvGrpSpPr/>
        <p:nvPr/>
      </p:nvGrpSpPr>
      <p:grpSpPr>
        <a:xfrm>
          <a:off x="0" y="0"/>
          <a:ext cx="0" cy="0"/>
          <a:chOff x="0" y="0"/>
          <a:chExt cx="0" cy="0"/>
        </a:xfrm>
      </p:grpSpPr>
      <p:pic>
        <p:nvPicPr>
          <p:cNvPr id="4" name="Picture 3" descr="A mammoth with tusks and people in the water&#10;&#10;Description automatically generated">
            <a:extLst>
              <a:ext uri="{FF2B5EF4-FFF2-40B4-BE49-F238E27FC236}">
                <a16:creationId xmlns:a16="http://schemas.microsoft.com/office/drawing/2014/main" id="{F7474140-2FD7-669E-0E03-CDFC758BA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93" y="1816399"/>
            <a:ext cx="3197332" cy="3099141"/>
          </a:xfrm>
          <a:prstGeom prst="rect">
            <a:avLst/>
          </a:prstGeom>
        </p:spPr>
      </p:pic>
      <p:sp>
        <p:nvSpPr>
          <p:cNvPr id="3" name="TextBox 2">
            <a:extLst>
              <a:ext uri="{FF2B5EF4-FFF2-40B4-BE49-F238E27FC236}">
                <a16:creationId xmlns:a16="http://schemas.microsoft.com/office/drawing/2014/main" id="{FB7DFCFE-8C41-E43D-6D67-2E74E4A0E566}"/>
              </a:ext>
            </a:extLst>
          </p:cNvPr>
          <p:cNvSpPr txBox="1"/>
          <p:nvPr/>
        </p:nvSpPr>
        <p:spPr>
          <a:xfrm>
            <a:off x="-681196" y="791788"/>
            <a:ext cx="4989310" cy="707886"/>
          </a:xfrm>
          <a:prstGeom prst="rect">
            <a:avLst/>
          </a:prstGeom>
          <a:noFill/>
        </p:spPr>
        <p:txBody>
          <a:bodyPr wrap="square">
            <a:spAutoFit/>
          </a:bodyPr>
          <a:lstStyle/>
          <a:p>
            <a:pPr algn="ctr"/>
            <a:r>
              <a:rPr lang="en-US" sz="2000" dirty="0">
                <a:solidFill>
                  <a:schemeClr val="bg1"/>
                </a:solidFill>
              </a:rPr>
              <a:t>WHY HUMANS BECOME </a:t>
            </a:r>
          </a:p>
          <a:p>
            <a:pPr algn="ctr"/>
            <a:r>
              <a:rPr lang="en-US" sz="2000" dirty="0">
                <a:solidFill>
                  <a:schemeClr val="bg1"/>
                </a:solidFill>
              </a:rPr>
              <a:t>THE DOMINANT SPECIES </a:t>
            </a:r>
            <a:endParaRPr lang="en-CA" sz="2000" dirty="0"/>
          </a:p>
        </p:txBody>
      </p:sp>
      <p:sp>
        <p:nvSpPr>
          <p:cNvPr id="5" name="TextBox 4">
            <a:extLst>
              <a:ext uri="{FF2B5EF4-FFF2-40B4-BE49-F238E27FC236}">
                <a16:creationId xmlns:a16="http://schemas.microsoft.com/office/drawing/2014/main" id="{ADC5C944-1EF9-E54F-243C-7BCA3F80B24A}"/>
              </a:ext>
            </a:extLst>
          </p:cNvPr>
          <p:cNvSpPr txBox="1"/>
          <p:nvPr/>
        </p:nvSpPr>
        <p:spPr>
          <a:xfrm>
            <a:off x="3467356" y="0"/>
            <a:ext cx="8724644" cy="7017306"/>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In a one-on-one</a:t>
            </a:r>
            <a:r>
              <a:rPr lang="en-US" b="0" i="0" dirty="0">
                <a:effectLst/>
                <a:latin typeface="+mj-lt"/>
              </a:rPr>
              <a:t> </a:t>
            </a:r>
            <a:r>
              <a:rPr lang="en-US" dirty="0">
                <a:latin typeface="+mj-lt"/>
              </a:rPr>
              <a:t>confrontation</a:t>
            </a:r>
            <a:r>
              <a:rPr lang="en-US" b="0" i="0" dirty="0">
                <a:effectLst/>
                <a:latin typeface="+mj-lt"/>
              </a:rPr>
              <a:t>, a human without a weapon,</a:t>
            </a:r>
            <a:r>
              <a:rPr lang="en-US" dirty="0">
                <a:latin typeface="+mj-lt"/>
              </a:rPr>
              <a:t> doesn’t </a:t>
            </a:r>
            <a:r>
              <a:rPr lang="en-US" b="0" i="0" dirty="0">
                <a:effectLst/>
                <a:latin typeface="+mj-lt"/>
              </a:rPr>
              <a:t> stand a chance with an apex predator such as a </a:t>
            </a:r>
            <a:r>
              <a:rPr lang="en-US" dirty="0">
                <a:latin typeface="+mj-lt"/>
              </a:rPr>
              <a:t>l</a:t>
            </a:r>
            <a:r>
              <a:rPr lang="en-US" b="0" i="0" dirty="0">
                <a:effectLst/>
                <a:latin typeface="+mj-lt"/>
              </a:rPr>
              <a:t>ion, </a:t>
            </a:r>
            <a:r>
              <a:rPr lang="en-US" dirty="0">
                <a:latin typeface="+mj-lt"/>
              </a:rPr>
              <a:t>b</a:t>
            </a:r>
            <a:r>
              <a:rPr lang="en-US" b="0" i="0" dirty="0">
                <a:effectLst/>
                <a:latin typeface="+mj-lt"/>
              </a:rPr>
              <a:t>ear or shark. But humans, while physically unimpressive, have, thanks to their cognitive abilities developed cultures and technologies that have made them the indisputable dominant species on earth. A lion, a bear or a shark does not stand a chance against a person armed with a powerful rifle. </a:t>
            </a:r>
          </a:p>
          <a:p>
            <a:pPr marL="285750" indent="-285750">
              <a:buFont typeface="Arial" panose="020B0604020202020204" pitchFamily="34" charset="0"/>
              <a:buChar char="•"/>
            </a:pPr>
            <a:r>
              <a:rPr lang="en-US" dirty="0">
                <a:latin typeface="+mj-lt"/>
              </a:rPr>
              <a:t>Human cognition</a:t>
            </a:r>
            <a:r>
              <a:rPr lang="en-US" b="0" i="0" dirty="0">
                <a:effectLst/>
                <a:latin typeface="+mj-lt"/>
              </a:rPr>
              <a:t> enabled </a:t>
            </a:r>
            <a:r>
              <a:rPr lang="en-US" dirty="0">
                <a:latin typeface="+mj-lt"/>
              </a:rPr>
              <a:t>the</a:t>
            </a:r>
            <a:r>
              <a:rPr lang="en-US" b="0" i="0" dirty="0">
                <a:effectLst/>
                <a:latin typeface="+mj-lt"/>
              </a:rPr>
              <a:t> transmission of cultures and technologies across generations and played a crucial role in allowing humans to become the dominant species on Earth. The Human capacity for creative thinking led to the invention of  tools and technologies that improved survival and efficiency. This innovation cycle has allowed humans to manipulate their environment in unprecedented ways.</a:t>
            </a:r>
          </a:p>
          <a:p>
            <a:pPr marL="285750" indent="-285750">
              <a:buFont typeface="Arial" panose="020B0604020202020204" pitchFamily="34" charset="0"/>
              <a:buChar char="•"/>
            </a:pPr>
            <a:r>
              <a:rPr lang="en-US" b="0" i="0" dirty="0">
                <a:effectLst/>
                <a:latin typeface="+mj-lt"/>
              </a:rPr>
              <a:t>Humans developed the ability to analyze complex situations, foresee potential outcomes, and devise solutions. This enabled early humans to adapt to various environments and challenges, such as hunting, gathering, and later, agriculture.</a:t>
            </a:r>
          </a:p>
          <a:p>
            <a:pPr marL="285750" indent="-285750">
              <a:buFont typeface="Arial" panose="020B0604020202020204" pitchFamily="34" charset="0"/>
              <a:buChar char="•"/>
            </a:pPr>
            <a:r>
              <a:rPr lang="en-US" b="0" i="0" dirty="0">
                <a:effectLst/>
                <a:latin typeface="+mj-lt"/>
              </a:rPr>
              <a:t>The development of complex language allowed humans to share knowledge, collaborate, and build social structures. This facilitated the transmission of ideas and skills across generations, leading to cultural advancements.</a:t>
            </a:r>
          </a:p>
          <a:p>
            <a:pPr marL="285750" indent="-285750">
              <a:buFont typeface="Arial" panose="020B0604020202020204" pitchFamily="34" charset="0"/>
              <a:buChar char="•"/>
            </a:pPr>
            <a:r>
              <a:rPr lang="en-US" dirty="0">
                <a:latin typeface="+mj-lt"/>
              </a:rPr>
              <a:t>Cognition</a:t>
            </a:r>
            <a:r>
              <a:rPr lang="en-US" b="0" i="0" dirty="0">
                <a:effectLst/>
                <a:latin typeface="+mj-lt"/>
              </a:rPr>
              <a:t> enabled humans to form larger social groups and cooperate in ways that other species could not. This social cohesion was essential for hunting, gathering, and defense against predators.</a:t>
            </a:r>
          </a:p>
          <a:p>
            <a:pPr marL="285750" indent="-285750">
              <a:buFont typeface="Arial" panose="020B0604020202020204" pitchFamily="34" charset="0"/>
              <a:buChar char="•"/>
            </a:pPr>
            <a:r>
              <a:rPr lang="en-US" b="0" i="0" dirty="0">
                <a:effectLst/>
                <a:latin typeface="+mj-lt"/>
              </a:rPr>
              <a:t>Human societies, using convenient fictions, developed complex cultures, including art, religion, and governance, which further strengthened social bonds and facilitated cooperation on a larger scale.</a:t>
            </a:r>
          </a:p>
          <a:p>
            <a:pPr marL="285750" indent="-285750">
              <a:buFont typeface="Arial" panose="020B0604020202020204" pitchFamily="34" charset="0"/>
              <a:buChar char="•"/>
            </a:pPr>
            <a:r>
              <a:rPr lang="en-US" dirty="0">
                <a:latin typeface="+mj-lt"/>
              </a:rPr>
              <a:t>All t</a:t>
            </a:r>
            <a:r>
              <a:rPr lang="en-US" b="0" i="0" dirty="0">
                <a:effectLst/>
                <a:latin typeface="+mj-lt"/>
              </a:rPr>
              <a:t>hese cognitive abilities combined to give humans a significant advantage over other species, allowing for adaptability, innovation, and complex social structures that contributed to </a:t>
            </a:r>
            <a:r>
              <a:rPr lang="en-US" dirty="0">
                <a:latin typeface="+mj-lt"/>
              </a:rPr>
              <a:t>our</a:t>
            </a:r>
            <a:r>
              <a:rPr lang="en-US" b="0" i="0" dirty="0">
                <a:effectLst/>
                <a:latin typeface="+mj-lt"/>
              </a:rPr>
              <a:t> dominance on the planet.</a:t>
            </a:r>
            <a:endParaRPr lang="en-CA" dirty="0">
              <a:latin typeface="+mj-lt"/>
            </a:endParaRPr>
          </a:p>
        </p:txBody>
      </p:sp>
    </p:spTree>
    <p:extLst>
      <p:ext uri="{BB962C8B-B14F-4D97-AF65-F5344CB8AC3E}">
        <p14:creationId xmlns:p14="http://schemas.microsoft.com/office/powerpoint/2010/main" val="171676573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4879-5046-4517-2F41-12F961C0C142}"/>
            </a:ext>
          </a:extLst>
        </p:cNvPr>
        <p:cNvGrpSpPr/>
        <p:nvPr/>
      </p:nvGrpSpPr>
      <p:grpSpPr>
        <a:xfrm>
          <a:off x="0" y="0"/>
          <a:ext cx="0" cy="0"/>
          <a:chOff x="0" y="0"/>
          <a:chExt cx="0" cy="0"/>
        </a:xfrm>
      </p:grpSpPr>
      <p:pic>
        <p:nvPicPr>
          <p:cNvPr id="3" name="Picture 2" descr="A group of people working in a field&#10;&#10;Description automatically generated">
            <a:extLst>
              <a:ext uri="{FF2B5EF4-FFF2-40B4-BE49-F238E27FC236}">
                <a16:creationId xmlns:a16="http://schemas.microsoft.com/office/drawing/2014/main" id="{72119EE5-D51D-3D17-4912-C519B64CA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07" y="1528092"/>
            <a:ext cx="3166647" cy="3375302"/>
          </a:xfrm>
          <a:prstGeom prst="rect">
            <a:avLst/>
          </a:prstGeom>
        </p:spPr>
      </p:pic>
      <p:sp>
        <p:nvSpPr>
          <p:cNvPr id="4" name="TextBox 3">
            <a:extLst>
              <a:ext uri="{FF2B5EF4-FFF2-40B4-BE49-F238E27FC236}">
                <a16:creationId xmlns:a16="http://schemas.microsoft.com/office/drawing/2014/main" id="{F9D6DE23-F12B-9605-3233-FF35A1709E38}"/>
              </a:ext>
            </a:extLst>
          </p:cNvPr>
          <p:cNvSpPr txBox="1"/>
          <p:nvPr/>
        </p:nvSpPr>
        <p:spPr>
          <a:xfrm>
            <a:off x="-92054" y="584780"/>
            <a:ext cx="3688285" cy="830997"/>
          </a:xfrm>
          <a:prstGeom prst="rect">
            <a:avLst/>
          </a:prstGeom>
          <a:noFill/>
        </p:spPr>
        <p:txBody>
          <a:bodyPr wrap="square">
            <a:spAutoFit/>
          </a:bodyPr>
          <a:lstStyle/>
          <a:p>
            <a:pPr algn="ctr"/>
            <a:r>
              <a:rPr lang="en-US" sz="2400" dirty="0">
                <a:solidFill>
                  <a:schemeClr val="bg1"/>
                </a:solidFill>
              </a:rPr>
              <a:t>THE AGRICULTURAL REVOLUTION</a:t>
            </a:r>
            <a:endParaRPr lang="en-CA" sz="2400" dirty="0"/>
          </a:p>
        </p:txBody>
      </p:sp>
      <p:sp>
        <p:nvSpPr>
          <p:cNvPr id="5" name="TextBox 4">
            <a:extLst>
              <a:ext uri="{FF2B5EF4-FFF2-40B4-BE49-F238E27FC236}">
                <a16:creationId xmlns:a16="http://schemas.microsoft.com/office/drawing/2014/main" id="{679575D0-B43F-92B3-2259-CE7AF34F97CE}"/>
              </a:ext>
            </a:extLst>
          </p:cNvPr>
          <p:cNvSpPr txBox="1"/>
          <p:nvPr/>
        </p:nvSpPr>
        <p:spPr>
          <a:xfrm>
            <a:off x="3504178" y="197346"/>
            <a:ext cx="873078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The Agricultural Revolution, which began around 10,000 years ago, was significantly influenced by climate change, particularly the transition from the last Ice Age to a warmer, more stable climate.</a:t>
            </a:r>
            <a:endParaRPr lang="en-US" dirty="0">
              <a:latin typeface="+mj-lt"/>
            </a:endParaRPr>
          </a:p>
          <a:p>
            <a:pPr marL="285750" indent="-285750">
              <a:buFont typeface="Arial" panose="020B0604020202020204" pitchFamily="34" charset="0"/>
              <a:buChar char="•"/>
            </a:pPr>
            <a:r>
              <a:rPr lang="en-US" b="0" i="0" dirty="0">
                <a:effectLst/>
                <a:latin typeface="+mj-lt"/>
              </a:rPr>
              <a:t> As the planet warmed, regions that were previously too cold for agriculture became more hospitable. This allowed for the growth of wild grains and other edible plants, which provided a reliable food source.</a:t>
            </a:r>
          </a:p>
          <a:p>
            <a:pPr marL="285750" indent="-285750">
              <a:buFont typeface="Arial" panose="020B0604020202020204" pitchFamily="34" charset="0"/>
              <a:buChar char="•"/>
            </a:pPr>
            <a:r>
              <a:rPr lang="en-US" b="0" i="0" dirty="0">
                <a:effectLst/>
                <a:latin typeface="+mj-lt"/>
              </a:rPr>
              <a:t>The warming climate also led to an increase in plant and animal diversity, providing early humans with a wider range of resources. This abundance made it easier for communities to experiment with domestication of plants and animals.</a:t>
            </a:r>
          </a:p>
          <a:p>
            <a:pPr marL="285750" indent="-285750">
              <a:buFont typeface="Arial" panose="020B0604020202020204" pitchFamily="34" charset="0"/>
              <a:buChar char="•"/>
            </a:pPr>
            <a:r>
              <a:rPr lang="en-US" dirty="0">
                <a:latin typeface="+mj-lt"/>
              </a:rPr>
              <a:t>Climatic</a:t>
            </a:r>
            <a:r>
              <a:rPr lang="en-US" b="0" i="0" dirty="0">
                <a:effectLst/>
                <a:latin typeface="+mj-lt"/>
              </a:rPr>
              <a:t> stability encouraged sedentary lifestyles, as people could rely on consistent harvests. </a:t>
            </a:r>
            <a:r>
              <a:rPr lang="en-US" dirty="0">
                <a:latin typeface="+mj-lt"/>
              </a:rPr>
              <a:t>H</a:t>
            </a:r>
            <a:r>
              <a:rPr lang="en-US" b="0" i="0" dirty="0">
                <a:effectLst/>
                <a:latin typeface="+mj-lt"/>
              </a:rPr>
              <a:t>uman societies began to transition from nomadic lifestyles to settled farming communities.</a:t>
            </a:r>
            <a:r>
              <a:rPr lang="en-US" b="0" i="0" dirty="0">
                <a:effectLst/>
                <a:latin typeface="+mj-lt"/>
                <a:cs typeface="Arial" panose="020B0604020202020204" pitchFamily="34" charset="0"/>
              </a:rPr>
              <a:t> </a:t>
            </a:r>
          </a:p>
          <a:p>
            <a:pPr marL="285750" indent="-285750">
              <a:buFont typeface="Arial" panose="020B0604020202020204" pitchFamily="34" charset="0"/>
              <a:buChar char="•"/>
            </a:pPr>
            <a:r>
              <a:rPr lang="en-US" b="0" i="0" dirty="0">
                <a:effectLst/>
                <a:latin typeface="+mj-lt"/>
                <a:cs typeface="Arial" panose="020B0604020202020204" pitchFamily="34" charset="0"/>
              </a:rPr>
              <a:t>The need to manage resources, coordinate agricultural production, and maintain order in growing communities led to the establishment of political structures and governance systems. Leaders emerged to organize labor, defend against threats, and regulate trade.</a:t>
            </a:r>
          </a:p>
          <a:p>
            <a:pPr marL="285750" indent="-285750">
              <a:buFont typeface="Arial" panose="020B0604020202020204" pitchFamily="34" charset="0"/>
              <a:buChar char="•"/>
            </a:pPr>
            <a:r>
              <a:rPr lang="en-US" b="0" i="0" dirty="0">
                <a:effectLst/>
                <a:latin typeface="+mj-lt"/>
              </a:rPr>
              <a:t> The Agricultural Revolution contributed to the emergence of social hierarchies and class structures. As resources became more abundant, wealth accumulation became possible, leading to distinctions between different social classes based on land ownership, occupation, and power.</a:t>
            </a:r>
            <a:r>
              <a:rPr kumimoji="0" lang="en-US" altLang="en-US" b="0" i="0" u="none" strike="noStrike" cap="none" normalizeH="0" baseline="0" dirty="0">
                <a:ln>
                  <a:noFill/>
                </a:ln>
                <a:effectLst/>
                <a:latin typeface="+mj-lt"/>
                <a:cs typeface="Arial" panose="020B0604020202020204" pitchFamily="34" charset="0"/>
              </a:rPr>
              <a:t> </a:t>
            </a:r>
          </a:p>
          <a:p>
            <a:pPr marL="285750" indent="-285750">
              <a:buFont typeface="Arial" panose="020B0604020202020204" pitchFamily="34" charset="0"/>
              <a:buChar char="•"/>
            </a:pPr>
            <a:r>
              <a:rPr lang="en-US" b="0" i="0" dirty="0">
                <a:effectLst/>
                <a:latin typeface="+mj-lt"/>
              </a:rPr>
              <a:t>With a stable food supply, not everyone needed to focus on agriculture. This allowed for the specialization of labor, where individuals could pursue different roles such as artisans, traders, priests, and leaders, fostering innovation and cultural development.</a:t>
            </a:r>
            <a:r>
              <a:rPr lang="en-US" b="0" i="0" dirty="0">
                <a:effectLst/>
                <a:latin typeface="+mj-lt"/>
                <a:cs typeface="Arial" panose="020B0604020202020204" pitchFamily="34" charset="0"/>
              </a:rPr>
              <a:t> </a:t>
            </a:r>
            <a:r>
              <a:rPr lang="en-US" dirty="0">
                <a:latin typeface="+mj-lt"/>
                <a:cs typeface="Arial" panose="020B0604020202020204" pitchFamily="34" charset="0"/>
              </a:rPr>
              <a:t> </a:t>
            </a:r>
          </a:p>
        </p:txBody>
      </p:sp>
    </p:spTree>
    <p:extLst>
      <p:ext uri="{BB962C8B-B14F-4D97-AF65-F5344CB8AC3E}">
        <p14:creationId xmlns:p14="http://schemas.microsoft.com/office/powerpoint/2010/main" val="18970397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3C7B-893E-06B2-F35A-0C84F56E8EE8}"/>
            </a:ext>
          </a:extLst>
        </p:cNvPr>
        <p:cNvGrpSpPr/>
        <p:nvPr/>
      </p:nvGrpSpPr>
      <p:grpSpPr>
        <a:xfrm>
          <a:off x="0" y="0"/>
          <a:ext cx="0" cy="0"/>
          <a:chOff x="0" y="0"/>
          <a:chExt cx="0" cy="0"/>
        </a:xfrm>
      </p:grpSpPr>
      <p:pic>
        <p:nvPicPr>
          <p:cNvPr id="5" name="Picture 4" descr="A map of the middle east&#10;&#10;Description automatically generated">
            <a:extLst>
              <a:ext uri="{FF2B5EF4-FFF2-40B4-BE49-F238E27FC236}">
                <a16:creationId xmlns:a16="http://schemas.microsoft.com/office/drawing/2014/main" id="{437F280C-CAFD-9E96-B0AC-9F81AC61737A}"/>
              </a:ext>
            </a:extLst>
          </p:cNvPr>
          <p:cNvPicPr>
            <a:picLocks noChangeAspect="1"/>
          </p:cNvPicPr>
          <p:nvPr/>
        </p:nvPicPr>
        <p:blipFill>
          <a:blip r:embed="rId2">
            <a:extLst>
              <a:ext uri="{28A0092B-C50C-407E-A947-70E740481C1C}">
                <a14:useLocalDpi xmlns:a14="http://schemas.microsoft.com/office/drawing/2010/main" val="0"/>
              </a:ext>
            </a:extLst>
          </a:blip>
          <a:srcRect l="13787" r="5387" b="2"/>
          <a:stretch/>
        </p:blipFill>
        <p:spPr>
          <a:xfrm>
            <a:off x="3277111" y="601416"/>
            <a:ext cx="3244382" cy="5443443"/>
          </a:xfrm>
          <a:prstGeom prst="rect">
            <a:avLst/>
          </a:prstGeom>
        </p:spPr>
      </p:pic>
      <p:pic>
        <p:nvPicPr>
          <p:cNvPr id="3" name="Picture 2" descr="A map of the middle east&#10;&#10;Description automatically generated">
            <a:extLst>
              <a:ext uri="{FF2B5EF4-FFF2-40B4-BE49-F238E27FC236}">
                <a16:creationId xmlns:a16="http://schemas.microsoft.com/office/drawing/2014/main" id="{71EC4C59-3799-75E3-7D5D-80BB3DCB3076}"/>
              </a:ext>
            </a:extLst>
          </p:cNvPr>
          <p:cNvPicPr>
            <a:picLocks noChangeAspect="1"/>
          </p:cNvPicPr>
          <p:nvPr/>
        </p:nvPicPr>
        <p:blipFill>
          <a:blip r:embed="rId3">
            <a:extLst>
              <a:ext uri="{28A0092B-C50C-407E-A947-70E740481C1C}">
                <a14:useLocalDpi xmlns:a14="http://schemas.microsoft.com/office/drawing/2010/main" val="0"/>
              </a:ext>
            </a:extLst>
          </a:blip>
          <a:srcRect b="10179"/>
          <a:stretch/>
        </p:blipFill>
        <p:spPr>
          <a:xfrm>
            <a:off x="349824" y="601416"/>
            <a:ext cx="2927287" cy="5443443"/>
          </a:xfrm>
          <a:prstGeom prst="rect">
            <a:avLst/>
          </a:prstGeom>
        </p:spPr>
      </p:pic>
      <p:sp>
        <p:nvSpPr>
          <p:cNvPr id="4" name="TextBox 3">
            <a:extLst>
              <a:ext uri="{FF2B5EF4-FFF2-40B4-BE49-F238E27FC236}">
                <a16:creationId xmlns:a16="http://schemas.microsoft.com/office/drawing/2014/main" id="{88ED82AF-2C33-5F0E-327B-CA122E20EA73}"/>
              </a:ext>
            </a:extLst>
          </p:cNvPr>
          <p:cNvSpPr txBox="1"/>
          <p:nvPr/>
        </p:nvSpPr>
        <p:spPr>
          <a:xfrm>
            <a:off x="6836501" y="2041357"/>
            <a:ext cx="4844069" cy="2031325"/>
          </a:xfrm>
          <a:prstGeom prst="rect">
            <a:avLst/>
          </a:prstGeom>
          <a:noFill/>
        </p:spPr>
        <p:txBody>
          <a:bodyPr wrap="square">
            <a:spAutoFit/>
          </a:bodyPr>
          <a:lstStyle/>
          <a:p>
            <a:pPr marL="285750" indent="-285750">
              <a:buFont typeface="Arial" panose="020B0604020202020204" pitchFamily="34" charset="0"/>
              <a:buChar char="•"/>
            </a:pPr>
            <a:r>
              <a:rPr kumimoji="0" lang="en-US" altLang="en-US" sz="1800" b="0" i="0" u="none" strike="noStrike" cap="none" normalizeH="0" baseline="0" dirty="0">
                <a:ln>
                  <a:noFill/>
                </a:ln>
                <a:effectLst/>
                <a:latin typeface="+mj-lt"/>
                <a:cs typeface="Arial" panose="020B0604020202020204" pitchFamily="34" charset="0"/>
              </a:rPr>
              <a:t>Certain regions, such as the Fertile Crescent, Mesoamerica, and the Indus Valley, had natural advantages for agriculture, including fertile soil, abundant water sources, and a favorable climate. </a:t>
            </a:r>
          </a:p>
          <a:p>
            <a:pPr marL="285750" indent="-285750">
              <a:buFont typeface="Arial" panose="020B0604020202020204" pitchFamily="34" charset="0"/>
              <a:buChar char="•"/>
            </a:pPr>
            <a:r>
              <a:rPr kumimoji="0" lang="en-US" altLang="en-US" sz="1800" b="0" i="0" u="none" strike="noStrike" cap="none" normalizeH="0" baseline="0" dirty="0">
                <a:ln>
                  <a:noFill/>
                </a:ln>
                <a:effectLst/>
                <a:latin typeface="+mj-lt"/>
                <a:cs typeface="Arial" panose="020B0604020202020204" pitchFamily="34" charset="0"/>
              </a:rPr>
              <a:t>These geographic conditions made it easier for agriculture to take root.</a:t>
            </a:r>
            <a:endParaRPr kumimoji="0" lang="en-US" altLang="en-US" sz="1800" u="none" strike="noStrike" cap="none" normalizeH="0" baseline="0" dirty="0">
              <a:ln>
                <a:noFill/>
              </a:ln>
              <a:latin typeface="+mj-lt"/>
              <a:cs typeface="Arial" panose="020B0604020202020204" pitchFamily="34" charset="0"/>
            </a:endParaRPr>
          </a:p>
        </p:txBody>
      </p:sp>
    </p:spTree>
    <p:extLst>
      <p:ext uri="{BB962C8B-B14F-4D97-AF65-F5344CB8AC3E}">
        <p14:creationId xmlns:p14="http://schemas.microsoft.com/office/powerpoint/2010/main" val="299950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196393" y="5532438"/>
            <a:ext cx="12584784" cy="1325562"/>
          </a:xfrm>
        </p:spPr>
        <p:txBody>
          <a:bodyPr vert="horz" lIns="91440" tIns="45720" rIns="91440" bIns="45720" rtlCol="0" anchor="b">
            <a:normAutofit fontScale="90000"/>
          </a:bodyPr>
          <a:lstStyle/>
          <a:p>
            <a:pPr algn="ctr">
              <a:lnSpc>
                <a:spcPct val="85000"/>
              </a:lnSpc>
            </a:pPr>
            <a:r>
              <a:rPr lang="en-US" b="1" cap="all" dirty="0">
                <a:solidFill>
                  <a:schemeClr val="tx1"/>
                </a:solidFill>
              </a:rPr>
              <a:t> </a:t>
            </a:r>
            <a:r>
              <a:rPr lang="en-US" sz="5300" b="1" dirty="0">
                <a:solidFill>
                  <a:schemeClr val="bg1"/>
                </a:solidFill>
                <a:cs typeface="Arial" panose="020B0604020202020204" pitchFamily="34" charset="0"/>
              </a:rPr>
              <a:t>Week 3</a:t>
            </a:r>
            <a:r>
              <a:rPr lang="en-US" sz="5300" b="1" cap="all" dirty="0">
                <a:solidFill>
                  <a:schemeClr val="bg1"/>
                </a:solidFill>
                <a:cs typeface="Arial" panose="020B0604020202020204" pitchFamily="34" charset="0"/>
              </a:rPr>
              <a:t> of  SIMPLE</a:t>
            </a:r>
            <a:br>
              <a:rPr lang="en-US" b="1" dirty="0">
                <a:solidFill>
                  <a:schemeClr val="bg1"/>
                </a:solidFill>
                <a:cs typeface="Arial" panose="020B0604020202020204" pitchFamily="34" charset="0"/>
              </a:rPr>
            </a:br>
            <a:r>
              <a:rPr lang="en-US" b="1" dirty="0">
                <a:solidFill>
                  <a:schemeClr val="bg1"/>
                </a:solidFill>
                <a:cs typeface="Arial" panose="020B0604020202020204" pitchFamily="34" charset="0"/>
              </a:rPr>
              <a:t>THE FOUNDATIONS: mind AND CONSCIOUSNESS</a:t>
            </a:r>
            <a:br>
              <a:rPr lang="en-US" sz="4600" b="1" cap="all" dirty="0"/>
            </a:br>
            <a:endParaRPr lang="en-US" sz="4600" b="1" cap="all" dirty="0"/>
          </a:p>
        </p:txBody>
      </p:sp>
      <p:pic>
        <p:nvPicPr>
          <p:cNvPr id="5" name="Picture 4" descr="A construction site with a person in a chair&#10;&#10;Description automatically generated">
            <a:extLst>
              <a:ext uri="{FF2B5EF4-FFF2-40B4-BE49-F238E27FC236}">
                <a16:creationId xmlns:a16="http://schemas.microsoft.com/office/drawing/2014/main" id="{67C662B0-AB74-4FD9-FCC0-16CCF8162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39" y="561975"/>
            <a:ext cx="11600121" cy="4514850"/>
          </a:xfrm>
          <a:prstGeom prst="rect">
            <a:avLst/>
          </a:prstGeom>
        </p:spPr>
      </p:pic>
    </p:spTree>
    <p:extLst>
      <p:ext uri="{BB962C8B-B14F-4D97-AF65-F5344CB8AC3E}">
        <p14:creationId xmlns:p14="http://schemas.microsoft.com/office/powerpoint/2010/main" val="3402985955"/>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1E7FC6-7986-3A61-F965-3A5EA207A50D}"/>
              </a:ext>
            </a:extLst>
          </p:cNvPr>
          <p:cNvSpPr txBox="1"/>
          <p:nvPr/>
        </p:nvSpPr>
        <p:spPr>
          <a:xfrm>
            <a:off x="0" y="0"/>
            <a:ext cx="12115800" cy="6740307"/>
          </a:xfrm>
          <a:prstGeom prst="rect">
            <a:avLst/>
          </a:prstGeom>
          <a:noFill/>
        </p:spPr>
        <p:txBody>
          <a:bodyPr wrap="square">
            <a:spAutoFit/>
          </a:bodyPr>
          <a:lstStyle/>
          <a:p>
            <a:r>
              <a:rPr lang="en-US" b="0" i="0" dirty="0">
                <a:effectLst/>
                <a:latin typeface="Arial" panose="020B0604020202020204" pitchFamily="34" charset="0"/>
                <a:cs typeface="Arial" panose="020B0604020202020204" pitchFamily="34" charset="0"/>
              </a:rPr>
              <a:t>There is no need to judge or analyze—</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Just observe, with curiosity and presence.</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Touching</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Now bring the raisin into your fingertips.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Roll it gently between your fingers.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Feel its texture—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Is it sticky? Smooth? Rough?</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Does it have weight?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Is it soft or firm?</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Let your fingers take their time.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This isn’t about eating yet. It’s about being with.</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3. Smelling</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Bring the raisin slowly toward your nose.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Take a breath in through your nose and notice its scent.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Is it sweet? Earthy? Sour? Or perhaps faint and hard to detect?</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09723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3A02B-AD11-360F-7990-9032A3052E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D0D98A-10EF-5691-764D-A00587439BE3}"/>
              </a:ext>
            </a:extLst>
          </p:cNvPr>
          <p:cNvSpPr txBox="1"/>
          <p:nvPr/>
        </p:nvSpPr>
        <p:spPr>
          <a:xfrm>
            <a:off x="3034283" y="215306"/>
            <a:ext cx="9030916" cy="7232749"/>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j-lt"/>
                <a:cs typeface="Arial" panose="020B0604020202020204" pitchFamily="34" charset="0"/>
              </a:rPr>
              <a:t>A civilization is generally defined as a complex society characterized by the development of urban centers, social stratification, centralized governance, economic systems, written language, and cultural achievements. Civilizations typically have advanced forms of political organization, trade networks, and artistic and scientific contributions. The Earliest Civilizations were:</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c. 3500–3000 BCE: Sumer</a:t>
            </a:r>
            <a:r>
              <a:rPr lang="en-US" sz="1600" dirty="0">
                <a:latin typeface="+mj-lt"/>
                <a:cs typeface="Arial" panose="020B0604020202020204" pitchFamily="34" charset="0"/>
              </a:rPr>
              <a:t> (Mesopotamia), located where modern-day Iraq is today. Mesopotamia developed city-states (e.g., Ur, </a:t>
            </a:r>
            <a:r>
              <a:rPr lang="en-US" sz="1600" dirty="0" err="1">
                <a:latin typeface="+mj-lt"/>
                <a:cs typeface="Arial" panose="020B0604020202020204" pitchFamily="34" charset="0"/>
              </a:rPr>
              <a:t>Uruk</a:t>
            </a:r>
            <a:r>
              <a:rPr lang="en-US" sz="1600" dirty="0">
                <a:latin typeface="+mj-lt"/>
                <a:cs typeface="Arial" panose="020B0604020202020204" pitchFamily="34" charset="0"/>
              </a:rPr>
              <a:t>), cuneiform writing, advanced agriculture, and monumental architecture (ziggurats).</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c. 3100 BCE: Ancient Egypt</a:t>
            </a:r>
            <a:r>
              <a:rPr lang="en-US" sz="1600" dirty="0">
                <a:latin typeface="+mj-lt"/>
                <a:cs typeface="Arial" panose="020B0604020202020204" pitchFamily="34" charset="0"/>
              </a:rPr>
              <a:t>, located in Northeastern Africa, along the Nile River. Ancient Egypt formed  a centralized state under the pharaohs, hieroglyphic writing, monumental structures (pyramids), and a complex religious system.</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c. 2500 BCE: Indus Valley Civilization</a:t>
            </a:r>
            <a:r>
              <a:rPr lang="en-US" sz="1600" dirty="0">
                <a:latin typeface="+mj-lt"/>
                <a:cs typeface="Arial" panose="020B0604020202020204" pitchFamily="34" charset="0"/>
              </a:rPr>
              <a:t>, located in present-day Pakistan and northwest India. This civilization developed urban planning (cities like Harappa and Mohenjo-Daro), advanced drainage systems, trade networks, and a script that remains undeciphered.</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c. 1600 BCE: Shang Dynasty</a:t>
            </a:r>
            <a:r>
              <a:rPr lang="en-US" sz="1600" dirty="0">
                <a:latin typeface="+mj-lt"/>
                <a:cs typeface="Arial" panose="020B0604020202020204" pitchFamily="34" charset="0"/>
              </a:rPr>
              <a:t>, located in the Yellow River Valley of China. The Shang Dynasty developed writing (oracle bones), bronze metallurgy,  a complex social hierarchy, and ancestor worship.</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c. 1200 BCE: Olmec Civilization</a:t>
            </a:r>
            <a:r>
              <a:rPr lang="en-US" sz="1600" dirty="0">
                <a:latin typeface="+mj-lt"/>
                <a:cs typeface="Arial" panose="020B0604020202020204" pitchFamily="34" charset="0"/>
              </a:rPr>
              <a:t>, located in modern-day Mexico. The Olmecs are known for their colossal stone heads, early writing, and influence on later Mesoamerican cultures.</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c. 800 BCE: Phoenician Civilization</a:t>
            </a:r>
            <a:r>
              <a:rPr lang="en-US" sz="1600" dirty="0">
                <a:latin typeface="+mj-lt"/>
                <a:cs typeface="Arial" panose="020B0604020202020204" pitchFamily="34" charset="0"/>
              </a:rPr>
              <a:t>, located in the Eastern Mediterranean, modern-day Lebanon and parts of Syria and Israel. The Phoenicians developed maritime trade, the alphabet, and established city-states (e.g., </a:t>
            </a:r>
            <a:r>
              <a:rPr lang="en-US" sz="1600" dirty="0" err="1">
                <a:latin typeface="+mj-lt"/>
                <a:cs typeface="Arial" panose="020B0604020202020204" pitchFamily="34" charset="0"/>
              </a:rPr>
              <a:t>Tyre</a:t>
            </a:r>
            <a:r>
              <a:rPr lang="en-US" sz="1600" dirty="0">
                <a:latin typeface="+mj-lt"/>
                <a:cs typeface="Arial" panose="020B0604020202020204" pitchFamily="34" charset="0"/>
              </a:rPr>
              <a:t>, Sidon).</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c. 600 BCE: Achaemenid Empire</a:t>
            </a:r>
            <a:r>
              <a:rPr lang="en-US" sz="1600" dirty="0">
                <a:latin typeface="+mj-lt"/>
                <a:cs typeface="Arial" panose="020B0604020202020204" pitchFamily="34" charset="0"/>
              </a:rPr>
              <a:t>, located in modern-day Iran and surrounding regions. This Empire developed a centralized administration, extensive road networks, and a diverse empire that included various cultures and languages. </a:t>
            </a:r>
          </a:p>
          <a:p>
            <a:pPr marL="285750" indent="-285750">
              <a:buFont typeface="Arial" panose="020B0604020202020204" pitchFamily="34" charset="0"/>
              <a:buChar char="•"/>
            </a:pPr>
            <a:r>
              <a:rPr lang="en-US" sz="1600" dirty="0">
                <a:latin typeface="+mj-lt"/>
                <a:cs typeface="Arial" panose="020B0604020202020204" pitchFamily="34" charset="0"/>
              </a:rPr>
              <a:t>These early civilizations laid the groundwork for later complex societies, influencing culture, politics, and economics in their regions and beyond. Their innovations in technology, governance, and culture, continue to shape human history today</a:t>
            </a:r>
            <a:r>
              <a:rPr lang="en-US" sz="1600" dirty="0">
                <a:latin typeface="+mj-lt"/>
              </a:rPr>
              <a:t>.</a:t>
            </a:r>
          </a:p>
          <a:p>
            <a:pPr marL="285750" indent="-285750">
              <a:buFont typeface="Arial" panose="020B0604020202020204" pitchFamily="34" charset="0"/>
              <a:buChar char="•"/>
            </a:pPr>
            <a:endParaRPr lang="en-US" sz="1600" dirty="0">
              <a:latin typeface="+mj-lt"/>
              <a:cs typeface="Arial" panose="020B0604020202020204" pitchFamily="34" charset="0"/>
            </a:endParaRPr>
          </a:p>
          <a:p>
            <a:br>
              <a:rPr lang="en-US" sz="1600" dirty="0"/>
            </a:br>
            <a:endParaRPr lang="en-CA" sz="1600" dirty="0"/>
          </a:p>
        </p:txBody>
      </p:sp>
      <p:sp>
        <p:nvSpPr>
          <p:cNvPr id="4" name="TextBox 3">
            <a:extLst>
              <a:ext uri="{FF2B5EF4-FFF2-40B4-BE49-F238E27FC236}">
                <a16:creationId xmlns:a16="http://schemas.microsoft.com/office/drawing/2014/main" id="{84E72046-D21B-DA40-F002-B0A2E393FD1F}"/>
              </a:ext>
            </a:extLst>
          </p:cNvPr>
          <p:cNvSpPr txBox="1"/>
          <p:nvPr/>
        </p:nvSpPr>
        <p:spPr>
          <a:xfrm>
            <a:off x="0" y="474583"/>
            <a:ext cx="3231488" cy="954107"/>
          </a:xfrm>
          <a:prstGeom prst="rect">
            <a:avLst/>
          </a:prstGeom>
          <a:noFill/>
        </p:spPr>
        <p:txBody>
          <a:bodyPr wrap="square">
            <a:spAutoFit/>
          </a:bodyPr>
          <a:lstStyle/>
          <a:p>
            <a:pPr algn="ctr"/>
            <a:r>
              <a:rPr lang="en-US" sz="2800" dirty="0">
                <a:solidFill>
                  <a:schemeClr val="bg1"/>
                </a:solidFill>
              </a:rPr>
              <a:t>THE RISE OF </a:t>
            </a:r>
          </a:p>
          <a:p>
            <a:pPr algn="ctr"/>
            <a:r>
              <a:rPr lang="en-US" sz="2800" dirty="0">
                <a:solidFill>
                  <a:schemeClr val="bg1"/>
                </a:solidFill>
              </a:rPr>
              <a:t>CIVILIZATIONS</a:t>
            </a:r>
            <a:endParaRPr lang="en-CA" sz="2800" dirty="0"/>
          </a:p>
        </p:txBody>
      </p:sp>
      <p:pic>
        <p:nvPicPr>
          <p:cNvPr id="2" name="Picture 1" descr="A colorful rectangular objects with numbers&#10;&#10;Description automatically generated with medium confidence">
            <a:extLst>
              <a:ext uri="{FF2B5EF4-FFF2-40B4-BE49-F238E27FC236}">
                <a16:creationId xmlns:a16="http://schemas.microsoft.com/office/drawing/2014/main" id="{A3A698C8-784D-E74C-FC6E-BFEEACF7C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01" y="1481401"/>
            <a:ext cx="2946789" cy="2432415"/>
          </a:xfrm>
          <a:prstGeom prst="rect">
            <a:avLst/>
          </a:prstGeom>
        </p:spPr>
      </p:pic>
      <p:pic>
        <p:nvPicPr>
          <p:cNvPr id="5" name="Picture 4" descr="A map of the world&#10;&#10;Description automatically generated">
            <a:extLst>
              <a:ext uri="{FF2B5EF4-FFF2-40B4-BE49-F238E27FC236}">
                <a16:creationId xmlns:a16="http://schemas.microsoft.com/office/drawing/2014/main" id="{A09954A0-0CAC-6F5A-6D4E-E65ABB0EB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5" y="4065189"/>
            <a:ext cx="2996894" cy="2376048"/>
          </a:xfrm>
          <a:prstGeom prst="rect">
            <a:avLst/>
          </a:prstGeom>
        </p:spPr>
      </p:pic>
    </p:spTree>
    <p:extLst>
      <p:ext uri="{BB962C8B-B14F-4D97-AF65-F5344CB8AC3E}">
        <p14:creationId xmlns:p14="http://schemas.microsoft.com/office/powerpoint/2010/main" val="8171448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0AB51-E472-D259-17A4-4F54228A51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034F2B-66C0-71AF-803D-791D76DE1E1F}"/>
              </a:ext>
            </a:extLst>
          </p:cNvPr>
          <p:cNvSpPr txBox="1"/>
          <p:nvPr/>
        </p:nvSpPr>
        <p:spPr>
          <a:xfrm>
            <a:off x="-1239542" y="659385"/>
            <a:ext cx="5736386" cy="954107"/>
          </a:xfrm>
          <a:prstGeom prst="rect">
            <a:avLst/>
          </a:prstGeom>
          <a:noFill/>
        </p:spPr>
        <p:txBody>
          <a:bodyPr wrap="square">
            <a:spAutoFit/>
          </a:bodyPr>
          <a:lstStyle/>
          <a:p>
            <a:pPr algn="ctr"/>
            <a:r>
              <a:rPr lang="en-US" sz="2800" dirty="0">
                <a:solidFill>
                  <a:schemeClr val="bg1"/>
                </a:solidFill>
              </a:rPr>
              <a:t>THE RISE OF </a:t>
            </a:r>
          </a:p>
          <a:p>
            <a:pPr algn="ctr"/>
            <a:r>
              <a:rPr lang="en-US" sz="2800" dirty="0">
                <a:solidFill>
                  <a:schemeClr val="bg1"/>
                </a:solidFill>
              </a:rPr>
              <a:t>MODERN RELIGION</a:t>
            </a:r>
            <a:endParaRPr lang="en-CA" sz="2800" dirty="0"/>
          </a:p>
        </p:txBody>
      </p:sp>
      <p:sp>
        <p:nvSpPr>
          <p:cNvPr id="6" name="TextBox 5">
            <a:extLst>
              <a:ext uri="{FF2B5EF4-FFF2-40B4-BE49-F238E27FC236}">
                <a16:creationId xmlns:a16="http://schemas.microsoft.com/office/drawing/2014/main" id="{658F0700-0174-C4AF-6DE2-4301D66A19E2}"/>
              </a:ext>
            </a:extLst>
          </p:cNvPr>
          <p:cNvSpPr txBox="1"/>
          <p:nvPr/>
        </p:nvSpPr>
        <p:spPr>
          <a:xfrm>
            <a:off x="3012510" y="-29547"/>
            <a:ext cx="9179489" cy="7294305"/>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As pre-historic animist </a:t>
            </a:r>
            <a:r>
              <a:rPr lang="en-US" dirty="0">
                <a:latin typeface="+mj-lt"/>
              </a:rPr>
              <a:t>bands</a:t>
            </a:r>
            <a:r>
              <a:rPr lang="en-US" b="0" i="0" dirty="0">
                <a:effectLst/>
                <a:latin typeface="+mj-lt"/>
              </a:rPr>
              <a:t> became more complex, shamanistic practices emerged, where individuals (shamans) acted as intermediaries between the human world and the spirit world. Ancestor worship also became prominent, as communities honored their deceased relatives, believing that they could influence the living. These practices laid the groundwork for more structured religious beliefs. </a:t>
            </a:r>
          </a:p>
          <a:p>
            <a:pPr marL="285750" indent="-285750">
              <a:buFont typeface="Arial" panose="020B0604020202020204" pitchFamily="34" charset="0"/>
              <a:buChar char="•"/>
            </a:pPr>
            <a:r>
              <a:rPr lang="en-US" b="0" i="0" dirty="0">
                <a:effectLst/>
                <a:latin typeface="+mj-lt"/>
              </a:rPr>
              <a:t>With the rise of civilizations, the animism of hunter gatherers evolved first into polytheism and then into monotheism. </a:t>
            </a:r>
            <a:r>
              <a:rPr lang="en-US" dirty="0">
                <a:latin typeface="+mj-lt"/>
              </a:rPr>
              <a:t>A</a:t>
            </a:r>
            <a:r>
              <a:rPr lang="en-US" b="0" i="0" dirty="0">
                <a:effectLst/>
                <a:latin typeface="+mj-lt"/>
              </a:rPr>
              <a:t>s societies grew and became more stratified, certain spirits began to be personified and elevated to the status of deities. This transition often involved the attribution of specific powers or domains, such as agriculture, war, or the weather to these deities. Polytheism thus  emerged as a more organized belief system that recognized multiple gods, each with distinct roles, attributes, and responsibilities. </a:t>
            </a:r>
          </a:p>
          <a:p>
            <a:pPr marL="285750" indent="-285750">
              <a:buFont typeface="Arial" panose="020B0604020202020204" pitchFamily="34" charset="0"/>
              <a:buChar char="•"/>
            </a:pPr>
            <a:r>
              <a:rPr lang="en-US" b="0" i="0" dirty="0">
                <a:effectLst/>
                <a:latin typeface="+mj-lt"/>
              </a:rPr>
              <a:t>This development allowed for a more complex understanding of the divine, as different aspects of life could be addressed through various deities. Polytheistic religions often included elaborate myths, rituals, and temples dedicated to their gods, and reflecting the values and concerns of the society. </a:t>
            </a:r>
          </a:p>
          <a:p>
            <a:pPr marL="285750" indent="-285750">
              <a:buFont typeface="Arial" panose="020B0604020202020204" pitchFamily="34" charset="0"/>
              <a:buChar char="•"/>
            </a:pPr>
            <a:r>
              <a:rPr lang="en-US" b="0" i="0" dirty="0">
                <a:effectLst/>
                <a:latin typeface="+mj-lt"/>
              </a:rPr>
              <a:t>As cultures interacted through trade, conquest, and migration, ideas about the divine were exchanged and blended. This  often led to the incorporation of new deities and practices into existing belief systems, further enriching polytheistic traditions. </a:t>
            </a:r>
          </a:p>
          <a:p>
            <a:pPr marL="285750" indent="-285750">
              <a:buFont typeface="Arial" panose="020B0604020202020204" pitchFamily="34" charset="0"/>
              <a:buChar char="•"/>
            </a:pPr>
            <a:r>
              <a:rPr lang="en-US" b="0" i="0" dirty="0">
                <a:effectLst/>
                <a:latin typeface="+mj-lt"/>
              </a:rPr>
              <a:t>In some cultures, philosophical thought began to influence religious beliefs, leading to more abstract concepts of divinity. While polytheism remained prevalent, some societies began to explore ideas of a single, overarching deity or a hierarchy of gods, which would later contribute to the development of monotheistic religions. </a:t>
            </a:r>
          </a:p>
          <a:p>
            <a:pPr marL="285750" indent="-285750">
              <a:buFont typeface="Arial" panose="020B0604020202020204" pitchFamily="34" charset="0"/>
              <a:buChar char="•"/>
            </a:pPr>
            <a:r>
              <a:rPr lang="en-US" b="0" i="0" dirty="0">
                <a:effectLst/>
                <a:latin typeface="+mj-lt"/>
              </a:rPr>
              <a:t>As societies became even more complex</a:t>
            </a:r>
            <a:r>
              <a:rPr lang="en-US" dirty="0">
                <a:latin typeface="+mj-lt"/>
              </a:rPr>
              <a:t> </a:t>
            </a:r>
            <a:r>
              <a:rPr lang="en-US" b="0" i="0" dirty="0">
                <a:effectLst/>
                <a:latin typeface="+mj-lt"/>
              </a:rPr>
              <a:t>there was often a need for a unifying belief system. Monotheism provided a single, overarching framework that could help unify diverse groups under one religious and moral code.</a:t>
            </a:r>
            <a:endParaRPr lang="en-CA" b="0" i="0" dirty="0">
              <a:effectLst/>
              <a:latin typeface="+mj-lt"/>
            </a:endParaRPr>
          </a:p>
        </p:txBody>
      </p:sp>
      <p:pic>
        <p:nvPicPr>
          <p:cNvPr id="8" name="Picture 7" descr="A map of the world with different colored countries/regions&#10;&#10;Description automatically generated">
            <a:extLst>
              <a:ext uri="{FF2B5EF4-FFF2-40B4-BE49-F238E27FC236}">
                <a16:creationId xmlns:a16="http://schemas.microsoft.com/office/drawing/2014/main" id="{C4F198DC-1938-32AD-8465-7ADE3D8D1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99" y="1899944"/>
            <a:ext cx="2898209" cy="3321844"/>
          </a:xfrm>
          <a:prstGeom prst="rect">
            <a:avLst/>
          </a:prstGeom>
        </p:spPr>
      </p:pic>
    </p:spTree>
    <p:extLst>
      <p:ext uri="{BB962C8B-B14F-4D97-AF65-F5344CB8AC3E}">
        <p14:creationId xmlns:p14="http://schemas.microsoft.com/office/powerpoint/2010/main" val="30407491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CC47F-A7C8-ED6D-4764-AA34B3A65E4A}"/>
            </a:ext>
          </a:extLst>
        </p:cNvPr>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00EB7534-8236-D552-4EF0-9B260A28CE6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AB9E835D-E0E4-DE82-1F0B-1EDA9610B327}"/>
              </a:ext>
            </a:extLst>
          </p:cNvPr>
          <p:cNvSpPr>
            <a:spLocks noGrp="1"/>
          </p:cNvSpPr>
          <p:nvPr>
            <p:ph type="ctrTitle" idx="4294967295"/>
          </p:nvPr>
        </p:nvSpPr>
        <p:spPr>
          <a:xfrm>
            <a:off x="934065" y="951118"/>
            <a:ext cx="7634288"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3DAF7A70-B25F-5B5A-4381-C77D426BF7F6}"/>
              </a:ext>
            </a:extLst>
          </p:cNvPr>
          <p:cNvSpPr>
            <a:spLocks noGrp="1"/>
          </p:cNvSpPr>
          <p:nvPr>
            <p:ph type="subTitle" idx="4294967295"/>
          </p:nvPr>
        </p:nvSpPr>
        <p:spPr>
          <a:xfrm>
            <a:off x="4149213" y="2552495"/>
            <a:ext cx="5211097" cy="1309688"/>
          </a:xfrm>
        </p:spPr>
        <p:txBody>
          <a:bodyPr>
            <a:noAutofit/>
          </a:bodyPr>
          <a:lstStyle/>
          <a:p>
            <a:pPr marL="0" indent="0">
              <a:buNone/>
            </a:pPr>
            <a:r>
              <a:rPr lang="en-CA" sz="4000" dirty="0"/>
              <a:t>Session 8 of simple</a:t>
            </a:r>
          </a:p>
        </p:txBody>
      </p:sp>
    </p:spTree>
    <p:extLst>
      <p:ext uri="{BB962C8B-B14F-4D97-AF65-F5344CB8AC3E}">
        <p14:creationId xmlns:p14="http://schemas.microsoft.com/office/powerpoint/2010/main" val="42084020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E17A9-ED7E-6B5A-CBDD-B8FB1D3AE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4E875-A085-AF8E-DFAB-5BAAA93AF3B8}"/>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D0C7C071-B411-9805-974E-B6B50CC41117}"/>
              </a:ext>
            </a:extLst>
          </p:cNvPr>
          <p:cNvSpPr>
            <a:spLocks noGrp="1"/>
          </p:cNvSpPr>
          <p:nvPr>
            <p:ph type="subTitle" idx="1"/>
          </p:nvPr>
        </p:nvSpPr>
        <p:spPr/>
        <p:txBody>
          <a:bodyPr/>
          <a:lstStyle/>
          <a:p>
            <a:endParaRPr lang="en-CA"/>
          </a:p>
        </p:txBody>
      </p:sp>
      <p:pic>
        <p:nvPicPr>
          <p:cNvPr id="4" name="Online Media 3" title="It's simple on You Tube session 8">
            <a:hlinkClick r:id="" action="ppaction://media"/>
            <a:extLst>
              <a:ext uri="{FF2B5EF4-FFF2-40B4-BE49-F238E27FC236}">
                <a16:creationId xmlns:a16="http://schemas.microsoft.com/office/drawing/2014/main" id="{D26B00E6-88E0-8A44-27AE-B743794B2CC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740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2A559-1D63-BB08-7BD8-051D6A2F4066}"/>
            </a:ext>
          </a:extLst>
        </p:cNvPr>
        <p:cNvGrpSpPr/>
        <p:nvPr/>
      </p:nvGrpSpPr>
      <p:grpSpPr>
        <a:xfrm>
          <a:off x="0" y="0"/>
          <a:ext cx="0" cy="0"/>
          <a:chOff x="0" y="0"/>
          <a:chExt cx="0" cy="0"/>
        </a:xfrm>
      </p:grpSpPr>
      <p:pic>
        <p:nvPicPr>
          <p:cNvPr id="2" name="Online Media 1" title="How could so many people support Hitler? - Joseph Lacey">
            <a:hlinkClick r:id="" action="ppaction://media"/>
            <a:extLst>
              <a:ext uri="{FF2B5EF4-FFF2-40B4-BE49-F238E27FC236}">
                <a16:creationId xmlns:a16="http://schemas.microsoft.com/office/drawing/2014/main" id="{25462301-EB04-2E6E-F8CD-AE970FE444F6}"/>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33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8B2AA-3FA3-C0A3-E350-13F88AF8B96E}"/>
            </a:ext>
          </a:extLst>
        </p:cNvPr>
        <p:cNvGrpSpPr/>
        <p:nvPr/>
      </p:nvGrpSpPr>
      <p:grpSpPr>
        <a:xfrm>
          <a:off x="0" y="0"/>
          <a:ext cx="0" cy="0"/>
          <a:chOff x="0" y="0"/>
          <a:chExt cx="0" cy="0"/>
        </a:xfrm>
      </p:grpSpPr>
      <p:pic>
        <p:nvPicPr>
          <p:cNvPr id="2" name="Online Media 1" title="Why Narcissistic Leaders Always Fail (In The End)">
            <a:hlinkClick r:id="" action="ppaction://media"/>
            <a:extLst>
              <a:ext uri="{FF2B5EF4-FFF2-40B4-BE49-F238E27FC236}">
                <a16:creationId xmlns:a16="http://schemas.microsoft.com/office/drawing/2014/main" id="{F1B48B9B-F518-C594-2F7F-1BEC8C6155D6}"/>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45599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ED51-D96E-520E-78FF-9E7E0BA3CCE9}"/>
            </a:ext>
          </a:extLst>
        </p:cNvPr>
        <p:cNvGrpSpPr/>
        <p:nvPr/>
      </p:nvGrpSpPr>
      <p:grpSpPr>
        <a:xfrm>
          <a:off x="0" y="0"/>
          <a:ext cx="0" cy="0"/>
          <a:chOff x="0" y="0"/>
          <a:chExt cx="0" cy="0"/>
        </a:xfrm>
      </p:grpSpPr>
      <p:pic>
        <p:nvPicPr>
          <p:cNvPr id="2" name="Online Media 1" title="The Conscious, Preconscious and Unconscious Mind. Freud’s Topographical Model">
            <a:hlinkClick r:id="" action="ppaction://media"/>
            <a:extLst>
              <a:ext uri="{FF2B5EF4-FFF2-40B4-BE49-F238E27FC236}">
                <a16:creationId xmlns:a16="http://schemas.microsoft.com/office/drawing/2014/main" id="{0EB6D086-025F-109E-25DE-468A6A3B879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12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CB968-1828-3BDF-FED7-8D41B1C946B4}"/>
            </a:ext>
          </a:extLst>
        </p:cNvPr>
        <p:cNvGrpSpPr/>
        <p:nvPr/>
      </p:nvGrpSpPr>
      <p:grpSpPr>
        <a:xfrm>
          <a:off x="0" y="0"/>
          <a:ext cx="0" cy="0"/>
          <a:chOff x="0" y="0"/>
          <a:chExt cx="0" cy="0"/>
        </a:xfrm>
      </p:grpSpPr>
      <p:pic>
        <p:nvPicPr>
          <p:cNvPr id="4" name="Online Media 3" title="Why ‘Deaths of Despair’ May Be a Warning Sign for America | Moving Upstream">
            <a:hlinkClick r:id="" action="ppaction://media"/>
            <a:extLst>
              <a:ext uri="{FF2B5EF4-FFF2-40B4-BE49-F238E27FC236}">
                <a16:creationId xmlns:a16="http://schemas.microsoft.com/office/drawing/2014/main" id="{34EF1D1C-8564-DF96-AFE0-072CE344CB4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0332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BB05-BEC1-91A0-DBA4-6CF2C9D623E4}"/>
            </a:ext>
          </a:extLst>
        </p:cNvPr>
        <p:cNvGrpSpPr/>
        <p:nvPr/>
      </p:nvGrpSpPr>
      <p:grpSpPr>
        <a:xfrm>
          <a:off x="0" y="0"/>
          <a:ext cx="0" cy="0"/>
          <a:chOff x="0" y="0"/>
          <a:chExt cx="0" cy="0"/>
        </a:xfrm>
      </p:grpSpPr>
      <p:pic>
        <p:nvPicPr>
          <p:cNvPr id="2" name="Online Media 1" title="How to Tap with Jessica Ortner: Emotional Freedom Technique Informational Video">
            <a:hlinkClick r:id="" action="ppaction://media"/>
            <a:extLst>
              <a:ext uri="{FF2B5EF4-FFF2-40B4-BE49-F238E27FC236}">
                <a16:creationId xmlns:a16="http://schemas.microsoft.com/office/drawing/2014/main" id="{9389C98C-FF00-BF96-85C1-FCDB33F98EFA}"/>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99678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1AF7-5F6D-EDC2-26A3-7890C76346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6F4E8-5B9F-19AB-A098-A5A284E0AE32}"/>
              </a:ext>
            </a:extLst>
          </p:cNvPr>
          <p:cNvSpPr>
            <a:spLocks noGrp="1"/>
          </p:cNvSpPr>
          <p:nvPr>
            <p:ph type="title"/>
          </p:nvPr>
        </p:nvSpPr>
        <p:spPr/>
        <p:txBody>
          <a:bodyPr/>
          <a:lstStyle/>
          <a:p>
            <a:endParaRPr lang="en-CA"/>
          </a:p>
        </p:txBody>
      </p:sp>
      <p:pic>
        <p:nvPicPr>
          <p:cNvPr id="4" name="Online Media 3" title="Short Calming Mindfulness Meditation to Clear the Clutter in your Mind / Mindful Movement">
            <a:hlinkClick r:id="" action="ppaction://media"/>
            <a:extLst>
              <a:ext uri="{FF2B5EF4-FFF2-40B4-BE49-F238E27FC236}">
                <a16:creationId xmlns:a16="http://schemas.microsoft.com/office/drawing/2014/main" id="{BCD5AB68-A243-C55D-5353-0FA598546DBB}"/>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398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4A7186-29BA-5BD1-BCF4-717F91521C16}"/>
              </a:ext>
            </a:extLst>
          </p:cNvPr>
          <p:cNvSpPr txBox="1"/>
          <p:nvPr/>
        </p:nvSpPr>
        <p:spPr>
          <a:xfrm>
            <a:off x="0" y="0"/>
            <a:ext cx="9144000" cy="6740307"/>
          </a:xfrm>
          <a:prstGeom prst="rect">
            <a:avLst/>
          </a:prstGeom>
          <a:noFill/>
        </p:spPr>
        <p:txBody>
          <a:bodyPr wrap="square">
            <a:spAutoFit/>
          </a:bodyPr>
          <a:lstStyle/>
          <a:p>
            <a:r>
              <a:rPr lang="en-US" b="0" i="0" dirty="0">
                <a:effectLst/>
                <a:latin typeface="Arial" panose="020B0604020202020204" pitchFamily="34" charset="0"/>
                <a:cs typeface="Arial" panose="020B0604020202020204" pitchFamily="34" charset="0"/>
              </a:rPr>
              <a:t>Notice what memories or feelings arise as you inhale its fragrance.</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Just witness whatever comes.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4. Hearing (optional)</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If you move it between your fingers or gently drop it into your palm,</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does it make a sound?</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Can you hear the whisper of contact?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Let your ears be curious, too.</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5. Placing in the Mouth (but not chewing)</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Now, gently place the raisin in your mouth—</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but don’t chew it yet.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Let it rest on your tongue.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Notice how your mouth responds…</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Are there sensations of salivation, movement, anticipation?</a:t>
            </a:r>
            <a:r>
              <a:rPr lang="en-US" altLang="en-US"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Explore it with your tongue.</a:t>
            </a:r>
            <a:br>
              <a:rPr lang="en-US" altLang="en-US" dirty="0"/>
            </a:br>
            <a:r>
              <a:rPr lang="en-US" altLang="en-US" dirty="0">
                <a:latin typeface="Arial" panose="020B0604020202020204" pitchFamily="34" charset="0"/>
                <a:cs typeface="Arial" panose="020B0604020202020204" pitchFamily="34" charset="0"/>
              </a:rPr>
              <a:t>Notice the texture, the temperature.</a:t>
            </a: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60148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DAE3-1C65-71C6-E3A8-A8C75EE609AB}"/>
            </a:ext>
          </a:extLst>
        </p:cNvPr>
        <p:cNvGrpSpPr/>
        <p:nvPr/>
      </p:nvGrpSpPr>
      <p:grpSpPr>
        <a:xfrm>
          <a:off x="0" y="0"/>
          <a:ext cx="0" cy="0"/>
          <a:chOff x="0" y="0"/>
          <a:chExt cx="0" cy="0"/>
        </a:xfrm>
      </p:grpSpPr>
      <p:pic>
        <p:nvPicPr>
          <p:cNvPr id="3" name="Picture 2" descr="A diagram of a growth curve&#10;&#10;Description automatically generated">
            <a:extLst>
              <a:ext uri="{FF2B5EF4-FFF2-40B4-BE49-F238E27FC236}">
                <a16:creationId xmlns:a16="http://schemas.microsoft.com/office/drawing/2014/main" id="{86063A0D-FE93-21B6-4889-1AEC79F04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1" y="737419"/>
            <a:ext cx="4193557" cy="4601695"/>
          </a:xfrm>
          <a:prstGeom prst="rect">
            <a:avLst/>
          </a:prstGeom>
        </p:spPr>
      </p:pic>
      <p:pic>
        <p:nvPicPr>
          <p:cNvPr id="4" name="Picture 3" descr="A map of a river and a house&#10;&#10;Description automatically generated with medium confidence">
            <a:extLst>
              <a:ext uri="{FF2B5EF4-FFF2-40B4-BE49-F238E27FC236}">
                <a16:creationId xmlns:a16="http://schemas.microsoft.com/office/drawing/2014/main" id="{C6E12CEE-87F2-C2C6-932D-BD6C9E055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50" y="1833063"/>
            <a:ext cx="778113" cy="872594"/>
          </a:xfrm>
          <a:prstGeom prst="rect">
            <a:avLst/>
          </a:prstGeom>
        </p:spPr>
      </p:pic>
      <p:pic>
        <p:nvPicPr>
          <p:cNvPr id="5" name="Picture 4" descr="A map of a town&#10;&#10;Description automatically generated">
            <a:extLst>
              <a:ext uri="{FF2B5EF4-FFF2-40B4-BE49-F238E27FC236}">
                <a16:creationId xmlns:a16="http://schemas.microsoft.com/office/drawing/2014/main" id="{74546BAC-E824-682C-FF81-CEFEBE0A3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38" y="3970161"/>
            <a:ext cx="859627" cy="872594"/>
          </a:xfrm>
          <a:prstGeom prst="rect">
            <a:avLst/>
          </a:prstGeom>
        </p:spPr>
      </p:pic>
      <p:pic>
        <p:nvPicPr>
          <p:cNvPr id="6" name="Picture 5" descr="A town surrounded by trees&#10;&#10;Description automatically generated">
            <a:extLst>
              <a:ext uri="{FF2B5EF4-FFF2-40B4-BE49-F238E27FC236}">
                <a16:creationId xmlns:a16="http://schemas.microsoft.com/office/drawing/2014/main" id="{BFB738F4-8E33-541D-E8BC-19F591933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656" y="2863410"/>
            <a:ext cx="902772" cy="835701"/>
          </a:xfrm>
          <a:prstGeom prst="rect">
            <a:avLst/>
          </a:prstGeom>
        </p:spPr>
      </p:pic>
      <p:sp>
        <p:nvSpPr>
          <p:cNvPr id="7" name="TextBox 6">
            <a:extLst>
              <a:ext uri="{FF2B5EF4-FFF2-40B4-BE49-F238E27FC236}">
                <a16:creationId xmlns:a16="http://schemas.microsoft.com/office/drawing/2014/main" id="{41B55178-2ED6-ED07-B565-D4EABA8E92D7}"/>
              </a:ext>
            </a:extLst>
          </p:cNvPr>
          <p:cNvSpPr txBox="1"/>
          <p:nvPr/>
        </p:nvSpPr>
        <p:spPr>
          <a:xfrm>
            <a:off x="4395416" y="95813"/>
            <a:ext cx="7763195" cy="6740307"/>
          </a:xfrm>
          <a:prstGeom prst="rect">
            <a:avLst/>
          </a:prstGeom>
          <a:noFill/>
        </p:spPr>
        <p:txBody>
          <a:bodyPr wrap="square">
            <a:spAutoFit/>
          </a:bodyPr>
          <a:lstStyle/>
          <a:p>
            <a:pPr marL="342900" indent="-342900">
              <a:buFont typeface="Arial" panose="020B0604020202020204" pitchFamily="34" charset="0"/>
              <a:buChar char="•"/>
            </a:pPr>
            <a:r>
              <a:rPr lang="en-US" dirty="0"/>
              <a:t>We previously defined information, knowledge, and wisdom as interconnected but distinct concepts.</a:t>
            </a:r>
          </a:p>
          <a:p>
            <a:pPr marL="342900" indent="-342900">
              <a:buFont typeface="Arial" panose="020B0604020202020204" pitchFamily="34" charset="0"/>
              <a:buChar char="•"/>
            </a:pPr>
            <a:r>
              <a:rPr lang="en-US" dirty="0"/>
              <a:t>Information consists of raw data and facts. It is the basic building block that provides context or details about a particular topic or event. Ex. It</a:t>
            </a:r>
            <a:r>
              <a:rPr lang="en-CA" dirty="0"/>
              <a:t>’s raining outside right now.</a:t>
            </a:r>
            <a:endParaRPr lang="en-US" dirty="0"/>
          </a:p>
          <a:p>
            <a:pPr marL="342900" indent="-342900">
              <a:buFont typeface="Arial" panose="020B0604020202020204" pitchFamily="34" charset="0"/>
              <a:buChar char="•"/>
            </a:pPr>
            <a:r>
              <a:rPr lang="en-US" dirty="0"/>
              <a:t>Knowledge is the organization and interpretation of information. It involves understanding patterns, relationships, and principles derived from information. Ex. A meteorologist.</a:t>
            </a:r>
          </a:p>
          <a:p>
            <a:pPr marL="342900" indent="-342900">
              <a:buFont typeface="Arial" panose="020B0604020202020204" pitchFamily="34" charset="0"/>
              <a:buChar char="•"/>
            </a:pPr>
            <a:r>
              <a:rPr lang="en-US" dirty="0"/>
              <a:t>Wisdom is the ability to make sound judgments and decisions based on knowledge and experience. It involves applying knowledge in practical, ethical, or meaningful ways. Wisdom is often associated with insight, foresight, and the ability to see the bigger picture. Ex. A meteorologist who has a deep historical, sociological, political and  ethical understanding of the factors that influence climate and who realizes that the “territory” of climate is incredibly complex and that her knowledge is limited.</a:t>
            </a:r>
          </a:p>
          <a:p>
            <a:pPr marL="342900" indent="-342900">
              <a:buFont typeface="Arial" panose="020B0604020202020204" pitchFamily="34" charset="0"/>
              <a:buChar char="•"/>
            </a:pPr>
            <a:r>
              <a:rPr lang="en-US" dirty="0"/>
              <a:t>Over the last 5000 years through endeavors such as the study of History, Philosophy, Spirituality/religion and science humans have sought to know themselves and their world.</a:t>
            </a:r>
          </a:p>
          <a:p>
            <a:pPr marL="342900" indent="-342900">
              <a:buFont typeface="Arial" panose="020B0604020202020204" pitchFamily="34" charset="0"/>
              <a:buChar char="•"/>
            </a:pPr>
            <a:r>
              <a:rPr lang="en-US" dirty="0"/>
              <a:t>When we’ve been wise, we’ve understood that each of these endeavors is but a map of a vastly complex territory.</a:t>
            </a:r>
          </a:p>
          <a:p>
            <a:pPr marL="342900" indent="-342900">
              <a:buFont typeface="Arial" panose="020B0604020202020204" pitchFamily="34" charset="0"/>
              <a:buChar char="•"/>
            </a:pPr>
            <a:r>
              <a:rPr lang="en-US" dirty="0"/>
              <a:t>As we will see however, we’ve often been unwise and assumed that our maps are the territory.</a:t>
            </a:r>
          </a:p>
          <a:p>
            <a:pPr marL="342900" indent="-342900">
              <a:buFont typeface="Arial" panose="020B0604020202020204" pitchFamily="34" charset="0"/>
              <a:buChar char="•"/>
            </a:pPr>
            <a:r>
              <a:rPr lang="en-US" dirty="0"/>
              <a:t>This lack of wisdom has had terrible consequences for us and is largely responsible for the polycrisis Humanity finds itself in today.   </a:t>
            </a:r>
          </a:p>
        </p:txBody>
      </p:sp>
      <p:sp>
        <p:nvSpPr>
          <p:cNvPr id="9" name="TextBox 8">
            <a:extLst>
              <a:ext uri="{FF2B5EF4-FFF2-40B4-BE49-F238E27FC236}">
                <a16:creationId xmlns:a16="http://schemas.microsoft.com/office/drawing/2014/main" id="{848E238D-8089-1E23-E371-64033A465D68}"/>
              </a:ext>
            </a:extLst>
          </p:cNvPr>
          <p:cNvSpPr txBox="1"/>
          <p:nvPr/>
        </p:nvSpPr>
        <p:spPr>
          <a:xfrm>
            <a:off x="933963" y="1711640"/>
            <a:ext cx="2017510" cy="646331"/>
          </a:xfrm>
          <a:prstGeom prst="rect">
            <a:avLst/>
          </a:prstGeom>
          <a:noFill/>
        </p:spPr>
        <p:txBody>
          <a:bodyPr wrap="square">
            <a:spAutoFit/>
          </a:bodyPr>
          <a:lstStyle/>
          <a:p>
            <a:pPr algn="ctr"/>
            <a:r>
              <a:rPr lang="en-US" dirty="0">
                <a:solidFill>
                  <a:srgbClr val="FF0000"/>
                </a:solidFill>
              </a:rPr>
              <a:t>overconfident ignorance</a:t>
            </a:r>
            <a:endParaRPr lang="en-CA" dirty="0">
              <a:solidFill>
                <a:srgbClr val="FF0000"/>
              </a:solidFill>
            </a:endParaRPr>
          </a:p>
        </p:txBody>
      </p:sp>
      <p:sp>
        <p:nvSpPr>
          <p:cNvPr id="11" name="TextBox 10">
            <a:extLst>
              <a:ext uri="{FF2B5EF4-FFF2-40B4-BE49-F238E27FC236}">
                <a16:creationId xmlns:a16="http://schemas.microsoft.com/office/drawing/2014/main" id="{B7FE7373-85AC-941D-ED1C-AD6C47F64E44}"/>
              </a:ext>
            </a:extLst>
          </p:cNvPr>
          <p:cNvSpPr txBox="1"/>
          <p:nvPr/>
        </p:nvSpPr>
        <p:spPr>
          <a:xfrm>
            <a:off x="296106" y="4777028"/>
            <a:ext cx="1330175" cy="369332"/>
          </a:xfrm>
          <a:prstGeom prst="rect">
            <a:avLst/>
          </a:prstGeom>
          <a:noFill/>
        </p:spPr>
        <p:txBody>
          <a:bodyPr wrap="square">
            <a:spAutoFit/>
          </a:bodyPr>
          <a:lstStyle/>
          <a:p>
            <a:r>
              <a:rPr lang="en-US" dirty="0">
                <a:solidFill>
                  <a:srgbClr val="FF0000"/>
                </a:solidFill>
              </a:rPr>
              <a:t>knowledge</a:t>
            </a:r>
            <a:endParaRPr lang="en-CA" dirty="0">
              <a:solidFill>
                <a:srgbClr val="FF0000"/>
              </a:solidFill>
            </a:endParaRPr>
          </a:p>
        </p:txBody>
      </p:sp>
      <p:sp>
        <p:nvSpPr>
          <p:cNvPr id="13" name="TextBox 12">
            <a:extLst>
              <a:ext uri="{FF2B5EF4-FFF2-40B4-BE49-F238E27FC236}">
                <a16:creationId xmlns:a16="http://schemas.microsoft.com/office/drawing/2014/main" id="{FB419878-F2AD-6C3E-26FF-DAA674640E06}"/>
              </a:ext>
            </a:extLst>
          </p:cNvPr>
          <p:cNvSpPr txBox="1"/>
          <p:nvPr/>
        </p:nvSpPr>
        <p:spPr>
          <a:xfrm>
            <a:off x="3189661" y="3994590"/>
            <a:ext cx="1087767" cy="369332"/>
          </a:xfrm>
          <a:prstGeom prst="rect">
            <a:avLst/>
          </a:prstGeom>
          <a:noFill/>
        </p:spPr>
        <p:txBody>
          <a:bodyPr wrap="square">
            <a:spAutoFit/>
          </a:bodyPr>
          <a:lstStyle/>
          <a:p>
            <a:r>
              <a:rPr lang="en-US" dirty="0">
                <a:solidFill>
                  <a:srgbClr val="FF0000"/>
                </a:solidFill>
              </a:rPr>
              <a:t>wisdom</a:t>
            </a:r>
            <a:endParaRPr lang="en-CA" dirty="0">
              <a:solidFill>
                <a:srgbClr val="FF0000"/>
              </a:solidFill>
            </a:endParaRPr>
          </a:p>
        </p:txBody>
      </p:sp>
      <p:pic>
        <p:nvPicPr>
          <p:cNvPr id="8" name="Picture 7" descr="A white background with black text&#10;&#10;Description automatically generated">
            <a:extLst>
              <a:ext uri="{FF2B5EF4-FFF2-40B4-BE49-F238E27FC236}">
                <a16:creationId xmlns:a16="http://schemas.microsoft.com/office/drawing/2014/main" id="{8CF2EE5C-DE56-5E2E-32F7-1B9305A0AB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71" y="5596863"/>
            <a:ext cx="4193557" cy="1070893"/>
          </a:xfrm>
          <a:prstGeom prst="rect">
            <a:avLst/>
          </a:prstGeom>
        </p:spPr>
      </p:pic>
      <p:sp>
        <p:nvSpPr>
          <p:cNvPr id="10" name="TextBox 9">
            <a:extLst>
              <a:ext uri="{FF2B5EF4-FFF2-40B4-BE49-F238E27FC236}">
                <a16:creationId xmlns:a16="http://schemas.microsoft.com/office/drawing/2014/main" id="{AA2CDD52-7B28-6EE8-7249-C138EB913B46}"/>
              </a:ext>
            </a:extLst>
          </p:cNvPr>
          <p:cNvSpPr txBox="1"/>
          <p:nvPr/>
        </p:nvSpPr>
        <p:spPr>
          <a:xfrm>
            <a:off x="0" y="-45684"/>
            <a:ext cx="4458633" cy="830997"/>
          </a:xfrm>
          <a:prstGeom prst="rect">
            <a:avLst/>
          </a:prstGeom>
          <a:noFill/>
        </p:spPr>
        <p:txBody>
          <a:bodyPr wrap="square">
            <a:spAutoFit/>
          </a:bodyPr>
          <a:lstStyle/>
          <a:p>
            <a:pPr algn="ctr"/>
            <a:r>
              <a:rPr lang="en-US" sz="2400" dirty="0">
                <a:solidFill>
                  <a:schemeClr val="bg1"/>
                </a:solidFill>
              </a:rPr>
              <a:t>OVERCONFIDENT IGNORANCE, KNOWLEDGE AND WISDOM </a:t>
            </a:r>
          </a:p>
        </p:txBody>
      </p:sp>
    </p:spTree>
    <p:extLst>
      <p:ext uri="{BB962C8B-B14F-4D97-AF65-F5344CB8AC3E}">
        <p14:creationId xmlns:p14="http://schemas.microsoft.com/office/powerpoint/2010/main" val="107361570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965C6-7519-816A-8445-FF54A77E22F5}"/>
            </a:ext>
          </a:extLst>
        </p:cNvPr>
        <p:cNvGrpSpPr/>
        <p:nvPr/>
      </p:nvGrpSpPr>
      <p:grpSpPr>
        <a:xfrm>
          <a:off x="0" y="0"/>
          <a:ext cx="0" cy="0"/>
          <a:chOff x="0" y="0"/>
          <a:chExt cx="0" cy="0"/>
        </a:xfrm>
      </p:grpSpPr>
      <p:pic>
        <p:nvPicPr>
          <p:cNvPr id="5" name="Picture 4" descr="A statue of a person thinking&#10;&#10;Description automatically generated">
            <a:extLst>
              <a:ext uri="{FF2B5EF4-FFF2-40B4-BE49-F238E27FC236}">
                <a16:creationId xmlns:a16="http://schemas.microsoft.com/office/drawing/2014/main" id="{97B9403C-BB91-3AE1-8FD9-9154CE7B2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08" y="1330258"/>
            <a:ext cx="3491431" cy="3163084"/>
          </a:xfrm>
          <a:prstGeom prst="rect">
            <a:avLst/>
          </a:prstGeom>
        </p:spPr>
      </p:pic>
      <p:sp>
        <p:nvSpPr>
          <p:cNvPr id="7" name="TextBox 6">
            <a:extLst>
              <a:ext uri="{FF2B5EF4-FFF2-40B4-BE49-F238E27FC236}">
                <a16:creationId xmlns:a16="http://schemas.microsoft.com/office/drawing/2014/main" id="{0B01A0FE-E58E-0B26-8C16-FFB5EA7971DB}"/>
              </a:ext>
            </a:extLst>
          </p:cNvPr>
          <p:cNvSpPr txBox="1"/>
          <p:nvPr/>
        </p:nvSpPr>
        <p:spPr>
          <a:xfrm>
            <a:off x="3608439" y="198007"/>
            <a:ext cx="8583561" cy="7017306"/>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History is both a time period and a discipline. “H</a:t>
            </a:r>
            <a:r>
              <a:rPr lang="en-US" b="0" i="0" dirty="0">
                <a:effectLst/>
                <a:latin typeface="+mj-lt"/>
              </a:rPr>
              <a:t>istory” as a time period encompasses the time since writing was invented. Writing allows historians to learn about the past.</a:t>
            </a:r>
          </a:p>
          <a:p>
            <a:pPr marL="285750" indent="-285750">
              <a:buFont typeface="Arial" panose="020B0604020202020204" pitchFamily="34" charset="0"/>
              <a:buChar char="•"/>
            </a:pPr>
            <a:r>
              <a:rPr lang="en-US" dirty="0">
                <a:latin typeface="+mj-lt"/>
              </a:rPr>
              <a:t>History, the discipline, </a:t>
            </a:r>
            <a:r>
              <a:rPr lang="en-US" b="0" i="0" dirty="0">
                <a:effectLst/>
                <a:latin typeface="+mj-lt"/>
              </a:rPr>
              <a:t>encourages </a:t>
            </a:r>
            <a:r>
              <a:rPr lang="en-US" dirty="0">
                <a:latin typeface="+mj-lt"/>
              </a:rPr>
              <a:t>us</a:t>
            </a:r>
            <a:r>
              <a:rPr lang="en-US" b="0" i="0" dirty="0">
                <a:effectLst/>
                <a:latin typeface="+mj-lt"/>
              </a:rPr>
              <a:t> to reflect on </a:t>
            </a:r>
            <a:r>
              <a:rPr lang="en-US" dirty="0">
                <a:latin typeface="+mj-lt"/>
              </a:rPr>
              <a:t>our</a:t>
            </a:r>
            <a:r>
              <a:rPr lang="en-US" b="0" i="0" dirty="0">
                <a:effectLst/>
                <a:latin typeface="+mj-lt"/>
              </a:rPr>
              <a:t> lives in the context of the broader human experience</a:t>
            </a:r>
            <a:r>
              <a:rPr lang="en-US" dirty="0">
                <a:latin typeface="+mj-lt"/>
              </a:rPr>
              <a:t> and can thus </a:t>
            </a:r>
            <a:r>
              <a:rPr lang="en-US" b="0" i="0" dirty="0">
                <a:effectLst/>
                <a:latin typeface="+mj-lt"/>
              </a:rPr>
              <a:t>promote both self-awareness and personal growth. </a:t>
            </a:r>
          </a:p>
          <a:p>
            <a:pPr marL="285750" indent="-285750">
              <a:buFont typeface="Arial" panose="020B0604020202020204" pitchFamily="34" charset="0"/>
              <a:buChar char="•"/>
            </a:pPr>
            <a:r>
              <a:rPr lang="en-US" b="0" i="0" dirty="0">
                <a:effectLst/>
                <a:latin typeface="+mj-lt"/>
              </a:rPr>
              <a:t>By studying history, individuals can gain a deeper understanding of the cultural, social, and political contexts that have shaped human behavior and societies over time. This awareness can lead to a better understanding of our place in the world and the factors that influence personal and collective identities.</a:t>
            </a:r>
          </a:p>
          <a:p>
            <a:pPr marL="285750" indent="-285750">
              <a:buFont typeface="Arial" panose="020B0604020202020204" pitchFamily="34" charset="0"/>
              <a:buChar char="•"/>
            </a:pPr>
            <a:r>
              <a:rPr lang="en-US" b="0" i="0" dirty="0">
                <a:effectLst/>
                <a:latin typeface="+mj-lt"/>
              </a:rPr>
              <a:t>History provides countless examples of successes and failures, allowing individuals to learn from past experiences. This can inspire self-improvement by encouraging people to adopt successful strategies and avoid repeating past mistakes.</a:t>
            </a:r>
          </a:p>
          <a:p>
            <a:pPr marL="285750" indent="-285750">
              <a:buFont typeface="Arial" panose="020B0604020202020204" pitchFamily="34" charset="0"/>
              <a:buChar char="•"/>
            </a:pPr>
            <a:r>
              <a:rPr lang="en-US" b="0" i="0" dirty="0">
                <a:effectLst/>
                <a:latin typeface="+mj-lt"/>
              </a:rPr>
              <a:t>Engaging with historical narratives and sources develops critical thinking skills. This process encourages individuals to question assumptions, analyze evidence, and consider multiple perspectives, fostering a more reflective and self-aware mindset.</a:t>
            </a:r>
          </a:p>
          <a:p>
            <a:pPr marL="285750" indent="-285750">
              <a:buFont typeface="Arial" panose="020B0604020202020204" pitchFamily="34" charset="0"/>
              <a:buChar char="•"/>
            </a:pPr>
            <a:r>
              <a:rPr lang="en-US" b="0" i="0" dirty="0">
                <a:effectLst/>
                <a:latin typeface="+mj-lt"/>
              </a:rPr>
              <a:t>History exposes individuals to diverse cultures, beliefs, and experiences, promoting empathy and understanding. This broadened perspective can lead to personal growth and a more compassionate approach to others.</a:t>
            </a:r>
          </a:p>
          <a:p>
            <a:pPr marL="285750" indent="-285750">
              <a:buFont typeface="Arial" panose="020B0604020202020204" pitchFamily="34" charset="0"/>
              <a:buChar char="•"/>
            </a:pPr>
            <a:r>
              <a:rPr lang="en-US" b="0" i="0" dirty="0">
                <a:effectLst/>
                <a:latin typeface="+mj-lt"/>
              </a:rPr>
              <a:t>Exploring one's own history and heritage can enhance self-awareness by connecting individuals to their roots and helping them understand how their personal and cultural identities have been shaped over time.</a:t>
            </a:r>
          </a:p>
          <a:p>
            <a:pPr marL="285750" indent="-285750">
              <a:buFont typeface="Arial" panose="020B0604020202020204" pitchFamily="34" charset="0"/>
              <a:buChar char="•"/>
            </a:pPr>
            <a:r>
              <a:rPr lang="en-US" b="0" i="0" dirty="0">
                <a:effectLst/>
                <a:latin typeface="+mj-lt"/>
              </a:rPr>
              <a:t>Historical figures and movements often serve as sources of inspiration, motivating individuals to strive for self-improvement and to contribute positively to society.</a:t>
            </a:r>
            <a:br>
              <a:rPr lang="en-US" dirty="0"/>
            </a:br>
            <a:br>
              <a:rPr lang="en-US" dirty="0"/>
            </a:br>
            <a:endParaRPr lang="en-CA" dirty="0"/>
          </a:p>
        </p:txBody>
      </p:sp>
      <p:sp>
        <p:nvSpPr>
          <p:cNvPr id="9" name="TextBox 8">
            <a:extLst>
              <a:ext uri="{FF2B5EF4-FFF2-40B4-BE49-F238E27FC236}">
                <a16:creationId xmlns:a16="http://schemas.microsoft.com/office/drawing/2014/main" id="{4096396C-2077-C383-3470-E78095745BE7}"/>
              </a:ext>
            </a:extLst>
          </p:cNvPr>
          <p:cNvSpPr txBox="1"/>
          <p:nvPr/>
        </p:nvSpPr>
        <p:spPr>
          <a:xfrm>
            <a:off x="497260" y="287079"/>
            <a:ext cx="2730925" cy="954107"/>
          </a:xfrm>
          <a:prstGeom prst="rect">
            <a:avLst/>
          </a:prstGeom>
          <a:noFill/>
        </p:spPr>
        <p:txBody>
          <a:bodyPr wrap="square">
            <a:spAutoFit/>
          </a:bodyPr>
          <a:lstStyle/>
          <a:p>
            <a:pPr algn="ctr"/>
            <a:r>
              <a:rPr lang="en-US" sz="2800" b="0" i="0" dirty="0">
                <a:solidFill>
                  <a:schemeClr val="bg1"/>
                </a:solidFill>
                <a:effectLst/>
                <a:latin typeface="+mj-lt"/>
              </a:rPr>
              <a:t>HISTORY </a:t>
            </a:r>
          </a:p>
          <a:p>
            <a:pPr algn="ctr"/>
            <a:r>
              <a:rPr lang="en-US" sz="2800" b="0" i="0" dirty="0">
                <a:solidFill>
                  <a:schemeClr val="bg1"/>
                </a:solidFill>
                <a:effectLst/>
                <a:latin typeface="+mj-lt"/>
              </a:rPr>
              <a:t>AND WISE MIND</a:t>
            </a:r>
            <a:endParaRPr lang="en-CA" sz="2800" dirty="0">
              <a:solidFill>
                <a:schemeClr val="bg1"/>
              </a:solidFill>
            </a:endParaRPr>
          </a:p>
        </p:txBody>
      </p:sp>
      <p:sp>
        <p:nvSpPr>
          <p:cNvPr id="3" name="TextBox 2">
            <a:extLst>
              <a:ext uri="{FF2B5EF4-FFF2-40B4-BE49-F238E27FC236}">
                <a16:creationId xmlns:a16="http://schemas.microsoft.com/office/drawing/2014/main" id="{034E6253-C86D-D167-34C5-EA596B294612}"/>
              </a:ext>
            </a:extLst>
          </p:cNvPr>
          <p:cNvSpPr txBox="1"/>
          <p:nvPr/>
        </p:nvSpPr>
        <p:spPr>
          <a:xfrm>
            <a:off x="117008" y="4690569"/>
            <a:ext cx="3445460" cy="2308324"/>
          </a:xfrm>
          <a:prstGeom prst="rect">
            <a:avLst/>
          </a:prstGeom>
          <a:noFill/>
        </p:spPr>
        <p:txBody>
          <a:bodyPr wrap="square">
            <a:spAutoFit/>
          </a:bodyPr>
          <a:lstStyle/>
          <a:p>
            <a:r>
              <a:rPr lang="en-US" dirty="0">
                <a:latin typeface="+mj-lt"/>
              </a:rPr>
              <a:t>“Those who do not know history are doomed to repeat it.”</a:t>
            </a:r>
          </a:p>
          <a:p>
            <a:r>
              <a:rPr lang="en-US" b="0" i="0" dirty="0">
                <a:effectLst/>
                <a:latin typeface="+mj-lt"/>
              </a:rPr>
              <a:t>                                George Santayana</a:t>
            </a:r>
          </a:p>
          <a:p>
            <a:endParaRPr lang="en-US" dirty="0">
              <a:latin typeface="+mj-lt"/>
            </a:endParaRPr>
          </a:p>
          <a:p>
            <a:r>
              <a:rPr lang="en-US" b="0" i="0" dirty="0">
                <a:effectLst/>
                <a:latin typeface="+mj-lt"/>
              </a:rPr>
              <a:t>“ History doesn’t repeat itself, but it often rhymes”</a:t>
            </a:r>
          </a:p>
          <a:p>
            <a:r>
              <a:rPr lang="en-US" dirty="0">
                <a:latin typeface="+mj-lt"/>
              </a:rPr>
              <a:t>                                      Mark Twain</a:t>
            </a:r>
            <a:r>
              <a:rPr lang="en-US" b="0" i="0" dirty="0">
                <a:effectLst/>
                <a:latin typeface="+mj-lt"/>
              </a:rPr>
              <a:t> </a:t>
            </a:r>
          </a:p>
          <a:p>
            <a:r>
              <a:rPr lang="en-US" b="0" i="0" dirty="0">
                <a:effectLst/>
                <a:latin typeface="+mj-lt"/>
              </a:rPr>
              <a:t> </a:t>
            </a:r>
            <a:endParaRPr lang="en-CA" dirty="0"/>
          </a:p>
        </p:txBody>
      </p:sp>
    </p:spTree>
    <p:extLst>
      <p:ext uri="{BB962C8B-B14F-4D97-AF65-F5344CB8AC3E}">
        <p14:creationId xmlns:p14="http://schemas.microsoft.com/office/powerpoint/2010/main" val="42764466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B16A0-93FE-8C36-266D-E96C6FB064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C2F3E5-C0F1-8E9D-68C2-32313234FA64}"/>
              </a:ext>
            </a:extLst>
          </p:cNvPr>
          <p:cNvSpPr txBox="1"/>
          <p:nvPr/>
        </p:nvSpPr>
        <p:spPr>
          <a:xfrm>
            <a:off x="0" y="518956"/>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The field of History is often divided into </a:t>
            </a:r>
            <a:r>
              <a:rPr lang="en-US" sz="2000" b="0" i="0" dirty="0">
                <a:solidFill>
                  <a:schemeClr val="bg1"/>
                </a:solidFill>
                <a:effectLst/>
                <a:latin typeface="Arial" panose="020B0604020202020204" pitchFamily="34" charset="0"/>
              </a:rPr>
              <a:t>periods</a:t>
            </a:r>
            <a:r>
              <a:rPr lang="en-US" sz="2000" b="0" i="0" dirty="0">
                <a:effectLst/>
                <a:latin typeface="Arial" panose="020B0604020202020204" pitchFamily="34" charset="0"/>
              </a:rPr>
              <a:t> that help us organize and understand the development </a:t>
            </a:r>
            <a:r>
              <a:rPr lang="en-US" sz="2000" dirty="0">
                <a:latin typeface="Arial" panose="020B0604020202020204" pitchFamily="34" charset="0"/>
              </a:rPr>
              <a:t>of</a:t>
            </a:r>
            <a:r>
              <a:rPr lang="en-US" sz="2000" b="0" i="0" dirty="0">
                <a:effectLst/>
                <a:latin typeface="Arial" panose="020B0604020202020204" pitchFamily="34" charset="0"/>
              </a:rPr>
              <a:t> civilization.</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Prehist</a:t>
            </a:r>
            <a:r>
              <a:rPr lang="en-US" sz="2000" dirty="0">
                <a:solidFill>
                  <a:schemeClr val="bg1"/>
                </a:solidFill>
                <a:latin typeface="Arial" panose="020B0604020202020204" pitchFamily="34" charset="0"/>
              </a:rPr>
              <a:t>ory</a:t>
            </a:r>
            <a:r>
              <a:rPr lang="en-US" sz="2000" dirty="0">
                <a:latin typeface="Arial" panose="020B0604020202020204" pitchFamily="34" charset="0"/>
              </a:rPr>
              <a:t> refers to the</a:t>
            </a:r>
            <a:r>
              <a:rPr lang="en-US" sz="2000" b="0" i="0" dirty="0">
                <a:effectLst/>
                <a:latin typeface="Arial" panose="020B0604020202020204" pitchFamily="34" charset="0"/>
              </a:rPr>
              <a:t> time before written records.</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Ancient History </a:t>
            </a:r>
            <a:r>
              <a:rPr lang="en-US" sz="2000" b="0" i="0" dirty="0">
                <a:effectLst/>
                <a:latin typeface="Arial" panose="020B0604020202020204" pitchFamily="34" charset="0"/>
              </a:rPr>
              <a:t>includes the rise of early civilizations (like Mesopotamia, Ancient Egypt, the Indus Valley, and Ancient China) and lasts until the fall of the Western Roman Empire around 476 AD.</a:t>
            </a:r>
          </a:p>
          <a:p>
            <a:pPr marL="285750" indent="-285750">
              <a:buFont typeface="Arial" panose="020B0604020202020204" pitchFamily="34" charset="0"/>
              <a:buChar char="•"/>
            </a:pPr>
            <a:r>
              <a:rPr lang="en-US" sz="2000" dirty="0">
                <a:solidFill>
                  <a:schemeClr val="bg1"/>
                </a:solidFill>
                <a:latin typeface="Arial" panose="020B0604020202020204" pitchFamily="34" charset="0"/>
              </a:rPr>
              <a:t>The </a:t>
            </a:r>
            <a:r>
              <a:rPr lang="en-US" sz="2000" b="0" i="0" dirty="0">
                <a:solidFill>
                  <a:schemeClr val="bg1"/>
                </a:solidFill>
                <a:effectLst/>
                <a:latin typeface="Arial" panose="020B0604020202020204" pitchFamily="34" charset="0"/>
              </a:rPr>
              <a:t>Classical Period</a:t>
            </a:r>
            <a:r>
              <a:rPr lang="en-US" sz="2000" dirty="0">
                <a:solidFill>
                  <a:schemeClr val="bg1"/>
                </a:solidFill>
                <a:latin typeface="Arial" panose="020B0604020202020204" pitchFamily="34" charset="0"/>
              </a:rPr>
              <a:t> </a:t>
            </a:r>
            <a:r>
              <a:rPr lang="en-US" sz="2000" dirty="0">
                <a:latin typeface="Arial" panose="020B0604020202020204" pitchFamily="34" charset="0"/>
              </a:rPr>
              <a:t>is o</a:t>
            </a:r>
            <a:r>
              <a:rPr lang="en-US" sz="2000" b="0" i="0" dirty="0">
                <a:effectLst/>
                <a:latin typeface="Arial" panose="020B0604020202020204" pitchFamily="34" charset="0"/>
              </a:rPr>
              <a:t>ften considered part of ancient history, this period is marked by the dominance of empires such as Greece and Rome, and it includes significant developments in art, philosophy, and governance. It generally spans from around 500 BC to 500 AD.</a:t>
            </a:r>
          </a:p>
          <a:p>
            <a:pPr marL="285750" indent="-285750">
              <a:buFont typeface="Arial" panose="020B0604020202020204" pitchFamily="34" charset="0"/>
              <a:buChar char="•"/>
            </a:pPr>
            <a:r>
              <a:rPr lang="en-US" sz="2000" dirty="0">
                <a:solidFill>
                  <a:schemeClr val="bg1"/>
                </a:solidFill>
                <a:latin typeface="Arial" panose="020B0604020202020204" pitchFamily="34" charset="0"/>
              </a:rPr>
              <a:t>The </a:t>
            </a:r>
            <a:r>
              <a:rPr lang="en-US" sz="2000" b="0" i="0" dirty="0">
                <a:solidFill>
                  <a:schemeClr val="bg1"/>
                </a:solidFill>
                <a:effectLst/>
                <a:latin typeface="Arial" panose="020B0604020202020204" pitchFamily="34" charset="0"/>
              </a:rPr>
              <a:t>Post-Classical Period, Middle Ages, or Medieval period </a:t>
            </a:r>
            <a:r>
              <a:rPr lang="en-US" sz="2000" b="0" i="0" dirty="0">
                <a:effectLst/>
                <a:latin typeface="Arial" panose="020B0604020202020204" pitchFamily="34" charset="0"/>
              </a:rPr>
              <a:t>follows the classical era and lasts from about 500 AD to 1500 AD. It starts with the fall of the Western Roman Empire in 476 AD and includes the rise of Islam, the Byzantine Empire, and the development of various kingdoms and empires around the world.</a:t>
            </a:r>
          </a:p>
          <a:p>
            <a:pPr marL="285750" indent="-285750">
              <a:buFont typeface="Arial" panose="020B0604020202020204" pitchFamily="34" charset="0"/>
              <a:buChar char="•"/>
            </a:pPr>
            <a:r>
              <a:rPr lang="en-US" sz="2000" dirty="0">
                <a:solidFill>
                  <a:schemeClr val="bg1"/>
                </a:solidFill>
                <a:latin typeface="Arial" panose="020B0604020202020204" pitchFamily="34" charset="0"/>
              </a:rPr>
              <a:t>The </a:t>
            </a:r>
            <a:r>
              <a:rPr lang="en-US" sz="2000" b="0" i="0" dirty="0">
                <a:solidFill>
                  <a:schemeClr val="bg1"/>
                </a:solidFill>
                <a:effectLst/>
                <a:latin typeface="Arial" panose="020B0604020202020204" pitchFamily="34" charset="0"/>
              </a:rPr>
              <a:t>Renaissance </a:t>
            </a:r>
            <a:r>
              <a:rPr lang="en-US" sz="2000" dirty="0">
                <a:latin typeface="Arial" panose="020B0604020202020204" pitchFamily="34" charset="0"/>
              </a:rPr>
              <a:t>b</a:t>
            </a:r>
            <a:r>
              <a:rPr lang="en-US" sz="2000" b="0" i="0" dirty="0">
                <a:effectLst/>
                <a:latin typeface="Arial" panose="020B0604020202020204" pitchFamily="34" charset="0"/>
              </a:rPr>
              <a:t>egins in the 14th century and lasts into the 17th century, this period is marked by a revival of art, culture, and intellectual pursuits inspired by classical antiquity.</a:t>
            </a:r>
          </a:p>
          <a:p>
            <a:pPr marL="285750" indent="-285750">
              <a:buFont typeface="Arial" panose="020B0604020202020204" pitchFamily="34" charset="0"/>
              <a:buChar char="•"/>
            </a:pPr>
            <a:r>
              <a:rPr lang="en-US" sz="2000" dirty="0">
                <a:solidFill>
                  <a:schemeClr val="bg1"/>
                </a:solidFill>
                <a:latin typeface="Arial" panose="020B0604020202020204" pitchFamily="34" charset="0"/>
              </a:rPr>
              <a:t>The </a:t>
            </a:r>
            <a:r>
              <a:rPr lang="en-US" sz="2000" b="0" i="0" dirty="0">
                <a:solidFill>
                  <a:schemeClr val="bg1"/>
                </a:solidFill>
                <a:effectLst/>
                <a:latin typeface="Arial" panose="020B0604020202020204" pitchFamily="34" charset="0"/>
              </a:rPr>
              <a:t>Early Modern Period </a:t>
            </a:r>
            <a:r>
              <a:rPr lang="en-US" sz="2000" b="0" i="0" dirty="0">
                <a:effectLst/>
                <a:latin typeface="Arial" panose="020B0604020202020204" pitchFamily="34" charset="0"/>
              </a:rPr>
              <a:t>follows the Renaissance and extends from the late 15th century to the late 18th century. It is characterized by the rise of nation-states, exploratory voyages, and the beginnings of the Industrial Revolution.</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Modern History</a:t>
            </a:r>
            <a:r>
              <a:rPr lang="en-US" sz="2000" dirty="0">
                <a:solidFill>
                  <a:schemeClr val="bg1"/>
                </a:solidFill>
                <a:latin typeface="Arial" panose="020B0604020202020204" pitchFamily="34" charset="0"/>
              </a:rPr>
              <a:t> </a:t>
            </a:r>
            <a:r>
              <a:rPr lang="en-US" sz="2000" dirty="0">
                <a:latin typeface="Arial" panose="020B0604020202020204" pitchFamily="34" charset="0"/>
              </a:rPr>
              <a:t>s</a:t>
            </a:r>
            <a:r>
              <a:rPr lang="en-US" sz="2000" b="0" i="0" dirty="0">
                <a:effectLst/>
                <a:latin typeface="Arial" panose="020B0604020202020204" pitchFamily="34" charset="0"/>
              </a:rPr>
              <a:t>tarting in the late 18th century this period includes significant events like the Industrial Revolution, the two World Wars, the Cold War, and the rise of globalization.</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Contemporary History</a:t>
            </a:r>
            <a:r>
              <a:rPr lang="en-US" sz="2000" dirty="0">
                <a:solidFill>
                  <a:schemeClr val="bg1"/>
                </a:solidFill>
                <a:latin typeface="Arial" panose="020B0604020202020204" pitchFamily="34" charset="0"/>
              </a:rPr>
              <a:t> </a:t>
            </a:r>
            <a:r>
              <a:rPr lang="en-US" sz="2000" dirty="0">
                <a:latin typeface="Arial" panose="020B0604020202020204" pitchFamily="34" charset="0"/>
              </a:rPr>
              <a:t>focuses on events from</a:t>
            </a:r>
            <a:r>
              <a:rPr lang="en-US" sz="2000" b="0" i="0" dirty="0">
                <a:effectLst/>
                <a:latin typeface="Arial" panose="020B0604020202020204" pitchFamily="34" charset="0"/>
              </a:rPr>
              <a:t> the late 20th century</a:t>
            </a:r>
            <a:r>
              <a:rPr lang="en-US" sz="2000" dirty="0">
                <a:latin typeface="Arial" panose="020B0604020202020204" pitchFamily="34" charset="0"/>
              </a:rPr>
              <a:t> to</a:t>
            </a:r>
            <a:r>
              <a:rPr lang="en-US" sz="2000" b="0" i="0" dirty="0">
                <a:effectLst/>
                <a:latin typeface="Arial" panose="020B0604020202020204" pitchFamily="34" charset="0"/>
              </a:rPr>
              <a:t> the present.</a:t>
            </a:r>
            <a:br>
              <a:rPr lang="en-US" dirty="0"/>
            </a:br>
            <a:br>
              <a:rPr lang="en-US" dirty="0"/>
            </a:br>
            <a:endParaRPr lang="en-CA" dirty="0"/>
          </a:p>
        </p:txBody>
      </p:sp>
      <p:sp>
        <p:nvSpPr>
          <p:cNvPr id="5" name="TextBox 4">
            <a:extLst>
              <a:ext uri="{FF2B5EF4-FFF2-40B4-BE49-F238E27FC236}">
                <a16:creationId xmlns:a16="http://schemas.microsoft.com/office/drawing/2014/main" id="{F5A3437A-5332-3C46-5BAA-E1DCA7351C23}"/>
              </a:ext>
            </a:extLst>
          </p:cNvPr>
          <p:cNvSpPr txBox="1"/>
          <p:nvPr/>
        </p:nvSpPr>
        <p:spPr>
          <a:xfrm>
            <a:off x="3906584" y="-4264"/>
            <a:ext cx="6135624" cy="523220"/>
          </a:xfrm>
          <a:prstGeom prst="rect">
            <a:avLst/>
          </a:prstGeom>
          <a:noFill/>
        </p:spPr>
        <p:txBody>
          <a:bodyPr wrap="square">
            <a:spAutoFit/>
          </a:bodyPr>
          <a:lstStyle/>
          <a:p>
            <a:r>
              <a:rPr lang="en-US" sz="2800" b="0" i="0" dirty="0">
                <a:solidFill>
                  <a:schemeClr val="bg1"/>
                </a:solidFill>
                <a:effectLst/>
                <a:latin typeface="Arial" panose="020B0604020202020204" pitchFamily="34" charset="0"/>
              </a:rPr>
              <a:t> </a:t>
            </a:r>
            <a:r>
              <a:rPr lang="en-US" sz="2800" dirty="0">
                <a:solidFill>
                  <a:schemeClr val="bg1"/>
                </a:solidFill>
                <a:latin typeface="Arial" panose="020B0604020202020204" pitchFamily="34" charset="0"/>
              </a:rPr>
              <a:t>HISTORICAL PERIODS</a:t>
            </a:r>
            <a:endParaRPr lang="en-CA" sz="2800" dirty="0">
              <a:solidFill>
                <a:schemeClr val="bg1"/>
              </a:solidFill>
            </a:endParaRPr>
          </a:p>
        </p:txBody>
      </p:sp>
    </p:spTree>
    <p:extLst>
      <p:ext uri="{BB962C8B-B14F-4D97-AF65-F5344CB8AC3E}">
        <p14:creationId xmlns:p14="http://schemas.microsoft.com/office/powerpoint/2010/main" val="607424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72799-FFFC-99C7-A84F-642078EA34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D06B55-2BB1-4A8A-7F35-18E56F1445AB}"/>
              </a:ext>
            </a:extLst>
          </p:cNvPr>
          <p:cNvSpPr txBox="1"/>
          <p:nvPr/>
        </p:nvSpPr>
        <p:spPr>
          <a:xfrm>
            <a:off x="-107950" y="446699"/>
            <a:ext cx="1229995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cs typeface="Arial" panose="020B0604020202020204" pitchFamily="34" charset="0"/>
              </a:rPr>
              <a:t>As we explore history, we’ll </a:t>
            </a:r>
            <a:r>
              <a:rPr lang="en-US" dirty="0">
                <a:latin typeface="+mj-lt"/>
                <a:cs typeface="Arial" panose="020B0604020202020204" pitchFamily="34" charset="0"/>
              </a:rPr>
              <a:t>touch on s</a:t>
            </a:r>
            <a:r>
              <a:rPr lang="en-US" b="0" i="0" dirty="0">
                <a:effectLst/>
                <a:latin typeface="+mj-lt"/>
                <a:cs typeface="Arial" panose="020B0604020202020204" pitchFamily="34" charset="0"/>
              </a:rPr>
              <a:t>ome important milestones which greatly influenced modern Western thought:</a:t>
            </a:r>
          </a:p>
          <a:p>
            <a:pPr marL="285750" indent="-285750">
              <a:buFont typeface="Arial" panose="020B0604020202020204" pitchFamily="34" charset="0"/>
              <a:buChar char="•"/>
            </a:pPr>
            <a:r>
              <a:rPr lang="en-US" b="0" i="0" dirty="0">
                <a:solidFill>
                  <a:schemeClr val="bg1"/>
                </a:solidFill>
                <a:effectLst/>
                <a:latin typeface="+mj-lt"/>
                <a:cs typeface="Arial" panose="020B0604020202020204" pitchFamily="34" charset="0"/>
              </a:rPr>
              <a:t>3000 BCE</a:t>
            </a:r>
            <a:r>
              <a:rPr lang="en-US" dirty="0">
                <a:solidFill>
                  <a:schemeClr val="bg1"/>
                </a:solidFill>
                <a:latin typeface="+mj-lt"/>
                <a:cs typeface="Arial" panose="020B0604020202020204" pitchFamily="34" charset="0"/>
              </a:rPr>
              <a:t>-</a:t>
            </a:r>
            <a:r>
              <a:rPr lang="en-US" b="0" i="0" dirty="0">
                <a:solidFill>
                  <a:schemeClr val="bg1"/>
                </a:solidFill>
                <a:effectLst/>
                <a:latin typeface="+mj-lt"/>
                <a:cs typeface="Arial" panose="020B0604020202020204" pitchFamily="34" charset="0"/>
              </a:rPr>
              <a:t> </a:t>
            </a:r>
            <a:r>
              <a:rPr lang="en-US" b="0" i="0" dirty="0">
                <a:effectLst/>
                <a:latin typeface="+mj-lt"/>
                <a:cs typeface="Arial" panose="020B0604020202020204" pitchFamily="34" charset="0"/>
              </a:rPr>
              <a:t>The rise of organized </a:t>
            </a:r>
            <a:r>
              <a:rPr lang="en-US" b="0" i="0" dirty="0">
                <a:solidFill>
                  <a:schemeClr val="bg1"/>
                </a:solidFill>
                <a:effectLst/>
                <a:latin typeface="+mj-lt"/>
                <a:cs typeface="Arial" panose="020B0604020202020204" pitchFamily="34" charset="0"/>
              </a:rPr>
              <a:t>polytheistic religions </a:t>
            </a:r>
            <a:r>
              <a:rPr lang="en-US" b="0" i="0" dirty="0">
                <a:effectLst/>
                <a:latin typeface="+mj-lt"/>
                <a:cs typeface="Arial" panose="020B0604020202020204" pitchFamily="34" charset="0"/>
              </a:rPr>
              <a:t>with multiple gods, such as those in ancient Mesopotamia, Egypt, and Greece. These belief systems include various deities representing natural forces and human experiences </a:t>
            </a:r>
          </a:p>
          <a:p>
            <a:pPr marL="285750" indent="-285750">
              <a:buFont typeface="Arial" panose="020B0604020202020204" pitchFamily="34" charset="0"/>
              <a:buChar char="•"/>
            </a:pPr>
            <a:r>
              <a:rPr lang="en-US" b="0" i="0" dirty="0">
                <a:solidFill>
                  <a:schemeClr val="bg1"/>
                </a:solidFill>
                <a:effectLst/>
                <a:latin typeface="+mj-lt"/>
                <a:cs typeface="Arial" panose="020B0604020202020204" pitchFamily="34" charset="0"/>
              </a:rPr>
              <a:t>1200 BCE - 500 CE</a:t>
            </a:r>
            <a:r>
              <a:rPr lang="en-US" dirty="0">
                <a:solidFill>
                  <a:schemeClr val="bg1"/>
                </a:solidFill>
                <a:latin typeface="+mj-lt"/>
                <a:cs typeface="Arial" panose="020B0604020202020204" pitchFamily="34" charset="0"/>
              </a:rPr>
              <a:t>-</a:t>
            </a:r>
            <a:r>
              <a:rPr lang="en-US" b="0" i="0" dirty="0">
                <a:solidFill>
                  <a:schemeClr val="bg1"/>
                </a:solidFill>
                <a:effectLst/>
                <a:latin typeface="+mj-lt"/>
                <a:cs typeface="Arial" panose="020B0604020202020204" pitchFamily="34" charset="0"/>
              </a:rPr>
              <a:t> </a:t>
            </a:r>
            <a:r>
              <a:rPr lang="en-US" b="0" i="0" dirty="0">
                <a:effectLst/>
                <a:latin typeface="+mj-lt"/>
                <a:cs typeface="Arial" panose="020B0604020202020204" pitchFamily="34" charset="0"/>
              </a:rPr>
              <a:t>The development of </a:t>
            </a:r>
            <a:r>
              <a:rPr lang="en-US" b="0" i="0" dirty="0">
                <a:solidFill>
                  <a:schemeClr val="bg1"/>
                </a:solidFill>
                <a:effectLst/>
                <a:latin typeface="+mj-lt"/>
                <a:cs typeface="Arial" panose="020B0604020202020204" pitchFamily="34" charset="0"/>
              </a:rPr>
              <a:t>monotheistic religions</a:t>
            </a:r>
            <a:r>
              <a:rPr lang="en-US" b="0" i="0" dirty="0">
                <a:effectLst/>
                <a:latin typeface="+mj-lt"/>
                <a:cs typeface="Arial" panose="020B0604020202020204" pitchFamily="34" charset="0"/>
              </a:rPr>
              <a:t>, notably Judaism, which emphasizes the belief in one God. This idea evolves into Christianity and Islam, shaping Western and Middle Eastern thought.</a:t>
            </a:r>
            <a:r>
              <a:rPr lang="en-US" dirty="0"/>
              <a:t> </a:t>
            </a:r>
          </a:p>
          <a:p>
            <a:pPr marL="285750" indent="-285750">
              <a:buFont typeface="Arial" panose="020B0604020202020204" pitchFamily="34" charset="0"/>
              <a:buChar char="•"/>
            </a:pPr>
            <a:r>
              <a:rPr lang="en-US" dirty="0">
                <a:solidFill>
                  <a:schemeClr val="bg1"/>
                </a:solidFill>
              </a:rPr>
              <a:t>800 BCE - 200 BCE-</a:t>
            </a:r>
            <a:r>
              <a:rPr lang="en-US" dirty="0"/>
              <a:t>A period of profound philosophical and religious development known as the </a:t>
            </a:r>
            <a:r>
              <a:rPr lang="en-US" dirty="0">
                <a:solidFill>
                  <a:schemeClr val="bg1"/>
                </a:solidFill>
              </a:rPr>
              <a:t>Axial age </a:t>
            </a:r>
            <a:r>
              <a:rPr lang="en-US" dirty="0"/>
              <a:t>occurs across various regions. This period saw the emergence of Confucianism, Buddhism, Zoroastrianism, and the philosophical inquiries of ancient Greece</a:t>
            </a:r>
            <a:endParaRPr lang="en-CA" dirty="0"/>
          </a:p>
          <a:p>
            <a:pPr marL="285750" indent="-285750">
              <a:buFont typeface="Arial" panose="020B0604020202020204" pitchFamily="34" charset="0"/>
              <a:buChar char="•"/>
            </a:pPr>
            <a:r>
              <a:rPr lang="en-US" b="0" i="0" dirty="0">
                <a:solidFill>
                  <a:schemeClr val="bg1"/>
                </a:solidFill>
              </a:rPr>
              <a:t>400 BCE. - </a:t>
            </a:r>
            <a:r>
              <a:rPr lang="en-US" b="0" i="0" dirty="0"/>
              <a:t>Plato introduces the </a:t>
            </a:r>
            <a:r>
              <a:rPr lang="en-US" dirty="0"/>
              <a:t>popularizes </a:t>
            </a:r>
            <a:r>
              <a:rPr lang="en-US" dirty="0">
                <a:solidFill>
                  <a:schemeClr val="bg1"/>
                </a:solidFill>
              </a:rPr>
              <a:t>philosophical</a:t>
            </a:r>
            <a:r>
              <a:rPr lang="en-US" b="0" i="0" dirty="0">
                <a:solidFill>
                  <a:schemeClr val="bg1"/>
                </a:solidFill>
              </a:rPr>
              <a:t> idealism</a:t>
            </a:r>
            <a:r>
              <a:rPr lang="en-US" b="0" i="0" dirty="0"/>
              <a:t>, positing that the material world reflects a higher reality of forms or ideas. </a:t>
            </a:r>
          </a:p>
          <a:p>
            <a:pPr marL="285750" indent="-285750">
              <a:buFont typeface="Arial" panose="020B0604020202020204" pitchFamily="34" charset="0"/>
              <a:buChar char="•"/>
            </a:pPr>
            <a:r>
              <a:rPr lang="en-US" b="0" i="0" dirty="0">
                <a:solidFill>
                  <a:schemeClr val="bg1"/>
                </a:solidFill>
              </a:rPr>
              <a:t>14th - 17th centuries </a:t>
            </a:r>
            <a:r>
              <a:rPr lang="en-US" b="0" i="0" dirty="0"/>
              <a:t>- A cultural movement </a:t>
            </a:r>
            <a:r>
              <a:rPr lang="en-US" dirty="0"/>
              <a:t>known as </a:t>
            </a:r>
            <a:r>
              <a:rPr lang="en-US" dirty="0">
                <a:solidFill>
                  <a:schemeClr val="bg1"/>
                </a:solidFill>
              </a:rPr>
              <a:t>the Renaissance</a:t>
            </a:r>
            <a:r>
              <a:rPr lang="en-US" b="0" i="0" dirty="0">
                <a:solidFill>
                  <a:schemeClr val="bg1"/>
                </a:solidFill>
              </a:rPr>
              <a:t> </a:t>
            </a:r>
            <a:r>
              <a:rPr lang="en-US" b="0" i="0" dirty="0"/>
              <a:t>emphasizes human potential and achievements, leading to a revival of classical learning and the arts. Thinkers like Erasmus and Machiavelli challenge traditional religious views.</a:t>
            </a:r>
          </a:p>
          <a:p>
            <a:pPr marL="285750" indent="-285750">
              <a:buFont typeface="Arial" panose="020B0604020202020204" pitchFamily="34" charset="0"/>
              <a:buChar char="•"/>
            </a:pPr>
            <a:r>
              <a:rPr lang="en-US" b="0" i="0" dirty="0">
                <a:solidFill>
                  <a:schemeClr val="bg1"/>
                </a:solidFill>
              </a:rPr>
              <a:t>16th - 18th centuries - </a:t>
            </a:r>
            <a:r>
              <a:rPr lang="en-US" b="0" i="0" dirty="0"/>
              <a:t>A period of profound change in scientific thought</a:t>
            </a:r>
            <a:r>
              <a:rPr lang="en-US" b="0" i="0" dirty="0">
                <a:solidFill>
                  <a:schemeClr val="bg1"/>
                </a:solidFill>
              </a:rPr>
              <a:t>  </a:t>
            </a:r>
            <a:r>
              <a:rPr lang="en-US" b="0" i="0" dirty="0"/>
              <a:t>known as </a:t>
            </a:r>
            <a:r>
              <a:rPr lang="en-US" b="0" i="0" dirty="0">
                <a:solidFill>
                  <a:schemeClr val="bg1"/>
                </a:solidFill>
              </a:rPr>
              <a:t>The Scientific Revolution</a:t>
            </a:r>
            <a:r>
              <a:rPr lang="en-US" b="0" i="0" dirty="0"/>
              <a:t> challenges traditional views of the universe and lays the groundwork for modern science.</a:t>
            </a:r>
          </a:p>
          <a:p>
            <a:pPr marL="285750" indent="-285750">
              <a:buFont typeface="Arial" panose="020B0604020202020204" pitchFamily="34" charset="0"/>
              <a:buChar char="•"/>
            </a:pPr>
            <a:r>
              <a:rPr lang="en-US" b="0" i="0" dirty="0"/>
              <a:t> </a:t>
            </a:r>
            <a:r>
              <a:rPr lang="en-US" b="0" i="0" dirty="0">
                <a:solidFill>
                  <a:schemeClr val="bg1"/>
                </a:solidFill>
                <a:effectLst/>
                <a:latin typeface="+mj-lt"/>
                <a:cs typeface="Arial" panose="020B0604020202020204" pitchFamily="34" charset="0"/>
              </a:rPr>
              <a:t>17th - 19th centuries- </a:t>
            </a:r>
            <a:r>
              <a:rPr lang="en-US" b="0" i="0" dirty="0">
                <a:effectLst/>
                <a:latin typeface="+mj-lt"/>
                <a:cs typeface="Arial" panose="020B0604020202020204" pitchFamily="34" charset="0"/>
              </a:rPr>
              <a:t>An intellectual movement </a:t>
            </a:r>
            <a:r>
              <a:rPr lang="en-US" dirty="0">
                <a:latin typeface="+mj-lt"/>
                <a:cs typeface="Arial" panose="020B0604020202020204" pitchFamily="34" charset="0"/>
              </a:rPr>
              <a:t>known as </a:t>
            </a:r>
            <a:r>
              <a:rPr lang="en-US" dirty="0">
                <a:solidFill>
                  <a:schemeClr val="bg1"/>
                </a:solidFill>
                <a:latin typeface="+mj-lt"/>
                <a:cs typeface="Arial" panose="020B0604020202020204" pitchFamily="34" charset="0"/>
              </a:rPr>
              <a:t>the Enlightenment</a:t>
            </a:r>
            <a:r>
              <a:rPr lang="en-US" b="0" i="0" dirty="0">
                <a:solidFill>
                  <a:schemeClr val="bg1"/>
                </a:solidFill>
                <a:effectLst/>
                <a:latin typeface="+mj-lt"/>
                <a:cs typeface="Arial" panose="020B0604020202020204" pitchFamily="34" charset="0"/>
              </a:rPr>
              <a:t> </a:t>
            </a:r>
            <a:r>
              <a:rPr lang="en-US" b="0" i="0" dirty="0">
                <a:effectLst/>
                <a:latin typeface="+mj-lt"/>
                <a:cs typeface="Arial" panose="020B0604020202020204" pitchFamily="34" charset="0"/>
              </a:rPr>
              <a:t>emphasizes reason, individualism, and skepticism of authority. Thinkers like Voltaire, Rousseau, and Kant contribute to ideas about democracy, human rights, and ethics.</a:t>
            </a:r>
            <a:endParaRPr lang="en-US" dirty="0">
              <a:latin typeface="+mj-lt"/>
              <a:cs typeface="Arial" panose="020B0604020202020204" pitchFamily="34" charset="0"/>
            </a:endParaRPr>
          </a:p>
          <a:p>
            <a:pPr marL="285750" indent="-285750">
              <a:buFont typeface="Arial" panose="020B0604020202020204" pitchFamily="34" charset="0"/>
              <a:buChar char="•"/>
            </a:pPr>
            <a:r>
              <a:rPr lang="en-US" b="0" i="0" dirty="0">
                <a:effectLst/>
                <a:latin typeface="+mj-lt"/>
                <a:cs typeface="Arial" panose="020B0604020202020204" pitchFamily="34" charset="0"/>
              </a:rPr>
              <a:t> </a:t>
            </a:r>
            <a:r>
              <a:rPr lang="en-US" b="0" i="0" dirty="0">
                <a:solidFill>
                  <a:schemeClr val="bg1"/>
                </a:solidFill>
                <a:effectLst/>
                <a:latin typeface="+mj-lt"/>
                <a:cs typeface="Arial" panose="020B0604020202020204" pitchFamily="34" charset="0"/>
              </a:rPr>
              <a:t>1724 – 1804- Immanuel Kant </a:t>
            </a:r>
            <a:r>
              <a:rPr lang="en-US" b="0" i="0" dirty="0">
                <a:effectLst/>
                <a:latin typeface="+mj-lt"/>
                <a:cs typeface="Arial" panose="020B0604020202020204" pitchFamily="34" charset="0"/>
              </a:rPr>
              <a:t>explores the relationship between human experience and knowledge, arguing that our understanding of the world is shaped by both sensory experience and innate concepts.</a:t>
            </a:r>
            <a:endParaRPr lang="en-US" b="0" i="0" dirty="0">
              <a:effectLst/>
              <a:latin typeface="+mj-lt"/>
            </a:endParaRPr>
          </a:p>
          <a:p>
            <a:pPr marL="285750" indent="-285750">
              <a:buFont typeface="Arial" panose="020B0604020202020204" pitchFamily="34" charset="0"/>
              <a:buChar char="•"/>
            </a:pPr>
            <a:r>
              <a:rPr lang="en-US" b="0" i="0" dirty="0">
                <a:solidFill>
                  <a:schemeClr val="bg1"/>
                </a:solidFill>
                <a:effectLst/>
                <a:latin typeface="+mj-lt"/>
              </a:rPr>
              <a:t>20th century - </a:t>
            </a:r>
            <a:r>
              <a:rPr lang="en-US" b="0" i="0" dirty="0">
                <a:effectLst/>
                <a:latin typeface="+mj-lt"/>
              </a:rPr>
              <a:t>The development of </a:t>
            </a:r>
            <a:r>
              <a:rPr lang="en-US" b="0" i="0" dirty="0">
                <a:solidFill>
                  <a:schemeClr val="bg1"/>
                </a:solidFill>
                <a:effectLst/>
                <a:latin typeface="+mj-lt"/>
              </a:rPr>
              <a:t>quantum mechanics</a:t>
            </a:r>
            <a:r>
              <a:rPr lang="en-US" b="0" i="0" dirty="0">
                <a:effectLst/>
                <a:latin typeface="+mj-lt"/>
              </a:rPr>
              <a:t> challenges classical physics, introducing the concepts of uncertainty and the interconnectedness of particles.</a:t>
            </a:r>
          </a:p>
          <a:p>
            <a:r>
              <a:rPr lang="en-US" b="0" i="0" dirty="0"/>
              <a:t> </a:t>
            </a:r>
          </a:p>
        </p:txBody>
      </p:sp>
      <p:sp>
        <p:nvSpPr>
          <p:cNvPr id="5" name="TextBox 4">
            <a:extLst>
              <a:ext uri="{FF2B5EF4-FFF2-40B4-BE49-F238E27FC236}">
                <a16:creationId xmlns:a16="http://schemas.microsoft.com/office/drawing/2014/main" id="{2593015A-0BA0-E7DF-1E22-9B6667C5C88A}"/>
              </a:ext>
            </a:extLst>
          </p:cNvPr>
          <p:cNvSpPr txBox="1"/>
          <p:nvPr/>
        </p:nvSpPr>
        <p:spPr>
          <a:xfrm>
            <a:off x="909574" y="-22098"/>
            <a:ext cx="10853928" cy="523220"/>
          </a:xfrm>
          <a:prstGeom prst="rect">
            <a:avLst/>
          </a:prstGeom>
          <a:noFill/>
        </p:spPr>
        <p:txBody>
          <a:bodyPr wrap="square">
            <a:spAutoFit/>
          </a:bodyPr>
          <a:lstStyle/>
          <a:p>
            <a:r>
              <a:rPr lang="en-US" sz="2800" dirty="0">
                <a:solidFill>
                  <a:schemeClr val="bg1"/>
                </a:solidFill>
                <a:latin typeface="Arial" panose="020B0604020202020204" pitchFamily="34" charset="0"/>
              </a:rPr>
              <a:t>MILESTONES IN THE EVOLUTION OF WESTERN THOUGHT</a:t>
            </a:r>
            <a:endParaRPr lang="en-CA" sz="2800" dirty="0">
              <a:solidFill>
                <a:schemeClr val="bg1"/>
              </a:solidFill>
            </a:endParaRPr>
          </a:p>
        </p:txBody>
      </p:sp>
    </p:spTree>
    <p:extLst>
      <p:ext uri="{BB962C8B-B14F-4D97-AF65-F5344CB8AC3E}">
        <p14:creationId xmlns:p14="http://schemas.microsoft.com/office/powerpoint/2010/main" val="20704750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0F077-DB64-F2D0-8E91-143A46E071F0}"/>
            </a:ext>
          </a:extLst>
        </p:cNvPr>
        <p:cNvGrpSpPr/>
        <p:nvPr/>
      </p:nvGrpSpPr>
      <p:grpSpPr>
        <a:xfrm>
          <a:off x="0" y="0"/>
          <a:ext cx="0" cy="0"/>
          <a:chOff x="0" y="0"/>
          <a:chExt cx="0" cy="0"/>
        </a:xfrm>
      </p:grpSpPr>
      <p:pic>
        <p:nvPicPr>
          <p:cNvPr id="3" name="Picture 2" descr="A diagram of a timeline&#10;&#10;Description automatically generated with medium confidence">
            <a:extLst>
              <a:ext uri="{FF2B5EF4-FFF2-40B4-BE49-F238E27FC236}">
                <a16:creationId xmlns:a16="http://schemas.microsoft.com/office/drawing/2014/main" id="{BA75D5AC-7229-EDE6-7328-E556C71A1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39" y="702961"/>
            <a:ext cx="2651636" cy="2919728"/>
          </a:xfrm>
          <a:prstGeom prst="rect">
            <a:avLst/>
          </a:prstGeom>
        </p:spPr>
      </p:pic>
      <p:pic>
        <p:nvPicPr>
          <p:cNvPr id="4" name="Picture 3" descr="A map of the world with different languages&#10;&#10;Description automatically generated">
            <a:extLst>
              <a:ext uri="{FF2B5EF4-FFF2-40B4-BE49-F238E27FC236}">
                <a16:creationId xmlns:a16="http://schemas.microsoft.com/office/drawing/2014/main" id="{2B1813CC-BB6F-1957-867A-B68EF1988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46" y="3723480"/>
            <a:ext cx="2725279" cy="2919728"/>
          </a:xfrm>
          <a:prstGeom prst="rect">
            <a:avLst/>
          </a:prstGeom>
        </p:spPr>
      </p:pic>
      <p:sp>
        <p:nvSpPr>
          <p:cNvPr id="5" name="TextBox 4">
            <a:extLst>
              <a:ext uri="{FF2B5EF4-FFF2-40B4-BE49-F238E27FC236}">
                <a16:creationId xmlns:a16="http://schemas.microsoft.com/office/drawing/2014/main" id="{F665E8F3-46AD-CE2C-6078-5BCEBD69CE92}"/>
              </a:ext>
            </a:extLst>
          </p:cNvPr>
          <p:cNvSpPr txBox="1"/>
          <p:nvPr/>
        </p:nvSpPr>
        <p:spPr>
          <a:xfrm>
            <a:off x="3116563" y="428178"/>
            <a:ext cx="9178776" cy="6001643"/>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The term </a:t>
            </a:r>
            <a:r>
              <a:rPr lang="en-US" sz="1600" dirty="0">
                <a:solidFill>
                  <a:schemeClr val="bg1"/>
                </a:solidFill>
                <a:latin typeface="+mj-lt"/>
              </a:rPr>
              <a:t>“A</a:t>
            </a:r>
            <a:r>
              <a:rPr lang="en-US" sz="1600" b="0" i="0" dirty="0">
                <a:solidFill>
                  <a:schemeClr val="bg1"/>
                </a:solidFill>
                <a:effectLst/>
                <a:latin typeface="+mj-lt"/>
              </a:rPr>
              <a:t>xial age” </a:t>
            </a:r>
            <a:r>
              <a:rPr lang="en-US" sz="1600" b="0" i="0" dirty="0">
                <a:effectLst/>
                <a:latin typeface="+mj-lt"/>
              </a:rPr>
              <a:t>describes a pivotal period in human history, spanning from roughly </a:t>
            </a:r>
            <a:r>
              <a:rPr lang="en-US" sz="1600" b="0" i="0" dirty="0">
                <a:solidFill>
                  <a:schemeClr val="bg1"/>
                </a:solidFill>
                <a:effectLst/>
                <a:latin typeface="+mj-lt"/>
              </a:rPr>
              <a:t>800 to 200 BCE</a:t>
            </a:r>
            <a:r>
              <a:rPr lang="en-US" sz="1600" b="0" i="0" dirty="0">
                <a:effectLst/>
                <a:latin typeface="+mj-lt"/>
              </a:rPr>
              <a:t>, during which significant philosophical, religious, and cultural developments occurred in close temporal proximity across various regions of the world. The Axial Age laid the foundation for many of the world's major religious and philosophical systems, influencing subsequent thought and culture for centuries to come. </a:t>
            </a:r>
          </a:p>
          <a:p>
            <a:pPr marL="285750" indent="-285750">
              <a:buFont typeface="Arial" panose="020B0604020202020204" pitchFamily="34" charset="0"/>
              <a:buChar char="•"/>
            </a:pPr>
            <a:r>
              <a:rPr lang="en-US" sz="1600" b="0" i="0" dirty="0">
                <a:effectLst/>
                <a:latin typeface="+mj-lt"/>
              </a:rPr>
              <a:t>The </a:t>
            </a:r>
            <a:r>
              <a:rPr lang="en-US" sz="1600" dirty="0">
                <a:latin typeface="+mj-lt"/>
              </a:rPr>
              <a:t>period</a:t>
            </a:r>
            <a:r>
              <a:rPr lang="en-US" sz="1600" b="0" i="0" dirty="0">
                <a:effectLst/>
                <a:latin typeface="+mj-lt"/>
              </a:rPr>
              <a:t> saw the emergence of many influential thinkers and traditions, including Confucianism and Daoism in China, Buddhism in India, Zoroastrianism in Persia, and the philosophical inquiries of figures like Socrates, and Plato in Greece. </a:t>
            </a:r>
          </a:p>
          <a:p>
            <a:pPr marL="285750" indent="-285750">
              <a:buFont typeface="Arial" panose="020B0604020202020204" pitchFamily="34" charset="0"/>
              <a:buChar char="•"/>
            </a:pPr>
            <a:r>
              <a:rPr lang="en-US" sz="1600" b="0" i="0" dirty="0">
                <a:effectLst/>
                <a:latin typeface="+mj-lt"/>
              </a:rPr>
              <a:t>The Axial Age was </a:t>
            </a:r>
            <a:r>
              <a:rPr lang="en-US" sz="1600" dirty="0">
                <a:latin typeface="+mj-lt"/>
              </a:rPr>
              <a:t>the result of a</a:t>
            </a:r>
            <a:r>
              <a:rPr lang="en-US" sz="1600" b="0" i="0" dirty="0">
                <a:effectLst/>
                <a:latin typeface="+mj-lt"/>
              </a:rPr>
              <a:t> combination of social, economic, political, and intellectual factors. </a:t>
            </a:r>
          </a:p>
          <a:p>
            <a:pPr marL="285750" indent="-285750">
              <a:buFont typeface="Arial" panose="020B0604020202020204" pitchFamily="34" charset="0"/>
              <a:buChar char="•"/>
            </a:pPr>
            <a:r>
              <a:rPr lang="en-US" sz="1600" b="0" i="0" dirty="0">
                <a:effectLst/>
                <a:latin typeface="+mj-lt"/>
              </a:rPr>
              <a:t>As societies grew more complex, with larger populations and diverse social structures, there was a need for new ways of thinking about ethics, governance, and human relationships. This complexity often led to the questioning of traditional norms and the exploration of new ideas.</a:t>
            </a:r>
          </a:p>
          <a:p>
            <a:pPr marL="285750" indent="-285750">
              <a:buFont typeface="Arial" panose="020B0604020202020204" pitchFamily="34" charset="0"/>
              <a:buChar char="•"/>
            </a:pPr>
            <a:r>
              <a:rPr lang="en-US" sz="1600" b="0" i="0" dirty="0">
                <a:effectLst/>
                <a:latin typeface="+mj-lt"/>
              </a:rPr>
              <a:t>The rise of cities created environments where people from different backgrounds could interact. </a:t>
            </a:r>
            <a:r>
              <a:rPr lang="en-US" sz="1600" dirty="0">
                <a:latin typeface="+mj-lt"/>
              </a:rPr>
              <a:t>U</a:t>
            </a:r>
            <a:r>
              <a:rPr lang="en-US" sz="1600" b="0" i="0" dirty="0">
                <a:effectLst/>
                <a:latin typeface="+mj-lt"/>
              </a:rPr>
              <a:t>rban settings facilitated the exchange of ideas and fostered intellectual discourse.</a:t>
            </a:r>
          </a:p>
          <a:p>
            <a:pPr marL="285750" indent="-285750">
              <a:buFont typeface="Arial" panose="020B0604020202020204" pitchFamily="34" charset="0"/>
              <a:buChar char="•"/>
            </a:pPr>
            <a:r>
              <a:rPr lang="en-US" sz="1600" b="0" i="0" dirty="0">
                <a:effectLst/>
                <a:latin typeface="+mj-lt"/>
              </a:rPr>
              <a:t>Increased trade and economic activity during this period allowed for greater cultural exchange.</a:t>
            </a:r>
          </a:p>
          <a:p>
            <a:pPr marL="285750" indent="-285750">
              <a:buFont typeface="Arial" panose="020B0604020202020204" pitchFamily="34" charset="0"/>
              <a:buChar char="•"/>
            </a:pPr>
            <a:r>
              <a:rPr lang="en-US" sz="1600" b="0" i="0" dirty="0">
                <a:effectLst/>
                <a:latin typeface="+mj-lt"/>
              </a:rPr>
              <a:t>The formation of new states and empires often brought about instability and conflict. In response, thinkers sought to address questions of justice, governance, and morality, leading to the development of new political philosophies.</a:t>
            </a:r>
            <a:r>
              <a:rPr kumimoji="0" lang="en-US" altLang="en-US" sz="1600" b="0" i="0" u="none" strike="noStrike" cap="none" normalizeH="0" baseline="0" dirty="0">
                <a:ln>
                  <a:noFill/>
                </a:ln>
                <a:effectLst/>
                <a:latin typeface="+mj-lt"/>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mj-lt"/>
                <a:cs typeface="Arial" panose="020B0604020202020204" pitchFamily="34" charset="0"/>
              </a:rPr>
              <a:t>Many societies faced crises, such as wars, social upheaval, and moral decline. These challenges prompted individuals to seek deeper meaning and understanding, leading to the emergence of new spiritual and philosophical movements.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effectLst/>
                <a:latin typeface="+mj-lt"/>
                <a:cs typeface="Arial" panose="020B0604020202020204" pitchFamily="34" charset="0"/>
              </a:rPr>
              <a:t>There was a growing interest in exploring fundamental questions about existence, the nature of the universe, and the human condition. Thinkers began to engage in critical inquiry and philosophical debate, moving beyond mythological explanations.</a:t>
            </a:r>
            <a:endParaRPr lang="en-CA" sz="1600" dirty="0"/>
          </a:p>
        </p:txBody>
      </p:sp>
      <p:sp>
        <p:nvSpPr>
          <p:cNvPr id="7" name="TextBox 6">
            <a:extLst>
              <a:ext uri="{FF2B5EF4-FFF2-40B4-BE49-F238E27FC236}">
                <a16:creationId xmlns:a16="http://schemas.microsoft.com/office/drawing/2014/main" id="{66528D32-7365-1FE2-D45A-8643A3C095A3}"/>
              </a:ext>
            </a:extLst>
          </p:cNvPr>
          <p:cNvSpPr txBox="1"/>
          <p:nvPr/>
        </p:nvSpPr>
        <p:spPr>
          <a:xfrm>
            <a:off x="349315" y="78290"/>
            <a:ext cx="2528897" cy="523220"/>
          </a:xfrm>
          <a:prstGeom prst="rect">
            <a:avLst/>
          </a:prstGeom>
          <a:noFill/>
        </p:spPr>
        <p:txBody>
          <a:bodyPr wrap="square">
            <a:spAutoFit/>
          </a:bodyPr>
          <a:lstStyle/>
          <a:p>
            <a:r>
              <a:rPr lang="en-US" sz="2800" dirty="0">
                <a:solidFill>
                  <a:schemeClr val="bg1"/>
                </a:solidFill>
                <a:latin typeface="+mj-lt"/>
              </a:rPr>
              <a:t>THE A</a:t>
            </a:r>
            <a:r>
              <a:rPr lang="en-US" sz="2800" b="0" i="0" dirty="0">
                <a:solidFill>
                  <a:schemeClr val="bg1"/>
                </a:solidFill>
                <a:effectLst/>
                <a:latin typeface="+mj-lt"/>
              </a:rPr>
              <a:t>XIAL AGE</a:t>
            </a:r>
            <a:endParaRPr lang="en-CA" sz="2800" dirty="0">
              <a:solidFill>
                <a:schemeClr val="bg1"/>
              </a:solidFill>
            </a:endParaRPr>
          </a:p>
        </p:txBody>
      </p:sp>
    </p:spTree>
    <p:extLst>
      <p:ext uri="{BB962C8B-B14F-4D97-AF65-F5344CB8AC3E}">
        <p14:creationId xmlns:p14="http://schemas.microsoft.com/office/powerpoint/2010/main" val="17919292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D3B5F-7E78-4DD4-C044-AD2D27A3B35E}"/>
            </a:ext>
          </a:extLst>
        </p:cNvPr>
        <p:cNvGrpSpPr/>
        <p:nvPr/>
      </p:nvGrpSpPr>
      <p:grpSpPr>
        <a:xfrm>
          <a:off x="0" y="0"/>
          <a:ext cx="0" cy="0"/>
          <a:chOff x="0" y="0"/>
          <a:chExt cx="0" cy="0"/>
        </a:xfrm>
      </p:grpSpPr>
      <p:pic>
        <p:nvPicPr>
          <p:cNvPr id="3" name="Picture 2" descr="A painting of people in a building&#10;&#10;Description automatically generated">
            <a:extLst>
              <a:ext uri="{FF2B5EF4-FFF2-40B4-BE49-F238E27FC236}">
                <a16:creationId xmlns:a16="http://schemas.microsoft.com/office/drawing/2014/main" id="{55DBC12E-C802-014E-C7D7-0F88ED73C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76" y="1822895"/>
            <a:ext cx="5414291" cy="3627196"/>
          </a:xfrm>
          <a:prstGeom prst="rect">
            <a:avLst/>
          </a:prstGeom>
        </p:spPr>
      </p:pic>
      <p:sp>
        <p:nvSpPr>
          <p:cNvPr id="4" name="TextBox 3">
            <a:extLst>
              <a:ext uri="{FF2B5EF4-FFF2-40B4-BE49-F238E27FC236}">
                <a16:creationId xmlns:a16="http://schemas.microsoft.com/office/drawing/2014/main" id="{929584C0-BDFC-D80C-9138-609E458F4526}"/>
              </a:ext>
            </a:extLst>
          </p:cNvPr>
          <p:cNvSpPr txBox="1"/>
          <p:nvPr/>
        </p:nvSpPr>
        <p:spPr>
          <a:xfrm>
            <a:off x="810272" y="5583805"/>
            <a:ext cx="4234270" cy="369332"/>
          </a:xfrm>
          <a:prstGeom prst="rect">
            <a:avLst/>
          </a:prstGeom>
          <a:noFill/>
        </p:spPr>
        <p:txBody>
          <a:bodyPr wrap="square">
            <a:spAutoFit/>
          </a:bodyPr>
          <a:lstStyle/>
          <a:p>
            <a:r>
              <a:rPr lang="en-US" b="1" dirty="0">
                <a:solidFill>
                  <a:schemeClr val="bg1"/>
                </a:solidFill>
                <a:cs typeface="Arial" panose="020B0604020202020204" pitchFamily="34" charset="0"/>
              </a:rPr>
              <a:t>RAPHAEL’S THE SCHOOL OF ATHENS</a:t>
            </a:r>
            <a:endParaRPr lang="en-CA" b="1" dirty="0">
              <a:solidFill>
                <a:schemeClr val="bg1"/>
              </a:solidFill>
            </a:endParaRPr>
          </a:p>
        </p:txBody>
      </p:sp>
      <p:sp>
        <p:nvSpPr>
          <p:cNvPr id="5" name="TextBox 4">
            <a:extLst>
              <a:ext uri="{FF2B5EF4-FFF2-40B4-BE49-F238E27FC236}">
                <a16:creationId xmlns:a16="http://schemas.microsoft.com/office/drawing/2014/main" id="{50214E15-11A5-6A82-7B25-6DD347F3F7D4}"/>
              </a:ext>
            </a:extLst>
          </p:cNvPr>
          <p:cNvSpPr txBox="1"/>
          <p:nvPr/>
        </p:nvSpPr>
        <p:spPr>
          <a:xfrm>
            <a:off x="5668973" y="503078"/>
            <a:ext cx="6403357" cy="5632311"/>
          </a:xfrm>
          <a:prstGeom prst="rect">
            <a:avLst/>
          </a:prstGeom>
          <a:noFill/>
        </p:spPr>
        <p:txBody>
          <a:bodyPr wrap="square">
            <a:spAutoFit/>
          </a:bodyPr>
          <a:lstStyle/>
          <a:p>
            <a:pPr marL="285750" indent="-285750">
              <a:buFont typeface="Arial" panose="020B0604020202020204" pitchFamily="34" charset="0"/>
              <a:buChar char="•"/>
            </a:pPr>
            <a:r>
              <a:rPr lang="en-US" sz="1800" b="0" i="0" dirty="0">
                <a:effectLst/>
                <a:latin typeface="+mj-lt"/>
              </a:rPr>
              <a:t>The roots of Western philosophy can be traced back to thinkers in ancient Greece, such as Thales, Anaximander, and Heraclitus</a:t>
            </a:r>
            <a:r>
              <a:rPr lang="en-US" dirty="0">
                <a:latin typeface="+mj-lt"/>
              </a:rPr>
              <a:t> </a:t>
            </a:r>
            <a:endParaRPr lang="en-US" sz="1800" b="0" i="0" dirty="0">
              <a:effectLst/>
              <a:latin typeface="+mj-lt"/>
            </a:endParaRPr>
          </a:p>
          <a:p>
            <a:pPr marL="285750" indent="-285750">
              <a:buFont typeface="Arial" panose="020B0604020202020204" pitchFamily="34" charset="0"/>
              <a:buChar char="•"/>
            </a:pPr>
            <a:r>
              <a:rPr lang="en-US" sz="1800" dirty="0">
                <a:latin typeface="+mj-lt"/>
                <a:cs typeface="Arial" panose="020B0604020202020204" pitchFamily="34" charset="0"/>
              </a:rPr>
              <a:t>Philosophy, meaning the “love of knowledge”, </a:t>
            </a:r>
            <a:r>
              <a:rPr lang="en-US" dirty="0">
                <a:latin typeface="+mj-lt"/>
                <a:cs typeface="Arial" panose="020B0604020202020204" pitchFamily="34" charset="0"/>
              </a:rPr>
              <a:t>arose out </a:t>
            </a:r>
            <a:r>
              <a:rPr lang="en-US" sz="1800" dirty="0">
                <a:latin typeface="+mj-lt"/>
                <a:cs typeface="Arial" panose="020B0604020202020204" pitchFamily="34" charset="0"/>
              </a:rPr>
              <a:t>of </a:t>
            </a:r>
            <a:r>
              <a:rPr lang="en-US" dirty="0">
                <a:latin typeface="+mj-lt"/>
                <a:cs typeface="Arial" panose="020B0604020202020204" pitchFamily="34" charset="0"/>
              </a:rPr>
              <a:t>the Human</a:t>
            </a:r>
            <a:r>
              <a:rPr lang="en-US" sz="1800" dirty="0">
                <a:latin typeface="+mj-lt"/>
                <a:cs typeface="Arial" panose="020B0604020202020204" pitchFamily="34" charset="0"/>
              </a:rPr>
              <a:t> </a:t>
            </a:r>
            <a:r>
              <a:rPr lang="en-US" dirty="0">
                <a:latin typeface="+mj-lt"/>
                <a:cs typeface="Arial" panose="020B0604020202020204" pitchFamily="34" charset="0"/>
              </a:rPr>
              <a:t>desire</a:t>
            </a:r>
            <a:r>
              <a:rPr lang="en-US" sz="1800" dirty="0">
                <a:latin typeface="+mj-lt"/>
                <a:cs typeface="Arial" panose="020B0604020202020204" pitchFamily="34" charset="0"/>
              </a:rPr>
              <a:t> to understand ourselves, our world, and our place in it .</a:t>
            </a:r>
            <a:endParaRPr lang="en-US" dirty="0">
              <a:latin typeface="+mj-lt"/>
              <a:cs typeface="Arial" panose="020B0604020202020204" pitchFamily="34" charset="0"/>
            </a:endParaRPr>
          </a:p>
          <a:p>
            <a:pPr marL="285750" indent="-285750">
              <a:buFont typeface="Arial" panose="020B0604020202020204" pitchFamily="34" charset="0"/>
              <a:buChar char="•"/>
            </a:pPr>
            <a:r>
              <a:rPr lang="en-US" sz="1800" dirty="0">
                <a:latin typeface="+mj-lt"/>
                <a:cs typeface="Arial" panose="020B0604020202020204" pitchFamily="34" charset="0"/>
              </a:rPr>
              <a:t>Philosophy asks questions such as what is real? what is of value? What is beauty? how should societies be governed? and how can we think clearly about these and other questions? </a:t>
            </a:r>
          </a:p>
          <a:p>
            <a:pPr marL="285750" indent="-285750">
              <a:buFont typeface="Arial" panose="020B0604020202020204" pitchFamily="34" charset="0"/>
              <a:buChar char="•"/>
            </a:pPr>
            <a:r>
              <a:rPr lang="en-US" sz="1800" dirty="0">
                <a:latin typeface="+mj-lt"/>
                <a:cs typeface="Arial" panose="020B0604020202020204" pitchFamily="34" charset="0"/>
              </a:rPr>
              <a:t>Philosophers have given us timeless insights such as “</a:t>
            </a:r>
            <a:r>
              <a:rPr lang="en-US" dirty="0">
                <a:latin typeface="+mj-lt"/>
                <a:cs typeface="Arial" panose="020B0604020202020204" pitchFamily="34" charset="0"/>
              </a:rPr>
              <a:t>Know thyself</a:t>
            </a:r>
            <a:r>
              <a:rPr lang="en-US" sz="1800" dirty="0">
                <a:latin typeface="+mj-lt"/>
                <a:cs typeface="Arial" panose="020B0604020202020204" pitchFamily="34" charset="0"/>
              </a:rPr>
              <a:t>”,  “I know one thing that is that </a:t>
            </a:r>
            <a:r>
              <a:rPr lang="en-US" dirty="0">
                <a:latin typeface="+mj-lt"/>
                <a:cs typeface="Arial" panose="020B0604020202020204" pitchFamily="34" charset="0"/>
              </a:rPr>
              <a:t>I</a:t>
            </a:r>
            <a:r>
              <a:rPr lang="en-US" sz="1800" dirty="0">
                <a:latin typeface="+mj-lt"/>
                <a:cs typeface="Arial" panose="020B0604020202020204" pitchFamily="34" charset="0"/>
              </a:rPr>
              <a:t> know nothing” and “we see the world not as it is, but as we are” . </a:t>
            </a:r>
          </a:p>
          <a:p>
            <a:pPr marL="285750" indent="-285750">
              <a:buFont typeface="Arial" panose="020B0604020202020204" pitchFamily="34" charset="0"/>
              <a:buChar char="•"/>
            </a:pPr>
            <a:r>
              <a:rPr lang="en-US" sz="1800" dirty="0">
                <a:latin typeface="+mj-lt"/>
                <a:cs typeface="Arial" panose="020B0604020202020204" pitchFamily="34" charset="0"/>
              </a:rPr>
              <a:t>Philosophy points out the limitations and ever-changing nature of our beliefs, reminding us not to assume that everything we think, and feel is true and urging us to look deeper into reality. </a:t>
            </a:r>
            <a:r>
              <a:rPr lang="en-US" dirty="0">
                <a:latin typeface="+mj-lt"/>
                <a:cs typeface="Arial" panose="020B0604020202020204" pitchFamily="34" charset="0"/>
              </a:rPr>
              <a:t>These are all goals</a:t>
            </a:r>
            <a:r>
              <a:rPr lang="en-US" sz="1800" dirty="0">
                <a:latin typeface="+mj-lt"/>
                <a:cs typeface="Arial" panose="020B0604020202020204" pitchFamily="34" charset="0"/>
              </a:rPr>
              <a:t> for this course. </a:t>
            </a:r>
          </a:p>
          <a:p>
            <a:pPr marL="285750" indent="-285750">
              <a:buFont typeface="Arial" panose="020B0604020202020204" pitchFamily="34" charset="0"/>
              <a:buChar char="•"/>
            </a:pPr>
            <a:r>
              <a:rPr lang="en-US" sz="1800" dirty="0">
                <a:latin typeface="+mj-lt"/>
                <a:cs typeface="Arial" panose="020B0604020202020204" pitchFamily="34" charset="0"/>
              </a:rPr>
              <a:t> Philosophy also tells us that not all beliefs are equally valid. While we may not have access to “ultimate truth” we can </a:t>
            </a:r>
            <a:r>
              <a:rPr lang="en-US" dirty="0">
                <a:latin typeface="+mj-lt"/>
                <a:cs typeface="Arial" panose="020B0604020202020204" pitchFamily="34" charset="0"/>
              </a:rPr>
              <a:t>avoid</a:t>
            </a:r>
            <a:r>
              <a:rPr lang="en-US" sz="1800" dirty="0">
                <a:latin typeface="+mj-lt"/>
                <a:cs typeface="Arial" panose="020B0604020202020204" pitchFamily="34" charset="0"/>
              </a:rPr>
              <a:t> flawed thinking and unsubstantiated beliefs.</a:t>
            </a:r>
          </a:p>
          <a:p>
            <a:pPr marL="285750" indent="-285750">
              <a:buFont typeface="Arial" panose="020B0604020202020204" pitchFamily="34" charset="0"/>
              <a:buChar char="•"/>
            </a:pPr>
            <a:r>
              <a:rPr lang="en-US" sz="1800" b="0" i="0" dirty="0">
                <a:effectLst/>
                <a:latin typeface="+mj-lt"/>
              </a:rPr>
              <a:t>Plato (427 to 347 BCE) is one of </a:t>
            </a:r>
            <a:r>
              <a:rPr lang="en-US" dirty="0">
                <a:latin typeface="+mj-lt"/>
              </a:rPr>
              <a:t>philosophy’s</a:t>
            </a:r>
            <a:r>
              <a:rPr lang="en-US" sz="1800" b="0" i="0" dirty="0">
                <a:effectLst/>
                <a:latin typeface="+mj-lt"/>
              </a:rPr>
              <a:t> most influential figures. </a:t>
            </a:r>
            <a:endParaRPr lang="en-US" sz="1800" dirty="0">
              <a:latin typeface="+mj-lt"/>
              <a:cs typeface="Arial" panose="020B0604020202020204" pitchFamily="34" charset="0"/>
            </a:endParaRPr>
          </a:p>
        </p:txBody>
      </p:sp>
      <p:sp>
        <p:nvSpPr>
          <p:cNvPr id="7" name="TextBox 6">
            <a:extLst>
              <a:ext uri="{FF2B5EF4-FFF2-40B4-BE49-F238E27FC236}">
                <a16:creationId xmlns:a16="http://schemas.microsoft.com/office/drawing/2014/main" id="{E5E6273E-4201-1CB3-7C86-593BB7712B4F}"/>
              </a:ext>
            </a:extLst>
          </p:cNvPr>
          <p:cNvSpPr txBox="1"/>
          <p:nvPr/>
        </p:nvSpPr>
        <p:spPr>
          <a:xfrm>
            <a:off x="-207120" y="346585"/>
            <a:ext cx="6097022" cy="954107"/>
          </a:xfrm>
          <a:prstGeom prst="rect">
            <a:avLst/>
          </a:prstGeom>
          <a:noFill/>
        </p:spPr>
        <p:txBody>
          <a:bodyPr wrap="square">
            <a:spAutoFit/>
          </a:bodyPr>
          <a:lstStyle/>
          <a:p>
            <a:pPr algn="ctr"/>
            <a:r>
              <a:rPr lang="en-US" sz="2800" dirty="0">
                <a:solidFill>
                  <a:schemeClr val="bg1"/>
                </a:solidFill>
                <a:cs typeface="Arial" panose="020B0604020202020204" pitchFamily="34" charset="0"/>
              </a:rPr>
              <a:t>PHILOSOPHY</a:t>
            </a:r>
          </a:p>
          <a:p>
            <a:pPr algn="ctr"/>
            <a:r>
              <a:rPr lang="en-US" sz="2800" dirty="0">
                <a:solidFill>
                  <a:schemeClr val="bg1"/>
                </a:solidFill>
                <a:cs typeface="Arial" panose="020B0604020202020204" pitchFamily="34" charset="0"/>
              </a:rPr>
              <a:t>THINKING ABOUT THINKING</a:t>
            </a:r>
            <a:endParaRPr lang="en-CA" sz="2800" dirty="0">
              <a:solidFill>
                <a:schemeClr val="bg1"/>
              </a:solidFill>
            </a:endParaRPr>
          </a:p>
        </p:txBody>
      </p:sp>
    </p:spTree>
    <p:extLst>
      <p:ext uri="{BB962C8B-B14F-4D97-AF65-F5344CB8AC3E}">
        <p14:creationId xmlns:p14="http://schemas.microsoft.com/office/powerpoint/2010/main" val="133670342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1C4C3-F8AF-E0CE-7730-500BC759CCA0}"/>
            </a:ext>
          </a:extLst>
        </p:cNvPr>
        <p:cNvGrpSpPr/>
        <p:nvPr/>
      </p:nvGrpSpPr>
      <p:grpSpPr>
        <a:xfrm>
          <a:off x="0" y="0"/>
          <a:ext cx="0" cy="0"/>
          <a:chOff x="0" y="0"/>
          <a:chExt cx="0" cy="0"/>
        </a:xfrm>
      </p:grpSpPr>
      <p:pic>
        <p:nvPicPr>
          <p:cNvPr id="5" name="Picture 4" descr="A statue of a bearded person&#10;&#10;Description automatically generated">
            <a:extLst>
              <a:ext uri="{FF2B5EF4-FFF2-40B4-BE49-F238E27FC236}">
                <a16:creationId xmlns:a16="http://schemas.microsoft.com/office/drawing/2014/main" id="{664A6B77-D144-8440-6EEC-194AD5862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14" y="928687"/>
            <a:ext cx="4486073" cy="5122069"/>
          </a:xfrm>
          <a:prstGeom prst="rect">
            <a:avLst/>
          </a:prstGeom>
        </p:spPr>
      </p:pic>
      <p:sp>
        <p:nvSpPr>
          <p:cNvPr id="7" name="TextBox 6">
            <a:extLst>
              <a:ext uri="{FF2B5EF4-FFF2-40B4-BE49-F238E27FC236}">
                <a16:creationId xmlns:a16="http://schemas.microsoft.com/office/drawing/2014/main" id="{32B82697-B57A-4DA6-AA3B-F0DE891BC7D4}"/>
              </a:ext>
            </a:extLst>
          </p:cNvPr>
          <p:cNvSpPr txBox="1"/>
          <p:nvPr/>
        </p:nvSpPr>
        <p:spPr>
          <a:xfrm>
            <a:off x="5191828" y="489965"/>
            <a:ext cx="6799699"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cs typeface="Arial" panose="020B0604020202020204" pitchFamily="34" charset="0"/>
              </a:rPr>
              <a:t>The</a:t>
            </a:r>
            <a:r>
              <a:rPr lang="en-US" b="0" i="0" dirty="0">
                <a:effectLst/>
                <a:latin typeface="+mj-lt"/>
                <a:cs typeface="Arial" panose="020B0604020202020204" pitchFamily="34" charset="0"/>
              </a:rPr>
              <a:t> ancient Greek philosopher</a:t>
            </a:r>
            <a:r>
              <a:rPr lang="en-US" dirty="0">
                <a:latin typeface="+mj-lt"/>
                <a:cs typeface="Arial" panose="020B0604020202020204" pitchFamily="34" charset="0"/>
              </a:rPr>
              <a:t> Plato was a </a:t>
            </a:r>
            <a:r>
              <a:rPr lang="en-US" b="0" i="0" dirty="0">
                <a:effectLst/>
                <a:latin typeface="+mj-lt"/>
                <a:cs typeface="Arial" panose="020B0604020202020204" pitchFamily="34" charset="0"/>
              </a:rPr>
              <a:t>student of Socrates, </a:t>
            </a:r>
            <a:r>
              <a:rPr lang="en-US" dirty="0">
                <a:latin typeface="+mj-lt"/>
                <a:cs typeface="Arial" panose="020B0604020202020204" pitchFamily="34" charset="0"/>
              </a:rPr>
              <a:t>and</a:t>
            </a:r>
            <a:r>
              <a:rPr lang="en-US" b="0" i="0" dirty="0">
                <a:effectLst/>
                <a:latin typeface="+mj-lt"/>
                <a:cs typeface="Arial" panose="020B0604020202020204" pitchFamily="34" charset="0"/>
              </a:rPr>
              <a:t> Aristotle’s teacher. He is known for his contributions to various fields of philosophy, including ethics, politics, metaphysics, epistemology, and aesthetics.</a:t>
            </a:r>
          </a:p>
          <a:p>
            <a:pPr marL="285750" indent="-285750">
              <a:buFont typeface="Arial" panose="020B0604020202020204" pitchFamily="34" charset="0"/>
              <a:buChar char="•"/>
            </a:pPr>
            <a:r>
              <a:rPr lang="en-US" b="0" i="0" dirty="0">
                <a:effectLst/>
                <a:latin typeface="+mj-lt"/>
                <a:cs typeface="Arial" panose="020B0604020202020204" pitchFamily="34" charset="0"/>
              </a:rPr>
              <a:t>Plato was born into an aristocratic family in Athens. He lived during a time of great political and social upheaval, which influenced his philosophical views. After the execution of Socrates, whom he greatly admired, Plato became disillusioned with Athenian democracy and sought to explore alternative forms of governance and ethics</a:t>
            </a:r>
            <a:r>
              <a:rPr lang="en-US" dirty="0">
                <a:latin typeface="+mj-lt"/>
                <a:cs typeface="Arial" panose="020B0604020202020204" pitchFamily="34" charset="0"/>
              </a:rPr>
              <a:t>.</a:t>
            </a:r>
          </a:p>
          <a:p>
            <a:pPr marL="285750" indent="-285750">
              <a:buFont typeface="Arial" panose="020B0604020202020204" pitchFamily="34" charset="0"/>
              <a:buChar char="•"/>
            </a:pPr>
            <a:r>
              <a:rPr lang="en-US" b="0" i="0" dirty="0">
                <a:effectLst/>
                <a:latin typeface="+mj-lt"/>
                <a:cs typeface="Arial" panose="020B0604020202020204" pitchFamily="34" charset="0"/>
              </a:rPr>
              <a:t>In 387 BCE Plato founded the Academy in Athens, one of the earliest institutions of higher learning in the Western world. The Academy attracted many students and became a center for philosophical inquiry.</a:t>
            </a:r>
          </a:p>
          <a:p>
            <a:pPr marL="285750" indent="-285750">
              <a:buFont typeface="Arial" panose="020B0604020202020204" pitchFamily="34" charset="0"/>
              <a:buChar char="•"/>
            </a:pPr>
            <a:r>
              <a:rPr lang="en-US" b="0" i="0" dirty="0">
                <a:effectLst/>
                <a:latin typeface="+mj-lt"/>
                <a:cs typeface="Arial" panose="020B0604020202020204" pitchFamily="34" charset="0"/>
              </a:rPr>
              <a:t>Plato wrote dialogues, many of which feature Socrates discussing various philosophical topics and displaying his method of Socratic questioning. </a:t>
            </a:r>
          </a:p>
          <a:p>
            <a:pPr marL="285750" indent="-285750">
              <a:buFont typeface="Arial" panose="020B0604020202020204" pitchFamily="34" charset="0"/>
              <a:buChar char="•"/>
            </a:pPr>
            <a:r>
              <a:rPr lang="en-US" b="0" i="0" dirty="0">
                <a:effectLst/>
                <a:latin typeface="+mj-lt"/>
                <a:cs typeface="Arial" panose="020B0604020202020204" pitchFamily="34" charset="0"/>
              </a:rPr>
              <a:t>Plato laid the groundwork for much of  Western philosophy, influencing countless thinkers and schools of thought. Plato's method of dialogue and dialectic encouraged critical thinking and the pursuit of deeper understanding, which continues to be a hallmark of philosophical inquiry today.</a:t>
            </a:r>
          </a:p>
        </p:txBody>
      </p:sp>
      <p:sp>
        <p:nvSpPr>
          <p:cNvPr id="9" name="TextBox 8">
            <a:extLst>
              <a:ext uri="{FF2B5EF4-FFF2-40B4-BE49-F238E27FC236}">
                <a16:creationId xmlns:a16="http://schemas.microsoft.com/office/drawing/2014/main" id="{72CFE6B0-DABB-7CA9-402C-47B51CA7DDD2}"/>
              </a:ext>
            </a:extLst>
          </p:cNvPr>
          <p:cNvSpPr txBox="1"/>
          <p:nvPr/>
        </p:nvSpPr>
        <p:spPr>
          <a:xfrm>
            <a:off x="2034099" y="281310"/>
            <a:ext cx="2040811" cy="646331"/>
          </a:xfrm>
          <a:prstGeom prst="rect">
            <a:avLst/>
          </a:prstGeom>
          <a:noFill/>
        </p:spPr>
        <p:txBody>
          <a:bodyPr wrap="square">
            <a:spAutoFit/>
          </a:bodyPr>
          <a:lstStyle/>
          <a:p>
            <a:r>
              <a:rPr lang="en-US" sz="3600" b="0" i="0" dirty="0">
                <a:solidFill>
                  <a:schemeClr val="bg1"/>
                </a:solidFill>
                <a:effectLst/>
                <a:latin typeface="+mj-lt"/>
                <a:cs typeface="Arial" panose="020B0604020202020204" pitchFamily="34" charset="0"/>
              </a:rPr>
              <a:t>PLATO</a:t>
            </a:r>
            <a:endParaRPr lang="en-CA" sz="3600" dirty="0">
              <a:solidFill>
                <a:schemeClr val="bg1"/>
              </a:solidFill>
            </a:endParaRPr>
          </a:p>
        </p:txBody>
      </p:sp>
    </p:spTree>
    <p:extLst>
      <p:ext uri="{BB962C8B-B14F-4D97-AF65-F5344CB8AC3E}">
        <p14:creationId xmlns:p14="http://schemas.microsoft.com/office/powerpoint/2010/main" val="29162444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C6CDA-81DC-3F67-7A2C-5F3F700EAC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9FF79F-E3C7-02DA-7AF0-5F0C299AE202}"/>
              </a:ext>
            </a:extLst>
          </p:cNvPr>
          <p:cNvSpPr txBox="1"/>
          <p:nvPr/>
        </p:nvSpPr>
        <p:spPr>
          <a:xfrm>
            <a:off x="5546235" y="554125"/>
            <a:ext cx="6097022" cy="5909310"/>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cs typeface="Arial" panose="020B0604020202020204" pitchFamily="34" charset="0"/>
              </a:rPr>
              <a:t>One of Plato's most significant contributions to philosophy is his Theory of Forms or Ideas. He posited that beyond the physical world, there exists a realm of abstract, perfect Forms that represent the true essence of things. The</a:t>
            </a:r>
            <a:r>
              <a:rPr lang="en-US" dirty="0">
                <a:latin typeface="+mj-lt"/>
                <a:cs typeface="Arial" panose="020B0604020202020204" pitchFamily="34" charset="0"/>
              </a:rPr>
              <a:t> theory of Forms is one of the most influential formulations of philosophical idealism. It</a:t>
            </a:r>
            <a:r>
              <a:rPr lang="en-US" b="0" i="0" dirty="0">
                <a:effectLst/>
                <a:latin typeface="+mj-lt"/>
              </a:rPr>
              <a:t> distinguishes between</a:t>
            </a:r>
            <a:r>
              <a:rPr lang="en-US" dirty="0">
                <a:latin typeface="+mj-lt"/>
              </a:rPr>
              <a:t> </a:t>
            </a:r>
            <a:r>
              <a:rPr lang="en-US" dirty="0">
                <a:solidFill>
                  <a:schemeClr val="bg1"/>
                </a:solidFill>
                <a:latin typeface="+mj-lt"/>
              </a:rPr>
              <a:t>the sacred realm of Forms </a:t>
            </a:r>
            <a:r>
              <a:rPr lang="en-US" dirty="0">
                <a:latin typeface="+mj-lt"/>
              </a:rPr>
              <a:t>and the </a:t>
            </a:r>
            <a:r>
              <a:rPr lang="en-US" dirty="0">
                <a:solidFill>
                  <a:schemeClr val="bg1"/>
                </a:solidFill>
                <a:latin typeface="+mj-lt"/>
              </a:rPr>
              <a:t>mundane</a:t>
            </a:r>
            <a:r>
              <a:rPr lang="en-US" b="0" i="0" dirty="0">
                <a:solidFill>
                  <a:schemeClr val="bg1"/>
                </a:solidFill>
                <a:effectLst/>
                <a:latin typeface="+mj-lt"/>
              </a:rPr>
              <a:t> </a:t>
            </a:r>
            <a:r>
              <a:rPr lang="en-US" dirty="0">
                <a:solidFill>
                  <a:schemeClr val="bg1"/>
                </a:solidFill>
                <a:latin typeface="+mj-lt"/>
              </a:rPr>
              <a:t>r</a:t>
            </a:r>
            <a:r>
              <a:rPr lang="en-US" b="0" i="0" dirty="0">
                <a:solidFill>
                  <a:schemeClr val="bg1"/>
                </a:solidFill>
                <a:effectLst/>
                <a:latin typeface="+mj-lt"/>
              </a:rPr>
              <a:t>ealm of sensible </a:t>
            </a:r>
            <a:r>
              <a:rPr lang="en-US" dirty="0">
                <a:solidFill>
                  <a:schemeClr val="bg1"/>
                </a:solidFill>
                <a:latin typeface="+mj-lt"/>
              </a:rPr>
              <a:t>o</a:t>
            </a:r>
            <a:r>
              <a:rPr lang="en-US" b="0" i="0" dirty="0">
                <a:solidFill>
                  <a:schemeClr val="bg1"/>
                </a:solidFill>
                <a:effectLst/>
                <a:latin typeface="+mj-lt"/>
              </a:rPr>
              <a:t>bjects </a:t>
            </a:r>
            <a:r>
              <a:rPr lang="en-US" b="0" i="0" dirty="0">
                <a:effectLst/>
                <a:latin typeface="+mj-lt"/>
              </a:rPr>
              <a:t>that is the ordinary everyday physical world</a:t>
            </a:r>
            <a:r>
              <a:rPr lang="en-US" dirty="0">
                <a:latin typeface="+mj-lt"/>
              </a:rPr>
              <a:t>.</a:t>
            </a:r>
          </a:p>
          <a:p>
            <a:pPr marL="285750" indent="-285750">
              <a:buFont typeface="Arial" panose="020B0604020202020204" pitchFamily="34" charset="0"/>
              <a:buChar char="•"/>
            </a:pPr>
            <a:r>
              <a:rPr lang="en-US" dirty="0">
                <a:latin typeface="+mj-lt"/>
              </a:rPr>
              <a:t>The r</a:t>
            </a:r>
            <a:r>
              <a:rPr lang="en-US" b="0" i="0" dirty="0">
                <a:effectLst/>
                <a:latin typeface="+mj-lt"/>
              </a:rPr>
              <a:t>ealm of Forms or Ideas is </a:t>
            </a:r>
            <a:r>
              <a:rPr lang="en-US" dirty="0">
                <a:latin typeface="+mj-lt"/>
              </a:rPr>
              <a:t>a</a:t>
            </a:r>
            <a:r>
              <a:rPr lang="en-US" b="0" i="0" dirty="0">
                <a:effectLst/>
                <a:latin typeface="+mj-lt"/>
              </a:rPr>
              <a:t> higher, non-material realm that contains the perfect, unchanging, and eternal Forms or Ideas. </a:t>
            </a:r>
            <a:r>
              <a:rPr lang="en-US" dirty="0">
                <a:latin typeface="+mj-lt"/>
              </a:rPr>
              <a:t>T</a:t>
            </a:r>
            <a:r>
              <a:rPr lang="en-US" b="0" i="0" dirty="0">
                <a:effectLst/>
                <a:latin typeface="+mj-lt"/>
              </a:rPr>
              <a:t>hese Forms are the true essence of all things, they do not change and are not subject to decay.</a:t>
            </a:r>
          </a:p>
          <a:p>
            <a:pPr marL="285750" indent="-285750">
              <a:buFont typeface="Arial" panose="020B0604020202020204" pitchFamily="34" charset="0"/>
              <a:buChar char="•"/>
            </a:pPr>
            <a:r>
              <a:rPr lang="en-US" dirty="0">
                <a:latin typeface="+mj-lt"/>
              </a:rPr>
              <a:t>The r</a:t>
            </a:r>
            <a:r>
              <a:rPr lang="en-US" b="0" i="0" dirty="0">
                <a:effectLst/>
                <a:latin typeface="+mj-lt"/>
              </a:rPr>
              <a:t>ealm of Sensible Objects, or Physical World is the lower realm that consists of the physical, material world we experience through our senses. It includes all tangible objects, living beings, and phenomena. </a:t>
            </a:r>
          </a:p>
          <a:p>
            <a:pPr marL="285750" indent="-285750">
              <a:buFont typeface="Arial" panose="020B0604020202020204" pitchFamily="34" charset="0"/>
              <a:buChar char="•"/>
            </a:pPr>
            <a:r>
              <a:rPr lang="en-US" b="0" i="0" dirty="0">
                <a:effectLst/>
                <a:latin typeface="+mj-lt"/>
              </a:rPr>
              <a:t>Plato viewed the physical world as imperfect, transient, and constantly changing. The objects in this realm are mere shadows or reflections of the true Forms. </a:t>
            </a:r>
          </a:p>
          <a:p>
            <a:pPr marL="285750" indent="-285750">
              <a:buFont typeface="Arial" panose="020B0604020202020204" pitchFamily="34" charset="0"/>
              <a:buChar char="•"/>
            </a:pPr>
            <a:r>
              <a:rPr lang="en-US" b="0" i="0" dirty="0">
                <a:effectLst/>
                <a:latin typeface="+mj-lt"/>
              </a:rPr>
              <a:t>Plato's allegory of the cave, found in "The Republic," illustrates the distinction between these</a:t>
            </a:r>
            <a:r>
              <a:rPr lang="en-US" dirty="0">
                <a:latin typeface="+mj-lt"/>
              </a:rPr>
              <a:t> realms</a:t>
            </a:r>
            <a:r>
              <a:rPr lang="en-US" b="0" i="0" dirty="0">
                <a:effectLst/>
                <a:latin typeface="+mj-lt"/>
              </a:rPr>
              <a:t>.</a:t>
            </a:r>
          </a:p>
        </p:txBody>
      </p:sp>
      <p:pic>
        <p:nvPicPr>
          <p:cNvPr id="5" name="Picture 4" descr="A diagram of beauty and beauty&#10;&#10;Description automatically generated">
            <a:extLst>
              <a:ext uri="{FF2B5EF4-FFF2-40B4-BE49-F238E27FC236}">
                <a16:creationId xmlns:a16="http://schemas.microsoft.com/office/drawing/2014/main" id="{DD69DB1C-B865-CB30-3F4A-EBF4C91B9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92" y="1220170"/>
            <a:ext cx="4868348" cy="4979194"/>
          </a:xfrm>
          <a:prstGeom prst="rect">
            <a:avLst/>
          </a:prstGeom>
        </p:spPr>
      </p:pic>
      <p:sp>
        <p:nvSpPr>
          <p:cNvPr id="7" name="TextBox 6">
            <a:extLst>
              <a:ext uri="{FF2B5EF4-FFF2-40B4-BE49-F238E27FC236}">
                <a16:creationId xmlns:a16="http://schemas.microsoft.com/office/drawing/2014/main" id="{035D9EB9-2603-16A7-47E9-1E97DAA42707}"/>
              </a:ext>
            </a:extLst>
          </p:cNvPr>
          <p:cNvSpPr txBox="1"/>
          <p:nvPr/>
        </p:nvSpPr>
        <p:spPr>
          <a:xfrm>
            <a:off x="788082" y="142952"/>
            <a:ext cx="3364479" cy="1077218"/>
          </a:xfrm>
          <a:prstGeom prst="rect">
            <a:avLst/>
          </a:prstGeom>
          <a:noFill/>
        </p:spPr>
        <p:txBody>
          <a:bodyPr wrap="square">
            <a:spAutoFit/>
          </a:bodyPr>
          <a:lstStyle/>
          <a:p>
            <a:pPr algn="ctr"/>
            <a:r>
              <a:rPr lang="en-US" sz="3200" b="0" i="0" dirty="0">
                <a:solidFill>
                  <a:schemeClr val="bg1"/>
                </a:solidFill>
                <a:effectLst/>
                <a:latin typeface="+mj-lt"/>
                <a:cs typeface="Arial" panose="020B0604020202020204" pitchFamily="34" charset="0"/>
              </a:rPr>
              <a:t>THE THEORY OF FORMS </a:t>
            </a:r>
            <a:endParaRPr lang="en-CA" sz="3200" dirty="0">
              <a:solidFill>
                <a:schemeClr val="bg1"/>
              </a:solidFill>
            </a:endParaRPr>
          </a:p>
        </p:txBody>
      </p:sp>
    </p:spTree>
    <p:extLst>
      <p:ext uri="{BB962C8B-B14F-4D97-AF65-F5344CB8AC3E}">
        <p14:creationId xmlns:p14="http://schemas.microsoft.com/office/powerpoint/2010/main" val="18886980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9F3F0-537A-D4A4-B3BB-02A11804A86A}"/>
            </a:ext>
          </a:extLst>
        </p:cNvPr>
        <p:cNvGrpSpPr/>
        <p:nvPr/>
      </p:nvGrpSpPr>
      <p:grpSpPr>
        <a:xfrm>
          <a:off x="0" y="0"/>
          <a:ext cx="0" cy="0"/>
          <a:chOff x="0" y="0"/>
          <a:chExt cx="0" cy="0"/>
        </a:xfrm>
      </p:grpSpPr>
      <p:pic>
        <p:nvPicPr>
          <p:cNvPr id="4" name="Picture 3" descr="A black and white illustration of a room with a table and chairs&#10;&#10;Description automatically generated">
            <a:extLst>
              <a:ext uri="{FF2B5EF4-FFF2-40B4-BE49-F238E27FC236}">
                <a16:creationId xmlns:a16="http://schemas.microsoft.com/office/drawing/2014/main" id="{7DEDFD2A-D5D7-8F2B-69B3-34F17F9BA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62" y="934808"/>
            <a:ext cx="3063087" cy="2909583"/>
          </a:xfrm>
          <a:prstGeom prst="rect">
            <a:avLst/>
          </a:prstGeom>
        </p:spPr>
      </p:pic>
      <p:sp>
        <p:nvSpPr>
          <p:cNvPr id="5" name="TextBox 4">
            <a:extLst>
              <a:ext uri="{FF2B5EF4-FFF2-40B4-BE49-F238E27FC236}">
                <a16:creationId xmlns:a16="http://schemas.microsoft.com/office/drawing/2014/main" id="{6BBC67A4-40CF-0C4D-2840-9D391FDC6293}"/>
              </a:ext>
            </a:extLst>
          </p:cNvPr>
          <p:cNvSpPr txBox="1"/>
          <p:nvPr/>
        </p:nvSpPr>
        <p:spPr>
          <a:xfrm>
            <a:off x="3086867" y="0"/>
            <a:ext cx="9160365" cy="7232749"/>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Plato's Allegory of the Cave serves as a profound commentary on the nature of reality, knowledge, and the philosopher's role in society. It emphasizes the importance of philosophical inquiry, the pursuit of truth, and the transformative journey from ignorance to </a:t>
            </a:r>
            <a:r>
              <a:rPr lang="en-US" sz="1600" dirty="0">
                <a:latin typeface="+mj-lt"/>
              </a:rPr>
              <a:t>Wisdom</a:t>
            </a:r>
            <a:r>
              <a:rPr lang="en-US" sz="1600" b="0" i="0" dirty="0">
                <a:effectLst/>
                <a:latin typeface="+mj-lt"/>
              </a:rPr>
              <a:t>.</a:t>
            </a:r>
          </a:p>
          <a:p>
            <a:pPr marL="285750" indent="-285750">
              <a:buFont typeface="Arial" panose="020B0604020202020204" pitchFamily="34" charset="0"/>
              <a:buChar char="•"/>
            </a:pPr>
            <a:r>
              <a:rPr lang="en-US" sz="1600" b="0" i="0" dirty="0">
                <a:effectLst/>
                <a:latin typeface="+mj-lt"/>
              </a:rPr>
              <a:t>Imagine a group of prisoners who have been chained inside a dark cave for their entire lives. They are positioned in such a way that they can only see the wall in front of them. Far behind them, there is light, and between the light and the prisoners is a walkway where puppeteers can move about holding objects whose shadows are cast on the wall and seen by the prisoners.</a:t>
            </a:r>
          </a:p>
          <a:p>
            <a:pPr marL="285750" indent="-285750">
              <a:buFont typeface="Arial" panose="020B0604020202020204" pitchFamily="34" charset="0"/>
              <a:buChar char="•"/>
            </a:pPr>
            <a:r>
              <a:rPr lang="en-US" sz="1600" dirty="0">
                <a:latin typeface="+mj-lt"/>
              </a:rPr>
              <a:t>Because t</a:t>
            </a:r>
            <a:r>
              <a:rPr lang="en-US" sz="1600" b="0" i="0" dirty="0">
                <a:effectLst/>
                <a:latin typeface="+mj-lt"/>
              </a:rPr>
              <a:t>he prisoners can see only the shadows of objects that are being projected onto the wall by the light</a:t>
            </a:r>
            <a:r>
              <a:rPr lang="en-US" sz="1600" dirty="0">
                <a:latin typeface="+mj-lt"/>
              </a:rPr>
              <a:t>,</a:t>
            </a:r>
            <a:r>
              <a:rPr lang="en-US" sz="1600" b="0" i="0" dirty="0">
                <a:effectLst/>
                <a:latin typeface="+mj-lt"/>
              </a:rPr>
              <a:t> </a:t>
            </a:r>
            <a:r>
              <a:rPr lang="en-US" sz="1600" dirty="0">
                <a:latin typeface="+mj-lt"/>
              </a:rPr>
              <a:t>t</a:t>
            </a:r>
            <a:r>
              <a:rPr lang="en-US" sz="1600" b="0" i="0" dirty="0">
                <a:effectLst/>
                <a:latin typeface="+mj-lt"/>
              </a:rPr>
              <a:t>hey </a:t>
            </a:r>
            <a:r>
              <a:rPr lang="en-US" sz="1600" dirty="0">
                <a:latin typeface="+mj-lt"/>
              </a:rPr>
              <a:t>take</a:t>
            </a:r>
            <a:r>
              <a:rPr lang="en-US" sz="1600" b="0" i="0" dirty="0">
                <a:effectLst/>
                <a:latin typeface="+mj-lt"/>
              </a:rPr>
              <a:t> these shadows to be the entirety of reality. The shadows represents the Realm of Sensible Objects, or the physical world where people perceive only the imperfect, changing, and illusory aspects of the world.</a:t>
            </a:r>
          </a:p>
          <a:p>
            <a:pPr marL="285750" indent="-285750">
              <a:buFont typeface="Arial" panose="020B0604020202020204" pitchFamily="34" charset="0"/>
              <a:buChar char="•"/>
            </a:pPr>
            <a:r>
              <a:rPr lang="en-US" sz="1600" dirty="0">
                <a:latin typeface="+mj-lt"/>
              </a:rPr>
              <a:t>Imagine that o</a:t>
            </a:r>
            <a:r>
              <a:rPr lang="en-US" sz="1600" b="0" i="0" dirty="0">
                <a:effectLst/>
                <a:latin typeface="+mj-lt"/>
              </a:rPr>
              <a:t>ne day, a prisoner breaks free from his chains and exits the cave. Initially, he is blinded by the sunlight and struggles to adjust to the brightness. As his eyes acclimate, he begins to see the world outside the cave. This prisoner’s journey represents the philosopher's ascent to knowledge and understanding.</a:t>
            </a:r>
          </a:p>
          <a:p>
            <a:pPr marL="285750" indent="-285750">
              <a:buFont typeface="Arial" panose="020B0604020202020204" pitchFamily="34" charset="0"/>
              <a:buChar char="•"/>
            </a:pPr>
            <a:r>
              <a:rPr lang="en-US" sz="1600" b="0" i="0" dirty="0">
                <a:effectLst/>
                <a:latin typeface="+mj-lt"/>
              </a:rPr>
              <a:t>Upon leaving the cave, the freed prisoner sees the sun, which symbolizes ultimate truth. In this realm, he encounters the true essence of things, the Forms, which are unchanging and perfect</a:t>
            </a:r>
            <a:r>
              <a:rPr lang="en-US" sz="1600" dirty="0">
                <a:latin typeface="+mj-lt"/>
              </a:rPr>
              <a:t> and where</a:t>
            </a:r>
            <a:r>
              <a:rPr lang="en-US" sz="1600" b="0" i="0" dirty="0">
                <a:effectLst/>
                <a:latin typeface="+mj-lt"/>
              </a:rPr>
              <a:t> true knowledge exists beyond mere appearances.</a:t>
            </a:r>
          </a:p>
          <a:p>
            <a:pPr marL="285750" indent="-285750">
              <a:buFont typeface="Arial" panose="020B0604020202020204" pitchFamily="34" charset="0"/>
              <a:buChar char="•"/>
            </a:pPr>
            <a:r>
              <a:rPr lang="en-US" sz="1600" b="0" i="0" dirty="0">
                <a:effectLst/>
                <a:latin typeface="+mj-lt"/>
              </a:rPr>
              <a:t>The freed prisoner, now enlightened, returns to the cave to share his discoveries. However, the prisoners who never left the cave, resist his insights and cling to their familiar view of the world based on the shadows they see. </a:t>
            </a:r>
          </a:p>
          <a:p>
            <a:pPr marL="285750" indent="-285750">
              <a:buFont typeface="Arial" panose="020B0604020202020204" pitchFamily="34" charset="0"/>
              <a:buChar char="•"/>
            </a:pPr>
            <a:r>
              <a:rPr lang="en-US" sz="1600" b="0" i="0" dirty="0">
                <a:effectLst/>
                <a:latin typeface="+mj-lt"/>
              </a:rPr>
              <a:t>This illustrates the difficulty of changing people’s </a:t>
            </a:r>
            <a:r>
              <a:rPr lang="en-US" sz="1600" dirty="0">
                <a:latin typeface="+mj-lt"/>
              </a:rPr>
              <a:t>ideas</a:t>
            </a:r>
            <a:r>
              <a:rPr lang="en-US" sz="1600" b="0" i="0" dirty="0">
                <a:effectLst/>
                <a:latin typeface="+mj-lt"/>
              </a:rPr>
              <a:t> and their resistance to </a:t>
            </a:r>
            <a:r>
              <a:rPr lang="en-US" sz="1600" dirty="0">
                <a:latin typeface="+mj-lt"/>
              </a:rPr>
              <a:t>deeper truths</a:t>
            </a:r>
            <a:r>
              <a:rPr lang="en-US" sz="1600" b="0" i="0" dirty="0">
                <a:effectLst/>
                <a:latin typeface="+mj-lt"/>
              </a:rPr>
              <a:t>. The cave represents the physical world, where individuals are limited to sensory experiences and the shadows of reality. This realm is characterized by illusion, ignorance, and the belief that what is seen is all there is.</a:t>
            </a:r>
          </a:p>
          <a:p>
            <a:pPr marL="285750" indent="-285750">
              <a:buFont typeface="Arial" panose="020B0604020202020204" pitchFamily="34" charset="0"/>
              <a:buChar char="•"/>
            </a:pPr>
            <a:r>
              <a:rPr lang="en-US" sz="1600" b="0" i="0" dirty="0">
                <a:effectLst/>
                <a:latin typeface="+mj-lt"/>
              </a:rPr>
              <a:t>The world outside the cave symbolizes the Realm of Forms, where true knowledge and understanding reside. Here, the liberated prisoner gains insight into the eternal and unchanging truths that underpin the physical world. The sun represents the Form of the Good, the highest truth that illuminates all other Forms. </a:t>
            </a:r>
          </a:p>
        </p:txBody>
      </p:sp>
      <p:sp>
        <p:nvSpPr>
          <p:cNvPr id="7" name="TextBox 6">
            <a:extLst>
              <a:ext uri="{FF2B5EF4-FFF2-40B4-BE49-F238E27FC236}">
                <a16:creationId xmlns:a16="http://schemas.microsoft.com/office/drawing/2014/main" id="{719CB8E3-9590-3F3E-6954-E87868F525CC}"/>
              </a:ext>
            </a:extLst>
          </p:cNvPr>
          <p:cNvSpPr txBox="1"/>
          <p:nvPr/>
        </p:nvSpPr>
        <p:spPr>
          <a:xfrm>
            <a:off x="330624" y="-63829"/>
            <a:ext cx="2842925" cy="954107"/>
          </a:xfrm>
          <a:prstGeom prst="rect">
            <a:avLst/>
          </a:prstGeom>
          <a:noFill/>
        </p:spPr>
        <p:txBody>
          <a:bodyPr wrap="square">
            <a:spAutoFit/>
          </a:bodyPr>
          <a:lstStyle/>
          <a:p>
            <a:pPr algn="ctr"/>
            <a:r>
              <a:rPr lang="en-US" sz="2800" b="0" i="0" dirty="0">
                <a:solidFill>
                  <a:schemeClr val="bg1"/>
                </a:solidFill>
                <a:effectLst/>
                <a:latin typeface="+mj-lt"/>
              </a:rPr>
              <a:t>THE ALLEGORY OF THE CAVE </a:t>
            </a:r>
            <a:endParaRPr lang="en-CA" sz="2800" dirty="0">
              <a:solidFill>
                <a:schemeClr val="bg1"/>
              </a:solidFill>
            </a:endParaRPr>
          </a:p>
        </p:txBody>
      </p:sp>
      <p:pic>
        <p:nvPicPr>
          <p:cNvPr id="8" name="Picture 7" descr="A person sitting in a cave&#10;&#10;Description automatically generated">
            <a:extLst>
              <a:ext uri="{FF2B5EF4-FFF2-40B4-BE49-F238E27FC236}">
                <a16:creationId xmlns:a16="http://schemas.microsoft.com/office/drawing/2014/main" id="{6FF37A97-AEBB-DCE5-C264-DDA756B4AC29}"/>
              </a:ext>
            </a:extLst>
          </p:cNvPr>
          <p:cNvPicPr>
            <a:picLocks noChangeAspect="1"/>
          </p:cNvPicPr>
          <p:nvPr/>
        </p:nvPicPr>
        <p:blipFill>
          <a:blip r:embed="rId3">
            <a:extLst>
              <a:ext uri="{28A0092B-C50C-407E-A947-70E740481C1C}">
                <a14:useLocalDpi xmlns:a14="http://schemas.microsoft.com/office/drawing/2010/main" val="0"/>
              </a:ext>
            </a:extLst>
          </a:blip>
          <a:srcRect t="13175" r="1" b="2034"/>
          <a:stretch/>
        </p:blipFill>
        <p:spPr>
          <a:xfrm>
            <a:off x="110462" y="3844391"/>
            <a:ext cx="3063087" cy="2909583"/>
          </a:xfrm>
          <a:prstGeom prst="rect">
            <a:avLst/>
          </a:prstGeom>
        </p:spPr>
      </p:pic>
    </p:spTree>
    <p:extLst>
      <p:ext uri="{BB962C8B-B14F-4D97-AF65-F5344CB8AC3E}">
        <p14:creationId xmlns:p14="http://schemas.microsoft.com/office/powerpoint/2010/main" val="352923500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ECABE-E027-E726-1734-D51C32D3673C}"/>
            </a:ext>
          </a:extLst>
        </p:cNvPr>
        <p:cNvGrpSpPr/>
        <p:nvPr/>
      </p:nvGrpSpPr>
      <p:grpSpPr>
        <a:xfrm>
          <a:off x="0" y="0"/>
          <a:ext cx="0" cy="0"/>
          <a:chOff x="0" y="0"/>
          <a:chExt cx="0" cy="0"/>
        </a:xfrm>
      </p:grpSpPr>
      <p:pic>
        <p:nvPicPr>
          <p:cNvPr id="5" name="Picture 4" descr="A statue of a person with a beard&#10;&#10;Description automatically generated">
            <a:extLst>
              <a:ext uri="{FF2B5EF4-FFF2-40B4-BE49-F238E27FC236}">
                <a16:creationId xmlns:a16="http://schemas.microsoft.com/office/drawing/2014/main" id="{0527565C-235A-1767-EDC2-55449BDB9514}"/>
              </a:ext>
            </a:extLst>
          </p:cNvPr>
          <p:cNvPicPr>
            <a:picLocks noChangeAspect="1"/>
          </p:cNvPicPr>
          <p:nvPr/>
        </p:nvPicPr>
        <p:blipFill>
          <a:blip r:embed="rId2">
            <a:extLst>
              <a:ext uri="{28A0092B-C50C-407E-A947-70E740481C1C}">
                <a14:useLocalDpi xmlns:a14="http://schemas.microsoft.com/office/drawing/2010/main" val="0"/>
              </a:ext>
            </a:extLst>
          </a:blip>
          <a:srcRect r="13658" b="-1"/>
          <a:stretch/>
        </p:blipFill>
        <p:spPr>
          <a:xfrm>
            <a:off x="161469" y="584775"/>
            <a:ext cx="2649238" cy="2834394"/>
          </a:xfrm>
          <a:prstGeom prst="rect">
            <a:avLst/>
          </a:prstGeom>
        </p:spPr>
      </p:pic>
      <p:sp>
        <p:nvSpPr>
          <p:cNvPr id="7" name="TextBox 6">
            <a:extLst>
              <a:ext uri="{FF2B5EF4-FFF2-40B4-BE49-F238E27FC236}">
                <a16:creationId xmlns:a16="http://schemas.microsoft.com/office/drawing/2014/main" id="{1DEE5ACC-D21D-EF29-804C-D59D8C2C452A}"/>
              </a:ext>
            </a:extLst>
          </p:cNvPr>
          <p:cNvSpPr txBox="1"/>
          <p:nvPr/>
        </p:nvSpPr>
        <p:spPr>
          <a:xfrm>
            <a:off x="421401" y="3209616"/>
            <a:ext cx="2304005" cy="523220"/>
          </a:xfrm>
          <a:prstGeom prst="rect">
            <a:avLst/>
          </a:prstGeom>
          <a:noFill/>
        </p:spPr>
        <p:txBody>
          <a:bodyPr wrap="square">
            <a:spAutoFit/>
          </a:bodyPr>
          <a:lstStyle/>
          <a:p>
            <a:r>
              <a:rPr lang="en-US" sz="2800" dirty="0">
                <a:solidFill>
                  <a:schemeClr val="bg1"/>
                </a:solidFill>
                <a:cs typeface="Arial" panose="020B0604020202020204" pitchFamily="34" charset="0"/>
              </a:rPr>
              <a:t> </a:t>
            </a:r>
            <a:r>
              <a:rPr lang="en-US" sz="1600" dirty="0">
                <a:cs typeface="Arial" panose="020B0604020202020204" pitchFamily="34" charset="0"/>
              </a:rPr>
              <a:t>PLOTINUS  204-270 CE </a:t>
            </a:r>
            <a:endParaRPr lang="en-CA" sz="1600" dirty="0"/>
          </a:p>
        </p:txBody>
      </p:sp>
      <p:pic>
        <p:nvPicPr>
          <p:cNvPr id="4" name="Picture 3" descr="A diagram of the sun&#10;&#10;Description automatically generated">
            <a:extLst>
              <a:ext uri="{FF2B5EF4-FFF2-40B4-BE49-F238E27FC236}">
                <a16:creationId xmlns:a16="http://schemas.microsoft.com/office/drawing/2014/main" id="{FAC83888-21D0-4786-A94C-69CF5E73B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171" y="3806479"/>
            <a:ext cx="2649238" cy="2834394"/>
          </a:xfrm>
          <a:prstGeom prst="rect">
            <a:avLst/>
          </a:prstGeom>
        </p:spPr>
      </p:pic>
      <p:sp>
        <p:nvSpPr>
          <p:cNvPr id="8" name="TextBox 7">
            <a:extLst>
              <a:ext uri="{FF2B5EF4-FFF2-40B4-BE49-F238E27FC236}">
                <a16:creationId xmlns:a16="http://schemas.microsoft.com/office/drawing/2014/main" id="{C6B4B7C5-A734-3E8D-01FA-9851FBAD91A1}"/>
              </a:ext>
            </a:extLst>
          </p:cNvPr>
          <p:cNvSpPr txBox="1"/>
          <p:nvPr/>
        </p:nvSpPr>
        <p:spPr>
          <a:xfrm>
            <a:off x="969366" y="0"/>
            <a:ext cx="2860067" cy="523220"/>
          </a:xfrm>
          <a:prstGeom prst="rect">
            <a:avLst/>
          </a:prstGeom>
          <a:noFill/>
        </p:spPr>
        <p:txBody>
          <a:bodyPr wrap="square">
            <a:spAutoFit/>
          </a:bodyPr>
          <a:lstStyle/>
          <a:p>
            <a:r>
              <a:rPr lang="en-US" sz="2800" dirty="0">
                <a:solidFill>
                  <a:schemeClr val="bg1"/>
                </a:solidFill>
                <a:cs typeface="Arial" panose="020B0604020202020204" pitchFamily="34" charset="0"/>
              </a:rPr>
              <a:t> NEOPLATONISM </a:t>
            </a:r>
            <a:endParaRPr lang="en-CA" sz="2800" dirty="0"/>
          </a:p>
        </p:txBody>
      </p:sp>
      <p:sp>
        <p:nvSpPr>
          <p:cNvPr id="3" name="TextBox 2">
            <a:extLst>
              <a:ext uri="{FF2B5EF4-FFF2-40B4-BE49-F238E27FC236}">
                <a16:creationId xmlns:a16="http://schemas.microsoft.com/office/drawing/2014/main" id="{DE683846-78D3-AB81-22BA-C3E506BAE701}"/>
              </a:ext>
            </a:extLst>
          </p:cNvPr>
          <p:cNvSpPr txBox="1"/>
          <p:nvPr/>
        </p:nvSpPr>
        <p:spPr>
          <a:xfrm>
            <a:off x="4386359" y="0"/>
            <a:ext cx="7644171"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Neoplatonism emerged in the 3rd century CE, primarily through the work of the philosopher Plotinus. </a:t>
            </a:r>
          </a:p>
          <a:p>
            <a:pPr marL="285750" indent="-285750">
              <a:buFont typeface="Arial" panose="020B0604020202020204" pitchFamily="34" charset="0"/>
              <a:buChar char="•"/>
            </a:pPr>
            <a:r>
              <a:rPr lang="en-US" sz="2000" dirty="0">
                <a:latin typeface="+mj-lt"/>
              </a:rPr>
              <a:t>Neoplatonism</a:t>
            </a:r>
            <a:r>
              <a:rPr lang="en-US" sz="2000" b="0" i="0" dirty="0">
                <a:effectLst/>
                <a:latin typeface="+mj-lt"/>
              </a:rPr>
              <a:t> </a:t>
            </a:r>
            <a:r>
              <a:rPr lang="en-US" sz="2000" dirty="0">
                <a:latin typeface="+mj-lt"/>
              </a:rPr>
              <a:t>integrates</a:t>
            </a:r>
            <a:r>
              <a:rPr lang="en-US" sz="2000" b="0" i="0" dirty="0">
                <a:effectLst/>
                <a:latin typeface="+mj-lt"/>
              </a:rPr>
              <a:t> Plato’s ideas with those of </a:t>
            </a:r>
            <a:r>
              <a:rPr lang="en-US" sz="2000" dirty="0">
                <a:latin typeface="+mj-lt"/>
              </a:rPr>
              <a:t>esoteric</a:t>
            </a:r>
            <a:r>
              <a:rPr lang="en-US" sz="2000" b="0" i="0" dirty="0">
                <a:effectLst/>
                <a:latin typeface="+mj-lt"/>
              </a:rPr>
              <a:t> spiritual and mystical traditions. </a:t>
            </a:r>
          </a:p>
          <a:p>
            <a:pPr marL="285750" indent="-285750">
              <a:buFont typeface="Arial" panose="020B0604020202020204" pitchFamily="34" charset="0"/>
              <a:buChar char="•"/>
            </a:pPr>
            <a:r>
              <a:rPr lang="en-US" sz="2000" b="0" i="0" dirty="0">
                <a:effectLst/>
                <a:latin typeface="+mj-lt"/>
              </a:rPr>
              <a:t>Neoplatonism emphasizes the existence of a single, transcendent source of all reality, often referred to as the One or the Good. </a:t>
            </a:r>
          </a:p>
          <a:p>
            <a:pPr marL="285750" indent="-285750">
              <a:buFont typeface="Arial" panose="020B0604020202020204" pitchFamily="34" charset="0"/>
              <a:buChar char="•"/>
            </a:pPr>
            <a:r>
              <a:rPr lang="en-US" sz="2000" dirty="0">
                <a:latin typeface="+mj-lt"/>
              </a:rPr>
              <a:t>T</a:t>
            </a:r>
            <a:r>
              <a:rPr lang="en-US" sz="2000" b="0" i="0" dirty="0">
                <a:effectLst/>
                <a:latin typeface="+mj-lt"/>
              </a:rPr>
              <a:t>he One is beyond all attributes and cannot be fully comprehended by human thought. From the One emanates a hierarchy of realities, including the Intellect, which contains the Forms (the perfect, abstract ideals), and the World Soul, which connects the material world to the higher realms.</a:t>
            </a:r>
          </a:p>
          <a:p>
            <a:pPr marL="285750" indent="-285750">
              <a:buFont typeface="Arial" panose="020B0604020202020204" pitchFamily="34" charset="0"/>
              <a:buChar char="•"/>
            </a:pPr>
            <a:r>
              <a:rPr lang="en-US" sz="2000" b="0" i="0" dirty="0">
                <a:effectLst/>
                <a:latin typeface="+mj-lt"/>
              </a:rPr>
              <a:t>Neoplatonism explored the relationship between the material and spiritual worlds, advocating for the soul's ascent towards the divine through intellectual and mystical practices.</a:t>
            </a:r>
          </a:p>
          <a:p>
            <a:pPr marL="285750" indent="-285750">
              <a:buFont typeface="Arial" panose="020B0604020202020204" pitchFamily="34" charset="0"/>
              <a:buChar char="•"/>
            </a:pPr>
            <a:r>
              <a:rPr lang="en-US" sz="2000" b="0" i="0" dirty="0">
                <a:effectLst/>
                <a:latin typeface="+mj-lt"/>
              </a:rPr>
              <a:t> Neoplatonism had a significant influence on later philosophical and theological thought, particularly in Christianity</a:t>
            </a:r>
            <a:r>
              <a:rPr lang="en-US" sz="2000" dirty="0">
                <a:latin typeface="+mj-lt"/>
              </a:rPr>
              <a:t> and </a:t>
            </a:r>
            <a:r>
              <a:rPr lang="en-US" sz="2000" b="0" i="0" dirty="0">
                <a:effectLst/>
                <a:latin typeface="+mj-lt"/>
              </a:rPr>
              <a:t>Islam</a:t>
            </a:r>
            <a:r>
              <a:rPr lang="en-US" sz="2000" dirty="0">
                <a:latin typeface="+mj-lt"/>
              </a:rPr>
              <a:t>.</a:t>
            </a:r>
            <a:endParaRPr lang="en-US" sz="2000" b="0" i="0" dirty="0">
              <a:effectLst/>
              <a:latin typeface="+mj-lt"/>
            </a:endParaRPr>
          </a:p>
          <a:p>
            <a:pPr marL="285750" indent="-285750">
              <a:buFont typeface="Arial" panose="020B0604020202020204" pitchFamily="34" charset="0"/>
              <a:buChar char="•"/>
            </a:pPr>
            <a:r>
              <a:rPr lang="en-US" sz="2000" dirty="0">
                <a:latin typeface="+mj-lt"/>
                <a:cs typeface="Arial" panose="020B0604020202020204" pitchFamily="34" charset="0"/>
              </a:rPr>
              <a:t>The mystical branches of Christianity which were inspired by Neoplatonism were then systematically suppressed by Church authorities. Despite this suppression mystical Christianity survives to the present especially in figures such as Richard Rohr, Cynthia Bourgeault, Thomas Keating and James Finley.</a:t>
            </a:r>
            <a:r>
              <a:rPr lang="en-US" sz="2000" dirty="0">
                <a:latin typeface="+mj-lt"/>
              </a:rPr>
              <a:t> </a:t>
            </a:r>
          </a:p>
        </p:txBody>
      </p:sp>
    </p:spTree>
    <p:extLst>
      <p:ext uri="{BB962C8B-B14F-4D97-AF65-F5344CB8AC3E}">
        <p14:creationId xmlns:p14="http://schemas.microsoft.com/office/powerpoint/2010/main" val="2155382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9C9F20-97F8-44FF-A745-736DCA9244F4}"/>
              </a:ext>
            </a:extLst>
          </p:cNvPr>
          <p:cNvSpPr>
            <a:spLocks noChangeArrowheads="1"/>
          </p:cNvSpPr>
          <p:nvPr/>
        </p:nvSpPr>
        <p:spPr bwMode="auto">
          <a:xfrm>
            <a:off x="0" y="0"/>
            <a:ext cx="6836039"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Simply be with it, fully.</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6. Chewing Slowly</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When you’re ready, begin to chew.</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Slowly.</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Let each bite be deliberate.</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Notice the flavor as it emerges, unfolds, maybe even changes.</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Notice the sound of chewing, the feel of your jaw moving,</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 way the raisin softens or sticks to your teeth.</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Let the experience unfold in its own time.</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7. Swallowing and Following the Sensation</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When the time comes, swallow with awareness.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Follow the path of the swallow—down your throat, into your body.</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Then pause.</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8546190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D77CC-622F-3BFB-67EE-BE60DF4C2B32}"/>
            </a:ext>
          </a:extLst>
        </p:cNvPr>
        <p:cNvGrpSpPr/>
        <p:nvPr/>
      </p:nvGrpSpPr>
      <p:grpSpPr>
        <a:xfrm>
          <a:off x="0" y="0"/>
          <a:ext cx="0" cy="0"/>
          <a:chOff x="0" y="0"/>
          <a:chExt cx="0" cy="0"/>
        </a:xfrm>
      </p:grpSpPr>
      <p:pic>
        <p:nvPicPr>
          <p:cNvPr id="3" name="Picture 2" descr="A blue and white text&#10;&#10;Description automatically generated">
            <a:extLst>
              <a:ext uri="{FF2B5EF4-FFF2-40B4-BE49-F238E27FC236}">
                <a16:creationId xmlns:a16="http://schemas.microsoft.com/office/drawing/2014/main" id="{F1788C02-8E3C-BB2F-26DE-B97EA2DA0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7" y="1543435"/>
            <a:ext cx="3798749" cy="4384824"/>
          </a:xfrm>
          <a:prstGeom prst="rect">
            <a:avLst/>
          </a:prstGeom>
        </p:spPr>
      </p:pic>
      <p:sp>
        <p:nvSpPr>
          <p:cNvPr id="4" name="TextBox 3">
            <a:extLst>
              <a:ext uri="{FF2B5EF4-FFF2-40B4-BE49-F238E27FC236}">
                <a16:creationId xmlns:a16="http://schemas.microsoft.com/office/drawing/2014/main" id="{BE14E55A-0452-E644-4C63-ECE828686CC9}"/>
              </a:ext>
            </a:extLst>
          </p:cNvPr>
          <p:cNvSpPr txBox="1"/>
          <p:nvPr/>
        </p:nvSpPr>
        <p:spPr>
          <a:xfrm>
            <a:off x="4025308" y="400701"/>
            <a:ext cx="8188175"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cs typeface="Arial" panose="020B0604020202020204" pitchFamily="34" charset="0"/>
              </a:rPr>
              <a:t>Plato’s beliefs about the fundamental nature of reality were a form of philosophical Idealism.</a:t>
            </a:r>
          </a:p>
          <a:p>
            <a:pPr marL="285750" indent="-285750">
              <a:buFont typeface="Arial" panose="020B0604020202020204" pitchFamily="34" charset="0"/>
              <a:buChar char="•"/>
            </a:pPr>
            <a:r>
              <a:rPr lang="en-US" dirty="0">
                <a:latin typeface="+mj-lt"/>
                <a:cs typeface="Arial" panose="020B0604020202020204" pitchFamily="34" charset="0"/>
              </a:rPr>
              <a:t>Dating back to prehistoric animism, the vast majority of human beliefs about the basic nature of reality have been philosophically idealist, making the philosophical materialism that is prevalent in modern day is a historical anomaly. </a:t>
            </a:r>
          </a:p>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Philosophical idealism </a:t>
            </a:r>
            <a:r>
              <a:rPr lang="en-US" dirty="0">
                <a:latin typeface="+mj-lt"/>
                <a:cs typeface="Arial" panose="020B0604020202020204" pitchFamily="34" charset="0"/>
              </a:rPr>
              <a:t>is a broad and complex school of thought  encompassing a range of views that prioritize the role of the mind and ideas in understanding reality. Idealism challenges the notion that the physical world is the sole basis of existence. </a:t>
            </a:r>
          </a:p>
          <a:p>
            <a:pPr marL="285750" indent="-285750">
              <a:buFont typeface="Arial" panose="020B0604020202020204" pitchFamily="34" charset="0"/>
              <a:buChar char="•"/>
            </a:pPr>
            <a:r>
              <a:rPr lang="en-US" dirty="0">
                <a:latin typeface="+mj-lt"/>
                <a:cs typeface="Arial" panose="020B0604020202020204" pitchFamily="34" charset="0"/>
              </a:rPr>
              <a:t>There are many different versions of idealism, such as the ones held by Plato, the Neoplatonists, and Christian theologians.  More recent forms of idealism include objective Idealism which is associated with philosophers like Hegel, that posits that while reality is shaped by the mind, there exists an absolute or universal mind that encompasses all individual consciousness.</a:t>
            </a:r>
          </a:p>
          <a:p>
            <a:pPr marL="285750" indent="-285750">
              <a:buFont typeface="Arial" panose="020B0604020202020204" pitchFamily="34" charset="0"/>
              <a:buChar char="•"/>
            </a:pPr>
            <a:r>
              <a:rPr lang="en-US" dirty="0">
                <a:latin typeface="+mj-lt"/>
                <a:cs typeface="Arial" panose="020B0604020202020204" pitchFamily="34" charset="0"/>
              </a:rPr>
              <a:t>In contemporary philosophy, idealism continues to be discussed and developed, often in relation to topics such as consciousness, perception, and the nature of reality in fields like metaphysics and philosophy of mind. </a:t>
            </a:r>
          </a:p>
          <a:p>
            <a:pPr marL="285750" indent="-285750">
              <a:buFont typeface="Arial" panose="020B0604020202020204" pitchFamily="34" charset="0"/>
              <a:buChar char="•"/>
            </a:pPr>
            <a:r>
              <a:rPr lang="en-US" dirty="0">
                <a:latin typeface="+mj-lt"/>
                <a:cs typeface="Arial" panose="020B0604020202020204" pitchFamily="34" charset="0"/>
              </a:rPr>
              <a:t>Towards the end of the course, we’ll explore Bernardo Kastrup’s analytic idealism which is informed by the findings of quantum physics. </a:t>
            </a:r>
          </a:p>
          <a:p>
            <a:pPr marL="285750" indent="-285750">
              <a:buFont typeface="Arial" panose="020B0604020202020204" pitchFamily="34" charset="0"/>
              <a:buChar char="•"/>
            </a:pPr>
            <a:r>
              <a:rPr lang="en-US" dirty="0">
                <a:latin typeface="+mj-lt"/>
                <a:cs typeface="Arial" panose="020B0604020202020204" pitchFamily="34" charset="0"/>
              </a:rPr>
              <a:t>Idealist views of the world are ancient. All major religions including animism have idealist elements assuming a mental, immaterial or spiritual realm beyond the material one which is readily apparent to humans.</a:t>
            </a:r>
            <a:r>
              <a:rPr lang="en-US" b="0" i="0" dirty="0">
                <a:effectLst/>
                <a:latin typeface="+mj-lt"/>
              </a:rPr>
              <a:t> </a:t>
            </a:r>
          </a:p>
        </p:txBody>
      </p:sp>
      <p:sp>
        <p:nvSpPr>
          <p:cNvPr id="6" name="TextBox 5">
            <a:extLst>
              <a:ext uri="{FF2B5EF4-FFF2-40B4-BE49-F238E27FC236}">
                <a16:creationId xmlns:a16="http://schemas.microsoft.com/office/drawing/2014/main" id="{802FDA91-18DF-BC20-BCF2-DCC6EAF12D71}"/>
              </a:ext>
            </a:extLst>
          </p:cNvPr>
          <p:cNvSpPr txBox="1"/>
          <p:nvPr/>
        </p:nvSpPr>
        <p:spPr>
          <a:xfrm>
            <a:off x="45256" y="514242"/>
            <a:ext cx="4027350" cy="830997"/>
          </a:xfrm>
          <a:prstGeom prst="rect">
            <a:avLst/>
          </a:prstGeom>
          <a:noFill/>
        </p:spPr>
        <p:txBody>
          <a:bodyPr wrap="square">
            <a:spAutoFit/>
          </a:bodyPr>
          <a:lstStyle/>
          <a:p>
            <a:pPr algn="ctr"/>
            <a:r>
              <a:rPr lang="en-US" sz="2400" dirty="0">
                <a:solidFill>
                  <a:schemeClr val="bg1"/>
                </a:solidFill>
                <a:latin typeface="+mj-lt"/>
                <a:cs typeface="Arial" panose="020B0604020202020204" pitchFamily="34" charset="0"/>
              </a:rPr>
              <a:t>PHILOSOPHICAL IDEALISM AND MATERIALISM</a:t>
            </a:r>
          </a:p>
        </p:txBody>
      </p:sp>
    </p:spTree>
    <p:extLst>
      <p:ext uri="{BB962C8B-B14F-4D97-AF65-F5344CB8AC3E}">
        <p14:creationId xmlns:p14="http://schemas.microsoft.com/office/powerpoint/2010/main" val="318888273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EEE3D-DEF5-85B6-07D3-F0854CE281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11F82C-D330-A9E5-9720-24AD128AF93F}"/>
              </a:ext>
            </a:extLst>
          </p:cNvPr>
          <p:cNvSpPr txBox="1"/>
          <p:nvPr/>
        </p:nvSpPr>
        <p:spPr>
          <a:xfrm>
            <a:off x="-254806" y="748144"/>
            <a:ext cx="4100991" cy="830997"/>
          </a:xfrm>
          <a:prstGeom prst="rect">
            <a:avLst/>
          </a:prstGeom>
          <a:noFill/>
        </p:spPr>
        <p:txBody>
          <a:bodyPr wrap="square">
            <a:spAutoFit/>
          </a:bodyPr>
          <a:lstStyle/>
          <a:p>
            <a:pPr algn="ctr"/>
            <a:r>
              <a:rPr lang="en-US" sz="2400" dirty="0">
                <a:solidFill>
                  <a:schemeClr val="bg1"/>
                </a:solidFill>
                <a:latin typeface="+mj-lt"/>
                <a:cs typeface="Arial" panose="020B0604020202020204" pitchFamily="34" charset="0"/>
              </a:rPr>
              <a:t>PHILOSOPHICAL IDEALISM AND MATERIALISM</a:t>
            </a:r>
          </a:p>
        </p:txBody>
      </p:sp>
      <p:pic>
        <p:nvPicPr>
          <p:cNvPr id="5" name="Picture 4" descr="A blue and white postage stamp&#10;&#10;Description automatically generated">
            <a:extLst>
              <a:ext uri="{FF2B5EF4-FFF2-40B4-BE49-F238E27FC236}">
                <a16:creationId xmlns:a16="http://schemas.microsoft.com/office/drawing/2014/main" id="{6C9460DC-71FB-826D-270B-CFFA194BA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23" y="1661107"/>
            <a:ext cx="3343331" cy="3750469"/>
          </a:xfrm>
          <a:prstGeom prst="rect">
            <a:avLst/>
          </a:prstGeom>
        </p:spPr>
      </p:pic>
      <p:sp>
        <p:nvSpPr>
          <p:cNvPr id="7" name="TextBox 6">
            <a:extLst>
              <a:ext uri="{FF2B5EF4-FFF2-40B4-BE49-F238E27FC236}">
                <a16:creationId xmlns:a16="http://schemas.microsoft.com/office/drawing/2014/main" id="{B6B31486-85B4-1493-D0D8-2C489A9DC2C4}"/>
              </a:ext>
            </a:extLst>
          </p:cNvPr>
          <p:cNvSpPr txBox="1"/>
          <p:nvPr/>
        </p:nvSpPr>
        <p:spPr>
          <a:xfrm>
            <a:off x="185394" y="5493543"/>
            <a:ext cx="6097190" cy="369332"/>
          </a:xfrm>
          <a:prstGeom prst="rect">
            <a:avLst/>
          </a:prstGeom>
          <a:noFill/>
        </p:spPr>
        <p:txBody>
          <a:bodyPr wrap="square">
            <a:spAutoFit/>
          </a:bodyPr>
          <a:lstStyle/>
          <a:p>
            <a:r>
              <a:rPr lang="en-US" b="0" i="0" dirty="0">
                <a:effectLst/>
                <a:latin typeface="+mj-lt"/>
              </a:rPr>
              <a:t>Democritus (c. 460 – c. 370 BCE) </a:t>
            </a:r>
            <a:endParaRPr lang="en-CA" dirty="0"/>
          </a:p>
        </p:txBody>
      </p:sp>
      <p:sp>
        <p:nvSpPr>
          <p:cNvPr id="9" name="TextBox 8">
            <a:extLst>
              <a:ext uri="{FF2B5EF4-FFF2-40B4-BE49-F238E27FC236}">
                <a16:creationId xmlns:a16="http://schemas.microsoft.com/office/drawing/2014/main" id="{105E681F-9201-9B59-D9F8-61AAC32DFD6C}"/>
              </a:ext>
            </a:extLst>
          </p:cNvPr>
          <p:cNvSpPr txBox="1"/>
          <p:nvPr/>
        </p:nvSpPr>
        <p:spPr>
          <a:xfrm>
            <a:off x="3528725" y="0"/>
            <a:ext cx="8664051" cy="6986528"/>
          </a:xfrm>
          <a:prstGeom prst="rect">
            <a:avLst/>
          </a:prstGeom>
          <a:noFill/>
        </p:spPr>
        <p:txBody>
          <a:bodyPr wrap="square">
            <a:spAutoFit/>
          </a:bodyPr>
          <a:lstStyle/>
          <a:p>
            <a:pPr marL="285750" indent="-285750">
              <a:buFont typeface="Arial" panose="020B0604020202020204" pitchFamily="34" charset="0"/>
              <a:buChar char="•"/>
            </a:pPr>
            <a:r>
              <a:rPr lang="en-US" sz="1600" b="0" i="0" dirty="0">
                <a:solidFill>
                  <a:schemeClr val="bg1"/>
                </a:solidFill>
                <a:effectLst/>
                <a:latin typeface="+mj-lt"/>
              </a:rPr>
              <a:t>Philosophical materialism </a:t>
            </a:r>
            <a:r>
              <a:rPr lang="en-US" sz="1600" b="0" i="0" dirty="0">
                <a:effectLst/>
                <a:latin typeface="+mj-lt"/>
              </a:rPr>
              <a:t>which holds that the physical world is the basis of all reality has been, in the history of human thought, a much less common view than idealism.</a:t>
            </a:r>
          </a:p>
          <a:p>
            <a:pPr marL="285750" indent="-285750">
              <a:buFont typeface="Arial" panose="020B0604020202020204" pitchFamily="34" charset="0"/>
              <a:buChar char="•"/>
            </a:pPr>
            <a:r>
              <a:rPr lang="en-US" sz="1600" b="0" i="0" dirty="0">
                <a:effectLst/>
                <a:latin typeface="+mj-lt"/>
              </a:rPr>
              <a:t>Democritus is often credited with formulating one of the earliest versions of a materialist metaphysics, the atomic theory. </a:t>
            </a:r>
          </a:p>
          <a:p>
            <a:pPr marL="285750" indent="-285750">
              <a:buFont typeface="Arial" panose="020B0604020202020204" pitchFamily="34" charset="0"/>
              <a:buChar char="•"/>
            </a:pPr>
            <a:r>
              <a:rPr lang="en-US" sz="1600" b="0" i="0" dirty="0">
                <a:effectLst/>
                <a:latin typeface="+mj-lt"/>
              </a:rPr>
              <a:t>Democritus (c. 460 – c. 370 BCE) was an ancient Greek philosopher, born 30 years before Plato. He proposed that everything in the universe is composed of small, indivisible particles called "atoms" (from the Greek word "</a:t>
            </a:r>
            <a:r>
              <a:rPr lang="en-US" sz="1600" b="0" i="0" dirty="0" err="1">
                <a:effectLst/>
                <a:latin typeface="+mj-lt"/>
              </a:rPr>
              <a:t>atomos</a:t>
            </a:r>
            <a:r>
              <a:rPr lang="en-US" sz="1600" b="0" i="0" dirty="0">
                <a:effectLst/>
                <a:latin typeface="+mj-lt"/>
              </a:rPr>
              <a:t>," meaning "indivisible"). He believed that these atoms are eternal, unchangeable, and vary in shape and size, which accounts for the diversity of matter.</a:t>
            </a:r>
          </a:p>
          <a:p>
            <a:pPr marL="285750" indent="-285750">
              <a:buFont typeface="Arial" panose="020B0604020202020204" pitchFamily="34" charset="0"/>
              <a:buChar char="•"/>
            </a:pPr>
            <a:r>
              <a:rPr lang="en-US" sz="1600" b="0" i="0" dirty="0">
                <a:effectLst/>
                <a:latin typeface="+mj-lt"/>
              </a:rPr>
              <a:t>Democritus is considered a materialist because he emphasized that the physical world is the basis of all reality. He rejected the idea that non-material entities, such as </a:t>
            </a:r>
            <a:r>
              <a:rPr lang="en-US" sz="1600" dirty="0">
                <a:latin typeface="+mj-lt"/>
              </a:rPr>
              <a:t>the F</a:t>
            </a:r>
            <a:r>
              <a:rPr lang="en-US" sz="1600" b="0" i="0" dirty="0">
                <a:effectLst/>
                <a:latin typeface="+mj-lt"/>
              </a:rPr>
              <a:t>orms or ideas that Plato proposed, could exist independently of the material world. For him, everything, including thoughts and emotions, could be explained in terms of the interactions of atoms.</a:t>
            </a:r>
          </a:p>
          <a:p>
            <a:pPr marL="285750" indent="-285750">
              <a:buFont typeface="Arial" panose="020B0604020202020204" pitchFamily="34" charset="0"/>
              <a:buChar char="•"/>
            </a:pPr>
            <a:r>
              <a:rPr lang="en-US" sz="1600" b="0" i="0" dirty="0">
                <a:effectLst/>
                <a:latin typeface="+mj-lt"/>
              </a:rPr>
              <a:t>His philosophy presented a mechanistic view of nature, suggesting that natural phenomena could be explained by the movement and interaction of atoms in a void (empty space). This perspective laid the groundwork for later scientific developments.</a:t>
            </a:r>
          </a:p>
          <a:p>
            <a:pPr marL="285750" indent="-285750">
              <a:buFont typeface="Arial" panose="020B0604020202020204" pitchFamily="34" charset="0"/>
              <a:buChar char="•"/>
            </a:pPr>
            <a:r>
              <a:rPr lang="en-US" sz="1600" dirty="0">
                <a:latin typeface="+mj-lt"/>
              </a:rPr>
              <a:t>Unlike most other philosophical materialists, Democritus </a:t>
            </a:r>
            <a:r>
              <a:rPr lang="en-US" sz="1600" b="0" i="0" dirty="0">
                <a:effectLst/>
                <a:latin typeface="+mj-lt"/>
              </a:rPr>
              <a:t>acknowledged the existence of gods, his view of them however differed significantly from traditional religious beliefs. He considered the gods to be distant and uninvolved in human affairs</a:t>
            </a:r>
            <a:r>
              <a:rPr lang="en-US" sz="1600" dirty="0">
                <a:latin typeface="+mj-lt"/>
              </a:rPr>
              <a:t> believing</a:t>
            </a:r>
            <a:r>
              <a:rPr lang="en-US" sz="1600" b="0" i="0" dirty="0">
                <a:effectLst/>
                <a:latin typeface="+mj-lt"/>
              </a:rPr>
              <a:t> the universe operates according to natural laws rather than divine intervention.</a:t>
            </a:r>
          </a:p>
          <a:p>
            <a:pPr marL="285750" indent="-285750">
              <a:buFont typeface="Arial" panose="020B0604020202020204" pitchFamily="34" charset="0"/>
              <a:buChar char="•"/>
            </a:pPr>
            <a:r>
              <a:rPr lang="en-US" sz="1600" dirty="0">
                <a:latin typeface="+mj-lt"/>
              </a:rPr>
              <a:t>As we will see, as we continue to trace the development of Western thought, philosophical idealism recognizes a sacred realm of existence that helps give our lives meaning while philosophical materialism does not. Our modern materialist view of the world have significantly contributed to the present-day crisis of meaning which has had profound implications for our mental health.</a:t>
            </a:r>
          </a:p>
          <a:p>
            <a:pPr marL="285750" indent="-285750">
              <a:buFont typeface="Arial" panose="020B0604020202020204" pitchFamily="34" charset="0"/>
              <a:buChar char="•"/>
            </a:pPr>
            <a:r>
              <a:rPr lang="en-US" sz="1600" dirty="0">
                <a:latin typeface="+mj-lt"/>
              </a:rPr>
              <a:t>This crisis of meaning is a widespread sense of disconnection, confusion and uncertainty that many people experience today and is related to the loss of traditional values and structures, rapid social change, and the rise of individualism that have accompanied the modern materialist view of the world. </a:t>
            </a:r>
            <a:endParaRPr lang="en-CA" sz="1600" dirty="0">
              <a:latin typeface="+mj-lt"/>
            </a:endParaRPr>
          </a:p>
        </p:txBody>
      </p:sp>
    </p:spTree>
    <p:extLst>
      <p:ext uri="{BB962C8B-B14F-4D97-AF65-F5344CB8AC3E}">
        <p14:creationId xmlns:p14="http://schemas.microsoft.com/office/powerpoint/2010/main" val="199354799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69921-DB11-70C9-5B79-D17BAC9A94D5}"/>
            </a:ext>
          </a:extLst>
        </p:cNvPr>
        <p:cNvGrpSpPr/>
        <p:nvPr/>
      </p:nvGrpSpPr>
      <p:grpSpPr>
        <a:xfrm>
          <a:off x="0" y="0"/>
          <a:ext cx="0" cy="0"/>
          <a:chOff x="0" y="0"/>
          <a:chExt cx="0" cy="0"/>
        </a:xfrm>
      </p:grpSpPr>
      <p:pic>
        <p:nvPicPr>
          <p:cNvPr id="2" name="Picture 1" descr="A diagram of different ways of knowing&#10;&#10;Description automatically generated">
            <a:extLst>
              <a:ext uri="{FF2B5EF4-FFF2-40B4-BE49-F238E27FC236}">
                <a16:creationId xmlns:a16="http://schemas.microsoft.com/office/drawing/2014/main" id="{319CE487-64AF-3ECE-9B82-715AD52EA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31" y="1415441"/>
            <a:ext cx="3289028" cy="4509369"/>
          </a:xfrm>
          <a:prstGeom prst="rect">
            <a:avLst/>
          </a:prstGeom>
        </p:spPr>
      </p:pic>
      <p:sp>
        <p:nvSpPr>
          <p:cNvPr id="4" name="TextBox 3">
            <a:extLst>
              <a:ext uri="{FF2B5EF4-FFF2-40B4-BE49-F238E27FC236}">
                <a16:creationId xmlns:a16="http://schemas.microsoft.com/office/drawing/2014/main" id="{45AA7D3A-5B6D-A46A-B7B5-AEE7C3E44FD8}"/>
              </a:ext>
            </a:extLst>
          </p:cNvPr>
          <p:cNvSpPr txBox="1"/>
          <p:nvPr/>
        </p:nvSpPr>
        <p:spPr>
          <a:xfrm>
            <a:off x="446036" y="444391"/>
            <a:ext cx="3143825"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HOW DO WE KNOW </a:t>
            </a:r>
          </a:p>
          <a:p>
            <a:pPr algn="ctr"/>
            <a:r>
              <a:rPr lang="en-US" sz="2400" dirty="0">
                <a:solidFill>
                  <a:schemeClr val="bg1"/>
                </a:solidFill>
                <a:cs typeface="Arial" panose="020B0604020202020204" pitchFamily="34" charset="0"/>
              </a:rPr>
              <a:t>WHAT WE KNOW?</a:t>
            </a:r>
          </a:p>
        </p:txBody>
      </p:sp>
      <p:sp>
        <p:nvSpPr>
          <p:cNvPr id="5" name="TextBox 4">
            <a:extLst>
              <a:ext uri="{FF2B5EF4-FFF2-40B4-BE49-F238E27FC236}">
                <a16:creationId xmlns:a16="http://schemas.microsoft.com/office/drawing/2014/main" id="{6430A328-BDB1-86B4-CFB5-5C5FC76AD4E8}"/>
              </a:ext>
            </a:extLst>
          </p:cNvPr>
          <p:cNvSpPr txBox="1"/>
          <p:nvPr/>
        </p:nvSpPr>
        <p:spPr>
          <a:xfrm>
            <a:off x="3595765" y="165745"/>
            <a:ext cx="8602139" cy="6494085"/>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j-lt"/>
              </a:rPr>
              <a:t>In addition to asking questions about reality, morality, beauty, politics and nature, philosophy also explores </a:t>
            </a:r>
            <a:r>
              <a:rPr lang="en-US" sz="1600" dirty="0">
                <a:solidFill>
                  <a:schemeClr val="bg1"/>
                </a:solidFill>
                <a:latin typeface="+mj-lt"/>
              </a:rPr>
              <a:t>what distinguishes sound from poor thinking</a:t>
            </a:r>
            <a:r>
              <a:rPr lang="en-US" sz="1600" dirty="0">
                <a:latin typeface="+mj-lt"/>
              </a:rPr>
              <a:t>. This is the subject matter of two branches of philosophy</a:t>
            </a:r>
            <a:r>
              <a:rPr lang="en-US" sz="1600" b="0" i="0" dirty="0">
                <a:effectLst/>
                <a:latin typeface="+mj-lt"/>
                <a:cs typeface="Arial" panose="020B0604020202020204" pitchFamily="34" charset="0"/>
              </a:rPr>
              <a:t> logic and epistemology.</a:t>
            </a:r>
          </a:p>
          <a:p>
            <a:pPr marL="285750" indent="-285750">
              <a:buFont typeface="Arial" panose="020B0604020202020204" pitchFamily="34" charset="0"/>
              <a:buChar char="•"/>
            </a:pPr>
            <a:r>
              <a:rPr lang="en-US" sz="1600" dirty="0">
                <a:solidFill>
                  <a:schemeClr val="bg1"/>
                </a:solidFill>
                <a:latin typeface="+mj-lt"/>
              </a:rPr>
              <a:t>Logic</a:t>
            </a:r>
            <a:r>
              <a:rPr lang="en-US" sz="1600" dirty="0">
                <a:latin typeface="+mj-lt"/>
              </a:rPr>
              <a:t> is the study of reasoning and argumentation. It focuses on the principles of valid inference and correct reasoning. Logic helps us understand how to construct arguments, identify fallacies, and determine the validity of statements.</a:t>
            </a:r>
          </a:p>
          <a:p>
            <a:pPr marL="285750" indent="-285750">
              <a:buFont typeface="Arial" panose="020B0604020202020204" pitchFamily="34" charset="0"/>
              <a:buChar char="•"/>
            </a:pPr>
            <a:r>
              <a:rPr lang="en-US" sz="1600" dirty="0">
                <a:solidFill>
                  <a:schemeClr val="bg1"/>
                </a:solidFill>
                <a:latin typeface="+mj-lt"/>
              </a:rPr>
              <a:t>Epistemology</a:t>
            </a:r>
            <a:r>
              <a:rPr lang="en-US" sz="1600" dirty="0">
                <a:latin typeface="+mj-lt"/>
              </a:rPr>
              <a:t>, on the other hand, is the study of knowledge and belief. It explores questions such as what is knowledge? How do we acquire it? and What justifies our beliefs? </a:t>
            </a:r>
          </a:p>
          <a:p>
            <a:pPr marL="285750" indent="-285750">
              <a:buFont typeface="Arial" panose="020B0604020202020204" pitchFamily="34" charset="0"/>
              <a:buChar char="•"/>
            </a:pPr>
            <a:r>
              <a:rPr lang="en-US" sz="1600" dirty="0">
                <a:latin typeface="+mj-lt"/>
              </a:rPr>
              <a:t>Epistemology examines the nature, sources, limits, and validity of knowledge, and addresses issues related to skepticism, certainty, and the distinction between justified belief and opinion.</a:t>
            </a:r>
          </a:p>
          <a:p>
            <a:pPr marL="285750" indent="-285750">
              <a:buFont typeface="Arial" panose="020B0604020202020204" pitchFamily="34" charset="0"/>
              <a:buChar char="•"/>
            </a:pPr>
            <a:r>
              <a:rPr lang="en-US" sz="1600" dirty="0">
                <a:latin typeface="+mj-lt"/>
              </a:rPr>
              <a:t>Together, logic and epistemology provide a framework for understanding how we think, reason, and come to know things about the world.</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How individuals acquire knowledge and understanding is an important Epistemological question. There are a variety of forms of knowledge:</a:t>
            </a:r>
          </a:p>
          <a:p>
            <a:pPr marL="285750" indent="-285750">
              <a:buFont typeface="Arial" panose="020B0604020202020204" pitchFamily="34" charset="0"/>
              <a:buChar char="•"/>
            </a:pPr>
            <a:r>
              <a:rPr lang="en-US" sz="1600" dirty="0">
                <a:solidFill>
                  <a:schemeClr val="bg1"/>
                </a:solidFill>
                <a:latin typeface="+mj-lt"/>
              </a:rPr>
              <a:t>Empirical Knowledge </a:t>
            </a:r>
            <a:r>
              <a:rPr lang="en-US" sz="1600" dirty="0">
                <a:latin typeface="+mj-lt"/>
              </a:rPr>
              <a:t>is acquired through observation and experience. This includes scientific methods where knowledge is acquired through experimentation and data collection.</a:t>
            </a:r>
          </a:p>
          <a:p>
            <a:pPr marL="285750" indent="-285750">
              <a:buFont typeface="Arial" panose="020B0604020202020204" pitchFamily="34" charset="0"/>
              <a:buChar char="•"/>
            </a:pPr>
            <a:r>
              <a:rPr lang="en-US" sz="1600" dirty="0">
                <a:solidFill>
                  <a:schemeClr val="bg1"/>
                </a:solidFill>
                <a:latin typeface="+mj-lt"/>
              </a:rPr>
              <a:t>Rational Knowledge </a:t>
            </a:r>
            <a:r>
              <a:rPr lang="en-US" sz="1600" dirty="0">
                <a:latin typeface="+mj-lt"/>
              </a:rPr>
              <a:t>is derived from logical reasoning and critical thinking and involves using deduction and induction to arrive at conclusions based on premises or evidence.</a:t>
            </a:r>
          </a:p>
          <a:p>
            <a:pPr marL="285750" indent="-285750">
              <a:buFont typeface="Arial" panose="020B0604020202020204" pitchFamily="34" charset="0"/>
              <a:buChar char="•"/>
            </a:pPr>
            <a:r>
              <a:rPr lang="en-US" sz="1600" dirty="0">
                <a:solidFill>
                  <a:schemeClr val="bg1"/>
                </a:solidFill>
                <a:latin typeface="+mj-lt"/>
              </a:rPr>
              <a:t>Intuitive Knowledge </a:t>
            </a:r>
            <a:r>
              <a:rPr lang="en-US" sz="1600" dirty="0">
                <a:latin typeface="+mj-lt"/>
              </a:rPr>
              <a:t>comes from instinct or a gut feeling. It often involves immediate understanding without the need for conscious reasoning.</a:t>
            </a:r>
          </a:p>
          <a:p>
            <a:pPr marL="285750" indent="-285750">
              <a:buFont typeface="Arial" panose="020B0604020202020204" pitchFamily="34" charset="0"/>
              <a:buChar char="•"/>
            </a:pPr>
            <a:r>
              <a:rPr lang="en-US" sz="1600" dirty="0">
                <a:solidFill>
                  <a:schemeClr val="bg1"/>
                </a:solidFill>
                <a:latin typeface="+mj-lt"/>
              </a:rPr>
              <a:t>Emotional Knowledge </a:t>
            </a:r>
            <a:r>
              <a:rPr lang="en-US" sz="1600" dirty="0">
                <a:latin typeface="+mj-lt"/>
              </a:rPr>
              <a:t>is gained through feelings and emotions. It can include empathy and emotional intelligence, allowing individuals to relate to others' experiences.</a:t>
            </a:r>
          </a:p>
          <a:p>
            <a:pPr marL="285750" indent="-285750">
              <a:buFont typeface="Arial" panose="020B0604020202020204" pitchFamily="34" charset="0"/>
              <a:buChar char="•"/>
            </a:pPr>
            <a:r>
              <a:rPr lang="en-US" sz="1600" dirty="0">
                <a:solidFill>
                  <a:schemeClr val="bg1"/>
                </a:solidFill>
                <a:latin typeface="+mj-lt"/>
              </a:rPr>
              <a:t>Aesthetic Knowledge </a:t>
            </a:r>
            <a:r>
              <a:rPr lang="en-US" sz="1600" dirty="0">
                <a:latin typeface="+mj-lt"/>
              </a:rPr>
              <a:t>is acquired through the appreciation of beauty and art. This involves understanding through sensory experiences and personal interpretations of artistic expressions.</a:t>
            </a:r>
            <a:endParaRPr lang="en-CA" sz="1600" dirty="0">
              <a:latin typeface="+mj-lt"/>
            </a:endParaRPr>
          </a:p>
        </p:txBody>
      </p:sp>
    </p:spTree>
    <p:extLst>
      <p:ext uri="{BB962C8B-B14F-4D97-AF65-F5344CB8AC3E}">
        <p14:creationId xmlns:p14="http://schemas.microsoft.com/office/powerpoint/2010/main" val="277430713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86C07-7867-4596-0140-8B57EE5901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10FB45B-2FD3-2A9A-7C05-393837DA8700}"/>
              </a:ext>
            </a:extLst>
          </p:cNvPr>
          <p:cNvSpPr txBox="1"/>
          <p:nvPr/>
        </p:nvSpPr>
        <p:spPr>
          <a:xfrm>
            <a:off x="292951" y="585788"/>
            <a:ext cx="3143825"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HOW DO WE KNOW </a:t>
            </a:r>
          </a:p>
          <a:p>
            <a:pPr algn="ctr"/>
            <a:r>
              <a:rPr lang="en-US" sz="2400" dirty="0">
                <a:solidFill>
                  <a:schemeClr val="bg1"/>
                </a:solidFill>
                <a:cs typeface="Arial" panose="020B0604020202020204" pitchFamily="34" charset="0"/>
              </a:rPr>
              <a:t>WHAT WE KNOW?</a:t>
            </a:r>
          </a:p>
        </p:txBody>
      </p:sp>
      <p:sp>
        <p:nvSpPr>
          <p:cNvPr id="6" name="TextBox 5">
            <a:extLst>
              <a:ext uri="{FF2B5EF4-FFF2-40B4-BE49-F238E27FC236}">
                <a16:creationId xmlns:a16="http://schemas.microsoft.com/office/drawing/2014/main" id="{2FF5C27F-A107-950C-5B59-1357EA4208A1}"/>
              </a:ext>
            </a:extLst>
          </p:cNvPr>
          <p:cNvSpPr txBox="1"/>
          <p:nvPr/>
        </p:nvSpPr>
        <p:spPr>
          <a:xfrm>
            <a:off x="3608039" y="175448"/>
            <a:ext cx="8674741" cy="6740307"/>
          </a:xfrm>
          <a:prstGeom prst="rect">
            <a:avLst/>
          </a:prstGeom>
          <a:noFill/>
        </p:spPr>
        <p:txBody>
          <a:bodyPr wrap="square">
            <a:spAutoFit/>
          </a:bodyPr>
          <a:lstStyle/>
          <a:p>
            <a:pPr marL="285750" indent="-285750">
              <a:buFont typeface="Arial" panose="020B0604020202020204" pitchFamily="34" charset="0"/>
              <a:buChar char="•"/>
            </a:pPr>
            <a:r>
              <a:rPr lang="en-US" sz="1600" b="0" i="0" dirty="0">
                <a:solidFill>
                  <a:schemeClr val="bg1"/>
                </a:solidFill>
                <a:effectLst/>
                <a:latin typeface="+mj-lt"/>
              </a:rPr>
              <a:t>Cultural Knowledge </a:t>
            </a:r>
            <a:r>
              <a:rPr lang="en-US" sz="1600" b="0" i="0" dirty="0">
                <a:effectLst/>
                <a:latin typeface="+mj-lt"/>
              </a:rPr>
              <a:t>encompasses the beliefs, values, practices, and norms shared by a group or society. Cultural knowledge is often transmitted through traditions, rituals, and socialization and can shape an individual's worldview.</a:t>
            </a:r>
          </a:p>
          <a:p>
            <a:pPr marL="285750" indent="-285750">
              <a:buFont typeface="Arial" panose="020B0604020202020204" pitchFamily="34" charset="0"/>
              <a:buChar char="•"/>
            </a:pPr>
            <a:r>
              <a:rPr lang="en-US" sz="1600" b="0" i="0" dirty="0">
                <a:solidFill>
                  <a:schemeClr val="bg1"/>
                </a:solidFill>
                <a:effectLst/>
                <a:latin typeface="+mj-lt"/>
              </a:rPr>
              <a:t>Religious or Spiritual Knowledge </a:t>
            </a:r>
            <a:r>
              <a:rPr lang="en-US" sz="1600" b="0" i="0" dirty="0">
                <a:effectLst/>
                <a:latin typeface="+mj-lt"/>
              </a:rPr>
              <a:t>is based on faith, spiritual experiences, and religious teachings. It often addresses existential questions and provides a framework for understanding morality, purpose, and the nature of existence.</a:t>
            </a:r>
          </a:p>
          <a:p>
            <a:pPr marL="285750" indent="-285750">
              <a:buFont typeface="Arial" panose="020B0604020202020204" pitchFamily="34" charset="0"/>
              <a:buChar char="•"/>
            </a:pPr>
            <a:r>
              <a:rPr lang="en-US" sz="1600" b="0" i="0" dirty="0">
                <a:solidFill>
                  <a:schemeClr val="bg1"/>
                </a:solidFill>
                <a:effectLst/>
                <a:latin typeface="+mj-lt"/>
              </a:rPr>
              <a:t>Pragmatic Knowledge</a:t>
            </a:r>
            <a:r>
              <a:rPr lang="en-US" sz="1600" dirty="0">
                <a:solidFill>
                  <a:schemeClr val="bg1"/>
                </a:solidFill>
                <a:latin typeface="+mj-lt"/>
              </a:rPr>
              <a:t> </a:t>
            </a:r>
            <a:r>
              <a:rPr lang="en-US" sz="1600" dirty="0">
                <a:latin typeface="+mj-lt"/>
              </a:rPr>
              <a:t>is </a:t>
            </a:r>
            <a:r>
              <a:rPr lang="en-US" sz="1600" b="0" i="0" dirty="0">
                <a:effectLst/>
                <a:latin typeface="+mj-lt"/>
              </a:rPr>
              <a:t>knowledge gained through practical experience and application. It emphasizes the usefulness and effectiveness of knowledge in real-world situations, often valuing results over theoretical considerations. </a:t>
            </a:r>
          </a:p>
          <a:p>
            <a:pPr marL="285750" indent="-285750">
              <a:buFont typeface="Arial" panose="020B0604020202020204" pitchFamily="34" charset="0"/>
              <a:buChar char="•"/>
            </a:pPr>
            <a:r>
              <a:rPr lang="en-US" sz="1600" b="0" i="0" dirty="0">
                <a:effectLst/>
                <a:latin typeface="+mj-lt"/>
              </a:rPr>
              <a:t>Each of these ways of knowing contributes to </a:t>
            </a:r>
            <a:r>
              <a:rPr lang="en-US" sz="1600" dirty="0">
                <a:latin typeface="+mj-lt"/>
              </a:rPr>
              <a:t>a</a:t>
            </a:r>
            <a:r>
              <a:rPr lang="en-US" sz="1600" b="0" i="0" dirty="0">
                <a:effectLst/>
                <a:latin typeface="+mj-lt"/>
              </a:rPr>
              <a:t> comprehensive understanding of the world and human experience. The different ways of knowing can complement each other and drawing on </a:t>
            </a:r>
            <a:r>
              <a:rPr lang="en-US" sz="1600" dirty="0">
                <a:latin typeface="+mj-lt"/>
              </a:rPr>
              <a:t>multiple ways of knowing</a:t>
            </a:r>
            <a:r>
              <a:rPr lang="en-US" sz="1600" b="0" i="0" dirty="0">
                <a:effectLst/>
                <a:latin typeface="+mj-lt"/>
              </a:rPr>
              <a:t> </a:t>
            </a:r>
            <a:r>
              <a:rPr lang="en-US" sz="1600" dirty="0">
                <a:latin typeface="+mj-lt"/>
              </a:rPr>
              <a:t>can help us</a:t>
            </a:r>
            <a:r>
              <a:rPr lang="en-US" sz="1600" b="0" i="0" dirty="0">
                <a:effectLst/>
                <a:latin typeface="+mj-lt"/>
              </a:rPr>
              <a:t> form a well-rounded </a:t>
            </a:r>
            <a:r>
              <a:rPr lang="en-US" sz="1600" dirty="0">
                <a:latin typeface="+mj-lt"/>
              </a:rPr>
              <a:t>view of the world</a:t>
            </a:r>
            <a:r>
              <a:rPr lang="en-US" sz="1600" b="0" i="0" dirty="0">
                <a:effectLst/>
                <a:latin typeface="+mj-lt"/>
              </a:rPr>
              <a:t>. </a:t>
            </a:r>
          </a:p>
          <a:p>
            <a:pPr marL="285750" indent="-285750">
              <a:buFont typeface="Arial" panose="020B0604020202020204" pitchFamily="34" charset="0"/>
              <a:buChar char="•"/>
            </a:pPr>
            <a:r>
              <a:rPr lang="en-US" sz="1600" dirty="0">
                <a:latin typeface="+mj-lt"/>
              </a:rPr>
              <a:t>Some individuals and cultures place higher value on some ways of knowing than on others and this can lead to fields like science being given more credibility than fields like religion (The inverse can also happen). </a:t>
            </a:r>
          </a:p>
          <a:p>
            <a:pPr marL="285750" indent="-285750">
              <a:buFont typeface="Arial" panose="020B0604020202020204" pitchFamily="34" charset="0"/>
              <a:buChar char="•"/>
            </a:pPr>
            <a:r>
              <a:rPr lang="en-US" sz="1600" dirty="0">
                <a:latin typeface="+mj-lt"/>
              </a:rPr>
              <a:t>When we consider the scientific revolution, we will see how, during that revolution, the ways of knowing that were given the greatest importance changed and we’ll consider the consequences that change had for culture as the world became “disenchanted”.</a:t>
            </a:r>
          </a:p>
          <a:p>
            <a:pPr marL="285750" indent="-285750">
              <a:buFont typeface="Arial" panose="020B0604020202020204" pitchFamily="34" charset="0"/>
              <a:buChar char="•"/>
            </a:pPr>
            <a:r>
              <a:rPr lang="en-US" sz="1600" dirty="0">
                <a:latin typeface="+mj-lt"/>
              </a:rPr>
              <a:t>Sound reasoning is particularly critical today as digital technology provides us with endless amounts of information evoking a famous line from T.S. Elliot’s poem The Rock: “Where is the wisdom we have lost in knowledge? Where is the knowledge we have lost in information?</a:t>
            </a:r>
          </a:p>
          <a:p>
            <a:pPr marL="285750" indent="-285750">
              <a:buFont typeface="Arial" panose="020B0604020202020204" pitchFamily="34" charset="0"/>
              <a:buChar char="•"/>
            </a:pPr>
            <a:r>
              <a:rPr lang="en-US" sz="1600" dirty="0">
                <a:latin typeface="+mj-lt"/>
              </a:rPr>
              <a:t>To quote historian Yuval Harari: “ Information is not truth. Truth is a costly kind of information. Truth requires research. Fiction and conspiracy theories do not. Truth is complicated, fiction and conspiracy theories can be as simple as we want them to be, and many people prefer simplicity. Truth can be painful as it requires questioning your beliefs and confronting hard truths about yourself and your society. Fiction and conspiracy theories can be as pleasant, painless and complementary to you as you want them to be.”      </a:t>
            </a:r>
            <a:endParaRPr lang="en-CA" sz="1600" dirty="0">
              <a:latin typeface="+mj-lt"/>
            </a:endParaRPr>
          </a:p>
        </p:txBody>
      </p:sp>
      <p:pic>
        <p:nvPicPr>
          <p:cNvPr id="7" name="Picture 6" descr="A diagram of knowledge and data&#10;&#10;Description automatically generated">
            <a:extLst>
              <a:ext uri="{FF2B5EF4-FFF2-40B4-BE49-F238E27FC236}">
                <a16:creationId xmlns:a16="http://schemas.microsoft.com/office/drawing/2014/main" id="{71675D74-2AB4-340D-476A-06F2B282B7CD}"/>
              </a:ext>
            </a:extLst>
          </p:cNvPr>
          <p:cNvPicPr>
            <a:picLocks noChangeAspect="1"/>
          </p:cNvPicPr>
          <p:nvPr/>
        </p:nvPicPr>
        <p:blipFill>
          <a:blip r:embed="rId2">
            <a:extLst>
              <a:ext uri="{28A0092B-C50C-407E-A947-70E740481C1C}">
                <a14:useLocalDpi xmlns:a14="http://schemas.microsoft.com/office/drawing/2010/main" val="0"/>
              </a:ext>
            </a:extLst>
          </a:blip>
          <a:srcRect t="6639"/>
          <a:stretch/>
        </p:blipFill>
        <p:spPr>
          <a:xfrm>
            <a:off x="350735" y="1570137"/>
            <a:ext cx="3028259" cy="4702075"/>
          </a:xfrm>
          <a:prstGeom prst="rect">
            <a:avLst/>
          </a:prstGeom>
        </p:spPr>
      </p:pic>
    </p:spTree>
    <p:extLst>
      <p:ext uri="{BB962C8B-B14F-4D97-AF65-F5344CB8AC3E}">
        <p14:creationId xmlns:p14="http://schemas.microsoft.com/office/powerpoint/2010/main" val="248877774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426BD-7BAF-A098-EA2F-58F737C573E5}"/>
            </a:ext>
          </a:extLst>
        </p:cNvPr>
        <p:cNvGrpSpPr/>
        <p:nvPr/>
      </p:nvGrpSpPr>
      <p:grpSpPr>
        <a:xfrm>
          <a:off x="0" y="0"/>
          <a:ext cx="0" cy="0"/>
          <a:chOff x="0" y="0"/>
          <a:chExt cx="0" cy="0"/>
        </a:xfrm>
      </p:grpSpPr>
      <p:pic>
        <p:nvPicPr>
          <p:cNvPr id="5" name="Picture 4" descr="A statue of a person thinking&#10;&#10;Description automatically generated">
            <a:extLst>
              <a:ext uri="{FF2B5EF4-FFF2-40B4-BE49-F238E27FC236}">
                <a16:creationId xmlns:a16="http://schemas.microsoft.com/office/drawing/2014/main" id="{D8DA655D-36E5-D2C5-E701-6FEBB6BB4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93" y="1058434"/>
            <a:ext cx="3809164" cy="5593796"/>
          </a:xfrm>
          <a:prstGeom prst="rect">
            <a:avLst/>
          </a:prstGeom>
        </p:spPr>
      </p:pic>
      <p:sp>
        <p:nvSpPr>
          <p:cNvPr id="3" name="TextBox 2">
            <a:extLst>
              <a:ext uri="{FF2B5EF4-FFF2-40B4-BE49-F238E27FC236}">
                <a16:creationId xmlns:a16="http://schemas.microsoft.com/office/drawing/2014/main" id="{60D97A43-72CC-FC29-1695-D7C8B8846733}"/>
              </a:ext>
            </a:extLst>
          </p:cNvPr>
          <p:cNvSpPr txBox="1"/>
          <p:nvPr/>
        </p:nvSpPr>
        <p:spPr>
          <a:xfrm>
            <a:off x="4198346" y="104327"/>
            <a:ext cx="7819961" cy="7294305"/>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P</a:t>
            </a:r>
            <a:r>
              <a:rPr lang="en-US" b="0" i="0" dirty="0">
                <a:effectLst/>
                <a:latin typeface="+mj-lt"/>
              </a:rPr>
              <a:t>hilosophy provides various frameworks and tools for individuals to reflect on their lives, understand themselves better, and strive for self-improvement. Consider the following examples:</a:t>
            </a:r>
          </a:p>
          <a:p>
            <a:pPr marL="285750" indent="-285750">
              <a:buFont typeface="Arial" panose="020B0604020202020204" pitchFamily="34" charset="0"/>
              <a:buChar char="•"/>
            </a:pPr>
            <a:r>
              <a:rPr lang="en-US" b="0" i="0" dirty="0">
                <a:solidFill>
                  <a:schemeClr val="bg1"/>
                </a:solidFill>
                <a:effectLst/>
                <a:latin typeface="+mj-lt"/>
              </a:rPr>
              <a:t>Socrates</a:t>
            </a:r>
            <a:r>
              <a:rPr lang="en-US" b="0" i="0" dirty="0">
                <a:effectLst/>
                <a:latin typeface="+mj-lt"/>
              </a:rPr>
              <a:t>, famously said, "The unexamined life is not worth living," highlighting the importance of self-awareness. His “Socratic method” also encourages individuals to question their beliefs and assumptions, </a:t>
            </a:r>
            <a:r>
              <a:rPr lang="en-US" dirty="0">
                <a:latin typeface="+mj-lt"/>
              </a:rPr>
              <a:t>which can lead</a:t>
            </a:r>
            <a:r>
              <a:rPr lang="en-US" b="0" i="0" dirty="0">
                <a:effectLst/>
                <a:latin typeface="+mj-lt"/>
              </a:rPr>
              <a:t> to greater self-understanding and to personal growth.</a:t>
            </a:r>
            <a:endParaRPr lang="en-US" dirty="0">
              <a:latin typeface="+mj-lt"/>
            </a:endParaRPr>
          </a:p>
          <a:p>
            <a:pPr marL="285750" indent="-285750">
              <a:buFont typeface="Arial" panose="020B0604020202020204" pitchFamily="34" charset="0"/>
              <a:buChar char="•"/>
            </a:pPr>
            <a:r>
              <a:rPr lang="en-US" b="0" i="0" dirty="0">
                <a:solidFill>
                  <a:schemeClr val="bg1"/>
                </a:solidFill>
                <a:effectLst/>
                <a:latin typeface="+mj-lt"/>
              </a:rPr>
              <a:t>Stoicism</a:t>
            </a:r>
            <a:r>
              <a:rPr lang="en-US" b="0" i="0" dirty="0">
                <a:effectLst/>
                <a:latin typeface="+mj-lt"/>
              </a:rPr>
              <a:t>, another school of philosophy, teaches the importance of understanding one's own thoughts and emotions to live a virtuous life. Stoics like Marcus Aurelius and Epictetus emphasized self-discipline and rationality as paths to self-improvement.</a:t>
            </a:r>
          </a:p>
          <a:p>
            <a:pPr marL="285750" indent="-285750">
              <a:buFont typeface="Arial" panose="020B0604020202020204" pitchFamily="34" charset="0"/>
              <a:buChar char="•"/>
            </a:pPr>
            <a:r>
              <a:rPr lang="en-US" b="0" i="0" dirty="0">
                <a:solidFill>
                  <a:schemeClr val="bg1"/>
                </a:solidFill>
                <a:effectLst/>
                <a:latin typeface="+mj-lt"/>
              </a:rPr>
              <a:t>Eastern Philosophies</a:t>
            </a:r>
            <a:r>
              <a:rPr lang="en-US" dirty="0">
                <a:solidFill>
                  <a:schemeClr val="bg1"/>
                </a:solidFill>
                <a:latin typeface="+mj-lt"/>
              </a:rPr>
              <a:t> </a:t>
            </a:r>
            <a:r>
              <a:rPr lang="en-US" dirty="0">
                <a:latin typeface="+mj-lt"/>
              </a:rPr>
              <a:t>cultivate</a:t>
            </a:r>
            <a:r>
              <a:rPr lang="en-US" b="0" i="0" dirty="0">
                <a:effectLst/>
                <a:latin typeface="+mj-lt"/>
              </a:rPr>
              <a:t> self-awareness through practices like meditation, which helps individuals understand the nature of their mind. Similarly, in </a:t>
            </a:r>
            <a:r>
              <a:rPr lang="en-US" b="0" i="0" dirty="0">
                <a:solidFill>
                  <a:schemeClr val="bg1"/>
                </a:solidFill>
                <a:effectLst/>
                <a:latin typeface="+mj-lt"/>
              </a:rPr>
              <a:t>Hinduism</a:t>
            </a:r>
            <a:r>
              <a:rPr lang="en-US" b="0" i="0" dirty="0">
                <a:effectLst/>
                <a:latin typeface="+mj-lt"/>
              </a:rPr>
              <a:t>, self-awareness is a key component of self-realization and spiritual growth.</a:t>
            </a:r>
          </a:p>
          <a:p>
            <a:pPr marL="285750" indent="-285750">
              <a:buFont typeface="Arial" panose="020B0604020202020204" pitchFamily="34" charset="0"/>
              <a:buChar char="•"/>
            </a:pPr>
            <a:r>
              <a:rPr lang="en-US" b="0" i="0" dirty="0">
                <a:effectLst/>
                <a:latin typeface="+mj-lt"/>
              </a:rPr>
              <a:t>Philosophers like </a:t>
            </a:r>
            <a:r>
              <a:rPr lang="en-US" b="0" i="0" dirty="0">
                <a:solidFill>
                  <a:schemeClr val="bg1"/>
                </a:solidFill>
                <a:effectLst/>
                <a:latin typeface="+mj-lt"/>
              </a:rPr>
              <a:t>Jean-Paul Sartre and Søren Kierkegaard </a:t>
            </a:r>
            <a:r>
              <a:rPr lang="en-US" b="0" i="0" dirty="0">
                <a:effectLst/>
                <a:latin typeface="+mj-lt"/>
              </a:rPr>
              <a:t>explored the idea of self-awareness in the context of personal freedom and responsibility. They argued that individuals must become aware of their own existence and choices to live authentically and improve themselves.</a:t>
            </a:r>
          </a:p>
          <a:p>
            <a:pPr marL="285750" indent="-285750">
              <a:buFont typeface="Arial" panose="020B0604020202020204" pitchFamily="34" charset="0"/>
              <a:buChar char="•"/>
            </a:pPr>
            <a:r>
              <a:rPr lang="en-US" b="0" i="0" dirty="0">
                <a:solidFill>
                  <a:schemeClr val="bg1"/>
                </a:solidFill>
                <a:effectLst/>
                <a:latin typeface="+mj-lt"/>
              </a:rPr>
              <a:t>Humanism</a:t>
            </a:r>
            <a:r>
              <a:rPr lang="en-US" b="0" i="0" dirty="0">
                <a:effectLst/>
                <a:latin typeface="+mj-lt"/>
              </a:rPr>
              <a:t> emphasizes the potential for self-improvement through reason, ethics, and justice. Humanists believe in the capacity of individuals to shape their own lives and better themselves and society.</a:t>
            </a:r>
          </a:p>
          <a:p>
            <a:pPr marL="285750" indent="-285750">
              <a:buFont typeface="Arial" panose="020B0604020202020204" pitchFamily="34" charset="0"/>
              <a:buChar char="•"/>
            </a:pPr>
            <a:r>
              <a:rPr lang="en-US" dirty="0">
                <a:latin typeface="+mj-lt"/>
              </a:rPr>
              <a:t>These are just a few examples of how Philosophy’s encourages us to reflect on ourselves and our world thus promoting wise mind.  </a:t>
            </a:r>
            <a:br>
              <a:rPr lang="en-US" dirty="0"/>
            </a:br>
            <a:br>
              <a:rPr lang="en-US" dirty="0"/>
            </a:br>
            <a:endParaRPr lang="en-CA" dirty="0"/>
          </a:p>
        </p:txBody>
      </p:sp>
      <p:sp>
        <p:nvSpPr>
          <p:cNvPr id="6" name="TextBox 5">
            <a:extLst>
              <a:ext uri="{FF2B5EF4-FFF2-40B4-BE49-F238E27FC236}">
                <a16:creationId xmlns:a16="http://schemas.microsoft.com/office/drawing/2014/main" id="{CA1850DF-E229-ACE6-E7EC-B04629633465}"/>
              </a:ext>
            </a:extLst>
          </p:cNvPr>
          <p:cNvSpPr txBox="1"/>
          <p:nvPr/>
        </p:nvSpPr>
        <p:spPr>
          <a:xfrm>
            <a:off x="-83359" y="104327"/>
            <a:ext cx="4109174" cy="954107"/>
          </a:xfrm>
          <a:prstGeom prst="rect">
            <a:avLst/>
          </a:prstGeom>
          <a:noFill/>
        </p:spPr>
        <p:txBody>
          <a:bodyPr wrap="square">
            <a:spAutoFit/>
          </a:bodyPr>
          <a:lstStyle/>
          <a:p>
            <a:pPr algn="ctr"/>
            <a:r>
              <a:rPr lang="en-US" sz="2800" dirty="0">
                <a:solidFill>
                  <a:schemeClr val="bg1"/>
                </a:solidFill>
                <a:latin typeface="+mj-lt"/>
              </a:rPr>
              <a:t>P</a:t>
            </a:r>
            <a:r>
              <a:rPr lang="en-US" sz="2800" b="0" i="0" dirty="0">
                <a:solidFill>
                  <a:schemeClr val="bg1"/>
                </a:solidFill>
                <a:effectLst/>
                <a:latin typeface="+mj-lt"/>
              </a:rPr>
              <a:t>HILOSOPHY </a:t>
            </a:r>
          </a:p>
          <a:p>
            <a:pPr algn="ctr"/>
            <a:r>
              <a:rPr lang="en-US" sz="2800" b="0" i="0" dirty="0">
                <a:solidFill>
                  <a:schemeClr val="bg1"/>
                </a:solidFill>
                <a:effectLst/>
                <a:latin typeface="+mj-lt"/>
              </a:rPr>
              <a:t>AND WISE MIND</a:t>
            </a:r>
            <a:endParaRPr lang="en-CA" sz="2800" dirty="0">
              <a:solidFill>
                <a:schemeClr val="bg1"/>
              </a:solidFill>
            </a:endParaRPr>
          </a:p>
        </p:txBody>
      </p:sp>
    </p:spTree>
    <p:extLst>
      <p:ext uri="{BB962C8B-B14F-4D97-AF65-F5344CB8AC3E}">
        <p14:creationId xmlns:p14="http://schemas.microsoft.com/office/powerpoint/2010/main" val="76325498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A6E08-1D0D-CA4E-AE7A-55F6B1A39C84}"/>
            </a:ext>
          </a:extLst>
        </p:cNvPr>
        <p:cNvGrpSpPr/>
        <p:nvPr/>
      </p:nvGrpSpPr>
      <p:grpSpPr>
        <a:xfrm>
          <a:off x="0" y="0"/>
          <a:ext cx="0" cy="0"/>
          <a:chOff x="0" y="0"/>
          <a:chExt cx="0" cy="0"/>
        </a:xfrm>
      </p:grpSpPr>
      <p:pic>
        <p:nvPicPr>
          <p:cNvPr id="4" name="Picture 3" descr="A painting of a person holding a book&#10;&#10;Description automatically generated">
            <a:extLst>
              <a:ext uri="{FF2B5EF4-FFF2-40B4-BE49-F238E27FC236}">
                <a16:creationId xmlns:a16="http://schemas.microsoft.com/office/drawing/2014/main" id="{1CA1AF24-F208-DA7A-3EA3-8C5084C63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95" y="958744"/>
            <a:ext cx="3481190" cy="5396453"/>
          </a:xfrm>
          <a:prstGeom prst="rect">
            <a:avLst/>
          </a:prstGeom>
        </p:spPr>
      </p:pic>
      <p:sp>
        <p:nvSpPr>
          <p:cNvPr id="3" name="TextBox 2">
            <a:extLst>
              <a:ext uri="{FF2B5EF4-FFF2-40B4-BE49-F238E27FC236}">
                <a16:creationId xmlns:a16="http://schemas.microsoft.com/office/drawing/2014/main" id="{FF7AF526-9983-2ECF-9870-9C1D6DAD58BF}"/>
              </a:ext>
            </a:extLst>
          </p:cNvPr>
          <p:cNvSpPr txBox="1"/>
          <p:nvPr/>
        </p:nvSpPr>
        <p:spPr>
          <a:xfrm>
            <a:off x="-1092948" y="127747"/>
            <a:ext cx="6094476"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THE INFLUENCE OF JUDAISM </a:t>
            </a:r>
          </a:p>
          <a:p>
            <a:pPr algn="ctr"/>
            <a:r>
              <a:rPr lang="en-US" sz="2400" dirty="0">
                <a:solidFill>
                  <a:schemeClr val="bg1"/>
                </a:solidFill>
                <a:cs typeface="Arial" panose="020B0604020202020204" pitchFamily="34" charset="0"/>
              </a:rPr>
              <a:t>AND CHRISTIANITY</a:t>
            </a:r>
          </a:p>
        </p:txBody>
      </p:sp>
      <p:sp>
        <p:nvSpPr>
          <p:cNvPr id="5" name="TextBox 4">
            <a:extLst>
              <a:ext uri="{FF2B5EF4-FFF2-40B4-BE49-F238E27FC236}">
                <a16:creationId xmlns:a16="http://schemas.microsoft.com/office/drawing/2014/main" id="{3A635DD0-969A-9B90-274C-B1FB32A85601}"/>
              </a:ext>
            </a:extLst>
          </p:cNvPr>
          <p:cNvSpPr txBox="1"/>
          <p:nvPr/>
        </p:nvSpPr>
        <p:spPr>
          <a:xfrm>
            <a:off x="3813589" y="236168"/>
            <a:ext cx="8436573" cy="6494085"/>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j-lt"/>
              </a:rPr>
              <a:t>Judaism and C</a:t>
            </a:r>
            <a:r>
              <a:rPr lang="en-US" sz="1600" b="0" i="0" dirty="0">
                <a:effectLst/>
                <a:latin typeface="+mj-lt"/>
              </a:rPr>
              <a:t>hristianity have had a profound influence on modern Western culture</a:t>
            </a:r>
            <a:r>
              <a:rPr lang="en-US" sz="1600" dirty="0">
                <a:latin typeface="+mj-lt"/>
              </a:rPr>
              <a:t>. Their</a:t>
            </a:r>
            <a:r>
              <a:rPr lang="en-US" sz="1600" b="0" i="0" dirty="0">
                <a:effectLst/>
                <a:latin typeface="+mj-lt"/>
              </a:rPr>
              <a:t> teachings have shaped the moral and ethical foundations of Western societies. Concepts such as the inherent dignity of the individual, the importance of compassion and charity, and the idea of justice have Judeo-Christian roots.</a:t>
            </a:r>
          </a:p>
          <a:p>
            <a:pPr marL="285750" indent="-285750">
              <a:buFont typeface="Arial" panose="020B0604020202020204" pitchFamily="34" charset="0"/>
              <a:buChar char="•"/>
            </a:pPr>
            <a:r>
              <a:rPr lang="en-US" sz="1600" b="0" i="0" dirty="0">
                <a:effectLst/>
                <a:latin typeface="+mj-lt"/>
              </a:rPr>
              <a:t>Many Western legal systems are influenced by Christian principles. Ideas about human rights, the sanctity of life, and the importance of community welfare can be traced back to Christian teachings.</a:t>
            </a:r>
          </a:p>
          <a:p>
            <a:pPr marL="285750" indent="-285750">
              <a:buFont typeface="Arial" panose="020B0604020202020204" pitchFamily="34" charset="0"/>
              <a:buChar char="•"/>
            </a:pPr>
            <a:r>
              <a:rPr lang="en-US" sz="1600" b="0" i="0" dirty="0">
                <a:effectLst/>
                <a:latin typeface="+mj-lt"/>
              </a:rPr>
              <a:t>The evolution of Judaism into Christianity is a complex historical process that took place over several centuries. After the Babylonian Exile (516 BCE to 70 CE) many Jews held expectations of a coming Messiah, a figure who would restore Israel and bring about divine justice. These expectations were influenced by the political turmoil and foreign domination experienced by the Jewish people.</a:t>
            </a:r>
          </a:p>
          <a:p>
            <a:pPr marL="285750" indent="-285750">
              <a:buFont typeface="Arial" panose="020B0604020202020204" pitchFamily="34" charset="0"/>
              <a:buChar char="•"/>
            </a:pPr>
            <a:r>
              <a:rPr lang="en-US" sz="1600" b="0" i="0" dirty="0">
                <a:effectLst/>
                <a:latin typeface="+mj-lt"/>
              </a:rPr>
              <a:t>Jesus, a Jewish preacher and religious leader, emerged in this context. His teachings emphasized love, compassion, and a personal relationship with God. He also challenged certain religious practices and interpretations of the Torah</a:t>
            </a:r>
            <a:r>
              <a:rPr lang="en-US" sz="1600" dirty="0">
                <a:latin typeface="+mj-lt"/>
              </a:rPr>
              <a:t>. Jesus</a:t>
            </a:r>
            <a:r>
              <a:rPr lang="en-US" sz="1600" b="0" i="0" dirty="0">
                <a:effectLst/>
                <a:latin typeface="+mj-lt"/>
              </a:rPr>
              <a:t> attracted both followers and opposition</a:t>
            </a:r>
            <a:r>
              <a:rPr lang="en-US" sz="1600" dirty="0">
                <a:latin typeface="+mj-lt"/>
              </a:rPr>
              <a:t> and</a:t>
            </a:r>
            <a:r>
              <a:rPr lang="en-US" sz="1600" b="0" i="0" dirty="0">
                <a:effectLst/>
                <a:latin typeface="+mj-lt"/>
              </a:rPr>
              <a:t> was crucified around 30-33 CE. </a:t>
            </a:r>
            <a:r>
              <a:rPr lang="en-US" sz="1600" dirty="0">
                <a:latin typeface="+mj-lt"/>
              </a:rPr>
              <a:t>H</a:t>
            </a:r>
            <a:r>
              <a:rPr lang="en-US" sz="1600" b="0" i="0" dirty="0">
                <a:effectLst/>
                <a:latin typeface="+mj-lt"/>
              </a:rPr>
              <a:t>is followers believed that he then rose from the dead. </a:t>
            </a:r>
            <a:r>
              <a:rPr lang="en-US" sz="1600" dirty="0">
                <a:latin typeface="+mj-lt"/>
              </a:rPr>
              <a:t>H</a:t>
            </a:r>
            <a:r>
              <a:rPr lang="en-US" sz="1600" b="0" i="0" dirty="0">
                <a:effectLst/>
                <a:latin typeface="+mj-lt"/>
              </a:rPr>
              <a:t>is resurrection became a central tenet of faith for his followers and was seen as a validation of his teachings and messianic claims.</a:t>
            </a:r>
          </a:p>
          <a:p>
            <a:pPr marL="285750" indent="-285750">
              <a:buFont typeface="Arial" panose="020B0604020202020204" pitchFamily="34" charset="0"/>
              <a:buChar char="•"/>
            </a:pPr>
            <a:r>
              <a:rPr lang="en-US" sz="1600" b="0" i="0" dirty="0">
                <a:effectLst/>
                <a:latin typeface="+mj-lt"/>
              </a:rPr>
              <a:t>After Jesus' death, his apostles and early followers began to spread his teachings. They initially preached to Jewish audiences, emphasizing that Jesus was the promised Messiah and the fulfillment of Jewish prophecy.</a:t>
            </a:r>
          </a:p>
          <a:p>
            <a:pPr marL="285750" indent="-285750">
              <a:buFont typeface="Arial" panose="020B0604020202020204" pitchFamily="34" charset="0"/>
              <a:buChar char="•"/>
            </a:pPr>
            <a:r>
              <a:rPr lang="en-US" sz="1600" b="0" i="0" dirty="0">
                <a:effectLst/>
                <a:latin typeface="+mj-lt"/>
              </a:rPr>
              <a:t>As this movement grew, it began to attract non-Jewish followers. The Apostle Paul played a crucial role in this expansion, advocating for the inclusion of Gentiles without requiring full adherence to Jewish law. This shift broadened the appeal of the movement. Over time, distinct theological beliefs began to develop, including the concepts of the Trinity, the nature of Christ, and salvation through faith in Jesus. These beliefs diverged from traditional Jewish teachings.</a:t>
            </a:r>
          </a:p>
        </p:txBody>
      </p:sp>
    </p:spTree>
    <p:extLst>
      <p:ext uri="{BB962C8B-B14F-4D97-AF65-F5344CB8AC3E}">
        <p14:creationId xmlns:p14="http://schemas.microsoft.com/office/powerpoint/2010/main" val="8741581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785B-8BF6-5FFF-9A94-7FE6AD3BF1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1543AD-3CBE-0A2C-438F-DA47EA143A3A}"/>
              </a:ext>
            </a:extLst>
          </p:cNvPr>
          <p:cNvSpPr txBox="1"/>
          <p:nvPr/>
        </p:nvSpPr>
        <p:spPr>
          <a:xfrm>
            <a:off x="3301659" y="131706"/>
            <a:ext cx="8812607" cy="7294305"/>
          </a:xfrm>
          <a:prstGeom prst="rect">
            <a:avLst/>
          </a:prstGeom>
          <a:noFill/>
        </p:spPr>
        <p:txBody>
          <a:bodyPr wrap="square">
            <a:spAutoFit/>
          </a:bodyPr>
          <a:lstStyle/>
          <a:p>
            <a:pPr marL="285750" indent="-285750">
              <a:buFont typeface="Arial" panose="020B0604020202020204" pitchFamily="34" charset="0"/>
              <a:buChar char="•"/>
            </a:pPr>
            <a:r>
              <a:rPr lang="en-US" sz="1800" b="0" i="0" dirty="0">
                <a:effectLst/>
                <a:latin typeface="+mj-lt"/>
              </a:rPr>
              <a:t>Early Christians began to produce their own texts, including the letters of Paul and the Gospels of Matthew, Mark, Luke, and John. These writings were eventually compiled into the New Testament, which became central to Christian faith. </a:t>
            </a:r>
          </a:p>
          <a:p>
            <a:pPr marL="285750" indent="-285750">
              <a:buFont typeface="Arial" panose="020B0604020202020204" pitchFamily="34" charset="0"/>
              <a:buChar char="•"/>
            </a:pPr>
            <a:r>
              <a:rPr lang="en-US" sz="1800" b="0" i="0" dirty="0">
                <a:effectLst/>
                <a:latin typeface="+mj-lt"/>
              </a:rPr>
              <a:t>As the number of non-Jewish Christians grew, tensions between Jewish and Christian communities increased, leading to a gradual separation. By the end of the first century, Christianity was increasingly viewed as a distinct religion.</a:t>
            </a:r>
          </a:p>
          <a:p>
            <a:pPr marL="285750" indent="-285750">
              <a:buFont typeface="Arial" panose="020B0604020202020204" pitchFamily="34" charset="0"/>
              <a:buChar char="•"/>
            </a:pPr>
            <a:r>
              <a:rPr lang="en-US" sz="1800" b="0" i="0" dirty="0">
                <a:effectLst/>
                <a:latin typeface="+mj-lt"/>
              </a:rPr>
              <a:t>In the early 4th century, Roman Emperor Constantine converted to Christianity and issued the Edict of Milan (313 CE) legalizing Christianity in the Roman Empire. This led to the establishment of Christianity as a major world religion and further distanced it from its Jewish roots.</a:t>
            </a:r>
            <a:r>
              <a:rPr lang="en-US" dirty="0">
                <a:latin typeface="+mj-lt"/>
                <a:cs typeface="Arial" panose="020B0604020202020204" pitchFamily="34" charset="0"/>
              </a:rPr>
              <a:t> </a:t>
            </a:r>
          </a:p>
          <a:p>
            <a:pPr marL="285750" indent="-285750">
              <a:buFont typeface="Arial" panose="020B0604020202020204" pitchFamily="34" charset="0"/>
              <a:buChar char="•"/>
            </a:pPr>
            <a:r>
              <a:rPr lang="en-US" dirty="0">
                <a:latin typeface="+mj-lt"/>
                <a:cs typeface="Arial" panose="020B0604020202020204" pitchFamily="34" charset="0"/>
              </a:rPr>
              <a:t>A deep connection between Aristotle’s ideas and Christianity evolved during the Middle Ages when the Greek philosopher’s works were rediscovered and integrated into Christian thought.</a:t>
            </a:r>
          </a:p>
          <a:p>
            <a:pPr marL="285750" indent="-285750">
              <a:buFont typeface="Arial" panose="020B0604020202020204" pitchFamily="34" charset="0"/>
              <a:buChar char="•"/>
            </a:pPr>
            <a:r>
              <a:rPr lang="en-US" dirty="0">
                <a:latin typeface="+mj-lt"/>
                <a:cs typeface="Arial" panose="020B0604020202020204" pitchFamily="34" charset="0"/>
              </a:rPr>
              <a:t>Aristotle's philosophy, particularly his ideas on ethics, metaphysics, and natural philosophy, had a profound impact on Christian theologians. His emphasis on reason and empirical observation provided a framework that many early Christian thinkers found valuable for understanding the world and human existence.</a:t>
            </a:r>
            <a:r>
              <a:rPr lang="en-US" dirty="0"/>
              <a:t> </a:t>
            </a:r>
          </a:p>
          <a:p>
            <a:pPr marL="285750" indent="-285750">
              <a:buFont typeface="Arial" panose="020B0604020202020204" pitchFamily="34" charset="0"/>
              <a:buChar char="•"/>
            </a:pPr>
            <a:r>
              <a:rPr lang="en-US" dirty="0"/>
              <a:t>The Christian church adopted the ideas of other Greek philosophers including those of Claudius Ptolemy. Ptolemy was a Greco-Egyptian mathematician, astronomer, geographer, and astrologer who lived during the 2nd century CE. He is best known for his work in astronomy, which posited that the Earth was at the center of the universe and that all other celestial bodies, including the sun and stars, orbited around it. This geocentric model became part of Christian doctrine and was widely accepted in the Western world until the Copernican revolution in the 16th century.</a:t>
            </a:r>
            <a:br>
              <a:rPr lang="en-US" dirty="0"/>
            </a:br>
            <a:endParaRPr lang="en-US" dirty="0">
              <a:latin typeface="+mj-lt"/>
              <a:cs typeface="Arial" panose="020B0604020202020204" pitchFamily="34" charset="0"/>
            </a:endParaRPr>
          </a:p>
          <a:p>
            <a:pPr marL="285750" indent="-285750">
              <a:buFont typeface="Arial" panose="020B0604020202020204" pitchFamily="34" charset="0"/>
              <a:buChar char="•"/>
            </a:pPr>
            <a:endParaRPr lang="en-US" sz="1800" dirty="0">
              <a:latin typeface="+mj-lt"/>
              <a:cs typeface="Arial" panose="020B0604020202020204" pitchFamily="34" charset="0"/>
            </a:endParaRPr>
          </a:p>
        </p:txBody>
      </p:sp>
      <p:pic>
        <p:nvPicPr>
          <p:cNvPr id="5" name="Picture 4" descr="A statue of a person&#10;&#10;Description automatically generated">
            <a:extLst>
              <a:ext uri="{FF2B5EF4-FFF2-40B4-BE49-F238E27FC236}">
                <a16:creationId xmlns:a16="http://schemas.microsoft.com/office/drawing/2014/main" id="{6EB806E7-60F1-DFEC-8283-A02080D0B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4" y="76474"/>
            <a:ext cx="2671042" cy="3297294"/>
          </a:xfrm>
          <a:prstGeom prst="rect">
            <a:avLst/>
          </a:prstGeom>
        </p:spPr>
      </p:pic>
      <p:sp>
        <p:nvSpPr>
          <p:cNvPr id="7" name="TextBox 6">
            <a:extLst>
              <a:ext uri="{FF2B5EF4-FFF2-40B4-BE49-F238E27FC236}">
                <a16:creationId xmlns:a16="http://schemas.microsoft.com/office/drawing/2014/main" id="{55F4B400-BDA3-50FD-243A-FD09825D54DA}"/>
              </a:ext>
            </a:extLst>
          </p:cNvPr>
          <p:cNvSpPr txBox="1"/>
          <p:nvPr/>
        </p:nvSpPr>
        <p:spPr>
          <a:xfrm>
            <a:off x="151938" y="131706"/>
            <a:ext cx="2398083" cy="400110"/>
          </a:xfrm>
          <a:prstGeom prst="rect">
            <a:avLst/>
          </a:prstGeom>
          <a:noFill/>
        </p:spPr>
        <p:txBody>
          <a:bodyPr wrap="square">
            <a:spAutoFit/>
          </a:bodyPr>
          <a:lstStyle/>
          <a:p>
            <a:r>
              <a:rPr lang="en-US" sz="2000" dirty="0">
                <a:solidFill>
                  <a:schemeClr val="bg1"/>
                </a:solidFill>
                <a:latin typeface="+mj-lt"/>
                <a:cs typeface="Arial" panose="020B0604020202020204" pitchFamily="34" charset="0"/>
              </a:rPr>
              <a:t>ARISTOTLE</a:t>
            </a:r>
            <a:endParaRPr lang="en-CA" sz="2000" dirty="0">
              <a:solidFill>
                <a:schemeClr val="bg1"/>
              </a:solidFill>
            </a:endParaRPr>
          </a:p>
        </p:txBody>
      </p:sp>
      <p:pic>
        <p:nvPicPr>
          <p:cNvPr id="9" name="Picture 8" descr="A painting of a person holding a globe&#10;&#10;Description automatically generated">
            <a:extLst>
              <a:ext uri="{FF2B5EF4-FFF2-40B4-BE49-F238E27FC236}">
                <a16:creationId xmlns:a16="http://schemas.microsoft.com/office/drawing/2014/main" id="{9E0F96ED-7F41-65AE-5FA7-A56BBCD68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93" y="3373768"/>
            <a:ext cx="2669309" cy="3297294"/>
          </a:xfrm>
          <a:prstGeom prst="rect">
            <a:avLst/>
          </a:prstGeom>
        </p:spPr>
      </p:pic>
      <p:sp>
        <p:nvSpPr>
          <p:cNvPr id="11" name="TextBox 10">
            <a:extLst>
              <a:ext uri="{FF2B5EF4-FFF2-40B4-BE49-F238E27FC236}">
                <a16:creationId xmlns:a16="http://schemas.microsoft.com/office/drawing/2014/main" id="{F5FC44D4-B0DE-8A86-CECE-138A112DBED5}"/>
              </a:ext>
            </a:extLst>
          </p:cNvPr>
          <p:cNvSpPr txBox="1"/>
          <p:nvPr/>
        </p:nvSpPr>
        <p:spPr>
          <a:xfrm>
            <a:off x="1870547" y="6215720"/>
            <a:ext cx="1545740" cy="369332"/>
          </a:xfrm>
          <a:prstGeom prst="rect">
            <a:avLst/>
          </a:prstGeom>
          <a:noFill/>
        </p:spPr>
        <p:txBody>
          <a:bodyPr wrap="square">
            <a:spAutoFit/>
          </a:bodyPr>
          <a:lstStyle/>
          <a:p>
            <a:r>
              <a:rPr lang="en-US" sz="1800" dirty="0">
                <a:latin typeface="+mj-lt"/>
                <a:cs typeface="Arial" panose="020B0604020202020204" pitchFamily="34" charset="0"/>
              </a:rPr>
              <a:t>PTOLEMY</a:t>
            </a:r>
            <a:endParaRPr lang="en-CA" sz="1800" dirty="0"/>
          </a:p>
        </p:txBody>
      </p:sp>
    </p:spTree>
    <p:extLst>
      <p:ext uri="{BB962C8B-B14F-4D97-AF65-F5344CB8AC3E}">
        <p14:creationId xmlns:p14="http://schemas.microsoft.com/office/powerpoint/2010/main" val="383001282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71A8-4C48-9D43-1230-52A2F895C40A}"/>
            </a:ext>
          </a:extLst>
        </p:cNvPr>
        <p:cNvGrpSpPr/>
        <p:nvPr/>
      </p:nvGrpSpPr>
      <p:grpSpPr>
        <a:xfrm>
          <a:off x="0" y="0"/>
          <a:ext cx="0" cy="0"/>
          <a:chOff x="0" y="0"/>
          <a:chExt cx="0" cy="0"/>
        </a:xfrm>
      </p:grpSpPr>
      <p:pic>
        <p:nvPicPr>
          <p:cNvPr id="5" name="Picture 4" descr="A statue of a person thinking&#10;&#10;Description automatically generated">
            <a:extLst>
              <a:ext uri="{FF2B5EF4-FFF2-40B4-BE49-F238E27FC236}">
                <a16:creationId xmlns:a16="http://schemas.microsoft.com/office/drawing/2014/main" id="{2E47A0DD-71DD-7806-93E8-163D3D930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65" y="1232022"/>
            <a:ext cx="4023957" cy="5102843"/>
          </a:xfrm>
          <a:prstGeom prst="rect">
            <a:avLst/>
          </a:prstGeom>
        </p:spPr>
      </p:pic>
      <p:sp>
        <p:nvSpPr>
          <p:cNvPr id="3" name="TextBox 2">
            <a:extLst>
              <a:ext uri="{FF2B5EF4-FFF2-40B4-BE49-F238E27FC236}">
                <a16:creationId xmlns:a16="http://schemas.microsoft.com/office/drawing/2014/main" id="{AB05694B-5AEF-060E-E544-AF6BA754E2FE}"/>
              </a:ext>
            </a:extLst>
          </p:cNvPr>
          <p:cNvSpPr txBox="1"/>
          <p:nvPr/>
        </p:nvSpPr>
        <p:spPr>
          <a:xfrm>
            <a:off x="4660490" y="702554"/>
            <a:ext cx="7531510" cy="5632311"/>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mj-lt"/>
              </a:rPr>
              <a:t>Religion and spirituality encourage us to explore a sacred or spiritual realm that while not clearly visible in our everyday mundane lives in its manifestations suggest a greater reality that gives many of us meaning.</a:t>
            </a:r>
          </a:p>
          <a:p>
            <a:pPr marL="285750" indent="-285750">
              <a:buFont typeface="Arial" panose="020B0604020202020204" pitchFamily="34" charset="0"/>
              <a:buChar char="•"/>
            </a:pPr>
            <a:r>
              <a:rPr lang="en-US" sz="2400" dirty="0">
                <a:latin typeface="+mj-lt"/>
              </a:rPr>
              <a:t>R</a:t>
            </a:r>
            <a:r>
              <a:rPr lang="en-US" sz="2400" b="0" i="0" dirty="0">
                <a:effectLst/>
                <a:latin typeface="+mj-lt"/>
              </a:rPr>
              <a:t>eligion and spirituality foster self-awareness and self-improvement through spiritual practices, ethical teachings, and community involvement.</a:t>
            </a:r>
            <a:endParaRPr lang="en-US" sz="2400" dirty="0">
              <a:latin typeface="+mj-lt"/>
            </a:endParaRPr>
          </a:p>
          <a:p>
            <a:pPr marL="285750" indent="-285750">
              <a:buFont typeface="Arial" panose="020B0604020202020204" pitchFamily="34" charset="0"/>
              <a:buChar char="•"/>
            </a:pPr>
            <a:r>
              <a:rPr lang="en-US" sz="2400" b="0" i="0" dirty="0">
                <a:effectLst/>
                <a:latin typeface="+mj-lt"/>
              </a:rPr>
              <a:t>For example,</a:t>
            </a:r>
            <a:r>
              <a:rPr lang="en-US" sz="2400" dirty="0">
                <a:latin typeface="+mj-lt"/>
              </a:rPr>
              <a:t> </a:t>
            </a:r>
            <a:r>
              <a:rPr lang="en-US" sz="2400" b="0" i="0" dirty="0">
                <a:effectLst/>
                <a:latin typeface="+mj-lt"/>
              </a:rPr>
              <a:t>Buddhism emphasizes mindfulness and meditation, which cultivate self-awareness and personal growth</a:t>
            </a:r>
            <a:r>
              <a:rPr lang="en-US" sz="2400" dirty="0">
                <a:latin typeface="+mj-lt"/>
              </a:rPr>
              <a:t>.</a:t>
            </a:r>
          </a:p>
          <a:p>
            <a:pPr marL="285750" indent="-285750">
              <a:buFont typeface="Arial" panose="020B0604020202020204" pitchFamily="34" charset="0"/>
              <a:buChar char="•"/>
            </a:pPr>
            <a:r>
              <a:rPr lang="en-US" sz="2400" b="0" i="0" dirty="0">
                <a:effectLst/>
                <a:latin typeface="+mj-lt"/>
              </a:rPr>
              <a:t>Christianity encourages self-examination as a paths to spiritual growth and moral improvement.</a:t>
            </a:r>
          </a:p>
          <a:p>
            <a:pPr marL="285750" indent="-285750">
              <a:buFont typeface="Arial" panose="020B0604020202020204" pitchFamily="34" charset="0"/>
              <a:buChar char="•"/>
            </a:pPr>
            <a:r>
              <a:rPr lang="en-US" sz="2400" b="0" i="0" dirty="0">
                <a:effectLst/>
                <a:latin typeface="+mj-lt"/>
              </a:rPr>
              <a:t>Islam promotes self-discipline and reflection through practices like prayer and fasting, fostering self-awareness and personal development.</a:t>
            </a:r>
            <a:endParaRPr lang="en-CA" sz="2400" dirty="0">
              <a:latin typeface="+mj-lt"/>
            </a:endParaRPr>
          </a:p>
        </p:txBody>
      </p:sp>
      <p:sp>
        <p:nvSpPr>
          <p:cNvPr id="6" name="TextBox 5">
            <a:extLst>
              <a:ext uri="{FF2B5EF4-FFF2-40B4-BE49-F238E27FC236}">
                <a16:creationId xmlns:a16="http://schemas.microsoft.com/office/drawing/2014/main" id="{9A5347A9-F362-7EF3-D4BE-6DB81C4C381F}"/>
              </a:ext>
            </a:extLst>
          </p:cNvPr>
          <p:cNvSpPr txBox="1"/>
          <p:nvPr/>
        </p:nvSpPr>
        <p:spPr>
          <a:xfrm>
            <a:off x="727389" y="192269"/>
            <a:ext cx="2984074" cy="954107"/>
          </a:xfrm>
          <a:prstGeom prst="rect">
            <a:avLst/>
          </a:prstGeom>
          <a:noFill/>
        </p:spPr>
        <p:txBody>
          <a:bodyPr wrap="square">
            <a:spAutoFit/>
          </a:bodyPr>
          <a:lstStyle/>
          <a:p>
            <a:pPr algn="ctr"/>
            <a:r>
              <a:rPr lang="en-US" sz="2800" dirty="0">
                <a:solidFill>
                  <a:schemeClr val="bg1"/>
                </a:solidFill>
                <a:latin typeface="+mj-lt"/>
              </a:rPr>
              <a:t>RELIGION</a:t>
            </a:r>
            <a:r>
              <a:rPr lang="en-US" sz="2800" b="0" i="0" dirty="0">
                <a:solidFill>
                  <a:schemeClr val="bg1"/>
                </a:solidFill>
                <a:effectLst/>
                <a:latin typeface="+mj-lt"/>
              </a:rPr>
              <a:t> </a:t>
            </a:r>
          </a:p>
          <a:p>
            <a:pPr algn="ctr"/>
            <a:r>
              <a:rPr lang="en-US" sz="2800" b="0" i="0" dirty="0">
                <a:solidFill>
                  <a:schemeClr val="bg1"/>
                </a:solidFill>
                <a:effectLst/>
                <a:latin typeface="+mj-lt"/>
              </a:rPr>
              <a:t>AND WISE MIND</a:t>
            </a:r>
            <a:endParaRPr lang="en-CA" sz="2800" dirty="0">
              <a:solidFill>
                <a:schemeClr val="bg1"/>
              </a:solidFill>
            </a:endParaRPr>
          </a:p>
        </p:txBody>
      </p:sp>
    </p:spTree>
    <p:extLst>
      <p:ext uri="{BB962C8B-B14F-4D97-AF65-F5344CB8AC3E}">
        <p14:creationId xmlns:p14="http://schemas.microsoft.com/office/powerpoint/2010/main" val="364565686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25445-2B6E-6850-3AF7-850A8D7D5417}"/>
            </a:ext>
          </a:extLst>
        </p:cNvPr>
        <p:cNvGrpSpPr/>
        <p:nvPr/>
      </p:nvGrpSpPr>
      <p:grpSpPr>
        <a:xfrm>
          <a:off x="0" y="0"/>
          <a:ext cx="0" cy="0"/>
          <a:chOff x="0" y="0"/>
          <a:chExt cx="0" cy="0"/>
        </a:xfrm>
      </p:grpSpPr>
      <p:pic>
        <p:nvPicPr>
          <p:cNvPr id="3" name="Picture 2" descr="A portrait of a person&#10;&#10;Description automatically generated">
            <a:extLst>
              <a:ext uri="{FF2B5EF4-FFF2-40B4-BE49-F238E27FC236}">
                <a16:creationId xmlns:a16="http://schemas.microsoft.com/office/drawing/2014/main" id="{FBDFB355-510A-415F-E8D9-922C588B168B}"/>
              </a:ext>
            </a:extLst>
          </p:cNvPr>
          <p:cNvPicPr>
            <a:picLocks noChangeAspect="1"/>
          </p:cNvPicPr>
          <p:nvPr/>
        </p:nvPicPr>
        <p:blipFill>
          <a:blip r:embed="rId2">
            <a:extLst>
              <a:ext uri="{28A0092B-C50C-407E-A947-70E740481C1C}">
                <a14:useLocalDpi xmlns:a14="http://schemas.microsoft.com/office/drawing/2010/main" val="0"/>
              </a:ext>
            </a:extLst>
          </a:blip>
          <a:srcRect r="1" b="12322"/>
          <a:stretch/>
        </p:blipFill>
        <p:spPr>
          <a:xfrm>
            <a:off x="61348" y="1858262"/>
            <a:ext cx="2553865" cy="3315155"/>
          </a:xfrm>
          <a:prstGeom prst="rect">
            <a:avLst/>
          </a:prstGeom>
        </p:spPr>
      </p:pic>
      <p:sp>
        <p:nvSpPr>
          <p:cNvPr id="4" name="TextBox 3">
            <a:extLst>
              <a:ext uri="{FF2B5EF4-FFF2-40B4-BE49-F238E27FC236}">
                <a16:creationId xmlns:a16="http://schemas.microsoft.com/office/drawing/2014/main" id="{CFEB95B8-8625-62FF-A66C-90BBA0434993}"/>
              </a:ext>
            </a:extLst>
          </p:cNvPr>
          <p:cNvSpPr txBox="1"/>
          <p:nvPr/>
        </p:nvSpPr>
        <p:spPr>
          <a:xfrm>
            <a:off x="249816" y="4421148"/>
            <a:ext cx="2457450" cy="646331"/>
          </a:xfrm>
          <a:prstGeom prst="rect">
            <a:avLst/>
          </a:prstGeom>
          <a:noFill/>
        </p:spPr>
        <p:txBody>
          <a:bodyPr wrap="square">
            <a:spAutoFit/>
          </a:bodyPr>
          <a:lstStyle/>
          <a:p>
            <a:pPr algn="ctr"/>
            <a:r>
              <a:rPr lang="en-US" dirty="0">
                <a:cs typeface="Arial" panose="020B0604020202020204" pitchFamily="34" charset="0"/>
              </a:rPr>
              <a:t>RENE </a:t>
            </a:r>
            <a:r>
              <a:rPr lang="en-US" sz="1800" dirty="0">
                <a:cs typeface="Arial" panose="020B0604020202020204" pitchFamily="34" charset="0"/>
              </a:rPr>
              <a:t>DESCARTES</a:t>
            </a:r>
          </a:p>
          <a:p>
            <a:pPr algn="ctr"/>
            <a:r>
              <a:rPr lang="en-US" dirty="0">
                <a:cs typeface="Arial" panose="020B0604020202020204" pitchFamily="34" charset="0"/>
              </a:rPr>
              <a:t>1596-1650</a:t>
            </a:r>
            <a:r>
              <a:rPr lang="en-US" sz="1800" dirty="0">
                <a:cs typeface="Arial" panose="020B0604020202020204" pitchFamily="34" charset="0"/>
              </a:rPr>
              <a:t> </a:t>
            </a:r>
            <a:endParaRPr lang="en-CA" dirty="0"/>
          </a:p>
        </p:txBody>
      </p:sp>
      <p:sp>
        <p:nvSpPr>
          <p:cNvPr id="7" name="TextBox 6">
            <a:extLst>
              <a:ext uri="{FF2B5EF4-FFF2-40B4-BE49-F238E27FC236}">
                <a16:creationId xmlns:a16="http://schemas.microsoft.com/office/drawing/2014/main" id="{25DCBB68-25F3-16D4-8462-DD3E05D1D046}"/>
              </a:ext>
            </a:extLst>
          </p:cNvPr>
          <p:cNvSpPr txBox="1"/>
          <p:nvPr/>
        </p:nvSpPr>
        <p:spPr>
          <a:xfrm>
            <a:off x="2615213" y="-42370"/>
            <a:ext cx="9600447" cy="7232749"/>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René Descartes, a 17th-century French philosopher and mathematician, significantly changed </a:t>
            </a:r>
            <a:r>
              <a:rPr lang="en-US" sz="1600" dirty="0">
                <a:latin typeface="+mj-lt"/>
              </a:rPr>
              <a:t>the Western world</a:t>
            </a:r>
            <a:r>
              <a:rPr lang="en-CA" sz="1600" dirty="0">
                <a:latin typeface="+mj-lt"/>
              </a:rPr>
              <a:t>’s</a:t>
            </a:r>
            <a:r>
              <a:rPr lang="en-US" sz="1600" b="0" i="0" dirty="0">
                <a:effectLst/>
                <a:latin typeface="+mj-lt"/>
              </a:rPr>
              <a:t> views of nature through his philosophical ideas and scientific contributions. His work laid the groundwork for modern philosophy and science, leading to a shift in how individuals understood the natural world. </a:t>
            </a:r>
          </a:p>
          <a:p>
            <a:pPr marL="285750" indent="-285750">
              <a:buFont typeface="Arial" panose="020B0604020202020204" pitchFamily="34" charset="0"/>
              <a:buChar char="•"/>
            </a:pPr>
            <a:r>
              <a:rPr lang="en-US" sz="1600" b="0" i="0" dirty="0">
                <a:effectLst/>
                <a:latin typeface="+mj-lt"/>
              </a:rPr>
              <a:t>Descartes proposed a </a:t>
            </a:r>
            <a:r>
              <a:rPr lang="en-US" sz="1600" b="0" i="0" dirty="0">
                <a:solidFill>
                  <a:schemeClr val="bg1"/>
                </a:solidFill>
                <a:effectLst/>
                <a:latin typeface="+mj-lt"/>
              </a:rPr>
              <a:t>reductionistic and mechanistic view of the universe</a:t>
            </a:r>
            <a:r>
              <a:rPr lang="en-US" sz="1600" b="0" i="0" dirty="0">
                <a:effectLst/>
                <a:latin typeface="+mj-lt"/>
              </a:rPr>
              <a:t>, likening it to a machine. He argued that natural phenomena could be explained in terms of matter and motion, governed by physical laws. This contrasted with the more organic views of nature that were prevalent before him, which often included a spiritual or purpose-driven explanations for natural events.</a:t>
            </a:r>
          </a:p>
          <a:p>
            <a:pPr marL="285750" indent="-285750">
              <a:buFont typeface="Arial" panose="020B0604020202020204" pitchFamily="34" charset="0"/>
              <a:buChar char="•"/>
            </a:pPr>
            <a:r>
              <a:rPr lang="en-US" sz="1600" b="0" i="0" dirty="0">
                <a:effectLst/>
                <a:latin typeface="+mj-lt"/>
              </a:rPr>
              <a:t>Descartes introduced the concept of </a:t>
            </a:r>
            <a:r>
              <a:rPr lang="en-US" sz="1600" b="0" i="0" dirty="0">
                <a:solidFill>
                  <a:schemeClr val="bg1"/>
                </a:solidFill>
                <a:effectLst/>
                <a:latin typeface="+mj-lt"/>
              </a:rPr>
              <a:t>dualism</a:t>
            </a:r>
            <a:r>
              <a:rPr lang="en-US" sz="1600" b="0" i="0" dirty="0">
                <a:effectLst/>
                <a:latin typeface="+mj-lt"/>
              </a:rPr>
              <a:t>, distinguishing between the mind, or soul, and the body a physical substance. He argued that the mind is a non-material substance that interacts with the physical body. This separation influenced how people thought about consciousness, identity, and the nature of living beings.</a:t>
            </a:r>
          </a:p>
          <a:p>
            <a:pPr marL="285750" indent="-285750">
              <a:buFont typeface="Arial" panose="020B0604020202020204" pitchFamily="34" charset="0"/>
              <a:buChar char="•"/>
            </a:pPr>
            <a:r>
              <a:rPr lang="en-US" sz="1600" b="0" i="0" dirty="0">
                <a:effectLst/>
                <a:latin typeface="+mj-lt"/>
              </a:rPr>
              <a:t>Descartes emphasized the importance of </a:t>
            </a:r>
            <a:r>
              <a:rPr lang="en-US" sz="1600" b="0" i="0" dirty="0">
                <a:solidFill>
                  <a:schemeClr val="bg1"/>
                </a:solidFill>
                <a:effectLst/>
                <a:latin typeface="+mj-lt"/>
              </a:rPr>
              <a:t>reason and rational thought </a:t>
            </a:r>
            <a:r>
              <a:rPr lang="en-US" sz="1600" b="0" i="0" dirty="0">
                <a:effectLst/>
                <a:latin typeface="+mj-lt"/>
              </a:rPr>
              <a:t>in understanding nature. His famous statement "I think, therefore I am" underscored the role of doubt and critical thinking as foundational to knowledge. This shift encouraged individuals to rely on reason and empirical evidence rather than tradition or authority when exploring natural phenomena.</a:t>
            </a:r>
          </a:p>
          <a:p>
            <a:pPr marL="285750" indent="-285750">
              <a:buFont typeface="Arial" panose="020B0604020202020204" pitchFamily="34" charset="0"/>
              <a:buChar char="•"/>
            </a:pPr>
            <a:r>
              <a:rPr lang="en-US" sz="1600" b="0" i="0" dirty="0">
                <a:effectLst/>
                <a:latin typeface="+mj-lt"/>
              </a:rPr>
              <a:t>Descartes advocated for the </a:t>
            </a:r>
            <a:r>
              <a:rPr lang="en-US" sz="1600" b="0" i="0" dirty="0">
                <a:solidFill>
                  <a:schemeClr val="bg1"/>
                </a:solidFill>
                <a:effectLst/>
                <a:latin typeface="+mj-lt"/>
              </a:rPr>
              <a:t>use of mathematics </a:t>
            </a:r>
            <a:r>
              <a:rPr lang="en-US" sz="1600" b="0" i="0" dirty="0">
                <a:effectLst/>
                <a:latin typeface="+mj-lt"/>
              </a:rPr>
              <a:t>as a tool for understanding the natural world. He believed that mathematical principles could explain physical phenomena. This emphasis on quantification and mathematical modeling became a cornerstone of the scientific method. </a:t>
            </a:r>
          </a:p>
          <a:p>
            <a:pPr marL="285750" indent="-285750">
              <a:buFont typeface="Arial" panose="020B0604020202020204" pitchFamily="34" charset="0"/>
              <a:buChar char="•"/>
            </a:pPr>
            <a:r>
              <a:rPr lang="en-US" sz="1600" b="0" i="0" dirty="0">
                <a:effectLst/>
                <a:latin typeface="+mj-lt"/>
              </a:rPr>
              <a:t>Descartes questioned the reliability of sensory perception, arguing that our senses could be deceived. This skepticism prompted a more rigorous approach to observation and experimentation, as scientists began to seek objective evidence rather than relying solely on subjective experience.</a:t>
            </a:r>
            <a:r>
              <a:rPr lang="en-US" sz="1600" dirty="0">
                <a:latin typeface="+mj-lt"/>
              </a:rPr>
              <a:t> </a:t>
            </a:r>
          </a:p>
          <a:p>
            <a:pPr marL="285750" indent="-285750">
              <a:buFont typeface="Arial" panose="020B0604020202020204" pitchFamily="34" charset="0"/>
              <a:buChar char="•"/>
            </a:pPr>
            <a:r>
              <a:rPr lang="en-US" sz="1600" b="0" i="0" dirty="0">
                <a:effectLst/>
                <a:latin typeface="+mj-lt"/>
              </a:rPr>
              <a:t>Descartes' ideas influenced later scientific thinkers, such as Isaac Newton, who further developed the mechanistic worldview. </a:t>
            </a:r>
          </a:p>
          <a:p>
            <a:pPr marL="285750" indent="-285750">
              <a:buFont typeface="Arial" panose="020B0604020202020204" pitchFamily="34" charset="0"/>
              <a:buChar char="•"/>
            </a:pPr>
            <a:r>
              <a:rPr lang="en-US" sz="1600" dirty="0">
                <a:latin typeface="+mj-lt"/>
              </a:rPr>
              <a:t>Eventually t</a:t>
            </a:r>
            <a:r>
              <a:rPr lang="en-US" sz="1600" b="0" i="0" dirty="0">
                <a:effectLst/>
                <a:latin typeface="+mj-lt"/>
              </a:rPr>
              <a:t>he success of the scientific method in explaining natural phenomena reinforced the notion that the world was a rational, ordered system, leading to a decline in mystical or enchanted interpretations of nature. </a:t>
            </a:r>
          </a:p>
          <a:p>
            <a:pPr marL="285750" indent="-285750">
              <a:buFont typeface="Arial" panose="020B0604020202020204" pitchFamily="34" charset="0"/>
              <a:buChar char="•"/>
            </a:pPr>
            <a:r>
              <a:rPr lang="en-US" sz="1600" b="0" i="0" dirty="0">
                <a:effectLst/>
                <a:latin typeface="+mj-lt"/>
              </a:rPr>
              <a:t>Descartes’s greatly contributed to the rise of science and to </a:t>
            </a:r>
            <a:r>
              <a:rPr lang="en-US" sz="1600" dirty="0">
                <a:latin typeface="+mj-lt"/>
              </a:rPr>
              <a:t>what is called the</a:t>
            </a:r>
            <a:r>
              <a:rPr lang="en-US" sz="1600" b="0" i="0" dirty="0">
                <a:effectLst/>
                <a:latin typeface="+mj-lt"/>
              </a:rPr>
              <a:t> </a:t>
            </a:r>
            <a:r>
              <a:rPr lang="en-US" sz="1600" b="0" i="0" dirty="0">
                <a:solidFill>
                  <a:schemeClr val="bg1"/>
                </a:solidFill>
                <a:effectLst/>
                <a:latin typeface="+mj-lt"/>
              </a:rPr>
              <a:t>“disenchantment” </a:t>
            </a:r>
            <a:r>
              <a:rPr lang="en-US" sz="1600" b="0" i="0" dirty="0">
                <a:effectLst/>
                <a:latin typeface="+mj-lt"/>
              </a:rPr>
              <a:t>of the world.</a:t>
            </a:r>
            <a:r>
              <a:rPr lang="en-US" sz="1600" b="0" i="0" dirty="0">
                <a:solidFill>
                  <a:srgbClr val="222222"/>
                </a:solidFill>
                <a:effectLst/>
                <a:latin typeface="+mj-lt"/>
              </a:rPr>
              <a:t> </a:t>
            </a:r>
            <a:endParaRPr lang="en-US" sz="1600" dirty="0">
              <a:solidFill>
                <a:srgbClr val="222222"/>
              </a:solidFill>
              <a:latin typeface="+mj-lt"/>
            </a:endParaRPr>
          </a:p>
        </p:txBody>
      </p:sp>
      <p:sp>
        <p:nvSpPr>
          <p:cNvPr id="9" name="TextBox 8">
            <a:extLst>
              <a:ext uri="{FF2B5EF4-FFF2-40B4-BE49-F238E27FC236}">
                <a16:creationId xmlns:a16="http://schemas.microsoft.com/office/drawing/2014/main" id="{404D7E62-4048-F977-D096-DB4AE65ADE1A}"/>
              </a:ext>
            </a:extLst>
          </p:cNvPr>
          <p:cNvSpPr txBox="1"/>
          <p:nvPr/>
        </p:nvSpPr>
        <p:spPr>
          <a:xfrm>
            <a:off x="-70596" y="1027265"/>
            <a:ext cx="2835275"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DESCARTES’S </a:t>
            </a:r>
          </a:p>
          <a:p>
            <a:pPr algn="ctr"/>
            <a:r>
              <a:rPr lang="en-US" sz="2400" dirty="0">
                <a:solidFill>
                  <a:schemeClr val="bg1"/>
                </a:solidFill>
                <a:cs typeface="Arial" panose="020B0604020202020204" pitchFamily="34" charset="0"/>
              </a:rPr>
              <a:t>DISENCHANTMENT</a:t>
            </a:r>
          </a:p>
        </p:txBody>
      </p:sp>
    </p:spTree>
    <p:extLst>
      <p:ext uri="{BB962C8B-B14F-4D97-AF65-F5344CB8AC3E}">
        <p14:creationId xmlns:p14="http://schemas.microsoft.com/office/powerpoint/2010/main" val="63554324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D6ED-C013-8506-E4A0-30A1DC436458}"/>
            </a:ext>
          </a:extLst>
        </p:cNvPr>
        <p:cNvGrpSpPr/>
        <p:nvPr/>
      </p:nvGrpSpPr>
      <p:grpSpPr>
        <a:xfrm>
          <a:off x="0" y="0"/>
          <a:ext cx="0" cy="0"/>
          <a:chOff x="0" y="0"/>
          <a:chExt cx="0" cy="0"/>
        </a:xfrm>
      </p:grpSpPr>
      <p:pic>
        <p:nvPicPr>
          <p:cNvPr id="3" name="Picture 2" descr="A person with a beard&#10;&#10;Description automatically generated">
            <a:extLst>
              <a:ext uri="{FF2B5EF4-FFF2-40B4-BE49-F238E27FC236}">
                <a16:creationId xmlns:a16="http://schemas.microsoft.com/office/drawing/2014/main" id="{3627E710-0154-1D3C-CB0A-53047A962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56" y="1882872"/>
            <a:ext cx="5580305" cy="3100301"/>
          </a:xfrm>
          <a:prstGeom prst="rect">
            <a:avLst/>
          </a:prstGeom>
        </p:spPr>
      </p:pic>
      <p:sp>
        <p:nvSpPr>
          <p:cNvPr id="4" name="TextBox 3">
            <a:extLst>
              <a:ext uri="{FF2B5EF4-FFF2-40B4-BE49-F238E27FC236}">
                <a16:creationId xmlns:a16="http://schemas.microsoft.com/office/drawing/2014/main" id="{E3FB19B5-2740-8733-80A9-D8BF69B2C2DD}"/>
              </a:ext>
            </a:extLst>
          </p:cNvPr>
          <p:cNvSpPr txBox="1"/>
          <p:nvPr/>
        </p:nvSpPr>
        <p:spPr>
          <a:xfrm>
            <a:off x="5971215" y="368299"/>
            <a:ext cx="5670313"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expression </a:t>
            </a:r>
            <a:r>
              <a:rPr lang="en-US" sz="2000" b="0" i="0" dirty="0">
                <a:solidFill>
                  <a:schemeClr val="bg1"/>
                </a:solidFill>
                <a:effectLst/>
                <a:latin typeface="+mj-lt"/>
              </a:rPr>
              <a:t>"disenchantment of the world" </a:t>
            </a:r>
            <a:r>
              <a:rPr lang="en-US" sz="2000" b="0" i="0" dirty="0">
                <a:effectLst/>
                <a:latin typeface="+mj-lt"/>
              </a:rPr>
              <a:t>refers to a process described by sociologist Max Weber, which denotes the decline of mystical and religious explanations of the world in favor of rational, scientific understanding. </a:t>
            </a:r>
          </a:p>
          <a:p>
            <a:pPr marL="285750" indent="-285750">
              <a:buFont typeface="Arial" panose="020B0604020202020204" pitchFamily="34" charset="0"/>
              <a:buChar char="•"/>
            </a:pPr>
            <a:r>
              <a:rPr lang="en-US" sz="2000" b="0" i="0" dirty="0">
                <a:effectLst/>
                <a:latin typeface="+mj-lt"/>
              </a:rPr>
              <a:t>This concept suggests that as societies modernize, they move away from supernatural interpretations of reality, leading to  more secular worldviews.</a:t>
            </a:r>
          </a:p>
          <a:p>
            <a:pPr marL="285750" indent="-285750">
              <a:buFont typeface="Arial" panose="020B0604020202020204" pitchFamily="34" charset="0"/>
              <a:buChar char="•"/>
            </a:pPr>
            <a:r>
              <a:rPr lang="en-US" sz="2000" b="0" i="0" dirty="0">
                <a:effectLst/>
                <a:latin typeface="+mj-lt"/>
              </a:rPr>
              <a:t>“</a:t>
            </a:r>
            <a:r>
              <a:rPr lang="en-US" sz="2000" dirty="0">
                <a:latin typeface="+mj-lt"/>
              </a:rPr>
              <a:t>D</a:t>
            </a:r>
            <a:r>
              <a:rPr lang="en-US" sz="2000" b="0" i="0" dirty="0">
                <a:effectLst/>
                <a:latin typeface="+mj-lt"/>
              </a:rPr>
              <a:t>isenchantment" also implies a loss of wonder and meaning that was often associated with pre-modern belief systems. Instead, the focus shifts to empirical evidence and rational thought, which </a:t>
            </a:r>
            <a:r>
              <a:rPr lang="en-US" sz="2000" dirty="0">
                <a:latin typeface="+mj-lt"/>
              </a:rPr>
              <a:t>while</a:t>
            </a:r>
            <a:r>
              <a:rPr lang="en-US" sz="2000" b="0" i="0" dirty="0">
                <a:effectLst/>
                <a:latin typeface="+mj-lt"/>
              </a:rPr>
              <a:t> leading to a more systematic and predictable understanding of the universe may also result in feelings of alienation or a lack of purpose for individuals and whole cultures.</a:t>
            </a:r>
          </a:p>
          <a:p>
            <a:pPr marL="285750" indent="-285750">
              <a:buFont typeface="Arial" panose="020B0604020202020204" pitchFamily="34" charset="0"/>
              <a:buChar char="•"/>
            </a:pPr>
            <a:r>
              <a:rPr lang="en-US" sz="2000" dirty="0">
                <a:latin typeface="+mj-lt"/>
              </a:rPr>
              <a:t>This disenchantment is at the root of the </a:t>
            </a:r>
            <a:r>
              <a:rPr lang="en-US" sz="2000" dirty="0">
                <a:solidFill>
                  <a:schemeClr val="bg1"/>
                </a:solidFill>
                <a:latin typeface="+mj-lt"/>
              </a:rPr>
              <a:t>meaning crisis </a:t>
            </a:r>
            <a:r>
              <a:rPr lang="en-US" sz="2000" dirty="0">
                <a:latin typeface="+mj-lt"/>
              </a:rPr>
              <a:t>that much of western culture is currently struggling with.</a:t>
            </a:r>
            <a:endParaRPr lang="en-CA" sz="2000" dirty="0">
              <a:latin typeface="+mj-lt"/>
            </a:endParaRPr>
          </a:p>
        </p:txBody>
      </p:sp>
      <p:sp>
        <p:nvSpPr>
          <p:cNvPr id="5" name="TextBox 4">
            <a:extLst>
              <a:ext uri="{FF2B5EF4-FFF2-40B4-BE49-F238E27FC236}">
                <a16:creationId xmlns:a16="http://schemas.microsoft.com/office/drawing/2014/main" id="{9EC7DF90-3365-CA23-FACB-F134791684ED}"/>
              </a:ext>
            </a:extLst>
          </p:cNvPr>
          <p:cNvSpPr txBox="1"/>
          <p:nvPr/>
        </p:nvSpPr>
        <p:spPr>
          <a:xfrm>
            <a:off x="845360" y="821788"/>
            <a:ext cx="4373061" cy="954107"/>
          </a:xfrm>
          <a:prstGeom prst="rect">
            <a:avLst/>
          </a:prstGeom>
          <a:noFill/>
        </p:spPr>
        <p:txBody>
          <a:bodyPr wrap="square">
            <a:spAutoFit/>
          </a:bodyPr>
          <a:lstStyle/>
          <a:p>
            <a:pPr algn="ctr"/>
            <a:r>
              <a:rPr lang="en-US" sz="2800" b="0" i="0" dirty="0">
                <a:solidFill>
                  <a:schemeClr val="bg1"/>
                </a:solidFill>
                <a:effectLst/>
                <a:latin typeface="+mj-lt"/>
              </a:rPr>
              <a:t>THE DISENCHANTMENT OF THE WORLD</a:t>
            </a:r>
            <a:endParaRPr lang="en-CA" sz="2800" dirty="0"/>
          </a:p>
        </p:txBody>
      </p:sp>
    </p:spTree>
    <p:extLst>
      <p:ext uri="{BB962C8B-B14F-4D97-AF65-F5344CB8AC3E}">
        <p14:creationId xmlns:p14="http://schemas.microsoft.com/office/powerpoint/2010/main" val="228115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25F2B3-7B26-52F8-6BC2-3B6634048123}"/>
              </a:ext>
            </a:extLst>
          </p:cNvPr>
          <p:cNvSpPr txBox="1"/>
          <p:nvPr/>
        </p:nvSpPr>
        <p:spPr>
          <a:xfrm>
            <a:off x="0" y="0"/>
            <a:ext cx="12039600" cy="507831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Take a breath.</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Notice any thoughts, emotions, or bodily sensations that are present now.</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(Closing Reflection)</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This tiny raisin has offered you a doorway into deeper presence.</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Imagine what other everyday moments might hold this kind of richness,</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if only we give them our full attention.</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You’ve just practiced mindfulness.</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Not by emptying your mind,</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but by filling your attention.</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Take a final breath together.</a:t>
            </a:r>
            <a:b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And gently return.</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445157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BE05-7FF7-ED65-B3F0-61F14A630054}"/>
            </a:ext>
          </a:extLst>
        </p:cNvPr>
        <p:cNvGrpSpPr/>
        <p:nvPr/>
      </p:nvGrpSpPr>
      <p:grpSpPr>
        <a:xfrm>
          <a:off x="0" y="0"/>
          <a:ext cx="0" cy="0"/>
          <a:chOff x="0" y="0"/>
          <a:chExt cx="0" cy="0"/>
        </a:xfrm>
      </p:grpSpPr>
      <p:pic>
        <p:nvPicPr>
          <p:cNvPr id="3" name="Picture 2" descr="A person with a telescope&#10;&#10;Description automatically generated">
            <a:extLst>
              <a:ext uri="{FF2B5EF4-FFF2-40B4-BE49-F238E27FC236}">
                <a16:creationId xmlns:a16="http://schemas.microsoft.com/office/drawing/2014/main" id="{468FA250-9D63-6E5B-2B28-83B7210B8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87" y="1927412"/>
            <a:ext cx="3385012" cy="3528303"/>
          </a:xfrm>
          <a:prstGeom prst="rect">
            <a:avLst/>
          </a:prstGeom>
        </p:spPr>
      </p:pic>
      <p:sp>
        <p:nvSpPr>
          <p:cNvPr id="5" name="TextBox 4">
            <a:extLst>
              <a:ext uri="{FF2B5EF4-FFF2-40B4-BE49-F238E27FC236}">
                <a16:creationId xmlns:a16="http://schemas.microsoft.com/office/drawing/2014/main" id="{32BBCE5A-DC69-88A6-AF37-FCD95F68DC4A}"/>
              </a:ext>
            </a:extLst>
          </p:cNvPr>
          <p:cNvSpPr txBox="1"/>
          <p:nvPr/>
        </p:nvSpPr>
        <p:spPr>
          <a:xfrm>
            <a:off x="503769" y="826391"/>
            <a:ext cx="2853122" cy="954107"/>
          </a:xfrm>
          <a:prstGeom prst="rect">
            <a:avLst/>
          </a:prstGeom>
          <a:noFill/>
        </p:spPr>
        <p:txBody>
          <a:bodyPr wrap="square">
            <a:spAutoFit/>
          </a:bodyPr>
          <a:lstStyle/>
          <a:p>
            <a:pPr algn="ctr"/>
            <a:r>
              <a:rPr lang="en-US" sz="2800" dirty="0">
                <a:solidFill>
                  <a:schemeClr val="bg1"/>
                </a:solidFill>
                <a:cs typeface="Arial" panose="020B0604020202020204" pitchFamily="34" charset="0"/>
              </a:rPr>
              <a:t>THE SCIENTIFIC REVOLUTION </a:t>
            </a:r>
            <a:endParaRPr lang="en-CA" sz="2800" dirty="0"/>
          </a:p>
        </p:txBody>
      </p:sp>
      <p:sp>
        <p:nvSpPr>
          <p:cNvPr id="7" name="TextBox 6">
            <a:extLst>
              <a:ext uri="{FF2B5EF4-FFF2-40B4-BE49-F238E27FC236}">
                <a16:creationId xmlns:a16="http://schemas.microsoft.com/office/drawing/2014/main" id="{08D92E61-F237-3F9E-F733-BA0774EC1C70}"/>
              </a:ext>
            </a:extLst>
          </p:cNvPr>
          <p:cNvSpPr txBox="1"/>
          <p:nvPr/>
        </p:nvSpPr>
        <p:spPr>
          <a:xfrm>
            <a:off x="3532299" y="394692"/>
            <a:ext cx="8708278" cy="6463308"/>
          </a:xfrm>
          <a:prstGeom prst="rect">
            <a:avLst/>
          </a:prstGeom>
          <a:noFill/>
        </p:spPr>
        <p:txBody>
          <a:bodyPr wrap="square">
            <a:spAutoFit/>
          </a:bodyPr>
          <a:lstStyle/>
          <a:p>
            <a:pPr marL="285750" indent="-285750">
              <a:buFont typeface="Arial" panose="020B0604020202020204" pitchFamily="34" charset="0"/>
              <a:buChar char="•"/>
            </a:pPr>
            <a:r>
              <a:rPr lang="en-US" b="0" i="0" dirty="0">
                <a:solidFill>
                  <a:schemeClr val="bg1"/>
                </a:solidFill>
                <a:effectLst/>
                <a:latin typeface="+mj-lt"/>
              </a:rPr>
              <a:t>The Scientific Revolution </a:t>
            </a:r>
            <a:r>
              <a:rPr lang="en-US" b="0" i="0" dirty="0">
                <a:effectLst/>
                <a:latin typeface="+mj-lt"/>
              </a:rPr>
              <a:t>was a transformative period in history, roughly spanning the late 16th century to the 18th century, during which significant advancements were made in scientific thought and practice. This era marked a departure from medieval and ancient explanations of the natural world, emphasizing observation, experimentation, and the application of reason. </a:t>
            </a:r>
            <a:r>
              <a:rPr lang="en-US" dirty="0">
                <a:latin typeface="+mj-lt"/>
              </a:rPr>
              <a:t>T</a:t>
            </a:r>
            <a:r>
              <a:rPr lang="en-US" b="0" i="0" dirty="0">
                <a:effectLst/>
                <a:latin typeface="+mj-lt"/>
              </a:rPr>
              <a:t>he scientific revolution </a:t>
            </a:r>
            <a:r>
              <a:rPr lang="en-US" dirty="0">
                <a:latin typeface="+mj-lt"/>
              </a:rPr>
              <a:t>transformed human thought</a:t>
            </a:r>
            <a:r>
              <a:rPr lang="en-US" b="0" i="0" dirty="0">
                <a:effectLst/>
                <a:latin typeface="+mj-lt"/>
              </a:rPr>
              <a:t>. </a:t>
            </a:r>
          </a:p>
          <a:p>
            <a:pPr marL="285750" indent="-285750">
              <a:buFont typeface="Arial" panose="020B0604020202020204" pitchFamily="34" charset="0"/>
              <a:buChar char="•"/>
            </a:pPr>
            <a:r>
              <a:rPr lang="en-US" b="0" i="0" dirty="0">
                <a:effectLst/>
                <a:latin typeface="+mj-lt"/>
              </a:rPr>
              <a:t>The Scientific Revolution challenged the prevailing Aristotelian and Ptolemaic views of the universe, which placed Earth at the center of the cosmos and were part of Christian doctrine. The new heliocentric model proposed by Nicolaus Copernicus, which positioned the Sun at the center of the solar system, was a pivotal moment in this shift. </a:t>
            </a:r>
          </a:p>
          <a:p>
            <a:pPr marL="285750" indent="-285750">
              <a:buFont typeface="Arial" panose="020B0604020202020204" pitchFamily="34" charset="0"/>
              <a:buChar char="•"/>
            </a:pPr>
            <a:r>
              <a:rPr lang="en-US" dirty="0">
                <a:latin typeface="+mj-lt"/>
              </a:rPr>
              <a:t>Many</a:t>
            </a:r>
            <a:r>
              <a:rPr lang="en-US" b="0" i="0" dirty="0">
                <a:effectLst/>
                <a:latin typeface="+mj-lt"/>
              </a:rPr>
              <a:t> factors</a:t>
            </a:r>
            <a:r>
              <a:rPr lang="en-US" dirty="0">
                <a:latin typeface="+mj-lt"/>
              </a:rPr>
              <a:t> contributed</a:t>
            </a:r>
            <a:r>
              <a:rPr lang="en-US" b="0" i="0" dirty="0">
                <a:effectLst/>
                <a:latin typeface="+mj-lt"/>
              </a:rPr>
              <a:t> to </a:t>
            </a:r>
            <a:r>
              <a:rPr lang="en-US" dirty="0">
                <a:latin typeface="+mj-lt"/>
              </a:rPr>
              <a:t>the Scientific revolution including  t</a:t>
            </a:r>
            <a:r>
              <a:rPr lang="en-US" b="0" i="0" dirty="0">
                <a:effectLst/>
                <a:latin typeface="+mj-lt"/>
              </a:rPr>
              <a:t>he Renaissance’s revival of classical learning, innovations such as the printing press, improvements in instruments like the telescope and microscope,</a:t>
            </a:r>
            <a:r>
              <a:rPr lang="en-US" dirty="0">
                <a:latin typeface="+mj-lt"/>
              </a:rPr>
              <a:t> t</a:t>
            </a:r>
            <a:r>
              <a:rPr lang="en-US" b="0" i="0" dirty="0">
                <a:effectLst/>
                <a:latin typeface="+mj-lt"/>
              </a:rPr>
              <a:t>he increasing importance of mathematics as a tool for understanding nature, </a:t>
            </a:r>
            <a:r>
              <a:rPr lang="en-US" dirty="0">
                <a:latin typeface="+mj-lt"/>
              </a:rPr>
              <a:t>and t</a:t>
            </a:r>
            <a:r>
              <a:rPr lang="en-US" b="0" i="0" dirty="0">
                <a:effectLst/>
                <a:latin typeface="+mj-lt"/>
              </a:rPr>
              <a:t>he questioning of traditional authorities, including the Church and ancient philosophers like Aristotle.</a:t>
            </a:r>
          </a:p>
          <a:p>
            <a:pPr marL="285750" indent="-285750">
              <a:buFont typeface="Arial" panose="020B0604020202020204" pitchFamily="34" charset="0"/>
              <a:buChar char="•"/>
            </a:pPr>
            <a:r>
              <a:rPr lang="en-US" b="0" i="0" dirty="0">
                <a:effectLst/>
                <a:latin typeface="+mj-lt"/>
              </a:rPr>
              <a:t>The Age of Exploration expanded knowledge of the world and introduced new phenomena that required explanation. The study of new plants, animals, and cultures also encouraged a more empirical approach to science. </a:t>
            </a:r>
          </a:p>
          <a:p>
            <a:pPr marL="285750" indent="-285750">
              <a:buFont typeface="Arial" panose="020B0604020202020204" pitchFamily="34" charset="0"/>
              <a:buChar char="•"/>
            </a:pPr>
            <a:r>
              <a:rPr lang="en-US" b="0" i="0" dirty="0">
                <a:effectLst/>
                <a:latin typeface="+mj-lt"/>
              </a:rPr>
              <a:t>The establishment of scientific societies and institutions, such as the Royal Society in England, provided a platform for collaboration, communication, and validation of new ideas.</a:t>
            </a:r>
          </a:p>
          <a:p>
            <a:pPr marL="285750" indent="-285750">
              <a:buFont typeface="Arial" panose="020B0604020202020204" pitchFamily="34" charset="0"/>
              <a:buChar char="•"/>
            </a:pPr>
            <a:r>
              <a:rPr lang="en-US" dirty="0">
                <a:latin typeface="+mj-lt"/>
              </a:rPr>
              <a:t>All t</a:t>
            </a:r>
            <a:r>
              <a:rPr lang="en-US" b="0" i="0" dirty="0">
                <a:effectLst/>
                <a:latin typeface="+mj-lt"/>
              </a:rPr>
              <a:t>hese factors created an environment ripe for scientific inquiry and innovation, leading to groundbreaking discoveries and the establishment of modern scientific principles.</a:t>
            </a:r>
            <a:endParaRPr lang="en-CA" dirty="0">
              <a:latin typeface="+mj-lt"/>
            </a:endParaRPr>
          </a:p>
        </p:txBody>
      </p:sp>
    </p:spTree>
    <p:extLst>
      <p:ext uri="{BB962C8B-B14F-4D97-AF65-F5344CB8AC3E}">
        <p14:creationId xmlns:p14="http://schemas.microsoft.com/office/powerpoint/2010/main" val="14697522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0EC67-9109-64F5-C90E-8E040519DDD1}"/>
            </a:ext>
          </a:extLst>
        </p:cNvPr>
        <p:cNvGrpSpPr/>
        <p:nvPr/>
      </p:nvGrpSpPr>
      <p:grpSpPr>
        <a:xfrm>
          <a:off x="0" y="0"/>
          <a:ext cx="0" cy="0"/>
          <a:chOff x="0" y="0"/>
          <a:chExt cx="0" cy="0"/>
        </a:xfrm>
      </p:grpSpPr>
      <p:pic>
        <p:nvPicPr>
          <p:cNvPr id="2050" name="Picture 2" descr="Francis Bacon's Classic Essay of Studies">
            <a:extLst>
              <a:ext uri="{FF2B5EF4-FFF2-40B4-BE49-F238E27FC236}">
                <a16:creationId xmlns:a16="http://schemas.microsoft.com/office/drawing/2014/main" id="{FA5D13FF-5029-CC02-874B-4E43398A9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253" y="1546241"/>
            <a:ext cx="2371161" cy="21827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lileo Galilei - New Mexico Museum of Space History">
            <a:extLst>
              <a:ext uri="{FF2B5EF4-FFF2-40B4-BE49-F238E27FC236}">
                <a16:creationId xmlns:a16="http://schemas.microsoft.com/office/drawing/2014/main" id="{5057818C-AF24-732B-CE7E-1EBB642AB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782" y="4159047"/>
            <a:ext cx="2239218" cy="21827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icolaus Copernicus | The Asian Age Online, Bangladesh">
            <a:extLst>
              <a:ext uri="{FF2B5EF4-FFF2-40B4-BE49-F238E27FC236}">
                <a16:creationId xmlns:a16="http://schemas.microsoft.com/office/drawing/2014/main" id="{7F52C417-6E01-7328-90E4-DF1D20E2D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58" y="1470407"/>
            <a:ext cx="2163097" cy="21827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Importance of Sir Isaac Newton's Birthday - Learning Liftoff">
            <a:extLst>
              <a:ext uri="{FF2B5EF4-FFF2-40B4-BE49-F238E27FC236}">
                <a16:creationId xmlns:a16="http://schemas.microsoft.com/office/drawing/2014/main" id="{77EA0454-90B3-A7C6-1ECB-F06E51524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2573" y="4159047"/>
            <a:ext cx="2371161" cy="21827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34ACB8-1412-704D-E0EF-3DF2193F694C}"/>
              </a:ext>
            </a:extLst>
          </p:cNvPr>
          <p:cNvSpPr txBox="1"/>
          <p:nvPr/>
        </p:nvSpPr>
        <p:spPr>
          <a:xfrm>
            <a:off x="2678860" y="18816"/>
            <a:ext cx="9937897" cy="461665"/>
          </a:xfrm>
          <a:prstGeom prst="rect">
            <a:avLst/>
          </a:prstGeom>
          <a:noFill/>
        </p:spPr>
        <p:txBody>
          <a:bodyPr wrap="square">
            <a:spAutoFit/>
          </a:bodyPr>
          <a:lstStyle/>
          <a:p>
            <a:r>
              <a:rPr lang="en-CA" sz="2400" dirty="0">
                <a:solidFill>
                  <a:schemeClr val="bg1"/>
                </a:solidFill>
              </a:rPr>
              <a:t>KEY FIGURES OF THE SCIENTIFIC REVOLUTION</a:t>
            </a:r>
          </a:p>
        </p:txBody>
      </p:sp>
      <p:sp>
        <p:nvSpPr>
          <p:cNvPr id="9" name="TextBox 8">
            <a:extLst>
              <a:ext uri="{FF2B5EF4-FFF2-40B4-BE49-F238E27FC236}">
                <a16:creationId xmlns:a16="http://schemas.microsoft.com/office/drawing/2014/main" id="{5131C623-30A7-CF88-A909-E92F2599AB69}"/>
              </a:ext>
            </a:extLst>
          </p:cNvPr>
          <p:cNvSpPr txBox="1"/>
          <p:nvPr/>
        </p:nvSpPr>
        <p:spPr>
          <a:xfrm>
            <a:off x="8871469" y="1199141"/>
            <a:ext cx="3379760" cy="2585323"/>
          </a:xfrm>
          <a:prstGeom prst="rect">
            <a:avLst/>
          </a:prstGeom>
          <a:noFill/>
        </p:spPr>
        <p:txBody>
          <a:bodyPr wrap="square">
            <a:spAutoFit/>
          </a:bodyPr>
          <a:lstStyle/>
          <a:p>
            <a:r>
              <a:rPr lang="en-CA" dirty="0">
                <a:solidFill>
                  <a:schemeClr val="bg1"/>
                </a:solidFill>
              </a:rPr>
              <a:t>2. Francis Bacon</a:t>
            </a:r>
            <a:r>
              <a:rPr lang="en-CA" dirty="0"/>
              <a:t>(1561-1626-)</a:t>
            </a:r>
            <a:r>
              <a:rPr lang="en-US" dirty="0"/>
              <a:t> Bacon criticized scholars for relying too heavily on Aristotle and other ancient thinkers. He emphasized empiricism or doing experiments from which conclusions could then be drawn. This is the basis of the scientific method.</a:t>
            </a:r>
            <a:endParaRPr lang="en-CA" dirty="0"/>
          </a:p>
        </p:txBody>
      </p:sp>
      <p:sp>
        <p:nvSpPr>
          <p:cNvPr id="11" name="TextBox 10">
            <a:extLst>
              <a:ext uri="{FF2B5EF4-FFF2-40B4-BE49-F238E27FC236}">
                <a16:creationId xmlns:a16="http://schemas.microsoft.com/office/drawing/2014/main" id="{F59463EB-CF3D-8C2D-7142-54730AC1662F}"/>
              </a:ext>
            </a:extLst>
          </p:cNvPr>
          <p:cNvSpPr txBox="1"/>
          <p:nvPr/>
        </p:nvSpPr>
        <p:spPr>
          <a:xfrm>
            <a:off x="2451885" y="1143678"/>
            <a:ext cx="3564396" cy="2585323"/>
          </a:xfrm>
          <a:prstGeom prst="rect">
            <a:avLst/>
          </a:prstGeom>
          <a:noFill/>
        </p:spPr>
        <p:txBody>
          <a:bodyPr wrap="square">
            <a:spAutoFit/>
          </a:bodyPr>
          <a:lstStyle/>
          <a:p>
            <a:r>
              <a:rPr lang="en-US" dirty="0">
                <a:solidFill>
                  <a:schemeClr val="bg1"/>
                </a:solidFill>
              </a:rPr>
              <a:t>1. Nicholas Copernicus </a:t>
            </a:r>
            <a:r>
              <a:rPr lang="en-US" dirty="0"/>
              <a:t>(1473 – 1543) – Copernicus was a mathematician and astronomer who formulated a heliocentric  model of the universe which eventually replaced the Ptolemaic geocentric model. His book “On the revolutions of the heavenly spheres" was published posthumously.</a:t>
            </a:r>
            <a:endParaRPr lang="en-CA" dirty="0"/>
          </a:p>
        </p:txBody>
      </p:sp>
      <p:sp>
        <p:nvSpPr>
          <p:cNvPr id="13" name="TextBox 12">
            <a:extLst>
              <a:ext uri="{FF2B5EF4-FFF2-40B4-BE49-F238E27FC236}">
                <a16:creationId xmlns:a16="http://schemas.microsoft.com/office/drawing/2014/main" id="{84D4A93B-90EC-1ED0-4648-2D9BC79A192A}"/>
              </a:ext>
            </a:extLst>
          </p:cNvPr>
          <p:cNvSpPr txBox="1"/>
          <p:nvPr/>
        </p:nvSpPr>
        <p:spPr>
          <a:xfrm>
            <a:off x="60062" y="3784464"/>
            <a:ext cx="3721709" cy="3139321"/>
          </a:xfrm>
          <a:prstGeom prst="rect">
            <a:avLst/>
          </a:prstGeom>
          <a:noFill/>
        </p:spPr>
        <p:txBody>
          <a:bodyPr wrap="square">
            <a:spAutoFit/>
          </a:bodyPr>
          <a:lstStyle/>
          <a:p>
            <a:r>
              <a:rPr lang="en-US" dirty="0">
                <a:solidFill>
                  <a:schemeClr val="bg1"/>
                </a:solidFill>
              </a:rPr>
              <a:t>3. Galileo Galilei </a:t>
            </a:r>
            <a:r>
              <a:rPr lang="en-US" dirty="0"/>
              <a:t>(1564 – 1642) – Galileo was a philosopher, astronomer, and mathematician who made fundamental contributions to the sciences of motion, astronomy, and to the development of the scientific method. He was the first to use a telescope to make celestial observations. Famously, church official Cesare Cremonini, refused to look through Galileo’s telescope</a:t>
            </a:r>
            <a:endParaRPr lang="en-CA" dirty="0"/>
          </a:p>
        </p:txBody>
      </p:sp>
      <p:sp>
        <p:nvSpPr>
          <p:cNvPr id="15" name="TextBox 14">
            <a:extLst>
              <a:ext uri="{FF2B5EF4-FFF2-40B4-BE49-F238E27FC236}">
                <a16:creationId xmlns:a16="http://schemas.microsoft.com/office/drawing/2014/main" id="{7E839627-1E0C-0EEC-C82B-403FAA48C7DA}"/>
              </a:ext>
            </a:extLst>
          </p:cNvPr>
          <p:cNvSpPr txBox="1"/>
          <p:nvPr/>
        </p:nvSpPr>
        <p:spPr>
          <a:xfrm>
            <a:off x="6246021" y="4159047"/>
            <a:ext cx="3419089" cy="2308324"/>
          </a:xfrm>
          <a:prstGeom prst="rect">
            <a:avLst/>
          </a:prstGeom>
          <a:noFill/>
        </p:spPr>
        <p:txBody>
          <a:bodyPr wrap="square">
            <a:spAutoFit/>
          </a:bodyPr>
          <a:lstStyle/>
          <a:p>
            <a:r>
              <a:rPr lang="en-US" dirty="0">
                <a:solidFill>
                  <a:schemeClr val="bg1"/>
                </a:solidFill>
              </a:rPr>
              <a:t>4. Isaac Newton </a:t>
            </a:r>
            <a:r>
              <a:rPr lang="en-US" dirty="0"/>
              <a:t>(1642 – 1726) – Newton is one of the greatest scientists of all time. His work laid the foundations for classical mechanics, he made seminal contributions to optics. With Leibniz he shares credit for the development of calculus. </a:t>
            </a:r>
            <a:endParaRPr lang="en-CA" dirty="0"/>
          </a:p>
        </p:txBody>
      </p:sp>
      <p:sp>
        <p:nvSpPr>
          <p:cNvPr id="3" name="TextBox 2">
            <a:extLst>
              <a:ext uri="{FF2B5EF4-FFF2-40B4-BE49-F238E27FC236}">
                <a16:creationId xmlns:a16="http://schemas.microsoft.com/office/drawing/2014/main" id="{68EB5249-6080-5B75-C41C-951792E1F27B}"/>
              </a:ext>
            </a:extLst>
          </p:cNvPr>
          <p:cNvSpPr txBox="1"/>
          <p:nvPr/>
        </p:nvSpPr>
        <p:spPr>
          <a:xfrm>
            <a:off x="271640" y="393399"/>
            <a:ext cx="11920360" cy="646331"/>
          </a:xfrm>
          <a:prstGeom prst="rect">
            <a:avLst/>
          </a:prstGeom>
          <a:noFill/>
        </p:spPr>
        <p:txBody>
          <a:bodyPr wrap="square">
            <a:spAutoFit/>
          </a:bodyPr>
          <a:lstStyle/>
          <a:p>
            <a:r>
              <a:rPr lang="en-US" b="0" i="0" dirty="0">
                <a:effectLst/>
                <a:latin typeface="+mj-lt"/>
              </a:rPr>
              <a:t>The Scientific Revolution was marked by the contributions of several key figures who made significant advancements in various fields of science. </a:t>
            </a:r>
            <a:r>
              <a:rPr lang="en-US" dirty="0">
                <a:latin typeface="+mj-lt"/>
              </a:rPr>
              <a:t>S</a:t>
            </a:r>
            <a:r>
              <a:rPr lang="en-US" b="0" i="0" dirty="0">
                <a:effectLst/>
                <a:latin typeface="+mj-lt"/>
              </a:rPr>
              <a:t>ome of the most influential scientists and thinkers from this period include:</a:t>
            </a:r>
          </a:p>
        </p:txBody>
      </p:sp>
    </p:spTree>
    <p:extLst>
      <p:ext uri="{BB962C8B-B14F-4D97-AF65-F5344CB8AC3E}">
        <p14:creationId xmlns:p14="http://schemas.microsoft.com/office/powerpoint/2010/main" val="420198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000C8-9929-C2F9-35FB-D6F0425795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96256F-E34A-C917-31B4-34B177115C81}"/>
              </a:ext>
            </a:extLst>
          </p:cNvPr>
          <p:cNvSpPr txBox="1"/>
          <p:nvPr/>
        </p:nvSpPr>
        <p:spPr>
          <a:xfrm>
            <a:off x="0" y="46970"/>
            <a:ext cx="12192000" cy="7294305"/>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Other notable figures of the scientific revolution include:</a:t>
            </a:r>
          </a:p>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Andreas Vesalius (1514–1564) </a:t>
            </a:r>
            <a:r>
              <a:rPr lang="en-US" dirty="0">
                <a:latin typeface="+mj-lt"/>
                <a:cs typeface="Arial" panose="020B0604020202020204" pitchFamily="34" charset="0"/>
              </a:rPr>
              <a:t>was a Flemish physician and anatomist, Vesalius is considered the founder of modern human anatomy. His work, On the Fabric of the Human Body, provided detailed descriptions and illustrations of human anatomy based on dissections, challenging many of the misconceptions held since antiquity.</a:t>
            </a:r>
          </a:p>
          <a:p>
            <a:pPr marL="285750" indent="-285750">
              <a:buFont typeface="Arial" panose="020B0604020202020204" pitchFamily="34" charset="0"/>
              <a:buChar char="•"/>
            </a:pPr>
            <a:r>
              <a:rPr lang="en-US" b="0" i="0" dirty="0">
                <a:solidFill>
                  <a:schemeClr val="bg1"/>
                </a:solidFill>
                <a:effectLst/>
                <a:latin typeface="+mj-lt"/>
              </a:rPr>
              <a:t>Johannes Kepler (1571–1630) </a:t>
            </a:r>
            <a:r>
              <a:rPr lang="en-US" b="0" i="0" dirty="0">
                <a:effectLst/>
                <a:latin typeface="+mj-lt"/>
              </a:rPr>
              <a:t>was </a:t>
            </a:r>
            <a:r>
              <a:rPr lang="en-US" dirty="0">
                <a:latin typeface="+mj-lt"/>
              </a:rPr>
              <a:t>a</a:t>
            </a:r>
            <a:r>
              <a:rPr lang="en-US" b="0" i="0" dirty="0">
                <a:effectLst/>
                <a:latin typeface="+mj-lt"/>
              </a:rPr>
              <a:t> German mathematician and astronomer, Kepler is best known for formulating the laws of planetary motion. His three laws described the elliptical orbits of planets and provided a mathematical framework for understanding celestial mechanics.</a:t>
            </a:r>
            <a:r>
              <a:rPr lang="en-US" dirty="0">
                <a:latin typeface="+mj-lt"/>
                <a:cs typeface="Arial" panose="020B0604020202020204" pitchFamily="34" charset="0"/>
              </a:rPr>
              <a:t> </a:t>
            </a:r>
          </a:p>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William Harvey (1578–1657) </a:t>
            </a:r>
            <a:r>
              <a:rPr lang="en-US" dirty="0">
                <a:latin typeface="+mj-lt"/>
                <a:cs typeface="Arial" panose="020B0604020202020204" pitchFamily="34" charset="0"/>
              </a:rPr>
              <a:t>was an English physician, Harvey is best known for his discovery of the circulation of blood in the human body. His work, On the Motion of the Heart, provided a groundbreaking understanding of the cardiovascular system.</a:t>
            </a:r>
          </a:p>
          <a:p>
            <a:pPr marL="285750" indent="-285750">
              <a:buFont typeface="Arial" panose="020B0604020202020204" pitchFamily="34" charset="0"/>
              <a:buChar char="•"/>
            </a:pPr>
            <a:r>
              <a:rPr lang="en-US" dirty="0">
                <a:latin typeface="+mj-lt"/>
                <a:cs typeface="Arial" panose="020B0604020202020204" pitchFamily="34" charset="0"/>
              </a:rPr>
              <a:t> </a:t>
            </a:r>
            <a:r>
              <a:rPr lang="en-US" dirty="0">
                <a:solidFill>
                  <a:schemeClr val="bg1"/>
                </a:solidFill>
                <a:latin typeface="+mj-lt"/>
                <a:cs typeface="Arial" panose="020B0604020202020204" pitchFamily="34" charset="0"/>
              </a:rPr>
              <a:t>Robert Boyle (1627–1691) </a:t>
            </a:r>
            <a:r>
              <a:rPr lang="en-US" dirty="0">
                <a:latin typeface="+mj-lt"/>
                <a:cs typeface="Arial" panose="020B0604020202020204" pitchFamily="34" charset="0"/>
              </a:rPr>
              <a:t>was an Anglo-Irish chemist and physicist, Boyle is often referred to as the "father of modern chemistry." He is known for Boyle's Law, which describes the relationship between the pressure and volume of a gas. His work emphasized the importance of experimentation and the scientific method in chemistry. </a:t>
            </a:r>
          </a:p>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Gottfried Wilhelm Leibniz (1646–1716) </a:t>
            </a:r>
            <a:r>
              <a:rPr lang="en-US" dirty="0">
                <a:latin typeface="+mj-lt"/>
                <a:cs typeface="Arial" panose="020B0604020202020204" pitchFamily="34" charset="0"/>
              </a:rPr>
              <a:t>was  German mathematician and philosopher, Leibniz contributed to calculus (independently of Newton) and made significant advances in mathematics and philosophy. His work laid the groundwork for later developments in both fields.</a:t>
            </a:r>
          </a:p>
          <a:p>
            <a:pPr marL="285750" indent="-285750">
              <a:buFont typeface="Arial" panose="020B0604020202020204" pitchFamily="34" charset="0"/>
              <a:buChar char="•"/>
            </a:pPr>
            <a:r>
              <a:rPr lang="en-US" dirty="0">
                <a:latin typeface="+mj-lt"/>
                <a:cs typeface="Arial" panose="020B0604020202020204" pitchFamily="34" charset="0"/>
              </a:rPr>
              <a:t>These figures, among others, played pivotal roles in shaping the scientific landscape during the Scientific Revolution, contributing to the development of new ideas, methodologies, and technologies that continue to influence modern science today.</a:t>
            </a:r>
          </a:p>
          <a:p>
            <a:pPr marL="285750" indent="-285750">
              <a:buFont typeface="Arial" panose="020B0604020202020204" pitchFamily="34" charset="0"/>
              <a:buChar char="•"/>
            </a:pPr>
            <a:r>
              <a:rPr lang="en-US" b="0" i="0" dirty="0">
                <a:effectLst/>
                <a:latin typeface="+mj-lt"/>
              </a:rPr>
              <a:t> The Scientific Revolution had profound philosophical implications, leading to the development of empiricism and rationalism. It encouraged thinkers to question traditional authority and seek knowledge through observation and reason, paving the way for the Enlightenment.</a:t>
            </a:r>
          </a:p>
          <a:p>
            <a:pPr marL="285750" indent="-285750">
              <a:buFont typeface="Arial" panose="020B0604020202020204" pitchFamily="34" charset="0"/>
              <a:buChar char="•"/>
            </a:pPr>
            <a:r>
              <a:rPr lang="en-US" b="0" i="0" dirty="0">
                <a:effectLst/>
                <a:latin typeface="+mj-lt"/>
              </a:rPr>
              <a:t>The ideas and discoveries of the Scientific Revolution contributed to a broader cultural shift, promoting secularism and challenging the dominance of religious explanations for natural phenomena. This shift laid the groundwork for modern science and significantly influenced Western thought, politics, and society.</a:t>
            </a:r>
          </a:p>
          <a:p>
            <a:pPr marL="285750" indent="-285750">
              <a:buFont typeface="Arial" panose="020B0604020202020204" pitchFamily="34" charset="0"/>
              <a:buChar char="•"/>
            </a:pPr>
            <a:endParaRPr lang="en-US" dirty="0">
              <a:latin typeface="+mj-lt"/>
              <a:cs typeface="Arial" panose="020B0604020202020204" pitchFamily="34" charset="0"/>
            </a:endParaRPr>
          </a:p>
          <a:p>
            <a:pPr marL="285750" indent="-285750">
              <a:buFont typeface="Arial" panose="020B0604020202020204" pitchFamily="34" charset="0"/>
              <a:buChar char="•"/>
            </a:pPr>
            <a:endParaRPr lang="en-US" dirty="0">
              <a:latin typeface="+mj-lt"/>
              <a:cs typeface="Arial" panose="020B0604020202020204" pitchFamily="34" charset="0"/>
            </a:endParaRPr>
          </a:p>
        </p:txBody>
      </p:sp>
    </p:spTree>
    <p:extLst>
      <p:ext uri="{BB962C8B-B14F-4D97-AF65-F5344CB8AC3E}">
        <p14:creationId xmlns:p14="http://schemas.microsoft.com/office/powerpoint/2010/main" val="369217459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7F630-5C16-581A-222D-3FE9E54A3721}"/>
            </a:ext>
          </a:extLst>
        </p:cNvPr>
        <p:cNvGrpSpPr/>
        <p:nvPr/>
      </p:nvGrpSpPr>
      <p:grpSpPr>
        <a:xfrm>
          <a:off x="0" y="0"/>
          <a:ext cx="0" cy="0"/>
          <a:chOff x="0" y="0"/>
          <a:chExt cx="0" cy="0"/>
        </a:xfrm>
      </p:grpSpPr>
      <p:pic>
        <p:nvPicPr>
          <p:cNvPr id="3" name="Picture 2" descr="A diagram of a scientific experiment&#10;&#10;Description automatically generated">
            <a:extLst>
              <a:ext uri="{FF2B5EF4-FFF2-40B4-BE49-F238E27FC236}">
                <a16:creationId xmlns:a16="http://schemas.microsoft.com/office/drawing/2014/main" id="{1B9D9E7C-D4C5-0252-7E85-AEBC054C5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55" y="161212"/>
            <a:ext cx="4700875" cy="6449660"/>
          </a:xfrm>
          <a:prstGeom prst="rect">
            <a:avLst/>
          </a:prstGeom>
        </p:spPr>
      </p:pic>
      <p:sp>
        <p:nvSpPr>
          <p:cNvPr id="4" name="TextBox 3">
            <a:extLst>
              <a:ext uri="{FF2B5EF4-FFF2-40B4-BE49-F238E27FC236}">
                <a16:creationId xmlns:a16="http://schemas.microsoft.com/office/drawing/2014/main" id="{16DFF788-251F-79A4-BFAC-5BCDB6D16A4F}"/>
              </a:ext>
            </a:extLst>
          </p:cNvPr>
          <p:cNvSpPr txBox="1"/>
          <p:nvPr/>
        </p:nvSpPr>
        <p:spPr>
          <a:xfrm>
            <a:off x="5011680" y="0"/>
            <a:ext cx="6873342" cy="7017306"/>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A</a:t>
            </a:r>
            <a:r>
              <a:rPr lang="en-US" b="0" i="0" dirty="0">
                <a:effectLst/>
                <a:latin typeface="+mj-lt"/>
              </a:rPr>
              <a:t> method of inquiry developed during the scientific revolution and still used today is known as </a:t>
            </a:r>
            <a:r>
              <a:rPr lang="en-US" b="0" i="0" dirty="0">
                <a:solidFill>
                  <a:schemeClr val="bg1"/>
                </a:solidFill>
                <a:effectLst/>
                <a:latin typeface="+mj-lt"/>
              </a:rPr>
              <a:t>the scientific method</a:t>
            </a:r>
            <a:r>
              <a:rPr lang="en-US" b="0" i="0" dirty="0">
                <a:effectLst/>
                <a:latin typeface="+mj-lt"/>
              </a:rPr>
              <a:t>. It is a systematic approach to inquiry used to investigate phenomena, acquire new knowledge, or correct and integrate previous knowledge. It is characterized by a series of steps that help ensure that its findings are reliable and valid. While the exact steps can vary, the scientific method generally includes </a:t>
            </a:r>
            <a:r>
              <a:rPr lang="en-US" dirty="0">
                <a:latin typeface="+mj-lt"/>
              </a:rPr>
              <a:t>several</a:t>
            </a:r>
            <a:r>
              <a:rPr lang="en-US" b="0" i="0" dirty="0">
                <a:effectLst/>
                <a:latin typeface="+mj-lt"/>
              </a:rPr>
              <a:t> components.</a:t>
            </a:r>
          </a:p>
          <a:p>
            <a:pPr marL="285750" indent="-285750">
              <a:buFont typeface="Arial" panose="020B0604020202020204" pitchFamily="34" charset="0"/>
              <a:buChar char="•"/>
            </a:pPr>
            <a:r>
              <a:rPr lang="en-US" b="0" i="0" dirty="0">
                <a:effectLst/>
                <a:latin typeface="+mj-lt"/>
              </a:rPr>
              <a:t>The </a:t>
            </a:r>
            <a:r>
              <a:rPr lang="en-US" dirty="0">
                <a:latin typeface="+mj-lt"/>
              </a:rPr>
              <a:t>scientific method includes several steps:</a:t>
            </a:r>
            <a:r>
              <a:rPr lang="en-US" b="0" i="0" dirty="0">
                <a:effectLst/>
                <a:latin typeface="+mj-lt"/>
              </a:rPr>
              <a:t> </a:t>
            </a:r>
          </a:p>
          <a:p>
            <a:pPr marL="285750" indent="-285750">
              <a:buFont typeface="Arial" panose="020B0604020202020204" pitchFamily="34" charset="0"/>
              <a:buChar char="•"/>
            </a:pPr>
            <a:r>
              <a:rPr lang="en-US" b="0" i="0" dirty="0">
                <a:solidFill>
                  <a:schemeClr val="bg1"/>
                </a:solidFill>
                <a:effectLst/>
                <a:latin typeface="+mj-lt"/>
              </a:rPr>
              <a:t>1) </a:t>
            </a:r>
            <a:r>
              <a:rPr lang="en-US" b="0" i="0" dirty="0">
                <a:effectLst/>
                <a:latin typeface="+mj-lt"/>
              </a:rPr>
              <a:t>Observing the world… (for example the planets and stars and their movements)</a:t>
            </a:r>
            <a:r>
              <a:rPr lang="en-US" dirty="0">
                <a:latin typeface="+mj-lt"/>
              </a:rPr>
              <a:t> </a:t>
            </a:r>
          </a:p>
          <a:p>
            <a:pPr marL="285750" indent="-285750">
              <a:buFont typeface="Arial" panose="020B0604020202020204" pitchFamily="34" charset="0"/>
              <a:buChar char="•"/>
            </a:pPr>
            <a:r>
              <a:rPr lang="en-US" dirty="0">
                <a:solidFill>
                  <a:schemeClr val="bg1"/>
                </a:solidFill>
                <a:latin typeface="+mj-lt"/>
              </a:rPr>
              <a:t>2) </a:t>
            </a:r>
            <a:r>
              <a:rPr lang="en-US" b="0" i="0" dirty="0">
                <a:effectLst/>
                <a:latin typeface="+mj-lt"/>
              </a:rPr>
              <a:t>Based on these observations a specific question is formulated and…( what is the structure of the Universe?)</a:t>
            </a:r>
            <a:r>
              <a:rPr lang="en-US" dirty="0">
                <a:latin typeface="+mj-lt"/>
              </a:rPr>
              <a:t> </a:t>
            </a:r>
          </a:p>
          <a:p>
            <a:pPr marL="285750" indent="-285750">
              <a:buFont typeface="Arial" panose="020B0604020202020204" pitchFamily="34" charset="0"/>
              <a:buChar char="•"/>
            </a:pPr>
            <a:r>
              <a:rPr lang="en-US" dirty="0">
                <a:solidFill>
                  <a:schemeClr val="bg1"/>
                </a:solidFill>
                <a:latin typeface="+mj-lt"/>
              </a:rPr>
              <a:t>3) </a:t>
            </a:r>
            <a:r>
              <a:rPr lang="en-US" b="0" i="0" dirty="0">
                <a:effectLst/>
                <a:latin typeface="+mj-lt"/>
              </a:rPr>
              <a:t>A hypothesis is proposed as a tentative explanation for the observed phenomenon...  (Geocentric, Heliocentric universes)</a:t>
            </a:r>
          </a:p>
          <a:p>
            <a:pPr marL="285750" indent="-285750">
              <a:buFont typeface="Arial" panose="020B0604020202020204" pitchFamily="34" charset="0"/>
              <a:buChar char="•"/>
            </a:pPr>
            <a:r>
              <a:rPr lang="en-US" b="0" i="0" dirty="0">
                <a:solidFill>
                  <a:schemeClr val="bg1"/>
                </a:solidFill>
                <a:effectLst/>
                <a:latin typeface="+mj-lt"/>
              </a:rPr>
              <a:t>4) </a:t>
            </a:r>
            <a:r>
              <a:rPr lang="en-US" b="0" i="0" dirty="0">
                <a:effectLst/>
                <a:latin typeface="+mj-lt"/>
              </a:rPr>
              <a:t>Experiments are designed and conducted to test the hypothesis… </a:t>
            </a:r>
            <a:r>
              <a:rPr lang="en-US" b="0" i="0" dirty="0">
                <a:solidFill>
                  <a:schemeClr val="bg1"/>
                </a:solidFill>
                <a:effectLst/>
                <a:latin typeface="+mj-lt"/>
              </a:rPr>
              <a:t>5) </a:t>
            </a:r>
            <a:r>
              <a:rPr lang="en-US" b="0" i="0" dirty="0">
                <a:effectLst/>
                <a:latin typeface="+mj-lt"/>
              </a:rPr>
              <a:t>Data is then collected and analyzed to determine whether it supports or refutes the hypothesis…</a:t>
            </a:r>
            <a:r>
              <a:rPr lang="en-US" dirty="0">
                <a:latin typeface="+mj-lt"/>
              </a:rPr>
              <a:t> </a:t>
            </a:r>
          </a:p>
          <a:p>
            <a:pPr marL="285750" indent="-285750">
              <a:buFont typeface="Arial" panose="020B0604020202020204" pitchFamily="34" charset="0"/>
              <a:buChar char="•"/>
            </a:pPr>
            <a:r>
              <a:rPr lang="en-US" dirty="0">
                <a:solidFill>
                  <a:schemeClr val="bg1"/>
                </a:solidFill>
                <a:latin typeface="+mj-lt"/>
              </a:rPr>
              <a:t>6) </a:t>
            </a:r>
            <a:r>
              <a:rPr lang="en-US" b="0" i="0" dirty="0">
                <a:effectLst/>
                <a:latin typeface="+mj-lt"/>
              </a:rPr>
              <a:t>Based on </a:t>
            </a:r>
            <a:r>
              <a:rPr lang="en-US" dirty="0">
                <a:latin typeface="+mj-lt"/>
              </a:rPr>
              <a:t>an</a:t>
            </a:r>
            <a:r>
              <a:rPr lang="en-US" b="0" i="0" dirty="0">
                <a:effectLst/>
                <a:latin typeface="+mj-lt"/>
              </a:rPr>
              <a:t> analysis of the data, a conclusion is drawn… </a:t>
            </a:r>
          </a:p>
          <a:p>
            <a:pPr marL="285750" indent="-285750">
              <a:buFont typeface="Arial" panose="020B0604020202020204" pitchFamily="34" charset="0"/>
              <a:buChar char="•"/>
            </a:pPr>
            <a:r>
              <a:rPr lang="en-US" b="0" i="0" dirty="0">
                <a:solidFill>
                  <a:schemeClr val="bg1"/>
                </a:solidFill>
                <a:effectLst/>
                <a:latin typeface="+mj-lt"/>
              </a:rPr>
              <a:t>7) </a:t>
            </a:r>
            <a:r>
              <a:rPr lang="en-US" b="0" i="0" dirty="0">
                <a:effectLst/>
                <a:latin typeface="+mj-lt"/>
              </a:rPr>
              <a:t>The results of the research are shared with the scientific community through publications, presentations, </a:t>
            </a:r>
            <a:r>
              <a:rPr lang="en-US" dirty="0">
                <a:latin typeface="+mj-lt"/>
              </a:rPr>
              <a:t>and</a:t>
            </a:r>
            <a:r>
              <a:rPr lang="en-US" b="0" i="0" dirty="0">
                <a:effectLst/>
                <a:latin typeface="+mj-lt"/>
              </a:rPr>
              <a:t> discussions… </a:t>
            </a:r>
            <a:r>
              <a:rPr lang="en-US" b="0" i="0" dirty="0">
                <a:solidFill>
                  <a:schemeClr val="bg1"/>
                </a:solidFill>
                <a:effectLst/>
                <a:latin typeface="+mj-lt"/>
              </a:rPr>
              <a:t>8)</a:t>
            </a:r>
            <a:r>
              <a:rPr lang="en-US" b="0" i="0" dirty="0">
                <a:effectLst/>
                <a:latin typeface="+mj-lt"/>
              </a:rPr>
              <a:t>This allows other scientists to review, replicate, refute and build upon the findings.</a:t>
            </a:r>
          </a:p>
          <a:p>
            <a:pPr marL="285750" indent="-285750">
              <a:buFont typeface="Arial" panose="020B0604020202020204" pitchFamily="34" charset="0"/>
              <a:buChar char="•"/>
            </a:pPr>
            <a:r>
              <a:rPr lang="en-US" b="0" i="0" dirty="0">
                <a:effectLst/>
                <a:latin typeface="+mj-lt"/>
              </a:rPr>
              <a:t>Scientific inquiry is ongoing. New questions may arise from </a:t>
            </a:r>
            <a:r>
              <a:rPr lang="en-US" dirty="0">
                <a:latin typeface="+mj-lt"/>
              </a:rPr>
              <a:t>previous</a:t>
            </a:r>
            <a:r>
              <a:rPr lang="en-US" b="0" i="0" dirty="0">
                <a:effectLst/>
                <a:latin typeface="+mj-lt"/>
              </a:rPr>
              <a:t> conclusions, leading to further investigation and refinement of knowledge.</a:t>
            </a:r>
          </a:p>
        </p:txBody>
      </p:sp>
    </p:spTree>
    <p:extLst>
      <p:ext uri="{BB962C8B-B14F-4D97-AF65-F5344CB8AC3E}">
        <p14:creationId xmlns:p14="http://schemas.microsoft.com/office/powerpoint/2010/main" val="349206267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63D7-C57E-9AC3-02D1-3449B7EC562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56C8B7A-B7FE-9461-ED5C-B7D7B9762BE4}"/>
              </a:ext>
            </a:extLst>
          </p:cNvPr>
          <p:cNvSpPr txBox="1"/>
          <p:nvPr/>
        </p:nvSpPr>
        <p:spPr>
          <a:xfrm>
            <a:off x="-240916" y="235599"/>
            <a:ext cx="3793112" cy="1508760"/>
          </a:xfrm>
          <a:prstGeom prst="rect">
            <a:avLst/>
          </a:prstGeom>
        </p:spPr>
        <p:txBody>
          <a:bodyPr vert="horz" lIns="91440" tIns="45720" rIns="91440" bIns="45720" rtlCol="0" anchor="ctr">
            <a:normAutofit/>
          </a:bodyPr>
          <a:lstStyle/>
          <a:p>
            <a:pPr algn="ctr" defTabSz="914400">
              <a:lnSpc>
                <a:spcPct val="85000"/>
              </a:lnSpc>
              <a:spcBef>
                <a:spcPct val="0"/>
              </a:spcBef>
              <a:spcAft>
                <a:spcPts val="600"/>
              </a:spcAft>
            </a:pPr>
            <a:r>
              <a:rPr lang="en-US" sz="2000" cap="all" dirty="0">
                <a:solidFill>
                  <a:schemeClr val="bg1"/>
                </a:solidFill>
                <a:latin typeface="+mj-lt"/>
                <a:ea typeface="+mj-ea"/>
                <a:cs typeface="+mj-cs"/>
              </a:rPr>
              <a:t>THE RISE OF SCIENCE AND </a:t>
            </a:r>
          </a:p>
          <a:p>
            <a:pPr algn="ctr" defTabSz="914400">
              <a:lnSpc>
                <a:spcPct val="85000"/>
              </a:lnSpc>
              <a:spcBef>
                <a:spcPct val="0"/>
              </a:spcBef>
              <a:spcAft>
                <a:spcPts val="600"/>
              </a:spcAft>
            </a:pPr>
            <a:r>
              <a:rPr lang="en-US" sz="2000" cap="all" dirty="0">
                <a:solidFill>
                  <a:schemeClr val="bg1"/>
                </a:solidFill>
                <a:latin typeface="+mj-lt"/>
                <a:ea typeface="+mj-ea"/>
                <a:cs typeface="+mj-cs"/>
              </a:rPr>
              <a:t>DECLINE OF RELIGION</a:t>
            </a:r>
          </a:p>
        </p:txBody>
      </p:sp>
      <p:pic>
        <p:nvPicPr>
          <p:cNvPr id="2050" name="Picture 2" descr="Galileo Galilei Discovers the Moons of Jupiter and the Phases of Venus -  Owlcation">
            <a:extLst>
              <a:ext uri="{FF2B5EF4-FFF2-40B4-BE49-F238E27FC236}">
                <a16:creationId xmlns:a16="http://schemas.microsoft.com/office/drawing/2014/main" id="{080AB84B-967D-3DBB-5705-995FF426BE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72" r="1" b="1"/>
          <a:stretch/>
        </p:blipFill>
        <p:spPr bwMode="auto">
          <a:xfrm>
            <a:off x="206992" y="1547978"/>
            <a:ext cx="3025997" cy="36193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D0BBCD-9439-2B3C-903C-1848AD7CC211}"/>
              </a:ext>
            </a:extLst>
          </p:cNvPr>
          <p:cNvSpPr txBox="1"/>
          <p:nvPr/>
        </p:nvSpPr>
        <p:spPr>
          <a:xfrm>
            <a:off x="4166963" y="1253406"/>
            <a:ext cx="7214964" cy="5175776"/>
          </a:xfrm>
          <a:prstGeom prst="rect">
            <a:avLst/>
          </a:prstGeom>
        </p:spPr>
        <p:txBody>
          <a:bodyPr vert="horz" lIns="91440" tIns="45720" rIns="91440" bIns="45720" rtlCol="0">
            <a:normAutofit/>
          </a:bodyPr>
          <a:lstStyle/>
          <a:p>
            <a:pPr marL="102870" defTabSz="914400">
              <a:lnSpc>
                <a:spcPct val="90000"/>
              </a:lnSpc>
              <a:spcAft>
                <a:spcPts val="600"/>
              </a:spcAft>
              <a:buClr>
                <a:schemeClr val="tx1"/>
              </a:buClr>
            </a:pPr>
            <a:endParaRPr lang="en-US" sz="2000" dirty="0"/>
          </a:p>
        </p:txBody>
      </p:sp>
      <p:sp>
        <p:nvSpPr>
          <p:cNvPr id="3" name="TextBox 2">
            <a:extLst>
              <a:ext uri="{FF2B5EF4-FFF2-40B4-BE49-F238E27FC236}">
                <a16:creationId xmlns:a16="http://schemas.microsoft.com/office/drawing/2014/main" id="{27157404-23AF-AB66-AE79-4A41BE099B05}"/>
              </a:ext>
            </a:extLst>
          </p:cNvPr>
          <p:cNvSpPr txBox="1"/>
          <p:nvPr/>
        </p:nvSpPr>
        <p:spPr>
          <a:xfrm>
            <a:off x="3301659" y="0"/>
            <a:ext cx="8683349" cy="6986528"/>
          </a:xfrm>
          <a:prstGeom prst="rect">
            <a:avLst/>
          </a:prstGeom>
          <a:noFill/>
        </p:spPr>
        <p:txBody>
          <a:bodyPr wrap="square">
            <a:spAutoFit/>
          </a:bodyPr>
          <a:lstStyle/>
          <a:p>
            <a:pPr marL="285750" indent="-285750">
              <a:buFont typeface="Arial" panose="020B0604020202020204" pitchFamily="34" charset="0"/>
              <a:buChar char="•"/>
            </a:pPr>
            <a:r>
              <a:rPr lang="en-US" sz="1600" b="0" i="0" dirty="0">
                <a:solidFill>
                  <a:schemeClr val="bg1"/>
                </a:solidFill>
                <a:effectLst/>
                <a:latin typeface="Corbel" panose="020B0503020204020204" pitchFamily="34" charset="0"/>
              </a:rPr>
              <a:t>Science and </a:t>
            </a:r>
            <a:r>
              <a:rPr lang="en-US" sz="1600" dirty="0">
                <a:solidFill>
                  <a:schemeClr val="bg1"/>
                </a:solidFill>
                <a:latin typeface="Corbel" panose="020B0503020204020204" pitchFamily="34" charset="0"/>
              </a:rPr>
              <a:t>spirituality/religion</a:t>
            </a:r>
            <a:r>
              <a:rPr lang="en-US" sz="1600" b="0" i="0" dirty="0">
                <a:solidFill>
                  <a:schemeClr val="bg1"/>
                </a:solidFill>
                <a:effectLst/>
                <a:latin typeface="Corbel" panose="020B0503020204020204" pitchFamily="34" charset="0"/>
              </a:rPr>
              <a:t> </a:t>
            </a:r>
            <a:r>
              <a:rPr lang="en-US" sz="1600" b="0" i="0" dirty="0">
                <a:effectLst/>
                <a:latin typeface="Corbel" panose="020B0503020204020204" pitchFamily="34" charset="0"/>
              </a:rPr>
              <a:t>are two distinct ways of understanding the world and rely on different methods and approaches to knowledge.</a:t>
            </a:r>
            <a:r>
              <a:rPr lang="en-US" sz="1600" dirty="0">
                <a:latin typeface="Corbel" panose="020B0503020204020204" pitchFamily="34" charset="0"/>
              </a:rPr>
              <a:t> </a:t>
            </a:r>
          </a:p>
          <a:p>
            <a:pPr marL="285750" indent="-285750">
              <a:buFont typeface="Arial" panose="020B0604020202020204" pitchFamily="34" charset="0"/>
              <a:buChar char="•"/>
            </a:pPr>
            <a:r>
              <a:rPr lang="en-US" sz="1600" b="0" i="0" dirty="0">
                <a:effectLst/>
                <a:latin typeface="Corbel" panose="020B0503020204020204" pitchFamily="34" charset="0"/>
              </a:rPr>
              <a:t>Science uses the scientific method and relies on empirical evidence, experimentation, and observation to draw conclusions. </a:t>
            </a:r>
          </a:p>
          <a:p>
            <a:pPr marL="285750" indent="-285750">
              <a:buFont typeface="Arial" panose="020B0604020202020204" pitchFamily="34" charset="0"/>
              <a:buChar char="•"/>
            </a:pPr>
            <a:r>
              <a:rPr lang="en-US" sz="1600" b="0" i="0" dirty="0">
                <a:effectLst/>
                <a:latin typeface="Corbel" panose="020B0503020204020204" pitchFamily="34" charset="0"/>
              </a:rPr>
              <a:t>Religion, on the other hand, relies on faith, personal spiritual experiences, divine revelations, sacred texts, rituals and teachings as sources of knowledge and understanding. </a:t>
            </a:r>
          </a:p>
          <a:p>
            <a:pPr marL="285750" indent="-285750">
              <a:buFont typeface="Arial" panose="020B0604020202020204" pitchFamily="34" charset="0"/>
              <a:buChar char="•"/>
            </a:pPr>
            <a:r>
              <a:rPr lang="en-US" sz="1600" dirty="0">
                <a:latin typeface="Corbel" panose="020B0503020204020204" pitchFamily="34" charset="0"/>
                <a:cs typeface="Arial" panose="020B0604020202020204" pitchFamily="34" charset="0"/>
              </a:rPr>
              <a:t>The relationship between science and religion is complex and has evolved over centuries. </a:t>
            </a:r>
          </a:p>
          <a:p>
            <a:pPr marL="285750" indent="-285750">
              <a:buFont typeface="Arial" panose="020B0604020202020204" pitchFamily="34" charset="0"/>
              <a:buChar char="•"/>
            </a:pPr>
            <a:r>
              <a:rPr lang="en-US" sz="1600" dirty="0">
                <a:latin typeface="Corbel" panose="020B0503020204020204" pitchFamily="34" charset="0"/>
                <a:cs typeface="Arial" panose="020B0604020202020204" pitchFamily="34" charset="0"/>
              </a:rPr>
              <a:t>The shift from the geocentric to the heliocentric model proposed by Copernicus and later supported by Galileo challenged the Church's teachings, which were based on biblical texts that adopted a geocentric Ptolemaic view of the Universe. This challenge to the established dogma led to a suppression of the scientific approach by the church. </a:t>
            </a:r>
          </a:p>
          <a:p>
            <a:pPr marL="285750" indent="-285750">
              <a:buFont typeface="Arial" panose="020B0604020202020204" pitchFamily="34" charset="0"/>
              <a:buChar char="•"/>
            </a:pPr>
            <a:r>
              <a:rPr lang="en-US" sz="1600" dirty="0">
                <a:latin typeface="Corbel" panose="020B0503020204020204" pitchFamily="34" charset="0"/>
                <a:cs typeface="Arial" panose="020B0604020202020204" pitchFamily="34" charset="0"/>
              </a:rPr>
              <a:t>Famously Giordano Bruno was burned at the stake for questioning this dogma.</a:t>
            </a:r>
          </a:p>
          <a:p>
            <a:pPr marL="285750" indent="-285750">
              <a:buFont typeface="Arial" panose="020B0604020202020204" pitchFamily="34" charset="0"/>
              <a:buChar char="•"/>
            </a:pPr>
            <a:r>
              <a:rPr lang="en-US" sz="1600" dirty="0">
                <a:latin typeface="Corbel" panose="020B0503020204020204" pitchFamily="34" charset="0"/>
              </a:rPr>
              <a:t>To allow  science to liberate itself from the religiously sanctioned Ptolemaic worldview, Galileo, a devout catholic who was being prosecuted by the church offered church authorities a compromise: Science would limit itself to the  study of what was then considered the less important physical or material world, which could be understood using mathematics. Meanwhile, the realms of the mind, Soul, and Spirit, which were generally recognized as the far more important realms but not amenable to mathematical analysis, were to remain the domain of the church and the theologians. </a:t>
            </a:r>
          </a:p>
          <a:p>
            <a:pPr marL="285750" indent="-285750">
              <a:buFont typeface="Arial" panose="020B0604020202020204" pitchFamily="34" charset="0"/>
              <a:buChar char="•"/>
            </a:pPr>
            <a:r>
              <a:rPr lang="en-US" sz="1600" dirty="0">
                <a:latin typeface="Corbel" panose="020B0503020204020204" pitchFamily="34" charset="0"/>
              </a:rPr>
              <a:t>This compromise which separated the study of the mundane from that of the sacred worked well at first with science and religion peacefully co-existing.</a:t>
            </a:r>
          </a:p>
          <a:p>
            <a:pPr marL="285750" indent="-285750">
              <a:buFont typeface="Arial" panose="020B0604020202020204" pitchFamily="34" charset="0"/>
              <a:buChar char="•"/>
            </a:pPr>
            <a:r>
              <a:rPr lang="en-US" sz="1600" dirty="0">
                <a:latin typeface="Corbel" panose="020B0503020204020204" pitchFamily="34" charset="0"/>
              </a:rPr>
              <a:t>Until the last 100-200 years most humans were absolutely convinced of the existence of these two realms:</a:t>
            </a:r>
            <a:r>
              <a:rPr lang="en-US" sz="1600" dirty="0">
                <a:solidFill>
                  <a:schemeClr val="bg1"/>
                </a:solidFill>
                <a:latin typeface="Corbel" panose="020B0503020204020204" pitchFamily="34" charset="0"/>
              </a:rPr>
              <a:t> 1. </a:t>
            </a:r>
            <a:r>
              <a:rPr lang="en-US" sz="1600" dirty="0">
                <a:latin typeface="Corbel" panose="020B0503020204020204" pitchFamily="34" charset="0"/>
              </a:rPr>
              <a:t>The visible, this worldly, material, mundane realm and </a:t>
            </a:r>
            <a:r>
              <a:rPr lang="en-US" sz="1600" dirty="0">
                <a:solidFill>
                  <a:schemeClr val="bg1"/>
                </a:solidFill>
                <a:latin typeface="Corbel" panose="020B0503020204020204" pitchFamily="34" charset="0"/>
              </a:rPr>
              <a:t>2. </a:t>
            </a:r>
            <a:r>
              <a:rPr lang="en-US" sz="1600" dirty="0">
                <a:latin typeface="Corbel" panose="020B0503020204020204" pitchFamily="34" charset="0"/>
              </a:rPr>
              <a:t>the invisible, other worldly, immaterial, sacred realm. They also knew the sacred was more important.</a:t>
            </a:r>
          </a:p>
          <a:p>
            <a:pPr marL="285750" indent="-285750">
              <a:buFont typeface="Arial" panose="020B0604020202020204" pitchFamily="34" charset="0"/>
              <a:buChar char="•"/>
            </a:pPr>
            <a:r>
              <a:rPr lang="en-US" sz="1600" dirty="0">
                <a:latin typeface="Corbel" panose="020B0503020204020204" pitchFamily="34" charset="0"/>
              </a:rPr>
              <a:t>This order of importance of the realms was upended in the 19</a:t>
            </a:r>
            <a:r>
              <a:rPr lang="en-US" sz="1600" baseline="30000" dirty="0">
                <a:latin typeface="Corbel" panose="020B0503020204020204" pitchFamily="34" charset="0"/>
              </a:rPr>
              <a:t>th</a:t>
            </a:r>
            <a:r>
              <a:rPr lang="en-US" sz="1600" dirty="0">
                <a:latin typeface="Corbel" panose="020B0503020204020204" pitchFamily="34" charset="0"/>
              </a:rPr>
              <a:t> century when </a:t>
            </a:r>
            <a:r>
              <a:rPr lang="en-US" sz="1600" dirty="0">
                <a:latin typeface="Corbel" panose="020B0503020204020204" pitchFamily="34" charset="0"/>
                <a:cs typeface="Arial" panose="020B0604020202020204" pitchFamily="34" charset="0"/>
              </a:rPr>
              <a:t>the advancements in technology and understanding of the natural world started to lead to a more secular worldview. As people began to rely more on scientific explanations for everyday life, the authority of religious institutions diminished in many areas.</a:t>
            </a:r>
            <a:r>
              <a:rPr lang="en-US" sz="1600" b="0" i="0" dirty="0">
                <a:effectLst/>
                <a:latin typeface="Corbel" panose="020B0503020204020204" pitchFamily="34" charset="0"/>
                <a:cs typeface="Arial" panose="020B0604020202020204" pitchFamily="34" charset="0"/>
              </a:rPr>
              <a:t> </a:t>
            </a:r>
            <a:endParaRPr lang="en-US" sz="1600" dirty="0">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284306804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BC39-E5C7-3A0A-5F9E-E488C09E278C}"/>
            </a:ext>
          </a:extLst>
        </p:cNvPr>
        <p:cNvGrpSpPr/>
        <p:nvPr/>
      </p:nvGrpSpPr>
      <p:grpSpPr>
        <a:xfrm>
          <a:off x="0" y="0"/>
          <a:ext cx="0" cy="0"/>
          <a:chOff x="0" y="0"/>
          <a:chExt cx="0" cy="0"/>
        </a:xfrm>
      </p:grpSpPr>
      <p:pic>
        <p:nvPicPr>
          <p:cNvPr id="5" name="Picture 4" descr="A statue of a person thinking&#10;&#10;Description automatically generated">
            <a:extLst>
              <a:ext uri="{FF2B5EF4-FFF2-40B4-BE49-F238E27FC236}">
                <a16:creationId xmlns:a16="http://schemas.microsoft.com/office/drawing/2014/main" id="{8C697F3B-2D6F-DD83-0D7C-34DA9BB37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79" y="1242725"/>
            <a:ext cx="4097600" cy="5108980"/>
          </a:xfrm>
          <a:prstGeom prst="rect">
            <a:avLst/>
          </a:prstGeom>
        </p:spPr>
      </p:pic>
      <p:sp>
        <p:nvSpPr>
          <p:cNvPr id="3" name="TextBox 2">
            <a:extLst>
              <a:ext uri="{FF2B5EF4-FFF2-40B4-BE49-F238E27FC236}">
                <a16:creationId xmlns:a16="http://schemas.microsoft.com/office/drawing/2014/main" id="{9F11F263-AAE5-ABCA-5B62-0029FEE67898}"/>
              </a:ext>
            </a:extLst>
          </p:cNvPr>
          <p:cNvSpPr txBox="1"/>
          <p:nvPr/>
        </p:nvSpPr>
        <p:spPr>
          <a:xfrm>
            <a:off x="4694738" y="660072"/>
            <a:ext cx="7423619"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Wise mind’s goal is to understand itself/ourselves and the universe more deeply.</a:t>
            </a:r>
          </a:p>
          <a:p>
            <a:pPr marL="285750" indent="-285750">
              <a:buFont typeface="Arial" panose="020B0604020202020204" pitchFamily="34" charset="0"/>
              <a:buChar char="•"/>
            </a:pPr>
            <a:r>
              <a:rPr lang="en-US" dirty="0">
                <a:latin typeface="+mj-lt"/>
              </a:rPr>
              <a:t>The scientific method helps us understand certain aspects of the world and ourselves. Wise mind also knows that the knowledge we acquire through the scientific method only provides us with useful maps or theories, that is aspects of the territory.</a:t>
            </a:r>
          </a:p>
          <a:p>
            <a:pPr marL="285750" indent="-285750">
              <a:buFont typeface="Arial" panose="020B0604020202020204" pitchFamily="34" charset="0"/>
              <a:buChar char="•"/>
            </a:pPr>
            <a:r>
              <a:rPr lang="en-US" dirty="0">
                <a:latin typeface="+mj-lt"/>
              </a:rPr>
              <a:t>For example, P</a:t>
            </a:r>
            <a:r>
              <a:rPr lang="en-US" b="0" i="0" dirty="0">
                <a:effectLst/>
                <a:latin typeface="+mj-lt"/>
              </a:rPr>
              <a:t>sychology, one of the branches of science, </a:t>
            </a:r>
            <a:r>
              <a:rPr lang="en-US" dirty="0">
                <a:latin typeface="+mj-lt"/>
              </a:rPr>
              <a:t>gives us</a:t>
            </a:r>
            <a:r>
              <a:rPr lang="en-US" b="0" i="0" dirty="0">
                <a:effectLst/>
                <a:latin typeface="+mj-lt"/>
              </a:rPr>
              <a:t> </a:t>
            </a:r>
            <a:r>
              <a:rPr lang="en-US" dirty="0">
                <a:latin typeface="+mj-lt"/>
              </a:rPr>
              <a:t>useful maps</a:t>
            </a:r>
            <a:r>
              <a:rPr lang="en-US" b="0" i="0" dirty="0">
                <a:effectLst/>
                <a:latin typeface="+mj-lt"/>
              </a:rPr>
              <a:t> for understanding o</a:t>
            </a:r>
            <a:r>
              <a:rPr lang="en-US" dirty="0">
                <a:latin typeface="+mj-lt"/>
              </a:rPr>
              <a:t>ur</a:t>
            </a:r>
            <a:r>
              <a:rPr lang="en-US" b="0" i="0" dirty="0">
                <a:effectLst/>
                <a:latin typeface="+mj-lt"/>
              </a:rPr>
              <a:t>selves and others and offers practical methods for personal development and well-being.</a:t>
            </a:r>
            <a:r>
              <a:rPr lang="en-US" dirty="0">
                <a:latin typeface="+mj-lt"/>
              </a:rPr>
              <a:t> </a:t>
            </a:r>
            <a:r>
              <a:rPr lang="en-US" b="0" i="0" dirty="0">
                <a:effectLst/>
                <a:latin typeface="+mj-lt"/>
              </a:rPr>
              <a:t>Psychology helps individuals understand their thoughts, emotions, and behaviors</a:t>
            </a:r>
            <a:r>
              <a:rPr lang="en-US" dirty="0">
                <a:latin typeface="+mj-lt"/>
              </a:rPr>
              <a:t> and</a:t>
            </a:r>
            <a:r>
              <a:rPr lang="en-US" b="0" i="0" dirty="0">
                <a:effectLst/>
                <a:latin typeface="+mj-lt"/>
              </a:rPr>
              <a:t> gain insights into their personality</a:t>
            </a:r>
            <a:r>
              <a:rPr lang="en-US" dirty="0">
                <a:latin typeface="+mj-lt"/>
              </a:rPr>
              <a:t> and</a:t>
            </a:r>
            <a:r>
              <a:rPr lang="en-US" b="0" i="0" dirty="0">
                <a:effectLst/>
                <a:latin typeface="+mj-lt"/>
              </a:rPr>
              <a:t> motivations. This self-awareness is crucial for personal growth and healing.</a:t>
            </a:r>
          </a:p>
          <a:p>
            <a:pPr marL="285750" indent="-285750">
              <a:buFont typeface="Arial" panose="020B0604020202020204" pitchFamily="34" charset="0"/>
              <a:buChar char="•"/>
            </a:pPr>
            <a:r>
              <a:rPr lang="en-US" dirty="0">
                <a:latin typeface="+mj-lt"/>
              </a:rPr>
              <a:t>P</a:t>
            </a:r>
            <a:r>
              <a:rPr lang="en-US" b="0" i="0" dirty="0">
                <a:effectLst/>
                <a:latin typeface="+mj-lt"/>
              </a:rPr>
              <a:t>sychology focuses on helping individuals change unhelpful patterns provides tools, skills and strategies for setting goals, overcoming obstacles, and developing healthier habits. </a:t>
            </a:r>
          </a:p>
          <a:p>
            <a:pPr marL="285750" indent="-285750">
              <a:buFont typeface="Arial" panose="020B0604020202020204" pitchFamily="34" charset="0"/>
              <a:buChar char="•"/>
            </a:pPr>
            <a:r>
              <a:rPr lang="en-US" dirty="0">
                <a:latin typeface="+mj-lt"/>
              </a:rPr>
              <a:t>The field of p</a:t>
            </a:r>
            <a:r>
              <a:rPr lang="en-US" b="0" i="0" dirty="0">
                <a:effectLst/>
                <a:latin typeface="+mj-lt"/>
              </a:rPr>
              <a:t>ositive Psychology specifically focuses on developing the </a:t>
            </a:r>
            <a:r>
              <a:rPr lang="en-US" dirty="0">
                <a:latin typeface="+mj-lt"/>
              </a:rPr>
              <a:t>resources</a:t>
            </a:r>
            <a:r>
              <a:rPr lang="en-US" b="0" i="0" dirty="0">
                <a:effectLst/>
                <a:latin typeface="+mj-lt"/>
              </a:rPr>
              <a:t> that contribute to a fulfilling life. </a:t>
            </a:r>
          </a:p>
          <a:p>
            <a:pPr marL="285750" indent="-285750">
              <a:buFont typeface="Arial" panose="020B0604020202020204" pitchFamily="34" charset="0"/>
              <a:buChar char="•"/>
            </a:pPr>
            <a:r>
              <a:rPr lang="en-US" b="0" i="0" dirty="0">
                <a:effectLst/>
                <a:latin typeface="+mj-lt"/>
              </a:rPr>
              <a:t>Psychological practices often incorporate mindfulness and self-reflection, which enhance self-awareness. These practices help individuals become more attuned to their present experiences and foster a deeper understanding of themselves.</a:t>
            </a:r>
            <a:br>
              <a:rPr lang="en-US" dirty="0"/>
            </a:br>
            <a:br>
              <a:rPr lang="en-US" dirty="0"/>
            </a:br>
            <a:endParaRPr lang="en-CA" dirty="0"/>
          </a:p>
        </p:txBody>
      </p:sp>
      <p:sp>
        <p:nvSpPr>
          <p:cNvPr id="6" name="TextBox 5">
            <a:extLst>
              <a:ext uri="{FF2B5EF4-FFF2-40B4-BE49-F238E27FC236}">
                <a16:creationId xmlns:a16="http://schemas.microsoft.com/office/drawing/2014/main" id="{08FACA70-D5F0-750A-1028-4DF9838A9AF4}"/>
              </a:ext>
            </a:extLst>
          </p:cNvPr>
          <p:cNvSpPr txBox="1"/>
          <p:nvPr/>
        </p:nvSpPr>
        <p:spPr>
          <a:xfrm>
            <a:off x="73643" y="288618"/>
            <a:ext cx="4694738" cy="954107"/>
          </a:xfrm>
          <a:prstGeom prst="rect">
            <a:avLst/>
          </a:prstGeom>
          <a:noFill/>
        </p:spPr>
        <p:txBody>
          <a:bodyPr wrap="square">
            <a:spAutoFit/>
          </a:bodyPr>
          <a:lstStyle/>
          <a:p>
            <a:pPr algn="ctr"/>
            <a:r>
              <a:rPr lang="en-US" sz="2800" dirty="0">
                <a:solidFill>
                  <a:schemeClr val="bg1"/>
                </a:solidFill>
                <a:latin typeface="+mj-lt"/>
              </a:rPr>
              <a:t>PSYCHOLOGICAL SCIENCE</a:t>
            </a:r>
            <a:r>
              <a:rPr lang="en-US" sz="2800" b="0" i="0" dirty="0">
                <a:solidFill>
                  <a:schemeClr val="bg1"/>
                </a:solidFill>
                <a:effectLst/>
                <a:latin typeface="+mj-lt"/>
              </a:rPr>
              <a:t> </a:t>
            </a:r>
          </a:p>
          <a:p>
            <a:pPr algn="ctr"/>
            <a:r>
              <a:rPr lang="en-US" sz="2800" b="0" i="0" dirty="0">
                <a:solidFill>
                  <a:schemeClr val="bg1"/>
                </a:solidFill>
                <a:effectLst/>
                <a:latin typeface="+mj-lt"/>
              </a:rPr>
              <a:t>AND WISE MIND</a:t>
            </a:r>
            <a:endParaRPr lang="en-CA" sz="2800" dirty="0">
              <a:solidFill>
                <a:schemeClr val="bg1"/>
              </a:solidFill>
            </a:endParaRPr>
          </a:p>
        </p:txBody>
      </p:sp>
    </p:spTree>
    <p:extLst>
      <p:ext uri="{BB962C8B-B14F-4D97-AF65-F5344CB8AC3E}">
        <p14:creationId xmlns:p14="http://schemas.microsoft.com/office/powerpoint/2010/main" val="288250347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C4322-30E6-D88B-0791-7CE38C7C6425}"/>
            </a:ext>
          </a:extLst>
        </p:cNvPr>
        <p:cNvGrpSpPr/>
        <p:nvPr/>
      </p:nvGrpSpPr>
      <p:grpSpPr>
        <a:xfrm>
          <a:off x="0" y="0"/>
          <a:ext cx="0" cy="0"/>
          <a:chOff x="0" y="0"/>
          <a:chExt cx="0" cy="0"/>
        </a:xfrm>
      </p:grpSpPr>
      <p:pic>
        <p:nvPicPr>
          <p:cNvPr id="3" name="Picture 2" descr="A person kneeling in front of a computer&#10;&#10;Description automatically generated">
            <a:extLst>
              <a:ext uri="{FF2B5EF4-FFF2-40B4-BE49-F238E27FC236}">
                <a16:creationId xmlns:a16="http://schemas.microsoft.com/office/drawing/2014/main" id="{3C9A6267-DF79-C62B-7F68-DB4C76FEF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8" y="1669393"/>
            <a:ext cx="2925123" cy="3160357"/>
          </a:xfrm>
          <a:prstGeom prst="rect">
            <a:avLst/>
          </a:prstGeom>
        </p:spPr>
      </p:pic>
      <p:sp>
        <p:nvSpPr>
          <p:cNvPr id="4" name="TextBox 3">
            <a:extLst>
              <a:ext uri="{FF2B5EF4-FFF2-40B4-BE49-F238E27FC236}">
                <a16:creationId xmlns:a16="http://schemas.microsoft.com/office/drawing/2014/main" id="{929A624D-84BE-652F-CB62-E123E8C5BFF2}"/>
              </a:ext>
            </a:extLst>
          </p:cNvPr>
          <p:cNvSpPr txBox="1"/>
          <p:nvPr/>
        </p:nvSpPr>
        <p:spPr>
          <a:xfrm>
            <a:off x="787442" y="1050326"/>
            <a:ext cx="1918936" cy="523220"/>
          </a:xfrm>
          <a:prstGeom prst="rect">
            <a:avLst/>
          </a:prstGeom>
          <a:noFill/>
        </p:spPr>
        <p:txBody>
          <a:bodyPr wrap="square">
            <a:spAutoFit/>
          </a:bodyPr>
          <a:lstStyle/>
          <a:p>
            <a:r>
              <a:rPr lang="en-US" sz="2800" dirty="0">
                <a:solidFill>
                  <a:schemeClr val="bg1"/>
                </a:solidFill>
                <a:cs typeface="Arial" panose="020B0604020202020204" pitchFamily="34" charset="0"/>
              </a:rPr>
              <a:t>SCIENTISM</a:t>
            </a:r>
          </a:p>
        </p:txBody>
      </p:sp>
      <p:sp>
        <p:nvSpPr>
          <p:cNvPr id="5" name="TextBox 4">
            <a:extLst>
              <a:ext uri="{FF2B5EF4-FFF2-40B4-BE49-F238E27FC236}">
                <a16:creationId xmlns:a16="http://schemas.microsoft.com/office/drawing/2014/main" id="{A2E6E0E9-ACD7-68D4-5252-91D7B69C3E00}"/>
              </a:ext>
            </a:extLst>
          </p:cNvPr>
          <p:cNvSpPr txBox="1"/>
          <p:nvPr/>
        </p:nvSpPr>
        <p:spPr>
          <a:xfrm>
            <a:off x="3209471" y="0"/>
            <a:ext cx="8927297" cy="6986528"/>
          </a:xfrm>
          <a:prstGeom prst="rect">
            <a:avLst/>
          </a:prstGeom>
          <a:noFill/>
        </p:spPr>
        <p:txBody>
          <a:bodyPr wrap="square">
            <a:spAutoFit/>
          </a:bodyPr>
          <a:lstStyle/>
          <a:p>
            <a:pPr marL="285750" indent="-285750">
              <a:buFont typeface="Arial" panose="020B0604020202020204" pitchFamily="34" charset="0"/>
              <a:buChar char="•"/>
            </a:pPr>
            <a:r>
              <a:rPr lang="en-US" sz="1600" b="0" i="0" dirty="0">
                <a:solidFill>
                  <a:schemeClr val="bg1"/>
                </a:solidFill>
                <a:effectLst/>
                <a:latin typeface="+mj-lt"/>
              </a:rPr>
              <a:t>Scientism</a:t>
            </a:r>
            <a:r>
              <a:rPr lang="en-US" sz="1600" b="0" i="0" dirty="0">
                <a:effectLst/>
                <a:latin typeface="+mj-lt"/>
              </a:rPr>
              <a:t> is the belief that the scientific method and empirical science are the most authoritative </a:t>
            </a:r>
            <a:r>
              <a:rPr lang="en-US" sz="1600" dirty="0">
                <a:latin typeface="+mj-lt"/>
              </a:rPr>
              <a:t>and</a:t>
            </a:r>
            <a:r>
              <a:rPr lang="en-US" sz="1600" b="0" i="0" dirty="0">
                <a:effectLst/>
                <a:latin typeface="+mj-lt"/>
              </a:rPr>
              <a:t> valuable means of understanding the world and that they can be applied to all areas of inquiry, including those traditionally considered outside the realm of science, such as religious beliefs, philosophical reasoning, intuition, ethics, and the arts.</a:t>
            </a:r>
          </a:p>
          <a:p>
            <a:pPr marL="285750" indent="-285750">
              <a:buFont typeface="Arial" panose="020B0604020202020204" pitchFamily="34" charset="0"/>
              <a:buChar char="•"/>
            </a:pPr>
            <a:r>
              <a:rPr lang="en-US" sz="1600" b="0" i="0" dirty="0">
                <a:effectLst/>
                <a:latin typeface="+mj-lt"/>
              </a:rPr>
              <a:t>Proponents of scientism often argue that </a:t>
            </a:r>
            <a:r>
              <a:rPr lang="en-US" sz="1600" b="0" i="0" dirty="0">
                <a:solidFill>
                  <a:schemeClr val="bg1"/>
                </a:solidFill>
                <a:effectLst/>
                <a:latin typeface="+mj-lt"/>
              </a:rPr>
              <a:t>scientific knowledge is superior to other forms of knowledge </a:t>
            </a:r>
            <a:r>
              <a:rPr lang="en-US" sz="1600" b="0" i="0" dirty="0">
                <a:effectLst/>
                <a:latin typeface="+mj-lt"/>
              </a:rPr>
              <a:t>and that only scientific claims should be considered valid. </a:t>
            </a:r>
          </a:p>
          <a:p>
            <a:pPr marL="285750" indent="-285750">
              <a:buFont typeface="Arial" panose="020B0604020202020204" pitchFamily="34" charset="0"/>
              <a:buChar char="•"/>
            </a:pPr>
            <a:r>
              <a:rPr lang="en-US" sz="1600" b="0" i="0" dirty="0">
                <a:effectLst/>
                <a:latin typeface="+mj-lt"/>
              </a:rPr>
              <a:t>The idea that the ways of knowing in science are superior to those in religion stems from several factors related to the nature of knowledge, evidence, and the goals of each of these two domain. </a:t>
            </a:r>
          </a:p>
          <a:p>
            <a:pPr marL="285750" indent="-285750">
              <a:buFont typeface="Arial" panose="020B0604020202020204" pitchFamily="34" charset="0"/>
              <a:buChar char="•"/>
            </a:pPr>
            <a:r>
              <a:rPr lang="en-US" sz="1600" b="0" i="0" dirty="0">
                <a:effectLst/>
                <a:latin typeface="+mj-lt"/>
              </a:rPr>
              <a:t>Science specifically addresses questions about the natural world and physical phenomena, making it a powerful tool for understanding and manipulating the environment. Science is grounded in empirical observation and experimentation. This reliance on evidence makes scientific knowledge more adaptable and self-correcting over time. Scientific knowledge evolves as new discoveries are made, allowing for continual refinement and improvement. This adaptability is often seen as a strength, as it reflects a commitment to understanding the world more accurately over time.</a:t>
            </a:r>
          </a:p>
          <a:p>
            <a:pPr marL="285750" indent="-285750">
              <a:buFont typeface="Arial" panose="020B0604020202020204" pitchFamily="34" charset="0"/>
              <a:buChar char="•"/>
            </a:pPr>
            <a:r>
              <a:rPr lang="en-US" sz="1600" b="0" i="0" dirty="0">
                <a:effectLst/>
                <a:latin typeface="+mj-lt"/>
              </a:rPr>
              <a:t>Religion, while addressing moral, ethical, and existential questions, often deals with matters that are not scientifically testable.</a:t>
            </a:r>
            <a:r>
              <a:rPr lang="en-US" sz="1600" dirty="0">
                <a:latin typeface="+mj-lt"/>
              </a:rPr>
              <a:t> </a:t>
            </a:r>
          </a:p>
          <a:p>
            <a:pPr marL="285750" indent="-285750">
              <a:buFont typeface="Arial" panose="020B0604020202020204" pitchFamily="34" charset="0"/>
              <a:buChar char="•"/>
            </a:pPr>
            <a:r>
              <a:rPr lang="en-US" sz="1600" dirty="0">
                <a:latin typeface="+mj-lt"/>
                <a:cs typeface="Arial" panose="020B0604020202020204" pitchFamily="34" charset="0"/>
              </a:rPr>
              <a:t>T</a:t>
            </a:r>
            <a:r>
              <a:rPr lang="en-US" sz="1600" b="0" i="0" dirty="0">
                <a:effectLst/>
                <a:latin typeface="+mj-lt"/>
              </a:rPr>
              <a:t>he modern-day perceived superiority of scientific ways of knowing does not inherently diminish the value of religious knowledge. Many individuals find that religion provides meaning, community, and ethical guidance that science does not address. </a:t>
            </a:r>
          </a:p>
          <a:p>
            <a:pPr marL="285750" indent="-285750">
              <a:buFont typeface="Arial" panose="020B0604020202020204" pitchFamily="34" charset="0"/>
              <a:buChar char="•"/>
            </a:pPr>
            <a:r>
              <a:rPr lang="en-US" sz="1600" b="0" i="0" dirty="0">
                <a:effectLst/>
              </a:rPr>
              <a:t>While science is a powerful tool for understanding the natural world and has led to significant advancements, critics argue that </a:t>
            </a:r>
            <a:r>
              <a:rPr lang="en-US" sz="1600" b="0" i="0" dirty="0">
                <a:solidFill>
                  <a:schemeClr val="bg1"/>
                </a:solidFill>
                <a:effectLst/>
              </a:rPr>
              <a:t>scientism</a:t>
            </a:r>
            <a:r>
              <a:rPr lang="en-US" sz="1600" b="0" i="0" dirty="0">
                <a:effectLst/>
              </a:rPr>
              <a:t> is a distortion of the scientific method. </a:t>
            </a:r>
            <a:r>
              <a:rPr lang="en-US" sz="1600" b="0" i="0" dirty="0">
                <a:effectLst/>
                <a:latin typeface="+mj-lt"/>
              </a:rPr>
              <a:t>Scientism can lead to a form of philosophical materialism, where only physical phenomena are considered real, potentially neglecting subjective experiences, moral values, and existential questions.</a:t>
            </a:r>
          </a:p>
          <a:p>
            <a:pPr marL="285750" indent="-285750">
              <a:buFont typeface="Arial" panose="020B0604020202020204" pitchFamily="34" charset="0"/>
              <a:buChar char="•"/>
            </a:pPr>
            <a:r>
              <a:rPr lang="en-US" sz="1600" dirty="0">
                <a:latin typeface="+mj-lt"/>
                <a:cs typeface="Arial" panose="020B0604020202020204" pitchFamily="34" charset="0"/>
              </a:rPr>
              <a:t>By reducing complex human experiences, emotions, and cultural phenomena to mere biological or chemical processes,  scientism can strip away the richness of human experience and leave individuals feeling disconnected from the world and unable to find deeper meaning in life. Scientism is scientific knowledge without the wisdom that scientific “maps” are not the territory.</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Scientism is at the root of the disenchantment of the world </a:t>
            </a:r>
            <a:r>
              <a:rPr lang="en-US" sz="1600" dirty="0">
                <a:latin typeface="+mj-lt"/>
                <a:cs typeface="Arial" panose="020B0604020202020204" pitchFamily="34" charset="0"/>
              </a:rPr>
              <a:t>we previously discussed. </a:t>
            </a:r>
          </a:p>
        </p:txBody>
      </p:sp>
    </p:spTree>
    <p:extLst>
      <p:ext uri="{BB962C8B-B14F-4D97-AF65-F5344CB8AC3E}">
        <p14:creationId xmlns:p14="http://schemas.microsoft.com/office/powerpoint/2010/main" val="107408264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C967F-CD19-19B8-0392-4B28970AE5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B89D93-52B0-1D59-58BA-5EB2635FD6F3}"/>
              </a:ext>
            </a:extLst>
          </p:cNvPr>
          <p:cNvSpPr txBox="1"/>
          <p:nvPr/>
        </p:nvSpPr>
        <p:spPr>
          <a:xfrm>
            <a:off x="4344915" y="335845"/>
            <a:ext cx="7646592"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Corbel" panose="020B0503020204020204" pitchFamily="34" charset="0"/>
                <a:cs typeface="Arial" panose="020B0604020202020204" pitchFamily="34" charset="0"/>
              </a:rPr>
              <a:t>In its overreliance on certain ways of knowing and its neglect of others, scientism is very similar to religious fundamentalism.</a:t>
            </a:r>
          </a:p>
          <a:p>
            <a:pPr marL="285750" indent="-285750">
              <a:buFont typeface="Arial" panose="020B0604020202020204" pitchFamily="34" charset="0"/>
              <a:buChar char="•"/>
            </a:pPr>
            <a:r>
              <a:rPr lang="en-US" dirty="0">
                <a:latin typeface="Corbel" panose="020B0503020204020204" pitchFamily="34" charset="0"/>
                <a:cs typeface="Arial" panose="020B0604020202020204" pitchFamily="34" charset="0"/>
              </a:rPr>
              <a:t>Many of life's big questions such as the purpose of existence, the nature of love, and the concept of morality are not easily answered by scientific inquiry alone. A strict adherence to scientism can leave these questions unaddressed. </a:t>
            </a:r>
          </a:p>
          <a:p>
            <a:pPr marL="285750" indent="-285750">
              <a:buFont typeface="Arial" panose="020B0604020202020204" pitchFamily="34" charset="0"/>
              <a:buChar char="•"/>
            </a:pPr>
            <a:r>
              <a:rPr lang="en-US" b="0" i="0" dirty="0">
                <a:effectLst/>
                <a:latin typeface="Corbel" panose="020B0503020204020204" pitchFamily="34" charset="0"/>
              </a:rPr>
              <a:t> </a:t>
            </a:r>
            <a:r>
              <a:rPr lang="en-US" dirty="0">
                <a:latin typeface="Corbel" panose="020B0503020204020204" pitchFamily="34" charset="0"/>
              </a:rPr>
              <a:t>A</a:t>
            </a:r>
            <a:r>
              <a:rPr lang="en-US" b="0" i="0" dirty="0">
                <a:effectLst/>
                <a:latin typeface="Corbel" panose="020B0503020204020204" pitchFamily="34" charset="0"/>
              </a:rPr>
              <a:t> comprehensive and wise understanding of</a:t>
            </a:r>
            <a:r>
              <a:rPr lang="en-US" b="0" i="0" dirty="0">
                <a:solidFill>
                  <a:schemeClr val="bg1"/>
                </a:solidFill>
                <a:effectLst/>
                <a:latin typeface="Corbel" panose="020B0503020204020204" pitchFamily="34" charset="0"/>
              </a:rPr>
              <a:t> complex human experiences and societal issues often requires insights from multiple disciplines</a:t>
            </a:r>
            <a:r>
              <a:rPr lang="en-US" b="0" i="0" dirty="0">
                <a:effectLst/>
                <a:latin typeface="Corbel" panose="020B0503020204020204" pitchFamily="34" charset="0"/>
              </a:rPr>
              <a:t>, including philosophy, religion, ethics, and the arts. </a:t>
            </a:r>
            <a:r>
              <a:rPr lang="en-US" dirty="0">
                <a:latin typeface="Corbel" panose="020B0503020204020204" pitchFamily="34" charset="0"/>
                <a:cs typeface="Arial" panose="020B0604020202020204" pitchFamily="34" charset="0"/>
              </a:rPr>
              <a:t>Balancing scientific understanding with other forms of knowledge and experience is crucial for a more holistic understanding of life</a:t>
            </a:r>
            <a:r>
              <a:rPr lang="en-US" dirty="0">
                <a:latin typeface="Corbel" panose="020B0503020204020204" pitchFamily="34" charset="0"/>
              </a:rPr>
              <a:t>.</a:t>
            </a:r>
          </a:p>
          <a:p>
            <a:pPr marL="285750" indent="-285750">
              <a:buFont typeface="Arial" panose="020B0604020202020204" pitchFamily="34" charset="0"/>
              <a:buChar char="•"/>
            </a:pPr>
            <a:r>
              <a:rPr lang="en-US" dirty="0">
                <a:latin typeface="Corbel" panose="020B0503020204020204" pitchFamily="34" charset="0"/>
                <a:cs typeface="Arial" panose="020B0604020202020204" pitchFamily="34" charset="0"/>
              </a:rPr>
              <a:t>Both the scientific and religious ways of knowing can offer valuable insights, but they operate within different domains and address different kinds of questions about existence, meaning, and the nature of reality.</a:t>
            </a:r>
            <a:r>
              <a:rPr lang="en-US" dirty="0">
                <a:latin typeface="Corbel" panose="020B0503020204020204" pitchFamily="34" charset="0"/>
              </a:rPr>
              <a:t> Science and religion</a:t>
            </a:r>
            <a:r>
              <a:rPr lang="en-US" b="0" i="0" dirty="0">
                <a:effectLst/>
                <a:latin typeface="Corbel" panose="020B0503020204020204" pitchFamily="34" charset="0"/>
              </a:rPr>
              <a:t> can coexist and serve different purposes in people's lives. Each has its own strengths and limitations</a:t>
            </a:r>
          </a:p>
          <a:p>
            <a:pPr marL="285750" indent="-285750">
              <a:buFont typeface="Arial" panose="020B0604020202020204" pitchFamily="34" charset="0"/>
              <a:buChar char="•"/>
            </a:pPr>
            <a:r>
              <a:rPr lang="en-US" dirty="0">
                <a:latin typeface="Corbel" panose="020B0503020204020204" pitchFamily="34" charset="0"/>
                <a:cs typeface="Arial" panose="020B0604020202020204" pitchFamily="34" charset="0"/>
              </a:rPr>
              <a:t>While science has challenged many religious beliefs, it's important to note that increasingly people are finding ways to reconcile spiritual with scientific understanding. </a:t>
            </a:r>
          </a:p>
          <a:p>
            <a:pPr marL="285750" indent="-285750">
              <a:buFont typeface="Arial" panose="020B0604020202020204" pitchFamily="34" charset="0"/>
              <a:buChar char="•"/>
            </a:pPr>
            <a:r>
              <a:rPr lang="en-US" dirty="0">
                <a:latin typeface="Corbel" panose="020B0503020204020204" pitchFamily="34" charset="0"/>
                <a:cs typeface="Arial" panose="020B0604020202020204" pitchFamily="34" charset="0"/>
              </a:rPr>
              <a:t>If we want a</a:t>
            </a:r>
            <a:r>
              <a:rPr lang="en-US" b="0" i="0" dirty="0">
                <a:effectLst/>
                <a:latin typeface="Corbel" panose="020B0503020204020204" pitchFamily="34" charset="0"/>
              </a:rPr>
              <a:t> more comprehensive wise understanding of the world and human experience</a:t>
            </a:r>
            <a:r>
              <a:rPr lang="en-US" dirty="0">
                <a:latin typeface="Corbel" panose="020B0503020204020204" pitchFamily="34" charset="0"/>
                <a:cs typeface="Arial" panose="020B0604020202020204" pitchFamily="34" charset="0"/>
              </a:rPr>
              <a:t> it’s essential that we look at the world through both the scientific and the spiritual lenses.  </a:t>
            </a:r>
          </a:p>
        </p:txBody>
      </p:sp>
      <p:sp>
        <p:nvSpPr>
          <p:cNvPr id="5" name="TextBox 4">
            <a:extLst>
              <a:ext uri="{FF2B5EF4-FFF2-40B4-BE49-F238E27FC236}">
                <a16:creationId xmlns:a16="http://schemas.microsoft.com/office/drawing/2014/main" id="{51836298-E850-4074-8785-9E0F433ABD3A}"/>
              </a:ext>
            </a:extLst>
          </p:cNvPr>
          <p:cNvSpPr txBox="1"/>
          <p:nvPr/>
        </p:nvSpPr>
        <p:spPr>
          <a:xfrm>
            <a:off x="661252" y="606995"/>
            <a:ext cx="3051580" cy="954107"/>
          </a:xfrm>
          <a:prstGeom prst="rect">
            <a:avLst/>
          </a:prstGeom>
          <a:noFill/>
        </p:spPr>
        <p:txBody>
          <a:bodyPr wrap="square">
            <a:spAutoFit/>
          </a:bodyPr>
          <a:lstStyle/>
          <a:p>
            <a:pPr algn="ctr"/>
            <a:r>
              <a:rPr lang="en-US" sz="2800" b="0" i="0" dirty="0">
                <a:solidFill>
                  <a:schemeClr val="bg1"/>
                </a:solidFill>
                <a:effectLst/>
                <a:latin typeface="Corbel" panose="020B0503020204020204" pitchFamily="34" charset="0"/>
              </a:rPr>
              <a:t>COMPLEX HUMAN EXPERIENCE </a:t>
            </a:r>
            <a:endParaRPr lang="en-CA" sz="2800" dirty="0">
              <a:solidFill>
                <a:schemeClr val="bg1"/>
              </a:solidFill>
            </a:endParaRPr>
          </a:p>
        </p:txBody>
      </p:sp>
      <p:pic>
        <p:nvPicPr>
          <p:cNvPr id="6" name="Picture 5" descr="A person in a black shirt&#10;&#10;Description automatically generated">
            <a:extLst>
              <a:ext uri="{FF2B5EF4-FFF2-40B4-BE49-F238E27FC236}">
                <a16:creationId xmlns:a16="http://schemas.microsoft.com/office/drawing/2014/main" id="{A92629D8-F475-44CD-3E10-3150B5C07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93" y="1561102"/>
            <a:ext cx="3897379" cy="5007770"/>
          </a:xfrm>
          <a:prstGeom prst="rect">
            <a:avLst/>
          </a:prstGeom>
        </p:spPr>
      </p:pic>
    </p:spTree>
    <p:extLst>
      <p:ext uri="{BB962C8B-B14F-4D97-AF65-F5344CB8AC3E}">
        <p14:creationId xmlns:p14="http://schemas.microsoft.com/office/powerpoint/2010/main" val="338650293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BC1EA-7DF1-DD10-3797-C01925E375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7F8E09-CD74-0AD6-9310-D3B4F7AE322E}"/>
              </a:ext>
            </a:extLst>
          </p:cNvPr>
          <p:cNvSpPr txBox="1"/>
          <p:nvPr/>
        </p:nvSpPr>
        <p:spPr>
          <a:xfrm>
            <a:off x="2491586" y="117693"/>
            <a:ext cx="9743372" cy="674030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Scientific progress made possible technologies that led to the industrial revolution. The Industrial Revolution has been a period of significant economic, technological, and social change that began in the late 18th century and continues to the present. </a:t>
            </a:r>
          </a:p>
          <a:p>
            <a:pPr marL="285750" indent="-285750">
              <a:buFont typeface="Arial" panose="020B0604020202020204" pitchFamily="34" charset="0"/>
              <a:buChar char="•"/>
            </a:pPr>
            <a:r>
              <a:rPr lang="en-US" b="0" i="0" dirty="0">
                <a:effectLst/>
                <a:latin typeface="+mj-lt"/>
              </a:rPr>
              <a:t>The Industrial Revolution </a:t>
            </a:r>
            <a:r>
              <a:rPr lang="en-US" dirty="0">
                <a:latin typeface="+mj-lt"/>
              </a:rPr>
              <a:t>has been</a:t>
            </a:r>
            <a:r>
              <a:rPr lang="en-US" b="0" i="0" dirty="0">
                <a:effectLst/>
                <a:latin typeface="+mj-lt"/>
              </a:rPr>
              <a:t> divided into four phases, each marked by significant technological, economic, and social changes. </a:t>
            </a:r>
            <a:r>
              <a:rPr lang="en-US" dirty="0">
                <a:latin typeface="+mj-lt"/>
              </a:rPr>
              <a:t>Each of these revolutions</a:t>
            </a:r>
            <a:r>
              <a:rPr lang="en-US" b="0" i="0" dirty="0">
                <a:effectLst/>
                <a:latin typeface="+mj-lt"/>
              </a:rPr>
              <a:t> has profoundly affected how we live and think. </a:t>
            </a:r>
          </a:p>
          <a:p>
            <a:pPr marL="285750" indent="-285750">
              <a:buFont typeface="Arial" panose="020B0604020202020204" pitchFamily="34" charset="0"/>
              <a:buChar char="•"/>
            </a:pPr>
            <a:r>
              <a:rPr lang="en-US" b="0" i="0" dirty="0">
                <a:solidFill>
                  <a:schemeClr val="bg1"/>
                </a:solidFill>
                <a:effectLst/>
                <a:latin typeface="+mj-lt"/>
              </a:rPr>
              <a:t>The first Industrial Revolution (late 18th to early 19th century Approximately 1760 to 1840</a:t>
            </a:r>
            <a:r>
              <a:rPr lang="en-US" dirty="0">
                <a:solidFill>
                  <a:schemeClr val="bg1"/>
                </a:solidFill>
                <a:latin typeface="+mj-lt"/>
              </a:rPr>
              <a:t>.)</a:t>
            </a:r>
            <a:r>
              <a:rPr lang="en-US" b="0" i="0" dirty="0">
                <a:solidFill>
                  <a:schemeClr val="bg1"/>
                </a:solidFill>
                <a:effectLst/>
                <a:latin typeface="+mj-lt"/>
              </a:rPr>
              <a:t> </a:t>
            </a:r>
            <a:r>
              <a:rPr lang="en-US" b="0" i="0" dirty="0">
                <a:effectLst/>
                <a:latin typeface="+mj-lt"/>
              </a:rPr>
              <a:t>began in Britain and was characterized by the transition from hand production methods to machines. Key innovations included the steam engine, the spinning jenny, and the power loom. The first industrial revolution led to the rise of factories, urbanization, and significant changes in labor systems.</a:t>
            </a:r>
          </a:p>
          <a:p>
            <a:pPr marL="285750" indent="-285750">
              <a:buFont typeface="Arial" panose="020B0604020202020204" pitchFamily="34" charset="0"/>
              <a:buChar char="•"/>
            </a:pPr>
            <a:r>
              <a:rPr lang="en-US" dirty="0">
                <a:solidFill>
                  <a:schemeClr val="bg1"/>
                </a:solidFill>
                <a:latin typeface="+mj-lt"/>
              </a:rPr>
              <a:t>The s</a:t>
            </a:r>
            <a:r>
              <a:rPr lang="en-US" b="0" i="0" dirty="0">
                <a:solidFill>
                  <a:schemeClr val="bg1"/>
                </a:solidFill>
                <a:effectLst/>
                <a:latin typeface="+mj-lt"/>
              </a:rPr>
              <a:t>econd Industrial Revolution (late 19th to early 20th century Approximately 1870 to 1914.) </a:t>
            </a:r>
            <a:r>
              <a:rPr lang="en-US" b="0" i="0" dirty="0">
                <a:effectLst/>
                <a:latin typeface="+mj-lt"/>
              </a:rPr>
              <a:t>saw advancements in steel production, electricity, and chemical processes. Innovations like the internal combustion engine, the telegraph, and the telephone emerged. </a:t>
            </a:r>
            <a:r>
              <a:rPr lang="en-US" dirty="0">
                <a:latin typeface="+mj-lt"/>
              </a:rPr>
              <a:t>The second industrial revolution was</a:t>
            </a:r>
            <a:r>
              <a:rPr lang="en-US" b="0" i="0" dirty="0">
                <a:effectLst/>
                <a:latin typeface="+mj-lt"/>
              </a:rPr>
              <a:t> also marked the expansion of railroads and the rise of mass production techniques, particularly in industries such as automotive and consumer goods.</a:t>
            </a:r>
          </a:p>
          <a:p>
            <a:pPr marL="285750" indent="-285750">
              <a:buFont typeface="Arial" panose="020B0604020202020204" pitchFamily="34" charset="0"/>
              <a:buChar char="•"/>
            </a:pPr>
            <a:r>
              <a:rPr lang="en-US" dirty="0">
                <a:solidFill>
                  <a:schemeClr val="bg1"/>
                </a:solidFill>
                <a:latin typeface="+mj-lt"/>
              </a:rPr>
              <a:t>The t</a:t>
            </a:r>
            <a:r>
              <a:rPr lang="en-US" b="0" i="0" dirty="0">
                <a:solidFill>
                  <a:schemeClr val="bg1"/>
                </a:solidFill>
                <a:effectLst/>
                <a:latin typeface="+mj-lt"/>
              </a:rPr>
              <a:t>hird Industrial Revolution (late 20th century Approximately 1960s to the 1990s) </a:t>
            </a:r>
            <a:r>
              <a:rPr lang="en-US" b="0" i="0" dirty="0">
                <a:effectLst/>
                <a:latin typeface="+mj-lt"/>
              </a:rPr>
              <a:t>is often referred to as the first Digital Revolution, this phase was characterized by the rise of electronics, telecommunications, and computers. The development of the internet and information technology transformed industries and created new ways of communication and commerce.</a:t>
            </a:r>
          </a:p>
          <a:p>
            <a:pPr marL="285750" indent="-285750">
              <a:buFont typeface="Arial" panose="020B0604020202020204" pitchFamily="34" charset="0"/>
              <a:buChar char="•"/>
            </a:pPr>
            <a:r>
              <a:rPr lang="en-US" dirty="0">
                <a:solidFill>
                  <a:schemeClr val="bg1"/>
                </a:solidFill>
                <a:latin typeface="+mj-lt"/>
              </a:rPr>
              <a:t>The f</a:t>
            </a:r>
            <a:r>
              <a:rPr lang="en-US" b="0" i="0" dirty="0">
                <a:solidFill>
                  <a:schemeClr val="bg1"/>
                </a:solidFill>
                <a:effectLst/>
                <a:latin typeface="+mj-lt"/>
              </a:rPr>
              <a:t>ourth Industrial Revolution (21st century. Approximately 2010 to present.) </a:t>
            </a:r>
            <a:r>
              <a:rPr lang="en-US" b="0" i="0" dirty="0">
                <a:effectLst/>
                <a:latin typeface="+mj-lt"/>
              </a:rPr>
              <a:t>has been characterized by the fusion of advanced technologies such as artificial intelligence, robotics, the Internet of Things (IoT), biotechnology, and quantum computing. It emphasizes automation, smart manufacturing, and the integration of digital and physical systems. This phase is also marked by discussions about the ethical implications and societal impacts of these technologies.</a:t>
            </a:r>
          </a:p>
        </p:txBody>
      </p:sp>
      <p:sp>
        <p:nvSpPr>
          <p:cNvPr id="4" name="TextBox 3">
            <a:extLst>
              <a:ext uri="{FF2B5EF4-FFF2-40B4-BE49-F238E27FC236}">
                <a16:creationId xmlns:a16="http://schemas.microsoft.com/office/drawing/2014/main" id="{639501CA-7491-C20E-5AFE-DEDCD7504DE9}"/>
              </a:ext>
            </a:extLst>
          </p:cNvPr>
          <p:cNvSpPr txBox="1"/>
          <p:nvPr/>
        </p:nvSpPr>
        <p:spPr>
          <a:xfrm>
            <a:off x="-79781" y="1116918"/>
            <a:ext cx="2760829"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THE INDUSTRIAL REVOLUTION</a:t>
            </a:r>
          </a:p>
        </p:txBody>
      </p:sp>
      <p:pic>
        <p:nvPicPr>
          <p:cNvPr id="2" name="Picture 1" descr="A diagram of industry revolution&#10;&#10;Description automatically generated with medium confidence">
            <a:extLst>
              <a:ext uri="{FF2B5EF4-FFF2-40B4-BE49-F238E27FC236}">
                <a16:creationId xmlns:a16="http://schemas.microsoft.com/office/drawing/2014/main" id="{DAD49035-B416-2477-0912-D4608FBEE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51" y="2184741"/>
            <a:ext cx="2392535" cy="2632735"/>
          </a:xfrm>
          <a:prstGeom prst="rect">
            <a:avLst/>
          </a:prstGeom>
        </p:spPr>
      </p:pic>
    </p:spTree>
    <p:extLst>
      <p:ext uri="{BB962C8B-B14F-4D97-AF65-F5344CB8AC3E}">
        <p14:creationId xmlns:p14="http://schemas.microsoft.com/office/powerpoint/2010/main" val="204129944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B4198-0FBA-ADCF-2E21-EAD7A8D643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132A0B-8168-46B6-14FF-392A90AE1FF6}"/>
              </a:ext>
            </a:extLst>
          </p:cNvPr>
          <p:cNvSpPr txBox="1"/>
          <p:nvPr/>
        </p:nvSpPr>
        <p:spPr>
          <a:xfrm>
            <a:off x="3657601" y="0"/>
            <a:ext cx="8487350" cy="7017306"/>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The </a:t>
            </a:r>
            <a:r>
              <a:rPr lang="en-US" dirty="0">
                <a:solidFill>
                  <a:schemeClr val="bg1"/>
                </a:solidFill>
                <a:latin typeface="+mj-lt"/>
              </a:rPr>
              <a:t>first two phases of the industrial revolution </a:t>
            </a:r>
            <a:r>
              <a:rPr lang="en-US" dirty="0">
                <a:latin typeface="+mj-lt"/>
              </a:rPr>
              <a:t>saw</a:t>
            </a:r>
            <a:r>
              <a:rPr lang="en-US" b="0" i="0" dirty="0">
                <a:effectLst/>
                <a:latin typeface="+mj-lt"/>
              </a:rPr>
              <a:t> the transition from agrarian economies, which were largely based on manual labor and handicrafts, to industrialized and mechanized systems of production.</a:t>
            </a:r>
          </a:p>
          <a:p>
            <a:pPr marL="285750" indent="-285750">
              <a:buFont typeface="Arial" panose="020B0604020202020204" pitchFamily="34" charset="0"/>
              <a:buChar char="•"/>
            </a:pPr>
            <a:r>
              <a:rPr lang="en-US" b="0" i="0" dirty="0">
                <a:effectLst/>
                <a:latin typeface="+mj-lt"/>
              </a:rPr>
              <a:t>Machinery and new technologies, such as the steam engine, spinning jenny, and power loom, were introduced that revolutionized production processes. This led to increased efficiency and the ability to produce goods on a larger scale.</a:t>
            </a:r>
          </a:p>
          <a:p>
            <a:pPr marL="285750" indent="-285750">
              <a:buFont typeface="Arial" panose="020B0604020202020204" pitchFamily="34" charset="0"/>
              <a:buChar char="•"/>
            </a:pPr>
            <a:r>
              <a:rPr lang="en-US" b="0" i="0" dirty="0">
                <a:effectLst/>
                <a:latin typeface="+mj-lt"/>
              </a:rPr>
              <a:t>As factories were established, people moved from rural areas to urban centers in search of work. This shift contributed to the growth of cities and significant changes in living conditions</a:t>
            </a:r>
            <a:r>
              <a:rPr lang="en-US" dirty="0">
                <a:latin typeface="+mj-lt"/>
              </a:rPr>
              <a:t>. </a:t>
            </a:r>
          </a:p>
          <a:p>
            <a:pPr marL="285750" indent="-285750">
              <a:buFont typeface="Arial" panose="020B0604020202020204" pitchFamily="34" charset="0"/>
              <a:buChar char="•"/>
            </a:pPr>
            <a:r>
              <a:rPr lang="en-US" b="0" i="0" dirty="0">
                <a:effectLst/>
                <a:latin typeface="+mj-lt"/>
              </a:rPr>
              <a:t>These changes facilitated the rise of capitalism, with an emphasis on factory mass production of goods, and the development of new markets. It also led to the emergence of a working class and changes in labor practices.</a:t>
            </a:r>
          </a:p>
          <a:p>
            <a:pPr marL="285750" indent="-285750">
              <a:buFont typeface="Arial" panose="020B0604020202020204" pitchFamily="34" charset="0"/>
              <a:buChar char="•"/>
            </a:pPr>
            <a:r>
              <a:rPr lang="en-US" b="0" i="0" dirty="0">
                <a:effectLst/>
                <a:latin typeface="+mj-lt"/>
              </a:rPr>
              <a:t> The first two phases of the revolution had profound social implications, including changes in class structures, family dynamics, and gender roles. While </a:t>
            </a:r>
            <a:r>
              <a:rPr lang="en-US" dirty="0">
                <a:latin typeface="+mj-lt"/>
              </a:rPr>
              <a:t>they</a:t>
            </a:r>
            <a:r>
              <a:rPr lang="en-US" b="0" i="0" dirty="0">
                <a:effectLst/>
                <a:latin typeface="+mj-lt"/>
              </a:rPr>
              <a:t> created new job opportunities, </a:t>
            </a:r>
            <a:r>
              <a:rPr lang="en-US" dirty="0">
                <a:latin typeface="+mj-lt"/>
              </a:rPr>
              <a:t>they</a:t>
            </a:r>
            <a:r>
              <a:rPr lang="en-US" b="0" i="0" dirty="0">
                <a:effectLst/>
                <a:latin typeface="+mj-lt"/>
              </a:rPr>
              <a:t> also led to </a:t>
            </a:r>
            <a:r>
              <a:rPr lang="en-US" dirty="0">
                <a:latin typeface="+mj-lt"/>
              </a:rPr>
              <a:t>horrible</a:t>
            </a:r>
            <a:r>
              <a:rPr lang="en-US" b="0" i="0" dirty="0">
                <a:effectLst/>
                <a:latin typeface="+mj-lt"/>
              </a:rPr>
              <a:t> working conditions, child labor, and social inequality.</a:t>
            </a:r>
          </a:p>
          <a:p>
            <a:pPr marL="285750" indent="-285750">
              <a:buFont typeface="Arial" panose="020B0604020202020204" pitchFamily="34" charset="0"/>
              <a:buChar char="•"/>
            </a:pPr>
            <a:r>
              <a:rPr lang="en-US" b="0" i="0" dirty="0">
                <a:effectLst/>
                <a:latin typeface="+mj-lt"/>
              </a:rPr>
              <a:t>Innovations in transportation, such as the expansion of railways and steamships, improved the movement of goods and people. Advances in communication, like the telegraph, also played a critical role in connecting markets and facilitating trade.</a:t>
            </a:r>
          </a:p>
          <a:p>
            <a:pPr marL="285750" indent="-285750">
              <a:buFont typeface="Arial" panose="020B0604020202020204" pitchFamily="34" charset="0"/>
              <a:buChar char="•"/>
            </a:pPr>
            <a:r>
              <a:rPr lang="en-US" dirty="0">
                <a:latin typeface="+mj-lt"/>
              </a:rPr>
              <a:t>T</a:t>
            </a:r>
            <a:r>
              <a:rPr lang="en-US" b="0" i="0" dirty="0">
                <a:effectLst/>
                <a:latin typeface="+mj-lt"/>
              </a:rPr>
              <a:t>he first two phases of the Industrial Revolution were a pivotal moment in history that laid the groundwork for the modern world, influencing economic practices, social structures, and technological advancements that continue to shape society today.</a:t>
            </a:r>
          </a:p>
          <a:p>
            <a:pPr marL="285750" indent="-285750">
              <a:buFont typeface="Arial" panose="020B0604020202020204" pitchFamily="34" charset="0"/>
              <a:buChar char="•"/>
            </a:pPr>
            <a:r>
              <a:rPr lang="en-US" dirty="0">
                <a:latin typeface="+mj-lt"/>
              </a:rPr>
              <a:t>We will come back to the second and third phases of the industrial revolution later in this session when we discuss the digital revolution.</a:t>
            </a:r>
            <a:endParaRPr lang="en-CA" dirty="0">
              <a:latin typeface="+mj-lt"/>
            </a:endParaRPr>
          </a:p>
        </p:txBody>
      </p:sp>
      <p:pic>
        <p:nvPicPr>
          <p:cNvPr id="7" name="Picture 6" descr="A group of children working on a machine&#10;&#10;Description automatically generated">
            <a:extLst>
              <a:ext uri="{FF2B5EF4-FFF2-40B4-BE49-F238E27FC236}">
                <a16:creationId xmlns:a16="http://schemas.microsoft.com/office/drawing/2014/main" id="{84FB7729-EB55-1322-6449-B0B33D367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3" y="2165928"/>
            <a:ext cx="3548971" cy="2898991"/>
          </a:xfrm>
          <a:prstGeom prst="rect">
            <a:avLst/>
          </a:prstGeom>
        </p:spPr>
      </p:pic>
      <p:sp>
        <p:nvSpPr>
          <p:cNvPr id="3" name="TextBox 2">
            <a:extLst>
              <a:ext uri="{FF2B5EF4-FFF2-40B4-BE49-F238E27FC236}">
                <a16:creationId xmlns:a16="http://schemas.microsoft.com/office/drawing/2014/main" id="{46C284D1-CBF2-ABDC-AEFE-81CC2C3F0534}"/>
              </a:ext>
            </a:extLst>
          </p:cNvPr>
          <p:cNvSpPr txBox="1"/>
          <p:nvPr/>
        </p:nvSpPr>
        <p:spPr>
          <a:xfrm>
            <a:off x="-133873" y="1018169"/>
            <a:ext cx="3917161" cy="830997"/>
          </a:xfrm>
          <a:prstGeom prst="rect">
            <a:avLst/>
          </a:prstGeom>
          <a:noFill/>
        </p:spPr>
        <p:txBody>
          <a:bodyPr wrap="square">
            <a:spAutoFit/>
          </a:bodyPr>
          <a:lstStyle/>
          <a:p>
            <a:pPr algn="ctr"/>
            <a:r>
              <a:rPr lang="en-US" sz="2400" dirty="0">
                <a:solidFill>
                  <a:schemeClr val="bg1"/>
                </a:solidFill>
                <a:latin typeface="+mj-lt"/>
              </a:rPr>
              <a:t>THE 1</a:t>
            </a:r>
            <a:r>
              <a:rPr lang="en-US" sz="2400" baseline="30000" dirty="0">
                <a:solidFill>
                  <a:schemeClr val="bg1"/>
                </a:solidFill>
                <a:latin typeface="+mj-lt"/>
              </a:rPr>
              <a:t>st</a:t>
            </a:r>
            <a:r>
              <a:rPr lang="en-US" sz="2400" dirty="0">
                <a:solidFill>
                  <a:schemeClr val="bg1"/>
                </a:solidFill>
                <a:latin typeface="+mj-lt"/>
              </a:rPr>
              <a:t>  AND 2nd INDUSTRIAL REVOLUTIONS </a:t>
            </a:r>
            <a:endParaRPr lang="en-CA" sz="2400" dirty="0"/>
          </a:p>
        </p:txBody>
      </p:sp>
    </p:spTree>
    <p:extLst>
      <p:ext uri="{BB962C8B-B14F-4D97-AF65-F5344CB8AC3E}">
        <p14:creationId xmlns:p14="http://schemas.microsoft.com/office/powerpoint/2010/main" val="1720304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indful Eating: The Raisin Exercise (Mindfulness Based Cognitive Therapy) #LewisPsychology">
            <a:hlinkClick r:id="" action="ppaction://media"/>
            <a:extLst>
              <a:ext uri="{FF2B5EF4-FFF2-40B4-BE49-F238E27FC236}">
                <a16:creationId xmlns:a16="http://schemas.microsoft.com/office/drawing/2014/main" id="{298091C2-1493-D0C1-63EA-6E89A751341F}"/>
              </a:ext>
            </a:extLst>
          </p:cNvPr>
          <p:cNvPicPr>
            <a:picLocks noRot="1" noChangeAspect="1"/>
          </p:cNvPicPr>
          <p:nvPr>
            <a:videoFile r:link="rId1"/>
          </p:nvPr>
        </p:nvPicPr>
        <p:blipFill>
          <a:blip r:embed="rId3"/>
          <a:stretch>
            <a:fillRect/>
          </a:stretch>
        </p:blipFill>
        <p:spPr>
          <a:xfrm>
            <a:off x="17252" y="0"/>
            <a:ext cx="12192000" cy="6858000"/>
          </a:xfrm>
          <a:prstGeom prst="rect">
            <a:avLst/>
          </a:prstGeom>
        </p:spPr>
      </p:pic>
    </p:spTree>
    <p:extLst>
      <p:ext uri="{BB962C8B-B14F-4D97-AF65-F5344CB8AC3E}">
        <p14:creationId xmlns:p14="http://schemas.microsoft.com/office/powerpoint/2010/main" val="33150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2CF38-8D96-07A0-C6E7-180568F286E7}"/>
            </a:ext>
          </a:extLst>
        </p:cNvPr>
        <p:cNvGrpSpPr/>
        <p:nvPr/>
      </p:nvGrpSpPr>
      <p:grpSpPr>
        <a:xfrm>
          <a:off x="0" y="0"/>
          <a:ext cx="0" cy="0"/>
          <a:chOff x="0" y="0"/>
          <a:chExt cx="0" cy="0"/>
        </a:xfrm>
      </p:grpSpPr>
      <p:pic>
        <p:nvPicPr>
          <p:cNvPr id="4" name="Picture 3" descr="A person with a mustache and text&#10;&#10;Description automatically generated">
            <a:extLst>
              <a:ext uri="{FF2B5EF4-FFF2-40B4-BE49-F238E27FC236}">
                <a16:creationId xmlns:a16="http://schemas.microsoft.com/office/drawing/2014/main" id="{FA3B4CDD-3C2D-1F27-990B-20572CD6A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39" y="2101942"/>
            <a:ext cx="3314928" cy="4114699"/>
          </a:xfrm>
          <a:prstGeom prst="rect">
            <a:avLst/>
          </a:prstGeom>
        </p:spPr>
      </p:pic>
      <p:sp>
        <p:nvSpPr>
          <p:cNvPr id="3" name="TextBox 2">
            <a:extLst>
              <a:ext uri="{FF2B5EF4-FFF2-40B4-BE49-F238E27FC236}">
                <a16:creationId xmlns:a16="http://schemas.microsoft.com/office/drawing/2014/main" id="{E81605DF-2BD2-F9AB-E160-7911E9A9E40F}"/>
              </a:ext>
            </a:extLst>
          </p:cNvPr>
          <p:cNvSpPr txBox="1"/>
          <p:nvPr/>
        </p:nvSpPr>
        <p:spPr>
          <a:xfrm>
            <a:off x="779526" y="382262"/>
            <a:ext cx="6094476" cy="369332"/>
          </a:xfrm>
          <a:prstGeom prst="rect">
            <a:avLst/>
          </a:prstGeom>
          <a:noFill/>
        </p:spPr>
        <p:txBody>
          <a:bodyPr wrap="square">
            <a:spAutoFit/>
          </a:bodyPr>
          <a:lstStyle/>
          <a:p>
            <a:endParaRPr lang="en-CA" dirty="0"/>
          </a:p>
        </p:txBody>
      </p:sp>
      <p:sp>
        <p:nvSpPr>
          <p:cNvPr id="5" name="TextBox 4">
            <a:extLst>
              <a:ext uri="{FF2B5EF4-FFF2-40B4-BE49-F238E27FC236}">
                <a16:creationId xmlns:a16="http://schemas.microsoft.com/office/drawing/2014/main" id="{515CBAE3-12D4-6662-E16F-5475BFD0E6EB}"/>
              </a:ext>
            </a:extLst>
          </p:cNvPr>
          <p:cNvSpPr txBox="1"/>
          <p:nvPr/>
        </p:nvSpPr>
        <p:spPr>
          <a:xfrm>
            <a:off x="378442" y="949714"/>
            <a:ext cx="2943923" cy="954107"/>
          </a:xfrm>
          <a:prstGeom prst="rect">
            <a:avLst/>
          </a:prstGeom>
          <a:noFill/>
        </p:spPr>
        <p:txBody>
          <a:bodyPr wrap="square">
            <a:spAutoFit/>
          </a:bodyPr>
          <a:lstStyle/>
          <a:p>
            <a:pPr algn="ctr"/>
            <a:r>
              <a:rPr lang="en-US" sz="2800" dirty="0">
                <a:solidFill>
                  <a:schemeClr val="bg1"/>
                </a:solidFill>
                <a:cs typeface="Arial" panose="020B0604020202020204" pitchFamily="34" charset="0"/>
              </a:rPr>
              <a:t>THE DEATH OF GOD</a:t>
            </a:r>
          </a:p>
        </p:txBody>
      </p:sp>
      <p:sp>
        <p:nvSpPr>
          <p:cNvPr id="6" name="TextBox 5">
            <a:extLst>
              <a:ext uri="{FF2B5EF4-FFF2-40B4-BE49-F238E27FC236}">
                <a16:creationId xmlns:a16="http://schemas.microsoft.com/office/drawing/2014/main" id="{9703E860-4294-A906-C0D2-2C4B26E76DC5}"/>
              </a:ext>
            </a:extLst>
          </p:cNvPr>
          <p:cNvSpPr txBox="1"/>
          <p:nvPr/>
        </p:nvSpPr>
        <p:spPr>
          <a:xfrm>
            <a:off x="4111732" y="382262"/>
            <a:ext cx="7701826" cy="6463308"/>
          </a:xfrm>
          <a:prstGeom prst="rect">
            <a:avLst/>
          </a:prstGeom>
          <a:noFill/>
        </p:spPr>
        <p:txBody>
          <a:bodyPr wrap="square">
            <a:spAutoFit/>
          </a:bodyPr>
          <a:lstStyle/>
          <a:p>
            <a:pPr marL="285750" indent="-285750">
              <a:buFont typeface="Arial" panose="020B0604020202020204" pitchFamily="34" charset="0"/>
              <a:buChar char="•"/>
            </a:pPr>
            <a:r>
              <a:rPr lang="en-US" dirty="0">
                <a:cs typeface="Arial" panose="020B0604020202020204" pitchFamily="34" charset="0"/>
              </a:rPr>
              <a:t>The Enlightenment, scientific and Industrial revolutions emphasized reason, science, and empirical evidence over faith and religion. As scientific understanding and technology evolved, many people began to question religious explanations for natural phenomena.</a:t>
            </a:r>
          </a:p>
          <a:p>
            <a:pPr marL="285750" indent="-285750">
              <a:buFont typeface="Arial" panose="020B0604020202020204" pitchFamily="34" charset="0"/>
              <a:buChar char="•"/>
            </a:pPr>
            <a:r>
              <a:rPr lang="en-US" dirty="0">
                <a:cs typeface="Arial" panose="020B0604020202020204" pitchFamily="34" charset="0"/>
              </a:rPr>
              <a:t>The rapid changes brought about by the Industrial Revolution transformed societies, leading to urbanization and a shift in values. This often resulted in a more secular worldview, as people became more focused on material and practical concerns.</a:t>
            </a:r>
          </a:p>
          <a:p>
            <a:pPr marL="285750" indent="-285750">
              <a:buFont typeface="Arial" panose="020B0604020202020204" pitchFamily="34" charset="0"/>
              <a:buChar char="•"/>
            </a:pPr>
            <a:r>
              <a:rPr lang="en-US" dirty="0">
                <a:cs typeface="Arial" panose="020B0604020202020204" pitchFamily="34" charset="0"/>
              </a:rPr>
              <a:t>Seeing that the moral frameworks provided by the previously dominant religion were being challenged by these forces, </a:t>
            </a:r>
            <a:r>
              <a:rPr lang="en-US" dirty="0">
                <a:solidFill>
                  <a:schemeClr val="bg1"/>
                </a:solidFill>
                <a:cs typeface="Arial" panose="020B0604020202020204" pitchFamily="34" charset="0"/>
              </a:rPr>
              <a:t>Friedrich Nietzsche </a:t>
            </a:r>
            <a:r>
              <a:rPr lang="en-US" dirty="0">
                <a:cs typeface="Arial" panose="020B0604020202020204" pitchFamily="34" charset="0"/>
              </a:rPr>
              <a:t>foresaw that this would lead to a crisis of values. Nietzsche’s 1882 pronouncement </a:t>
            </a:r>
            <a:r>
              <a:rPr lang="en-US" dirty="0">
                <a:solidFill>
                  <a:schemeClr val="bg1"/>
                </a:solidFill>
                <a:cs typeface="Arial" panose="020B0604020202020204" pitchFamily="34" charset="0"/>
              </a:rPr>
              <a:t>"God is dead" </a:t>
            </a:r>
            <a:r>
              <a:rPr lang="en-US" dirty="0">
                <a:cs typeface="Arial" panose="020B0604020202020204" pitchFamily="34" charset="0"/>
              </a:rPr>
              <a:t>is often interpreted as a commentary on the decline of traditional religious and metaphysical beliefs that began in the late 19</a:t>
            </a:r>
            <a:r>
              <a:rPr lang="en-US" baseline="30000" dirty="0">
                <a:cs typeface="Arial" panose="020B0604020202020204" pitchFamily="34" charset="0"/>
              </a:rPr>
              <a:t>th</a:t>
            </a:r>
            <a:r>
              <a:rPr lang="en-US" dirty="0">
                <a:cs typeface="Arial" panose="020B0604020202020204" pitchFamily="34" charset="0"/>
              </a:rPr>
              <a:t> century.</a:t>
            </a:r>
          </a:p>
          <a:p>
            <a:pPr marL="285750" indent="-285750">
              <a:buFont typeface="Arial" panose="020B0604020202020204" pitchFamily="34" charset="0"/>
              <a:buChar char="•"/>
            </a:pPr>
            <a:r>
              <a:rPr lang="en-US" dirty="0">
                <a:cs typeface="Arial" panose="020B0604020202020204" pitchFamily="34" charset="0"/>
              </a:rPr>
              <a:t>Nietzsche's statement was not a literal claim about the existence of God but rather a metaphorical expression of the cultural and philosophical changes of his time. He believed that the "death" of traditional beliefs could lead to both challenges and opportunities for humanity to redefine itself.</a:t>
            </a:r>
          </a:p>
          <a:p>
            <a:pPr marL="285750" indent="-285750">
              <a:buFont typeface="Arial" panose="020B0604020202020204" pitchFamily="34" charset="0"/>
              <a:buChar char="•"/>
            </a:pPr>
            <a:r>
              <a:rPr lang="en-US" dirty="0">
                <a:cs typeface="Arial" panose="020B0604020202020204" pitchFamily="34" charset="0"/>
              </a:rPr>
              <a:t>Nietzsche saw the rise of secularism and the questioning of religious institutions as a necessary but painful transition, in which humanity would have to create its own values and meanings in a world without apparent divine oversight. </a:t>
            </a:r>
          </a:p>
          <a:p>
            <a:pPr marL="285750" indent="-285750">
              <a:buFont typeface="Arial" panose="020B0604020202020204" pitchFamily="34" charset="0"/>
              <a:buChar char="•"/>
            </a:pPr>
            <a:r>
              <a:rPr lang="en-US" dirty="0">
                <a:cs typeface="Arial" panose="020B0604020202020204" pitchFamily="34" charset="0"/>
              </a:rPr>
              <a:t>This difficult period of transition continues to the present day.  </a:t>
            </a:r>
          </a:p>
        </p:txBody>
      </p:sp>
    </p:spTree>
    <p:extLst>
      <p:ext uri="{BB962C8B-B14F-4D97-AF65-F5344CB8AC3E}">
        <p14:creationId xmlns:p14="http://schemas.microsoft.com/office/powerpoint/2010/main" val="207303987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A45C1-4D71-BDBD-77F7-2863951667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254D3A4-0288-5160-7983-6C6B33AEAC42}"/>
              </a:ext>
            </a:extLst>
          </p:cNvPr>
          <p:cNvPicPr>
            <a:picLocks noChangeAspect="1"/>
          </p:cNvPicPr>
          <p:nvPr/>
        </p:nvPicPr>
        <p:blipFill>
          <a:blip r:embed="rId2"/>
          <a:stretch>
            <a:fillRect/>
          </a:stretch>
        </p:blipFill>
        <p:spPr>
          <a:xfrm>
            <a:off x="88266" y="2057376"/>
            <a:ext cx="2654933" cy="2533035"/>
          </a:xfrm>
          <a:prstGeom prst="rect">
            <a:avLst/>
          </a:prstGeom>
        </p:spPr>
      </p:pic>
      <p:sp>
        <p:nvSpPr>
          <p:cNvPr id="4" name="TextBox 3">
            <a:extLst>
              <a:ext uri="{FF2B5EF4-FFF2-40B4-BE49-F238E27FC236}">
                <a16:creationId xmlns:a16="http://schemas.microsoft.com/office/drawing/2014/main" id="{82441D67-1C72-1732-883F-470C9095FE0A}"/>
              </a:ext>
            </a:extLst>
          </p:cNvPr>
          <p:cNvSpPr txBox="1"/>
          <p:nvPr/>
        </p:nvSpPr>
        <p:spPr>
          <a:xfrm>
            <a:off x="-234429" y="1056152"/>
            <a:ext cx="3300322" cy="646331"/>
          </a:xfrm>
          <a:prstGeom prst="rect">
            <a:avLst/>
          </a:prstGeom>
          <a:noFill/>
        </p:spPr>
        <p:txBody>
          <a:bodyPr wrap="square">
            <a:spAutoFit/>
          </a:bodyPr>
          <a:lstStyle/>
          <a:p>
            <a:pPr algn="ctr"/>
            <a:r>
              <a:rPr lang="en-CA" dirty="0">
                <a:solidFill>
                  <a:schemeClr val="bg1"/>
                </a:solidFill>
              </a:rPr>
              <a:t>THE QUANTUM AND </a:t>
            </a:r>
          </a:p>
          <a:p>
            <a:pPr algn="ctr"/>
            <a:r>
              <a:rPr lang="en-CA" dirty="0">
                <a:solidFill>
                  <a:schemeClr val="bg1"/>
                </a:solidFill>
              </a:rPr>
              <a:t>RELATIVITY REVOLUTIONS</a:t>
            </a:r>
          </a:p>
        </p:txBody>
      </p:sp>
      <p:sp>
        <p:nvSpPr>
          <p:cNvPr id="5" name="TextBox 4">
            <a:extLst>
              <a:ext uri="{FF2B5EF4-FFF2-40B4-BE49-F238E27FC236}">
                <a16:creationId xmlns:a16="http://schemas.microsoft.com/office/drawing/2014/main" id="{D57BA10B-82B5-F31A-C1EF-5BF2B6A8C36A}"/>
              </a:ext>
            </a:extLst>
          </p:cNvPr>
          <p:cNvSpPr txBox="1"/>
          <p:nvPr/>
        </p:nvSpPr>
        <p:spPr>
          <a:xfrm>
            <a:off x="2620463" y="-64264"/>
            <a:ext cx="9571537" cy="7232749"/>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j-lt"/>
                <a:cs typeface="Arial" panose="020B0604020202020204" pitchFamily="34" charset="0"/>
              </a:rPr>
              <a:t>The quantum and relativity revolutions were two significant shifts in scientific understanding that further transformed our view of the physical universe in the early 20th century.</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The quantum revolution </a:t>
            </a:r>
            <a:r>
              <a:rPr lang="en-US" sz="1600" dirty="0">
                <a:latin typeface="+mj-lt"/>
                <a:cs typeface="Arial" panose="020B0604020202020204" pitchFamily="34" charset="0"/>
              </a:rPr>
              <a:t>refers to the development of quantum mechanics, a branch of physics that emerged in the early 1900s. The quantum revolution revealed that matter is not constituted of particles but is something else that we are still struggling to understand. The quantum revolution fundamentally changed our understanding of atomic and subatomic processes, leading to advancements in technology, such as semiconductors and quantum computing.</a:t>
            </a:r>
          </a:p>
          <a:p>
            <a:pPr marL="285750" indent="-285750">
              <a:buFont typeface="Arial" panose="020B0604020202020204" pitchFamily="34" charset="0"/>
              <a:buChar char="•"/>
            </a:pPr>
            <a:r>
              <a:rPr lang="en-US" sz="1600" b="0" i="0" dirty="0">
                <a:effectLst/>
                <a:latin typeface="+mj-lt"/>
              </a:rPr>
              <a:t>The quantum revolution had profound implications for </a:t>
            </a:r>
            <a:r>
              <a:rPr lang="en-US" sz="1600" dirty="0">
                <a:latin typeface="+mj-lt"/>
              </a:rPr>
              <a:t>the debate between</a:t>
            </a:r>
            <a:r>
              <a:rPr lang="en-US" sz="1600" b="0" i="0" dirty="0">
                <a:effectLst/>
                <a:latin typeface="+mj-lt"/>
              </a:rPr>
              <a:t> philosophical materialists and idealists. Quantum mechanics challenged the classical materialist view that the physical world is entirely deterministic and can be fully understood through classical physics. The probabilistic nature of quantum events, such as the behavior of particles, suggests that at a fundamental level, reality may not be as straightforward as materialism posits.</a:t>
            </a:r>
          </a:p>
          <a:p>
            <a:pPr marL="285750" indent="-285750">
              <a:buFont typeface="Arial" panose="020B0604020202020204" pitchFamily="34" charset="0"/>
              <a:buChar char="•"/>
            </a:pPr>
            <a:r>
              <a:rPr lang="en-US" sz="1600" b="0" i="0" dirty="0">
                <a:solidFill>
                  <a:schemeClr val="bg1"/>
                </a:solidFill>
                <a:effectLst/>
                <a:latin typeface="+mj-lt"/>
              </a:rPr>
              <a:t>The observer effect</a:t>
            </a:r>
            <a:r>
              <a:rPr lang="en-US" sz="1600" b="0" i="0" dirty="0">
                <a:effectLst/>
                <a:latin typeface="+mj-lt"/>
              </a:rPr>
              <a:t>, where the act of measurement affects the system being observed, raises questions about the role of consciousness and observation in defining reality. This challenges the materialist notion that the physical world exists independently of our observation and understanding.</a:t>
            </a:r>
          </a:p>
          <a:p>
            <a:pPr marL="285750" indent="-285750">
              <a:buFont typeface="Arial" panose="020B0604020202020204" pitchFamily="34" charset="0"/>
              <a:buChar char="•"/>
            </a:pPr>
            <a:r>
              <a:rPr lang="en-US" sz="1600" b="0" i="0" dirty="0">
                <a:effectLst/>
                <a:latin typeface="+mj-lt"/>
              </a:rPr>
              <a:t>Phenomena such as </a:t>
            </a:r>
            <a:r>
              <a:rPr lang="en-US" sz="1600" b="0" i="0" dirty="0">
                <a:solidFill>
                  <a:schemeClr val="bg1"/>
                </a:solidFill>
                <a:effectLst/>
                <a:latin typeface="+mj-lt"/>
              </a:rPr>
              <a:t>quantum entanglement </a:t>
            </a:r>
            <a:r>
              <a:rPr lang="en-US" sz="1600" b="0" i="0" dirty="0">
                <a:effectLst/>
                <a:latin typeface="+mj-lt"/>
              </a:rPr>
              <a:t>suggest that particles can be instantaneously connected across vast distances, defying classical notions of locality. This challenges the materialist view of separateness and independence of physical entities.</a:t>
            </a:r>
          </a:p>
          <a:p>
            <a:pPr marL="285750" indent="-285750">
              <a:buFont typeface="Arial" panose="020B0604020202020204" pitchFamily="34" charset="0"/>
              <a:buChar char="•"/>
            </a:pPr>
            <a:r>
              <a:rPr lang="en-US" sz="1600" b="0" i="0" dirty="0">
                <a:effectLst/>
                <a:latin typeface="+mj-lt"/>
              </a:rPr>
              <a:t>Quantum theory has been interpreted by some as indicating that consciousness plays a fundamental role in shaping reality. This aligns with certain idealist perspectives, which posit that consciousness or mind is primary, and the material world is secondary or dependent on mental processes. </a:t>
            </a:r>
          </a:p>
          <a:p>
            <a:pPr marL="285750" indent="-285750">
              <a:buFont typeface="Arial" panose="020B0604020202020204" pitchFamily="34" charset="0"/>
              <a:buChar char="•"/>
            </a:pPr>
            <a:r>
              <a:rPr lang="en-US" sz="1600" b="0" i="0" dirty="0">
                <a:effectLst/>
                <a:latin typeface="+mj-lt"/>
              </a:rPr>
              <a:t>Several key figures in the early development of quantum mechanics expressed views that can be interpreted as idealist or mystical including</a:t>
            </a:r>
            <a:r>
              <a:rPr lang="en-US" sz="1600" dirty="0">
                <a:latin typeface="+mj-lt"/>
              </a:rPr>
              <a:t> </a:t>
            </a:r>
            <a:r>
              <a:rPr lang="en-US" sz="1600" b="0" i="0" dirty="0">
                <a:effectLst/>
                <a:latin typeface="+mj-lt"/>
              </a:rPr>
              <a:t>Niels Bohr , Werner Heisenberg, David Bohm’s </a:t>
            </a:r>
            <a:r>
              <a:rPr lang="en-US" sz="1600" dirty="0">
                <a:latin typeface="+mj-lt"/>
              </a:rPr>
              <a:t>and </a:t>
            </a:r>
            <a:r>
              <a:rPr lang="en-US" sz="1600" b="0" i="0" dirty="0">
                <a:effectLst/>
                <a:latin typeface="+mj-lt"/>
              </a:rPr>
              <a:t>Wolfgang Pauli.</a:t>
            </a:r>
            <a:r>
              <a:rPr lang="en-US" sz="1600" dirty="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The relativity revolution </a:t>
            </a:r>
            <a:r>
              <a:rPr lang="en-US" sz="1600" dirty="0">
                <a:latin typeface="+mj-lt"/>
                <a:cs typeface="Arial" panose="020B0604020202020204" pitchFamily="34" charset="0"/>
              </a:rPr>
              <a:t>was centered around Albert Einstein's theories of special relativity (1905) and general relativity (1915).  It challenged classical physics' notions of space, and time leading to a deeper understanding of the universe's structure and behavior. The quantum and relativity revolutions paved the way for modern physics and have had profound implications for cosmology, particle physics, and our understanding of the fundamental forces of nature.</a:t>
            </a:r>
            <a:r>
              <a:rPr lang="en-US" sz="1600" b="0" i="0" dirty="0">
                <a:effectLst/>
                <a:latin typeface="+mj-lt"/>
              </a:rPr>
              <a:t> </a:t>
            </a:r>
          </a:p>
          <a:p>
            <a:pPr marL="285750" indent="-285750">
              <a:buFont typeface="Arial" panose="020B0604020202020204" pitchFamily="34" charset="0"/>
              <a:buChar char="•"/>
            </a:pPr>
            <a:endParaRPr lang="en-CA" sz="1600" dirty="0">
              <a:latin typeface="+mj-lt"/>
            </a:endParaRPr>
          </a:p>
        </p:txBody>
      </p:sp>
    </p:spTree>
    <p:extLst>
      <p:ext uri="{BB962C8B-B14F-4D97-AF65-F5344CB8AC3E}">
        <p14:creationId xmlns:p14="http://schemas.microsoft.com/office/powerpoint/2010/main" val="270872496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30C9-37BC-16EF-30B0-F37E617CA1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A115D4-4D23-11D8-24C9-48BB51E8400D}"/>
              </a:ext>
            </a:extLst>
          </p:cNvPr>
          <p:cNvSpPr txBox="1"/>
          <p:nvPr/>
        </p:nvSpPr>
        <p:spPr>
          <a:xfrm>
            <a:off x="3080731" y="161328"/>
            <a:ext cx="9111269" cy="8617744"/>
          </a:xfrm>
          <a:prstGeom prst="rect">
            <a:avLst/>
          </a:prstGeom>
          <a:noFill/>
        </p:spPr>
        <p:txBody>
          <a:bodyPr wrap="square">
            <a:spAutoFit/>
          </a:bodyPr>
          <a:lstStyle/>
          <a:p>
            <a:pPr marL="285750" indent="-285750">
              <a:buFont typeface="Arial" panose="020B0604020202020204" pitchFamily="34" charset="0"/>
              <a:buChar char="•"/>
            </a:pPr>
            <a:r>
              <a:rPr lang="en-US" sz="1600" b="0" i="0" dirty="0">
                <a:solidFill>
                  <a:schemeClr val="bg1"/>
                </a:solidFill>
                <a:effectLst/>
                <a:latin typeface="+mj-lt"/>
              </a:rPr>
              <a:t>The 3</a:t>
            </a:r>
            <a:r>
              <a:rPr lang="en-US" sz="1600" b="0" i="0" baseline="30000" dirty="0">
                <a:solidFill>
                  <a:schemeClr val="bg1"/>
                </a:solidFill>
                <a:effectLst/>
                <a:latin typeface="+mj-lt"/>
              </a:rPr>
              <a:t>rd</a:t>
            </a:r>
            <a:r>
              <a:rPr lang="en-US" sz="1600" b="0" i="0" dirty="0">
                <a:solidFill>
                  <a:schemeClr val="bg1"/>
                </a:solidFill>
                <a:effectLst/>
                <a:latin typeface="+mj-lt"/>
              </a:rPr>
              <a:t> and 4</a:t>
            </a:r>
            <a:r>
              <a:rPr lang="en-US" sz="1600" b="0" i="0" baseline="30000" dirty="0">
                <a:solidFill>
                  <a:schemeClr val="bg1"/>
                </a:solidFill>
                <a:effectLst/>
                <a:latin typeface="+mj-lt"/>
              </a:rPr>
              <a:t>th</a:t>
            </a:r>
            <a:r>
              <a:rPr lang="en-US" sz="1600" b="0" i="0" dirty="0">
                <a:solidFill>
                  <a:schemeClr val="bg1"/>
                </a:solidFill>
                <a:effectLst/>
                <a:latin typeface="+mj-lt"/>
              </a:rPr>
              <a:t>  phases of the industrial revolution </a:t>
            </a:r>
            <a:r>
              <a:rPr lang="en-US" sz="1600" b="0" i="0" dirty="0">
                <a:effectLst/>
                <a:latin typeface="+mj-lt"/>
              </a:rPr>
              <a:t>are also known as the </a:t>
            </a:r>
            <a:r>
              <a:rPr lang="en-US" sz="1600" b="0" i="0" dirty="0">
                <a:solidFill>
                  <a:schemeClr val="bg1"/>
                </a:solidFill>
                <a:effectLst/>
                <a:latin typeface="+mj-lt"/>
              </a:rPr>
              <a:t>Digital Revolution</a:t>
            </a:r>
            <a:r>
              <a:rPr lang="en-US" sz="1600" dirty="0">
                <a:latin typeface="+mj-lt"/>
              </a:rPr>
              <a:t>. This period</a:t>
            </a:r>
            <a:r>
              <a:rPr lang="en-US" sz="1600" b="0" i="0" dirty="0">
                <a:effectLst/>
                <a:latin typeface="+mj-lt"/>
              </a:rPr>
              <a:t> </a:t>
            </a:r>
            <a:r>
              <a:rPr lang="en-US" sz="1600" dirty="0">
                <a:latin typeface="+mj-lt"/>
              </a:rPr>
              <a:t>which</a:t>
            </a:r>
            <a:r>
              <a:rPr lang="en-US" sz="1600" b="0" i="0" dirty="0">
                <a:effectLst/>
                <a:latin typeface="+mj-lt"/>
              </a:rPr>
              <a:t> began in the late 20th century and continues to the present</a:t>
            </a:r>
            <a:r>
              <a:rPr lang="en-US" sz="1600" dirty="0">
                <a:latin typeface="+mj-lt"/>
              </a:rPr>
              <a:t> saw a</a:t>
            </a:r>
            <a:r>
              <a:rPr lang="en-US" sz="1600" b="0" i="0" dirty="0">
                <a:effectLst/>
                <a:latin typeface="+mj-lt"/>
              </a:rPr>
              <a:t> shift from mechanical and analog technology to digital technology. </a:t>
            </a:r>
            <a:r>
              <a:rPr lang="en-US" sz="1600" dirty="0">
                <a:latin typeface="+mj-lt"/>
              </a:rPr>
              <a:t>The digital revolution</a:t>
            </a:r>
            <a:r>
              <a:rPr lang="en-US" sz="1600" b="0" i="0" dirty="0">
                <a:effectLst/>
                <a:latin typeface="+mj-lt"/>
              </a:rPr>
              <a:t> encompasses the transition from traditional forms of media and communication to digital formats, significantly impacting various aspects of society, the economy, and culture.</a:t>
            </a:r>
            <a:endParaRPr lang="en-US" sz="1600" dirty="0">
              <a:latin typeface="+mj-lt"/>
            </a:endParaRPr>
          </a:p>
          <a:p>
            <a:pPr marL="285750" indent="-285750">
              <a:buFont typeface="Arial" panose="020B0604020202020204" pitchFamily="34" charset="0"/>
              <a:buChar char="•"/>
            </a:pPr>
            <a:r>
              <a:rPr lang="en-US" sz="1600" b="0" i="0" dirty="0">
                <a:effectLst/>
                <a:latin typeface="+mj-lt"/>
              </a:rPr>
              <a:t>The </a:t>
            </a:r>
            <a:r>
              <a:rPr lang="en-US" sz="1600" b="0" i="0" dirty="0">
                <a:solidFill>
                  <a:schemeClr val="bg1"/>
                </a:solidFill>
                <a:effectLst/>
                <a:latin typeface="+mj-lt"/>
              </a:rPr>
              <a:t>development of computers </a:t>
            </a:r>
            <a:r>
              <a:rPr lang="en-US" sz="1600" b="0" i="0" dirty="0">
                <a:effectLst/>
                <a:latin typeface="+mj-lt"/>
              </a:rPr>
              <a:t>in the mid-20th century laid the groundwork for the Digital Revolution. Early computers were large, expensive, and primarily used by governments and large corporations. The introduction of personal computers in the 1970s and 1980s made computing accessible to the public. Companies like Apple and IBM played significant roles in this phase, leading to widespread adoption of PCs.</a:t>
            </a:r>
          </a:p>
          <a:p>
            <a:pPr marL="285750" indent="-285750">
              <a:buFont typeface="Arial" panose="020B0604020202020204" pitchFamily="34" charset="0"/>
              <a:buChar char="•"/>
            </a:pPr>
            <a:r>
              <a:rPr lang="en-US" sz="1600" b="0" i="0" dirty="0">
                <a:effectLst/>
                <a:latin typeface="+mj-lt"/>
              </a:rPr>
              <a:t>The creation and commercialization of the </a:t>
            </a:r>
            <a:r>
              <a:rPr lang="en-US" sz="1600" b="0" i="0" dirty="0">
                <a:solidFill>
                  <a:schemeClr val="bg1"/>
                </a:solidFill>
                <a:effectLst/>
                <a:latin typeface="+mj-lt"/>
              </a:rPr>
              <a:t>Internet</a:t>
            </a:r>
            <a:r>
              <a:rPr lang="en-US" sz="1600" b="0" i="0" dirty="0">
                <a:effectLst/>
                <a:latin typeface="+mj-lt"/>
              </a:rPr>
              <a:t> in the 1990s transformed communication and information sharing. It enabled the rise of email, websites, and eventually social media platforms, fundamentally changing how people connect and access information.</a:t>
            </a:r>
          </a:p>
          <a:p>
            <a:pPr marL="285750" indent="-285750">
              <a:buFont typeface="Arial" panose="020B0604020202020204" pitchFamily="34" charset="0"/>
              <a:buChar char="•"/>
            </a:pPr>
            <a:r>
              <a:rPr lang="en-US" sz="1600" b="0" i="0" dirty="0">
                <a:effectLst/>
                <a:latin typeface="+mj-lt"/>
              </a:rPr>
              <a:t>The transition from analog to </a:t>
            </a:r>
            <a:r>
              <a:rPr lang="en-US" sz="1600" b="0" i="0" dirty="0">
                <a:solidFill>
                  <a:schemeClr val="bg1"/>
                </a:solidFill>
                <a:effectLst/>
                <a:latin typeface="+mj-lt"/>
              </a:rPr>
              <a:t>digital media</a:t>
            </a:r>
            <a:r>
              <a:rPr lang="en-US" sz="1600" b="0" i="0" dirty="0">
                <a:effectLst/>
                <a:latin typeface="+mj-lt"/>
              </a:rPr>
              <a:t>, including music, video, and photography, occurred with the advent of technologies like MP3s, DVDs, and digital cameras. This shift changed how content is produced, distributed, and consumed.</a:t>
            </a:r>
          </a:p>
          <a:p>
            <a:pPr marL="285750" indent="-285750">
              <a:buFont typeface="Arial" panose="020B0604020202020204" pitchFamily="34" charset="0"/>
              <a:buChar char="•"/>
            </a:pPr>
            <a:r>
              <a:rPr lang="en-US" sz="1600" b="0" i="0" dirty="0">
                <a:effectLst/>
                <a:latin typeface="+mj-lt"/>
              </a:rPr>
              <a:t>The proliferation of </a:t>
            </a:r>
            <a:r>
              <a:rPr lang="en-US" sz="1600" b="0" i="0" dirty="0">
                <a:solidFill>
                  <a:schemeClr val="bg1"/>
                </a:solidFill>
                <a:effectLst/>
                <a:latin typeface="+mj-lt"/>
              </a:rPr>
              <a:t>smartphones</a:t>
            </a:r>
            <a:r>
              <a:rPr lang="en-US" sz="1600" b="0" i="0" dirty="0">
                <a:effectLst/>
                <a:latin typeface="+mj-lt"/>
              </a:rPr>
              <a:t> and mobile devices in the 2000s further accelerated the Digital Revolution, allowing people to access information and communicate on the go. This phase also saw the rise of mobile applications and services. </a:t>
            </a:r>
          </a:p>
          <a:p>
            <a:pPr marL="285750" indent="-285750">
              <a:buFont typeface="Arial" panose="020B0604020202020204" pitchFamily="34" charset="0"/>
              <a:buChar char="•"/>
            </a:pPr>
            <a:r>
              <a:rPr lang="en-US" sz="1600" b="0" i="0" dirty="0">
                <a:effectLst/>
                <a:latin typeface="+mj-lt"/>
              </a:rPr>
              <a:t>Platforms like </a:t>
            </a:r>
            <a:r>
              <a:rPr lang="en-US" sz="1600" b="0" i="0" dirty="0">
                <a:solidFill>
                  <a:schemeClr val="bg1"/>
                </a:solidFill>
                <a:effectLst/>
                <a:latin typeface="+mj-lt"/>
              </a:rPr>
              <a:t>Facebook, Twitter, and Instagram</a:t>
            </a:r>
            <a:r>
              <a:rPr lang="en-US" sz="1600" b="0" i="0" dirty="0">
                <a:effectLst/>
                <a:latin typeface="+mj-lt"/>
              </a:rPr>
              <a:t> transformed social interactions, enabling users to share content and connect globally.</a:t>
            </a:r>
          </a:p>
          <a:p>
            <a:pPr marL="285750" indent="-285750">
              <a:buFont typeface="Arial" panose="020B0604020202020204" pitchFamily="34" charset="0"/>
              <a:buChar char="•"/>
            </a:pPr>
            <a:r>
              <a:rPr lang="en-US" sz="1600" b="0" i="0" dirty="0">
                <a:effectLst/>
                <a:latin typeface="+mj-lt"/>
              </a:rPr>
              <a:t> The Digital revolution has had profound effects on culture, politics, and personal relationships. The ability to collect, analyze, and utilize vast amounts of data has led to advancements in AI and machine learning, influencing industries from healthcare to finance.</a:t>
            </a:r>
            <a:r>
              <a:rPr lang="en-US" sz="1600" dirty="0">
                <a:latin typeface="+mj-lt"/>
                <a:cs typeface="Arial" panose="020B0604020202020204" pitchFamily="34" charset="0"/>
              </a:rPr>
              <a:t> </a:t>
            </a:r>
          </a:p>
          <a:p>
            <a:pPr marL="285750" indent="-285750">
              <a:buFont typeface="Arial" panose="020B0604020202020204" pitchFamily="34" charset="0"/>
              <a:buChar char="•"/>
            </a:pPr>
            <a:r>
              <a:rPr lang="en-US" sz="1600" dirty="0">
                <a:latin typeface="+mj-lt"/>
                <a:cs typeface="Arial" panose="020B0604020202020204" pitchFamily="34" charset="0"/>
              </a:rPr>
              <a:t>The rise of the internet and mobile technology has transformed how people communicate. </a:t>
            </a:r>
            <a:r>
              <a:rPr lang="en-US" sz="1600" dirty="0">
                <a:solidFill>
                  <a:schemeClr val="bg1"/>
                </a:solidFill>
                <a:latin typeface="+mj-lt"/>
                <a:cs typeface="Arial" panose="020B0604020202020204" pitchFamily="34" charset="0"/>
              </a:rPr>
              <a:t>Social media platforms</a:t>
            </a:r>
            <a:r>
              <a:rPr lang="en-US" sz="1600" dirty="0">
                <a:latin typeface="+mj-lt"/>
                <a:cs typeface="Arial" panose="020B0604020202020204" pitchFamily="34" charset="0"/>
              </a:rPr>
              <a:t>, instant messaging, and video calls have made it easier to connect with others across the globe.</a:t>
            </a:r>
          </a:p>
          <a:p>
            <a:pPr marL="285750" indent="-285750">
              <a:buFont typeface="Arial" panose="020B0604020202020204" pitchFamily="34" charset="0"/>
              <a:buChar char="•"/>
            </a:pPr>
            <a:endParaRPr lang="en-US" b="0" i="0" dirty="0">
              <a:effectLst/>
              <a:latin typeface="+mj-lt"/>
            </a:endParaRPr>
          </a:p>
          <a:p>
            <a:pPr marL="285750" indent="-285750">
              <a:buFont typeface="Arial" panose="020B0604020202020204" pitchFamily="34" charset="0"/>
              <a:buChar char="•"/>
            </a:pPr>
            <a:endParaRPr lang="en-US" b="0" i="0" dirty="0">
              <a:effectLst/>
              <a:latin typeface="Arial" panose="020B0604020202020204" pitchFamily="34" charset="0"/>
            </a:endParaRPr>
          </a:p>
          <a:p>
            <a:r>
              <a:rPr lang="en-US" sz="3200" b="0" i="0" dirty="0">
                <a:effectLst/>
                <a:latin typeface="Arial" panose="020B0604020202020204" pitchFamily="34" charset="0"/>
              </a:rPr>
              <a:t> </a:t>
            </a:r>
            <a:endParaRPr lang="en-US" sz="3200" dirty="0">
              <a:solidFill>
                <a:schemeClr val="bg1"/>
              </a:solidFill>
              <a:cs typeface="Arial" panose="020B0604020202020204" pitchFamily="34" charset="0"/>
            </a:endParaRPr>
          </a:p>
          <a:p>
            <a:endParaRPr lang="en-US" b="0" i="0" dirty="0">
              <a:effectLst/>
              <a:latin typeface="Arial" panose="020B0604020202020204" pitchFamily="34" charset="0"/>
            </a:endParaRPr>
          </a:p>
          <a:p>
            <a:br>
              <a:rPr lang="en-US" dirty="0"/>
            </a:br>
            <a:endParaRPr lang="en-CA" dirty="0"/>
          </a:p>
        </p:txBody>
      </p:sp>
      <p:sp>
        <p:nvSpPr>
          <p:cNvPr id="4" name="TextBox 3">
            <a:extLst>
              <a:ext uri="{FF2B5EF4-FFF2-40B4-BE49-F238E27FC236}">
                <a16:creationId xmlns:a16="http://schemas.microsoft.com/office/drawing/2014/main" id="{106B086B-90E7-2B90-2784-C8640DE69B2C}"/>
              </a:ext>
            </a:extLst>
          </p:cNvPr>
          <p:cNvSpPr txBox="1"/>
          <p:nvPr/>
        </p:nvSpPr>
        <p:spPr>
          <a:xfrm>
            <a:off x="98191" y="1298841"/>
            <a:ext cx="2982540"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THE DIGITAL </a:t>
            </a:r>
          </a:p>
          <a:p>
            <a:pPr algn="ctr"/>
            <a:r>
              <a:rPr lang="en-US" sz="2400" dirty="0">
                <a:solidFill>
                  <a:schemeClr val="bg1"/>
                </a:solidFill>
                <a:cs typeface="Arial" panose="020B0604020202020204" pitchFamily="34" charset="0"/>
              </a:rPr>
              <a:t>REVOLUTION</a:t>
            </a:r>
          </a:p>
        </p:txBody>
      </p:sp>
      <p:pic>
        <p:nvPicPr>
          <p:cNvPr id="5" name="Picture 4" descr="A person holding a microphone&#10;&#10;Description automatically generated">
            <a:extLst>
              <a:ext uri="{FF2B5EF4-FFF2-40B4-BE49-F238E27FC236}">
                <a16:creationId xmlns:a16="http://schemas.microsoft.com/office/drawing/2014/main" id="{7671998D-04F9-1180-127E-494981E43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19" y="2371361"/>
            <a:ext cx="2824685" cy="2353506"/>
          </a:xfrm>
          <a:prstGeom prst="rect">
            <a:avLst/>
          </a:prstGeom>
        </p:spPr>
      </p:pic>
    </p:spTree>
    <p:extLst>
      <p:ext uri="{BB962C8B-B14F-4D97-AF65-F5344CB8AC3E}">
        <p14:creationId xmlns:p14="http://schemas.microsoft.com/office/powerpoint/2010/main" val="309769261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72D56-8333-C79E-120C-0D7AFF97DCE5}"/>
            </a:ext>
          </a:extLst>
        </p:cNvPr>
        <p:cNvGrpSpPr/>
        <p:nvPr/>
      </p:nvGrpSpPr>
      <p:grpSpPr>
        <a:xfrm>
          <a:off x="0" y="0"/>
          <a:ext cx="0" cy="0"/>
          <a:chOff x="0" y="0"/>
          <a:chExt cx="0" cy="0"/>
        </a:xfrm>
      </p:grpSpPr>
      <p:pic>
        <p:nvPicPr>
          <p:cNvPr id="3" name="Picture 2" descr="A hand holding a phone with a city and a globe&#10;&#10;Description automatically generated">
            <a:extLst>
              <a:ext uri="{FF2B5EF4-FFF2-40B4-BE49-F238E27FC236}">
                <a16:creationId xmlns:a16="http://schemas.microsoft.com/office/drawing/2014/main" id="{95544780-1106-6FAF-9F81-31A669D268DF}"/>
              </a:ext>
            </a:extLst>
          </p:cNvPr>
          <p:cNvPicPr>
            <a:picLocks noChangeAspect="1"/>
          </p:cNvPicPr>
          <p:nvPr/>
        </p:nvPicPr>
        <p:blipFill>
          <a:blip r:embed="rId2">
            <a:extLst>
              <a:ext uri="{28A0092B-C50C-407E-A947-70E740481C1C}">
                <a14:useLocalDpi xmlns:a14="http://schemas.microsoft.com/office/drawing/2010/main" val="0"/>
              </a:ext>
            </a:extLst>
          </a:blip>
          <a:srcRect t="9179" r="1" b="1"/>
          <a:stretch/>
        </p:blipFill>
        <p:spPr>
          <a:xfrm>
            <a:off x="322823" y="1594687"/>
            <a:ext cx="4261450" cy="4493129"/>
          </a:xfrm>
          <a:prstGeom prst="rect">
            <a:avLst/>
          </a:prstGeom>
        </p:spPr>
      </p:pic>
      <p:sp>
        <p:nvSpPr>
          <p:cNvPr id="4" name="TextBox 3">
            <a:extLst>
              <a:ext uri="{FF2B5EF4-FFF2-40B4-BE49-F238E27FC236}">
                <a16:creationId xmlns:a16="http://schemas.microsoft.com/office/drawing/2014/main" id="{67F85126-0FBE-8587-48A1-36646F66C68C}"/>
              </a:ext>
            </a:extLst>
          </p:cNvPr>
          <p:cNvSpPr txBox="1"/>
          <p:nvPr/>
        </p:nvSpPr>
        <p:spPr>
          <a:xfrm>
            <a:off x="722109" y="640551"/>
            <a:ext cx="3309842"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THE BENEFITS OF THE </a:t>
            </a:r>
          </a:p>
          <a:p>
            <a:pPr algn="ctr"/>
            <a:r>
              <a:rPr lang="en-US" sz="2400" dirty="0">
                <a:solidFill>
                  <a:schemeClr val="bg1"/>
                </a:solidFill>
                <a:cs typeface="Arial" panose="020B0604020202020204" pitchFamily="34" charset="0"/>
              </a:rPr>
              <a:t>DIGITAL REVOLUTION</a:t>
            </a:r>
          </a:p>
        </p:txBody>
      </p:sp>
      <p:sp>
        <p:nvSpPr>
          <p:cNvPr id="5" name="TextBox 4">
            <a:extLst>
              <a:ext uri="{FF2B5EF4-FFF2-40B4-BE49-F238E27FC236}">
                <a16:creationId xmlns:a16="http://schemas.microsoft.com/office/drawing/2014/main" id="{8FD2A74C-4425-761E-37D7-BFBF68AB256B}"/>
              </a:ext>
            </a:extLst>
          </p:cNvPr>
          <p:cNvSpPr txBox="1"/>
          <p:nvPr/>
        </p:nvSpPr>
        <p:spPr>
          <a:xfrm>
            <a:off x="4645707" y="139659"/>
            <a:ext cx="7519237"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We have derived many benefits from the digital revolution.</a:t>
            </a:r>
          </a:p>
          <a:p>
            <a:pPr marL="285750" indent="-285750">
              <a:buFont typeface="Arial" panose="020B0604020202020204" pitchFamily="34" charset="0"/>
              <a:buChar char="•"/>
            </a:pPr>
            <a:r>
              <a:rPr lang="en-US" sz="2000" dirty="0">
                <a:latin typeface="+mj-lt"/>
                <a:cs typeface="Arial" panose="020B0604020202020204" pitchFamily="34" charset="0"/>
              </a:rPr>
              <a:t>Early on, the digital revolution held the promise of democratizing access to information: with a few clicks, people would find vast amounts of data, educational resources, and news, empowering them to learn and make informed decisions.</a:t>
            </a:r>
          </a:p>
          <a:p>
            <a:pPr marL="285750" indent="-285750">
              <a:buFont typeface="Arial" panose="020B0604020202020204" pitchFamily="34" charset="0"/>
              <a:buChar char="•"/>
            </a:pPr>
            <a:r>
              <a:rPr lang="en-US" sz="2000" dirty="0">
                <a:latin typeface="+mj-lt"/>
                <a:cs typeface="Arial" panose="020B0604020202020204" pitchFamily="34" charset="0"/>
              </a:rPr>
              <a:t>The nature of work also changed significantly. New job opportunities were created and remote flexible work became more common. </a:t>
            </a:r>
          </a:p>
          <a:p>
            <a:pPr marL="285750" indent="-285750">
              <a:buFont typeface="Arial" panose="020B0604020202020204" pitchFamily="34" charset="0"/>
              <a:buChar char="•"/>
            </a:pPr>
            <a:r>
              <a:rPr lang="en-US" sz="2000" dirty="0">
                <a:latin typeface="+mj-lt"/>
                <a:cs typeface="Arial" panose="020B0604020202020204" pitchFamily="34" charset="0"/>
              </a:rPr>
              <a:t>Online communities and social network redefined social interactions offering new ways to connect.</a:t>
            </a:r>
          </a:p>
          <a:p>
            <a:pPr marL="285750" indent="-285750">
              <a:buFont typeface="Arial" panose="020B0604020202020204" pitchFamily="34" charset="0"/>
              <a:buChar char="•"/>
            </a:pPr>
            <a:r>
              <a:rPr lang="en-US" sz="2000" dirty="0">
                <a:latin typeface="+mj-lt"/>
                <a:cs typeface="Arial" panose="020B0604020202020204" pitchFamily="34" charset="0"/>
              </a:rPr>
              <a:t>E-commerce transformed how people shop. Consumers started having access to a global marketplace, making it easier to compare prices and find products.</a:t>
            </a:r>
          </a:p>
          <a:p>
            <a:pPr marL="285750" indent="-285750">
              <a:buFont typeface="Arial" panose="020B0604020202020204" pitchFamily="34" charset="0"/>
              <a:buChar char="•"/>
            </a:pPr>
            <a:r>
              <a:rPr lang="en-US" sz="2000" dirty="0">
                <a:latin typeface="+mj-lt"/>
                <a:cs typeface="Arial" panose="020B0604020202020204" pitchFamily="34" charset="0"/>
              </a:rPr>
              <a:t>The digital landscape  influenced culture, from how art and music are created and distributed to the rise of new forms of entertainment, such as streaming services and online gaming.</a:t>
            </a:r>
          </a:p>
          <a:p>
            <a:pPr marL="285750" indent="-285750">
              <a:buFont typeface="Arial" panose="020B0604020202020204" pitchFamily="34" charset="0"/>
              <a:buChar char="•"/>
            </a:pPr>
            <a:r>
              <a:rPr lang="en-US" sz="2000" dirty="0">
                <a:latin typeface="+mj-lt"/>
                <a:cs typeface="Arial" panose="020B0604020202020204" pitchFamily="34" charset="0"/>
              </a:rPr>
              <a:t>While, when used wisely, digital technology brought users many benefits, it has also became quite clear that it has also caused significant harm to individuals and to society . </a:t>
            </a:r>
          </a:p>
          <a:p>
            <a:pPr marL="285750" indent="-285750">
              <a:buFont typeface="Arial" panose="020B0604020202020204" pitchFamily="34" charset="0"/>
              <a:buChar char="•"/>
            </a:pPr>
            <a:r>
              <a:rPr lang="en-US" sz="2000" dirty="0">
                <a:latin typeface="+mj-lt"/>
                <a:cs typeface="Arial" panose="020B0604020202020204" pitchFamily="34" charset="0"/>
              </a:rPr>
              <a:t>Much of this harm is associated with</a:t>
            </a:r>
            <a:r>
              <a:rPr lang="en-US" sz="2000" dirty="0">
                <a:solidFill>
                  <a:schemeClr val="bg1"/>
                </a:solidFill>
                <a:latin typeface="+mj-lt"/>
                <a:cs typeface="Arial" panose="020B0604020202020204" pitchFamily="34" charset="0"/>
              </a:rPr>
              <a:t> algorithms</a:t>
            </a:r>
            <a:r>
              <a:rPr lang="en-US" sz="2000" dirty="0">
                <a:latin typeface="+mj-lt"/>
                <a:cs typeface="Arial" panose="020B0604020202020204" pitchFamily="34" charset="0"/>
              </a:rPr>
              <a:t>.</a:t>
            </a:r>
            <a:r>
              <a:rPr lang="en-US" sz="2000" b="0" i="0" dirty="0">
                <a:effectLst/>
                <a:latin typeface="+mj-lt"/>
              </a:rPr>
              <a:t>  </a:t>
            </a:r>
          </a:p>
        </p:txBody>
      </p:sp>
    </p:spTree>
    <p:extLst>
      <p:ext uri="{BB962C8B-B14F-4D97-AF65-F5344CB8AC3E}">
        <p14:creationId xmlns:p14="http://schemas.microsoft.com/office/powerpoint/2010/main" val="386403504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D3CE-38F4-98E2-76CE-147E47C18EC6}"/>
            </a:ext>
          </a:extLst>
        </p:cNvPr>
        <p:cNvGrpSpPr/>
        <p:nvPr/>
      </p:nvGrpSpPr>
      <p:grpSpPr>
        <a:xfrm>
          <a:off x="0" y="0"/>
          <a:ext cx="0" cy="0"/>
          <a:chOff x="0" y="0"/>
          <a:chExt cx="0" cy="0"/>
        </a:xfrm>
      </p:grpSpPr>
      <p:pic>
        <p:nvPicPr>
          <p:cNvPr id="5" name="Picture 4" descr="A painting of a battle&#10;&#10;Description automatically generated">
            <a:extLst>
              <a:ext uri="{FF2B5EF4-FFF2-40B4-BE49-F238E27FC236}">
                <a16:creationId xmlns:a16="http://schemas.microsoft.com/office/drawing/2014/main" id="{6860D81C-3F2B-F413-73FA-CDC008E1D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18" y="1566218"/>
            <a:ext cx="5175727" cy="3963139"/>
          </a:xfrm>
          <a:prstGeom prst="rect">
            <a:avLst/>
          </a:prstGeom>
        </p:spPr>
      </p:pic>
      <p:sp>
        <p:nvSpPr>
          <p:cNvPr id="7" name="TextBox 6">
            <a:extLst>
              <a:ext uri="{FF2B5EF4-FFF2-40B4-BE49-F238E27FC236}">
                <a16:creationId xmlns:a16="http://schemas.microsoft.com/office/drawing/2014/main" id="{EDF8E0A3-9C5D-1D70-EE9D-A31105947453}"/>
              </a:ext>
            </a:extLst>
          </p:cNvPr>
          <p:cNvSpPr txBox="1"/>
          <p:nvPr/>
        </p:nvSpPr>
        <p:spPr>
          <a:xfrm>
            <a:off x="5378245" y="117693"/>
            <a:ext cx="6813755" cy="6740307"/>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mj-lt"/>
              </a:rPr>
              <a:t>The term "Dark Ages" traditionally refers to the early medieval period of Western European history, roughly from the fall of the Western Roman Empire in the 5th century to the beginning of the High Middle Ages around the 10th century. </a:t>
            </a:r>
          </a:p>
          <a:p>
            <a:pPr marL="285750" indent="-285750">
              <a:buFont typeface="Arial" panose="020B0604020202020204" pitchFamily="34" charset="0"/>
              <a:buChar char="•"/>
            </a:pPr>
            <a:r>
              <a:rPr lang="en-US" sz="2400" b="0" i="0" dirty="0">
                <a:effectLst/>
                <a:latin typeface="+mj-lt"/>
              </a:rPr>
              <a:t>This period is often characterized by a </a:t>
            </a:r>
            <a:r>
              <a:rPr lang="en-US" sz="2400" b="0" i="0" dirty="0">
                <a:solidFill>
                  <a:schemeClr val="bg1"/>
                </a:solidFill>
                <a:effectLst/>
                <a:latin typeface="+mj-lt"/>
              </a:rPr>
              <a:t>perceived cultural and economic decline</a:t>
            </a:r>
            <a:r>
              <a:rPr lang="en-US" sz="2400" b="0" i="0" dirty="0">
                <a:effectLst/>
                <a:latin typeface="+mj-lt"/>
              </a:rPr>
              <a:t>, a lack of scientific and literary output, and general societal regression. </a:t>
            </a:r>
          </a:p>
          <a:p>
            <a:pPr marL="285750" indent="-285750">
              <a:buFont typeface="Arial" panose="020B0604020202020204" pitchFamily="34" charset="0"/>
              <a:buChar char="•"/>
            </a:pPr>
            <a:r>
              <a:rPr lang="en-US" sz="2400" b="0" i="0" dirty="0">
                <a:effectLst/>
                <a:latin typeface="+mj-lt"/>
              </a:rPr>
              <a:t>The term suggests a period of darkness, ignorance, and barbarism, especially when compared to the preceding Roman Empire and the later Renaissance.</a:t>
            </a:r>
          </a:p>
          <a:p>
            <a:pPr marL="285750" indent="-285750">
              <a:buFont typeface="Arial" panose="020B0604020202020204" pitchFamily="34" charset="0"/>
              <a:buChar char="•"/>
            </a:pPr>
            <a:r>
              <a:rPr lang="en-US" sz="2400" b="0" i="0" dirty="0">
                <a:effectLst/>
                <a:latin typeface="+mj-lt"/>
              </a:rPr>
              <a:t>Some people use the term referring to </a:t>
            </a:r>
            <a:r>
              <a:rPr lang="en-US" sz="2400" dirty="0">
                <a:latin typeface="+mj-lt"/>
              </a:rPr>
              <a:t>the present-day</a:t>
            </a:r>
            <a:r>
              <a:rPr lang="en-US" sz="2400" b="0" i="0" dirty="0">
                <a:effectLst/>
                <a:latin typeface="+mj-lt"/>
              </a:rPr>
              <a:t> decline in cultural and intellectual progress </a:t>
            </a:r>
            <a:r>
              <a:rPr lang="en-US" sz="2400" dirty="0">
                <a:latin typeface="+mj-lt"/>
              </a:rPr>
              <a:t>caused by</a:t>
            </a:r>
            <a:r>
              <a:rPr lang="en-US" sz="2400" b="0" i="0" dirty="0">
                <a:effectLst/>
                <a:latin typeface="+mj-lt"/>
              </a:rPr>
              <a:t> various factors like political instability, environmental and ecological challenges, </a:t>
            </a:r>
            <a:r>
              <a:rPr lang="en-US" sz="2400" dirty="0">
                <a:latin typeface="+mj-lt"/>
              </a:rPr>
              <a:t>and</a:t>
            </a:r>
            <a:r>
              <a:rPr lang="en-US" sz="2400" b="0" i="0" dirty="0">
                <a:effectLst/>
                <a:latin typeface="+mj-lt"/>
              </a:rPr>
              <a:t> societal upheaval.</a:t>
            </a:r>
            <a:r>
              <a:rPr lang="en-US" sz="2400" dirty="0">
                <a:latin typeface="+mj-lt"/>
                <a:cs typeface="Arial" panose="020B0604020202020204" pitchFamily="34" charset="0"/>
              </a:rPr>
              <a:t> </a:t>
            </a:r>
          </a:p>
        </p:txBody>
      </p:sp>
      <p:sp>
        <p:nvSpPr>
          <p:cNvPr id="9" name="TextBox 8">
            <a:extLst>
              <a:ext uri="{FF2B5EF4-FFF2-40B4-BE49-F238E27FC236}">
                <a16:creationId xmlns:a16="http://schemas.microsoft.com/office/drawing/2014/main" id="{465E4E44-812A-B72B-D8E1-CB1DE3B0FE48}"/>
              </a:ext>
            </a:extLst>
          </p:cNvPr>
          <p:cNvSpPr txBox="1"/>
          <p:nvPr/>
        </p:nvSpPr>
        <p:spPr>
          <a:xfrm>
            <a:off x="573801" y="564173"/>
            <a:ext cx="4977036" cy="954107"/>
          </a:xfrm>
          <a:prstGeom prst="rect">
            <a:avLst/>
          </a:prstGeom>
          <a:noFill/>
        </p:spPr>
        <p:txBody>
          <a:bodyPr wrap="square">
            <a:spAutoFit/>
          </a:bodyPr>
          <a:lstStyle/>
          <a:p>
            <a:pPr algn="ctr"/>
            <a:r>
              <a:rPr lang="en-US" sz="2800" dirty="0">
                <a:solidFill>
                  <a:srgbClr val="222222"/>
                </a:solidFill>
                <a:latin typeface="+mj-lt"/>
              </a:rPr>
              <a:t>ARE WE ENTERING A NEW</a:t>
            </a:r>
            <a:r>
              <a:rPr lang="en-US" sz="2800" b="0" i="0" dirty="0">
                <a:solidFill>
                  <a:srgbClr val="222222"/>
                </a:solidFill>
                <a:effectLst/>
                <a:latin typeface="+mj-lt"/>
              </a:rPr>
              <a:t>  “DARK AGE“? </a:t>
            </a:r>
            <a:endParaRPr lang="en-CA" sz="2800" dirty="0"/>
          </a:p>
        </p:txBody>
      </p:sp>
    </p:spTree>
    <p:extLst>
      <p:ext uri="{BB962C8B-B14F-4D97-AF65-F5344CB8AC3E}">
        <p14:creationId xmlns:p14="http://schemas.microsoft.com/office/powerpoint/2010/main" val="297754371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48438-DB6A-A371-35E0-880B256487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E0B412-6517-05F8-6975-2140109BDF5F}"/>
              </a:ext>
            </a:extLst>
          </p:cNvPr>
          <p:cNvSpPr txBox="1"/>
          <p:nvPr/>
        </p:nvSpPr>
        <p:spPr>
          <a:xfrm>
            <a:off x="3485766" y="0"/>
            <a:ext cx="8706233" cy="824841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Algorithms are complex </a:t>
            </a:r>
            <a:r>
              <a:rPr lang="en-US" sz="2000" dirty="0">
                <a:latin typeface="+mj-lt"/>
              </a:rPr>
              <a:t>programs</a:t>
            </a:r>
            <a:r>
              <a:rPr lang="en-US" sz="2000" b="0" i="0" dirty="0">
                <a:effectLst/>
                <a:latin typeface="+mj-lt"/>
              </a:rPr>
              <a:t> that power artificial intelligence and determine what content users </a:t>
            </a:r>
            <a:r>
              <a:rPr lang="en-US" sz="2000" dirty="0">
                <a:latin typeface="+mj-lt"/>
              </a:rPr>
              <a:t>receive</a:t>
            </a:r>
            <a:r>
              <a:rPr lang="en-US" sz="2000" b="0" i="0" dirty="0">
                <a:effectLst/>
                <a:latin typeface="+mj-lt"/>
              </a:rPr>
              <a:t> on their feeds. </a:t>
            </a:r>
            <a:r>
              <a:rPr lang="en-US" sz="2000" dirty="0">
                <a:latin typeface="+mj-lt"/>
              </a:rPr>
              <a:t>Algorithms</a:t>
            </a:r>
            <a:r>
              <a:rPr lang="en-US" sz="2000" b="0" i="0" dirty="0">
                <a:effectLst/>
                <a:latin typeface="+mj-lt"/>
              </a:rPr>
              <a:t> analyze various factors, such as user behavior, engagement patterns, and content characteristics, to curate personalized experiences.</a:t>
            </a:r>
          </a:p>
          <a:p>
            <a:pPr marL="285750" indent="-285750">
              <a:buFont typeface="Arial" panose="020B0604020202020204" pitchFamily="34" charset="0"/>
              <a:buChar char="•"/>
            </a:pPr>
            <a:r>
              <a:rPr lang="en-US" sz="2000" b="0" i="0" dirty="0">
                <a:effectLst/>
                <a:latin typeface="+mj-lt"/>
              </a:rPr>
              <a:t>Social media platforms collect vast amounts of data on user interactions, including likes, shares, comments, and time spent on different posts and sites. </a:t>
            </a:r>
            <a:r>
              <a:rPr lang="en-US" sz="2000" dirty="0">
                <a:latin typeface="+mj-lt"/>
              </a:rPr>
              <a:t>B</a:t>
            </a:r>
            <a:r>
              <a:rPr lang="en-US" sz="2000" b="0" i="0" dirty="0">
                <a:effectLst/>
                <a:latin typeface="+mj-lt"/>
              </a:rPr>
              <a:t>ased on this data, profiles are created and constantly updated identifying user preferences, interests, and behaviors.</a:t>
            </a:r>
          </a:p>
          <a:p>
            <a:pPr marL="285750" indent="-285750">
              <a:buFont typeface="Arial" panose="020B0604020202020204" pitchFamily="34" charset="0"/>
              <a:buChar char="•"/>
            </a:pPr>
            <a:r>
              <a:rPr lang="en-US" sz="2000" b="0" i="0" dirty="0">
                <a:effectLst/>
                <a:latin typeface="+mj-lt"/>
              </a:rPr>
              <a:t>When new content is posted, algorithms rank it based on relevance to the user.</a:t>
            </a:r>
          </a:p>
          <a:p>
            <a:pPr marL="285750" indent="-285750">
              <a:buFont typeface="Arial" panose="020B0604020202020204" pitchFamily="34" charset="0"/>
              <a:buChar char="•"/>
            </a:pPr>
            <a:r>
              <a:rPr lang="en-US" sz="2000" b="0" i="0" dirty="0">
                <a:effectLst/>
                <a:latin typeface="+mj-lt"/>
              </a:rPr>
              <a:t>The algorithm then delivers a tailored feed that aims to maximize user engagement, keeping users on the platform longer. Algorithms are designed to draw and retain people’s attention as a way of maximizing profits, not to deliver quality information</a:t>
            </a:r>
          </a:p>
          <a:p>
            <a:pPr marL="285750" indent="-285750">
              <a:buFont typeface="Arial" panose="020B0604020202020204" pitchFamily="34" charset="0"/>
              <a:buChar char="•"/>
            </a:pPr>
            <a:r>
              <a:rPr lang="en-US" sz="2000" dirty="0">
                <a:latin typeface="+mj-lt"/>
              </a:rPr>
              <a:t>To retain attention, a</a:t>
            </a:r>
            <a:r>
              <a:rPr lang="en-US" sz="2000" b="0" i="0" dirty="0">
                <a:effectLst/>
                <a:latin typeface="+mj-lt"/>
              </a:rPr>
              <a:t>lgorithms have learned to prioritize emotional, sensational, divisive and misleading content which generates more engagement than cool and rational content</a:t>
            </a:r>
            <a:r>
              <a:rPr lang="en-US" sz="2000" dirty="0">
                <a:latin typeface="+mj-lt"/>
              </a:rPr>
              <a:t>. </a:t>
            </a:r>
          </a:p>
          <a:p>
            <a:pPr marL="285750" indent="-285750">
              <a:buFont typeface="Arial" panose="020B0604020202020204" pitchFamily="34" charset="0"/>
              <a:buChar char="•"/>
            </a:pPr>
            <a:r>
              <a:rPr lang="en-US" sz="2000" dirty="0">
                <a:latin typeface="+mj-lt"/>
              </a:rPr>
              <a:t>A</a:t>
            </a:r>
            <a:r>
              <a:rPr lang="en-US" sz="2000" b="0" i="0" dirty="0">
                <a:effectLst/>
                <a:latin typeface="+mj-lt"/>
              </a:rPr>
              <a:t>lgorithms also reinforce a users already existing beliefs by showing </a:t>
            </a:r>
            <a:r>
              <a:rPr lang="en-US" sz="2000" dirty="0">
                <a:latin typeface="+mj-lt"/>
              </a:rPr>
              <a:t>them</a:t>
            </a:r>
            <a:r>
              <a:rPr lang="en-US" sz="2000" b="0" i="0" dirty="0">
                <a:effectLst/>
                <a:latin typeface="+mj-lt"/>
              </a:rPr>
              <a:t> content similar to what they have previously engaged with, creating echo chambers, spreading misinformation, and manipulating public opinion by prioritizing sensational or misleading content. </a:t>
            </a:r>
            <a:r>
              <a:rPr lang="en-US" sz="2000" dirty="0">
                <a:latin typeface="+mj-lt"/>
              </a:rPr>
              <a:t>Algorithms have</a:t>
            </a:r>
            <a:r>
              <a:rPr lang="en-US" sz="2000" b="0" i="0" dirty="0">
                <a:effectLst/>
                <a:latin typeface="+mj-lt"/>
              </a:rPr>
              <a:t> greatly</a:t>
            </a:r>
            <a:r>
              <a:rPr lang="en-US" sz="2000" dirty="0">
                <a:latin typeface="+mj-lt"/>
              </a:rPr>
              <a:t> contributed</a:t>
            </a:r>
            <a:r>
              <a:rPr lang="en-US" sz="2000" b="0" i="0" dirty="0">
                <a:effectLst/>
                <a:latin typeface="+mj-lt"/>
              </a:rPr>
              <a:t> to societal polarization as each individual is only exposed to a few</a:t>
            </a:r>
            <a:r>
              <a:rPr lang="en-US" sz="2000" dirty="0">
                <a:latin typeface="+mj-lt"/>
              </a:rPr>
              <a:t> </a:t>
            </a:r>
            <a:r>
              <a:rPr lang="en-US" sz="2000" b="0" i="0" dirty="0">
                <a:effectLst/>
                <a:latin typeface="+mj-lt"/>
              </a:rPr>
              <a:t>perspectives.</a:t>
            </a:r>
          </a:p>
          <a:p>
            <a:pPr marL="285750" indent="-285750">
              <a:buFont typeface="Arial" panose="020B0604020202020204" pitchFamily="34" charset="0"/>
              <a:buChar char="•"/>
            </a:pPr>
            <a:endParaRPr lang="en-US" b="0" i="0" dirty="0">
              <a:effectLst/>
              <a:latin typeface="+mj-lt"/>
            </a:endParaRPr>
          </a:p>
          <a:p>
            <a:r>
              <a:rPr lang="en-US" dirty="0">
                <a:latin typeface="+mj-lt"/>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br>
              <a:rPr lang="en-US" dirty="0"/>
            </a:br>
            <a:endParaRPr lang="en-CA" dirty="0"/>
          </a:p>
        </p:txBody>
      </p:sp>
      <p:pic>
        <p:nvPicPr>
          <p:cNvPr id="5" name="Picture 4" descr="A person holding a phone with flames coming out of his head&#10;&#10;Description automatically generated">
            <a:extLst>
              <a:ext uri="{FF2B5EF4-FFF2-40B4-BE49-F238E27FC236}">
                <a16:creationId xmlns:a16="http://schemas.microsoft.com/office/drawing/2014/main" id="{293A6A08-3E93-FDE6-02B0-2764A7E45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89" y="1442553"/>
            <a:ext cx="2993176" cy="4764689"/>
          </a:xfrm>
          <a:prstGeom prst="rect">
            <a:avLst/>
          </a:prstGeom>
        </p:spPr>
      </p:pic>
      <p:sp>
        <p:nvSpPr>
          <p:cNvPr id="9" name="TextBox 8">
            <a:extLst>
              <a:ext uri="{FF2B5EF4-FFF2-40B4-BE49-F238E27FC236}">
                <a16:creationId xmlns:a16="http://schemas.microsoft.com/office/drawing/2014/main" id="{370911EF-D947-3103-B822-E7420FB23731}"/>
              </a:ext>
            </a:extLst>
          </p:cNvPr>
          <p:cNvSpPr txBox="1"/>
          <p:nvPr/>
        </p:nvSpPr>
        <p:spPr>
          <a:xfrm>
            <a:off x="224989" y="488446"/>
            <a:ext cx="3098150" cy="954107"/>
          </a:xfrm>
          <a:prstGeom prst="rect">
            <a:avLst/>
          </a:prstGeom>
          <a:noFill/>
        </p:spPr>
        <p:txBody>
          <a:bodyPr wrap="square">
            <a:spAutoFit/>
          </a:bodyPr>
          <a:lstStyle/>
          <a:p>
            <a:pPr algn="ctr"/>
            <a:r>
              <a:rPr lang="en-US" sz="2800" b="0" i="0" dirty="0">
                <a:solidFill>
                  <a:schemeClr val="bg1"/>
                </a:solidFill>
                <a:effectLst/>
                <a:latin typeface="+mj-lt"/>
              </a:rPr>
              <a:t>ALGORITHMS AND THE DARK AGE</a:t>
            </a:r>
            <a:endParaRPr lang="en-CA" sz="2800" dirty="0">
              <a:solidFill>
                <a:schemeClr val="bg1"/>
              </a:solidFill>
            </a:endParaRPr>
          </a:p>
        </p:txBody>
      </p:sp>
    </p:spTree>
    <p:extLst>
      <p:ext uri="{BB962C8B-B14F-4D97-AF65-F5344CB8AC3E}">
        <p14:creationId xmlns:p14="http://schemas.microsoft.com/office/powerpoint/2010/main" val="230467236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5B8BF-0D84-341F-2A41-207B729DF2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91C61A-6E7E-5E92-88C6-58CA70424FAF}"/>
              </a:ext>
            </a:extLst>
          </p:cNvPr>
          <p:cNvSpPr txBox="1"/>
          <p:nvPr/>
        </p:nvSpPr>
        <p:spPr>
          <a:xfrm>
            <a:off x="4178710" y="335845"/>
            <a:ext cx="8013290"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cs typeface="Arial" panose="020B0604020202020204" pitchFamily="34" charset="0"/>
              </a:rPr>
              <a:t>The digital revolution has had a marked negative effects on our mental health. </a:t>
            </a:r>
          </a:p>
          <a:p>
            <a:pPr marL="285750" indent="-285750">
              <a:buFont typeface="Arial" panose="020B0604020202020204" pitchFamily="34" charset="0"/>
              <a:buChar char="•"/>
            </a:pPr>
            <a:r>
              <a:rPr lang="en-US" dirty="0">
                <a:latin typeface="+mj-lt"/>
                <a:cs typeface="Arial" panose="020B0604020202020204" pitchFamily="34" charset="0"/>
              </a:rPr>
              <a:t>Excessive engagement with screens and social media use has significantly contributed to the epidemic of anxiety, depression, and feelings of inadequacy that is especially prevalent in GenZ.</a:t>
            </a:r>
          </a:p>
          <a:p>
            <a:pPr marL="285750" indent="-285750">
              <a:buFont typeface="Arial" panose="020B0604020202020204" pitchFamily="34" charset="0"/>
              <a:buChar char="•"/>
            </a:pPr>
            <a:r>
              <a:rPr lang="en-US" dirty="0">
                <a:latin typeface="+mj-lt"/>
                <a:cs typeface="Arial" panose="020B0604020202020204" pitchFamily="34" charset="0"/>
              </a:rPr>
              <a:t>Mental health trends among Generation Z (those born approximately between 1997 and 2012) have garnered significant attention in recent years. Studies have shown that Gen Z experiences higher levels of anxiety and depression. Factors contributing to this include academic pressure, and global issues such as climate change and political instability but what seems  the most significant is that this was the first generation to grow up with smart phones.</a:t>
            </a:r>
          </a:p>
          <a:p>
            <a:pPr marL="285750" indent="-285750">
              <a:buFont typeface="Arial" panose="020B0604020202020204" pitchFamily="34" charset="0"/>
              <a:buChar char="•"/>
            </a:pPr>
            <a:r>
              <a:rPr lang="en-US" dirty="0">
                <a:latin typeface="+mj-lt"/>
                <a:cs typeface="Arial" panose="020B0604020202020204" pitchFamily="34" charset="0"/>
              </a:rPr>
              <a:t>Social media can contribute to feelings of inadequacy, cyberbullying, and social comparison, which can negatively impact mental health. Many Gen Z individuals also report feeling pressure to maintain a perfect online person. </a:t>
            </a:r>
          </a:p>
          <a:p>
            <a:pPr marL="285750" indent="-285750">
              <a:buFont typeface="Arial" panose="020B0604020202020204" pitchFamily="34" charset="0"/>
              <a:buChar char="•"/>
            </a:pPr>
            <a:r>
              <a:rPr lang="en-US" dirty="0"/>
              <a:t>Digital technology and social media algorithms, which have become ubiquitous, pose significant risks that can impact individual well-being and societal discourse. </a:t>
            </a:r>
          </a:p>
          <a:p>
            <a:pPr marL="285750" indent="-285750">
              <a:buFont typeface="Arial" panose="020B0604020202020204" pitchFamily="34" charset="0"/>
              <a:buChar char="•"/>
            </a:pPr>
            <a:r>
              <a:rPr lang="en-US" dirty="0"/>
              <a:t>It's essential for users to be aware of these risks and for platforms to consider the ethical implications of their technologies.</a:t>
            </a:r>
            <a:r>
              <a:rPr lang="en-US" b="0" i="0" dirty="0">
                <a:effectLst/>
                <a:latin typeface="+mj-lt"/>
              </a:rPr>
              <a:t> Ensuring that technology serves the public good while minimizing negative impacts</a:t>
            </a:r>
            <a:r>
              <a:rPr lang="en-US" dirty="0">
                <a:latin typeface="+mj-lt"/>
              </a:rPr>
              <a:t> requires a multifaceted approach, including regulation, education, and ethical considerations in technology development and deployment. </a:t>
            </a:r>
          </a:p>
          <a:p>
            <a:pPr marL="285750" indent="-285750">
              <a:buFont typeface="Arial" panose="020B0604020202020204" pitchFamily="34" charset="0"/>
              <a:buChar char="•"/>
            </a:pPr>
            <a:r>
              <a:rPr lang="en-US" dirty="0">
                <a:latin typeface="+mj-lt"/>
              </a:rPr>
              <a:t>Because in our society profits trump mental health very little is being done to regulate these platforms.</a:t>
            </a:r>
            <a:r>
              <a:rPr lang="en-US" b="0" i="0" dirty="0">
                <a:effectLst/>
                <a:latin typeface="+mj-lt"/>
              </a:rPr>
              <a:t> </a:t>
            </a:r>
            <a:endParaRPr lang="en-CA" dirty="0">
              <a:latin typeface="+mj-lt"/>
            </a:endParaRPr>
          </a:p>
        </p:txBody>
      </p:sp>
      <p:pic>
        <p:nvPicPr>
          <p:cNvPr id="5" name="Picture 4" descr="A person taking a selfie in a mirror&#10;&#10;Description automatically generated">
            <a:extLst>
              <a:ext uri="{FF2B5EF4-FFF2-40B4-BE49-F238E27FC236}">
                <a16:creationId xmlns:a16="http://schemas.microsoft.com/office/drawing/2014/main" id="{2F69E250-B484-2439-F540-5119EFEB9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5" y="1874596"/>
            <a:ext cx="3747546" cy="4780018"/>
          </a:xfrm>
          <a:prstGeom prst="rect">
            <a:avLst/>
          </a:prstGeom>
        </p:spPr>
      </p:pic>
      <p:sp>
        <p:nvSpPr>
          <p:cNvPr id="7" name="TextBox 6">
            <a:extLst>
              <a:ext uri="{FF2B5EF4-FFF2-40B4-BE49-F238E27FC236}">
                <a16:creationId xmlns:a16="http://schemas.microsoft.com/office/drawing/2014/main" id="{443EB93A-7DB4-C4FD-EFFC-DEC7800E17D9}"/>
              </a:ext>
            </a:extLst>
          </p:cNvPr>
          <p:cNvSpPr txBox="1"/>
          <p:nvPr/>
        </p:nvSpPr>
        <p:spPr>
          <a:xfrm>
            <a:off x="3048512" y="-1863269"/>
            <a:ext cx="6097022" cy="369332"/>
          </a:xfrm>
          <a:prstGeom prst="rect">
            <a:avLst/>
          </a:prstGeom>
          <a:noFill/>
        </p:spPr>
        <p:txBody>
          <a:bodyPr wrap="square">
            <a:spAutoFit/>
          </a:bodyPr>
          <a:lstStyle/>
          <a:p>
            <a:r>
              <a:rPr lang="en-US" dirty="0"/>
              <a:t> </a:t>
            </a:r>
            <a:endParaRPr lang="en-CA" dirty="0"/>
          </a:p>
        </p:txBody>
      </p:sp>
      <p:sp>
        <p:nvSpPr>
          <p:cNvPr id="3" name="TextBox 2">
            <a:extLst>
              <a:ext uri="{FF2B5EF4-FFF2-40B4-BE49-F238E27FC236}">
                <a16:creationId xmlns:a16="http://schemas.microsoft.com/office/drawing/2014/main" id="{84621064-130F-5912-7F4D-60C4DCB63B56}"/>
              </a:ext>
            </a:extLst>
          </p:cNvPr>
          <p:cNvSpPr txBox="1"/>
          <p:nvPr/>
        </p:nvSpPr>
        <p:spPr>
          <a:xfrm>
            <a:off x="232681" y="557348"/>
            <a:ext cx="3689818" cy="1200329"/>
          </a:xfrm>
          <a:prstGeom prst="rect">
            <a:avLst/>
          </a:prstGeom>
          <a:noFill/>
        </p:spPr>
        <p:txBody>
          <a:bodyPr wrap="square">
            <a:spAutoFit/>
          </a:bodyPr>
          <a:lstStyle/>
          <a:p>
            <a:pPr algn="ctr"/>
            <a:r>
              <a:rPr lang="en-US" sz="2400" dirty="0">
                <a:solidFill>
                  <a:schemeClr val="bg1"/>
                </a:solidFill>
                <a:latin typeface="+mj-lt"/>
                <a:cs typeface="Arial" panose="020B0604020202020204" pitchFamily="34" charset="0"/>
              </a:rPr>
              <a:t>THE DIGITAL REVOLUTION’S  EFFECTS ON MENTAL HEALTH</a:t>
            </a:r>
            <a:endParaRPr lang="en-CA" sz="2400" dirty="0">
              <a:solidFill>
                <a:schemeClr val="bg1"/>
              </a:solidFill>
            </a:endParaRPr>
          </a:p>
        </p:txBody>
      </p:sp>
    </p:spTree>
    <p:extLst>
      <p:ext uri="{BB962C8B-B14F-4D97-AF65-F5344CB8AC3E}">
        <p14:creationId xmlns:p14="http://schemas.microsoft.com/office/powerpoint/2010/main" val="32990900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102FB-FAC8-C0EB-F10D-8A4AF279A1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AE0C18-0E0A-9804-58A6-45E00FB82E09}"/>
              </a:ext>
            </a:extLst>
          </p:cNvPr>
          <p:cNvSpPr txBox="1"/>
          <p:nvPr/>
        </p:nvSpPr>
        <p:spPr>
          <a:xfrm>
            <a:off x="0" y="631387"/>
            <a:ext cx="12144950" cy="674030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Marshall McLuhan</a:t>
            </a:r>
            <a:r>
              <a:rPr lang="en-US" dirty="0"/>
              <a:t>, a pioneering Canadian media theorist, famously stated that "the medium is the message," suggesting that the way information is delivered is just as important, if not more so, as the content itself. When a new technology, like the printing press or digital media, is introduced, McLuhan argued that it fundamentally alters human perception, social organization, and communication. For example, the printing press democratized knowledge by making books more accessible, which contributed to significant societal changes like the Renaissance and the Reformation. Similarly, digital media has transformed how we communicate, access information, and interact with one another.</a:t>
            </a:r>
          </a:p>
          <a:p>
            <a:pPr marL="285750" indent="-285750">
              <a:buFont typeface="Arial" panose="020B0604020202020204" pitchFamily="34" charset="0"/>
              <a:buChar char="•"/>
            </a:pPr>
            <a:r>
              <a:rPr lang="en-US" dirty="0"/>
              <a:t>McLuhan believed that each new medium reshapes our experiences and influences our thoughts and behaviors in profound ways, often in ways we may not immediately recognize. He emphasized the importance of understanding these effects to grasp the broader implications of technological advancements on culture and society. </a:t>
            </a:r>
          </a:p>
          <a:p>
            <a:pPr marL="285750" indent="-285750">
              <a:buFont typeface="Arial" panose="020B0604020202020204" pitchFamily="34" charset="0"/>
              <a:buChar char="•"/>
            </a:pPr>
            <a:r>
              <a:rPr lang="en-US" dirty="0"/>
              <a:t>Several writers have made predictions about the long-term effects of the digital revolution on society.</a:t>
            </a:r>
          </a:p>
          <a:p>
            <a:pPr marL="285750" indent="-285750">
              <a:buFont typeface="Arial" panose="020B0604020202020204" pitchFamily="34" charset="0"/>
              <a:buChar char="•"/>
            </a:pPr>
            <a:r>
              <a:rPr lang="en-US" dirty="0">
                <a:solidFill>
                  <a:schemeClr val="bg1"/>
                </a:solidFill>
              </a:rPr>
              <a:t>Sherry Turkle </a:t>
            </a:r>
            <a:r>
              <a:rPr lang="en-US" dirty="0"/>
              <a:t>warns that the decline in face-to-face interactions may affect empathy and all interpersonal relationships.</a:t>
            </a:r>
          </a:p>
          <a:p>
            <a:pPr marL="285750" indent="-285750">
              <a:buFont typeface="Arial" panose="020B0604020202020204" pitchFamily="34" charset="0"/>
              <a:buChar char="•"/>
            </a:pPr>
            <a:r>
              <a:rPr lang="en-US" dirty="0">
                <a:solidFill>
                  <a:schemeClr val="bg1"/>
                </a:solidFill>
              </a:rPr>
              <a:t>Nicholas Carr </a:t>
            </a:r>
            <a:r>
              <a:rPr lang="en-US" dirty="0"/>
              <a:t>in his book "The Shallows." expresses concern that the internet and digital media will continue to decrease our ability to concentrate and think deeply.</a:t>
            </a:r>
          </a:p>
          <a:p>
            <a:pPr marL="285750" indent="-285750">
              <a:buFont typeface="Arial" panose="020B0604020202020204" pitchFamily="34" charset="0"/>
              <a:buChar char="•"/>
            </a:pPr>
            <a:r>
              <a:rPr lang="en-US" dirty="0"/>
              <a:t>The historian and author of “Nexus“ </a:t>
            </a:r>
            <a:r>
              <a:rPr lang="en-US" dirty="0">
                <a:solidFill>
                  <a:schemeClr val="bg1"/>
                </a:solidFill>
              </a:rPr>
              <a:t>Yuval Noah Harari </a:t>
            </a:r>
            <a:r>
              <a:rPr lang="en-US" dirty="0"/>
              <a:t>predicts that advancements in technology, particularly AI and biotechnology, could lead to significant changes in human identity, work, and social structures.</a:t>
            </a:r>
          </a:p>
          <a:p>
            <a:pPr marL="285750" indent="-285750">
              <a:buFont typeface="Arial" panose="020B0604020202020204" pitchFamily="34" charset="0"/>
              <a:buChar char="•"/>
            </a:pPr>
            <a:r>
              <a:rPr lang="en-US" dirty="0">
                <a:solidFill>
                  <a:schemeClr val="bg1"/>
                </a:solidFill>
              </a:rPr>
              <a:t>Jaron Lanier </a:t>
            </a:r>
            <a:r>
              <a:rPr lang="en-US" dirty="0"/>
              <a:t>a prominent computer scientist and virtual reality pioneer, in his book “Ten arguments for deleting your social media accounts right now” cautions us about the economic and social implications of digital monopolies and the loss of individual agency in the digital age.</a:t>
            </a:r>
          </a:p>
          <a:p>
            <a:pPr marL="285750" indent="-285750">
              <a:buFont typeface="Arial" panose="020B0604020202020204" pitchFamily="34" charset="0"/>
              <a:buChar char="•"/>
            </a:pPr>
            <a:r>
              <a:rPr lang="en-US" dirty="0">
                <a:solidFill>
                  <a:schemeClr val="bg1"/>
                </a:solidFill>
              </a:rPr>
              <a:t>Johann Hari </a:t>
            </a:r>
            <a:r>
              <a:rPr lang="en-US" dirty="0"/>
              <a:t>in</a:t>
            </a:r>
            <a:r>
              <a:rPr lang="en-US" dirty="0">
                <a:solidFill>
                  <a:schemeClr val="bg1"/>
                </a:solidFill>
              </a:rPr>
              <a:t> </a:t>
            </a:r>
            <a:r>
              <a:rPr lang="en-US" dirty="0"/>
              <a:t>his book "Stolen Focus: Why You Can't Pay Attention." explores the reasons behind the modern-day crisis of attention and focus. He argues that our ability to concentrate is being eroded by various factors, including technology, social media, and the fast-paced nature of contemporary life. Hari examines how these elements impact our cognitive functions and offers insights into how we might reclaim our attention and lead more fulfilling lives.</a:t>
            </a:r>
          </a:p>
          <a:p>
            <a:br>
              <a:rPr lang="en-US" dirty="0"/>
            </a:br>
            <a:endParaRPr lang="en-CA" dirty="0"/>
          </a:p>
        </p:txBody>
      </p:sp>
      <p:sp>
        <p:nvSpPr>
          <p:cNvPr id="5" name="TextBox 4">
            <a:extLst>
              <a:ext uri="{FF2B5EF4-FFF2-40B4-BE49-F238E27FC236}">
                <a16:creationId xmlns:a16="http://schemas.microsoft.com/office/drawing/2014/main" id="{D59FE07E-AF50-A852-7405-ED401A22A403}"/>
              </a:ext>
            </a:extLst>
          </p:cNvPr>
          <p:cNvSpPr txBox="1"/>
          <p:nvPr/>
        </p:nvSpPr>
        <p:spPr>
          <a:xfrm>
            <a:off x="2855711" y="0"/>
            <a:ext cx="6124638" cy="584775"/>
          </a:xfrm>
          <a:prstGeom prst="rect">
            <a:avLst/>
          </a:prstGeom>
          <a:noFill/>
        </p:spPr>
        <p:txBody>
          <a:bodyPr wrap="square">
            <a:spAutoFit/>
          </a:bodyPr>
          <a:lstStyle/>
          <a:p>
            <a:r>
              <a:rPr lang="en-US" sz="3200" dirty="0">
                <a:solidFill>
                  <a:schemeClr val="bg1"/>
                </a:solidFill>
              </a:rPr>
              <a:t>THE MEDIUM IS THE MESSAGE</a:t>
            </a:r>
            <a:endParaRPr lang="en-CA" sz="3200" dirty="0">
              <a:solidFill>
                <a:schemeClr val="bg1"/>
              </a:solidFill>
            </a:endParaRPr>
          </a:p>
        </p:txBody>
      </p:sp>
    </p:spTree>
    <p:extLst>
      <p:ext uri="{BB962C8B-B14F-4D97-AF65-F5344CB8AC3E}">
        <p14:creationId xmlns:p14="http://schemas.microsoft.com/office/powerpoint/2010/main" val="263691026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E6C2D-B72F-F9A0-A4A0-0E3B7CC19D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6C97DF-5C5C-EC02-4DA0-47C18B3B1F19}"/>
              </a:ext>
            </a:extLst>
          </p:cNvPr>
          <p:cNvSpPr txBox="1"/>
          <p:nvPr/>
        </p:nvSpPr>
        <p:spPr>
          <a:xfrm>
            <a:off x="0" y="579358"/>
            <a:ext cx="12192000" cy="4801314"/>
          </a:xfrm>
          <a:prstGeom prst="rect">
            <a:avLst/>
          </a:prstGeom>
          <a:noFill/>
        </p:spPr>
        <p:txBody>
          <a:bodyPr wrap="square">
            <a:spAutoFit/>
          </a:bodyPr>
          <a:lstStyle/>
          <a:p>
            <a:pPr marL="285750" indent="-285750">
              <a:buFont typeface="Arial" panose="020B0604020202020204" pitchFamily="34" charset="0"/>
              <a:buChar char="•"/>
            </a:pPr>
            <a:r>
              <a:rPr lang="en-US" dirty="0"/>
              <a:t>Recommended </a:t>
            </a:r>
            <a:r>
              <a:rPr lang="en-US" dirty="0">
                <a:solidFill>
                  <a:schemeClr val="bg1"/>
                </a:solidFill>
              </a:rPr>
              <a:t>documentaries</a:t>
            </a:r>
            <a:r>
              <a:rPr lang="en-US" dirty="0"/>
              <a:t> about the digital revolution:</a:t>
            </a:r>
          </a:p>
          <a:p>
            <a:pPr marL="285750" indent="-285750">
              <a:buFont typeface="Arial" panose="020B0604020202020204" pitchFamily="34" charset="0"/>
              <a:buChar char="•"/>
            </a:pPr>
            <a:r>
              <a:rPr lang="en-US" dirty="0">
                <a:solidFill>
                  <a:schemeClr val="bg1"/>
                </a:solidFill>
              </a:rPr>
              <a:t>The Social Dilemma (2020) </a:t>
            </a:r>
            <a:r>
              <a:rPr lang="en-US" dirty="0"/>
              <a:t>which features tech experts discussing the dangerous human impact of social networking, including addiction, misinformation, and the erosion of privacy is one of many insightful documentaries exploring the impact of social media on society, culture, and individual behavior that have come out in the last few years. Others include:</a:t>
            </a:r>
          </a:p>
          <a:p>
            <a:pPr marL="285750" indent="-285750">
              <a:buFont typeface="Arial" panose="020B0604020202020204" pitchFamily="34" charset="0"/>
              <a:buChar char="•"/>
            </a:pPr>
            <a:r>
              <a:rPr lang="en-US" dirty="0">
                <a:solidFill>
                  <a:schemeClr val="bg1"/>
                </a:solidFill>
              </a:rPr>
              <a:t>Great Hack (2019) </a:t>
            </a:r>
            <a:r>
              <a:rPr lang="en-US" dirty="0"/>
              <a:t>which delves into the Cambridge Analytica scandal and examines how data is used to influence elections and shape public opinion through social media.</a:t>
            </a:r>
          </a:p>
          <a:p>
            <a:pPr marL="285750" indent="-285750">
              <a:buFont typeface="Arial" panose="020B0604020202020204" pitchFamily="34" charset="0"/>
              <a:buChar char="•"/>
            </a:pPr>
            <a:r>
              <a:rPr lang="en-US" dirty="0">
                <a:solidFill>
                  <a:schemeClr val="bg1"/>
                </a:solidFill>
              </a:rPr>
              <a:t>Screened Out (2020) </a:t>
            </a:r>
            <a:r>
              <a:rPr lang="en-US" dirty="0"/>
              <a:t>which explores the effects of screen time and social media on mental health, relationships, and society, raising questions about the impact of technology on our lives.</a:t>
            </a:r>
          </a:p>
          <a:p>
            <a:pPr marL="285750" indent="-285750">
              <a:buFont typeface="Arial" panose="020B0604020202020204" pitchFamily="34" charset="0"/>
              <a:buChar char="•"/>
            </a:pPr>
            <a:r>
              <a:rPr lang="en-US" dirty="0">
                <a:solidFill>
                  <a:schemeClr val="bg1"/>
                </a:solidFill>
              </a:rPr>
              <a:t>Social Media: The New Addiction (2019) </a:t>
            </a:r>
            <a:r>
              <a:rPr lang="en-US" dirty="0"/>
              <a:t>which looks at the psychological effects of social media and how it can lead to addiction, particularly among young people.</a:t>
            </a:r>
          </a:p>
          <a:p>
            <a:pPr marL="285750" indent="-285750">
              <a:buFont typeface="Arial" panose="020B0604020202020204" pitchFamily="34" charset="0"/>
              <a:buChar char="•"/>
            </a:pPr>
            <a:r>
              <a:rPr lang="en-US" dirty="0">
                <a:solidFill>
                  <a:schemeClr val="bg1"/>
                </a:solidFill>
              </a:rPr>
              <a:t>The Cleaners (2018) </a:t>
            </a:r>
            <a:r>
              <a:rPr lang="en-US" dirty="0"/>
              <a:t>which investigates the shadowy world of content moderation on social media platforms, revealing the challenges and ethical dilemmas faced by those who decide what content is acceptable.</a:t>
            </a:r>
          </a:p>
          <a:p>
            <a:pPr marL="285750" indent="-285750">
              <a:buFont typeface="Arial" panose="020B0604020202020204" pitchFamily="34" charset="0"/>
              <a:buChar char="•"/>
            </a:pPr>
            <a:r>
              <a:rPr lang="en-US" dirty="0">
                <a:solidFill>
                  <a:schemeClr val="bg1"/>
                </a:solidFill>
              </a:rPr>
              <a:t>Like (2018) </a:t>
            </a:r>
            <a:r>
              <a:rPr lang="en-US" dirty="0"/>
              <a:t>which explores the impact of social media on our lives, particularly among younger generations, and discusses the importance of digital literacy and responsible usage. And</a:t>
            </a:r>
          </a:p>
          <a:p>
            <a:pPr marL="285750" indent="-285750">
              <a:buFont typeface="Arial" panose="020B0604020202020204" pitchFamily="34" charset="0"/>
              <a:buChar char="•"/>
            </a:pPr>
            <a:r>
              <a:rPr lang="en-US" dirty="0">
                <a:solidFill>
                  <a:schemeClr val="bg1"/>
                </a:solidFill>
              </a:rPr>
              <a:t>In the Age of AI (2019) </a:t>
            </a:r>
            <a:r>
              <a:rPr lang="en-US" dirty="0"/>
              <a:t>which while not solely focused on social media, examines the broader implications of artificial intelligence, including its integration with social media platforms and the ethical concerns that arise.</a:t>
            </a:r>
            <a:br>
              <a:rPr lang="en-US" dirty="0"/>
            </a:br>
            <a:endParaRPr lang="en-CA" dirty="0"/>
          </a:p>
        </p:txBody>
      </p:sp>
      <p:sp>
        <p:nvSpPr>
          <p:cNvPr id="5" name="TextBox 4">
            <a:extLst>
              <a:ext uri="{FF2B5EF4-FFF2-40B4-BE49-F238E27FC236}">
                <a16:creationId xmlns:a16="http://schemas.microsoft.com/office/drawing/2014/main" id="{376DB568-E1C7-A408-9BAE-69D66B720D78}"/>
              </a:ext>
            </a:extLst>
          </p:cNvPr>
          <p:cNvSpPr txBox="1"/>
          <p:nvPr/>
        </p:nvSpPr>
        <p:spPr>
          <a:xfrm>
            <a:off x="4405122" y="-5417"/>
            <a:ext cx="2489454" cy="584775"/>
          </a:xfrm>
          <a:prstGeom prst="rect">
            <a:avLst/>
          </a:prstGeom>
          <a:noFill/>
        </p:spPr>
        <p:txBody>
          <a:bodyPr wrap="square">
            <a:spAutoFit/>
          </a:bodyPr>
          <a:lstStyle/>
          <a:p>
            <a:r>
              <a:rPr lang="en-US" sz="3200" dirty="0">
                <a:solidFill>
                  <a:schemeClr val="bg1"/>
                </a:solidFill>
              </a:rPr>
              <a:t>FOOTNOTE</a:t>
            </a:r>
            <a:endParaRPr lang="en-CA" sz="3200" dirty="0">
              <a:solidFill>
                <a:schemeClr val="bg1"/>
              </a:solidFill>
            </a:endParaRPr>
          </a:p>
        </p:txBody>
      </p:sp>
    </p:spTree>
    <p:extLst>
      <p:ext uri="{BB962C8B-B14F-4D97-AF65-F5344CB8AC3E}">
        <p14:creationId xmlns:p14="http://schemas.microsoft.com/office/powerpoint/2010/main" val="382946858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936F5-7CDB-A1FB-6407-29C3013186FB}"/>
            </a:ext>
          </a:extLst>
        </p:cNvPr>
        <p:cNvGrpSpPr/>
        <p:nvPr/>
      </p:nvGrpSpPr>
      <p:grpSpPr>
        <a:xfrm>
          <a:off x="0" y="0"/>
          <a:ext cx="0" cy="0"/>
          <a:chOff x="0" y="0"/>
          <a:chExt cx="0" cy="0"/>
        </a:xfrm>
      </p:grpSpPr>
      <p:pic>
        <p:nvPicPr>
          <p:cNvPr id="3" name="Picture 2" descr="A person and person in black suits&#10;&#10;Description automatically generated">
            <a:extLst>
              <a:ext uri="{FF2B5EF4-FFF2-40B4-BE49-F238E27FC236}">
                <a16:creationId xmlns:a16="http://schemas.microsoft.com/office/drawing/2014/main" id="{3F198F79-0EE5-B586-DF61-4AC0231E7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9" y="1632419"/>
            <a:ext cx="2562342" cy="3549181"/>
          </a:xfrm>
          <a:prstGeom prst="rect">
            <a:avLst/>
          </a:prstGeom>
        </p:spPr>
      </p:pic>
      <p:sp>
        <p:nvSpPr>
          <p:cNvPr id="5" name="TextBox 4">
            <a:extLst>
              <a:ext uri="{FF2B5EF4-FFF2-40B4-BE49-F238E27FC236}">
                <a16:creationId xmlns:a16="http://schemas.microsoft.com/office/drawing/2014/main" id="{994FBB70-C24E-DBDA-81F7-7167008E24F7}"/>
              </a:ext>
            </a:extLst>
          </p:cNvPr>
          <p:cNvSpPr txBox="1"/>
          <p:nvPr/>
        </p:nvSpPr>
        <p:spPr>
          <a:xfrm>
            <a:off x="-290800" y="924533"/>
            <a:ext cx="3328680" cy="707886"/>
          </a:xfrm>
          <a:prstGeom prst="rect">
            <a:avLst/>
          </a:prstGeom>
          <a:noFill/>
        </p:spPr>
        <p:txBody>
          <a:bodyPr wrap="square">
            <a:spAutoFit/>
          </a:bodyPr>
          <a:lstStyle/>
          <a:p>
            <a:pPr algn="ctr"/>
            <a:r>
              <a:rPr lang="en-US" sz="2000" dirty="0">
                <a:solidFill>
                  <a:schemeClr val="bg1"/>
                </a:solidFill>
                <a:cs typeface="Arial" panose="020B0604020202020204" pitchFamily="34" charset="0"/>
              </a:rPr>
              <a:t>THE DEATH OF </a:t>
            </a:r>
          </a:p>
          <a:p>
            <a:pPr algn="ctr"/>
            <a:r>
              <a:rPr lang="en-US" sz="2000" dirty="0">
                <a:solidFill>
                  <a:schemeClr val="bg1"/>
                </a:solidFill>
                <a:cs typeface="Arial" panose="020B0604020202020204" pitchFamily="34" charset="0"/>
              </a:rPr>
              <a:t>EXPERTISE</a:t>
            </a:r>
            <a:endParaRPr lang="en-CA" sz="2000" dirty="0"/>
          </a:p>
        </p:txBody>
      </p:sp>
      <p:sp>
        <p:nvSpPr>
          <p:cNvPr id="7" name="TextBox 6">
            <a:extLst>
              <a:ext uri="{FF2B5EF4-FFF2-40B4-BE49-F238E27FC236}">
                <a16:creationId xmlns:a16="http://schemas.microsoft.com/office/drawing/2014/main" id="{D34302A4-6F8D-7508-DAD5-6F3E91DA459E}"/>
              </a:ext>
            </a:extLst>
          </p:cNvPr>
          <p:cNvSpPr txBox="1"/>
          <p:nvPr/>
        </p:nvSpPr>
        <p:spPr>
          <a:xfrm>
            <a:off x="2674377" y="147484"/>
            <a:ext cx="9615947" cy="6986528"/>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j-lt"/>
                <a:cs typeface="Arial" panose="020B0604020202020204" pitchFamily="34" charset="0"/>
              </a:rPr>
              <a:t>Currently there is, among the public, a high level of distrust of government, its agencies, institutions such as universities, and of experts. Many factors have  contributed to this.</a:t>
            </a:r>
            <a:r>
              <a:rPr lang="en-US" sz="1600" dirty="0">
                <a:solidFill>
                  <a:srgbClr val="000000"/>
                </a:solidFill>
              </a:rPr>
              <a:t> </a:t>
            </a:r>
          </a:p>
          <a:p>
            <a:pPr marL="285750" indent="-285750">
              <a:buFont typeface="Arial" panose="020B0604020202020204" pitchFamily="34" charset="0"/>
              <a:buChar char="•"/>
            </a:pPr>
            <a:r>
              <a:rPr lang="en-US" sz="1600" dirty="0"/>
              <a:t>One important reason for this distrust is the rise of neoliberalism, promoted since the 1980s by politicians such as (Brian Mulroney, Steven Harper in Canada) Margaret Thatcher and Ronald Reagan who famously said, "the most frightening words in the English language are: I'm from the government and I'm here to help." . </a:t>
            </a:r>
          </a:p>
          <a:p>
            <a:pPr marL="285750" indent="-285750">
              <a:buFont typeface="Arial" panose="020B0604020202020204" pitchFamily="34" charset="0"/>
              <a:buChar char="•"/>
            </a:pPr>
            <a:r>
              <a:rPr lang="en-US" sz="1600" dirty="0"/>
              <a:t>Neoliberalism is an economic and political ideology that emphasizes the importance of free-market capitalism as a primary driver of economic growth and societal well-being. It advocates for reduced government intervention in the economy, deregulation of industries, privatization of state-owned enterprises, and a focus on individual entrepreneurship and consumer choice. </a:t>
            </a:r>
          </a:p>
          <a:p>
            <a:pPr marL="285750" indent="-285750">
              <a:buFont typeface="Arial" panose="020B0604020202020204" pitchFamily="34" charset="0"/>
              <a:buChar char="•"/>
            </a:pPr>
            <a:r>
              <a:rPr lang="en-US" sz="1600" dirty="0"/>
              <a:t>Starting in the 1980s neoliberal governments across the globe began dismantling previous existing oversights and regulations that constrained corporations and the top 0.1% of income earners. As a result, contrary to what was promised, a vast amount of wealth </a:t>
            </a:r>
            <a:r>
              <a:rPr lang="en-US" sz="1600" dirty="0">
                <a:solidFill>
                  <a:schemeClr val="bg1"/>
                </a:solidFill>
              </a:rPr>
              <a:t>trickled up </a:t>
            </a:r>
            <a:r>
              <a:rPr lang="en-US" sz="1600" dirty="0"/>
              <a:t>from the poorer to the wealthier and inequality rose to all time highs.</a:t>
            </a:r>
          </a:p>
          <a:p>
            <a:pPr marL="285750" indent="-285750">
              <a:buFont typeface="Arial" panose="020B0604020202020204" pitchFamily="34" charset="0"/>
              <a:buChar char="•"/>
            </a:pPr>
            <a:r>
              <a:rPr lang="en-US" sz="1600" dirty="0"/>
              <a:t>Neoliberal policies starved government of resources and resulted in an increase in fraud and corruption, deterioration of public safety, environmental degradation, economic inequality, consumer harm, financial instability and erosion of public trust.</a:t>
            </a:r>
          </a:p>
          <a:p>
            <a:pPr marL="285750" indent="-285750">
              <a:buFont typeface="Arial" panose="020B0604020202020204" pitchFamily="34" charset="0"/>
              <a:buChar char="•"/>
            </a:pPr>
            <a:r>
              <a:rPr lang="en-US" sz="1600" dirty="0"/>
              <a:t>The erosion of public trust became a feedback loop. Government and institutions inevitably, in some ways,  let people down. This can motivate people to either invest in fixing these institutions or to stop supporting them. Neoliberals who dominated politics ran for government on negative messages advocating small government as essential to “liberty”. They cut the budgets of regulating agencies, stripping the government of the capacity to solve people’s problems. People seeing the mounting failures of government such as crumbling infrastructure and widening inequality became even more distrustful, perceiving the government and institutions as ineffective in solving their problems. This led to a vicious cycle of distrust, disinvestment in government and institutions and eventually of segments of the population wanting to destroy the system. </a:t>
            </a:r>
          </a:p>
          <a:p>
            <a:pPr marL="285750" indent="-285750">
              <a:buFont typeface="Arial" panose="020B0604020202020204" pitchFamily="34" charset="0"/>
              <a:buChar char="•"/>
            </a:pPr>
            <a:r>
              <a:rPr lang="en-US" sz="1600" dirty="0"/>
              <a:t>Those who felt  the most distrustful of government, institutions and experts flocked to support like minded angry influencers and charismatic leaders who offered simplistic solutions to complex problems and who promised to fix everything often with little understanding of anything.</a:t>
            </a:r>
          </a:p>
          <a:p>
            <a:r>
              <a:rPr lang="en-US" sz="1600" dirty="0">
                <a:latin typeface="+mj-lt"/>
                <a:cs typeface="Arial" panose="020B0604020202020204" pitchFamily="34" charset="0"/>
              </a:rPr>
              <a:t> </a:t>
            </a:r>
          </a:p>
        </p:txBody>
      </p:sp>
    </p:spTree>
    <p:extLst>
      <p:ext uri="{BB962C8B-B14F-4D97-AF65-F5344CB8AC3E}">
        <p14:creationId xmlns:p14="http://schemas.microsoft.com/office/powerpoint/2010/main" val="2632450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BFC8-193A-474E-B1DE-74425255D7EF}"/>
              </a:ext>
            </a:extLst>
          </p:cNvPr>
          <p:cNvSpPr>
            <a:spLocks noGrp="1"/>
          </p:cNvSpPr>
          <p:nvPr>
            <p:ph type="title" idx="4294967295"/>
          </p:nvPr>
        </p:nvSpPr>
        <p:spPr>
          <a:xfrm>
            <a:off x="0" y="4818063"/>
            <a:ext cx="11160125" cy="931862"/>
          </a:xfrm>
        </p:spPr>
        <p:txBody>
          <a:bodyPr vert="horz" lIns="91440" tIns="45720" rIns="91440" bIns="45720" rtlCol="0" anchor="b">
            <a:normAutofit fontScale="90000"/>
          </a:bodyPr>
          <a:lstStyle/>
          <a:p>
            <a:pPr algn="ctr"/>
            <a:r>
              <a:rPr lang="en-US" sz="4000" dirty="0">
                <a:solidFill>
                  <a:schemeClr val="bg1"/>
                </a:solidFill>
              </a:rPr>
              <a:t>E-mailed</a:t>
            </a:r>
            <a:r>
              <a:rPr lang="en-US" dirty="0">
                <a:solidFill>
                  <a:schemeClr val="bg1"/>
                </a:solidFill>
              </a:rPr>
              <a:t> </a:t>
            </a:r>
            <a:r>
              <a:rPr lang="en-US" sz="4000" dirty="0">
                <a:solidFill>
                  <a:schemeClr val="bg1"/>
                </a:solidFill>
              </a:rPr>
              <a:t>questions, comments, feedback</a:t>
            </a:r>
            <a:br>
              <a:rPr lang="en-US" sz="4000" dirty="0">
                <a:solidFill>
                  <a:schemeClr val="bg1"/>
                </a:solidFill>
              </a:rPr>
            </a:br>
            <a:r>
              <a:rPr lang="en-US" sz="4000" dirty="0">
                <a:solidFill>
                  <a:schemeClr val="bg1"/>
                </a:solidFill>
              </a:rPr>
              <a:t>AND “housekeeping”</a:t>
            </a:r>
          </a:p>
        </p:txBody>
      </p:sp>
      <p:pic>
        <p:nvPicPr>
          <p:cNvPr id="6" name="Picture 5" descr="Cherry branches with spring blossoms">
            <a:extLst>
              <a:ext uri="{FF2B5EF4-FFF2-40B4-BE49-F238E27FC236}">
                <a16:creationId xmlns:a16="http://schemas.microsoft.com/office/drawing/2014/main" id="{4C8A41ED-A675-47F1-BA56-686879DED365}"/>
              </a:ext>
            </a:extLst>
          </p:cNvPr>
          <p:cNvPicPr>
            <a:picLocks noChangeAspect="1"/>
          </p:cNvPicPr>
          <p:nvPr/>
        </p:nvPicPr>
        <p:blipFill rotWithShape="1">
          <a:blip r:embed="rId3"/>
          <a:srcRect t="38479" r="1" b="7393"/>
          <a:stretch/>
        </p:blipFill>
        <p:spPr>
          <a:xfrm>
            <a:off x="922866" y="751843"/>
            <a:ext cx="10346266" cy="37381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224262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9009-2C04-2F7C-352A-ED91CCD711E2}"/>
            </a:ext>
          </a:extLst>
        </p:cNvPr>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B92A56CD-97B1-392D-8A29-91EB4700B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47" y="2134105"/>
            <a:ext cx="3226759" cy="2707481"/>
          </a:xfrm>
          <a:prstGeom prst="rect">
            <a:avLst/>
          </a:prstGeom>
        </p:spPr>
      </p:pic>
      <p:sp>
        <p:nvSpPr>
          <p:cNvPr id="5" name="TextBox 4">
            <a:extLst>
              <a:ext uri="{FF2B5EF4-FFF2-40B4-BE49-F238E27FC236}">
                <a16:creationId xmlns:a16="http://schemas.microsoft.com/office/drawing/2014/main" id="{11B4EDF8-9657-4299-77AE-E8F5574B7824}"/>
              </a:ext>
            </a:extLst>
          </p:cNvPr>
          <p:cNvSpPr txBox="1"/>
          <p:nvPr/>
        </p:nvSpPr>
        <p:spPr>
          <a:xfrm>
            <a:off x="3372368" y="117693"/>
            <a:ext cx="8681685" cy="6740307"/>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j-lt"/>
                <a:cs typeface="Arial" panose="020B0604020202020204" pitchFamily="34" charset="0"/>
              </a:rPr>
              <a:t>Digital media greatly compounded the problems created by neoliberalism. </a:t>
            </a:r>
          </a:p>
          <a:p>
            <a:pPr marL="285750" indent="-285750">
              <a:buFont typeface="Arial" panose="020B0604020202020204" pitchFamily="34" charset="0"/>
              <a:buChar char="•"/>
            </a:pPr>
            <a:r>
              <a:rPr lang="en-US" sz="1600" dirty="0">
                <a:latin typeface="+mj-lt"/>
                <a:cs typeface="Arial" panose="020B0604020202020204" pitchFamily="34" charset="0"/>
              </a:rPr>
              <a:t>Making vast amounts of information of mediocre quality readily available, lead to a situation where anyone can access information on almost any topic. This can create the illusion that expertise is less necessary and that everyone is equally well informed.</a:t>
            </a:r>
          </a:p>
          <a:p>
            <a:pPr marL="285750" indent="-285750">
              <a:buFont typeface="Arial" panose="020B0604020202020204" pitchFamily="34" charset="0"/>
              <a:buChar char="•"/>
            </a:pPr>
            <a:r>
              <a:rPr lang="en-US" sz="1600" dirty="0">
                <a:latin typeface="+mj-lt"/>
                <a:cs typeface="Arial" panose="020B0604020202020204" pitchFamily="34" charset="0"/>
              </a:rPr>
              <a:t> The abundance of online  information available has led to confusion and difficulty in discerning credible sources. This has made it challenging for individuals to identify trustworthy experts, contributing to skepticism. The idea that all beliefs and practices are equally valid has led to a dismissal of expert knowledge, especially if it conflicts with personal or cultural beliefs. This has resulted in a preference for alternative viewpoints that align more closely with individual experiences or ideologies.</a:t>
            </a:r>
          </a:p>
          <a:p>
            <a:pPr marL="285750" indent="-285750">
              <a:buFont typeface="Arial" panose="020B0604020202020204" pitchFamily="34" charset="0"/>
              <a:buChar char="•"/>
            </a:pPr>
            <a:r>
              <a:rPr lang="en-US" sz="1600" dirty="0">
                <a:latin typeface="+mj-lt"/>
                <a:cs typeface="Arial" panose="020B0604020202020204" pitchFamily="34" charset="0"/>
              </a:rPr>
              <a:t>The rise of social media and online communities has created echo chambers where individuals are exposed primarily to viewpoints that reinforce their own. In such environments, expert opinions that contradict these views are be dismissed or ridiculed, further eroding trust.</a:t>
            </a:r>
          </a:p>
          <a:p>
            <a:pPr marL="285750" indent="-285750">
              <a:buFont typeface="Arial" panose="020B0604020202020204" pitchFamily="34" charset="0"/>
              <a:buChar char="•"/>
            </a:pPr>
            <a:r>
              <a:rPr lang="en-US" sz="1600" dirty="0">
                <a:latin typeface="+mj-lt"/>
                <a:cs typeface="Arial" panose="020B0604020202020204" pitchFamily="34" charset="0"/>
              </a:rPr>
              <a:t>The prevalence of false online information exacerbates distrust in institutions and experts. When people encounter conflicting information, they tend to become skeptical of established authorities and experts.</a:t>
            </a:r>
          </a:p>
          <a:p>
            <a:pPr marL="285750" indent="-285750">
              <a:buFont typeface="Arial" panose="020B0604020202020204" pitchFamily="34" charset="0"/>
              <a:buChar char="•"/>
            </a:pPr>
            <a:r>
              <a:rPr lang="en-US" sz="1600" dirty="0">
                <a:latin typeface="+mj-lt"/>
                <a:cs typeface="Arial" panose="020B0604020202020204" pitchFamily="34" charset="0"/>
              </a:rPr>
              <a:t>There has been a rise in populist movements that challenge traditional institutions and expertise. This led to a cultural shift where expertise is viewed with suspicion or as elitist.</a:t>
            </a:r>
          </a:p>
          <a:p>
            <a:pPr marL="285750" indent="-285750">
              <a:buFont typeface="Arial" panose="020B0604020202020204" pitchFamily="34" charset="0"/>
              <a:buChar char="•"/>
            </a:pPr>
            <a:r>
              <a:rPr lang="en-US" sz="1600" dirty="0">
                <a:latin typeface="+mj-lt"/>
                <a:cs typeface="Arial" panose="020B0604020202020204" pitchFamily="34" charset="0"/>
              </a:rPr>
              <a:t>Platforms like Twitter and Facebook  amplify voices without credentials, allowing non-experts to gain large followings. This  leads to a preference for popular opinion over expert consensus.</a:t>
            </a:r>
          </a:p>
          <a:p>
            <a:pPr marL="285750" indent="-285750">
              <a:buFont typeface="Arial" panose="020B0604020202020204" pitchFamily="34" charset="0"/>
              <a:buChar char="•"/>
            </a:pPr>
            <a:r>
              <a:rPr lang="en-US" sz="1600" dirty="0">
                <a:latin typeface="+mj-lt"/>
                <a:cs typeface="Arial" panose="020B0604020202020204" pitchFamily="34" charset="0"/>
              </a:rPr>
              <a:t>Many contemporary issues (like climate change, public health, etc.) are complex and multifaceted. This complexity leads to confusion and frustration, making it easier for people to dismiss expert opinions.</a:t>
            </a:r>
          </a:p>
          <a:p>
            <a:pPr marL="285750" indent="-285750">
              <a:buFont typeface="Arial" panose="020B0604020202020204" pitchFamily="34" charset="0"/>
              <a:buChar char="•"/>
            </a:pPr>
            <a:r>
              <a:rPr lang="en-US" sz="1600" dirty="0">
                <a:latin typeface="+mj-lt"/>
                <a:cs typeface="Arial" panose="020B0604020202020204" pitchFamily="34" charset="0"/>
              </a:rPr>
              <a:t>There is a growing trend towards valuing personal experience and anecdotal evidence over academic or professional expertise. This leads to a more subjective understanding of truth.</a:t>
            </a:r>
          </a:p>
          <a:p>
            <a:pPr marL="285750" indent="-285750">
              <a:buFont typeface="Arial" panose="020B0604020202020204" pitchFamily="34" charset="0"/>
              <a:buChar char="•"/>
            </a:pPr>
            <a:r>
              <a:rPr lang="en-US" sz="1600" dirty="0">
                <a:latin typeface="+mj-lt"/>
                <a:cs typeface="Arial" panose="020B0604020202020204" pitchFamily="34" charset="0"/>
              </a:rPr>
              <a:t>These factors combined contribute to a climate where institutions and expertise are undervalued and questioned, impacting how society approaches knowledge and decision-making.</a:t>
            </a:r>
          </a:p>
        </p:txBody>
      </p:sp>
      <p:sp>
        <p:nvSpPr>
          <p:cNvPr id="4" name="TextBox 3">
            <a:extLst>
              <a:ext uri="{FF2B5EF4-FFF2-40B4-BE49-F238E27FC236}">
                <a16:creationId xmlns:a16="http://schemas.microsoft.com/office/drawing/2014/main" id="{24B54111-C159-806D-66B2-081B4346C0EE}"/>
              </a:ext>
            </a:extLst>
          </p:cNvPr>
          <p:cNvSpPr txBox="1"/>
          <p:nvPr/>
        </p:nvSpPr>
        <p:spPr>
          <a:xfrm>
            <a:off x="311048" y="1155625"/>
            <a:ext cx="2880556" cy="830997"/>
          </a:xfrm>
          <a:prstGeom prst="rect">
            <a:avLst/>
          </a:prstGeom>
          <a:noFill/>
        </p:spPr>
        <p:txBody>
          <a:bodyPr wrap="square">
            <a:spAutoFit/>
          </a:bodyPr>
          <a:lstStyle/>
          <a:p>
            <a:pPr algn="ctr"/>
            <a:r>
              <a:rPr lang="en-US" sz="2400" dirty="0">
                <a:solidFill>
                  <a:schemeClr val="bg1"/>
                </a:solidFill>
                <a:latin typeface="+mj-lt"/>
                <a:cs typeface="Arial" panose="020B0604020202020204" pitchFamily="34" charset="0"/>
              </a:rPr>
              <a:t>THE DEATH OF TRUTH  </a:t>
            </a:r>
            <a:endParaRPr lang="en-CA" sz="2400" dirty="0">
              <a:solidFill>
                <a:schemeClr val="bg1"/>
              </a:solidFill>
            </a:endParaRPr>
          </a:p>
        </p:txBody>
      </p:sp>
    </p:spTree>
    <p:extLst>
      <p:ext uri="{BB962C8B-B14F-4D97-AF65-F5344CB8AC3E}">
        <p14:creationId xmlns:p14="http://schemas.microsoft.com/office/powerpoint/2010/main" val="117524324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1CF4-CE8D-83E0-39B6-987D7FADAD90}"/>
            </a:ext>
          </a:extLst>
        </p:cNvPr>
        <p:cNvGrpSpPr/>
        <p:nvPr/>
      </p:nvGrpSpPr>
      <p:grpSpPr>
        <a:xfrm>
          <a:off x="0" y="0"/>
          <a:ext cx="0" cy="0"/>
          <a:chOff x="0" y="0"/>
          <a:chExt cx="0" cy="0"/>
        </a:xfrm>
      </p:grpSpPr>
      <p:pic>
        <p:nvPicPr>
          <p:cNvPr id="3" name="Picture 2" descr="A blue and orange rectangular box with white text&#10;&#10;Description automatically generated">
            <a:extLst>
              <a:ext uri="{FF2B5EF4-FFF2-40B4-BE49-F238E27FC236}">
                <a16:creationId xmlns:a16="http://schemas.microsoft.com/office/drawing/2014/main" id="{89429488-9AC1-78D3-AB17-841D49BCF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3" y="1442174"/>
            <a:ext cx="3402580" cy="4833610"/>
          </a:xfrm>
          <a:prstGeom prst="rect">
            <a:avLst/>
          </a:prstGeom>
        </p:spPr>
      </p:pic>
      <p:sp>
        <p:nvSpPr>
          <p:cNvPr id="5" name="TextBox 4">
            <a:extLst>
              <a:ext uri="{FF2B5EF4-FFF2-40B4-BE49-F238E27FC236}">
                <a16:creationId xmlns:a16="http://schemas.microsoft.com/office/drawing/2014/main" id="{EC6A3121-EAD0-A5E2-15C9-741065949F3C}"/>
              </a:ext>
            </a:extLst>
          </p:cNvPr>
          <p:cNvSpPr txBox="1"/>
          <p:nvPr/>
        </p:nvSpPr>
        <p:spPr>
          <a:xfrm>
            <a:off x="3764568" y="197346"/>
            <a:ext cx="8427432"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cs typeface="Arial" panose="020B0604020202020204" pitchFamily="34" charset="0"/>
              </a:rPr>
              <a:t>Academia refers to the world of education, including the community of teachers, schools and the academic environment of colleges and universities. While society at large is seeing these major changes, academia, thanks to </a:t>
            </a:r>
            <a:r>
              <a:rPr lang="en-US" dirty="0">
                <a:solidFill>
                  <a:schemeClr val="bg1"/>
                </a:solidFill>
                <a:latin typeface="+mj-lt"/>
                <a:cs typeface="Arial" panose="020B0604020202020204" pitchFamily="34" charset="0"/>
              </a:rPr>
              <a:t>postmodernism</a:t>
            </a:r>
            <a:r>
              <a:rPr lang="en-US" dirty="0">
                <a:latin typeface="+mj-lt"/>
                <a:cs typeface="Arial" panose="020B0604020202020204" pitchFamily="34" charset="0"/>
              </a:rPr>
              <a:t>, has itself become increasingly critical of expertise and the idea of truth. </a:t>
            </a:r>
          </a:p>
          <a:p>
            <a:pPr marL="285750" indent="-285750">
              <a:buFont typeface="Arial" panose="020B0604020202020204" pitchFamily="34" charset="0"/>
              <a:buChar char="•"/>
            </a:pPr>
            <a:r>
              <a:rPr lang="en-US" dirty="0">
                <a:latin typeface="+mj-lt"/>
                <a:cs typeface="Arial" panose="020B0604020202020204" pitchFamily="34" charset="0"/>
              </a:rPr>
              <a:t>Postmodernism is a philosophical stance that emerged in the mid 20th century that challenges the notions of objective truth and universal values suggesting that knowledge, truth, and meaning are not absolute but are instead constructed through social, cultural, and historical contexts. This perspective argues that what we consider "truth" is influenced by various factors, including language, power dynamics, and individual experiences. </a:t>
            </a:r>
          </a:p>
          <a:p>
            <a:pPr marL="285750" indent="-285750">
              <a:buFont typeface="Arial" panose="020B0604020202020204" pitchFamily="34" charset="0"/>
              <a:buChar char="•"/>
            </a:pPr>
            <a:r>
              <a:rPr lang="en-US" dirty="0">
                <a:latin typeface="+mj-lt"/>
                <a:cs typeface="Arial" panose="020B0604020202020204" pitchFamily="34" charset="0"/>
              </a:rPr>
              <a:t>Postmodern relativism has contributed to a lack of trust in experts. It fosters a skepticism that can lead individuals to question the validity of expert opinions, as they may view them as just another perspective rather than a definitive answer.</a:t>
            </a:r>
          </a:p>
          <a:p>
            <a:pPr marL="285750" indent="-285750">
              <a:buFont typeface="Arial" panose="020B0604020202020204" pitchFamily="34" charset="0"/>
              <a:buChar char="•"/>
            </a:pPr>
            <a:r>
              <a:rPr lang="en-US" dirty="0">
                <a:latin typeface="+mj-lt"/>
                <a:cs typeface="Arial" panose="020B0604020202020204" pitchFamily="34" charset="0"/>
              </a:rPr>
              <a:t>Postmodern thought often emphasizes personal narratives and experiences over established facts. This can lead people to prioritize individual stories over expert analysis, fostering distrust in experts who rely on data and scientific methods.</a:t>
            </a:r>
          </a:p>
          <a:p>
            <a:pPr marL="285750" indent="-285750">
              <a:buFont typeface="Arial" panose="020B0604020202020204" pitchFamily="34" charset="0"/>
              <a:buChar char="•"/>
            </a:pPr>
            <a:r>
              <a:rPr lang="en-US" dirty="0">
                <a:latin typeface="+mj-lt"/>
                <a:cs typeface="Arial" panose="020B0604020202020204" pitchFamily="34" charset="0"/>
              </a:rPr>
              <a:t>Postmodernism encourages the deconstruction of traditional authority figures, including experts. This can result in a general distrust of those in positions of knowledge, as individuals may see experts as part of a larger system that they believe is flawed or biased. </a:t>
            </a:r>
          </a:p>
          <a:p>
            <a:pPr marL="285750" indent="-285750">
              <a:buFont typeface="Arial" panose="020B0604020202020204" pitchFamily="34" charset="0"/>
              <a:buChar char="•"/>
            </a:pPr>
            <a:r>
              <a:rPr lang="en-US" dirty="0">
                <a:latin typeface="+mj-lt"/>
                <a:cs typeface="Arial" panose="020B0604020202020204" pitchFamily="34" charset="0"/>
              </a:rPr>
              <a:t>Postmodern relativism has fostered an environment where questioning authority and expertise is common, leading to a more fragmented understanding of knowledge and a decline in trust in experts.</a:t>
            </a:r>
          </a:p>
        </p:txBody>
      </p:sp>
      <p:sp>
        <p:nvSpPr>
          <p:cNvPr id="4" name="TextBox 3">
            <a:extLst>
              <a:ext uri="{FF2B5EF4-FFF2-40B4-BE49-F238E27FC236}">
                <a16:creationId xmlns:a16="http://schemas.microsoft.com/office/drawing/2014/main" id="{FD16DD99-46BE-7FF8-1313-66BF206E7C37}"/>
              </a:ext>
            </a:extLst>
          </p:cNvPr>
          <p:cNvSpPr txBox="1"/>
          <p:nvPr/>
        </p:nvSpPr>
        <p:spPr>
          <a:xfrm>
            <a:off x="743074" y="547031"/>
            <a:ext cx="2419477" cy="830997"/>
          </a:xfrm>
          <a:prstGeom prst="rect">
            <a:avLst/>
          </a:prstGeom>
          <a:noFill/>
        </p:spPr>
        <p:txBody>
          <a:bodyPr wrap="square">
            <a:spAutoFit/>
          </a:bodyPr>
          <a:lstStyle/>
          <a:p>
            <a:pPr algn="ctr"/>
            <a:r>
              <a:rPr lang="en-US" sz="2400" dirty="0">
                <a:solidFill>
                  <a:schemeClr val="bg1"/>
                </a:solidFill>
                <a:latin typeface="+mj-lt"/>
                <a:cs typeface="Arial" panose="020B0604020202020204" pitchFamily="34" charset="0"/>
              </a:rPr>
              <a:t>THE DEATH OF ACADEMIA </a:t>
            </a:r>
            <a:endParaRPr lang="en-CA" sz="2400" dirty="0">
              <a:solidFill>
                <a:schemeClr val="bg1"/>
              </a:solidFill>
            </a:endParaRPr>
          </a:p>
        </p:txBody>
      </p:sp>
    </p:spTree>
    <p:extLst>
      <p:ext uri="{BB962C8B-B14F-4D97-AF65-F5344CB8AC3E}">
        <p14:creationId xmlns:p14="http://schemas.microsoft.com/office/powerpoint/2010/main" val="343246651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FC6FF-B443-75E6-CD2A-9E9BF5D5F2EB}"/>
            </a:ext>
          </a:extLst>
        </p:cNvPr>
        <p:cNvGrpSpPr/>
        <p:nvPr/>
      </p:nvGrpSpPr>
      <p:grpSpPr>
        <a:xfrm>
          <a:off x="0" y="0"/>
          <a:ext cx="0" cy="0"/>
          <a:chOff x="0" y="0"/>
          <a:chExt cx="0" cy="0"/>
        </a:xfrm>
      </p:grpSpPr>
      <p:pic>
        <p:nvPicPr>
          <p:cNvPr id="3" name="Picture 2" descr="A mountain with a parachute&#10;&#10;Description automatically generated with medium confidence">
            <a:extLst>
              <a:ext uri="{FF2B5EF4-FFF2-40B4-BE49-F238E27FC236}">
                <a16:creationId xmlns:a16="http://schemas.microsoft.com/office/drawing/2014/main" id="{B933F6C4-FEBF-2B6A-2454-7A9E854094D8}"/>
              </a:ext>
            </a:extLst>
          </p:cNvPr>
          <p:cNvPicPr>
            <a:picLocks noChangeAspect="1"/>
          </p:cNvPicPr>
          <p:nvPr/>
        </p:nvPicPr>
        <p:blipFill>
          <a:blip r:embed="rId2">
            <a:extLst>
              <a:ext uri="{28A0092B-C50C-407E-A947-70E740481C1C}">
                <a14:useLocalDpi xmlns:a14="http://schemas.microsoft.com/office/drawing/2010/main" val="0"/>
              </a:ext>
            </a:extLst>
          </a:blip>
          <a:srcRect r="2616" b="-1"/>
          <a:stretch/>
        </p:blipFill>
        <p:spPr>
          <a:xfrm>
            <a:off x="641943" y="643467"/>
            <a:ext cx="10905066" cy="5571066"/>
          </a:xfrm>
          <a:prstGeom prst="rect">
            <a:avLst/>
          </a:prstGeom>
        </p:spPr>
      </p:pic>
      <p:sp>
        <p:nvSpPr>
          <p:cNvPr id="4" name="TextBox 3">
            <a:extLst>
              <a:ext uri="{FF2B5EF4-FFF2-40B4-BE49-F238E27FC236}">
                <a16:creationId xmlns:a16="http://schemas.microsoft.com/office/drawing/2014/main" id="{C68448BB-37E6-2F91-B1C8-1373F7957616}"/>
              </a:ext>
            </a:extLst>
          </p:cNvPr>
          <p:cNvSpPr txBox="1"/>
          <p:nvPr/>
        </p:nvSpPr>
        <p:spPr>
          <a:xfrm>
            <a:off x="2415159" y="818829"/>
            <a:ext cx="8126730" cy="584775"/>
          </a:xfrm>
          <a:prstGeom prst="rect">
            <a:avLst/>
          </a:prstGeom>
          <a:noFill/>
        </p:spPr>
        <p:txBody>
          <a:bodyPr wrap="square">
            <a:spAutoFit/>
          </a:bodyPr>
          <a:lstStyle/>
          <a:p>
            <a:r>
              <a:rPr lang="en-US" sz="3200" dirty="0">
                <a:cs typeface="Arial" panose="020B0604020202020204" pitchFamily="34" charset="0"/>
              </a:rPr>
              <a:t>THE DEATH OF THINKING AND EXPERTISE</a:t>
            </a:r>
          </a:p>
        </p:txBody>
      </p:sp>
    </p:spTree>
    <p:extLst>
      <p:ext uri="{BB962C8B-B14F-4D97-AF65-F5344CB8AC3E}">
        <p14:creationId xmlns:p14="http://schemas.microsoft.com/office/powerpoint/2010/main" val="311309713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6EC0B-D449-3CCA-AA42-3E6FCA458DBB}"/>
            </a:ext>
          </a:extLst>
        </p:cNvPr>
        <p:cNvGrpSpPr/>
        <p:nvPr/>
      </p:nvGrpSpPr>
      <p:grpSpPr>
        <a:xfrm>
          <a:off x="0" y="0"/>
          <a:ext cx="0" cy="0"/>
          <a:chOff x="0" y="0"/>
          <a:chExt cx="0" cy="0"/>
        </a:xfrm>
      </p:grpSpPr>
      <p:pic>
        <p:nvPicPr>
          <p:cNvPr id="3" name="Picture 2" descr="A person yelling at a person&#10;&#10;Description automatically generated">
            <a:extLst>
              <a:ext uri="{FF2B5EF4-FFF2-40B4-BE49-F238E27FC236}">
                <a16:creationId xmlns:a16="http://schemas.microsoft.com/office/drawing/2014/main" id="{DEF24B2B-0522-E4FF-4FF1-4067FC728A18}"/>
              </a:ext>
            </a:extLst>
          </p:cNvPr>
          <p:cNvPicPr>
            <a:picLocks noChangeAspect="1"/>
          </p:cNvPicPr>
          <p:nvPr/>
        </p:nvPicPr>
        <p:blipFill>
          <a:blip r:embed="rId2">
            <a:extLst>
              <a:ext uri="{28A0092B-C50C-407E-A947-70E740481C1C}">
                <a14:useLocalDpi xmlns:a14="http://schemas.microsoft.com/office/drawing/2010/main" val="0"/>
              </a:ext>
            </a:extLst>
          </a:blip>
          <a:srcRect r="888" b="-1"/>
          <a:stretch/>
        </p:blipFill>
        <p:spPr>
          <a:xfrm>
            <a:off x="141168" y="1857951"/>
            <a:ext cx="3522569" cy="2916568"/>
          </a:xfrm>
          <a:prstGeom prst="rect">
            <a:avLst/>
          </a:prstGeom>
        </p:spPr>
      </p:pic>
      <p:sp>
        <p:nvSpPr>
          <p:cNvPr id="4" name="TextBox 3">
            <a:extLst>
              <a:ext uri="{FF2B5EF4-FFF2-40B4-BE49-F238E27FC236}">
                <a16:creationId xmlns:a16="http://schemas.microsoft.com/office/drawing/2014/main" id="{B93F2F6A-3147-0407-7EF5-5633BA4E3558}"/>
              </a:ext>
            </a:extLst>
          </p:cNvPr>
          <p:cNvSpPr txBox="1"/>
          <p:nvPr/>
        </p:nvSpPr>
        <p:spPr>
          <a:xfrm>
            <a:off x="3847843" y="-64264"/>
            <a:ext cx="8344157" cy="6986528"/>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Along with increasing distrust in government, institutions and experts, there has been growing conflict and polarization in </a:t>
            </a:r>
            <a:r>
              <a:rPr lang="en-US" sz="1600" dirty="0">
                <a:latin typeface="+mj-lt"/>
              </a:rPr>
              <a:t>society.</a:t>
            </a:r>
            <a:r>
              <a:rPr lang="en-US" sz="1600" b="0" i="0" dirty="0">
                <a:effectLst/>
                <a:latin typeface="+mj-lt"/>
              </a:rPr>
              <a:t> </a:t>
            </a:r>
            <a:r>
              <a:rPr lang="en-US" sz="1600" dirty="0">
                <a:latin typeface="+mj-lt"/>
              </a:rPr>
              <a:t>This</a:t>
            </a:r>
            <a:r>
              <a:rPr lang="en-US" sz="1600" b="0" i="0" dirty="0">
                <a:effectLst/>
                <a:latin typeface="+mj-lt"/>
              </a:rPr>
              <a:t> has been attributed to several interrelated factors.</a:t>
            </a:r>
          </a:p>
          <a:p>
            <a:pPr marL="285750" indent="-285750">
              <a:buFont typeface="Arial" panose="020B0604020202020204" pitchFamily="34" charset="0"/>
              <a:buChar char="•"/>
            </a:pPr>
            <a:r>
              <a:rPr lang="en-US" sz="1600" b="0" i="0" dirty="0">
                <a:effectLst/>
                <a:latin typeface="+mj-lt"/>
              </a:rPr>
              <a:t>The increasing divide between political parties has led to a more adversarial political climate. Partisan media and social media echo chambers reinforce these divisions, making compromise more difficult.</a:t>
            </a:r>
          </a:p>
          <a:p>
            <a:pPr marL="285750" indent="-285750">
              <a:buFont typeface="Arial" panose="020B0604020202020204" pitchFamily="34" charset="0"/>
              <a:buChar char="•"/>
            </a:pPr>
            <a:r>
              <a:rPr lang="en-US" sz="1600" b="0" i="0" dirty="0">
                <a:effectLst/>
                <a:latin typeface="+mj-lt"/>
              </a:rPr>
              <a:t>Social media </a:t>
            </a:r>
            <a:r>
              <a:rPr lang="en-US" sz="1600" dirty="0">
                <a:latin typeface="+mj-lt"/>
              </a:rPr>
              <a:t>a</a:t>
            </a:r>
            <a:r>
              <a:rPr lang="en-US" sz="1600" b="0" i="0" dirty="0">
                <a:effectLst/>
                <a:latin typeface="+mj-lt"/>
              </a:rPr>
              <a:t>lgorithms on platforms like Facebook and Twitter often prioritize sensational or emotionally charged content, which can exacerbate conflicts and polarize opinions. This creates environments where extreme views are amplified.</a:t>
            </a:r>
          </a:p>
          <a:p>
            <a:pPr marL="285750" indent="-285750">
              <a:buFont typeface="Arial" panose="020B0604020202020204" pitchFamily="34" charset="0"/>
              <a:buChar char="•"/>
            </a:pPr>
            <a:r>
              <a:rPr lang="en-US" sz="1600" b="0" i="0" dirty="0">
                <a:effectLst/>
                <a:latin typeface="+mj-lt"/>
              </a:rPr>
              <a:t>Issues related to race, gender, and sexuality have become central to political and social discourse. While these discussions are important, they can also lead to divisions as groups rally around their identities and experiences.</a:t>
            </a:r>
          </a:p>
          <a:p>
            <a:pPr marL="285750" indent="-285750">
              <a:buFont typeface="Arial" panose="020B0604020202020204" pitchFamily="34" charset="0"/>
              <a:buChar char="•"/>
            </a:pPr>
            <a:r>
              <a:rPr lang="en-US" sz="1600" b="0" i="0" dirty="0">
                <a:effectLst/>
                <a:latin typeface="+mj-lt"/>
              </a:rPr>
              <a:t>Growing economic inequality has fueled resentment and division. Many feel left behind by globalization and technological changes, leading to a sense of disenfranchisement that can manifest as conflict.</a:t>
            </a:r>
          </a:p>
          <a:p>
            <a:pPr marL="285750" indent="-285750">
              <a:buFont typeface="Arial" panose="020B0604020202020204" pitchFamily="34" charset="0"/>
              <a:buChar char="•"/>
            </a:pPr>
            <a:r>
              <a:rPr lang="en-US" sz="1600" b="0" i="0" dirty="0">
                <a:effectLst/>
                <a:latin typeface="+mj-lt"/>
              </a:rPr>
              <a:t>Rapid changes in societal norms and values, such as those related to LGBTQ+ rights, immigration, and multiculturalism, can lead to backlash from those who feel their traditional values are being threatened.</a:t>
            </a:r>
          </a:p>
          <a:p>
            <a:pPr marL="285750" indent="-285750">
              <a:buFont typeface="Arial" panose="020B0604020202020204" pitchFamily="34" charset="0"/>
              <a:buChar char="•"/>
            </a:pPr>
            <a:r>
              <a:rPr lang="en-US" sz="1600" b="0" i="0" dirty="0">
                <a:effectLst/>
                <a:latin typeface="+mj-lt"/>
              </a:rPr>
              <a:t>The spread of false information can create confusion and mistrust among different groups. This can lead to heightened tensions and an inability to find common ground.</a:t>
            </a:r>
          </a:p>
          <a:p>
            <a:pPr marL="285750" indent="-285750">
              <a:buFont typeface="Arial" panose="020B0604020202020204" pitchFamily="34" charset="0"/>
              <a:buChar char="•"/>
            </a:pPr>
            <a:r>
              <a:rPr lang="en-US" sz="1600" b="0" i="0" dirty="0">
                <a:effectLst/>
                <a:latin typeface="+mj-lt"/>
              </a:rPr>
              <a:t>Many people feel anxious about the future due to factors like climate change, economic instability, and political unrest. This fear can lead to a desire to cling to familiar identities and ideologies, further entrenching divisions.</a:t>
            </a:r>
          </a:p>
          <a:p>
            <a:pPr marL="285750" indent="-285750">
              <a:buFont typeface="Arial" panose="020B0604020202020204" pitchFamily="34" charset="0"/>
              <a:buChar char="•"/>
            </a:pPr>
            <a:r>
              <a:rPr lang="en-US" sz="1600" b="0" i="0" dirty="0">
                <a:effectLst/>
                <a:latin typeface="+mj-lt"/>
              </a:rPr>
              <a:t>These factors, among others, contribute to the complex landscape of conflict and polarization in contemporary culture. Addressing these issues requires open dialogue, empathy, and a willingness to engage with differing perspectives. </a:t>
            </a:r>
          </a:p>
          <a:p>
            <a:pPr marL="285750" indent="-285750">
              <a:buFont typeface="Arial" panose="020B0604020202020204" pitchFamily="34" charset="0"/>
              <a:buChar char="•"/>
            </a:pPr>
            <a:r>
              <a:rPr lang="en-US" sz="1600" dirty="0">
                <a:latin typeface="+mj-lt"/>
              </a:rPr>
              <a:t>Polarization and conflict</a:t>
            </a:r>
            <a:r>
              <a:rPr lang="en-US" sz="1600" b="0" i="0" dirty="0">
                <a:effectLst/>
                <a:latin typeface="+mj-lt"/>
              </a:rPr>
              <a:t> has also led to the </a:t>
            </a:r>
            <a:r>
              <a:rPr lang="en-US" sz="1600" dirty="0">
                <a:latin typeface="+mj-lt"/>
              </a:rPr>
              <a:t>increased popularity</a:t>
            </a:r>
            <a:r>
              <a:rPr lang="en-US" sz="1600" b="0" i="0" dirty="0">
                <a:effectLst/>
                <a:latin typeface="+mj-lt"/>
              </a:rPr>
              <a:t> of autocratic leaders who offer simplistic answers to complex problems. </a:t>
            </a:r>
            <a:endParaRPr lang="en-CA" sz="1600" dirty="0">
              <a:latin typeface="+mj-lt"/>
            </a:endParaRPr>
          </a:p>
        </p:txBody>
      </p:sp>
      <p:sp>
        <p:nvSpPr>
          <p:cNvPr id="5" name="TextBox 4">
            <a:extLst>
              <a:ext uri="{FF2B5EF4-FFF2-40B4-BE49-F238E27FC236}">
                <a16:creationId xmlns:a16="http://schemas.microsoft.com/office/drawing/2014/main" id="{8ACEC515-E0D6-7CE0-B322-3F18EB915E89}"/>
              </a:ext>
            </a:extLst>
          </p:cNvPr>
          <p:cNvSpPr txBox="1"/>
          <p:nvPr/>
        </p:nvSpPr>
        <p:spPr>
          <a:xfrm>
            <a:off x="375885" y="812583"/>
            <a:ext cx="3330810" cy="830997"/>
          </a:xfrm>
          <a:prstGeom prst="rect">
            <a:avLst/>
          </a:prstGeom>
          <a:noFill/>
        </p:spPr>
        <p:txBody>
          <a:bodyPr wrap="square">
            <a:spAutoFit/>
          </a:bodyPr>
          <a:lstStyle/>
          <a:p>
            <a:pPr algn="ctr"/>
            <a:r>
              <a:rPr lang="en-US" sz="2400" b="0" i="0" dirty="0">
                <a:solidFill>
                  <a:schemeClr val="bg1"/>
                </a:solidFill>
                <a:effectLst/>
                <a:latin typeface="+mj-lt"/>
              </a:rPr>
              <a:t>SOCIATAL POLARIZATION</a:t>
            </a:r>
            <a:endParaRPr lang="en-CA" sz="2400" dirty="0">
              <a:solidFill>
                <a:schemeClr val="bg1"/>
              </a:solidFill>
            </a:endParaRPr>
          </a:p>
        </p:txBody>
      </p:sp>
    </p:spTree>
    <p:extLst>
      <p:ext uri="{BB962C8B-B14F-4D97-AF65-F5344CB8AC3E}">
        <p14:creationId xmlns:p14="http://schemas.microsoft.com/office/powerpoint/2010/main" val="180369585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556BC-085D-7826-6C28-5B23440A4D66}"/>
            </a:ext>
          </a:extLst>
        </p:cNvPr>
        <p:cNvGrpSpPr/>
        <p:nvPr/>
      </p:nvGrpSpPr>
      <p:grpSpPr>
        <a:xfrm>
          <a:off x="0" y="0"/>
          <a:ext cx="0" cy="0"/>
          <a:chOff x="0" y="0"/>
          <a:chExt cx="0" cy="0"/>
        </a:xfrm>
      </p:grpSpPr>
      <p:pic>
        <p:nvPicPr>
          <p:cNvPr id="3" name="Picture 2" descr="A person in a military uniform&#10;&#10;Description automatically generated">
            <a:extLst>
              <a:ext uri="{FF2B5EF4-FFF2-40B4-BE49-F238E27FC236}">
                <a16:creationId xmlns:a16="http://schemas.microsoft.com/office/drawing/2014/main" id="{FFA29D9C-A129-8F2A-1576-2BC5530A2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65" y="1526816"/>
            <a:ext cx="3083006" cy="3753107"/>
          </a:xfrm>
          <a:prstGeom prst="rect">
            <a:avLst/>
          </a:prstGeom>
        </p:spPr>
      </p:pic>
      <p:sp>
        <p:nvSpPr>
          <p:cNvPr id="5" name="TextBox 4">
            <a:extLst>
              <a:ext uri="{FF2B5EF4-FFF2-40B4-BE49-F238E27FC236}">
                <a16:creationId xmlns:a16="http://schemas.microsoft.com/office/drawing/2014/main" id="{CCFD25E3-8273-59CA-038B-4EC263C0E0AD}"/>
              </a:ext>
            </a:extLst>
          </p:cNvPr>
          <p:cNvSpPr txBox="1"/>
          <p:nvPr/>
        </p:nvSpPr>
        <p:spPr>
          <a:xfrm>
            <a:off x="3308358" y="394692"/>
            <a:ext cx="8883642" cy="6463308"/>
          </a:xfrm>
          <a:prstGeom prst="rect">
            <a:avLst/>
          </a:prstGeom>
          <a:noFill/>
        </p:spPr>
        <p:txBody>
          <a:bodyPr wrap="square">
            <a:spAutoFit/>
          </a:bodyPr>
          <a:lstStyle/>
          <a:p>
            <a:pPr marL="285750" indent="-285750">
              <a:buFont typeface="Arial" panose="020B0604020202020204" pitchFamily="34" charset="0"/>
              <a:buChar char="•"/>
            </a:pPr>
            <a:r>
              <a:rPr lang="en-US" dirty="0"/>
              <a:t>Historically, when authoritarian leaders take over in countries, some patterns follow.</a:t>
            </a:r>
          </a:p>
          <a:p>
            <a:pPr marL="285750" indent="-285750">
              <a:buFont typeface="Arial" panose="020B0604020202020204" pitchFamily="34" charset="0"/>
              <a:buChar char="•"/>
            </a:pPr>
            <a:r>
              <a:rPr lang="en-US" dirty="0"/>
              <a:t>Authoritarian leaders typically undermine or dismantle democratic institutions, such as independent judiciaries, free press, and electoral systems. This erosion limits checks and balances on their power.</a:t>
            </a:r>
          </a:p>
          <a:p>
            <a:pPr marL="285750" indent="-285750">
              <a:buFont typeface="Arial" panose="020B0604020202020204" pitchFamily="34" charset="0"/>
              <a:buChar char="•"/>
            </a:pPr>
            <a:r>
              <a:rPr lang="en-US" dirty="0"/>
              <a:t>Authoritarian regimes suppress political opposition and dissent through censorship, intimidation, imprisonment, or violence against activists and opposition leaders.</a:t>
            </a:r>
          </a:p>
          <a:p>
            <a:pPr marL="285750" indent="-285750">
              <a:buFont typeface="Arial" panose="020B0604020202020204" pitchFamily="34" charset="0"/>
              <a:buChar char="•"/>
            </a:pPr>
            <a:r>
              <a:rPr lang="en-US" dirty="0"/>
              <a:t>Authoritarian governments engage in systematic human rights abuses, including torture, extrajudicial killings, and the curtailment of freedoms of speech, assembly, and religion.</a:t>
            </a:r>
          </a:p>
          <a:p>
            <a:pPr marL="285750" indent="-285750">
              <a:buFont typeface="Arial" panose="020B0604020202020204" pitchFamily="34" charset="0"/>
              <a:buChar char="•"/>
            </a:pPr>
            <a:r>
              <a:rPr lang="en-US" dirty="0"/>
              <a:t>Power tends to become highly centralized, with leaders consolidating authority and often ruling through decrees rather than through legislative processes.</a:t>
            </a:r>
          </a:p>
          <a:p>
            <a:pPr marL="285750" indent="-285750">
              <a:buFont typeface="Arial" panose="020B0604020202020204" pitchFamily="34" charset="0"/>
              <a:buChar char="•"/>
            </a:pPr>
            <a:r>
              <a:rPr lang="en-US" dirty="0"/>
              <a:t>Authoritarian regimes use propaganda to maintain control over public perception, manipulating media narratives and restricting access to independent news sources.</a:t>
            </a:r>
          </a:p>
          <a:p>
            <a:pPr marL="285750" indent="-285750">
              <a:buFont typeface="Arial" panose="020B0604020202020204" pitchFamily="34" charset="0"/>
              <a:buChar char="•"/>
            </a:pPr>
            <a:r>
              <a:rPr lang="en-US" dirty="0"/>
              <a:t>While some authoritarian regimes may initially achieve economic growth, many face long-term economic challenges due to corruption, mismanagement, and lack of innovation, leading to inequality and social unrest.</a:t>
            </a:r>
          </a:p>
          <a:p>
            <a:pPr marL="285750" indent="-285750">
              <a:buFont typeface="Arial" panose="020B0604020202020204" pitchFamily="34" charset="0"/>
              <a:buChar char="•"/>
            </a:pPr>
            <a:r>
              <a:rPr lang="en-US" dirty="0"/>
              <a:t>Authoritarianism exacerbates social divisions, as leaders exploit ethnic, religious, or cultural differences to consolidate power and distract from governance failures.</a:t>
            </a:r>
          </a:p>
          <a:p>
            <a:pPr marL="285750" indent="-285750">
              <a:buFont typeface="Arial" panose="020B0604020202020204" pitchFamily="34" charset="0"/>
              <a:buChar char="•"/>
            </a:pPr>
            <a:r>
              <a:rPr lang="en-US" dirty="0"/>
              <a:t>Over time, repression leads to widespread discontent, resulting in protests, uprisings, or revolutions as citizens seek to reclaim democratic rights and freedoms.</a:t>
            </a:r>
          </a:p>
          <a:p>
            <a:pPr marL="285750" indent="-285750">
              <a:buFont typeface="Arial" panose="020B0604020202020204" pitchFamily="34" charset="0"/>
              <a:buChar char="•"/>
            </a:pPr>
            <a:r>
              <a:rPr lang="en-US" dirty="0"/>
              <a:t>Authoritarian regimes can contribute to regional instability, as their actions may provoke conflicts, refugee crises, or spillover effects in neighboring countries.</a:t>
            </a:r>
          </a:p>
          <a:p>
            <a:pPr marL="285750" indent="-285750">
              <a:buFont typeface="Arial" panose="020B0604020202020204" pitchFamily="34" charset="0"/>
              <a:buChar char="•"/>
            </a:pPr>
            <a:r>
              <a:rPr lang="en-US" dirty="0"/>
              <a:t>Authoritarian leaders may pursue aggressive foreign policies or engage in human rights abuses that can lead to international sanctions, isolation, or conflict.</a:t>
            </a:r>
            <a:endParaRPr lang="en-CA" dirty="0"/>
          </a:p>
        </p:txBody>
      </p:sp>
      <p:sp>
        <p:nvSpPr>
          <p:cNvPr id="4" name="TextBox 3">
            <a:extLst>
              <a:ext uri="{FF2B5EF4-FFF2-40B4-BE49-F238E27FC236}">
                <a16:creationId xmlns:a16="http://schemas.microsoft.com/office/drawing/2014/main" id="{3076C711-9F4A-2DD5-5FBC-36DCB6337B4B}"/>
              </a:ext>
            </a:extLst>
          </p:cNvPr>
          <p:cNvSpPr txBox="1"/>
          <p:nvPr/>
        </p:nvSpPr>
        <p:spPr>
          <a:xfrm>
            <a:off x="-133329" y="572709"/>
            <a:ext cx="3628449" cy="954107"/>
          </a:xfrm>
          <a:prstGeom prst="rect">
            <a:avLst/>
          </a:prstGeom>
          <a:noFill/>
        </p:spPr>
        <p:txBody>
          <a:bodyPr wrap="square">
            <a:spAutoFit/>
          </a:bodyPr>
          <a:lstStyle/>
          <a:p>
            <a:pPr algn="ctr"/>
            <a:r>
              <a:rPr lang="en-US" sz="2800" dirty="0">
                <a:solidFill>
                  <a:schemeClr val="bg1"/>
                </a:solidFill>
              </a:rPr>
              <a:t>THE RISE OF AUTHORITARIANISM</a:t>
            </a:r>
            <a:endParaRPr lang="en-CA" sz="2800" dirty="0">
              <a:solidFill>
                <a:schemeClr val="bg1"/>
              </a:solidFill>
            </a:endParaRPr>
          </a:p>
        </p:txBody>
      </p:sp>
    </p:spTree>
    <p:extLst>
      <p:ext uri="{BB962C8B-B14F-4D97-AF65-F5344CB8AC3E}">
        <p14:creationId xmlns:p14="http://schemas.microsoft.com/office/powerpoint/2010/main" val="237264037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BA9B5-85FE-6393-1747-C4708045CF17}"/>
            </a:ext>
          </a:extLst>
        </p:cNvPr>
        <p:cNvGrpSpPr/>
        <p:nvPr/>
      </p:nvGrpSpPr>
      <p:grpSpPr>
        <a:xfrm>
          <a:off x="0" y="0"/>
          <a:ext cx="0" cy="0"/>
          <a:chOff x="0" y="0"/>
          <a:chExt cx="0" cy="0"/>
        </a:xfrm>
      </p:grpSpPr>
      <p:pic>
        <p:nvPicPr>
          <p:cNvPr id="3" name="Picture 2" descr="A person with a black background&#10;&#10;Description automatically generated">
            <a:extLst>
              <a:ext uri="{FF2B5EF4-FFF2-40B4-BE49-F238E27FC236}">
                <a16:creationId xmlns:a16="http://schemas.microsoft.com/office/drawing/2014/main" id="{E59CC73F-E0A4-C1B9-A27D-45517572D2B6}"/>
              </a:ext>
            </a:extLst>
          </p:cNvPr>
          <p:cNvPicPr>
            <a:picLocks noChangeAspect="1"/>
          </p:cNvPicPr>
          <p:nvPr/>
        </p:nvPicPr>
        <p:blipFill>
          <a:blip r:embed="rId2">
            <a:extLst>
              <a:ext uri="{28A0092B-C50C-407E-A947-70E740481C1C}">
                <a14:useLocalDpi xmlns:a14="http://schemas.microsoft.com/office/drawing/2010/main" val="0"/>
              </a:ext>
            </a:extLst>
          </a:blip>
          <a:srcRect r="4374" b="1"/>
          <a:stretch/>
        </p:blipFill>
        <p:spPr>
          <a:xfrm>
            <a:off x="147285" y="2033908"/>
            <a:ext cx="3640099" cy="2342767"/>
          </a:xfrm>
          <a:prstGeom prst="rect">
            <a:avLst/>
          </a:prstGeom>
        </p:spPr>
      </p:pic>
      <p:sp>
        <p:nvSpPr>
          <p:cNvPr id="4" name="TextBox 3">
            <a:extLst>
              <a:ext uri="{FF2B5EF4-FFF2-40B4-BE49-F238E27FC236}">
                <a16:creationId xmlns:a16="http://schemas.microsoft.com/office/drawing/2014/main" id="{71CB79C2-764C-1BD8-3993-38CCFB87DDC6}"/>
              </a:ext>
            </a:extLst>
          </p:cNvPr>
          <p:cNvSpPr txBox="1"/>
          <p:nvPr/>
        </p:nvSpPr>
        <p:spPr>
          <a:xfrm>
            <a:off x="147286" y="739589"/>
            <a:ext cx="3640099" cy="1200329"/>
          </a:xfrm>
          <a:prstGeom prst="rect">
            <a:avLst/>
          </a:prstGeom>
          <a:noFill/>
        </p:spPr>
        <p:txBody>
          <a:bodyPr wrap="square">
            <a:spAutoFit/>
          </a:bodyPr>
          <a:lstStyle/>
          <a:p>
            <a:pPr algn="ctr"/>
            <a:r>
              <a:rPr lang="en-US" sz="2400" dirty="0">
                <a:solidFill>
                  <a:schemeClr val="bg1"/>
                </a:solidFill>
                <a:cs typeface="Arial" panose="020B0604020202020204" pitchFamily="34" charset="0"/>
              </a:rPr>
              <a:t>CAN A NEW SPIRITUALITY BE THE ANTIDOTE TO THE CRISIS OF MEANING?  </a:t>
            </a:r>
            <a:endParaRPr lang="en-CA" sz="2400" dirty="0"/>
          </a:p>
        </p:txBody>
      </p:sp>
      <p:sp>
        <p:nvSpPr>
          <p:cNvPr id="5" name="TextBox 4">
            <a:extLst>
              <a:ext uri="{FF2B5EF4-FFF2-40B4-BE49-F238E27FC236}">
                <a16:creationId xmlns:a16="http://schemas.microsoft.com/office/drawing/2014/main" id="{BD8B25A0-AF61-9D0E-F73B-B2D8F0481AFD}"/>
              </a:ext>
            </a:extLst>
          </p:cNvPr>
          <p:cNvSpPr txBox="1"/>
          <p:nvPr/>
        </p:nvSpPr>
        <p:spPr>
          <a:xfrm>
            <a:off x="3974674" y="0"/>
            <a:ext cx="8070040" cy="6740307"/>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As a reaction to philosophical materialism, scientism, the death of God, and the loss of faith in government, institutions, and expertise, a new interest in and pursuit of spirituality is taking place. Spirituality can offer comfort, resilience, and a sense of community during times of uncertainty. In a fast-paced, often chaotic world, many individuals are seeking deeper meaning and purpose in their lives. </a:t>
            </a:r>
          </a:p>
          <a:p>
            <a:pPr marL="285750" indent="-285750">
              <a:buFont typeface="Arial" panose="020B0604020202020204" pitchFamily="34" charset="0"/>
              <a:buChar char="•"/>
            </a:pPr>
            <a:r>
              <a:rPr lang="en-US" sz="1600" dirty="0">
                <a:solidFill>
                  <a:schemeClr val="bg1"/>
                </a:solidFill>
                <a:latin typeface="+mj-lt"/>
              </a:rPr>
              <a:t>Wise Spirituality can be an antidote to nihilism. It can give life meaning and </a:t>
            </a:r>
            <a:r>
              <a:rPr lang="en-US" sz="1600" u="sng" dirty="0">
                <a:solidFill>
                  <a:schemeClr val="bg1"/>
                </a:solidFill>
                <a:latin typeface="+mj-lt"/>
              </a:rPr>
              <a:t>serve as a platform for fighting for justice and social change.</a:t>
            </a:r>
            <a:r>
              <a:rPr lang="en-US" sz="1600" b="0" i="0" u="sng" dirty="0">
                <a:solidFill>
                  <a:schemeClr val="bg1"/>
                </a:solidFill>
                <a:effectLst/>
                <a:latin typeface="+mj-lt"/>
              </a:rPr>
              <a:t> </a:t>
            </a:r>
          </a:p>
          <a:p>
            <a:pPr marL="285750" indent="-285750">
              <a:buFont typeface="Arial" panose="020B0604020202020204" pitchFamily="34" charset="0"/>
              <a:buChar char="•"/>
            </a:pPr>
            <a:r>
              <a:rPr lang="en-US" sz="1600" dirty="0">
                <a:latin typeface="+mj-lt"/>
              </a:rPr>
              <a:t>Several trends point to this renewed interest</a:t>
            </a:r>
            <a:r>
              <a:rPr lang="en-US" sz="1600" b="0" i="0" dirty="0">
                <a:effectLst/>
                <a:latin typeface="+mj-lt"/>
              </a:rPr>
              <a:t> in spirituality.</a:t>
            </a:r>
          </a:p>
          <a:p>
            <a:pPr marL="285750" indent="-285750">
              <a:buFont typeface="Arial" panose="020B0604020202020204" pitchFamily="34" charset="0"/>
              <a:buChar char="•"/>
            </a:pPr>
            <a:r>
              <a:rPr lang="en-US" sz="1600" b="0" i="0" dirty="0">
                <a:effectLst/>
                <a:latin typeface="+mj-lt"/>
              </a:rPr>
              <a:t>There has been a growing emphasis on holistic health, which integrates physical, mental, and spiritual well-being. Practices like yoga, meditation, and mindfulness have gained popularity, often blending ancient spiritual traditions with modern wellness practices.</a:t>
            </a:r>
          </a:p>
          <a:p>
            <a:pPr marL="285750" indent="-285750">
              <a:buFont typeface="Arial" panose="020B0604020202020204" pitchFamily="34" charset="0"/>
              <a:buChar char="•"/>
            </a:pPr>
            <a:r>
              <a:rPr lang="en-US" sz="1600" b="0" i="0" dirty="0">
                <a:effectLst/>
                <a:latin typeface="+mj-lt"/>
              </a:rPr>
              <a:t>The internet and social media have allowed for the rapid sharing of spiritual ideas and practices across cultures. Online communities and platforms have made it easier for individuals to explore diverse spiritualities, connect with like-minded people, and share personal experiences.</a:t>
            </a:r>
          </a:p>
          <a:p>
            <a:pPr marL="285750" indent="-285750">
              <a:buFont typeface="Arial" panose="020B0604020202020204" pitchFamily="34" charset="0"/>
              <a:buChar char="•"/>
            </a:pPr>
            <a:r>
              <a:rPr lang="en-US" sz="1600" b="0" i="0" dirty="0">
                <a:effectLst/>
                <a:latin typeface="+mj-lt"/>
              </a:rPr>
              <a:t>There is a trend toward individualized spirituality, where people curate their own beliefs and practices from various traditions. This can include elements from Buddhism, New Age philosophies, indigenous practices, and more, allowing for a more personal and flexible approach to spirituality.</a:t>
            </a:r>
          </a:p>
          <a:p>
            <a:pPr marL="285750" indent="-285750">
              <a:buFont typeface="Arial" panose="020B0604020202020204" pitchFamily="34" charset="0"/>
              <a:buChar char="•"/>
            </a:pPr>
            <a:r>
              <a:rPr lang="en-US" sz="1600" b="0" i="0" dirty="0">
                <a:effectLst/>
                <a:latin typeface="+mj-lt"/>
              </a:rPr>
              <a:t>The incorporation of mindfulness practices into mental health care has highlighted the spiritual dimensions of well-being. Techniques that promote present-moment awareness and self-compassion are increasingly recognized for their psychological benefits.</a:t>
            </a:r>
          </a:p>
          <a:p>
            <a:pPr marL="285750" indent="-285750">
              <a:buFont typeface="Arial" panose="020B0604020202020204" pitchFamily="34" charset="0"/>
              <a:buChar char="•"/>
            </a:pPr>
            <a:r>
              <a:rPr lang="en-US" sz="1600" b="0" i="0" dirty="0">
                <a:effectLst/>
                <a:latin typeface="+mj-lt"/>
              </a:rPr>
              <a:t>A growing awareness of environmental issues has also led to a spiritual awakening for many, as people seek to connect with nature and recognize the interconnectedness of all life. This has fostered a sense of stewardship and reverence for the planet.</a:t>
            </a:r>
          </a:p>
          <a:p>
            <a:pPr marL="285750" indent="-285750">
              <a:buFont typeface="Arial" panose="020B0604020202020204" pitchFamily="34" charset="0"/>
              <a:buChar char="•"/>
            </a:pPr>
            <a:r>
              <a:rPr lang="en-US" sz="1600" b="0" i="0" dirty="0">
                <a:effectLst/>
                <a:latin typeface="+mj-lt"/>
              </a:rPr>
              <a:t>Global challenges, such as pandemics, climate change, and social upheaval, have prompted many to reevaluate their values and beliefs.</a:t>
            </a:r>
          </a:p>
        </p:txBody>
      </p:sp>
    </p:spTree>
    <p:extLst>
      <p:ext uri="{BB962C8B-B14F-4D97-AF65-F5344CB8AC3E}">
        <p14:creationId xmlns:p14="http://schemas.microsoft.com/office/powerpoint/2010/main" val="231110011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173F-338D-9E26-ED0A-B7056ED46A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9A04BC-0809-13EE-381B-C87732491016}"/>
              </a:ext>
            </a:extLst>
          </p:cNvPr>
          <p:cNvSpPr txBox="1"/>
          <p:nvPr/>
        </p:nvSpPr>
        <p:spPr>
          <a:xfrm>
            <a:off x="38100" y="783454"/>
            <a:ext cx="12115800" cy="5632311"/>
          </a:xfrm>
          <a:prstGeom prst="rect">
            <a:avLst/>
          </a:prstGeom>
          <a:noFill/>
        </p:spPr>
        <p:txBody>
          <a:bodyPr wrap="square">
            <a:spAutoFit/>
          </a:bodyPr>
          <a:lstStyle/>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endParaRPr lang="en-US"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US" dirty="0"/>
              <a:t>We began the foundations of the simple course sessions by quoting Khalil Gibran </a:t>
            </a:r>
            <a:r>
              <a:rPr lang="en-US" b="0" i="0" dirty="0">
                <a:effectLst/>
                <a:latin typeface="+mj-lt"/>
              </a:rPr>
              <a:t>"Your soul is oftentimes a battlefield, upon which your reason and your judgment wage war against your passions and your desires.”</a:t>
            </a:r>
          </a:p>
          <a:p>
            <a:r>
              <a:rPr lang="en-US" b="0" i="0" dirty="0">
                <a:effectLst/>
                <a:latin typeface="+mj-lt"/>
              </a:rPr>
              <a:t> </a:t>
            </a:r>
            <a:r>
              <a:rPr lang="en-US" sz="1800" dirty="0"/>
              <a:t> </a:t>
            </a:r>
          </a:p>
          <a:p>
            <a:pPr marL="285750" indent="-285750">
              <a:buFont typeface="Arial" panose="020B0604020202020204" pitchFamily="34" charset="0"/>
              <a:buChar char="•"/>
            </a:pPr>
            <a:r>
              <a:rPr lang="en-US" dirty="0"/>
              <a:t>Then using</a:t>
            </a:r>
            <a:r>
              <a:rPr lang="en-US" sz="1800" dirty="0"/>
              <a:t> an approach called “</a:t>
            </a:r>
            <a:r>
              <a:rPr lang="en-US" dirty="0"/>
              <a:t>deep</a:t>
            </a:r>
            <a:r>
              <a:rPr lang="en-US" sz="1800" dirty="0"/>
              <a:t> history” we </a:t>
            </a:r>
            <a:r>
              <a:rPr lang="en-US" dirty="0"/>
              <a:t>explored three aspects of the human mind that are part of this  conflict.</a:t>
            </a:r>
            <a:r>
              <a:rPr lang="en-US" sz="1800" dirty="0"/>
              <a:t> </a:t>
            </a:r>
          </a:p>
          <a:p>
            <a:pPr marL="285750" indent="-285750">
              <a:buFont typeface="Arial" panose="020B0604020202020204" pitchFamily="34" charset="0"/>
              <a:buChar char="•"/>
            </a:pPr>
            <a:r>
              <a:rPr lang="en-US" sz="1800" dirty="0"/>
              <a:t>1. the instinctual </a:t>
            </a:r>
            <a:r>
              <a:rPr lang="en-US" sz="1800" dirty="0">
                <a:solidFill>
                  <a:schemeClr val="bg1"/>
                </a:solidFill>
              </a:rPr>
              <a:t>emotional mind</a:t>
            </a:r>
            <a:r>
              <a:rPr lang="en-US" dirty="0">
                <a:solidFill>
                  <a:schemeClr val="bg1"/>
                </a:solidFill>
              </a:rPr>
              <a:t> </a:t>
            </a:r>
            <a:r>
              <a:rPr lang="en-US" dirty="0"/>
              <a:t>which is concerned with survival and slowly evolved since life first arose on earth 3.7 billion years ago</a:t>
            </a:r>
            <a:r>
              <a:rPr lang="en-US" sz="1800" dirty="0"/>
              <a:t> </a:t>
            </a:r>
          </a:p>
          <a:p>
            <a:pPr marL="285750" indent="-285750">
              <a:buFont typeface="Arial" panose="020B0604020202020204" pitchFamily="34" charset="0"/>
              <a:buChar char="•"/>
            </a:pPr>
            <a:r>
              <a:rPr lang="en-US" sz="1800" dirty="0"/>
              <a:t>2. the </a:t>
            </a:r>
            <a:r>
              <a:rPr lang="en-US" dirty="0"/>
              <a:t>thinking </a:t>
            </a:r>
            <a:r>
              <a:rPr lang="en-US" sz="1800" dirty="0">
                <a:solidFill>
                  <a:schemeClr val="bg1"/>
                </a:solidFill>
              </a:rPr>
              <a:t>rational mind</a:t>
            </a:r>
            <a:r>
              <a:rPr lang="en-US" sz="1800" dirty="0"/>
              <a:t>, which in its human form </a:t>
            </a:r>
            <a:r>
              <a:rPr lang="en-US" dirty="0"/>
              <a:t>we traced</a:t>
            </a:r>
            <a:r>
              <a:rPr lang="en-US" sz="1800" dirty="0"/>
              <a:t> to the first Hominins 5 million years ago. </a:t>
            </a:r>
            <a:r>
              <a:rPr lang="en-US" dirty="0"/>
              <a:t>A</a:t>
            </a:r>
            <a:r>
              <a:rPr lang="en-US" sz="1800" dirty="0"/>
              <a:t>nd </a:t>
            </a:r>
          </a:p>
          <a:p>
            <a:pPr marL="285750" indent="-285750">
              <a:buFont typeface="Arial" panose="020B0604020202020204" pitchFamily="34" charset="0"/>
              <a:buChar char="•"/>
            </a:pPr>
            <a:r>
              <a:rPr lang="en-US" sz="1800" dirty="0"/>
              <a:t>3. </a:t>
            </a:r>
            <a:r>
              <a:rPr lang="en-US" dirty="0"/>
              <a:t>the</a:t>
            </a:r>
            <a:r>
              <a:rPr lang="en-US" sz="1800" dirty="0"/>
              <a:t> self-observing or </a:t>
            </a:r>
            <a:r>
              <a:rPr lang="en-US" sz="1800" dirty="0">
                <a:solidFill>
                  <a:schemeClr val="bg1"/>
                </a:solidFill>
              </a:rPr>
              <a:t>wise mind </a:t>
            </a:r>
            <a:r>
              <a:rPr lang="en-US" sz="1800" dirty="0"/>
              <a:t>which </a:t>
            </a:r>
            <a:r>
              <a:rPr lang="en-US" dirty="0"/>
              <a:t>allows us to</a:t>
            </a:r>
            <a:r>
              <a:rPr lang="en-US" sz="1800" dirty="0"/>
              <a:t> try to understand </a:t>
            </a:r>
            <a:r>
              <a:rPr lang="en-US" dirty="0"/>
              <a:t>ourselves and our</a:t>
            </a:r>
            <a:r>
              <a:rPr lang="en-US" sz="1800" dirty="0"/>
              <a:t> place in the world and which has been developing primarily since the beginning of history 5,000 years ago.  </a:t>
            </a:r>
            <a:r>
              <a:rPr lang="en-US" dirty="0"/>
              <a:t> </a:t>
            </a:r>
            <a:endParaRPr lang="en-US" sz="1800" dirty="0"/>
          </a:p>
          <a:p>
            <a:pPr marL="285750" indent="-285750">
              <a:buFont typeface="Arial" panose="020B0604020202020204" pitchFamily="34" charset="0"/>
              <a:buChar char="•"/>
            </a:pPr>
            <a:r>
              <a:rPr lang="en-US" dirty="0">
                <a:latin typeface="+mj-lt"/>
                <a:cs typeface="Arial" panose="020B0604020202020204" pitchFamily="34" charset="0"/>
              </a:rPr>
              <a:t>We defined p</a:t>
            </a:r>
            <a:r>
              <a:rPr lang="en-US" sz="1800" dirty="0">
                <a:latin typeface="+mj-lt"/>
                <a:cs typeface="Arial" panose="020B0604020202020204" pitchFamily="34" charset="0"/>
              </a:rPr>
              <a:t>ersonality as our habitual </a:t>
            </a:r>
            <a:r>
              <a:rPr lang="en-US" dirty="0">
                <a:latin typeface="+mj-lt"/>
                <a:cs typeface="Arial" panose="020B0604020202020204" pitchFamily="34" charset="0"/>
              </a:rPr>
              <a:t>patterns</a:t>
            </a:r>
            <a:r>
              <a:rPr lang="en-US" sz="1800" dirty="0">
                <a:latin typeface="+mj-lt"/>
                <a:cs typeface="Arial" panose="020B0604020202020204" pitchFamily="34" charset="0"/>
              </a:rPr>
              <a:t> of thinking, feeling and behaving. </a:t>
            </a:r>
            <a:r>
              <a:rPr lang="en-US" dirty="0">
                <a:latin typeface="+mj-lt"/>
                <a:cs typeface="Arial" panose="020B0604020202020204" pitchFamily="34" charset="0"/>
              </a:rPr>
              <a:t>We said personality is</a:t>
            </a:r>
            <a:r>
              <a:rPr lang="en-US" sz="1800" dirty="0">
                <a:latin typeface="+mj-lt"/>
                <a:cs typeface="Arial" panose="020B0604020202020204" pitchFamily="34" charset="0"/>
              </a:rPr>
              <a:t> the battleground for the conflict between the three aspects of the mind and this conflict is why we fall into “holes in the sidewalk”.</a:t>
            </a:r>
            <a:r>
              <a:rPr lang="en-US" b="0" i="0" dirty="0">
                <a:effectLst/>
                <a:latin typeface="+mj-lt"/>
              </a:rPr>
              <a:t> </a:t>
            </a:r>
          </a:p>
          <a:p>
            <a:r>
              <a:rPr lang="en-US" dirty="0"/>
              <a:t>   </a:t>
            </a:r>
            <a:r>
              <a:rPr lang="en-US" sz="1800" dirty="0"/>
              <a:t> </a:t>
            </a:r>
          </a:p>
          <a:p>
            <a:pPr marL="285750" indent="-285750">
              <a:buFont typeface="Arial" panose="020B0604020202020204" pitchFamily="34" charset="0"/>
              <a:buChar char="•"/>
            </a:pPr>
            <a:r>
              <a:rPr lang="en-US" sz="1800" dirty="0"/>
              <a:t>We will now very briefly consider how a number of  theories u</a:t>
            </a:r>
            <a:r>
              <a:rPr lang="en-US" dirty="0"/>
              <a:t>nderstand </a:t>
            </a:r>
            <a:r>
              <a:rPr lang="en-US" dirty="0">
                <a:solidFill>
                  <a:schemeClr val="bg1"/>
                </a:solidFill>
              </a:rPr>
              <a:t>the interaction between these three aspects of the mind</a:t>
            </a:r>
            <a:r>
              <a:rPr lang="en-US" dirty="0"/>
              <a:t> and how conflict between them can lead to great distress.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 the coming year we will spend a great deal of time exploring these and other theories and learning how to integrate our minds and live in greater harmony. </a:t>
            </a:r>
          </a:p>
          <a:p>
            <a:endParaRPr lang="en-CA" sz="1800" dirty="0"/>
          </a:p>
        </p:txBody>
      </p:sp>
      <p:sp>
        <p:nvSpPr>
          <p:cNvPr id="4" name="TextBox 3">
            <a:extLst>
              <a:ext uri="{FF2B5EF4-FFF2-40B4-BE49-F238E27FC236}">
                <a16:creationId xmlns:a16="http://schemas.microsoft.com/office/drawing/2014/main" id="{315B8C5E-5144-5D62-24BC-D1B27ABD982A}"/>
              </a:ext>
            </a:extLst>
          </p:cNvPr>
          <p:cNvSpPr txBox="1"/>
          <p:nvPr/>
        </p:nvSpPr>
        <p:spPr>
          <a:xfrm>
            <a:off x="356616" y="521844"/>
            <a:ext cx="11606784" cy="523220"/>
          </a:xfrm>
          <a:prstGeom prst="rect">
            <a:avLst/>
          </a:prstGeom>
          <a:noFill/>
        </p:spPr>
        <p:txBody>
          <a:bodyPr wrap="square">
            <a:spAutoFit/>
          </a:bodyPr>
          <a:lstStyle/>
          <a:p>
            <a:r>
              <a:rPr lang="en-US" sz="2800" dirty="0">
                <a:solidFill>
                  <a:schemeClr val="bg1"/>
                </a:solidFill>
              </a:rPr>
              <a:t>THE RELATIONSHIP BETWEEN EMOTIONAL, RATIONAL AND WISE MINDS</a:t>
            </a:r>
            <a:endParaRPr lang="en-CA" sz="2800" dirty="0"/>
          </a:p>
        </p:txBody>
      </p:sp>
    </p:spTree>
    <p:extLst>
      <p:ext uri="{BB962C8B-B14F-4D97-AF65-F5344CB8AC3E}">
        <p14:creationId xmlns:p14="http://schemas.microsoft.com/office/powerpoint/2010/main" val="344964807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24E80-543F-D77D-277B-9C8780622C92}"/>
            </a:ext>
          </a:extLst>
        </p:cNvPr>
        <p:cNvGrpSpPr/>
        <p:nvPr/>
      </p:nvGrpSpPr>
      <p:grpSpPr>
        <a:xfrm>
          <a:off x="0" y="0"/>
          <a:ext cx="0" cy="0"/>
          <a:chOff x="0" y="0"/>
          <a:chExt cx="0" cy="0"/>
        </a:xfrm>
      </p:grpSpPr>
      <p:pic>
        <p:nvPicPr>
          <p:cNvPr id="2" name="Picture 2" descr="IMG_3016[644]">
            <a:extLst>
              <a:ext uri="{FF2B5EF4-FFF2-40B4-BE49-F238E27FC236}">
                <a16:creationId xmlns:a16="http://schemas.microsoft.com/office/drawing/2014/main" id="{8F3BE1D1-FBAE-20BB-B966-CF6D4D9B6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6186"/>
          <a:stretch/>
        </p:blipFill>
        <p:spPr bwMode="auto">
          <a:xfrm>
            <a:off x="328898" y="3413633"/>
            <a:ext cx="2461234" cy="27980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0E9CC14-E819-C8F9-C379-0F5EAB1E74D8}"/>
              </a:ext>
            </a:extLst>
          </p:cNvPr>
          <p:cNvSpPr txBox="1"/>
          <p:nvPr/>
        </p:nvSpPr>
        <p:spPr>
          <a:xfrm>
            <a:off x="384414" y="6211669"/>
            <a:ext cx="2350202" cy="646331"/>
          </a:xfrm>
          <a:prstGeom prst="rect">
            <a:avLst/>
          </a:prstGeom>
          <a:noFill/>
        </p:spPr>
        <p:txBody>
          <a:bodyPr wrap="square">
            <a:spAutoFit/>
          </a:bodyPr>
          <a:lstStyle/>
          <a:p>
            <a:pPr algn="ctr"/>
            <a:r>
              <a:rPr lang="en-CA" sz="1800" dirty="0"/>
              <a:t>SIGMUND FREUD</a:t>
            </a:r>
          </a:p>
          <a:p>
            <a:pPr algn="ctr"/>
            <a:r>
              <a:rPr lang="en-CA" dirty="0"/>
              <a:t>1856-1939</a:t>
            </a:r>
          </a:p>
        </p:txBody>
      </p:sp>
      <p:sp>
        <p:nvSpPr>
          <p:cNvPr id="6" name="TextBox 5">
            <a:extLst>
              <a:ext uri="{FF2B5EF4-FFF2-40B4-BE49-F238E27FC236}">
                <a16:creationId xmlns:a16="http://schemas.microsoft.com/office/drawing/2014/main" id="{B3CA6033-4DE7-9F14-07A3-C7489A64C901}"/>
              </a:ext>
            </a:extLst>
          </p:cNvPr>
          <p:cNvSpPr txBox="1"/>
          <p:nvPr/>
        </p:nvSpPr>
        <p:spPr>
          <a:xfrm>
            <a:off x="3101699" y="117693"/>
            <a:ext cx="9090301" cy="7017306"/>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Thinkers were theorizing about the conflicts in the </a:t>
            </a:r>
            <a:r>
              <a:rPr lang="en-US" dirty="0">
                <a:latin typeface="+mj-lt"/>
              </a:rPr>
              <a:t>mind </a:t>
            </a:r>
            <a:r>
              <a:rPr lang="en-US" b="0" i="0" dirty="0">
                <a:effectLst/>
                <a:latin typeface="+mj-lt"/>
              </a:rPr>
              <a:t>long before Freud. </a:t>
            </a:r>
            <a:r>
              <a:rPr lang="en-US" b="0" i="0" dirty="0">
                <a:solidFill>
                  <a:schemeClr val="bg1"/>
                </a:solidFill>
                <a:effectLst/>
                <a:latin typeface="+mj-lt"/>
              </a:rPr>
              <a:t>Plato</a:t>
            </a:r>
            <a:r>
              <a:rPr lang="en-US" b="0" i="0" dirty="0">
                <a:effectLst/>
                <a:latin typeface="+mj-lt"/>
              </a:rPr>
              <a:t>, for instance proposed a tripartite theory of </a:t>
            </a:r>
            <a:r>
              <a:rPr lang="en-US" dirty="0">
                <a:latin typeface="+mj-lt"/>
              </a:rPr>
              <a:t>mind</a:t>
            </a:r>
            <a:r>
              <a:rPr lang="en-US" b="0" i="0" dirty="0">
                <a:effectLst/>
                <a:latin typeface="+mj-lt"/>
              </a:rPr>
              <a:t>. </a:t>
            </a:r>
          </a:p>
          <a:p>
            <a:pPr marL="285750" indent="-285750">
              <a:buFont typeface="Arial" panose="020B0604020202020204" pitchFamily="34" charset="0"/>
              <a:buChar char="•"/>
            </a:pPr>
            <a:r>
              <a:rPr lang="en-US" dirty="0">
                <a:solidFill>
                  <a:schemeClr val="bg1"/>
                </a:solidFill>
                <a:latin typeface="+mj-lt"/>
              </a:rPr>
              <a:t>The </a:t>
            </a:r>
            <a:r>
              <a:rPr lang="en-US" b="0" i="0" dirty="0">
                <a:solidFill>
                  <a:schemeClr val="bg1"/>
                </a:solidFill>
                <a:effectLst/>
                <a:latin typeface="+mj-lt"/>
              </a:rPr>
              <a:t>Logos </a:t>
            </a:r>
            <a:r>
              <a:rPr lang="en-US" dirty="0">
                <a:solidFill>
                  <a:schemeClr val="bg1"/>
                </a:solidFill>
                <a:latin typeface="+mj-lt"/>
              </a:rPr>
              <a:t>or </a:t>
            </a:r>
            <a:r>
              <a:rPr lang="en-US" b="0" i="0" dirty="0">
                <a:solidFill>
                  <a:schemeClr val="bg1"/>
                </a:solidFill>
                <a:effectLst/>
                <a:latin typeface="+mj-lt"/>
              </a:rPr>
              <a:t>Reason</a:t>
            </a:r>
            <a:r>
              <a:rPr lang="en-US" b="0" i="0" dirty="0">
                <a:effectLst/>
                <a:latin typeface="+mj-lt"/>
              </a:rPr>
              <a:t>, </a:t>
            </a:r>
            <a:r>
              <a:rPr lang="en-US" dirty="0">
                <a:latin typeface="+mj-lt"/>
              </a:rPr>
              <a:t>he thought, is</a:t>
            </a:r>
            <a:r>
              <a:rPr lang="en-US" b="0" i="0" dirty="0">
                <a:effectLst/>
                <a:latin typeface="+mj-lt"/>
              </a:rPr>
              <a:t> the rational, thinking part of the </a:t>
            </a:r>
            <a:r>
              <a:rPr lang="en-US" dirty="0">
                <a:latin typeface="+mj-lt"/>
              </a:rPr>
              <a:t>mind</a:t>
            </a:r>
            <a:r>
              <a:rPr lang="en-US" b="0" i="0" dirty="0">
                <a:effectLst/>
                <a:latin typeface="+mj-lt"/>
              </a:rPr>
              <a:t>. It's associated with wisdom, logic, and decision-making. In an ideal personality, logos should guide and regulate the other parts. People with a strong logos tend to be analytical, contemplative, and seek knowledge.</a:t>
            </a:r>
          </a:p>
          <a:p>
            <a:pPr marL="285750" indent="-285750">
              <a:buFont typeface="Arial" panose="020B0604020202020204" pitchFamily="34" charset="0"/>
              <a:buChar char="•"/>
            </a:pPr>
            <a:r>
              <a:rPr lang="en-US" dirty="0">
                <a:solidFill>
                  <a:schemeClr val="bg1"/>
                </a:solidFill>
                <a:latin typeface="+mj-lt"/>
              </a:rPr>
              <a:t>The </a:t>
            </a:r>
            <a:r>
              <a:rPr lang="en-US" b="0" i="0" dirty="0" err="1">
                <a:solidFill>
                  <a:schemeClr val="bg1"/>
                </a:solidFill>
                <a:effectLst/>
                <a:latin typeface="+mj-lt"/>
              </a:rPr>
              <a:t>Thumos</a:t>
            </a:r>
            <a:r>
              <a:rPr lang="en-US" b="0" i="0" dirty="0">
                <a:solidFill>
                  <a:schemeClr val="bg1"/>
                </a:solidFill>
                <a:effectLst/>
                <a:latin typeface="+mj-lt"/>
              </a:rPr>
              <a:t> </a:t>
            </a:r>
            <a:r>
              <a:rPr lang="en-US" dirty="0">
                <a:solidFill>
                  <a:schemeClr val="bg1"/>
                </a:solidFill>
                <a:latin typeface="+mj-lt"/>
              </a:rPr>
              <a:t>or </a:t>
            </a:r>
            <a:r>
              <a:rPr lang="en-US" b="0" i="0" dirty="0">
                <a:solidFill>
                  <a:schemeClr val="bg1"/>
                </a:solidFill>
                <a:effectLst/>
                <a:latin typeface="+mj-lt"/>
              </a:rPr>
              <a:t>Spirit </a:t>
            </a:r>
            <a:r>
              <a:rPr lang="en-US" b="0" i="0" dirty="0">
                <a:effectLst/>
                <a:latin typeface="+mj-lt"/>
              </a:rPr>
              <a:t>represents the passionate or spirited part of the </a:t>
            </a:r>
            <a:r>
              <a:rPr lang="en-US" dirty="0">
                <a:latin typeface="+mj-lt"/>
              </a:rPr>
              <a:t>mind</a:t>
            </a:r>
            <a:r>
              <a:rPr lang="en-US" b="0" i="0" dirty="0">
                <a:effectLst/>
                <a:latin typeface="+mj-lt"/>
              </a:rPr>
              <a:t>. It's linked to emotions like anger, courage, and the sense of honor. </a:t>
            </a:r>
            <a:r>
              <a:rPr lang="en-US" b="0" i="0" dirty="0" err="1">
                <a:effectLst/>
                <a:latin typeface="+mj-lt"/>
              </a:rPr>
              <a:t>Thumos</a:t>
            </a:r>
            <a:r>
              <a:rPr lang="en-US" b="0" i="0" dirty="0">
                <a:effectLst/>
                <a:latin typeface="+mj-lt"/>
              </a:rPr>
              <a:t> can be a source of noble ambition and righteous indignation. Individuals with a dominant </a:t>
            </a:r>
            <a:r>
              <a:rPr lang="en-US" b="0" i="0" dirty="0" err="1">
                <a:effectLst/>
                <a:latin typeface="+mj-lt"/>
              </a:rPr>
              <a:t>thumos</a:t>
            </a:r>
            <a:r>
              <a:rPr lang="en-US" b="0" i="0" dirty="0">
                <a:effectLst/>
                <a:latin typeface="+mj-lt"/>
              </a:rPr>
              <a:t> might be assertive, competitive, and driven by a sense of justice.</a:t>
            </a:r>
          </a:p>
          <a:p>
            <a:pPr marL="285750" indent="-285750">
              <a:buFont typeface="Arial" panose="020B0604020202020204" pitchFamily="34" charset="0"/>
              <a:buChar char="•"/>
            </a:pPr>
            <a:r>
              <a:rPr lang="en-US" dirty="0">
                <a:solidFill>
                  <a:schemeClr val="bg1"/>
                </a:solidFill>
                <a:latin typeface="+mj-lt"/>
              </a:rPr>
              <a:t>The </a:t>
            </a:r>
            <a:r>
              <a:rPr lang="en-US" b="0" i="0" dirty="0" err="1">
                <a:solidFill>
                  <a:schemeClr val="bg1"/>
                </a:solidFill>
                <a:effectLst/>
                <a:latin typeface="+mj-lt"/>
              </a:rPr>
              <a:t>Epithymia</a:t>
            </a:r>
            <a:r>
              <a:rPr lang="en-US" b="0" i="0" dirty="0">
                <a:solidFill>
                  <a:schemeClr val="bg1"/>
                </a:solidFill>
                <a:effectLst/>
                <a:latin typeface="+mj-lt"/>
              </a:rPr>
              <a:t> </a:t>
            </a:r>
            <a:r>
              <a:rPr lang="en-US" dirty="0">
                <a:solidFill>
                  <a:schemeClr val="bg1"/>
                </a:solidFill>
                <a:latin typeface="+mj-lt"/>
              </a:rPr>
              <a:t>or </a:t>
            </a:r>
            <a:r>
              <a:rPr lang="en-US" b="0" i="0" dirty="0">
                <a:solidFill>
                  <a:schemeClr val="bg1"/>
                </a:solidFill>
                <a:effectLst/>
                <a:latin typeface="+mj-lt"/>
              </a:rPr>
              <a:t>Appetite </a:t>
            </a:r>
            <a:r>
              <a:rPr lang="en-US" b="0" i="0" dirty="0">
                <a:effectLst/>
                <a:latin typeface="+mj-lt"/>
              </a:rPr>
              <a:t>is the desiring part of the </a:t>
            </a:r>
            <a:r>
              <a:rPr lang="en-US" dirty="0">
                <a:latin typeface="+mj-lt"/>
              </a:rPr>
              <a:t>mind</a:t>
            </a:r>
            <a:r>
              <a:rPr lang="en-US" b="0" i="0" dirty="0">
                <a:effectLst/>
                <a:latin typeface="+mj-lt"/>
              </a:rPr>
              <a:t>, associated with basic needs and wants. It includes physical desires like hunger and thirst, as well as the desire for material possessions. A person with a strong </a:t>
            </a:r>
            <a:r>
              <a:rPr lang="en-US" b="0" i="0" dirty="0" err="1">
                <a:effectLst/>
                <a:latin typeface="+mj-lt"/>
              </a:rPr>
              <a:t>epithymia</a:t>
            </a:r>
            <a:r>
              <a:rPr lang="en-US" b="0" i="0" dirty="0">
                <a:effectLst/>
                <a:latin typeface="+mj-lt"/>
              </a:rPr>
              <a:t> might be more focused on physical pleasures or material gain.</a:t>
            </a:r>
          </a:p>
          <a:p>
            <a:pPr marL="285750" indent="-285750">
              <a:buFont typeface="Arial" panose="020B0604020202020204" pitchFamily="34" charset="0"/>
              <a:buChar char="•"/>
            </a:pPr>
            <a:r>
              <a:rPr lang="en-US" b="0" i="0" dirty="0">
                <a:effectLst/>
                <a:latin typeface="+mj-lt"/>
              </a:rPr>
              <a:t>According to Plato, the ideal personality has these three aspects in balance, with reason guiding and moderating the spirited </a:t>
            </a:r>
            <a:r>
              <a:rPr lang="en-US" b="0" i="0" dirty="0" err="1">
                <a:effectLst/>
                <a:latin typeface="+mj-lt"/>
              </a:rPr>
              <a:t>thumos</a:t>
            </a:r>
            <a:r>
              <a:rPr lang="en-US" b="0" i="0" dirty="0">
                <a:effectLst/>
                <a:latin typeface="+mj-lt"/>
              </a:rPr>
              <a:t> and appetitive </a:t>
            </a:r>
            <a:r>
              <a:rPr lang="en-US" b="0" i="0" dirty="0" err="1">
                <a:effectLst/>
                <a:latin typeface="+mj-lt"/>
              </a:rPr>
              <a:t>epithymia</a:t>
            </a:r>
            <a:r>
              <a:rPr lang="en-US" b="0" i="0" dirty="0">
                <a:effectLst/>
                <a:latin typeface="+mj-lt"/>
              </a:rPr>
              <a:t> parts. This balance leads to a just and virtuous individual.</a:t>
            </a:r>
            <a:r>
              <a:rPr lang="en-US" dirty="0">
                <a:latin typeface="+mj-lt"/>
              </a:rPr>
              <a:t>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solidFill>
                  <a:schemeClr val="bg1"/>
                </a:solidFill>
                <a:latin typeface="+mj-lt"/>
              </a:rPr>
              <a:t>Freud’s s</a:t>
            </a:r>
            <a:r>
              <a:rPr lang="en-US" b="0" i="0" dirty="0">
                <a:solidFill>
                  <a:schemeClr val="bg1"/>
                </a:solidFill>
                <a:effectLst/>
                <a:latin typeface="+mj-lt"/>
              </a:rPr>
              <a:t>tructural theory</a:t>
            </a:r>
            <a:r>
              <a:rPr lang="en-US" b="0" i="0" dirty="0">
                <a:effectLst/>
                <a:latin typeface="+mj-lt"/>
              </a:rPr>
              <a:t>, also known as the structural model of the psyche, is a foundational concept in psychoanalysis that describes </a:t>
            </a:r>
            <a:r>
              <a:rPr lang="en-US" dirty="0">
                <a:latin typeface="+mj-lt"/>
              </a:rPr>
              <a:t>how Freud thought the </a:t>
            </a:r>
            <a:r>
              <a:rPr lang="en-US" b="0" i="0" dirty="0">
                <a:effectLst/>
                <a:latin typeface="+mj-lt"/>
              </a:rPr>
              <a:t>human mind was organized. </a:t>
            </a:r>
          </a:p>
          <a:p>
            <a:pPr marL="285750" indent="-285750">
              <a:buFont typeface="Arial" panose="020B0604020202020204" pitchFamily="34" charset="0"/>
              <a:buChar char="•"/>
            </a:pPr>
            <a:r>
              <a:rPr lang="en-US" dirty="0">
                <a:latin typeface="+mj-lt"/>
              </a:rPr>
              <a:t>Like Plato, F</a:t>
            </a:r>
            <a:r>
              <a:rPr lang="en-US" b="0" i="0" dirty="0">
                <a:effectLst/>
                <a:latin typeface="+mj-lt"/>
              </a:rPr>
              <a:t>reud proposed that the mind is divided into three distinct but interacting parts: the </a:t>
            </a:r>
            <a:r>
              <a:rPr lang="en-US" b="0" i="0" dirty="0">
                <a:solidFill>
                  <a:schemeClr val="bg1"/>
                </a:solidFill>
                <a:effectLst/>
                <a:latin typeface="+mj-lt"/>
              </a:rPr>
              <a:t>id, the ego, and the superego</a:t>
            </a:r>
            <a:r>
              <a:rPr lang="en-US" b="0" i="0" dirty="0">
                <a:effectLst/>
                <a:latin typeface="+mj-lt"/>
              </a:rPr>
              <a:t>. Each of these components playing a crucial role in shaping human behavior and personality.</a:t>
            </a:r>
          </a:p>
          <a:p>
            <a:pPr marL="285750" indent="-285750">
              <a:buFont typeface="Arial" panose="020B0604020202020204" pitchFamily="34" charset="0"/>
              <a:buChar char="•"/>
            </a:pPr>
            <a:endParaRPr lang="en-CA" dirty="0">
              <a:latin typeface="+mj-lt"/>
            </a:endParaRPr>
          </a:p>
        </p:txBody>
      </p:sp>
      <p:pic>
        <p:nvPicPr>
          <p:cNvPr id="3" name="Picture 2" descr="A statue of a bearded person&#10;&#10;Description automatically generated">
            <a:extLst>
              <a:ext uri="{FF2B5EF4-FFF2-40B4-BE49-F238E27FC236}">
                <a16:creationId xmlns:a16="http://schemas.microsoft.com/office/drawing/2014/main" id="{3016FDE3-CC69-9024-7D68-4880E0328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98" y="117693"/>
            <a:ext cx="2461235" cy="2798036"/>
          </a:xfrm>
          <a:prstGeom prst="rect">
            <a:avLst/>
          </a:prstGeom>
        </p:spPr>
      </p:pic>
      <p:sp>
        <p:nvSpPr>
          <p:cNvPr id="7" name="TextBox 6">
            <a:extLst>
              <a:ext uri="{FF2B5EF4-FFF2-40B4-BE49-F238E27FC236}">
                <a16:creationId xmlns:a16="http://schemas.microsoft.com/office/drawing/2014/main" id="{7B3FF5A6-C9DC-7BE6-1477-F11B02DD977E}"/>
              </a:ext>
            </a:extLst>
          </p:cNvPr>
          <p:cNvSpPr txBox="1"/>
          <p:nvPr/>
        </p:nvSpPr>
        <p:spPr>
          <a:xfrm>
            <a:off x="384414" y="2980015"/>
            <a:ext cx="6127706" cy="369332"/>
          </a:xfrm>
          <a:prstGeom prst="rect">
            <a:avLst/>
          </a:prstGeom>
          <a:noFill/>
        </p:spPr>
        <p:txBody>
          <a:bodyPr wrap="square">
            <a:spAutoFit/>
          </a:bodyPr>
          <a:lstStyle/>
          <a:p>
            <a:r>
              <a:rPr lang="en-US" sz="1800" b="0" i="0" dirty="0">
                <a:effectLst/>
                <a:latin typeface="+mj-lt"/>
              </a:rPr>
              <a:t>PLATO (427 to 347 BCE) </a:t>
            </a:r>
            <a:endParaRPr lang="en-CA" dirty="0"/>
          </a:p>
        </p:txBody>
      </p:sp>
    </p:spTree>
    <p:extLst>
      <p:ext uri="{BB962C8B-B14F-4D97-AF65-F5344CB8AC3E}">
        <p14:creationId xmlns:p14="http://schemas.microsoft.com/office/powerpoint/2010/main" val="26986412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8096-B2BB-A782-FFF2-F8741042669E}"/>
            </a:ext>
          </a:extLst>
        </p:cNvPr>
        <p:cNvGrpSpPr/>
        <p:nvPr/>
      </p:nvGrpSpPr>
      <p:grpSpPr>
        <a:xfrm>
          <a:off x="0" y="0"/>
          <a:ext cx="0" cy="0"/>
          <a:chOff x="0" y="0"/>
          <a:chExt cx="0" cy="0"/>
        </a:xfrm>
      </p:grpSpPr>
      <p:pic>
        <p:nvPicPr>
          <p:cNvPr id="3" name="Picture 2" descr="IMG_3124[1008]">
            <a:extLst>
              <a:ext uri="{FF2B5EF4-FFF2-40B4-BE49-F238E27FC236}">
                <a16:creationId xmlns:a16="http://schemas.microsoft.com/office/drawing/2014/main" id="{4E204812-683B-147E-8C0F-1306747BEA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738" y="1609405"/>
            <a:ext cx="2902760" cy="36391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ECE5282-95D1-4409-0C41-9BB8F6E10D60}"/>
              </a:ext>
            </a:extLst>
          </p:cNvPr>
          <p:cNvSpPr txBox="1"/>
          <p:nvPr/>
        </p:nvSpPr>
        <p:spPr>
          <a:xfrm>
            <a:off x="3025498" y="149319"/>
            <a:ext cx="9166502" cy="6771084"/>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The instinctual </a:t>
            </a:r>
            <a:r>
              <a:rPr lang="en-US" sz="1600" b="0" i="0" dirty="0">
                <a:solidFill>
                  <a:schemeClr val="bg1"/>
                </a:solidFill>
                <a:effectLst/>
                <a:latin typeface="+mj-lt"/>
              </a:rPr>
              <a:t>id </a:t>
            </a:r>
            <a:r>
              <a:rPr lang="en-US" sz="1600" b="0" i="0" dirty="0">
                <a:effectLst/>
                <a:latin typeface="+mj-lt"/>
              </a:rPr>
              <a:t>is the most primitive part of the psyche and operates on the pleasure principle. It is present from birth and encompasses all basic instincts and drives, such as hunger, thirst, and sexual desire. The id seeks immediate gratification and is impulsive, demanding instant satisfaction without considering consequences or social norms. It is often associated with our unconscious desires and urges. The id corresponds to emotional mind. </a:t>
            </a:r>
          </a:p>
          <a:p>
            <a:pPr marL="285750" indent="-285750">
              <a:buFont typeface="Arial" panose="020B0604020202020204" pitchFamily="34" charset="0"/>
              <a:buChar char="•"/>
            </a:pPr>
            <a:r>
              <a:rPr lang="en-US" sz="1600" b="0" i="0" dirty="0">
                <a:effectLst/>
                <a:latin typeface="+mj-lt"/>
              </a:rPr>
              <a:t>The rational mind </a:t>
            </a:r>
            <a:r>
              <a:rPr lang="en-US" sz="1600" b="0" i="0" dirty="0">
                <a:solidFill>
                  <a:schemeClr val="bg1"/>
                </a:solidFill>
                <a:effectLst/>
                <a:latin typeface="+mj-lt"/>
              </a:rPr>
              <a:t>superego </a:t>
            </a:r>
            <a:r>
              <a:rPr lang="en-US" sz="1600" b="0" i="0" dirty="0">
                <a:effectLst/>
                <a:latin typeface="+mj-lt"/>
              </a:rPr>
              <a:t>represents internalized societal norms, values, and moral standards. It develops during childhood as a result of parental guidance and socialization. The superego acts as a moral compass. It can induce feelings of guilt or shame when one acts contrary to its standards, and it often conflicts with the id's desires. </a:t>
            </a:r>
          </a:p>
          <a:p>
            <a:pPr marL="285750" indent="-285750">
              <a:buFont typeface="Arial" panose="020B0604020202020204" pitchFamily="34" charset="0"/>
              <a:buChar char="•"/>
            </a:pPr>
            <a:r>
              <a:rPr lang="en-US" sz="1600" b="0" i="0" dirty="0">
                <a:effectLst/>
                <a:latin typeface="+mj-lt"/>
              </a:rPr>
              <a:t> The self observing/wise mind </a:t>
            </a:r>
            <a:r>
              <a:rPr lang="en-US" sz="1600" b="0" i="0" dirty="0">
                <a:solidFill>
                  <a:schemeClr val="bg1"/>
                </a:solidFill>
                <a:effectLst/>
                <a:latin typeface="+mj-lt"/>
              </a:rPr>
              <a:t>ego </a:t>
            </a:r>
            <a:r>
              <a:rPr lang="en-US" sz="1600" b="0" i="0" dirty="0">
                <a:effectLst/>
                <a:latin typeface="+mj-lt"/>
              </a:rPr>
              <a:t>develops as a person matures and </a:t>
            </a:r>
            <a:r>
              <a:rPr lang="en-US" sz="1600" dirty="0">
                <a:latin typeface="+mj-lt"/>
              </a:rPr>
              <a:t>learns to live in the</a:t>
            </a:r>
            <a:r>
              <a:rPr lang="en-US" sz="1600" b="0" i="0" dirty="0">
                <a:effectLst/>
                <a:latin typeface="+mj-lt"/>
              </a:rPr>
              <a:t> world. It operates on the reality principle, meaning it seeks to satisfy the id's desires in realistic and socially appropriate ways. The ego mediates between the id's demands and the constraints of reality, helping to make decisions and solve problems. It is responsible for rational thinking, planning, and self-control.</a:t>
            </a:r>
          </a:p>
          <a:p>
            <a:pPr marL="285750" indent="-285750">
              <a:buFont typeface="Arial" panose="020B0604020202020204" pitchFamily="34" charset="0"/>
              <a:buChar char="•"/>
            </a:pPr>
            <a:r>
              <a:rPr lang="en-US" sz="1600" b="0" i="0" dirty="0">
                <a:effectLst/>
                <a:latin typeface="+mj-lt"/>
              </a:rPr>
              <a:t>The interaction between the id, superego, and ego or emotional, rational and wise minds creates a dynamic system that influences behavior. For example, when the id desires something immediately (like food), the ego must find a way to satisfy that desire within the constraints of reality and the moral guidelines set by the superego.</a:t>
            </a:r>
          </a:p>
          <a:p>
            <a:pPr marL="285750" indent="-285750">
              <a:buFont typeface="Arial" panose="020B0604020202020204" pitchFamily="34" charset="0"/>
              <a:buChar char="•"/>
            </a:pPr>
            <a:r>
              <a:rPr lang="en-US" sz="1600" b="0" i="0" dirty="0">
                <a:effectLst/>
                <a:latin typeface="+mj-lt"/>
              </a:rPr>
              <a:t>Conflicts among these three components can lead to anxiety, depression and other forms of psychological distress. </a:t>
            </a:r>
          </a:p>
          <a:p>
            <a:pPr marL="285750" indent="-285750">
              <a:buFont typeface="Arial" panose="020B0604020202020204" pitchFamily="34" charset="0"/>
              <a:buChar char="•"/>
            </a:pPr>
            <a:r>
              <a:rPr lang="en-US" sz="1600" b="0" i="0" dirty="0">
                <a:effectLst/>
                <a:latin typeface="+mj-lt"/>
              </a:rPr>
              <a:t>Freud's structural theory provides a framework for understanding the complexities of human behavior and personality. It emphasizes the internal conflicts that can arise from competing desires and moral standards, laying the groundwork for many concepts in psychology and psychotherapy. </a:t>
            </a:r>
          </a:p>
          <a:p>
            <a:pPr marL="285750" indent="-285750">
              <a:buFont typeface="Arial" panose="020B0604020202020204" pitchFamily="34" charset="0"/>
              <a:buChar char="•"/>
            </a:pPr>
            <a:r>
              <a:rPr lang="en-US" sz="1600" b="0" i="0" dirty="0">
                <a:effectLst/>
                <a:latin typeface="+mj-lt"/>
              </a:rPr>
              <a:t>While some aspects of Freud's theories have been criticized or revised over time, his structural model remains influential in the fields of psychology, psychiatry, and psychoanalysis.</a:t>
            </a:r>
            <a:r>
              <a:rPr lang="en-US" sz="1600" dirty="0">
                <a:latin typeface="+mj-lt"/>
              </a:rPr>
              <a:t> </a:t>
            </a:r>
          </a:p>
          <a:p>
            <a:pPr marL="285750" indent="-285750">
              <a:buFont typeface="Arial" panose="020B0604020202020204" pitchFamily="34" charset="0"/>
              <a:buChar char="•"/>
            </a:pPr>
            <a:r>
              <a:rPr lang="en-US" sz="1600" dirty="0">
                <a:latin typeface="+mj-lt"/>
              </a:rPr>
              <a:t>We will return to Freud’s structural theory and the concepts of the conscious, subconscious and unconscious when we discuss personality.</a:t>
            </a:r>
            <a:endParaRPr lang="en-US" sz="1600" b="0" i="0" dirty="0">
              <a:effectLst/>
              <a:latin typeface="+mj-lt"/>
            </a:endParaRPr>
          </a:p>
          <a:p>
            <a:pPr marL="285750" indent="-285750">
              <a:buFont typeface="Arial" panose="020B0604020202020204" pitchFamily="34" charset="0"/>
              <a:buChar char="•"/>
            </a:pPr>
            <a:endParaRPr lang="en-US" b="0" i="0" dirty="0">
              <a:effectLst/>
              <a:latin typeface="+mj-lt"/>
            </a:endParaRPr>
          </a:p>
        </p:txBody>
      </p:sp>
      <p:sp>
        <p:nvSpPr>
          <p:cNvPr id="4" name="TextBox 3">
            <a:extLst>
              <a:ext uri="{FF2B5EF4-FFF2-40B4-BE49-F238E27FC236}">
                <a16:creationId xmlns:a16="http://schemas.microsoft.com/office/drawing/2014/main" id="{49387FC9-3129-419E-97EB-353DEA80428D}"/>
              </a:ext>
            </a:extLst>
          </p:cNvPr>
          <p:cNvSpPr txBox="1"/>
          <p:nvPr/>
        </p:nvSpPr>
        <p:spPr>
          <a:xfrm>
            <a:off x="122738" y="657316"/>
            <a:ext cx="2902760" cy="830997"/>
          </a:xfrm>
          <a:prstGeom prst="rect">
            <a:avLst/>
          </a:prstGeom>
          <a:noFill/>
        </p:spPr>
        <p:txBody>
          <a:bodyPr wrap="square">
            <a:spAutoFit/>
          </a:bodyPr>
          <a:lstStyle/>
          <a:p>
            <a:pPr algn="ctr"/>
            <a:r>
              <a:rPr lang="en-US" sz="2400" b="0" i="0" dirty="0">
                <a:solidFill>
                  <a:schemeClr val="bg1"/>
                </a:solidFill>
                <a:effectLst/>
                <a:latin typeface="+mj-lt"/>
              </a:rPr>
              <a:t>THE ID,  EGO, AND  SUPEREGO</a:t>
            </a:r>
            <a:endParaRPr lang="en-CA" sz="2400" dirty="0"/>
          </a:p>
        </p:txBody>
      </p:sp>
    </p:spTree>
    <p:extLst>
      <p:ext uri="{BB962C8B-B14F-4D97-AF65-F5344CB8AC3E}">
        <p14:creationId xmlns:p14="http://schemas.microsoft.com/office/powerpoint/2010/main" val="334097985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23A89-6B69-05C0-424A-E5B85A7BA3F4}"/>
            </a:ext>
          </a:extLst>
        </p:cNvPr>
        <p:cNvGrpSpPr/>
        <p:nvPr/>
      </p:nvGrpSpPr>
      <p:grpSpPr>
        <a:xfrm>
          <a:off x="0" y="0"/>
          <a:ext cx="0" cy="0"/>
          <a:chOff x="0" y="0"/>
          <a:chExt cx="0" cy="0"/>
        </a:xfrm>
      </p:grpSpPr>
      <p:pic>
        <p:nvPicPr>
          <p:cNvPr id="3" name="Picture 2" descr="A diagram of different types of communication&#10;&#10;Description automatically generated">
            <a:extLst>
              <a:ext uri="{FF2B5EF4-FFF2-40B4-BE49-F238E27FC236}">
                <a16:creationId xmlns:a16="http://schemas.microsoft.com/office/drawing/2014/main" id="{826BE64D-68EB-B93B-67EF-C5190E9C0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14" y="1020109"/>
            <a:ext cx="3923154" cy="4705631"/>
          </a:xfrm>
          <a:prstGeom prst="rect">
            <a:avLst/>
          </a:prstGeom>
        </p:spPr>
      </p:pic>
      <p:sp>
        <p:nvSpPr>
          <p:cNvPr id="4" name="TextBox 3">
            <a:extLst>
              <a:ext uri="{FF2B5EF4-FFF2-40B4-BE49-F238E27FC236}">
                <a16:creationId xmlns:a16="http://schemas.microsoft.com/office/drawing/2014/main" id="{4A963465-EA20-6973-8870-6E0A1B50FA71}"/>
              </a:ext>
            </a:extLst>
          </p:cNvPr>
          <p:cNvSpPr txBox="1"/>
          <p:nvPr/>
        </p:nvSpPr>
        <p:spPr>
          <a:xfrm>
            <a:off x="4275894" y="612844"/>
            <a:ext cx="7770866" cy="5940088"/>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a:t>
            </a:r>
            <a:r>
              <a:rPr lang="en-US" sz="2000" b="0" i="0" dirty="0">
                <a:solidFill>
                  <a:schemeClr val="bg1"/>
                </a:solidFill>
                <a:effectLst/>
                <a:latin typeface="+mj-lt"/>
              </a:rPr>
              <a:t>triune brain theory</a:t>
            </a:r>
            <a:r>
              <a:rPr lang="en-US" sz="2000" b="0" i="0" dirty="0">
                <a:effectLst/>
                <a:latin typeface="+mj-lt"/>
              </a:rPr>
              <a:t>, proposed by neuroscientist Paul MacLean in the 1960s, suggests that the human brain is structured in three distinct layers that correspond to different aspects of our evolutionary development. </a:t>
            </a:r>
          </a:p>
          <a:p>
            <a:pPr marL="285750" indent="-285750">
              <a:buFont typeface="Arial" panose="020B0604020202020204" pitchFamily="34" charset="0"/>
              <a:buChar char="•"/>
            </a:pPr>
            <a:r>
              <a:rPr lang="en-US" sz="2000" dirty="0">
                <a:latin typeface="+mj-lt"/>
              </a:rPr>
              <a:t>The </a:t>
            </a:r>
            <a:r>
              <a:rPr lang="en-US" sz="2000" dirty="0">
                <a:solidFill>
                  <a:schemeClr val="bg1"/>
                </a:solidFill>
                <a:latin typeface="+mj-lt"/>
              </a:rPr>
              <a:t>r</a:t>
            </a:r>
            <a:r>
              <a:rPr lang="en-US" sz="2000" b="0" i="0" dirty="0">
                <a:solidFill>
                  <a:schemeClr val="bg1"/>
                </a:solidFill>
                <a:effectLst/>
                <a:latin typeface="+mj-lt"/>
              </a:rPr>
              <a:t>eptilian Brain </a:t>
            </a:r>
            <a:r>
              <a:rPr lang="en-US" sz="2000" b="0" i="0" dirty="0">
                <a:effectLst/>
                <a:latin typeface="+mj-lt"/>
              </a:rPr>
              <a:t>is the most primitive part of the brain, responsible for basic survival functions such as heart rate, breathing, and instinctual behaviors. It governs aggression, dominance, territoriality, and basic survival instincts.</a:t>
            </a:r>
          </a:p>
          <a:p>
            <a:pPr marL="285750" indent="-285750">
              <a:buFont typeface="Arial" panose="020B0604020202020204" pitchFamily="34" charset="0"/>
              <a:buChar char="•"/>
            </a:pPr>
            <a:r>
              <a:rPr lang="en-US" sz="2000" b="0" i="0" dirty="0">
                <a:effectLst/>
                <a:latin typeface="+mj-lt"/>
              </a:rPr>
              <a:t>The </a:t>
            </a:r>
            <a:r>
              <a:rPr lang="en-US" sz="2000" b="0" i="0" dirty="0">
                <a:solidFill>
                  <a:schemeClr val="bg1"/>
                </a:solidFill>
                <a:effectLst/>
                <a:latin typeface="+mj-lt"/>
              </a:rPr>
              <a:t>Limbic System </a:t>
            </a:r>
            <a:r>
              <a:rPr lang="en-US" sz="2000" b="0" i="0" dirty="0">
                <a:effectLst/>
                <a:latin typeface="+mj-lt"/>
              </a:rPr>
              <a:t>is associated with emotions, social behaviors, and memory. It includes structures such as the amygdala and hippocampus and is responsible for processing emotions and forming emotional memories.</a:t>
            </a:r>
          </a:p>
          <a:p>
            <a:pPr marL="285750" indent="-285750">
              <a:buFont typeface="Arial" panose="020B0604020202020204" pitchFamily="34" charset="0"/>
              <a:buChar char="•"/>
            </a:pPr>
            <a:r>
              <a:rPr lang="en-US" sz="2000" b="0" i="0" dirty="0">
                <a:effectLst/>
                <a:latin typeface="+mj-lt"/>
              </a:rPr>
              <a:t>The </a:t>
            </a:r>
            <a:r>
              <a:rPr lang="en-US" sz="2000" b="0" i="0" dirty="0">
                <a:solidFill>
                  <a:schemeClr val="bg1"/>
                </a:solidFill>
                <a:effectLst/>
                <a:latin typeface="+mj-lt"/>
              </a:rPr>
              <a:t>Neocortex or </a:t>
            </a:r>
            <a:r>
              <a:rPr lang="en-US" sz="2000" dirty="0">
                <a:solidFill>
                  <a:schemeClr val="bg1"/>
                </a:solidFill>
                <a:latin typeface="+mj-lt"/>
              </a:rPr>
              <a:t>r</a:t>
            </a:r>
            <a:r>
              <a:rPr lang="en-US" sz="2000" b="0" i="0" dirty="0">
                <a:solidFill>
                  <a:schemeClr val="bg1"/>
                </a:solidFill>
                <a:effectLst/>
                <a:latin typeface="+mj-lt"/>
              </a:rPr>
              <a:t>ational Brain </a:t>
            </a:r>
            <a:r>
              <a:rPr lang="en-US" sz="2000" b="0" i="0" dirty="0">
                <a:effectLst/>
                <a:latin typeface="+mj-lt"/>
              </a:rPr>
              <a:t>is the most evolved part of the brain, responsible for higher-order functions such as reasoning, problem-solving, language, and abstract thinking. It allows for complex thought processes and is involved in planning and decision-making.</a:t>
            </a:r>
          </a:p>
          <a:p>
            <a:pPr marL="285750" indent="-285750">
              <a:buFont typeface="Arial" panose="020B0604020202020204" pitchFamily="34" charset="0"/>
              <a:buChar char="•"/>
            </a:pPr>
            <a:r>
              <a:rPr lang="en-US" sz="2000" dirty="0">
                <a:latin typeface="+mj-lt"/>
              </a:rPr>
              <a:t>The reptilian brain and limbic system are instinctual while the neocortex is rational. The prefrontal cortex, the most recently evolved part of the cortex corresponds to the self-observing/wise mind.</a:t>
            </a:r>
            <a:endParaRPr lang="en-US" sz="2000" b="0" i="0" dirty="0">
              <a:effectLst/>
              <a:latin typeface="+mj-lt"/>
            </a:endParaRPr>
          </a:p>
        </p:txBody>
      </p:sp>
      <p:sp>
        <p:nvSpPr>
          <p:cNvPr id="6" name="TextBox 5">
            <a:extLst>
              <a:ext uri="{FF2B5EF4-FFF2-40B4-BE49-F238E27FC236}">
                <a16:creationId xmlns:a16="http://schemas.microsoft.com/office/drawing/2014/main" id="{1AE83556-602E-3BEC-6584-83B0502DA8F1}"/>
              </a:ext>
            </a:extLst>
          </p:cNvPr>
          <p:cNvSpPr txBox="1"/>
          <p:nvPr/>
        </p:nvSpPr>
        <p:spPr>
          <a:xfrm>
            <a:off x="550722" y="351234"/>
            <a:ext cx="3211138" cy="523220"/>
          </a:xfrm>
          <a:prstGeom prst="rect">
            <a:avLst/>
          </a:prstGeom>
          <a:noFill/>
        </p:spPr>
        <p:txBody>
          <a:bodyPr wrap="square">
            <a:spAutoFit/>
          </a:bodyPr>
          <a:lstStyle/>
          <a:p>
            <a:r>
              <a:rPr lang="en-US" sz="2800" dirty="0">
                <a:solidFill>
                  <a:schemeClr val="bg1"/>
                </a:solidFill>
              </a:rPr>
              <a:t>THE TRIUNE BRAIN</a:t>
            </a:r>
          </a:p>
        </p:txBody>
      </p:sp>
    </p:spTree>
    <p:extLst>
      <p:ext uri="{BB962C8B-B14F-4D97-AF65-F5344CB8AC3E}">
        <p14:creationId xmlns:p14="http://schemas.microsoft.com/office/powerpoint/2010/main" val="976615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CC6161-2881-49C9-8B4F-EB07EE1E17E3}"/>
              </a:ext>
            </a:extLst>
          </p:cNvPr>
          <p:cNvSpPr txBox="1"/>
          <p:nvPr/>
        </p:nvSpPr>
        <p:spPr>
          <a:xfrm>
            <a:off x="1249563" y="989772"/>
            <a:ext cx="9692871" cy="2062103"/>
          </a:xfrm>
          <a:prstGeom prst="rect">
            <a:avLst/>
          </a:prstGeom>
          <a:noFill/>
        </p:spPr>
        <p:txBody>
          <a:bodyPr wrap="square">
            <a:spAutoFit/>
          </a:bodyPr>
          <a:lstStyle/>
          <a:p>
            <a:pPr algn="ctr"/>
            <a:r>
              <a:rPr lang="en-US" sz="4800" dirty="0">
                <a:solidFill>
                  <a:schemeClr val="bg1"/>
                </a:solidFill>
                <a:latin typeface="Arial" panose="020B0604020202020204" pitchFamily="34" charset="0"/>
                <a:cs typeface="Arial" panose="020B0604020202020204" pitchFamily="34" charset="0"/>
              </a:rPr>
              <a:t>O</a:t>
            </a:r>
            <a:r>
              <a:rPr lang="en-US" sz="4800" b="0" i="0" dirty="0">
                <a:solidFill>
                  <a:schemeClr val="bg1"/>
                </a:solidFill>
                <a:effectLst/>
                <a:latin typeface="Arial" panose="020B0604020202020204" pitchFamily="34" charset="0"/>
                <a:cs typeface="Arial" panose="020B0604020202020204" pitchFamily="34" charset="0"/>
              </a:rPr>
              <a:t>VERVIEW</a:t>
            </a:r>
          </a:p>
          <a:p>
            <a:pPr algn="ctr"/>
            <a:br>
              <a:rPr lang="en-US" sz="3200" b="0" i="0" dirty="0">
                <a:solidFill>
                  <a:schemeClr val="bg1"/>
                </a:solidFill>
                <a:effectLst/>
                <a:latin typeface="Arial" panose="020B0604020202020204" pitchFamily="34" charset="0"/>
                <a:cs typeface="Arial" panose="020B0604020202020204" pitchFamily="34" charset="0"/>
              </a:rPr>
            </a:br>
            <a:r>
              <a:rPr lang="en-US" sz="2400" b="0" i="0" dirty="0">
                <a:effectLst/>
                <a:latin typeface="Arial" panose="020B0604020202020204" pitchFamily="34" charset="0"/>
                <a:cs typeface="Arial" panose="020B0604020202020204" pitchFamily="34" charset="0"/>
              </a:rPr>
              <a:t>Where we summarize what we will</a:t>
            </a:r>
            <a:r>
              <a:rPr lang="en-US" sz="2400" dirty="0">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cover </a:t>
            </a:r>
            <a:r>
              <a:rPr lang="en-US" sz="2400" dirty="0">
                <a:latin typeface="Arial" panose="020B0604020202020204" pitchFamily="34" charset="0"/>
                <a:cs typeface="Arial" panose="020B0604020202020204" pitchFamily="34" charset="0"/>
              </a:rPr>
              <a:t>today and give a timeline of major, and not so major, events in the existence of the universe.</a:t>
            </a:r>
            <a:r>
              <a:rPr lang="en-US" sz="2400" b="0" i="0" dirty="0">
                <a:effectLst/>
                <a:latin typeface="Arial" panose="020B0604020202020204" pitchFamily="34" charset="0"/>
                <a:cs typeface="Arial" panose="020B0604020202020204" pitchFamily="34" charset="0"/>
              </a:rPr>
              <a:t> </a:t>
            </a:r>
            <a:endParaRPr lang="en-CA"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4AC5042-AAB3-0DED-E845-5FAF4600659E}"/>
              </a:ext>
            </a:extLst>
          </p:cNvPr>
          <p:cNvSpPr txBox="1"/>
          <p:nvPr/>
        </p:nvSpPr>
        <p:spPr>
          <a:xfrm>
            <a:off x="390258" y="4930333"/>
            <a:ext cx="10552176" cy="523220"/>
          </a:xfrm>
          <a:prstGeom prst="rect">
            <a:avLst/>
          </a:prstGeom>
          <a:noFill/>
        </p:spPr>
        <p:txBody>
          <a:bodyPr wrap="square">
            <a:spAutoFit/>
          </a:bodyPr>
          <a:lstStyle/>
          <a:p>
            <a:r>
              <a:rPr lang="en-CA" sz="28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70177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0706-6995-0509-1027-BA09513689B9}"/>
            </a:ext>
          </a:extLst>
        </p:cNvPr>
        <p:cNvGrpSpPr/>
        <p:nvPr/>
      </p:nvGrpSpPr>
      <p:grpSpPr>
        <a:xfrm>
          <a:off x="0" y="0"/>
          <a:ext cx="0" cy="0"/>
          <a:chOff x="0" y="0"/>
          <a:chExt cx="0" cy="0"/>
        </a:xfrm>
      </p:grpSpPr>
      <p:pic>
        <p:nvPicPr>
          <p:cNvPr id="69634" name="Picture 2" descr="IMG_3529[2132]">
            <a:extLst>
              <a:ext uri="{FF2B5EF4-FFF2-40B4-BE49-F238E27FC236}">
                <a16:creationId xmlns:a16="http://schemas.microsoft.com/office/drawing/2014/main" id="{2F4215D2-1E8E-D8CA-5251-17CBAF6630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953" y="1489098"/>
            <a:ext cx="3772630" cy="4015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EC89639-5087-ED07-6878-CA4CBCB4BBFA}"/>
              </a:ext>
            </a:extLst>
          </p:cNvPr>
          <p:cNvSpPr txBox="1"/>
          <p:nvPr/>
        </p:nvSpPr>
        <p:spPr>
          <a:xfrm>
            <a:off x="214343" y="247055"/>
            <a:ext cx="3109570" cy="830997"/>
          </a:xfrm>
          <a:prstGeom prst="rect">
            <a:avLst/>
          </a:prstGeom>
          <a:noFill/>
        </p:spPr>
        <p:txBody>
          <a:bodyPr wrap="square">
            <a:spAutoFit/>
          </a:bodyPr>
          <a:lstStyle/>
          <a:p>
            <a:pPr algn="ctr"/>
            <a:r>
              <a:rPr lang="en-US" sz="2400" dirty="0">
                <a:solidFill>
                  <a:schemeClr val="bg1"/>
                </a:solidFill>
              </a:rPr>
              <a:t>FEATURES OF </a:t>
            </a:r>
          </a:p>
          <a:p>
            <a:pPr algn="ctr"/>
            <a:r>
              <a:rPr lang="en-US" sz="2400" dirty="0">
                <a:solidFill>
                  <a:schemeClr val="bg1"/>
                </a:solidFill>
              </a:rPr>
              <a:t>SYSTEMS 1 AND 2</a:t>
            </a:r>
            <a:endParaRPr lang="en-CA" sz="2400" dirty="0">
              <a:solidFill>
                <a:schemeClr val="bg1"/>
              </a:solidFill>
            </a:endParaRPr>
          </a:p>
        </p:txBody>
      </p:sp>
      <p:sp>
        <p:nvSpPr>
          <p:cNvPr id="3" name="TextBox 2">
            <a:extLst>
              <a:ext uri="{FF2B5EF4-FFF2-40B4-BE49-F238E27FC236}">
                <a16:creationId xmlns:a16="http://schemas.microsoft.com/office/drawing/2014/main" id="{04E5AFC5-FC07-885C-947F-9436FB9C2987}"/>
              </a:ext>
            </a:extLst>
          </p:cNvPr>
          <p:cNvSpPr txBox="1"/>
          <p:nvPr/>
        </p:nvSpPr>
        <p:spPr>
          <a:xfrm>
            <a:off x="4107418" y="865189"/>
            <a:ext cx="8007074" cy="5509200"/>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Daniel Kahneman, a psychologist and Nobel laureate, introduced the concepts of System 1 and System 2.</a:t>
            </a:r>
          </a:p>
          <a:p>
            <a:pPr marL="285750" indent="-285750">
              <a:buFont typeface="Arial" panose="020B0604020202020204" pitchFamily="34" charset="0"/>
              <a:buChar char="•"/>
            </a:pPr>
            <a:r>
              <a:rPr lang="en-US" sz="1600" b="0" i="0" dirty="0">
                <a:solidFill>
                  <a:schemeClr val="bg1"/>
                </a:solidFill>
                <a:effectLst/>
                <a:latin typeface="+mj-lt"/>
              </a:rPr>
              <a:t>System 1 </a:t>
            </a:r>
            <a:r>
              <a:rPr lang="en-US" sz="1600" b="0" i="0" dirty="0">
                <a:effectLst/>
                <a:latin typeface="+mj-lt"/>
              </a:rPr>
              <a:t>is the fast, automatic, intuitive part of our </a:t>
            </a:r>
            <a:r>
              <a:rPr lang="en-US" sz="1600" dirty="0">
                <a:latin typeface="+mj-lt"/>
              </a:rPr>
              <a:t>mind</a:t>
            </a:r>
            <a:r>
              <a:rPr lang="en-US" sz="1600" b="0" i="0" dirty="0">
                <a:effectLst/>
                <a:latin typeface="+mj-lt"/>
              </a:rPr>
              <a:t>. It operates quickly and effortlessly, relying on heuristics and gut feelings. This system is responsible for our immediate reactions and judgments, often without us being fully aware of it.</a:t>
            </a:r>
          </a:p>
          <a:p>
            <a:pPr marL="285750" indent="-285750">
              <a:buFont typeface="Arial" panose="020B0604020202020204" pitchFamily="34" charset="0"/>
              <a:buChar char="•"/>
            </a:pPr>
            <a:r>
              <a:rPr lang="en-US" sz="1600" b="0" i="0" dirty="0">
                <a:solidFill>
                  <a:schemeClr val="bg1"/>
                </a:solidFill>
                <a:effectLst/>
                <a:latin typeface="+mj-lt"/>
              </a:rPr>
              <a:t>System 2 </a:t>
            </a:r>
            <a:r>
              <a:rPr lang="en-US" sz="1600" b="0" i="0" dirty="0">
                <a:effectLst/>
                <a:latin typeface="+mj-lt"/>
              </a:rPr>
              <a:t>is the slower, more deliberate, and analytical part of our </a:t>
            </a:r>
            <a:r>
              <a:rPr lang="en-US" sz="1600" dirty="0">
                <a:latin typeface="+mj-lt"/>
              </a:rPr>
              <a:t>mind</a:t>
            </a:r>
            <a:r>
              <a:rPr lang="en-US" sz="1600" b="0" i="0" dirty="0">
                <a:effectLst/>
                <a:latin typeface="+mj-lt"/>
              </a:rPr>
              <a:t>. It requires effort and attention, and it's used for complex problem-solving and decision-making. This system is activated when we encounter situations that require more thought, such as solving a math problem or making a difficult choice.</a:t>
            </a:r>
          </a:p>
          <a:p>
            <a:pPr marL="285750" indent="-285750">
              <a:buFont typeface="Arial" panose="020B0604020202020204" pitchFamily="34" charset="0"/>
              <a:buChar char="•"/>
            </a:pPr>
            <a:r>
              <a:rPr lang="en-US" sz="1600" dirty="0">
                <a:solidFill>
                  <a:schemeClr val="bg1"/>
                </a:solidFill>
                <a:latin typeface="+mj-lt"/>
              </a:rPr>
              <a:t>System 1 </a:t>
            </a:r>
            <a:r>
              <a:rPr lang="en-US" sz="1600" dirty="0">
                <a:latin typeface="+mj-lt"/>
              </a:rPr>
              <a:t>corresponds to the emotional mind and </a:t>
            </a:r>
            <a:r>
              <a:rPr lang="en-US" sz="1600" dirty="0">
                <a:solidFill>
                  <a:schemeClr val="bg1"/>
                </a:solidFill>
                <a:latin typeface="+mj-lt"/>
              </a:rPr>
              <a:t>System 2 </a:t>
            </a:r>
            <a:r>
              <a:rPr lang="en-US" sz="1600" dirty="0">
                <a:latin typeface="+mj-lt"/>
              </a:rPr>
              <a:t>to the rational mind.</a:t>
            </a:r>
          </a:p>
          <a:p>
            <a:pPr marL="285750" indent="-285750">
              <a:buFont typeface="Arial" panose="020B0604020202020204" pitchFamily="34" charset="0"/>
              <a:buChar char="•"/>
            </a:pPr>
            <a:r>
              <a:rPr lang="en-US" sz="1600" b="0" i="0" dirty="0">
                <a:effectLst/>
                <a:latin typeface="+mj-lt"/>
              </a:rPr>
              <a:t>Kahneman discusses how these two systems interact and how their interaction can lead to cognitive biases and errors in judgment. System 1 can sometimes lead us astray with its quick conclusions, while System 2 can help us correct those mistakes, but it’s often lazy and may not engage unless necessary. Kahneman concludes that understanding these systems can help us make better decisions and improve our critical thinking.</a:t>
            </a:r>
            <a:endParaRPr lang="en-CA" sz="1600" dirty="0">
              <a:latin typeface="+mj-lt"/>
            </a:endParaRPr>
          </a:p>
          <a:p>
            <a:pPr marL="285750" indent="-285750">
              <a:buFont typeface="Arial" panose="020B0604020202020204" pitchFamily="34" charset="0"/>
              <a:buChar char="•"/>
            </a:pPr>
            <a:r>
              <a:rPr lang="en-CA" sz="1600" dirty="0"/>
              <a:t>There are some noteworthy differences between systems one and two:</a:t>
            </a:r>
          </a:p>
          <a:p>
            <a:pPr marL="285750" indent="-285750">
              <a:buFont typeface="Arial" panose="020B0604020202020204" pitchFamily="34" charset="0"/>
              <a:buChar char="•"/>
            </a:pPr>
            <a:r>
              <a:rPr lang="en-CA" sz="1600" dirty="0">
                <a:solidFill>
                  <a:schemeClr val="bg1"/>
                </a:solidFill>
              </a:rPr>
              <a:t>System 1</a:t>
            </a:r>
            <a:r>
              <a:rPr lang="en-CA" sz="1600" dirty="0"/>
              <a:t>, the emotional mind, runs on autopilot, it's fast, effortless, difficult to control or modify, has no self-awareness, is evolutionarily old, shared with animals, nonverbal, and independent of general intelligence.</a:t>
            </a:r>
          </a:p>
          <a:p>
            <a:pPr marL="285750" indent="-285750">
              <a:buFont typeface="Arial" panose="020B0604020202020204" pitchFamily="34" charset="0"/>
              <a:buChar char="•"/>
            </a:pPr>
            <a:r>
              <a:rPr lang="en-CA" sz="1600" dirty="0">
                <a:solidFill>
                  <a:schemeClr val="bg1"/>
                </a:solidFill>
              </a:rPr>
              <a:t>System 2 </a:t>
            </a:r>
            <a:r>
              <a:rPr lang="en-CA" sz="1600" dirty="0"/>
              <a:t>in contrast is slow, effortful, logical and sceptical, deliberately controlled, has self-awareness, is evolutionarily recent, uniquely human, linked to language, sequential, heritable, and linked to general intelligence.</a:t>
            </a:r>
          </a:p>
        </p:txBody>
      </p:sp>
    </p:spTree>
    <p:extLst>
      <p:ext uri="{BB962C8B-B14F-4D97-AF65-F5344CB8AC3E}">
        <p14:creationId xmlns:p14="http://schemas.microsoft.com/office/powerpoint/2010/main" val="199184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F12A-794D-832A-D93A-FB3D7A7DE7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ED0B61-5A6C-7A43-6BDE-76916B2D12F5}"/>
              </a:ext>
            </a:extLst>
          </p:cNvPr>
          <p:cNvSpPr>
            <a:spLocks noGrp="1"/>
          </p:cNvSpPr>
          <p:nvPr>
            <p:ph type="title" idx="4294967295"/>
          </p:nvPr>
        </p:nvSpPr>
        <p:spPr>
          <a:xfrm>
            <a:off x="6337300" y="334963"/>
            <a:ext cx="5854700" cy="1543050"/>
          </a:xfrm>
        </p:spPr>
        <p:txBody>
          <a:bodyPr vert="horz" lIns="91440" tIns="45720" rIns="91440" bIns="45720" rtlCol="0" anchor="b">
            <a:normAutofit/>
          </a:bodyPr>
          <a:lstStyle/>
          <a:p>
            <a:pPr algn="ctr"/>
            <a:br>
              <a:rPr lang="en-US" sz="2600" dirty="0"/>
            </a:br>
            <a:endParaRPr lang="en-US" sz="2600" dirty="0"/>
          </a:p>
        </p:txBody>
      </p:sp>
      <p:pic>
        <p:nvPicPr>
          <p:cNvPr id="4" name="Picture 3">
            <a:extLst>
              <a:ext uri="{FF2B5EF4-FFF2-40B4-BE49-F238E27FC236}">
                <a16:creationId xmlns:a16="http://schemas.microsoft.com/office/drawing/2014/main" id="{3B6CD462-21CE-9BF5-FB61-C998A2DAFD9A}"/>
              </a:ext>
            </a:extLst>
          </p:cNvPr>
          <p:cNvPicPr/>
          <p:nvPr/>
        </p:nvPicPr>
        <p:blipFill rotWithShape="1">
          <a:blip r:embed="rId2">
            <a:extLst>
              <a:ext uri="{28A0092B-C50C-407E-A947-70E740481C1C}">
                <a14:useLocalDpi xmlns:a14="http://schemas.microsoft.com/office/drawing/2010/main" val="0"/>
              </a:ext>
            </a:extLst>
          </a:blip>
          <a:srcRect t="3667" r="1" b="15735"/>
          <a:stretch/>
        </p:blipFill>
        <p:spPr bwMode="auto">
          <a:xfrm>
            <a:off x="256032" y="1878192"/>
            <a:ext cx="5370591" cy="368479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39370548-CF7F-2224-AB4D-C6F52CFDB9FB}"/>
              </a:ext>
            </a:extLst>
          </p:cNvPr>
          <p:cNvSpPr txBox="1"/>
          <p:nvPr/>
        </p:nvSpPr>
        <p:spPr>
          <a:xfrm>
            <a:off x="1290514" y="1033403"/>
            <a:ext cx="6365358" cy="523220"/>
          </a:xfrm>
          <a:prstGeom prst="rect">
            <a:avLst/>
          </a:prstGeom>
          <a:noFill/>
        </p:spPr>
        <p:txBody>
          <a:bodyPr wrap="square">
            <a:spAutoFit/>
          </a:bodyPr>
          <a:lstStyle/>
          <a:p>
            <a:r>
              <a:rPr lang="en-US" sz="2800" cap="all" dirty="0">
                <a:solidFill>
                  <a:schemeClr val="bg1"/>
                </a:solidFill>
              </a:rPr>
              <a:t>Dual process theory</a:t>
            </a:r>
            <a:endParaRPr lang="en-CA" sz="2800" cap="all" dirty="0">
              <a:solidFill>
                <a:schemeClr val="bg1"/>
              </a:solidFill>
            </a:endParaRPr>
          </a:p>
        </p:txBody>
      </p:sp>
      <p:sp>
        <p:nvSpPr>
          <p:cNvPr id="11" name="TextBox 10">
            <a:extLst>
              <a:ext uri="{FF2B5EF4-FFF2-40B4-BE49-F238E27FC236}">
                <a16:creationId xmlns:a16="http://schemas.microsoft.com/office/drawing/2014/main" id="{79F84AD5-5F4C-F68A-0204-34482184C850}"/>
              </a:ext>
            </a:extLst>
          </p:cNvPr>
          <p:cNvSpPr txBox="1"/>
          <p:nvPr/>
        </p:nvSpPr>
        <p:spPr>
          <a:xfrm>
            <a:off x="5926953" y="1273765"/>
            <a:ext cx="6265047" cy="4893647"/>
          </a:xfrm>
          <a:prstGeom prst="rect">
            <a:avLst/>
          </a:prstGeom>
          <a:noFill/>
        </p:spPr>
        <p:txBody>
          <a:bodyPr wrap="square">
            <a:spAutoFit/>
          </a:bodyPr>
          <a:lstStyle/>
          <a:p>
            <a:pPr marL="342900" indent="-342900">
              <a:buFont typeface="Arial" panose="020B0604020202020204" pitchFamily="34" charset="0"/>
              <a:buChar char="•"/>
            </a:pPr>
            <a:r>
              <a:rPr lang="en-US" sz="2400" dirty="0"/>
              <a:t>System 1 has been compared to a car’s accelerator and system 2 to the car’s breaks</a:t>
            </a:r>
          </a:p>
          <a:p>
            <a:pPr marL="342900" indent="-342900">
              <a:buFont typeface="Arial" panose="020B0604020202020204" pitchFamily="34" charset="0"/>
              <a:buChar char="•"/>
            </a:pPr>
            <a:r>
              <a:rPr lang="en-US" sz="2400" dirty="0"/>
              <a:t>Factors affecting the accelerator/brake balance in each person at  any one point in time include their: </a:t>
            </a:r>
          </a:p>
          <a:p>
            <a:pPr marL="285750" indent="-285750">
              <a:buFont typeface="Arial" panose="020B0604020202020204" pitchFamily="34" charset="0"/>
              <a:buChar char="•"/>
            </a:pPr>
            <a:r>
              <a:rPr lang="en-US" sz="2400" dirty="0"/>
              <a:t>Temperament</a:t>
            </a:r>
          </a:p>
          <a:p>
            <a:pPr marL="285750" indent="-285750">
              <a:buFont typeface="Arial" panose="020B0604020202020204" pitchFamily="34" charset="0"/>
              <a:buChar char="•"/>
            </a:pPr>
            <a:r>
              <a:rPr lang="en-US" sz="2400" dirty="0"/>
              <a:t>Character</a:t>
            </a:r>
          </a:p>
          <a:p>
            <a:pPr marL="285750" indent="-285750">
              <a:buFont typeface="Arial" panose="020B0604020202020204" pitchFamily="34" charset="0"/>
              <a:buChar char="•"/>
            </a:pPr>
            <a:r>
              <a:rPr lang="en-US" sz="2400" dirty="0"/>
              <a:t>Circumstances</a:t>
            </a:r>
          </a:p>
          <a:p>
            <a:pPr marL="285750" indent="-285750">
              <a:buFont typeface="Arial" panose="020B0604020202020204" pitchFamily="34" charset="0"/>
              <a:buChar char="•"/>
            </a:pPr>
            <a:r>
              <a:rPr lang="en-US" sz="2400" dirty="0"/>
              <a:t>Stress level</a:t>
            </a:r>
          </a:p>
          <a:p>
            <a:pPr marL="285750" indent="-285750">
              <a:buFont typeface="Arial" panose="020B0604020202020204" pitchFamily="34" charset="0"/>
              <a:buChar char="•"/>
            </a:pPr>
            <a:r>
              <a:rPr lang="en-US" sz="2400" dirty="0"/>
              <a:t>energy balance</a:t>
            </a:r>
          </a:p>
          <a:p>
            <a:pPr marL="285750" indent="-285750">
              <a:buFont typeface="Arial" panose="020B0604020202020204" pitchFamily="34" charset="0"/>
              <a:buChar char="•"/>
            </a:pPr>
            <a:r>
              <a:rPr lang="en-US" sz="2400" dirty="0"/>
              <a:t>Illness</a:t>
            </a:r>
          </a:p>
          <a:p>
            <a:pPr marL="285750" indent="-285750">
              <a:buFont typeface="Arial" panose="020B0604020202020204" pitchFamily="34" charset="0"/>
              <a:buChar char="•"/>
            </a:pPr>
            <a:r>
              <a:rPr lang="en-US" sz="2400" dirty="0"/>
              <a:t>substance use</a:t>
            </a:r>
          </a:p>
          <a:p>
            <a:pPr marL="285750" indent="-285750">
              <a:buFont typeface="Arial" panose="020B0604020202020204" pitchFamily="34" charset="0"/>
              <a:buChar char="•"/>
            </a:pPr>
            <a:r>
              <a:rPr lang="en-US" sz="2400" dirty="0"/>
              <a:t>etc.</a:t>
            </a:r>
            <a:endParaRPr lang="en-CA" sz="2400" dirty="0"/>
          </a:p>
        </p:txBody>
      </p:sp>
    </p:spTree>
    <p:extLst>
      <p:ext uri="{BB962C8B-B14F-4D97-AF65-F5344CB8AC3E}">
        <p14:creationId xmlns:p14="http://schemas.microsoft.com/office/powerpoint/2010/main" val="358433399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EE20B-B723-2DD4-82E5-D1764419A66D}"/>
            </a:ext>
          </a:extLst>
        </p:cNvPr>
        <p:cNvGrpSpPr/>
        <p:nvPr/>
      </p:nvGrpSpPr>
      <p:grpSpPr>
        <a:xfrm>
          <a:off x="0" y="0"/>
          <a:ext cx="0" cy="0"/>
          <a:chOff x="0" y="0"/>
          <a:chExt cx="0" cy="0"/>
        </a:xfrm>
      </p:grpSpPr>
      <p:pic>
        <p:nvPicPr>
          <p:cNvPr id="3" name="Picture 2" descr="A diagram of different types of mind&#10;&#10;Description automatically generated">
            <a:extLst>
              <a:ext uri="{FF2B5EF4-FFF2-40B4-BE49-F238E27FC236}">
                <a16:creationId xmlns:a16="http://schemas.microsoft.com/office/drawing/2014/main" id="{69DA5C93-6D09-F759-73BF-237E94F36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70" y="1753745"/>
            <a:ext cx="3356891" cy="3033053"/>
          </a:xfrm>
          <a:prstGeom prst="rect">
            <a:avLst/>
          </a:prstGeom>
        </p:spPr>
      </p:pic>
      <p:sp>
        <p:nvSpPr>
          <p:cNvPr id="4" name="TextBox 3">
            <a:extLst>
              <a:ext uri="{FF2B5EF4-FFF2-40B4-BE49-F238E27FC236}">
                <a16:creationId xmlns:a16="http://schemas.microsoft.com/office/drawing/2014/main" id="{45BD5309-1568-BBF6-2C54-7B5304A5261F}"/>
              </a:ext>
            </a:extLst>
          </p:cNvPr>
          <p:cNvSpPr txBox="1"/>
          <p:nvPr/>
        </p:nvSpPr>
        <p:spPr>
          <a:xfrm>
            <a:off x="-56054" y="881192"/>
            <a:ext cx="3984498" cy="707886"/>
          </a:xfrm>
          <a:prstGeom prst="rect">
            <a:avLst/>
          </a:prstGeom>
          <a:noFill/>
        </p:spPr>
        <p:txBody>
          <a:bodyPr wrap="square">
            <a:spAutoFit/>
          </a:bodyPr>
          <a:lstStyle/>
          <a:p>
            <a:pPr algn="ctr"/>
            <a:r>
              <a:rPr lang="en-US" sz="2000" dirty="0">
                <a:solidFill>
                  <a:schemeClr val="bg1"/>
                </a:solidFill>
              </a:rPr>
              <a:t>DBT’S EMOTIONAL, RATIONAL AND WISE MINDS</a:t>
            </a:r>
          </a:p>
        </p:txBody>
      </p:sp>
      <p:sp>
        <p:nvSpPr>
          <p:cNvPr id="5" name="TextBox 4">
            <a:extLst>
              <a:ext uri="{FF2B5EF4-FFF2-40B4-BE49-F238E27FC236}">
                <a16:creationId xmlns:a16="http://schemas.microsoft.com/office/drawing/2014/main" id="{A20B31E5-CB83-B5C6-A15D-81A2545F0EDD}"/>
              </a:ext>
            </a:extLst>
          </p:cNvPr>
          <p:cNvSpPr txBox="1"/>
          <p:nvPr/>
        </p:nvSpPr>
        <p:spPr>
          <a:xfrm>
            <a:off x="3663736" y="271821"/>
            <a:ext cx="8649978"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Marsha Linehan, the creator of Dialectical Behavior Therapy, describes three states of mind: the Emotional , Rational Mind, and the Wise Minds.</a:t>
            </a:r>
            <a:r>
              <a:rPr lang="en-US" dirty="0">
                <a:latin typeface="+mj-lt"/>
                <a:cs typeface="Arial" panose="020B0604020202020204" pitchFamily="34" charset="0"/>
              </a:rPr>
              <a:t> In DBT the concepts of emotional mind, rational mind, and wise mind are essential for understanding how individuals can navigate their lives.</a:t>
            </a:r>
          </a:p>
          <a:p>
            <a:pPr marL="285750" indent="-285750">
              <a:buFont typeface="Arial" panose="020B0604020202020204" pitchFamily="34" charset="0"/>
              <a:buChar char="•"/>
            </a:pPr>
            <a:r>
              <a:rPr lang="en-US" b="0" i="0" dirty="0">
                <a:solidFill>
                  <a:schemeClr val="bg1"/>
                </a:solidFill>
                <a:effectLst/>
                <a:latin typeface="+mj-lt"/>
              </a:rPr>
              <a:t>Emotional Mind </a:t>
            </a:r>
            <a:r>
              <a:rPr lang="en-US" b="0" i="0" dirty="0">
                <a:effectLst/>
                <a:latin typeface="+mj-lt"/>
              </a:rPr>
              <a:t>is dominated by feelings and emotions. When in  Emotional Mind, a person may react impulsively based on their feelings, often leading to decisions that are not well thought out. Dysregulated emotions can cloud judgment, making it difficult to think clearly.</a:t>
            </a:r>
          </a:p>
          <a:p>
            <a:pPr marL="285750" indent="-285750">
              <a:buFont typeface="Arial" panose="020B0604020202020204" pitchFamily="34" charset="0"/>
              <a:buChar char="•"/>
            </a:pPr>
            <a:r>
              <a:rPr lang="en-US" b="0" i="0" dirty="0">
                <a:effectLst/>
                <a:latin typeface="+mj-lt"/>
              </a:rPr>
              <a:t>In </a:t>
            </a:r>
            <a:r>
              <a:rPr lang="en-US" b="0" i="0" dirty="0">
                <a:solidFill>
                  <a:schemeClr val="bg1"/>
                </a:solidFill>
                <a:effectLst/>
                <a:latin typeface="+mj-lt"/>
              </a:rPr>
              <a:t>Rational Mind </a:t>
            </a:r>
            <a:r>
              <a:rPr lang="en-US" b="0" i="0" dirty="0">
                <a:effectLst/>
                <a:latin typeface="+mj-lt"/>
              </a:rPr>
              <a:t>a person relies on logic, facts, and analysis. The Rational Mind is focused on objective reasoning and problem-solving, often disregarding emotions. While this state can be beneficial for decision-making, it can also lead to a lack of empathy or connection with one's feelings and the feelings of others.</a:t>
            </a:r>
          </a:p>
          <a:p>
            <a:pPr marL="285750" indent="-285750">
              <a:buFont typeface="Arial" panose="020B0604020202020204" pitchFamily="34" charset="0"/>
              <a:buChar char="•"/>
            </a:pPr>
            <a:r>
              <a:rPr lang="en-US" b="0" i="0" dirty="0">
                <a:effectLst/>
                <a:latin typeface="+mj-lt"/>
              </a:rPr>
              <a:t>In DBT, </a:t>
            </a:r>
            <a:r>
              <a:rPr lang="en-US" b="0" i="0" dirty="0">
                <a:solidFill>
                  <a:schemeClr val="bg1"/>
                </a:solidFill>
                <a:effectLst/>
                <a:latin typeface="+mj-lt"/>
              </a:rPr>
              <a:t>Wise Mind </a:t>
            </a:r>
            <a:r>
              <a:rPr lang="en-US" b="0" i="0" dirty="0">
                <a:effectLst/>
                <a:latin typeface="+mj-lt"/>
              </a:rPr>
              <a:t>represents a balance between the Emotional Mind and the Rational Mind. It incorporates emotions and logic, allowing for a more holistic approach to decision-making. The Wise Mind recognizes feelings but also considers rational thought, leading to more thoughtful and balanced choices.</a:t>
            </a:r>
          </a:p>
          <a:p>
            <a:pPr marL="285750" indent="-285750">
              <a:buFont typeface="Arial" panose="020B0604020202020204" pitchFamily="34" charset="0"/>
              <a:buChar char="•"/>
            </a:pPr>
            <a:r>
              <a:rPr lang="en-US" b="0" i="0" dirty="0">
                <a:effectLst/>
                <a:latin typeface="+mj-lt"/>
              </a:rPr>
              <a:t>Linehan emphasizes that cultivating the Wise Mind is essential for emotional regulation and effective decision-making. By integrating the strengths of both the Emotional and Rational Minds, individuals can navigate challenges more effectively and respond to situations in a balanced way.</a:t>
            </a:r>
            <a:r>
              <a:rPr lang="en-US" dirty="0">
                <a:latin typeface="+mj-lt"/>
                <a:cs typeface="Arial" panose="020B0604020202020204" pitchFamily="34" charset="0"/>
              </a:rPr>
              <a:t> </a:t>
            </a:r>
          </a:p>
          <a:p>
            <a:pPr marL="285750" indent="-285750">
              <a:buFont typeface="Arial" panose="020B0604020202020204" pitchFamily="34" charset="0"/>
              <a:buChar char="•"/>
            </a:pPr>
            <a:r>
              <a:rPr lang="en-US" dirty="0">
                <a:latin typeface="+mj-lt"/>
                <a:cs typeface="Arial" panose="020B0604020202020204" pitchFamily="34" charset="0"/>
              </a:rPr>
              <a:t>The goal of DBT  is to help individuals recognize when they are in each of these states and to cultivate their wise mind, allowing for healthier coping strategies and more effective interpersonal relationships.</a:t>
            </a:r>
          </a:p>
        </p:txBody>
      </p:sp>
    </p:spTree>
    <p:extLst>
      <p:ext uri="{BB962C8B-B14F-4D97-AF65-F5344CB8AC3E}">
        <p14:creationId xmlns:p14="http://schemas.microsoft.com/office/powerpoint/2010/main" val="378251602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87A2F-97F8-E96F-2424-C677A99FB4F3}"/>
            </a:ext>
          </a:extLst>
        </p:cNvPr>
        <p:cNvGrpSpPr/>
        <p:nvPr/>
      </p:nvGrpSpPr>
      <p:grpSpPr>
        <a:xfrm>
          <a:off x="0" y="0"/>
          <a:ext cx="0" cy="0"/>
          <a:chOff x="0" y="0"/>
          <a:chExt cx="0" cy="0"/>
        </a:xfrm>
      </p:grpSpPr>
      <p:pic>
        <p:nvPicPr>
          <p:cNvPr id="3" name="Picture 2" descr="A diagram of a personal development&#10;&#10;Description automatically generated with medium confidence">
            <a:extLst>
              <a:ext uri="{FF2B5EF4-FFF2-40B4-BE49-F238E27FC236}">
                <a16:creationId xmlns:a16="http://schemas.microsoft.com/office/drawing/2014/main" id="{E8907DC7-9C2F-04C4-23CB-BAA14AE4D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13" y="2049728"/>
            <a:ext cx="3835571" cy="4142417"/>
          </a:xfrm>
          <a:prstGeom prst="rect">
            <a:avLst/>
          </a:prstGeom>
        </p:spPr>
      </p:pic>
      <p:sp>
        <p:nvSpPr>
          <p:cNvPr id="4" name="TextBox 3">
            <a:extLst>
              <a:ext uri="{FF2B5EF4-FFF2-40B4-BE49-F238E27FC236}">
                <a16:creationId xmlns:a16="http://schemas.microsoft.com/office/drawing/2014/main" id="{1635FBA0-77DB-CE5F-3105-0248BFB9A92C}"/>
              </a:ext>
            </a:extLst>
          </p:cNvPr>
          <p:cNvSpPr txBox="1"/>
          <p:nvPr/>
        </p:nvSpPr>
        <p:spPr>
          <a:xfrm>
            <a:off x="-368222" y="745629"/>
            <a:ext cx="5040376" cy="1015663"/>
          </a:xfrm>
          <a:prstGeom prst="rect">
            <a:avLst/>
          </a:prstGeom>
          <a:noFill/>
        </p:spPr>
        <p:txBody>
          <a:bodyPr wrap="square">
            <a:spAutoFit/>
          </a:bodyPr>
          <a:lstStyle/>
          <a:p>
            <a:pPr algn="ctr"/>
            <a:r>
              <a:rPr lang="en-US" sz="2400" dirty="0">
                <a:solidFill>
                  <a:schemeClr val="bg1"/>
                </a:solidFill>
              </a:rPr>
              <a:t>INTERNAL FAMILY SYSTEM’S </a:t>
            </a:r>
          </a:p>
          <a:p>
            <a:pPr algn="ctr"/>
            <a:r>
              <a:rPr lang="en-US" dirty="0"/>
              <a:t>emotional exiles and protectors, rational </a:t>
            </a:r>
          </a:p>
          <a:p>
            <a:pPr algn="ctr"/>
            <a:r>
              <a:rPr lang="en-US" dirty="0"/>
              <a:t>self like part, and wise Self</a:t>
            </a:r>
          </a:p>
        </p:txBody>
      </p:sp>
      <p:sp>
        <p:nvSpPr>
          <p:cNvPr id="5" name="TextBox 4">
            <a:extLst>
              <a:ext uri="{FF2B5EF4-FFF2-40B4-BE49-F238E27FC236}">
                <a16:creationId xmlns:a16="http://schemas.microsoft.com/office/drawing/2014/main" id="{6AB2DD65-4C16-CA5C-BDCA-DE91D2AB8596}"/>
              </a:ext>
            </a:extLst>
          </p:cNvPr>
          <p:cNvSpPr txBox="1"/>
          <p:nvPr/>
        </p:nvSpPr>
        <p:spPr>
          <a:xfrm>
            <a:off x="4337263" y="458442"/>
            <a:ext cx="7666538" cy="618630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mj-lt"/>
                <a:cs typeface="Arial" panose="020B0604020202020204" pitchFamily="34" charset="0"/>
              </a:rPr>
              <a:t>Internal Family Systems (IFS) </a:t>
            </a:r>
            <a:r>
              <a:rPr lang="en-US" dirty="0">
                <a:latin typeface="+mj-lt"/>
                <a:cs typeface="Arial" panose="020B0604020202020204" pitchFamily="34" charset="0"/>
              </a:rPr>
              <a:t>is a therapeutic model developed by Richard Schwartz that views the mind as made up of different "parts," each with its own perspectives, memories, and roles. These parts can be thought of as subpersonalities that have their own thoughts, feelings, and behaviors which influence us. Parts correspond to emotional mind.</a:t>
            </a:r>
          </a:p>
          <a:p>
            <a:pPr marL="285750" indent="-285750">
              <a:buFont typeface="Arial" panose="020B0604020202020204" pitchFamily="34" charset="0"/>
              <a:buChar char="•"/>
            </a:pPr>
            <a:r>
              <a:rPr lang="en-US" dirty="0">
                <a:latin typeface="+mj-lt"/>
                <a:cs typeface="Arial" panose="020B0604020202020204" pitchFamily="34" charset="0"/>
              </a:rPr>
              <a:t>In IFS, the concept of the "Self" is central. The Self is considered the core of a person, embodying qualities such as compassion, curiosity, and calmness. It is the true essence of an individual, capable of leading and harmonizing the various parts. The self  in IFS corresponds to wise mind.</a:t>
            </a:r>
          </a:p>
          <a:p>
            <a:pPr marL="285750" indent="-285750">
              <a:buFont typeface="Arial" panose="020B0604020202020204" pitchFamily="34" charset="0"/>
              <a:buChar char="•"/>
            </a:pPr>
            <a:r>
              <a:rPr lang="en-US" dirty="0">
                <a:latin typeface="+mj-lt"/>
                <a:cs typeface="Arial" panose="020B0604020202020204" pitchFamily="34" charset="0"/>
              </a:rPr>
              <a:t>The relationship between the Self and the parts is one of leadership and healing. The Self is seen as the wise and compassionate leader that can help the parts work together in a more harmonious way. Each part has its own role, often developed in response to past experiences.</a:t>
            </a:r>
          </a:p>
          <a:p>
            <a:pPr marL="285750" indent="-285750">
              <a:buFont typeface="Arial" panose="020B0604020202020204" pitchFamily="34" charset="0"/>
              <a:buChar char="•"/>
            </a:pPr>
            <a:r>
              <a:rPr lang="en-US" dirty="0">
                <a:latin typeface="+mj-lt"/>
                <a:cs typeface="Arial" panose="020B0604020202020204" pitchFamily="34" charset="0"/>
              </a:rPr>
              <a:t>In IFS therapy, the goal is to help individuals access their Self and foster a compassionate relationship between it and their parts. This allows for healing, integration, and a more balanced internal system. The Self can help the parts feel understood and valued, leading to a more cohesive and functional internal family.</a:t>
            </a:r>
          </a:p>
          <a:p>
            <a:pPr marL="285750" indent="-285750">
              <a:buFont typeface="Arial" panose="020B0604020202020204" pitchFamily="34" charset="0"/>
              <a:buChar char="•"/>
            </a:pPr>
            <a:r>
              <a:rPr lang="en-US" dirty="0">
                <a:latin typeface="+mj-lt"/>
                <a:cs typeface="Arial" panose="020B0604020202020204" pitchFamily="34" charset="0"/>
              </a:rPr>
              <a:t>IFS emphasizes the importance of recognizing and nurturing the Self while understanding and working with the various parts to create harmony within the individual.</a:t>
            </a:r>
          </a:p>
          <a:p>
            <a:pPr marL="285750" indent="-285750">
              <a:buFont typeface="Arial" panose="020B0604020202020204" pitchFamily="34" charset="0"/>
              <a:buChar char="•"/>
            </a:pPr>
            <a:r>
              <a:rPr lang="en-US" dirty="0">
                <a:latin typeface="+mj-lt"/>
                <a:cs typeface="Arial" panose="020B0604020202020204" pitchFamily="34" charset="0"/>
              </a:rPr>
              <a:t>We will return to internal family systems later in the course</a:t>
            </a:r>
            <a:endParaRPr lang="en-CA" dirty="0"/>
          </a:p>
        </p:txBody>
      </p:sp>
    </p:spTree>
    <p:extLst>
      <p:ext uri="{BB962C8B-B14F-4D97-AF65-F5344CB8AC3E}">
        <p14:creationId xmlns:p14="http://schemas.microsoft.com/office/powerpoint/2010/main" val="166005706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A0F29-25D4-39D0-AD33-19714FD04C4B}"/>
            </a:ext>
          </a:extLst>
        </p:cNvPr>
        <p:cNvGrpSpPr/>
        <p:nvPr/>
      </p:nvGrpSpPr>
      <p:grpSpPr>
        <a:xfrm>
          <a:off x="0" y="0"/>
          <a:ext cx="0" cy="0"/>
          <a:chOff x="0" y="0"/>
          <a:chExt cx="0" cy="0"/>
        </a:xfrm>
      </p:grpSpPr>
      <p:pic>
        <p:nvPicPr>
          <p:cNvPr id="3" name="Picture 2" descr="A cartoon of two people eating food&#10;&#10;Description automatically generated">
            <a:extLst>
              <a:ext uri="{FF2B5EF4-FFF2-40B4-BE49-F238E27FC236}">
                <a16:creationId xmlns:a16="http://schemas.microsoft.com/office/drawing/2014/main" id="{F991AD1C-6C7F-78AB-5508-6442A4069641}"/>
              </a:ext>
            </a:extLst>
          </p:cNvPr>
          <p:cNvPicPr>
            <a:picLocks noChangeAspect="1"/>
          </p:cNvPicPr>
          <p:nvPr/>
        </p:nvPicPr>
        <p:blipFill>
          <a:blip r:embed="rId2">
            <a:extLst>
              <a:ext uri="{28A0092B-C50C-407E-A947-70E740481C1C}">
                <a14:useLocalDpi xmlns:a14="http://schemas.microsoft.com/office/drawing/2010/main" val="0"/>
              </a:ext>
            </a:extLst>
          </a:blip>
          <a:srcRect t="2293" r="1" b="3970"/>
          <a:stretch/>
        </p:blipFill>
        <p:spPr>
          <a:xfrm>
            <a:off x="201610" y="595281"/>
            <a:ext cx="3382348" cy="5437304"/>
          </a:xfrm>
          <a:prstGeom prst="rect">
            <a:avLst/>
          </a:prstGeom>
        </p:spPr>
      </p:pic>
      <p:sp>
        <p:nvSpPr>
          <p:cNvPr id="4" name="TextBox 3">
            <a:extLst>
              <a:ext uri="{FF2B5EF4-FFF2-40B4-BE49-F238E27FC236}">
                <a16:creationId xmlns:a16="http://schemas.microsoft.com/office/drawing/2014/main" id="{BE2FD690-9BD2-F052-5004-5558207FB85D}"/>
              </a:ext>
            </a:extLst>
          </p:cNvPr>
          <p:cNvSpPr txBox="1"/>
          <p:nvPr/>
        </p:nvSpPr>
        <p:spPr>
          <a:xfrm>
            <a:off x="3731243" y="58846"/>
            <a:ext cx="8460757" cy="6740307"/>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latin typeface="+mj-lt"/>
                <a:cs typeface="Arial" panose="020B0604020202020204" pitchFamily="34" charset="0"/>
              </a:rPr>
              <a:t>Evolutionary mismatch </a:t>
            </a:r>
            <a:r>
              <a:rPr lang="en-US" sz="1600" dirty="0">
                <a:latin typeface="+mj-lt"/>
                <a:cs typeface="Arial" panose="020B0604020202020204" pitchFamily="34" charset="0"/>
              </a:rPr>
              <a:t>refers to a phenomenon where the instinct based traits or behaviors that evolved in a species are no longer well-suited to the current environment in which that species exists. </a:t>
            </a:r>
          </a:p>
          <a:p>
            <a:pPr marL="285750" indent="-285750">
              <a:buFont typeface="Arial" panose="020B0604020202020204" pitchFamily="34" charset="0"/>
              <a:buChar char="•"/>
            </a:pPr>
            <a:r>
              <a:rPr lang="en-US" sz="1600" dirty="0">
                <a:latin typeface="+mj-lt"/>
                <a:cs typeface="Arial" panose="020B0604020202020204" pitchFamily="34" charset="0"/>
              </a:rPr>
              <a:t>This concept is often discussed in the context of human evolution, where our instinct based biological and psychological traits, shaped by billions of years of evolution, may not align with the modern world we inhabit today.</a:t>
            </a:r>
          </a:p>
          <a:p>
            <a:pPr marL="285750" indent="-285750">
              <a:buFont typeface="Arial" panose="020B0604020202020204" pitchFamily="34" charset="0"/>
              <a:buChar char="•"/>
            </a:pPr>
            <a:r>
              <a:rPr lang="en-US" sz="1600" dirty="0">
                <a:latin typeface="+mj-lt"/>
                <a:cs typeface="Arial" panose="020B0604020202020204" pitchFamily="34" charset="0"/>
              </a:rPr>
              <a:t>Humans and their ancestors evolved in environments that were vastly different from today's urban, technologically advanced societies. Our ancestors faced challenges related to survival, such as finding food, avoiding predators, and forming social bonds that we don’t today.</a:t>
            </a:r>
          </a:p>
          <a:p>
            <a:pPr marL="285750" indent="-285750">
              <a:buFont typeface="Arial" panose="020B0604020202020204" pitchFamily="34" charset="0"/>
              <a:buChar char="•"/>
            </a:pPr>
            <a:r>
              <a:rPr lang="en-US" sz="1600" dirty="0">
                <a:latin typeface="+mj-lt"/>
                <a:cs typeface="Arial" panose="020B0604020202020204" pitchFamily="34" charset="0"/>
              </a:rPr>
              <a:t>Many aspects of modern life such as  processed foods, sedentary lifestyles, and constant digital stimulation can create mismatches with our evolved biology. For example, our bodies are wired to crave high-calorie foods for energy. These foods were </a:t>
            </a:r>
            <a:r>
              <a:rPr lang="en-US" sz="1600" dirty="0" err="1">
                <a:latin typeface="+mj-lt"/>
                <a:cs typeface="Arial" panose="020B0604020202020204" pitchFamily="34" charset="0"/>
              </a:rPr>
              <a:t>scarse</a:t>
            </a:r>
            <a:r>
              <a:rPr lang="en-US" sz="1600" dirty="0">
                <a:latin typeface="+mj-lt"/>
                <a:cs typeface="Arial" panose="020B0604020202020204" pitchFamily="34" charset="0"/>
              </a:rPr>
              <a:t> in the environments in which we evolved. This wiring can lead to obesity in an environment where such foods are abundant and easily accessible.</a:t>
            </a:r>
          </a:p>
          <a:p>
            <a:pPr marL="285750" indent="-285750">
              <a:buFont typeface="Arial" panose="020B0604020202020204" pitchFamily="34" charset="0"/>
              <a:buChar char="•"/>
            </a:pPr>
            <a:r>
              <a:rPr lang="en-US" sz="1600" dirty="0">
                <a:latin typeface="+mj-lt"/>
                <a:cs typeface="Arial" panose="020B0604020202020204" pitchFamily="34" charset="0"/>
              </a:rPr>
              <a:t>Mismatches can contribute to various health issues, including obesity, anxiety, depression, and other lifestyle-related diseases. For instance, our stress response systems evolved to deal with immediate threats, but in today's world, chronic stress from work or social pressures can lead to negative health outcomes.</a:t>
            </a:r>
          </a:p>
          <a:p>
            <a:pPr marL="285750" indent="-285750">
              <a:buFont typeface="Arial" panose="020B0604020202020204" pitchFamily="34" charset="0"/>
              <a:buChar char="•"/>
            </a:pPr>
            <a:r>
              <a:rPr lang="en-US" sz="1600" dirty="0">
                <a:latin typeface="+mj-lt"/>
                <a:cs typeface="Arial" panose="020B0604020202020204" pitchFamily="34" charset="0"/>
              </a:rPr>
              <a:t>Beyond physical health, evolutionary mismatch can also affect behavior. For example, our innate social instincts may struggle to adapt to the complexities of modern social media and virtual interactions, leading to feelings of isolation or anxiety.</a:t>
            </a:r>
          </a:p>
          <a:p>
            <a:pPr marL="285750" indent="-285750">
              <a:buFont typeface="Arial" panose="020B0604020202020204" pitchFamily="34" charset="0"/>
              <a:buChar char="•"/>
            </a:pPr>
            <a:r>
              <a:rPr lang="en-US" sz="1600" dirty="0">
                <a:latin typeface="+mj-lt"/>
                <a:cs typeface="Arial" panose="020B0604020202020204" pitchFamily="34" charset="0"/>
              </a:rPr>
              <a:t>Recognizing evolutionary mismatches can help individuals and societies make better choices. By understanding our evolutionary heritage, we can create environments and lifestyles that align more closely with our biological needs, promoting better health and well-being.</a:t>
            </a:r>
          </a:p>
          <a:p>
            <a:pPr marL="285750" indent="-285750">
              <a:buFont typeface="Arial" panose="020B0604020202020204" pitchFamily="34" charset="0"/>
              <a:buChar char="•"/>
            </a:pPr>
            <a:r>
              <a:rPr lang="en-US" sz="1600" dirty="0">
                <a:latin typeface="+mj-lt"/>
                <a:cs typeface="Arial" panose="020B0604020202020204" pitchFamily="34" charset="0"/>
              </a:rPr>
              <a:t>Evolutionary mismatch highlights the importance of considering our evolutionary past when addressing contemporary challenges, emphasizing the need for a deeper understanding of how our biology interacts with modern life.</a:t>
            </a:r>
            <a:r>
              <a:rPr lang="en-US" sz="1600" b="0" i="0" dirty="0">
                <a:effectLst/>
                <a:latin typeface="+mj-lt"/>
              </a:rPr>
              <a:t> </a:t>
            </a:r>
          </a:p>
        </p:txBody>
      </p:sp>
    </p:spTree>
    <p:extLst>
      <p:ext uri="{BB962C8B-B14F-4D97-AF65-F5344CB8AC3E}">
        <p14:creationId xmlns:p14="http://schemas.microsoft.com/office/powerpoint/2010/main" val="387389247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9E463-7893-1C85-3597-81FE2A6D1A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6F10E8-1EBF-26CB-E56B-288013230331}"/>
              </a:ext>
            </a:extLst>
          </p:cNvPr>
          <p:cNvSpPr txBox="1"/>
          <p:nvPr/>
        </p:nvSpPr>
        <p:spPr>
          <a:xfrm>
            <a:off x="300222" y="1376451"/>
            <a:ext cx="2341660" cy="830997"/>
          </a:xfrm>
          <a:prstGeom prst="rect">
            <a:avLst/>
          </a:prstGeom>
          <a:noFill/>
        </p:spPr>
        <p:txBody>
          <a:bodyPr wrap="square">
            <a:spAutoFit/>
          </a:bodyPr>
          <a:lstStyle/>
          <a:p>
            <a:pPr algn="ctr"/>
            <a:r>
              <a:rPr lang="en-US" sz="2400" dirty="0">
                <a:solidFill>
                  <a:schemeClr val="bg1"/>
                </a:solidFill>
              </a:rPr>
              <a:t> IGNATIAN SPIRITUALITY</a:t>
            </a:r>
            <a:endParaRPr lang="en-CA" sz="2400" dirty="0"/>
          </a:p>
        </p:txBody>
      </p:sp>
      <p:pic>
        <p:nvPicPr>
          <p:cNvPr id="5" name="Picture 4" descr="Several paintings of the creation of a person&#10;&#10;Description automatically generated with medium confidence">
            <a:extLst>
              <a:ext uri="{FF2B5EF4-FFF2-40B4-BE49-F238E27FC236}">
                <a16:creationId xmlns:a16="http://schemas.microsoft.com/office/drawing/2014/main" id="{5A1ABC03-497A-02C4-EB09-9357B25B6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6" y="2207448"/>
            <a:ext cx="2797872" cy="3070297"/>
          </a:xfrm>
          <a:prstGeom prst="rect">
            <a:avLst/>
          </a:prstGeom>
        </p:spPr>
      </p:pic>
      <p:sp>
        <p:nvSpPr>
          <p:cNvPr id="3" name="TextBox 2">
            <a:extLst>
              <a:ext uri="{FF2B5EF4-FFF2-40B4-BE49-F238E27FC236}">
                <a16:creationId xmlns:a16="http://schemas.microsoft.com/office/drawing/2014/main" id="{4C93D4B5-6CAC-B2B3-7B8C-6CF4E8A7D275}"/>
              </a:ext>
            </a:extLst>
          </p:cNvPr>
          <p:cNvSpPr txBox="1"/>
          <p:nvPr/>
        </p:nvSpPr>
        <p:spPr>
          <a:xfrm>
            <a:off x="2945718" y="0"/>
            <a:ext cx="9168547" cy="6986528"/>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mj-lt"/>
              </a:rPr>
              <a:t>Ignatian discernment of spirits is a spiritual practice rooted in the teachings of St. Ignatius of Loyola</a:t>
            </a:r>
            <a:r>
              <a:rPr lang="en-CA" sz="1600" dirty="0">
                <a:latin typeface="+mj-lt"/>
              </a:rPr>
              <a:t> (1491-1556)</a:t>
            </a:r>
            <a:r>
              <a:rPr lang="en-US" sz="1600" b="0" i="0" dirty="0">
                <a:effectLst/>
                <a:latin typeface="+mj-lt"/>
              </a:rPr>
              <a:t>, the founder of the Jesuits. This practice is designed to help individuals “interpret the movements of their hearts and spirits</a:t>
            </a:r>
            <a:r>
              <a:rPr lang="en-US" sz="1600" dirty="0">
                <a:latin typeface="+mj-lt"/>
              </a:rPr>
              <a:t>”</a:t>
            </a:r>
            <a:r>
              <a:rPr lang="en-US" sz="1600" b="0" i="0" dirty="0">
                <a:effectLst/>
                <a:latin typeface="+mj-lt"/>
              </a:rPr>
              <a:t>, that is understand their minds, by distinguishing between mature and immature thoughts and feelings or between thoughts and feelings that come from God (the “</a:t>
            </a:r>
            <a:r>
              <a:rPr lang="en-US" sz="1600" dirty="0">
                <a:latin typeface="+mj-lt"/>
              </a:rPr>
              <a:t>mature</a:t>
            </a:r>
            <a:r>
              <a:rPr lang="en-US" sz="1600" b="0" i="0" dirty="0">
                <a:effectLst/>
                <a:latin typeface="+mj-lt"/>
              </a:rPr>
              <a:t> spirits“ or thoughts and feelings) and those that come from the enemy or evil forces (the “</a:t>
            </a:r>
            <a:r>
              <a:rPr lang="en-US" sz="1600" dirty="0">
                <a:latin typeface="+mj-lt"/>
              </a:rPr>
              <a:t>immature</a:t>
            </a:r>
            <a:r>
              <a:rPr lang="en-US" sz="1600" b="0" i="0" dirty="0">
                <a:effectLst/>
                <a:latin typeface="+mj-lt"/>
              </a:rPr>
              <a:t> spirits“ or thoughts and feelings).</a:t>
            </a:r>
          </a:p>
          <a:p>
            <a:pPr marL="285750" indent="-285750">
              <a:buFont typeface="Arial" panose="020B0604020202020204" pitchFamily="34" charset="0"/>
              <a:buChar char="•"/>
            </a:pPr>
            <a:r>
              <a:rPr lang="en-US" sz="1600" b="0" i="0" dirty="0">
                <a:effectLst/>
                <a:latin typeface="+mj-lt"/>
              </a:rPr>
              <a:t>According to Ignatius, we experience various inner movements or "spirits" that influence our thoughts, emotions, and actions. These can </a:t>
            </a:r>
            <a:r>
              <a:rPr lang="en-US" sz="1600" dirty="0">
                <a:latin typeface="+mj-lt"/>
              </a:rPr>
              <a:t>make us experience</a:t>
            </a:r>
            <a:r>
              <a:rPr lang="en-US" sz="1600" b="0" i="0" dirty="0">
                <a:effectLst/>
                <a:latin typeface="+mj-lt"/>
              </a:rPr>
              <a:t> peace, joy, and consolation (good spirits) or anxiety, fear, and desolation (bad spirits).</a:t>
            </a:r>
          </a:p>
          <a:p>
            <a:pPr marL="285750" indent="-285750">
              <a:buFont typeface="Arial" panose="020B0604020202020204" pitchFamily="34" charset="0"/>
              <a:buChar char="•"/>
            </a:pPr>
            <a:r>
              <a:rPr lang="en-US" sz="1600" b="0" i="0" dirty="0">
                <a:effectLst/>
                <a:latin typeface="+mj-lt"/>
              </a:rPr>
              <a:t>Ignatius outlined specific rules to help individuals discern the origin of these movements: Consolation refers to feelings of closeness to God, peace, and spiritual joy. It's a sign that one is moving towards God. Desolation involves feelings of darkness, discomfort, and spiritual darkness, often indicating a movement away from God.</a:t>
            </a:r>
          </a:p>
          <a:p>
            <a:pPr marL="285750" indent="-285750">
              <a:buFont typeface="Arial" panose="020B0604020202020204" pitchFamily="34" charset="0"/>
              <a:buChar char="•"/>
            </a:pPr>
            <a:r>
              <a:rPr lang="en-US" sz="1600" b="0" i="0" dirty="0">
                <a:effectLst/>
                <a:latin typeface="+mj-lt"/>
              </a:rPr>
              <a:t>The practice of discernment of spirits involves regular self-examination, often through the “Examen”, a daily reflective prayer where one reviews their day to recognize moments of consolation and desolation. This helps in making decisions aligned with God's will.</a:t>
            </a:r>
            <a:r>
              <a:rPr lang="en-US" sz="1600" dirty="0">
                <a:latin typeface="+mj-lt"/>
              </a:rPr>
              <a:t> </a:t>
            </a:r>
          </a:p>
          <a:p>
            <a:pPr marL="285750" indent="-285750">
              <a:buFont typeface="Arial" panose="020B0604020202020204" pitchFamily="34" charset="0"/>
              <a:buChar char="•"/>
            </a:pPr>
            <a:r>
              <a:rPr lang="en-US" sz="1600" dirty="0">
                <a:latin typeface="+mj-lt"/>
              </a:rPr>
              <a:t>In the “daily examen” a person reviews their day and tries to discover where God’s perspective could have been of help to them, and how they would have responded from God’s perspective. By this reflection, the person hopes to discern whether their desires and choices are motivated by the Holy Spirit or a base or evil spirit. Coming to understand our motivations helps us to choose what is good rather than destructive, holy rather than evil.</a:t>
            </a:r>
          </a:p>
          <a:p>
            <a:pPr marL="285750" indent="-285750">
              <a:buFont typeface="Arial" panose="020B0604020202020204" pitchFamily="34" charset="0"/>
              <a:buChar char="•"/>
            </a:pPr>
            <a:r>
              <a:rPr lang="en-US" sz="1600" b="0" i="0" dirty="0">
                <a:effectLst/>
                <a:latin typeface="+mj-lt"/>
              </a:rPr>
              <a:t>Ignatian discernment is particularly useful in decision-making processes. By paying attention to the inner movements of consolation and desolation, individuals can discern God’s guidance in their choices.</a:t>
            </a:r>
          </a:p>
          <a:p>
            <a:pPr marL="285750" indent="-285750">
              <a:buFont typeface="Arial" panose="020B0604020202020204" pitchFamily="34" charset="0"/>
              <a:buChar char="•"/>
            </a:pPr>
            <a:r>
              <a:rPr lang="en-US" sz="1600" b="0" i="0" dirty="0">
                <a:effectLst/>
                <a:latin typeface="+mj-lt"/>
              </a:rPr>
              <a:t>Often, this discernment is done with the guidance of a spiritual director who can provide an outside perspective and help interpret the movements of the spirit.</a:t>
            </a:r>
          </a:p>
          <a:p>
            <a:pPr marL="285750" indent="-285750">
              <a:buFont typeface="Arial" panose="020B0604020202020204" pitchFamily="34" charset="0"/>
              <a:buChar char="•"/>
            </a:pPr>
            <a:r>
              <a:rPr lang="en-US" sz="1600" dirty="0">
                <a:solidFill>
                  <a:schemeClr val="bg1"/>
                </a:solidFill>
                <a:latin typeface="+mj-lt"/>
              </a:rPr>
              <a:t>Discernment corresponds to wise mind </a:t>
            </a:r>
            <a:r>
              <a:rPr lang="en-US" sz="1600" dirty="0">
                <a:latin typeface="+mj-lt"/>
              </a:rPr>
              <a:t>which allows us to choose if we listen to </a:t>
            </a:r>
            <a:r>
              <a:rPr lang="en-US" sz="1600" dirty="0">
                <a:solidFill>
                  <a:schemeClr val="bg1"/>
                </a:solidFill>
                <a:latin typeface="+mj-lt"/>
              </a:rPr>
              <a:t>more mature rational spirits or more immature emotionally dysregulated ones.</a:t>
            </a:r>
            <a:endParaRPr lang="en-CA" sz="1600" dirty="0">
              <a:solidFill>
                <a:schemeClr val="bg1"/>
              </a:solidFill>
            </a:endParaRPr>
          </a:p>
        </p:txBody>
      </p:sp>
    </p:spTree>
    <p:extLst>
      <p:ext uri="{BB962C8B-B14F-4D97-AF65-F5344CB8AC3E}">
        <p14:creationId xmlns:p14="http://schemas.microsoft.com/office/powerpoint/2010/main" val="149552455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FE962-196A-EB0F-430C-600483F041F0}"/>
            </a:ext>
          </a:extLst>
        </p:cNvPr>
        <p:cNvGrpSpPr/>
        <p:nvPr/>
      </p:nvGrpSpPr>
      <p:grpSpPr>
        <a:xfrm>
          <a:off x="0" y="0"/>
          <a:ext cx="0" cy="0"/>
          <a:chOff x="0" y="0"/>
          <a:chExt cx="0" cy="0"/>
        </a:xfrm>
      </p:grpSpPr>
      <p:pic>
        <p:nvPicPr>
          <p:cNvPr id="3" name="Picture 2" descr="A spiral staircase with a circular staircase&#10;&#10;Description automatically generated">
            <a:extLst>
              <a:ext uri="{FF2B5EF4-FFF2-40B4-BE49-F238E27FC236}">
                <a16:creationId xmlns:a16="http://schemas.microsoft.com/office/drawing/2014/main" id="{024FE445-B906-D8D2-B3CF-347433F0A135}"/>
              </a:ext>
            </a:extLst>
          </p:cNvPr>
          <p:cNvPicPr>
            <a:picLocks noChangeAspect="1"/>
          </p:cNvPicPr>
          <p:nvPr/>
        </p:nvPicPr>
        <p:blipFill>
          <a:blip r:embed="rId2">
            <a:extLst>
              <a:ext uri="{28A0092B-C50C-407E-A947-70E740481C1C}">
                <a14:useLocalDpi xmlns:a14="http://schemas.microsoft.com/office/drawing/2010/main" val="0"/>
              </a:ext>
            </a:extLst>
          </a:blip>
          <a:srcRect t="33993" r="-1" b="22835"/>
          <a:stretch/>
        </p:blipFill>
        <p:spPr>
          <a:xfrm>
            <a:off x="288455" y="1448311"/>
            <a:ext cx="4068753" cy="3777270"/>
          </a:xfrm>
          <a:prstGeom prst="rect">
            <a:avLst/>
          </a:prstGeom>
        </p:spPr>
      </p:pic>
      <p:sp>
        <p:nvSpPr>
          <p:cNvPr id="4" name="TextBox 3">
            <a:extLst>
              <a:ext uri="{FF2B5EF4-FFF2-40B4-BE49-F238E27FC236}">
                <a16:creationId xmlns:a16="http://schemas.microsoft.com/office/drawing/2014/main" id="{56DBF57E-B109-DB0D-ECCA-B96BC1B3B4E1}"/>
              </a:ext>
            </a:extLst>
          </p:cNvPr>
          <p:cNvSpPr txBox="1"/>
          <p:nvPr/>
        </p:nvSpPr>
        <p:spPr>
          <a:xfrm>
            <a:off x="1563379" y="778829"/>
            <a:ext cx="1376202" cy="523220"/>
          </a:xfrm>
          <a:prstGeom prst="rect">
            <a:avLst/>
          </a:prstGeom>
          <a:noFill/>
        </p:spPr>
        <p:txBody>
          <a:bodyPr wrap="square">
            <a:spAutoFit/>
          </a:bodyPr>
          <a:lstStyle/>
          <a:p>
            <a:r>
              <a:rPr lang="en-US" sz="2800" dirty="0">
                <a:solidFill>
                  <a:schemeClr val="bg1"/>
                </a:solidFill>
              </a:rPr>
              <a:t>SIMPLE</a:t>
            </a:r>
            <a:endParaRPr lang="en-CA" sz="2800" dirty="0"/>
          </a:p>
        </p:txBody>
      </p:sp>
      <p:sp>
        <p:nvSpPr>
          <p:cNvPr id="6" name="TextBox 5">
            <a:extLst>
              <a:ext uri="{FF2B5EF4-FFF2-40B4-BE49-F238E27FC236}">
                <a16:creationId xmlns:a16="http://schemas.microsoft.com/office/drawing/2014/main" id="{0EC98E93-261A-A96F-7E54-C1CFED5470F6}"/>
              </a:ext>
            </a:extLst>
          </p:cNvPr>
          <p:cNvSpPr txBox="1"/>
          <p:nvPr/>
        </p:nvSpPr>
        <p:spPr>
          <a:xfrm>
            <a:off x="5128925" y="1682207"/>
            <a:ext cx="6097022" cy="3416320"/>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mj-lt"/>
                <a:cs typeface="Arial" panose="020B0604020202020204" pitchFamily="34" charset="0"/>
              </a:rPr>
              <a:t>In the coming sessions of the simple course, we will explore in greater detail all the theories about the structure of the mind that we have just mentioned. </a:t>
            </a:r>
          </a:p>
          <a:p>
            <a:pPr marL="285750" indent="-285750">
              <a:buFont typeface="Arial" panose="020B0604020202020204" pitchFamily="34" charset="0"/>
              <a:buChar char="•"/>
            </a:pPr>
            <a:r>
              <a:rPr lang="en-US" dirty="0">
                <a:latin typeface="+mj-lt"/>
                <a:cs typeface="Arial" panose="020B0604020202020204" pitchFamily="34" charset="0"/>
              </a:rPr>
              <a:t>This will help us u</a:t>
            </a:r>
            <a:r>
              <a:rPr lang="en-US" sz="1800" dirty="0">
                <a:latin typeface="+mj-lt"/>
                <a:cs typeface="Arial" panose="020B0604020202020204" pitchFamily="34" charset="0"/>
              </a:rPr>
              <a:t>nderstand ourselves, why we fall into </a:t>
            </a:r>
            <a:r>
              <a:rPr lang="en-CA" sz="1800" dirty="0">
                <a:latin typeface="+mj-lt"/>
                <a:cs typeface="Arial" panose="020B0604020202020204" pitchFamily="34" charset="0"/>
              </a:rPr>
              <a:t>“holes in the sidewalk” and what</a:t>
            </a:r>
            <a:r>
              <a:rPr lang="en-US" sz="1800" dirty="0">
                <a:latin typeface="+mj-lt"/>
                <a:cs typeface="Arial" panose="020B0604020202020204" pitchFamily="34" charset="0"/>
              </a:rPr>
              <a:t> will help us heal and grow. </a:t>
            </a:r>
          </a:p>
          <a:p>
            <a:pPr marL="285750" indent="-285750">
              <a:buFont typeface="Arial" panose="020B0604020202020204" pitchFamily="34" charset="0"/>
              <a:buChar char="•"/>
            </a:pPr>
            <a:r>
              <a:rPr lang="en-US" sz="1800" dirty="0">
                <a:latin typeface="+mj-lt"/>
                <a:cs typeface="Arial" panose="020B0604020202020204" pitchFamily="34" charset="0"/>
              </a:rPr>
              <a:t>It may seem odd to include Ignatian spirituality among psychological theories </a:t>
            </a:r>
            <a:r>
              <a:rPr lang="en-US" dirty="0">
                <a:latin typeface="+mj-lt"/>
                <a:cs typeface="Arial" panose="020B0604020202020204" pitchFamily="34" charset="0"/>
              </a:rPr>
              <a:t>describing</a:t>
            </a:r>
            <a:r>
              <a:rPr lang="en-US" sz="1800" dirty="0">
                <a:latin typeface="+mj-lt"/>
                <a:cs typeface="Arial" panose="020B0604020202020204" pitchFamily="34" charset="0"/>
              </a:rPr>
              <a:t> the structure of the mind but in the last session of the course I </a:t>
            </a:r>
            <a:r>
              <a:rPr lang="en-US" dirty="0">
                <a:latin typeface="+mj-lt"/>
                <a:cs typeface="Arial" panose="020B0604020202020204" pitchFamily="34" charset="0"/>
              </a:rPr>
              <a:t>hope to show you</a:t>
            </a:r>
            <a:r>
              <a:rPr lang="en-US" sz="1800" dirty="0">
                <a:latin typeface="+mj-lt"/>
                <a:cs typeface="Arial" panose="020B0604020202020204" pitchFamily="34" charset="0"/>
              </a:rPr>
              <a:t> that it is a simple and intuitive model that is in line with the other theories presented as well as </a:t>
            </a:r>
            <a:r>
              <a:rPr lang="en-US" dirty="0">
                <a:latin typeface="+mj-lt"/>
                <a:cs typeface="Arial" panose="020B0604020202020204" pitchFamily="34" charset="0"/>
              </a:rPr>
              <a:t>with an</a:t>
            </a:r>
            <a:r>
              <a:rPr lang="en-US" sz="1800" dirty="0">
                <a:latin typeface="+mj-lt"/>
                <a:cs typeface="Arial" panose="020B0604020202020204" pitchFamily="34" charset="0"/>
              </a:rPr>
              <a:t> idealist metaphysics that contemporary physics and the study of consciousness seems to be pointing at.   </a:t>
            </a:r>
            <a:endParaRPr lang="en-CA" sz="1800" dirty="0">
              <a:latin typeface="+mj-lt"/>
            </a:endParaRPr>
          </a:p>
        </p:txBody>
      </p:sp>
    </p:spTree>
    <p:extLst>
      <p:ext uri="{BB962C8B-B14F-4D97-AF65-F5344CB8AC3E}">
        <p14:creationId xmlns:p14="http://schemas.microsoft.com/office/powerpoint/2010/main" val="3881731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808A0-3A8C-E94C-D094-D636252B612F}"/>
              </a:ext>
            </a:extLst>
          </p:cNvPr>
          <p:cNvSpPr txBox="1"/>
          <p:nvPr/>
        </p:nvSpPr>
        <p:spPr>
          <a:xfrm>
            <a:off x="-103695" y="445436"/>
            <a:ext cx="12396247" cy="692497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 understand ourselves and our struggles it helps to consider what mind and consciousness are and how they evolved. Today we’ll explore four aspects of our minds and their interplay.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a:t>
            </a:r>
            <a:r>
              <a:rPr lang="en-US" sz="2000" dirty="0">
                <a:solidFill>
                  <a:schemeClr val="bg1"/>
                </a:solidFill>
                <a:latin typeface="Arial" panose="020B0604020202020204" pitchFamily="34" charset="0"/>
                <a:cs typeface="Arial" panose="020B0604020202020204" pitchFamily="34" charset="0"/>
              </a:rPr>
              <a:t>part 1 </a:t>
            </a:r>
            <a:r>
              <a:rPr lang="en-US" sz="2000" dirty="0">
                <a:latin typeface="Arial" panose="020B0604020202020204" pitchFamily="34" charset="0"/>
                <a:cs typeface="Arial" panose="020B0604020202020204" pitchFamily="34" charset="0"/>
              </a:rPr>
              <a:t>we’ll explore the </a:t>
            </a:r>
            <a:r>
              <a:rPr lang="en-US" sz="2000" dirty="0">
                <a:solidFill>
                  <a:schemeClr val="bg1"/>
                </a:solidFill>
                <a:latin typeface="Arial" panose="020B0604020202020204" pitchFamily="34" charset="0"/>
                <a:cs typeface="Arial" panose="020B0604020202020204" pitchFamily="34" charset="0"/>
              </a:rPr>
              <a:t>somatic intelligence </a:t>
            </a:r>
            <a:r>
              <a:rPr lang="en-US" sz="2000" dirty="0">
                <a:latin typeface="Arial" panose="020B0604020202020204" pitchFamily="34" charset="0"/>
                <a:cs typeface="Arial" panose="020B0604020202020204" pitchFamily="34" charset="0"/>
              </a:rPr>
              <a:t>of our cells, organs and bodies which is as old as life on earth and the </a:t>
            </a:r>
            <a:r>
              <a:rPr lang="en-US" sz="2000" dirty="0">
                <a:solidFill>
                  <a:schemeClr val="bg1"/>
                </a:solidFill>
                <a:latin typeface="Arial" panose="020B0604020202020204" pitchFamily="34" charset="0"/>
                <a:cs typeface="Arial" panose="020B0604020202020204" pitchFamily="34" charset="0"/>
              </a:rPr>
              <a:t>instinctual intelligence of emotional mind </a:t>
            </a:r>
            <a:r>
              <a:rPr lang="en-US" sz="2000" dirty="0">
                <a:latin typeface="Arial" panose="020B0604020202020204" pitchFamily="34" charset="0"/>
                <a:cs typeface="Arial" panose="020B0604020202020204" pitchFamily="34" charset="0"/>
              </a:rPr>
              <a:t>which flourished after the Cambrian explosion 541 million years ago.</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a:t>
            </a:r>
            <a:r>
              <a:rPr lang="en-US" sz="2000" dirty="0">
                <a:solidFill>
                  <a:schemeClr val="bg1"/>
                </a:solidFill>
                <a:latin typeface="Arial" panose="020B0604020202020204" pitchFamily="34" charset="0"/>
                <a:cs typeface="Arial" panose="020B0604020202020204" pitchFamily="34" charset="0"/>
              </a:rPr>
              <a:t> part 2 </a:t>
            </a:r>
            <a:r>
              <a:rPr lang="en-US" sz="2000" dirty="0">
                <a:latin typeface="Arial" panose="020B0604020202020204" pitchFamily="34" charset="0"/>
                <a:cs typeface="Arial" panose="020B0604020202020204" pitchFamily="34" charset="0"/>
              </a:rPr>
              <a:t>we’ll consider the </a:t>
            </a:r>
            <a:r>
              <a:rPr lang="en-US" sz="2000" dirty="0">
                <a:solidFill>
                  <a:schemeClr val="bg1"/>
                </a:solidFill>
                <a:latin typeface="Arial" panose="020B0604020202020204" pitchFamily="34" charset="0"/>
                <a:cs typeface="Arial" panose="020B0604020202020204" pitchFamily="34" charset="0"/>
              </a:rPr>
              <a:t>rational conscious mind </a:t>
            </a:r>
            <a:r>
              <a:rPr lang="en-US" sz="2000" dirty="0">
                <a:latin typeface="Arial" panose="020B0604020202020204" pitchFamily="34" charset="0"/>
                <a:cs typeface="Arial" panose="020B0604020202020204" pitchFamily="34" charset="0"/>
              </a:rPr>
              <a:t>which</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concerned with thinking and reasoning and which, in its human form, dates to the first Hominins 6 million years ago.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a:t>
            </a:r>
            <a:r>
              <a:rPr lang="en-US" sz="2000" dirty="0">
                <a:solidFill>
                  <a:schemeClr val="bg1"/>
                </a:solidFill>
                <a:latin typeface="Arial" panose="020B0604020202020204" pitchFamily="34" charset="0"/>
                <a:cs typeface="Arial" panose="020B0604020202020204" pitchFamily="34" charset="0"/>
              </a:rPr>
              <a:t>part 3 </a:t>
            </a:r>
            <a:r>
              <a:rPr lang="en-US" sz="2000" dirty="0">
                <a:latin typeface="Arial" panose="020B0604020202020204" pitchFamily="34" charset="0"/>
                <a:cs typeface="Arial" panose="020B0604020202020204" pitchFamily="34" charset="0"/>
              </a:rPr>
              <a:t>we’ll reflect on the </a:t>
            </a:r>
            <a:r>
              <a:rPr lang="en-US" sz="2000" dirty="0">
                <a:solidFill>
                  <a:schemeClr val="bg1"/>
                </a:solidFill>
                <a:latin typeface="Arial" panose="020B0604020202020204" pitchFamily="34" charset="0"/>
                <a:cs typeface="Arial" panose="020B0604020202020204" pitchFamily="34" charset="0"/>
              </a:rPr>
              <a:t>self-observing or wise mind </a:t>
            </a:r>
            <a:r>
              <a:rPr lang="en-US" sz="2000" dirty="0">
                <a:latin typeface="Arial" panose="020B0604020202020204" pitchFamily="34" charset="0"/>
                <a:cs typeface="Arial" panose="020B0604020202020204" pitchFamily="34" charset="0"/>
              </a:rPr>
              <a:t>which helps Humans understand themselves and their place in the world and which has flourished since the beginning of history 5000 years ago.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a:t>
            </a:r>
            <a:r>
              <a:rPr lang="en-US" sz="2000" dirty="0">
                <a:solidFill>
                  <a:schemeClr val="bg1"/>
                </a:solidFill>
                <a:latin typeface="Arial" panose="020B0604020202020204" pitchFamily="34" charset="0"/>
                <a:cs typeface="Arial" panose="020B0604020202020204" pitchFamily="34" charset="0"/>
              </a:rPr>
              <a:t>part 4 </a:t>
            </a:r>
            <a:r>
              <a:rPr lang="en-US" sz="2000" dirty="0">
                <a:latin typeface="Arial" panose="020B0604020202020204" pitchFamily="34" charset="0"/>
                <a:cs typeface="Arial" panose="020B0604020202020204" pitchFamily="34" charset="0"/>
              </a:rPr>
              <a:t>we’ll explore how, because our brains are built on the nervous system wiring inherited from earlier species, we each carry within us evolutionary layers of mind. Across time, life on earth has progressed from </a:t>
            </a:r>
            <a:r>
              <a:rPr lang="en-US" sz="2000" dirty="0">
                <a:solidFill>
                  <a:schemeClr val="bg1"/>
                </a:solidFill>
                <a:latin typeface="Arial" panose="020B0604020202020204" pitchFamily="34" charset="0"/>
                <a:cs typeface="Arial" panose="020B0604020202020204" pitchFamily="34" charset="0"/>
              </a:rPr>
              <a:t>reacting, to acting with intention, to thinking with reason, and finally to contemplating with awareness and wisdom</a:t>
            </a:r>
            <a:r>
              <a:rPr lang="en-US" sz="2000" dirty="0">
                <a:latin typeface="Arial" panose="020B0604020202020204" pitchFamily="34" charset="0"/>
                <a:cs typeface="Arial" panose="020B0604020202020204" pitchFamily="34" charset="0"/>
              </a:rPr>
              <a:t>. Yet at any given moment whether as individuals or as whole societies, our “center of gravity” can rest on any one of these stages. What stage of this progression we find ourselves at, depends greatly on whether we feel safe enough to explore or threatened enough to defend.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2025 we are in a global polycrisis. Western culture is being pulled back from more contemplative and thoughtful states of mind into more reactive and survival-driven ones.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Finally in </a:t>
            </a:r>
            <a:r>
              <a:rPr lang="en-US" sz="2000" dirty="0">
                <a:solidFill>
                  <a:schemeClr val="bg1"/>
                </a:solidFill>
                <a:latin typeface="Arial" panose="020B0604020202020204" pitchFamily="34" charset="0"/>
                <a:cs typeface="Arial" panose="020B0604020202020204" pitchFamily="34" charset="0"/>
              </a:rPr>
              <a:t>part 5 </a:t>
            </a:r>
            <a:r>
              <a:rPr lang="en-US" sz="2000" dirty="0">
                <a:latin typeface="Arial" panose="020B0604020202020204" pitchFamily="34" charset="0"/>
                <a:cs typeface="Arial" panose="020B0604020202020204" pitchFamily="34" charset="0"/>
              </a:rPr>
              <a:t>we’ll look at how the four aspects of mind we discussed relate to each other.</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Before doing all this however, we’ll start with a time line of events in the life of the universe and some definitions. </a:t>
            </a:r>
            <a:r>
              <a:rPr lang="en-US" dirty="0">
                <a:latin typeface="Arial" panose="020B0604020202020204" pitchFamily="34" charset="0"/>
                <a:cs typeface="Arial" panose="020B0604020202020204" pitchFamily="34" charset="0"/>
              </a:rPr>
              <a:t> </a:t>
            </a:r>
          </a:p>
          <a:p>
            <a:r>
              <a:rPr lang="en-US" sz="2400" dirty="0"/>
              <a:t>  </a:t>
            </a:r>
          </a:p>
        </p:txBody>
      </p:sp>
      <p:sp>
        <p:nvSpPr>
          <p:cNvPr id="4" name="TextBox 3">
            <a:extLst>
              <a:ext uri="{FF2B5EF4-FFF2-40B4-BE49-F238E27FC236}">
                <a16:creationId xmlns:a16="http://schemas.microsoft.com/office/drawing/2014/main" id="{88AF3B76-E7C6-9542-8655-C6CF6269FDD1}"/>
              </a:ext>
            </a:extLst>
          </p:cNvPr>
          <p:cNvSpPr txBox="1"/>
          <p:nvPr/>
        </p:nvSpPr>
        <p:spPr>
          <a:xfrm>
            <a:off x="3239530" y="-113678"/>
            <a:ext cx="6075820"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THE PLAN FOR TODAY</a:t>
            </a:r>
            <a:endParaRPr lang="en-CA" sz="3600" dirty="0">
              <a:solidFill>
                <a:schemeClr val="bg1"/>
              </a:solidFill>
            </a:endParaRPr>
          </a:p>
        </p:txBody>
      </p:sp>
    </p:spTree>
    <p:extLst>
      <p:ext uri="{BB962C8B-B14F-4D97-AF65-F5344CB8AC3E}">
        <p14:creationId xmlns:p14="http://schemas.microsoft.com/office/powerpoint/2010/main" val="3208485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E04E5F-3B52-D5EF-C791-68E6563C4F67}"/>
              </a:ext>
            </a:extLst>
          </p:cNvPr>
          <p:cNvSpPr txBox="1"/>
          <p:nvPr/>
        </p:nvSpPr>
        <p:spPr>
          <a:xfrm>
            <a:off x="1446962" y="0"/>
            <a:ext cx="11585750" cy="646331"/>
          </a:xfrm>
          <a:prstGeom prst="rect">
            <a:avLst/>
          </a:prstGeom>
          <a:noFill/>
        </p:spPr>
        <p:txBody>
          <a:bodyPr wrap="square">
            <a:spAutoFit/>
          </a:bodyPr>
          <a:lstStyle/>
          <a:p>
            <a:r>
              <a:rPr lang="en-CA" sz="3600" dirty="0">
                <a:solidFill>
                  <a:schemeClr val="bg1"/>
                </a:solidFill>
              </a:rPr>
              <a:t>MAJOR EVENTS IN THE LIFE  OF THE UNIVERSE</a:t>
            </a:r>
          </a:p>
        </p:txBody>
      </p:sp>
      <p:sp>
        <p:nvSpPr>
          <p:cNvPr id="5" name="TextBox 4">
            <a:extLst>
              <a:ext uri="{FF2B5EF4-FFF2-40B4-BE49-F238E27FC236}">
                <a16:creationId xmlns:a16="http://schemas.microsoft.com/office/drawing/2014/main" id="{164A55AF-B0F4-2ECA-4B39-33DBE8BCB004}"/>
              </a:ext>
            </a:extLst>
          </p:cNvPr>
          <p:cNvSpPr txBox="1"/>
          <p:nvPr/>
        </p:nvSpPr>
        <p:spPr>
          <a:xfrm>
            <a:off x="85725" y="709491"/>
            <a:ext cx="12020985" cy="6740307"/>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Number of years ago</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13.8 billion                                  The Big Bang,</a:t>
            </a:r>
            <a:r>
              <a:rPr lang="en-US" dirty="0">
                <a:latin typeface="Arial" panose="020B0604020202020204" pitchFamily="34" charset="0"/>
                <a:cs typeface="Arial" panose="020B0604020202020204" pitchFamily="34" charset="0"/>
              </a:rPr>
              <a:t> the beginning of space-time. Matter and energy appear</a:t>
            </a:r>
          </a:p>
          <a:p>
            <a:r>
              <a:rPr lang="en-US" dirty="0">
                <a:latin typeface="Arial" panose="020B0604020202020204" pitchFamily="34" charset="0"/>
                <a:cs typeface="Arial" panose="020B0604020202020204" pitchFamily="34" charset="0"/>
              </a:rPr>
              <a:t>4.5 billion                                     formation of the earth</a:t>
            </a:r>
          </a:p>
          <a:p>
            <a:r>
              <a:rPr lang="en-US" dirty="0">
                <a:latin typeface="Arial" panose="020B0604020202020204" pitchFamily="34" charset="0"/>
                <a:cs typeface="Arial" panose="020B0604020202020204" pitchFamily="34" charset="0"/>
              </a:rPr>
              <a:t>3.8 billion                                     first organisms appear on earth</a:t>
            </a:r>
          </a:p>
          <a:p>
            <a:r>
              <a:rPr lang="en-US" dirty="0">
                <a:latin typeface="Arial" panose="020B0604020202020204" pitchFamily="34" charset="0"/>
                <a:cs typeface="Arial" panose="020B0604020202020204" pitchFamily="34" charset="0"/>
              </a:rPr>
              <a:t>6 million                                       last ancestor common to humans and chimpanzees</a:t>
            </a:r>
          </a:p>
          <a:p>
            <a:r>
              <a:rPr lang="en-US" dirty="0">
                <a:latin typeface="Arial" panose="020B0604020202020204" pitchFamily="34" charset="0"/>
                <a:cs typeface="Arial" panose="020B0604020202020204" pitchFamily="34" charset="0"/>
              </a:rPr>
              <a:t>2.5 million                                    first human species (Homo) evolve in Africa. Start using stone tools</a:t>
            </a:r>
          </a:p>
          <a:p>
            <a:r>
              <a:rPr lang="en-US" dirty="0">
                <a:latin typeface="Arial" panose="020B0604020202020204" pitchFamily="34" charset="0"/>
                <a:cs typeface="Arial" panose="020B0604020202020204" pitchFamily="34" charset="0"/>
              </a:rPr>
              <a:t>2 million                                       human species spread from Africa to Eurasia, evolution of different human species</a:t>
            </a:r>
          </a:p>
          <a:p>
            <a:r>
              <a:rPr lang="en-US" dirty="0">
                <a:latin typeface="Arial" panose="020B0604020202020204" pitchFamily="34" charset="0"/>
                <a:cs typeface="Arial" panose="020B0604020202020204" pitchFamily="34" charset="0"/>
              </a:rPr>
              <a:t>300,000                                        human species learn to use fire</a:t>
            </a:r>
          </a:p>
          <a:p>
            <a:r>
              <a:rPr lang="en-CA" dirty="0">
                <a:latin typeface="Arial" panose="020B0604020202020204" pitchFamily="34" charset="0"/>
                <a:cs typeface="Arial" panose="020B0604020202020204" pitchFamily="34" charset="0"/>
              </a:rPr>
              <a:t>200,000                                        Homo sapiens our genera of Homo emerges as a distinct species in Africa</a:t>
            </a:r>
          </a:p>
          <a:p>
            <a:r>
              <a:rPr lang="en-CA" dirty="0">
                <a:latin typeface="Arial" panose="020B0604020202020204" pitchFamily="34" charset="0"/>
                <a:cs typeface="Arial" panose="020B0604020202020204" pitchFamily="34" charset="0"/>
              </a:rPr>
              <a:t>100,000                                        Humans quickly climb from insignificance to the top of the ecological chain</a:t>
            </a:r>
          </a:p>
          <a:p>
            <a:r>
              <a:rPr lang="en-US" dirty="0">
                <a:latin typeface="Arial" panose="020B0604020202020204" pitchFamily="34" charset="0"/>
                <a:cs typeface="Arial" panose="020B0604020202020204" pitchFamily="34" charset="0"/>
              </a:rPr>
              <a:t>70,000                                          cognitive revolution. Emergence of storytelling. Beginning of history. Homo sapiens                                              ----------                                         leave Africa</a:t>
            </a:r>
          </a:p>
          <a:p>
            <a:r>
              <a:rPr lang="en-US" dirty="0">
                <a:latin typeface="Arial" panose="020B0604020202020204" pitchFamily="34" charset="0"/>
                <a:cs typeface="Arial" panose="020B0604020202020204" pitchFamily="34" charset="0"/>
              </a:rPr>
              <a:t>30,000                                          extinction of Neanderthals leaving sapiens as the only remaining  human species</a:t>
            </a:r>
          </a:p>
          <a:p>
            <a:r>
              <a:rPr lang="en-US" dirty="0">
                <a:latin typeface="Arial" panose="020B0604020202020204" pitchFamily="34" charset="0"/>
                <a:cs typeface="Arial" panose="020B0604020202020204" pitchFamily="34" charset="0"/>
              </a:rPr>
              <a:t>16,000                                          sapiens settle America</a:t>
            </a:r>
          </a:p>
          <a:p>
            <a:r>
              <a:rPr lang="en-US" dirty="0">
                <a:latin typeface="Arial" panose="020B0604020202020204" pitchFamily="34" charset="0"/>
                <a:cs typeface="Arial" panose="020B0604020202020204" pitchFamily="34" charset="0"/>
              </a:rPr>
              <a:t>12,000                                          the agricultural revolution. Domestication of plants and animals</a:t>
            </a:r>
          </a:p>
          <a:p>
            <a:pPr marL="342900" indent="-342900">
              <a:buAutoNum type="arabicPlain" startAt="5000"/>
            </a:pPr>
            <a:r>
              <a:rPr lang="en-US" dirty="0">
                <a:latin typeface="Arial" panose="020B0604020202020204" pitchFamily="34" charset="0"/>
                <a:cs typeface="Arial" panose="020B0604020202020204" pitchFamily="34" charset="0"/>
              </a:rPr>
              <a:t>                                             first kingdoms, script and money, polytheistic religions</a:t>
            </a:r>
          </a:p>
          <a:p>
            <a:pPr marL="342900" indent="-342900">
              <a:buAutoNum type="arabicPlain" startAt="4250"/>
            </a:pPr>
            <a:r>
              <a:rPr lang="en-US" dirty="0">
                <a:latin typeface="Arial" panose="020B0604020202020204" pitchFamily="34" charset="0"/>
                <a:cs typeface="Arial" panose="020B0604020202020204" pitchFamily="34" charset="0"/>
              </a:rPr>
              <a:t>                                             first Empire – the Arcadian Empire of Sargon</a:t>
            </a:r>
          </a:p>
          <a:p>
            <a:pPr marL="342900" indent="-342900">
              <a:buAutoNum type="arabicPlain" startAt="500"/>
            </a:pPr>
            <a:r>
              <a:rPr lang="en-US" dirty="0">
                <a:latin typeface="Arial" panose="020B0604020202020204" pitchFamily="34" charset="0"/>
                <a:cs typeface="Arial" panose="020B0604020202020204" pitchFamily="34" charset="0"/>
              </a:rPr>
              <a:t>                                               the scientific revolution, Europeans conquer America</a:t>
            </a:r>
          </a:p>
          <a:p>
            <a:pPr marL="342900" indent="-342900">
              <a:buAutoNum type="arabicPlain" startAt="200"/>
            </a:pPr>
            <a:r>
              <a:rPr lang="en-US" dirty="0">
                <a:latin typeface="Arial" panose="020B0604020202020204" pitchFamily="34" charset="0"/>
                <a:cs typeface="Arial" panose="020B0604020202020204" pitchFamily="34" charset="0"/>
              </a:rPr>
              <a:t>                                               the Industrial Revolution</a:t>
            </a:r>
          </a:p>
          <a:p>
            <a:r>
              <a:rPr lang="en-US" dirty="0">
                <a:latin typeface="Arial" panose="020B0604020202020204" pitchFamily="34" charset="0"/>
                <a:cs typeface="Arial" panose="020B0604020202020204" pitchFamily="34" charset="0"/>
              </a:rPr>
              <a:t>Now                                              the digital revolution                                              </a:t>
            </a:r>
          </a:p>
          <a:p>
            <a:pPr marL="342900" indent="-342900">
              <a:buAutoNum type="arabicPlain" startAt="500"/>
            </a:pPr>
            <a:endParaRPr lang="en-US" dirty="0">
              <a:latin typeface="Arial" panose="020B0604020202020204" pitchFamily="34" charset="0"/>
              <a:cs typeface="Arial" panose="020B0604020202020204" pitchFamily="34" charset="0"/>
            </a:endParaRPr>
          </a:p>
          <a:p>
            <a:endParaRPr lang="en-US" dirty="0"/>
          </a:p>
          <a:p>
            <a:r>
              <a:rPr lang="en-US" dirty="0"/>
              <a:t>                                      </a:t>
            </a:r>
            <a:endParaRPr lang="en-CA" dirty="0"/>
          </a:p>
        </p:txBody>
      </p:sp>
    </p:spTree>
    <p:extLst>
      <p:ext uri="{BB962C8B-B14F-4D97-AF65-F5344CB8AC3E}">
        <p14:creationId xmlns:p14="http://schemas.microsoft.com/office/powerpoint/2010/main" val="2017176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E5112B-F2CB-391D-6416-778A616456AD}"/>
              </a:ext>
            </a:extLst>
          </p:cNvPr>
          <p:cNvSpPr txBox="1"/>
          <p:nvPr/>
        </p:nvSpPr>
        <p:spPr>
          <a:xfrm>
            <a:off x="600074" y="1415534"/>
            <a:ext cx="10791825" cy="2800767"/>
          </a:xfrm>
          <a:prstGeom prst="rect">
            <a:avLst/>
          </a:prstGeom>
          <a:noFill/>
        </p:spPr>
        <p:txBody>
          <a:bodyPr wrap="square">
            <a:spAutoFit/>
          </a:bodyPr>
          <a:lstStyle/>
          <a:p>
            <a:pPr algn="ctr"/>
            <a:r>
              <a:rPr lang="en-US" sz="4800" b="0" i="0" dirty="0">
                <a:solidFill>
                  <a:schemeClr val="bg1"/>
                </a:solidFill>
                <a:effectLst/>
                <a:latin typeface="Arial" panose="020B0604020202020204" pitchFamily="34" charset="0"/>
                <a:cs typeface="Arial" panose="020B0604020202020204" pitchFamily="34" charset="0"/>
              </a:rPr>
              <a:t>MIND AND CONSCIOUSNESS: </a:t>
            </a:r>
          </a:p>
          <a:p>
            <a:pPr algn="ctr"/>
            <a:r>
              <a:rPr lang="en-US" sz="4800" b="0" i="0" dirty="0">
                <a:solidFill>
                  <a:schemeClr val="bg1"/>
                </a:solidFill>
                <a:effectLst/>
                <a:latin typeface="Arial" panose="020B0604020202020204" pitchFamily="34" charset="0"/>
                <a:cs typeface="Arial" panose="020B0604020202020204" pitchFamily="34" charset="0"/>
              </a:rPr>
              <a:t>A FEW DEFINITIONS</a:t>
            </a:r>
          </a:p>
          <a:p>
            <a:pPr algn="ctr"/>
            <a:endParaRPr lang="en-US" sz="2000" b="0" i="0" dirty="0">
              <a:solidFill>
                <a:schemeClr val="bg1"/>
              </a:solidFill>
              <a:effectLst/>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Where we define some terms which we’ll come across as we discuss mind and consciousness in this course. Some of these terms imply an idealist rather than a physicalist metaphysics so we will also also briefly discuss alternative views of ultimate reality.</a:t>
            </a:r>
            <a:endParaRPr lang="en-CA" sz="2000" dirty="0"/>
          </a:p>
        </p:txBody>
      </p:sp>
    </p:spTree>
    <p:extLst>
      <p:ext uri="{BB962C8B-B14F-4D97-AF65-F5344CB8AC3E}">
        <p14:creationId xmlns:p14="http://schemas.microsoft.com/office/powerpoint/2010/main" val="409021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a:t>
            </a:r>
            <a:r>
              <a:rPr lang="en-CA" sz="2400" cap="none" dirty="0">
                <a:solidFill>
                  <a:srgbClr val="FFC000"/>
                </a:solidFill>
                <a:latin typeface="Corbel" panose="020B0503020204020204" pitchFamily="34" charset="0"/>
              </a:rPr>
              <a:t> </a:t>
            </a:r>
            <a:r>
              <a:rPr lang="en-CA" sz="2400" cap="none" dirty="0">
                <a:solidFill>
                  <a:schemeClr val="tx1"/>
                </a:solidFill>
                <a:latin typeface="Corbel" panose="020B0503020204020204" pitchFamily="34" charset="0"/>
              </a:rPr>
              <a:t>crisis plans-session 3 of the manual.</a:t>
            </a:r>
            <a:br>
              <a:rPr lang="en-CA" sz="2400" cap="none" dirty="0">
                <a:solidFill>
                  <a:schemeClr val="tx1"/>
                </a:solidFill>
                <a:latin typeface="Corbel" panose="020B0503020204020204" pitchFamily="34" charset="0"/>
              </a:rPr>
            </a:br>
            <a:r>
              <a:rPr lang="en-CA" sz="3600" cap="none" dirty="0">
                <a:solidFill>
                  <a:schemeClr val="bg1"/>
                </a:solidFill>
                <a:latin typeface="Corbel" panose="020B0503020204020204" pitchFamily="34" charset="0"/>
              </a:rPr>
              <a:t>week 3- the theoretical foundations of the simple course. sessions 4, 6, and 8 of the manual.</a:t>
            </a:r>
            <a:br>
              <a:rPr lang="en-CA" sz="24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Tree>
    <p:extLst>
      <p:ext uri="{BB962C8B-B14F-4D97-AF65-F5344CB8AC3E}">
        <p14:creationId xmlns:p14="http://schemas.microsoft.com/office/powerpoint/2010/main" val="328849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4F6975-1A83-5473-E5FC-C0EC7FE634B0}"/>
              </a:ext>
            </a:extLst>
          </p:cNvPr>
          <p:cNvSpPr txBox="1"/>
          <p:nvPr/>
        </p:nvSpPr>
        <p:spPr>
          <a:xfrm>
            <a:off x="0" y="382730"/>
            <a:ext cx="1204861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the course we will be discussing mind and consciousness. There will be terms we will use frequently. Let’s define some of them. Beware however that definitions vary, with for example, philosophers and biologists defining “consciousness” differently. </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Mind</a:t>
            </a:r>
            <a:r>
              <a:rPr lang="en-US" sz="2000" dirty="0">
                <a:latin typeface="Arial" panose="020B0604020202020204" pitchFamily="34" charset="0"/>
                <a:cs typeface="Arial" panose="020B0604020202020204" pitchFamily="34" charset="0"/>
              </a:rPr>
              <a:t> is the totality of mental phenomena including thoughts, feelings, perceptions, memories, intentions, and awareness  whether conscious or not. (I like the idea that the body and the mind are one seen from two perspectives. The body is the mind seen from the outside and the mind the body felt from inside)</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Intelligence </a:t>
            </a:r>
            <a:r>
              <a:rPr lang="en-US" sz="2000" dirty="0">
                <a:latin typeface="Arial" panose="020B0604020202020204" pitchFamily="34" charset="0"/>
                <a:cs typeface="Arial" panose="020B0604020202020204" pitchFamily="34" charset="0"/>
              </a:rPr>
              <a:t>is the capacity to achieve goals through adaptive behavior, reasoning, learning, and problem-solving. It can be general or domain-specific and does not require self-awareness. (as for example in cells and bacteria)</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Cognition </a:t>
            </a:r>
            <a:r>
              <a:rPr lang="en-US" sz="2000" dirty="0">
                <a:latin typeface="Arial" panose="020B0604020202020204" pitchFamily="34" charset="0"/>
                <a:cs typeface="Arial" panose="020B0604020202020204" pitchFamily="34" charset="0"/>
              </a:rPr>
              <a:t>is the set of processes by which a system acquires, stores, transforms, and uses information including perception, memory, attention, reasoning, and decision-making.</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Consciousness</a:t>
            </a:r>
            <a:r>
              <a:rPr lang="en-US" sz="2000" dirty="0">
                <a:latin typeface="Arial" panose="020B0604020202020204" pitchFamily="34" charset="0"/>
                <a:cs typeface="Arial" panose="020B0604020202020204" pitchFamily="34" charset="0"/>
              </a:rPr>
              <a:t> is the state or process of having subjective experience “what it is like” to be a system. It includes both the contents of awareness and the fact of being aware.</a:t>
            </a:r>
          </a:p>
          <a:p>
            <a:pPr marL="285750" lvl="0" indent="-285750" defTabSz="9144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Sentience</a:t>
            </a:r>
            <a:r>
              <a:rPr lang="en-US" sz="2000" dirty="0">
                <a:latin typeface="Arial" panose="020B0604020202020204" pitchFamily="34" charset="0"/>
                <a:cs typeface="Arial" panose="020B0604020202020204" pitchFamily="34" charset="0"/>
              </a:rPr>
              <a:t> is the capacity to have subjective experiences that include feelings, sensations, and emotions especially the ability to feel pleasure or pain. It is often considered a subset of consciousness focused on experiential valence.</a:t>
            </a:r>
            <a:r>
              <a:rPr lang="en-US" sz="2000" dirty="0">
                <a:solidFill>
                  <a:schemeClr val="bg1"/>
                </a:solidFill>
                <a:latin typeface="Arial" panose="020B0604020202020204" pitchFamily="34" charset="0"/>
                <a:cs typeface="Arial" panose="020B0604020202020204" pitchFamily="34" charset="0"/>
              </a:rPr>
              <a:t> </a:t>
            </a:r>
          </a:p>
          <a:p>
            <a:pPr marL="285750" lvl="0" indent="-285750" defTabSz="9144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Ego</a:t>
            </a:r>
            <a:r>
              <a:rPr lang="en-US" sz="2000" dirty="0">
                <a:latin typeface="Arial" panose="020B0604020202020204" pitchFamily="34" charset="0"/>
                <a:cs typeface="Arial" panose="020B0604020202020204" pitchFamily="34" charset="0"/>
              </a:rPr>
              <a:t> is what you think you are. Ego is also called small s self.</a:t>
            </a:r>
          </a:p>
          <a:p>
            <a:pPr marL="285750" lvl="0" indent="-285750" defTabSz="9144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Superego</a:t>
            </a:r>
            <a:r>
              <a:rPr lang="en-US" sz="2000" dirty="0">
                <a:latin typeface="Arial" panose="020B0604020202020204" pitchFamily="34" charset="0"/>
                <a:cs typeface="Arial" panose="020B0604020202020204" pitchFamily="34" charset="0"/>
              </a:rPr>
              <a:t> is the part of your mind that carries the social rules you learned.</a:t>
            </a:r>
          </a:p>
          <a:p>
            <a:pPr marL="285750" indent="-285750" defTabSz="9144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Id </a:t>
            </a:r>
            <a:r>
              <a:rPr lang="en-US" sz="2000" dirty="0">
                <a:latin typeface="Arial" panose="020B0604020202020204" pitchFamily="34" charset="0"/>
                <a:cs typeface="Arial" panose="020B0604020202020204" pitchFamily="34" charset="0"/>
              </a:rPr>
              <a:t>is the instinctual, pleasure seeking, emotionally driven part of your mind that doesn’t care for rules </a:t>
            </a:r>
          </a:p>
          <a:p>
            <a:pPr marL="285750" lvl="0" indent="-285750" defTabSz="9144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Persona</a:t>
            </a:r>
            <a:r>
              <a:rPr lang="en-US" sz="2000" dirty="0">
                <a:latin typeface="Arial" panose="020B0604020202020204" pitchFamily="34" charset="0"/>
                <a:cs typeface="Arial" panose="020B0604020202020204" pitchFamily="34" charset="0"/>
              </a:rPr>
              <a:t> is how you like to be perceived.</a:t>
            </a:r>
          </a:p>
          <a:p>
            <a:pPr marL="285750" indent="-285750">
              <a:buFont typeface="Arial" panose="020B0604020202020204" pitchFamily="34" charset="0"/>
              <a:buChar char="•"/>
            </a:pPr>
            <a:endParaRPr lang="en-CA" sz="2000" dirty="0"/>
          </a:p>
        </p:txBody>
      </p:sp>
      <p:sp>
        <p:nvSpPr>
          <p:cNvPr id="7" name="TextBox 6">
            <a:extLst>
              <a:ext uri="{FF2B5EF4-FFF2-40B4-BE49-F238E27FC236}">
                <a16:creationId xmlns:a16="http://schemas.microsoft.com/office/drawing/2014/main" id="{12ABDC7B-1FCB-51C6-2E99-6AF26C9DDC45}"/>
              </a:ext>
            </a:extLst>
          </p:cNvPr>
          <p:cNvSpPr txBox="1"/>
          <p:nvPr/>
        </p:nvSpPr>
        <p:spPr>
          <a:xfrm>
            <a:off x="4307721" y="-122549"/>
            <a:ext cx="6096000"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DEFINITIONS</a:t>
            </a:r>
            <a:r>
              <a:rPr lang="en-US" dirty="0">
                <a:latin typeface="Arial" panose="020B0604020202020204" pitchFamily="34" charset="0"/>
                <a:cs typeface="Arial" panose="020B0604020202020204" pitchFamily="34" charset="0"/>
              </a:rPr>
              <a:t> </a:t>
            </a:r>
            <a:endParaRPr lang="en-CA" dirty="0"/>
          </a:p>
        </p:txBody>
      </p:sp>
    </p:spTree>
    <p:extLst>
      <p:ext uri="{BB962C8B-B14F-4D97-AF65-F5344CB8AC3E}">
        <p14:creationId xmlns:p14="http://schemas.microsoft.com/office/powerpoint/2010/main" val="3100810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859690-9F2C-1E5A-7DF8-B6C492372019}"/>
              </a:ext>
            </a:extLst>
          </p:cNvPr>
          <p:cNvSpPr txBox="1"/>
          <p:nvPr/>
        </p:nvSpPr>
        <p:spPr>
          <a:xfrm>
            <a:off x="3718465" y="379036"/>
            <a:ext cx="8473535" cy="655564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Humans simultaneously experience different levels of consciousness.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Conscious</a:t>
            </a:r>
            <a:r>
              <a:rPr lang="en-US" sz="2000" dirty="0">
                <a:latin typeface="Arial" panose="020B0604020202020204" pitchFamily="34" charset="0"/>
                <a:cs typeface="Arial" panose="020B0604020202020204" pitchFamily="34" charset="0"/>
              </a:rPr>
              <a:t> refers to the state of being aware of one’s surroundings, thoughts, feelings, and actions in the present moment. An example is noticing you feel hungry or hearing a bird sing.</a:t>
            </a:r>
            <a:r>
              <a:rPr lang="en-US" sz="2000" dirty="0">
                <a:solidFill>
                  <a:schemeClr val="bg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Unconscious </a:t>
            </a:r>
            <a:r>
              <a:rPr lang="en-US" sz="2000" dirty="0">
                <a:latin typeface="Arial" panose="020B0604020202020204" pitchFamily="34" charset="0"/>
                <a:cs typeface="Arial" panose="020B0604020202020204" pitchFamily="34" charset="0"/>
              </a:rPr>
              <a:t>refers to deep mental processes and contents inaccessible to awareness under normal circumstances, often shaping behavior indirectly (e.g., repressed memories, Freudian drives, autonomic regulation).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Subconscious </a:t>
            </a:r>
            <a:r>
              <a:rPr lang="en-US" sz="2000" dirty="0">
                <a:latin typeface="Arial" panose="020B0604020202020204" pitchFamily="34" charset="0"/>
                <a:cs typeface="Arial" panose="020B0604020202020204" pitchFamily="34" charset="0"/>
              </a:rPr>
              <a:t>refers to the mental processes that operate outside of conscious awareness but can influence thoughts, feelings, and behavior (e.g., implicit biases, habits).</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Preconscious </a:t>
            </a:r>
            <a:r>
              <a:rPr lang="en-US" sz="2000" dirty="0">
                <a:latin typeface="Arial" panose="020B0604020202020204" pitchFamily="34" charset="0"/>
                <a:cs typeface="Arial" panose="020B0604020202020204" pitchFamily="34" charset="0"/>
              </a:rPr>
              <a:t>refers to mental content not currently in conscious awareness but accessible through attention or recall (e.g., a phone number you can remember when prompted).</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Metaconscious </a:t>
            </a:r>
            <a:r>
              <a:rPr lang="en-US" sz="2000" dirty="0">
                <a:latin typeface="Arial" panose="020B0604020202020204" pitchFamily="34" charset="0"/>
                <a:cs typeface="Arial" panose="020B0604020202020204" pitchFamily="34" charset="0"/>
              </a:rPr>
              <a:t>refers to awareness of your awareness or the ability to reflect on, monitor, or think about your own conscious experience. An example of metaconsciousness is realizing “I’m aware that I feel hungry” or “I notice that I’m distracted instead of focusing on the bird’s song.” Put simply: Consciousness = experiencing. Metaconsciousness = observing yourself experiencing = mindfulness.</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344D604-2B09-4B97-FCBE-22B0266F648B}"/>
              </a:ext>
            </a:extLst>
          </p:cNvPr>
          <p:cNvSpPr txBox="1"/>
          <p:nvPr/>
        </p:nvSpPr>
        <p:spPr>
          <a:xfrm>
            <a:off x="-131205" y="-29237"/>
            <a:ext cx="4000500" cy="1354217"/>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LEVELS OF CONSCIOUSNESS</a:t>
            </a:r>
            <a:br>
              <a:rPr lang="en-US" dirty="0">
                <a:latin typeface="Arial" panose="020B0604020202020204" pitchFamily="34" charset="0"/>
                <a:cs typeface="Arial" panose="020B0604020202020204" pitchFamily="34" charset="0"/>
              </a:rPr>
            </a:br>
            <a:endParaRPr lang="en-CA" dirty="0"/>
          </a:p>
        </p:txBody>
      </p:sp>
      <p:pic>
        <p:nvPicPr>
          <p:cNvPr id="2" name="Picture 1" descr="An iceberg in the water&#10;&#10;AI-generated content may be incorrect.">
            <a:extLst>
              <a:ext uri="{FF2B5EF4-FFF2-40B4-BE49-F238E27FC236}">
                <a16:creationId xmlns:a16="http://schemas.microsoft.com/office/drawing/2014/main" id="{7E25EAF7-1492-2E00-E310-A5EE3BC4E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 y="1195754"/>
            <a:ext cx="3436433" cy="5471746"/>
          </a:xfrm>
          <a:prstGeom prst="rect">
            <a:avLst/>
          </a:prstGeom>
        </p:spPr>
      </p:pic>
    </p:spTree>
    <p:extLst>
      <p:ext uri="{BB962C8B-B14F-4D97-AF65-F5344CB8AC3E}">
        <p14:creationId xmlns:p14="http://schemas.microsoft.com/office/powerpoint/2010/main" val="2136576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008DFF-D97A-4B65-F673-FCCDCFCEC228}"/>
              </a:ext>
            </a:extLst>
          </p:cNvPr>
          <p:cNvSpPr>
            <a:spLocks noChangeArrowheads="1"/>
          </p:cNvSpPr>
          <p:nvPr/>
        </p:nvSpPr>
        <p:spPr bwMode="auto">
          <a:xfrm>
            <a:off x="-28280" y="584775"/>
            <a:ext cx="12032343"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defTabSz="914400">
              <a:buFont typeface="Arial" panose="020B0604020202020204" pitchFamily="34" charset="0"/>
              <a:buChar char="•"/>
            </a:pPr>
            <a:r>
              <a:rPr lang="en-US" altLang="en-US" dirty="0">
                <a:cs typeface="Arial" panose="020B0604020202020204" pitchFamily="34" charset="0"/>
              </a:rPr>
              <a:t>T</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he terms</a:t>
            </a:r>
            <a:r>
              <a:rPr lang="en-US" altLang="en-US" dirty="0">
                <a:cs typeface="Arial" panose="020B0604020202020204" pitchFamily="34" charset="0"/>
              </a:rPr>
              <a:t> rational, thinking, conscious, mature, metacognitive, self-observing and self-reflecting minds</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 are often </a:t>
            </a:r>
            <a:r>
              <a:rPr lang="en-US" altLang="en-US" dirty="0">
                <a:cs typeface="Arial" panose="020B0604020202020204" pitchFamily="34" charset="0"/>
              </a:rPr>
              <a:t>misunderstood</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 but they point to overlapping but distinct aspects of the human mind. </a:t>
            </a:r>
            <a:endParaRPr lang="en-US" altLang="en-US" dirty="0">
              <a:cs typeface="Arial" panose="020B0604020202020204" pitchFamily="34" charset="0"/>
            </a:endParaRPr>
          </a:p>
          <a:p>
            <a:pPr marL="285750" lvl="0" indent="-285750" defTabSz="914400">
              <a:buFont typeface="Arial" panose="020B0604020202020204" pitchFamily="34" charset="0"/>
              <a:buChar char="•"/>
            </a:pPr>
            <a:r>
              <a:rPr kumimoji="0" lang="en-US" altLang="en-US" b="0" i="0" u="none" strike="noStrike" cap="none" normalizeH="0" baseline="0" dirty="0">
                <a:ln>
                  <a:noFill/>
                </a:ln>
                <a:solidFill>
                  <a:schemeClr val="bg1"/>
                </a:solidFill>
                <a:effectLst/>
                <a:latin typeface="Arial" panose="020B0604020202020204" pitchFamily="34" charset="0"/>
                <a:cs typeface="Arial" panose="020B0604020202020204" pitchFamily="34" charset="0"/>
              </a:rPr>
              <a:t>Rational </a:t>
            </a:r>
            <a:r>
              <a:rPr lang="en-US" altLang="en-US" dirty="0">
                <a:solidFill>
                  <a:schemeClr val="bg1"/>
                </a:solidFill>
                <a:cs typeface="Arial" panose="020B0604020202020204" pitchFamily="34" charset="0"/>
              </a:rPr>
              <a:t>m</a:t>
            </a:r>
            <a:r>
              <a:rPr kumimoji="0" lang="en-US" altLang="en-US" b="0" i="0" u="none" strike="noStrike" cap="none" normalizeH="0" baseline="0" dirty="0">
                <a:ln>
                  <a:noFill/>
                </a:ln>
                <a:solidFill>
                  <a:schemeClr val="bg1"/>
                </a:solidFill>
                <a:effectLst/>
                <a:latin typeface="Arial" panose="020B0604020202020204" pitchFamily="34" charset="0"/>
                <a:cs typeface="Arial" panose="020B0604020202020204" pitchFamily="34" charset="0"/>
              </a:rPr>
              <a:t>ind</a:t>
            </a:r>
            <a:r>
              <a:rPr lang="en-US" altLang="en-US" dirty="0">
                <a:solidFill>
                  <a:schemeClr val="bg1"/>
                </a:solidFill>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is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The part of the mind that uses logic, evidence, and reason to solve problems and make decisions.</a:t>
            </a:r>
            <a:r>
              <a:rPr lang="en-US" altLang="en-US" dirty="0">
                <a:latin typeface="Arial" panose="020B0604020202020204" pitchFamily="34" charset="0"/>
                <a:cs typeface="Arial" panose="020B0604020202020204" pitchFamily="34" charset="0"/>
              </a:rPr>
              <a:t> It is a</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nalytical, objective, and rule-following. For </a:t>
            </a:r>
            <a:r>
              <a:rPr lang="en-US" altLang="en-US" dirty="0">
                <a:cs typeface="Arial" panose="020B0604020202020204" pitchFamily="34" charset="0"/>
              </a:rPr>
              <a:t>e</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xample, If you’re trying to decide which college to go to by comparing costs, programs, and locations, you’re using your rational mind.</a:t>
            </a:r>
            <a:r>
              <a:rPr lang="en-US" altLang="en-US" dirty="0">
                <a:latin typeface="Arial" panose="020B0604020202020204" pitchFamily="34" charset="0"/>
                <a:cs typeface="Arial" panose="020B0604020202020204" pitchFamily="34" charset="0"/>
              </a:rPr>
              <a:t> Rational mind sometimes</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 ignores emotions or deeper needs, and it can justify unhealthy behaviors if they’re “logical.”</a:t>
            </a:r>
            <a:endParaRPr lang="en-US" altLang="en-US" dirty="0">
              <a:latin typeface="Arial" panose="020B0604020202020204" pitchFamily="34" charset="0"/>
              <a:cs typeface="Arial" panose="020B0604020202020204" pitchFamily="34" charset="0"/>
            </a:endParaRPr>
          </a:p>
          <a:p>
            <a:pPr marL="285750" lvl="0" indent="-285750" defTabSz="914400">
              <a:buFont typeface="Arial" panose="020B0604020202020204" pitchFamily="34" charset="0"/>
              <a:buChar char="•"/>
            </a:pPr>
            <a:r>
              <a:rPr kumimoji="0" lang="en-US" altLang="en-US" b="0" i="0" u="none" strike="noStrike" cap="none" normalizeH="0" baseline="0" dirty="0">
                <a:ln>
                  <a:noFill/>
                </a:ln>
                <a:solidFill>
                  <a:schemeClr val="bg1"/>
                </a:solidFill>
                <a:effectLst/>
                <a:latin typeface="Arial" panose="020B0604020202020204" pitchFamily="34" charset="0"/>
                <a:cs typeface="Arial" panose="020B0604020202020204" pitchFamily="34" charset="0"/>
              </a:rPr>
              <a:t>Thinking Mind</a:t>
            </a:r>
            <a:r>
              <a:rPr lang="en-US" altLang="en-US" dirty="0">
                <a:solidFill>
                  <a:schemeClr val="bg1"/>
                </a:solidFill>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consists of t</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he general mental activity that involves processing information, reflecting, imagining, planning, and problem-solving. </a:t>
            </a:r>
            <a:r>
              <a:rPr lang="en-US" altLang="en-US" dirty="0">
                <a:latin typeface="Arial" panose="020B0604020202020204" pitchFamily="34" charset="0"/>
                <a:cs typeface="Arial" panose="020B0604020202020204" pitchFamily="34" charset="0"/>
              </a:rPr>
              <a:t>It’s a</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lways active and includes both rational and irrational thoughts.</a:t>
            </a:r>
            <a:r>
              <a:rPr lang="en-US" altLang="en-US" dirty="0">
                <a:latin typeface="Arial" panose="020B0604020202020204" pitchFamily="34" charset="0"/>
                <a:cs typeface="Arial" panose="020B0604020202020204" pitchFamily="34" charset="0"/>
              </a:rPr>
              <a:t>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It’s not always helpful some thoughts can be repetitive, anxious, or untrue.</a:t>
            </a:r>
            <a:r>
              <a:rPr lang="en-US" altLang="en-US" dirty="0">
                <a:latin typeface="Arial" panose="020B0604020202020204" pitchFamily="34" charset="0"/>
                <a:cs typeface="Arial" panose="020B0604020202020204" pitchFamily="34" charset="0"/>
              </a:rPr>
              <a:t> </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Think of the thinking mind as the full orchestra of your thoughts. The rational mind is the violin section playing logical tunes.</a:t>
            </a:r>
            <a:r>
              <a:rPr lang="en-US" altLang="en-US" dirty="0">
                <a:solidFill>
                  <a:schemeClr val="bg1"/>
                </a:solidFill>
                <a:cs typeface="Arial" panose="020B0604020202020204" pitchFamily="34" charset="0"/>
              </a:rPr>
              <a:t> </a:t>
            </a:r>
          </a:p>
          <a:p>
            <a:pPr marL="285750" lvl="0" indent="-285750" defTabSz="914400">
              <a:buFont typeface="Arial" panose="020B0604020202020204" pitchFamily="34" charset="0"/>
              <a:buChar char="•"/>
            </a:pPr>
            <a:r>
              <a:rPr lang="en-US" altLang="en-US" dirty="0">
                <a:solidFill>
                  <a:schemeClr val="bg1"/>
                </a:solidFill>
                <a:cs typeface="Arial" panose="020B0604020202020204" pitchFamily="34" charset="0"/>
              </a:rPr>
              <a:t>Conscious Mind </a:t>
            </a:r>
            <a:r>
              <a:rPr lang="en-US" altLang="en-US" dirty="0">
                <a:cs typeface="Arial" panose="020B0604020202020204" pitchFamily="34" charset="0"/>
              </a:rPr>
              <a:t>is the part of your mind that you’re aware of right now your present thoughts, feelings, and perceptions. It is aware, intentional, able to reflect and choose. It’s just the tip of the iceberg most of what affects us lies below the surface (in the unconscious).</a:t>
            </a:r>
          </a:p>
          <a:p>
            <a:pPr marL="285750" indent="-285750">
              <a:buFont typeface="Arial" panose="020B0604020202020204" pitchFamily="34" charset="0"/>
              <a:buChar char="•"/>
            </a:pPr>
            <a:r>
              <a:rPr lang="en-US" dirty="0">
                <a:solidFill>
                  <a:schemeClr val="bg1"/>
                </a:solidFill>
                <a:cs typeface="Arial" panose="020B0604020202020204" pitchFamily="34" charset="0"/>
              </a:rPr>
              <a:t>Metacognitive mind </a:t>
            </a:r>
            <a:r>
              <a:rPr lang="en-US" dirty="0">
                <a:cs typeface="Arial" panose="020B0604020202020204" pitchFamily="34" charset="0"/>
              </a:rPr>
              <a:t>is aware of  and regulates one’s own cognitive processes, it thinks about thinking, monitors one’s reasoning, and adjusts strategies. Two terms are closely related to metacognitive mind: </a:t>
            </a:r>
            <a:r>
              <a:rPr lang="en-US" dirty="0">
                <a:solidFill>
                  <a:schemeClr val="bg1"/>
                </a:solidFill>
                <a:cs typeface="Arial" panose="020B0604020202020204" pitchFamily="34" charset="0"/>
              </a:rPr>
              <a:t>the self-Observing mind </a:t>
            </a:r>
            <a:r>
              <a:rPr lang="en-US" dirty="0">
                <a:cs typeface="Arial" panose="020B0604020202020204" pitchFamily="34" charset="0"/>
              </a:rPr>
              <a:t>has the capacity to notice one’s own thoughts, emotions, and actions from a detached perspective, often without judgment while the </a:t>
            </a:r>
            <a:r>
              <a:rPr lang="en-US" dirty="0">
                <a:solidFill>
                  <a:schemeClr val="bg1"/>
                </a:solidFill>
                <a:cs typeface="Arial" panose="020B0604020202020204" pitchFamily="34" charset="0"/>
              </a:rPr>
              <a:t>self-Reflecting mind </a:t>
            </a:r>
            <a:r>
              <a:rPr lang="en-US" dirty="0">
                <a:cs typeface="Arial" panose="020B0604020202020204" pitchFamily="34" charset="0"/>
              </a:rPr>
              <a:t>carries on the active process of evaluating and interpreting one’s own mental states, experiences, and values often with the aim of understanding motives, meaning, or identity. These three terms are closely related to </a:t>
            </a:r>
            <a:r>
              <a:rPr lang="en-US" dirty="0">
                <a:solidFill>
                  <a:schemeClr val="bg1"/>
                </a:solidFill>
                <a:cs typeface="Arial" panose="020B0604020202020204" pitchFamily="34" charset="0"/>
              </a:rPr>
              <a:t>Wise mind </a:t>
            </a:r>
            <a:r>
              <a:rPr lang="en-US" dirty="0">
                <a:cs typeface="Arial" panose="020B0604020202020204" pitchFamily="34" charset="0"/>
              </a:rPr>
              <a:t>and </a:t>
            </a:r>
            <a:r>
              <a:rPr lang="en-US" dirty="0">
                <a:solidFill>
                  <a:schemeClr val="bg1"/>
                </a:solidFill>
                <a:cs typeface="Arial" panose="020B0604020202020204" pitchFamily="34" charset="0"/>
              </a:rPr>
              <a:t>mindfulness.</a:t>
            </a:r>
            <a:r>
              <a:rPr lang="en-US" altLang="en-US" dirty="0">
                <a:solidFill>
                  <a:schemeClr val="bg1"/>
                </a:solidFill>
                <a:cs typeface="Arial" panose="020B0604020202020204" pitchFamily="34" charset="0"/>
              </a:rPr>
              <a:t> </a:t>
            </a:r>
          </a:p>
          <a:p>
            <a:pPr marL="285750" indent="-285750">
              <a:buFont typeface="Arial" panose="020B0604020202020204" pitchFamily="34" charset="0"/>
              <a:buChar char="•"/>
            </a:pPr>
            <a:r>
              <a:rPr lang="en-US" dirty="0">
                <a:solidFill>
                  <a:schemeClr val="bg1"/>
                </a:solidFill>
              </a:rPr>
              <a:t>Executive functions </a:t>
            </a:r>
            <a:r>
              <a:rPr lang="en-US" dirty="0"/>
              <a:t>refers to the mind’s ability to manage thoughts and emotions and actions in order to reach a goal. It include skills like planning, focusing, attention, remembering instructions and regulating impulses. Executive functions are associated with metacognition and the prefrontal cortex</a:t>
            </a:r>
            <a:endParaRPr lang="en-US" altLang="en-US" dirty="0"/>
          </a:p>
          <a:p>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endParaRPr kumimoji="0" lang="en-US" altLang="en-US" sz="1800" b="0" i="0" u="none" strike="noStrike" cap="none" normalizeH="0" baseline="0" dirty="0">
              <a:ln>
                <a:noFill/>
              </a:ln>
              <a:effectLst/>
              <a:latin typeface="Arial" panose="020B0604020202020204" pitchFamily="34" charset="0"/>
            </a:endParaRPr>
          </a:p>
        </p:txBody>
      </p:sp>
      <p:sp>
        <p:nvSpPr>
          <p:cNvPr id="4" name="TextBox 3">
            <a:extLst>
              <a:ext uri="{FF2B5EF4-FFF2-40B4-BE49-F238E27FC236}">
                <a16:creationId xmlns:a16="http://schemas.microsoft.com/office/drawing/2014/main" id="{EA1EF214-85CD-A11A-D77E-23E8982B5628}"/>
              </a:ext>
            </a:extLst>
          </p:cNvPr>
          <p:cNvSpPr txBox="1"/>
          <p:nvPr/>
        </p:nvSpPr>
        <p:spPr>
          <a:xfrm>
            <a:off x="3158938" y="0"/>
            <a:ext cx="6148386"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TERMS REFERING TO MIND</a:t>
            </a:r>
            <a:endParaRPr lang="en-CA" sz="3200" dirty="0"/>
          </a:p>
        </p:txBody>
      </p:sp>
    </p:spTree>
    <p:extLst>
      <p:ext uri="{BB962C8B-B14F-4D97-AF65-F5344CB8AC3E}">
        <p14:creationId xmlns:p14="http://schemas.microsoft.com/office/powerpoint/2010/main" val="4127254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2F70E-8E94-D659-BAE9-B113DDB0A735}"/>
              </a:ext>
            </a:extLst>
          </p:cNvPr>
          <p:cNvSpPr txBox="1"/>
          <p:nvPr/>
        </p:nvSpPr>
        <p:spPr>
          <a:xfrm>
            <a:off x="71436" y="458956"/>
            <a:ext cx="12120563"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Today, science and culture are dominated by a philosophical view called </a:t>
            </a:r>
            <a:r>
              <a:rPr lang="en-US" sz="2000" dirty="0">
                <a:solidFill>
                  <a:schemeClr val="bg1"/>
                </a:solidFill>
                <a:latin typeface="Arial" panose="020B0604020202020204" pitchFamily="34" charset="0"/>
              </a:rPr>
              <a:t>Physicalism,</a:t>
            </a:r>
            <a:r>
              <a:rPr lang="en-US" sz="2000" dirty="0">
                <a:latin typeface="Arial" panose="020B0604020202020204" pitchFamily="34" charset="0"/>
              </a:rPr>
              <a:t> which holds that physical matter and its laws are the only fundamental reality. In this view, consciousness and mental states arise entirely from and can in principle be reduced to physical processes in the brain and body. Minds are thus byproducts of complex arrangements of matter.</a:t>
            </a:r>
          </a:p>
          <a:p>
            <a:pPr marL="285750" indent="-285750">
              <a:buFont typeface="Arial" panose="020B0604020202020204" pitchFamily="34" charset="0"/>
              <a:buChar char="•"/>
            </a:pPr>
            <a:r>
              <a:rPr lang="en-US" sz="2000" b="0" i="0" dirty="0">
                <a:effectLst/>
                <a:latin typeface="Arial" panose="020B0604020202020204" pitchFamily="34" charset="0"/>
              </a:rPr>
              <a:t>I hold another view called philosophical </a:t>
            </a:r>
            <a:r>
              <a:rPr lang="en-US" sz="2000" b="0" i="0" dirty="0">
                <a:solidFill>
                  <a:schemeClr val="bg1"/>
                </a:solidFill>
                <a:effectLst/>
                <a:latin typeface="Arial" panose="020B0604020202020204" pitchFamily="34" charset="0"/>
              </a:rPr>
              <a:t>idealism</a:t>
            </a:r>
            <a:r>
              <a:rPr lang="en-US" sz="2000" b="0" i="0" dirty="0">
                <a:effectLst/>
                <a:latin typeface="Arial" panose="020B0604020202020204" pitchFamily="34" charset="0"/>
              </a:rPr>
              <a:t>. In the “searching for meaning session” towards the end of the course I explain why in 700 PowerPoint slides. </a:t>
            </a:r>
          </a:p>
          <a:p>
            <a:pPr marL="285750" indent="-285750">
              <a:buFont typeface="Arial" panose="020B0604020202020204" pitchFamily="34" charset="0"/>
              <a:buChar char="•"/>
            </a:pPr>
            <a:r>
              <a:rPr lang="en-US" sz="2000" b="0" i="0" dirty="0">
                <a:effectLst/>
                <a:latin typeface="Arial" panose="020B0604020202020204" pitchFamily="34" charset="0"/>
              </a:rPr>
              <a:t>Idealism holds that mind or consciousness is the fundamental reality, and the physical world is either dependent on it or is a manifestation of it. In this view, “matter” is not </a:t>
            </a:r>
            <a:r>
              <a:rPr lang="en-US" sz="2000" dirty="0">
                <a:latin typeface="Arial" panose="020B0604020202020204" pitchFamily="34" charset="0"/>
              </a:rPr>
              <a:t>the basic constituent of the universe</a:t>
            </a:r>
            <a:r>
              <a:rPr lang="en-US" sz="2000" b="0" i="0" dirty="0">
                <a:effectLst/>
                <a:latin typeface="Arial" panose="020B0604020202020204" pitchFamily="34" charset="0"/>
              </a:rPr>
              <a:t>, “matter” is a pattern in experience or mental processes.</a:t>
            </a:r>
          </a:p>
          <a:p>
            <a:pPr marL="285750" indent="-285750">
              <a:buFont typeface="Arial" panose="020B0604020202020204" pitchFamily="34" charset="0"/>
              <a:buChar char="•"/>
            </a:pPr>
            <a:r>
              <a:rPr lang="en-US" sz="2000" b="0" i="0" dirty="0">
                <a:effectLst/>
                <a:latin typeface="Arial" panose="020B0604020202020204" pitchFamily="34" charset="0"/>
              </a:rPr>
              <a:t>If we try to explain the spectrum from basal cognition to metacognition within physicalism, </a:t>
            </a:r>
            <a:r>
              <a:rPr lang="en-US" sz="2000" dirty="0">
                <a:latin typeface="Arial" panose="020B0604020202020204" pitchFamily="34" charset="0"/>
              </a:rPr>
              <a:t>we</a:t>
            </a:r>
            <a:r>
              <a:rPr lang="en-US" sz="2000" b="0" i="0" dirty="0">
                <a:effectLst/>
                <a:latin typeface="Arial" panose="020B0604020202020204" pitchFamily="34" charset="0"/>
              </a:rPr>
              <a:t> have to posit a very sharp explanatory leap: subjective experience “emerges” from purely physical, non-experiential matter at some threshold of complexity. This creates the so-called hard problem of consciousness.</a:t>
            </a:r>
          </a:p>
          <a:p>
            <a:pPr marL="285750" indent="-285750">
              <a:buFont typeface="Arial" panose="020B0604020202020204" pitchFamily="34" charset="0"/>
              <a:buChar char="•"/>
            </a:pPr>
            <a:r>
              <a:rPr lang="en-US" sz="2000" b="0" i="0" dirty="0">
                <a:effectLst/>
                <a:latin typeface="Arial" panose="020B0604020202020204" pitchFamily="34" charset="0"/>
              </a:rPr>
              <a:t>Under idealism, all levels of mind, from the simplest to the most complex, are already mental in nature. Basal cognition is simply a minimal, low-dimensional expression of mind, and metacognition is a richer, more self-reflective one. </a:t>
            </a:r>
            <a:r>
              <a:rPr lang="en-US" sz="2000" dirty="0">
                <a:latin typeface="Arial" panose="020B0604020202020204" pitchFamily="34" charset="0"/>
              </a:rPr>
              <a:t>We</a:t>
            </a:r>
            <a:r>
              <a:rPr lang="en-US" sz="2000" b="0" i="0" dirty="0">
                <a:effectLst/>
                <a:latin typeface="Arial" panose="020B0604020202020204" pitchFamily="34" charset="0"/>
              </a:rPr>
              <a:t> don’t have to explain how “mindless matter” suddenly becomes aware, instead</a:t>
            </a:r>
            <a:r>
              <a:rPr lang="en-US" sz="2000" dirty="0">
                <a:latin typeface="Arial" panose="020B0604020202020204" pitchFamily="34" charset="0"/>
              </a:rPr>
              <a:t> we</a:t>
            </a:r>
            <a:r>
              <a:rPr lang="en-US" sz="2000" b="0" i="0" dirty="0">
                <a:effectLst/>
                <a:latin typeface="Arial" panose="020B0604020202020204" pitchFamily="34" charset="0"/>
              </a:rPr>
              <a:t> just describe changes in the organization, scope, and integration of pre-existing consciousness. The gradations in consciousness and mind then look like continuous modulations of the same fundamental stuff, not abrupt ontological jumps.</a:t>
            </a:r>
          </a:p>
          <a:p>
            <a:pPr marL="285750" indent="-285750">
              <a:buFont typeface="Arial" panose="020B0604020202020204" pitchFamily="34" charset="0"/>
              <a:buChar char="•"/>
            </a:pPr>
            <a:r>
              <a:rPr lang="en-US" sz="2000" dirty="0">
                <a:latin typeface="Arial" panose="020B0604020202020204" pitchFamily="34" charset="0"/>
              </a:rPr>
              <a:t>I mention these two philosophical positions because they are implicit in the description and definitions of mind and consciousness that I offer next.</a:t>
            </a:r>
            <a:endParaRPr lang="en-CA" sz="2000" dirty="0"/>
          </a:p>
        </p:txBody>
      </p:sp>
      <p:sp>
        <p:nvSpPr>
          <p:cNvPr id="5" name="TextBox 4">
            <a:extLst>
              <a:ext uri="{FF2B5EF4-FFF2-40B4-BE49-F238E27FC236}">
                <a16:creationId xmlns:a16="http://schemas.microsoft.com/office/drawing/2014/main" id="{2E81CEAE-B995-67D7-EA09-782480641DC6}"/>
              </a:ext>
            </a:extLst>
          </p:cNvPr>
          <p:cNvSpPr txBox="1"/>
          <p:nvPr/>
        </p:nvSpPr>
        <p:spPr>
          <a:xfrm>
            <a:off x="3293269" y="0"/>
            <a:ext cx="6167436"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FUNDAMENTAL REALITY</a:t>
            </a:r>
            <a:endParaRPr lang="en-CA" sz="3200" dirty="0"/>
          </a:p>
        </p:txBody>
      </p:sp>
      <p:sp>
        <p:nvSpPr>
          <p:cNvPr id="2" name="Oval 1">
            <a:extLst>
              <a:ext uri="{FF2B5EF4-FFF2-40B4-BE49-F238E27FC236}">
                <a16:creationId xmlns:a16="http://schemas.microsoft.com/office/drawing/2014/main" id="{95037912-623F-7235-435D-568A3E646F46}"/>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8167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FA069-4160-C4CF-EF33-D31B1DA29FF8}"/>
              </a:ext>
            </a:extLst>
          </p:cNvPr>
          <p:cNvSpPr txBox="1"/>
          <p:nvPr/>
        </p:nvSpPr>
        <p:spPr>
          <a:xfrm>
            <a:off x="2151668" y="126418"/>
            <a:ext cx="8971960"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SUMMARY: FUNDAMENTAL REALITY</a:t>
            </a:r>
            <a:endParaRPr lang="en-CA" sz="3200" dirty="0"/>
          </a:p>
        </p:txBody>
      </p:sp>
      <p:sp>
        <p:nvSpPr>
          <p:cNvPr id="5" name="TextBox 4">
            <a:extLst>
              <a:ext uri="{FF2B5EF4-FFF2-40B4-BE49-F238E27FC236}">
                <a16:creationId xmlns:a16="http://schemas.microsoft.com/office/drawing/2014/main" id="{DC91E5B1-9E70-61C3-E02E-93AECD421680}"/>
              </a:ext>
            </a:extLst>
          </p:cNvPr>
          <p:cNvSpPr txBox="1"/>
          <p:nvPr/>
        </p:nvSpPr>
        <p:spPr>
          <a:xfrm>
            <a:off x="75414" y="753700"/>
            <a:ext cx="12116586" cy="323165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dominant modern worldview, physicalism, sees matter and forces and its laws as the only fundamental reality, with mind and consciousness as byproducts of complex physical processes.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contrast, philosophical idealism holds that mind or consciousness is primary, and the physical world depends on or manifests from it.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 introduce these two positions to frame the definitions of mind and consciousness that follow.</a:t>
            </a:r>
          </a:p>
          <a:p>
            <a:pPr>
              <a:buNone/>
            </a:pPr>
            <a:br>
              <a:rPr lang="en-US" dirty="0"/>
            </a:br>
            <a:endParaRPr lang="en-CA" dirty="0"/>
          </a:p>
        </p:txBody>
      </p:sp>
    </p:spTree>
    <p:extLst>
      <p:ext uri="{BB962C8B-B14F-4D97-AF65-F5344CB8AC3E}">
        <p14:creationId xmlns:p14="http://schemas.microsoft.com/office/powerpoint/2010/main" val="1080634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7EED9-086B-06A2-5AE9-EE1CCD95D8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845ECE-9E9F-5E69-62EE-9DD7FB05887F}"/>
              </a:ext>
            </a:extLst>
          </p:cNvPr>
          <p:cNvSpPr>
            <a:spLocks noChangeArrowheads="1"/>
          </p:cNvSpPr>
          <p:nvPr/>
        </p:nvSpPr>
        <p:spPr bwMode="auto">
          <a:xfrm>
            <a:off x="4257020" y="98306"/>
            <a:ext cx="7520563"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defTabSz="914400">
              <a:buFont typeface="Arial" panose="020B0604020202020204" pitchFamily="34" charset="0"/>
              <a:buChar char="•"/>
            </a:pPr>
            <a:r>
              <a:rPr lang="en-US" dirty="0">
                <a:solidFill>
                  <a:schemeClr val="bg1"/>
                </a:solidFill>
                <a:cs typeface="Arial" panose="020B0604020202020204" pitchFamily="34" charset="0"/>
              </a:rPr>
              <a:t>Personal unconscious</a:t>
            </a:r>
            <a:r>
              <a:rPr lang="en-US" dirty="0">
                <a:solidFill>
                  <a:schemeClr val="bg1"/>
                </a:solidFill>
              </a:rPr>
              <a:t> </a:t>
            </a:r>
            <a:r>
              <a:rPr lang="en-US" dirty="0"/>
              <a:t>is the layer of the psyche just beneath conscious awareness, unique to each person. It is related to forgotten memories, repressed experiences, subliminal perceptions, and complexes (emotionally charged clusters of ideas/feelings). It is formed from one’s individual life history.</a:t>
            </a:r>
          </a:p>
          <a:p>
            <a:pPr marL="285750" lvl="0" indent="-285750" defTabSz="914400">
              <a:buFont typeface="Arial" panose="020B0604020202020204" pitchFamily="34" charset="0"/>
              <a:buChar char="•"/>
            </a:pPr>
            <a:r>
              <a:rPr lang="en-US" dirty="0">
                <a:solidFill>
                  <a:schemeClr val="bg1"/>
                </a:solidFill>
              </a:rPr>
              <a:t>Collective Unconscious </a:t>
            </a:r>
            <a:r>
              <a:rPr lang="en-US" dirty="0"/>
              <a:t>(as described by Carl Jung) is a deeper, universal layer of the unconscious that all humans share. It is related to archetypes which are innate, universal patterns and motifs (e.g., Mother, Hero, Shadow, Wise Old Man, Self). It is the shared psychic inheritance of the species. Jung described the collective unconscious as stratified, with deeper layers reaching further back in evolutionary history. These layers can be seen as: 1. Cultural Layer: Shared myths, symbols, and motifs specific to a civilization or cultural group. 2. Archetypal Layer: Universal human patterns and primordial images, the classic Jungian archetypes. 3. Phylogenetic / Biological Layer: Psychic structures reflecting our evolutionary inheritance as animals, rooted in instinctual patterns (e.g., mating, survival, fear). 4. Primal Layer (Pre-human/Transpersonal): The deepest stratum, connecting to the origins of life itself, what Jung sometimes hinted might border on the “psychoid” level, where psyche and matter are not yet differentiated.</a:t>
            </a:r>
          </a:p>
          <a:p>
            <a:pPr marL="285750" lvl="0" indent="-285750" defTabSz="914400">
              <a:buFont typeface="Arial" panose="020B0604020202020204" pitchFamily="34" charset="0"/>
              <a:buChar char="•"/>
            </a:pPr>
            <a:r>
              <a:rPr lang="en-US" dirty="0">
                <a:cs typeface="Arial" panose="020B0604020202020204" pitchFamily="34" charset="0"/>
              </a:rPr>
              <a:t>Jung was a philosophical idealist and a mystic. In contrast to Freud’s iceberg model of mind he saw it as an archipelago of islands that while seemingly separate at the surface are in depths really one.   </a:t>
            </a:r>
            <a:br>
              <a:rPr kumimoji="0" lang="en-US" altLang="en-US" sz="1800" b="0" i="0" u="none" strike="noStrike" cap="none" normalizeH="0" baseline="0" dirty="0">
                <a:ln>
                  <a:noFill/>
                </a:ln>
                <a:effectLst/>
              </a:rPr>
            </a:br>
            <a:br>
              <a:rPr kumimoji="0" lang="en-US" altLang="en-US" sz="1800" b="0" i="0" u="none" strike="noStrike" cap="none" normalizeH="0" baseline="0" dirty="0">
                <a:ln>
                  <a:noFill/>
                </a:ln>
                <a:effectLst/>
                <a:latin typeface="Arial" panose="020B0604020202020204" pitchFamily="34" charset="0"/>
              </a:rPr>
            </a:br>
            <a:endParaRPr kumimoji="0" lang="en-US" altLang="en-US" sz="1800" b="0" i="0" u="none" strike="noStrike" cap="none" normalizeH="0" baseline="0" dirty="0">
              <a:ln>
                <a:noFill/>
              </a:ln>
              <a:effectLst/>
              <a:latin typeface="Arial" panose="020B0604020202020204" pitchFamily="34" charset="0"/>
            </a:endParaRPr>
          </a:p>
        </p:txBody>
      </p:sp>
      <p:sp>
        <p:nvSpPr>
          <p:cNvPr id="4" name="TextBox 3">
            <a:extLst>
              <a:ext uri="{FF2B5EF4-FFF2-40B4-BE49-F238E27FC236}">
                <a16:creationId xmlns:a16="http://schemas.microsoft.com/office/drawing/2014/main" id="{480EED4F-9FD6-DFAA-BD40-7B28581BE29B}"/>
              </a:ext>
            </a:extLst>
          </p:cNvPr>
          <p:cNvSpPr txBox="1"/>
          <p:nvPr/>
        </p:nvSpPr>
        <p:spPr>
          <a:xfrm>
            <a:off x="341932" y="185168"/>
            <a:ext cx="3316662" cy="954107"/>
          </a:xfrm>
          <a:prstGeom prst="rect">
            <a:avLst/>
          </a:prstGeom>
          <a:noFill/>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EVEN MORE DEFINITIONS</a:t>
            </a:r>
            <a:endParaRPr lang="en-CA" sz="2800" dirty="0"/>
          </a:p>
        </p:txBody>
      </p:sp>
      <p:pic>
        <p:nvPicPr>
          <p:cNvPr id="5" name="Picture 4">
            <a:extLst>
              <a:ext uri="{FF2B5EF4-FFF2-40B4-BE49-F238E27FC236}">
                <a16:creationId xmlns:a16="http://schemas.microsoft.com/office/drawing/2014/main" id="{74226913-C5F5-E493-C550-F7B857FF1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63" y="1139275"/>
            <a:ext cx="3756801" cy="4404275"/>
          </a:xfrm>
          <a:prstGeom prst="rect">
            <a:avLst/>
          </a:prstGeom>
        </p:spPr>
      </p:pic>
      <p:sp>
        <p:nvSpPr>
          <p:cNvPr id="6" name="Oval 5">
            <a:extLst>
              <a:ext uri="{FF2B5EF4-FFF2-40B4-BE49-F238E27FC236}">
                <a16:creationId xmlns:a16="http://schemas.microsoft.com/office/drawing/2014/main" id="{23829DF0-DB8B-A0D8-6826-161757C641B3}"/>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80754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7725B6-B255-DB06-C186-35E932740EBF}"/>
              </a:ext>
            </a:extLst>
          </p:cNvPr>
          <p:cNvSpPr txBox="1"/>
          <p:nvPr/>
        </p:nvSpPr>
        <p:spPr>
          <a:xfrm>
            <a:off x="3600051" y="-65988"/>
            <a:ext cx="8553450" cy="7294305"/>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idealist continuum of mind, describes different levels of consciousness moving from the simplest forms toward the richest expressions of awareness. In this framework, all levels are modes of mind, differing only in complexity, integration, and self-referential depth not in whether consciousness exists at all.</a:t>
            </a:r>
            <a:r>
              <a:rPr lang="en-US" dirty="0">
                <a:latin typeface="Arial" panose="020B0604020202020204" pitchFamily="34" charset="0"/>
                <a:cs typeface="Arial" panose="020B0604020202020204" pitchFamily="34" charset="0"/>
              </a:rPr>
              <a:t> Mind is one substance and all layers are mind, expressed at different levels of complexity. There’s a smooth deepening and integration of consciousness and evolution and development are processes of complexifying mind, not producing it from scratch.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There is a </a:t>
            </a:r>
            <a:r>
              <a:rPr lang="en-US" dirty="0">
                <a:solidFill>
                  <a:schemeClr val="bg1"/>
                </a:solidFill>
                <a:latin typeface="Arial" panose="020B0604020202020204" pitchFamily="34" charset="0"/>
                <a:cs typeface="Arial" panose="020B0604020202020204" pitchFamily="34" charset="0"/>
              </a:rPr>
              <a:t>spectrum of cognition </a:t>
            </a:r>
            <a:r>
              <a:rPr lang="en-US" dirty="0">
                <a:latin typeface="Arial" panose="020B0604020202020204" pitchFamily="34" charset="0"/>
                <a:cs typeface="Arial" panose="020B0604020202020204" pitchFamily="34" charset="0"/>
              </a:rPr>
              <a:t>with its simplest forms being unconscious while its more complex forms are conscious and metaconscious. </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Basal Cognition </a:t>
            </a:r>
            <a:r>
              <a:rPr lang="en-US" b="0" i="0" dirty="0">
                <a:effectLst/>
                <a:latin typeface="Arial" panose="020B0604020202020204" pitchFamily="34" charset="0"/>
                <a:cs typeface="Arial" panose="020B0604020202020204" pitchFamily="34" charset="0"/>
              </a:rPr>
              <a:t>is the simplest form of mental functioning, the capacity of even very simple life forms (and possibly some non-living systems in panpsychist interpretations) to sense and respond to environmental conditions in a goal-directed way. Key Features: Homeostasis (self-maintenance). Basic stimulus-response behavior. No integration across multiple sensory channels. Examples: A bacterium moving toward nutrients (chemotaxis). Single-celled slime mold solving a maze to reach food</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Protocognition</a:t>
            </a:r>
            <a:r>
              <a:rPr lang="en-US" b="0" i="0" dirty="0">
                <a:effectLst/>
                <a:latin typeface="Arial" panose="020B0604020202020204" pitchFamily="34" charset="0"/>
                <a:cs typeface="Arial" panose="020B0604020202020204" pitchFamily="34" charset="0"/>
              </a:rPr>
              <a:t> is a primitive integration of perception and action, early forms of valence (pleasant/unpleasant) and proto-experience. The organism does not merely react; it can modulate its responses based on past interactions or rudimentary “expectations.” Key Features: Simple sensory integration. Memory traces influencing behavior. Goal orientation with minimal flexibility. Examples: A worm adjusting movement patterns to avoid previously encountered noxious stimuli</a:t>
            </a:r>
            <a:r>
              <a:rPr lang="en-US" dirty="0">
                <a:latin typeface="Arial" panose="020B0604020202020204" pitchFamily="34" charset="0"/>
                <a:cs typeface="Arial" panose="020B0604020202020204" pitchFamily="34" charset="0"/>
              </a:rPr>
              <a:t> or p</a:t>
            </a:r>
            <a:r>
              <a:rPr lang="en-US" b="0" i="0" dirty="0">
                <a:effectLst/>
                <a:latin typeface="Arial" panose="020B0604020202020204" pitchFamily="34" charset="0"/>
                <a:cs typeface="Arial" panose="020B0604020202020204" pitchFamily="34" charset="0"/>
              </a:rPr>
              <a:t>lants altering leaf orientation based on previous light exposure patterns</a:t>
            </a:r>
          </a:p>
        </p:txBody>
      </p:sp>
      <p:sp>
        <p:nvSpPr>
          <p:cNvPr id="5" name="TextBox 4">
            <a:extLst>
              <a:ext uri="{FF2B5EF4-FFF2-40B4-BE49-F238E27FC236}">
                <a16:creationId xmlns:a16="http://schemas.microsoft.com/office/drawing/2014/main" id="{E5E5C0B8-9730-1FE3-A802-55F2049CD1AD}"/>
              </a:ext>
            </a:extLst>
          </p:cNvPr>
          <p:cNvSpPr txBox="1"/>
          <p:nvPr/>
        </p:nvSpPr>
        <p:spPr>
          <a:xfrm>
            <a:off x="-43998" y="59292"/>
            <a:ext cx="3644049" cy="1077218"/>
          </a:xfrm>
          <a:prstGeom prst="rect">
            <a:avLst/>
          </a:prstGeom>
          <a:noFill/>
        </p:spPr>
        <p:txBody>
          <a:bodyPr wrap="square">
            <a:spAutoFit/>
          </a:bodyPr>
          <a:lstStyle/>
          <a:p>
            <a:pPr algn="ctr"/>
            <a:r>
              <a:rPr lang="en-US" sz="3200" dirty="0">
                <a:solidFill>
                  <a:srgbClr val="222222"/>
                </a:solidFill>
                <a:latin typeface="Arial" panose="020B0604020202020204" pitchFamily="34" charset="0"/>
              </a:rPr>
              <a:t>SPECTRUM OF COGNITION</a:t>
            </a:r>
            <a:endParaRPr lang="en-US" sz="3200" b="0" i="0" dirty="0">
              <a:solidFill>
                <a:srgbClr val="222222"/>
              </a:solidFill>
              <a:effectLst/>
              <a:latin typeface="Arial" panose="020B0604020202020204" pitchFamily="34" charset="0"/>
            </a:endParaRPr>
          </a:p>
        </p:txBody>
      </p:sp>
      <p:pic>
        <p:nvPicPr>
          <p:cNvPr id="7" name="Picture 6">
            <a:extLst>
              <a:ext uri="{FF2B5EF4-FFF2-40B4-BE49-F238E27FC236}">
                <a16:creationId xmlns:a16="http://schemas.microsoft.com/office/drawing/2014/main" id="{06876751-CFD2-9BDB-EE5C-C4F1DC100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4" y="1387213"/>
            <a:ext cx="3340045" cy="5325934"/>
          </a:xfrm>
          <a:prstGeom prst="rect">
            <a:avLst/>
          </a:prstGeom>
        </p:spPr>
      </p:pic>
      <p:sp>
        <p:nvSpPr>
          <p:cNvPr id="2" name="Oval 1">
            <a:extLst>
              <a:ext uri="{FF2B5EF4-FFF2-40B4-BE49-F238E27FC236}">
                <a16:creationId xmlns:a16="http://schemas.microsoft.com/office/drawing/2014/main" id="{F16C4831-740D-933B-7B84-BE4CA733C455}"/>
              </a:ext>
            </a:extLst>
          </p:cNvPr>
          <p:cNvSpPr/>
          <p:nvPr/>
        </p:nvSpPr>
        <p:spPr>
          <a:xfrm>
            <a:off x="38499" y="59292"/>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6928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B80FD-992A-7BF8-0465-C4C817F6E7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596980-F972-1F38-34AA-1984EDEF9ECF}"/>
              </a:ext>
            </a:extLst>
          </p:cNvPr>
          <p:cNvSpPr txBox="1"/>
          <p:nvPr/>
        </p:nvSpPr>
        <p:spPr>
          <a:xfrm>
            <a:off x="3762377" y="277064"/>
            <a:ext cx="8553450" cy="7109639"/>
          </a:xfrm>
          <a:prstGeom prst="rect">
            <a:avLst/>
          </a:prstGeom>
          <a:noFill/>
        </p:spPr>
        <p:txBody>
          <a:bodyPr wrap="square">
            <a:spAutoFit/>
          </a:bodyPr>
          <a:lstStyle/>
          <a:p>
            <a:pPr marL="285750" indent="-285750" algn="l">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Core Consciousness </a:t>
            </a:r>
            <a:r>
              <a:rPr lang="en-US" sz="2000" b="0" i="0" dirty="0">
                <a:effectLst/>
                <a:latin typeface="Arial" panose="020B0604020202020204" pitchFamily="34" charset="0"/>
                <a:cs typeface="Arial" panose="020B0604020202020204" pitchFamily="34" charset="0"/>
              </a:rPr>
              <a:t>is a stable, here-and-now subjective field, the ability to integrate sensory input into a unified moment-to-moment experience and distinguish “self” from “not-self.” Key Features: Present-focused awareness. Multimodal sensory integration. Embodied </a:t>
            </a:r>
            <a:r>
              <a:rPr lang="en-US" sz="2000" b="0" i="0" dirty="0">
                <a:effectLst/>
                <a:latin typeface="Arial" panose="020B0604020202020204" pitchFamily="34" charset="0"/>
              </a:rPr>
              <a:t>sense of self-location. Examples: A dog recognizing itself as the perceiver of a scene. A bird navigating in real time while integrating vision, balance, and proprioception</a:t>
            </a:r>
          </a:p>
          <a:p>
            <a:pPr marL="285750" indent="-285750" algn="l">
              <a:buFont typeface="Arial" panose="020B0604020202020204" pitchFamily="34" charset="0"/>
              <a:buChar char="•"/>
            </a:pPr>
            <a:r>
              <a:rPr lang="en-US" sz="2000" b="0" i="0" dirty="0">
                <a:solidFill>
                  <a:schemeClr val="bg1"/>
                </a:solidFill>
                <a:effectLst/>
                <a:latin typeface="Arial" panose="020B0604020202020204" pitchFamily="34" charset="0"/>
              </a:rPr>
              <a:t>Complex Cognition </a:t>
            </a:r>
            <a:r>
              <a:rPr lang="en-US" sz="2000" b="0" i="0" dirty="0">
                <a:effectLst/>
                <a:latin typeface="Arial" panose="020B0604020202020204" pitchFamily="34" charset="0"/>
              </a:rPr>
              <a:t>is the ability to manipulate mental representations, plan, simulate possible futures, and infer others’ perspectives (“theory of mind”). Key Features: Abstract thinking and symbolic reasoning. Temporal depth, thinking about past and future. Social cognition and cooperative strategies. Examples: A chimpanzee using tools and anticipating how others might react. A human child engaging in pretend play and perspective-taking</a:t>
            </a:r>
          </a:p>
          <a:p>
            <a:pPr marL="285750" indent="-285750" algn="l">
              <a:buFont typeface="Arial" panose="020B0604020202020204" pitchFamily="34" charset="0"/>
              <a:buChar char="•"/>
            </a:pPr>
            <a:r>
              <a:rPr lang="en-US" sz="2000" b="0" i="0" dirty="0">
                <a:solidFill>
                  <a:schemeClr val="bg1"/>
                </a:solidFill>
                <a:effectLst/>
                <a:latin typeface="Arial" panose="020B0604020202020204" pitchFamily="34" charset="0"/>
              </a:rPr>
              <a:t>Metacognition</a:t>
            </a:r>
            <a:r>
              <a:rPr lang="en-US" sz="2000" b="0" i="0" dirty="0">
                <a:effectLst/>
                <a:latin typeface="Arial" panose="020B0604020202020204" pitchFamily="34" charset="0"/>
              </a:rPr>
              <a:t> is the awareness of one’s own mental processes the ability to monitor, evaluate, and modify thoughts, strategies, and behaviors. Key Features: “Thinking about thinking”. Self-evaluation and error correction. Reflection on beliefs, values, and motives. Examples: A human realizing they are forgetting something and using a mnemonic. A meditator noticing their mind has wandered and returning focus to the breath.</a:t>
            </a:r>
          </a:p>
          <a:p>
            <a:pPr>
              <a:buNone/>
            </a:pPr>
            <a:br>
              <a:rPr lang="en-US" dirty="0"/>
            </a:br>
            <a:endParaRPr lang="en-CA" dirty="0"/>
          </a:p>
        </p:txBody>
      </p:sp>
      <p:sp>
        <p:nvSpPr>
          <p:cNvPr id="5" name="TextBox 4">
            <a:extLst>
              <a:ext uri="{FF2B5EF4-FFF2-40B4-BE49-F238E27FC236}">
                <a16:creationId xmlns:a16="http://schemas.microsoft.com/office/drawing/2014/main" id="{352F525B-32E7-BC79-5784-12A4B52CC5BF}"/>
              </a:ext>
            </a:extLst>
          </p:cNvPr>
          <p:cNvSpPr txBox="1"/>
          <p:nvPr/>
        </p:nvSpPr>
        <p:spPr>
          <a:xfrm>
            <a:off x="-514350" y="74741"/>
            <a:ext cx="4667250" cy="1077218"/>
          </a:xfrm>
          <a:prstGeom prst="rect">
            <a:avLst/>
          </a:prstGeom>
          <a:noFill/>
        </p:spPr>
        <p:txBody>
          <a:bodyPr wrap="square">
            <a:spAutoFit/>
          </a:bodyPr>
          <a:lstStyle/>
          <a:p>
            <a:pPr algn="ctr"/>
            <a:r>
              <a:rPr lang="en-CA" sz="3200" dirty="0">
                <a:solidFill>
                  <a:schemeClr val="bg1"/>
                </a:solidFill>
              </a:rPr>
              <a:t>SPECTRUM OF COGNITION</a:t>
            </a:r>
          </a:p>
        </p:txBody>
      </p:sp>
      <p:pic>
        <p:nvPicPr>
          <p:cNvPr id="2" name="Picture 1">
            <a:extLst>
              <a:ext uri="{FF2B5EF4-FFF2-40B4-BE49-F238E27FC236}">
                <a16:creationId xmlns:a16="http://schemas.microsoft.com/office/drawing/2014/main" id="{CC3ECD7C-E65E-4041-DEB0-EEC30A07A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91" y="1212115"/>
            <a:ext cx="3340045" cy="5325934"/>
          </a:xfrm>
          <a:prstGeom prst="rect">
            <a:avLst/>
          </a:prstGeom>
        </p:spPr>
      </p:pic>
      <p:sp>
        <p:nvSpPr>
          <p:cNvPr id="4" name="Oval 3">
            <a:extLst>
              <a:ext uri="{FF2B5EF4-FFF2-40B4-BE49-F238E27FC236}">
                <a16:creationId xmlns:a16="http://schemas.microsoft.com/office/drawing/2014/main" id="{7DE34E0C-4B5F-253D-FF15-538694F8ABB2}"/>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56215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2A0282-55D1-CFA2-390D-583641A048B0}"/>
              </a:ext>
            </a:extLst>
          </p:cNvPr>
          <p:cNvSpPr txBox="1"/>
          <p:nvPr/>
        </p:nvSpPr>
        <p:spPr>
          <a:xfrm>
            <a:off x="155238" y="0"/>
            <a:ext cx="11749548" cy="646331"/>
          </a:xfrm>
          <a:prstGeom prst="rect">
            <a:avLst/>
          </a:prstGeom>
          <a:noFill/>
        </p:spPr>
        <p:txBody>
          <a:bodyPr wrap="square">
            <a:spAutoFit/>
          </a:bodyPr>
          <a:lstStyle/>
          <a:p>
            <a:pPr algn="ctr"/>
            <a:r>
              <a:rPr lang="en-CA" sz="3600" dirty="0">
                <a:solidFill>
                  <a:schemeClr val="bg1"/>
                </a:solidFill>
              </a:rPr>
              <a:t>SUMMARY OF THE SPECTRUM OF COGNITION</a:t>
            </a:r>
          </a:p>
        </p:txBody>
      </p:sp>
      <p:sp>
        <p:nvSpPr>
          <p:cNvPr id="5" name="TextBox 4">
            <a:extLst>
              <a:ext uri="{FF2B5EF4-FFF2-40B4-BE49-F238E27FC236}">
                <a16:creationId xmlns:a16="http://schemas.microsoft.com/office/drawing/2014/main" id="{24EDF35D-3842-C4C0-37ED-C78C71FEF238}"/>
              </a:ext>
            </a:extLst>
          </p:cNvPr>
          <p:cNvSpPr txBox="1"/>
          <p:nvPr/>
        </p:nvSpPr>
        <p:spPr>
          <a:xfrm>
            <a:off x="0" y="721746"/>
            <a:ext cx="12318958"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Philosophical idealism </a:t>
            </a:r>
            <a:r>
              <a:rPr lang="en-US" sz="2000" dirty="0">
                <a:latin typeface="Arial" panose="020B0604020202020204" pitchFamily="34" charset="0"/>
              </a:rPr>
              <a:t>sees</a:t>
            </a:r>
            <a:r>
              <a:rPr lang="en-US" sz="2000" b="0" i="0" dirty="0">
                <a:effectLst/>
                <a:latin typeface="Arial" panose="020B0604020202020204" pitchFamily="34" charset="0"/>
              </a:rPr>
              <a:t> mind as the fundamental of the universe and views consciousness as a single substance expressed at different levels of complexity. Evolution and development don’t create mind from nothing, as philosophical materialists or physicalists maintain, but instead deepen and integrate it.</a:t>
            </a:r>
          </a:p>
          <a:p>
            <a:pPr marL="285750" indent="-285750">
              <a:buFont typeface="Arial" panose="020B0604020202020204" pitchFamily="34" charset="0"/>
              <a:buChar char="•"/>
            </a:pPr>
            <a:r>
              <a:rPr lang="en-US" sz="2000" b="0" i="0" dirty="0">
                <a:effectLst/>
                <a:latin typeface="Arial" panose="020B0604020202020204" pitchFamily="34" charset="0"/>
              </a:rPr>
              <a:t>Idealism describes a </a:t>
            </a:r>
            <a:r>
              <a:rPr lang="en-US" sz="2000" b="0" i="0" dirty="0">
                <a:solidFill>
                  <a:schemeClr val="bg1"/>
                </a:solidFill>
                <a:effectLst/>
                <a:latin typeface="Arial" panose="020B0604020202020204" pitchFamily="34" charset="0"/>
              </a:rPr>
              <a:t>spectrum of cognition</a:t>
            </a:r>
            <a:r>
              <a:rPr lang="en-US" sz="2000" b="0" i="0" dirty="0">
                <a:effectLst/>
                <a:latin typeface="Arial" panose="020B0604020202020204" pitchFamily="34" charset="0"/>
              </a:rPr>
              <a:t>,</a:t>
            </a:r>
            <a:r>
              <a:rPr lang="en-US" sz="2000" dirty="0">
                <a:latin typeface="Arial" panose="020B0604020202020204" pitchFamily="34" charset="0"/>
              </a:rPr>
              <a:t> from unconscious to conscious and metaconscious forms:</a:t>
            </a:r>
            <a:r>
              <a:rPr lang="en-US" sz="2000" b="0" i="0" dirty="0">
                <a:effectLst/>
                <a:latin typeface="Arial" panose="020B0604020202020204" pitchFamily="34" charset="0"/>
              </a:rPr>
              <a:t> (remember that </a:t>
            </a:r>
            <a:r>
              <a:rPr lang="en-US" sz="2000" b="0" i="0" dirty="0">
                <a:effectLst/>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ognition is the set of processes by which a system acquires, stores, transforms, and uses information including perception, memory, attention, reasoning, and decision-making.)</a:t>
            </a:r>
          </a:p>
          <a:p>
            <a:br>
              <a:rPr lang="en-US" sz="2000" dirty="0"/>
            </a:br>
            <a:r>
              <a:rPr lang="en-US" sz="2000" dirty="0"/>
              <a:t>1. </a:t>
            </a:r>
            <a:r>
              <a:rPr lang="en-US" sz="2000" b="0" i="0" dirty="0">
                <a:solidFill>
                  <a:schemeClr val="bg1"/>
                </a:solidFill>
                <a:effectLst/>
                <a:latin typeface="Arial" panose="020B0604020202020204" pitchFamily="34" charset="0"/>
              </a:rPr>
              <a:t>Basal Cognition </a:t>
            </a:r>
            <a:r>
              <a:rPr lang="en-US" sz="2000" b="0" i="0" dirty="0">
                <a:effectLst/>
                <a:latin typeface="Arial" panose="020B0604020202020204" pitchFamily="34" charset="0"/>
              </a:rPr>
              <a:t>– Simple stimulus–response and self-maintenance. P</a:t>
            </a:r>
            <a:r>
              <a:rPr lang="en-US" sz="2000" dirty="0">
                <a:latin typeface="Arial" panose="020B0604020202020204" pitchFamily="34" charset="0"/>
              </a:rPr>
              <a:t>resent in</a:t>
            </a:r>
            <a:r>
              <a:rPr lang="en-US" sz="2000" b="0" i="0" dirty="0">
                <a:effectLst/>
                <a:latin typeface="Arial" panose="020B0604020202020204" pitchFamily="34" charset="0"/>
              </a:rPr>
              <a:t> cells, bacteria, and slime mold.</a:t>
            </a:r>
            <a:br>
              <a:rPr lang="en-US" sz="2000" dirty="0"/>
            </a:br>
            <a:r>
              <a:rPr lang="en-US" sz="2000" dirty="0"/>
              <a:t>2. </a:t>
            </a:r>
            <a:r>
              <a:rPr lang="en-US" sz="2000" b="0" i="0" dirty="0">
                <a:solidFill>
                  <a:schemeClr val="bg1"/>
                </a:solidFill>
                <a:effectLst/>
                <a:latin typeface="Arial" panose="020B0604020202020204" pitchFamily="34" charset="0"/>
              </a:rPr>
              <a:t>Protocognition</a:t>
            </a:r>
            <a:r>
              <a:rPr lang="en-US" sz="2000" b="0" i="0" dirty="0">
                <a:effectLst/>
                <a:latin typeface="Arial" panose="020B0604020202020204" pitchFamily="34" charset="0"/>
              </a:rPr>
              <a:t> – Early integration, primitive memory, and goal-modulated responses. Present in worms, and plants.</a:t>
            </a:r>
            <a:br>
              <a:rPr lang="en-US" sz="2000" dirty="0"/>
            </a:br>
            <a:r>
              <a:rPr lang="en-US" sz="2000" dirty="0"/>
              <a:t>3. </a:t>
            </a:r>
            <a:r>
              <a:rPr lang="en-US" sz="2000" b="0" i="0" dirty="0">
                <a:solidFill>
                  <a:schemeClr val="bg1"/>
                </a:solidFill>
                <a:effectLst/>
                <a:latin typeface="Arial" panose="020B0604020202020204" pitchFamily="34" charset="0"/>
              </a:rPr>
              <a:t>Core Cognition </a:t>
            </a:r>
            <a:r>
              <a:rPr lang="en-US" sz="2000" b="0" i="0" dirty="0">
                <a:effectLst/>
                <a:latin typeface="Arial" panose="020B0604020202020204" pitchFamily="34" charset="0"/>
              </a:rPr>
              <a:t>– Present-moment awareness, multimodal integration, sense of self vs. world. Present in  dogs</a:t>
            </a:r>
            <a:r>
              <a:rPr lang="en-US" sz="2000" dirty="0">
                <a:latin typeface="Arial" panose="020B0604020202020204" pitchFamily="34" charset="0"/>
              </a:rPr>
              <a:t> and </a:t>
            </a:r>
            <a:r>
              <a:rPr lang="en-US" sz="2000" b="0" i="0" dirty="0">
                <a:effectLst/>
                <a:latin typeface="Arial" panose="020B0604020202020204" pitchFamily="34" charset="0"/>
              </a:rPr>
              <a:t>birds.</a:t>
            </a:r>
            <a:br>
              <a:rPr lang="en-US" sz="2000" dirty="0"/>
            </a:br>
            <a:r>
              <a:rPr lang="en-US" sz="2000" dirty="0"/>
              <a:t>4. </a:t>
            </a:r>
            <a:r>
              <a:rPr lang="en-US" sz="2000" b="0" i="0" dirty="0">
                <a:solidFill>
                  <a:schemeClr val="bg1"/>
                </a:solidFill>
                <a:effectLst/>
                <a:latin typeface="Arial" panose="020B0604020202020204" pitchFamily="34" charset="0"/>
              </a:rPr>
              <a:t>Complex Cognition </a:t>
            </a:r>
            <a:r>
              <a:rPr lang="en-US" sz="2000" b="0" i="0" dirty="0">
                <a:effectLst/>
                <a:latin typeface="Arial" panose="020B0604020202020204" pitchFamily="34" charset="0"/>
              </a:rPr>
              <a:t>– Abstract thought, planning, perspective-taking, social strategies. Present in  chimps and human children.</a:t>
            </a:r>
            <a:br>
              <a:rPr lang="en-US" sz="2000" dirty="0"/>
            </a:br>
            <a:r>
              <a:rPr lang="en-US" sz="2000" dirty="0"/>
              <a:t>4. </a:t>
            </a:r>
            <a:r>
              <a:rPr lang="en-US" sz="2000" b="0" i="0" dirty="0">
                <a:solidFill>
                  <a:schemeClr val="bg1"/>
                </a:solidFill>
                <a:effectLst/>
                <a:latin typeface="Arial" panose="020B0604020202020204" pitchFamily="34" charset="0"/>
              </a:rPr>
              <a:t>Metacognition</a:t>
            </a:r>
            <a:r>
              <a:rPr lang="en-US" sz="2000" b="0" i="0" dirty="0">
                <a:effectLst/>
                <a:latin typeface="Arial" panose="020B0604020202020204" pitchFamily="34" charset="0"/>
              </a:rPr>
              <a:t> – Reflection on one’s own mental processes, beliefs, and values. Present in humans monitoring their thought, for example meditators noticing mind-wandering.</a:t>
            </a:r>
          </a:p>
          <a:p>
            <a:pPr marL="285750" indent="-285750">
              <a:buFont typeface="Arial" panose="020B0604020202020204" pitchFamily="34" charset="0"/>
              <a:buChar char="•"/>
            </a:pPr>
            <a:r>
              <a:rPr lang="en-US" sz="2000" b="0" i="0" dirty="0">
                <a:effectLst/>
                <a:latin typeface="Arial" panose="020B0604020202020204" pitchFamily="34" charset="0"/>
              </a:rPr>
              <a:t>In </a:t>
            </a:r>
            <a:r>
              <a:rPr lang="en-US" sz="2000" dirty="0">
                <a:latin typeface="Arial" panose="020B0604020202020204" pitchFamily="34" charset="0"/>
              </a:rPr>
              <a:t>an idealist</a:t>
            </a:r>
            <a:r>
              <a:rPr lang="en-US" sz="2000" b="0" i="0" dirty="0">
                <a:effectLst/>
                <a:latin typeface="Arial" panose="020B0604020202020204" pitchFamily="34" charset="0"/>
              </a:rPr>
              <a:t> view, consciousness runs continuously from the simplest forms to the richest awareness, differing only in depth and integration.</a:t>
            </a:r>
            <a:endParaRPr lang="en-CA" sz="2000" dirty="0"/>
          </a:p>
        </p:txBody>
      </p:sp>
    </p:spTree>
    <p:extLst>
      <p:ext uri="{BB962C8B-B14F-4D97-AF65-F5344CB8AC3E}">
        <p14:creationId xmlns:p14="http://schemas.microsoft.com/office/powerpoint/2010/main" val="802958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4E6559-F04C-6BB6-6A3A-1CF26497B168}"/>
              </a:ext>
            </a:extLst>
          </p:cNvPr>
          <p:cNvSpPr txBox="1"/>
          <p:nvPr/>
        </p:nvSpPr>
        <p:spPr>
          <a:xfrm>
            <a:off x="133350" y="612844"/>
            <a:ext cx="12058650"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Philosopher Bernardo Kastrup defines </a:t>
            </a:r>
            <a:r>
              <a:rPr lang="en-US" dirty="0">
                <a:solidFill>
                  <a:schemeClr val="bg1"/>
                </a:solidFill>
                <a:latin typeface="Arial" panose="020B0604020202020204" pitchFamily="34" charset="0"/>
                <a:cs typeface="Arial" panose="020B0604020202020204" pitchFamily="34" charset="0"/>
              </a:rPr>
              <a:t>Universal consciousness </a:t>
            </a:r>
            <a:r>
              <a:rPr lang="en-US" dirty="0">
                <a:latin typeface="Arial" panose="020B0604020202020204" pitchFamily="34" charset="0"/>
                <a:cs typeface="Arial" panose="020B0604020202020204" pitchFamily="34" charset="0"/>
              </a:rPr>
              <a:t>(also called mind-at-large or universal mind) as the sole fundamental reality. It is not in space and time rather, space, time, and matter arise within it as contents of experience. It is subjective in nature meaning, its essence is “what it is like to be” it. It is not a person, deity, or mind with human-like thoughts. It is an all-encompassing field of experience whose patterns give rise to everything we call the physical world. It is aware, but not reflexively self-aware in the human sense. It has experiences, but does not narrate, “I am having this experience” There is only one universal consciousness. What we think of as “many minds” are dissociated parts (alters) of this single field, comparable to dream characters within a dreamer’s mind. Each individual mind, yours, mine, a dog’s, is a partition in universal consciousness, somewhat insulated from the rest. This dissociation allows localized perspectives to emerge. The “physical” is how the contents of universal consciousness look when observed from across the dissociative boundary i.e., from the outside. From the “inside,” these same events are experiences.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Kastrup’s analytic idealism, the </a:t>
            </a:r>
            <a:r>
              <a:rPr lang="en-US" dirty="0">
                <a:solidFill>
                  <a:schemeClr val="bg1"/>
                </a:solidFill>
                <a:latin typeface="Arial" panose="020B0604020202020204" pitchFamily="34" charset="0"/>
                <a:cs typeface="Arial" panose="020B0604020202020204" pitchFamily="34" charset="0"/>
              </a:rPr>
              <a:t>“observer” </a:t>
            </a:r>
            <a:r>
              <a:rPr lang="en-US" dirty="0">
                <a:latin typeface="Arial" panose="020B0604020202020204" pitchFamily="34" charset="0"/>
                <a:cs typeface="Arial" panose="020B0604020202020204" pitchFamily="34" charset="0"/>
              </a:rPr>
              <a:t>you experience is not separate from universal consciousness. The Raw Awareness of the observer Comes from Universal Consciousness. Universal consciousness is the only subject of experience it is that which knows. When you feel “I am aware,” the source of that awareness is universal consciousness itself, flowing through your localized perspective. This means the “light” of awareness in you is the same light everywhere it’s just passing through the filter of your individuality. Your Mind Shapes the Observation. As an alter (dissociated part) of universal consciousness, you have a nervous system and cognitive architecture that: Shapes what you can experience. Produces a self-model the idea of “me” as a separate observer. The awareness is universal; the self-awareness is local. Universal consciousness itself is aware but not reflexively self-aware. The “observer” you feel is universal consciousness + your brain’s capacity for meta-cognition (thinking about thinking). </a:t>
            </a:r>
            <a:endParaRPr lang="en-US" dirty="0"/>
          </a:p>
          <a:p>
            <a:pPr>
              <a:buNone/>
            </a:pPr>
            <a:br>
              <a:rPr lang="en-US" dirty="0"/>
            </a:br>
            <a:endParaRPr lang="en-CA" dirty="0"/>
          </a:p>
        </p:txBody>
      </p:sp>
      <p:sp>
        <p:nvSpPr>
          <p:cNvPr id="5" name="TextBox 4">
            <a:extLst>
              <a:ext uri="{FF2B5EF4-FFF2-40B4-BE49-F238E27FC236}">
                <a16:creationId xmlns:a16="http://schemas.microsoft.com/office/drawing/2014/main" id="{E4A6303D-7CA1-184A-72F8-DF88971D52D6}"/>
              </a:ext>
            </a:extLst>
          </p:cNvPr>
          <p:cNvSpPr txBox="1"/>
          <p:nvPr/>
        </p:nvSpPr>
        <p:spPr>
          <a:xfrm>
            <a:off x="2752725" y="3244"/>
            <a:ext cx="7772400"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HIGHER-ORDER CONSCIOUSNESS</a:t>
            </a:r>
            <a:endParaRPr lang="en-CA" sz="3200" dirty="0">
              <a:solidFill>
                <a:schemeClr val="bg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F9F10EB5-5665-B7E8-EECA-66259DE2DBEE}"/>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45599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1078381"/>
            <a:ext cx="11869388" cy="5632311"/>
          </a:xfrm>
          <a:prstGeom prst="rect">
            <a:avLst/>
          </a:prstGeom>
          <a:noFill/>
        </p:spPr>
        <p:txBody>
          <a:bodyPr wrap="square">
            <a:spAutoFit/>
          </a:bodyPr>
          <a:lstStyle/>
          <a:p>
            <a:r>
              <a:rPr lang="en-US" dirty="0"/>
              <a:t>1. Week 5 October 29                                                   October 22, 1:30                            Crisis Plans                                   Chris G.                                                 </a:t>
            </a:r>
          </a:p>
          <a:p>
            <a:endParaRPr lang="en-US" dirty="0"/>
          </a:p>
          <a:p>
            <a:r>
              <a:rPr lang="en-US" dirty="0"/>
              <a:t>2. Week 6 November 5                                                 October 29, 1:30                       Holes diary cards                            Barb H.                                  </a:t>
            </a:r>
          </a:p>
          <a:p>
            <a:endParaRPr lang="en-US" dirty="0"/>
          </a:p>
          <a:p>
            <a:r>
              <a:rPr lang="en-US" dirty="0"/>
              <a:t>3. Week 10 December 3                                              November 26, 1:30                     Chain analysis                               Ashley S.                                        </a:t>
            </a:r>
          </a:p>
          <a:p>
            <a:endParaRPr lang="en-US" dirty="0"/>
          </a:p>
          <a:p>
            <a:r>
              <a:rPr lang="en-US" dirty="0"/>
              <a:t>4. Week 14 January 14                                                  January 7, 1:30                     Rational mind remediation             Helga H.                         </a:t>
            </a:r>
          </a:p>
          <a:p>
            <a:endParaRPr lang="en-US" dirty="0"/>
          </a:p>
          <a:p>
            <a:r>
              <a:rPr lang="en-US" dirty="0"/>
              <a:t>5. Week 18 February 11                                                February 4, 1:30                         goals diary card</a:t>
            </a:r>
          </a:p>
          <a:p>
            <a:endParaRPr lang="en-US" dirty="0"/>
          </a:p>
          <a:p>
            <a:r>
              <a:rPr lang="en-US" dirty="0"/>
              <a:t>6. Week 25 April 15                                                             April 8, 1:30                              IFS workbook 1                                Elaine S.</a:t>
            </a:r>
          </a:p>
          <a:p>
            <a:endParaRPr lang="en-US" dirty="0"/>
          </a:p>
          <a:p>
            <a:r>
              <a:rPr lang="en-US" dirty="0"/>
              <a:t>7. Week 26 April 22                                                                April 15                                    IFS workbook 2</a:t>
            </a:r>
          </a:p>
          <a:p>
            <a:endParaRPr lang="en-US" dirty="0"/>
          </a:p>
          <a:p>
            <a:r>
              <a:rPr lang="en-US" dirty="0"/>
              <a:t>8.Week 27 April 29                                                                 April 22                                    IFS workbook 3</a:t>
            </a:r>
          </a:p>
          <a:p>
            <a:endParaRPr lang="en-US" dirty="0"/>
          </a:p>
          <a:p>
            <a:r>
              <a:rPr lang="en-US" dirty="0"/>
              <a:t>9. Week 28 May 6                                                                  April 29                                     IFS workbook 4                                   </a:t>
            </a:r>
          </a:p>
          <a:p>
            <a:endParaRPr lang="en-US" dirty="0"/>
          </a:p>
          <a:p>
            <a:r>
              <a:rPr lang="en-US" dirty="0"/>
              <a:t>10.Week 32 June 3                                                     May 27 1:30 PM                         Wise mind remediation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820581" y="70904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4</a:t>
            </a:fld>
            <a:endParaRPr lang="en-CA"/>
          </a:p>
        </p:txBody>
      </p:sp>
    </p:spTree>
    <p:extLst>
      <p:ext uri="{BB962C8B-B14F-4D97-AF65-F5344CB8AC3E}">
        <p14:creationId xmlns:p14="http://schemas.microsoft.com/office/powerpoint/2010/main" val="4246454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99888-B60A-FB87-E335-5ECC7DD59BCE}"/>
              </a:ext>
            </a:extLst>
          </p:cNvPr>
          <p:cNvSpPr txBox="1"/>
          <p:nvPr/>
        </p:nvSpPr>
        <p:spPr>
          <a:xfrm>
            <a:off x="0" y="505688"/>
            <a:ext cx="12192000" cy="7017306"/>
          </a:xfrm>
          <a:prstGeom prst="rect">
            <a:avLst/>
          </a:prstGeom>
          <a:noFill/>
        </p:spPr>
        <p:txBody>
          <a:bodyPr wrap="square">
            <a:spAutoFit/>
          </a:bodyPr>
          <a:lstStyle/>
          <a:p>
            <a:pPr marL="285750" indent="-285750" algn="l">
              <a:buFont typeface="Arial" panose="020B0604020202020204" pitchFamily="34" charset="0"/>
              <a:buChar char="•"/>
            </a:pPr>
            <a:r>
              <a:rPr lang="en-US" b="0" i="0" dirty="0">
                <a:effectLst/>
                <a:latin typeface="Arial" panose="020B0604020202020204" pitchFamily="34" charset="0"/>
              </a:rPr>
              <a:t>An altered state of consciousness is any condition in which the normal waking patterns of awareness, perception, and thought are significantly changed. These changes can affect sensory experience, sense of time, self-awareness, emotions, and cognitive processing. Altered states may occur naturally, be self-induced (through practices like meditation), or be induced by external agents (like drugs or brain stimulation).</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rPr>
              <a:t>Natural Biological States </a:t>
            </a:r>
            <a:r>
              <a:rPr lang="en-US" b="0" i="0" dirty="0">
                <a:effectLst/>
                <a:latin typeface="Arial" panose="020B0604020202020204" pitchFamily="34" charset="0"/>
              </a:rPr>
              <a:t>occur as part of the body’s normal cycles. Sleep stages: REM sleep → vivid dreaming with emotional intensity. Deep non-REM sleep → minimal awareness, restorative. Daydreaming → drifting attention away from the present task into internal imagery or thought.</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rPr>
              <a:t>Meditative &amp; Contemplative States </a:t>
            </a:r>
            <a:r>
              <a:rPr lang="en-US" b="0" i="0" dirty="0">
                <a:effectLst/>
                <a:latin typeface="Arial" panose="020B0604020202020204" pitchFamily="34" charset="0"/>
              </a:rPr>
              <a:t>arise through trained mental focus, relaxation, or absorption. Mindfulness meditation → heightened present-moment awareness, reduced rumination. Transcendental meditation → feelings of unity, timelessness, reduced self-boundaries. Prayer or mystical absorption → sense of merging with the divine.</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rPr>
              <a:t>Flow States </a:t>
            </a:r>
            <a:r>
              <a:rPr lang="en-US" b="0" i="0" dirty="0">
                <a:effectLst/>
                <a:latin typeface="Arial" panose="020B0604020202020204" pitchFamily="34" charset="0"/>
              </a:rPr>
              <a:t>are highly focused, optimal performance states where self-consciousness drops away. Examples include a musician completely absorbed in improvisation, losing track of time</a:t>
            </a:r>
            <a:r>
              <a:rPr lang="en-US" dirty="0">
                <a:latin typeface="Arial" panose="020B0604020202020204" pitchFamily="34" charset="0"/>
              </a:rPr>
              <a:t> or a</a:t>
            </a:r>
            <a:r>
              <a:rPr lang="en-US" b="0" i="0" dirty="0">
                <a:effectLst/>
                <a:latin typeface="Arial" panose="020B0604020202020204" pitchFamily="34" charset="0"/>
              </a:rPr>
              <a:t>n athlete “in the zone” during a game.</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rPr>
              <a:t>Hypnagogic &amp; Hypnopompic States </a:t>
            </a:r>
            <a:r>
              <a:rPr lang="en-US" b="0" i="0" dirty="0">
                <a:effectLst/>
                <a:latin typeface="Arial" panose="020B0604020202020204" pitchFamily="34" charset="0"/>
              </a:rPr>
              <a:t>are borderline states between wakefulness and sleep. Hypnagogic (falling asleep) → dreamlike imagery, floating sensations. Hypnopompic (waking up) → lingering dream impressions, vivid mental images.</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rPr>
              <a:t>Drug-Induced States </a:t>
            </a:r>
            <a:r>
              <a:rPr lang="en-US" b="0" i="0" dirty="0">
                <a:effectLst/>
                <a:latin typeface="Arial" panose="020B0604020202020204" pitchFamily="34" charset="0"/>
              </a:rPr>
              <a:t>alter perception, mood, and cognition. Psychedelics (LSD, psilocybin) → intensified colors, altered sense of time, ego dissolution. Stimulants (amphetamines, cocaine) → heightened alertness, sometimes hyperfocus. Depressants (alcohol, benzodiazepines) → sedation, impaired judgment.</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rPr>
              <a:t>Hypnosis</a:t>
            </a:r>
            <a:r>
              <a:rPr lang="en-US" b="0" i="0" dirty="0">
                <a:effectLst/>
                <a:latin typeface="Arial" panose="020B0604020202020204" pitchFamily="34" charset="0"/>
              </a:rPr>
              <a:t> is an induced state of focused attention and increased suggestibility.</a:t>
            </a:r>
          </a:p>
          <a:p>
            <a:pPr marL="285750" indent="-285750" algn="l">
              <a:buFont typeface="Arial" panose="020B0604020202020204" pitchFamily="34" charset="0"/>
              <a:buChar char="•"/>
            </a:pPr>
            <a:r>
              <a:rPr lang="en-US" b="0" i="0" dirty="0">
                <a:solidFill>
                  <a:schemeClr val="bg1"/>
                </a:solidFill>
                <a:effectLst/>
                <a:latin typeface="Arial" panose="020B0604020202020204" pitchFamily="34" charset="0"/>
              </a:rPr>
              <a:t>Trauma-Related &amp; Extreme States </a:t>
            </a:r>
            <a:r>
              <a:rPr lang="en-US" b="0" i="0" dirty="0">
                <a:effectLst/>
                <a:latin typeface="Arial" panose="020B0604020202020204" pitchFamily="34" charset="0"/>
              </a:rPr>
              <a:t>triggered by intense physical or emotional experiences. Dissociation → feeling detached from body or surroundings. Near-death experiences → sense of leaving the body, moving through a tunnel, meeting beings of light.</a:t>
            </a:r>
            <a:br>
              <a:rPr lang="en-US" dirty="0"/>
            </a:br>
            <a:br>
              <a:rPr lang="en-US" dirty="0"/>
            </a:br>
            <a:endParaRPr lang="en-CA" dirty="0"/>
          </a:p>
        </p:txBody>
      </p:sp>
      <p:sp>
        <p:nvSpPr>
          <p:cNvPr id="5" name="TextBox 4">
            <a:extLst>
              <a:ext uri="{FF2B5EF4-FFF2-40B4-BE49-F238E27FC236}">
                <a16:creationId xmlns:a16="http://schemas.microsoft.com/office/drawing/2014/main" id="{DEC2B69A-E8F8-6C88-15E7-41F235297FED}"/>
              </a:ext>
            </a:extLst>
          </p:cNvPr>
          <p:cNvSpPr txBox="1"/>
          <p:nvPr/>
        </p:nvSpPr>
        <p:spPr>
          <a:xfrm>
            <a:off x="1866900" y="0"/>
            <a:ext cx="8312943"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ALTERED STATES OF CONSCIOUSNESS </a:t>
            </a:r>
            <a:endParaRPr lang="en-CA" sz="3200" dirty="0"/>
          </a:p>
        </p:txBody>
      </p:sp>
      <p:sp>
        <p:nvSpPr>
          <p:cNvPr id="2" name="Oval 1">
            <a:extLst>
              <a:ext uri="{FF2B5EF4-FFF2-40B4-BE49-F238E27FC236}">
                <a16:creationId xmlns:a16="http://schemas.microsoft.com/office/drawing/2014/main" id="{72F1D211-05A3-C17C-1D93-E2442B1FD61F}"/>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07962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7AE977-3A0A-DB3B-4F3D-C2875C01DF40}"/>
              </a:ext>
            </a:extLst>
          </p:cNvPr>
          <p:cNvSpPr txBox="1"/>
          <p:nvPr/>
        </p:nvSpPr>
        <p:spPr>
          <a:xfrm>
            <a:off x="1859435" y="-109252"/>
            <a:ext cx="9188779" cy="646331"/>
          </a:xfrm>
          <a:prstGeom prst="rect">
            <a:avLst/>
          </a:prstGeom>
          <a:noFill/>
        </p:spPr>
        <p:txBody>
          <a:bodyPr wrap="square">
            <a:spAutoFit/>
          </a:bodyPr>
          <a:lstStyle/>
          <a:p>
            <a:r>
              <a:rPr lang="en-US" sz="3600" dirty="0">
                <a:solidFill>
                  <a:schemeClr val="bg1"/>
                </a:solidFill>
                <a:effectLst/>
                <a:latin typeface="Arial" panose="020B0604020202020204" pitchFamily="34" charset="0"/>
                <a:hlinkClick r:id="rId2"/>
              </a:rPr>
              <a:t>325 THEORIES </a:t>
            </a:r>
            <a:r>
              <a:rPr lang="en-US" sz="3600" dirty="0">
                <a:solidFill>
                  <a:schemeClr val="bg1"/>
                </a:solidFill>
                <a:effectLst/>
                <a:latin typeface="Arial" panose="020B0604020202020204" pitchFamily="34" charset="0"/>
              </a:rPr>
              <a:t>OF </a:t>
            </a:r>
            <a:r>
              <a:rPr lang="en-US" sz="3600" dirty="0">
                <a:solidFill>
                  <a:schemeClr val="bg1"/>
                </a:solidFill>
                <a:effectLst/>
                <a:latin typeface="Arial" panose="020B0604020202020204" pitchFamily="34" charset="0"/>
                <a:hlinkClick r:id="rId3"/>
              </a:rPr>
              <a:t>CONSCIOUSNESS</a:t>
            </a:r>
            <a:r>
              <a:rPr lang="en-US" sz="3600" dirty="0">
                <a:solidFill>
                  <a:schemeClr val="bg1"/>
                </a:solidFill>
                <a:effectLst/>
                <a:latin typeface="Arial" panose="020B0604020202020204" pitchFamily="34" charset="0"/>
              </a:rPr>
              <a:t> </a:t>
            </a:r>
            <a:endParaRPr lang="en-CA" sz="3600" dirty="0"/>
          </a:p>
        </p:txBody>
      </p:sp>
      <p:pic>
        <p:nvPicPr>
          <p:cNvPr id="5" name="Picture 4">
            <a:extLst>
              <a:ext uri="{FF2B5EF4-FFF2-40B4-BE49-F238E27FC236}">
                <a16:creationId xmlns:a16="http://schemas.microsoft.com/office/drawing/2014/main" id="{5ADA4AD0-50B1-3723-9E7C-882D67023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96" y="704850"/>
            <a:ext cx="11953186" cy="5229820"/>
          </a:xfrm>
          <a:prstGeom prst="rect">
            <a:avLst/>
          </a:prstGeom>
        </p:spPr>
      </p:pic>
      <p:sp>
        <p:nvSpPr>
          <p:cNvPr id="7" name="TextBox 6">
            <a:extLst>
              <a:ext uri="{FF2B5EF4-FFF2-40B4-BE49-F238E27FC236}">
                <a16:creationId xmlns:a16="http://schemas.microsoft.com/office/drawing/2014/main" id="{BB68F99F-415C-B14E-92B2-2055DD01BF4B}"/>
              </a:ext>
            </a:extLst>
          </p:cNvPr>
          <p:cNvSpPr txBox="1"/>
          <p:nvPr/>
        </p:nvSpPr>
        <p:spPr>
          <a:xfrm>
            <a:off x="0" y="5934670"/>
            <a:ext cx="12301979" cy="923330"/>
          </a:xfrm>
          <a:prstGeom prst="rect">
            <a:avLst/>
          </a:prstGeom>
          <a:noFill/>
        </p:spPr>
        <p:txBody>
          <a:bodyPr wrap="square">
            <a:spAutoFit/>
          </a:bodyPr>
          <a:lstStyle/>
          <a:p>
            <a:r>
              <a:rPr lang="en-US" dirty="0">
                <a:latin typeface="Arial" panose="020B0604020202020204" pitchFamily="34" charset="0"/>
              </a:rPr>
              <a:t>“Humans are divided in their understanding of the most fundamental aspects of existence. The questions of whether there is a God, life after death, meaning, free will and what are personal identity, purpose and value all depend on what one’s theory of consciousness is”</a:t>
            </a:r>
            <a:endParaRPr lang="en-CA" dirty="0"/>
          </a:p>
        </p:txBody>
      </p:sp>
      <p:sp>
        <p:nvSpPr>
          <p:cNvPr id="2" name="Oval 1">
            <a:extLst>
              <a:ext uri="{FF2B5EF4-FFF2-40B4-BE49-F238E27FC236}">
                <a16:creationId xmlns:a16="http://schemas.microsoft.com/office/drawing/2014/main" id="{5002F24F-92D4-9813-EEC5-F8570B0CD375}"/>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72721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B8158F-F7EF-674F-48B6-A1BA9F4D1165}"/>
              </a:ext>
            </a:extLst>
          </p:cNvPr>
          <p:cNvSpPr txBox="1"/>
          <p:nvPr/>
        </p:nvSpPr>
        <p:spPr>
          <a:xfrm>
            <a:off x="0" y="396227"/>
            <a:ext cx="12192000" cy="7109639"/>
          </a:xfrm>
          <a:prstGeom prst="rect">
            <a:avLst/>
          </a:prstGeom>
          <a:noFill/>
        </p:spPr>
        <p:txBody>
          <a:bodyPr wrap="square">
            <a:spAutoFit/>
          </a:bodyPr>
          <a:lstStyle/>
          <a:p>
            <a:pPr rtl="0">
              <a:spcBef>
                <a:spcPts val="600"/>
              </a:spcBef>
              <a:buNone/>
            </a:pPr>
            <a:r>
              <a:rPr lang="en-US" sz="2000" dirty="0">
                <a:effectLst/>
                <a:latin typeface="Arial" panose="020B0604020202020204" pitchFamily="34" charset="0"/>
                <a:cs typeface="Arial" panose="020B0604020202020204" pitchFamily="34" charset="0"/>
              </a:rPr>
              <a:t>Of these 325 theories only 4 are considered scientific because 1.</a:t>
            </a:r>
            <a:r>
              <a:rPr lang="en-US" sz="2000" dirty="0">
                <a:latin typeface="Arial" panose="020B0604020202020204" pitchFamily="34" charset="0"/>
                <a:cs typeface="Arial" panose="020B0604020202020204" pitchFamily="34" charset="0"/>
              </a:rPr>
              <a:t>They are expressed in precise, testable models rather than broad speculation 2. Each maps onto measurable brain processes 3. Each generates falsifiable predictions about brain activity and 4. each has large research groups actively testing them with neuroimaging, stimulation, lesion studies, and computational modeling.</a:t>
            </a:r>
            <a:r>
              <a:rPr lang="en-US" sz="2000" dirty="0">
                <a:effectLst/>
                <a:latin typeface="Arial" panose="020B0604020202020204" pitchFamily="34" charset="0"/>
                <a:cs typeface="Arial" panose="020B0604020202020204" pitchFamily="34" charset="0"/>
              </a:rPr>
              <a:t> </a:t>
            </a:r>
          </a:p>
          <a:p>
            <a:pPr rtl="0">
              <a:spcBef>
                <a:spcPts val="600"/>
              </a:spcBef>
              <a:buNone/>
            </a:pPr>
            <a:r>
              <a:rPr lang="en-US" sz="2000" dirty="0">
                <a:solidFill>
                  <a:schemeClr val="bg1"/>
                </a:solidFill>
                <a:effectLst/>
                <a:latin typeface="Arial" panose="020B0604020202020204" pitchFamily="34" charset="0"/>
                <a:cs typeface="Arial" panose="020B0604020202020204" pitchFamily="34" charset="0"/>
                <a:hlinkClick r:id="rId2"/>
              </a:rPr>
              <a:t>Integrated Information Theory (IIT) </a:t>
            </a:r>
            <a:r>
              <a:rPr lang="en-US" sz="2000" dirty="0">
                <a:effectLst/>
                <a:latin typeface="Arial" panose="020B0604020202020204" pitchFamily="34" charset="0"/>
                <a:cs typeface="Arial" panose="020B0604020202020204" pitchFamily="34" charset="0"/>
              </a:rPr>
              <a:t>– Giulio Tononi. Proposes that consciousness corresponds to how much integrated information a system generates. A conscious experience is unified and irreducible, quantified by a value called Φ (phi). The more integrated and differentiated the system’s information, the more conscious it is.</a:t>
            </a:r>
          </a:p>
          <a:p>
            <a:pPr rtl="0">
              <a:spcBef>
                <a:spcPts val="600"/>
              </a:spcBef>
              <a:buNone/>
            </a:pPr>
            <a:r>
              <a:rPr lang="en-US" sz="2000" dirty="0">
                <a:solidFill>
                  <a:schemeClr val="bg1"/>
                </a:solidFill>
                <a:effectLst/>
                <a:latin typeface="Arial" panose="020B0604020202020204" pitchFamily="34" charset="0"/>
                <a:cs typeface="Arial" panose="020B0604020202020204" pitchFamily="34" charset="0"/>
              </a:rPr>
              <a:t>Global Workspace Theory (GWT) </a:t>
            </a:r>
            <a:r>
              <a:rPr lang="en-US" sz="2000" dirty="0">
                <a:effectLst/>
                <a:latin typeface="Arial" panose="020B0604020202020204" pitchFamily="34" charset="0"/>
                <a:cs typeface="Arial" panose="020B0604020202020204" pitchFamily="34" charset="0"/>
              </a:rPr>
              <a:t>– Bernard Baars, Stanislas Dehaene. Consciousness arises when information is broadcast globally across the brain’s “workspace.” Unconscious processes are local and specialized; conscious ones are integrated and accessible to multiple brain systems (e.g., memory, decision-making, language). </a:t>
            </a:r>
            <a:endParaRPr lang="en-US" sz="2000" dirty="0">
              <a:latin typeface="Arial" panose="020B0604020202020204" pitchFamily="34" charset="0"/>
              <a:cs typeface="Arial" panose="020B0604020202020204" pitchFamily="34" charset="0"/>
            </a:endParaRPr>
          </a:p>
          <a:p>
            <a:pPr rtl="0">
              <a:spcBef>
                <a:spcPts val="600"/>
              </a:spcBef>
              <a:buNone/>
            </a:pPr>
            <a:r>
              <a:rPr lang="en-US" sz="2000" dirty="0">
                <a:solidFill>
                  <a:schemeClr val="bg1"/>
                </a:solidFill>
                <a:effectLst/>
                <a:latin typeface="Arial" panose="020B0604020202020204" pitchFamily="34" charset="0"/>
                <a:cs typeface="Arial" panose="020B0604020202020204" pitchFamily="34" charset="0"/>
              </a:rPr>
              <a:t>Higher-Order Thought (HOT) Theories </a:t>
            </a:r>
            <a:r>
              <a:rPr lang="en-US" sz="2000" dirty="0">
                <a:effectLst/>
                <a:latin typeface="Arial" panose="020B0604020202020204" pitchFamily="34" charset="0"/>
                <a:cs typeface="Arial" panose="020B0604020202020204" pitchFamily="34" charset="0"/>
              </a:rPr>
              <a:t>– David Rosenthal, </a:t>
            </a:r>
            <a:r>
              <a:rPr lang="en-US" sz="2000" dirty="0" err="1">
                <a:effectLst/>
                <a:latin typeface="Arial" panose="020B0604020202020204" pitchFamily="34" charset="0"/>
                <a:cs typeface="Arial" panose="020B0604020202020204" pitchFamily="34" charset="0"/>
              </a:rPr>
              <a:t>Hakwan</a:t>
            </a:r>
            <a:r>
              <a:rPr lang="en-US" sz="2000" dirty="0">
                <a:effectLst/>
                <a:latin typeface="Arial" panose="020B0604020202020204" pitchFamily="34" charset="0"/>
                <a:cs typeface="Arial" panose="020B0604020202020204" pitchFamily="34" charset="0"/>
              </a:rPr>
              <a:t> Lau. A mental state becomes conscious when you have a thought about that thought. For example: a first-order perception of red is unconscious, but when you form a higher-order representation “I see red,” it becomes conscious. Emphasizes meta-cognition as the key to consciousness. </a:t>
            </a:r>
            <a:endParaRPr lang="en-US" sz="2000" dirty="0">
              <a:latin typeface="Arial" panose="020B0604020202020204" pitchFamily="34" charset="0"/>
              <a:cs typeface="Arial" panose="020B0604020202020204" pitchFamily="34" charset="0"/>
            </a:endParaRPr>
          </a:p>
          <a:p>
            <a:pPr rtl="0">
              <a:spcBef>
                <a:spcPts val="600"/>
              </a:spcBef>
              <a:buNone/>
            </a:pPr>
            <a:r>
              <a:rPr lang="en-US" sz="2000" dirty="0">
                <a:solidFill>
                  <a:schemeClr val="bg1"/>
                </a:solidFill>
                <a:effectLst/>
                <a:latin typeface="Arial" panose="020B0604020202020204" pitchFamily="34" charset="0"/>
                <a:cs typeface="Arial" panose="020B0604020202020204" pitchFamily="34" charset="0"/>
              </a:rPr>
              <a:t>Recurrent Processing Theory (RPT) </a:t>
            </a:r>
            <a:r>
              <a:rPr lang="en-US" sz="2000" dirty="0">
                <a:effectLst/>
                <a:latin typeface="Arial" panose="020B0604020202020204" pitchFamily="34" charset="0"/>
                <a:cs typeface="Arial" panose="020B0604020202020204" pitchFamily="34" charset="0"/>
              </a:rPr>
              <a:t>– Victor Lamme. Consciousness depends on recurrent (feedback) activity in sensory areas of the brain. Early feedforward processing (like a snapshot) is unconscious. When neural signals loop back and integrate locally within sensory cortices, the experience becomes conscious, even before global broadcasting.</a:t>
            </a:r>
          </a:p>
          <a:p>
            <a:pPr>
              <a:buNone/>
            </a:pPr>
            <a:br>
              <a:rPr lang="en-US" b="0" i="0" dirty="0">
                <a:solidFill>
                  <a:srgbClr val="222222"/>
                </a:solidFill>
                <a:effectLst/>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3EC25E-18C8-313C-25D9-DDE29ECDA119}"/>
              </a:ext>
            </a:extLst>
          </p:cNvPr>
          <p:cNvSpPr txBox="1"/>
          <p:nvPr/>
        </p:nvSpPr>
        <p:spPr>
          <a:xfrm>
            <a:off x="1649691" y="-113134"/>
            <a:ext cx="9747316" cy="584775"/>
          </a:xfrm>
          <a:prstGeom prst="rect">
            <a:avLst/>
          </a:prstGeom>
          <a:noFill/>
        </p:spPr>
        <p:txBody>
          <a:bodyPr wrap="square">
            <a:spAutoFit/>
          </a:bodyPr>
          <a:lstStyle/>
          <a:p>
            <a:r>
              <a:rPr lang="en-US" sz="3200" dirty="0">
                <a:solidFill>
                  <a:schemeClr val="bg1"/>
                </a:solidFill>
                <a:effectLst/>
                <a:latin typeface="Arial" panose="020B0604020202020204" pitchFamily="34" charset="0"/>
              </a:rPr>
              <a:t>4 SCIENTIFIC THEORIES OF CONSCIOUSNESS </a:t>
            </a:r>
            <a:endParaRPr lang="en-CA" sz="3200" dirty="0">
              <a:solidFill>
                <a:schemeClr val="bg1"/>
              </a:solidFill>
            </a:endParaRPr>
          </a:p>
        </p:txBody>
      </p:sp>
      <p:sp>
        <p:nvSpPr>
          <p:cNvPr id="2" name="Oval 1">
            <a:extLst>
              <a:ext uri="{FF2B5EF4-FFF2-40B4-BE49-F238E27FC236}">
                <a16:creationId xmlns:a16="http://schemas.microsoft.com/office/drawing/2014/main" id="{69BC0B2B-7673-0E55-11C8-4B0BB882AFC1}"/>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76755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7D210-2EF8-89F0-7698-05949C303E98}"/>
              </a:ext>
            </a:extLst>
          </p:cNvPr>
          <p:cNvSpPr txBox="1"/>
          <p:nvPr/>
        </p:nvSpPr>
        <p:spPr>
          <a:xfrm>
            <a:off x="1071717" y="1381735"/>
            <a:ext cx="10402528" cy="3231654"/>
          </a:xfrm>
          <a:prstGeom prst="rect">
            <a:avLst/>
          </a:prstGeom>
          <a:noFill/>
        </p:spPr>
        <p:txBody>
          <a:bodyPr wrap="square">
            <a:spAutoFit/>
          </a:bodyPr>
          <a:lstStyle/>
          <a:p>
            <a:pPr algn="ctr"/>
            <a:r>
              <a:rPr lang="en-US" sz="4800" dirty="0">
                <a:solidFill>
                  <a:schemeClr val="bg1"/>
                </a:solidFill>
                <a:latin typeface="Arial" panose="020B0604020202020204" pitchFamily="34" charset="0"/>
              </a:rPr>
              <a:t>THE HUMAN</a:t>
            </a:r>
            <a:r>
              <a:rPr lang="en-US" sz="4800" b="0" i="0" dirty="0">
                <a:solidFill>
                  <a:schemeClr val="bg1"/>
                </a:solidFill>
                <a:effectLst/>
                <a:latin typeface="Arial" panose="020B0604020202020204" pitchFamily="34" charset="0"/>
              </a:rPr>
              <a:t> EVOLUTIONARY </a:t>
            </a:r>
            <a:r>
              <a:rPr lang="en-US" sz="4800" dirty="0">
                <a:solidFill>
                  <a:schemeClr val="bg1"/>
                </a:solidFill>
                <a:latin typeface="Arial" panose="020B0604020202020204" pitchFamily="34" charset="0"/>
              </a:rPr>
              <a:t>LINEAGE</a:t>
            </a:r>
          </a:p>
          <a:p>
            <a:pPr algn="ctr"/>
            <a:endParaRPr lang="en-US" sz="4800" dirty="0">
              <a:solidFill>
                <a:schemeClr val="bg1"/>
              </a:solidFill>
              <a:latin typeface="Arial" panose="020B0604020202020204" pitchFamily="34" charset="0"/>
            </a:endParaRPr>
          </a:p>
          <a:p>
            <a:pPr algn="ctr"/>
            <a:r>
              <a:rPr lang="en-US" sz="2000" dirty="0">
                <a:latin typeface="Arial" panose="020B0604020202020204" pitchFamily="34" charset="0"/>
              </a:rPr>
              <a:t>Where we consider how we’re the descendants of a long lineage of lifeforms going all the way back to the first single celled organisms that existed on earth 3.7 billion years ago  and why this is important in understanding ourselves. </a:t>
            </a:r>
            <a:endParaRPr lang="en-CA" sz="2000" dirty="0"/>
          </a:p>
        </p:txBody>
      </p:sp>
      <p:sp>
        <p:nvSpPr>
          <p:cNvPr id="7" name="TextBox 6">
            <a:extLst>
              <a:ext uri="{FF2B5EF4-FFF2-40B4-BE49-F238E27FC236}">
                <a16:creationId xmlns:a16="http://schemas.microsoft.com/office/drawing/2014/main" id="{78A3744E-76B0-AD4A-240E-A289FEFAE343}"/>
              </a:ext>
            </a:extLst>
          </p:cNvPr>
          <p:cNvSpPr txBox="1"/>
          <p:nvPr/>
        </p:nvSpPr>
        <p:spPr>
          <a:xfrm>
            <a:off x="1068778" y="5178997"/>
            <a:ext cx="10711787" cy="400110"/>
          </a:xfrm>
          <a:prstGeom prst="rect">
            <a:avLst/>
          </a:prstGeom>
          <a:noFill/>
        </p:spPr>
        <p:txBody>
          <a:bodyPr wrap="square">
            <a:spAutoFit/>
          </a:bodyPr>
          <a:lstStyle/>
          <a:p>
            <a:pPr marL="0" indent="0">
              <a:buNone/>
            </a:pPr>
            <a:endParaRPr lang="en-US" sz="2000" b="0" i="0"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0C1E7AA-E8AB-B9FF-5EBA-3D276A021EAE}"/>
              </a:ext>
            </a:extLst>
          </p:cNvPr>
          <p:cNvSpPr txBox="1"/>
          <p:nvPr/>
        </p:nvSpPr>
        <p:spPr>
          <a:xfrm>
            <a:off x="801278" y="4989212"/>
            <a:ext cx="10878532" cy="1477328"/>
          </a:xfrm>
          <a:prstGeom prst="rect">
            <a:avLst/>
          </a:prstGeom>
          <a:noFill/>
        </p:spPr>
        <p:txBody>
          <a:bodyPr wrap="square">
            <a:spAutoFit/>
          </a:bodyPr>
          <a:lstStyle/>
          <a:p>
            <a:r>
              <a:rPr lang="en-US" b="0" i="0" dirty="0">
                <a:solidFill>
                  <a:srgbClr val="222222"/>
                </a:solidFill>
                <a:effectLst/>
                <a:latin typeface="Arial" panose="020B0604020202020204" pitchFamily="34" charset="0"/>
              </a:rPr>
              <a:t>“From the paramecium to the human race, all life forms are meticulously organized, sophisticated aggregates of evolving microbial life. Far from leaving microorganisms behind on an evolutionary ‘ladder,’ we are both surrounded by them and composed of them.”</a:t>
            </a:r>
            <a:br>
              <a:rPr lang="en-US" dirty="0"/>
            </a:br>
            <a:r>
              <a:rPr lang="en-US" dirty="0">
                <a:solidFill>
                  <a:srgbClr val="222222"/>
                </a:solidFill>
                <a:latin typeface="Arial" panose="020B0604020202020204" pitchFamily="34" charset="0"/>
              </a:rPr>
              <a:t>                                                                                                                                 </a:t>
            </a:r>
            <a:r>
              <a:rPr lang="en-US" b="0" i="0" dirty="0">
                <a:solidFill>
                  <a:srgbClr val="222222"/>
                </a:solidFill>
                <a:effectLst/>
                <a:latin typeface="Arial" panose="020B0604020202020204" pitchFamily="34" charset="0"/>
              </a:rPr>
              <a:t>Lynn Margulis</a:t>
            </a:r>
            <a:br>
              <a:rPr lang="en-US" dirty="0"/>
            </a:br>
            <a:endParaRPr lang="en-CA" dirty="0"/>
          </a:p>
        </p:txBody>
      </p:sp>
    </p:spTree>
    <p:extLst>
      <p:ext uri="{BB962C8B-B14F-4D97-AF65-F5344CB8AC3E}">
        <p14:creationId xmlns:p14="http://schemas.microsoft.com/office/powerpoint/2010/main" val="3345266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D54F0C-7E5C-836E-5267-6FDB7AEB1162}"/>
              </a:ext>
            </a:extLst>
          </p:cNvPr>
          <p:cNvSpPr txBox="1"/>
          <p:nvPr/>
        </p:nvSpPr>
        <p:spPr>
          <a:xfrm>
            <a:off x="4807670" y="661417"/>
            <a:ext cx="7384330"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Life on earth began in the oceans around 3.7 billion years ago </a:t>
            </a:r>
            <a:r>
              <a:rPr lang="en-US" sz="2000" dirty="0">
                <a:latin typeface="Arial" panose="020B0604020202020204" pitchFamily="34" charset="0"/>
              </a:rPr>
              <a:t>and consisted of single simple “prokaryotic”</a:t>
            </a:r>
            <a:r>
              <a:rPr lang="en-US" sz="2000" b="0" i="0" dirty="0">
                <a:effectLst/>
                <a:latin typeface="Arial" panose="020B0604020202020204" pitchFamily="34" charset="0"/>
              </a:rPr>
              <a:t> cells. These cells had a membrane to keep things in and out, DNA </a:t>
            </a:r>
            <a:r>
              <a:rPr lang="en-US" sz="2000" dirty="0">
                <a:latin typeface="Arial" panose="020B0604020202020204" pitchFamily="34" charset="0"/>
              </a:rPr>
              <a:t>and</a:t>
            </a:r>
            <a:r>
              <a:rPr lang="en-US" sz="2000" b="0" i="0" dirty="0">
                <a:effectLst/>
                <a:latin typeface="Arial" panose="020B0604020202020204" pitchFamily="34" charset="0"/>
              </a:rPr>
              <a:t> RNA to store information, and the ability to </a:t>
            </a:r>
            <a:r>
              <a:rPr lang="en-US" sz="2000" dirty="0">
                <a:latin typeface="Arial" panose="020B0604020202020204" pitchFamily="34" charset="0"/>
              </a:rPr>
              <a:t>obtain and convert</a:t>
            </a:r>
            <a:r>
              <a:rPr lang="en-US" sz="2000" b="0" i="0" dirty="0">
                <a:effectLst/>
                <a:latin typeface="Arial" panose="020B0604020202020204" pitchFamily="34" charset="0"/>
              </a:rPr>
              <a:t> energy from the environment. All life on earth today</a:t>
            </a:r>
            <a:r>
              <a:rPr lang="en-US" sz="2000" dirty="0">
                <a:latin typeface="Arial" panose="020B0604020202020204" pitchFamily="34" charset="0"/>
              </a:rPr>
              <a:t> descends from these cells and retains their basic blueprint.</a:t>
            </a:r>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Over time, some cells started living together in colonies. Eventually one cell swallowed another and instead of digesting it, began working symbiotically with it,</a:t>
            </a:r>
            <a:r>
              <a:rPr lang="en-US" sz="2000" dirty="0">
                <a:latin typeface="Arial" panose="020B0604020202020204" pitchFamily="34" charset="0"/>
              </a:rPr>
              <a:t> creating more complex “eukaryotic” cells. (cells with a nucleus).</a:t>
            </a:r>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A</a:t>
            </a:r>
            <a:r>
              <a:rPr lang="en-US" sz="2000" dirty="0">
                <a:latin typeface="Arial" panose="020B0604020202020204" pitchFamily="34" charset="0"/>
              </a:rPr>
              <a:t>round</a:t>
            </a:r>
            <a:r>
              <a:rPr lang="en-US" sz="2000" b="0" i="0" dirty="0">
                <a:effectLst/>
                <a:latin typeface="Arial" panose="020B0604020202020204" pitchFamily="34" charset="0"/>
              </a:rPr>
              <a:t> 600 million years ago, some cells living in colonies learned to specialize in doing specific tasks for the colony</a:t>
            </a:r>
            <a:r>
              <a:rPr lang="en-US" sz="2000" dirty="0">
                <a:latin typeface="Arial" panose="020B0604020202020204" pitchFamily="34" charset="0"/>
              </a:rPr>
              <a:t>. This specialization is replayed when the single fertilized egg we all begin as, develops </a:t>
            </a:r>
            <a:r>
              <a:rPr lang="en-US" sz="2000" b="0" i="0" dirty="0">
                <a:effectLst/>
                <a:latin typeface="Arial" panose="020B0604020202020204" pitchFamily="34" charset="0"/>
              </a:rPr>
              <a:t> into many different types of cells in our bodies: skin, heart, kidney, liver, muscle etc. </a:t>
            </a:r>
          </a:p>
          <a:p>
            <a:pPr marL="285750" indent="-285750">
              <a:buFont typeface="Arial" panose="020B0604020202020204" pitchFamily="34" charset="0"/>
              <a:buChar char="•"/>
            </a:pPr>
            <a:r>
              <a:rPr lang="en-US" sz="2000" b="0" i="0" dirty="0">
                <a:effectLst/>
                <a:latin typeface="Arial" panose="020B0604020202020204" pitchFamily="34" charset="0"/>
              </a:rPr>
              <a:t>One of the specialized cells tha</a:t>
            </a:r>
            <a:r>
              <a:rPr lang="en-US" sz="2000" dirty="0">
                <a:latin typeface="Arial" panose="020B0604020202020204" pitchFamily="34" charset="0"/>
              </a:rPr>
              <a:t>t evolved</a:t>
            </a:r>
            <a:r>
              <a:rPr lang="en-US" sz="2000" b="0" i="0" dirty="0">
                <a:effectLst/>
                <a:latin typeface="Arial" panose="020B0604020202020204" pitchFamily="34" charset="0"/>
              </a:rPr>
              <a:t> was the neuron which in jellyfish formed primitive types of brains called “nerve nets” which sensed and responded to the world. Over hundreds of millions of years, these nerve nets </a:t>
            </a:r>
            <a:r>
              <a:rPr lang="en-US" sz="2000" dirty="0">
                <a:latin typeface="Arial" panose="020B0604020202020204" pitchFamily="34" charset="0"/>
              </a:rPr>
              <a:t>evolved into</a:t>
            </a:r>
            <a:r>
              <a:rPr lang="en-US" sz="2000" b="0" i="0" dirty="0">
                <a:effectLst/>
                <a:latin typeface="Arial" panose="020B0604020202020204" pitchFamily="34" charset="0"/>
              </a:rPr>
              <a:t> </a:t>
            </a:r>
            <a:r>
              <a:rPr lang="en-US" sz="2000" dirty="0">
                <a:latin typeface="Arial" panose="020B0604020202020204" pitchFamily="34" charset="0"/>
              </a:rPr>
              <a:t>Human </a:t>
            </a:r>
            <a:r>
              <a:rPr lang="en-US" sz="2000" b="0" i="0" dirty="0">
                <a:effectLst/>
                <a:latin typeface="Arial" panose="020B0604020202020204" pitchFamily="34" charset="0"/>
              </a:rPr>
              <a:t>brains. </a:t>
            </a:r>
          </a:p>
        </p:txBody>
      </p:sp>
      <p:sp>
        <p:nvSpPr>
          <p:cNvPr id="3" name="TextBox 2">
            <a:extLst>
              <a:ext uri="{FF2B5EF4-FFF2-40B4-BE49-F238E27FC236}">
                <a16:creationId xmlns:a16="http://schemas.microsoft.com/office/drawing/2014/main" id="{06AD1411-BEC0-FDF9-62FD-3D6A23132CAD}"/>
              </a:ext>
            </a:extLst>
          </p:cNvPr>
          <p:cNvSpPr txBox="1"/>
          <p:nvPr/>
        </p:nvSpPr>
        <p:spPr>
          <a:xfrm>
            <a:off x="1893247" y="49902"/>
            <a:ext cx="10859784" cy="584775"/>
          </a:xfrm>
          <a:prstGeom prst="rect">
            <a:avLst/>
          </a:prstGeom>
          <a:noFill/>
        </p:spPr>
        <p:txBody>
          <a:bodyPr wrap="square">
            <a:spAutoFit/>
          </a:bodyPr>
          <a:lstStyle/>
          <a:p>
            <a:r>
              <a:rPr lang="en-US" sz="3200" b="0" i="0" dirty="0">
                <a:solidFill>
                  <a:schemeClr val="bg1"/>
                </a:solidFill>
                <a:effectLst/>
                <a:latin typeface="Arial" panose="020B0604020202020204" pitchFamily="34" charset="0"/>
              </a:rPr>
              <a:t>HUMANS LONG EVOLUTIONARY </a:t>
            </a:r>
            <a:r>
              <a:rPr lang="en-US" sz="3200" dirty="0">
                <a:solidFill>
                  <a:schemeClr val="bg1"/>
                </a:solidFill>
                <a:latin typeface="Arial" panose="020B0604020202020204" pitchFamily="34" charset="0"/>
              </a:rPr>
              <a:t>LINEAGE</a:t>
            </a:r>
            <a:endParaRPr lang="en-CA" sz="3200" dirty="0">
              <a:solidFill>
                <a:schemeClr val="bg1"/>
              </a:solidFill>
            </a:endParaRPr>
          </a:p>
        </p:txBody>
      </p:sp>
      <p:pic>
        <p:nvPicPr>
          <p:cNvPr id="4" name="Picture 3">
            <a:extLst>
              <a:ext uri="{FF2B5EF4-FFF2-40B4-BE49-F238E27FC236}">
                <a16:creationId xmlns:a16="http://schemas.microsoft.com/office/drawing/2014/main" id="{FC9AFF4D-5C33-CEE3-203B-E803DB62A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69" y="793704"/>
            <a:ext cx="4713402" cy="5987653"/>
          </a:xfrm>
          <a:prstGeom prst="rect">
            <a:avLst/>
          </a:prstGeom>
        </p:spPr>
      </p:pic>
    </p:spTree>
    <p:extLst>
      <p:ext uri="{BB962C8B-B14F-4D97-AF65-F5344CB8AC3E}">
        <p14:creationId xmlns:p14="http://schemas.microsoft.com/office/powerpoint/2010/main" val="3196131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24281D-DD08-C7E8-3246-6B8387081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5739" y="5755066"/>
            <a:ext cx="886864" cy="1102934"/>
          </a:xfrm>
          <a:prstGeom prst="rect">
            <a:avLst/>
          </a:prstGeom>
        </p:spPr>
      </p:pic>
      <p:pic>
        <p:nvPicPr>
          <p:cNvPr id="9" name="Picture 8">
            <a:extLst>
              <a:ext uri="{FF2B5EF4-FFF2-40B4-BE49-F238E27FC236}">
                <a16:creationId xmlns:a16="http://schemas.microsoft.com/office/drawing/2014/main" id="{F55CA503-579E-EE2D-F7DF-1A50F9E5A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80" y="5279012"/>
            <a:ext cx="2477411" cy="1578988"/>
          </a:xfrm>
          <a:prstGeom prst="rect">
            <a:avLst/>
          </a:prstGeom>
        </p:spPr>
      </p:pic>
      <p:pic>
        <p:nvPicPr>
          <p:cNvPr id="11" name="Picture 10">
            <a:extLst>
              <a:ext uri="{FF2B5EF4-FFF2-40B4-BE49-F238E27FC236}">
                <a16:creationId xmlns:a16="http://schemas.microsoft.com/office/drawing/2014/main" id="{CD0C3275-DDA0-A445-670B-1E098F286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3459" y="4214706"/>
            <a:ext cx="1611985" cy="1647049"/>
          </a:xfrm>
          <a:prstGeom prst="rect">
            <a:avLst/>
          </a:prstGeom>
        </p:spPr>
      </p:pic>
      <p:pic>
        <p:nvPicPr>
          <p:cNvPr id="13" name="Picture 12">
            <a:extLst>
              <a:ext uri="{FF2B5EF4-FFF2-40B4-BE49-F238E27FC236}">
                <a16:creationId xmlns:a16="http://schemas.microsoft.com/office/drawing/2014/main" id="{8988F6F8-58A1-87D8-9E10-4BF0AB9E8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226" y="2335469"/>
            <a:ext cx="1626971" cy="1726575"/>
          </a:xfrm>
          <a:prstGeom prst="rect">
            <a:avLst/>
          </a:prstGeom>
        </p:spPr>
      </p:pic>
      <p:pic>
        <p:nvPicPr>
          <p:cNvPr id="15" name="Picture 14">
            <a:extLst>
              <a:ext uri="{FF2B5EF4-FFF2-40B4-BE49-F238E27FC236}">
                <a16:creationId xmlns:a16="http://schemas.microsoft.com/office/drawing/2014/main" id="{483DDAE0-048B-61F1-7920-1E4B7392F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423" y="2222324"/>
            <a:ext cx="2089295" cy="2949415"/>
          </a:xfrm>
          <a:prstGeom prst="rect">
            <a:avLst/>
          </a:prstGeom>
        </p:spPr>
      </p:pic>
      <p:sp>
        <p:nvSpPr>
          <p:cNvPr id="46" name="TextBox 45">
            <a:extLst>
              <a:ext uri="{FF2B5EF4-FFF2-40B4-BE49-F238E27FC236}">
                <a16:creationId xmlns:a16="http://schemas.microsoft.com/office/drawing/2014/main" id="{EECE8DAF-FDA4-9683-9E56-6CDE5191ACB5}"/>
              </a:ext>
            </a:extLst>
          </p:cNvPr>
          <p:cNvSpPr txBox="1"/>
          <p:nvPr/>
        </p:nvSpPr>
        <p:spPr>
          <a:xfrm>
            <a:off x="5988615" y="2391056"/>
            <a:ext cx="1017502" cy="369332"/>
          </a:xfrm>
          <a:prstGeom prst="rect">
            <a:avLst/>
          </a:prstGeom>
          <a:noFill/>
        </p:spPr>
        <p:txBody>
          <a:bodyPr wrap="square">
            <a:spAutoFit/>
          </a:bodyPr>
          <a:lstStyle/>
          <a:p>
            <a:r>
              <a:rPr lang="en-US" dirty="0">
                <a:solidFill>
                  <a:schemeClr val="bg2">
                    <a:lumMod val="75000"/>
                  </a:schemeClr>
                </a:solidFill>
                <a:latin typeface="Arial" panose="020B0604020202020204" pitchFamily="34" charset="0"/>
              </a:rPr>
              <a:t>cortex</a:t>
            </a:r>
            <a:endParaRPr lang="en-CA" dirty="0">
              <a:solidFill>
                <a:schemeClr val="bg2">
                  <a:lumMod val="75000"/>
                </a:schemeClr>
              </a:solidFill>
            </a:endParaRPr>
          </a:p>
        </p:txBody>
      </p:sp>
      <p:sp>
        <p:nvSpPr>
          <p:cNvPr id="12" name="TextBox 11">
            <a:extLst>
              <a:ext uri="{FF2B5EF4-FFF2-40B4-BE49-F238E27FC236}">
                <a16:creationId xmlns:a16="http://schemas.microsoft.com/office/drawing/2014/main" id="{BD2DCD71-973A-AD34-B18B-D232B82A9777}"/>
              </a:ext>
            </a:extLst>
          </p:cNvPr>
          <p:cNvSpPr txBox="1"/>
          <p:nvPr/>
        </p:nvSpPr>
        <p:spPr>
          <a:xfrm>
            <a:off x="0" y="-58860"/>
            <a:ext cx="12192000" cy="2308324"/>
          </a:xfrm>
          <a:prstGeom prst="rect">
            <a:avLst/>
          </a:prstGeom>
          <a:noFill/>
        </p:spPr>
        <p:txBody>
          <a:bodyPr wrap="square">
            <a:spAutoFit/>
          </a:bodyPr>
          <a:lstStyle/>
          <a:p>
            <a:pPr marL="285750" indent="-285750">
              <a:buFont typeface="Arial" panose="020B0604020202020204" pitchFamily="34" charset="0"/>
              <a:buChar char="•"/>
            </a:pPr>
            <a:r>
              <a:rPr lang="en-US" sz="1800" b="0" i="0" dirty="0">
                <a:effectLst/>
                <a:latin typeface="Arial" panose="020B0604020202020204" pitchFamily="34" charset="0"/>
              </a:rPr>
              <a:t>The Human </a:t>
            </a:r>
            <a:r>
              <a:rPr lang="en-US" sz="1800" dirty="0">
                <a:latin typeface="Arial" panose="020B0604020202020204" pitchFamily="34" charset="0"/>
              </a:rPr>
              <a:t>nervous system</a:t>
            </a:r>
            <a:r>
              <a:rPr lang="en-US" sz="1800" b="0" i="0" dirty="0">
                <a:effectLst/>
                <a:latin typeface="Arial" panose="020B0604020202020204" pitchFamily="34" charset="0"/>
              </a:rPr>
              <a:t> inherited components from all the </a:t>
            </a:r>
            <a:r>
              <a:rPr lang="en-US" sz="1800" dirty="0">
                <a:latin typeface="Arial" panose="020B0604020202020204" pitchFamily="34" charset="0"/>
              </a:rPr>
              <a:t>organisms who were our evolutionary ancestors: Our spinal chord with its reflexes is similar to a </a:t>
            </a:r>
            <a:r>
              <a:rPr lang="en-US" sz="1800" dirty="0">
                <a:solidFill>
                  <a:schemeClr val="bg1"/>
                </a:solidFill>
                <a:latin typeface="Arial" panose="020B0604020202020204" pitchFamily="34" charset="0"/>
              </a:rPr>
              <a:t>1) </a:t>
            </a:r>
            <a:r>
              <a:rPr lang="en-US" sz="1800" dirty="0">
                <a:latin typeface="Arial" panose="020B0604020202020204" pitchFamily="34" charset="0"/>
              </a:rPr>
              <a:t>mollusk’s nervous system. The Human brainstem, involved in basic survival functions,</a:t>
            </a:r>
            <a:r>
              <a:rPr lang="en-US" sz="1800" b="0" i="0" dirty="0">
                <a:effectLst/>
                <a:latin typeface="Arial" panose="020B0604020202020204" pitchFamily="34" charset="0"/>
              </a:rPr>
              <a:t> is very similar a</a:t>
            </a:r>
            <a:r>
              <a:rPr lang="en-US" sz="1800" b="0" i="0" dirty="0">
                <a:solidFill>
                  <a:schemeClr val="bg1"/>
                </a:solidFill>
                <a:effectLst/>
                <a:latin typeface="Arial" panose="020B0604020202020204" pitchFamily="34" charset="0"/>
              </a:rPr>
              <a:t> 2) </a:t>
            </a:r>
            <a:r>
              <a:rPr lang="en-US" sz="1800" b="0" i="0" dirty="0">
                <a:effectLst/>
                <a:latin typeface="Arial" panose="020B0604020202020204" pitchFamily="34" charset="0"/>
              </a:rPr>
              <a:t>reptile’s brain</a:t>
            </a:r>
            <a:r>
              <a:rPr lang="en-US" sz="1800" dirty="0">
                <a:latin typeface="Arial" panose="020B0604020202020204" pitchFamily="34" charset="0"/>
              </a:rPr>
              <a:t>. Our limbic system, involved in emotions, is</a:t>
            </a:r>
            <a:r>
              <a:rPr lang="en-US" sz="1800" b="0" i="0" dirty="0">
                <a:effectLst/>
                <a:latin typeface="Arial" panose="020B0604020202020204" pitchFamily="34" charset="0"/>
              </a:rPr>
              <a:t> very similar to the brain of mammals such as </a:t>
            </a:r>
            <a:r>
              <a:rPr lang="en-US" sz="1800" b="0" i="0" dirty="0">
                <a:solidFill>
                  <a:schemeClr val="bg1"/>
                </a:solidFill>
                <a:effectLst/>
                <a:latin typeface="Arial" panose="020B0604020202020204" pitchFamily="34" charset="0"/>
              </a:rPr>
              <a:t>3) </a:t>
            </a:r>
            <a:r>
              <a:rPr lang="en-US" sz="1800" b="0" i="0" dirty="0">
                <a:effectLst/>
                <a:latin typeface="Arial" panose="020B0604020202020204" pitchFamily="34" charset="0"/>
              </a:rPr>
              <a:t>dogs,</a:t>
            </a:r>
            <a:r>
              <a:rPr lang="en-US" sz="1800" dirty="0">
                <a:latin typeface="Arial" panose="020B0604020202020204" pitchFamily="34" charset="0"/>
              </a:rPr>
              <a:t> while parts of our cortex, involved in problem solving</a:t>
            </a:r>
            <a:r>
              <a:rPr lang="en-US" sz="1800" b="0" i="0" dirty="0">
                <a:effectLst/>
                <a:latin typeface="Arial" panose="020B0604020202020204" pitchFamily="34" charset="0"/>
              </a:rPr>
              <a:t> are similar to the</a:t>
            </a:r>
            <a:r>
              <a:rPr lang="en-US" sz="1800" b="0" i="0" dirty="0">
                <a:solidFill>
                  <a:schemeClr val="bg1"/>
                </a:solidFill>
                <a:effectLst/>
                <a:latin typeface="Arial" panose="020B0604020202020204" pitchFamily="34" charset="0"/>
              </a:rPr>
              <a:t> 4) </a:t>
            </a:r>
            <a:r>
              <a:rPr lang="en-US" sz="1800" b="0" i="0" dirty="0">
                <a:effectLst/>
                <a:latin typeface="Arial" panose="020B0604020202020204" pitchFamily="34" charset="0"/>
              </a:rPr>
              <a:t>ape </a:t>
            </a:r>
            <a:r>
              <a:rPr lang="en-US" sz="1800" dirty="0">
                <a:latin typeface="Arial" panose="020B0604020202020204" pitchFamily="34" charset="0"/>
              </a:rPr>
              <a:t>brain</a:t>
            </a:r>
            <a:r>
              <a:rPr lang="en-US" sz="1800" b="0" i="0" dirty="0">
                <a:effectLst/>
                <a:latin typeface="Arial" panose="020B0604020202020204" pitchFamily="34" charset="0"/>
              </a:rPr>
              <a:t>.</a:t>
            </a:r>
          </a:p>
          <a:p>
            <a:pPr marL="285750" indent="-285750">
              <a:buFont typeface="Arial" panose="020B0604020202020204" pitchFamily="34" charset="0"/>
              <a:buChar char="•"/>
            </a:pPr>
            <a:r>
              <a:rPr lang="en-US" sz="1800" b="0" i="0" dirty="0">
                <a:effectLst/>
                <a:latin typeface="Arial" panose="020B0604020202020204" pitchFamily="34" charset="0"/>
              </a:rPr>
              <a:t>About 6 to 7 million years ago, </a:t>
            </a:r>
            <a:r>
              <a:rPr lang="en-US" sz="1800" dirty="0">
                <a:latin typeface="Arial" panose="020B0604020202020204" pitchFamily="34" charset="0"/>
              </a:rPr>
              <a:t>the evolutionary tree</a:t>
            </a:r>
            <a:r>
              <a:rPr lang="en-US" sz="1800" b="0" i="0" dirty="0">
                <a:effectLst/>
                <a:latin typeface="Arial" panose="020B0604020202020204" pitchFamily="34" charset="0"/>
              </a:rPr>
              <a:t> split with one branch leading to chimps and the other to Hominins. Over time,</a:t>
            </a:r>
            <a:r>
              <a:rPr lang="en-US" sz="1800" dirty="0">
                <a:latin typeface="Arial" panose="020B0604020202020204" pitchFamily="34" charset="0"/>
              </a:rPr>
              <a:t> Hominins</a:t>
            </a:r>
            <a:r>
              <a:rPr lang="en-US" sz="1800" b="0" i="0" dirty="0">
                <a:effectLst/>
                <a:latin typeface="Arial" panose="020B0604020202020204" pitchFamily="34" charset="0"/>
              </a:rPr>
              <a:t> developed larger brains, language, tools, and eventually the complex cultures we live in today. Humans have the unique ability to </a:t>
            </a:r>
            <a:r>
              <a:rPr lang="en-US" sz="1800" b="0" i="0" dirty="0">
                <a:solidFill>
                  <a:schemeClr val="bg1"/>
                </a:solidFill>
                <a:effectLst/>
                <a:latin typeface="Arial" panose="020B0604020202020204" pitchFamily="34" charset="0"/>
              </a:rPr>
              <a:t>5) </a:t>
            </a:r>
            <a:r>
              <a:rPr lang="en-US" sz="1800" b="0" i="0" dirty="0">
                <a:effectLst/>
                <a:latin typeface="Arial" panose="020B0604020202020204" pitchFamily="34" charset="0"/>
              </a:rPr>
              <a:t>self-reflect a function of the pre-frontal cortex. </a:t>
            </a:r>
          </a:p>
        </p:txBody>
      </p:sp>
      <p:sp>
        <p:nvSpPr>
          <p:cNvPr id="2" name="AutoShape 2" descr="Brain Anatomy and How the Brain Works | Johns Hopkins Medicine">
            <a:extLst>
              <a:ext uri="{FF2B5EF4-FFF2-40B4-BE49-F238E27FC236}">
                <a16:creationId xmlns:a16="http://schemas.microsoft.com/office/drawing/2014/main" id="{E8C7E92C-6E80-238C-99FF-F61F0FA3AA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a:extLst>
              <a:ext uri="{FF2B5EF4-FFF2-40B4-BE49-F238E27FC236}">
                <a16:creationId xmlns:a16="http://schemas.microsoft.com/office/drawing/2014/main" id="{E9CC14F7-DF3B-D16B-22F0-96BF935A3D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5174" y="2391056"/>
            <a:ext cx="4361182" cy="4095469"/>
          </a:xfrm>
          <a:prstGeom prst="rect">
            <a:avLst/>
          </a:prstGeom>
        </p:spPr>
      </p:pic>
      <p:cxnSp>
        <p:nvCxnSpPr>
          <p:cNvPr id="10" name="Straight Connector 9">
            <a:extLst>
              <a:ext uri="{FF2B5EF4-FFF2-40B4-BE49-F238E27FC236}">
                <a16:creationId xmlns:a16="http://schemas.microsoft.com/office/drawing/2014/main" id="{4EFA8FC4-78C0-8A36-7604-E43671A4323F}"/>
              </a:ext>
            </a:extLst>
          </p:cNvPr>
          <p:cNvCxnSpPr>
            <a:cxnSpLocks/>
          </p:cNvCxnSpPr>
          <p:nvPr/>
        </p:nvCxnSpPr>
        <p:spPr>
          <a:xfrm flipV="1">
            <a:off x="6096000" y="2491553"/>
            <a:ext cx="2987041" cy="613796"/>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12B76642-E116-A27B-130E-D00665FDBE3B}"/>
              </a:ext>
            </a:extLst>
          </p:cNvPr>
          <p:cNvCxnSpPr>
            <a:cxnSpLocks/>
          </p:cNvCxnSpPr>
          <p:nvPr/>
        </p:nvCxnSpPr>
        <p:spPr>
          <a:xfrm>
            <a:off x="2191509" y="3198757"/>
            <a:ext cx="2293543" cy="382643"/>
          </a:xfrm>
          <a:prstGeom prst="line">
            <a:avLst/>
          </a:prstGeom>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899C8036-7D86-0F19-87A8-0974983A6BB8}"/>
              </a:ext>
            </a:extLst>
          </p:cNvPr>
          <p:cNvCxnSpPr>
            <a:cxnSpLocks/>
          </p:cNvCxnSpPr>
          <p:nvPr/>
        </p:nvCxnSpPr>
        <p:spPr>
          <a:xfrm flipV="1">
            <a:off x="2136924" y="4438790"/>
            <a:ext cx="3806676" cy="1047954"/>
          </a:xfrm>
          <a:prstGeom prst="line">
            <a:avLst/>
          </a:prstGeom>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FE51E8C-96FA-9835-5606-80869AEE5628}"/>
              </a:ext>
            </a:extLst>
          </p:cNvPr>
          <p:cNvCxnSpPr>
            <a:cxnSpLocks/>
          </p:cNvCxnSpPr>
          <p:nvPr/>
        </p:nvCxnSpPr>
        <p:spPr>
          <a:xfrm>
            <a:off x="6096000" y="5372764"/>
            <a:ext cx="2462795" cy="589087"/>
          </a:xfrm>
          <a:prstGeom prst="line">
            <a:avLst/>
          </a:prstGeom>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47EAA1D9-004C-DE8A-9130-C1F484D2D72F}"/>
              </a:ext>
            </a:extLst>
          </p:cNvPr>
          <p:cNvCxnSpPr>
            <a:cxnSpLocks/>
          </p:cNvCxnSpPr>
          <p:nvPr/>
        </p:nvCxnSpPr>
        <p:spPr>
          <a:xfrm>
            <a:off x="5909722" y="3771223"/>
            <a:ext cx="3684844" cy="666332"/>
          </a:xfrm>
          <a:prstGeom prst="line">
            <a:avLst/>
          </a:prstGeom>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E6FE4D12-2356-2DB3-7885-04D336FEEB5D}"/>
              </a:ext>
            </a:extLst>
          </p:cNvPr>
          <p:cNvSpPr txBox="1"/>
          <p:nvPr/>
        </p:nvSpPr>
        <p:spPr>
          <a:xfrm>
            <a:off x="9392603" y="6402797"/>
            <a:ext cx="430316" cy="369332"/>
          </a:xfrm>
          <a:prstGeom prst="rect">
            <a:avLst/>
          </a:prstGeom>
          <a:noFill/>
        </p:spPr>
        <p:txBody>
          <a:bodyPr wrap="square">
            <a:spAutoFit/>
          </a:bodyPr>
          <a:lstStyle/>
          <a:p>
            <a:r>
              <a:rPr lang="en-US" sz="1800" dirty="0">
                <a:solidFill>
                  <a:schemeClr val="bg1"/>
                </a:solidFill>
                <a:latin typeface="Arial" panose="020B0604020202020204" pitchFamily="34" charset="0"/>
              </a:rPr>
              <a:t>1) </a:t>
            </a:r>
            <a:endParaRPr lang="en-CA" dirty="0"/>
          </a:p>
        </p:txBody>
      </p:sp>
      <p:sp>
        <p:nvSpPr>
          <p:cNvPr id="6" name="TextBox 5">
            <a:extLst>
              <a:ext uri="{FF2B5EF4-FFF2-40B4-BE49-F238E27FC236}">
                <a16:creationId xmlns:a16="http://schemas.microsoft.com/office/drawing/2014/main" id="{2D9A81EE-4480-8D2F-8D02-62045FD06B19}"/>
              </a:ext>
            </a:extLst>
          </p:cNvPr>
          <p:cNvSpPr txBox="1"/>
          <p:nvPr/>
        </p:nvSpPr>
        <p:spPr>
          <a:xfrm>
            <a:off x="2829700" y="5432636"/>
            <a:ext cx="430316" cy="369332"/>
          </a:xfrm>
          <a:prstGeom prst="rect">
            <a:avLst/>
          </a:prstGeom>
          <a:noFill/>
        </p:spPr>
        <p:txBody>
          <a:bodyPr wrap="square">
            <a:spAutoFit/>
          </a:bodyPr>
          <a:lstStyle/>
          <a:p>
            <a:r>
              <a:rPr lang="en-US" sz="1800" b="0" i="0" dirty="0">
                <a:solidFill>
                  <a:schemeClr val="bg1"/>
                </a:solidFill>
                <a:effectLst/>
                <a:latin typeface="Arial" panose="020B0604020202020204" pitchFamily="34" charset="0"/>
              </a:rPr>
              <a:t>2) </a:t>
            </a:r>
            <a:endParaRPr lang="en-CA" dirty="0"/>
          </a:p>
        </p:txBody>
      </p:sp>
      <p:sp>
        <p:nvSpPr>
          <p:cNvPr id="20" name="TextBox 19">
            <a:extLst>
              <a:ext uri="{FF2B5EF4-FFF2-40B4-BE49-F238E27FC236}">
                <a16:creationId xmlns:a16="http://schemas.microsoft.com/office/drawing/2014/main" id="{12D7F0C1-4450-C890-A7F5-80BFDEB0FE4F}"/>
              </a:ext>
            </a:extLst>
          </p:cNvPr>
          <p:cNvSpPr txBox="1"/>
          <p:nvPr/>
        </p:nvSpPr>
        <p:spPr>
          <a:xfrm>
            <a:off x="11433304" y="5385734"/>
            <a:ext cx="430316" cy="369332"/>
          </a:xfrm>
          <a:prstGeom prst="rect">
            <a:avLst/>
          </a:prstGeom>
          <a:noFill/>
        </p:spPr>
        <p:txBody>
          <a:bodyPr wrap="square">
            <a:spAutoFit/>
          </a:bodyPr>
          <a:lstStyle/>
          <a:p>
            <a:r>
              <a:rPr lang="en-US" sz="1800" b="0" i="0" dirty="0">
                <a:solidFill>
                  <a:schemeClr val="bg1"/>
                </a:solidFill>
                <a:effectLst/>
                <a:latin typeface="Arial" panose="020B0604020202020204" pitchFamily="34" charset="0"/>
              </a:rPr>
              <a:t>3) </a:t>
            </a:r>
            <a:endParaRPr lang="en-CA" dirty="0"/>
          </a:p>
        </p:txBody>
      </p:sp>
      <p:sp>
        <p:nvSpPr>
          <p:cNvPr id="22" name="TextBox 21">
            <a:extLst>
              <a:ext uri="{FF2B5EF4-FFF2-40B4-BE49-F238E27FC236}">
                <a16:creationId xmlns:a16="http://schemas.microsoft.com/office/drawing/2014/main" id="{6C6C343A-868B-2276-B1A0-687E2650EA86}"/>
              </a:ext>
            </a:extLst>
          </p:cNvPr>
          <p:cNvSpPr txBox="1"/>
          <p:nvPr/>
        </p:nvSpPr>
        <p:spPr>
          <a:xfrm>
            <a:off x="10479451" y="3538741"/>
            <a:ext cx="527901" cy="369332"/>
          </a:xfrm>
          <a:prstGeom prst="rect">
            <a:avLst/>
          </a:prstGeom>
          <a:noFill/>
        </p:spPr>
        <p:txBody>
          <a:bodyPr wrap="square">
            <a:spAutoFit/>
          </a:bodyPr>
          <a:lstStyle/>
          <a:p>
            <a:r>
              <a:rPr lang="en-US" sz="1800" b="0" i="0" dirty="0">
                <a:solidFill>
                  <a:schemeClr val="bg1"/>
                </a:solidFill>
                <a:effectLst/>
                <a:latin typeface="Arial" panose="020B0604020202020204" pitchFamily="34" charset="0"/>
              </a:rPr>
              <a:t> 4) </a:t>
            </a:r>
            <a:endParaRPr lang="en-CA" dirty="0"/>
          </a:p>
        </p:txBody>
      </p:sp>
      <p:sp>
        <p:nvSpPr>
          <p:cNvPr id="24" name="TextBox 23">
            <a:extLst>
              <a:ext uri="{FF2B5EF4-FFF2-40B4-BE49-F238E27FC236}">
                <a16:creationId xmlns:a16="http://schemas.microsoft.com/office/drawing/2014/main" id="{8564B63A-BC6F-5C43-4529-059306412517}"/>
              </a:ext>
            </a:extLst>
          </p:cNvPr>
          <p:cNvSpPr txBox="1"/>
          <p:nvPr/>
        </p:nvSpPr>
        <p:spPr>
          <a:xfrm>
            <a:off x="2694050" y="2810767"/>
            <a:ext cx="492210" cy="369332"/>
          </a:xfrm>
          <a:prstGeom prst="rect">
            <a:avLst/>
          </a:prstGeom>
          <a:noFill/>
        </p:spPr>
        <p:txBody>
          <a:bodyPr wrap="square">
            <a:spAutoFit/>
          </a:bodyPr>
          <a:lstStyle/>
          <a:p>
            <a:r>
              <a:rPr lang="en-US" sz="1800" b="0" i="0" dirty="0">
                <a:effectLst/>
                <a:latin typeface="Arial" panose="020B0604020202020204" pitchFamily="34" charset="0"/>
              </a:rPr>
              <a:t> </a:t>
            </a:r>
            <a:r>
              <a:rPr lang="en-US" sz="1800" b="0" i="0" dirty="0">
                <a:solidFill>
                  <a:schemeClr val="bg1"/>
                </a:solidFill>
                <a:effectLst/>
                <a:latin typeface="Arial" panose="020B0604020202020204" pitchFamily="34" charset="0"/>
              </a:rPr>
              <a:t>5) </a:t>
            </a:r>
            <a:endParaRPr lang="en-CA" dirty="0"/>
          </a:p>
        </p:txBody>
      </p:sp>
    </p:spTree>
    <p:extLst>
      <p:ext uri="{BB962C8B-B14F-4D97-AF65-F5344CB8AC3E}">
        <p14:creationId xmlns:p14="http://schemas.microsoft.com/office/powerpoint/2010/main" val="1174351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communication&#10;&#10;Description automatically generated">
            <a:extLst>
              <a:ext uri="{FF2B5EF4-FFF2-40B4-BE49-F238E27FC236}">
                <a16:creationId xmlns:a16="http://schemas.microsoft.com/office/drawing/2014/main" id="{B06BDACF-B4EC-AADE-CF9C-75E8695B1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14" y="1020109"/>
            <a:ext cx="3567146" cy="4705631"/>
          </a:xfrm>
          <a:prstGeom prst="rect">
            <a:avLst/>
          </a:prstGeom>
        </p:spPr>
      </p:pic>
      <p:sp>
        <p:nvSpPr>
          <p:cNvPr id="4" name="TextBox 3">
            <a:extLst>
              <a:ext uri="{FF2B5EF4-FFF2-40B4-BE49-F238E27FC236}">
                <a16:creationId xmlns:a16="http://schemas.microsoft.com/office/drawing/2014/main" id="{A4D33D6C-3554-C141-E1C1-40CE89931087}"/>
              </a:ext>
            </a:extLst>
          </p:cNvPr>
          <p:cNvSpPr txBox="1"/>
          <p:nvPr/>
        </p:nvSpPr>
        <p:spPr>
          <a:xfrm>
            <a:off x="3761860" y="0"/>
            <a:ext cx="8430140" cy="6863417"/>
          </a:xfrm>
          <a:prstGeom prst="rect">
            <a:avLst/>
          </a:prstGeom>
          <a:noFill/>
        </p:spPr>
        <p:txBody>
          <a:bodyPr wrap="square">
            <a:spAutoFit/>
          </a:bodyPr>
          <a:lstStyle/>
          <a:p>
            <a:pPr marL="285750" indent="-285750">
              <a:buFont typeface="Arial" panose="020B0604020202020204" pitchFamily="34" charset="0"/>
              <a:buChar char="•"/>
            </a:pPr>
            <a:r>
              <a:rPr lang="en-US" sz="2200" b="0" i="0" dirty="0">
                <a:effectLst/>
                <a:latin typeface="+mj-lt"/>
              </a:rPr>
              <a:t>The </a:t>
            </a:r>
            <a:r>
              <a:rPr lang="en-US" sz="2200" b="0" i="0" dirty="0">
                <a:solidFill>
                  <a:schemeClr val="bg1"/>
                </a:solidFill>
                <a:effectLst/>
                <a:latin typeface="+mj-lt"/>
              </a:rPr>
              <a:t>triune brain theory</a:t>
            </a:r>
            <a:r>
              <a:rPr lang="en-US" sz="2200" b="0" i="0" dirty="0">
                <a:effectLst/>
                <a:latin typeface="+mj-lt"/>
              </a:rPr>
              <a:t>, proposed by neuroscientist Paul MacLean in the 1960s, suggests that the human brain is structured in three distinct layers that correspond to different aspects of our evolutionary development. </a:t>
            </a:r>
          </a:p>
          <a:p>
            <a:pPr marL="285750" indent="-285750">
              <a:buFont typeface="Arial" panose="020B0604020202020204" pitchFamily="34" charset="0"/>
              <a:buChar char="•"/>
            </a:pPr>
            <a:r>
              <a:rPr lang="en-US" sz="2200" dirty="0">
                <a:latin typeface="+mj-lt"/>
              </a:rPr>
              <a:t>The </a:t>
            </a:r>
            <a:r>
              <a:rPr lang="en-US" sz="2200" dirty="0">
                <a:solidFill>
                  <a:schemeClr val="bg1"/>
                </a:solidFill>
                <a:latin typeface="+mj-lt"/>
              </a:rPr>
              <a:t>r</a:t>
            </a:r>
            <a:r>
              <a:rPr lang="en-US" sz="2200" b="0" i="0" dirty="0">
                <a:solidFill>
                  <a:schemeClr val="bg1"/>
                </a:solidFill>
                <a:effectLst/>
                <a:latin typeface="+mj-lt"/>
              </a:rPr>
              <a:t>eptilian Brain </a:t>
            </a:r>
            <a:r>
              <a:rPr lang="en-US" sz="2200" b="0" i="0" dirty="0">
                <a:effectLst/>
                <a:latin typeface="+mj-lt"/>
              </a:rPr>
              <a:t>is the most primitive part of the brain, responsible for basic survival functions such as heart rate, breathing, and instinctual behaviors. It governs aggression, dominance, territoriality, and basic survival instincts.</a:t>
            </a:r>
          </a:p>
          <a:p>
            <a:pPr marL="285750" indent="-285750">
              <a:buFont typeface="Arial" panose="020B0604020202020204" pitchFamily="34" charset="0"/>
              <a:buChar char="•"/>
            </a:pPr>
            <a:r>
              <a:rPr lang="en-US" sz="2200" b="0" i="0" dirty="0">
                <a:effectLst/>
                <a:latin typeface="+mj-lt"/>
              </a:rPr>
              <a:t>The </a:t>
            </a:r>
            <a:r>
              <a:rPr lang="en-US" sz="2200" b="0" i="0" dirty="0">
                <a:solidFill>
                  <a:schemeClr val="bg1"/>
                </a:solidFill>
                <a:effectLst/>
                <a:latin typeface="+mj-lt"/>
              </a:rPr>
              <a:t>Limbic System </a:t>
            </a:r>
            <a:r>
              <a:rPr lang="en-US" sz="2200" b="0" i="0" dirty="0">
                <a:effectLst/>
                <a:latin typeface="+mj-lt"/>
              </a:rPr>
              <a:t>is associated with emotions, social behaviors, and memory. It includes structures such as the amygdala and hippocampus and is responsible for processing emotions and forming emotional memories.</a:t>
            </a:r>
          </a:p>
          <a:p>
            <a:pPr marL="285750" indent="-285750">
              <a:buFont typeface="Arial" panose="020B0604020202020204" pitchFamily="34" charset="0"/>
              <a:buChar char="•"/>
            </a:pPr>
            <a:r>
              <a:rPr lang="en-US" sz="2200" b="0" i="0" dirty="0">
                <a:effectLst/>
                <a:latin typeface="+mj-lt"/>
              </a:rPr>
              <a:t>The </a:t>
            </a:r>
            <a:r>
              <a:rPr lang="en-US" sz="2200" b="0" i="0" dirty="0">
                <a:solidFill>
                  <a:schemeClr val="bg1"/>
                </a:solidFill>
                <a:effectLst/>
                <a:latin typeface="+mj-lt"/>
              </a:rPr>
              <a:t>Neocortex or </a:t>
            </a:r>
            <a:r>
              <a:rPr lang="en-US" sz="2200" dirty="0">
                <a:solidFill>
                  <a:schemeClr val="bg1"/>
                </a:solidFill>
                <a:latin typeface="+mj-lt"/>
              </a:rPr>
              <a:t>r</a:t>
            </a:r>
            <a:r>
              <a:rPr lang="en-US" sz="2200" b="0" i="0" dirty="0">
                <a:solidFill>
                  <a:schemeClr val="bg1"/>
                </a:solidFill>
                <a:effectLst/>
                <a:latin typeface="+mj-lt"/>
              </a:rPr>
              <a:t>ational Brain </a:t>
            </a:r>
            <a:r>
              <a:rPr lang="en-US" sz="2200" b="0" i="0" dirty="0">
                <a:effectLst/>
                <a:latin typeface="+mj-lt"/>
              </a:rPr>
              <a:t>is the most evolved part of the brain, responsible for higher-order functions such as reasoning, problem-solving, language, and abstract thinking. It allows for complex thought processes and is involved in planning and decision-making.</a:t>
            </a:r>
          </a:p>
          <a:p>
            <a:pPr marL="285750" indent="-285750">
              <a:buFont typeface="Arial" panose="020B0604020202020204" pitchFamily="34" charset="0"/>
              <a:buChar char="•"/>
            </a:pPr>
            <a:r>
              <a:rPr lang="en-US" sz="2200" dirty="0">
                <a:latin typeface="+mj-lt"/>
              </a:rPr>
              <a:t>The reptilian brain and limbic system are instinctual while the neocortex is rational. The prefrontal cortex, the most recently evolved part of the cortex corresponds to the self-observing/wise mind.</a:t>
            </a:r>
            <a:endParaRPr lang="en-US" sz="2200" b="0" i="0" dirty="0">
              <a:effectLst/>
              <a:latin typeface="+mj-lt"/>
            </a:endParaRPr>
          </a:p>
        </p:txBody>
      </p:sp>
      <p:sp>
        <p:nvSpPr>
          <p:cNvPr id="6" name="TextBox 5">
            <a:extLst>
              <a:ext uri="{FF2B5EF4-FFF2-40B4-BE49-F238E27FC236}">
                <a16:creationId xmlns:a16="http://schemas.microsoft.com/office/drawing/2014/main" id="{4DCF0DD5-17F5-3441-8427-754003F00884}"/>
              </a:ext>
            </a:extLst>
          </p:cNvPr>
          <p:cNvSpPr txBox="1"/>
          <p:nvPr/>
        </p:nvSpPr>
        <p:spPr>
          <a:xfrm>
            <a:off x="194714" y="351234"/>
            <a:ext cx="3567146" cy="584775"/>
          </a:xfrm>
          <a:prstGeom prst="rect">
            <a:avLst/>
          </a:prstGeom>
          <a:noFill/>
        </p:spPr>
        <p:txBody>
          <a:bodyPr wrap="square">
            <a:spAutoFit/>
          </a:bodyPr>
          <a:lstStyle/>
          <a:p>
            <a:r>
              <a:rPr lang="en-US" sz="3200" dirty="0">
                <a:solidFill>
                  <a:schemeClr val="bg1"/>
                </a:solidFill>
              </a:rPr>
              <a:t>THE TRIUNE BRAIN</a:t>
            </a:r>
          </a:p>
        </p:txBody>
      </p:sp>
    </p:spTree>
    <p:extLst>
      <p:ext uri="{BB962C8B-B14F-4D97-AF65-F5344CB8AC3E}">
        <p14:creationId xmlns:p14="http://schemas.microsoft.com/office/powerpoint/2010/main" val="3963956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F7CBCB-463C-FE91-5B54-704E04F23DA1}"/>
              </a:ext>
            </a:extLst>
          </p:cNvPr>
          <p:cNvSpPr txBox="1"/>
          <p:nvPr/>
        </p:nvSpPr>
        <p:spPr>
          <a:xfrm>
            <a:off x="3962401" y="0"/>
            <a:ext cx="8116478"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Charles Darwin made a very strong case that Humans were not </a:t>
            </a:r>
            <a:r>
              <a:rPr lang="en-US" sz="2000" dirty="0">
                <a:latin typeface="Arial" panose="020B0604020202020204" pitchFamily="34" charset="0"/>
              </a:rPr>
              <a:t>made</a:t>
            </a:r>
            <a:r>
              <a:rPr lang="en-US" sz="2000" b="0" i="0" dirty="0">
                <a:effectLst/>
                <a:latin typeface="Arial" panose="020B0604020202020204" pitchFamily="34" charset="0"/>
              </a:rPr>
              <a:t> whole cloth on the 6</a:t>
            </a:r>
            <a:r>
              <a:rPr lang="en-US" sz="2000" b="0" i="0" baseline="30000" dirty="0">
                <a:effectLst/>
                <a:latin typeface="Arial" panose="020B0604020202020204" pitchFamily="34" charset="0"/>
              </a:rPr>
              <a:t>th</a:t>
            </a:r>
            <a:r>
              <a:rPr lang="en-US" sz="2000" b="0" i="0" dirty="0">
                <a:effectLst/>
                <a:latin typeface="Arial" panose="020B0604020202020204" pitchFamily="34" charset="0"/>
              </a:rPr>
              <a:t> day of creation. Instead, he argued we evolved step by step from single celled organisms. </a:t>
            </a:r>
          </a:p>
          <a:p>
            <a:pPr marL="285750" indent="-285750">
              <a:buFont typeface="Arial" panose="020B0604020202020204" pitchFamily="34" charset="0"/>
              <a:buChar char="•"/>
            </a:pPr>
            <a:r>
              <a:rPr lang="en-US" sz="2000" dirty="0">
                <a:latin typeface="Arial" panose="020B0604020202020204" pitchFamily="34" charset="0"/>
              </a:rPr>
              <a:t>To understand ourselves, we need to appreciate how evolution shaped our brains and minds. In this course we will focus on four parts of the Human nervous system, “brains” or minds. These co-exist within us. They are the</a:t>
            </a:r>
            <a:r>
              <a:rPr lang="en-US" sz="2000" dirty="0">
                <a:solidFill>
                  <a:schemeClr val="bg1"/>
                </a:solidFill>
                <a:latin typeface="Arial" panose="020B0604020202020204" pitchFamily="34" charset="0"/>
              </a:rPr>
              <a:t> 1) </a:t>
            </a:r>
            <a:r>
              <a:rPr lang="en-US" sz="2000" dirty="0">
                <a:latin typeface="Arial" panose="020B0604020202020204" pitchFamily="34" charset="0"/>
              </a:rPr>
              <a:t>somatic (body or peripheral nervous system), and </a:t>
            </a:r>
            <a:r>
              <a:rPr lang="en-US" sz="2000" dirty="0">
                <a:solidFill>
                  <a:schemeClr val="bg1"/>
                </a:solidFill>
                <a:latin typeface="Arial" panose="020B0604020202020204" pitchFamily="34" charset="0"/>
              </a:rPr>
              <a:t>2) </a:t>
            </a:r>
            <a:r>
              <a:rPr lang="en-US" sz="2000" dirty="0">
                <a:latin typeface="Arial" panose="020B0604020202020204" pitchFamily="34" charset="0"/>
              </a:rPr>
              <a:t>the central nervous system’s </a:t>
            </a:r>
            <a:r>
              <a:rPr lang="en-US" sz="2000" dirty="0">
                <a:solidFill>
                  <a:schemeClr val="bg1"/>
                </a:solidFill>
                <a:latin typeface="Arial" panose="020B0604020202020204" pitchFamily="34" charset="0"/>
              </a:rPr>
              <a:t>a</a:t>
            </a:r>
            <a:r>
              <a:rPr lang="en-US" sz="2000" dirty="0">
                <a:latin typeface="Arial" panose="020B0604020202020204" pitchFamily="34" charset="0"/>
              </a:rPr>
              <a:t>-emotional, </a:t>
            </a:r>
            <a:r>
              <a:rPr lang="en-US" sz="2000" dirty="0">
                <a:solidFill>
                  <a:schemeClr val="bg1"/>
                </a:solidFill>
                <a:latin typeface="Arial" panose="020B0604020202020204" pitchFamily="34" charset="0"/>
              </a:rPr>
              <a:t>b</a:t>
            </a:r>
            <a:r>
              <a:rPr lang="en-US" sz="2000" dirty="0">
                <a:latin typeface="Arial" panose="020B0604020202020204" pitchFamily="34" charset="0"/>
              </a:rPr>
              <a:t>-rational, and </a:t>
            </a:r>
            <a:r>
              <a:rPr lang="en-US" sz="2000" dirty="0">
                <a:solidFill>
                  <a:schemeClr val="bg1"/>
                </a:solidFill>
                <a:latin typeface="Arial" panose="020B0604020202020204" pitchFamily="34" charset="0"/>
              </a:rPr>
              <a:t>c</a:t>
            </a:r>
            <a:r>
              <a:rPr lang="en-US" sz="2000" dirty="0">
                <a:latin typeface="Arial" panose="020B0604020202020204" pitchFamily="34" charset="0"/>
              </a:rPr>
              <a:t>-self-observing brains. We will explore their history, how each processes information, responds differently to the challenges we face and why understanding that we have not one but several brains is so important in understanding mental health. </a:t>
            </a:r>
          </a:p>
          <a:p>
            <a:pPr marL="342900" indent="-342900">
              <a:buFont typeface="Arial" panose="020B0604020202020204" pitchFamily="34" charset="0"/>
              <a:buChar char="•"/>
            </a:pPr>
            <a:r>
              <a:rPr lang="en-US" sz="2000" dirty="0">
                <a:latin typeface="Arial" panose="020B0604020202020204" pitchFamily="34" charset="0"/>
              </a:rPr>
              <a:t>We have evolutionarily older simpler brains as well as younger more complex ones within us. In certain situations, for example when we’re startled, our older reptilian brain reacts before our newer thinking brain does. Emotions such as anxiety, anger or sadness are associated with our older emotional brain and sometimes control us. Other times we can rationally self-talk or sooth ourselves into feeling better or calming down by using more recently developed parts of our mind. Our mind is not just one thing; it’s a dialogue between different parts of our nervous system.</a:t>
            </a:r>
          </a:p>
          <a:p>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p:txBody>
      </p:sp>
      <p:sp>
        <p:nvSpPr>
          <p:cNvPr id="4" name="TextBox 3">
            <a:extLst>
              <a:ext uri="{FF2B5EF4-FFF2-40B4-BE49-F238E27FC236}">
                <a16:creationId xmlns:a16="http://schemas.microsoft.com/office/drawing/2014/main" id="{08B3E490-28EE-D86D-D3B9-EEE44A27C7B1}"/>
              </a:ext>
            </a:extLst>
          </p:cNvPr>
          <p:cNvSpPr txBox="1"/>
          <p:nvPr/>
        </p:nvSpPr>
        <p:spPr>
          <a:xfrm>
            <a:off x="-87984" y="132217"/>
            <a:ext cx="4194928" cy="830997"/>
          </a:xfrm>
          <a:prstGeom prst="rect">
            <a:avLst/>
          </a:prstGeom>
          <a:noFill/>
        </p:spPr>
        <p:txBody>
          <a:bodyPr wrap="square">
            <a:spAutoFit/>
          </a:bodyPr>
          <a:lstStyle/>
          <a:p>
            <a:pPr algn="ctr"/>
            <a:r>
              <a:rPr lang="en-US" sz="2400" dirty="0">
                <a:solidFill>
                  <a:schemeClr val="bg1"/>
                </a:solidFill>
                <a:latin typeface="Arial" panose="020B0604020202020204" pitchFamily="34" charset="0"/>
              </a:rPr>
              <a:t>THE NERVOUS SYSTEM’S LINEAGE</a:t>
            </a:r>
            <a:endParaRPr lang="en-CA" sz="2400" dirty="0">
              <a:solidFill>
                <a:schemeClr val="bg1"/>
              </a:solidFill>
            </a:endParaRPr>
          </a:p>
        </p:txBody>
      </p:sp>
      <p:pic>
        <p:nvPicPr>
          <p:cNvPr id="5" name="Picture 4">
            <a:extLst>
              <a:ext uri="{FF2B5EF4-FFF2-40B4-BE49-F238E27FC236}">
                <a16:creationId xmlns:a16="http://schemas.microsoft.com/office/drawing/2014/main" id="{A3501886-5337-A9E5-FA77-E6A5409A5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21" y="1060963"/>
            <a:ext cx="3905840" cy="5664820"/>
          </a:xfrm>
          <a:prstGeom prst="rect">
            <a:avLst/>
          </a:prstGeom>
        </p:spPr>
      </p:pic>
      <p:sp>
        <p:nvSpPr>
          <p:cNvPr id="6" name="TextBox 5">
            <a:extLst>
              <a:ext uri="{FF2B5EF4-FFF2-40B4-BE49-F238E27FC236}">
                <a16:creationId xmlns:a16="http://schemas.microsoft.com/office/drawing/2014/main" id="{FF3F9CC7-D37A-1B98-EA05-40D588F32BB9}"/>
              </a:ext>
            </a:extLst>
          </p:cNvPr>
          <p:cNvSpPr txBox="1"/>
          <p:nvPr/>
        </p:nvSpPr>
        <p:spPr>
          <a:xfrm>
            <a:off x="2265905" y="2423477"/>
            <a:ext cx="1462033" cy="400110"/>
          </a:xfrm>
          <a:prstGeom prst="rect">
            <a:avLst/>
          </a:prstGeom>
          <a:noFill/>
        </p:spPr>
        <p:txBody>
          <a:bodyPr wrap="square">
            <a:spAutoFit/>
          </a:bodyPr>
          <a:lstStyle/>
          <a:p>
            <a:r>
              <a:rPr lang="en-US" sz="2000" b="1" dirty="0">
                <a:solidFill>
                  <a:schemeClr val="bg1"/>
                </a:solidFill>
                <a:latin typeface="Arial" panose="020B0604020202020204" pitchFamily="34" charset="0"/>
              </a:rPr>
              <a:t>1</a:t>
            </a:r>
            <a:endParaRPr lang="en-CA" sz="2000" b="1" dirty="0">
              <a:solidFill>
                <a:schemeClr val="bg1"/>
              </a:solidFill>
            </a:endParaRPr>
          </a:p>
        </p:txBody>
      </p:sp>
      <p:sp>
        <p:nvSpPr>
          <p:cNvPr id="8" name="TextBox 7">
            <a:extLst>
              <a:ext uri="{FF2B5EF4-FFF2-40B4-BE49-F238E27FC236}">
                <a16:creationId xmlns:a16="http://schemas.microsoft.com/office/drawing/2014/main" id="{FA4FB028-E8A5-3EF1-040C-1961F7D1B4A5}"/>
              </a:ext>
            </a:extLst>
          </p:cNvPr>
          <p:cNvSpPr txBox="1"/>
          <p:nvPr/>
        </p:nvSpPr>
        <p:spPr>
          <a:xfrm>
            <a:off x="329923" y="2423477"/>
            <a:ext cx="674914" cy="400110"/>
          </a:xfrm>
          <a:prstGeom prst="rect">
            <a:avLst/>
          </a:prstGeom>
          <a:noFill/>
        </p:spPr>
        <p:txBody>
          <a:bodyPr wrap="square">
            <a:spAutoFit/>
          </a:bodyPr>
          <a:lstStyle/>
          <a:p>
            <a:r>
              <a:rPr lang="en-US" sz="2000" b="1" dirty="0">
                <a:solidFill>
                  <a:schemeClr val="bg1"/>
                </a:solidFill>
                <a:latin typeface="Arial" panose="020B0604020202020204" pitchFamily="34" charset="0"/>
              </a:rPr>
              <a:t>2</a:t>
            </a:r>
            <a:endParaRPr lang="en-CA" sz="2000" b="1" dirty="0">
              <a:solidFill>
                <a:schemeClr val="bg1"/>
              </a:solidFill>
            </a:endParaRPr>
          </a:p>
        </p:txBody>
      </p:sp>
    </p:spTree>
    <p:extLst>
      <p:ext uri="{BB962C8B-B14F-4D97-AF65-F5344CB8AC3E}">
        <p14:creationId xmlns:p14="http://schemas.microsoft.com/office/powerpoint/2010/main" val="2615376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8280F1-6D9A-DE53-860A-EAEB4EACBE36}"/>
              </a:ext>
            </a:extLst>
          </p:cNvPr>
          <p:cNvSpPr txBox="1"/>
          <p:nvPr/>
        </p:nvSpPr>
        <p:spPr>
          <a:xfrm>
            <a:off x="3365370" y="100461"/>
            <a:ext cx="8666375" cy="7171194"/>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Imagine the brain’s evolution as a series of architectural add-ons to a building, where nothing old ever gets torn down, only built upon.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At the very beginning, life built a simple mud hut, just walls and a roof, no rooms, no second floor. This was like the first nerve nets: a basic way of sensing the world and responding, with no central control.</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Over time, instead of demolishing the mud hut, a sturdier wooden house was constructed around it. This gave more structure and organization, just like early vertebrate brains, which added a spinal cord and simple brainstem to coordinate movement and survival functions. The old mud hut (the nerve net) was still there, buried inside, still doing its job.</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Later, evolution further expanded the structure, putting a comfortable bungalow on top of the old structures. This bungalow had rooms for memory, emotion, and social living; the limbic system. You could now have a “family life” of feelings, relationships, and basic learning, layered right on top of the simpler survival wiring.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Finally, the palace arose, a grand construction with towers and libraries, able to look out on the world, reflect, and plan. This is the neocortex, especially developed in humans: capable of reasoning, imagination, art, and philosophy. Yet beneath this palace lie the bungalow, the wooden house, and even the old mud hut. They were never demolished; they remain foundational, influencing the grand palace above.</a:t>
            </a:r>
          </a:p>
          <a:p>
            <a:pPr>
              <a:buNone/>
            </a:pPr>
            <a:br>
              <a:rPr lang="en-US"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63C5059-4034-2E6A-E86E-9EFEE2861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58" y="1102936"/>
            <a:ext cx="2990654" cy="5755064"/>
          </a:xfrm>
          <a:prstGeom prst="rect">
            <a:avLst/>
          </a:prstGeom>
        </p:spPr>
      </p:pic>
      <p:sp>
        <p:nvSpPr>
          <p:cNvPr id="4" name="TextBox 3">
            <a:extLst>
              <a:ext uri="{FF2B5EF4-FFF2-40B4-BE49-F238E27FC236}">
                <a16:creationId xmlns:a16="http://schemas.microsoft.com/office/drawing/2014/main" id="{8269B3CA-1ACD-5CD5-C879-46CCE81E67AD}"/>
              </a:ext>
            </a:extLst>
          </p:cNvPr>
          <p:cNvSpPr txBox="1"/>
          <p:nvPr/>
        </p:nvSpPr>
        <p:spPr>
          <a:xfrm>
            <a:off x="-7068" y="271939"/>
            <a:ext cx="3372438" cy="830997"/>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AN ARCHITECTURAL METAPHOR</a:t>
            </a:r>
            <a:endParaRPr lang="en-CA" sz="2400" dirty="0">
              <a:solidFill>
                <a:schemeClr val="bg1"/>
              </a:solidFill>
            </a:endParaRPr>
          </a:p>
        </p:txBody>
      </p:sp>
    </p:spTree>
    <p:extLst>
      <p:ext uri="{BB962C8B-B14F-4D97-AF65-F5344CB8AC3E}">
        <p14:creationId xmlns:p14="http://schemas.microsoft.com/office/powerpoint/2010/main" val="3107557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0CA33E-1469-D963-57DA-BB3CDF5165C9}"/>
              </a:ext>
            </a:extLst>
          </p:cNvPr>
          <p:cNvSpPr txBox="1"/>
          <p:nvPr/>
        </p:nvSpPr>
        <p:spPr>
          <a:xfrm>
            <a:off x="457200" y="0"/>
            <a:ext cx="11208470" cy="584775"/>
          </a:xfrm>
          <a:prstGeom prst="rect">
            <a:avLst/>
          </a:prstGeom>
          <a:noFill/>
        </p:spPr>
        <p:txBody>
          <a:bodyPr wrap="square">
            <a:spAutoFit/>
          </a:bodyPr>
          <a:lstStyle/>
          <a:p>
            <a:r>
              <a:rPr lang="en-US" sz="3200" dirty="0">
                <a:solidFill>
                  <a:schemeClr val="bg1"/>
                </a:solidFill>
                <a:latin typeface="Arial" panose="020B0604020202020204" pitchFamily="34" charset="0"/>
              </a:rPr>
              <a:t>NERVOUS SYSTEMS FROM REACTING TO REFLECTING</a:t>
            </a:r>
            <a:endParaRPr lang="en-CA" sz="3200" dirty="0">
              <a:solidFill>
                <a:schemeClr val="bg1"/>
              </a:solidFill>
            </a:endParaRPr>
          </a:p>
        </p:txBody>
      </p:sp>
      <p:sp>
        <p:nvSpPr>
          <p:cNvPr id="5" name="TextBox 4">
            <a:extLst>
              <a:ext uri="{FF2B5EF4-FFF2-40B4-BE49-F238E27FC236}">
                <a16:creationId xmlns:a16="http://schemas.microsoft.com/office/drawing/2014/main" id="{5174CE95-67ED-90F8-8483-B6ADEF3B2FFC}"/>
              </a:ext>
            </a:extLst>
          </p:cNvPr>
          <p:cNvSpPr txBox="1"/>
          <p:nvPr/>
        </p:nvSpPr>
        <p:spPr>
          <a:xfrm>
            <a:off x="0" y="449881"/>
            <a:ext cx="1212287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One simple way to understand what each of </a:t>
            </a:r>
            <a:r>
              <a:rPr lang="en-US" sz="2000" dirty="0">
                <a:latin typeface="Arial" panose="020B0604020202020204" pitchFamily="34" charset="0"/>
              </a:rPr>
              <a:t>these </a:t>
            </a:r>
            <a:r>
              <a:rPr lang="en-US" sz="2000" b="0" i="0" dirty="0">
                <a:effectLst/>
                <a:latin typeface="Arial" panose="020B0604020202020204" pitchFamily="34" charset="0"/>
              </a:rPr>
              <a:t>brains/minds does is through the </a:t>
            </a:r>
            <a:r>
              <a:rPr lang="en-US" sz="2000" dirty="0">
                <a:latin typeface="Arial" panose="020B0604020202020204" pitchFamily="34" charset="0"/>
              </a:rPr>
              <a:t>concepts</a:t>
            </a:r>
            <a:r>
              <a:rPr lang="en-US" sz="2000" b="0" i="0" dirty="0">
                <a:effectLst/>
                <a:latin typeface="Arial" panose="020B0604020202020204" pitchFamily="34" charset="0"/>
              </a:rPr>
              <a:t> of reacting, acting, thinking and reflecting.</a:t>
            </a:r>
          </a:p>
          <a:p>
            <a:pPr marL="285750" indent="-285750">
              <a:buFont typeface="Arial" panose="020B0604020202020204" pitchFamily="34" charset="0"/>
              <a:buChar char="•"/>
            </a:pPr>
            <a:r>
              <a:rPr lang="en-US" sz="2000" dirty="0">
                <a:solidFill>
                  <a:schemeClr val="bg1"/>
                </a:solidFill>
                <a:latin typeface="Arial" panose="020B0604020202020204" pitchFamily="34" charset="0"/>
              </a:rPr>
              <a:t>Reacting-Somatic nervous system- </a:t>
            </a:r>
            <a:r>
              <a:rPr lang="en-US" sz="2000" dirty="0">
                <a:latin typeface="Arial" panose="020B0604020202020204" pitchFamily="34" charset="0"/>
              </a:rPr>
              <a:t>reacting</a:t>
            </a:r>
            <a:r>
              <a:rPr lang="en-US" sz="2000" b="0" i="0" dirty="0">
                <a:solidFill>
                  <a:schemeClr val="bg1"/>
                </a:solidFill>
                <a:effectLst/>
                <a:latin typeface="Arial" panose="020B0604020202020204" pitchFamily="34" charset="0"/>
              </a:rPr>
              <a:t> </a:t>
            </a:r>
            <a:r>
              <a:rPr lang="en-US" sz="2000" b="0" i="0" dirty="0">
                <a:effectLst/>
                <a:latin typeface="Arial" panose="020B0604020202020204" pitchFamily="34" charset="0"/>
              </a:rPr>
              <a:t>is an immediate, automatic response. It’s fast, instinctive, and driven by bodily states or emotions (e.g., flinching when startled, snapping back when hurt).</a:t>
            </a:r>
            <a:r>
              <a:rPr lang="en-US" altLang="en-US" sz="2000" dirty="0">
                <a:latin typeface="Arial" panose="020B0604020202020204" pitchFamily="34" charset="0"/>
                <a:cs typeface="Arial" panose="020B0604020202020204" pitchFamily="34" charset="0"/>
              </a:rPr>
              <a:t> Reacting is rooted in the body’s survival system (fight/flight/freeze). It corresponds to the  raw, physiological responses, muscle tension, visceral sensations.</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Acting-Emotional brain- </a:t>
            </a:r>
            <a:r>
              <a:rPr lang="en-US" sz="2000" b="0" i="0" dirty="0">
                <a:effectLst/>
                <a:latin typeface="Arial" panose="020B0604020202020204" pitchFamily="34" charset="0"/>
              </a:rPr>
              <a:t>Acting is a step beyond reacting. It is the carrying out of a purposeful behavior, guided by habits or learned patterns, but is not always deeply thought through (e.g., going to work, cooking </a:t>
            </a:r>
            <a:r>
              <a:rPr lang="en-US" sz="2000" b="0" i="0" dirty="0">
                <a:effectLst/>
                <a:latin typeface="Arial" panose="020B0604020202020204" pitchFamily="34" charset="0"/>
                <a:cs typeface="Arial" panose="020B0604020202020204" pitchFamily="34" charset="0"/>
              </a:rPr>
              <a:t>dinner, following a routine).</a:t>
            </a:r>
            <a:r>
              <a:rPr lang="en-US" altLang="en-US" sz="2000" dirty="0">
                <a:latin typeface="Arial" panose="020B0604020202020204" pitchFamily="34" charset="0"/>
                <a:cs typeface="Arial" panose="020B0604020202020204" pitchFamily="34" charset="0"/>
              </a:rPr>
              <a:t> Acting is fueled by feelings such as love, anger, fear, longing, that move us toward or away from others. Acting aligns with the emotional brain which is involved with attachment needs, affective expression, and relational protest.</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Thinking-Rational brain- </a:t>
            </a:r>
            <a:r>
              <a:rPr lang="en-US" sz="2000" b="0" i="0" dirty="0">
                <a:effectLst/>
                <a:latin typeface="Arial" panose="020B0604020202020204" pitchFamily="34" charset="0"/>
                <a:cs typeface="Arial" panose="020B0604020202020204" pitchFamily="34" charset="0"/>
              </a:rPr>
              <a:t>Thinking</a:t>
            </a:r>
            <a:r>
              <a:rPr lang="en-US" sz="2000" b="0" i="0" dirty="0">
                <a:solidFill>
                  <a:schemeClr val="bg1"/>
                </a:solidFill>
                <a:effectLst/>
                <a:latin typeface="Arial" panose="020B0604020202020204" pitchFamily="34" charset="0"/>
                <a:cs typeface="Arial" panose="020B0604020202020204" pitchFamily="34" charset="0"/>
              </a:rPr>
              <a:t> </a:t>
            </a:r>
            <a:r>
              <a:rPr lang="en-US" sz="2000" b="0" i="0" dirty="0">
                <a:effectLst/>
                <a:latin typeface="Arial" panose="020B0604020202020204" pitchFamily="34" charset="0"/>
                <a:cs typeface="Arial" panose="020B0604020202020204" pitchFamily="34" charset="0"/>
              </a:rPr>
              <a:t>involves slower, more deliberate processing. This is where reasoning, problem-solving, and planning come in (e.g., weighing options before making a decision, strategizing).</a:t>
            </a:r>
            <a:r>
              <a:rPr lang="en-US" altLang="en-US" sz="2000" dirty="0">
                <a:latin typeface="Arial" panose="020B0604020202020204" pitchFamily="34" charset="0"/>
                <a:cs typeface="Arial" panose="020B0604020202020204" pitchFamily="34" charset="0"/>
              </a:rPr>
              <a:t>Thinking involves cognitive processing, meaning-making, planning, the rational brain, words, logic, and analysis to interpret and guide experience.</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Reflecting-Self-reflecting brain- </a:t>
            </a:r>
            <a:r>
              <a:rPr lang="en-US" sz="2000" b="0" i="0" dirty="0">
                <a:effectLst/>
                <a:latin typeface="Arial" panose="020B0604020202020204" pitchFamily="34" charset="0"/>
              </a:rPr>
              <a:t>Reflecting involves standing back and observing one’s own mind, </a:t>
            </a:r>
            <a:r>
              <a:rPr lang="en-US" sz="2000" dirty="0">
                <a:latin typeface="Arial" panose="020B0604020202020204" pitchFamily="34" charset="0"/>
              </a:rPr>
              <a:t>with its thoughts, feelings, behaviors and sensations</a:t>
            </a:r>
            <a:r>
              <a:rPr lang="en-US" sz="2000" b="0" i="0" dirty="0">
                <a:effectLst/>
                <a:latin typeface="Arial" panose="020B0604020202020204" pitchFamily="34" charset="0"/>
              </a:rPr>
              <a:t>. This is self-awareness, perspective-taking, and meaning-making (e.g., asking, “Why did I react that way?” or “What really matters to me in this situation?”).</a:t>
            </a:r>
            <a:r>
              <a:rPr lang="en-US" altLang="en-US" sz="2000" dirty="0">
                <a:solidFill>
                  <a:srgbClr val="222222"/>
                </a:solidFill>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Reflecting goes beyond thought into meta-awareness; the  capacity to observe self and parts compassionately. It aligns with the self-reflecting pre-frontal cortex: holding together somatic, emotional, and rational in an integrated observing consciousness.</a:t>
            </a:r>
            <a:r>
              <a:rPr lang="en-US" altLang="en-US" sz="2000" dirty="0">
                <a:cs typeface="Arial" panose="020B0604020202020204" pitchFamily="34" charset="0"/>
              </a:rPr>
              <a:t> </a:t>
            </a:r>
            <a:endParaRPr lang="en-US" sz="2000" b="0" i="0" dirty="0">
              <a:effectLst/>
              <a:latin typeface="Arial" panose="020B0604020202020204" pitchFamily="34" charset="0"/>
            </a:endParaRPr>
          </a:p>
        </p:txBody>
      </p:sp>
    </p:spTree>
    <p:extLst>
      <p:ext uri="{BB962C8B-B14F-4D97-AF65-F5344CB8AC3E}">
        <p14:creationId xmlns:p14="http://schemas.microsoft.com/office/powerpoint/2010/main" val="381028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0E56-1B7B-4730-9E3B-6AAE1978718C}"/>
              </a:ext>
            </a:extLst>
          </p:cNvPr>
          <p:cNvSpPr>
            <a:spLocks noGrp="1"/>
          </p:cNvSpPr>
          <p:nvPr>
            <p:ph type="title" idx="4294967295"/>
          </p:nvPr>
        </p:nvSpPr>
        <p:spPr>
          <a:xfrm>
            <a:off x="1921268" y="419939"/>
            <a:ext cx="8829675" cy="1457325"/>
          </a:xfrm>
        </p:spPr>
        <p:txBody>
          <a:bodyPr>
            <a:normAutofit/>
          </a:bodyPr>
          <a:lstStyle/>
          <a:p>
            <a:pPr algn="ctr"/>
            <a:r>
              <a:rPr lang="en-CA" sz="3200" dirty="0">
                <a:solidFill>
                  <a:schemeClr val="bg1"/>
                </a:solidFill>
              </a:rPr>
              <a:t>Tool practice- crisis plans</a:t>
            </a:r>
          </a:p>
        </p:txBody>
      </p:sp>
      <p:graphicFrame>
        <p:nvGraphicFramePr>
          <p:cNvPr id="7" name="Content Placeholder 2">
            <a:extLst>
              <a:ext uri="{FF2B5EF4-FFF2-40B4-BE49-F238E27FC236}">
                <a16:creationId xmlns:a16="http://schemas.microsoft.com/office/drawing/2014/main" id="{08668836-CEC5-4366-B623-5C340DCF096D}"/>
              </a:ext>
            </a:extLst>
          </p:cNvPr>
          <p:cNvGraphicFramePr>
            <a:graphicFrameLocks noGrp="1"/>
          </p:cNvGraphicFramePr>
          <p:nvPr>
            <p:ph idx="4294967295"/>
            <p:extLst>
              <p:ext uri="{D42A27DB-BD31-4B8C-83A1-F6EECF244321}">
                <p14:modId xmlns:p14="http://schemas.microsoft.com/office/powerpoint/2010/main" val="2972100225"/>
              </p:ext>
            </p:extLst>
          </p:nvPr>
        </p:nvGraphicFramePr>
        <p:xfrm>
          <a:off x="730069" y="2104194"/>
          <a:ext cx="10872787" cy="3384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077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70DC63-ECC8-E31A-B492-B0EDFC4AE1D0}"/>
              </a:ext>
            </a:extLst>
          </p:cNvPr>
          <p:cNvSpPr txBox="1"/>
          <p:nvPr/>
        </p:nvSpPr>
        <p:spPr>
          <a:xfrm>
            <a:off x="0" y="584775"/>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As life evolved on earth there was an increase in consciousness as organisms</a:t>
            </a:r>
            <a:r>
              <a:rPr lang="en-US" sz="2000" b="0" i="0" dirty="0">
                <a:effectLst/>
                <a:latin typeface="Arial" panose="020B0604020202020204" pitchFamily="34" charset="0"/>
              </a:rPr>
              <a:t> shifted from reacting to acting to thinking to reflecting. </a:t>
            </a:r>
          </a:p>
          <a:p>
            <a:pPr marL="285750" indent="-285750">
              <a:buFont typeface="Arial" panose="020B0604020202020204" pitchFamily="34" charset="0"/>
              <a:buChar char="•"/>
            </a:pPr>
            <a:r>
              <a:rPr lang="en-US" sz="2000" b="0" i="0" dirty="0">
                <a:effectLst/>
                <a:latin typeface="Arial" panose="020B0604020202020204" pitchFamily="34" charset="0"/>
              </a:rPr>
              <a:t>Early single-celled organisms survive by</a:t>
            </a:r>
            <a:r>
              <a:rPr lang="en-US" sz="2000" b="0" i="0" dirty="0">
                <a:solidFill>
                  <a:schemeClr val="bg1"/>
                </a:solidFill>
                <a:effectLst/>
                <a:latin typeface="Arial" panose="020B0604020202020204" pitchFamily="34" charset="0"/>
              </a:rPr>
              <a:t> reacting </a:t>
            </a:r>
            <a:r>
              <a:rPr lang="en-US" sz="2000" b="0" i="0" dirty="0">
                <a:effectLst/>
                <a:latin typeface="Arial" panose="020B0604020202020204" pitchFamily="34" charset="0"/>
              </a:rPr>
              <a:t>to immediate conditions: moving toward nutrients, away from toxins, adjusting to light or temperature. This is reactivity</a:t>
            </a:r>
            <a:r>
              <a:rPr lang="en-US" sz="2000" dirty="0">
                <a:latin typeface="Arial" panose="020B0604020202020204" pitchFamily="34" charset="0"/>
              </a:rPr>
              <a:t> without a</a:t>
            </a:r>
            <a:r>
              <a:rPr lang="en-US" sz="2000" b="0" i="0" dirty="0">
                <a:effectLst/>
                <a:latin typeface="Arial" panose="020B0604020202020204" pitchFamily="34" charset="0"/>
              </a:rPr>
              <a:t> long-term plan; just rapid responses wired into physiology. These cells were conscious in the sense that </a:t>
            </a:r>
            <a:r>
              <a:rPr lang="en-US" sz="2000" dirty="0">
                <a:latin typeface="Arial" panose="020B0604020202020204" pitchFamily="34" charset="0"/>
              </a:rPr>
              <a:t>they</a:t>
            </a:r>
            <a:r>
              <a:rPr lang="en-US" sz="2000" b="0" i="0" dirty="0">
                <a:effectLst/>
                <a:latin typeface="Arial" panose="020B0604020202020204" pitchFamily="34" charset="0"/>
              </a:rPr>
              <a:t> felt like something.</a:t>
            </a:r>
          </a:p>
          <a:p>
            <a:pPr marL="285750" indent="-285750">
              <a:buFont typeface="Arial" panose="020B0604020202020204" pitchFamily="34" charset="0"/>
              <a:buChar char="•"/>
            </a:pPr>
            <a:r>
              <a:rPr lang="en-US" sz="2000" b="0" i="0" dirty="0">
                <a:effectLst/>
                <a:latin typeface="Arial" panose="020B0604020202020204" pitchFamily="34" charset="0"/>
              </a:rPr>
              <a:t>With nervous systems and mobility, animals begin </a:t>
            </a:r>
            <a:r>
              <a:rPr lang="en-US" sz="2000" b="0" i="0" dirty="0">
                <a:solidFill>
                  <a:schemeClr val="bg1"/>
                </a:solidFill>
                <a:effectLst/>
                <a:latin typeface="Arial" panose="020B0604020202020204" pitchFamily="34" charset="0"/>
              </a:rPr>
              <a:t>acting</a:t>
            </a:r>
            <a:r>
              <a:rPr lang="en-US" sz="2000" b="0" i="0" dirty="0">
                <a:effectLst/>
                <a:latin typeface="Arial" panose="020B0604020202020204" pitchFamily="34" charset="0"/>
              </a:rPr>
              <a:t>, not just reacting. A predator hunts rather than waits for food; a bird builds a nest in anticipation of eggs. Here, organisms exert agency and modify their environment. Acting marks the rise of intentional behavior: goal-directedness without needing conceptual thought.</a:t>
            </a:r>
          </a:p>
          <a:p>
            <a:pPr marL="285750" indent="-285750">
              <a:buFont typeface="Arial" panose="020B0604020202020204" pitchFamily="34" charset="0"/>
              <a:buChar char="•"/>
            </a:pPr>
            <a:r>
              <a:rPr lang="en-US" sz="2000" b="0" i="0" dirty="0">
                <a:effectLst/>
                <a:latin typeface="Arial" panose="020B0604020202020204" pitchFamily="34" charset="0"/>
              </a:rPr>
              <a:t>With </a:t>
            </a:r>
            <a:r>
              <a:rPr lang="en-US" sz="2000" dirty="0">
                <a:latin typeface="Arial" panose="020B0604020202020204" pitchFamily="34" charset="0"/>
              </a:rPr>
              <a:t>more complex</a:t>
            </a:r>
            <a:r>
              <a:rPr lang="en-US" sz="2000" b="0" i="0" dirty="0">
                <a:effectLst/>
                <a:latin typeface="Arial" panose="020B0604020202020204" pitchFamily="34" charset="0"/>
              </a:rPr>
              <a:t> brains, primates began </a:t>
            </a:r>
            <a:r>
              <a:rPr lang="en-US" sz="2000" b="0" i="0" dirty="0">
                <a:solidFill>
                  <a:schemeClr val="bg1"/>
                </a:solidFill>
                <a:effectLst/>
                <a:latin typeface="Arial" panose="020B0604020202020204" pitchFamily="34" charset="0"/>
              </a:rPr>
              <a:t>thinking</a:t>
            </a:r>
            <a:r>
              <a:rPr lang="en-US" sz="2000" b="0" i="0" dirty="0">
                <a:effectLst/>
                <a:latin typeface="Arial" panose="020B0604020202020204" pitchFamily="34" charset="0"/>
              </a:rPr>
              <a:t>: using concepts, memory, and imagination to shape action. Instead of relying only on instinct, primates and especially humans created tools, language, and culture. Thinking allows planning, problem-solving, and cooperation across time and space. Life is no longer just about survival; it becomes about creating possibilities.</a:t>
            </a:r>
          </a:p>
          <a:p>
            <a:pPr marL="285750" indent="-285750">
              <a:buFont typeface="Arial" panose="020B0604020202020204" pitchFamily="34" charset="0"/>
              <a:buChar char="•"/>
            </a:pPr>
            <a:r>
              <a:rPr lang="en-US" sz="2000" b="0" i="0" dirty="0">
                <a:effectLst/>
                <a:latin typeface="Arial" panose="020B0604020202020204" pitchFamily="34" charset="0"/>
              </a:rPr>
              <a:t>Around 70,000 years ago, humans begin </a:t>
            </a:r>
            <a:r>
              <a:rPr lang="en-US" sz="2000" b="0" i="0" dirty="0">
                <a:solidFill>
                  <a:schemeClr val="bg1"/>
                </a:solidFill>
                <a:effectLst/>
                <a:latin typeface="Arial" panose="020B0604020202020204" pitchFamily="34" charset="0"/>
              </a:rPr>
              <a:t>reflecting</a:t>
            </a:r>
            <a:r>
              <a:rPr lang="en-US" sz="2000" b="0" i="0" dirty="0">
                <a:effectLst/>
                <a:latin typeface="Arial" panose="020B0604020202020204" pitchFamily="34" charset="0"/>
              </a:rPr>
              <a:t> not only on the world but on themselves. Reflecting means asking: What am I doing? Why am I doing it? What does it mean? This gives rise to philosophy, religion, art, science, and culture but also to anxiety, moral responsibility, and awareness of mortality. Reflection allows us to step back from thought itself, which is why it feels like a uniquely human leap.</a:t>
            </a:r>
          </a:p>
          <a:p>
            <a:pPr marL="285750" indent="-285750">
              <a:buFont typeface="Arial" panose="020B0604020202020204" pitchFamily="34" charset="0"/>
              <a:buChar char="•"/>
            </a:pPr>
            <a:r>
              <a:rPr lang="en-US" sz="2000" b="0" i="0" dirty="0">
                <a:effectLst/>
                <a:latin typeface="Arial" panose="020B0604020202020204" pitchFamily="34" charset="0"/>
              </a:rPr>
              <a:t>It’s important to see this evolution not as rigid stages left behind, but as layers: Humans still react. We still act . We still think but now we are also capable of reflection. Each new stage enfolds from the earlier ones, widening the horizon of what “mind” and consciousness means.</a:t>
            </a:r>
            <a:endParaRPr lang="en-CA" sz="2000" dirty="0"/>
          </a:p>
        </p:txBody>
      </p:sp>
      <p:sp>
        <p:nvSpPr>
          <p:cNvPr id="5" name="TextBox 4">
            <a:extLst>
              <a:ext uri="{FF2B5EF4-FFF2-40B4-BE49-F238E27FC236}">
                <a16:creationId xmlns:a16="http://schemas.microsoft.com/office/drawing/2014/main" id="{A370D501-A8BE-C52B-4E96-F049E33BD610}"/>
              </a:ext>
            </a:extLst>
          </p:cNvPr>
          <p:cNvSpPr txBox="1"/>
          <p:nvPr/>
        </p:nvSpPr>
        <p:spPr>
          <a:xfrm>
            <a:off x="2323609" y="0"/>
            <a:ext cx="11792932"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FROM REACTING TO REFLECTING</a:t>
            </a:r>
            <a:endParaRPr lang="en-CA" sz="3200" dirty="0"/>
          </a:p>
        </p:txBody>
      </p:sp>
    </p:spTree>
    <p:extLst>
      <p:ext uri="{BB962C8B-B14F-4D97-AF65-F5344CB8AC3E}">
        <p14:creationId xmlns:p14="http://schemas.microsoft.com/office/powerpoint/2010/main" val="3852207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96F3D5-2F1A-15B4-FCE5-7F968C948D46}"/>
              </a:ext>
            </a:extLst>
          </p:cNvPr>
          <p:cNvSpPr>
            <a:spLocks noChangeArrowheads="1"/>
          </p:cNvSpPr>
          <p:nvPr/>
        </p:nvSpPr>
        <p:spPr bwMode="auto">
          <a:xfrm>
            <a:off x="169683" y="477550"/>
            <a:ext cx="11698664"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Mud Hut → </a:t>
            </a: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Reacting</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Brain level: Nerve nets / brainstem functions.</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Mode: Immediate, automatic survival responses.</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Example: Pulling your hand from a hot stove, jumping at a loud sound.</a:t>
            </a:r>
            <a:br>
              <a:rPr kumimoji="0" lang="en-US" altLang="en-US" sz="2000" b="0" i="0" u="none" strike="noStrike" cap="none" normalizeH="0" baseline="0" dirty="0">
                <a:ln>
                  <a:noFill/>
                </a:ln>
                <a:effectLst/>
              </a:rPr>
            </a:br>
            <a:br>
              <a:rPr kumimoji="0" lang="en-US" altLang="en-US" sz="2000" b="0" i="0" u="none" strike="noStrike" cap="none" normalizeH="0" baseline="0" dirty="0">
                <a:ln>
                  <a:noFill/>
                </a:ln>
                <a:effectLst/>
                <a:latin typeface="Arial" panose="020B0604020202020204" pitchFamily="34" charset="0"/>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Wooden House → </a:t>
            </a: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Acting</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Brain level: Early vertebrate brainstem + basal ganglia.</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Mode: Purposeful behaviors guided by routines, instincts, or habits.</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Example: Hunting for food, migrating, performing daily routines without deep thought.</a:t>
            </a:r>
            <a:br>
              <a:rPr kumimoji="0" lang="en-US" altLang="en-US" sz="2000" b="0" i="0" u="none" strike="noStrike" cap="none" normalizeH="0" baseline="0" dirty="0">
                <a:ln>
                  <a:noFill/>
                </a:ln>
                <a:effectLst/>
              </a:rPr>
            </a:b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Bungalow → </a:t>
            </a: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Thinking</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Brain level: Mammalian limbic system + expanding cortex.</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Mode: Problem-solving, reasoning, planning.</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Example: Remembering where food is stored, planning a journey, strategizing a response.</a:t>
            </a:r>
            <a:br>
              <a:rPr kumimoji="0" lang="en-US" altLang="en-US" sz="2000" b="0" i="0" u="none" strike="noStrike" cap="none" normalizeH="0" baseline="0" dirty="0">
                <a:ln>
                  <a:noFill/>
                </a:ln>
                <a:effectLst/>
              </a:rPr>
            </a:br>
            <a:br>
              <a:rPr kumimoji="0" lang="en-US" altLang="en-US" sz="2000" b="0" i="0" u="none" strike="noStrike" cap="none" normalizeH="0" baseline="0" dirty="0">
                <a:ln>
                  <a:noFill/>
                </a:ln>
                <a:effectLst/>
                <a:latin typeface="Arial" panose="020B0604020202020204" pitchFamily="34" charset="0"/>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Palace → </a:t>
            </a: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Reflecting</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Brain level: Human neocortex (especially prefrontal cortex).</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Mode: Self-awareness, meaning-making, perspective-taking.</a:t>
            </a:r>
            <a:br>
              <a:rPr kumimoji="0" lang="en-US" altLang="en-US" sz="2000" b="0" i="0" u="none" strike="noStrike" cap="none" normalizeH="0" baseline="0" dirty="0">
                <a:ln>
                  <a:noFill/>
                </a:ln>
                <a:effectLst/>
              </a:rPr>
            </a:b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Example: Asking “Why did I do that?”, considering long-term purpose, creating philosophy or art</a:t>
            </a: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6FC03A33-7D57-9908-CBB8-0529786A0BB2}"/>
              </a:ext>
            </a:extLst>
          </p:cNvPr>
          <p:cNvSpPr txBox="1"/>
          <p:nvPr/>
        </p:nvSpPr>
        <p:spPr>
          <a:xfrm>
            <a:off x="841343" y="0"/>
            <a:ext cx="10819614" cy="523220"/>
          </a:xfrm>
          <a:prstGeom prst="rect">
            <a:avLst/>
          </a:prstGeom>
          <a:noFill/>
        </p:spPr>
        <p:txBody>
          <a:bodyPr wrap="square">
            <a:spAutoFit/>
          </a:bodyPr>
          <a:lstStyle/>
          <a:p>
            <a:r>
              <a:rPr kumimoji="0" lang="en-US" altLang="en-US" sz="28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NERVOUS SYSTEMS JOURNEY FROM MUD HUT TO PALACE </a:t>
            </a:r>
            <a:endParaRPr lang="en-CA" sz="2800" dirty="0">
              <a:solidFill>
                <a:schemeClr val="bg1"/>
              </a:solidFill>
            </a:endParaRPr>
          </a:p>
        </p:txBody>
      </p:sp>
      <p:sp>
        <p:nvSpPr>
          <p:cNvPr id="3" name="Oval 2">
            <a:extLst>
              <a:ext uri="{FF2B5EF4-FFF2-40B4-BE49-F238E27FC236}">
                <a16:creationId xmlns:a16="http://schemas.microsoft.com/office/drawing/2014/main" id="{AA837126-67E6-5BED-F0CA-43071C88ED80}"/>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50303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C69653-F7FD-7FDC-94AC-694801ECC07A}"/>
              </a:ext>
            </a:extLst>
          </p:cNvPr>
          <p:cNvSpPr txBox="1"/>
          <p:nvPr/>
        </p:nvSpPr>
        <p:spPr>
          <a:xfrm>
            <a:off x="-75020" y="416140"/>
            <a:ext cx="12267413" cy="6555641"/>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rPr>
              <a:t>H</a:t>
            </a:r>
            <a:r>
              <a:rPr lang="en-US" sz="2000" b="0" i="0" dirty="0">
                <a:solidFill>
                  <a:schemeClr val="bg1"/>
                </a:solidFill>
                <a:effectLst/>
                <a:latin typeface="Arial" panose="020B0604020202020204" pitchFamily="34" charset="0"/>
              </a:rPr>
              <a:t>ealing</a:t>
            </a:r>
            <a:r>
              <a:rPr lang="en-US" sz="2000" b="0" i="0" dirty="0">
                <a:effectLst/>
                <a:latin typeface="Arial" panose="020B0604020202020204" pitchFamily="34" charset="0"/>
              </a:rPr>
              <a:t> involves learning to balance </a:t>
            </a:r>
            <a:r>
              <a:rPr lang="en-US" sz="2000" dirty="0">
                <a:latin typeface="Arial" panose="020B0604020202020204" pitchFamily="34" charset="0"/>
              </a:rPr>
              <a:t>the relationship between</a:t>
            </a:r>
            <a:r>
              <a:rPr lang="en-US" sz="2000" b="0" i="0" dirty="0">
                <a:effectLst/>
                <a:latin typeface="Arial" panose="020B0604020202020204" pitchFamily="34" charset="0"/>
              </a:rPr>
              <a:t> different parts of our minds that we’ve inherited through evolution.</a:t>
            </a:r>
          </a:p>
          <a:p>
            <a:pPr marL="285750" indent="-285750">
              <a:buFont typeface="Arial" panose="020B0604020202020204" pitchFamily="34" charset="0"/>
              <a:buChar char="•"/>
            </a:pPr>
            <a:r>
              <a:rPr lang="en-US" sz="2000" b="0" i="0" dirty="0">
                <a:effectLst/>
                <a:latin typeface="Arial" panose="020B0604020202020204" pitchFamily="34" charset="0"/>
              </a:rPr>
              <a:t>When life feels unsafe</a:t>
            </a:r>
            <a:r>
              <a:rPr lang="en-US" sz="2000" dirty="0">
                <a:latin typeface="Arial" panose="020B0604020202020204" pitchFamily="34" charset="0"/>
              </a:rPr>
              <a:t> our brainstem and reptilian circuits</a:t>
            </a:r>
            <a:r>
              <a:rPr lang="en-US" sz="2000" b="0" i="0" dirty="0">
                <a:effectLst/>
                <a:latin typeface="Arial" panose="020B0604020202020204" pitchFamily="34" charset="0"/>
              </a:rPr>
              <a:t> dominate our minds. </a:t>
            </a:r>
            <a:r>
              <a:rPr lang="en-US" sz="2000" dirty="0">
                <a:latin typeface="Arial" panose="020B0604020202020204" pitchFamily="34" charset="0"/>
              </a:rPr>
              <a:t>We</a:t>
            </a:r>
            <a:r>
              <a:rPr lang="en-US" sz="2000" b="0" i="0" dirty="0">
                <a:effectLst/>
                <a:latin typeface="Arial" panose="020B0604020202020204" pitchFamily="34" charset="0"/>
              </a:rPr>
              <a:t> </a:t>
            </a:r>
            <a:r>
              <a:rPr lang="en-US" sz="2000" dirty="0">
                <a:latin typeface="Arial" panose="020B0604020202020204" pitchFamily="34" charset="0"/>
              </a:rPr>
              <a:t>experience fight, flight and freeze</a:t>
            </a:r>
            <a:r>
              <a:rPr lang="en-US" sz="2000" b="0" i="0" dirty="0">
                <a:effectLst/>
                <a:latin typeface="Arial" panose="020B0604020202020204" pitchFamily="34" charset="0"/>
              </a:rPr>
              <a:t>. </a:t>
            </a:r>
            <a:r>
              <a:rPr lang="en-US" sz="2000" dirty="0">
                <a:solidFill>
                  <a:schemeClr val="bg1"/>
                </a:solidFill>
                <a:latin typeface="Arial" panose="020B0604020202020204" pitchFamily="34" charset="0"/>
              </a:rPr>
              <a:t>Healing our dysregulated reptilian brain</a:t>
            </a:r>
            <a:r>
              <a:rPr lang="en-US" sz="2000" b="0" i="0" dirty="0">
                <a:solidFill>
                  <a:schemeClr val="bg1"/>
                </a:solidFill>
                <a:effectLst/>
                <a:latin typeface="Arial" panose="020B0604020202020204" pitchFamily="34" charset="0"/>
              </a:rPr>
              <a:t> </a:t>
            </a:r>
            <a:r>
              <a:rPr lang="en-US" sz="2000" dirty="0">
                <a:latin typeface="Arial" panose="020B0604020202020204" pitchFamily="34" charset="0"/>
              </a:rPr>
              <a:t>involves</a:t>
            </a:r>
            <a:r>
              <a:rPr lang="en-US" sz="2000" b="0" i="0" dirty="0">
                <a:effectLst/>
                <a:latin typeface="Arial" panose="020B0604020202020204" pitchFamily="34" charset="0"/>
              </a:rPr>
              <a:t> soothing and regulating these primal responses through safety, grounding, breath, movement, and co-regulation with othe</a:t>
            </a:r>
            <a:r>
              <a:rPr lang="en-US" sz="2000" dirty="0">
                <a:latin typeface="Arial" panose="020B0604020202020204" pitchFamily="34" charset="0"/>
              </a:rPr>
              <a:t>r people</a:t>
            </a:r>
            <a:r>
              <a:rPr lang="en-US" sz="2000" b="0" i="0" dirty="0">
                <a:effectLst/>
                <a:latin typeface="Arial" panose="020B0604020202020204" pitchFamily="34" charset="0"/>
              </a:rPr>
              <a:t>. </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The mammalian brain or limbic system governs emotions, attachment, and motivation. Once survival isn’t the immediate issue, our attention turns to acting out of emotional needs; seeking connection, expressing feelings, engaging relationships. </a:t>
            </a:r>
            <a:r>
              <a:rPr lang="en-US" sz="2000" b="0" i="0" dirty="0">
                <a:solidFill>
                  <a:schemeClr val="bg1"/>
                </a:solidFill>
                <a:effectLst/>
                <a:latin typeface="Arial" panose="020B0604020202020204" pitchFamily="34" charset="0"/>
              </a:rPr>
              <a:t>Healing our</a:t>
            </a:r>
            <a:r>
              <a:rPr lang="en-US" sz="2000" dirty="0">
                <a:solidFill>
                  <a:schemeClr val="bg1"/>
                </a:solidFill>
                <a:latin typeface="Arial" panose="020B0604020202020204" pitchFamily="34" charset="0"/>
              </a:rPr>
              <a:t> dysregulated mammalian brain </a:t>
            </a:r>
            <a:r>
              <a:rPr lang="en-US" sz="2000" b="0" i="0" dirty="0">
                <a:effectLst/>
                <a:latin typeface="Arial" panose="020B0604020202020204" pitchFamily="34" charset="0"/>
              </a:rPr>
              <a:t>focuses on repairing attachment wounds and reclaiming, through practice the feeling that we can control some things in our lives.</a:t>
            </a:r>
          </a:p>
          <a:p>
            <a:pPr marL="285750" indent="-285750">
              <a:buFont typeface="Arial" panose="020B0604020202020204" pitchFamily="34" charset="0"/>
              <a:buChar char="•"/>
            </a:pPr>
            <a:r>
              <a:rPr lang="en-US" sz="2000" b="0" i="0" dirty="0">
                <a:effectLst/>
                <a:latin typeface="Arial" panose="020B0604020202020204" pitchFamily="34" charset="0"/>
              </a:rPr>
              <a:t>The neocortex, especially expanded in primates, supports abstract thought, planning, and language. With safety and emotional grounding, the neocortex can come online fully. People can reflect on past experiences, understand patterns, and choose deliberate strategies. </a:t>
            </a:r>
            <a:r>
              <a:rPr lang="en-US" sz="2000" b="0" i="0" dirty="0">
                <a:solidFill>
                  <a:schemeClr val="bg1"/>
                </a:solidFill>
                <a:effectLst/>
                <a:latin typeface="Arial" panose="020B0604020202020204" pitchFamily="34" charset="0"/>
              </a:rPr>
              <a:t>Healing our dysregulated Hominid thinking brain</a:t>
            </a:r>
            <a:r>
              <a:rPr lang="en-US" sz="2000" b="0" i="0" dirty="0">
                <a:effectLst/>
                <a:latin typeface="Arial" panose="020B0604020202020204" pitchFamily="34" charset="0"/>
              </a:rPr>
              <a:t> involves insight, re-storying trauma, and making meaning.</a:t>
            </a:r>
            <a:r>
              <a:rPr lang="en-US" sz="2000" dirty="0">
                <a:latin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rPr>
              <a:t>Einstein said “We cannot solve a problem with the same mind that created it”. </a:t>
            </a:r>
            <a:r>
              <a:rPr lang="en-US" sz="2000" dirty="0">
                <a:solidFill>
                  <a:schemeClr val="bg1"/>
                </a:solidFill>
                <a:latin typeface="Arial" panose="020B0604020202020204" pitchFamily="34" charset="0"/>
              </a:rPr>
              <a:t>Healing dysregulated feelings, thoughts and behaviors, requires t</a:t>
            </a:r>
            <a:r>
              <a:rPr lang="en-US" sz="2000" b="0" i="0" dirty="0">
                <a:solidFill>
                  <a:schemeClr val="bg1"/>
                </a:solidFill>
                <a:effectLst/>
                <a:latin typeface="Arial" panose="020B0604020202020204" pitchFamily="34" charset="0"/>
              </a:rPr>
              <a:t>he reflecting prefrontal cortex</a:t>
            </a:r>
            <a:r>
              <a:rPr lang="en-US" sz="2000" b="0" i="0" dirty="0">
                <a:effectLst/>
                <a:latin typeface="Arial" panose="020B0604020202020204" pitchFamily="34" charset="0"/>
              </a:rPr>
              <a:t>, which is capable of self-awareness, empathy, moral reasoning, and integration of emotion with thought. </a:t>
            </a:r>
          </a:p>
          <a:p>
            <a:pPr marL="285750" indent="-285750">
              <a:buFont typeface="Arial" panose="020B0604020202020204" pitchFamily="34" charset="0"/>
              <a:buChar char="•"/>
            </a:pPr>
            <a:r>
              <a:rPr lang="en-US" sz="2000" b="0" i="0" dirty="0">
                <a:effectLst/>
                <a:latin typeface="Arial" panose="020B0604020202020204" pitchFamily="34" charset="0"/>
              </a:rPr>
              <a:t>True reflection and healing emerges when the prefrontal cortex can see and hold with compassion the dysregulated reptilian, mammalian and Hominid brains. </a:t>
            </a:r>
            <a:r>
              <a:rPr lang="en-US" sz="2000" dirty="0">
                <a:latin typeface="Arial" panose="020B0604020202020204" pitchFamily="34" charset="0"/>
              </a:rPr>
              <a:t> With self-awareness or mindfulness i</a:t>
            </a:r>
            <a:r>
              <a:rPr lang="en-US" sz="2000" b="0" i="0" dirty="0">
                <a:effectLst/>
                <a:latin typeface="Arial" panose="020B0604020202020204" pitchFamily="34" charset="0"/>
              </a:rPr>
              <a:t>nstead of being trapped in survival reflexes or rigid narratives, </a:t>
            </a:r>
            <a:r>
              <a:rPr lang="en-US" sz="2000" dirty="0">
                <a:latin typeface="Arial" panose="020B0604020202020204" pitchFamily="34" charset="0"/>
              </a:rPr>
              <a:t>we</a:t>
            </a:r>
            <a:r>
              <a:rPr lang="en-US" sz="2000" b="0" i="0" dirty="0">
                <a:effectLst/>
                <a:latin typeface="Arial" panose="020B0604020202020204" pitchFamily="34" charset="0"/>
              </a:rPr>
              <a:t> can observe </a:t>
            </a:r>
            <a:r>
              <a:rPr lang="en-US" sz="2000" dirty="0">
                <a:latin typeface="Arial" panose="020B0604020202020204" pitchFamily="34" charset="0"/>
              </a:rPr>
              <a:t>our </a:t>
            </a:r>
            <a:r>
              <a:rPr lang="en-US" sz="2000" b="0" i="0" dirty="0">
                <a:effectLst/>
                <a:latin typeface="Arial" panose="020B0604020202020204" pitchFamily="34" charset="0"/>
              </a:rPr>
              <a:t>own inner life, befriend all </a:t>
            </a:r>
            <a:r>
              <a:rPr lang="en-US" sz="2000" dirty="0">
                <a:latin typeface="Arial" panose="020B0604020202020204" pitchFamily="34" charset="0"/>
              </a:rPr>
              <a:t>our</a:t>
            </a:r>
            <a:r>
              <a:rPr lang="en-US" sz="2000" b="0" i="0" dirty="0">
                <a:effectLst/>
                <a:latin typeface="Arial" panose="020B0604020202020204" pitchFamily="34" charset="0"/>
              </a:rPr>
              <a:t> parts, and live with greater freedom</a:t>
            </a:r>
            <a:r>
              <a:rPr lang="en-US" b="0" i="0" dirty="0">
                <a:effectLst/>
                <a:latin typeface="Arial" panose="020B0604020202020204" pitchFamily="34" charset="0"/>
              </a:rPr>
              <a:t>. </a:t>
            </a:r>
            <a:r>
              <a:rPr lang="en-US" dirty="0">
                <a:latin typeface="Arial" panose="020B0604020202020204" pitchFamily="34" charset="0"/>
              </a:rPr>
              <a:t> </a:t>
            </a:r>
          </a:p>
        </p:txBody>
      </p:sp>
      <p:sp>
        <p:nvSpPr>
          <p:cNvPr id="5" name="TextBox 4">
            <a:extLst>
              <a:ext uri="{FF2B5EF4-FFF2-40B4-BE49-F238E27FC236}">
                <a16:creationId xmlns:a16="http://schemas.microsoft.com/office/drawing/2014/main" id="{6CF28AE7-A427-55D7-9BAA-0520B16BAEC5}"/>
              </a:ext>
            </a:extLst>
          </p:cNvPr>
          <p:cNvSpPr txBox="1"/>
          <p:nvPr/>
        </p:nvSpPr>
        <p:spPr>
          <a:xfrm>
            <a:off x="104480" y="0"/>
            <a:ext cx="11745798" cy="523220"/>
          </a:xfrm>
          <a:prstGeom prst="rect">
            <a:avLst/>
          </a:prstGeom>
          <a:noFill/>
        </p:spPr>
        <p:txBody>
          <a:bodyPr wrap="square">
            <a:spAutoFit/>
          </a:bodyPr>
          <a:lstStyle/>
          <a:p>
            <a:pPr algn="ctr"/>
            <a:r>
              <a:rPr lang="en-US" sz="2800" b="0" i="0" dirty="0">
                <a:solidFill>
                  <a:schemeClr val="bg1"/>
                </a:solidFill>
                <a:effectLst/>
                <a:latin typeface="Arial" panose="020B0604020202020204" pitchFamily="34" charset="0"/>
              </a:rPr>
              <a:t>HEALING</a:t>
            </a:r>
            <a:r>
              <a:rPr lang="en-US" sz="2800" dirty="0">
                <a:solidFill>
                  <a:schemeClr val="bg1"/>
                </a:solidFill>
                <a:latin typeface="Arial" panose="020B0604020202020204" pitchFamily="34" charset="0"/>
              </a:rPr>
              <a:t> DYSREGULATED MINDS</a:t>
            </a:r>
            <a:endParaRPr lang="en-CA" sz="2800" dirty="0">
              <a:solidFill>
                <a:schemeClr val="bg1"/>
              </a:solidFill>
            </a:endParaRPr>
          </a:p>
        </p:txBody>
      </p:sp>
      <p:sp>
        <p:nvSpPr>
          <p:cNvPr id="2" name="Oval 1">
            <a:extLst>
              <a:ext uri="{FF2B5EF4-FFF2-40B4-BE49-F238E27FC236}">
                <a16:creationId xmlns:a16="http://schemas.microsoft.com/office/drawing/2014/main" id="{28FB6A0C-4D20-3EDC-A82A-B87F92DE5AFF}"/>
              </a:ext>
            </a:extLst>
          </p:cNvPr>
          <p:cNvSpPr/>
          <p:nvPr/>
        </p:nvSpPr>
        <p:spPr>
          <a:xfrm>
            <a:off x="11747184" y="109459"/>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21327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C2DEB5-4B6A-2F7D-2F14-5D3464A3E51D}"/>
              </a:ext>
            </a:extLst>
          </p:cNvPr>
          <p:cNvSpPr txBox="1"/>
          <p:nvPr/>
        </p:nvSpPr>
        <p:spPr>
          <a:xfrm>
            <a:off x="0" y="804791"/>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Healing recapitulates evolution: we first calm the animal within us, then reclaim our mammalian need for love and belonging, then use our primate intelligence to make meaning, and finally grow into the uniquely human gift of reflective consciousness.</a:t>
            </a:r>
            <a:endParaRPr lang="en-CA" sz="2000" dirty="0"/>
          </a:p>
          <a:p>
            <a:pPr marL="285750" indent="-285750">
              <a:buFont typeface="Arial" panose="020B0604020202020204" pitchFamily="34" charset="0"/>
              <a:buChar char="•"/>
            </a:pPr>
            <a:r>
              <a:rPr lang="en-US" sz="2000" b="0" i="0" dirty="0">
                <a:effectLst/>
                <a:latin typeface="Arial" panose="020B0604020202020204" pitchFamily="34" charset="0"/>
              </a:rPr>
              <a:t>In the early stages of distress or trauma, people often live primarily in reactive patterns; automatic fight, flight, freeze, or fawn responses. Life feels dominated by triggers, with little sense of choice. Healing begins by noticing these patterns and gently creating safety so reactivity doesn’t rule everything. </a:t>
            </a:r>
          </a:p>
          <a:p>
            <a:pPr marL="285750" indent="-285750">
              <a:buFont typeface="Arial" panose="020B0604020202020204" pitchFamily="34" charset="0"/>
              <a:buChar char="•"/>
            </a:pPr>
            <a:r>
              <a:rPr lang="en-US" sz="2000" b="0" i="0" dirty="0">
                <a:effectLst/>
                <a:latin typeface="Arial" panose="020B0604020202020204" pitchFamily="34" charset="0"/>
              </a:rPr>
              <a:t>With more stability, a person begins to act intentionally, choosing new behaviors instead of being swept away by old reactions. This might look like practicing grounding skills, setting boundaries, or taking steps toward healthier routines. Agency and empowerment grow </a:t>
            </a:r>
            <a:r>
              <a:rPr lang="en-US" sz="2000" dirty="0">
                <a:latin typeface="Arial" panose="020B0604020202020204" pitchFamily="34" charset="0"/>
              </a:rPr>
              <a:t>as we realize</a:t>
            </a:r>
            <a:r>
              <a:rPr lang="en-US" sz="2000" b="0" i="0" dirty="0">
                <a:effectLst/>
                <a:latin typeface="Arial" panose="020B0604020202020204" pitchFamily="34" charset="0"/>
              </a:rPr>
              <a:t>: “I can do something different.”</a:t>
            </a:r>
          </a:p>
          <a:p>
            <a:pPr marL="285750" indent="-285750">
              <a:buFont typeface="Arial" panose="020B0604020202020204" pitchFamily="34" charset="0"/>
              <a:buChar char="•"/>
            </a:pPr>
            <a:r>
              <a:rPr lang="en-US" sz="2000" b="0" i="0" dirty="0">
                <a:effectLst/>
                <a:latin typeface="Arial" panose="020B0604020202020204" pitchFamily="34" charset="0"/>
              </a:rPr>
              <a:t>Later, there is room for thinking, making sense of one’s experiences, linking past and present, and seeing patterns. This includes insight into family dynamics, cultural influences, </a:t>
            </a:r>
            <a:r>
              <a:rPr lang="en-US" sz="2000" dirty="0">
                <a:latin typeface="Arial" panose="020B0604020202020204" pitchFamily="34" charset="0"/>
              </a:rPr>
              <a:t>and</a:t>
            </a:r>
            <a:r>
              <a:rPr lang="en-US" sz="2000" b="0" i="0" dirty="0">
                <a:effectLst/>
                <a:latin typeface="Arial" panose="020B0604020202020204" pitchFamily="34" charset="0"/>
              </a:rPr>
              <a:t> personal narratives. Thinking provides coherence and allows </a:t>
            </a:r>
            <a:r>
              <a:rPr lang="en-US" sz="2000" dirty="0">
                <a:latin typeface="Arial" panose="020B0604020202020204" pitchFamily="34" charset="0"/>
              </a:rPr>
              <a:t>us</a:t>
            </a:r>
            <a:r>
              <a:rPr lang="en-US" sz="2000" b="0" i="0" dirty="0">
                <a:effectLst/>
                <a:latin typeface="Arial" panose="020B0604020202020204" pitchFamily="34" charset="0"/>
              </a:rPr>
              <a:t> to plan for a different future. </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At the deepest level comes reflection: the ability to observe one’s own mind with compassion. Reflection opens the door to self-acceptance, forgiveness, and even spiritual or existential insight. Here, a person is not only choosing new behaviors or making sense of life, they are beholding themselves in a way that is both tender and transformative.</a:t>
            </a:r>
          </a:p>
          <a:p>
            <a:pPr marL="285750" indent="-285750">
              <a:buFont typeface="Arial" panose="020B0604020202020204" pitchFamily="34" charset="0"/>
              <a:buChar char="•"/>
            </a:pPr>
            <a:r>
              <a:rPr lang="en-US" sz="2000" b="0" i="0" dirty="0">
                <a:effectLst/>
                <a:latin typeface="Arial" panose="020B0604020202020204" pitchFamily="34" charset="0"/>
              </a:rPr>
              <a:t>Healing, then, isn’t just about fixing symptoms. It’s about moving up this ladder of mind, from being lived by our reactions, to becoming agents of our choices, to making meaning, and finally to cultivating reflective wisdom.</a:t>
            </a:r>
            <a:endParaRPr lang="en-CA" sz="2000" dirty="0"/>
          </a:p>
        </p:txBody>
      </p:sp>
      <p:sp>
        <p:nvSpPr>
          <p:cNvPr id="5" name="TextBox 4">
            <a:extLst>
              <a:ext uri="{FF2B5EF4-FFF2-40B4-BE49-F238E27FC236}">
                <a16:creationId xmlns:a16="http://schemas.microsoft.com/office/drawing/2014/main" id="{5D4C453F-D848-EDAC-B8FF-14F780E39E44}"/>
              </a:ext>
            </a:extLst>
          </p:cNvPr>
          <p:cNvSpPr txBox="1"/>
          <p:nvPr/>
        </p:nvSpPr>
        <p:spPr>
          <a:xfrm>
            <a:off x="76984" y="113121"/>
            <a:ext cx="11868348" cy="523220"/>
          </a:xfrm>
          <a:prstGeom prst="rect">
            <a:avLst/>
          </a:prstGeom>
          <a:noFill/>
        </p:spPr>
        <p:txBody>
          <a:bodyPr wrap="square">
            <a:spAutoFit/>
          </a:bodyPr>
          <a:lstStyle/>
          <a:p>
            <a:pPr algn="ctr"/>
            <a:r>
              <a:rPr lang="en-US" sz="2800" b="0" i="0" dirty="0">
                <a:solidFill>
                  <a:schemeClr val="bg1"/>
                </a:solidFill>
                <a:effectLst/>
                <a:latin typeface="Arial" panose="020B0604020202020204" pitchFamily="34" charset="0"/>
              </a:rPr>
              <a:t>HEALING AS A JOURNEY FROM REACTING TO REFLECTING</a:t>
            </a:r>
            <a:endParaRPr lang="en-CA" sz="2800" dirty="0">
              <a:solidFill>
                <a:schemeClr val="bg1"/>
              </a:solidFill>
            </a:endParaRPr>
          </a:p>
        </p:txBody>
      </p:sp>
      <p:sp>
        <p:nvSpPr>
          <p:cNvPr id="2" name="Oval 1">
            <a:extLst>
              <a:ext uri="{FF2B5EF4-FFF2-40B4-BE49-F238E27FC236}">
                <a16:creationId xmlns:a16="http://schemas.microsoft.com/office/drawing/2014/main" id="{1A0A837A-7DE9-467C-DD31-97D55573946C}"/>
              </a:ext>
            </a:extLst>
          </p:cNvPr>
          <p:cNvSpPr/>
          <p:nvPr/>
        </p:nvSpPr>
        <p:spPr>
          <a:xfrm>
            <a:off x="11739144" y="17750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31872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72147-A74A-D3CE-BA31-994FA5A0CDD4}"/>
              </a:ext>
            </a:extLst>
          </p:cNvPr>
          <p:cNvSpPr>
            <a:spLocks noGrp="1"/>
          </p:cNvSpPr>
          <p:nvPr>
            <p:ph idx="4294967295"/>
          </p:nvPr>
        </p:nvSpPr>
        <p:spPr>
          <a:xfrm>
            <a:off x="320675" y="1495680"/>
            <a:ext cx="11550650" cy="4351337"/>
          </a:xfrm>
        </p:spPr>
        <p:txBody>
          <a:bodyPr>
            <a:normAutofit/>
          </a:bodyPr>
          <a:lstStyle/>
          <a:p>
            <a:endParaRPr lang="en-US" sz="2800" dirty="0"/>
          </a:p>
          <a:p>
            <a:pPr marL="0" indent="0">
              <a:buNone/>
            </a:pPr>
            <a:endParaRPr lang="en-CA" dirty="0"/>
          </a:p>
        </p:txBody>
      </p:sp>
      <p:sp>
        <p:nvSpPr>
          <p:cNvPr id="5" name="TextBox 4">
            <a:extLst>
              <a:ext uri="{FF2B5EF4-FFF2-40B4-BE49-F238E27FC236}">
                <a16:creationId xmlns:a16="http://schemas.microsoft.com/office/drawing/2014/main" id="{0C1B2E0E-AB2A-7884-116A-5320C279CE1E}"/>
              </a:ext>
            </a:extLst>
          </p:cNvPr>
          <p:cNvSpPr txBox="1"/>
          <p:nvPr/>
        </p:nvSpPr>
        <p:spPr>
          <a:xfrm>
            <a:off x="0" y="218407"/>
            <a:ext cx="12192000" cy="4031873"/>
          </a:xfrm>
          <a:prstGeom prst="rect">
            <a:avLst/>
          </a:prstGeom>
          <a:noFill/>
        </p:spPr>
        <p:txBody>
          <a:bodyPr wrap="square">
            <a:spAutoFit/>
          </a:bodyPr>
          <a:lstStyle/>
          <a:p>
            <a:pPr algn="ctr"/>
            <a:br>
              <a:rPr lang="en-US" sz="4000" dirty="0">
                <a:solidFill>
                  <a:schemeClr val="bg1"/>
                </a:solidFill>
              </a:rPr>
            </a:br>
            <a:r>
              <a:rPr lang="en-US" sz="4000" dirty="0">
                <a:solidFill>
                  <a:schemeClr val="bg1"/>
                </a:solidFill>
              </a:rPr>
              <a:t>FROM THE BEGINNING OF THE UNIVERSE</a:t>
            </a:r>
          </a:p>
          <a:p>
            <a:pPr algn="ctr"/>
            <a:r>
              <a:rPr lang="en-US" sz="4000" dirty="0">
                <a:solidFill>
                  <a:schemeClr val="bg1"/>
                </a:solidFill>
              </a:rPr>
              <a:t>TO THE FIRST LIFE ON EARTH</a:t>
            </a:r>
          </a:p>
          <a:p>
            <a:pPr algn="ctr"/>
            <a:endParaRPr lang="en-US" sz="4000" dirty="0">
              <a:solidFill>
                <a:schemeClr val="bg1"/>
              </a:solidFill>
            </a:endParaRPr>
          </a:p>
          <a:p>
            <a:pPr algn="ctr"/>
            <a:r>
              <a:rPr lang="en-US" sz="2800" dirty="0"/>
              <a:t>Where, ludicrously briefly, in one slide covering 10 billion years, we describe the evolution of the universe from the big bang to the beginning of life on earth </a:t>
            </a:r>
          </a:p>
          <a:p>
            <a:pPr algn="ctr"/>
            <a:r>
              <a:rPr lang="en-US" sz="4000" dirty="0">
                <a:solidFill>
                  <a:schemeClr val="bg1"/>
                </a:solidFill>
              </a:rPr>
              <a:t> </a:t>
            </a:r>
          </a:p>
        </p:txBody>
      </p:sp>
      <p:sp>
        <p:nvSpPr>
          <p:cNvPr id="4" name="TextBox 3">
            <a:extLst>
              <a:ext uri="{FF2B5EF4-FFF2-40B4-BE49-F238E27FC236}">
                <a16:creationId xmlns:a16="http://schemas.microsoft.com/office/drawing/2014/main" id="{B0C9FF80-67F4-C722-7E83-704C0D021D39}"/>
              </a:ext>
            </a:extLst>
          </p:cNvPr>
          <p:cNvSpPr txBox="1"/>
          <p:nvPr/>
        </p:nvSpPr>
        <p:spPr>
          <a:xfrm>
            <a:off x="718008" y="4309984"/>
            <a:ext cx="10755984" cy="1600438"/>
          </a:xfrm>
          <a:prstGeom prst="rect">
            <a:avLst/>
          </a:prstGeom>
          <a:noFill/>
        </p:spPr>
        <p:txBody>
          <a:bodyPr wrap="square">
            <a:spAutoFit/>
          </a:bodyPr>
          <a:lstStyle/>
          <a:p>
            <a:r>
              <a:rPr lang="en-US" sz="2000" b="0" i="0" dirty="0">
                <a:solidFill>
                  <a:srgbClr val="222222"/>
                </a:solidFill>
                <a:effectLst/>
                <a:latin typeface="Arial" panose="020B0604020202020204" pitchFamily="34" charset="0"/>
              </a:rPr>
              <a:t>“The evolution of the world can be compared to a display of fireworks that has just ended: some few red wisps, ashes and smoke. Standing on a well-chilled cinder, we see the slow fading of the suns, and we try to recall the vanished brilliance of the origin of worlds.”</a:t>
            </a:r>
            <a:br>
              <a:rPr lang="en-US" sz="2000" dirty="0"/>
            </a:br>
            <a:r>
              <a:rPr lang="en-US" sz="2000" dirty="0">
                <a:solidFill>
                  <a:srgbClr val="222222"/>
                </a:solidFill>
                <a:latin typeface="Arial" panose="020B0604020202020204" pitchFamily="34" charset="0"/>
              </a:rPr>
              <a:t>                                                                                                                     </a:t>
            </a:r>
            <a:r>
              <a:rPr lang="en-US" sz="2000" b="0" i="0" dirty="0">
                <a:solidFill>
                  <a:srgbClr val="222222"/>
                </a:solidFill>
                <a:effectLst/>
                <a:latin typeface="Arial" panose="020B0604020202020204" pitchFamily="34" charset="0"/>
              </a:rPr>
              <a:t>Georges Lemaître</a:t>
            </a:r>
            <a:br>
              <a:rPr lang="en-US" dirty="0"/>
            </a:br>
            <a:endParaRPr lang="en-CA" dirty="0"/>
          </a:p>
        </p:txBody>
      </p:sp>
    </p:spTree>
    <p:extLst>
      <p:ext uri="{BB962C8B-B14F-4D97-AF65-F5344CB8AC3E}">
        <p14:creationId xmlns:p14="http://schemas.microsoft.com/office/powerpoint/2010/main" val="1267138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987D3F-9D20-C405-5D9E-937ADC6C3877}"/>
              </a:ext>
            </a:extLst>
          </p:cNvPr>
          <p:cNvSpPr txBox="1"/>
          <p:nvPr/>
        </p:nvSpPr>
        <p:spPr>
          <a:xfrm>
            <a:off x="4953000" y="716417"/>
            <a:ext cx="6879771" cy="6401753"/>
          </a:xfrm>
          <a:prstGeom prst="rect">
            <a:avLst/>
          </a:prstGeom>
          <a:noFill/>
        </p:spPr>
        <p:txBody>
          <a:bodyPr wrap="square">
            <a:spAutoFit/>
          </a:bodyPr>
          <a:lstStyle/>
          <a:p>
            <a:pPr marL="285750" indent="-285750">
              <a:buFont typeface="Arial" panose="020B0604020202020204" pitchFamily="34" charset="0"/>
              <a:buChar char="•"/>
            </a:pPr>
            <a:r>
              <a:rPr lang="en-US" sz="2200" dirty="0"/>
              <a:t>The most accepted model of how the universe evolved tells us that about 13.8 billion years ago, there was the Big Bang, (term coined by Fred Hoyle in 1949) a silent massive “explosion” of space, time, and energy. </a:t>
            </a:r>
          </a:p>
          <a:p>
            <a:pPr marL="285750" indent="-285750">
              <a:buFont typeface="Arial" panose="020B0604020202020204" pitchFamily="34" charset="0"/>
              <a:buChar char="•"/>
            </a:pPr>
            <a:r>
              <a:rPr lang="en-US" sz="2200" dirty="0"/>
              <a:t>At first, the universe was just super-hot energy, but as it cooled, “particles”  like protons, neutrons, and electrons formed. These came together to make the first hydrogen and helium atoms.</a:t>
            </a:r>
          </a:p>
          <a:p>
            <a:pPr marL="285750" indent="-285750">
              <a:buFont typeface="Arial" panose="020B0604020202020204" pitchFamily="34" charset="0"/>
              <a:buChar char="•"/>
            </a:pPr>
            <a:r>
              <a:rPr lang="en-US" sz="2200" dirty="0"/>
              <a:t>Over time, gravity pulled these atoms into giant clouds that formed stars. Inside those stars, heavier elements like carbon and oxygen were created through nuclear fusion. When big stars exploded in supernovas, they scattered those elements across space.</a:t>
            </a:r>
          </a:p>
          <a:p>
            <a:pPr marL="285750" indent="-285750">
              <a:buFont typeface="Arial" panose="020B0604020202020204" pitchFamily="34" charset="0"/>
              <a:buChar char="•"/>
            </a:pPr>
            <a:r>
              <a:rPr lang="en-US" sz="2200" dirty="0"/>
              <a:t>Some of that stardust came together, about 4.6 billion years ago, to form our solar system. The sun formed at the center, and the leftover material spun around it, clumping together into planets, including Earth. </a:t>
            </a:r>
          </a:p>
          <a:p>
            <a:pPr>
              <a:buNone/>
            </a:pPr>
            <a:br>
              <a:rPr lang="en-US" dirty="0"/>
            </a:br>
            <a:endParaRPr lang="en-CA" dirty="0"/>
          </a:p>
        </p:txBody>
      </p:sp>
      <p:pic>
        <p:nvPicPr>
          <p:cNvPr id="5" name="Picture 4" descr="A diagram of a galaxy&#10;&#10;AI-generated content may be incorrect.">
            <a:extLst>
              <a:ext uri="{FF2B5EF4-FFF2-40B4-BE49-F238E27FC236}">
                <a16:creationId xmlns:a16="http://schemas.microsoft.com/office/drawing/2014/main" id="{8006DD54-9456-B7CE-E697-7153756FE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29" y="1306284"/>
            <a:ext cx="4476020" cy="4517573"/>
          </a:xfrm>
          <a:prstGeom prst="rect">
            <a:avLst/>
          </a:prstGeom>
        </p:spPr>
      </p:pic>
      <p:sp>
        <p:nvSpPr>
          <p:cNvPr id="7" name="TextBox 6">
            <a:extLst>
              <a:ext uri="{FF2B5EF4-FFF2-40B4-BE49-F238E27FC236}">
                <a16:creationId xmlns:a16="http://schemas.microsoft.com/office/drawing/2014/main" id="{A1F26C68-9E80-96C4-1CAE-B342D3A8D964}"/>
              </a:ext>
            </a:extLst>
          </p:cNvPr>
          <p:cNvSpPr txBox="1"/>
          <p:nvPr/>
        </p:nvSpPr>
        <p:spPr>
          <a:xfrm>
            <a:off x="-304800" y="106502"/>
            <a:ext cx="12344399" cy="523220"/>
          </a:xfrm>
          <a:prstGeom prst="rect">
            <a:avLst/>
          </a:prstGeom>
          <a:noFill/>
        </p:spPr>
        <p:txBody>
          <a:bodyPr wrap="square">
            <a:spAutoFit/>
          </a:bodyPr>
          <a:lstStyle/>
          <a:p>
            <a:pPr algn="ctr"/>
            <a:r>
              <a:rPr lang="en-US" sz="2800" dirty="0">
                <a:solidFill>
                  <a:schemeClr val="bg1"/>
                </a:solidFill>
              </a:rPr>
              <a:t>THE UNIVERSE FROM THE BIG BANG TO THE BEGINNING OF LIFE ON EARTH</a:t>
            </a:r>
            <a:endParaRPr lang="en-CA" sz="2800" dirty="0">
              <a:solidFill>
                <a:schemeClr val="bg1"/>
              </a:solidFill>
            </a:endParaRPr>
          </a:p>
        </p:txBody>
      </p:sp>
    </p:spTree>
    <p:extLst>
      <p:ext uri="{BB962C8B-B14F-4D97-AF65-F5344CB8AC3E}">
        <p14:creationId xmlns:p14="http://schemas.microsoft.com/office/powerpoint/2010/main" val="3390548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F16A6-D01A-28A5-F91D-89D40BC07A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E0F96F-FE01-488D-D157-409A54A85A91}"/>
              </a:ext>
            </a:extLst>
          </p:cNvPr>
          <p:cNvSpPr txBox="1"/>
          <p:nvPr/>
        </p:nvSpPr>
        <p:spPr>
          <a:xfrm>
            <a:off x="395287" y="604361"/>
            <a:ext cx="11401425" cy="4339650"/>
          </a:xfrm>
          <a:prstGeom prst="rect">
            <a:avLst/>
          </a:prstGeom>
          <a:noFill/>
        </p:spPr>
        <p:txBody>
          <a:bodyPr wrap="square">
            <a:spAutoFit/>
          </a:bodyPr>
          <a:lstStyle/>
          <a:p>
            <a:pPr algn="ctr"/>
            <a:r>
              <a:rPr lang="en-US" sz="4800" dirty="0">
                <a:solidFill>
                  <a:schemeClr val="bg1"/>
                </a:solidFill>
                <a:latin typeface="Arial" panose="020B0604020202020204" pitchFamily="34" charset="0"/>
                <a:cs typeface="Arial" panose="020B0604020202020204" pitchFamily="34" charset="0"/>
              </a:rPr>
              <a:t>PART 1:</a:t>
            </a:r>
            <a:r>
              <a:rPr lang="en-US" sz="4800" cap="all" dirty="0">
                <a:solidFill>
                  <a:schemeClr val="bg1"/>
                </a:solidFill>
                <a:cs typeface="Arial" panose="020B0604020202020204" pitchFamily="34" charset="0"/>
              </a:rPr>
              <a:t>THE BODY’s intelligence AND the EMOTIONAL MIND</a:t>
            </a:r>
            <a:r>
              <a:rPr lang="en-US" sz="4800" dirty="0">
                <a:solidFill>
                  <a:schemeClr val="bg1"/>
                </a:solidFill>
              </a:rPr>
              <a:t> </a:t>
            </a:r>
          </a:p>
          <a:p>
            <a:pPr algn="ctr"/>
            <a:endParaRPr lang="en-US" sz="4800" dirty="0">
              <a:solidFill>
                <a:schemeClr val="bg1"/>
              </a:solidFill>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Where we describe the </a:t>
            </a:r>
            <a:r>
              <a:rPr lang="en-US" sz="2400" dirty="0">
                <a:solidFill>
                  <a:schemeClr val="bg1"/>
                </a:solidFill>
                <a:latin typeface="Arial" panose="020B0604020202020204" pitchFamily="34" charset="0"/>
                <a:cs typeface="Arial" panose="020B0604020202020204" pitchFamily="34" charset="0"/>
              </a:rPr>
              <a:t>somatic intelligence </a:t>
            </a:r>
            <a:r>
              <a:rPr lang="en-US" sz="2400" dirty="0">
                <a:latin typeface="Arial" panose="020B0604020202020204" pitchFamily="34" charset="0"/>
                <a:cs typeface="Arial" panose="020B0604020202020204" pitchFamily="34" charset="0"/>
              </a:rPr>
              <a:t>of our cells, organs and bodies which is as old as life on earth and the </a:t>
            </a:r>
            <a:r>
              <a:rPr lang="en-US" sz="2400" dirty="0">
                <a:solidFill>
                  <a:schemeClr val="bg1"/>
                </a:solidFill>
                <a:latin typeface="Arial" panose="020B0604020202020204" pitchFamily="34" charset="0"/>
                <a:cs typeface="Arial" panose="020B0604020202020204" pitchFamily="34" charset="0"/>
              </a:rPr>
              <a:t>instinctual intelligence of emotional mind </a:t>
            </a:r>
            <a:r>
              <a:rPr lang="en-US" sz="2400" dirty="0">
                <a:latin typeface="Arial" panose="020B0604020202020204" pitchFamily="34" charset="0"/>
                <a:cs typeface="Arial" panose="020B0604020202020204" pitchFamily="34" charset="0"/>
              </a:rPr>
              <a:t>which flourished after the Cambrian explosion 541 million years ago.</a:t>
            </a:r>
            <a:r>
              <a:rPr lang="en-US" sz="2400" dirty="0"/>
              <a:t> ( this period spans from 3.7 billion years ago-5 million years ago)</a:t>
            </a: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26EAA37-E728-245D-4D47-110F2205D0D9}"/>
              </a:ext>
            </a:extLst>
          </p:cNvPr>
          <p:cNvSpPr txBox="1"/>
          <p:nvPr/>
        </p:nvSpPr>
        <p:spPr>
          <a:xfrm>
            <a:off x="2981227" y="5478955"/>
            <a:ext cx="10008908" cy="461665"/>
          </a:xfrm>
          <a:prstGeom prst="rect">
            <a:avLst/>
          </a:prstGeom>
          <a:noFill/>
        </p:spPr>
        <p:txBody>
          <a:bodyPr wrap="square">
            <a:spAutoFit/>
          </a:bodyPr>
          <a:lstStyle/>
          <a:p>
            <a:r>
              <a:rPr lang="en-US" sz="2400" dirty="0">
                <a:solidFill>
                  <a:schemeClr val="bg1"/>
                </a:solidFill>
              </a:rPr>
              <a:t>“Instinct is reason in a lower form”     Charles Darwin</a:t>
            </a:r>
            <a:endParaRPr lang="en-CA" sz="2400" dirty="0">
              <a:solidFill>
                <a:schemeClr val="bg1"/>
              </a:solidFill>
            </a:endParaRPr>
          </a:p>
        </p:txBody>
      </p:sp>
    </p:spTree>
    <p:extLst>
      <p:ext uri="{BB962C8B-B14F-4D97-AF65-F5344CB8AC3E}">
        <p14:creationId xmlns:p14="http://schemas.microsoft.com/office/powerpoint/2010/main" val="3647265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ceberg in the water&#10;&#10;AI-generated content may be incorrect.">
            <a:extLst>
              <a:ext uri="{FF2B5EF4-FFF2-40B4-BE49-F238E27FC236}">
                <a16:creationId xmlns:a16="http://schemas.microsoft.com/office/drawing/2014/main" id="{6B4A1A34-EFB9-7C25-4385-653EBFD53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 y="190500"/>
            <a:ext cx="4354106" cy="6477000"/>
          </a:xfrm>
          <a:prstGeom prst="rect">
            <a:avLst/>
          </a:prstGeom>
        </p:spPr>
      </p:pic>
      <p:sp>
        <p:nvSpPr>
          <p:cNvPr id="5" name="TextBox 4">
            <a:extLst>
              <a:ext uri="{FF2B5EF4-FFF2-40B4-BE49-F238E27FC236}">
                <a16:creationId xmlns:a16="http://schemas.microsoft.com/office/drawing/2014/main" id="{DF8977F8-E458-2C91-AE35-2F5274962214}"/>
              </a:ext>
            </a:extLst>
          </p:cNvPr>
          <p:cNvSpPr txBox="1"/>
          <p:nvPr/>
        </p:nvSpPr>
        <p:spPr>
          <a:xfrm>
            <a:off x="110738" y="1146659"/>
            <a:ext cx="3430570" cy="461665"/>
          </a:xfrm>
          <a:prstGeom prst="rect">
            <a:avLst/>
          </a:prstGeom>
          <a:noFill/>
        </p:spPr>
        <p:txBody>
          <a:bodyPr wrap="square">
            <a:spAutoFit/>
          </a:bodyPr>
          <a:lstStyle/>
          <a:p>
            <a:r>
              <a:rPr lang="en-US" sz="2400" dirty="0"/>
              <a:t>Rational mind</a:t>
            </a:r>
            <a:endParaRPr lang="en-CA" sz="2400" dirty="0"/>
          </a:p>
        </p:txBody>
      </p:sp>
      <p:sp>
        <p:nvSpPr>
          <p:cNvPr id="7" name="TextBox 6">
            <a:extLst>
              <a:ext uri="{FF2B5EF4-FFF2-40B4-BE49-F238E27FC236}">
                <a16:creationId xmlns:a16="http://schemas.microsoft.com/office/drawing/2014/main" id="{24254E39-A9D8-351A-7A32-3A0E10BFD89C}"/>
              </a:ext>
            </a:extLst>
          </p:cNvPr>
          <p:cNvSpPr txBox="1"/>
          <p:nvPr/>
        </p:nvSpPr>
        <p:spPr>
          <a:xfrm>
            <a:off x="985427" y="2134324"/>
            <a:ext cx="6097712" cy="461665"/>
          </a:xfrm>
          <a:prstGeom prst="rect">
            <a:avLst/>
          </a:prstGeom>
          <a:noFill/>
        </p:spPr>
        <p:txBody>
          <a:bodyPr wrap="square">
            <a:spAutoFit/>
          </a:bodyPr>
          <a:lstStyle/>
          <a:p>
            <a:r>
              <a:rPr lang="en-US" sz="2400" dirty="0"/>
              <a:t>Emotional mind</a:t>
            </a:r>
            <a:endParaRPr lang="en-CA" sz="2400" dirty="0"/>
          </a:p>
        </p:txBody>
      </p:sp>
      <p:sp>
        <p:nvSpPr>
          <p:cNvPr id="9" name="TextBox 8">
            <a:extLst>
              <a:ext uri="{FF2B5EF4-FFF2-40B4-BE49-F238E27FC236}">
                <a16:creationId xmlns:a16="http://schemas.microsoft.com/office/drawing/2014/main" id="{94E085F9-4F33-4E1C-09DB-297699CB4373}"/>
              </a:ext>
            </a:extLst>
          </p:cNvPr>
          <p:cNvSpPr txBox="1"/>
          <p:nvPr/>
        </p:nvSpPr>
        <p:spPr>
          <a:xfrm>
            <a:off x="727859" y="3429000"/>
            <a:ext cx="3582149" cy="461665"/>
          </a:xfrm>
          <a:prstGeom prst="rect">
            <a:avLst/>
          </a:prstGeom>
          <a:noFill/>
        </p:spPr>
        <p:txBody>
          <a:bodyPr wrap="square">
            <a:spAutoFit/>
          </a:bodyPr>
          <a:lstStyle/>
          <a:p>
            <a:r>
              <a:rPr lang="en-US" sz="2400" dirty="0"/>
              <a:t>Embodied (somatic) mind</a:t>
            </a:r>
            <a:endParaRPr lang="en-CA" sz="2400" dirty="0"/>
          </a:p>
        </p:txBody>
      </p:sp>
      <p:sp>
        <p:nvSpPr>
          <p:cNvPr id="11" name="TextBox 10">
            <a:extLst>
              <a:ext uri="{FF2B5EF4-FFF2-40B4-BE49-F238E27FC236}">
                <a16:creationId xmlns:a16="http://schemas.microsoft.com/office/drawing/2014/main" id="{00261547-585E-3561-B5D8-DA5DB41FAAF7}"/>
              </a:ext>
            </a:extLst>
          </p:cNvPr>
          <p:cNvSpPr txBox="1"/>
          <p:nvPr/>
        </p:nvSpPr>
        <p:spPr>
          <a:xfrm>
            <a:off x="1261152" y="4481001"/>
            <a:ext cx="2958423" cy="461665"/>
          </a:xfrm>
          <a:prstGeom prst="rect">
            <a:avLst/>
          </a:prstGeom>
          <a:noFill/>
        </p:spPr>
        <p:txBody>
          <a:bodyPr wrap="square">
            <a:spAutoFit/>
          </a:bodyPr>
          <a:lstStyle/>
          <a:p>
            <a:r>
              <a:rPr lang="en-US" sz="2400" dirty="0"/>
              <a:t>Organ Intelligence</a:t>
            </a:r>
            <a:endParaRPr lang="en-CA" sz="2400" dirty="0"/>
          </a:p>
        </p:txBody>
      </p:sp>
      <p:sp>
        <p:nvSpPr>
          <p:cNvPr id="13" name="TextBox 12">
            <a:extLst>
              <a:ext uri="{FF2B5EF4-FFF2-40B4-BE49-F238E27FC236}">
                <a16:creationId xmlns:a16="http://schemas.microsoft.com/office/drawing/2014/main" id="{17A51C4F-A907-2745-0EDA-8F8F7E114D94}"/>
              </a:ext>
            </a:extLst>
          </p:cNvPr>
          <p:cNvSpPr txBox="1"/>
          <p:nvPr/>
        </p:nvSpPr>
        <p:spPr>
          <a:xfrm>
            <a:off x="777860" y="5554673"/>
            <a:ext cx="3727074" cy="461665"/>
          </a:xfrm>
          <a:prstGeom prst="rect">
            <a:avLst/>
          </a:prstGeom>
          <a:noFill/>
        </p:spPr>
        <p:txBody>
          <a:bodyPr wrap="square">
            <a:spAutoFit/>
          </a:bodyPr>
          <a:lstStyle/>
          <a:p>
            <a:r>
              <a:rPr lang="en-US" sz="2400" dirty="0"/>
              <a:t>Basal or Cellular Intelligence</a:t>
            </a:r>
            <a:endParaRPr lang="en-CA" sz="2400" dirty="0"/>
          </a:p>
        </p:txBody>
      </p:sp>
      <p:sp>
        <p:nvSpPr>
          <p:cNvPr id="15" name="TextBox 14">
            <a:extLst>
              <a:ext uri="{FF2B5EF4-FFF2-40B4-BE49-F238E27FC236}">
                <a16:creationId xmlns:a16="http://schemas.microsoft.com/office/drawing/2014/main" id="{73D8D6EC-613C-4447-182A-945477D213D9}"/>
              </a:ext>
            </a:extLst>
          </p:cNvPr>
          <p:cNvSpPr txBox="1"/>
          <p:nvPr/>
        </p:nvSpPr>
        <p:spPr>
          <a:xfrm>
            <a:off x="385352" y="391839"/>
            <a:ext cx="6097712" cy="461665"/>
          </a:xfrm>
          <a:prstGeom prst="rect">
            <a:avLst/>
          </a:prstGeom>
          <a:noFill/>
        </p:spPr>
        <p:txBody>
          <a:bodyPr wrap="square">
            <a:spAutoFit/>
          </a:bodyPr>
          <a:lstStyle/>
          <a:p>
            <a:r>
              <a:rPr lang="en-US" sz="2400" dirty="0"/>
              <a:t>Self-aware/observing mind</a:t>
            </a:r>
            <a:endParaRPr lang="en-CA" sz="2400" dirty="0"/>
          </a:p>
        </p:txBody>
      </p:sp>
      <p:sp>
        <p:nvSpPr>
          <p:cNvPr id="4" name="TextBox 3">
            <a:extLst>
              <a:ext uri="{FF2B5EF4-FFF2-40B4-BE49-F238E27FC236}">
                <a16:creationId xmlns:a16="http://schemas.microsoft.com/office/drawing/2014/main" id="{4FBA9EF5-4EB8-D403-3423-132AD4B3AE7C}"/>
              </a:ext>
            </a:extLst>
          </p:cNvPr>
          <p:cNvSpPr txBox="1"/>
          <p:nvPr/>
        </p:nvSpPr>
        <p:spPr>
          <a:xfrm>
            <a:off x="4791075" y="944346"/>
            <a:ext cx="7329486" cy="526297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rPr>
              <a:t>W</a:t>
            </a:r>
            <a:r>
              <a:rPr lang="en-US" sz="2400" b="0" i="0" dirty="0">
                <a:effectLst/>
                <a:latin typeface="Arial" panose="020B0604020202020204" pitchFamily="34" charset="0"/>
              </a:rPr>
              <a:t>e </a:t>
            </a:r>
            <a:r>
              <a:rPr lang="en-US" sz="2400" dirty="0">
                <a:latin typeface="Arial" panose="020B0604020202020204" pitchFamily="34" charset="0"/>
              </a:rPr>
              <a:t>assume</a:t>
            </a:r>
            <a:r>
              <a:rPr lang="en-US" sz="2400" b="0" i="0" dirty="0">
                <a:effectLst/>
                <a:latin typeface="Arial" panose="020B0604020202020204" pitchFamily="34" charset="0"/>
              </a:rPr>
              <a:t> that the part of our mind of which we are conscious, or can “see” in our minds eye, is i</a:t>
            </a:r>
            <a:r>
              <a:rPr lang="en-US" sz="2400" dirty="0">
                <a:latin typeface="Arial" panose="020B0604020202020204" pitchFamily="34" charset="0"/>
              </a:rPr>
              <a:t>n control of</a:t>
            </a:r>
            <a:r>
              <a:rPr lang="en-US" sz="2400" b="0" i="0" dirty="0">
                <a:effectLst/>
                <a:latin typeface="Arial" panose="020B0604020202020204" pitchFamily="34" charset="0"/>
              </a:rPr>
              <a:t> our lives. </a:t>
            </a:r>
          </a:p>
          <a:p>
            <a:pPr marL="285750" indent="-285750">
              <a:buFont typeface="Arial" panose="020B0604020202020204" pitchFamily="34" charset="0"/>
              <a:buChar char="•"/>
            </a:pPr>
            <a:r>
              <a:rPr lang="en-US" sz="2400" b="0" i="0" dirty="0">
                <a:effectLst/>
                <a:latin typeface="Arial" panose="020B0604020202020204" pitchFamily="34" charset="0"/>
              </a:rPr>
              <a:t>This is far from the truth. </a:t>
            </a:r>
            <a:r>
              <a:rPr lang="en-US" sz="2400" dirty="0">
                <a:latin typeface="Arial" panose="020B0604020202020204" pitchFamily="34" charset="0"/>
              </a:rPr>
              <a:t>Today and over the next 8 months</a:t>
            </a:r>
            <a:r>
              <a:rPr lang="en-US" sz="2400" b="0" i="0" dirty="0">
                <a:effectLst/>
                <a:latin typeface="Arial" panose="020B0604020202020204" pitchFamily="34" charset="0"/>
              </a:rPr>
              <a:t> we will explore some of the obscured or unconscious parts of our mind,</a:t>
            </a:r>
            <a:r>
              <a:rPr lang="en-US" sz="2400" dirty="0">
                <a:latin typeface="Arial" panose="020B0604020202020204" pitchFamily="34" charset="0"/>
              </a:rPr>
              <a:t> those parts</a:t>
            </a:r>
            <a:r>
              <a:rPr lang="en-US" sz="2400" b="0" i="0" dirty="0">
                <a:effectLst/>
                <a:latin typeface="Arial" panose="020B0604020202020204" pitchFamily="34" charset="0"/>
              </a:rPr>
              <a:t> we have difficulty seeing, but</a:t>
            </a:r>
            <a:r>
              <a:rPr lang="en-US" sz="2400" dirty="0">
                <a:latin typeface="Arial" panose="020B0604020202020204" pitchFamily="34" charset="0"/>
              </a:rPr>
              <a:t> enormously</a:t>
            </a:r>
            <a:r>
              <a:rPr lang="en-US" sz="2400" b="0" i="0" dirty="0">
                <a:effectLst/>
                <a:latin typeface="Arial" panose="020B0604020202020204" pitchFamily="34" charset="0"/>
              </a:rPr>
              <a:t> influence our lives and how we feel, think and behave.   </a:t>
            </a:r>
          </a:p>
          <a:p>
            <a:pPr marL="285750" indent="-285750">
              <a:buFont typeface="Arial" panose="020B0604020202020204" pitchFamily="34" charset="0"/>
              <a:buChar char="•"/>
            </a:pPr>
            <a:r>
              <a:rPr lang="en-US" sz="2400" b="0" i="0" dirty="0">
                <a:effectLst/>
                <a:latin typeface="Arial" panose="020B0604020202020204" pitchFamily="34" charset="0"/>
              </a:rPr>
              <a:t>Today we’ll start to try to understand those powerful forces by mapping out different aspects of mind and consciousness.</a:t>
            </a:r>
          </a:p>
          <a:p>
            <a:pPr marL="285750" indent="-285750">
              <a:buFont typeface="Arial" panose="020B0604020202020204" pitchFamily="34" charset="0"/>
              <a:buChar char="•"/>
            </a:pPr>
            <a:r>
              <a:rPr lang="en-US" sz="2400" dirty="0">
                <a:latin typeface="Arial" panose="020B0604020202020204" pitchFamily="34" charset="0"/>
              </a:rPr>
              <a:t>In the remainder of the course, we will then focus on a part of that territory: the somatic, emotional, rational and self-aware/observing/wise minds. </a:t>
            </a:r>
            <a:endParaRPr lang="en-US" sz="2400" dirty="0"/>
          </a:p>
        </p:txBody>
      </p:sp>
      <p:sp>
        <p:nvSpPr>
          <p:cNvPr id="8" name="TextBox 7">
            <a:extLst>
              <a:ext uri="{FF2B5EF4-FFF2-40B4-BE49-F238E27FC236}">
                <a16:creationId xmlns:a16="http://schemas.microsoft.com/office/drawing/2014/main" id="{339D3C96-4EEA-5BF2-A079-0E98B1EACB68}"/>
              </a:ext>
            </a:extLst>
          </p:cNvPr>
          <p:cNvSpPr txBox="1"/>
          <p:nvPr/>
        </p:nvSpPr>
        <p:spPr>
          <a:xfrm>
            <a:off x="6245314" y="-31996"/>
            <a:ext cx="4242086" cy="646331"/>
          </a:xfrm>
          <a:prstGeom prst="rect">
            <a:avLst/>
          </a:prstGeom>
          <a:noFill/>
        </p:spPr>
        <p:txBody>
          <a:bodyPr wrap="square">
            <a:spAutoFit/>
          </a:bodyPr>
          <a:lstStyle/>
          <a:p>
            <a:r>
              <a:rPr lang="en-US" sz="3600" dirty="0">
                <a:solidFill>
                  <a:schemeClr val="bg1"/>
                </a:solidFill>
              </a:rPr>
              <a:t>A MAP OF THE MIND</a:t>
            </a:r>
            <a:endParaRPr lang="en-CA" sz="3600" dirty="0">
              <a:solidFill>
                <a:schemeClr val="bg1"/>
              </a:solidFill>
            </a:endParaRPr>
          </a:p>
        </p:txBody>
      </p:sp>
      <p:sp>
        <p:nvSpPr>
          <p:cNvPr id="6" name="TextBox 5">
            <a:extLst>
              <a:ext uri="{FF2B5EF4-FFF2-40B4-BE49-F238E27FC236}">
                <a16:creationId xmlns:a16="http://schemas.microsoft.com/office/drawing/2014/main" id="{EC06FB67-8888-864E-519A-257555D3333A}"/>
              </a:ext>
            </a:extLst>
          </p:cNvPr>
          <p:cNvSpPr txBox="1"/>
          <p:nvPr/>
        </p:nvSpPr>
        <p:spPr>
          <a:xfrm>
            <a:off x="3541308" y="2018769"/>
            <a:ext cx="1537398" cy="369332"/>
          </a:xfrm>
          <a:prstGeom prst="rect">
            <a:avLst/>
          </a:prstGeom>
          <a:noFill/>
        </p:spPr>
        <p:txBody>
          <a:bodyPr wrap="square">
            <a:spAutoFit/>
          </a:bodyPr>
          <a:lstStyle/>
          <a:p>
            <a:r>
              <a:rPr lang="en-US" sz="1800" b="0" i="0" dirty="0">
                <a:effectLst/>
                <a:latin typeface="Arial" panose="020B0604020202020204" pitchFamily="34" charset="0"/>
              </a:rPr>
              <a:t>unconscious</a:t>
            </a:r>
            <a:endParaRPr lang="en-CA" dirty="0"/>
          </a:p>
        </p:txBody>
      </p:sp>
      <p:sp>
        <p:nvSpPr>
          <p:cNvPr id="12" name="TextBox 11">
            <a:extLst>
              <a:ext uri="{FF2B5EF4-FFF2-40B4-BE49-F238E27FC236}">
                <a16:creationId xmlns:a16="http://schemas.microsoft.com/office/drawing/2014/main" id="{4C58D30F-AFEF-B154-007F-31E3C04FF4D1}"/>
              </a:ext>
            </a:extLst>
          </p:cNvPr>
          <p:cNvSpPr txBox="1"/>
          <p:nvPr/>
        </p:nvSpPr>
        <p:spPr>
          <a:xfrm>
            <a:off x="3656864" y="1723601"/>
            <a:ext cx="1306287" cy="369332"/>
          </a:xfrm>
          <a:prstGeom prst="rect">
            <a:avLst/>
          </a:prstGeom>
          <a:noFill/>
        </p:spPr>
        <p:txBody>
          <a:bodyPr wrap="square">
            <a:spAutoFit/>
          </a:bodyPr>
          <a:lstStyle/>
          <a:p>
            <a:r>
              <a:rPr lang="en-US" sz="1800" b="0" i="0" dirty="0">
                <a:effectLst/>
                <a:latin typeface="Arial" panose="020B0604020202020204" pitchFamily="34" charset="0"/>
              </a:rPr>
              <a:t>conscious</a:t>
            </a:r>
            <a:endParaRPr lang="en-CA" dirty="0"/>
          </a:p>
        </p:txBody>
      </p:sp>
      <p:sp>
        <p:nvSpPr>
          <p:cNvPr id="14" name="Arrow: Up 13">
            <a:extLst>
              <a:ext uri="{FF2B5EF4-FFF2-40B4-BE49-F238E27FC236}">
                <a16:creationId xmlns:a16="http://schemas.microsoft.com/office/drawing/2014/main" id="{04B6B52E-F202-871B-35A1-3DD9F5167E32}"/>
              </a:ext>
            </a:extLst>
          </p:cNvPr>
          <p:cNvSpPr/>
          <p:nvPr/>
        </p:nvSpPr>
        <p:spPr>
          <a:xfrm>
            <a:off x="4137565" y="72072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04C610AD-71C5-5035-D67D-568201008CDE}"/>
              </a:ext>
            </a:extLst>
          </p:cNvPr>
          <p:cNvSpPr/>
          <p:nvPr/>
        </p:nvSpPr>
        <p:spPr>
          <a:xfrm>
            <a:off x="4141879" y="24127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780365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13E35-1034-C548-7F48-DEE7FF08125F}"/>
            </a:ext>
          </a:extLst>
        </p:cNvPr>
        <p:cNvGrpSpPr/>
        <p:nvPr/>
      </p:nvGrpSpPr>
      <p:grpSpPr>
        <a:xfrm>
          <a:off x="0" y="0"/>
          <a:ext cx="0" cy="0"/>
          <a:chOff x="0" y="0"/>
          <a:chExt cx="0" cy="0"/>
        </a:xfrm>
      </p:grpSpPr>
      <p:pic>
        <p:nvPicPr>
          <p:cNvPr id="3" name="Picture 2" descr="An iceberg in the water&#10;&#10;AI-generated content may be incorrect.">
            <a:extLst>
              <a:ext uri="{FF2B5EF4-FFF2-40B4-BE49-F238E27FC236}">
                <a16:creationId xmlns:a16="http://schemas.microsoft.com/office/drawing/2014/main" id="{6EDC8063-24A7-01B4-5932-A64E08937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40" y="228304"/>
            <a:ext cx="4354106" cy="6477000"/>
          </a:xfrm>
          <a:prstGeom prst="rect">
            <a:avLst/>
          </a:prstGeom>
        </p:spPr>
      </p:pic>
      <p:sp>
        <p:nvSpPr>
          <p:cNvPr id="5" name="TextBox 4">
            <a:extLst>
              <a:ext uri="{FF2B5EF4-FFF2-40B4-BE49-F238E27FC236}">
                <a16:creationId xmlns:a16="http://schemas.microsoft.com/office/drawing/2014/main" id="{9E4FAE18-2571-3914-6AE0-EA1868BEF959}"/>
              </a:ext>
            </a:extLst>
          </p:cNvPr>
          <p:cNvSpPr txBox="1"/>
          <p:nvPr/>
        </p:nvSpPr>
        <p:spPr>
          <a:xfrm>
            <a:off x="88982" y="1301313"/>
            <a:ext cx="3430570" cy="461665"/>
          </a:xfrm>
          <a:prstGeom prst="rect">
            <a:avLst/>
          </a:prstGeom>
          <a:noFill/>
        </p:spPr>
        <p:txBody>
          <a:bodyPr wrap="square">
            <a:spAutoFit/>
          </a:bodyPr>
          <a:lstStyle/>
          <a:p>
            <a:r>
              <a:rPr lang="en-US" sz="2400" dirty="0"/>
              <a:t>Rational mind</a:t>
            </a:r>
            <a:endParaRPr lang="en-CA" sz="2400" dirty="0"/>
          </a:p>
        </p:txBody>
      </p:sp>
      <p:sp>
        <p:nvSpPr>
          <p:cNvPr id="7" name="TextBox 6">
            <a:extLst>
              <a:ext uri="{FF2B5EF4-FFF2-40B4-BE49-F238E27FC236}">
                <a16:creationId xmlns:a16="http://schemas.microsoft.com/office/drawing/2014/main" id="{30E9790C-F3DF-7578-515B-C90625FFE16F}"/>
              </a:ext>
            </a:extLst>
          </p:cNvPr>
          <p:cNvSpPr txBox="1"/>
          <p:nvPr/>
        </p:nvSpPr>
        <p:spPr>
          <a:xfrm>
            <a:off x="985427" y="2134324"/>
            <a:ext cx="6097712" cy="461665"/>
          </a:xfrm>
          <a:prstGeom prst="rect">
            <a:avLst/>
          </a:prstGeom>
          <a:noFill/>
        </p:spPr>
        <p:txBody>
          <a:bodyPr wrap="square">
            <a:spAutoFit/>
          </a:bodyPr>
          <a:lstStyle/>
          <a:p>
            <a:r>
              <a:rPr lang="en-US" sz="2400" dirty="0"/>
              <a:t>Emotional mind</a:t>
            </a:r>
            <a:endParaRPr lang="en-CA" sz="2400" dirty="0"/>
          </a:p>
        </p:txBody>
      </p:sp>
      <p:sp>
        <p:nvSpPr>
          <p:cNvPr id="9" name="TextBox 8">
            <a:extLst>
              <a:ext uri="{FF2B5EF4-FFF2-40B4-BE49-F238E27FC236}">
                <a16:creationId xmlns:a16="http://schemas.microsoft.com/office/drawing/2014/main" id="{6B29C5D9-ABCD-2BA0-6B2C-5816F800C247}"/>
              </a:ext>
            </a:extLst>
          </p:cNvPr>
          <p:cNvSpPr txBox="1"/>
          <p:nvPr/>
        </p:nvSpPr>
        <p:spPr>
          <a:xfrm>
            <a:off x="407100" y="3690610"/>
            <a:ext cx="4354104" cy="523220"/>
          </a:xfrm>
          <a:prstGeom prst="rect">
            <a:avLst/>
          </a:prstGeom>
          <a:noFill/>
        </p:spPr>
        <p:txBody>
          <a:bodyPr wrap="square">
            <a:spAutoFit/>
          </a:bodyPr>
          <a:lstStyle/>
          <a:p>
            <a:r>
              <a:rPr lang="en-US" sz="2800" dirty="0">
                <a:solidFill>
                  <a:srgbClr val="FFC000"/>
                </a:solidFill>
              </a:rPr>
              <a:t>Embodied (somatic) mind</a:t>
            </a:r>
            <a:endParaRPr lang="en-CA" sz="2800" dirty="0">
              <a:solidFill>
                <a:srgbClr val="FFC000"/>
              </a:solidFill>
            </a:endParaRPr>
          </a:p>
        </p:txBody>
      </p:sp>
      <p:sp>
        <p:nvSpPr>
          <p:cNvPr id="11" name="TextBox 10">
            <a:extLst>
              <a:ext uri="{FF2B5EF4-FFF2-40B4-BE49-F238E27FC236}">
                <a16:creationId xmlns:a16="http://schemas.microsoft.com/office/drawing/2014/main" id="{AD27B34D-535C-EA3B-F691-734BCD6E72FB}"/>
              </a:ext>
            </a:extLst>
          </p:cNvPr>
          <p:cNvSpPr txBox="1"/>
          <p:nvPr/>
        </p:nvSpPr>
        <p:spPr>
          <a:xfrm>
            <a:off x="985427" y="4623528"/>
            <a:ext cx="3243208" cy="523220"/>
          </a:xfrm>
          <a:prstGeom prst="rect">
            <a:avLst/>
          </a:prstGeom>
          <a:noFill/>
        </p:spPr>
        <p:txBody>
          <a:bodyPr wrap="square">
            <a:spAutoFit/>
          </a:bodyPr>
          <a:lstStyle/>
          <a:p>
            <a:r>
              <a:rPr lang="en-US" sz="2800" dirty="0">
                <a:solidFill>
                  <a:srgbClr val="FFC000"/>
                </a:solidFill>
              </a:rPr>
              <a:t>Organ Intelligence</a:t>
            </a:r>
            <a:endParaRPr lang="en-CA" sz="2800" dirty="0">
              <a:solidFill>
                <a:srgbClr val="FFC000"/>
              </a:solidFill>
            </a:endParaRPr>
          </a:p>
        </p:txBody>
      </p:sp>
      <p:sp>
        <p:nvSpPr>
          <p:cNvPr id="13" name="TextBox 12">
            <a:extLst>
              <a:ext uri="{FF2B5EF4-FFF2-40B4-BE49-F238E27FC236}">
                <a16:creationId xmlns:a16="http://schemas.microsoft.com/office/drawing/2014/main" id="{8A719DBD-CD34-D871-8BD8-C16455E85A15}"/>
              </a:ext>
            </a:extLst>
          </p:cNvPr>
          <p:cNvSpPr txBox="1"/>
          <p:nvPr/>
        </p:nvSpPr>
        <p:spPr>
          <a:xfrm>
            <a:off x="385352" y="5533002"/>
            <a:ext cx="4354105" cy="523220"/>
          </a:xfrm>
          <a:prstGeom prst="rect">
            <a:avLst/>
          </a:prstGeom>
          <a:noFill/>
        </p:spPr>
        <p:txBody>
          <a:bodyPr wrap="square">
            <a:spAutoFit/>
          </a:bodyPr>
          <a:lstStyle/>
          <a:p>
            <a:r>
              <a:rPr lang="en-US" sz="2800" dirty="0">
                <a:solidFill>
                  <a:srgbClr val="FFC000"/>
                </a:solidFill>
              </a:rPr>
              <a:t>Basal or Cellular Intelligence</a:t>
            </a:r>
            <a:endParaRPr lang="en-CA" sz="2800" dirty="0">
              <a:solidFill>
                <a:srgbClr val="FFC000"/>
              </a:solidFill>
            </a:endParaRPr>
          </a:p>
        </p:txBody>
      </p:sp>
      <p:sp>
        <p:nvSpPr>
          <p:cNvPr id="15" name="TextBox 14">
            <a:extLst>
              <a:ext uri="{FF2B5EF4-FFF2-40B4-BE49-F238E27FC236}">
                <a16:creationId xmlns:a16="http://schemas.microsoft.com/office/drawing/2014/main" id="{A6C2AE97-A3D1-27C6-4D69-22F10448BA17}"/>
              </a:ext>
            </a:extLst>
          </p:cNvPr>
          <p:cNvSpPr txBox="1"/>
          <p:nvPr/>
        </p:nvSpPr>
        <p:spPr>
          <a:xfrm>
            <a:off x="385352" y="391839"/>
            <a:ext cx="6097712" cy="461665"/>
          </a:xfrm>
          <a:prstGeom prst="rect">
            <a:avLst/>
          </a:prstGeom>
          <a:noFill/>
        </p:spPr>
        <p:txBody>
          <a:bodyPr wrap="square">
            <a:spAutoFit/>
          </a:bodyPr>
          <a:lstStyle/>
          <a:p>
            <a:r>
              <a:rPr lang="en-US" sz="2400" dirty="0"/>
              <a:t>Self-aware/observing mind</a:t>
            </a:r>
            <a:endParaRPr lang="en-CA" sz="2400" dirty="0"/>
          </a:p>
        </p:txBody>
      </p:sp>
      <p:sp>
        <p:nvSpPr>
          <p:cNvPr id="6" name="TextBox 5">
            <a:extLst>
              <a:ext uri="{FF2B5EF4-FFF2-40B4-BE49-F238E27FC236}">
                <a16:creationId xmlns:a16="http://schemas.microsoft.com/office/drawing/2014/main" id="{2C5FBF10-BFCF-A448-9F25-2D4EEEB69F00}"/>
              </a:ext>
            </a:extLst>
          </p:cNvPr>
          <p:cNvSpPr txBox="1"/>
          <p:nvPr/>
        </p:nvSpPr>
        <p:spPr>
          <a:xfrm>
            <a:off x="3541308" y="2018769"/>
            <a:ext cx="1537398" cy="369332"/>
          </a:xfrm>
          <a:prstGeom prst="rect">
            <a:avLst/>
          </a:prstGeom>
          <a:noFill/>
        </p:spPr>
        <p:txBody>
          <a:bodyPr wrap="square">
            <a:spAutoFit/>
          </a:bodyPr>
          <a:lstStyle/>
          <a:p>
            <a:r>
              <a:rPr lang="en-US" sz="1800" b="0" i="0" dirty="0">
                <a:effectLst/>
                <a:latin typeface="Arial" panose="020B0604020202020204" pitchFamily="34" charset="0"/>
              </a:rPr>
              <a:t>unconscious</a:t>
            </a:r>
            <a:endParaRPr lang="en-CA" dirty="0"/>
          </a:p>
        </p:txBody>
      </p:sp>
      <p:sp>
        <p:nvSpPr>
          <p:cNvPr id="12" name="TextBox 11">
            <a:extLst>
              <a:ext uri="{FF2B5EF4-FFF2-40B4-BE49-F238E27FC236}">
                <a16:creationId xmlns:a16="http://schemas.microsoft.com/office/drawing/2014/main" id="{4C21C034-DF36-6224-1E13-6F8BB708A232}"/>
              </a:ext>
            </a:extLst>
          </p:cNvPr>
          <p:cNvSpPr txBox="1"/>
          <p:nvPr/>
        </p:nvSpPr>
        <p:spPr>
          <a:xfrm>
            <a:off x="3656864" y="1723601"/>
            <a:ext cx="1306287" cy="369332"/>
          </a:xfrm>
          <a:prstGeom prst="rect">
            <a:avLst/>
          </a:prstGeom>
          <a:noFill/>
        </p:spPr>
        <p:txBody>
          <a:bodyPr wrap="square">
            <a:spAutoFit/>
          </a:bodyPr>
          <a:lstStyle/>
          <a:p>
            <a:r>
              <a:rPr lang="en-US" sz="1800" b="0" i="0" dirty="0">
                <a:effectLst/>
                <a:latin typeface="Arial" panose="020B0604020202020204" pitchFamily="34" charset="0"/>
              </a:rPr>
              <a:t>conscious</a:t>
            </a:r>
            <a:endParaRPr lang="en-CA" dirty="0"/>
          </a:p>
        </p:txBody>
      </p:sp>
      <p:sp>
        <p:nvSpPr>
          <p:cNvPr id="14" name="Arrow: Up 13">
            <a:extLst>
              <a:ext uri="{FF2B5EF4-FFF2-40B4-BE49-F238E27FC236}">
                <a16:creationId xmlns:a16="http://schemas.microsoft.com/office/drawing/2014/main" id="{63516745-B4A6-808C-C6E6-BD498B453861}"/>
              </a:ext>
            </a:extLst>
          </p:cNvPr>
          <p:cNvSpPr/>
          <p:nvPr/>
        </p:nvSpPr>
        <p:spPr>
          <a:xfrm>
            <a:off x="4137565" y="72072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693FE7E6-CFF6-0462-D5DA-5A483BDE9912}"/>
              </a:ext>
            </a:extLst>
          </p:cNvPr>
          <p:cNvSpPr/>
          <p:nvPr/>
        </p:nvSpPr>
        <p:spPr>
          <a:xfrm>
            <a:off x="4141879" y="24127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25793FE8-7C32-8572-9707-BBB39C75B01C}"/>
              </a:ext>
            </a:extLst>
          </p:cNvPr>
          <p:cNvSpPr txBox="1"/>
          <p:nvPr/>
        </p:nvSpPr>
        <p:spPr>
          <a:xfrm>
            <a:off x="5339533" y="2365156"/>
            <a:ext cx="6100762" cy="1569660"/>
          </a:xfrm>
          <a:prstGeom prst="rect">
            <a:avLst/>
          </a:prstGeom>
          <a:noFill/>
        </p:spPr>
        <p:txBody>
          <a:bodyPr wrap="square">
            <a:spAutoFit/>
          </a:bodyPr>
          <a:lstStyle/>
          <a:p>
            <a:pPr marL="571500" indent="-571500">
              <a:buFont typeface="Arial" panose="020B0604020202020204" pitchFamily="34" charset="0"/>
              <a:buChar char="•"/>
            </a:pPr>
            <a:r>
              <a:rPr lang="en-US" sz="3200" dirty="0"/>
              <a:t>basal or cellular and organ intelligence</a:t>
            </a:r>
          </a:p>
          <a:p>
            <a:pPr marL="571500" indent="-571500">
              <a:buFont typeface="Arial" panose="020B0604020202020204" pitchFamily="34" charset="0"/>
              <a:buChar char="•"/>
            </a:pPr>
            <a:r>
              <a:rPr lang="en-US" sz="3200" dirty="0"/>
              <a:t>The body’s memory.</a:t>
            </a:r>
            <a:endParaRPr lang="en-CA" sz="3200" dirty="0"/>
          </a:p>
        </p:txBody>
      </p:sp>
      <p:sp>
        <p:nvSpPr>
          <p:cNvPr id="18" name="TextBox 17">
            <a:extLst>
              <a:ext uri="{FF2B5EF4-FFF2-40B4-BE49-F238E27FC236}">
                <a16:creationId xmlns:a16="http://schemas.microsoft.com/office/drawing/2014/main" id="{0807C1A9-1767-5592-52D0-04ED9C82AF72}"/>
              </a:ext>
            </a:extLst>
          </p:cNvPr>
          <p:cNvSpPr txBox="1"/>
          <p:nvPr/>
        </p:nvSpPr>
        <p:spPr>
          <a:xfrm>
            <a:off x="5078706" y="717117"/>
            <a:ext cx="7024311" cy="1323439"/>
          </a:xfrm>
          <a:prstGeom prst="rect">
            <a:avLst/>
          </a:prstGeom>
          <a:noFill/>
        </p:spPr>
        <p:txBody>
          <a:bodyPr wrap="square">
            <a:spAutoFit/>
          </a:bodyPr>
          <a:lstStyle/>
          <a:p>
            <a:pPr algn="ctr"/>
            <a:r>
              <a:rPr lang="en-US" sz="4000" dirty="0">
                <a:solidFill>
                  <a:schemeClr val="bg1"/>
                </a:solidFill>
              </a:rPr>
              <a:t>A MAP OF THE MIND: SOMATIC OR EMBODIED MIND</a:t>
            </a:r>
          </a:p>
        </p:txBody>
      </p:sp>
    </p:spTree>
    <p:extLst>
      <p:ext uri="{BB962C8B-B14F-4D97-AF65-F5344CB8AC3E}">
        <p14:creationId xmlns:p14="http://schemas.microsoft.com/office/powerpoint/2010/main" val="3138107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89F50D-0AF5-4052-A511-9F2294DAD424}"/>
              </a:ext>
            </a:extLst>
          </p:cNvPr>
          <p:cNvSpPr txBox="1"/>
          <p:nvPr/>
        </p:nvSpPr>
        <p:spPr>
          <a:xfrm>
            <a:off x="3318554" y="117693"/>
            <a:ext cx="8873446"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Intelligence is a specific function or capacity of the mind. The mind is the broader concept encompassing all mental processes, while intelligence refers to the ability to reason, solve problems, and learn. In simpler terms, the mind is the "screen" where thoughts and possibilities arise, and intelligence is the "eye" that evaluates and acts on those possibilities.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Intelligence isn’t confined to brains; it pervades every level of life. Individual such as bacteria and cells in living organisms such as humans exhibit problem-solving abilities. They are not passive executors of genetic blueprints, they are adaptive, intelligent units, capable of interpreting and responding to challenges.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Intelligence doesn’t just manifest at the cellular level. Organs like the liver show signs of a form of intelligence: A 2023 article by biologist Michael Levin introduced the concept of the “</a:t>
            </a:r>
            <a:r>
              <a:rPr lang="en-US" dirty="0" err="1">
                <a:latin typeface="Arial" panose="020B0604020202020204" pitchFamily="34" charset="0"/>
                <a:cs typeface="Arial" panose="020B0604020202020204" pitchFamily="34" charset="0"/>
              </a:rPr>
              <a:t>hepatostat</a:t>
            </a:r>
            <a:r>
              <a:rPr lang="en-US" dirty="0">
                <a:latin typeface="Arial" panose="020B0604020202020204" pitchFamily="34" charset="0"/>
                <a:cs typeface="Arial" panose="020B0604020202020204" pitchFamily="34" charset="0"/>
              </a:rPr>
              <a:t>,” where the liver maintains its size and function through internal feedback mechanisms akin to homeostatic intelligence . If we apply the same criteria, we use to attribute consciousness or intelligence to others (behavior, problem-solving, evolutionary basis), organs such as the liver can meet them too. The liver and other organs operate not by executing a code, but by monitoring, adjusting, and maintaining balance demonstrating a kind of embodied “thinking” or cognition.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liver cell accomplishes many tasks demonstrating intelligence including monitoring and adjusting blood glucose, detoxifying substances, producing vital proteins, sensing when the liver is too large or small, proliferating or pruning cells to restore optimal function, and regenerating tissue after damage. These behaviors reflect a kind of distributed, goal-oriented system, an intelligent architecture where each cell contributes to a larger, dynamic purpose.</a:t>
            </a: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B16BE5-6A84-480F-00F5-15314D7E4864}"/>
              </a:ext>
            </a:extLst>
          </p:cNvPr>
          <p:cNvSpPr txBox="1"/>
          <p:nvPr/>
        </p:nvSpPr>
        <p:spPr>
          <a:xfrm>
            <a:off x="-142773" y="418217"/>
            <a:ext cx="3721163" cy="954107"/>
          </a:xfrm>
          <a:prstGeom prst="rect">
            <a:avLst/>
          </a:prstGeom>
          <a:noFill/>
        </p:spPr>
        <p:txBody>
          <a:bodyPr wrap="square">
            <a:spAutoFit/>
          </a:bodyPr>
          <a:lstStyle/>
          <a:p>
            <a:pPr algn="ctr"/>
            <a:r>
              <a:rPr lang="en-US" sz="2800" dirty="0">
                <a:solidFill>
                  <a:schemeClr val="bg1"/>
                </a:solidFill>
              </a:rPr>
              <a:t> THE CONSCIOUSNESS OF OUR CELLS</a:t>
            </a:r>
            <a:endParaRPr lang="en-CA" sz="2800" dirty="0">
              <a:solidFill>
                <a:schemeClr val="bg1"/>
              </a:solidFill>
            </a:endParaRPr>
          </a:p>
        </p:txBody>
      </p:sp>
      <p:pic>
        <p:nvPicPr>
          <p:cNvPr id="6" name="Picture 5" descr="A cartoon of a virus and a cell&#10;&#10;AI-generated content may be incorrect.">
            <a:extLst>
              <a:ext uri="{FF2B5EF4-FFF2-40B4-BE49-F238E27FC236}">
                <a16:creationId xmlns:a16="http://schemas.microsoft.com/office/drawing/2014/main" id="{50305D76-5A0A-34CF-38BE-25F3B48FF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33" y="1414865"/>
            <a:ext cx="3016553" cy="5203371"/>
          </a:xfrm>
          <a:prstGeom prst="rect">
            <a:avLst/>
          </a:prstGeom>
        </p:spPr>
      </p:pic>
      <p:sp>
        <p:nvSpPr>
          <p:cNvPr id="2" name="Oval 1">
            <a:extLst>
              <a:ext uri="{FF2B5EF4-FFF2-40B4-BE49-F238E27FC236}">
                <a16:creationId xmlns:a16="http://schemas.microsoft.com/office/drawing/2014/main" id="{06D2DAC7-2DDE-688E-8CC4-4092750B56D6}"/>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10110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tue of a person with his hand on his chin&#10;&#10;Description automatically generated">
            <a:extLst>
              <a:ext uri="{FF2B5EF4-FFF2-40B4-BE49-F238E27FC236}">
                <a16:creationId xmlns:a16="http://schemas.microsoft.com/office/drawing/2014/main" id="{9539D915-B4BD-22C6-79B6-6B9C8E095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47" y="1725104"/>
            <a:ext cx="3781425" cy="3035431"/>
          </a:xfrm>
          <a:prstGeom prst="rect">
            <a:avLst/>
          </a:prstGeom>
        </p:spPr>
      </p:pic>
      <p:sp>
        <p:nvSpPr>
          <p:cNvPr id="4" name="TextBox 3">
            <a:extLst>
              <a:ext uri="{FF2B5EF4-FFF2-40B4-BE49-F238E27FC236}">
                <a16:creationId xmlns:a16="http://schemas.microsoft.com/office/drawing/2014/main" id="{E89B5A45-FF18-F8AF-A7F6-AEF5F6A2D3C5}"/>
              </a:ext>
            </a:extLst>
          </p:cNvPr>
          <p:cNvSpPr txBox="1"/>
          <p:nvPr/>
        </p:nvSpPr>
        <p:spPr>
          <a:xfrm>
            <a:off x="4095750" y="122549"/>
            <a:ext cx="8096250" cy="6740307"/>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To heal and grow</a:t>
            </a:r>
            <a:r>
              <a:rPr lang="en-US" sz="2400" dirty="0">
                <a:latin typeface="Arial" panose="020B0604020202020204" pitchFamily="34" charset="0"/>
                <a:cs typeface="Arial" panose="020B0604020202020204" pitchFamily="34" charset="0"/>
              </a:rPr>
              <a:t> we</a:t>
            </a:r>
            <a:r>
              <a:rPr lang="en-US" sz="2400" b="0" i="0" dirty="0">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must</a:t>
            </a:r>
            <a:r>
              <a:rPr lang="en-US" sz="2400" b="0" i="0" dirty="0">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a:t>
            </a:r>
            <a:r>
              <a:rPr lang="en-US" sz="2400" b="0" i="0" dirty="0">
                <a:effectLst/>
                <a:latin typeface="Arial" panose="020B0604020202020204" pitchFamily="34" charset="0"/>
                <a:cs typeface="Arial" panose="020B0604020202020204" pitchFamily="34" charset="0"/>
              </a:rPr>
              <a:t>nderstand o</a:t>
            </a:r>
            <a:r>
              <a:rPr lang="en-US" sz="2400" dirty="0">
                <a:latin typeface="Arial" panose="020B0604020202020204" pitchFamily="34" charset="0"/>
                <a:cs typeface="Arial" panose="020B0604020202020204" pitchFamily="34" charset="0"/>
              </a:rPr>
              <a:t>urselves</a:t>
            </a:r>
            <a:r>
              <a:rPr lang="en-US" sz="2400" b="0" i="0" dirty="0">
                <a:effectLst/>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Understanding ourselves is easier if we see the mind as being made up of a number of parts: the somatic (body), emotional, rational and self-observing/wise minds.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the</a:t>
            </a:r>
            <a:r>
              <a:rPr lang="en-US" sz="2400" b="0" i="0" dirty="0">
                <a:effectLst/>
                <a:latin typeface="Arial" panose="020B0604020202020204" pitchFamily="34" charset="0"/>
                <a:cs typeface="Arial" panose="020B0604020202020204" pitchFamily="34" charset="0"/>
              </a:rPr>
              <a:t> course we will </a:t>
            </a:r>
            <a:r>
              <a:rPr lang="en-US" sz="2400" dirty="0">
                <a:latin typeface="Arial" panose="020B0604020202020204" pitchFamily="34" charset="0"/>
                <a:cs typeface="Arial" panose="020B0604020202020204" pitchFamily="34" charset="0"/>
              </a:rPr>
              <a:t>repeatedly refer</a:t>
            </a:r>
            <a:r>
              <a:rPr lang="en-US" sz="2400" b="0" i="0" dirty="0">
                <a:effectLst/>
                <a:latin typeface="Arial" panose="020B0604020202020204" pitchFamily="34" charset="0"/>
                <a:cs typeface="Arial" panose="020B0604020202020204" pitchFamily="34" charset="0"/>
              </a:rPr>
              <a:t> to these four aspects of mind</a:t>
            </a:r>
            <a:r>
              <a:rPr lang="en-US" sz="2400" dirty="0">
                <a:latin typeface="Arial" panose="020B0604020202020204" pitchFamily="34" charset="0"/>
                <a:cs typeface="Arial" panose="020B0604020202020204" pitchFamily="34" charset="0"/>
              </a:rPr>
              <a:t>.</a:t>
            </a:r>
          </a:p>
          <a:p>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common-sense view is that we perceive the world accurately and then act rationally upon this information.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beginning of wisdom is the realization that neither of these views are true and that “We are lived by powers we pretend to understand.” Powers that control us.</a:t>
            </a:r>
          </a:p>
          <a:p>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an effort to understand the powers that control us, today we’ll go back 3.7 billion years to the beginning of life on earth as we explore the different parts of our mind and how they influence our thoughts, feelings and behaviors. </a:t>
            </a:r>
          </a:p>
        </p:txBody>
      </p:sp>
      <p:sp>
        <p:nvSpPr>
          <p:cNvPr id="6" name="TextBox 5">
            <a:extLst>
              <a:ext uri="{FF2B5EF4-FFF2-40B4-BE49-F238E27FC236}">
                <a16:creationId xmlns:a16="http://schemas.microsoft.com/office/drawing/2014/main" id="{2D052060-9122-2361-A635-C2388C779406}"/>
              </a:ext>
            </a:extLst>
          </p:cNvPr>
          <p:cNvSpPr txBox="1"/>
          <p:nvPr/>
        </p:nvSpPr>
        <p:spPr>
          <a:xfrm>
            <a:off x="479884" y="719048"/>
            <a:ext cx="3153953"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OVERVIEW</a:t>
            </a:r>
            <a:endParaRPr lang="en-CA" sz="4000" dirty="0">
              <a:solidFill>
                <a:schemeClr val="bg1"/>
              </a:solidFill>
            </a:endParaRPr>
          </a:p>
        </p:txBody>
      </p:sp>
      <p:sp>
        <p:nvSpPr>
          <p:cNvPr id="5" name="TextBox 4">
            <a:extLst>
              <a:ext uri="{FF2B5EF4-FFF2-40B4-BE49-F238E27FC236}">
                <a16:creationId xmlns:a16="http://schemas.microsoft.com/office/drawing/2014/main" id="{6989AF74-98DA-BE49-F147-8BD7FC30BD5B}"/>
              </a:ext>
            </a:extLst>
          </p:cNvPr>
          <p:cNvSpPr txBox="1"/>
          <p:nvPr/>
        </p:nvSpPr>
        <p:spPr>
          <a:xfrm>
            <a:off x="239940" y="5285784"/>
            <a:ext cx="3633837" cy="923330"/>
          </a:xfrm>
          <a:prstGeom prst="rect">
            <a:avLst/>
          </a:prstGeom>
          <a:noFill/>
        </p:spPr>
        <p:txBody>
          <a:bodyPr wrap="square">
            <a:spAutoFit/>
          </a:bodyPr>
          <a:lstStyle/>
          <a:p>
            <a:pPr marL="0" indent="0">
              <a:buNone/>
            </a:pPr>
            <a:r>
              <a:rPr lang="en-US" sz="1800" dirty="0">
                <a:latin typeface="Arial" panose="020B0604020202020204" pitchFamily="34" charset="0"/>
                <a:cs typeface="Arial" panose="020B0604020202020204" pitchFamily="34" charset="0"/>
              </a:rPr>
              <a:t>“We are lived by powers we pretend to understand.” </a:t>
            </a:r>
          </a:p>
          <a:p>
            <a:pPr marL="0" indent="0">
              <a:buNone/>
            </a:pPr>
            <a:r>
              <a:rPr lang="en-US" sz="1800" dirty="0">
                <a:latin typeface="Arial" panose="020B0604020202020204" pitchFamily="34" charset="0"/>
                <a:cs typeface="Arial" panose="020B0604020202020204" pitchFamily="34" charset="0"/>
              </a:rPr>
              <a:t>                                   W H Auden                                                             </a:t>
            </a:r>
          </a:p>
        </p:txBody>
      </p:sp>
    </p:spTree>
    <p:extLst>
      <p:ext uri="{BB962C8B-B14F-4D97-AF65-F5344CB8AC3E}">
        <p14:creationId xmlns:p14="http://schemas.microsoft.com/office/powerpoint/2010/main" val="3211169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B21CB0-EF76-56FD-490D-565291A8DA05}"/>
              </a:ext>
            </a:extLst>
          </p:cNvPr>
          <p:cNvSpPr txBox="1"/>
          <p:nvPr/>
        </p:nvSpPr>
        <p:spPr>
          <a:xfrm>
            <a:off x="-33819" y="261610"/>
            <a:ext cx="12192000" cy="7294305"/>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Embodied intelligence is the idea that intelligence doesn’t reside solely in the brain or in abstract reasoning, it emerges from the entire body’s interaction with the environment. This idea is rooted in the view that thinking, perceiving, and problem-solving are shaped by the body’s physical form, its structure, senses, and movement capabilities, its continuous feedback with the world, how it acts in and is acted upon by its surroundings and how processes in muscles, sensory organs, and even cellular and visceral systems contribute to adaptive behavior.</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When we think about ‘mind,’ we tend to </a:t>
            </a:r>
            <a:r>
              <a:rPr lang="en-US" dirty="0">
                <a:latin typeface="Arial" panose="020B0604020202020204" pitchFamily="34" charset="0"/>
                <a:cs typeface="Arial" panose="020B0604020202020204" pitchFamily="34" charset="0"/>
              </a:rPr>
              <a:t>think of</a:t>
            </a:r>
            <a:r>
              <a:rPr lang="en-US" b="0" i="0" dirty="0">
                <a:effectLst/>
                <a:latin typeface="Arial" panose="020B0604020202020204" pitchFamily="34" charset="0"/>
                <a:cs typeface="Arial" panose="020B0604020202020204" pitchFamily="34" charset="0"/>
              </a:rPr>
              <a:t> the brain. But the story of the mind begins when life first started on earth 3.5 billion years ago much before the first structures we recognize as bra</a:t>
            </a:r>
            <a:r>
              <a:rPr lang="en-US" dirty="0">
                <a:latin typeface="Arial" panose="020B0604020202020204" pitchFamily="34" charset="0"/>
                <a:cs typeface="Arial" panose="020B0604020202020204" pitchFamily="34" charset="0"/>
              </a:rPr>
              <a:t>ins developed about 550 million years ago</a:t>
            </a:r>
            <a:r>
              <a:rPr lang="en-US" b="0" i="0" dirty="0">
                <a:effectLst/>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first single-celled bacteria already showed intelligence by William James’s definition: finding a means to an end in a different way when circumstances change.</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The work of biologist </a:t>
            </a:r>
            <a:r>
              <a:rPr lang="en-US" b="0" i="0" dirty="0">
                <a:effectLst/>
                <a:latin typeface="Arial" panose="020B0604020202020204" pitchFamily="34" charset="0"/>
                <a:cs typeface="Arial" panose="020B0604020202020204" pitchFamily="34" charset="0"/>
              </a:rPr>
              <a:t>Michael Levin’s shows that even without neurons, cells make decisions. They process </a:t>
            </a:r>
            <a:r>
              <a:rPr lang="en-US" b="0" i="0" dirty="0">
                <a:effectLst/>
                <a:latin typeface="Arial" panose="020B0604020202020204" pitchFamily="34" charset="0"/>
              </a:rPr>
              <a:t>information electrically and chemically, communicate with neighbors, and take actions that serve long-term goal</a:t>
            </a:r>
            <a:r>
              <a:rPr lang="en-US" dirty="0">
                <a:latin typeface="Arial" panose="020B0604020202020204" pitchFamily="34" charset="0"/>
              </a:rPr>
              <a:t>s </a:t>
            </a:r>
            <a:r>
              <a:rPr lang="en-US" b="0" i="0" dirty="0">
                <a:effectLst/>
                <a:latin typeface="Arial" panose="020B0604020202020204" pitchFamily="34" charset="0"/>
              </a:rPr>
              <a:t>repairing damage, growing toward nutrients, and avoiding harm.</a:t>
            </a:r>
          </a:p>
          <a:p>
            <a:pPr marL="285750" indent="-285750" algn="l">
              <a:buFont typeface="Arial" panose="020B0604020202020204" pitchFamily="34" charset="0"/>
              <a:buChar char="•"/>
            </a:pPr>
            <a:r>
              <a:rPr lang="en-US" b="0" i="0" dirty="0">
                <a:effectLst/>
                <a:latin typeface="Arial" panose="020B0604020202020204" pitchFamily="34" charset="0"/>
              </a:rPr>
              <a:t>This is intelligence embodied in chemistry and structure, not in thought. Over evolutionary time, multicellular cooperation, nervous systems, and eventually complex brains grew from these ancient problem-solving roots.</a:t>
            </a:r>
          </a:p>
          <a:p>
            <a:pPr marL="285750" indent="-285750" algn="l">
              <a:buFont typeface="Arial" panose="020B0604020202020204" pitchFamily="34" charset="0"/>
              <a:buChar char="•"/>
            </a:pPr>
            <a:r>
              <a:rPr lang="en-US" b="0" i="0" dirty="0">
                <a:effectLst/>
                <a:latin typeface="Arial" panose="020B0604020202020204" pitchFamily="34" charset="0"/>
              </a:rPr>
              <a:t>Our  cellular, organ and somatic “mind” is this ancient intelligence, still active today fast, adaptive, and below conscious awareness.</a:t>
            </a:r>
          </a:p>
          <a:p>
            <a:pPr marL="285750" indent="-285750" algn="l">
              <a:buFont typeface="Arial" panose="020B0604020202020204" pitchFamily="34" charset="0"/>
              <a:buChar char="•"/>
            </a:pPr>
            <a:r>
              <a:rPr lang="en-US" dirty="0">
                <a:latin typeface="Arial" panose="020B0604020202020204" pitchFamily="34" charset="0"/>
              </a:rPr>
              <a:t>Every moment of every day, our bodies are engaged in prodigious feat of intelligence and</a:t>
            </a:r>
            <a:r>
              <a:rPr lang="en-US" b="0" i="0" dirty="0">
                <a:effectLst/>
                <a:latin typeface="Arial" panose="020B0604020202020204" pitchFamily="34" charset="0"/>
              </a:rPr>
              <a:t> decision-making: regulating blood pressure, adjusting muscle tone, healing injuries, changing balance and movement in response to the environment without us thinking about it.</a:t>
            </a:r>
          </a:p>
          <a:p>
            <a:pPr marL="285750" indent="-285750" algn="l">
              <a:buFont typeface="Arial" panose="020B0604020202020204" pitchFamily="34" charset="0"/>
              <a:buChar char="•"/>
            </a:pPr>
            <a:r>
              <a:rPr lang="en-US" b="0" i="0" dirty="0">
                <a:effectLst/>
                <a:latin typeface="Arial" panose="020B0604020202020204" pitchFamily="34" charset="0"/>
              </a:rPr>
              <a:t>These capacities are not just ‘automatic’; they are refined problem-solving strategies inherited from life’s earliest forms. They form the foundation on which our emotional and rational minds operate. When we ‘listen to the body whether it’s a gut feeling, a sudden posture shift, or a subtle muscle tightening we’re tapping into billions of years of evolutionary wisdom. This is the most resilient, time-tested intelligence we have.</a:t>
            </a:r>
          </a:p>
          <a:p>
            <a:pPr algn="l">
              <a:buNone/>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p:txBody>
      </p:sp>
      <p:sp>
        <p:nvSpPr>
          <p:cNvPr id="5" name="TextBox 4">
            <a:extLst>
              <a:ext uri="{FF2B5EF4-FFF2-40B4-BE49-F238E27FC236}">
                <a16:creationId xmlns:a16="http://schemas.microsoft.com/office/drawing/2014/main" id="{9B4D0C79-6A9F-26A0-EA79-0A8801B485FB}"/>
              </a:ext>
            </a:extLst>
          </p:cNvPr>
          <p:cNvSpPr txBox="1"/>
          <p:nvPr/>
        </p:nvSpPr>
        <p:spPr>
          <a:xfrm>
            <a:off x="2753248" y="-114300"/>
            <a:ext cx="11962877"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a:t>
            </a:r>
            <a:r>
              <a:rPr lang="en-US" sz="2800" dirty="0">
                <a:solidFill>
                  <a:srgbClr val="222222"/>
                </a:solidFill>
                <a:latin typeface="Arial" panose="020B0604020202020204" pitchFamily="34" charset="0"/>
              </a:rPr>
              <a:t>THE</a:t>
            </a:r>
            <a:r>
              <a:rPr lang="en-US" sz="2800" b="0" i="0" dirty="0">
                <a:solidFill>
                  <a:srgbClr val="222222"/>
                </a:solidFill>
                <a:effectLst/>
                <a:latin typeface="Arial" panose="020B0604020202020204" pitchFamily="34" charset="0"/>
              </a:rPr>
              <a:t> INTELLIGENCE OF THE BODY</a:t>
            </a:r>
            <a:endParaRPr lang="en-CA" sz="2800" dirty="0"/>
          </a:p>
        </p:txBody>
      </p:sp>
      <p:sp>
        <p:nvSpPr>
          <p:cNvPr id="2" name="Oval 1">
            <a:extLst>
              <a:ext uri="{FF2B5EF4-FFF2-40B4-BE49-F238E27FC236}">
                <a16:creationId xmlns:a16="http://schemas.microsoft.com/office/drawing/2014/main" id="{0A70EBA2-A555-DD51-3D16-EE3F30035F77}"/>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58996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200A2D-C3AB-E9FC-C164-C6DCF2BFF9DA}"/>
              </a:ext>
            </a:extLst>
          </p:cNvPr>
          <p:cNvSpPr txBox="1"/>
          <p:nvPr/>
        </p:nvSpPr>
        <p:spPr>
          <a:xfrm>
            <a:off x="0" y="142678"/>
            <a:ext cx="12192000" cy="5570756"/>
          </a:xfrm>
          <a:prstGeom prst="rect">
            <a:avLst/>
          </a:prstGeom>
          <a:noFill/>
        </p:spPr>
        <p:txBody>
          <a:bodyPr wrap="square">
            <a:spAutoFit/>
          </a:bodyPr>
          <a:lstStyle/>
          <a:p>
            <a:pPr>
              <a:buNone/>
            </a:pPr>
            <a:r>
              <a:rPr lang="en-US" sz="3200" dirty="0">
                <a:solidFill>
                  <a:schemeClr val="bg1"/>
                </a:solidFill>
                <a:latin typeface="Arial" panose="020B0604020202020204" pitchFamily="34" charset="0"/>
                <a:cs typeface="Arial" panose="020B0604020202020204" pitchFamily="34" charset="0"/>
              </a:rPr>
              <a:t>                                         Summary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“mind” encompasses all mental processes while intelligence is the specific ability to reason, solve problems, and learn.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Intelligence isn’t limited to brains; it exists at many levels of life. Even bacteria, cells, and organs like the liver act intelligently by adapting, solving problems, and maintaining balance. The liver for example “thinks” in its own way, regulating blood sugar, detoxifying, repairing itself, and keeping its size stable. This shows that intelligence is not just in the brain or central nervous system but spread throughout the body. This idea, called embodied intelligence, means our whole body, its cells, organs, senses, and movements, participates in thinking and problem-solving.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 these thinking processes that keep our bodies going are automatic and unconscious. If we had to think about doing all the things our bodies do automatically or unconsciously, we’d be overwhelmed.</a:t>
            </a:r>
          </a:p>
          <a:p>
            <a:pPr>
              <a:buNone/>
            </a:pPr>
            <a:br>
              <a:rPr lang="en-US" dirty="0"/>
            </a:br>
            <a:endParaRPr lang="en-CA" dirty="0"/>
          </a:p>
        </p:txBody>
      </p:sp>
    </p:spTree>
    <p:extLst>
      <p:ext uri="{BB962C8B-B14F-4D97-AF65-F5344CB8AC3E}">
        <p14:creationId xmlns:p14="http://schemas.microsoft.com/office/powerpoint/2010/main" val="2616911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C74040-6308-523F-4C01-CCE7C51A683D}"/>
              </a:ext>
            </a:extLst>
          </p:cNvPr>
          <p:cNvSpPr txBox="1"/>
          <p:nvPr/>
        </p:nvSpPr>
        <p:spPr>
          <a:xfrm>
            <a:off x="3143892" y="79757"/>
            <a:ext cx="9048107"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P</a:t>
            </a:r>
            <a:r>
              <a:rPr lang="en-US" sz="2000" b="0" i="0" dirty="0">
                <a:effectLst/>
                <a:latin typeface="Arial" panose="020B0604020202020204" pitchFamily="34" charset="0"/>
              </a:rPr>
              <a:t>hysiological-level “states” such as calm, fear, irritability, dissociation and de</a:t>
            </a:r>
            <a:r>
              <a:rPr lang="en-US" sz="2000" dirty="0">
                <a:latin typeface="Arial" panose="020B0604020202020204" pitchFamily="34" charset="0"/>
              </a:rPr>
              <a:t>pression are</a:t>
            </a:r>
            <a:r>
              <a:rPr lang="en-US" sz="2000" b="0" i="0" dirty="0">
                <a:effectLst/>
                <a:latin typeface="Arial" panose="020B0604020202020204" pitchFamily="34" charset="0"/>
              </a:rPr>
              <a:t> stored in the body as memory, with the autonomic nervous system (ANS) playing a central role. </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A physiological state here refers to a pattern of body-wide activation involving</a:t>
            </a:r>
            <a:r>
              <a:rPr lang="en-US" sz="2000" dirty="0">
                <a:latin typeface="Arial" panose="020B0604020202020204" pitchFamily="34" charset="0"/>
              </a:rPr>
              <a:t> h</a:t>
            </a:r>
            <a:r>
              <a:rPr lang="en-US" sz="2000" b="0" i="0" dirty="0">
                <a:effectLst/>
                <a:latin typeface="Arial" panose="020B0604020202020204" pitchFamily="34" charset="0"/>
              </a:rPr>
              <a:t>eart rate and rhythm, </a:t>
            </a:r>
            <a:r>
              <a:rPr lang="en-US" sz="2000" dirty="0">
                <a:latin typeface="Arial" panose="020B0604020202020204" pitchFamily="34" charset="0"/>
              </a:rPr>
              <a:t>b</a:t>
            </a:r>
            <a:r>
              <a:rPr lang="en-US" sz="2000" b="0" i="0" dirty="0">
                <a:effectLst/>
                <a:latin typeface="Arial" panose="020B0604020202020204" pitchFamily="34" charset="0"/>
              </a:rPr>
              <a:t>reathing patterns , muscle tone and posture, hormonal release, immune readiness, and blood flow distribution.</a:t>
            </a:r>
          </a:p>
          <a:p>
            <a:pPr marL="285750" indent="-285750">
              <a:buFont typeface="Arial" panose="020B0604020202020204" pitchFamily="34" charset="0"/>
              <a:buChar char="•"/>
            </a:pPr>
            <a:r>
              <a:rPr lang="en-US" sz="2000" dirty="0">
                <a:latin typeface="Arial" panose="020B0604020202020204" pitchFamily="34" charset="0"/>
              </a:rPr>
              <a:t>S</a:t>
            </a:r>
            <a:r>
              <a:rPr lang="en-US" sz="2000" b="0" i="0" dirty="0">
                <a:effectLst/>
                <a:latin typeface="Arial" panose="020B0604020202020204" pitchFamily="34" charset="0"/>
              </a:rPr>
              <a:t>hifts in physiological states are orchestrated mainly by the sympathetic and parasympathetic branches of the ANS.</a:t>
            </a:r>
          </a:p>
          <a:p>
            <a:pPr marL="285750" indent="-285750">
              <a:buFont typeface="Arial" panose="020B0604020202020204" pitchFamily="34" charset="0"/>
              <a:buChar char="•"/>
            </a:pPr>
            <a:r>
              <a:rPr lang="en-US" sz="2000" b="0" i="0" dirty="0">
                <a:effectLst/>
                <a:latin typeface="Arial" panose="020B0604020202020204" pitchFamily="34" charset="0"/>
              </a:rPr>
              <a:t>When a significant emotional event occurs, these physiological s</a:t>
            </a:r>
            <a:r>
              <a:rPr lang="en-US" sz="2000" dirty="0">
                <a:latin typeface="Arial" panose="020B0604020202020204" pitchFamily="34" charset="0"/>
              </a:rPr>
              <a:t>tates become encoded in the body</a:t>
            </a:r>
            <a:r>
              <a:rPr lang="en-US" sz="2000" b="0" i="0" dirty="0">
                <a:effectLst/>
                <a:latin typeface="Arial" panose="020B0604020202020204" pitchFamily="34" charset="0"/>
              </a:rPr>
              <a:t> as brain and body act together to create a highly specific physiological configuration and memory</a:t>
            </a:r>
          </a:p>
          <a:p>
            <a:pPr marL="285750" indent="-285750">
              <a:buFont typeface="Arial" panose="020B0604020202020204" pitchFamily="34" charset="0"/>
              <a:buChar char="•"/>
            </a:pPr>
            <a:r>
              <a:rPr lang="en-US" sz="2000" b="0" i="0" dirty="0">
                <a:effectLst/>
                <a:latin typeface="Arial" panose="020B0604020202020204" pitchFamily="34" charset="0"/>
              </a:rPr>
              <a:t>ANS set-points are recalibrated e.g., a person with repeated threat exposure may have a chronically elevated sympathetic baseline. Hormone receptors </a:t>
            </a:r>
            <a:r>
              <a:rPr lang="en-US" sz="2000" dirty="0">
                <a:latin typeface="Arial" panose="020B0604020202020204" pitchFamily="34" charset="0"/>
              </a:rPr>
              <a:t>are</a:t>
            </a:r>
            <a:r>
              <a:rPr lang="en-US" sz="2000" b="0" i="0" dirty="0">
                <a:effectLst/>
                <a:latin typeface="Arial" panose="020B0604020202020204" pitchFamily="34" charset="0"/>
              </a:rPr>
              <a:t> up- or down-regulated. </a:t>
            </a:r>
            <a:r>
              <a:rPr lang="en-US" sz="2000" dirty="0">
                <a:latin typeface="Arial" panose="020B0604020202020204" pitchFamily="34" charset="0"/>
              </a:rPr>
              <a:t>There are c</a:t>
            </a:r>
            <a:r>
              <a:rPr lang="en-US" sz="2000" b="0" i="0" dirty="0">
                <a:effectLst/>
                <a:latin typeface="Arial" panose="020B0604020202020204" pitchFamily="34" charset="0"/>
              </a:rPr>
              <a:t>hronic changes in muscle tone and posture readying the person to re-engage. Immune memory</a:t>
            </a:r>
            <a:r>
              <a:rPr lang="en-US" sz="2000" dirty="0">
                <a:latin typeface="Arial" panose="020B0604020202020204" pitchFamily="34" charset="0"/>
              </a:rPr>
              <a:t> is</a:t>
            </a:r>
            <a:r>
              <a:rPr lang="en-US" sz="2000" b="0" i="0" dirty="0">
                <a:effectLst/>
                <a:latin typeface="Arial" panose="020B0604020202020204" pitchFamily="34" charset="0"/>
              </a:rPr>
              <a:t> shifted toward inflammatory readiness as the body “expects” ongoing threats. </a:t>
            </a:r>
          </a:p>
          <a:p>
            <a:pPr marL="285750" indent="-285750">
              <a:buFont typeface="Arial" panose="020B0604020202020204" pitchFamily="34" charset="0"/>
              <a:buChar char="•"/>
            </a:pPr>
            <a:r>
              <a:rPr lang="en-US" sz="2000" dirty="0">
                <a:latin typeface="Arial" panose="020B0604020202020204" pitchFamily="34" charset="0"/>
              </a:rPr>
              <a:t>People with trauma spectrum disorders experience not just visual flashbacks </a:t>
            </a:r>
            <a:r>
              <a:rPr lang="en-US" sz="2000" b="0" i="0" dirty="0">
                <a:effectLst/>
                <a:latin typeface="Arial" panose="020B0604020202020204" pitchFamily="34" charset="0"/>
              </a:rPr>
              <a:t>but have full-body, often chronic replay of trauma. The body “remembers” by always being or rapidly returning with even minor triggers to the </a:t>
            </a:r>
            <a:r>
              <a:rPr lang="en-US" sz="2000" dirty="0">
                <a:latin typeface="Arial" panose="020B0604020202020204" pitchFamily="34" charset="0"/>
              </a:rPr>
              <a:t>physiological</a:t>
            </a:r>
            <a:r>
              <a:rPr lang="en-US" sz="2000" b="0" i="0" dirty="0">
                <a:effectLst/>
                <a:latin typeface="Arial" panose="020B0604020202020204" pitchFamily="34" charset="0"/>
              </a:rPr>
              <a:t> state originally associated with the traumatic events. </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Trauma therapy works by gently re-patterning autonomic set-points</a:t>
            </a:r>
            <a:r>
              <a:rPr lang="en-US" sz="2000" dirty="0">
                <a:latin typeface="Arial" panose="020B0604020202020204" pitchFamily="34" charset="0"/>
              </a:rPr>
              <a:t> </a:t>
            </a:r>
            <a:r>
              <a:rPr lang="en-US" sz="2000" b="0" i="0" dirty="0">
                <a:effectLst/>
                <a:latin typeface="Arial" panose="020B0604020202020204" pitchFamily="34" charset="0"/>
              </a:rPr>
              <a:t>allowing new physiological patterns to overwrite old ones. </a:t>
            </a:r>
            <a:endParaRPr lang="en-CA" sz="2000" dirty="0"/>
          </a:p>
        </p:txBody>
      </p:sp>
      <p:sp>
        <p:nvSpPr>
          <p:cNvPr id="9" name="TextBox 8">
            <a:extLst>
              <a:ext uri="{FF2B5EF4-FFF2-40B4-BE49-F238E27FC236}">
                <a16:creationId xmlns:a16="http://schemas.microsoft.com/office/drawing/2014/main" id="{A29A748A-B656-8442-2A83-A1BAD18E65EC}"/>
              </a:ext>
            </a:extLst>
          </p:cNvPr>
          <p:cNvSpPr txBox="1"/>
          <p:nvPr/>
        </p:nvSpPr>
        <p:spPr>
          <a:xfrm>
            <a:off x="-332670" y="218182"/>
            <a:ext cx="3789303" cy="1077218"/>
          </a:xfrm>
          <a:prstGeom prst="rect">
            <a:avLst/>
          </a:prstGeom>
          <a:noFill/>
        </p:spPr>
        <p:txBody>
          <a:bodyPr wrap="square">
            <a:spAutoFit/>
          </a:bodyPr>
          <a:lstStyle/>
          <a:p>
            <a:pPr algn="ctr"/>
            <a:r>
              <a:rPr lang="en-US" sz="3200" dirty="0">
                <a:solidFill>
                  <a:schemeClr val="bg1"/>
                </a:solidFill>
              </a:rPr>
              <a:t>THE BODY’S MEMORY</a:t>
            </a:r>
          </a:p>
        </p:txBody>
      </p:sp>
      <p:pic>
        <p:nvPicPr>
          <p:cNvPr id="11" name="Picture 10" descr="A diagram of different types of psychological disorders&#10;&#10;AI-generated content may be incorrect.">
            <a:extLst>
              <a:ext uri="{FF2B5EF4-FFF2-40B4-BE49-F238E27FC236}">
                <a16:creationId xmlns:a16="http://schemas.microsoft.com/office/drawing/2014/main" id="{4159D6E6-3E79-8D4B-C6C5-206F3EB7B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32" y="1295400"/>
            <a:ext cx="2882860" cy="4876800"/>
          </a:xfrm>
          <a:prstGeom prst="rect">
            <a:avLst/>
          </a:prstGeom>
        </p:spPr>
      </p:pic>
      <p:sp>
        <p:nvSpPr>
          <p:cNvPr id="2" name="Oval 1">
            <a:extLst>
              <a:ext uri="{FF2B5EF4-FFF2-40B4-BE49-F238E27FC236}">
                <a16:creationId xmlns:a16="http://schemas.microsoft.com/office/drawing/2014/main" id="{195A63A3-BFB9-9B94-D8E9-92316179DD0D}"/>
              </a:ext>
            </a:extLst>
          </p:cNvPr>
          <p:cNvSpPr/>
          <p:nvPr/>
        </p:nvSpPr>
        <p:spPr>
          <a:xfrm>
            <a:off x="11898197" y="20959"/>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94409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86EEC-BCB5-E01A-3B4F-857ABC02C7B7}"/>
            </a:ext>
          </a:extLst>
        </p:cNvPr>
        <p:cNvGrpSpPr/>
        <p:nvPr/>
      </p:nvGrpSpPr>
      <p:grpSpPr>
        <a:xfrm>
          <a:off x="0" y="0"/>
          <a:ext cx="0" cy="0"/>
          <a:chOff x="0" y="0"/>
          <a:chExt cx="0" cy="0"/>
        </a:xfrm>
      </p:grpSpPr>
      <p:pic>
        <p:nvPicPr>
          <p:cNvPr id="3" name="Picture 2" descr="An iceberg in the water&#10;&#10;AI-generated content may be incorrect.">
            <a:extLst>
              <a:ext uri="{FF2B5EF4-FFF2-40B4-BE49-F238E27FC236}">
                <a16:creationId xmlns:a16="http://schemas.microsoft.com/office/drawing/2014/main" id="{EAB3573C-4E15-0942-4BC8-2A469D28C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71" y="190500"/>
            <a:ext cx="4354106" cy="6477000"/>
          </a:xfrm>
          <a:prstGeom prst="rect">
            <a:avLst/>
          </a:prstGeom>
        </p:spPr>
      </p:pic>
      <p:sp>
        <p:nvSpPr>
          <p:cNvPr id="5" name="TextBox 4">
            <a:extLst>
              <a:ext uri="{FF2B5EF4-FFF2-40B4-BE49-F238E27FC236}">
                <a16:creationId xmlns:a16="http://schemas.microsoft.com/office/drawing/2014/main" id="{ED15C99E-CA92-7EB6-98AD-50642E83D04B}"/>
              </a:ext>
            </a:extLst>
          </p:cNvPr>
          <p:cNvSpPr txBox="1"/>
          <p:nvPr/>
        </p:nvSpPr>
        <p:spPr>
          <a:xfrm>
            <a:off x="88982" y="1301313"/>
            <a:ext cx="3430570" cy="461665"/>
          </a:xfrm>
          <a:prstGeom prst="rect">
            <a:avLst/>
          </a:prstGeom>
          <a:noFill/>
        </p:spPr>
        <p:txBody>
          <a:bodyPr wrap="square">
            <a:spAutoFit/>
          </a:bodyPr>
          <a:lstStyle/>
          <a:p>
            <a:r>
              <a:rPr lang="en-US" sz="2400" dirty="0"/>
              <a:t>Rational mind</a:t>
            </a:r>
            <a:endParaRPr lang="en-CA" sz="2400" dirty="0"/>
          </a:p>
        </p:txBody>
      </p:sp>
      <p:sp>
        <p:nvSpPr>
          <p:cNvPr id="7" name="TextBox 6">
            <a:extLst>
              <a:ext uri="{FF2B5EF4-FFF2-40B4-BE49-F238E27FC236}">
                <a16:creationId xmlns:a16="http://schemas.microsoft.com/office/drawing/2014/main" id="{D01D7B60-D2BC-8D85-D79C-D86809318B71}"/>
              </a:ext>
            </a:extLst>
          </p:cNvPr>
          <p:cNvSpPr txBox="1"/>
          <p:nvPr/>
        </p:nvSpPr>
        <p:spPr>
          <a:xfrm>
            <a:off x="985427" y="2582413"/>
            <a:ext cx="2972972" cy="523220"/>
          </a:xfrm>
          <a:prstGeom prst="rect">
            <a:avLst/>
          </a:prstGeom>
          <a:noFill/>
        </p:spPr>
        <p:txBody>
          <a:bodyPr wrap="square">
            <a:spAutoFit/>
          </a:bodyPr>
          <a:lstStyle/>
          <a:p>
            <a:r>
              <a:rPr lang="en-US" sz="2800" dirty="0">
                <a:solidFill>
                  <a:srgbClr val="FFC000"/>
                </a:solidFill>
              </a:rPr>
              <a:t>Emotional mind</a:t>
            </a:r>
            <a:endParaRPr lang="en-CA" sz="2800" dirty="0">
              <a:solidFill>
                <a:srgbClr val="FFC000"/>
              </a:solidFill>
            </a:endParaRPr>
          </a:p>
        </p:txBody>
      </p:sp>
      <p:sp>
        <p:nvSpPr>
          <p:cNvPr id="9" name="TextBox 8">
            <a:extLst>
              <a:ext uri="{FF2B5EF4-FFF2-40B4-BE49-F238E27FC236}">
                <a16:creationId xmlns:a16="http://schemas.microsoft.com/office/drawing/2014/main" id="{E567CBA4-9C80-1401-C337-65A4C0385A4A}"/>
              </a:ext>
            </a:extLst>
          </p:cNvPr>
          <p:cNvSpPr txBox="1"/>
          <p:nvPr/>
        </p:nvSpPr>
        <p:spPr>
          <a:xfrm>
            <a:off x="724602" y="3733042"/>
            <a:ext cx="4354104" cy="461665"/>
          </a:xfrm>
          <a:prstGeom prst="rect">
            <a:avLst/>
          </a:prstGeom>
          <a:noFill/>
        </p:spPr>
        <p:txBody>
          <a:bodyPr wrap="square">
            <a:spAutoFit/>
          </a:bodyPr>
          <a:lstStyle/>
          <a:p>
            <a:r>
              <a:rPr lang="en-US" sz="2400" dirty="0"/>
              <a:t>Embodied (somatic) mind</a:t>
            </a:r>
            <a:endParaRPr lang="en-CA" sz="2400" dirty="0"/>
          </a:p>
        </p:txBody>
      </p:sp>
      <p:sp>
        <p:nvSpPr>
          <p:cNvPr id="11" name="TextBox 10">
            <a:extLst>
              <a:ext uri="{FF2B5EF4-FFF2-40B4-BE49-F238E27FC236}">
                <a16:creationId xmlns:a16="http://schemas.microsoft.com/office/drawing/2014/main" id="{8CC6B5B5-9C53-245B-B46F-7C708ACC8042}"/>
              </a:ext>
            </a:extLst>
          </p:cNvPr>
          <p:cNvSpPr txBox="1"/>
          <p:nvPr/>
        </p:nvSpPr>
        <p:spPr>
          <a:xfrm>
            <a:off x="985427" y="4623528"/>
            <a:ext cx="3243208" cy="461665"/>
          </a:xfrm>
          <a:prstGeom prst="rect">
            <a:avLst/>
          </a:prstGeom>
          <a:noFill/>
        </p:spPr>
        <p:txBody>
          <a:bodyPr wrap="square">
            <a:spAutoFit/>
          </a:bodyPr>
          <a:lstStyle/>
          <a:p>
            <a:r>
              <a:rPr lang="en-US" sz="2400" dirty="0"/>
              <a:t>Organ Intelligence</a:t>
            </a:r>
            <a:endParaRPr lang="en-CA" sz="2400" dirty="0"/>
          </a:p>
        </p:txBody>
      </p:sp>
      <p:sp>
        <p:nvSpPr>
          <p:cNvPr id="13" name="TextBox 12">
            <a:extLst>
              <a:ext uri="{FF2B5EF4-FFF2-40B4-BE49-F238E27FC236}">
                <a16:creationId xmlns:a16="http://schemas.microsoft.com/office/drawing/2014/main" id="{49F56287-3DF8-55A9-3DB9-2B212834945F}"/>
              </a:ext>
            </a:extLst>
          </p:cNvPr>
          <p:cNvSpPr txBox="1"/>
          <p:nvPr/>
        </p:nvSpPr>
        <p:spPr>
          <a:xfrm>
            <a:off x="385352" y="5533002"/>
            <a:ext cx="4354105" cy="461665"/>
          </a:xfrm>
          <a:prstGeom prst="rect">
            <a:avLst/>
          </a:prstGeom>
          <a:noFill/>
        </p:spPr>
        <p:txBody>
          <a:bodyPr wrap="square">
            <a:spAutoFit/>
          </a:bodyPr>
          <a:lstStyle/>
          <a:p>
            <a:r>
              <a:rPr lang="en-US" sz="2400" dirty="0"/>
              <a:t>Basal or Cellular Intelligence</a:t>
            </a:r>
            <a:endParaRPr lang="en-CA" sz="2400" dirty="0"/>
          </a:p>
        </p:txBody>
      </p:sp>
      <p:sp>
        <p:nvSpPr>
          <p:cNvPr id="15" name="TextBox 14">
            <a:extLst>
              <a:ext uri="{FF2B5EF4-FFF2-40B4-BE49-F238E27FC236}">
                <a16:creationId xmlns:a16="http://schemas.microsoft.com/office/drawing/2014/main" id="{DD40B443-DA7C-65B2-0482-FEBA933AF5C9}"/>
              </a:ext>
            </a:extLst>
          </p:cNvPr>
          <p:cNvSpPr txBox="1"/>
          <p:nvPr/>
        </p:nvSpPr>
        <p:spPr>
          <a:xfrm>
            <a:off x="385352" y="391839"/>
            <a:ext cx="6097712" cy="461665"/>
          </a:xfrm>
          <a:prstGeom prst="rect">
            <a:avLst/>
          </a:prstGeom>
          <a:noFill/>
        </p:spPr>
        <p:txBody>
          <a:bodyPr wrap="square">
            <a:spAutoFit/>
          </a:bodyPr>
          <a:lstStyle/>
          <a:p>
            <a:r>
              <a:rPr lang="en-US" sz="2400" dirty="0"/>
              <a:t>Self-aware/observing mind</a:t>
            </a:r>
            <a:endParaRPr lang="en-CA" sz="2400" dirty="0"/>
          </a:p>
        </p:txBody>
      </p:sp>
      <p:sp>
        <p:nvSpPr>
          <p:cNvPr id="8" name="TextBox 7">
            <a:extLst>
              <a:ext uri="{FF2B5EF4-FFF2-40B4-BE49-F238E27FC236}">
                <a16:creationId xmlns:a16="http://schemas.microsoft.com/office/drawing/2014/main" id="{CE4A1408-63E6-DAC7-B149-B1A630D9E424}"/>
              </a:ext>
            </a:extLst>
          </p:cNvPr>
          <p:cNvSpPr txBox="1"/>
          <p:nvPr/>
        </p:nvSpPr>
        <p:spPr>
          <a:xfrm>
            <a:off x="5537736" y="2412789"/>
            <a:ext cx="6749699" cy="1754326"/>
          </a:xfrm>
          <a:prstGeom prst="rect">
            <a:avLst/>
          </a:prstGeom>
          <a:noFill/>
        </p:spPr>
        <p:txBody>
          <a:bodyPr wrap="square">
            <a:spAutoFit/>
          </a:bodyPr>
          <a:lstStyle/>
          <a:p>
            <a:pPr marL="571500" indent="-571500">
              <a:buFont typeface="Arial" panose="020B0604020202020204" pitchFamily="34" charset="0"/>
              <a:buChar char="•"/>
            </a:pPr>
            <a:r>
              <a:rPr lang="en-CA" sz="3600" dirty="0"/>
              <a:t>Instincts</a:t>
            </a:r>
          </a:p>
          <a:p>
            <a:pPr marL="571500" indent="-571500">
              <a:buFont typeface="Arial" panose="020B0604020202020204" pitchFamily="34" charset="0"/>
              <a:buChar char="•"/>
            </a:pPr>
            <a:r>
              <a:rPr lang="en-CA" sz="3600" dirty="0"/>
              <a:t>Instincts and emotions</a:t>
            </a:r>
          </a:p>
          <a:p>
            <a:pPr marL="571500" indent="-571500">
              <a:buFont typeface="Arial" panose="020B0604020202020204" pitchFamily="34" charset="0"/>
              <a:buChar char="•"/>
            </a:pPr>
            <a:endParaRPr lang="en-CA" sz="3600" dirty="0"/>
          </a:p>
        </p:txBody>
      </p:sp>
      <p:sp>
        <p:nvSpPr>
          <p:cNvPr id="6" name="TextBox 5">
            <a:extLst>
              <a:ext uri="{FF2B5EF4-FFF2-40B4-BE49-F238E27FC236}">
                <a16:creationId xmlns:a16="http://schemas.microsoft.com/office/drawing/2014/main" id="{72456617-8221-17D8-F527-3CB3AFFB5701}"/>
              </a:ext>
            </a:extLst>
          </p:cNvPr>
          <p:cNvSpPr txBox="1"/>
          <p:nvPr/>
        </p:nvSpPr>
        <p:spPr>
          <a:xfrm>
            <a:off x="3541308" y="2018769"/>
            <a:ext cx="1537398" cy="369332"/>
          </a:xfrm>
          <a:prstGeom prst="rect">
            <a:avLst/>
          </a:prstGeom>
          <a:noFill/>
        </p:spPr>
        <p:txBody>
          <a:bodyPr wrap="square">
            <a:spAutoFit/>
          </a:bodyPr>
          <a:lstStyle/>
          <a:p>
            <a:r>
              <a:rPr lang="en-US" sz="1800" b="0" i="0" dirty="0">
                <a:effectLst/>
                <a:latin typeface="Arial" panose="020B0604020202020204" pitchFamily="34" charset="0"/>
              </a:rPr>
              <a:t>unconscious</a:t>
            </a:r>
            <a:endParaRPr lang="en-CA" dirty="0"/>
          </a:p>
        </p:txBody>
      </p:sp>
      <p:sp>
        <p:nvSpPr>
          <p:cNvPr id="12" name="TextBox 11">
            <a:extLst>
              <a:ext uri="{FF2B5EF4-FFF2-40B4-BE49-F238E27FC236}">
                <a16:creationId xmlns:a16="http://schemas.microsoft.com/office/drawing/2014/main" id="{23ECD111-9C2A-5557-049C-FC3BAE0B3786}"/>
              </a:ext>
            </a:extLst>
          </p:cNvPr>
          <p:cNvSpPr txBox="1"/>
          <p:nvPr/>
        </p:nvSpPr>
        <p:spPr>
          <a:xfrm>
            <a:off x="3656864" y="1723601"/>
            <a:ext cx="1306287" cy="369332"/>
          </a:xfrm>
          <a:prstGeom prst="rect">
            <a:avLst/>
          </a:prstGeom>
          <a:noFill/>
        </p:spPr>
        <p:txBody>
          <a:bodyPr wrap="square">
            <a:spAutoFit/>
          </a:bodyPr>
          <a:lstStyle/>
          <a:p>
            <a:r>
              <a:rPr lang="en-US" sz="1800" b="0" i="0" dirty="0">
                <a:effectLst/>
                <a:latin typeface="Arial" panose="020B0604020202020204" pitchFamily="34" charset="0"/>
              </a:rPr>
              <a:t>conscious</a:t>
            </a:r>
            <a:endParaRPr lang="en-CA" dirty="0"/>
          </a:p>
        </p:txBody>
      </p:sp>
      <p:sp>
        <p:nvSpPr>
          <p:cNvPr id="14" name="Arrow: Up 13">
            <a:extLst>
              <a:ext uri="{FF2B5EF4-FFF2-40B4-BE49-F238E27FC236}">
                <a16:creationId xmlns:a16="http://schemas.microsoft.com/office/drawing/2014/main" id="{F8A800B4-BCAC-2238-49AD-CE009E2E688E}"/>
              </a:ext>
            </a:extLst>
          </p:cNvPr>
          <p:cNvSpPr/>
          <p:nvPr/>
        </p:nvSpPr>
        <p:spPr>
          <a:xfrm>
            <a:off x="4137565" y="72072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E65B1092-F548-56DB-A962-74C783270A83}"/>
              </a:ext>
            </a:extLst>
          </p:cNvPr>
          <p:cNvSpPr/>
          <p:nvPr/>
        </p:nvSpPr>
        <p:spPr>
          <a:xfrm>
            <a:off x="4141879" y="24127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1A193927-36CC-7032-AF7C-B766C7490243}"/>
              </a:ext>
            </a:extLst>
          </p:cNvPr>
          <p:cNvSpPr txBox="1"/>
          <p:nvPr/>
        </p:nvSpPr>
        <p:spPr>
          <a:xfrm>
            <a:off x="5078705" y="1047962"/>
            <a:ext cx="6469129" cy="1200329"/>
          </a:xfrm>
          <a:prstGeom prst="rect">
            <a:avLst/>
          </a:prstGeom>
          <a:noFill/>
        </p:spPr>
        <p:txBody>
          <a:bodyPr wrap="square">
            <a:spAutoFit/>
          </a:bodyPr>
          <a:lstStyle/>
          <a:p>
            <a:pPr algn="ctr"/>
            <a:r>
              <a:rPr lang="en-US" sz="3600" dirty="0">
                <a:solidFill>
                  <a:schemeClr val="bg1"/>
                </a:solidFill>
              </a:rPr>
              <a:t>A MAP OF THE MIND:</a:t>
            </a:r>
          </a:p>
          <a:p>
            <a:pPr algn="ctr"/>
            <a:r>
              <a:rPr lang="en-US" sz="3600" dirty="0">
                <a:solidFill>
                  <a:schemeClr val="bg1"/>
                </a:solidFill>
              </a:rPr>
              <a:t>EMOTIONAL MIND</a:t>
            </a:r>
          </a:p>
        </p:txBody>
      </p:sp>
    </p:spTree>
    <p:extLst>
      <p:ext uri="{BB962C8B-B14F-4D97-AF65-F5344CB8AC3E}">
        <p14:creationId xmlns:p14="http://schemas.microsoft.com/office/powerpoint/2010/main" val="3070686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50B66A-0FE7-51E9-6A53-C13F617673FD}"/>
              </a:ext>
            </a:extLst>
          </p:cNvPr>
          <p:cNvSpPr txBox="1"/>
          <p:nvPr/>
        </p:nvSpPr>
        <p:spPr>
          <a:xfrm>
            <a:off x="108667" y="955547"/>
            <a:ext cx="12192000" cy="5539978"/>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Instincts have been evolving since life on earth began.</a:t>
            </a:r>
          </a:p>
          <a:p>
            <a:r>
              <a:rPr lang="en-US" sz="2400" b="0" i="0" dirty="0">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Origin of Life (approximately 3.5 to 4 billion years ago)- </a:t>
            </a:r>
            <a:r>
              <a:rPr lang="en-US" sz="2400" b="0" i="0" dirty="0">
                <a:effectLst/>
                <a:latin typeface="Arial" panose="020B0604020202020204" pitchFamily="34" charset="0"/>
                <a:cs typeface="Arial" panose="020B0604020202020204" pitchFamily="34" charset="0"/>
              </a:rPr>
              <a:t>The earliest life forms, simple single-celled organisms, exhibited basic instinctual behaviors such as movement toward nutrients and away from harmful substances. </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Multicellularity (approximately 600 million years ago)- </a:t>
            </a:r>
            <a:r>
              <a:rPr lang="en-US" sz="2400" b="0" i="0" dirty="0">
                <a:effectLst/>
                <a:latin typeface="Arial" panose="020B0604020202020204" pitchFamily="34" charset="0"/>
                <a:cs typeface="Arial" panose="020B0604020202020204" pitchFamily="34" charset="0"/>
              </a:rPr>
              <a:t>The evolution of multicellular organisms led to more complex behaviors, including coordinated movements and responses to environmental stimuli.</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Development of nervous systems (approximately 500 million years ago)- </a:t>
            </a:r>
            <a:r>
              <a:rPr lang="en-US" sz="2400" b="0" i="0" dirty="0">
                <a:effectLst/>
                <a:latin typeface="Arial" panose="020B0604020202020204" pitchFamily="34" charset="0"/>
                <a:cs typeface="Arial" panose="020B0604020202020204" pitchFamily="34" charset="0"/>
              </a:rPr>
              <a:t>The emergence of simple nervous systems (nerve nets) in early animals, such as jellyfish, allowed for more sophisticated responses to stimuli, including reflexes.</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Development of the Brain (approximately 400 million years ago)- </a:t>
            </a:r>
            <a:r>
              <a:rPr lang="en-US" sz="2400" b="0" i="0" dirty="0">
                <a:effectLst/>
                <a:latin typeface="Arial" panose="020B0604020202020204" pitchFamily="34" charset="0"/>
                <a:cs typeface="Arial" panose="020B0604020202020204" pitchFamily="34" charset="0"/>
              </a:rPr>
              <a:t>The evolution of more complex brains in vertebrates enabled advanced instinctual behaviors, such as predator avoidance and social interactions.</a:t>
            </a:r>
          </a:p>
          <a:p>
            <a:pPr marL="285750" indent="-285750">
              <a:buFont typeface="Arial" panose="020B0604020202020204" pitchFamily="34" charset="0"/>
              <a:buChar char="•"/>
            </a:pPr>
            <a:endParaRPr lang="en-CA" dirty="0"/>
          </a:p>
        </p:txBody>
      </p:sp>
      <p:sp>
        <p:nvSpPr>
          <p:cNvPr id="4" name="TextBox 3">
            <a:extLst>
              <a:ext uri="{FF2B5EF4-FFF2-40B4-BE49-F238E27FC236}">
                <a16:creationId xmlns:a16="http://schemas.microsoft.com/office/drawing/2014/main" id="{2EBF2640-3602-5156-6222-E7F64F79EE6D}"/>
              </a:ext>
            </a:extLst>
          </p:cNvPr>
          <p:cNvSpPr txBox="1"/>
          <p:nvPr/>
        </p:nvSpPr>
        <p:spPr>
          <a:xfrm>
            <a:off x="1087869" y="0"/>
            <a:ext cx="12006943"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MILESTONES IN THE EVOLUTION OF LIFE</a:t>
            </a:r>
            <a:r>
              <a:rPr lang="en-US" sz="3600" b="0" i="0" dirty="0">
                <a:solidFill>
                  <a:schemeClr val="bg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84454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E71BB-BDCB-5E9B-6636-0837F2E2AD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5ECCD13-B779-C31C-08AB-D3DE3C7BF5DC}"/>
              </a:ext>
            </a:extLst>
          </p:cNvPr>
          <p:cNvSpPr txBox="1"/>
          <p:nvPr/>
        </p:nvSpPr>
        <p:spPr>
          <a:xfrm>
            <a:off x="60290" y="1222525"/>
            <a:ext cx="12192000" cy="5447645"/>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Parental Care in Vertebrates (approximately 200 million years ago)- </a:t>
            </a:r>
            <a:r>
              <a:rPr lang="en-US" sz="2400" b="0" i="0" dirty="0">
                <a:effectLst/>
                <a:latin typeface="Arial" panose="020B0604020202020204" pitchFamily="34" charset="0"/>
                <a:cs typeface="Arial" panose="020B0604020202020204" pitchFamily="34" charset="0"/>
              </a:rPr>
              <a:t>The evolution of parental care behaviors in reptiles, birds, and mammals enhanced offspring survival, driven by instinctual motivations to protect and nurture young.</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Social Structures in Mammals (approximately 100 million years ago)- </a:t>
            </a:r>
            <a:r>
              <a:rPr lang="en-US" sz="2400" b="0" i="0" dirty="0">
                <a:effectLst/>
                <a:latin typeface="Arial" panose="020B0604020202020204" pitchFamily="34" charset="0"/>
                <a:cs typeface="Arial" panose="020B0604020202020204" pitchFamily="34" charset="0"/>
              </a:rPr>
              <a:t>Evolution of social instincts in mammals led to the development of complex social structures, communication, and cooperative behaviors, particularly in species like wolves, elephants, and primates.</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Tool Use in Primates (approximately 2.5 million years ago)- </a:t>
            </a:r>
            <a:r>
              <a:rPr lang="en-US" sz="2400" b="0" i="0" dirty="0">
                <a:effectLst/>
                <a:latin typeface="Arial" panose="020B0604020202020204" pitchFamily="34" charset="0"/>
                <a:cs typeface="Arial" panose="020B0604020202020204" pitchFamily="34" charset="0"/>
              </a:rPr>
              <a:t>Early hominins, such as Australopithecus, began to use tools in the service of instinctual behaviors enhancing their ability to gather food and adapt to their environment.</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Cultural Evolution and Learning (ongoing)- </a:t>
            </a:r>
            <a:r>
              <a:rPr lang="en-US" sz="2400" b="0" i="0" dirty="0">
                <a:effectLst/>
                <a:latin typeface="Arial" panose="020B0604020202020204" pitchFamily="34" charset="0"/>
                <a:cs typeface="Arial" panose="020B0604020202020204" pitchFamily="34" charset="0"/>
              </a:rPr>
              <a:t>While instincts remain foundational to the behavior of modern humans, culture increasingly shapes </a:t>
            </a:r>
            <a:r>
              <a:rPr lang="en-US" sz="2400" dirty="0">
                <a:latin typeface="Arial" panose="020B0604020202020204" pitchFamily="34" charset="0"/>
                <a:cs typeface="Arial" panose="020B0604020202020204" pitchFamily="34" charset="0"/>
              </a:rPr>
              <a:t>Human</a:t>
            </a:r>
            <a:r>
              <a:rPr lang="en-US" sz="2400" b="0" i="0" dirty="0">
                <a:effectLst/>
                <a:latin typeface="Arial" panose="020B0604020202020204" pitchFamily="34" charset="0"/>
                <a:cs typeface="Arial" panose="020B0604020202020204" pitchFamily="34" charset="0"/>
              </a:rPr>
              <a:t> responses to the environment</a:t>
            </a:r>
            <a:r>
              <a:rPr lang="en-US" sz="2400" dirty="0">
                <a:latin typeface="Arial" panose="020B0604020202020204" pitchFamily="34" charset="0"/>
                <a:cs typeface="Arial" panose="020B0604020202020204" pitchFamily="34" charset="0"/>
              </a:rPr>
              <a:t>.</a:t>
            </a: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dirty="0"/>
          </a:p>
        </p:txBody>
      </p:sp>
      <p:sp>
        <p:nvSpPr>
          <p:cNvPr id="4" name="TextBox 3">
            <a:extLst>
              <a:ext uri="{FF2B5EF4-FFF2-40B4-BE49-F238E27FC236}">
                <a16:creationId xmlns:a16="http://schemas.microsoft.com/office/drawing/2014/main" id="{92DE3B37-D6B6-4B7E-9A9B-730EAF42F7C8}"/>
              </a:ext>
            </a:extLst>
          </p:cNvPr>
          <p:cNvSpPr txBox="1"/>
          <p:nvPr/>
        </p:nvSpPr>
        <p:spPr>
          <a:xfrm>
            <a:off x="1040301" y="187830"/>
            <a:ext cx="12006943"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MILESTONES IN THE EVOLUTION OF LIFE</a:t>
            </a:r>
            <a:r>
              <a:rPr lang="en-US" sz="3600" b="0" i="0" dirty="0">
                <a:solidFill>
                  <a:schemeClr val="bg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59814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monkey with a beard&#10;&#10;Description automatically generated">
            <a:extLst>
              <a:ext uri="{FF2B5EF4-FFF2-40B4-BE49-F238E27FC236}">
                <a16:creationId xmlns:a16="http://schemas.microsoft.com/office/drawing/2014/main" id="{E3814563-F4C9-45C1-E3F6-45DCAF5A5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13" y="1339627"/>
            <a:ext cx="3897085" cy="5325160"/>
          </a:xfrm>
          <a:prstGeom prst="rect">
            <a:avLst/>
          </a:prstGeom>
        </p:spPr>
      </p:pic>
      <p:sp>
        <p:nvSpPr>
          <p:cNvPr id="7" name="TextBox 6">
            <a:extLst>
              <a:ext uri="{FF2B5EF4-FFF2-40B4-BE49-F238E27FC236}">
                <a16:creationId xmlns:a16="http://schemas.microsoft.com/office/drawing/2014/main" id="{BCE669C5-C5F0-BB0C-197D-DCB4231E89EF}"/>
              </a:ext>
            </a:extLst>
          </p:cNvPr>
          <p:cNvSpPr txBox="1"/>
          <p:nvPr/>
        </p:nvSpPr>
        <p:spPr>
          <a:xfrm>
            <a:off x="160857" y="0"/>
            <a:ext cx="4306547" cy="1692771"/>
          </a:xfrm>
          <a:prstGeom prst="rect">
            <a:avLst/>
          </a:prstGeom>
          <a:noFill/>
        </p:spPr>
        <p:txBody>
          <a:bodyPr wrap="square">
            <a:spAutoFit/>
          </a:bodyPr>
          <a:lstStyle/>
          <a:p>
            <a:pPr algn="ctr"/>
            <a:r>
              <a:rPr lang="en-US" sz="3600" b="0" i="0" dirty="0">
                <a:solidFill>
                  <a:schemeClr val="bg1"/>
                </a:solidFill>
                <a:effectLst/>
                <a:latin typeface="Arial" panose="020B0604020202020204" pitchFamily="34" charset="0"/>
                <a:cs typeface="Arial" panose="020B0604020202020204" pitchFamily="34" charset="0"/>
              </a:rPr>
              <a:t>WHAT ARE </a:t>
            </a:r>
          </a:p>
          <a:p>
            <a:pPr algn="ctr"/>
            <a:r>
              <a:rPr lang="en-US" sz="3600" dirty="0">
                <a:solidFill>
                  <a:schemeClr val="bg1"/>
                </a:solidFill>
                <a:latin typeface="Arial" panose="020B0604020202020204" pitchFamily="34" charset="0"/>
                <a:cs typeface="Arial" panose="020B0604020202020204" pitchFamily="34" charset="0"/>
              </a:rPr>
              <a:t>I</a:t>
            </a:r>
            <a:r>
              <a:rPr lang="en-US" sz="3600" b="0" i="0" dirty="0">
                <a:solidFill>
                  <a:schemeClr val="bg1"/>
                </a:solidFill>
                <a:effectLst/>
                <a:latin typeface="Arial" panose="020B0604020202020204" pitchFamily="34" charset="0"/>
                <a:cs typeface="Arial" panose="020B0604020202020204" pitchFamily="34" charset="0"/>
              </a:rPr>
              <a:t>NSTINCTS?</a:t>
            </a:r>
          </a:p>
          <a:p>
            <a:endParaRPr lang="en-US" sz="3200" b="0" i="0" dirty="0">
              <a:solidFill>
                <a:schemeClr val="bg1"/>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61463AA-F7BA-E195-45E6-005038701CBE}"/>
              </a:ext>
            </a:extLst>
          </p:cNvPr>
          <p:cNvSpPr txBox="1"/>
          <p:nvPr/>
        </p:nvSpPr>
        <p:spPr>
          <a:xfrm>
            <a:off x="4801860" y="243512"/>
            <a:ext cx="7229283" cy="6370975"/>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Instincts are innate, hardwired, biologically-based responses that are characteristic of a species.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Instincts</a:t>
            </a:r>
            <a:r>
              <a:rPr lang="en-US" sz="2400" b="0" i="0" dirty="0">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produce</a:t>
            </a:r>
            <a:r>
              <a:rPr lang="en-US" sz="2400" b="0" i="0" dirty="0">
                <a:effectLst/>
                <a:latin typeface="Arial" panose="020B0604020202020204" pitchFamily="34" charset="0"/>
                <a:cs typeface="Arial" panose="020B0604020202020204" pitchFamily="34" charset="0"/>
              </a:rPr>
              <a:t> automatic and involuntary actions that occur in response to specific stimuli and play a crucial role in survival and reproduction.</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Instincts are either present from birth or develop at certain stages of life.</a:t>
            </a:r>
            <a:r>
              <a:rPr lang="en-US" sz="2400" dirty="0">
                <a:latin typeface="Arial" panose="020B0604020202020204" pitchFamily="34" charset="0"/>
                <a:cs typeface="Arial" panose="020B0604020202020204" pitchFamily="34" charset="0"/>
              </a:rPr>
              <a:t> Instincts are distinct from learned behaviors, which are acquired through experience and interaction with the environment. While instincts are innate, they can be influenced by environmental factors.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Different species exhibit different instincts that are adapted to their environments and lifestyles.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Understanding instincts is critical if we want to understand the behavior of both animals and humans. </a:t>
            </a:r>
          </a:p>
        </p:txBody>
      </p:sp>
    </p:spTree>
    <p:extLst>
      <p:ext uri="{BB962C8B-B14F-4D97-AF65-F5344CB8AC3E}">
        <p14:creationId xmlns:p14="http://schemas.microsoft.com/office/powerpoint/2010/main" val="1648590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231180-2319-4DF9-8915-37CEA127759F}"/>
              </a:ext>
            </a:extLst>
          </p:cNvPr>
          <p:cNvPicPr>
            <a:picLocks noChangeAspect="1"/>
          </p:cNvPicPr>
          <p:nvPr/>
        </p:nvPicPr>
        <p:blipFill rotWithShape="1">
          <a:blip r:embed="rId2"/>
          <a:srcRect r="2" b="19564"/>
          <a:stretch/>
        </p:blipFill>
        <p:spPr>
          <a:xfrm>
            <a:off x="245109" y="795786"/>
            <a:ext cx="3989361" cy="4442451"/>
          </a:xfrm>
          <a:prstGeom prst="rect">
            <a:avLst/>
          </a:prstGeom>
        </p:spPr>
      </p:pic>
      <p:sp>
        <p:nvSpPr>
          <p:cNvPr id="2" name="Title 1">
            <a:extLst>
              <a:ext uri="{FF2B5EF4-FFF2-40B4-BE49-F238E27FC236}">
                <a16:creationId xmlns:a16="http://schemas.microsoft.com/office/drawing/2014/main" id="{0CCE37CC-C880-4C5D-A314-1B3E98A84885}"/>
              </a:ext>
            </a:extLst>
          </p:cNvPr>
          <p:cNvSpPr>
            <a:spLocks noGrp="1"/>
          </p:cNvSpPr>
          <p:nvPr>
            <p:ph type="title" idx="4294967295"/>
          </p:nvPr>
        </p:nvSpPr>
        <p:spPr>
          <a:xfrm>
            <a:off x="187657" y="4903883"/>
            <a:ext cx="4104263" cy="942975"/>
          </a:xfrm>
        </p:spPr>
        <p:txBody>
          <a:bodyPr vert="horz" lIns="91440" tIns="45720" rIns="91440" bIns="45720" rtlCol="0" anchor="b">
            <a:normAutofit/>
          </a:bodyPr>
          <a:lstStyle/>
          <a:p>
            <a:pPr algn="ctr"/>
            <a:r>
              <a:rPr lang="en-US" sz="2400" dirty="0">
                <a:solidFill>
                  <a:schemeClr val="bg1"/>
                </a:solidFill>
              </a:rPr>
              <a:t>Jaak Panksepp 1943-2017</a:t>
            </a:r>
          </a:p>
        </p:txBody>
      </p:sp>
      <p:sp>
        <p:nvSpPr>
          <p:cNvPr id="7" name="Content Placeholder 6">
            <a:extLst>
              <a:ext uri="{FF2B5EF4-FFF2-40B4-BE49-F238E27FC236}">
                <a16:creationId xmlns:a16="http://schemas.microsoft.com/office/drawing/2014/main" id="{87A3EB60-3BF5-44D8-949F-C270C0ACF4E3}"/>
              </a:ext>
            </a:extLst>
          </p:cNvPr>
          <p:cNvSpPr>
            <a:spLocks noGrp="1"/>
          </p:cNvSpPr>
          <p:nvPr>
            <p:ph sz="half" idx="4294967295"/>
          </p:nvPr>
        </p:nvSpPr>
        <p:spPr>
          <a:xfrm>
            <a:off x="4380304" y="273377"/>
            <a:ext cx="7767286" cy="6873875"/>
          </a:xfrm>
        </p:spPr>
        <p:txBody>
          <a:bodyPr>
            <a:normAutofit/>
          </a:bodyPr>
          <a:lstStyle/>
          <a:p>
            <a:pPr marL="285750" indent="-285750">
              <a:spcBef>
                <a:spcPts val="600"/>
              </a:spcBef>
              <a:buFont typeface="Arial" panose="020B0604020202020204" pitchFamily="34" charset="0"/>
              <a:buChar char="•"/>
            </a:pPr>
            <a:r>
              <a:rPr lang="en-CA" sz="2400" dirty="0">
                <a:latin typeface="Arial" panose="020B0604020202020204" pitchFamily="34" charset="0"/>
                <a:cs typeface="Arial" panose="020B0604020202020204" pitchFamily="34" charset="0"/>
              </a:rPr>
              <a:t>We owe much of our current understanding of instincts to neuroscientist Jaak Panksepp’s who defined instincts as “brain systems that promote survival.”</a:t>
            </a:r>
          </a:p>
          <a:p>
            <a:pPr marL="285750" indent="-285750">
              <a:spcBef>
                <a:spcPts val="600"/>
              </a:spcBef>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Panksepp identified </a:t>
            </a:r>
            <a:r>
              <a:rPr lang="en-US" sz="2400" dirty="0">
                <a:latin typeface="Arial" panose="020B0604020202020204" pitchFamily="34" charset="0"/>
                <a:cs typeface="Arial" panose="020B0604020202020204" pitchFamily="34" charset="0"/>
              </a:rPr>
              <a:t>five</a:t>
            </a:r>
            <a:r>
              <a:rPr lang="en-US" sz="2400" b="0" i="0" dirty="0">
                <a:effectLst/>
                <a:latin typeface="Arial" panose="020B0604020202020204" pitchFamily="34" charset="0"/>
                <a:cs typeface="Arial" panose="020B0604020202020204" pitchFamily="34" charset="0"/>
              </a:rPr>
              <a:t> core emotional systems that he believed are universal across mammals</a:t>
            </a:r>
            <a:r>
              <a:rPr lang="en-US" sz="2400" dirty="0">
                <a:latin typeface="Arial" panose="020B0604020202020204" pitchFamily="34" charset="0"/>
                <a:cs typeface="Arial" panose="020B0604020202020204" pitchFamily="34" charset="0"/>
              </a:rPr>
              <a:t>:</a:t>
            </a:r>
          </a:p>
          <a:p>
            <a:pPr marL="285750" indent="-285750">
              <a:spcBef>
                <a:spcPts val="600"/>
              </a:spcBef>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 Seeking: </a:t>
            </a:r>
            <a:r>
              <a:rPr lang="en-US" sz="2400" b="0" i="0" dirty="0">
                <a:effectLst/>
                <a:latin typeface="Arial" panose="020B0604020202020204" pitchFamily="34" charset="0"/>
                <a:cs typeface="Arial" panose="020B0604020202020204" pitchFamily="34" charset="0"/>
              </a:rPr>
              <a:t>The drive to explore and find resources</a:t>
            </a:r>
            <a:r>
              <a:rPr lang="en-US" sz="2400" dirty="0">
                <a:latin typeface="Arial" panose="020B0604020202020204" pitchFamily="34" charset="0"/>
                <a:cs typeface="Arial" panose="020B0604020202020204" pitchFamily="34" charset="0"/>
              </a:rPr>
              <a:t> which is </a:t>
            </a:r>
            <a:r>
              <a:rPr lang="en-US" sz="2400" b="0" i="0" dirty="0">
                <a:effectLst/>
                <a:latin typeface="Arial" panose="020B0604020202020204" pitchFamily="34" charset="0"/>
                <a:cs typeface="Arial" panose="020B0604020202020204" pitchFamily="34" charset="0"/>
              </a:rPr>
              <a:t>crucial for survival.</a:t>
            </a:r>
            <a:br>
              <a:rPr lang="en-US" sz="2400" dirty="0">
                <a:latin typeface="Arial" panose="020B0604020202020204" pitchFamily="34" charset="0"/>
                <a:cs typeface="Arial" panose="020B0604020202020204" pitchFamily="34" charset="0"/>
              </a:rPr>
            </a:br>
            <a:r>
              <a:rPr lang="en-US" sz="2400" b="0" i="0" dirty="0">
                <a:solidFill>
                  <a:schemeClr val="bg1"/>
                </a:solidFill>
                <a:effectLst/>
                <a:latin typeface="Arial" panose="020B0604020202020204" pitchFamily="34" charset="0"/>
                <a:cs typeface="Arial" panose="020B0604020202020204" pitchFamily="34" charset="0"/>
              </a:rPr>
              <a:t>- Fear and rage: </a:t>
            </a:r>
            <a:r>
              <a:rPr lang="en-US" sz="2400" b="0" i="0" dirty="0">
                <a:effectLst/>
                <a:latin typeface="Arial" panose="020B0604020202020204" pitchFamily="34" charset="0"/>
                <a:cs typeface="Arial" panose="020B0604020202020204" pitchFamily="34" charset="0"/>
              </a:rPr>
              <a:t>which are </a:t>
            </a:r>
            <a:r>
              <a:rPr lang="en-US" sz="2400" dirty="0">
                <a:latin typeface="Arial" panose="020B0604020202020204" pitchFamily="34" charset="0"/>
                <a:cs typeface="Arial" panose="020B0604020202020204" pitchFamily="34" charset="0"/>
              </a:rPr>
              <a:t>both</a:t>
            </a:r>
            <a:r>
              <a:rPr lang="en-US" sz="2400" b="0" i="0" dirty="0">
                <a:effectLst/>
                <a:latin typeface="Arial" panose="020B0604020202020204" pitchFamily="34" charset="0"/>
                <a:cs typeface="Arial" panose="020B0604020202020204" pitchFamily="34" charset="0"/>
              </a:rPr>
              <a:t> responses to threats.</a:t>
            </a:r>
            <a:br>
              <a:rPr lang="en-US" sz="2400" dirty="0">
                <a:latin typeface="Arial" panose="020B0604020202020204" pitchFamily="34" charset="0"/>
                <a:cs typeface="Arial" panose="020B0604020202020204" pitchFamily="34" charset="0"/>
              </a:rPr>
            </a:br>
            <a:r>
              <a:rPr lang="en-US" sz="2400" b="0" i="0" dirty="0">
                <a:solidFill>
                  <a:schemeClr val="bg1"/>
                </a:solidFill>
                <a:effectLst/>
                <a:latin typeface="Arial" panose="020B0604020202020204" pitchFamily="34" charset="0"/>
                <a:cs typeface="Arial" panose="020B0604020202020204" pitchFamily="34" charset="0"/>
              </a:rPr>
              <a:t>- Lust: </a:t>
            </a:r>
            <a:r>
              <a:rPr lang="en-US" sz="2400" b="0" i="0" dirty="0">
                <a:effectLst/>
                <a:latin typeface="Arial" panose="020B0604020202020204" pitchFamily="34" charset="0"/>
                <a:cs typeface="Arial" panose="020B0604020202020204" pitchFamily="34" charset="0"/>
              </a:rPr>
              <a:t>which is related to reproductive behaviors.</a:t>
            </a:r>
            <a:br>
              <a:rPr lang="en-US" sz="2400" dirty="0">
                <a:latin typeface="Arial" panose="020B0604020202020204" pitchFamily="34" charset="0"/>
                <a:cs typeface="Arial" panose="020B0604020202020204" pitchFamily="34" charset="0"/>
              </a:rPr>
            </a:br>
            <a:r>
              <a:rPr lang="en-US" sz="2400" b="0" i="0" dirty="0">
                <a:solidFill>
                  <a:schemeClr val="bg1"/>
                </a:solidFill>
                <a:effectLst/>
                <a:latin typeface="Arial" panose="020B0604020202020204" pitchFamily="34" charset="0"/>
                <a:cs typeface="Arial" panose="020B0604020202020204" pitchFamily="34" charset="0"/>
              </a:rPr>
              <a:t>- Care: </a:t>
            </a:r>
            <a:r>
              <a:rPr lang="en-US" sz="2400" dirty="0">
                <a:latin typeface="Arial" panose="020B0604020202020204" pitchFamily="34" charset="0"/>
                <a:cs typeface="Arial" panose="020B0604020202020204" pitchFamily="34" charset="0"/>
              </a:rPr>
              <a:t>which is</a:t>
            </a:r>
            <a:r>
              <a:rPr lang="en-US" sz="2400" b="0" i="0" dirty="0">
                <a:effectLst/>
                <a:latin typeface="Arial" panose="020B0604020202020204" pitchFamily="34" charset="0"/>
                <a:cs typeface="Arial" panose="020B0604020202020204" pitchFamily="34" charset="0"/>
              </a:rPr>
              <a:t> related to nurturing and protecting offspring.</a:t>
            </a:r>
            <a:br>
              <a:rPr lang="en-US" sz="2400" dirty="0">
                <a:latin typeface="Arial" panose="020B0604020202020204" pitchFamily="34" charset="0"/>
                <a:cs typeface="Arial" panose="020B0604020202020204" pitchFamily="34" charset="0"/>
              </a:rPr>
            </a:br>
            <a:r>
              <a:rPr lang="en-US" sz="2400" b="0" i="0" dirty="0">
                <a:solidFill>
                  <a:schemeClr val="bg1"/>
                </a:solidFill>
                <a:effectLst/>
                <a:latin typeface="Arial" panose="020B0604020202020204" pitchFamily="34" charset="0"/>
                <a:cs typeface="Arial" panose="020B0604020202020204" pitchFamily="34" charset="0"/>
              </a:rPr>
              <a:t>- and Play: </a:t>
            </a:r>
            <a:r>
              <a:rPr lang="en-US" sz="2400" dirty="0">
                <a:latin typeface="Arial" panose="020B0604020202020204" pitchFamily="34" charset="0"/>
                <a:cs typeface="Arial" panose="020B0604020202020204" pitchFamily="34" charset="0"/>
              </a:rPr>
              <a:t>which</a:t>
            </a:r>
            <a:r>
              <a:rPr lang="en-US" sz="2400" b="0" i="0" dirty="0">
                <a:effectLst/>
                <a:latin typeface="Arial" panose="020B0604020202020204" pitchFamily="34" charset="0"/>
                <a:cs typeface="Arial" panose="020B0604020202020204" pitchFamily="34" charset="0"/>
              </a:rPr>
              <a:t> facilitates social bonding and learning through playful interactions.</a:t>
            </a:r>
          </a:p>
          <a:p>
            <a:pPr marL="285750" indent="-28575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Panksepp's research has implications for understanding mental health. Disruptions produced in instincts by the environment and experiences (such as attachment issues, adverse experiences and trauma) can lead to psychological disorders.</a:t>
            </a:r>
          </a:p>
          <a:p>
            <a:endParaRPr lang="en-CA" sz="2800" dirty="0"/>
          </a:p>
        </p:txBody>
      </p:sp>
    </p:spTree>
    <p:extLst>
      <p:ext uri="{BB962C8B-B14F-4D97-AF65-F5344CB8AC3E}">
        <p14:creationId xmlns:p14="http://schemas.microsoft.com/office/powerpoint/2010/main" val="2545501020"/>
      </p:ext>
    </p:extLst>
  </p:cSld>
  <p:clrMapOvr>
    <a:masterClrMapping/>
  </p:clrMapOvr>
  <mc:AlternateContent xmlns:mc="http://schemas.openxmlformats.org/markup-compatibility/2006" xmlns:p14="http://schemas.microsoft.com/office/powerpoint/2010/main">
    <mc:Choice Requires="p14">
      <p:transition spd="med" p14:dur="700" advTm="26776">
        <p:fade/>
      </p:transition>
    </mc:Choice>
    <mc:Fallback xmlns="">
      <p:transition spd="med" advTm="26776">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81B8-E6B2-47F5-98BD-77B724F84410}"/>
              </a:ext>
            </a:extLst>
          </p:cNvPr>
          <p:cNvSpPr>
            <a:spLocks noGrp="1"/>
          </p:cNvSpPr>
          <p:nvPr>
            <p:ph type="title" idx="4294967295"/>
          </p:nvPr>
        </p:nvSpPr>
        <p:spPr>
          <a:xfrm>
            <a:off x="-90435" y="-282415"/>
            <a:ext cx="12084050" cy="1323975"/>
          </a:xfrm>
        </p:spPr>
        <p:txBody>
          <a:bodyPr vert="horz" lIns="91440" tIns="45720" rIns="91440" bIns="45720" rtlCol="0" anchor="ctr">
            <a:normAutofit/>
          </a:bodyPr>
          <a:lstStyle/>
          <a:p>
            <a:pPr algn="ctr"/>
            <a:r>
              <a:rPr lang="en-US" sz="3600" dirty="0">
                <a:solidFill>
                  <a:schemeClr val="bg1"/>
                </a:solidFill>
              </a:rPr>
              <a:t>PRE-CAMBRIAN INSTINCTS</a:t>
            </a:r>
          </a:p>
        </p:txBody>
      </p:sp>
      <p:pic>
        <p:nvPicPr>
          <p:cNvPr id="11" name="Content Placeholder 10">
            <a:extLst>
              <a:ext uri="{FF2B5EF4-FFF2-40B4-BE49-F238E27FC236}">
                <a16:creationId xmlns:a16="http://schemas.microsoft.com/office/drawing/2014/main" id="{24497E82-2D7E-4367-AA89-CDD5F9F93DC1}"/>
              </a:ext>
            </a:extLst>
          </p:cNvPr>
          <p:cNvPicPr>
            <a:picLocks noGrp="1" noChangeAspect="1"/>
          </p:cNvPicPr>
          <p:nvPr>
            <p:ph sz="half" idx="4294967295"/>
          </p:nvPr>
        </p:nvPicPr>
        <p:blipFill>
          <a:blip r:embed="rId2"/>
          <a:stretch>
            <a:fillRect/>
          </a:stretch>
        </p:blipFill>
        <p:spPr>
          <a:xfrm>
            <a:off x="0" y="1317625"/>
            <a:ext cx="3292475" cy="1933575"/>
          </a:xfrm>
          <a:prstGeom prst="rect">
            <a:avLst/>
          </a:prstGeom>
        </p:spPr>
      </p:pic>
      <p:sp>
        <p:nvSpPr>
          <p:cNvPr id="6" name="Content Placeholder 5">
            <a:extLst>
              <a:ext uri="{FF2B5EF4-FFF2-40B4-BE49-F238E27FC236}">
                <a16:creationId xmlns:a16="http://schemas.microsoft.com/office/drawing/2014/main" id="{EF54047D-734A-486A-8DD5-610C28756CED}"/>
              </a:ext>
            </a:extLst>
          </p:cNvPr>
          <p:cNvSpPr>
            <a:spLocks noGrp="1"/>
          </p:cNvSpPr>
          <p:nvPr>
            <p:ph sz="half" idx="4294967295"/>
          </p:nvPr>
        </p:nvSpPr>
        <p:spPr>
          <a:xfrm>
            <a:off x="3613150" y="688154"/>
            <a:ext cx="8578850" cy="2689225"/>
          </a:xfrm>
        </p:spPr>
        <p:txBody>
          <a:bodyPr>
            <a:normAutofit fontScale="92500"/>
          </a:bodyPr>
          <a:lstStyle/>
          <a:p>
            <a:r>
              <a:rPr lang="en-US" dirty="0">
                <a:latin typeface="Arial" panose="020B0604020202020204" pitchFamily="34" charset="0"/>
                <a:cs typeface="Arial" panose="020B0604020202020204" pitchFamily="34" charset="0"/>
              </a:rPr>
              <a:t>The term "Cambrian" comes from "Cambria," the classical Latin name for Wales. British geologist Adam Sedgwick named the Cambrian geological period after the rocks he studied in North Wales in the 1830s. </a:t>
            </a:r>
          </a:p>
          <a:p>
            <a:r>
              <a:rPr lang="en-CA" dirty="0">
                <a:latin typeface="Arial" panose="020B0604020202020204" pitchFamily="34" charset="0"/>
                <a:cs typeface="Arial" panose="020B0604020202020204" pitchFamily="34" charset="0"/>
              </a:rPr>
              <a:t>The </a:t>
            </a:r>
            <a:r>
              <a:rPr lang="en-CA" dirty="0">
                <a:solidFill>
                  <a:schemeClr val="bg1"/>
                </a:solidFill>
                <a:latin typeface="Arial" panose="020B0604020202020204" pitchFamily="34" charset="0"/>
                <a:cs typeface="Arial" panose="020B0604020202020204" pitchFamily="34" charset="0"/>
              </a:rPr>
              <a:t>pre-Cambrian</a:t>
            </a:r>
            <a:r>
              <a:rPr lang="en-CA" dirty="0">
                <a:latin typeface="Arial" panose="020B0604020202020204" pitchFamily="34" charset="0"/>
                <a:cs typeface="Arial" panose="020B0604020202020204" pitchFamily="34" charset="0"/>
              </a:rPr>
              <a:t> era spans from 3.7 billion to 450 million years ago.</a:t>
            </a:r>
          </a:p>
          <a:p>
            <a:r>
              <a:rPr lang="en-CA" dirty="0">
                <a:latin typeface="Arial" panose="020B0604020202020204" pitchFamily="34" charset="0"/>
                <a:cs typeface="Arial" panose="020B0604020202020204" pitchFamily="34" charset="0"/>
              </a:rPr>
              <a:t>During the pre-Cambrian era there were only unicellular and simple multicellular life forms which interacted little with each other and got their energy from the sun or from organic molecules around them. These organisms had developed three </a:t>
            </a:r>
            <a:r>
              <a:rPr lang="en-CA" dirty="0">
                <a:solidFill>
                  <a:schemeClr val="bg1"/>
                </a:solidFill>
                <a:latin typeface="Arial" panose="020B0604020202020204" pitchFamily="34" charset="0"/>
                <a:cs typeface="Arial" panose="020B0604020202020204" pitchFamily="34" charset="0"/>
              </a:rPr>
              <a:t>instincts</a:t>
            </a:r>
            <a:r>
              <a:rPr lang="en-CA" dirty="0">
                <a:latin typeface="Arial" panose="020B0604020202020204" pitchFamily="34" charset="0"/>
                <a:cs typeface="Arial" panose="020B0604020202020204" pitchFamily="34" charset="0"/>
              </a:rPr>
              <a:t>:</a:t>
            </a:r>
          </a:p>
          <a:p>
            <a:endParaRPr lang="en-CA" dirty="0"/>
          </a:p>
        </p:txBody>
      </p:sp>
      <p:pic>
        <p:nvPicPr>
          <p:cNvPr id="8" name="Picture 7">
            <a:extLst>
              <a:ext uri="{FF2B5EF4-FFF2-40B4-BE49-F238E27FC236}">
                <a16:creationId xmlns:a16="http://schemas.microsoft.com/office/drawing/2014/main" id="{4015B197-7C90-B10C-065E-DAB6C2991AE4}"/>
              </a:ext>
            </a:extLst>
          </p:cNvPr>
          <p:cNvPicPr>
            <a:picLocks noChangeAspect="1"/>
          </p:cNvPicPr>
          <p:nvPr/>
        </p:nvPicPr>
        <p:blipFill rotWithShape="1">
          <a:blip r:embed="rId3"/>
          <a:srcRect t="3261" r="1" b="4670"/>
          <a:stretch/>
        </p:blipFill>
        <p:spPr>
          <a:xfrm>
            <a:off x="384852" y="3606727"/>
            <a:ext cx="4032956" cy="2571022"/>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graphicFrame>
        <p:nvGraphicFramePr>
          <p:cNvPr id="13" name="Content Placeholder 2">
            <a:extLst>
              <a:ext uri="{FF2B5EF4-FFF2-40B4-BE49-F238E27FC236}">
                <a16:creationId xmlns:a16="http://schemas.microsoft.com/office/drawing/2014/main" id="{FFF1AEB6-109F-49E2-264D-5AA8DA81DB21}"/>
              </a:ext>
            </a:extLst>
          </p:cNvPr>
          <p:cNvGraphicFramePr>
            <a:graphicFrameLocks/>
          </p:cNvGraphicFramePr>
          <p:nvPr/>
        </p:nvGraphicFramePr>
        <p:xfrm>
          <a:off x="4840946" y="3480621"/>
          <a:ext cx="7243478" cy="3253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8893669"/>
      </p:ext>
    </p:extLst>
  </p:cSld>
  <p:clrMapOvr>
    <a:masterClrMapping/>
  </p:clrMapOvr>
  <mc:AlternateContent xmlns:mc="http://schemas.openxmlformats.org/markup-compatibility/2006" xmlns:p14="http://schemas.microsoft.com/office/powerpoint/2010/main">
    <mc:Choice Requires="p14">
      <p:transition spd="slow" p14:dur="2000" advTm="26220"/>
    </mc:Choice>
    <mc:Fallback xmlns="">
      <p:transition spd="slow" advTm="26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13"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59A88F-8026-4A51-8BEB-79456DB2A5AB}"/>
              </a:ext>
            </a:extLst>
          </p:cNvPr>
          <p:cNvSpPr>
            <a:spLocks noGrp="1"/>
          </p:cNvSpPr>
          <p:nvPr>
            <p:ph type="title" idx="4294967295"/>
          </p:nvPr>
        </p:nvSpPr>
        <p:spPr>
          <a:xfrm>
            <a:off x="-781963" y="-67506"/>
            <a:ext cx="7032625" cy="731838"/>
          </a:xfrm>
        </p:spPr>
        <p:txBody>
          <a:bodyPr vert="horz" lIns="91440" tIns="45720" rIns="91440" bIns="45720" rtlCol="0" anchor="b">
            <a:normAutofit/>
          </a:bodyPr>
          <a:lstStyle/>
          <a:p>
            <a:pPr algn="ctr">
              <a:lnSpc>
                <a:spcPct val="90000"/>
              </a:lnSpc>
            </a:pPr>
            <a:r>
              <a:rPr lang="en-US" sz="2800" dirty="0">
                <a:solidFill>
                  <a:schemeClr val="bg1"/>
                </a:solidFill>
              </a:rPr>
              <a:t>POST Cambrian INSTINCTS</a:t>
            </a:r>
          </a:p>
        </p:txBody>
      </p:sp>
      <p:sp>
        <p:nvSpPr>
          <p:cNvPr id="7" name="Content Placeholder 6">
            <a:extLst>
              <a:ext uri="{FF2B5EF4-FFF2-40B4-BE49-F238E27FC236}">
                <a16:creationId xmlns:a16="http://schemas.microsoft.com/office/drawing/2014/main" id="{476C8103-ACA4-4378-BD9A-605CE6C38069}"/>
              </a:ext>
            </a:extLst>
          </p:cNvPr>
          <p:cNvSpPr>
            <a:spLocks noGrp="1"/>
          </p:cNvSpPr>
          <p:nvPr>
            <p:ph sz="half" idx="4294967295"/>
          </p:nvPr>
        </p:nvSpPr>
        <p:spPr>
          <a:xfrm>
            <a:off x="5248405" y="141288"/>
            <a:ext cx="6943595" cy="6575425"/>
          </a:xfrm>
        </p:spPr>
        <p:txBody>
          <a:bodyPr>
            <a:normAutofit lnSpcReduction="10000"/>
          </a:bodyPr>
          <a:lstStyle/>
          <a:p>
            <a:pPr>
              <a:spcBef>
                <a:spcPts val="600"/>
              </a:spcBef>
            </a:pPr>
            <a:r>
              <a:rPr lang="en-CA" sz="2400" dirty="0"/>
              <a:t>The </a:t>
            </a:r>
            <a:r>
              <a:rPr lang="en-CA" sz="2400" dirty="0">
                <a:solidFill>
                  <a:schemeClr val="bg1"/>
                </a:solidFill>
              </a:rPr>
              <a:t>Cambrian explosion </a:t>
            </a:r>
            <a:r>
              <a:rPr lang="en-CA" sz="2400" dirty="0"/>
              <a:t>refers to a period 540 million years ago, that lasted  approximately 20 million years. </a:t>
            </a:r>
          </a:p>
          <a:p>
            <a:pPr>
              <a:spcBef>
                <a:spcPts val="600"/>
              </a:spcBef>
            </a:pPr>
            <a:r>
              <a:rPr lang="en-CA" sz="2400" dirty="0"/>
              <a:t>The Cambrian explosion was a biological “arms race” which for the first time saw organisms preying on each other as sources of energy. As a result of this “arms race” the diversity and complexity of life suddenly “exploded” </a:t>
            </a:r>
          </a:p>
          <a:p>
            <a:pPr>
              <a:spcBef>
                <a:spcPts val="600"/>
              </a:spcBef>
            </a:pPr>
            <a:r>
              <a:rPr lang="en-CA" sz="2400" dirty="0"/>
              <a:t>This preying and fleeing predators gave rise to the </a:t>
            </a:r>
            <a:r>
              <a:rPr lang="en-CA" sz="2400" dirty="0">
                <a:solidFill>
                  <a:schemeClr val="bg1"/>
                </a:solidFill>
              </a:rPr>
              <a:t>fight or flight </a:t>
            </a:r>
            <a:r>
              <a:rPr lang="en-CA" sz="2400" dirty="0"/>
              <a:t>instinct.</a:t>
            </a:r>
          </a:p>
          <a:p>
            <a:pPr>
              <a:spcBef>
                <a:spcPts val="600"/>
              </a:spcBef>
            </a:pPr>
            <a:r>
              <a:rPr lang="en-CA" sz="2400" dirty="0"/>
              <a:t>Around 200 million years ago as organisms became more complex; they started to be born immature and needed a period of parental caring in order to survive. This gave rise to</a:t>
            </a:r>
            <a:r>
              <a:rPr lang="en-CA" sz="2400" dirty="0">
                <a:solidFill>
                  <a:schemeClr val="bg1"/>
                </a:solidFill>
              </a:rPr>
              <a:t> attachment and loss of attachment/grief instincts.</a:t>
            </a:r>
          </a:p>
          <a:p>
            <a:pPr>
              <a:spcBef>
                <a:spcPts val="600"/>
              </a:spcBef>
            </a:pPr>
            <a:r>
              <a:rPr lang="en-CA" sz="2400" dirty="0"/>
              <a:t>As organisms became even more complex so did their behaviors. Becoming proficient at complex behaviors such as social interactions and hunting requires practice. This is the role of</a:t>
            </a:r>
            <a:r>
              <a:rPr lang="en-CA" sz="2400" dirty="0">
                <a:solidFill>
                  <a:schemeClr val="bg1"/>
                </a:solidFill>
              </a:rPr>
              <a:t> play </a:t>
            </a:r>
            <a:r>
              <a:rPr lang="en-CA" sz="2400" dirty="0"/>
              <a:t>which is the most recently evolved instinct.</a:t>
            </a:r>
          </a:p>
        </p:txBody>
      </p:sp>
      <p:pic>
        <p:nvPicPr>
          <p:cNvPr id="38914" name="Picture 2" descr="IMG_3837[2809]">
            <a:extLst>
              <a:ext uri="{FF2B5EF4-FFF2-40B4-BE49-F238E27FC236}">
                <a16:creationId xmlns:a16="http://schemas.microsoft.com/office/drawing/2014/main" id="{34024E4A-1D35-467F-B4D0-326BF0ACD6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7145" y="805601"/>
            <a:ext cx="4714410" cy="566315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621056"/>
      </p:ext>
    </p:extLst>
  </p:cSld>
  <p:clrMapOvr>
    <a:masterClrMapping/>
  </p:clrMapOvr>
  <mc:AlternateContent xmlns:mc="http://schemas.openxmlformats.org/markup-compatibility/2006" xmlns:p14="http://schemas.microsoft.com/office/powerpoint/2010/main">
    <mc:Choice Requires="p14">
      <p:transition spd="med" p14:dur="700" advTm="23531">
        <p:fade/>
      </p:transition>
    </mc:Choice>
    <mc:Fallback xmlns="">
      <p:transition spd="med" advTm="235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02" r="1" b="14164"/>
          <a:stretch/>
        </p:blipFill>
        <p:spPr bwMode="auto">
          <a:xfrm>
            <a:off x="643467" y="442452"/>
            <a:ext cx="10905066" cy="577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083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E437D-6EE3-300D-A662-E28AA33640B3}"/>
              </a:ext>
            </a:extLst>
          </p:cNvPr>
          <p:cNvSpPr txBox="1"/>
          <p:nvPr/>
        </p:nvSpPr>
        <p:spPr>
          <a:xfrm>
            <a:off x="17719" y="42958"/>
            <a:ext cx="5070951"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INSTINCTS EMOTIONS </a:t>
            </a:r>
          </a:p>
          <a:p>
            <a:pPr algn="ctr" defTabSz="914400">
              <a:lnSpc>
                <a:spcPct val="80000"/>
              </a:lnSpc>
              <a:spcBef>
                <a:spcPct val="0"/>
              </a:spcBef>
              <a:spcAft>
                <a:spcPts val="600"/>
              </a:spcAft>
            </a:pPr>
            <a:r>
              <a:rPr lang="en-US" sz="3600" cap="all" spc="150" dirty="0">
                <a:solidFill>
                  <a:schemeClr val="bg1"/>
                </a:solidFill>
                <a:latin typeface="+mj-lt"/>
                <a:ea typeface="+mj-ea"/>
                <a:cs typeface="+mj-cs"/>
              </a:rPr>
              <a:t>AND FEELINGS</a:t>
            </a:r>
            <a:r>
              <a:rPr lang="en-US" sz="3600" b="0" i="0" cap="all" spc="150" dirty="0">
                <a:solidFill>
                  <a:schemeClr val="bg1"/>
                </a:solidFill>
                <a:effectLst/>
                <a:latin typeface="+mj-lt"/>
                <a:ea typeface="+mj-ea"/>
                <a:cs typeface="+mj-cs"/>
              </a:rPr>
              <a:t> </a:t>
            </a:r>
            <a:endParaRPr lang="en-US" sz="3600" cap="all" spc="150" dirty="0">
              <a:solidFill>
                <a:schemeClr val="bg1"/>
              </a:solidFill>
              <a:latin typeface="+mj-lt"/>
              <a:ea typeface="+mj-ea"/>
              <a:cs typeface="+mj-cs"/>
            </a:endParaRPr>
          </a:p>
        </p:txBody>
      </p:sp>
      <p:pic>
        <p:nvPicPr>
          <p:cNvPr id="4" name="Picture 3" descr="A comparison of emotions and feelings&#10;&#10;Description automatically generated">
            <a:extLst>
              <a:ext uri="{FF2B5EF4-FFF2-40B4-BE49-F238E27FC236}">
                <a16:creationId xmlns:a16="http://schemas.microsoft.com/office/drawing/2014/main" id="{F1809F22-86EC-00A5-AF94-45E2B7C3C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29" y="1677010"/>
            <a:ext cx="4451088" cy="4876190"/>
          </a:xfrm>
          <a:prstGeom prst="rect">
            <a:avLst/>
          </a:prstGeom>
        </p:spPr>
      </p:pic>
      <p:sp>
        <p:nvSpPr>
          <p:cNvPr id="5" name="TextBox 4">
            <a:extLst>
              <a:ext uri="{FF2B5EF4-FFF2-40B4-BE49-F238E27FC236}">
                <a16:creationId xmlns:a16="http://schemas.microsoft.com/office/drawing/2014/main" id="{B7D93F43-01BB-5ED3-2DC5-26333EB3D3FA}"/>
              </a:ext>
            </a:extLst>
          </p:cNvPr>
          <p:cNvSpPr txBox="1"/>
          <p:nvPr/>
        </p:nvSpPr>
        <p:spPr>
          <a:xfrm>
            <a:off x="5363973" y="582067"/>
            <a:ext cx="6474065" cy="5693866"/>
          </a:xfrm>
          <a:prstGeom prst="rect">
            <a:avLst/>
          </a:prstGeom>
          <a:noFill/>
        </p:spPr>
        <p:txBody>
          <a:bodyPr wrap="square">
            <a:spAutoFit/>
          </a:bodyPr>
          <a:lstStyle/>
          <a:p>
            <a:pPr marL="285750" indent="-285750">
              <a:buFont typeface="Arial" panose="020B0604020202020204" pitchFamily="34" charset="0"/>
              <a:buChar char="•"/>
            </a:pPr>
            <a:r>
              <a:rPr lang="en-US" sz="2800" b="0" i="0" dirty="0">
                <a:effectLst/>
              </a:rPr>
              <a:t>Instincts, emotions, and feelings are all parts of human experience.</a:t>
            </a:r>
          </a:p>
          <a:p>
            <a:pPr marL="285750" indent="-285750">
              <a:buFont typeface="Arial" panose="020B0604020202020204" pitchFamily="34" charset="0"/>
              <a:buChar char="•"/>
            </a:pPr>
            <a:r>
              <a:rPr lang="en-US" sz="2800" dirty="0"/>
              <a:t>We already defined </a:t>
            </a:r>
            <a:r>
              <a:rPr lang="en-US" sz="2800" dirty="0">
                <a:solidFill>
                  <a:schemeClr val="bg1"/>
                </a:solidFill>
              </a:rPr>
              <a:t>i</a:t>
            </a:r>
            <a:r>
              <a:rPr lang="en-US" sz="2800" b="0" i="0" dirty="0">
                <a:solidFill>
                  <a:schemeClr val="bg1"/>
                </a:solidFill>
                <a:effectLst/>
              </a:rPr>
              <a:t>nstincts</a:t>
            </a:r>
            <a:r>
              <a:rPr lang="en-US" sz="2800" b="0" i="0" dirty="0">
                <a:effectLst/>
              </a:rPr>
              <a:t> as innate, biological drives that are often hardwired into our brains and bodies.</a:t>
            </a:r>
          </a:p>
          <a:p>
            <a:pPr marL="285750" indent="-285750">
              <a:buFont typeface="Arial" panose="020B0604020202020204" pitchFamily="34" charset="0"/>
              <a:buChar char="•"/>
            </a:pPr>
            <a:r>
              <a:rPr lang="en-US" sz="2800" b="0" i="0" dirty="0">
                <a:solidFill>
                  <a:schemeClr val="bg1"/>
                </a:solidFill>
                <a:effectLst/>
              </a:rPr>
              <a:t>Emotions are complex instinctual reactions to environmental stimuli </a:t>
            </a:r>
            <a:r>
              <a:rPr lang="en-US" sz="2800" b="0" i="0" dirty="0">
                <a:effectLst/>
              </a:rPr>
              <a:t>that manifest as </a:t>
            </a:r>
            <a:r>
              <a:rPr lang="en-US" sz="2800" b="0" i="0" dirty="0">
                <a:solidFill>
                  <a:schemeClr val="bg1"/>
                </a:solidFill>
                <a:effectLst/>
              </a:rPr>
              <a:t>1. </a:t>
            </a:r>
            <a:r>
              <a:rPr lang="en-US" sz="2800" b="0" i="0" dirty="0">
                <a:effectLst/>
              </a:rPr>
              <a:t>body physiological responses,</a:t>
            </a:r>
            <a:r>
              <a:rPr lang="en-US" sz="2800" b="0" i="0" dirty="0">
                <a:solidFill>
                  <a:schemeClr val="bg1"/>
                </a:solidFill>
                <a:effectLst/>
              </a:rPr>
              <a:t> 2. </a:t>
            </a:r>
            <a:r>
              <a:rPr lang="en-US" sz="2800" b="0" i="0" dirty="0">
                <a:effectLst/>
              </a:rPr>
              <a:t>subjective experiences, and </a:t>
            </a:r>
            <a:r>
              <a:rPr lang="en-US" sz="2800" b="0" i="0" dirty="0">
                <a:solidFill>
                  <a:schemeClr val="bg1"/>
                </a:solidFill>
                <a:effectLst/>
              </a:rPr>
              <a:t>3. </a:t>
            </a:r>
            <a:r>
              <a:rPr lang="en-US" sz="2800" b="0" i="0" dirty="0">
                <a:effectLst/>
              </a:rPr>
              <a:t>behavioral or expressive responses.</a:t>
            </a:r>
          </a:p>
          <a:p>
            <a:pPr marL="285750" indent="-285750">
              <a:buFont typeface="Arial" panose="020B0604020202020204" pitchFamily="34" charset="0"/>
              <a:buChar char="•"/>
            </a:pPr>
            <a:r>
              <a:rPr lang="en-US" sz="2800" b="0" i="0" dirty="0">
                <a:solidFill>
                  <a:schemeClr val="bg1"/>
                </a:solidFill>
                <a:effectLst/>
              </a:rPr>
              <a:t>Feelings</a:t>
            </a:r>
            <a:r>
              <a:rPr lang="en-US" sz="2800" b="0" i="0" dirty="0">
                <a:effectLst/>
              </a:rPr>
              <a:t> are one of the three components of emotions, the consciously felt</a:t>
            </a:r>
            <a:r>
              <a:rPr lang="en-US" sz="2800" dirty="0"/>
              <a:t> part of emotions</a:t>
            </a:r>
            <a:r>
              <a:rPr lang="en-US" sz="2800" b="0" i="0" dirty="0">
                <a:effectLst/>
              </a:rPr>
              <a:t>. </a:t>
            </a:r>
            <a:endParaRPr lang="en-CA" sz="2800" dirty="0"/>
          </a:p>
        </p:txBody>
      </p:sp>
    </p:spTree>
    <p:extLst>
      <p:ext uri="{BB962C8B-B14F-4D97-AF65-F5344CB8AC3E}">
        <p14:creationId xmlns:p14="http://schemas.microsoft.com/office/powerpoint/2010/main" val="25195417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516A-3366-2E62-66CC-B3AECE483D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EA323F-C13F-4C6A-3F4F-61BB4168DC2A}"/>
              </a:ext>
            </a:extLst>
          </p:cNvPr>
          <p:cNvSpPr txBox="1"/>
          <p:nvPr/>
        </p:nvSpPr>
        <p:spPr>
          <a:xfrm>
            <a:off x="6916796" y="456248"/>
            <a:ext cx="3767784" cy="707886"/>
          </a:xfrm>
          <a:prstGeom prst="rect">
            <a:avLst/>
          </a:prstGeom>
          <a:noFill/>
        </p:spPr>
        <p:txBody>
          <a:bodyPr wrap="square">
            <a:spAutoFit/>
          </a:bodyPr>
          <a:lstStyle/>
          <a:p>
            <a:r>
              <a:rPr lang="en-CA" sz="4000" dirty="0">
                <a:solidFill>
                  <a:schemeClr val="bg1"/>
                </a:solidFill>
              </a:rPr>
              <a:t>Week 3 POLL</a:t>
            </a:r>
          </a:p>
        </p:txBody>
      </p:sp>
      <p:pic>
        <p:nvPicPr>
          <p:cNvPr id="4" name="Picture 3" descr="A screenshot of a computer&#10;&#10;Description automatically generated">
            <a:extLst>
              <a:ext uri="{FF2B5EF4-FFF2-40B4-BE49-F238E27FC236}">
                <a16:creationId xmlns:a16="http://schemas.microsoft.com/office/drawing/2014/main" id="{DFDF034B-CA74-A8DC-BA9F-F1F20B84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382250"/>
            <a:ext cx="4770656" cy="6273870"/>
          </a:xfrm>
          <a:prstGeom prst="rect">
            <a:avLst/>
          </a:prstGeom>
        </p:spPr>
      </p:pic>
      <p:sp>
        <p:nvSpPr>
          <p:cNvPr id="6" name="TextBox 5">
            <a:extLst>
              <a:ext uri="{FF2B5EF4-FFF2-40B4-BE49-F238E27FC236}">
                <a16:creationId xmlns:a16="http://schemas.microsoft.com/office/drawing/2014/main" id="{2FD52EF9-01C3-1D02-28C4-768D2716BC1B}"/>
              </a:ext>
            </a:extLst>
          </p:cNvPr>
          <p:cNvSpPr txBox="1"/>
          <p:nvPr/>
        </p:nvSpPr>
        <p:spPr>
          <a:xfrm>
            <a:off x="5571152" y="1164134"/>
            <a:ext cx="6095010" cy="5262979"/>
          </a:xfrm>
          <a:prstGeom prst="rect">
            <a:avLst/>
          </a:prstGeom>
          <a:noFill/>
        </p:spPr>
        <p:txBody>
          <a:bodyPr wrap="square">
            <a:spAutoFit/>
          </a:bodyPr>
          <a:lstStyle/>
          <a:p>
            <a:pPr marL="285750" indent="-285750">
              <a:buFont typeface="Arial" panose="020B0604020202020204" pitchFamily="34" charset="0"/>
              <a:buChar char="•"/>
            </a:pPr>
            <a:r>
              <a:rPr lang="en-CA" sz="2800" dirty="0"/>
              <a:t>Throughout the year we will be doing polls to better understand some of your thoughts, feelings and needs. </a:t>
            </a:r>
          </a:p>
          <a:p>
            <a:pPr marL="285750" indent="-285750">
              <a:buFont typeface="Arial" panose="020B0604020202020204" pitchFamily="34" charset="0"/>
              <a:buChar char="•"/>
            </a:pPr>
            <a:r>
              <a:rPr lang="en-CA" sz="2800" dirty="0"/>
              <a:t>We’ll look at the answers of zoom participants immediately after we do the polls.</a:t>
            </a:r>
          </a:p>
          <a:p>
            <a:pPr marL="285750" indent="-285750">
              <a:buFont typeface="Arial" panose="020B0604020202020204" pitchFamily="34" charset="0"/>
              <a:buChar char="•"/>
            </a:pPr>
            <a:r>
              <a:rPr lang="en-CA" sz="2800" dirty="0"/>
              <a:t>We’ll share the answers of in person participants at the beginning of the session the week after the poll. </a:t>
            </a:r>
          </a:p>
          <a:p>
            <a:pPr marL="285750" indent="-285750">
              <a:buFont typeface="Arial" panose="020B0604020202020204" pitchFamily="34" charset="0"/>
              <a:buChar char="•"/>
            </a:pPr>
            <a:r>
              <a:rPr lang="en-CA" sz="2800" dirty="0"/>
              <a:t>Answers are anonymous</a:t>
            </a:r>
          </a:p>
          <a:p>
            <a:pPr marL="285750" indent="-285750">
              <a:buFont typeface="Arial" panose="020B0604020202020204" pitchFamily="34" charset="0"/>
              <a:buChar char="•"/>
            </a:pPr>
            <a:r>
              <a:rPr lang="en-CA" sz="2800"/>
              <a:t>Week 3 </a:t>
            </a:r>
            <a:r>
              <a:rPr lang="en-CA" sz="2800" dirty="0"/>
              <a:t>poll… </a:t>
            </a:r>
          </a:p>
          <a:p>
            <a:pPr marL="285750" indent="-285750">
              <a:buFont typeface="Arial" panose="020B0604020202020204" pitchFamily="34" charset="0"/>
              <a:buChar char="•"/>
            </a:pPr>
            <a:endParaRPr lang="en-CA" sz="2800" dirty="0"/>
          </a:p>
        </p:txBody>
      </p:sp>
    </p:spTree>
    <p:extLst>
      <p:ext uri="{BB962C8B-B14F-4D97-AF65-F5344CB8AC3E}">
        <p14:creationId xmlns:p14="http://schemas.microsoft.com/office/powerpoint/2010/main" val="624020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2347F-EB21-6A86-847E-A8F801458B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48201D-C2D5-CFC3-19F1-C1125DB083CE}"/>
              </a:ext>
            </a:extLst>
          </p:cNvPr>
          <p:cNvSpPr txBox="1"/>
          <p:nvPr/>
        </p:nvSpPr>
        <p:spPr>
          <a:xfrm>
            <a:off x="562708" y="981152"/>
            <a:ext cx="9645527" cy="3416320"/>
          </a:xfrm>
          <a:prstGeom prst="rect">
            <a:avLst/>
          </a:prstGeom>
          <a:noFill/>
        </p:spPr>
        <p:txBody>
          <a:bodyPr wrap="square">
            <a:spAutoFit/>
          </a:bodyPr>
          <a:lstStyle/>
          <a:p>
            <a:pPr algn="ctr"/>
            <a:r>
              <a:rPr lang="en-US" sz="4800" b="1" cap="all" dirty="0">
                <a:solidFill>
                  <a:schemeClr val="bg1"/>
                </a:solidFill>
                <a:cs typeface="Arial" panose="020B0604020202020204" pitchFamily="34" charset="0"/>
              </a:rPr>
              <a:t>Rational MIND</a:t>
            </a:r>
          </a:p>
          <a:p>
            <a:pPr algn="ctr"/>
            <a:endParaRPr lang="en-US" sz="2800" b="1" cap="all" dirty="0">
              <a:cs typeface="Arial" panose="020B0604020202020204" pitchFamily="34" charset="0"/>
            </a:endParaRPr>
          </a:p>
          <a:p>
            <a:pPr algn="ctr"/>
            <a:r>
              <a:rPr lang="en-US" sz="2800" b="1" dirty="0">
                <a:cs typeface="Arial" panose="020B0604020202020204" pitchFamily="34" charset="0"/>
              </a:rPr>
              <a:t>Where we describe the rapid evolution of the rational mind in the last 5 million years after the hominin line split from that of chimps . We consider major events contributing to that evolution. (spans from 5 million years to 5000 years ago when writing was invented</a:t>
            </a:r>
            <a:r>
              <a:rPr lang="en-US" sz="2800" b="1" cap="all" dirty="0">
                <a:cs typeface="Arial" panose="020B0604020202020204" pitchFamily="34" charset="0"/>
              </a:rPr>
              <a:t>.)</a:t>
            </a:r>
            <a:endParaRPr lang="en-CA" sz="2800" dirty="0"/>
          </a:p>
        </p:txBody>
      </p:sp>
      <p:sp>
        <p:nvSpPr>
          <p:cNvPr id="4" name="TextBox 3">
            <a:extLst>
              <a:ext uri="{FF2B5EF4-FFF2-40B4-BE49-F238E27FC236}">
                <a16:creationId xmlns:a16="http://schemas.microsoft.com/office/drawing/2014/main" id="{E593EB9C-74C7-1D9A-3AF2-6E0201880493}"/>
              </a:ext>
            </a:extLst>
          </p:cNvPr>
          <p:cNvSpPr txBox="1"/>
          <p:nvPr/>
        </p:nvSpPr>
        <p:spPr>
          <a:xfrm>
            <a:off x="2065087" y="5266928"/>
            <a:ext cx="9645527" cy="707886"/>
          </a:xfrm>
          <a:prstGeom prst="rect">
            <a:avLst/>
          </a:prstGeom>
          <a:noFill/>
        </p:spPr>
        <p:txBody>
          <a:bodyPr wrap="square">
            <a:spAutoFit/>
          </a:bodyPr>
          <a:lstStyle/>
          <a:p>
            <a:r>
              <a:rPr lang="en-US" sz="2000" b="1" dirty="0">
                <a:solidFill>
                  <a:schemeClr val="bg1"/>
                </a:solidFill>
                <a:cs typeface="Arial" panose="020B0604020202020204" pitchFamily="34" charset="0"/>
              </a:rPr>
              <a:t>“Reason is, and ought only to be, the slave of passions” </a:t>
            </a:r>
          </a:p>
          <a:p>
            <a:r>
              <a:rPr lang="en-US" sz="2000" b="1" dirty="0">
                <a:solidFill>
                  <a:schemeClr val="bg1"/>
                </a:solidFill>
                <a:cs typeface="Arial" panose="020B0604020202020204" pitchFamily="34" charset="0"/>
              </a:rPr>
              <a:t>                                                                                                          David Hume </a:t>
            </a:r>
            <a:endParaRPr lang="en-CA" sz="2000" dirty="0">
              <a:solidFill>
                <a:schemeClr val="bg1"/>
              </a:solidFill>
            </a:endParaRPr>
          </a:p>
        </p:txBody>
      </p:sp>
    </p:spTree>
    <p:extLst>
      <p:ext uri="{BB962C8B-B14F-4D97-AF65-F5344CB8AC3E}">
        <p14:creationId xmlns:p14="http://schemas.microsoft.com/office/powerpoint/2010/main" val="19405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149D-A4A0-75AA-51CE-375C307705A6}"/>
            </a:ext>
          </a:extLst>
        </p:cNvPr>
        <p:cNvGrpSpPr/>
        <p:nvPr/>
      </p:nvGrpSpPr>
      <p:grpSpPr>
        <a:xfrm>
          <a:off x="0" y="0"/>
          <a:ext cx="0" cy="0"/>
          <a:chOff x="0" y="0"/>
          <a:chExt cx="0" cy="0"/>
        </a:xfrm>
      </p:grpSpPr>
      <p:pic>
        <p:nvPicPr>
          <p:cNvPr id="3" name="Picture 2" descr="An iceberg in the water&#10;&#10;AI-generated content may be incorrect.">
            <a:extLst>
              <a:ext uri="{FF2B5EF4-FFF2-40B4-BE49-F238E27FC236}">
                <a16:creationId xmlns:a16="http://schemas.microsoft.com/office/drawing/2014/main" id="{EDCCC730-2ED4-2FBB-E33A-C1A013C33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71" y="190500"/>
            <a:ext cx="4354106" cy="6477000"/>
          </a:xfrm>
          <a:prstGeom prst="rect">
            <a:avLst/>
          </a:prstGeom>
        </p:spPr>
      </p:pic>
      <p:sp>
        <p:nvSpPr>
          <p:cNvPr id="5" name="TextBox 4">
            <a:extLst>
              <a:ext uri="{FF2B5EF4-FFF2-40B4-BE49-F238E27FC236}">
                <a16:creationId xmlns:a16="http://schemas.microsoft.com/office/drawing/2014/main" id="{D812C010-03B2-4AAA-1EF4-501EFB6E8D42}"/>
              </a:ext>
            </a:extLst>
          </p:cNvPr>
          <p:cNvSpPr txBox="1"/>
          <p:nvPr/>
        </p:nvSpPr>
        <p:spPr>
          <a:xfrm>
            <a:off x="1183185" y="1570960"/>
            <a:ext cx="3430570" cy="523220"/>
          </a:xfrm>
          <a:prstGeom prst="rect">
            <a:avLst/>
          </a:prstGeom>
          <a:noFill/>
        </p:spPr>
        <p:txBody>
          <a:bodyPr wrap="square">
            <a:spAutoFit/>
          </a:bodyPr>
          <a:lstStyle/>
          <a:p>
            <a:r>
              <a:rPr lang="en-US" sz="2800" dirty="0">
                <a:solidFill>
                  <a:srgbClr val="FFC000"/>
                </a:solidFill>
              </a:rPr>
              <a:t>Rational mind</a:t>
            </a:r>
            <a:endParaRPr lang="en-CA" sz="2800" dirty="0">
              <a:solidFill>
                <a:srgbClr val="FFC000"/>
              </a:solidFill>
            </a:endParaRPr>
          </a:p>
        </p:txBody>
      </p:sp>
      <p:sp>
        <p:nvSpPr>
          <p:cNvPr id="7" name="TextBox 6">
            <a:extLst>
              <a:ext uri="{FF2B5EF4-FFF2-40B4-BE49-F238E27FC236}">
                <a16:creationId xmlns:a16="http://schemas.microsoft.com/office/drawing/2014/main" id="{5E81F3EB-C0FD-43A9-4C88-405A5557E47E}"/>
              </a:ext>
            </a:extLst>
          </p:cNvPr>
          <p:cNvSpPr txBox="1"/>
          <p:nvPr/>
        </p:nvSpPr>
        <p:spPr>
          <a:xfrm>
            <a:off x="985427" y="2582413"/>
            <a:ext cx="2972972" cy="461665"/>
          </a:xfrm>
          <a:prstGeom prst="rect">
            <a:avLst/>
          </a:prstGeom>
          <a:noFill/>
        </p:spPr>
        <p:txBody>
          <a:bodyPr wrap="square">
            <a:spAutoFit/>
          </a:bodyPr>
          <a:lstStyle/>
          <a:p>
            <a:r>
              <a:rPr lang="en-US" sz="2400" dirty="0"/>
              <a:t>Emotional mind</a:t>
            </a:r>
            <a:endParaRPr lang="en-CA" sz="2400" dirty="0"/>
          </a:p>
        </p:txBody>
      </p:sp>
      <p:sp>
        <p:nvSpPr>
          <p:cNvPr id="9" name="TextBox 8">
            <a:extLst>
              <a:ext uri="{FF2B5EF4-FFF2-40B4-BE49-F238E27FC236}">
                <a16:creationId xmlns:a16="http://schemas.microsoft.com/office/drawing/2014/main" id="{0E86A1F9-6EFA-E2FA-A495-7F1EC94CD0AB}"/>
              </a:ext>
            </a:extLst>
          </p:cNvPr>
          <p:cNvSpPr txBox="1"/>
          <p:nvPr/>
        </p:nvSpPr>
        <p:spPr>
          <a:xfrm>
            <a:off x="405460" y="3767572"/>
            <a:ext cx="4354104" cy="461665"/>
          </a:xfrm>
          <a:prstGeom prst="rect">
            <a:avLst/>
          </a:prstGeom>
          <a:noFill/>
        </p:spPr>
        <p:txBody>
          <a:bodyPr wrap="square">
            <a:spAutoFit/>
          </a:bodyPr>
          <a:lstStyle/>
          <a:p>
            <a:r>
              <a:rPr lang="en-US" sz="2400" dirty="0"/>
              <a:t>Embodied (somatic) mind</a:t>
            </a:r>
            <a:endParaRPr lang="en-CA" sz="2400" dirty="0"/>
          </a:p>
        </p:txBody>
      </p:sp>
      <p:sp>
        <p:nvSpPr>
          <p:cNvPr id="11" name="TextBox 10">
            <a:extLst>
              <a:ext uri="{FF2B5EF4-FFF2-40B4-BE49-F238E27FC236}">
                <a16:creationId xmlns:a16="http://schemas.microsoft.com/office/drawing/2014/main" id="{CC925512-24A7-09B2-64F6-3C3E24EAC12F}"/>
              </a:ext>
            </a:extLst>
          </p:cNvPr>
          <p:cNvSpPr txBox="1"/>
          <p:nvPr/>
        </p:nvSpPr>
        <p:spPr>
          <a:xfrm>
            <a:off x="985427" y="4623528"/>
            <a:ext cx="3243208" cy="461665"/>
          </a:xfrm>
          <a:prstGeom prst="rect">
            <a:avLst/>
          </a:prstGeom>
          <a:noFill/>
        </p:spPr>
        <p:txBody>
          <a:bodyPr wrap="square">
            <a:spAutoFit/>
          </a:bodyPr>
          <a:lstStyle/>
          <a:p>
            <a:r>
              <a:rPr lang="en-US" sz="2400" dirty="0"/>
              <a:t>Organ Intelligence</a:t>
            </a:r>
            <a:endParaRPr lang="en-CA" sz="2400" dirty="0"/>
          </a:p>
        </p:txBody>
      </p:sp>
      <p:sp>
        <p:nvSpPr>
          <p:cNvPr id="13" name="TextBox 12">
            <a:extLst>
              <a:ext uri="{FF2B5EF4-FFF2-40B4-BE49-F238E27FC236}">
                <a16:creationId xmlns:a16="http://schemas.microsoft.com/office/drawing/2014/main" id="{2323BDC2-2191-76C1-0531-80B08B5F0933}"/>
              </a:ext>
            </a:extLst>
          </p:cNvPr>
          <p:cNvSpPr txBox="1"/>
          <p:nvPr/>
        </p:nvSpPr>
        <p:spPr>
          <a:xfrm>
            <a:off x="385352" y="5533002"/>
            <a:ext cx="4354105" cy="461665"/>
          </a:xfrm>
          <a:prstGeom prst="rect">
            <a:avLst/>
          </a:prstGeom>
          <a:noFill/>
        </p:spPr>
        <p:txBody>
          <a:bodyPr wrap="square">
            <a:spAutoFit/>
          </a:bodyPr>
          <a:lstStyle/>
          <a:p>
            <a:r>
              <a:rPr lang="en-US" sz="2400" dirty="0"/>
              <a:t>Basal or Cellular Intelligence</a:t>
            </a:r>
            <a:endParaRPr lang="en-CA" sz="2400" dirty="0"/>
          </a:p>
        </p:txBody>
      </p:sp>
      <p:sp>
        <p:nvSpPr>
          <p:cNvPr id="15" name="TextBox 14">
            <a:extLst>
              <a:ext uri="{FF2B5EF4-FFF2-40B4-BE49-F238E27FC236}">
                <a16:creationId xmlns:a16="http://schemas.microsoft.com/office/drawing/2014/main" id="{30446D85-83F8-B318-A2D4-B99B1AA31408}"/>
              </a:ext>
            </a:extLst>
          </p:cNvPr>
          <p:cNvSpPr txBox="1"/>
          <p:nvPr/>
        </p:nvSpPr>
        <p:spPr>
          <a:xfrm>
            <a:off x="385352" y="391839"/>
            <a:ext cx="6097712" cy="461665"/>
          </a:xfrm>
          <a:prstGeom prst="rect">
            <a:avLst/>
          </a:prstGeom>
          <a:noFill/>
        </p:spPr>
        <p:txBody>
          <a:bodyPr wrap="square">
            <a:spAutoFit/>
          </a:bodyPr>
          <a:lstStyle/>
          <a:p>
            <a:r>
              <a:rPr lang="en-US" sz="2400" dirty="0"/>
              <a:t>Self-aware/observing mind</a:t>
            </a:r>
            <a:endParaRPr lang="en-CA" sz="2400" dirty="0"/>
          </a:p>
        </p:txBody>
      </p:sp>
      <p:sp>
        <p:nvSpPr>
          <p:cNvPr id="8" name="TextBox 7">
            <a:extLst>
              <a:ext uri="{FF2B5EF4-FFF2-40B4-BE49-F238E27FC236}">
                <a16:creationId xmlns:a16="http://schemas.microsoft.com/office/drawing/2014/main" id="{1281DD91-E53E-3171-24B6-36540A19BB88}"/>
              </a:ext>
            </a:extLst>
          </p:cNvPr>
          <p:cNvSpPr txBox="1"/>
          <p:nvPr/>
        </p:nvSpPr>
        <p:spPr>
          <a:xfrm>
            <a:off x="5136873" y="558550"/>
            <a:ext cx="6749699" cy="1200329"/>
          </a:xfrm>
          <a:prstGeom prst="rect">
            <a:avLst/>
          </a:prstGeom>
          <a:noFill/>
        </p:spPr>
        <p:txBody>
          <a:bodyPr wrap="square">
            <a:spAutoFit/>
          </a:bodyPr>
          <a:lstStyle/>
          <a:p>
            <a:pPr algn="ctr"/>
            <a:r>
              <a:rPr lang="en-US" sz="3600" dirty="0">
                <a:solidFill>
                  <a:schemeClr val="bg1"/>
                </a:solidFill>
              </a:rPr>
              <a:t>A MAP OF THE MIND:</a:t>
            </a:r>
          </a:p>
          <a:p>
            <a:pPr algn="ctr"/>
            <a:r>
              <a:rPr lang="en-US" sz="3600" dirty="0">
                <a:solidFill>
                  <a:schemeClr val="bg1"/>
                </a:solidFill>
              </a:rPr>
              <a:t>RATIONAL MIND</a:t>
            </a:r>
          </a:p>
        </p:txBody>
      </p:sp>
      <p:sp>
        <p:nvSpPr>
          <p:cNvPr id="6" name="TextBox 5">
            <a:extLst>
              <a:ext uri="{FF2B5EF4-FFF2-40B4-BE49-F238E27FC236}">
                <a16:creationId xmlns:a16="http://schemas.microsoft.com/office/drawing/2014/main" id="{8463C3C2-5D13-7704-5A9A-A619DBB964EA}"/>
              </a:ext>
            </a:extLst>
          </p:cNvPr>
          <p:cNvSpPr txBox="1"/>
          <p:nvPr/>
        </p:nvSpPr>
        <p:spPr>
          <a:xfrm>
            <a:off x="3541308" y="2018769"/>
            <a:ext cx="1537398" cy="369332"/>
          </a:xfrm>
          <a:prstGeom prst="rect">
            <a:avLst/>
          </a:prstGeom>
          <a:noFill/>
        </p:spPr>
        <p:txBody>
          <a:bodyPr wrap="square">
            <a:spAutoFit/>
          </a:bodyPr>
          <a:lstStyle/>
          <a:p>
            <a:r>
              <a:rPr lang="en-US" sz="1800" b="0" i="0" dirty="0">
                <a:effectLst/>
                <a:latin typeface="Arial" panose="020B0604020202020204" pitchFamily="34" charset="0"/>
              </a:rPr>
              <a:t>unconscious</a:t>
            </a:r>
            <a:endParaRPr lang="en-CA" dirty="0"/>
          </a:p>
        </p:txBody>
      </p:sp>
      <p:sp>
        <p:nvSpPr>
          <p:cNvPr id="12" name="TextBox 11">
            <a:extLst>
              <a:ext uri="{FF2B5EF4-FFF2-40B4-BE49-F238E27FC236}">
                <a16:creationId xmlns:a16="http://schemas.microsoft.com/office/drawing/2014/main" id="{DB6ED1CF-0B16-0703-F059-1D7DB0485653}"/>
              </a:ext>
            </a:extLst>
          </p:cNvPr>
          <p:cNvSpPr txBox="1"/>
          <p:nvPr/>
        </p:nvSpPr>
        <p:spPr>
          <a:xfrm>
            <a:off x="3656864" y="1723601"/>
            <a:ext cx="1306287" cy="369332"/>
          </a:xfrm>
          <a:prstGeom prst="rect">
            <a:avLst/>
          </a:prstGeom>
          <a:noFill/>
        </p:spPr>
        <p:txBody>
          <a:bodyPr wrap="square">
            <a:spAutoFit/>
          </a:bodyPr>
          <a:lstStyle/>
          <a:p>
            <a:r>
              <a:rPr lang="en-US" sz="1800" b="0" i="0" dirty="0">
                <a:effectLst/>
                <a:latin typeface="Arial" panose="020B0604020202020204" pitchFamily="34" charset="0"/>
              </a:rPr>
              <a:t>conscious</a:t>
            </a:r>
            <a:endParaRPr lang="en-CA" dirty="0"/>
          </a:p>
        </p:txBody>
      </p:sp>
      <p:sp>
        <p:nvSpPr>
          <p:cNvPr id="14" name="Arrow: Up 13">
            <a:extLst>
              <a:ext uri="{FF2B5EF4-FFF2-40B4-BE49-F238E27FC236}">
                <a16:creationId xmlns:a16="http://schemas.microsoft.com/office/drawing/2014/main" id="{38162D59-D127-32F9-73DD-8B7BDD79AF8B}"/>
              </a:ext>
            </a:extLst>
          </p:cNvPr>
          <p:cNvSpPr/>
          <p:nvPr/>
        </p:nvSpPr>
        <p:spPr>
          <a:xfrm>
            <a:off x="4137565" y="72072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4DDB1A64-1538-096F-808F-715DB0046FB7}"/>
              </a:ext>
            </a:extLst>
          </p:cNvPr>
          <p:cNvSpPr/>
          <p:nvPr/>
        </p:nvSpPr>
        <p:spPr>
          <a:xfrm>
            <a:off x="4141879" y="24127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B6ECE507-CBAD-6E67-DA7D-4EE7C2563898}"/>
              </a:ext>
            </a:extLst>
          </p:cNvPr>
          <p:cNvSpPr txBox="1"/>
          <p:nvPr/>
        </p:nvSpPr>
        <p:spPr>
          <a:xfrm>
            <a:off x="5792144" y="2043457"/>
            <a:ext cx="6094428" cy="2862322"/>
          </a:xfrm>
          <a:prstGeom prst="rect">
            <a:avLst/>
          </a:prstGeom>
          <a:noFill/>
        </p:spPr>
        <p:txBody>
          <a:bodyPr wrap="square">
            <a:spAutoFit/>
          </a:bodyPr>
          <a:lstStyle/>
          <a:p>
            <a:pPr marL="285750" indent="-285750">
              <a:buFont typeface="Arial" panose="020B0604020202020204" pitchFamily="34" charset="0"/>
              <a:buChar char="•"/>
            </a:pPr>
            <a:r>
              <a:rPr lang="en-US" sz="3600" dirty="0"/>
              <a:t>Cognition and thinking</a:t>
            </a:r>
          </a:p>
          <a:p>
            <a:pPr marL="285750" indent="-285750">
              <a:buFont typeface="Arial" panose="020B0604020202020204" pitchFamily="34" charset="0"/>
              <a:buChar char="•"/>
            </a:pPr>
            <a:r>
              <a:rPr lang="en-US" sz="3600" dirty="0"/>
              <a:t>Hominids</a:t>
            </a:r>
          </a:p>
          <a:p>
            <a:pPr marL="285750" indent="-285750">
              <a:buFont typeface="Arial" panose="020B0604020202020204" pitchFamily="34" charset="0"/>
              <a:buChar char="•"/>
            </a:pPr>
            <a:r>
              <a:rPr lang="en-US" sz="3600" dirty="0"/>
              <a:t>The cognitive revolution</a:t>
            </a:r>
          </a:p>
          <a:p>
            <a:pPr marL="285750" indent="-285750">
              <a:buFont typeface="Arial" panose="020B0604020202020204" pitchFamily="34" charset="0"/>
              <a:buChar char="•"/>
            </a:pPr>
            <a:r>
              <a:rPr lang="en-US" sz="3600" dirty="0"/>
              <a:t>Human dominance</a:t>
            </a:r>
          </a:p>
          <a:p>
            <a:pPr marL="285750" indent="-285750">
              <a:buFont typeface="Arial" panose="020B0604020202020204" pitchFamily="34" charset="0"/>
              <a:buChar char="•"/>
            </a:pPr>
            <a:r>
              <a:rPr lang="en-US" sz="3600" dirty="0"/>
              <a:t>The agricultural revolution</a:t>
            </a:r>
            <a:endParaRPr lang="en-CA" sz="3600" dirty="0"/>
          </a:p>
        </p:txBody>
      </p:sp>
    </p:spTree>
    <p:extLst>
      <p:ext uri="{BB962C8B-B14F-4D97-AF65-F5344CB8AC3E}">
        <p14:creationId xmlns:p14="http://schemas.microsoft.com/office/powerpoint/2010/main" val="35565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different types of cognitive processes&#10;&#10;Description automatically generated">
            <a:extLst>
              <a:ext uri="{FF2B5EF4-FFF2-40B4-BE49-F238E27FC236}">
                <a16:creationId xmlns:a16="http://schemas.microsoft.com/office/drawing/2014/main" id="{679AC71F-E1C6-CE2A-CE1B-D19D650C9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78" y="1354034"/>
            <a:ext cx="4240322" cy="4887394"/>
          </a:xfrm>
          <a:prstGeom prst="rect">
            <a:avLst/>
          </a:prstGeom>
        </p:spPr>
      </p:pic>
      <p:sp>
        <p:nvSpPr>
          <p:cNvPr id="4" name="TextBox 3">
            <a:extLst>
              <a:ext uri="{FF2B5EF4-FFF2-40B4-BE49-F238E27FC236}">
                <a16:creationId xmlns:a16="http://schemas.microsoft.com/office/drawing/2014/main" id="{B9AF7E7D-76A3-4A1E-D3F9-36CE2E1C8351}"/>
              </a:ext>
            </a:extLst>
          </p:cNvPr>
          <p:cNvSpPr txBox="1"/>
          <p:nvPr/>
        </p:nvSpPr>
        <p:spPr>
          <a:xfrm>
            <a:off x="4495800" y="261257"/>
            <a:ext cx="7315200" cy="6124754"/>
          </a:xfrm>
          <a:prstGeom prst="rect">
            <a:avLst/>
          </a:prstGeom>
          <a:noFill/>
        </p:spPr>
        <p:txBody>
          <a:bodyPr wrap="square">
            <a:spAutoFit/>
          </a:bodyPr>
          <a:lstStyle/>
          <a:p>
            <a:pPr marL="285750" indent="-285750">
              <a:buFont typeface="Arial" panose="020B0604020202020204" pitchFamily="34" charset="0"/>
              <a:buChar char="•"/>
            </a:pPr>
            <a:r>
              <a:rPr lang="en-US" sz="2800" dirty="0">
                <a:solidFill>
                  <a:schemeClr val="bg1"/>
                </a:solidFill>
              </a:rPr>
              <a:t>Cognition</a:t>
            </a:r>
            <a:r>
              <a:rPr lang="en-US" sz="2800" dirty="0"/>
              <a:t> is the big picture, it includes everything our brain does to understand and interact with the world: noticing things, remembering, learning, solving problems, paying attention, and even daydreaming.</a:t>
            </a:r>
          </a:p>
          <a:p>
            <a:pPr marL="285750" indent="-285750">
              <a:buFont typeface="Arial" panose="020B0604020202020204" pitchFamily="34" charset="0"/>
              <a:buChar char="•"/>
            </a:pPr>
            <a:r>
              <a:rPr lang="en-US" sz="2800" dirty="0">
                <a:solidFill>
                  <a:schemeClr val="bg1"/>
                </a:solidFill>
              </a:rPr>
              <a:t>Thinking</a:t>
            </a:r>
            <a:r>
              <a:rPr lang="en-US" sz="2800" dirty="0"/>
              <a:t> is just one part of cognition, it’s when we’re actively using our mind to reason through something, like solving a math problem or making a decision.</a:t>
            </a:r>
          </a:p>
          <a:p>
            <a:pPr marL="285750" indent="-285750">
              <a:buFont typeface="Arial" panose="020B0604020202020204" pitchFamily="34" charset="0"/>
              <a:buChar char="•"/>
            </a:pPr>
            <a:r>
              <a:rPr lang="en-US" sz="2800" dirty="0"/>
              <a:t>In short:</a:t>
            </a:r>
          </a:p>
          <a:p>
            <a:pPr marL="285750" indent="-285750">
              <a:buFont typeface="Arial" panose="020B0604020202020204" pitchFamily="34" charset="0"/>
              <a:buChar char="•"/>
            </a:pPr>
            <a:r>
              <a:rPr lang="en-US" sz="2800" dirty="0"/>
              <a:t>All thinking is cognition, but not all cognition is thinking.</a:t>
            </a:r>
          </a:p>
          <a:p>
            <a:pPr marL="285750" indent="-285750">
              <a:buFont typeface="Arial" panose="020B0604020202020204" pitchFamily="34" charset="0"/>
              <a:buChar char="•"/>
            </a:pPr>
            <a:r>
              <a:rPr lang="en-US" sz="2800" dirty="0"/>
              <a:t>Cognition is the whole toolbox. Thinking is just one tool inside it.</a:t>
            </a:r>
          </a:p>
        </p:txBody>
      </p:sp>
      <p:sp>
        <p:nvSpPr>
          <p:cNvPr id="6" name="TextBox 5">
            <a:extLst>
              <a:ext uri="{FF2B5EF4-FFF2-40B4-BE49-F238E27FC236}">
                <a16:creationId xmlns:a16="http://schemas.microsoft.com/office/drawing/2014/main" id="{B99585EA-FBFE-E23E-D955-6D2F56D28F43}"/>
              </a:ext>
            </a:extLst>
          </p:cNvPr>
          <p:cNvSpPr txBox="1"/>
          <p:nvPr/>
        </p:nvSpPr>
        <p:spPr>
          <a:xfrm>
            <a:off x="150725" y="255344"/>
            <a:ext cx="4129873" cy="954107"/>
          </a:xfrm>
          <a:prstGeom prst="rect">
            <a:avLst/>
          </a:prstGeom>
          <a:noFill/>
        </p:spPr>
        <p:txBody>
          <a:bodyPr wrap="square">
            <a:spAutoFit/>
          </a:bodyPr>
          <a:lstStyle/>
          <a:p>
            <a:pPr algn="ctr"/>
            <a:r>
              <a:rPr lang="en-US" sz="2800" dirty="0">
                <a:solidFill>
                  <a:schemeClr val="bg1"/>
                </a:solidFill>
              </a:rPr>
              <a:t>WHAT ARE COGNITION </a:t>
            </a:r>
          </a:p>
          <a:p>
            <a:pPr algn="ctr"/>
            <a:r>
              <a:rPr lang="en-US" sz="2800" dirty="0">
                <a:solidFill>
                  <a:schemeClr val="bg1"/>
                </a:solidFill>
              </a:rPr>
              <a:t>AND THINKING?</a:t>
            </a:r>
          </a:p>
        </p:txBody>
      </p:sp>
    </p:spTree>
    <p:extLst>
      <p:ext uri="{BB962C8B-B14F-4D97-AF65-F5344CB8AC3E}">
        <p14:creationId xmlns:p14="http://schemas.microsoft.com/office/powerpoint/2010/main" val="27529277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river and a house&#10;&#10;Description automatically generated with medium confidence">
            <a:extLst>
              <a:ext uri="{FF2B5EF4-FFF2-40B4-BE49-F238E27FC236}">
                <a16:creationId xmlns:a16="http://schemas.microsoft.com/office/drawing/2014/main" id="{69F1DBF3-43C3-4C58-321C-37B6A9A52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1" y="149773"/>
            <a:ext cx="3776244" cy="3176753"/>
          </a:xfrm>
          <a:prstGeom prst="rect">
            <a:avLst/>
          </a:prstGeom>
        </p:spPr>
      </p:pic>
      <p:pic>
        <p:nvPicPr>
          <p:cNvPr id="5" name="Picture 4" descr="A map of a town&#10;&#10;Description automatically generated">
            <a:extLst>
              <a:ext uri="{FF2B5EF4-FFF2-40B4-BE49-F238E27FC236}">
                <a16:creationId xmlns:a16="http://schemas.microsoft.com/office/drawing/2014/main" id="{12E979EF-64D9-5E29-8CEB-F95C22652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513" y="3548783"/>
            <a:ext cx="3776244" cy="3176753"/>
          </a:xfrm>
          <a:prstGeom prst="rect">
            <a:avLst/>
          </a:prstGeom>
        </p:spPr>
      </p:pic>
      <p:pic>
        <p:nvPicPr>
          <p:cNvPr id="7" name="Picture 6" descr="A town surrounded by trees&#10;&#10;Description automatically generated">
            <a:extLst>
              <a:ext uri="{FF2B5EF4-FFF2-40B4-BE49-F238E27FC236}">
                <a16:creationId xmlns:a16="http://schemas.microsoft.com/office/drawing/2014/main" id="{E873DF83-A3FE-0CC2-EBDC-02FC8FC19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3475" y="149774"/>
            <a:ext cx="3776244" cy="3176753"/>
          </a:xfrm>
          <a:prstGeom prst="rect">
            <a:avLst/>
          </a:prstGeom>
        </p:spPr>
      </p:pic>
      <p:sp>
        <p:nvSpPr>
          <p:cNvPr id="9" name="TextBox 8">
            <a:extLst>
              <a:ext uri="{FF2B5EF4-FFF2-40B4-BE49-F238E27FC236}">
                <a16:creationId xmlns:a16="http://schemas.microsoft.com/office/drawing/2014/main" id="{33D93191-020A-BF87-66F4-79003472A949}"/>
              </a:ext>
            </a:extLst>
          </p:cNvPr>
          <p:cNvSpPr txBox="1"/>
          <p:nvPr/>
        </p:nvSpPr>
        <p:spPr>
          <a:xfrm>
            <a:off x="-37364" y="3429000"/>
            <a:ext cx="4207877" cy="3970318"/>
          </a:xfrm>
          <a:prstGeom prst="rect">
            <a:avLst/>
          </a:prstGeom>
          <a:noFill/>
        </p:spPr>
        <p:txBody>
          <a:bodyPr wrap="square">
            <a:spAutoFit/>
          </a:bodyPr>
          <a:lstStyle/>
          <a:p>
            <a:pPr marL="285750" indent="-285750">
              <a:buFont typeface="Arial" panose="020B0604020202020204" pitchFamily="34" charset="0"/>
              <a:buChar char="•"/>
            </a:pPr>
            <a:r>
              <a:rPr lang="en-US" dirty="0"/>
              <a:t>If  the universe is the territory. The ideas humans think up about the universe are maps  of that territory. </a:t>
            </a:r>
          </a:p>
          <a:p>
            <a:pPr marL="285750" indent="-285750">
              <a:buFont typeface="Arial" panose="020B0604020202020204" pitchFamily="34" charset="0"/>
              <a:buChar char="•"/>
            </a:pPr>
            <a:r>
              <a:rPr lang="en-US" dirty="0"/>
              <a:t>Maps are not the territory they are models of the territory.</a:t>
            </a:r>
          </a:p>
          <a:p>
            <a:pPr marL="285750" indent="-285750">
              <a:buFont typeface="Arial" panose="020B0604020202020204" pitchFamily="34" charset="0"/>
              <a:buChar char="•"/>
            </a:pPr>
            <a:r>
              <a:rPr lang="en-US" dirty="0"/>
              <a:t>The territory is infinitely more complex than any map or thought we might come up with to model it. </a:t>
            </a:r>
          </a:p>
          <a:p>
            <a:pPr marL="285750" indent="-285750">
              <a:buFont typeface="Arial" panose="020B0604020202020204" pitchFamily="34" charset="0"/>
              <a:buChar char="•"/>
            </a:pPr>
            <a:r>
              <a:rPr lang="en-US" dirty="0"/>
              <a:t>We build maps to help us better navigate the world.</a:t>
            </a:r>
          </a:p>
          <a:p>
            <a:pPr marL="285750" indent="-285750">
              <a:buFont typeface="Arial" panose="020B0604020202020204" pitchFamily="34" charset="0"/>
              <a:buChar char="•"/>
            </a:pPr>
            <a:r>
              <a:rPr lang="en-US" dirty="0"/>
              <a:t>Thought maps more or less accurately represent the world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0D2BF29C-9087-B9C4-CF01-2025D24E8D8A}"/>
              </a:ext>
            </a:extLst>
          </p:cNvPr>
          <p:cNvSpPr txBox="1"/>
          <p:nvPr/>
        </p:nvSpPr>
        <p:spPr>
          <a:xfrm>
            <a:off x="4032503" y="626570"/>
            <a:ext cx="4052263" cy="2862322"/>
          </a:xfrm>
          <a:prstGeom prst="rect">
            <a:avLst/>
          </a:prstGeom>
          <a:noFill/>
        </p:spPr>
        <p:txBody>
          <a:bodyPr wrap="square">
            <a:spAutoFit/>
          </a:bodyPr>
          <a:lstStyle/>
          <a:p>
            <a:pPr marL="285750" indent="-285750">
              <a:buFont typeface="Arial" panose="020B0604020202020204" pitchFamily="34" charset="0"/>
              <a:buChar char="•"/>
            </a:pPr>
            <a:r>
              <a:rPr lang="en-US" dirty="0"/>
              <a:t>Ideas and the “maps” they produce have to do with how we perceive the world using our senses.</a:t>
            </a:r>
          </a:p>
          <a:p>
            <a:pPr marL="285750" indent="-285750">
              <a:buFont typeface="Arial" panose="020B0604020202020204" pitchFamily="34" charset="0"/>
              <a:buChar char="•"/>
            </a:pPr>
            <a:r>
              <a:rPr lang="en-US" dirty="0"/>
              <a:t>Our perceptions are however limited by our cognitive ability and the limitations of our senses. </a:t>
            </a:r>
          </a:p>
          <a:p>
            <a:pPr marL="285750" indent="-285750">
              <a:buFont typeface="Arial" panose="020B0604020202020204" pitchFamily="34" charset="0"/>
              <a:buChar char="•"/>
            </a:pPr>
            <a:r>
              <a:rPr lang="en-US" dirty="0"/>
              <a:t>As such, our perceptions do not capture an objective reality as we often believe they do. Realizing this is the beginning of wisdom.</a:t>
            </a:r>
            <a:endParaRPr lang="en-CA" dirty="0"/>
          </a:p>
        </p:txBody>
      </p:sp>
      <p:sp>
        <p:nvSpPr>
          <p:cNvPr id="13" name="TextBox 12">
            <a:extLst>
              <a:ext uri="{FF2B5EF4-FFF2-40B4-BE49-F238E27FC236}">
                <a16:creationId xmlns:a16="http://schemas.microsoft.com/office/drawing/2014/main" id="{819AC8FC-AC67-E820-765D-FF7D18329D3F}"/>
              </a:ext>
            </a:extLst>
          </p:cNvPr>
          <p:cNvSpPr txBox="1"/>
          <p:nvPr/>
        </p:nvSpPr>
        <p:spPr>
          <a:xfrm>
            <a:off x="7984121" y="3531474"/>
            <a:ext cx="4115598" cy="2308324"/>
          </a:xfrm>
          <a:prstGeom prst="rect">
            <a:avLst/>
          </a:prstGeom>
          <a:noFill/>
        </p:spPr>
        <p:txBody>
          <a:bodyPr wrap="square">
            <a:spAutoFit/>
          </a:bodyPr>
          <a:lstStyle/>
          <a:p>
            <a:pPr marL="285750" indent="-285750">
              <a:buFont typeface="Arial" panose="020B0604020202020204" pitchFamily="34" charset="0"/>
              <a:buChar char="•"/>
            </a:pPr>
            <a:r>
              <a:rPr lang="en-US" dirty="0"/>
              <a:t>The physical and social sciences, the humanities, religion and culture give us useful maps but when we mistake these maps for reality or “the territory”, we start to believe absurdities such as all there is in the world is matter and other nonmaterial realms are illusions.</a:t>
            </a:r>
            <a:endParaRPr lang="en-CA" dirty="0"/>
          </a:p>
        </p:txBody>
      </p:sp>
      <p:sp>
        <p:nvSpPr>
          <p:cNvPr id="4" name="TextBox 3">
            <a:extLst>
              <a:ext uri="{FF2B5EF4-FFF2-40B4-BE49-F238E27FC236}">
                <a16:creationId xmlns:a16="http://schemas.microsoft.com/office/drawing/2014/main" id="{8E930016-9F9E-EF55-B9D4-823F6E108E14}"/>
              </a:ext>
            </a:extLst>
          </p:cNvPr>
          <p:cNvSpPr txBox="1"/>
          <p:nvPr/>
        </p:nvSpPr>
        <p:spPr>
          <a:xfrm>
            <a:off x="3868525" y="62431"/>
            <a:ext cx="4539044" cy="461665"/>
          </a:xfrm>
          <a:prstGeom prst="rect">
            <a:avLst/>
          </a:prstGeom>
          <a:noFill/>
        </p:spPr>
        <p:txBody>
          <a:bodyPr wrap="square">
            <a:spAutoFit/>
          </a:bodyPr>
          <a:lstStyle/>
          <a:p>
            <a:r>
              <a:rPr lang="en-US" sz="2400" dirty="0">
                <a:solidFill>
                  <a:schemeClr val="bg1"/>
                </a:solidFill>
              </a:rPr>
              <a:t>THINKING AS A MAP OF REALITY</a:t>
            </a:r>
            <a:endParaRPr lang="en-CA" sz="2400" dirty="0">
              <a:solidFill>
                <a:schemeClr val="bg1"/>
              </a:solidFill>
            </a:endParaRPr>
          </a:p>
        </p:txBody>
      </p:sp>
      <p:sp>
        <p:nvSpPr>
          <p:cNvPr id="2" name="Oval 1">
            <a:extLst>
              <a:ext uri="{FF2B5EF4-FFF2-40B4-BE49-F238E27FC236}">
                <a16:creationId xmlns:a16="http://schemas.microsoft.com/office/drawing/2014/main" id="{1D6C942E-5489-EAD3-9CF4-A8FD7A8432EB}"/>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1790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owth curve&#10;&#10;Description automatically generated">
            <a:extLst>
              <a:ext uri="{FF2B5EF4-FFF2-40B4-BE49-F238E27FC236}">
                <a16:creationId xmlns:a16="http://schemas.microsoft.com/office/drawing/2014/main" id="{A68DE71B-047D-121D-CAC7-967F7DB7D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descr="A map of a river and a house&#10;&#10;Description automatically generated with medium confidence">
            <a:extLst>
              <a:ext uri="{FF2B5EF4-FFF2-40B4-BE49-F238E27FC236}">
                <a16:creationId xmlns:a16="http://schemas.microsoft.com/office/drawing/2014/main" id="{A9EC84EC-8760-071D-56CB-A6C5B67A3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42" y="2209800"/>
            <a:ext cx="1618593" cy="1607360"/>
          </a:xfrm>
          <a:prstGeom prst="rect">
            <a:avLst/>
          </a:prstGeom>
        </p:spPr>
      </p:pic>
      <p:pic>
        <p:nvPicPr>
          <p:cNvPr id="5" name="Picture 4" descr="A map of a town&#10;&#10;Description automatically generated">
            <a:extLst>
              <a:ext uri="{FF2B5EF4-FFF2-40B4-BE49-F238E27FC236}">
                <a16:creationId xmlns:a16="http://schemas.microsoft.com/office/drawing/2014/main" id="{562C6E51-B743-A8B9-6F17-3CC1328D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019" y="3896940"/>
            <a:ext cx="1669252" cy="1652522"/>
          </a:xfrm>
          <a:prstGeom prst="rect">
            <a:avLst/>
          </a:prstGeom>
        </p:spPr>
      </p:pic>
      <p:pic>
        <p:nvPicPr>
          <p:cNvPr id="6" name="Picture 5" descr="A town surrounded by trees&#10;&#10;Description automatically generated">
            <a:extLst>
              <a:ext uri="{FF2B5EF4-FFF2-40B4-BE49-F238E27FC236}">
                <a16:creationId xmlns:a16="http://schemas.microsoft.com/office/drawing/2014/main" id="{F205CB42-F0CE-B44E-A20D-20CAA4556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9803" y="3220798"/>
            <a:ext cx="1775979" cy="1547584"/>
          </a:xfrm>
          <a:prstGeom prst="rect">
            <a:avLst/>
          </a:prstGeom>
        </p:spPr>
      </p:pic>
      <p:sp>
        <p:nvSpPr>
          <p:cNvPr id="2" name="Oval 1">
            <a:extLst>
              <a:ext uri="{FF2B5EF4-FFF2-40B4-BE49-F238E27FC236}">
                <a16:creationId xmlns:a16="http://schemas.microsoft.com/office/drawing/2014/main" id="{49E56A60-F874-FF24-15BE-AE4D1DC7B4CD}"/>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10016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rt showing the evolution of human life&#10;&#10;Description automatically generated with medium confidence">
            <a:extLst>
              <a:ext uri="{FF2B5EF4-FFF2-40B4-BE49-F238E27FC236}">
                <a16:creationId xmlns:a16="http://schemas.microsoft.com/office/drawing/2014/main" id="{EEBECFBE-EA9D-5E39-8FAC-76087481A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6" y="733418"/>
            <a:ext cx="4672665" cy="6037495"/>
          </a:xfrm>
          <a:prstGeom prst="rect">
            <a:avLst/>
          </a:prstGeom>
        </p:spPr>
      </p:pic>
      <p:sp>
        <p:nvSpPr>
          <p:cNvPr id="3" name="TextBox 2">
            <a:extLst>
              <a:ext uri="{FF2B5EF4-FFF2-40B4-BE49-F238E27FC236}">
                <a16:creationId xmlns:a16="http://schemas.microsoft.com/office/drawing/2014/main" id="{8B931CE8-CFCA-DF77-0DA6-80BCE256574C}"/>
              </a:ext>
            </a:extLst>
          </p:cNvPr>
          <p:cNvSpPr txBox="1"/>
          <p:nvPr/>
        </p:nvSpPr>
        <p:spPr>
          <a:xfrm>
            <a:off x="-181889" y="87087"/>
            <a:ext cx="5242970" cy="646331"/>
          </a:xfrm>
          <a:prstGeom prst="rect">
            <a:avLst/>
          </a:prstGeom>
          <a:noFill/>
        </p:spPr>
        <p:txBody>
          <a:bodyPr wrap="square">
            <a:spAutoFit/>
          </a:bodyPr>
          <a:lstStyle/>
          <a:p>
            <a:pPr algn="ctr"/>
            <a:r>
              <a:rPr lang="en-US" sz="3600" dirty="0">
                <a:solidFill>
                  <a:schemeClr val="bg1"/>
                </a:solidFill>
              </a:rPr>
              <a:t>WHAT ARE HOMININS?</a:t>
            </a:r>
          </a:p>
        </p:txBody>
      </p:sp>
      <p:sp>
        <p:nvSpPr>
          <p:cNvPr id="4" name="TextBox 3">
            <a:extLst>
              <a:ext uri="{FF2B5EF4-FFF2-40B4-BE49-F238E27FC236}">
                <a16:creationId xmlns:a16="http://schemas.microsoft.com/office/drawing/2014/main" id="{31314BA6-759B-511F-1943-39DE44F34745}"/>
              </a:ext>
            </a:extLst>
          </p:cNvPr>
          <p:cNvSpPr txBox="1"/>
          <p:nvPr/>
        </p:nvSpPr>
        <p:spPr>
          <a:xfrm>
            <a:off x="4911365" y="87087"/>
            <a:ext cx="7280635" cy="7048083"/>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cs typeface="Arial" panose="020B0604020202020204" pitchFamily="34" charset="0"/>
              </a:rPr>
              <a:t>Hominins are a family of primates that includes not only modern humans, </a:t>
            </a:r>
            <a:r>
              <a:rPr lang="en-US" sz="2400" dirty="0">
                <a:cs typeface="Arial" panose="020B0604020202020204" pitchFamily="34" charset="0"/>
              </a:rPr>
              <a:t>but also</a:t>
            </a:r>
            <a:r>
              <a:rPr lang="en-US" sz="2400" b="0" i="0" dirty="0">
                <a:effectLst/>
                <a:cs typeface="Arial" panose="020B0604020202020204" pitchFamily="34" charset="0"/>
              </a:rPr>
              <a:t> other of our now extinct close relatives. </a:t>
            </a:r>
          </a:p>
          <a:p>
            <a:pPr marL="285750" indent="-285750">
              <a:buFont typeface="Arial" panose="020B0604020202020204" pitchFamily="34" charset="0"/>
              <a:buChar char="•"/>
            </a:pPr>
            <a:r>
              <a:rPr lang="en-US" sz="2400" dirty="0">
                <a:cs typeface="Arial" panose="020B0604020202020204" pitchFamily="34" charset="0"/>
              </a:rPr>
              <a:t>All Hominids walked upright on two legs and to used tools.</a:t>
            </a:r>
          </a:p>
          <a:p>
            <a:pPr marL="285750" indent="-285750">
              <a:buFont typeface="Arial" panose="020B0604020202020204" pitchFamily="34" charset="0"/>
              <a:buChar char="•"/>
            </a:pPr>
            <a:r>
              <a:rPr lang="en-US" sz="2400" dirty="0">
                <a:cs typeface="Arial" panose="020B0604020202020204" pitchFamily="34" charset="0"/>
              </a:rPr>
              <a:t>The m</a:t>
            </a:r>
            <a:r>
              <a:rPr lang="en-US" sz="2400" b="0" i="0" dirty="0">
                <a:effectLst/>
                <a:cs typeface="Arial" panose="020B0604020202020204" pitchFamily="34" charset="0"/>
              </a:rPr>
              <a:t>ajor Hominin groups include: </a:t>
            </a:r>
          </a:p>
          <a:p>
            <a:pPr marL="285750" indent="-285750">
              <a:buFont typeface="Arial" panose="020B0604020202020204" pitchFamily="34" charset="0"/>
              <a:buChar char="•"/>
            </a:pPr>
            <a:r>
              <a:rPr lang="en-US" sz="2400" b="0" i="0" dirty="0">
                <a:solidFill>
                  <a:schemeClr val="bg1"/>
                </a:solidFill>
                <a:effectLst/>
                <a:cs typeface="Arial" panose="020B0604020202020204" pitchFamily="34" charset="0"/>
              </a:rPr>
              <a:t>Australopithecines</a:t>
            </a:r>
            <a:r>
              <a:rPr lang="en-US" sz="2400" b="0" i="0" dirty="0">
                <a:effectLst/>
                <a:cs typeface="Arial" panose="020B0604020202020204" pitchFamily="34" charset="0"/>
              </a:rPr>
              <a:t>: A group of early hominids that lived in Africa between 4 and 2 million years ago. </a:t>
            </a:r>
          </a:p>
          <a:p>
            <a:pPr marL="285750" indent="-285750">
              <a:buFont typeface="Arial" panose="020B0604020202020204" pitchFamily="34" charset="0"/>
              <a:buChar char="•"/>
            </a:pPr>
            <a:r>
              <a:rPr lang="en-US" sz="2400" b="0" i="0" dirty="0">
                <a:solidFill>
                  <a:schemeClr val="bg1"/>
                </a:solidFill>
                <a:effectLst/>
                <a:cs typeface="Arial" panose="020B0604020202020204" pitchFamily="34" charset="0"/>
              </a:rPr>
              <a:t>Neanderthals (Homo neanderthalensis): </a:t>
            </a:r>
            <a:r>
              <a:rPr lang="en-US" sz="2400" b="0" i="0" dirty="0">
                <a:effectLst/>
                <a:cs typeface="Arial" panose="020B0604020202020204" pitchFamily="34" charset="0"/>
              </a:rPr>
              <a:t>An extinct species closely related to modern humans, known to have lived in Europe and parts of Asia until about 40,000 years ago.</a:t>
            </a:r>
            <a:r>
              <a:rPr lang="en-US" sz="2400" b="0" i="0" dirty="0">
                <a:solidFill>
                  <a:schemeClr val="bg1"/>
                </a:solidFill>
                <a:effectLst/>
                <a:cs typeface="Arial" panose="020B0604020202020204" pitchFamily="34" charset="0"/>
              </a:rPr>
              <a:t> </a:t>
            </a:r>
          </a:p>
          <a:p>
            <a:pPr marL="285750" indent="-285750">
              <a:buFont typeface="Arial" panose="020B0604020202020204" pitchFamily="34" charset="0"/>
              <a:buChar char="•"/>
            </a:pPr>
            <a:r>
              <a:rPr lang="en-US" sz="2400" b="0" i="0" dirty="0">
                <a:solidFill>
                  <a:schemeClr val="bg1"/>
                </a:solidFill>
                <a:effectLst/>
                <a:cs typeface="Arial" panose="020B0604020202020204" pitchFamily="34" charset="0"/>
              </a:rPr>
              <a:t>Modern Humans </a:t>
            </a:r>
            <a:r>
              <a:rPr lang="en-US" sz="2400" b="0" i="0" dirty="0">
                <a:effectLst/>
                <a:cs typeface="Arial" panose="020B0604020202020204" pitchFamily="34" charset="0"/>
              </a:rPr>
              <a:t>(Homo sapiens): The only surviving species of the genus Homo.  </a:t>
            </a:r>
          </a:p>
          <a:p>
            <a:pPr marL="285750" indent="-285750">
              <a:buFont typeface="Arial" panose="020B0604020202020204" pitchFamily="34" charset="0"/>
              <a:buChar char="•"/>
            </a:pPr>
            <a:r>
              <a:rPr lang="en-US" sz="2400" b="0" i="0" dirty="0">
                <a:effectLst/>
                <a:cs typeface="Arial" panose="020B0604020202020204" pitchFamily="34" charset="0"/>
              </a:rPr>
              <a:t>Other Extinct Hominids species like </a:t>
            </a:r>
            <a:r>
              <a:rPr lang="en-US" sz="2400" b="0" i="0" dirty="0">
                <a:solidFill>
                  <a:schemeClr val="bg1"/>
                </a:solidFill>
                <a:effectLst/>
                <a:cs typeface="Arial" panose="020B0604020202020204" pitchFamily="34" charset="0"/>
              </a:rPr>
              <a:t>Homo habilis</a:t>
            </a:r>
            <a:r>
              <a:rPr lang="en-US" sz="2400" b="0" i="0" dirty="0">
                <a:effectLst/>
                <a:cs typeface="Arial" panose="020B0604020202020204" pitchFamily="34" charset="0"/>
              </a:rPr>
              <a:t>, </a:t>
            </a:r>
            <a:r>
              <a:rPr lang="en-US" sz="2400" b="0" i="0" dirty="0">
                <a:solidFill>
                  <a:schemeClr val="bg1"/>
                </a:solidFill>
                <a:effectLst/>
                <a:cs typeface="Arial" panose="020B0604020202020204" pitchFamily="34" charset="0"/>
              </a:rPr>
              <a:t>Homo erectus</a:t>
            </a:r>
            <a:r>
              <a:rPr lang="en-US" sz="2400" b="0" i="0" dirty="0">
                <a:effectLst/>
                <a:cs typeface="Arial" panose="020B0604020202020204" pitchFamily="34" charset="0"/>
              </a:rPr>
              <a:t>, and various other relatives that contributed to the evolutionary lineage leading to modern humans.</a:t>
            </a:r>
          </a:p>
          <a:p>
            <a:pPr marL="285750" indent="-285750">
              <a:buFont typeface="Arial" panose="020B0604020202020204" pitchFamily="34" charset="0"/>
              <a:buChar char="•"/>
            </a:pPr>
            <a:endParaRPr lang="en-CA" sz="2000" dirty="0">
              <a:cs typeface="Arial" panose="020B0604020202020204" pitchFamily="34" charset="0"/>
            </a:endParaRPr>
          </a:p>
        </p:txBody>
      </p:sp>
    </p:spTree>
    <p:extLst>
      <p:ext uri="{BB962C8B-B14F-4D97-AF65-F5344CB8AC3E}">
        <p14:creationId xmlns:p14="http://schemas.microsoft.com/office/powerpoint/2010/main" val="2813393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10B2B0-BBB5-4D44-FE89-043692034D62}"/>
              </a:ext>
            </a:extLst>
          </p:cNvPr>
          <p:cNvSpPr txBox="1"/>
          <p:nvPr/>
        </p:nvSpPr>
        <p:spPr>
          <a:xfrm>
            <a:off x="4909233" y="198119"/>
            <a:ext cx="7094272"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Some of the major milestones in the development of hominins include:</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6-7 million years ago</a:t>
            </a:r>
            <a:r>
              <a:rPr lang="en-US" dirty="0">
                <a:latin typeface="Arial" panose="020B0604020202020204" pitchFamily="34" charset="0"/>
                <a:cs typeface="Arial" panose="020B0604020202020204" pitchFamily="34" charset="0"/>
              </a:rPr>
              <a:t>: Early hominins begin to walk on two legs, marking a significant adaptation that differentiates hominins from other primates.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2.5 million years ago</a:t>
            </a:r>
            <a:r>
              <a:rPr lang="en-US" dirty="0">
                <a:latin typeface="Arial" panose="020B0604020202020204" pitchFamily="34" charset="0"/>
                <a:cs typeface="Arial" panose="020B0604020202020204" pitchFamily="34" charset="0"/>
              </a:rPr>
              <a:t>: The development of simple stone tools by early hominins, such as Homo habilis, marks the beginning of the Lower Paleolithic era.</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1.8 million years ago</a:t>
            </a:r>
            <a:r>
              <a:rPr lang="en-US" dirty="0">
                <a:latin typeface="Arial" panose="020B0604020202020204" pitchFamily="34" charset="0"/>
                <a:cs typeface="Arial" panose="020B0604020202020204" pitchFamily="34" charset="0"/>
              </a:rPr>
              <a:t>. Homo erectus emerges, exhibiting more advanced tool-making skills and the ability to control fire. This species shows evidence of increased brain size and social organization.</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200,000 - 300,000 years ago</a:t>
            </a:r>
            <a:r>
              <a:rPr lang="en-US" dirty="0">
                <a:latin typeface="Arial" panose="020B0604020202020204" pitchFamily="34" charset="0"/>
                <a:cs typeface="Arial" panose="020B0604020202020204" pitchFamily="34" charset="0"/>
              </a:rPr>
              <a:t>. Homo sapiens appear in Africa, characterized by a more developed brain and advanced cognitive abilities.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70,000 - 30,000 years ago</a:t>
            </a:r>
            <a:r>
              <a:rPr lang="en-US" dirty="0">
                <a:latin typeface="Arial" panose="020B0604020202020204" pitchFamily="34" charset="0"/>
                <a:cs typeface="Arial" panose="020B0604020202020204" pitchFamily="34" charset="0"/>
              </a:rPr>
              <a:t>. A significant leap in Homo sapiens cognitive capabilities, known as the cognitive revolution, occurs, allowing for complex language, abstract thinking, and the creation of art and culture. This period is marked by the development of symbolic thought and greater social cooperation.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10,000 BCE</a:t>
            </a:r>
            <a:r>
              <a:rPr lang="en-US" dirty="0">
                <a:latin typeface="Arial" panose="020B0604020202020204" pitchFamily="34" charset="0"/>
                <a:cs typeface="Arial" panose="020B0604020202020204" pitchFamily="34" charset="0"/>
              </a:rPr>
              <a:t>. The transition from nomadic hunter-gatherer societies to settled agricultural communities begins, leading to the growth of populations and the establishment of complex societies.</a:t>
            </a:r>
          </a:p>
        </p:txBody>
      </p:sp>
      <p:sp>
        <p:nvSpPr>
          <p:cNvPr id="3" name="TextBox 2">
            <a:extLst>
              <a:ext uri="{FF2B5EF4-FFF2-40B4-BE49-F238E27FC236}">
                <a16:creationId xmlns:a16="http://schemas.microsoft.com/office/drawing/2014/main" id="{300518F5-142C-5FB4-780F-FA0E3BA0F49F}"/>
              </a:ext>
            </a:extLst>
          </p:cNvPr>
          <p:cNvSpPr txBox="1"/>
          <p:nvPr/>
        </p:nvSpPr>
        <p:spPr>
          <a:xfrm>
            <a:off x="-807302" y="0"/>
            <a:ext cx="6504495" cy="830997"/>
          </a:xfrm>
          <a:prstGeom prst="rect">
            <a:avLst/>
          </a:prstGeom>
          <a:noFill/>
        </p:spPr>
        <p:txBody>
          <a:bodyPr wrap="square">
            <a:spAutoFit/>
          </a:bodyPr>
          <a:lstStyle/>
          <a:p>
            <a:pPr algn="ctr"/>
            <a:r>
              <a:rPr lang="en-US" sz="2400" dirty="0">
                <a:solidFill>
                  <a:schemeClr val="bg1"/>
                </a:solidFill>
              </a:rPr>
              <a:t>MILESTONES IN THE DEVELOPMENT </a:t>
            </a:r>
          </a:p>
          <a:p>
            <a:pPr algn="ctr"/>
            <a:r>
              <a:rPr lang="en-US" sz="2400" dirty="0">
                <a:solidFill>
                  <a:schemeClr val="bg1"/>
                </a:solidFill>
              </a:rPr>
              <a:t>OF HOMININS </a:t>
            </a:r>
          </a:p>
        </p:txBody>
      </p:sp>
      <p:pic>
        <p:nvPicPr>
          <p:cNvPr id="4" name="Picture 3" descr="A collage of different types of people&#10;&#10;Description automatically generated">
            <a:extLst>
              <a:ext uri="{FF2B5EF4-FFF2-40B4-BE49-F238E27FC236}">
                <a16:creationId xmlns:a16="http://schemas.microsoft.com/office/drawing/2014/main" id="{2A3660D9-8A7B-BCD1-1D8C-EFEC5100E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24" y="970961"/>
            <a:ext cx="4211245" cy="5416591"/>
          </a:xfrm>
          <a:prstGeom prst="rect">
            <a:avLst/>
          </a:prstGeom>
        </p:spPr>
      </p:pic>
    </p:spTree>
    <p:extLst>
      <p:ext uri="{BB962C8B-B14F-4D97-AF65-F5344CB8AC3E}">
        <p14:creationId xmlns:p14="http://schemas.microsoft.com/office/powerpoint/2010/main" val="2915470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trees&#10;&#10;Description automatically generated">
            <a:extLst>
              <a:ext uri="{FF2B5EF4-FFF2-40B4-BE49-F238E27FC236}">
                <a16:creationId xmlns:a16="http://schemas.microsoft.com/office/drawing/2014/main" id="{82A09215-7FF7-48F0-1AFB-3AB7B9A89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08" y="1322796"/>
            <a:ext cx="4469206" cy="5067118"/>
          </a:xfrm>
          <a:prstGeom prst="rect">
            <a:avLst/>
          </a:prstGeom>
        </p:spPr>
      </p:pic>
      <p:sp>
        <p:nvSpPr>
          <p:cNvPr id="4" name="TextBox 3">
            <a:extLst>
              <a:ext uri="{FF2B5EF4-FFF2-40B4-BE49-F238E27FC236}">
                <a16:creationId xmlns:a16="http://schemas.microsoft.com/office/drawing/2014/main" id="{2C53AA73-955B-1B63-FCE5-7B69AB475B88}"/>
              </a:ext>
            </a:extLst>
          </p:cNvPr>
          <p:cNvSpPr txBox="1"/>
          <p:nvPr/>
        </p:nvSpPr>
        <p:spPr>
          <a:xfrm>
            <a:off x="-103733" y="0"/>
            <a:ext cx="5254289" cy="1200329"/>
          </a:xfrm>
          <a:prstGeom prst="rect">
            <a:avLst/>
          </a:prstGeom>
          <a:noFill/>
        </p:spPr>
        <p:txBody>
          <a:bodyPr wrap="square">
            <a:spAutoFit/>
          </a:bodyPr>
          <a:lstStyle/>
          <a:p>
            <a:pPr algn="ctr"/>
            <a:r>
              <a:rPr lang="en-US" sz="3600" dirty="0">
                <a:solidFill>
                  <a:schemeClr val="bg1"/>
                </a:solidFill>
              </a:rPr>
              <a:t>CLIMATE CHANGE AND </a:t>
            </a:r>
          </a:p>
          <a:p>
            <a:pPr algn="ctr"/>
            <a:r>
              <a:rPr lang="en-US" sz="3600" dirty="0">
                <a:solidFill>
                  <a:schemeClr val="bg1"/>
                </a:solidFill>
              </a:rPr>
              <a:t>HOMININ EVOLUTION</a:t>
            </a:r>
          </a:p>
        </p:txBody>
      </p:sp>
      <p:sp>
        <p:nvSpPr>
          <p:cNvPr id="6" name="TextBox 5">
            <a:extLst>
              <a:ext uri="{FF2B5EF4-FFF2-40B4-BE49-F238E27FC236}">
                <a16:creationId xmlns:a16="http://schemas.microsoft.com/office/drawing/2014/main" id="{CDD01CF2-A7ED-E1B5-4FB0-8A26762211AB}"/>
              </a:ext>
            </a:extLst>
          </p:cNvPr>
          <p:cNvSpPr txBox="1"/>
          <p:nvPr/>
        </p:nvSpPr>
        <p:spPr>
          <a:xfrm>
            <a:off x="5192415" y="151179"/>
            <a:ext cx="6843533" cy="6555641"/>
          </a:xfrm>
          <a:prstGeom prst="rect">
            <a:avLst/>
          </a:prstGeom>
          <a:noFill/>
        </p:spPr>
        <p:txBody>
          <a:bodyPr wrap="square">
            <a:spAutoFit/>
          </a:bodyPr>
          <a:lstStyle/>
          <a:p>
            <a:pPr marL="285750" indent="-285750">
              <a:buFont typeface="Arial" panose="020B0604020202020204" pitchFamily="34" charset="0"/>
              <a:buChar char="•"/>
            </a:pPr>
            <a:r>
              <a:rPr lang="en-US" sz="2800" dirty="0"/>
              <a:t>Climate change has shaped hominin evolution by forcing our ancestors to adapt to changing environments. As climates shifted, like forests turning into grasslands, humans had to walk longer distances, hunt in new ways, and develop tools and cooperation to survive.</a:t>
            </a:r>
          </a:p>
          <a:p>
            <a:pPr marL="285750" indent="-285750">
              <a:buFont typeface="Arial" panose="020B0604020202020204" pitchFamily="34" charset="0"/>
              <a:buChar char="•"/>
            </a:pPr>
            <a:r>
              <a:rPr lang="en-US" sz="2800" dirty="0"/>
              <a:t>These challenges helped us evolve key traits like:</a:t>
            </a:r>
            <a:br>
              <a:rPr lang="en-US" sz="2800" dirty="0"/>
            </a:br>
            <a:r>
              <a:rPr lang="en-US" sz="2800" dirty="0"/>
              <a:t>• Walking on two legs</a:t>
            </a:r>
            <a:br>
              <a:rPr lang="en-US" sz="2800" dirty="0"/>
            </a:br>
            <a:r>
              <a:rPr lang="en-US" sz="2800" dirty="0"/>
              <a:t>• Bigger brains for problem-solving</a:t>
            </a:r>
            <a:br>
              <a:rPr lang="en-US" sz="2800" dirty="0"/>
            </a:br>
            <a:r>
              <a:rPr lang="en-US" sz="2800" dirty="0"/>
              <a:t>• Social skills for working together</a:t>
            </a:r>
          </a:p>
          <a:p>
            <a:pPr marL="285750" indent="-285750">
              <a:buFont typeface="Arial" panose="020B0604020202020204" pitchFamily="34" charset="0"/>
              <a:buChar char="•"/>
            </a:pPr>
            <a:r>
              <a:rPr lang="en-US" sz="2800" dirty="0"/>
              <a:t>Climate change pushed our ancestors to adapt, and that pressure helped shape the humans we are today.</a:t>
            </a:r>
            <a:endParaRPr lang="en-US" sz="2800" dirty="0">
              <a:cs typeface="Arial" panose="020B0604020202020204" pitchFamily="34" charset="0"/>
            </a:endParaRPr>
          </a:p>
        </p:txBody>
      </p:sp>
    </p:spTree>
    <p:extLst>
      <p:ext uri="{BB962C8B-B14F-4D97-AF65-F5344CB8AC3E}">
        <p14:creationId xmlns:p14="http://schemas.microsoft.com/office/powerpoint/2010/main" val="2099672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aisin on a white background&#10;&#10;Description automatically generated">
            <a:extLst>
              <a:ext uri="{FF2B5EF4-FFF2-40B4-BE49-F238E27FC236}">
                <a16:creationId xmlns:a16="http://schemas.microsoft.com/office/drawing/2014/main" id="{47DB385C-EF1E-AF72-5F9F-9C7E05E124CC}"/>
              </a:ext>
            </a:extLst>
          </p:cNvPr>
          <p:cNvPicPr>
            <a:picLocks noChangeAspect="1"/>
          </p:cNvPicPr>
          <p:nvPr/>
        </p:nvPicPr>
        <p:blipFill>
          <a:blip r:embed="rId2">
            <a:extLst>
              <a:ext uri="{28A0092B-C50C-407E-A947-70E740481C1C}">
                <a14:useLocalDpi xmlns:a14="http://schemas.microsoft.com/office/drawing/2010/main" val="0"/>
              </a:ext>
            </a:extLst>
          </a:blip>
          <a:srcRect t="9098" r="1" b="19949"/>
          <a:stretch/>
        </p:blipFill>
        <p:spPr>
          <a:xfrm>
            <a:off x="643467" y="643467"/>
            <a:ext cx="10905066" cy="5571066"/>
          </a:xfrm>
          <a:prstGeom prst="rect">
            <a:avLst/>
          </a:prstGeom>
        </p:spPr>
      </p:pic>
      <p:sp>
        <p:nvSpPr>
          <p:cNvPr id="5" name="TextBox 4">
            <a:extLst>
              <a:ext uri="{FF2B5EF4-FFF2-40B4-BE49-F238E27FC236}">
                <a16:creationId xmlns:a16="http://schemas.microsoft.com/office/drawing/2014/main" id="{752C185F-8E2D-9816-2B8F-B0A6003E623A}"/>
              </a:ext>
            </a:extLst>
          </p:cNvPr>
          <p:cNvSpPr txBox="1"/>
          <p:nvPr/>
        </p:nvSpPr>
        <p:spPr>
          <a:xfrm>
            <a:off x="200025" y="5137919"/>
            <a:ext cx="4085492" cy="954107"/>
          </a:xfrm>
          <a:prstGeom prst="rect">
            <a:avLst/>
          </a:prstGeom>
          <a:noFill/>
        </p:spPr>
        <p:txBody>
          <a:bodyPr wrap="square">
            <a:spAutoFit/>
          </a:bodyPr>
          <a:lstStyle/>
          <a:p>
            <a:pPr algn="ctr"/>
            <a:r>
              <a:rPr lang="en-CA" sz="2800" dirty="0">
                <a:solidFill>
                  <a:schemeClr val="bg1"/>
                </a:solidFill>
              </a:rPr>
              <a:t> PLEASE HAVE YOUR RAISIN READY</a:t>
            </a:r>
          </a:p>
        </p:txBody>
      </p:sp>
    </p:spTree>
    <p:extLst>
      <p:ext uri="{BB962C8B-B14F-4D97-AF65-F5344CB8AC3E}">
        <p14:creationId xmlns:p14="http://schemas.microsoft.com/office/powerpoint/2010/main" val="1201545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328E86-0341-C5C4-857D-DE0A3EC182D5}"/>
              </a:ext>
            </a:extLst>
          </p:cNvPr>
          <p:cNvSpPr txBox="1"/>
          <p:nvPr/>
        </p:nvSpPr>
        <p:spPr>
          <a:xfrm>
            <a:off x="5934346" y="217714"/>
            <a:ext cx="6094477" cy="6924973"/>
          </a:xfrm>
          <a:prstGeom prst="rect">
            <a:avLst/>
          </a:prstGeom>
          <a:noFill/>
        </p:spPr>
        <p:txBody>
          <a:bodyPr wrap="square">
            <a:spAutoFit/>
          </a:bodyPr>
          <a:lstStyle/>
          <a:p>
            <a:pPr marL="285750" indent="-285750">
              <a:buFont typeface="Arial" panose="020B0604020202020204" pitchFamily="34" charset="0"/>
              <a:buChar char="•"/>
            </a:pPr>
            <a:r>
              <a:rPr lang="en-US" sz="2400" dirty="0"/>
              <a:t>Anthropologist Ian Tattersall argues that even though our human ancestors and other Homo species such as Neanderthals had brains as big as that of homo sapiens, something suddenly changed about 70,000 years ago: Our Homo sapiens ancestors started thinking in new, creative ways, using symbols, making art, inventing language, and imagining things that didn’t exist.</a:t>
            </a:r>
          </a:p>
          <a:p>
            <a:pPr marL="285750" indent="-285750">
              <a:buFont typeface="Arial" panose="020B0604020202020204" pitchFamily="34" charset="0"/>
              <a:buChar char="•"/>
            </a:pPr>
            <a:r>
              <a:rPr lang="en-US" sz="2400" dirty="0"/>
              <a:t>He calls this sudden leap the cognitive revolution, a mental breakthrough that allowed modern humans to </a:t>
            </a:r>
            <a:r>
              <a:rPr lang="en-US" sz="2400" dirty="0">
                <a:solidFill>
                  <a:schemeClr val="bg1"/>
                </a:solidFill>
              </a:rPr>
              <a:t>think symbolically</a:t>
            </a:r>
            <a:r>
              <a:rPr lang="en-US" sz="2400" dirty="0"/>
              <a:t>, tell stories, and build culture.</a:t>
            </a:r>
          </a:p>
          <a:p>
            <a:pPr marL="285750" indent="-285750">
              <a:buFont typeface="Arial" panose="020B0604020202020204" pitchFamily="34" charset="0"/>
              <a:buChar char="•"/>
            </a:pPr>
            <a:r>
              <a:rPr lang="en-US" sz="2400" dirty="0"/>
              <a:t>Our brains didn’t just grow, they started working differently, giving us imagination, creativity, and complex language. That’s what made us truly human.</a:t>
            </a:r>
          </a:p>
          <a:p>
            <a:br>
              <a:rPr lang="en-US" dirty="0"/>
            </a:br>
            <a:endParaRPr lang="en-US" dirty="0">
              <a:cs typeface="Arial" panose="020B0604020202020204" pitchFamily="34" charset="0"/>
            </a:endParaRPr>
          </a:p>
        </p:txBody>
      </p:sp>
      <p:sp>
        <p:nvSpPr>
          <p:cNvPr id="4" name="TextBox 3">
            <a:extLst>
              <a:ext uri="{FF2B5EF4-FFF2-40B4-BE49-F238E27FC236}">
                <a16:creationId xmlns:a16="http://schemas.microsoft.com/office/drawing/2014/main" id="{7B6F66FF-1305-5D3B-ABCD-EAB615C3F29B}"/>
              </a:ext>
            </a:extLst>
          </p:cNvPr>
          <p:cNvSpPr txBox="1"/>
          <p:nvPr/>
        </p:nvSpPr>
        <p:spPr>
          <a:xfrm>
            <a:off x="-161242" y="821582"/>
            <a:ext cx="6387870" cy="646331"/>
          </a:xfrm>
          <a:prstGeom prst="rect">
            <a:avLst/>
          </a:prstGeom>
          <a:noFill/>
        </p:spPr>
        <p:txBody>
          <a:bodyPr wrap="square">
            <a:spAutoFit/>
          </a:bodyPr>
          <a:lstStyle/>
          <a:p>
            <a:pPr algn="ctr"/>
            <a:r>
              <a:rPr lang="en-US" sz="3600" dirty="0">
                <a:solidFill>
                  <a:schemeClr val="bg1"/>
                </a:solidFill>
              </a:rPr>
              <a:t>THE COGNITIVE REVOLUTION</a:t>
            </a:r>
          </a:p>
        </p:txBody>
      </p:sp>
      <p:sp>
        <p:nvSpPr>
          <p:cNvPr id="5" name="TextBox 4">
            <a:extLst>
              <a:ext uri="{FF2B5EF4-FFF2-40B4-BE49-F238E27FC236}">
                <a16:creationId xmlns:a16="http://schemas.microsoft.com/office/drawing/2014/main" id="{04C96674-23E7-8360-B717-2B117CA35115}"/>
              </a:ext>
            </a:extLst>
          </p:cNvPr>
          <p:cNvSpPr txBox="1"/>
          <p:nvPr/>
        </p:nvSpPr>
        <p:spPr>
          <a:xfrm>
            <a:off x="1748790" y="6488668"/>
            <a:ext cx="6094476" cy="369332"/>
          </a:xfrm>
          <a:prstGeom prst="rect">
            <a:avLst/>
          </a:prstGeom>
          <a:noFill/>
        </p:spPr>
        <p:txBody>
          <a:bodyPr wrap="square">
            <a:spAutoFit/>
          </a:bodyPr>
          <a:lstStyle/>
          <a:p>
            <a:r>
              <a:rPr lang="en-US" dirty="0">
                <a:latin typeface="+mj-lt"/>
                <a:cs typeface="Arial" panose="020B0604020202020204" pitchFamily="34" charset="0"/>
              </a:rPr>
              <a:t> </a:t>
            </a:r>
            <a:endParaRPr lang="en-CA" dirty="0"/>
          </a:p>
        </p:txBody>
      </p:sp>
      <p:pic>
        <p:nvPicPr>
          <p:cNvPr id="2" name="Picture 1" descr="A person sitting in front of a table with several human skulls&#10;&#10;Description automatically generated">
            <a:extLst>
              <a:ext uri="{FF2B5EF4-FFF2-40B4-BE49-F238E27FC236}">
                <a16:creationId xmlns:a16="http://schemas.microsoft.com/office/drawing/2014/main" id="{6D5A51A7-C67E-4E21-5F46-1DBF7F2DFDB5}"/>
              </a:ext>
            </a:extLst>
          </p:cNvPr>
          <p:cNvPicPr>
            <a:picLocks noChangeAspect="1"/>
          </p:cNvPicPr>
          <p:nvPr/>
        </p:nvPicPr>
        <p:blipFill>
          <a:blip r:embed="rId2">
            <a:extLst>
              <a:ext uri="{28A0092B-C50C-407E-A947-70E740481C1C}">
                <a14:useLocalDpi xmlns:a14="http://schemas.microsoft.com/office/drawing/2010/main" val="0"/>
              </a:ext>
            </a:extLst>
          </a:blip>
          <a:srcRect r="1" b="17269"/>
          <a:stretch/>
        </p:blipFill>
        <p:spPr>
          <a:xfrm>
            <a:off x="149001" y="1889514"/>
            <a:ext cx="5767383" cy="3719435"/>
          </a:xfrm>
          <a:prstGeom prst="rect">
            <a:avLst/>
          </a:prstGeom>
        </p:spPr>
      </p:pic>
    </p:spTree>
    <p:extLst>
      <p:ext uri="{BB962C8B-B14F-4D97-AF65-F5344CB8AC3E}">
        <p14:creationId xmlns:p14="http://schemas.microsoft.com/office/powerpoint/2010/main" val="2140696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eople in a cave&#10;&#10;Description automatically generated">
            <a:extLst>
              <a:ext uri="{FF2B5EF4-FFF2-40B4-BE49-F238E27FC236}">
                <a16:creationId xmlns:a16="http://schemas.microsoft.com/office/drawing/2014/main" id="{3C4A4BE7-FF53-81DF-0ED8-D2631F259F46}"/>
              </a:ext>
            </a:extLst>
          </p:cNvPr>
          <p:cNvPicPr>
            <a:picLocks noChangeAspect="1"/>
          </p:cNvPicPr>
          <p:nvPr/>
        </p:nvPicPr>
        <p:blipFill>
          <a:blip r:embed="rId2">
            <a:extLst>
              <a:ext uri="{28A0092B-C50C-407E-A947-70E740481C1C}">
                <a14:useLocalDpi xmlns:a14="http://schemas.microsoft.com/office/drawing/2010/main" val="0"/>
              </a:ext>
            </a:extLst>
          </a:blip>
          <a:srcRect t="20775"/>
          <a:stretch/>
        </p:blipFill>
        <p:spPr>
          <a:xfrm>
            <a:off x="318644" y="1567543"/>
            <a:ext cx="3839699" cy="4245428"/>
          </a:xfrm>
          <a:prstGeom prst="rect">
            <a:avLst/>
          </a:prstGeom>
        </p:spPr>
      </p:pic>
      <p:sp>
        <p:nvSpPr>
          <p:cNvPr id="4" name="TextBox 3">
            <a:extLst>
              <a:ext uri="{FF2B5EF4-FFF2-40B4-BE49-F238E27FC236}">
                <a16:creationId xmlns:a16="http://schemas.microsoft.com/office/drawing/2014/main" id="{DCB11749-2E78-49FC-1433-6D5D69DE36C9}"/>
              </a:ext>
            </a:extLst>
          </p:cNvPr>
          <p:cNvSpPr txBox="1"/>
          <p:nvPr/>
        </p:nvSpPr>
        <p:spPr>
          <a:xfrm>
            <a:off x="-253031" y="567975"/>
            <a:ext cx="5273363" cy="954107"/>
          </a:xfrm>
          <a:prstGeom prst="rect">
            <a:avLst/>
          </a:prstGeom>
          <a:noFill/>
        </p:spPr>
        <p:txBody>
          <a:bodyPr wrap="square">
            <a:spAutoFit/>
          </a:bodyPr>
          <a:lstStyle/>
          <a:p>
            <a:pPr algn="ctr"/>
            <a:r>
              <a:rPr lang="en-US" sz="2800" dirty="0">
                <a:solidFill>
                  <a:schemeClr val="bg1"/>
                </a:solidFill>
              </a:rPr>
              <a:t>HOW PRE-HISTORIC PEOPLE </a:t>
            </a:r>
          </a:p>
          <a:p>
            <a:pPr algn="ctr"/>
            <a:r>
              <a:rPr lang="en-US" sz="2800" dirty="0">
                <a:solidFill>
                  <a:schemeClr val="bg1"/>
                </a:solidFill>
              </a:rPr>
              <a:t>EXPERIENCED THE WORLD</a:t>
            </a:r>
            <a:endParaRPr lang="en-CA" sz="2800" dirty="0"/>
          </a:p>
        </p:txBody>
      </p:sp>
      <p:sp>
        <p:nvSpPr>
          <p:cNvPr id="5" name="TextBox 4">
            <a:extLst>
              <a:ext uri="{FF2B5EF4-FFF2-40B4-BE49-F238E27FC236}">
                <a16:creationId xmlns:a16="http://schemas.microsoft.com/office/drawing/2014/main" id="{C47307FB-8F55-9D0E-1BCF-9A20DE7FA01E}"/>
              </a:ext>
            </a:extLst>
          </p:cNvPr>
          <p:cNvSpPr txBox="1"/>
          <p:nvPr/>
        </p:nvSpPr>
        <p:spPr>
          <a:xfrm>
            <a:off x="4408714" y="101253"/>
            <a:ext cx="7890498" cy="7448193"/>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mj-lt"/>
              </a:rPr>
              <a:t>The modern-day experience that people have of being separate individuals is a relatively recent development.</a:t>
            </a:r>
          </a:p>
          <a:p>
            <a:pPr marL="285750" indent="-285750">
              <a:buFont typeface="Arial" panose="020B0604020202020204" pitchFamily="34" charset="0"/>
              <a:buChar char="•"/>
            </a:pPr>
            <a:r>
              <a:rPr lang="en-US" sz="2400" dirty="0">
                <a:latin typeface="+mj-lt"/>
              </a:rPr>
              <a:t>O</a:t>
            </a:r>
            <a:r>
              <a:rPr lang="en-US" sz="2400" b="0" i="0" dirty="0">
                <a:effectLst/>
                <a:latin typeface="+mj-lt"/>
              </a:rPr>
              <a:t>ur prehistoric ancestors felt less like individuals and more like a part of their social group and natural world. </a:t>
            </a:r>
          </a:p>
          <a:p>
            <a:pPr marL="285750" indent="-285750">
              <a:buFont typeface="Arial" panose="020B0604020202020204" pitchFamily="34" charset="0"/>
              <a:buChar char="•"/>
            </a:pPr>
            <a:r>
              <a:rPr lang="en-US" sz="2400" b="0" i="0" dirty="0">
                <a:effectLst/>
                <a:latin typeface="+mj-lt"/>
              </a:rPr>
              <a:t>Prehistoric societies were organized in small, close-knit groups or bands. These groups fostered strong social bonds and a sense of belonging. Individuals identified closely with their family and community rather than as isolated individuals.</a:t>
            </a:r>
          </a:p>
          <a:p>
            <a:pPr marL="285750" indent="-285750">
              <a:buFont typeface="Arial" panose="020B0604020202020204" pitchFamily="34" charset="0"/>
              <a:buChar char="•"/>
            </a:pPr>
            <a:r>
              <a:rPr lang="en-US" sz="2400" dirty="0"/>
              <a:t> Prehistoric hunter-gatherers lived in direct relationship with each other and with the natural world they knew the land, the animals, the weather, and the seasons deeply, because their survival depended on it.</a:t>
            </a:r>
          </a:p>
          <a:p>
            <a:pPr marL="285750" indent="-285750">
              <a:buFont typeface="Arial" panose="020B0604020202020204" pitchFamily="34" charset="0"/>
              <a:buChar char="•"/>
            </a:pPr>
            <a:r>
              <a:rPr lang="en-US" sz="2400" dirty="0"/>
              <a:t>They didn’t have screens, clocks, or cities. Life was slower, more communal, and based on the present moment. They paid close attention to sights, sounds, smells, their senses were more attuned. Knowledge was passed down through stories and experience.</a:t>
            </a:r>
            <a:br>
              <a:rPr lang="en-US" sz="2400" dirty="0"/>
            </a:br>
            <a:br>
              <a:rPr lang="en-US" sz="2400" dirty="0"/>
            </a:br>
            <a:endParaRPr lang="en-US" sz="2200" b="0" i="0" dirty="0">
              <a:effectLst/>
              <a:latin typeface="+mj-lt"/>
            </a:endParaRPr>
          </a:p>
        </p:txBody>
      </p:sp>
      <p:sp>
        <p:nvSpPr>
          <p:cNvPr id="2" name="Oval 1">
            <a:extLst>
              <a:ext uri="{FF2B5EF4-FFF2-40B4-BE49-F238E27FC236}">
                <a16:creationId xmlns:a16="http://schemas.microsoft.com/office/drawing/2014/main" id="{56D99CA6-B9CB-657C-5340-780695C1C84B}"/>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09791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mmoth with tusks and people in the water&#10;&#10;Description automatically generated">
            <a:extLst>
              <a:ext uri="{FF2B5EF4-FFF2-40B4-BE49-F238E27FC236}">
                <a16:creationId xmlns:a16="http://schemas.microsoft.com/office/drawing/2014/main" id="{EF7A8EF6-4C9E-1E25-B5D9-6F27D2982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92" y="1816399"/>
            <a:ext cx="5881208" cy="4072772"/>
          </a:xfrm>
          <a:prstGeom prst="rect">
            <a:avLst/>
          </a:prstGeom>
        </p:spPr>
      </p:pic>
      <p:sp>
        <p:nvSpPr>
          <p:cNvPr id="3" name="TextBox 2">
            <a:extLst>
              <a:ext uri="{FF2B5EF4-FFF2-40B4-BE49-F238E27FC236}">
                <a16:creationId xmlns:a16="http://schemas.microsoft.com/office/drawing/2014/main" id="{86372B7F-3A08-56BB-EDF2-ADB9C0017C8F}"/>
              </a:ext>
            </a:extLst>
          </p:cNvPr>
          <p:cNvSpPr txBox="1"/>
          <p:nvPr/>
        </p:nvSpPr>
        <p:spPr>
          <a:xfrm>
            <a:off x="660741" y="526102"/>
            <a:ext cx="4989310" cy="1077218"/>
          </a:xfrm>
          <a:prstGeom prst="rect">
            <a:avLst/>
          </a:prstGeom>
          <a:noFill/>
        </p:spPr>
        <p:txBody>
          <a:bodyPr wrap="square">
            <a:spAutoFit/>
          </a:bodyPr>
          <a:lstStyle/>
          <a:p>
            <a:pPr algn="ctr"/>
            <a:r>
              <a:rPr lang="en-US" sz="3200" dirty="0">
                <a:solidFill>
                  <a:schemeClr val="bg1"/>
                </a:solidFill>
              </a:rPr>
              <a:t>WHY HUMANS BECAME </a:t>
            </a:r>
          </a:p>
          <a:p>
            <a:pPr algn="ctr"/>
            <a:r>
              <a:rPr lang="en-US" sz="3200" dirty="0">
                <a:solidFill>
                  <a:schemeClr val="bg1"/>
                </a:solidFill>
              </a:rPr>
              <a:t>THE DOMINANT SPECIES </a:t>
            </a:r>
            <a:endParaRPr lang="en-CA" sz="3200" dirty="0"/>
          </a:p>
        </p:txBody>
      </p:sp>
      <p:sp>
        <p:nvSpPr>
          <p:cNvPr id="6" name="TextBox 5">
            <a:extLst>
              <a:ext uri="{FF2B5EF4-FFF2-40B4-BE49-F238E27FC236}">
                <a16:creationId xmlns:a16="http://schemas.microsoft.com/office/drawing/2014/main" id="{C8F00876-5EC5-91B4-8987-B9B7A01B0A8A}"/>
              </a:ext>
            </a:extLst>
          </p:cNvPr>
          <p:cNvSpPr txBox="1"/>
          <p:nvPr/>
        </p:nvSpPr>
        <p:spPr>
          <a:xfrm>
            <a:off x="6658515" y="71504"/>
            <a:ext cx="4989310" cy="7294305"/>
          </a:xfrm>
          <a:prstGeom prst="rect">
            <a:avLst/>
          </a:prstGeom>
          <a:noFill/>
        </p:spPr>
        <p:txBody>
          <a:bodyPr wrap="square">
            <a:spAutoFit/>
          </a:bodyPr>
          <a:lstStyle/>
          <a:p>
            <a:pPr marL="285750" indent="-285750">
              <a:buFont typeface="Arial" panose="020B0604020202020204" pitchFamily="34" charset="0"/>
              <a:buChar char="•"/>
            </a:pPr>
            <a:r>
              <a:rPr lang="en-US" sz="2400" dirty="0"/>
              <a:t>The cognitive revolution gave humans powerful new mental abilities like language, imagination, and complex planning.</a:t>
            </a:r>
          </a:p>
          <a:p>
            <a:pPr marL="285750" indent="-285750">
              <a:buFont typeface="Arial" panose="020B0604020202020204" pitchFamily="34" charset="0"/>
              <a:buChar char="•"/>
            </a:pPr>
            <a:r>
              <a:rPr lang="en-US" sz="2400" dirty="0"/>
              <a:t>We could share ideas, work in large groups, and imagine things that don’t exist (like laws, money, or nations).</a:t>
            </a:r>
          </a:p>
          <a:p>
            <a:pPr marL="285750" indent="-285750">
              <a:buFont typeface="Arial" panose="020B0604020202020204" pitchFamily="34" charset="0"/>
              <a:buChar char="•"/>
            </a:pPr>
            <a:r>
              <a:rPr lang="en-US" sz="2400" dirty="0"/>
              <a:t>These abilities helped us cooperate in flexible ways, build tools and cultures, and adapt to almost any environment  better than any other species.</a:t>
            </a:r>
          </a:p>
          <a:p>
            <a:pPr marL="285750" indent="-285750">
              <a:buFont typeface="Arial" panose="020B0604020202020204" pitchFamily="34" charset="0"/>
              <a:buChar char="•"/>
            </a:pPr>
            <a:r>
              <a:rPr lang="en-US" sz="2400" dirty="0"/>
              <a:t>The cognitive revolution gave us the power to think, imagine, and cooperate like never before and that’s what made humans the most dominant species on Earth.</a:t>
            </a:r>
          </a:p>
          <a:p>
            <a:pPr>
              <a:buNone/>
            </a:pPr>
            <a:br>
              <a:rPr lang="en-US" dirty="0"/>
            </a:br>
            <a:endParaRPr lang="en-CA" dirty="0"/>
          </a:p>
        </p:txBody>
      </p:sp>
    </p:spTree>
    <p:extLst>
      <p:ext uri="{BB962C8B-B14F-4D97-AF65-F5344CB8AC3E}">
        <p14:creationId xmlns:p14="http://schemas.microsoft.com/office/powerpoint/2010/main" val="1854228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orking in a field&#10;&#10;Description automatically generated">
            <a:extLst>
              <a:ext uri="{FF2B5EF4-FFF2-40B4-BE49-F238E27FC236}">
                <a16:creationId xmlns:a16="http://schemas.microsoft.com/office/drawing/2014/main" id="{C473BD96-17AF-2FBE-B16B-D75E1782A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07" y="1415777"/>
            <a:ext cx="5487350" cy="4745128"/>
          </a:xfrm>
          <a:prstGeom prst="rect">
            <a:avLst/>
          </a:prstGeom>
        </p:spPr>
      </p:pic>
      <p:sp>
        <p:nvSpPr>
          <p:cNvPr id="4" name="TextBox 3">
            <a:extLst>
              <a:ext uri="{FF2B5EF4-FFF2-40B4-BE49-F238E27FC236}">
                <a16:creationId xmlns:a16="http://schemas.microsoft.com/office/drawing/2014/main" id="{75B70367-23EE-4007-7598-4A8395FF1DC5}"/>
              </a:ext>
            </a:extLst>
          </p:cNvPr>
          <p:cNvSpPr txBox="1"/>
          <p:nvPr/>
        </p:nvSpPr>
        <p:spPr>
          <a:xfrm>
            <a:off x="677398" y="215448"/>
            <a:ext cx="4500768" cy="1200329"/>
          </a:xfrm>
          <a:prstGeom prst="rect">
            <a:avLst/>
          </a:prstGeom>
          <a:noFill/>
        </p:spPr>
        <p:txBody>
          <a:bodyPr wrap="square">
            <a:spAutoFit/>
          </a:bodyPr>
          <a:lstStyle/>
          <a:p>
            <a:pPr algn="ctr"/>
            <a:r>
              <a:rPr lang="en-US" sz="3600" dirty="0">
                <a:solidFill>
                  <a:schemeClr val="bg1"/>
                </a:solidFill>
              </a:rPr>
              <a:t>THE AGRICULTURAL REVOLUTION</a:t>
            </a:r>
            <a:endParaRPr lang="en-CA" sz="3600" dirty="0"/>
          </a:p>
        </p:txBody>
      </p:sp>
      <p:sp>
        <p:nvSpPr>
          <p:cNvPr id="5" name="TextBox 4">
            <a:extLst>
              <a:ext uri="{FF2B5EF4-FFF2-40B4-BE49-F238E27FC236}">
                <a16:creationId xmlns:a16="http://schemas.microsoft.com/office/drawing/2014/main" id="{6E3F2E04-6088-08DD-7C88-6F7302F0BD00}"/>
              </a:ext>
            </a:extLst>
          </p:cNvPr>
          <p:cNvSpPr txBox="1"/>
          <p:nvPr/>
        </p:nvSpPr>
        <p:spPr>
          <a:xfrm>
            <a:off x="5868935" y="110161"/>
            <a:ext cx="6138958" cy="6924973"/>
          </a:xfrm>
          <a:prstGeom prst="rect">
            <a:avLst/>
          </a:prstGeom>
          <a:noFill/>
        </p:spPr>
        <p:txBody>
          <a:bodyPr wrap="square">
            <a:spAutoFit/>
          </a:bodyPr>
          <a:lstStyle/>
          <a:p>
            <a:pPr marL="285750" indent="-285750">
              <a:buFont typeface="Arial" panose="020B0604020202020204" pitchFamily="34" charset="0"/>
              <a:buChar char="•"/>
            </a:pPr>
            <a:r>
              <a:rPr lang="en-US" sz="2400" dirty="0"/>
              <a:t>The Agricultural Revolution happened about 10,000 years ago, when humans began farming instead of only hunting and gathering. We learned to grow crops and raise animals, which meant we could stay in one place and produce more food.</a:t>
            </a:r>
          </a:p>
          <a:p>
            <a:pPr marL="285750" indent="-285750">
              <a:buFont typeface="Arial" panose="020B0604020202020204" pitchFamily="34" charset="0"/>
              <a:buChar char="•"/>
            </a:pPr>
            <a:r>
              <a:rPr lang="en-US" sz="2400" dirty="0"/>
              <a:t>This changed everything:</a:t>
            </a:r>
            <a:br>
              <a:rPr lang="en-US" sz="2400" dirty="0"/>
            </a:br>
            <a:r>
              <a:rPr lang="en-US" sz="2400" dirty="0"/>
              <a:t>• People built villages, then cities.</a:t>
            </a:r>
            <a:br>
              <a:rPr lang="en-US" sz="2400" dirty="0"/>
            </a:br>
            <a:r>
              <a:rPr lang="en-US" sz="2400" dirty="0"/>
              <a:t>• Populations grew fast.</a:t>
            </a:r>
            <a:br>
              <a:rPr lang="en-US" sz="2400" dirty="0"/>
            </a:br>
            <a:r>
              <a:rPr lang="en-US" sz="2400" dirty="0"/>
              <a:t>• Jobs and social classes appeared.</a:t>
            </a:r>
            <a:br>
              <a:rPr lang="en-US" sz="2400" dirty="0"/>
            </a:br>
            <a:r>
              <a:rPr lang="en-US" sz="2400" dirty="0"/>
              <a:t>• We got governments, writing, and money.</a:t>
            </a:r>
          </a:p>
          <a:p>
            <a:pPr marL="285750" indent="-285750">
              <a:buFont typeface="Arial" panose="020B0604020202020204" pitchFamily="34" charset="0"/>
              <a:buChar char="•"/>
            </a:pPr>
            <a:r>
              <a:rPr lang="en-US" sz="2400" dirty="0"/>
              <a:t>But it wasn’t all good, farming also brought harder work, disease, and inequality.</a:t>
            </a:r>
          </a:p>
          <a:p>
            <a:pPr marL="285750" indent="-285750">
              <a:buFont typeface="Arial" panose="020B0604020202020204" pitchFamily="34" charset="0"/>
              <a:buChar char="•"/>
            </a:pPr>
            <a:r>
              <a:rPr lang="en-US" sz="2400" dirty="0"/>
              <a:t>The Agricultural Revolution turned humans from roaming bands into settled societies it built civilization but also brought new problems.</a:t>
            </a:r>
          </a:p>
          <a:p>
            <a:br>
              <a:rPr lang="en-US" dirty="0"/>
            </a:br>
            <a:endParaRPr lang="en-US" dirty="0">
              <a:latin typeface="+mj-lt"/>
              <a:cs typeface="Arial" panose="020B0604020202020204" pitchFamily="34" charset="0"/>
            </a:endParaRPr>
          </a:p>
        </p:txBody>
      </p:sp>
    </p:spTree>
    <p:extLst>
      <p:ext uri="{BB962C8B-B14F-4D97-AF65-F5344CB8AC3E}">
        <p14:creationId xmlns:p14="http://schemas.microsoft.com/office/powerpoint/2010/main" val="35738017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789456-1227-5370-CCBC-5EE494762513}"/>
              </a:ext>
            </a:extLst>
          </p:cNvPr>
          <p:cNvSpPr txBox="1"/>
          <p:nvPr/>
        </p:nvSpPr>
        <p:spPr>
          <a:xfrm>
            <a:off x="4687915" y="0"/>
            <a:ext cx="7504085" cy="7848302"/>
          </a:xfrm>
          <a:prstGeom prst="rect">
            <a:avLst/>
          </a:prstGeom>
          <a:noFill/>
        </p:spPr>
        <p:txBody>
          <a:bodyPr wrap="square">
            <a:spAutoFit/>
          </a:bodyPr>
          <a:lstStyle/>
          <a:p>
            <a:pPr marL="285750" indent="-285750">
              <a:buFont typeface="Arial" panose="020B0604020202020204" pitchFamily="34" charset="0"/>
              <a:buChar char="•"/>
            </a:pPr>
            <a:r>
              <a:rPr lang="en-US" sz="2000" dirty="0"/>
              <a:t>A civilization is a complex human society that has developed cities, organized government, social classes, religion, writing, art, and technology. Civilizations usually form when people start farming and settling in one place, rather than hunting and gathering.</a:t>
            </a:r>
            <a:br>
              <a:rPr lang="en-US" sz="2000" dirty="0"/>
            </a:br>
            <a:r>
              <a:rPr lang="en-US" sz="2000" dirty="0"/>
              <a:t>Some ancient civilizations include</a:t>
            </a:r>
            <a:br>
              <a:rPr lang="en-US" sz="2000" dirty="0"/>
            </a:br>
            <a:r>
              <a:rPr lang="en-US" sz="2000" dirty="0"/>
              <a:t>1. Mesopotamia (modern-day Iraq): Known as the “cradle of civilization.” Invented the first system of writing (cuneiform), built large cities like Ur and Babylon, and developed the first legal code (Hammurabi’s Code).</a:t>
            </a:r>
            <a:br>
              <a:rPr lang="en-US" sz="2000" dirty="0"/>
            </a:br>
            <a:r>
              <a:rPr lang="en-US" sz="2000" dirty="0"/>
              <a:t>2. Ancient Egypt (Northeast Africa):Famous for the pyramids, hieroglyphic writing, and pharaohs. Developed advanced mathematics, medicine, and irrigation systems along the Nile River.</a:t>
            </a:r>
            <a:br>
              <a:rPr lang="en-US" sz="2000" dirty="0"/>
            </a:br>
            <a:r>
              <a:rPr lang="en-US" sz="2000" dirty="0"/>
              <a:t>3. Indus Valley (modern-day Pakistan and India): Built well-planned cities like Mohenjo-Daro and Harappa with advanced drainage systems. Had a writing system and traded with Mesopotamia.</a:t>
            </a:r>
            <a:br>
              <a:rPr lang="en-US" sz="2000" dirty="0"/>
            </a:br>
            <a:r>
              <a:rPr lang="en-US" sz="2000" dirty="0"/>
              <a:t>4. Ancient China (along the Yellow River): Created early dynasties like the Shang and Zhou. Invented paper, silk, and the compass, and built the foundations of Chinese philosophy.</a:t>
            </a:r>
            <a:br>
              <a:rPr lang="en-US" sz="2000" dirty="0"/>
            </a:br>
            <a:r>
              <a:rPr lang="en-US" sz="2000" dirty="0"/>
              <a:t>5. Ancient Mesoamerica (e.g., Olmec, Maya): Built cities and pyramids in Central America. Developed complex calendars, astronomy, and writing systems.</a:t>
            </a:r>
          </a:p>
          <a:p>
            <a:br>
              <a:rPr lang="en-US" sz="1600" dirty="0"/>
            </a:br>
            <a:endParaRPr lang="en-US" sz="1600" dirty="0">
              <a:latin typeface="+mj-lt"/>
              <a:cs typeface="Arial" panose="020B0604020202020204" pitchFamily="34" charset="0"/>
            </a:endParaRPr>
          </a:p>
          <a:p>
            <a:br>
              <a:rPr lang="en-US" sz="1600" dirty="0"/>
            </a:br>
            <a:endParaRPr lang="en-CA" sz="1600" dirty="0"/>
          </a:p>
        </p:txBody>
      </p:sp>
      <p:sp>
        <p:nvSpPr>
          <p:cNvPr id="4" name="TextBox 3">
            <a:extLst>
              <a:ext uri="{FF2B5EF4-FFF2-40B4-BE49-F238E27FC236}">
                <a16:creationId xmlns:a16="http://schemas.microsoft.com/office/drawing/2014/main" id="{EF38AFA4-E2EF-1DC0-11A5-0466FC5999D5}"/>
              </a:ext>
            </a:extLst>
          </p:cNvPr>
          <p:cNvSpPr txBox="1"/>
          <p:nvPr/>
        </p:nvSpPr>
        <p:spPr>
          <a:xfrm>
            <a:off x="144744" y="-75686"/>
            <a:ext cx="4208944" cy="1200329"/>
          </a:xfrm>
          <a:prstGeom prst="rect">
            <a:avLst/>
          </a:prstGeom>
          <a:noFill/>
        </p:spPr>
        <p:txBody>
          <a:bodyPr wrap="square">
            <a:spAutoFit/>
          </a:bodyPr>
          <a:lstStyle/>
          <a:p>
            <a:pPr algn="ctr"/>
            <a:r>
              <a:rPr lang="en-US" sz="3600" dirty="0">
                <a:solidFill>
                  <a:schemeClr val="bg1"/>
                </a:solidFill>
              </a:rPr>
              <a:t>THE RISE OF </a:t>
            </a:r>
          </a:p>
          <a:p>
            <a:pPr algn="ctr"/>
            <a:r>
              <a:rPr lang="en-US" sz="3600" dirty="0">
                <a:solidFill>
                  <a:schemeClr val="bg1"/>
                </a:solidFill>
              </a:rPr>
              <a:t>CIVILIZATIONS</a:t>
            </a:r>
            <a:endParaRPr lang="en-CA" sz="3600" dirty="0"/>
          </a:p>
        </p:txBody>
      </p:sp>
      <p:pic>
        <p:nvPicPr>
          <p:cNvPr id="2" name="Picture 1" descr="A colorful rectangular objects with numbers&#10;&#10;Description automatically generated with medium confidence">
            <a:extLst>
              <a:ext uri="{FF2B5EF4-FFF2-40B4-BE49-F238E27FC236}">
                <a16:creationId xmlns:a16="http://schemas.microsoft.com/office/drawing/2014/main" id="{025462A9-DF2C-16AC-6350-89860CCC7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01" y="1200329"/>
            <a:ext cx="4452257" cy="2713487"/>
          </a:xfrm>
          <a:prstGeom prst="rect">
            <a:avLst/>
          </a:prstGeom>
        </p:spPr>
      </p:pic>
      <p:pic>
        <p:nvPicPr>
          <p:cNvPr id="5" name="Picture 4" descr="A map of the world&#10;&#10;Description automatically generated">
            <a:extLst>
              <a:ext uri="{FF2B5EF4-FFF2-40B4-BE49-F238E27FC236}">
                <a16:creationId xmlns:a16="http://schemas.microsoft.com/office/drawing/2014/main" id="{B46F44A0-6E1F-5598-7A6C-618A28AF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4" y="4065188"/>
            <a:ext cx="4496963" cy="2575097"/>
          </a:xfrm>
          <a:prstGeom prst="rect">
            <a:avLst/>
          </a:prstGeom>
        </p:spPr>
      </p:pic>
      <p:sp>
        <p:nvSpPr>
          <p:cNvPr id="6" name="Oval 5">
            <a:extLst>
              <a:ext uri="{FF2B5EF4-FFF2-40B4-BE49-F238E27FC236}">
                <a16:creationId xmlns:a16="http://schemas.microsoft.com/office/drawing/2014/main" id="{7B126178-3F47-429E-6692-55B90A64CEFF}"/>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4965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303A-6EC6-56C7-2C99-59481CD6D6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AEB9A2-236D-9608-B9F3-0FC1AA501BEB}"/>
              </a:ext>
            </a:extLst>
          </p:cNvPr>
          <p:cNvSpPr txBox="1"/>
          <p:nvPr/>
        </p:nvSpPr>
        <p:spPr>
          <a:xfrm>
            <a:off x="1150070" y="423069"/>
            <a:ext cx="9225257" cy="5078313"/>
          </a:xfrm>
          <a:prstGeom prst="rect">
            <a:avLst/>
          </a:prstGeom>
          <a:noFill/>
        </p:spPr>
        <p:txBody>
          <a:bodyPr wrap="square">
            <a:spAutoFit/>
          </a:bodyPr>
          <a:lstStyle/>
          <a:p>
            <a:pPr algn="ctr"/>
            <a:r>
              <a:rPr lang="en-US" sz="4800" b="1" cap="all" dirty="0">
                <a:solidFill>
                  <a:schemeClr val="bg1"/>
                </a:solidFill>
                <a:cs typeface="Arial" panose="020B0604020202020204" pitchFamily="34" charset="0"/>
              </a:rPr>
              <a:t>THE RISE OF WISE MIND</a:t>
            </a:r>
          </a:p>
          <a:p>
            <a:pPr algn="ctr"/>
            <a:r>
              <a:rPr lang="en-US" sz="4800" b="1" cap="all" dirty="0">
                <a:solidFill>
                  <a:schemeClr val="bg1"/>
                </a:solidFill>
                <a:cs typeface="Arial" panose="020B0604020202020204" pitchFamily="34" charset="0"/>
              </a:rPr>
              <a:t> </a:t>
            </a:r>
          </a:p>
          <a:p>
            <a:pPr algn="ctr"/>
            <a:r>
              <a:rPr lang="en-US" sz="2400" dirty="0">
                <a:latin typeface="Arial" panose="020B0604020202020204" pitchFamily="34" charset="0"/>
                <a:cs typeface="Arial" panose="020B0604020202020204" pitchFamily="34" charset="0"/>
              </a:rPr>
              <a:t>Where we consider how the invention of writing permitted disciplines like history, philosophy, religion, science, psychology and the humanities to arise. These fields all help humans self-reflect on themselves and their world. This self-reflection is the essence of wise mind and can help us live better lives. We describe some of the influences that have shaped modern western self-knowledge.</a:t>
            </a:r>
            <a:endParaRPr lang="en-CA" sz="2400" dirty="0">
              <a:latin typeface="Arial" panose="020B0604020202020204" pitchFamily="34" charset="0"/>
              <a:cs typeface="Arial" panose="020B0604020202020204" pitchFamily="34" charset="0"/>
            </a:endParaRPr>
          </a:p>
          <a:p>
            <a:endParaRPr lang="en-CA" sz="6000" dirty="0"/>
          </a:p>
        </p:txBody>
      </p:sp>
      <p:sp>
        <p:nvSpPr>
          <p:cNvPr id="4" name="TextBox 3">
            <a:extLst>
              <a:ext uri="{FF2B5EF4-FFF2-40B4-BE49-F238E27FC236}">
                <a16:creationId xmlns:a16="http://schemas.microsoft.com/office/drawing/2014/main" id="{9F632626-A82A-257A-632C-57517B0032CA}"/>
              </a:ext>
            </a:extLst>
          </p:cNvPr>
          <p:cNvSpPr txBox="1"/>
          <p:nvPr/>
        </p:nvSpPr>
        <p:spPr>
          <a:xfrm>
            <a:off x="924232" y="5408193"/>
            <a:ext cx="10746658" cy="707886"/>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“The real problem of Humanity is that we have ape-like brains, medieval institutions and God-like technologies.”                                                                         E. O. Wilson</a:t>
            </a:r>
            <a:endParaRPr lang="en-CA"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8846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AE88-70F7-C33B-A55C-110CF48F9E12}"/>
            </a:ext>
          </a:extLst>
        </p:cNvPr>
        <p:cNvGrpSpPr/>
        <p:nvPr/>
      </p:nvGrpSpPr>
      <p:grpSpPr>
        <a:xfrm>
          <a:off x="0" y="0"/>
          <a:ext cx="0" cy="0"/>
          <a:chOff x="0" y="0"/>
          <a:chExt cx="0" cy="0"/>
        </a:xfrm>
      </p:grpSpPr>
      <p:pic>
        <p:nvPicPr>
          <p:cNvPr id="3" name="Picture 2" descr="An iceberg in the water&#10;&#10;AI-generated content may be incorrect.">
            <a:extLst>
              <a:ext uri="{FF2B5EF4-FFF2-40B4-BE49-F238E27FC236}">
                <a16:creationId xmlns:a16="http://schemas.microsoft.com/office/drawing/2014/main" id="{DF0CD58B-F6D5-B35C-579D-5997F1B6D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71" y="190500"/>
            <a:ext cx="4354106" cy="6477000"/>
          </a:xfrm>
          <a:prstGeom prst="rect">
            <a:avLst/>
          </a:prstGeom>
        </p:spPr>
      </p:pic>
      <p:sp>
        <p:nvSpPr>
          <p:cNvPr id="5" name="TextBox 4">
            <a:extLst>
              <a:ext uri="{FF2B5EF4-FFF2-40B4-BE49-F238E27FC236}">
                <a16:creationId xmlns:a16="http://schemas.microsoft.com/office/drawing/2014/main" id="{43327172-6841-E7B4-4DEE-48CA645D490C}"/>
              </a:ext>
            </a:extLst>
          </p:cNvPr>
          <p:cNvSpPr txBox="1"/>
          <p:nvPr/>
        </p:nvSpPr>
        <p:spPr>
          <a:xfrm>
            <a:off x="88982" y="1301313"/>
            <a:ext cx="3430570" cy="461665"/>
          </a:xfrm>
          <a:prstGeom prst="rect">
            <a:avLst/>
          </a:prstGeom>
          <a:noFill/>
        </p:spPr>
        <p:txBody>
          <a:bodyPr wrap="square">
            <a:spAutoFit/>
          </a:bodyPr>
          <a:lstStyle/>
          <a:p>
            <a:r>
              <a:rPr lang="en-US" sz="2400" dirty="0"/>
              <a:t>Rational mind</a:t>
            </a:r>
            <a:endParaRPr lang="en-CA" sz="2400" dirty="0"/>
          </a:p>
        </p:txBody>
      </p:sp>
      <p:sp>
        <p:nvSpPr>
          <p:cNvPr id="7" name="TextBox 6">
            <a:extLst>
              <a:ext uri="{FF2B5EF4-FFF2-40B4-BE49-F238E27FC236}">
                <a16:creationId xmlns:a16="http://schemas.microsoft.com/office/drawing/2014/main" id="{5F0DD81F-E567-076C-181A-B1BD6805B7FC}"/>
              </a:ext>
            </a:extLst>
          </p:cNvPr>
          <p:cNvSpPr txBox="1"/>
          <p:nvPr/>
        </p:nvSpPr>
        <p:spPr>
          <a:xfrm>
            <a:off x="985427" y="2582413"/>
            <a:ext cx="2972972" cy="461665"/>
          </a:xfrm>
          <a:prstGeom prst="rect">
            <a:avLst/>
          </a:prstGeom>
          <a:noFill/>
        </p:spPr>
        <p:txBody>
          <a:bodyPr wrap="square">
            <a:spAutoFit/>
          </a:bodyPr>
          <a:lstStyle/>
          <a:p>
            <a:r>
              <a:rPr lang="en-US" sz="2400" dirty="0"/>
              <a:t>Emotional mind</a:t>
            </a:r>
            <a:endParaRPr lang="en-CA" sz="2400" dirty="0"/>
          </a:p>
        </p:txBody>
      </p:sp>
      <p:sp>
        <p:nvSpPr>
          <p:cNvPr id="9" name="TextBox 8">
            <a:extLst>
              <a:ext uri="{FF2B5EF4-FFF2-40B4-BE49-F238E27FC236}">
                <a16:creationId xmlns:a16="http://schemas.microsoft.com/office/drawing/2014/main" id="{D4B6EDDE-EB0B-C906-68CC-3BFE9906309C}"/>
              </a:ext>
            </a:extLst>
          </p:cNvPr>
          <p:cNvSpPr txBox="1"/>
          <p:nvPr/>
        </p:nvSpPr>
        <p:spPr>
          <a:xfrm>
            <a:off x="724602" y="3733042"/>
            <a:ext cx="4354104" cy="461665"/>
          </a:xfrm>
          <a:prstGeom prst="rect">
            <a:avLst/>
          </a:prstGeom>
          <a:noFill/>
        </p:spPr>
        <p:txBody>
          <a:bodyPr wrap="square">
            <a:spAutoFit/>
          </a:bodyPr>
          <a:lstStyle/>
          <a:p>
            <a:r>
              <a:rPr lang="en-US" sz="2400" dirty="0"/>
              <a:t>Embodied (somatic) mind</a:t>
            </a:r>
            <a:endParaRPr lang="en-CA" sz="2400" dirty="0"/>
          </a:p>
        </p:txBody>
      </p:sp>
      <p:sp>
        <p:nvSpPr>
          <p:cNvPr id="11" name="TextBox 10">
            <a:extLst>
              <a:ext uri="{FF2B5EF4-FFF2-40B4-BE49-F238E27FC236}">
                <a16:creationId xmlns:a16="http://schemas.microsoft.com/office/drawing/2014/main" id="{AAD51525-C5A2-3DA1-4C8B-9375D6E5D05F}"/>
              </a:ext>
            </a:extLst>
          </p:cNvPr>
          <p:cNvSpPr txBox="1"/>
          <p:nvPr/>
        </p:nvSpPr>
        <p:spPr>
          <a:xfrm>
            <a:off x="985427" y="4623528"/>
            <a:ext cx="3243208" cy="461665"/>
          </a:xfrm>
          <a:prstGeom prst="rect">
            <a:avLst/>
          </a:prstGeom>
          <a:noFill/>
        </p:spPr>
        <p:txBody>
          <a:bodyPr wrap="square">
            <a:spAutoFit/>
          </a:bodyPr>
          <a:lstStyle/>
          <a:p>
            <a:r>
              <a:rPr lang="en-US" sz="2400" dirty="0"/>
              <a:t>Organ Intelligence</a:t>
            </a:r>
            <a:endParaRPr lang="en-CA" sz="2400" dirty="0"/>
          </a:p>
        </p:txBody>
      </p:sp>
      <p:sp>
        <p:nvSpPr>
          <p:cNvPr id="13" name="TextBox 12">
            <a:extLst>
              <a:ext uri="{FF2B5EF4-FFF2-40B4-BE49-F238E27FC236}">
                <a16:creationId xmlns:a16="http://schemas.microsoft.com/office/drawing/2014/main" id="{7B6F7E3B-189E-2384-716A-10581D15CCA6}"/>
              </a:ext>
            </a:extLst>
          </p:cNvPr>
          <p:cNvSpPr txBox="1"/>
          <p:nvPr/>
        </p:nvSpPr>
        <p:spPr>
          <a:xfrm>
            <a:off x="385352" y="5533002"/>
            <a:ext cx="4354105" cy="461665"/>
          </a:xfrm>
          <a:prstGeom prst="rect">
            <a:avLst/>
          </a:prstGeom>
          <a:noFill/>
        </p:spPr>
        <p:txBody>
          <a:bodyPr wrap="square">
            <a:spAutoFit/>
          </a:bodyPr>
          <a:lstStyle/>
          <a:p>
            <a:r>
              <a:rPr lang="en-US" sz="2400" dirty="0"/>
              <a:t>Basal or Cellular Intelligence</a:t>
            </a:r>
            <a:endParaRPr lang="en-CA" sz="2400" dirty="0"/>
          </a:p>
        </p:txBody>
      </p:sp>
      <p:sp>
        <p:nvSpPr>
          <p:cNvPr id="15" name="TextBox 14">
            <a:extLst>
              <a:ext uri="{FF2B5EF4-FFF2-40B4-BE49-F238E27FC236}">
                <a16:creationId xmlns:a16="http://schemas.microsoft.com/office/drawing/2014/main" id="{526887F8-D837-28D0-35DD-99914A3E31C7}"/>
              </a:ext>
            </a:extLst>
          </p:cNvPr>
          <p:cNvSpPr txBox="1"/>
          <p:nvPr/>
        </p:nvSpPr>
        <p:spPr>
          <a:xfrm>
            <a:off x="309937" y="338543"/>
            <a:ext cx="6097712" cy="523220"/>
          </a:xfrm>
          <a:prstGeom prst="rect">
            <a:avLst/>
          </a:prstGeom>
          <a:noFill/>
        </p:spPr>
        <p:txBody>
          <a:bodyPr wrap="square">
            <a:spAutoFit/>
          </a:bodyPr>
          <a:lstStyle/>
          <a:p>
            <a:r>
              <a:rPr lang="en-US" sz="2800" dirty="0">
                <a:solidFill>
                  <a:srgbClr val="FFC000"/>
                </a:solidFill>
              </a:rPr>
              <a:t>Self-aware/observing mind</a:t>
            </a:r>
            <a:endParaRPr lang="en-CA" sz="2800" dirty="0">
              <a:solidFill>
                <a:srgbClr val="FFC000"/>
              </a:solidFill>
            </a:endParaRPr>
          </a:p>
        </p:txBody>
      </p:sp>
      <p:sp>
        <p:nvSpPr>
          <p:cNvPr id="8" name="TextBox 7">
            <a:extLst>
              <a:ext uri="{FF2B5EF4-FFF2-40B4-BE49-F238E27FC236}">
                <a16:creationId xmlns:a16="http://schemas.microsoft.com/office/drawing/2014/main" id="{D47B219D-A0F5-7B9D-8D52-E85E41D8CD06}"/>
              </a:ext>
            </a:extLst>
          </p:cNvPr>
          <p:cNvSpPr txBox="1"/>
          <p:nvPr/>
        </p:nvSpPr>
        <p:spPr>
          <a:xfrm>
            <a:off x="5528309" y="2092933"/>
            <a:ext cx="6749699" cy="2308324"/>
          </a:xfrm>
          <a:prstGeom prst="rect">
            <a:avLst/>
          </a:prstGeom>
          <a:noFill/>
        </p:spPr>
        <p:txBody>
          <a:bodyPr wrap="square">
            <a:spAutoFit/>
          </a:bodyPr>
          <a:lstStyle/>
          <a:p>
            <a:pPr marL="571500" indent="-571500">
              <a:buFont typeface="Arial" panose="020B0604020202020204" pitchFamily="34" charset="0"/>
              <a:buChar char="•"/>
            </a:pPr>
            <a:r>
              <a:rPr lang="en-CA" sz="3600" dirty="0"/>
              <a:t>History.</a:t>
            </a:r>
          </a:p>
          <a:p>
            <a:pPr marL="571500" indent="-571500">
              <a:buFont typeface="Arial" panose="020B0604020202020204" pitchFamily="34" charset="0"/>
              <a:buChar char="•"/>
            </a:pPr>
            <a:r>
              <a:rPr lang="en-CA" sz="3600" dirty="0"/>
              <a:t>Philosophy</a:t>
            </a:r>
          </a:p>
          <a:p>
            <a:pPr marL="571500" indent="-571500">
              <a:buFont typeface="Arial" panose="020B0604020202020204" pitchFamily="34" charset="0"/>
              <a:buChar char="•"/>
            </a:pPr>
            <a:r>
              <a:rPr lang="en-CA" sz="3600" dirty="0"/>
              <a:t>Religion</a:t>
            </a:r>
          </a:p>
          <a:p>
            <a:pPr marL="571500" indent="-571500">
              <a:buFont typeface="Arial" panose="020B0604020202020204" pitchFamily="34" charset="0"/>
              <a:buChar char="•"/>
            </a:pPr>
            <a:r>
              <a:rPr lang="en-CA" sz="3600" dirty="0"/>
              <a:t>Science</a:t>
            </a:r>
          </a:p>
        </p:txBody>
      </p:sp>
      <p:sp>
        <p:nvSpPr>
          <p:cNvPr id="6" name="TextBox 5">
            <a:extLst>
              <a:ext uri="{FF2B5EF4-FFF2-40B4-BE49-F238E27FC236}">
                <a16:creationId xmlns:a16="http://schemas.microsoft.com/office/drawing/2014/main" id="{84405210-0834-46EB-7608-2FCBA9D63839}"/>
              </a:ext>
            </a:extLst>
          </p:cNvPr>
          <p:cNvSpPr txBox="1"/>
          <p:nvPr/>
        </p:nvSpPr>
        <p:spPr>
          <a:xfrm>
            <a:off x="3541308" y="2018769"/>
            <a:ext cx="1537398" cy="369332"/>
          </a:xfrm>
          <a:prstGeom prst="rect">
            <a:avLst/>
          </a:prstGeom>
          <a:noFill/>
        </p:spPr>
        <p:txBody>
          <a:bodyPr wrap="square">
            <a:spAutoFit/>
          </a:bodyPr>
          <a:lstStyle/>
          <a:p>
            <a:r>
              <a:rPr lang="en-US" sz="1800" b="0" i="0" dirty="0">
                <a:effectLst/>
                <a:latin typeface="Arial" panose="020B0604020202020204" pitchFamily="34" charset="0"/>
              </a:rPr>
              <a:t>unconscious</a:t>
            </a:r>
            <a:endParaRPr lang="en-CA" dirty="0"/>
          </a:p>
        </p:txBody>
      </p:sp>
      <p:sp>
        <p:nvSpPr>
          <p:cNvPr id="12" name="TextBox 11">
            <a:extLst>
              <a:ext uri="{FF2B5EF4-FFF2-40B4-BE49-F238E27FC236}">
                <a16:creationId xmlns:a16="http://schemas.microsoft.com/office/drawing/2014/main" id="{BB56AFE9-88F0-8CF2-B60E-E0D98B1EC3DA}"/>
              </a:ext>
            </a:extLst>
          </p:cNvPr>
          <p:cNvSpPr txBox="1"/>
          <p:nvPr/>
        </p:nvSpPr>
        <p:spPr>
          <a:xfrm>
            <a:off x="3656864" y="1723601"/>
            <a:ext cx="1306287" cy="369332"/>
          </a:xfrm>
          <a:prstGeom prst="rect">
            <a:avLst/>
          </a:prstGeom>
          <a:noFill/>
        </p:spPr>
        <p:txBody>
          <a:bodyPr wrap="square">
            <a:spAutoFit/>
          </a:bodyPr>
          <a:lstStyle/>
          <a:p>
            <a:r>
              <a:rPr lang="en-US" sz="1800" b="0" i="0" dirty="0">
                <a:effectLst/>
                <a:latin typeface="Arial" panose="020B0604020202020204" pitchFamily="34" charset="0"/>
              </a:rPr>
              <a:t>conscious</a:t>
            </a:r>
            <a:endParaRPr lang="en-CA" dirty="0"/>
          </a:p>
        </p:txBody>
      </p:sp>
      <p:sp>
        <p:nvSpPr>
          <p:cNvPr id="14" name="Arrow: Up 13">
            <a:extLst>
              <a:ext uri="{FF2B5EF4-FFF2-40B4-BE49-F238E27FC236}">
                <a16:creationId xmlns:a16="http://schemas.microsoft.com/office/drawing/2014/main" id="{7F09FCA1-3C9B-DFA4-7741-07B7885FC4EA}"/>
              </a:ext>
            </a:extLst>
          </p:cNvPr>
          <p:cNvSpPr/>
          <p:nvPr/>
        </p:nvSpPr>
        <p:spPr>
          <a:xfrm>
            <a:off x="4137565" y="720729"/>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F47C8BFF-1179-6857-4C3D-27DFEB006AEF}"/>
              </a:ext>
            </a:extLst>
          </p:cNvPr>
          <p:cNvSpPr/>
          <p:nvPr/>
        </p:nvSpPr>
        <p:spPr>
          <a:xfrm>
            <a:off x="4141879" y="2412789"/>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3822C373-CC38-5EA7-235C-CAA0DD965A3D}"/>
              </a:ext>
            </a:extLst>
          </p:cNvPr>
          <p:cNvSpPr txBox="1"/>
          <p:nvPr/>
        </p:nvSpPr>
        <p:spPr>
          <a:xfrm>
            <a:off x="5173990" y="720729"/>
            <a:ext cx="6100762" cy="1200329"/>
          </a:xfrm>
          <a:prstGeom prst="rect">
            <a:avLst/>
          </a:prstGeom>
          <a:noFill/>
        </p:spPr>
        <p:txBody>
          <a:bodyPr wrap="square">
            <a:spAutoFit/>
          </a:bodyPr>
          <a:lstStyle/>
          <a:p>
            <a:pPr algn="ctr"/>
            <a:r>
              <a:rPr lang="en-US" sz="3600" dirty="0">
                <a:solidFill>
                  <a:schemeClr val="bg1"/>
                </a:solidFill>
              </a:rPr>
              <a:t>A MAP OF THE MIND: SELF-AWARE/OBSERVING MIND</a:t>
            </a:r>
          </a:p>
        </p:txBody>
      </p:sp>
    </p:spTree>
    <p:extLst>
      <p:ext uri="{BB962C8B-B14F-4D97-AF65-F5344CB8AC3E}">
        <p14:creationId xmlns:p14="http://schemas.microsoft.com/office/powerpoint/2010/main" val="2394555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71910-F9D3-C371-8169-1DD9820B47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B63B1D-1D6E-8B35-95F5-3461CCED3DAA}"/>
              </a:ext>
            </a:extLst>
          </p:cNvPr>
          <p:cNvSpPr txBox="1"/>
          <p:nvPr/>
        </p:nvSpPr>
        <p:spPr>
          <a:xfrm>
            <a:off x="471978" y="0"/>
            <a:ext cx="4269705" cy="1200329"/>
          </a:xfrm>
          <a:prstGeom prst="rect">
            <a:avLst/>
          </a:prstGeom>
          <a:noFill/>
        </p:spPr>
        <p:txBody>
          <a:bodyPr wrap="square">
            <a:spAutoFit/>
          </a:bodyPr>
          <a:lstStyle/>
          <a:p>
            <a:pPr algn="ctr"/>
            <a:r>
              <a:rPr lang="en-US" sz="3600" b="1" cap="all" dirty="0">
                <a:solidFill>
                  <a:schemeClr val="bg1"/>
                </a:solidFill>
                <a:cs typeface="Arial" panose="020B0604020202020204" pitchFamily="34" charset="0"/>
              </a:rPr>
              <a:t>WISE MIND IS reflecting MIND</a:t>
            </a:r>
            <a:endParaRPr lang="en-CA" sz="3600" dirty="0"/>
          </a:p>
        </p:txBody>
      </p:sp>
      <p:sp>
        <p:nvSpPr>
          <p:cNvPr id="4" name="TextBox 3">
            <a:extLst>
              <a:ext uri="{FF2B5EF4-FFF2-40B4-BE49-F238E27FC236}">
                <a16:creationId xmlns:a16="http://schemas.microsoft.com/office/drawing/2014/main" id="{54D9DF43-5C0F-8961-286B-DF5E2E308901}"/>
              </a:ext>
            </a:extLst>
          </p:cNvPr>
          <p:cNvSpPr txBox="1"/>
          <p:nvPr/>
        </p:nvSpPr>
        <p:spPr>
          <a:xfrm>
            <a:off x="5412459" y="428178"/>
            <a:ext cx="6400799"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rPr>
              <a:t>Of all the species on earth, </a:t>
            </a:r>
            <a:r>
              <a:rPr lang="en-US" sz="2400" b="0" i="0" dirty="0">
                <a:effectLst/>
                <a:latin typeface="Arial" panose="020B0604020202020204" pitchFamily="34" charset="0"/>
              </a:rPr>
              <a:t>humans have the greatest capacity to reflect not only on the world but on </a:t>
            </a:r>
            <a:r>
              <a:rPr lang="en-US" sz="2400" dirty="0">
                <a:latin typeface="Arial" panose="020B0604020202020204" pitchFamily="34" charset="0"/>
              </a:rPr>
              <a:t>our</a:t>
            </a:r>
            <a:r>
              <a:rPr lang="en-US" sz="2400" b="0" i="0" dirty="0">
                <a:effectLst/>
                <a:latin typeface="Arial" panose="020B0604020202020204" pitchFamily="34" charset="0"/>
              </a:rPr>
              <a:t>selves. </a:t>
            </a:r>
          </a:p>
          <a:p>
            <a:pPr marL="285750" indent="-285750">
              <a:buFont typeface="Arial" panose="020B0604020202020204" pitchFamily="34" charset="0"/>
              <a:buChar char="•"/>
            </a:pPr>
            <a:r>
              <a:rPr lang="en-US" sz="2400" b="0" i="0" dirty="0">
                <a:effectLst/>
                <a:latin typeface="Arial" panose="020B0604020202020204" pitchFamily="34" charset="0"/>
              </a:rPr>
              <a:t>Reflection means asking: What am I doing? Why? What does it mean? What is this world I live in? </a:t>
            </a:r>
            <a:r>
              <a:rPr lang="en-US" sz="2400" dirty="0">
                <a:latin typeface="Arial" panose="020B0604020202020204" pitchFamily="34" charset="0"/>
              </a:rPr>
              <a:t>What</a:t>
            </a:r>
            <a:r>
              <a:rPr lang="en-US" sz="2400" b="0" i="0" dirty="0">
                <a:effectLst/>
                <a:latin typeface="Arial" panose="020B0604020202020204" pitchFamily="34" charset="0"/>
              </a:rPr>
              <a:t> did my ancestors do? </a:t>
            </a:r>
          </a:p>
          <a:p>
            <a:pPr marL="285750" indent="-285750">
              <a:buFont typeface="Arial" panose="020B0604020202020204" pitchFamily="34" charset="0"/>
              <a:buChar char="•"/>
            </a:pPr>
            <a:r>
              <a:rPr lang="en-US" sz="2400" b="0" i="0" dirty="0">
                <a:effectLst/>
                <a:latin typeface="Arial" panose="020B0604020202020204" pitchFamily="34" charset="0"/>
              </a:rPr>
              <a:t>These reflective questions gave rise to history, philosophy, religion, medicine, psychology, art, science, and culture. </a:t>
            </a:r>
          </a:p>
          <a:p>
            <a:pPr marL="285750" indent="-285750">
              <a:buFont typeface="Arial" panose="020B0604020202020204" pitchFamily="34" charset="0"/>
              <a:buChar char="•"/>
            </a:pPr>
            <a:r>
              <a:rPr lang="en-US" sz="2400" dirty="0">
                <a:latin typeface="Arial" panose="020B0604020202020204" pitchFamily="34" charset="0"/>
              </a:rPr>
              <a:t>Reflection also led to awareness of our circumstances, our mortality, our vulnerability and </a:t>
            </a:r>
            <a:r>
              <a:rPr lang="en-US" sz="2400" b="0" i="0" dirty="0">
                <a:effectLst/>
                <a:latin typeface="Arial" panose="020B0604020202020204" pitchFamily="34" charset="0"/>
              </a:rPr>
              <a:t>moral responsibility. </a:t>
            </a:r>
          </a:p>
          <a:p>
            <a:pPr marL="285750" indent="-285750">
              <a:buFont typeface="Arial" panose="020B0604020202020204" pitchFamily="34" charset="0"/>
              <a:buChar char="•"/>
            </a:pPr>
            <a:r>
              <a:rPr lang="en-US" sz="2400" b="0" i="0" dirty="0">
                <a:effectLst/>
                <a:latin typeface="Arial" panose="020B0604020202020204" pitchFamily="34" charset="0"/>
              </a:rPr>
              <a:t>Reflection allows us to </a:t>
            </a:r>
            <a:r>
              <a:rPr lang="en-US" sz="2400" dirty="0">
                <a:latin typeface="Arial" panose="020B0604020202020204" pitchFamily="34" charset="0"/>
              </a:rPr>
              <a:t>think about our thoughts, feelings and behaviors and those of our fellow humans and is</a:t>
            </a:r>
            <a:r>
              <a:rPr lang="en-US" sz="2400" b="0" i="0" dirty="0">
                <a:effectLst/>
                <a:latin typeface="Arial" panose="020B0604020202020204" pitchFamily="34" charset="0"/>
              </a:rPr>
              <a:t> </a:t>
            </a:r>
            <a:r>
              <a:rPr lang="en-US" sz="2400" dirty="0">
                <a:latin typeface="Arial" panose="020B0604020202020204" pitchFamily="34" charset="0"/>
              </a:rPr>
              <a:t>the</a:t>
            </a:r>
            <a:r>
              <a:rPr lang="en-US" sz="2400" b="0" i="0" dirty="0">
                <a:effectLst/>
                <a:latin typeface="Arial" panose="020B0604020202020204" pitchFamily="34" charset="0"/>
              </a:rPr>
              <a:t> uniquely human </a:t>
            </a:r>
            <a:r>
              <a:rPr lang="en-US" sz="2400" dirty="0">
                <a:latin typeface="Arial" panose="020B0604020202020204" pitchFamily="34" charset="0"/>
              </a:rPr>
              <a:t>superpower</a:t>
            </a:r>
            <a:r>
              <a:rPr lang="en-US" sz="2400" b="0" i="0" dirty="0">
                <a:effectLst/>
                <a:latin typeface="Arial" panose="020B0604020202020204" pitchFamily="34" charset="0"/>
              </a:rPr>
              <a:t>.</a:t>
            </a:r>
          </a:p>
        </p:txBody>
      </p:sp>
      <p:pic>
        <p:nvPicPr>
          <p:cNvPr id="1026" name="Picture 2" descr="Reflective Mind (completed) - Department of Philosophy, Classics ...">
            <a:extLst>
              <a:ext uri="{FF2B5EF4-FFF2-40B4-BE49-F238E27FC236}">
                <a16:creationId xmlns:a16="http://schemas.microsoft.com/office/drawing/2014/main" id="{F99A6EE3-C374-9711-4FC6-DB7BFE043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57" y="1200329"/>
            <a:ext cx="4124325" cy="551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977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thinking&#10;&#10;Description automatically generated">
            <a:extLst>
              <a:ext uri="{FF2B5EF4-FFF2-40B4-BE49-F238E27FC236}">
                <a16:creationId xmlns:a16="http://schemas.microsoft.com/office/drawing/2014/main" id="{ABE3CEE0-6FD0-BB5F-8E4E-8579E0DC3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27" y="1527485"/>
            <a:ext cx="2853299" cy="3163084"/>
          </a:xfrm>
          <a:prstGeom prst="rect">
            <a:avLst/>
          </a:prstGeom>
        </p:spPr>
      </p:pic>
      <p:sp>
        <p:nvSpPr>
          <p:cNvPr id="7" name="TextBox 6">
            <a:extLst>
              <a:ext uri="{FF2B5EF4-FFF2-40B4-BE49-F238E27FC236}">
                <a16:creationId xmlns:a16="http://schemas.microsoft.com/office/drawing/2014/main" id="{20DD5040-8ED3-25E7-4AC0-C96C5E8CFF4B}"/>
              </a:ext>
            </a:extLst>
          </p:cNvPr>
          <p:cNvSpPr txBox="1"/>
          <p:nvPr/>
        </p:nvSpPr>
        <p:spPr>
          <a:xfrm>
            <a:off x="3307945" y="166568"/>
            <a:ext cx="9014683" cy="6524863"/>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mj-lt"/>
              </a:rPr>
              <a:t>H</a:t>
            </a:r>
            <a:r>
              <a:rPr lang="en-US" sz="2200" b="0" i="0" dirty="0">
                <a:effectLst/>
                <a:latin typeface="+mj-lt"/>
              </a:rPr>
              <a:t>istory as a time period encompasses the time since writing was invented. </a:t>
            </a:r>
          </a:p>
          <a:p>
            <a:pPr marL="285750" indent="-285750">
              <a:buFont typeface="Arial" panose="020B0604020202020204" pitchFamily="34" charset="0"/>
              <a:buChar char="•"/>
            </a:pPr>
            <a:r>
              <a:rPr lang="en-US" sz="2200" b="0" i="0" dirty="0">
                <a:effectLst/>
                <a:latin typeface="+mj-lt"/>
              </a:rPr>
              <a:t>History as a discipline was made possible by the invention of writing which allowed historians to </a:t>
            </a:r>
            <a:r>
              <a:rPr lang="en-US" sz="2200" dirty="0">
                <a:latin typeface="+mj-lt"/>
              </a:rPr>
              <a:t>have a better idea about what happened in the past</a:t>
            </a:r>
            <a:r>
              <a:rPr lang="en-US" sz="2200" b="0" i="0" dirty="0">
                <a:effectLst/>
                <a:latin typeface="+mj-lt"/>
              </a:rPr>
              <a:t>.</a:t>
            </a:r>
          </a:p>
          <a:p>
            <a:pPr marL="285750" indent="-285750">
              <a:buFont typeface="Arial" panose="020B0604020202020204" pitchFamily="34" charset="0"/>
              <a:buChar char="•"/>
            </a:pPr>
            <a:r>
              <a:rPr lang="en-US" sz="2200" dirty="0">
                <a:latin typeface="+mj-lt"/>
              </a:rPr>
              <a:t>History, the discipline, </a:t>
            </a:r>
            <a:r>
              <a:rPr lang="en-US" sz="2200" b="0" i="0" dirty="0">
                <a:effectLst/>
                <a:latin typeface="+mj-lt"/>
              </a:rPr>
              <a:t>encourages </a:t>
            </a:r>
            <a:r>
              <a:rPr lang="en-US" sz="2200" dirty="0">
                <a:latin typeface="+mj-lt"/>
              </a:rPr>
              <a:t>us</a:t>
            </a:r>
            <a:r>
              <a:rPr lang="en-US" sz="2200" b="0" i="0" dirty="0">
                <a:effectLst/>
                <a:latin typeface="+mj-lt"/>
              </a:rPr>
              <a:t> to reflect on </a:t>
            </a:r>
            <a:r>
              <a:rPr lang="en-US" sz="2200" dirty="0">
                <a:latin typeface="+mj-lt"/>
              </a:rPr>
              <a:t>our</a:t>
            </a:r>
            <a:r>
              <a:rPr lang="en-US" sz="2200" b="0" i="0" dirty="0">
                <a:effectLst/>
                <a:latin typeface="+mj-lt"/>
              </a:rPr>
              <a:t> lives in the context of the broader human experience</a:t>
            </a:r>
            <a:r>
              <a:rPr lang="en-US" sz="2200" dirty="0">
                <a:latin typeface="+mj-lt"/>
              </a:rPr>
              <a:t> and can thus </a:t>
            </a:r>
            <a:r>
              <a:rPr lang="en-US" sz="2200" b="0" i="0" dirty="0">
                <a:effectLst/>
                <a:latin typeface="+mj-lt"/>
              </a:rPr>
              <a:t>promote both self-awareness and personal growth. </a:t>
            </a:r>
          </a:p>
          <a:p>
            <a:pPr marL="285750" indent="-285750">
              <a:buFont typeface="Arial" panose="020B0604020202020204" pitchFamily="34" charset="0"/>
              <a:buChar char="•"/>
            </a:pPr>
            <a:r>
              <a:rPr lang="en-US" sz="2200" b="0" i="0" dirty="0">
                <a:effectLst/>
                <a:latin typeface="+mj-lt"/>
              </a:rPr>
              <a:t>By studying history, individuals can gain a deeper understanding of themselves and the cultural, social, and political contexts that have shaped human behavior and societies over time. This awareness can lead to a better understanding of our place in the world and the factors that influence personal and collective identities.</a:t>
            </a:r>
          </a:p>
          <a:p>
            <a:pPr marL="285750" indent="-285750">
              <a:buFont typeface="Arial" panose="020B0604020202020204" pitchFamily="34" charset="0"/>
              <a:buChar char="•"/>
            </a:pPr>
            <a:r>
              <a:rPr lang="en-US" sz="2200" b="0" i="0" dirty="0">
                <a:effectLst/>
                <a:latin typeface="+mj-lt"/>
              </a:rPr>
              <a:t>History provides countless examples of successes and failures, allowing individuals to learn from past experiences. This can inspire self-improvement by encouraging people to adopt successful strategies and avoid repeating past mistakes.</a:t>
            </a:r>
          </a:p>
          <a:p>
            <a:pPr marL="285750" indent="-285750">
              <a:buFont typeface="Arial" panose="020B0604020202020204" pitchFamily="34" charset="0"/>
              <a:buChar char="•"/>
            </a:pPr>
            <a:r>
              <a:rPr lang="en-US" sz="2200" b="0" i="0" dirty="0">
                <a:effectLst/>
                <a:latin typeface="+mj-lt"/>
              </a:rPr>
              <a:t>Engaging with historical narratives and sources develops critical thinking skills. This process encourages individuals to question assumptions, analyze evidence, and consider multiple perspectives, fostering a more reflective and self-aware mindset.</a:t>
            </a:r>
          </a:p>
        </p:txBody>
      </p:sp>
      <p:sp>
        <p:nvSpPr>
          <p:cNvPr id="9" name="TextBox 8">
            <a:extLst>
              <a:ext uri="{FF2B5EF4-FFF2-40B4-BE49-F238E27FC236}">
                <a16:creationId xmlns:a16="http://schemas.microsoft.com/office/drawing/2014/main" id="{1196510A-EFC5-EF50-A94E-4761829A671C}"/>
              </a:ext>
            </a:extLst>
          </p:cNvPr>
          <p:cNvSpPr txBox="1"/>
          <p:nvPr/>
        </p:nvSpPr>
        <p:spPr>
          <a:xfrm>
            <a:off x="497260" y="287079"/>
            <a:ext cx="2730925" cy="954107"/>
          </a:xfrm>
          <a:prstGeom prst="rect">
            <a:avLst/>
          </a:prstGeom>
          <a:noFill/>
        </p:spPr>
        <p:txBody>
          <a:bodyPr wrap="square">
            <a:spAutoFit/>
          </a:bodyPr>
          <a:lstStyle/>
          <a:p>
            <a:pPr algn="ctr"/>
            <a:r>
              <a:rPr lang="en-US" sz="2800" b="0" i="0" dirty="0">
                <a:solidFill>
                  <a:schemeClr val="bg1"/>
                </a:solidFill>
                <a:effectLst/>
                <a:latin typeface="+mj-lt"/>
              </a:rPr>
              <a:t>HISTORY </a:t>
            </a:r>
          </a:p>
          <a:p>
            <a:pPr algn="ctr"/>
            <a:r>
              <a:rPr lang="en-US" sz="2800" b="0" i="0" dirty="0">
                <a:solidFill>
                  <a:schemeClr val="bg1"/>
                </a:solidFill>
                <a:effectLst/>
                <a:latin typeface="+mj-lt"/>
              </a:rPr>
              <a:t>A</a:t>
            </a:r>
            <a:r>
              <a:rPr lang="en-US" sz="2800" dirty="0">
                <a:solidFill>
                  <a:schemeClr val="bg1"/>
                </a:solidFill>
                <a:latin typeface="+mj-lt"/>
              </a:rPr>
              <a:t>S</a:t>
            </a:r>
            <a:r>
              <a:rPr lang="en-US" sz="2800" b="0" i="0" dirty="0">
                <a:solidFill>
                  <a:schemeClr val="bg1"/>
                </a:solidFill>
                <a:effectLst/>
                <a:latin typeface="+mj-lt"/>
              </a:rPr>
              <a:t> WISE MIND</a:t>
            </a:r>
            <a:endParaRPr lang="en-CA" sz="2800" dirty="0">
              <a:solidFill>
                <a:schemeClr val="bg1"/>
              </a:solidFill>
            </a:endParaRPr>
          </a:p>
        </p:txBody>
      </p:sp>
      <p:sp>
        <p:nvSpPr>
          <p:cNvPr id="3" name="TextBox 2">
            <a:extLst>
              <a:ext uri="{FF2B5EF4-FFF2-40B4-BE49-F238E27FC236}">
                <a16:creationId xmlns:a16="http://schemas.microsoft.com/office/drawing/2014/main" id="{35D3ABA1-1695-6702-11DC-EF401EBA6DF8}"/>
              </a:ext>
            </a:extLst>
          </p:cNvPr>
          <p:cNvSpPr txBox="1"/>
          <p:nvPr/>
        </p:nvSpPr>
        <p:spPr>
          <a:xfrm>
            <a:off x="117008" y="4690569"/>
            <a:ext cx="3445460" cy="1477328"/>
          </a:xfrm>
          <a:prstGeom prst="rect">
            <a:avLst/>
          </a:prstGeom>
          <a:noFill/>
        </p:spPr>
        <p:txBody>
          <a:bodyPr wrap="square">
            <a:spAutoFit/>
          </a:bodyPr>
          <a:lstStyle/>
          <a:p>
            <a:endParaRPr lang="en-US" dirty="0">
              <a:latin typeface="+mj-lt"/>
            </a:endParaRPr>
          </a:p>
          <a:p>
            <a:r>
              <a:rPr lang="en-US" b="0" i="0" dirty="0">
                <a:effectLst/>
                <a:latin typeface="+mj-lt"/>
              </a:rPr>
              <a:t>“ History doesn’t repeat itself, but it often rhymes”</a:t>
            </a:r>
          </a:p>
          <a:p>
            <a:r>
              <a:rPr lang="en-US" dirty="0">
                <a:latin typeface="+mj-lt"/>
              </a:rPr>
              <a:t>                                      Mark Twain</a:t>
            </a:r>
            <a:r>
              <a:rPr lang="en-US" b="0" i="0" dirty="0">
                <a:effectLst/>
                <a:latin typeface="+mj-lt"/>
              </a:rPr>
              <a:t> </a:t>
            </a:r>
          </a:p>
          <a:p>
            <a:r>
              <a:rPr lang="en-US" b="0" i="0" dirty="0">
                <a:effectLst/>
                <a:latin typeface="+mj-lt"/>
              </a:rPr>
              <a:t> </a:t>
            </a:r>
            <a:endParaRPr lang="en-CA" dirty="0"/>
          </a:p>
        </p:txBody>
      </p:sp>
    </p:spTree>
    <p:extLst>
      <p:ext uri="{BB962C8B-B14F-4D97-AF65-F5344CB8AC3E}">
        <p14:creationId xmlns:p14="http://schemas.microsoft.com/office/powerpoint/2010/main" val="5483533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425419-5940-FDD9-A042-E168DE5DDAC9}"/>
              </a:ext>
            </a:extLst>
          </p:cNvPr>
          <p:cNvSpPr txBox="1"/>
          <p:nvPr/>
        </p:nvSpPr>
        <p:spPr>
          <a:xfrm>
            <a:off x="0" y="518956"/>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The field of History is often divided into </a:t>
            </a:r>
            <a:r>
              <a:rPr lang="en-US" sz="2000" b="0" i="0" dirty="0">
                <a:solidFill>
                  <a:schemeClr val="bg1"/>
                </a:solidFill>
                <a:effectLst/>
                <a:latin typeface="Arial" panose="020B0604020202020204" pitchFamily="34" charset="0"/>
                <a:cs typeface="Arial" panose="020B0604020202020204" pitchFamily="34" charset="0"/>
              </a:rPr>
              <a:t>periods</a:t>
            </a:r>
            <a:r>
              <a:rPr lang="en-US" sz="2000" b="0" i="0" dirty="0">
                <a:effectLst/>
                <a:latin typeface="Arial" panose="020B0604020202020204" pitchFamily="34" charset="0"/>
                <a:cs typeface="Arial" panose="020B0604020202020204" pitchFamily="34" charset="0"/>
              </a:rPr>
              <a:t> that help us organize and understand the development </a:t>
            </a:r>
            <a:r>
              <a:rPr lang="en-US" sz="2000" dirty="0">
                <a:latin typeface="Arial" panose="020B0604020202020204" pitchFamily="34" charset="0"/>
                <a:cs typeface="Arial" panose="020B0604020202020204" pitchFamily="34" charset="0"/>
              </a:rPr>
              <a:t>of</a:t>
            </a:r>
            <a:r>
              <a:rPr lang="en-US" sz="2000" b="0" i="0" dirty="0">
                <a:effectLst/>
                <a:latin typeface="Arial" panose="020B0604020202020204" pitchFamily="34" charset="0"/>
                <a:cs typeface="Arial" panose="020B0604020202020204" pitchFamily="34" charset="0"/>
              </a:rPr>
              <a:t> civilization.</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Prehist</a:t>
            </a:r>
            <a:r>
              <a:rPr lang="en-US" sz="2000" dirty="0">
                <a:solidFill>
                  <a:schemeClr val="bg1"/>
                </a:solidFill>
                <a:latin typeface="Arial" panose="020B0604020202020204" pitchFamily="34" charset="0"/>
                <a:cs typeface="Arial" panose="020B0604020202020204" pitchFamily="34" charset="0"/>
              </a:rPr>
              <a:t>ory</a:t>
            </a:r>
            <a:r>
              <a:rPr lang="en-US" sz="2000" dirty="0">
                <a:latin typeface="Arial" panose="020B0604020202020204" pitchFamily="34" charset="0"/>
                <a:cs typeface="Arial" panose="020B0604020202020204" pitchFamily="34" charset="0"/>
              </a:rPr>
              <a:t> refers to the</a:t>
            </a:r>
            <a:r>
              <a:rPr lang="en-US" sz="2000" b="0" i="0" dirty="0">
                <a:effectLst/>
                <a:latin typeface="Arial" panose="020B0604020202020204" pitchFamily="34" charset="0"/>
                <a:cs typeface="Arial" panose="020B0604020202020204" pitchFamily="34" charset="0"/>
              </a:rPr>
              <a:t> time before written records.</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Ancient History </a:t>
            </a:r>
            <a:r>
              <a:rPr lang="en-US" sz="2000" b="0" i="0" dirty="0">
                <a:effectLst/>
                <a:latin typeface="Arial" panose="020B0604020202020204" pitchFamily="34" charset="0"/>
                <a:cs typeface="Arial" panose="020B0604020202020204" pitchFamily="34" charset="0"/>
              </a:rPr>
              <a:t>includes the rise of early civilizations (like Mesopotamia, Ancient Egypt, the Indus Valley, and Ancient China) and lasts until the fall of the Western Roman Empire around 476 AD.</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a:t>
            </a:r>
            <a:r>
              <a:rPr lang="en-US" sz="2000" b="0" i="0" dirty="0">
                <a:solidFill>
                  <a:schemeClr val="bg1"/>
                </a:solidFill>
                <a:effectLst/>
                <a:latin typeface="Arial" panose="020B0604020202020204" pitchFamily="34" charset="0"/>
                <a:cs typeface="Arial" panose="020B0604020202020204" pitchFamily="34" charset="0"/>
              </a:rPr>
              <a:t>Classical Period</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o</a:t>
            </a:r>
            <a:r>
              <a:rPr lang="en-US" sz="2000" b="0" i="0" dirty="0">
                <a:effectLst/>
                <a:latin typeface="Arial" panose="020B0604020202020204" pitchFamily="34" charset="0"/>
                <a:cs typeface="Arial" panose="020B0604020202020204" pitchFamily="34" charset="0"/>
              </a:rPr>
              <a:t>ften considered part of ancient history, this period is marked by the dominance of empires such as Greece and Rome, and it includes significant developments in art, philosophy, and governance. It generally spans from around 500 BC to 500 AD.</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a:t>
            </a:r>
            <a:r>
              <a:rPr lang="en-US" sz="2000" b="0" i="0" dirty="0">
                <a:solidFill>
                  <a:schemeClr val="bg1"/>
                </a:solidFill>
                <a:effectLst/>
                <a:latin typeface="Arial" panose="020B0604020202020204" pitchFamily="34" charset="0"/>
                <a:cs typeface="Arial" panose="020B0604020202020204" pitchFamily="34" charset="0"/>
              </a:rPr>
              <a:t>Post-Classical Period, Middle Ages, or Medieval period </a:t>
            </a:r>
            <a:r>
              <a:rPr lang="en-US" sz="2000" b="0" i="0" dirty="0">
                <a:effectLst/>
                <a:latin typeface="Arial" panose="020B0604020202020204" pitchFamily="34" charset="0"/>
                <a:cs typeface="Arial" panose="020B0604020202020204" pitchFamily="34" charset="0"/>
              </a:rPr>
              <a:t>follows the classical era and lasts from about 500 AD to 1500 AD. It starts with the fall of the Western Roman Empire in 476 AD and includes the rise of Islam, the Byzantine Empire, and the development of various kingdoms and empires around the world.</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a:t>
            </a:r>
            <a:r>
              <a:rPr lang="en-US" sz="2000" b="0" i="0" dirty="0">
                <a:solidFill>
                  <a:schemeClr val="bg1"/>
                </a:solidFill>
                <a:effectLst/>
                <a:latin typeface="Arial" panose="020B0604020202020204" pitchFamily="34" charset="0"/>
                <a:cs typeface="Arial" panose="020B0604020202020204" pitchFamily="34" charset="0"/>
              </a:rPr>
              <a:t>Renaissance </a:t>
            </a:r>
            <a:r>
              <a:rPr lang="en-US" sz="2000" dirty="0">
                <a:latin typeface="Arial" panose="020B0604020202020204" pitchFamily="34" charset="0"/>
                <a:cs typeface="Arial" panose="020B0604020202020204" pitchFamily="34" charset="0"/>
              </a:rPr>
              <a:t>b</a:t>
            </a:r>
            <a:r>
              <a:rPr lang="en-US" sz="2000" b="0" i="0" dirty="0">
                <a:effectLst/>
                <a:latin typeface="Arial" panose="020B0604020202020204" pitchFamily="34" charset="0"/>
                <a:cs typeface="Arial" panose="020B0604020202020204" pitchFamily="34" charset="0"/>
              </a:rPr>
              <a:t>egins in the 14th century and lasts into the 17th century, this period is marked by a revival of art, culture, and intellectual pursuits inspired by classical antiquity.</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a:t>
            </a:r>
            <a:r>
              <a:rPr lang="en-US" sz="2000" b="0" i="0" dirty="0">
                <a:solidFill>
                  <a:schemeClr val="bg1"/>
                </a:solidFill>
                <a:effectLst/>
                <a:latin typeface="Arial" panose="020B0604020202020204" pitchFamily="34" charset="0"/>
                <a:cs typeface="Arial" panose="020B0604020202020204" pitchFamily="34" charset="0"/>
              </a:rPr>
              <a:t>Early Modern Period </a:t>
            </a:r>
            <a:r>
              <a:rPr lang="en-US" sz="2000" b="0" i="0" dirty="0">
                <a:effectLst/>
                <a:latin typeface="Arial" panose="020B0604020202020204" pitchFamily="34" charset="0"/>
                <a:cs typeface="Arial" panose="020B0604020202020204" pitchFamily="34" charset="0"/>
              </a:rPr>
              <a:t>follows the Renaissance and extends from the late 15th century to the late 18th century. It is characterized by the rise of nation-states, exploratory voyages, and the beginnings of the Industrial Revolution.</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Modern History</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a:t>
            </a:r>
            <a:r>
              <a:rPr lang="en-US" sz="2000" b="0" i="0" dirty="0">
                <a:effectLst/>
                <a:latin typeface="Arial" panose="020B0604020202020204" pitchFamily="34" charset="0"/>
                <a:cs typeface="Arial" panose="020B0604020202020204" pitchFamily="34" charset="0"/>
              </a:rPr>
              <a:t>tarting in the late 18th century this period includes significant events like the Industrial Revolution, the two World Wars, the Cold War, and the rise of globalization.</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Contemporary History</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focuses on events from</a:t>
            </a:r>
            <a:r>
              <a:rPr lang="en-US" sz="2000" b="0" i="0" dirty="0">
                <a:effectLst/>
                <a:latin typeface="Arial" panose="020B0604020202020204" pitchFamily="34" charset="0"/>
                <a:cs typeface="Arial" panose="020B0604020202020204" pitchFamily="34" charset="0"/>
              </a:rPr>
              <a:t> the late 20th century</a:t>
            </a:r>
            <a:r>
              <a:rPr lang="en-US" sz="2000" dirty="0">
                <a:latin typeface="Arial" panose="020B0604020202020204" pitchFamily="34" charset="0"/>
                <a:cs typeface="Arial" panose="020B0604020202020204" pitchFamily="34" charset="0"/>
              </a:rPr>
              <a:t> to</a:t>
            </a:r>
            <a:r>
              <a:rPr lang="en-US" sz="2000" b="0" i="0" dirty="0">
                <a:effectLst/>
                <a:latin typeface="Arial" panose="020B0604020202020204" pitchFamily="34" charset="0"/>
                <a:cs typeface="Arial" panose="020B0604020202020204" pitchFamily="34" charset="0"/>
              </a:rPr>
              <a:t> the present.</a:t>
            </a:r>
            <a:br>
              <a:rPr lang="en-US" dirty="0"/>
            </a:br>
            <a:br>
              <a:rPr lang="en-US" dirty="0"/>
            </a:br>
            <a:endParaRPr lang="en-CA" dirty="0"/>
          </a:p>
        </p:txBody>
      </p:sp>
      <p:sp>
        <p:nvSpPr>
          <p:cNvPr id="5" name="TextBox 4">
            <a:extLst>
              <a:ext uri="{FF2B5EF4-FFF2-40B4-BE49-F238E27FC236}">
                <a16:creationId xmlns:a16="http://schemas.microsoft.com/office/drawing/2014/main" id="{019E9595-12DF-92AB-D6F9-D94F57332010}"/>
              </a:ext>
            </a:extLst>
          </p:cNvPr>
          <p:cNvSpPr txBox="1"/>
          <p:nvPr/>
        </p:nvSpPr>
        <p:spPr>
          <a:xfrm>
            <a:off x="3906584" y="-4264"/>
            <a:ext cx="6135624" cy="523220"/>
          </a:xfrm>
          <a:prstGeom prst="rect">
            <a:avLst/>
          </a:prstGeom>
          <a:noFill/>
        </p:spPr>
        <p:txBody>
          <a:bodyPr wrap="square">
            <a:spAutoFit/>
          </a:bodyPr>
          <a:lstStyle/>
          <a:p>
            <a:r>
              <a:rPr lang="en-US" sz="2800" b="0" i="0" dirty="0">
                <a:solidFill>
                  <a:schemeClr val="bg1"/>
                </a:solidFill>
                <a:effectLst/>
                <a:latin typeface="Arial" panose="020B0604020202020204" pitchFamily="34" charset="0"/>
              </a:rPr>
              <a:t> </a:t>
            </a:r>
            <a:r>
              <a:rPr lang="en-US" sz="2800" dirty="0">
                <a:solidFill>
                  <a:schemeClr val="bg1"/>
                </a:solidFill>
                <a:latin typeface="Arial" panose="020B0604020202020204" pitchFamily="34" charset="0"/>
              </a:rPr>
              <a:t>HISTORICAL PERIODS</a:t>
            </a:r>
            <a:endParaRPr lang="en-CA" sz="2800" dirty="0">
              <a:solidFill>
                <a:schemeClr val="bg1"/>
              </a:solidFill>
            </a:endParaRPr>
          </a:p>
        </p:txBody>
      </p:sp>
      <p:sp>
        <p:nvSpPr>
          <p:cNvPr id="2" name="Oval 1">
            <a:extLst>
              <a:ext uri="{FF2B5EF4-FFF2-40B4-BE49-F238E27FC236}">
                <a16:creationId xmlns:a16="http://schemas.microsoft.com/office/drawing/2014/main" id="{92622789-E728-28B3-2019-664C524C7289}"/>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919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4081463" y="236538"/>
            <a:ext cx="8110537" cy="1509712"/>
          </a:xfrm>
        </p:spPr>
        <p:txBody>
          <a:bodyPr vert="horz" lIns="91440" tIns="45720" rIns="91440" bIns="45720" rtlCol="0" anchor="ctr">
            <a:normAutofit/>
          </a:bodyPr>
          <a:lstStyle/>
          <a:p>
            <a:r>
              <a:rPr lang="en-US" dirty="0">
                <a:solidFill>
                  <a:schemeClr val="bg1"/>
                </a:solidFill>
              </a:rPr>
              <a:t>Homework from last week</a:t>
            </a: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3681413" y="1371600"/>
            <a:ext cx="8510587" cy="5486400"/>
          </a:xfrm>
        </p:spPr>
        <p:txBody>
          <a:bodyPr vert="horz" lIns="91440" tIns="45720" rIns="91440" bIns="45720" rtlCol="0">
            <a:normAutofit/>
          </a:bodyPr>
          <a:lstStyle/>
          <a:p>
            <a:pPr marL="0"/>
            <a:endParaRPr lang="en-US" sz="1000" dirty="0"/>
          </a:p>
          <a:p>
            <a:r>
              <a:rPr lang="en-US" sz="3200" dirty="0"/>
              <a:t>Start tracking the skills you are learning using the DBT diary card. </a:t>
            </a:r>
          </a:p>
          <a:p>
            <a:r>
              <a:rPr lang="en-US" sz="3200" dirty="0"/>
              <a:t>Submit questions or comments to  </a:t>
            </a:r>
            <a:r>
              <a:rPr lang="en-US" sz="3200" dirty="0">
                <a:solidFill>
                  <a:schemeClr val="bg1"/>
                </a:solidFill>
                <a:hlinkClick r:id="rId3">
                  <a:extLst>
                    <a:ext uri="{A12FA001-AC4F-418D-AE19-62706E023703}">
                      <ahyp:hlinkClr xmlns:ahyp="http://schemas.microsoft.com/office/drawing/2018/hyperlinkcolor" val="tx"/>
                    </a:ext>
                  </a:extLst>
                </a:hlinkClick>
              </a:rPr>
              <a:t>itssimple2023@gmail.com</a:t>
            </a:r>
            <a:endParaRPr lang="en-US" sz="3200" dirty="0">
              <a:solidFill>
                <a:schemeClr val="bg1"/>
              </a:solidFill>
            </a:endParaRPr>
          </a:p>
          <a:p>
            <a:r>
              <a:rPr lang="en-US" sz="3200" dirty="0"/>
              <a:t>Read Simple manual sessions 4, 6 and 8 </a:t>
            </a:r>
          </a:p>
          <a:p>
            <a:r>
              <a:rPr lang="en-US" sz="3200" dirty="0"/>
              <a:t>Start working on a crisis plan.</a:t>
            </a:r>
          </a:p>
          <a:p>
            <a:r>
              <a:rPr lang="en-US" sz="3200" dirty="0"/>
              <a:t> Craft your own personal dashboard  </a:t>
            </a:r>
          </a:p>
        </p:txBody>
      </p:sp>
      <p:pic>
        <p:nvPicPr>
          <p:cNvPr id="6" name="Picture 5" descr="Text, letter&#10;&#10;Description automatically generated">
            <a:extLst>
              <a:ext uri="{FF2B5EF4-FFF2-40B4-BE49-F238E27FC236}">
                <a16:creationId xmlns:a16="http://schemas.microsoft.com/office/drawing/2014/main" id="{2EF6434E-2E08-EEFC-876E-D0F7A56F4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7" y="582930"/>
            <a:ext cx="3582812" cy="6098962"/>
          </a:xfrm>
          <a:prstGeom prst="rect">
            <a:avLst/>
          </a:prstGeom>
        </p:spPr>
      </p:pic>
    </p:spTree>
    <p:extLst>
      <p:ext uri="{BB962C8B-B14F-4D97-AF65-F5344CB8AC3E}">
        <p14:creationId xmlns:p14="http://schemas.microsoft.com/office/powerpoint/2010/main" val="133195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24F723-857F-94B5-58BF-BBC7369E8128}"/>
              </a:ext>
            </a:extLst>
          </p:cNvPr>
          <p:cNvSpPr txBox="1"/>
          <p:nvPr/>
        </p:nvSpPr>
        <p:spPr>
          <a:xfrm>
            <a:off x="0" y="568013"/>
            <a:ext cx="12299950" cy="6647974"/>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As we explore history, we’ll </a:t>
            </a:r>
            <a:r>
              <a:rPr lang="en-US" sz="2400" dirty="0">
                <a:latin typeface="Arial" panose="020B0604020202020204" pitchFamily="34" charset="0"/>
                <a:cs typeface="Arial" panose="020B0604020202020204" pitchFamily="34" charset="0"/>
              </a:rPr>
              <a:t>touch on s</a:t>
            </a:r>
            <a:r>
              <a:rPr lang="en-US" sz="2400" b="0" i="0" dirty="0">
                <a:effectLst/>
                <a:latin typeface="Arial" panose="020B0604020202020204" pitchFamily="34" charset="0"/>
                <a:cs typeface="Arial" panose="020B0604020202020204" pitchFamily="34" charset="0"/>
              </a:rPr>
              <a:t>ome important milestones which greatly influenced modern Western thought:</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3000 BCE</a:t>
            </a:r>
            <a:r>
              <a:rPr lang="en-US" sz="2400" dirty="0">
                <a:solidFill>
                  <a:schemeClr val="bg1"/>
                </a:solidFill>
                <a:latin typeface="Arial" panose="020B0604020202020204" pitchFamily="34" charset="0"/>
                <a:cs typeface="Arial" panose="020B0604020202020204" pitchFamily="34" charset="0"/>
              </a:rPr>
              <a:t>-</a:t>
            </a:r>
            <a:r>
              <a:rPr lang="en-US" sz="2400" b="0" i="0" dirty="0">
                <a:solidFill>
                  <a:schemeClr val="bg1"/>
                </a:solidFill>
                <a:effectLst/>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The rise of organized </a:t>
            </a:r>
            <a:r>
              <a:rPr lang="en-US" sz="2400" b="0" i="0" dirty="0">
                <a:solidFill>
                  <a:schemeClr val="bg1"/>
                </a:solidFill>
                <a:effectLst/>
                <a:latin typeface="Arial" panose="020B0604020202020204" pitchFamily="34" charset="0"/>
                <a:cs typeface="Arial" panose="020B0604020202020204" pitchFamily="34" charset="0"/>
              </a:rPr>
              <a:t>polytheistic religions </a:t>
            </a:r>
            <a:r>
              <a:rPr lang="en-US" sz="2400" b="0" i="0" dirty="0">
                <a:effectLst/>
                <a:latin typeface="Arial" panose="020B0604020202020204" pitchFamily="34" charset="0"/>
                <a:cs typeface="Arial" panose="020B0604020202020204" pitchFamily="34" charset="0"/>
              </a:rPr>
              <a:t>with multiple gods, such as those in ancient Mesopotamia, Egypt, and Greece. These belief systems include various deities representing natural forces and human experiences </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1200 BCE - 500 CE</a:t>
            </a:r>
            <a:r>
              <a:rPr lang="en-US" sz="2400" dirty="0">
                <a:solidFill>
                  <a:schemeClr val="bg1"/>
                </a:solidFill>
                <a:latin typeface="Arial" panose="020B0604020202020204" pitchFamily="34" charset="0"/>
                <a:cs typeface="Arial" panose="020B0604020202020204" pitchFamily="34" charset="0"/>
              </a:rPr>
              <a:t>-</a:t>
            </a:r>
            <a:r>
              <a:rPr lang="en-US" sz="2400" b="0" i="0" dirty="0">
                <a:solidFill>
                  <a:schemeClr val="bg1"/>
                </a:solidFill>
                <a:effectLst/>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The development of </a:t>
            </a:r>
            <a:r>
              <a:rPr lang="en-US" sz="2400" b="0" i="0" dirty="0">
                <a:solidFill>
                  <a:schemeClr val="bg1"/>
                </a:solidFill>
                <a:effectLst/>
                <a:latin typeface="Arial" panose="020B0604020202020204" pitchFamily="34" charset="0"/>
                <a:cs typeface="Arial" panose="020B0604020202020204" pitchFamily="34" charset="0"/>
              </a:rPr>
              <a:t>monotheistic religions</a:t>
            </a:r>
            <a:r>
              <a:rPr lang="en-US" sz="2400" b="0" i="0" dirty="0">
                <a:effectLst/>
                <a:latin typeface="Arial" panose="020B0604020202020204" pitchFamily="34" charset="0"/>
                <a:cs typeface="Arial" panose="020B0604020202020204" pitchFamily="34" charset="0"/>
              </a:rPr>
              <a:t>, notably Judaism, which emphasizes the belief in one God. This idea evolves into Christianity and Islam, shaping Western and Middle Eastern thought.</a:t>
            </a: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800 BCE - 200 BCE-</a:t>
            </a:r>
            <a:r>
              <a:rPr lang="en-US" sz="2400" dirty="0">
                <a:latin typeface="Arial" panose="020B0604020202020204" pitchFamily="34" charset="0"/>
                <a:cs typeface="Arial" panose="020B0604020202020204" pitchFamily="34" charset="0"/>
              </a:rPr>
              <a:t>A period of profound philosophical and religious development known as the </a:t>
            </a:r>
            <a:r>
              <a:rPr lang="en-US" sz="2400" dirty="0">
                <a:solidFill>
                  <a:schemeClr val="bg1"/>
                </a:solidFill>
                <a:latin typeface="Arial" panose="020B0604020202020204" pitchFamily="34" charset="0"/>
                <a:cs typeface="Arial" panose="020B0604020202020204" pitchFamily="34" charset="0"/>
              </a:rPr>
              <a:t>Axial age </a:t>
            </a:r>
            <a:r>
              <a:rPr lang="en-US" sz="2400" dirty="0">
                <a:latin typeface="Arial" panose="020B0604020202020204" pitchFamily="34" charset="0"/>
                <a:cs typeface="Arial" panose="020B0604020202020204" pitchFamily="34" charset="0"/>
              </a:rPr>
              <a:t>occurs across various regions. This period saw the emergence of Confucianism, Buddhism, Zoroastrianism, and the philosophical inquiries of ancient Greece</a:t>
            </a: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solidFill>
                  <a:schemeClr val="bg1"/>
                </a:solidFill>
                <a:latin typeface="Arial" panose="020B0604020202020204" pitchFamily="34" charset="0"/>
                <a:cs typeface="Arial" panose="020B0604020202020204" pitchFamily="34" charset="0"/>
              </a:rPr>
              <a:t>400 BCE. - </a:t>
            </a:r>
            <a:r>
              <a:rPr lang="en-US" sz="2400" b="0" i="0" dirty="0">
                <a:latin typeface="Arial" panose="020B0604020202020204" pitchFamily="34" charset="0"/>
                <a:cs typeface="Arial" panose="020B0604020202020204" pitchFamily="34" charset="0"/>
              </a:rPr>
              <a:t>Plato introduces the </a:t>
            </a:r>
            <a:r>
              <a:rPr lang="en-US" sz="2400" dirty="0">
                <a:latin typeface="Arial" panose="020B0604020202020204" pitchFamily="34" charset="0"/>
                <a:cs typeface="Arial" panose="020B0604020202020204" pitchFamily="34" charset="0"/>
              </a:rPr>
              <a:t>popularizes </a:t>
            </a:r>
            <a:r>
              <a:rPr lang="en-US" sz="2400" dirty="0">
                <a:solidFill>
                  <a:schemeClr val="bg1"/>
                </a:solidFill>
                <a:latin typeface="Arial" panose="020B0604020202020204" pitchFamily="34" charset="0"/>
                <a:cs typeface="Arial" panose="020B0604020202020204" pitchFamily="34" charset="0"/>
              </a:rPr>
              <a:t>philosophical</a:t>
            </a:r>
            <a:r>
              <a:rPr lang="en-US" sz="2400" b="0" i="0" dirty="0">
                <a:solidFill>
                  <a:schemeClr val="bg1"/>
                </a:solidFill>
                <a:latin typeface="Arial" panose="020B0604020202020204" pitchFamily="34" charset="0"/>
                <a:cs typeface="Arial" panose="020B0604020202020204" pitchFamily="34" charset="0"/>
              </a:rPr>
              <a:t> idealism</a:t>
            </a:r>
            <a:r>
              <a:rPr lang="en-US" sz="2400" b="0" i="0" dirty="0">
                <a:latin typeface="Arial" panose="020B0604020202020204" pitchFamily="34" charset="0"/>
                <a:cs typeface="Arial" panose="020B0604020202020204" pitchFamily="34" charset="0"/>
              </a:rPr>
              <a:t>, positing that the material world reflects a higher reality of forms or ideas. </a:t>
            </a:r>
          </a:p>
          <a:p>
            <a:pPr marL="285750" indent="-285750">
              <a:buFont typeface="Arial" panose="020B0604020202020204" pitchFamily="34" charset="0"/>
              <a:buChar char="•"/>
            </a:pPr>
            <a:r>
              <a:rPr lang="en-US" sz="2400" b="0" i="0" dirty="0">
                <a:solidFill>
                  <a:schemeClr val="bg1"/>
                </a:solidFill>
                <a:latin typeface="Arial" panose="020B0604020202020204" pitchFamily="34" charset="0"/>
                <a:cs typeface="Arial" panose="020B0604020202020204" pitchFamily="34" charset="0"/>
              </a:rPr>
              <a:t>14th - 17th centuries </a:t>
            </a:r>
            <a:r>
              <a:rPr lang="en-US" sz="2400" b="0" i="0" dirty="0">
                <a:latin typeface="Arial" panose="020B0604020202020204" pitchFamily="34" charset="0"/>
                <a:cs typeface="Arial" panose="020B0604020202020204" pitchFamily="34" charset="0"/>
              </a:rPr>
              <a:t>- A cultural movement </a:t>
            </a:r>
            <a:r>
              <a:rPr lang="en-US" sz="2400" dirty="0">
                <a:latin typeface="Arial" panose="020B0604020202020204" pitchFamily="34" charset="0"/>
                <a:cs typeface="Arial" panose="020B0604020202020204" pitchFamily="34" charset="0"/>
              </a:rPr>
              <a:t>known as </a:t>
            </a:r>
            <a:r>
              <a:rPr lang="en-US" sz="2400" dirty="0">
                <a:solidFill>
                  <a:schemeClr val="bg1"/>
                </a:solidFill>
                <a:latin typeface="Arial" panose="020B0604020202020204" pitchFamily="34" charset="0"/>
                <a:cs typeface="Arial" panose="020B0604020202020204" pitchFamily="34" charset="0"/>
              </a:rPr>
              <a:t>the Renaissance</a:t>
            </a:r>
            <a:r>
              <a:rPr lang="en-US" sz="2400" b="0" i="0" dirty="0">
                <a:solidFill>
                  <a:schemeClr val="bg1"/>
                </a:solidFill>
                <a:latin typeface="Arial" panose="020B0604020202020204" pitchFamily="34" charset="0"/>
                <a:cs typeface="Arial" panose="020B0604020202020204" pitchFamily="34" charset="0"/>
              </a:rPr>
              <a:t> </a:t>
            </a:r>
            <a:r>
              <a:rPr lang="en-US" sz="2400" b="0" i="0" dirty="0">
                <a:latin typeface="Arial" panose="020B0604020202020204" pitchFamily="34" charset="0"/>
                <a:cs typeface="Arial" panose="020B0604020202020204" pitchFamily="34" charset="0"/>
              </a:rPr>
              <a:t>emphasizes human potential and achievements, leading to a revival of classical learning and the arts. Thinkers like Erasmus and Machiavelli challenge traditional religious views.</a:t>
            </a:r>
          </a:p>
          <a:p>
            <a:pPr marL="285750" indent="-285750">
              <a:buFont typeface="Arial" panose="020B0604020202020204" pitchFamily="34" charset="0"/>
              <a:buChar char="•"/>
            </a:pPr>
            <a:endParaRPr lang="en-US" b="0" i="0" dirty="0"/>
          </a:p>
        </p:txBody>
      </p:sp>
      <p:sp>
        <p:nvSpPr>
          <p:cNvPr id="5" name="TextBox 4">
            <a:extLst>
              <a:ext uri="{FF2B5EF4-FFF2-40B4-BE49-F238E27FC236}">
                <a16:creationId xmlns:a16="http://schemas.microsoft.com/office/drawing/2014/main" id="{E10998CE-1FA8-BF33-514F-9BE585B70BEA}"/>
              </a:ext>
            </a:extLst>
          </p:cNvPr>
          <p:cNvSpPr txBox="1"/>
          <p:nvPr/>
        </p:nvSpPr>
        <p:spPr>
          <a:xfrm>
            <a:off x="909574" y="-22098"/>
            <a:ext cx="10853928" cy="523220"/>
          </a:xfrm>
          <a:prstGeom prst="rect">
            <a:avLst/>
          </a:prstGeom>
          <a:noFill/>
        </p:spPr>
        <p:txBody>
          <a:bodyPr wrap="square">
            <a:spAutoFit/>
          </a:bodyPr>
          <a:lstStyle/>
          <a:p>
            <a:r>
              <a:rPr lang="en-US" sz="2800" dirty="0">
                <a:solidFill>
                  <a:schemeClr val="bg1"/>
                </a:solidFill>
                <a:latin typeface="Arial" panose="020B0604020202020204" pitchFamily="34" charset="0"/>
              </a:rPr>
              <a:t>MILESTONES IN THE EVOLUTION OF WESTERN THOUGHT</a:t>
            </a:r>
            <a:endParaRPr lang="en-CA" sz="2800" dirty="0">
              <a:solidFill>
                <a:schemeClr val="bg1"/>
              </a:solidFill>
            </a:endParaRPr>
          </a:p>
        </p:txBody>
      </p:sp>
      <p:sp>
        <p:nvSpPr>
          <p:cNvPr id="2" name="Oval 1">
            <a:extLst>
              <a:ext uri="{FF2B5EF4-FFF2-40B4-BE49-F238E27FC236}">
                <a16:creationId xmlns:a16="http://schemas.microsoft.com/office/drawing/2014/main" id="{7B23D091-E013-892E-7595-07B83D5B3B97}"/>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92055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2E5F3-A5A3-89E9-24CF-1B9CDE10CB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30707C-69B5-746A-FD6B-29E306964204}"/>
              </a:ext>
            </a:extLst>
          </p:cNvPr>
          <p:cNvSpPr txBox="1"/>
          <p:nvPr/>
        </p:nvSpPr>
        <p:spPr>
          <a:xfrm>
            <a:off x="87258" y="1075715"/>
            <a:ext cx="12017483" cy="5539978"/>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chemeClr val="bg1"/>
                </a:solidFill>
                <a:latin typeface="Arial" panose="020B0604020202020204" pitchFamily="34" charset="0"/>
                <a:cs typeface="Arial" panose="020B0604020202020204" pitchFamily="34" charset="0"/>
              </a:rPr>
              <a:t>16th - 18th centuries - </a:t>
            </a:r>
            <a:r>
              <a:rPr lang="en-US" sz="2400" b="0" i="0" dirty="0">
                <a:latin typeface="Arial" panose="020B0604020202020204" pitchFamily="34" charset="0"/>
                <a:cs typeface="Arial" panose="020B0604020202020204" pitchFamily="34" charset="0"/>
              </a:rPr>
              <a:t>A period of profound change in scientific thought</a:t>
            </a:r>
            <a:r>
              <a:rPr lang="en-US" sz="2400" b="0" i="0" dirty="0">
                <a:solidFill>
                  <a:schemeClr val="bg1"/>
                </a:solidFill>
                <a:latin typeface="Arial" panose="020B0604020202020204" pitchFamily="34" charset="0"/>
                <a:cs typeface="Arial" panose="020B0604020202020204" pitchFamily="34" charset="0"/>
              </a:rPr>
              <a:t>  </a:t>
            </a:r>
            <a:r>
              <a:rPr lang="en-US" sz="2400" b="0" i="0" dirty="0">
                <a:latin typeface="Arial" panose="020B0604020202020204" pitchFamily="34" charset="0"/>
                <a:cs typeface="Arial" panose="020B0604020202020204" pitchFamily="34" charset="0"/>
              </a:rPr>
              <a:t>known as </a:t>
            </a:r>
            <a:r>
              <a:rPr lang="en-US" sz="2400" b="0" i="0" dirty="0">
                <a:solidFill>
                  <a:schemeClr val="bg1"/>
                </a:solidFill>
                <a:latin typeface="Arial" panose="020B0604020202020204" pitchFamily="34" charset="0"/>
                <a:cs typeface="Arial" panose="020B0604020202020204" pitchFamily="34" charset="0"/>
              </a:rPr>
              <a:t>The Scientific Revolution</a:t>
            </a:r>
            <a:r>
              <a:rPr lang="en-US" sz="2400" b="0" i="0" dirty="0">
                <a:latin typeface="Arial" panose="020B0604020202020204" pitchFamily="34" charset="0"/>
                <a:cs typeface="Arial" panose="020B0604020202020204" pitchFamily="34" charset="0"/>
              </a:rPr>
              <a:t> challenges traditional views of the universe and lays the groundwork for modern science.</a:t>
            </a:r>
          </a:p>
          <a:p>
            <a:endParaRPr lang="en-US" sz="2400" b="0" i="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latin typeface="Arial" panose="020B0604020202020204" pitchFamily="34" charset="0"/>
                <a:cs typeface="Arial" panose="020B0604020202020204" pitchFamily="34" charset="0"/>
              </a:rPr>
              <a:t> </a:t>
            </a:r>
            <a:r>
              <a:rPr lang="en-US" sz="2400" b="0" i="0" dirty="0">
                <a:solidFill>
                  <a:schemeClr val="bg1"/>
                </a:solidFill>
                <a:effectLst/>
                <a:latin typeface="Arial" panose="020B0604020202020204" pitchFamily="34" charset="0"/>
                <a:cs typeface="Arial" panose="020B0604020202020204" pitchFamily="34" charset="0"/>
              </a:rPr>
              <a:t>17th - 19th centuries- </a:t>
            </a:r>
            <a:r>
              <a:rPr lang="en-US" sz="2400" b="0" i="0" dirty="0">
                <a:effectLst/>
                <a:latin typeface="Arial" panose="020B0604020202020204" pitchFamily="34" charset="0"/>
                <a:cs typeface="Arial" panose="020B0604020202020204" pitchFamily="34" charset="0"/>
              </a:rPr>
              <a:t>An intellectual movement </a:t>
            </a:r>
            <a:r>
              <a:rPr lang="en-US" sz="2400" dirty="0">
                <a:latin typeface="Arial" panose="020B0604020202020204" pitchFamily="34" charset="0"/>
                <a:cs typeface="Arial" panose="020B0604020202020204" pitchFamily="34" charset="0"/>
              </a:rPr>
              <a:t>known as </a:t>
            </a:r>
            <a:r>
              <a:rPr lang="en-US" sz="2400" dirty="0">
                <a:solidFill>
                  <a:schemeClr val="bg1"/>
                </a:solidFill>
                <a:latin typeface="Arial" panose="020B0604020202020204" pitchFamily="34" charset="0"/>
                <a:cs typeface="Arial" panose="020B0604020202020204" pitchFamily="34" charset="0"/>
              </a:rPr>
              <a:t>the Enlightenment</a:t>
            </a:r>
            <a:r>
              <a:rPr lang="en-US" sz="2400" b="0" i="0" dirty="0">
                <a:solidFill>
                  <a:schemeClr val="bg1"/>
                </a:solidFill>
                <a:effectLst/>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emphasizes reason, individualism, and skepticism of authority. Thinkers like Voltaire, Rousseau, and Kant contribute to ideas about democracy, human rights, and ethics.</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 </a:t>
            </a:r>
            <a:r>
              <a:rPr lang="en-US" sz="2400" b="0" i="0" dirty="0">
                <a:solidFill>
                  <a:schemeClr val="bg1"/>
                </a:solidFill>
                <a:effectLst/>
                <a:latin typeface="Arial" panose="020B0604020202020204" pitchFamily="34" charset="0"/>
                <a:cs typeface="Arial" panose="020B0604020202020204" pitchFamily="34" charset="0"/>
              </a:rPr>
              <a:t>1724 – 1804- Immanuel Kant </a:t>
            </a:r>
            <a:r>
              <a:rPr lang="en-US" sz="2400" b="0" i="0" dirty="0">
                <a:effectLst/>
                <a:latin typeface="Arial" panose="020B0604020202020204" pitchFamily="34" charset="0"/>
                <a:cs typeface="Arial" panose="020B0604020202020204" pitchFamily="34" charset="0"/>
              </a:rPr>
              <a:t>explores the relationship between human experience and knowledge, arguing that our understanding of the world is shaped by both sensory experience and innate concepts.</a:t>
            </a:r>
          </a:p>
          <a:p>
            <a:endParaRPr lang="en-US" sz="2400"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20th century - </a:t>
            </a:r>
            <a:r>
              <a:rPr lang="en-US" sz="2400" b="0" i="0" dirty="0">
                <a:effectLst/>
                <a:latin typeface="Arial" panose="020B0604020202020204" pitchFamily="34" charset="0"/>
                <a:cs typeface="Arial" panose="020B0604020202020204" pitchFamily="34" charset="0"/>
              </a:rPr>
              <a:t>The development of </a:t>
            </a:r>
            <a:r>
              <a:rPr lang="en-US" sz="2400" b="0" i="0" dirty="0">
                <a:solidFill>
                  <a:schemeClr val="bg1"/>
                </a:solidFill>
                <a:effectLst/>
                <a:latin typeface="Arial" panose="020B0604020202020204" pitchFamily="34" charset="0"/>
                <a:cs typeface="Arial" panose="020B0604020202020204" pitchFamily="34" charset="0"/>
              </a:rPr>
              <a:t>quantum mechanics</a:t>
            </a:r>
            <a:r>
              <a:rPr lang="en-US" sz="2400" b="0" i="0" dirty="0">
                <a:effectLst/>
                <a:latin typeface="Arial" panose="020B0604020202020204" pitchFamily="34" charset="0"/>
                <a:cs typeface="Arial" panose="020B0604020202020204" pitchFamily="34" charset="0"/>
              </a:rPr>
              <a:t> challenges classical physics, introducing the concepts of uncertainty and the interconnectedness of particles.</a:t>
            </a:r>
          </a:p>
          <a:p>
            <a:r>
              <a:rPr lang="en-US" b="0" i="0" dirty="0"/>
              <a:t> </a:t>
            </a:r>
          </a:p>
        </p:txBody>
      </p:sp>
      <p:sp>
        <p:nvSpPr>
          <p:cNvPr id="5" name="TextBox 4">
            <a:extLst>
              <a:ext uri="{FF2B5EF4-FFF2-40B4-BE49-F238E27FC236}">
                <a16:creationId xmlns:a16="http://schemas.microsoft.com/office/drawing/2014/main" id="{90916B5F-1C4A-776F-183B-80F7B698672E}"/>
              </a:ext>
            </a:extLst>
          </p:cNvPr>
          <p:cNvSpPr txBox="1"/>
          <p:nvPr/>
        </p:nvSpPr>
        <p:spPr>
          <a:xfrm>
            <a:off x="909574" y="-22098"/>
            <a:ext cx="10853928" cy="523220"/>
          </a:xfrm>
          <a:prstGeom prst="rect">
            <a:avLst/>
          </a:prstGeom>
          <a:noFill/>
        </p:spPr>
        <p:txBody>
          <a:bodyPr wrap="square">
            <a:spAutoFit/>
          </a:bodyPr>
          <a:lstStyle/>
          <a:p>
            <a:r>
              <a:rPr lang="en-US" sz="2800" dirty="0">
                <a:solidFill>
                  <a:schemeClr val="bg1"/>
                </a:solidFill>
                <a:latin typeface="Arial" panose="020B0604020202020204" pitchFamily="34" charset="0"/>
              </a:rPr>
              <a:t>MILESTONES IN THE EVOLUTION OF WESTERN THOUGHT</a:t>
            </a:r>
            <a:endParaRPr lang="en-CA" sz="2800" dirty="0">
              <a:solidFill>
                <a:schemeClr val="bg1"/>
              </a:solidFill>
            </a:endParaRPr>
          </a:p>
        </p:txBody>
      </p:sp>
      <p:sp>
        <p:nvSpPr>
          <p:cNvPr id="2" name="Oval 1">
            <a:extLst>
              <a:ext uri="{FF2B5EF4-FFF2-40B4-BE49-F238E27FC236}">
                <a16:creationId xmlns:a16="http://schemas.microsoft.com/office/drawing/2014/main" id="{58D69711-6898-65CB-D890-A8596AC0D78B}"/>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38814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imeline&#10;&#10;Description automatically generated with medium confidence">
            <a:extLst>
              <a:ext uri="{FF2B5EF4-FFF2-40B4-BE49-F238E27FC236}">
                <a16:creationId xmlns:a16="http://schemas.microsoft.com/office/drawing/2014/main" id="{2F690DEE-773E-4346-7829-A65B0DF1B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46" y="702961"/>
            <a:ext cx="5209591" cy="2919728"/>
          </a:xfrm>
          <a:prstGeom prst="rect">
            <a:avLst/>
          </a:prstGeom>
        </p:spPr>
      </p:pic>
      <p:pic>
        <p:nvPicPr>
          <p:cNvPr id="4" name="Picture 3" descr="A map of the world with different languages&#10;&#10;Description automatically generated">
            <a:extLst>
              <a:ext uri="{FF2B5EF4-FFF2-40B4-BE49-F238E27FC236}">
                <a16:creationId xmlns:a16="http://schemas.microsoft.com/office/drawing/2014/main" id="{ABDA5F74-D465-86BD-6249-F6273F3F2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46" y="3723480"/>
            <a:ext cx="5209591" cy="2919728"/>
          </a:xfrm>
          <a:prstGeom prst="rect">
            <a:avLst/>
          </a:prstGeom>
        </p:spPr>
      </p:pic>
      <p:sp>
        <p:nvSpPr>
          <p:cNvPr id="5" name="TextBox 4">
            <a:extLst>
              <a:ext uri="{FF2B5EF4-FFF2-40B4-BE49-F238E27FC236}">
                <a16:creationId xmlns:a16="http://schemas.microsoft.com/office/drawing/2014/main" id="{AB25D227-5957-DE4E-F09E-0F2561F8DEF1}"/>
              </a:ext>
            </a:extLst>
          </p:cNvPr>
          <p:cNvSpPr txBox="1"/>
          <p:nvPr/>
        </p:nvSpPr>
        <p:spPr>
          <a:xfrm>
            <a:off x="6096000" y="243512"/>
            <a:ext cx="5959854" cy="6370975"/>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mj-lt"/>
              </a:rPr>
              <a:t>The term </a:t>
            </a:r>
            <a:r>
              <a:rPr lang="en-US" sz="2400" dirty="0">
                <a:solidFill>
                  <a:schemeClr val="bg1"/>
                </a:solidFill>
                <a:latin typeface="+mj-lt"/>
              </a:rPr>
              <a:t>“A</a:t>
            </a:r>
            <a:r>
              <a:rPr lang="en-US" sz="2400" b="0" i="0" dirty="0">
                <a:solidFill>
                  <a:schemeClr val="bg1"/>
                </a:solidFill>
                <a:effectLst/>
                <a:latin typeface="+mj-lt"/>
              </a:rPr>
              <a:t>xial age” </a:t>
            </a:r>
            <a:r>
              <a:rPr lang="en-US" sz="2400" b="0" i="0" dirty="0">
                <a:effectLst/>
                <a:latin typeface="+mj-lt"/>
              </a:rPr>
              <a:t>describes a pivotal period in human history, spanning from roughly </a:t>
            </a:r>
            <a:r>
              <a:rPr lang="en-US" sz="2400" b="0" i="0" dirty="0">
                <a:solidFill>
                  <a:schemeClr val="bg1"/>
                </a:solidFill>
                <a:effectLst/>
                <a:latin typeface="+mj-lt"/>
              </a:rPr>
              <a:t>800 BCE to 200 BCE</a:t>
            </a:r>
            <a:r>
              <a:rPr lang="en-US" sz="2400" b="0" i="0" dirty="0">
                <a:effectLst/>
                <a:latin typeface="+mj-lt"/>
              </a:rPr>
              <a:t>, during which significant philosophical, religious, and cultural developments occurred in close temporal proximity across various regions of the world. The Axial Age laid the foundation for many of the world's major religious and philosophical systems, influencing subsequent thought and culture for centuries to come. </a:t>
            </a:r>
          </a:p>
          <a:p>
            <a:pPr marL="285750" indent="-285750">
              <a:buFont typeface="Arial" panose="020B0604020202020204" pitchFamily="34" charset="0"/>
              <a:buChar char="•"/>
            </a:pPr>
            <a:r>
              <a:rPr lang="en-US" sz="2400" b="0" i="0" dirty="0">
                <a:effectLst/>
                <a:latin typeface="+mj-lt"/>
              </a:rPr>
              <a:t>The </a:t>
            </a:r>
            <a:r>
              <a:rPr lang="en-US" sz="2400" dirty="0">
                <a:latin typeface="+mj-lt"/>
              </a:rPr>
              <a:t>period</a:t>
            </a:r>
            <a:r>
              <a:rPr lang="en-US" sz="2400" b="0" i="0" dirty="0">
                <a:effectLst/>
                <a:latin typeface="+mj-lt"/>
              </a:rPr>
              <a:t> saw the emergence of many influential thinkers and traditions, including Confucianism and Daoism in China, Buddhism in India, Zoroastrianism in Persia, and the philosophical inquiries of figures like Socrates, and Plato in Greece. </a:t>
            </a:r>
          </a:p>
        </p:txBody>
      </p:sp>
      <p:sp>
        <p:nvSpPr>
          <p:cNvPr id="7" name="TextBox 6">
            <a:extLst>
              <a:ext uri="{FF2B5EF4-FFF2-40B4-BE49-F238E27FC236}">
                <a16:creationId xmlns:a16="http://schemas.microsoft.com/office/drawing/2014/main" id="{29189C12-2804-5C15-D59D-1277120FE4CC}"/>
              </a:ext>
            </a:extLst>
          </p:cNvPr>
          <p:cNvSpPr txBox="1"/>
          <p:nvPr/>
        </p:nvSpPr>
        <p:spPr>
          <a:xfrm>
            <a:off x="1231058" y="56630"/>
            <a:ext cx="5202399" cy="646331"/>
          </a:xfrm>
          <a:prstGeom prst="rect">
            <a:avLst/>
          </a:prstGeom>
          <a:noFill/>
        </p:spPr>
        <p:txBody>
          <a:bodyPr wrap="square">
            <a:spAutoFit/>
          </a:bodyPr>
          <a:lstStyle/>
          <a:p>
            <a:r>
              <a:rPr lang="en-US" sz="3600" dirty="0">
                <a:solidFill>
                  <a:schemeClr val="bg1"/>
                </a:solidFill>
                <a:latin typeface="+mj-lt"/>
              </a:rPr>
              <a:t>THE A</a:t>
            </a:r>
            <a:r>
              <a:rPr lang="en-US" sz="3600" b="0" i="0" dirty="0">
                <a:solidFill>
                  <a:schemeClr val="bg1"/>
                </a:solidFill>
                <a:effectLst/>
                <a:latin typeface="+mj-lt"/>
              </a:rPr>
              <a:t>XIAL AGE</a:t>
            </a:r>
            <a:endParaRPr lang="en-CA" sz="3600" dirty="0">
              <a:solidFill>
                <a:schemeClr val="bg1"/>
              </a:solidFill>
            </a:endParaRPr>
          </a:p>
        </p:txBody>
      </p:sp>
      <p:sp>
        <p:nvSpPr>
          <p:cNvPr id="2" name="Oval 1">
            <a:extLst>
              <a:ext uri="{FF2B5EF4-FFF2-40B4-BE49-F238E27FC236}">
                <a16:creationId xmlns:a16="http://schemas.microsoft.com/office/drawing/2014/main" id="{D166A211-19E3-B745-D5BE-43B46EE2CD61}"/>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4041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8D3C9-651E-A18D-394F-C5ED86801A44}"/>
              </a:ext>
            </a:extLst>
          </p:cNvPr>
          <p:cNvSpPr txBox="1"/>
          <p:nvPr/>
        </p:nvSpPr>
        <p:spPr>
          <a:xfrm>
            <a:off x="187177" y="5450091"/>
            <a:ext cx="4234270" cy="369332"/>
          </a:xfrm>
          <a:prstGeom prst="rect">
            <a:avLst/>
          </a:prstGeom>
          <a:noFill/>
        </p:spPr>
        <p:txBody>
          <a:bodyPr wrap="square">
            <a:spAutoFit/>
          </a:bodyPr>
          <a:lstStyle/>
          <a:p>
            <a:r>
              <a:rPr lang="en-US" b="1" dirty="0">
                <a:solidFill>
                  <a:schemeClr val="bg1"/>
                </a:solidFill>
                <a:cs typeface="Arial" panose="020B0604020202020204" pitchFamily="34" charset="0"/>
              </a:rPr>
              <a:t>RAPHAEL’S THE SCHOOL OF ATHENS</a:t>
            </a:r>
            <a:endParaRPr lang="en-CA" b="1" dirty="0">
              <a:solidFill>
                <a:schemeClr val="bg1"/>
              </a:solidFill>
            </a:endParaRPr>
          </a:p>
        </p:txBody>
      </p:sp>
      <p:sp>
        <p:nvSpPr>
          <p:cNvPr id="5" name="TextBox 4">
            <a:extLst>
              <a:ext uri="{FF2B5EF4-FFF2-40B4-BE49-F238E27FC236}">
                <a16:creationId xmlns:a16="http://schemas.microsoft.com/office/drawing/2014/main" id="{633DFB9C-4BC1-A54D-D022-08A2BBF1E43C}"/>
              </a:ext>
            </a:extLst>
          </p:cNvPr>
          <p:cNvSpPr txBox="1"/>
          <p:nvPr/>
        </p:nvSpPr>
        <p:spPr>
          <a:xfrm>
            <a:off x="4247276" y="135920"/>
            <a:ext cx="8012111" cy="6524863"/>
          </a:xfrm>
          <a:prstGeom prst="rect">
            <a:avLst/>
          </a:prstGeom>
          <a:noFill/>
        </p:spPr>
        <p:txBody>
          <a:bodyPr wrap="square">
            <a:spAutoFit/>
          </a:bodyPr>
          <a:lstStyle/>
          <a:p>
            <a:pPr marL="285750" indent="-285750">
              <a:buFont typeface="Arial" panose="020B0604020202020204" pitchFamily="34" charset="0"/>
              <a:buChar char="•"/>
            </a:pPr>
            <a:r>
              <a:rPr lang="en-US" sz="2200" b="0" i="0" dirty="0">
                <a:effectLst/>
                <a:latin typeface="+mj-lt"/>
              </a:rPr>
              <a:t>The roots of Western philosophy can be traced back to thinkers in ancient Greece, such as Thales, Anaximander, and Heraclitus</a:t>
            </a:r>
            <a:r>
              <a:rPr lang="en-US" sz="2200" dirty="0">
                <a:latin typeface="+mj-lt"/>
              </a:rPr>
              <a:t> </a:t>
            </a:r>
            <a:endParaRPr lang="en-US" sz="2200" b="0" i="0" dirty="0">
              <a:effectLst/>
              <a:latin typeface="+mj-lt"/>
            </a:endParaRPr>
          </a:p>
          <a:p>
            <a:pPr marL="285750" indent="-285750">
              <a:buFont typeface="Arial" panose="020B0604020202020204" pitchFamily="34" charset="0"/>
              <a:buChar char="•"/>
            </a:pPr>
            <a:r>
              <a:rPr lang="en-US" sz="2200" dirty="0">
                <a:latin typeface="+mj-lt"/>
                <a:cs typeface="Arial" panose="020B0604020202020204" pitchFamily="34" charset="0"/>
              </a:rPr>
              <a:t>Philosophy, meaning the “love of knowledge”, arose out of the Human desire to understand ourselves, our world, and our place in it .</a:t>
            </a:r>
          </a:p>
          <a:p>
            <a:pPr marL="285750" indent="-285750">
              <a:buFont typeface="Arial" panose="020B0604020202020204" pitchFamily="34" charset="0"/>
              <a:buChar char="•"/>
            </a:pPr>
            <a:r>
              <a:rPr lang="en-US" sz="2200" dirty="0">
                <a:latin typeface="+mj-lt"/>
                <a:cs typeface="Arial" panose="020B0604020202020204" pitchFamily="34" charset="0"/>
              </a:rPr>
              <a:t>Philosophy asks questions such as what is real? what is of value? What is beauty? how should societies be governed? and how can we think clearly about these and other questions? </a:t>
            </a:r>
          </a:p>
          <a:p>
            <a:pPr marL="285750" indent="-285750">
              <a:buFont typeface="Arial" panose="020B0604020202020204" pitchFamily="34" charset="0"/>
              <a:buChar char="•"/>
            </a:pPr>
            <a:r>
              <a:rPr lang="en-US" sz="2200" dirty="0">
                <a:latin typeface="+mj-lt"/>
                <a:cs typeface="Arial" panose="020B0604020202020204" pitchFamily="34" charset="0"/>
              </a:rPr>
              <a:t>Philosophers have given us timeless insights such as “Know thyself”,  “I know one thing that is that I know nothing” and “we see the world not as it is, but as we are” . </a:t>
            </a:r>
          </a:p>
          <a:p>
            <a:pPr marL="285750" indent="-285750">
              <a:buFont typeface="Arial" panose="020B0604020202020204" pitchFamily="34" charset="0"/>
              <a:buChar char="•"/>
            </a:pPr>
            <a:r>
              <a:rPr lang="en-US" sz="2200" dirty="0">
                <a:latin typeface="+mj-lt"/>
                <a:cs typeface="Arial" panose="020B0604020202020204" pitchFamily="34" charset="0"/>
              </a:rPr>
              <a:t>Philosophy points out the limitations and ever-changing nature of our beliefs, reminding us not to assume that everything we think, and feel is true and urging us to look deeper into what  reality is.  </a:t>
            </a:r>
          </a:p>
          <a:p>
            <a:pPr marL="285750" indent="-285750">
              <a:buFont typeface="Arial" panose="020B0604020202020204" pitchFamily="34" charset="0"/>
              <a:buChar char="•"/>
            </a:pPr>
            <a:r>
              <a:rPr lang="en-US" sz="2200" dirty="0">
                <a:latin typeface="+mj-lt"/>
                <a:cs typeface="Arial" panose="020B0604020202020204" pitchFamily="34" charset="0"/>
              </a:rPr>
              <a:t> Philosophy also tells us that not all beliefs are equally valid. While we may not have access to “ultimate truth” we can avoid flawed thinking and unsubstantiated beliefs.</a:t>
            </a:r>
          </a:p>
          <a:p>
            <a:pPr marL="285750" indent="-285750">
              <a:buFont typeface="Arial" panose="020B0604020202020204" pitchFamily="34" charset="0"/>
              <a:buChar char="•"/>
            </a:pPr>
            <a:r>
              <a:rPr lang="en-US" sz="2200" b="0" i="0" dirty="0">
                <a:effectLst/>
                <a:latin typeface="+mj-lt"/>
              </a:rPr>
              <a:t>Plato (427 to 347 BCE) is one of </a:t>
            </a:r>
            <a:r>
              <a:rPr lang="en-US" sz="2200" dirty="0">
                <a:latin typeface="+mj-lt"/>
              </a:rPr>
              <a:t>philosophy’s</a:t>
            </a:r>
            <a:r>
              <a:rPr lang="en-US" sz="2200" b="0" i="0" dirty="0">
                <a:effectLst/>
                <a:latin typeface="+mj-lt"/>
              </a:rPr>
              <a:t> most influential figures. </a:t>
            </a:r>
            <a:endParaRPr lang="en-US" sz="2200" dirty="0">
              <a:latin typeface="+mj-lt"/>
              <a:cs typeface="Arial" panose="020B0604020202020204" pitchFamily="34" charset="0"/>
            </a:endParaRPr>
          </a:p>
        </p:txBody>
      </p:sp>
      <p:sp>
        <p:nvSpPr>
          <p:cNvPr id="7" name="TextBox 6">
            <a:extLst>
              <a:ext uri="{FF2B5EF4-FFF2-40B4-BE49-F238E27FC236}">
                <a16:creationId xmlns:a16="http://schemas.microsoft.com/office/drawing/2014/main" id="{72BD57D4-0F90-3496-3FDD-17A7116F2EB6}"/>
              </a:ext>
            </a:extLst>
          </p:cNvPr>
          <p:cNvSpPr txBox="1"/>
          <p:nvPr/>
        </p:nvSpPr>
        <p:spPr>
          <a:xfrm>
            <a:off x="-853980" y="684042"/>
            <a:ext cx="6097022" cy="954107"/>
          </a:xfrm>
          <a:prstGeom prst="rect">
            <a:avLst/>
          </a:prstGeom>
          <a:noFill/>
        </p:spPr>
        <p:txBody>
          <a:bodyPr wrap="square">
            <a:spAutoFit/>
          </a:bodyPr>
          <a:lstStyle/>
          <a:p>
            <a:pPr algn="ctr"/>
            <a:r>
              <a:rPr lang="en-US" sz="2800" dirty="0">
                <a:solidFill>
                  <a:schemeClr val="bg1"/>
                </a:solidFill>
                <a:cs typeface="Arial" panose="020B0604020202020204" pitchFamily="34" charset="0"/>
              </a:rPr>
              <a:t>PHILOSOPHY</a:t>
            </a:r>
          </a:p>
          <a:p>
            <a:pPr algn="ctr"/>
            <a:r>
              <a:rPr lang="en-US" sz="2800" dirty="0">
                <a:solidFill>
                  <a:schemeClr val="bg1"/>
                </a:solidFill>
                <a:cs typeface="Arial" panose="020B0604020202020204" pitchFamily="34" charset="0"/>
              </a:rPr>
              <a:t>THINKING ABOUT THINKING</a:t>
            </a:r>
            <a:endParaRPr lang="en-CA" sz="2800" dirty="0">
              <a:solidFill>
                <a:schemeClr val="bg1"/>
              </a:solidFill>
            </a:endParaRPr>
          </a:p>
        </p:txBody>
      </p:sp>
      <p:pic>
        <p:nvPicPr>
          <p:cNvPr id="2050" name="Picture 2" descr="The School of Athens - Wikipedia">
            <a:extLst>
              <a:ext uri="{FF2B5EF4-FFF2-40B4-BE49-F238E27FC236}">
                <a16:creationId xmlns:a16="http://schemas.microsoft.com/office/drawing/2014/main" id="{8AA104BD-6883-E3C6-40F4-10B125D23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69" y="2224367"/>
            <a:ext cx="4153008" cy="263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60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bearded person&#10;&#10;Description automatically generated">
            <a:extLst>
              <a:ext uri="{FF2B5EF4-FFF2-40B4-BE49-F238E27FC236}">
                <a16:creationId xmlns:a16="http://schemas.microsoft.com/office/drawing/2014/main" id="{8E2BDC47-10E9-0031-9DE0-D0DBD1E7A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14" y="928687"/>
            <a:ext cx="4486073" cy="5122069"/>
          </a:xfrm>
          <a:prstGeom prst="rect">
            <a:avLst/>
          </a:prstGeom>
        </p:spPr>
      </p:pic>
      <p:sp>
        <p:nvSpPr>
          <p:cNvPr id="7" name="TextBox 6">
            <a:extLst>
              <a:ext uri="{FF2B5EF4-FFF2-40B4-BE49-F238E27FC236}">
                <a16:creationId xmlns:a16="http://schemas.microsoft.com/office/drawing/2014/main" id="{45AC7FDE-87F8-9552-DD4F-A65608C4FE49}"/>
              </a:ext>
            </a:extLst>
          </p:cNvPr>
          <p:cNvSpPr txBox="1"/>
          <p:nvPr/>
        </p:nvSpPr>
        <p:spPr>
          <a:xfrm>
            <a:off x="5083630" y="58012"/>
            <a:ext cx="6907898"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The</a:t>
            </a:r>
            <a:r>
              <a:rPr lang="en-US" sz="2000" b="0" i="0" dirty="0">
                <a:effectLst/>
                <a:latin typeface="+mj-lt"/>
                <a:cs typeface="Arial" panose="020B0604020202020204" pitchFamily="34" charset="0"/>
              </a:rPr>
              <a:t> ancient Greek philosopher</a:t>
            </a:r>
            <a:r>
              <a:rPr lang="en-US" sz="2000" dirty="0">
                <a:latin typeface="+mj-lt"/>
                <a:cs typeface="Arial" panose="020B0604020202020204" pitchFamily="34" charset="0"/>
              </a:rPr>
              <a:t> Plato was a </a:t>
            </a:r>
            <a:r>
              <a:rPr lang="en-US" sz="2000" b="0" i="0" dirty="0">
                <a:effectLst/>
                <a:latin typeface="+mj-lt"/>
                <a:cs typeface="Arial" panose="020B0604020202020204" pitchFamily="34" charset="0"/>
              </a:rPr>
              <a:t>student of Socrates, </a:t>
            </a:r>
            <a:r>
              <a:rPr lang="en-US" sz="2000" dirty="0">
                <a:latin typeface="+mj-lt"/>
                <a:cs typeface="Arial" panose="020B0604020202020204" pitchFamily="34" charset="0"/>
              </a:rPr>
              <a:t>and</a:t>
            </a:r>
            <a:r>
              <a:rPr lang="en-US" sz="2000" b="0" i="0" dirty="0">
                <a:effectLst/>
                <a:latin typeface="+mj-lt"/>
                <a:cs typeface="Arial" panose="020B0604020202020204" pitchFamily="34" charset="0"/>
              </a:rPr>
              <a:t> Aristotle’s teacher. He is known for his contributions to various fields of philosophy, including ethics, politics, metaphysics, epistemology, and aesthetics.</a:t>
            </a:r>
          </a:p>
          <a:p>
            <a:pPr marL="285750" indent="-285750">
              <a:buFont typeface="Arial" panose="020B0604020202020204" pitchFamily="34" charset="0"/>
              <a:buChar char="•"/>
            </a:pPr>
            <a:r>
              <a:rPr lang="en-US" sz="2000" b="0" i="0" dirty="0">
                <a:effectLst/>
                <a:latin typeface="+mj-lt"/>
                <a:cs typeface="Arial" panose="020B0604020202020204" pitchFamily="34" charset="0"/>
              </a:rPr>
              <a:t>Plato was born into an aristocratic family in Athens. He lived during a time of great political and social upheaval, which influenced his philosophical views. After the execution of Socrates, whom he greatly admired, Plato became disillusioned with Athenian democracy and sought to explore alternative forms of governance and ethics</a:t>
            </a:r>
            <a:r>
              <a:rPr lang="en-US" sz="2000" dirty="0">
                <a:latin typeface="+mj-lt"/>
                <a:cs typeface="Arial" panose="020B0604020202020204" pitchFamily="34" charset="0"/>
              </a:rPr>
              <a:t>.</a:t>
            </a:r>
          </a:p>
          <a:p>
            <a:pPr marL="285750" indent="-285750">
              <a:buFont typeface="Arial" panose="020B0604020202020204" pitchFamily="34" charset="0"/>
              <a:buChar char="•"/>
            </a:pPr>
            <a:r>
              <a:rPr lang="en-US" sz="2000" b="0" i="0" dirty="0">
                <a:effectLst/>
                <a:latin typeface="+mj-lt"/>
                <a:cs typeface="Arial" panose="020B0604020202020204" pitchFamily="34" charset="0"/>
              </a:rPr>
              <a:t>In 387 BCE Plato founded the Academy in Athens, one of the earliest institutions of higher learning in the Western world. The Academy attracted many students and became a center for philosophical inquiry.</a:t>
            </a:r>
          </a:p>
          <a:p>
            <a:pPr marL="285750" indent="-285750">
              <a:buFont typeface="Arial" panose="020B0604020202020204" pitchFamily="34" charset="0"/>
              <a:buChar char="•"/>
            </a:pPr>
            <a:r>
              <a:rPr lang="en-US" sz="2000" b="0" i="0" dirty="0">
                <a:effectLst/>
                <a:latin typeface="+mj-lt"/>
                <a:cs typeface="Arial" panose="020B0604020202020204" pitchFamily="34" charset="0"/>
              </a:rPr>
              <a:t>Plato wrote dialogues, many of which feature Socrates discussing various philosophical topics and displaying his method of Socratic questioning. </a:t>
            </a:r>
          </a:p>
          <a:p>
            <a:pPr marL="285750" indent="-285750">
              <a:buFont typeface="Arial" panose="020B0604020202020204" pitchFamily="34" charset="0"/>
              <a:buChar char="•"/>
            </a:pPr>
            <a:r>
              <a:rPr lang="en-US" sz="2000" b="0" i="0" dirty="0">
                <a:effectLst/>
                <a:latin typeface="+mj-lt"/>
                <a:cs typeface="Arial" panose="020B0604020202020204" pitchFamily="34" charset="0"/>
              </a:rPr>
              <a:t>Plato laid the groundwork for much of  Western philosophy, influencing countless thinkers and schools of thought. Plato's method of dialogue and dialectic encouraged critical thinking and the pursuit of deeper understanding, which continues to be a hallmark of philosophical inquiry today</a:t>
            </a:r>
            <a:r>
              <a:rPr lang="en-US" b="0" i="0" dirty="0">
                <a:effectLst/>
                <a:latin typeface="+mj-lt"/>
                <a:cs typeface="Arial" panose="020B0604020202020204" pitchFamily="34" charset="0"/>
              </a:rPr>
              <a:t>.</a:t>
            </a:r>
          </a:p>
        </p:txBody>
      </p:sp>
      <p:sp>
        <p:nvSpPr>
          <p:cNvPr id="9" name="TextBox 8">
            <a:extLst>
              <a:ext uri="{FF2B5EF4-FFF2-40B4-BE49-F238E27FC236}">
                <a16:creationId xmlns:a16="http://schemas.microsoft.com/office/drawing/2014/main" id="{E2CB5817-857A-E615-AED8-240DD803E195}"/>
              </a:ext>
            </a:extLst>
          </p:cNvPr>
          <p:cNvSpPr txBox="1"/>
          <p:nvPr/>
        </p:nvSpPr>
        <p:spPr>
          <a:xfrm>
            <a:off x="1576899" y="282356"/>
            <a:ext cx="2040811" cy="646331"/>
          </a:xfrm>
          <a:prstGeom prst="rect">
            <a:avLst/>
          </a:prstGeom>
          <a:noFill/>
        </p:spPr>
        <p:txBody>
          <a:bodyPr wrap="square">
            <a:spAutoFit/>
          </a:bodyPr>
          <a:lstStyle/>
          <a:p>
            <a:r>
              <a:rPr lang="en-US" sz="3600" b="0" i="0" dirty="0">
                <a:solidFill>
                  <a:schemeClr val="bg1"/>
                </a:solidFill>
                <a:effectLst/>
                <a:latin typeface="+mj-lt"/>
                <a:cs typeface="Arial" panose="020B0604020202020204" pitchFamily="34" charset="0"/>
              </a:rPr>
              <a:t>PLATO</a:t>
            </a:r>
            <a:endParaRPr lang="en-CA" sz="3600" dirty="0">
              <a:solidFill>
                <a:schemeClr val="bg1"/>
              </a:solidFill>
            </a:endParaRPr>
          </a:p>
        </p:txBody>
      </p:sp>
      <p:sp>
        <p:nvSpPr>
          <p:cNvPr id="2" name="Oval 1">
            <a:extLst>
              <a:ext uri="{FF2B5EF4-FFF2-40B4-BE49-F238E27FC236}">
                <a16:creationId xmlns:a16="http://schemas.microsoft.com/office/drawing/2014/main" id="{C56B6CA4-39D6-94E6-0393-8A6284E2CDDA}"/>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577574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illustration of a room with a table and chairs&#10;&#10;Description automatically generated">
            <a:extLst>
              <a:ext uri="{FF2B5EF4-FFF2-40B4-BE49-F238E27FC236}">
                <a16:creationId xmlns:a16="http://schemas.microsoft.com/office/drawing/2014/main" id="{9C79196F-5521-FF2D-A179-05B822765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62" y="1164089"/>
            <a:ext cx="5027595" cy="4529821"/>
          </a:xfrm>
          <a:prstGeom prst="rect">
            <a:avLst/>
          </a:prstGeom>
        </p:spPr>
      </p:pic>
      <p:sp>
        <p:nvSpPr>
          <p:cNvPr id="5" name="TextBox 4">
            <a:extLst>
              <a:ext uri="{FF2B5EF4-FFF2-40B4-BE49-F238E27FC236}">
                <a16:creationId xmlns:a16="http://schemas.microsoft.com/office/drawing/2014/main" id="{F7D29798-778B-6430-40E5-E8A4851901D3}"/>
              </a:ext>
            </a:extLst>
          </p:cNvPr>
          <p:cNvSpPr txBox="1"/>
          <p:nvPr/>
        </p:nvSpPr>
        <p:spPr>
          <a:xfrm>
            <a:off x="5225143" y="446314"/>
            <a:ext cx="7053943" cy="6524863"/>
          </a:xfrm>
          <a:prstGeom prst="rect">
            <a:avLst/>
          </a:prstGeom>
          <a:noFill/>
        </p:spPr>
        <p:txBody>
          <a:bodyPr wrap="square">
            <a:spAutoFit/>
          </a:bodyPr>
          <a:lstStyle/>
          <a:p>
            <a:pPr marL="285750" indent="-285750">
              <a:buFont typeface="Arial" panose="020B0604020202020204" pitchFamily="34" charset="0"/>
              <a:buChar char="•"/>
            </a:pPr>
            <a:r>
              <a:rPr lang="en-US" sz="2200" dirty="0"/>
              <a:t>Imagine a group of people who have been trapped in a dark cave their whole lives. They’re chained so they can’t turn their heads. All they can see is a blank wall in front of them. Behind them is a fire, and between the fire and the prisoners are people holding up objects. The light from the fire casts shadows of the objects onto the wall.</a:t>
            </a:r>
          </a:p>
          <a:p>
            <a:pPr marL="285750" indent="-285750">
              <a:buFont typeface="Arial" panose="020B0604020202020204" pitchFamily="34" charset="0"/>
              <a:buChar char="•"/>
            </a:pPr>
            <a:r>
              <a:rPr lang="en-US" sz="2200" dirty="0"/>
              <a:t>Since the prisoners can’t see anything else, they believe the shadows are the only real things in the world.</a:t>
            </a:r>
          </a:p>
          <a:p>
            <a:pPr marL="285750" indent="-285750">
              <a:buFont typeface="Arial" panose="020B0604020202020204" pitchFamily="34" charset="0"/>
              <a:buChar char="•"/>
            </a:pPr>
            <a:r>
              <a:rPr lang="en-US" sz="2200" dirty="0"/>
              <a:t>Now imagine one prisoner is freed. At first, he’s confused and blinded by the firelight. But eventually, he turns around and sees the real objects causing the shadows. Then he climbs out of the cave into the sunlight and he sees the real world for the first time: the sky, trees, animals, and people. It’s overwhelming, but amazing.</a:t>
            </a:r>
          </a:p>
          <a:p>
            <a:pPr marL="285750" indent="-285750">
              <a:buFont typeface="Arial" panose="020B0604020202020204" pitchFamily="34" charset="0"/>
              <a:buChar char="•"/>
            </a:pPr>
            <a:r>
              <a:rPr lang="en-US" sz="2200" dirty="0"/>
              <a:t>If he goes back into the cave to tell the others, they won’t believe him. They’ll think the shadows are still the only reality and might even get angry at him.</a:t>
            </a:r>
          </a:p>
          <a:p>
            <a:br>
              <a:rPr lang="en-US" sz="2200" dirty="0"/>
            </a:br>
            <a:endParaRPr lang="en-US" sz="2200" b="0" i="0" dirty="0">
              <a:effectLst/>
              <a:latin typeface="+mj-lt"/>
            </a:endParaRPr>
          </a:p>
        </p:txBody>
      </p:sp>
      <p:sp>
        <p:nvSpPr>
          <p:cNvPr id="7" name="TextBox 6">
            <a:extLst>
              <a:ext uri="{FF2B5EF4-FFF2-40B4-BE49-F238E27FC236}">
                <a16:creationId xmlns:a16="http://schemas.microsoft.com/office/drawing/2014/main" id="{31FBABCC-5FCA-F43F-5374-F47D47D780EB}"/>
              </a:ext>
            </a:extLst>
          </p:cNvPr>
          <p:cNvSpPr txBox="1"/>
          <p:nvPr/>
        </p:nvSpPr>
        <p:spPr>
          <a:xfrm>
            <a:off x="110462" y="0"/>
            <a:ext cx="4807433" cy="1200329"/>
          </a:xfrm>
          <a:prstGeom prst="rect">
            <a:avLst/>
          </a:prstGeom>
          <a:noFill/>
        </p:spPr>
        <p:txBody>
          <a:bodyPr wrap="square">
            <a:spAutoFit/>
          </a:bodyPr>
          <a:lstStyle/>
          <a:p>
            <a:pPr algn="ctr"/>
            <a:r>
              <a:rPr lang="en-US" sz="3600" dirty="0">
                <a:solidFill>
                  <a:schemeClr val="bg1"/>
                </a:solidFill>
                <a:latin typeface="+mj-lt"/>
              </a:rPr>
              <a:t>PLATO’S </a:t>
            </a:r>
            <a:r>
              <a:rPr lang="en-US" sz="3600" b="0" i="0" dirty="0">
                <a:solidFill>
                  <a:schemeClr val="bg1"/>
                </a:solidFill>
                <a:effectLst/>
                <a:latin typeface="+mj-lt"/>
              </a:rPr>
              <a:t>ALLEGORY OF THE CAVE </a:t>
            </a:r>
            <a:endParaRPr lang="en-CA" sz="3600" dirty="0">
              <a:solidFill>
                <a:schemeClr val="bg1"/>
              </a:solidFill>
            </a:endParaRPr>
          </a:p>
        </p:txBody>
      </p:sp>
      <p:sp>
        <p:nvSpPr>
          <p:cNvPr id="2" name="Oval 1">
            <a:extLst>
              <a:ext uri="{FF2B5EF4-FFF2-40B4-BE49-F238E27FC236}">
                <a16:creationId xmlns:a16="http://schemas.microsoft.com/office/drawing/2014/main" id="{BEBC385C-EF5A-1DAC-F6E2-0321E8D7DEAE}"/>
              </a:ext>
            </a:extLst>
          </p:cNvPr>
          <p:cNvSpPr/>
          <p:nvPr/>
        </p:nvSpPr>
        <p:spPr>
          <a:xfrm>
            <a:off x="7368" y="0"/>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09143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38097-045B-1718-984B-05281AADFBA0}"/>
            </a:ext>
          </a:extLst>
        </p:cNvPr>
        <p:cNvGrpSpPr/>
        <p:nvPr/>
      </p:nvGrpSpPr>
      <p:grpSpPr>
        <a:xfrm>
          <a:off x="0" y="0"/>
          <a:ext cx="0" cy="0"/>
          <a:chOff x="0" y="0"/>
          <a:chExt cx="0" cy="0"/>
        </a:xfrm>
      </p:grpSpPr>
      <p:pic>
        <p:nvPicPr>
          <p:cNvPr id="4" name="Picture 3" descr="A black and white illustration of a room with a table and chairs&#10;&#10;Description automatically generated">
            <a:extLst>
              <a:ext uri="{FF2B5EF4-FFF2-40B4-BE49-F238E27FC236}">
                <a16:creationId xmlns:a16="http://schemas.microsoft.com/office/drawing/2014/main" id="{FAFA280C-B211-F975-93F2-B6D5B25C5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62" y="1164089"/>
            <a:ext cx="5027595" cy="4529821"/>
          </a:xfrm>
          <a:prstGeom prst="rect">
            <a:avLst/>
          </a:prstGeom>
        </p:spPr>
      </p:pic>
      <p:sp>
        <p:nvSpPr>
          <p:cNvPr id="5" name="TextBox 4">
            <a:extLst>
              <a:ext uri="{FF2B5EF4-FFF2-40B4-BE49-F238E27FC236}">
                <a16:creationId xmlns:a16="http://schemas.microsoft.com/office/drawing/2014/main" id="{29BA427E-E68B-DDA4-3351-ACA2C4166FAB}"/>
              </a:ext>
            </a:extLst>
          </p:cNvPr>
          <p:cNvSpPr txBox="1"/>
          <p:nvPr/>
        </p:nvSpPr>
        <p:spPr>
          <a:xfrm>
            <a:off x="5529943" y="763450"/>
            <a:ext cx="6379029" cy="5755422"/>
          </a:xfrm>
          <a:prstGeom prst="rect">
            <a:avLst/>
          </a:prstGeom>
          <a:noFill/>
        </p:spPr>
        <p:txBody>
          <a:bodyPr wrap="square">
            <a:spAutoFit/>
          </a:bodyPr>
          <a:lstStyle/>
          <a:p>
            <a:pPr marL="285750" indent="-285750">
              <a:buFont typeface="Arial" panose="020B0604020202020204" pitchFamily="34" charset="0"/>
              <a:buChar char="•"/>
            </a:pPr>
            <a:r>
              <a:rPr lang="en-US" sz="2400" dirty="0"/>
              <a:t>What it means:</a:t>
            </a:r>
            <a:br>
              <a:rPr lang="en-US" sz="2400" dirty="0"/>
            </a:br>
            <a:r>
              <a:rPr lang="en-US" sz="2400" dirty="0"/>
              <a:t>Plato is using this story to say that most people live in ignorance, only seeing “shadows” of the truth. The real truth, the deeper understanding of life and reality, takes effort to discover, like leaving the cave and adjusting to the light. Education and philosophy help us “leave the cave” and see the truth more clearly.</a:t>
            </a:r>
          </a:p>
          <a:p>
            <a:pPr marL="285750" indent="-285750">
              <a:buFont typeface="Arial" panose="020B0604020202020204" pitchFamily="34" charset="0"/>
              <a:buChar char="•"/>
            </a:pPr>
            <a:r>
              <a:rPr lang="en-US" sz="2400" dirty="0"/>
              <a:t>The cave = ignorance</a:t>
            </a:r>
          </a:p>
          <a:p>
            <a:pPr marL="285750" indent="-285750">
              <a:buFont typeface="Arial" panose="020B0604020202020204" pitchFamily="34" charset="0"/>
              <a:buChar char="•"/>
            </a:pPr>
            <a:r>
              <a:rPr lang="en-US" sz="2400" dirty="0"/>
              <a:t>The shadows = illusions or false beliefs</a:t>
            </a:r>
          </a:p>
          <a:p>
            <a:pPr marL="285750" indent="-285750">
              <a:buFont typeface="Arial" panose="020B0604020202020204" pitchFamily="34" charset="0"/>
              <a:buChar char="•"/>
            </a:pPr>
            <a:r>
              <a:rPr lang="en-US" sz="2400" dirty="0"/>
              <a:t>The sunlight = truth and knowledge</a:t>
            </a:r>
          </a:p>
          <a:p>
            <a:pPr marL="285750" indent="-285750">
              <a:buFont typeface="Arial" panose="020B0604020202020204" pitchFamily="34" charset="0"/>
              <a:buChar char="•"/>
            </a:pPr>
            <a:r>
              <a:rPr lang="en-US" sz="2400" dirty="0"/>
              <a:t>The journey out = the struggle to gain wisdom</a:t>
            </a:r>
          </a:p>
          <a:p>
            <a:pPr marL="285750" indent="-285750">
              <a:buFont typeface="Arial" panose="020B0604020202020204" pitchFamily="34" charset="0"/>
              <a:buChar char="•"/>
            </a:pPr>
            <a:r>
              <a:rPr lang="en-US" sz="2400" dirty="0"/>
              <a:t>It’s a powerful way to think about growing up, learning, and seeing the world more clearly.</a:t>
            </a:r>
          </a:p>
          <a:p>
            <a:br>
              <a:rPr lang="en-US" sz="1600" dirty="0"/>
            </a:br>
            <a:endParaRPr lang="en-US" sz="1600" b="0" i="0" dirty="0">
              <a:effectLst/>
              <a:latin typeface="+mj-lt"/>
            </a:endParaRPr>
          </a:p>
        </p:txBody>
      </p:sp>
      <p:sp>
        <p:nvSpPr>
          <p:cNvPr id="7" name="TextBox 6">
            <a:extLst>
              <a:ext uri="{FF2B5EF4-FFF2-40B4-BE49-F238E27FC236}">
                <a16:creationId xmlns:a16="http://schemas.microsoft.com/office/drawing/2014/main" id="{DE08C9DE-642E-07AA-B706-F2808115C8AB}"/>
              </a:ext>
            </a:extLst>
          </p:cNvPr>
          <p:cNvSpPr txBox="1"/>
          <p:nvPr/>
        </p:nvSpPr>
        <p:spPr>
          <a:xfrm>
            <a:off x="110462" y="0"/>
            <a:ext cx="4807433" cy="1200329"/>
          </a:xfrm>
          <a:prstGeom prst="rect">
            <a:avLst/>
          </a:prstGeom>
          <a:noFill/>
        </p:spPr>
        <p:txBody>
          <a:bodyPr wrap="square">
            <a:spAutoFit/>
          </a:bodyPr>
          <a:lstStyle/>
          <a:p>
            <a:pPr algn="ctr"/>
            <a:r>
              <a:rPr lang="en-US" sz="3600" dirty="0">
                <a:solidFill>
                  <a:schemeClr val="bg1"/>
                </a:solidFill>
                <a:latin typeface="+mj-lt"/>
              </a:rPr>
              <a:t>PLATO’S </a:t>
            </a:r>
            <a:r>
              <a:rPr lang="en-US" sz="3600" b="0" i="0" dirty="0">
                <a:solidFill>
                  <a:schemeClr val="bg1"/>
                </a:solidFill>
                <a:effectLst/>
                <a:latin typeface="+mj-lt"/>
              </a:rPr>
              <a:t>ALLEGORY OF THE CAVE </a:t>
            </a:r>
            <a:endParaRPr lang="en-CA" sz="3600" dirty="0">
              <a:solidFill>
                <a:schemeClr val="bg1"/>
              </a:solidFill>
            </a:endParaRPr>
          </a:p>
        </p:txBody>
      </p:sp>
      <p:sp>
        <p:nvSpPr>
          <p:cNvPr id="2" name="Oval 1">
            <a:extLst>
              <a:ext uri="{FF2B5EF4-FFF2-40B4-BE49-F238E27FC236}">
                <a16:creationId xmlns:a16="http://schemas.microsoft.com/office/drawing/2014/main" id="{9CAB8BC2-55DE-813B-C9CB-FC8E35BEFB10}"/>
              </a:ext>
            </a:extLst>
          </p:cNvPr>
          <p:cNvSpPr/>
          <p:nvPr/>
        </p:nvSpPr>
        <p:spPr>
          <a:xfrm>
            <a:off x="7368" y="0"/>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107280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942DE5-6284-70CE-FEAE-B59E1A3FA78C}"/>
              </a:ext>
            </a:extLst>
          </p:cNvPr>
          <p:cNvSpPr txBox="1"/>
          <p:nvPr/>
        </p:nvSpPr>
        <p:spPr>
          <a:xfrm>
            <a:off x="-23526" y="1073879"/>
            <a:ext cx="12215526" cy="5170646"/>
          </a:xfrm>
          <a:prstGeom prst="rect">
            <a:avLst/>
          </a:prstGeom>
          <a:noFill/>
        </p:spPr>
        <p:txBody>
          <a:bodyPr wrap="square">
            <a:spAutoFit/>
          </a:bodyPr>
          <a:lstStyle/>
          <a:p>
            <a:pPr marL="285750" indent="-285750">
              <a:buFont typeface="Arial" panose="020B0604020202020204" pitchFamily="34" charset="0"/>
              <a:buChar char="•"/>
            </a:pPr>
            <a:r>
              <a:rPr lang="en-US" sz="2200" dirty="0">
                <a:solidFill>
                  <a:schemeClr val="bg1"/>
                </a:solidFill>
              </a:rPr>
              <a:t>1. Idealism: </a:t>
            </a:r>
            <a:r>
              <a:rPr lang="en-US" sz="2200" dirty="0"/>
              <a:t>Basic idea: Mind or consciousness is the basis of reality. What appears as the physical world is really consciousness. Think of a dream. In a dream, everything feels real but it’s all happening inside your mind. Idealists believe that something like this is true for the whole universe: what we call the “physical world” depends on consciousness or mind to exist. “Reality is mental. The world is more like a thought than a rock.”</a:t>
            </a:r>
          </a:p>
          <a:p>
            <a:pPr marL="285750" indent="-285750">
              <a:buFont typeface="Arial" panose="020B0604020202020204" pitchFamily="34" charset="0"/>
              <a:buChar char="•"/>
            </a:pPr>
            <a:r>
              <a:rPr lang="en-US" sz="2200" dirty="0">
                <a:solidFill>
                  <a:schemeClr val="bg1"/>
                </a:solidFill>
              </a:rPr>
              <a:t>2. Materialism: </a:t>
            </a:r>
            <a:r>
              <a:rPr lang="en-US" sz="2200" dirty="0"/>
              <a:t>(also called Physicalism): Basic idea: The physical stuff like atoms, energy, and matter is all that really exists. The mind comes from the brain, which is just a complex arrangement of physical things.</a:t>
            </a:r>
          </a:p>
          <a:p>
            <a:pPr marL="285750" indent="-285750">
              <a:buFont typeface="Arial" panose="020B0604020202020204" pitchFamily="34" charset="0"/>
              <a:buChar char="•"/>
            </a:pPr>
            <a:r>
              <a:rPr lang="en-US" sz="2200" dirty="0"/>
              <a:t>This is the view behind most modern science. It says thoughts, feelings, and consciousness are the result of physical processes in your brain. “Reality is made of matter. The mind is what the brain does.”</a:t>
            </a:r>
            <a:br>
              <a:rPr lang="en-US" sz="2200" dirty="0"/>
            </a:br>
            <a:r>
              <a:rPr lang="en-US" sz="2200" dirty="0">
                <a:solidFill>
                  <a:schemeClr val="bg1"/>
                </a:solidFill>
              </a:rPr>
              <a:t>3. Panpsychism: </a:t>
            </a:r>
            <a:r>
              <a:rPr lang="en-US" sz="2200" dirty="0"/>
              <a:t>Basic idea: Everything in the universe has some form of consciousness even tiny things like atoms. Panpsychists don’t think a rock has a mind like a human, but they believe that even the smallest bits of matter might have a tiny “spark” of awareness. When lots of these bits come together in a complex way (like in your brain), you get a rich, full consciousness. “Consciousness is everywhere, just in different amounts.”</a:t>
            </a:r>
            <a:endParaRPr lang="en-US" sz="2200" b="0" i="0" dirty="0">
              <a:effectLst/>
              <a:latin typeface="+mj-lt"/>
            </a:endParaRPr>
          </a:p>
        </p:txBody>
      </p:sp>
      <p:sp>
        <p:nvSpPr>
          <p:cNvPr id="6" name="TextBox 5">
            <a:extLst>
              <a:ext uri="{FF2B5EF4-FFF2-40B4-BE49-F238E27FC236}">
                <a16:creationId xmlns:a16="http://schemas.microsoft.com/office/drawing/2014/main" id="{5CE2C945-6842-69B0-1C4E-3A90C9313899}"/>
              </a:ext>
            </a:extLst>
          </p:cNvPr>
          <p:cNvSpPr txBox="1"/>
          <p:nvPr/>
        </p:nvSpPr>
        <p:spPr>
          <a:xfrm>
            <a:off x="130629" y="231214"/>
            <a:ext cx="11919857" cy="584775"/>
          </a:xfrm>
          <a:prstGeom prst="rect">
            <a:avLst/>
          </a:prstGeom>
          <a:noFill/>
        </p:spPr>
        <p:txBody>
          <a:bodyPr wrap="square">
            <a:spAutoFit/>
          </a:bodyPr>
          <a:lstStyle/>
          <a:p>
            <a:pPr algn="ctr"/>
            <a:r>
              <a:rPr lang="en-US" sz="3200" dirty="0">
                <a:solidFill>
                  <a:schemeClr val="bg1"/>
                </a:solidFill>
                <a:latin typeface="+mj-lt"/>
                <a:cs typeface="Arial" panose="020B0604020202020204" pitchFamily="34" charset="0"/>
              </a:rPr>
              <a:t>METAPHYSICS: WHAT IS THE NATURE OF REALITY?</a:t>
            </a:r>
          </a:p>
        </p:txBody>
      </p:sp>
      <p:sp>
        <p:nvSpPr>
          <p:cNvPr id="2" name="Oval 1">
            <a:extLst>
              <a:ext uri="{FF2B5EF4-FFF2-40B4-BE49-F238E27FC236}">
                <a16:creationId xmlns:a16="http://schemas.microsoft.com/office/drawing/2014/main" id="{DE0DEA12-8873-30E5-8986-2D1027665E11}"/>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833709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different ways of knowing&#10;&#10;Description automatically generated">
            <a:extLst>
              <a:ext uri="{FF2B5EF4-FFF2-40B4-BE49-F238E27FC236}">
                <a16:creationId xmlns:a16="http://schemas.microsoft.com/office/drawing/2014/main" id="{ADDE3ACA-5ED5-D7D9-FEFC-15AA31C74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31" y="1415441"/>
            <a:ext cx="4702998" cy="5126873"/>
          </a:xfrm>
          <a:prstGeom prst="rect">
            <a:avLst/>
          </a:prstGeom>
        </p:spPr>
      </p:pic>
      <p:sp>
        <p:nvSpPr>
          <p:cNvPr id="4" name="TextBox 3">
            <a:extLst>
              <a:ext uri="{FF2B5EF4-FFF2-40B4-BE49-F238E27FC236}">
                <a16:creationId xmlns:a16="http://schemas.microsoft.com/office/drawing/2014/main" id="{0068BB8F-03FC-39D9-B8E8-A61A4131C811}"/>
              </a:ext>
            </a:extLst>
          </p:cNvPr>
          <p:cNvSpPr txBox="1"/>
          <p:nvPr/>
        </p:nvSpPr>
        <p:spPr>
          <a:xfrm>
            <a:off x="152399" y="375676"/>
            <a:ext cx="4670113" cy="830997"/>
          </a:xfrm>
          <a:prstGeom prst="rect">
            <a:avLst/>
          </a:prstGeom>
          <a:noFill/>
        </p:spPr>
        <p:txBody>
          <a:bodyPr wrap="square">
            <a:spAutoFit/>
          </a:bodyPr>
          <a:lstStyle/>
          <a:p>
            <a:pPr algn="ctr"/>
            <a:r>
              <a:rPr lang="en-US" sz="2400" dirty="0">
                <a:solidFill>
                  <a:schemeClr val="bg1"/>
                </a:solidFill>
                <a:cs typeface="Arial" panose="020B0604020202020204" pitchFamily="34" charset="0"/>
              </a:rPr>
              <a:t>EPISTEMOLOGY: HOW DO WE KNOW WHAT WE KNOW?</a:t>
            </a:r>
          </a:p>
        </p:txBody>
      </p:sp>
      <p:sp>
        <p:nvSpPr>
          <p:cNvPr id="5" name="TextBox 4">
            <a:extLst>
              <a:ext uri="{FF2B5EF4-FFF2-40B4-BE49-F238E27FC236}">
                <a16:creationId xmlns:a16="http://schemas.microsoft.com/office/drawing/2014/main" id="{B5CEED85-17BB-AF58-28FB-AC1ADD9D2D23}"/>
              </a:ext>
            </a:extLst>
          </p:cNvPr>
          <p:cNvSpPr txBox="1"/>
          <p:nvPr/>
        </p:nvSpPr>
        <p:spPr>
          <a:xfrm>
            <a:off x="5165089" y="176631"/>
            <a:ext cx="6580875" cy="680186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In addition to asking questions about reality, morality, beauty, politics and nature, philosophy also explores </a:t>
            </a:r>
            <a:r>
              <a:rPr lang="en-US" sz="2000" dirty="0">
                <a:solidFill>
                  <a:schemeClr val="bg1"/>
                </a:solidFill>
                <a:latin typeface="+mj-lt"/>
              </a:rPr>
              <a:t>what distinguishes sound from poor thinking</a:t>
            </a:r>
            <a:r>
              <a:rPr lang="en-US" sz="2000" dirty="0">
                <a:latin typeface="+mj-lt"/>
              </a:rPr>
              <a:t>. This is the subject matter of two branches of philosophy</a:t>
            </a:r>
            <a:r>
              <a:rPr lang="en-US" sz="2000" b="0" i="0" dirty="0">
                <a:effectLst/>
                <a:latin typeface="+mj-lt"/>
                <a:cs typeface="Arial" panose="020B0604020202020204" pitchFamily="34" charset="0"/>
              </a:rPr>
              <a:t> logic and epistemology.</a:t>
            </a:r>
          </a:p>
          <a:p>
            <a:pPr marL="285750" indent="-285750">
              <a:buFont typeface="Arial" panose="020B0604020202020204" pitchFamily="34" charset="0"/>
              <a:buChar char="•"/>
            </a:pPr>
            <a:r>
              <a:rPr lang="en-US" sz="2000" dirty="0">
                <a:solidFill>
                  <a:schemeClr val="bg1"/>
                </a:solidFill>
                <a:latin typeface="+mj-lt"/>
              </a:rPr>
              <a:t>Logic</a:t>
            </a:r>
            <a:r>
              <a:rPr lang="en-US" sz="2000" dirty="0">
                <a:latin typeface="+mj-lt"/>
              </a:rPr>
              <a:t> is the study of reasoning and argumentation. It focuses on the principles of valid inference and correct reasoning. Logic helps us understand how to construct arguments, identify fallacies, and determine the validity of statements.</a:t>
            </a:r>
          </a:p>
          <a:p>
            <a:pPr marL="285750" indent="-285750">
              <a:buFont typeface="Arial" panose="020B0604020202020204" pitchFamily="34" charset="0"/>
              <a:buChar char="•"/>
            </a:pPr>
            <a:r>
              <a:rPr lang="en-US" sz="2000" dirty="0">
                <a:solidFill>
                  <a:schemeClr val="bg1"/>
                </a:solidFill>
                <a:latin typeface="+mj-lt"/>
              </a:rPr>
              <a:t>Epistemology</a:t>
            </a:r>
            <a:r>
              <a:rPr lang="en-US" sz="2000" dirty="0">
                <a:latin typeface="+mj-lt"/>
              </a:rPr>
              <a:t>, on the other hand, is the study of knowledge and belief. It explores questions such as what is knowledge? How do we acquire it? and What justifies our beliefs? </a:t>
            </a:r>
          </a:p>
          <a:p>
            <a:pPr marL="285750" indent="-285750">
              <a:buFont typeface="Arial" panose="020B0604020202020204" pitchFamily="34" charset="0"/>
              <a:buChar char="•"/>
            </a:pPr>
            <a:r>
              <a:rPr lang="en-US" sz="2000" dirty="0">
                <a:latin typeface="+mj-lt"/>
              </a:rPr>
              <a:t>Epistemology examines the nature, sources, limits, and validity of knowledge, and addresses issues related to skepticism, certainty, and the distinction between justified belief and opinion.</a:t>
            </a:r>
          </a:p>
          <a:p>
            <a:pPr marL="285750" indent="-285750">
              <a:buFont typeface="Arial" panose="020B0604020202020204" pitchFamily="34" charset="0"/>
              <a:buChar char="•"/>
            </a:pPr>
            <a:r>
              <a:rPr lang="en-US" sz="2000" dirty="0">
                <a:latin typeface="+mj-lt"/>
              </a:rPr>
              <a:t>Together, logic and epistemology provide a framework for understanding how we think, reason, and come to know things about the world.</a:t>
            </a:r>
          </a:p>
          <a:p>
            <a:pPr marL="285750" indent="-285750">
              <a:buFont typeface="Arial" panose="020B0604020202020204" pitchFamily="34" charset="0"/>
              <a:buChar char="•"/>
            </a:pPr>
            <a:endParaRPr lang="en-US" sz="1600" dirty="0">
              <a:latin typeface="+mj-lt"/>
            </a:endParaRPr>
          </a:p>
        </p:txBody>
      </p:sp>
      <p:sp>
        <p:nvSpPr>
          <p:cNvPr id="3" name="Oval 2">
            <a:extLst>
              <a:ext uri="{FF2B5EF4-FFF2-40B4-BE49-F238E27FC236}">
                <a16:creationId xmlns:a16="http://schemas.microsoft.com/office/drawing/2014/main" id="{C54979CE-46A0-0A51-35A0-3909158F227C}"/>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969429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67C2-9F2C-5D0A-0777-54F307E71867}"/>
            </a:ext>
          </a:extLst>
        </p:cNvPr>
        <p:cNvGrpSpPr/>
        <p:nvPr/>
      </p:nvGrpSpPr>
      <p:grpSpPr>
        <a:xfrm>
          <a:off x="0" y="0"/>
          <a:ext cx="0" cy="0"/>
          <a:chOff x="0" y="0"/>
          <a:chExt cx="0" cy="0"/>
        </a:xfrm>
      </p:grpSpPr>
      <p:pic>
        <p:nvPicPr>
          <p:cNvPr id="2" name="Picture 1" descr="A diagram of different ways of knowing&#10;&#10;Description automatically generated">
            <a:extLst>
              <a:ext uri="{FF2B5EF4-FFF2-40B4-BE49-F238E27FC236}">
                <a16:creationId xmlns:a16="http://schemas.microsoft.com/office/drawing/2014/main" id="{D8FECDBB-30D7-1275-AE20-1AA843F8E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31" y="1415441"/>
            <a:ext cx="4909826" cy="5260601"/>
          </a:xfrm>
          <a:prstGeom prst="rect">
            <a:avLst/>
          </a:prstGeom>
        </p:spPr>
      </p:pic>
      <p:sp>
        <p:nvSpPr>
          <p:cNvPr id="4" name="TextBox 3">
            <a:extLst>
              <a:ext uri="{FF2B5EF4-FFF2-40B4-BE49-F238E27FC236}">
                <a16:creationId xmlns:a16="http://schemas.microsoft.com/office/drawing/2014/main" id="{383A64A9-065C-B714-6116-A65105BBD8D7}"/>
              </a:ext>
            </a:extLst>
          </p:cNvPr>
          <p:cNvSpPr txBox="1"/>
          <p:nvPr/>
        </p:nvSpPr>
        <p:spPr>
          <a:xfrm>
            <a:off x="380676" y="181957"/>
            <a:ext cx="4604935" cy="1200329"/>
          </a:xfrm>
          <a:prstGeom prst="rect">
            <a:avLst/>
          </a:prstGeom>
          <a:noFill/>
        </p:spPr>
        <p:txBody>
          <a:bodyPr wrap="square">
            <a:spAutoFit/>
          </a:bodyPr>
          <a:lstStyle/>
          <a:p>
            <a:pPr algn="ctr"/>
            <a:r>
              <a:rPr lang="en-US" sz="3600" dirty="0">
                <a:solidFill>
                  <a:schemeClr val="bg1"/>
                </a:solidFill>
                <a:cs typeface="Arial" panose="020B0604020202020204" pitchFamily="34" charset="0"/>
              </a:rPr>
              <a:t>HOW DO WE KNOW </a:t>
            </a:r>
          </a:p>
          <a:p>
            <a:pPr algn="ctr"/>
            <a:r>
              <a:rPr lang="en-US" sz="3600" dirty="0">
                <a:solidFill>
                  <a:schemeClr val="bg1"/>
                </a:solidFill>
                <a:cs typeface="Arial" panose="020B0604020202020204" pitchFamily="34" charset="0"/>
              </a:rPr>
              <a:t>WHAT WE KNOW?</a:t>
            </a:r>
          </a:p>
        </p:txBody>
      </p:sp>
      <p:sp>
        <p:nvSpPr>
          <p:cNvPr id="5" name="TextBox 4">
            <a:extLst>
              <a:ext uri="{FF2B5EF4-FFF2-40B4-BE49-F238E27FC236}">
                <a16:creationId xmlns:a16="http://schemas.microsoft.com/office/drawing/2014/main" id="{D03B0390-B30E-D86C-C97C-861ABD0288E8}"/>
              </a:ext>
            </a:extLst>
          </p:cNvPr>
          <p:cNvSpPr txBox="1"/>
          <p:nvPr/>
        </p:nvSpPr>
        <p:spPr>
          <a:xfrm>
            <a:off x="5237348" y="181957"/>
            <a:ext cx="6874790" cy="6494085"/>
          </a:xfrm>
          <a:prstGeom prst="rect">
            <a:avLst/>
          </a:prstGeom>
          <a:noFill/>
        </p:spPr>
        <p:txBody>
          <a:bodyPr wrap="square">
            <a:spAutoFit/>
          </a:bodyPr>
          <a:lstStyle/>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2000" dirty="0">
                <a:latin typeface="+mj-lt"/>
              </a:rPr>
              <a:t>How individuals acquire knowledge and understanding is an important Epistemological question. There are a variety of forms of knowledge:</a:t>
            </a:r>
          </a:p>
          <a:p>
            <a:pPr marL="285750" indent="-285750">
              <a:buFont typeface="Arial" panose="020B0604020202020204" pitchFamily="34" charset="0"/>
              <a:buChar char="•"/>
            </a:pPr>
            <a:r>
              <a:rPr lang="en-US" sz="2000" dirty="0">
                <a:solidFill>
                  <a:schemeClr val="bg1"/>
                </a:solidFill>
                <a:latin typeface="+mj-lt"/>
              </a:rPr>
              <a:t>Empirical Knowledge </a:t>
            </a:r>
            <a:r>
              <a:rPr lang="en-US" sz="2000" dirty="0">
                <a:latin typeface="+mj-lt"/>
              </a:rPr>
              <a:t>is acquired through observation and experience. This includes scientific methods where knowledge is acquired through experimentation and data collection.</a:t>
            </a:r>
          </a:p>
          <a:p>
            <a:pPr marL="285750" indent="-285750">
              <a:buFont typeface="Arial" panose="020B0604020202020204" pitchFamily="34" charset="0"/>
              <a:buChar char="•"/>
            </a:pPr>
            <a:r>
              <a:rPr lang="en-US" sz="2000" dirty="0">
                <a:solidFill>
                  <a:schemeClr val="bg1"/>
                </a:solidFill>
                <a:latin typeface="+mj-lt"/>
              </a:rPr>
              <a:t>Rational Knowledge </a:t>
            </a:r>
            <a:r>
              <a:rPr lang="en-US" sz="2000" dirty="0">
                <a:latin typeface="+mj-lt"/>
              </a:rPr>
              <a:t>is derived from logical reasoning and critical thinking and involves using deduction and induction to arrive at conclusions based on premises or evidence.</a:t>
            </a:r>
          </a:p>
          <a:p>
            <a:pPr marL="285750" indent="-285750">
              <a:buFont typeface="Arial" panose="020B0604020202020204" pitchFamily="34" charset="0"/>
              <a:buChar char="•"/>
            </a:pPr>
            <a:r>
              <a:rPr lang="en-US" sz="2000" dirty="0">
                <a:solidFill>
                  <a:schemeClr val="bg1"/>
                </a:solidFill>
                <a:latin typeface="+mj-lt"/>
              </a:rPr>
              <a:t>Intuitive Knowledge </a:t>
            </a:r>
            <a:r>
              <a:rPr lang="en-US" sz="2000" dirty="0">
                <a:latin typeface="+mj-lt"/>
              </a:rPr>
              <a:t>comes from instinct or a gut feeling. It often involves immediate understanding without the need for conscious reasoning.</a:t>
            </a:r>
          </a:p>
          <a:p>
            <a:pPr marL="285750" indent="-285750">
              <a:buFont typeface="Arial" panose="020B0604020202020204" pitchFamily="34" charset="0"/>
              <a:buChar char="•"/>
            </a:pPr>
            <a:r>
              <a:rPr lang="en-US" sz="2000" dirty="0">
                <a:solidFill>
                  <a:schemeClr val="bg1"/>
                </a:solidFill>
                <a:latin typeface="+mj-lt"/>
              </a:rPr>
              <a:t>Emotional Knowledge </a:t>
            </a:r>
            <a:r>
              <a:rPr lang="en-US" sz="2000" dirty="0">
                <a:latin typeface="+mj-lt"/>
              </a:rPr>
              <a:t>is gained through feelings and emotions. It can include empathy and emotional intelligence, allowing individuals to relate to others' experiences.</a:t>
            </a:r>
          </a:p>
          <a:p>
            <a:pPr marL="285750" indent="-285750">
              <a:buFont typeface="Arial" panose="020B0604020202020204" pitchFamily="34" charset="0"/>
              <a:buChar char="•"/>
            </a:pPr>
            <a:r>
              <a:rPr lang="en-US" sz="2000" dirty="0">
                <a:solidFill>
                  <a:schemeClr val="bg1"/>
                </a:solidFill>
                <a:latin typeface="+mj-lt"/>
              </a:rPr>
              <a:t>Aesthetic Knowledge </a:t>
            </a:r>
            <a:r>
              <a:rPr lang="en-US" sz="2000" dirty="0">
                <a:latin typeface="+mj-lt"/>
              </a:rPr>
              <a:t>is acquired through the appreciation of beauty and art. This involves understanding through sensory experiences and personal interpretations of artistic expressions.</a:t>
            </a:r>
            <a:endParaRPr lang="en-CA" sz="2000" dirty="0">
              <a:latin typeface="+mj-lt"/>
            </a:endParaRPr>
          </a:p>
        </p:txBody>
      </p:sp>
      <p:sp>
        <p:nvSpPr>
          <p:cNvPr id="3" name="Oval 2">
            <a:extLst>
              <a:ext uri="{FF2B5EF4-FFF2-40B4-BE49-F238E27FC236}">
                <a16:creationId xmlns:a16="http://schemas.microsoft.com/office/drawing/2014/main" id="{45ECA2B7-3D99-A1C9-9E72-920CC0B6132F}"/>
              </a:ext>
            </a:extLst>
          </p:cNvPr>
          <p:cNvSpPr/>
          <p:nvPr/>
        </p:nvSpPr>
        <p:spPr>
          <a:xfrm>
            <a:off x="152399" y="17845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285584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Banded</Template>
  <TotalTime>5607</TotalTime>
  <Words>45518</Words>
  <Application>Microsoft Office PowerPoint</Application>
  <PresentationFormat>Widescreen</PresentationFormat>
  <Paragraphs>1670</Paragraphs>
  <Slides>266</Slides>
  <Notes>10</Notes>
  <HiddenSlides>0</HiddenSlides>
  <MMClips>47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266</vt:i4>
      </vt:variant>
    </vt:vector>
  </HeadingPairs>
  <TitlesOfParts>
    <vt:vector size="271" baseType="lpstr">
      <vt:lpstr>Aptos</vt:lpstr>
      <vt:lpstr>Arial</vt:lpstr>
      <vt:lpstr>Corbel</vt:lpstr>
      <vt:lpstr>Wingdings</vt:lpstr>
      <vt:lpstr>Banded</vt:lpstr>
      <vt:lpstr>PowerPoint Presentation</vt:lpstr>
      <vt:lpstr> Week 3 of  SIMPLE THE FOUNDATIONS: mind AND CONSCIOUSNESS </vt:lpstr>
      <vt:lpstr>week 1- orientation and overview- sessions 1 and 2 of simple manual. week 2- introducing distress tolerance-p. 1-13 of dbt workbook and crisis plans-session 3 of the manual. week 3- the theoretical foundations of the simple course. sessions 4, 6, and 8 of the manual. week 4- distress tolerance p. 14-32 of dbt workbook. suicide prevention session 5 of the manual. week 5- distress tolerance p. 33-46 of dbt workbook. introducing holes diary cards- session 7 of manual. Our first practice crisis plans.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PowerPoint Presentation</vt:lpstr>
      <vt:lpstr>Tool practice- crisis plans</vt:lpstr>
      <vt:lpstr>PowerPoint Presentation</vt:lpstr>
      <vt:lpstr>PowerPoint Presentation</vt:lpstr>
      <vt:lpstr>PowerPoint Presentation</vt:lpstr>
      <vt:lpstr>Homework from last week</vt:lpstr>
      <vt:lpstr>Homework for the coming week </vt:lpstr>
      <vt:lpstr> REMINDER PARTICIPANT AGREEMENTS </vt:lpstr>
      <vt:lpstr>PowerPoint Presentation</vt:lpstr>
      <vt:lpstr>PowerPoint Presentation</vt:lpstr>
      <vt:lpstr>PowerPoint Presentation</vt:lpstr>
      <vt:lpstr>PowerPoint Presentation</vt:lpstr>
      <vt:lpstr>PowerPoint Presentation</vt:lpstr>
      <vt:lpstr>Check in regularly with your Personal dashboard                </vt:lpstr>
      <vt:lpstr>Warning about meditation</vt:lpstr>
      <vt:lpstr>PowerPoint Presentation</vt:lpstr>
      <vt:lpstr>PowerPoint Presentation</vt:lpstr>
      <vt:lpstr>PowerPoint Presentation</vt:lpstr>
      <vt:lpstr>PowerPoint Presentation</vt:lpstr>
      <vt:lpstr>PowerPoint Presentation</vt:lpstr>
      <vt:lpstr>PowerPoint Presentation</vt:lpstr>
      <vt:lpstr>E-mailed questions, comments, feedback AND “housekeeping”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Jaak Panksepp 1943-2017</vt:lpstr>
      <vt:lpstr>PRE-CAMBRIAN INSTINCTS</vt:lpstr>
      <vt:lpstr>POST Cambrian INSTINCTS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videoS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vt:lpstr>
      <vt:lpstr>PowerPoint Presentation</vt:lpstr>
      <vt:lpstr>ORPHAN Slides AND VIDEOS  from previous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cleto</dc:creator>
  <cp:lastModifiedBy>luis cleto</cp:lastModifiedBy>
  <cp:revision>52</cp:revision>
  <dcterms:created xsi:type="dcterms:W3CDTF">2024-10-15T19:56:57Z</dcterms:created>
  <dcterms:modified xsi:type="dcterms:W3CDTF">2025-10-15T12:03:18Z</dcterms:modified>
</cp:coreProperties>
</file>