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8" r:id="rId2"/>
    <p:sldId id="2999" r:id="rId3"/>
    <p:sldId id="2955" r:id="rId4"/>
    <p:sldId id="2954" r:id="rId5"/>
    <p:sldId id="1032" r:id="rId6"/>
    <p:sldId id="2908" r:id="rId7"/>
    <p:sldId id="2995" r:id="rId8"/>
    <p:sldId id="828" r:id="rId9"/>
    <p:sldId id="578" r:id="rId10"/>
    <p:sldId id="1449" r:id="rId11"/>
    <p:sldId id="2759" r:id="rId12"/>
    <p:sldId id="2037" r:id="rId13"/>
    <p:sldId id="2757" r:id="rId14"/>
    <p:sldId id="829" r:id="rId15"/>
    <p:sldId id="2958" r:id="rId16"/>
    <p:sldId id="2961" r:id="rId17"/>
    <p:sldId id="2959" r:id="rId18"/>
    <p:sldId id="1399" r:id="rId19"/>
    <p:sldId id="2956" r:id="rId20"/>
    <p:sldId id="2957" r:id="rId21"/>
    <p:sldId id="584" r:id="rId22"/>
    <p:sldId id="2962" r:id="rId23"/>
    <p:sldId id="2968" r:id="rId24"/>
    <p:sldId id="2016" r:id="rId25"/>
    <p:sldId id="2966" r:id="rId26"/>
    <p:sldId id="2967" r:id="rId27"/>
    <p:sldId id="2963" r:id="rId28"/>
    <p:sldId id="2964" r:id="rId29"/>
    <p:sldId id="2965" r:id="rId30"/>
    <p:sldId id="2969" r:id="rId31"/>
    <p:sldId id="2970" r:id="rId32"/>
    <p:sldId id="2971" r:id="rId33"/>
    <p:sldId id="3001" r:id="rId34"/>
    <p:sldId id="2972" r:id="rId35"/>
    <p:sldId id="2973" r:id="rId36"/>
    <p:sldId id="2974" r:id="rId37"/>
    <p:sldId id="2975" r:id="rId38"/>
    <p:sldId id="2976" r:id="rId39"/>
    <p:sldId id="2977" r:id="rId40"/>
    <p:sldId id="2978" r:id="rId41"/>
    <p:sldId id="2979" r:id="rId42"/>
    <p:sldId id="2980" r:id="rId43"/>
    <p:sldId id="2981" r:id="rId44"/>
    <p:sldId id="2982" r:id="rId45"/>
    <p:sldId id="2983" r:id="rId46"/>
    <p:sldId id="2984" r:id="rId47"/>
    <p:sldId id="2985" r:id="rId48"/>
    <p:sldId id="2986" r:id="rId49"/>
    <p:sldId id="2987" r:id="rId50"/>
    <p:sldId id="2988" r:id="rId51"/>
    <p:sldId id="2989" r:id="rId52"/>
    <p:sldId id="2998" r:id="rId53"/>
    <p:sldId id="2996" r:id="rId54"/>
    <p:sldId id="2997" r:id="rId55"/>
    <p:sldId id="956" r:id="rId56"/>
    <p:sldId id="2990" r:id="rId57"/>
    <p:sldId id="3002" r:id="rId58"/>
    <p:sldId id="2991" r:id="rId59"/>
    <p:sldId id="2992" r:id="rId60"/>
    <p:sldId id="2993" r:id="rId61"/>
    <p:sldId id="2994" r:id="rId62"/>
    <p:sldId id="2879" r:id="rId63"/>
    <p:sldId id="705" r:id="rId64"/>
    <p:sldId id="981" r:id="rId65"/>
    <p:sldId id="2026" r:id="rId66"/>
    <p:sldId id="1284" r:id="rId67"/>
    <p:sldId id="1436" r:id="rId68"/>
    <p:sldId id="1285" r:id="rId69"/>
    <p:sldId id="1450" r:id="rId70"/>
    <p:sldId id="259" r:id="rId71"/>
    <p:sldId id="1438" r:id="rId72"/>
    <p:sldId id="260" r:id="rId73"/>
    <p:sldId id="2031" r:id="rId74"/>
    <p:sldId id="2036" r:id="rId75"/>
    <p:sldId id="1439" r:id="rId76"/>
    <p:sldId id="261" r:id="rId77"/>
    <p:sldId id="1440" r:id="rId78"/>
    <p:sldId id="262" r:id="rId79"/>
    <p:sldId id="1286" r:id="rId80"/>
    <p:sldId id="2025" r:id="rId81"/>
    <p:sldId id="1644" r:id="rId82"/>
    <p:sldId id="1603" r:id="rId83"/>
    <p:sldId id="2027" r:id="rId84"/>
    <p:sldId id="1452" r:id="rId85"/>
    <p:sldId id="1400" r:id="rId86"/>
    <p:sldId id="1219" r:id="rId87"/>
    <p:sldId id="1077" r:id="rId88"/>
    <p:sldId id="2028" r:id="rId89"/>
    <p:sldId id="1435" r:id="rId90"/>
    <p:sldId id="703" r:id="rId91"/>
    <p:sldId id="1076" r:id="rId92"/>
    <p:sldId id="2033" r:id="rId93"/>
    <p:sldId id="587" r:id="rId9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2F053230-0065-4015-BCDA-80764995B64E}"/>
    <pc:docChg chg="custSel addSld delSld modSld sldOrd">
      <pc:chgData name="luis cleto" userId="a76db6c301978307" providerId="LiveId" clId="{2F053230-0065-4015-BCDA-80764995B64E}" dt="2025-07-16T14:48:17.585" v="264" actId="20577"/>
      <pc:docMkLst>
        <pc:docMk/>
      </pc:docMkLst>
      <pc:sldChg chg="modSp mod">
        <pc:chgData name="luis cleto" userId="a76db6c301978307" providerId="LiveId" clId="{2F053230-0065-4015-BCDA-80764995B64E}" dt="2025-07-16T13:53:16.355" v="195" actId="20577"/>
        <pc:sldMkLst>
          <pc:docMk/>
          <pc:sldMk cId="988354724" sldId="261"/>
        </pc:sldMkLst>
      </pc:sldChg>
      <pc:sldChg chg="modSp mod">
        <pc:chgData name="luis cleto" userId="a76db6c301978307" providerId="LiveId" clId="{2F053230-0065-4015-BCDA-80764995B64E}" dt="2025-07-16T13:50:07.998" v="103" actId="27636"/>
        <pc:sldMkLst>
          <pc:docMk/>
          <pc:sldMk cId="2497697503" sldId="584"/>
        </pc:sldMkLst>
      </pc:sldChg>
      <pc:sldChg chg="modSp">
        <pc:chgData name="luis cleto" userId="a76db6c301978307" providerId="LiveId" clId="{2F053230-0065-4015-BCDA-80764995B64E}" dt="2025-07-16T14:45:38.963" v="202" actId="255"/>
        <pc:sldMkLst>
          <pc:docMk/>
          <pc:sldMk cId="2574098823" sldId="626"/>
        </pc:sldMkLst>
      </pc:sldChg>
      <pc:sldChg chg="modSp mod modClrScheme chgLayout">
        <pc:chgData name="luis cleto" userId="a76db6c301978307" providerId="LiveId" clId="{2F053230-0065-4015-BCDA-80764995B64E}" dt="2025-07-16T14:48:17.585" v="264" actId="20577"/>
        <pc:sldMkLst>
          <pc:docMk/>
          <pc:sldMk cId="3179201737" sldId="694"/>
        </pc:sldMkLst>
      </pc:sldChg>
      <pc:sldChg chg="ord">
        <pc:chgData name="luis cleto" userId="a76db6c301978307" providerId="LiveId" clId="{2F053230-0065-4015-BCDA-80764995B64E}" dt="2025-07-16T13:45:46.355" v="82"/>
        <pc:sldMkLst>
          <pc:docMk/>
          <pc:sldMk cId="4001326655" sldId="703"/>
        </pc:sldMkLst>
      </pc:sldChg>
      <pc:sldChg chg="modSp mod">
        <pc:chgData name="luis cleto" userId="a76db6c301978307" providerId="LiveId" clId="{2F053230-0065-4015-BCDA-80764995B64E}" dt="2025-07-16T13:45:12.653" v="80" actId="20577"/>
        <pc:sldMkLst>
          <pc:docMk/>
          <pc:sldMk cId="2118069707" sldId="829"/>
        </pc:sldMkLst>
      </pc:sldChg>
      <pc:sldChg chg="ord">
        <pc:chgData name="luis cleto" userId="a76db6c301978307" providerId="LiveId" clId="{2F053230-0065-4015-BCDA-80764995B64E}" dt="2025-07-16T13:44:45.712" v="45"/>
        <pc:sldMkLst>
          <pc:docMk/>
          <pc:sldMk cId="3334784963" sldId="1077"/>
        </pc:sldMkLst>
      </pc:sldChg>
      <pc:sldChg chg="ord">
        <pc:chgData name="luis cleto" userId="a76db6c301978307" providerId="LiveId" clId="{2F053230-0065-4015-BCDA-80764995B64E}" dt="2025-07-16T13:44:45.712" v="45"/>
        <pc:sldMkLst>
          <pc:docMk/>
          <pc:sldMk cId="3031393811" sldId="1219"/>
        </pc:sldMkLst>
      </pc:sldChg>
      <pc:sldChg chg="delSp modSp mod">
        <pc:chgData name="luis cleto" userId="a76db6c301978307" providerId="LiveId" clId="{2F053230-0065-4015-BCDA-80764995B64E}" dt="2025-07-16T13:49:17.865" v="99"/>
        <pc:sldMkLst>
          <pc:docMk/>
          <pc:sldMk cId="2848570623" sldId="1399"/>
        </pc:sldMkLst>
      </pc:sldChg>
      <pc:sldChg chg="ord">
        <pc:chgData name="luis cleto" userId="a76db6c301978307" providerId="LiveId" clId="{2F053230-0065-4015-BCDA-80764995B64E}" dt="2025-07-16T13:44:45.712" v="45"/>
        <pc:sldMkLst>
          <pc:docMk/>
          <pc:sldMk cId="843978620" sldId="1400"/>
        </pc:sldMkLst>
      </pc:sldChg>
      <pc:sldChg chg="ord">
        <pc:chgData name="luis cleto" userId="a76db6c301978307" providerId="LiveId" clId="{2F053230-0065-4015-BCDA-80764995B64E}" dt="2025-07-16T13:45:46.355" v="82"/>
        <pc:sldMkLst>
          <pc:docMk/>
          <pc:sldMk cId="3680296360" sldId="1435"/>
        </pc:sldMkLst>
      </pc:sldChg>
      <pc:sldChg chg="modSp mod ord">
        <pc:chgData name="luis cleto" userId="a76db6c301978307" providerId="LiveId" clId="{2F053230-0065-4015-BCDA-80764995B64E}" dt="2025-07-16T13:48:59.200" v="96" actId="21"/>
        <pc:sldMkLst>
          <pc:docMk/>
          <pc:sldMk cId="583664114" sldId="1449"/>
        </pc:sldMkLst>
      </pc:sldChg>
      <pc:sldChg chg="ord">
        <pc:chgData name="luis cleto" userId="a76db6c301978307" providerId="LiveId" clId="{2F053230-0065-4015-BCDA-80764995B64E}" dt="2025-07-16T13:43:48.719" v="41"/>
        <pc:sldMkLst>
          <pc:docMk/>
          <pc:sldMk cId="3932648563" sldId="1452"/>
        </pc:sldMkLst>
      </pc:sldChg>
      <pc:sldChg chg="ord">
        <pc:chgData name="luis cleto" userId="a76db6c301978307" providerId="LiveId" clId="{2F053230-0065-4015-BCDA-80764995B64E}" dt="2025-07-16T13:43:48.719" v="41"/>
        <pc:sldMkLst>
          <pc:docMk/>
          <pc:sldMk cId="302618691" sldId="1603"/>
        </pc:sldMkLst>
      </pc:sldChg>
      <pc:sldChg chg="del">
        <pc:chgData name="luis cleto" userId="a76db6c301978307" providerId="LiveId" clId="{2F053230-0065-4015-BCDA-80764995B64E}" dt="2025-07-16T13:46:07.934" v="83" actId="2696"/>
        <pc:sldMkLst>
          <pc:docMk/>
          <pc:sldMk cId="4287451902" sldId="2024"/>
        </pc:sldMkLst>
      </pc:sldChg>
      <pc:sldChg chg="ord">
        <pc:chgData name="luis cleto" userId="a76db6c301978307" providerId="LiveId" clId="{2F053230-0065-4015-BCDA-80764995B64E}" dt="2025-07-16T13:45:46.355" v="82"/>
        <pc:sldMkLst>
          <pc:docMk/>
          <pc:sldMk cId="3680564902" sldId="2028"/>
        </pc:sldMkLst>
      </pc:sldChg>
      <pc:sldChg chg="modSp mod">
        <pc:chgData name="luis cleto" userId="a76db6c301978307" providerId="LiveId" clId="{2F053230-0065-4015-BCDA-80764995B64E}" dt="2025-07-16T13:52:33.319" v="177" actId="1076"/>
        <pc:sldMkLst>
          <pc:docMk/>
          <pc:sldMk cId="2109183699" sldId="2031"/>
        </pc:sldMkLst>
      </pc:sldChg>
      <pc:sldChg chg="del">
        <pc:chgData name="luis cleto" userId="a76db6c301978307" providerId="LiveId" clId="{2F053230-0065-4015-BCDA-80764995B64E}" dt="2025-07-16T13:49:36.344" v="100" actId="2696"/>
        <pc:sldMkLst>
          <pc:docMk/>
          <pc:sldMk cId="1231717739" sldId="2034"/>
        </pc:sldMkLst>
      </pc:sldChg>
      <pc:sldChg chg="modSp mod ord">
        <pc:chgData name="luis cleto" userId="a76db6c301978307" providerId="LiveId" clId="{2F053230-0065-4015-BCDA-80764995B64E}" dt="2025-07-16T13:48:37.307" v="93"/>
        <pc:sldMkLst>
          <pc:docMk/>
          <pc:sldMk cId="2071780685" sldId="2037"/>
        </pc:sldMkLst>
      </pc:sldChg>
      <pc:sldChg chg="add">
        <pc:chgData name="luis cleto" userId="a76db6c301978307" providerId="LiveId" clId="{2F053230-0065-4015-BCDA-80764995B64E}" dt="2025-07-16T13:48:27.415" v="91"/>
        <pc:sldMkLst>
          <pc:docMk/>
          <pc:sldMk cId="1294933524" sldId="2121"/>
        </pc:sldMkLst>
      </pc:sldChg>
      <pc:sldChg chg="modSp add mod">
        <pc:chgData name="luis cleto" userId="a76db6c301978307" providerId="LiveId" clId="{2F053230-0065-4015-BCDA-80764995B64E}" dt="2025-07-16T13:47:47.756" v="90" actId="207"/>
        <pc:sldMkLst>
          <pc:docMk/>
          <pc:sldMk cId="3288498179" sldId="2869"/>
        </pc:sldMkLst>
      </pc:sldChg>
    </pc:docChg>
  </pc:docChgLst>
  <pc:docChgLst>
    <pc:chgData name="luis cleto" userId="a76db6c301978307" providerId="LiveId" clId="{07C41340-E389-4841-A8EF-4A8796AEDB15}"/>
    <pc:docChg chg="custSel addSld delSld modSld sldOrd">
      <pc:chgData name="luis cleto" userId="a76db6c301978307" providerId="LiveId" clId="{07C41340-E389-4841-A8EF-4A8796AEDB15}" dt="2025-07-24T19:03:14.043" v="389"/>
      <pc:docMkLst>
        <pc:docMk/>
      </pc:docMkLst>
      <pc:sldChg chg="del">
        <pc:chgData name="luis cleto" userId="a76db6c301978307" providerId="LiveId" clId="{07C41340-E389-4841-A8EF-4A8796AEDB15}" dt="2025-07-09T20:53:49.931" v="0" actId="2696"/>
        <pc:sldMkLst>
          <pc:docMk/>
          <pc:sldMk cId="3732365855" sldId="256"/>
        </pc:sldMkLst>
      </pc:sldChg>
      <pc:sldChg chg="modSp mod">
        <pc:chgData name="luis cleto" userId="a76db6c301978307" providerId="LiveId" clId="{07C41340-E389-4841-A8EF-4A8796AEDB15}" dt="2025-07-09T20:54:50.606" v="7" actId="14100"/>
        <pc:sldMkLst>
          <pc:docMk/>
          <pc:sldMk cId="2201346774" sldId="258"/>
        </pc:sldMkLst>
      </pc:sldChg>
      <pc:sldChg chg="modSp mod">
        <pc:chgData name="luis cleto" userId="a76db6c301978307" providerId="LiveId" clId="{07C41340-E389-4841-A8EF-4A8796AEDB15}" dt="2025-07-16T17:35:45.952" v="381" actId="20577"/>
        <pc:sldMkLst>
          <pc:docMk/>
          <pc:sldMk cId="2815531367" sldId="693"/>
        </pc:sldMkLst>
      </pc:sldChg>
      <pc:sldChg chg="addSp modSp mod">
        <pc:chgData name="luis cleto" userId="a76db6c301978307" providerId="LiveId" clId="{07C41340-E389-4841-A8EF-4A8796AEDB15}" dt="2025-07-16T17:34:01.071" v="369" actId="1076"/>
        <pc:sldMkLst>
          <pc:docMk/>
          <pc:sldMk cId="3170401423" sldId="754"/>
        </pc:sldMkLst>
      </pc:sldChg>
      <pc:sldChg chg="addSp modSp mod">
        <pc:chgData name="luis cleto" userId="a76db6c301978307" providerId="LiveId" clId="{07C41340-E389-4841-A8EF-4A8796AEDB15}" dt="2025-07-16T17:30:12.612" v="220" actId="1076"/>
        <pc:sldMkLst>
          <pc:docMk/>
          <pc:sldMk cId="322184933" sldId="778"/>
        </pc:sldMkLst>
      </pc:sldChg>
      <pc:sldChg chg="addSp modSp mod">
        <pc:chgData name="luis cleto" userId="a76db6c301978307" providerId="LiveId" clId="{07C41340-E389-4841-A8EF-4A8796AEDB15}" dt="2025-07-16T17:32:23.815" v="302" actId="14100"/>
        <pc:sldMkLst>
          <pc:docMk/>
          <pc:sldMk cId="1163776998" sldId="825"/>
        </pc:sldMkLst>
      </pc:sldChg>
      <pc:sldChg chg="modSp mod">
        <pc:chgData name="luis cleto" userId="a76db6c301978307" providerId="LiveId" clId="{07C41340-E389-4841-A8EF-4A8796AEDB15}" dt="2025-07-09T20:55:22.572" v="9" actId="207"/>
        <pc:sldMkLst>
          <pc:docMk/>
          <pc:sldMk cId="2118069707" sldId="829"/>
        </pc:sldMkLst>
      </pc:sldChg>
      <pc:sldChg chg="modSp mod">
        <pc:chgData name="luis cleto" userId="a76db6c301978307" providerId="LiveId" clId="{07C41340-E389-4841-A8EF-4A8796AEDB15}" dt="2025-07-16T17:22:30.942" v="72" actId="207"/>
        <pc:sldMkLst>
          <pc:docMk/>
          <pc:sldMk cId="3644410497" sldId="1039"/>
        </pc:sldMkLst>
      </pc:sldChg>
      <pc:sldChg chg="ord">
        <pc:chgData name="luis cleto" userId="a76db6c301978307" providerId="LiveId" clId="{07C41340-E389-4841-A8EF-4A8796AEDB15}" dt="2025-07-16T17:37:18.873" v="384"/>
        <pc:sldMkLst>
          <pc:docMk/>
          <pc:sldMk cId="1243220649" sldId="1076"/>
        </pc:sldMkLst>
      </pc:sldChg>
      <pc:sldChg chg="modSp mod">
        <pc:chgData name="luis cleto" userId="a76db6c301978307" providerId="LiveId" clId="{07C41340-E389-4841-A8EF-4A8796AEDB15}" dt="2025-07-16T17:35:10.474" v="379" actId="20577"/>
        <pc:sldMkLst>
          <pc:docMk/>
          <pc:sldMk cId="268365341" sldId="1279"/>
        </pc:sldMkLst>
      </pc:sldChg>
      <pc:sldChg chg="del">
        <pc:chgData name="luis cleto" userId="a76db6c301978307" providerId="LiveId" clId="{07C41340-E389-4841-A8EF-4A8796AEDB15}" dt="2025-07-16T17:40:33.982" v="386" actId="2696"/>
        <pc:sldMkLst>
          <pc:docMk/>
          <pc:sldMk cId="1970408971" sldId="1383"/>
        </pc:sldMkLst>
      </pc:sldChg>
      <pc:sldChg chg="del">
        <pc:chgData name="luis cleto" userId="a76db6c301978307" providerId="LiveId" clId="{07C41340-E389-4841-A8EF-4A8796AEDB15}" dt="2025-07-16T17:40:30.612" v="385" actId="2696"/>
        <pc:sldMkLst>
          <pc:docMk/>
          <pc:sldMk cId="3461858213" sldId="1448"/>
        </pc:sldMkLst>
      </pc:sldChg>
      <pc:sldChg chg="del">
        <pc:chgData name="luis cleto" userId="a76db6c301978307" providerId="LiveId" clId="{07C41340-E389-4841-A8EF-4A8796AEDB15}" dt="2025-07-16T17:40:53.615" v="387" actId="2696"/>
        <pc:sldMkLst>
          <pc:docMk/>
          <pc:sldMk cId="4273663294" sldId="1451"/>
        </pc:sldMkLst>
      </pc:sldChg>
      <pc:sldChg chg="del">
        <pc:chgData name="luis cleto" userId="a76db6c301978307" providerId="LiveId" clId="{07C41340-E389-4841-A8EF-4A8796AEDB15}" dt="2025-07-16T17:36:33.817" v="382" actId="2696"/>
        <pc:sldMkLst>
          <pc:docMk/>
          <pc:sldMk cId="2818714515" sldId="1637"/>
        </pc:sldMkLst>
      </pc:sldChg>
      <pc:sldChg chg="add">
        <pc:chgData name="luis cleto" userId="a76db6c301978307" providerId="LiveId" clId="{07C41340-E389-4841-A8EF-4A8796AEDB15}" dt="2025-07-13T09:11:41.326" v="10"/>
        <pc:sldMkLst>
          <pc:docMk/>
          <pc:sldMk cId="2071780685" sldId="2037"/>
        </pc:sldMkLst>
      </pc:sldChg>
      <pc:sldChg chg="add">
        <pc:chgData name="luis cleto" userId="a76db6c301978307" providerId="LiveId" clId="{07C41340-E389-4841-A8EF-4A8796AEDB15}" dt="2025-07-24T19:03:14.043" v="389"/>
        <pc:sldMkLst>
          <pc:docMk/>
          <pc:sldMk cId="390786705" sldId="2757"/>
        </pc:sldMkLst>
      </pc:sldChg>
      <pc:sldChg chg="modSp mod">
        <pc:chgData name="luis cleto" userId="a76db6c301978307" providerId="LiveId" clId="{07C41340-E389-4841-A8EF-4A8796AEDB15}" dt="2025-07-17T07:53:32.319" v="388" actId="207"/>
        <pc:sldMkLst>
          <pc:docMk/>
          <pc:sldMk cId="3288498179" sldId="2869"/>
        </pc:sldMkLst>
      </pc:sldChg>
      <pc:sldChg chg="addSp modSp new mod">
        <pc:chgData name="luis cleto" userId="a76db6c301978307" providerId="LiveId" clId="{07C41340-E389-4841-A8EF-4A8796AEDB15}" dt="2025-07-16T17:24:57.422" v="84" actId="1076"/>
        <pc:sldMkLst>
          <pc:docMk/>
          <pc:sldMk cId="1764301296" sldId="2870"/>
        </pc:sldMkLst>
      </pc:sldChg>
      <pc:sldChg chg="addSp modSp new del mod">
        <pc:chgData name="luis cleto" userId="a76db6c301978307" providerId="LiveId" clId="{07C41340-E389-4841-A8EF-4A8796AEDB15}" dt="2025-07-16T17:30:24.095" v="221" actId="2696"/>
        <pc:sldMkLst>
          <pc:docMk/>
          <pc:sldMk cId="3441652102" sldId="2871"/>
        </pc:sldMkLst>
      </pc:sldChg>
    </pc:docChg>
  </pc:docChgLst>
  <pc:docChgLst>
    <pc:chgData name="luis cleto" userId="a76db6c301978307" providerId="LiveId" clId="{860A4F2C-1596-4ACD-95D2-7AE3CD351458}"/>
    <pc:docChg chg="custSel addSld delSld modSld sldOrd modNotesMaster">
      <pc:chgData name="luis cleto" userId="a76db6c301978307" providerId="LiveId" clId="{860A4F2C-1596-4ACD-95D2-7AE3CD351458}" dt="2025-10-26T13:24:04.780" v="3077"/>
      <pc:docMkLst>
        <pc:docMk/>
      </pc:docMkLst>
      <pc:sldChg chg="modSp mod modClrScheme chgLayout">
        <pc:chgData name="luis cleto" userId="a76db6c301978307" providerId="LiveId" clId="{860A4F2C-1596-4ACD-95D2-7AE3CD351458}" dt="2025-09-18T11:52:58.445" v="28" actId="5793"/>
        <pc:sldMkLst>
          <pc:docMk/>
          <pc:sldMk cId="2201346774" sldId="258"/>
        </pc:sldMkLst>
      </pc:sldChg>
      <pc:sldChg chg="modSp mod">
        <pc:chgData name="luis cleto" userId="a76db6c301978307" providerId="LiveId" clId="{860A4F2C-1596-4ACD-95D2-7AE3CD351458}" dt="2025-10-24T16:49:26.195" v="3046" actId="20577"/>
        <pc:sldMkLst>
          <pc:docMk/>
          <pc:sldMk cId="3951272275" sldId="259"/>
        </pc:sldMkLst>
        <pc:spChg chg="mod">
          <ac:chgData name="luis cleto" userId="a76db6c301978307" providerId="LiveId" clId="{860A4F2C-1596-4ACD-95D2-7AE3CD351458}" dt="2025-10-24T16:49:26.195" v="3046" actId="20577"/>
          <ac:spMkLst>
            <pc:docMk/>
            <pc:sldMk cId="3951272275" sldId="259"/>
            <ac:spMk id="4" creationId="{B7F7A24A-4471-6E1C-145B-EB637B8915BF}"/>
          </ac:spMkLst>
        </pc:spChg>
      </pc:sldChg>
      <pc:sldChg chg="modSp mod">
        <pc:chgData name="luis cleto" userId="a76db6c301978307" providerId="LiveId" clId="{860A4F2C-1596-4ACD-95D2-7AE3CD351458}" dt="2025-10-24T11:14:14.497" v="1336" actId="20577"/>
        <pc:sldMkLst>
          <pc:docMk/>
          <pc:sldMk cId="988354724" sldId="261"/>
        </pc:sldMkLst>
        <pc:spChg chg="mod">
          <ac:chgData name="luis cleto" userId="a76db6c301978307" providerId="LiveId" clId="{860A4F2C-1596-4ACD-95D2-7AE3CD351458}" dt="2025-10-24T11:14:14.497" v="1336" actId="20577"/>
          <ac:spMkLst>
            <pc:docMk/>
            <pc:sldMk cId="988354724" sldId="261"/>
            <ac:spMk id="3" creationId="{0BD45385-455D-6B04-0A21-3EB5E5C5FFE5}"/>
          </ac:spMkLst>
        </pc:spChg>
      </pc:sldChg>
      <pc:sldChg chg="add del">
        <pc:chgData name="luis cleto" userId="a76db6c301978307" providerId="LiveId" clId="{860A4F2C-1596-4ACD-95D2-7AE3CD351458}" dt="2025-09-18T12:22:17.013" v="83" actId="2696"/>
        <pc:sldMkLst>
          <pc:docMk/>
          <pc:sldMk cId="198482355" sldId="272"/>
        </pc:sldMkLst>
      </pc:sldChg>
      <pc:sldChg chg="modSp">
        <pc:chgData name="luis cleto" userId="a76db6c301978307" providerId="LiveId" clId="{860A4F2C-1596-4ACD-95D2-7AE3CD351458}" dt="2025-10-24T10:29:53.789" v="705"/>
        <pc:sldMkLst>
          <pc:docMk/>
          <pc:sldMk cId="1801377906" sldId="578"/>
        </pc:sldMkLst>
        <pc:graphicFrameChg chg="mod">
          <ac:chgData name="luis cleto" userId="a76db6c301978307" providerId="LiveId" clId="{860A4F2C-1596-4ACD-95D2-7AE3CD351458}" dt="2025-10-24T10:29:53.789" v="705"/>
          <ac:graphicFrameMkLst>
            <pc:docMk/>
            <pc:sldMk cId="1801377906" sldId="578"/>
            <ac:graphicFrameMk id="7" creationId="{3D7DCC73-B9B9-4911-9290-6376076C84DD}"/>
          </ac:graphicFrameMkLst>
        </pc:graphicFrameChg>
      </pc:sldChg>
      <pc:sldChg chg="modSp mod">
        <pc:chgData name="luis cleto" userId="a76db6c301978307" providerId="LiveId" clId="{860A4F2C-1596-4ACD-95D2-7AE3CD351458}" dt="2025-10-24T16:40:17.634" v="2822" actId="27636"/>
        <pc:sldMkLst>
          <pc:docMk/>
          <pc:sldMk cId="2497697503" sldId="584"/>
        </pc:sldMkLst>
        <pc:spChg chg="mod">
          <ac:chgData name="luis cleto" userId="a76db6c301978307" providerId="LiveId" clId="{860A4F2C-1596-4ACD-95D2-7AE3CD351458}" dt="2025-10-24T16:40:17.634" v="2822" actId="27636"/>
          <ac:spMkLst>
            <pc:docMk/>
            <pc:sldMk cId="2497697503" sldId="584"/>
            <ac:spMk id="3" creationId="{F48D5D6B-20C6-436E-B7C5-751BD9CCB7A0}"/>
          </ac:spMkLst>
        </pc:spChg>
      </pc:sldChg>
      <pc:sldChg chg="modSp del mod">
        <pc:chgData name="luis cleto" userId="a76db6c301978307" providerId="LiveId" clId="{860A4F2C-1596-4ACD-95D2-7AE3CD351458}" dt="2025-10-24T16:50:40.551" v="3047" actId="2696"/>
        <pc:sldMkLst>
          <pc:docMk/>
          <pc:sldMk cId="2574098823" sldId="626"/>
        </pc:sldMkLst>
      </pc:sldChg>
      <pc:sldChg chg="del">
        <pc:chgData name="luis cleto" userId="a76db6c301978307" providerId="LiveId" clId="{860A4F2C-1596-4ACD-95D2-7AE3CD351458}" dt="2025-10-24T16:50:40.551" v="3047" actId="2696"/>
        <pc:sldMkLst>
          <pc:docMk/>
          <pc:sldMk cId="3824635454" sldId="685"/>
        </pc:sldMkLst>
      </pc:sldChg>
      <pc:sldChg chg="del">
        <pc:chgData name="luis cleto" userId="a76db6c301978307" providerId="LiveId" clId="{860A4F2C-1596-4ACD-95D2-7AE3CD351458}" dt="2025-10-24T16:50:40.551" v="3047" actId="2696"/>
        <pc:sldMkLst>
          <pc:docMk/>
          <pc:sldMk cId="2815531367" sldId="693"/>
        </pc:sldMkLst>
      </pc:sldChg>
      <pc:sldChg chg="modSp del">
        <pc:chgData name="luis cleto" userId="a76db6c301978307" providerId="LiveId" clId="{860A4F2C-1596-4ACD-95D2-7AE3CD351458}" dt="2025-10-24T16:50:40.551" v="3047" actId="2696"/>
        <pc:sldMkLst>
          <pc:docMk/>
          <pc:sldMk cId="3179201737" sldId="694"/>
        </pc:sldMkLst>
      </pc:sldChg>
      <pc:sldChg chg="del">
        <pc:chgData name="luis cleto" userId="a76db6c301978307" providerId="LiveId" clId="{860A4F2C-1596-4ACD-95D2-7AE3CD351458}" dt="2025-10-24T16:50:40.551" v="3047" actId="2696"/>
        <pc:sldMkLst>
          <pc:docMk/>
          <pc:sldMk cId="2618195314" sldId="698"/>
        </pc:sldMkLst>
      </pc:sldChg>
      <pc:sldChg chg="ord">
        <pc:chgData name="luis cleto" userId="a76db6c301978307" providerId="LiveId" clId="{860A4F2C-1596-4ACD-95D2-7AE3CD351458}" dt="2025-09-18T11:53:56.310" v="32"/>
        <pc:sldMkLst>
          <pc:docMk/>
          <pc:sldMk cId="2608325681" sldId="705"/>
        </pc:sldMkLst>
      </pc:sldChg>
      <pc:sldChg chg="del">
        <pc:chgData name="luis cleto" userId="a76db6c301978307" providerId="LiveId" clId="{860A4F2C-1596-4ACD-95D2-7AE3CD351458}" dt="2025-10-24T16:50:40.551" v="3047" actId="2696"/>
        <pc:sldMkLst>
          <pc:docMk/>
          <pc:sldMk cId="3170401423" sldId="754"/>
        </pc:sldMkLst>
      </pc:sldChg>
      <pc:sldChg chg="del">
        <pc:chgData name="luis cleto" userId="a76db6c301978307" providerId="LiveId" clId="{860A4F2C-1596-4ACD-95D2-7AE3CD351458}" dt="2025-10-24T16:50:40.551" v="3047" actId="2696"/>
        <pc:sldMkLst>
          <pc:docMk/>
          <pc:sldMk cId="322184933" sldId="778"/>
        </pc:sldMkLst>
      </pc:sldChg>
      <pc:sldChg chg="del">
        <pc:chgData name="luis cleto" userId="a76db6c301978307" providerId="LiveId" clId="{860A4F2C-1596-4ACD-95D2-7AE3CD351458}" dt="2025-10-24T16:50:40.551" v="3047" actId="2696"/>
        <pc:sldMkLst>
          <pc:docMk/>
          <pc:sldMk cId="1227449555" sldId="785"/>
        </pc:sldMkLst>
      </pc:sldChg>
      <pc:sldChg chg="del">
        <pc:chgData name="luis cleto" userId="a76db6c301978307" providerId="LiveId" clId="{860A4F2C-1596-4ACD-95D2-7AE3CD351458}" dt="2025-10-24T16:50:40.551" v="3047" actId="2696"/>
        <pc:sldMkLst>
          <pc:docMk/>
          <pc:sldMk cId="4018997487" sldId="786"/>
        </pc:sldMkLst>
      </pc:sldChg>
      <pc:sldChg chg="del">
        <pc:chgData name="luis cleto" userId="a76db6c301978307" providerId="LiveId" clId="{860A4F2C-1596-4ACD-95D2-7AE3CD351458}" dt="2025-10-24T16:50:40.551" v="3047" actId="2696"/>
        <pc:sldMkLst>
          <pc:docMk/>
          <pc:sldMk cId="782831012" sldId="794"/>
        </pc:sldMkLst>
      </pc:sldChg>
      <pc:sldChg chg="del">
        <pc:chgData name="luis cleto" userId="a76db6c301978307" providerId="LiveId" clId="{860A4F2C-1596-4ACD-95D2-7AE3CD351458}" dt="2025-10-24T16:50:40.551" v="3047" actId="2696"/>
        <pc:sldMkLst>
          <pc:docMk/>
          <pc:sldMk cId="1163776998" sldId="825"/>
        </pc:sldMkLst>
      </pc:sldChg>
      <pc:sldChg chg="add">
        <pc:chgData name="luis cleto" userId="a76db6c301978307" providerId="LiveId" clId="{860A4F2C-1596-4ACD-95D2-7AE3CD351458}" dt="2025-10-26T13:24:04.780" v="3077"/>
        <pc:sldMkLst>
          <pc:docMk/>
          <pc:sldMk cId="3860737581" sldId="956"/>
        </pc:sldMkLst>
      </pc:sldChg>
      <pc:sldChg chg="del">
        <pc:chgData name="luis cleto" userId="a76db6c301978307" providerId="LiveId" clId="{860A4F2C-1596-4ACD-95D2-7AE3CD351458}" dt="2025-10-24T16:43:41.563" v="2826" actId="2696"/>
        <pc:sldMkLst>
          <pc:docMk/>
          <pc:sldMk cId="71215589" sldId="1028"/>
        </pc:sldMkLst>
      </pc:sldChg>
      <pc:sldChg chg="del">
        <pc:chgData name="luis cleto" userId="a76db6c301978307" providerId="LiveId" clId="{860A4F2C-1596-4ACD-95D2-7AE3CD351458}" dt="2025-10-24T16:43:41.563" v="2826" actId="2696"/>
        <pc:sldMkLst>
          <pc:docMk/>
          <pc:sldMk cId="3078401482" sldId="1029"/>
        </pc:sldMkLst>
      </pc:sldChg>
      <pc:sldChg chg="del">
        <pc:chgData name="luis cleto" userId="a76db6c301978307" providerId="LiveId" clId="{860A4F2C-1596-4ACD-95D2-7AE3CD351458}" dt="2025-10-24T16:50:40.551" v="3047" actId="2696"/>
        <pc:sldMkLst>
          <pc:docMk/>
          <pc:sldMk cId="3644410497" sldId="1039"/>
        </pc:sldMkLst>
      </pc:sldChg>
      <pc:sldChg chg="del">
        <pc:chgData name="luis cleto" userId="a76db6c301978307" providerId="LiveId" clId="{860A4F2C-1596-4ACD-95D2-7AE3CD351458}" dt="2025-10-24T16:50:40.551" v="3047" actId="2696"/>
        <pc:sldMkLst>
          <pc:docMk/>
          <pc:sldMk cId="3040871536" sldId="1040"/>
        </pc:sldMkLst>
      </pc:sldChg>
      <pc:sldChg chg="del">
        <pc:chgData name="luis cleto" userId="a76db6c301978307" providerId="LiveId" clId="{860A4F2C-1596-4ACD-95D2-7AE3CD351458}" dt="2025-10-24T16:50:40.551" v="3047" actId="2696"/>
        <pc:sldMkLst>
          <pc:docMk/>
          <pc:sldMk cId="1323018756" sldId="1272"/>
        </pc:sldMkLst>
      </pc:sldChg>
      <pc:sldChg chg="del">
        <pc:chgData name="luis cleto" userId="a76db6c301978307" providerId="LiveId" clId="{860A4F2C-1596-4ACD-95D2-7AE3CD351458}" dt="2025-10-24T16:50:40.551" v="3047" actId="2696"/>
        <pc:sldMkLst>
          <pc:docMk/>
          <pc:sldMk cId="268365341" sldId="1279"/>
        </pc:sldMkLst>
      </pc:sldChg>
      <pc:sldChg chg="modSp del mod">
        <pc:chgData name="luis cleto" userId="a76db6c301978307" providerId="LiveId" clId="{860A4F2C-1596-4ACD-95D2-7AE3CD351458}" dt="2025-10-24T16:50:40.551" v="3047" actId="2696"/>
        <pc:sldMkLst>
          <pc:docMk/>
          <pc:sldMk cId="937615187" sldId="1299"/>
        </pc:sldMkLst>
      </pc:sldChg>
      <pc:sldChg chg="del">
        <pc:chgData name="luis cleto" userId="a76db6c301978307" providerId="LiveId" clId="{860A4F2C-1596-4ACD-95D2-7AE3CD351458}" dt="2025-10-24T16:50:40.551" v="3047" actId="2696"/>
        <pc:sldMkLst>
          <pc:docMk/>
          <pc:sldMk cId="3324082188" sldId="1303"/>
        </pc:sldMkLst>
      </pc:sldChg>
      <pc:sldChg chg="addSp modSp mod">
        <pc:chgData name="luis cleto" userId="a76db6c301978307" providerId="LiveId" clId="{860A4F2C-1596-4ACD-95D2-7AE3CD351458}" dt="2025-10-24T10:38:34.156" v="763" actId="1076"/>
        <pc:sldMkLst>
          <pc:docMk/>
          <pc:sldMk cId="2848570623" sldId="1399"/>
        </pc:sldMkLst>
        <pc:spChg chg="add mod">
          <ac:chgData name="luis cleto" userId="a76db6c301978307" providerId="LiveId" clId="{860A4F2C-1596-4ACD-95D2-7AE3CD351458}" dt="2025-10-24T10:38:34.156" v="763" actId="1076"/>
          <ac:spMkLst>
            <pc:docMk/>
            <pc:sldMk cId="2848570623" sldId="1399"/>
            <ac:spMk id="4" creationId="{0C738D99-EB3D-0018-07F5-5CF32FED8459}"/>
          </ac:spMkLst>
        </pc:spChg>
      </pc:sldChg>
      <pc:sldChg chg="modSp del mod">
        <pc:chgData name="luis cleto" userId="a76db6c301978307" providerId="LiveId" clId="{860A4F2C-1596-4ACD-95D2-7AE3CD351458}" dt="2025-10-24T16:50:40.551" v="3047" actId="2696"/>
        <pc:sldMkLst>
          <pc:docMk/>
          <pc:sldMk cId="2589151453" sldId="1403"/>
        </pc:sldMkLst>
      </pc:sldChg>
      <pc:sldChg chg="del">
        <pc:chgData name="luis cleto" userId="a76db6c301978307" providerId="LiveId" clId="{860A4F2C-1596-4ACD-95D2-7AE3CD351458}" dt="2025-10-24T16:43:41.563" v="2826" actId="2696"/>
        <pc:sldMkLst>
          <pc:docMk/>
          <pc:sldMk cId="3708197144" sldId="1404"/>
        </pc:sldMkLst>
      </pc:sldChg>
      <pc:sldChg chg="del">
        <pc:chgData name="luis cleto" userId="a76db6c301978307" providerId="LiveId" clId="{860A4F2C-1596-4ACD-95D2-7AE3CD351458}" dt="2025-10-24T16:50:40.551" v="3047" actId="2696"/>
        <pc:sldMkLst>
          <pc:docMk/>
          <pc:sldMk cId="234094556" sldId="1441"/>
        </pc:sldMkLst>
      </pc:sldChg>
      <pc:sldChg chg="del">
        <pc:chgData name="luis cleto" userId="a76db6c301978307" providerId="LiveId" clId="{860A4F2C-1596-4ACD-95D2-7AE3CD351458}" dt="2025-10-24T16:50:40.551" v="3047" actId="2696"/>
        <pc:sldMkLst>
          <pc:docMk/>
          <pc:sldMk cId="8369002" sldId="1442"/>
        </pc:sldMkLst>
      </pc:sldChg>
      <pc:sldChg chg="del">
        <pc:chgData name="luis cleto" userId="a76db6c301978307" providerId="LiveId" clId="{860A4F2C-1596-4ACD-95D2-7AE3CD351458}" dt="2025-10-24T16:50:40.551" v="3047" actId="2696"/>
        <pc:sldMkLst>
          <pc:docMk/>
          <pc:sldMk cId="1142790872" sldId="1443"/>
        </pc:sldMkLst>
      </pc:sldChg>
      <pc:sldChg chg="del">
        <pc:chgData name="luis cleto" userId="a76db6c301978307" providerId="LiveId" clId="{860A4F2C-1596-4ACD-95D2-7AE3CD351458}" dt="2025-10-24T16:50:40.551" v="3047" actId="2696"/>
        <pc:sldMkLst>
          <pc:docMk/>
          <pc:sldMk cId="914495436" sldId="1444"/>
        </pc:sldMkLst>
      </pc:sldChg>
      <pc:sldChg chg="del">
        <pc:chgData name="luis cleto" userId="a76db6c301978307" providerId="LiveId" clId="{860A4F2C-1596-4ACD-95D2-7AE3CD351458}" dt="2025-10-24T16:50:40.551" v="3047" actId="2696"/>
        <pc:sldMkLst>
          <pc:docMk/>
          <pc:sldMk cId="1110284071" sldId="1445"/>
        </pc:sldMkLst>
      </pc:sldChg>
      <pc:sldChg chg="modSp mod">
        <pc:chgData name="luis cleto" userId="a76db6c301978307" providerId="LiveId" clId="{860A4F2C-1596-4ACD-95D2-7AE3CD351458}" dt="2025-10-23T12:11:40.281" v="664" actId="255"/>
        <pc:sldMkLst>
          <pc:docMk/>
          <pc:sldMk cId="583664114" sldId="1449"/>
        </pc:sldMkLst>
        <pc:spChg chg="mod">
          <ac:chgData name="luis cleto" userId="a76db6c301978307" providerId="LiveId" clId="{860A4F2C-1596-4ACD-95D2-7AE3CD351458}" dt="2025-10-23T12:11:40.281" v="664" actId="255"/>
          <ac:spMkLst>
            <pc:docMk/>
            <pc:sldMk cId="583664114" sldId="1449"/>
            <ac:spMk id="5" creationId="{84D40DD1-A12A-02AD-B710-70EEE487AEE7}"/>
          </ac:spMkLst>
        </pc:spChg>
      </pc:sldChg>
      <pc:sldChg chg="del">
        <pc:chgData name="luis cleto" userId="a76db6c301978307" providerId="LiveId" clId="{860A4F2C-1596-4ACD-95D2-7AE3CD351458}" dt="2025-09-18T11:55:05.348" v="36" actId="2696"/>
        <pc:sldMkLst>
          <pc:docMk/>
          <pc:sldMk cId="15718516" sldId="1605"/>
        </pc:sldMkLst>
      </pc:sldChg>
      <pc:sldChg chg="modSp del mod">
        <pc:chgData name="luis cleto" userId="a76db6c301978307" providerId="LiveId" clId="{860A4F2C-1596-4ACD-95D2-7AE3CD351458}" dt="2025-10-24T16:50:40.551" v="3047" actId="2696"/>
        <pc:sldMkLst>
          <pc:docMk/>
          <pc:sldMk cId="329316692" sldId="1606"/>
        </pc:sldMkLst>
      </pc:sldChg>
      <pc:sldChg chg="add">
        <pc:chgData name="luis cleto" userId="a76db6c301978307" providerId="LiveId" clId="{860A4F2C-1596-4ACD-95D2-7AE3CD351458}" dt="2025-10-26T13:21:14.663" v="3072"/>
        <pc:sldMkLst>
          <pc:docMk/>
          <pc:sldMk cId="1408627210" sldId="2016"/>
        </pc:sldMkLst>
      </pc:sldChg>
      <pc:sldChg chg="ord">
        <pc:chgData name="luis cleto" userId="a76db6c301978307" providerId="LiveId" clId="{860A4F2C-1596-4ACD-95D2-7AE3CD351458}" dt="2025-10-24T16:38:25.594" v="2740"/>
        <pc:sldMkLst>
          <pc:docMk/>
          <pc:sldMk cId="2160743669" sldId="2027"/>
        </pc:sldMkLst>
      </pc:sldChg>
      <pc:sldChg chg="addSp modSp del mod">
        <pc:chgData name="luis cleto" userId="a76db6c301978307" providerId="LiveId" clId="{860A4F2C-1596-4ACD-95D2-7AE3CD351458}" dt="2025-10-24T16:45:20.447" v="2828" actId="2696"/>
        <pc:sldMkLst>
          <pc:docMk/>
          <pc:sldMk cId="2183944471" sldId="2029"/>
        </pc:sldMkLst>
      </pc:sldChg>
      <pc:sldChg chg="del">
        <pc:chgData name="luis cleto" userId="a76db6c301978307" providerId="LiveId" clId="{860A4F2C-1596-4ACD-95D2-7AE3CD351458}" dt="2025-10-24T16:45:20.447" v="2828" actId="2696"/>
        <pc:sldMkLst>
          <pc:docMk/>
          <pc:sldMk cId="1963723251" sldId="2030"/>
        </pc:sldMkLst>
      </pc:sldChg>
      <pc:sldChg chg="del">
        <pc:chgData name="luis cleto" userId="a76db6c301978307" providerId="LiveId" clId="{860A4F2C-1596-4ACD-95D2-7AE3CD351458}" dt="2025-09-18T12:15:40.036" v="75" actId="2696"/>
        <pc:sldMkLst>
          <pc:docMk/>
          <pc:sldMk cId="1563203480" sldId="2032"/>
        </pc:sldMkLst>
      </pc:sldChg>
      <pc:sldChg chg="del">
        <pc:chgData name="luis cleto" userId="a76db6c301978307" providerId="LiveId" clId="{860A4F2C-1596-4ACD-95D2-7AE3CD351458}" dt="2025-10-24T16:43:41.563" v="2826" actId="2696"/>
        <pc:sldMkLst>
          <pc:docMk/>
          <pc:sldMk cId="3472789094" sldId="2035"/>
        </pc:sldMkLst>
      </pc:sldChg>
      <pc:sldChg chg="addSp delSp modSp mod ord">
        <pc:chgData name="luis cleto" userId="a76db6c301978307" providerId="LiveId" clId="{860A4F2C-1596-4ACD-95D2-7AE3CD351458}" dt="2025-10-24T16:15:25.451" v="2326"/>
        <pc:sldMkLst>
          <pc:docMk/>
          <pc:sldMk cId="2071780685" sldId="2037"/>
        </pc:sldMkLst>
        <pc:spChg chg="mod">
          <ac:chgData name="luis cleto" userId="a76db6c301978307" providerId="LiveId" clId="{860A4F2C-1596-4ACD-95D2-7AE3CD351458}" dt="2025-10-24T10:33:32.437" v="719" actId="1076"/>
          <ac:spMkLst>
            <pc:docMk/>
            <pc:sldMk cId="2071780685" sldId="2037"/>
            <ac:spMk id="3" creationId="{F6BC61B3-068E-3BE6-F56D-98DAEEB44DC2}"/>
          </ac:spMkLst>
        </pc:spChg>
        <pc:spChg chg="add mod">
          <ac:chgData name="luis cleto" userId="a76db6c301978307" providerId="LiveId" clId="{860A4F2C-1596-4ACD-95D2-7AE3CD351458}" dt="2025-10-24T10:33:51.985" v="722" actId="1076"/>
          <ac:spMkLst>
            <pc:docMk/>
            <pc:sldMk cId="2071780685" sldId="2037"/>
            <ac:spMk id="4" creationId="{7BF30E75-55A7-4CAB-C945-9C5C3957211B}"/>
          </ac:spMkLst>
        </pc:spChg>
        <pc:spChg chg="add mod">
          <ac:chgData name="luis cleto" userId="a76db6c301978307" providerId="LiveId" clId="{860A4F2C-1596-4ACD-95D2-7AE3CD351458}" dt="2025-10-24T10:33:16.409" v="717" actId="1076"/>
          <ac:spMkLst>
            <pc:docMk/>
            <pc:sldMk cId="2071780685" sldId="2037"/>
            <ac:spMk id="7" creationId="{885F1114-3B3A-889B-BA0C-D244583B7056}"/>
          </ac:spMkLst>
        </pc:spChg>
      </pc:sldChg>
      <pc:sldChg chg="del">
        <pc:chgData name="luis cleto" userId="a76db6c301978307" providerId="LiveId" clId="{860A4F2C-1596-4ACD-95D2-7AE3CD351458}" dt="2025-09-18T12:19:31.696" v="79" actId="2696"/>
        <pc:sldMkLst>
          <pc:docMk/>
          <pc:sldMk cId="1294933524" sldId="2121"/>
        </pc:sldMkLst>
      </pc:sldChg>
      <pc:sldChg chg="modSp del mod">
        <pc:chgData name="luis cleto" userId="a76db6c301978307" providerId="LiveId" clId="{860A4F2C-1596-4ACD-95D2-7AE3CD351458}" dt="2025-10-23T12:01:11.139" v="511" actId="2696"/>
        <pc:sldMkLst>
          <pc:docMk/>
          <pc:sldMk cId="3288498179" sldId="2869"/>
        </pc:sldMkLst>
      </pc:sldChg>
      <pc:sldChg chg="del">
        <pc:chgData name="luis cleto" userId="a76db6c301978307" providerId="LiveId" clId="{860A4F2C-1596-4ACD-95D2-7AE3CD351458}" dt="2025-10-24T16:50:40.551" v="3047" actId="2696"/>
        <pc:sldMkLst>
          <pc:docMk/>
          <pc:sldMk cId="1764301296" sldId="2870"/>
        </pc:sldMkLst>
      </pc:sldChg>
      <pc:sldChg chg="new del">
        <pc:chgData name="luis cleto" userId="a76db6c301978307" providerId="LiveId" clId="{860A4F2C-1596-4ACD-95D2-7AE3CD351458}" dt="2025-09-18T11:55:02.373" v="35" actId="2696"/>
        <pc:sldMkLst>
          <pc:docMk/>
          <pc:sldMk cId="290216421" sldId="2871"/>
        </pc:sldMkLst>
      </pc:sldChg>
      <pc:sldChg chg="modSp add del mod ord">
        <pc:chgData name="luis cleto" userId="a76db6c301978307" providerId="LiveId" clId="{860A4F2C-1596-4ACD-95D2-7AE3CD351458}" dt="2025-10-24T16:43:41.563" v="2826" actId="2696"/>
        <pc:sldMkLst>
          <pc:docMk/>
          <pc:sldMk cId="1947748313" sldId="2871"/>
        </pc:sldMkLst>
      </pc:sldChg>
      <pc:sldChg chg="add del">
        <pc:chgData name="luis cleto" userId="a76db6c301978307" providerId="LiveId" clId="{860A4F2C-1596-4ACD-95D2-7AE3CD351458}" dt="2025-10-24T16:43:41.563" v="2826" actId="2696"/>
        <pc:sldMkLst>
          <pc:docMk/>
          <pc:sldMk cId="611839016" sldId="2872"/>
        </pc:sldMkLst>
      </pc:sldChg>
      <pc:sldChg chg="add del">
        <pc:chgData name="luis cleto" userId="a76db6c301978307" providerId="LiveId" clId="{860A4F2C-1596-4ACD-95D2-7AE3CD351458}" dt="2025-10-24T16:43:41.563" v="2826" actId="2696"/>
        <pc:sldMkLst>
          <pc:docMk/>
          <pc:sldMk cId="184533609" sldId="2873"/>
        </pc:sldMkLst>
      </pc:sldChg>
      <pc:sldChg chg="new del">
        <pc:chgData name="luis cleto" userId="a76db6c301978307" providerId="LiveId" clId="{860A4F2C-1596-4ACD-95D2-7AE3CD351458}" dt="2025-09-18T12:19:23.445" v="78" actId="2696"/>
        <pc:sldMkLst>
          <pc:docMk/>
          <pc:sldMk cId="2792804725" sldId="2874"/>
        </pc:sldMkLst>
      </pc:sldChg>
      <pc:sldChg chg="add">
        <pc:chgData name="luis cleto" userId="a76db6c301978307" providerId="LiveId" clId="{860A4F2C-1596-4ACD-95D2-7AE3CD351458}" dt="2025-09-20T09:00:00.058" v="84"/>
        <pc:sldMkLst>
          <pc:docMk/>
          <pc:sldMk cId="317172402" sldId="2879"/>
        </pc:sldMkLst>
      </pc:sldChg>
      <pc:sldChg chg="add del ord">
        <pc:chgData name="luis cleto" userId="a76db6c301978307" providerId="LiveId" clId="{860A4F2C-1596-4ACD-95D2-7AE3CD351458}" dt="2025-10-20T18:17:27.117" v="509" actId="2696"/>
        <pc:sldMkLst>
          <pc:docMk/>
          <pc:sldMk cId="537389588" sldId="2907"/>
        </pc:sldMkLst>
      </pc:sldChg>
      <pc:sldChg chg="modSp add mod">
        <pc:chgData name="luis cleto" userId="a76db6c301978307" providerId="LiveId" clId="{860A4F2C-1596-4ACD-95D2-7AE3CD351458}" dt="2025-10-23T12:04:28.700" v="662" actId="255"/>
        <pc:sldMkLst>
          <pc:docMk/>
          <pc:sldMk cId="1366880116" sldId="2908"/>
        </pc:sldMkLst>
        <pc:spChg chg="mod">
          <ac:chgData name="luis cleto" userId="a76db6c301978307" providerId="LiveId" clId="{860A4F2C-1596-4ACD-95D2-7AE3CD351458}" dt="2025-10-23T12:04:28.700" v="662" actId="255"/>
          <ac:spMkLst>
            <pc:docMk/>
            <pc:sldMk cId="1366880116" sldId="2908"/>
            <ac:spMk id="3" creationId="{214B2EF2-D3B3-4595-9E41-FFD878799B00}"/>
          </ac:spMkLst>
        </pc:spChg>
      </pc:sldChg>
      <pc:sldChg chg="addSp modSp new del mod">
        <pc:chgData name="luis cleto" userId="a76db6c301978307" providerId="LiveId" clId="{860A4F2C-1596-4ACD-95D2-7AE3CD351458}" dt="2025-10-24T16:43:41.563" v="2826" actId="2696"/>
        <pc:sldMkLst>
          <pc:docMk/>
          <pc:sldMk cId="136488454" sldId="2909"/>
        </pc:sldMkLst>
      </pc:sldChg>
      <pc:sldChg chg="new del">
        <pc:chgData name="luis cleto" userId="a76db6c301978307" providerId="LiveId" clId="{860A4F2C-1596-4ACD-95D2-7AE3CD351458}" dt="2025-09-20T20:59:25.207" v="328" actId="2696"/>
        <pc:sldMkLst>
          <pc:docMk/>
          <pc:sldMk cId="2280792153" sldId="2910"/>
        </pc:sldMkLst>
      </pc:sldChg>
      <pc:sldChg chg="delSp modSp add del mod delAnim modAnim">
        <pc:chgData name="luis cleto" userId="a76db6c301978307" providerId="LiveId" clId="{860A4F2C-1596-4ACD-95D2-7AE3CD351458}" dt="2025-10-24T16:43:41.563" v="2826" actId="2696"/>
        <pc:sldMkLst>
          <pc:docMk/>
          <pc:sldMk cId="1950028145" sldId="2911"/>
        </pc:sldMkLst>
      </pc:sldChg>
      <pc:sldChg chg="modSp add mod">
        <pc:chgData name="luis cleto" userId="a76db6c301978307" providerId="LiveId" clId="{860A4F2C-1596-4ACD-95D2-7AE3CD351458}" dt="2025-10-23T12:04:09.899" v="660" actId="20577"/>
        <pc:sldMkLst>
          <pc:docMk/>
          <pc:sldMk cId="4246454662" sldId="2954"/>
        </pc:sldMkLst>
        <pc:spChg chg="mod">
          <ac:chgData name="luis cleto" userId="a76db6c301978307" providerId="LiveId" clId="{860A4F2C-1596-4ACD-95D2-7AE3CD351458}" dt="2025-10-23T12:04:09.899" v="660" actId="20577"/>
          <ac:spMkLst>
            <pc:docMk/>
            <pc:sldMk cId="4246454662" sldId="2954"/>
            <ac:spMk id="5" creationId="{C81EEA12-DFC8-C782-474B-471E5985C675}"/>
          </ac:spMkLst>
        </pc:spChg>
      </pc:sldChg>
      <pc:sldChg chg="modSp add mod">
        <pc:chgData name="luis cleto" userId="a76db6c301978307" providerId="LiveId" clId="{860A4F2C-1596-4ACD-95D2-7AE3CD351458}" dt="2025-10-23T12:02:36.067" v="536" actId="20577"/>
        <pc:sldMkLst>
          <pc:docMk/>
          <pc:sldMk cId="850928955" sldId="2955"/>
        </pc:sldMkLst>
        <pc:spChg chg="mod">
          <ac:chgData name="luis cleto" userId="a76db6c301978307" providerId="LiveId" clId="{860A4F2C-1596-4ACD-95D2-7AE3CD351458}" dt="2025-10-23T12:02:36.067" v="536" actId="20577"/>
          <ac:spMkLst>
            <pc:docMk/>
            <pc:sldMk cId="850928955" sldId="2955"/>
            <ac:spMk id="4" creationId="{D03525E0-1ED9-FFD7-40BA-4FCF34A11B1B}"/>
          </ac:spMkLst>
        </pc:spChg>
      </pc:sldChg>
      <pc:sldChg chg="addSp delSp modSp new mod">
        <pc:chgData name="luis cleto" userId="a76db6c301978307" providerId="LiveId" clId="{860A4F2C-1596-4ACD-95D2-7AE3CD351458}" dt="2025-10-24T11:07:43.093" v="1297" actId="1076"/>
        <pc:sldMkLst>
          <pc:docMk/>
          <pc:sldMk cId="4161966262" sldId="2956"/>
        </pc:sldMkLst>
        <pc:spChg chg="add mod">
          <ac:chgData name="luis cleto" userId="a76db6c301978307" providerId="LiveId" clId="{860A4F2C-1596-4ACD-95D2-7AE3CD351458}" dt="2025-10-24T11:07:43.093" v="1297" actId="1076"/>
          <ac:spMkLst>
            <pc:docMk/>
            <pc:sldMk cId="4161966262" sldId="2956"/>
            <ac:spMk id="3" creationId="{A4611F07-AF32-FC37-AE50-9CAA2ECEC65A}"/>
          </ac:spMkLst>
        </pc:spChg>
      </pc:sldChg>
      <pc:sldChg chg="modSp add mod">
        <pc:chgData name="luis cleto" userId="a76db6c301978307" providerId="LiveId" clId="{860A4F2C-1596-4ACD-95D2-7AE3CD351458}" dt="2025-10-24T11:07:34.737" v="1296" actId="1076"/>
        <pc:sldMkLst>
          <pc:docMk/>
          <pc:sldMk cId="1393216852" sldId="2957"/>
        </pc:sldMkLst>
        <pc:spChg chg="mod">
          <ac:chgData name="luis cleto" userId="a76db6c301978307" providerId="LiveId" clId="{860A4F2C-1596-4ACD-95D2-7AE3CD351458}" dt="2025-10-24T11:07:34.737" v="1296" actId="1076"/>
          <ac:spMkLst>
            <pc:docMk/>
            <pc:sldMk cId="1393216852" sldId="2957"/>
            <ac:spMk id="3" creationId="{FFB35E4F-B521-D57E-EF02-8753D3AB475A}"/>
          </ac:spMkLst>
        </pc:spChg>
      </pc:sldChg>
      <pc:sldChg chg="addSp delSp modSp new del mod">
        <pc:chgData name="luis cleto" userId="a76db6c301978307" providerId="LiveId" clId="{860A4F2C-1596-4ACD-95D2-7AE3CD351458}" dt="2025-10-24T11:03:42.245" v="1236" actId="2696"/>
        <pc:sldMkLst>
          <pc:docMk/>
          <pc:sldMk cId="1535328323" sldId="2957"/>
        </pc:sldMkLst>
      </pc:sldChg>
      <pc:sldChg chg="modSp add mod">
        <pc:chgData name="luis cleto" userId="a76db6c301978307" providerId="LiveId" clId="{860A4F2C-1596-4ACD-95D2-7AE3CD351458}" dt="2025-10-24T16:31:49.407" v="2425" actId="1076"/>
        <pc:sldMkLst>
          <pc:docMk/>
          <pc:sldMk cId="2311321794" sldId="2958"/>
        </pc:sldMkLst>
        <pc:spChg chg="mod">
          <ac:chgData name="luis cleto" userId="a76db6c301978307" providerId="LiveId" clId="{860A4F2C-1596-4ACD-95D2-7AE3CD351458}" dt="2025-10-24T16:29:13.735" v="2375" actId="21"/>
          <ac:spMkLst>
            <pc:docMk/>
            <pc:sldMk cId="2311321794" sldId="2958"/>
            <ac:spMk id="3" creationId="{B37E360A-9D10-4E47-8040-2601270BF6C6}"/>
          </ac:spMkLst>
        </pc:spChg>
        <pc:spChg chg="mod">
          <ac:chgData name="luis cleto" userId="a76db6c301978307" providerId="LiveId" clId="{860A4F2C-1596-4ACD-95D2-7AE3CD351458}" dt="2025-10-24T16:31:49.407" v="2425" actId="1076"/>
          <ac:spMkLst>
            <pc:docMk/>
            <pc:sldMk cId="2311321794" sldId="2958"/>
            <ac:spMk id="4" creationId="{313781C5-6B66-0697-E1C8-E03EEAE61618}"/>
          </ac:spMkLst>
        </pc:spChg>
      </pc:sldChg>
      <pc:sldChg chg="modSp add mod">
        <pc:chgData name="luis cleto" userId="a76db6c301978307" providerId="LiveId" clId="{860A4F2C-1596-4ACD-95D2-7AE3CD351458}" dt="2025-10-24T16:37:18.536" v="2737" actId="20577"/>
        <pc:sldMkLst>
          <pc:docMk/>
          <pc:sldMk cId="3863827217" sldId="2959"/>
        </pc:sldMkLst>
        <pc:spChg chg="mod">
          <ac:chgData name="luis cleto" userId="a76db6c301978307" providerId="LiveId" clId="{860A4F2C-1596-4ACD-95D2-7AE3CD351458}" dt="2025-10-24T16:37:18.536" v="2737" actId="20577"/>
          <ac:spMkLst>
            <pc:docMk/>
            <pc:sldMk cId="3863827217" sldId="2959"/>
            <ac:spMk id="3" creationId="{AF47A5E3-15DD-16FA-1C4F-AF345DA5EC40}"/>
          </ac:spMkLst>
        </pc:spChg>
      </pc:sldChg>
      <pc:sldChg chg="addSp modSp new del mod">
        <pc:chgData name="luis cleto" userId="a76db6c301978307" providerId="LiveId" clId="{860A4F2C-1596-4ACD-95D2-7AE3CD351458}" dt="2025-10-24T16:50:40.551" v="3047" actId="2696"/>
        <pc:sldMkLst>
          <pc:docMk/>
          <pc:sldMk cId="2279318018" sldId="2960"/>
        </pc:sldMkLst>
      </pc:sldChg>
      <pc:sldChg chg="addSp modSp new mod">
        <pc:chgData name="luis cleto" userId="a76db6c301978307" providerId="LiveId" clId="{860A4F2C-1596-4ACD-95D2-7AE3CD351458}" dt="2025-10-24T16:38:05.974" v="2738" actId="21"/>
        <pc:sldMkLst>
          <pc:docMk/>
          <pc:sldMk cId="1106590963" sldId="2961"/>
        </pc:sldMkLst>
        <pc:spChg chg="add mod">
          <ac:chgData name="luis cleto" userId="a76db6c301978307" providerId="LiveId" clId="{860A4F2C-1596-4ACD-95D2-7AE3CD351458}" dt="2025-10-24T16:38:05.974" v="2738" actId="21"/>
          <ac:spMkLst>
            <pc:docMk/>
            <pc:sldMk cId="1106590963" sldId="2961"/>
            <ac:spMk id="3" creationId="{FE7D01FC-3A2E-6AFD-56E1-4335068C7423}"/>
          </ac:spMkLst>
        </pc:spChg>
      </pc:sldChg>
      <pc:sldChg chg="add">
        <pc:chgData name="luis cleto" userId="a76db6c301978307" providerId="LiveId" clId="{860A4F2C-1596-4ACD-95D2-7AE3CD351458}" dt="2025-10-24T16:41:22.818" v="2823"/>
        <pc:sldMkLst>
          <pc:docMk/>
          <pc:sldMk cId="623370627" sldId="2962"/>
        </pc:sldMkLst>
      </pc:sldChg>
      <pc:sldChg chg="add">
        <pc:chgData name="luis cleto" userId="a76db6c301978307" providerId="LiveId" clId="{860A4F2C-1596-4ACD-95D2-7AE3CD351458}" dt="2025-10-24T16:41:22.818" v="2823"/>
        <pc:sldMkLst>
          <pc:docMk/>
          <pc:sldMk cId="745336273" sldId="2963"/>
        </pc:sldMkLst>
      </pc:sldChg>
      <pc:sldChg chg="add">
        <pc:chgData name="luis cleto" userId="a76db6c301978307" providerId="LiveId" clId="{860A4F2C-1596-4ACD-95D2-7AE3CD351458}" dt="2025-10-24T16:41:22.818" v="2823"/>
        <pc:sldMkLst>
          <pc:docMk/>
          <pc:sldMk cId="1318119641" sldId="2964"/>
        </pc:sldMkLst>
      </pc:sldChg>
      <pc:sldChg chg="add">
        <pc:chgData name="luis cleto" userId="a76db6c301978307" providerId="LiveId" clId="{860A4F2C-1596-4ACD-95D2-7AE3CD351458}" dt="2025-10-24T16:41:22.818" v="2823"/>
        <pc:sldMkLst>
          <pc:docMk/>
          <pc:sldMk cId="3305460591" sldId="2965"/>
        </pc:sldMkLst>
      </pc:sldChg>
      <pc:sldChg chg="add">
        <pc:chgData name="luis cleto" userId="a76db6c301978307" providerId="LiveId" clId="{860A4F2C-1596-4ACD-95D2-7AE3CD351458}" dt="2025-10-26T13:21:14.663" v="3072"/>
        <pc:sldMkLst>
          <pc:docMk/>
          <pc:sldMk cId="687909137" sldId="2966"/>
        </pc:sldMkLst>
      </pc:sldChg>
      <pc:sldChg chg="add del">
        <pc:chgData name="luis cleto" userId="a76db6c301978307" providerId="LiveId" clId="{860A4F2C-1596-4ACD-95D2-7AE3CD351458}" dt="2025-10-24T16:42:42.645" v="2825" actId="2696"/>
        <pc:sldMkLst>
          <pc:docMk/>
          <pc:sldMk cId="2614963507" sldId="2966"/>
        </pc:sldMkLst>
      </pc:sldChg>
      <pc:sldChg chg="add del">
        <pc:chgData name="luis cleto" userId="a76db6c301978307" providerId="LiveId" clId="{860A4F2C-1596-4ACD-95D2-7AE3CD351458}" dt="2025-10-24T16:42:42.645" v="2825" actId="2696"/>
        <pc:sldMkLst>
          <pc:docMk/>
          <pc:sldMk cId="2955166053" sldId="2967"/>
        </pc:sldMkLst>
      </pc:sldChg>
      <pc:sldChg chg="add">
        <pc:chgData name="luis cleto" userId="a76db6c301978307" providerId="LiveId" clId="{860A4F2C-1596-4ACD-95D2-7AE3CD351458}" dt="2025-10-26T13:21:14.663" v="3072"/>
        <pc:sldMkLst>
          <pc:docMk/>
          <pc:sldMk cId="3740395395" sldId="2967"/>
        </pc:sldMkLst>
      </pc:sldChg>
      <pc:sldChg chg="add del">
        <pc:chgData name="luis cleto" userId="a76db6c301978307" providerId="LiveId" clId="{860A4F2C-1596-4ACD-95D2-7AE3CD351458}" dt="2025-10-24T16:42:42.645" v="2825" actId="2696"/>
        <pc:sldMkLst>
          <pc:docMk/>
          <pc:sldMk cId="367287137" sldId="2968"/>
        </pc:sldMkLst>
      </pc:sldChg>
      <pc:sldChg chg="add">
        <pc:chgData name="luis cleto" userId="a76db6c301978307" providerId="LiveId" clId="{860A4F2C-1596-4ACD-95D2-7AE3CD351458}" dt="2025-10-26T13:21:14.663" v="3072"/>
        <pc:sldMkLst>
          <pc:docMk/>
          <pc:sldMk cId="2875367891" sldId="2968"/>
        </pc:sldMkLst>
      </pc:sldChg>
      <pc:sldChg chg="add">
        <pc:chgData name="luis cleto" userId="a76db6c301978307" providerId="LiveId" clId="{860A4F2C-1596-4ACD-95D2-7AE3CD351458}" dt="2025-10-24T16:41:22.818" v="2823"/>
        <pc:sldMkLst>
          <pc:docMk/>
          <pc:sldMk cId="3894133087" sldId="2969"/>
        </pc:sldMkLst>
      </pc:sldChg>
      <pc:sldChg chg="add">
        <pc:chgData name="luis cleto" userId="a76db6c301978307" providerId="LiveId" clId="{860A4F2C-1596-4ACD-95D2-7AE3CD351458}" dt="2025-10-24T16:41:22.818" v="2823"/>
        <pc:sldMkLst>
          <pc:docMk/>
          <pc:sldMk cId="812572026" sldId="2970"/>
        </pc:sldMkLst>
      </pc:sldChg>
      <pc:sldChg chg="add">
        <pc:chgData name="luis cleto" userId="a76db6c301978307" providerId="LiveId" clId="{860A4F2C-1596-4ACD-95D2-7AE3CD351458}" dt="2025-10-24T16:44:25.221" v="2827"/>
        <pc:sldMkLst>
          <pc:docMk/>
          <pc:sldMk cId="3361327671" sldId="2971"/>
        </pc:sldMkLst>
      </pc:sldChg>
      <pc:sldChg chg="add">
        <pc:chgData name="luis cleto" userId="a76db6c301978307" providerId="LiveId" clId="{860A4F2C-1596-4ACD-95D2-7AE3CD351458}" dt="2025-10-24T16:44:25.221" v="2827"/>
        <pc:sldMkLst>
          <pc:docMk/>
          <pc:sldMk cId="1957633129" sldId="2972"/>
        </pc:sldMkLst>
      </pc:sldChg>
      <pc:sldChg chg="add">
        <pc:chgData name="luis cleto" userId="a76db6c301978307" providerId="LiveId" clId="{860A4F2C-1596-4ACD-95D2-7AE3CD351458}" dt="2025-10-24T16:44:25.221" v="2827"/>
        <pc:sldMkLst>
          <pc:docMk/>
          <pc:sldMk cId="1271067363" sldId="2973"/>
        </pc:sldMkLst>
      </pc:sldChg>
      <pc:sldChg chg="add">
        <pc:chgData name="luis cleto" userId="a76db6c301978307" providerId="LiveId" clId="{860A4F2C-1596-4ACD-95D2-7AE3CD351458}" dt="2025-10-24T16:44:25.221" v="2827"/>
        <pc:sldMkLst>
          <pc:docMk/>
          <pc:sldMk cId="2739729648" sldId="2974"/>
        </pc:sldMkLst>
      </pc:sldChg>
      <pc:sldChg chg="add">
        <pc:chgData name="luis cleto" userId="a76db6c301978307" providerId="LiveId" clId="{860A4F2C-1596-4ACD-95D2-7AE3CD351458}" dt="2025-10-24T16:44:25.221" v="2827"/>
        <pc:sldMkLst>
          <pc:docMk/>
          <pc:sldMk cId="2734443509" sldId="2975"/>
        </pc:sldMkLst>
      </pc:sldChg>
      <pc:sldChg chg="add">
        <pc:chgData name="luis cleto" userId="a76db6c301978307" providerId="LiveId" clId="{860A4F2C-1596-4ACD-95D2-7AE3CD351458}" dt="2025-10-24T16:44:25.221" v="2827"/>
        <pc:sldMkLst>
          <pc:docMk/>
          <pc:sldMk cId="1742495083" sldId="2976"/>
        </pc:sldMkLst>
      </pc:sldChg>
      <pc:sldChg chg="add">
        <pc:chgData name="luis cleto" userId="a76db6c301978307" providerId="LiveId" clId="{860A4F2C-1596-4ACD-95D2-7AE3CD351458}" dt="2025-10-24T16:44:25.221" v="2827"/>
        <pc:sldMkLst>
          <pc:docMk/>
          <pc:sldMk cId="1169051836" sldId="2977"/>
        </pc:sldMkLst>
      </pc:sldChg>
      <pc:sldChg chg="add">
        <pc:chgData name="luis cleto" userId="a76db6c301978307" providerId="LiveId" clId="{860A4F2C-1596-4ACD-95D2-7AE3CD351458}" dt="2025-10-24T16:44:25.221" v="2827"/>
        <pc:sldMkLst>
          <pc:docMk/>
          <pc:sldMk cId="615127679" sldId="2978"/>
        </pc:sldMkLst>
      </pc:sldChg>
      <pc:sldChg chg="add">
        <pc:chgData name="luis cleto" userId="a76db6c301978307" providerId="LiveId" clId="{860A4F2C-1596-4ACD-95D2-7AE3CD351458}" dt="2025-10-24T16:44:25.221" v="2827"/>
        <pc:sldMkLst>
          <pc:docMk/>
          <pc:sldMk cId="3171356304" sldId="2979"/>
        </pc:sldMkLst>
      </pc:sldChg>
      <pc:sldChg chg="add">
        <pc:chgData name="luis cleto" userId="a76db6c301978307" providerId="LiveId" clId="{860A4F2C-1596-4ACD-95D2-7AE3CD351458}" dt="2025-10-24T16:44:25.221" v="2827"/>
        <pc:sldMkLst>
          <pc:docMk/>
          <pc:sldMk cId="189225160" sldId="2980"/>
        </pc:sldMkLst>
      </pc:sldChg>
      <pc:sldChg chg="add">
        <pc:chgData name="luis cleto" userId="a76db6c301978307" providerId="LiveId" clId="{860A4F2C-1596-4ACD-95D2-7AE3CD351458}" dt="2025-10-24T16:44:25.221" v="2827"/>
        <pc:sldMkLst>
          <pc:docMk/>
          <pc:sldMk cId="1898517489" sldId="2981"/>
        </pc:sldMkLst>
      </pc:sldChg>
      <pc:sldChg chg="add">
        <pc:chgData name="luis cleto" userId="a76db6c301978307" providerId="LiveId" clId="{860A4F2C-1596-4ACD-95D2-7AE3CD351458}" dt="2025-10-24T16:44:25.221" v="2827"/>
        <pc:sldMkLst>
          <pc:docMk/>
          <pc:sldMk cId="216183511" sldId="2982"/>
        </pc:sldMkLst>
      </pc:sldChg>
      <pc:sldChg chg="add">
        <pc:chgData name="luis cleto" userId="a76db6c301978307" providerId="LiveId" clId="{860A4F2C-1596-4ACD-95D2-7AE3CD351458}" dt="2025-10-24T16:44:25.221" v="2827"/>
        <pc:sldMkLst>
          <pc:docMk/>
          <pc:sldMk cId="1424663700" sldId="2983"/>
        </pc:sldMkLst>
      </pc:sldChg>
      <pc:sldChg chg="add">
        <pc:chgData name="luis cleto" userId="a76db6c301978307" providerId="LiveId" clId="{860A4F2C-1596-4ACD-95D2-7AE3CD351458}" dt="2025-10-24T16:44:25.221" v="2827"/>
        <pc:sldMkLst>
          <pc:docMk/>
          <pc:sldMk cId="931432334" sldId="2984"/>
        </pc:sldMkLst>
      </pc:sldChg>
      <pc:sldChg chg="add">
        <pc:chgData name="luis cleto" userId="a76db6c301978307" providerId="LiveId" clId="{860A4F2C-1596-4ACD-95D2-7AE3CD351458}" dt="2025-10-24T16:44:25.221" v="2827"/>
        <pc:sldMkLst>
          <pc:docMk/>
          <pc:sldMk cId="4251519534" sldId="2985"/>
        </pc:sldMkLst>
      </pc:sldChg>
      <pc:sldChg chg="add">
        <pc:chgData name="luis cleto" userId="a76db6c301978307" providerId="LiveId" clId="{860A4F2C-1596-4ACD-95D2-7AE3CD351458}" dt="2025-10-24T16:44:25.221" v="2827"/>
        <pc:sldMkLst>
          <pc:docMk/>
          <pc:sldMk cId="4001436825" sldId="2986"/>
        </pc:sldMkLst>
      </pc:sldChg>
      <pc:sldChg chg="add">
        <pc:chgData name="luis cleto" userId="a76db6c301978307" providerId="LiveId" clId="{860A4F2C-1596-4ACD-95D2-7AE3CD351458}" dt="2025-10-24T16:44:25.221" v="2827"/>
        <pc:sldMkLst>
          <pc:docMk/>
          <pc:sldMk cId="2371764767" sldId="2987"/>
        </pc:sldMkLst>
      </pc:sldChg>
      <pc:sldChg chg="add">
        <pc:chgData name="luis cleto" userId="a76db6c301978307" providerId="LiveId" clId="{860A4F2C-1596-4ACD-95D2-7AE3CD351458}" dt="2025-10-24T16:44:25.221" v="2827"/>
        <pc:sldMkLst>
          <pc:docMk/>
          <pc:sldMk cId="2873899849" sldId="2988"/>
        </pc:sldMkLst>
      </pc:sldChg>
      <pc:sldChg chg="add">
        <pc:chgData name="luis cleto" userId="a76db6c301978307" providerId="LiveId" clId="{860A4F2C-1596-4ACD-95D2-7AE3CD351458}" dt="2025-10-24T16:44:25.221" v="2827"/>
        <pc:sldMkLst>
          <pc:docMk/>
          <pc:sldMk cId="2094063561" sldId="2989"/>
        </pc:sldMkLst>
      </pc:sldChg>
      <pc:sldChg chg="add ord">
        <pc:chgData name="luis cleto" userId="a76db6c301978307" providerId="LiveId" clId="{860A4F2C-1596-4ACD-95D2-7AE3CD351458}" dt="2025-10-26T13:23:16.759" v="3076"/>
        <pc:sldMkLst>
          <pc:docMk/>
          <pc:sldMk cId="1290257674" sldId="2990"/>
        </pc:sldMkLst>
      </pc:sldChg>
      <pc:sldChg chg="add">
        <pc:chgData name="luis cleto" userId="a76db6c301978307" providerId="LiveId" clId="{860A4F2C-1596-4ACD-95D2-7AE3CD351458}" dt="2025-10-24T16:44:25.221" v="2827"/>
        <pc:sldMkLst>
          <pc:docMk/>
          <pc:sldMk cId="3976929389" sldId="2991"/>
        </pc:sldMkLst>
      </pc:sldChg>
      <pc:sldChg chg="add">
        <pc:chgData name="luis cleto" userId="a76db6c301978307" providerId="LiveId" clId="{860A4F2C-1596-4ACD-95D2-7AE3CD351458}" dt="2025-10-24T16:44:25.221" v="2827"/>
        <pc:sldMkLst>
          <pc:docMk/>
          <pc:sldMk cId="3754357426" sldId="2992"/>
        </pc:sldMkLst>
      </pc:sldChg>
      <pc:sldChg chg="add">
        <pc:chgData name="luis cleto" userId="a76db6c301978307" providerId="LiveId" clId="{860A4F2C-1596-4ACD-95D2-7AE3CD351458}" dt="2025-10-24T16:44:25.221" v="2827"/>
        <pc:sldMkLst>
          <pc:docMk/>
          <pc:sldMk cId="141868828" sldId="2993"/>
        </pc:sldMkLst>
      </pc:sldChg>
      <pc:sldChg chg="add">
        <pc:chgData name="luis cleto" userId="a76db6c301978307" providerId="LiveId" clId="{860A4F2C-1596-4ACD-95D2-7AE3CD351458}" dt="2025-10-24T16:44:25.221" v="2827"/>
        <pc:sldMkLst>
          <pc:docMk/>
          <pc:sldMk cId="1663496177" sldId="2994"/>
        </pc:sldMkLst>
      </pc:sldChg>
      <pc:sldChg chg="addSp modSp new mod">
        <pc:chgData name="luis cleto" userId="a76db6c301978307" providerId="LiveId" clId="{860A4F2C-1596-4ACD-95D2-7AE3CD351458}" dt="2025-10-26T09:04:58.779" v="3071" actId="1076"/>
        <pc:sldMkLst>
          <pc:docMk/>
          <pc:sldMk cId="1231033945" sldId="2995"/>
        </pc:sldMkLst>
        <pc:spChg chg="add mod">
          <ac:chgData name="luis cleto" userId="a76db6c301978307" providerId="LiveId" clId="{860A4F2C-1596-4ACD-95D2-7AE3CD351458}" dt="2025-10-26T09:04:58.779" v="3071" actId="1076"/>
          <ac:spMkLst>
            <pc:docMk/>
            <pc:sldMk cId="1231033945" sldId="2995"/>
            <ac:spMk id="5" creationId="{4671D108-436B-AE8F-EC14-848920515CC4}"/>
          </ac:spMkLst>
        </pc:spChg>
        <pc:picChg chg="add mod">
          <ac:chgData name="luis cleto" userId="a76db6c301978307" providerId="LiveId" clId="{860A4F2C-1596-4ACD-95D2-7AE3CD351458}" dt="2025-10-26T09:04:00.784" v="3053" actId="14100"/>
          <ac:picMkLst>
            <pc:docMk/>
            <pc:sldMk cId="1231033945" sldId="2995"/>
            <ac:picMk id="3" creationId="{3C0FF5E6-7824-E577-9ABB-DB6C8929EFCD}"/>
          </ac:picMkLst>
        </pc:picChg>
      </pc:sldChg>
      <pc:sldChg chg="add">
        <pc:chgData name="luis cleto" userId="a76db6c301978307" providerId="LiveId" clId="{860A4F2C-1596-4ACD-95D2-7AE3CD351458}" dt="2025-10-26T13:22:19.121" v="3073"/>
        <pc:sldMkLst>
          <pc:docMk/>
          <pc:sldMk cId="65561899" sldId="2996"/>
        </pc:sldMkLst>
      </pc:sldChg>
      <pc:sldChg chg="add">
        <pc:chgData name="luis cleto" userId="a76db6c301978307" providerId="LiveId" clId="{860A4F2C-1596-4ACD-95D2-7AE3CD351458}" dt="2025-10-26T13:22:19.121" v="3073"/>
        <pc:sldMkLst>
          <pc:docMk/>
          <pc:sldMk cId="331062500" sldId="2997"/>
        </pc:sldMkLst>
      </pc:sldChg>
      <pc:sldChg chg="add">
        <pc:chgData name="luis cleto" userId="a76db6c301978307" providerId="LiveId" clId="{860A4F2C-1596-4ACD-95D2-7AE3CD351458}" dt="2025-10-26T13:22:56.594" v="3074"/>
        <pc:sldMkLst>
          <pc:docMk/>
          <pc:sldMk cId="1538494471" sldId="2998"/>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E38A8-6385-499F-8F34-4A275303180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B639B8C6-2418-4963-BE4B-F6F8532CD12E}">
      <dgm:prSet custT="1"/>
      <dgm:spPr/>
      <dgm:t>
        <a:bodyPr/>
        <a:lstStyle/>
        <a:p>
          <a:r>
            <a:rPr lang="en-US" sz="2000" dirty="0"/>
            <a:t>Submit</a:t>
          </a:r>
        </a:p>
      </dgm:t>
    </dgm:pt>
    <dgm:pt modelId="{2664B428-D166-41C3-99B9-9BE0DADDF7EB}" type="parTrans" cxnId="{0406FD8F-1A93-460F-B55D-A48FE6904336}">
      <dgm:prSet/>
      <dgm:spPr/>
      <dgm:t>
        <a:bodyPr/>
        <a:lstStyle/>
        <a:p>
          <a:endParaRPr lang="en-US"/>
        </a:p>
      </dgm:t>
    </dgm:pt>
    <dgm:pt modelId="{EA7FA36F-8290-456E-99FA-08AF24C953D8}" type="sibTrans" cxnId="{0406FD8F-1A93-460F-B55D-A48FE6904336}">
      <dgm:prSet/>
      <dgm:spPr/>
      <dgm:t>
        <a:bodyPr/>
        <a:lstStyle/>
        <a:p>
          <a:endParaRPr lang="en-US"/>
        </a:p>
      </dgm:t>
    </dgm:pt>
    <dgm:pt modelId="{C918B89F-8E2C-4D0A-9D50-87F956AB8BE3}">
      <dgm:prSet custT="1"/>
      <dgm:spPr/>
      <dgm:t>
        <a:bodyPr/>
        <a:lstStyle/>
        <a:p>
          <a:r>
            <a:rPr lang="en-US" sz="2000" dirty="0"/>
            <a:t>Submit questions or comments to itssimple2023@gmail.com</a:t>
          </a:r>
        </a:p>
      </dgm:t>
    </dgm:pt>
    <dgm:pt modelId="{5D1D223B-0411-45BB-9666-416FE55EEC06}" type="parTrans" cxnId="{F5E9516E-086A-444D-822C-074F9D48C939}">
      <dgm:prSet/>
      <dgm:spPr/>
      <dgm:t>
        <a:bodyPr/>
        <a:lstStyle/>
        <a:p>
          <a:endParaRPr lang="en-US"/>
        </a:p>
      </dgm:t>
    </dgm:pt>
    <dgm:pt modelId="{2FC6C79F-A55B-4C16-83B1-AE5E334D8823}" type="sibTrans" cxnId="{F5E9516E-086A-444D-822C-074F9D48C939}">
      <dgm:prSet/>
      <dgm:spPr/>
      <dgm:t>
        <a:bodyPr/>
        <a:lstStyle/>
        <a:p>
          <a:endParaRPr lang="en-US"/>
        </a:p>
      </dgm:t>
    </dgm:pt>
    <dgm:pt modelId="{9C524A9D-3ABD-4EE1-B8B8-EE13AE2295F5}">
      <dgm:prSet custT="1"/>
      <dgm:spPr/>
      <dgm:t>
        <a:bodyPr/>
        <a:lstStyle/>
        <a:p>
          <a:r>
            <a:rPr lang="en-US" sz="2000"/>
            <a:t>Read</a:t>
          </a:r>
        </a:p>
      </dgm:t>
    </dgm:pt>
    <dgm:pt modelId="{A770BEB8-A4D1-4DC2-8230-AA0C0C8C6675}" type="parTrans" cxnId="{C4FF0385-09EE-494F-ABBF-3F32A75B7D8C}">
      <dgm:prSet/>
      <dgm:spPr/>
      <dgm:t>
        <a:bodyPr/>
        <a:lstStyle/>
        <a:p>
          <a:endParaRPr lang="en-US"/>
        </a:p>
      </dgm:t>
    </dgm:pt>
    <dgm:pt modelId="{E3E3ADA7-5241-4BE5-8DD0-B490ADD540B4}" type="sibTrans" cxnId="{C4FF0385-09EE-494F-ABBF-3F32A75B7D8C}">
      <dgm:prSet/>
      <dgm:spPr/>
      <dgm:t>
        <a:bodyPr/>
        <a:lstStyle/>
        <a:p>
          <a:endParaRPr lang="en-US"/>
        </a:p>
      </dgm:t>
    </dgm:pt>
    <dgm:pt modelId="{748CDA4E-1A92-4165-AFB1-8A845437CF18}">
      <dgm:prSet custT="1"/>
      <dgm:spPr/>
      <dgm:t>
        <a:bodyPr/>
        <a:lstStyle/>
        <a:p>
          <a:r>
            <a:rPr lang="en-US" sz="2000" dirty="0"/>
            <a:t>Simple manual session 8</a:t>
          </a:r>
        </a:p>
      </dgm:t>
    </dgm:pt>
    <dgm:pt modelId="{298D7F1D-3478-4B65-A2FC-3695120FB922}" type="parTrans" cxnId="{648F0198-0774-4A96-9D6E-B68BC44D05A8}">
      <dgm:prSet/>
      <dgm:spPr/>
      <dgm:t>
        <a:bodyPr/>
        <a:lstStyle/>
        <a:p>
          <a:endParaRPr lang="en-US"/>
        </a:p>
      </dgm:t>
    </dgm:pt>
    <dgm:pt modelId="{45347678-BFBA-4853-BAED-83D633071745}" type="sibTrans" cxnId="{648F0198-0774-4A96-9D6E-B68BC44D05A8}">
      <dgm:prSet/>
      <dgm:spPr/>
      <dgm:t>
        <a:bodyPr/>
        <a:lstStyle/>
        <a:p>
          <a:endParaRPr lang="en-US"/>
        </a:p>
      </dgm:t>
    </dgm:pt>
    <dgm:pt modelId="{559ACB29-6138-4C83-B2AD-2482906CA3F3}">
      <dgm:prSet custT="1"/>
      <dgm:spPr/>
      <dgm:t>
        <a:bodyPr/>
        <a:lstStyle/>
        <a:p>
          <a:r>
            <a:rPr lang="en-US" sz="2000" dirty="0"/>
            <a:t>Start</a:t>
          </a:r>
        </a:p>
      </dgm:t>
    </dgm:pt>
    <dgm:pt modelId="{DE56ED1A-C361-40E2-87FD-C21D7E2820E7}" type="parTrans" cxnId="{F0693AC7-757B-4FB5-9FC0-6DB119121C41}">
      <dgm:prSet/>
      <dgm:spPr/>
      <dgm:t>
        <a:bodyPr/>
        <a:lstStyle/>
        <a:p>
          <a:endParaRPr lang="en-US"/>
        </a:p>
      </dgm:t>
    </dgm:pt>
    <dgm:pt modelId="{8E25E1F4-D1E9-4CE4-A63C-526095B0104D}" type="sibTrans" cxnId="{F0693AC7-757B-4FB5-9FC0-6DB119121C41}">
      <dgm:prSet/>
      <dgm:spPr/>
      <dgm:t>
        <a:bodyPr/>
        <a:lstStyle/>
        <a:p>
          <a:endParaRPr lang="en-US"/>
        </a:p>
      </dgm:t>
    </dgm:pt>
    <dgm:pt modelId="{23261816-761C-47AE-9B16-F75417D60372}">
      <dgm:prSet custT="1"/>
      <dgm:spPr/>
      <dgm:t>
        <a:bodyPr/>
        <a:lstStyle/>
        <a:p>
          <a:r>
            <a:rPr lang="en-US" sz="2000" dirty="0"/>
            <a:t>Find your targets and start using your diary card. </a:t>
          </a:r>
        </a:p>
      </dgm:t>
    </dgm:pt>
    <dgm:pt modelId="{99E4F8DF-59DD-48E9-B78C-8CBAA1E71CF5}" type="parTrans" cxnId="{5251646F-37B4-4BC4-82B3-3B29DE6904E4}">
      <dgm:prSet/>
      <dgm:spPr/>
      <dgm:t>
        <a:bodyPr/>
        <a:lstStyle/>
        <a:p>
          <a:endParaRPr lang="en-US"/>
        </a:p>
      </dgm:t>
    </dgm:pt>
    <dgm:pt modelId="{097FE288-9D26-4C90-92E2-5CACEC6554DE}" type="sibTrans" cxnId="{5251646F-37B4-4BC4-82B3-3B29DE6904E4}">
      <dgm:prSet/>
      <dgm:spPr/>
      <dgm:t>
        <a:bodyPr/>
        <a:lstStyle/>
        <a:p>
          <a:endParaRPr lang="en-US"/>
        </a:p>
      </dgm:t>
    </dgm:pt>
    <dgm:pt modelId="{D314442A-07DA-4449-85F6-51D9709C2A47}">
      <dgm:prSet custT="1"/>
      <dgm:spPr/>
      <dgm:t>
        <a:bodyPr/>
        <a:lstStyle/>
        <a:p>
          <a:r>
            <a:rPr lang="en-US" sz="2000"/>
            <a:t>Use</a:t>
          </a:r>
        </a:p>
      </dgm:t>
    </dgm:pt>
    <dgm:pt modelId="{6E54FB79-9824-4DCE-9D93-E8848774374C}" type="parTrans" cxnId="{DE0F571A-AA42-4B1A-AC11-D9331EB5B965}">
      <dgm:prSet/>
      <dgm:spPr/>
      <dgm:t>
        <a:bodyPr/>
        <a:lstStyle/>
        <a:p>
          <a:endParaRPr lang="en-US"/>
        </a:p>
      </dgm:t>
    </dgm:pt>
    <dgm:pt modelId="{FBE5D1AA-48A6-4336-8744-CDE107043BC4}" type="sibTrans" cxnId="{DE0F571A-AA42-4B1A-AC11-D9331EB5B965}">
      <dgm:prSet/>
      <dgm:spPr/>
      <dgm:t>
        <a:bodyPr/>
        <a:lstStyle/>
        <a:p>
          <a:endParaRPr lang="en-US"/>
        </a:p>
      </dgm:t>
    </dgm:pt>
    <dgm:pt modelId="{CEB79B9A-CD7D-45A5-BDBF-AC8820167D46}">
      <dgm:prSet custT="1"/>
      <dgm:spPr/>
      <dgm:t>
        <a:bodyPr/>
        <a:lstStyle/>
        <a:p>
          <a:r>
            <a:rPr lang="en-US" sz="2000" dirty="0"/>
            <a:t>Use all  your distress tolerance skills to finish one or more crisis plans. Use editing, splicing, and pasting. Practice them in your imagination.</a:t>
          </a:r>
        </a:p>
      </dgm:t>
    </dgm:pt>
    <dgm:pt modelId="{79E9F337-955D-4B89-A703-39925CDD1C7A}" type="parTrans" cxnId="{9C8485F4-F36C-4CD6-BDE8-B33495B4F179}">
      <dgm:prSet/>
      <dgm:spPr/>
      <dgm:t>
        <a:bodyPr/>
        <a:lstStyle/>
        <a:p>
          <a:endParaRPr lang="en-US"/>
        </a:p>
      </dgm:t>
    </dgm:pt>
    <dgm:pt modelId="{E60270E7-2ECC-4DAE-BEFF-34FAEAB7EE45}" type="sibTrans" cxnId="{9C8485F4-F36C-4CD6-BDE8-B33495B4F179}">
      <dgm:prSet/>
      <dgm:spPr/>
      <dgm:t>
        <a:bodyPr/>
        <a:lstStyle/>
        <a:p>
          <a:endParaRPr lang="en-US"/>
        </a:p>
      </dgm:t>
    </dgm:pt>
    <dgm:pt modelId="{A983EE51-AB67-4476-AC77-6E93701E58AA}">
      <dgm:prSet custT="1"/>
      <dgm:spPr/>
      <dgm:t>
        <a:bodyPr/>
        <a:lstStyle/>
        <a:p>
          <a:r>
            <a:rPr lang="en-US" sz="2000" dirty="0"/>
            <a:t>Keep</a:t>
          </a:r>
        </a:p>
      </dgm:t>
    </dgm:pt>
    <dgm:pt modelId="{6ECE0013-B007-4F4B-B7EA-1007C1ABDCD2}" type="parTrans" cxnId="{FC9F609F-2793-4859-A8FB-A7DCF57032AE}">
      <dgm:prSet/>
      <dgm:spPr/>
      <dgm:t>
        <a:bodyPr/>
        <a:lstStyle/>
        <a:p>
          <a:endParaRPr lang="en-US"/>
        </a:p>
      </dgm:t>
    </dgm:pt>
    <dgm:pt modelId="{545C247C-C923-4698-988A-B88E2C59F32A}" type="sibTrans" cxnId="{FC9F609F-2793-4859-A8FB-A7DCF57032AE}">
      <dgm:prSet/>
      <dgm:spPr/>
      <dgm:t>
        <a:bodyPr/>
        <a:lstStyle/>
        <a:p>
          <a:endParaRPr lang="en-US"/>
        </a:p>
      </dgm:t>
    </dgm:pt>
    <dgm:pt modelId="{72A1EC1E-0CD8-46C0-8865-F5147F40F9CD}">
      <dgm:prSet custT="1"/>
      <dgm:spPr/>
      <dgm:t>
        <a:bodyPr/>
        <a:lstStyle/>
        <a:p>
          <a:r>
            <a:rPr lang="en-US" sz="2000" dirty="0"/>
            <a:t>Keep tracking and practicing all the skills you’re learning. Use the DBT diary card or your own skills list.</a:t>
          </a:r>
        </a:p>
      </dgm:t>
    </dgm:pt>
    <dgm:pt modelId="{108E1913-21E7-4474-A8EA-E034BF34A776}" type="parTrans" cxnId="{5E97824A-8016-4C3C-99E6-F998D6053A6F}">
      <dgm:prSet/>
      <dgm:spPr/>
      <dgm:t>
        <a:bodyPr/>
        <a:lstStyle/>
        <a:p>
          <a:endParaRPr lang="en-US"/>
        </a:p>
      </dgm:t>
    </dgm:pt>
    <dgm:pt modelId="{7B6B347F-C1D5-4923-9C66-5CA56DA63DC0}" type="sibTrans" cxnId="{5E97824A-8016-4C3C-99E6-F998D6053A6F}">
      <dgm:prSet/>
      <dgm:spPr/>
      <dgm:t>
        <a:bodyPr/>
        <a:lstStyle/>
        <a:p>
          <a:endParaRPr lang="en-US"/>
        </a:p>
      </dgm:t>
    </dgm:pt>
    <dgm:pt modelId="{C96966DE-B14D-40E0-9AE2-A668DD67E5DC}" type="pres">
      <dgm:prSet presAssocID="{8C5E38A8-6385-499F-8F34-4A2753031808}" presName="Name0" presStyleCnt="0">
        <dgm:presLayoutVars>
          <dgm:dir/>
          <dgm:animLvl val="lvl"/>
          <dgm:resizeHandles val="exact"/>
        </dgm:presLayoutVars>
      </dgm:prSet>
      <dgm:spPr/>
    </dgm:pt>
    <dgm:pt modelId="{8B016102-41D2-4B1D-BC9D-7CD805B1D4CF}" type="pres">
      <dgm:prSet presAssocID="{B639B8C6-2418-4963-BE4B-F6F8532CD12E}" presName="linNode" presStyleCnt="0"/>
      <dgm:spPr/>
    </dgm:pt>
    <dgm:pt modelId="{833DFA77-3304-4440-A67C-823D9789330C}" type="pres">
      <dgm:prSet presAssocID="{B639B8C6-2418-4963-BE4B-F6F8532CD12E}" presName="parentText" presStyleLbl="node1" presStyleIdx="0" presStyleCnt="5">
        <dgm:presLayoutVars>
          <dgm:chMax val="1"/>
          <dgm:bulletEnabled val="1"/>
        </dgm:presLayoutVars>
      </dgm:prSet>
      <dgm:spPr/>
    </dgm:pt>
    <dgm:pt modelId="{3BC95785-2CC1-4CBC-B374-7D02FD387936}" type="pres">
      <dgm:prSet presAssocID="{B639B8C6-2418-4963-BE4B-F6F8532CD12E}" presName="descendantText" presStyleLbl="alignAccFollowNode1" presStyleIdx="0" presStyleCnt="5">
        <dgm:presLayoutVars>
          <dgm:bulletEnabled val="1"/>
        </dgm:presLayoutVars>
      </dgm:prSet>
      <dgm:spPr/>
    </dgm:pt>
    <dgm:pt modelId="{B88FEA09-66BC-4706-9830-40F85C7FED39}" type="pres">
      <dgm:prSet presAssocID="{EA7FA36F-8290-456E-99FA-08AF24C953D8}" presName="sp" presStyleCnt="0"/>
      <dgm:spPr/>
    </dgm:pt>
    <dgm:pt modelId="{F8716811-351E-4F0D-9F58-4D827F62394A}" type="pres">
      <dgm:prSet presAssocID="{9C524A9D-3ABD-4EE1-B8B8-EE13AE2295F5}" presName="linNode" presStyleCnt="0"/>
      <dgm:spPr/>
    </dgm:pt>
    <dgm:pt modelId="{02107EA5-511C-4375-97DB-F89321F26FEE}" type="pres">
      <dgm:prSet presAssocID="{9C524A9D-3ABD-4EE1-B8B8-EE13AE2295F5}" presName="parentText" presStyleLbl="node1" presStyleIdx="1" presStyleCnt="5">
        <dgm:presLayoutVars>
          <dgm:chMax val="1"/>
          <dgm:bulletEnabled val="1"/>
        </dgm:presLayoutVars>
      </dgm:prSet>
      <dgm:spPr/>
    </dgm:pt>
    <dgm:pt modelId="{2E6D674D-ABB6-4278-849B-636112325C45}" type="pres">
      <dgm:prSet presAssocID="{9C524A9D-3ABD-4EE1-B8B8-EE13AE2295F5}" presName="descendantText" presStyleLbl="alignAccFollowNode1" presStyleIdx="1" presStyleCnt="5">
        <dgm:presLayoutVars>
          <dgm:bulletEnabled val="1"/>
        </dgm:presLayoutVars>
      </dgm:prSet>
      <dgm:spPr/>
    </dgm:pt>
    <dgm:pt modelId="{03205629-8B64-4140-BCF6-5218826899DA}" type="pres">
      <dgm:prSet presAssocID="{E3E3ADA7-5241-4BE5-8DD0-B490ADD540B4}" presName="sp" presStyleCnt="0"/>
      <dgm:spPr/>
    </dgm:pt>
    <dgm:pt modelId="{B07F0FEE-07AD-425E-9382-3C579EFF5238}" type="pres">
      <dgm:prSet presAssocID="{559ACB29-6138-4C83-B2AD-2482906CA3F3}" presName="linNode" presStyleCnt="0"/>
      <dgm:spPr/>
    </dgm:pt>
    <dgm:pt modelId="{0580902A-D2EB-4339-9634-A2C8B3CBCBC0}" type="pres">
      <dgm:prSet presAssocID="{559ACB29-6138-4C83-B2AD-2482906CA3F3}" presName="parentText" presStyleLbl="node1" presStyleIdx="2" presStyleCnt="5">
        <dgm:presLayoutVars>
          <dgm:chMax val="1"/>
          <dgm:bulletEnabled val="1"/>
        </dgm:presLayoutVars>
      </dgm:prSet>
      <dgm:spPr/>
    </dgm:pt>
    <dgm:pt modelId="{48C6763B-D8BB-409F-8DA9-91A15E161B7C}" type="pres">
      <dgm:prSet presAssocID="{559ACB29-6138-4C83-B2AD-2482906CA3F3}" presName="descendantText" presStyleLbl="alignAccFollowNode1" presStyleIdx="2" presStyleCnt="5">
        <dgm:presLayoutVars>
          <dgm:bulletEnabled val="1"/>
        </dgm:presLayoutVars>
      </dgm:prSet>
      <dgm:spPr/>
    </dgm:pt>
    <dgm:pt modelId="{696BE6F7-C8A5-49E8-9607-10282EE560C6}" type="pres">
      <dgm:prSet presAssocID="{8E25E1F4-D1E9-4CE4-A63C-526095B0104D}" presName="sp" presStyleCnt="0"/>
      <dgm:spPr/>
    </dgm:pt>
    <dgm:pt modelId="{88F601F8-9F09-47B3-9DE2-3D4D0E8985E9}" type="pres">
      <dgm:prSet presAssocID="{D314442A-07DA-4449-85F6-51D9709C2A47}" presName="linNode" presStyleCnt="0"/>
      <dgm:spPr/>
    </dgm:pt>
    <dgm:pt modelId="{F5B8E6C2-3BB8-4EFB-BBA6-49502EE0AC2D}" type="pres">
      <dgm:prSet presAssocID="{D314442A-07DA-4449-85F6-51D9709C2A47}" presName="parentText" presStyleLbl="node1" presStyleIdx="3" presStyleCnt="5">
        <dgm:presLayoutVars>
          <dgm:chMax val="1"/>
          <dgm:bulletEnabled val="1"/>
        </dgm:presLayoutVars>
      </dgm:prSet>
      <dgm:spPr/>
    </dgm:pt>
    <dgm:pt modelId="{93EB8F2B-1091-493C-B030-C8DBE4884C99}" type="pres">
      <dgm:prSet presAssocID="{D314442A-07DA-4449-85F6-51D9709C2A47}" presName="descendantText" presStyleLbl="alignAccFollowNode1" presStyleIdx="3" presStyleCnt="5" custScaleY="123931">
        <dgm:presLayoutVars>
          <dgm:bulletEnabled val="1"/>
        </dgm:presLayoutVars>
      </dgm:prSet>
      <dgm:spPr/>
    </dgm:pt>
    <dgm:pt modelId="{6FA62F1E-A502-487C-ADB4-4ED538716ABB}" type="pres">
      <dgm:prSet presAssocID="{FBE5D1AA-48A6-4336-8744-CDE107043BC4}" presName="sp" presStyleCnt="0"/>
      <dgm:spPr/>
    </dgm:pt>
    <dgm:pt modelId="{B3714C30-57E0-48F5-85D7-F704D505E87D}" type="pres">
      <dgm:prSet presAssocID="{A983EE51-AB67-4476-AC77-6E93701E58AA}" presName="linNode" presStyleCnt="0"/>
      <dgm:spPr/>
    </dgm:pt>
    <dgm:pt modelId="{5AEEF73F-D1D1-4179-A5E8-1746DCB3342C}" type="pres">
      <dgm:prSet presAssocID="{A983EE51-AB67-4476-AC77-6E93701E58AA}" presName="parentText" presStyleLbl="node1" presStyleIdx="4" presStyleCnt="5">
        <dgm:presLayoutVars>
          <dgm:chMax val="1"/>
          <dgm:bulletEnabled val="1"/>
        </dgm:presLayoutVars>
      </dgm:prSet>
      <dgm:spPr/>
    </dgm:pt>
    <dgm:pt modelId="{C1BCB1BC-C6F8-4C47-AC7F-1F07E0BF7040}" type="pres">
      <dgm:prSet presAssocID="{A983EE51-AB67-4476-AC77-6E93701E58AA}" presName="descendantText" presStyleLbl="alignAccFollowNode1" presStyleIdx="4" presStyleCnt="5">
        <dgm:presLayoutVars>
          <dgm:bulletEnabled val="1"/>
        </dgm:presLayoutVars>
      </dgm:prSet>
      <dgm:spPr/>
    </dgm:pt>
  </dgm:ptLst>
  <dgm:cxnLst>
    <dgm:cxn modelId="{DE0F571A-AA42-4B1A-AC11-D9331EB5B965}" srcId="{8C5E38A8-6385-499F-8F34-4A2753031808}" destId="{D314442A-07DA-4449-85F6-51D9709C2A47}" srcOrd="3" destOrd="0" parTransId="{6E54FB79-9824-4DCE-9D93-E8848774374C}" sibTransId="{FBE5D1AA-48A6-4336-8744-CDE107043BC4}"/>
    <dgm:cxn modelId="{5E97824A-8016-4C3C-99E6-F998D6053A6F}" srcId="{A983EE51-AB67-4476-AC77-6E93701E58AA}" destId="{72A1EC1E-0CD8-46C0-8865-F5147F40F9CD}" srcOrd="0" destOrd="0" parTransId="{108E1913-21E7-4474-A8EA-E034BF34A776}" sibTransId="{7B6B347F-C1D5-4923-9C66-5CA56DA63DC0}"/>
    <dgm:cxn modelId="{F5E9516E-086A-444D-822C-074F9D48C939}" srcId="{B639B8C6-2418-4963-BE4B-F6F8532CD12E}" destId="{C918B89F-8E2C-4D0A-9D50-87F956AB8BE3}" srcOrd="0" destOrd="0" parTransId="{5D1D223B-0411-45BB-9666-416FE55EEC06}" sibTransId="{2FC6C79F-A55B-4C16-83B1-AE5E334D8823}"/>
    <dgm:cxn modelId="{5251646F-37B4-4BC4-82B3-3B29DE6904E4}" srcId="{559ACB29-6138-4C83-B2AD-2482906CA3F3}" destId="{23261816-761C-47AE-9B16-F75417D60372}" srcOrd="0" destOrd="0" parTransId="{99E4F8DF-59DD-48E9-B78C-8CBAA1E71CF5}" sibTransId="{097FE288-9D26-4C90-92E2-5CACEC6554DE}"/>
    <dgm:cxn modelId="{A061F257-9FE0-406A-A5BA-ED4498CA205E}" type="presOf" srcId="{A983EE51-AB67-4476-AC77-6E93701E58AA}" destId="{5AEEF73F-D1D1-4179-A5E8-1746DCB3342C}" srcOrd="0" destOrd="0" presId="urn:microsoft.com/office/officeart/2005/8/layout/vList5"/>
    <dgm:cxn modelId="{99F35F5A-451C-419C-B878-7379B279C96D}" type="presOf" srcId="{CEB79B9A-CD7D-45A5-BDBF-AC8820167D46}" destId="{93EB8F2B-1091-493C-B030-C8DBE4884C99}" srcOrd="0" destOrd="0" presId="urn:microsoft.com/office/officeart/2005/8/layout/vList5"/>
    <dgm:cxn modelId="{03224C7E-E67A-409C-A036-C73EEEC39BB9}" type="presOf" srcId="{23261816-761C-47AE-9B16-F75417D60372}" destId="{48C6763B-D8BB-409F-8DA9-91A15E161B7C}" srcOrd="0" destOrd="0" presId="urn:microsoft.com/office/officeart/2005/8/layout/vList5"/>
    <dgm:cxn modelId="{C4FF0385-09EE-494F-ABBF-3F32A75B7D8C}" srcId="{8C5E38A8-6385-499F-8F34-4A2753031808}" destId="{9C524A9D-3ABD-4EE1-B8B8-EE13AE2295F5}" srcOrd="1" destOrd="0" parTransId="{A770BEB8-A4D1-4DC2-8230-AA0C0C8C6675}" sibTransId="{E3E3ADA7-5241-4BE5-8DD0-B490ADD540B4}"/>
    <dgm:cxn modelId="{C880D18A-FD3D-4D30-946A-EBFE2711EFB5}" type="presOf" srcId="{B639B8C6-2418-4963-BE4B-F6F8532CD12E}" destId="{833DFA77-3304-4440-A67C-823D9789330C}" srcOrd="0" destOrd="0" presId="urn:microsoft.com/office/officeart/2005/8/layout/vList5"/>
    <dgm:cxn modelId="{0406FD8F-1A93-460F-B55D-A48FE6904336}" srcId="{8C5E38A8-6385-499F-8F34-4A2753031808}" destId="{B639B8C6-2418-4963-BE4B-F6F8532CD12E}" srcOrd="0" destOrd="0" parTransId="{2664B428-D166-41C3-99B9-9BE0DADDF7EB}" sibTransId="{EA7FA36F-8290-456E-99FA-08AF24C953D8}"/>
    <dgm:cxn modelId="{74CE1591-0D5D-4DA8-A196-D04D36F7D867}" type="presOf" srcId="{8C5E38A8-6385-499F-8F34-4A2753031808}" destId="{C96966DE-B14D-40E0-9AE2-A668DD67E5DC}" srcOrd="0" destOrd="0" presId="urn:microsoft.com/office/officeart/2005/8/layout/vList5"/>
    <dgm:cxn modelId="{648F0198-0774-4A96-9D6E-B68BC44D05A8}" srcId="{9C524A9D-3ABD-4EE1-B8B8-EE13AE2295F5}" destId="{748CDA4E-1A92-4165-AFB1-8A845437CF18}" srcOrd="0" destOrd="0" parTransId="{298D7F1D-3478-4B65-A2FC-3695120FB922}" sibTransId="{45347678-BFBA-4853-BAED-83D633071745}"/>
    <dgm:cxn modelId="{FC9F609F-2793-4859-A8FB-A7DCF57032AE}" srcId="{8C5E38A8-6385-499F-8F34-4A2753031808}" destId="{A983EE51-AB67-4476-AC77-6E93701E58AA}" srcOrd="4" destOrd="0" parTransId="{6ECE0013-B007-4F4B-B7EA-1007C1ABDCD2}" sibTransId="{545C247C-C923-4698-988A-B88E2C59F32A}"/>
    <dgm:cxn modelId="{4A624AA1-158C-4AD3-9DEB-A5BC6A57927B}" type="presOf" srcId="{72A1EC1E-0CD8-46C0-8865-F5147F40F9CD}" destId="{C1BCB1BC-C6F8-4C47-AC7F-1F07E0BF7040}" srcOrd="0" destOrd="0" presId="urn:microsoft.com/office/officeart/2005/8/layout/vList5"/>
    <dgm:cxn modelId="{84626EB1-CA59-433D-A189-98ABA656F1BA}" type="presOf" srcId="{9C524A9D-3ABD-4EE1-B8B8-EE13AE2295F5}" destId="{02107EA5-511C-4375-97DB-F89321F26FEE}" srcOrd="0" destOrd="0" presId="urn:microsoft.com/office/officeart/2005/8/layout/vList5"/>
    <dgm:cxn modelId="{29329BB8-6C5C-43E9-880C-DA56316CA91A}" type="presOf" srcId="{D314442A-07DA-4449-85F6-51D9709C2A47}" destId="{F5B8E6C2-3BB8-4EFB-BBA6-49502EE0AC2D}" srcOrd="0" destOrd="0" presId="urn:microsoft.com/office/officeart/2005/8/layout/vList5"/>
    <dgm:cxn modelId="{2C181ABD-A2F7-4678-97BE-64AB306B92B1}" type="presOf" srcId="{559ACB29-6138-4C83-B2AD-2482906CA3F3}" destId="{0580902A-D2EB-4339-9634-A2C8B3CBCBC0}" srcOrd="0" destOrd="0" presId="urn:microsoft.com/office/officeart/2005/8/layout/vList5"/>
    <dgm:cxn modelId="{F0693AC7-757B-4FB5-9FC0-6DB119121C41}" srcId="{8C5E38A8-6385-499F-8F34-4A2753031808}" destId="{559ACB29-6138-4C83-B2AD-2482906CA3F3}" srcOrd="2" destOrd="0" parTransId="{DE56ED1A-C361-40E2-87FD-C21D7E2820E7}" sibTransId="{8E25E1F4-D1E9-4CE4-A63C-526095B0104D}"/>
    <dgm:cxn modelId="{C6D850CD-7200-48AE-A9EB-0F4B32BA070A}" type="presOf" srcId="{C918B89F-8E2C-4D0A-9D50-87F956AB8BE3}" destId="{3BC95785-2CC1-4CBC-B374-7D02FD387936}" srcOrd="0" destOrd="0" presId="urn:microsoft.com/office/officeart/2005/8/layout/vList5"/>
    <dgm:cxn modelId="{C37990E3-DA1A-44A0-B01A-9483A21E5AEF}" type="presOf" srcId="{748CDA4E-1A92-4165-AFB1-8A845437CF18}" destId="{2E6D674D-ABB6-4278-849B-636112325C45}" srcOrd="0" destOrd="0" presId="urn:microsoft.com/office/officeart/2005/8/layout/vList5"/>
    <dgm:cxn modelId="{9C8485F4-F36C-4CD6-BDE8-B33495B4F179}" srcId="{D314442A-07DA-4449-85F6-51D9709C2A47}" destId="{CEB79B9A-CD7D-45A5-BDBF-AC8820167D46}" srcOrd="0" destOrd="0" parTransId="{79E9F337-955D-4B89-A703-39925CDD1C7A}" sibTransId="{E60270E7-2ECC-4DAE-BEFF-34FAEAB7EE45}"/>
    <dgm:cxn modelId="{94EF5CB1-D9C8-42F2-A202-E523CED0CA16}" type="presParOf" srcId="{C96966DE-B14D-40E0-9AE2-A668DD67E5DC}" destId="{8B016102-41D2-4B1D-BC9D-7CD805B1D4CF}" srcOrd="0" destOrd="0" presId="urn:microsoft.com/office/officeart/2005/8/layout/vList5"/>
    <dgm:cxn modelId="{44DDD1B4-A5C0-466D-8AB6-06ABFE9631E6}" type="presParOf" srcId="{8B016102-41D2-4B1D-BC9D-7CD805B1D4CF}" destId="{833DFA77-3304-4440-A67C-823D9789330C}" srcOrd="0" destOrd="0" presId="urn:microsoft.com/office/officeart/2005/8/layout/vList5"/>
    <dgm:cxn modelId="{FB31605F-535E-41F8-8BC0-E73411467A61}" type="presParOf" srcId="{8B016102-41D2-4B1D-BC9D-7CD805B1D4CF}" destId="{3BC95785-2CC1-4CBC-B374-7D02FD387936}" srcOrd="1" destOrd="0" presId="urn:microsoft.com/office/officeart/2005/8/layout/vList5"/>
    <dgm:cxn modelId="{3FE29CD0-D394-464B-8F40-3E7AC85330D9}" type="presParOf" srcId="{C96966DE-B14D-40E0-9AE2-A668DD67E5DC}" destId="{B88FEA09-66BC-4706-9830-40F85C7FED39}" srcOrd="1" destOrd="0" presId="urn:microsoft.com/office/officeart/2005/8/layout/vList5"/>
    <dgm:cxn modelId="{23C01A36-9A43-47D5-AA8D-CF6DEDAAB75A}" type="presParOf" srcId="{C96966DE-B14D-40E0-9AE2-A668DD67E5DC}" destId="{F8716811-351E-4F0D-9F58-4D827F62394A}" srcOrd="2" destOrd="0" presId="urn:microsoft.com/office/officeart/2005/8/layout/vList5"/>
    <dgm:cxn modelId="{BFA447EB-AA3D-448D-9F25-60EDD6CA3B03}" type="presParOf" srcId="{F8716811-351E-4F0D-9F58-4D827F62394A}" destId="{02107EA5-511C-4375-97DB-F89321F26FEE}" srcOrd="0" destOrd="0" presId="urn:microsoft.com/office/officeart/2005/8/layout/vList5"/>
    <dgm:cxn modelId="{DD8A559C-BC7B-4706-8C44-C6F43905E883}" type="presParOf" srcId="{F8716811-351E-4F0D-9F58-4D827F62394A}" destId="{2E6D674D-ABB6-4278-849B-636112325C45}" srcOrd="1" destOrd="0" presId="urn:microsoft.com/office/officeart/2005/8/layout/vList5"/>
    <dgm:cxn modelId="{2D6DB302-6764-46B3-9AC8-5B6F2879C186}" type="presParOf" srcId="{C96966DE-B14D-40E0-9AE2-A668DD67E5DC}" destId="{03205629-8B64-4140-BCF6-5218826899DA}" srcOrd="3" destOrd="0" presId="urn:microsoft.com/office/officeart/2005/8/layout/vList5"/>
    <dgm:cxn modelId="{B0E2FB86-F51C-4860-A66C-65E56FC3B91C}" type="presParOf" srcId="{C96966DE-B14D-40E0-9AE2-A668DD67E5DC}" destId="{B07F0FEE-07AD-425E-9382-3C579EFF5238}" srcOrd="4" destOrd="0" presId="urn:microsoft.com/office/officeart/2005/8/layout/vList5"/>
    <dgm:cxn modelId="{D1B39C46-5774-49F0-88D5-595ABDD74EE1}" type="presParOf" srcId="{B07F0FEE-07AD-425E-9382-3C579EFF5238}" destId="{0580902A-D2EB-4339-9634-A2C8B3CBCBC0}" srcOrd="0" destOrd="0" presId="urn:microsoft.com/office/officeart/2005/8/layout/vList5"/>
    <dgm:cxn modelId="{C55E9109-53B4-46AC-9002-0ABC7837ED2E}" type="presParOf" srcId="{B07F0FEE-07AD-425E-9382-3C579EFF5238}" destId="{48C6763B-D8BB-409F-8DA9-91A15E161B7C}" srcOrd="1" destOrd="0" presId="urn:microsoft.com/office/officeart/2005/8/layout/vList5"/>
    <dgm:cxn modelId="{21ECABB0-3E06-4453-AB63-AC4A99EBD1A0}" type="presParOf" srcId="{C96966DE-B14D-40E0-9AE2-A668DD67E5DC}" destId="{696BE6F7-C8A5-49E8-9607-10282EE560C6}" srcOrd="5" destOrd="0" presId="urn:microsoft.com/office/officeart/2005/8/layout/vList5"/>
    <dgm:cxn modelId="{51878CAC-3A70-4F5C-BD59-96A519FE9BFB}" type="presParOf" srcId="{C96966DE-B14D-40E0-9AE2-A668DD67E5DC}" destId="{88F601F8-9F09-47B3-9DE2-3D4D0E8985E9}" srcOrd="6" destOrd="0" presId="urn:microsoft.com/office/officeart/2005/8/layout/vList5"/>
    <dgm:cxn modelId="{98DCE7E4-BEA1-4BCA-AB72-B94253F8C85C}" type="presParOf" srcId="{88F601F8-9F09-47B3-9DE2-3D4D0E8985E9}" destId="{F5B8E6C2-3BB8-4EFB-BBA6-49502EE0AC2D}" srcOrd="0" destOrd="0" presId="urn:microsoft.com/office/officeart/2005/8/layout/vList5"/>
    <dgm:cxn modelId="{B80318ED-2F97-4BAE-B0AE-8458E32F1DEA}" type="presParOf" srcId="{88F601F8-9F09-47B3-9DE2-3D4D0E8985E9}" destId="{93EB8F2B-1091-493C-B030-C8DBE4884C99}" srcOrd="1" destOrd="0" presId="urn:microsoft.com/office/officeart/2005/8/layout/vList5"/>
    <dgm:cxn modelId="{42F3C012-E004-4B70-9469-CB4F5C3823B7}" type="presParOf" srcId="{C96966DE-B14D-40E0-9AE2-A668DD67E5DC}" destId="{6FA62F1E-A502-487C-ADB4-4ED538716ABB}" srcOrd="7" destOrd="0" presId="urn:microsoft.com/office/officeart/2005/8/layout/vList5"/>
    <dgm:cxn modelId="{B07BE968-F603-473C-BE32-BC73AC32F928}" type="presParOf" srcId="{C96966DE-B14D-40E0-9AE2-A668DD67E5DC}" destId="{B3714C30-57E0-48F5-85D7-F704D505E87D}" srcOrd="8" destOrd="0" presId="urn:microsoft.com/office/officeart/2005/8/layout/vList5"/>
    <dgm:cxn modelId="{862A7F20-5068-4FC7-BB6B-F123BD27700A}" type="presParOf" srcId="{B3714C30-57E0-48F5-85D7-F704D505E87D}" destId="{5AEEF73F-D1D1-4179-A5E8-1746DCB3342C}" srcOrd="0" destOrd="0" presId="urn:microsoft.com/office/officeart/2005/8/layout/vList5"/>
    <dgm:cxn modelId="{AE27BB44-6560-4B32-A28B-0D2202F558EC}" type="presParOf" srcId="{B3714C30-57E0-48F5-85D7-F704D505E87D}" destId="{C1BCB1BC-C6F8-4C47-AC7F-1F07E0BF704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2689E9-C1E8-48C9-A825-08FFC150B8C7}"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92D17CF6-BD30-41FF-9A87-2E35254DC6B9}">
      <dgm:prSet custT="1"/>
      <dgm:spPr>
        <a:solidFill>
          <a:schemeClr val="accent6">
            <a:lumMod val="60000"/>
            <a:lumOff val="40000"/>
          </a:schemeClr>
        </a:solidFill>
      </dgm:spPr>
      <dgm:t>
        <a:bodyPr/>
        <a:lstStyle/>
        <a:p>
          <a:r>
            <a:rPr lang="en-CA" sz="2800" dirty="0"/>
            <a:t>We previously discussed the first Simple tool</a:t>
          </a:r>
        </a:p>
        <a:p>
          <a:r>
            <a:rPr lang="en-CA" sz="3200" dirty="0">
              <a:solidFill>
                <a:schemeClr val="bg1"/>
              </a:solidFill>
            </a:rPr>
            <a:t> Crisis plans</a:t>
          </a:r>
          <a:endParaRPr lang="en-US" sz="3200" dirty="0">
            <a:solidFill>
              <a:schemeClr val="bg1"/>
            </a:solidFill>
          </a:endParaRPr>
        </a:p>
      </dgm:t>
    </dgm:pt>
    <dgm:pt modelId="{80C54DB4-F569-46EC-B7EF-F527B4EB0568}" type="parTrans" cxnId="{D73511A9-BCB8-4530-8B19-8D8A43EF037A}">
      <dgm:prSet/>
      <dgm:spPr/>
      <dgm:t>
        <a:bodyPr/>
        <a:lstStyle/>
        <a:p>
          <a:endParaRPr lang="en-US"/>
        </a:p>
      </dgm:t>
    </dgm:pt>
    <dgm:pt modelId="{9248A61A-D973-46E5-912A-6DEE39A9D74D}" type="sibTrans" cxnId="{D73511A9-BCB8-4530-8B19-8D8A43EF037A}">
      <dgm:prSet/>
      <dgm:spPr>
        <a:solidFill>
          <a:schemeClr val="bg1">
            <a:alpha val="90000"/>
          </a:schemeClr>
        </a:solidFill>
        <a:ln>
          <a:solidFill>
            <a:schemeClr val="bg1">
              <a:alpha val="90000"/>
            </a:schemeClr>
          </a:solidFill>
        </a:ln>
      </dgm:spPr>
      <dgm:t>
        <a:bodyPr/>
        <a:lstStyle/>
        <a:p>
          <a:endParaRPr lang="en-US"/>
        </a:p>
      </dgm:t>
    </dgm:pt>
    <dgm:pt modelId="{B2AC4E02-1D9A-4396-9E8E-426DA00C35BB}">
      <dgm:prSet custT="1"/>
      <dgm:spPr/>
      <dgm:t>
        <a:bodyPr/>
        <a:lstStyle/>
        <a:p>
          <a:r>
            <a:rPr lang="en-CA" sz="2800" dirty="0"/>
            <a:t>Today we introduce the second Simple tool </a:t>
          </a:r>
        </a:p>
        <a:p>
          <a:r>
            <a:rPr lang="en-CA" sz="3200" dirty="0">
              <a:solidFill>
                <a:schemeClr val="bg1"/>
              </a:solidFill>
            </a:rPr>
            <a:t>Holes diary cards</a:t>
          </a:r>
          <a:endParaRPr lang="en-US" sz="3200" dirty="0">
            <a:solidFill>
              <a:schemeClr val="bg1"/>
            </a:solidFill>
          </a:endParaRPr>
        </a:p>
      </dgm:t>
    </dgm:pt>
    <dgm:pt modelId="{0DC73612-079F-4DF0-9CAB-FD69E1802506}" type="parTrans" cxnId="{C6B1EBDE-8875-41B6-B699-68E75A9E10B3}">
      <dgm:prSet/>
      <dgm:spPr/>
      <dgm:t>
        <a:bodyPr/>
        <a:lstStyle/>
        <a:p>
          <a:endParaRPr lang="en-US"/>
        </a:p>
      </dgm:t>
    </dgm:pt>
    <dgm:pt modelId="{26D750CE-2F99-4AF3-BBFF-CF76B4644957}" type="sibTrans" cxnId="{C6B1EBDE-8875-41B6-B699-68E75A9E10B3}">
      <dgm:prSet/>
      <dgm:spPr/>
      <dgm:t>
        <a:bodyPr/>
        <a:lstStyle/>
        <a:p>
          <a:endParaRPr lang="en-US"/>
        </a:p>
      </dgm:t>
    </dgm:pt>
    <dgm:pt modelId="{42264861-AA06-491E-95C0-4E598030BCB0}" type="pres">
      <dgm:prSet presAssocID="{BE2689E9-C1E8-48C9-A825-08FFC150B8C7}" presName="outerComposite" presStyleCnt="0">
        <dgm:presLayoutVars>
          <dgm:chMax val="5"/>
          <dgm:dir/>
          <dgm:resizeHandles val="exact"/>
        </dgm:presLayoutVars>
      </dgm:prSet>
      <dgm:spPr/>
    </dgm:pt>
    <dgm:pt modelId="{429D432D-C5B1-4FAC-AA6A-4A0F7F40946A}" type="pres">
      <dgm:prSet presAssocID="{BE2689E9-C1E8-48C9-A825-08FFC150B8C7}" presName="dummyMaxCanvas" presStyleCnt="0">
        <dgm:presLayoutVars/>
      </dgm:prSet>
      <dgm:spPr/>
    </dgm:pt>
    <dgm:pt modelId="{20C8A185-ED2D-491C-A9FA-5449AC51484B}" type="pres">
      <dgm:prSet presAssocID="{BE2689E9-C1E8-48C9-A825-08FFC150B8C7}" presName="TwoNodes_1" presStyleLbl="node1" presStyleIdx="0" presStyleCnt="2">
        <dgm:presLayoutVars>
          <dgm:bulletEnabled val="1"/>
        </dgm:presLayoutVars>
      </dgm:prSet>
      <dgm:spPr/>
    </dgm:pt>
    <dgm:pt modelId="{B8A6513B-0FA2-4493-898C-E942EED984FF}" type="pres">
      <dgm:prSet presAssocID="{BE2689E9-C1E8-48C9-A825-08FFC150B8C7}" presName="TwoNodes_2" presStyleLbl="node1" presStyleIdx="1" presStyleCnt="2" custScaleX="116769">
        <dgm:presLayoutVars>
          <dgm:bulletEnabled val="1"/>
        </dgm:presLayoutVars>
      </dgm:prSet>
      <dgm:spPr/>
    </dgm:pt>
    <dgm:pt modelId="{00E6BE0B-BA45-4D13-91D6-41F778B209A8}" type="pres">
      <dgm:prSet presAssocID="{BE2689E9-C1E8-48C9-A825-08FFC150B8C7}" presName="TwoConn_1-2" presStyleLbl="fgAccFollowNode1" presStyleIdx="0" presStyleCnt="1">
        <dgm:presLayoutVars>
          <dgm:bulletEnabled val="1"/>
        </dgm:presLayoutVars>
      </dgm:prSet>
      <dgm:spPr/>
    </dgm:pt>
    <dgm:pt modelId="{09AEFA66-B7AC-4010-9A66-FBC74B26F16E}" type="pres">
      <dgm:prSet presAssocID="{BE2689E9-C1E8-48C9-A825-08FFC150B8C7}" presName="TwoNodes_1_text" presStyleLbl="node1" presStyleIdx="1" presStyleCnt="2">
        <dgm:presLayoutVars>
          <dgm:bulletEnabled val="1"/>
        </dgm:presLayoutVars>
      </dgm:prSet>
      <dgm:spPr/>
    </dgm:pt>
    <dgm:pt modelId="{A41A1990-843B-4C37-8113-4FA0548EA590}" type="pres">
      <dgm:prSet presAssocID="{BE2689E9-C1E8-48C9-A825-08FFC150B8C7}" presName="TwoNodes_2_text" presStyleLbl="node1" presStyleIdx="1" presStyleCnt="2">
        <dgm:presLayoutVars>
          <dgm:bulletEnabled val="1"/>
        </dgm:presLayoutVars>
      </dgm:prSet>
      <dgm:spPr/>
    </dgm:pt>
  </dgm:ptLst>
  <dgm:cxnLst>
    <dgm:cxn modelId="{BB894522-FA5B-4BD7-99E2-C6C78C059099}" type="presOf" srcId="{92D17CF6-BD30-41FF-9A87-2E35254DC6B9}" destId="{09AEFA66-B7AC-4010-9A66-FBC74B26F16E}" srcOrd="1" destOrd="0" presId="urn:microsoft.com/office/officeart/2005/8/layout/vProcess5"/>
    <dgm:cxn modelId="{24F18132-AC94-49A0-8D03-043B47B15411}" type="presOf" srcId="{BE2689E9-C1E8-48C9-A825-08FFC150B8C7}" destId="{42264861-AA06-491E-95C0-4E598030BCB0}" srcOrd="0" destOrd="0" presId="urn:microsoft.com/office/officeart/2005/8/layout/vProcess5"/>
    <dgm:cxn modelId="{83C3E737-06EA-47D1-B657-A4610A55CC9B}" type="presOf" srcId="{9248A61A-D973-46E5-912A-6DEE39A9D74D}" destId="{00E6BE0B-BA45-4D13-91D6-41F778B209A8}" srcOrd="0" destOrd="0" presId="urn:microsoft.com/office/officeart/2005/8/layout/vProcess5"/>
    <dgm:cxn modelId="{F7C1E888-6D7F-4A70-98F7-9E1471831BC0}" type="presOf" srcId="{B2AC4E02-1D9A-4396-9E8E-426DA00C35BB}" destId="{A41A1990-843B-4C37-8113-4FA0548EA590}" srcOrd="1" destOrd="0" presId="urn:microsoft.com/office/officeart/2005/8/layout/vProcess5"/>
    <dgm:cxn modelId="{D73511A9-BCB8-4530-8B19-8D8A43EF037A}" srcId="{BE2689E9-C1E8-48C9-A825-08FFC150B8C7}" destId="{92D17CF6-BD30-41FF-9A87-2E35254DC6B9}" srcOrd="0" destOrd="0" parTransId="{80C54DB4-F569-46EC-B7EF-F527B4EB0568}" sibTransId="{9248A61A-D973-46E5-912A-6DEE39A9D74D}"/>
    <dgm:cxn modelId="{6E9759AB-CEE1-4338-95A0-28555FF54E48}" type="presOf" srcId="{B2AC4E02-1D9A-4396-9E8E-426DA00C35BB}" destId="{B8A6513B-0FA2-4493-898C-E942EED984FF}" srcOrd="0" destOrd="0" presId="urn:microsoft.com/office/officeart/2005/8/layout/vProcess5"/>
    <dgm:cxn modelId="{8F6679D6-3936-448A-B5E7-1D0B545B5BF2}" type="presOf" srcId="{92D17CF6-BD30-41FF-9A87-2E35254DC6B9}" destId="{20C8A185-ED2D-491C-A9FA-5449AC51484B}" srcOrd="0" destOrd="0" presId="urn:microsoft.com/office/officeart/2005/8/layout/vProcess5"/>
    <dgm:cxn modelId="{C6B1EBDE-8875-41B6-B699-68E75A9E10B3}" srcId="{BE2689E9-C1E8-48C9-A825-08FFC150B8C7}" destId="{B2AC4E02-1D9A-4396-9E8E-426DA00C35BB}" srcOrd="1" destOrd="0" parTransId="{0DC73612-079F-4DF0-9CAB-FD69E1802506}" sibTransId="{26D750CE-2F99-4AF3-BBFF-CF76B4644957}"/>
    <dgm:cxn modelId="{0AD2FD25-03C0-4744-AE53-977885C669E3}" type="presParOf" srcId="{42264861-AA06-491E-95C0-4E598030BCB0}" destId="{429D432D-C5B1-4FAC-AA6A-4A0F7F40946A}" srcOrd="0" destOrd="0" presId="urn:microsoft.com/office/officeart/2005/8/layout/vProcess5"/>
    <dgm:cxn modelId="{FAA1EC3E-3456-4281-90CB-3D1714E965E5}" type="presParOf" srcId="{42264861-AA06-491E-95C0-4E598030BCB0}" destId="{20C8A185-ED2D-491C-A9FA-5449AC51484B}" srcOrd="1" destOrd="0" presId="urn:microsoft.com/office/officeart/2005/8/layout/vProcess5"/>
    <dgm:cxn modelId="{727C7C50-30BD-4213-8D0B-AB33CD414837}" type="presParOf" srcId="{42264861-AA06-491E-95C0-4E598030BCB0}" destId="{B8A6513B-0FA2-4493-898C-E942EED984FF}" srcOrd="2" destOrd="0" presId="urn:microsoft.com/office/officeart/2005/8/layout/vProcess5"/>
    <dgm:cxn modelId="{1FD9506D-8DD0-4657-8885-6F578E04787B}" type="presParOf" srcId="{42264861-AA06-491E-95C0-4E598030BCB0}" destId="{00E6BE0B-BA45-4D13-91D6-41F778B209A8}" srcOrd="3" destOrd="0" presId="urn:microsoft.com/office/officeart/2005/8/layout/vProcess5"/>
    <dgm:cxn modelId="{B6C9F74E-09F5-417E-9AD6-6231CD0094A0}" type="presParOf" srcId="{42264861-AA06-491E-95C0-4E598030BCB0}" destId="{09AEFA66-B7AC-4010-9A66-FBC74B26F16E}" srcOrd="4" destOrd="0" presId="urn:microsoft.com/office/officeart/2005/8/layout/vProcess5"/>
    <dgm:cxn modelId="{46445F4E-AFFB-471B-910F-FDFC6E2D0A5D}" type="presParOf" srcId="{42264861-AA06-491E-95C0-4E598030BCB0}" destId="{A41A1990-843B-4C37-8113-4FA0548EA590}"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21838-38E3-45DF-9585-9ED055036F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BDFA37-B4EA-4919-A517-1EE186536FAC}">
      <dgm:prSet/>
      <dgm:spPr/>
      <dgm:t>
        <a:bodyPr/>
        <a:lstStyle/>
        <a:p>
          <a:pPr>
            <a:lnSpc>
              <a:spcPct val="100000"/>
            </a:lnSpc>
          </a:pPr>
          <a:r>
            <a:rPr lang="en-US" dirty="0">
              <a:solidFill>
                <a:schemeClr val="bg1"/>
              </a:solidFill>
            </a:rPr>
            <a:t>”Values” are ethics, principles, ideals, standards, or morals</a:t>
          </a:r>
        </a:p>
      </dgm:t>
    </dgm:pt>
    <dgm:pt modelId="{EA5C90C6-7F4C-4B11-AE85-4B4341E961C2}" type="parTrans" cxnId="{3EF37126-877A-429B-AB50-63205F812E56}">
      <dgm:prSet/>
      <dgm:spPr/>
      <dgm:t>
        <a:bodyPr/>
        <a:lstStyle/>
        <a:p>
          <a:endParaRPr lang="en-US"/>
        </a:p>
      </dgm:t>
    </dgm:pt>
    <dgm:pt modelId="{E1259584-C49F-4372-836A-53F41F23763B}" type="sibTrans" cxnId="{3EF37126-877A-429B-AB50-63205F812E56}">
      <dgm:prSet/>
      <dgm:spPr/>
      <dgm:t>
        <a:bodyPr/>
        <a:lstStyle/>
        <a:p>
          <a:endParaRPr lang="en-US"/>
        </a:p>
      </dgm:t>
    </dgm:pt>
    <dgm:pt modelId="{3F8AA708-7770-46ED-900E-0FFEFDFEC0D4}">
      <dgm:prSet/>
      <dgm:spPr/>
      <dgm:t>
        <a:bodyPr/>
        <a:lstStyle/>
        <a:p>
          <a:pPr>
            <a:lnSpc>
              <a:spcPct val="100000"/>
            </a:lnSpc>
          </a:pPr>
          <a:r>
            <a:rPr lang="en-US" dirty="0">
              <a:solidFill>
                <a:schemeClr val="bg1"/>
              </a:solidFill>
            </a:rPr>
            <a:t>Thinking of our values can help us tolerate distress</a:t>
          </a:r>
        </a:p>
      </dgm:t>
    </dgm:pt>
    <dgm:pt modelId="{F9F9953B-7ACB-479D-9D8C-13DD5CC41C90}" type="parTrans" cxnId="{F1D39468-7EF1-48E1-9CC6-AD1F261A49DA}">
      <dgm:prSet/>
      <dgm:spPr/>
      <dgm:t>
        <a:bodyPr/>
        <a:lstStyle/>
        <a:p>
          <a:endParaRPr lang="en-US"/>
        </a:p>
      </dgm:t>
    </dgm:pt>
    <dgm:pt modelId="{EAA30126-74DF-46B3-9BC6-FADA64F1B45F}" type="sibTrans" cxnId="{F1D39468-7EF1-48E1-9CC6-AD1F261A49DA}">
      <dgm:prSet/>
      <dgm:spPr/>
      <dgm:t>
        <a:bodyPr/>
        <a:lstStyle/>
        <a:p>
          <a:endParaRPr lang="en-US"/>
        </a:p>
      </dgm:t>
    </dgm:pt>
    <dgm:pt modelId="{5B56D183-ED1B-4E0D-8052-8EBCD8081C6F}">
      <dgm:prSet/>
      <dgm:spPr/>
      <dgm:t>
        <a:bodyPr/>
        <a:lstStyle/>
        <a:p>
          <a:pPr>
            <a:lnSpc>
              <a:spcPct val="100000"/>
            </a:lnSpc>
          </a:pPr>
          <a:r>
            <a:rPr lang="en-US">
              <a:solidFill>
                <a:schemeClr val="bg1"/>
              </a:solidFill>
            </a:rPr>
            <a:t>Sometimes </a:t>
          </a:r>
          <a:r>
            <a:rPr lang="en-US" dirty="0">
              <a:solidFill>
                <a:schemeClr val="bg1"/>
              </a:solidFill>
            </a:rPr>
            <a:t>we forget why we are doing something difficult and lose sight of our goals</a:t>
          </a:r>
        </a:p>
      </dgm:t>
    </dgm:pt>
    <dgm:pt modelId="{57F9461A-7929-43F1-8AE3-CDC8A5109CF2}" type="parTrans" cxnId="{054CD555-E833-4342-AECF-DD4B2D984360}">
      <dgm:prSet/>
      <dgm:spPr/>
      <dgm:t>
        <a:bodyPr/>
        <a:lstStyle/>
        <a:p>
          <a:endParaRPr lang="en-CA"/>
        </a:p>
      </dgm:t>
    </dgm:pt>
    <dgm:pt modelId="{250586E3-4B98-4C04-A8AE-CB8FE28555B4}" type="sibTrans" cxnId="{054CD555-E833-4342-AECF-DD4B2D984360}">
      <dgm:prSet/>
      <dgm:spPr/>
      <dgm:t>
        <a:bodyPr/>
        <a:lstStyle/>
        <a:p>
          <a:endParaRPr lang="en-CA"/>
        </a:p>
      </dgm:t>
    </dgm:pt>
    <dgm:pt modelId="{1C52DEDF-43F5-4D12-A9DC-B9251CCB6A3A}" type="pres">
      <dgm:prSet presAssocID="{01A21838-38E3-45DF-9585-9ED055036F06}" presName="root" presStyleCnt="0">
        <dgm:presLayoutVars>
          <dgm:dir/>
          <dgm:resizeHandles val="exact"/>
        </dgm:presLayoutVars>
      </dgm:prSet>
      <dgm:spPr/>
    </dgm:pt>
    <dgm:pt modelId="{F868B1DC-99B4-452C-954A-173A43AD9458}" type="pres">
      <dgm:prSet presAssocID="{D7BDFA37-B4EA-4919-A517-1EE186536FAC}" presName="compNode" presStyleCnt="0"/>
      <dgm:spPr/>
    </dgm:pt>
    <dgm:pt modelId="{3D280DAF-B6ED-4374-B499-08D7071D7293}" type="pres">
      <dgm:prSet presAssocID="{D7BDFA37-B4EA-4919-A517-1EE186536FAC}" presName="bgRect" presStyleLbl="bgShp" presStyleIdx="0" presStyleCnt="3" custLinFactNeighborX="-171" custLinFactNeighborY="-1462"/>
      <dgm:spPr>
        <a:solidFill>
          <a:schemeClr val="accent3">
            <a:lumMod val="40000"/>
            <a:lumOff val="60000"/>
          </a:schemeClr>
        </a:solidFill>
      </dgm:spPr>
    </dgm:pt>
    <dgm:pt modelId="{E3FA78B8-4F25-4079-8AE4-A44AD4ABF3C2}" type="pres">
      <dgm:prSet presAssocID="{D7BDFA37-B4EA-4919-A517-1EE186536F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Hand with Plant"/>
        </a:ext>
      </dgm:extLst>
    </dgm:pt>
    <dgm:pt modelId="{A2804169-B123-4A63-A4B0-84B8B54A9528}" type="pres">
      <dgm:prSet presAssocID="{D7BDFA37-B4EA-4919-A517-1EE186536FAC}" presName="spaceRect" presStyleCnt="0"/>
      <dgm:spPr/>
    </dgm:pt>
    <dgm:pt modelId="{085557D1-B94E-4A23-9BF0-F45B2902AEEC}" type="pres">
      <dgm:prSet presAssocID="{D7BDFA37-B4EA-4919-A517-1EE186536FAC}" presName="parTx" presStyleLbl="revTx" presStyleIdx="0" presStyleCnt="3">
        <dgm:presLayoutVars>
          <dgm:chMax val="0"/>
          <dgm:chPref val="0"/>
        </dgm:presLayoutVars>
      </dgm:prSet>
      <dgm:spPr/>
    </dgm:pt>
    <dgm:pt modelId="{3A160374-717B-4121-84EB-DAE19432487D}" type="pres">
      <dgm:prSet presAssocID="{E1259584-C49F-4372-836A-53F41F23763B}" presName="sibTrans" presStyleCnt="0"/>
      <dgm:spPr/>
    </dgm:pt>
    <dgm:pt modelId="{7090C32D-6980-452C-ABCC-A81EDC74A962}" type="pres">
      <dgm:prSet presAssocID="{5B56D183-ED1B-4E0D-8052-8EBCD8081C6F}" presName="compNode" presStyleCnt="0"/>
      <dgm:spPr/>
    </dgm:pt>
    <dgm:pt modelId="{ED0D70F3-0FCF-40AC-8EB1-4304A625EFE8}" type="pres">
      <dgm:prSet presAssocID="{5B56D183-ED1B-4E0D-8052-8EBCD8081C6F}" presName="bgRect" presStyleLbl="bgShp" presStyleIdx="1" presStyleCnt="3"/>
      <dgm:spPr/>
    </dgm:pt>
    <dgm:pt modelId="{68AE0FF6-1674-4622-8167-7222B6034CBD}" type="pres">
      <dgm:prSet presAssocID="{5B56D183-ED1B-4E0D-8052-8EBCD8081C6F}" presName="iconRect" presStyleLbl="node1" presStyleIdx="1" presStyleCnt="3"/>
      <dgm:spPr/>
    </dgm:pt>
    <dgm:pt modelId="{A6361FAB-9184-4E91-9F46-754CA60B80EA}" type="pres">
      <dgm:prSet presAssocID="{5B56D183-ED1B-4E0D-8052-8EBCD8081C6F}" presName="spaceRect" presStyleCnt="0"/>
      <dgm:spPr/>
    </dgm:pt>
    <dgm:pt modelId="{400AE8FA-B07B-4230-A743-D9CA503F803C}" type="pres">
      <dgm:prSet presAssocID="{5B56D183-ED1B-4E0D-8052-8EBCD8081C6F}" presName="parTx" presStyleLbl="revTx" presStyleIdx="1" presStyleCnt="3">
        <dgm:presLayoutVars>
          <dgm:chMax val="0"/>
          <dgm:chPref val="0"/>
        </dgm:presLayoutVars>
      </dgm:prSet>
      <dgm:spPr/>
    </dgm:pt>
    <dgm:pt modelId="{DFFD6CC1-E489-43A7-860D-36562EF97F10}" type="pres">
      <dgm:prSet presAssocID="{250586E3-4B98-4C04-A8AE-CB8FE28555B4}" presName="sibTrans" presStyleCnt="0"/>
      <dgm:spPr/>
    </dgm:pt>
    <dgm:pt modelId="{E46DE212-D35F-4B06-85E6-B102CE1E9623}" type="pres">
      <dgm:prSet presAssocID="{3F8AA708-7770-46ED-900E-0FFEFDFEC0D4}" presName="compNode" presStyleCnt="0"/>
      <dgm:spPr/>
    </dgm:pt>
    <dgm:pt modelId="{16DC277C-29EC-4709-8C28-9EC376C4C173}" type="pres">
      <dgm:prSet presAssocID="{3F8AA708-7770-46ED-900E-0FFEFDFEC0D4}" presName="bgRect" presStyleLbl="bgShp" presStyleIdx="2" presStyleCnt="3"/>
      <dgm:spPr>
        <a:solidFill>
          <a:schemeClr val="accent6">
            <a:lumMod val="60000"/>
            <a:lumOff val="40000"/>
          </a:schemeClr>
        </a:solidFill>
      </dgm:spPr>
    </dgm:pt>
    <dgm:pt modelId="{865AFF76-773D-4D31-844F-3707BBA1C437}" type="pres">
      <dgm:prSet presAssocID="{3F8AA708-7770-46ED-900E-0FFEFDFEC0D4}"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A0740098-CCBB-45C7-A328-F9524675E39C}" type="pres">
      <dgm:prSet presAssocID="{3F8AA708-7770-46ED-900E-0FFEFDFEC0D4}" presName="spaceRect" presStyleCnt="0"/>
      <dgm:spPr/>
    </dgm:pt>
    <dgm:pt modelId="{01293FD1-E4FB-4156-8569-178D4AFF4CF5}" type="pres">
      <dgm:prSet presAssocID="{3F8AA708-7770-46ED-900E-0FFEFDFEC0D4}" presName="parTx" presStyleLbl="revTx" presStyleIdx="2" presStyleCnt="3">
        <dgm:presLayoutVars>
          <dgm:chMax val="0"/>
          <dgm:chPref val="0"/>
        </dgm:presLayoutVars>
      </dgm:prSet>
      <dgm:spPr/>
    </dgm:pt>
  </dgm:ptLst>
  <dgm:cxnLst>
    <dgm:cxn modelId="{3EF37126-877A-429B-AB50-63205F812E56}" srcId="{01A21838-38E3-45DF-9585-9ED055036F06}" destId="{D7BDFA37-B4EA-4919-A517-1EE186536FAC}" srcOrd="0" destOrd="0" parTransId="{EA5C90C6-7F4C-4B11-AE85-4B4341E961C2}" sibTransId="{E1259584-C49F-4372-836A-53F41F23763B}"/>
    <dgm:cxn modelId="{E8FA0B3B-A6FA-4F6F-9850-ADA7325FC3DD}" type="presOf" srcId="{3F8AA708-7770-46ED-900E-0FFEFDFEC0D4}" destId="{01293FD1-E4FB-4156-8569-178D4AFF4CF5}" srcOrd="0" destOrd="0" presId="urn:microsoft.com/office/officeart/2018/2/layout/IconVerticalSolidList"/>
    <dgm:cxn modelId="{C0B0B142-CDB0-404D-A0D0-E5E93627B016}" type="presOf" srcId="{5B56D183-ED1B-4E0D-8052-8EBCD8081C6F}" destId="{400AE8FA-B07B-4230-A743-D9CA503F803C}" srcOrd="0" destOrd="0" presId="urn:microsoft.com/office/officeart/2018/2/layout/IconVerticalSolidList"/>
    <dgm:cxn modelId="{F1D39468-7EF1-48E1-9CC6-AD1F261A49DA}" srcId="{01A21838-38E3-45DF-9585-9ED055036F06}" destId="{3F8AA708-7770-46ED-900E-0FFEFDFEC0D4}" srcOrd="2" destOrd="0" parTransId="{F9F9953B-7ACB-479D-9D8C-13DD5CC41C90}" sibTransId="{EAA30126-74DF-46B3-9BC6-FADA64F1B45F}"/>
    <dgm:cxn modelId="{054CD555-E833-4342-AECF-DD4B2D984360}" srcId="{01A21838-38E3-45DF-9585-9ED055036F06}" destId="{5B56D183-ED1B-4E0D-8052-8EBCD8081C6F}" srcOrd="1" destOrd="0" parTransId="{57F9461A-7929-43F1-8AE3-CDC8A5109CF2}" sibTransId="{250586E3-4B98-4C04-A8AE-CB8FE28555B4}"/>
    <dgm:cxn modelId="{5F3B4DBE-89D0-4A52-A114-17561565C9D6}" type="presOf" srcId="{D7BDFA37-B4EA-4919-A517-1EE186536FAC}" destId="{085557D1-B94E-4A23-9BF0-F45B2902AEEC}" srcOrd="0" destOrd="0" presId="urn:microsoft.com/office/officeart/2018/2/layout/IconVerticalSolidList"/>
    <dgm:cxn modelId="{6DCA30E5-EA0B-40BA-A060-906C3688C0D1}" type="presOf" srcId="{01A21838-38E3-45DF-9585-9ED055036F06}" destId="{1C52DEDF-43F5-4D12-A9DC-B9251CCB6A3A}" srcOrd="0" destOrd="0" presId="urn:microsoft.com/office/officeart/2018/2/layout/IconVerticalSolidList"/>
    <dgm:cxn modelId="{79E2A9F9-B2C7-483D-AEC3-B03DAC6F75C8}" type="presParOf" srcId="{1C52DEDF-43F5-4D12-A9DC-B9251CCB6A3A}" destId="{F868B1DC-99B4-452C-954A-173A43AD9458}" srcOrd="0" destOrd="0" presId="urn:microsoft.com/office/officeart/2018/2/layout/IconVerticalSolidList"/>
    <dgm:cxn modelId="{2F85BA79-7E72-4484-B569-D8352C6FC4B1}" type="presParOf" srcId="{F868B1DC-99B4-452C-954A-173A43AD9458}" destId="{3D280DAF-B6ED-4374-B499-08D7071D7293}" srcOrd="0" destOrd="0" presId="urn:microsoft.com/office/officeart/2018/2/layout/IconVerticalSolidList"/>
    <dgm:cxn modelId="{EC7195C5-9E72-4BDE-A578-D85A94DCD8BE}" type="presParOf" srcId="{F868B1DC-99B4-452C-954A-173A43AD9458}" destId="{E3FA78B8-4F25-4079-8AE4-A44AD4ABF3C2}" srcOrd="1" destOrd="0" presId="urn:microsoft.com/office/officeart/2018/2/layout/IconVerticalSolidList"/>
    <dgm:cxn modelId="{ECC96E86-1520-46F9-A137-055FA8E86FEA}" type="presParOf" srcId="{F868B1DC-99B4-452C-954A-173A43AD9458}" destId="{A2804169-B123-4A63-A4B0-84B8B54A9528}" srcOrd="2" destOrd="0" presId="urn:microsoft.com/office/officeart/2018/2/layout/IconVerticalSolidList"/>
    <dgm:cxn modelId="{AE48A7B3-7485-428A-8EBF-7017354CEDEF}" type="presParOf" srcId="{F868B1DC-99B4-452C-954A-173A43AD9458}" destId="{085557D1-B94E-4A23-9BF0-F45B2902AEEC}" srcOrd="3" destOrd="0" presId="urn:microsoft.com/office/officeart/2018/2/layout/IconVerticalSolidList"/>
    <dgm:cxn modelId="{8956A94B-98CF-4FFF-83BF-3FF50D6D1C48}" type="presParOf" srcId="{1C52DEDF-43F5-4D12-A9DC-B9251CCB6A3A}" destId="{3A160374-717B-4121-84EB-DAE19432487D}" srcOrd="1" destOrd="0" presId="urn:microsoft.com/office/officeart/2018/2/layout/IconVerticalSolidList"/>
    <dgm:cxn modelId="{5D9FCBC7-E45E-46EC-BB87-28429927EED3}" type="presParOf" srcId="{1C52DEDF-43F5-4D12-A9DC-B9251CCB6A3A}" destId="{7090C32D-6980-452C-ABCC-A81EDC74A962}" srcOrd="2" destOrd="0" presId="urn:microsoft.com/office/officeart/2018/2/layout/IconVerticalSolidList"/>
    <dgm:cxn modelId="{FBAF271B-D67F-48A4-93FF-2F9AF622051C}" type="presParOf" srcId="{7090C32D-6980-452C-ABCC-A81EDC74A962}" destId="{ED0D70F3-0FCF-40AC-8EB1-4304A625EFE8}" srcOrd="0" destOrd="0" presId="urn:microsoft.com/office/officeart/2018/2/layout/IconVerticalSolidList"/>
    <dgm:cxn modelId="{B9ED114F-8B11-44C7-98EF-62EB8C656884}" type="presParOf" srcId="{7090C32D-6980-452C-ABCC-A81EDC74A962}" destId="{68AE0FF6-1674-4622-8167-7222B6034CBD}" srcOrd="1" destOrd="0" presId="urn:microsoft.com/office/officeart/2018/2/layout/IconVerticalSolidList"/>
    <dgm:cxn modelId="{470CECB1-AE4A-4870-83F9-CED966AA0042}" type="presParOf" srcId="{7090C32D-6980-452C-ABCC-A81EDC74A962}" destId="{A6361FAB-9184-4E91-9F46-754CA60B80EA}" srcOrd="2" destOrd="0" presId="urn:microsoft.com/office/officeart/2018/2/layout/IconVerticalSolidList"/>
    <dgm:cxn modelId="{7BCD52FE-AAC8-4DAF-AA94-B11590260846}" type="presParOf" srcId="{7090C32D-6980-452C-ABCC-A81EDC74A962}" destId="{400AE8FA-B07B-4230-A743-D9CA503F803C}" srcOrd="3" destOrd="0" presId="urn:microsoft.com/office/officeart/2018/2/layout/IconVerticalSolidList"/>
    <dgm:cxn modelId="{AD99C04B-3A5E-4A6A-94CB-C8C51F27F7BC}" type="presParOf" srcId="{1C52DEDF-43F5-4D12-A9DC-B9251CCB6A3A}" destId="{DFFD6CC1-E489-43A7-860D-36562EF97F10}" srcOrd="3" destOrd="0" presId="urn:microsoft.com/office/officeart/2018/2/layout/IconVerticalSolidList"/>
    <dgm:cxn modelId="{65172428-3C85-4FD3-B29C-591FBC365789}" type="presParOf" srcId="{1C52DEDF-43F5-4D12-A9DC-B9251CCB6A3A}" destId="{E46DE212-D35F-4B06-85E6-B102CE1E9623}" srcOrd="4" destOrd="0" presId="urn:microsoft.com/office/officeart/2018/2/layout/IconVerticalSolidList"/>
    <dgm:cxn modelId="{A2617C87-0F01-4AFD-B73B-5456D9B52046}" type="presParOf" srcId="{E46DE212-D35F-4B06-85E6-B102CE1E9623}" destId="{16DC277C-29EC-4709-8C28-9EC376C4C173}" srcOrd="0" destOrd="0" presId="urn:microsoft.com/office/officeart/2018/2/layout/IconVerticalSolidList"/>
    <dgm:cxn modelId="{8A70C37F-E8D7-4A16-A2C8-7DE0520441D6}" type="presParOf" srcId="{E46DE212-D35F-4B06-85E6-B102CE1E9623}" destId="{865AFF76-773D-4D31-844F-3707BBA1C437}" srcOrd="1" destOrd="0" presId="urn:microsoft.com/office/officeart/2018/2/layout/IconVerticalSolidList"/>
    <dgm:cxn modelId="{D243794C-C8D9-441B-AC43-4DCD6C46AF84}" type="presParOf" srcId="{E46DE212-D35F-4B06-85E6-B102CE1E9623}" destId="{A0740098-CCBB-45C7-A328-F9524675E39C}" srcOrd="2" destOrd="0" presId="urn:microsoft.com/office/officeart/2018/2/layout/IconVerticalSolidList"/>
    <dgm:cxn modelId="{5D3BDD09-A992-4270-86F0-95CB7483D0C4}" type="presParOf" srcId="{E46DE212-D35F-4B06-85E6-B102CE1E9623}" destId="{01293FD1-E4FB-4156-8569-178D4AFF4C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95785-2CC1-4CBC-B374-7D02FD387936}">
      <dsp:nvSpPr>
        <dsp:cNvPr id="0" name=""/>
        <dsp:cNvSpPr/>
      </dsp:nvSpPr>
      <dsp:spPr>
        <a:xfrm rot="5400000">
          <a:off x="4484656" y="-1724812"/>
          <a:ext cx="982293" cy="468310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Submit questions or comments to itssimple2023@gmail.com</a:t>
          </a:r>
        </a:p>
      </dsp:txBody>
      <dsp:txXfrm rot="-5400000">
        <a:off x="2634248" y="173548"/>
        <a:ext cx="4635157" cy="886389"/>
      </dsp:txXfrm>
    </dsp:sp>
    <dsp:sp modelId="{833DFA77-3304-4440-A67C-823D9789330C}">
      <dsp:nvSpPr>
        <dsp:cNvPr id="0" name=""/>
        <dsp:cNvSpPr/>
      </dsp:nvSpPr>
      <dsp:spPr>
        <a:xfrm>
          <a:off x="0" y="2808"/>
          <a:ext cx="2634248" cy="12278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Submit</a:t>
          </a:r>
        </a:p>
      </dsp:txBody>
      <dsp:txXfrm>
        <a:off x="59939" y="62747"/>
        <a:ext cx="2514370" cy="1107988"/>
      </dsp:txXfrm>
    </dsp:sp>
    <dsp:sp modelId="{2E6D674D-ABB6-4278-849B-636112325C45}">
      <dsp:nvSpPr>
        <dsp:cNvPr id="0" name=""/>
        <dsp:cNvSpPr/>
      </dsp:nvSpPr>
      <dsp:spPr>
        <a:xfrm rot="5400000">
          <a:off x="4484656" y="-435552"/>
          <a:ext cx="982293" cy="4683109"/>
        </a:xfrm>
        <a:prstGeom prst="round2SameRect">
          <a:avLst/>
        </a:prstGeom>
        <a:solidFill>
          <a:schemeClr val="accent5">
            <a:tint val="40000"/>
            <a:alpha val="90000"/>
            <a:hueOff val="-3460374"/>
            <a:satOff val="21001"/>
            <a:lumOff val="1030"/>
            <a:alphaOff val="0"/>
          </a:schemeClr>
        </a:solidFill>
        <a:ln w="12700" cap="flat" cmpd="sng" algn="ctr">
          <a:solidFill>
            <a:schemeClr val="accent5">
              <a:tint val="40000"/>
              <a:alpha val="90000"/>
              <a:hueOff val="-3460374"/>
              <a:satOff val="21001"/>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Simple manual session 8</a:t>
          </a:r>
        </a:p>
      </dsp:txBody>
      <dsp:txXfrm rot="-5400000">
        <a:off x="2634248" y="1462808"/>
        <a:ext cx="4635157" cy="886389"/>
      </dsp:txXfrm>
    </dsp:sp>
    <dsp:sp modelId="{02107EA5-511C-4375-97DB-F89321F26FEE}">
      <dsp:nvSpPr>
        <dsp:cNvPr id="0" name=""/>
        <dsp:cNvSpPr/>
      </dsp:nvSpPr>
      <dsp:spPr>
        <a:xfrm>
          <a:off x="0" y="1292068"/>
          <a:ext cx="2634248" cy="1227866"/>
        </a:xfrm>
        <a:prstGeom prst="roundRect">
          <a:avLst/>
        </a:prstGeom>
        <a:solidFill>
          <a:schemeClr val="accent5">
            <a:hueOff val="-3279736"/>
            <a:satOff val="22319"/>
            <a:lumOff val="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Read</a:t>
          </a:r>
        </a:p>
      </dsp:txBody>
      <dsp:txXfrm>
        <a:off x="59939" y="1352007"/>
        <a:ext cx="2514370" cy="1107988"/>
      </dsp:txXfrm>
    </dsp:sp>
    <dsp:sp modelId="{48C6763B-D8BB-409F-8DA9-91A15E161B7C}">
      <dsp:nvSpPr>
        <dsp:cNvPr id="0" name=""/>
        <dsp:cNvSpPr/>
      </dsp:nvSpPr>
      <dsp:spPr>
        <a:xfrm rot="5400000">
          <a:off x="4484656" y="853707"/>
          <a:ext cx="982293" cy="4683109"/>
        </a:xfrm>
        <a:prstGeom prst="round2SameRect">
          <a:avLst/>
        </a:prstGeom>
        <a:solidFill>
          <a:schemeClr val="accent5">
            <a:tint val="40000"/>
            <a:alpha val="90000"/>
            <a:hueOff val="-6920749"/>
            <a:satOff val="42003"/>
            <a:lumOff val="2059"/>
            <a:alphaOff val="0"/>
          </a:schemeClr>
        </a:solidFill>
        <a:ln w="12700" cap="flat" cmpd="sng" algn="ctr">
          <a:solidFill>
            <a:schemeClr val="accent5">
              <a:tint val="40000"/>
              <a:alpha val="90000"/>
              <a:hueOff val="-6920749"/>
              <a:satOff val="42003"/>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Find your targets and start using your diary card. </a:t>
          </a:r>
        </a:p>
      </dsp:txBody>
      <dsp:txXfrm rot="-5400000">
        <a:off x="2634248" y="2752067"/>
        <a:ext cx="4635157" cy="886389"/>
      </dsp:txXfrm>
    </dsp:sp>
    <dsp:sp modelId="{0580902A-D2EB-4339-9634-A2C8B3CBCBC0}">
      <dsp:nvSpPr>
        <dsp:cNvPr id="0" name=""/>
        <dsp:cNvSpPr/>
      </dsp:nvSpPr>
      <dsp:spPr>
        <a:xfrm>
          <a:off x="0" y="2581329"/>
          <a:ext cx="2634248" cy="1227866"/>
        </a:xfrm>
        <a:prstGeom prst="roundRect">
          <a:avLst/>
        </a:prstGeom>
        <a:solidFill>
          <a:schemeClr val="accent5">
            <a:hueOff val="-6559472"/>
            <a:satOff val="44638"/>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Start</a:t>
          </a:r>
        </a:p>
      </dsp:txBody>
      <dsp:txXfrm>
        <a:off x="59939" y="2641268"/>
        <a:ext cx="2514370" cy="1107988"/>
      </dsp:txXfrm>
    </dsp:sp>
    <dsp:sp modelId="{93EB8F2B-1091-493C-B030-C8DBE4884C99}">
      <dsp:nvSpPr>
        <dsp:cNvPr id="0" name=""/>
        <dsp:cNvSpPr/>
      </dsp:nvSpPr>
      <dsp:spPr>
        <a:xfrm rot="5400000">
          <a:off x="4367120" y="2142968"/>
          <a:ext cx="1217366" cy="4683109"/>
        </a:xfrm>
        <a:prstGeom prst="round2SameRect">
          <a:avLst/>
        </a:prstGeom>
        <a:solidFill>
          <a:schemeClr val="accent5">
            <a:tint val="40000"/>
            <a:alpha val="90000"/>
            <a:hueOff val="-10381122"/>
            <a:satOff val="63004"/>
            <a:lumOff val="3089"/>
            <a:alphaOff val="0"/>
          </a:schemeClr>
        </a:solidFill>
        <a:ln w="12700" cap="flat" cmpd="sng" algn="ctr">
          <a:solidFill>
            <a:schemeClr val="accent5">
              <a:tint val="40000"/>
              <a:alpha val="90000"/>
              <a:hueOff val="-10381122"/>
              <a:satOff val="63004"/>
              <a:lumOff val="30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Use all  your distress tolerance skills to finish one or more crisis plans. Use editing, splicing, and pasting. Practice them in your imagination.</a:t>
          </a:r>
        </a:p>
      </dsp:txBody>
      <dsp:txXfrm rot="-5400000">
        <a:off x="2634249" y="3935267"/>
        <a:ext cx="4623682" cy="1098512"/>
      </dsp:txXfrm>
    </dsp:sp>
    <dsp:sp modelId="{F5B8E6C2-3BB8-4EFB-BBA6-49502EE0AC2D}">
      <dsp:nvSpPr>
        <dsp:cNvPr id="0" name=""/>
        <dsp:cNvSpPr/>
      </dsp:nvSpPr>
      <dsp:spPr>
        <a:xfrm>
          <a:off x="0" y="3870589"/>
          <a:ext cx="2634248" cy="1227866"/>
        </a:xfrm>
        <a:prstGeom prst="roundRect">
          <a:avLst/>
        </a:prstGeom>
        <a:solidFill>
          <a:schemeClr val="accent5">
            <a:hueOff val="-9839209"/>
            <a:satOff val="66958"/>
            <a:lumOff val="29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Use</a:t>
          </a:r>
        </a:p>
      </dsp:txBody>
      <dsp:txXfrm>
        <a:off x="59939" y="3930528"/>
        <a:ext cx="2514370" cy="1107988"/>
      </dsp:txXfrm>
    </dsp:sp>
    <dsp:sp modelId="{C1BCB1BC-C6F8-4C47-AC7F-1F07E0BF7040}">
      <dsp:nvSpPr>
        <dsp:cNvPr id="0" name=""/>
        <dsp:cNvSpPr/>
      </dsp:nvSpPr>
      <dsp:spPr>
        <a:xfrm rot="5400000">
          <a:off x="4484656" y="3432228"/>
          <a:ext cx="982293" cy="4683109"/>
        </a:xfrm>
        <a:prstGeom prst="round2SameRect">
          <a:avLst/>
        </a:prstGeom>
        <a:solidFill>
          <a:schemeClr val="accent5">
            <a:tint val="40000"/>
            <a:alpha val="90000"/>
            <a:hueOff val="-13841497"/>
            <a:satOff val="84006"/>
            <a:lumOff val="4118"/>
            <a:alphaOff val="0"/>
          </a:schemeClr>
        </a:solidFill>
        <a:ln w="12700" cap="flat" cmpd="sng" algn="ctr">
          <a:solidFill>
            <a:schemeClr val="accent5">
              <a:tint val="40000"/>
              <a:alpha val="90000"/>
              <a:hueOff val="-13841497"/>
              <a:satOff val="84006"/>
              <a:lumOff val="4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Keep tracking and practicing all the skills you’re learning. Use the DBT diary card or your own skills list.</a:t>
          </a:r>
        </a:p>
      </dsp:txBody>
      <dsp:txXfrm rot="-5400000">
        <a:off x="2634248" y="5330588"/>
        <a:ext cx="4635157" cy="886389"/>
      </dsp:txXfrm>
    </dsp:sp>
    <dsp:sp modelId="{5AEEF73F-D1D1-4179-A5E8-1746DCB3342C}">
      <dsp:nvSpPr>
        <dsp:cNvPr id="0" name=""/>
        <dsp:cNvSpPr/>
      </dsp:nvSpPr>
      <dsp:spPr>
        <a:xfrm>
          <a:off x="0" y="5159849"/>
          <a:ext cx="2634248" cy="1227866"/>
        </a:xfrm>
        <a:prstGeom prst="roundRect">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Keep</a:t>
          </a:r>
        </a:p>
      </dsp:txBody>
      <dsp:txXfrm>
        <a:off x="59939" y="5219788"/>
        <a:ext cx="2514370" cy="1107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8A185-ED2D-491C-A9FA-5449AC51484B}">
      <dsp:nvSpPr>
        <dsp:cNvPr id="0" name=""/>
        <dsp:cNvSpPr/>
      </dsp:nvSpPr>
      <dsp:spPr>
        <a:xfrm>
          <a:off x="-212077" y="0"/>
          <a:ext cx="5058806" cy="1768078"/>
        </a:xfrm>
        <a:prstGeom prst="roundRect">
          <a:avLst>
            <a:gd name="adj" fmla="val 10000"/>
          </a:avLst>
        </a:prstGeom>
        <a:solidFill>
          <a:schemeClr val="accent6">
            <a:lumMod val="60000"/>
            <a:lumOff val="40000"/>
          </a:schemeClr>
        </a:soli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We previously discussed the first Simple tool</a:t>
          </a:r>
        </a:p>
        <a:p>
          <a:pPr marL="0" lvl="0" indent="0" algn="l" defTabSz="1244600">
            <a:lnSpc>
              <a:spcPct val="90000"/>
            </a:lnSpc>
            <a:spcBef>
              <a:spcPct val="0"/>
            </a:spcBef>
            <a:spcAft>
              <a:spcPct val="35000"/>
            </a:spcAft>
            <a:buNone/>
          </a:pPr>
          <a:r>
            <a:rPr lang="en-CA" sz="3200" kern="1200" dirty="0">
              <a:solidFill>
                <a:schemeClr val="bg1"/>
              </a:solidFill>
            </a:rPr>
            <a:t> Crisis plans</a:t>
          </a:r>
          <a:endParaRPr lang="en-US" sz="3200" kern="1200" dirty="0">
            <a:solidFill>
              <a:schemeClr val="bg1"/>
            </a:solidFill>
          </a:endParaRPr>
        </a:p>
      </dsp:txBody>
      <dsp:txXfrm>
        <a:off x="-160292" y="51785"/>
        <a:ext cx="3231360" cy="1664508"/>
      </dsp:txXfrm>
    </dsp:sp>
    <dsp:sp modelId="{B8A6513B-0FA2-4493-898C-E942EED984FF}">
      <dsp:nvSpPr>
        <dsp:cNvPr id="0" name=""/>
        <dsp:cNvSpPr/>
      </dsp:nvSpPr>
      <dsp:spPr>
        <a:xfrm>
          <a:off x="256497" y="2160984"/>
          <a:ext cx="5907117" cy="1768078"/>
        </a:xfrm>
        <a:prstGeom prst="roundRect">
          <a:avLst>
            <a:gd name="adj" fmla="val 10000"/>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Today we introduce the second Simple tool </a:t>
          </a:r>
        </a:p>
        <a:p>
          <a:pPr marL="0" lvl="0" indent="0" algn="l" defTabSz="1244600">
            <a:lnSpc>
              <a:spcPct val="90000"/>
            </a:lnSpc>
            <a:spcBef>
              <a:spcPct val="0"/>
            </a:spcBef>
            <a:spcAft>
              <a:spcPct val="35000"/>
            </a:spcAft>
            <a:buNone/>
          </a:pPr>
          <a:r>
            <a:rPr lang="en-CA" sz="3200" kern="1200" dirty="0">
              <a:solidFill>
                <a:schemeClr val="bg1"/>
              </a:solidFill>
            </a:rPr>
            <a:t>Holes diary cards</a:t>
          </a:r>
          <a:endParaRPr lang="en-US" sz="3200" kern="1200" dirty="0">
            <a:solidFill>
              <a:schemeClr val="bg1"/>
            </a:solidFill>
          </a:endParaRPr>
        </a:p>
      </dsp:txBody>
      <dsp:txXfrm>
        <a:off x="308282" y="2212769"/>
        <a:ext cx="3419146" cy="1664508"/>
      </dsp:txXfrm>
    </dsp:sp>
    <dsp:sp modelId="{00E6BE0B-BA45-4D13-91D6-41F778B209A8}">
      <dsp:nvSpPr>
        <dsp:cNvPr id="0" name=""/>
        <dsp:cNvSpPr/>
      </dsp:nvSpPr>
      <dsp:spPr>
        <a:xfrm>
          <a:off x="3697477" y="1389906"/>
          <a:ext cx="1149250" cy="1149250"/>
        </a:xfrm>
        <a:prstGeom prst="downArrow">
          <a:avLst>
            <a:gd name="adj1" fmla="val 55000"/>
            <a:gd name="adj2" fmla="val 45000"/>
          </a:avLst>
        </a:prstGeom>
        <a:solidFill>
          <a:schemeClr val="bg1">
            <a:alpha val="90000"/>
          </a:schemeClr>
        </a:solidFill>
        <a:ln w="952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956058" y="1389906"/>
        <a:ext cx="632088" cy="864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80DAF-B6ED-4374-B499-08D7071D7293}">
      <dsp:nvSpPr>
        <dsp:cNvPr id="0" name=""/>
        <dsp:cNvSpPr/>
      </dsp:nvSpPr>
      <dsp:spPr>
        <a:xfrm>
          <a:off x="0" y="0"/>
          <a:ext cx="5289116" cy="1490856"/>
        </a:xfrm>
        <a:prstGeom prst="roundRect">
          <a:avLst>
            <a:gd name="adj" fmla="val 1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dsp:style>
    </dsp:sp>
    <dsp:sp modelId="{E3FA78B8-4F25-4079-8AE4-A44AD4ABF3C2}">
      <dsp:nvSpPr>
        <dsp:cNvPr id="0" name=""/>
        <dsp:cNvSpPr/>
      </dsp:nvSpPr>
      <dsp:spPr>
        <a:xfrm>
          <a:off x="450984" y="336079"/>
          <a:ext cx="819970" cy="819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5557D1-B94E-4A23-9BF0-F45B2902AEEC}">
      <dsp:nvSpPr>
        <dsp:cNvPr id="0" name=""/>
        <dsp:cNvSpPr/>
      </dsp:nvSpPr>
      <dsp:spPr>
        <a:xfrm>
          <a:off x="1721938" y="637"/>
          <a:ext cx="3567177" cy="149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82" tIns="157782" rIns="157782" bIns="15778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rPr>
            <a:t>”Values” are ethics, principles, ideals, standards, or morals</a:t>
          </a:r>
        </a:p>
      </dsp:txBody>
      <dsp:txXfrm>
        <a:off x="1721938" y="637"/>
        <a:ext cx="3567177" cy="1490856"/>
      </dsp:txXfrm>
    </dsp:sp>
    <dsp:sp modelId="{ED0D70F3-0FCF-40AC-8EB1-4304A625EFE8}">
      <dsp:nvSpPr>
        <dsp:cNvPr id="0" name=""/>
        <dsp:cNvSpPr/>
      </dsp:nvSpPr>
      <dsp:spPr>
        <a:xfrm>
          <a:off x="0" y="1864207"/>
          <a:ext cx="5289116" cy="14908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E0FF6-1674-4622-8167-7222B6034CBD}">
      <dsp:nvSpPr>
        <dsp:cNvPr id="0" name=""/>
        <dsp:cNvSpPr/>
      </dsp:nvSpPr>
      <dsp:spPr>
        <a:xfrm>
          <a:off x="450984" y="2199650"/>
          <a:ext cx="819970" cy="819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AE8FA-B07B-4230-A743-D9CA503F803C}">
      <dsp:nvSpPr>
        <dsp:cNvPr id="0" name=""/>
        <dsp:cNvSpPr/>
      </dsp:nvSpPr>
      <dsp:spPr>
        <a:xfrm>
          <a:off x="1721938" y="1864207"/>
          <a:ext cx="3567177" cy="149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82" tIns="157782" rIns="157782" bIns="157782"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Sometimes </a:t>
          </a:r>
          <a:r>
            <a:rPr lang="en-US" sz="2000" kern="1200" dirty="0">
              <a:solidFill>
                <a:schemeClr val="bg1"/>
              </a:solidFill>
            </a:rPr>
            <a:t>we forget why we are doing something difficult and lose sight of our goals</a:t>
          </a:r>
        </a:p>
      </dsp:txBody>
      <dsp:txXfrm>
        <a:off x="1721938" y="1864207"/>
        <a:ext cx="3567177" cy="1490856"/>
      </dsp:txXfrm>
    </dsp:sp>
    <dsp:sp modelId="{16DC277C-29EC-4709-8C28-9EC376C4C173}">
      <dsp:nvSpPr>
        <dsp:cNvPr id="0" name=""/>
        <dsp:cNvSpPr/>
      </dsp:nvSpPr>
      <dsp:spPr>
        <a:xfrm>
          <a:off x="0" y="3727777"/>
          <a:ext cx="5289116" cy="1490856"/>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865AFF76-773D-4D31-844F-3707BBA1C437}">
      <dsp:nvSpPr>
        <dsp:cNvPr id="0" name=""/>
        <dsp:cNvSpPr/>
      </dsp:nvSpPr>
      <dsp:spPr>
        <a:xfrm>
          <a:off x="450984" y="4063220"/>
          <a:ext cx="819970" cy="819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293FD1-E4FB-4156-8569-178D4AFF4CF5}">
      <dsp:nvSpPr>
        <dsp:cNvPr id="0" name=""/>
        <dsp:cNvSpPr/>
      </dsp:nvSpPr>
      <dsp:spPr>
        <a:xfrm>
          <a:off x="1721938" y="3727777"/>
          <a:ext cx="3567177" cy="149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82" tIns="157782" rIns="157782" bIns="15778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rPr>
            <a:t>Thinking of our values can help us tolerate distress</a:t>
          </a:r>
        </a:p>
      </dsp:txBody>
      <dsp:txXfrm>
        <a:off x="1721938" y="3727777"/>
        <a:ext cx="3567177" cy="149085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12EE81D-7784-47E1-89EB-D282D2BFBB2A}" type="datetimeFigureOut">
              <a:rPr lang="en-CA" smtClean="0"/>
              <a:t>2025-10-29</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824372-06B4-4D23-9902-9D9D30F84C7F}" type="slidenum">
              <a:rPr lang="en-CA" smtClean="0"/>
              <a:t>‹#›</a:t>
            </a:fld>
            <a:endParaRPr lang="en-CA"/>
          </a:p>
        </p:txBody>
      </p:sp>
    </p:spTree>
    <p:extLst>
      <p:ext uri="{BB962C8B-B14F-4D97-AF65-F5344CB8AC3E}">
        <p14:creationId xmlns:p14="http://schemas.microsoft.com/office/powerpoint/2010/main" val="106096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5631-F605-F5DB-7866-B2923F8FB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F125-87E5-5521-72D3-AACD68EDE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9647A-B7C5-B9C3-DCB6-7309BF5F2658}"/>
              </a:ext>
            </a:extLst>
          </p:cNvPr>
          <p:cNvSpPr>
            <a:spLocks noGrp="1"/>
          </p:cNvSpPr>
          <p:nvPr>
            <p:ph type="body" idx="1"/>
          </p:nvPr>
        </p:nvSpPr>
        <p:spPr/>
        <p:txBody>
          <a:bodyPr/>
          <a:lstStyle/>
          <a:p>
            <a:r>
              <a:rPr lang="en-US" dirty="0"/>
              <a:t>Using diary cards regularly can be a challenge as might be developing any healthy habit. There are proven ways that help develop habits. The book tiny habits by BJ Fogg tackles this subject.</a:t>
            </a:r>
            <a:endParaRPr lang="en-CA" dirty="0"/>
          </a:p>
        </p:txBody>
      </p:sp>
      <p:sp>
        <p:nvSpPr>
          <p:cNvPr id="4" name="Slide Number Placeholder 3">
            <a:extLst>
              <a:ext uri="{FF2B5EF4-FFF2-40B4-BE49-F238E27FC236}">
                <a16:creationId xmlns:a16="http://schemas.microsoft.com/office/drawing/2014/main" id="{B62B3C4D-07BD-C101-39EA-1953B1AF7A16}"/>
              </a:ext>
            </a:extLst>
          </p:cNvPr>
          <p:cNvSpPr>
            <a:spLocks noGrp="1"/>
          </p:cNvSpPr>
          <p:nvPr>
            <p:ph type="sldNum" sz="quarter" idx="5"/>
          </p:nvPr>
        </p:nvSpPr>
        <p:spPr/>
        <p:txBody>
          <a:bodyPr/>
          <a:lstStyle/>
          <a:p>
            <a:fld id="{3B7FBAC6-29E3-411B-AD93-77E2F7020A39}" type="slidenum">
              <a:rPr lang="en-CA" smtClean="0"/>
              <a:t>61</a:t>
            </a:fld>
            <a:endParaRPr lang="en-CA"/>
          </a:p>
        </p:txBody>
      </p:sp>
    </p:spTree>
    <p:extLst>
      <p:ext uri="{BB962C8B-B14F-4D97-AF65-F5344CB8AC3E}">
        <p14:creationId xmlns:p14="http://schemas.microsoft.com/office/powerpoint/2010/main" val="381078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5F98-49F5-98CB-BE7F-7270E92DF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772D3-7555-1A5D-62DC-1D32B2D46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27C79-C2D4-D551-D692-6398CD4C88DB}"/>
              </a:ext>
            </a:extLst>
          </p:cNvPr>
          <p:cNvSpPr>
            <a:spLocks noGrp="1"/>
          </p:cNvSpPr>
          <p:nvPr>
            <p:ph type="body" idx="1"/>
          </p:nvPr>
        </p:nvSpPr>
        <p:spPr/>
        <p:txBody>
          <a:bodyPr/>
          <a:lstStyle/>
          <a:p>
            <a:r>
              <a:rPr lang="en-US" dirty="0"/>
              <a:t>Ann's crisis plan</a:t>
            </a:r>
          </a:p>
          <a:p>
            <a:endParaRPr lang="en-US" dirty="0"/>
          </a:p>
          <a:p>
            <a:r>
              <a:rPr lang="en-US" dirty="0"/>
              <a:t>In one of the sessions with her psychiatrist, and worked on a crisis prevention plan for the whole she fell into around the time of her weekly meetings with Jane.</a:t>
            </a:r>
          </a:p>
          <a:p>
            <a:endParaRPr lang="en-US" dirty="0"/>
          </a:p>
          <a:p>
            <a:r>
              <a:rPr lang="en-US" dirty="0"/>
              <a:t>Working with the crisis plan template, and recognize the unhelpful behavior was that, although she forced herself to attend these meetings, she wanted to run away from them, and after the meetings, she withdrew from her usual activities and ruminated.</a:t>
            </a:r>
          </a:p>
          <a:p>
            <a:endParaRPr lang="en-US" dirty="0"/>
          </a:p>
          <a:p>
            <a:r>
              <a:rPr lang="en-US" dirty="0"/>
              <a:t>She was triggered by this work situation because she felt she had no control and felt pressured and devalued.</a:t>
            </a:r>
          </a:p>
          <a:p>
            <a:endParaRPr lang="en-US" dirty="0"/>
          </a:p>
          <a:p>
            <a:r>
              <a:rPr lang="en-US" dirty="0"/>
              <a:t>The warning signs that she was in this whole, word that she would eat more, cry, ruminate, be unable to sleep, isolate herself, and avoid people. Being alone made it worse.</a:t>
            </a:r>
          </a:p>
          <a:p>
            <a:endParaRPr lang="en-US" dirty="0"/>
          </a:p>
          <a:p>
            <a:r>
              <a:rPr lang="en-US" dirty="0"/>
              <a:t>People may fall into holes at unpredictable times, in which case it is crucial to be aware of the warning signs and triggers so that they do not miss the fact that they are in a whole. Ann's patterns were more predictable.</a:t>
            </a:r>
          </a:p>
          <a:p>
            <a:endParaRPr lang="en-US" dirty="0"/>
          </a:p>
          <a:p>
            <a:r>
              <a:rPr lang="en-US" dirty="0"/>
              <a:t>Although she also ruminated during the remainder of the week, and felt most distressed from the day before, to the day after, her meetings with Jane. She felt some relief after the meetings when her worst fears had not materialized. Being aware of this time pattern was helpful in implementing the crisis plan.</a:t>
            </a:r>
          </a:p>
          <a:p>
            <a:endParaRPr lang="en-US" dirty="0"/>
          </a:p>
          <a:p>
            <a:r>
              <a:rPr lang="en-US" dirty="0"/>
              <a:t>As and reviewed the distress tolerance module in the skills training workbook, she thought that distraction, self soothing, and self-care would be good skills to use when she began to ruminate about work.</a:t>
            </a:r>
          </a:p>
          <a:p>
            <a:endParaRPr lang="en-US" dirty="0"/>
          </a:p>
          <a:p>
            <a:r>
              <a:rPr lang="en-US" dirty="0"/>
              <a:t>She decided that the most helpful skills, deal with the whole itself, be radical acceptance, practice relaxation, commitment to valued action, and using coping thoughts and strategies.</a:t>
            </a:r>
          </a:p>
          <a:p>
            <a:endParaRPr lang="en-US" dirty="0"/>
          </a:p>
          <a:p>
            <a:r>
              <a:rPr lang="en-US" dirty="0"/>
              <a:t>And had previously taken a cognitive </a:t>
            </a:r>
            <a:r>
              <a:rPr lang="en-US" dirty="0" err="1"/>
              <a:t>behavioural</a:t>
            </a:r>
            <a:r>
              <a:rPr lang="en-US" dirty="0"/>
              <a:t> therapy course and was familiar with thought records. It seemed to her that DBT's "coping thoughts" were similar, if less structured than thought records. She was good at doing thought records and decided to structure her crisis plan around one.</a:t>
            </a:r>
          </a:p>
          <a:p>
            <a:endParaRPr lang="en-US" dirty="0"/>
          </a:p>
          <a:p>
            <a:r>
              <a:rPr lang="en-US" dirty="0"/>
              <a:t>The situation was that the nursing home had new owners, and and had to meet weekly with chain the manager.</a:t>
            </a:r>
          </a:p>
          <a:p>
            <a:endParaRPr lang="en-US" dirty="0"/>
          </a:p>
          <a:p>
            <a:r>
              <a:rPr lang="en-US" dirty="0"/>
              <a:t>Her feelings around this were anxiety and sadness.</a:t>
            </a:r>
          </a:p>
          <a:p>
            <a:endParaRPr lang="en-US" dirty="0"/>
          </a:p>
          <a:p>
            <a:r>
              <a:rPr lang="en-US" dirty="0"/>
              <a:t>Her automatic thoughts were "I won't be able to cope", "working at the nursing home won't be the same and will be awful", and "I will lose my job and income and I will be poor".</a:t>
            </a:r>
          </a:p>
          <a:p>
            <a:endParaRPr lang="en-US" dirty="0"/>
          </a:p>
          <a:p>
            <a:r>
              <a:rPr lang="en-US" dirty="0"/>
              <a:t>The fact that supported her automatic thinking were:</a:t>
            </a:r>
          </a:p>
          <a:p>
            <a:endParaRPr lang="en-US" dirty="0"/>
          </a:p>
          <a:p>
            <a:r>
              <a:rPr lang="en-US" dirty="0"/>
              <a:t>She did struggle to cope</a:t>
            </a:r>
          </a:p>
          <a:p>
            <a:endParaRPr lang="en-US" dirty="0"/>
          </a:p>
          <a:p>
            <a:r>
              <a:rPr lang="en-US" dirty="0"/>
              <a:t>The company that had taken over the nursing home did not care about her in the way Ezra and Ruth did.</a:t>
            </a:r>
          </a:p>
          <a:p>
            <a:endParaRPr lang="en-US" dirty="0"/>
          </a:p>
          <a:p>
            <a:r>
              <a:rPr lang="en-US" dirty="0"/>
              <a:t>To this company nursing homes were a business and making money was important.</a:t>
            </a:r>
          </a:p>
          <a:p>
            <a:endParaRPr lang="en-US" dirty="0"/>
          </a:p>
          <a:p>
            <a:r>
              <a:rPr lang="en-US" dirty="0"/>
              <a:t>If she did lose her job, should be financially in distress.</a:t>
            </a:r>
          </a:p>
          <a:p>
            <a:endParaRPr lang="en-US" dirty="0"/>
          </a:p>
          <a:p>
            <a:endParaRPr lang="en-CA" dirty="0"/>
          </a:p>
        </p:txBody>
      </p:sp>
      <p:sp>
        <p:nvSpPr>
          <p:cNvPr id="4" name="Slide Number Placeholder 3">
            <a:extLst>
              <a:ext uri="{FF2B5EF4-FFF2-40B4-BE49-F238E27FC236}">
                <a16:creationId xmlns:a16="http://schemas.microsoft.com/office/drawing/2014/main" id="{E3BBB4EA-95EC-D20D-48B1-0AB653F149B4}"/>
              </a:ext>
            </a:extLst>
          </p:cNvPr>
          <p:cNvSpPr>
            <a:spLocks noGrp="1"/>
          </p:cNvSpPr>
          <p:nvPr>
            <p:ph type="sldNum" sz="quarter" idx="5"/>
          </p:nvPr>
        </p:nvSpPr>
        <p:spPr/>
        <p:txBody>
          <a:bodyPr/>
          <a:lstStyle/>
          <a:p>
            <a:fld id="{85AAE14D-514B-4EC6-8F6C-9C70D9BA76AA}" type="slidenum">
              <a:rPr lang="en-CA" smtClean="0"/>
              <a:t>28</a:t>
            </a:fld>
            <a:endParaRPr lang="en-CA"/>
          </a:p>
        </p:txBody>
      </p:sp>
    </p:spTree>
    <p:extLst>
      <p:ext uri="{BB962C8B-B14F-4D97-AF65-F5344CB8AC3E}">
        <p14:creationId xmlns:p14="http://schemas.microsoft.com/office/powerpoint/2010/main" val="25174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F5715-1CF9-39B6-D889-9631C9471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35518-9DFE-80C5-64C7-F1A8C2673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668E9-173C-BFE0-6AB2-5C2CDEAD489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BFC7861-F610-8320-FC00-80565B539ED7}"/>
              </a:ext>
            </a:extLst>
          </p:cNvPr>
          <p:cNvSpPr>
            <a:spLocks noGrp="1"/>
          </p:cNvSpPr>
          <p:nvPr>
            <p:ph type="sldNum" sz="quarter" idx="5"/>
          </p:nvPr>
        </p:nvSpPr>
        <p:spPr/>
        <p:txBody>
          <a:bodyPr/>
          <a:lstStyle/>
          <a:p>
            <a:fld id="{570AB5E3-7C28-4EDE-9B48-5C282B79841F}" type="slidenum">
              <a:rPr lang="en-CA" smtClean="0"/>
              <a:t>29</a:t>
            </a:fld>
            <a:endParaRPr lang="en-CA"/>
          </a:p>
        </p:txBody>
      </p:sp>
    </p:spTree>
    <p:extLst>
      <p:ext uri="{BB962C8B-B14F-4D97-AF65-F5344CB8AC3E}">
        <p14:creationId xmlns:p14="http://schemas.microsoft.com/office/powerpoint/2010/main" val="38388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34F8C-EACC-F6AA-4082-10881EE52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F9B40-E731-B537-54BB-8AEF45C1E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4659F-192E-263E-332F-C1A8B6410B2F}"/>
              </a:ext>
            </a:extLst>
          </p:cNvPr>
          <p:cNvSpPr>
            <a:spLocks noGrp="1"/>
          </p:cNvSpPr>
          <p:nvPr>
            <p:ph type="body" idx="1"/>
          </p:nvPr>
        </p:nvSpPr>
        <p:spPr/>
        <p:txBody>
          <a:bodyPr/>
          <a:lstStyle/>
          <a:p>
            <a:r>
              <a:rPr lang="en-US" dirty="0"/>
              <a:t>You are already familiar with the concept of falling into "holes". When we are in crisis we fall into a "hole". The crisis plans are ways of getting out of these holes faster and eventually avoiding them. What holes were to crisis plans, targets are to diary cards. Targets are short for targets for change. Targets are quite like holes.</a:t>
            </a:r>
            <a:endParaRPr lang="en-CA" dirty="0"/>
          </a:p>
        </p:txBody>
      </p:sp>
      <p:sp>
        <p:nvSpPr>
          <p:cNvPr id="4" name="Slide Number Placeholder 3">
            <a:extLst>
              <a:ext uri="{FF2B5EF4-FFF2-40B4-BE49-F238E27FC236}">
                <a16:creationId xmlns:a16="http://schemas.microsoft.com/office/drawing/2014/main" id="{A1C5BFC7-A78F-4B0F-9097-CCB6B080E28B}"/>
              </a:ext>
            </a:extLst>
          </p:cNvPr>
          <p:cNvSpPr>
            <a:spLocks noGrp="1"/>
          </p:cNvSpPr>
          <p:nvPr>
            <p:ph type="sldNum" sz="quarter" idx="5"/>
          </p:nvPr>
        </p:nvSpPr>
        <p:spPr/>
        <p:txBody>
          <a:bodyPr/>
          <a:lstStyle/>
          <a:p>
            <a:fld id="{3B7FBAC6-29E3-411B-AD93-77E2F7020A39}" type="slidenum">
              <a:rPr lang="en-CA" smtClean="0"/>
              <a:t>40</a:t>
            </a:fld>
            <a:endParaRPr lang="en-CA"/>
          </a:p>
        </p:txBody>
      </p:sp>
    </p:spTree>
    <p:extLst>
      <p:ext uri="{BB962C8B-B14F-4D97-AF65-F5344CB8AC3E}">
        <p14:creationId xmlns:p14="http://schemas.microsoft.com/office/powerpoint/2010/main" val="245542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835CC-200F-DB08-3E4A-CC1F61890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B888B-7A86-D532-E7B7-50E5DBC64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E9902-5226-1B14-E64D-04BF4104BEC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9FF0CF5-C9CB-8C97-0ABE-277131D6BFBA}"/>
              </a:ext>
            </a:extLst>
          </p:cNvPr>
          <p:cNvSpPr>
            <a:spLocks noGrp="1"/>
          </p:cNvSpPr>
          <p:nvPr>
            <p:ph type="sldNum" sz="quarter" idx="5"/>
          </p:nvPr>
        </p:nvSpPr>
        <p:spPr/>
        <p:txBody>
          <a:bodyPr/>
          <a:lstStyle/>
          <a:p>
            <a:fld id="{3B7FBAC6-29E3-411B-AD93-77E2F7020A39}" type="slidenum">
              <a:rPr lang="en-CA" smtClean="0"/>
              <a:t>47</a:t>
            </a:fld>
            <a:endParaRPr lang="en-CA"/>
          </a:p>
        </p:txBody>
      </p:sp>
    </p:spTree>
    <p:extLst>
      <p:ext uri="{BB962C8B-B14F-4D97-AF65-F5344CB8AC3E}">
        <p14:creationId xmlns:p14="http://schemas.microsoft.com/office/powerpoint/2010/main" val="296339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D379-557C-69D1-4670-EE9881578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70246-DB48-2B66-3F70-AC004E224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3ED7D-AA81-9EED-AF48-0EFFA1587CB4}"/>
              </a:ext>
            </a:extLst>
          </p:cNvPr>
          <p:cNvSpPr>
            <a:spLocks noGrp="1"/>
          </p:cNvSpPr>
          <p:nvPr>
            <p:ph type="body" idx="1"/>
          </p:nvPr>
        </p:nvSpPr>
        <p:spPr/>
        <p:txBody>
          <a:bodyPr/>
          <a:lstStyle/>
          <a:p>
            <a:r>
              <a:rPr lang="en-US" dirty="0"/>
              <a:t>The wheel of feelings, the list of cognitive errors and automatic negative thoughts, and that of internalizing and externalizing </a:t>
            </a:r>
            <a:r>
              <a:rPr lang="en-US" dirty="0" err="1"/>
              <a:t>behaviours</a:t>
            </a:r>
            <a:r>
              <a:rPr lang="en-US" dirty="0"/>
              <a:t> helped you find your holes. They can also help you find your targets which may be the same as your holes or different from them.</a:t>
            </a:r>
            <a:endParaRPr lang="en-CA" dirty="0"/>
          </a:p>
        </p:txBody>
      </p:sp>
      <p:sp>
        <p:nvSpPr>
          <p:cNvPr id="4" name="Slide Number Placeholder 3">
            <a:extLst>
              <a:ext uri="{FF2B5EF4-FFF2-40B4-BE49-F238E27FC236}">
                <a16:creationId xmlns:a16="http://schemas.microsoft.com/office/drawing/2014/main" id="{652FA1E1-F522-4DD5-7FAF-4B60FDB94F38}"/>
              </a:ext>
            </a:extLst>
          </p:cNvPr>
          <p:cNvSpPr>
            <a:spLocks noGrp="1"/>
          </p:cNvSpPr>
          <p:nvPr>
            <p:ph type="sldNum" sz="quarter" idx="5"/>
          </p:nvPr>
        </p:nvSpPr>
        <p:spPr/>
        <p:txBody>
          <a:bodyPr/>
          <a:lstStyle/>
          <a:p>
            <a:fld id="{3B7FBAC6-29E3-411B-AD93-77E2F7020A39}" type="slidenum">
              <a:rPr lang="en-CA" smtClean="0"/>
              <a:t>48</a:t>
            </a:fld>
            <a:endParaRPr lang="en-CA"/>
          </a:p>
        </p:txBody>
      </p:sp>
    </p:spTree>
    <p:extLst>
      <p:ext uri="{BB962C8B-B14F-4D97-AF65-F5344CB8AC3E}">
        <p14:creationId xmlns:p14="http://schemas.microsoft.com/office/powerpoint/2010/main" val="35847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AC13D-801B-E39F-E3C7-9F83D443C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02FB0-A82A-7265-2313-FA69F95F4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00393-9153-301E-A10C-7CE41E5BB3C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5D4DC3A-86EE-239F-BE70-C22B117AF1AB}"/>
              </a:ext>
            </a:extLst>
          </p:cNvPr>
          <p:cNvSpPr>
            <a:spLocks noGrp="1"/>
          </p:cNvSpPr>
          <p:nvPr>
            <p:ph type="sldNum" sz="quarter" idx="5"/>
          </p:nvPr>
        </p:nvSpPr>
        <p:spPr/>
        <p:txBody>
          <a:bodyPr/>
          <a:lstStyle/>
          <a:p>
            <a:fld id="{3B7FBAC6-29E3-411B-AD93-77E2F7020A39}" type="slidenum">
              <a:rPr lang="en-CA" smtClean="0"/>
              <a:t>51</a:t>
            </a:fld>
            <a:endParaRPr lang="en-CA"/>
          </a:p>
        </p:txBody>
      </p:sp>
    </p:spTree>
    <p:extLst>
      <p:ext uri="{BB962C8B-B14F-4D97-AF65-F5344CB8AC3E}">
        <p14:creationId xmlns:p14="http://schemas.microsoft.com/office/powerpoint/2010/main" val="276052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55</a:t>
            </a:fld>
            <a:endParaRPr lang="en-CA"/>
          </a:p>
        </p:txBody>
      </p:sp>
    </p:spTree>
    <p:extLst>
      <p:ext uri="{BB962C8B-B14F-4D97-AF65-F5344CB8AC3E}">
        <p14:creationId xmlns:p14="http://schemas.microsoft.com/office/powerpoint/2010/main" val="70444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7C1CA-1218-E896-E76F-84EEFE1E8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AE7E5-947E-0FB7-215F-59F9440F5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BD61B-83E1-8795-5A19-95FB2E2D4DB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68D5619-C306-4B99-C978-56408594FF90}"/>
              </a:ext>
            </a:extLst>
          </p:cNvPr>
          <p:cNvSpPr>
            <a:spLocks noGrp="1"/>
          </p:cNvSpPr>
          <p:nvPr>
            <p:ph type="sldNum" sz="quarter" idx="5"/>
          </p:nvPr>
        </p:nvSpPr>
        <p:spPr/>
        <p:txBody>
          <a:bodyPr/>
          <a:lstStyle/>
          <a:p>
            <a:fld id="{76D9E87B-FE29-43E6-B3CF-9A7685163464}" type="slidenum">
              <a:rPr lang="en-CA" smtClean="0"/>
              <a:t>58</a:t>
            </a:fld>
            <a:endParaRPr lang="en-CA"/>
          </a:p>
        </p:txBody>
      </p:sp>
    </p:spTree>
    <p:extLst>
      <p:ext uri="{BB962C8B-B14F-4D97-AF65-F5344CB8AC3E}">
        <p14:creationId xmlns:p14="http://schemas.microsoft.com/office/powerpoint/2010/main" val="4248859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3115B0-BAD4-4544-A2B8-7EB948A5F22A}" type="datetimeFigureOut">
              <a:rPr lang="en-CA" smtClean="0"/>
              <a:t>2025-10-29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25026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3115B0-BAD4-4544-A2B8-7EB948A5F22A}" type="datetimeFigureOut">
              <a:rPr lang="en-CA" smtClean="0"/>
              <a:t>2025-10-29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190462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823115B0-BAD4-4544-A2B8-7EB948A5F22A}" type="datetimeFigureOut">
              <a:rPr lang="en-CA" smtClean="0"/>
              <a:t>2025-10-29</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4031669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3115B0-BAD4-4544-A2B8-7EB948A5F22A}" type="datetimeFigureOut">
              <a:rPr lang="en-CA" smtClean="0"/>
              <a:t>2025-10-29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248879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23115B0-BAD4-4544-A2B8-7EB948A5F22A}" type="datetimeFigureOut">
              <a:rPr lang="en-CA" smtClean="0"/>
              <a:t>2025-10-29</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625A5D2-04DB-4EAB-A2FF-21E756E6E7CC}" type="slidenum">
              <a:rPr lang="en-CA" smtClean="0"/>
              <a:t>‹#›</a:t>
            </a:fld>
            <a:endParaRPr lang="en-CA"/>
          </a:p>
        </p:txBody>
      </p:sp>
    </p:spTree>
    <p:extLst>
      <p:ext uri="{BB962C8B-B14F-4D97-AF65-F5344CB8AC3E}">
        <p14:creationId xmlns:p14="http://schemas.microsoft.com/office/powerpoint/2010/main" val="1336308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3115B0-BAD4-4544-A2B8-7EB948A5F22A}" type="datetimeFigureOut">
              <a:rPr lang="en-CA" smtClean="0"/>
              <a:t>2025-10-29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365064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3115B0-BAD4-4544-A2B8-7EB948A5F22A}" type="datetimeFigureOut">
              <a:rPr lang="en-CA" smtClean="0"/>
              <a:t>2025-10-29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256076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3115B0-BAD4-4544-A2B8-7EB948A5F22A}" type="datetimeFigureOut">
              <a:rPr lang="en-CA" smtClean="0"/>
              <a:t>2025-10-29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176743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3115B0-BAD4-4544-A2B8-7EB948A5F22A}" type="datetimeFigureOut">
              <a:rPr lang="en-CA" smtClean="0"/>
              <a:t>2025-10-29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286602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3115B0-BAD4-4544-A2B8-7EB948A5F22A}" type="datetimeFigureOut">
              <a:rPr lang="en-CA" smtClean="0"/>
              <a:t>2025-10-29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88243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3115B0-BAD4-4544-A2B8-7EB948A5F22A}" type="datetimeFigureOut">
              <a:rPr lang="en-CA" smtClean="0"/>
              <a:t>2025-10-29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25A5D2-04DB-4EAB-A2FF-21E756E6E7CC}" type="slidenum">
              <a:rPr lang="en-CA" smtClean="0"/>
              <a:t>‹#›</a:t>
            </a:fld>
            <a:endParaRPr lang="en-CA"/>
          </a:p>
        </p:txBody>
      </p:sp>
    </p:spTree>
    <p:extLst>
      <p:ext uri="{BB962C8B-B14F-4D97-AF65-F5344CB8AC3E}">
        <p14:creationId xmlns:p14="http://schemas.microsoft.com/office/powerpoint/2010/main" val="22421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23115B0-BAD4-4544-A2B8-7EB948A5F22A}" type="datetimeFigureOut">
              <a:rPr lang="en-CA" smtClean="0"/>
              <a:t>2025-10-29</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625A5D2-04DB-4EAB-A2FF-21E756E6E7CC}" type="slidenum">
              <a:rPr lang="en-CA" smtClean="0"/>
              <a:t>‹#›</a:t>
            </a:fld>
            <a:endParaRPr lang="en-CA"/>
          </a:p>
        </p:txBody>
      </p:sp>
    </p:spTree>
    <p:extLst>
      <p:ext uri="{BB962C8B-B14F-4D97-AF65-F5344CB8AC3E}">
        <p14:creationId xmlns:p14="http://schemas.microsoft.com/office/powerpoint/2010/main" val="25110944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cid:76315512021788831103889"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cid:744785584589799375829036"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cid:744785584589799375829036"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cid:51445438600304750688904" TargetMode="External"/><Relationship Id="rId5" Type="http://schemas.openxmlformats.org/officeDocument/2006/relationships/image" Target="../media/image2.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cid:744785584589799375829036"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cid:744785584589799375829036"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cid:5787558480330386658385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cid:45562543845814410388688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cid:744785584589799375829036"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cid:744785584589799375829036"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5.png"/><Relationship Id="rId4" Type="http://schemas.openxmlformats.org/officeDocument/2006/relationships/image" Target="../media/image54.jpg"/></Relationships>
</file>

<file path=ppt/slides/_rels/slide6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5.png"/><Relationship Id="rId4" Type="http://schemas.openxmlformats.org/officeDocument/2006/relationships/image" Target="../media/image56.jpg"/></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G1bxxiiXc48?feature=oembed"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video" Target="https://www.youtube.com/embed/m08B7hGtRxk?feature=oembed"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ideo" Target="https://www.youtube.com/embed/bkogwxzjwfI?feature=oembed"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IaSpas9hWNQ?feature=oembed"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zNRlGO_V-VQ?feature=oembed"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pPBxNLpOLNU?feature=oembed"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ideo" Target="https://www.youtube.com/embed/ssss7V1_eyA?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dEzbdLn2bJc?feature=oembed"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ideo" Target="https://www.youtube.com/embed/S_8e-6ZHKLs?feature=oembed"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412E1-E7CD-8CB5-9652-FF0947B58614}"/>
              </a:ext>
            </a:extLst>
          </p:cNvPr>
          <p:cNvPicPr/>
          <p:nvPr/>
        </p:nvPicPr>
        <p:blipFill rotWithShape="1">
          <a:blip r:embed="rId2" r:link="rId3">
            <a:extLst>
              <a:ext uri="{28A0092B-C50C-407E-A947-70E740481C1C}">
                <a14:useLocalDpi xmlns:a14="http://schemas.microsoft.com/office/drawing/2010/main" val="0"/>
              </a:ext>
            </a:extLst>
          </a:blip>
          <a:srcRect l="30205" r="11573"/>
          <a:stretch>
            <a:fillRect/>
          </a:stretch>
        </p:blipFill>
        <p:spPr bwMode="auto">
          <a:xfrm>
            <a:off x="1439158" y="1200027"/>
            <a:ext cx="9313684" cy="4126117"/>
          </a:xfrm>
          <a:prstGeom prst="rect">
            <a:avLst/>
          </a:prstGeom>
          <a:noFill/>
        </p:spPr>
      </p:pic>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838227" y="-207390"/>
            <a:ext cx="8347075" cy="1595438"/>
          </a:xfrm>
        </p:spPr>
        <p:txBody>
          <a:bodyPr>
            <a:normAutofit/>
          </a:bodyPr>
          <a:lstStyle/>
          <a:p>
            <a:pPr algn="ctr"/>
            <a:r>
              <a:rPr lang="en-CA" sz="4800" dirty="0">
                <a:solidFill>
                  <a:schemeClr val="bg1"/>
                </a:solidFill>
              </a:rPr>
              <a:t>Welcome to simple week 5  </a:t>
            </a:r>
          </a:p>
        </p:txBody>
      </p:sp>
      <p:sp>
        <p:nvSpPr>
          <p:cNvPr id="3" name="Subtitle 2">
            <a:extLst>
              <a:ext uri="{FF2B5EF4-FFF2-40B4-BE49-F238E27FC236}">
                <a16:creationId xmlns:a16="http://schemas.microsoft.com/office/drawing/2014/main" id="{EA5DBA0C-D4EE-4768-8A24-A96121C59760}"/>
              </a:ext>
            </a:extLst>
          </p:cNvPr>
          <p:cNvSpPr>
            <a:spLocks noGrp="1"/>
          </p:cNvSpPr>
          <p:nvPr>
            <p:ph type="subTitle" idx="4294967295"/>
          </p:nvPr>
        </p:nvSpPr>
        <p:spPr>
          <a:xfrm>
            <a:off x="603314" y="5507144"/>
            <a:ext cx="11217897" cy="665163"/>
          </a:xfrm>
        </p:spPr>
        <p:txBody>
          <a:bodyPr>
            <a:noAutofit/>
          </a:bodyPr>
          <a:lstStyle/>
          <a:p>
            <a:pPr marL="0" indent="0" algn="ctr">
              <a:lnSpc>
                <a:spcPct val="90000"/>
              </a:lnSpc>
              <a:buNone/>
            </a:pPr>
            <a:r>
              <a:rPr lang="en-CA" sz="3600" dirty="0">
                <a:solidFill>
                  <a:schemeClr val="bg1"/>
                </a:solidFill>
              </a:rPr>
              <a:t>distress tolerance skills part III </a:t>
            </a:r>
          </a:p>
          <a:p>
            <a:pPr marL="0" indent="0" algn="ctr">
              <a:lnSpc>
                <a:spcPct val="90000"/>
              </a:lnSpc>
              <a:buNone/>
            </a:pPr>
            <a:r>
              <a:rPr lang="en-CA" sz="3600" dirty="0">
                <a:solidFill>
                  <a:schemeClr val="bg1"/>
                </a:solidFill>
              </a:rPr>
              <a:t>Introducing the second simple tool: holes diary cards</a:t>
            </a:r>
          </a:p>
        </p:txBody>
      </p:sp>
    </p:spTree>
    <p:extLst>
      <p:ext uri="{BB962C8B-B14F-4D97-AF65-F5344CB8AC3E}">
        <p14:creationId xmlns:p14="http://schemas.microsoft.com/office/powerpoint/2010/main" val="2201346774"/>
      </p:ext>
    </p:extLst>
  </p:cSld>
  <p:clrMapOvr>
    <a:masterClrMapping/>
  </p:clrMapOvr>
  <mc:AlternateContent xmlns:mc="http://schemas.openxmlformats.org/markup-compatibility/2006" xmlns:p14="http://schemas.microsoft.com/office/powerpoint/2010/main">
    <mc:Choice Requires="p14">
      <p:transition spd="slow" p14:dur="2000" advTm="6407"/>
    </mc:Choice>
    <mc:Fallback xmlns="">
      <p:transition spd="slow" advTm="640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136038" y="326473"/>
            <a:ext cx="5044879" cy="1323439"/>
          </a:xfrm>
          <a:prstGeom prst="rect">
            <a:avLst/>
          </a:prstGeom>
          <a:noFill/>
        </p:spPr>
        <p:txBody>
          <a:bodyPr wrap="square">
            <a:spAutoFit/>
          </a:bodyPr>
          <a:lstStyle/>
          <a:p>
            <a:pPr algn="ctr"/>
            <a:r>
              <a:rPr lang="en-US" sz="4000" dirty="0">
                <a:solidFill>
                  <a:schemeClr val="bg1"/>
                </a:solidFill>
              </a:rPr>
              <a:t>W</a:t>
            </a:r>
            <a:r>
              <a:rPr lang="en-CA" sz="4000" dirty="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18672" y="180440"/>
            <a:ext cx="7029503" cy="3416320"/>
          </a:xfrm>
          <a:prstGeom prst="rect">
            <a:avLst/>
          </a:prstGeom>
          <a:noFill/>
        </p:spPr>
        <p:txBody>
          <a:bodyPr wrap="square">
            <a:spAutoFit/>
          </a:bodyPr>
          <a:lstStyle/>
          <a:p>
            <a:pPr marL="285750" indent="-285750">
              <a:buFont typeface="Arial" panose="020B0604020202020204" pitchFamily="34" charset="0"/>
              <a:buChar char="•"/>
            </a:pPr>
            <a:r>
              <a:rPr lang="en-US" sz="3200" dirty="0"/>
              <a:t>Roger, the Avondale church custodian, asked us to kindly bring our indoor footwear and leave our outdoor shoes/boots under the bench at the entrance now that it’s about to get yucky.</a:t>
            </a:r>
          </a:p>
          <a:p>
            <a:endParaRPr lang="en-CA" sz="2400" dirty="0"/>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pic>
        <p:nvPicPr>
          <p:cNvPr id="4" name="Picture 3" descr="A group of children's feet in snow boots&#10;&#10;Description automatically generated">
            <a:extLst>
              <a:ext uri="{FF2B5EF4-FFF2-40B4-BE49-F238E27FC236}">
                <a16:creationId xmlns:a16="http://schemas.microsoft.com/office/drawing/2014/main" id="{5577BE07-8FBB-4278-3AA9-D675AD1BD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58" y="3679755"/>
            <a:ext cx="5337305" cy="2895441"/>
          </a:xfrm>
          <a:prstGeom prst="rect">
            <a:avLst/>
          </a:prstGeom>
        </p:spPr>
      </p:pic>
    </p:spTree>
    <p:extLst>
      <p:ext uri="{BB962C8B-B14F-4D97-AF65-F5344CB8AC3E}">
        <p14:creationId xmlns:p14="http://schemas.microsoft.com/office/powerpoint/2010/main" val="58366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red springs on a white background&#10;&#10;AI-generated content may be incorrect.">
            <a:extLst>
              <a:ext uri="{FF2B5EF4-FFF2-40B4-BE49-F238E27FC236}">
                <a16:creationId xmlns:a16="http://schemas.microsoft.com/office/drawing/2014/main" id="{90BCEE22-7781-54C6-531B-DCB7D60BB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00" y="1241951"/>
            <a:ext cx="4181267" cy="4808863"/>
          </a:xfrm>
          <a:prstGeom prst="rect">
            <a:avLst/>
          </a:prstGeom>
        </p:spPr>
      </p:pic>
      <p:sp>
        <p:nvSpPr>
          <p:cNvPr id="5" name="TextBox 4">
            <a:extLst>
              <a:ext uri="{FF2B5EF4-FFF2-40B4-BE49-F238E27FC236}">
                <a16:creationId xmlns:a16="http://schemas.microsoft.com/office/drawing/2014/main" id="{7656E6E2-2E38-34AA-465A-47289C027EE3}"/>
              </a:ext>
            </a:extLst>
          </p:cNvPr>
          <p:cNvSpPr txBox="1"/>
          <p:nvPr/>
        </p:nvSpPr>
        <p:spPr>
          <a:xfrm>
            <a:off x="531125" y="287844"/>
            <a:ext cx="3838016" cy="954107"/>
          </a:xfrm>
          <a:prstGeom prst="rect">
            <a:avLst/>
          </a:prstGeom>
          <a:noFill/>
        </p:spPr>
        <p:txBody>
          <a:bodyPr wrap="square">
            <a:spAutoFit/>
          </a:bodyPr>
          <a:lstStyle/>
          <a:p>
            <a:r>
              <a:rPr lang="en-US" sz="4000" b="0" i="0" dirty="0">
                <a:solidFill>
                  <a:schemeClr val="bg1"/>
                </a:solidFill>
                <a:effectLst/>
                <a:latin typeface="Corbel" panose="020B0503020204020204" pitchFamily="34" charset="0"/>
              </a:rPr>
              <a:t>BOING GROUP</a:t>
            </a:r>
            <a:r>
              <a:rPr lang="en-US" sz="1800" b="0" i="0" dirty="0">
                <a:effectLst/>
                <a:latin typeface="Corbel" panose="020B0503020204020204" pitchFamily="34" charset="0"/>
              </a:rPr>
              <a:t> </a:t>
            </a:r>
            <a:endParaRPr lang="en-CA" sz="1800" dirty="0">
              <a:latin typeface="Corbel" panose="020B0503020204020204" pitchFamily="34" charset="0"/>
            </a:endParaRPr>
          </a:p>
          <a:p>
            <a:r>
              <a:rPr lang="en-US" sz="1600" b="0" i="0" dirty="0">
                <a:effectLst/>
                <a:latin typeface="Arial" panose="020B0604020202020204" pitchFamily="34" charset="0"/>
              </a:rPr>
              <a:t> </a:t>
            </a:r>
            <a:endParaRPr lang="en-CA" sz="1600" dirty="0"/>
          </a:p>
        </p:txBody>
      </p:sp>
      <p:sp>
        <p:nvSpPr>
          <p:cNvPr id="7" name="TextBox 6">
            <a:extLst>
              <a:ext uri="{FF2B5EF4-FFF2-40B4-BE49-F238E27FC236}">
                <a16:creationId xmlns:a16="http://schemas.microsoft.com/office/drawing/2014/main" id="{899DE05E-4B72-EEFD-F6E3-F3757BA0BDA8}"/>
              </a:ext>
            </a:extLst>
          </p:cNvPr>
          <p:cNvSpPr txBox="1"/>
          <p:nvPr/>
        </p:nvSpPr>
        <p:spPr>
          <a:xfrm>
            <a:off x="4751294" y="0"/>
            <a:ext cx="7440706" cy="6617196"/>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Corbel" panose="020B0503020204020204" pitchFamily="34" charset="0"/>
              </a:rPr>
              <a:t>This past Monday we had our first boing group. 14 people came.</a:t>
            </a:r>
          </a:p>
          <a:p>
            <a:pPr marL="285750" indent="-285750">
              <a:buFont typeface="Arial" panose="020B0604020202020204" pitchFamily="34" charset="0"/>
              <a:buChar char="•"/>
            </a:pPr>
            <a:r>
              <a:rPr lang="en-US" sz="2400" dirty="0">
                <a:latin typeface="Corbel" panose="020B0503020204020204" pitchFamily="34" charset="0"/>
              </a:rPr>
              <a:t>We worked on a crisis plan for Carolyn.</a:t>
            </a:r>
          </a:p>
          <a:p>
            <a:pPr marL="285750" indent="-285750">
              <a:buFont typeface="Arial" panose="020B0604020202020204" pitchFamily="34" charset="0"/>
              <a:buChar char="•"/>
            </a:pPr>
            <a:r>
              <a:rPr lang="en-US" sz="2400" dirty="0">
                <a:latin typeface="Corbel" panose="020B0503020204020204" pitchFamily="34" charset="0"/>
              </a:rPr>
              <a:t>Our hope is that seeing examples of how crisis plans are prepared will help you prepare your own.</a:t>
            </a:r>
          </a:p>
          <a:p>
            <a:pPr marL="285750" indent="-285750">
              <a:buFont typeface="Arial" panose="020B0604020202020204" pitchFamily="34" charset="0"/>
              <a:buChar char="•"/>
            </a:pPr>
            <a:r>
              <a:rPr lang="en-US" sz="2400" dirty="0">
                <a:latin typeface="Corbel" panose="020B0503020204020204" pitchFamily="34" charset="0"/>
              </a:rPr>
              <a:t>This coming Monday November 3</a:t>
            </a:r>
            <a:r>
              <a:rPr lang="en-US" sz="2400" baseline="30000" dirty="0">
                <a:latin typeface="Corbel" panose="020B0503020204020204" pitchFamily="34" charset="0"/>
              </a:rPr>
              <a:t>rd</a:t>
            </a:r>
            <a:r>
              <a:rPr lang="en-US" sz="2400" dirty="0">
                <a:latin typeface="Corbel" panose="020B0503020204020204" pitchFamily="34" charset="0"/>
              </a:rPr>
              <a:t> we will likely focus on diary cards and finding your targets.</a:t>
            </a:r>
          </a:p>
          <a:p>
            <a:pPr marL="285750" indent="-285750">
              <a:buFont typeface="Arial" panose="020B0604020202020204" pitchFamily="34" charset="0"/>
              <a:buChar char="•"/>
            </a:pPr>
            <a:r>
              <a:rPr lang="en-US" sz="2400" dirty="0">
                <a:latin typeface="Corbel" panose="020B0503020204020204" pitchFamily="34" charset="0"/>
              </a:rPr>
              <a:t>If you plan to attend simple, would like help figuring out the targets for your diary card and don’t mind doing that in front of the simple group, email us. </a:t>
            </a:r>
          </a:p>
          <a:p>
            <a:pPr marL="285750" indent="-285750">
              <a:buFont typeface="Arial" panose="020B0604020202020204" pitchFamily="34" charset="0"/>
              <a:buChar char="•"/>
            </a:pPr>
            <a:r>
              <a:rPr lang="en-US" sz="2400" dirty="0">
                <a:latin typeface="Corbel" panose="020B0503020204020204" pitchFamily="34" charset="0"/>
              </a:rPr>
              <a:t>If you plan to come to boing and have any questions on anything we’ve covered so far, email us the question (or ask it Monday at the group)</a:t>
            </a:r>
          </a:p>
          <a:p>
            <a:pPr marL="285750" indent="-285750">
              <a:buFont typeface="Arial" panose="020B0604020202020204" pitchFamily="34" charset="0"/>
              <a:buChar char="•"/>
            </a:pPr>
            <a:r>
              <a:rPr lang="en-US" sz="2400" dirty="0">
                <a:latin typeface="Corbel" panose="020B0503020204020204" pitchFamily="34" charset="0"/>
              </a:rPr>
              <a:t>If we have enough people interested in preparing a sensory soothing toolkit or crafting a personal dashboard, we can do that too. Email us and let us know what you’re interested in. </a:t>
            </a:r>
            <a:endParaRPr lang="en-CA" sz="2400" dirty="0">
              <a:latin typeface="Corbel" panose="020B0503020204020204" pitchFamily="34" charset="0"/>
            </a:endParaRPr>
          </a:p>
          <a:p>
            <a:r>
              <a:rPr lang="en-US" sz="1600" b="0" i="0" dirty="0">
                <a:effectLst/>
                <a:latin typeface="Arial" panose="020B0604020202020204" pitchFamily="34" charset="0"/>
              </a:rPr>
              <a:t> </a:t>
            </a:r>
            <a:endParaRPr lang="en-CA" sz="1600" dirty="0"/>
          </a:p>
        </p:txBody>
      </p:sp>
      <p:sp>
        <p:nvSpPr>
          <p:cNvPr id="2" name="Slide Number Placeholder 1">
            <a:extLst>
              <a:ext uri="{FF2B5EF4-FFF2-40B4-BE49-F238E27FC236}">
                <a16:creationId xmlns:a16="http://schemas.microsoft.com/office/drawing/2014/main" id="{9AE9F362-8D78-E4A4-5E8F-B9AF2EE777DC}"/>
              </a:ext>
            </a:extLst>
          </p:cNvPr>
          <p:cNvSpPr>
            <a:spLocks noGrp="1"/>
          </p:cNvSpPr>
          <p:nvPr>
            <p:ph type="sldNum" sz="quarter" idx="12"/>
          </p:nvPr>
        </p:nvSpPr>
        <p:spPr/>
        <p:txBody>
          <a:bodyPr/>
          <a:lstStyle/>
          <a:p>
            <a:fld id="{5B621ED0-B45F-441E-93E9-023E2B55C8A5}" type="slidenum">
              <a:rPr lang="en-CA" smtClean="0"/>
              <a:t>11</a:t>
            </a:fld>
            <a:endParaRPr lang="en-CA"/>
          </a:p>
        </p:txBody>
      </p:sp>
    </p:spTree>
    <p:extLst>
      <p:ext uri="{BB962C8B-B14F-4D97-AF65-F5344CB8AC3E}">
        <p14:creationId xmlns:p14="http://schemas.microsoft.com/office/powerpoint/2010/main" val="2815100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C61B3-068E-3BE6-F56D-98DAEEB44DC2}"/>
              </a:ext>
            </a:extLst>
          </p:cNvPr>
          <p:cNvSpPr txBox="1"/>
          <p:nvPr/>
        </p:nvSpPr>
        <p:spPr>
          <a:xfrm>
            <a:off x="2596501" y="-72975"/>
            <a:ext cx="7132626" cy="646331"/>
          </a:xfrm>
          <a:prstGeom prst="rect">
            <a:avLst/>
          </a:prstGeom>
          <a:noFill/>
        </p:spPr>
        <p:txBody>
          <a:bodyPr wrap="square">
            <a:spAutoFit/>
          </a:bodyPr>
          <a:lstStyle/>
          <a:p>
            <a:r>
              <a:rPr lang="en-US" sz="3600" dirty="0">
                <a:solidFill>
                  <a:schemeClr val="bg1"/>
                </a:solidFill>
              </a:rPr>
              <a:t>LAST WEEK’S IN PERSON POLL </a:t>
            </a:r>
            <a:r>
              <a:rPr lang="en-CA" sz="3600" dirty="0">
                <a:solidFill>
                  <a:schemeClr val="bg1"/>
                </a:solidFill>
              </a:rPr>
              <a:t> </a:t>
            </a:r>
            <a:endParaRPr lang="en-CA" sz="3600" dirty="0"/>
          </a:p>
        </p:txBody>
      </p:sp>
      <p:sp>
        <p:nvSpPr>
          <p:cNvPr id="4" name="TextBox 3">
            <a:extLst>
              <a:ext uri="{FF2B5EF4-FFF2-40B4-BE49-F238E27FC236}">
                <a16:creationId xmlns:a16="http://schemas.microsoft.com/office/drawing/2014/main" id="{7BF30E75-55A7-4CAB-C945-9C5C3957211B}"/>
              </a:ext>
            </a:extLst>
          </p:cNvPr>
          <p:cNvSpPr txBox="1"/>
          <p:nvPr/>
        </p:nvSpPr>
        <p:spPr>
          <a:xfrm>
            <a:off x="184936" y="746452"/>
            <a:ext cx="8942439" cy="5355312"/>
          </a:xfrm>
          <a:prstGeom prst="rect">
            <a:avLst/>
          </a:prstGeom>
          <a:noFill/>
        </p:spPr>
        <p:txBody>
          <a:bodyPr wrap="square">
            <a:spAutoFit/>
          </a:bodyPr>
          <a:lstStyle/>
          <a:p>
            <a:r>
              <a:rPr lang="en-US" dirty="0"/>
              <a:t>1. I have suicidal thoughts (single choice)</a:t>
            </a:r>
          </a:p>
          <a:p>
            <a:r>
              <a:rPr lang="en-US" dirty="0"/>
              <a:t>a) Never 45%</a:t>
            </a:r>
          </a:p>
          <a:p>
            <a:r>
              <a:rPr lang="en-US" dirty="0"/>
              <a:t>b) Occasionally 40%</a:t>
            </a:r>
          </a:p>
          <a:p>
            <a:r>
              <a:rPr lang="en-US" dirty="0"/>
              <a:t>c) Often 10%</a:t>
            </a:r>
          </a:p>
          <a:p>
            <a:r>
              <a:rPr lang="en-US" dirty="0"/>
              <a:t>d) all the time 5%</a:t>
            </a:r>
          </a:p>
          <a:p>
            <a:endParaRPr lang="en-US" dirty="0"/>
          </a:p>
          <a:p>
            <a:r>
              <a:rPr lang="en-US" dirty="0"/>
              <a:t>2. I have attempted suicide</a:t>
            </a:r>
          </a:p>
          <a:p>
            <a:r>
              <a:rPr lang="en-US" dirty="0"/>
              <a:t>a) Never 65%</a:t>
            </a:r>
          </a:p>
          <a:p>
            <a:r>
              <a:rPr lang="en-US" dirty="0"/>
              <a:t>b) 1 or 2 times in my life 30%</a:t>
            </a:r>
          </a:p>
          <a:p>
            <a:r>
              <a:rPr lang="en-US" dirty="0"/>
              <a:t>c) More than 2 times 5%</a:t>
            </a:r>
          </a:p>
          <a:p>
            <a:endParaRPr lang="en-US" dirty="0"/>
          </a:p>
          <a:p>
            <a:r>
              <a:rPr lang="en-US" dirty="0"/>
              <a:t>3. I’ve self harmed without suicidal intent (includes cutting or scratching,</a:t>
            </a:r>
          </a:p>
          <a:p>
            <a:r>
              <a:rPr lang="en-US" dirty="0"/>
              <a:t>burning, hitting or punching objects or oneself, severe skin picking, taking</a:t>
            </a:r>
          </a:p>
          <a:p>
            <a:r>
              <a:rPr lang="en-US" dirty="0"/>
              <a:t>small overdoses, starving oneself or extreme exercise, intentionally</a:t>
            </a:r>
          </a:p>
          <a:p>
            <a:r>
              <a:rPr lang="en-US" dirty="0"/>
              <a:t>exposing self to extreme cold or heat etc. (single choice)</a:t>
            </a:r>
          </a:p>
          <a:p>
            <a:r>
              <a:rPr lang="en-US" dirty="0"/>
              <a:t>a) Never 40%</a:t>
            </a:r>
          </a:p>
          <a:p>
            <a:r>
              <a:rPr lang="en-US" dirty="0"/>
              <a:t>b) Occasionally 50%</a:t>
            </a:r>
          </a:p>
          <a:p>
            <a:r>
              <a:rPr lang="en-US" dirty="0"/>
              <a:t>c) Often 5%</a:t>
            </a:r>
          </a:p>
          <a:p>
            <a:r>
              <a:rPr lang="en-US" dirty="0"/>
              <a:t>d) Very often 5%</a:t>
            </a:r>
          </a:p>
        </p:txBody>
      </p:sp>
      <p:sp>
        <p:nvSpPr>
          <p:cNvPr id="7" name="TextBox 6">
            <a:extLst>
              <a:ext uri="{FF2B5EF4-FFF2-40B4-BE49-F238E27FC236}">
                <a16:creationId xmlns:a16="http://schemas.microsoft.com/office/drawing/2014/main" id="{885F1114-3B3A-889B-BA0C-D244583B7056}"/>
              </a:ext>
            </a:extLst>
          </p:cNvPr>
          <p:cNvSpPr txBox="1"/>
          <p:nvPr/>
        </p:nvSpPr>
        <p:spPr>
          <a:xfrm>
            <a:off x="5909680" y="756236"/>
            <a:ext cx="6097384" cy="1754326"/>
          </a:xfrm>
          <a:prstGeom prst="rect">
            <a:avLst/>
          </a:prstGeom>
          <a:noFill/>
        </p:spPr>
        <p:txBody>
          <a:bodyPr wrap="square">
            <a:spAutoFit/>
          </a:bodyPr>
          <a:lstStyle/>
          <a:p>
            <a:r>
              <a:rPr lang="en-US" dirty="0"/>
              <a:t>4. I have a good plan to deal with my suicidal and self harming thoughts</a:t>
            </a:r>
          </a:p>
          <a:p>
            <a:r>
              <a:rPr lang="en-US" dirty="0"/>
              <a:t>(single choice)</a:t>
            </a:r>
          </a:p>
          <a:p>
            <a:r>
              <a:rPr lang="en-US" dirty="0"/>
              <a:t>a) Yes 55%</a:t>
            </a:r>
          </a:p>
          <a:p>
            <a:r>
              <a:rPr lang="en-US" dirty="0"/>
              <a:t>b) No 35%</a:t>
            </a:r>
          </a:p>
          <a:p>
            <a:r>
              <a:rPr lang="en-US" dirty="0"/>
              <a:t>c) n/a 10%</a:t>
            </a:r>
            <a:endParaRPr lang="en-CA" dirty="0"/>
          </a:p>
        </p:txBody>
      </p:sp>
    </p:spTree>
    <p:extLst>
      <p:ext uri="{BB962C8B-B14F-4D97-AF65-F5344CB8AC3E}">
        <p14:creationId xmlns:p14="http://schemas.microsoft.com/office/powerpoint/2010/main" val="207178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794161" y="483004"/>
            <a:ext cx="4379898" cy="6524863"/>
          </a:xfrm>
          <a:prstGeom prst="rect">
            <a:avLst/>
          </a:prstGeom>
          <a:noFill/>
        </p:spPr>
        <p:txBody>
          <a:bodyPr wrap="square">
            <a:spAutoFit/>
          </a:bodyPr>
          <a:lstStyle/>
          <a:p>
            <a:r>
              <a:rPr lang="en-CA" sz="2000" dirty="0"/>
              <a:t>Spend a few moments checking in with yourself by asking:</a:t>
            </a:r>
          </a:p>
          <a:p>
            <a:endParaRPr lang="en-CA" sz="2000" dirty="0"/>
          </a:p>
          <a:p>
            <a:r>
              <a:rPr lang="en-CA" sz="2000" dirty="0">
                <a:solidFill>
                  <a:schemeClr val="bg1"/>
                </a:solidFill>
              </a:rPr>
              <a:t>1)</a:t>
            </a:r>
            <a:r>
              <a:rPr lang="en-CA" sz="2000" dirty="0"/>
              <a:t>What is the current risk that I’ll experience a state of crisis ?</a:t>
            </a:r>
          </a:p>
          <a:p>
            <a:pPr marL="342900" indent="-342900">
              <a:buAutoNum type="alphaLcParenR"/>
            </a:pPr>
            <a:r>
              <a:rPr lang="en-CA" sz="2000" dirty="0"/>
              <a:t>Low b) Moderate c) high d) very high e) extreme</a:t>
            </a:r>
          </a:p>
          <a:p>
            <a:pPr marL="342900" indent="-342900">
              <a:buAutoNum type="alphaLcParenR"/>
            </a:pPr>
            <a:endParaRPr lang="en-CA" sz="2000" dirty="0"/>
          </a:p>
          <a:p>
            <a:r>
              <a:rPr lang="en-CA" sz="2000" dirty="0">
                <a:solidFill>
                  <a:schemeClr val="bg1"/>
                </a:solidFill>
              </a:rPr>
              <a:t>2) </a:t>
            </a:r>
            <a:r>
              <a:rPr lang="en-CA" sz="2000" dirty="0"/>
              <a:t>Am I in the window of tolerance?</a:t>
            </a:r>
          </a:p>
          <a:p>
            <a:r>
              <a:rPr lang="en-CA" sz="2000" dirty="0"/>
              <a:t>a) Yes  b) I’m a little outside c) very outside</a:t>
            </a:r>
          </a:p>
          <a:p>
            <a:endParaRPr lang="en-CA" sz="2000" dirty="0"/>
          </a:p>
          <a:p>
            <a:r>
              <a:rPr lang="en-CA" sz="2000" dirty="0">
                <a:solidFill>
                  <a:schemeClr val="bg1"/>
                </a:solidFill>
              </a:rPr>
              <a:t>3) </a:t>
            </a:r>
            <a:r>
              <a:rPr lang="en-CA" sz="2000" dirty="0"/>
              <a:t>What state of activation am I mostly in at the moment?</a:t>
            </a:r>
          </a:p>
          <a:p>
            <a:r>
              <a:rPr lang="en-CA" sz="2000" dirty="0"/>
              <a:t>a) Calm b) Fight c) Flight d) Dissociated e) Depressed?</a:t>
            </a:r>
          </a:p>
          <a:p>
            <a:endParaRPr lang="en-CA" sz="2000" dirty="0"/>
          </a:p>
          <a:p>
            <a:r>
              <a:rPr lang="en-CA" sz="2000" dirty="0">
                <a:solidFill>
                  <a:schemeClr val="bg1"/>
                </a:solidFill>
              </a:rPr>
              <a:t>4) </a:t>
            </a:r>
            <a:r>
              <a:rPr lang="en-CA" sz="2000" dirty="0"/>
              <a:t>Where is my energy tank right now?</a:t>
            </a:r>
          </a:p>
          <a:p>
            <a:r>
              <a:rPr lang="en-CA" sz="2000" dirty="0"/>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58C24F7D-76DA-40CB-D43C-DD85B494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A0952846-C81F-53E6-4612-60BCEAC1B84B}"/>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2"/>
          <a:srcRect t="9702" b="5712"/>
          <a:stretch/>
        </p:blipFill>
        <p:spPr>
          <a:xfrm>
            <a:off x="13726" y="-1776"/>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1850673" y="2208973"/>
            <a:ext cx="8347076" cy="1595952"/>
          </a:xfrm>
        </p:spPr>
        <p:txBody>
          <a:bodyPr vert="horz" lIns="91440" tIns="45720" rIns="91440" bIns="45720" rtlCol="0" anchor="b">
            <a:normAutofit/>
          </a:bodyPr>
          <a:lstStyle/>
          <a:p>
            <a:pPr algn="ctr"/>
            <a:r>
              <a:rPr lang="en-US" sz="4800" dirty="0">
                <a:solidFill>
                  <a:schemeClr val="bg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1931945" y="3888764"/>
            <a:ext cx="8355542" cy="664647"/>
          </a:xfrm>
        </p:spPr>
        <p:txBody>
          <a:bodyPr vert="horz" lIns="91440" tIns="45720" rIns="91440" bIns="45720" rtlCol="0" anchor="t">
            <a:normAutofit/>
          </a:bodyPr>
          <a:lstStyle/>
          <a:p>
            <a:pPr marL="0" indent="0" algn="ctr">
              <a:buNone/>
            </a:pPr>
            <a:r>
              <a:rPr lang="en-US" cap="all" dirty="0">
                <a:solidFill>
                  <a:schemeClr val="bg1"/>
                </a:solidFill>
              </a:rPr>
              <a:t>Feel free to skip it</a:t>
            </a:r>
            <a:r>
              <a:rPr lang="en-US" cap="all" dirty="0"/>
              <a:t> </a:t>
            </a:r>
          </a:p>
        </p:txBody>
      </p:sp>
    </p:spTree>
    <p:extLst>
      <p:ext uri="{BB962C8B-B14F-4D97-AF65-F5344CB8AC3E}">
        <p14:creationId xmlns:p14="http://schemas.microsoft.com/office/powerpoint/2010/main" val="2118069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C9E67-EF46-08A9-25AD-3D81D3B64D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7E360A-9D10-4E47-8040-2601270BF6C6}"/>
              </a:ext>
            </a:extLst>
          </p:cNvPr>
          <p:cNvSpPr txBox="1"/>
          <p:nvPr/>
        </p:nvSpPr>
        <p:spPr>
          <a:xfrm>
            <a:off x="-66040" y="232757"/>
            <a:ext cx="1232408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To begin, sit in a comfortable chair with your feet flat on the floor and your hands resting comfortably, either on the arms of the chair or in your lap.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Close your eyes.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Take a slow, long breath in through your nose. Feel your belly expand like a balloon as you breathe in. Hold it for five seconds: 1, 2, 3, 4, 5. Then release it slowly through your mouth. Feel your belly collapse like a balloon losing its air. Again, take a slow, long breath in through your nose and feel your stomach expand. Hold it for five seconds: 1, 2, 3, 4, 5. Then exhale slowly through your mouth. One more time: take a slow, long breath in through your nose and feel your stomach expand. Hold it for five seconds: 1, 2, 3, 4, 5. Then exhale slowly through your mouth.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Now begin to take slow, long breaths without holding them, and continue to breathe smoothly for the rest of this exercise.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Now, with your eyes still closed, imagine that a white beam of light shines down from the sky like a bright laser and lands on the very top of your head.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Notice how warm and soothing the light makes you feel. This could be a light from God, the universe, or whatever power makes you feel comfortable.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As you continue to breathe smoothly, taking slow, long breaths, notice how the light makes you feel more and more relaxed as it continues to shine on the top of your head.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Now, slowly, the warm, white light begins to spread over the top of your head like soothing water. And as it does, the light begins to loosen any muscle tension that you’re feeling on the top of your head.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Slowly, the light begins to slide down your body, and as it moves across your forehead, all the muscle tension there is released.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Then the white light continues down past your ears, the back of your head, your eyes, nose, mouth, and chin, and it continues to release any tension you’re holding there.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Notice how pleasantly warm your forehead feels. </a:t>
            </a:r>
          </a:p>
        </p:txBody>
      </p:sp>
      <p:sp>
        <p:nvSpPr>
          <p:cNvPr id="4" name="TextBox 3">
            <a:extLst>
              <a:ext uri="{FF2B5EF4-FFF2-40B4-BE49-F238E27FC236}">
                <a16:creationId xmlns:a16="http://schemas.microsoft.com/office/drawing/2014/main" id="{313781C5-6B66-0697-E1C8-E03EEAE61618}"/>
              </a:ext>
            </a:extLst>
          </p:cNvPr>
          <p:cNvSpPr txBox="1"/>
          <p:nvPr/>
        </p:nvSpPr>
        <p:spPr>
          <a:xfrm>
            <a:off x="3761508" y="-68898"/>
            <a:ext cx="6242858" cy="461665"/>
          </a:xfrm>
          <a:prstGeom prst="rect">
            <a:avLst/>
          </a:prstGeom>
          <a:noFill/>
        </p:spPr>
        <p:txBody>
          <a:bodyPr wrap="square">
            <a:spAutoFit/>
          </a:bodyPr>
          <a:lstStyle/>
          <a:p>
            <a:r>
              <a:rPr lang="en-US" sz="2400" dirty="0">
                <a:solidFill>
                  <a:schemeClr val="bg1"/>
                </a:solidFill>
              </a:rPr>
              <a:t>CUE CONTROLLED RELAXATION</a:t>
            </a:r>
            <a:endParaRPr lang="en-CA" sz="2400" dirty="0"/>
          </a:p>
        </p:txBody>
      </p:sp>
    </p:spTree>
    <p:extLst>
      <p:ext uri="{BB962C8B-B14F-4D97-AF65-F5344CB8AC3E}">
        <p14:creationId xmlns:p14="http://schemas.microsoft.com/office/powerpoint/2010/main" val="231132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7D01FC-3A2E-6AFD-56E1-4335068C7423}"/>
              </a:ext>
            </a:extLst>
          </p:cNvPr>
          <p:cNvSpPr txBox="1"/>
          <p:nvPr/>
        </p:nvSpPr>
        <p:spPr>
          <a:xfrm>
            <a:off x="0" y="69563"/>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Now, slowly, imagine that the light begins to move down your neck and over your shoulders, releasing any muscle tension. Then the light slowly proceeds down both of your arms and the front and back of your torso. </a:t>
            </a:r>
          </a:p>
          <a:p>
            <a:pPr marL="285750" indent="-285750">
              <a:buFont typeface="Arial" panose="020B0604020202020204" pitchFamily="34" charset="0"/>
              <a:buChar char="•"/>
            </a:pPr>
            <a:r>
              <a:rPr lang="en-US" b="0" i="0" dirty="0">
                <a:effectLst/>
                <a:latin typeface="Arial" panose="020B0604020202020204" pitchFamily="34" charset="0"/>
              </a:rPr>
              <a:t>Feel the muscles in your upper and lower back release. Notice the soothing sensation of the white light as it moves across your chest and stomach. </a:t>
            </a:r>
          </a:p>
          <a:p>
            <a:pPr marL="285750" indent="-285750">
              <a:buFont typeface="Arial" panose="020B0604020202020204" pitchFamily="34" charset="0"/>
              <a:buChar char="•"/>
            </a:pPr>
            <a:r>
              <a:rPr lang="en-US" b="0" i="0" dirty="0">
                <a:effectLst/>
                <a:latin typeface="Arial" panose="020B0604020202020204" pitchFamily="34" charset="0"/>
              </a:rPr>
              <a:t>Feel the muscles in your arms release as the light moves down to your forearms and then across both sides of your hands to your fingertips. </a:t>
            </a:r>
          </a:p>
          <a:p>
            <a:pPr marL="285750" indent="-285750">
              <a:buFont typeface="Arial" panose="020B0604020202020204" pitchFamily="34" charset="0"/>
              <a:buChar char="•"/>
            </a:pPr>
            <a:r>
              <a:rPr lang="en-US" b="0" i="0" dirty="0">
                <a:effectLst/>
                <a:latin typeface="Arial" panose="020B0604020202020204" pitchFamily="34" charset="0"/>
              </a:rPr>
              <a:t>Now notice the light moving down through your pelvis and buttocks and feel the tension being released. </a:t>
            </a:r>
          </a:p>
          <a:p>
            <a:pPr marL="285750" indent="-285750">
              <a:buFont typeface="Arial" panose="020B0604020202020204" pitchFamily="34" charset="0"/>
              <a:buChar char="•"/>
            </a:pPr>
            <a:r>
              <a:rPr lang="en-US" b="0" i="0" dirty="0">
                <a:effectLst/>
                <a:latin typeface="Arial" panose="020B0604020202020204" pitchFamily="34" charset="0"/>
              </a:rPr>
              <a:t>Again, feel the light move like soothing water across your upper and lower legs until it spreads across both the upper and lower surfaces of your feet. </a:t>
            </a:r>
          </a:p>
          <a:p>
            <a:pPr marL="285750" indent="-285750">
              <a:buFont typeface="Arial" panose="020B0604020202020204" pitchFamily="34" charset="0"/>
              <a:buChar char="•"/>
            </a:pPr>
            <a:r>
              <a:rPr lang="en-US" b="0" i="0" dirty="0">
                <a:effectLst/>
                <a:latin typeface="Arial" panose="020B0604020202020204" pitchFamily="34" charset="0"/>
              </a:rPr>
              <a:t>Feel all of the tension leaving the muscles of your body as the white light makes your body feel warm and relaxed.</a:t>
            </a:r>
          </a:p>
          <a:p>
            <a:pPr marL="285750" indent="-285750">
              <a:buFont typeface="Arial" panose="020B0604020202020204" pitchFamily="34" charset="0"/>
              <a:buChar char="•"/>
            </a:pPr>
            <a:r>
              <a:rPr lang="en-US" dirty="0">
                <a:latin typeface="Arial" panose="020B0604020202020204" pitchFamily="34" charset="0"/>
              </a:rPr>
              <a:t>Continue to notice how peaceful and calm you feel as you continue to take slow, long, smooth breaths. </a:t>
            </a:r>
          </a:p>
          <a:p>
            <a:pPr marL="285750" indent="-285750">
              <a:buFont typeface="Arial" panose="020B0604020202020204" pitchFamily="34" charset="0"/>
              <a:buChar char="•"/>
            </a:pPr>
            <a:r>
              <a:rPr lang="en-US" dirty="0">
                <a:latin typeface="Arial" panose="020B0604020202020204" pitchFamily="34" charset="0"/>
              </a:rPr>
              <a:t>Observe how your stomach continues to expand as you inhale, and feel it deflate as you exhale. </a:t>
            </a:r>
          </a:p>
          <a:p>
            <a:pPr marL="285750" indent="-285750">
              <a:buFont typeface="Arial" panose="020B0604020202020204" pitchFamily="34" charset="0"/>
              <a:buChar char="•"/>
            </a:pPr>
            <a:r>
              <a:rPr lang="en-US" dirty="0">
                <a:latin typeface="Arial" panose="020B0604020202020204" pitchFamily="34" charset="0"/>
              </a:rPr>
              <a:t>Now, as you continue breathing, silently think to yourself “breathe in” as you inhale, and then silently think the word relax as you exhale. </a:t>
            </a:r>
          </a:p>
          <a:p>
            <a:pPr marL="285750" indent="-285750">
              <a:buFont typeface="Arial" panose="020B0604020202020204" pitchFamily="34" charset="0"/>
              <a:buChar char="•"/>
            </a:pPr>
            <a:r>
              <a:rPr lang="en-US" dirty="0">
                <a:latin typeface="Arial" panose="020B0604020202020204" pitchFamily="34" charset="0"/>
              </a:rPr>
              <a:t>Slowly inhale and think: “breathe in.” Slowly exhale and think: “relax.” As you do, notice your entire body feeling relaxed at the same time. </a:t>
            </a:r>
          </a:p>
          <a:p>
            <a:pPr marL="285750" indent="-285750">
              <a:buFont typeface="Arial" panose="020B0604020202020204" pitchFamily="34" charset="0"/>
              <a:buChar char="•"/>
            </a:pPr>
            <a:r>
              <a:rPr lang="en-US" dirty="0">
                <a:latin typeface="Arial" panose="020B0604020202020204" pitchFamily="34" charset="0"/>
              </a:rPr>
              <a:t>Feel all the muscle tension in your body being released as you focus on the word relax. </a:t>
            </a:r>
          </a:p>
          <a:p>
            <a:pPr marL="285750" indent="-285750">
              <a:buFont typeface="Arial" panose="020B0604020202020204" pitchFamily="34" charset="0"/>
              <a:buChar char="•"/>
            </a:pPr>
            <a:r>
              <a:rPr lang="en-US" dirty="0">
                <a:latin typeface="Arial" panose="020B0604020202020204" pitchFamily="34" charset="0"/>
              </a:rPr>
              <a:t>Again, inhale and think: “breathe in.” Exhale and think: “relax.” Notice your entire body releasing any muscle tension. </a:t>
            </a:r>
          </a:p>
          <a:p>
            <a:pPr marL="285750" indent="-285750">
              <a:buFont typeface="Arial" panose="020B0604020202020204" pitchFamily="34" charset="0"/>
              <a:buChar char="•"/>
            </a:pPr>
            <a:r>
              <a:rPr lang="en-US" dirty="0">
                <a:latin typeface="Arial" panose="020B0604020202020204" pitchFamily="34" charset="0"/>
              </a:rPr>
              <a:t>Again, inhale…“ breathe in.” Exhale…“ relax.” Feel all the tension in your body releasing. </a:t>
            </a:r>
          </a:p>
          <a:p>
            <a:pPr marL="285750" indent="-285750">
              <a:buFont typeface="Arial" panose="020B0604020202020204" pitchFamily="34" charset="0"/>
              <a:buChar char="•"/>
            </a:pPr>
            <a:r>
              <a:rPr lang="en-US" dirty="0">
                <a:latin typeface="Arial" panose="020B0604020202020204" pitchFamily="34" charset="0"/>
              </a:rPr>
              <a:t>Continue breathing and thinking these words at your own pace for several minutes. </a:t>
            </a:r>
          </a:p>
          <a:p>
            <a:pPr marL="285750" indent="-285750">
              <a:buFont typeface="Arial" panose="020B0604020202020204" pitchFamily="34" charset="0"/>
              <a:buChar char="•"/>
            </a:pPr>
            <a:r>
              <a:rPr lang="en-US" dirty="0">
                <a:latin typeface="Arial" panose="020B0604020202020204" pitchFamily="34" charset="0"/>
              </a:rPr>
              <a:t>With each breath, notice how relaxed your entire body feels. </a:t>
            </a:r>
          </a:p>
          <a:p>
            <a:pPr marL="285750" indent="-285750">
              <a:buFont typeface="Arial" panose="020B0604020202020204" pitchFamily="34" charset="0"/>
              <a:buChar char="•"/>
            </a:pPr>
            <a:r>
              <a:rPr lang="en-US" dirty="0">
                <a:latin typeface="Arial" panose="020B0604020202020204" pitchFamily="34" charset="0"/>
              </a:rPr>
              <a:t>When your mind begins to wander, return your focus to the words “breathe in” and “relax.”</a:t>
            </a:r>
            <a:endParaRPr lang="en-CA" dirty="0"/>
          </a:p>
        </p:txBody>
      </p:sp>
    </p:spTree>
    <p:extLst>
      <p:ext uri="{BB962C8B-B14F-4D97-AF65-F5344CB8AC3E}">
        <p14:creationId xmlns:p14="http://schemas.microsoft.com/office/powerpoint/2010/main" val="1106590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A45E0-594C-F741-4210-71113A0CF4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47A5E3-15DD-16FA-1C4F-AF345DA5EC40}"/>
              </a:ext>
            </a:extLst>
          </p:cNvPr>
          <p:cNvSpPr txBox="1"/>
          <p:nvPr/>
        </p:nvSpPr>
        <p:spPr>
          <a:xfrm>
            <a:off x="0" y="116572"/>
            <a:ext cx="12192000" cy="313932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Practice the cue-controlled relaxation technique twice a day, and record how long it takes you to feel relaxed. </a:t>
            </a:r>
          </a:p>
          <a:p>
            <a:pPr marL="285750" indent="-285750">
              <a:buFont typeface="Arial" panose="020B0604020202020204" pitchFamily="34" charset="0"/>
              <a:buChar char="•"/>
            </a:pPr>
            <a:r>
              <a:rPr lang="en-US" b="0" i="0" dirty="0">
                <a:effectLst/>
                <a:latin typeface="Arial" panose="020B0604020202020204" pitchFamily="34" charset="0"/>
              </a:rPr>
              <a:t>With daily practice, this technique should help you relax more quickly each time. </a:t>
            </a:r>
          </a:p>
          <a:p>
            <a:pPr marL="285750" indent="-285750">
              <a:buFont typeface="Arial" panose="020B0604020202020204" pitchFamily="34" charset="0"/>
              <a:buChar char="•"/>
            </a:pPr>
            <a:r>
              <a:rPr lang="en-US" b="0" i="0" dirty="0">
                <a:effectLst/>
                <a:latin typeface="Arial" panose="020B0604020202020204" pitchFamily="34" charset="0"/>
              </a:rPr>
              <a:t>Again, remember that the ultimate goal of this technique is to train your entire body to relax simply when you think of your cue word, such as “relax.” </a:t>
            </a:r>
          </a:p>
          <a:p>
            <a:pPr marL="285750" indent="-285750">
              <a:buFont typeface="Arial" panose="020B0604020202020204" pitchFamily="34" charset="0"/>
              <a:buChar char="•"/>
            </a:pPr>
            <a:r>
              <a:rPr lang="en-US" b="0" i="0" dirty="0">
                <a:effectLst/>
                <a:latin typeface="Arial" panose="020B0604020202020204" pitchFamily="34" charset="0"/>
              </a:rPr>
              <a:t>This will only come with regular practice. Initially, you might also have to think of the white-light imagery and engage in slow, deep breathing to help yourself relax. But with practice, this technique can help you relax in many distressing situations. </a:t>
            </a:r>
          </a:p>
          <a:p>
            <a:pPr marL="285750" indent="-285750">
              <a:buFont typeface="Arial" panose="020B0604020202020204" pitchFamily="34" charset="0"/>
              <a:buChar char="•"/>
            </a:pPr>
            <a:r>
              <a:rPr lang="en-US" b="0" i="0" dirty="0">
                <a:effectLst/>
                <a:latin typeface="Arial" panose="020B0604020202020204" pitchFamily="34" charset="0"/>
              </a:rPr>
              <a:t>You can also combine this exercise with the previous safe-place visualization. Engaging in cue-controlled relaxation first will help you feel even more safe and calm in that visualization process.</a:t>
            </a:r>
          </a:p>
          <a:p>
            <a:pPr marL="285750" indent="-285750">
              <a:buFont typeface="Arial" panose="020B0604020202020204" pitchFamily="34" charset="0"/>
              <a:buChar char="•"/>
            </a:pPr>
            <a:r>
              <a:rPr lang="en-US" dirty="0">
                <a:latin typeface="Arial" panose="020B0604020202020204" pitchFamily="34" charset="0"/>
              </a:rPr>
              <a:t>If you closed your eyes, you can now open them and take a moment to return to the room. Look around, notice where you are. </a:t>
            </a:r>
            <a:r>
              <a:rPr lang="en-US" b="0" i="0" dirty="0">
                <a:effectLst/>
                <a:latin typeface="Arial" panose="020B0604020202020204" pitchFamily="34" charset="0"/>
              </a:rPr>
              <a:t> </a:t>
            </a:r>
            <a:endParaRPr lang="en-CA" dirty="0"/>
          </a:p>
        </p:txBody>
      </p:sp>
    </p:spTree>
    <p:extLst>
      <p:ext uri="{BB962C8B-B14F-4D97-AF65-F5344CB8AC3E}">
        <p14:creationId xmlns:p14="http://schemas.microsoft.com/office/powerpoint/2010/main" val="386382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0F56-C620-4EB7-9642-622FCFBF2A94}"/>
              </a:ext>
            </a:extLst>
          </p:cNvPr>
          <p:cNvSpPr>
            <a:spLocks noGrp="1"/>
          </p:cNvSpPr>
          <p:nvPr>
            <p:ph type="ctrTitle" idx="4294967295"/>
          </p:nvPr>
        </p:nvSpPr>
        <p:spPr>
          <a:xfrm>
            <a:off x="349165" y="4678274"/>
            <a:ext cx="11363325" cy="661987"/>
          </a:xfrm>
        </p:spPr>
        <p:txBody>
          <a:bodyPr vert="horz" lIns="91440" tIns="45720" rIns="91440" bIns="45720" rtlCol="0" anchor="b">
            <a:noAutofit/>
          </a:bodyPr>
          <a:lstStyle/>
          <a:p>
            <a:pPr algn="ctr">
              <a:lnSpc>
                <a:spcPct val="80000"/>
              </a:lnSpc>
            </a:pPr>
            <a:r>
              <a:rPr lang="en-US" sz="3200" spc="150" dirty="0">
                <a:solidFill>
                  <a:schemeClr val="tx1"/>
                </a:solidFill>
              </a:rPr>
              <a:t>E-mailed questions, comments, feedback</a:t>
            </a:r>
            <a:br>
              <a:rPr lang="en-US" sz="3200" spc="150" dirty="0">
                <a:solidFill>
                  <a:schemeClr val="tx1"/>
                </a:solidFill>
              </a:rPr>
            </a:br>
            <a:r>
              <a:rPr lang="en-US" sz="3200" spc="150" dirty="0">
                <a:solidFill>
                  <a:schemeClr val="tx1"/>
                </a:solidFill>
              </a:rPr>
              <a:t>Housekeeping</a:t>
            </a:r>
          </a:p>
        </p:txBody>
      </p:sp>
      <p:pic>
        <p:nvPicPr>
          <p:cNvPr id="6" name="Picture 5" descr="Rainbow over valley">
            <a:extLst>
              <a:ext uri="{FF2B5EF4-FFF2-40B4-BE49-F238E27FC236}">
                <a16:creationId xmlns:a16="http://schemas.microsoft.com/office/drawing/2014/main" id="{E07672A3-5B50-4DA5-A3F7-D58D8A9918D2}"/>
              </a:ext>
            </a:extLst>
          </p:cNvPr>
          <p:cNvPicPr>
            <a:picLocks noChangeAspect="1"/>
          </p:cNvPicPr>
          <p:nvPr/>
        </p:nvPicPr>
        <p:blipFill rotWithShape="1">
          <a:blip r:embed="rId2"/>
          <a:srcRect t="46667"/>
          <a:stretch/>
        </p:blipFill>
        <p:spPr>
          <a:xfrm>
            <a:off x="1444752" y="422267"/>
            <a:ext cx="9500616" cy="3847981"/>
          </a:xfrm>
          <a:prstGeom prst="rect">
            <a:avLst/>
          </a:prstGeom>
        </p:spPr>
      </p:pic>
      <p:sp>
        <p:nvSpPr>
          <p:cNvPr id="4" name="TextBox 3">
            <a:extLst>
              <a:ext uri="{FF2B5EF4-FFF2-40B4-BE49-F238E27FC236}">
                <a16:creationId xmlns:a16="http://schemas.microsoft.com/office/drawing/2014/main" id="{0C738D99-EB3D-0018-07F5-5CF32FED8459}"/>
              </a:ext>
            </a:extLst>
          </p:cNvPr>
          <p:cNvSpPr txBox="1"/>
          <p:nvPr/>
        </p:nvSpPr>
        <p:spPr>
          <a:xfrm>
            <a:off x="3522519" y="5638400"/>
            <a:ext cx="7824354" cy="461665"/>
          </a:xfrm>
          <a:prstGeom prst="rect">
            <a:avLst/>
          </a:prstGeom>
          <a:noFill/>
        </p:spPr>
        <p:txBody>
          <a:bodyPr wrap="square">
            <a:spAutoFit/>
          </a:bodyPr>
          <a:lstStyle/>
          <a:p>
            <a:r>
              <a:rPr lang="en-US" sz="2400" spc="150" dirty="0"/>
              <a:t>Could you be clearer about fawning?</a:t>
            </a:r>
            <a:endParaRPr lang="en-CA" sz="2400" dirty="0"/>
          </a:p>
        </p:txBody>
      </p:sp>
    </p:spTree>
    <p:extLst>
      <p:ext uri="{BB962C8B-B14F-4D97-AF65-F5344CB8AC3E}">
        <p14:creationId xmlns:p14="http://schemas.microsoft.com/office/powerpoint/2010/main" val="28485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4611F07-AF32-FC37-AE50-9CAA2ECEC65A}"/>
              </a:ext>
            </a:extLst>
          </p:cNvPr>
          <p:cNvSpPr>
            <a:spLocks noChangeArrowheads="1"/>
          </p:cNvSpPr>
          <p:nvPr/>
        </p:nvSpPr>
        <p:spPr bwMode="auto">
          <a:xfrm>
            <a:off x="72044" y="117693"/>
            <a:ext cx="12119956"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Fawning” is not one of the classic physiological threat responses (fight, flight, freeze, faint), but it’s closely related and often considered a socially mediated survival strategy that arises in the same neurobiological context.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Fawning refers to a trauma or stress response characterized by appeasing, placating, or people-pleasing behavior as a way to maintain safety, avoid conflict, or prevent rejection. It’s a learned adaptive response, especially in relationships where asserting oneself led to punishment or withdrawal of love.</a:t>
            </a:r>
          </a:p>
          <a:p>
            <a:pPr marR="0" lvl="0" algn="l" defTabSz="914400" rtl="0" eaLnBrk="0" fontAlgn="base" latinLnBrk="0" hangingPunct="0">
              <a:lnSpc>
                <a:spcPct val="100000"/>
              </a:lnSpc>
              <a:spcBef>
                <a:spcPct val="0"/>
              </a:spcBef>
              <a:spcAft>
                <a:spcPct val="0"/>
              </a:spcAft>
              <a:buClrTx/>
              <a:buSzTx/>
              <a:tabLst/>
            </a:pPr>
            <a:endParaRPr lang="en-US" altLang="en-US"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While “fawn” isn’t a distinct autonomic state, it emerges from the same system that regulates fight, flight, and freeze. F</a:t>
            </a:r>
            <a:r>
              <a:rPr lang="en-US" dirty="0"/>
              <a:t>awning is a socially-oriented stress response, your body is activated (like in fight/flight), but the energy is redirected toward connection-seeking behaviors rather than confrontation or withdrawal.</a:t>
            </a:r>
            <a:r>
              <a:rPr kumimoji="0" lang="en-US" altLang="en-US" sz="1800" b="0" i="0" u="none" strike="noStrike" cap="none" normalizeH="0" baseline="0" dirty="0">
                <a:ln>
                  <a:noFill/>
                </a:ln>
                <a:effectLst/>
              </a:rPr>
              <a:t> </a:t>
            </a:r>
          </a:p>
          <a:p>
            <a:pPr marR="0" lvl="0" algn="l" defTabSz="914400" rtl="0" eaLnBrk="0" fontAlgn="base" latinLnBrk="0" hangingPunct="0">
              <a:lnSpc>
                <a:spcPct val="100000"/>
              </a:lnSpc>
              <a:spcBef>
                <a:spcPct val="0"/>
              </a:spcBef>
              <a:spcAft>
                <a:spcPct val="0"/>
              </a:spcAft>
              <a:buClrTx/>
              <a:buSzTx/>
              <a:tabLst/>
            </a:pPr>
            <a:endParaRPr lang="en-US" altLang="en-US"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dirty="0">
                <a:cs typeface="Arial" panose="020B0604020202020204" pitchFamily="34" charset="0"/>
              </a:rPr>
              <a:t>Fawning and bullying are often linked, though they occupy opposite ends of the social stress spectrum. Understanding that link helps illuminate how both behaviors arise from the same underlying drive: to manage threat and preserve belonging. </a:t>
            </a:r>
          </a:p>
          <a:p>
            <a:pPr marR="0" lvl="0" algn="l" defTabSz="914400" rtl="0" eaLnBrk="0" fontAlgn="base" latinLnBrk="0" hangingPunct="0">
              <a:lnSpc>
                <a:spcPct val="100000"/>
              </a:lnSpc>
              <a:spcBef>
                <a:spcPct val="0"/>
              </a:spcBef>
              <a:spcAft>
                <a:spcPct val="0"/>
              </a:spcAft>
              <a:buClrTx/>
              <a:buSzTx/>
              <a:tabLst/>
            </a:pPr>
            <a:endParaRPr lang="en-US" altLang="en-US"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dirty="0">
                <a:cs typeface="Arial" panose="020B0604020202020204" pitchFamily="34" charset="0"/>
              </a:rPr>
              <a:t>Both fawning and bullying are responses to perceived threat or insecurity within a social hierarchy. Fawning is a submission strategy: The person has learned (often early in life) that safety or love depends on compliance, pleasing, or self-erasure. When faced with power, conflict, or rejection, they appease to stay safe or accepted. Bullying is a dominance strategy: The person has learned (often also early) that controlling or intimidating others restores a sense of safety or power when they themselves feel threatened, humiliated, or powerless.</a:t>
            </a:r>
          </a:p>
          <a:p>
            <a:pPr marR="0" lvl="0" algn="l" defTabSz="914400" rtl="0" eaLnBrk="0" fontAlgn="base" latinLnBrk="0" hangingPunct="0">
              <a:lnSpc>
                <a:spcPct val="100000"/>
              </a:lnSpc>
              <a:spcBef>
                <a:spcPct val="0"/>
              </a:spcBef>
              <a:spcAft>
                <a:spcPct val="0"/>
              </a:spcAft>
              <a:buClrTx/>
              <a:buSzTx/>
              <a:tabLst/>
            </a:pPr>
            <a:br>
              <a:rPr lang="en-US" altLang="en-US" dirty="0"/>
            </a:br>
            <a:r>
              <a:rPr lang="en-US" altLang="en-US" dirty="0">
                <a:cs typeface="Arial" panose="020B0604020202020204" pitchFamily="34" charset="0"/>
              </a:rPr>
              <a:t>Both are adaptive strategies to regulate fear and maintain control, just through opposite routes: Fawn: “If I keep you </a:t>
            </a:r>
          </a:p>
          <a:p>
            <a:pPr lvl="0" defTabSz="914400"/>
            <a:r>
              <a:rPr lang="en-US" altLang="en-US" dirty="0">
                <a:cs typeface="Arial" panose="020B0604020202020204" pitchFamily="34" charset="0"/>
              </a:rPr>
              <a:t>happy, I’ll be safe.” Bully: “If I make you afraid, I’ll be safe.”</a:t>
            </a:r>
          </a:p>
          <a:p>
            <a:pPr lvl="0" defTabSz="914400"/>
            <a:br>
              <a:rPr lang="en-US" altLang="en-US" dirty="0"/>
            </a:b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4161966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4CC2D-7940-337F-1A82-8E0BB31F5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458" y="273377"/>
            <a:ext cx="4628561" cy="6136850"/>
          </a:xfrm>
          <a:prstGeom prst="rect">
            <a:avLst/>
          </a:prstGeom>
        </p:spPr>
      </p:pic>
      <p:pic>
        <p:nvPicPr>
          <p:cNvPr id="9" name="Picture 8">
            <a:extLst>
              <a:ext uri="{FF2B5EF4-FFF2-40B4-BE49-F238E27FC236}">
                <a16:creationId xmlns:a16="http://schemas.microsoft.com/office/drawing/2014/main" id="{B346374F-ADF6-FB30-C2B6-4181C587B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53" y="273377"/>
            <a:ext cx="4753429" cy="6136850"/>
          </a:xfrm>
          <a:prstGeom prst="rect">
            <a:avLst/>
          </a:prstGeom>
        </p:spPr>
      </p:pic>
    </p:spTree>
    <p:extLst>
      <p:ext uri="{BB962C8B-B14F-4D97-AF65-F5344CB8AC3E}">
        <p14:creationId xmlns:p14="http://schemas.microsoft.com/office/powerpoint/2010/main" val="132259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F5BEA-6E13-BEF8-D4F2-C5E6BE611F49}"/>
            </a:ext>
          </a:extLst>
        </p:cNvPr>
        <p:cNvGrpSpPr/>
        <p:nvPr/>
      </p:nvGrpSpPr>
      <p:grpSpPr>
        <a:xfrm>
          <a:off x="0" y="0"/>
          <a:ext cx="0" cy="0"/>
          <a:chOff x="0" y="0"/>
          <a:chExt cx="0" cy="0"/>
        </a:xfrm>
      </p:grpSpPr>
      <p:sp>
        <p:nvSpPr>
          <p:cNvPr id="3" name="Rectangle 4">
            <a:extLst>
              <a:ext uri="{FF2B5EF4-FFF2-40B4-BE49-F238E27FC236}">
                <a16:creationId xmlns:a16="http://schemas.microsoft.com/office/drawing/2014/main" id="{FFB35E4F-B521-D57E-EF02-8753D3AB475A}"/>
              </a:ext>
            </a:extLst>
          </p:cNvPr>
          <p:cNvSpPr>
            <a:spLocks noChangeArrowheads="1"/>
          </p:cNvSpPr>
          <p:nvPr/>
        </p:nvSpPr>
        <p:spPr bwMode="auto">
          <a:xfrm>
            <a:off x="0" y="0"/>
            <a:ext cx="1211995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lang="en-US" altLang="en-US" dirty="0">
                <a:cs typeface="Arial" panose="020B0604020202020204" pitchFamily="34" charset="0"/>
              </a:rPr>
              <a:t>In many relationships or systems (schools, families, workplaces): Fawning individuals often become targets of bullying because their boundaries are weak and their compliance reduces social resistance. Bullies sometimes seek fawning </a:t>
            </a:r>
          </a:p>
          <a:p>
            <a:pPr lvl="0" defTabSz="914400"/>
            <a:r>
              <a:rPr lang="en-US" altLang="en-US" dirty="0">
                <a:cs typeface="Arial" panose="020B0604020202020204" pitchFamily="34" charset="0"/>
              </a:rPr>
              <a:t>individuals to reaffirm their control and avoid mutual vulnerability. Both roles can alternate, a person may fawn toward </a:t>
            </a:r>
          </a:p>
          <a:p>
            <a:pPr lvl="0" defTabSz="914400"/>
            <a:r>
              <a:rPr lang="en-US" altLang="en-US" dirty="0">
                <a:cs typeface="Arial" panose="020B0604020202020204" pitchFamily="34" charset="0"/>
              </a:rPr>
              <a:t>those above them (e.g., a boss or parent) and bully those below (e.g., a sibling or coworker) as the same pattern </a:t>
            </a:r>
          </a:p>
          <a:p>
            <a:pPr lvl="0" defTabSz="914400"/>
            <a:r>
              <a:rPr lang="en-US" altLang="en-US" dirty="0">
                <a:cs typeface="Arial" panose="020B0604020202020204" pitchFamily="34" charset="0"/>
              </a:rPr>
              <a:t>cascades down the hierarchy.</a:t>
            </a:r>
          </a:p>
          <a:p>
            <a:pPr lvl="0" defTabSz="914400"/>
            <a:br>
              <a:rPr lang="en-US" altLang="en-US" dirty="0"/>
            </a:br>
            <a:r>
              <a:rPr lang="en-US" altLang="en-US" dirty="0">
                <a:cs typeface="Arial" panose="020B0604020202020204" pitchFamily="34" charset="0"/>
              </a:rPr>
              <a:t>Both responses tend to emerge from relational trauma or chronic insecurity: A child who had to appease a volatile </a:t>
            </a:r>
          </a:p>
          <a:p>
            <a:pPr lvl="0" defTabSz="914400"/>
            <a:r>
              <a:rPr lang="en-US" altLang="en-US" dirty="0">
                <a:cs typeface="Arial" panose="020B0604020202020204" pitchFamily="34" charset="0"/>
              </a:rPr>
              <a:t>caregiver develops fawning as a nervous-system shortcut to safety. A child who felt powerless or humiliated may </a:t>
            </a:r>
          </a:p>
          <a:p>
            <a:pPr lvl="0" defTabSz="914400"/>
            <a:r>
              <a:rPr lang="en-US" altLang="en-US" dirty="0">
                <a:cs typeface="Arial" panose="020B0604020202020204" pitchFamily="34" charset="0"/>
              </a:rPr>
              <a:t>develop bullying as a preemptive defense against being hurt again. Both represent adaptations to unsafe attachment </a:t>
            </a:r>
          </a:p>
          <a:p>
            <a:pPr lvl="0" defTabSz="914400"/>
            <a:r>
              <a:rPr lang="en-US" altLang="en-US" dirty="0">
                <a:cs typeface="Arial" panose="020B0604020202020204" pitchFamily="34" charset="0"/>
              </a:rPr>
              <a:t>systems, one through submission, the other through domination.</a:t>
            </a:r>
          </a:p>
          <a:p>
            <a:pPr lvl="0" defTabSz="914400"/>
            <a:br>
              <a:rPr lang="en-US" altLang="en-US" dirty="0"/>
            </a:br>
            <a:r>
              <a:rPr lang="en-US" altLang="en-US" dirty="0">
                <a:cs typeface="Arial" panose="020B0604020202020204" pitchFamily="34" charset="0"/>
              </a:rPr>
              <a:t>Recovery from either end of this spectrum involves 1) recognizing the underlying fear (of rejection, loss, or </a:t>
            </a:r>
          </a:p>
          <a:p>
            <a:pPr lvl="0" defTabSz="914400"/>
            <a:r>
              <a:rPr lang="en-US" altLang="en-US" dirty="0">
                <a:cs typeface="Arial" panose="020B0604020202020204" pitchFamily="34" charset="0"/>
              </a:rPr>
              <a:t>powerlessness) 2) reconnecting to the body to notice arousal before automatic behaviors take over building boundaries and assertive communication and 3) cultivating mutuality through relationships based on equality rather than submission or control.</a:t>
            </a:r>
            <a:r>
              <a:rPr lang="en-US" altLang="en-US" dirty="0"/>
              <a:t> </a:t>
            </a:r>
          </a:p>
          <a:p>
            <a:pPr marL="285750" lvl="0" indent="-285750" defTabSz="914400">
              <a:buFont typeface="Arial" panose="020B0604020202020204" pitchFamily="34" charset="0"/>
              <a:buChar char="•"/>
            </a:pP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393216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115468" y="209061"/>
            <a:ext cx="5649854" cy="903288"/>
          </a:xfrm>
        </p:spPr>
        <p:txBody>
          <a:bodyPr>
            <a:noAutofit/>
          </a:bodyPr>
          <a:lstStyle/>
          <a:p>
            <a:r>
              <a:rPr lang="en-CA" sz="3600" dirty="0">
                <a:solidFill>
                  <a:schemeClr val="bg1"/>
                </a:solidFill>
              </a:rPr>
              <a:t>What we will do today</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5783011" y="660705"/>
            <a:ext cx="6182218" cy="5837238"/>
          </a:xfrm>
        </p:spPr>
        <p:txBody>
          <a:bodyPr>
            <a:normAutofit fontScale="92500"/>
          </a:bodyPr>
          <a:lstStyle/>
          <a:p>
            <a:pPr marL="0" indent="0">
              <a:buNone/>
            </a:pPr>
            <a:endParaRPr lang="en-CA" sz="2600" dirty="0"/>
          </a:p>
          <a:p>
            <a:r>
              <a:rPr lang="en-CA" sz="2600" dirty="0"/>
              <a:t>Practice preparing a crisis plan with Chris</a:t>
            </a:r>
          </a:p>
          <a:p>
            <a:r>
              <a:rPr lang="en-CA" sz="2600" dirty="0"/>
              <a:t>Simple manual session 7 introducing the second Simple tool: holes diary cards.  </a:t>
            </a:r>
          </a:p>
          <a:p>
            <a:r>
              <a:rPr lang="en-CA" sz="2600" dirty="0"/>
              <a:t>Skills training workbook p. 33-46 “advanced distress tolerance skills” which include; </a:t>
            </a:r>
          </a:p>
          <a:p>
            <a:r>
              <a:rPr lang="en-CA" sz="2600" dirty="0">
                <a:solidFill>
                  <a:schemeClr val="bg1"/>
                </a:solidFill>
              </a:rPr>
              <a:t>1. </a:t>
            </a:r>
            <a:r>
              <a:rPr lang="en-CA" sz="2600" dirty="0"/>
              <a:t>safe place visualization, </a:t>
            </a:r>
          </a:p>
          <a:p>
            <a:r>
              <a:rPr lang="en-CA" sz="2600" dirty="0">
                <a:solidFill>
                  <a:schemeClr val="bg1"/>
                </a:solidFill>
              </a:rPr>
              <a:t>2</a:t>
            </a:r>
            <a:r>
              <a:rPr lang="en-CA" sz="2600" dirty="0"/>
              <a:t> .cue-controlled relaxation,</a:t>
            </a:r>
          </a:p>
          <a:p>
            <a:r>
              <a:rPr lang="en-CA" sz="2600" dirty="0">
                <a:solidFill>
                  <a:schemeClr val="bg1"/>
                </a:solidFill>
              </a:rPr>
              <a:t>3</a:t>
            </a:r>
            <a:r>
              <a:rPr lang="en-CA" sz="2600" dirty="0"/>
              <a:t>. rediscover your values,</a:t>
            </a:r>
            <a:r>
              <a:rPr lang="en-CA" sz="2600" dirty="0">
                <a:solidFill>
                  <a:schemeClr val="bg1"/>
                </a:solidFill>
              </a:rPr>
              <a:t> </a:t>
            </a:r>
          </a:p>
          <a:p>
            <a:r>
              <a:rPr lang="en-CA" sz="2600" dirty="0">
                <a:solidFill>
                  <a:schemeClr val="bg1"/>
                </a:solidFill>
              </a:rPr>
              <a:t>4</a:t>
            </a:r>
            <a:r>
              <a:rPr lang="en-CA" sz="2600" dirty="0"/>
              <a:t>. values-based behavior,</a:t>
            </a:r>
          </a:p>
          <a:p>
            <a:r>
              <a:rPr lang="en-CA" sz="2600" dirty="0">
                <a:solidFill>
                  <a:schemeClr val="bg1"/>
                </a:solidFill>
              </a:rPr>
              <a:t>5</a:t>
            </a:r>
            <a:r>
              <a:rPr lang="en-CA" sz="2600" dirty="0"/>
              <a:t>.  higher power.</a:t>
            </a:r>
            <a:r>
              <a:rPr lang="en-CA" sz="2600" dirty="0">
                <a:solidFill>
                  <a:schemeClr val="bg1"/>
                </a:solidFill>
              </a:rPr>
              <a:t> </a:t>
            </a:r>
          </a:p>
          <a:p>
            <a:r>
              <a:rPr lang="en-CA" sz="2600" dirty="0"/>
              <a:t>Kate’s summary. </a:t>
            </a:r>
            <a:endParaRPr lang="en-CA" sz="2600" dirty="0">
              <a:solidFill>
                <a:schemeClr val="bg1"/>
              </a:solidFill>
            </a:endParaRPr>
          </a:p>
          <a:p>
            <a:pPr marL="0" indent="0">
              <a:buNone/>
            </a:pPr>
            <a:endParaRPr lang="en-CA" sz="2400" dirty="0">
              <a:solidFill>
                <a:schemeClr val="bg1"/>
              </a:solidFill>
            </a:endParaRPr>
          </a:p>
          <a:p>
            <a:pPr marL="0" indent="0">
              <a:buNone/>
            </a:pPr>
            <a:endParaRPr lang="en-CA" sz="2000" dirty="0"/>
          </a:p>
          <a:p>
            <a:endParaRPr lang="en-CA" dirty="0"/>
          </a:p>
        </p:txBody>
      </p:sp>
      <p:pic>
        <p:nvPicPr>
          <p:cNvPr id="7" name="Picture 6" descr="Turtle swimming underwater">
            <a:extLst>
              <a:ext uri="{FF2B5EF4-FFF2-40B4-BE49-F238E27FC236}">
                <a16:creationId xmlns:a16="http://schemas.microsoft.com/office/drawing/2014/main" id="{A47824AE-26A9-48E8-BEAA-5AE4268585A8}"/>
              </a:ext>
            </a:extLst>
          </p:cNvPr>
          <p:cNvPicPr>
            <a:picLocks noChangeAspect="1"/>
          </p:cNvPicPr>
          <p:nvPr/>
        </p:nvPicPr>
        <p:blipFill rotWithShape="1">
          <a:blip r:embed="rId2"/>
          <a:srcRect l="8604" r="22148" b="2"/>
          <a:stretch/>
        </p:blipFill>
        <p:spPr>
          <a:xfrm>
            <a:off x="97779" y="1112349"/>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9769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2666-D0BB-506A-3FE1-92A2624B2A6A}"/>
            </a:ext>
          </a:extLst>
        </p:cNvPr>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644665C2-A6B3-93C3-B77D-2ADE7AC01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59" y="1463039"/>
            <a:ext cx="10404366" cy="5047229"/>
          </a:xfrm>
          <a:prstGeom prst="rect">
            <a:avLst/>
          </a:prstGeom>
        </p:spPr>
      </p:pic>
      <p:sp>
        <p:nvSpPr>
          <p:cNvPr id="5" name="TextBox 4">
            <a:extLst>
              <a:ext uri="{FF2B5EF4-FFF2-40B4-BE49-F238E27FC236}">
                <a16:creationId xmlns:a16="http://schemas.microsoft.com/office/drawing/2014/main" id="{E65FD908-E214-4A98-45AB-EDC9A01B0C84}"/>
              </a:ext>
            </a:extLst>
          </p:cNvPr>
          <p:cNvSpPr txBox="1"/>
          <p:nvPr/>
        </p:nvSpPr>
        <p:spPr>
          <a:xfrm>
            <a:off x="200759" y="167186"/>
            <a:ext cx="11202257" cy="1077218"/>
          </a:xfrm>
          <a:prstGeom prst="rect">
            <a:avLst/>
          </a:prstGeom>
          <a:noFill/>
        </p:spPr>
        <p:txBody>
          <a:bodyPr wrap="square">
            <a:spAutoFit/>
          </a:bodyPr>
          <a:lstStyle/>
          <a:p>
            <a:pPr algn="ctr"/>
            <a:r>
              <a:rPr lang="en-US" sz="3200" dirty="0">
                <a:solidFill>
                  <a:schemeClr val="bg1"/>
                </a:solidFill>
              </a:rPr>
              <a:t>PRACTICE USING SKILLS TOOLS AND STRATEGIES</a:t>
            </a:r>
          </a:p>
          <a:p>
            <a:pPr algn="ctr"/>
            <a:r>
              <a:rPr lang="en-US" sz="3200" dirty="0">
                <a:solidFill>
                  <a:schemeClr val="bg1"/>
                </a:solidFill>
              </a:rPr>
              <a:t>Crisis plans with Chris </a:t>
            </a:r>
            <a:endParaRPr lang="en-CA" sz="3200" dirty="0">
              <a:solidFill>
                <a:schemeClr val="bg1"/>
              </a:solidFill>
            </a:endParaRPr>
          </a:p>
        </p:txBody>
      </p:sp>
    </p:spTree>
    <p:extLst>
      <p:ext uri="{BB962C8B-B14F-4D97-AF65-F5344CB8AC3E}">
        <p14:creationId xmlns:p14="http://schemas.microsoft.com/office/powerpoint/2010/main" val="623370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C2AD5-AB97-FBCA-9845-D3FFA4493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5" name="Picture 4">
            <a:extLst>
              <a:ext uri="{FF2B5EF4-FFF2-40B4-BE49-F238E27FC236}">
                <a16:creationId xmlns:a16="http://schemas.microsoft.com/office/drawing/2014/main" id="{5E7A4B48-4A41-19F0-9560-DA10E37A6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2875367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7437B2-3828-B8BA-2E55-EB7357311A6C}"/>
              </a:ext>
            </a:extLst>
          </p:cNvPr>
          <p:cNvSpPr txBox="1"/>
          <p:nvPr/>
        </p:nvSpPr>
        <p:spPr>
          <a:xfrm>
            <a:off x="-324050" y="0"/>
            <a:ext cx="12840100" cy="584775"/>
          </a:xfrm>
          <a:prstGeom prst="rect">
            <a:avLst/>
          </a:prstGeom>
          <a:noFill/>
        </p:spPr>
        <p:txBody>
          <a:bodyPr wrap="square">
            <a:spAutoFit/>
          </a:bodyPr>
          <a:lstStyle/>
          <a:p>
            <a:pPr algn="ctr"/>
            <a:r>
              <a:rPr lang="en-CA" sz="3200" dirty="0">
                <a:solidFill>
                  <a:schemeClr val="bg1"/>
                </a:solidFill>
              </a:rPr>
              <a:t>RESULTS ON IN PERSON POLL FROM LAST WEEK</a:t>
            </a:r>
            <a:endParaRPr lang="en-CA" sz="3200" dirty="0"/>
          </a:p>
        </p:txBody>
      </p:sp>
      <p:sp>
        <p:nvSpPr>
          <p:cNvPr id="4" name="TextBox 3">
            <a:extLst>
              <a:ext uri="{FF2B5EF4-FFF2-40B4-BE49-F238E27FC236}">
                <a16:creationId xmlns:a16="http://schemas.microsoft.com/office/drawing/2014/main" id="{3F4ED1BF-BC8A-8BFF-81A4-11E71695CB13}"/>
              </a:ext>
            </a:extLst>
          </p:cNvPr>
          <p:cNvSpPr txBox="1"/>
          <p:nvPr/>
        </p:nvSpPr>
        <p:spPr>
          <a:xfrm>
            <a:off x="599767" y="491381"/>
            <a:ext cx="12192000" cy="6463308"/>
          </a:xfrm>
          <a:prstGeom prst="rect">
            <a:avLst/>
          </a:prstGeom>
          <a:noFill/>
        </p:spPr>
        <p:txBody>
          <a:bodyPr wrap="square">
            <a:spAutoFit/>
          </a:bodyPr>
          <a:lstStyle/>
          <a:p>
            <a:r>
              <a:rPr lang="en-US" b="0" i="0" dirty="0">
                <a:effectLst/>
                <a:latin typeface="Arial" panose="020B0604020202020204" pitchFamily="34" charset="0"/>
              </a:rPr>
              <a:t>1. Which of the following “holes” do you sometimes or often fall into(multiple choice </a:t>
            </a:r>
          </a:p>
          <a:p>
            <a:pPr marL="342900" indent="-342900">
              <a:buAutoNum type="alphaLcPeriod"/>
            </a:pPr>
            <a:r>
              <a:rPr lang="en-US" b="0" i="0" dirty="0">
                <a:effectLst/>
                <a:latin typeface="Arial" panose="020B0604020202020204" pitchFamily="34" charset="0"/>
              </a:rPr>
              <a:t>Substance use or other addictive behaviors  ​​41% </a:t>
            </a:r>
          </a:p>
          <a:p>
            <a:pPr marL="342900" indent="-342900">
              <a:buAutoNum type="alphaLcPeriod"/>
            </a:pPr>
            <a:r>
              <a:rPr lang="en-US" b="0" i="0" dirty="0">
                <a:effectLst/>
                <a:latin typeface="Arial" panose="020B0604020202020204" pitchFamily="34" charset="0"/>
              </a:rPr>
              <a:t>Destructive impulsive behavior  ​​​​27% </a:t>
            </a:r>
          </a:p>
          <a:p>
            <a:pPr marL="342900" indent="-342900">
              <a:buAutoNum type="alphaLcPeriod"/>
            </a:pPr>
            <a:r>
              <a:rPr lang="en-US" b="0" i="0" dirty="0">
                <a:effectLst/>
                <a:latin typeface="Arial" panose="020B0604020202020204" pitchFamily="34" charset="0"/>
              </a:rPr>
              <a:t>Patterns of dysfunctional interpersonal interactions​  45%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Negative self-talk  ​​​​​​​91%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Being overly critical of others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Dysregulated anger, anxiety, despair, or numbing out  ​86%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Problems with boundaries-such as being unable to say no​  73%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Any repeated behaviors' you later regret  ​​​​45%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Withdrawing or running away​​​​​​  77%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Thinking of and actually hurting yourself​​​​  23%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Suicidal thoughts  ​​​​​​​​36% </a:t>
            </a:r>
          </a:p>
          <a:p>
            <a:r>
              <a:rPr lang="en-US" b="0" i="0" dirty="0">
                <a:effectLst/>
                <a:latin typeface="Arial" panose="020B0604020202020204" pitchFamily="34" charset="0"/>
              </a:rPr>
              <a:t>  </a:t>
            </a:r>
            <a:endParaRPr lang="en-US" dirty="0">
              <a:latin typeface="Arial" panose="020B0604020202020204" pitchFamily="34" charset="0"/>
            </a:endParaRPr>
          </a:p>
          <a:p>
            <a:r>
              <a:rPr lang="en-US" b="0" i="0" dirty="0">
                <a:effectLst/>
                <a:latin typeface="Arial" panose="020B0604020202020204" pitchFamily="34" charset="0"/>
              </a:rPr>
              <a:t>2. With respect to your thought holes, which thought do you most often have about yourself? (multiple choice)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incompetent  ​​​​​​​50% </a:t>
            </a:r>
          </a:p>
          <a:p>
            <a:pPr marL="342900" indent="-342900">
              <a:buAutoNum type="alphaLcPeriod"/>
            </a:pPr>
            <a:r>
              <a:rPr lang="en-US" b="0" i="0" dirty="0">
                <a:effectLst/>
                <a:latin typeface="Arial" panose="020B0604020202020204" pitchFamily="34" charset="0"/>
              </a:rPr>
              <a:t>I’m an imposter​​​​​​​  14%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defective  ​​​​​​​64%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unworthy  ​​​​​​​59%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shameful​​​​​​​  23%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guilty  ​​​​​​​​41%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unsafe​​​​​​​​  18%</a:t>
            </a:r>
          </a:p>
          <a:p>
            <a:pPr marL="342900" indent="-342900">
              <a:buAutoNum type="alphaLcPeriod"/>
            </a:pPr>
            <a:r>
              <a:rPr lang="en-US" b="0" i="0" dirty="0">
                <a:effectLst/>
                <a:latin typeface="Arial" panose="020B0604020202020204" pitchFamily="34" charset="0"/>
              </a:rPr>
              <a:t>I’m vulnerable​​​​​​​  27%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out of control​​​​​​​  27%</a:t>
            </a:r>
            <a:endParaRPr lang="en-CA" dirty="0"/>
          </a:p>
        </p:txBody>
      </p:sp>
    </p:spTree>
    <p:extLst>
      <p:ext uri="{BB962C8B-B14F-4D97-AF65-F5344CB8AC3E}">
        <p14:creationId xmlns:p14="http://schemas.microsoft.com/office/powerpoint/2010/main" val="1408627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EF095-33F1-9DE3-4409-1866FE2331A8}"/>
              </a:ext>
            </a:extLst>
          </p:cNvPr>
          <p:cNvSpPr txBox="1"/>
          <p:nvPr/>
        </p:nvSpPr>
        <p:spPr>
          <a:xfrm>
            <a:off x="2026059" y="252221"/>
            <a:ext cx="12192000" cy="6186309"/>
          </a:xfrm>
          <a:prstGeom prst="rect">
            <a:avLst/>
          </a:prstGeom>
          <a:noFill/>
        </p:spPr>
        <p:txBody>
          <a:bodyPr wrap="square">
            <a:spAutoFit/>
          </a:bodyPr>
          <a:lstStyle/>
          <a:p>
            <a:r>
              <a:rPr lang="en-US" b="0" i="0" dirty="0">
                <a:effectLst/>
                <a:latin typeface="Arial" panose="020B0604020202020204" pitchFamily="34" charset="0"/>
              </a:rPr>
              <a:t>3. I’m in crisis…(single choice)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All the time  ​​​​​​​​0%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Very often​​​​​​​​  36%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Often  ​​​​​​​​​41%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Sometimes  ​​​​​​​​23%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Rarely  ​​​​​​​​0%     </a:t>
            </a:r>
          </a:p>
          <a:p>
            <a:endParaRPr lang="en-US" dirty="0">
              <a:latin typeface="Arial" panose="020B0604020202020204" pitchFamily="34" charset="0"/>
            </a:endParaRPr>
          </a:p>
          <a:p>
            <a:r>
              <a:rPr lang="en-US" b="0" i="0" dirty="0">
                <a:effectLst/>
                <a:latin typeface="Arial" panose="020B0604020202020204" pitchFamily="34" charset="0"/>
              </a:rPr>
              <a:t>4. When I’m in crisis I feel…(multiple choice)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Angry​​​​​​​​​  36%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Anxious  ​​​​​​​​91%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In despair  ​​​​​​​​77%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Confused or lost​​​​​​​  41%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Numb​​​​​​​​  45%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Like I’m in a bottomless hole​​​​​  50%</a:t>
            </a:r>
          </a:p>
          <a:p>
            <a:r>
              <a:rPr lang="en-US" b="0" i="0" dirty="0">
                <a:effectLst/>
                <a:latin typeface="Arial" panose="020B0604020202020204" pitchFamily="34" charset="0"/>
              </a:rPr>
              <a:t> </a:t>
            </a:r>
          </a:p>
          <a:p>
            <a:r>
              <a:rPr lang="en-US" b="0" i="0" dirty="0">
                <a:effectLst/>
                <a:latin typeface="Arial" panose="020B0604020202020204" pitchFamily="34" charset="0"/>
              </a:rPr>
              <a:t>5. My crisis typically lasts…(multiple choice) </a:t>
            </a:r>
          </a:p>
          <a:p>
            <a:pPr marL="342900" indent="-342900">
              <a:buAutoNum type="alphaLcPeriod"/>
            </a:pPr>
            <a:r>
              <a:rPr lang="en-US" b="0" i="0" dirty="0">
                <a:effectLst/>
                <a:latin typeface="Arial" panose="020B0604020202020204" pitchFamily="34" charset="0"/>
              </a:rPr>
              <a:t>Minutes​​​​​​​​  32% </a:t>
            </a:r>
            <a:endParaRPr lang="en-US" dirty="0">
              <a:latin typeface="Arial" panose="020B0604020202020204" pitchFamily="34" charset="0"/>
            </a:endParaRPr>
          </a:p>
          <a:p>
            <a:r>
              <a:rPr lang="en-US" b="0" i="0" dirty="0">
                <a:effectLst/>
                <a:latin typeface="Arial" panose="020B0604020202020204" pitchFamily="34" charset="0"/>
              </a:rPr>
              <a:t>b. Hours  ​​​​​​​​45% </a:t>
            </a:r>
            <a:endParaRPr lang="en-US" dirty="0">
              <a:latin typeface="Arial" panose="020B0604020202020204" pitchFamily="34" charset="0"/>
            </a:endParaRPr>
          </a:p>
          <a:p>
            <a:r>
              <a:rPr lang="en-US" b="0" i="0" dirty="0">
                <a:effectLst/>
                <a:latin typeface="Arial" panose="020B0604020202020204" pitchFamily="34" charset="0"/>
              </a:rPr>
              <a:t>c. Days  ​​​​​​​​​59% </a:t>
            </a:r>
            <a:endParaRPr lang="en-US" dirty="0">
              <a:latin typeface="Arial" panose="020B0604020202020204" pitchFamily="34" charset="0"/>
            </a:endParaRPr>
          </a:p>
          <a:p>
            <a:r>
              <a:rPr lang="en-US" b="0" i="0" dirty="0">
                <a:effectLst/>
                <a:latin typeface="Arial" panose="020B0604020202020204" pitchFamily="34" charset="0"/>
              </a:rPr>
              <a:t>d) Weeks​​​​​​​​  9% </a:t>
            </a:r>
            <a:endParaRPr lang="en-US" dirty="0">
              <a:latin typeface="Arial" panose="020B0604020202020204" pitchFamily="34" charset="0"/>
            </a:endParaRPr>
          </a:p>
          <a:p>
            <a:r>
              <a:rPr lang="en-US" b="0" i="0" dirty="0">
                <a:effectLst/>
                <a:latin typeface="Arial" panose="020B0604020202020204" pitchFamily="34" charset="0"/>
              </a:rPr>
              <a:t>e) Months  ​​​​​​​​5% </a:t>
            </a:r>
            <a:endParaRPr lang="en-US" dirty="0">
              <a:latin typeface="Arial" panose="020B0604020202020204" pitchFamily="34" charset="0"/>
            </a:endParaRPr>
          </a:p>
          <a:p>
            <a:r>
              <a:rPr lang="en-US" b="0" i="0" dirty="0">
                <a:effectLst/>
                <a:latin typeface="Arial" panose="020B0604020202020204" pitchFamily="34" charset="0"/>
              </a:rPr>
              <a:t>f) They never stop​​​​​​​  14%</a:t>
            </a:r>
            <a:endParaRPr lang="en-CA" dirty="0"/>
          </a:p>
        </p:txBody>
      </p:sp>
    </p:spTree>
    <p:extLst>
      <p:ext uri="{BB962C8B-B14F-4D97-AF65-F5344CB8AC3E}">
        <p14:creationId xmlns:p14="http://schemas.microsoft.com/office/powerpoint/2010/main" val="68790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902DD5-0DBF-B5CA-B8A7-43ED0A515B3A}"/>
              </a:ext>
            </a:extLst>
          </p:cNvPr>
          <p:cNvSpPr txBox="1"/>
          <p:nvPr/>
        </p:nvSpPr>
        <p:spPr>
          <a:xfrm>
            <a:off x="3124200" y="147161"/>
            <a:ext cx="12192000" cy="3416320"/>
          </a:xfrm>
          <a:prstGeom prst="rect">
            <a:avLst/>
          </a:prstGeom>
          <a:noFill/>
        </p:spPr>
        <p:txBody>
          <a:bodyPr wrap="square">
            <a:spAutoFit/>
          </a:bodyPr>
          <a:lstStyle/>
          <a:p>
            <a:r>
              <a:rPr lang="en-US" b="0" i="0" dirty="0">
                <a:effectLst/>
                <a:latin typeface="Arial" panose="020B0604020202020204" pitchFamily="34" charset="0"/>
              </a:rPr>
              <a:t>6. In a crisis I tend to think that …(multiple choice) </a:t>
            </a:r>
          </a:p>
          <a:p>
            <a:pPr marL="342900" indent="-342900">
              <a:buAutoNum type="alphaLcPeriod"/>
            </a:pPr>
            <a:r>
              <a:rPr lang="en-US" b="0" i="0" dirty="0">
                <a:effectLst/>
                <a:latin typeface="Arial" panose="020B0604020202020204" pitchFamily="34" charset="0"/>
              </a:rPr>
              <a:t>I’m worthless  ​​​​​​​55% </a:t>
            </a:r>
          </a:p>
          <a:p>
            <a:pPr marL="342900" indent="-342900">
              <a:buAutoNum type="alphaLcPeriod"/>
            </a:pPr>
            <a:r>
              <a:rPr lang="en-US" b="0" i="0" dirty="0">
                <a:effectLst/>
                <a:latin typeface="Arial" panose="020B0604020202020204" pitchFamily="34" charset="0"/>
              </a:rPr>
              <a:t>I’m shameful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unlovable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 don’t belong  ​​​​​​​59%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bad  ​​​​​​​​27%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irreparably flawed​​​​​​  55% </a:t>
            </a:r>
          </a:p>
          <a:p>
            <a:pPr marL="342900" indent="-342900">
              <a:buAutoNum type="alphaLcPeriod"/>
            </a:pPr>
            <a:endParaRPr lang="en-US" dirty="0">
              <a:latin typeface="Arial" panose="020B0604020202020204" pitchFamily="34" charset="0"/>
            </a:endParaRPr>
          </a:p>
          <a:p>
            <a:pPr marL="342900" indent="-342900">
              <a:buAutoNum type="alphaLcPeriod"/>
            </a:pPr>
            <a:endParaRPr lang="en-US" b="0" i="0" dirty="0">
              <a:effectLst/>
              <a:latin typeface="Arial" panose="020B0604020202020204" pitchFamily="34" charset="0"/>
            </a:endParaRPr>
          </a:p>
          <a:p>
            <a:r>
              <a:rPr lang="en-US" b="0" i="0" dirty="0">
                <a:effectLst/>
                <a:latin typeface="Arial" panose="020B0604020202020204" pitchFamily="34" charset="0"/>
              </a:rPr>
              <a:t>7. In a crisis… </a:t>
            </a:r>
          </a:p>
          <a:p>
            <a:pPr marL="342900" indent="-342900">
              <a:buAutoNum type="alphaLcPeriod"/>
            </a:pPr>
            <a:r>
              <a:rPr lang="en-US" b="0" i="0" dirty="0">
                <a:effectLst/>
                <a:latin typeface="Arial" panose="020B0604020202020204" pitchFamily="34" charset="0"/>
              </a:rPr>
              <a:t>I tend to keep it all inside​​​​​  77%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 tend to let it </a:t>
            </a:r>
            <a:r>
              <a:rPr lang="en-US" b="0" i="0">
                <a:effectLst/>
                <a:latin typeface="Arial" panose="020B0604020202020204" pitchFamily="34" charset="0"/>
              </a:rPr>
              <a:t>out​​​​​​​  45</a:t>
            </a:r>
            <a:r>
              <a:rPr lang="en-US" b="0" i="0" dirty="0">
                <a:effectLst/>
                <a:latin typeface="Arial" panose="020B0604020202020204" pitchFamily="34" charset="0"/>
              </a:rPr>
              <a:t>%</a:t>
            </a:r>
            <a:endParaRPr lang="en-CA" dirty="0"/>
          </a:p>
        </p:txBody>
      </p:sp>
    </p:spTree>
    <p:extLst>
      <p:ext uri="{BB962C8B-B14F-4D97-AF65-F5344CB8AC3E}">
        <p14:creationId xmlns:p14="http://schemas.microsoft.com/office/powerpoint/2010/main" val="374039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34CE-54F0-DE60-E60B-9B86BEA2A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8F2B1-BFF7-E87B-B7DF-46A5DF1F97CE}"/>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bg1"/>
                </a:solidFill>
              </a:rPr>
              <a:t>Crisis plan algorithm</a:t>
            </a:r>
          </a:p>
        </p:txBody>
      </p:sp>
      <p:sp>
        <p:nvSpPr>
          <p:cNvPr id="3" name="Content Placeholder 2">
            <a:extLst>
              <a:ext uri="{FF2B5EF4-FFF2-40B4-BE49-F238E27FC236}">
                <a16:creationId xmlns:a16="http://schemas.microsoft.com/office/drawing/2014/main" id="{8F136702-F196-A563-A707-9D4465A76968}"/>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D8A1C0D3-95C9-823B-A670-56994F2F1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336273"/>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1D78-A27A-5F6E-A579-6F850F2044B0}"/>
            </a:ext>
          </a:extLst>
        </p:cNvPr>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5E6D6C9-D20C-0AE6-D65E-ADC3BF7E2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6998"/>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119641"/>
      </p:ext>
    </p:extLst>
  </p:cSld>
  <p:clrMapOvr>
    <a:masterClrMapping/>
  </p:clrMapOvr>
  <mc:AlternateContent xmlns:mc="http://schemas.openxmlformats.org/markup-compatibility/2006" xmlns:p14="http://schemas.microsoft.com/office/powerpoint/2010/main">
    <mc:Choice Requires="p14">
      <p:transition spd="med" p14:dur="700" advTm="88501">
        <p:fade/>
      </p:transition>
    </mc:Choice>
    <mc:Fallback xmlns="">
      <p:transition spd="med" advTm="88501">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7A719-8A61-FAD8-C5F5-FE17320C8BC5}"/>
            </a:ext>
          </a:extLst>
        </p:cNvPr>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9AF7C8E3-495F-6763-3819-868EE67E9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460591"/>
      </p:ext>
    </p:extLst>
  </p:cSld>
  <p:clrMapOvr>
    <a:masterClrMapping/>
  </p:clrMapOvr>
  <mc:AlternateContent xmlns:mc="http://schemas.openxmlformats.org/markup-compatibility/2006" xmlns:p14="http://schemas.microsoft.com/office/powerpoint/2010/main">
    <mc:Choice Requires="p14">
      <p:transition spd="med" p14:dur="700" advTm="240220">
        <p:fade/>
      </p:transition>
    </mc:Choice>
    <mc:Fallback xmlns="">
      <p:transition spd="med" advTm="24022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and self-harm session 5 of the manual.</a:t>
            </a:r>
            <a:br>
              <a:rPr lang="en-US" sz="2400" cap="none" dirty="0">
                <a:solidFill>
                  <a:schemeClr val="tx1"/>
                </a:solidFill>
                <a:latin typeface="Corbel" panose="020B0503020204020204" pitchFamily="34" charset="0"/>
              </a:rPr>
            </a:br>
            <a:r>
              <a:rPr lang="en-US" sz="3100" cap="none" dirty="0">
                <a:solidFill>
                  <a:schemeClr val="bg1"/>
                </a:solidFill>
                <a:latin typeface="Corbel" panose="020B0503020204020204" pitchFamily="34" charset="0"/>
              </a:rPr>
              <a:t>week 5- distress tolerance p. 33-46 of dbt workbook. Introducing the second tool: holes diary cards- session 7 of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95AA7F6E-6648-88C5-69EA-65502D787DFA}"/>
              </a:ext>
            </a:extLst>
          </p:cNvPr>
          <p:cNvSpPr>
            <a:spLocks noGrp="1"/>
          </p:cNvSpPr>
          <p:nvPr>
            <p:ph type="sldNum" sz="quarter" idx="12"/>
          </p:nvPr>
        </p:nvSpPr>
        <p:spPr/>
        <p:txBody>
          <a:bodyPr/>
          <a:lstStyle/>
          <a:p>
            <a:fld id="{9E20A575-D5C3-4C6C-AFF7-D4C69312CDA0}" type="slidenum">
              <a:rPr lang="en-CA" smtClean="0"/>
              <a:t>3</a:t>
            </a:fld>
            <a:endParaRPr lang="en-CA"/>
          </a:p>
        </p:txBody>
      </p:sp>
    </p:spTree>
    <p:extLst>
      <p:ext uri="{BB962C8B-B14F-4D97-AF65-F5344CB8AC3E}">
        <p14:creationId xmlns:p14="http://schemas.microsoft.com/office/powerpoint/2010/main" val="850928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7B5C-3F3C-3F85-261A-77A74A0153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475DD9-E54F-FBE1-23E8-B2F83D2FC499}"/>
              </a:ext>
            </a:extLst>
          </p:cNvPr>
          <p:cNvSpPr txBox="1"/>
          <p:nvPr/>
        </p:nvSpPr>
        <p:spPr>
          <a:xfrm>
            <a:off x="2604155" y="164125"/>
            <a:ext cx="8236670" cy="646331"/>
          </a:xfrm>
          <a:prstGeom prst="rect">
            <a:avLst/>
          </a:prstGeom>
          <a:noFill/>
        </p:spPr>
        <p:txBody>
          <a:bodyPr wrap="square">
            <a:spAutoFit/>
          </a:bodyPr>
          <a:lstStyle/>
          <a:p>
            <a:r>
              <a:rPr lang="en-US" sz="3600" cap="all" dirty="0">
                <a:solidFill>
                  <a:schemeClr val="bg1"/>
                </a:solidFill>
              </a:rPr>
              <a:t>ANN’S INTERMEDIARY TARGETS</a:t>
            </a:r>
            <a:endParaRPr lang="en-CA" sz="3600" dirty="0"/>
          </a:p>
        </p:txBody>
      </p:sp>
      <p:sp>
        <p:nvSpPr>
          <p:cNvPr id="5" name="TextBox 4">
            <a:extLst>
              <a:ext uri="{FF2B5EF4-FFF2-40B4-BE49-F238E27FC236}">
                <a16:creationId xmlns:a16="http://schemas.microsoft.com/office/drawing/2014/main" id="{C518DA6A-67CD-4915-CBF6-F81D649B2167}"/>
              </a:ext>
            </a:extLst>
          </p:cNvPr>
          <p:cNvSpPr txBox="1"/>
          <p:nvPr/>
        </p:nvSpPr>
        <p:spPr>
          <a:xfrm>
            <a:off x="84841" y="970490"/>
            <a:ext cx="11953188" cy="5909310"/>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We met Ann in </a:t>
            </a:r>
            <a:r>
              <a:rPr lang="en-US" dirty="0">
                <a:latin typeface="Arial" panose="020B0604020202020204" pitchFamily="34" charset="0"/>
                <a:cs typeface="Arial" panose="020B0604020202020204" pitchFamily="34" charset="0"/>
              </a:rPr>
              <a:t>week 2 as she worked on a crisis plan</a:t>
            </a:r>
            <a:r>
              <a:rPr lang="en-US" b="0" i="0" dirty="0">
                <a:effectLst/>
                <a:latin typeface="Arial" panose="020B0604020202020204" pitchFamily="34" charset="0"/>
                <a:cs typeface="Arial" panose="020B0604020202020204" pitchFamily="34" charset="0"/>
              </a:rPr>
              <a:t>. She was the nurse working at a family run nursing home that had been sold to new owners. Ann was trying to adjust to a stressful and challenging situation without becoming overwhelmed by her lifelong symptoms of anxiety and depression.</a:t>
            </a:r>
            <a:r>
              <a:rPr lang="en-US" dirty="0">
                <a:latin typeface="Arial" panose="020B0604020202020204" pitchFamily="34" charset="0"/>
                <a:cs typeface="Arial" panose="020B0604020202020204" pitchFamily="34" charset="0"/>
              </a:rPr>
              <a:t> Ann was particularly anxious about her weekly meetings with her supervisor Jane. She had prepared, and in her imagination practiced, a crisis plan to help her with these feelings and thoughts. Ann found this helpful. She liked using the “personal dashboard” because it helped her to pay attention to her feelings before they became overwhelming. She was also becoming more aware of the importance her energy balance and the importance of staying in the window of emotional tolerance. When she noticed that she was becoming activated, she reviewed the coping thoughts that she had chosen to use. She also though of her values; being of service to the residents.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 now wanted to find </a:t>
            </a:r>
            <a:r>
              <a:rPr lang="en-US" dirty="0">
                <a:solidFill>
                  <a:schemeClr val="bg1"/>
                </a:solidFill>
                <a:latin typeface="Arial" panose="020B0604020202020204" pitchFamily="34" charset="0"/>
                <a:cs typeface="Arial" panose="020B0604020202020204" pitchFamily="34" charset="0"/>
              </a:rPr>
              <a:t>intermediate targets </a:t>
            </a:r>
            <a:r>
              <a:rPr lang="en-US" dirty="0">
                <a:latin typeface="Arial" panose="020B0604020202020204" pitchFamily="34" charset="0"/>
                <a:cs typeface="Arial" panose="020B0604020202020204" pitchFamily="34" charset="0"/>
              </a:rPr>
              <a:t>for her diary card. She recalled that they are the same as the holes used in the crisis plan: feelings, thoughts, or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occurring when she was struggling to cope.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Using the wheel of feelings, Ann recognized that when she was emotionally activated, she often felt fear and sadness. Other emotions from the wheel that she related to were scared, anxious, worried, vulnerable, and fragile.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 realized her negative thoughts tended to fall into the categories of all or nothing, emotional reasoning, and catastrophizing.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Her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were all internalizing; withdrawal, fixating on certain thoughts, and avoiding social situations.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Looking at this list, Ann thought she would use </a:t>
            </a:r>
            <a:r>
              <a:rPr lang="en-US" dirty="0">
                <a:solidFill>
                  <a:schemeClr val="bg1"/>
                </a:solidFill>
                <a:latin typeface="Arial" panose="020B0604020202020204" pitchFamily="34" charset="0"/>
                <a:cs typeface="Arial" panose="020B0604020202020204" pitchFamily="34" charset="0"/>
              </a:rPr>
              <a:t>“ruminating on negative thoughts” </a:t>
            </a:r>
            <a:r>
              <a:rPr lang="en-US" dirty="0">
                <a:latin typeface="Arial" panose="020B0604020202020204" pitchFamily="34" charset="0"/>
                <a:cs typeface="Arial" panose="020B0604020202020204" pitchFamily="34" charset="0"/>
              </a:rPr>
              <a:t>and </a:t>
            </a:r>
            <a:r>
              <a:rPr lang="en-US" dirty="0">
                <a:solidFill>
                  <a:schemeClr val="bg1"/>
                </a:solidFill>
                <a:latin typeface="Arial" panose="020B0604020202020204" pitchFamily="34" charset="0"/>
                <a:cs typeface="Arial" panose="020B0604020202020204" pitchFamily="34" charset="0"/>
              </a:rPr>
              <a:t>“withdrawing” </a:t>
            </a:r>
            <a:r>
              <a:rPr lang="en-US" dirty="0">
                <a:latin typeface="Arial" panose="020B0604020202020204" pitchFamily="34" charset="0"/>
                <a:cs typeface="Arial" panose="020B0604020202020204" pitchFamily="34" charset="0"/>
              </a:rPr>
              <a:t>as her intermediate targets. Being artistic, Ann decided she would use a pallet of colors, ranging from canary yellow to crimson red, to rate her targets.</a:t>
            </a:r>
            <a:br>
              <a:rPr lang="en-US" dirty="0"/>
            </a:br>
            <a:endParaRPr lang="en-CA" dirty="0"/>
          </a:p>
        </p:txBody>
      </p:sp>
    </p:spTree>
    <p:extLst>
      <p:ext uri="{BB962C8B-B14F-4D97-AF65-F5344CB8AC3E}">
        <p14:creationId xmlns:p14="http://schemas.microsoft.com/office/powerpoint/2010/main" val="3894133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03B7-C576-840D-393F-38D0E70369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2D0630-1AFE-C97C-3BBA-CB35B2C1BFA8}"/>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9" y="397135"/>
            <a:ext cx="11634281" cy="623543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A7ECF834-DD22-86B1-DE17-7BE487A3F009}"/>
              </a:ext>
            </a:extLst>
          </p:cNvPr>
          <p:cNvSpPr txBox="1"/>
          <p:nvPr/>
        </p:nvSpPr>
        <p:spPr>
          <a:xfrm>
            <a:off x="562963" y="2208235"/>
            <a:ext cx="1263462" cy="369332"/>
          </a:xfrm>
          <a:prstGeom prst="rect">
            <a:avLst/>
          </a:prstGeom>
          <a:noFill/>
        </p:spPr>
        <p:txBody>
          <a:bodyPr wrap="square">
            <a:spAutoFit/>
          </a:bodyPr>
          <a:lstStyle/>
          <a:p>
            <a:r>
              <a:rPr lang="en-CA" sz="1800" dirty="0">
                <a:solidFill>
                  <a:srgbClr val="FF0000"/>
                </a:solidFill>
              </a:rPr>
              <a:t>ruminating </a:t>
            </a:r>
            <a:endParaRPr lang="en-CA" dirty="0">
              <a:solidFill>
                <a:srgbClr val="FF0000"/>
              </a:solidFill>
            </a:endParaRPr>
          </a:p>
        </p:txBody>
      </p:sp>
      <p:sp>
        <p:nvSpPr>
          <p:cNvPr id="8" name="TextBox 7">
            <a:extLst>
              <a:ext uri="{FF2B5EF4-FFF2-40B4-BE49-F238E27FC236}">
                <a16:creationId xmlns:a16="http://schemas.microsoft.com/office/drawing/2014/main" id="{094BB9AE-5AF6-9C9F-33A5-BB489B377C3F}"/>
              </a:ext>
            </a:extLst>
          </p:cNvPr>
          <p:cNvSpPr txBox="1"/>
          <p:nvPr/>
        </p:nvSpPr>
        <p:spPr>
          <a:xfrm>
            <a:off x="577882" y="2597508"/>
            <a:ext cx="1425512" cy="369332"/>
          </a:xfrm>
          <a:prstGeom prst="rect">
            <a:avLst/>
          </a:prstGeom>
          <a:noFill/>
        </p:spPr>
        <p:txBody>
          <a:bodyPr wrap="square">
            <a:spAutoFit/>
          </a:bodyPr>
          <a:lstStyle/>
          <a:p>
            <a:r>
              <a:rPr lang="en-CA" dirty="0">
                <a:solidFill>
                  <a:srgbClr val="FF0000"/>
                </a:solidFill>
              </a:rPr>
              <a:t>withdrawal</a:t>
            </a:r>
            <a:r>
              <a:rPr lang="en-CA" sz="1800" dirty="0"/>
              <a:t>. </a:t>
            </a:r>
            <a:endParaRPr lang="en-CA" dirty="0"/>
          </a:p>
        </p:txBody>
      </p:sp>
      <p:sp>
        <p:nvSpPr>
          <p:cNvPr id="10" name="TextBox 9">
            <a:extLst>
              <a:ext uri="{FF2B5EF4-FFF2-40B4-BE49-F238E27FC236}">
                <a16:creationId xmlns:a16="http://schemas.microsoft.com/office/drawing/2014/main" id="{63709CB1-3156-20A4-26B7-A46209E3697F}"/>
              </a:ext>
            </a:extLst>
          </p:cNvPr>
          <p:cNvSpPr txBox="1"/>
          <p:nvPr/>
        </p:nvSpPr>
        <p:spPr>
          <a:xfrm>
            <a:off x="523876" y="2946899"/>
            <a:ext cx="1533524" cy="369332"/>
          </a:xfrm>
          <a:prstGeom prst="rect">
            <a:avLst/>
          </a:prstGeom>
          <a:noFill/>
        </p:spPr>
        <p:txBody>
          <a:bodyPr wrap="square">
            <a:spAutoFit/>
          </a:bodyPr>
          <a:lstStyle/>
          <a:p>
            <a:r>
              <a:rPr lang="en-CA" sz="1800" dirty="0">
                <a:solidFill>
                  <a:schemeClr val="bg1"/>
                </a:solidFill>
              </a:rPr>
              <a:t> </a:t>
            </a:r>
            <a:endParaRPr lang="en-CA" dirty="0">
              <a:solidFill>
                <a:schemeClr val="bg1"/>
              </a:solidFill>
            </a:endParaRPr>
          </a:p>
        </p:txBody>
      </p:sp>
      <p:sp>
        <p:nvSpPr>
          <p:cNvPr id="14" name="TextBox 13">
            <a:extLst>
              <a:ext uri="{FF2B5EF4-FFF2-40B4-BE49-F238E27FC236}">
                <a16:creationId xmlns:a16="http://schemas.microsoft.com/office/drawing/2014/main" id="{83EDD349-7708-2033-A72A-1E5CA9FFBB32}"/>
              </a:ext>
            </a:extLst>
          </p:cNvPr>
          <p:cNvSpPr txBox="1"/>
          <p:nvPr/>
        </p:nvSpPr>
        <p:spPr>
          <a:xfrm>
            <a:off x="1873188" y="2577567"/>
            <a:ext cx="6528896" cy="369332"/>
          </a:xfrm>
          <a:prstGeom prst="rect">
            <a:avLst/>
          </a:prstGeom>
          <a:noFill/>
        </p:spPr>
        <p:txBody>
          <a:bodyPr wrap="square">
            <a:spAutoFit/>
          </a:bodyPr>
          <a:lstStyle/>
          <a:p>
            <a:r>
              <a:rPr lang="en-CA" sz="1800" dirty="0">
                <a:solidFill>
                  <a:srgbClr val="FF0000"/>
                </a:solidFill>
              </a:rPr>
              <a:t> </a:t>
            </a:r>
            <a:endParaRPr lang="en-CA" dirty="0">
              <a:solidFill>
                <a:srgbClr val="FF0000"/>
              </a:solidFill>
            </a:endParaRPr>
          </a:p>
        </p:txBody>
      </p:sp>
      <p:sp>
        <p:nvSpPr>
          <p:cNvPr id="16" name="TextBox 15">
            <a:extLst>
              <a:ext uri="{FF2B5EF4-FFF2-40B4-BE49-F238E27FC236}">
                <a16:creationId xmlns:a16="http://schemas.microsoft.com/office/drawing/2014/main" id="{E506CD5D-D2EB-3642-18D7-33461299ABD9}"/>
              </a:ext>
            </a:extLst>
          </p:cNvPr>
          <p:cNvSpPr txBox="1"/>
          <p:nvPr/>
        </p:nvSpPr>
        <p:spPr>
          <a:xfrm>
            <a:off x="1873188" y="2966840"/>
            <a:ext cx="6369729" cy="369332"/>
          </a:xfrm>
          <a:prstGeom prst="rect">
            <a:avLst/>
          </a:prstGeom>
          <a:noFill/>
        </p:spPr>
        <p:txBody>
          <a:bodyPr wrap="square">
            <a:spAutoFit/>
          </a:bodyPr>
          <a:lstStyle/>
          <a:p>
            <a:r>
              <a:rPr lang="en-CA" sz="1800" dirty="0">
                <a:solidFill>
                  <a:srgbClr val="FF0000"/>
                </a:solidFill>
              </a:rPr>
              <a:t> </a:t>
            </a:r>
            <a:endParaRPr lang="en-CA" dirty="0">
              <a:solidFill>
                <a:srgbClr val="FF0000"/>
              </a:solidFill>
            </a:endParaRPr>
          </a:p>
        </p:txBody>
      </p:sp>
      <p:sp>
        <p:nvSpPr>
          <p:cNvPr id="7" name="TextBox 6">
            <a:extLst>
              <a:ext uri="{FF2B5EF4-FFF2-40B4-BE49-F238E27FC236}">
                <a16:creationId xmlns:a16="http://schemas.microsoft.com/office/drawing/2014/main" id="{1C38574C-C66A-45EC-1426-9E3BF28E346A}"/>
              </a:ext>
            </a:extLst>
          </p:cNvPr>
          <p:cNvSpPr txBox="1"/>
          <p:nvPr/>
        </p:nvSpPr>
        <p:spPr>
          <a:xfrm>
            <a:off x="1873188" y="1477951"/>
            <a:ext cx="5683017" cy="369332"/>
          </a:xfrm>
          <a:prstGeom prst="rect">
            <a:avLst/>
          </a:prstGeom>
          <a:noFill/>
        </p:spPr>
        <p:txBody>
          <a:bodyPr wrap="square">
            <a:spAutoFit/>
          </a:bodyPr>
          <a:lstStyle/>
          <a:p>
            <a:r>
              <a:rPr lang="en-CA" dirty="0">
                <a:solidFill>
                  <a:srgbClr val="FF0000"/>
                </a:solidFill>
              </a:rPr>
              <a:t>M  T    W   T     F    S    S</a:t>
            </a:r>
          </a:p>
        </p:txBody>
      </p:sp>
    </p:spTree>
    <p:extLst>
      <p:ext uri="{BB962C8B-B14F-4D97-AF65-F5344CB8AC3E}">
        <p14:creationId xmlns:p14="http://schemas.microsoft.com/office/powerpoint/2010/main" val="81257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19C9C-E229-5B53-4417-181A6BD95A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8E46330-411B-D079-1B9E-8CE0F4980A58}"/>
              </a:ext>
            </a:extLst>
          </p:cNvPr>
          <p:cNvPicPr>
            <a:picLocks noChangeAspect="1"/>
          </p:cNvPicPr>
          <p:nvPr/>
        </p:nvPicPr>
        <p:blipFill rotWithShape="1">
          <a:blip r:embed="rId2"/>
          <a:srcRect l="9091" t="23391"/>
          <a:stretch/>
        </p:blipFill>
        <p:spPr>
          <a:xfrm>
            <a:off x="20" y="10"/>
            <a:ext cx="12191980" cy="6857990"/>
          </a:xfrm>
          <a:prstGeom prst="rect">
            <a:avLst/>
          </a:prstGeom>
        </p:spPr>
      </p:pic>
      <p:sp>
        <p:nvSpPr>
          <p:cNvPr id="2" name="Title 1">
            <a:extLst>
              <a:ext uri="{FF2B5EF4-FFF2-40B4-BE49-F238E27FC236}">
                <a16:creationId xmlns:a16="http://schemas.microsoft.com/office/drawing/2014/main" id="{B6BAADFA-FB5E-6B5E-F3C8-B4930DF8B093}"/>
              </a:ext>
            </a:extLst>
          </p:cNvPr>
          <p:cNvSpPr>
            <a:spLocks noGrp="1"/>
          </p:cNvSpPr>
          <p:nvPr>
            <p:ph type="title" idx="4294967295"/>
          </p:nvPr>
        </p:nvSpPr>
        <p:spPr>
          <a:xfrm>
            <a:off x="1968751" y="586393"/>
            <a:ext cx="4504786" cy="879628"/>
          </a:xfrm>
        </p:spPr>
        <p:txBody>
          <a:bodyPr vert="horz" lIns="91440" tIns="45720" rIns="91440" bIns="45720" rtlCol="0" anchor="b">
            <a:normAutofit/>
          </a:bodyPr>
          <a:lstStyle/>
          <a:p>
            <a:pPr algn="r"/>
            <a:r>
              <a:rPr lang="en-US" sz="4800" b="1" dirty="0">
                <a:solidFill>
                  <a:schemeClr val="bg1"/>
                </a:solidFill>
              </a:rPr>
              <a:t>The 6 tools:</a:t>
            </a:r>
          </a:p>
        </p:txBody>
      </p:sp>
      <p:sp>
        <p:nvSpPr>
          <p:cNvPr id="8" name="TextBox 7">
            <a:extLst>
              <a:ext uri="{FF2B5EF4-FFF2-40B4-BE49-F238E27FC236}">
                <a16:creationId xmlns:a16="http://schemas.microsoft.com/office/drawing/2014/main" id="{41C327E6-D056-81A9-A9B5-C704501AAA27}"/>
              </a:ext>
            </a:extLst>
          </p:cNvPr>
          <p:cNvSpPr txBox="1"/>
          <p:nvPr/>
        </p:nvSpPr>
        <p:spPr>
          <a:xfrm>
            <a:off x="6391241" y="239823"/>
            <a:ext cx="4667693" cy="2985433"/>
          </a:xfrm>
          <a:prstGeom prst="rect">
            <a:avLst/>
          </a:prstGeom>
          <a:noFill/>
        </p:spPr>
        <p:txBody>
          <a:bodyPr wrap="square">
            <a:spAutoFit/>
          </a:bodyPr>
          <a:lstStyle/>
          <a:p>
            <a:r>
              <a:rPr lang="en-CA" sz="2800" dirty="0"/>
              <a:t>Crisis plans</a:t>
            </a:r>
          </a:p>
          <a:p>
            <a:r>
              <a:rPr lang="en-CA" sz="4800" b="1" dirty="0">
                <a:solidFill>
                  <a:schemeClr val="bg1"/>
                </a:solidFill>
              </a:rPr>
              <a:t>Holes diary cards</a:t>
            </a:r>
          </a:p>
          <a:p>
            <a:r>
              <a:rPr lang="en-CA" sz="2800" dirty="0"/>
              <a:t>Chain analysis</a:t>
            </a:r>
          </a:p>
          <a:p>
            <a:r>
              <a:rPr lang="en-CA" sz="2800" dirty="0"/>
              <a:t>Mature adult remediation</a:t>
            </a:r>
          </a:p>
          <a:p>
            <a:r>
              <a:rPr lang="en-CA" sz="2800" dirty="0"/>
              <a:t>Goals diary cards</a:t>
            </a:r>
          </a:p>
          <a:p>
            <a:r>
              <a:rPr lang="en-CA" sz="2800" dirty="0"/>
              <a:t>Wise mind remediation</a:t>
            </a:r>
          </a:p>
        </p:txBody>
      </p:sp>
    </p:spTree>
    <p:extLst>
      <p:ext uri="{BB962C8B-B14F-4D97-AF65-F5344CB8AC3E}">
        <p14:creationId xmlns:p14="http://schemas.microsoft.com/office/powerpoint/2010/main" val="33613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E3B8B-D35B-E7A7-D96C-2B4945B384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ED017F-22DE-ACF3-DD82-C37E095B1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744" y="565608"/>
            <a:ext cx="4795219" cy="4958499"/>
          </a:xfrm>
          <a:prstGeom prst="rect">
            <a:avLst/>
          </a:prstGeom>
        </p:spPr>
      </p:pic>
      <p:pic>
        <p:nvPicPr>
          <p:cNvPr id="7" name="Picture 6">
            <a:extLst>
              <a:ext uri="{FF2B5EF4-FFF2-40B4-BE49-F238E27FC236}">
                <a16:creationId xmlns:a16="http://schemas.microsoft.com/office/drawing/2014/main" id="{5AADEF72-5892-60CB-6955-776C358A4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36" y="565608"/>
            <a:ext cx="4986733" cy="4958499"/>
          </a:xfrm>
          <a:prstGeom prst="rect">
            <a:avLst/>
          </a:prstGeom>
        </p:spPr>
      </p:pic>
      <p:sp>
        <p:nvSpPr>
          <p:cNvPr id="9" name="TextBox 8">
            <a:extLst>
              <a:ext uri="{FF2B5EF4-FFF2-40B4-BE49-F238E27FC236}">
                <a16:creationId xmlns:a16="http://schemas.microsoft.com/office/drawing/2014/main" id="{CB24ABBD-7C8F-6971-1349-2D86BD972EF6}"/>
              </a:ext>
            </a:extLst>
          </p:cNvPr>
          <p:cNvSpPr txBox="1"/>
          <p:nvPr/>
        </p:nvSpPr>
        <p:spPr>
          <a:xfrm>
            <a:off x="7770043" y="5759713"/>
            <a:ext cx="3287598" cy="523220"/>
          </a:xfrm>
          <a:prstGeom prst="rect">
            <a:avLst/>
          </a:prstGeom>
          <a:noFill/>
        </p:spPr>
        <p:txBody>
          <a:bodyPr wrap="square">
            <a:spAutoFit/>
          </a:bodyPr>
          <a:lstStyle/>
          <a:p>
            <a:r>
              <a:rPr lang="en-CA" sz="2800" dirty="0">
                <a:latin typeface="Corbel" panose="020B0503020204020204" pitchFamily="34" charset="0"/>
              </a:rPr>
              <a:t>Holes diary cards</a:t>
            </a:r>
            <a:endParaRPr lang="en-CA" sz="2800" dirty="0"/>
          </a:p>
        </p:txBody>
      </p:sp>
      <p:sp>
        <p:nvSpPr>
          <p:cNvPr id="11" name="TextBox 10">
            <a:extLst>
              <a:ext uri="{FF2B5EF4-FFF2-40B4-BE49-F238E27FC236}">
                <a16:creationId xmlns:a16="http://schemas.microsoft.com/office/drawing/2014/main" id="{EA98E77A-D84B-F1B3-5A52-02BC3BCAB8B9}"/>
              </a:ext>
            </a:extLst>
          </p:cNvPr>
          <p:cNvSpPr txBox="1"/>
          <p:nvPr/>
        </p:nvSpPr>
        <p:spPr>
          <a:xfrm>
            <a:off x="2472180" y="5769172"/>
            <a:ext cx="2288356" cy="523220"/>
          </a:xfrm>
          <a:prstGeom prst="rect">
            <a:avLst/>
          </a:prstGeom>
          <a:noFill/>
        </p:spPr>
        <p:txBody>
          <a:bodyPr wrap="square">
            <a:spAutoFit/>
          </a:bodyPr>
          <a:lstStyle/>
          <a:p>
            <a:r>
              <a:rPr lang="en-CA" sz="2800" dirty="0">
                <a:latin typeface="Corbel" panose="020B0503020204020204" pitchFamily="34" charset="0"/>
              </a:rPr>
              <a:t>Crisis plans</a:t>
            </a:r>
            <a:endParaRPr lang="en-CA" sz="2800" dirty="0"/>
          </a:p>
        </p:txBody>
      </p:sp>
      <p:sp>
        <p:nvSpPr>
          <p:cNvPr id="13" name="TextBox 12">
            <a:extLst>
              <a:ext uri="{FF2B5EF4-FFF2-40B4-BE49-F238E27FC236}">
                <a16:creationId xmlns:a16="http://schemas.microsoft.com/office/drawing/2014/main" id="{D2DF92A0-DF02-23DE-4F28-F5249B2B71BE}"/>
              </a:ext>
            </a:extLst>
          </p:cNvPr>
          <p:cNvSpPr txBox="1"/>
          <p:nvPr/>
        </p:nvSpPr>
        <p:spPr>
          <a:xfrm>
            <a:off x="7279850" y="23599"/>
            <a:ext cx="4000845" cy="523220"/>
          </a:xfrm>
          <a:prstGeom prst="rect">
            <a:avLst/>
          </a:prstGeom>
          <a:noFill/>
        </p:spPr>
        <p:txBody>
          <a:bodyPr wrap="square">
            <a:spAutoFit/>
          </a:bodyPr>
          <a:lstStyle/>
          <a:p>
            <a:r>
              <a:rPr lang="en-CA" sz="2800" dirty="0">
                <a:solidFill>
                  <a:schemeClr val="bg1"/>
                </a:solidFill>
                <a:latin typeface="Corbel" panose="020B0503020204020204" pitchFamily="34" charset="0"/>
              </a:rPr>
              <a:t>THE SECOND TOOL</a:t>
            </a:r>
            <a:endParaRPr lang="en-CA" sz="2800" dirty="0">
              <a:solidFill>
                <a:schemeClr val="bg1"/>
              </a:solidFill>
            </a:endParaRPr>
          </a:p>
        </p:txBody>
      </p:sp>
      <p:sp>
        <p:nvSpPr>
          <p:cNvPr id="15" name="TextBox 14">
            <a:extLst>
              <a:ext uri="{FF2B5EF4-FFF2-40B4-BE49-F238E27FC236}">
                <a16:creationId xmlns:a16="http://schemas.microsoft.com/office/drawing/2014/main" id="{7EA62E0E-E24B-974B-F036-F7AA4AEDE898}"/>
              </a:ext>
            </a:extLst>
          </p:cNvPr>
          <p:cNvSpPr txBox="1"/>
          <p:nvPr/>
        </p:nvSpPr>
        <p:spPr>
          <a:xfrm>
            <a:off x="1991412" y="0"/>
            <a:ext cx="3422881" cy="523220"/>
          </a:xfrm>
          <a:prstGeom prst="rect">
            <a:avLst/>
          </a:prstGeom>
          <a:noFill/>
        </p:spPr>
        <p:txBody>
          <a:bodyPr wrap="square">
            <a:spAutoFit/>
          </a:bodyPr>
          <a:lstStyle/>
          <a:p>
            <a:r>
              <a:rPr lang="en-CA" sz="2800" dirty="0">
                <a:solidFill>
                  <a:schemeClr val="bg1"/>
                </a:solidFill>
                <a:latin typeface="Corbel" panose="020B0503020204020204" pitchFamily="34" charset="0"/>
              </a:rPr>
              <a:t>THE FIRST TOOL</a:t>
            </a:r>
            <a:endParaRPr lang="en-CA" sz="2800" dirty="0">
              <a:solidFill>
                <a:schemeClr val="bg1"/>
              </a:solidFill>
            </a:endParaRPr>
          </a:p>
        </p:txBody>
      </p:sp>
    </p:spTree>
    <p:extLst>
      <p:ext uri="{BB962C8B-B14F-4D97-AF65-F5344CB8AC3E}">
        <p14:creationId xmlns:p14="http://schemas.microsoft.com/office/powerpoint/2010/main" val="1557807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0C60-C683-CAE0-B2FA-58791035B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82261-58F7-AEA2-4B82-C6DCC9F518F7}"/>
              </a:ext>
            </a:extLst>
          </p:cNvPr>
          <p:cNvSpPr>
            <a:spLocks noGrp="1"/>
          </p:cNvSpPr>
          <p:nvPr>
            <p:ph type="title" idx="4294967295"/>
          </p:nvPr>
        </p:nvSpPr>
        <p:spPr>
          <a:xfrm>
            <a:off x="2796382" y="0"/>
            <a:ext cx="6438900" cy="1641475"/>
          </a:xfrm>
        </p:spPr>
        <p:txBody>
          <a:bodyPr>
            <a:noAutofit/>
          </a:bodyPr>
          <a:lstStyle/>
          <a:p>
            <a:r>
              <a:rPr lang="en-CA" sz="6600" dirty="0"/>
              <a:t> </a:t>
            </a:r>
            <a:r>
              <a:rPr lang="en-CA" sz="6600" dirty="0">
                <a:solidFill>
                  <a:schemeClr val="bg1"/>
                </a:solidFill>
              </a:rPr>
              <a:t>simple tools</a:t>
            </a:r>
          </a:p>
        </p:txBody>
      </p:sp>
      <p:graphicFrame>
        <p:nvGraphicFramePr>
          <p:cNvPr id="7" name="Content Placeholder 2">
            <a:extLst>
              <a:ext uri="{FF2B5EF4-FFF2-40B4-BE49-F238E27FC236}">
                <a16:creationId xmlns:a16="http://schemas.microsoft.com/office/drawing/2014/main" id="{ED94F4E9-38A5-D904-54AA-A69C1C2DE569}"/>
              </a:ext>
            </a:extLst>
          </p:cNvPr>
          <p:cNvGraphicFramePr>
            <a:graphicFrameLocks noGrp="1"/>
          </p:cNvGraphicFramePr>
          <p:nvPr>
            <p:ph idx="4294967295"/>
          </p:nvPr>
        </p:nvGraphicFramePr>
        <p:xfrm>
          <a:off x="6240463" y="2130425"/>
          <a:ext cx="5951537" cy="3929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42D9021-7C39-AE69-6E94-D3137EDF8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811" y="1395167"/>
            <a:ext cx="5561814" cy="3063711"/>
          </a:xfrm>
          <a:prstGeom prst="rect">
            <a:avLst/>
          </a:prstGeom>
        </p:spPr>
      </p:pic>
    </p:spTree>
    <p:extLst>
      <p:ext uri="{BB962C8B-B14F-4D97-AF65-F5344CB8AC3E}">
        <p14:creationId xmlns:p14="http://schemas.microsoft.com/office/powerpoint/2010/main" val="195763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69D5A-0797-5EF7-0CAE-DF01ECB4D2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63E958-381F-5AF1-9C28-0087EB39EB98}"/>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797981" y="2030435"/>
            <a:ext cx="10586507" cy="3467081"/>
          </a:xfrm>
          <a:prstGeom prst="rect">
            <a:avLst/>
          </a:prstGeom>
          <a:noFill/>
        </p:spPr>
      </p:pic>
      <p:sp>
        <p:nvSpPr>
          <p:cNvPr id="9" name="TextBox 8">
            <a:extLst>
              <a:ext uri="{FF2B5EF4-FFF2-40B4-BE49-F238E27FC236}">
                <a16:creationId xmlns:a16="http://schemas.microsoft.com/office/drawing/2014/main" id="{F4481F25-54D6-ACFD-C701-D4D98432A10F}"/>
              </a:ext>
            </a:extLst>
          </p:cNvPr>
          <p:cNvSpPr txBox="1"/>
          <p:nvPr/>
        </p:nvSpPr>
        <p:spPr>
          <a:xfrm>
            <a:off x="2741223" y="426305"/>
            <a:ext cx="6816179" cy="584775"/>
          </a:xfrm>
          <a:prstGeom prst="rect">
            <a:avLst/>
          </a:prstGeom>
          <a:noFill/>
        </p:spPr>
        <p:txBody>
          <a:bodyPr wrap="square">
            <a:spAutoFit/>
          </a:bodyPr>
          <a:lstStyle/>
          <a:p>
            <a:r>
              <a:rPr lang="en-CA" sz="3200" dirty="0">
                <a:solidFill>
                  <a:schemeClr val="bg1"/>
                </a:solidFill>
              </a:rPr>
              <a:t>THE HOLES DIARY CARD TEMPLATE</a:t>
            </a:r>
          </a:p>
        </p:txBody>
      </p:sp>
      <p:sp>
        <p:nvSpPr>
          <p:cNvPr id="10" name="TextBox 9">
            <a:extLst>
              <a:ext uri="{FF2B5EF4-FFF2-40B4-BE49-F238E27FC236}">
                <a16:creationId xmlns:a16="http://schemas.microsoft.com/office/drawing/2014/main" id="{14E481B1-9325-BB59-D445-756AC65EAE6E}"/>
              </a:ext>
            </a:extLst>
          </p:cNvPr>
          <p:cNvSpPr txBox="1"/>
          <p:nvPr/>
        </p:nvSpPr>
        <p:spPr>
          <a:xfrm>
            <a:off x="5062536" y="1637868"/>
            <a:ext cx="2057401" cy="369332"/>
          </a:xfrm>
          <a:prstGeom prst="rect">
            <a:avLst/>
          </a:prstGeom>
          <a:noFill/>
        </p:spPr>
        <p:txBody>
          <a:bodyPr wrap="square">
            <a:spAutoFit/>
          </a:bodyPr>
          <a:lstStyle/>
          <a:p>
            <a:r>
              <a:rPr lang="en-CA" dirty="0"/>
              <a:t>Days of the month </a:t>
            </a:r>
          </a:p>
        </p:txBody>
      </p:sp>
      <p:cxnSp>
        <p:nvCxnSpPr>
          <p:cNvPr id="12" name="Straight Arrow Connector 11">
            <a:extLst>
              <a:ext uri="{FF2B5EF4-FFF2-40B4-BE49-F238E27FC236}">
                <a16:creationId xmlns:a16="http://schemas.microsoft.com/office/drawing/2014/main" id="{DB00444D-8302-8E32-0371-02D9D3DA6FB4}"/>
              </a:ext>
            </a:extLst>
          </p:cNvPr>
          <p:cNvCxnSpPr>
            <a:cxnSpLocks/>
          </p:cNvCxnSpPr>
          <p:nvPr/>
        </p:nvCxnSpPr>
        <p:spPr>
          <a:xfrm>
            <a:off x="3801438" y="1721400"/>
            <a:ext cx="2042515" cy="14056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BE688E-CECB-8E86-55B8-2FEBF19CFE5F}"/>
              </a:ext>
            </a:extLst>
          </p:cNvPr>
          <p:cNvSpPr txBox="1"/>
          <p:nvPr/>
        </p:nvSpPr>
        <p:spPr>
          <a:xfrm>
            <a:off x="617882" y="1429967"/>
            <a:ext cx="2123341" cy="369332"/>
          </a:xfrm>
          <a:prstGeom prst="rect">
            <a:avLst/>
          </a:prstGeom>
          <a:noFill/>
        </p:spPr>
        <p:txBody>
          <a:bodyPr wrap="square">
            <a:spAutoFit/>
          </a:bodyPr>
          <a:lstStyle/>
          <a:p>
            <a:r>
              <a:rPr lang="en-CA" dirty="0"/>
              <a:t>Targets for change</a:t>
            </a:r>
          </a:p>
        </p:txBody>
      </p:sp>
      <p:cxnSp>
        <p:nvCxnSpPr>
          <p:cNvPr id="17" name="Straight Arrow Connector 16">
            <a:extLst>
              <a:ext uri="{FF2B5EF4-FFF2-40B4-BE49-F238E27FC236}">
                <a16:creationId xmlns:a16="http://schemas.microsoft.com/office/drawing/2014/main" id="{F2C273F6-8195-F925-995C-AEFC426182C9}"/>
              </a:ext>
            </a:extLst>
          </p:cNvPr>
          <p:cNvCxnSpPr>
            <a:cxnSpLocks/>
          </p:cNvCxnSpPr>
          <p:nvPr/>
        </p:nvCxnSpPr>
        <p:spPr>
          <a:xfrm>
            <a:off x="1562470" y="1822534"/>
            <a:ext cx="234166" cy="17640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719BAEB-01B3-5B8D-4ACC-B6B592427C14}"/>
              </a:ext>
            </a:extLst>
          </p:cNvPr>
          <p:cNvCxnSpPr>
            <a:cxnSpLocks/>
          </p:cNvCxnSpPr>
          <p:nvPr/>
        </p:nvCxnSpPr>
        <p:spPr>
          <a:xfrm>
            <a:off x="6246812" y="2146158"/>
            <a:ext cx="1331761" cy="4101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8C5AAE-0B25-CF27-637E-FF48E66FC0AF}"/>
              </a:ext>
            </a:extLst>
          </p:cNvPr>
          <p:cNvSpPr txBox="1"/>
          <p:nvPr/>
        </p:nvSpPr>
        <p:spPr>
          <a:xfrm>
            <a:off x="3042378" y="1347192"/>
            <a:ext cx="2197442" cy="369332"/>
          </a:xfrm>
          <a:prstGeom prst="rect">
            <a:avLst/>
          </a:prstGeom>
          <a:noFill/>
        </p:spPr>
        <p:txBody>
          <a:bodyPr wrap="square">
            <a:spAutoFit/>
          </a:bodyPr>
          <a:lstStyle/>
          <a:p>
            <a:r>
              <a:rPr lang="en-CA" dirty="0"/>
              <a:t>Squares for ratings </a:t>
            </a:r>
          </a:p>
        </p:txBody>
      </p:sp>
    </p:spTree>
    <p:extLst>
      <p:ext uri="{BB962C8B-B14F-4D97-AF65-F5344CB8AC3E}">
        <p14:creationId xmlns:p14="http://schemas.microsoft.com/office/powerpoint/2010/main" val="1271067363"/>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F998-1AF1-A018-AE76-EBFE010D1C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54950BA-10C4-B4B4-3D0A-EC6D44D1A044}"/>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9" y="397135"/>
            <a:ext cx="11634281" cy="623543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E194709C-AF6A-2080-C0B8-633AA914BE4F}"/>
              </a:ext>
            </a:extLst>
          </p:cNvPr>
          <p:cNvSpPr txBox="1"/>
          <p:nvPr/>
        </p:nvSpPr>
        <p:spPr>
          <a:xfrm>
            <a:off x="609726" y="2254663"/>
            <a:ext cx="1263462" cy="369332"/>
          </a:xfrm>
          <a:prstGeom prst="rect">
            <a:avLst/>
          </a:prstGeom>
          <a:noFill/>
        </p:spPr>
        <p:txBody>
          <a:bodyPr wrap="square">
            <a:spAutoFit/>
          </a:bodyPr>
          <a:lstStyle/>
          <a:p>
            <a:r>
              <a:rPr lang="en-CA" dirty="0">
                <a:solidFill>
                  <a:srgbClr val="FF0000"/>
                </a:solidFill>
              </a:rPr>
              <a:t>struggling</a:t>
            </a:r>
            <a:r>
              <a:rPr lang="en-CA" sz="1800" dirty="0"/>
              <a:t>. </a:t>
            </a:r>
            <a:endParaRPr lang="en-CA" dirty="0"/>
          </a:p>
        </p:txBody>
      </p:sp>
      <p:sp>
        <p:nvSpPr>
          <p:cNvPr id="8" name="TextBox 7">
            <a:extLst>
              <a:ext uri="{FF2B5EF4-FFF2-40B4-BE49-F238E27FC236}">
                <a16:creationId xmlns:a16="http://schemas.microsoft.com/office/drawing/2014/main" id="{A81A0838-6851-A6EA-CAF7-0944B414D5FA}"/>
              </a:ext>
            </a:extLst>
          </p:cNvPr>
          <p:cNvSpPr txBox="1"/>
          <p:nvPr/>
        </p:nvSpPr>
        <p:spPr>
          <a:xfrm>
            <a:off x="677725" y="2577567"/>
            <a:ext cx="1127464" cy="369332"/>
          </a:xfrm>
          <a:prstGeom prst="rect">
            <a:avLst/>
          </a:prstGeom>
          <a:noFill/>
        </p:spPr>
        <p:txBody>
          <a:bodyPr wrap="square">
            <a:spAutoFit/>
          </a:bodyPr>
          <a:lstStyle/>
          <a:p>
            <a:r>
              <a:rPr lang="en-CA" dirty="0">
                <a:solidFill>
                  <a:srgbClr val="FF0000"/>
                </a:solidFill>
              </a:rPr>
              <a:t>sad</a:t>
            </a:r>
            <a:r>
              <a:rPr lang="en-CA" sz="1800" dirty="0"/>
              <a:t>. </a:t>
            </a:r>
            <a:endParaRPr lang="en-CA" dirty="0"/>
          </a:p>
        </p:txBody>
      </p:sp>
      <p:sp>
        <p:nvSpPr>
          <p:cNvPr id="10" name="TextBox 9">
            <a:extLst>
              <a:ext uri="{FF2B5EF4-FFF2-40B4-BE49-F238E27FC236}">
                <a16:creationId xmlns:a16="http://schemas.microsoft.com/office/drawing/2014/main" id="{24555A6F-BFB7-F85D-9F89-EDD69F7EF38E}"/>
              </a:ext>
            </a:extLst>
          </p:cNvPr>
          <p:cNvSpPr txBox="1"/>
          <p:nvPr/>
        </p:nvSpPr>
        <p:spPr>
          <a:xfrm>
            <a:off x="523876" y="2946899"/>
            <a:ext cx="1435161" cy="369332"/>
          </a:xfrm>
          <a:prstGeom prst="rect">
            <a:avLst/>
          </a:prstGeom>
          <a:noFill/>
        </p:spPr>
        <p:txBody>
          <a:bodyPr wrap="square">
            <a:spAutoFit/>
          </a:bodyPr>
          <a:lstStyle/>
          <a:p>
            <a:r>
              <a:rPr lang="en-CA" dirty="0">
                <a:solidFill>
                  <a:srgbClr val="FF0000"/>
                </a:solidFill>
              </a:rPr>
              <a:t>withdrawing</a:t>
            </a:r>
            <a:r>
              <a:rPr lang="en-CA" sz="1800" dirty="0">
                <a:solidFill>
                  <a:schemeClr val="bg1"/>
                </a:solidFill>
              </a:rPr>
              <a:t> </a:t>
            </a:r>
            <a:endParaRPr lang="en-CA" dirty="0">
              <a:solidFill>
                <a:schemeClr val="bg1"/>
              </a:solidFill>
            </a:endParaRPr>
          </a:p>
        </p:txBody>
      </p:sp>
      <p:sp>
        <p:nvSpPr>
          <p:cNvPr id="12" name="TextBox 11">
            <a:extLst>
              <a:ext uri="{FF2B5EF4-FFF2-40B4-BE49-F238E27FC236}">
                <a16:creationId xmlns:a16="http://schemas.microsoft.com/office/drawing/2014/main" id="{976DB686-FB11-8303-DC80-0521CD90AE01}"/>
              </a:ext>
            </a:extLst>
          </p:cNvPr>
          <p:cNvSpPr txBox="1"/>
          <p:nvPr/>
        </p:nvSpPr>
        <p:spPr>
          <a:xfrm>
            <a:off x="1873189" y="2231449"/>
            <a:ext cx="9516862" cy="369332"/>
          </a:xfrm>
          <a:prstGeom prst="rect">
            <a:avLst/>
          </a:prstGeom>
          <a:noFill/>
        </p:spPr>
        <p:txBody>
          <a:bodyPr wrap="square">
            <a:spAutoFit/>
          </a:bodyPr>
          <a:lstStyle/>
          <a:p>
            <a:r>
              <a:rPr lang="en-CA" dirty="0">
                <a:solidFill>
                  <a:srgbClr val="FF0000"/>
                </a:solidFill>
              </a:rPr>
              <a:t>4    3    6    2    3    10   9</a:t>
            </a:r>
          </a:p>
        </p:txBody>
      </p:sp>
      <p:sp>
        <p:nvSpPr>
          <p:cNvPr id="14" name="TextBox 13">
            <a:extLst>
              <a:ext uri="{FF2B5EF4-FFF2-40B4-BE49-F238E27FC236}">
                <a16:creationId xmlns:a16="http://schemas.microsoft.com/office/drawing/2014/main" id="{D5E3D529-95D7-426B-22A3-6B3D97A9D187}"/>
              </a:ext>
            </a:extLst>
          </p:cNvPr>
          <p:cNvSpPr txBox="1"/>
          <p:nvPr/>
        </p:nvSpPr>
        <p:spPr>
          <a:xfrm>
            <a:off x="1873188" y="2577567"/>
            <a:ext cx="6528896" cy="369332"/>
          </a:xfrm>
          <a:prstGeom prst="rect">
            <a:avLst/>
          </a:prstGeom>
          <a:noFill/>
        </p:spPr>
        <p:txBody>
          <a:bodyPr wrap="square">
            <a:spAutoFit/>
          </a:bodyPr>
          <a:lstStyle/>
          <a:p>
            <a:r>
              <a:rPr lang="en-CA" dirty="0">
                <a:solidFill>
                  <a:srgbClr val="FF0000"/>
                </a:solidFill>
              </a:rPr>
              <a:t>5    4    7    1     2     8    7</a:t>
            </a:r>
            <a:r>
              <a:rPr lang="en-CA" sz="1800" dirty="0">
                <a:solidFill>
                  <a:srgbClr val="FF0000"/>
                </a:solidFill>
              </a:rPr>
              <a:t> </a:t>
            </a:r>
            <a:endParaRPr lang="en-CA" dirty="0">
              <a:solidFill>
                <a:srgbClr val="FF0000"/>
              </a:solidFill>
            </a:endParaRPr>
          </a:p>
        </p:txBody>
      </p:sp>
      <p:sp>
        <p:nvSpPr>
          <p:cNvPr id="16" name="TextBox 15">
            <a:extLst>
              <a:ext uri="{FF2B5EF4-FFF2-40B4-BE49-F238E27FC236}">
                <a16:creationId xmlns:a16="http://schemas.microsoft.com/office/drawing/2014/main" id="{2B17350E-8F4B-0FCF-7414-90351D6341B4}"/>
              </a:ext>
            </a:extLst>
          </p:cNvPr>
          <p:cNvSpPr txBox="1"/>
          <p:nvPr/>
        </p:nvSpPr>
        <p:spPr>
          <a:xfrm>
            <a:off x="1873188" y="2966840"/>
            <a:ext cx="6369729" cy="369332"/>
          </a:xfrm>
          <a:prstGeom prst="rect">
            <a:avLst/>
          </a:prstGeom>
          <a:noFill/>
        </p:spPr>
        <p:txBody>
          <a:bodyPr wrap="square">
            <a:spAutoFit/>
          </a:bodyPr>
          <a:lstStyle/>
          <a:p>
            <a:r>
              <a:rPr lang="en-CA" dirty="0">
                <a:solidFill>
                  <a:srgbClr val="FF0000"/>
                </a:solidFill>
              </a:rPr>
              <a:t>9    8    6    6    5     10  10</a:t>
            </a:r>
            <a:r>
              <a:rPr lang="en-CA" sz="1800" dirty="0">
                <a:solidFill>
                  <a:srgbClr val="FF0000"/>
                </a:solidFill>
              </a:rPr>
              <a:t> </a:t>
            </a:r>
            <a:endParaRPr lang="en-CA" dirty="0">
              <a:solidFill>
                <a:srgbClr val="FF0000"/>
              </a:solidFill>
            </a:endParaRPr>
          </a:p>
        </p:txBody>
      </p:sp>
      <p:sp>
        <p:nvSpPr>
          <p:cNvPr id="7" name="TextBox 6">
            <a:extLst>
              <a:ext uri="{FF2B5EF4-FFF2-40B4-BE49-F238E27FC236}">
                <a16:creationId xmlns:a16="http://schemas.microsoft.com/office/drawing/2014/main" id="{3A09081E-17BA-14E1-A9F1-B2743AE9A94F}"/>
              </a:ext>
            </a:extLst>
          </p:cNvPr>
          <p:cNvSpPr txBox="1"/>
          <p:nvPr/>
        </p:nvSpPr>
        <p:spPr>
          <a:xfrm>
            <a:off x="1873188" y="1477951"/>
            <a:ext cx="5683017" cy="369332"/>
          </a:xfrm>
          <a:prstGeom prst="rect">
            <a:avLst/>
          </a:prstGeom>
          <a:noFill/>
        </p:spPr>
        <p:txBody>
          <a:bodyPr wrap="square">
            <a:spAutoFit/>
          </a:bodyPr>
          <a:lstStyle/>
          <a:p>
            <a:r>
              <a:rPr lang="en-CA" dirty="0">
                <a:solidFill>
                  <a:srgbClr val="FF0000"/>
                </a:solidFill>
              </a:rPr>
              <a:t>M  T    W   T     F    S    S</a:t>
            </a:r>
          </a:p>
        </p:txBody>
      </p:sp>
    </p:spTree>
    <p:extLst>
      <p:ext uri="{BB962C8B-B14F-4D97-AF65-F5344CB8AC3E}">
        <p14:creationId xmlns:p14="http://schemas.microsoft.com/office/powerpoint/2010/main" val="273972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DEC3F-2CD5-AA09-328E-77C50B9359CE}"/>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83138185-2C2A-B4EA-60BB-CAB1E19A1986}"/>
              </a:ext>
            </a:extLst>
          </p:cNvPr>
          <p:cNvPicPr/>
          <p:nvPr/>
        </p:nvPicPr>
        <p:blipFill rotWithShape="1">
          <a:blip r:embed="rId2" r:link="rId3">
            <a:extLst>
              <a:ext uri="{28A0092B-C50C-407E-A947-70E740481C1C}">
                <a14:useLocalDpi xmlns:a14="http://schemas.microsoft.com/office/drawing/2010/main" val="0"/>
              </a:ext>
            </a:extLst>
          </a:blip>
          <a:srcRect l="9091" b="23391"/>
          <a:stretch>
            <a:fillRect/>
          </a:stretch>
        </p:blipFill>
        <p:spPr bwMode="auto">
          <a:xfrm>
            <a:off x="0" y="10"/>
            <a:ext cx="12191980" cy="6857990"/>
          </a:xfrm>
          <a:prstGeom prst="rect">
            <a:avLst/>
          </a:prstGeom>
          <a:noFill/>
        </p:spPr>
      </p:pic>
      <p:sp>
        <p:nvSpPr>
          <p:cNvPr id="2" name="Title 1">
            <a:extLst>
              <a:ext uri="{FF2B5EF4-FFF2-40B4-BE49-F238E27FC236}">
                <a16:creationId xmlns:a16="http://schemas.microsoft.com/office/drawing/2014/main" id="{126B8CE4-A36D-0F87-5EA2-773F3F54E097}"/>
              </a:ext>
            </a:extLst>
          </p:cNvPr>
          <p:cNvSpPr>
            <a:spLocks noGrp="1"/>
          </p:cNvSpPr>
          <p:nvPr>
            <p:ph type="title"/>
          </p:nvPr>
        </p:nvSpPr>
        <p:spPr>
          <a:xfrm>
            <a:off x="114683" y="-728134"/>
            <a:ext cx="11962613" cy="1456267"/>
          </a:xfrm>
        </p:spPr>
        <p:txBody>
          <a:bodyPr vert="horz" lIns="91440" tIns="45720" rIns="91440" bIns="45720" rtlCol="0" anchor="b">
            <a:normAutofit/>
          </a:bodyPr>
          <a:lstStyle/>
          <a:p>
            <a:pPr algn="ctr"/>
            <a:r>
              <a:rPr lang="en-US" sz="3600" b="1" dirty="0">
                <a:solidFill>
                  <a:schemeClr val="bg1"/>
                </a:solidFill>
              </a:rPr>
              <a:t>The WHAT, How, and why, of “holes” diary cards</a:t>
            </a:r>
          </a:p>
        </p:txBody>
      </p:sp>
      <p:sp>
        <p:nvSpPr>
          <p:cNvPr id="3" name="Content Placeholder 2">
            <a:extLst>
              <a:ext uri="{FF2B5EF4-FFF2-40B4-BE49-F238E27FC236}">
                <a16:creationId xmlns:a16="http://schemas.microsoft.com/office/drawing/2014/main" id="{0C37A329-2832-C157-D5CF-5959897C75C7}"/>
              </a:ext>
            </a:extLst>
          </p:cNvPr>
          <p:cNvSpPr>
            <a:spLocks noGrp="1"/>
          </p:cNvSpPr>
          <p:nvPr>
            <p:ph idx="1"/>
          </p:nvPr>
        </p:nvSpPr>
        <p:spPr>
          <a:xfrm>
            <a:off x="229367" y="2078143"/>
            <a:ext cx="9784080" cy="4206240"/>
          </a:xfrm>
        </p:spPr>
        <p:txBody>
          <a:bodyPr>
            <a:normAutofit/>
          </a:bodyPr>
          <a:lstStyle/>
          <a:p>
            <a:r>
              <a:rPr lang="en-CA" sz="3600" dirty="0">
                <a:solidFill>
                  <a:schemeClr val="bg2">
                    <a:lumMod val="75000"/>
                  </a:schemeClr>
                </a:solidFill>
              </a:rPr>
              <a:t>1. crisis plans holes and diary card targets</a:t>
            </a:r>
          </a:p>
          <a:p>
            <a:r>
              <a:rPr lang="en-CA" sz="3600" dirty="0">
                <a:solidFill>
                  <a:schemeClr val="bg2">
                    <a:lumMod val="75000"/>
                  </a:schemeClr>
                </a:solidFill>
              </a:rPr>
              <a:t>2. topography</a:t>
            </a:r>
          </a:p>
          <a:p>
            <a:r>
              <a:rPr lang="en-CA" sz="3600" dirty="0">
                <a:solidFill>
                  <a:schemeClr val="bg2">
                    <a:lumMod val="75000"/>
                  </a:schemeClr>
                </a:solidFill>
              </a:rPr>
              <a:t>3. finding your targets for change</a:t>
            </a:r>
          </a:p>
          <a:p>
            <a:r>
              <a:rPr lang="en-CA" sz="3600" dirty="0">
                <a:solidFill>
                  <a:schemeClr val="bg2">
                    <a:lumMod val="75000"/>
                  </a:schemeClr>
                </a:solidFill>
              </a:rPr>
              <a:t>4. why do a holes diary card</a:t>
            </a:r>
          </a:p>
          <a:p>
            <a:r>
              <a:rPr lang="en-CA" sz="3600" dirty="0">
                <a:solidFill>
                  <a:schemeClr val="bg2">
                    <a:lumMod val="75000"/>
                  </a:schemeClr>
                </a:solidFill>
              </a:rPr>
              <a:t>5. making diary cards a habit</a:t>
            </a:r>
          </a:p>
        </p:txBody>
      </p:sp>
    </p:spTree>
    <p:extLst>
      <p:ext uri="{BB962C8B-B14F-4D97-AF65-F5344CB8AC3E}">
        <p14:creationId xmlns:p14="http://schemas.microsoft.com/office/powerpoint/2010/main" val="273444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B956-E548-A695-2872-7258E498BA63}"/>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7D7A0113-A0F5-E2E0-66FD-32EC7680E7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3294" y="802548"/>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3839F5-1A5A-BA4E-890A-D85875D75057}"/>
              </a:ext>
            </a:extLst>
          </p:cNvPr>
          <p:cNvSpPr txBox="1"/>
          <p:nvPr/>
        </p:nvSpPr>
        <p:spPr>
          <a:xfrm>
            <a:off x="6460694" y="4347577"/>
            <a:ext cx="5003157" cy="1754326"/>
          </a:xfrm>
          <a:prstGeom prst="rect">
            <a:avLst/>
          </a:prstGeom>
          <a:noFill/>
        </p:spPr>
        <p:txBody>
          <a:bodyPr wrap="square">
            <a:spAutoFit/>
          </a:bodyPr>
          <a:lstStyle/>
          <a:p>
            <a:r>
              <a:rPr lang="en-US" sz="3600" dirty="0"/>
              <a:t>Are holes diary card </a:t>
            </a:r>
            <a:r>
              <a:rPr lang="en-US" sz="3600" dirty="0">
                <a:solidFill>
                  <a:schemeClr val="bg1"/>
                </a:solidFill>
              </a:rPr>
              <a:t>targets</a:t>
            </a:r>
            <a:r>
              <a:rPr lang="en-US" sz="3600" dirty="0"/>
              <a:t> and crisis plan</a:t>
            </a:r>
            <a:r>
              <a:rPr lang="en-US" sz="3600" dirty="0">
                <a:solidFill>
                  <a:schemeClr val="bg1"/>
                </a:solidFill>
              </a:rPr>
              <a:t> holes </a:t>
            </a:r>
            <a:r>
              <a:rPr lang="en-US" sz="3600" dirty="0"/>
              <a:t>the same thing ?</a:t>
            </a:r>
            <a:endParaRPr lang="en-CA" sz="3600" dirty="0"/>
          </a:p>
        </p:txBody>
      </p:sp>
    </p:spTree>
    <p:extLst>
      <p:ext uri="{BB962C8B-B14F-4D97-AF65-F5344CB8AC3E}">
        <p14:creationId xmlns:p14="http://schemas.microsoft.com/office/powerpoint/2010/main" val="1742495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91421-59DB-26CA-D321-33FE78EE96CB}"/>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901723BC-7895-BC4C-CBD0-44B89CA61BBE}"/>
              </a:ext>
            </a:extLst>
          </p:cNvPr>
          <p:cNvPicPr/>
          <p:nvPr/>
        </p:nvPicPr>
        <p:blipFill rotWithShape="1">
          <a:blip r:embed="rId2" r:link="rId3">
            <a:extLst>
              <a:ext uri="{28A0092B-C50C-407E-A947-70E740481C1C}">
                <a14:useLocalDpi xmlns:a14="http://schemas.microsoft.com/office/drawing/2010/main" val="0"/>
              </a:ext>
            </a:extLst>
          </a:blip>
          <a:srcRect l="9091" b="23391"/>
          <a:stretch>
            <a:fillRect/>
          </a:stretch>
        </p:blipFill>
        <p:spPr bwMode="auto">
          <a:xfrm>
            <a:off x="0" y="10"/>
            <a:ext cx="12191980" cy="6857990"/>
          </a:xfrm>
          <a:prstGeom prst="rect">
            <a:avLst/>
          </a:prstGeom>
          <a:noFill/>
        </p:spPr>
      </p:pic>
      <p:sp>
        <p:nvSpPr>
          <p:cNvPr id="2" name="Title 1">
            <a:extLst>
              <a:ext uri="{FF2B5EF4-FFF2-40B4-BE49-F238E27FC236}">
                <a16:creationId xmlns:a16="http://schemas.microsoft.com/office/drawing/2014/main" id="{101E25E4-FC40-F54E-D77D-422959E367C1}"/>
              </a:ext>
            </a:extLst>
          </p:cNvPr>
          <p:cNvSpPr>
            <a:spLocks noGrp="1"/>
          </p:cNvSpPr>
          <p:nvPr>
            <p:ph type="title"/>
          </p:nvPr>
        </p:nvSpPr>
        <p:spPr>
          <a:xfrm>
            <a:off x="114683" y="-728134"/>
            <a:ext cx="11962613" cy="1456267"/>
          </a:xfrm>
        </p:spPr>
        <p:txBody>
          <a:bodyPr vert="horz" lIns="91440" tIns="45720" rIns="91440" bIns="45720" rtlCol="0" anchor="b">
            <a:normAutofit/>
          </a:bodyPr>
          <a:lstStyle/>
          <a:p>
            <a:pPr algn="ctr"/>
            <a:r>
              <a:rPr lang="en-US" sz="3600" b="1" dirty="0">
                <a:solidFill>
                  <a:schemeClr val="bg1"/>
                </a:solidFill>
              </a:rPr>
              <a:t>The WHAT, How, and why, of “holes” diary cards</a:t>
            </a:r>
          </a:p>
        </p:txBody>
      </p:sp>
      <p:sp>
        <p:nvSpPr>
          <p:cNvPr id="3" name="Content Placeholder 2">
            <a:extLst>
              <a:ext uri="{FF2B5EF4-FFF2-40B4-BE49-F238E27FC236}">
                <a16:creationId xmlns:a16="http://schemas.microsoft.com/office/drawing/2014/main" id="{DBA30063-BB9F-BEEC-B116-3A9CB84AD9D3}"/>
              </a:ext>
            </a:extLst>
          </p:cNvPr>
          <p:cNvSpPr>
            <a:spLocks noGrp="1"/>
          </p:cNvSpPr>
          <p:nvPr>
            <p:ph idx="1"/>
          </p:nvPr>
        </p:nvSpPr>
        <p:spPr>
          <a:xfrm>
            <a:off x="229367" y="2078143"/>
            <a:ext cx="9784080" cy="4206240"/>
          </a:xfrm>
        </p:spPr>
        <p:txBody>
          <a:bodyPr>
            <a:normAutofit/>
          </a:bodyPr>
          <a:lstStyle/>
          <a:p>
            <a:r>
              <a:rPr lang="en-CA" sz="3600" dirty="0">
                <a:solidFill>
                  <a:srgbClr val="FF0000"/>
                </a:solidFill>
              </a:rPr>
              <a:t>1. crisis plans holes and diary card targets</a:t>
            </a:r>
          </a:p>
          <a:p>
            <a:r>
              <a:rPr lang="en-CA" sz="3600" dirty="0">
                <a:solidFill>
                  <a:schemeClr val="bg2">
                    <a:lumMod val="75000"/>
                  </a:schemeClr>
                </a:solidFill>
              </a:rPr>
              <a:t>2. topography</a:t>
            </a:r>
          </a:p>
          <a:p>
            <a:r>
              <a:rPr lang="en-CA" sz="3600" dirty="0">
                <a:solidFill>
                  <a:schemeClr val="bg2">
                    <a:lumMod val="75000"/>
                  </a:schemeClr>
                </a:solidFill>
              </a:rPr>
              <a:t>3. finding your targets for change</a:t>
            </a:r>
          </a:p>
          <a:p>
            <a:r>
              <a:rPr lang="en-CA" sz="3600" dirty="0">
                <a:solidFill>
                  <a:schemeClr val="bg2">
                    <a:lumMod val="75000"/>
                  </a:schemeClr>
                </a:solidFill>
              </a:rPr>
              <a:t>4. why do a holes diary card</a:t>
            </a:r>
          </a:p>
          <a:p>
            <a:r>
              <a:rPr lang="en-CA" sz="3600" dirty="0">
                <a:solidFill>
                  <a:schemeClr val="bg2">
                    <a:lumMod val="75000"/>
                  </a:schemeClr>
                </a:solidFill>
              </a:rPr>
              <a:t>5. making diary cards a habit</a:t>
            </a:r>
          </a:p>
        </p:txBody>
      </p:sp>
    </p:spTree>
    <p:extLst>
      <p:ext uri="{BB962C8B-B14F-4D97-AF65-F5344CB8AC3E}">
        <p14:creationId xmlns:p14="http://schemas.microsoft.com/office/powerpoint/2010/main" val="11690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1078381"/>
            <a:ext cx="11869388" cy="5724644"/>
          </a:xfrm>
          <a:prstGeom prst="rect">
            <a:avLst/>
          </a:prstGeom>
          <a:noFill/>
        </p:spPr>
        <p:txBody>
          <a:bodyPr wrap="square">
            <a:spAutoFit/>
          </a:bodyPr>
          <a:lstStyle/>
          <a:p>
            <a:r>
              <a:rPr lang="en-US" sz="2400" dirty="0">
                <a:solidFill>
                  <a:schemeClr val="bg1"/>
                </a:solidFill>
              </a:rPr>
              <a:t>1. Week 5 October 29                                                                        Crisis Plans                     Chris G.                                                 </a:t>
            </a:r>
          </a:p>
          <a:p>
            <a:endParaRPr lang="en-US" dirty="0"/>
          </a:p>
          <a:p>
            <a:r>
              <a:rPr lang="en-US" dirty="0"/>
              <a:t>2. Week 6 November 5                                                 October 29, 1:30                       Holes diary cards                            Barb H.                                  </a:t>
            </a:r>
          </a:p>
          <a:p>
            <a:endParaRPr lang="en-US" dirty="0"/>
          </a:p>
          <a:p>
            <a:r>
              <a:rPr lang="en-US" dirty="0"/>
              <a:t>3. Week 10 December 3                                              November 26, 1:30                     Chain analysis                               Ashley S.                                        </a:t>
            </a:r>
          </a:p>
          <a:p>
            <a:endParaRPr lang="en-US" dirty="0"/>
          </a:p>
          <a:p>
            <a:r>
              <a:rPr lang="en-US" dirty="0"/>
              <a:t>4. Week 14 January 14                                                  January 7, 1:30                     Rational mind remediation             Helga H.                         </a:t>
            </a:r>
          </a:p>
          <a:p>
            <a:endParaRPr lang="en-US" dirty="0"/>
          </a:p>
          <a:p>
            <a:r>
              <a:rPr lang="en-US" dirty="0"/>
              <a:t>5. Week 18 February 11                                                February 4, 1:30                         goals diary card</a:t>
            </a:r>
          </a:p>
          <a:p>
            <a:endParaRPr lang="en-US" dirty="0"/>
          </a:p>
          <a:p>
            <a:r>
              <a:rPr lang="en-US" dirty="0"/>
              <a:t>6. Week 25 April 15                                                             April 8, 1:30                              IFS workbook 1                                Elaine S.</a:t>
            </a:r>
          </a:p>
          <a:p>
            <a:endParaRPr lang="en-US" dirty="0"/>
          </a:p>
          <a:p>
            <a:r>
              <a:rPr lang="en-US" dirty="0"/>
              <a:t>7. Week 26 April 22                                                                April 15                                    IFS </a:t>
            </a:r>
            <a:r>
              <a:rPr lang="en-US"/>
              <a:t>workbook 2                               Dinko T.</a:t>
            </a:r>
            <a:endParaRPr lang="en-US" dirty="0"/>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32 June 3                                                     May 27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4</a:t>
            </a:fld>
            <a:endParaRPr lang="en-CA"/>
          </a:p>
        </p:txBody>
      </p:sp>
    </p:spTree>
    <p:extLst>
      <p:ext uri="{BB962C8B-B14F-4D97-AF65-F5344CB8AC3E}">
        <p14:creationId xmlns:p14="http://schemas.microsoft.com/office/powerpoint/2010/main" val="4246454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EC76-520D-78FC-7F8E-F86B5F04A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4B80A-A1E7-3DB2-6051-F286D1C43030}"/>
              </a:ext>
            </a:extLst>
          </p:cNvPr>
          <p:cNvSpPr>
            <a:spLocks noGrp="1"/>
          </p:cNvSpPr>
          <p:nvPr>
            <p:ph type="title" idx="4294967295"/>
          </p:nvPr>
        </p:nvSpPr>
        <p:spPr>
          <a:xfrm>
            <a:off x="0" y="26988"/>
            <a:ext cx="11620500" cy="728662"/>
          </a:xfrm>
        </p:spPr>
        <p:txBody>
          <a:bodyPr>
            <a:normAutofit/>
          </a:bodyPr>
          <a:lstStyle/>
          <a:p>
            <a:pPr algn="ctr"/>
            <a:r>
              <a:rPr lang="en-CA" sz="3200" dirty="0">
                <a:solidFill>
                  <a:schemeClr val="bg1"/>
                </a:solidFill>
              </a:rPr>
              <a:t>1. Crisis plan holes and diary card targets</a:t>
            </a:r>
          </a:p>
        </p:txBody>
      </p:sp>
      <p:sp>
        <p:nvSpPr>
          <p:cNvPr id="3" name="Content Placeholder 2">
            <a:extLst>
              <a:ext uri="{FF2B5EF4-FFF2-40B4-BE49-F238E27FC236}">
                <a16:creationId xmlns:a16="http://schemas.microsoft.com/office/drawing/2014/main" id="{0AF2A509-993C-3E3C-987A-D8CE3F0B916B}"/>
              </a:ext>
            </a:extLst>
          </p:cNvPr>
          <p:cNvSpPr>
            <a:spLocks noGrp="1"/>
          </p:cNvSpPr>
          <p:nvPr>
            <p:ph idx="4294967295"/>
          </p:nvPr>
        </p:nvSpPr>
        <p:spPr>
          <a:xfrm>
            <a:off x="5557838" y="871538"/>
            <a:ext cx="6634162" cy="6013450"/>
          </a:xfrm>
        </p:spPr>
        <p:txBody>
          <a:bodyPr>
            <a:normAutofit fontScale="70000" lnSpcReduction="20000"/>
          </a:bodyPr>
          <a:lstStyle/>
          <a:p>
            <a:pPr marL="388620" indent="-342900"/>
            <a:r>
              <a:rPr lang="en-CA" sz="2400" dirty="0"/>
              <a:t>Both crisis plans and holes diary cards are ways of identifying and working with the “holes in the sidewalk” we fall into. They are very similar but with some slight differences.</a:t>
            </a:r>
          </a:p>
          <a:p>
            <a:pPr marL="388620" indent="-342900"/>
            <a:r>
              <a:rPr lang="en-CA" sz="2400" dirty="0"/>
              <a:t>The crisis plan’s holes in the sidewalk metaphor has an  all or nothing quality, either we're in a crisis and at the bottom of the hole or  we’re not in a hole at all.</a:t>
            </a:r>
          </a:p>
          <a:p>
            <a:pPr marL="388620" indent="-342900"/>
            <a:r>
              <a:rPr lang="en-CA" sz="2400" dirty="0"/>
              <a:t>Holes diary cards are more subtle recognizing that there are many degrees of severity or intensity of dysregulated feelings, thoughts, and behaviors. In that way, they are like a spiral staircase rather than a hole. </a:t>
            </a:r>
          </a:p>
          <a:p>
            <a:pPr marL="388620" indent="-342900"/>
            <a:r>
              <a:rPr lang="en-CA" sz="2400" dirty="0"/>
              <a:t>Because of this, the metaphor we use for</a:t>
            </a:r>
            <a:r>
              <a:rPr lang="en-CA" sz="2400" dirty="0">
                <a:solidFill>
                  <a:schemeClr val="bg1"/>
                </a:solidFill>
              </a:rPr>
              <a:t> crisis </a:t>
            </a:r>
            <a:r>
              <a:rPr lang="en-CA" sz="2400" dirty="0"/>
              <a:t>is that of a </a:t>
            </a:r>
            <a:r>
              <a:rPr lang="en-CA" sz="2400" dirty="0">
                <a:solidFill>
                  <a:schemeClr val="bg1"/>
                </a:solidFill>
              </a:rPr>
              <a:t>“hole”, </a:t>
            </a:r>
            <a:r>
              <a:rPr lang="en-CA" sz="2400" dirty="0"/>
              <a:t>while the one we use for </a:t>
            </a:r>
            <a:r>
              <a:rPr lang="en-CA" sz="2400" dirty="0">
                <a:solidFill>
                  <a:schemeClr val="bg1"/>
                </a:solidFill>
              </a:rPr>
              <a:t>diary cards </a:t>
            </a:r>
            <a:r>
              <a:rPr lang="en-CA" sz="2400" dirty="0"/>
              <a:t>is of </a:t>
            </a:r>
            <a:r>
              <a:rPr lang="en-CA" sz="2400" dirty="0">
                <a:solidFill>
                  <a:schemeClr val="bg1"/>
                </a:solidFill>
              </a:rPr>
              <a:t>“stairs” </a:t>
            </a:r>
            <a:r>
              <a:rPr lang="en-CA" sz="2400" dirty="0"/>
              <a:t>with </a:t>
            </a:r>
            <a:r>
              <a:rPr lang="en-CA" sz="2400" dirty="0">
                <a:solidFill>
                  <a:schemeClr val="bg1"/>
                </a:solidFill>
              </a:rPr>
              <a:t>steps.</a:t>
            </a:r>
          </a:p>
          <a:p>
            <a:pPr marL="388620" indent="-342900"/>
            <a:r>
              <a:rPr lang="en-CA" sz="2400" dirty="0"/>
              <a:t>In our holes diary cards, we arbitrarily choose a stairwell that has 10 steps, each step representing a different intensity of the dysregulated feelings, thoughts, or behaviors. We call these dysregulated thoughts, feelings, or behaviors </a:t>
            </a:r>
            <a:r>
              <a:rPr lang="en-CA" sz="2400" dirty="0">
                <a:solidFill>
                  <a:schemeClr val="bg1"/>
                </a:solidFill>
              </a:rPr>
              <a:t>targets for change</a:t>
            </a:r>
            <a:r>
              <a:rPr lang="en-CA" sz="2400" dirty="0">
                <a:solidFill>
                  <a:srgbClr val="FFFF00"/>
                </a:solidFill>
              </a:rPr>
              <a:t>. </a:t>
            </a:r>
            <a:r>
              <a:rPr lang="en-CA" sz="2400" dirty="0"/>
              <a:t>(or just “</a:t>
            </a:r>
            <a:r>
              <a:rPr lang="en-CA" sz="2400" dirty="0">
                <a:solidFill>
                  <a:schemeClr val="bg1"/>
                </a:solidFill>
              </a:rPr>
              <a:t>targets</a:t>
            </a:r>
            <a:r>
              <a:rPr lang="en-CA" sz="2400" dirty="0"/>
              <a:t>”)- this word can create some confusion.</a:t>
            </a:r>
          </a:p>
          <a:p>
            <a:pPr marL="388620" indent="-342900"/>
            <a:r>
              <a:rPr lang="en-CA" sz="2400" dirty="0"/>
              <a:t>10 is the bottom step of the stairs, 1 is the top step closest to the sidewalk. 10 is the most intense, 1 the least. When you are lower in the staircase, you’re more likely to be in crisis and outside the window of tolerance. </a:t>
            </a:r>
          </a:p>
          <a:p>
            <a:pPr marL="388620" indent="-342900"/>
            <a:r>
              <a:rPr lang="en-CA" sz="2400" dirty="0"/>
              <a:t>If you prefer, instead of  using a numerical 1-10 scale you can use colors ex. Yellow, orange, red, black, which may make it easier to visualize the intensity of the targets. </a:t>
            </a:r>
          </a:p>
          <a:p>
            <a:pPr marL="388620" indent="-342900"/>
            <a:endParaRPr lang="en-CA" sz="2400" dirty="0"/>
          </a:p>
          <a:p>
            <a:pPr marL="388620" indent="-342900"/>
            <a:endParaRPr lang="en-CA" sz="2400" dirty="0"/>
          </a:p>
        </p:txBody>
      </p:sp>
      <p:pic>
        <p:nvPicPr>
          <p:cNvPr id="8" name="Content Placeholder 9">
            <a:extLst>
              <a:ext uri="{FF2B5EF4-FFF2-40B4-BE49-F238E27FC236}">
                <a16:creationId xmlns:a16="http://schemas.microsoft.com/office/drawing/2014/main" id="{C8AA5FC3-0792-2875-C02A-BB957DF99E29}"/>
              </a:ext>
            </a:extLst>
          </p:cNvPr>
          <p:cNvPicPr>
            <a:picLocks noChangeAspect="1"/>
          </p:cNvPicPr>
          <p:nvPr/>
        </p:nvPicPr>
        <p:blipFill rotWithShape="1">
          <a:blip r:embed="rId3"/>
          <a:srcRect l="18607" r="19437" b="-1"/>
          <a:stretch/>
        </p:blipFill>
        <p:spPr>
          <a:xfrm>
            <a:off x="147687" y="826003"/>
            <a:ext cx="2451676" cy="2978871"/>
          </a:xfrm>
          <a:prstGeom prst="rect">
            <a:avLst/>
          </a:prstGeom>
          <a:effectLst>
            <a:innerShdw blurRad="114300">
              <a:prstClr val="black"/>
            </a:innerShdw>
          </a:effectLst>
        </p:spPr>
      </p:pic>
      <p:pic>
        <p:nvPicPr>
          <p:cNvPr id="9" name="Content Placeholder 7">
            <a:extLst>
              <a:ext uri="{FF2B5EF4-FFF2-40B4-BE49-F238E27FC236}">
                <a16:creationId xmlns:a16="http://schemas.microsoft.com/office/drawing/2014/main" id="{821057EE-4262-1918-DC6B-05A0E70D6D60}"/>
              </a:ext>
            </a:extLst>
          </p:cNvPr>
          <p:cNvPicPr>
            <a:picLocks noChangeAspect="1"/>
          </p:cNvPicPr>
          <p:nvPr/>
        </p:nvPicPr>
        <p:blipFill rotWithShape="1">
          <a:blip r:embed="rId4"/>
          <a:srcRect l="21471" r="14161" b="-2"/>
          <a:stretch/>
        </p:blipFill>
        <p:spPr>
          <a:xfrm>
            <a:off x="2762733" y="826003"/>
            <a:ext cx="2754489" cy="2951286"/>
          </a:xfrm>
          <a:prstGeom prst="rect">
            <a:avLst/>
          </a:prstGeom>
          <a:effectLst>
            <a:innerShdw blurRad="114300">
              <a:prstClr val="black"/>
            </a:innerShdw>
          </a:effectLst>
        </p:spPr>
      </p:pic>
      <p:sp>
        <p:nvSpPr>
          <p:cNvPr id="11" name="TextBox 10">
            <a:extLst>
              <a:ext uri="{FF2B5EF4-FFF2-40B4-BE49-F238E27FC236}">
                <a16:creationId xmlns:a16="http://schemas.microsoft.com/office/drawing/2014/main" id="{2C58CEA6-FFBA-611B-1292-67DBCB3C9C6B}"/>
              </a:ext>
            </a:extLst>
          </p:cNvPr>
          <p:cNvSpPr txBox="1"/>
          <p:nvPr/>
        </p:nvSpPr>
        <p:spPr>
          <a:xfrm>
            <a:off x="285163" y="948817"/>
            <a:ext cx="2190909" cy="523220"/>
          </a:xfrm>
          <a:prstGeom prst="rect">
            <a:avLst/>
          </a:prstGeom>
          <a:noFill/>
        </p:spPr>
        <p:txBody>
          <a:bodyPr wrap="square">
            <a:spAutoFit/>
          </a:bodyPr>
          <a:lstStyle/>
          <a:p>
            <a:r>
              <a:rPr lang="en-US" sz="2800" dirty="0"/>
              <a:t> crisis hole </a:t>
            </a:r>
            <a:endParaRPr lang="en-CA" sz="2800" dirty="0"/>
          </a:p>
        </p:txBody>
      </p:sp>
      <p:sp>
        <p:nvSpPr>
          <p:cNvPr id="13" name="TextBox 12">
            <a:extLst>
              <a:ext uri="{FF2B5EF4-FFF2-40B4-BE49-F238E27FC236}">
                <a16:creationId xmlns:a16="http://schemas.microsoft.com/office/drawing/2014/main" id="{227BBC39-3F15-3F59-54C9-8EE481DD4ECE}"/>
              </a:ext>
            </a:extLst>
          </p:cNvPr>
          <p:cNvSpPr txBox="1"/>
          <p:nvPr/>
        </p:nvSpPr>
        <p:spPr>
          <a:xfrm>
            <a:off x="2763026" y="3281654"/>
            <a:ext cx="3608604" cy="523220"/>
          </a:xfrm>
          <a:prstGeom prst="rect">
            <a:avLst/>
          </a:prstGeom>
          <a:noFill/>
        </p:spPr>
        <p:txBody>
          <a:bodyPr wrap="square">
            <a:spAutoFit/>
          </a:bodyPr>
          <a:lstStyle/>
          <a:p>
            <a:r>
              <a:rPr lang="en-US" sz="2800" dirty="0"/>
              <a:t>diary cards steps</a:t>
            </a:r>
            <a:endParaRPr lang="en-CA" sz="2800" dirty="0"/>
          </a:p>
        </p:txBody>
      </p:sp>
      <p:pic>
        <p:nvPicPr>
          <p:cNvPr id="14" name="Picture 13">
            <a:extLst>
              <a:ext uri="{FF2B5EF4-FFF2-40B4-BE49-F238E27FC236}">
                <a16:creationId xmlns:a16="http://schemas.microsoft.com/office/drawing/2014/main" id="{0E267953-B37F-3D6C-E273-E5BAC241C118}"/>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115272" y="3994743"/>
            <a:ext cx="5401950" cy="275880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1512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1F99-69C3-DD3E-8FDF-0611EB8D5C15}"/>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0172BC09-B28A-31D7-C74B-F9C2A5C54EE9}"/>
              </a:ext>
            </a:extLst>
          </p:cNvPr>
          <p:cNvPicPr/>
          <p:nvPr/>
        </p:nvPicPr>
        <p:blipFill rotWithShape="1">
          <a:blip r:embed="rId2" r:link="rId3">
            <a:extLst>
              <a:ext uri="{28A0092B-C50C-407E-A947-70E740481C1C}">
                <a14:useLocalDpi xmlns:a14="http://schemas.microsoft.com/office/drawing/2010/main" val="0"/>
              </a:ext>
            </a:extLst>
          </a:blip>
          <a:srcRect l="9091" b="23391"/>
          <a:stretch>
            <a:fillRect/>
          </a:stretch>
        </p:blipFill>
        <p:spPr bwMode="auto">
          <a:xfrm>
            <a:off x="0" y="10"/>
            <a:ext cx="12191980" cy="6857990"/>
          </a:xfrm>
          <a:prstGeom prst="rect">
            <a:avLst/>
          </a:prstGeom>
          <a:noFill/>
        </p:spPr>
      </p:pic>
      <p:sp>
        <p:nvSpPr>
          <p:cNvPr id="2" name="Title 1">
            <a:extLst>
              <a:ext uri="{FF2B5EF4-FFF2-40B4-BE49-F238E27FC236}">
                <a16:creationId xmlns:a16="http://schemas.microsoft.com/office/drawing/2014/main" id="{F67B8AC2-5F02-E989-C369-490E41A464B5}"/>
              </a:ext>
            </a:extLst>
          </p:cNvPr>
          <p:cNvSpPr>
            <a:spLocks noGrp="1"/>
          </p:cNvSpPr>
          <p:nvPr>
            <p:ph type="title"/>
          </p:nvPr>
        </p:nvSpPr>
        <p:spPr>
          <a:xfrm>
            <a:off x="114683" y="-728134"/>
            <a:ext cx="11962613" cy="1456267"/>
          </a:xfrm>
        </p:spPr>
        <p:txBody>
          <a:bodyPr vert="horz" lIns="91440" tIns="45720" rIns="91440" bIns="45720" rtlCol="0" anchor="b">
            <a:normAutofit/>
          </a:bodyPr>
          <a:lstStyle/>
          <a:p>
            <a:pPr algn="ctr"/>
            <a:r>
              <a:rPr lang="en-US" sz="3600" b="1" dirty="0">
                <a:solidFill>
                  <a:schemeClr val="bg1"/>
                </a:solidFill>
              </a:rPr>
              <a:t>The WHAT, How, and why, of “holes” diary cards</a:t>
            </a:r>
          </a:p>
        </p:txBody>
      </p:sp>
      <p:sp>
        <p:nvSpPr>
          <p:cNvPr id="3" name="Content Placeholder 2">
            <a:extLst>
              <a:ext uri="{FF2B5EF4-FFF2-40B4-BE49-F238E27FC236}">
                <a16:creationId xmlns:a16="http://schemas.microsoft.com/office/drawing/2014/main" id="{94DE00D5-6627-8861-DD21-1365123B628F}"/>
              </a:ext>
            </a:extLst>
          </p:cNvPr>
          <p:cNvSpPr>
            <a:spLocks noGrp="1"/>
          </p:cNvSpPr>
          <p:nvPr>
            <p:ph idx="1"/>
          </p:nvPr>
        </p:nvSpPr>
        <p:spPr>
          <a:xfrm>
            <a:off x="229367" y="2078143"/>
            <a:ext cx="9784080" cy="4206240"/>
          </a:xfrm>
        </p:spPr>
        <p:txBody>
          <a:bodyPr>
            <a:normAutofit/>
          </a:bodyPr>
          <a:lstStyle/>
          <a:p>
            <a:r>
              <a:rPr lang="en-CA" sz="3600" dirty="0">
                <a:solidFill>
                  <a:schemeClr val="bg2">
                    <a:lumMod val="75000"/>
                  </a:schemeClr>
                </a:solidFill>
              </a:rPr>
              <a:t>1. crisis plans holes and diary card targets</a:t>
            </a:r>
          </a:p>
          <a:p>
            <a:r>
              <a:rPr lang="en-CA" sz="3600" dirty="0">
                <a:solidFill>
                  <a:srgbClr val="FF0000"/>
                </a:solidFill>
              </a:rPr>
              <a:t>2. topography</a:t>
            </a:r>
          </a:p>
          <a:p>
            <a:r>
              <a:rPr lang="en-CA" sz="3600" dirty="0">
                <a:solidFill>
                  <a:schemeClr val="bg2">
                    <a:lumMod val="75000"/>
                  </a:schemeClr>
                </a:solidFill>
              </a:rPr>
              <a:t>3. finding your targets for change</a:t>
            </a:r>
          </a:p>
          <a:p>
            <a:r>
              <a:rPr lang="en-CA" sz="3600" dirty="0">
                <a:solidFill>
                  <a:schemeClr val="bg2">
                    <a:lumMod val="75000"/>
                  </a:schemeClr>
                </a:solidFill>
              </a:rPr>
              <a:t>4. why do a holes diary card</a:t>
            </a:r>
          </a:p>
          <a:p>
            <a:r>
              <a:rPr lang="en-CA" sz="3600" dirty="0">
                <a:solidFill>
                  <a:schemeClr val="bg2">
                    <a:lumMod val="75000"/>
                  </a:schemeClr>
                </a:solidFill>
              </a:rPr>
              <a:t>5. making diary cards a habit</a:t>
            </a:r>
          </a:p>
        </p:txBody>
      </p:sp>
    </p:spTree>
    <p:extLst>
      <p:ext uri="{BB962C8B-B14F-4D97-AF65-F5344CB8AC3E}">
        <p14:creationId xmlns:p14="http://schemas.microsoft.com/office/powerpoint/2010/main" val="317135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D326C-8BD5-BD02-FF3B-295DFEE4DD83}"/>
            </a:ext>
          </a:extLst>
        </p:cNvPr>
        <p:cNvGrpSpPr/>
        <p:nvPr/>
      </p:nvGrpSpPr>
      <p:grpSpPr>
        <a:xfrm>
          <a:off x="0" y="0"/>
          <a:ext cx="0" cy="0"/>
          <a:chOff x="0" y="0"/>
          <a:chExt cx="0" cy="0"/>
        </a:xfrm>
      </p:grpSpPr>
      <p:pic>
        <p:nvPicPr>
          <p:cNvPr id="1026" name="Picture 2" descr="Topographic profile showing the physiographic units. Line of section... |  Download Scientific Diagram">
            <a:extLst>
              <a:ext uri="{FF2B5EF4-FFF2-40B4-BE49-F238E27FC236}">
                <a16:creationId xmlns:a16="http://schemas.microsoft.com/office/drawing/2014/main" id="{FD44B658-CD6C-4AEE-6443-7A1A82447DD3}"/>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435491" y="1885950"/>
            <a:ext cx="5503862" cy="297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ography – News, Research and Analysis – The Conversation – page 1">
            <a:extLst>
              <a:ext uri="{FF2B5EF4-FFF2-40B4-BE49-F238E27FC236}">
                <a16:creationId xmlns:a16="http://schemas.microsoft.com/office/drawing/2014/main" id="{96C8E679-4306-D207-EC6E-96EFFD3F3429}"/>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bwMode="auto">
          <a:xfrm>
            <a:off x="276225" y="1885950"/>
            <a:ext cx="5673725" cy="29797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0CCE7D06-9CAA-D232-A5AD-1A3C8708FD26}"/>
              </a:ext>
            </a:extLst>
          </p:cNvPr>
          <p:cNvSpPr>
            <a:spLocks noGrp="1"/>
          </p:cNvSpPr>
          <p:nvPr>
            <p:ph type="body" idx="4294967295"/>
          </p:nvPr>
        </p:nvSpPr>
        <p:spPr>
          <a:xfrm>
            <a:off x="172670" y="10889"/>
            <a:ext cx="11766683" cy="1376362"/>
          </a:xfrm>
        </p:spPr>
        <p:txBody>
          <a:bodyPr>
            <a:normAutofit lnSpcReduction="10000"/>
          </a:bodyPr>
          <a:lstStyle/>
          <a:p>
            <a:pPr marL="0" indent="0">
              <a:buNone/>
            </a:pPr>
            <a:r>
              <a:rPr lang="en-CA" sz="2400" dirty="0">
                <a:solidFill>
                  <a:schemeClr val="bg1"/>
                </a:solidFill>
              </a:rPr>
              <a:t>2. </a:t>
            </a:r>
            <a:r>
              <a:rPr lang="en-CA" sz="2400" dirty="0"/>
              <a:t>In geography </a:t>
            </a:r>
            <a:r>
              <a:rPr lang="en-CA" sz="2400" dirty="0">
                <a:solidFill>
                  <a:schemeClr val="bg1"/>
                </a:solidFill>
              </a:rPr>
              <a:t>“Topography”</a:t>
            </a:r>
            <a:r>
              <a:rPr lang="en-CA" sz="2400" dirty="0"/>
              <a:t> refers to the arrangement of the physical features, especially the elevation of a certain terrain. In simple we use the word topography to describe how the intensity of a person’s target emotions, thoughts or behaviors fluctuate over a period of time, in other words the topography tracks our journey up and down the stairwell over time.</a:t>
            </a:r>
          </a:p>
        </p:txBody>
      </p:sp>
      <p:sp>
        <p:nvSpPr>
          <p:cNvPr id="3" name="TextBox 2">
            <a:extLst>
              <a:ext uri="{FF2B5EF4-FFF2-40B4-BE49-F238E27FC236}">
                <a16:creationId xmlns:a16="http://schemas.microsoft.com/office/drawing/2014/main" id="{EA8028BB-40E5-D37E-2B12-F23D987BC217}"/>
              </a:ext>
            </a:extLst>
          </p:cNvPr>
          <p:cNvSpPr txBox="1"/>
          <p:nvPr/>
        </p:nvSpPr>
        <p:spPr>
          <a:xfrm>
            <a:off x="359789" y="5235600"/>
            <a:ext cx="11472421" cy="923330"/>
          </a:xfrm>
          <a:prstGeom prst="rect">
            <a:avLst/>
          </a:prstGeom>
          <a:noFill/>
        </p:spPr>
        <p:txBody>
          <a:bodyPr wrap="square">
            <a:spAutoFit/>
          </a:bodyPr>
          <a:lstStyle/>
          <a:p>
            <a:pPr marL="285750" indent="-285750">
              <a:buFont typeface="Arial" panose="020B0604020202020204" pitchFamily="34" charset="0"/>
              <a:buChar char="•"/>
            </a:pPr>
            <a:r>
              <a:rPr lang="en-CA" dirty="0"/>
              <a:t>The “topography” of our target dysregulated feelings, thoughts, or behaviors, can be depicted as a graph in which the horizontal axis is time while the vertical is the variation in intensity of our feelings, thoughts, and behaviors. </a:t>
            </a:r>
          </a:p>
          <a:p>
            <a:pPr marL="285750" indent="-285750">
              <a:buFont typeface="Arial" panose="020B0604020202020204" pitchFamily="34" charset="0"/>
              <a:buChar char="•"/>
            </a:pPr>
            <a:r>
              <a:rPr lang="en-CA" sz="1800" dirty="0"/>
              <a:t>These variations can </a:t>
            </a:r>
            <a:r>
              <a:rPr lang="en-CA" dirty="0"/>
              <a:t>occur</a:t>
            </a:r>
            <a:r>
              <a:rPr lang="en-CA" sz="1800" dirty="0"/>
              <a:t> faster or slower, over the course of minutes, weeks </a:t>
            </a:r>
            <a:r>
              <a:rPr lang="en-CA" dirty="0"/>
              <a:t>or even</a:t>
            </a:r>
            <a:r>
              <a:rPr lang="en-CA" sz="1800" dirty="0"/>
              <a:t> months and years.</a:t>
            </a:r>
            <a:endParaRPr lang="en-CA" dirty="0"/>
          </a:p>
        </p:txBody>
      </p:sp>
    </p:spTree>
    <p:extLst>
      <p:ext uri="{BB962C8B-B14F-4D97-AF65-F5344CB8AC3E}">
        <p14:creationId xmlns:p14="http://schemas.microsoft.com/office/powerpoint/2010/main" val="18922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8D151-72C3-D074-0EF1-2C496666B3DD}"/>
            </a:ext>
          </a:extLst>
        </p:cNvPr>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7DD08082-B83D-E987-5CE9-5AD399C303DA}"/>
              </a:ext>
            </a:extLst>
          </p:cNvPr>
          <p:cNvGraphicFramePr>
            <a:graphicFrameLocks noChangeAspect="1"/>
          </p:cNvGraphicFramePr>
          <p:nvPr/>
        </p:nvGraphicFramePr>
        <p:xfrm>
          <a:off x="92075" y="565609"/>
          <a:ext cx="11945954" cy="6127422"/>
        </p:xfrm>
        <a:graphic>
          <a:graphicData uri="http://schemas.openxmlformats.org/presentationml/2006/ole">
            <mc:AlternateContent xmlns:mc="http://schemas.openxmlformats.org/markup-compatibility/2006">
              <mc:Choice xmlns:v="urn:schemas-microsoft-com:vml" Requires="v">
                <p:oleObj name="Presentation" r:id="rId2" imgW="4572042" imgH="3429229" progId="PowerPoint.Show.12">
                  <p:embed/>
                </p:oleObj>
              </mc:Choice>
              <mc:Fallback>
                <p:oleObj name="Presentation" r:id="rId2" imgW="4572042" imgH="3429229" progId="PowerPoint.Show.12">
                  <p:embed/>
                  <p:pic>
                    <p:nvPicPr>
                      <p:cNvPr id="2" name="Object 1">
                        <a:hlinkClick r:id="" action="ppaction://ole?verb=0"/>
                        <a:extLst>
                          <a:ext uri="{FF2B5EF4-FFF2-40B4-BE49-F238E27FC236}">
                            <a16:creationId xmlns:a16="http://schemas.microsoft.com/office/drawing/2014/main" id="{7DD08082-B83D-E987-5CE9-5AD399C303DA}"/>
                          </a:ext>
                        </a:extLst>
                      </p:cNvPr>
                      <p:cNvPicPr/>
                      <p:nvPr/>
                    </p:nvPicPr>
                    <p:blipFill>
                      <a:blip r:embed="rId3"/>
                      <a:stretch>
                        <a:fillRect/>
                      </a:stretch>
                    </p:blipFill>
                    <p:spPr>
                      <a:xfrm>
                        <a:off x="92075" y="565609"/>
                        <a:ext cx="11945954" cy="612742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52DB054-DFC5-D76A-E22F-40661AC43F37}"/>
              </a:ext>
            </a:extLst>
          </p:cNvPr>
          <p:cNvSpPr txBox="1"/>
          <p:nvPr/>
        </p:nvSpPr>
        <p:spPr>
          <a:xfrm>
            <a:off x="4593211" y="0"/>
            <a:ext cx="6094428" cy="646331"/>
          </a:xfrm>
          <a:prstGeom prst="rect">
            <a:avLst/>
          </a:prstGeom>
          <a:noFill/>
        </p:spPr>
        <p:txBody>
          <a:bodyPr wrap="square">
            <a:spAutoFit/>
          </a:bodyPr>
          <a:lstStyle/>
          <a:p>
            <a:r>
              <a:rPr lang="en-CA" sz="3600" dirty="0">
                <a:solidFill>
                  <a:schemeClr val="bg1"/>
                </a:solidFill>
              </a:rPr>
              <a:t>TOPOGRAPHY</a:t>
            </a:r>
            <a:endParaRPr lang="en-CA" sz="3600" dirty="0"/>
          </a:p>
        </p:txBody>
      </p:sp>
    </p:spTree>
    <p:extLst>
      <p:ext uri="{BB962C8B-B14F-4D97-AF65-F5344CB8AC3E}">
        <p14:creationId xmlns:p14="http://schemas.microsoft.com/office/powerpoint/2010/main" val="1898517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4D36D-A347-18C9-D099-33C146AE940A}"/>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C70C3A8A-DB7A-D037-7558-C6652778081C}"/>
              </a:ext>
            </a:extLst>
          </p:cNvPr>
          <p:cNvPicPr/>
          <p:nvPr/>
        </p:nvPicPr>
        <p:blipFill rotWithShape="1">
          <a:blip r:embed="rId2" r:link="rId3">
            <a:extLst>
              <a:ext uri="{28A0092B-C50C-407E-A947-70E740481C1C}">
                <a14:useLocalDpi xmlns:a14="http://schemas.microsoft.com/office/drawing/2010/main" val="0"/>
              </a:ext>
            </a:extLst>
          </a:blip>
          <a:srcRect l="9091" b="23391"/>
          <a:stretch>
            <a:fillRect/>
          </a:stretch>
        </p:blipFill>
        <p:spPr bwMode="auto">
          <a:xfrm>
            <a:off x="0" y="10"/>
            <a:ext cx="12191980" cy="6857990"/>
          </a:xfrm>
          <a:prstGeom prst="rect">
            <a:avLst/>
          </a:prstGeom>
          <a:noFill/>
        </p:spPr>
      </p:pic>
      <p:sp>
        <p:nvSpPr>
          <p:cNvPr id="2" name="Title 1">
            <a:extLst>
              <a:ext uri="{FF2B5EF4-FFF2-40B4-BE49-F238E27FC236}">
                <a16:creationId xmlns:a16="http://schemas.microsoft.com/office/drawing/2014/main" id="{56AE58B6-9837-B53E-5283-9D544A74F900}"/>
              </a:ext>
            </a:extLst>
          </p:cNvPr>
          <p:cNvSpPr>
            <a:spLocks noGrp="1"/>
          </p:cNvSpPr>
          <p:nvPr>
            <p:ph type="title"/>
          </p:nvPr>
        </p:nvSpPr>
        <p:spPr>
          <a:xfrm>
            <a:off x="114683" y="-728134"/>
            <a:ext cx="11962613" cy="1456267"/>
          </a:xfrm>
        </p:spPr>
        <p:txBody>
          <a:bodyPr vert="horz" lIns="91440" tIns="45720" rIns="91440" bIns="45720" rtlCol="0" anchor="b">
            <a:normAutofit/>
          </a:bodyPr>
          <a:lstStyle/>
          <a:p>
            <a:pPr algn="ctr"/>
            <a:r>
              <a:rPr lang="en-US" sz="3600" b="1" dirty="0">
                <a:solidFill>
                  <a:schemeClr val="bg1"/>
                </a:solidFill>
              </a:rPr>
              <a:t>The WHAT, How, and why, of “holes” diary cards</a:t>
            </a:r>
          </a:p>
        </p:txBody>
      </p:sp>
      <p:sp>
        <p:nvSpPr>
          <p:cNvPr id="3" name="Content Placeholder 2">
            <a:extLst>
              <a:ext uri="{FF2B5EF4-FFF2-40B4-BE49-F238E27FC236}">
                <a16:creationId xmlns:a16="http://schemas.microsoft.com/office/drawing/2014/main" id="{FFB53424-1BFB-40BC-D1CA-45B62F811556}"/>
              </a:ext>
            </a:extLst>
          </p:cNvPr>
          <p:cNvSpPr>
            <a:spLocks noGrp="1"/>
          </p:cNvSpPr>
          <p:nvPr>
            <p:ph idx="1"/>
          </p:nvPr>
        </p:nvSpPr>
        <p:spPr>
          <a:xfrm>
            <a:off x="229367" y="2078143"/>
            <a:ext cx="9784080" cy="4206240"/>
          </a:xfrm>
        </p:spPr>
        <p:txBody>
          <a:bodyPr>
            <a:normAutofit/>
          </a:bodyPr>
          <a:lstStyle/>
          <a:p>
            <a:r>
              <a:rPr lang="en-CA" sz="3600" dirty="0">
                <a:solidFill>
                  <a:schemeClr val="bg2">
                    <a:lumMod val="75000"/>
                  </a:schemeClr>
                </a:solidFill>
              </a:rPr>
              <a:t>1. crisis plans holes and diary card targets</a:t>
            </a:r>
          </a:p>
          <a:p>
            <a:r>
              <a:rPr lang="en-CA" sz="3600" dirty="0">
                <a:solidFill>
                  <a:schemeClr val="bg2">
                    <a:lumMod val="75000"/>
                  </a:schemeClr>
                </a:solidFill>
              </a:rPr>
              <a:t>2. topography</a:t>
            </a:r>
          </a:p>
          <a:p>
            <a:r>
              <a:rPr lang="en-CA" sz="3600" dirty="0">
                <a:solidFill>
                  <a:srgbClr val="FF0000"/>
                </a:solidFill>
              </a:rPr>
              <a:t>3. finding your targets for change</a:t>
            </a:r>
          </a:p>
          <a:p>
            <a:r>
              <a:rPr lang="en-CA" sz="3600" dirty="0">
                <a:solidFill>
                  <a:schemeClr val="bg2">
                    <a:lumMod val="75000"/>
                  </a:schemeClr>
                </a:solidFill>
              </a:rPr>
              <a:t>4. why do a holes diary card</a:t>
            </a:r>
          </a:p>
          <a:p>
            <a:r>
              <a:rPr lang="en-CA" sz="3600" dirty="0">
                <a:solidFill>
                  <a:schemeClr val="bg2">
                    <a:lumMod val="75000"/>
                  </a:schemeClr>
                </a:solidFill>
              </a:rPr>
              <a:t>5. making diary cards a habit</a:t>
            </a:r>
          </a:p>
        </p:txBody>
      </p:sp>
    </p:spTree>
    <p:extLst>
      <p:ext uri="{BB962C8B-B14F-4D97-AF65-F5344CB8AC3E}">
        <p14:creationId xmlns:p14="http://schemas.microsoft.com/office/powerpoint/2010/main" val="21618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F7B18-36CF-3430-82A0-2382AF704F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8F0F44-B6CA-DF01-D035-3A10CE7591C7}"/>
              </a:ext>
            </a:extLst>
          </p:cNvPr>
          <p:cNvSpPr>
            <a:spLocks noGrp="1"/>
          </p:cNvSpPr>
          <p:nvPr>
            <p:ph type="title" idx="4294967295"/>
          </p:nvPr>
        </p:nvSpPr>
        <p:spPr>
          <a:xfrm>
            <a:off x="556591" y="2078096"/>
            <a:ext cx="3659188" cy="3814762"/>
          </a:xfrm>
        </p:spPr>
        <p:txBody>
          <a:bodyPr>
            <a:normAutofit/>
          </a:bodyPr>
          <a:lstStyle/>
          <a:p>
            <a:pPr algn="ctr">
              <a:lnSpc>
                <a:spcPct val="90000"/>
              </a:lnSpc>
            </a:pPr>
            <a:r>
              <a:rPr lang="en-CA" sz="2800" dirty="0">
                <a:solidFill>
                  <a:schemeClr val="bg1"/>
                </a:solidFill>
              </a:rPr>
              <a:t>Diary card targets</a:t>
            </a:r>
            <a:br>
              <a:rPr lang="en-CA" sz="2800" dirty="0">
                <a:solidFill>
                  <a:schemeClr val="bg1"/>
                </a:solidFill>
              </a:rPr>
            </a:br>
            <a:r>
              <a:rPr lang="en-CA" sz="2800" dirty="0">
                <a:solidFill>
                  <a:schemeClr val="bg1"/>
                </a:solidFill>
              </a:rPr>
              <a:t>= </a:t>
            </a:r>
            <a:br>
              <a:rPr lang="en-CA" sz="2800" dirty="0">
                <a:solidFill>
                  <a:schemeClr val="bg1"/>
                </a:solidFill>
              </a:rPr>
            </a:br>
            <a:r>
              <a:rPr lang="en-CA" sz="2800" dirty="0">
                <a:solidFill>
                  <a:schemeClr val="bg1"/>
                </a:solidFill>
              </a:rPr>
              <a:t>crisis plan holes </a:t>
            </a:r>
          </a:p>
        </p:txBody>
      </p:sp>
      <p:sp>
        <p:nvSpPr>
          <p:cNvPr id="5" name="Content Placeholder 4">
            <a:extLst>
              <a:ext uri="{FF2B5EF4-FFF2-40B4-BE49-F238E27FC236}">
                <a16:creationId xmlns:a16="http://schemas.microsoft.com/office/drawing/2014/main" id="{BD01F8A3-878E-6798-7885-C43F7DD4A9F7}"/>
              </a:ext>
            </a:extLst>
          </p:cNvPr>
          <p:cNvSpPr>
            <a:spLocks noGrp="1"/>
          </p:cNvSpPr>
          <p:nvPr>
            <p:ph idx="4294967295"/>
          </p:nvPr>
        </p:nvSpPr>
        <p:spPr>
          <a:xfrm>
            <a:off x="4545796" y="248107"/>
            <a:ext cx="7402512" cy="7153275"/>
          </a:xfrm>
        </p:spPr>
        <p:txBody>
          <a:bodyPr>
            <a:normAutofit/>
          </a:bodyPr>
          <a:lstStyle/>
          <a:p>
            <a:r>
              <a:rPr lang="en-CA" sz="2000" dirty="0"/>
              <a:t>Diary cards</a:t>
            </a:r>
            <a:r>
              <a:rPr lang="en-CA" sz="2000" dirty="0">
                <a:solidFill>
                  <a:schemeClr val="bg2">
                    <a:lumMod val="60000"/>
                    <a:lumOff val="40000"/>
                  </a:schemeClr>
                </a:solidFill>
              </a:rPr>
              <a:t> </a:t>
            </a:r>
            <a:r>
              <a:rPr lang="en-CA" sz="2000" dirty="0">
                <a:solidFill>
                  <a:schemeClr val="bg1"/>
                </a:solidFill>
              </a:rPr>
              <a:t>targets</a:t>
            </a:r>
            <a:r>
              <a:rPr lang="en-CA" sz="2000" dirty="0">
                <a:solidFill>
                  <a:schemeClr val="bg2">
                    <a:lumMod val="60000"/>
                    <a:lumOff val="40000"/>
                  </a:schemeClr>
                </a:solidFill>
              </a:rPr>
              <a:t> </a:t>
            </a:r>
            <a:r>
              <a:rPr lang="en-CA" sz="2000" dirty="0"/>
              <a:t>are similar to crisis plan </a:t>
            </a:r>
            <a:r>
              <a:rPr lang="en-CA" sz="2000" dirty="0">
                <a:solidFill>
                  <a:schemeClr val="bg1"/>
                </a:solidFill>
              </a:rPr>
              <a:t>holes</a:t>
            </a:r>
            <a:r>
              <a:rPr lang="en-CA" sz="2000" dirty="0"/>
              <a:t>. </a:t>
            </a:r>
          </a:p>
          <a:p>
            <a:r>
              <a:rPr lang="en-CA" sz="2000" dirty="0">
                <a:solidFill>
                  <a:schemeClr val="bg1"/>
                </a:solidFill>
              </a:rPr>
              <a:t>As we said earlier, however, there is a slight difference</a:t>
            </a:r>
            <a:r>
              <a:rPr lang="en-CA" sz="2000" dirty="0"/>
              <a:t>: crisis plan holes are all or nothing, you’re either in a crisis or you’re not, diary card targets vary in intensity from mild to severe.</a:t>
            </a:r>
          </a:p>
          <a:p>
            <a:r>
              <a:rPr lang="en-CA" sz="2000" dirty="0"/>
              <a:t>Like crisis plan holes, diary card targets are dysregulated physical states, emotions, thoughts, behaviors, or maladaptive coping strategies, that recur in your life, and that you have decided are problematic and want to change.</a:t>
            </a:r>
          </a:p>
          <a:p>
            <a:r>
              <a:rPr lang="en-CA" sz="2000" dirty="0"/>
              <a:t>Examples of holes diary card targets include substance abuse, gambling, or any other addiction. Engaging in dysfunctional social interactions. Self-blaming, and rumination. Excessive irritability or anger towards others. Notice how these overlap with crisis plan holes.</a:t>
            </a:r>
          </a:p>
          <a:p>
            <a:r>
              <a:rPr lang="en-CA" sz="2000" dirty="0"/>
              <a:t>Targets can also be any of the holes suggested in the checkboxes in item 1 of the crisis plan template : anxiety, anger, despair, problems with boundaries, impulsive behaviors, behaviors a person later regrets, withdrawing/running away, and thinking of/actually hurting self/others.</a:t>
            </a:r>
          </a:p>
          <a:p>
            <a:r>
              <a:rPr lang="en-CA" sz="2000" dirty="0"/>
              <a:t>In other words, you can use as your diary card targets the holes you chose to work with in your crisis plans.</a:t>
            </a:r>
          </a:p>
          <a:p>
            <a:endParaRPr lang="en-CA" sz="2000" dirty="0"/>
          </a:p>
          <a:p>
            <a:pPr marL="0" indent="0">
              <a:buNone/>
            </a:pPr>
            <a:endParaRPr lang="en-CA" sz="2000" dirty="0"/>
          </a:p>
          <a:p>
            <a:endParaRPr lang="en-CA" sz="1700" dirty="0"/>
          </a:p>
        </p:txBody>
      </p:sp>
      <p:pic>
        <p:nvPicPr>
          <p:cNvPr id="8" name="Content Placeholder 4">
            <a:extLst>
              <a:ext uri="{FF2B5EF4-FFF2-40B4-BE49-F238E27FC236}">
                <a16:creationId xmlns:a16="http://schemas.microsoft.com/office/drawing/2014/main" id="{BF2822DF-63B5-2AEA-D62B-DC23E09C2A89}"/>
              </a:ext>
            </a:extLst>
          </p:cNvPr>
          <p:cNvPicPr>
            <a:picLocks noChangeAspect="1"/>
          </p:cNvPicPr>
          <p:nvPr/>
        </p:nvPicPr>
        <p:blipFill>
          <a:blip r:embed="rId2"/>
          <a:stretch>
            <a:fillRect/>
          </a:stretch>
        </p:blipFill>
        <p:spPr>
          <a:xfrm>
            <a:off x="226574" y="1162523"/>
            <a:ext cx="2840477" cy="2042809"/>
          </a:xfrm>
          <a:prstGeom prst="rect">
            <a:avLst/>
          </a:prstGeom>
        </p:spPr>
      </p:pic>
      <p:pic>
        <p:nvPicPr>
          <p:cNvPr id="9" name="Picture 8" descr="A picture containing nature, orange&#10;&#10;Description automatically generated">
            <a:extLst>
              <a:ext uri="{FF2B5EF4-FFF2-40B4-BE49-F238E27FC236}">
                <a16:creationId xmlns:a16="http://schemas.microsoft.com/office/drawing/2014/main" id="{F86D109F-8FB3-9DEA-6F0C-2B2AB3098343}"/>
              </a:ext>
            </a:extLst>
          </p:cNvPr>
          <p:cNvPicPr>
            <a:picLocks noChangeAspect="1"/>
          </p:cNvPicPr>
          <p:nvPr/>
        </p:nvPicPr>
        <p:blipFill rotWithShape="1">
          <a:blip r:embed="rId3"/>
          <a:srcRect t="9505" r="1" b="13673"/>
          <a:stretch/>
        </p:blipFill>
        <p:spPr>
          <a:xfrm>
            <a:off x="1498935" y="4632764"/>
            <a:ext cx="2846152" cy="2125426"/>
          </a:xfrm>
          <a:prstGeom prst="rect">
            <a:avLst/>
          </a:prstGeom>
        </p:spPr>
      </p:pic>
      <p:sp>
        <p:nvSpPr>
          <p:cNvPr id="11" name="TextBox 10">
            <a:extLst>
              <a:ext uri="{FF2B5EF4-FFF2-40B4-BE49-F238E27FC236}">
                <a16:creationId xmlns:a16="http://schemas.microsoft.com/office/drawing/2014/main" id="{9D23E007-5D44-1436-BB7E-0F6237F8A3C4}"/>
              </a:ext>
            </a:extLst>
          </p:cNvPr>
          <p:cNvSpPr txBox="1"/>
          <p:nvPr/>
        </p:nvSpPr>
        <p:spPr>
          <a:xfrm>
            <a:off x="161800" y="127541"/>
            <a:ext cx="4558747" cy="830997"/>
          </a:xfrm>
          <a:prstGeom prst="rect">
            <a:avLst/>
          </a:prstGeom>
          <a:noFill/>
        </p:spPr>
        <p:txBody>
          <a:bodyPr wrap="square">
            <a:spAutoFit/>
          </a:bodyPr>
          <a:lstStyle/>
          <a:p>
            <a:pPr algn="ctr"/>
            <a:r>
              <a:rPr lang="en-CA" sz="2400" dirty="0">
                <a:solidFill>
                  <a:schemeClr val="bg1"/>
                </a:solidFill>
              </a:rPr>
              <a:t>3. FINDING YOUR TARGETS FOR CHANGE</a:t>
            </a:r>
          </a:p>
        </p:txBody>
      </p:sp>
    </p:spTree>
    <p:extLst>
      <p:ext uri="{BB962C8B-B14F-4D97-AF65-F5344CB8AC3E}">
        <p14:creationId xmlns:p14="http://schemas.microsoft.com/office/powerpoint/2010/main" val="142466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72119-2E26-572E-5B30-23D71551B49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855F0C-99E0-4A2C-BF71-708572E9866B}"/>
              </a:ext>
            </a:extLst>
          </p:cNvPr>
          <p:cNvSpPr>
            <a:spLocks noGrp="1"/>
          </p:cNvSpPr>
          <p:nvPr>
            <p:ph sz="half" idx="4294967295"/>
          </p:nvPr>
        </p:nvSpPr>
        <p:spPr>
          <a:xfrm>
            <a:off x="5500578" y="1089061"/>
            <a:ext cx="6620538" cy="5456966"/>
          </a:xfrm>
        </p:spPr>
        <p:txBody>
          <a:bodyPr>
            <a:normAutofit lnSpcReduction="10000"/>
          </a:bodyPr>
          <a:lstStyle/>
          <a:p>
            <a:r>
              <a:rPr lang="en-CA" sz="2400" dirty="0"/>
              <a:t>There are </a:t>
            </a:r>
            <a:r>
              <a:rPr lang="en-CA" sz="2400" dirty="0">
                <a:solidFill>
                  <a:schemeClr val="bg1"/>
                </a:solidFill>
              </a:rPr>
              <a:t>beginner, intermediate, and advanced </a:t>
            </a:r>
            <a:r>
              <a:rPr lang="en-CA" sz="2400" dirty="0"/>
              <a:t>diary card </a:t>
            </a:r>
            <a:r>
              <a:rPr lang="en-CA" sz="2400" dirty="0">
                <a:solidFill>
                  <a:schemeClr val="bg1"/>
                </a:solidFill>
              </a:rPr>
              <a:t>targets</a:t>
            </a:r>
            <a:r>
              <a:rPr lang="en-CA" sz="2400" dirty="0"/>
              <a:t>. All the examples we have gave above are intermediate targets.</a:t>
            </a:r>
          </a:p>
          <a:p>
            <a:r>
              <a:rPr lang="en-CA" sz="2400" dirty="0"/>
              <a:t> If you have trouble finding an intermediate target, use a “beginner target” in your diary card instead.</a:t>
            </a:r>
          </a:p>
          <a:p>
            <a:r>
              <a:rPr lang="en-CA" sz="2400" dirty="0">
                <a:solidFill>
                  <a:schemeClr val="bg1"/>
                </a:solidFill>
              </a:rPr>
              <a:t>Beginner targets </a:t>
            </a:r>
            <a:r>
              <a:rPr lang="en-CA" sz="2400" dirty="0"/>
              <a:t>are more generic and catch-all than intermediate ones. They are easier to use than the more specific intermediate targets. Beginner targets include struggling, feeling bad, being upset, losing it, getting into trouble, or falling into a hole. Start with one of these.</a:t>
            </a:r>
          </a:p>
          <a:p>
            <a:r>
              <a:rPr lang="en-CA" sz="2400" dirty="0"/>
              <a:t>We won’t discuss </a:t>
            </a:r>
            <a:r>
              <a:rPr lang="en-CA" sz="2400" dirty="0">
                <a:solidFill>
                  <a:schemeClr val="bg1"/>
                </a:solidFill>
              </a:rPr>
              <a:t>advanced targets </a:t>
            </a:r>
            <a:r>
              <a:rPr lang="en-CA" sz="2400" dirty="0"/>
              <a:t>until later in the course when we explore internal family systems part selves. If you don’t know what IFS is, don’t worry, we’ll get to it. </a:t>
            </a:r>
            <a:endParaRPr lang="en-CA" sz="2000" dirty="0"/>
          </a:p>
          <a:p>
            <a:pPr marL="0" indent="0">
              <a:buNone/>
            </a:pPr>
            <a:endParaRPr lang="en-CA" sz="2000" dirty="0"/>
          </a:p>
          <a:p>
            <a:endParaRPr lang="en-CA" sz="1700" dirty="0"/>
          </a:p>
        </p:txBody>
      </p:sp>
      <p:sp>
        <p:nvSpPr>
          <p:cNvPr id="11" name="TextBox 10">
            <a:extLst>
              <a:ext uri="{FF2B5EF4-FFF2-40B4-BE49-F238E27FC236}">
                <a16:creationId xmlns:a16="http://schemas.microsoft.com/office/drawing/2014/main" id="{2DD60D30-0B2A-66D8-6B74-7ADE2CF26A13}"/>
              </a:ext>
            </a:extLst>
          </p:cNvPr>
          <p:cNvSpPr txBox="1"/>
          <p:nvPr/>
        </p:nvSpPr>
        <p:spPr>
          <a:xfrm>
            <a:off x="811029" y="142956"/>
            <a:ext cx="10174300" cy="646331"/>
          </a:xfrm>
          <a:prstGeom prst="rect">
            <a:avLst/>
          </a:prstGeom>
          <a:noFill/>
        </p:spPr>
        <p:txBody>
          <a:bodyPr wrap="square">
            <a:spAutoFit/>
          </a:bodyPr>
          <a:lstStyle/>
          <a:p>
            <a:pPr algn="ctr"/>
            <a:r>
              <a:rPr lang="en-CA" sz="3600" dirty="0">
                <a:solidFill>
                  <a:schemeClr val="bg1"/>
                </a:solidFill>
              </a:rPr>
              <a:t>3 TYPES OF DIARY CARD TARGETS </a:t>
            </a:r>
          </a:p>
        </p:txBody>
      </p:sp>
      <p:pic>
        <p:nvPicPr>
          <p:cNvPr id="6" name="Picture 5" descr="A group of target targets&#10;&#10;Description automatically generated">
            <a:extLst>
              <a:ext uri="{FF2B5EF4-FFF2-40B4-BE49-F238E27FC236}">
                <a16:creationId xmlns:a16="http://schemas.microsoft.com/office/drawing/2014/main" id="{65DC87C9-3498-9F14-3AAD-44B8BB1FB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94" y="1580083"/>
            <a:ext cx="4921208" cy="4297680"/>
          </a:xfrm>
          <a:prstGeom prst="rect">
            <a:avLst/>
          </a:prstGeom>
        </p:spPr>
      </p:pic>
    </p:spTree>
    <p:extLst>
      <p:ext uri="{BB962C8B-B14F-4D97-AF65-F5344CB8AC3E}">
        <p14:creationId xmlns:p14="http://schemas.microsoft.com/office/powerpoint/2010/main" val="93143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44A0A-95B4-8EB3-A70F-97FC42A145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99464F-EE8D-9308-C4AC-B53476AB462F}"/>
              </a:ext>
            </a:extLst>
          </p:cNvPr>
          <p:cNvSpPr>
            <a:spLocks noGrp="1"/>
          </p:cNvSpPr>
          <p:nvPr>
            <p:ph type="title" idx="4294967295"/>
          </p:nvPr>
        </p:nvSpPr>
        <p:spPr>
          <a:xfrm>
            <a:off x="574539" y="646129"/>
            <a:ext cx="5021590" cy="574675"/>
          </a:xfrm>
        </p:spPr>
        <p:txBody>
          <a:bodyPr>
            <a:noAutofit/>
          </a:bodyPr>
          <a:lstStyle/>
          <a:p>
            <a:r>
              <a:rPr lang="en-CA" sz="3600" dirty="0">
                <a:solidFill>
                  <a:schemeClr val="bg1"/>
                </a:solidFill>
              </a:rPr>
              <a:t>Diary card Targets</a:t>
            </a:r>
          </a:p>
        </p:txBody>
      </p:sp>
      <p:sp>
        <p:nvSpPr>
          <p:cNvPr id="5" name="Content Placeholder 4">
            <a:extLst>
              <a:ext uri="{FF2B5EF4-FFF2-40B4-BE49-F238E27FC236}">
                <a16:creationId xmlns:a16="http://schemas.microsoft.com/office/drawing/2014/main" id="{4C905385-7FA9-BBAC-D794-F4B30FBD94CA}"/>
              </a:ext>
            </a:extLst>
          </p:cNvPr>
          <p:cNvSpPr>
            <a:spLocks noGrp="1"/>
          </p:cNvSpPr>
          <p:nvPr>
            <p:ph idx="4294967295"/>
          </p:nvPr>
        </p:nvSpPr>
        <p:spPr>
          <a:xfrm>
            <a:off x="6000115" y="356616"/>
            <a:ext cx="6054725" cy="6276594"/>
          </a:xfrm>
        </p:spPr>
        <p:txBody>
          <a:bodyPr>
            <a:normAutofit lnSpcReduction="10000"/>
          </a:bodyPr>
          <a:lstStyle/>
          <a:p>
            <a:pPr marL="0" indent="0">
              <a:buNone/>
            </a:pPr>
            <a:endParaRPr lang="en-CA" sz="2400" dirty="0"/>
          </a:p>
          <a:p>
            <a:r>
              <a:rPr lang="en-CA" sz="2400" dirty="0"/>
              <a:t>Like crisis plan holes, diary card targets can be:</a:t>
            </a:r>
          </a:p>
          <a:p>
            <a:r>
              <a:rPr lang="en-CA" sz="2400" dirty="0"/>
              <a:t>1.</a:t>
            </a:r>
            <a:r>
              <a:rPr lang="en-CA" sz="2400" dirty="0">
                <a:solidFill>
                  <a:schemeClr val="bg1"/>
                </a:solidFill>
              </a:rPr>
              <a:t> Feelings</a:t>
            </a:r>
            <a:r>
              <a:rPr lang="en-CA" sz="2400" dirty="0"/>
              <a:t>: to help you identify your feelings consult the wheel of feelings (see below) which we also used in trying to identify crisis plan holes.</a:t>
            </a:r>
          </a:p>
          <a:p>
            <a:r>
              <a:rPr lang="en-CA" sz="2400" dirty="0"/>
              <a:t>2. </a:t>
            </a:r>
            <a:r>
              <a:rPr lang="en-CA" sz="2400" dirty="0">
                <a:solidFill>
                  <a:schemeClr val="bg1"/>
                </a:solidFill>
              </a:rPr>
              <a:t>Thoughts</a:t>
            </a:r>
            <a:r>
              <a:rPr lang="en-CA" sz="2400" dirty="0"/>
              <a:t>: consider ANTS or automatic negative thoughts (below)</a:t>
            </a:r>
          </a:p>
          <a:p>
            <a:r>
              <a:rPr lang="en-CA" sz="2400" dirty="0"/>
              <a:t>3.</a:t>
            </a:r>
            <a:r>
              <a:rPr lang="en-CA" sz="2400" dirty="0">
                <a:solidFill>
                  <a:schemeClr val="bg1"/>
                </a:solidFill>
              </a:rPr>
              <a:t> Behaviors</a:t>
            </a:r>
            <a:r>
              <a:rPr lang="en-CA" sz="2400" dirty="0"/>
              <a:t>: consult externalizing vs. internalizing behaviors (below}</a:t>
            </a:r>
          </a:p>
          <a:p>
            <a:r>
              <a:rPr lang="en-CA" sz="2400" dirty="0"/>
              <a:t>4. </a:t>
            </a:r>
            <a:r>
              <a:rPr lang="en-CA" sz="2400" dirty="0">
                <a:solidFill>
                  <a:schemeClr val="bg1"/>
                </a:solidFill>
              </a:rPr>
              <a:t>Maladaptive coping strategies</a:t>
            </a:r>
            <a:r>
              <a:rPr lang="en-CA" sz="2400" dirty="0"/>
              <a:t>: are defined as coping strategies that in the short term decrease your distress but increase it over the long term. Ex. Substance use, self-harm, unhealthy eating.</a:t>
            </a:r>
          </a:p>
          <a:p>
            <a:pPr marL="0" indent="0">
              <a:buNone/>
            </a:pPr>
            <a:r>
              <a:rPr lang="en-CA" dirty="0"/>
              <a:t> </a:t>
            </a:r>
          </a:p>
        </p:txBody>
      </p:sp>
      <p:pic>
        <p:nvPicPr>
          <p:cNvPr id="7" name="Picture 6">
            <a:extLst>
              <a:ext uri="{FF2B5EF4-FFF2-40B4-BE49-F238E27FC236}">
                <a16:creationId xmlns:a16="http://schemas.microsoft.com/office/drawing/2014/main" id="{AC2AF2CB-3A44-F4F1-4F78-4055B8CBFBAA}"/>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28500" y="1474751"/>
            <a:ext cx="5435365" cy="444978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51519534"/>
      </p:ext>
    </p:extLst>
  </p:cSld>
  <p:clrMapOvr>
    <a:masterClrMapping/>
  </p:clrMapOvr>
  <mc:AlternateContent xmlns:mc="http://schemas.openxmlformats.org/markup-compatibility/2006" xmlns:p14="http://schemas.microsoft.com/office/powerpoint/2010/main">
    <mc:Choice Requires="p14">
      <p:transition spd="slow" p14:dur="2000" advTm="65374"/>
    </mc:Choice>
    <mc:Fallback xmlns="">
      <p:transition spd="slow" advTm="65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3FF1B-E940-19D4-D8AA-BDCAA66325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09DAFFF-F778-704A-FB29-37151C0C00C9}"/>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471340"/>
            <a:ext cx="12192000" cy="6386659"/>
          </a:xfrm>
          <a:prstGeom prst="rect">
            <a:avLst/>
          </a:prstGeom>
          <a:noFill/>
          <a:ln>
            <a:noFill/>
          </a:ln>
        </p:spPr>
      </p:pic>
      <p:sp>
        <p:nvSpPr>
          <p:cNvPr id="3" name="TextBox 2">
            <a:extLst>
              <a:ext uri="{FF2B5EF4-FFF2-40B4-BE49-F238E27FC236}">
                <a16:creationId xmlns:a16="http://schemas.microsoft.com/office/drawing/2014/main" id="{65088426-BBA0-FC6F-4FB7-1D135F7D7008}"/>
              </a:ext>
            </a:extLst>
          </p:cNvPr>
          <p:cNvSpPr txBox="1"/>
          <p:nvPr/>
        </p:nvSpPr>
        <p:spPr>
          <a:xfrm>
            <a:off x="0" y="0"/>
            <a:ext cx="12305122" cy="369332"/>
          </a:xfrm>
          <a:prstGeom prst="rect">
            <a:avLst/>
          </a:prstGeom>
          <a:noFill/>
        </p:spPr>
        <p:txBody>
          <a:bodyPr wrap="square">
            <a:spAutoFit/>
          </a:bodyPr>
          <a:lstStyle/>
          <a:p>
            <a:r>
              <a:rPr lang="en-CA" sz="1800" dirty="0">
                <a:solidFill>
                  <a:schemeClr val="bg1"/>
                </a:solidFill>
              </a:rPr>
              <a:t>Which feelings from the wheel of feelings do you experience frequently and not necessarily when circumstances entirely merit it?</a:t>
            </a:r>
            <a:endParaRPr lang="en-CA" sz="1800" dirty="0"/>
          </a:p>
        </p:txBody>
      </p:sp>
    </p:spTree>
    <p:extLst>
      <p:ext uri="{BB962C8B-B14F-4D97-AF65-F5344CB8AC3E}">
        <p14:creationId xmlns:p14="http://schemas.microsoft.com/office/powerpoint/2010/main" val="4001436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71EF-1955-871F-2123-DF0FFA56AD10}"/>
            </a:ext>
          </a:extLst>
        </p:cNvPr>
        <p:cNvGrpSpPr/>
        <p:nvPr/>
      </p:nvGrpSpPr>
      <p:grpSpPr>
        <a:xfrm>
          <a:off x="0" y="0"/>
          <a:ext cx="0" cy="0"/>
          <a:chOff x="0" y="0"/>
          <a:chExt cx="0" cy="0"/>
        </a:xfrm>
      </p:grpSpPr>
      <p:pic>
        <p:nvPicPr>
          <p:cNvPr id="8" name="Content Placeholder 6" descr="A poster with black ants&#10;&#10;Description automatically generated">
            <a:extLst>
              <a:ext uri="{FF2B5EF4-FFF2-40B4-BE49-F238E27FC236}">
                <a16:creationId xmlns:a16="http://schemas.microsoft.com/office/drawing/2014/main" id="{CA318883-617C-C501-A8DB-35C1EE06BD43}"/>
              </a:ext>
            </a:extLst>
          </p:cNvPr>
          <p:cNvPicPr>
            <a:picLocks noChangeAspect="1"/>
          </p:cNvPicPr>
          <p:nvPr/>
        </p:nvPicPr>
        <p:blipFill rotWithShape="1">
          <a:blip r:embed="rId2"/>
          <a:srcRect b="24570"/>
          <a:stretch/>
        </p:blipFill>
        <p:spPr>
          <a:xfrm>
            <a:off x="643466" y="819576"/>
            <a:ext cx="5371059" cy="5244501"/>
          </a:xfrm>
          <a:prstGeom prst="rect">
            <a:avLst/>
          </a:prstGeom>
        </p:spPr>
      </p:pic>
      <p:pic>
        <p:nvPicPr>
          <p:cNvPr id="4" name="Picture 3" descr="A diagram of a problem&#10;&#10;Description automatically generated with medium confidence">
            <a:extLst>
              <a:ext uri="{FF2B5EF4-FFF2-40B4-BE49-F238E27FC236}">
                <a16:creationId xmlns:a16="http://schemas.microsoft.com/office/drawing/2014/main" id="{4A456B06-30A0-A81F-E088-D95A052BBB2F}"/>
              </a:ext>
            </a:extLst>
          </p:cNvPr>
          <p:cNvPicPr/>
          <p:nvPr/>
        </p:nvPicPr>
        <p:blipFill rotWithShape="1">
          <a:blip r:embed="rId3">
            <a:extLst>
              <a:ext uri="{28A0092B-C50C-407E-A947-70E740481C1C}">
                <a14:useLocalDpi xmlns:a14="http://schemas.microsoft.com/office/drawing/2010/main" val="0"/>
              </a:ext>
            </a:extLst>
          </a:blip>
          <a:srcRect r="4764" b="-1"/>
          <a:stretch/>
        </p:blipFill>
        <p:spPr bwMode="auto">
          <a:xfrm>
            <a:off x="6175392" y="819576"/>
            <a:ext cx="5370573" cy="5244501"/>
          </a:xfrm>
          <a:prstGeom prst="rect">
            <a:avLst/>
          </a:prstGeom>
          <a:noFill/>
        </p:spPr>
      </p:pic>
      <p:sp>
        <p:nvSpPr>
          <p:cNvPr id="3" name="TextBox 2">
            <a:extLst>
              <a:ext uri="{FF2B5EF4-FFF2-40B4-BE49-F238E27FC236}">
                <a16:creationId xmlns:a16="http://schemas.microsoft.com/office/drawing/2014/main" id="{9772C6E4-FE52-0607-D62C-22228B4DC9CA}"/>
              </a:ext>
            </a:extLst>
          </p:cNvPr>
          <p:cNvSpPr txBox="1"/>
          <p:nvPr/>
        </p:nvSpPr>
        <p:spPr>
          <a:xfrm>
            <a:off x="0" y="103694"/>
            <a:ext cx="12455951" cy="369332"/>
          </a:xfrm>
          <a:prstGeom prst="rect">
            <a:avLst/>
          </a:prstGeom>
          <a:noFill/>
        </p:spPr>
        <p:txBody>
          <a:bodyPr wrap="square">
            <a:spAutoFit/>
          </a:bodyPr>
          <a:lstStyle/>
          <a:p>
            <a:r>
              <a:rPr lang="en-CA" sz="1800" dirty="0">
                <a:solidFill>
                  <a:schemeClr val="bg1"/>
                </a:solidFill>
              </a:rPr>
              <a:t>Which </a:t>
            </a:r>
            <a:r>
              <a:rPr lang="en-CA" dirty="0">
                <a:solidFill>
                  <a:schemeClr val="bg1"/>
                </a:solidFill>
              </a:rPr>
              <a:t>thoughts</a:t>
            </a:r>
            <a:r>
              <a:rPr lang="en-CA" sz="1800" dirty="0">
                <a:solidFill>
                  <a:schemeClr val="bg1"/>
                </a:solidFill>
              </a:rPr>
              <a:t> from </a:t>
            </a:r>
            <a:r>
              <a:rPr lang="en-CA" dirty="0">
                <a:solidFill>
                  <a:schemeClr val="bg1"/>
                </a:solidFill>
              </a:rPr>
              <a:t>among the ANTS (below)</a:t>
            </a:r>
            <a:r>
              <a:rPr lang="en-CA" sz="1800" dirty="0">
                <a:solidFill>
                  <a:schemeClr val="bg1"/>
                </a:solidFill>
              </a:rPr>
              <a:t> do you frequently have and not necessarily when circumstances entirely merit it?</a:t>
            </a:r>
            <a:endParaRPr lang="en-CA" sz="1800" dirty="0"/>
          </a:p>
        </p:txBody>
      </p:sp>
    </p:spTree>
    <p:extLst>
      <p:ext uri="{BB962C8B-B14F-4D97-AF65-F5344CB8AC3E}">
        <p14:creationId xmlns:p14="http://schemas.microsoft.com/office/powerpoint/2010/main" val="237176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90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C2C9-DBF0-FAA3-1E6A-F8AA638BC443}"/>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3427309-716A-5DC7-F8F1-FB5A40F52501}"/>
              </a:ext>
            </a:extLst>
          </p:cNvPr>
          <p:cNvPicPr>
            <a:picLocks noGrp="1" noChangeAspect="1"/>
          </p:cNvPicPr>
          <p:nvPr>
            <p:ph idx="4294967295"/>
          </p:nvPr>
        </p:nvPicPr>
        <p:blipFill>
          <a:blip r:embed="rId2"/>
          <a:stretch>
            <a:fillRect/>
          </a:stretch>
        </p:blipFill>
        <p:spPr>
          <a:xfrm>
            <a:off x="461914" y="1504950"/>
            <a:ext cx="5130800" cy="3848100"/>
          </a:xfrm>
          <a:prstGeom prst="rect">
            <a:avLst/>
          </a:prstGeom>
        </p:spPr>
      </p:pic>
      <p:pic>
        <p:nvPicPr>
          <p:cNvPr id="1026" name="Picture 2" descr="Developing a Screening System for Tier 2 Monthly Coaching Meeting - ppt  download">
            <a:extLst>
              <a:ext uri="{FF2B5EF4-FFF2-40B4-BE49-F238E27FC236}">
                <a16:creationId xmlns:a16="http://schemas.microsoft.com/office/drawing/2014/main" id="{820857E6-26EC-9D21-32BB-3248171BED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966" y="1518258"/>
            <a:ext cx="5129516" cy="3847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D8BEC8-0D8D-47A6-9C33-6AAC3E00B3AC}"/>
              </a:ext>
            </a:extLst>
          </p:cNvPr>
          <p:cNvSpPr txBox="1"/>
          <p:nvPr/>
        </p:nvSpPr>
        <p:spPr>
          <a:xfrm>
            <a:off x="319966" y="131976"/>
            <a:ext cx="12191999" cy="369332"/>
          </a:xfrm>
          <a:prstGeom prst="rect">
            <a:avLst/>
          </a:prstGeom>
          <a:noFill/>
        </p:spPr>
        <p:txBody>
          <a:bodyPr wrap="square">
            <a:spAutoFit/>
          </a:bodyPr>
          <a:lstStyle/>
          <a:p>
            <a:r>
              <a:rPr lang="en-CA" sz="1800" dirty="0">
                <a:solidFill>
                  <a:schemeClr val="bg1"/>
                </a:solidFill>
              </a:rPr>
              <a:t>Which </a:t>
            </a:r>
            <a:r>
              <a:rPr lang="en-CA" dirty="0">
                <a:solidFill>
                  <a:schemeClr val="bg1"/>
                </a:solidFill>
              </a:rPr>
              <a:t>behaviors</a:t>
            </a:r>
            <a:r>
              <a:rPr lang="en-CA" sz="1800" dirty="0">
                <a:solidFill>
                  <a:schemeClr val="bg1"/>
                </a:solidFill>
              </a:rPr>
              <a:t> from the </a:t>
            </a:r>
            <a:r>
              <a:rPr lang="en-CA" dirty="0">
                <a:solidFill>
                  <a:schemeClr val="bg1"/>
                </a:solidFill>
              </a:rPr>
              <a:t>lists below</a:t>
            </a:r>
            <a:r>
              <a:rPr lang="en-CA" sz="1800" dirty="0">
                <a:solidFill>
                  <a:schemeClr val="bg1"/>
                </a:solidFill>
              </a:rPr>
              <a:t> do you frequently have and not necessarily when circumstances entirely merit it?</a:t>
            </a:r>
            <a:endParaRPr lang="en-CA" sz="1800" dirty="0"/>
          </a:p>
        </p:txBody>
      </p:sp>
    </p:spTree>
    <p:extLst>
      <p:ext uri="{BB962C8B-B14F-4D97-AF65-F5344CB8AC3E}">
        <p14:creationId xmlns:p14="http://schemas.microsoft.com/office/powerpoint/2010/main" val="2873899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74CA9-6535-22BB-9C96-C3FF99F17F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F5161B-CE83-25A9-D5C5-77194CFEA98A}"/>
              </a:ext>
            </a:extLst>
          </p:cNvPr>
          <p:cNvSpPr>
            <a:spLocks noGrp="1"/>
          </p:cNvSpPr>
          <p:nvPr>
            <p:ph type="title" idx="4294967295"/>
          </p:nvPr>
        </p:nvSpPr>
        <p:spPr>
          <a:xfrm>
            <a:off x="359929" y="439996"/>
            <a:ext cx="5238750" cy="1455738"/>
          </a:xfrm>
        </p:spPr>
        <p:txBody>
          <a:bodyPr>
            <a:normAutofit/>
          </a:bodyPr>
          <a:lstStyle/>
          <a:p>
            <a:pPr algn="ctr"/>
            <a:r>
              <a:rPr lang="en-CA" sz="3200" dirty="0">
                <a:solidFill>
                  <a:schemeClr val="bg1"/>
                </a:solidFill>
              </a:rPr>
              <a:t>HOW TO FIND YOUR  intermediate targets</a:t>
            </a:r>
          </a:p>
        </p:txBody>
      </p:sp>
      <p:sp>
        <p:nvSpPr>
          <p:cNvPr id="5" name="Content Placeholder 4">
            <a:extLst>
              <a:ext uri="{FF2B5EF4-FFF2-40B4-BE49-F238E27FC236}">
                <a16:creationId xmlns:a16="http://schemas.microsoft.com/office/drawing/2014/main" id="{6B35BBC2-7AD0-AEA1-791C-52E029B7CC2A}"/>
              </a:ext>
            </a:extLst>
          </p:cNvPr>
          <p:cNvSpPr>
            <a:spLocks noGrp="1"/>
          </p:cNvSpPr>
          <p:nvPr>
            <p:ph idx="4294967295"/>
          </p:nvPr>
        </p:nvSpPr>
        <p:spPr>
          <a:xfrm>
            <a:off x="5741581" y="187325"/>
            <a:ext cx="6450419" cy="6670675"/>
          </a:xfrm>
        </p:spPr>
        <p:txBody>
          <a:bodyPr>
            <a:normAutofit lnSpcReduction="10000"/>
          </a:bodyPr>
          <a:lstStyle/>
          <a:p>
            <a:r>
              <a:rPr lang="en-CA" sz="2400" dirty="0"/>
              <a:t>1. Think about a time when you have been in a hole or crisis, outside the window of tolerance, “lost it”, “struggled”, “felt bad”, “got into trouble”, or were “very upset”. (in other words, start with a beginner targets)</a:t>
            </a:r>
          </a:p>
          <a:p>
            <a:r>
              <a:rPr lang="en-CA" sz="2400" dirty="0"/>
              <a:t>2. When this happened, what were your dominant feelings, thoughts, or behaviors?         (use the wheel of feelings, thinking errors and ANTS, and the internalizing and externalizing behaviors slides to help you)</a:t>
            </a:r>
          </a:p>
          <a:p>
            <a:r>
              <a:rPr lang="en-CA" sz="2400" dirty="0"/>
              <a:t>3. From these choose from 1 to 3 feelings, thoughts, or behaviors that a)you experience frequently, b)are problematic for you, and c)you want to change.</a:t>
            </a:r>
          </a:p>
          <a:p>
            <a:r>
              <a:rPr lang="en-CA" sz="2400" dirty="0"/>
              <a:t>4. These are your intermediate targets.</a:t>
            </a:r>
          </a:p>
          <a:p>
            <a:r>
              <a:rPr lang="en-CA" sz="2400" dirty="0"/>
              <a:t>Intermediate targets change over time so go through this same process occasionally especially if your life circumstances are changing. </a:t>
            </a:r>
          </a:p>
        </p:txBody>
      </p:sp>
      <p:pic>
        <p:nvPicPr>
          <p:cNvPr id="1026" name="Picture 2" descr="The whole truth and nothing but: how to accurately communicate your  science-based targets - Science Based Targets">
            <a:extLst>
              <a:ext uri="{FF2B5EF4-FFF2-40B4-BE49-F238E27FC236}">
                <a16:creationId xmlns:a16="http://schemas.microsoft.com/office/drawing/2014/main" id="{7DCBBE2E-C6F0-123E-1C1A-763417AB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39" y="1895734"/>
            <a:ext cx="5382491" cy="352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063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7437B2-3828-B8BA-2E55-EB7357311A6C}"/>
              </a:ext>
            </a:extLst>
          </p:cNvPr>
          <p:cNvSpPr txBox="1"/>
          <p:nvPr/>
        </p:nvSpPr>
        <p:spPr>
          <a:xfrm>
            <a:off x="-324050" y="0"/>
            <a:ext cx="12840100" cy="584775"/>
          </a:xfrm>
          <a:prstGeom prst="rect">
            <a:avLst/>
          </a:prstGeom>
          <a:noFill/>
        </p:spPr>
        <p:txBody>
          <a:bodyPr wrap="square">
            <a:spAutoFit/>
          </a:bodyPr>
          <a:lstStyle/>
          <a:p>
            <a:pPr algn="ctr"/>
            <a:r>
              <a:rPr lang="en-CA" sz="3200" dirty="0">
                <a:solidFill>
                  <a:schemeClr val="bg1"/>
                </a:solidFill>
              </a:rPr>
              <a:t>RESULTS ON IN PERSON POLL FROM LAST WEEK</a:t>
            </a:r>
            <a:endParaRPr lang="en-CA" sz="3200" dirty="0"/>
          </a:p>
        </p:txBody>
      </p:sp>
      <p:sp>
        <p:nvSpPr>
          <p:cNvPr id="4" name="TextBox 3">
            <a:extLst>
              <a:ext uri="{FF2B5EF4-FFF2-40B4-BE49-F238E27FC236}">
                <a16:creationId xmlns:a16="http://schemas.microsoft.com/office/drawing/2014/main" id="{3F4ED1BF-BC8A-8BFF-81A4-11E71695CB13}"/>
              </a:ext>
            </a:extLst>
          </p:cNvPr>
          <p:cNvSpPr txBox="1"/>
          <p:nvPr/>
        </p:nvSpPr>
        <p:spPr>
          <a:xfrm>
            <a:off x="599767" y="491381"/>
            <a:ext cx="12192000" cy="6463308"/>
          </a:xfrm>
          <a:prstGeom prst="rect">
            <a:avLst/>
          </a:prstGeom>
          <a:noFill/>
        </p:spPr>
        <p:txBody>
          <a:bodyPr wrap="square">
            <a:spAutoFit/>
          </a:bodyPr>
          <a:lstStyle/>
          <a:p>
            <a:r>
              <a:rPr lang="en-US" b="0" i="0" dirty="0">
                <a:effectLst/>
                <a:latin typeface="Arial" panose="020B0604020202020204" pitchFamily="34" charset="0"/>
              </a:rPr>
              <a:t>1. Which of the following “holes” do you sometimes or often fall into(multiple choice </a:t>
            </a:r>
          </a:p>
          <a:p>
            <a:pPr marL="342900" indent="-342900">
              <a:buAutoNum type="alphaLcPeriod"/>
            </a:pPr>
            <a:r>
              <a:rPr lang="en-US" b="0" i="0" dirty="0">
                <a:effectLst/>
                <a:latin typeface="Arial" panose="020B0604020202020204" pitchFamily="34" charset="0"/>
              </a:rPr>
              <a:t>Substance use or other addictive behaviors  ​​41% </a:t>
            </a:r>
          </a:p>
          <a:p>
            <a:pPr marL="342900" indent="-342900">
              <a:buAutoNum type="alphaLcPeriod"/>
            </a:pPr>
            <a:r>
              <a:rPr lang="en-US" b="0" i="0" dirty="0">
                <a:effectLst/>
                <a:latin typeface="Arial" panose="020B0604020202020204" pitchFamily="34" charset="0"/>
              </a:rPr>
              <a:t>Destructive impulsive behavior  ​​​​27% </a:t>
            </a:r>
          </a:p>
          <a:p>
            <a:pPr marL="342900" indent="-342900">
              <a:buAutoNum type="alphaLcPeriod"/>
            </a:pPr>
            <a:r>
              <a:rPr lang="en-US" b="0" i="0" dirty="0">
                <a:effectLst/>
                <a:latin typeface="Arial" panose="020B0604020202020204" pitchFamily="34" charset="0"/>
              </a:rPr>
              <a:t>Patterns of dysfunctional interpersonal interactions​  45%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Negative self-talk  ​​​​​​​91%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Being overly critical of others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Dysregulated anger, anxiety, despair, or numbing out  ​86%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Problems with boundaries-such as being unable to say no​  73%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Any repeated behaviors' you later regret  ​​​​45%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Withdrawing or running away​​​​​​  77%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Thinking of and actually hurting yourself​​​​  23%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Suicidal thoughts  ​​​​​​​​36% </a:t>
            </a:r>
          </a:p>
          <a:p>
            <a:r>
              <a:rPr lang="en-US" b="0" i="0" dirty="0">
                <a:effectLst/>
                <a:latin typeface="Arial" panose="020B0604020202020204" pitchFamily="34" charset="0"/>
              </a:rPr>
              <a:t>  </a:t>
            </a:r>
            <a:endParaRPr lang="en-US" dirty="0">
              <a:latin typeface="Arial" panose="020B0604020202020204" pitchFamily="34" charset="0"/>
            </a:endParaRPr>
          </a:p>
          <a:p>
            <a:r>
              <a:rPr lang="en-US" b="0" i="0" dirty="0">
                <a:effectLst/>
                <a:latin typeface="Arial" panose="020B0604020202020204" pitchFamily="34" charset="0"/>
              </a:rPr>
              <a:t>2. With respect to your thought holes, which thought do you most often have about yourself? (multiple choice)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incompetent  ​​​​​​​50% </a:t>
            </a:r>
          </a:p>
          <a:p>
            <a:pPr marL="342900" indent="-342900">
              <a:buAutoNum type="alphaLcPeriod"/>
            </a:pPr>
            <a:r>
              <a:rPr lang="en-US" b="0" i="0" dirty="0">
                <a:effectLst/>
                <a:latin typeface="Arial" panose="020B0604020202020204" pitchFamily="34" charset="0"/>
              </a:rPr>
              <a:t>I’m an imposter​​​​​​​  14%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defective  ​​​​​​​64%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unworthy  ​​​​​​​59%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shameful​​​​​​​  23%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guilty  ​​​​​​​​41%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unsafe​​​​​​​​  18%</a:t>
            </a:r>
          </a:p>
          <a:p>
            <a:pPr marL="342900" indent="-342900">
              <a:buAutoNum type="alphaLcPeriod"/>
            </a:pPr>
            <a:r>
              <a:rPr lang="en-US" b="0" i="0" dirty="0">
                <a:effectLst/>
                <a:latin typeface="Arial" panose="020B0604020202020204" pitchFamily="34" charset="0"/>
              </a:rPr>
              <a:t>I’m vulnerable​​​​​​​  27%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out of control​​​​​​​  27%</a:t>
            </a:r>
            <a:endParaRPr lang="en-CA" dirty="0"/>
          </a:p>
        </p:txBody>
      </p:sp>
    </p:spTree>
    <p:extLst>
      <p:ext uri="{BB962C8B-B14F-4D97-AF65-F5344CB8AC3E}">
        <p14:creationId xmlns:p14="http://schemas.microsoft.com/office/powerpoint/2010/main" val="1538494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F905A-DDDC-2A4D-9562-DD4A4B53FE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C4153A-3F6F-E0CB-BAF9-0465DF193867}"/>
              </a:ext>
            </a:extLst>
          </p:cNvPr>
          <p:cNvSpPr txBox="1"/>
          <p:nvPr/>
        </p:nvSpPr>
        <p:spPr>
          <a:xfrm>
            <a:off x="2026059" y="252221"/>
            <a:ext cx="12192000" cy="6186309"/>
          </a:xfrm>
          <a:prstGeom prst="rect">
            <a:avLst/>
          </a:prstGeom>
          <a:noFill/>
        </p:spPr>
        <p:txBody>
          <a:bodyPr wrap="square">
            <a:spAutoFit/>
          </a:bodyPr>
          <a:lstStyle/>
          <a:p>
            <a:r>
              <a:rPr lang="en-US" b="0" i="0" dirty="0">
                <a:effectLst/>
                <a:latin typeface="Arial" panose="020B0604020202020204" pitchFamily="34" charset="0"/>
              </a:rPr>
              <a:t>3. I’m in crisis…(single choice)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All the time  ​​​​​​​​0%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Very often​​​​​​​​  36%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Often  ​​​​​​​​​41%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Sometimes  ​​​​​​​​23%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Rarely  ​​​​​​​​0%     </a:t>
            </a:r>
          </a:p>
          <a:p>
            <a:endParaRPr lang="en-US" dirty="0">
              <a:latin typeface="Arial" panose="020B0604020202020204" pitchFamily="34" charset="0"/>
            </a:endParaRPr>
          </a:p>
          <a:p>
            <a:r>
              <a:rPr lang="en-US" b="0" i="0" dirty="0">
                <a:effectLst/>
                <a:latin typeface="Arial" panose="020B0604020202020204" pitchFamily="34" charset="0"/>
              </a:rPr>
              <a:t>4. When I’m in crisis I feel…(multiple choice)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Angry​​​​​​​​​  36%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Anxious  ​​​​​​​​91%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In despair  ​​​​​​​​77%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Confused or lost​​​​​​​  41%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Numb​​​​​​​​  45%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Like I’m in a bottomless hole​​​​​  50%</a:t>
            </a:r>
          </a:p>
          <a:p>
            <a:r>
              <a:rPr lang="en-US" b="0" i="0" dirty="0">
                <a:effectLst/>
                <a:latin typeface="Arial" panose="020B0604020202020204" pitchFamily="34" charset="0"/>
              </a:rPr>
              <a:t> </a:t>
            </a:r>
          </a:p>
          <a:p>
            <a:r>
              <a:rPr lang="en-US" b="0" i="0" dirty="0">
                <a:effectLst/>
                <a:latin typeface="Arial" panose="020B0604020202020204" pitchFamily="34" charset="0"/>
              </a:rPr>
              <a:t>5. My crisis typically lasts…(multiple choice) </a:t>
            </a:r>
          </a:p>
          <a:p>
            <a:pPr marL="342900" indent="-342900">
              <a:buAutoNum type="alphaLcPeriod"/>
            </a:pPr>
            <a:r>
              <a:rPr lang="en-US" b="0" i="0" dirty="0">
                <a:effectLst/>
                <a:latin typeface="Arial" panose="020B0604020202020204" pitchFamily="34" charset="0"/>
              </a:rPr>
              <a:t>Minutes​​​​​​​​  32% </a:t>
            </a:r>
            <a:endParaRPr lang="en-US" dirty="0">
              <a:latin typeface="Arial" panose="020B0604020202020204" pitchFamily="34" charset="0"/>
            </a:endParaRPr>
          </a:p>
          <a:p>
            <a:r>
              <a:rPr lang="en-US" b="0" i="0" dirty="0">
                <a:effectLst/>
                <a:latin typeface="Arial" panose="020B0604020202020204" pitchFamily="34" charset="0"/>
              </a:rPr>
              <a:t>b. Hours  ​​​​​​​​45% </a:t>
            </a:r>
            <a:endParaRPr lang="en-US" dirty="0">
              <a:latin typeface="Arial" panose="020B0604020202020204" pitchFamily="34" charset="0"/>
            </a:endParaRPr>
          </a:p>
          <a:p>
            <a:r>
              <a:rPr lang="en-US" b="0" i="0" dirty="0">
                <a:effectLst/>
                <a:latin typeface="Arial" panose="020B0604020202020204" pitchFamily="34" charset="0"/>
              </a:rPr>
              <a:t>c. Days  ​​​​​​​​​59% </a:t>
            </a:r>
            <a:endParaRPr lang="en-US" dirty="0">
              <a:latin typeface="Arial" panose="020B0604020202020204" pitchFamily="34" charset="0"/>
            </a:endParaRPr>
          </a:p>
          <a:p>
            <a:r>
              <a:rPr lang="en-US" b="0" i="0" dirty="0">
                <a:effectLst/>
                <a:latin typeface="Arial" panose="020B0604020202020204" pitchFamily="34" charset="0"/>
              </a:rPr>
              <a:t>d) Weeks​​​​​​​​  9% </a:t>
            </a:r>
            <a:endParaRPr lang="en-US" dirty="0">
              <a:latin typeface="Arial" panose="020B0604020202020204" pitchFamily="34" charset="0"/>
            </a:endParaRPr>
          </a:p>
          <a:p>
            <a:r>
              <a:rPr lang="en-US" b="0" i="0" dirty="0">
                <a:effectLst/>
                <a:latin typeface="Arial" panose="020B0604020202020204" pitchFamily="34" charset="0"/>
              </a:rPr>
              <a:t>e) Months  ​​​​​​​​5% </a:t>
            </a:r>
            <a:endParaRPr lang="en-US" dirty="0">
              <a:latin typeface="Arial" panose="020B0604020202020204" pitchFamily="34" charset="0"/>
            </a:endParaRPr>
          </a:p>
          <a:p>
            <a:r>
              <a:rPr lang="en-US" b="0" i="0" dirty="0">
                <a:effectLst/>
                <a:latin typeface="Arial" panose="020B0604020202020204" pitchFamily="34" charset="0"/>
              </a:rPr>
              <a:t>f) They never stop​​​​​​​  14%</a:t>
            </a:r>
            <a:endParaRPr lang="en-CA" dirty="0"/>
          </a:p>
        </p:txBody>
      </p:sp>
    </p:spTree>
    <p:extLst>
      <p:ext uri="{BB962C8B-B14F-4D97-AF65-F5344CB8AC3E}">
        <p14:creationId xmlns:p14="http://schemas.microsoft.com/office/powerpoint/2010/main" val="65561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9278F-FD66-2FBC-DE16-29AFCBA5DA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DD6A1D-95C5-E98A-6613-35592B8A5C4D}"/>
              </a:ext>
            </a:extLst>
          </p:cNvPr>
          <p:cNvSpPr txBox="1"/>
          <p:nvPr/>
        </p:nvSpPr>
        <p:spPr>
          <a:xfrm>
            <a:off x="3124200" y="147161"/>
            <a:ext cx="12192000" cy="3416320"/>
          </a:xfrm>
          <a:prstGeom prst="rect">
            <a:avLst/>
          </a:prstGeom>
          <a:noFill/>
        </p:spPr>
        <p:txBody>
          <a:bodyPr wrap="square">
            <a:spAutoFit/>
          </a:bodyPr>
          <a:lstStyle/>
          <a:p>
            <a:r>
              <a:rPr lang="en-US" b="0" i="0" dirty="0">
                <a:effectLst/>
                <a:latin typeface="Arial" panose="020B0604020202020204" pitchFamily="34" charset="0"/>
              </a:rPr>
              <a:t>6. In a crisis I tend to think that …(multiple choice) </a:t>
            </a:r>
          </a:p>
          <a:p>
            <a:pPr marL="342900" indent="-342900">
              <a:buAutoNum type="alphaLcPeriod"/>
            </a:pPr>
            <a:r>
              <a:rPr lang="en-US" b="0" i="0" dirty="0">
                <a:effectLst/>
                <a:latin typeface="Arial" panose="020B0604020202020204" pitchFamily="34" charset="0"/>
              </a:rPr>
              <a:t>I’m worthless  ​​​​​​​55% </a:t>
            </a:r>
          </a:p>
          <a:p>
            <a:pPr marL="342900" indent="-342900">
              <a:buAutoNum type="alphaLcPeriod"/>
            </a:pPr>
            <a:r>
              <a:rPr lang="en-US" b="0" i="0" dirty="0">
                <a:effectLst/>
                <a:latin typeface="Arial" panose="020B0604020202020204" pitchFamily="34" charset="0"/>
              </a:rPr>
              <a:t>I’m shameful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unlovable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 don’t belong  ​​​​​​​59%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bad  ​​​​​​​​27%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irreparably flawed​​​​​​  55% </a:t>
            </a:r>
          </a:p>
          <a:p>
            <a:pPr marL="342900" indent="-342900">
              <a:buAutoNum type="alphaLcPeriod"/>
            </a:pPr>
            <a:endParaRPr lang="en-US" dirty="0">
              <a:latin typeface="Arial" panose="020B0604020202020204" pitchFamily="34" charset="0"/>
            </a:endParaRPr>
          </a:p>
          <a:p>
            <a:pPr marL="342900" indent="-342900">
              <a:buAutoNum type="alphaLcPeriod"/>
            </a:pPr>
            <a:endParaRPr lang="en-US" b="0" i="0" dirty="0">
              <a:effectLst/>
              <a:latin typeface="Arial" panose="020B0604020202020204" pitchFamily="34" charset="0"/>
            </a:endParaRPr>
          </a:p>
          <a:p>
            <a:r>
              <a:rPr lang="en-US" b="0" i="0" dirty="0">
                <a:effectLst/>
                <a:latin typeface="Arial" panose="020B0604020202020204" pitchFamily="34" charset="0"/>
              </a:rPr>
              <a:t>7. In a crisis… </a:t>
            </a:r>
          </a:p>
          <a:p>
            <a:pPr marL="342900" indent="-342900">
              <a:buAutoNum type="alphaLcPeriod"/>
            </a:pPr>
            <a:r>
              <a:rPr lang="en-US" b="0" i="0" dirty="0">
                <a:effectLst/>
                <a:latin typeface="Arial" panose="020B0604020202020204" pitchFamily="34" charset="0"/>
              </a:rPr>
              <a:t>I tend to keep it all inside​​​​​  77%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 tend to let it </a:t>
            </a:r>
            <a:r>
              <a:rPr lang="en-US" b="0" i="0">
                <a:effectLst/>
                <a:latin typeface="Arial" panose="020B0604020202020204" pitchFamily="34" charset="0"/>
              </a:rPr>
              <a:t>out​​​​​​​  45</a:t>
            </a:r>
            <a:r>
              <a:rPr lang="en-US" b="0" i="0" dirty="0">
                <a:effectLst/>
                <a:latin typeface="Arial" panose="020B0604020202020204" pitchFamily="34" charset="0"/>
              </a:rPr>
              <a:t>%</a:t>
            </a:r>
            <a:endParaRPr lang="en-CA" dirty="0"/>
          </a:p>
        </p:txBody>
      </p:sp>
    </p:spTree>
    <p:extLst>
      <p:ext uri="{BB962C8B-B14F-4D97-AF65-F5344CB8AC3E}">
        <p14:creationId xmlns:p14="http://schemas.microsoft.com/office/powerpoint/2010/main" val="331062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737581"/>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4A776-E53D-F7C3-CA8C-E5BF51D146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B826D1-E920-C1B5-5A6C-C6568A3EF437}"/>
              </a:ext>
            </a:extLst>
          </p:cNvPr>
          <p:cNvSpPr txBox="1"/>
          <p:nvPr/>
        </p:nvSpPr>
        <p:spPr>
          <a:xfrm>
            <a:off x="72043" y="326567"/>
            <a:ext cx="11895513" cy="5632311"/>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Let’s take 5 minutes now to find between one and three targets for your holes diary card.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Remember if you can’t come up with an intermediate target start with a beginner one such as </a:t>
            </a:r>
            <a:r>
              <a:rPr lang="en-CA" sz="2400" dirty="0">
                <a:solidFill>
                  <a:schemeClr val="bg1"/>
                </a:solidFill>
                <a:latin typeface="Arial" panose="020B0604020202020204" pitchFamily="34" charset="0"/>
                <a:cs typeface="Arial" panose="020B0604020202020204" pitchFamily="34" charset="0"/>
              </a:rPr>
              <a:t>struggling, feeling bad, being upset, losing it, getting into trouble, or falling into a hole.</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Write the target down on your holes diary card.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co-leaders will go around the room answering your questions if you have any.</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We’ll use the break question period to prioritize questions about targets and holes diary cards.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Next Monday in boing we’ll discuss targets and holes diary cards.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Please commit to keeping a holes diary card for the next week (and for the duration of the course) it’s difficult to use any of the other tools and skills if you’re not doing a holes diary card.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Holes diary cards usually take 1-2 minutes a day to complete but are an essential component of changing the things you want to change in your life.</a:t>
            </a:r>
          </a:p>
        </p:txBody>
      </p:sp>
    </p:spTree>
    <p:extLst>
      <p:ext uri="{BB962C8B-B14F-4D97-AF65-F5344CB8AC3E}">
        <p14:creationId xmlns:p14="http://schemas.microsoft.com/office/powerpoint/2010/main" val="1290257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06901-C7EA-0EF9-1165-B619681D63C3}"/>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9" y="397135"/>
            <a:ext cx="11634281" cy="623543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89C89F9B-4876-642A-C083-BAFD9CCB5FDB}"/>
              </a:ext>
            </a:extLst>
          </p:cNvPr>
          <p:cNvSpPr txBox="1"/>
          <p:nvPr/>
        </p:nvSpPr>
        <p:spPr>
          <a:xfrm>
            <a:off x="490194" y="2214456"/>
            <a:ext cx="1395167" cy="430887"/>
          </a:xfrm>
          <a:prstGeom prst="rect">
            <a:avLst/>
          </a:prstGeom>
          <a:noFill/>
        </p:spPr>
        <p:txBody>
          <a:bodyPr wrap="square">
            <a:spAutoFit/>
          </a:bodyPr>
          <a:lstStyle/>
          <a:p>
            <a:r>
              <a:rPr lang="en-CA" sz="1100" dirty="0">
                <a:solidFill>
                  <a:srgbClr val="FF0000"/>
                </a:solidFill>
              </a:rPr>
              <a:t>Irritation with perceived negativity</a:t>
            </a:r>
          </a:p>
        </p:txBody>
      </p:sp>
    </p:spTree>
    <p:extLst>
      <p:ext uri="{BB962C8B-B14F-4D97-AF65-F5344CB8AC3E}">
        <p14:creationId xmlns:p14="http://schemas.microsoft.com/office/powerpoint/2010/main" val="2839016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D82D2-6B99-83A9-6254-BC920568319C}"/>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9380BE89-5066-E30B-2ED8-28284C372537}"/>
              </a:ext>
            </a:extLst>
          </p:cNvPr>
          <p:cNvPicPr/>
          <p:nvPr/>
        </p:nvPicPr>
        <p:blipFill rotWithShape="1">
          <a:blip r:embed="rId3" r:link="rId4">
            <a:extLst>
              <a:ext uri="{28A0092B-C50C-407E-A947-70E740481C1C}">
                <a14:useLocalDpi xmlns:a14="http://schemas.microsoft.com/office/drawing/2010/main" val="0"/>
              </a:ext>
            </a:extLst>
          </a:blip>
          <a:srcRect l="9091" b="23391"/>
          <a:stretch>
            <a:fillRect/>
          </a:stretch>
        </p:blipFill>
        <p:spPr bwMode="auto">
          <a:xfrm>
            <a:off x="0" y="10"/>
            <a:ext cx="12191980" cy="6857990"/>
          </a:xfrm>
          <a:prstGeom prst="rect">
            <a:avLst/>
          </a:prstGeom>
          <a:noFill/>
        </p:spPr>
      </p:pic>
      <p:sp>
        <p:nvSpPr>
          <p:cNvPr id="2" name="Title 1">
            <a:extLst>
              <a:ext uri="{FF2B5EF4-FFF2-40B4-BE49-F238E27FC236}">
                <a16:creationId xmlns:a16="http://schemas.microsoft.com/office/drawing/2014/main" id="{4B71B0B3-AF26-C1D6-B4FA-3E77ECDC55BE}"/>
              </a:ext>
            </a:extLst>
          </p:cNvPr>
          <p:cNvSpPr>
            <a:spLocks noGrp="1"/>
          </p:cNvSpPr>
          <p:nvPr>
            <p:ph type="title"/>
          </p:nvPr>
        </p:nvSpPr>
        <p:spPr>
          <a:xfrm>
            <a:off x="114683" y="-728134"/>
            <a:ext cx="11962613" cy="1456267"/>
          </a:xfrm>
        </p:spPr>
        <p:txBody>
          <a:bodyPr vert="horz" lIns="91440" tIns="45720" rIns="91440" bIns="45720" rtlCol="0" anchor="b">
            <a:normAutofit/>
          </a:bodyPr>
          <a:lstStyle/>
          <a:p>
            <a:pPr algn="ctr"/>
            <a:r>
              <a:rPr lang="en-US" sz="3600" b="1" dirty="0">
                <a:solidFill>
                  <a:schemeClr val="bg1"/>
                </a:solidFill>
              </a:rPr>
              <a:t>The WHAT, How, and why, of “holes” diary cards</a:t>
            </a:r>
          </a:p>
        </p:txBody>
      </p:sp>
      <p:sp>
        <p:nvSpPr>
          <p:cNvPr id="3" name="Content Placeholder 2">
            <a:extLst>
              <a:ext uri="{FF2B5EF4-FFF2-40B4-BE49-F238E27FC236}">
                <a16:creationId xmlns:a16="http://schemas.microsoft.com/office/drawing/2014/main" id="{DE8A023B-F6B3-79D8-106E-D83CBEFECF1C}"/>
              </a:ext>
            </a:extLst>
          </p:cNvPr>
          <p:cNvSpPr>
            <a:spLocks noGrp="1"/>
          </p:cNvSpPr>
          <p:nvPr>
            <p:ph idx="1"/>
          </p:nvPr>
        </p:nvSpPr>
        <p:spPr>
          <a:xfrm>
            <a:off x="229367" y="2078143"/>
            <a:ext cx="9784080" cy="4206240"/>
          </a:xfrm>
        </p:spPr>
        <p:txBody>
          <a:bodyPr>
            <a:normAutofit/>
          </a:bodyPr>
          <a:lstStyle/>
          <a:p>
            <a:r>
              <a:rPr lang="en-CA" sz="3600" dirty="0">
                <a:solidFill>
                  <a:schemeClr val="bg2">
                    <a:lumMod val="75000"/>
                  </a:schemeClr>
                </a:solidFill>
              </a:rPr>
              <a:t>1. crisis plans holes and diary card targets</a:t>
            </a:r>
          </a:p>
          <a:p>
            <a:r>
              <a:rPr lang="en-CA" sz="3600" dirty="0">
                <a:solidFill>
                  <a:schemeClr val="bg2">
                    <a:lumMod val="75000"/>
                  </a:schemeClr>
                </a:solidFill>
              </a:rPr>
              <a:t>2. topography</a:t>
            </a:r>
          </a:p>
          <a:p>
            <a:r>
              <a:rPr lang="en-CA" sz="3600" dirty="0">
                <a:solidFill>
                  <a:schemeClr val="bg2">
                    <a:lumMod val="75000"/>
                  </a:schemeClr>
                </a:solidFill>
              </a:rPr>
              <a:t>3. finding your targets for change</a:t>
            </a:r>
          </a:p>
          <a:p>
            <a:r>
              <a:rPr lang="en-CA" sz="3600" dirty="0">
                <a:solidFill>
                  <a:srgbClr val="FF0000"/>
                </a:solidFill>
              </a:rPr>
              <a:t>4. why do a holes diary card</a:t>
            </a:r>
          </a:p>
          <a:p>
            <a:r>
              <a:rPr lang="en-CA" sz="3600" dirty="0">
                <a:solidFill>
                  <a:schemeClr val="bg2">
                    <a:lumMod val="75000"/>
                  </a:schemeClr>
                </a:solidFill>
              </a:rPr>
              <a:t>5. making diary cards a habit</a:t>
            </a:r>
          </a:p>
        </p:txBody>
      </p:sp>
    </p:spTree>
    <p:extLst>
      <p:ext uri="{BB962C8B-B14F-4D97-AF65-F5344CB8AC3E}">
        <p14:creationId xmlns:p14="http://schemas.microsoft.com/office/powerpoint/2010/main" val="397692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05AA-4B5C-1D7A-DCAB-2A8A3F3ED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75F68-E6B7-C12E-3A91-4DB4C3C53F82}"/>
              </a:ext>
            </a:extLst>
          </p:cNvPr>
          <p:cNvSpPr>
            <a:spLocks noGrp="1"/>
          </p:cNvSpPr>
          <p:nvPr>
            <p:ph type="title" idx="4294967295"/>
          </p:nvPr>
        </p:nvSpPr>
        <p:spPr>
          <a:xfrm>
            <a:off x="210313" y="415668"/>
            <a:ext cx="4553712" cy="1587500"/>
          </a:xfrm>
        </p:spPr>
        <p:txBody>
          <a:bodyPr>
            <a:normAutofit/>
          </a:bodyPr>
          <a:lstStyle/>
          <a:p>
            <a:pPr algn="ctr"/>
            <a:r>
              <a:rPr lang="en-CA" sz="3200" dirty="0">
                <a:solidFill>
                  <a:schemeClr val="bg1"/>
                </a:solidFill>
              </a:rPr>
              <a:t>4. Why do holes diary cards?</a:t>
            </a:r>
          </a:p>
        </p:txBody>
      </p:sp>
      <p:sp>
        <p:nvSpPr>
          <p:cNvPr id="3" name="Content Placeholder 2">
            <a:extLst>
              <a:ext uri="{FF2B5EF4-FFF2-40B4-BE49-F238E27FC236}">
                <a16:creationId xmlns:a16="http://schemas.microsoft.com/office/drawing/2014/main" id="{983342A3-D890-5215-CA40-FE7919273997}"/>
              </a:ext>
            </a:extLst>
          </p:cNvPr>
          <p:cNvSpPr>
            <a:spLocks noGrp="1"/>
          </p:cNvSpPr>
          <p:nvPr>
            <p:ph idx="4294967295"/>
          </p:nvPr>
        </p:nvSpPr>
        <p:spPr>
          <a:xfrm>
            <a:off x="4764025" y="144463"/>
            <a:ext cx="7427976" cy="6569075"/>
          </a:xfrm>
        </p:spPr>
        <p:txBody>
          <a:bodyPr>
            <a:normAutofit fontScale="92500"/>
          </a:bodyPr>
          <a:lstStyle/>
          <a:p>
            <a:pPr>
              <a:lnSpc>
                <a:spcPct val="90000"/>
              </a:lnSpc>
            </a:pPr>
            <a:r>
              <a:rPr lang="en-CA" dirty="0"/>
              <a:t>To change the behaviors, thoughts, or feelings that you have chosen as your targets: 1)  you must identify what they are, then 2) you must keep focusing, being aware, or being mindful of them. </a:t>
            </a:r>
          </a:p>
          <a:p>
            <a:pPr>
              <a:lnSpc>
                <a:spcPct val="90000"/>
              </a:lnSpc>
            </a:pPr>
            <a:r>
              <a:rPr lang="en-CA" dirty="0"/>
              <a:t>Diary cards promote mindfulness by keeping you focused on and thinking about the behaviors, thoughts, or feelings that are problematic and that you want to change. Doing this you are setting an intention to change.</a:t>
            </a:r>
          </a:p>
          <a:p>
            <a:pPr>
              <a:lnSpc>
                <a:spcPct val="90000"/>
              </a:lnSpc>
            </a:pPr>
            <a:r>
              <a:rPr lang="en-CA" dirty="0"/>
              <a:t>While crisis plans are a good tool to use when you’re at the bottom of a hole, diary cards will help you to become more mindful of when your problematic thoughts, feelings, or behaviors arise and you’re not in a full crisis.</a:t>
            </a:r>
          </a:p>
          <a:p>
            <a:pPr>
              <a:lnSpc>
                <a:spcPct val="90000"/>
              </a:lnSpc>
            </a:pPr>
            <a:r>
              <a:rPr lang="en-CA" dirty="0"/>
              <a:t>Diary cards are the foundation you need to use any of the other simple tools. To use a metaphor, building a house requires that you follow a certain order starting with the foundation, then the frame, wiring and plumbing… </a:t>
            </a:r>
          </a:p>
          <a:p>
            <a:pPr>
              <a:lnSpc>
                <a:spcPct val="90000"/>
              </a:lnSpc>
            </a:pPr>
            <a:r>
              <a:rPr lang="en-CA" dirty="0"/>
              <a:t>Don’t confuse the “holes diary card” with the “dbt skills diary card” or the “goals diary card” which is tool # 5.</a:t>
            </a:r>
          </a:p>
          <a:p>
            <a:pPr>
              <a:lnSpc>
                <a:spcPct val="90000"/>
              </a:lnSpc>
            </a:pPr>
            <a:r>
              <a:rPr lang="en-CA" dirty="0"/>
              <a:t>There are different versions of holes diary cards. For example, some people who  don’t want to leave a paper trail use electronic ones.</a:t>
            </a:r>
          </a:p>
          <a:p>
            <a:pPr>
              <a:lnSpc>
                <a:spcPct val="90000"/>
              </a:lnSpc>
            </a:pPr>
            <a:endParaRPr lang="en-CA" sz="1100" dirty="0"/>
          </a:p>
        </p:txBody>
      </p:sp>
      <p:pic>
        <p:nvPicPr>
          <p:cNvPr id="8" name="Picture 7">
            <a:extLst>
              <a:ext uri="{FF2B5EF4-FFF2-40B4-BE49-F238E27FC236}">
                <a16:creationId xmlns:a16="http://schemas.microsoft.com/office/drawing/2014/main" id="{9F23B24A-E60E-3D8A-FD0F-9F18E09F911C}"/>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99981" y="1884296"/>
            <a:ext cx="4253731" cy="3460701"/>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43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32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Tree>
    <p:extLst>
      <p:ext uri="{BB962C8B-B14F-4D97-AF65-F5344CB8AC3E}">
        <p14:creationId xmlns:p14="http://schemas.microsoft.com/office/powerpoint/2010/main" val="13668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C72DE-360A-D3B9-6A4A-A1B89DBD03A2}"/>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6B0BB958-91AA-685A-A73F-1097EBBD7620}"/>
              </a:ext>
            </a:extLst>
          </p:cNvPr>
          <p:cNvPicPr/>
          <p:nvPr/>
        </p:nvPicPr>
        <p:blipFill rotWithShape="1">
          <a:blip r:embed="rId2" r:link="rId3">
            <a:extLst>
              <a:ext uri="{28A0092B-C50C-407E-A947-70E740481C1C}">
                <a14:useLocalDpi xmlns:a14="http://schemas.microsoft.com/office/drawing/2010/main" val="0"/>
              </a:ext>
            </a:extLst>
          </a:blip>
          <a:srcRect l="9091" b="23391"/>
          <a:stretch>
            <a:fillRect/>
          </a:stretch>
        </p:blipFill>
        <p:spPr bwMode="auto">
          <a:xfrm>
            <a:off x="0" y="10"/>
            <a:ext cx="12191980" cy="6857990"/>
          </a:xfrm>
          <a:prstGeom prst="rect">
            <a:avLst/>
          </a:prstGeom>
          <a:noFill/>
        </p:spPr>
      </p:pic>
      <p:sp>
        <p:nvSpPr>
          <p:cNvPr id="2" name="Title 1">
            <a:extLst>
              <a:ext uri="{FF2B5EF4-FFF2-40B4-BE49-F238E27FC236}">
                <a16:creationId xmlns:a16="http://schemas.microsoft.com/office/drawing/2014/main" id="{61905804-FA00-4FCE-EE89-784007E2D49C}"/>
              </a:ext>
            </a:extLst>
          </p:cNvPr>
          <p:cNvSpPr>
            <a:spLocks noGrp="1"/>
          </p:cNvSpPr>
          <p:nvPr>
            <p:ph type="title"/>
          </p:nvPr>
        </p:nvSpPr>
        <p:spPr>
          <a:xfrm>
            <a:off x="114683" y="-728134"/>
            <a:ext cx="11962613" cy="1456267"/>
          </a:xfrm>
        </p:spPr>
        <p:txBody>
          <a:bodyPr vert="horz" lIns="91440" tIns="45720" rIns="91440" bIns="45720" rtlCol="0" anchor="b">
            <a:normAutofit/>
          </a:bodyPr>
          <a:lstStyle/>
          <a:p>
            <a:pPr algn="ctr"/>
            <a:r>
              <a:rPr lang="en-US" sz="3600" b="1" dirty="0">
                <a:solidFill>
                  <a:schemeClr val="bg1"/>
                </a:solidFill>
              </a:rPr>
              <a:t>The WHAT, How, and why, of “holes” diary cards</a:t>
            </a:r>
          </a:p>
        </p:txBody>
      </p:sp>
      <p:sp>
        <p:nvSpPr>
          <p:cNvPr id="3" name="Content Placeholder 2">
            <a:extLst>
              <a:ext uri="{FF2B5EF4-FFF2-40B4-BE49-F238E27FC236}">
                <a16:creationId xmlns:a16="http://schemas.microsoft.com/office/drawing/2014/main" id="{FF355480-A805-0B53-E659-EFD690BCD23B}"/>
              </a:ext>
            </a:extLst>
          </p:cNvPr>
          <p:cNvSpPr>
            <a:spLocks noGrp="1"/>
          </p:cNvSpPr>
          <p:nvPr>
            <p:ph idx="1"/>
          </p:nvPr>
        </p:nvSpPr>
        <p:spPr>
          <a:xfrm>
            <a:off x="229367" y="2078143"/>
            <a:ext cx="9784080" cy="4206240"/>
          </a:xfrm>
        </p:spPr>
        <p:txBody>
          <a:bodyPr>
            <a:normAutofit/>
          </a:bodyPr>
          <a:lstStyle/>
          <a:p>
            <a:r>
              <a:rPr lang="en-CA" sz="3600" dirty="0">
                <a:solidFill>
                  <a:schemeClr val="bg2">
                    <a:lumMod val="75000"/>
                  </a:schemeClr>
                </a:solidFill>
              </a:rPr>
              <a:t>1. crisis plans holes and diary card targets</a:t>
            </a:r>
          </a:p>
          <a:p>
            <a:r>
              <a:rPr lang="en-CA" sz="3600" dirty="0">
                <a:solidFill>
                  <a:schemeClr val="bg2">
                    <a:lumMod val="75000"/>
                  </a:schemeClr>
                </a:solidFill>
              </a:rPr>
              <a:t>2. topography</a:t>
            </a:r>
          </a:p>
          <a:p>
            <a:r>
              <a:rPr lang="en-CA" sz="3600" dirty="0">
                <a:solidFill>
                  <a:schemeClr val="bg2">
                    <a:lumMod val="75000"/>
                  </a:schemeClr>
                </a:solidFill>
              </a:rPr>
              <a:t>3. finding your targets for change</a:t>
            </a:r>
          </a:p>
          <a:p>
            <a:r>
              <a:rPr lang="en-CA" sz="3600" dirty="0">
                <a:solidFill>
                  <a:schemeClr val="bg2">
                    <a:lumMod val="75000"/>
                  </a:schemeClr>
                </a:solidFill>
              </a:rPr>
              <a:t>4. why do a holes diary card</a:t>
            </a:r>
          </a:p>
          <a:p>
            <a:r>
              <a:rPr lang="en-CA" sz="3600" dirty="0">
                <a:solidFill>
                  <a:srgbClr val="FF0000"/>
                </a:solidFill>
              </a:rPr>
              <a:t>5. making diary cards a habit</a:t>
            </a:r>
          </a:p>
        </p:txBody>
      </p:sp>
    </p:spTree>
    <p:extLst>
      <p:ext uri="{BB962C8B-B14F-4D97-AF65-F5344CB8AC3E}">
        <p14:creationId xmlns:p14="http://schemas.microsoft.com/office/powerpoint/2010/main" val="14186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BAC6-68F6-B358-604C-C636BDA94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C3136-B0CD-D67E-3609-05742EA8C410}"/>
              </a:ext>
            </a:extLst>
          </p:cNvPr>
          <p:cNvSpPr>
            <a:spLocks noGrp="1"/>
          </p:cNvSpPr>
          <p:nvPr>
            <p:ph type="title" idx="4294967295"/>
          </p:nvPr>
        </p:nvSpPr>
        <p:spPr>
          <a:xfrm>
            <a:off x="461705" y="467684"/>
            <a:ext cx="3668713" cy="1204913"/>
          </a:xfrm>
        </p:spPr>
        <p:txBody>
          <a:bodyPr>
            <a:normAutofit fontScale="90000"/>
          </a:bodyPr>
          <a:lstStyle/>
          <a:p>
            <a:pPr algn="ctr"/>
            <a:r>
              <a:rPr lang="en-CA" dirty="0">
                <a:solidFill>
                  <a:schemeClr val="bg1"/>
                </a:solidFill>
              </a:rPr>
              <a:t>5. Making diary cards a habit</a:t>
            </a:r>
          </a:p>
        </p:txBody>
      </p:sp>
      <p:pic>
        <p:nvPicPr>
          <p:cNvPr id="7" name="Content Placeholder 6" descr="Text&#10;&#10;Description automatically generated with medium confidence">
            <a:extLst>
              <a:ext uri="{FF2B5EF4-FFF2-40B4-BE49-F238E27FC236}">
                <a16:creationId xmlns:a16="http://schemas.microsoft.com/office/drawing/2014/main" id="{CE69BF41-FDB7-11E5-7ACD-36FBE20E3B2C}"/>
              </a:ext>
            </a:extLst>
          </p:cNvPr>
          <p:cNvPicPr>
            <a:picLocks noGrp="1" noChangeAspect="1"/>
          </p:cNvPicPr>
          <p:nvPr>
            <p:ph idx="4294967295"/>
          </p:nvPr>
        </p:nvPicPr>
        <p:blipFill>
          <a:blip r:embed="rId3"/>
          <a:stretch>
            <a:fillRect/>
          </a:stretch>
        </p:blipFill>
        <p:spPr>
          <a:xfrm>
            <a:off x="4551363" y="96838"/>
            <a:ext cx="7640637" cy="6664325"/>
          </a:xfrm>
        </p:spPr>
      </p:pic>
      <p:pic>
        <p:nvPicPr>
          <p:cNvPr id="6" name="Content Placeholder 4">
            <a:extLst>
              <a:ext uri="{FF2B5EF4-FFF2-40B4-BE49-F238E27FC236}">
                <a16:creationId xmlns:a16="http://schemas.microsoft.com/office/drawing/2014/main" id="{7BAD9AC8-FA8D-D89B-A9D0-17F940D33AF1}"/>
              </a:ext>
            </a:extLst>
          </p:cNvPr>
          <p:cNvPicPr>
            <a:picLocks noChangeAspect="1"/>
          </p:cNvPicPr>
          <p:nvPr/>
        </p:nvPicPr>
        <p:blipFill>
          <a:blip r:embed="rId4"/>
          <a:stretch>
            <a:fillRect/>
          </a:stretch>
        </p:blipFill>
        <p:spPr>
          <a:xfrm>
            <a:off x="170121" y="1984486"/>
            <a:ext cx="4087888" cy="4076072"/>
          </a:xfrm>
          <a:prstGeom prst="rect">
            <a:avLst/>
          </a:prstGeom>
        </p:spPr>
      </p:pic>
    </p:spTree>
    <p:extLst>
      <p:ext uri="{BB962C8B-B14F-4D97-AF65-F5344CB8AC3E}">
        <p14:creationId xmlns:p14="http://schemas.microsoft.com/office/powerpoint/2010/main" val="1663496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 plant&#10;&#10;Description automatically generated">
            <a:extLst>
              <a:ext uri="{FF2B5EF4-FFF2-40B4-BE49-F238E27FC236}">
                <a16:creationId xmlns:a16="http://schemas.microsoft.com/office/drawing/2014/main" id="{FD5EC9B2-AA98-A376-9C7F-7A80FF58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2" y="110766"/>
            <a:ext cx="5439266" cy="6636470"/>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DADC04C7-A353-CBC1-6E11-DCD680F7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333" y="110766"/>
            <a:ext cx="2509083" cy="3839066"/>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9C622D30-5E98-B740-8406-0FF31C8B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305" y="3223966"/>
            <a:ext cx="2771481" cy="3427181"/>
          </a:xfrm>
          <a:prstGeom prst="rect">
            <a:avLst/>
          </a:prstGeom>
        </p:spPr>
      </p:pic>
      <p:sp>
        <p:nvSpPr>
          <p:cNvPr id="6" name="TextBox 5">
            <a:extLst>
              <a:ext uri="{FF2B5EF4-FFF2-40B4-BE49-F238E27FC236}">
                <a16:creationId xmlns:a16="http://schemas.microsoft.com/office/drawing/2014/main" id="{D0FE94C5-9113-18EC-CCFE-C76103B802B7}"/>
              </a:ext>
            </a:extLst>
          </p:cNvPr>
          <p:cNvSpPr txBox="1"/>
          <p:nvPr/>
        </p:nvSpPr>
        <p:spPr>
          <a:xfrm>
            <a:off x="6360737" y="4057394"/>
            <a:ext cx="2017336" cy="646331"/>
          </a:xfrm>
          <a:prstGeom prst="rect">
            <a:avLst/>
          </a:prstGeom>
          <a:noFill/>
        </p:spPr>
        <p:txBody>
          <a:bodyPr wrap="square">
            <a:spAutoFit/>
          </a:bodyPr>
          <a:lstStyle/>
          <a:p>
            <a:r>
              <a:rPr lang="en-CA" sz="3600" dirty="0"/>
              <a:t>NICOLE</a:t>
            </a:r>
          </a:p>
        </p:txBody>
      </p:sp>
      <p:sp>
        <p:nvSpPr>
          <p:cNvPr id="8" name="TextBox 7">
            <a:extLst>
              <a:ext uri="{FF2B5EF4-FFF2-40B4-BE49-F238E27FC236}">
                <a16:creationId xmlns:a16="http://schemas.microsoft.com/office/drawing/2014/main" id="{5B2E6D19-7E7E-CA44-EBCC-85B99E2D626D}"/>
              </a:ext>
            </a:extLst>
          </p:cNvPr>
          <p:cNvSpPr txBox="1"/>
          <p:nvPr/>
        </p:nvSpPr>
        <p:spPr>
          <a:xfrm>
            <a:off x="9740246" y="2473691"/>
            <a:ext cx="2071540" cy="646331"/>
          </a:xfrm>
          <a:prstGeom prst="rect">
            <a:avLst/>
          </a:prstGeom>
          <a:noFill/>
        </p:spPr>
        <p:txBody>
          <a:bodyPr wrap="square">
            <a:spAutoFit/>
          </a:bodyPr>
          <a:lstStyle/>
          <a:p>
            <a:r>
              <a:rPr lang="en-CA" sz="3600" dirty="0"/>
              <a:t>JOAN</a:t>
            </a:r>
          </a:p>
        </p:txBody>
      </p:sp>
    </p:spTree>
    <p:extLst>
      <p:ext uri="{BB962C8B-B14F-4D97-AF65-F5344CB8AC3E}">
        <p14:creationId xmlns:p14="http://schemas.microsoft.com/office/powerpoint/2010/main" val="317172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with her hand on her forehead&#10;&#10;Description automatically generated">
            <a:extLst>
              <a:ext uri="{FF2B5EF4-FFF2-40B4-BE49-F238E27FC236}">
                <a16:creationId xmlns:a16="http://schemas.microsoft.com/office/drawing/2014/main" id="{A2E05277-4E46-490A-80FD-6BA3A5CD971E}"/>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t="9176" b="6554"/>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5297851" y="821082"/>
            <a:ext cx="7254875" cy="931863"/>
          </a:xfrm>
        </p:spPr>
        <p:txBody>
          <a:bodyPr vert="horz" lIns="91440" tIns="45720" rIns="91440" bIns="45720" rtlCol="0" anchor="b">
            <a:normAutofit fontScale="90000"/>
          </a:bodyPr>
          <a:lstStyle/>
          <a:p>
            <a:pPr algn="ctr"/>
            <a:r>
              <a:rPr lang="en-US" sz="3600" dirty="0">
                <a:solidFill>
                  <a:schemeClr val="bg1"/>
                </a:solidFill>
              </a:rPr>
              <a:t>Distress tolerance </a:t>
            </a:r>
            <a:br>
              <a:rPr lang="en-US" sz="3600" dirty="0">
                <a:solidFill>
                  <a:schemeClr val="bg1"/>
                </a:solidFill>
              </a:rPr>
            </a:br>
            <a:r>
              <a:rPr lang="en-US" sz="3600" dirty="0">
                <a:solidFill>
                  <a:schemeClr val="bg1"/>
                </a:solidFill>
              </a:rPr>
              <a:t>part 3</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96000" y="1826211"/>
            <a:ext cx="5118100" cy="406400"/>
          </a:xfrm>
        </p:spPr>
        <p:txBody>
          <a:bodyPr vert="horz" lIns="91440" tIns="45720" rIns="91440" bIns="45720" rtlCol="0" anchor="t">
            <a:normAutofit/>
          </a:bodyPr>
          <a:lstStyle/>
          <a:p>
            <a:pPr marL="0" indent="0" algn="r">
              <a:buNone/>
            </a:pPr>
            <a:r>
              <a:rPr lang="en-US" cap="all" dirty="0">
                <a:solidFill>
                  <a:schemeClr val="bg1"/>
                </a:solidFill>
              </a:rPr>
              <a:t>Advanced distress tolerance    </a:t>
            </a:r>
          </a:p>
        </p:txBody>
      </p:sp>
      <p:sp>
        <p:nvSpPr>
          <p:cNvPr id="5" name="TextBox 4">
            <a:extLst>
              <a:ext uri="{FF2B5EF4-FFF2-40B4-BE49-F238E27FC236}">
                <a16:creationId xmlns:a16="http://schemas.microsoft.com/office/drawing/2014/main" id="{60D2F782-983B-AEF7-A6BE-8008CA06D260}"/>
              </a:ext>
            </a:extLst>
          </p:cNvPr>
          <p:cNvSpPr txBox="1"/>
          <p:nvPr/>
        </p:nvSpPr>
        <p:spPr>
          <a:xfrm>
            <a:off x="6718987" y="2225231"/>
            <a:ext cx="5011480" cy="461665"/>
          </a:xfrm>
          <a:prstGeom prst="rect">
            <a:avLst/>
          </a:prstGeom>
          <a:noFill/>
        </p:spPr>
        <p:txBody>
          <a:bodyPr wrap="square">
            <a:spAutoFit/>
          </a:bodyPr>
          <a:lstStyle/>
          <a:p>
            <a:pPr algn="l"/>
            <a:r>
              <a:rPr lang="en-US" sz="2400" dirty="0">
                <a:solidFill>
                  <a:schemeClr val="bg1"/>
                </a:solidFill>
              </a:rPr>
              <a:t>Skills training workbook Pages 33-46</a:t>
            </a:r>
          </a:p>
        </p:txBody>
      </p:sp>
    </p:spTree>
    <p:extLst>
      <p:ext uri="{BB962C8B-B14F-4D97-AF65-F5344CB8AC3E}">
        <p14:creationId xmlns:p14="http://schemas.microsoft.com/office/powerpoint/2010/main" val="2608325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0"/>
            <a:ext cx="12192000" cy="6858000"/>
          </a:xfrm>
        </p:spPr>
      </p:pic>
      <p:sp>
        <p:nvSpPr>
          <p:cNvPr id="8" name="TextBox 7">
            <a:extLst>
              <a:ext uri="{FF2B5EF4-FFF2-40B4-BE49-F238E27FC236}">
                <a16:creationId xmlns:a16="http://schemas.microsoft.com/office/drawing/2014/main" id="{3029B49C-A287-5BF7-CA1F-5B2D58ACC378}"/>
              </a:ext>
            </a:extLst>
          </p:cNvPr>
          <p:cNvSpPr txBox="1"/>
          <p:nvPr/>
        </p:nvSpPr>
        <p:spPr>
          <a:xfrm>
            <a:off x="10794444" y="3369448"/>
            <a:ext cx="308394" cy="369332"/>
          </a:xfrm>
          <a:prstGeom prst="rect">
            <a:avLst/>
          </a:prstGeom>
          <a:noFill/>
        </p:spPr>
        <p:txBody>
          <a:bodyPr wrap="square">
            <a:spAutoFit/>
          </a:bodyPr>
          <a:lstStyle/>
          <a:p>
            <a:r>
              <a:rPr lang="en-CA" dirty="0">
                <a:solidFill>
                  <a:srgbClr val="FF0000"/>
                </a:solidFill>
              </a:rPr>
              <a:t>X</a:t>
            </a:r>
          </a:p>
        </p:txBody>
      </p:sp>
      <p:sp>
        <p:nvSpPr>
          <p:cNvPr id="9" name="TextBox 8">
            <a:extLst>
              <a:ext uri="{FF2B5EF4-FFF2-40B4-BE49-F238E27FC236}">
                <a16:creationId xmlns:a16="http://schemas.microsoft.com/office/drawing/2014/main" id="{E20043E5-61E2-74A5-2EF5-8A5064B3B17E}"/>
              </a:ext>
            </a:extLst>
          </p:cNvPr>
          <p:cNvSpPr txBox="1"/>
          <p:nvPr/>
        </p:nvSpPr>
        <p:spPr>
          <a:xfrm>
            <a:off x="6680649" y="3364313"/>
            <a:ext cx="875872" cy="369332"/>
          </a:xfrm>
          <a:prstGeom prst="rect">
            <a:avLst/>
          </a:prstGeom>
          <a:noFill/>
        </p:spPr>
        <p:txBody>
          <a:bodyPr wrap="square">
            <a:spAutoFit/>
          </a:bodyPr>
          <a:lstStyle/>
          <a:p>
            <a:r>
              <a:rPr lang="en-CA" dirty="0">
                <a:solidFill>
                  <a:srgbClr val="FF0000"/>
                </a:solidFill>
              </a:rPr>
              <a:t>Today</a:t>
            </a:r>
          </a:p>
        </p:txBody>
      </p:sp>
      <p:sp>
        <p:nvSpPr>
          <p:cNvPr id="3" name="TextBox 2">
            <a:extLst>
              <a:ext uri="{FF2B5EF4-FFF2-40B4-BE49-F238E27FC236}">
                <a16:creationId xmlns:a16="http://schemas.microsoft.com/office/drawing/2014/main" id="{BEA5D6C0-A2DA-6ACB-B275-B7C1A368AFE8}"/>
              </a:ext>
            </a:extLst>
          </p:cNvPr>
          <p:cNvSpPr txBox="1"/>
          <p:nvPr/>
        </p:nvSpPr>
        <p:spPr>
          <a:xfrm>
            <a:off x="6680649" y="3179647"/>
            <a:ext cx="1060807" cy="369332"/>
          </a:xfrm>
          <a:prstGeom prst="rect">
            <a:avLst/>
          </a:prstGeom>
          <a:noFill/>
        </p:spPr>
        <p:txBody>
          <a:bodyPr wrap="square">
            <a:spAutoFit/>
          </a:bodyPr>
          <a:lstStyle/>
          <a:p>
            <a:r>
              <a:rPr lang="en-CA" dirty="0">
                <a:solidFill>
                  <a:srgbClr val="FF0000"/>
                </a:solidFill>
              </a:rPr>
              <a:t>Today</a:t>
            </a:r>
          </a:p>
        </p:txBody>
      </p:sp>
      <p:sp>
        <p:nvSpPr>
          <p:cNvPr id="6" name="TextBox 5">
            <a:extLst>
              <a:ext uri="{FF2B5EF4-FFF2-40B4-BE49-F238E27FC236}">
                <a16:creationId xmlns:a16="http://schemas.microsoft.com/office/drawing/2014/main" id="{FFFC1DF8-F113-1439-7BEF-66B3A0EFDDAD}"/>
              </a:ext>
            </a:extLst>
          </p:cNvPr>
          <p:cNvSpPr txBox="1"/>
          <p:nvPr/>
        </p:nvSpPr>
        <p:spPr>
          <a:xfrm>
            <a:off x="6680648" y="2959289"/>
            <a:ext cx="1060807" cy="369332"/>
          </a:xfrm>
          <a:prstGeom prst="rect">
            <a:avLst/>
          </a:prstGeom>
          <a:noFill/>
        </p:spPr>
        <p:txBody>
          <a:bodyPr wrap="square">
            <a:spAutoFit/>
          </a:bodyPr>
          <a:lstStyle/>
          <a:p>
            <a:r>
              <a:rPr lang="en-CA" dirty="0">
                <a:solidFill>
                  <a:srgbClr val="FF0000"/>
                </a:solidFill>
              </a:rPr>
              <a:t>Today</a:t>
            </a:r>
          </a:p>
        </p:txBody>
      </p:sp>
      <p:sp>
        <p:nvSpPr>
          <p:cNvPr id="11" name="TextBox 10">
            <a:extLst>
              <a:ext uri="{FF2B5EF4-FFF2-40B4-BE49-F238E27FC236}">
                <a16:creationId xmlns:a16="http://schemas.microsoft.com/office/drawing/2014/main" id="{1E6C3586-987F-E197-E71C-745D16BE5832}"/>
              </a:ext>
            </a:extLst>
          </p:cNvPr>
          <p:cNvSpPr txBox="1"/>
          <p:nvPr/>
        </p:nvSpPr>
        <p:spPr>
          <a:xfrm>
            <a:off x="10794443" y="3169705"/>
            <a:ext cx="536825" cy="369332"/>
          </a:xfrm>
          <a:prstGeom prst="rect">
            <a:avLst/>
          </a:prstGeom>
          <a:noFill/>
        </p:spPr>
        <p:txBody>
          <a:bodyPr wrap="square">
            <a:spAutoFit/>
          </a:bodyPr>
          <a:lstStyle/>
          <a:p>
            <a:r>
              <a:rPr lang="en-CA" dirty="0">
                <a:solidFill>
                  <a:srgbClr val="FF0000"/>
                </a:solidFill>
              </a:rPr>
              <a:t>X</a:t>
            </a:r>
          </a:p>
        </p:txBody>
      </p:sp>
      <p:sp>
        <p:nvSpPr>
          <p:cNvPr id="14" name="TextBox 13">
            <a:extLst>
              <a:ext uri="{FF2B5EF4-FFF2-40B4-BE49-F238E27FC236}">
                <a16:creationId xmlns:a16="http://schemas.microsoft.com/office/drawing/2014/main" id="{E6F2E47B-3498-F28B-F446-FA9F32C694ED}"/>
              </a:ext>
            </a:extLst>
          </p:cNvPr>
          <p:cNvSpPr txBox="1"/>
          <p:nvPr/>
        </p:nvSpPr>
        <p:spPr>
          <a:xfrm>
            <a:off x="10762421" y="2965093"/>
            <a:ext cx="372439" cy="369332"/>
          </a:xfrm>
          <a:prstGeom prst="rect">
            <a:avLst/>
          </a:prstGeom>
          <a:noFill/>
        </p:spPr>
        <p:txBody>
          <a:bodyPr wrap="square">
            <a:spAutoFit/>
          </a:bodyPr>
          <a:lstStyle/>
          <a:p>
            <a:r>
              <a:rPr lang="en-CA" dirty="0">
                <a:solidFill>
                  <a:srgbClr val="FF0000"/>
                </a:solidFill>
              </a:rPr>
              <a:t>X</a:t>
            </a:r>
          </a:p>
        </p:txBody>
      </p:sp>
    </p:spTree>
    <p:extLst>
      <p:ext uri="{BB962C8B-B14F-4D97-AF65-F5344CB8AC3E}">
        <p14:creationId xmlns:p14="http://schemas.microsoft.com/office/powerpoint/2010/main" val="26061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BC474-D22A-892E-DE46-C1F4711931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313B06-D3AF-8338-3799-0969A6F682D0}"/>
              </a:ext>
            </a:extLst>
          </p:cNvPr>
          <p:cNvSpPr txBox="1"/>
          <p:nvPr/>
        </p:nvSpPr>
        <p:spPr>
          <a:xfrm>
            <a:off x="2724912" y="907697"/>
            <a:ext cx="7431786" cy="4140301"/>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 UP TO THE PRESENT</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16371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2A03-0AE3-6408-773A-820CAC809ABA}"/>
              </a:ext>
            </a:extLst>
          </p:cNvPr>
          <p:cNvSpPr>
            <a:spLocks noGrp="1"/>
          </p:cNvSpPr>
          <p:nvPr>
            <p:ph type="title" idx="4294967295"/>
          </p:nvPr>
        </p:nvSpPr>
        <p:spPr>
          <a:xfrm>
            <a:off x="-574243" y="-166688"/>
            <a:ext cx="13340486" cy="1457325"/>
          </a:xfrm>
        </p:spPr>
        <p:txBody>
          <a:bodyPr>
            <a:normAutofit/>
          </a:bodyPr>
          <a:lstStyle/>
          <a:p>
            <a:pPr algn="ctr"/>
            <a:r>
              <a:rPr lang="en-US" sz="3600" dirty="0">
                <a:solidFill>
                  <a:schemeClr val="bg1"/>
                </a:solidFill>
              </a:rPr>
              <a:t> skills  we will cover today</a:t>
            </a:r>
          </a:p>
        </p:txBody>
      </p:sp>
      <p:sp>
        <p:nvSpPr>
          <p:cNvPr id="3" name="Content Placeholder 2">
            <a:extLst>
              <a:ext uri="{FF2B5EF4-FFF2-40B4-BE49-F238E27FC236}">
                <a16:creationId xmlns:a16="http://schemas.microsoft.com/office/drawing/2014/main" id="{67B8B877-C914-759F-D7EA-A5BEF05EB6E2}"/>
              </a:ext>
            </a:extLst>
          </p:cNvPr>
          <p:cNvSpPr>
            <a:spLocks noGrp="1"/>
          </p:cNvSpPr>
          <p:nvPr>
            <p:ph idx="4294967295"/>
          </p:nvPr>
        </p:nvSpPr>
        <p:spPr>
          <a:xfrm>
            <a:off x="5698316" y="1827702"/>
            <a:ext cx="6380162" cy="4889500"/>
          </a:xfrm>
        </p:spPr>
        <p:txBody>
          <a:bodyPr>
            <a:normAutofit/>
          </a:bodyPr>
          <a:lstStyle/>
          <a:p>
            <a:r>
              <a:rPr lang="en-US" sz="3200" dirty="0"/>
              <a:t>1. Safe-place Visualization</a:t>
            </a:r>
          </a:p>
          <a:p>
            <a:r>
              <a:rPr lang="en-US" sz="3200" dirty="0"/>
              <a:t>2. Cue-Controlled Relaxation</a:t>
            </a:r>
          </a:p>
          <a:p>
            <a:r>
              <a:rPr lang="en-US" sz="3200" dirty="0"/>
              <a:t>3. Rediscovering your values</a:t>
            </a:r>
          </a:p>
          <a:p>
            <a:r>
              <a:rPr lang="en-US" sz="3200" dirty="0"/>
              <a:t>4. Rehearsing value-based behavior</a:t>
            </a:r>
          </a:p>
          <a:p>
            <a:r>
              <a:rPr lang="en-US" sz="3200" dirty="0"/>
              <a:t>5. Connecting with your higher power</a:t>
            </a:r>
          </a:p>
        </p:txBody>
      </p:sp>
      <p:pic>
        <p:nvPicPr>
          <p:cNvPr id="5" name="Picture 4" descr="A person and a child walking on a path in the woods&#10;&#10;Description automatically generated with medium confidence">
            <a:extLst>
              <a:ext uri="{FF2B5EF4-FFF2-40B4-BE49-F238E27FC236}">
                <a16:creationId xmlns:a16="http://schemas.microsoft.com/office/drawing/2014/main" id="{1C00A212-0DBE-3815-FAFE-927F1C9F6E93}"/>
              </a:ext>
            </a:extLst>
          </p:cNvPr>
          <p:cNvPicPr>
            <a:picLocks noChangeAspect="1"/>
          </p:cNvPicPr>
          <p:nvPr/>
        </p:nvPicPr>
        <p:blipFill>
          <a:blip r:embed="rId2"/>
          <a:stretch>
            <a:fillRect/>
          </a:stretch>
        </p:blipFill>
        <p:spPr>
          <a:xfrm>
            <a:off x="164465" y="998889"/>
            <a:ext cx="5401006" cy="5718313"/>
          </a:xfrm>
          <a:prstGeom prst="rect">
            <a:avLst/>
          </a:prstGeom>
        </p:spPr>
      </p:pic>
    </p:spTree>
    <p:extLst>
      <p:ext uri="{BB962C8B-B14F-4D97-AF65-F5344CB8AC3E}">
        <p14:creationId xmlns:p14="http://schemas.microsoft.com/office/powerpoint/2010/main" val="4085761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2A03-0AE3-6408-773A-820CAC809ABA}"/>
              </a:ext>
            </a:extLst>
          </p:cNvPr>
          <p:cNvSpPr>
            <a:spLocks noGrp="1"/>
          </p:cNvSpPr>
          <p:nvPr>
            <p:ph type="title" idx="4294967295"/>
          </p:nvPr>
        </p:nvSpPr>
        <p:spPr>
          <a:xfrm>
            <a:off x="-675525" y="-146139"/>
            <a:ext cx="13340486" cy="1457325"/>
          </a:xfrm>
        </p:spPr>
        <p:txBody>
          <a:bodyPr>
            <a:normAutofit/>
          </a:bodyPr>
          <a:lstStyle/>
          <a:p>
            <a:pPr algn="ctr"/>
            <a:r>
              <a:rPr lang="en-US" sz="3600" dirty="0">
                <a:solidFill>
                  <a:schemeClr val="bg1"/>
                </a:solidFill>
              </a:rPr>
              <a:t>Subjects and skills  we will cover today</a:t>
            </a:r>
          </a:p>
        </p:txBody>
      </p:sp>
      <p:sp>
        <p:nvSpPr>
          <p:cNvPr id="3" name="Content Placeholder 2">
            <a:extLst>
              <a:ext uri="{FF2B5EF4-FFF2-40B4-BE49-F238E27FC236}">
                <a16:creationId xmlns:a16="http://schemas.microsoft.com/office/drawing/2014/main" id="{67B8B877-C914-759F-D7EA-A5BEF05EB6E2}"/>
              </a:ext>
            </a:extLst>
          </p:cNvPr>
          <p:cNvSpPr>
            <a:spLocks noGrp="1"/>
          </p:cNvSpPr>
          <p:nvPr>
            <p:ph idx="4294967295"/>
          </p:nvPr>
        </p:nvSpPr>
        <p:spPr>
          <a:xfrm>
            <a:off x="5740954" y="1827702"/>
            <a:ext cx="6380162" cy="4889500"/>
          </a:xfrm>
        </p:spPr>
        <p:txBody>
          <a:bodyPr>
            <a:normAutofit/>
          </a:bodyPr>
          <a:lstStyle/>
          <a:p>
            <a:r>
              <a:rPr lang="en-US" sz="3200" dirty="0">
                <a:solidFill>
                  <a:schemeClr val="bg1"/>
                </a:solidFill>
              </a:rPr>
              <a:t>1. Safe-place Visualization</a:t>
            </a:r>
          </a:p>
          <a:p>
            <a:r>
              <a:rPr lang="en-US" sz="3200" dirty="0"/>
              <a:t>2. Cue-Controlled Relaxation</a:t>
            </a:r>
          </a:p>
          <a:p>
            <a:r>
              <a:rPr lang="en-US" sz="3200" dirty="0"/>
              <a:t>3. Rediscovering your values</a:t>
            </a:r>
          </a:p>
          <a:p>
            <a:r>
              <a:rPr lang="en-US" sz="3200" dirty="0"/>
              <a:t>4. Rehearsing value-based behavior</a:t>
            </a:r>
          </a:p>
          <a:p>
            <a:r>
              <a:rPr lang="en-US" sz="3200" dirty="0"/>
              <a:t>5. Connecting to your higher power</a:t>
            </a:r>
          </a:p>
        </p:txBody>
      </p:sp>
      <p:pic>
        <p:nvPicPr>
          <p:cNvPr id="5" name="Picture 4" descr="A person and a child walking on a path in the woods&#10;&#10;Description automatically generated with medium confidence">
            <a:extLst>
              <a:ext uri="{FF2B5EF4-FFF2-40B4-BE49-F238E27FC236}">
                <a16:creationId xmlns:a16="http://schemas.microsoft.com/office/drawing/2014/main" id="{1C00A212-0DBE-3815-FAFE-927F1C9F6E93}"/>
              </a:ext>
            </a:extLst>
          </p:cNvPr>
          <p:cNvPicPr>
            <a:picLocks noChangeAspect="1"/>
          </p:cNvPicPr>
          <p:nvPr/>
        </p:nvPicPr>
        <p:blipFill>
          <a:blip r:embed="rId2"/>
          <a:stretch>
            <a:fillRect/>
          </a:stretch>
        </p:blipFill>
        <p:spPr>
          <a:xfrm>
            <a:off x="205562" y="982770"/>
            <a:ext cx="5401006" cy="5718313"/>
          </a:xfrm>
          <a:prstGeom prst="rect">
            <a:avLst/>
          </a:prstGeom>
        </p:spPr>
      </p:pic>
    </p:spTree>
    <p:extLst>
      <p:ext uri="{BB962C8B-B14F-4D97-AF65-F5344CB8AC3E}">
        <p14:creationId xmlns:p14="http://schemas.microsoft.com/office/powerpoint/2010/main" val="1107079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D5EB4C-2D9A-8048-0983-EFB30736B032}"/>
              </a:ext>
            </a:extLst>
          </p:cNvPr>
          <p:cNvSpPr>
            <a:spLocks noGrp="1"/>
          </p:cNvSpPr>
          <p:nvPr>
            <p:ph type="title" idx="4294967295"/>
          </p:nvPr>
        </p:nvSpPr>
        <p:spPr>
          <a:xfrm>
            <a:off x="7088124" y="0"/>
            <a:ext cx="4081398" cy="1457325"/>
          </a:xfrm>
        </p:spPr>
        <p:txBody>
          <a:bodyPr>
            <a:normAutofit/>
          </a:bodyPr>
          <a:lstStyle/>
          <a:p>
            <a:pPr algn="ctr"/>
            <a:r>
              <a:rPr lang="en-US" dirty="0">
                <a:solidFill>
                  <a:schemeClr val="bg1"/>
                </a:solidFill>
              </a:rPr>
              <a:t>1. Safe-Place visualization</a:t>
            </a:r>
          </a:p>
        </p:txBody>
      </p:sp>
      <p:pic>
        <p:nvPicPr>
          <p:cNvPr id="8" name="Content Placeholder 7" descr="Two dogs snuggling under a blanket, with just noses sticking out">
            <a:extLst>
              <a:ext uri="{FF2B5EF4-FFF2-40B4-BE49-F238E27FC236}">
                <a16:creationId xmlns:a16="http://schemas.microsoft.com/office/drawing/2014/main" id="{AB83B38E-E348-C92F-A727-2E3F76E3B99E}"/>
              </a:ext>
            </a:extLst>
          </p:cNvPr>
          <p:cNvPicPr>
            <a:picLocks noGrp="1" noChangeAspect="1"/>
          </p:cNvPicPr>
          <p:nvPr>
            <p:ph sz="half" idx="4294967295"/>
          </p:nvPr>
        </p:nvPicPr>
        <p:blipFill>
          <a:blip r:embed="rId4"/>
          <a:stretch>
            <a:fillRect/>
          </a:stretch>
        </p:blipFill>
        <p:spPr>
          <a:xfrm>
            <a:off x="6196710" y="1309841"/>
            <a:ext cx="5864225" cy="3595687"/>
          </a:xfrm>
        </p:spPr>
      </p:pic>
      <p:sp>
        <p:nvSpPr>
          <p:cNvPr id="12" name="Content Placeholder 11">
            <a:extLst>
              <a:ext uri="{FF2B5EF4-FFF2-40B4-BE49-F238E27FC236}">
                <a16:creationId xmlns:a16="http://schemas.microsoft.com/office/drawing/2014/main" id="{85A60BFB-EA0B-079A-F26F-C3D148C50CAF}"/>
              </a:ext>
            </a:extLst>
          </p:cNvPr>
          <p:cNvSpPr>
            <a:spLocks noGrp="1"/>
          </p:cNvSpPr>
          <p:nvPr>
            <p:ph sz="half" idx="4294967295"/>
          </p:nvPr>
        </p:nvSpPr>
        <p:spPr>
          <a:xfrm>
            <a:off x="0" y="507805"/>
            <a:ext cx="6096000" cy="6423937"/>
          </a:xfrm>
        </p:spPr>
        <p:txBody>
          <a:bodyPr>
            <a:normAutofit/>
          </a:bodyPr>
          <a:lstStyle/>
          <a:p>
            <a:r>
              <a:rPr lang="en-US" sz="2400" dirty="0"/>
              <a:t>Visualizing a safe place reduces distress and helps us return to the window of tolerance</a:t>
            </a:r>
          </a:p>
          <a:p>
            <a:r>
              <a:rPr lang="en-US" sz="2400" dirty="0"/>
              <a:t>When we imagine a safe, relaxing place, our body responds by relaxing.</a:t>
            </a:r>
          </a:p>
          <a:p>
            <a:r>
              <a:rPr lang="en-US" sz="2400" dirty="0"/>
              <a:t>The body can’t tell the difference between being in a real safe, relaxing place and imagining we are in one. </a:t>
            </a:r>
          </a:p>
          <a:p>
            <a:r>
              <a:rPr lang="en-US" sz="2400" dirty="0"/>
              <a:t>Do your safe-place visualization in a quiet place where there are no distractions  </a:t>
            </a:r>
          </a:p>
          <a:p>
            <a:r>
              <a:rPr lang="en-US" sz="2400" dirty="0"/>
              <a:t>Follow the instructions on page 33 of the skills training manual. Record the text on your phone and listen to it. You can also find guided safe place visualizations on YouTube.</a:t>
            </a:r>
          </a:p>
          <a:p>
            <a:r>
              <a:rPr lang="en-US" sz="2400" dirty="0"/>
              <a:t>Try the safe-place visualization recorded on this slide. </a:t>
            </a:r>
          </a:p>
        </p:txBody>
      </p:sp>
      <p:pic>
        <p:nvPicPr>
          <p:cNvPr id="2" name="20241108-050252">
            <a:hlinkClick r:id="" action="ppaction://media"/>
            <a:extLst>
              <a:ext uri="{FF2B5EF4-FFF2-40B4-BE49-F238E27FC236}">
                <a16:creationId xmlns:a16="http://schemas.microsoft.com/office/drawing/2014/main" id="{FB6E8329-CE3D-F6DA-77DB-86A5184AE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5190" y="5067289"/>
            <a:ext cx="1148080" cy="1148080"/>
          </a:xfrm>
          <a:prstGeom prst="rect">
            <a:avLst/>
          </a:prstGeom>
        </p:spPr>
      </p:pic>
    </p:spTree>
    <p:extLst>
      <p:ext uri="{BB962C8B-B14F-4D97-AF65-F5344CB8AC3E}">
        <p14:creationId xmlns:p14="http://schemas.microsoft.com/office/powerpoint/2010/main" val="27094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2A03-0AE3-6408-773A-820CAC809ABA}"/>
              </a:ext>
            </a:extLst>
          </p:cNvPr>
          <p:cNvSpPr>
            <a:spLocks noGrp="1"/>
          </p:cNvSpPr>
          <p:nvPr>
            <p:ph type="title" idx="4294967295"/>
          </p:nvPr>
        </p:nvSpPr>
        <p:spPr>
          <a:xfrm>
            <a:off x="-574243" y="-166688"/>
            <a:ext cx="13340486" cy="1457325"/>
          </a:xfrm>
        </p:spPr>
        <p:txBody>
          <a:bodyPr>
            <a:normAutofit/>
          </a:bodyPr>
          <a:lstStyle/>
          <a:p>
            <a:pPr algn="ctr"/>
            <a:r>
              <a:rPr lang="en-US" sz="3600" dirty="0">
                <a:solidFill>
                  <a:schemeClr val="bg1"/>
                </a:solidFill>
              </a:rPr>
              <a:t>Subjects and skills  we will cover today</a:t>
            </a:r>
          </a:p>
        </p:txBody>
      </p:sp>
      <p:sp>
        <p:nvSpPr>
          <p:cNvPr id="3" name="Content Placeholder 2">
            <a:extLst>
              <a:ext uri="{FF2B5EF4-FFF2-40B4-BE49-F238E27FC236}">
                <a16:creationId xmlns:a16="http://schemas.microsoft.com/office/drawing/2014/main" id="{67B8B877-C914-759F-D7EA-A5BEF05EB6E2}"/>
              </a:ext>
            </a:extLst>
          </p:cNvPr>
          <p:cNvSpPr>
            <a:spLocks noGrp="1"/>
          </p:cNvSpPr>
          <p:nvPr>
            <p:ph idx="4294967295"/>
          </p:nvPr>
        </p:nvSpPr>
        <p:spPr>
          <a:xfrm>
            <a:off x="5698316" y="1827702"/>
            <a:ext cx="6380162" cy="4889500"/>
          </a:xfrm>
        </p:spPr>
        <p:txBody>
          <a:bodyPr>
            <a:normAutofit/>
          </a:bodyPr>
          <a:lstStyle/>
          <a:p>
            <a:r>
              <a:rPr lang="en-US" sz="3200" dirty="0"/>
              <a:t>1. Safe-place Visualization</a:t>
            </a:r>
          </a:p>
          <a:p>
            <a:r>
              <a:rPr lang="en-US" sz="3200" dirty="0">
                <a:solidFill>
                  <a:schemeClr val="bg1"/>
                </a:solidFill>
              </a:rPr>
              <a:t>2. Cue-Controlled Relaxation</a:t>
            </a:r>
          </a:p>
          <a:p>
            <a:r>
              <a:rPr lang="en-US" sz="3200" dirty="0"/>
              <a:t>3. Rediscovering your values</a:t>
            </a:r>
          </a:p>
          <a:p>
            <a:r>
              <a:rPr lang="en-US" sz="3200" dirty="0"/>
              <a:t>4. Rehearsing value-based behavior</a:t>
            </a:r>
          </a:p>
          <a:p>
            <a:r>
              <a:rPr lang="en-US" sz="3200" dirty="0"/>
              <a:t>5. Connecting to your higher power</a:t>
            </a:r>
          </a:p>
        </p:txBody>
      </p:sp>
      <p:pic>
        <p:nvPicPr>
          <p:cNvPr id="5" name="Picture 4" descr="A person and a child walking on a path in the woods&#10;&#10;Description automatically generated with medium confidence">
            <a:extLst>
              <a:ext uri="{FF2B5EF4-FFF2-40B4-BE49-F238E27FC236}">
                <a16:creationId xmlns:a16="http://schemas.microsoft.com/office/drawing/2014/main" id="{1C00A212-0DBE-3815-FAFE-927F1C9F6E93}"/>
              </a:ext>
            </a:extLst>
          </p:cNvPr>
          <p:cNvPicPr>
            <a:picLocks noChangeAspect="1"/>
          </p:cNvPicPr>
          <p:nvPr/>
        </p:nvPicPr>
        <p:blipFill>
          <a:blip r:embed="rId2"/>
          <a:stretch>
            <a:fillRect/>
          </a:stretch>
        </p:blipFill>
        <p:spPr>
          <a:xfrm>
            <a:off x="164465" y="998889"/>
            <a:ext cx="5401006" cy="5718313"/>
          </a:xfrm>
          <a:prstGeom prst="rect">
            <a:avLst/>
          </a:prstGeom>
        </p:spPr>
      </p:pic>
    </p:spTree>
    <p:extLst>
      <p:ext uri="{BB962C8B-B14F-4D97-AF65-F5344CB8AC3E}">
        <p14:creationId xmlns:p14="http://schemas.microsoft.com/office/powerpoint/2010/main" val="390576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FF5E6-7824-E577-9ABB-DB6C8929E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0" y="224444"/>
            <a:ext cx="7232073" cy="6417425"/>
          </a:xfrm>
          <a:prstGeom prst="rect">
            <a:avLst/>
          </a:prstGeom>
        </p:spPr>
      </p:pic>
      <p:sp>
        <p:nvSpPr>
          <p:cNvPr id="5" name="TextBox 4">
            <a:extLst>
              <a:ext uri="{FF2B5EF4-FFF2-40B4-BE49-F238E27FC236}">
                <a16:creationId xmlns:a16="http://schemas.microsoft.com/office/drawing/2014/main" id="{4671D108-436B-AE8F-EC14-848920515CC4}"/>
              </a:ext>
            </a:extLst>
          </p:cNvPr>
          <p:cNvSpPr txBox="1"/>
          <p:nvPr/>
        </p:nvSpPr>
        <p:spPr>
          <a:xfrm>
            <a:off x="4727863" y="224444"/>
            <a:ext cx="6097384" cy="461665"/>
          </a:xfrm>
          <a:prstGeom prst="rect">
            <a:avLst/>
          </a:prstGeom>
          <a:noFill/>
        </p:spPr>
        <p:txBody>
          <a:bodyPr wrap="square">
            <a:spAutoFit/>
          </a:bodyPr>
          <a:lstStyle/>
          <a:p>
            <a:r>
              <a:rPr lang="en-CA" sz="2400" dirty="0">
                <a:solidFill>
                  <a:srgbClr val="2C2C2C"/>
                </a:solidFill>
                <a:latin typeface="Corbel" panose="020B0503020204020204"/>
              </a:rPr>
              <a:t>By Kate</a:t>
            </a:r>
            <a:endParaRPr lang="en-CA" sz="2400" dirty="0"/>
          </a:p>
        </p:txBody>
      </p:sp>
    </p:spTree>
    <p:extLst>
      <p:ext uri="{BB962C8B-B14F-4D97-AF65-F5344CB8AC3E}">
        <p14:creationId xmlns:p14="http://schemas.microsoft.com/office/powerpoint/2010/main" val="1231033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6F61-8438-623C-470B-020DB9195B56}"/>
              </a:ext>
            </a:extLst>
          </p:cNvPr>
          <p:cNvSpPr>
            <a:spLocks noGrp="1"/>
          </p:cNvSpPr>
          <p:nvPr>
            <p:ph type="title" idx="4294967295"/>
          </p:nvPr>
        </p:nvSpPr>
        <p:spPr>
          <a:xfrm>
            <a:off x="4814888" y="-260361"/>
            <a:ext cx="7377112" cy="1382713"/>
          </a:xfrm>
        </p:spPr>
        <p:txBody>
          <a:bodyPr vert="horz" lIns="91440" tIns="45720" rIns="91440" bIns="45720" rtlCol="0" anchor="ctr">
            <a:noAutofit/>
          </a:bodyPr>
          <a:lstStyle/>
          <a:p>
            <a:pPr algn="ctr"/>
            <a:r>
              <a:rPr lang="en-US" sz="3600" dirty="0">
                <a:solidFill>
                  <a:schemeClr val="bg1"/>
                </a:solidFill>
              </a:rPr>
              <a:t>2. Cue-controlled relaxation</a:t>
            </a:r>
          </a:p>
        </p:txBody>
      </p:sp>
      <p:pic>
        <p:nvPicPr>
          <p:cNvPr id="6" name="Content Placeholder 5" descr="Frost covered fir branches">
            <a:extLst>
              <a:ext uri="{FF2B5EF4-FFF2-40B4-BE49-F238E27FC236}">
                <a16:creationId xmlns:a16="http://schemas.microsoft.com/office/drawing/2014/main" id="{0C625B4D-BEC1-F148-72F4-3A62DA053B37}"/>
              </a:ext>
            </a:extLst>
          </p:cNvPr>
          <p:cNvPicPr>
            <a:picLocks noGrp="1" noChangeAspect="1"/>
          </p:cNvPicPr>
          <p:nvPr>
            <p:ph sz="half" idx="4294967295"/>
          </p:nvPr>
        </p:nvPicPr>
        <p:blipFill rotWithShape="1">
          <a:blip r:embed="rId4"/>
          <a:srcRect l="41086" r="4728" b="-2"/>
          <a:stretch/>
        </p:blipFill>
        <p:spPr>
          <a:xfrm>
            <a:off x="0" y="-7938"/>
            <a:ext cx="4965700" cy="6875463"/>
          </a:xfrm>
          <a:custGeom>
            <a:avLst/>
            <a:gdLst/>
            <a:ahLst/>
            <a:cxnLst/>
            <a:rect l="l" t="t" r="r" b="b"/>
            <a:pathLst>
              <a:path w="4966447" h="6874330">
                <a:moveTo>
                  <a:pt x="0" y="0"/>
                </a:moveTo>
                <a:lnTo>
                  <a:pt x="4966447" y="0"/>
                </a:lnTo>
                <a:lnTo>
                  <a:pt x="3355712" y="6874330"/>
                </a:lnTo>
                <a:lnTo>
                  <a:pt x="0" y="6874330"/>
                </a:lnTo>
                <a:close/>
              </a:path>
            </a:pathLst>
          </a:custGeom>
        </p:spPr>
      </p:pic>
      <p:sp>
        <p:nvSpPr>
          <p:cNvPr id="4" name="Content Placeholder 3">
            <a:extLst>
              <a:ext uri="{FF2B5EF4-FFF2-40B4-BE49-F238E27FC236}">
                <a16:creationId xmlns:a16="http://schemas.microsoft.com/office/drawing/2014/main" id="{B7F7A24A-4471-6E1C-145B-EB637B8915BF}"/>
              </a:ext>
            </a:extLst>
          </p:cNvPr>
          <p:cNvSpPr>
            <a:spLocks noGrp="1"/>
          </p:cNvSpPr>
          <p:nvPr>
            <p:ph sz="half" idx="4294967295"/>
          </p:nvPr>
        </p:nvSpPr>
        <p:spPr>
          <a:xfrm>
            <a:off x="4814888" y="858912"/>
            <a:ext cx="7057894" cy="4982966"/>
          </a:xfrm>
        </p:spPr>
        <p:txBody>
          <a:bodyPr vert="horz" lIns="91440" tIns="45720" rIns="91440" bIns="45720" rtlCol="0">
            <a:normAutofit fontScale="85000" lnSpcReduction="20000"/>
          </a:bodyPr>
          <a:lstStyle/>
          <a:p>
            <a:r>
              <a:rPr lang="en-US" sz="2400" dirty="0"/>
              <a:t>We did a cue controlled relaxation for our mindfulness exercise today.</a:t>
            </a:r>
          </a:p>
          <a:p>
            <a:r>
              <a:rPr lang="en-US" sz="2400" dirty="0"/>
              <a:t>A ”cue” is a word or phrase that through practice and repletion we learn to associate with a physical state of relaxation. We used the word relax but you can choose a different word.</a:t>
            </a:r>
          </a:p>
          <a:p>
            <a:r>
              <a:rPr lang="en-US" sz="2400" dirty="0"/>
              <a:t>Cue controlled relaxation involves repeating  a word or phrase while at the same time deliberately relaxing our muscles</a:t>
            </a:r>
          </a:p>
          <a:p>
            <a:r>
              <a:rPr lang="en-US" sz="2400" dirty="0"/>
              <a:t>Try it by following the instructions on page 35 of the workbook. Record them on your phone and listen to them.</a:t>
            </a:r>
          </a:p>
          <a:p>
            <a:r>
              <a:rPr lang="en-US" sz="2400" dirty="0"/>
              <a:t>This technique takes time and repeated practice to master but can be very effective</a:t>
            </a:r>
          </a:p>
          <a:p>
            <a:r>
              <a:rPr lang="en-US" sz="2400" dirty="0"/>
              <a:t>Eventually just thinking or saying the cue word will automatically trigger relaxation</a:t>
            </a:r>
          </a:p>
          <a:p>
            <a:r>
              <a:rPr lang="en-US" sz="2400" dirty="0"/>
              <a:t>To get good at cue-controlled relaxation we need to practice it twice a day for at least 2 weeks</a:t>
            </a:r>
          </a:p>
          <a:p>
            <a:r>
              <a:rPr lang="en-US" sz="2400" dirty="0"/>
              <a:t>Use the practice recorded here. </a:t>
            </a:r>
          </a:p>
        </p:txBody>
      </p:sp>
      <p:pic>
        <p:nvPicPr>
          <p:cNvPr id="3" name="20241108-054427">
            <a:hlinkClick r:id="" action="ppaction://media"/>
            <a:extLst>
              <a:ext uri="{FF2B5EF4-FFF2-40B4-BE49-F238E27FC236}">
                <a16:creationId xmlns:a16="http://schemas.microsoft.com/office/drawing/2014/main" id="{94D01CD9-2466-9ABE-9B45-2B5FF909B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7546" y="5932031"/>
            <a:ext cx="995898" cy="995898"/>
          </a:xfrm>
          <a:prstGeom prst="rect">
            <a:avLst/>
          </a:prstGeom>
        </p:spPr>
      </p:pic>
    </p:spTree>
    <p:extLst>
      <p:ext uri="{BB962C8B-B14F-4D97-AF65-F5344CB8AC3E}">
        <p14:creationId xmlns:p14="http://schemas.microsoft.com/office/powerpoint/2010/main" val="395127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2A03-0AE3-6408-773A-820CAC809ABA}"/>
              </a:ext>
            </a:extLst>
          </p:cNvPr>
          <p:cNvSpPr>
            <a:spLocks noGrp="1"/>
          </p:cNvSpPr>
          <p:nvPr>
            <p:ph type="title" idx="4294967295"/>
          </p:nvPr>
        </p:nvSpPr>
        <p:spPr>
          <a:xfrm>
            <a:off x="-675525" y="-146139"/>
            <a:ext cx="13340486" cy="1457325"/>
          </a:xfrm>
        </p:spPr>
        <p:txBody>
          <a:bodyPr>
            <a:normAutofit/>
          </a:bodyPr>
          <a:lstStyle/>
          <a:p>
            <a:pPr algn="ctr"/>
            <a:r>
              <a:rPr lang="en-US" sz="3600" dirty="0">
                <a:solidFill>
                  <a:schemeClr val="bg1"/>
                </a:solidFill>
              </a:rPr>
              <a:t>Subjects and skills  we will cover today</a:t>
            </a:r>
          </a:p>
        </p:txBody>
      </p:sp>
      <p:sp>
        <p:nvSpPr>
          <p:cNvPr id="3" name="Content Placeholder 2">
            <a:extLst>
              <a:ext uri="{FF2B5EF4-FFF2-40B4-BE49-F238E27FC236}">
                <a16:creationId xmlns:a16="http://schemas.microsoft.com/office/drawing/2014/main" id="{67B8B877-C914-759F-D7EA-A5BEF05EB6E2}"/>
              </a:ext>
            </a:extLst>
          </p:cNvPr>
          <p:cNvSpPr>
            <a:spLocks noGrp="1"/>
          </p:cNvSpPr>
          <p:nvPr>
            <p:ph idx="4294967295"/>
          </p:nvPr>
        </p:nvSpPr>
        <p:spPr>
          <a:xfrm>
            <a:off x="5740954" y="1827702"/>
            <a:ext cx="6380162" cy="4889500"/>
          </a:xfrm>
        </p:spPr>
        <p:txBody>
          <a:bodyPr>
            <a:normAutofit/>
          </a:bodyPr>
          <a:lstStyle/>
          <a:p>
            <a:r>
              <a:rPr lang="en-US" sz="3200" dirty="0"/>
              <a:t>1. Safe-place Visualization</a:t>
            </a:r>
          </a:p>
          <a:p>
            <a:r>
              <a:rPr lang="en-US" sz="3200" dirty="0"/>
              <a:t>2. Cue-Controlled Relaxation</a:t>
            </a:r>
          </a:p>
          <a:p>
            <a:r>
              <a:rPr lang="en-US" sz="3200" dirty="0">
                <a:solidFill>
                  <a:schemeClr val="bg1"/>
                </a:solidFill>
              </a:rPr>
              <a:t>3. Rediscovering your values</a:t>
            </a:r>
          </a:p>
          <a:p>
            <a:r>
              <a:rPr lang="en-US" sz="3200" dirty="0"/>
              <a:t>4. Rehearsing value-based behavior</a:t>
            </a:r>
          </a:p>
          <a:p>
            <a:r>
              <a:rPr lang="en-US" sz="3200" dirty="0"/>
              <a:t>5. Connecting to your higher power</a:t>
            </a:r>
          </a:p>
        </p:txBody>
      </p:sp>
      <p:pic>
        <p:nvPicPr>
          <p:cNvPr id="5" name="Picture 4" descr="A person and a child walking on a path in the woods&#10;&#10;Description automatically generated with medium confidence">
            <a:extLst>
              <a:ext uri="{FF2B5EF4-FFF2-40B4-BE49-F238E27FC236}">
                <a16:creationId xmlns:a16="http://schemas.microsoft.com/office/drawing/2014/main" id="{1C00A212-0DBE-3815-FAFE-927F1C9F6E93}"/>
              </a:ext>
            </a:extLst>
          </p:cNvPr>
          <p:cNvPicPr>
            <a:picLocks noChangeAspect="1"/>
          </p:cNvPicPr>
          <p:nvPr/>
        </p:nvPicPr>
        <p:blipFill>
          <a:blip r:embed="rId2"/>
          <a:stretch>
            <a:fillRect/>
          </a:stretch>
        </p:blipFill>
        <p:spPr>
          <a:xfrm>
            <a:off x="205562" y="982770"/>
            <a:ext cx="5401006" cy="5718313"/>
          </a:xfrm>
          <a:prstGeom prst="rect">
            <a:avLst/>
          </a:prstGeom>
        </p:spPr>
      </p:pic>
    </p:spTree>
    <p:extLst>
      <p:ext uri="{BB962C8B-B14F-4D97-AF65-F5344CB8AC3E}">
        <p14:creationId xmlns:p14="http://schemas.microsoft.com/office/powerpoint/2010/main" val="3129582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47A5-36F1-00AC-433A-A3F4D9C7FC09}"/>
              </a:ext>
            </a:extLst>
          </p:cNvPr>
          <p:cNvSpPr>
            <a:spLocks noGrp="1"/>
          </p:cNvSpPr>
          <p:nvPr>
            <p:ph type="title" idx="4294967295"/>
          </p:nvPr>
        </p:nvSpPr>
        <p:spPr>
          <a:xfrm>
            <a:off x="356616" y="-94799"/>
            <a:ext cx="6183316" cy="1455738"/>
          </a:xfrm>
        </p:spPr>
        <p:txBody>
          <a:bodyPr>
            <a:normAutofit/>
          </a:bodyPr>
          <a:lstStyle/>
          <a:p>
            <a:r>
              <a:rPr lang="en-US" sz="2800" dirty="0">
                <a:solidFill>
                  <a:schemeClr val="bg1"/>
                </a:solidFill>
              </a:rPr>
              <a:t>3. Rediscovering your values</a:t>
            </a:r>
          </a:p>
        </p:txBody>
      </p:sp>
      <p:graphicFrame>
        <p:nvGraphicFramePr>
          <p:cNvPr id="6" name="Content Placeholder 2">
            <a:extLst>
              <a:ext uri="{FF2B5EF4-FFF2-40B4-BE49-F238E27FC236}">
                <a16:creationId xmlns:a16="http://schemas.microsoft.com/office/drawing/2014/main" id="{95C7953B-977F-FA49-48DD-D3A98A32D2AD}"/>
              </a:ext>
            </a:extLst>
          </p:cNvPr>
          <p:cNvGraphicFramePr>
            <a:graphicFrameLocks noGrp="1"/>
          </p:cNvGraphicFramePr>
          <p:nvPr>
            <p:ph sz="half" idx="4294967295"/>
          </p:nvPr>
        </p:nvGraphicFramePr>
        <p:xfrm>
          <a:off x="289751" y="1263721"/>
          <a:ext cx="5289116" cy="5219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B7B8AE50-ABB3-10C9-6AF0-AB92ED19A376}"/>
              </a:ext>
            </a:extLst>
          </p:cNvPr>
          <p:cNvSpPr>
            <a:spLocks noGrp="1"/>
          </p:cNvSpPr>
          <p:nvPr>
            <p:ph sz="half" idx="4294967295"/>
          </p:nvPr>
        </p:nvSpPr>
        <p:spPr>
          <a:xfrm>
            <a:off x="5821471" y="856375"/>
            <a:ext cx="6370529" cy="3649662"/>
          </a:xfrm>
        </p:spPr>
        <p:txBody>
          <a:bodyPr>
            <a:noAutofit/>
          </a:bodyPr>
          <a:lstStyle/>
          <a:p>
            <a:r>
              <a:rPr lang="en-US" sz="2400" dirty="0"/>
              <a:t>To rediscover your values, do the “Valued Living Questionnaire” on page 38 of the workbook</a:t>
            </a:r>
          </a:p>
          <a:p>
            <a:r>
              <a:rPr lang="en-US" sz="2400" dirty="0"/>
              <a:t>Start by rating the importance that each of the listed values holds for you</a:t>
            </a:r>
          </a:p>
          <a:p>
            <a:r>
              <a:rPr lang="en-US" sz="2400" dirty="0"/>
              <a:t>Then decide how much time and effort you want to invest in fostering these values</a:t>
            </a:r>
          </a:p>
          <a:p>
            <a:r>
              <a:rPr lang="en-US" sz="2400" dirty="0"/>
              <a:t>Are  there discrepancies between your values and what you spend most of your time doing? If there are, how might you adjust your time/energy to better align with your values?</a:t>
            </a:r>
          </a:p>
          <a:p>
            <a:r>
              <a:rPr lang="en-US" sz="2400" dirty="0"/>
              <a:t>Use the “Committed Action Worksheet” on page 40 to create intentions and a plan to realign your life with your values</a:t>
            </a:r>
          </a:p>
        </p:txBody>
      </p:sp>
    </p:spTree>
    <p:extLst>
      <p:ext uri="{BB962C8B-B14F-4D97-AF65-F5344CB8AC3E}">
        <p14:creationId xmlns:p14="http://schemas.microsoft.com/office/powerpoint/2010/main" val="3651590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99BB07-5703-0B2D-671A-F7BEF694FFE2}"/>
              </a:ext>
            </a:extLst>
          </p:cNvPr>
          <p:cNvSpPr txBox="1"/>
          <p:nvPr/>
        </p:nvSpPr>
        <p:spPr>
          <a:xfrm>
            <a:off x="223520" y="-33487"/>
            <a:ext cx="11968480" cy="6924973"/>
          </a:xfrm>
          <a:prstGeom prst="rect">
            <a:avLst/>
          </a:prstGeom>
          <a:noFill/>
        </p:spPr>
        <p:txBody>
          <a:bodyPr wrap="square">
            <a:spAutoFit/>
          </a:bodyPr>
          <a:lstStyle/>
          <a:p>
            <a:pPr algn="ctr"/>
            <a:r>
              <a:rPr lang="en-US" sz="2400" b="0" i="0" dirty="0">
                <a:solidFill>
                  <a:schemeClr val="bg1"/>
                </a:solidFill>
                <a:effectLst/>
                <a:latin typeface="+mj-lt"/>
              </a:rPr>
              <a:t>  VALUED LIVING QUESTIONNAIRE (Wilson, 2002)</a:t>
            </a:r>
          </a:p>
          <a:p>
            <a:pPr algn="ctr"/>
            <a:r>
              <a:rPr lang="en-US" b="0" i="0" dirty="0">
                <a:effectLst/>
                <a:latin typeface="Arial" panose="020B0604020202020204" pitchFamily="34" charset="0"/>
              </a:rPr>
              <a:t> </a:t>
            </a:r>
            <a:r>
              <a:rPr lang="en-US" sz="2000" b="0" i="0" dirty="0">
                <a:effectLst/>
                <a:latin typeface="+mj-lt"/>
              </a:rPr>
              <a:t>Life Component</a:t>
            </a:r>
            <a:r>
              <a:rPr lang="en-US" sz="2000" dirty="0">
                <a:latin typeface="+mj-lt"/>
              </a:rPr>
              <a:t>:</a:t>
            </a:r>
            <a:r>
              <a:rPr lang="en-US" sz="2000" b="0" i="0" dirty="0">
                <a:effectLst/>
                <a:latin typeface="+mj-lt"/>
              </a:rPr>
              <a:t> Less Important-&gt; Moderately Important-&gt; Extremely Important</a:t>
            </a:r>
          </a:p>
          <a:p>
            <a:r>
              <a:rPr lang="en-US" sz="2000" b="0" i="0" dirty="0">
                <a:effectLst/>
                <a:latin typeface="+mj-lt"/>
              </a:rPr>
              <a:t> </a:t>
            </a:r>
          </a:p>
          <a:p>
            <a:r>
              <a:rPr lang="en-US" sz="2000" b="0" i="0" dirty="0">
                <a:effectLst/>
                <a:latin typeface="+mj-lt"/>
              </a:rPr>
              <a:t>Family (other than romantic relationships or parenting) 0 1 2 3 4 5 6 7 8 9 10</a:t>
            </a:r>
          </a:p>
          <a:p>
            <a:r>
              <a:rPr lang="en-US" sz="2000" b="0" i="0" dirty="0">
                <a:effectLst/>
                <a:latin typeface="+mj-lt"/>
              </a:rPr>
              <a:t> </a:t>
            </a:r>
          </a:p>
          <a:p>
            <a:r>
              <a:rPr lang="en-US" sz="2000" b="0" i="0" dirty="0">
                <a:effectLst/>
                <a:latin typeface="+mj-lt"/>
              </a:rPr>
              <a:t>Romantic relationships (marriage, life partners, dating, and so on) 0 1 2 3 4 5 6 7 8 9 10</a:t>
            </a:r>
          </a:p>
          <a:p>
            <a:r>
              <a:rPr lang="en-US" sz="2000" b="0" i="0" dirty="0">
                <a:effectLst/>
                <a:latin typeface="+mj-lt"/>
              </a:rPr>
              <a:t> </a:t>
            </a:r>
          </a:p>
          <a:p>
            <a:r>
              <a:rPr lang="en-US" sz="2000" b="0" i="0" dirty="0">
                <a:effectLst/>
                <a:latin typeface="+mj-lt"/>
              </a:rPr>
              <a:t>Parenting 0 1 2 3 4 5 6 7 8 9 10</a:t>
            </a:r>
          </a:p>
          <a:p>
            <a:r>
              <a:rPr lang="en-US" sz="2000" b="0" i="0" dirty="0">
                <a:effectLst/>
                <a:latin typeface="+mj-lt"/>
              </a:rPr>
              <a:t> </a:t>
            </a:r>
          </a:p>
          <a:p>
            <a:r>
              <a:rPr lang="en-US" sz="2000" b="0" i="0" dirty="0">
                <a:effectLst/>
                <a:latin typeface="+mj-lt"/>
              </a:rPr>
              <a:t>Friends and social life 0 1 2 3 4 5 6 7 8 9 10</a:t>
            </a:r>
          </a:p>
          <a:p>
            <a:r>
              <a:rPr lang="en-US" sz="2000" b="0" i="0" dirty="0">
                <a:effectLst/>
                <a:latin typeface="+mj-lt"/>
              </a:rPr>
              <a:t> </a:t>
            </a:r>
          </a:p>
          <a:p>
            <a:r>
              <a:rPr lang="en-US" sz="2000" b="0" i="0" dirty="0">
                <a:effectLst/>
                <a:latin typeface="+mj-lt"/>
              </a:rPr>
              <a:t>Work 0 1 2 3 4 5 6 7 8 9 10</a:t>
            </a:r>
          </a:p>
          <a:p>
            <a:r>
              <a:rPr lang="en-US" sz="2000" b="0" i="0" dirty="0">
                <a:effectLst/>
                <a:latin typeface="+mj-lt"/>
              </a:rPr>
              <a:t> </a:t>
            </a:r>
          </a:p>
          <a:p>
            <a:r>
              <a:rPr lang="en-US" sz="2000" b="0" i="0" dirty="0">
                <a:effectLst/>
                <a:latin typeface="+mj-lt"/>
              </a:rPr>
              <a:t>Education and training 0 1 2 3 4 5 6 7 8 9 10</a:t>
            </a:r>
          </a:p>
          <a:p>
            <a:r>
              <a:rPr lang="en-US" sz="2000" b="0" i="0" dirty="0">
                <a:effectLst/>
                <a:latin typeface="+mj-lt"/>
              </a:rPr>
              <a:t> </a:t>
            </a:r>
          </a:p>
          <a:p>
            <a:r>
              <a:rPr lang="en-US" sz="2000" b="0" i="0" dirty="0">
                <a:effectLst/>
                <a:latin typeface="+mj-lt"/>
              </a:rPr>
              <a:t>Recreation, interests, hobbies, music, and art 0 1 2 3 4 5 6 7 8 9 10</a:t>
            </a:r>
          </a:p>
          <a:p>
            <a:r>
              <a:rPr lang="en-US" sz="2000" b="0" i="0" dirty="0">
                <a:effectLst/>
                <a:latin typeface="+mj-lt"/>
              </a:rPr>
              <a:t> </a:t>
            </a:r>
          </a:p>
          <a:p>
            <a:r>
              <a:rPr lang="en-US" sz="2000" b="0" i="0" dirty="0">
                <a:effectLst/>
                <a:latin typeface="+mj-lt"/>
              </a:rPr>
              <a:t>Spirituality and religion 0 1 2 3 4 5 6 7 8 9 10</a:t>
            </a:r>
          </a:p>
          <a:p>
            <a:r>
              <a:rPr lang="en-US" sz="2000" b="0" i="0" dirty="0">
                <a:effectLst/>
                <a:latin typeface="+mj-lt"/>
              </a:rPr>
              <a:t> </a:t>
            </a:r>
          </a:p>
          <a:p>
            <a:r>
              <a:rPr lang="en-US" sz="2000" b="0" i="0" dirty="0">
                <a:effectLst/>
                <a:latin typeface="+mj-lt"/>
              </a:rPr>
              <a:t>Citizenship and community life 0 1 2 3 4 5 6 7 8 9 10</a:t>
            </a:r>
          </a:p>
          <a:p>
            <a:r>
              <a:rPr lang="en-US" sz="2000" b="0" i="0" dirty="0">
                <a:effectLst/>
                <a:latin typeface="+mj-lt"/>
              </a:rPr>
              <a:t> </a:t>
            </a:r>
          </a:p>
          <a:p>
            <a:r>
              <a:rPr lang="en-US" sz="2000" b="0" i="0" dirty="0">
                <a:effectLst/>
                <a:latin typeface="+mj-lt"/>
              </a:rPr>
              <a:t>Self-care (exercise, diet, relaxation, and so on) 0 1 2 3 4 5 6 7 8 9 10 </a:t>
            </a:r>
          </a:p>
        </p:txBody>
      </p:sp>
    </p:spTree>
    <p:extLst>
      <p:ext uri="{BB962C8B-B14F-4D97-AF65-F5344CB8AC3E}">
        <p14:creationId xmlns:p14="http://schemas.microsoft.com/office/powerpoint/2010/main" val="2109183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6AE4F9-722A-E360-2CD5-974B512C3B2D}"/>
              </a:ext>
            </a:extLst>
          </p:cNvPr>
          <p:cNvSpPr txBox="1"/>
          <p:nvPr/>
        </p:nvSpPr>
        <p:spPr>
          <a:xfrm>
            <a:off x="85726" y="359539"/>
            <a:ext cx="12106274" cy="6494085"/>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Committed Action Worksheet </a:t>
            </a:r>
          </a:p>
          <a:p>
            <a:r>
              <a:rPr lang="en-US" sz="2800" b="0" i="0" dirty="0">
                <a:solidFill>
                  <a:srgbClr val="222222"/>
                </a:solidFill>
                <a:effectLst/>
                <a:latin typeface="Arial" panose="020B0604020202020204" pitchFamily="34" charset="0"/>
              </a:rPr>
              <a:t>                          (Adapted from Olerud &amp; Wilson, 2002) </a:t>
            </a:r>
          </a:p>
          <a:p>
            <a:endParaRPr lang="en-US" dirty="0">
              <a:solidFill>
                <a:srgbClr val="222222"/>
              </a:solidFill>
              <a:latin typeface="Arial" panose="020B0604020202020204" pitchFamily="34" charset="0"/>
            </a:endParaRPr>
          </a:p>
          <a:p>
            <a:pPr marL="342900" indent="-342900">
              <a:buAutoNum type="arabicPeriod"/>
            </a:pPr>
            <a:r>
              <a:rPr lang="en-US" b="0" i="0" dirty="0">
                <a:effectLst/>
                <a:latin typeface="Arial" panose="020B0604020202020204" pitchFamily="34" charset="0"/>
              </a:rPr>
              <a:t>A component of my life that I value is… </a:t>
            </a:r>
          </a:p>
          <a:p>
            <a:pPr marL="342900" indent="-342900">
              <a:buAutoNum type="arabicPeriod"/>
            </a:pPr>
            <a:endParaRPr lang="en-US" dirty="0">
              <a:latin typeface="Arial" panose="020B0604020202020204" pitchFamily="34" charset="0"/>
            </a:endParaRPr>
          </a:p>
          <a:p>
            <a:r>
              <a:rPr lang="en-US" b="0" i="0" dirty="0">
                <a:effectLst/>
                <a:latin typeface="Arial" panose="020B0604020202020204" pitchFamily="34" charset="0"/>
              </a:rPr>
              <a:t>My intention for this component is </a:t>
            </a:r>
          </a:p>
          <a:p>
            <a:endParaRPr lang="en-US" dirty="0">
              <a:latin typeface="Arial" panose="020B0604020202020204" pitchFamily="34" charset="0"/>
            </a:endParaRPr>
          </a:p>
          <a:p>
            <a:r>
              <a:rPr lang="en-US" b="0" i="0" dirty="0">
                <a:effectLst/>
                <a:latin typeface="Arial" panose="020B0604020202020204" pitchFamily="34" charset="0"/>
              </a:rPr>
              <a:t>The committed actions that I’m willing to take include the following (be sure to note when you’ll begin these actions): </a:t>
            </a:r>
          </a:p>
          <a:p>
            <a:endParaRPr lang="en-US" dirty="0">
              <a:latin typeface="Arial" panose="020B0604020202020204" pitchFamily="34" charset="0"/>
            </a:endParaRPr>
          </a:p>
          <a:p>
            <a:r>
              <a:rPr lang="en-US" b="0" i="0" dirty="0">
                <a:effectLst/>
                <a:latin typeface="Arial" panose="020B0604020202020204" pitchFamily="34" charset="0"/>
              </a:rPr>
              <a:t>2. A component of my life that I value is </a:t>
            </a:r>
          </a:p>
          <a:p>
            <a:endParaRPr lang="en-US" dirty="0">
              <a:latin typeface="Arial" panose="020B0604020202020204" pitchFamily="34" charset="0"/>
            </a:endParaRPr>
          </a:p>
          <a:p>
            <a:r>
              <a:rPr lang="en-US" b="0" i="0" dirty="0">
                <a:effectLst/>
                <a:latin typeface="Arial" panose="020B0604020202020204" pitchFamily="34" charset="0"/>
              </a:rPr>
              <a:t>My intention for this component is </a:t>
            </a:r>
          </a:p>
          <a:p>
            <a:endParaRPr lang="en-US" dirty="0">
              <a:latin typeface="Arial" panose="020B0604020202020204" pitchFamily="34" charset="0"/>
            </a:endParaRPr>
          </a:p>
          <a:p>
            <a:r>
              <a:rPr lang="en-US" b="0" i="0" dirty="0">
                <a:effectLst/>
                <a:latin typeface="Arial" panose="020B0604020202020204" pitchFamily="34" charset="0"/>
              </a:rPr>
              <a:t>The committed actions that I’m willing to take include the following (be sure to note when you’ll begin these actions):</a:t>
            </a:r>
          </a:p>
          <a:p>
            <a:endParaRPr lang="en-US" dirty="0">
              <a:latin typeface="Arial" panose="020B0604020202020204" pitchFamily="34" charset="0"/>
            </a:endParaRPr>
          </a:p>
          <a:p>
            <a:r>
              <a:rPr lang="en-US" b="0" i="0" dirty="0">
                <a:effectLst/>
                <a:latin typeface="Arial" panose="020B0604020202020204" pitchFamily="34" charset="0"/>
              </a:rPr>
              <a:t>3. A component of my life that I value is </a:t>
            </a:r>
          </a:p>
          <a:p>
            <a:endParaRPr lang="en-US" dirty="0">
              <a:latin typeface="Arial" panose="020B0604020202020204" pitchFamily="34" charset="0"/>
            </a:endParaRPr>
          </a:p>
          <a:p>
            <a:r>
              <a:rPr lang="en-US" b="0" i="0" dirty="0">
                <a:effectLst/>
                <a:latin typeface="Arial" panose="020B0604020202020204" pitchFamily="34" charset="0"/>
              </a:rPr>
              <a:t>My intention for this component is </a:t>
            </a:r>
          </a:p>
          <a:p>
            <a:endParaRPr lang="en-US" dirty="0">
              <a:latin typeface="Arial" panose="020B0604020202020204" pitchFamily="34" charset="0"/>
            </a:endParaRPr>
          </a:p>
          <a:p>
            <a:r>
              <a:rPr lang="en-US" b="0" i="0" dirty="0">
                <a:effectLst/>
                <a:latin typeface="Arial" panose="020B0604020202020204" pitchFamily="34" charset="0"/>
              </a:rPr>
              <a:t>The committed actions that I’m willing to take include the following (be sure to note when you’ll begin these actions):</a:t>
            </a:r>
            <a:br>
              <a:rPr lang="en-US" dirty="0"/>
            </a:br>
            <a:br>
              <a:rPr lang="en-US" dirty="0"/>
            </a:br>
            <a:endParaRPr lang="en-CA" dirty="0"/>
          </a:p>
        </p:txBody>
      </p:sp>
    </p:spTree>
    <p:extLst>
      <p:ext uri="{BB962C8B-B14F-4D97-AF65-F5344CB8AC3E}">
        <p14:creationId xmlns:p14="http://schemas.microsoft.com/office/powerpoint/2010/main" val="24552612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2A03-0AE3-6408-773A-820CAC809ABA}"/>
              </a:ext>
            </a:extLst>
          </p:cNvPr>
          <p:cNvSpPr>
            <a:spLocks noGrp="1"/>
          </p:cNvSpPr>
          <p:nvPr>
            <p:ph type="title" idx="4294967295"/>
          </p:nvPr>
        </p:nvSpPr>
        <p:spPr>
          <a:xfrm>
            <a:off x="-675525" y="-146139"/>
            <a:ext cx="13340486" cy="1457325"/>
          </a:xfrm>
        </p:spPr>
        <p:txBody>
          <a:bodyPr>
            <a:normAutofit/>
          </a:bodyPr>
          <a:lstStyle/>
          <a:p>
            <a:pPr algn="ctr"/>
            <a:r>
              <a:rPr lang="en-US" sz="3600" dirty="0">
                <a:solidFill>
                  <a:schemeClr val="bg1"/>
                </a:solidFill>
              </a:rPr>
              <a:t>Subjects and skills  we will cover today</a:t>
            </a:r>
          </a:p>
        </p:txBody>
      </p:sp>
      <p:sp>
        <p:nvSpPr>
          <p:cNvPr id="3" name="Content Placeholder 2">
            <a:extLst>
              <a:ext uri="{FF2B5EF4-FFF2-40B4-BE49-F238E27FC236}">
                <a16:creationId xmlns:a16="http://schemas.microsoft.com/office/drawing/2014/main" id="{67B8B877-C914-759F-D7EA-A5BEF05EB6E2}"/>
              </a:ext>
            </a:extLst>
          </p:cNvPr>
          <p:cNvSpPr>
            <a:spLocks noGrp="1"/>
          </p:cNvSpPr>
          <p:nvPr>
            <p:ph idx="4294967295"/>
          </p:nvPr>
        </p:nvSpPr>
        <p:spPr>
          <a:xfrm>
            <a:off x="5740954" y="1827702"/>
            <a:ext cx="6380162" cy="4889500"/>
          </a:xfrm>
        </p:spPr>
        <p:txBody>
          <a:bodyPr>
            <a:normAutofit/>
          </a:bodyPr>
          <a:lstStyle/>
          <a:p>
            <a:r>
              <a:rPr lang="en-US" sz="3200" dirty="0"/>
              <a:t>1. Safe-place Visualization</a:t>
            </a:r>
          </a:p>
          <a:p>
            <a:r>
              <a:rPr lang="en-US" sz="3200" dirty="0"/>
              <a:t>2. Cue-Controlled Relaxation</a:t>
            </a:r>
          </a:p>
          <a:p>
            <a:r>
              <a:rPr lang="en-US" sz="3200" dirty="0"/>
              <a:t>3. Rediscovering your values</a:t>
            </a:r>
          </a:p>
          <a:p>
            <a:r>
              <a:rPr lang="en-US" sz="3200" dirty="0">
                <a:solidFill>
                  <a:schemeClr val="bg1"/>
                </a:solidFill>
              </a:rPr>
              <a:t>4. Rehearsing value-based behavior</a:t>
            </a:r>
          </a:p>
          <a:p>
            <a:r>
              <a:rPr lang="en-US" sz="3200" dirty="0"/>
              <a:t>5. Connecting to your higher power</a:t>
            </a:r>
          </a:p>
        </p:txBody>
      </p:sp>
      <p:pic>
        <p:nvPicPr>
          <p:cNvPr id="5" name="Picture 4" descr="A person and a child walking on a path in the woods&#10;&#10;Description automatically generated with medium confidence">
            <a:extLst>
              <a:ext uri="{FF2B5EF4-FFF2-40B4-BE49-F238E27FC236}">
                <a16:creationId xmlns:a16="http://schemas.microsoft.com/office/drawing/2014/main" id="{1C00A212-0DBE-3815-FAFE-927F1C9F6E93}"/>
              </a:ext>
            </a:extLst>
          </p:cNvPr>
          <p:cNvPicPr>
            <a:picLocks noChangeAspect="1"/>
          </p:cNvPicPr>
          <p:nvPr/>
        </p:nvPicPr>
        <p:blipFill>
          <a:blip r:embed="rId2"/>
          <a:stretch>
            <a:fillRect/>
          </a:stretch>
        </p:blipFill>
        <p:spPr>
          <a:xfrm>
            <a:off x="205562" y="982770"/>
            <a:ext cx="5401006" cy="5718313"/>
          </a:xfrm>
          <a:prstGeom prst="rect">
            <a:avLst/>
          </a:prstGeom>
        </p:spPr>
      </p:pic>
    </p:spTree>
    <p:extLst>
      <p:ext uri="{BB962C8B-B14F-4D97-AF65-F5344CB8AC3E}">
        <p14:creationId xmlns:p14="http://schemas.microsoft.com/office/powerpoint/2010/main" val="24997960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D2AA2-A7DB-E678-4C33-497DF280938F}"/>
              </a:ext>
            </a:extLst>
          </p:cNvPr>
          <p:cNvSpPr>
            <a:spLocks noGrp="1"/>
          </p:cNvSpPr>
          <p:nvPr>
            <p:ph type="title" idx="4294967295"/>
          </p:nvPr>
        </p:nvSpPr>
        <p:spPr>
          <a:xfrm>
            <a:off x="1024649" y="0"/>
            <a:ext cx="4623339" cy="1382712"/>
          </a:xfrm>
        </p:spPr>
        <p:txBody>
          <a:bodyPr>
            <a:normAutofit/>
          </a:bodyPr>
          <a:lstStyle/>
          <a:p>
            <a:pPr algn="ctr"/>
            <a:r>
              <a:rPr lang="en-US" sz="3200" dirty="0">
                <a:solidFill>
                  <a:schemeClr val="bg1"/>
                </a:solidFill>
              </a:rPr>
              <a:t>4. Rehearsing values-based behavior </a:t>
            </a:r>
          </a:p>
        </p:txBody>
      </p:sp>
      <p:sp>
        <p:nvSpPr>
          <p:cNvPr id="3" name="Content Placeholder 2">
            <a:extLst>
              <a:ext uri="{FF2B5EF4-FFF2-40B4-BE49-F238E27FC236}">
                <a16:creationId xmlns:a16="http://schemas.microsoft.com/office/drawing/2014/main" id="{0BD45385-455D-6B04-0A21-3EB5E5C5FFE5}"/>
              </a:ext>
            </a:extLst>
          </p:cNvPr>
          <p:cNvSpPr>
            <a:spLocks noGrp="1"/>
          </p:cNvSpPr>
          <p:nvPr>
            <p:ph sz="half" idx="4294967295"/>
          </p:nvPr>
        </p:nvSpPr>
        <p:spPr>
          <a:xfrm>
            <a:off x="784953" y="1533632"/>
            <a:ext cx="5238307" cy="3649663"/>
          </a:xfrm>
        </p:spPr>
        <p:txBody>
          <a:bodyPr>
            <a:noAutofit/>
          </a:bodyPr>
          <a:lstStyle/>
          <a:p>
            <a:r>
              <a:rPr lang="en-US" sz="2400" dirty="0"/>
              <a:t>When trying to align our lives with our values we will face many challenges</a:t>
            </a:r>
          </a:p>
          <a:p>
            <a:r>
              <a:rPr lang="en-US" sz="2400" dirty="0"/>
              <a:t>We may for example have negative thoughts such as “I can’t do this”</a:t>
            </a:r>
          </a:p>
          <a:p>
            <a:r>
              <a:rPr lang="en-US" sz="2400" dirty="0"/>
              <a:t>Identifying potential challenges and imagining how to overcome challenges can be helpful</a:t>
            </a:r>
          </a:p>
          <a:p>
            <a:r>
              <a:rPr lang="en-US" sz="2400" dirty="0"/>
              <a:t>This is called “cognitive rehearsal”</a:t>
            </a:r>
          </a:p>
          <a:p>
            <a:r>
              <a:rPr lang="en-US" sz="3200" dirty="0">
                <a:solidFill>
                  <a:srgbClr val="FFC000"/>
                </a:solidFill>
              </a:rPr>
              <a:t>The editing, splicing and pasting technique is a type of cognitive rehearsal that we’ll use all the time.  </a:t>
            </a:r>
          </a:p>
        </p:txBody>
      </p:sp>
      <p:sp>
        <p:nvSpPr>
          <p:cNvPr id="4" name="Content Placeholder 3">
            <a:extLst>
              <a:ext uri="{FF2B5EF4-FFF2-40B4-BE49-F238E27FC236}">
                <a16:creationId xmlns:a16="http://schemas.microsoft.com/office/drawing/2014/main" id="{04276DC7-7B33-2766-578E-D7ABC09C3AB3}"/>
              </a:ext>
            </a:extLst>
          </p:cNvPr>
          <p:cNvSpPr>
            <a:spLocks noGrp="1"/>
          </p:cNvSpPr>
          <p:nvPr>
            <p:ph sz="half" idx="4294967295"/>
          </p:nvPr>
        </p:nvSpPr>
        <p:spPr>
          <a:xfrm>
            <a:off x="6168742" y="0"/>
            <a:ext cx="5919625" cy="4351338"/>
          </a:xfrm>
        </p:spPr>
        <p:txBody>
          <a:bodyPr>
            <a:noAutofit/>
          </a:bodyPr>
          <a:lstStyle/>
          <a:p>
            <a:pPr marL="0" indent="0">
              <a:buNone/>
            </a:pPr>
            <a:r>
              <a:rPr lang="en-US" sz="2400" dirty="0">
                <a:solidFill>
                  <a:schemeClr val="bg1"/>
                </a:solidFill>
              </a:rPr>
              <a:t>  </a:t>
            </a:r>
          </a:p>
          <a:p>
            <a:pPr marL="0" indent="0">
              <a:buNone/>
            </a:pPr>
            <a:r>
              <a:rPr lang="en-US" sz="2400" dirty="0"/>
              <a:t>        cognitive rehearsal involves:</a:t>
            </a:r>
          </a:p>
          <a:p>
            <a:pPr marL="0" indent="0">
              <a:buNone/>
            </a:pPr>
            <a:r>
              <a:rPr lang="en-US" sz="2400" dirty="0">
                <a:solidFill>
                  <a:schemeClr val="bg1"/>
                </a:solidFill>
              </a:rPr>
              <a:t>1.     Identifying the situation in which what we did, and our values don’t align</a:t>
            </a:r>
          </a:p>
          <a:p>
            <a:pPr marL="0" indent="0">
              <a:buNone/>
            </a:pPr>
            <a:r>
              <a:rPr lang="en-US" sz="2400" dirty="0">
                <a:solidFill>
                  <a:schemeClr val="bg1"/>
                </a:solidFill>
              </a:rPr>
              <a:t>2.     Identifying what we might have done had we acted in accordance with our values</a:t>
            </a:r>
          </a:p>
          <a:p>
            <a:pPr marL="0" indent="0">
              <a:buNone/>
            </a:pPr>
            <a:r>
              <a:rPr lang="en-US" sz="2400" dirty="0">
                <a:solidFill>
                  <a:schemeClr val="bg1"/>
                </a:solidFill>
              </a:rPr>
              <a:t>4.     Imagining ourselves in the situation and noting any barriers and challenges to doing what is in accordance with our values</a:t>
            </a:r>
          </a:p>
          <a:p>
            <a:pPr marL="0" indent="0">
              <a:buNone/>
            </a:pPr>
            <a:r>
              <a:rPr lang="en-US" sz="2400" dirty="0">
                <a:solidFill>
                  <a:schemeClr val="bg1"/>
                </a:solidFill>
              </a:rPr>
              <a:t>5.     Visualizing ourselves doing our values-based behavior </a:t>
            </a:r>
          </a:p>
          <a:p>
            <a:pPr marL="0" indent="0">
              <a:buNone/>
            </a:pPr>
            <a:r>
              <a:rPr lang="en-US" sz="2400" dirty="0">
                <a:solidFill>
                  <a:schemeClr val="bg1"/>
                </a:solidFill>
              </a:rPr>
              <a:t>6.     Imagining people responding well</a:t>
            </a:r>
          </a:p>
          <a:p>
            <a:pPr marL="0" indent="0">
              <a:buNone/>
            </a:pPr>
            <a:r>
              <a:rPr lang="en-US" sz="2400" dirty="0">
                <a:solidFill>
                  <a:schemeClr val="bg1"/>
                </a:solidFill>
              </a:rPr>
              <a:t>7.      Repeating the visualization</a:t>
            </a:r>
          </a:p>
        </p:txBody>
      </p:sp>
    </p:spTree>
    <p:extLst>
      <p:ext uri="{BB962C8B-B14F-4D97-AF65-F5344CB8AC3E}">
        <p14:creationId xmlns:p14="http://schemas.microsoft.com/office/powerpoint/2010/main" val="988354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2A03-0AE3-6408-773A-820CAC809ABA}"/>
              </a:ext>
            </a:extLst>
          </p:cNvPr>
          <p:cNvSpPr>
            <a:spLocks noGrp="1"/>
          </p:cNvSpPr>
          <p:nvPr>
            <p:ph type="title" idx="4294967295"/>
          </p:nvPr>
        </p:nvSpPr>
        <p:spPr>
          <a:xfrm>
            <a:off x="-675525" y="-146139"/>
            <a:ext cx="13340486" cy="1457325"/>
          </a:xfrm>
        </p:spPr>
        <p:txBody>
          <a:bodyPr>
            <a:normAutofit/>
          </a:bodyPr>
          <a:lstStyle/>
          <a:p>
            <a:pPr algn="ctr"/>
            <a:r>
              <a:rPr lang="en-US" sz="3600" dirty="0">
                <a:solidFill>
                  <a:schemeClr val="bg1"/>
                </a:solidFill>
              </a:rPr>
              <a:t>Subjects and skills  we will cover today</a:t>
            </a:r>
          </a:p>
        </p:txBody>
      </p:sp>
      <p:sp>
        <p:nvSpPr>
          <p:cNvPr id="3" name="Content Placeholder 2">
            <a:extLst>
              <a:ext uri="{FF2B5EF4-FFF2-40B4-BE49-F238E27FC236}">
                <a16:creationId xmlns:a16="http://schemas.microsoft.com/office/drawing/2014/main" id="{67B8B877-C914-759F-D7EA-A5BEF05EB6E2}"/>
              </a:ext>
            </a:extLst>
          </p:cNvPr>
          <p:cNvSpPr>
            <a:spLocks noGrp="1"/>
          </p:cNvSpPr>
          <p:nvPr>
            <p:ph idx="4294967295"/>
          </p:nvPr>
        </p:nvSpPr>
        <p:spPr>
          <a:xfrm>
            <a:off x="5740954" y="1827702"/>
            <a:ext cx="6380162" cy="4889500"/>
          </a:xfrm>
        </p:spPr>
        <p:txBody>
          <a:bodyPr>
            <a:normAutofit/>
          </a:bodyPr>
          <a:lstStyle/>
          <a:p>
            <a:r>
              <a:rPr lang="en-US" sz="3200" dirty="0"/>
              <a:t>1. Safe-place Visualization</a:t>
            </a:r>
          </a:p>
          <a:p>
            <a:r>
              <a:rPr lang="en-US" sz="3200" dirty="0"/>
              <a:t>2. Cue-Controlled Relaxation</a:t>
            </a:r>
          </a:p>
          <a:p>
            <a:r>
              <a:rPr lang="en-US" sz="3200" dirty="0"/>
              <a:t>3. Rediscovering your values</a:t>
            </a:r>
          </a:p>
          <a:p>
            <a:r>
              <a:rPr lang="en-US" sz="3200" dirty="0"/>
              <a:t>4. Rehearsing value-based behavior</a:t>
            </a:r>
          </a:p>
          <a:p>
            <a:r>
              <a:rPr lang="en-US" sz="3200" dirty="0">
                <a:solidFill>
                  <a:schemeClr val="bg1"/>
                </a:solidFill>
              </a:rPr>
              <a:t>5. Connecting with your higher power</a:t>
            </a:r>
          </a:p>
        </p:txBody>
      </p:sp>
      <p:pic>
        <p:nvPicPr>
          <p:cNvPr id="5" name="Picture 4" descr="A person and a child walking on a path in the woods&#10;&#10;Description automatically generated with medium confidence">
            <a:extLst>
              <a:ext uri="{FF2B5EF4-FFF2-40B4-BE49-F238E27FC236}">
                <a16:creationId xmlns:a16="http://schemas.microsoft.com/office/drawing/2014/main" id="{1C00A212-0DBE-3815-FAFE-927F1C9F6E93}"/>
              </a:ext>
            </a:extLst>
          </p:cNvPr>
          <p:cNvPicPr>
            <a:picLocks noChangeAspect="1"/>
          </p:cNvPicPr>
          <p:nvPr/>
        </p:nvPicPr>
        <p:blipFill>
          <a:blip r:embed="rId2"/>
          <a:stretch>
            <a:fillRect/>
          </a:stretch>
        </p:blipFill>
        <p:spPr>
          <a:xfrm>
            <a:off x="205562" y="982770"/>
            <a:ext cx="5401006" cy="5718313"/>
          </a:xfrm>
          <a:prstGeom prst="rect">
            <a:avLst/>
          </a:prstGeom>
        </p:spPr>
      </p:pic>
    </p:spTree>
    <p:extLst>
      <p:ext uri="{BB962C8B-B14F-4D97-AF65-F5344CB8AC3E}">
        <p14:creationId xmlns:p14="http://schemas.microsoft.com/office/powerpoint/2010/main" val="2272509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3A17-4167-7A1B-B6C9-83A9D560CF6E}"/>
              </a:ext>
            </a:extLst>
          </p:cNvPr>
          <p:cNvSpPr>
            <a:spLocks noGrp="1"/>
          </p:cNvSpPr>
          <p:nvPr>
            <p:ph type="title" idx="4294967295"/>
          </p:nvPr>
        </p:nvSpPr>
        <p:spPr>
          <a:xfrm>
            <a:off x="741473" y="-117475"/>
            <a:ext cx="11741150" cy="1455738"/>
          </a:xfrm>
        </p:spPr>
        <p:txBody>
          <a:bodyPr>
            <a:normAutofit/>
          </a:bodyPr>
          <a:lstStyle/>
          <a:p>
            <a:r>
              <a:rPr lang="en-US" dirty="0">
                <a:solidFill>
                  <a:schemeClr val="bg1"/>
                </a:solidFill>
              </a:rPr>
              <a:t>5. CONNECTING WITH YOUR Higher power </a:t>
            </a:r>
          </a:p>
        </p:txBody>
      </p:sp>
      <p:sp>
        <p:nvSpPr>
          <p:cNvPr id="5" name="Content Placeholder 4">
            <a:extLst>
              <a:ext uri="{FF2B5EF4-FFF2-40B4-BE49-F238E27FC236}">
                <a16:creationId xmlns:a16="http://schemas.microsoft.com/office/drawing/2014/main" id="{7793AB87-184A-4E9E-46DA-41B31BECFA64}"/>
              </a:ext>
            </a:extLst>
          </p:cNvPr>
          <p:cNvSpPr>
            <a:spLocks noGrp="1"/>
          </p:cNvSpPr>
          <p:nvPr>
            <p:ph idx="4294967295"/>
          </p:nvPr>
        </p:nvSpPr>
        <p:spPr>
          <a:xfrm>
            <a:off x="5463788" y="1338263"/>
            <a:ext cx="6627628" cy="5619750"/>
          </a:xfrm>
        </p:spPr>
        <p:txBody>
          <a:bodyPr>
            <a:normAutofit/>
          </a:bodyPr>
          <a:lstStyle/>
          <a:p>
            <a:r>
              <a:rPr lang="en-US" sz="2400" dirty="0"/>
              <a:t>Connecting with a higher power, whatever you understand this to be, can help you feel grounded, empowered, calm, and safe</a:t>
            </a:r>
          </a:p>
          <a:p>
            <a:r>
              <a:rPr lang="en-US" sz="2400" dirty="0"/>
              <a:t>It can connect you to something bigger than yourself or the “big picture”</a:t>
            </a:r>
          </a:p>
          <a:p>
            <a:r>
              <a:rPr lang="en-US" sz="2400" dirty="0"/>
              <a:t>Faith in a higher power gives many people a sense of meaning that helps them cope with distress</a:t>
            </a:r>
          </a:p>
          <a:p>
            <a:r>
              <a:rPr lang="en-US" sz="2400" dirty="0"/>
              <a:t>A higher power need not be traditionally religious concept like God.</a:t>
            </a:r>
          </a:p>
          <a:p>
            <a:r>
              <a:rPr lang="en-US" sz="2400" dirty="0"/>
              <a:t>A higher power can include Nature, The universe, or The goodness of others</a:t>
            </a:r>
          </a:p>
          <a:p>
            <a:r>
              <a:rPr lang="en-US" sz="2400" dirty="0"/>
              <a:t>We will return to a discussion of spirituality towards the end of the course</a:t>
            </a:r>
          </a:p>
          <a:p>
            <a:endParaRPr lang="en-US" dirty="0"/>
          </a:p>
        </p:txBody>
      </p:sp>
      <p:pic>
        <p:nvPicPr>
          <p:cNvPr id="6" name="Picture 5" descr="A picture containing outdoor, bird, sunset, close&#10;&#10;Description automatically generated">
            <a:extLst>
              <a:ext uri="{FF2B5EF4-FFF2-40B4-BE49-F238E27FC236}">
                <a16:creationId xmlns:a16="http://schemas.microsoft.com/office/drawing/2014/main" id="{FD14E2A2-DDA9-6D99-1FFA-F0A3DDB0E473}"/>
              </a:ext>
            </a:extLst>
          </p:cNvPr>
          <p:cNvPicPr>
            <a:picLocks noChangeAspect="1"/>
          </p:cNvPicPr>
          <p:nvPr/>
        </p:nvPicPr>
        <p:blipFill>
          <a:blip r:embed="rId2"/>
          <a:stretch>
            <a:fillRect/>
          </a:stretch>
        </p:blipFill>
        <p:spPr>
          <a:xfrm>
            <a:off x="219855" y="1712181"/>
            <a:ext cx="5147177" cy="3779020"/>
          </a:xfrm>
          <a:prstGeom prst="rect">
            <a:avLst/>
          </a:prstGeom>
        </p:spPr>
      </p:pic>
    </p:spTree>
    <p:extLst>
      <p:ext uri="{BB962C8B-B14F-4D97-AF65-F5344CB8AC3E}">
        <p14:creationId xmlns:p14="http://schemas.microsoft.com/office/powerpoint/2010/main" val="32288098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134F-49E8-6171-5411-B32211213F6E}"/>
              </a:ext>
            </a:extLst>
          </p:cNvPr>
          <p:cNvSpPr>
            <a:spLocks noGrp="1"/>
          </p:cNvSpPr>
          <p:nvPr>
            <p:ph type="title" idx="4294967295"/>
          </p:nvPr>
        </p:nvSpPr>
        <p:spPr>
          <a:xfrm>
            <a:off x="270692" y="0"/>
            <a:ext cx="5094287" cy="1508125"/>
          </a:xfrm>
        </p:spPr>
        <p:txBody>
          <a:bodyPr vert="horz" lIns="91440" tIns="45720" rIns="91440" bIns="45720" rtlCol="0" anchor="ctr">
            <a:normAutofit/>
          </a:bodyPr>
          <a:lstStyle/>
          <a:p>
            <a:pPr algn="ctr"/>
            <a:r>
              <a:rPr lang="en-US" sz="3400" dirty="0">
                <a:solidFill>
                  <a:schemeClr val="bg1"/>
                </a:solidFill>
              </a:rPr>
              <a:t>To help you Connect to your higher power</a:t>
            </a:r>
          </a:p>
        </p:txBody>
      </p:sp>
      <p:sp>
        <p:nvSpPr>
          <p:cNvPr id="3" name="Content Placeholder 2">
            <a:extLst>
              <a:ext uri="{FF2B5EF4-FFF2-40B4-BE49-F238E27FC236}">
                <a16:creationId xmlns:a16="http://schemas.microsoft.com/office/drawing/2014/main" id="{1A8DA43F-5FDA-0AF2-F0AB-07CD75C6EF98}"/>
              </a:ext>
            </a:extLst>
          </p:cNvPr>
          <p:cNvSpPr>
            <a:spLocks noGrp="1"/>
          </p:cNvSpPr>
          <p:nvPr>
            <p:ph idx="4294967295"/>
          </p:nvPr>
        </p:nvSpPr>
        <p:spPr>
          <a:xfrm>
            <a:off x="5685019" y="473993"/>
            <a:ext cx="6417924" cy="5910013"/>
          </a:xfrm>
        </p:spPr>
        <p:txBody>
          <a:bodyPr vert="horz" lIns="91440" tIns="45720" rIns="91440" bIns="45720" rtlCol="0">
            <a:noAutofit/>
          </a:bodyPr>
          <a:lstStyle/>
          <a:p>
            <a:pPr marL="0"/>
            <a:r>
              <a:rPr lang="en-US" sz="2000" dirty="0"/>
              <a:t>  You might try to ask yourself the following questions:</a:t>
            </a:r>
          </a:p>
          <a:p>
            <a:pPr marL="0"/>
            <a:endParaRPr lang="en-US" sz="2000" dirty="0"/>
          </a:p>
          <a:p>
            <a:r>
              <a:rPr lang="en-US" sz="2000" dirty="0"/>
              <a:t>What are some of my beliefs about a higher power that give me strength/comfort?</a:t>
            </a:r>
          </a:p>
          <a:p>
            <a:r>
              <a:rPr lang="en-US" sz="2000" dirty="0"/>
              <a:t>Why are these beliefs important to me?</a:t>
            </a:r>
          </a:p>
          <a:p>
            <a:r>
              <a:rPr lang="en-US" sz="2000" dirty="0"/>
              <a:t>How do these beliefs make me feel?</a:t>
            </a:r>
          </a:p>
          <a:p>
            <a:r>
              <a:rPr lang="en-US" sz="2000" dirty="0"/>
              <a:t>How do these beliefs make me feel about others?</a:t>
            </a:r>
          </a:p>
          <a:p>
            <a:r>
              <a:rPr lang="en-US" sz="2000" dirty="0"/>
              <a:t>How do these beliefs make me feel about life in general?</a:t>
            </a:r>
          </a:p>
          <a:p>
            <a:r>
              <a:rPr lang="en-US" sz="2000" dirty="0"/>
              <a:t>How do I honor these beliefs in my daily life?</a:t>
            </a:r>
          </a:p>
          <a:p>
            <a:r>
              <a:rPr lang="en-US" sz="2000" dirty="0"/>
              <a:t>What else would I be willing to do in order to strengthen my beliefs?</a:t>
            </a:r>
          </a:p>
          <a:p>
            <a:r>
              <a:rPr lang="en-US" sz="2000" dirty="0"/>
              <a:t>What can I do to remind myself of my beliefs on a regular basis?</a:t>
            </a:r>
          </a:p>
          <a:p>
            <a:r>
              <a:rPr lang="en-US" sz="2000" dirty="0"/>
              <a:t>How can I remind myself of my beliefs when I feel distressed?</a:t>
            </a:r>
          </a:p>
        </p:txBody>
      </p:sp>
      <p:pic>
        <p:nvPicPr>
          <p:cNvPr id="5" name="Picture 4" descr="Hand reaching out to sun">
            <a:extLst>
              <a:ext uri="{FF2B5EF4-FFF2-40B4-BE49-F238E27FC236}">
                <a16:creationId xmlns:a16="http://schemas.microsoft.com/office/drawing/2014/main" id="{B7F36F05-CCD1-A1BB-28BC-95316A044F8F}"/>
              </a:ext>
            </a:extLst>
          </p:cNvPr>
          <p:cNvPicPr>
            <a:picLocks noChangeAspect="1"/>
          </p:cNvPicPr>
          <p:nvPr/>
        </p:nvPicPr>
        <p:blipFill rotWithShape="1">
          <a:blip r:embed="rId2"/>
          <a:srcRect l="21080" r="21078" b="-2"/>
          <a:stretch/>
        </p:blipFill>
        <p:spPr>
          <a:xfrm>
            <a:off x="270692" y="1391259"/>
            <a:ext cx="4851141" cy="5100546"/>
          </a:xfrm>
          <a:prstGeom prst="rect">
            <a:avLst/>
          </a:prstGeom>
        </p:spPr>
      </p:pic>
    </p:spTree>
    <p:extLst>
      <p:ext uri="{BB962C8B-B14F-4D97-AF65-F5344CB8AC3E}">
        <p14:creationId xmlns:p14="http://schemas.microsoft.com/office/powerpoint/2010/main" val="4315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85243" y="0"/>
            <a:ext cx="4927512" cy="1238250"/>
          </a:xfrm>
        </p:spPr>
        <p:txBody>
          <a:bodyPr>
            <a:normAutofit/>
          </a:bodyPr>
          <a:lstStyle/>
          <a:p>
            <a:pPr algn="ctr"/>
            <a:r>
              <a:rPr lang="en-US" sz="3200" dirty="0">
                <a:solidFill>
                  <a:schemeClr val="bg1"/>
                </a:solidFill>
              </a:rPr>
              <a:t>Homework from the past week</a:t>
            </a:r>
            <a:endParaRPr lang="en-CA" sz="3200"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012755" y="216311"/>
            <a:ext cx="6760019" cy="6394802"/>
          </a:xfrm>
        </p:spPr>
        <p:txBody>
          <a:bodyPr>
            <a:normAutofit fontScale="77500" lnSpcReduction="20000"/>
          </a:bodyPr>
          <a:lstStyle/>
          <a:p>
            <a:pPr marL="0" indent="0">
              <a:lnSpc>
                <a:spcPct val="90000"/>
              </a:lnSpc>
              <a:buNone/>
            </a:pPr>
            <a:endParaRPr lang="en-US" sz="2400" dirty="0"/>
          </a:p>
          <a:p>
            <a:pPr>
              <a:lnSpc>
                <a:spcPct val="90000"/>
              </a:lnSpc>
            </a:pPr>
            <a:r>
              <a:rPr lang="en-US" sz="4000" dirty="0"/>
              <a:t>Continue tracking and practicing the skills you are learning. Use the DBT diary card or keep your own skills list.</a:t>
            </a:r>
          </a:p>
          <a:p>
            <a:pPr>
              <a:lnSpc>
                <a:spcPct val="90000"/>
              </a:lnSpc>
            </a:pPr>
            <a:r>
              <a:rPr lang="en-US" sz="4000" dirty="0"/>
              <a:t>Submit questions or comments to </a:t>
            </a:r>
            <a:r>
              <a:rPr lang="en-US" sz="4000" dirty="0">
                <a:hlinkClick r:id="rId2">
                  <a:extLst>
                    <a:ext uri="{A12FA001-AC4F-418D-AE19-62706E023703}">
                      <ahyp:hlinkClr xmlns:ahyp="http://schemas.microsoft.com/office/drawing/2018/hyperlinkcolor" val="tx"/>
                    </a:ext>
                  </a:extLst>
                </a:hlinkClick>
              </a:rPr>
              <a:t>itssimple2023@gmail.com</a:t>
            </a:r>
            <a:endParaRPr lang="en-US" sz="4000" dirty="0"/>
          </a:p>
          <a:p>
            <a:pPr>
              <a:lnSpc>
                <a:spcPct val="90000"/>
              </a:lnSpc>
            </a:pPr>
            <a:r>
              <a:rPr lang="en-US" sz="4000" dirty="0"/>
              <a:t>Skills training workbook p. 33-46. </a:t>
            </a:r>
          </a:p>
          <a:p>
            <a:pPr>
              <a:lnSpc>
                <a:spcPct val="90000"/>
              </a:lnSpc>
            </a:pPr>
            <a:r>
              <a:rPr lang="en-US" sz="4000" dirty="0"/>
              <a:t>Simple manual session 7</a:t>
            </a:r>
          </a:p>
          <a:p>
            <a:pPr>
              <a:lnSpc>
                <a:spcPct val="90000"/>
              </a:lnSpc>
            </a:pPr>
            <a:r>
              <a:rPr lang="en-US" sz="4000" dirty="0"/>
              <a:t>Create your distraction plan.  Create your relaxation plan. You can incorporate both into your crisis plan.</a:t>
            </a:r>
          </a:p>
          <a:p>
            <a:pPr>
              <a:lnSpc>
                <a:spcPct val="90000"/>
              </a:lnSpc>
            </a:pPr>
            <a:r>
              <a:rPr lang="en-US" sz="4000" dirty="0"/>
              <a:t>Continue working on your crisis plans. Memorize them and practice them in your imagination.  Use your distraction and relaxation plans to complete your crisis plans.</a:t>
            </a:r>
          </a:p>
        </p:txBody>
      </p:sp>
      <p:pic>
        <p:nvPicPr>
          <p:cNvPr id="7" name="Picture 6" descr="Glasses on top of a book">
            <a:extLst>
              <a:ext uri="{FF2B5EF4-FFF2-40B4-BE49-F238E27FC236}">
                <a16:creationId xmlns:a16="http://schemas.microsoft.com/office/drawing/2014/main" id="{CEC13D1C-F1A8-443F-8164-D42C12889EB3}"/>
              </a:ext>
            </a:extLst>
          </p:cNvPr>
          <p:cNvPicPr>
            <a:picLocks noChangeAspect="1"/>
          </p:cNvPicPr>
          <p:nvPr/>
        </p:nvPicPr>
        <p:blipFill rotWithShape="1">
          <a:blip r:embed="rId3"/>
          <a:srcRect l="14941" r="40273" b="-1"/>
          <a:stretch/>
        </p:blipFill>
        <p:spPr>
          <a:xfrm>
            <a:off x="419226" y="1147130"/>
            <a:ext cx="4216782" cy="5368412"/>
          </a:xfrm>
          <a:prstGeom prst="rect">
            <a:avLst/>
          </a:prstGeom>
        </p:spPr>
      </p:pic>
    </p:spTree>
    <p:extLst>
      <p:ext uri="{BB962C8B-B14F-4D97-AF65-F5344CB8AC3E}">
        <p14:creationId xmlns:p14="http://schemas.microsoft.com/office/powerpoint/2010/main" val="91447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37F4E2-ECAA-4CC4-E998-09F2F382EAFE}"/>
              </a:ext>
            </a:extLst>
          </p:cNvPr>
          <p:cNvSpPr txBox="1"/>
          <p:nvPr/>
        </p:nvSpPr>
        <p:spPr>
          <a:xfrm>
            <a:off x="2267712" y="230149"/>
            <a:ext cx="8257032" cy="6629122"/>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41077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2252058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Session 7 of simple</a:t>
            </a:r>
          </a:p>
        </p:txBody>
      </p:sp>
    </p:spTree>
    <p:extLst>
      <p:ext uri="{BB962C8B-B14F-4D97-AF65-F5344CB8AC3E}">
        <p14:creationId xmlns:p14="http://schemas.microsoft.com/office/powerpoint/2010/main" val="302618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5A0-ECFB-7906-D74F-1B9144E99CD8}"/>
              </a:ext>
            </a:extLst>
          </p:cNvPr>
          <p:cNvSpPr>
            <a:spLocks noGrp="1"/>
          </p:cNvSpPr>
          <p:nvPr>
            <p:ph type="title"/>
          </p:nvPr>
        </p:nvSpPr>
        <p:spPr/>
        <p:txBody>
          <a:bodyPr/>
          <a:lstStyle/>
          <a:p>
            <a:endParaRPr lang="en-CA"/>
          </a:p>
        </p:txBody>
      </p:sp>
      <p:pic>
        <p:nvPicPr>
          <p:cNvPr id="4" name="Online Media 3" title="Safe and Peaceful Place Visualization Exercise 4 minutes">
            <a:hlinkClick r:id="" action="ppaction://media"/>
            <a:extLst>
              <a:ext uri="{FF2B5EF4-FFF2-40B4-BE49-F238E27FC236}">
                <a16:creationId xmlns:a16="http://schemas.microsoft.com/office/drawing/2014/main" id="{2A00AD62-DDA7-23CE-C9B0-ED610CE5496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6074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E2A0-4636-DA00-CB70-1309E181F00B}"/>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5E8A5E8F-D327-9590-505C-73D4E950A84A}"/>
              </a:ext>
            </a:extLst>
          </p:cNvPr>
          <p:cNvSpPr>
            <a:spLocks noGrp="1"/>
          </p:cNvSpPr>
          <p:nvPr>
            <p:ph type="subTitle" idx="1"/>
          </p:nvPr>
        </p:nvSpPr>
        <p:spPr/>
        <p:txBody>
          <a:bodyPr/>
          <a:lstStyle/>
          <a:p>
            <a:endParaRPr lang="en-CA"/>
          </a:p>
        </p:txBody>
      </p:sp>
      <p:pic>
        <p:nvPicPr>
          <p:cNvPr id="4" name="Online Media 3" title="It's simple on You Tube session 7">
            <a:hlinkClick r:id="" action="ppaction://media"/>
            <a:extLst>
              <a:ext uri="{FF2B5EF4-FFF2-40B4-BE49-F238E27FC236}">
                <a16:creationId xmlns:a16="http://schemas.microsoft.com/office/drawing/2014/main" id="{3A43F022-08FD-C408-0D76-8C4C80FB90D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264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Be Strong and Resilient">
            <a:hlinkClick r:id="" action="ppaction://media"/>
            <a:extLst>
              <a:ext uri="{FF2B5EF4-FFF2-40B4-BE49-F238E27FC236}">
                <a16:creationId xmlns:a16="http://schemas.microsoft.com/office/drawing/2014/main" id="{92864AB6-A4D0-3C48-22F3-20FC68FE04E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43978620"/>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7643-8890-AB29-D233-4EA3C2B30B6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9543F07-7571-FD2E-1681-C5DBC136AE2D}"/>
              </a:ext>
            </a:extLst>
          </p:cNvPr>
          <p:cNvSpPr>
            <a:spLocks noGrp="1"/>
          </p:cNvSpPr>
          <p:nvPr>
            <p:ph idx="1"/>
          </p:nvPr>
        </p:nvSpPr>
        <p:spPr/>
        <p:txBody>
          <a:bodyPr/>
          <a:lstStyle/>
          <a:p>
            <a:endParaRPr lang="en-CA"/>
          </a:p>
        </p:txBody>
      </p:sp>
      <p:pic>
        <p:nvPicPr>
          <p:cNvPr id="4" name="Online Media 3" title="10 Common Mental Illnesses Crash Course">
            <a:hlinkClick r:id="" action="ppaction://media"/>
            <a:extLst>
              <a:ext uri="{FF2B5EF4-FFF2-40B4-BE49-F238E27FC236}">
                <a16:creationId xmlns:a16="http://schemas.microsoft.com/office/drawing/2014/main" id="{9A504C76-BC9E-E7A8-88E7-22EB1A0F7E5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13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A4C0-EABE-479E-B2B9-79688A2CDC28}"/>
              </a:ext>
            </a:extLst>
          </p:cNvPr>
          <p:cNvSpPr>
            <a:spLocks noGrp="1"/>
          </p:cNvSpPr>
          <p:nvPr>
            <p:ph type="title"/>
          </p:nvPr>
        </p:nvSpPr>
        <p:spPr/>
        <p:txBody>
          <a:bodyPr/>
          <a:lstStyle/>
          <a:p>
            <a:endParaRPr lang="en-CA"/>
          </a:p>
        </p:txBody>
      </p:sp>
      <p:pic>
        <p:nvPicPr>
          <p:cNvPr id="6" name="Online Media 5" title="DBT SoundSessions - 6 - Distress Tolerance 3">
            <a:hlinkClick r:id="" action="ppaction://media"/>
            <a:extLst>
              <a:ext uri="{FF2B5EF4-FFF2-40B4-BE49-F238E27FC236}">
                <a16:creationId xmlns:a16="http://schemas.microsoft.com/office/drawing/2014/main" id="{08B8B32B-3110-4605-8B5F-3F2271AC163A}"/>
              </a:ext>
            </a:extLst>
          </p:cNvPr>
          <p:cNvPicPr>
            <a:picLocks noGrp="1" noRot="1" noChangeAspect="1"/>
          </p:cNvPicPr>
          <p:nvPr>
            <p:ph idx="1"/>
            <a:videoFile r:link="rId1"/>
          </p:nvPr>
        </p:nvPicPr>
        <p:blipFill>
          <a:blip r:embed="rId3"/>
          <a:stretch>
            <a:fillRect/>
          </a:stretch>
        </p:blipFill>
        <p:spPr>
          <a:xfrm>
            <a:off x="-84841" y="7070"/>
            <a:ext cx="12276841" cy="6858000"/>
          </a:xfrm>
          <a:prstGeom prst="rect">
            <a:avLst/>
          </a:prstGeom>
        </p:spPr>
      </p:pic>
    </p:spTree>
    <p:extLst>
      <p:ext uri="{BB962C8B-B14F-4D97-AF65-F5344CB8AC3E}">
        <p14:creationId xmlns:p14="http://schemas.microsoft.com/office/powerpoint/2010/main" val="33347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B7E9-9670-E750-B116-F76956278B19}"/>
              </a:ext>
            </a:extLst>
          </p:cNvPr>
          <p:cNvSpPr>
            <a:spLocks noGrp="1"/>
          </p:cNvSpPr>
          <p:nvPr>
            <p:ph type="title"/>
          </p:nvPr>
        </p:nvSpPr>
        <p:spPr/>
        <p:txBody>
          <a:bodyPr/>
          <a:lstStyle/>
          <a:p>
            <a:endParaRPr lang="en-CA"/>
          </a:p>
        </p:txBody>
      </p:sp>
      <p:pic>
        <p:nvPicPr>
          <p:cNvPr id="4" name="Online Media 3" title="Safe Place Visualization">
            <a:hlinkClick r:id="" action="ppaction://media"/>
            <a:extLst>
              <a:ext uri="{FF2B5EF4-FFF2-40B4-BE49-F238E27FC236}">
                <a16:creationId xmlns:a16="http://schemas.microsoft.com/office/drawing/2014/main" id="{59858879-2929-517C-7B9C-E15CE7544D86}"/>
              </a:ext>
            </a:extLst>
          </p:cNvPr>
          <p:cNvPicPr>
            <a:picLocks noGrp="1" noRot="1" noChangeAspect="1"/>
          </p:cNvPicPr>
          <p:nvPr>
            <p:ph idx="1"/>
            <a:videoFile r:link="rId1"/>
          </p:nvPr>
        </p:nvPicPr>
        <p:blipFill>
          <a:blip r:embed="rId3"/>
          <a:stretch>
            <a:fillRect/>
          </a:stretch>
        </p:blipFill>
        <p:spPr>
          <a:xfrm>
            <a:off x="0" y="0"/>
            <a:ext cx="12155805" cy="6858000"/>
          </a:xfrm>
          <a:prstGeom prst="rect">
            <a:avLst/>
          </a:prstGeom>
        </p:spPr>
      </p:pic>
    </p:spTree>
    <p:extLst>
      <p:ext uri="{BB962C8B-B14F-4D97-AF65-F5344CB8AC3E}">
        <p14:creationId xmlns:p14="http://schemas.microsoft.com/office/powerpoint/2010/main" val="36805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AAED-F24E-31AA-ABC0-185932217016}"/>
              </a:ext>
            </a:extLst>
          </p:cNvPr>
          <p:cNvSpPr>
            <a:spLocks noGrp="1"/>
          </p:cNvSpPr>
          <p:nvPr>
            <p:ph type="title"/>
          </p:nvPr>
        </p:nvSpPr>
        <p:spPr/>
        <p:txBody>
          <a:bodyPr/>
          <a:lstStyle/>
          <a:p>
            <a:endParaRPr lang="en-CA"/>
          </a:p>
        </p:txBody>
      </p:sp>
      <p:pic>
        <p:nvPicPr>
          <p:cNvPr id="4" name="Online Media 3" title="5 Minute Mindfulness Meditation">
            <a:hlinkClick r:id="" action="ppaction://media"/>
            <a:extLst>
              <a:ext uri="{FF2B5EF4-FFF2-40B4-BE49-F238E27FC236}">
                <a16:creationId xmlns:a16="http://schemas.microsoft.com/office/drawing/2014/main" id="{31F667E1-D7E0-7B3F-10CD-7DEEFB445AE2}"/>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802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319088"/>
            <a:ext cx="4062413" cy="3590925"/>
          </a:xfrm>
        </p:spPr>
        <p:txBody>
          <a:bodyPr>
            <a:normAutofit/>
          </a:bodyPr>
          <a:lstStyle/>
          <a:p>
            <a:pPr algn="ctr"/>
            <a:r>
              <a:rPr lang="en-US" sz="3200" dirty="0">
                <a:solidFill>
                  <a:schemeClr val="bg1"/>
                </a:solidFill>
              </a:rPr>
              <a:t>Homework for</a:t>
            </a:r>
            <a:br>
              <a:rPr lang="en-US" sz="3200" dirty="0">
                <a:solidFill>
                  <a:schemeClr val="bg1"/>
                </a:solidFill>
              </a:rPr>
            </a:br>
            <a:r>
              <a:rPr lang="en-US" sz="3200" dirty="0">
                <a:solidFill>
                  <a:schemeClr val="bg1"/>
                </a:solidFill>
              </a:rPr>
              <a:t>the coming week</a:t>
            </a:r>
            <a:endParaRPr lang="en-CA" sz="3200" dirty="0">
              <a:solidFill>
                <a:schemeClr val="bg1"/>
              </a:solidFill>
            </a:endParaRPr>
          </a:p>
        </p:txBody>
      </p:sp>
      <p:graphicFrame>
        <p:nvGraphicFramePr>
          <p:cNvPr id="7" name="Content Placeholder 2">
            <a:extLst>
              <a:ext uri="{FF2B5EF4-FFF2-40B4-BE49-F238E27FC236}">
                <a16:creationId xmlns:a16="http://schemas.microsoft.com/office/drawing/2014/main" id="{3D7DCC73-B9B9-4911-9290-6376076C84DD}"/>
              </a:ext>
            </a:extLst>
          </p:cNvPr>
          <p:cNvGraphicFramePr>
            <a:graphicFrameLocks noGrp="1"/>
          </p:cNvGraphicFramePr>
          <p:nvPr>
            <p:ph idx="4294967295"/>
            <p:extLst>
              <p:ext uri="{D42A27DB-BD31-4B8C-83A1-F6EECF244321}">
                <p14:modId xmlns:p14="http://schemas.microsoft.com/office/powerpoint/2010/main" val="986940136"/>
              </p:ext>
            </p:extLst>
          </p:nvPr>
        </p:nvGraphicFramePr>
        <p:xfrm>
          <a:off x="4312988" y="319088"/>
          <a:ext cx="7317358" cy="6390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13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indfulness Guided Meditation - 5 Minutes">
            <a:hlinkClick r:id="" action="ppaction://media"/>
            <a:extLst>
              <a:ext uri="{FF2B5EF4-FFF2-40B4-BE49-F238E27FC236}">
                <a16:creationId xmlns:a16="http://schemas.microsoft.com/office/drawing/2014/main" id="{464A2D79-7D5F-442F-9601-979C719DCB89}"/>
              </a:ext>
            </a:extLst>
          </p:cNvPr>
          <p:cNvPicPr>
            <a:picLocks noGrp="1" noRot="1" noChangeAspect="1"/>
          </p:cNvPicPr>
          <p:nvPr>
            <p:ph idx="4294967295"/>
            <a:videoFile r:link="rId1"/>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400132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C668-3CE4-4D19-B8D0-16DA9407CAA2}"/>
              </a:ext>
            </a:extLst>
          </p:cNvPr>
          <p:cNvSpPr>
            <a:spLocks noGrp="1"/>
          </p:cNvSpPr>
          <p:nvPr>
            <p:ph type="title"/>
          </p:nvPr>
        </p:nvSpPr>
        <p:spPr/>
        <p:txBody>
          <a:bodyPr/>
          <a:lstStyle/>
          <a:p>
            <a:endParaRPr lang="en-CA"/>
          </a:p>
        </p:txBody>
      </p:sp>
      <p:pic>
        <p:nvPicPr>
          <p:cNvPr id="6" name="Online Media 5" title="TINY HABITS by BJ Fogg | Core Message">
            <a:hlinkClick r:id="" action="ppaction://media"/>
            <a:extLst>
              <a:ext uri="{FF2B5EF4-FFF2-40B4-BE49-F238E27FC236}">
                <a16:creationId xmlns:a16="http://schemas.microsoft.com/office/drawing/2014/main" id="{15BE0666-42D5-4F71-A0A1-B44729CE83D6}"/>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322064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Tree>
    <p:extLst>
      <p:ext uri="{BB962C8B-B14F-4D97-AF65-F5344CB8AC3E}">
        <p14:creationId xmlns:p14="http://schemas.microsoft.com/office/powerpoint/2010/main" val="15344390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A13467-C37C-42CB-B431-7F771B5CBB1E}"/>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Tree>
    <p:extLst>
      <p:ext uri="{BB962C8B-B14F-4D97-AF65-F5344CB8AC3E}">
        <p14:creationId xmlns:p14="http://schemas.microsoft.com/office/powerpoint/2010/main" val="289291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627</TotalTime>
  <Words>8425</Words>
  <Application>Microsoft Office PowerPoint</Application>
  <PresentationFormat>Widescreen</PresentationFormat>
  <Paragraphs>668</Paragraphs>
  <Slides>93</Slides>
  <Notes>10</Notes>
  <HiddenSlides>0</HiddenSlides>
  <MMClips>11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00" baseType="lpstr">
      <vt:lpstr>Aptos</vt:lpstr>
      <vt:lpstr>Arial</vt:lpstr>
      <vt:lpstr>Calibri</vt:lpstr>
      <vt:lpstr>Corbel</vt:lpstr>
      <vt:lpstr>Wingdings</vt:lpstr>
      <vt:lpstr>Banded</vt:lpstr>
      <vt:lpstr>Presentation</vt:lpstr>
      <vt:lpstr>Welcome to simple week 5  </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and self-harm session 5 of the manual. week 5- distress tolerance p. 33-46 of dbt workbook. Introducing the second tool: holes diary cards- session 7 of manual. Our first practice: crisis plans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PowerPoint Presentation</vt:lpstr>
      <vt:lpstr>PowerPoint Presentation</vt:lpstr>
      <vt:lpstr> REMINDER PARTICIPANT AGREEMENTS </vt:lpstr>
      <vt:lpstr>PowerPoint Presentation</vt:lpstr>
      <vt:lpstr>Homework from the past week</vt:lpstr>
      <vt:lpstr>Homework for the coming week</vt:lpstr>
      <vt:lpstr>PowerPoint Presentation</vt:lpstr>
      <vt:lpstr>PowerPoint Presentation</vt:lpstr>
      <vt:lpstr>PowerPoint Presentation</vt:lpstr>
      <vt:lpstr>Check in regularly with your Personal dashboard                </vt:lpstr>
      <vt:lpstr>Warning about meditation</vt:lpstr>
      <vt:lpstr>PowerPoint Presentation</vt:lpstr>
      <vt:lpstr>PowerPoint Presentation</vt:lpstr>
      <vt:lpstr>PowerPoint Presentation</vt:lpstr>
      <vt:lpstr>E-mailed questions, comments, feedback Housekeeping</vt:lpstr>
      <vt:lpstr>PowerPoint Presentation</vt:lpstr>
      <vt:lpstr>PowerPoint Presentation</vt:lpstr>
      <vt:lpstr>What we will do today</vt:lpstr>
      <vt:lpstr>PowerPoint Presentation</vt:lpstr>
      <vt:lpstr>PowerPoint Presentation</vt:lpstr>
      <vt:lpstr>PowerPoint Presentation</vt:lpstr>
      <vt:lpstr>PowerPoint Presentation</vt:lpstr>
      <vt:lpstr>PowerPoint Presentation</vt:lpstr>
      <vt:lpstr>Crisis plan algorithm</vt:lpstr>
      <vt:lpstr>PowerPoint Presentation</vt:lpstr>
      <vt:lpstr>PowerPoint Presentation</vt:lpstr>
      <vt:lpstr>PowerPoint Presentation</vt:lpstr>
      <vt:lpstr>PowerPoint Presentation</vt:lpstr>
      <vt:lpstr>The 6 tools:</vt:lpstr>
      <vt:lpstr>PowerPoint Presentation</vt:lpstr>
      <vt:lpstr> simple tools</vt:lpstr>
      <vt:lpstr>PowerPoint Presentation</vt:lpstr>
      <vt:lpstr>PowerPoint Presentation</vt:lpstr>
      <vt:lpstr>The WHAT, How, and why, of “holes” diary cards</vt:lpstr>
      <vt:lpstr>PowerPoint Presentation</vt:lpstr>
      <vt:lpstr>The WHAT, How, and why, of “holes” diary cards</vt:lpstr>
      <vt:lpstr>1. Crisis plan holes and diary card targets</vt:lpstr>
      <vt:lpstr>The WHAT, How, and why, of “holes” diary cards</vt:lpstr>
      <vt:lpstr>PowerPoint Presentation</vt:lpstr>
      <vt:lpstr>PowerPoint Presentation</vt:lpstr>
      <vt:lpstr>The WHAT, How, and why, of “holes” diary cards</vt:lpstr>
      <vt:lpstr>Diary card targets =  crisis plan holes </vt:lpstr>
      <vt:lpstr>PowerPoint Presentation</vt:lpstr>
      <vt:lpstr>Diary card Targets</vt:lpstr>
      <vt:lpstr>PowerPoint Presentation</vt:lpstr>
      <vt:lpstr>PowerPoint Presentation</vt:lpstr>
      <vt:lpstr>PowerPoint Presentation</vt:lpstr>
      <vt:lpstr>HOW TO FIND YOUR  intermediate targets</vt:lpstr>
      <vt:lpstr>PowerPoint Presentation</vt:lpstr>
      <vt:lpstr>PowerPoint Presentation</vt:lpstr>
      <vt:lpstr>PowerPoint Presentation</vt:lpstr>
      <vt:lpstr>PowerPoint Presentation</vt:lpstr>
      <vt:lpstr>PowerPoint Presentation</vt:lpstr>
      <vt:lpstr>PowerPoint Presentation</vt:lpstr>
      <vt:lpstr>The WHAT, How, and why, of “holes” diary cards</vt:lpstr>
      <vt:lpstr>4. Why do holes diary cards?</vt:lpstr>
      <vt:lpstr>The WHAT, How, and why, of “holes” diary cards</vt:lpstr>
      <vt:lpstr>5. Making diary cards a habit</vt:lpstr>
      <vt:lpstr>PowerPoint Presentation</vt:lpstr>
      <vt:lpstr>Distress tolerance  part 3</vt:lpstr>
      <vt:lpstr>PowerPoint Presentation</vt:lpstr>
      <vt:lpstr>PowerPoint Presentation</vt:lpstr>
      <vt:lpstr> skills  we will cover today</vt:lpstr>
      <vt:lpstr>Subjects and skills  we will cover today</vt:lpstr>
      <vt:lpstr>1. Safe-Place visualization</vt:lpstr>
      <vt:lpstr>Subjects and skills  we will cover today</vt:lpstr>
      <vt:lpstr>2. Cue-controlled relaxation</vt:lpstr>
      <vt:lpstr>Subjects and skills  we will cover today</vt:lpstr>
      <vt:lpstr>3. Rediscovering your values</vt:lpstr>
      <vt:lpstr>PowerPoint Presentation</vt:lpstr>
      <vt:lpstr>PowerPoint Presentation</vt:lpstr>
      <vt:lpstr>Subjects and skills  we will cover today</vt:lpstr>
      <vt:lpstr>4. Rehearsing values-based behavior </vt:lpstr>
      <vt:lpstr>Subjects and skills  we will cover today</vt:lpstr>
      <vt:lpstr>5. CONNECTING WITH YOUR Higher power </vt:lpstr>
      <vt:lpstr>To help you Connect to your higher power</vt:lpstr>
      <vt:lpstr>PowerPoint Presentation</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5</cp:revision>
  <cp:lastPrinted>2025-10-24T16:42:57Z</cp:lastPrinted>
  <dcterms:created xsi:type="dcterms:W3CDTF">2025-07-09T20:45:08Z</dcterms:created>
  <dcterms:modified xsi:type="dcterms:W3CDTF">2025-10-29T11:21:50Z</dcterms:modified>
</cp:coreProperties>
</file>