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pptx" ContentType="application/vnd.openxmlformats-officedocument.presentationml.presentation"/>
  <Default Extension="rels" ContentType="application/vnd.openxmlformats-package.relationships+xml"/>
  <Default Extension="svg" ContentType="image/svg+xml"/>
  <Default Extension="tmp" ContentType="image/jpe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6"/>
  </p:notesMasterIdLst>
  <p:sldIdLst>
    <p:sldId id="257" r:id="rId2"/>
    <p:sldId id="2979" r:id="rId3"/>
    <p:sldId id="2980" r:id="rId4"/>
    <p:sldId id="2955" r:id="rId5"/>
    <p:sldId id="829" r:id="rId6"/>
    <p:sldId id="2757" r:id="rId7"/>
    <p:sldId id="2956" r:id="rId8"/>
    <p:sldId id="2975" r:id="rId9"/>
    <p:sldId id="2976" r:id="rId10"/>
    <p:sldId id="2977" r:id="rId11"/>
    <p:sldId id="2978" r:id="rId12"/>
    <p:sldId id="1033" r:id="rId13"/>
    <p:sldId id="832" r:id="rId14"/>
    <p:sldId id="578" r:id="rId15"/>
    <p:sldId id="2908" r:id="rId16"/>
    <p:sldId id="1435" r:id="rId17"/>
    <p:sldId id="2959" r:id="rId18"/>
    <p:sldId id="2981" r:id="rId19"/>
    <p:sldId id="2974" r:id="rId20"/>
    <p:sldId id="258" r:id="rId21"/>
    <p:sldId id="1132" r:id="rId22"/>
    <p:sldId id="1221" r:id="rId23"/>
    <p:sldId id="2965" r:id="rId24"/>
    <p:sldId id="2966" r:id="rId25"/>
    <p:sldId id="584" r:id="rId26"/>
    <p:sldId id="2954" r:id="rId27"/>
    <p:sldId id="2960" r:id="rId28"/>
    <p:sldId id="1436" r:id="rId29"/>
    <p:sldId id="2971" r:id="rId30"/>
    <p:sldId id="2972" r:id="rId31"/>
    <p:sldId id="785" r:id="rId32"/>
    <p:sldId id="2871" r:id="rId33"/>
    <p:sldId id="1556" r:id="rId34"/>
    <p:sldId id="1555" r:id="rId35"/>
    <p:sldId id="1563" r:id="rId36"/>
    <p:sldId id="1564" r:id="rId37"/>
    <p:sldId id="2872" r:id="rId38"/>
    <p:sldId id="2873" r:id="rId39"/>
    <p:sldId id="2874" r:id="rId40"/>
    <p:sldId id="2875" r:id="rId41"/>
    <p:sldId id="2876" r:id="rId42"/>
    <p:sldId id="2877" r:id="rId43"/>
    <p:sldId id="2878" r:id="rId44"/>
    <p:sldId id="2879" r:id="rId45"/>
    <p:sldId id="2880" r:id="rId46"/>
    <p:sldId id="2881" r:id="rId47"/>
    <p:sldId id="2882" r:id="rId48"/>
    <p:sldId id="1040" r:id="rId49"/>
    <p:sldId id="2108" r:id="rId50"/>
    <p:sldId id="2961" r:id="rId51"/>
    <p:sldId id="2962" r:id="rId52"/>
    <p:sldId id="2968" r:id="rId53"/>
    <p:sldId id="2969" r:id="rId54"/>
    <p:sldId id="2909" r:id="rId55"/>
    <p:sldId id="2025" r:id="rId56"/>
    <p:sldId id="2027" r:id="rId57"/>
    <p:sldId id="981" r:id="rId58"/>
    <p:sldId id="705" r:id="rId59"/>
    <p:sldId id="1292" r:id="rId60"/>
    <p:sldId id="1273" r:id="rId61"/>
    <p:sldId id="1282" r:id="rId62"/>
    <p:sldId id="2029" r:id="rId63"/>
    <p:sldId id="2028" r:id="rId64"/>
    <p:sldId id="1293" r:id="rId65"/>
    <p:sldId id="259" r:id="rId66"/>
    <p:sldId id="2030" r:id="rId67"/>
    <p:sldId id="1294" r:id="rId68"/>
    <p:sldId id="260" r:id="rId69"/>
    <p:sldId id="1295" r:id="rId70"/>
    <p:sldId id="261" r:id="rId71"/>
    <p:sldId id="2031" r:id="rId72"/>
    <p:sldId id="2973" r:id="rId73"/>
    <p:sldId id="1296" r:id="rId74"/>
    <p:sldId id="262" r:id="rId75"/>
    <p:sldId id="1297" r:id="rId76"/>
    <p:sldId id="263" r:id="rId77"/>
    <p:sldId id="1298" r:id="rId78"/>
    <p:sldId id="1404" r:id="rId79"/>
    <p:sldId id="1405" r:id="rId80"/>
    <p:sldId id="956" r:id="rId81"/>
    <p:sldId id="957" r:id="rId82"/>
    <p:sldId id="2026" r:id="rId83"/>
    <p:sldId id="1412" r:id="rId84"/>
    <p:sldId id="1399" r:id="rId85"/>
    <p:sldId id="2963" r:id="rId86"/>
    <p:sldId id="2114" r:id="rId87"/>
    <p:sldId id="2115" r:id="rId88"/>
    <p:sldId id="2964" r:id="rId89"/>
    <p:sldId id="2061" r:id="rId90"/>
    <p:sldId id="638" r:id="rId91"/>
    <p:sldId id="637" r:id="rId92"/>
    <p:sldId id="2066" r:id="rId93"/>
    <p:sldId id="1446" r:id="rId94"/>
    <p:sldId id="1604" r:id="rId95"/>
    <p:sldId id="267" r:id="rId96"/>
    <p:sldId id="2067" r:id="rId97"/>
    <p:sldId id="2068" r:id="rId98"/>
    <p:sldId id="583" r:id="rId99"/>
    <p:sldId id="2069" r:id="rId100"/>
    <p:sldId id="2070" r:id="rId101"/>
    <p:sldId id="1271" r:id="rId102"/>
    <p:sldId id="2071" r:id="rId103"/>
    <p:sldId id="2072" r:id="rId104"/>
    <p:sldId id="2073" r:id="rId105"/>
    <p:sldId id="2074" r:id="rId106"/>
    <p:sldId id="2075" r:id="rId107"/>
    <p:sldId id="265" r:id="rId108"/>
    <p:sldId id="2076" r:id="rId109"/>
    <p:sldId id="2077" r:id="rId110"/>
    <p:sldId id="2032" r:id="rId111"/>
    <p:sldId id="2033" r:id="rId112"/>
    <p:sldId id="2078" r:id="rId113"/>
    <p:sldId id="1640" r:id="rId114"/>
    <p:sldId id="1641" r:id="rId115"/>
    <p:sldId id="264" r:id="rId116"/>
    <p:sldId id="2079" r:id="rId117"/>
    <p:sldId id="266" r:id="rId118"/>
    <p:sldId id="2041" r:id="rId119"/>
    <p:sldId id="268" r:id="rId120"/>
    <p:sldId id="269" r:id="rId121"/>
    <p:sldId id="270" r:id="rId122"/>
    <p:sldId id="271" r:id="rId123"/>
    <p:sldId id="2080" r:id="rId124"/>
    <p:sldId id="2081" r:id="rId125"/>
    <p:sldId id="2044" r:id="rId126"/>
    <p:sldId id="1285" r:id="rId127"/>
    <p:sldId id="2045" r:id="rId128"/>
    <p:sldId id="2046" r:id="rId129"/>
    <p:sldId id="2082" r:id="rId130"/>
    <p:sldId id="2048" r:id="rId131"/>
    <p:sldId id="2083" r:id="rId132"/>
    <p:sldId id="2053" r:id="rId133"/>
    <p:sldId id="2054" r:id="rId134"/>
    <p:sldId id="2058" r:id="rId135"/>
    <p:sldId id="2084" r:id="rId136"/>
    <p:sldId id="2085" r:id="rId137"/>
    <p:sldId id="2086" r:id="rId138"/>
    <p:sldId id="2087" r:id="rId139"/>
    <p:sldId id="1286" r:id="rId140"/>
    <p:sldId id="2088" r:id="rId141"/>
    <p:sldId id="2089" r:id="rId142"/>
    <p:sldId id="2090" r:id="rId143"/>
    <p:sldId id="2091" r:id="rId144"/>
    <p:sldId id="2092" r:id="rId145"/>
    <p:sldId id="2093" r:id="rId146"/>
    <p:sldId id="2062" r:id="rId147"/>
    <p:sldId id="2094" r:id="rId148"/>
    <p:sldId id="2095" r:id="rId149"/>
    <p:sldId id="2063" r:id="rId150"/>
    <p:sldId id="2096" r:id="rId151"/>
    <p:sldId id="2064" r:id="rId152"/>
    <p:sldId id="2097" r:id="rId153"/>
    <p:sldId id="2098" r:id="rId154"/>
    <p:sldId id="2065" r:id="rId155"/>
    <p:sldId id="2099" r:id="rId156"/>
    <p:sldId id="2100" r:id="rId157"/>
    <p:sldId id="2101" r:id="rId158"/>
    <p:sldId id="2102" r:id="rId159"/>
    <p:sldId id="2103" r:id="rId160"/>
    <p:sldId id="2104" r:id="rId161"/>
    <p:sldId id="1290" r:id="rId162"/>
    <p:sldId id="1407" r:id="rId163"/>
    <p:sldId id="1069" r:id="rId164"/>
    <p:sldId id="1291" r:id="rId165"/>
    <p:sldId id="1070" r:id="rId166"/>
    <p:sldId id="1077" r:id="rId167"/>
    <p:sldId id="1267" r:id="rId168"/>
    <p:sldId id="720" r:id="rId169"/>
    <p:sldId id="1644" r:id="rId170"/>
    <p:sldId id="1451" r:id="rId171"/>
    <p:sldId id="1603" r:id="rId172"/>
    <p:sldId id="1440" r:id="rId173"/>
    <p:sldId id="1098" r:id="rId174"/>
    <p:sldId id="2105" r:id="rId175"/>
    <p:sldId id="1439" r:id="rId176"/>
    <p:sldId id="1438" r:id="rId177"/>
    <p:sldId id="1406" r:id="rId178"/>
    <p:sldId id="1437" r:id="rId179"/>
    <p:sldId id="636" r:id="rId180"/>
    <p:sldId id="587" r:id="rId181"/>
    <p:sldId id="2111" r:id="rId182"/>
    <p:sldId id="2112" r:id="rId183"/>
    <p:sldId id="2110" r:id="rId184"/>
    <p:sldId id="2113" r:id="rId18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5196" autoAdjust="0"/>
  </p:normalViewPr>
  <p:slideViewPr>
    <p:cSldViewPr snapToGrid="0">
      <p:cViewPr varScale="1">
        <p:scale>
          <a:sx n="85" d="100"/>
          <a:sy n="85" d="100"/>
        </p:scale>
        <p:origin x="499"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microsoft.com/office/2016/11/relationships/changesInfo" Target="changesInfos/changesInfo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is cleto" userId="a76db6c301978307" providerId="LiveId" clId="{850B2573-1D50-4413-B83A-E54A55F84A57}"/>
    <pc:docChg chg="addSld modSld">
      <pc:chgData name="luis cleto" userId="a76db6c301978307" providerId="LiveId" clId="{850B2573-1D50-4413-B83A-E54A55F84A57}" dt="2025-06-16T15:26:09.855" v="34" actId="20577"/>
      <pc:docMkLst>
        <pc:docMk/>
      </pc:docMkLst>
      <pc:sldChg chg="modSp">
        <pc:chgData name="luis cleto" userId="a76db6c301978307" providerId="LiveId" clId="{850B2573-1D50-4413-B83A-E54A55F84A57}" dt="2025-06-16T15:26:09.855" v="34" actId="20577"/>
        <pc:sldMkLst>
          <pc:docMk/>
          <pc:sldMk cId="1823697576" sldId="257"/>
        </pc:sldMkLst>
      </pc:sldChg>
      <pc:sldChg chg="modSp mod">
        <pc:chgData name="luis cleto" userId="a76db6c301978307" providerId="LiveId" clId="{850B2573-1D50-4413-B83A-E54A55F84A57}" dt="2025-06-16T15:25:53.648" v="19" actId="20577"/>
        <pc:sldMkLst>
          <pc:docMk/>
          <pc:sldMk cId="302618691" sldId="1603"/>
        </pc:sldMkLst>
      </pc:sldChg>
      <pc:sldChg chg="modSp add mod">
        <pc:chgData name="luis cleto" userId="a76db6c301978307" providerId="LiveId" clId="{850B2573-1D50-4413-B83A-E54A55F84A57}" dt="2025-06-16T15:25:25.915" v="4" actId="207"/>
        <pc:sldMkLst>
          <pc:docMk/>
          <pc:sldMk cId="3288498179" sldId="2869"/>
        </pc:sldMkLst>
      </pc:sldChg>
    </pc:docChg>
  </pc:docChgLst>
  <pc:docChgLst>
    <pc:chgData name="luis cleto" userId="a76db6c301978307" providerId="LiveId" clId="{71808127-EC4B-4D89-AFD3-1E65AA28F61A}"/>
    <pc:docChg chg="custSel addSld delSld modSld sldOrd modShowInfo">
      <pc:chgData name="luis cleto" userId="a76db6c301978307" providerId="LiveId" clId="{71808127-EC4B-4D89-AFD3-1E65AA28F61A}" dt="2023-11-29T15:03:45.152" v="1760" actId="2744"/>
      <pc:docMkLst>
        <pc:docMk/>
      </pc:docMkLst>
      <pc:sldChg chg="modSp mod">
        <pc:chgData name="luis cleto" userId="a76db6c301978307" providerId="LiveId" clId="{71808127-EC4B-4D89-AFD3-1E65AA28F61A}" dt="2023-11-03T16:12:28.054" v="0" actId="1076"/>
        <pc:sldMkLst>
          <pc:docMk/>
          <pc:sldMk cId="1823697576" sldId="257"/>
        </pc:sldMkLst>
      </pc:sldChg>
      <pc:sldChg chg="addSp delSp modSp mod setBg delDesignElem chgLayout">
        <pc:chgData name="luis cleto" userId="a76db6c301978307" providerId="LiveId" clId="{71808127-EC4B-4D89-AFD3-1E65AA28F61A}" dt="2023-11-03T16:17:00.274" v="59" actId="1076"/>
        <pc:sldMkLst>
          <pc:docMk/>
          <pc:sldMk cId="965234370" sldId="258"/>
        </pc:sldMkLst>
      </pc:sldChg>
      <pc:sldChg chg="modSp mod">
        <pc:chgData name="luis cleto" userId="a76db6c301978307" providerId="LiveId" clId="{71808127-EC4B-4D89-AFD3-1E65AA28F61A}" dt="2023-11-03T17:07:23.055" v="648" actId="1076"/>
        <pc:sldMkLst>
          <pc:docMk/>
          <pc:sldMk cId="2354800893" sldId="259"/>
        </pc:sldMkLst>
      </pc:sldChg>
      <pc:sldChg chg="modSp mod">
        <pc:chgData name="luis cleto" userId="a76db6c301978307" providerId="LiveId" clId="{71808127-EC4B-4D89-AFD3-1E65AA28F61A}" dt="2023-11-03T17:13:24.108" v="803" actId="20577"/>
        <pc:sldMkLst>
          <pc:docMk/>
          <pc:sldMk cId="926093607" sldId="260"/>
        </pc:sldMkLst>
      </pc:sldChg>
      <pc:sldChg chg="modSp mod">
        <pc:chgData name="luis cleto" userId="a76db6c301978307" providerId="LiveId" clId="{71808127-EC4B-4D89-AFD3-1E65AA28F61A}" dt="2023-11-03T17:21:12.811" v="1302" actId="20577"/>
        <pc:sldMkLst>
          <pc:docMk/>
          <pc:sldMk cId="274427731" sldId="261"/>
        </pc:sldMkLst>
      </pc:sldChg>
      <pc:sldChg chg="modSp mod">
        <pc:chgData name="luis cleto" userId="a76db6c301978307" providerId="LiveId" clId="{71808127-EC4B-4D89-AFD3-1E65AA28F61A}" dt="2023-11-03T17:22:59.274" v="1355" actId="20577"/>
        <pc:sldMkLst>
          <pc:docMk/>
          <pc:sldMk cId="850871472" sldId="262"/>
        </pc:sldMkLst>
      </pc:sldChg>
      <pc:sldChg chg="modSp mod">
        <pc:chgData name="luis cleto" userId="a76db6c301978307" providerId="LiveId" clId="{71808127-EC4B-4D89-AFD3-1E65AA28F61A}" dt="2023-11-03T17:28:51.932" v="1545" actId="1076"/>
        <pc:sldMkLst>
          <pc:docMk/>
          <pc:sldMk cId="2295089011" sldId="263"/>
        </pc:sldMkLst>
      </pc:sldChg>
      <pc:sldChg chg="delSp modSp mod ord modClrScheme delDesignElem chgLayout">
        <pc:chgData name="luis cleto" userId="a76db6c301978307" providerId="LiveId" clId="{71808127-EC4B-4D89-AFD3-1E65AA28F61A}" dt="2023-11-03T16:15:12.377" v="22" actId="1076"/>
        <pc:sldMkLst>
          <pc:docMk/>
          <pc:sldMk cId="2216089476" sldId="578"/>
        </pc:sldMkLst>
      </pc:sldChg>
      <pc:sldChg chg="modSp mod">
        <pc:chgData name="luis cleto" userId="a76db6c301978307" providerId="LiveId" clId="{71808127-EC4B-4D89-AFD3-1E65AA28F61A}" dt="2023-11-03T17:26:01.513" v="1463" actId="1076"/>
        <pc:sldMkLst>
          <pc:docMk/>
          <pc:sldMk cId="2061167434" sldId="584"/>
        </pc:sldMkLst>
      </pc:sldChg>
      <pc:sldChg chg="modSp mod">
        <pc:chgData name="luis cleto" userId="a76db6c301978307" providerId="LiveId" clId="{71808127-EC4B-4D89-AFD3-1E65AA28F61A}" dt="2023-11-03T17:34:15.961" v="1686" actId="207"/>
        <pc:sldMkLst>
          <pc:docMk/>
          <pc:sldMk cId="1116912285" sldId="587"/>
        </pc:sldMkLst>
      </pc:sldChg>
      <pc:sldChg chg="ord">
        <pc:chgData name="luis cleto" userId="a76db6c301978307" providerId="LiveId" clId="{71808127-EC4B-4D89-AFD3-1E65AA28F61A}" dt="2023-11-03T16:18:16.404" v="95"/>
        <pc:sldMkLst>
          <pc:docMk/>
          <pc:sldMk cId="1541800722" sldId="636"/>
        </pc:sldMkLst>
      </pc:sldChg>
      <pc:sldChg chg="modSp mod">
        <pc:chgData name="luis cleto" userId="a76db6c301978307" providerId="LiveId" clId="{71808127-EC4B-4D89-AFD3-1E65AA28F61A}" dt="2023-11-03T16:20:10.689" v="128" actId="1076"/>
        <pc:sldMkLst>
          <pc:docMk/>
          <pc:sldMk cId="3093233726" sldId="705"/>
        </pc:sldMkLst>
      </pc:sldChg>
      <pc:sldChg chg="addSp delSp modSp mod setBg">
        <pc:chgData name="luis cleto" userId="a76db6c301978307" providerId="LiveId" clId="{71808127-EC4B-4D89-AFD3-1E65AA28F61A}" dt="2023-11-03T16:16:00.182" v="41" actId="20577"/>
        <pc:sldMkLst>
          <pc:docMk/>
          <pc:sldMk cId="5036521" sldId="829"/>
        </pc:sldMkLst>
      </pc:sldChg>
      <pc:sldChg chg="delSp modSp mod setBg modClrScheme chgLayout">
        <pc:chgData name="luis cleto" userId="a76db6c301978307" providerId="LiveId" clId="{71808127-EC4B-4D89-AFD3-1E65AA28F61A}" dt="2023-11-03T16:14:09.580" v="12" actId="1076"/>
        <pc:sldMkLst>
          <pc:docMk/>
          <pc:sldMk cId="384802924" sldId="832"/>
        </pc:sldMkLst>
      </pc:sldChg>
      <pc:sldChg chg="add">
        <pc:chgData name="luis cleto" userId="a76db6c301978307" providerId="LiveId" clId="{71808127-EC4B-4D89-AFD3-1E65AA28F61A}" dt="2023-11-03T16:55:17.355" v="133"/>
        <pc:sldMkLst>
          <pc:docMk/>
          <pc:sldMk cId="860532789" sldId="956"/>
        </pc:sldMkLst>
      </pc:sldChg>
      <pc:sldChg chg="add">
        <pc:chgData name="luis cleto" userId="a76db6c301978307" providerId="LiveId" clId="{71808127-EC4B-4D89-AFD3-1E65AA28F61A}" dt="2023-11-03T16:55:18.207" v="134"/>
        <pc:sldMkLst>
          <pc:docMk/>
          <pc:sldMk cId="2096806955" sldId="957"/>
        </pc:sldMkLst>
      </pc:sldChg>
      <pc:sldChg chg="delSp modSp add mod">
        <pc:chgData name="luis cleto" userId="a76db6c301978307" providerId="LiveId" clId="{71808127-EC4B-4D89-AFD3-1E65AA28F61A}" dt="2023-11-03T17:34:00.935" v="1685"/>
        <pc:sldMkLst>
          <pc:docMk/>
          <pc:sldMk cId="611879189" sldId="981"/>
        </pc:sldMkLst>
      </pc:sldChg>
      <pc:sldChg chg="del">
        <pc:chgData name="luis cleto" userId="a76db6c301978307" providerId="LiveId" clId="{71808127-EC4B-4D89-AFD3-1E65AA28F61A}" dt="2023-11-03T16:20:16.625" v="129" actId="2696"/>
        <pc:sldMkLst>
          <pc:docMk/>
          <pc:sldMk cId="2248757821" sldId="1099"/>
        </pc:sldMkLst>
      </pc:sldChg>
      <pc:sldChg chg="modSp mod">
        <pc:chgData name="luis cleto" userId="a76db6c301978307" providerId="LiveId" clId="{71808127-EC4B-4D89-AFD3-1E65AA28F61A}" dt="2023-11-03T17:01:17.545" v="345" actId="1076"/>
        <pc:sldMkLst>
          <pc:docMk/>
          <pc:sldMk cId="2484070542" sldId="1273"/>
        </pc:sldMkLst>
      </pc:sldChg>
      <pc:sldChg chg="modSp mod">
        <pc:chgData name="luis cleto" userId="a76db6c301978307" providerId="LiveId" clId="{71808127-EC4B-4D89-AFD3-1E65AA28F61A}" dt="2023-11-03T17:03:37.337" v="413" actId="1076"/>
        <pc:sldMkLst>
          <pc:docMk/>
          <pc:sldMk cId="1760442156" sldId="1282"/>
        </pc:sldMkLst>
      </pc:sldChg>
      <pc:sldChg chg="modSp mod">
        <pc:chgData name="luis cleto" userId="a76db6c301978307" providerId="LiveId" clId="{71808127-EC4B-4D89-AFD3-1E65AA28F61A}" dt="2023-11-03T16:55:54.439" v="137" actId="207"/>
        <pc:sldMkLst>
          <pc:docMk/>
          <pc:sldMk cId="230584541" sldId="1292"/>
        </pc:sldMkLst>
      </pc:sldChg>
      <pc:sldChg chg="modSp mod">
        <pc:chgData name="luis cleto" userId="a76db6c301978307" providerId="LiveId" clId="{71808127-EC4B-4D89-AFD3-1E65AA28F61A}" dt="2023-11-03T17:09:50.220" v="652" actId="5793"/>
        <pc:sldMkLst>
          <pc:docMk/>
          <pc:sldMk cId="46959727" sldId="1293"/>
        </pc:sldMkLst>
      </pc:sldChg>
      <pc:sldChg chg="modSp mod">
        <pc:chgData name="luis cleto" userId="a76db6c301978307" providerId="LiveId" clId="{71808127-EC4B-4D89-AFD3-1E65AA28F61A}" dt="2023-11-03T17:10:02.253" v="653" actId="21"/>
        <pc:sldMkLst>
          <pc:docMk/>
          <pc:sldMk cId="2006015975" sldId="1294"/>
        </pc:sldMkLst>
      </pc:sldChg>
      <pc:sldChg chg="modSp mod">
        <pc:chgData name="luis cleto" userId="a76db6c301978307" providerId="LiveId" clId="{71808127-EC4B-4D89-AFD3-1E65AA28F61A}" dt="2023-11-03T17:13:55.094" v="805" actId="207"/>
        <pc:sldMkLst>
          <pc:docMk/>
          <pc:sldMk cId="1089956507" sldId="1295"/>
        </pc:sldMkLst>
      </pc:sldChg>
      <pc:sldChg chg="modSp mod">
        <pc:chgData name="luis cleto" userId="a76db6c301978307" providerId="LiveId" clId="{71808127-EC4B-4D89-AFD3-1E65AA28F61A}" dt="2023-11-03T17:21:28.322" v="1303" actId="207"/>
        <pc:sldMkLst>
          <pc:docMk/>
          <pc:sldMk cId="3430547856" sldId="1296"/>
        </pc:sldMkLst>
      </pc:sldChg>
      <pc:sldChg chg="modSp mod">
        <pc:chgData name="luis cleto" userId="a76db6c301978307" providerId="LiveId" clId="{71808127-EC4B-4D89-AFD3-1E65AA28F61A}" dt="2023-11-03T17:23:29.095" v="1356" actId="207"/>
        <pc:sldMkLst>
          <pc:docMk/>
          <pc:sldMk cId="3878006325" sldId="1297"/>
        </pc:sldMkLst>
      </pc:sldChg>
      <pc:sldChg chg="modSp mod">
        <pc:chgData name="luis cleto" userId="a76db6c301978307" providerId="LiveId" clId="{71808127-EC4B-4D89-AFD3-1E65AA28F61A}" dt="2023-11-03T17:30:38.488" v="1656" actId="20577"/>
        <pc:sldMkLst>
          <pc:docMk/>
          <pc:sldMk cId="1898203765" sldId="1298"/>
        </pc:sldMkLst>
      </pc:sldChg>
      <pc:sldChg chg="add">
        <pc:chgData name="luis cleto" userId="a76db6c301978307" providerId="LiveId" clId="{71808127-EC4B-4D89-AFD3-1E65AA28F61A}" dt="2023-11-03T16:55:08.229" v="130"/>
        <pc:sldMkLst>
          <pc:docMk/>
          <pc:sldMk cId="3415444761" sldId="1404"/>
        </pc:sldMkLst>
      </pc:sldChg>
      <pc:sldChg chg="add">
        <pc:chgData name="luis cleto" userId="a76db6c301978307" providerId="LiveId" clId="{71808127-EC4B-4D89-AFD3-1E65AA28F61A}" dt="2023-11-03T16:55:09.138" v="131"/>
        <pc:sldMkLst>
          <pc:docMk/>
          <pc:sldMk cId="527457879" sldId="1405"/>
        </pc:sldMkLst>
      </pc:sldChg>
      <pc:sldChg chg="add del">
        <pc:chgData name="luis cleto" userId="a76db6c301978307" providerId="LiveId" clId="{71808127-EC4B-4D89-AFD3-1E65AA28F61A}" dt="2023-11-03T16:55:23.121" v="135" actId="2696"/>
        <pc:sldMkLst>
          <pc:docMk/>
          <pc:sldMk cId="2943370102" sldId="1406"/>
        </pc:sldMkLst>
      </pc:sldChg>
      <pc:sldChg chg="modSp mod">
        <pc:chgData name="luis cleto" userId="a76db6c301978307" providerId="LiveId" clId="{71808127-EC4B-4D89-AFD3-1E65AA28F61A}" dt="2023-11-26T11:20:12.534" v="1759" actId="207"/>
        <pc:sldMkLst>
          <pc:docMk/>
          <pc:sldMk cId="3169026244" sldId="1435"/>
        </pc:sldMkLst>
      </pc:sldChg>
      <pc:sldChg chg="addSp modSp new mod ord modAnim">
        <pc:chgData name="luis cleto" userId="a76db6c301978307" providerId="LiveId" clId="{71808127-EC4B-4D89-AFD3-1E65AA28F61A}" dt="2023-11-24T09:39:09.956" v="1694"/>
        <pc:sldMkLst>
          <pc:docMk/>
          <pc:sldMk cId="656197595" sldId="1437"/>
        </pc:sldMkLst>
      </pc:sldChg>
      <pc:sldChg chg="addSp modSp new mod modAnim">
        <pc:chgData name="luis cleto" userId="a76db6c301978307" providerId="LiveId" clId="{71808127-EC4B-4D89-AFD3-1E65AA28F61A}" dt="2023-11-24T09:56:56.029" v="1700" actId="14100"/>
        <pc:sldMkLst>
          <pc:docMk/>
          <pc:sldMk cId="3261185584" sldId="1438"/>
        </pc:sldMkLst>
      </pc:sldChg>
      <pc:sldChg chg="addSp modSp new mod modAnim">
        <pc:chgData name="luis cleto" userId="a76db6c301978307" providerId="LiveId" clId="{71808127-EC4B-4D89-AFD3-1E65AA28F61A}" dt="2023-11-25T10:19:50.597" v="1706" actId="14100"/>
        <pc:sldMkLst>
          <pc:docMk/>
          <pc:sldMk cId="3820144407" sldId="1439"/>
        </pc:sldMkLst>
      </pc:sldChg>
    </pc:docChg>
  </pc:docChgLst>
  <pc:docChgLst>
    <pc:chgData name="luis cleto" userId="a76db6c301978307" providerId="LiveId" clId="{A19CA67E-806A-4ED8-94DF-3E9120395490}"/>
    <pc:docChg chg="undo custSel addSld delSld modSld sldOrd">
      <pc:chgData name="luis cleto" userId="a76db6c301978307" providerId="LiveId" clId="{A19CA67E-806A-4ED8-94DF-3E9120395490}" dt="2024-11-27T13:13:16.558" v="3372" actId="5793"/>
      <pc:docMkLst>
        <pc:docMk/>
      </pc:docMkLst>
      <pc:sldChg chg="addSp modSp del mod">
        <pc:chgData name="luis cleto" userId="a76db6c301978307" providerId="LiveId" clId="{A19CA67E-806A-4ED8-94DF-3E9120395490}" dt="2024-11-26T21:01:05.091" v="2992" actId="2696"/>
        <pc:sldMkLst>
          <pc:docMk/>
          <pc:sldMk cId="3417689796" sldId="256"/>
        </pc:sldMkLst>
      </pc:sldChg>
      <pc:sldChg chg="addSp delSp modSp mod">
        <pc:chgData name="luis cleto" userId="a76db6c301978307" providerId="LiveId" clId="{A19CA67E-806A-4ED8-94DF-3E9120395490}" dt="2024-11-26T20:52:00.462" v="2755" actId="1076"/>
        <pc:sldMkLst>
          <pc:docMk/>
          <pc:sldMk cId="1823697576" sldId="257"/>
        </pc:sldMkLst>
      </pc:sldChg>
      <pc:sldChg chg="modSp mod">
        <pc:chgData name="luis cleto" userId="a76db6c301978307" providerId="LiveId" clId="{A19CA67E-806A-4ED8-94DF-3E9120395490}" dt="2024-11-15T17:22:54.614" v="30" actId="20577"/>
        <pc:sldMkLst>
          <pc:docMk/>
          <pc:sldMk cId="965234370" sldId="258"/>
        </pc:sldMkLst>
      </pc:sldChg>
      <pc:sldChg chg="modSp">
        <pc:chgData name="luis cleto" userId="a76db6c301978307" providerId="LiveId" clId="{A19CA67E-806A-4ED8-94DF-3E9120395490}" dt="2024-11-21T15:25:56.416" v="435" actId="20577"/>
        <pc:sldMkLst>
          <pc:docMk/>
          <pc:sldMk cId="2216089476" sldId="578"/>
        </pc:sldMkLst>
      </pc:sldChg>
      <pc:sldChg chg="modSp mod">
        <pc:chgData name="luis cleto" userId="a76db6c301978307" providerId="LiveId" clId="{A19CA67E-806A-4ED8-94DF-3E9120395490}" dt="2024-11-26T20:59:33.789" v="2990" actId="20577"/>
        <pc:sldMkLst>
          <pc:docMk/>
          <pc:sldMk cId="2061167434" sldId="584"/>
        </pc:sldMkLst>
      </pc:sldChg>
      <pc:sldChg chg="modSp mod modClrScheme delDesignElem chgLayout">
        <pc:chgData name="luis cleto" userId="a76db6c301978307" providerId="LiveId" clId="{A19CA67E-806A-4ED8-94DF-3E9120395490}" dt="2024-11-21T15:56:13.369" v="790" actId="20577"/>
        <pc:sldMkLst>
          <pc:docMk/>
          <pc:sldMk cId="3179201737" sldId="694"/>
        </pc:sldMkLst>
      </pc:sldChg>
      <pc:sldChg chg="del">
        <pc:chgData name="luis cleto" userId="a76db6c301978307" providerId="LiveId" clId="{A19CA67E-806A-4ED8-94DF-3E9120395490}" dt="2024-11-21T15:55:18.884" v="767" actId="2696"/>
        <pc:sldMkLst>
          <pc:docMk/>
          <pc:sldMk cId="2618195314" sldId="698"/>
        </pc:sldMkLst>
      </pc:sldChg>
      <pc:sldChg chg="modSp mod">
        <pc:chgData name="luis cleto" userId="a76db6c301978307" providerId="LiveId" clId="{A19CA67E-806A-4ED8-94DF-3E9120395490}" dt="2024-11-21T15:57:27.028" v="798" actId="14100"/>
        <pc:sldMkLst>
          <pc:docMk/>
          <pc:sldMk cId="3170401423" sldId="754"/>
        </pc:sldMkLst>
      </pc:sldChg>
      <pc:sldChg chg="modSp mod">
        <pc:chgData name="luis cleto" userId="a76db6c301978307" providerId="LiveId" clId="{A19CA67E-806A-4ED8-94DF-3E9120395490}" dt="2024-11-21T15:58:31.826" v="811" actId="1076"/>
        <pc:sldMkLst>
          <pc:docMk/>
          <pc:sldMk cId="268365341" sldId="1279"/>
        </pc:sldMkLst>
      </pc:sldChg>
      <pc:sldChg chg="modSp mod">
        <pc:chgData name="luis cleto" userId="a76db6c301978307" providerId="LiveId" clId="{A19CA67E-806A-4ED8-94DF-3E9120395490}" dt="2024-11-15T17:34:15.589" v="405" actId="20577"/>
        <pc:sldMkLst>
          <pc:docMk/>
          <pc:sldMk cId="1760442156" sldId="1282"/>
        </pc:sldMkLst>
      </pc:sldChg>
      <pc:sldChg chg="del">
        <pc:chgData name="luis cleto" userId="a76db6c301978307" providerId="LiveId" clId="{A19CA67E-806A-4ED8-94DF-3E9120395490}" dt="2024-11-21T15:55:23.633" v="768" actId="2696"/>
        <pc:sldMkLst>
          <pc:docMk/>
          <pc:sldMk cId="937615187" sldId="1299"/>
        </pc:sldMkLst>
      </pc:sldChg>
      <pc:sldChg chg="ord">
        <pc:chgData name="luis cleto" userId="a76db6c301978307" providerId="LiveId" clId="{A19CA67E-806A-4ED8-94DF-3E9120395490}" dt="2024-11-21T15:52:19.017" v="705"/>
        <pc:sldMkLst>
          <pc:docMk/>
          <pc:sldMk cId="887877648" sldId="1383"/>
        </pc:sldMkLst>
      </pc:sldChg>
      <pc:sldChg chg="ord">
        <pc:chgData name="luis cleto" userId="a76db6c301978307" providerId="LiveId" clId="{A19CA67E-806A-4ED8-94DF-3E9120395490}" dt="2024-11-21T15:52:19.017" v="705"/>
        <pc:sldMkLst>
          <pc:docMk/>
          <pc:sldMk cId="1569259407" sldId="1399"/>
        </pc:sldMkLst>
      </pc:sldChg>
      <pc:sldChg chg="ord">
        <pc:chgData name="luis cleto" userId="a76db6c301978307" providerId="LiveId" clId="{A19CA67E-806A-4ED8-94DF-3E9120395490}" dt="2024-11-21T15:52:19.017" v="705"/>
        <pc:sldMkLst>
          <pc:docMk/>
          <pc:sldMk cId="2773754018" sldId="1412"/>
        </pc:sldMkLst>
      </pc:sldChg>
      <pc:sldChg chg="delSp modSp mod">
        <pc:chgData name="luis cleto" userId="a76db6c301978307" providerId="LiveId" clId="{A19CA67E-806A-4ED8-94DF-3E9120395490}" dt="2024-11-27T09:01:41.316" v="3275" actId="20577"/>
        <pc:sldMkLst>
          <pc:docMk/>
          <pc:sldMk cId="3169026244" sldId="1435"/>
        </pc:sldMkLst>
      </pc:sldChg>
      <pc:sldChg chg="addSp modSp mod ord">
        <pc:chgData name="luis cleto" userId="a76db6c301978307" providerId="LiveId" clId="{A19CA67E-806A-4ED8-94DF-3E9120395490}" dt="2024-11-21T15:53:49.934" v="765" actId="1076"/>
        <pc:sldMkLst>
          <pc:docMk/>
          <pc:sldMk cId="1563203480" sldId="1436"/>
        </pc:sldMkLst>
      </pc:sldChg>
      <pc:sldChg chg="del">
        <pc:chgData name="luis cleto" userId="a76db6c301978307" providerId="LiveId" clId="{A19CA67E-806A-4ED8-94DF-3E9120395490}" dt="2024-11-21T15:55:27.217" v="769" actId="2696"/>
        <pc:sldMkLst>
          <pc:docMk/>
          <pc:sldMk cId="234094556" sldId="1441"/>
        </pc:sldMkLst>
      </pc:sldChg>
      <pc:sldChg chg="del">
        <pc:chgData name="luis cleto" userId="a76db6c301978307" providerId="LiveId" clId="{A19CA67E-806A-4ED8-94DF-3E9120395490}" dt="2024-11-21T15:56:37.097" v="791" actId="2696"/>
        <pc:sldMkLst>
          <pc:docMk/>
          <pc:sldMk cId="8369002" sldId="1442"/>
        </pc:sldMkLst>
      </pc:sldChg>
      <pc:sldChg chg="del">
        <pc:chgData name="luis cleto" userId="a76db6c301978307" providerId="LiveId" clId="{A19CA67E-806A-4ED8-94DF-3E9120395490}" dt="2024-11-21T15:56:40.599" v="792" actId="2696"/>
        <pc:sldMkLst>
          <pc:docMk/>
          <pc:sldMk cId="1142790872" sldId="1443"/>
        </pc:sldMkLst>
      </pc:sldChg>
      <pc:sldChg chg="del">
        <pc:chgData name="luis cleto" userId="a76db6c301978307" providerId="LiveId" clId="{A19CA67E-806A-4ED8-94DF-3E9120395490}" dt="2024-11-21T15:58:47.934" v="812" actId="2696"/>
        <pc:sldMkLst>
          <pc:docMk/>
          <pc:sldMk cId="914495436" sldId="1444"/>
        </pc:sldMkLst>
      </pc:sldChg>
      <pc:sldChg chg="ord">
        <pc:chgData name="luis cleto" userId="a76db6c301978307" providerId="LiveId" clId="{A19CA67E-806A-4ED8-94DF-3E9120395490}" dt="2024-11-21T15:52:19.017" v="705"/>
        <pc:sldMkLst>
          <pc:docMk/>
          <pc:sldMk cId="2818714515" sldId="1637"/>
        </pc:sldMkLst>
      </pc:sldChg>
      <pc:sldChg chg="addSp modSp mod ord">
        <pc:chgData name="luis cleto" userId="a76db6c301978307" providerId="LiveId" clId="{A19CA67E-806A-4ED8-94DF-3E9120395490}" dt="2024-11-15T17:33:03.667" v="403"/>
        <pc:sldMkLst>
          <pc:docMk/>
          <pc:sldMk cId="1273675288" sldId="2026"/>
        </pc:sldMkLst>
      </pc:sldChg>
      <pc:sldChg chg="addSp modSp new modAnim">
        <pc:chgData name="luis cleto" userId="a76db6c301978307" providerId="LiveId" clId="{A19CA67E-806A-4ED8-94DF-3E9120395490}" dt="2024-11-21T15:24:57.616" v="407"/>
        <pc:sldMkLst>
          <pc:docMk/>
          <pc:sldMk cId="1280821483" sldId="2105"/>
        </pc:sldMkLst>
      </pc:sldChg>
      <pc:sldChg chg="delSp modSp del mod delAnim modAnim">
        <pc:chgData name="luis cleto" userId="a76db6c301978307" providerId="LiveId" clId="{A19CA67E-806A-4ED8-94DF-3E9120395490}" dt="2024-11-21T16:12:12.640" v="1028" actId="2696"/>
        <pc:sldMkLst>
          <pc:docMk/>
          <pc:sldMk cId="137474312" sldId="2107"/>
        </pc:sldMkLst>
      </pc:sldChg>
      <pc:sldChg chg="modSp add del mod">
        <pc:chgData name="luis cleto" userId="a76db6c301978307" providerId="LiveId" clId="{A19CA67E-806A-4ED8-94DF-3E9120395490}" dt="2024-11-21T16:12:06.344" v="1027" actId="2696"/>
        <pc:sldMkLst>
          <pc:docMk/>
          <pc:sldMk cId="532801380" sldId="2108"/>
        </pc:sldMkLst>
      </pc:sldChg>
      <pc:sldChg chg="modSp mod">
        <pc:chgData name="luis cleto" userId="a76db6c301978307" providerId="LiveId" clId="{A19CA67E-806A-4ED8-94DF-3E9120395490}" dt="2024-11-21T16:15:48.249" v="1131" actId="1076"/>
        <pc:sldMkLst>
          <pc:docMk/>
          <pc:sldMk cId="3799388625" sldId="2109"/>
        </pc:sldMkLst>
      </pc:sldChg>
      <pc:sldChg chg="addSp modSp new mod">
        <pc:chgData name="luis cleto" userId="a76db6c301978307" providerId="LiveId" clId="{A19CA67E-806A-4ED8-94DF-3E9120395490}" dt="2024-11-26T20:57:48.640" v="2858" actId="207"/>
        <pc:sldMkLst>
          <pc:docMk/>
          <pc:sldMk cId="2452635193" sldId="2110"/>
        </pc:sldMkLst>
      </pc:sldChg>
      <pc:sldChg chg="addSp modSp new mod">
        <pc:chgData name="luis cleto" userId="a76db6c301978307" providerId="LiveId" clId="{A19CA67E-806A-4ED8-94DF-3E9120395490}" dt="2024-11-26T20:53:43.398" v="2776" actId="207"/>
        <pc:sldMkLst>
          <pc:docMk/>
          <pc:sldMk cId="1187911250" sldId="2111"/>
        </pc:sldMkLst>
      </pc:sldChg>
      <pc:sldChg chg="addSp modSp new mod">
        <pc:chgData name="luis cleto" userId="a76db6c301978307" providerId="LiveId" clId="{A19CA67E-806A-4ED8-94DF-3E9120395490}" dt="2024-11-26T20:56:12.830" v="2851" actId="5793"/>
        <pc:sldMkLst>
          <pc:docMk/>
          <pc:sldMk cId="2389739407" sldId="2112"/>
        </pc:sldMkLst>
      </pc:sldChg>
      <pc:sldChg chg="addSp modSp new mod">
        <pc:chgData name="luis cleto" userId="a76db6c301978307" providerId="LiveId" clId="{A19CA67E-806A-4ED8-94DF-3E9120395490}" dt="2024-11-26T20:58:11.448" v="2861" actId="207"/>
        <pc:sldMkLst>
          <pc:docMk/>
          <pc:sldMk cId="203924903" sldId="2113"/>
        </pc:sldMkLst>
      </pc:sldChg>
      <pc:sldChg chg="addSp modSp new mod setBg">
        <pc:chgData name="luis cleto" userId="a76db6c301978307" providerId="LiveId" clId="{A19CA67E-806A-4ED8-94DF-3E9120395490}" dt="2024-11-26T21:01:28.800" v="2996" actId="26606"/>
        <pc:sldMkLst>
          <pc:docMk/>
          <pc:sldMk cId="1292748803" sldId="2114"/>
        </pc:sldMkLst>
      </pc:sldChg>
      <pc:sldChg chg="addSp modSp new mod setBg">
        <pc:chgData name="luis cleto" userId="a76db6c301978307" providerId="LiveId" clId="{A19CA67E-806A-4ED8-94DF-3E9120395490}" dt="2024-11-26T21:02:14.564" v="3004" actId="14100"/>
        <pc:sldMkLst>
          <pc:docMk/>
          <pc:sldMk cId="3959403198" sldId="2115"/>
        </pc:sldMkLst>
      </pc:sldChg>
      <pc:sldChg chg="addSp modSp new mod ord modClrScheme chgLayout">
        <pc:chgData name="luis cleto" userId="a76db6c301978307" providerId="LiveId" clId="{A19CA67E-806A-4ED8-94DF-3E9120395490}" dt="2024-11-27T13:13:16.558" v="3372" actId="5793"/>
        <pc:sldMkLst>
          <pc:docMk/>
          <pc:sldMk cId="1224501505" sldId="2116"/>
        </pc:sldMkLst>
      </pc:sldChg>
      <pc:sldChg chg="modSp mod ord">
        <pc:chgData name="luis cleto" userId="a76db6c301978307" providerId="LiveId" clId="{A19CA67E-806A-4ED8-94DF-3E9120395490}" dt="2024-11-27T12:59:13.472" v="3355"/>
        <pc:sldMkLst>
          <pc:docMk/>
          <pc:sldMk cId="4054586127" sldId="2117"/>
        </pc:sldMkLst>
      </pc:sldChg>
    </pc:docChg>
  </pc:docChgLst>
  <pc:docChgLst>
    <pc:chgData name="luis cleto" userId="a76db6c301978307" providerId="LiveId" clId="{16ECC17E-D88E-4C3F-9518-9E63F34FB521}"/>
    <pc:docChg chg="custSel addSld delSld modSld sldOrd">
      <pc:chgData name="luis cleto" userId="a76db6c301978307" providerId="LiveId" clId="{16ECC17E-D88E-4C3F-9518-9E63F34FB521}" dt="2023-09-18T15:54:54.170" v="1952" actId="313"/>
      <pc:docMkLst>
        <pc:docMk/>
      </pc:docMkLst>
      <pc:sldChg chg="modSp add mod modClrScheme chgLayout">
        <pc:chgData name="luis cleto" userId="a76db6c301978307" providerId="LiveId" clId="{16ECC17E-D88E-4C3F-9518-9E63F34FB521}" dt="2023-09-18T11:02:46.956" v="895" actId="1076"/>
        <pc:sldMkLst>
          <pc:docMk/>
          <pc:sldMk cId="2354800893" sldId="259"/>
        </pc:sldMkLst>
      </pc:sldChg>
      <pc:sldChg chg="modSp add mod modClrScheme chgLayout">
        <pc:chgData name="luis cleto" userId="a76db6c301978307" providerId="LiveId" clId="{16ECC17E-D88E-4C3F-9518-9E63F34FB521}" dt="2023-09-18T11:08:33.079" v="1238" actId="1076"/>
        <pc:sldMkLst>
          <pc:docMk/>
          <pc:sldMk cId="926093607" sldId="260"/>
        </pc:sldMkLst>
      </pc:sldChg>
      <pc:sldChg chg="modSp add mod modClrScheme chgLayout">
        <pc:chgData name="luis cleto" userId="a76db6c301978307" providerId="LiveId" clId="{16ECC17E-D88E-4C3F-9518-9E63F34FB521}" dt="2023-09-18T11:10:50.268" v="1265" actId="1076"/>
        <pc:sldMkLst>
          <pc:docMk/>
          <pc:sldMk cId="274427731" sldId="261"/>
        </pc:sldMkLst>
      </pc:sldChg>
      <pc:sldChg chg="modSp add mod modClrScheme chgLayout">
        <pc:chgData name="luis cleto" userId="a76db6c301978307" providerId="LiveId" clId="{16ECC17E-D88E-4C3F-9518-9E63F34FB521}" dt="2023-09-18T11:45:01.047" v="1723" actId="1076"/>
        <pc:sldMkLst>
          <pc:docMk/>
          <pc:sldMk cId="850871472" sldId="262"/>
        </pc:sldMkLst>
      </pc:sldChg>
      <pc:sldChg chg="modSp add mod modClrScheme chgLayout">
        <pc:chgData name="luis cleto" userId="a76db6c301978307" providerId="LiveId" clId="{16ECC17E-D88E-4C3F-9518-9E63F34FB521}" dt="2023-09-18T11:49:24.922" v="1914" actId="20577"/>
        <pc:sldMkLst>
          <pc:docMk/>
          <pc:sldMk cId="2295089011" sldId="263"/>
        </pc:sldMkLst>
      </pc:sldChg>
      <pc:sldChg chg="add setBg">
        <pc:chgData name="luis cleto" userId="a76db6c301978307" providerId="LiveId" clId="{16ECC17E-D88E-4C3F-9518-9E63F34FB521}" dt="2023-09-18T11:52:15.363" v="1933"/>
        <pc:sldMkLst>
          <pc:docMk/>
          <pc:sldMk cId="2216089476" sldId="578"/>
        </pc:sldMkLst>
      </pc:sldChg>
      <pc:sldChg chg="add setBg">
        <pc:chgData name="luis cleto" userId="a76db6c301978307" providerId="LiveId" clId="{16ECC17E-D88E-4C3F-9518-9E63F34FB521}" dt="2023-09-18T11:52:18.670" v="1934"/>
        <pc:sldMkLst>
          <pc:docMk/>
          <pc:sldMk cId="1116912285" sldId="587"/>
        </pc:sldMkLst>
      </pc:sldChg>
      <pc:sldChg chg="addSp delSp modSp add mod setBg modClrScheme chgLayout">
        <pc:chgData name="luis cleto" userId="a76db6c301978307" providerId="LiveId" clId="{16ECC17E-D88E-4C3F-9518-9E63F34FB521}" dt="2023-09-18T15:54:54.170" v="1952" actId="313"/>
        <pc:sldMkLst>
          <pc:docMk/>
          <pc:sldMk cId="1263924271" sldId="720"/>
        </pc:sldMkLst>
      </pc:sldChg>
      <pc:sldChg chg="add del">
        <pc:chgData name="luis cleto" userId="a76db6c301978307" providerId="LiveId" clId="{16ECC17E-D88E-4C3F-9518-9E63F34FB521}" dt="2023-09-18T15:52:53.985" v="1941" actId="2696"/>
        <pc:sldMkLst>
          <pc:docMk/>
          <pc:sldMk cId="3135222266" sldId="786"/>
        </pc:sldMkLst>
      </pc:sldChg>
      <pc:sldChg chg="add">
        <pc:chgData name="luis cleto" userId="a76db6c301978307" providerId="LiveId" clId="{16ECC17E-D88E-4C3F-9518-9E63F34FB521}" dt="2023-09-18T11:52:20.374" v="1935"/>
        <pc:sldMkLst>
          <pc:docMk/>
          <pc:sldMk cId="2405629281" sldId="1034"/>
        </pc:sldMkLst>
      </pc:sldChg>
      <pc:sldChg chg="modSp add mod">
        <pc:chgData name="luis cleto" userId="a76db6c301978307" providerId="LiveId" clId="{16ECC17E-D88E-4C3F-9518-9E63F34FB521}" dt="2023-09-18T11:50:19.252" v="1918" actId="1076"/>
        <pc:sldMkLst>
          <pc:docMk/>
          <pc:sldMk cId="1783701404" sldId="1069"/>
        </pc:sldMkLst>
      </pc:sldChg>
      <pc:sldChg chg="add">
        <pc:chgData name="luis cleto" userId="a76db6c301978307" providerId="LiveId" clId="{16ECC17E-D88E-4C3F-9518-9E63F34FB521}" dt="2023-09-18T11:51:09.527" v="1923"/>
        <pc:sldMkLst>
          <pc:docMk/>
          <pc:sldMk cId="4007802036" sldId="1070"/>
        </pc:sldMkLst>
      </pc:sldChg>
      <pc:sldChg chg="modSp add mod">
        <pc:chgData name="luis cleto" userId="a76db6c301978307" providerId="LiveId" clId="{16ECC17E-D88E-4C3F-9518-9E63F34FB521}" dt="2023-09-18T11:51:24.258" v="1925" actId="207"/>
        <pc:sldMkLst>
          <pc:docMk/>
          <pc:sldMk cId="720458811" sldId="1077"/>
        </pc:sldMkLst>
      </pc:sldChg>
      <pc:sldChg chg="add">
        <pc:chgData name="luis cleto" userId="a76db6c301978307" providerId="LiveId" clId="{16ECC17E-D88E-4C3F-9518-9E63F34FB521}" dt="2023-09-18T11:51:28.395" v="1926"/>
        <pc:sldMkLst>
          <pc:docMk/>
          <pc:sldMk cId="2936396503" sldId="1267"/>
        </pc:sldMkLst>
      </pc:sldChg>
      <pc:sldChg chg="modSp mod">
        <pc:chgData name="luis cleto" userId="a76db6c301978307" providerId="LiveId" clId="{16ECC17E-D88E-4C3F-9518-9E63F34FB521}" dt="2023-09-18T10:33:33.741" v="391" actId="20577"/>
        <pc:sldMkLst>
          <pc:docMk/>
          <pc:sldMk cId="2484070542" sldId="1273"/>
        </pc:sldMkLst>
      </pc:sldChg>
      <pc:sldChg chg="modSp add del mod modClrScheme chgLayout">
        <pc:chgData name="luis cleto" userId="a76db6c301978307" providerId="LiveId" clId="{16ECC17E-D88E-4C3F-9518-9E63F34FB521}" dt="2023-09-18T15:53:44.480" v="1945" actId="2696"/>
        <pc:sldMkLst>
          <pc:docMk/>
          <pc:sldMk cId="3460819641" sldId="1279"/>
        </pc:sldMkLst>
      </pc:sldChg>
      <pc:sldChg chg="modSp add mod modClrScheme chgLayout">
        <pc:chgData name="luis cleto" userId="a76db6c301978307" providerId="LiveId" clId="{16ECC17E-D88E-4C3F-9518-9E63F34FB521}" dt="2023-09-18T11:36:57.253" v="1284" actId="20577"/>
        <pc:sldMkLst>
          <pc:docMk/>
          <pc:sldMk cId="1760442156" sldId="1282"/>
        </pc:sldMkLst>
      </pc:sldChg>
      <pc:sldChg chg="add">
        <pc:chgData name="luis cleto" userId="a76db6c301978307" providerId="LiveId" clId="{16ECC17E-D88E-4C3F-9518-9E63F34FB521}" dt="2023-09-18T11:49:34.533" v="1915"/>
        <pc:sldMkLst>
          <pc:docMk/>
          <pc:sldMk cId="1240624696" sldId="1290"/>
        </pc:sldMkLst>
      </pc:sldChg>
      <pc:sldChg chg="add ord">
        <pc:chgData name="luis cleto" userId="a76db6c301978307" providerId="LiveId" clId="{16ECC17E-D88E-4C3F-9518-9E63F34FB521}" dt="2023-09-18T15:53:19.646" v="1944"/>
        <pc:sldMkLst>
          <pc:docMk/>
          <pc:sldMk cId="1435598144" sldId="1291"/>
        </pc:sldMkLst>
      </pc:sldChg>
      <pc:sldChg chg="add del">
        <pc:chgData name="luis cleto" userId="a76db6c301978307" providerId="LiveId" clId="{16ECC17E-D88E-4C3F-9518-9E63F34FB521}" dt="2023-09-18T15:52:02.973" v="1937" actId="2696"/>
        <pc:sldMkLst>
          <pc:docMk/>
          <pc:sldMk cId="3641065488" sldId="1291"/>
        </pc:sldMkLst>
      </pc:sldChg>
      <pc:sldChg chg="add del">
        <pc:chgData name="luis cleto" userId="a76db6c301978307" providerId="LiveId" clId="{16ECC17E-D88E-4C3F-9518-9E63F34FB521}" dt="2023-09-18T15:52:44.653" v="1939" actId="2696"/>
        <pc:sldMkLst>
          <pc:docMk/>
          <pc:sldMk cId="581554715" sldId="1303"/>
        </pc:sldMkLst>
      </pc:sldChg>
    </pc:docChg>
  </pc:docChgLst>
  <pc:docChgLst>
    <pc:chgData name="luis cleto" userId="a76db6c301978307" providerId="LiveId" clId="{FF251CCE-36A2-467E-8188-FBD19135B9A4}"/>
    <pc:docChg chg="custSel addSld modSld">
      <pc:chgData name="luis cleto" userId="a76db6c301978307" providerId="LiveId" clId="{FF251CCE-36A2-467E-8188-FBD19135B9A4}" dt="2023-11-22T12:55:51.900" v="90" actId="20577"/>
      <pc:docMkLst>
        <pc:docMk/>
      </pc:docMkLst>
      <pc:sldChg chg="addSp modSp mod">
        <pc:chgData name="luis cleto" userId="a76db6c301978307" providerId="LiveId" clId="{FF251CCE-36A2-467E-8188-FBD19135B9A4}" dt="2023-11-22T12:55:51.900" v="90" actId="20577"/>
        <pc:sldMkLst>
          <pc:docMk/>
          <pc:sldMk cId="1240624696" sldId="1290"/>
        </pc:sldMkLst>
      </pc:sldChg>
      <pc:sldChg chg="addSp modSp new mod modAnim">
        <pc:chgData name="luis cleto" userId="a76db6c301978307" providerId="LiveId" clId="{FF251CCE-36A2-467E-8188-FBD19135B9A4}" dt="2023-11-22T12:50:30.485" v="7" actId="14100"/>
        <pc:sldMkLst>
          <pc:docMk/>
          <pc:sldMk cId="643178496" sldId="1407"/>
        </pc:sldMkLst>
      </pc:sldChg>
    </pc:docChg>
  </pc:docChgLst>
  <pc:docChgLst>
    <pc:chgData name="luis cleto" userId="a76db6c301978307" providerId="LiveId" clId="{860A4F2C-1596-4ACD-95D2-7AE3CD351458}"/>
    <pc:docChg chg="custSel addSld delSld modSld sldOrd">
      <pc:chgData name="luis cleto" userId="a76db6c301978307" providerId="LiveId" clId="{860A4F2C-1596-4ACD-95D2-7AE3CD351458}" dt="2025-11-05T08:46:56.846" v="1047" actId="1076"/>
      <pc:docMkLst>
        <pc:docMk/>
      </pc:docMkLst>
      <pc:sldChg chg="delSp modSp mod">
        <pc:chgData name="luis cleto" userId="a76db6c301978307" providerId="LiveId" clId="{860A4F2C-1596-4ACD-95D2-7AE3CD351458}" dt="2025-11-05T08:46:56.846" v="1047" actId="1076"/>
        <pc:sldMkLst>
          <pc:docMk/>
          <pc:sldMk cId="1823697576" sldId="257"/>
        </pc:sldMkLst>
        <pc:picChg chg="del">
          <ac:chgData name="luis cleto" userId="a76db6c301978307" providerId="LiveId" clId="{860A4F2C-1596-4ACD-95D2-7AE3CD351458}" dt="2025-11-05T08:46:47.717" v="1045" actId="21"/>
          <ac:picMkLst>
            <pc:docMk/>
            <pc:sldMk cId="1823697576" sldId="257"/>
            <ac:picMk id="4" creationId="{C806516B-762F-857D-6D44-26706B2E23E1}"/>
          </ac:picMkLst>
        </pc:picChg>
        <pc:picChg chg="mod">
          <ac:chgData name="luis cleto" userId="a76db6c301978307" providerId="LiveId" clId="{860A4F2C-1596-4ACD-95D2-7AE3CD351458}" dt="2025-11-05T08:46:56.846" v="1047" actId="1076"/>
          <ac:picMkLst>
            <pc:docMk/>
            <pc:sldMk cId="1823697576" sldId="257"/>
            <ac:picMk id="6" creationId="{0D3E1C2C-9217-CEB5-84BF-6BA518C098E2}"/>
          </ac:picMkLst>
        </pc:picChg>
      </pc:sldChg>
      <pc:sldChg chg="modSp mod">
        <pc:chgData name="luis cleto" userId="a76db6c301978307" providerId="LiveId" clId="{860A4F2C-1596-4ACD-95D2-7AE3CD351458}" dt="2025-10-31T08:06:23.833" v="989" actId="1076"/>
        <pc:sldMkLst>
          <pc:docMk/>
          <pc:sldMk cId="965234370" sldId="258"/>
        </pc:sldMkLst>
        <pc:spChg chg="mod">
          <ac:chgData name="luis cleto" userId="a76db6c301978307" providerId="LiveId" clId="{860A4F2C-1596-4ACD-95D2-7AE3CD351458}" dt="2025-10-31T08:03:18.425" v="979" actId="1076"/>
          <ac:spMkLst>
            <pc:docMk/>
            <pc:sldMk cId="965234370" sldId="258"/>
            <ac:spMk id="2" creationId="{56670F56-C620-4EB7-9642-622FCFBF2A94}"/>
          </ac:spMkLst>
        </pc:spChg>
        <pc:picChg chg="mod">
          <ac:chgData name="luis cleto" userId="a76db6c301978307" providerId="LiveId" clId="{860A4F2C-1596-4ACD-95D2-7AE3CD351458}" dt="2025-10-31T08:06:23.833" v="989" actId="1076"/>
          <ac:picMkLst>
            <pc:docMk/>
            <pc:sldMk cId="965234370" sldId="258"/>
            <ac:picMk id="6" creationId="{E07672A3-5B50-4DA5-A3F7-D58D8A9918D2}"/>
          </ac:picMkLst>
        </pc:picChg>
      </pc:sldChg>
      <pc:sldChg chg="modSp mod">
        <pc:chgData name="luis cleto" userId="a76db6c301978307" providerId="LiveId" clId="{860A4F2C-1596-4ACD-95D2-7AE3CD351458}" dt="2025-10-27T15:21:22.179" v="128" actId="14100"/>
        <pc:sldMkLst>
          <pc:docMk/>
          <pc:sldMk cId="2354800893" sldId="259"/>
        </pc:sldMkLst>
        <pc:spChg chg="mod">
          <ac:chgData name="luis cleto" userId="a76db6c301978307" providerId="LiveId" clId="{860A4F2C-1596-4ACD-95D2-7AE3CD351458}" dt="2025-10-27T15:21:22.179" v="128" actId="14100"/>
          <ac:spMkLst>
            <pc:docMk/>
            <pc:sldMk cId="2354800893" sldId="259"/>
            <ac:spMk id="3" creationId="{AB2DF9BD-3B97-9902-EA36-59935E66D93C}"/>
          </ac:spMkLst>
        </pc:spChg>
      </pc:sldChg>
      <pc:sldChg chg="modSp mod">
        <pc:chgData name="luis cleto" userId="a76db6c301978307" providerId="LiveId" clId="{860A4F2C-1596-4ACD-95D2-7AE3CD351458}" dt="2025-10-27T15:46:33.186" v="297" actId="27636"/>
        <pc:sldMkLst>
          <pc:docMk/>
          <pc:sldMk cId="850871472" sldId="262"/>
        </pc:sldMkLst>
        <pc:spChg chg="mod">
          <ac:chgData name="luis cleto" userId="a76db6c301978307" providerId="LiveId" clId="{860A4F2C-1596-4ACD-95D2-7AE3CD351458}" dt="2025-10-27T15:46:33.186" v="297" actId="27636"/>
          <ac:spMkLst>
            <pc:docMk/>
            <pc:sldMk cId="850871472" sldId="262"/>
            <ac:spMk id="3" creationId="{6B974EAC-5508-DA67-D7F5-11103542C73C}"/>
          </ac:spMkLst>
        </pc:spChg>
      </pc:sldChg>
      <pc:sldChg chg="del">
        <pc:chgData name="luis cleto" userId="a76db6c301978307" providerId="LiveId" clId="{860A4F2C-1596-4ACD-95D2-7AE3CD351458}" dt="2025-09-18T12:22:31.726" v="9" actId="2696"/>
        <pc:sldMkLst>
          <pc:docMk/>
          <pc:sldMk cId="15718516" sldId="272"/>
        </pc:sldMkLst>
      </pc:sldChg>
      <pc:sldChg chg="modSp mod">
        <pc:chgData name="luis cleto" userId="a76db6c301978307" providerId="LiveId" clId="{860A4F2C-1596-4ACD-95D2-7AE3CD351458}" dt="2025-10-27T16:12:34.444" v="374" actId="27636"/>
        <pc:sldMkLst>
          <pc:docMk/>
          <pc:sldMk cId="2061167434" sldId="584"/>
        </pc:sldMkLst>
        <pc:spChg chg="mod">
          <ac:chgData name="luis cleto" userId="a76db6c301978307" providerId="LiveId" clId="{860A4F2C-1596-4ACD-95D2-7AE3CD351458}" dt="2025-10-27T16:12:34.444" v="374" actId="27636"/>
          <ac:spMkLst>
            <pc:docMk/>
            <pc:sldMk cId="2061167434" sldId="584"/>
            <ac:spMk id="3" creationId="{F48D5D6B-20C6-436E-B7C5-751BD9CCB7A0}"/>
          </ac:spMkLst>
        </pc:spChg>
      </pc:sldChg>
      <pc:sldChg chg="ord">
        <pc:chgData name="luis cleto" userId="a76db6c301978307" providerId="LiveId" clId="{860A4F2C-1596-4ACD-95D2-7AE3CD351458}" dt="2025-10-27T16:09:50.346" v="299"/>
        <pc:sldMkLst>
          <pc:docMk/>
          <pc:sldMk cId="1227449555" sldId="785"/>
        </pc:sldMkLst>
      </pc:sldChg>
      <pc:sldChg chg="ord">
        <pc:chgData name="luis cleto" userId="a76db6c301978307" providerId="LiveId" clId="{860A4F2C-1596-4ACD-95D2-7AE3CD351458}" dt="2025-10-27T16:09:50.346" v="299"/>
        <pc:sldMkLst>
          <pc:docMk/>
          <pc:sldMk cId="3040871536" sldId="1040"/>
        </pc:sldMkLst>
      </pc:sldChg>
      <pc:sldChg chg="ord">
        <pc:chgData name="luis cleto" userId="a76db6c301978307" providerId="LiveId" clId="{860A4F2C-1596-4ACD-95D2-7AE3CD351458}" dt="2025-10-27T15:16:17.121" v="62"/>
        <pc:sldMkLst>
          <pc:docMk/>
          <pc:sldMk cId="390697399" sldId="1098"/>
        </pc:sldMkLst>
      </pc:sldChg>
      <pc:sldChg chg="modSp mod">
        <pc:chgData name="luis cleto" userId="a76db6c301978307" providerId="LiveId" clId="{860A4F2C-1596-4ACD-95D2-7AE3CD351458}" dt="2025-10-27T16:20:23.782" v="951" actId="313"/>
        <pc:sldMkLst>
          <pc:docMk/>
          <pc:sldMk cId="3169026244" sldId="1435"/>
        </pc:sldMkLst>
        <pc:spChg chg="mod">
          <ac:chgData name="luis cleto" userId="a76db6c301978307" providerId="LiveId" clId="{860A4F2C-1596-4ACD-95D2-7AE3CD351458}" dt="2025-10-27T16:20:23.782" v="951" actId="313"/>
          <ac:spMkLst>
            <pc:docMk/>
            <pc:sldMk cId="3169026244" sldId="1435"/>
            <ac:spMk id="4" creationId="{59C2705A-74DB-233C-B6BE-A068C7CC8A96}"/>
          </ac:spMkLst>
        </pc:spChg>
      </pc:sldChg>
      <pc:sldChg chg="modSp mod ord">
        <pc:chgData name="luis cleto" userId="a76db6c301978307" providerId="LiveId" clId="{860A4F2C-1596-4ACD-95D2-7AE3CD351458}" dt="2025-10-27T16:21:01.008" v="967" actId="122"/>
        <pc:sldMkLst>
          <pc:docMk/>
          <pc:sldMk cId="1563203480" sldId="1436"/>
        </pc:sldMkLst>
        <pc:spChg chg="mod">
          <ac:chgData name="luis cleto" userId="a76db6c301978307" providerId="LiveId" clId="{860A4F2C-1596-4ACD-95D2-7AE3CD351458}" dt="2025-10-27T16:21:01.008" v="967" actId="122"/>
          <ac:spMkLst>
            <pc:docMk/>
            <pc:sldMk cId="1563203480" sldId="1436"/>
            <ac:spMk id="4" creationId="{6E58C02C-6F97-3A15-046C-CA81893D78F6}"/>
          </ac:spMkLst>
        </pc:spChg>
      </pc:sldChg>
      <pc:sldChg chg="ord">
        <pc:chgData name="luis cleto" userId="a76db6c301978307" providerId="LiveId" clId="{860A4F2C-1596-4ACD-95D2-7AE3CD351458}" dt="2025-10-27T16:09:50.346" v="299"/>
        <pc:sldMkLst>
          <pc:docMk/>
          <pc:sldMk cId="2594042632" sldId="1555"/>
        </pc:sldMkLst>
      </pc:sldChg>
      <pc:sldChg chg="ord">
        <pc:chgData name="luis cleto" userId="a76db6c301978307" providerId="LiveId" clId="{860A4F2C-1596-4ACD-95D2-7AE3CD351458}" dt="2025-10-27T16:09:50.346" v="299"/>
        <pc:sldMkLst>
          <pc:docMk/>
          <pc:sldMk cId="769889759" sldId="1556"/>
        </pc:sldMkLst>
      </pc:sldChg>
      <pc:sldChg chg="ord">
        <pc:chgData name="luis cleto" userId="a76db6c301978307" providerId="LiveId" clId="{860A4F2C-1596-4ACD-95D2-7AE3CD351458}" dt="2025-10-27T16:09:50.346" v="299"/>
        <pc:sldMkLst>
          <pc:docMk/>
          <pc:sldMk cId="1165770918" sldId="1563"/>
        </pc:sldMkLst>
      </pc:sldChg>
      <pc:sldChg chg="ord">
        <pc:chgData name="luis cleto" userId="a76db6c301978307" providerId="LiveId" clId="{860A4F2C-1596-4ACD-95D2-7AE3CD351458}" dt="2025-10-27T16:09:50.346" v="299"/>
        <pc:sldMkLst>
          <pc:docMk/>
          <pc:sldMk cId="4029036229" sldId="1564"/>
        </pc:sldMkLst>
      </pc:sldChg>
      <pc:sldChg chg="ord">
        <pc:chgData name="luis cleto" userId="a76db6c301978307" providerId="LiveId" clId="{860A4F2C-1596-4ACD-95D2-7AE3CD351458}" dt="2025-10-27T16:09:50.346" v="299"/>
        <pc:sldMkLst>
          <pc:docMk/>
          <pc:sldMk cId="532801380" sldId="2108"/>
        </pc:sldMkLst>
      </pc:sldChg>
      <pc:sldChg chg="ord">
        <pc:chgData name="luis cleto" userId="a76db6c301978307" providerId="LiveId" clId="{860A4F2C-1596-4ACD-95D2-7AE3CD351458}" dt="2025-10-27T16:09:50.346" v="299"/>
        <pc:sldMkLst>
          <pc:docMk/>
          <pc:sldMk cId="3799388625" sldId="2109"/>
        </pc:sldMkLst>
      </pc:sldChg>
      <pc:sldChg chg="modSp del mod">
        <pc:chgData name="luis cleto" userId="a76db6c301978307" providerId="LiveId" clId="{860A4F2C-1596-4ACD-95D2-7AE3CD351458}" dt="2025-10-27T15:16:54.387" v="64" actId="2696"/>
        <pc:sldMkLst>
          <pc:docMk/>
          <pc:sldMk cId="1224501505" sldId="2116"/>
        </pc:sldMkLst>
      </pc:sldChg>
      <pc:sldChg chg="del">
        <pc:chgData name="luis cleto" userId="a76db6c301978307" providerId="LiveId" clId="{860A4F2C-1596-4ACD-95D2-7AE3CD351458}" dt="2025-09-18T12:20:42.598" v="7" actId="2696"/>
        <pc:sldMkLst>
          <pc:docMk/>
          <pc:sldMk cId="1294933524" sldId="2121"/>
        </pc:sldMkLst>
      </pc:sldChg>
      <pc:sldChg chg="modSp del mod">
        <pc:chgData name="luis cleto" userId="a76db6c301978307" providerId="LiveId" clId="{860A4F2C-1596-4ACD-95D2-7AE3CD351458}" dt="2025-10-27T15:07:15.384" v="17" actId="2696"/>
        <pc:sldMkLst>
          <pc:docMk/>
          <pc:sldMk cId="3288498179" sldId="2869"/>
        </pc:sldMkLst>
      </pc:sldChg>
      <pc:sldChg chg="ord">
        <pc:chgData name="luis cleto" userId="a76db6c301978307" providerId="LiveId" clId="{860A4F2C-1596-4ACD-95D2-7AE3CD351458}" dt="2025-10-27T16:09:50.346" v="299"/>
        <pc:sldMkLst>
          <pc:docMk/>
          <pc:sldMk cId="3465224140" sldId="2871"/>
        </pc:sldMkLst>
      </pc:sldChg>
      <pc:sldChg chg="ord">
        <pc:chgData name="luis cleto" userId="a76db6c301978307" providerId="LiveId" clId="{860A4F2C-1596-4ACD-95D2-7AE3CD351458}" dt="2025-10-27T16:09:50.346" v="299"/>
        <pc:sldMkLst>
          <pc:docMk/>
          <pc:sldMk cId="454808701" sldId="2872"/>
        </pc:sldMkLst>
      </pc:sldChg>
      <pc:sldChg chg="ord">
        <pc:chgData name="luis cleto" userId="a76db6c301978307" providerId="LiveId" clId="{860A4F2C-1596-4ACD-95D2-7AE3CD351458}" dt="2025-10-27T16:09:50.346" v="299"/>
        <pc:sldMkLst>
          <pc:docMk/>
          <pc:sldMk cId="3654844698" sldId="2873"/>
        </pc:sldMkLst>
      </pc:sldChg>
      <pc:sldChg chg="ord">
        <pc:chgData name="luis cleto" userId="a76db6c301978307" providerId="LiveId" clId="{860A4F2C-1596-4ACD-95D2-7AE3CD351458}" dt="2025-10-27T16:09:50.346" v="299"/>
        <pc:sldMkLst>
          <pc:docMk/>
          <pc:sldMk cId="1764301296" sldId="2874"/>
        </pc:sldMkLst>
      </pc:sldChg>
      <pc:sldChg chg="ord">
        <pc:chgData name="luis cleto" userId="a76db6c301978307" providerId="LiveId" clId="{860A4F2C-1596-4ACD-95D2-7AE3CD351458}" dt="2025-10-27T16:09:50.346" v="299"/>
        <pc:sldMkLst>
          <pc:docMk/>
          <pc:sldMk cId="1459064466" sldId="2875"/>
        </pc:sldMkLst>
      </pc:sldChg>
      <pc:sldChg chg="ord">
        <pc:chgData name="luis cleto" userId="a76db6c301978307" providerId="LiveId" clId="{860A4F2C-1596-4ACD-95D2-7AE3CD351458}" dt="2025-10-27T16:09:50.346" v="299"/>
        <pc:sldMkLst>
          <pc:docMk/>
          <pc:sldMk cId="1149403528" sldId="2876"/>
        </pc:sldMkLst>
      </pc:sldChg>
      <pc:sldChg chg="ord">
        <pc:chgData name="luis cleto" userId="a76db6c301978307" providerId="LiveId" clId="{860A4F2C-1596-4ACD-95D2-7AE3CD351458}" dt="2025-10-27T16:09:50.346" v="299"/>
        <pc:sldMkLst>
          <pc:docMk/>
          <pc:sldMk cId="287250091" sldId="2877"/>
        </pc:sldMkLst>
      </pc:sldChg>
      <pc:sldChg chg="ord">
        <pc:chgData name="luis cleto" userId="a76db6c301978307" providerId="LiveId" clId="{860A4F2C-1596-4ACD-95D2-7AE3CD351458}" dt="2025-10-27T16:09:50.346" v="299"/>
        <pc:sldMkLst>
          <pc:docMk/>
          <pc:sldMk cId="3127123376" sldId="2878"/>
        </pc:sldMkLst>
      </pc:sldChg>
      <pc:sldChg chg="ord">
        <pc:chgData name="luis cleto" userId="a76db6c301978307" providerId="LiveId" clId="{860A4F2C-1596-4ACD-95D2-7AE3CD351458}" dt="2025-10-27T16:09:50.346" v="299"/>
        <pc:sldMkLst>
          <pc:docMk/>
          <pc:sldMk cId="2568485785" sldId="2879"/>
        </pc:sldMkLst>
      </pc:sldChg>
      <pc:sldChg chg="ord">
        <pc:chgData name="luis cleto" userId="a76db6c301978307" providerId="LiveId" clId="{860A4F2C-1596-4ACD-95D2-7AE3CD351458}" dt="2025-10-27T16:09:50.346" v="299"/>
        <pc:sldMkLst>
          <pc:docMk/>
          <pc:sldMk cId="2920388597" sldId="2880"/>
        </pc:sldMkLst>
      </pc:sldChg>
      <pc:sldChg chg="ord">
        <pc:chgData name="luis cleto" userId="a76db6c301978307" providerId="LiveId" clId="{860A4F2C-1596-4ACD-95D2-7AE3CD351458}" dt="2025-10-27T16:09:50.346" v="299"/>
        <pc:sldMkLst>
          <pc:docMk/>
          <pc:sldMk cId="3953423315" sldId="2881"/>
        </pc:sldMkLst>
      </pc:sldChg>
      <pc:sldChg chg="ord">
        <pc:chgData name="luis cleto" userId="a76db6c301978307" providerId="LiveId" clId="{860A4F2C-1596-4ACD-95D2-7AE3CD351458}" dt="2025-10-27T16:09:50.346" v="299"/>
        <pc:sldMkLst>
          <pc:docMk/>
          <pc:sldMk cId="1100112950" sldId="2882"/>
        </pc:sldMkLst>
      </pc:sldChg>
      <pc:sldChg chg="add del">
        <pc:chgData name="luis cleto" userId="a76db6c301978307" providerId="LiveId" clId="{860A4F2C-1596-4ACD-95D2-7AE3CD351458}" dt="2025-09-18T12:17:36.563" v="3" actId="2696"/>
        <pc:sldMkLst>
          <pc:docMk/>
          <pc:sldMk cId="2224311286" sldId="2883"/>
        </pc:sldMkLst>
      </pc:sldChg>
      <pc:sldChg chg="add del">
        <pc:chgData name="luis cleto" userId="a76db6c301978307" providerId="LiveId" clId="{860A4F2C-1596-4ACD-95D2-7AE3CD351458}" dt="2025-09-18T12:19:53.270" v="5" actId="2696"/>
        <pc:sldMkLst>
          <pc:docMk/>
          <pc:sldMk cId="4057660503" sldId="2883"/>
        </pc:sldMkLst>
      </pc:sldChg>
      <pc:sldChg chg="add del">
        <pc:chgData name="luis cleto" userId="a76db6c301978307" providerId="LiveId" clId="{860A4F2C-1596-4ACD-95D2-7AE3CD351458}" dt="2025-10-27T15:12:44.920" v="53" actId="2696"/>
        <pc:sldMkLst>
          <pc:docMk/>
          <pc:sldMk cId="537389588" sldId="2907"/>
        </pc:sldMkLst>
      </pc:sldChg>
      <pc:sldChg chg="modSp add mod">
        <pc:chgData name="luis cleto" userId="a76db6c301978307" providerId="LiveId" clId="{860A4F2C-1596-4ACD-95D2-7AE3CD351458}" dt="2025-10-27T15:13:03.186" v="54" actId="207"/>
        <pc:sldMkLst>
          <pc:docMk/>
          <pc:sldMk cId="198482355" sldId="2908"/>
        </pc:sldMkLst>
        <pc:spChg chg="mod">
          <ac:chgData name="luis cleto" userId="a76db6c301978307" providerId="LiveId" clId="{860A4F2C-1596-4ACD-95D2-7AE3CD351458}" dt="2025-10-27T15:13:03.186" v="54" actId="207"/>
          <ac:spMkLst>
            <pc:docMk/>
            <pc:sldMk cId="198482355" sldId="2908"/>
            <ac:spMk id="3" creationId="{214B2EF2-D3B3-4595-9E41-FFD878799B00}"/>
          </ac:spMkLst>
        </pc:spChg>
      </pc:sldChg>
      <pc:sldChg chg="add">
        <pc:chgData name="luis cleto" userId="a76db6c301978307" providerId="LiveId" clId="{860A4F2C-1596-4ACD-95D2-7AE3CD351458}" dt="2025-09-20T09:00:41.560" v="11"/>
        <pc:sldMkLst>
          <pc:docMk/>
          <pc:sldMk cId="317172402" sldId="2909"/>
        </pc:sldMkLst>
      </pc:sldChg>
      <pc:sldChg chg="modSp add mod">
        <pc:chgData name="luis cleto" userId="a76db6c301978307" providerId="LiveId" clId="{860A4F2C-1596-4ACD-95D2-7AE3CD351458}" dt="2025-10-27T15:09:39.660" v="52" actId="20577"/>
        <pc:sldMkLst>
          <pc:docMk/>
          <pc:sldMk cId="4246454662" sldId="2954"/>
        </pc:sldMkLst>
        <pc:spChg chg="mod">
          <ac:chgData name="luis cleto" userId="a76db6c301978307" providerId="LiveId" clId="{860A4F2C-1596-4ACD-95D2-7AE3CD351458}" dt="2025-10-27T15:09:39.660" v="52" actId="20577"/>
          <ac:spMkLst>
            <pc:docMk/>
            <pc:sldMk cId="4246454662" sldId="2954"/>
            <ac:spMk id="5" creationId="{C81EEA12-DFC8-C782-474B-471E5985C675}"/>
          </ac:spMkLst>
        </pc:spChg>
      </pc:sldChg>
      <pc:sldChg chg="modSp add mod">
        <pc:chgData name="luis cleto" userId="a76db6c301978307" providerId="LiveId" clId="{860A4F2C-1596-4ACD-95D2-7AE3CD351458}" dt="2025-10-27T15:06:49.953" v="16" actId="255"/>
        <pc:sldMkLst>
          <pc:docMk/>
          <pc:sldMk cId="850928955" sldId="2955"/>
        </pc:sldMkLst>
        <pc:spChg chg="mod">
          <ac:chgData name="luis cleto" userId="a76db6c301978307" providerId="LiveId" clId="{860A4F2C-1596-4ACD-95D2-7AE3CD351458}" dt="2025-10-27T15:06:49.953" v="16" actId="255"/>
          <ac:spMkLst>
            <pc:docMk/>
            <pc:sldMk cId="850928955" sldId="2955"/>
            <ac:spMk id="4" creationId="{D03525E0-1ED9-FFD7-40BA-4FCF34A11B1B}"/>
          </ac:spMkLst>
        </pc:spChg>
      </pc:sldChg>
      <pc:sldChg chg="addSp delSp modSp new mod modAnim">
        <pc:chgData name="luis cleto" userId="a76db6c301978307" providerId="LiveId" clId="{860A4F2C-1596-4ACD-95D2-7AE3CD351458}" dt="2025-10-27T15:15:53.673" v="60" actId="14100"/>
        <pc:sldMkLst>
          <pc:docMk/>
          <pc:sldMk cId="550178024" sldId="2956"/>
        </pc:sldMkLst>
        <pc:picChg chg="add mod">
          <ac:chgData name="luis cleto" userId="a76db6c301978307" providerId="LiveId" clId="{860A4F2C-1596-4ACD-95D2-7AE3CD351458}" dt="2025-10-27T15:15:53.673" v="60" actId="14100"/>
          <ac:picMkLst>
            <pc:docMk/>
            <pc:sldMk cId="550178024" sldId="2956"/>
            <ac:picMk id="4" creationId="{075ABAC4-1E54-EEB4-B38E-83BFD9B0B55B}"/>
          </ac:picMkLst>
        </pc:picChg>
      </pc:sldChg>
      <pc:sldChg chg="addSp modSp new mod">
        <pc:chgData name="luis cleto" userId="a76db6c301978307" providerId="LiveId" clId="{860A4F2C-1596-4ACD-95D2-7AE3CD351458}" dt="2025-10-27T15:28:15.399" v="266" actId="207"/>
        <pc:sldMkLst>
          <pc:docMk/>
          <pc:sldMk cId="2880024504" sldId="2957"/>
        </pc:sldMkLst>
      </pc:sldChg>
      <pc:sldChg chg="addSp delSp modSp add mod">
        <pc:chgData name="luis cleto" userId="a76db6c301978307" providerId="LiveId" clId="{860A4F2C-1596-4ACD-95D2-7AE3CD351458}" dt="2025-10-27T15:30:01.627" v="277" actId="1076"/>
        <pc:sldMkLst>
          <pc:docMk/>
          <pc:sldMk cId="3644798139" sldId="2958"/>
        </pc:sldMkLst>
      </pc:sldChg>
      <pc:sldChg chg="add del">
        <pc:chgData name="luis cleto" userId="a76db6c301978307" providerId="LiveId" clId="{860A4F2C-1596-4ACD-95D2-7AE3CD351458}" dt="2025-10-27T15:26:38.929" v="253" actId="2696"/>
        <pc:sldMkLst>
          <pc:docMk/>
          <pc:sldMk cId="3784463605" sldId="2958"/>
        </pc:sldMkLst>
      </pc:sldChg>
      <pc:sldChg chg="modSp add mod setBg">
        <pc:chgData name="luis cleto" userId="a76db6c301978307" providerId="LiveId" clId="{860A4F2C-1596-4ACD-95D2-7AE3CD351458}" dt="2025-10-31T08:07:09.280" v="996" actId="20577"/>
        <pc:sldMkLst>
          <pc:docMk/>
          <pc:sldMk cId="1368675739" sldId="2965"/>
        </pc:sldMkLst>
        <pc:spChg chg="mod">
          <ac:chgData name="luis cleto" userId="a76db6c301978307" providerId="LiveId" clId="{860A4F2C-1596-4ACD-95D2-7AE3CD351458}" dt="2025-10-31T08:07:09.280" v="996" actId="20577"/>
          <ac:spMkLst>
            <pc:docMk/>
            <pc:sldMk cId="1368675739" sldId="2965"/>
            <ac:spMk id="4" creationId="{19B4F0BC-34CC-03F7-E967-F4CE02412021}"/>
          </ac:spMkLst>
        </pc:spChg>
      </pc:sldChg>
      <pc:sldChg chg="addSp modSp new mod">
        <pc:chgData name="luis cleto" userId="a76db6c301978307" providerId="LiveId" clId="{860A4F2C-1596-4ACD-95D2-7AE3CD351458}" dt="2025-10-31T08:11:02.917" v="1017" actId="207"/>
        <pc:sldMkLst>
          <pc:docMk/>
          <pc:sldMk cId="1081502187" sldId="2966"/>
        </pc:sldMkLst>
        <pc:spChg chg="add mod">
          <ac:chgData name="luis cleto" userId="a76db6c301978307" providerId="LiveId" clId="{860A4F2C-1596-4ACD-95D2-7AE3CD351458}" dt="2025-10-31T08:11:02.917" v="1017" actId="207"/>
          <ac:spMkLst>
            <pc:docMk/>
            <pc:sldMk cId="1081502187" sldId="2966"/>
            <ac:spMk id="4" creationId="{2557119E-99C7-E2C1-6644-972D806DDBBA}"/>
          </ac:spMkLst>
        </pc:spChg>
      </pc:sldChg>
      <pc:sldChg chg="addSp modSp new mod">
        <pc:chgData name="luis cleto" userId="a76db6c301978307" providerId="LiveId" clId="{860A4F2C-1596-4ACD-95D2-7AE3CD351458}" dt="2025-11-05T08:46:20.078" v="1044" actId="1076"/>
        <pc:sldMkLst>
          <pc:docMk/>
          <pc:sldMk cId="1283070440" sldId="2979"/>
        </pc:sldMkLst>
        <pc:picChg chg="add mod">
          <ac:chgData name="luis cleto" userId="a76db6c301978307" providerId="LiveId" clId="{860A4F2C-1596-4ACD-95D2-7AE3CD351458}" dt="2025-11-05T08:46:17.162" v="1043" actId="14100"/>
          <ac:picMkLst>
            <pc:docMk/>
            <pc:sldMk cId="1283070440" sldId="2979"/>
            <ac:picMk id="3" creationId="{F61AB5C4-A5E3-BBDC-E6AC-6B21286AE021}"/>
          </ac:picMkLst>
        </pc:picChg>
        <pc:picChg chg="add mod">
          <ac:chgData name="luis cleto" userId="a76db6c301978307" providerId="LiveId" clId="{860A4F2C-1596-4ACD-95D2-7AE3CD351458}" dt="2025-11-05T08:46:20.078" v="1044" actId="1076"/>
          <ac:picMkLst>
            <pc:docMk/>
            <pc:sldMk cId="1283070440" sldId="2979"/>
            <ac:picMk id="5" creationId="{B073A11B-F18A-7FDD-ACC9-EB2C7C3ED63B}"/>
          </ac:picMkLst>
        </pc:picChg>
        <pc:picChg chg="add mod">
          <ac:chgData name="luis cleto" userId="a76db6c301978307" providerId="LiveId" clId="{860A4F2C-1596-4ACD-95D2-7AE3CD351458}" dt="2025-11-05T08:45:59.496" v="1039" actId="14100"/>
          <ac:picMkLst>
            <pc:docMk/>
            <pc:sldMk cId="1283070440" sldId="2979"/>
            <ac:picMk id="7" creationId="{C5746B16-D3B7-BC0C-C1C5-FA373AA34BA3}"/>
          </ac:picMkLst>
        </pc:picChg>
      </pc:sldChg>
    </pc:docChg>
  </pc:docChgLst>
  <pc:docChgLst>
    <pc:chgData name="luis cleto" userId="a76db6c301978307" providerId="LiveId" clId="{7A9650B0-9E7C-4CFF-92F0-2E35CB7A1A5D}"/>
    <pc:docChg chg="custSel addSld delSld modSld sldOrd">
      <pc:chgData name="luis cleto" userId="a76db6c301978307" providerId="LiveId" clId="{7A9650B0-9E7C-4CFF-92F0-2E35CB7A1A5D}" dt="2025-07-24T19:03:43.583" v="670"/>
      <pc:docMkLst>
        <pc:docMk/>
      </pc:docMkLst>
      <pc:sldChg chg="delSp modSp mod">
        <pc:chgData name="luis cleto" userId="a76db6c301978307" providerId="LiveId" clId="{7A9650B0-9E7C-4CFF-92F0-2E35CB7A1A5D}" dt="2025-07-17T07:54:57.471" v="37"/>
        <pc:sldMkLst>
          <pc:docMk/>
          <pc:sldMk cId="965234370" sldId="258"/>
        </pc:sldMkLst>
      </pc:sldChg>
      <pc:sldChg chg="modSp mod">
        <pc:chgData name="luis cleto" userId="a76db6c301978307" providerId="LiveId" clId="{7A9650B0-9E7C-4CFF-92F0-2E35CB7A1A5D}" dt="2025-07-17T12:58:00.978" v="309" actId="1076"/>
        <pc:sldMkLst>
          <pc:docMk/>
          <pc:sldMk cId="2354800893" sldId="259"/>
        </pc:sldMkLst>
      </pc:sldChg>
      <pc:sldChg chg="modSp mod">
        <pc:chgData name="luis cleto" userId="a76db6c301978307" providerId="LiveId" clId="{7A9650B0-9E7C-4CFF-92F0-2E35CB7A1A5D}" dt="2025-07-17T13:00:24.282" v="371" actId="20577"/>
        <pc:sldMkLst>
          <pc:docMk/>
          <pc:sldMk cId="926093607" sldId="260"/>
        </pc:sldMkLst>
      </pc:sldChg>
      <pc:sldChg chg="modSp mod">
        <pc:chgData name="luis cleto" userId="a76db6c301978307" providerId="LiveId" clId="{7A9650B0-9E7C-4CFF-92F0-2E35CB7A1A5D}" dt="2025-07-17T13:03:00.240" v="446" actId="20577"/>
        <pc:sldMkLst>
          <pc:docMk/>
          <pc:sldMk cId="274427731" sldId="261"/>
        </pc:sldMkLst>
      </pc:sldChg>
      <pc:sldChg chg="modSp mod">
        <pc:chgData name="luis cleto" userId="a76db6c301978307" providerId="LiveId" clId="{7A9650B0-9E7C-4CFF-92F0-2E35CB7A1A5D}" dt="2025-07-17T13:07:40.447" v="569" actId="20577"/>
        <pc:sldMkLst>
          <pc:docMk/>
          <pc:sldMk cId="850871472" sldId="262"/>
        </pc:sldMkLst>
      </pc:sldChg>
      <pc:sldChg chg="modSp mod">
        <pc:chgData name="luis cleto" userId="a76db6c301978307" providerId="LiveId" clId="{7A9650B0-9E7C-4CFF-92F0-2E35CB7A1A5D}" dt="2025-07-17T07:57:15.325" v="52" actId="20577"/>
        <pc:sldMkLst>
          <pc:docMk/>
          <pc:sldMk cId="2061167434" sldId="584"/>
        </pc:sldMkLst>
      </pc:sldChg>
      <pc:sldChg chg="ord">
        <pc:chgData name="luis cleto" userId="a76db6c301978307" providerId="LiveId" clId="{7A9650B0-9E7C-4CFF-92F0-2E35CB7A1A5D}" dt="2025-07-17T07:56:50.287" v="44"/>
        <pc:sldMkLst>
          <pc:docMk/>
          <pc:sldMk cId="1541800722" sldId="636"/>
        </pc:sldMkLst>
      </pc:sldChg>
      <pc:sldChg chg="del ord">
        <pc:chgData name="luis cleto" userId="a76db6c301978307" providerId="LiveId" clId="{7A9650B0-9E7C-4CFF-92F0-2E35CB7A1A5D}" dt="2025-07-17T13:19:09.993" v="612" actId="2696"/>
        <pc:sldMkLst>
          <pc:docMk/>
          <pc:sldMk cId="3824635454" sldId="685"/>
        </pc:sldMkLst>
      </pc:sldChg>
      <pc:sldChg chg="del ord">
        <pc:chgData name="luis cleto" userId="a76db6c301978307" providerId="LiveId" clId="{7A9650B0-9E7C-4CFF-92F0-2E35CB7A1A5D}" dt="2025-07-17T13:20:54.551" v="625" actId="2696"/>
        <pc:sldMkLst>
          <pc:docMk/>
          <pc:sldMk cId="2815531367" sldId="693"/>
        </pc:sldMkLst>
      </pc:sldChg>
      <pc:sldChg chg="del ord">
        <pc:chgData name="luis cleto" userId="a76db6c301978307" providerId="LiveId" clId="{7A9650B0-9E7C-4CFF-92F0-2E35CB7A1A5D}" dt="2025-07-17T13:18:22.940" v="606" actId="2696"/>
        <pc:sldMkLst>
          <pc:docMk/>
          <pc:sldMk cId="3179201737" sldId="694"/>
        </pc:sldMkLst>
      </pc:sldChg>
      <pc:sldChg chg="add del ord">
        <pc:chgData name="luis cleto" userId="a76db6c301978307" providerId="LiveId" clId="{7A9650B0-9E7C-4CFF-92F0-2E35CB7A1A5D}" dt="2025-07-17T13:16:16.496" v="595" actId="2696"/>
        <pc:sldMkLst>
          <pc:docMk/>
          <pc:sldMk cId="2618195314" sldId="698"/>
        </pc:sldMkLst>
      </pc:sldChg>
      <pc:sldChg chg="del">
        <pc:chgData name="luis cleto" userId="a76db6c301978307" providerId="LiveId" clId="{7A9650B0-9E7C-4CFF-92F0-2E35CB7A1A5D}" dt="2025-07-17T13:20:02.855" v="619" actId="2696"/>
        <pc:sldMkLst>
          <pc:docMk/>
          <pc:sldMk cId="3170401423" sldId="754"/>
        </pc:sldMkLst>
      </pc:sldChg>
      <pc:sldChg chg="del">
        <pc:chgData name="luis cleto" userId="a76db6c301978307" providerId="LiveId" clId="{7A9650B0-9E7C-4CFF-92F0-2E35CB7A1A5D}" dt="2025-07-17T13:20:02.855" v="619" actId="2696"/>
        <pc:sldMkLst>
          <pc:docMk/>
          <pc:sldMk cId="322184933" sldId="778"/>
        </pc:sldMkLst>
      </pc:sldChg>
      <pc:sldChg chg="ord">
        <pc:chgData name="luis cleto" userId="a76db6c301978307" providerId="LiveId" clId="{7A9650B0-9E7C-4CFF-92F0-2E35CB7A1A5D}" dt="2025-07-17T13:15:00.147" v="590"/>
        <pc:sldMkLst>
          <pc:docMk/>
          <pc:sldMk cId="1227449555" sldId="785"/>
        </pc:sldMkLst>
      </pc:sldChg>
      <pc:sldChg chg="del ord">
        <pc:chgData name="luis cleto" userId="a76db6c301978307" providerId="LiveId" clId="{7A9650B0-9E7C-4CFF-92F0-2E35CB7A1A5D}" dt="2025-07-17T13:19:42.952" v="618" actId="2696"/>
        <pc:sldMkLst>
          <pc:docMk/>
          <pc:sldMk cId="4018997487" sldId="786"/>
        </pc:sldMkLst>
      </pc:sldChg>
      <pc:sldChg chg="del">
        <pc:chgData name="luis cleto" userId="a76db6c301978307" providerId="LiveId" clId="{7A9650B0-9E7C-4CFF-92F0-2E35CB7A1A5D}" dt="2025-07-17T13:20:02.855" v="619" actId="2696"/>
        <pc:sldMkLst>
          <pc:docMk/>
          <pc:sldMk cId="1163776998" sldId="825"/>
        </pc:sldMkLst>
      </pc:sldChg>
      <pc:sldChg chg="modSp">
        <pc:chgData name="luis cleto" userId="a76db6c301978307" providerId="LiveId" clId="{7A9650B0-9E7C-4CFF-92F0-2E35CB7A1A5D}" dt="2025-07-17T07:52:09.380" v="33" actId="20577"/>
        <pc:sldMkLst>
          <pc:docMk/>
          <pc:sldMk cId="384802924" sldId="832"/>
        </pc:sldMkLst>
      </pc:sldChg>
      <pc:sldChg chg="del ord">
        <pc:chgData name="luis cleto" userId="a76db6c301978307" providerId="LiveId" clId="{7A9650B0-9E7C-4CFF-92F0-2E35CB7A1A5D}" dt="2025-07-17T13:18:53.450" v="609" actId="2696"/>
        <pc:sldMkLst>
          <pc:docMk/>
          <pc:sldMk cId="3644410497" sldId="1039"/>
        </pc:sldMkLst>
      </pc:sldChg>
      <pc:sldChg chg="add ord">
        <pc:chgData name="luis cleto" userId="a76db6c301978307" providerId="LiveId" clId="{7A9650B0-9E7C-4CFF-92F0-2E35CB7A1A5D}" dt="2025-07-17T13:14:34.158" v="588"/>
        <pc:sldMkLst>
          <pc:docMk/>
          <pc:sldMk cId="3040871536" sldId="1040"/>
        </pc:sldMkLst>
      </pc:sldChg>
      <pc:sldChg chg="del ord">
        <pc:chgData name="luis cleto" userId="a76db6c301978307" providerId="LiveId" clId="{7A9650B0-9E7C-4CFF-92F0-2E35CB7A1A5D}" dt="2025-07-17T13:15:37.326" v="594" actId="2696"/>
        <pc:sldMkLst>
          <pc:docMk/>
          <pc:sldMk cId="1323018756" sldId="1272"/>
        </pc:sldMkLst>
      </pc:sldChg>
      <pc:sldChg chg="modSp mod">
        <pc:chgData name="luis cleto" userId="a76db6c301978307" providerId="LiveId" clId="{7A9650B0-9E7C-4CFF-92F0-2E35CB7A1A5D}" dt="2025-07-17T12:52:13.209" v="186" actId="20577"/>
        <pc:sldMkLst>
          <pc:docMk/>
          <pc:sldMk cId="2484070542" sldId="1273"/>
        </pc:sldMkLst>
      </pc:sldChg>
      <pc:sldChg chg="del ord">
        <pc:chgData name="luis cleto" userId="a76db6c301978307" providerId="LiveId" clId="{7A9650B0-9E7C-4CFF-92F0-2E35CB7A1A5D}" dt="2025-07-17T13:20:39.412" v="622" actId="2696"/>
        <pc:sldMkLst>
          <pc:docMk/>
          <pc:sldMk cId="268365341" sldId="1279"/>
        </pc:sldMkLst>
      </pc:sldChg>
      <pc:sldChg chg="modSp mod">
        <pc:chgData name="luis cleto" userId="a76db6c301978307" providerId="LiveId" clId="{7A9650B0-9E7C-4CFF-92F0-2E35CB7A1A5D}" dt="2025-07-17T12:54:54.340" v="239" actId="20577"/>
        <pc:sldMkLst>
          <pc:docMk/>
          <pc:sldMk cId="1760442156" sldId="1282"/>
        </pc:sldMkLst>
      </pc:sldChg>
      <pc:sldChg chg="add del ord">
        <pc:chgData name="luis cleto" userId="a76db6c301978307" providerId="LiveId" clId="{7A9650B0-9E7C-4CFF-92F0-2E35CB7A1A5D}" dt="2025-07-17T13:16:22.450" v="596" actId="2696"/>
        <pc:sldMkLst>
          <pc:docMk/>
          <pc:sldMk cId="937615187" sldId="1299"/>
        </pc:sldMkLst>
      </pc:sldChg>
      <pc:sldChg chg="del ord">
        <pc:chgData name="luis cleto" userId="a76db6c301978307" providerId="LiveId" clId="{7A9650B0-9E7C-4CFF-92F0-2E35CB7A1A5D}" dt="2025-07-17T13:19:25.978" v="615" actId="2696"/>
        <pc:sldMkLst>
          <pc:docMk/>
          <pc:sldMk cId="3324082188" sldId="1303"/>
        </pc:sldMkLst>
      </pc:sldChg>
      <pc:sldChg chg="del">
        <pc:chgData name="luis cleto" userId="a76db6c301978307" providerId="LiveId" clId="{7A9650B0-9E7C-4CFF-92F0-2E35CB7A1A5D}" dt="2025-07-17T13:22:08.211" v="638" actId="2696"/>
        <pc:sldMkLst>
          <pc:docMk/>
          <pc:sldMk cId="887877648" sldId="1383"/>
        </pc:sldMkLst>
      </pc:sldChg>
      <pc:sldChg chg="modSp mod">
        <pc:chgData name="luis cleto" userId="a76db6c301978307" providerId="LiveId" clId="{7A9650B0-9E7C-4CFF-92F0-2E35CB7A1A5D}" dt="2025-07-17T13:22:40.836" v="669" actId="20577"/>
        <pc:sldMkLst>
          <pc:docMk/>
          <pc:sldMk cId="1569259407" sldId="1399"/>
        </pc:sldMkLst>
      </pc:sldChg>
      <pc:sldChg chg="ord">
        <pc:chgData name="luis cleto" userId="a76db6c301978307" providerId="LiveId" clId="{7A9650B0-9E7C-4CFF-92F0-2E35CB7A1A5D}" dt="2025-07-17T07:50:09.149" v="3"/>
        <pc:sldMkLst>
          <pc:docMk/>
          <pc:sldMk cId="135330765" sldId="1406"/>
        </pc:sldMkLst>
      </pc:sldChg>
      <pc:sldChg chg="modSp mod">
        <pc:chgData name="luis cleto" userId="a76db6c301978307" providerId="LiveId" clId="{7A9650B0-9E7C-4CFF-92F0-2E35CB7A1A5D}" dt="2025-07-17T13:22:23.633" v="653" actId="20577"/>
        <pc:sldMkLst>
          <pc:docMk/>
          <pc:sldMk cId="2773754018" sldId="1412"/>
        </pc:sldMkLst>
      </pc:sldChg>
      <pc:sldChg chg="modSp mod">
        <pc:chgData name="luis cleto" userId="a76db6c301978307" providerId="LiveId" clId="{7A9650B0-9E7C-4CFF-92F0-2E35CB7A1A5D}" dt="2025-07-17T13:11:21.423" v="585" actId="1076"/>
        <pc:sldMkLst>
          <pc:docMk/>
          <pc:sldMk cId="1563203480" sldId="1436"/>
        </pc:sldMkLst>
      </pc:sldChg>
      <pc:sldChg chg="ord">
        <pc:chgData name="luis cleto" userId="a76db6c301978307" providerId="LiveId" clId="{7A9650B0-9E7C-4CFF-92F0-2E35CB7A1A5D}" dt="2025-07-17T07:56:50.287" v="44"/>
        <pc:sldMkLst>
          <pc:docMk/>
          <pc:sldMk cId="656197595" sldId="1437"/>
        </pc:sldMkLst>
      </pc:sldChg>
      <pc:sldChg chg="ord">
        <pc:chgData name="luis cleto" userId="a76db6c301978307" providerId="LiveId" clId="{7A9650B0-9E7C-4CFF-92F0-2E35CB7A1A5D}" dt="2025-07-17T07:50:09.149" v="3"/>
        <pc:sldMkLst>
          <pc:docMk/>
          <pc:sldMk cId="3261185584" sldId="1438"/>
        </pc:sldMkLst>
      </pc:sldChg>
      <pc:sldChg chg="ord">
        <pc:chgData name="luis cleto" userId="a76db6c301978307" providerId="LiveId" clId="{7A9650B0-9E7C-4CFF-92F0-2E35CB7A1A5D}" dt="2025-07-17T07:50:09.149" v="3"/>
        <pc:sldMkLst>
          <pc:docMk/>
          <pc:sldMk cId="3820144407" sldId="1439"/>
        </pc:sldMkLst>
      </pc:sldChg>
      <pc:sldChg chg="ord">
        <pc:chgData name="luis cleto" userId="a76db6c301978307" providerId="LiveId" clId="{7A9650B0-9E7C-4CFF-92F0-2E35CB7A1A5D}" dt="2025-07-17T07:50:09.149" v="3"/>
        <pc:sldMkLst>
          <pc:docMk/>
          <pc:sldMk cId="3021107459" sldId="1440"/>
        </pc:sldMkLst>
      </pc:sldChg>
      <pc:sldChg chg="add del ord">
        <pc:chgData name="luis cleto" userId="a76db6c301978307" providerId="LiveId" clId="{7A9650B0-9E7C-4CFF-92F0-2E35CB7A1A5D}" dt="2025-07-17T13:16:26.119" v="597" actId="2696"/>
        <pc:sldMkLst>
          <pc:docMk/>
          <pc:sldMk cId="234094556" sldId="1441"/>
        </pc:sldMkLst>
      </pc:sldChg>
      <pc:sldChg chg="add del ord">
        <pc:chgData name="luis cleto" userId="a76db6c301978307" providerId="LiveId" clId="{7A9650B0-9E7C-4CFF-92F0-2E35CB7A1A5D}" dt="2025-07-17T13:16:33.827" v="598" actId="2696"/>
        <pc:sldMkLst>
          <pc:docMk/>
          <pc:sldMk cId="8369002" sldId="1442"/>
        </pc:sldMkLst>
      </pc:sldChg>
      <pc:sldChg chg="add del ord">
        <pc:chgData name="luis cleto" userId="a76db6c301978307" providerId="LiveId" clId="{7A9650B0-9E7C-4CFF-92F0-2E35CB7A1A5D}" dt="2025-07-17T13:16:44.052" v="599" actId="2696"/>
        <pc:sldMkLst>
          <pc:docMk/>
          <pc:sldMk cId="1142790872" sldId="1443"/>
        </pc:sldMkLst>
      </pc:sldChg>
      <pc:sldChg chg="add del ord">
        <pc:chgData name="luis cleto" userId="a76db6c301978307" providerId="LiveId" clId="{7A9650B0-9E7C-4CFF-92F0-2E35CB7A1A5D}" dt="2025-07-17T13:16:58.061" v="600" actId="2696"/>
        <pc:sldMkLst>
          <pc:docMk/>
          <pc:sldMk cId="914495436" sldId="1444"/>
        </pc:sldMkLst>
      </pc:sldChg>
      <pc:sldChg chg="add del ord">
        <pc:chgData name="luis cleto" userId="a76db6c301978307" providerId="LiveId" clId="{7A9650B0-9E7C-4CFF-92F0-2E35CB7A1A5D}" dt="2025-07-17T13:17:05.085" v="601" actId="2696"/>
        <pc:sldMkLst>
          <pc:docMk/>
          <pc:sldMk cId="1110284071" sldId="1445"/>
        </pc:sldMkLst>
      </pc:sldChg>
      <pc:sldChg chg="ord">
        <pc:chgData name="luis cleto" userId="a76db6c301978307" providerId="LiveId" clId="{7A9650B0-9E7C-4CFF-92F0-2E35CB7A1A5D}" dt="2025-07-17T13:17:43.862" v="603"/>
        <pc:sldMkLst>
          <pc:docMk/>
          <pc:sldMk cId="2594042632" sldId="1555"/>
        </pc:sldMkLst>
      </pc:sldChg>
      <pc:sldChg chg="ord">
        <pc:chgData name="luis cleto" userId="a76db6c301978307" providerId="LiveId" clId="{7A9650B0-9E7C-4CFF-92F0-2E35CB7A1A5D}" dt="2025-07-17T13:17:43.862" v="603"/>
        <pc:sldMkLst>
          <pc:docMk/>
          <pc:sldMk cId="769889759" sldId="1556"/>
        </pc:sldMkLst>
      </pc:sldChg>
      <pc:sldChg chg="ord">
        <pc:chgData name="luis cleto" userId="a76db6c301978307" providerId="LiveId" clId="{7A9650B0-9E7C-4CFF-92F0-2E35CB7A1A5D}" dt="2025-07-17T13:17:43.862" v="603"/>
        <pc:sldMkLst>
          <pc:docMk/>
          <pc:sldMk cId="1165770918" sldId="1563"/>
        </pc:sldMkLst>
      </pc:sldChg>
      <pc:sldChg chg="ord">
        <pc:chgData name="luis cleto" userId="a76db6c301978307" providerId="LiveId" clId="{7A9650B0-9E7C-4CFF-92F0-2E35CB7A1A5D}" dt="2025-07-17T13:17:43.862" v="603"/>
        <pc:sldMkLst>
          <pc:docMk/>
          <pc:sldMk cId="4029036229" sldId="1564"/>
        </pc:sldMkLst>
      </pc:sldChg>
      <pc:sldChg chg="ord">
        <pc:chgData name="luis cleto" userId="a76db6c301978307" providerId="LiveId" clId="{7A9650B0-9E7C-4CFF-92F0-2E35CB7A1A5D}" dt="2025-07-17T07:50:09.149" v="3"/>
        <pc:sldMkLst>
          <pc:docMk/>
          <pc:sldMk cId="302618691" sldId="1603"/>
        </pc:sldMkLst>
      </pc:sldChg>
      <pc:sldChg chg="del">
        <pc:chgData name="luis cleto" userId="a76db6c301978307" providerId="LiveId" clId="{7A9650B0-9E7C-4CFF-92F0-2E35CB7A1A5D}" dt="2025-07-17T13:22:29.148" v="654" actId="2696"/>
        <pc:sldMkLst>
          <pc:docMk/>
          <pc:sldMk cId="2818714515" sldId="1637"/>
        </pc:sldMkLst>
      </pc:sldChg>
      <pc:sldChg chg="ord">
        <pc:chgData name="luis cleto" userId="a76db6c301978307" providerId="LiveId" clId="{7A9650B0-9E7C-4CFF-92F0-2E35CB7A1A5D}" dt="2025-07-17T07:57:32.718" v="54"/>
        <pc:sldMkLst>
          <pc:docMk/>
          <pc:sldMk cId="2409055231" sldId="2027"/>
        </pc:sldMkLst>
      </pc:sldChg>
      <pc:sldChg chg="modSp mod">
        <pc:chgData name="luis cleto" userId="a76db6c301978307" providerId="LiveId" clId="{7A9650B0-9E7C-4CFF-92F0-2E35CB7A1A5D}" dt="2025-07-17T12:55:54.956" v="280" actId="20577"/>
        <pc:sldMkLst>
          <pc:docMk/>
          <pc:sldMk cId="2858942079" sldId="2028"/>
        </pc:sldMkLst>
      </pc:sldChg>
      <pc:sldChg chg="modSp mod">
        <pc:chgData name="luis cleto" userId="a76db6c301978307" providerId="LiveId" clId="{7A9650B0-9E7C-4CFF-92F0-2E35CB7A1A5D}" dt="2025-07-17T12:55:34.486" v="262" actId="20577"/>
        <pc:sldMkLst>
          <pc:docMk/>
          <pc:sldMk cId="4131792374" sldId="2029"/>
        </pc:sldMkLst>
      </pc:sldChg>
      <pc:sldChg chg="modSp mod">
        <pc:chgData name="luis cleto" userId="a76db6c301978307" providerId="LiveId" clId="{7A9650B0-9E7C-4CFF-92F0-2E35CB7A1A5D}" dt="2025-07-17T12:58:14.167" v="310" actId="255"/>
        <pc:sldMkLst>
          <pc:docMk/>
          <pc:sldMk cId="940819217" sldId="2030"/>
        </pc:sldMkLst>
      </pc:sldChg>
      <pc:sldChg chg="modSp mod">
        <pc:chgData name="luis cleto" userId="a76db6c301978307" providerId="LiveId" clId="{7A9650B0-9E7C-4CFF-92F0-2E35CB7A1A5D}" dt="2025-07-17T13:03:29.454" v="447" actId="255"/>
        <pc:sldMkLst>
          <pc:docMk/>
          <pc:sldMk cId="4014851188" sldId="2031"/>
        </pc:sldMkLst>
      </pc:sldChg>
      <pc:sldChg chg="ord">
        <pc:chgData name="luis cleto" userId="a76db6c301978307" providerId="LiveId" clId="{7A9650B0-9E7C-4CFF-92F0-2E35CB7A1A5D}" dt="2025-07-17T07:50:09.149" v="3"/>
        <pc:sldMkLst>
          <pc:docMk/>
          <pc:sldMk cId="1280821483" sldId="2105"/>
        </pc:sldMkLst>
      </pc:sldChg>
      <pc:sldChg chg="delSp modSp mod delAnim modAnim">
        <pc:chgData name="luis cleto" userId="a76db6c301978307" providerId="LiveId" clId="{7A9650B0-9E7C-4CFF-92F0-2E35CB7A1A5D}" dt="2025-07-17T13:21:58.838" v="637"/>
        <pc:sldMkLst>
          <pc:docMk/>
          <pc:sldMk cId="532801380" sldId="2108"/>
        </pc:sldMkLst>
      </pc:sldChg>
      <pc:sldChg chg="delSp modSp mod delAnim modAnim">
        <pc:chgData name="luis cleto" userId="a76db6c301978307" providerId="LiveId" clId="{7A9650B0-9E7C-4CFF-92F0-2E35CB7A1A5D}" dt="2025-07-17T13:21:35.217" v="632"/>
        <pc:sldMkLst>
          <pc:docMk/>
          <pc:sldMk cId="3799388625" sldId="2109"/>
        </pc:sldMkLst>
      </pc:sldChg>
      <pc:sldChg chg="ord">
        <pc:chgData name="luis cleto" userId="a76db6c301978307" providerId="LiveId" clId="{7A9650B0-9E7C-4CFF-92F0-2E35CB7A1A5D}" dt="2025-07-17T07:55:51.939" v="39"/>
        <pc:sldMkLst>
          <pc:docMk/>
          <pc:sldMk cId="2452635193" sldId="2110"/>
        </pc:sldMkLst>
      </pc:sldChg>
      <pc:sldChg chg="ord">
        <pc:chgData name="luis cleto" userId="a76db6c301978307" providerId="LiveId" clId="{7A9650B0-9E7C-4CFF-92F0-2E35CB7A1A5D}" dt="2025-07-17T07:55:51.939" v="39"/>
        <pc:sldMkLst>
          <pc:docMk/>
          <pc:sldMk cId="1187911250" sldId="2111"/>
        </pc:sldMkLst>
      </pc:sldChg>
      <pc:sldChg chg="ord">
        <pc:chgData name="luis cleto" userId="a76db6c301978307" providerId="LiveId" clId="{7A9650B0-9E7C-4CFF-92F0-2E35CB7A1A5D}" dt="2025-07-17T07:55:51.939" v="39"/>
        <pc:sldMkLst>
          <pc:docMk/>
          <pc:sldMk cId="2389739407" sldId="2112"/>
        </pc:sldMkLst>
      </pc:sldChg>
      <pc:sldChg chg="ord">
        <pc:chgData name="luis cleto" userId="a76db6c301978307" providerId="LiveId" clId="{7A9650B0-9E7C-4CFF-92F0-2E35CB7A1A5D}" dt="2025-07-17T07:55:51.939" v="39"/>
        <pc:sldMkLst>
          <pc:docMk/>
          <pc:sldMk cId="203924903" sldId="2113"/>
        </pc:sldMkLst>
      </pc:sldChg>
      <pc:sldChg chg="del">
        <pc:chgData name="luis cleto" userId="a76db6c301978307" providerId="LiveId" clId="{7A9650B0-9E7C-4CFF-92F0-2E35CB7A1A5D}" dt="2025-07-17T07:56:12.733" v="40" actId="2696"/>
        <pc:sldMkLst>
          <pc:docMk/>
          <pc:sldMk cId="4054586127" sldId="2117"/>
        </pc:sldMkLst>
      </pc:sldChg>
      <pc:sldChg chg="add">
        <pc:chgData name="luis cleto" userId="a76db6c301978307" providerId="LiveId" clId="{7A9650B0-9E7C-4CFF-92F0-2E35CB7A1A5D}" dt="2025-07-17T07:53:59.841" v="34"/>
        <pc:sldMkLst>
          <pc:docMk/>
          <pc:sldMk cId="1294933524" sldId="2121"/>
        </pc:sldMkLst>
      </pc:sldChg>
      <pc:sldChg chg="add">
        <pc:chgData name="luis cleto" userId="a76db6c301978307" providerId="LiveId" clId="{7A9650B0-9E7C-4CFF-92F0-2E35CB7A1A5D}" dt="2025-07-24T19:03:43.583" v="670"/>
        <pc:sldMkLst>
          <pc:docMk/>
          <pc:sldMk cId="390786705" sldId="2757"/>
        </pc:sldMkLst>
      </pc:sldChg>
      <pc:sldChg chg="modSp mod">
        <pc:chgData name="luis cleto" userId="a76db6c301978307" providerId="LiveId" clId="{7A9650B0-9E7C-4CFF-92F0-2E35CB7A1A5D}" dt="2025-07-17T07:51:01.456" v="5" actId="207"/>
        <pc:sldMkLst>
          <pc:docMk/>
          <pc:sldMk cId="3288498179" sldId="2869"/>
        </pc:sldMkLst>
      </pc:sldChg>
      <pc:sldChg chg="add del ord">
        <pc:chgData name="luis cleto" userId="a76db6c301978307" providerId="LiveId" clId="{7A9650B0-9E7C-4CFF-92F0-2E35CB7A1A5D}" dt="2025-07-17T13:15:12.604" v="591" actId="2696"/>
        <pc:sldMkLst>
          <pc:docMk/>
          <pc:sldMk cId="1848682881" sldId="2870"/>
        </pc:sldMkLst>
      </pc:sldChg>
      <pc:sldChg chg="add ord">
        <pc:chgData name="luis cleto" userId="a76db6c301978307" providerId="LiveId" clId="{7A9650B0-9E7C-4CFF-92F0-2E35CB7A1A5D}" dt="2025-07-17T13:14:34.158" v="588"/>
        <pc:sldMkLst>
          <pc:docMk/>
          <pc:sldMk cId="3465224140" sldId="2871"/>
        </pc:sldMkLst>
      </pc:sldChg>
      <pc:sldChg chg="add ord">
        <pc:chgData name="luis cleto" userId="a76db6c301978307" providerId="LiveId" clId="{7A9650B0-9E7C-4CFF-92F0-2E35CB7A1A5D}" dt="2025-07-17T13:14:34.158" v="588"/>
        <pc:sldMkLst>
          <pc:docMk/>
          <pc:sldMk cId="454808701" sldId="2872"/>
        </pc:sldMkLst>
      </pc:sldChg>
      <pc:sldChg chg="add ord">
        <pc:chgData name="luis cleto" userId="a76db6c301978307" providerId="LiveId" clId="{7A9650B0-9E7C-4CFF-92F0-2E35CB7A1A5D}" dt="2025-07-17T13:14:34.158" v="588"/>
        <pc:sldMkLst>
          <pc:docMk/>
          <pc:sldMk cId="3654844698" sldId="2873"/>
        </pc:sldMkLst>
      </pc:sldChg>
      <pc:sldChg chg="add ord">
        <pc:chgData name="luis cleto" userId="a76db6c301978307" providerId="LiveId" clId="{7A9650B0-9E7C-4CFF-92F0-2E35CB7A1A5D}" dt="2025-07-17T13:14:34.158" v="588"/>
        <pc:sldMkLst>
          <pc:docMk/>
          <pc:sldMk cId="1764301296" sldId="2874"/>
        </pc:sldMkLst>
      </pc:sldChg>
      <pc:sldChg chg="add ord">
        <pc:chgData name="luis cleto" userId="a76db6c301978307" providerId="LiveId" clId="{7A9650B0-9E7C-4CFF-92F0-2E35CB7A1A5D}" dt="2025-07-17T13:14:34.158" v="588"/>
        <pc:sldMkLst>
          <pc:docMk/>
          <pc:sldMk cId="1459064466" sldId="2875"/>
        </pc:sldMkLst>
      </pc:sldChg>
      <pc:sldChg chg="add ord">
        <pc:chgData name="luis cleto" userId="a76db6c301978307" providerId="LiveId" clId="{7A9650B0-9E7C-4CFF-92F0-2E35CB7A1A5D}" dt="2025-07-17T13:14:34.158" v="588"/>
        <pc:sldMkLst>
          <pc:docMk/>
          <pc:sldMk cId="1149403528" sldId="2876"/>
        </pc:sldMkLst>
      </pc:sldChg>
      <pc:sldChg chg="add ord">
        <pc:chgData name="luis cleto" userId="a76db6c301978307" providerId="LiveId" clId="{7A9650B0-9E7C-4CFF-92F0-2E35CB7A1A5D}" dt="2025-07-17T13:14:34.158" v="588"/>
        <pc:sldMkLst>
          <pc:docMk/>
          <pc:sldMk cId="287250091" sldId="2877"/>
        </pc:sldMkLst>
      </pc:sldChg>
      <pc:sldChg chg="add ord">
        <pc:chgData name="luis cleto" userId="a76db6c301978307" providerId="LiveId" clId="{7A9650B0-9E7C-4CFF-92F0-2E35CB7A1A5D}" dt="2025-07-17T13:14:34.158" v="588"/>
        <pc:sldMkLst>
          <pc:docMk/>
          <pc:sldMk cId="3127123376" sldId="2878"/>
        </pc:sldMkLst>
      </pc:sldChg>
      <pc:sldChg chg="add ord">
        <pc:chgData name="luis cleto" userId="a76db6c301978307" providerId="LiveId" clId="{7A9650B0-9E7C-4CFF-92F0-2E35CB7A1A5D}" dt="2025-07-17T13:14:34.158" v="588"/>
        <pc:sldMkLst>
          <pc:docMk/>
          <pc:sldMk cId="2568485785" sldId="2879"/>
        </pc:sldMkLst>
      </pc:sldChg>
      <pc:sldChg chg="add ord">
        <pc:chgData name="luis cleto" userId="a76db6c301978307" providerId="LiveId" clId="{7A9650B0-9E7C-4CFF-92F0-2E35CB7A1A5D}" dt="2025-07-17T13:14:34.158" v="588"/>
        <pc:sldMkLst>
          <pc:docMk/>
          <pc:sldMk cId="2920388597" sldId="2880"/>
        </pc:sldMkLst>
      </pc:sldChg>
      <pc:sldChg chg="add ord">
        <pc:chgData name="luis cleto" userId="a76db6c301978307" providerId="LiveId" clId="{7A9650B0-9E7C-4CFF-92F0-2E35CB7A1A5D}" dt="2025-07-17T13:14:34.158" v="588"/>
        <pc:sldMkLst>
          <pc:docMk/>
          <pc:sldMk cId="3953423315" sldId="2881"/>
        </pc:sldMkLst>
      </pc:sldChg>
      <pc:sldChg chg="add ord">
        <pc:chgData name="luis cleto" userId="a76db6c301978307" providerId="LiveId" clId="{7A9650B0-9E7C-4CFF-92F0-2E35CB7A1A5D}" dt="2025-07-17T13:14:34.158" v="588"/>
        <pc:sldMkLst>
          <pc:docMk/>
          <pc:sldMk cId="1100112950" sldId="2882"/>
        </pc:sldMkLst>
      </pc:sldChg>
    </pc:docChg>
  </pc:docChgLst>
</pc:chgInfo>
</file>

<file path=ppt/diagrams/_rels/data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svg"/><Relationship Id="rId1" Type="http://schemas.openxmlformats.org/officeDocument/2006/relationships/image" Target="../media/image91.png"/><Relationship Id="rId4" Type="http://schemas.openxmlformats.org/officeDocument/2006/relationships/image" Target="../media/image94.svg"/></Relationships>
</file>

<file path=ppt/diagrams/_rels/drawing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svg"/><Relationship Id="rId1" Type="http://schemas.openxmlformats.org/officeDocument/2006/relationships/image" Target="../media/image91.png"/><Relationship Id="rId4" Type="http://schemas.openxmlformats.org/officeDocument/2006/relationships/image" Target="../media/image94.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ABED01-D1B3-498D-BC05-D6F46D6119B3}"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17E43A72-57FD-406D-A23A-788E2E60DC57}">
      <dgm:prSet custT="1"/>
      <dgm:spPr/>
      <dgm:t>
        <a:bodyPr/>
        <a:lstStyle/>
        <a:p>
          <a:r>
            <a:rPr lang="en-US" sz="2400" dirty="0"/>
            <a:t>Submit</a:t>
          </a:r>
        </a:p>
      </dgm:t>
    </dgm:pt>
    <dgm:pt modelId="{A697ACE1-5B0D-485F-A7F8-9D0314430782}" type="parTrans" cxnId="{2CDEA11A-24FC-4825-97F8-9584C598C943}">
      <dgm:prSet/>
      <dgm:spPr/>
      <dgm:t>
        <a:bodyPr/>
        <a:lstStyle/>
        <a:p>
          <a:endParaRPr lang="en-US"/>
        </a:p>
      </dgm:t>
    </dgm:pt>
    <dgm:pt modelId="{98E4F46E-C5F7-43C4-8B5E-8BBD1747C3AF}" type="sibTrans" cxnId="{2CDEA11A-24FC-4825-97F8-9584C598C943}">
      <dgm:prSet/>
      <dgm:spPr/>
      <dgm:t>
        <a:bodyPr/>
        <a:lstStyle/>
        <a:p>
          <a:endParaRPr lang="en-US"/>
        </a:p>
      </dgm:t>
    </dgm:pt>
    <dgm:pt modelId="{2A57CED8-DE59-4680-8E60-1E485CA2FBB8}">
      <dgm:prSet custT="1"/>
      <dgm:spPr/>
      <dgm:t>
        <a:bodyPr/>
        <a:lstStyle/>
        <a:p>
          <a:r>
            <a:rPr lang="en-US" sz="2400" dirty="0"/>
            <a:t>Submit questions or comments to itssimple2023@gmail.com</a:t>
          </a:r>
        </a:p>
      </dgm:t>
    </dgm:pt>
    <dgm:pt modelId="{20053058-F998-4F6E-9539-1E30F41D079A}" type="parTrans" cxnId="{E946053A-F979-480B-818C-1F50E15CF075}">
      <dgm:prSet/>
      <dgm:spPr/>
      <dgm:t>
        <a:bodyPr/>
        <a:lstStyle/>
        <a:p>
          <a:endParaRPr lang="en-US"/>
        </a:p>
      </dgm:t>
    </dgm:pt>
    <dgm:pt modelId="{23C13334-B68A-4C08-B9C6-79CF4452FF33}" type="sibTrans" cxnId="{E946053A-F979-480B-818C-1F50E15CF075}">
      <dgm:prSet/>
      <dgm:spPr/>
      <dgm:t>
        <a:bodyPr/>
        <a:lstStyle/>
        <a:p>
          <a:endParaRPr lang="en-US"/>
        </a:p>
      </dgm:t>
    </dgm:pt>
    <dgm:pt modelId="{E2066B35-D010-44DE-9234-4B403FB8C464}">
      <dgm:prSet custT="1"/>
      <dgm:spPr/>
      <dgm:t>
        <a:bodyPr/>
        <a:lstStyle/>
        <a:p>
          <a:r>
            <a:rPr lang="en-US" sz="2400"/>
            <a:t>Read</a:t>
          </a:r>
        </a:p>
      </dgm:t>
    </dgm:pt>
    <dgm:pt modelId="{D19C00ED-B839-4F74-85D7-AC8311F4DC29}" type="parTrans" cxnId="{0725E165-B772-4AE6-B367-03B47E2EC249}">
      <dgm:prSet/>
      <dgm:spPr/>
      <dgm:t>
        <a:bodyPr/>
        <a:lstStyle/>
        <a:p>
          <a:endParaRPr lang="en-US"/>
        </a:p>
      </dgm:t>
    </dgm:pt>
    <dgm:pt modelId="{5562E62D-450A-47FA-8078-518F6052C8DF}" type="sibTrans" cxnId="{0725E165-B772-4AE6-B367-03B47E2EC249}">
      <dgm:prSet/>
      <dgm:spPr/>
      <dgm:t>
        <a:bodyPr/>
        <a:lstStyle/>
        <a:p>
          <a:endParaRPr lang="en-US"/>
        </a:p>
      </dgm:t>
    </dgm:pt>
    <dgm:pt modelId="{B0699639-970B-4689-B04D-A8010B93338F}">
      <dgm:prSet custT="1"/>
      <dgm:spPr/>
      <dgm:t>
        <a:bodyPr/>
        <a:lstStyle/>
        <a:p>
          <a:r>
            <a:rPr lang="en-US" sz="2400" dirty="0"/>
            <a:t>Skills training workbook p. 47-68 (from “live in the present moment to create an emergency coping plan) Simple manual session 9 </a:t>
          </a:r>
        </a:p>
      </dgm:t>
    </dgm:pt>
    <dgm:pt modelId="{2610AE88-5F2B-4140-B74E-8A0C3C66DB07}" type="parTrans" cxnId="{DF3CF8D2-F661-4D73-8DEA-218B8AD7B4D8}">
      <dgm:prSet/>
      <dgm:spPr/>
      <dgm:t>
        <a:bodyPr/>
        <a:lstStyle/>
        <a:p>
          <a:endParaRPr lang="en-US"/>
        </a:p>
      </dgm:t>
    </dgm:pt>
    <dgm:pt modelId="{4DA85D89-04DC-449D-89DA-DF42E5CD6C03}" type="sibTrans" cxnId="{DF3CF8D2-F661-4D73-8DEA-218B8AD7B4D8}">
      <dgm:prSet/>
      <dgm:spPr/>
      <dgm:t>
        <a:bodyPr/>
        <a:lstStyle/>
        <a:p>
          <a:endParaRPr lang="en-US"/>
        </a:p>
      </dgm:t>
    </dgm:pt>
    <dgm:pt modelId="{356FEE12-0A7A-4CFA-9DD0-731E87D31124}">
      <dgm:prSet custT="1"/>
      <dgm:spPr/>
      <dgm:t>
        <a:bodyPr/>
        <a:lstStyle/>
        <a:p>
          <a:r>
            <a:rPr lang="en-US" sz="2400" dirty="0"/>
            <a:t>Have</a:t>
          </a:r>
        </a:p>
      </dgm:t>
    </dgm:pt>
    <dgm:pt modelId="{FBA5D1CA-FC78-4B60-86F2-3D8153DA0E4B}" type="parTrans" cxnId="{08906CE5-4D13-4E40-94F1-F229FFE53A75}">
      <dgm:prSet/>
      <dgm:spPr/>
      <dgm:t>
        <a:bodyPr/>
        <a:lstStyle/>
        <a:p>
          <a:endParaRPr lang="en-US"/>
        </a:p>
      </dgm:t>
    </dgm:pt>
    <dgm:pt modelId="{8363DFBA-483E-4C7C-9AB0-D44175C6C802}" type="sibTrans" cxnId="{08906CE5-4D13-4E40-94F1-F229FFE53A75}">
      <dgm:prSet/>
      <dgm:spPr/>
      <dgm:t>
        <a:bodyPr/>
        <a:lstStyle/>
        <a:p>
          <a:endParaRPr lang="en-US"/>
        </a:p>
      </dgm:t>
    </dgm:pt>
    <dgm:pt modelId="{CEC44D30-E72E-49D6-B7C8-9B700BB6E806}">
      <dgm:prSet custT="1"/>
      <dgm:spPr/>
      <dgm:t>
        <a:bodyPr/>
        <a:lstStyle/>
        <a:p>
          <a:r>
            <a:rPr lang="en-US" sz="2400" dirty="0"/>
            <a:t>have targets in your diary card and use it.</a:t>
          </a:r>
        </a:p>
      </dgm:t>
    </dgm:pt>
    <dgm:pt modelId="{58A6AE22-D079-4682-A06F-138DE87EF72D}" type="parTrans" cxnId="{F9E05A17-915B-45B5-8E0E-A2F0128CEB63}">
      <dgm:prSet/>
      <dgm:spPr/>
      <dgm:t>
        <a:bodyPr/>
        <a:lstStyle/>
        <a:p>
          <a:endParaRPr lang="en-US"/>
        </a:p>
      </dgm:t>
    </dgm:pt>
    <dgm:pt modelId="{F39471FA-1AF5-4921-BCAE-E180C3218DEE}" type="sibTrans" cxnId="{F9E05A17-915B-45B5-8E0E-A2F0128CEB63}">
      <dgm:prSet/>
      <dgm:spPr/>
      <dgm:t>
        <a:bodyPr/>
        <a:lstStyle/>
        <a:p>
          <a:endParaRPr lang="en-US"/>
        </a:p>
      </dgm:t>
    </dgm:pt>
    <dgm:pt modelId="{9E9F67A3-0A6C-484A-A5BF-18E09DBD7312}">
      <dgm:prSet custT="1"/>
      <dgm:spPr/>
      <dgm:t>
        <a:bodyPr/>
        <a:lstStyle/>
        <a:p>
          <a:r>
            <a:rPr lang="en-US" sz="2400" dirty="0"/>
            <a:t>Continue</a:t>
          </a:r>
        </a:p>
      </dgm:t>
    </dgm:pt>
    <dgm:pt modelId="{1A92BE45-69B0-4216-B380-6770932B1DF5}" type="parTrans" cxnId="{96D59576-526F-46C0-877F-5319A25AC34E}">
      <dgm:prSet/>
      <dgm:spPr/>
      <dgm:t>
        <a:bodyPr/>
        <a:lstStyle/>
        <a:p>
          <a:endParaRPr lang="en-US"/>
        </a:p>
      </dgm:t>
    </dgm:pt>
    <dgm:pt modelId="{A8B3278B-478D-4CBF-83AF-1C6B5772FAE1}" type="sibTrans" cxnId="{96D59576-526F-46C0-877F-5319A25AC34E}">
      <dgm:prSet/>
      <dgm:spPr/>
      <dgm:t>
        <a:bodyPr/>
        <a:lstStyle/>
        <a:p>
          <a:endParaRPr lang="en-US"/>
        </a:p>
      </dgm:t>
    </dgm:pt>
    <dgm:pt modelId="{E6575E54-B0C5-41C8-BE50-1025FB574CDA}">
      <dgm:prSet custT="1"/>
      <dgm:spPr/>
      <dgm:t>
        <a:bodyPr/>
        <a:lstStyle/>
        <a:p>
          <a:r>
            <a:rPr lang="en-US" sz="2400" dirty="0"/>
            <a:t>Continue reviewing and practicing your crisis plans</a:t>
          </a:r>
        </a:p>
      </dgm:t>
    </dgm:pt>
    <dgm:pt modelId="{1AFCA222-24B1-4887-8F77-38CDA5DF695A}" type="parTrans" cxnId="{5AC8E5D5-AC3C-4A02-8327-5B83722762A3}">
      <dgm:prSet/>
      <dgm:spPr/>
      <dgm:t>
        <a:bodyPr/>
        <a:lstStyle/>
        <a:p>
          <a:endParaRPr lang="en-US"/>
        </a:p>
      </dgm:t>
    </dgm:pt>
    <dgm:pt modelId="{C58C335D-3D8C-48E9-8CA5-0252F15AD014}" type="sibTrans" cxnId="{5AC8E5D5-AC3C-4A02-8327-5B83722762A3}">
      <dgm:prSet/>
      <dgm:spPr/>
      <dgm:t>
        <a:bodyPr/>
        <a:lstStyle/>
        <a:p>
          <a:endParaRPr lang="en-US"/>
        </a:p>
      </dgm:t>
    </dgm:pt>
    <dgm:pt modelId="{98319FEE-C6A8-4D4E-A595-40159A13A54F}" type="pres">
      <dgm:prSet presAssocID="{C7ABED01-D1B3-498D-BC05-D6F46D6119B3}" presName="Name0" presStyleCnt="0">
        <dgm:presLayoutVars>
          <dgm:dir/>
          <dgm:animLvl val="lvl"/>
          <dgm:resizeHandles val="exact"/>
        </dgm:presLayoutVars>
      </dgm:prSet>
      <dgm:spPr/>
    </dgm:pt>
    <dgm:pt modelId="{E9BF9DB9-40E0-4DBD-B8A1-F650D383B92F}" type="pres">
      <dgm:prSet presAssocID="{17E43A72-57FD-406D-A23A-788E2E60DC57}" presName="linNode" presStyleCnt="0"/>
      <dgm:spPr/>
    </dgm:pt>
    <dgm:pt modelId="{56768A7F-C215-4205-A295-4D3BC92F8F87}" type="pres">
      <dgm:prSet presAssocID="{17E43A72-57FD-406D-A23A-788E2E60DC57}" presName="parentText" presStyleLbl="node1" presStyleIdx="0" presStyleCnt="4">
        <dgm:presLayoutVars>
          <dgm:chMax val="1"/>
          <dgm:bulletEnabled val="1"/>
        </dgm:presLayoutVars>
      </dgm:prSet>
      <dgm:spPr/>
    </dgm:pt>
    <dgm:pt modelId="{B02B3892-DDED-43BB-9955-FF7E18D91851}" type="pres">
      <dgm:prSet presAssocID="{17E43A72-57FD-406D-A23A-788E2E60DC57}" presName="descendantText" presStyleLbl="alignAccFollowNode1" presStyleIdx="0" presStyleCnt="4">
        <dgm:presLayoutVars>
          <dgm:bulletEnabled val="1"/>
        </dgm:presLayoutVars>
      </dgm:prSet>
      <dgm:spPr/>
    </dgm:pt>
    <dgm:pt modelId="{E1DAD4CD-28C7-456F-B8BE-611EF00CB937}" type="pres">
      <dgm:prSet presAssocID="{98E4F46E-C5F7-43C4-8B5E-8BBD1747C3AF}" presName="sp" presStyleCnt="0"/>
      <dgm:spPr/>
    </dgm:pt>
    <dgm:pt modelId="{350843E4-3B18-4B40-80F0-1AE32FD5ADAF}" type="pres">
      <dgm:prSet presAssocID="{E2066B35-D010-44DE-9234-4B403FB8C464}" presName="linNode" presStyleCnt="0"/>
      <dgm:spPr/>
    </dgm:pt>
    <dgm:pt modelId="{305AB203-7DE5-4422-8D21-B1DF6AFC8ED7}" type="pres">
      <dgm:prSet presAssocID="{E2066B35-D010-44DE-9234-4B403FB8C464}" presName="parentText" presStyleLbl="node1" presStyleIdx="1" presStyleCnt="4">
        <dgm:presLayoutVars>
          <dgm:chMax val="1"/>
          <dgm:bulletEnabled val="1"/>
        </dgm:presLayoutVars>
      </dgm:prSet>
      <dgm:spPr/>
    </dgm:pt>
    <dgm:pt modelId="{D3D5476B-86C3-48FB-8656-FE0A54B31D99}" type="pres">
      <dgm:prSet presAssocID="{E2066B35-D010-44DE-9234-4B403FB8C464}" presName="descendantText" presStyleLbl="alignAccFollowNode1" presStyleIdx="1" presStyleCnt="4">
        <dgm:presLayoutVars>
          <dgm:bulletEnabled val="1"/>
        </dgm:presLayoutVars>
      </dgm:prSet>
      <dgm:spPr/>
    </dgm:pt>
    <dgm:pt modelId="{91040549-7787-4DC4-967E-5D87B2969B76}" type="pres">
      <dgm:prSet presAssocID="{5562E62D-450A-47FA-8078-518F6052C8DF}" presName="sp" presStyleCnt="0"/>
      <dgm:spPr/>
    </dgm:pt>
    <dgm:pt modelId="{C9FAC9F4-7A4E-4F46-9343-3F2D580336C3}" type="pres">
      <dgm:prSet presAssocID="{356FEE12-0A7A-4CFA-9DD0-731E87D31124}" presName="linNode" presStyleCnt="0"/>
      <dgm:spPr/>
    </dgm:pt>
    <dgm:pt modelId="{BAA1CD23-D34B-416D-827B-7F1E6250BD06}" type="pres">
      <dgm:prSet presAssocID="{356FEE12-0A7A-4CFA-9DD0-731E87D31124}" presName="parentText" presStyleLbl="node1" presStyleIdx="2" presStyleCnt="4">
        <dgm:presLayoutVars>
          <dgm:chMax val="1"/>
          <dgm:bulletEnabled val="1"/>
        </dgm:presLayoutVars>
      </dgm:prSet>
      <dgm:spPr/>
    </dgm:pt>
    <dgm:pt modelId="{E223BB98-7638-4587-B807-92633886FC40}" type="pres">
      <dgm:prSet presAssocID="{356FEE12-0A7A-4CFA-9DD0-731E87D31124}" presName="descendantText" presStyleLbl="alignAccFollowNode1" presStyleIdx="2" presStyleCnt="4">
        <dgm:presLayoutVars>
          <dgm:bulletEnabled val="1"/>
        </dgm:presLayoutVars>
      </dgm:prSet>
      <dgm:spPr/>
    </dgm:pt>
    <dgm:pt modelId="{C0210D93-72FC-4878-ABE1-6FE90D5084DD}" type="pres">
      <dgm:prSet presAssocID="{8363DFBA-483E-4C7C-9AB0-D44175C6C802}" presName="sp" presStyleCnt="0"/>
      <dgm:spPr/>
    </dgm:pt>
    <dgm:pt modelId="{5491C681-F9CC-440E-8D27-B88BB8A8B302}" type="pres">
      <dgm:prSet presAssocID="{9E9F67A3-0A6C-484A-A5BF-18E09DBD7312}" presName="linNode" presStyleCnt="0"/>
      <dgm:spPr/>
    </dgm:pt>
    <dgm:pt modelId="{0A7D1572-4807-41DD-B0B1-D63FC780E3A5}" type="pres">
      <dgm:prSet presAssocID="{9E9F67A3-0A6C-484A-A5BF-18E09DBD7312}" presName="parentText" presStyleLbl="node1" presStyleIdx="3" presStyleCnt="4">
        <dgm:presLayoutVars>
          <dgm:chMax val="1"/>
          <dgm:bulletEnabled val="1"/>
        </dgm:presLayoutVars>
      </dgm:prSet>
      <dgm:spPr/>
    </dgm:pt>
    <dgm:pt modelId="{92132928-D614-445A-8683-F2A81AEF72BB}" type="pres">
      <dgm:prSet presAssocID="{9E9F67A3-0A6C-484A-A5BF-18E09DBD7312}" presName="descendantText" presStyleLbl="alignAccFollowNode1" presStyleIdx="3" presStyleCnt="4">
        <dgm:presLayoutVars>
          <dgm:bulletEnabled val="1"/>
        </dgm:presLayoutVars>
      </dgm:prSet>
      <dgm:spPr/>
    </dgm:pt>
  </dgm:ptLst>
  <dgm:cxnLst>
    <dgm:cxn modelId="{F9E05A17-915B-45B5-8E0E-A2F0128CEB63}" srcId="{356FEE12-0A7A-4CFA-9DD0-731E87D31124}" destId="{CEC44D30-E72E-49D6-B7C8-9B700BB6E806}" srcOrd="0" destOrd="0" parTransId="{58A6AE22-D079-4682-A06F-138DE87EF72D}" sibTransId="{F39471FA-1AF5-4921-BCAE-E180C3218DEE}"/>
    <dgm:cxn modelId="{2CDEA11A-24FC-4825-97F8-9584C598C943}" srcId="{C7ABED01-D1B3-498D-BC05-D6F46D6119B3}" destId="{17E43A72-57FD-406D-A23A-788E2E60DC57}" srcOrd="0" destOrd="0" parTransId="{A697ACE1-5B0D-485F-A7F8-9D0314430782}" sibTransId="{98E4F46E-C5F7-43C4-8B5E-8BBD1747C3AF}"/>
    <dgm:cxn modelId="{207CC337-2039-49CC-8672-8E9F77B9C6C2}" type="presOf" srcId="{9E9F67A3-0A6C-484A-A5BF-18E09DBD7312}" destId="{0A7D1572-4807-41DD-B0B1-D63FC780E3A5}" srcOrd="0" destOrd="0" presId="urn:microsoft.com/office/officeart/2005/8/layout/vList5"/>
    <dgm:cxn modelId="{E946053A-F979-480B-818C-1F50E15CF075}" srcId="{17E43A72-57FD-406D-A23A-788E2E60DC57}" destId="{2A57CED8-DE59-4680-8E60-1E485CA2FBB8}" srcOrd="0" destOrd="0" parTransId="{20053058-F998-4F6E-9539-1E30F41D079A}" sibTransId="{23C13334-B68A-4C08-B9C6-79CF4452FF33}"/>
    <dgm:cxn modelId="{0725E165-B772-4AE6-B367-03B47E2EC249}" srcId="{C7ABED01-D1B3-498D-BC05-D6F46D6119B3}" destId="{E2066B35-D010-44DE-9234-4B403FB8C464}" srcOrd="1" destOrd="0" parTransId="{D19C00ED-B839-4F74-85D7-AC8311F4DC29}" sibTransId="{5562E62D-450A-47FA-8078-518F6052C8DF}"/>
    <dgm:cxn modelId="{A0049A71-BC1B-4EEF-A5B7-977DCF499BFE}" type="presOf" srcId="{E2066B35-D010-44DE-9234-4B403FB8C464}" destId="{305AB203-7DE5-4422-8D21-B1DF6AFC8ED7}" srcOrd="0" destOrd="0" presId="urn:microsoft.com/office/officeart/2005/8/layout/vList5"/>
    <dgm:cxn modelId="{96D59576-526F-46C0-877F-5319A25AC34E}" srcId="{C7ABED01-D1B3-498D-BC05-D6F46D6119B3}" destId="{9E9F67A3-0A6C-484A-A5BF-18E09DBD7312}" srcOrd="3" destOrd="0" parTransId="{1A92BE45-69B0-4216-B380-6770932B1DF5}" sibTransId="{A8B3278B-478D-4CBF-83AF-1C6B5772FAE1}"/>
    <dgm:cxn modelId="{E8A9BE58-64D5-4D87-9C64-4BCCB842AB06}" type="presOf" srcId="{17E43A72-57FD-406D-A23A-788E2E60DC57}" destId="{56768A7F-C215-4205-A295-4D3BC92F8F87}" srcOrd="0" destOrd="0" presId="urn:microsoft.com/office/officeart/2005/8/layout/vList5"/>
    <dgm:cxn modelId="{AA6FC2B1-8C18-41C7-9C12-1E8B23FAABE9}" type="presOf" srcId="{B0699639-970B-4689-B04D-A8010B93338F}" destId="{D3D5476B-86C3-48FB-8656-FE0A54B31D99}" srcOrd="0" destOrd="0" presId="urn:microsoft.com/office/officeart/2005/8/layout/vList5"/>
    <dgm:cxn modelId="{2707FDCD-5294-439E-BCFA-5C78B6E8038E}" type="presOf" srcId="{2A57CED8-DE59-4680-8E60-1E485CA2FBB8}" destId="{B02B3892-DDED-43BB-9955-FF7E18D91851}" srcOrd="0" destOrd="0" presId="urn:microsoft.com/office/officeart/2005/8/layout/vList5"/>
    <dgm:cxn modelId="{261035D0-A0F2-4C42-859A-1B35BA95EB69}" type="presOf" srcId="{E6575E54-B0C5-41C8-BE50-1025FB574CDA}" destId="{92132928-D614-445A-8683-F2A81AEF72BB}" srcOrd="0" destOrd="0" presId="urn:microsoft.com/office/officeart/2005/8/layout/vList5"/>
    <dgm:cxn modelId="{DF3CF8D2-F661-4D73-8DEA-218B8AD7B4D8}" srcId="{E2066B35-D010-44DE-9234-4B403FB8C464}" destId="{B0699639-970B-4689-B04D-A8010B93338F}" srcOrd="0" destOrd="0" parTransId="{2610AE88-5F2B-4140-B74E-8A0C3C66DB07}" sibTransId="{4DA85D89-04DC-449D-89DA-DF42E5CD6C03}"/>
    <dgm:cxn modelId="{5AC8E5D5-AC3C-4A02-8327-5B83722762A3}" srcId="{9E9F67A3-0A6C-484A-A5BF-18E09DBD7312}" destId="{E6575E54-B0C5-41C8-BE50-1025FB574CDA}" srcOrd="0" destOrd="0" parTransId="{1AFCA222-24B1-4887-8F77-38CDA5DF695A}" sibTransId="{C58C335D-3D8C-48E9-8CA5-0252F15AD014}"/>
    <dgm:cxn modelId="{87987FE2-46CA-4864-83F0-38F96B4BC8FA}" type="presOf" srcId="{CEC44D30-E72E-49D6-B7C8-9B700BB6E806}" destId="{E223BB98-7638-4587-B807-92633886FC40}" srcOrd="0" destOrd="0" presId="urn:microsoft.com/office/officeart/2005/8/layout/vList5"/>
    <dgm:cxn modelId="{08906CE5-4D13-4E40-94F1-F229FFE53A75}" srcId="{C7ABED01-D1B3-498D-BC05-D6F46D6119B3}" destId="{356FEE12-0A7A-4CFA-9DD0-731E87D31124}" srcOrd="2" destOrd="0" parTransId="{FBA5D1CA-FC78-4B60-86F2-3D8153DA0E4B}" sibTransId="{8363DFBA-483E-4C7C-9AB0-D44175C6C802}"/>
    <dgm:cxn modelId="{EDD161EB-AB79-4234-B93E-AF953ABA2C93}" type="presOf" srcId="{C7ABED01-D1B3-498D-BC05-D6F46D6119B3}" destId="{98319FEE-C6A8-4D4E-A595-40159A13A54F}" srcOrd="0" destOrd="0" presId="urn:microsoft.com/office/officeart/2005/8/layout/vList5"/>
    <dgm:cxn modelId="{368E31FE-D742-4075-ABF9-3F2136EB824D}" type="presOf" srcId="{356FEE12-0A7A-4CFA-9DD0-731E87D31124}" destId="{BAA1CD23-D34B-416D-827B-7F1E6250BD06}" srcOrd="0" destOrd="0" presId="urn:microsoft.com/office/officeart/2005/8/layout/vList5"/>
    <dgm:cxn modelId="{620E241A-8A4D-49EF-AA3E-4F46D843241B}" type="presParOf" srcId="{98319FEE-C6A8-4D4E-A595-40159A13A54F}" destId="{E9BF9DB9-40E0-4DBD-B8A1-F650D383B92F}" srcOrd="0" destOrd="0" presId="urn:microsoft.com/office/officeart/2005/8/layout/vList5"/>
    <dgm:cxn modelId="{D1B29E25-E950-4176-9CFD-03FAF37FBA5E}" type="presParOf" srcId="{E9BF9DB9-40E0-4DBD-B8A1-F650D383B92F}" destId="{56768A7F-C215-4205-A295-4D3BC92F8F87}" srcOrd="0" destOrd="0" presId="urn:microsoft.com/office/officeart/2005/8/layout/vList5"/>
    <dgm:cxn modelId="{61CEDC5F-0268-4E5B-8860-E32FE76BC2CB}" type="presParOf" srcId="{E9BF9DB9-40E0-4DBD-B8A1-F650D383B92F}" destId="{B02B3892-DDED-43BB-9955-FF7E18D91851}" srcOrd="1" destOrd="0" presId="urn:microsoft.com/office/officeart/2005/8/layout/vList5"/>
    <dgm:cxn modelId="{385F86C7-0750-4732-8C1F-2389B6DD15B6}" type="presParOf" srcId="{98319FEE-C6A8-4D4E-A595-40159A13A54F}" destId="{E1DAD4CD-28C7-456F-B8BE-611EF00CB937}" srcOrd="1" destOrd="0" presId="urn:microsoft.com/office/officeart/2005/8/layout/vList5"/>
    <dgm:cxn modelId="{A11DDFD0-9EFA-4D7A-AC03-1377ED2A9CFF}" type="presParOf" srcId="{98319FEE-C6A8-4D4E-A595-40159A13A54F}" destId="{350843E4-3B18-4B40-80F0-1AE32FD5ADAF}" srcOrd="2" destOrd="0" presId="urn:microsoft.com/office/officeart/2005/8/layout/vList5"/>
    <dgm:cxn modelId="{105D288E-C504-4210-AF81-CA4F72B21026}" type="presParOf" srcId="{350843E4-3B18-4B40-80F0-1AE32FD5ADAF}" destId="{305AB203-7DE5-4422-8D21-B1DF6AFC8ED7}" srcOrd="0" destOrd="0" presId="urn:microsoft.com/office/officeart/2005/8/layout/vList5"/>
    <dgm:cxn modelId="{401E6A25-021A-4AAA-9422-A3E44C385AB7}" type="presParOf" srcId="{350843E4-3B18-4B40-80F0-1AE32FD5ADAF}" destId="{D3D5476B-86C3-48FB-8656-FE0A54B31D99}" srcOrd="1" destOrd="0" presId="urn:microsoft.com/office/officeart/2005/8/layout/vList5"/>
    <dgm:cxn modelId="{AB5E867E-4D7C-4AA3-8C40-C0E0A806A83E}" type="presParOf" srcId="{98319FEE-C6A8-4D4E-A595-40159A13A54F}" destId="{91040549-7787-4DC4-967E-5D87B2969B76}" srcOrd="3" destOrd="0" presId="urn:microsoft.com/office/officeart/2005/8/layout/vList5"/>
    <dgm:cxn modelId="{1FCDDD8B-21DF-42DB-B9A0-AF6FA8C13AA2}" type="presParOf" srcId="{98319FEE-C6A8-4D4E-A595-40159A13A54F}" destId="{C9FAC9F4-7A4E-4F46-9343-3F2D580336C3}" srcOrd="4" destOrd="0" presId="urn:microsoft.com/office/officeart/2005/8/layout/vList5"/>
    <dgm:cxn modelId="{7B449B97-612E-488B-8F56-C40420D07C7B}" type="presParOf" srcId="{C9FAC9F4-7A4E-4F46-9343-3F2D580336C3}" destId="{BAA1CD23-D34B-416D-827B-7F1E6250BD06}" srcOrd="0" destOrd="0" presId="urn:microsoft.com/office/officeart/2005/8/layout/vList5"/>
    <dgm:cxn modelId="{C667F8C1-00A7-48DC-BFC2-E7E01A1F7047}" type="presParOf" srcId="{C9FAC9F4-7A4E-4F46-9343-3F2D580336C3}" destId="{E223BB98-7638-4587-B807-92633886FC40}" srcOrd="1" destOrd="0" presId="urn:microsoft.com/office/officeart/2005/8/layout/vList5"/>
    <dgm:cxn modelId="{3B8A10F1-3136-480B-9F1A-03FD5C0A976F}" type="presParOf" srcId="{98319FEE-C6A8-4D4E-A595-40159A13A54F}" destId="{C0210D93-72FC-4878-ABE1-6FE90D5084DD}" srcOrd="5" destOrd="0" presId="urn:microsoft.com/office/officeart/2005/8/layout/vList5"/>
    <dgm:cxn modelId="{F82DDF20-603A-4E06-B62D-8AF388C37086}" type="presParOf" srcId="{98319FEE-C6A8-4D4E-A595-40159A13A54F}" destId="{5491C681-F9CC-440E-8D27-B88BB8A8B302}" srcOrd="6" destOrd="0" presId="urn:microsoft.com/office/officeart/2005/8/layout/vList5"/>
    <dgm:cxn modelId="{207BE3FC-1E4F-4F38-B53B-7606BC0FE86B}" type="presParOf" srcId="{5491C681-F9CC-440E-8D27-B88BB8A8B302}" destId="{0A7D1572-4807-41DD-B0B1-D63FC780E3A5}" srcOrd="0" destOrd="0" presId="urn:microsoft.com/office/officeart/2005/8/layout/vList5"/>
    <dgm:cxn modelId="{42C0904B-8BDC-4171-9691-1F9B4C88AD94}" type="presParOf" srcId="{5491C681-F9CC-440E-8D27-B88BB8A8B302}" destId="{92132928-D614-445A-8683-F2A81AEF72BB}"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28B39F-6A50-44A0-A54A-C8C22C6A869E}" type="doc">
      <dgm:prSet loTypeId="urn:microsoft.com/office/officeart/2016/7/layout/VerticalHollowActionList" loCatId="List" qsTypeId="urn:microsoft.com/office/officeart/2005/8/quickstyle/simple4" qsCatId="simple" csTypeId="urn:microsoft.com/office/officeart/2005/8/colors/colorful5" csCatId="colorful" phldr="1"/>
      <dgm:spPr/>
      <dgm:t>
        <a:bodyPr/>
        <a:lstStyle/>
        <a:p>
          <a:endParaRPr lang="en-US"/>
        </a:p>
      </dgm:t>
    </dgm:pt>
    <dgm:pt modelId="{AC6B8EDF-6145-47A8-824A-D1E3862E109A}">
      <dgm:prSet custT="1"/>
      <dgm:spPr/>
      <dgm:t>
        <a:bodyPr/>
        <a:lstStyle/>
        <a:p>
          <a:r>
            <a:rPr lang="en-US" sz="2800" dirty="0"/>
            <a:t>Submit</a:t>
          </a:r>
        </a:p>
      </dgm:t>
    </dgm:pt>
    <dgm:pt modelId="{CA1337E8-9850-4422-A1B0-5E2F02C81F2A}" type="parTrans" cxnId="{86534969-7216-42BA-8019-628CF9842A77}">
      <dgm:prSet/>
      <dgm:spPr/>
      <dgm:t>
        <a:bodyPr/>
        <a:lstStyle/>
        <a:p>
          <a:endParaRPr lang="en-US"/>
        </a:p>
      </dgm:t>
    </dgm:pt>
    <dgm:pt modelId="{0F70994C-5D1B-4B83-AE29-805FF00DF3E0}" type="sibTrans" cxnId="{86534969-7216-42BA-8019-628CF9842A77}">
      <dgm:prSet/>
      <dgm:spPr/>
      <dgm:t>
        <a:bodyPr/>
        <a:lstStyle/>
        <a:p>
          <a:endParaRPr lang="en-US"/>
        </a:p>
      </dgm:t>
    </dgm:pt>
    <dgm:pt modelId="{7993E40A-9B50-4BA5-AB31-A3FE1F85B682}">
      <dgm:prSet custT="1"/>
      <dgm:spPr/>
      <dgm:t>
        <a:bodyPr/>
        <a:lstStyle/>
        <a:p>
          <a:r>
            <a:rPr lang="en-US" sz="2800" dirty="0"/>
            <a:t>Submit questions, comments or feedback to itssimple2023@gmail.com</a:t>
          </a:r>
        </a:p>
      </dgm:t>
    </dgm:pt>
    <dgm:pt modelId="{AE42BDBB-660A-411F-A77B-9D6CD0E79330}" type="parTrans" cxnId="{624EA9D7-33BC-4B0F-8D3F-4421725C3220}">
      <dgm:prSet/>
      <dgm:spPr/>
      <dgm:t>
        <a:bodyPr/>
        <a:lstStyle/>
        <a:p>
          <a:endParaRPr lang="en-US"/>
        </a:p>
      </dgm:t>
    </dgm:pt>
    <dgm:pt modelId="{446EBF1F-1400-48C6-A5B6-123621593EAB}" type="sibTrans" cxnId="{624EA9D7-33BC-4B0F-8D3F-4421725C3220}">
      <dgm:prSet/>
      <dgm:spPr/>
      <dgm:t>
        <a:bodyPr/>
        <a:lstStyle/>
        <a:p>
          <a:endParaRPr lang="en-US"/>
        </a:p>
      </dgm:t>
    </dgm:pt>
    <dgm:pt modelId="{97AAB987-3B6A-4B96-B7E7-E31017AEF29B}">
      <dgm:prSet custT="1"/>
      <dgm:spPr/>
      <dgm:t>
        <a:bodyPr/>
        <a:lstStyle/>
        <a:p>
          <a:r>
            <a:rPr lang="en-US" sz="2800" dirty="0"/>
            <a:t>Read  </a:t>
          </a:r>
        </a:p>
      </dgm:t>
    </dgm:pt>
    <dgm:pt modelId="{727076D8-391E-47F7-B60E-4F873F7A8E88}" type="parTrans" cxnId="{06244DFC-1265-4DA2-8119-BB74A2099E78}">
      <dgm:prSet/>
      <dgm:spPr/>
      <dgm:t>
        <a:bodyPr/>
        <a:lstStyle/>
        <a:p>
          <a:endParaRPr lang="en-US"/>
        </a:p>
      </dgm:t>
    </dgm:pt>
    <dgm:pt modelId="{965F8897-65D6-49BE-B9AA-51F6C675203A}" type="sibTrans" cxnId="{06244DFC-1265-4DA2-8119-BB74A2099E78}">
      <dgm:prSet/>
      <dgm:spPr/>
      <dgm:t>
        <a:bodyPr/>
        <a:lstStyle/>
        <a:p>
          <a:endParaRPr lang="en-US"/>
        </a:p>
      </dgm:t>
    </dgm:pt>
    <dgm:pt modelId="{80936562-6287-4A49-AA7A-960C91B4F398}">
      <dgm:prSet custT="1"/>
      <dgm:spPr/>
      <dgm:t>
        <a:bodyPr/>
        <a:lstStyle/>
        <a:p>
          <a:r>
            <a:rPr lang="en-US" sz="2800" dirty="0"/>
            <a:t>Have</a:t>
          </a:r>
        </a:p>
      </dgm:t>
    </dgm:pt>
    <dgm:pt modelId="{FFA55C6C-5189-4E17-B61B-9706BE650034}" type="parTrans" cxnId="{5C387782-A77F-4C11-AF3F-6FFC515FCEF2}">
      <dgm:prSet/>
      <dgm:spPr/>
      <dgm:t>
        <a:bodyPr/>
        <a:lstStyle/>
        <a:p>
          <a:endParaRPr lang="en-US"/>
        </a:p>
      </dgm:t>
    </dgm:pt>
    <dgm:pt modelId="{F075C96C-1CC4-4F17-B7E9-5673E1EFD7E8}" type="sibTrans" cxnId="{5C387782-A77F-4C11-AF3F-6FFC515FCEF2}">
      <dgm:prSet/>
      <dgm:spPr/>
      <dgm:t>
        <a:bodyPr/>
        <a:lstStyle/>
        <a:p>
          <a:endParaRPr lang="en-US"/>
        </a:p>
      </dgm:t>
    </dgm:pt>
    <dgm:pt modelId="{27C613E3-E6E7-4C43-9ABD-A5BC91C3CFAF}">
      <dgm:prSet custT="1"/>
      <dgm:spPr/>
      <dgm:t>
        <a:bodyPr/>
        <a:lstStyle/>
        <a:p>
          <a:r>
            <a:rPr lang="en-US" sz="2800" dirty="0"/>
            <a:t>Have your targets in your diary card and use it daily</a:t>
          </a:r>
        </a:p>
      </dgm:t>
    </dgm:pt>
    <dgm:pt modelId="{4902779D-5AF5-4D74-ABB5-AC2A0392FD5E}" type="parTrans" cxnId="{C8D1BB57-C6FF-4895-A796-46BB22D76EF0}">
      <dgm:prSet/>
      <dgm:spPr/>
      <dgm:t>
        <a:bodyPr/>
        <a:lstStyle/>
        <a:p>
          <a:endParaRPr lang="en-US"/>
        </a:p>
      </dgm:t>
    </dgm:pt>
    <dgm:pt modelId="{009B9163-1E6F-45D6-A8E0-24BFA4BA9863}" type="sibTrans" cxnId="{C8D1BB57-C6FF-4895-A796-46BB22D76EF0}">
      <dgm:prSet/>
      <dgm:spPr/>
      <dgm:t>
        <a:bodyPr/>
        <a:lstStyle/>
        <a:p>
          <a:endParaRPr lang="en-US"/>
        </a:p>
      </dgm:t>
    </dgm:pt>
    <dgm:pt modelId="{3FCEADCA-90A2-47A0-9737-9BF457E35C57}">
      <dgm:prSet custT="1"/>
      <dgm:spPr/>
      <dgm:t>
        <a:bodyPr/>
        <a:lstStyle/>
        <a:p>
          <a:r>
            <a:rPr lang="en-US" sz="2800"/>
            <a:t>Continue</a:t>
          </a:r>
        </a:p>
      </dgm:t>
    </dgm:pt>
    <dgm:pt modelId="{232D8A5E-50B8-4D36-9B24-7D4CC5B7EE9E}" type="parTrans" cxnId="{409727EB-043F-459C-877D-8BF1E334A242}">
      <dgm:prSet/>
      <dgm:spPr/>
      <dgm:t>
        <a:bodyPr/>
        <a:lstStyle/>
        <a:p>
          <a:endParaRPr lang="en-US"/>
        </a:p>
      </dgm:t>
    </dgm:pt>
    <dgm:pt modelId="{336F5631-229B-4C78-AD4E-C78E67CE6EF0}" type="sibTrans" cxnId="{409727EB-043F-459C-877D-8BF1E334A242}">
      <dgm:prSet/>
      <dgm:spPr/>
      <dgm:t>
        <a:bodyPr/>
        <a:lstStyle/>
        <a:p>
          <a:endParaRPr lang="en-US"/>
        </a:p>
      </dgm:t>
    </dgm:pt>
    <dgm:pt modelId="{950DCF83-F1B0-48E2-B8C4-5D19F0CCE21A}">
      <dgm:prSet custT="1"/>
      <dgm:spPr/>
      <dgm:t>
        <a:bodyPr/>
        <a:lstStyle/>
        <a:p>
          <a:r>
            <a:rPr lang="en-US" sz="2800" dirty="0"/>
            <a:t>Continue reviewing and practicing your crisis plans.</a:t>
          </a:r>
        </a:p>
      </dgm:t>
    </dgm:pt>
    <dgm:pt modelId="{C1BEBCC8-BC4D-40BE-8A61-A1B8F9853465}" type="parTrans" cxnId="{B90CB071-1549-4B43-97A7-AEB1E9CD5B8C}">
      <dgm:prSet/>
      <dgm:spPr/>
      <dgm:t>
        <a:bodyPr/>
        <a:lstStyle/>
        <a:p>
          <a:endParaRPr lang="en-US"/>
        </a:p>
      </dgm:t>
    </dgm:pt>
    <dgm:pt modelId="{35A3B6AD-84A9-4F21-8BC9-C235BBB937C2}" type="sibTrans" cxnId="{B90CB071-1549-4B43-97A7-AEB1E9CD5B8C}">
      <dgm:prSet/>
      <dgm:spPr/>
      <dgm:t>
        <a:bodyPr/>
        <a:lstStyle/>
        <a:p>
          <a:endParaRPr lang="en-US"/>
        </a:p>
      </dgm:t>
    </dgm:pt>
    <dgm:pt modelId="{01287BAA-63D5-456F-9E6C-851639A0CA16}">
      <dgm:prSet custT="1"/>
      <dgm:spPr/>
      <dgm:t>
        <a:bodyPr/>
        <a:lstStyle/>
        <a:p>
          <a:r>
            <a:rPr lang="en-US" sz="2800" dirty="0"/>
            <a:t>Continue</a:t>
          </a:r>
        </a:p>
      </dgm:t>
    </dgm:pt>
    <dgm:pt modelId="{20B74200-2640-4CAC-9788-0B46FEDDC2E5}" type="parTrans" cxnId="{F0E2E48B-ABAD-45B3-8794-710D04F20E05}">
      <dgm:prSet/>
      <dgm:spPr/>
      <dgm:t>
        <a:bodyPr/>
        <a:lstStyle/>
        <a:p>
          <a:endParaRPr lang="en-US"/>
        </a:p>
      </dgm:t>
    </dgm:pt>
    <dgm:pt modelId="{BF28637A-4D10-443A-8419-1D3EC0425687}" type="sibTrans" cxnId="{F0E2E48B-ABAD-45B3-8794-710D04F20E05}">
      <dgm:prSet/>
      <dgm:spPr/>
      <dgm:t>
        <a:bodyPr/>
        <a:lstStyle/>
        <a:p>
          <a:endParaRPr lang="en-US"/>
        </a:p>
      </dgm:t>
    </dgm:pt>
    <dgm:pt modelId="{FD9F876C-3997-4398-BD12-DA607839328D}">
      <dgm:prSet custT="1"/>
      <dgm:spPr/>
      <dgm:t>
        <a:bodyPr/>
        <a:lstStyle/>
        <a:p>
          <a:r>
            <a:rPr lang="en-US" sz="2800" dirty="0"/>
            <a:t>Continue tracking all the skills you’ve learned using your skills list</a:t>
          </a:r>
        </a:p>
      </dgm:t>
    </dgm:pt>
    <dgm:pt modelId="{EA0EBEDD-330F-43C6-807A-506FE01B0A61}" type="parTrans" cxnId="{68EAFB41-549D-4B99-A07E-4889B17FD7B3}">
      <dgm:prSet/>
      <dgm:spPr/>
      <dgm:t>
        <a:bodyPr/>
        <a:lstStyle/>
        <a:p>
          <a:endParaRPr lang="en-US"/>
        </a:p>
      </dgm:t>
    </dgm:pt>
    <dgm:pt modelId="{F2A3D974-D3F6-4412-AD55-837EA96F8E64}" type="sibTrans" cxnId="{68EAFB41-549D-4B99-A07E-4889B17FD7B3}">
      <dgm:prSet/>
      <dgm:spPr/>
      <dgm:t>
        <a:bodyPr/>
        <a:lstStyle/>
        <a:p>
          <a:endParaRPr lang="en-US"/>
        </a:p>
      </dgm:t>
    </dgm:pt>
    <dgm:pt modelId="{7603A54C-B02D-483C-9560-EF8354322D5D}">
      <dgm:prSet custT="1"/>
      <dgm:spPr/>
      <dgm:t>
        <a:bodyPr/>
        <a:lstStyle/>
        <a:p>
          <a:r>
            <a:rPr lang="en-CA" sz="2800" dirty="0"/>
            <a:t>Simple manual session 10 introduction to personality</a:t>
          </a:r>
        </a:p>
      </dgm:t>
    </dgm:pt>
    <dgm:pt modelId="{44051374-BE36-465E-95E5-D3C34205382D}" type="parTrans" cxnId="{E31E175A-95BB-4372-9C70-F164B7AE06D4}">
      <dgm:prSet/>
      <dgm:spPr/>
      <dgm:t>
        <a:bodyPr/>
        <a:lstStyle/>
        <a:p>
          <a:endParaRPr lang="en-CA"/>
        </a:p>
      </dgm:t>
    </dgm:pt>
    <dgm:pt modelId="{8E338782-76A9-48BE-8A72-3AD49AA0B532}" type="sibTrans" cxnId="{E31E175A-95BB-4372-9C70-F164B7AE06D4}">
      <dgm:prSet/>
      <dgm:spPr/>
      <dgm:t>
        <a:bodyPr/>
        <a:lstStyle/>
        <a:p>
          <a:endParaRPr lang="en-CA"/>
        </a:p>
      </dgm:t>
    </dgm:pt>
    <dgm:pt modelId="{52C160B8-A1A4-46A8-B06E-30A37DF735C4}" type="pres">
      <dgm:prSet presAssocID="{2228B39F-6A50-44A0-A54A-C8C22C6A869E}" presName="Name0" presStyleCnt="0">
        <dgm:presLayoutVars>
          <dgm:dir/>
          <dgm:animLvl val="lvl"/>
          <dgm:resizeHandles val="exact"/>
        </dgm:presLayoutVars>
      </dgm:prSet>
      <dgm:spPr/>
    </dgm:pt>
    <dgm:pt modelId="{2990458E-5AF2-4476-93D8-F446D26FE060}" type="pres">
      <dgm:prSet presAssocID="{AC6B8EDF-6145-47A8-824A-D1E3862E109A}" presName="linNode" presStyleCnt="0"/>
      <dgm:spPr/>
    </dgm:pt>
    <dgm:pt modelId="{5989424F-5ECE-4985-9BBD-CC187FDC07E5}" type="pres">
      <dgm:prSet presAssocID="{AC6B8EDF-6145-47A8-824A-D1E3862E109A}" presName="parentText" presStyleLbl="solidFgAcc1" presStyleIdx="0" presStyleCnt="5">
        <dgm:presLayoutVars>
          <dgm:chMax val="1"/>
          <dgm:bulletEnabled/>
        </dgm:presLayoutVars>
      </dgm:prSet>
      <dgm:spPr/>
    </dgm:pt>
    <dgm:pt modelId="{3AEF48BB-F7DC-4610-B5AD-5C725949C3C5}" type="pres">
      <dgm:prSet presAssocID="{AC6B8EDF-6145-47A8-824A-D1E3862E109A}" presName="descendantText" presStyleLbl="alignNode1" presStyleIdx="0" presStyleCnt="5">
        <dgm:presLayoutVars>
          <dgm:bulletEnabled/>
        </dgm:presLayoutVars>
      </dgm:prSet>
      <dgm:spPr/>
    </dgm:pt>
    <dgm:pt modelId="{B0CA76A3-55AC-448C-92BB-17D6C91D6D8D}" type="pres">
      <dgm:prSet presAssocID="{0F70994C-5D1B-4B83-AE29-805FF00DF3E0}" presName="sp" presStyleCnt="0"/>
      <dgm:spPr/>
    </dgm:pt>
    <dgm:pt modelId="{B0BFBE38-B8B7-4540-B82B-34C1E608C84F}" type="pres">
      <dgm:prSet presAssocID="{97AAB987-3B6A-4B96-B7E7-E31017AEF29B}" presName="linNode" presStyleCnt="0"/>
      <dgm:spPr/>
    </dgm:pt>
    <dgm:pt modelId="{80CEF279-C2C6-49AF-B2AA-86D9C6BD5910}" type="pres">
      <dgm:prSet presAssocID="{97AAB987-3B6A-4B96-B7E7-E31017AEF29B}" presName="parentText" presStyleLbl="solidFgAcc1" presStyleIdx="1" presStyleCnt="5">
        <dgm:presLayoutVars>
          <dgm:chMax val="1"/>
          <dgm:bulletEnabled/>
        </dgm:presLayoutVars>
      </dgm:prSet>
      <dgm:spPr/>
    </dgm:pt>
    <dgm:pt modelId="{CE50C59E-6739-48C2-A58E-00744242B76E}" type="pres">
      <dgm:prSet presAssocID="{97AAB987-3B6A-4B96-B7E7-E31017AEF29B}" presName="descendantText" presStyleLbl="alignNode1" presStyleIdx="1" presStyleCnt="5">
        <dgm:presLayoutVars>
          <dgm:bulletEnabled/>
        </dgm:presLayoutVars>
      </dgm:prSet>
      <dgm:spPr/>
    </dgm:pt>
    <dgm:pt modelId="{2C78ADB2-2D73-403A-AA30-3AFC50A07D65}" type="pres">
      <dgm:prSet presAssocID="{965F8897-65D6-49BE-B9AA-51F6C675203A}" presName="sp" presStyleCnt="0"/>
      <dgm:spPr/>
    </dgm:pt>
    <dgm:pt modelId="{F9A3EA01-2C94-462C-90E5-9D506CF54D13}" type="pres">
      <dgm:prSet presAssocID="{80936562-6287-4A49-AA7A-960C91B4F398}" presName="linNode" presStyleCnt="0"/>
      <dgm:spPr/>
    </dgm:pt>
    <dgm:pt modelId="{F9411792-A1C2-48FE-85A6-59366508BC5A}" type="pres">
      <dgm:prSet presAssocID="{80936562-6287-4A49-AA7A-960C91B4F398}" presName="parentText" presStyleLbl="solidFgAcc1" presStyleIdx="2" presStyleCnt="5">
        <dgm:presLayoutVars>
          <dgm:chMax val="1"/>
          <dgm:bulletEnabled/>
        </dgm:presLayoutVars>
      </dgm:prSet>
      <dgm:spPr/>
    </dgm:pt>
    <dgm:pt modelId="{14648A83-7060-403F-9D18-B41A35D38B87}" type="pres">
      <dgm:prSet presAssocID="{80936562-6287-4A49-AA7A-960C91B4F398}" presName="descendantText" presStyleLbl="alignNode1" presStyleIdx="2" presStyleCnt="5">
        <dgm:presLayoutVars>
          <dgm:bulletEnabled/>
        </dgm:presLayoutVars>
      </dgm:prSet>
      <dgm:spPr/>
    </dgm:pt>
    <dgm:pt modelId="{2117E3FF-AF7C-4F8F-9966-37AEBA262D1F}" type="pres">
      <dgm:prSet presAssocID="{F075C96C-1CC4-4F17-B7E9-5673E1EFD7E8}" presName="sp" presStyleCnt="0"/>
      <dgm:spPr/>
    </dgm:pt>
    <dgm:pt modelId="{FB1C040A-6CBB-44CE-9EE0-5F81B96890F5}" type="pres">
      <dgm:prSet presAssocID="{3FCEADCA-90A2-47A0-9737-9BF457E35C57}" presName="linNode" presStyleCnt="0"/>
      <dgm:spPr/>
    </dgm:pt>
    <dgm:pt modelId="{A92646D9-97EB-4743-9B06-AE42177790C1}" type="pres">
      <dgm:prSet presAssocID="{3FCEADCA-90A2-47A0-9737-9BF457E35C57}" presName="parentText" presStyleLbl="solidFgAcc1" presStyleIdx="3" presStyleCnt="5">
        <dgm:presLayoutVars>
          <dgm:chMax val="1"/>
          <dgm:bulletEnabled/>
        </dgm:presLayoutVars>
      </dgm:prSet>
      <dgm:spPr/>
    </dgm:pt>
    <dgm:pt modelId="{DC6EA810-A604-4958-A56E-7A8C4E6269B3}" type="pres">
      <dgm:prSet presAssocID="{3FCEADCA-90A2-47A0-9737-9BF457E35C57}" presName="descendantText" presStyleLbl="alignNode1" presStyleIdx="3" presStyleCnt="5">
        <dgm:presLayoutVars>
          <dgm:bulletEnabled/>
        </dgm:presLayoutVars>
      </dgm:prSet>
      <dgm:spPr/>
    </dgm:pt>
    <dgm:pt modelId="{8F21B6A5-D83E-47EF-BD52-B6AE6F9B1EB6}" type="pres">
      <dgm:prSet presAssocID="{336F5631-229B-4C78-AD4E-C78E67CE6EF0}" presName="sp" presStyleCnt="0"/>
      <dgm:spPr/>
    </dgm:pt>
    <dgm:pt modelId="{4A2040D8-35AF-4BE6-BFA2-C76A55489493}" type="pres">
      <dgm:prSet presAssocID="{01287BAA-63D5-456F-9E6C-851639A0CA16}" presName="linNode" presStyleCnt="0"/>
      <dgm:spPr/>
    </dgm:pt>
    <dgm:pt modelId="{CECBFEE6-C881-456E-B240-2529CA6F0202}" type="pres">
      <dgm:prSet presAssocID="{01287BAA-63D5-456F-9E6C-851639A0CA16}" presName="parentText" presStyleLbl="solidFgAcc1" presStyleIdx="4" presStyleCnt="5">
        <dgm:presLayoutVars>
          <dgm:chMax val="1"/>
          <dgm:bulletEnabled/>
        </dgm:presLayoutVars>
      </dgm:prSet>
      <dgm:spPr/>
    </dgm:pt>
    <dgm:pt modelId="{45AA0BED-34E5-4E8C-9F4E-F15313044E6A}" type="pres">
      <dgm:prSet presAssocID="{01287BAA-63D5-456F-9E6C-851639A0CA16}" presName="descendantText" presStyleLbl="alignNode1" presStyleIdx="4" presStyleCnt="5" custLinFactNeighborX="0" custLinFactNeighborY="79">
        <dgm:presLayoutVars>
          <dgm:bulletEnabled/>
        </dgm:presLayoutVars>
      </dgm:prSet>
      <dgm:spPr/>
    </dgm:pt>
  </dgm:ptLst>
  <dgm:cxnLst>
    <dgm:cxn modelId="{373C492D-6D88-41CD-A2B5-BF28F728BF78}" type="presOf" srcId="{7993E40A-9B50-4BA5-AB31-A3FE1F85B682}" destId="{3AEF48BB-F7DC-4610-B5AD-5C725949C3C5}" srcOrd="0" destOrd="0" presId="urn:microsoft.com/office/officeart/2016/7/layout/VerticalHollowActionList"/>
    <dgm:cxn modelId="{68EAFB41-549D-4B99-A07E-4889B17FD7B3}" srcId="{01287BAA-63D5-456F-9E6C-851639A0CA16}" destId="{FD9F876C-3997-4398-BD12-DA607839328D}" srcOrd="0" destOrd="0" parTransId="{EA0EBEDD-330F-43C6-807A-506FE01B0A61}" sibTransId="{F2A3D974-D3F6-4412-AD55-837EA96F8E64}"/>
    <dgm:cxn modelId="{86534969-7216-42BA-8019-628CF9842A77}" srcId="{2228B39F-6A50-44A0-A54A-C8C22C6A869E}" destId="{AC6B8EDF-6145-47A8-824A-D1E3862E109A}" srcOrd="0" destOrd="0" parTransId="{CA1337E8-9850-4422-A1B0-5E2F02C81F2A}" sibTransId="{0F70994C-5D1B-4B83-AE29-805FF00DF3E0}"/>
    <dgm:cxn modelId="{B90CB071-1549-4B43-97A7-AEB1E9CD5B8C}" srcId="{3FCEADCA-90A2-47A0-9737-9BF457E35C57}" destId="{950DCF83-F1B0-48E2-B8C4-5D19F0CCE21A}" srcOrd="0" destOrd="0" parTransId="{C1BEBCC8-BC4D-40BE-8A61-A1B8F9853465}" sibTransId="{35A3B6AD-84A9-4F21-8BC9-C235BBB937C2}"/>
    <dgm:cxn modelId="{4FB39474-F2BA-4699-AC1D-7FB6B1371CD8}" type="presOf" srcId="{97AAB987-3B6A-4B96-B7E7-E31017AEF29B}" destId="{80CEF279-C2C6-49AF-B2AA-86D9C6BD5910}" srcOrd="0" destOrd="0" presId="urn:microsoft.com/office/officeart/2016/7/layout/VerticalHollowActionList"/>
    <dgm:cxn modelId="{C8D1BB57-C6FF-4895-A796-46BB22D76EF0}" srcId="{80936562-6287-4A49-AA7A-960C91B4F398}" destId="{27C613E3-E6E7-4C43-9ABD-A5BC91C3CFAF}" srcOrd="0" destOrd="0" parTransId="{4902779D-5AF5-4D74-ABB5-AC2A0392FD5E}" sibTransId="{009B9163-1E6F-45D6-A8E0-24BFA4BA9863}"/>
    <dgm:cxn modelId="{8AFB8D79-BA56-40DC-9B0C-9CEB8EEC7DDC}" type="presOf" srcId="{AC6B8EDF-6145-47A8-824A-D1E3862E109A}" destId="{5989424F-5ECE-4985-9BBD-CC187FDC07E5}" srcOrd="0" destOrd="0" presId="urn:microsoft.com/office/officeart/2016/7/layout/VerticalHollowActionList"/>
    <dgm:cxn modelId="{E31E175A-95BB-4372-9C70-F164B7AE06D4}" srcId="{97AAB987-3B6A-4B96-B7E7-E31017AEF29B}" destId="{7603A54C-B02D-483C-9560-EF8354322D5D}" srcOrd="0" destOrd="0" parTransId="{44051374-BE36-465E-95E5-D3C34205382D}" sibTransId="{8E338782-76A9-48BE-8A72-3AD49AA0B532}"/>
    <dgm:cxn modelId="{5C387782-A77F-4C11-AF3F-6FFC515FCEF2}" srcId="{2228B39F-6A50-44A0-A54A-C8C22C6A869E}" destId="{80936562-6287-4A49-AA7A-960C91B4F398}" srcOrd="2" destOrd="0" parTransId="{FFA55C6C-5189-4E17-B61B-9706BE650034}" sibTransId="{F075C96C-1CC4-4F17-B7E9-5673E1EFD7E8}"/>
    <dgm:cxn modelId="{F0E2E48B-ABAD-45B3-8794-710D04F20E05}" srcId="{2228B39F-6A50-44A0-A54A-C8C22C6A869E}" destId="{01287BAA-63D5-456F-9E6C-851639A0CA16}" srcOrd="4" destOrd="0" parTransId="{20B74200-2640-4CAC-9788-0B46FEDDC2E5}" sibTransId="{BF28637A-4D10-443A-8419-1D3EC0425687}"/>
    <dgm:cxn modelId="{DED3C294-4E96-4CB0-B0B7-25CCE8D5A7CF}" type="presOf" srcId="{950DCF83-F1B0-48E2-B8C4-5D19F0CCE21A}" destId="{DC6EA810-A604-4958-A56E-7A8C4E6269B3}" srcOrd="0" destOrd="0" presId="urn:microsoft.com/office/officeart/2016/7/layout/VerticalHollowActionList"/>
    <dgm:cxn modelId="{7DD94E9F-8E3A-4C0D-8337-CE682330C579}" type="presOf" srcId="{3FCEADCA-90A2-47A0-9737-9BF457E35C57}" destId="{A92646D9-97EB-4743-9B06-AE42177790C1}" srcOrd="0" destOrd="0" presId="urn:microsoft.com/office/officeart/2016/7/layout/VerticalHollowActionList"/>
    <dgm:cxn modelId="{647FF3A4-0394-4C12-AB09-E8E57DEE0664}" type="presOf" srcId="{7603A54C-B02D-483C-9560-EF8354322D5D}" destId="{CE50C59E-6739-48C2-A58E-00744242B76E}" srcOrd="0" destOrd="0" presId="urn:microsoft.com/office/officeart/2016/7/layout/VerticalHollowActionList"/>
    <dgm:cxn modelId="{B82FE9AA-3E70-4CD4-B6DF-39EC10C7760A}" type="presOf" srcId="{FD9F876C-3997-4398-BD12-DA607839328D}" destId="{45AA0BED-34E5-4E8C-9F4E-F15313044E6A}" srcOrd="0" destOrd="0" presId="urn:microsoft.com/office/officeart/2016/7/layout/VerticalHollowActionList"/>
    <dgm:cxn modelId="{539005AD-DC0E-4779-8FA2-61FF1222CEED}" type="presOf" srcId="{80936562-6287-4A49-AA7A-960C91B4F398}" destId="{F9411792-A1C2-48FE-85A6-59366508BC5A}" srcOrd="0" destOrd="0" presId="urn:microsoft.com/office/officeart/2016/7/layout/VerticalHollowActionList"/>
    <dgm:cxn modelId="{624EA9D7-33BC-4B0F-8D3F-4421725C3220}" srcId="{AC6B8EDF-6145-47A8-824A-D1E3862E109A}" destId="{7993E40A-9B50-4BA5-AB31-A3FE1F85B682}" srcOrd="0" destOrd="0" parTransId="{AE42BDBB-660A-411F-A77B-9D6CD0E79330}" sibTransId="{446EBF1F-1400-48C6-A5B6-123621593EAB}"/>
    <dgm:cxn modelId="{A1A2B4E0-3EF7-46B8-8B2B-76A1FF2F7F51}" type="presOf" srcId="{27C613E3-E6E7-4C43-9ABD-A5BC91C3CFAF}" destId="{14648A83-7060-403F-9D18-B41A35D38B87}" srcOrd="0" destOrd="0" presId="urn:microsoft.com/office/officeart/2016/7/layout/VerticalHollowActionList"/>
    <dgm:cxn modelId="{409727EB-043F-459C-877D-8BF1E334A242}" srcId="{2228B39F-6A50-44A0-A54A-C8C22C6A869E}" destId="{3FCEADCA-90A2-47A0-9737-9BF457E35C57}" srcOrd="3" destOrd="0" parTransId="{232D8A5E-50B8-4D36-9B24-7D4CC5B7EE9E}" sibTransId="{336F5631-229B-4C78-AD4E-C78E67CE6EF0}"/>
    <dgm:cxn modelId="{0CE815FA-F6D7-46E1-9848-C3490A9A5704}" type="presOf" srcId="{2228B39F-6A50-44A0-A54A-C8C22C6A869E}" destId="{52C160B8-A1A4-46A8-B06E-30A37DF735C4}" srcOrd="0" destOrd="0" presId="urn:microsoft.com/office/officeart/2016/7/layout/VerticalHollowActionList"/>
    <dgm:cxn modelId="{E879A6FB-0DFD-4E0E-BF56-71791B4C4BF9}" type="presOf" srcId="{01287BAA-63D5-456F-9E6C-851639A0CA16}" destId="{CECBFEE6-C881-456E-B240-2529CA6F0202}" srcOrd="0" destOrd="0" presId="urn:microsoft.com/office/officeart/2016/7/layout/VerticalHollowActionList"/>
    <dgm:cxn modelId="{06244DFC-1265-4DA2-8119-BB74A2099E78}" srcId="{2228B39F-6A50-44A0-A54A-C8C22C6A869E}" destId="{97AAB987-3B6A-4B96-B7E7-E31017AEF29B}" srcOrd="1" destOrd="0" parTransId="{727076D8-391E-47F7-B60E-4F873F7A8E88}" sibTransId="{965F8897-65D6-49BE-B9AA-51F6C675203A}"/>
    <dgm:cxn modelId="{AAC3A559-2FCE-4777-888D-6F20CF4596D3}" type="presParOf" srcId="{52C160B8-A1A4-46A8-B06E-30A37DF735C4}" destId="{2990458E-5AF2-4476-93D8-F446D26FE060}" srcOrd="0" destOrd="0" presId="urn:microsoft.com/office/officeart/2016/7/layout/VerticalHollowActionList"/>
    <dgm:cxn modelId="{27FE16C7-F967-49B9-8ACB-412E5C846190}" type="presParOf" srcId="{2990458E-5AF2-4476-93D8-F446D26FE060}" destId="{5989424F-5ECE-4985-9BBD-CC187FDC07E5}" srcOrd="0" destOrd="0" presId="urn:microsoft.com/office/officeart/2016/7/layout/VerticalHollowActionList"/>
    <dgm:cxn modelId="{513DA589-6BB5-4FB8-8AA9-2F29B0B9FF76}" type="presParOf" srcId="{2990458E-5AF2-4476-93D8-F446D26FE060}" destId="{3AEF48BB-F7DC-4610-B5AD-5C725949C3C5}" srcOrd="1" destOrd="0" presId="urn:microsoft.com/office/officeart/2016/7/layout/VerticalHollowActionList"/>
    <dgm:cxn modelId="{7B2432CE-3A9D-4812-9711-3BD5F5BB513C}" type="presParOf" srcId="{52C160B8-A1A4-46A8-B06E-30A37DF735C4}" destId="{B0CA76A3-55AC-448C-92BB-17D6C91D6D8D}" srcOrd="1" destOrd="0" presId="urn:microsoft.com/office/officeart/2016/7/layout/VerticalHollowActionList"/>
    <dgm:cxn modelId="{AB06014D-A33F-4438-B1FD-2A4C9C06DA31}" type="presParOf" srcId="{52C160B8-A1A4-46A8-B06E-30A37DF735C4}" destId="{B0BFBE38-B8B7-4540-B82B-34C1E608C84F}" srcOrd="2" destOrd="0" presId="urn:microsoft.com/office/officeart/2016/7/layout/VerticalHollowActionList"/>
    <dgm:cxn modelId="{DF0AEA84-B810-4DDF-83C9-5429BB4B4778}" type="presParOf" srcId="{B0BFBE38-B8B7-4540-B82B-34C1E608C84F}" destId="{80CEF279-C2C6-49AF-B2AA-86D9C6BD5910}" srcOrd="0" destOrd="0" presId="urn:microsoft.com/office/officeart/2016/7/layout/VerticalHollowActionList"/>
    <dgm:cxn modelId="{67782DCF-A7E0-4724-987A-3BF7C064DF63}" type="presParOf" srcId="{B0BFBE38-B8B7-4540-B82B-34C1E608C84F}" destId="{CE50C59E-6739-48C2-A58E-00744242B76E}" srcOrd="1" destOrd="0" presId="urn:microsoft.com/office/officeart/2016/7/layout/VerticalHollowActionList"/>
    <dgm:cxn modelId="{BB85B2EE-397D-4F38-95B8-14ED8811AB03}" type="presParOf" srcId="{52C160B8-A1A4-46A8-B06E-30A37DF735C4}" destId="{2C78ADB2-2D73-403A-AA30-3AFC50A07D65}" srcOrd="3" destOrd="0" presId="urn:microsoft.com/office/officeart/2016/7/layout/VerticalHollowActionList"/>
    <dgm:cxn modelId="{702C3784-5A8A-4DF8-AA43-9C66B16F509C}" type="presParOf" srcId="{52C160B8-A1A4-46A8-B06E-30A37DF735C4}" destId="{F9A3EA01-2C94-462C-90E5-9D506CF54D13}" srcOrd="4" destOrd="0" presId="urn:microsoft.com/office/officeart/2016/7/layout/VerticalHollowActionList"/>
    <dgm:cxn modelId="{65D69953-BA89-4EC3-9DCB-657532A007B3}" type="presParOf" srcId="{F9A3EA01-2C94-462C-90E5-9D506CF54D13}" destId="{F9411792-A1C2-48FE-85A6-59366508BC5A}" srcOrd="0" destOrd="0" presId="urn:microsoft.com/office/officeart/2016/7/layout/VerticalHollowActionList"/>
    <dgm:cxn modelId="{99D8772B-C0D4-4989-9735-28838B096697}" type="presParOf" srcId="{F9A3EA01-2C94-462C-90E5-9D506CF54D13}" destId="{14648A83-7060-403F-9D18-B41A35D38B87}" srcOrd="1" destOrd="0" presId="urn:microsoft.com/office/officeart/2016/7/layout/VerticalHollowActionList"/>
    <dgm:cxn modelId="{FCB723F4-7745-42D1-968C-71AAB4FE1E81}" type="presParOf" srcId="{52C160B8-A1A4-46A8-B06E-30A37DF735C4}" destId="{2117E3FF-AF7C-4F8F-9966-37AEBA262D1F}" srcOrd="5" destOrd="0" presId="urn:microsoft.com/office/officeart/2016/7/layout/VerticalHollowActionList"/>
    <dgm:cxn modelId="{9E303D50-F05A-4E68-ADB3-F88E1370984E}" type="presParOf" srcId="{52C160B8-A1A4-46A8-B06E-30A37DF735C4}" destId="{FB1C040A-6CBB-44CE-9EE0-5F81B96890F5}" srcOrd="6" destOrd="0" presId="urn:microsoft.com/office/officeart/2016/7/layout/VerticalHollowActionList"/>
    <dgm:cxn modelId="{5E007540-56A4-45F7-AC6C-0603B1C5844E}" type="presParOf" srcId="{FB1C040A-6CBB-44CE-9EE0-5F81B96890F5}" destId="{A92646D9-97EB-4743-9B06-AE42177790C1}" srcOrd="0" destOrd="0" presId="urn:microsoft.com/office/officeart/2016/7/layout/VerticalHollowActionList"/>
    <dgm:cxn modelId="{8A538CC5-6FEA-4204-A444-3A1CD1D91027}" type="presParOf" srcId="{FB1C040A-6CBB-44CE-9EE0-5F81B96890F5}" destId="{DC6EA810-A604-4958-A56E-7A8C4E6269B3}" srcOrd="1" destOrd="0" presId="urn:microsoft.com/office/officeart/2016/7/layout/VerticalHollowActionList"/>
    <dgm:cxn modelId="{6BA4B699-9997-442C-AF70-17711A1BF1FA}" type="presParOf" srcId="{52C160B8-A1A4-46A8-B06E-30A37DF735C4}" destId="{8F21B6A5-D83E-47EF-BD52-B6AE6F9B1EB6}" srcOrd="7" destOrd="0" presId="urn:microsoft.com/office/officeart/2016/7/layout/VerticalHollowActionList"/>
    <dgm:cxn modelId="{5BAF5F34-6353-40AA-A6AC-EB328CECB612}" type="presParOf" srcId="{52C160B8-A1A4-46A8-B06E-30A37DF735C4}" destId="{4A2040D8-35AF-4BE6-BFA2-C76A55489493}" srcOrd="8" destOrd="0" presId="urn:microsoft.com/office/officeart/2016/7/layout/VerticalHollowActionList"/>
    <dgm:cxn modelId="{16986BBC-6D8D-4E7D-B70F-775329BC14AD}" type="presParOf" srcId="{4A2040D8-35AF-4BE6-BFA2-C76A55489493}" destId="{CECBFEE6-C881-456E-B240-2529CA6F0202}" srcOrd="0" destOrd="0" presId="urn:microsoft.com/office/officeart/2016/7/layout/VerticalHollowActionList"/>
    <dgm:cxn modelId="{5A8567E0-D37C-4322-81A4-84D791D878C7}" type="presParOf" srcId="{4A2040D8-35AF-4BE6-BFA2-C76A55489493}" destId="{45AA0BED-34E5-4E8C-9F4E-F15313044E6A}"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100EF5-2533-4BBB-8837-369225FAB9C8}" type="doc">
      <dgm:prSet loTypeId="urn:microsoft.com/office/officeart/2005/8/layout/cycle3" loCatId="cycle" qsTypeId="urn:microsoft.com/office/officeart/2005/8/quickstyle/simple4" qsCatId="simple" csTypeId="urn:microsoft.com/office/officeart/2005/8/colors/colorful3" csCatId="colorful" phldr="1"/>
      <dgm:spPr/>
      <dgm:t>
        <a:bodyPr/>
        <a:lstStyle/>
        <a:p>
          <a:endParaRPr lang="en-US"/>
        </a:p>
      </dgm:t>
    </dgm:pt>
    <dgm:pt modelId="{A27B3A08-B3F4-44A2-AB70-20B26BE3356C}">
      <dgm:prSet custT="1"/>
      <dgm:spPr/>
      <dgm:t>
        <a:bodyPr/>
        <a:lstStyle/>
        <a:p>
          <a:r>
            <a:rPr lang="en-US" sz="1800" dirty="0">
              <a:solidFill>
                <a:schemeClr val="bg1"/>
              </a:solidFill>
            </a:rPr>
            <a:t>2. Focus on someone else</a:t>
          </a:r>
        </a:p>
      </dgm:t>
    </dgm:pt>
    <dgm:pt modelId="{5DB9D2AA-09B3-4A6E-8BC5-E5B15FE461E9}" type="parTrans" cxnId="{0A8AAD96-6923-480B-89E7-074544729EB3}">
      <dgm:prSet/>
      <dgm:spPr/>
      <dgm:t>
        <a:bodyPr/>
        <a:lstStyle/>
        <a:p>
          <a:endParaRPr lang="en-US"/>
        </a:p>
      </dgm:t>
    </dgm:pt>
    <dgm:pt modelId="{237D2306-E59A-4012-B387-369DAED98997}" type="sibTrans" cxnId="{0A8AAD96-6923-480B-89E7-074544729EB3}">
      <dgm:prSet/>
      <dgm:spPr/>
      <dgm:t>
        <a:bodyPr/>
        <a:lstStyle/>
        <a:p>
          <a:endParaRPr lang="en-US"/>
        </a:p>
      </dgm:t>
    </dgm:pt>
    <dgm:pt modelId="{FC37A37E-FE3C-4CB1-98A8-86AB3F8DCD6E}">
      <dgm:prSet custT="1"/>
      <dgm:spPr/>
      <dgm:t>
        <a:bodyPr/>
        <a:lstStyle/>
        <a:p>
          <a:r>
            <a:rPr lang="en-US" sz="1400" dirty="0"/>
            <a:t>Pay attention to someone else</a:t>
          </a:r>
        </a:p>
      </dgm:t>
    </dgm:pt>
    <dgm:pt modelId="{DE7B9C4D-7636-402A-8E16-D823F3CB44DC}" type="parTrans" cxnId="{696ADC13-CF5B-45E6-8B7B-31EEAADF4906}">
      <dgm:prSet/>
      <dgm:spPr/>
      <dgm:t>
        <a:bodyPr/>
        <a:lstStyle/>
        <a:p>
          <a:endParaRPr lang="en-US"/>
        </a:p>
      </dgm:t>
    </dgm:pt>
    <dgm:pt modelId="{6A1C8139-06ED-4433-BC90-F1733FE4F302}" type="sibTrans" cxnId="{696ADC13-CF5B-45E6-8B7B-31EEAADF4906}">
      <dgm:prSet/>
      <dgm:spPr/>
      <dgm:t>
        <a:bodyPr/>
        <a:lstStyle/>
        <a:p>
          <a:endParaRPr lang="en-US"/>
        </a:p>
      </dgm:t>
    </dgm:pt>
    <dgm:pt modelId="{8786DF9D-2699-42DC-BF31-54A3B5263AC7}">
      <dgm:prSet custT="1"/>
      <dgm:spPr/>
      <dgm:t>
        <a:bodyPr/>
        <a:lstStyle/>
        <a:p>
          <a:r>
            <a:rPr lang="en-US" sz="1400" dirty="0"/>
            <a:t>Do something for someone else</a:t>
          </a:r>
        </a:p>
      </dgm:t>
    </dgm:pt>
    <dgm:pt modelId="{710AF963-5739-4B4B-9AC3-7D6AD2FC4C3C}" type="parTrans" cxnId="{E424C689-F38B-4EFF-98CD-9004DEB096AF}">
      <dgm:prSet/>
      <dgm:spPr/>
      <dgm:t>
        <a:bodyPr/>
        <a:lstStyle/>
        <a:p>
          <a:endParaRPr lang="en-US"/>
        </a:p>
      </dgm:t>
    </dgm:pt>
    <dgm:pt modelId="{1D8E4004-B3E7-4EA1-9519-A8E6D4EF11EA}" type="sibTrans" cxnId="{E424C689-F38B-4EFF-98CD-9004DEB096AF}">
      <dgm:prSet/>
      <dgm:spPr/>
      <dgm:t>
        <a:bodyPr/>
        <a:lstStyle/>
        <a:p>
          <a:endParaRPr lang="en-US"/>
        </a:p>
      </dgm:t>
    </dgm:pt>
    <dgm:pt modelId="{CE8C28D3-FCB4-41DF-8E9B-0AA545008690}">
      <dgm:prSet custT="1"/>
      <dgm:spPr/>
      <dgm:t>
        <a:bodyPr/>
        <a:lstStyle/>
        <a:p>
          <a:r>
            <a:rPr lang="en-US" sz="1400" dirty="0"/>
            <a:t>Take your attention off yourself</a:t>
          </a:r>
        </a:p>
      </dgm:t>
    </dgm:pt>
    <dgm:pt modelId="{C120B920-BC27-4F5B-B06F-D4BEB5C73F7E}" type="parTrans" cxnId="{713C02DC-0A7B-47B5-B120-379CB100AA1A}">
      <dgm:prSet/>
      <dgm:spPr/>
      <dgm:t>
        <a:bodyPr/>
        <a:lstStyle/>
        <a:p>
          <a:endParaRPr lang="en-US"/>
        </a:p>
      </dgm:t>
    </dgm:pt>
    <dgm:pt modelId="{B4DE73FF-FEC7-4EB6-8C29-A4426D8754E4}" type="sibTrans" cxnId="{713C02DC-0A7B-47B5-B120-379CB100AA1A}">
      <dgm:prSet/>
      <dgm:spPr/>
      <dgm:t>
        <a:bodyPr/>
        <a:lstStyle/>
        <a:p>
          <a:endParaRPr lang="en-US"/>
        </a:p>
      </dgm:t>
    </dgm:pt>
    <dgm:pt modelId="{93366BC6-8FA1-401E-8942-43AF2E04A30C}">
      <dgm:prSet custT="1"/>
      <dgm:spPr/>
      <dgm:t>
        <a:bodyPr/>
        <a:lstStyle/>
        <a:p>
          <a:r>
            <a:rPr lang="en-US" sz="1400" dirty="0"/>
            <a:t>Think of someone you care about</a:t>
          </a:r>
        </a:p>
      </dgm:t>
    </dgm:pt>
    <dgm:pt modelId="{042D20A0-4BCE-4DD9-A344-2F996D0F460F}" type="parTrans" cxnId="{18B439F6-DCF7-4CEB-B69C-B15FA34C9AFA}">
      <dgm:prSet/>
      <dgm:spPr/>
      <dgm:t>
        <a:bodyPr/>
        <a:lstStyle/>
        <a:p>
          <a:endParaRPr lang="en-US"/>
        </a:p>
      </dgm:t>
    </dgm:pt>
    <dgm:pt modelId="{10DEE41C-0A7A-4962-91BF-E5444C508658}" type="sibTrans" cxnId="{18B439F6-DCF7-4CEB-B69C-B15FA34C9AFA}">
      <dgm:prSet/>
      <dgm:spPr/>
      <dgm:t>
        <a:bodyPr/>
        <a:lstStyle/>
        <a:p>
          <a:endParaRPr lang="en-US"/>
        </a:p>
      </dgm:t>
    </dgm:pt>
    <dgm:pt modelId="{1E50D9BC-6C2C-492D-97D2-D68914CCBB0D}">
      <dgm:prSet custT="1"/>
      <dgm:spPr/>
      <dgm:t>
        <a:bodyPr/>
        <a:lstStyle/>
        <a:p>
          <a:r>
            <a:rPr lang="en-US" sz="1800" dirty="0">
              <a:solidFill>
                <a:schemeClr val="bg1"/>
              </a:solidFill>
            </a:rPr>
            <a:t>3. With thoughts</a:t>
          </a:r>
        </a:p>
      </dgm:t>
    </dgm:pt>
    <dgm:pt modelId="{0A7BE4F3-1C0F-4685-8A85-EB63EEA3FDE0}" type="parTrans" cxnId="{7B8885B2-9C82-4C22-963C-C27CBC0ECBF2}">
      <dgm:prSet/>
      <dgm:spPr/>
      <dgm:t>
        <a:bodyPr/>
        <a:lstStyle/>
        <a:p>
          <a:endParaRPr lang="en-US"/>
        </a:p>
      </dgm:t>
    </dgm:pt>
    <dgm:pt modelId="{4FE9DD33-E2BE-46B1-BFD1-1DBFC2CDAD69}" type="sibTrans" cxnId="{7B8885B2-9C82-4C22-963C-C27CBC0ECBF2}">
      <dgm:prSet/>
      <dgm:spPr/>
      <dgm:t>
        <a:bodyPr/>
        <a:lstStyle/>
        <a:p>
          <a:endParaRPr lang="en-US"/>
        </a:p>
      </dgm:t>
    </dgm:pt>
    <dgm:pt modelId="{EC7F0DB5-E8AF-4C9D-AE70-3FC01667DAA5}">
      <dgm:prSet custT="1"/>
      <dgm:spPr/>
      <dgm:t>
        <a:bodyPr/>
        <a:lstStyle/>
        <a:p>
          <a:r>
            <a:rPr lang="en-US" sz="1400" dirty="0"/>
            <a:t>Distract your thoughts</a:t>
          </a:r>
        </a:p>
      </dgm:t>
    </dgm:pt>
    <dgm:pt modelId="{1C1336FD-9C18-4607-862E-9190FBC44918}" type="parTrans" cxnId="{BFC39434-4CF9-4161-8D2B-A3DDEFB70D24}">
      <dgm:prSet/>
      <dgm:spPr/>
      <dgm:t>
        <a:bodyPr/>
        <a:lstStyle/>
        <a:p>
          <a:endParaRPr lang="en-US"/>
        </a:p>
      </dgm:t>
    </dgm:pt>
    <dgm:pt modelId="{A88D0A15-F21E-437F-A501-C831E14238FF}" type="sibTrans" cxnId="{BFC39434-4CF9-4161-8D2B-A3DDEFB70D24}">
      <dgm:prSet/>
      <dgm:spPr/>
      <dgm:t>
        <a:bodyPr/>
        <a:lstStyle/>
        <a:p>
          <a:endParaRPr lang="en-US"/>
        </a:p>
      </dgm:t>
    </dgm:pt>
    <dgm:pt modelId="{76BBEF12-ECE0-4387-86F6-F5E15F4F958C}">
      <dgm:prSet custT="1"/>
      <dgm:spPr/>
      <dgm:t>
        <a:bodyPr/>
        <a:lstStyle/>
        <a:p>
          <a:r>
            <a:rPr lang="en-US" sz="1400" dirty="0"/>
            <a:t>Remember past pleasant events</a:t>
          </a:r>
        </a:p>
      </dgm:t>
    </dgm:pt>
    <dgm:pt modelId="{F8E34824-D619-430F-9868-A6BDF86D6A2E}" type="parTrans" cxnId="{203C5BE1-07CB-45B3-8DBA-E0FA1BC74831}">
      <dgm:prSet/>
      <dgm:spPr/>
      <dgm:t>
        <a:bodyPr/>
        <a:lstStyle/>
        <a:p>
          <a:endParaRPr lang="en-US"/>
        </a:p>
      </dgm:t>
    </dgm:pt>
    <dgm:pt modelId="{9FED8E3F-D895-484B-8CD3-5DEE1B3DB2E2}" type="sibTrans" cxnId="{203C5BE1-07CB-45B3-8DBA-E0FA1BC74831}">
      <dgm:prSet/>
      <dgm:spPr/>
      <dgm:t>
        <a:bodyPr/>
        <a:lstStyle/>
        <a:p>
          <a:endParaRPr lang="en-US"/>
        </a:p>
      </dgm:t>
    </dgm:pt>
    <dgm:pt modelId="{74859E12-E9A8-464C-8017-8A43D69F39EA}">
      <dgm:prSet custT="1"/>
      <dgm:spPr/>
      <dgm:t>
        <a:bodyPr/>
        <a:lstStyle/>
        <a:p>
          <a:r>
            <a:rPr lang="en-US" sz="1400" dirty="0"/>
            <a:t>Observe nature</a:t>
          </a:r>
        </a:p>
      </dgm:t>
    </dgm:pt>
    <dgm:pt modelId="{D1D8359F-0186-405E-8C2E-ABE966FCCE89}" type="parTrans" cxnId="{8BE84022-4EFD-497C-A04E-7D75A57B080C}">
      <dgm:prSet/>
      <dgm:spPr/>
      <dgm:t>
        <a:bodyPr/>
        <a:lstStyle/>
        <a:p>
          <a:endParaRPr lang="en-US"/>
        </a:p>
      </dgm:t>
    </dgm:pt>
    <dgm:pt modelId="{9D76B3EC-8A75-47A0-AB57-1DF62CE712D1}" type="sibTrans" cxnId="{8BE84022-4EFD-497C-A04E-7D75A57B080C}">
      <dgm:prSet/>
      <dgm:spPr/>
      <dgm:t>
        <a:bodyPr/>
        <a:lstStyle/>
        <a:p>
          <a:endParaRPr lang="en-US"/>
        </a:p>
      </dgm:t>
    </dgm:pt>
    <dgm:pt modelId="{0CAD2600-63F4-476E-88B3-3B7595E8D877}">
      <dgm:prSet custT="1"/>
      <dgm:spPr/>
      <dgm:t>
        <a:bodyPr/>
        <a:lstStyle/>
        <a:p>
          <a:r>
            <a:rPr lang="en-US" sz="1400" dirty="0"/>
            <a:t>Imagine your wildest fantasy coming true. What would it be?</a:t>
          </a:r>
        </a:p>
      </dgm:t>
    </dgm:pt>
    <dgm:pt modelId="{ED84C20E-63F6-4375-9DE1-28E4F53A4212}" type="parTrans" cxnId="{D1C4F3E2-D36A-48BF-A49B-11B9020CC72D}">
      <dgm:prSet/>
      <dgm:spPr/>
      <dgm:t>
        <a:bodyPr/>
        <a:lstStyle/>
        <a:p>
          <a:endParaRPr lang="en-US"/>
        </a:p>
      </dgm:t>
    </dgm:pt>
    <dgm:pt modelId="{2723839F-6AE3-440A-9E2D-3F9F43725DD8}" type="sibTrans" cxnId="{D1C4F3E2-D36A-48BF-A49B-11B9020CC72D}">
      <dgm:prSet/>
      <dgm:spPr/>
      <dgm:t>
        <a:bodyPr/>
        <a:lstStyle/>
        <a:p>
          <a:endParaRPr lang="en-US"/>
        </a:p>
      </dgm:t>
    </dgm:pt>
    <dgm:pt modelId="{6A27149A-648C-45F8-A0CA-DA18C2489E73}">
      <dgm:prSet custT="1"/>
      <dgm:spPr/>
      <dgm:t>
        <a:bodyPr/>
        <a:lstStyle/>
        <a:p>
          <a:r>
            <a:rPr lang="en-US" sz="1800" dirty="0">
              <a:solidFill>
                <a:schemeClr val="bg1"/>
              </a:solidFill>
            </a:rPr>
            <a:t>4. By leaving</a:t>
          </a:r>
        </a:p>
      </dgm:t>
    </dgm:pt>
    <dgm:pt modelId="{88EA0B23-9A7D-4EB2-8529-AD5ACA77DE98}" type="parTrans" cxnId="{800C1912-98B0-47C5-AE94-997E1702C265}">
      <dgm:prSet/>
      <dgm:spPr/>
      <dgm:t>
        <a:bodyPr/>
        <a:lstStyle/>
        <a:p>
          <a:endParaRPr lang="en-US"/>
        </a:p>
      </dgm:t>
    </dgm:pt>
    <dgm:pt modelId="{78A7EC50-7C87-4FB2-AA8B-BF30E4BF06C9}" type="sibTrans" cxnId="{800C1912-98B0-47C5-AE94-997E1702C265}">
      <dgm:prSet/>
      <dgm:spPr/>
      <dgm:t>
        <a:bodyPr/>
        <a:lstStyle/>
        <a:p>
          <a:endParaRPr lang="en-US"/>
        </a:p>
      </dgm:t>
    </dgm:pt>
    <dgm:pt modelId="{236B13BB-BA15-4440-B3A4-494AE1C75CF1}">
      <dgm:prSet custT="1"/>
      <dgm:spPr/>
      <dgm:t>
        <a:bodyPr/>
        <a:lstStyle/>
        <a:p>
          <a:r>
            <a:rPr lang="en-US" sz="1400" dirty="0"/>
            <a:t>Distract yourself by leaving</a:t>
          </a:r>
        </a:p>
      </dgm:t>
    </dgm:pt>
    <dgm:pt modelId="{579A5C64-F2E1-4583-A7F4-E8698924D9BC}" type="parTrans" cxnId="{605A6843-FA11-4F5E-89D1-CE344C445E43}">
      <dgm:prSet/>
      <dgm:spPr/>
      <dgm:t>
        <a:bodyPr/>
        <a:lstStyle/>
        <a:p>
          <a:endParaRPr lang="en-US"/>
        </a:p>
      </dgm:t>
    </dgm:pt>
    <dgm:pt modelId="{3E321BEC-721A-4DDF-800B-76241774AB80}" type="sibTrans" cxnId="{605A6843-FA11-4F5E-89D1-CE344C445E43}">
      <dgm:prSet/>
      <dgm:spPr/>
      <dgm:t>
        <a:bodyPr/>
        <a:lstStyle/>
        <a:p>
          <a:endParaRPr lang="en-US"/>
        </a:p>
      </dgm:t>
    </dgm:pt>
    <dgm:pt modelId="{F13E0479-641D-42B9-AB06-9293A230A054}">
      <dgm:prSet custT="1"/>
      <dgm:spPr/>
      <dgm:t>
        <a:bodyPr/>
        <a:lstStyle/>
        <a:p>
          <a:r>
            <a:rPr lang="en-US" sz="1400" dirty="0"/>
            <a:t>Sometimes it’s helpful to just leave and create some distance between you and the problem</a:t>
          </a:r>
        </a:p>
      </dgm:t>
    </dgm:pt>
    <dgm:pt modelId="{D18FF519-7D5E-4A96-A402-0D91AFF03959}" type="parTrans" cxnId="{343593A2-02FE-4BFB-8C36-6B8D53510008}">
      <dgm:prSet/>
      <dgm:spPr/>
      <dgm:t>
        <a:bodyPr/>
        <a:lstStyle/>
        <a:p>
          <a:endParaRPr lang="en-US"/>
        </a:p>
      </dgm:t>
    </dgm:pt>
    <dgm:pt modelId="{1B2AE674-EB0B-4496-BAF3-644777EE8D73}" type="sibTrans" cxnId="{343593A2-02FE-4BFB-8C36-6B8D53510008}">
      <dgm:prSet/>
      <dgm:spPr/>
      <dgm:t>
        <a:bodyPr/>
        <a:lstStyle/>
        <a:p>
          <a:endParaRPr lang="en-US"/>
        </a:p>
      </dgm:t>
    </dgm:pt>
    <dgm:pt modelId="{020D4200-8E90-42C4-8E85-811D65AC4C9E}">
      <dgm:prSet/>
      <dgm:spPr/>
      <dgm:t>
        <a:bodyPr/>
        <a:lstStyle/>
        <a:p>
          <a:r>
            <a:rPr lang="en-US" dirty="0">
              <a:solidFill>
                <a:schemeClr val="bg1"/>
              </a:solidFill>
            </a:rPr>
            <a:t>5. With tasks/Chores</a:t>
          </a:r>
        </a:p>
      </dgm:t>
    </dgm:pt>
    <dgm:pt modelId="{2F2FA721-2205-4869-9923-23800530B8CF}" type="parTrans" cxnId="{BCE87E9A-FF5F-4FC6-AB79-7617CB085E1D}">
      <dgm:prSet/>
      <dgm:spPr/>
      <dgm:t>
        <a:bodyPr/>
        <a:lstStyle/>
        <a:p>
          <a:endParaRPr lang="en-US"/>
        </a:p>
      </dgm:t>
    </dgm:pt>
    <dgm:pt modelId="{3765041F-BD61-481D-B94E-3B61379F7CB5}" type="sibTrans" cxnId="{BCE87E9A-FF5F-4FC6-AB79-7617CB085E1D}">
      <dgm:prSet/>
      <dgm:spPr/>
      <dgm:t>
        <a:bodyPr/>
        <a:lstStyle/>
        <a:p>
          <a:endParaRPr lang="en-US"/>
        </a:p>
      </dgm:t>
    </dgm:pt>
    <dgm:pt modelId="{EDC9D85C-A1FD-4F66-9E8A-6FD32A697C81}">
      <dgm:prSet/>
      <dgm:spPr/>
      <dgm:t>
        <a:bodyPr/>
        <a:lstStyle/>
        <a:p>
          <a:r>
            <a:rPr lang="en-US" dirty="0"/>
            <a:t>Distract yourself with tasks/chores</a:t>
          </a:r>
        </a:p>
      </dgm:t>
    </dgm:pt>
    <dgm:pt modelId="{33E2EAF1-5555-4FEE-8F18-E20E1B9AC5EC}" type="parTrans" cxnId="{53DFABF8-0FE1-4EC1-870E-42C48D3EBBE9}">
      <dgm:prSet/>
      <dgm:spPr/>
      <dgm:t>
        <a:bodyPr/>
        <a:lstStyle/>
        <a:p>
          <a:endParaRPr lang="en-US"/>
        </a:p>
      </dgm:t>
    </dgm:pt>
    <dgm:pt modelId="{BFD96198-A72A-4BEE-8427-5954E1EE0A7C}" type="sibTrans" cxnId="{53DFABF8-0FE1-4EC1-870E-42C48D3EBBE9}">
      <dgm:prSet/>
      <dgm:spPr/>
      <dgm:t>
        <a:bodyPr/>
        <a:lstStyle/>
        <a:p>
          <a:endParaRPr lang="en-US"/>
        </a:p>
      </dgm:t>
    </dgm:pt>
    <dgm:pt modelId="{E57A5D15-355F-46A7-AA8E-D242996002FC}">
      <dgm:prSet/>
      <dgm:spPr/>
      <dgm:t>
        <a:bodyPr/>
        <a:lstStyle/>
        <a:p>
          <a:r>
            <a:rPr lang="en-US" dirty="0"/>
            <a:t>Take care of yourself or your environment</a:t>
          </a:r>
        </a:p>
      </dgm:t>
    </dgm:pt>
    <dgm:pt modelId="{CA2AB8D4-7E57-430C-8D10-D1B00A102806}" type="parTrans" cxnId="{E9335224-DCB3-40B1-9075-1720CF254E32}">
      <dgm:prSet/>
      <dgm:spPr/>
      <dgm:t>
        <a:bodyPr/>
        <a:lstStyle/>
        <a:p>
          <a:endParaRPr lang="en-US"/>
        </a:p>
      </dgm:t>
    </dgm:pt>
    <dgm:pt modelId="{4C92C910-403B-4E13-96F6-76508496B22E}" type="sibTrans" cxnId="{E9335224-DCB3-40B1-9075-1720CF254E32}">
      <dgm:prSet/>
      <dgm:spPr/>
      <dgm:t>
        <a:bodyPr/>
        <a:lstStyle/>
        <a:p>
          <a:endParaRPr lang="en-US"/>
        </a:p>
      </dgm:t>
    </dgm:pt>
    <dgm:pt modelId="{64C5823B-03FE-440F-9080-848307F0B14F}">
      <dgm:prSet custT="1"/>
      <dgm:spPr/>
      <dgm:t>
        <a:bodyPr/>
        <a:lstStyle/>
        <a:p>
          <a:r>
            <a:rPr lang="en-US" sz="1800" dirty="0">
              <a:solidFill>
                <a:schemeClr val="bg1"/>
              </a:solidFill>
            </a:rPr>
            <a:t>1. By counting</a:t>
          </a:r>
        </a:p>
      </dgm:t>
    </dgm:pt>
    <dgm:pt modelId="{F8AD9E20-C9A2-46B0-9825-F9C08C6FC085}" type="parTrans" cxnId="{3D82A73E-1F52-46B9-B3C4-A802857E7B5B}">
      <dgm:prSet/>
      <dgm:spPr/>
      <dgm:t>
        <a:bodyPr/>
        <a:lstStyle/>
        <a:p>
          <a:endParaRPr lang="en-US"/>
        </a:p>
      </dgm:t>
    </dgm:pt>
    <dgm:pt modelId="{121640C4-D99E-434C-B80F-448B368897A0}" type="sibTrans" cxnId="{3D82A73E-1F52-46B9-B3C4-A802857E7B5B}">
      <dgm:prSet/>
      <dgm:spPr/>
      <dgm:t>
        <a:bodyPr/>
        <a:lstStyle/>
        <a:p>
          <a:endParaRPr lang="en-US"/>
        </a:p>
      </dgm:t>
    </dgm:pt>
    <dgm:pt modelId="{7BAD7003-9B3F-4B93-89F0-29D12DECD96D}">
      <dgm:prSet/>
      <dgm:spPr/>
      <dgm:t>
        <a:bodyPr/>
        <a:lstStyle/>
        <a:p>
          <a:r>
            <a:rPr lang="en-US" sz="1500" dirty="0"/>
            <a:t>Distract by counting breaths, subtracting numbers</a:t>
          </a:r>
        </a:p>
      </dgm:t>
    </dgm:pt>
    <dgm:pt modelId="{4ED96646-FD55-44A0-9FCF-FD4FEF4EC247}" type="parTrans" cxnId="{0834C4AD-B202-4002-B205-0D40D7D66739}">
      <dgm:prSet/>
      <dgm:spPr/>
      <dgm:t>
        <a:bodyPr/>
        <a:lstStyle/>
        <a:p>
          <a:endParaRPr lang="en-US"/>
        </a:p>
      </dgm:t>
    </dgm:pt>
    <dgm:pt modelId="{7CD3986C-4AE3-4F6E-BE04-FBD0251BC66C}" type="sibTrans" cxnId="{0834C4AD-B202-4002-B205-0D40D7D66739}">
      <dgm:prSet/>
      <dgm:spPr/>
      <dgm:t>
        <a:bodyPr/>
        <a:lstStyle/>
        <a:p>
          <a:endParaRPr lang="en-US"/>
        </a:p>
      </dgm:t>
    </dgm:pt>
    <dgm:pt modelId="{7789DB80-BEF0-465F-A347-F15C9FB2B49B}" type="pres">
      <dgm:prSet presAssocID="{A2100EF5-2533-4BBB-8837-369225FAB9C8}" presName="Name0" presStyleCnt="0">
        <dgm:presLayoutVars>
          <dgm:dir/>
          <dgm:resizeHandles val="exact"/>
        </dgm:presLayoutVars>
      </dgm:prSet>
      <dgm:spPr/>
    </dgm:pt>
    <dgm:pt modelId="{7FD7BAD5-1504-40A9-8C61-71CEB792A344}" type="pres">
      <dgm:prSet presAssocID="{A2100EF5-2533-4BBB-8837-369225FAB9C8}" presName="cycle" presStyleCnt="0"/>
      <dgm:spPr/>
    </dgm:pt>
    <dgm:pt modelId="{494F4DD3-5E23-4872-B9B0-1105914DC8D3}" type="pres">
      <dgm:prSet presAssocID="{A27B3A08-B3F4-44A2-AB70-20B26BE3356C}" presName="nodeFirstNode" presStyleLbl="node1" presStyleIdx="0" presStyleCnt="5">
        <dgm:presLayoutVars>
          <dgm:bulletEnabled val="1"/>
        </dgm:presLayoutVars>
      </dgm:prSet>
      <dgm:spPr/>
    </dgm:pt>
    <dgm:pt modelId="{09FC2469-E19B-419B-BEAA-71DAC0DCBBDE}" type="pres">
      <dgm:prSet presAssocID="{237D2306-E59A-4012-B387-369DAED98997}" presName="sibTransFirstNode" presStyleLbl="bgShp" presStyleIdx="0" presStyleCnt="1"/>
      <dgm:spPr/>
    </dgm:pt>
    <dgm:pt modelId="{70FAFA6D-CCE5-40C9-ABEB-5D4058A33D43}" type="pres">
      <dgm:prSet presAssocID="{1E50D9BC-6C2C-492D-97D2-D68914CCBB0D}" presName="nodeFollowingNodes" presStyleLbl="node1" presStyleIdx="1" presStyleCnt="5">
        <dgm:presLayoutVars>
          <dgm:bulletEnabled val="1"/>
        </dgm:presLayoutVars>
      </dgm:prSet>
      <dgm:spPr/>
    </dgm:pt>
    <dgm:pt modelId="{7A7B5242-D35C-4761-8552-B7EBC42E63BA}" type="pres">
      <dgm:prSet presAssocID="{6A27149A-648C-45F8-A0CA-DA18C2489E73}" presName="nodeFollowingNodes" presStyleLbl="node1" presStyleIdx="2" presStyleCnt="5">
        <dgm:presLayoutVars>
          <dgm:bulletEnabled val="1"/>
        </dgm:presLayoutVars>
      </dgm:prSet>
      <dgm:spPr/>
    </dgm:pt>
    <dgm:pt modelId="{62C136E7-E01A-4206-BD9C-DC39C8DD1CB9}" type="pres">
      <dgm:prSet presAssocID="{020D4200-8E90-42C4-8E85-811D65AC4C9E}" presName="nodeFollowingNodes" presStyleLbl="node1" presStyleIdx="3" presStyleCnt="5">
        <dgm:presLayoutVars>
          <dgm:bulletEnabled val="1"/>
        </dgm:presLayoutVars>
      </dgm:prSet>
      <dgm:spPr/>
    </dgm:pt>
    <dgm:pt modelId="{B6D7090C-AA72-4F79-98CA-A77656530D39}" type="pres">
      <dgm:prSet presAssocID="{64C5823B-03FE-440F-9080-848307F0B14F}" presName="nodeFollowingNodes" presStyleLbl="node1" presStyleIdx="4" presStyleCnt="5">
        <dgm:presLayoutVars>
          <dgm:bulletEnabled val="1"/>
        </dgm:presLayoutVars>
      </dgm:prSet>
      <dgm:spPr/>
    </dgm:pt>
  </dgm:ptLst>
  <dgm:cxnLst>
    <dgm:cxn modelId="{D2D4F405-3A4E-4618-8793-3E2958E98650}" type="presOf" srcId="{7BAD7003-9B3F-4B93-89F0-29D12DECD96D}" destId="{B6D7090C-AA72-4F79-98CA-A77656530D39}" srcOrd="0" destOrd="1" presId="urn:microsoft.com/office/officeart/2005/8/layout/cycle3"/>
    <dgm:cxn modelId="{961C040F-D373-4144-80AD-A7FFD3994A91}" type="presOf" srcId="{EDC9D85C-A1FD-4F66-9E8A-6FD32A697C81}" destId="{62C136E7-E01A-4206-BD9C-DC39C8DD1CB9}" srcOrd="0" destOrd="1" presId="urn:microsoft.com/office/officeart/2005/8/layout/cycle3"/>
    <dgm:cxn modelId="{800C1912-98B0-47C5-AE94-997E1702C265}" srcId="{A2100EF5-2533-4BBB-8837-369225FAB9C8}" destId="{6A27149A-648C-45F8-A0CA-DA18C2489E73}" srcOrd="2" destOrd="0" parTransId="{88EA0B23-9A7D-4EB2-8529-AD5ACA77DE98}" sibTransId="{78A7EC50-7C87-4FB2-AA8B-BF30E4BF06C9}"/>
    <dgm:cxn modelId="{696ADC13-CF5B-45E6-8B7B-31EEAADF4906}" srcId="{A27B3A08-B3F4-44A2-AB70-20B26BE3356C}" destId="{FC37A37E-FE3C-4CB1-98A8-86AB3F8DCD6E}" srcOrd="0" destOrd="0" parTransId="{DE7B9C4D-7636-402A-8E16-D823F3CB44DC}" sibTransId="{6A1C8139-06ED-4433-BC90-F1733FE4F302}"/>
    <dgm:cxn modelId="{119A1719-EA99-4486-B740-E76484B002DC}" type="presOf" srcId="{A27B3A08-B3F4-44A2-AB70-20B26BE3356C}" destId="{494F4DD3-5E23-4872-B9B0-1105914DC8D3}" srcOrd="0" destOrd="0" presId="urn:microsoft.com/office/officeart/2005/8/layout/cycle3"/>
    <dgm:cxn modelId="{0AEB3921-28A6-433C-9F04-DD95884ED748}" type="presOf" srcId="{93366BC6-8FA1-401E-8942-43AF2E04A30C}" destId="{494F4DD3-5E23-4872-B9B0-1105914DC8D3}" srcOrd="0" destOrd="4" presId="urn:microsoft.com/office/officeart/2005/8/layout/cycle3"/>
    <dgm:cxn modelId="{8BE84022-4EFD-497C-A04E-7D75A57B080C}" srcId="{EC7F0DB5-E8AF-4C9D-AE70-3FC01667DAA5}" destId="{74859E12-E9A8-464C-8017-8A43D69F39EA}" srcOrd="1" destOrd="0" parTransId="{D1D8359F-0186-405E-8C2E-ABE966FCCE89}" sibTransId="{9D76B3EC-8A75-47A0-AB57-1DF62CE712D1}"/>
    <dgm:cxn modelId="{E9335224-DCB3-40B1-9075-1720CF254E32}" srcId="{EDC9D85C-A1FD-4F66-9E8A-6FD32A697C81}" destId="{E57A5D15-355F-46A7-AA8E-D242996002FC}" srcOrd="0" destOrd="0" parTransId="{CA2AB8D4-7E57-430C-8D10-D1B00A102806}" sibTransId="{4C92C910-403B-4E13-96F6-76508496B22E}"/>
    <dgm:cxn modelId="{BFC39434-4CF9-4161-8D2B-A3DDEFB70D24}" srcId="{1E50D9BC-6C2C-492D-97D2-D68914CCBB0D}" destId="{EC7F0DB5-E8AF-4C9D-AE70-3FC01667DAA5}" srcOrd="0" destOrd="0" parTransId="{1C1336FD-9C18-4607-862E-9190FBC44918}" sibTransId="{A88D0A15-F21E-437F-A501-C831E14238FF}"/>
    <dgm:cxn modelId="{3D82A73E-1F52-46B9-B3C4-A802857E7B5B}" srcId="{A2100EF5-2533-4BBB-8837-369225FAB9C8}" destId="{64C5823B-03FE-440F-9080-848307F0B14F}" srcOrd="4" destOrd="0" parTransId="{F8AD9E20-C9A2-46B0-9825-F9C08C6FC085}" sibTransId="{121640C4-D99E-434C-B80F-448B368897A0}"/>
    <dgm:cxn modelId="{605A6843-FA11-4F5E-89D1-CE344C445E43}" srcId="{6A27149A-648C-45F8-A0CA-DA18C2489E73}" destId="{236B13BB-BA15-4440-B3A4-494AE1C75CF1}" srcOrd="0" destOrd="0" parTransId="{579A5C64-F2E1-4583-A7F4-E8698924D9BC}" sibTransId="{3E321BEC-721A-4DDF-800B-76241774AB80}"/>
    <dgm:cxn modelId="{5898FA44-6590-4AC2-9510-4E2016CC2AFA}" type="presOf" srcId="{1E50D9BC-6C2C-492D-97D2-D68914CCBB0D}" destId="{70FAFA6D-CCE5-40C9-ABEB-5D4058A33D43}" srcOrd="0" destOrd="0" presId="urn:microsoft.com/office/officeart/2005/8/layout/cycle3"/>
    <dgm:cxn modelId="{6CBBB845-9699-4F02-ADE1-9D4ACC1E176A}" type="presOf" srcId="{237D2306-E59A-4012-B387-369DAED98997}" destId="{09FC2469-E19B-419B-BEAA-71DAC0DCBBDE}" srcOrd="0" destOrd="0" presId="urn:microsoft.com/office/officeart/2005/8/layout/cycle3"/>
    <dgm:cxn modelId="{D9C50D46-41B2-4CA3-B567-FD15C1D79698}" type="presOf" srcId="{64C5823B-03FE-440F-9080-848307F0B14F}" destId="{B6D7090C-AA72-4F79-98CA-A77656530D39}" srcOrd="0" destOrd="0" presId="urn:microsoft.com/office/officeart/2005/8/layout/cycle3"/>
    <dgm:cxn modelId="{8D62856E-31F4-4625-BEAA-CECD83953C63}" type="presOf" srcId="{A2100EF5-2533-4BBB-8837-369225FAB9C8}" destId="{7789DB80-BEF0-465F-A347-F15C9FB2B49B}" srcOrd="0" destOrd="0" presId="urn:microsoft.com/office/officeart/2005/8/layout/cycle3"/>
    <dgm:cxn modelId="{AFD64973-BA96-40A8-8BCA-94038CEFD2CC}" type="presOf" srcId="{E57A5D15-355F-46A7-AA8E-D242996002FC}" destId="{62C136E7-E01A-4206-BD9C-DC39C8DD1CB9}" srcOrd="0" destOrd="2" presId="urn:microsoft.com/office/officeart/2005/8/layout/cycle3"/>
    <dgm:cxn modelId="{69888B74-F5BB-4FFE-B6D5-2AF359B9099A}" type="presOf" srcId="{020D4200-8E90-42C4-8E85-811D65AC4C9E}" destId="{62C136E7-E01A-4206-BD9C-DC39C8DD1CB9}" srcOrd="0" destOrd="0" presId="urn:microsoft.com/office/officeart/2005/8/layout/cycle3"/>
    <dgm:cxn modelId="{E424C689-F38B-4EFF-98CD-9004DEB096AF}" srcId="{FC37A37E-FE3C-4CB1-98A8-86AB3F8DCD6E}" destId="{8786DF9D-2699-42DC-BF31-54A3B5263AC7}" srcOrd="0" destOrd="0" parTransId="{710AF963-5739-4B4B-9AC3-7D6AD2FC4C3C}" sibTransId="{1D8E4004-B3E7-4EA1-9519-A8E6D4EF11EA}"/>
    <dgm:cxn modelId="{9F86AB8C-A710-496D-8B85-D26DC95DA29F}" type="presOf" srcId="{FC37A37E-FE3C-4CB1-98A8-86AB3F8DCD6E}" destId="{494F4DD3-5E23-4872-B9B0-1105914DC8D3}" srcOrd="0" destOrd="1" presId="urn:microsoft.com/office/officeart/2005/8/layout/cycle3"/>
    <dgm:cxn modelId="{0A8AAD96-6923-480B-89E7-074544729EB3}" srcId="{A2100EF5-2533-4BBB-8837-369225FAB9C8}" destId="{A27B3A08-B3F4-44A2-AB70-20B26BE3356C}" srcOrd="0" destOrd="0" parTransId="{5DB9D2AA-09B3-4A6E-8BC5-E5B15FE461E9}" sibTransId="{237D2306-E59A-4012-B387-369DAED98997}"/>
    <dgm:cxn modelId="{BCE87E9A-FF5F-4FC6-AB79-7617CB085E1D}" srcId="{A2100EF5-2533-4BBB-8837-369225FAB9C8}" destId="{020D4200-8E90-42C4-8E85-811D65AC4C9E}" srcOrd="3" destOrd="0" parTransId="{2F2FA721-2205-4869-9923-23800530B8CF}" sibTransId="{3765041F-BD61-481D-B94E-3B61379F7CB5}"/>
    <dgm:cxn modelId="{413E139E-A596-4526-8ECE-0BADB40C89AF}" type="presOf" srcId="{0CAD2600-63F4-476E-88B3-3B7595E8D877}" destId="{70FAFA6D-CCE5-40C9-ABEB-5D4058A33D43}" srcOrd="0" destOrd="4" presId="urn:microsoft.com/office/officeart/2005/8/layout/cycle3"/>
    <dgm:cxn modelId="{343593A2-02FE-4BFB-8C36-6B8D53510008}" srcId="{236B13BB-BA15-4440-B3A4-494AE1C75CF1}" destId="{F13E0479-641D-42B9-AB06-9293A230A054}" srcOrd="0" destOrd="0" parTransId="{D18FF519-7D5E-4A96-A402-0D91AFF03959}" sibTransId="{1B2AE674-EB0B-4496-BAF3-644777EE8D73}"/>
    <dgm:cxn modelId="{51629AAD-9FDD-4885-B32E-2057367BD93C}" type="presOf" srcId="{F13E0479-641D-42B9-AB06-9293A230A054}" destId="{7A7B5242-D35C-4761-8552-B7EBC42E63BA}" srcOrd="0" destOrd="2" presId="urn:microsoft.com/office/officeart/2005/8/layout/cycle3"/>
    <dgm:cxn modelId="{0834C4AD-B202-4002-B205-0D40D7D66739}" srcId="{64C5823B-03FE-440F-9080-848307F0B14F}" destId="{7BAD7003-9B3F-4B93-89F0-29D12DECD96D}" srcOrd="0" destOrd="0" parTransId="{4ED96646-FD55-44A0-9FCF-FD4FEF4EC247}" sibTransId="{7CD3986C-4AE3-4F6E-BE04-FBD0251BC66C}"/>
    <dgm:cxn modelId="{7B8885B2-9C82-4C22-963C-C27CBC0ECBF2}" srcId="{A2100EF5-2533-4BBB-8837-369225FAB9C8}" destId="{1E50D9BC-6C2C-492D-97D2-D68914CCBB0D}" srcOrd="1" destOrd="0" parTransId="{0A7BE4F3-1C0F-4685-8A85-EB63EEA3FDE0}" sibTransId="{4FE9DD33-E2BE-46B1-BFD1-1DBFC2CDAD69}"/>
    <dgm:cxn modelId="{2B526AB6-147F-42CD-9FCF-BBD1B07F78A9}" type="presOf" srcId="{236B13BB-BA15-4440-B3A4-494AE1C75CF1}" destId="{7A7B5242-D35C-4761-8552-B7EBC42E63BA}" srcOrd="0" destOrd="1" presId="urn:microsoft.com/office/officeart/2005/8/layout/cycle3"/>
    <dgm:cxn modelId="{B790CFCA-1278-4EE8-87E9-E0B4E5B9139A}" type="presOf" srcId="{CE8C28D3-FCB4-41DF-8E9B-0AA545008690}" destId="{494F4DD3-5E23-4872-B9B0-1105914DC8D3}" srcOrd="0" destOrd="3" presId="urn:microsoft.com/office/officeart/2005/8/layout/cycle3"/>
    <dgm:cxn modelId="{A25EC2CC-52C3-41AD-B95C-CC785C130688}" type="presOf" srcId="{8786DF9D-2699-42DC-BF31-54A3B5263AC7}" destId="{494F4DD3-5E23-4872-B9B0-1105914DC8D3}" srcOrd="0" destOrd="2" presId="urn:microsoft.com/office/officeart/2005/8/layout/cycle3"/>
    <dgm:cxn modelId="{EBA407DB-B13C-4C17-9518-11A8B6B72741}" type="presOf" srcId="{EC7F0DB5-E8AF-4C9D-AE70-3FC01667DAA5}" destId="{70FAFA6D-CCE5-40C9-ABEB-5D4058A33D43}" srcOrd="0" destOrd="1" presId="urn:microsoft.com/office/officeart/2005/8/layout/cycle3"/>
    <dgm:cxn modelId="{713C02DC-0A7B-47B5-B120-379CB100AA1A}" srcId="{FC37A37E-FE3C-4CB1-98A8-86AB3F8DCD6E}" destId="{CE8C28D3-FCB4-41DF-8E9B-0AA545008690}" srcOrd="1" destOrd="0" parTransId="{C120B920-BC27-4F5B-B06F-D4BEB5C73F7E}" sibTransId="{B4DE73FF-FEC7-4EB6-8C29-A4426D8754E4}"/>
    <dgm:cxn modelId="{C77DBADD-008C-4077-AE0C-59B93D33EFB3}" type="presOf" srcId="{74859E12-E9A8-464C-8017-8A43D69F39EA}" destId="{70FAFA6D-CCE5-40C9-ABEB-5D4058A33D43}" srcOrd="0" destOrd="3" presId="urn:microsoft.com/office/officeart/2005/8/layout/cycle3"/>
    <dgm:cxn modelId="{203C5BE1-07CB-45B3-8DBA-E0FA1BC74831}" srcId="{EC7F0DB5-E8AF-4C9D-AE70-3FC01667DAA5}" destId="{76BBEF12-ECE0-4387-86F6-F5E15F4F958C}" srcOrd="0" destOrd="0" parTransId="{F8E34824-D619-430F-9868-A6BDF86D6A2E}" sibTransId="{9FED8E3F-D895-484B-8CD3-5DEE1B3DB2E2}"/>
    <dgm:cxn modelId="{D1C4F3E2-D36A-48BF-A49B-11B9020CC72D}" srcId="{EC7F0DB5-E8AF-4C9D-AE70-3FC01667DAA5}" destId="{0CAD2600-63F4-476E-88B3-3B7595E8D877}" srcOrd="2" destOrd="0" parTransId="{ED84C20E-63F6-4375-9DE1-28E4F53A4212}" sibTransId="{2723839F-6AE3-440A-9E2D-3F9F43725DD8}"/>
    <dgm:cxn modelId="{18B439F6-DCF7-4CEB-B69C-B15FA34C9AFA}" srcId="{FC37A37E-FE3C-4CB1-98A8-86AB3F8DCD6E}" destId="{93366BC6-8FA1-401E-8942-43AF2E04A30C}" srcOrd="2" destOrd="0" parTransId="{042D20A0-4BCE-4DD9-A344-2F996D0F460F}" sibTransId="{10DEE41C-0A7A-4962-91BF-E5444C508658}"/>
    <dgm:cxn modelId="{53DFABF8-0FE1-4EC1-870E-42C48D3EBBE9}" srcId="{020D4200-8E90-42C4-8E85-811D65AC4C9E}" destId="{EDC9D85C-A1FD-4F66-9E8A-6FD32A697C81}" srcOrd="0" destOrd="0" parTransId="{33E2EAF1-5555-4FEE-8F18-E20E1B9AC5EC}" sibTransId="{BFD96198-A72A-4BEE-8427-5954E1EE0A7C}"/>
    <dgm:cxn modelId="{E2FC94FB-4E15-43DB-AC16-DC1FB5848FA5}" type="presOf" srcId="{76BBEF12-ECE0-4387-86F6-F5E15F4F958C}" destId="{70FAFA6D-CCE5-40C9-ABEB-5D4058A33D43}" srcOrd="0" destOrd="2" presId="urn:microsoft.com/office/officeart/2005/8/layout/cycle3"/>
    <dgm:cxn modelId="{3A4B6DFE-D864-436D-BDBB-E6C6E589D713}" type="presOf" srcId="{6A27149A-648C-45F8-A0CA-DA18C2489E73}" destId="{7A7B5242-D35C-4761-8552-B7EBC42E63BA}" srcOrd="0" destOrd="0" presId="urn:microsoft.com/office/officeart/2005/8/layout/cycle3"/>
    <dgm:cxn modelId="{AC71E4A5-2E83-4EBF-BFB7-A9E265BC6F5D}" type="presParOf" srcId="{7789DB80-BEF0-465F-A347-F15C9FB2B49B}" destId="{7FD7BAD5-1504-40A9-8C61-71CEB792A344}" srcOrd="0" destOrd="0" presId="urn:microsoft.com/office/officeart/2005/8/layout/cycle3"/>
    <dgm:cxn modelId="{94090D11-6CBA-46CD-8D88-5A4119CC8B31}" type="presParOf" srcId="{7FD7BAD5-1504-40A9-8C61-71CEB792A344}" destId="{494F4DD3-5E23-4872-B9B0-1105914DC8D3}" srcOrd="0" destOrd="0" presId="urn:microsoft.com/office/officeart/2005/8/layout/cycle3"/>
    <dgm:cxn modelId="{A3659CD7-09C1-4D56-A937-FEF004A13605}" type="presParOf" srcId="{7FD7BAD5-1504-40A9-8C61-71CEB792A344}" destId="{09FC2469-E19B-419B-BEAA-71DAC0DCBBDE}" srcOrd="1" destOrd="0" presId="urn:microsoft.com/office/officeart/2005/8/layout/cycle3"/>
    <dgm:cxn modelId="{4B2420D9-AA87-4633-921A-FF4A436AB344}" type="presParOf" srcId="{7FD7BAD5-1504-40A9-8C61-71CEB792A344}" destId="{70FAFA6D-CCE5-40C9-ABEB-5D4058A33D43}" srcOrd="2" destOrd="0" presId="urn:microsoft.com/office/officeart/2005/8/layout/cycle3"/>
    <dgm:cxn modelId="{7C3BAD0A-307B-4D78-8604-08401AFDA30F}" type="presParOf" srcId="{7FD7BAD5-1504-40A9-8C61-71CEB792A344}" destId="{7A7B5242-D35C-4761-8552-B7EBC42E63BA}" srcOrd="3" destOrd="0" presId="urn:microsoft.com/office/officeart/2005/8/layout/cycle3"/>
    <dgm:cxn modelId="{115980C6-E76A-4920-AD8F-A2A192D0D443}" type="presParOf" srcId="{7FD7BAD5-1504-40A9-8C61-71CEB792A344}" destId="{62C136E7-E01A-4206-BD9C-DC39C8DD1CB9}" srcOrd="4" destOrd="0" presId="urn:microsoft.com/office/officeart/2005/8/layout/cycle3"/>
    <dgm:cxn modelId="{05FC90B1-536E-4802-AC54-CD3BB7A46A96}" type="presParOf" srcId="{7FD7BAD5-1504-40A9-8C61-71CEB792A344}" destId="{B6D7090C-AA72-4F79-98CA-A77656530D39}"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A21838-38E3-45DF-9585-9ED055036F0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7BDFA37-B4EA-4919-A517-1EE186536FAC}">
      <dgm:prSet/>
      <dgm:spPr/>
      <dgm:t>
        <a:bodyPr/>
        <a:lstStyle/>
        <a:p>
          <a:pPr>
            <a:lnSpc>
              <a:spcPct val="100000"/>
            </a:lnSpc>
          </a:pPr>
          <a:r>
            <a:rPr lang="en-US" dirty="0">
              <a:solidFill>
                <a:schemeClr val="bg1"/>
              </a:solidFill>
            </a:rPr>
            <a:t>”Values” are ethics, principles, ideals, standards, or morals</a:t>
          </a:r>
        </a:p>
      </dgm:t>
    </dgm:pt>
    <dgm:pt modelId="{EA5C90C6-7F4C-4B11-AE85-4B4341E961C2}" type="parTrans" cxnId="{3EF37126-877A-429B-AB50-63205F812E56}">
      <dgm:prSet/>
      <dgm:spPr/>
      <dgm:t>
        <a:bodyPr/>
        <a:lstStyle/>
        <a:p>
          <a:endParaRPr lang="en-US"/>
        </a:p>
      </dgm:t>
    </dgm:pt>
    <dgm:pt modelId="{E1259584-C49F-4372-836A-53F41F23763B}" type="sibTrans" cxnId="{3EF37126-877A-429B-AB50-63205F812E56}">
      <dgm:prSet/>
      <dgm:spPr/>
      <dgm:t>
        <a:bodyPr/>
        <a:lstStyle/>
        <a:p>
          <a:endParaRPr lang="en-US"/>
        </a:p>
      </dgm:t>
    </dgm:pt>
    <dgm:pt modelId="{3F8AA708-7770-46ED-900E-0FFEFDFEC0D4}">
      <dgm:prSet/>
      <dgm:spPr/>
      <dgm:t>
        <a:bodyPr/>
        <a:lstStyle/>
        <a:p>
          <a:pPr>
            <a:lnSpc>
              <a:spcPct val="100000"/>
            </a:lnSpc>
          </a:pPr>
          <a:r>
            <a:rPr lang="en-US" dirty="0">
              <a:solidFill>
                <a:schemeClr val="bg1"/>
              </a:solidFill>
            </a:rPr>
            <a:t>Thinking of our values can help us tolerate distress</a:t>
          </a:r>
        </a:p>
      </dgm:t>
    </dgm:pt>
    <dgm:pt modelId="{F9F9953B-7ACB-479D-9D8C-13DD5CC41C90}" type="parTrans" cxnId="{F1D39468-7EF1-48E1-9CC6-AD1F261A49DA}">
      <dgm:prSet/>
      <dgm:spPr/>
      <dgm:t>
        <a:bodyPr/>
        <a:lstStyle/>
        <a:p>
          <a:endParaRPr lang="en-US"/>
        </a:p>
      </dgm:t>
    </dgm:pt>
    <dgm:pt modelId="{EAA30126-74DF-46B3-9BC6-FADA64F1B45F}" type="sibTrans" cxnId="{F1D39468-7EF1-48E1-9CC6-AD1F261A49DA}">
      <dgm:prSet/>
      <dgm:spPr/>
      <dgm:t>
        <a:bodyPr/>
        <a:lstStyle/>
        <a:p>
          <a:endParaRPr lang="en-US"/>
        </a:p>
      </dgm:t>
    </dgm:pt>
    <dgm:pt modelId="{5B56D183-ED1B-4E0D-8052-8EBCD8081C6F}">
      <dgm:prSet/>
      <dgm:spPr/>
      <dgm:t>
        <a:bodyPr/>
        <a:lstStyle/>
        <a:p>
          <a:pPr>
            <a:lnSpc>
              <a:spcPct val="100000"/>
            </a:lnSpc>
          </a:pPr>
          <a:r>
            <a:rPr lang="en-US">
              <a:solidFill>
                <a:schemeClr val="bg1"/>
              </a:solidFill>
            </a:rPr>
            <a:t>Sometimes </a:t>
          </a:r>
          <a:r>
            <a:rPr lang="en-US" dirty="0">
              <a:solidFill>
                <a:schemeClr val="bg1"/>
              </a:solidFill>
            </a:rPr>
            <a:t>we forget why we are doing something difficult and lose sight of our goals</a:t>
          </a:r>
        </a:p>
      </dgm:t>
    </dgm:pt>
    <dgm:pt modelId="{57F9461A-7929-43F1-8AE3-CDC8A5109CF2}" type="parTrans" cxnId="{054CD555-E833-4342-AECF-DD4B2D984360}">
      <dgm:prSet/>
      <dgm:spPr/>
      <dgm:t>
        <a:bodyPr/>
        <a:lstStyle/>
        <a:p>
          <a:endParaRPr lang="en-CA"/>
        </a:p>
      </dgm:t>
    </dgm:pt>
    <dgm:pt modelId="{250586E3-4B98-4C04-A8AE-CB8FE28555B4}" type="sibTrans" cxnId="{054CD555-E833-4342-AECF-DD4B2D984360}">
      <dgm:prSet/>
      <dgm:spPr/>
      <dgm:t>
        <a:bodyPr/>
        <a:lstStyle/>
        <a:p>
          <a:endParaRPr lang="en-CA"/>
        </a:p>
      </dgm:t>
    </dgm:pt>
    <dgm:pt modelId="{1C52DEDF-43F5-4D12-A9DC-B9251CCB6A3A}" type="pres">
      <dgm:prSet presAssocID="{01A21838-38E3-45DF-9585-9ED055036F06}" presName="root" presStyleCnt="0">
        <dgm:presLayoutVars>
          <dgm:dir/>
          <dgm:resizeHandles val="exact"/>
        </dgm:presLayoutVars>
      </dgm:prSet>
      <dgm:spPr/>
    </dgm:pt>
    <dgm:pt modelId="{F868B1DC-99B4-452C-954A-173A43AD9458}" type="pres">
      <dgm:prSet presAssocID="{D7BDFA37-B4EA-4919-A517-1EE186536FAC}" presName="compNode" presStyleCnt="0"/>
      <dgm:spPr/>
    </dgm:pt>
    <dgm:pt modelId="{3D280DAF-B6ED-4374-B499-08D7071D7293}" type="pres">
      <dgm:prSet presAssocID="{D7BDFA37-B4EA-4919-A517-1EE186536FAC}" presName="bgRect" presStyleLbl="bgShp" presStyleIdx="0" presStyleCnt="3" custLinFactNeighborX="-171" custLinFactNeighborY="-1462"/>
      <dgm:spPr>
        <a:solidFill>
          <a:schemeClr val="accent3">
            <a:lumMod val="40000"/>
            <a:lumOff val="60000"/>
          </a:schemeClr>
        </a:solidFill>
      </dgm:spPr>
    </dgm:pt>
    <dgm:pt modelId="{E3FA78B8-4F25-4079-8AE4-A44AD4ABF3C2}" type="pres">
      <dgm:prSet presAssocID="{D7BDFA37-B4EA-4919-A517-1EE186536FA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Open Hand with Plant"/>
        </a:ext>
      </dgm:extLst>
    </dgm:pt>
    <dgm:pt modelId="{A2804169-B123-4A63-A4B0-84B8B54A9528}" type="pres">
      <dgm:prSet presAssocID="{D7BDFA37-B4EA-4919-A517-1EE186536FAC}" presName="spaceRect" presStyleCnt="0"/>
      <dgm:spPr/>
    </dgm:pt>
    <dgm:pt modelId="{085557D1-B94E-4A23-9BF0-F45B2902AEEC}" type="pres">
      <dgm:prSet presAssocID="{D7BDFA37-B4EA-4919-A517-1EE186536FAC}" presName="parTx" presStyleLbl="revTx" presStyleIdx="0" presStyleCnt="3">
        <dgm:presLayoutVars>
          <dgm:chMax val="0"/>
          <dgm:chPref val="0"/>
        </dgm:presLayoutVars>
      </dgm:prSet>
      <dgm:spPr/>
    </dgm:pt>
    <dgm:pt modelId="{3A160374-717B-4121-84EB-DAE19432487D}" type="pres">
      <dgm:prSet presAssocID="{E1259584-C49F-4372-836A-53F41F23763B}" presName="sibTrans" presStyleCnt="0"/>
      <dgm:spPr/>
    </dgm:pt>
    <dgm:pt modelId="{7090C32D-6980-452C-ABCC-A81EDC74A962}" type="pres">
      <dgm:prSet presAssocID="{5B56D183-ED1B-4E0D-8052-8EBCD8081C6F}" presName="compNode" presStyleCnt="0"/>
      <dgm:spPr/>
    </dgm:pt>
    <dgm:pt modelId="{ED0D70F3-0FCF-40AC-8EB1-4304A625EFE8}" type="pres">
      <dgm:prSet presAssocID="{5B56D183-ED1B-4E0D-8052-8EBCD8081C6F}" presName="bgRect" presStyleLbl="bgShp" presStyleIdx="1" presStyleCnt="3"/>
      <dgm:spPr/>
    </dgm:pt>
    <dgm:pt modelId="{68AE0FF6-1674-4622-8167-7222B6034CBD}" type="pres">
      <dgm:prSet presAssocID="{5B56D183-ED1B-4E0D-8052-8EBCD8081C6F}" presName="iconRect" presStyleLbl="node1" presStyleIdx="1" presStyleCnt="3"/>
      <dgm:spPr/>
    </dgm:pt>
    <dgm:pt modelId="{A6361FAB-9184-4E91-9F46-754CA60B80EA}" type="pres">
      <dgm:prSet presAssocID="{5B56D183-ED1B-4E0D-8052-8EBCD8081C6F}" presName="spaceRect" presStyleCnt="0"/>
      <dgm:spPr/>
    </dgm:pt>
    <dgm:pt modelId="{400AE8FA-B07B-4230-A743-D9CA503F803C}" type="pres">
      <dgm:prSet presAssocID="{5B56D183-ED1B-4E0D-8052-8EBCD8081C6F}" presName="parTx" presStyleLbl="revTx" presStyleIdx="1" presStyleCnt="3">
        <dgm:presLayoutVars>
          <dgm:chMax val="0"/>
          <dgm:chPref val="0"/>
        </dgm:presLayoutVars>
      </dgm:prSet>
      <dgm:spPr/>
    </dgm:pt>
    <dgm:pt modelId="{DFFD6CC1-E489-43A7-860D-36562EF97F10}" type="pres">
      <dgm:prSet presAssocID="{250586E3-4B98-4C04-A8AE-CB8FE28555B4}" presName="sibTrans" presStyleCnt="0"/>
      <dgm:spPr/>
    </dgm:pt>
    <dgm:pt modelId="{E46DE212-D35F-4B06-85E6-B102CE1E9623}" type="pres">
      <dgm:prSet presAssocID="{3F8AA708-7770-46ED-900E-0FFEFDFEC0D4}" presName="compNode" presStyleCnt="0"/>
      <dgm:spPr/>
    </dgm:pt>
    <dgm:pt modelId="{16DC277C-29EC-4709-8C28-9EC376C4C173}" type="pres">
      <dgm:prSet presAssocID="{3F8AA708-7770-46ED-900E-0FFEFDFEC0D4}" presName="bgRect" presStyleLbl="bgShp" presStyleIdx="2" presStyleCnt="3"/>
      <dgm:spPr>
        <a:solidFill>
          <a:schemeClr val="accent6">
            <a:lumMod val="60000"/>
            <a:lumOff val="40000"/>
          </a:schemeClr>
        </a:solidFill>
      </dgm:spPr>
    </dgm:pt>
    <dgm:pt modelId="{865AFF76-773D-4D31-844F-3707BBA1C437}" type="pres">
      <dgm:prSet presAssocID="{3F8AA708-7770-46ED-900E-0FFEFDFEC0D4}" presName="iconRect" presStyleLbl="node1" presStyleIdx="2"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A0740098-CCBB-45C7-A328-F9524675E39C}" type="pres">
      <dgm:prSet presAssocID="{3F8AA708-7770-46ED-900E-0FFEFDFEC0D4}" presName="spaceRect" presStyleCnt="0"/>
      <dgm:spPr/>
    </dgm:pt>
    <dgm:pt modelId="{01293FD1-E4FB-4156-8569-178D4AFF4CF5}" type="pres">
      <dgm:prSet presAssocID="{3F8AA708-7770-46ED-900E-0FFEFDFEC0D4}" presName="parTx" presStyleLbl="revTx" presStyleIdx="2" presStyleCnt="3">
        <dgm:presLayoutVars>
          <dgm:chMax val="0"/>
          <dgm:chPref val="0"/>
        </dgm:presLayoutVars>
      </dgm:prSet>
      <dgm:spPr/>
    </dgm:pt>
  </dgm:ptLst>
  <dgm:cxnLst>
    <dgm:cxn modelId="{3EF37126-877A-429B-AB50-63205F812E56}" srcId="{01A21838-38E3-45DF-9585-9ED055036F06}" destId="{D7BDFA37-B4EA-4919-A517-1EE186536FAC}" srcOrd="0" destOrd="0" parTransId="{EA5C90C6-7F4C-4B11-AE85-4B4341E961C2}" sibTransId="{E1259584-C49F-4372-836A-53F41F23763B}"/>
    <dgm:cxn modelId="{E8FA0B3B-A6FA-4F6F-9850-ADA7325FC3DD}" type="presOf" srcId="{3F8AA708-7770-46ED-900E-0FFEFDFEC0D4}" destId="{01293FD1-E4FB-4156-8569-178D4AFF4CF5}" srcOrd="0" destOrd="0" presId="urn:microsoft.com/office/officeart/2018/2/layout/IconVerticalSolidList"/>
    <dgm:cxn modelId="{C0B0B142-CDB0-404D-A0D0-E5E93627B016}" type="presOf" srcId="{5B56D183-ED1B-4E0D-8052-8EBCD8081C6F}" destId="{400AE8FA-B07B-4230-A743-D9CA503F803C}" srcOrd="0" destOrd="0" presId="urn:microsoft.com/office/officeart/2018/2/layout/IconVerticalSolidList"/>
    <dgm:cxn modelId="{F1D39468-7EF1-48E1-9CC6-AD1F261A49DA}" srcId="{01A21838-38E3-45DF-9585-9ED055036F06}" destId="{3F8AA708-7770-46ED-900E-0FFEFDFEC0D4}" srcOrd="2" destOrd="0" parTransId="{F9F9953B-7ACB-479D-9D8C-13DD5CC41C90}" sibTransId="{EAA30126-74DF-46B3-9BC6-FADA64F1B45F}"/>
    <dgm:cxn modelId="{054CD555-E833-4342-AECF-DD4B2D984360}" srcId="{01A21838-38E3-45DF-9585-9ED055036F06}" destId="{5B56D183-ED1B-4E0D-8052-8EBCD8081C6F}" srcOrd="1" destOrd="0" parTransId="{57F9461A-7929-43F1-8AE3-CDC8A5109CF2}" sibTransId="{250586E3-4B98-4C04-A8AE-CB8FE28555B4}"/>
    <dgm:cxn modelId="{5F3B4DBE-89D0-4A52-A114-17561565C9D6}" type="presOf" srcId="{D7BDFA37-B4EA-4919-A517-1EE186536FAC}" destId="{085557D1-B94E-4A23-9BF0-F45B2902AEEC}" srcOrd="0" destOrd="0" presId="urn:microsoft.com/office/officeart/2018/2/layout/IconVerticalSolidList"/>
    <dgm:cxn modelId="{6DCA30E5-EA0B-40BA-A060-906C3688C0D1}" type="presOf" srcId="{01A21838-38E3-45DF-9585-9ED055036F06}" destId="{1C52DEDF-43F5-4D12-A9DC-B9251CCB6A3A}" srcOrd="0" destOrd="0" presId="urn:microsoft.com/office/officeart/2018/2/layout/IconVerticalSolidList"/>
    <dgm:cxn modelId="{79E2A9F9-B2C7-483D-AEC3-B03DAC6F75C8}" type="presParOf" srcId="{1C52DEDF-43F5-4D12-A9DC-B9251CCB6A3A}" destId="{F868B1DC-99B4-452C-954A-173A43AD9458}" srcOrd="0" destOrd="0" presId="urn:microsoft.com/office/officeart/2018/2/layout/IconVerticalSolidList"/>
    <dgm:cxn modelId="{2F85BA79-7E72-4484-B569-D8352C6FC4B1}" type="presParOf" srcId="{F868B1DC-99B4-452C-954A-173A43AD9458}" destId="{3D280DAF-B6ED-4374-B499-08D7071D7293}" srcOrd="0" destOrd="0" presId="urn:microsoft.com/office/officeart/2018/2/layout/IconVerticalSolidList"/>
    <dgm:cxn modelId="{EC7195C5-9E72-4BDE-A578-D85A94DCD8BE}" type="presParOf" srcId="{F868B1DC-99B4-452C-954A-173A43AD9458}" destId="{E3FA78B8-4F25-4079-8AE4-A44AD4ABF3C2}" srcOrd="1" destOrd="0" presId="urn:microsoft.com/office/officeart/2018/2/layout/IconVerticalSolidList"/>
    <dgm:cxn modelId="{ECC96E86-1520-46F9-A137-055FA8E86FEA}" type="presParOf" srcId="{F868B1DC-99B4-452C-954A-173A43AD9458}" destId="{A2804169-B123-4A63-A4B0-84B8B54A9528}" srcOrd="2" destOrd="0" presId="urn:microsoft.com/office/officeart/2018/2/layout/IconVerticalSolidList"/>
    <dgm:cxn modelId="{AE48A7B3-7485-428A-8EBF-7017354CEDEF}" type="presParOf" srcId="{F868B1DC-99B4-452C-954A-173A43AD9458}" destId="{085557D1-B94E-4A23-9BF0-F45B2902AEEC}" srcOrd="3" destOrd="0" presId="urn:microsoft.com/office/officeart/2018/2/layout/IconVerticalSolidList"/>
    <dgm:cxn modelId="{8956A94B-98CF-4FFF-83BF-3FF50D6D1C48}" type="presParOf" srcId="{1C52DEDF-43F5-4D12-A9DC-B9251CCB6A3A}" destId="{3A160374-717B-4121-84EB-DAE19432487D}" srcOrd="1" destOrd="0" presId="urn:microsoft.com/office/officeart/2018/2/layout/IconVerticalSolidList"/>
    <dgm:cxn modelId="{5D9FCBC7-E45E-46EC-BB87-28429927EED3}" type="presParOf" srcId="{1C52DEDF-43F5-4D12-A9DC-B9251CCB6A3A}" destId="{7090C32D-6980-452C-ABCC-A81EDC74A962}" srcOrd="2" destOrd="0" presId="urn:microsoft.com/office/officeart/2018/2/layout/IconVerticalSolidList"/>
    <dgm:cxn modelId="{FBAF271B-D67F-48A4-93FF-2F9AF622051C}" type="presParOf" srcId="{7090C32D-6980-452C-ABCC-A81EDC74A962}" destId="{ED0D70F3-0FCF-40AC-8EB1-4304A625EFE8}" srcOrd="0" destOrd="0" presId="urn:microsoft.com/office/officeart/2018/2/layout/IconVerticalSolidList"/>
    <dgm:cxn modelId="{B9ED114F-8B11-44C7-98EF-62EB8C656884}" type="presParOf" srcId="{7090C32D-6980-452C-ABCC-A81EDC74A962}" destId="{68AE0FF6-1674-4622-8167-7222B6034CBD}" srcOrd="1" destOrd="0" presId="urn:microsoft.com/office/officeart/2018/2/layout/IconVerticalSolidList"/>
    <dgm:cxn modelId="{470CECB1-AE4A-4870-83F9-CED966AA0042}" type="presParOf" srcId="{7090C32D-6980-452C-ABCC-A81EDC74A962}" destId="{A6361FAB-9184-4E91-9F46-754CA60B80EA}" srcOrd="2" destOrd="0" presId="urn:microsoft.com/office/officeart/2018/2/layout/IconVerticalSolidList"/>
    <dgm:cxn modelId="{7BCD52FE-AAC8-4DAF-AA94-B11590260846}" type="presParOf" srcId="{7090C32D-6980-452C-ABCC-A81EDC74A962}" destId="{400AE8FA-B07B-4230-A743-D9CA503F803C}" srcOrd="3" destOrd="0" presId="urn:microsoft.com/office/officeart/2018/2/layout/IconVerticalSolidList"/>
    <dgm:cxn modelId="{AD99C04B-3A5E-4A6A-94CB-C8C51F27F7BC}" type="presParOf" srcId="{1C52DEDF-43F5-4D12-A9DC-B9251CCB6A3A}" destId="{DFFD6CC1-E489-43A7-860D-36562EF97F10}" srcOrd="3" destOrd="0" presId="urn:microsoft.com/office/officeart/2018/2/layout/IconVerticalSolidList"/>
    <dgm:cxn modelId="{65172428-3C85-4FD3-B29C-591FBC365789}" type="presParOf" srcId="{1C52DEDF-43F5-4D12-A9DC-B9251CCB6A3A}" destId="{E46DE212-D35F-4B06-85E6-B102CE1E9623}" srcOrd="4" destOrd="0" presId="urn:microsoft.com/office/officeart/2018/2/layout/IconVerticalSolidList"/>
    <dgm:cxn modelId="{A2617C87-0F01-4AFD-B73B-5456D9B52046}" type="presParOf" srcId="{E46DE212-D35F-4B06-85E6-B102CE1E9623}" destId="{16DC277C-29EC-4709-8C28-9EC376C4C173}" srcOrd="0" destOrd="0" presId="urn:microsoft.com/office/officeart/2018/2/layout/IconVerticalSolidList"/>
    <dgm:cxn modelId="{8A70C37F-E8D7-4A16-A2C8-7DE0520441D6}" type="presParOf" srcId="{E46DE212-D35F-4B06-85E6-B102CE1E9623}" destId="{865AFF76-773D-4D31-844F-3707BBA1C437}" srcOrd="1" destOrd="0" presId="urn:microsoft.com/office/officeart/2018/2/layout/IconVerticalSolidList"/>
    <dgm:cxn modelId="{D243794C-C8D9-441B-AC43-4DCD6C46AF84}" type="presParOf" srcId="{E46DE212-D35F-4B06-85E6-B102CE1E9623}" destId="{A0740098-CCBB-45C7-A328-F9524675E39C}" srcOrd="2" destOrd="0" presId="urn:microsoft.com/office/officeart/2018/2/layout/IconVerticalSolidList"/>
    <dgm:cxn modelId="{5D3BDD09-A992-4270-86F0-95CB7483D0C4}" type="presParOf" srcId="{E46DE212-D35F-4B06-85E6-B102CE1E9623}" destId="{01293FD1-E4FB-4156-8569-178D4AFF4CF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2B3892-DDED-43BB-9955-FF7E18D91851}">
      <dsp:nvSpPr>
        <dsp:cNvPr id="0" name=""/>
        <dsp:cNvSpPr/>
      </dsp:nvSpPr>
      <dsp:spPr>
        <a:xfrm rot="5400000">
          <a:off x="6941952" y="-2913972"/>
          <a:ext cx="899373" cy="6956837"/>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Submit questions or comments to itssimple2023@gmail.com</a:t>
          </a:r>
        </a:p>
      </dsp:txBody>
      <dsp:txXfrm rot="-5400000">
        <a:off x="3913220" y="158664"/>
        <a:ext cx="6912933" cy="811565"/>
      </dsp:txXfrm>
    </dsp:sp>
    <dsp:sp modelId="{56768A7F-C215-4205-A295-4D3BC92F8F87}">
      <dsp:nvSpPr>
        <dsp:cNvPr id="0" name=""/>
        <dsp:cNvSpPr/>
      </dsp:nvSpPr>
      <dsp:spPr>
        <a:xfrm>
          <a:off x="0" y="2337"/>
          <a:ext cx="3913220" cy="112421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Submit</a:t>
          </a:r>
        </a:p>
      </dsp:txBody>
      <dsp:txXfrm>
        <a:off x="54880" y="57217"/>
        <a:ext cx="3803460" cy="1014457"/>
      </dsp:txXfrm>
    </dsp:sp>
    <dsp:sp modelId="{D3D5476B-86C3-48FB-8656-FE0A54B31D99}">
      <dsp:nvSpPr>
        <dsp:cNvPr id="0" name=""/>
        <dsp:cNvSpPr/>
      </dsp:nvSpPr>
      <dsp:spPr>
        <a:xfrm rot="5400000">
          <a:off x="6941952" y="-1733544"/>
          <a:ext cx="899373" cy="6956837"/>
        </a:xfrm>
        <a:prstGeom prst="round2SameRect">
          <a:avLst/>
        </a:prstGeom>
        <a:solidFill>
          <a:schemeClr val="accent5">
            <a:tint val="40000"/>
            <a:alpha val="90000"/>
            <a:hueOff val="-4613833"/>
            <a:satOff val="28002"/>
            <a:lumOff val="1373"/>
            <a:alphaOff val="0"/>
          </a:schemeClr>
        </a:solidFill>
        <a:ln w="12700" cap="flat" cmpd="sng" algn="ctr">
          <a:solidFill>
            <a:schemeClr val="accent5">
              <a:tint val="40000"/>
              <a:alpha val="90000"/>
              <a:hueOff val="-4613833"/>
              <a:satOff val="28002"/>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Skills training workbook p. 47-68 (from “live in the present moment to create an emergency coping plan) Simple manual session 9 </a:t>
          </a:r>
        </a:p>
      </dsp:txBody>
      <dsp:txXfrm rot="-5400000">
        <a:off x="3913220" y="1339092"/>
        <a:ext cx="6912933" cy="811565"/>
      </dsp:txXfrm>
    </dsp:sp>
    <dsp:sp modelId="{305AB203-7DE5-4422-8D21-B1DF6AFC8ED7}">
      <dsp:nvSpPr>
        <dsp:cNvPr id="0" name=""/>
        <dsp:cNvSpPr/>
      </dsp:nvSpPr>
      <dsp:spPr>
        <a:xfrm>
          <a:off x="0" y="1182765"/>
          <a:ext cx="3913220" cy="1124217"/>
        </a:xfrm>
        <a:prstGeom prst="roundRect">
          <a:avLst/>
        </a:prstGeom>
        <a:solidFill>
          <a:schemeClr val="accent5">
            <a:hueOff val="-4372982"/>
            <a:satOff val="29759"/>
            <a:lumOff val="13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a:t>Read</a:t>
          </a:r>
        </a:p>
      </dsp:txBody>
      <dsp:txXfrm>
        <a:off x="54880" y="1237645"/>
        <a:ext cx="3803460" cy="1014457"/>
      </dsp:txXfrm>
    </dsp:sp>
    <dsp:sp modelId="{E223BB98-7638-4587-B807-92633886FC40}">
      <dsp:nvSpPr>
        <dsp:cNvPr id="0" name=""/>
        <dsp:cNvSpPr/>
      </dsp:nvSpPr>
      <dsp:spPr>
        <a:xfrm rot="5400000">
          <a:off x="6941952" y="-553116"/>
          <a:ext cx="899373" cy="6956837"/>
        </a:xfrm>
        <a:prstGeom prst="round2SameRect">
          <a:avLst/>
        </a:prstGeom>
        <a:solidFill>
          <a:schemeClr val="accent5">
            <a:tint val="40000"/>
            <a:alpha val="90000"/>
            <a:hueOff val="-9227665"/>
            <a:satOff val="56004"/>
            <a:lumOff val="2745"/>
            <a:alphaOff val="0"/>
          </a:schemeClr>
        </a:solidFill>
        <a:ln w="12700" cap="flat" cmpd="sng" algn="ctr">
          <a:solidFill>
            <a:schemeClr val="accent5">
              <a:tint val="40000"/>
              <a:alpha val="90000"/>
              <a:hueOff val="-9227665"/>
              <a:satOff val="56004"/>
              <a:lumOff val="27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have targets in your diary card and use it.</a:t>
          </a:r>
        </a:p>
      </dsp:txBody>
      <dsp:txXfrm rot="-5400000">
        <a:off x="3913220" y="2519520"/>
        <a:ext cx="6912933" cy="811565"/>
      </dsp:txXfrm>
    </dsp:sp>
    <dsp:sp modelId="{BAA1CD23-D34B-416D-827B-7F1E6250BD06}">
      <dsp:nvSpPr>
        <dsp:cNvPr id="0" name=""/>
        <dsp:cNvSpPr/>
      </dsp:nvSpPr>
      <dsp:spPr>
        <a:xfrm>
          <a:off x="0" y="2363193"/>
          <a:ext cx="3913220" cy="1124217"/>
        </a:xfrm>
        <a:prstGeom prst="roundRect">
          <a:avLst/>
        </a:prstGeom>
        <a:solidFill>
          <a:schemeClr val="accent5">
            <a:hueOff val="-8745963"/>
            <a:satOff val="59518"/>
            <a:lumOff val="26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Have</a:t>
          </a:r>
        </a:p>
      </dsp:txBody>
      <dsp:txXfrm>
        <a:off x="54880" y="2418073"/>
        <a:ext cx="3803460" cy="1014457"/>
      </dsp:txXfrm>
    </dsp:sp>
    <dsp:sp modelId="{92132928-D614-445A-8683-F2A81AEF72BB}">
      <dsp:nvSpPr>
        <dsp:cNvPr id="0" name=""/>
        <dsp:cNvSpPr/>
      </dsp:nvSpPr>
      <dsp:spPr>
        <a:xfrm rot="5400000">
          <a:off x="6941952" y="627311"/>
          <a:ext cx="899373" cy="6956837"/>
        </a:xfrm>
        <a:prstGeom prst="round2SameRect">
          <a:avLst/>
        </a:prstGeom>
        <a:solidFill>
          <a:schemeClr val="accent5">
            <a:tint val="40000"/>
            <a:alpha val="90000"/>
            <a:hueOff val="-13841497"/>
            <a:satOff val="84006"/>
            <a:lumOff val="4118"/>
            <a:alphaOff val="0"/>
          </a:schemeClr>
        </a:solidFill>
        <a:ln w="12700" cap="flat" cmpd="sng" algn="ctr">
          <a:solidFill>
            <a:schemeClr val="accent5">
              <a:tint val="40000"/>
              <a:alpha val="90000"/>
              <a:hueOff val="-13841497"/>
              <a:satOff val="84006"/>
              <a:lumOff val="411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Continue reviewing and practicing your crisis plans</a:t>
          </a:r>
        </a:p>
      </dsp:txBody>
      <dsp:txXfrm rot="-5400000">
        <a:off x="3913220" y="3699947"/>
        <a:ext cx="6912933" cy="811565"/>
      </dsp:txXfrm>
    </dsp:sp>
    <dsp:sp modelId="{0A7D1572-4807-41DD-B0B1-D63FC780E3A5}">
      <dsp:nvSpPr>
        <dsp:cNvPr id="0" name=""/>
        <dsp:cNvSpPr/>
      </dsp:nvSpPr>
      <dsp:spPr>
        <a:xfrm>
          <a:off x="0" y="3543621"/>
          <a:ext cx="3913220" cy="1124217"/>
        </a:xfrm>
        <a:prstGeom prst="roundRect">
          <a:avLst/>
        </a:prstGeom>
        <a:solidFill>
          <a:schemeClr val="accent5">
            <a:hueOff val="-13118945"/>
            <a:satOff val="89277"/>
            <a:lumOff val="39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Continue</a:t>
          </a:r>
        </a:p>
      </dsp:txBody>
      <dsp:txXfrm>
        <a:off x="54880" y="3598501"/>
        <a:ext cx="3803460" cy="10144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EF48BB-F7DC-4610-B5AD-5C725949C3C5}">
      <dsp:nvSpPr>
        <dsp:cNvPr id="0" name=""/>
        <dsp:cNvSpPr/>
      </dsp:nvSpPr>
      <dsp:spPr>
        <a:xfrm>
          <a:off x="2183508" y="2094"/>
          <a:ext cx="8734035" cy="918981"/>
        </a:xfrm>
        <a:prstGeom prst="rect">
          <a:avLst/>
        </a:prstGeom>
        <a:gradFill rotWithShape="0">
          <a:gsLst>
            <a:gs pos="0">
              <a:schemeClr val="accent5">
                <a:hueOff val="0"/>
                <a:satOff val="0"/>
                <a:lumOff val="0"/>
                <a:alphaOff val="0"/>
                <a:tint val="85000"/>
                <a:shade val="98000"/>
                <a:satMod val="110000"/>
                <a:lumMod val="103000"/>
              </a:schemeClr>
            </a:gs>
            <a:gs pos="50000">
              <a:schemeClr val="accent5">
                <a:hueOff val="0"/>
                <a:satOff val="0"/>
                <a:lumOff val="0"/>
                <a:alphaOff val="0"/>
                <a:shade val="85000"/>
                <a:satMod val="105000"/>
                <a:lumMod val="100000"/>
              </a:schemeClr>
            </a:gs>
            <a:gs pos="100000">
              <a:schemeClr val="accent5">
                <a:hueOff val="0"/>
                <a:satOff val="0"/>
                <a:lumOff val="0"/>
                <a:alphaOff val="0"/>
                <a:shade val="60000"/>
                <a:satMod val="120000"/>
                <a:lumMod val="100000"/>
              </a:schemeClr>
            </a:gs>
          </a:gsLst>
          <a:lin ang="5400000" scaled="0"/>
        </a:gradFill>
        <a:ln w="9525" cap="flat" cmpd="sng" algn="ctr">
          <a:solidFill>
            <a:schemeClr val="accent5">
              <a:hueOff val="0"/>
              <a:satOff val="0"/>
              <a:lumOff val="0"/>
              <a:alphaOff val="0"/>
            </a:schemeClr>
          </a:solidFill>
          <a:prstDash val="solid"/>
        </a:ln>
        <a:effectLst>
          <a:outerShdw blurRad="50800" dist="15875" dir="5400000" algn="ctr" rotWithShape="0">
            <a:srgbClr val="000000">
              <a:alpha val="6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69465" tIns="233421" rIns="169465" bIns="233421" numCol="1" spcCol="1270" anchor="ctr" anchorCtr="0">
          <a:noAutofit/>
        </a:bodyPr>
        <a:lstStyle/>
        <a:p>
          <a:pPr marL="0" lvl="0" indent="0" algn="l" defTabSz="1244600">
            <a:lnSpc>
              <a:spcPct val="90000"/>
            </a:lnSpc>
            <a:spcBef>
              <a:spcPct val="0"/>
            </a:spcBef>
            <a:spcAft>
              <a:spcPct val="35000"/>
            </a:spcAft>
            <a:buNone/>
          </a:pPr>
          <a:r>
            <a:rPr lang="en-US" sz="2800" kern="1200" dirty="0"/>
            <a:t>Submit questions, comments or feedback to itssimple2023@gmail.com</a:t>
          </a:r>
        </a:p>
      </dsp:txBody>
      <dsp:txXfrm>
        <a:off x="2183508" y="2094"/>
        <a:ext cx="8734035" cy="918981"/>
      </dsp:txXfrm>
    </dsp:sp>
    <dsp:sp modelId="{5989424F-5ECE-4985-9BBD-CC187FDC07E5}">
      <dsp:nvSpPr>
        <dsp:cNvPr id="0" name=""/>
        <dsp:cNvSpPr/>
      </dsp:nvSpPr>
      <dsp:spPr>
        <a:xfrm>
          <a:off x="0" y="2094"/>
          <a:ext cx="2183508" cy="918981"/>
        </a:xfrm>
        <a:prstGeom prst="rect">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5544" tIns="90775" rIns="115544" bIns="90775" numCol="1" spcCol="1270" anchor="ctr" anchorCtr="0">
          <a:noAutofit/>
        </a:bodyPr>
        <a:lstStyle/>
        <a:p>
          <a:pPr marL="0" lvl="0" indent="0" algn="ctr" defTabSz="1244600">
            <a:lnSpc>
              <a:spcPct val="90000"/>
            </a:lnSpc>
            <a:spcBef>
              <a:spcPct val="0"/>
            </a:spcBef>
            <a:spcAft>
              <a:spcPct val="35000"/>
            </a:spcAft>
            <a:buNone/>
          </a:pPr>
          <a:r>
            <a:rPr lang="en-US" sz="2800" kern="1200" dirty="0"/>
            <a:t>Submit</a:t>
          </a:r>
        </a:p>
      </dsp:txBody>
      <dsp:txXfrm>
        <a:off x="0" y="2094"/>
        <a:ext cx="2183508" cy="918981"/>
      </dsp:txXfrm>
    </dsp:sp>
    <dsp:sp modelId="{CE50C59E-6739-48C2-A58E-00744242B76E}">
      <dsp:nvSpPr>
        <dsp:cNvPr id="0" name=""/>
        <dsp:cNvSpPr/>
      </dsp:nvSpPr>
      <dsp:spPr>
        <a:xfrm>
          <a:off x="2183508" y="976214"/>
          <a:ext cx="8734035" cy="918981"/>
        </a:xfrm>
        <a:prstGeom prst="rect">
          <a:avLst/>
        </a:prstGeom>
        <a:gradFill rotWithShape="0">
          <a:gsLst>
            <a:gs pos="0">
              <a:schemeClr val="accent5">
                <a:hueOff val="-3279736"/>
                <a:satOff val="22319"/>
                <a:lumOff val="98"/>
                <a:alphaOff val="0"/>
                <a:tint val="85000"/>
                <a:shade val="98000"/>
                <a:satMod val="110000"/>
                <a:lumMod val="103000"/>
              </a:schemeClr>
            </a:gs>
            <a:gs pos="50000">
              <a:schemeClr val="accent5">
                <a:hueOff val="-3279736"/>
                <a:satOff val="22319"/>
                <a:lumOff val="98"/>
                <a:alphaOff val="0"/>
                <a:shade val="85000"/>
                <a:satMod val="105000"/>
                <a:lumMod val="100000"/>
              </a:schemeClr>
            </a:gs>
            <a:gs pos="100000">
              <a:schemeClr val="accent5">
                <a:hueOff val="-3279736"/>
                <a:satOff val="22319"/>
                <a:lumOff val="98"/>
                <a:alphaOff val="0"/>
                <a:shade val="60000"/>
                <a:satMod val="120000"/>
                <a:lumMod val="100000"/>
              </a:schemeClr>
            </a:gs>
          </a:gsLst>
          <a:lin ang="5400000" scaled="0"/>
        </a:gradFill>
        <a:ln w="9525" cap="flat" cmpd="sng" algn="ctr">
          <a:solidFill>
            <a:schemeClr val="accent5">
              <a:hueOff val="-3279736"/>
              <a:satOff val="22319"/>
              <a:lumOff val="98"/>
              <a:alphaOff val="0"/>
            </a:schemeClr>
          </a:solidFill>
          <a:prstDash val="solid"/>
        </a:ln>
        <a:effectLst>
          <a:outerShdw blurRad="50800" dist="15875" dir="5400000" algn="ctr" rotWithShape="0">
            <a:srgbClr val="000000">
              <a:alpha val="6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69465" tIns="233421" rIns="169465" bIns="233421" numCol="1" spcCol="1270" anchor="ctr" anchorCtr="0">
          <a:noAutofit/>
        </a:bodyPr>
        <a:lstStyle/>
        <a:p>
          <a:pPr marL="0" lvl="0" indent="0" algn="l" defTabSz="1244600">
            <a:lnSpc>
              <a:spcPct val="90000"/>
            </a:lnSpc>
            <a:spcBef>
              <a:spcPct val="0"/>
            </a:spcBef>
            <a:spcAft>
              <a:spcPct val="35000"/>
            </a:spcAft>
            <a:buNone/>
          </a:pPr>
          <a:r>
            <a:rPr lang="en-CA" sz="2800" kern="1200" dirty="0"/>
            <a:t>Simple manual session 10 introduction to personality</a:t>
          </a:r>
        </a:p>
      </dsp:txBody>
      <dsp:txXfrm>
        <a:off x="2183508" y="976214"/>
        <a:ext cx="8734035" cy="918981"/>
      </dsp:txXfrm>
    </dsp:sp>
    <dsp:sp modelId="{80CEF279-C2C6-49AF-B2AA-86D9C6BD5910}">
      <dsp:nvSpPr>
        <dsp:cNvPr id="0" name=""/>
        <dsp:cNvSpPr/>
      </dsp:nvSpPr>
      <dsp:spPr>
        <a:xfrm>
          <a:off x="0" y="976214"/>
          <a:ext cx="2183508" cy="918981"/>
        </a:xfrm>
        <a:prstGeom prst="rect">
          <a:avLst/>
        </a:prstGeom>
        <a:solidFill>
          <a:schemeClr val="lt1">
            <a:hueOff val="0"/>
            <a:satOff val="0"/>
            <a:lumOff val="0"/>
            <a:alphaOff val="0"/>
          </a:schemeClr>
        </a:solidFill>
        <a:ln w="9525" cap="flat" cmpd="sng" algn="ctr">
          <a:solidFill>
            <a:schemeClr val="accent5">
              <a:hueOff val="-3279736"/>
              <a:satOff val="22319"/>
              <a:lumOff val="9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5544" tIns="90775" rIns="115544" bIns="90775" numCol="1" spcCol="1270" anchor="ctr" anchorCtr="0">
          <a:noAutofit/>
        </a:bodyPr>
        <a:lstStyle/>
        <a:p>
          <a:pPr marL="0" lvl="0" indent="0" algn="ctr" defTabSz="1244600">
            <a:lnSpc>
              <a:spcPct val="90000"/>
            </a:lnSpc>
            <a:spcBef>
              <a:spcPct val="0"/>
            </a:spcBef>
            <a:spcAft>
              <a:spcPct val="35000"/>
            </a:spcAft>
            <a:buNone/>
          </a:pPr>
          <a:r>
            <a:rPr lang="en-US" sz="2800" kern="1200" dirty="0"/>
            <a:t>Read  </a:t>
          </a:r>
        </a:p>
      </dsp:txBody>
      <dsp:txXfrm>
        <a:off x="0" y="976214"/>
        <a:ext cx="2183508" cy="918981"/>
      </dsp:txXfrm>
    </dsp:sp>
    <dsp:sp modelId="{14648A83-7060-403F-9D18-B41A35D38B87}">
      <dsp:nvSpPr>
        <dsp:cNvPr id="0" name=""/>
        <dsp:cNvSpPr/>
      </dsp:nvSpPr>
      <dsp:spPr>
        <a:xfrm>
          <a:off x="2183508" y="1950334"/>
          <a:ext cx="8734035" cy="918981"/>
        </a:xfrm>
        <a:prstGeom prst="rect">
          <a:avLst/>
        </a:prstGeom>
        <a:gradFill rotWithShape="0">
          <a:gsLst>
            <a:gs pos="0">
              <a:schemeClr val="accent5">
                <a:hueOff val="-6559472"/>
                <a:satOff val="44638"/>
                <a:lumOff val="196"/>
                <a:alphaOff val="0"/>
                <a:tint val="85000"/>
                <a:shade val="98000"/>
                <a:satMod val="110000"/>
                <a:lumMod val="103000"/>
              </a:schemeClr>
            </a:gs>
            <a:gs pos="50000">
              <a:schemeClr val="accent5">
                <a:hueOff val="-6559472"/>
                <a:satOff val="44638"/>
                <a:lumOff val="196"/>
                <a:alphaOff val="0"/>
                <a:shade val="85000"/>
                <a:satMod val="105000"/>
                <a:lumMod val="100000"/>
              </a:schemeClr>
            </a:gs>
            <a:gs pos="100000">
              <a:schemeClr val="accent5">
                <a:hueOff val="-6559472"/>
                <a:satOff val="44638"/>
                <a:lumOff val="196"/>
                <a:alphaOff val="0"/>
                <a:shade val="60000"/>
                <a:satMod val="120000"/>
                <a:lumMod val="100000"/>
              </a:schemeClr>
            </a:gs>
          </a:gsLst>
          <a:lin ang="5400000" scaled="0"/>
        </a:gradFill>
        <a:ln w="9525" cap="flat" cmpd="sng" algn="ctr">
          <a:solidFill>
            <a:schemeClr val="accent5">
              <a:hueOff val="-6559472"/>
              <a:satOff val="44638"/>
              <a:lumOff val="196"/>
              <a:alphaOff val="0"/>
            </a:schemeClr>
          </a:solidFill>
          <a:prstDash val="solid"/>
        </a:ln>
        <a:effectLst>
          <a:outerShdw blurRad="50800" dist="15875" dir="5400000" algn="ctr" rotWithShape="0">
            <a:srgbClr val="000000">
              <a:alpha val="6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69465" tIns="233421" rIns="169465" bIns="233421" numCol="1" spcCol="1270" anchor="ctr" anchorCtr="0">
          <a:noAutofit/>
        </a:bodyPr>
        <a:lstStyle/>
        <a:p>
          <a:pPr marL="0" lvl="0" indent="0" algn="l" defTabSz="1244600">
            <a:lnSpc>
              <a:spcPct val="90000"/>
            </a:lnSpc>
            <a:spcBef>
              <a:spcPct val="0"/>
            </a:spcBef>
            <a:spcAft>
              <a:spcPct val="35000"/>
            </a:spcAft>
            <a:buNone/>
          </a:pPr>
          <a:r>
            <a:rPr lang="en-US" sz="2800" kern="1200" dirty="0"/>
            <a:t>Have your targets in your diary card and use it daily</a:t>
          </a:r>
        </a:p>
      </dsp:txBody>
      <dsp:txXfrm>
        <a:off x="2183508" y="1950334"/>
        <a:ext cx="8734035" cy="918981"/>
      </dsp:txXfrm>
    </dsp:sp>
    <dsp:sp modelId="{F9411792-A1C2-48FE-85A6-59366508BC5A}">
      <dsp:nvSpPr>
        <dsp:cNvPr id="0" name=""/>
        <dsp:cNvSpPr/>
      </dsp:nvSpPr>
      <dsp:spPr>
        <a:xfrm>
          <a:off x="0" y="1950334"/>
          <a:ext cx="2183508" cy="918981"/>
        </a:xfrm>
        <a:prstGeom prst="rect">
          <a:avLst/>
        </a:prstGeom>
        <a:solidFill>
          <a:schemeClr val="lt1">
            <a:hueOff val="0"/>
            <a:satOff val="0"/>
            <a:lumOff val="0"/>
            <a:alphaOff val="0"/>
          </a:schemeClr>
        </a:solidFill>
        <a:ln w="9525" cap="flat" cmpd="sng" algn="ctr">
          <a:solidFill>
            <a:schemeClr val="accent5">
              <a:hueOff val="-6559472"/>
              <a:satOff val="44638"/>
              <a:lumOff val="19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5544" tIns="90775" rIns="115544" bIns="90775" numCol="1" spcCol="1270" anchor="ctr" anchorCtr="0">
          <a:noAutofit/>
        </a:bodyPr>
        <a:lstStyle/>
        <a:p>
          <a:pPr marL="0" lvl="0" indent="0" algn="ctr" defTabSz="1244600">
            <a:lnSpc>
              <a:spcPct val="90000"/>
            </a:lnSpc>
            <a:spcBef>
              <a:spcPct val="0"/>
            </a:spcBef>
            <a:spcAft>
              <a:spcPct val="35000"/>
            </a:spcAft>
            <a:buNone/>
          </a:pPr>
          <a:r>
            <a:rPr lang="en-US" sz="2800" kern="1200" dirty="0"/>
            <a:t>Have</a:t>
          </a:r>
        </a:p>
      </dsp:txBody>
      <dsp:txXfrm>
        <a:off x="0" y="1950334"/>
        <a:ext cx="2183508" cy="918981"/>
      </dsp:txXfrm>
    </dsp:sp>
    <dsp:sp modelId="{DC6EA810-A604-4958-A56E-7A8C4E6269B3}">
      <dsp:nvSpPr>
        <dsp:cNvPr id="0" name=""/>
        <dsp:cNvSpPr/>
      </dsp:nvSpPr>
      <dsp:spPr>
        <a:xfrm>
          <a:off x="2183508" y="2924454"/>
          <a:ext cx="8734035" cy="918981"/>
        </a:xfrm>
        <a:prstGeom prst="rect">
          <a:avLst/>
        </a:prstGeom>
        <a:gradFill rotWithShape="0">
          <a:gsLst>
            <a:gs pos="0">
              <a:schemeClr val="accent5">
                <a:hueOff val="-9839209"/>
                <a:satOff val="66958"/>
                <a:lumOff val="295"/>
                <a:alphaOff val="0"/>
                <a:tint val="85000"/>
                <a:shade val="98000"/>
                <a:satMod val="110000"/>
                <a:lumMod val="103000"/>
              </a:schemeClr>
            </a:gs>
            <a:gs pos="50000">
              <a:schemeClr val="accent5">
                <a:hueOff val="-9839209"/>
                <a:satOff val="66958"/>
                <a:lumOff val="295"/>
                <a:alphaOff val="0"/>
                <a:shade val="85000"/>
                <a:satMod val="105000"/>
                <a:lumMod val="100000"/>
              </a:schemeClr>
            </a:gs>
            <a:gs pos="100000">
              <a:schemeClr val="accent5">
                <a:hueOff val="-9839209"/>
                <a:satOff val="66958"/>
                <a:lumOff val="295"/>
                <a:alphaOff val="0"/>
                <a:shade val="60000"/>
                <a:satMod val="120000"/>
                <a:lumMod val="100000"/>
              </a:schemeClr>
            </a:gs>
          </a:gsLst>
          <a:lin ang="5400000" scaled="0"/>
        </a:gradFill>
        <a:ln w="9525" cap="flat" cmpd="sng" algn="ctr">
          <a:solidFill>
            <a:schemeClr val="accent5">
              <a:hueOff val="-9839209"/>
              <a:satOff val="66958"/>
              <a:lumOff val="295"/>
              <a:alphaOff val="0"/>
            </a:schemeClr>
          </a:solidFill>
          <a:prstDash val="solid"/>
        </a:ln>
        <a:effectLst>
          <a:outerShdw blurRad="50800" dist="15875" dir="5400000" algn="ctr" rotWithShape="0">
            <a:srgbClr val="000000">
              <a:alpha val="6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69465" tIns="233421" rIns="169465" bIns="233421" numCol="1" spcCol="1270" anchor="ctr" anchorCtr="0">
          <a:noAutofit/>
        </a:bodyPr>
        <a:lstStyle/>
        <a:p>
          <a:pPr marL="0" lvl="0" indent="0" algn="l" defTabSz="1244600">
            <a:lnSpc>
              <a:spcPct val="90000"/>
            </a:lnSpc>
            <a:spcBef>
              <a:spcPct val="0"/>
            </a:spcBef>
            <a:spcAft>
              <a:spcPct val="35000"/>
            </a:spcAft>
            <a:buNone/>
          </a:pPr>
          <a:r>
            <a:rPr lang="en-US" sz="2800" kern="1200" dirty="0"/>
            <a:t>Continue reviewing and practicing your crisis plans.</a:t>
          </a:r>
        </a:p>
      </dsp:txBody>
      <dsp:txXfrm>
        <a:off x="2183508" y="2924454"/>
        <a:ext cx="8734035" cy="918981"/>
      </dsp:txXfrm>
    </dsp:sp>
    <dsp:sp modelId="{A92646D9-97EB-4743-9B06-AE42177790C1}">
      <dsp:nvSpPr>
        <dsp:cNvPr id="0" name=""/>
        <dsp:cNvSpPr/>
      </dsp:nvSpPr>
      <dsp:spPr>
        <a:xfrm>
          <a:off x="0" y="2924454"/>
          <a:ext cx="2183508" cy="918981"/>
        </a:xfrm>
        <a:prstGeom prst="rect">
          <a:avLst/>
        </a:prstGeom>
        <a:solidFill>
          <a:schemeClr val="lt1">
            <a:hueOff val="0"/>
            <a:satOff val="0"/>
            <a:lumOff val="0"/>
            <a:alphaOff val="0"/>
          </a:schemeClr>
        </a:solidFill>
        <a:ln w="9525" cap="flat" cmpd="sng" algn="ctr">
          <a:solidFill>
            <a:schemeClr val="accent5">
              <a:hueOff val="-9839209"/>
              <a:satOff val="66958"/>
              <a:lumOff val="29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5544" tIns="90775" rIns="115544" bIns="90775" numCol="1" spcCol="1270" anchor="ctr" anchorCtr="0">
          <a:noAutofit/>
        </a:bodyPr>
        <a:lstStyle/>
        <a:p>
          <a:pPr marL="0" lvl="0" indent="0" algn="ctr" defTabSz="1244600">
            <a:lnSpc>
              <a:spcPct val="90000"/>
            </a:lnSpc>
            <a:spcBef>
              <a:spcPct val="0"/>
            </a:spcBef>
            <a:spcAft>
              <a:spcPct val="35000"/>
            </a:spcAft>
            <a:buNone/>
          </a:pPr>
          <a:r>
            <a:rPr lang="en-US" sz="2800" kern="1200"/>
            <a:t>Continue</a:t>
          </a:r>
        </a:p>
      </dsp:txBody>
      <dsp:txXfrm>
        <a:off x="0" y="2924454"/>
        <a:ext cx="2183508" cy="918981"/>
      </dsp:txXfrm>
    </dsp:sp>
    <dsp:sp modelId="{45AA0BED-34E5-4E8C-9F4E-F15313044E6A}">
      <dsp:nvSpPr>
        <dsp:cNvPr id="0" name=""/>
        <dsp:cNvSpPr/>
      </dsp:nvSpPr>
      <dsp:spPr>
        <a:xfrm>
          <a:off x="2183508" y="3899300"/>
          <a:ext cx="8734035" cy="918981"/>
        </a:xfrm>
        <a:prstGeom prst="rect">
          <a:avLst/>
        </a:prstGeom>
        <a:gradFill rotWithShape="0">
          <a:gsLst>
            <a:gs pos="0">
              <a:schemeClr val="accent5">
                <a:hueOff val="-13118945"/>
                <a:satOff val="89277"/>
                <a:lumOff val="393"/>
                <a:alphaOff val="0"/>
                <a:tint val="85000"/>
                <a:shade val="98000"/>
                <a:satMod val="110000"/>
                <a:lumMod val="103000"/>
              </a:schemeClr>
            </a:gs>
            <a:gs pos="50000">
              <a:schemeClr val="accent5">
                <a:hueOff val="-13118945"/>
                <a:satOff val="89277"/>
                <a:lumOff val="393"/>
                <a:alphaOff val="0"/>
                <a:shade val="85000"/>
                <a:satMod val="105000"/>
                <a:lumMod val="100000"/>
              </a:schemeClr>
            </a:gs>
            <a:gs pos="100000">
              <a:schemeClr val="accent5">
                <a:hueOff val="-13118945"/>
                <a:satOff val="89277"/>
                <a:lumOff val="393"/>
                <a:alphaOff val="0"/>
                <a:shade val="60000"/>
                <a:satMod val="120000"/>
                <a:lumMod val="100000"/>
              </a:schemeClr>
            </a:gs>
          </a:gsLst>
          <a:lin ang="5400000" scaled="0"/>
        </a:gradFill>
        <a:ln w="9525" cap="flat" cmpd="sng" algn="ctr">
          <a:solidFill>
            <a:schemeClr val="accent5">
              <a:hueOff val="-13118945"/>
              <a:satOff val="89277"/>
              <a:lumOff val="393"/>
              <a:alphaOff val="0"/>
            </a:schemeClr>
          </a:solidFill>
          <a:prstDash val="solid"/>
        </a:ln>
        <a:effectLst>
          <a:outerShdw blurRad="50800" dist="15875" dir="5400000" algn="ctr" rotWithShape="0">
            <a:srgbClr val="000000">
              <a:alpha val="6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69465" tIns="233421" rIns="169465" bIns="233421" numCol="1" spcCol="1270" anchor="ctr" anchorCtr="0">
          <a:noAutofit/>
        </a:bodyPr>
        <a:lstStyle/>
        <a:p>
          <a:pPr marL="0" lvl="0" indent="0" algn="l" defTabSz="1244600">
            <a:lnSpc>
              <a:spcPct val="90000"/>
            </a:lnSpc>
            <a:spcBef>
              <a:spcPct val="0"/>
            </a:spcBef>
            <a:spcAft>
              <a:spcPct val="35000"/>
            </a:spcAft>
            <a:buNone/>
          </a:pPr>
          <a:r>
            <a:rPr lang="en-US" sz="2800" kern="1200" dirty="0"/>
            <a:t>Continue tracking all the skills you’ve learned using your skills list</a:t>
          </a:r>
        </a:p>
      </dsp:txBody>
      <dsp:txXfrm>
        <a:off x="2183508" y="3899300"/>
        <a:ext cx="8734035" cy="918981"/>
      </dsp:txXfrm>
    </dsp:sp>
    <dsp:sp modelId="{CECBFEE6-C881-456E-B240-2529CA6F0202}">
      <dsp:nvSpPr>
        <dsp:cNvPr id="0" name=""/>
        <dsp:cNvSpPr/>
      </dsp:nvSpPr>
      <dsp:spPr>
        <a:xfrm>
          <a:off x="0" y="3898574"/>
          <a:ext cx="2183508" cy="918981"/>
        </a:xfrm>
        <a:prstGeom prst="rect">
          <a:avLst/>
        </a:prstGeom>
        <a:solidFill>
          <a:schemeClr val="lt1">
            <a:hueOff val="0"/>
            <a:satOff val="0"/>
            <a:lumOff val="0"/>
            <a:alphaOff val="0"/>
          </a:schemeClr>
        </a:solidFill>
        <a:ln w="9525" cap="flat" cmpd="sng" algn="ctr">
          <a:solidFill>
            <a:schemeClr val="accent5">
              <a:hueOff val="-13118945"/>
              <a:satOff val="89277"/>
              <a:lumOff val="39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5544" tIns="90775" rIns="115544" bIns="90775" numCol="1" spcCol="1270" anchor="ctr" anchorCtr="0">
          <a:noAutofit/>
        </a:bodyPr>
        <a:lstStyle/>
        <a:p>
          <a:pPr marL="0" lvl="0" indent="0" algn="ctr" defTabSz="1244600">
            <a:lnSpc>
              <a:spcPct val="90000"/>
            </a:lnSpc>
            <a:spcBef>
              <a:spcPct val="0"/>
            </a:spcBef>
            <a:spcAft>
              <a:spcPct val="35000"/>
            </a:spcAft>
            <a:buNone/>
          </a:pPr>
          <a:r>
            <a:rPr lang="en-US" sz="2800" kern="1200" dirty="0"/>
            <a:t>Continue</a:t>
          </a:r>
        </a:p>
      </dsp:txBody>
      <dsp:txXfrm>
        <a:off x="0" y="3898574"/>
        <a:ext cx="2183508" cy="9189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FC2469-E19B-419B-BEAA-71DAC0DCBBDE}">
      <dsp:nvSpPr>
        <dsp:cNvPr id="0" name=""/>
        <dsp:cNvSpPr/>
      </dsp:nvSpPr>
      <dsp:spPr>
        <a:xfrm>
          <a:off x="2690035" y="-44387"/>
          <a:ext cx="6698514" cy="6698514"/>
        </a:xfrm>
        <a:prstGeom prst="circularArrow">
          <a:avLst>
            <a:gd name="adj1" fmla="val 5544"/>
            <a:gd name="adj2" fmla="val 330680"/>
            <a:gd name="adj3" fmla="val 13718309"/>
            <a:gd name="adj4" fmla="val 17421130"/>
            <a:gd name="adj5" fmla="val 5757"/>
          </a:avLst>
        </a:prstGeom>
        <a:solidFill>
          <a:schemeClr val="accent3">
            <a:tint val="40000"/>
            <a:hueOff val="0"/>
            <a:satOff val="0"/>
            <a:lumOff val="0"/>
            <a:alphaOff val="0"/>
          </a:schemeClr>
        </a:solidFill>
        <a:ln>
          <a:noFill/>
        </a:ln>
        <a:effectLst>
          <a:outerShdw blurRad="50800" dist="15875" dir="5400000" algn="ctr" rotWithShape="0">
            <a:srgbClr val="000000">
              <a:alpha val="68000"/>
            </a:srgbClr>
          </a:outerShdw>
        </a:effectLst>
      </dsp:spPr>
      <dsp:style>
        <a:lnRef idx="0">
          <a:scrgbClr r="0" g="0" b="0"/>
        </a:lnRef>
        <a:fillRef idx="1">
          <a:scrgbClr r="0" g="0" b="0"/>
        </a:fillRef>
        <a:effectRef idx="2">
          <a:scrgbClr r="0" g="0" b="0"/>
        </a:effectRef>
        <a:fontRef idx="minor"/>
      </dsp:style>
    </dsp:sp>
    <dsp:sp modelId="{494F4DD3-5E23-4872-B9B0-1105914DC8D3}">
      <dsp:nvSpPr>
        <dsp:cNvPr id="0" name=""/>
        <dsp:cNvSpPr/>
      </dsp:nvSpPr>
      <dsp:spPr>
        <a:xfrm>
          <a:off x="4432156" y="2784"/>
          <a:ext cx="3214272" cy="1607136"/>
        </a:xfrm>
        <a:prstGeom prst="roundRect">
          <a:avLst/>
        </a:prstGeom>
        <a:gradFill rotWithShape="0">
          <a:gsLst>
            <a:gs pos="0">
              <a:schemeClr val="accent3">
                <a:hueOff val="0"/>
                <a:satOff val="0"/>
                <a:lumOff val="0"/>
                <a:alphaOff val="0"/>
                <a:tint val="85000"/>
                <a:shade val="98000"/>
                <a:satMod val="110000"/>
                <a:lumMod val="103000"/>
              </a:schemeClr>
            </a:gs>
            <a:gs pos="50000">
              <a:schemeClr val="accent3">
                <a:hueOff val="0"/>
                <a:satOff val="0"/>
                <a:lumOff val="0"/>
                <a:alphaOff val="0"/>
                <a:shade val="85000"/>
                <a:satMod val="105000"/>
                <a:lumMod val="100000"/>
              </a:schemeClr>
            </a:gs>
            <a:gs pos="100000">
              <a:schemeClr val="accent3">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2. Focus on someone else</a:t>
          </a:r>
        </a:p>
        <a:p>
          <a:pPr marL="114300" lvl="1" indent="-114300" algn="l" defTabSz="622300">
            <a:lnSpc>
              <a:spcPct val="90000"/>
            </a:lnSpc>
            <a:spcBef>
              <a:spcPct val="0"/>
            </a:spcBef>
            <a:spcAft>
              <a:spcPct val="15000"/>
            </a:spcAft>
            <a:buChar char="•"/>
          </a:pPr>
          <a:r>
            <a:rPr lang="en-US" sz="1400" kern="1200" dirty="0"/>
            <a:t>Pay attention to someone else</a:t>
          </a:r>
        </a:p>
        <a:p>
          <a:pPr marL="228600" lvl="2" indent="-114300" algn="l" defTabSz="622300">
            <a:lnSpc>
              <a:spcPct val="90000"/>
            </a:lnSpc>
            <a:spcBef>
              <a:spcPct val="0"/>
            </a:spcBef>
            <a:spcAft>
              <a:spcPct val="15000"/>
            </a:spcAft>
            <a:buChar char="•"/>
          </a:pPr>
          <a:r>
            <a:rPr lang="en-US" sz="1400" kern="1200" dirty="0"/>
            <a:t>Do something for someone else</a:t>
          </a:r>
        </a:p>
        <a:p>
          <a:pPr marL="228600" lvl="2" indent="-114300" algn="l" defTabSz="622300">
            <a:lnSpc>
              <a:spcPct val="90000"/>
            </a:lnSpc>
            <a:spcBef>
              <a:spcPct val="0"/>
            </a:spcBef>
            <a:spcAft>
              <a:spcPct val="15000"/>
            </a:spcAft>
            <a:buChar char="•"/>
          </a:pPr>
          <a:r>
            <a:rPr lang="en-US" sz="1400" kern="1200" dirty="0"/>
            <a:t>Take your attention off yourself</a:t>
          </a:r>
        </a:p>
        <a:p>
          <a:pPr marL="228600" lvl="2" indent="-114300" algn="l" defTabSz="622300">
            <a:lnSpc>
              <a:spcPct val="90000"/>
            </a:lnSpc>
            <a:spcBef>
              <a:spcPct val="0"/>
            </a:spcBef>
            <a:spcAft>
              <a:spcPct val="15000"/>
            </a:spcAft>
            <a:buChar char="•"/>
          </a:pPr>
          <a:r>
            <a:rPr lang="en-US" sz="1400" kern="1200" dirty="0"/>
            <a:t>Think of someone you care about</a:t>
          </a:r>
        </a:p>
      </dsp:txBody>
      <dsp:txXfrm>
        <a:off x="4510610" y="81238"/>
        <a:ext cx="3057364" cy="1450228"/>
      </dsp:txXfrm>
    </dsp:sp>
    <dsp:sp modelId="{70FAFA6D-CCE5-40C9-ABEB-5D4058A33D43}">
      <dsp:nvSpPr>
        <dsp:cNvPr id="0" name=""/>
        <dsp:cNvSpPr/>
      </dsp:nvSpPr>
      <dsp:spPr>
        <a:xfrm>
          <a:off x="7148858" y="1976583"/>
          <a:ext cx="3214272" cy="1607136"/>
        </a:xfrm>
        <a:prstGeom prst="roundRect">
          <a:avLst/>
        </a:prstGeom>
        <a:gradFill rotWithShape="0">
          <a:gsLst>
            <a:gs pos="0">
              <a:schemeClr val="accent3">
                <a:hueOff val="2635724"/>
                <a:satOff val="-1298"/>
                <a:lumOff val="4608"/>
                <a:alphaOff val="0"/>
                <a:tint val="85000"/>
                <a:shade val="98000"/>
                <a:satMod val="110000"/>
                <a:lumMod val="103000"/>
              </a:schemeClr>
            </a:gs>
            <a:gs pos="50000">
              <a:schemeClr val="accent3">
                <a:hueOff val="2635724"/>
                <a:satOff val="-1298"/>
                <a:lumOff val="4608"/>
                <a:alphaOff val="0"/>
                <a:shade val="85000"/>
                <a:satMod val="105000"/>
                <a:lumMod val="100000"/>
              </a:schemeClr>
            </a:gs>
            <a:gs pos="100000">
              <a:schemeClr val="accent3">
                <a:hueOff val="2635724"/>
                <a:satOff val="-1298"/>
                <a:lumOff val="4608"/>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3. With thoughts</a:t>
          </a:r>
        </a:p>
        <a:p>
          <a:pPr marL="114300" lvl="1" indent="-114300" algn="l" defTabSz="622300">
            <a:lnSpc>
              <a:spcPct val="90000"/>
            </a:lnSpc>
            <a:spcBef>
              <a:spcPct val="0"/>
            </a:spcBef>
            <a:spcAft>
              <a:spcPct val="15000"/>
            </a:spcAft>
            <a:buChar char="•"/>
          </a:pPr>
          <a:r>
            <a:rPr lang="en-US" sz="1400" kern="1200" dirty="0"/>
            <a:t>Distract your thoughts</a:t>
          </a:r>
        </a:p>
        <a:p>
          <a:pPr marL="228600" lvl="2" indent="-114300" algn="l" defTabSz="622300">
            <a:lnSpc>
              <a:spcPct val="90000"/>
            </a:lnSpc>
            <a:spcBef>
              <a:spcPct val="0"/>
            </a:spcBef>
            <a:spcAft>
              <a:spcPct val="15000"/>
            </a:spcAft>
            <a:buChar char="•"/>
          </a:pPr>
          <a:r>
            <a:rPr lang="en-US" sz="1400" kern="1200" dirty="0"/>
            <a:t>Remember past pleasant events</a:t>
          </a:r>
        </a:p>
        <a:p>
          <a:pPr marL="228600" lvl="2" indent="-114300" algn="l" defTabSz="622300">
            <a:lnSpc>
              <a:spcPct val="90000"/>
            </a:lnSpc>
            <a:spcBef>
              <a:spcPct val="0"/>
            </a:spcBef>
            <a:spcAft>
              <a:spcPct val="15000"/>
            </a:spcAft>
            <a:buChar char="•"/>
          </a:pPr>
          <a:r>
            <a:rPr lang="en-US" sz="1400" kern="1200" dirty="0"/>
            <a:t>Observe nature</a:t>
          </a:r>
        </a:p>
        <a:p>
          <a:pPr marL="228600" lvl="2" indent="-114300" algn="l" defTabSz="622300">
            <a:lnSpc>
              <a:spcPct val="90000"/>
            </a:lnSpc>
            <a:spcBef>
              <a:spcPct val="0"/>
            </a:spcBef>
            <a:spcAft>
              <a:spcPct val="15000"/>
            </a:spcAft>
            <a:buChar char="•"/>
          </a:pPr>
          <a:r>
            <a:rPr lang="en-US" sz="1400" kern="1200" dirty="0"/>
            <a:t>Imagine your wildest fantasy coming true. What would it be?</a:t>
          </a:r>
        </a:p>
      </dsp:txBody>
      <dsp:txXfrm>
        <a:off x="7227312" y="2055037"/>
        <a:ext cx="3057364" cy="1450228"/>
      </dsp:txXfrm>
    </dsp:sp>
    <dsp:sp modelId="{7A7B5242-D35C-4761-8552-B7EBC42E63BA}">
      <dsp:nvSpPr>
        <dsp:cNvPr id="0" name=""/>
        <dsp:cNvSpPr/>
      </dsp:nvSpPr>
      <dsp:spPr>
        <a:xfrm>
          <a:off x="6111171" y="5170258"/>
          <a:ext cx="3214272" cy="1607136"/>
        </a:xfrm>
        <a:prstGeom prst="roundRect">
          <a:avLst/>
        </a:prstGeom>
        <a:gradFill rotWithShape="0">
          <a:gsLst>
            <a:gs pos="0">
              <a:schemeClr val="accent3">
                <a:hueOff val="5271449"/>
                <a:satOff val="-2597"/>
                <a:lumOff val="9215"/>
                <a:alphaOff val="0"/>
                <a:tint val="85000"/>
                <a:shade val="98000"/>
                <a:satMod val="110000"/>
                <a:lumMod val="103000"/>
              </a:schemeClr>
            </a:gs>
            <a:gs pos="50000">
              <a:schemeClr val="accent3">
                <a:hueOff val="5271449"/>
                <a:satOff val="-2597"/>
                <a:lumOff val="9215"/>
                <a:alphaOff val="0"/>
                <a:shade val="85000"/>
                <a:satMod val="105000"/>
                <a:lumMod val="100000"/>
              </a:schemeClr>
            </a:gs>
            <a:gs pos="100000">
              <a:schemeClr val="accent3">
                <a:hueOff val="5271449"/>
                <a:satOff val="-2597"/>
                <a:lumOff val="9215"/>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4. By leaving</a:t>
          </a:r>
        </a:p>
        <a:p>
          <a:pPr marL="114300" lvl="1" indent="-114300" algn="l" defTabSz="622300">
            <a:lnSpc>
              <a:spcPct val="90000"/>
            </a:lnSpc>
            <a:spcBef>
              <a:spcPct val="0"/>
            </a:spcBef>
            <a:spcAft>
              <a:spcPct val="15000"/>
            </a:spcAft>
            <a:buChar char="•"/>
          </a:pPr>
          <a:r>
            <a:rPr lang="en-US" sz="1400" kern="1200" dirty="0"/>
            <a:t>Distract yourself by leaving</a:t>
          </a:r>
        </a:p>
        <a:p>
          <a:pPr marL="228600" lvl="2" indent="-114300" algn="l" defTabSz="622300">
            <a:lnSpc>
              <a:spcPct val="90000"/>
            </a:lnSpc>
            <a:spcBef>
              <a:spcPct val="0"/>
            </a:spcBef>
            <a:spcAft>
              <a:spcPct val="15000"/>
            </a:spcAft>
            <a:buChar char="•"/>
          </a:pPr>
          <a:r>
            <a:rPr lang="en-US" sz="1400" kern="1200" dirty="0"/>
            <a:t>Sometimes it’s helpful to just leave and create some distance between you and the problem</a:t>
          </a:r>
        </a:p>
      </dsp:txBody>
      <dsp:txXfrm>
        <a:off x="6189625" y="5248712"/>
        <a:ext cx="3057364" cy="1450228"/>
      </dsp:txXfrm>
    </dsp:sp>
    <dsp:sp modelId="{62C136E7-E01A-4206-BD9C-DC39C8DD1CB9}">
      <dsp:nvSpPr>
        <dsp:cNvPr id="0" name=""/>
        <dsp:cNvSpPr/>
      </dsp:nvSpPr>
      <dsp:spPr>
        <a:xfrm>
          <a:off x="2753142" y="5170258"/>
          <a:ext cx="3214272" cy="1607136"/>
        </a:xfrm>
        <a:prstGeom prst="roundRect">
          <a:avLst/>
        </a:prstGeom>
        <a:gradFill rotWithShape="0">
          <a:gsLst>
            <a:gs pos="0">
              <a:schemeClr val="accent3">
                <a:hueOff val="7907173"/>
                <a:satOff val="-3895"/>
                <a:lumOff val="13823"/>
                <a:alphaOff val="0"/>
                <a:tint val="85000"/>
                <a:shade val="98000"/>
                <a:satMod val="110000"/>
                <a:lumMod val="103000"/>
              </a:schemeClr>
            </a:gs>
            <a:gs pos="50000">
              <a:schemeClr val="accent3">
                <a:hueOff val="7907173"/>
                <a:satOff val="-3895"/>
                <a:lumOff val="13823"/>
                <a:alphaOff val="0"/>
                <a:shade val="85000"/>
                <a:satMod val="105000"/>
                <a:lumMod val="100000"/>
              </a:schemeClr>
            </a:gs>
            <a:gs pos="100000">
              <a:schemeClr val="accent3">
                <a:hueOff val="7907173"/>
                <a:satOff val="-3895"/>
                <a:lumOff val="13823"/>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5. With tasks/Chores</a:t>
          </a:r>
        </a:p>
        <a:p>
          <a:pPr marL="114300" lvl="1" indent="-114300" algn="l" defTabSz="666750">
            <a:lnSpc>
              <a:spcPct val="90000"/>
            </a:lnSpc>
            <a:spcBef>
              <a:spcPct val="0"/>
            </a:spcBef>
            <a:spcAft>
              <a:spcPct val="15000"/>
            </a:spcAft>
            <a:buChar char="•"/>
          </a:pPr>
          <a:r>
            <a:rPr lang="en-US" sz="1500" kern="1200" dirty="0"/>
            <a:t>Distract yourself with tasks/chores</a:t>
          </a:r>
        </a:p>
        <a:p>
          <a:pPr marL="228600" lvl="2" indent="-114300" algn="l" defTabSz="666750">
            <a:lnSpc>
              <a:spcPct val="90000"/>
            </a:lnSpc>
            <a:spcBef>
              <a:spcPct val="0"/>
            </a:spcBef>
            <a:spcAft>
              <a:spcPct val="15000"/>
            </a:spcAft>
            <a:buChar char="•"/>
          </a:pPr>
          <a:r>
            <a:rPr lang="en-US" sz="1500" kern="1200" dirty="0"/>
            <a:t>Take care of yourself or your environment</a:t>
          </a:r>
        </a:p>
      </dsp:txBody>
      <dsp:txXfrm>
        <a:off x="2831596" y="5248712"/>
        <a:ext cx="3057364" cy="1450228"/>
      </dsp:txXfrm>
    </dsp:sp>
    <dsp:sp modelId="{B6D7090C-AA72-4F79-98CA-A77656530D39}">
      <dsp:nvSpPr>
        <dsp:cNvPr id="0" name=""/>
        <dsp:cNvSpPr/>
      </dsp:nvSpPr>
      <dsp:spPr>
        <a:xfrm>
          <a:off x="1715455" y="1976583"/>
          <a:ext cx="3214272" cy="1607136"/>
        </a:xfrm>
        <a:prstGeom prst="roundRect">
          <a:avLst/>
        </a:prstGeom>
        <a:gradFill rotWithShape="0">
          <a:gsLst>
            <a:gs pos="0">
              <a:schemeClr val="accent3">
                <a:hueOff val="10542897"/>
                <a:satOff val="-5193"/>
                <a:lumOff val="18430"/>
                <a:alphaOff val="0"/>
                <a:tint val="85000"/>
                <a:shade val="98000"/>
                <a:satMod val="110000"/>
                <a:lumMod val="103000"/>
              </a:schemeClr>
            </a:gs>
            <a:gs pos="50000">
              <a:schemeClr val="accent3">
                <a:hueOff val="10542897"/>
                <a:satOff val="-5193"/>
                <a:lumOff val="18430"/>
                <a:alphaOff val="0"/>
                <a:shade val="85000"/>
                <a:satMod val="105000"/>
                <a:lumMod val="100000"/>
              </a:schemeClr>
            </a:gs>
            <a:gs pos="100000">
              <a:schemeClr val="accent3">
                <a:hueOff val="10542897"/>
                <a:satOff val="-5193"/>
                <a:lumOff val="1843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1. By counting</a:t>
          </a:r>
        </a:p>
        <a:p>
          <a:pPr marL="114300" lvl="1" indent="-114300" algn="l" defTabSz="666750">
            <a:lnSpc>
              <a:spcPct val="90000"/>
            </a:lnSpc>
            <a:spcBef>
              <a:spcPct val="0"/>
            </a:spcBef>
            <a:spcAft>
              <a:spcPct val="15000"/>
            </a:spcAft>
            <a:buChar char="•"/>
          </a:pPr>
          <a:r>
            <a:rPr lang="en-US" sz="1500" kern="1200" dirty="0"/>
            <a:t>Distract by counting breaths, subtracting numbers</a:t>
          </a:r>
        </a:p>
      </dsp:txBody>
      <dsp:txXfrm>
        <a:off x="1793909" y="2055037"/>
        <a:ext cx="3057364" cy="14502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280DAF-B6ED-4374-B499-08D7071D7293}">
      <dsp:nvSpPr>
        <dsp:cNvPr id="0" name=""/>
        <dsp:cNvSpPr/>
      </dsp:nvSpPr>
      <dsp:spPr>
        <a:xfrm>
          <a:off x="0" y="0"/>
          <a:ext cx="5289116" cy="1490856"/>
        </a:xfrm>
        <a:prstGeom prst="roundRect">
          <a:avLst>
            <a:gd name="adj" fmla="val 10000"/>
          </a:avLst>
        </a:prstGeom>
        <a:solidFill>
          <a:schemeClr val="accent3">
            <a:lumMod val="40000"/>
            <a:lumOff val="60000"/>
          </a:schemeClr>
        </a:solidFill>
        <a:ln>
          <a:noFill/>
        </a:ln>
        <a:effectLst/>
      </dsp:spPr>
      <dsp:style>
        <a:lnRef idx="0">
          <a:scrgbClr r="0" g="0" b="0"/>
        </a:lnRef>
        <a:fillRef idx="1">
          <a:scrgbClr r="0" g="0" b="0"/>
        </a:fillRef>
        <a:effectRef idx="0">
          <a:scrgbClr r="0" g="0" b="0"/>
        </a:effectRef>
        <a:fontRef idx="minor"/>
      </dsp:style>
    </dsp:sp>
    <dsp:sp modelId="{E3FA78B8-4F25-4079-8AE4-A44AD4ABF3C2}">
      <dsp:nvSpPr>
        <dsp:cNvPr id="0" name=""/>
        <dsp:cNvSpPr/>
      </dsp:nvSpPr>
      <dsp:spPr>
        <a:xfrm>
          <a:off x="450984" y="336079"/>
          <a:ext cx="819970" cy="819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5557D1-B94E-4A23-9BF0-F45B2902AEEC}">
      <dsp:nvSpPr>
        <dsp:cNvPr id="0" name=""/>
        <dsp:cNvSpPr/>
      </dsp:nvSpPr>
      <dsp:spPr>
        <a:xfrm>
          <a:off x="1721938" y="637"/>
          <a:ext cx="3567177" cy="14908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782" tIns="157782" rIns="157782" bIns="157782" numCol="1" spcCol="1270" anchor="ctr" anchorCtr="0">
          <a:noAutofit/>
        </a:bodyPr>
        <a:lstStyle/>
        <a:p>
          <a:pPr marL="0" lvl="0" indent="0" algn="l" defTabSz="889000">
            <a:lnSpc>
              <a:spcPct val="100000"/>
            </a:lnSpc>
            <a:spcBef>
              <a:spcPct val="0"/>
            </a:spcBef>
            <a:spcAft>
              <a:spcPct val="35000"/>
            </a:spcAft>
            <a:buNone/>
          </a:pPr>
          <a:r>
            <a:rPr lang="en-US" sz="2000" kern="1200" dirty="0">
              <a:solidFill>
                <a:schemeClr val="bg1"/>
              </a:solidFill>
            </a:rPr>
            <a:t>”Values” are ethics, principles, ideals, standards, or morals</a:t>
          </a:r>
        </a:p>
      </dsp:txBody>
      <dsp:txXfrm>
        <a:off x="1721938" y="637"/>
        <a:ext cx="3567177" cy="1490856"/>
      </dsp:txXfrm>
    </dsp:sp>
    <dsp:sp modelId="{ED0D70F3-0FCF-40AC-8EB1-4304A625EFE8}">
      <dsp:nvSpPr>
        <dsp:cNvPr id="0" name=""/>
        <dsp:cNvSpPr/>
      </dsp:nvSpPr>
      <dsp:spPr>
        <a:xfrm>
          <a:off x="0" y="1864207"/>
          <a:ext cx="5289116" cy="149085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AE0FF6-1674-4622-8167-7222B6034CBD}">
      <dsp:nvSpPr>
        <dsp:cNvPr id="0" name=""/>
        <dsp:cNvSpPr/>
      </dsp:nvSpPr>
      <dsp:spPr>
        <a:xfrm>
          <a:off x="450984" y="2199650"/>
          <a:ext cx="819970" cy="8199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0AE8FA-B07B-4230-A743-D9CA503F803C}">
      <dsp:nvSpPr>
        <dsp:cNvPr id="0" name=""/>
        <dsp:cNvSpPr/>
      </dsp:nvSpPr>
      <dsp:spPr>
        <a:xfrm>
          <a:off x="1721938" y="1864207"/>
          <a:ext cx="3567177" cy="14908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782" tIns="157782" rIns="157782" bIns="157782" numCol="1" spcCol="1270" anchor="ctr" anchorCtr="0">
          <a:noAutofit/>
        </a:bodyPr>
        <a:lstStyle/>
        <a:p>
          <a:pPr marL="0" lvl="0" indent="0" algn="l" defTabSz="889000">
            <a:lnSpc>
              <a:spcPct val="100000"/>
            </a:lnSpc>
            <a:spcBef>
              <a:spcPct val="0"/>
            </a:spcBef>
            <a:spcAft>
              <a:spcPct val="35000"/>
            </a:spcAft>
            <a:buNone/>
          </a:pPr>
          <a:r>
            <a:rPr lang="en-US" sz="2000" kern="1200">
              <a:solidFill>
                <a:schemeClr val="bg1"/>
              </a:solidFill>
            </a:rPr>
            <a:t>Sometimes </a:t>
          </a:r>
          <a:r>
            <a:rPr lang="en-US" sz="2000" kern="1200" dirty="0">
              <a:solidFill>
                <a:schemeClr val="bg1"/>
              </a:solidFill>
            </a:rPr>
            <a:t>we forget why we are doing something difficult and lose sight of our goals</a:t>
          </a:r>
        </a:p>
      </dsp:txBody>
      <dsp:txXfrm>
        <a:off x="1721938" y="1864207"/>
        <a:ext cx="3567177" cy="1490856"/>
      </dsp:txXfrm>
    </dsp:sp>
    <dsp:sp modelId="{16DC277C-29EC-4709-8C28-9EC376C4C173}">
      <dsp:nvSpPr>
        <dsp:cNvPr id="0" name=""/>
        <dsp:cNvSpPr/>
      </dsp:nvSpPr>
      <dsp:spPr>
        <a:xfrm>
          <a:off x="0" y="3727777"/>
          <a:ext cx="5289116" cy="1490856"/>
        </a:xfrm>
        <a:prstGeom prst="roundRect">
          <a:avLst>
            <a:gd name="adj" fmla="val 10000"/>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dsp:style>
    </dsp:sp>
    <dsp:sp modelId="{865AFF76-773D-4D31-844F-3707BBA1C437}">
      <dsp:nvSpPr>
        <dsp:cNvPr id="0" name=""/>
        <dsp:cNvSpPr/>
      </dsp:nvSpPr>
      <dsp:spPr>
        <a:xfrm>
          <a:off x="450984" y="4063220"/>
          <a:ext cx="819970" cy="819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293FD1-E4FB-4156-8569-178D4AFF4CF5}">
      <dsp:nvSpPr>
        <dsp:cNvPr id="0" name=""/>
        <dsp:cNvSpPr/>
      </dsp:nvSpPr>
      <dsp:spPr>
        <a:xfrm>
          <a:off x="1721938" y="3727777"/>
          <a:ext cx="3567177" cy="14908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782" tIns="157782" rIns="157782" bIns="157782" numCol="1" spcCol="1270" anchor="ctr" anchorCtr="0">
          <a:noAutofit/>
        </a:bodyPr>
        <a:lstStyle/>
        <a:p>
          <a:pPr marL="0" lvl="0" indent="0" algn="l" defTabSz="889000">
            <a:lnSpc>
              <a:spcPct val="100000"/>
            </a:lnSpc>
            <a:spcBef>
              <a:spcPct val="0"/>
            </a:spcBef>
            <a:spcAft>
              <a:spcPct val="35000"/>
            </a:spcAft>
            <a:buNone/>
          </a:pPr>
          <a:r>
            <a:rPr lang="en-US" sz="2000" kern="1200" dirty="0">
              <a:solidFill>
                <a:schemeClr val="bg1"/>
              </a:solidFill>
            </a:rPr>
            <a:t>Thinking of our values can help us tolerate distress</a:t>
          </a:r>
        </a:p>
      </dsp:txBody>
      <dsp:txXfrm>
        <a:off x="1721938" y="3727777"/>
        <a:ext cx="3567177" cy="149085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42245E-99FE-455F-92DF-E771ECA8DC0B}" type="datetimeFigureOut">
              <a:rPr lang="en-CA" smtClean="0"/>
              <a:t>2025-11-05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31FB46-1AFF-4C6A-8F71-6C2EAF37B441}" type="slidenum">
              <a:rPr lang="en-CA" smtClean="0"/>
              <a:t>‹#›</a:t>
            </a:fld>
            <a:endParaRPr lang="en-CA"/>
          </a:p>
        </p:txBody>
      </p:sp>
    </p:spTree>
    <p:extLst>
      <p:ext uri="{BB962C8B-B14F-4D97-AF65-F5344CB8AC3E}">
        <p14:creationId xmlns:p14="http://schemas.microsoft.com/office/powerpoint/2010/main" val="4003586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CA" dirty="0"/>
              <a:t>In the first half of this week’s session we explore advanced distress tolerance skills. In 2 weeks we review physiological distress tolerance skills and in 4 weeks we start mindfulness skills.  The second half of the session is review and practice. We don’t introduce new material  we consolidate that which we have already introduced by reviewing the crisis plan and goals diary card tools as well as the four strategies. We then can either  discuss Ann and Bruce whose case studies are presented in session 9 of the manual or we can work with one of the participants developing and clarifying crisis plans and diary cards. To start I’ve linked a video entitled  “how does social change happen” which you can watch on the website. </a:t>
            </a:r>
          </a:p>
        </p:txBody>
      </p:sp>
      <p:sp>
        <p:nvSpPr>
          <p:cNvPr id="4" name="Slide Number Placeholder 3"/>
          <p:cNvSpPr>
            <a:spLocks noGrp="1"/>
          </p:cNvSpPr>
          <p:nvPr>
            <p:ph type="sldNum" sz="quarter" idx="5"/>
          </p:nvPr>
        </p:nvSpPr>
        <p:spPr/>
        <p:txBody>
          <a:bodyPr/>
          <a:lstStyle/>
          <a:p>
            <a:fld id="{7FA08D4A-FBD4-4BFE-B2CE-786BAE5887B5}" type="slidenum">
              <a:rPr lang="en-CA" smtClean="0"/>
              <a:t>1</a:t>
            </a:fld>
            <a:endParaRPr lang="en-CA"/>
          </a:p>
        </p:txBody>
      </p:sp>
    </p:spTree>
    <p:extLst>
      <p:ext uri="{BB962C8B-B14F-4D97-AF65-F5344CB8AC3E}">
        <p14:creationId xmlns:p14="http://schemas.microsoft.com/office/powerpoint/2010/main" val="2446197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B7FBAC6-29E3-411B-AD93-77E2F7020A39}" type="slidenum">
              <a:rPr lang="en-CA" smtClean="0"/>
              <a:t>46</a:t>
            </a:fld>
            <a:endParaRPr lang="en-CA"/>
          </a:p>
        </p:txBody>
      </p:sp>
    </p:spTree>
    <p:extLst>
      <p:ext uri="{BB962C8B-B14F-4D97-AF65-F5344CB8AC3E}">
        <p14:creationId xmlns:p14="http://schemas.microsoft.com/office/powerpoint/2010/main" val="3049195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Using diary cards regularly can be a challenge as might be developing any healthy habit. There are proven ways that help develop habits. The book tiny habits by BJ Fogg tackles this subject.</a:t>
            </a:r>
            <a:endParaRPr lang="en-CA" dirty="0"/>
          </a:p>
        </p:txBody>
      </p:sp>
      <p:sp>
        <p:nvSpPr>
          <p:cNvPr id="4" name="Slide Number Placeholder 3"/>
          <p:cNvSpPr>
            <a:spLocks noGrp="1"/>
          </p:cNvSpPr>
          <p:nvPr>
            <p:ph type="sldNum" sz="quarter" idx="5"/>
          </p:nvPr>
        </p:nvSpPr>
        <p:spPr/>
        <p:txBody>
          <a:bodyPr/>
          <a:lstStyle/>
          <a:p>
            <a:fld id="{3B7FBAC6-29E3-411B-AD93-77E2F7020A39}" type="slidenum">
              <a:rPr lang="en-CA" smtClean="0"/>
              <a:t>48</a:t>
            </a:fld>
            <a:endParaRPr lang="en-CA"/>
          </a:p>
        </p:txBody>
      </p:sp>
    </p:spTree>
    <p:extLst>
      <p:ext uri="{BB962C8B-B14F-4D97-AF65-F5344CB8AC3E}">
        <p14:creationId xmlns:p14="http://schemas.microsoft.com/office/powerpoint/2010/main" val="2362030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A template is a structured form that helps you carry out the steps prescribed in the algorithm. There are many different crisis plans templates. This one is a compilation of some of the best features of other templates.</a:t>
            </a:r>
            <a:endParaRPr lang="en-CA" dirty="0"/>
          </a:p>
        </p:txBody>
      </p:sp>
      <p:sp>
        <p:nvSpPr>
          <p:cNvPr id="4" name="Slide Number Placeholder 3"/>
          <p:cNvSpPr>
            <a:spLocks noGrp="1"/>
          </p:cNvSpPr>
          <p:nvPr>
            <p:ph type="sldNum" sz="quarter" idx="5"/>
          </p:nvPr>
        </p:nvSpPr>
        <p:spPr/>
        <p:txBody>
          <a:bodyPr/>
          <a:lstStyle/>
          <a:p>
            <a:fld id="{AF1C05EF-FEBA-4A8D-BD90-77A3027595E3}" type="slidenum">
              <a:rPr lang="en-CA" smtClean="0"/>
              <a:t>80</a:t>
            </a:fld>
            <a:endParaRPr lang="en-CA"/>
          </a:p>
        </p:txBody>
      </p:sp>
    </p:spTree>
    <p:extLst>
      <p:ext uri="{BB962C8B-B14F-4D97-AF65-F5344CB8AC3E}">
        <p14:creationId xmlns:p14="http://schemas.microsoft.com/office/powerpoint/2010/main" val="567297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570AB5E3-7C28-4EDE-9B48-5C282B79841F}" type="slidenum">
              <a:rPr lang="en-CA" smtClean="0"/>
              <a:t>81</a:t>
            </a:fld>
            <a:endParaRPr lang="en-CA"/>
          </a:p>
        </p:txBody>
      </p:sp>
    </p:spTree>
    <p:extLst>
      <p:ext uri="{BB962C8B-B14F-4D97-AF65-F5344CB8AC3E}">
        <p14:creationId xmlns:p14="http://schemas.microsoft.com/office/powerpoint/2010/main" val="4221973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These acronyms may be helpful in remembering the skills and the distress tolerance module.</a:t>
            </a:r>
            <a:endParaRPr lang="en-CA" dirty="0"/>
          </a:p>
        </p:txBody>
      </p:sp>
      <p:sp>
        <p:nvSpPr>
          <p:cNvPr id="4" name="Slide Number Placeholder 3"/>
          <p:cNvSpPr>
            <a:spLocks noGrp="1"/>
          </p:cNvSpPr>
          <p:nvPr>
            <p:ph type="sldNum" sz="quarter" idx="5"/>
          </p:nvPr>
        </p:nvSpPr>
        <p:spPr/>
        <p:txBody>
          <a:bodyPr/>
          <a:lstStyle/>
          <a:p>
            <a:fld id="{AF1C05EF-FEBA-4A8D-BD90-77A3027595E3}" type="slidenum">
              <a:rPr lang="en-CA" smtClean="0"/>
              <a:t>90</a:t>
            </a:fld>
            <a:endParaRPr lang="en-CA"/>
          </a:p>
        </p:txBody>
      </p:sp>
    </p:spTree>
    <p:extLst>
      <p:ext uri="{BB962C8B-B14F-4D97-AF65-F5344CB8AC3E}">
        <p14:creationId xmlns:p14="http://schemas.microsoft.com/office/powerpoint/2010/main" val="3383868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These are some of the common acronyms used in all four modules.</a:t>
            </a:r>
            <a:endParaRPr lang="en-CA" dirty="0"/>
          </a:p>
        </p:txBody>
      </p:sp>
      <p:sp>
        <p:nvSpPr>
          <p:cNvPr id="4" name="Slide Number Placeholder 3"/>
          <p:cNvSpPr>
            <a:spLocks noGrp="1"/>
          </p:cNvSpPr>
          <p:nvPr>
            <p:ph type="sldNum" sz="quarter" idx="5"/>
          </p:nvPr>
        </p:nvSpPr>
        <p:spPr/>
        <p:txBody>
          <a:bodyPr/>
          <a:lstStyle/>
          <a:p>
            <a:fld id="{AF1C05EF-FEBA-4A8D-BD90-77A3027595E3}" type="slidenum">
              <a:rPr lang="en-CA" smtClean="0"/>
              <a:t>91</a:t>
            </a:fld>
            <a:endParaRPr lang="en-CA"/>
          </a:p>
        </p:txBody>
      </p:sp>
    </p:spTree>
    <p:extLst>
      <p:ext uri="{BB962C8B-B14F-4D97-AF65-F5344CB8AC3E}">
        <p14:creationId xmlns:p14="http://schemas.microsoft.com/office/powerpoint/2010/main" val="695148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In the sessions I provide links to videos that illustrate aspects of the material we are discussing in the course. Because of copyright laws I cannot post the video itself, instead you can view the video by pressing "Ctrl" on your computer as you click "click here for video"</a:t>
            </a:r>
            <a:endParaRPr lang="en-CA" dirty="0"/>
          </a:p>
        </p:txBody>
      </p:sp>
      <p:sp>
        <p:nvSpPr>
          <p:cNvPr id="4" name="Slide Number Placeholder 3"/>
          <p:cNvSpPr>
            <a:spLocks noGrp="1"/>
          </p:cNvSpPr>
          <p:nvPr>
            <p:ph type="sldNum" sz="quarter" idx="5"/>
          </p:nvPr>
        </p:nvSpPr>
        <p:spPr/>
        <p:txBody>
          <a:bodyPr/>
          <a:lstStyle/>
          <a:p>
            <a:fld id="{3816C4AA-E95E-418F-96EE-B9B66BBF2653}" type="slidenum">
              <a:rPr lang="en-CA" smtClean="0"/>
              <a:t>101</a:t>
            </a:fld>
            <a:endParaRPr lang="en-CA"/>
          </a:p>
        </p:txBody>
      </p:sp>
    </p:spTree>
    <p:extLst>
      <p:ext uri="{BB962C8B-B14F-4D97-AF65-F5344CB8AC3E}">
        <p14:creationId xmlns:p14="http://schemas.microsoft.com/office/powerpoint/2010/main" val="455659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5AAE14D-514B-4EC6-8F6C-9C70D9BA76AA}" type="slidenum">
              <a:rPr lang="en-CA" smtClean="0"/>
              <a:t>115</a:t>
            </a:fld>
            <a:endParaRPr lang="en-CA"/>
          </a:p>
        </p:txBody>
      </p:sp>
    </p:spTree>
    <p:extLst>
      <p:ext uri="{BB962C8B-B14F-4D97-AF65-F5344CB8AC3E}">
        <p14:creationId xmlns:p14="http://schemas.microsoft.com/office/powerpoint/2010/main" val="373510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A template is a structured form that helps you carry out the steps prescribed in the algorithm. There are many different crisis plans templates. This one is a compilation of some of the best features of other templates.</a:t>
            </a:r>
            <a:endParaRPr lang="en-CA" dirty="0"/>
          </a:p>
        </p:txBody>
      </p:sp>
      <p:sp>
        <p:nvSpPr>
          <p:cNvPr id="4" name="Slide Number Placeholder 3"/>
          <p:cNvSpPr>
            <a:spLocks noGrp="1"/>
          </p:cNvSpPr>
          <p:nvPr>
            <p:ph type="sldNum" sz="quarter" idx="5"/>
          </p:nvPr>
        </p:nvSpPr>
        <p:spPr/>
        <p:txBody>
          <a:bodyPr/>
          <a:lstStyle/>
          <a:p>
            <a:fld id="{AF1C05EF-FEBA-4A8D-BD90-77A3027595E3}" type="slidenum">
              <a:rPr lang="en-CA" smtClean="0"/>
              <a:t>159</a:t>
            </a:fld>
            <a:endParaRPr lang="en-CA"/>
          </a:p>
        </p:txBody>
      </p:sp>
    </p:spTree>
    <p:extLst>
      <p:ext uri="{BB962C8B-B14F-4D97-AF65-F5344CB8AC3E}">
        <p14:creationId xmlns:p14="http://schemas.microsoft.com/office/powerpoint/2010/main" val="567297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570AB5E3-7C28-4EDE-9B48-5C282B79841F}" type="slidenum">
              <a:rPr lang="en-CA" smtClean="0"/>
              <a:t>160</a:t>
            </a:fld>
            <a:endParaRPr lang="en-CA"/>
          </a:p>
        </p:txBody>
      </p:sp>
    </p:spTree>
    <p:extLst>
      <p:ext uri="{BB962C8B-B14F-4D97-AF65-F5344CB8AC3E}">
        <p14:creationId xmlns:p14="http://schemas.microsoft.com/office/powerpoint/2010/main" val="4221973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40B9EDA-6718-4EC5-966B-C568BD4D92CC}" type="slidenum">
              <a:rPr lang="en-CA" smtClean="0"/>
              <a:t>4</a:t>
            </a:fld>
            <a:endParaRPr lang="en-CA"/>
          </a:p>
        </p:txBody>
      </p:sp>
    </p:spTree>
    <p:extLst>
      <p:ext uri="{BB962C8B-B14F-4D97-AF65-F5344CB8AC3E}">
        <p14:creationId xmlns:p14="http://schemas.microsoft.com/office/powerpoint/2010/main" val="2440729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CA" dirty="0"/>
              <a:t>Bruce’s and Ann’s stories are told on pages   of the Simple manual. These examples are meant to help you find your intermediate holes diary cards. If you’re doing the course with the assistance of a mental health professional either as part of a group or individually they may be able to assist you with this process.</a:t>
            </a:r>
          </a:p>
        </p:txBody>
      </p:sp>
      <p:sp>
        <p:nvSpPr>
          <p:cNvPr id="4" name="Slide Number Placeholder 3"/>
          <p:cNvSpPr>
            <a:spLocks noGrp="1"/>
          </p:cNvSpPr>
          <p:nvPr>
            <p:ph type="sldNum" sz="quarter" idx="5"/>
          </p:nvPr>
        </p:nvSpPr>
        <p:spPr/>
        <p:txBody>
          <a:bodyPr/>
          <a:lstStyle/>
          <a:p>
            <a:fld id="{7FA08D4A-FBD4-4BFE-B2CE-786BAE5887B5}" type="slidenum">
              <a:rPr lang="en-CA" smtClean="0"/>
              <a:t>163</a:t>
            </a:fld>
            <a:endParaRPr lang="en-CA"/>
          </a:p>
        </p:txBody>
      </p:sp>
    </p:spTree>
    <p:extLst>
      <p:ext uri="{BB962C8B-B14F-4D97-AF65-F5344CB8AC3E}">
        <p14:creationId xmlns:p14="http://schemas.microsoft.com/office/powerpoint/2010/main" val="27322968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B7FBAC6-29E3-411B-AD93-77E2F7020A39}" type="slidenum">
              <a:rPr lang="en-CA" smtClean="0"/>
              <a:t>164</a:t>
            </a:fld>
            <a:endParaRPr lang="en-CA"/>
          </a:p>
        </p:txBody>
      </p:sp>
    </p:spTree>
    <p:extLst>
      <p:ext uri="{BB962C8B-B14F-4D97-AF65-F5344CB8AC3E}">
        <p14:creationId xmlns:p14="http://schemas.microsoft.com/office/powerpoint/2010/main" val="37199150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FA08D4A-FBD4-4BFE-B2CE-786BAE5887B5}" type="slidenum">
              <a:rPr lang="en-CA" smtClean="0"/>
              <a:t>168</a:t>
            </a:fld>
            <a:endParaRPr lang="en-CA"/>
          </a:p>
        </p:txBody>
      </p:sp>
    </p:spTree>
    <p:extLst>
      <p:ext uri="{BB962C8B-B14F-4D97-AF65-F5344CB8AC3E}">
        <p14:creationId xmlns:p14="http://schemas.microsoft.com/office/powerpoint/2010/main" val="1239959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CA" dirty="0"/>
              <a:t>Some reminders which apply to people who are viewing the YouTube videos as part of a group facilitated by a mental health care professional.</a:t>
            </a:r>
          </a:p>
        </p:txBody>
      </p:sp>
      <p:sp>
        <p:nvSpPr>
          <p:cNvPr id="4" name="Slide Number Placeholder 3"/>
          <p:cNvSpPr>
            <a:spLocks noGrp="1"/>
          </p:cNvSpPr>
          <p:nvPr>
            <p:ph type="sldNum" sz="quarter" idx="5"/>
          </p:nvPr>
        </p:nvSpPr>
        <p:spPr/>
        <p:txBody>
          <a:bodyPr/>
          <a:lstStyle/>
          <a:p>
            <a:fld id="{7FA08D4A-FBD4-4BFE-B2CE-786BAE5887B5}" type="slidenum">
              <a:rPr lang="en-CA" smtClean="0"/>
              <a:t>12</a:t>
            </a:fld>
            <a:endParaRPr lang="en-CA"/>
          </a:p>
        </p:txBody>
      </p:sp>
    </p:spTree>
    <p:extLst>
      <p:ext uri="{BB962C8B-B14F-4D97-AF65-F5344CB8AC3E}">
        <p14:creationId xmlns:p14="http://schemas.microsoft.com/office/powerpoint/2010/main" val="3486180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FA08D4A-FBD4-4BFE-B2CE-786BAE5887B5}" type="slidenum">
              <a:rPr lang="en-CA" smtClean="0"/>
              <a:t>14</a:t>
            </a:fld>
            <a:endParaRPr lang="en-CA"/>
          </a:p>
        </p:txBody>
      </p:sp>
    </p:spTree>
    <p:extLst>
      <p:ext uri="{BB962C8B-B14F-4D97-AF65-F5344CB8AC3E}">
        <p14:creationId xmlns:p14="http://schemas.microsoft.com/office/powerpoint/2010/main" val="2473276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The Simple course etiquette agreement has evolved organically over the years. It is a code of conduct which participants in coleaders agree to abide by.</a:t>
            </a:r>
            <a:endParaRPr lang="en-CA" dirty="0"/>
          </a:p>
        </p:txBody>
      </p:sp>
      <p:sp>
        <p:nvSpPr>
          <p:cNvPr id="4" name="Slide Number Placeholder 3"/>
          <p:cNvSpPr>
            <a:spLocks noGrp="1"/>
          </p:cNvSpPr>
          <p:nvPr>
            <p:ph type="sldNum" sz="quarter" idx="5"/>
          </p:nvPr>
        </p:nvSpPr>
        <p:spPr/>
        <p:txBody>
          <a:bodyPr/>
          <a:lstStyle/>
          <a:p>
            <a:fld id="{3816C4AA-E95E-418F-96EE-B9B66BBF2653}" type="slidenum">
              <a:rPr lang="en-CA" smtClean="0"/>
              <a:t>22</a:t>
            </a:fld>
            <a:endParaRPr lang="en-CA"/>
          </a:p>
        </p:txBody>
      </p:sp>
    </p:spTree>
    <p:extLst>
      <p:ext uri="{BB962C8B-B14F-4D97-AF65-F5344CB8AC3E}">
        <p14:creationId xmlns:p14="http://schemas.microsoft.com/office/powerpoint/2010/main" val="3355622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FA08D4A-FBD4-4BFE-B2CE-786BAE5887B5}" type="slidenum">
              <a:rPr lang="en-CA" smtClean="0"/>
              <a:t>25</a:t>
            </a:fld>
            <a:endParaRPr lang="en-CA"/>
          </a:p>
        </p:txBody>
      </p:sp>
    </p:spTree>
    <p:extLst>
      <p:ext uri="{BB962C8B-B14F-4D97-AF65-F5344CB8AC3E}">
        <p14:creationId xmlns:p14="http://schemas.microsoft.com/office/powerpoint/2010/main" val="2855766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You are already familiar with the concept of falling into "holes". When we are in crisis we fall into a "hole". The crisis plans are ways of getting out of these holes faster and eventually avoiding them. What holes were to crisis plans, targets are to diary cards. Targets are short for targets for change. Targets are quite like holes.</a:t>
            </a:r>
            <a:endParaRPr lang="en-CA" dirty="0"/>
          </a:p>
        </p:txBody>
      </p:sp>
      <p:sp>
        <p:nvSpPr>
          <p:cNvPr id="4" name="Slide Number Placeholder 3"/>
          <p:cNvSpPr>
            <a:spLocks noGrp="1"/>
          </p:cNvSpPr>
          <p:nvPr>
            <p:ph type="sldNum" sz="quarter" idx="5"/>
          </p:nvPr>
        </p:nvSpPr>
        <p:spPr/>
        <p:txBody>
          <a:bodyPr/>
          <a:lstStyle/>
          <a:p>
            <a:fld id="{3B7FBAC6-29E3-411B-AD93-77E2F7020A39}" type="slidenum">
              <a:rPr lang="en-CA" smtClean="0"/>
              <a:t>37</a:t>
            </a:fld>
            <a:endParaRPr lang="en-CA"/>
          </a:p>
        </p:txBody>
      </p:sp>
    </p:spTree>
    <p:extLst>
      <p:ext uri="{BB962C8B-B14F-4D97-AF65-F5344CB8AC3E}">
        <p14:creationId xmlns:p14="http://schemas.microsoft.com/office/powerpoint/2010/main" val="3852905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B7FBAC6-29E3-411B-AD93-77E2F7020A39}" type="slidenum">
              <a:rPr lang="en-CA" smtClean="0"/>
              <a:t>42</a:t>
            </a:fld>
            <a:endParaRPr lang="en-CA"/>
          </a:p>
        </p:txBody>
      </p:sp>
    </p:spTree>
    <p:extLst>
      <p:ext uri="{BB962C8B-B14F-4D97-AF65-F5344CB8AC3E}">
        <p14:creationId xmlns:p14="http://schemas.microsoft.com/office/powerpoint/2010/main" val="3331165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The wheel of feelings, the list of cognitive errors and automatic negative thoughts, and that of internalizing and externalizing </a:t>
            </a:r>
            <a:r>
              <a:rPr lang="en-US" dirty="0" err="1"/>
              <a:t>behaviours</a:t>
            </a:r>
            <a:r>
              <a:rPr lang="en-US" dirty="0"/>
              <a:t> helped you find your holes. They can also help you find your targets which may be the same as your holes or different from them.</a:t>
            </a:r>
            <a:endParaRPr lang="en-CA" dirty="0"/>
          </a:p>
        </p:txBody>
      </p:sp>
      <p:sp>
        <p:nvSpPr>
          <p:cNvPr id="4" name="Slide Number Placeholder 3"/>
          <p:cNvSpPr>
            <a:spLocks noGrp="1"/>
          </p:cNvSpPr>
          <p:nvPr>
            <p:ph type="sldNum" sz="quarter" idx="5"/>
          </p:nvPr>
        </p:nvSpPr>
        <p:spPr/>
        <p:txBody>
          <a:bodyPr/>
          <a:lstStyle/>
          <a:p>
            <a:fld id="{3B7FBAC6-29E3-411B-AD93-77E2F7020A39}" type="slidenum">
              <a:rPr lang="en-CA" smtClean="0"/>
              <a:t>43</a:t>
            </a:fld>
            <a:endParaRPr lang="en-CA"/>
          </a:p>
        </p:txBody>
      </p:sp>
    </p:spTree>
    <p:extLst>
      <p:ext uri="{BB962C8B-B14F-4D97-AF65-F5344CB8AC3E}">
        <p14:creationId xmlns:p14="http://schemas.microsoft.com/office/powerpoint/2010/main" val="1792188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79C6AFC-8899-4A30-ADBB-4110DDD493B6}" type="datetime1">
              <a:rPr lang="en-CA" smtClean="0"/>
              <a:t>2025-11-05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48A3050-3C4F-4E17-905D-E7C5B5406460}" type="slidenum">
              <a:rPr lang="en-CA" smtClean="0"/>
              <a:t>‹#›</a:t>
            </a:fld>
            <a:endParaRPr lang="en-CA"/>
          </a:p>
        </p:txBody>
      </p:sp>
    </p:spTree>
    <p:extLst>
      <p:ext uri="{BB962C8B-B14F-4D97-AF65-F5344CB8AC3E}">
        <p14:creationId xmlns:p14="http://schemas.microsoft.com/office/powerpoint/2010/main" val="3571970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A95C1C-66E5-40FC-A4DD-3960A3D757D2}" type="datetime1">
              <a:rPr lang="en-CA" smtClean="0"/>
              <a:t>2025-11-05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48A3050-3C4F-4E17-905D-E7C5B5406460}" type="slidenum">
              <a:rPr lang="en-CA" smtClean="0"/>
              <a:t>‹#›</a:t>
            </a:fld>
            <a:endParaRPr lang="en-CA"/>
          </a:p>
        </p:txBody>
      </p:sp>
    </p:spTree>
    <p:extLst>
      <p:ext uri="{BB962C8B-B14F-4D97-AF65-F5344CB8AC3E}">
        <p14:creationId xmlns:p14="http://schemas.microsoft.com/office/powerpoint/2010/main" val="3945038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E7F8F7D9-2814-46D2-BD4B-A9B5A3D1952B}" type="datetime1">
              <a:rPr lang="en-CA" smtClean="0"/>
              <a:t>2025-11-05</a:t>
            </a:fld>
            <a:endParaRPr lang="en-CA"/>
          </a:p>
        </p:txBody>
      </p:sp>
      <p:sp>
        <p:nvSpPr>
          <p:cNvPr id="5" name="Footer Placeholder 4"/>
          <p:cNvSpPr>
            <a:spLocks noGrp="1"/>
          </p:cNvSpPr>
          <p:nvPr>
            <p:ph type="ftr" sz="quarter" idx="11"/>
          </p:nvPr>
        </p:nvSpPr>
        <p:spPr>
          <a:xfrm>
            <a:off x="3776135" y="6422854"/>
            <a:ext cx="4279669" cy="365125"/>
          </a:xfrm>
        </p:spPr>
        <p:txBody>
          <a:bodyPr/>
          <a:lstStyle/>
          <a:p>
            <a:endParaRPr lang="en-CA"/>
          </a:p>
        </p:txBody>
      </p:sp>
      <p:sp>
        <p:nvSpPr>
          <p:cNvPr id="6" name="Slide Number Placeholder 5"/>
          <p:cNvSpPr>
            <a:spLocks noGrp="1"/>
          </p:cNvSpPr>
          <p:nvPr>
            <p:ph type="sldNum" sz="quarter" idx="12"/>
          </p:nvPr>
        </p:nvSpPr>
        <p:spPr>
          <a:xfrm>
            <a:off x="8073048" y="6422854"/>
            <a:ext cx="879759" cy="365125"/>
          </a:xfrm>
        </p:spPr>
        <p:txBody>
          <a:bodyPr/>
          <a:lstStyle/>
          <a:p>
            <a:fld id="{F48A3050-3C4F-4E17-905D-E7C5B5406460}" type="slidenum">
              <a:rPr lang="en-CA" smtClean="0"/>
              <a:t>‹#›</a:t>
            </a:fld>
            <a:endParaRPr lang="en-CA"/>
          </a:p>
        </p:txBody>
      </p:sp>
    </p:spTree>
    <p:extLst>
      <p:ext uri="{BB962C8B-B14F-4D97-AF65-F5344CB8AC3E}">
        <p14:creationId xmlns:p14="http://schemas.microsoft.com/office/powerpoint/2010/main" val="731238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7A5C83-EB6B-4C9E-9AEB-82D62FBA58B7}" type="datetime1">
              <a:rPr lang="en-CA" smtClean="0"/>
              <a:t>2025-11-05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48A3050-3C4F-4E17-905D-E7C5B5406460}" type="slidenum">
              <a:rPr lang="en-CA" smtClean="0"/>
              <a:t>‹#›</a:t>
            </a:fld>
            <a:endParaRPr lang="en-CA"/>
          </a:p>
        </p:txBody>
      </p:sp>
    </p:spTree>
    <p:extLst>
      <p:ext uri="{BB962C8B-B14F-4D97-AF65-F5344CB8AC3E}">
        <p14:creationId xmlns:p14="http://schemas.microsoft.com/office/powerpoint/2010/main" val="2726909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E67B95E0-DA1D-41A2-9FDB-C9537FE60DCF}" type="datetime1">
              <a:rPr lang="en-CA" smtClean="0"/>
              <a:t>2025-11-05</a:t>
            </a:fld>
            <a:endParaRPr lang="en-CA"/>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CA"/>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F48A3050-3C4F-4E17-905D-E7C5B5406460}" type="slidenum">
              <a:rPr lang="en-CA" smtClean="0"/>
              <a:t>‹#›</a:t>
            </a:fld>
            <a:endParaRPr lang="en-CA"/>
          </a:p>
        </p:txBody>
      </p:sp>
    </p:spTree>
    <p:extLst>
      <p:ext uri="{BB962C8B-B14F-4D97-AF65-F5344CB8AC3E}">
        <p14:creationId xmlns:p14="http://schemas.microsoft.com/office/powerpoint/2010/main" val="327317337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1CC1A2-E067-4F3F-A752-713FE3CDE237}" type="datetime1">
              <a:rPr lang="en-CA" smtClean="0"/>
              <a:t>2025-11-05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48A3050-3C4F-4E17-905D-E7C5B5406460}" type="slidenum">
              <a:rPr lang="en-CA" smtClean="0"/>
              <a:t>‹#›</a:t>
            </a:fld>
            <a:endParaRPr lang="en-CA"/>
          </a:p>
        </p:txBody>
      </p:sp>
    </p:spTree>
    <p:extLst>
      <p:ext uri="{BB962C8B-B14F-4D97-AF65-F5344CB8AC3E}">
        <p14:creationId xmlns:p14="http://schemas.microsoft.com/office/powerpoint/2010/main" val="1816322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2F3527-4B54-47E6-9FC0-D0C8849219BD}" type="datetime1">
              <a:rPr lang="en-CA" smtClean="0"/>
              <a:t>2025-11-05</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F48A3050-3C4F-4E17-905D-E7C5B5406460}" type="slidenum">
              <a:rPr lang="en-CA" smtClean="0"/>
              <a:t>‹#›</a:t>
            </a:fld>
            <a:endParaRPr lang="en-CA"/>
          </a:p>
        </p:txBody>
      </p:sp>
    </p:spTree>
    <p:extLst>
      <p:ext uri="{BB962C8B-B14F-4D97-AF65-F5344CB8AC3E}">
        <p14:creationId xmlns:p14="http://schemas.microsoft.com/office/powerpoint/2010/main" val="4040291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3BA21A6-74FE-4407-8B25-6CDFA4B9E855}" type="datetime1">
              <a:rPr lang="en-CA" smtClean="0"/>
              <a:t>2025-11-05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F48A3050-3C4F-4E17-905D-E7C5B5406460}" type="slidenum">
              <a:rPr lang="en-CA" smtClean="0"/>
              <a:t>‹#›</a:t>
            </a:fld>
            <a:endParaRPr lang="en-CA"/>
          </a:p>
        </p:txBody>
      </p:sp>
    </p:spTree>
    <p:extLst>
      <p:ext uri="{BB962C8B-B14F-4D97-AF65-F5344CB8AC3E}">
        <p14:creationId xmlns:p14="http://schemas.microsoft.com/office/powerpoint/2010/main" val="2603435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455564-2A2C-4394-B69C-473FC8BB306D}" type="datetime1">
              <a:rPr lang="en-CA" smtClean="0"/>
              <a:t>2025-11-05</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F48A3050-3C4F-4E17-905D-E7C5B5406460}" type="slidenum">
              <a:rPr lang="en-CA" smtClean="0"/>
              <a:t>‹#›</a:t>
            </a:fld>
            <a:endParaRPr lang="en-CA"/>
          </a:p>
        </p:txBody>
      </p:sp>
    </p:spTree>
    <p:extLst>
      <p:ext uri="{BB962C8B-B14F-4D97-AF65-F5344CB8AC3E}">
        <p14:creationId xmlns:p14="http://schemas.microsoft.com/office/powerpoint/2010/main" val="4027075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F165B8-FDA7-414B-BE04-FDEF7C82F46F}" type="datetime1">
              <a:rPr lang="en-CA" smtClean="0"/>
              <a:t>2025-11-05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48A3050-3C4F-4E17-905D-E7C5B5406460}" type="slidenum">
              <a:rPr lang="en-CA" smtClean="0"/>
              <a:t>‹#›</a:t>
            </a:fld>
            <a:endParaRPr lang="en-CA"/>
          </a:p>
        </p:txBody>
      </p:sp>
    </p:spTree>
    <p:extLst>
      <p:ext uri="{BB962C8B-B14F-4D97-AF65-F5344CB8AC3E}">
        <p14:creationId xmlns:p14="http://schemas.microsoft.com/office/powerpoint/2010/main" val="1540997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4839BC9-7CEE-4442-9A9D-8EBBAA8C49DC}" type="datetime1">
              <a:rPr lang="en-CA" smtClean="0"/>
              <a:t>2025-11-05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48A3050-3C4F-4E17-905D-E7C5B5406460}" type="slidenum">
              <a:rPr lang="en-CA" smtClean="0"/>
              <a:t>‹#›</a:t>
            </a:fld>
            <a:endParaRPr lang="en-CA"/>
          </a:p>
        </p:txBody>
      </p:sp>
    </p:spTree>
    <p:extLst>
      <p:ext uri="{BB962C8B-B14F-4D97-AF65-F5344CB8AC3E}">
        <p14:creationId xmlns:p14="http://schemas.microsoft.com/office/powerpoint/2010/main" val="3362299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C61ED1FC-FAED-4C3B-8AEF-0ED7A1D9D9EF}" type="datetime1">
              <a:rPr lang="en-CA" smtClean="0"/>
              <a:t>2025-11-05</a:t>
            </a:fld>
            <a:endParaRPr lang="en-CA"/>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CA"/>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F48A3050-3C4F-4E17-905D-E7C5B5406460}" type="slidenum">
              <a:rPr lang="en-CA" smtClean="0"/>
              <a:t>‹#›</a:t>
            </a:fld>
            <a:endParaRPr lang="en-CA"/>
          </a:p>
        </p:txBody>
      </p:sp>
    </p:spTree>
    <p:extLst>
      <p:ext uri="{BB962C8B-B14F-4D97-AF65-F5344CB8AC3E}">
        <p14:creationId xmlns:p14="http://schemas.microsoft.com/office/powerpoint/2010/main" val="128679475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ideo" Target="https://www.youtube.com/embed/30VMIEmA114?feature=oembed" TargetMode="External"/><Relationship Id="rId4" Type="http://schemas.openxmlformats.org/officeDocument/2006/relationships/image" Target="../media/image72.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7.xml"/><Relationship Id="rId1" Type="http://schemas.openxmlformats.org/officeDocument/2006/relationships/video" Target="https://www.youtube.com/embed/pAclBdj20ZU?feature=oembed" TargetMode="Externa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2.xml"/><Relationship Id="rId1" Type="http://schemas.openxmlformats.org/officeDocument/2006/relationships/video" Target="https://www.youtube.com/embed/G1bxxiiXc48?feature=oembed" TargetMode="External"/></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9.png"/><Relationship Id="rId4" Type="http://schemas.openxmlformats.org/officeDocument/2006/relationships/image" Target="../media/image88.jp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9.png"/><Relationship Id="rId4" Type="http://schemas.openxmlformats.org/officeDocument/2006/relationships/image" Target="../media/image90.jp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slideLayout" Target="../slideLayouts/slideLayout7.xml"/><Relationship Id="rId1" Type="http://schemas.openxmlformats.org/officeDocument/2006/relationships/video" Target="https://www.youtube.com/embed/Jg1YEzhkDT4?feature=oembed" TargetMode="External"/></Relationships>
</file>

<file path=ppt/slides/_rels/slide163.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cid:51445438600304750688904" TargetMode="External"/><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cid:51445438600304750688904" TargetMode="External"/><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slideLayout" Target="../slideLayouts/slideLayout7.xml"/><Relationship Id="rId1" Type="http://schemas.openxmlformats.org/officeDocument/2006/relationships/video" Target="https://www.youtube.com/embed/Jg1YEzhkDT4?feature=oembed" TargetMode="External"/></Relationships>
</file>

<file path=ppt/slides/_rels/slide17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slideLayout" Target="../slideLayouts/slideLayout7.xml"/><Relationship Id="rId1" Type="http://schemas.openxmlformats.org/officeDocument/2006/relationships/video" Target="https://www.youtube.com/embed/fSN2CeDkslg?feature=oembed" TargetMode="External"/></Relationships>
</file>

<file path=ppt/slides/_rels/slide17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slideLayout" Target="../slideLayouts/slideLayout7.xml"/><Relationship Id="rId1" Type="http://schemas.openxmlformats.org/officeDocument/2006/relationships/video" Target="https://www.youtube.com/embed/4lTbWQ8zD3w?feature=oembed" TargetMode="External"/></Relationships>
</file>

<file path=ppt/slides/_rels/slide17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slideLayout" Target="../slideLayouts/slideLayout7.xml"/><Relationship Id="rId1" Type="http://schemas.openxmlformats.org/officeDocument/2006/relationships/video" Target="https://www.youtube.com/embed/TNVlppGz0zM?start=60&amp;feature=oembed" TargetMode="External"/></Relationships>
</file>

<file path=ppt/slides/_rels/slide17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slideLayout" Target="../slideLayouts/slideLayout7.xml"/><Relationship Id="rId1" Type="http://schemas.openxmlformats.org/officeDocument/2006/relationships/video" Target="https://www.youtube.com/embed/81sCMCC5SOI?feature=oembed" TargetMode="External"/></Relationships>
</file>

<file path=ppt/slides/_rels/slide17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slideLayout" Target="../slideLayouts/slideLayout7.xml"/><Relationship Id="rId1" Type="http://schemas.openxmlformats.org/officeDocument/2006/relationships/video" Target="https://www.youtube.com/embed/8L6VqVoO7ng?feature=oembed" TargetMode="External"/></Relationships>
</file>

<file path=ppt/slides/_rels/slide17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slideLayout" Target="../slideLayouts/slideLayout7.xml"/><Relationship Id="rId1" Type="http://schemas.openxmlformats.org/officeDocument/2006/relationships/video" Target="https://www.youtube.com/embed/bJU9FUTGHKQ?feature=oembed" TargetMode="External"/></Relationships>
</file>

<file path=ppt/slides/_rels/slide17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slideLayout" Target="../slideLayouts/slideLayout2.xml"/><Relationship Id="rId1" Type="http://schemas.openxmlformats.org/officeDocument/2006/relationships/video" Target="https://www.youtube.com/embed/MtV77NIfzs0?feature=oembed"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cid:51445438600304750688904" TargetMode="External"/><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cid:51445438600304750688904" TargetMode="External"/><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package" Target="../embeddings/Microsoft_Excel_Worksheet.xlsx"/><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cid:51445438600304750688904" TargetMode="External"/><Relationship Id="rId5" Type="http://schemas.openxmlformats.org/officeDocument/2006/relationships/image" Target="../media/image13.jpeg"/><Relationship Id="rId4" Type="http://schemas.openxmlformats.org/officeDocument/2006/relationships/image" Target="../media/image32.jpeg"/></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package" Target="../embeddings/Microsoft_PowerPoint_Presentation.pptx"/><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cid:57875584803303866583856"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cid:455625438458144103886886"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cid:51445438600304750688904" TargetMode="External"/><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49.xml.rels><?xml version="1.0" encoding="UTF-8" standalone="yes"?>
<Relationships xmlns="http://schemas.openxmlformats.org/package/2006/relationships"><Relationship Id="rId3" Type="http://schemas.openxmlformats.org/officeDocument/2006/relationships/image" Target="cid:51445438600304750688904" TargetMode="External"/><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2.tmp"/><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2.tmp"/><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cid:51445438600304750688904" TargetMode="External"/><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cid:76315512021788831103889"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2.tmp"/><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2.tmp"/><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2.tmp"/><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video" Target="https://www.youtube.com/embed/pAclBdj20ZU?start=101&amp;feature=oembed"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2.tmp"/><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2.tmp"/><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2.tmp"/><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65.jpg"/></Relationships>
</file>

<file path=ppt/slides/_rels/slide8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2.xml"/><Relationship Id="rId1" Type="http://schemas.openxmlformats.org/officeDocument/2006/relationships/video" Target="https://www.youtube.com/embed/jNC0Mw3FqUQ?feature=oembed"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733AF-E71A-4333-B751-32EC77A0B7E4}"/>
              </a:ext>
            </a:extLst>
          </p:cNvPr>
          <p:cNvSpPr>
            <a:spLocks noGrp="1"/>
          </p:cNvSpPr>
          <p:nvPr>
            <p:ph type="ctrTitle" idx="4294967295"/>
          </p:nvPr>
        </p:nvSpPr>
        <p:spPr>
          <a:xfrm>
            <a:off x="138016" y="416161"/>
            <a:ext cx="11915968" cy="1739900"/>
          </a:xfrm>
        </p:spPr>
        <p:txBody>
          <a:bodyPr vert="horz" lIns="91440" tIns="45720" rIns="91440" bIns="45720" rtlCol="0" anchor="ctr">
            <a:noAutofit/>
          </a:bodyPr>
          <a:lstStyle/>
          <a:p>
            <a:pPr algn="ctr">
              <a:lnSpc>
                <a:spcPct val="80000"/>
              </a:lnSpc>
            </a:pPr>
            <a:r>
              <a:rPr lang="en-US" sz="4800" spc="150" dirty="0">
                <a:solidFill>
                  <a:schemeClr val="bg1"/>
                </a:solidFill>
              </a:rPr>
              <a:t>Welcome to Week 6 of simple</a:t>
            </a:r>
            <a:br>
              <a:rPr lang="en-US" sz="3600" spc="150" dirty="0">
                <a:solidFill>
                  <a:schemeClr val="bg1"/>
                </a:solidFill>
              </a:rPr>
            </a:br>
            <a:br>
              <a:rPr lang="en-US" sz="3600" spc="150" dirty="0">
                <a:solidFill>
                  <a:schemeClr val="bg1"/>
                </a:solidFill>
              </a:rPr>
            </a:br>
            <a:r>
              <a:rPr lang="en-US" sz="3600" spc="150" dirty="0">
                <a:solidFill>
                  <a:schemeClr val="bg1"/>
                </a:solidFill>
              </a:rPr>
              <a:t>1) practice week: holes diary cards with Barb </a:t>
            </a:r>
            <a:br>
              <a:rPr lang="en-US" sz="3600" spc="150" dirty="0">
                <a:solidFill>
                  <a:schemeClr val="bg1"/>
                </a:solidFill>
              </a:rPr>
            </a:br>
            <a:r>
              <a:rPr lang="en-US" sz="3600" spc="150" dirty="0">
                <a:solidFill>
                  <a:schemeClr val="bg1"/>
                </a:solidFill>
              </a:rPr>
              <a:t>2) distress tolerance skills part 4</a:t>
            </a:r>
            <a:br>
              <a:rPr lang="en-US" sz="3600" spc="150" dirty="0">
                <a:solidFill>
                  <a:schemeClr val="bg1"/>
                </a:solidFill>
              </a:rPr>
            </a:br>
            <a:r>
              <a:rPr lang="en-US" sz="3600" spc="150" dirty="0">
                <a:solidFill>
                  <a:schemeClr val="bg1"/>
                </a:solidFill>
              </a:rPr>
              <a:t>3)2</a:t>
            </a:r>
            <a:r>
              <a:rPr lang="en-US" sz="3600" spc="150" baseline="30000" dirty="0">
                <a:solidFill>
                  <a:schemeClr val="bg1"/>
                </a:solidFill>
              </a:rPr>
              <a:t>nd</a:t>
            </a:r>
            <a:r>
              <a:rPr lang="en-US" sz="3600" spc="150" dirty="0">
                <a:solidFill>
                  <a:schemeClr val="bg1"/>
                </a:solidFill>
              </a:rPr>
              <a:t> annual simple jeopardy world series </a:t>
            </a:r>
          </a:p>
        </p:txBody>
      </p:sp>
      <p:pic>
        <p:nvPicPr>
          <p:cNvPr id="6" name="Picture 5" descr="A close-up of a planet&#10;&#10;Description automatically generated">
            <a:extLst>
              <a:ext uri="{FF2B5EF4-FFF2-40B4-BE49-F238E27FC236}">
                <a16:creationId xmlns:a16="http://schemas.microsoft.com/office/drawing/2014/main" id="{0D3E1C2C-9217-CEB5-84BF-6BA518C09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0895" y="2767254"/>
            <a:ext cx="8722405" cy="2889476"/>
          </a:xfrm>
          <a:prstGeom prst="rect">
            <a:avLst/>
          </a:prstGeom>
        </p:spPr>
      </p:pic>
      <p:sp>
        <p:nvSpPr>
          <p:cNvPr id="3" name="Slide Number Placeholder 2">
            <a:extLst>
              <a:ext uri="{FF2B5EF4-FFF2-40B4-BE49-F238E27FC236}">
                <a16:creationId xmlns:a16="http://schemas.microsoft.com/office/drawing/2014/main" id="{16A87AF1-2ACD-B367-C387-4006E82B7972}"/>
              </a:ext>
            </a:extLst>
          </p:cNvPr>
          <p:cNvSpPr>
            <a:spLocks noGrp="1"/>
          </p:cNvSpPr>
          <p:nvPr>
            <p:ph type="sldNum" sz="quarter" idx="12"/>
          </p:nvPr>
        </p:nvSpPr>
        <p:spPr/>
        <p:txBody>
          <a:bodyPr/>
          <a:lstStyle/>
          <a:p>
            <a:fld id="{F48A3050-3C4F-4E17-905D-E7C5B5406460}" type="slidenum">
              <a:rPr lang="en-CA" smtClean="0"/>
              <a:t>1</a:t>
            </a:fld>
            <a:endParaRPr lang="en-CA"/>
          </a:p>
        </p:txBody>
      </p:sp>
      <p:sp>
        <p:nvSpPr>
          <p:cNvPr id="5" name="TextBox 4">
            <a:extLst>
              <a:ext uri="{FF2B5EF4-FFF2-40B4-BE49-F238E27FC236}">
                <a16:creationId xmlns:a16="http://schemas.microsoft.com/office/drawing/2014/main" id="{60C702BB-46B2-3C39-7AE8-60EEB266E569}"/>
              </a:ext>
            </a:extLst>
          </p:cNvPr>
          <p:cNvSpPr txBox="1"/>
          <p:nvPr/>
        </p:nvSpPr>
        <p:spPr>
          <a:xfrm>
            <a:off x="2958353" y="5795508"/>
            <a:ext cx="6096000" cy="646331"/>
          </a:xfrm>
          <a:prstGeom prst="rect">
            <a:avLst/>
          </a:prstGeom>
          <a:noFill/>
        </p:spPr>
        <p:txBody>
          <a:bodyPr wrap="square">
            <a:spAutoFit/>
          </a:bodyPr>
          <a:lstStyle/>
          <a:p>
            <a:pPr algn="ctr"/>
            <a:r>
              <a:rPr lang="en-US" sz="1800" spc="150" dirty="0"/>
              <a:t>Love is not a noun it’s a verb that needs to be conjugated every day</a:t>
            </a:r>
            <a:endParaRPr lang="en-CA" sz="1800" dirty="0"/>
          </a:p>
        </p:txBody>
      </p:sp>
    </p:spTree>
    <p:extLst>
      <p:ext uri="{BB962C8B-B14F-4D97-AF65-F5344CB8AC3E}">
        <p14:creationId xmlns:p14="http://schemas.microsoft.com/office/powerpoint/2010/main" val="182369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C28E94-7A06-ABA7-64C8-8A88B71F68CC}"/>
              </a:ext>
            </a:extLst>
          </p:cNvPr>
          <p:cNvSpPr>
            <a:spLocks noGrp="1"/>
          </p:cNvSpPr>
          <p:nvPr>
            <p:ph type="sldNum" sz="quarter" idx="12"/>
          </p:nvPr>
        </p:nvSpPr>
        <p:spPr/>
        <p:txBody>
          <a:bodyPr/>
          <a:lstStyle/>
          <a:p>
            <a:fld id="{F48A3050-3C4F-4E17-905D-E7C5B5406460}" type="slidenum">
              <a:rPr lang="en-CA" smtClean="0"/>
              <a:t>10</a:t>
            </a:fld>
            <a:endParaRPr lang="en-CA"/>
          </a:p>
        </p:txBody>
      </p:sp>
      <p:sp>
        <p:nvSpPr>
          <p:cNvPr id="4" name="TextBox 3">
            <a:extLst>
              <a:ext uri="{FF2B5EF4-FFF2-40B4-BE49-F238E27FC236}">
                <a16:creationId xmlns:a16="http://schemas.microsoft.com/office/drawing/2014/main" id="{ABC2E173-75F5-A157-5215-0A073C8834F1}"/>
              </a:ext>
            </a:extLst>
          </p:cNvPr>
          <p:cNvSpPr txBox="1"/>
          <p:nvPr/>
        </p:nvSpPr>
        <p:spPr>
          <a:xfrm>
            <a:off x="0" y="117693"/>
            <a:ext cx="12192000" cy="6740307"/>
          </a:xfrm>
          <a:prstGeom prst="rect">
            <a:avLst/>
          </a:prstGeom>
          <a:noFill/>
        </p:spPr>
        <p:txBody>
          <a:bodyPr wrap="square">
            <a:spAutoFit/>
          </a:bodyPr>
          <a:lstStyle/>
          <a:p>
            <a:r>
              <a:rPr lang="en-CA" sz="1800" kern="0" dirty="0">
                <a:effectLst/>
                <a:latin typeface="Arial" panose="020B0604020202020204" pitchFamily="34" charset="0"/>
                <a:ea typeface="Times New Roman" panose="02020603050405020304" pitchFamily="18" charset="0"/>
                <a:cs typeface="Arial" panose="020B0604020202020204" pitchFamily="34" charset="0"/>
              </a:rPr>
              <a:t>7. Chin – between lower lip and chin</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8. Collarbone – about an inch below and to either side of the collarbone knob</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9. Under Arm – about four inches below the armpit (bra-line for women, mid-rib for men)</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You can tap on one side or both; either is fine.</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5. Perform the tapping round</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Say your reminder phrase (“this anxiety,” “this sadness,” etc.) as you tap through each point in order.</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6. Re-rate the intensity</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After one or two rounds, pause and rate your intensity again (0–10).</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If it hasn’t dropped enough, adjust your phrase to reflect progress:</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“Even though I still have some of this anxiety, I accept myself.”</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Repeat until the rating drops to a comfortable level (often below 2–3).</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 Optional Finishing Steps</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 Take a deep breath, place your hand on your heart, and notice any shift in your body.</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 You might end with a positive round (e.g., “I’m open to feeling calm and confident now.”)</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 </a:t>
            </a:r>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92112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69A31-264F-89CB-1EB5-645A07D48CEB}"/>
              </a:ext>
            </a:extLst>
          </p:cNvPr>
          <p:cNvSpPr>
            <a:spLocks noGrp="1"/>
          </p:cNvSpPr>
          <p:nvPr>
            <p:ph type="title" idx="4294967295"/>
          </p:nvPr>
        </p:nvSpPr>
        <p:spPr>
          <a:xfrm>
            <a:off x="1470582" y="1415379"/>
            <a:ext cx="9783763" cy="1508125"/>
          </a:xfrm>
        </p:spPr>
        <p:txBody>
          <a:bodyPr>
            <a:normAutofit/>
          </a:bodyPr>
          <a:lstStyle/>
          <a:p>
            <a:r>
              <a:rPr lang="en-CA" sz="7200" dirty="0">
                <a:solidFill>
                  <a:schemeClr val="bg1">
                    <a:lumMod val="90000"/>
                    <a:lumOff val="10000"/>
                  </a:schemeClr>
                </a:solidFill>
              </a:rPr>
              <a:t>THE 5,4,3,2,1 METHOD</a:t>
            </a:r>
          </a:p>
        </p:txBody>
      </p:sp>
      <p:sp>
        <p:nvSpPr>
          <p:cNvPr id="3" name="Slide Number Placeholder 2">
            <a:extLst>
              <a:ext uri="{FF2B5EF4-FFF2-40B4-BE49-F238E27FC236}">
                <a16:creationId xmlns:a16="http://schemas.microsoft.com/office/drawing/2014/main" id="{D74C50C3-A031-2CE4-04D1-AD95C58B4C43}"/>
              </a:ext>
            </a:extLst>
          </p:cNvPr>
          <p:cNvSpPr>
            <a:spLocks noGrp="1"/>
          </p:cNvSpPr>
          <p:nvPr>
            <p:ph type="sldNum" sz="quarter" idx="12"/>
          </p:nvPr>
        </p:nvSpPr>
        <p:spPr/>
        <p:txBody>
          <a:bodyPr/>
          <a:lstStyle/>
          <a:p>
            <a:fld id="{F48A3050-3C4F-4E17-905D-E7C5B5406460}" type="slidenum">
              <a:rPr lang="en-CA" smtClean="0"/>
              <a:t>100</a:t>
            </a:fld>
            <a:endParaRPr lang="en-CA"/>
          </a:p>
        </p:txBody>
      </p:sp>
    </p:spTree>
    <p:extLst>
      <p:ext uri="{BB962C8B-B14F-4D97-AF65-F5344CB8AC3E}">
        <p14:creationId xmlns:p14="http://schemas.microsoft.com/office/powerpoint/2010/main" val="426802702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he 5-4-3-2-1 Method: A Grounding Exercise to Manage Anxiety">
            <a:hlinkClick r:id="" action="ppaction://media"/>
            <a:extLst>
              <a:ext uri="{FF2B5EF4-FFF2-40B4-BE49-F238E27FC236}">
                <a16:creationId xmlns:a16="http://schemas.microsoft.com/office/drawing/2014/main" id="{28C8B8E2-DF7C-5CC8-8095-4C8D21E2F932}"/>
              </a:ext>
            </a:extLst>
          </p:cNvPr>
          <p:cNvPicPr>
            <a:picLocks noRot="1" noChangeAspect="1"/>
          </p:cNvPicPr>
          <p:nvPr>
            <a:videoFile r:link="rId1"/>
          </p:nvPr>
        </p:nvPicPr>
        <p:blipFill>
          <a:blip r:embed="rId4"/>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B7C6BA3D-9A36-49DB-21A3-9563DD99F432}"/>
              </a:ext>
            </a:extLst>
          </p:cNvPr>
          <p:cNvSpPr>
            <a:spLocks noGrp="1"/>
          </p:cNvSpPr>
          <p:nvPr>
            <p:ph type="sldNum" sz="quarter" idx="12"/>
          </p:nvPr>
        </p:nvSpPr>
        <p:spPr/>
        <p:txBody>
          <a:bodyPr/>
          <a:lstStyle/>
          <a:p>
            <a:fld id="{F48A3050-3C4F-4E17-905D-E7C5B5406460}" type="slidenum">
              <a:rPr lang="en-CA" smtClean="0"/>
              <a:t>101</a:t>
            </a:fld>
            <a:endParaRPr lang="en-CA"/>
          </a:p>
        </p:txBody>
      </p:sp>
    </p:spTree>
    <p:extLst>
      <p:ext uri="{BB962C8B-B14F-4D97-AF65-F5344CB8AC3E}">
        <p14:creationId xmlns:p14="http://schemas.microsoft.com/office/powerpoint/2010/main" val="389021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F7730-9099-EBEE-C653-749F825C491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226EEFE-279F-2C2E-82E7-A9899815E175}"/>
              </a:ext>
            </a:extLst>
          </p:cNvPr>
          <p:cNvSpPr txBox="1"/>
          <p:nvPr/>
        </p:nvSpPr>
        <p:spPr>
          <a:xfrm>
            <a:off x="336275" y="202157"/>
            <a:ext cx="8257032" cy="6270819"/>
          </a:xfrm>
          <a:prstGeom prst="rect">
            <a:avLst/>
          </a:prstGeom>
          <a:noFill/>
        </p:spPr>
        <p:txBody>
          <a:bodyPr wrap="square">
            <a:spAutoFit/>
          </a:bodyPr>
          <a:lstStyle/>
          <a:p>
            <a:pPr>
              <a:lnSpc>
                <a:spcPct val="107000"/>
              </a:lnSpc>
              <a:spcAft>
                <a:spcPts val="800"/>
              </a:spcAft>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UPDATED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a:t>
            </a:r>
          </a:p>
          <a:p>
            <a:pPr>
              <a:lnSpc>
                <a:spcPct val="107000"/>
              </a:lnSpc>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                                                                        Distress tolerance skills</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Grounding skills- Set a daily intention</a:t>
            </a:r>
            <a:endPar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Sensory soothing toolkit</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5,4,3,2,1 method</a:t>
            </a:r>
          </a:p>
          <a:p>
            <a:pPr marL="342900" lvl="0" indent="-342900">
              <a:lnSpc>
                <a:spcPct val="107000"/>
              </a:lnSpc>
              <a:buFont typeface="+mj-lt"/>
              <a:buAutoNum type="arabicPeriod"/>
            </a:pPr>
            <a:r>
              <a:rPr lang="en-CA" sz="2000" kern="100" dirty="0">
                <a:effectLst/>
                <a:latin typeface="Aptos" panose="020B0004020202020204" pitchFamily="34" charset="0"/>
                <a:ea typeface="Aptos" panose="020B0004020202020204" pitchFamily="34" charset="0"/>
                <a:cs typeface="Times New Roman" panose="02020603050405020304" pitchFamily="18" charset="0"/>
              </a:rPr>
              <a:t>                “                 -The emotional freedom technique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REST (or PEST) Pause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Radical acceptance statements (please specify)</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Distraction plan                                                  “</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Self-soothing plan</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Safe place visualization</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Cue controlled relaxation</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Rediscovering your values (please specify)</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Rehearse values-based behavior or edit/splice/paste</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 Connect with your higher power</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pP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A5776C0-976F-A251-F6A4-F6B62FD6263F}"/>
              </a:ext>
            </a:extLst>
          </p:cNvPr>
          <p:cNvSpPr txBox="1"/>
          <p:nvPr/>
        </p:nvSpPr>
        <p:spPr>
          <a:xfrm>
            <a:off x="6885992" y="1284905"/>
            <a:ext cx="5169159" cy="2862322"/>
          </a:xfrm>
          <a:prstGeom prst="rect">
            <a:avLst/>
          </a:prstGeom>
          <a:noFill/>
        </p:spPr>
        <p:txBody>
          <a:bodyPr wrap="square">
            <a:spAutoFit/>
          </a:bodyPr>
          <a:lstStyle/>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14. Live in the present moment</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15. </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Use self-encouraging coping thoughts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16. Radical acceptance</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17. Use self-affirming statements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18. Balance feelings and threat</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19. Create new coping strategies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20. Create an emergency coping plan</a:t>
            </a:r>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sz="2000" dirty="0"/>
          </a:p>
        </p:txBody>
      </p:sp>
      <p:sp>
        <p:nvSpPr>
          <p:cNvPr id="2" name="Slide Number Placeholder 1">
            <a:extLst>
              <a:ext uri="{FF2B5EF4-FFF2-40B4-BE49-F238E27FC236}">
                <a16:creationId xmlns:a16="http://schemas.microsoft.com/office/drawing/2014/main" id="{930296B5-4268-D0E2-F001-4C6E4629738E}"/>
              </a:ext>
            </a:extLst>
          </p:cNvPr>
          <p:cNvSpPr>
            <a:spLocks noGrp="1"/>
          </p:cNvSpPr>
          <p:nvPr>
            <p:ph type="sldNum" sz="quarter" idx="12"/>
          </p:nvPr>
        </p:nvSpPr>
        <p:spPr/>
        <p:txBody>
          <a:bodyPr/>
          <a:lstStyle/>
          <a:p>
            <a:fld id="{F48A3050-3C4F-4E17-905D-E7C5B5406460}" type="slidenum">
              <a:rPr lang="en-CA" smtClean="0"/>
              <a:t>102</a:t>
            </a:fld>
            <a:endParaRPr lang="en-CA"/>
          </a:p>
        </p:txBody>
      </p:sp>
    </p:spTree>
    <p:extLst>
      <p:ext uri="{BB962C8B-B14F-4D97-AF65-F5344CB8AC3E}">
        <p14:creationId xmlns:p14="http://schemas.microsoft.com/office/powerpoint/2010/main" val="406576836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F09DA7-BA55-6F79-862B-F028B0CF0572}"/>
              </a:ext>
            </a:extLst>
          </p:cNvPr>
          <p:cNvSpPr txBox="1"/>
          <p:nvPr/>
        </p:nvSpPr>
        <p:spPr>
          <a:xfrm>
            <a:off x="1878291" y="1017348"/>
            <a:ext cx="8802278" cy="2034403"/>
          </a:xfrm>
          <a:prstGeom prst="rect">
            <a:avLst/>
          </a:prstGeom>
          <a:noFill/>
        </p:spPr>
        <p:txBody>
          <a:bodyPr wrap="square">
            <a:spAutoFit/>
          </a:bodyPr>
          <a:lstStyle/>
          <a:p>
            <a:pPr lvl="0" algn="ctr">
              <a:lnSpc>
                <a:spcPct val="107000"/>
              </a:lnSpc>
            </a:pPr>
            <a:r>
              <a:rPr lang="en-CA" sz="6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THE EMOTIONAL FREEDOM TECHNIQUE</a:t>
            </a:r>
          </a:p>
        </p:txBody>
      </p:sp>
      <p:sp>
        <p:nvSpPr>
          <p:cNvPr id="2" name="Slide Number Placeholder 1">
            <a:extLst>
              <a:ext uri="{FF2B5EF4-FFF2-40B4-BE49-F238E27FC236}">
                <a16:creationId xmlns:a16="http://schemas.microsoft.com/office/drawing/2014/main" id="{C4CBA6D9-D960-6698-6262-F16CED0814FB}"/>
              </a:ext>
            </a:extLst>
          </p:cNvPr>
          <p:cNvSpPr>
            <a:spLocks noGrp="1"/>
          </p:cNvSpPr>
          <p:nvPr>
            <p:ph type="sldNum" sz="quarter" idx="12"/>
          </p:nvPr>
        </p:nvSpPr>
        <p:spPr/>
        <p:txBody>
          <a:bodyPr/>
          <a:lstStyle/>
          <a:p>
            <a:fld id="{F48A3050-3C4F-4E17-905D-E7C5B5406460}" type="slidenum">
              <a:rPr lang="en-CA" smtClean="0"/>
              <a:t>103</a:t>
            </a:fld>
            <a:endParaRPr lang="en-CA"/>
          </a:p>
        </p:txBody>
      </p:sp>
    </p:spTree>
    <p:extLst>
      <p:ext uri="{BB962C8B-B14F-4D97-AF65-F5344CB8AC3E}">
        <p14:creationId xmlns:p14="http://schemas.microsoft.com/office/powerpoint/2010/main" val="299377847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How to Tap with Jessica Ortner: Emotional Freedom Technique Informational Video">
            <a:hlinkClick r:id="" action="ppaction://media"/>
            <a:extLst>
              <a:ext uri="{FF2B5EF4-FFF2-40B4-BE49-F238E27FC236}">
                <a16:creationId xmlns:a16="http://schemas.microsoft.com/office/drawing/2014/main" id="{98FE13BE-0EB5-DD9C-DED8-844BDD5BABA8}"/>
              </a:ext>
            </a:extLst>
          </p:cNvPr>
          <p:cNvPicPr>
            <a:picLocks noRot="1" noChangeAspect="1"/>
          </p:cNvPicPr>
          <p:nvPr>
            <a:videoFile r:link="rId1"/>
          </p:nvPr>
        </p:nvPicPr>
        <p:blipFill>
          <a:blip r:embed="rId3"/>
          <a:stretch>
            <a:fillRect/>
          </a:stretch>
        </p:blipFill>
        <p:spPr>
          <a:xfrm>
            <a:off x="22225" y="0"/>
            <a:ext cx="12147550" cy="6858000"/>
          </a:xfrm>
          <a:prstGeom prst="rect">
            <a:avLst/>
          </a:prstGeom>
        </p:spPr>
      </p:pic>
      <p:sp>
        <p:nvSpPr>
          <p:cNvPr id="3" name="Slide Number Placeholder 2">
            <a:extLst>
              <a:ext uri="{FF2B5EF4-FFF2-40B4-BE49-F238E27FC236}">
                <a16:creationId xmlns:a16="http://schemas.microsoft.com/office/drawing/2014/main" id="{C3C5FF4D-85A4-4883-2725-CD25F363DCA5}"/>
              </a:ext>
            </a:extLst>
          </p:cNvPr>
          <p:cNvSpPr>
            <a:spLocks noGrp="1"/>
          </p:cNvSpPr>
          <p:nvPr>
            <p:ph type="sldNum" sz="quarter" idx="12"/>
          </p:nvPr>
        </p:nvSpPr>
        <p:spPr/>
        <p:txBody>
          <a:bodyPr/>
          <a:lstStyle/>
          <a:p>
            <a:fld id="{F48A3050-3C4F-4E17-905D-E7C5B5406460}" type="slidenum">
              <a:rPr lang="en-CA" smtClean="0"/>
              <a:t>104</a:t>
            </a:fld>
            <a:endParaRPr lang="en-CA"/>
          </a:p>
        </p:txBody>
      </p:sp>
    </p:spTree>
    <p:extLst>
      <p:ext uri="{BB962C8B-B14F-4D97-AF65-F5344CB8AC3E}">
        <p14:creationId xmlns:p14="http://schemas.microsoft.com/office/powerpoint/2010/main" val="75397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141F4-E711-601C-2ADD-AEE6926B56F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D938AE8-408F-A1D7-F030-76DFAFA7B923}"/>
              </a:ext>
            </a:extLst>
          </p:cNvPr>
          <p:cNvSpPr txBox="1"/>
          <p:nvPr/>
        </p:nvSpPr>
        <p:spPr>
          <a:xfrm>
            <a:off x="336275" y="202157"/>
            <a:ext cx="8257032" cy="6270819"/>
          </a:xfrm>
          <a:prstGeom prst="rect">
            <a:avLst/>
          </a:prstGeom>
          <a:noFill/>
        </p:spPr>
        <p:txBody>
          <a:bodyPr wrap="square">
            <a:spAutoFit/>
          </a:bodyPr>
          <a:lstStyle/>
          <a:p>
            <a:pPr>
              <a:lnSpc>
                <a:spcPct val="107000"/>
              </a:lnSpc>
              <a:spcAft>
                <a:spcPts val="800"/>
              </a:spcAft>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UPDATED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a:t>
            </a:r>
          </a:p>
          <a:p>
            <a:pPr>
              <a:lnSpc>
                <a:spcPct val="107000"/>
              </a:lnSpc>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                                                                        Distress tolerance skills</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Grounding skills- Set a daily intention</a:t>
            </a:r>
            <a:endPar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Sensory soothing toolkit</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5,4,3,2,1 method</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emotional freedom technique</a:t>
            </a:r>
          </a:p>
          <a:p>
            <a:pPr marL="342900" lvl="0" indent="-342900">
              <a:lnSpc>
                <a:spcPct val="107000"/>
              </a:lnSpc>
              <a:buFont typeface="+mj-lt"/>
              <a:buAutoNum type="arabicPeriod"/>
            </a:pPr>
            <a:r>
              <a:rPr lang="en-CA" sz="2000" kern="100" dirty="0">
                <a:effectLst/>
                <a:latin typeface="Aptos" panose="020B0004020202020204" pitchFamily="34" charset="0"/>
                <a:ea typeface="Aptos" panose="020B0004020202020204" pitchFamily="34" charset="0"/>
                <a:cs typeface="Times New Roman" panose="02020603050405020304" pitchFamily="18" charset="0"/>
              </a:rPr>
              <a:t>REST (or PEST) Pause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Radical acceptance statements (please specify)</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Distraction plan                                                  “</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Self-soothing plan</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Safe place visualization</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Cue controlled relaxation</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Rediscovering your values (please specify)</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Rehearse values-based behavior or edit/splice/paste</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 Connect with your higher power</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pP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E226AA1-238F-8C31-A4C3-9594ECDA0B2C}"/>
              </a:ext>
            </a:extLst>
          </p:cNvPr>
          <p:cNvSpPr txBox="1"/>
          <p:nvPr/>
        </p:nvSpPr>
        <p:spPr>
          <a:xfrm>
            <a:off x="6885992" y="1284905"/>
            <a:ext cx="5169159" cy="2862322"/>
          </a:xfrm>
          <a:prstGeom prst="rect">
            <a:avLst/>
          </a:prstGeom>
          <a:noFill/>
        </p:spPr>
        <p:txBody>
          <a:bodyPr wrap="square">
            <a:spAutoFit/>
          </a:bodyPr>
          <a:lstStyle/>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14. Live in the present moment</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15. </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Use self-encouraging coping thoughts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16. Radical acceptance</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17. Use self-affirming statements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18. Balance feelings and threat</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19. Create new coping strategies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20. Create an emergency coping plan</a:t>
            </a:r>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sz="2000" dirty="0"/>
          </a:p>
        </p:txBody>
      </p:sp>
      <p:sp>
        <p:nvSpPr>
          <p:cNvPr id="2" name="Slide Number Placeholder 1">
            <a:extLst>
              <a:ext uri="{FF2B5EF4-FFF2-40B4-BE49-F238E27FC236}">
                <a16:creationId xmlns:a16="http://schemas.microsoft.com/office/drawing/2014/main" id="{1B8CD890-E60D-B19D-F504-B0138E9FA672}"/>
              </a:ext>
            </a:extLst>
          </p:cNvPr>
          <p:cNvSpPr>
            <a:spLocks noGrp="1"/>
          </p:cNvSpPr>
          <p:nvPr>
            <p:ph type="sldNum" sz="quarter" idx="12"/>
          </p:nvPr>
        </p:nvSpPr>
        <p:spPr/>
        <p:txBody>
          <a:bodyPr/>
          <a:lstStyle/>
          <a:p>
            <a:fld id="{F48A3050-3C4F-4E17-905D-E7C5B5406460}" type="slidenum">
              <a:rPr lang="en-CA" smtClean="0"/>
              <a:t>105</a:t>
            </a:fld>
            <a:endParaRPr lang="en-CA"/>
          </a:p>
        </p:txBody>
      </p:sp>
    </p:spTree>
    <p:extLst>
      <p:ext uri="{BB962C8B-B14F-4D97-AF65-F5344CB8AC3E}">
        <p14:creationId xmlns:p14="http://schemas.microsoft.com/office/powerpoint/2010/main" val="258446518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0B8443-AF43-3AD9-243C-0EA0B33CA864}"/>
              </a:ext>
            </a:extLst>
          </p:cNvPr>
          <p:cNvSpPr txBox="1"/>
          <p:nvPr/>
        </p:nvSpPr>
        <p:spPr>
          <a:xfrm>
            <a:off x="3254604" y="1783037"/>
            <a:ext cx="6094428" cy="1645963"/>
          </a:xfrm>
          <a:prstGeom prst="rect">
            <a:avLst/>
          </a:prstGeom>
          <a:noFill/>
        </p:spPr>
        <p:txBody>
          <a:bodyPr wrap="square">
            <a:spAutoFit/>
          </a:bodyPr>
          <a:lstStyle/>
          <a:p>
            <a:pPr lvl="0" algn="ctr">
              <a:lnSpc>
                <a:spcPct val="107000"/>
              </a:lnSpc>
            </a:pPr>
            <a:r>
              <a:rPr lang="en-CA" sz="4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REST (OR PEST) PAUSE</a:t>
            </a:r>
          </a:p>
        </p:txBody>
      </p:sp>
      <p:sp>
        <p:nvSpPr>
          <p:cNvPr id="2" name="Slide Number Placeholder 1">
            <a:extLst>
              <a:ext uri="{FF2B5EF4-FFF2-40B4-BE49-F238E27FC236}">
                <a16:creationId xmlns:a16="http://schemas.microsoft.com/office/drawing/2014/main" id="{D9D431E0-9A89-98E9-91A1-3C60AC38F5EA}"/>
              </a:ext>
            </a:extLst>
          </p:cNvPr>
          <p:cNvSpPr>
            <a:spLocks noGrp="1"/>
          </p:cNvSpPr>
          <p:nvPr>
            <p:ph type="sldNum" sz="quarter" idx="12"/>
          </p:nvPr>
        </p:nvSpPr>
        <p:spPr/>
        <p:txBody>
          <a:bodyPr/>
          <a:lstStyle/>
          <a:p>
            <a:fld id="{F48A3050-3C4F-4E17-905D-E7C5B5406460}" type="slidenum">
              <a:rPr lang="en-CA" smtClean="0"/>
              <a:t>106</a:t>
            </a:fld>
            <a:endParaRPr lang="en-CA"/>
          </a:p>
        </p:txBody>
      </p:sp>
    </p:spTree>
    <p:extLst>
      <p:ext uri="{BB962C8B-B14F-4D97-AF65-F5344CB8AC3E}">
        <p14:creationId xmlns:p14="http://schemas.microsoft.com/office/powerpoint/2010/main" val="158658700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325F2-9661-9CF4-16C5-DFDD2A64CDA9}"/>
              </a:ext>
            </a:extLst>
          </p:cNvPr>
          <p:cNvSpPr>
            <a:spLocks noGrp="1"/>
          </p:cNvSpPr>
          <p:nvPr>
            <p:ph type="title" idx="4294967295"/>
          </p:nvPr>
        </p:nvSpPr>
        <p:spPr>
          <a:xfrm>
            <a:off x="2529809" y="278842"/>
            <a:ext cx="7421562" cy="1508125"/>
          </a:xfrm>
        </p:spPr>
        <p:txBody>
          <a:bodyPr vert="horz" lIns="91440" tIns="45720" rIns="91440" bIns="45720" rtlCol="0" anchor="ctr">
            <a:normAutofit fontScale="90000"/>
          </a:bodyPr>
          <a:lstStyle/>
          <a:p>
            <a:r>
              <a:rPr lang="en-US" sz="6000" dirty="0">
                <a:solidFill>
                  <a:schemeClr val="bg1"/>
                </a:solidFill>
              </a:rPr>
              <a:t>1. </a:t>
            </a:r>
            <a:r>
              <a:rPr lang="en-US" sz="6000" dirty="0">
                <a:solidFill>
                  <a:schemeClr val="tx1"/>
                </a:solidFill>
              </a:rPr>
              <a:t>R</a:t>
            </a:r>
            <a:r>
              <a:rPr lang="en-US" sz="6000" dirty="0">
                <a:solidFill>
                  <a:schemeClr val="bg1"/>
                </a:solidFill>
              </a:rPr>
              <a:t>EST-</a:t>
            </a:r>
            <a:r>
              <a:rPr lang="en-US" sz="6000" dirty="0"/>
              <a:t> </a:t>
            </a:r>
            <a:r>
              <a:rPr lang="en-US" sz="6000" dirty="0">
                <a:solidFill>
                  <a:schemeClr val="tx1"/>
                </a:solidFill>
              </a:rPr>
              <a:t>R</a:t>
            </a:r>
            <a:r>
              <a:rPr lang="en-US" sz="6000" dirty="0">
                <a:solidFill>
                  <a:schemeClr val="bg1"/>
                </a:solidFill>
              </a:rPr>
              <a:t> IS FOR Relax</a:t>
            </a:r>
          </a:p>
        </p:txBody>
      </p:sp>
      <p:pic>
        <p:nvPicPr>
          <p:cNvPr id="5" name="Picture 4" descr="A colourful fabric hammock with wooden support assembled in the white sand">
            <a:extLst>
              <a:ext uri="{FF2B5EF4-FFF2-40B4-BE49-F238E27FC236}">
                <a16:creationId xmlns:a16="http://schemas.microsoft.com/office/drawing/2014/main" id="{A0A325E9-99E4-2EF6-AAB1-3864682C2E6F}"/>
              </a:ext>
            </a:extLst>
          </p:cNvPr>
          <p:cNvPicPr>
            <a:picLocks noChangeAspect="1"/>
          </p:cNvPicPr>
          <p:nvPr/>
        </p:nvPicPr>
        <p:blipFill rotWithShape="1">
          <a:blip r:embed="rId2"/>
          <a:srcRect l="12680" r="12679"/>
          <a:stretch/>
        </p:blipFill>
        <p:spPr>
          <a:xfrm>
            <a:off x="644981" y="1911464"/>
            <a:ext cx="4047951" cy="4206240"/>
          </a:xfrm>
          <a:prstGeom prst="rect">
            <a:avLst/>
          </a:prstGeom>
        </p:spPr>
      </p:pic>
      <p:sp>
        <p:nvSpPr>
          <p:cNvPr id="6" name="TextBox 5">
            <a:extLst>
              <a:ext uri="{FF2B5EF4-FFF2-40B4-BE49-F238E27FC236}">
                <a16:creationId xmlns:a16="http://schemas.microsoft.com/office/drawing/2014/main" id="{580011E8-1504-8550-85AA-EB3B5E1C45A8}"/>
              </a:ext>
            </a:extLst>
          </p:cNvPr>
          <p:cNvSpPr txBox="1"/>
          <p:nvPr/>
        </p:nvSpPr>
        <p:spPr>
          <a:xfrm>
            <a:off x="4911025" y="2022834"/>
            <a:ext cx="6524625" cy="4206240"/>
          </a:xfrm>
          <a:prstGeom prst="rect">
            <a:avLst/>
          </a:prstGeom>
        </p:spPr>
        <p:txBody>
          <a:bodyPr vert="horz" lIns="91440" tIns="45720" rIns="91440" bIns="45720" rtlCol="0">
            <a:normAutofit fontScale="92500" lnSpcReduction="20000"/>
          </a:bodyPr>
          <a:lstStyle/>
          <a:p>
            <a:pPr marL="400050" indent="-182880" defTabSz="914400">
              <a:lnSpc>
                <a:spcPct val="90000"/>
              </a:lnSpc>
              <a:spcAft>
                <a:spcPts val="600"/>
              </a:spcAft>
              <a:buClr>
                <a:schemeClr val="tx1"/>
              </a:buClr>
              <a:buFont typeface="Wingdings" pitchFamily="2" charset="2"/>
              <a:buChar char=""/>
            </a:pPr>
            <a:r>
              <a:rPr lang="en-US" sz="3300" dirty="0"/>
              <a:t>If you’re in crisis:</a:t>
            </a:r>
          </a:p>
          <a:p>
            <a:pPr marL="400050" indent="-182880" defTabSz="914400">
              <a:lnSpc>
                <a:spcPct val="90000"/>
              </a:lnSpc>
              <a:spcAft>
                <a:spcPts val="600"/>
              </a:spcAft>
              <a:buClr>
                <a:schemeClr val="tx1"/>
              </a:buClr>
              <a:buFont typeface="Wingdings" pitchFamily="2" charset="2"/>
              <a:buChar char=""/>
            </a:pPr>
            <a:r>
              <a:rPr lang="en-US" sz="3300" dirty="0"/>
              <a:t>Stop what you’re doing, want to do or are about to impulsively do.</a:t>
            </a:r>
          </a:p>
          <a:p>
            <a:pPr marL="400050" indent="-182880" defTabSz="914400">
              <a:lnSpc>
                <a:spcPct val="90000"/>
              </a:lnSpc>
              <a:spcAft>
                <a:spcPts val="600"/>
              </a:spcAft>
              <a:buClr>
                <a:schemeClr val="tx1"/>
              </a:buClr>
              <a:buFont typeface="Wingdings" pitchFamily="2" charset="2"/>
              <a:buChar char=""/>
            </a:pPr>
            <a:r>
              <a:rPr lang="en-US" sz="3300" dirty="0"/>
              <a:t>Take a breath. Count to 10, 50 or 100</a:t>
            </a:r>
          </a:p>
          <a:p>
            <a:pPr marL="400050" indent="-182880" defTabSz="914400">
              <a:lnSpc>
                <a:spcPct val="90000"/>
              </a:lnSpc>
              <a:spcAft>
                <a:spcPts val="600"/>
              </a:spcAft>
              <a:buClr>
                <a:schemeClr val="tx1"/>
              </a:buClr>
              <a:buFont typeface="Wingdings" pitchFamily="2" charset="2"/>
              <a:buChar char=""/>
            </a:pPr>
            <a:r>
              <a:rPr lang="en-US" sz="3300" dirty="0"/>
              <a:t>Step away or back to allow yourself to have a different perspective</a:t>
            </a:r>
          </a:p>
          <a:p>
            <a:pPr marL="400050" indent="-182880" defTabSz="914400">
              <a:lnSpc>
                <a:spcPct val="90000"/>
              </a:lnSpc>
              <a:spcAft>
                <a:spcPts val="600"/>
              </a:spcAft>
              <a:buClr>
                <a:schemeClr val="tx1"/>
              </a:buClr>
              <a:buFont typeface="Wingdings" pitchFamily="2" charset="2"/>
              <a:buChar char=""/>
            </a:pPr>
            <a:r>
              <a:rPr lang="en-US" sz="3300" dirty="0"/>
              <a:t>Don’t act impulsively </a:t>
            </a:r>
          </a:p>
          <a:p>
            <a:pPr marL="400050" indent="-182880" defTabSz="914400">
              <a:lnSpc>
                <a:spcPct val="90000"/>
              </a:lnSpc>
              <a:spcAft>
                <a:spcPts val="600"/>
              </a:spcAft>
              <a:buClr>
                <a:schemeClr val="tx1"/>
              </a:buClr>
              <a:buFont typeface="Wingdings" pitchFamily="2" charset="2"/>
              <a:buChar char=""/>
            </a:pPr>
            <a:r>
              <a:rPr lang="en-US" sz="3300" dirty="0"/>
              <a:t>Remind yourself that this is an opportunity to behave differently than you have in the past which did not turn out well.</a:t>
            </a:r>
          </a:p>
          <a:p>
            <a:pPr marL="285750" indent="-182880" defTabSz="914400">
              <a:lnSpc>
                <a:spcPct val="90000"/>
              </a:lnSpc>
              <a:spcAft>
                <a:spcPts val="600"/>
              </a:spcAft>
              <a:buClr>
                <a:schemeClr val="tx1"/>
              </a:buClr>
              <a:buFont typeface="Wingdings" pitchFamily="2" charset="2"/>
              <a:buChar char=""/>
            </a:pPr>
            <a:endParaRPr lang="en-US" dirty="0"/>
          </a:p>
        </p:txBody>
      </p:sp>
      <p:sp>
        <p:nvSpPr>
          <p:cNvPr id="3" name="Slide Number Placeholder 2">
            <a:extLst>
              <a:ext uri="{FF2B5EF4-FFF2-40B4-BE49-F238E27FC236}">
                <a16:creationId xmlns:a16="http://schemas.microsoft.com/office/drawing/2014/main" id="{B45A809B-C85D-7849-0C9B-773125B2DD4F}"/>
              </a:ext>
            </a:extLst>
          </p:cNvPr>
          <p:cNvSpPr>
            <a:spLocks noGrp="1"/>
          </p:cNvSpPr>
          <p:nvPr>
            <p:ph type="sldNum" sz="quarter" idx="12"/>
          </p:nvPr>
        </p:nvSpPr>
        <p:spPr/>
        <p:txBody>
          <a:bodyPr/>
          <a:lstStyle/>
          <a:p>
            <a:fld id="{F48A3050-3C4F-4E17-905D-E7C5B5406460}" type="slidenum">
              <a:rPr lang="en-CA" smtClean="0"/>
              <a:t>107</a:t>
            </a:fld>
            <a:endParaRPr lang="en-CA"/>
          </a:p>
        </p:txBody>
      </p:sp>
    </p:spTree>
    <p:extLst>
      <p:ext uri="{BB962C8B-B14F-4D97-AF65-F5344CB8AC3E}">
        <p14:creationId xmlns:p14="http://schemas.microsoft.com/office/powerpoint/2010/main" val="5948694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89F9A-4F90-E79F-08E9-9C04BACE2AC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CD4856E-B5A1-FB68-502D-854779D77D36}"/>
              </a:ext>
            </a:extLst>
          </p:cNvPr>
          <p:cNvSpPr txBox="1"/>
          <p:nvPr/>
        </p:nvSpPr>
        <p:spPr>
          <a:xfrm>
            <a:off x="336275" y="202157"/>
            <a:ext cx="8257032" cy="6270819"/>
          </a:xfrm>
          <a:prstGeom prst="rect">
            <a:avLst/>
          </a:prstGeom>
          <a:noFill/>
        </p:spPr>
        <p:txBody>
          <a:bodyPr wrap="square">
            <a:spAutoFit/>
          </a:bodyPr>
          <a:lstStyle/>
          <a:p>
            <a:pPr>
              <a:lnSpc>
                <a:spcPct val="107000"/>
              </a:lnSpc>
              <a:spcAft>
                <a:spcPts val="800"/>
              </a:spcAft>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UPDATED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a:t>
            </a:r>
          </a:p>
          <a:p>
            <a:pPr>
              <a:lnSpc>
                <a:spcPct val="107000"/>
              </a:lnSpc>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                                                                        Distress tolerance skills</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Grounding skills- Set a daily intention</a:t>
            </a:r>
            <a:endPar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Sensory soothing toolkit</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5,4,3,2,1 method</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emotional freedom technique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REST (or PEST) Pause</a:t>
            </a:r>
          </a:p>
          <a:p>
            <a:pPr marL="342900" lvl="0" indent="-342900">
              <a:lnSpc>
                <a:spcPct val="107000"/>
              </a:lnSpc>
              <a:buFont typeface="+mj-lt"/>
              <a:buAutoNum type="arabicPeriod"/>
            </a:pPr>
            <a:r>
              <a:rPr lang="en-CA" sz="2000" kern="100" dirty="0">
                <a:effectLst/>
                <a:latin typeface="Aptos" panose="020B0004020202020204" pitchFamily="34" charset="0"/>
                <a:ea typeface="Aptos" panose="020B0004020202020204" pitchFamily="34" charset="0"/>
                <a:cs typeface="Times New Roman" panose="02020603050405020304" pitchFamily="18" charset="0"/>
              </a:rPr>
              <a:t>Radical acceptance statements (please specify)</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Distraction plan                                                  “</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Self-soothing plan</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Safe place visualization</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Cue controlled relaxation</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Rediscovering your values (please specify)</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Rehearse values-based behavior or edit/splice/paste</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 Connect with your higher power</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pP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B1870D11-F181-EBD9-A771-06EA26C5501C}"/>
              </a:ext>
            </a:extLst>
          </p:cNvPr>
          <p:cNvSpPr txBox="1"/>
          <p:nvPr/>
        </p:nvSpPr>
        <p:spPr>
          <a:xfrm>
            <a:off x="6885992" y="1284905"/>
            <a:ext cx="5169159" cy="2862322"/>
          </a:xfrm>
          <a:prstGeom prst="rect">
            <a:avLst/>
          </a:prstGeom>
          <a:noFill/>
        </p:spPr>
        <p:txBody>
          <a:bodyPr wrap="square">
            <a:spAutoFit/>
          </a:bodyPr>
          <a:lstStyle/>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14. Live in the present moment</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15. </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Use self-encouraging coping thoughts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16. Radical acceptance</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17. Use self-affirming statements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18. Balance feelings and threat</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19. Create new coping strategies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20. Create an emergency coping plan</a:t>
            </a:r>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sz="2000" dirty="0"/>
          </a:p>
        </p:txBody>
      </p:sp>
      <p:sp>
        <p:nvSpPr>
          <p:cNvPr id="2" name="Slide Number Placeholder 1">
            <a:extLst>
              <a:ext uri="{FF2B5EF4-FFF2-40B4-BE49-F238E27FC236}">
                <a16:creationId xmlns:a16="http://schemas.microsoft.com/office/drawing/2014/main" id="{17EF479B-4BAE-AF60-6B65-7896D127F6A2}"/>
              </a:ext>
            </a:extLst>
          </p:cNvPr>
          <p:cNvSpPr>
            <a:spLocks noGrp="1"/>
          </p:cNvSpPr>
          <p:nvPr>
            <p:ph type="sldNum" sz="quarter" idx="12"/>
          </p:nvPr>
        </p:nvSpPr>
        <p:spPr/>
        <p:txBody>
          <a:bodyPr/>
          <a:lstStyle/>
          <a:p>
            <a:fld id="{F48A3050-3C4F-4E17-905D-E7C5B5406460}" type="slidenum">
              <a:rPr lang="en-CA" smtClean="0"/>
              <a:t>108</a:t>
            </a:fld>
            <a:endParaRPr lang="en-CA"/>
          </a:p>
        </p:txBody>
      </p:sp>
    </p:spTree>
    <p:extLst>
      <p:ext uri="{BB962C8B-B14F-4D97-AF65-F5344CB8AC3E}">
        <p14:creationId xmlns:p14="http://schemas.microsoft.com/office/powerpoint/2010/main" val="194345100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0DB92C-C33A-A54B-CAEF-137D03A027FA}"/>
              </a:ext>
            </a:extLst>
          </p:cNvPr>
          <p:cNvSpPr txBox="1"/>
          <p:nvPr/>
        </p:nvSpPr>
        <p:spPr>
          <a:xfrm>
            <a:off x="980388" y="1040817"/>
            <a:ext cx="10821970" cy="2308324"/>
          </a:xfrm>
          <a:prstGeom prst="rect">
            <a:avLst/>
          </a:prstGeom>
          <a:noFill/>
        </p:spPr>
        <p:txBody>
          <a:bodyPr wrap="square">
            <a:spAutoFit/>
          </a:bodyPr>
          <a:lstStyle/>
          <a:p>
            <a:pPr algn="ctr"/>
            <a:r>
              <a:rPr lang="en-CA" sz="7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RADICAL ACCEPTANCE STATEMENTS </a:t>
            </a:r>
            <a:endParaRPr lang="en-CA" sz="7200" dirty="0"/>
          </a:p>
        </p:txBody>
      </p:sp>
      <p:sp>
        <p:nvSpPr>
          <p:cNvPr id="2" name="Slide Number Placeholder 1">
            <a:extLst>
              <a:ext uri="{FF2B5EF4-FFF2-40B4-BE49-F238E27FC236}">
                <a16:creationId xmlns:a16="http://schemas.microsoft.com/office/drawing/2014/main" id="{42696C6E-04C0-992C-59D3-847B5546DB05}"/>
              </a:ext>
            </a:extLst>
          </p:cNvPr>
          <p:cNvSpPr>
            <a:spLocks noGrp="1"/>
          </p:cNvSpPr>
          <p:nvPr>
            <p:ph type="sldNum" sz="quarter" idx="12"/>
          </p:nvPr>
        </p:nvSpPr>
        <p:spPr/>
        <p:txBody>
          <a:bodyPr/>
          <a:lstStyle/>
          <a:p>
            <a:fld id="{F48A3050-3C4F-4E17-905D-E7C5B5406460}" type="slidenum">
              <a:rPr lang="en-CA" smtClean="0"/>
              <a:t>109</a:t>
            </a:fld>
            <a:endParaRPr lang="en-CA"/>
          </a:p>
        </p:txBody>
      </p:sp>
    </p:spTree>
    <p:extLst>
      <p:ext uri="{BB962C8B-B14F-4D97-AF65-F5344CB8AC3E}">
        <p14:creationId xmlns:p14="http://schemas.microsoft.com/office/powerpoint/2010/main" val="1642475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3FC999-2283-B06A-5CDE-21663D05459C}"/>
              </a:ext>
            </a:extLst>
          </p:cNvPr>
          <p:cNvSpPr>
            <a:spLocks noGrp="1"/>
          </p:cNvSpPr>
          <p:nvPr>
            <p:ph type="sldNum" sz="quarter" idx="12"/>
          </p:nvPr>
        </p:nvSpPr>
        <p:spPr/>
        <p:txBody>
          <a:bodyPr/>
          <a:lstStyle/>
          <a:p>
            <a:fld id="{F48A3050-3C4F-4E17-905D-E7C5B5406460}" type="slidenum">
              <a:rPr lang="en-CA" smtClean="0"/>
              <a:t>11</a:t>
            </a:fld>
            <a:endParaRPr lang="en-CA"/>
          </a:p>
        </p:txBody>
      </p:sp>
      <p:sp>
        <p:nvSpPr>
          <p:cNvPr id="4" name="TextBox 3">
            <a:extLst>
              <a:ext uri="{FF2B5EF4-FFF2-40B4-BE49-F238E27FC236}">
                <a16:creationId xmlns:a16="http://schemas.microsoft.com/office/drawing/2014/main" id="{BF27CDEE-563D-B8FE-A539-0A9755182BDE}"/>
              </a:ext>
            </a:extLst>
          </p:cNvPr>
          <p:cNvSpPr txBox="1"/>
          <p:nvPr/>
        </p:nvSpPr>
        <p:spPr>
          <a:xfrm>
            <a:off x="0" y="0"/>
            <a:ext cx="12192000" cy="1477328"/>
          </a:xfrm>
          <a:prstGeom prst="rect">
            <a:avLst/>
          </a:prstGeom>
          <a:noFill/>
        </p:spPr>
        <p:txBody>
          <a:bodyPr wrap="square">
            <a:spAutoFit/>
          </a:bodyPr>
          <a:lstStyle/>
          <a:p>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Arial" panose="020B0604020202020204" pitchFamily="34" charset="0"/>
              </a:rPr>
              <a:t>Tips</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 Tap gently, enough to feel contact, not to cause soreness.</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 Stay focused on the issue, not on “getting rid of it.”</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 If strong emotions arise, pause and breathe.</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 You can use EFT for many issues, stress, pain, cravings, self-doubt, anger, etc.</a:t>
            </a:r>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197515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6FA8-7BFD-5D8A-1E26-02EFCD241285}"/>
              </a:ext>
            </a:extLst>
          </p:cNvPr>
          <p:cNvSpPr>
            <a:spLocks noGrp="1"/>
          </p:cNvSpPr>
          <p:nvPr>
            <p:ph type="title" idx="4294967295"/>
          </p:nvPr>
        </p:nvSpPr>
        <p:spPr>
          <a:xfrm>
            <a:off x="520995" y="-486729"/>
            <a:ext cx="4960865" cy="2095500"/>
          </a:xfrm>
        </p:spPr>
        <p:txBody>
          <a:bodyPr>
            <a:normAutofit/>
          </a:bodyPr>
          <a:lstStyle/>
          <a:p>
            <a:pPr algn="ctr"/>
            <a:r>
              <a:rPr lang="en-US" sz="3200" dirty="0">
                <a:solidFill>
                  <a:schemeClr val="bg1"/>
                </a:solidFill>
              </a:rPr>
              <a:t>Radical Acceptance</a:t>
            </a:r>
            <a:br>
              <a:rPr lang="en-US" sz="3200" dirty="0">
                <a:solidFill>
                  <a:schemeClr val="bg1"/>
                </a:solidFill>
              </a:rPr>
            </a:br>
            <a:r>
              <a:rPr lang="en-US" sz="3200" dirty="0">
                <a:solidFill>
                  <a:schemeClr val="bg1"/>
                </a:solidFill>
              </a:rPr>
              <a:t>OF PAIN </a:t>
            </a:r>
          </a:p>
        </p:txBody>
      </p:sp>
      <p:sp>
        <p:nvSpPr>
          <p:cNvPr id="7" name="Content Placeholder 2">
            <a:extLst>
              <a:ext uri="{FF2B5EF4-FFF2-40B4-BE49-F238E27FC236}">
                <a16:creationId xmlns:a16="http://schemas.microsoft.com/office/drawing/2014/main" id="{A008DDD9-4A29-71E4-AFE9-5D361DFBE89C}"/>
              </a:ext>
            </a:extLst>
          </p:cNvPr>
          <p:cNvSpPr>
            <a:spLocks noGrp="1"/>
          </p:cNvSpPr>
          <p:nvPr>
            <p:ph idx="4294967295"/>
          </p:nvPr>
        </p:nvSpPr>
        <p:spPr>
          <a:xfrm>
            <a:off x="5481860" y="469900"/>
            <a:ext cx="6525158" cy="5918200"/>
          </a:xfrm>
        </p:spPr>
        <p:txBody>
          <a:bodyPr anchor="t">
            <a:noAutofit/>
          </a:bodyPr>
          <a:lstStyle/>
          <a:p>
            <a:pPr marL="457200" indent="-457200">
              <a:lnSpc>
                <a:spcPct val="91000"/>
              </a:lnSpc>
              <a:buFont typeface="Arial" panose="020B0604020202020204" pitchFamily="34" charset="0"/>
              <a:buChar char="•"/>
            </a:pPr>
            <a:r>
              <a:rPr lang="en-US" sz="2000" dirty="0"/>
              <a:t>Radical acceptance helps us better tolerate pain by changing our attitude to it.</a:t>
            </a:r>
          </a:p>
          <a:p>
            <a:pPr marL="457200" indent="-457200">
              <a:lnSpc>
                <a:spcPct val="91000"/>
              </a:lnSpc>
              <a:buFont typeface="Arial" panose="020B0604020202020204" pitchFamily="34" charset="0"/>
              <a:buChar char="•"/>
            </a:pPr>
            <a:r>
              <a:rPr lang="en-US" sz="2000" dirty="0"/>
              <a:t>When we are in physical or psychological pain, we often judge it and react with blame, anger, anxiety, and general non-acceptance of the pain. These judgements are a form of resistance to the pain.</a:t>
            </a:r>
          </a:p>
          <a:p>
            <a:pPr marL="457200" indent="-457200">
              <a:lnSpc>
                <a:spcPct val="91000"/>
              </a:lnSpc>
              <a:buFont typeface="Arial" panose="020B0604020202020204" pitchFamily="34" charset="0"/>
              <a:buChar char="•"/>
            </a:pPr>
            <a:r>
              <a:rPr lang="en-US" sz="2000" dirty="0"/>
              <a:t>Resisting pain often makes it worse. Not only are we experiencing pain but we’re also experiencing the resistance or rejection of it which is also painful. Pain is made worse by our rejection of it.</a:t>
            </a:r>
          </a:p>
          <a:p>
            <a:pPr marL="457200" indent="-457200">
              <a:lnSpc>
                <a:spcPct val="91000"/>
              </a:lnSpc>
              <a:buFont typeface="Arial" panose="020B0604020202020204" pitchFamily="34" charset="0"/>
              <a:buChar char="•"/>
            </a:pPr>
            <a:r>
              <a:rPr lang="en-US" sz="2000" dirty="0"/>
              <a:t>Resistance and non-acceptance of pain may also keep us  from doing what is under our control to deal with the cause of the pain.</a:t>
            </a:r>
          </a:p>
          <a:p>
            <a:pPr marL="457200" indent="-457200">
              <a:lnSpc>
                <a:spcPct val="91000"/>
              </a:lnSpc>
              <a:buFont typeface="Arial" panose="020B0604020202020204" pitchFamily="34" charset="0"/>
              <a:buChar char="•"/>
            </a:pPr>
            <a:r>
              <a:rPr lang="en-US" sz="2000" dirty="0"/>
              <a:t>Radical acceptance asks us to accept the pain without adding resistance or judgement.</a:t>
            </a:r>
          </a:p>
          <a:p>
            <a:pPr marL="457200" indent="-457200">
              <a:lnSpc>
                <a:spcPct val="91000"/>
              </a:lnSpc>
              <a:buFont typeface="Arial" panose="020B0604020202020204" pitchFamily="34" charset="0"/>
              <a:buChar char="•"/>
            </a:pPr>
            <a:r>
              <a:rPr lang="en-US" sz="2000" dirty="0"/>
              <a:t>Accepting the pain does not mean that pain is a good thing. Instead, it helps us focus on what we can do to alleviate the pain rather than spending our energy futilely fighting, resisting and judging it .</a:t>
            </a:r>
          </a:p>
        </p:txBody>
      </p:sp>
      <p:pic>
        <p:nvPicPr>
          <p:cNvPr id="3" name="Picture 2" descr="Dancing Faith - Today I am thinking about acceptance Sometimes it is hard  to explain acceptance For me acceptance means, simply, holding space for  the things that come along But not holding">
            <a:extLst>
              <a:ext uri="{FF2B5EF4-FFF2-40B4-BE49-F238E27FC236}">
                <a16:creationId xmlns:a16="http://schemas.microsoft.com/office/drawing/2014/main" id="{2F55698B-81ED-EE52-AD6B-2A4114AB27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305" y="1190322"/>
            <a:ext cx="4960865" cy="544336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74833FB7-E379-FD23-D508-AA7722B9B33F}"/>
              </a:ext>
            </a:extLst>
          </p:cNvPr>
          <p:cNvSpPr>
            <a:spLocks noGrp="1"/>
          </p:cNvSpPr>
          <p:nvPr>
            <p:ph type="sldNum" sz="quarter" idx="12"/>
          </p:nvPr>
        </p:nvSpPr>
        <p:spPr/>
        <p:txBody>
          <a:bodyPr/>
          <a:lstStyle/>
          <a:p>
            <a:fld id="{F48A3050-3C4F-4E17-905D-E7C5B5406460}" type="slidenum">
              <a:rPr lang="en-CA" smtClean="0"/>
              <a:t>110</a:t>
            </a:fld>
            <a:endParaRPr lang="en-CA"/>
          </a:p>
        </p:txBody>
      </p:sp>
    </p:spTree>
    <p:extLst>
      <p:ext uri="{BB962C8B-B14F-4D97-AF65-F5344CB8AC3E}">
        <p14:creationId xmlns:p14="http://schemas.microsoft.com/office/powerpoint/2010/main" val="38594791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59724-97C3-FEB5-48F0-A597B7831404}"/>
              </a:ext>
            </a:extLst>
          </p:cNvPr>
          <p:cNvSpPr>
            <a:spLocks noGrp="1"/>
          </p:cNvSpPr>
          <p:nvPr>
            <p:ph type="title" idx="4294967295"/>
          </p:nvPr>
        </p:nvSpPr>
        <p:spPr>
          <a:xfrm>
            <a:off x="6096000" y="120111"/>
            <a:ext cx="5065077" cy="1455737"/>
          </a:xfrm>
        </p:spPr>
        <p:txBody>
          <a:bodyPr>
            <a:normAutofit/>
          </a:bodyPr>
          <a:lstStyle/>
          <a:p>
            <a:pPr algn="ctr"/>
            <a:r>
              <a:rPr lang="en-US" sz="3200" dirty="0">
                <a:solidFill>
                  <a:schemeClr val="bg1"/>
                </a:solidFill>
              </a:rPr>
              <a:t>Radical acceptance coping statements </a:t>
            </a:r>
          </a:p>
        </p:txBody>
      </p:sp>
      <p:sp>
        <p:nvSpPr>
          <p:cNvPr id="4" name="Content Placeholder 3">
            <a:extLst>
              <a:ext uri="{FF2B5EF4-FFF2-40B4-BE49-F238E27FC236}">
                <a16:creationId xmlns:a16="http://schemas.microsoft.com/office/drawing/2014/main" id="{8A8127C7-BA16-6710-EC33-579CCD046E6A}"/>
              </a:ext>
            </a:extLst>
          </p:cNvPr>
          <p:cNvSpPr>
            <a:spLocks noGrp="1"/>
          </p:cNvSpPr>
          <p:nvPr>
            <p:ph sz="half" idx="4294967295"/>
          </p:nvPr>
        </p:nvSpPr>
        <p:spPr>
          <a:xfrm>
            <a:off x="5891349" y="1592802"/>
            <a:ext cx="6300651" cy="5145087"/>
          </a:xfrm>
        </p:spPr>
        <p:txBody>
          <a:bodyPr>
            <a:normAutofit/>
          </a:bodyPr>
          <a:lstStyle/>
          <a:p>
            <a:r>
              <a:rPr lang="en-US" sz="2400" dirty="0"/>
              <a:t>On the left are some examples of radical acceptance coping statements.</a:t>
            </a:r>
          </a:p>
          <a:p>
            <a:r>
              <a:rPr lang="en-US" sz="2400" dirty="0">
                <a:solidFill>
                  <a:schemeClr val="bg1">
                    <a:lumMod val="90000"/>
                    <a:lumOff val="10000"/>
                  </a:schemeClr>
                </a:solidFill>
              </a:rPr>
              <a:t>Choose one or more statements </a:t>
            </a:r>
            <a:r>
              <a:rPr lang="en-US" sz="2400" dirty="0"/>
              <a:t>from this list for your own use. Add this to your list.</a:t>
            </a:r>
          </a:p>
          <a:p>
            <a:r>
              <a:rPr lang="en-US" sz="2400" dirty="0"/>
              <a:t>Or come up with your own statements</a:t>
            </a:r>
          </a:p>
          <a:p>
            <a:r>
              <a:rPr lang="en-US" sz="2400" dirty="0"/>
              <a:t>Think of them as your distress “mantra”</a:t>
            </a:r>
          </a:p>
          <a:p>
            <a:r>
              <a:rPr lang="en-US" sz="2400" dirty="0"/>
              <a:t>The key is to use these when you’re in pain and find yourself resisting it.</a:t>
            </a:r>
          </a:p>
          <a:p>
            <a:r>
              <a:rPr lang="en-US" sz="2400" dirty="0"/>
              <a:t>Make radical acceptance coping statements part of your crisis plan. </a:t>
            </a:r>
          </a:p>
          <a:p>
            <a:endParaRPr lang="en-US" dirty="0"/>
          </a:p>
        </p:txBody>
      </p:sp>
      <p:pic>
        <p:nvPicPr>
          <p:cNvPr id="6" name="Picture 5" descr="Chart&#10;&#10;Description automatically generated with medium confidence">
            <a:extLst>
              <a:ext uri="{FF2B5EF4-FFF2-40B4-BE49-F238E27FC236}">
                <a16:creationId xmlns:a16="http://schemas.microsoft.com/office/drawing/2014/main" id="{794E70A8-66A5-A386-A3A5-A2A010DF9426}"/>
              </a:ext>
            </a:extLst>
          </p:cNvPr>
          <p:cNvPicPr>
            <a:picLocks noChangeAspect="1"/>
          </p:cNvPicPr>
          <p:nvPr/>
        </p:nvPicPr>
        <p:blipFill>
          <a:blip r:embed="rId2"/>
          <a:stretch>
            <a:fillRect/>
          </a:stretch>
        </p:blipFill>
        <p:spPr>
          <a:xfrm>
            <a:off x="257061" y="241301"/>
            <a:ext cx="5381581" cy="6488112"/>
          </a:xfrm>
          <a:prstGeom prst="rect">
            <a:avLst/>
          </a:prstGeom>
        </p:spPr>
      </p:pic>
      <p:sp>
        <p:nvSpPr>
          <p:cNvPr id="3" name="Slide Number Placeholder 2">
            <a:extLst>
              <a:ext uri="{FF2B5EF4-FFF2-40B4-BE49-F238E27FC236}">
                <a16:creationId xmlns:a16="http://schemas.microsoft.com/office/drawing/2014/main" id="{8E535A0A-E9D5-3AFA-849C-3FA0ABE007A9}"/>
              </a:ext>
            </a:extLst>
          </p:cNvPr>
          <p:cNvSpPr>
            <a:spLocks noGrp="1"/>
          </p:cNvSpPr>
          <p:nvPr>
            <p:ph type="sldNum" sz="quarter" idx="12"/>
          </p:nvPr>
        </p:nvSpPr>
        <p:spPr/>
        <p:txBody>
          <a:bodyPr/>
          <a:lstStyle/>
          <a:p>
            <a:fld id="{F48A3050-3C4F-4E17-905D-E7C5B5406460}" type="slidenum">
              <a:rPr lang="en-CA" smtClean="0"/>
              <a:t>111</a:t>
            </a:fld>
            <a:endParaRPr lang="en-CA"/>
          </a:p>
        </p:txBody>
      </p:sp>
    </p:spTree>
    <p:extLst>
      <p:ext uri="{BB962C8B-B14F-4D97-AF65-F5344CB8AC3E}">
        <p14:creationId xmlns:p14="http://schemas.microsoft.com/office/powerpoint/2010/main" val="258477860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6F16F-85EE-BE6A-7EAF-5F307E0CAC7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C8189FF-A13C-42B1-343D-DD1FAC31819C}"/>
              </a:ext>
            </a:extLst>
          </p:cNvPr>
          <p:cNvSpPr txBox="1"/>
          <p:nvPr/>
        </p:nvSpPr>
        <p:spPr>
          <a:xfrm>
            <a:off x="336275" y="202157"/>
            <a:ext cx="8257032" cy="6270819"/>
          </a:xfrm>
          <a:prstGeom prst="rect">
            <a:avLst/>
          </a:prstGeom>
          <a:noFill/>
        </p:spPr>
        <p:txBody>
          <a:bodyPr wrap="square">
            <a:spAutoFit/>
          </a:bodyPr>
          <a:lstStyle/>
          <a:p>
            <a:pPr>
              <a:lnSpc>
                <a:spcPct val="107000"/>
              </a:lnSpc>
              <a:spcAft>
                <a:spcPts val="800"/>
              </a:spcAft>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UPDATED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a:t>
            </a:r>
          </a:p>
          <a:p>
            <a:pPr>
              <a:lnSpc>
                <a:spcPct val="107000"/>
              </a:lnSpc>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                                                                        Distress tolerance skills</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Grounding skills- Set a daily intention</a:t>
            </a:r>
            <a:endPar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Sensory soothing toolkit</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5,4,3,2,1 method</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emotional freedom technique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REST (or PEST) Pause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Radical acceptance statements (please specify)</a:t>
            </a:r>
          </a:p>
          <a:p>
            <a:pPr marL="342900" lvl="0" indent="-342900">
              <a:lnSpc>
                <a:spcPct val="107000"/>
              </a:lnSpc>
              <a:buFont typeface="+mj-lt"/>
              <a:buAutoNum type="arabicPeriod"/>
            </a:pPr>
            <a:r>
              <a:rPr lang="en-CA" sz="2000" kern="100" dirty="0">
                <a:effectLst/>
                <a:latin typeface="Aptos" panose="020B0004020202020204" pitchFamily="34" charset="0"/>
                <a:ea typeface="Aptos" panose="020B0004020202020204" pitchFamily="34" charset="0"/>
                <a:cs typeface="Times New Roman" panose="02020603050405020304" pitchFamily="18" charset="0"/>
              </a:rPr>
              <a:t>Distraction plan                                                  </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Self-soothing plan</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Safe place visualization</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Cue controlled relaxation</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Rediscovering your values (please specify)</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Rehearse values-based behavior or edit/splice/paste</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 Connect with your higher power</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pP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92CCA0A-E36A-AB1D-9C12-1EB45A075E8F}"/>
              </a:ext>
            </a:extLst>
          </p:cNvPr>
          <p:cNvSpPr txBox="1"/>
          <p:nvPr/>
        </p:nvSpPr>
        <p:spPr>
          <a:xfrm>
            <a:off x="6885992" y="1284905"/>
            <a:ext cx="5169159" cy="2862322"/>
          </a:xfrm>
          <a:prstGeom prst="rect">
            <a:avLst/>
          </a:prstGeom>
          <a:noFill/>
        </p:spPr>
        <p:txBody>
          <a:bodyPr wrap="square">
            <a:spAutoFit/>
          </a:bodyPr>
          <a:lstStyle/>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14. Live in the present moment</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15. </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Use self-encouraging coping thoughts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16. Radical acceptance</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17. Use self-affirming statements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18. Balance feelings and threat</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19. Create new coping strategies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20. Create an emergency coping plan</a:t>
            </a:r>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sz="2000" dirty="0"/>
          </a:p>
        </p:txBody>
      </p:sp>
      <p:sp>
        <p:nvSpPr>
          <p:cNvPr id="2" name="Slide Number Placeholder 1">
            <a:extLst>
              <a:ext uri="{FF2B5EF4-FFF2-40B4-BE49-F238E27FC236}">
                <a16:creationId xmlns:a16="http://schemas.microsoft.com/office/drawing/2014/main" id="{C7A374B2-3EC2-D818-47B9-F4BD161CBBFA}"/>
              </a:ext>
            </a:extLst>
          </p:cNvPr>
          <p:cNvSpPr>
            <a:spLocks noGrp="1"/>
          </p:cNvSpPr>
          <p:nvPr>
            <p:ph type="sldNum" sz="quarter" idx="12"/>
          </p:nvPr>
        </p:nvSpPr>
        <p:spPr/>
        <p:txBody>
          <a:bodyPr/>
          <a:lstStyle/>
          <a:p>
            <a:fld id="{F48A3050-3C4F-4E17-905D-E7C5B5406460}" type="slidenum">
              <a:rPr lang="en-CA" smtClean="0"/>
              <a:t>112</a:t>
            </a:fld>
            <a:endParaRPr lang="en-CA"/>
          </a:p>
        </p:txBody>
      </p:sp>
    </p:spTree>
    <p:extLst>
      <p:ext uri="{BB962C8B-B14F-4D97-AF65-F5344CB8AC3E}">
        <p14:creationId xmlns:p14="http://schemas.microsoft.com/office/powerpoint/2010/main" val="127278047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B3D4D5-371C-2561-4ED5-38FBD8FDB17F}"/>
              </a:ext>
            </a:extLst>
          </p:cNvPr>
          <p:cNvSpPr txBox="1"/>
          <p:nvPr/>
        </p:nvSpPr>
        <p:spPr>
          <a:xfrm>
            <a:off x="368134" y="216127"/>
            <a:ext cx="11720946" cy="523220"/>
          </a:xfrm>
          <a:prstGeom prst="rect">
            <a:avLst/>
          </a:prstGeom>
          <a:noFill/>
        </p:spPr>
        <p:txBody>
          <a:bodyPr wrap="square">
            <a:spAutoFit/>
          </a:bodyPr>
          <a:lstStyle/>
          <a:p>
            <a:r>
              <a:rPr lang="en-US" sz="2800" dirty="0">
                <a:solidFill>
                  <a:schemeClr val="bg1"/>
                </a:solidFill>
              </a:rPr>
              <a:t>2. DISTRACT AND HARM REDUCE FROM SELF-DESTRUCTIVE BEHAVIORS </a:t>
            </a:r>
            <a:endParaRPr lang="en-CA" sz="2800" dirty="0"/>
          </a:p>
        </p:txBody>
      </p:sp>
      <p:sp>
        <p:nvSpPr>
          <p:cNvPr id="5" name="TextBox 4">
            <a:extLst>
              <a:ext uri="{FF2B5EF4-FFF2-40B4-BE49-F238E27FC236}">
                <a16:creationId xmlns:a16="http://schemas.microsoft.com/office/drawing/2014/main" id="{FB9E42E6-3251-54EE-F068-9BC13E679A4E}"/>
              </a:ext>
            </a:extLst>
          </p:cNvPr>
          <p:cNvSpPr txBox="1"/>
          <p:nvPr/>
        </p:nvSpPr>
        <p:spPr>
          <a:xfrm>
            <a:off x="231569" y="3927740"/>
            <a:ext cx="5731825" cy="2585323"/>
          </a:xfrm>
          <a:prstGeom prst="rect">
            <a:avLst/>
          </a:prstGeom>
          <a:noFill/>
        </p:spPr>
        <p:txBody>
          <a:bodyPr wrap="square">
            <a:spAutoFit/>
          </a:bodyPr>
          <a:lstStyle/>
          <a:p>
            <a:pPr marL="285750" indent="-285750">
              <a:buFont typeface="Arial" panose="020B0604020202020204" pitchFamily="34" charset="0"/>
              <a:buChar char="•"/>
            </a:pPr>
            <a:r>
              <a:rPr lang="en-US" sz="1800" b="0" dirty="0"/>
              <a:t>We sometimes use  self-destructive strategies to try to </a:t>
            </a:r>
            <a:r>
              <a:rPr lang="en-US" dirty="0"/>
              <a:t>sooth</a:t>
            </a:r>
            <a:r>
              <a:rPr lang="en-US" sz="1800" b="0" dirty="0"/>
              <a:t> pain but over the long term they make pain worse.</a:t>
            </a:r>
          </a:p>
          <a:p>
            <a:pPr marL="285750" indent="-285750">
              <a:buFont typeface="Arial" panose="020B0604020202020204" pitchFamily="34" charset="0"/>
              <a:buChar char="•"/>
            </a:pPr>
            <a:r>
              <a:rPr lang="en-US" sz="1800" b="0" dirty="0"/>
              <a:t>Self</a:t>
            </a:r>
            <a:r>
              <a:rPr lang="en-US" sz="1800" dirty="0"/>
              <a:t> </a:t>
            </a:r>
            <a:r>
              <a:rPr lang="en-US" dirty="0"/>
              <a:t>destructive strategies </a:t>
            </a:r>
            <a:r>
              <a:rPr lang="en-US" sz="1800" dirty="0"/>
              <a:t>cause sooth over the short term but cause more damage over the long term</a:t>
            </a:r>
            <a:r>
              <a:rPr lang="en-US" dirty="0"/>
              <a:t>.</a:t>
            </a:r>
            <a:endParaRPr lang="en-US" sz="1800" dirty="0"/>
          </a:p>
          <a:p>
            <a:pPr marL="285750" indent="-285750">
              <a:buFont typeface="Arial" panose="020B0604020202020204" pitchFamily="34" charset="0"/>
              <a:buChar char="•"/>
            </a:pPr>
            <a:r>
              <a:rPr lang="en-US" dirty="0"/>
              <a:t>We can use d</a:t>
            </a:r>
            <a:r>
              <a:rPr lang="en-US" sz="1800" b="0" dirty="0"/>
              <a:t>istraction to try to not engage in self-destructive behaviors. </a:t>
            </a:r>
          </a:p>
          <a:p>
            <a:pPr marL="285750" lvl="0" indent="-285750">
              <a:lnSpc>
                <a:spcPct val="100000"/>
              </a:lnSpc>
              <a:buFont typeface="Arial" panose="020B0604020202020204" pitchFamily="34" charset="0"/>
              <a:buChar char="•"/>
            </a:pPr>
            <a:endParaRPr lang="en-US" sz="1800" dirty="0"/>
          </a:p>
          <a:p>
            <a:pPr marL="285750" indent="-285750">
              <a:buFont typeface="Arial" panose="020B0604020202020204" pitchFamily="34" charset="0"/>
              <a:buChar char="•"/>
              <a:defRPr b="1"/>
            </a:pPr>
            <a:endParaRPr lang="en-US" sz="1800" b="0" dirty="0"/>
          </a:p>
        </p:txBody>
      </p:sp>
      <p:sp>
        <p:nvSpPr>
          <p:cNvPr id="7" name="TextBox 6">
            <a:extLst>
              <a:ext uri="{FF2B5EF4-FFF2-40B4-BE49-F238E27FC236}">
                <a16:creationId xmlns:a16="http://schemas.microsoft.com/office/drawing/2014/main" id="{B8A23F65-A0E1-131F-C656-3ED2361898E1}"/>
              </a:ext>
            </a:extLst>
          </p:cNvPr>
          <p:cNvSpPr txBox="1"/>
          <p:nvPr/>
        </p:nvSpPr>
        <p:spPr>
          <a:xfrm>
            <a:off x="6228607" y="3929236"/>
            <a:ext cx="5680857" cy="1754326"/>
          </a:xfrm>
          <a:prstGeom prst="rect">
            <a:avLst/>
          </a:prstGeom>
          <a:noFill/>
        </p:spPr>
        <p:txBody>
          <a:bodyPr wrap="square">
            <a:spAutoFit/>
          </a:bodyPr>
          <a:lstStyle/>
          <a:p>
            <a:pPr marL="285750" indent="-285750">
              <a:buFont typeface="Arial" panose="020B0604020202020204" pitchFamily="34" charset="0"/>
              <a:buChar char="•"/>
            </a:pPr>
            <a:r>
              <a:rPr lang="en-US" sz="1800" dirty="0"/>
              <a:t>We can also try harm reduction </a:t>
            </a:r>
            <a:r>
              <a:rPr lang="en-US" dirty="0"/>
              <a:t>which is doing something to the self-destructive strategy and that sooths us</a:t>
            </a:r>
            <a:r>
              <a:rPr lang="en-US" sz="1800" dirty="0"/>
              <a:t> but is less harmful</a:t>
            </a:r>
            <a:r>
              <a:rPr lang="en-US" dirty="0"/>
              <a:t> over the long run.</a:t>
            </a:r>
            <a:r>
              <a:rPr lang="en-US" sz="1800" dirty="0"/>
              <a:t> </a:t>
            </a:r>
          </a:p>
          <a:p>
            <a:pPr marL="285750" indent="-285750">
              <a:buFont typeface="Arial" panose="020B0604020202020204" pitchFamily="34" charset="0"/>
              <a:buChar char="•"/>
            </a:pPr>
            <a:r>
              <a:rPr lang="en-US" sz="1800" dirty="0"/>
              <a:t>E</a:t>
            </a:r>
            <a:r>
              <a:rPr lang="en-US" dirty="0"/>
              <a:t>x.</a:t>
            </a:r>
            <a:r>
              <a:rPr lang="en-US" sz="1800" dirty="0"/>
              <a:t> Hold an ice cube in your hand as long as you can. Snap a rubber band on your wrist , pop balloons with faces you’ve drawn.</a:t>
            </a:r>
          </a:p>
        </p:txBody>
      </p:sp>
      <p:sp>
        <p:nvSpPr>
          <p:cNvPr id="9" name="TextBox 8">
            <a:extLst>
              <a:ext uri="{FF2B5EF4-FFF2-40B4-BE49-F238E27FC236}">
                <a16:creationId xmlns:a16="http://schemas.microsoft.com/office/drawing/2014/main" id="{9CB1C340-B798-1897-3D74-226CC0E23702}"/>
              </a:ext>
            </a:extLst>
          </p:cNvPr>
          <p:cNvSpPr txBox="1"/>
          <p:nvPr/>
        </p:nvSpPr>
        <p:spPr>
          <a:xfrm>
            <a:off x="788722" y="6145227"/>
            <a:ext cx="11403278" cy="646331"/>
          </a:xfrm>
          <a:prstGeom prst="rect">
            <a:avLst/>
          </a:prstGeom>
          <a:noFill/>
        </p:spPr>
        <p:txBody>
          <a:bodyPr wrap="square">
            <a:spAutoFit/>
          </a:bodyPr>
          <a:lstStyle/>
          <a:p>
            <a:pPr marL="285750" indent="-285750">
              <a:buFont typeface="Arial" panose="020B0604020202020204" pitchFamily="34" charset="0"/>
              <a:buChar char="•"/>
            </a:pPr>
            <a:r>
              <a:rPr lang="en-US" dirty="0">
                <a:solidFill>
                  <a:schemeClr val="bg1"/>
                </a:solidFill>
              </a:rPr>
              <a:t>You</a:t>
            </a:r>
            <a:r>
              <a:rPr lang="en-US" sz="1800" dirty="0">
                <a:solidFill>
                  <a:schemeClr val="bg1"/>
                </a:solidFill>
              </a:rPr>
              <a:t> can incorporate </a:t>
            </a:r>
            <a:r>
              <a:rPr lang="en-US" dirty="0">
                <a:solidFill>
                  <a:schemeClr val="bg1"/>
                </a:solidFill>
              </a:rPr>
              <a:t>distraction and harm reduction</a:t>
            </a:r>
            <a:r>
              <a:rPr lang="en-US" sz="1800" dirty="0">
                <a:solidFill>
                  <a:schemeClr val="bg1"/>
                </a:solidFill>
              </a:rPr>
              <a:t> into </a:t>
            </a:r>
            <a:r>
              <a:rPr lang="en-US" dirty="0">
                <a:solidFill>
                  <a:schemeClr val="bg1"/>
                </a:solidFill>
              </a:rPr>
              <a:t>your</a:t>
            </a:r>
            <a:r>
              <a:rPr lang="en-US" sz="1800" dirty="0">
                <a:solidFill>
                  <a:schemeClr val="bg1"/>
                </a:solidFill>
              </a:rPr>
              <a:t> crisis plan. Then edit, splice and paste it into our “videos” of a crisis.</a:t>
            </a:r>
          </a:p>
        </p:txBody>
      </p:sp>
      <p:pic>
        <p:nvPicPr>
          <p:cNvPr id="11" name="Picture 10" descr="A black and white image of a car&#10;&#10;Description automatically generated">
            <a:extLst>
              <a:ext uri="{FF2B5EF4-FFF2-40B4-BE49-F238E27FC236}">
                <a16:creationId xmlns:a16="http://schemas.microsoft.com/office/drawing/2014/main" id="{076D1E01-9510-43DD-36A8-36AA7D6422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4123" y="974820"/>
            <a:ext cx="4969823" cy="2718943"/>
          </a:xfrm>
          <a:prstGeom prst="rect">
            <a:avLst/>
          </a:prstGeom>
        </p:spPr>
      </p:pic>
      <p:pic>
        <p:nvPicPr>
          <p:cNvPr id="13" name="Picture 12" descr="A group of people watching a television&#10;&#10;Description automatically generated">
            <a:extLst>
              <a:ext uri="{FF2B5EF4-FFF2-40B4-BE49-F238E27FC236}">
                <a16:creationId xmlns:a16="http://schemas.microsoft.com/office/drawing/2014/main" id="{DCA8EB60-E655-FC70-DE44-0EF96582D2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207" y="988192"/>
            <a:ext cx="4969823" cy="2734944"/>
          </a:xfrm>
          <a:prstGeom prst="rect">
            <a:avLst/>
          </a:prstGeom>
        </p:spPr>
      </p:pic>
      <p:sp>
        <p:nvSpPr>
          <p:cNvPr id="2" name="Slide Number Placeholder 1">
            <a:extLst>
              <a:ext uri="{FF2B5EF4-FFF2-40B4-BE49-F238E27FC236}">
                <a16:creationId xmlns:a16="http://schemas.microsoft.com/office/drawing/2014/main" id="{AFB2A14C-C676-F1D1-3654-91299C622FDC}"/>
              </a:ext>
            </a:extLst>
          </p:cNvPr>
          <p:cNvSpPr>
            <a:spLocks noGrp="1"/>
          </p:cNvSpPr>
          <p:nvPr>
            <p:ph type="sldNum" sz="quarter" idx="12"/>
          </p:nvPr>
        </p:nvSpPr>
        <p:spPr/>
        <p:txBody>
          <a:bodyPr/>
          <a:lstStyle/>
          <a:p>
            <a:fld id="{F48A3050-3C4F-4E17-905D-E7C5B5406460}" type="slidenum">
              <a:rPr lang="en-CA" smtClean="0"/>
              <a:t>113</a:t>
            </a:fld>
            <a:endParaRPr lang="en-CA"/>
          </a:p>
        </p:txBody>
      </p:sp>
    </p:spTree>
    <p:extLst>
      <p:ext uri="{BB962C8B-B14F-4D97-AF65-F5344CB8AC3E}">
        <p14:creationId xmlns:p14="http://schemas.microsoft.com/office/powerpoint/2010/main" val="12027682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4B1FF2-F406-FBA1-9B14-F6CC55D9DCE3}"/>
              </a:ext>
            </a:extLst>
          </p:cNvPr>
          <p:cNvSpPr txBox="1"/>
          <p:nvPr/>
        </p:nvSpPr>
        <p:spPr>
          <a:xfrm>
            <a:off x="2571007" y="221456"/>
            <a:ext cx="7723414" cy="523220"/>
          </a:xfrm>
          <a:prstGeom prst="rect">
            <a:avLst/>
          </a:prstGeom>
          <a:noFill/>
        </p:spPr>
        <p:txBody>
          <a:bodyPr wrap="square">
            <a:spAutoFit/>
          </a:bodyPr>
          <a:lstStyle/>
          <a:p>
            <a:r>
              <a:rPr lang="en-US" sz="2800" dirty="0">
                <a:solidFill>
                  <a:schemeClr val="bg1"/>
                </a:solidFill>
              </a:rPr>
              <a:t>DISTRACT WITH PLEASURABLE ACTIVITIES</a:t>
            </a:r>
            <a:endParaRPr lang="en-CA" sz="2800" dirty="0"/>
          </a:p>
        </p:txBody>
      </p:sp>
      <p:sp>
        <p:nvSpPr>
          <p:cNvPr id="8" name="TextBox 7">
            <a:extLst>
              <a:ext uri="{FF2B5EF4-FFF2-40B4-BE49-F238E27FC236}">
                <a16:creationId xmlns:a16="http://schemas.microsoft.com/office/drawing/2014/main" id="{84214613-928B-D3EF-8C43-2F3578007ECF}"/>
              </a:ext>
            </a:extLst>
          </p:cNvPr>
          <p:cNvSpPr txBox="1"/>
          <p:nvPr/>
        </p:nvSpPr>
        <p:spPr>
          <a:xfrm>
            <a:off x="6369132" y="1239189"/>
            <a:ext cx="5344855" cy="5447645"/>
          </a:xfrm>
          <a:prstGeom prst="rect">
            <a:avLst/>
          </a:prstGeom>
          <a:noFill/>
        </p:spPr>
        <p:txBody>
          <a:bodyPr wrap="square">
            <a:spAutoFit/>
          </a:bodyPr>
          <a:lstStyle/>
          <a:p>
            <a:pPr marL="285750" indent="-285750">
              <a:buFont typeface="Arial" panose="020B0604020202020204" pitchFamily="34" charset="0"/>
              <a:buChar char="•"/>
            </a:pPr>
            <a:r>
              <a:rPr lang="en-US" sz="2400" dirty="0"/>
              <a:t>Review the list of pleasurable activities on pages 18-20 of the workbook </a:t>
            </a:r>
          </a:p>
          <a:p>
            <a:pPr marL="285750" indent="-285750">
              <a:buFont typeface="Arial" panose="020B0604020202020204" pitchFamily="34" charset="0"/>
              <a:buChar char="•"/>
            </a:pPr>
            <a:r>
              <a:rPr lang="en-US" sz="2400" dirty="0"/>
              <a:t>Check off the activities you are likely to use</a:t>
            </a:r>
          </a:p>
          <a:p>
            <a:pPr marL="285750" indent="-285750">
              <a:buFont typeface="Arial" panose="020B0604020202020204" pitchFamily="34" charset="0"/>
              <a:buChar char="•"/>
            </a:pPr>
            <a:r>
              <a:rPr lang="en-US" sz="2400" dirty="0"/>
              <a:t>Engage in these activities as often as you can, don’t wait until you’re in crisis</a:t>
            </a:r>
          </a:p>
          <a:p>
            <a:pPr marL="285750" indent="-285750">
              <a:buFont typeface="Arial" panose="020B0604020202020204" pitchFamily="34" charset="0"/>
              <a:buChar char="•"/>
            </a:pPr>
            <a:r>
              <a:rPr lang="en-US" sz="2400" dirty="0"/>
              <a:t>Sometimes doing something that makes you feel good is the best way to distract yourself from painful emotions</a:t>
            </a:r>
          </a:p>
          <a:p>
            <a:pPr marL="285750" indent="-285750">
              <a:buFont typeface="Arial" panose="020B0604020202020204" pitchFamily="34" charset="0"/>
              <a:buChar char="•"/>
            </a:pPr>
            <a:r>
              <a:rPr lang="en-US" sz="2400" dirty="0"/>
              <a:t>Remember to use these in your distraction plan</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endParaRPr lang="en-US" dirty="0"/>
          </a:p>
        </p:txBody>
      </p:sp>
      <p:pic>
        <p:nvPicPr>
          <p:cNvPr id="10" name="Picture 9" descr="A list of activities with text&#10;&#10;Description automatically generated">
            <a:extLst>
              <a:ext uri="{FF2B5EF4-FFF2-40B4-BE49-F238E27FC236}">
                <a16:creationId xmlns:a16="http://schemas.microsoft.com/office/drawing/2014/main" id="{849617F4-64DD-BC6C-FBEF-F43CB2B414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564" y="1034080"/>
            <a:ext cx="5591782" cy="5393531"/>
          </a:xfrm>
          <a:prstGeom prst="rect">
            <a:avLst/>
          </a:prstGeom>
        </p:spPr>
      </p:pic>
      <p:sp>
        <p:nvSpPr>
          <p:cNvPr id="2" name="Slide Number Placeholder 1">
            <a:extLst>
              <a:ext uri="{FF2B5EF4-FFF2-40B4-BE49-F238E27FC236}">
                <a16:creationId xmlns:a16="http://schemas.microsoft.com/office/drawing/2014/main" id="{60E0562A-7EAB-0462-C498-072B4844431F}"/>
              </a:ext>
            </a:extLst>
          </p:cNvPr>
          <p:cNvSpPr>
            <a:spLocks noGrp="1"/>
          </p:cNvSpPr>
          <p:nvPr>
            <p:ph type="sldNum" sz="quarter" idx="12"/>
          </p:nvPr>
        </p:nvSpPr>
        <p:spPr/>
        <p:txBody>
          <a:bodyPr/>
          <a:lstStyle/>
          <a:p>
            <a:fld id="{F48A3050-3C4F-4E17-905D-E7C5B5406460}" type="slidenum">
              <a:rPr lang="en-CA" smtClean="0"/>
              <a:t>114</a:t>
            </a:fld>
            <a:endParaRPr lang="en-CA"/>
          </a:p>
        </p:txBody>
      </p:sp>
    </p:spTree>
    <p:extLst>
      <p:ext uri="{BB962C8B-B14F-4D97-AF65-F5344CB8AC3E}">
        <p14:creationId xmlns:p14="http://schemas.microsoft.com/office/powerpoint/2010/main" val="6759104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extBox 3">
            <a:extLst>
              <a:ext uri="{FF2B5EF4-FFF2-40B4-BE49-F238E27FC236}">
                <a16:creationId xmlns:a16="http://schemas.microsoft.com/office/drawing/2014/main" id="{95FD49EC-37B3-08E9-02B7-833BAD4B0450}"/>
              </a:ext>
            </a:extLst>
          </p:cNvPr>
          <p:cNvGraphicFramePr/>
          <p:nvPr/>
        </p:nvGraphicFramePr>
        <p:xfrm>
          <a:off x="113414" y="0"/>
          <a:ext cx="12078586" cy="67801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49A8533B-A3E5-6024-C4E3-88099626C979}"/>
              </a:ext>
            </a:extLst>
          </p:cNvPr>
          <p:cNvSpPr txBox="1"/>
          <p:nvPr/>
        </p:nvSpPr>
        <p:spPr>
          <a:xfrm>
            <a:off x="-198475" y="77821"/>
            <a:ext cx="4068726" cy="830997"/>
          </a:xfrm>
          <a:prstGeom prst="rect">
            <a:avLst/>
          </a:prstGeom>
          <a:noFill/>
        </p:spPr>
        <p:txBody>
          <a:bodyPr wrap="square">
            <a:spAutoFit/>
          </a:bodyPr>
          <a:lstStyle/>
          <a:p>
            <a:pPr lvl="0" algn="ctr"/>
            <a:r>
              <a:rPr lang="en-US" sz="2400" dirty="0">
                <a:solidFill>
                  <a:schemeClr val="bg1"/>
                </a:solidFill>
              </a:rPr>
              <a:t>OTHER WAYS OF DISTRACTING YOURSELF</a:t>
            </a:r>
            <a:endParaRPr lang="en-CA" sz="2400" dirty="0">
              <a:solidFill>
                <a:schemeClr val="bg1"/>
              </a:solidFill>
            </a:endParaRPr>
          </a:p>
        </p:txBody>
      </p:sp>
      <p:sp>
        <p:nvSpPr>
          <p:cNvPr id="2" name="Slide Number Placeholder 1">
            <a:extLst>
              <a:ext uri="{FF2B5EF4-FFF2-40B4-BE49-F238E27FC236}">
                <a16:creationId xmlns:a16="http://schemas.microsoft.com/office/drawing/2014/main" id="{489B74FB-378A-0BC8-96A6-537E38EE05D5}"/>
              </a:ext>
            </a:extLst>
          </p:cNvPr>
          <p:cNvSpPr>
            <a:spLocks noGrp="1"/>
          </p:cNvSpPr>
          <p:nvPr>
            <p:ph type="sldNum" sz="quarter" idx="12"/>
          </p:nvPr>
        </p:nvSpPr>
        <p:spPr/>
        <p:txBody>
          <a:bodyPr/>
          <a:lstStyle/>
          <a:p>
            <a:fld id="{F48A3050-3C4F-4E17-905D-E7C5B5406460}" type="slidenum">
              <a:rPr lang="en-CA" smtClean="0"/>
              <a:t>115</a:t>
            </a:fld>
            <a:endParaRPr lang="en-CA"/>
          </a:p>
        </p:txBody>
      </p:sp>
    </p:spTree>
    <p:extLst>
      <p:ext uri="{BB962C8B-B14F-4D97-AF65-F5344CB8AC3E}">
        <p14:creationId xmlns:p14="http://schemas.microsoft.com/office/powerpoint/2010/main" val="240287444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24F2B-5A36-C70A-235E-94CF5938E9B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FCFADEE-0182-FA79-CCE1-0833BD5EF9D5}"/>
              </a:ext>
            </a:extLst>
          </p:cNvPr>
          <p:cNvSpPr txBox="1"/>
          <p:nvPr/>
        </p:nvSpPr>
        <p:spPr>
          <a:xfrm>
            <a:off x="336275" y="202157"/>
            <a:ext cx="8257032" cy="6270819"/>
          </a:xfrm>
          <a:prstGeom prst="rect">
            <a:avLst/>
          </a:prstGeom>
          <a:noFill/>
        </p:spPr>
        <p:txBody>
          <a:bodyPr wrap="square">
            <a:spAutoFit/>
          </a:bodyPr>
          <a:lstStyle/>
          <a:p>
            <a:pPr>
              <a:lnSpc>
                <a:spcPct val="107000"/>
              </a:lnSpc>
              <a:spcAft>
                <a:spcPts val="800"/>
              </a:spcAft>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UPDATED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a:t>
            </a:r>
          </a:p>
          <a:p>
            <a:pPr>
              <a:lnSpc>
                <a:spcPct val="107000"/>
              </a:lnSpc>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                                                                        Distress tolerance skills</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Grounding skills- Set a daily intention</a:t>
            </a:r>
            <a:endPar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Sensory soothing toolkit</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5,4,3,2,1 method</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emotional freedom technique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REST (or PEST) Pause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Radical acceptance statements (please specify)</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Distraction plan                                                  “</a:t>
            </a:r>
          </a:p>
          <a:p>
            <a:pPr marL="342900" lvl="0" indent="-342900">
              <a:lnSpc>
                <a:spcPct val="107000"/>
              </a:lnSpc>
              <a:spcAft>
                <a:spcPts val="800"/>
              </a:spcAft>
              <a:buFont typeface="+mj-lt"/>
              <a:buAutoNum type="arabicPeriod"/>
            </a:pPr>
            <a:r>
              <a:rPr lang="en-CA" sz="2000" kern="100" dirty="0">
                <a:effectLst/>
                <a:latin typeface="Aptos" panose="020B0004020202020204" pitchFamily="34" charset="0"/>
                <a:ea typeface="Aptos" panose="020B0004020202020204" pitchFamily="34" charset="0"/>
                <a:cs typeface="Times New Roman" panose="02020603050405020304" pitchFamily="18" charset="0"/>
              </a:rPr>
              <a:t>Self-soothing plan</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Safe place visualization</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Cue controlled relaxation</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Rediscovering your values (please specify)</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Rehearse values-based behavior or edit/splice/paste</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 Connect with your higher power</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pP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3C4BE8E-E07F-49F6-DE5B-B4D97ACA85CD}"/>
              </a:ext>
            </a:extLst>
          </p:cNvPr>
          <p:cNvSpPr txBox="1"/>
          <p:nvPr/>
        </p:nvSpPr>
        <p:spPr>
          <a:xfrm>
            <a:off x="6885992" y="1284905"/>
            <a:ext cx="5169159" cy="2862322"/>
          </a:xfrm>
          <a:prstGeom prst="rect">
            <a:avLst/>
          </a:prstGeom>
          <a:noFill/>
        </p:spPr>
        <p:txBody>
          <a:bodyPr wrap="square">
            <a:spAutoFit/>
          </a:bodyPr>
          <a:lstStyle/>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14. Live in the present moment</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15. </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Use self-encouraging coping thoughts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16. Radical acceptance</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17. Use self-affirming statements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18. Balance feelings and threat</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19. Create new coping strategies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20. Create an emergency coping plan</a:t>
            </a:r>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sz="2000" dirty="0"/>
          </a:p>
        </p:txBody>
      </p:sp>
      <p:sp>
        <p:nvSpPr>
          <p:cNvPr id="2" name="Slide Number Placeholder 1">
            <a:extLst>
              <a:ext uri="{FF2B5EF4-FFF2-40B4-BE49-F238E27FC236}">
                <a16:creationId xmlns:a16="http://schemas.microsoft.com/office/drawing/2014/main" id="{83AF17A1-DDC5-0BDC-906C-6818A313E683}"/>
              </a:ext>
            </a:extLst>
          </p:cNvPr>
          <p:cNvSpPr>
            <a:spLocks noGrp="1"/>
          </p:cNvSpPr>
          <p:nvPr>
            <p:ph type="sldNum" sz="quarter" idx="12"/>
          </p:nvPr>
        </p:nvSpPr>
        <p:spPr/>
        <p:txBody>
          <a:bodyPr/>
          <a:lstStyle/>
          <a:p>
            <a:fld id="{F48A3050-3C4F-4E17-905D-E7C5B5406460}" type="slidenum">
              <a:rPr lang="en-CA" smtClean="0"/>
              <a:t>116</a:t>
            </a:fld>
            <a:endParaRPr lang="en-CA"/>
          </a:p>
        </p:txBody>
      </p:sp>
    </p:spTree>
    <p:extLst>
      <p:ext uri="{BB962C8B-B14F-4D97-AF65-F5344CB8AC3E}">
        <p14:creationId xmlns:p14="http://schemas.microsoft.com/office/powerpoint/2010/main" val="122954207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95B3D-0563-D662-911F-E304CF8E5037}"/>
              </a:ext>
            </a:extLst>
          </p:cNvPr>
          <p:cNvSpPr>
            <a:spLocks noGrp="1"/>
          </p:cNvSpPr>
          <p:nvPr>
            <p:ph type="title" idx="4294967295"/>
          </p:nvPr>
        </p:nvSpPr>
        <p:spPr>
          <a:xfrm>
            <a:off x="775412" y="201112"/>
            <a:ext cx="4500563" cy="2095500"/>
          </a:xfrm>
        </p:spPr>
        <p:txBody>
          <a:bodyPr>
            <a:normAutofit/>
          </a:bodyPr>
          <a:lstStyle/>
          <a:p>
            <a:pPr algn="ctr"/>
            <a:r>
              <a:rPr lang="en-US" sz="2800" dirty="0">
                <a:solidFill>
                  <a:schemeClr val="bg1"/>
                </a:solidFill>
              </a:rPr>
              <a:t>Relax and Self Soothe</a:t>
            </a:r>
          </a:p>
        </p:txBody>
      </p:sp>
      <p:sp>
        <p:nvSpPr>
          <p:cNvPr id="3" name="Content Placeholder 2">
            <a:extLst>
              <a:ext uri="{FF2B5EF4-FFF2-40B4-BE49-F238E27FC236}">
                <a16:creationId xmlns:a16="http://schemas.microsoft.com/office/drawing/2014/main" id="{AC988C75-33E5-C85E-A1E2-9C421E11B95E}"/>
              </a:ext>
            </a:extLst>
          </p:cNvPr>
          <p:cNvSpPr>
            <a:spLocks noGrp="1"/>
          </p:cNvSpPr>
          <p:nvPr>
            <p:ph idx="4294967295"/>
          </p:nvPr>
        </p:nvSpPr>
        <p:spPr>
          <a:xfrm>
            <a:off x="822161" y="2168194"/>
            <a:ext cx="4500563" cy="3594100"/>
          </a:xfrm>
        </p:spPr>
        <p:txBody>
          <a:bodyPr anchor="t">
            <a:normAutofit lnSpcReduction="10000"/>
          </a:bodyPr>
          <a:lstStyle/>
          <a:p>
            <a:pPr marL="457200" indent="-457200">
              <a:buFont typeface="Arial" panose="020B0604020202020204" pitchFamily="34" charset="0"/>
              <a:buChar char="•"/>
            </a:pPr>
            <a:r>
              <a:rPr lang="en-US" sz="2400" dirty="0"/>
              <a:t>When we are in the window of emotional tolerance, that is calm or alert, we think more clearly and make better choices</a:t>
            </a:r>
          </a:p>
          <a:p>
            <a:pPr marL="457200" indent="-457200">
              <a:buFont typeface="Arial" panose="020B0604020202020204" pitchFamily="34" charset="0"/>
              <a:buChar char="•"/>
            </a:pPr>
            <a:r>
              <a:rPr lang="en-US" sz="2400" dirty="0"/>
              <a:t>Relaxation and self-soothing strategies can bring us back into the window of tolerance</a:t>
            </a:r>
          </a:p>
          <a:p>
            <a:pPr marL="457200" indent="-457200">
              <a:buFont typeface="Arial" panose="020B0604020202020204" pitchFamily="34" charset="0"/>
              <a:buChar char="•"/>
            </a:pPr>
            <a:r>
              <a:rPr lang="en-US" sz="2400" dirty="0"/>
              <a:t>We can relax and self-sooth using any of our 5 senses </a:t>
            </a:r>
          </a:p>
          <a:p>
            <a:endParaRPr lang="en-US" dirty="0"/>
          </a:p>
        </p:txBody>
      </p:sp>
      <p:pic>
        <p:nvPicPr>
          <p:cNvPr id="6" name="Picture 5" descr="Dog wrapped in blanket">
            <a:extLst>
              <a:ext uri="{FF2B5EF4-FFF2-40B4-BE49-F238E27FC236}">
                <a16:creationId xmlns:a16="http://schemas.microsoft.com/office/drawing/2014/main" id="{021A27D0-C87F-E0E4-2EE0-A44094E48C27}"/>
              </a:ext>
            </a:extLst>
          </p:cNvPr>
          <p:cNvPicPr>
            <a:picLocks noChangeAspect="1"/>
          </p:cNvPicPr>
          <p:nvPr/>
        </p:nvPicPr>
        <p:blipFill rotWithShape="1">
          <a:blip r:embed="rId2"/>
          <a:srcRect l="19918" r="20732" b="-1"/>
          <a:stretch/>
        </p:blipFill>
        <p:spPr>
          <a:xfrm>
            <a:off x="6096000" y="201112"/>
            <a:ext cx="5741926" cy="6455776"/>
          </a:xfrm>
          <a:prstGeom prst="rect">
            <a:avLst/>
          </a:prstGeom>
        </p:spPr>
      </p:pic>
      <p:sp>
        <p:nvSpPr>
          <p:cNvPr id="4" name="Slide Number Placeholder 3">
            <a:extLst>
              <a:ext uri="{FF2B5EF4-FFF2-40B4-BE49-F238E27FC236}">
                <a16:creationId xmlns:a16="http://schemas.microsoft.com/office/drawing/2014/main" id="{E56E5A67-8ED0-C0E2-A96B-3EE51842B1DB}"/>
              </a:ext>
            </a:extLst>
          </p:cNvPr>
          <p:cNvSpPr>
            <a:spLocks noGrp="1"/>
          </p:cNvSpPr>
          <p:nvPr>
            <p:ph type="sldNum" sz="quarter" idx="12"/>
          </p:nvPr>
        </p:nvSpPr>
        <p:spPr/>
        <p:txBody>
          <a:bodyPr/>
          <a:lstStyle/>
          <a:p>
            <a:fld id="{F48A3050-3C4F-4E17-905D-E7C5B5406460}" type="slidenum">
              <a:rPr lang="en-CA" smtClean="0"/>
              <a:t>117</a:t>
            </a:fld>
            <a:endParaRPr lang="en-CA"/>
          </a:p>
        </p:txBody>
      </p:sp>
    </p:spTree>
    <p:extLst>
      <p:ext uri="{BB962C8B-B14F-4D97-AF65-F5344CB8AC3E}">
        <p14:creationId xmlns:p14="http://schemas.microsoft.com/office/powerpoint/2010/main" val="328581487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41AA9-646A-7251-0C3B-CF8313FF7265}"/>
              </a:ext>
            </a:extLst>
          </p:cNvPr>
          <p:cNvSpPr>
            <a:spLocks noGrp="1"/>
          </p:cNvSpPr>
          <p:nvPr>
            <p:ph type="title" idx="4294967295"/>
          </p:nvPr>
        </p:nvSpPr>
        <p:spPr>
          <a:xfrm>
            <a:off x="2045055" y="264184"/>
            <a:ext cx="2855913" cy="2095500"/>
          </a:xfrm>
        </p:spPr>
        <p:txBody>
          <a:bodyPr>
            <a:normAutofit/>
          </a:bodyPr>
          <a:lstStyle/>
          <a:p>
            <a:r>
              <a:rPr lang="en-US" sz="4400" dirty="0">
                <a:solidFill>
                  <a:schemeClr val="bg1"/>
                </a:solidFill>
              </a:rPr>
              <a:t>SMELL</a:t>
            </a:r>
          </a:p>
        </p:txBody>
      </p:sp>
      <p:sp>
        <p:nvSpPr>
          <p:cNvPr id="9" name="Content Placeholder 8">
            <a:extLst>
              <a:ext uri="{FF2B5EF4-FFF2-40B4-BE49-F238E27FC236}">
                <a16:creationId xmlns:a16="http://schemas.microsoft.com/office/drawing/2014/main" id="{A244422F-1D93-B9E5-D47B-62B3616BF98E}"/>
              </a:ext>
            </a:extLst>
          </p:cNvPr>
          <p:cNvSpPr>
            <a:spLocks noGrp="1"/>
          </p:cNvSpPr>
          <p:nvPr>
            <p:ph idx="4294967295"/>
          </p:nvPr>
        </p:nvSpPr>
        <p:spPr>
          <a:xfrm>
            <a:off x="685739" y="2178317"/>
            <a:ext cx="5246688" cy="3594100"/>
          </a:xfrm>
        </p:spPr>
        <p:txBody>
          <a:bodyPr anchor="t">
            <a:normAutofit/>
          </a:bodyPr>
          <a:lstStyle/>
          <a:p>
            <a:pPr marL="457200" indent="-457200">
              <a:buFont typeface="Arial" panose="020B0604020202020204" pitchFamily="34" charset="0"/>
              <a:buChar char="•"/>
            </a:pPr>
            <a:r>
              <a:rPr lang="en-US" sz="2400" dirty="0"/>
              <a:t>Light a candle, use incense</a:t>
            </a:r>
          </a:p>
          <a:p>
            <a:pPr marL="457200" indent="-457200">
              <a:buFont typeface="Arial" panose="020B0604020202020204" pitchFamily="34" charset="0"/>
              <a:buChar char="•"/>
            </a:pPr>
            <a:r>
              <a:rPr lang="en-US" sz="2400" dirty="0"/>
              <a:t>smell perfume, essential oils, or freshly baked bread/cookies</a:t>
            </a:r>
          </a:p>
          <a:p>
            <a:pPr marL="457200" indent="-457200">
              <a:buFont typeface="Arial" panose="020B0604020202020204" pitchFamily="34" charset="0"/>
              <a:buChar char="•"/>
            </a:pPr>
            <a:r>
              <a:rPr lang="en-US" sz="2400" dirty="0"/>
              <a:t>Go to a place with a comforting smell </a:t>
            </a:r>
          </a:p>
          <a:p>
            <a:pPr marL="457200" indent="-457200">
              <a:buFont typeface="Arial" panose="020B0604020202020204" pitchFamily="34" charset="0"/>
              <a:buChar char="•"/>
            </a:pPr>
            <a:r>
              <a:rPr lang="en-US" sz="2400" dirty="0"/>
              <a:t>Go to a forest or a farm</a:t>
            </a:r>
          </a:p>
        </p:txBody>
      </p:sp>
      <p:pic>
        <p:nvPicPr>
          <p:cNvPr id="5" name="Content Placeholder 4" descr="Coffee beans">
            <a:extLst>
              <a:ext uri="{FF2B5EF4-FFF2-40B4-BE49-F238E27FC236}">
                <a16:creationId xmlns:a16="http://schemas.microsoft.com/office/drawing/2014/main" id="{1A50D25A-A750-C478-0637-1096B4CCBF11}"/>
              </a:ext>
            </a:extLst>
          </p:cNvPr>
          <p:cNvPicPr>
            <a:picLocks noChangeAspect="1"/>
          </p:cNvPicPr>
          <p:nvPr/>
        </p:nvPicPr>
        <p:blipFill rotWithShape="1">
          <a:blip r:embed="rId2"/>
          <a:srcRect l="18861" r="21790" b="-1"/>
          <a:stretch/>
        </p:blipFill>
        <p:spPr>
          <a:xfrm>
            <a:off x="6259574" y="264184"/>
            <a:ext cx="5676735" cy="6329631"/>
          </a:xfrm>
          <a:prstGeom prst="rect">
            <a:avLst/>
          </a:prstGeom>
        </p:spPr>
      </p:pic>
      <p:sp>
        <p:nvSpPr>
          <p:cNvPr id="3" name="Slide Number Placeholder 2">
            <a:extLst>
              <a:ext uri="{FF2B5EF4-FFF2-40B4-BE49-F238E27FC236}">
                <a16:creationId xmlns:a16="http://schemas.microsoft.com/office/drawing/2014/main" id="{0B589E25-8A16-805A-5063-A5BE2AB96834}"/>
              </a:ext>
            </a:extLst>
          </p:cNvPr>
          <p:cNvSpPr>
            <a:spLocks noGrp="1"/>
          </p:cNvSpPr>
          <p:nvPr>
            <p:ph type="sldNum" sz="quarter" idx="12"/>
          </p:nvPr>
        </p:nvSpPr>
        <p:spPr/>
        <p:txBody>
          <a:bodyPr/>
          <a:lstStyle/>
          <a:p>
            <a:fld id="{F48A3050-3C4F-4E17-905D-E7C5B5406460}" type="slidenum">
              <a:rPr lang="en-CA" smtClean="0"/>
              <a:t>118</a:t>
            </a:fld>
            <a:endParaRPr lang="en-CA"/>
          </a:p>
        </p:txBody>
      </p:sp>
    </p:spTree>
    <p:extLst>
      <p:ext uri="{BB962C8B-B14F-4D97-AF65-F5344CB8AC3E}">
        <p14:creationId xmlns:p14="http://schemas.microsoft.com/office/powerpoint/2010/main" val="70608998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A9202-AD13-4764-8F9F-2AAE28D65776}"/>
              </a:ext>
            </a:extLst>
          </p:cNvPr>
          <p:cNvSpPr>
            <a:spLocks noGrp="1"/>
          </p:cNvSpPr>
          <p:nvPr>
            <p:ph type="title" idx="4294967295"/>
          </p:nvPr>
        </p:nvSpPr>
        <p:spPr>
          <a:xfrm>
            <a:off x="1558137" y="338137"/>
            <a:ext cx="2957513" cy="2095500"/>
          </a:xfrm>
        </p:spPr>
        <p:txBody>
          <a:bodyPr>
            <a:normAutofit/>
          </a:bodyPr>
          <a:lstStyle/>
          <a:p>
            <a:r>
              <a:rPr lang="en-US" sz="4400" dirty="0">
                <a:solidFill>
                  <a:schemeClr val="bg1"/>
                </a:solidFill>
              </a:rPr>
              <a:t>vision</a:t>
            </a:r>
          </a:p>
        </p:txBody>
      </p:sp>
      <p:sp>
        <p:nvSpPr>
          <p:cNvPr id="9" name="Content Placeholder 8">
            <a:extLst>
              <a:ext uri="{FF2B5EF4-FFF2-40B4-BE49-F238E27FC236}">
                <a16:creationId xmlns:a16="http://schemas.microsoft.com/office/drawing/2014/main" id="{D8B597E7-47DF-E501-FC81-19FB9E93B291}"/>
              </a:ext>
            </a:extLst>
          </p:cNvPr>
          <p:cNvSpPr>
            <a:spLocks noGrp="1"/>
          </p:cNvSpPr>
          <p:nvPr>
            <p:ph idx="4294967295"/>
          </p:nvPr>
        </p:nvSpPr>
        <p:spPr>
          <a:xfrm>
            <a:off x="270663" y="2156028"/>
            <a:ext cx="5260975" cy="3594100"/>
          </a:xfrm>
        </p:spPr>
        <p:txBody>
          <a:bodyPr anchor="t">
            <a:normAutofit/>
          </a:bodyPr>
          <a:lstStyle/>
          <a:p>
            <a:pPr marL="457200" indent="-457200">
              <a:buFont typeface="Arial" panose="020B0604020202020204" pitchFamily="34" charset="0"/>
              <a:buChar char="•"/>
            </a:pPr>
            <a:r>
              <a:rPr lang="en-US" sz="2400" dirty="0"/>
              <a:t>Make a collage</a:t>
            </a:r>
          </a:p>
          <a:p>
            <a:pPr marL="457200" indent="-457200">
              <a:buFont typeface="Arial" panose="020B0604020202020204" pitchFamily="34" charset="0"/>
              <a:buChar char="•"/>
            </a:pPr>
            <a:r>
              <a:rPr lang="en-US" sz="2400" dirty="0"/>
              <a:t>Find a picture of or go to a place that’s visually soothing</a:t>
            </a:r>
          </a:p>
          <a:p>
            <a:pPr marL="457200" indent="-457200">
              <a:buFont typeface="Arial" panose="020B0604020202020204" pitchFamily="34" charset="0"/>
              <a:buChar char="•"/>
            </a:pPr>
            <a:r>
              <a:rPr lang="en-US" sz="2400" dirty="0"/>
              <a:t>Carry a photo of someone you admire or love</a:t>
            </a:r>
          </a:p>
          <a:p>
            <a:pPr marL="457200" indent="-457200">
              <a:buFont typeface="Arial" panose="020B0604020202020204" pitchFamily="34" charset="0"/>
              <a:buChar char="•"/>
            </a:pPr>
            <a:endParaRPr lang="en-US" dirty="0"/>
          </a:p>
        </p:txBody>
      </p:sp>
      <p:pic>
        <p:nvPicPr>
          <p:cNvPr id="10" name="Picture 9" descr="A picture containing dog, indoor, floor, sitting&#10;&#10;Description automatically generated">
            <a:extLst>
              <a:ext uri="{FF2B5EF4-FFF2-40B4-BE49-F238E27FC236}">
                <a16:creationId xmlns:a16="http://schemas.microsoft.com/office/drawing/2014/main" id="{621BB37C-19D9-1EEC-9AAC-0C29D6AE92AA}"/>
              </a:ext>
            </a:extLst>
          </p:cNvPr>
          <p:cNvPicPr>
            <a:picLocks noChangeAspect="1"/>
          </p:cNvPicPr>
          <p:nvPr/>
        </p:nvPicPr>
        <p:blipFill>
          <a:blip r:embed="rId2"/>
          <a:stretch>
            <a:fillRect/>
          </a:stretch>
        </p:blipFill>
        <p:spPr>
          <a:xfrm>
            <a:off x="5757975" y="338137"/>
            <a:ext cx="6053026" cy="6181725"/>
          </a:xfrm>
          <a:prstGeom prst="rect">
            <a:avLst/>
          </a:prstGeom>
        </p:spPr>
      </p:pic>
      <p:sp>
        <p:nvSpPr>
          <p:cNvPr id="3" name="Slide Number Placeholder 2">
            <a:extLst>
              <a:ext uri="{FF2B5EF4-FFF2-40B4-BE49-F238E27FC236}">
                <a16:creationId xmlns:a16="http://schemas.microsoft.com/office/drawing/2014/main" id="{BA7C2987-84B5-AC9A-3728-35AEDE2BB763}"/>
              </a:ext>
            </a:extLst>
          </p:cNvPr>
          <p:cNvSpPr>
            <a:spLocks noGrp="1"/>
          </p:cNvSpPr>
          <p:nvPr>
            <p:ph type="sldNum" sz="quarter" idx="12"/>
          </p:nvPr>
        </p:nvSpPr>
        <p:spPr/>
        <p:txBody>
          <a:bodyPr/>
          <a:lstStyle/>
          <a:p>
            <a:fld id="{F48A3050-3C4F-4E17-905D-E7C5B5406460}" type="slidenum">
              <a:rPr lang="en-CA" smtClean="0"/>
              <a:t>119</a:t>
            </a:fld>
            <a:endParaRPr lang="en-CA"/>
          </a:p>
        </p:txBody>
      </p:sp>
    </p:spTree>
    <p:extLst>
      <p:ext uri="{BB962C8B-B14F-4D97-AF65-F5344CB8AC3E}">
        <p14:creationId xmlns:p14="http://schemas.microsoft.com/office/powerpoint/2010/main" val="2117232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minders: - St. Catherine of Genoa ~ St. Thérèse of Lisieux">
            <a:extLst>
              <a:ext uri="{FF2B5EF4-FFF2-40B4-BE49-F238E27FC236}">
                <a16:creationId xmlns:a16="http://schemas.microsoft.com/office/drawing/2014/main" id="{6523BB83-69CA-4AC2-9E39-60260293AF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302" r="1" b="14164"/>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3FFB928B-F0B8-0C5F-D93F-93FF8A8030D2}"/>
              </a:ext>
            </a:extLst>
          </p:cNvPr>
          <p:cNvSpPr>
            <a:spLocks noGrp="1"/>
          </p:cNvSpPr>
          <p:nvPr>
            <p:ph type="sldNum" sz="quarter" idx="12"/>
          </p:nvPr>
        </p:nvSpPr>
        <p:spPr/>
        <p:txBody>
          <a:bodyPr/>
          <a:lstStyle/>
          <a:p>
            <a:fld id="{F48A3050-3C4F-4E17-905D-E7C5B5406460}" type="slidenum">
              <a:rPr lang="en-CA" smtClean="0"/>
              <a:t>12</a:t>
            </a:fld>
            <a:endParaRPr lang="en-CA"/>
          </a:p>
        </p:txBody>
      </p:sp>
    </p:spTree>
    <p:extLst>
      <p:ext uri="{BB962C8B-B14F-4D97-AF65-F5344CB8AC3E}">
        <p14:creationId xmlns:p14="http://schemas.microsoft.com/office/powerpoint/2010/main" val="104468369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ile of vinyl records">
            <a:extLst>
              <a:ext uri="{FF2B5EF4-FFF2-40B4-BE49-F238E27FC236}">
                <a16:creationId xmlns:a16="http://schemas.microsoft.com/office/drawing/2014/main" id="{F4FED4DB-BADE-2030-9E68-9289BE3A0148}"/>
              </a:ext>
            </a:extLst>
          </p:cNvPr>
          <p:cNvPicPr>
            <a:picLocks noChangeAspect="1"/>
          </p:cNvPicPr>
          <p:nvPr/>
        </p:nvPicPr>
        <p:blipFill rotWithShape="1">
          <a:blip r:embed="rId2"/>
          <a:srcRect t="2499" r="-1" b="13209"/>
          <a:stretch/>
        </p:blipFill>
        <p:spPr>
          <a:xfrm>
            <a:off x="1524" y="10"/>
            <a:ext cx="12188952" cy="6857990"/>
          </a:xfrm>
          <a:prstGeom prst="rect">
            <a:avLst/>
          </a:prstGeom>
        </p:spPr>
      </p:pic>
      <p:sp>
        <p:nvSpPr>
          <p:cNvPr id="2" name="Title 1">
            <a:extLst>
              <a:ext uri="{FF2B5EF4-FFF2-40B4-BE49-F238E27FC236}">
                <a16:creationId xmlns:a16="http://schemas.microsoft.com/office/drawing/2014/main" id="{25107F60-FCCD-9455-65E0-B3DBE7BCF82E}"/>
              </a:ext>
            </a:extLst>
          </p:cNvPr>
          <p:cNvSpPr>
            <a:spLocks noGrp="1"/>
          </p:cNvSpPr>
          <p:nvPr>
            <p:ph type="title"/>
          </p:nvPr>
        </p:nvSpPr>
        <p:spPr>
          <a:xfrm>
            <a:off x="3667124" y="1103183"/>
            <a:ext cx="4857751" cy="1563989"/>
          </a:xfrm>
        </p:spPr>
        <p:txBody>
          <a:bodyPr>
            <a:normAutofit/>
          </a:bodyPr>
          <a:lstStyle/>
          <a:p>
            <a:r>
              <a:rPr lang="en-US" sz="4400" dirty="0">
                <a:solidFill>
                  <a:schemeClr val="tx1"/>
                </a:solidFill>
              </a:rPr>
              <a:t>sound</a:t>
            </a:r>
          </a:p>
        </p:txBody>
      </p:sp>
      <p:sp>
        <p:nvSpPr>
          <p:cNvPr id="9" name="Content Placeholder 8">
            <a:extLst>
              <a:ext uri="{FF2B5EF4-FFF2-40B4-BE49-F238E27FC236}">
                <a16:creationId xmlns:a16="http://schemas.microsoft.com/office/drawing/2014/main" id="{D3A258A2-0D9A-1CED-FCF9-BB09A9A6A52F}"/>
              </a:ext>
            </a:extLst>
          </p:cNvPr>
          <p:cNvSpPr>
            <a:spLocks noGrp="1"/>
          </p:cNvSpPr>
          <p:nvPr>
            <p:ph idx="1"/>
          </p:nvPr>
        </p:nvSpPr>
        <p:spPr>
          <a:xfrm>
            <a:off x="2541883" y="2213128"/>
            <a:ext cx="4924426" cy="2795492"/>
          </a:xfrm>
        </p:spPr>
        <p:txBody>
          <a:bodyPr>
            <a:noAutofit/>
          </a:bodyPr>
          <a:lstStyle/>
          <a:p>
            <a:pPr marL="457200" indent="-457200">
              <a:buFont typeface="Arial" panose="020B0604020202020204" pitchFamily="34" charset="0"/>
              <a:buChar char="•"/>
            </a:pPr>
            <a:r>
              <a:rPr lang="en-US" sz="3200" dirty="0"/>
              <a:t>Listen to… </a:t>
            </a:r>
          </a:p>
          <a:p>
            <a:pPr marL="457200" indent="-457200">
              <a:buFont typeface="Arial" panose="020B0604020202020204" pitchFamily="34" charset="0"/>
              <a:buChar char="•"/>
            </a:pPr>
            <a:r>
              <a:rPr lang="en-US" sz="3200" dirty="0"/>
              <a:t>music </a:t>
            </a:r>
          </a:p>
          <a:p>
            <a:pPr marL="457200" indent="-457200">
              <a:buFont typeface="Arial" panose="020B0604020202020204" pitchFamily="34" charset="0"/>
              <a:buChar char="•"/>
            </a:pPr>
            <a:r>
              <a:rPr lang="en-US" sz="3200" dirty="0"/>
              <a:t>Audio books/ podcast</a:t>
            </a:r>
          </a:p>
          <a:p>
            <a:pPr marL="457200" indent="-457200">
              <a:buFont typeface="Arial" panose="020B0604020202020204" pitchFamily="34" charset="0"/>
              <a:buChar char="•"/>
            </a:pPr>
            <a:r>
              <a:rPr lang="en-US" sz="3200" dirty="0"/>
              <a:t>Nature sounds</a:t>
            </a:r>
          </a:p>
          <a:p>
            <a:pPr marL="457200" indent="-457200">
              <a:buFont typeface="Arial" panose="020B0604020202020204" pitchFamily="34" charset="0"/>
              <a:buChar char="•"/>
            </a:pPr>
            <a:r>
              <a:rPr lang="en-US" sz="3200" dirty="0"/>
              <a:t>White noise machine</a:t>
            </a:r>
          </a:p>
          <a:p>
            <a:pPr marL="457200" indent="-457200">
              <a:buFont typeface="Arial" panose="020B0604020202020204" pitchFamily="34" charset="0"/>
              <a:buChar char="•"/>
            </a:pPr>
            <a:r>
              <a:rPr lang="en-US" sz="3200" dirty="0"/>
              <a:t>Guided meditations </a:t>
            </a:r>
          </a:p>
        </p:txBody>
      </p:sp>
      <p:sp>
        <p:nvSpPr>
          <p:cNvPr id="3" name="Slide Number Placeholder 2">
            <a:extLst>
              <a:ext uri="{FF2B5EF4-FFF2-40B4-BE49-F238E27FC236}">
                <a16:creationId xmlns:a16="http://schemas.microsoft.com/office/drawing/2014/main" id="{B8413C7C-B712-BB1F-3611-ADF7B156AF05}"/>
              </a:ext>
            </a:extLst>
          </p:cNvPr>
          <p:cNvSpPr>
            <a:spLocks noGrp="1"/>
          </p:cNvSpPr>
          <p:nvPr>
            <p:ph type="sldNum" sz="quarter" idx="12"/>
          </p:nvPr>
        </p:nvSpPr>
        <p:spPr/>
        <p:txBody>
          <a:bodyPr/>
          <a:lstStyle/>
          <a:p>
            <a:fld id="{F48A3050-3C4F-4E17-905D-E7C5B5406460}" type="slidenum">
              <a:rPr lang="en-CA" smtClean="0"/>
              <a:t>120</a:t>
            </a:fld>
            <a:endParaRPr lang="en-CA"/>
          </a:p>
        </p:txBody>
      </p:sp>
    </p:spTree>
    <p:extLst>
      <p:ext uri="{BB962C8B-B14F-4D97-AF65-F5344CB8AC3E}">
        <p14:creationId xmlns:p14="http://schemas.microsoft.com/office/powerpoint/2010/main" val="402114379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FD4E0-DF7A-C633-EAED-1D7E0421F7EA}"/>
              </a:ext>
            </a:extLst>
          </p:cNvPr>
          <p:cNvSpPr>
            <a:spLocks noGrp="1"/>
          </p:cNvSpPr>
          <p:nvPr>
            <p:ph type="title" idx="4294967295"/>
          </p:nvPr>
        </p:nvSpPr>
        <p:spPr>
          <a:xfrm>
            <a:off x="1952624" y="407988"/>
            <a:ext cx="4500563" cy="2095500"/>
          </a:xfrm>
        </p:spPr>
        <p:txBody>
          <a:bodyPr>
            <a:normAutofit/>
          </a:bodyPr>
          <a:lstStyle/>
          <a:p>
            <a:r>
              <a:rPr lang="en-US" sz="4400" dirty="0">
                <a:solidFill>
                  <a:schemeClr val="bg1"/>
                </a:solidFill>
              </a:rPr>
              <a:t>Taste</a:t>
            </a:r>
          </a:p>
        </p:txBody>
      </p:sp>
      <p:sp>
        <p:nvSpPr>
          <p:cNvPr id="9" name="Content Placeholder 8">
            <a:extLst>
              <a:ext uri="{FF2B5EF4-FFF2-40B4-BE49-F238E27FC236}">
                <a16:creationId xmlns:a16="http://schemas.microsoft.com/office/drawing/2014/main" id="{42AE5415-6085-B85B-E20A-048B7DE2EA44}"/>
              </a:ext>
            </a:extLst>
          </p:cNvPr>
          <p:cNvSpPr>
            <a:spLocks noGrp="1"/>
          </p:cNvSpPr>
          <p:nvPr>
            <p:ph idx="4294967295"/>
          </p:nvPr>
        </p:nvSpPr>
        <p:spPr>
          <a:xfrm>
            <a:off x="797357" y="1977022"/>
            <a:ext cx="5046663" cy="3594100"/>
          </a:xfrm>
        </p:spPr>
        <p:txBody>
          <a:bodyPr anchor="t">
            <a:noAutofit/>
          </a:bodyPr>
          <a:lstStyle/>
          <a:p>
            <a:pPr marL="457200" indent="-457200">
              <a:buFont typeface="Arial" panose="020B0604020202020204" pitchFamily="34" charset="0"/>
              <a:buChar char="•"/>
            </a:pPr>
            <a:r>
              <a:rPr lang="en-US" sz="2400" dirty="0"/>
              <a:t>Prepare and eat  favorite meal</a:t>
            </a:r>
          </a:p>
          <a:p>
            <a:pPr marL="457200" indent="-457200">
              <a:buFont typeface="Arial" panose="020B0604020202020204" pitchFamily="34" charset="0"/>
              <a:buChar char="•"/>
            </a:pPr>
            <a:r>
              <a:rPr lang="en-US" sz="2400" dirty="0"/>
              <a:t>Or comfort food</a:t>
            </a:r>
          </a:p>
          <a:p>
            <a:pPr marL="457200" indent="-457200">
              <a:buFont typeface="Arial" panose="020B0604020202020204" pitchFamily="34" charset="0"/>
              <a:buChar char="•"/>
            </a:pPr>
            <a:r>
              <a:rPr lang="en-US" sz="2400" dirty="0"/>
              <a:t>Drink cold or hot drinks</a:t>
            </a:r>
          </a:p>
          <a:p>
            <a:pPr marL="457200" indent="-457200">
              <a:buFont typeface="Arial" panose="020B0604020202020204" pitchFamily="34" charset="0"/>
              <a:buChar char="•"/>
            </a:pPr>
            <a:r>
              <a:rPr lang="en-US" sz="2400" dirty="0"/>
              <a:t>Try gum, mints, candy</a:t>
            </a:r>
          </a:p>
          <a:p>
            <a:pPr marL="457200" indent="-457200">
              <a:buFont typeface="Arial" panose="020B0604020202020204" pitchFamily="34" charset="0"/>
              <a:buChar char="•"/>
            </a:pPr>
            <a:r>
              <a:rPr lang="en-US" sz="2400" dirty="0"/>
              <a:t>Chew on ice cubes</a:t>
            </a:r>
          </a:p>
          <a:p>
            <a:pPr marL="457200" indent="-457200">
              <a:buFont typeface="Arial" panose="020B0604020202020204" pitchFamily="34" charset="0"/>
              <a:buChar char="•"/>
            </a:pPr>
            <a:r>
              <a:rPr lang="en-US" sz="2400" dirty="0"/>
              <a:t>Prepare and drink fresh juicy fruit</a:t>
            </a:r>
          </a:p>
        </p:txBody>
      </p:sp>
      <p:pic>
        <p:nvPicPr>
          <p:cNvPr id="5" name="Content Placeholder 4" descr="Plate of spaghetti sprinkled with cheese">
            <a:extLst>
              <a:ext uri="{FF2B5EF4-FFF2-40B4-BE49-F238E27FC236}">
                <a16:creationId xmlns:a16="http://schemas.microsoft.com/office/drawing/2014/main" id="{ED4176C7-3B7E-382C-33E6-3364EBA57C6E}"/>
              </a:ext>
            </a:extLst>
          </p:cNvPr>
          <p:cNvPicPr>
            <a:picLocks noChangeAspect="1"/>
          </p:cNvPicPr>
          <p:nvPr/>
        </p:nvPicPr>
        <p:blipFill rotWithShape="1">
          <a:blip r:embed="rId2"/>
          <a:srcRect l="21089" r="19562" b="-1"/>
          <a:stretch/>
        </p:blipFill>
        <p:spPr>
          <a:xfrm>
            <a:off x="5817826" y="663575"/>
            <a:ext cx="6097526" cy="5702300"/>
          </a:xfrm>
          <a:prstGeom prst="rect">
            <a:avLst/>
          </a:prstGeom>
        </p:spPr>
      </p:pic>
      <p:sp>
        <p:nvSpPr>
          <p:cNvPr id="3" name="Slide Number Placeholder 2">
            <a:extLst>
              <a:ext uri="{FF2B5EF4-FFF2-40B4-BE49-F238E27FC236}">
                <a16:creationId xmlns:a16="http://schemas.microsoft.com/office/drawing/2014/main" id="{1549696F-A19F-8469-2D74-479C2E160F40}"/>
              </a:ext>
            </a:extLst>
          </p:cNvPr>
          <p:cNvSpPr>
            <a:spLocks noGrp="1"/>
          </p:cNvSpPr>
          <p:nvPr>
            <p:ph type="sldNum" sz="quarter" idx="12"/>
          </p:nvPr>
        </p:nvSpPr>
        <p:spPr/>
        <p:txBody>
          <a:bodyPr/>
          <a:lstStyle/>
          <a:p>
            <a:fld id="{F48A3050-3C4F-4E17-905D-E7C5B5406460}" type="slidenum">
              <a:rPr lang="en-CA" smtClean="0"/>
              <a:t>121</a:t>
            </a:fld>
            <a:endParaRPr lang="en-CA"/>
          </a:p>
        </p:txBody>
      </p:sp>
    </p:spTree>
    <p:extLst>
      <p:ext uri="{BB962C8B-B14F-4D97-AF65-F5344CB8AC3E}">
        <p14:creationId xmlns:p14="http://schemas.microsoft.com/office/powerpoint/2010/main" val="265593540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A4015-BD00-0D31-E53B-F9267F291619}"/>
              </a:ext>
            </a:extLst>
          </p:cNvPr>
          <p:cNvSpPr>
            <a:spLocks noGrp="1"/>
          </p:cNvSpPr>
          <p:nvPr>
            <p:ph type="title" idx="4294967295"/>
          </p:nvPr>
        </p:nvSpPr>
        <p:spPr>
          <a:xfrm>
            <a:off x="2149126" y="321469"/>
            <a:ext cx="2482850" cy="2095500"/>
          </a:xfrm>
        </p:spPr>
        <p:txBody>
          <a:bodyPr>
            <a:normAutofit/>
          </a:bodyPr>
          <a:lstStyle/>
          <a:p>
            <a:r>
              <a:rPr lang="en-US" sz="4400" dirty="0">
                <a:solidFill>
                  <a:schemeClr val="bg1"/>
                </a:solidFill>
              </a:rPr>
              <a:t>touch</a:t>
            </a:r>
          </a:p>
        </p:txBody>
      </p:sp>
      <p:sp>
        <p:nvSpPr>
          <p:cNvPr id="9" name="Content Placeholder 8">
            <a:extLst>
              <a:ext uri="{FF2B5EF4-FFF2-40B4-BE49-F238E27FC236}">
                <a16:creationId xmlns:a16="http://schemas.microsoft.com/office/drawing/2014/main" id="{67BCA4D5-17CC-1771-48FF-1DBF51472C79}"/>
              </a:ext>
            </a:extLst>
          </p:cNvPr>
          <p:cNvSpPr>
            <a:spLocks noGrp="1"/>
          </p:cNvSpPr>
          <p:nvPr>
            <p:ph idx="4294967295"/>
          </p:nvPr>
        </p:nvSpPr>
        <p:spPr>
          <a:xfrm>
            <a:off x="685102" y="1841475"/>
            <a:ext cx="5410898" cy="3594100"/>
          </a:xfrm>
        </p:spPr>
        <p:txBody>
          <a:bodyPr anchor="t">
            <a:normAutofit lnSpcReduction="10000"/>
          </a:bodyPr>
          <a:lstStyle/>
          <a:p>
            <a:pPr marL="457200" indent="-457200">
              <a:buFont typeface="Arial" panose="020B0604020202020204" pitchFamily="34" charset="0"/>
              <a:buChar char="•"/>
            </a:pPr>
            <a:r>
              <a:rPr lang="en-US" sz="2400" dirty="0"/>
              <a:t>Use your self-soothing kit</a:t>
            </a:r>
          </a:p>
          <a:p>
            <a:pPr marL="457200" indent="-457200">
              <a:buFont typeface="Arial" panose="020B0604020202020204" pitchFamily="34" charset="0"/>
              <a:buChar char="•"/>
            </a:pPr>
            <a:r>
              <a:rPr lang="en-US" sz="2400" dirty="0"/>
              <a:t>Carry something soft and comforting in your pocket</a:t>
            </a:r>
          </a:p>
          <a:p>
            <a:pPr marL="457200" indent="-457200">
              <a:buFont typeface="Arial" panose="020B0604020202020204" pitchFamily="34" charset="0"/>
              <a:buChar char="•"/>
            </a:pPr>
            <a:r>
              <a:rPr lang="en-US" sz="2400" dirty="0"/>
              <a:t>Try a using prayer bead</a:t>
            </a:r>
          </a:p>
          <a:p>
            <a:pPr marL="457200" indent="-457200">
              <a:buFont typeface="Arial" panose="020B0604020202020204" pitchFamily="34" charset="0"/>
              <a:buChar char="•"/>
            </a:pPr>
            <a:r>
              <a:rPr lang="en-US" sz="2400" dirty="0"/>
              <a:t>Take warm or cold showers</a:t>
            </a:r>
          </a:p>
          <a:p>
            <a:pPr marL="457200" indent="-457200">
              <a:buFont typeface="Arial" panose="020B0604020202020204" pitchFamily="34" charset="0"/>
              <a:buChar char="•"/>
            </a:pPr>
            <a:r>
              <a:rPr lang="en-US" sz="2400" dirty="0"/>
              <a:t>Get a massage</a:t>
            </a:r>
          </a:p>
          <a:p>
            <a:pPr marL="457200" indent="-457200">
              <a:buFont typeface="Arial" panose="020B0604020202020204" pitchFamily="34" charset="0"/>
              <a:buChar char="•"/>
            </a:pPr>
            <a:r>
              <a:rPr lang="en-US" sz="2400" dirty="0"/>
              <a:t>Play with a pet</a:t>
            </a:r>
          </a:p>
          <a:p>
            <a:pPr marL="457200" indent="-457200">
              <a:buFont typeface="Arial" panose="020B0604020202020204" pitchFamily="34" charset="0"/>
              <a:buChar char="•"/>
            </a:pPr>
            <a:r>
              <a:rPr lang="en-US" sz="2400" dirty="0"/>
              <a:t>Wear comfortable clothes</a:t>
            </a:r>
          </a:p>
        </p:txBody>
      </p:sp>
      <p:pic>
        <p:nvPicPr>
          <p:cNvPr id="5" name="Content Placeholder 4" descr="Hand touching water">
            <a:extLst>
              <a:ext uri="{FF2B5EF4-FFF2-40B4-BE49-F238E27FC236}">
                <a16:creationId xmlns:a16="http://schemas.microsoft.com/office/drawing/2014/main" id="{7578DA69-EE40-141A-28AF-B812E7194E4B}"/>
              </a:ext>
            </a:extLst>
          </p:cNvPr>
          <p:cNvPicPr>
            <a:picLocks noChangeAspect="1"/>
          </p:cNvPicPr>
          <p:nvPr/>
        </p:nvPicPr>
        <p:blipFill rotWithShape="1">
          <a:blip r:embed="rId2"/>
          <a:srcRect l="16611" r="24040" b="-1"/>
          <a:stretch/>
        </p:blipFill>
        <p:spPr>
          <a:xfrm>
            <a:off x="6335903" y="501650"/>
            <a:ext cx="5411726" cy="5854700"/>
          </a:xfrm>
          <a:prstGeom prst="rect">
            <a:avLst/>
          </a:prstGeom>
        </p:spPr>
      </p:pic>
      <p:sp>
        <p:nvSpPr>
          <p:cNvPr id="3" name="Slide Number Placeholder 2">
            <a:extLst>
              <a:ext uri="{FF2B5EF4-FFF2-40B4-BE49-F238E27FC236}">
                <a16:creationId xmlns:a16="http://schemas.microsoft.com/office/drawing/2014/main" id="{03B5C044-8DF8-DA65-60FB-7A6BD5A29D70}"/>
              </a:ext>
            </a:extLst>
          </p:cNvPr>
          <p:cNvSpPr>
            <a:spLocks noGrp="1"/>
          </p:cNvSpPr>
          <p:nvPr>
            <p:ph type="sldNum" sz="quarter" idx="12"/>
          </p:nvPr>
        </p:nvSpPr>
        <p:spPr/>
        <p:txBody>
          <a:bodyPr/>
          <a:lstStyle/>
          <a:p>
            <a:fld id="{F48A3050-3C4F-4E17-905D-E7C5B5406460}" type="slidenum">
              <a:rPr lang="en-CA" smtClean="0"/>
              <a:t>122</a:t>
            </a:fld>
            <a:endParaRPr lang="en-CA"/>
          </a:p>
        </p:txBody>
      </p:sp>
    </p:spTree>
    <p:extLst>
      <p:ext uri="{BB962C8B-B14F-4D97-AF65-F5344CB8AC3E}">
        <p14:creationId xmlns:p14="http://schemas.microsoft.com/office/powerpoint/2010/main" val="206710669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Hand molding clay">
            <a:extLst>
              <a:ext uri="{FF2B5EF4-FFF2-40B4-BE49-F238E27FC236}">
                <a16:creationId xmlns:a16="http://schemas.microsoft.com/office/drawing/2014/main" id="{D0DBF886-6BAB-DE94-89C5-6D123A93A370}"/>
              </a:ext>
            </a:extLst>
          </p:cNvPr>
          <p:cNvPicPr>
            <a:picLocks noGrp="1" noChangeAspect="1"/>
          </p:cNvPicPr>
          <p:nvPr>
            <p:ph idx="1"/>
          </p:nvPr>
        </p:nvPicPr>
        <p:blipFill rotWithShape="1">
          <a:blip r:embed="rId2"/>
          <a:srcRect t="203" b="19152"/>
          <a:stretch/>
        </p:blipFill>
        <p:spPr>
          <a:xfrm>
            <a:off x="20" y="0"/>
            <a:ext cx="12191980" cy="6857990"/>
          </a:xfrm>
          <a:prstGeom prst="rect">
            <a:avLst/>
          </a:prstGeom>
        </p:spPr>
      </p:pic>
      <p:sp>
        <p:nvSpPr>
          <p:cNvPr id="2" name="Title 1">
            <a:extLst>
              <a:ext uri="{FF2B5EF4-FFF2-40B4-BE49-F238E27FC236}">
                <a16:creationId xmlns:a16="http://schemas.microsoft.com/office/drawing/2014/main" id="{EA20B491-8F4C-2AB3-0603-B64D878E5FEC}"/>
              </a:ext>
            </a:extLst>
          </p:cNvPr>
          <p:cNvSpPr>
            <a:spLocks noGrp="1"/>
          </p:cNvSpPr>
          <p:nvPr>
            <p:ph type="title"/>
          </p:nvPr>
        </p:nvSpPr>
        <p:spPr>
          <a:xfrm>
            <a:off x="658671" y="4077475"/>
            <a:ext cx="11076540" cy="1550896"/>
          </a:xfrm>
        </p:spPr>
        <p:txBody>
          <a:bodyPr vert="horz" lIns="91440" tIns="45720" rIns="91440" bIns="45720" rtlCol="0" anchor="b">
            <a:normAutofit fontScale="90000"/>
          </a:bodyPr>
          <a:lstStyle/>
          <a:p>
            <a:r>
              <a:rPr lang="en-US" sz="5300" dirty="0">
                <a:solidFill>
                  <a:schemeClr val="tx1"/>
                </a:solidFill>
              </a:rPr>
              <a:t>PUTTING IT TOGETHER: </a:t>
            </a:r>
            <a:br>
              <a:rPr lang="en-US" sz="5300" dirty="0">
                <a:solidFill>
                  <a:schemeClr val="tx1"/>
                </a:solidFill>
              </a:rPr>
            </a:br>
            <a:br>
              <a:rPr lang="en-US" sz="5300" dirty="0">
                <a:solidFill>
                  <a:schemeClr val="tx1"/>
                </a:solidFill>
              </a:rPr>
            </a:br>
            <a:r>
              <a:rPr lang="en-US" sz="4000" cap="none" dirty="0">
                <a:solidFill>
                  <a:schemeClr val="tx1"/>
                </a:solidFill>
              </a:rPr>
              <a:t>select your: </a:t>
            </a:r>
            <a:br>
              <a:rPr lang="en-US" sz="4000" cap="none" dirty="0">
                <a:solidFill>
                  <a:schemeClr val="tx1"/>
                </a:solidFill>
              </a:rPr>
            </a:br>
            <a:r>
              <a:rPr lang="en-US" cap="none" dirty="0">
                <a:solidFill>
                  <a:schemeClr val="tx1"/>
                </a:solidFill>
              </a:rPr>
              <a:t>1) radical acceptance statement</a:t>
            </a:r>
            <a:br>
              <a:rPr lang="en-US" cap="none" dirty="0">
                <a:solidFill>
                  <a:schemeClr val="tx1"/>
                </a:solidFill>
              </a:rPr>
            </a:br>
            <a:r>
              <a:rPr lang="en-US" cap="none" dirty="0">
                <a:solidFill>
                  <a:schemeClr val="tx1"/>
                </a:solidFill>
              </a:rPr>
              <a:t>2) distraction strategy</a:t>
            </a:r>
            <a:br>
              <a:rPr lang="en-US" cap="none" dirty="0">
                <a:solidFill>
                  <a:schemeClr val="tx1"/>
                </a:solidFill>
              </a:rPr>
            </a:br>
            <a:r>
              <a:rPr lang="en-US" cap="none" dirty="0">
                <a:solidFill>
                  <a:schemeClr val="tx1"/>
                </a:solidFill>
              </a:rPr>
              <a:t>3) relaxation and self soothing method</a:t>
            </a:r>
            <a:br>
              <a:rPr lang="en-US" dirty="0">
                <a:solidFill>
                  <a:schemeClr val="tx1"/>
                </a:solidFill>
              </a:rPr>
            </a:br>
            <a:br>
              <a:rPr lang="en-US" dirty="0">
                <a:solidFill>
                  <a:schemeClr val="tx1"/>
                </a:solidFill>
              </a:rPr>
            </a:br>
            <a:r>
              <a:rPr lang="en-US" sz="5300" dirty="0">
                <a:solidFill>
                  <a:schemeClr val="tx1"/>
                </a:solidFill>
              </a:rPr>
              <a:t>and </a:t>
            </a:r>
            <a:r>
              <a:rPr lang="en-US" sz="5300">
                <a:solidFill>
                  <a:schemeClr val="tx1"/>
                </a:solidFill>
              </a:rPr>
              <a:t>use these IN </a:t>
            </a:r>
            <a:r>
              <a:rPr lang="en-US" sz="5300" dirty="0">
                <a:solidFill>
                  <a:schemeClr val="tx1"/>
                </a:solidFill>
              </a:rPr>
              <a:t>your crisis plan</a:t>
            </a:r>
          </a:p>
        </p:txBody>
      </p:sp>
      <p:sp>
        <p:nvSpPr>
          <p:cNvPr id="3" name="Slide Number Placeholder 2">
            <a:extLst>
              <a:ext uri="{FF2B5EF4-FFF2-40B4-BE49-F238E27FC236}">
                <a16:creationId xmlns:a16="http://schemas.microsoft.com/office/drawing/2014/main" id="{291ECA04-CACC-86DD-BB69-38C4D91214A4}"/>
              </a:ext>
            </a:extLst>
          </p:cNvPr>
          <p:cNvSpPr>
            <a:spLocks noGrp="1"/>
          </p:cNvSpPr>
          <p:nvPr>
            <p:ph type="sldNum" sz="quarter" idx="12"/>
          </p:nvPr>
        </p:nvSpPr>
        <p:spPr/>
        <p:txBody>
          <a:bodyPr/>
          <a:lstStyle/>
          <a:p>
            <a:fld id="{F48A3050-3C4F-4E17-905D-E7C5B5406460}" type="slidenum">
              <a:rPr lang="en-CA" smtClean="0"/>
              <a:t>123</a:t>
            </a:fld>
            <a:endParaRPr lang="en-CA"/>
          </a:p>
        </p:txBody>
      </p:sp>
    </p:spTree>
    <p:extLst>
      <p:ext uri="{BB962C8B-B14F-4D97-AF65-F5344CB8AC3E}">
        <p14:creationId xmlns:p14="http://schemas.microsoft.com/office/powerpoint/2010/main" val="186747188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8AB07-401E-8170-A445-6BB96FEB6D9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339D67D-C558-16EA-ED47-C5B24D4CA48B}"/>
              </a:ext>
            </a:extLst>
          </p:cNvPr>
          <p:cNvSpPr txBox="1"/>
          <p:nvPr/>
        </p:nvSpPr>
        <p:spPr>
          <a:xfrm>
            <a:off x="336275" y="202157"/>
            <a:ext cx="8257032" cy="6270819"/>
          </a:xfrm>
          <a:prstGeom prst="rect">
            <a:avLst/>
          </a:prstGeom>
          <a:noFill/>
        </p:spPr>
        <p:txBody>
          <a:bodyPr wrap="square">
            <a:spAutoFit/>
          </a:bodyPr>
          <a:lstStyle/>
          <a:p>
            <a:pPr>
              <a:lnSpc>
                <a:spcPct val="107000"/>
              </a:lnSpc>
              <a:spcAft>
                <a:spcPts val="800"/>
              </a:spcAft>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UPDATED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a:t>
            </a:r>
          </a:p>
          <a:p>
            <a:pPr>
              <a:lnSpc>
                <a:spcPct val="107000"/>
              </a:lnSpc>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                                                                        Distress tolerance skills</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Grounding skills- Set a daily intention</a:t>
            </a:r>
            <a:endPar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Sensory soothing toolkit</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5,4,3,2,1 method</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emotional freedom technique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REST (or PEST) Pause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Radical acceptance statements (please specify)</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Distraction plan                                                  “</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Self-soothing plan</a:t>
            </a:r>
          </a:p>
          <a:p>
            <a:pPr marL="342900" lvl="0" indent="-342900">
              <a:lnSpc>
                <a:spcPct val="107000"/>
              </a:lnSpc>
              <a:spcAft>
                <a:spcPts val="800"/>
              </a:spcAft>
              <a:buFont typeface="+mj-lt"/>
              <a:buAutoNum type="arabicPeriod"/>
            </a:pPr>
            <a:r>
              <a:rPr lang="en-CA" sz="2000" kern="100" dirty="0">
                <a:latin typeface="Aptos" panose="020B0004020202020204" pitchFamily="34" charset="0"/>
                <a:ea typeface="Aptos" panose="020B0004020202020204" pitchFamily="34" charset="0"/>
                <a:cs typeface="Times New Roman" panose="02020603050405020304" pitchFamily="18" charset="0"/>
              </a:rPr>
              <a:t>Safe place visualization</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Cue controlled relaxation</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Rediscovering your values (please specify)</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Rehearse values-based behavior or edit/splice/paste</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 Connect with your higher power</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pP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3B29780-3FEB-349B-B147-EF5F34C0F982}"/>
              </a:ext>
            </a:extLst>
          </p:cNvPr>
          <p:cNvSpPr txBox="1"/>
          <p:nvPr/>
        </p:nvSpPr>
        <p:spPr>
          <a:xfrm>
            <a:off x="6885992" y="1284905"/>
            <a:ext cx="5169159" cy="2862322"/>
          </a:xfrm>
          <a:prstGeom prst="rect">
            <a:avLst/>
          </a:prstGeom>
          <a:noFill/>
        </p:spPr>
        <p:txBody>
          <a:bodyPr wrap="square">
            <a:spAutoFit/>
          </a:bodyPr>
          <a:lstStyle/>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14. Live in the present moment</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15. </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Use self-encouraging coping thoughts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16. Radical acceptance</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17. Use self-affirming statements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18. Balance feelings and threat</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19. Create new coping strategies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20. Create an emergency coping plan</a:t>
            </a:r>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sz="2000" dirty="0"/>
          </a:p>
        </p:txBody>
      </p:sp>
      <p:sp>
        <p:nvSpPr>
          <p:cNvPr id="2" name="Slide Number Placeholder 1">
            <a:extLst>
              <a:ext uri="{FF2B5EF4-FFF2-40B4-BE49-F238E27FC236}">
                <a16:creationId xmlns:a16="http://schemas.microsoft.com/office/drawing/2014/main" id="{F81EEA8B-3392-69C2-F512-017DBBA8EF84}"/>
              </a:ext>
            </a:extLst>
          </p:cNvPr>
          <p:cNvSpPr>
            <a:spLocks noGrp="1"/>
          </p:cNvSpPr>
          <p:nvPr>
            <p:ph type="sldNum" sz="quarter" idx="12"/>
          </p:nvPr>
        </p:nvSpPr>
        <p:spPr/>
        <p:txBody>
          <a:bodyPr/>
          <a:lstStyle/>
          <a:p>
            <a:fld id="{F48A3050-3C4F-4E17-905D-E7C5B5406460}" type="slidenum">
              <a:rPr lang="en-CA" smtClean="0"/>
              <a:t>124</a:t>
            </a:fld>
            <a:endParaRPr lang="en-CA"/>
          </a:p>
        </p:txBody>
      </p:sp>
    </p:spTree>
    <p:extLst>
      <p:ext uri="{BB962C8B-B14F-4D97-AF65-F5344CB8AC3E}">
        <p14:creationId xmlns:p14="http://schemas.microsoft.com/office/powerpoint/2010/main" val="155409383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0A5A0-ECFB-7906-D74F-1B9144E99CD8}"/>
              </a:ext>
            </a:extLst>
          </p:cNvPr>
          <p:cNvSpPr>
            <a:spLocks noGrp="1"/>
          </p:cNvSpPr>
          <p:nvPr>
            <p:ph type="title"/>
          </p:nvPr>
        </p:nvSpPr>
        <p:spPr/>
        <p:txBody>
          <a:bodyPr/>
          <a:lstStyle/>
          <a:p>
            <a:endParaRPr lang="en-CA"/>
          </a:p>
        </p:txBody>
      </p:sp>
      <p:pic>
        <p:nvPicPr>
          <p:cNvPr id="4" name="Online Media 3" title="Safe and Peaceful Place Visualization Exercise 4 minutes">
            <a:hlinkClick r:id="" action="ppaction://media"/>
            <a:extLst>
              <a:ext uri="{FF2B5EF4-FFF2-40B4-BE49-F238E27FC236}">
                <a16:creationId xmlns:a16="http://schemas.microsoft.com/office/drawing/2014/main" id="{2A00AD62-DDA7-23CE-C9B0-ED610CE5496D}"/>
              </a:ext>
            </a:extLst>
          </p:cNvPr>
          <p:cNvPicPr>
            <a:picLocks noGrp="1" noRot="1" noChangeAspect="1"/>
          </p:cNvPicPr>
          <p:nvPr>
            <p:ph idx="1"/>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F7D0759D-A9C7-F5A5-0665-F48719EDE5B9}"/>
              </a:ext>
            </a:extLst>
          </p:cNvPr>
          <p:cNvSpPr>
            <a:spLocks noGrp="1"/>
          </p:cNvSpPr>
          <p:nvPr>
            <p:ph type="sldNum" sz="quarter" idx="12"/>
          </p:nvPr>
        </p:nvSpPr>
        <p:spPr/>
        <p:txBody>
          <a:bodyPr/>
          <a:lstStyle/>
          <a:p>
            <a:fld id="{F48A3050-3C4F-4E17-905D-E7C5B5406460}" type="slidenum">
              <a:rPr lang="en-CA" smtClean="0"/>
              <a:t>125</a:t>
            </a:fld>
            <a:endParaRPr lang="en-CA"/>
          </a:p>
        </p:txBody>
      </p:sp>
    </p:spTree>
    <p:extLst>
      <p:ext uri="{BB962C8B-B14F-4D97-AF65-F5344CB8AC3E}">
        <p14:creationId xmlns:p14="http://schemas.microsoft.com/office/powerpoint/2010/main" val="216074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D5EB4C-2D9A-8048-0983-EFB30736B032}"/>
              </a:ext>
            </a:extLst>
          </p:cNvPr>
          <p:cNvSpPr>
            <a:spLocks noGrp="1"/>
          </p:cNvSpPr>
          <p:nvPr>
            <p:ph type="title" idx="4294967295"/>
          </p:nvPr>
        </p:nvSpPr>
        <p:spPr>
          <a:xfrm>
            <a:off x="7088124" y="0"/>
            <a:ext cx="4081398" cy="1457325"/>
          </a:xfrm>
        </p:spPr>
        <p:txBody>
          <a:bodyPr>
            <a:normAutofit/>
          </a:bodyPr>
          <a:lstStyle/>
          <a:p>
            <a:pPr algn="ctr"/>
            <a:r>
              <a:rPr lang="en-US" dirty="0">
                <a:solidFill>
                  <a:schemeClr val="bg1"/>
                </a:solidFill>
              </a:rPr>
              <a:t>Safe-Place visualization</a:t>
            </a:r>
          </a:p>
        </p:txBody>
      </p:sp>
      <p:pic>
        <p:nvPicPr>
          <p:cNvPr id="8" name="Content Placeholder 7" descr="Two dogs snuggling under a blanket, with just noses sticking out">
            <a:extLst>
              <a:ext uri="{FF2B5EF4-FFF2-40B4-BE49-F238E27FC236}">
                <a16:creationId xmlns:a16="http://schemas.microsoft.com/office/drawing/2014/main" id="{AB83B38E-E348-C92F-A727-2E3F76E3B99E}"/>
              </a:ext>
            </a:extLst>
          </p:cNvPr>
          <p:cNvPicPr>
            <a:picLocks noGrp="1" noChangeAspect="1"/>
          </p:cNvPicPr>
          <p:nvPr>
            <p:ph sz="half" idx="4294967295"/>
          </p:nvPr>
        </p:nvPicPr>
        <p:blipFill>
          <a:blip r:embed="rId4"/>
          <a:stretch>
            <a:fillRect/>
          </a:stretch>
        </p:blipFill>
        <p:spPr>
          <a:xfrm>
            <a:off x="6196710" y="1309841"/>
            <a:ext cx="5864225" cy="3595687"/>
          </a:xfrm>
        </p:spPr>
      </p:pic>
      <p:sp>
        <p:nvSpPr>
          <p:cNvPr id="12" name="Content Placeholder 11">
            <a:extLst>
              <a:ext uri="{FF2B5EF4-FFF2-40B4-BE49-F238E27FC236}">
                <a16:creationId xmlns:a16="http://schemas.microsoft.com/office/drawing/2014/main" id="{85A60BFB-EA0B-079A-F26F-C3D148C50CAF}"/>
              </a:ext>
            </a:extLst>
          </p:cNvPr>
          <p:cNvSpPr>
            <a:spLocks noGrp="1"/>
          </p:cNvSpPr>
          <p:nvPr>
            <p:ph sz="half" idx="4294967295"/>
          </p:nvPr>
        </p:nvSpPr>
        <p:spPr>
          <a:xfrm>
            <a:off x="0" y="507805"/>
            <a:ext cx="6096000" cy="6423937"/>
          </a:xfrm>
        </p:spPr>
        <p:txBody>
          <a:bodyPr>
            <a:normAutofit/>
          </a:bodyPr>
          <a:lstStyle/>
          <a:p>
            <a:r>
              <a:rPr lang="en-US" sz="2400" dirty="0"/>
              <a:t>Visualizing a safe place reduces distress and helps us return to the window of tolerance</a:t>
            </a:r>
          </a:p>
          <a:p>
            <a:r>
              <a:rPr lang="en-US" sz="2400" dirty="0"/>
              <a:t>When we imagine a safe, relaxing place, our body responds by relaxing.</a:t>
            </a:r>
          </a:p>
          <a:p>
            <a:r>
              <a:rPr lang="en-US" sz="2400" dirty="0"/>
              <a:t>The body can’t tell the difference between being in a real safe, relaxing place and imagining we are in one. </a:t>
            </a:r>
          </a:p>
          <a:p>
            <a:r>
              <a:rPr lang="en-US" sz="2400" dirty="0"/>
              <a:t>Do your safe-place visualization in a quiet place where there are no distractions  </a:t>
            </a:r>
          </a:p>
          <a:p>
            <a:r>
              <a:rPr lang="en-US" sz="2400" dirty="0"/>
              <a:t>Follow the instructions on page 33 of the skills training manual. Record the text on your phone and listen to it. You can also find guided safe place visualizations on YouTube.</a:t>
            </a:r>
          </a:p>
          <a:p>
            <a:r>
              <a:rPr lang="en-US" sz="2400" dirty="0"/>
              <a:t>Try the safe-place visualization recorded on this slide. </a:t>
            </a:r>
          </a:p>
        </p:txBody>
      </p:sp>
      <p:pic>
        <p:nvPicPr>
          <p:cNvPr id="2" name="20241108-050252">
            <a:hlinkClick r:id="" action="ppaction://media"/>
            <a:extLst>
              <a:ext uri="{FF2B5EF4-FFF2-40B4-BE49-F238E27FC236}">
                <a16:creationId xmlns:a16="http://schemas.microsoft.com/office/drawing/2014/main" id="{FB6E8329-CE3D-F6DA-77DB-86A5184AEB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95190" y="5067289"/>
            <a:ext cx="1148080" cy="1148080"/>
          </a:xfrm>
          <a:prstGeom prst="rect">
            <a:avLst/>
          </a:prstGeom>
        </p:spPr>
      </p:pic>
      <p:sp>
        <p:nvSpPr>
          <p:cNvPr id="3" name="Slide Number Placeholder 2">
            <a:extLst>
              <a:ext uri="{FF2B5EF4-FFF2-40B4-BE49-F238E27FC236}">
                <a16:creationId xmlns:a16="http://schemas.microsoft.com/office/drawing/2014/main" id="{CA7129C6-3367-C911-9102-28885C54494D}"/>
              </a:ext>
            </a:extLst>
          </p:cNvPr>
          <p:cNvSpPr>
            <a:spLocks noGrp="1"/>
          </p:cNvSpPr>
          <p:nvPr>
            <p:ph type="sldNum" sz="quarter" idx="12"/>
          </p:nvPr>
        </p:nvSpPr>
        <p:spPr/>
        <p:txBody>
          <a:bodyPr/>
          <a:lstStyle/>
          <a:p>
            <a:fld id="{F48A3050-3C4F-4E17-905D-E7C5B5406460}" type="slidenum">
              <a:rPr lang="en-CA" smtClean="0"/>
              <a:t>126</a:t>
            </a:fld>
            <a:endParaRPr lang="en-CA"/>
          </a:p>
        </p:txBody>
      </p:sp>
    </p:spTree>
    <p:extLst>
      <p:ext uri="{BB962C8B-B14F-4D97-AF65-F5344CB8AC3E}">
        <p14:creationId xmlns:p14="http://schemas.microsoft.com/office/powerpoint/2010/main" val="270947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91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30682A-5ED3-6D9C-C925-BF3690DF5289}"/>
              </a:ext>
            </a:extLst>
          </p:cNvPr>
          <p:cNvSpPr txBox="1"/>
          <p:nvPr/>
        </p:nvSpPr>
        <p:spPr>
          <a:xfrm>
            <a:off x="0" y="0"/>
            <a:ext cx="12324080" cy="6740307"/>
          </a:xfrm>
          <a:prstGeom prst="rect">
            <a:avLst/>
          </a:prstGeom>
          <a:noFill/>
        </p:spPr>
        <p:txBody>
          <a:bodyPr wrap="square">
            <a:spAutoFit/>
          </a:bodyPr>
          <a:lstStyle/>
          <a:p>
            <a:r>
              <a:rPr lang="en-US" b="0" i="0" dirty="0">
                <a:effectLst/>
                <a:latin typeface="Arial" panose="020B0604020202020204" pitchFamily="34" charset="0"/>
              </a:rPr>
              <a:t>To begin, sit in a comfortable chair with your feet flat on the floor and your hands resting comfortably, either on the arms of the chair or in your lap. Close your eyes. Take a slow, long breath in through your nose. Feel your belly expand like a balloon as you breathe in. Hold it for five seconds: 1, 2, 3, 4, 5. Then release it slowly through your mouth. Feel your belly collapse like a balloon losing its air. Again, take a slow, long breath in through your nose and feel your stomach expand. Hold it for five seconds: 1, 2, 3, 4, 5. Then exhale slowly through your mouth. One more time: take a slow, long breath in through your nose and feel your stomach expand. Hold it for five seconds: 1, 2, 3, 4, 5. Then exhale slowly through your mouth. Now begin to take slow, long breaths without holding them, and continue to breathe smoothly for the rest of this exercise. Now, with your eyes still closed, imagine that a white beam of light shines down from the sky like a bright laser and lands on the very top of your head. Notice how warm and soothing the light makes you feel. This could be a light from God, the universe, or whatever power makes you feel comfortable. As you continue to breathe smoothly, taking slow, long breaths, notice how the light makes you feel more and more relaxed as it continues to shine on the top of your head. Now, slowly, the warm, white light begins to spread over the top of your head like soothing water. And as it does, the light begins to loosen any muscle tension that you’re feeling on the top of your head. Slowly, the light begins to slide down your body, and as it moves across your forehead, all the muscle tension there is released. Then the white light continues down past your ears, the back of your head, your eyes, nose, mouth, and chin, and it continues to release any tension you’re holding there. Notice how pleasantly warm your forehead feels. Now, slowly, imagine that the light begins to move down your neck and over your shoulders, releasing any muscle tension. Then the light slowly proceeds down both of your arms and the front and back of your torso. Feel the muscles in your upper and lower back release. Notice the soothing sensation of the white light as it moves across your chest and stomach. Feel the muscles in your arms release as the light moves down to your forearms and then across both sides of your hands to your fingertips. Now notice the light moving down through your pelvis and buttocks and feel the tension being released. Again, feel the light move like soothing water across your upper and lower legs until it spreads across both the upper and lower surfaces of your feet. Feel all of the tension leaving the muscles of your body as the white light makes your body feel warm and relaxed. </a:t>
            </a:r>
            <a:endParaRPr lang="en-CA" dirty="0"/>
          </a:p>
        </p:txBody>
      </p:sp>
      <p:sp>
        <p:nvSpPr>
          <p:cNvPr id="2" name="Slide Number Placeholder 1">
            <a:extLst>
              <a:ext uri="{FF2B5EF4-FFF2-40B4-BE49-F238E27FC236}">
                <a16:creationId xmlns:a16="http://schemas.microsoft.com/office/drawing/2014/main" id="{60457DA8-1505-316E-3244-82A68084AEDF}"/>
              </a:ext>
            </a:extLst>
          </p:cNvPr>
          <p:cNvSpPr>
            <a:spLocks noGrp="1"/>
          </p:cNvSpPr>
          <p:nvPr>
            <p:ph type="sldNum" sz="quarter" idx="12"/>
          </p:nvPr>
        </p:nvSpPr>
        <p:spPr/>
        <p:txBody>
          <a:bodyPr/>
          <a:lstStyle/>
          <a:p>
            <a:fld id="{F48A3050-3C4F-4E17-905D-E7C5B5406460}" type="slidenum">
              <a:rPr lang="en-CA" smtClean="0"/>
              <a:t>127</a:t>
            </a:fld>
            <a:endParaRPr lang="en-CA"/>
          </a:p>
        </p:txBody>
      </p:sp>
    </p:spTree>
    <p:extLst>
      <p:ext uri="{BB962C8B-B14F-4D97-AF65-F5344CB8AC3E}">
        <p14:creationId xmlns:p14="http://schemas.microsoft.com/office/powerpoint/2010/main" val="218394447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F8DD43-D681-1653-F8C4-7585DFE9211F}"/>
              </a:ext>
            </a:extLst>
          </p:cNvPr>
          <p:cNvSpPr txBox="1"/>
          <p:nvPr/>
        </p:nvSpPr>
        <p:spPr>
          <a:xfrm>
            <a:off x="0" y="116572"/>
            <a:ext cx="12192000" cy="4801314"/>
          </a:xfrm>
          <a:prstGeom prst="rect">
            <a:avLst/>
          </a:prstGeom>
          <a:noFill/>
        </p:spPr>
        <p:txBody>
          <a:bodyPr wrap="square">
            <a:spAutoFit/>
          </a:bodyPr>
          <a:lstStyle/>
          <a:p>
            <a:r>
              <a:rPr lang="en-US" b="0" i="0" dirty="0">
                <a:effectLst/>
                <a:latin typeface="Arial" panose="020B0604020202020204" pitchFamily="34" charset="0"/>
              </a:rPr>
              <a:t>Continue to notice how peaceful and calm you feel as you continue to take slow, long, smooth breaths. Observe how your stomach continues to expand as you inhale, and feel it deflate as you exhale. Now, as you continue breathing, silently think to yourself “breathe in” as you inhale, and then silently think your cue word as you exhale. [If your cue word is something other than “relax,” use that word in the following instructions.] Slowly inhale and think: “breathe in.” Slowly exhale and think: “relax.” As you do, notice your entire body feeling relaxed at the same time. Feel all the muscle tension in your body being released as you focus on your cue word. Again, inhale and think: “breathe in.” Exhale and think: “relax.” Notice your entire body releasing any muscle tension. Again, inhale…“ breathe in.” Exhale…“ relax.” Feel all the tension in your body releasing. Continue breathing and thinking these words at your own pace for several minutes. With each breath, notice how relaxed your entire body feels. When your mind begins to wander, return your focus to the words “breathe in” and “relax.” Practice the cue-controlled relaxation technique twice a day, and record how long it takes you to feel relaxed. With daily practice, this technique should help you relax more quickly each time. Again, remember that the ultimate goal of this technique is to train your entire body to relax simply when you think of your cue word, such as “relax.” This will only come with regular practice. Initially, you might also have to think of the white-light imagery and engage in slow, deep breathing to help yourself relax. But with practice, this technique can help you relax in many distressing situations. You can also combine this exercise with the previous safe-place visualization. Engaging in cue-controlled relaxation first will help you feel even more safe and calm in that visualization process. </a:t>
            </a:r>
            <a:endParaRPr lang="en-CA" dirty="0"/>
          </a:p>
        </p:txBody>
      </p:sp>
      <p:sp>
        <p:nvSpPr>
          <p:cNvPr id="2" name="Slide Number Placeholder 1">
            <a:extLst>
              <a:ext uri="{FF2B5EF4-FFF2-40B4-BE49-F238E27FC236}">
                <a16:creationId xmlns:a16="http://schemas.microsoft.com/office/drawing/2014/main" id="{198AF265-35ED-5C93-0539-B76545706B84}"/>
              </a:ext>
            </a:extLst>
          </p:cNvPr>
          <p:cNvSpPr>
            <a:spLocks noGrp="1"/>
          </p:cNvSpPr>
          <p:nvPr>
            <p:ph type="sldNum" sz="quarter" idx="12"/>
          </p:nvPr>
        </p:nvSpPr>
        <p:spPr/>
        <p:txBody>
          <a:bodyPr/>
          <a:lstStyle/>
          <a:p>
            <a:fld id="{F48A3050-3C4F-4E17-905D-E7C5B5406460}" type="slidenum">
              <a:rPr lang="en-CA" smtClean="0"/>
              <a:t>128</a:t>
            </a:fld>
            <a:endParaRPr lang="en-CA"/>
          </a:p>
        </p:txBody>
      </p:sp>
    </p:spTree>
    <p:extLst>
      <p:ext uri="{BB962C8B-B14F-4D97-AF65-F5344CB8AC3E}">
        <p14:creationId xmlns:p14="http://schemas.microsoft.com/office/powerpoint/2010/main" val="196372325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4600C-3695-F51A-09CF-1070480C3A0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7CF6A51-BC1B-21F2-87D4-1CF59466F833}"/>
              </a:ext>
            </a:extLst>
          </p:cNvPr>
          <p:cNvSpPr txBox="1"/>
          <p:nvPr/>
        </p:nvSpPr>
        <p:spPr>
          <a:xfrm>
            <a:off x="336275" y="202157"/>
            <a:ext cx="8257032" cy="6270819"/>
          </a:xfrm>
          <a:prstGeom prst="rect">
            <a:avLst/>
          </a:prstGeom>
          <a:noFill/>
        </p:spPr>
        <p:txBody>
          <a:bodyPr wrap="square">
            <a:spAutoFit/>
          </a:bodyPr>
          <a:lstStyle/>
          <a:p>
            <a:pPr>
              <a:lnSpc>
                <a:spcPct val="107000"/>
              </a:lnSpc>
              <a:spcAft>
                <a:spcPts val="800"/>
              </a:spcAft>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UPDATED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a:t>
            </a:r>
          </a:p>
          <a:p>
            <a:pPr>
              <a:lnSpc>
                <a:spcPct val="107000"/>
              </a:lnSpc>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                                                                        Distress tolerance skills</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Grounding skills- Set a daily intention</a:t>
            </a:r>
            <a:endPar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Sensory soothing toolkit</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5,4,3,2,1 method</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emotional freedom technique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REST (or PEST) Pause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Radical acceptance statements (please specify)</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Distraction plan                                                  “</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Self-soothing plan</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Safe place visualization</a:t>
            </a:r>
          </a:p>
          <a:p>
            <a:pPr marL="342900" lvl="0" indent="-342900">
              <a:lnSpc>
                <a:spcPct val="107000"/>
              </a:lnSpc>
              <a:spcAft>
                <a:spcPts val="800"/>
              </a:spcAft>
              <a:buFont typeface="+mj-lt"/>
              <a:buAutoNum type="arabicPeriod"/>
            </a:pPr>
            <a:r>
              <a:rPr lang="en-CA" sz="2000" kern="100" dirty="0">
                <a:effectLst/>
                <a:latin typeface="Aptos" panose="020B0004020202020204" pitchFamily="34" charset="0"/>
                <a:ea typeface="Aptos" panose="020B0004020202020204" pitchFamily="34" charset="0"/>
                <a:cs typeface="Times New Roman" panose="02020603050405020304" pitchFamily="18" charset="0"/>
              </a:rPr>
              <a:t> Cue controlled relaxation</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Rediscovering your values (please specify)</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Rehearse values-based behavior or edit/splice/paste</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 Connect with your higher power</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pP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EBFD4220-33CD-23AA-5760-C450F306DA0D}"/>
              </a:ext>
            </a:extLst>
          </p:cNvPr>
          <p:cNvSpPr txBox="1"/>
          <p:nvPr/>
        </p:nvSpPr>
        <p:spPr>
          <a:xfrm>
            <a:off x="6885992" y="1284905"/>
            <a:ext cx="5169159" cy="2862322"/>
          </a:xfrm>
          <a:prstGeom prst="rect">
            <a:avLst/>
          </a:prstGeom>
          <a:noFill/>
        </p:spPr>
        <p:txBody>
          <a:bodyPr wrap="square">
            <a:spAutoFit/>
          </a:bodyPr>
          <a:lstStyle/>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14. Live in the present moment</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15. </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Use self-encouraging coping thoughts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16. Radical acceptance</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17. Use self-affirming statements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18. Balance feelings and threat</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19. Create new coping strategies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20. Create an emergency coping plan</a:t>
            </a:r>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sz="2000" dirty="0"/>
          </a:p>
        </p:txBody>
      </p:sp>
      <p:sp>
        <p:nvSpPr>
          <p:cNvPr id="2" name="Slide Number Placeholder 1">
            <a:extLst>
              <a:ext uri="{FF2B5EF4-FFF2-40B4-BE49-F238E27FC236}">
                <a16:creationId xmlns:a16="http://schemas.microsoft.com/office/drawing/2014/main" id="{F0420679-995F-3F36-B243-3DD2A10AD8DF}"/>
              </a:ext>
            </a:extLst>
          </p:cNvPr>
          <p:cNvSpPr>
            <a:spLocks noGrp="1"/>
          </p:cNvSpPr>
          <p:nvPr>
            <p:ph type="sldNum" sz="quarter" idx="12"/>
          </p:nvPr>
        </p:nvSpPr>
        <p:spPr/>
        <p:txBody>
          <a:bodyPr/>
          <a:lstStyle/>
          <a:p>
            <a:fld id="{F48A3050-3C4F-4E17-905D-E7C5B5406460}" type="slidenum">
              <a:rPr lang="en-CA" smtClean="0"/>
              <a:t>129</a:t>
            </a:fld>
            <a:endParaRPr lang="en-CA"/>
          </a:p>
        </p:txBody>
      </p:sp>
    </p:spTree>
    <p:extLst>
      <p:ext uri="{BB962C8B-B14F-4D97-AF65-F5344CB8AC3E}">
        <p14:creationId xmlns:p14="http://schemas.microsoft.com/office/powerpoint/2010/main" val="3243870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943F-B93A-41AD-96D4-B4D66338A1AC}"/>
              </a:ext>
            </a:extLst>
          </p:cNvPr>
          <p:cNvSpPr>
            <a:spLocks noGrp="1"/>
          </p:cNvSpPr>
          <p:nvPr>
            <p:ph type="title" idx="4294967295"/>
          </p:nvPr>
        </p:nvSpPr>
        <p:spPr>
          <a:xfrm>
            <a:off x="2722652" y="211137"/>
            <a:ext cx="7489861" cy="1508125"/>
          </a:xfrm>
        </p:spPr>
        <p:txBody>
          <a:bodyPr>
            <a:normAutofit/>
          </a:bodyPr>
          <a:lstStyle/>
          <a:p>
            <a:r>
              <a:rPr lang="en-US" dirty="0">
                <a:solidFill>
                  <a:schemeClr val="bg1"/>
                </a:solidFill>
              </a:rPr>
              <a:t>Homework from last week</a:t>
            </a:r>
            <a:endParaRPr lang="en-CA" dirty="0">
              <a:solidFill>
                <a:schemeClr val="bg1"/>
              </a:solidFill>
            </a:endParaRPr>
          </a:p>
        </p:txBody>
      </p:sp>
      <p:graphicFrame>
        <p:nvGraphicFramePr>
          <p:cNvPr id="7" name="Content Placeholder 2">
            <a:extLst>
              <a:ext uri="{FF2B5EF4-FFF2-40B4-BE49-F238E27FC236}">
                <a16:creationId xmlns:a16="http://schemas.microsoft.com/office/drawing/2014/main" id="{6C6F1202-D5F8-45ED-8C93-C9950ACFF05B}"/>
              </a:ext>
            </a:extLst>
          </p:cNvPr>
          <p:cNvGraphicFramePr>
            <a:graphicFrameLocks noGrp="1"/>
          </p:cNvGraphicFramePr>
          <p:nvPr>
            <p:ph idx="4294967295"/>
            <p:extLst>
              <p:ext uri="{D42A27DB-BD31-4B8C-83A1-F6EECF244321}">
                <p14:modId xmlns:p14="http://schemas.microsoft.com/office/powerpoint/2010/main" val="2188764295"/>
              </p:ext>
            </p:extLst>
          </p:nvPr>
        </p:nvGraphicFramePr>
        <p:xfrm>
          <a:off x="452064" y="1719262"/>
          <a:ext cx="10870058" cy="4670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5453BEE2-633A-2896-BF5C-85EB5319E6E9}"/>
              </a:ext>
            </a:extLst>
          </p:cNvPr>
          <p:cNvSpPr>
            <a:spLocks noGrp="1"/>
          </p:cNvSpPr>
          <p:nvPr>
            <p:ph type="sldNum" sz="quarter" idx="12"/>
          </p:nvPr>
        </p:nvSpPr>
        <p:spPr/>
        <p:txBody>
          <a:bodyPr/>
          <a:lstStyle/>
          <a:p>
            <a:fld id="{F48A3050-3C4F-4E17-905D-E7C5B5406460}" type="slidenum">
              <a:rPr lang="en-CA" smtClean="0"/>
              <a:t>13</a:t>
            </a:fld>
            <a:endParaRPr lang="en-CA"/>
          </a:p>
        </p:txBody>
      </p:sp>
    </p:spTree>
    <p:extLst>
      <p:ext uri="{BB962C8B-B14F-4D97-AF65-F5344CB8AC3E}">
        <p14:creationId xmlns:p14="http://schemas.microsoft.com/office/powerpoint/2010/main" val="38480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46F61-8438-623C-470B-020DB9195B56}"/>
              </a:ext>
            </a:extLst>
          </p:cNvPr>
          <p:cNvSpPr>
            <a:spLocks noGrp="1"/>
          </p:cNvSpPr>
          <p:nvPr>
            <p:ph type="title" idx="4294967295"/>
          </p:nvPr>
        </p:nvSpPr>
        <p:spPr>
          <a:xfrm>
            <a:off x="4814888" y="-260361"/>
            <a:ext cx="7377112" cy="1382713"/>
          </a:xfrm>
        </p:spPr>
        <p:txBody>
          <a:bodyPr vert="horz" lIns="91440" tIns="45720" rIns="91440" bIns="45720" rtlCol="0" anchor="ctr">
            <a:noAutofit/>
          </a:bodyPr>
          <a:lstStyle/>
          <a:p>
            <a:pPr algn="ctr"/>
            <a:r>
              <a:rPr lang="en-US" sz="3600" dirty="0">
                <a:solidFill>
                  <a:schemeClr val="bg1"/>
                </a:solidFill>
              </a:rPr>
              <a:t>Cue-controlled relaxation</a:t>
            </a:r>
          </a:p>
        </p:txBody>
      </p:sp>
      <p:pic>
        <p:nvPicPr>
          <p:cNvPr id="6" name="Content Placeholder 5" descr="Frost covered fir branches">
            <a:extLst>
              <a:ext uri="{FF2B5EF4-FFF2-40B4-BE49-F238E27FC236}">
                <a16:creationId xmlns:a16="http://schemas.microsoft.com/office/drawing/2014/main" id="{0C625B4D-BEC1-F148-72F4-3A62DA053B37}"/>
              </a:ext>
            </a:extLst>
          </p:cNvPr>
          <p:cNvPicPr>
            <a:picLocks noGrp="1" noChangeAspect="1"/>
          </p:cNvPicPr>
          <p:nvPr>
            <p:ph sz="half" idx="4294967295"/>
          </p:nvPr>
        </p:nvPicPr>
        <p:blipFill rotWithShape="1">
          <a:blip r:embed="rId4"/>
          <a:srcRect l="41086" r="4728" b="-2"/>
          <a:stretch/>
        </p:blipFill>
        <p:spPr>
          <a:xfrm>
            <a:off x="0" y="-7938"/>
            <a:ext cx="4965700" cy="6875463"/>
          </a:xfrm>
          <a:custGeom>
            <a:avLst/>
            <a:gdLst/>
            <a:ahLst/>
            <a:cxnLst/>
            <a:rect l="l" t="t" r="r" b="b"/>
            <a:pathLst>
              <a:path w="4966447" h="6874330">
                <a:moveTo>
                  <a:pt x="0" y="0"/>
                </a:moveTo>
                <a:lnTo>
                  <a:pt x="4966447" y="0"/>
                </a:lnTo>
                <a:lnTo>
                  <a:pt x="3355712" y="6874330"/>
                </a:lnTo>
                <a:lnTo>
                  <a:pt x="0" y="6874330"/>
                </a:lnTo>
                <a:close/>
              </a:path>
            </a:pathLst>
          </a:custGeom>
        </p:spPr>
      </p:pic>
      <p:sp>
        <p:nvSpPr>
          <p:cNvPr id="4" name="Content Placeholder 3">
            <a:extLst>
              <a:ext uri="{FF2B5EF4-FFF2-40B4-BE49-F238E27FC236}">
                <a16:creationId xmlns:a16="http://schemas.microsoft.com/office/drawing/2014/main" id="{B7F7A24A-4471-6E1C-145B-EB637B8915BF}"/>
              </a:ext>
            </a:extLst>
          </p:cNvPr>
          <p:cNvSpPr>
            <a:spLocks noGrp="1"/>
          </p:cNvSpPr>
          <p:nvPr>
            <p:ph sz="half" idx="4294967295"/>
          </p:nvPr>
        </p:nvSpPr>
        <p:spPr>
          <a:xfrm>
            <a:off x="4814888" y="858912"/>
            <a:ext cx="7057894" cy="4982966"/>
          </a:xfrm>
        </p:spPr>
        <p:txBody>
          <a:bodyPr vert="horz" lIns="91440" tIns="45720" rIns="91440" bIns="45720" rtlCol="0">
            <a:normAutofit fontScale="92500" lnSpcReduction="20000"/>
          </a:bodyPr>
          <a:lstStyle/>
          <a:p>
            <a:r>
              <a:rPr lang="en-US" sz="2400" dirty="0"/>
              <a:t>A ”cue” is a word or phrase that through practice and repletion we learn to associate with a physical state of relaxation</a:t>
            </a:r>
          </a:p>
          <a:p>
            <a:r>
              <a:rPr lang="en-US" sz="2400" dirty="0"/>
              <a:t>Cue controlled relaxation involves repeating  a word or phrase while at the same time deliberately relaxing our muscles</a:t>
            </a:r>
          </a:p>
          <a:p>
            <a:r>
              <a:rPr lang="en-US" sz="2400" dirty="0"/>
              <a:t>Try it by following the instructions on page 35 of the workbook. (see next 2 slides).Record them on your phone and listen to them.</a:t>
            </a:r>
          </a:p>
          <a:p>
            <a:r>
              <a:rPr lang="en-US" sz="2400" dirty="0"/>
              <a:t>This technique takes time and repeated practice to master but can be very effective</a:t>
            </a:r>
          </a:p>
          <a:p>
            <a:r>
              <a:rPr lang="en-US" sz="2400" dirty="0"/>
              <a:t>Eventually just thinking or saying the cue word will automatically trigger relaxation</a:t>
            </a:r>
          </a:p>
          <a:p>
            <a:r>
              <a:rPr lang="en-US" sz="2400" dirty="0"/>
              <a:t>To get good at cue-controlled relaxation we need to practice it twice a day for at least 2 weeks</a:t>
            </a:r>
          </a:p>
          <a:p>
            <a:r>
              <a:rPr lang="en-US" sz="2400" dirty="0"/>
              <a:t>Try the one recorded here. </a:t>
            </a:r>
          </a:p>
        </p:txBody>
      </p:sp>
      <p:pic>
        <p:nvPicPr>
          <p:cNvPr id="3" name="20241108-054427">
            <a:hlinkClick r:id="" action="ppaction://media"/>
            <a:extLst>
              <a:ext uri="{FF2B5EF4-FFF2-40B4-BE49-F238E27FC236}">
                <a16:creationId xmlns:a16="http://schemas.microsoft.com/office/drawing/2014/main" id="{94D01CD9-2466-9ABE-9B45-2B5FF909B7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07546" y="5932031"/>
            <a:ext cx="995898" cy="995898"/>
          </a:xfrm>
          <a:prstGeom prst="rect">
            <a:avLst/>
          </a:prstGeom>
        </p:spPr>
      </p:pic>
      <p:sp>
        <p:nvSpPr>
          <p:cNvPr id="5" name="Slide Number Placeholder 4">
            <a:extLst>
              <a:ext uri="{FF2B5EF4-FFF2-40B4-BE49-F238E27FC236}">
                <a16:creationId xmlns:a16="http://schemas.microsoft.com/office/drawing/2014/main" id="{9C72299C-7F30-0D71-F120-C9C08C9DB493}"/>
              </a:ext>
            </a:extLst>
          </p:cNvPr>
          <p:cNvSpPr>
            <a:spLocks noGrp="1"/>
          </p:cNvSpPr>
          <p:nvPr>
            <p:ph type="sldNum" sz="quarter" idx="12"/>
          </p:nvPr>
        </p:nvSpPr>
        <p:spPr/>
        <p:txBody>
          <a:bodyPr/>
          <a:lstStyle/>
          <a:p>
            <a:fld id="{F48A3050-3C4F-4E17-905D-E7C5B5406460}" type="slidenum">
              <a:rPr lang="en-CA" smtClean="0"/>
              <a:t>130</a:t>
            </a:fld>
            <a:endParaRPr lang="en-CA"/>
          </a:p>
        </p:txBody>
      </p:sp>
    </p:spTree>
    <p:extLst>
      <p:ext uri="{BB962C8B-B14F-4D97-AF65-F5344CB8AC3E}">
        <p14:creationId xmlns:p14="http://schemas.microsoft.com/office/powerpoint/2010/main" val="395127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6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0CD12-06FC-C22B-01D4-CAF97A73D46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30D7D04-2DD0-A724-03BE-8F6F04FA9BF1}"/>
              </a:ext>
            </a:extLst>
          </p:cNvPr>
          <p:cNvSpPr txBox="1"/>
          <p:nvPr/>
        </p:nvSpPr>
        <p:spPr>
          <a:xfrm>
            <a:off x="336275" y="202157"/>
            <a:ext cx="8257032" cy="6270819"/>
          </a:xfrm>
          <a:prstGeom prst="rect">
            <a:avLst/>
          </a:prstGeom>
          <a:noFill/>
        </p:spPr>
        <p:txBody>
          <a:bodyPr wrap="square">
            <a:spAutoFit/>
          </a:bodyPr>
          <a:lstStyle/>
          <a:p>
            <a:pPr>
              <a:lnSpc>
                <a:spcPct val="107000"/>
              </a:lnSpc>
              <a:spcAft>
                <a:spcPts val="800"/>
              </a:spcAft>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UPDATED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a:t>
            </a:r>
          </a:p>
          <a:p>
            <a:pPr>
              <a:lnSpc>
                <a:spcPct val="107000"/>
              </a:lnSpc>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                                                                        Distress tolerance skills</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Grounding skills- Set a daily intention</a:t>
            </a:r>
            <a:endPar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Sensory soothing toolkit</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5,4,3,2,1 method</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emotional freedom technique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REST (or PEST) Pause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Radical acceptance statements (please specify)</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Distraction plan                                                  “</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Self-soothing plan</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Safe place visualization</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Cue controlled relaxation</a:t>
            </a:r>
          </a:p>
          <a:p>
            <a:pPr marL="342900" lvl="0" indent="-342900">
              <a:lnSpc>
                <a:spcPct val="107000"/>
              </a:lnSpc>
              <a:spcAft>
                <a:spcPts val="800"/>
              </a:spcAft>
              <a:buFont typeface="+mj-lt"/>
              <a:buAutoNum type="arabicPeriod"/>
            </a:pPr>
            <a:r>
              <a:rPr lang="en-CA" sz="2000" kern="100" dirty="0">
                <a:latin typeface="Aptos" panose="020B0004020202020204" pitchFamily="34" charset="0"/>
                <a:ea typeface="Aptos" panose="020B0004020202020204" pitchFamily="34" charset="0"/>
                <a:cs typeface="Times New Roman" panose="02020603050405020304" pitchFamily="18" charset="0"/>
              </a:rPr>
              <a:t>Rediscovering your values (please specify)</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Rehearse values-based behavior or edit/splice/paste</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 Connect with your higher power</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pP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CB3D3E1-DC6D-19CB-2035-88F4E351996F}"/>
              </a:ext>
            </a:extLst>
          </p:cNvPr>
          <p:cNvSpPr txBox="1"/>
          <p:nvPr/>
        </p:nvSpPr>
        <p:spPr>
          <a:xfrm>
            <a:off x="6885992" y="1284905"/>
            <a:ext cx="5169159" cy="2862322"/>
          </a:xfrm>
          <a:prstGeom prst="rect">
            <a:avLst/>
          </a:prstGeom>
          <a:noFill/>
        </p:spPr>
        <p:txBody>
          <a:bodyPr wrap="square">
            <a:spAutoFit/>
          </a:bodyPr>
          <a:lstStyle/>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14. Live in the present moment</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15. </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Use self-encouraging coping thoughts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16. Radical acceptance</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17. Use self-affirming statements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18. Balance feelings and threat</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19. Create new coping strategies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20. Create an emergency coping plan</a:t>
            </a:r>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sz="2000" dirty="0"/>
          </a:p>
        </p:txBody>
      </p:sp>
      <p:sp>
        <p:nvSpPr>
          <p:cNvPr id="2" name="Slide Number Placeholder 1">
            <a:extLst>
              <a:ext uri="{FF2B5EF4-FFF2-40B4-BE49-F238E27FC236}">
                <a16:creationId xmlns:a16="http://schemas.microsoft.com/office/drawing/2014/main" id="{CC502F37-A569-247C-92A9-4B68036E90F7}"/>
              </a:ext>
            </a:extLst>
          </p:cNvPr>
          <p:cNvSpPr>
            <a:spLocks noGrp="1"/>
          </p:cNvSpPr>
          <p:nvPr>
            <p:ph type="sldNum" sz="quarter" idx="12"/>
          </p:nvPr>
        </p:nvSpPr>
        <p:spPr/>
        <p:txBody>
          <a:bodyPr/>
          <a:lstStyle/>
          <a:p>
            <a:fld id="{F48A3050-3C4F-4E17-905D-E7C5B5406460}" type="slidenum">
              <a:rPr lang="en-CA" smtClean="0"/>
              <a:t>131</a:t>
            </a:fld>
            <a:endParaRPr lang="en-CA"/>
          </a:p>
        </p:txBody>
      </p:sp>
    </p:spTree>
    <p:extLst>
      <p:ext uri="{BB962C8B-B14F-4D97-AF65-F5344CB8AC3E}">
        <p14:creationId xmlns:p14="http://schemas.microsoft.com/office/powerpoint/2010/main" val="299208229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847A5-36F1-00AC-433A-A3F4D9C7FC09}"/>
              </a:ext>
            </a:extLst>
          </p:cNvPr>
          <p:cNvSpPr>
            <a:spLocks noGrp="1"/>
          </p:cNvSpPr>
          <p:nvPr>
            <p:ph type="title" idx="4294967295"/>
          </p:nvPr>
        </p:nvSpPr>
        <p:spPr>
          <a:xfrm>
            <a:off x="356616" y="-94799"/>
            <a:ext cx="6183316" cy="1455738"/>
          </a:xfrm>
        </p:spPr>
        <p:txBody>
          <a:bodyPr>
            <a:normAutofit/>
          </a:bodyPr>
          <a:lstStyle/>
          <a:p>
            <a:r>
              <a:rPr lang="en-US" sz="2800" dirty="0">
                <a:solidFill>
                  <a:schemeClr val="bg1"/>
                </a:solidFill>
              </a:rPr>
              <a:t>Rediscovering your values</a:t>
            </a:r>
          </a:p>
        </p:txBody>
      </p:sp>
      <p:graphicFrame>
        <p:nvGraphicFramePr>
          <p:cNvPr id="6" name="Content Placeholder 2">
            <a:extLst>
              <a:ext uri="{FF2B5EF4-FFF2-40B4-BE49-F238E27FC236}">
                <a16:creationId xmlns:a16="http://schemas.microsoft.com/office/drawing/2014/main" id="{95C7953B-977F-FA49-48DD-D3A98A32D2AD}"/>
              </a:ext>
            </a:extLst>
          </p:cNvPr>
          <p:cNvGraphicFramePr>
            <a:graphicFrameLocks noGrp="1"/>
          </p:cNvGraphicFramePr>
          <p:nvPr>
            <p:ph sz="half" idx="4294967295"/>
          </p:nvPr>
        </p:nvGraphicFramePr>
        <p:xfrm>
          <a:off x="289751" y="1263721"/>
          <a:ext cx="5289116" cy="52192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a:extLst>
              <a:ext uri="{FF2B5EF4-FFF2-40B4-BE49-F238E27FC236}">
                <a16:creationId xmlns:a16="http://schemas.microsoft.com/office/drawing/2014/main" id="{B7B8AE50-ABB3-10C9-6AF0-AB92ED19A376}"/>
              </a:ext>
            </a:extLst>
          </p:cNvPr>
          <p:cNvSpPr>
            <a:spLocks noGrp="1"/>
          </p:cNvSpPr>
          <p:nvPr>
            <p:ph sz="half" idx="4294967295"/>
          </p:nvPr>
        </p:nvSpPr>
        <p:spPr>
          <a:xfrm>
            <a:off x="5821471" y="856375"/>
            <a:ext cx="6370529" cy="3649662"/>
          </a:xfrm>
        </p:spPr>
        <p:txBody>
          <a:bodyPr>
            <a:noAutofit/>
          </a:bodyPr>
          <a:lstStyle/>
          <a:p>
            <a:r>
              <a:rPr lang="en-US" sz="2400" dirty="0"/>
              <a:t>To rediscover your values, do the “Valued Living Questionnaire” on page 38 of the workbook</a:t>
            </a:r>
          </a:p>
          <a:p>
            <a:r>
              <a:rPr lang="en-US" sz="2400" dirty="0"/>
              <a:t>Start by rating the importance that each of the listed values holds for you</a:t>
            </a:r>
          </a:p>
          <a:p>
            <a:r>
              <a:rPr lang="en-US" sz="2400" dirty="0"/>
              <a:t>Then decide how much time and effort you want to invest in fostering these values</a:t>
            </a:r>
          </a:p>
          <a:p>
            <a:r>
              <a:rPr lang="en-US" sz="2400" dirty="0"/>
              <a:t>Are  there discrepancies between your values and what you spend most of your time doing? If there are, how might you adjust your time/energy to better align with your values?</a:t>
            </a:r>
          </a:p>
          <a:p>
            <a:r>
              <a:rPr lang="en-US" sz="2400" dirty="0"/>
              <a:t>Use the “Committed Action Worksheet” on page 40 to create intentions and a plan to realign your life with your values</a:t>
            </a:r>
          </a:p>
        </p:txBody>
      </p:sp>
      <p:sp>
        <p:nvSpPr>
          <p:cNvPr id="3" name="Slide Number Placeholder 2">
            <a:extLst>
              <a:ext uri="{FF2B5EF4-FFF2-40B4-BE49-F238E27FC236}">
                <a16:creationId xmlns:a16="http://schemas.microsoft.com/office/drawing/2014/main" id="{36EB3985-3F91-3533-0836-06C80DFAD04D}"/>
              </a:ext>
            </a:extLst>
          </p:cNvPr>
          <p:cNvSpPr>
            <a:spLocks noGrp="1"/>
          </p:cNvSpPr>
          <p:nvPr>
            <p:ph type="sldNum" sz="quarter" idx="12"/>
          </p:nvPr>
        </p:nvSpPr>
        <p:spPr/>
        <p:txBody>
          <a:bodyPr/>
          <a:lstStyle/>
          <a:p>
            <a:fld id="{F48A3050-3C4F-4E17-905D-E7C5B5406460}" type="slidenum">
              <a:rPr lang="en-CA" smtClean="0"/>
              <a:t>132</a:t>
            </a:fld>
            <a:endParaRPr lang="en-CA"/>
          </a:p>
        </p:txBody>
      </p:sp>
    </p:spTree>
    <p:extLst>
      <p:ext uri="{BB962C8B-B14F-4D97-AF65-F5344CB8AC3E}">
        <p14:creationId xmlns:p14="http://schemas.microsoft.com/office/powerpoint/2010/main" val="365159013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99BB07-5703-0B2D-671A-F7BEF694FFE2}"/>
              </a:ext>
            </a:extLst>
          </p:cNvPr>
          <p:cNvSpPr txBox="1"/>
          <p:nvPr/>
        </p:nvSpPr>
        <p:spPr>
          <a:xfrm>
            <a:off x="223520" y="0"/>
            <a:ext cx="11744960" cy="6555641"/>
          </a:xfrm>
          <a:prstGeom prst="rect">
            <a:avLst/>
          </a:prstGeom>
          <a:noFill/>
        </p:spPr>
        <p:txBody>
          <a:bodyPr wrap="square">
            <a:spAutoFit/>
          </a:bodyPr>
          <a:lstStyle/>
          <a:p>
            <a:r>
              <a:rPr lang="en-US" sz="2400" b="0" i="0" dirty="0">
                <a:solidFill>
                  <a:schemeClr val="bg1"/>
                </a:solidFill>
                <a:effectLst/>
                <a:latin typeface="+mj-lt"/>
              </a:rPr>
              <a:t>                                         VALUED LIVING QUESTIONNAIRE (Wilson, 2002)</a:t>
            </a:r>
          </a:p>
          <a:p>
            <a:r>
              <a:rPr lang="en-US" b="0" i="0" dirty="0">
                <a:effectLst/>
                <a:latin typeface="Arial" panose="020B0604020202020204" pitchFamily="34" charset="0"/>
              </a:rPr>
              <a:t> </a:t>
            </a:r>
          </a:p>
          <a:p>
            <a:r>
              <a:rPr lang="en-US" b="0" i="0" dirty="0">
                <a:effectLst/>
                <a:latin typeface="+mj-lt"/>
              </a:rPr>
              <a:t>                              Life Component</a:t>
            </a:r>
            <a:r>
              <a:rPr lang="en-US" dirty="0">
                <a:latin typeface="+mj-lt"/>
              </a:rPr>
              <a:t>:</a:t>
            </a:r>
            <a:r>
              <a:rPr lang="en-US" b="0" i="0" dirty="0">
                <a:effectLst/>
                <a:latin typeface="+mj-lt"/>
              </a:rPr>
              <a:t> Less Important-&gt; Moderately Important-&gt; Extremely Important</a:t>
            </a:r>
          </a:p>
          <a:p>
            <a:r>
              <a:rPr lang="en-US" b="0" i="0" dirty="0">
                <a:effectLst/>
                <a:latin typeface="+mj-lt"/>
              </a:rPr>
              <a:t> </a:t>
            </a:r>
          </a:p>
          <a:p>
            <a:r>
              <a:rPr lang="en-US" b="0" i="0" dirty="0">
                <a:effectLst/>
                <a:latin typeface="+mj-lt"/>
              </a:rPr>
              <a:t>Family (other than romantic relationships or parenting) 0 1 2 3 4 5 6 7 8 9 10</a:t>
            </a:r>
          </a:p>
          <a:p>
            <a:r>
              <a:rPr lang="en-US" b="0" i="0" dirty="0">
                <a:effectLst/>
                <a:latin typeface="+mj-lt"/>
              </a:rPr>
              <a:t> </a:t>
            </a:r>
          </a:p>
          <a:p>
            <a:r>
              <a:rPr lang="en-US" b="0" i="0" dirty="0">
                <a:effectLst/>
                <a:latin typeface="+mj-lt"/>
              </a:rPr>
              <a:t>Romantic relationships (marriage, life partners, dating, and so on) 0 1 2 3 4 5 6 7 8 9 10</a:t>
            </a:r>
          </a:p>
          <a:p>
            <a:r>
              <a:rPr lang="en-US" b="0" i="0" dirty="0">
                <a:effectLst/>
                <a:latin typeface="+mj-lt"/>
              </a:rPr>
              <a:t> </a:t>
            </a:r>
          </a:p>
          <a:p>
            <a:r>
              <a:rPr lang="en-US" b="0" i="0" dirty="0">
                <a:effectLst/>
                <a:latin typeface="+mj-lt"/>
              </a:rPr>
              <a:t>Parenting 0 1 2 3 4 5 6 7 8 9 10</a:t>
            </a:r>
          </a:p>
          <a:p>
            <a:r>
              <a:rPr lang="en-US" b="0" i="0" dirty="0">
                <a:effectLst/>
                <a:latin typeface="+mj-lt"/>
              </a:rPr>
              <a:t> </a:t>
            </a:r>
          </a:p>
          <a:p>
            <a:r>
              <a:rPr lang="en-US" b="0" i="0" dirty="0">
                <a:effectLst/>
                <a:latin typeface="+mj-lt"/>
              </a:rPr>
              <a:t>Friends and social life 0 1 2 3 4 5 6 7 8 9 10</a:t>
            </a:r>
          </a:p>
          <a:p>
            <a:r>
              <a:rPr lang="en-US" b="0" i="0" dirty="0">
                <a:effectLst/>
                <a:latin typeface="+mj-lt"/>
              </a:rPr>
              <a:t> </a:t>
            </a:r>
          </a:p>
          <a:p>
            <a:r>
              <a:rPr lang="en-US" b="0" i="0" dirty="0">
                <a:effectLst/>
                <a:latin typeface="+mj-lt"/>
              </a:rPr>
              <a:t>Work 0 1 2 3 4 5 6 7 8 9 10</a:t>
            </a:r>
          </a:p>
          <a:p>
            <a:r>
              <a:rPr lang="en-US" b="0" i="0" dirty="0">
                <a:effectLst/>
                <a:latin typeface="+mj-lt"/>
              </a:rPr>
              <a:t> </a:t>
            </a:r>
          </a:p>
          <a:p>
            <a:r>
              <a:rPr lang="en-US" b="0" i="0" dirty="0">
                <a:effectLst/>
                <a:latin typeface="+mj-lt"/>
              </a:rPr>
              <a:t>Education and training 0 1 2 3 4 5 6 7 8 9 10</a:t>
            </a:r>
          </a:p>
          <a:p>
            <a:r>
              <a:rPr lang="en-US" b="0" i="0" dirty="0">
                <a:effectLst/>
                <a:latin typeface="+mj-lt"/>
              </a:rPr>
              <a:t> </a:t>
            </a:r>
          </a:p>
          <a:p>
            <a:r>
              <a:rPr lang="en-US" b="0" i="0" dirty="0">
                <a:effectLst/>
                <a:latin typeface="+mj-lt"/>
              </a:rPr>
              <a:t>Recreation, interests, hobbies, music, and art 0 1 2 3 4 5 6 7 8 9 10</a:t>
            </a:r>
          </a:p>
          <a:p>
            <a:r>
              <a:rPr lang="en-US" b="0" i="0" dirty="0">
                <a:effectLst/>
                <a:latin typeface="+mj-lt"/>
              </a:rPr>
              <a:t> </a:t>
            </a:r>
          </a:p>
          <a:p>
            <a:r>
              <a:rPr lang="en-US" b="0" i="0" dirty="0">
                <a:effectLst/>
                <a:latin typeface="+mj-lt"/>
              </a:rPr>
              <a:t>Spirituality and religion 0 1 2 3 4 5 6 7 8 9 10</a:t>
            </a:r>
          </a:p>
          <a:p>
            <a:r>
              <a:rPr lang="en-US" b="0" i="0" dirty="0">
                <a:effectLst/>
                <a:latin typeface="+mj-lt"/>
              </a:rPr>
              <a:t> </a:t>
            </a:r>
          </a:p>
          <a:p>
            <a:r>
              <a:rPr lang="en-US" b="0" i="0" dirty="0">
                <a:effectLst/>
                <a:latin typeface="+mj-lt"/>
              </a:rPr>
              <a:t>Citizenship and community life 0 1 2 3 4 5 6 7 8 9 10</a:t>
            </a:r>
          </a:p>
          <a:p>
            <a:r>
              <a:rPr lang="en-US" b="0" i="0" dirty="0">
                <a:effectLst/>
                <a:latin typeface="+mj-lt"/>
              </a:rPr>
              <a:t> </a:t>
            </a:r>
          </a:p>
          <a:p>
            <a:r>
              <a:rPr lang="en-US" b="0" i="0" dirty="0">
                <a:effectLst/>
                <a:latin typeface="+mj-lt"/>
              </a:rPr>
              <a:t>Self-care (exercise, diet, relaxation, and so on) 0 1 2 3 4 5 6 7 8 9 10 </a:t>
            </a:r>
          </a:p>
        </p:txBody>
      </p:sp>
      <p:sp>
        <p:nvSpPr>
          <p:cNvPr id="2" name="Slide Number Placeholder 1">
            <a:extLst>
              <a:ext uri="{FF2B5EF4-FFF2-40B4-BE49-F238E27FC236}">
                <a16:creationId xmlns:a16="http://schemas.microsoft.com/office/drawing/2014/main" id="{18918786-B8FE-537E-FE77-9909DD54EAA2}"/>
              </a:ext>
            </a:extLst>
          </p:cNvPr>
          <p:cNvSpPr>
            <a:spLocks noGrp="1"/>
          </p:cNvSpPr>
          <p:nvPr>
            <p:ph type="sldNum" sz="quarter" idx="12"/>
          </p:nvPr>
        </p:nvSpPr>
        <p:spPr/>
        <p:txBody>
          <a:bodyPr/>
          <a:lstStyle/>
          <a:p>
            <a:fld id="{F48A3050-3C4F-4E17-905D-E7C5B5406460}" type="slidenum">
              <a:rPr lang="en-CA" smtClean="0"/>
              <a:t>133</a:t>
            </a:fld>
            <a:endParaRPr lang="en-CA"/>
          </a:p>
        </p:txBody>
      </p:sp>
    </p:spTree>
    <p:extLst>
      <p:ext uri="{BB962C8B-B14F-4D97-AF65-F5344CB8AC3E}">
        <p14:creationId xmlns:p14="http://schemas.microsoft.com/office/powerpoint/2010/main" val="210918369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6AE4F9-722A-E360-2CD5-974B512C3B2D}"/>
              </a:ext>
            </a:extLst>
          </p:cNvPr>
          <p:cNvSpPr txBox="1"/>
          <p:nvPr/>
        </p:nvSpPr>
        <p:spPr>
          <a:xfrm>
            <a:off x="85726" y="359539"/>
            <a:ext cx="12106274" cy="6494085"/>
          </a:xfrm>
          <a:prstGeom prst="rect">
            <a:avLst/>
          </a:prstGeom>
          <a:noFill/>
        </p:spPr>
        <p:txBody>
          <a:bodyPr wrap="square">
            <a:spAutoFit/>
          </a:bodyPr>
          <a:lstStyle/>
          <a:p>
            <a:r>
              <a:rPr lang="en-US" sz="2800" b="0" i="0" dirty="0">
                <a:solidFill>
                  <a:srgbClr val="222222"/>
                </a:solidFill>
                <a:effectLst/>
                <a:latin typeface="Arial" panose="020B0604020202020204" pitchFamily="34" charset="0"/>
              </a:rPr>
              <a:t>                                Committed Action Worksheet </a:t>
            </a:r>
          </a:p>
          <a:p>
            <a:r>
              <a:rPr lang="en-US" sz="2800" b="0" i="0" dirty="0">
                <a:solidFill>
                  <a:srgbClr val="222222"/>
                </a:solidFill>
                <a:effectLst/>
                <a:latin typeface="Arial" panose="020B0604020202020204" pitchFamily="34" charset="0"/>
              </a:rPr>
              <a:t>                          (Adapted from Olerud &amp; Wilson, 2002) </a:t>
            </a:r>
          </a:p>
          <a:p>
            <a:endParaRPr lang="en-US" dirty="0">
              <a:solidFill>
                <a:srgbClr val="222222"/>
              </a:solidFill>
              <a:latin typeface="Arial" panose="020B0604020202020204" pitchFamily="34" charset="0"/>
            </a:endParaRPr>
          </a:p>
          <a:p>
            <a:pPr marL="342900" indent="-342900">
              <a:buAutoNum type="arabicPeriod"/>
            </a:pPr>
            <a:r>
              <a:rPr lang="en-US" b="0" i="0" dirty="0">
                <a:effectLst/>
                <a:latin typeface="Arial" panose="020B0604020202020204" pitchFamily="34" charset="0"/>
              </a:rPr>
              <a:t>A component of my life that I value is… </a:t>
            </a:r>
          </a:p>
          <a:p>
            <a:pPr marL="342900" indent="-342900">
              <a:buAutoNum type="arabicPeriod"/>
            </a:pPr>
            <a:endParaRPr lang="en-US" dirty="0">
              <a:latin typeface="Arial" panose="020B0604020202020204" pitchFamily="34" charset="0"/>
            </a:endParaRPr>
          </a:p>
          <a:p>
            <a:r>
              <a:rPr lang="en-US" b="0" i="0" dirty="0">
                <a:effectLst/>
                <a:latin typeface="Arial" panose="020B0604020202020204" pitchFamily="34" charset="0"/>
              </a:rPr>
              <a:t>My intention for this component is </a:t>
            </a:r>
          </a:p>
          <a:p>
            <a:endParaRPr lang="en-US" dirty="0">
              <a:latin typeface="Arial" panose="020B0604020202020204" pitchFamily="34" charset="0"/>
            </a:endParaRPr>
          </a:p>
          <a:p>
            <a:r>
              <a:rPr lang="en-US" b="0" i="0" dirty="0">
                <a:effectLst/>
                <a:latin typeface="Arial" panose="020B0604020202020204" pitchFamily="34" charset="0"/>
              </a:rPr>
              <a:t>The committed actions that I’m willing to take include the following (be sure to note when you’ll begin these actions): </a:t>
            </a:r>
          </a:p>
          <a:p>
            <a:endParaRPr lang="en-US" dirty="0">
              <a:latin typeface="Arial" panose="020B0604020202020204" pitchFamily="34" charset="0"/>
            </a:endParaRPr>
          </a:p>
          <a:p>
            <a:r>
              <a:rPr lang="en-US" b="0" i="0" dirty="0">
                <a:effectLst/>
                <a:latin typeface="Arial" panose="020B0604020202020204" pitchFamily="34" charset="0"/>
              </a:rPr>
              <a:t>2. A component of my life that I value is </a:t>
            </a:r>
          </a:p>
          <a:p>
            <a:endParaRPr lang="en-US" dirty="0">
              <a:latin typeface="Arial" panose="020B0604020202020204" pitchFamily="34" charset="0"/>
            </a:endParaRPr>
          </a:p>
          <a:p>
            <a:r>
              <a:rPr lang="en-US" b="0" i="0" dirty="0">
                <a:effectLst/>
                <a:latin typeface="Arial" panose="020B0604020202020204" pitchFamily="34" charset="0"/>
              </a:rPr>
              <a:t>My intention for this component is </a:t>
            </a:r>
          </a:p>
          <a:p>
            <a:endParaRPr lang="en-US" dirty="0">
              <a:latin typeface="Arial" panose="020B0604020202020204" pitchFamily="34" charset="0"/>
            </a:endParaRPr>
          </a:p>
          <a:p>
            <a:r>
              <a:rPr lang="en-US" b="0" i="0" dirty="0">
                <a:effectLst/>
                <a:latin typeface="Arial" panose="020B0604020202020204" pitchFamily="34" charset="0"/>
              </a:rPr>
              <a:t>The committed actions that I’m willing to take include the following (be sure to note when you’ll begin these actions):</a:t>
            </a:r>
          </a:p>
          <a:p>
            <a:endParaRPr lang="en-US" dirty="0">
              <a:latin typeface="Arial" panose="020B0604020202020204" pitchFamily="34" charset="0"/>
            </a:endParaRPr>
          </a:p>
          <a:p>
            <a:r>
              <a:rPr lang="en-US" b="0" i="0" dirty="0">
                <a:effectLst/>
                <a:latin typeface="Arial" panose="020B0604020202020204" pitchFamily="34" charset="0"/>
              </a:rPr>
              <a:t>3. A component of my life that I value is </a:t>
            </a:r>
          </a:p>
          <a:p>
            <a:endParaRPr lang="en-US" dirty="0">
              <a:latin typeface="Arial" panose="020B0604020202020204" pitchFamily="34" charset="0"/>
            </a:endParaRPr>
          </a:p>
          <a:p>
            <a:r>
              <a:rPr lang="en-US" b="0" i="0" dirty="0">
                <a:effectLst/>
                <a:latin typeface="Arial" panose="020B0604020202020204" pitchFamily="34" charset="0"/>
              </a:rPr>
              <a:t>My intention for this component is </a:t>
            </a:r>
          </a:p>
          <a:p>
            <a:endParaRPr lang="en-US" dirty="0">
              <a:latin typeface="Arial" panose="020B0604020202020204" pitchFamily="34" charset="0"/>
            </a:endParaRPr>
          </a:p>
          <a:p>
            <a:r>
              <a:rPr lang="en-US" b="0" i="0" dirty="0">
                <a:effectLst/>
                <a:latin typeface="Arial" panose="020B0604020202020204" pitchFamily="34" charset="0"/>
              </a:rPr>
              <a:t>The committed actions that I’m willing to take include the following (be sure to note when you’ll begin these actions):</a:t>
            </a:r>
            <a:br>
              <a:rPr lang="en-US" dirty="0"/>
            </a:br>
            <a:br>
              <a:rPr lang="en-US" dirty="0"/>
            </a:br>
            <a:endParaRPr lang="en-CA" dirty="0"/>
          </a:p>
        </p:txBody>
      </p:sp>
      <p:sp>
        <p:nvSpPr>
          <p:cNvPr id="2" name="Slide Number Placeholder 1">
            <a:extLst>
              <a:ext uri="{FF2B5EF4-FFF2-40B4-BE49-F238E27FC236}">
                <a16:creationId xmlns:a16="http://schemas.microsoft.com/office/drawing/2014/main" id="{9D63E176-3108-0F9D-9F1C-02AFBD3933EC}"/>
              </a:ext>
            </a:extLst>
          </p:cNvPr>
          <p:cNvSpPr>
            <a:spLocks noGrp="1"/>
          </p:cNvSpPr>
          <p:nvPr>
            <p:ph type="sldNum" sz="quarter" idx="12"/>
          </p:nvPr>
        </p:nvSpPr>
        <p:spPr/>
        <p:txBody>
          <a:bodyPr/>
          <a:lstStyle/>
          <a:p>
            <a:fld id="{F48A3050-3C4F-4E17-905D-E7C5B5406460}" type="slidenum">
              <a:rPr lang="en-CA" smtClean="0"/>
              <a:t>134</a:t>
            </a:fld>
            <a:endParaRPr lang="en-CA"/>
          </a:p>
        </p:txBody>
      </p:sp>
    </p:spTree>
    <p:extLst>
      <p:ext uri="{BB962C8B-B14F-4D97-AF65-F5344CB8AC3E}">
        <p14:creationId xmlns:p14="http://schemas.microsoft.com/office/powerpoint/2010/main" val="245526129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27F70-7C27-C8CC-5F2D-98FAAE633D4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0FE7F25-8148-71D2-7F96-F557A00B0D15}"/>
              </a:ext>
            </a:extLst>
          </p:cNvPr>
          <p:cNvSpPr txBox="1"/>
          <p:nvPr/>
        </p:nvSpPr>
        <p:spPr>
          <a:xfrm>
            <a:off x="336275" y="202157"/>
            <a:ext cx="8257032" cy="6270819"/>
          </a:xfrm>
          <a:prstGeom prst="rect">
            <a:avLst/>
          </a:prstGeom>
          <a:noFill/>
        </p:spPr>
        <p:txBody>
          <a:bodyPr wrap="square">
            <a:spAutoFit/>
          </a:bodyPr>
          <a:lstStyle/>
          <a:p>
            <a:pPr>
              <a:lnSpc>
                <a:spcPct val="107000"/>
              </a:lnSpc>
              <a:spcAft>
                <a:spcPts val="800"/>
              </a:spcAft>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UPDATED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a:t>
            </a:r>
          </a:p>
          <a:p>
            <a:pPr>
              <a:lnSpc>
                <a:spcPct val="107000"/>
              </a:lnSpc>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                                                                        Distress tolerance skills</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Grounding skills- Set a daily intention</a:t>
            </a:r>
            <a:endPar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Sensory soothing toolkit</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5,4,3,2,1 method</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emotional freedom technique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REST (or PEST) Pause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Radical acceptance statements (please specify)</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Distraction plan                                                  “</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Self-soothing plan</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Safe place visualization</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Cue controlled relaxation</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Rediscovering your values (please specify)</a:t>
            </a:r>
          </a:p>
          <a:p>
            <a:pPr marL="342900" lvl="0" indent="-342900">
              <a:lnSpc>
                <a:spcPct val="107000"/>
              </a:lnSpc>
              <a:spcAft>
                <a:spcPts val="800"/>
              </a:spcAft>
              <a:buFont typeface="+mj-lt"/>
              <a:buAutoNum type="arabicPeriod"/>
            </a:pPr>
            <a:r>
              <a:rPr lang="en-CA" sz="2000" kern="100" dirty="0">
                <a:effectLst/>
                <a:latin typeface="Aptos" panose="020B0004020202020204" pitchFamily="34" charset="0"/>
                <a:ea typeface="Aptos" panose="020B0004020202020204" pitchFamily="34" charset="0"/>
                <a:cs typeface="Times New Roman" panose="02020603050405020304" pitchFamily="18" charset="0"/>
              </a:rPr>
              <a:t> Rehearse values-based behavior or edit/splice/paste</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 Connect with your higher power</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pP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AE9B01F6-3092-1316-5673-D05EBF4A1FCB}"/>
              </a:ext>
            </a:extLst>
          </p:cNvPr>
          <p:cNvSpPr txBox="1"/>
          <p:nvPr/>
        </p:nvSpPr>
        <p:spPr>
          <a:xfrm>
            <a:off x="6885992" y="1284905"/>
            <a:ext cx="5169159" cy="2862322"/>
          </a:xfrm>
          <a:prstGeom prst="rect">
            <a:avLst/>
          </a:prstGeom>
          <a:noFill/>
        </p:spPr>
        <p:txBody>
          <a:bodyPr wrap="square">
            <a:spAutoFit/>
          </a:bodyPr>
          <a:lstStyle/>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14. Live in the present moment</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15. </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Use self-encouraging coping thoughts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16. Radical acceptance</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17. Use self-affirming statements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18. Balance feelings and threat</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19. Create new coping strategies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20. Create an emergency coping plan</a:t>
            </a:r>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sz="2000" dirty="0"/>
          </a:p>
        </p:txBody>
      </p:sp>
      <p:sp>
        <p:nvSpPr>
          <p:cNvPr id="2" name="Slide Number Placeholder 1">
            <a:extLst>
              <a:ext uri="{FF2B5EF4-FFF2-40B4-BE49-F238E27FC236}">
                <a16:creationId xmlns:a16="http://schemas.microsoft.com/office/drawing/2014/main" id="{7AB7886E-3AD6-26D2-DC1E-DEDBDCD237D0}"/>
              </a:ext>
            </a:extLst>
          </p:cNvPr>
          <p:cNvSpPr>
            <a:spLocks noGrp="1"/>
          </p:cNvSpPr>
          <p:nvPr>
            <p:ph type="sldNum" sz="quarter" idx="12"/>
          </p:nvPr>
        </p:nvSpPr>
        <p:spPr/>
        <p:txBody>
          <a:bodyPr/>
          <a:lstStyle/>
          <a:p>
            <a:fld id="{F48A3050-3C4F-4E17-905D-E7C5B5406460}" type="slidenum">
              <a:rPr lang="en-CA" smtClean="0"/>
              <a:t>135</a:t>
            </a:fld>
            <a:endParaRPr lang="en-CA"/>
          </a:p>
        </p:txBody>
      </p:sp>
    </p:spTree>
    <p:extLst>
      <p:ext uri="{BB962C8B-B14F-4D97-AF65-F5344CB8AC3E}">
        <p14:creationId xmlns:p14="http://schemas.microsoft.com/office/powerpoint/2010/main" val="98344260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D2AA2-A7DB-E678-4C33-497DF280938F}"/>
              </a:ext>
            </a:extLst>
          </p:cNvPr>
          <p:cNvSpPr>
            <a:spLocks noGrp="1"/>
          </p:cNvSpPr>
          <p:nvPr>
            <p:ph type="title" idx="4294967295"/>
          </p:nvPr>
        </p:nvSpPr>
        <p:spPr>
          <a:xfrm>
            <a:off x="1024649" y="0"/>
            <a:ext cx="4623339" cy="1382712"/>
          </a:xfrm>
        </p:spPr>
        <p:txBody>
          <a:bodyPr>
            <a:normAutofit/>
          </a:bodyPr>
          <a:lstStyle/>
          <a:p>
            <a:pPr algn="ctr"/>
            <a:r>
              <a:rPr lang="en-US" sz="3200" dirty="0">
                <a:solidFill>
                  <a:schemeClr val="bg1"/>
                </a:solidFill>
              </a:rPr>
              <a:t>4. Rehearsing values-based behavior </a:t>
            </a:r>
          </a:p>
        </p:txBody>
      </p:sp>
      <p:sp>
        <p:nvSpPr>
          <p:cNvPr id="3" name="Content Placeholder 2">
            <a:extLst>
              <a:ext uri="{FF2B5EF4-FFF2-40B4-BE49-F238E27FC236}">
                <a16:creationId xmlns:a16="http://schemas.microsoft.com/office/drawing/2014/main" id="{0BD45385-455D-6B04-0A21-3EB5E5C5FFE5}"/>
              </a:ext>
            </a:extLst>
          </p:cNvPr>
          <p:cNvSpPr>
            <a:spLocks noGrp="1"/>
          </p:cNvSpPr>
          <p:nvPr>
            <p:ph sz="half" idx="4294967295"/>
          </p:nvPr>
        </p:nvSpPr>
        <p:spPr>
          <a:xfrm>
            <a:off x="784953" y="1533632"/>
            <a:ext cx="5238307" cy="3649663"/>
          </a:xfrm>
        </p:spPr>
        <p:txBody>
          <a:bodyPr>
            <a:noAutofit/>
          </a:bodyPr>
          <a:lstStyle/>
          <a:p>
            <a:r>
              <a:rPr lang="en-US" sz="2400" dirty="0"/>
              <a:t>When trying to align our lives with our values we will face many challenges</a:t>
            </a:r>
          </a:p>
          <a:p>
            <a:r>
              <a:rPr lang="en-US" sz="2400" dirty="0"/>
              <a:t>We may for example have negative thoughts such as “I can’t do this”</a:t>
            </a:r>
          </a:p>
          <a:p>
            <a:r>
              <a:rPr lang="en-US" sz="2400" dirty="0"/>
              <a:t>Identifying potential challenges and imagining how to overcome challenges can be helpful</a:t>
            </a:r>
          </a:p>
          <a:p>
            <a:r>
              <a:rPr lang="en-US" sz="2400" dirty="0"/>
              <a:t>This is called “cognitive rehearsal”</a:t>
            </a:r>
          </a:p>
          <a:p>
            <a:r>
              <a:rPr lang="en-US" sz="3200" dirty="0">
                <a:solidFill>
                  <a:srgbClr val="FFC000"/>
                </a:solidFill>
              </a:rPr>
              <a:t>The editing, splicing and pasting technique is cognitive rehearsal.  </a:t>
            </a:r>
          </a:p>
        </p:txBody>
      </p:sp>
      <p:sp>
        <p:nvSpPr>
          <p:cNvPr id="4" name="Content Placeholder 3">
            <a:extLst>
              <a:ext uri="{FF2B5EF4-FFF2-40B4-BE49-F238E27FC236}">
                <a16:creationId xmlns:a16="http://schemas.microsoft.com/office/drawing/2014/main" id="{04276DC7-7B33-2766-578E-D7ABC09C3AB3}"/>
              </a:ext>
            </a:extLst>
          </p:cNvPr>
          <p:cNvSpPr>
            <a:spLocks noGrp="1"/>
          </p:cNvSpPr>
          <p:nvPr>
            <p:ph sz="half" idx="4294967295"/>
          </p:nvPr>
        </p:nvSpPr>
        <p:spPr>
          <a:xfrm>
            <a:off x="6168742" y="0"/>
            <a:ext cx="5919625" cy="4351338"/>
          </a:xfrm>
        </p:spPr>
        <p:txBody>
          <a:bodyPr>
            <a:noAutofit/>
          </a:bodyPr>
          <a:lstStyle/>
          <a:p>
            <a:pPr marL="0" indent="0">
              <a:buNone/>
            </a:pPr>
            <a:r>
              <a:rPr lang="en-US" sz="2400" dirty="0">
                <a:solidFill>
                  <a:schemeClr val="bg1"/>
                </a:solidFill>
              </a:rPr>
              <a:t>  </a:t>
            </a:r>
          </a:p>
          <a:p>
            <a:pPr marL="0" indent="0">
              <a:buNone/>
            </a:pPr>
            <a:r>
              <a:rPr lang="en-US" sz="2400" dirty="0"/>
              <a:t>        cognitive rehearsal involves:</a:t>
            </a:r>
          </a:p>
          <a:p>
            <a:pPr marL="0" indent="0">
              <a:buNone/>
            </a:pPr>
            <a:r>
              <a:rPr lang="en-US" sz="2400" dirty="0">
                <a:solidFill>
                  <a:schemeClr val="bg1"/>
                </a:solidFill>
              </a:rPr>
              <a:t>1.     Identifying the situation in which what we did, and our values don’t align</a:t>
            </a:r>
          </a:p>
          <a:p>
            <a:pPr marL="0" indent="0">
              <a:buNone/>
            </a:pPr>
            <a:r>
              <a:rPr lang="en-US" sz="2400" dirty="0">
                <a:solidFill>
                  <a:schemeClr val="bg1"/>
                </a:solidFill>
              </a:rPr>
              <a:t>2.     Identifying what we might have done had we acted in accordance with our values</a:t>
            </a:r>
          </a:p>
          <a:p>
            <a:pPr marL="0" indent="0">
              <a:buNone/>
            </a:pPr>
            <a:r>
              <a:rPr lang="en-US" sz="2400" dirty="0">
                <a:solidFill>
                  <a:schemeClr val="bg1"/>
                </a:solidFill>
              </a:rPr>
              <a:t>4.     Imagining ourselves in the situation and noting any barriers and challenges to doing what is in accordance with our values</a:t>
            </a:r>
          </a:p>
          <a:p>
            <a:pPr marL="0" indent="0">
              <a:buNone/>
            </a:pPr>
            <a:r>
              <a:rPr lang="en-US" sz="2400" dirty="0">
                <a:solidFill>
                  <a:schemeClr val="bg1"/>
                </a:solidFill>
              </a:rPr>
              <a:t>5.     Visualizing ourselves doing our values-based behavior </a:t>
            </a:r>
          </a:p>
          <a:p>
            <a:pPr marL="0" indent="0">
              <a:buNone/>
            </a:pPr>
            <a:r>
              <a:rPr lang="en-US" sz="2400" dirty="0">
                <a:solidFill>
                  <a:schemeClr val="bg1"/>
                </a:solidFill>
              </a:rPr>
              <a:t>6.     Imagining people responding well</a:t>
            </a:r>
          </a:p>
          <a:p>
            <a:pPr marL="0" indent="0">
              <a:buNone/>
            </a:pPr>
            <a:r>
              <a:rPr lang="en-US" sz="2400" dirty="0">
                <a:solidFill>
                  <a:schemeClr val="bg1"/>
                </a:solidFill>
              </a:rPr>
              <a:t>7.      Repeating the visualization</a:t>
            </a:r>
          </a:p>
        </p:txBody>
      </p:sp>
      <p:sp>
        <p:nvSpPr>
          <p:cNvPr id="5" name="Slide Number Placeholder 4">
            <a:extLst>
              <a:ext uri="{FF2B5EF4-FFF2-40B4-BE49-F238E27FC236}">
                <a16:creationId xmlns:a16="http://schemas.microsoft.com/office/drawing/2014/main" id="{FF565D7F-0EAB-A5B3-65BC-7A1B11AA07C9}"/>
              </a:ext>
            </a:extLst>
          </p:cNvPr>
          <p:cNvSpPr>
            <a:spLocks noGrp="1"/>
          </p:cNvSpPr>
          <p:nvPr>
            <p:ph type="sldNum" sz="quarter" idx="12"/>
          </p:nvPr>
        </p:nvSpPr>
        <p:spPr/>
        <p:txBody>
          <a:bodyPr/>
          <a:lstStyle/>
          <a:p>
            <a:fld id="{F48A3050-3C4F-4E17-905D-E7C5B5406460}" type="slidenum">
              <a:rPr lang="en-CA" smtClean="0"/>
              <a:t>136</a:t>
            </a:fld>
            <a:endParaRPr lang="en-CA"/>
          </a:p>
        </p:txBody>
      </p:sp>
    </p:spTree>
    <p:extLst>
      <p:ext uri="{BB962C8B-B14F-4D97-AF65-F5344CB8AC3E}">
        <p14:creationId xmlns:p14="http://schemas.microsoft.com/office/powerpoint/2010/main" val="98835472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28629-647C-1094-36FF-F812FDEA263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6CC825B-F96A-AD51-0236-A67475501DF4}"/>
              </a:ext>
            </a:extLst>
          </p:cNvPr>
          <p:cNvSpPr txBox="1"/>
          <p:nvPr/>
        </p:nvSpPr>
        <p:spPr>
          <a:xfrm>
            <a:off x="336275" y="202157"/>
            <a:ext cx="8257032" cy="6270819"/>
          </a:xfrm>
          <a:prstGeom prst="rect">
            <a:avLst/>
          </a:prstGeom>
          <a:noFill/>
        </p:spPr>
        <p:txBody>
          <a:bodyPr wrap="square">
            <a:spAutoFit/>
          </a:bodyPr>
          <a:lstStyle/>
          <a:p>
            <a:pPr>
              <a:lnSpc>
                <a:spcPct val="107000"/>
              </a:lnSpc>
              <a:spcAft>
                <a:spcPts val="800"/>
              </a:spcAft>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UPDATED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a:t>
            </a:r>
          </a:p>
          <a:p>
            <a:pPr>
              <a:lnSpc>
                <a:spcPct val="107000"/>
              </a:lnSpc>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                                                                        Distress tolerance skills</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Grounding skills- Set a daily intention</a:t>
            </a:r>
            <a:endPar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Sensory soothing toolkit</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5,4,3,2,1 method</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emotional freedom technique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REST (or PEST) Pause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Radical acceptance statements (please specify)</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Distraction plan                                                  “</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Self-soothing plan</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Safe place visualization</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Cue controlled relaxation</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Rediscovering your values (please specify)</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Rehearse values-based behavior or edit/splice/paste</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 </a:t>
            </a:r>
            <a:r>
              <a:rPr lang="en-CA" sz="2000" kern="100" dirty="0">
                <a:latin typeface="Aptos" panose="020B0004020202020204" pitchFamily="34" charset="0"/>
                <a:ea typeface="Aptos" panose="020B0004020202020204" pitchFamily="34" charset="0"/>
                <a:cs typeface="Times New Roman" panose="02020603050405020304" pitchFamily="18" charset="0"/>
              </a:rPr>
              <a:t>Connect with your higher power</a:t>
            </a:r>
            <a:r>
              <a:rPr lang="en-CA" sz="2000" kern="100" dirty="0">
                <a:effectLst/>
                <a:latin typeface="Aptos" panose="020B0004020202020204" pitchFamily="34" charset="0"/>
                <a:ea typeface="Aptos" panose="020B0004020202020204" pitchFamily="34" charset="0"/>
                <a:cs typeface="Times New Roman" panose="02020603050405020304" pitchFamily="18" charset="0"/>
              </a:rPr>
              <a:t>                         </a:t>
            </a:r>
            <a:endParaRPr lang="en-CA"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pP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8E66222B-BDF8-014F-F568-4DAB14FEF23E}"/>
              </a:ext>
            </a:extLst>
          </p:cNvPr>
          <p:cNvSpPr txBox="1"/>
          <p:nvPr/>
        </p:nvSpPr>
        <p:spPr>
          <a:xfrm>
            <a:off x="6885992" y="1284905"/>
            <a:ext cx="5169159" cy="2862322"/>
          </a:xfrm>
          <a:prstGeom prst="rect">
            <a:avLst/>
          </a:prstGeom>
          <a:noFill/>
        </p:spPr>
        <p:txBody>
          <a:bodyPr wrap="square">
            <a:spAutoFit/>
          </a:bodyPr>
          <a:lstStyle/>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14. Live in the present moment</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15. </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Use self-encouraging coping thoughts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16. Radical acceptance</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17. Use self-affirming statements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18. Balance feelings and threat</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19. Create new coping strategies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20. Create an emergency coping plan</a:t>
            </a:r>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sz="2000" dirty="0"/>
          </a:p>
        </p:txBody>
      </p:sp>
      <p:sp>
        <p:nvSpPr>
          <p:cNvPr id="2" name="Slide Number Placeholder 1">
            <a:extLst>
              <a:ext uri="{FF2B5EF4-FFF2-40B4-BE49-F238E27FC236}">
                <a16:creationId xmlns:a16="http://schemas.microsoft.com/office/drawing/2014/main" id="{D4446DB1-C9FF-C18E-FBAE-26D262D8B66E}"/>
              </a:ext>
            </a:extLst>
          </p:cNvPr>
          <p:cNvSpPr>
            <a:spLocks noGrp="1"/>
          </p:cNvSpPr>
          <p:nvPr>
            <p:ph type="sldNum" sz="quarter" idx="12"/>
          </p:nvPr>
        </p:nvSpPr>
        <p:spPr/>
        <p:txBody>
          <a:bodyPr/>
          <a:lstStyle/>
          <a:p>
            <a:fld id="{F48A3050-3C4F-4E17-905D-E7C5B5406460}" type="slidenum">
              <a:rPr lang="en-CA" smtClean="0"/>
              <a:t>137</a:t>
            </a:fld>
            <a:endParaRPr lang="en-CA"/>
          </a:p>
        </p:txBody>
      </p:sp>
    </p:spTree>
    <p:extLst>
      <p:ext uri="{BB962C8B-B14F-4D97-AF65-F5344CB8AC3E}">
        <p14:creationId xmlns:p14="http://schemas.microsoft.com/office/powerpoint/2010/main" val="284904680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43A17-4167-7A1B-B6C9-83A9D560CF6E}"/>
              </a:ext>
            </a:extLst>
          </p:cNvPr>
          <p:cNvSpPr>
            <a:spLocks noGrp="1"/>
          </p:cNvSpPr>
          <p:nvPr>
            <p:ph type="title" idx="4294967295"/>
          </p:nvPr>
        </p:nvSpPr>
        <p:spPr>
          <a:xfrm>
            <a:off x="741473" y="-117475"/>
            <a:ext cx="11741150" cy="1455738"/>
          </a:xfrm>
        </p:spPr>
        <p:txBody>
          <a:bodyPr>
            <a:normAutofit/>
          </a:bodyPr>
          <a:lstStyle/>
          <a:p>
            <a:r>
              <a:rPr lang="en-US" dirty="0">
                <a:solidFill>
                  <a:schemeClr val="bg1"/>
                </a:solidFill>
              </a:rPr>
              <a:t>5. CONNECTING WITH YOUR Higher power </a:t>
            </a:r>
          </a:p>
        </p:txBody>
      </p:sp>
      <p:sp>
        <p:nvSpPr>
          <p:cNvPr id="5" name="Content Placeholder 4">
            <a:extLst>
              <a:ext uri="{FF2B5EF4-FFF2-40B4-BE49-F238E27FC236}">
                <a16:creationId xmlns:a16="http://schemas.microsoft.com/office/drawing/2014/main" id="{7793AB87-184A-4E9E-46DA-41B31BECFA64}"/>
              </a:ext>
            </a:extLst>
          </p:cNvPr>
          <p:cNvSpPr>
            <a:spLocks noGrp="1"/>
          </p:cNvSpPr>
          <p:nvPr>
            <p:ph idx="4294967295"/>
          </p:nvPr>
        </p:nvSpPr>
        <p:spPr>
          <a:xfrm>
            <a:off x="5463788" y="1338263"/>
            <a:ext cx="6627628" cy="5619750"/>
          </a:xfrm>
        </p:spPr>
        <p:txBody>
          <a:bodyPr>
            <a:normAutofit/>
          </a:bodyPr>
          <a:lstStyle/>
          <a:p>
            <a:r>
              <a:rPr lang="en-US" sz="2400" dirty="0"/>
              <a:t>Connecting with a higher power, whatever you understand this to be, can help you feel grounded, empowered, calm, and safe</a:t>
            </a:r>
          </a:p>
          <a:p>
            <a:r>
              <a:rPr lang="en-US" sz="2400" dirty="0"/>
              <a:t>It can connect you to something bigger than yourself or the “big picture”</a:t>
            </a:r>
          </a:p>
          <a:p>
            <a:r>
              <a:rPr lang="en-US" sz="2400" dirty="0"/>
              <a:t>Faith in a higher power gives many people a sense of meaning that helps them cope with distress</a:t>
            </a:r>
          </a:p>
          <a:p>
            <a:r>
              <a:rPr lang="en-US" sz="2400" dirty="0"/>
              <a:t>A higher power need not be traditionally religious concept like God.</a:t>
            </a:r>
          </a:p>
          <a:p>
            <a:r>
              <a:rPr lang="en-US" sz="2400" dirty="0"/>
              <a:t>A higher power can include Nature, The universe, or The goodness of others</a:t>
            </a:r>
          </a:p>
          <a:p>
            <a:r>
              <a:rPr lang="en-US" sz="2400" dirty="0"/>
              <a:t>We will return to a discussion of spirituality towards the end of the course</a:t>
            </a:r>
          </a:p>
          <a:p>
            <a:endParaRPr lang="en-US" dirty="0"/>
          </a:p>
        </p:txBody>
      </p:sp>
      <p:pic>
        <p:nvPicPr>
          <p:cNvPr id="6" name="Picture 5" descr="A picture containing outdoor, bird, sunset, close&#10;&#10;Description automatically generated">
            <a:extLst>
              <a:ext uri="{FF2B5EF4-FFF2-40B4-BE49-F238E27FC236}">
                <a16:creationId xmlns:a16="http://schemas.microsoft.com/office/drawing/2014/main" id="{FD14E2A2-DDA9-6D99-1FFA-F0A3DDB0E473}"/>
              </a:ext>
            </a:extLst>
          </p:cNvPr>
          <p:cNvPicPr>
            <a:picLocks noChangeAspect="1"/>
          </p:cNvPicPr>
          <p:nvPr/>
        </p:nvPicPr>
        <p:blipFill>
          <a:blip r:embed="rId2"/>
          <a:stretch>
            <a:fillRect/>
          </a:stretch>
        </p:blipFill>
        <p:spPr>
          <a:xfrm>
            <a:off x="219855" y="1712181"/>
            <a:ext cx="5147177" cy="3779020"/>
          </a:xfrm>
          <a:prstGeom prst="rect">
            <a:avLst/>
          </a:prstGeom>
        </p:spPr>
      </p:pic>
      <p:sp>
        <p:nvSpPr>
          <p:cNvPr id="3" name="Slide Number Placeholder 2">
            <a:extLst>
              <a:ext uri="{FF2B5EF4-FFF2-40B4-BE49-F238E27FC236}">
                <a16:creationId xmlns:a16="http://schemas.microsoft.com/office/drawing/2014/main" id="{99806940-30EE-AAED-E66F-42220FAD12CB}"/>
              </a:ext>
            </a:extLst>
          </p:cNvPr>
          <p:cNvSpPr>
            <a:spLocks noGrp="1"/>
          </p:cNvSpPr>
          <p:nvPr>
            <p:ph type="sldNum" sz="quarter" idx="12"/>
          </p:nvPr>
        </p:nvSpPr>
        <p:spPr/>
        <p:txBody>
          <a:bodyPr/>
          <a:lstStyle/>
          <a:p>
            <a:fld id="{F48A3050-3C4F-4E17-905D-E7C5B5406460}" type="slidenum">
              <a:rPr lang="en-CA" smtClean="0"/>
              <a:t>138</a:t>
            </a:fld>
            <a:endParaRPr lang="en-CA"/>
          </a:p>
        </p:txBody>
      </p:sp>
    </p:spTree>
    <p:extLst>
      <p:ext uri="{BB962C8B-B14F-4D97-AF65-F5344CB8AC3E}">
        <p14:creationId xmlns:p14="http://schemas.microsoft.com/office/powerpoint/2010/main" val="322880989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C134F-49E8-6171-5411-B32211213F6E}"/>
              </a:ext>
            </a:extLst>
          </p:cNvPr>
          <p:cNvSpPr>
            <a:spLocks noGrp="1"/>
          </p:cNvSpPr>
          <p:nvPr>
            <p:ph type="title" idx="4294967295"/>
          </p:nvPr>
        </p:nvSpPr>
        <p:spPr>
          <a:xfrm>
            <a:off x="270692" y="0"/>
            <a:ext cx="5094287" cy="1508125"/>
          </a:xfrm>
        </p:spPr>
        <p:txBody>
          <a:bodyPr vert="horz" lIns="91440" tIns="45720" rIns="91440" bIns="45720" rtlCol="0" anchor="ctr">
            <a:normAutofit/>
          </a:bodyPr>
          <a:lstStyle/>
          <a:p>
            <a:pPr algn="ctr"/>
            <a:r>
              <a:rPr lang="en-US" sz="3400" dirty="0">
                <a:solidFill>
                  <a:schemeClr val="bg1"/>
                </a:solidFill>
              </a:rPr>
              <a:t>To help you Connect to your higher power</a:t>
            </a:r>
          </a:p>
        </p:txBody>
      </p:sp>
      <p:sp>
        <p:nvSpPr>
          <p:cNvPr id="3" name="Content Placeholder 2">
            <a:extLst>
              <a:ext uri="{FF2B5EF4-FFF2-40B4-BE49-F238E27FC236}">
                <a16:creationId xmlns:a16="http://schemas.microsoft.com/office/drawing/2014/main" id="{1A8DA43F-5FDA-0AF2-F0AB-07CD75C6EF98}"/>
              </a:ext>
            </a:extLst>
          </p:cNvPr>
          <p:cNvSpPr>
            <a:spLocks noGrp="1"/>
          </p:cNvSpPr>
          <p:nvPr>
            <p:ph idx="4294967295"/>
          </p:nvPr>
        </p:nvSpPr>
        <p:spPr>
          <a:xfrm>
            <a:off x="5685019" y="473993"/>
            <a:ext cx="6417924" cy="5910013"/>
          </a:xfrm>
        </p:spPr>
        <p:txBody>
          <a:bodyPr vert="horz" lIns="91440" tIns="45720" rIns="91440" bIns="45720" rtlCol="0">
            <a:noAutofit/>
          </a:bodyPr>
          <a:lstStyle/>
          <a:p>
            <a:pPr marL="0"/>
            <a:r>
              <a:rPr lang="en-US" sz="2000" dirty="0"/>
              <a:t>  You might try to ask yourself the following questions:</a:t>
            </a:r>
          </a:p>
          <a:p>
            <a:pPr marL="0"/>
            <a:endParaRPr lang="en-US" sz="2000" dirty="0"/>
          </a:p>
          <a:p>
            <a:r>
              <a:rPr lang="en-US" sz="2000" dirty="0"/>
              <a:t>What are some of my beliefs about a higher power that give me strength/comfort?</a:t>
            </a:r>
          </a:p>
          <a:p>
            <a:r>
              <a:rPr lang="en-US" sz="2000" dirty="0"/>
              <a:t>Why are these beliefs important to me?</a:t>
            </a:r>
          </a:p>
          <a:p>
            <a:r>
              <a:rPr lang="en-US" sz="2000" dirty="0"/>
              <a:t>How do these beliefs make me feel?</a:t>
            </a:r>
          </a:p>
          <a:p>
            <a:r>
              <a:rPr lang="en-US" sz="2000" dirty="0"/>
              <a:t>How do these beliefs make me feel about others?</a:t>
            </a:r>
          </a:p>
          <a:p>
            <a:r>
              <a:rPr lang="en-US" sz="2000" dirty="0"/>
              <a:t>How do these beliefs make me feel about life in general?</a:t>
            </a:r>
          </a:p>
          <a:p>
            <a:r>
              <a:rPr lang="en-US" sz="2000" dirty="0"/>
              <a:t>How do I honor these beliefs in my daily life?</a:t>
            </a:r>
          </a:p>
          <a:p>
            <a:r>
              <a:rPr lang="en-US" sz="2000" dirty="0"/>
              <a:t>What else would I be willing to do in order to strengthen my beliefs?</a:t>
            </a:r>
          </a:p>
          <a:p>
            <a:r>
              <a:rPr lang="en-US" sz="2000" dirty="0"/>
              <a:t>What can I do to remind myself of my beliefs on a regular basis?</a:t>
            </a:r>
          </a:p>
          <a:p>
            <a:r>
              <a:rPr lang="en-US" sz="2000" dirty="0"/>
              <a:t>How can I remind myself of my beliefs when I feel distressed?</a:t>
            </a:r>
          </a:p>
        </p:txBody>
      </p:sp>
      <p:pic>
        <p:nvPicPr>
          <p:cNvPr id="5" name="Picture 4" descr="Hand reaching out to sun">
            <a:extLst>
              <a:ext uri="{FF2B5EF4-FFF2-40B4-BE49-F238E27FC236}">
                <a16:creationId xmlns:a16="http://schemas.microsoft.com/office/drawing/2014/main" id="{B7F36F05-CCD1-A1BB-28BC-95316A044F8F}"/>
              </a:ext>
            </a:extLst>
          </p:cNvPr>
          <p:cNvPicPr>
            <a:picLocks noChangeAspect="1"/>
          </p:cNvPicPr>
          <p:nvPr/>
        </p:nvPicPr>
        <p:blipFill rotWithShape="1">
          <a:blip r:embed="rId2"/>
          <a:srcRect l="21080" r="21078" b="-2"/>
          <a:stretch/>
        </p:blipFill>
        <p:spPr>
          <a:xfrm>
            <a:off x="270692" y="1391259"/>
            <a:ext cx="4851141" cy="5100546"/>
          </a:xfrm>
          <a:prstGeom prst="rect">
            <a:avLst/>
          </a:prstGeom>
        </p:spPr>
      </p:pic>
      <p:sp>
        <p:nvSpPr>
          <p:cNvPr id="4" name="Slide Number Placeholder 3">
            <a:extLst>
              <a:ext uri="{FF2B5EF4-FFF2-40B4-BE49-F238E27FC236}">
                <a16:creationId xmlns:a16="http://schemas.microsoft.com/office/drawing/2014/main" id="{3703FE67-4419-647D-56BD-CD7F9598BFDC}"/>
              </a:ext>
            </a:extLst>
          </p:cNvPr>
          <p:cNvSpPr>
            <a:spLocks noGrp="1"/>
          </p:cNvSpPr>
          <p:nvPr>
            <p:ph type="sldNum" sz="quarter" idx="12"/>
          </p:nvPr>
        </p:nvSpPr>
        <p:spPr/>
        <p:txBody>
          <a:bodyPr/>
          <a:lstStyle/>
          <a:p>
            <a:fld id="{F48A3050-3C4F-4E17-905D-E7C5B5406460}" type="slidenum">
              <a:rPr lang="en-CA" smtClean="0"/>
              <a:t>139</a:t>
            </a:fld>
            <a:endParaRPr lang="en-CA"/>
          </a:p>
        </p:txBody>
      </p:sp>
    </p:spTree>
    <p:extLst>
      <p:ext uri="{BB962C8B-B14F-4D97-AF65-F5344CB8AC3E}">
        <p14:creationId xmlns:p14="http://schemas.microsoft.com/office/powerpoint/2010/main" val="43150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943F-B93A-41AD-96D4-B4D66338A1AC}"/>
              </a:ext>
            </a:extLst>
          </p:cNvPr>
          <p:cNvSpPr>
            <a:spLocks noGrp="1"/>
          </p:cNvSpPr>
          <p:nvPr>
            <p:ph type="title" idx="4294967295"/>
          </p:nvPr>
        </p:nvSpPr>
        <p:spPr>
          <a:xfrm>
            <a:off x="325120" y="355956"/>
            <a:ext cx="11476002" cy="928313"/>
          </a:xfrm>
        </p:spPr>
        <p:txBody>
          <a:bodyPr>
            <a:normAutofit/>
          </a:bodyPr>
          <a:lstStyle/>
          <a:p>
            <a:pPr algn="ctr"/>
            <a:r>
              <a:rPr lang="en-US" sz="4800" dirty="0">
                <a:solidFill>
                  <a:schemeClr val="bg1"/>
                </a:solidFill>
              </a:rPr>
              <a:t>Homework for the coming week </a:t>
            </a:r>
            <a:endParaRPr lang="en-CA" sz="4800" dirty="0">
              <a:solidFill>
                <a:schemeClr val="bg1"/>
              </a:solidFill>
            </a:endParaRPr>
          </a:p>
        </p:txBody>
      </p:sp>
      <p:graphicFrame>
        <p:nvGraphicFramePr>
          <p:cNvPr id="7" name="Content Placeholder 2">
            <a:extLst>
              <a:ext uri="{FF2B5EF4-FFF2-40B4-BE49-F238E27FC236}">
                <a16:creationId xmlns:a16="http://schemas.microsoft.com/office/drawing/2014/main" id="{3A71F513-6228-43B1-8E20-47A145329E06}"/>
              </a:ext>
            </a:extLst>
          </p:cNvPr>
          <p:cNvGraphicFramePr>
            <a:graphicFrameLocks noGrp="1"/>
          </p:cNvGraphicFramePr>
          <p:nvPr>
            <p:ph idx="4294967295"/>
            <p:extLst>
              <p:ext uri="{D42A27DB-BD31-4B8C-83A1-F6EECF244321}">
                <p14:modId xmlns:p14="http://schemas.microsoft.com/office/powerpoint/2010/main" val="1800382332"/>
              </p:ext>
            </p:extLst>
          </p:nvPr>
        </p:nvGraphicFramePr>
        <p:xfrm>
          <a:off x="522616" y="1443736"/>
          <a:ext cx="10917544" cy="4819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35354C74-861B-2477-6A73-1DAFB307EBC6}"/>
              </a:ext>
            </a:extLst>
          </p:cNvPr>
          <p:cNvSpPr>
            <a:spLocks noGrp="1"/>
          </p:cNvSpPr>
          <p:nvPr>
            <p:ph type="sldNum" sz="quarter" idx="12"/>
          </p:nvPr>
        </p:nvSpPr>
        <p:spPr/>
        <p:txBody>
          <a:bodyPr/>
          <a:lstStyle/>
          <a:p>
            <a:fld id="{F48A3050-3C4F-4E17-905D-E7C5B5406460}" type="slidenum">
              <a:rPr lang="en-CA" smtClean="0"/>
              <a:t>14</a:t>
            </a:fld>
            <a:endParaRPr lang="en-CA"/>
          </a:p>
        </p:txBody>
      </p:sp>
    </p:spTree>
    <p:extLst>
      <p:ext uri="{BB962C8B-B14F-4D97-AF65-F5344CB8AC3E}">
        <p14:creationId xmlns:p14="http://schemas.microsoft.com/office/powerpoint/2010/main" val="221608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A0E68-9090-CAEE-8497-8751F4783AC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45A08CF-E9D3-32D3-AC68-B32A218868D6}"/>
              </a:ext>
            </a:extLst>
          </p:cNvPr>
          <p:cNvSpPr txBox="1"/>
          <p:nvPr/>
        </p:nvSpPr>
        <p:spPr>
          <a:xfrm>
            <a:off x="336275" y="202157"/>
            <a:ext cx="8257032" cy="6270819"/>
          </a:xfrm>
          <a:prstGeom prst="rect">
            <a:avLst/>
          </a:prstGeom>
          <a:noFill/>
        </p:spPr>
        <p:txBody>
          <a:bodyPr wrap="square">
            <a:spAutoFit/>
          </a:bodyPr>
          <a:lstStyle/>
          <a:p>
            <a:pPr>
              <a:lnSpc>
                <a:spcPct val="107000"/>
              </a:lnSpc>
              <a:spcAft>
                <a:spcPts val="800"/>
              </a:spcAft>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UPDATED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a:t>
            </a:r>
          </a:p>
          <a:p>
            <a:pPr>
              <a:lnSpc>
                <a:spcPct val="107000"/>
              </a:lnSpc>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                                                                        Distress tolerance skills</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Grounding skills- Set a daily intention</a:t>
            </a:r>
            <a:endPar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Sensory soothing toolkit</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5,4,3,2,1 method</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emotional freedom technique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REST (or PEST) Pause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Radical acceptance statements (please specify)</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Distraction plan                                                  “</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Self-soothing plan</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Safe place visualization</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Cue controlled relaxation</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Rediscovering your values (please specify)</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Rehearse values-based behavior or edit/splice/paste</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 Connect with your higher power</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pP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32EB8DB2-5C3F-2D94-F883-0B1629E56D4C}"/>
              </a:ext>
            </a:extLst>
          </p:cNvPr>
          <p:cNvSpPr txBox="1"/>
          <p:nvPr/>
        </p:nvSpPr>
        <p:spPr>
          <a:xfrm>
            <a:off x="6885992" y="1284905"/>
            <a:ext cx="5169159" cy="2862322"/>
          </a:xfrm>
          <a:prstGeom prst="rect">
            <a:avLst/>
          </a:prstGeom>
          <a:noFill/>
        </p:spPr>
        <p:txBody>
          <a:bodyPr wrap="square">
            <a:spAutoFit/>
          </a:bodyPr>
          <a:lstStyle/>
          <a:p>
            <a:r>
              <a:rPr lang="en-CA" sz="2000" kern="100" dirty="0">
                <a:latin typeface="Aptos" panose="020B0004020202020204" pitchFamily="34" charset="0"/>
                <a:ea typeface="Aptos" panose="020B0004020202020204" pitchFamily="34" charset="0"/>
                <a:cs typeface="Times New Roman" panose="02020603050405020304" pitchFamily="18" charset="0"/>
              </a:rPr>
              <a:t>14. Live in the present moment</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15. </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Use self-encouraging coping thoughts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16. Radical acceptance</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17. Use self-affirming statements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18. Balance feelings and threat</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19. Create new coping strategies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20. Create an emergency coping plan</a:t>
            </a:r>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sz="2000" dirty="0"/>
          </a:p>
        </p:txBody>
      </p:sp>
      <p:sp>
        <p:nvSpPr>
          <p:cNvPr id="2" name="Slide Number Placeholder 1">
            <a:extLst>
              <a:ext uri="{FF2B5EF4-FFF2-40B4-BE49-F238E27FC236}">
                <a16:creationId xmlns:a16="http://schemas.microsoft.com/office/drawing/2014/main" id="{C7BD7907-460A-791C-D31F-D4F6CD053D3B}"/>
              </a:ext>
            </a:extLst>
          </p:cNvPr>
          <p:cNvSpPr>
            <a:spLocks noGrp="1"/>
          </p:cNvSpPr>
          <p:nvPr>
            <p:ph type="sldNum" sz="quarter" idx="12"/>
          </p:nvPr>
        </p:nvSpPr>
        <p:spPr/>
        <p:txBody>
          <a:bodyPr/>
          <a:lstStyle/>
          <a:p>
            <a:fld id="{F48A3050-3C4F-4E17-905D-E7C5B5406460}" type="slidenum">
              <a:rPr lang="en-CA" smtClean="0"/>
              <a:t>140</a:t>
            </a:fld>
            <a:endParaRPr lang="en-CA"/>
          </a:p>
        </p:txBody>
      </p:sp>
    </p:spTree>
    <p:extLst>
      <p:ext uri="{BB962C8B-B14F-4D97-AF65-F5344CB8AC3E}">
        <p14:creationId xmlns:p14="http://schemas.microsoft.com/office/powerpoint/2010/main" val="268718905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59E4B-78D7-3AD7-C9EF-CC4DC6367FCB}"/>
              </a:ext>
            </a:extLst>
          </p:cNvPr>
          <p:cNvSpPr>
            <a:spLocks noGrp="1"/>
          </p:cNvSpPr>
          <p:nvPr>
            <p:ph type="title" idx="4294967295"/>
          </p:nvPr>
        </p:nvSpPr>
        <p:spPr>
          <a:xfrm>
            <a:off x="412271" y="560930"/>
            <a:ext cx="4084638" cy="2505075"/>
          </a:xfrm>
        </p:spPr>
        <p:txBody>
          <a:bodyPr>
            <a:normAutofit/>
          </a:bodyPr>
          <a:lstStyle/>
          <a:p>
            <a:pPr algn="ctr"/>
            <a:r>
              <a:rPr lang="en-US" dirty="0">
                <a:solidFill>
                  <a:schemeClr val="bg1"/>
                </a:solidFill>
              </a:rPr>
              <a:t>Living in the present </a:t>
            </a:r>
            <a:r>
              <a:rPr lang="en-US" dirty="0"/>
              <a:t>moment</a:t>
            </a:r>
            <a:br>
              <a:rPr lang="en-US" dirty="0"/>
            </a:br>
            <a:endParaRPr lang="en-US" dirty="0"/>
          </a:p>
        </p:txBody>
      </p:sp>
      <p:sp>
        <p:nvSpPr>
          <p:cNvPr id="3" name="Content Placeholder 2">
            <a:extLst>
              <a:ext uri="{FF2B5EF4-FFF2-40B4-BE49-F238E27FC236}">
                <a16:creationId xmlns:a16="http://schemas.microsoft.com/office/drawing/2014/main" id="{04E46779-F0D6-B9C7-1524-DE2E9C8ADBF3}"/>
              </a:ext>
            </a:extLst>
          </p:cNvPr>
          <p:cNvSpPr>
            <a:spLocks noGrp="1"/>
          </p:cNvSpPr>
          <p:nvPr>
            <p:ph idx="4294967295"/>
          </p:nvPr>
        </p:nvSpPr>
        <p:spPr>
          <a:xfrm>
            <a:off x="4192694" y="438150"/>
            <a:ext cx="7697755" cy="6419850"/>
          </a:xfrm>
        </p:spPr>
        <p:txBody>
          <a:bodyPr>
            <a:normAutofit fontScale="92500" lnSpcReduction="10000"/>
          </a:bodyPr>
          <a:lstStyle/>
          <a:p>
            <a:r>
              <a:rPr lang="en-US" sz="2400" dirty="0"/>
              <a:t>Many of us spend a lot of time mentally traveling to the past or the future</a:t>
            </a:r>
          </a:p>
          <a:p>
            <a:r>
              <a:rPr lang="en-US" sz="2400" dirty="0"/>
              <a:t>When we do that, we’re not paying attention to and miss the present moment.</a:t>
            </a:r>
          </a:p>
          <a:p>
            <a:r>
              <a:rPr lang="en-US" sz="2400" dirty="0">
                <a:solidFill>
                  <a:schemeClr val="bg1"/>
                </a:solidFill>
              </a:rPr>
              <a:t>“Time traveling” </a:t>
            </a:r>
            <a:r>
              <a:rPr lang="en-US" sz="2400" dirty="0"/>
              <a:t>to the past or future not only takes us away from the present moment, but it can also bring with it lots of pain when we </a:t>
            </a:r>
            <a:r>
              <a:rPr lang="en-US" sz="2400" dirty="0">
                <a:solidFill>
                  <a:schemeClr val="bg1"/>
                </a:solidFill>
              </a:rPr>
              <a:t>catastrophize</a:t>
            </a:r>
            <a:r>
              <a:rPr lang="en-US" sz="2400" dirty="0"/>
              <a:t> or worry about something that hasn’t happened yet or </a:t>
            </a:r>
            <a:r>
              <a:rPr lang="en-US" sz="2400" dirty="0">
                <a:solidFill>
                  <a:schemeClr val="bg1"/>
                </a:solidFill>
              </a:rPr>
              <a:t>ruminate</a:t>
            </a:r>
            <a:r>
              <a:rPr lang="en-US" sz="2400" dirty="0"/>
              <a:t> on something that already has and can’t be changed.</a:t>
            </a:r>
          </a:p>
          <a:p>
            <a:r>
              <a:rPr lang="en-US" sz="2400" dirty="0"/>
              <a:t>If we set an intention and practice to not mentally time travel, we can learn to be more mindful of, and stay in the present moment</a:t>
            </a:r>
          </a:p>
          <a:p>
            <a:r>
              <a:rPr lang="en-US" sz="2400" dirty="0"/>
              <a:t>Especially when we are distressed, we might ask ourselves where we mentally are. Are we in the past, the future, or the present?</a:t>
            </a:r>
          </a:p>
          <a:p>
            <a:r>
              <a:rPr lang="en-US" sz="2400" dirty="0"/>
              <a:t>If catastrophize or ruminate a lot use these as  targets in your holes diary card. This is a good way of becoming more aware of the problem and setting an intention to change it.</a:t>
            </a:r>
          </a:p>
          <a:p>
            <a:endParaRPr lang="en-US" dirty="0"/>
          </a:p>
        </p:txBody>
      </p:sp>
      <p:pic>
        <p:nvPicPr>
          <p:cNvPr id="1026" name="Picture 2" descr="282 Past Present Future Concept Illustrations &amp; Clip Art - iStock">
            <a:extLst>
              <a:ext uri="{FF2B5EF4-FFF2-40B4-BE49-F238E27FC236}">
                <a16:creationId xmlns:a16="http://schemas.microsoft.com/office/drawing/2014/main" id="{FF23A797-0C35-01FD-C9A8-0750ACBC7D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711" y="1957584"/>
            <a:ext cx="3745543" cy="433948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9F276EE-D2ED-2B98-25CA-C9B38A6A3EAA}"/>
              </a:ext>
            </a:extLst>
          </p:cNvPr>
          <p:cNvSpPr>
            <a:spLocks noGrp="1"/>
          </p:cNvSpPr>
          <p:nvPr>
            <p:ph type="sldNum" sz="quarter" idx="12"/>
          </p:nvPr>
        </p:nvSpPr>
        <p:spPr/>
        <p:txBody>
          <a:bodyPr/>
          <a:lstStyle/>
          <a:p>
            <a:fld id="{F48A3050-3C4F-4E17-905D-E7C5B5406460}" type="slidenum">
              <a:rPr lang="en-CA" smtClean="0"/>
              <a:t>141</a:t>
            </a:fld>
            <a:endParaRPr lang="en-CA"/>
          </a:p>
        </p:txBody>
      </p:sp>
    </p:spTree>
    <p:extLst>
      <p:ext uri="{BB962C8B-B14F-4D97-AF65-F5344CB8AC3E}">
        <p14:creationId xmlns:p14="http://schemas.microsoft.com/office/powerpoint/2010/main" val="239802848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1F729-FD68-D430-FCD8-44BB3BD5984E}"/>
              </a:ext>
            </a:extLst>
          </p:cNvPr>
          <p:cNvSpPr>
            <a:spLocks noGrp="1"/>
          </p:cNvSpPr>
          <p:nvPr>
            <p:ph type="title" idx="4294967295"/>
          </p:nvPr>
        </p:nvSpPr>
        <p:spPr>
          <a:xfrm>
            <a:off x="0" y="254686"/>
            <a:ext cx="4705679" cy="2198688"/>
          </a:xfrm>
        </p:spPr>
        <p:txBody>
          <a:bodyPr>
            <a:normAutofit/>
          </a:bodyPr>
          <a:lstStyle/>
          <a:p>
            <a:pPr algn="ctr"/>
            <a:r>
              <a:rPr lang="en-US" dirty="0">
                <a:solidFill>
                  <a:schemeClr val="bg1"/>
                </a:solidFill>
              </a:rPr>
              <a:t>If  you a FREQUENT time traveler:</a:t>
            </a:r>
            <a:br>
              <a:rPr lang="en-US" dirty="0"/>
            </a:br>
            <a:endParaRPr lang="en-US" dirty="0"/>
          </a:p>
        </p:txBody>
      </p:sp>
      <p:sp>
        <p:nvSpPr>
          <p:cNvPr id="3" name="Content Placeholder 2">
            <a:extLst>
              <a:ext uri="{FF2B5EF4-FFF2-40B4-BE49-F238E27FC236}">
                <a16:creationId xmlns:a16="http://schemas.microsoft.com/office/drawing/2014/main" id="{276EBEED-304A-90B1-016F-8C52899FCE37}"/>
              </a:ext>
            </a:extLst>
          </p:cNvPr>
          <p:cNvSpPr>
            <a:spLocks noGrp="1"/>
          </p:cNvSpPr>
          <p:nvPr>
            <p:ph idx="4294967295"/>
          </p:nvPr>
        </p:nvSpPr>
        <p:spPr>
          <a:xfrm>
            <a:off x="4705679" y="478037"/>
            <a:ext cx="7318071" cy="4559300"/>
          </a:xfrm>
        </p:spPr>
        <p:txBody>
          <a:bodyPr>
            <a:noAutofit/>
          </a:bodyPr>
          <a:lstStyle/>
          <a:p>
            <a:r>
              <a:rPr lang="en-US" sz="2400" dirty="0"/>
              <a:t>When you are distressed, notice your thoughts,  ask  yourself if you are time traveling? If so, bring your focus back to the present.</a:t>
            </a:r>
          </a:p>
          <a:p>
            <a:r>
              <a:rPr lang="en-US" sz="2400" dirty="0"/>
              <a:t>To focus on the present, try:</a:t>
            </a:r>
          </a:p>
          <a:p>
            <a:r>
              <a:rPr lang="en-US" sz="2400" dirty="0">
                <a:solidFill>
                  <a:schemeClr val="bg1"/>
                </a:solidFill>
              </a:rPr>
              <a:t>1) </a:t>
            </a:r>
            <a:r>
              <a:rPr lang="en-US" sz="2400" dirty="0"/>
              <a:t>Noticing your breath. This returns you to the present</a:t>
            </a:r>
          </a:p>
          <a:p>
            <a:r>
              <a:rPr lang="en-US" sz="2400" dirty="0">
                <a:solidFill>
                  <a:schemeClr val="bg1"/>
                </a:solidFill>
              </a:rPr>
              <a:t>2) </a:t>
            </a:r>
            <a:r>
              <a:rPr lang="en-US" sz="2400" dirty="0"/>
              <a:t>Noticing your bodily sensations. Sensations of pain or tension may accompany time travel.</a:t>
            </a:r>
          </a:p>
          <a:p>
            <a:r>
              <a:rPr lang="en-US" sz="2400" dirty="0">
                <a:solidFill>
                  <a:schemeClr val="bg1"/>
                </a:solidFill>
              </a:rPr>
              <a:t>3) </a:t>
            </a:r>
            <a:r>
              <a:rPr lang="en-US" sz="2400" dirty="0"/>
              <a:t>Using any of the other distress tolerance skills you’ve learned</a:t>
            </a:r>
          </a:p>
          <a:p>
            <a:r>
              <a:rPr lang="en-US" sz="2400" dirty="0">
                <a:solidFill>
                  <a:schemeClr val="bg1"/>
                </a:solidFill>
              </a:rPr>
              <a:t>4)</a:t>
            </a:r>
            <a:r>
              <a:rPr lang="en-US" sz="2400" dirty="0"/>
              <a:t>Practicing the “Listening to Now” and “Mindful Breathing” exercises on page 48 and 49  of the workbook</a:t>
            </a:r>
          </a:p>
          <a:p>
            <a:r>
              <a:rPr lang="en-US" sz="2400" dirty="0">
                <a:solidFill>
                  <a:schemeClr val="bg1"/>
                </a:solidFill>
              </a:rPr>
              <a:t>5) </a:t>
            </a:r>
            <a:r>
              <a:rPr lang="en-US" sz="2400" dirty="0"/>
              <a:t>Use </a:t>
            </a:r>
            <a:r>
              <a:rPr lang="en-US" sz="2400" u="sng" dirty="0"/>
              <a:t>time travelling , catastrophizing or</a:t>
            </a:r>
            <a:r>
              <a:rPr lang="en-US" sz="2400" dirty="0"/>
              <a:t> </a:t>
            </a:r>
            <a:r>
              <a:rPr lang="en-US" sz="2400" u="sng" dirty="0"/>
              <a:t>ruminating</a:t>
            </a:r>
            <a:r>
              <a:rPr lang="en-US" sz="2400" dirty="0"/>
              <a:t> as  targets in your holes diary card to become more mindful of it.</a:t>
            </a:r>
          </a:p>
        </p:txBody>
      </p:sp>
      <p:pic>
        <p:nvPicPr>
          <p:cNvPr id="2050" name="Picture 2" descr="Can we time travel? A theoretical physicist provides some answers">
            <a:extLst>
              <a:ext uri="{FF2B5EF4-FFF2-40B4-BE49-F238E27FC236}">
                <a16:creationId xmlns:a16="http://schemas.microsoft.com/office/drawing/2014/main" id="{73852999-5397-2A9C-C6FD-1618BA085E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192" y="2313401"/>
            <a:ext cx="3810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FBC0027C-DBEF-566C-C31D-9202782E7052}"/>
              </a:ext>
            </a:extLst>
          </p:cNvPr>
          <p:cNvSpPr>
            <a:spLocks noGrp="1"/>
          </p:cNvSpPr>
          <p:nvPr>
            <p:ph type="sldNum" sz="quarter" idx="12"/>
          </p:nvPr>
        </p:nvSpPr>
        <p:spPr/>
        <p:txBody>
          <a:bodyPr/>
          <a:lstStyle/>
          <a:p>
            <a:fld id="{F48A3050-3C4F-4E17-905D-E7C5B5406460}" type="slidenum">
              <a:rPr lang="en-CA" smtClean="0"/>
              <a:t>142</a:t>
            </a:fld>
            <a:endParaRPr lang="en-CA"/>
          </a:p>
        </p:txBody>
      </p:sp>
    </p:spTree>
    <p:extLst>
      <p:ext uri="{BB962C8B-B14F-4D97-AF65-F5344CB8AC3E}">
        <p14:creationId xmlns:p14="http://schemas.microsoft.com/office/powerpoint/2010/main" val="299504109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308230-7E03-7F25-E6B8-D6273A8CD28A}"/>
              </a:ext>
            </a:extLst>
          </p:cNvPr>
          <p:cNvSpPr txBox="1"/>
          <p:nvPr/>
        </p:nvSpPr>
        <p:spPr>
          <a:xfrm>
            <a:off x="0" y="179257"/>
            <a:ext cx="12073812" cy="5847755"/>
          </a:xfrm>
          <a:prstGeom prst="rect">
            <a:avLst/>
          </a:prstGeom>
          <a:noFill/>
        </p:spPr>
        <p:txBody>
          <a:bodyPr wrap="square">
            <a:spAutoFit/>
          </a:bodyPr>
          <a:lstStyle/>
          <a:p>
            <a:r>
              <a:rPr lang="en-US" sz="3200" b="0" i="0" dirty="0">
                <a:solidFill>
                  <a:srgbClr val="222222"/>
                </a:solidFill>
                <a:effectLst/>
                <a:latin typeface="Arial" panose="020B0604020202020204" pitchFamily="34" charset="0"/>
              </a:rPr>
              <a:t>                                   LISTENING TO NOW </a:t>
            </a:r>
          </a:p>
          <a:p>
            <a:endParaRPr lang="en-US" dirty="0">
              <a:solidFill>
                <a:srgbClr val="222222"/>
              </a:solidFill>
              <a:latin typeface="Arial" panose="020B0604020202020204" pitchFamily="34" charset="0"/>
            </a:endParaRPr>
          </a:p>
          <a:p>
            <a:pPr marL="285750" indent="-285750">
              <a:buFont typeface="Arial" panose="020B0604020202020204" pitchFamily="34" charset="0"/>
              <a:buChar char="•"/>
            </a:pPr>
            <a:r>
              <a:rPr lang="en-US" b="0" i="0" dirty="0">
                <a:effectLst/>
                <a:latin typeface="Arial" panose="020B0604020202020204" pitchFamily="34" charset="0"/>
              </a:rPr>
              <a:t>Sit in a comfortable chair. Turn off any distractions, like your phone, radio, computer, and television. </a:t>
            </a:r>
          </a:p>
          <a:p>
            <a:pPr marL="285750" indent="-285750">
              <a:buFont typeface="Arial" panose="020B0604020202020204" pitchFamily="34" charset="0"/>
              <a:buChar char="•"/>
            </a:pPr>
            <a:r>
              <a:rPr lang="en-US" b="0" i="0" dirty="0">
                <a:effectLst/>
                <a:latin typeface="Arial" panose="020B0604020202020204" pitchFamily="34" charset="0"/>
              </a:rPr>
              <a:t>Take slow, long breaths, in through your nose and out through your mouth. Feel your stomach expand like a balloon each time you breathe in and feel it deflate each time you exhale. </a:t>
            </a:r>
          </a:p>
          <a:p>
            <a:pPr marL="285750" indent="-285750">
              <a:buFont typeface="Arial" panose="020B0604020202020204" pitchFamily="34" charset="0"/>
              <a:buChar char="•"/>
            </a:pPr>
            <a:r>
              <a:rPr lang="en-US" b="0" i="0" dirty="0">
                <a:effectLst/>
                <a:latin typeface="Arial" panose="020B0604020202020204" pitchFamily="34" charset="0"/>
              </a:rPr>
              <a:t>Now, as you continue to breathe, simply listen. Listen to any sounds you hear outside your home, inside your home, and inside your own body. Count each sound that you hear. When you get distracted, return your focus to listening. Maybe you hear cars, people, or airplanes outside. Perhaps you hear a clock ticking or a fan blowing inside. Or maybe you hear the sound of your own heart</a:t>
            </a:r>
            <a:r>
              <a:rPr lang="en-US" dirty="0">
                <a:latin typeface="Arial" panose="020B0604020202020204" pitchFamily="34" charset="0"/>
              </a:rPr>
              <a:t> </a:t>
            </a:r>
            <a:r>
              <a:rPr lang="en-US" b="0" i="0" dirty="0">
                <a:effectLst/>
                <a:latin typeface="Arial" panose="020B0604020202020204" pitchFamily="34" charset="0"/>
              </a:rPr>
              <a:t>beating inside your body. </a:t>
            </a:r>
          </a:p>
          <a:p>
            <a:pPr marL="285750" indent="-285750">
              <a:buFont typeface="Arial" panose="020B0604020202020204" pitchFamily="34" charset="0"/>
              <a:buChar char="•"/>
            </a:pPr>
            <a:r>
              <a:rPr lang="en-US" b="0" i="0" dirty="0">
                <a:effectLst/>
                <a:latin typeface="Arial" panose="020B0604020202020204" pitchFamily="34" charset="0"/>
              </a:rPr>
              <a:t>Actively and carefully listen to your environment and count as many sounds as you can. </a:t>
            </a:r>
          </a:p>
          <a:p>
            <a:pPr marL="285750" indent="-285750">
              <a:buFont typeface="Arial" panose="020B0604020202020204" pitchFamily="34" charset="0"/>
              <a:buChar char="•"/>
            </a:pPr>
            <a:r>
              <a:rPr lang="en-US" b="0" i="0" dirty="0">
                <a:effectLst/>
                <a:latin typeface="Arial" panose="020B0604020202020204" pitchFamily="34" charset="0"/>
              </a:rPr>
              <a:t>Try this exercise for five minutes and notice how you feel afterward. </a:t>
            </a:r>
          </a:p>
          <a:p>
            <a:pPr marL="285750" indent="-285750">
              <a:buFont typeface="Arial" panose="020B0604020202020204" pitchFamily="34" charset="0"/>
              <a:buChar char="•"/>
            </a:pPr>
            <a:endParaRPr lang="en-US" dirty="0">
              <a:solidFill>
                <a:srgbClr val="222222"/>
              </a:solidFill>
              <a:latin typeface="Arial" panose="020B0604020202020204" pitchFamily="34" charset="0"/>
            </a:endParaRPr>
          </a:p>
          <a:p>
            <a:pPr marL="285750" indent="-285750">
              <a:buFont typeface="Arial" panose="020B0604020202020204" pitchFamily="34" charset="0"/>
              <a:buChar char="•"/>
            </a:pPr>
            <a:r>
              <a:rPr lang="en-US" b="0" i="0" dirty="0">
                <a:effectLst/>
                <a:latin typeface="Arial" panose="020B0604020202020204" pitchFamily="34" charset="0"/>
              </a:rPr>
              <a:t>A variation of this listening exercise will help you stay focused on the present moment while you’re in a conversation with another person. </a:t>
            </a:r>
          </a:p>
          <a:p>
            <a:pPr marL="285750" indent="-285750">
              <a:buFont typeface="Arial" panose="020B0604020202020204" pitchFamily="34" charset="0"/>
              <a:buChar char="•"/>
            </a:pPr>
            <a:r>
              <a:rPr lang="en-US" b="0" i="0" dirty="0">
                <a:effectLst/>
                <a:latin typeface="Arial" panose="020B0604020202020204" pitchFamily="34" charset="0"/>
              </a:rPr>
              <a:t>If you notice that your attention is beginning to wander and you start thinking about your past or future, focus your attention on something that the person is wearing, like a button on their shirt, a hat they’re wearing, or their collar. Note to yourself what color the item is and what it looks like. </a:t>
            </a:r>
          </a:p>
          <a:p>
            <a:pPr marL="285750" indent="-285750">
              <a:buFont typeface="Arial" panose="020B0604020202020204" pitchFamily="34" charset="0"/>
              <a:buChar char="•"/>
            </a:pPr>
            <a:r>
              <a:rPr lang="en-US" b="0" i="0" dirty="0">
                <a:effectLst/>
                <a:latin typeface="Arial" panose="020B0604020202020204" pitchFamily="34" charset="0"/>
              </a:rPr>
              <a:t>Sometimes this can snap you out of your time traveling. Now continue to listen, and if your mind begins to wander again, do the same thing and try to keep listening.</a:t>
            </a:r>
            <a:br>
              <a:rPr lang="en-US" dirty="0"/>
            </a:br>
            <a:endParaRPr lang="en-CA" dirty="0"/>
          </a:p>
        </p:txBody>
      </p:sp>
      <p:sp>
        <p:nvSpPr>
          <p:cNvPr id="2" name="Slide Number Placeholder 1">
            <a:extLst>
              <a:ext uri="{FF2B5EF4-FFF2-40B4-BE49-F238E27FC236}">
                <a16:creationId xmlns:a16="http://schemas.microsoft.com/office/drawing/2014/main" id="{2B401862-39A4-CDB4-394F-7E1C3029AFF6}"/>
              </a:ext>
            </a:extLst>
          </p:cNvPr>
          <p:cNvSpPr>
            <a:spLocks noGrp="1"/>
          </p:cNvSpPr>
          <p:nvPr>
            <p:ph type="sldNum" sz="quarter" idx="12"/>
          </p:nvPr>
        </p:nvSpPr>
        <p:spPr/>
        <p:txBody>
          <a:bodyPr/>
          <a:lstStyle/>
          <a:p>
            <a:fld id="{F48A3050-3C4F-4E17-905D-E7C5B5406460}" type="slidenum">
              <a:rPr lang="en-CA" smtClean="0"/>
              <a:t>143</a:t>
            </a:fld>
            <a:endParaRPr lang="en-CA"/>
          </a:p>
        </p:txBody>
      </p:sp>
    </p:spTree>
    <p:extLst>
      <p:ext uri="{BB962C8B-B14F-4D97-AF65-F5344CB8AC3E}">
        <p14:creationId xmlns:p14="http://schemas.microsoft.com/office/powerpoint/2010/main" val="209025152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4C286D-A6C7-EDD2-C024-16A9A9CE864A}"/>
              </a:ext>
            </a:extLst>
          </p:cNvPr>
          <p:cNvSpPr txBox="1"/>
          <p:nvPr/>
        </p:nvSpPr>
        <p:spPr>
          <a:xfrm>
            <a:off x="149290" y="0"/>
            <a:ext cx="12042710" cy="7232749"/>
          </a:xfrm>
          <a:prstGeom prst="rect">
            <a:avLst/>
          </a:prstGeom>
          <a:noFill/>
        </p:spPr>
        <p:txBody>
          <a:bodyPr wrap="square">
            <a:spAutoFit/>
          </a:bodyPr>
          <a:lstStyle/>
          <a:p>
            <a:r>
              <a:rPr lang="en-US" sz="3200" dirty="0">
                <a:solidFill>
                  <a:schemeClr val="bg1"/>
                </a:solidFill>
                <a:latin typeface="Arial" panose="020B0604020202020204" pitchFamily="34" charset="0"/>
              </a:rPr>
              <a:t>                                   </a:t>
            </a:r>
            <a:r>
              <a:rPr lang="en-US" sz="3200" b="0" i="0" dirty="0">
                <a:solidFill>
                  <a:schemeClr val="bg1"/>
                </a:solidFill>
                <a:effectLst/>
                <a:latin typeface="Arial" panose="020B0604020202020204" pitchFamily="34" charset="0"/>
              </a:rPr>
              <a:t>MINDFUL BREATHING</a:t>
            </a:r>
          </a:p>
          <a:p>
            <a:pPr marL="285750" indent="-285750">
              <a:buFont typeface="Arial" panose="020B0604020202020204" pitchFamily="34" charset="0"/>
              <a:buChar char="•"/>
            </a:pPr>
            <a:r>
              <a:rPr lang="en-US" b="0" i="0" dirty="0">
                <a:effectLst/>
                <a:latin typeface="Arial" panose="020B0604020202020204" pitchFamily="34" charset="0"/>
              </a:rPr>
              <a:t>To begin, find a comfortable place to sit in a room where you won’t be disturbed for as long as you’ve set your timer. Turn off any distracting sounds. </a:t>
            </a:r>
          </a:p>
          <a:p>
            <a:pPr marL="285750" indent="-285750">
              <a:buFont typeface="Arial" panose="020B0604020202020204" pitchFamily="34" charset="0"/>
              <a:buChar char="•"/>
            </a:pPr>
            <a:r>
              <a:rPr lang="en-US" b="0" i="0" dirty="0">
                <a:effectLst/>
                <a:latin typeface="Arial" panose="020B0604020202020204" pitchFamily="34" charset="0"/>
              </a:rPr>
              <a:t>Take a few slow, long breaths and relax. Place one hand on your stomach and imagine your belly filling up with air as you breathe instead of your lungs. </a:t>
            </a:r>
          </a:p>
          <a:p>
            <a:pPr marL="285750" indent="-285750">
              <a:buFont typeface="Arial" panose="020B0604020202020204" pitchFamily="34" charset="0"/>
              <a:buChar char="•"/>
            </a:pPr>
            <a:r>
              <a:rPr lang="en-US" b="0" i="0" dirty="0">
                <a:effectLst/>
                <a:latin typeface="Arial" panose="020B0604020202020204" pitchFamily="34" charset="0"/>
              </a:rPr>
              <a:t>Now slowly breathe in through your nose and then slowly exhale through your mouth as if you’re blowing out birthday candles. Feel your stomach rise and fall as you breathe. Imagine your belly filling up with air like a balloon as you breathe in, and then feel it effortlessly deflate as you breathe out. </a:t>
            </a:r>
          </a:p>
          <a:p>
            <a:pPr marL="285750" indent="-285750">
              <a:buFont typeface="Arial" panose="020B0604020202020204" pitchFamily="34" charset="0"/>
              <a:buChar char="•"/>
            </a:pPr>
            <a:r>
              <a:rPr lang="en-US" b="0" i="0" dirty="0">
                <a:effectLst/>
                <a:latin typeface="Arial" panose="020B0604020202020204" pitchFamily="34" charset="0"/>
              </a:rPr>
              <a:t>Feel the breath moving in across your nostrils, and then feel your breath blowing out across your lips. As you breathe, notice the sensations in your body. Feel your lungs fill up with air. </a:t>
            </a:r>
          </a:p>
          <a:p>
            <a:pPr marL="285750" indent="-285750">
              <a:buFont typeface="Arial" panose="020B0604020202020204" pitchFamily="34" charset="0"/>
              <a:buChar char="•"/>
            </a:pPr>
            <a:r>
              <a:rPr lang="en-US" b="0" i="0" dirty="0">
                <a:effectLst/>
                <a:latin typeface="Arial" panose="020B0604020202020204" pitchFamily="34" charset="0"/>
              </a:rPr>
              <a:t>Notice the weight of your body resting on whatever you’re sitting on. </a:t>
            </a:r>
          </a:p>
          <a:p>
            <a:pPr marL="285750" indent="-285750">
              <a:buFont typeface="Arial" panose="020B0604020202020204" pitchFamily="34" charset="0"/>
              <a:buChar char="•"/>
            </a:pPr>
            <a:r>
              <a:rPr lang="en-US" b="0" i="0" dirty="0">
                <a:effectLst/>
                <a:latin typeface="Arial" panose="020B0604020202020204" pitchFamily="34" charset="0"/>
              </a:rPr>
              <a:t>With each breath, notice how your body feels more and more relaxed. Now, as you continue to breathe, begin counting your breaths each time you exhale. You can count either silently to yourself or aloud. </a:t>
            </a:r>
          </a:p>
          <a:p>
            <a:pPr marL="285750" indent="-285750">
              <a:buFont typeface="Arial" panose="020B0604020202020204" pitchFamily="34" charset="0"/>
              <a:buChar char="•"/>
            </a:pPr>
            <a:r>
              <a:rPr lang="en-US" b="0" i="0" dirty="0">
                <a:effectLst/>
                <a:latin typeface="Arial" panose="020B0604020202020204" pitchFamily="34" charset="0"/>
              </a:rPr>
              <a:t>Count each exhalation until you reach 4 and then begin counting at 1 again. </a:t>
            </a:r>
          </a:p>
          <a:p>
            <a:pPr marL="285750" indent="-285750">
              <a:buFont typeface="Arial" panose="020B0604020202020204" pitchFamily="34" charset="0"/>
              <a:buChar char="•"/>
            </a:pPr>
            <a:r>
              <a:rPr lang="en-US" b="0" i="0" dirty="0">
                <a:effectLst/>
                <a:latin typeface="Arial" panose="020B0604020202020204" pitchFamily="34" charset="0"/>
              </a:rPr>
              <a:t>To begin, breathe in slowly through your nose and then exhale slowly through your mouth. </a:t>
            </a:r>
          </a:p>
          <a:p>
            <a:pPr marL="285750" indent="-285750">
              <a:buFont typeface="Arial" panose="020B0604020202020204" pitchFamily="34" charset="0"/>
              <a:buChar char="•"/>
            </a:pPr>
            <a:r>
              <a:rPr lang="en-US" b="0" i="0" dirty="0">
                <a:effectLst/>
                <a:latin typeface="Arial" panose="020B0604020202020204" pitchFamily="34" charset="0"/>
              </a:rPr>
              <a:t>Count 1. Again, breathe in slowly through your nose and slowly out through your mouth. </a:t>
            </a:r>
          </a:p>
          <a:p>
            <a:pPr marL="285750" indent="-285750">
              <a:buFont typeface="Arial" panose="020B0604020202020204" pitchFamily="34" charset="0"/>
              <a:buChar char="•"/>
            </a:pPr>
            <a:r>
              <a:rPr lang="en-US" b="0" i="0" dirty="0">
                <a:effectLst/>
                <a:latin typeface="Arial" panose="020B0604020202020204" pitchFamily="34" charset="0"/>
              </a:rPr>
              <a:t>Count 2. Repeat, breathing in slowly through your nose, and then slowly exhale. </a:t>
            </a:r>
          </a:p>
          <a:p>
            <a:pPr marL="285750" indent="-285750">
              <a:buFont typeface="Arial" panose="020B0604020202020204" pitchFamily="34" charset="0"/>
              <a:buChar char="•"/>
            </a:pPr>
            <a:r>
              <a:rPr lang="en-US" b="0" i="0" dirty="0">
                <a:effectLst/>
                <a:latin typeface="Arial" panose="020B0604020202020204" pitchFamily="34" charset="0"/>
              </a:rPr>
              <a:t>Count 3. Last time—breathe in through your nose and out through your mouth. </a:t>
            </a:r>
          </a:p>
          <a:p>
            <a:pPr marL="285750" indent="-285750">
              <a:buFont typeface="Arial" panose="020B0604020202020204" pitchFamily="34" charset="0"/>
              <a:buChar char="•"/>
            </a:pPr>
            <a:r>
              <a:rPr lang="en-US" b="0" i="0" dirty="0">
                <a:effectLst/>
                <a:latin typeface="Arial" panose="020B0604020202020204" pitchFamily="34" charset="0"/>
              </a:rPr>
              <a:t>Count 4. Now begin counting at 1 again. When your mind begins to wander and you catch yourself thinking of something else, return your focus to counting your breaths. Try not to criticize yourself for getting distracted. Just keep taking slow breaths into your belly, in and out. Imagine filling up your belly with air like a balloon. Feel it rising with each inhalation and falling with each exhalation. </a:t>
            </a:r>
          </a:p>
          <a:p>
            <a:pPr marL="285750" indent="-285750">
              <a:buFont typeface="Arial" panose="020B0604020202020204" pitchFamily="34" charset="0"/>
              <a:buChar char="•"/>
            </a:pPr>
            <a:r>
              <a:rPr lang="en-US" b="0" i="0" dirty="0">
                <a:effectLst/>
                <a:latin typeface="Arial" panose="020B0604020202020204" pitchFamily="34" charset="0"/>
              </a:rPr>
              <a:t>Keep counting each breath, and with each exhale, feel your body relaxing, deeper and deeper. Keep breathing until your alarm goes off, and then slowly return your focus to the room.</a:t>
            </a:r>
            <a:endParaRPr lang="en-CA" dirty="0"/>
          </a:p>
        </p:txBody>
      </p:sp>
      <p:sp>
        <p:nvSpPr>
          <p:cNvPr id="2" name="Slide Number Placeholder 1">
            <a:extLst>
              <a:ext uri="{FF2B5EF4-FFF2-40B4-BE49-F238E27FC236}">
                <a16:creationId xmlns:a16="http://schemas.microsoft.com/office/drawing/2014/main" id="{68988665-9DB2-C5FC-A51A-2190DD215B96}"/>
              </a:ext>
            </a:extLst>
          </p:cNvPr>
          <p:cNvSpPr>
            <a:spLocks noGrp="1"/>
          </p:cNvSpPr>
          <p:nvPr>
            <p:ph type="sldNum" sz="quarter" idx="12"/>
          </p:nvPr>
        </p:nvSpPr>
        <p:spPr/>
        <p:txBody>
          <a:bodyPr/>
          <a:lstStyle/>
          <a:p>
            <a:fld id="{F48A3050-3C4F-4E17-905D-E7C5B5406460}" type="slidenum">
              <a:rPr lang="en-CA" smtClean="0"/>
              <a:t>144</a:t>
            </a:fld>
            <a:endParaRPr lang="en-CA"/>
          </a:p>
        </p:txBody>
      </p:sp>
    </p:spTree>
    <p:extLst>
      <p:ext uri="{BB962C8B-B14F-4D97-AF65-F5344CB8AC3E}">
        <p14:creationId xmlns:p14="http://schemas.microsoft.com/office/powerpoint/2010/main" val="295485577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41792-66F8-7CE5-AC24-1167C5684F6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A47ECEC-0110-F7EF-B582-9F37909E8664}"/>
              </a:ext>
            </a:extLst>
          </p:cNvPr>
          <p:cNvSpPr txBox="1"/>
          <p:nvPr/>
        </p:nvSpPr>
        <p:spPr>
          <a:xfrm>
            <a:off x="336275" y="202157"/>
            <a:ext cx="8257032" cy="6270819"/>
          </a:xfrm>
          <a:prstGeom prst="rect">
            <a:avLst/>
          </a:prstGeom>
          <a:noFill/>
        </p:spPr>
        <p:txBody>
          <a:bodyPr wrap="square">
            <a:spAutoFit/>
          </a:bodyPr>
          <a:lstStyle/>
          <a:p>
            <a:pPr>
              <a:lnSpc>
                <a:spcPct val="107000"/>
              </a:lnSpc>
              <a:spcAft>
                <a:spcPts val="800"/>
              </a:spcAft>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UPDATED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a:t>
            </a:r>
          </a:p>
          <a:p>
            <a:pPr>
              <a:lnSpc>
                <a:spcPct val="107000"/>
              </a:lnSpc>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                                                                        Distress tolerance skills</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Grounding skills- Set a daily intention</a:t>
            </a:r>
            <a:endPar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Sensory soothing toolkit</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5,4,3,2,1 method</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emotional freedom technique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REST (or PEST) Pause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Radical acceptance statements (please specify)</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Distraction plan                                                  “</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Self-soothing plan</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Safe place visualization</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Cue controlled relaxation</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Rediscovering your values (please specify)</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Rehearse values-based behavior or edit/splice/paste</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 Connect with your higher power</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pP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CEBDC2AE-5877-E933-B581-B5A8D6F039AE}"/>
              </a:ext>
            </a:extLst>
          </p:cNvPr>
          <p:cNvSpPr txBox="1"/>
          <p:nvPr/>
        </p:nvSpPr>
        <p:spPr>
          <a:xfrm>
            <a:off x="6885992" y="1284905"/>
            <a:ext cx="5169159" cy="2862322"/>
          </a:xfrm>
          <a:prstGeom prst="rect">
            <a:avLst/>
          </a:prstGeom>
          <a:noFill/>
        </p:spPr>
        <p:txBody>
          <a:bodyPr wrap="square">
            <a:spAutoFit/>
          </a:bodyPr>
          <a:lstStyle/>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14. Live in the present moment</a:t>
            </a:r>
          </a:p>
          <a:p>
            <a:r>
              <a:rPr lang="en-CA" sz="2000" kern="100" dirty="0">
                <a:latin typeface="Aptos" panose="020B0004020202020204" pitchFamily="34" charset="0"/>
                <a:ea typeface="Aptos" panose="020B0004020202020204" pitchFamily="34" charset="0"/>
                <a:cs typeface="Times New Roman" panose="02020603050405020304" pitchFamily="18" charset="0"/>
              </a:rPr>
              <a:t>15. </a:t>
            </a:r>
            <a:r>
              <a:rPr lang="en-CA" sz="2000" kern="100" dirty="0">
                <a:effectLst/>
                <a:latin typeface="Aptos" panose="020B0004020202020204" pitchFamily="34" charset="0"/>
                <a:ea typeface="Aptos" panose="020B0004020202020204" pitchFamily="34" charset="0"/>
                <a:cs typeface="Times New Roman" panose="02020603050405020304" pitchFamily="18" charset="0"/>
              </a:rPr>
              <a:t>Use self-encouraging coping thoughts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16. Radical acceptance</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17. Use self-affirming statements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18. Balance feelings and threat</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19. Create new coping strategies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20. Create an emergency coping plan</a:t>
            </a:r>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sz="2000" dirty="0"/>
          </a:p>
        </p:txBody>
      </p:sp>
      <p:sp>
        <p:nvSpPr>
          <p:cNvPr id="2" name="Slide Number Placeholder 1">
            <a:extLst>
              <a:ext uri="{FF2B5EF4-FFF2-40B4-BE49-F238E27FC236}">
                <a16:creationId xmlns:a16="http://schemas.microsoft.com/office/drawing/2014/main" id="{70EE0274-7A7D-3876-BCCC-3D0FD1A5F40C}"/>
              </a:ext>
            </a:extLst>
          </p:cNvPr>
          <p:cNvSpPr>
            <a:spLocks noGrp="1"/>
          </p:cNvSpPr>
          <p:nvPr>
            <p:ph type="sldNum" sz="quarter" idx="12"/>
          </p:nvPr>
        </p:nvSpPr>
        <p:spPr/>
        <p:txBody>
          <a:bodyPr/>
          <a:lstStyle/>
          <a:p>
            <a:fld id="{F48A3050-3C4F-4E17-905D-E7C5B5406460}" type="slidenum">
              <a:rPr lang="en-CA" smtClean="0"/>
              <a:t>145</a:t>
            </a:fld>
            <a:endParaRPr lang="en-CA"/>
          </a:p>
        </p:txBody>
      </p:sp>
    </p:spTree>
    <p:extLst>
      <p:ext uri="{BB962C8B-B14F-4D97-AF65-F5344CB8AC3E}">
        <p14:creationId xmlns:p14="http://schemas.microsoft.com/office/powerpoint/2010/main" val="44308621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685CD-2B52-C1BF-861F-AB08CE184180}"/>
              </a:ext>
            </a:extLst>
          </p:cNvPr>
          <p:cNvSpPr>
            <a:spLocks noGrp="1"/>
          </p:cNvSpPr>
          <p:nvPr>
            <p:ph type="title" idx="4294967295"/>
          </p:nvPr>
        </p:nvSpPr>
        <p:spPr>
          <a:xfrm>
            <a:off x="0" y="-538163"/>
            <a:ext cx="4575175" cy="2476501"/>
          </a:xfrm>
        </p:spPr>
        <p:txBody>
          <a:bodyPr>
            <a:normAutofit/>
          </a:bodyPr>
          <a:lstStyle/>
          <a:p>
            <a:pPr algn="ctr"/>
            <a:r>
              <a:rPr lang="en-US" sz="3300" dirty="0">
                <a:solidFill>
                  <a:schemeClr val="bg1"/>
                </a:solidFill>
              </a:rPr>
              <a:t>Self Encouragement</a:t>
            </a:r>
          </a:p>
        </p:txBody>
      </p:sp>
      <p:sp>
        <p:nvSpPr>
          <p:cNvPr id="3" name="Content Placeholder 2">
            <a:extLst>
              <a:ext uri="{FF2B5EF4-FFF2-40B4-BE49-F238E27FC236}">
                <a16:creationId xmlns:a16="http://schemas.microsoft.com/office/drawing/2014/main" id="{AB2DF9BD-3B97-9902-EA36-59935E66D93C}"/>
              </a:ext>
            </a:extLst>
          </p:cNvPr>
          <p:cNvSpPr>
            <a:spLocks noGrp="1"/>
          </p:cNvSpPr>
          <p:nvPr>
            <p:ph idx="4294967295"/>
          </p:nvPr>
        </p:nvSpPr>
        <p:spPr>
          <a:xfrm>
            <a:off x="4751485" y="402137"/>
            <a:ext cx="7073900" cy="4559300"/>
          </a:xfrm>
        </p:spPr>
        <p:txBody>
          <a:bodyPr>
            <a:noAutofit/>
          </a:bodyPr>
          <a:lstStyle/>
          <a:p>
            <a:r>
              <a:rPr lang="en-US" sz="2400" dirty="0"/>
              <a:t>Many of us feel better when others encourage us, however there are times when we’re distressed and are alone</a:t>
            </a:r>
          </a:p>
          <a:p>
            <a:r>
              <a:rPr lang="en-US" sz="2400" dirty="0"/>
              <a:t>Learning self encouragement statements and making them our mantras can be very helpful</a:t>
            </a:r>
          </a:p>
          <a:p>
            <a:r>
              <a:rPr lang="en-US" sz="2400" dirty="0"/>
              <a:t>Self-encouraging coping statements or thoughts might remind us of how strong we’ve been in the past and how we survived previous distressing situations</a:t>
            </a:r>
          </a:p>
          <a:p>
            <a:r>
              <a:rPr lang="en-US" sz="2400" dirty="0"/>
              <a:t>Use them when you start to feel distress. </a:t>
            </a:r>
          </a:p>
          <a:p>
            <a:r>
              <a:rPr lang="en-US" sz="2400" dirty="0"/>
              <a:t>Some examples of self-encouragement: “This too shall pass", "I can be anxious and still deal with the situation". "I'm strong enough to handle what’s happening to me right now”</a:t>
            </a:r>
          </a:p>
          <a:p>
            <a:r>
              <a:rPr lang="en-US" sz="2400" dirty="0"/>
              <a:t>Come up with your own self encouragement statements.</a:t>
            </a:r>
          </a:p>
        </p:txBody>
      </p:sp>
      <p:pic>
        <p:nvPicPr>
          <p:cNvPr id="3074" name="Picture 2" descr="The Little Engine That Could - Novell &amp; Novell Counseling Services">
            <a:extLst>
              <a:ext uri="{FF2B5EF4-FFF2-40B4-BE49-F238E27FC236}">
                <a16:creationId xmlns:a16="http://schemas.microsoft.com/office/drawing/2014/main" id="{67B80D59-FA1F-F71C-B772-9EE1E94CC6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356" y="1392492"/>
            <a:ext cx="3636462" cy="484705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50121E6E-2C2D-1F34-1519-ED22DEE50793}"/>
              </a:ext>
            </a:extLst>
          </p:cNvPr>
          <p:cNvSpPr>
            <a:spLocks noGrp="1"/>
          </p:cNvSpPr>
          <p:nvPr>
            <p:ph type="sldNum" sz="quarter" idx="12"/>
          </p:nvPr>
        </p:nvSpPr>
        <p:spPr/>
        <p:txBody>
          <a:bodyPr/>
          <a:lstStyle/>
          <a:p>
            <a:fld id="{F48A3050-3C4F-4E17-905D-E7C5B5406460}" type="slidenum">
              <a:rPr lang="en-CA" smtClean="0"/>
              <a:t>146</a:t>
            </a:fld>
            <a:endParaRPr lang="en-CA"/>
          </a:p>
        </p:txBody>
      </p:sp>
    </p:spTree>
    <p:extLst>
      <p:ext uri="{BB962C8B-B14F-4D97-AF65-F5344CB8AC3E}">
        <p14:creationId xmlns:p14="http://schemas.microsoft.com/office/powerpoint/2010/main" val="145495721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276C77-6590-E8FA-23A5-7C5D442833F5}"/>
              </a:ext>
            </a:extLst>
          </p:cNvPr>
          <p:cNvSpPr txBox="1"/>
          <p:nvPr/>
        </p:nvSpPr>
        <p:spPr>
          <a:xfrm>
            <a:off x="0" y="242596"/>
            <a:ext cx="12191999" cy="5786199"/>
          </a:xfrm>
          <a:prstGeom prst="rect">
            <a:avLst/>
          </a:prstGeom>
          <a:noFill/>
        </p:spPr>
        <p:txBody>
          <a:bodyPr wrap="square">
            <a:spAutoFit/>
          </a:bodyPr>
          <a:lstStyle/>
          <a:p>
            <a:r>
              <a:rPr lang="en-US" sz="2800" b="0" i="0" dirty="0">
                <a:solidFill>
                  <a:srgbClr val="222222"/>
                </a:solidFill>
                <a:effectLst/>
                <a:latin typeface="Arial" panose="020B0604020202020204" pitchFamily="34" charset="0"/>
              </a:rPr>
              <a:t>                                  LIST OF COPING THOUGHTS</a:t>
            </a:r>
          </a:p>
          <a:p>
            <a:endParaRPr lang="en-US" b="0" i="0" dirty="0">
              <a:solidFill>
                <a:srgbClr val="222222"/>
              </a:solidFill>
              <a:effectLst/>
              <a:latin typeface="Arial" panose="020B0604020202020204" pitchFamily="34" charset="0"/>
            </a:endParaRPr>
          </a:p>
          <a:p>
            <a:pPr marL="285750" indent="-285750">
              <a:buFont typeface="Arial" panose="020B0604020202020204" pitchFamily="34" charset="0"/>
              <a:buChar char="•"/>
            </a:pPr>
            <a:r>
              <a:rPr lang="en-US" b="0" i="0" dirty="0">
                <a:effectLst/>
                <a:latin typeface="Arial" panose="020B0604020202020204" pitchFamily="34" charset="0"/>
              </a:rPr>
              <a:t>“This situation won’t last forever.” </a:t>
            </a:r>
          </a:p>
          <a:p>
            <a:pPr marL="285750" indent="-285750">
              <a:buFont typeface="Arial" panose="020B0604020202020204" pitchFamily="34" charset="0"/>
              <a:buChar char="•"/>
            </a:pPr>
            <a:r>
              <a:rPr lang="en-US" b="0" i="0" dirty="0">
                <a:effectLst/>
                <a:latin typeface="Arial" panose="020B0604020202020204" pitchFamily="34" charset="0"/>
              </a:rPr>
              <a:t>“I’ve already been through many other painful experiences, and I’ve survived.” </a:t>
            </a:r>
          </a:p>
          <a:p>
            <a:pPr marL="285750" indent="-285750">
              <a:buFont typeface="Arial" panose="020B0604020202020204" pitchFamily="34" charset="0"/>
              <a:buChar char="•"/>
            </a:pPr>
            <a:r>
              <a:rPr lang="en-US" b="0" i="0" dirty="0">
                <a:effectLst/>
                <a:latin typeface="Arial" panose="020B0604020202020204" pitchFamily="34" charset="0"/>
              </a:rPr>
              <a:t>“This too shall pass.“ </a:t>
            </a:r>
          </a:p>
          <a:p>
            <a:pPr marL="285750" indent="-285750">
              <a:buFont typeface="Arial" panose="020B0604020202020204" pitchFamily="34" charset="0"/>
              <a:buChar char="•"/>
            </a:pPr>
            <a:r>
              <a:rPr lang="en-US" b="0" i="0" dirty="0">
                <a:effectLst/>
                <a:latin typeface="Arial" panose="020B0604020202020204" pitchFamily="34" charset="0"/>
              </a:rPr>
              <a:t>“My feelings make me uncomfortable right now, but I can accept them.” </a:t>
            </a:r>
          </a:p>
          <a:p>
            <a:pPr marL="285750" indent="-285750">
              <a:buFont typeface="Arial" panose="020B0604020202020204" pitchFamily="34" charset="0"/>
              <a:buChar char="•"/>
            </a:pPr>
            <a:r>
              <a:rPr lang="en-US" b="0" i="0" dirty="0">
                <a:effectLst/>
                <a:latin typeface="Arial" panose="020B0604020202020204" pitchFamily="34" charset="0"/>
              </a:rPr>
              <a:t>“I can be anxious and still deal with the situation.” </a:t>
            </a:r>
          </a:p>
          <a:p>
            <a:pPr marL="285750" indent="-285750">
              <a:buFont typeface="Arial" panose="020B0604020202020204" pitchFamily="34" charset="0"/>
              <a:buChar char="•"/>
            </a:pPr>
            <a:r>
              <a:rPr lang="en-US" b="0" i="0" dirty="0">
                <a:effectLst/>
                <a:latin typeface="Arial" panose="020B0604020202020204" pitchFamily="34" charset="0"/>
              </a:rPr>
              <a:t>“I’m strong enough to handle what’s happening to me right now.” </a:t>
            </a:r>
          </a:p>
          <a:p>
            <a:pPr marL="285750" indent="-285750">
              <a:buFont typeface="Arial" panose="020B0604020202020204" pitchFamily="34" charset="0"/>
              <a:buChar char="•"/>
            </a:pPr>
            <a:r>
              <a:rPr lang="en-US" b="0" i="0" dirty="0">
                <a:effectLst/>
                <a:latin typeface="Arial" panose="020B0604020202020204" pitchFamily="34" charset="0"/>
              </a:rPr>
              <a:t>“This is an opportunity for me to learn how to cope with my fears.” </a:t>
            </a:r>
          </a:p>
          <a:p>
            <a:pPr marL="285750" indent="-285750">
              <a:buFont typeface="Arial" panose="020B0604020202020204" pitchFamily="34" charset="0"/>
              <a:buChar char="•"/>
            </a:pPr>
            <a:r>
              <a:rPr lang="en-US" b="0" i="0" dirty="0">
                <a:effectLst/>
                <a:latin typeface="Arial" panose="020B0604020202020204" pitchFamily="34" charset="0"/>
              </a:rPr>
              <a:t>“I can ride this out and not let it get to me.” </a:t>
            </a:r>
          </a:p>
          <a:p>
            <a:pPr marL="285750" indent="-285750">
              <a:buFont typeface="Arial" panose="020B0604020202020204" pitchFamily="34" charset="0"/>
              <a:buChar char="•"/>
            </a:pPr>
            <a:r>
              <a:rPr lang="en-US" b="0" i="0" dirty="0">
                <a:effectLst/>
                <a:latin typeface="Arial" panose="020B0604020202020204" pitchFamily="34" charset="0"/>
              </a:rPr>
              <a:t>“I can take all the time I need right now to let go and relax.” </a:t>
            </a:r>
          </a:p>
          <a:p>
            <a:pPr marL="285750" indent="-285750">
              <a:buFont typeface="Arial" panose="020B0604020202020204" pitchFamily="34" charset="0"/>
              <a:buChar char="•"/>
            </a:pPr>
            <a:r>
              <a:rPr lang="en-US" b="0" i="0" dirty="0">
                <a:effectLst/>
                <a:latin typeface="Arial" panose="020B0604020202020204" pitchFamily="34" charset="0"/>
              </a:rPr>
              <a:t>“I’ve survived other situations like this before, and I’ll survive this one too.” </a:t>
            </a:r>
          </a:p>
          <a:p>
            <a:pPr marL="285750" indent="-285750">
              <a:buFont typeface="Arial" panose="020B0604020202020204" pitchFamily="34" charset="0"/>
              <a:buChar char="•"/>
            </a:pPr>
            <a:r>
              <a:rPr lang="en-US" b="0" i="0" dirty="0">
                <a:effectLst/>
                <a:latin typeface="Arial" panose="020B0604020202020204" pitchFamily="34" charset="0"/>
              </a:rPr>
              <a:t>“My anxiety/ fear/ sadness won’t kill me; it just doesn’t feel good right now.” </a:t>
            </a:r>
          </a:p>
          <a:p>
            <a:pPr marL="285750" indent="-285750">
              <a:buFont typeface="Arial" panose="020B0604020202020204" pitchFamily="34" charset="0"/>
              <a:buChar char="•"/>
            </a:pPr>
            <a:r>
              <a:rPr lang="en-US" b="0" i="0" dirty="0">
                <a:effectLst/>
                <a:latin typeface="Arial" panose="020B0604020202020204" pitchFamily="34" charset="0"/>
              </a:rPr>
              <a:t>“These are just my feelings, and eventually they’ll go away.” </a:t>
            </a:r>
          </a:p>
          <a:p>
            <a:pPr marL="285750" indent="-285750">
              <a:buFont typeface="Arial" panose="020B0604020202020204" pitchFamily="34" charset="0"/>
              <a:buChar char="•"/>
            </a:pPr>
            <a:r>
              <a:rPr lang="en-US" b="0" i="0" dirty="0">
                <a:effectLst/>
                <a:latin typeface="Arial" panose="020B0604020202020204" pitchFamily="34" charset="0"/>
              </a:rPr>
              <a:t>“It’s okay to feel sad/ anxious/ afraid sometimes.” </a:t>
            </a:r>
          </a:p>
          <a:p>
            <a:pPr marL="285750" indent="-285750">
              <a:buFont typeface="Arial" panose="020B0604020202020204" pitchFamily="34" charset="0"/>
              <a:buChar char="•"/>
            </a:pPr>
            <a:r>
              <a:rPr lang="en-US" b="0" i="0" dirty="0">
                <a:effectLst/>
                <a:latin typeface="Arial" panose="020B0604020202020204" pitchFamily="34" charset="0"/>
              </a:rPr>
              <a:t>“My thoughts don’t control my life; I do.”</a:t>
            </a:r>
            <a:r>
              <a:rPr lang="en-US" b="0" i="0" dirty="0">
                <a:solidFill>
                  <a:srgbClr val="222222"/>
                </a:solidFill>
                <a:effectLst/>
                <a:latin typeface="Arial" panose="020B0604020202020204" pitchFamily="34" charset="0"/>
              </a:rPr>
              <a:t> </a:t>
            </a:r>
          </a:p>
          <a:p>
            <a:pPr marL="285750" indent="-285750">
              <a:buFont typeface="Arial" panose="020B0604020202020204" pitchFamily="34" charset="0"/>
              <a:buChar char="•"/>
            </a:pPr>
            <a:r>
              <a:rPr lang="en-US" b="0" i="0" dirty="0">
                <a:effectLst/>
                <a:latin typeface="Arial" panose="020B0604020202020204" pitchFamily="34" charset="0"/>
              </a:rPr>
              <a:t>“I can think different thoughts if I want to.” </a:t>
            </a:r>
          </a:p>
          <a:p>
            <a:pPr marL="285750" indent="-285750">
              <a:buFont typeface="Arial" panose="020B0604020202020204" pitchFamily="34" charset="0"/>
              <a:buChar char="•"/>
            </a:pPr>
            <a:r>
              <a:rPr lang="en-US" b="0" i="0" dirty="0">
                <a:effectLst/>
                <a:latin typeface="Arial" panose="020B0604020202020204" pitchFamily="34" charset="0"/>
              </a:rPr>
              <a:t>“I’m not in danger right now.” “So what?” </a:t>
            </a:r>
          </a:p>
          <a:p>
            <a:pPr marL="285750" indent="-285750">
              <a:buFont typeface="Arial" panose="020B0604020202020204" pitchFamily="34" charset="0"/>
              <a:buChar char="•"/>
            </a:pPr>
            <a:r>
              <a:rPr lang="en-US" b="0" i="0" dirty="0">
                <a:effectLst/>
                <a:latin typeface="Arial" panose="020B0604020202020204" pitchFamily="34" charset="0"/>
              </a:rPr>
              <a:t>“This situation sucks, but it’s only temporary.” </a:t>
            </a:r>
          </a:p>
          <a:p>
            <a:pPr marL="285750" indent="-285750">
              <a:buFont typeface="Arial" panose="020B0604020202020204" pitchFamily="34" charset="0"/>
              <a:buChar char="•"/>
            </a:pPr>
            <a:r>
              <a:rPr lang="en-US" b="0" i="0" dirty="0">
                <a:effectLst/>
                <a:latin typeface="Arial" panose="020B0604020202020204" pitchFamily="34" charset="0"/>
              </a:rPr>
              <a:t>“I’m strong and I can deal with this.”</a:t>
            </a:r>
            <a:endParaRPr lang="en-CA" dirty="0"/>
          </a:p>
        </p:txBody>
      </p:sp>
      <p:sp>
        <p:nvSpPr>
          <p:cNvPr id="2" name="Slide Number Placeholder 1">
            <a:extLst>
              <a:ext uri="{FF2B5EF4-FFF2-40B4-BE49-F238E27FC236}">
                <a16:creationId xmlns:a16="http://schemas.microsoft.com/office/drawing/2014/main" id="{E39FBE49-9987-3ADE-5B34-017CF30BF954}"/>
              </a:ext>
            </a:extLst>
          </p:cNvPr>
          <p:cNvSpPr>
            <a:spLocks noGrp="1"/>
          </p:cNvSpPr>
          <p:nvPr>
            <p:ph type="sldNum" sz="quarter" idx="12"/>
          </p:nvPr>
        </p:nvSpPr>
        <p:spPr/>
        <p:txBody>
          <a:bodyPr/>
          <a:lstStyle/>
          <a:p>
            <a:fld id="{F48A3050-3C4F-4E17-905D-E7C5B5406460}" type="slidenum">
              <a:rPr lang="en-CA" smtClean="0"/>
              <a:t>147</a:t>
            </a:fld>
            <a:endParaRPr lang="en-CA"/>
          </a:p>
        </p:txBody>
      </p:sp>
    </p:spTree>
    <p:extLst>
      <p:ext uri="{BB962C8B-B14F-4D97-AF65-F5344CB8AC3E}">
        <p14:creationId xmlns:p14="http://schemas.microsoft.com/office/powerpoint/2010/main" val="326146027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E029F-7F53-0BB7-E5E1-693A8EFDDDE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01F2BAF-D9BC-33DD-18F0-2BC76277AF36}"/>
              </a:ext>
            </a:extLst>
          </p:cNvPr>
          <p:cNvSpPr txBox="1"/>
          <p:nvPr/>
        </p:nvSpPr>
        <p:spPr>
          <a:xfrm>
            <a:off x="336275" y="202157"/>
            <a:ext cx="8257032" cy="6270819"/>
          </a:xfrm>
          <a:prstGeom prst="rect">
            <a:avLst/>
          </a:prstGeom>
          <a:noFill/>
        </p:spPr>
        <p:txBody>
          <a:bodyPr wrap="square">
            <a:spAutoFit/>
          </a:bodyPr>
          <a:lstStyle/>
          <a:p>
            <a:pPr>
              <a:lnSpc>
                <a:spcPct val="107000"/>
              </a:lnSpc>
              <a:spcAft>
                <a:spcPts val="800"/>
              </a:spcAft>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UPDATED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a:t>
            </a:r>
          </a:p>
          <a:p>
            <a:pPr>
              <a:lnSpc>
                <a:spcPct val="107000"/>
              </a:lnSpc>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                                                                        Distress tolerance skills</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Grounding skills- Set a daily intention</a:t>
            </a:r>
            <a:endPar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Sensory soothing toolkit</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5,4,3,2,1 method</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emotional freedom technique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REST (or PEST) Pause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Radical acceptance statements (please specify)</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Distraction plan                                                  “</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Self-soothing plan</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Safe place visualization</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Cue controlled relaxation</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Rediscovering your values (please specify)</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Rehearse values-based behavior or edit/splice/paste</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 Connect with your higher power</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pP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1C6B5A19-1BB0-1EAC-8798-EBD74A8FF5B0}"/>
              </a:ext>
            </a:extLst>
          </p:cNvPr>
          <p:cNvSpPr txBox="1"/>
          <p:nvPr/>
        </p:nvSpPr>
        <p:spPr>
          <a:xfrm>
            <a:off x="6885992" y="1284905"/>
            <a:ext cx="5169159" cy="2862322"/>
          </a:xfrm>
          <a:prstGeom prst="rect">
            <a:avLst/>
          </a:prstGeom>
          <a:noFill/>
        </p:spPr>
        <p:txBody>
          <a:bodyPr wrap="square">
            <a:spAutoFit/>
          </a:bodyPr>
          <a:lstStyle/>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14. Live in the present moment</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15. </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Use self-encouraging coping thoughts</a:t>
            </a:r>
          </a:p>
          <a:p>
            <a:r>
              <a:rPr lang="en-CA" sz="2000" kern="100" dirty="0">
                <a:latin typeface="Aptos" panose="020B0004020202020204" pitchFamily="34" charset="0"/>
                <a:ea typeface="Aptos" panose="020B0004020202020204" pitchFamily="34" charset="0"/>
                <a:cs typeface="Times New Roman" panose="02020603050405020304" pitchFamily="18" charset="0"/>
              </a:rPr>
              <a:t>16. Radical acceptance</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17. Use self-affirming statements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18. Balance feelings and threat</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19. Create new coping strategies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20. Create an emergency coping plan</a:t>
            </a:r>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sz="2000" dirty="0"/>
          </a:p>
        </p:txBody>
      </p:sp>
      <p:sp>
        <p:nvSpPr>
          <p:cNvPr id="2" name="Slide Number Placeholder 1">
            <a:extLst>
              <a:ext uri="{FF2B5EF4-FFF2-40B4-BE49-F238E27FC236}">
                <a16:creationId xmlns:a16="http://schemas.microsoft.com/office/drawing/2014/main" id="{1B8B950D-8176-D9D2-9F84-023FA832E388}"/>
              </a:ext>
            </a:extLst>
          </p:cNvPr>
          <p:cNvSpPr>
            <a:spLocks noGrp="1"/>
          </p:cNvSpPr>
          <p:nvPr>
            <p:ph type="sldNum" sz="quarter" idx="12"/>
          </p:nvPr>
        </p:nvSpPr>
        <p:spPr/>
        <p:txBody>
          <a:bodyPr/>
          <a:lstStyle/>
          <a:p>
            <a:fld id="{F48A3050-3C4F-4E17-905D-E7C5B5406460}" type="slidenum">
              <a:rPr lang="en-CA" smtClean="0"/>
              <a:t>148</a:t>
            </a:fld>
            <a:endParaRPr lang="en-CA"/>
          </a:p>
        </p:txBody>
      </p:sp>
    </p:spTree>
    <p:extLst>
      <p:ext uri="{BB962C8B-B14F-4D97-AF65-F5344CB8AC3E}">
        <p14:creationId xmlns:p14="http://schemas.microsoft.com/office/powerpoint/2010/main" val="3591917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EC3C0-5B7D-493E-E635-26AF314C3151}"/>
              </a:ext>
            </a:extLst>
          </p:cNvPr>
          <p:cNvSpPr>
            <a:spLocks noGrp="1"/>
          </p:cNvSpPr>
          <p:nvPr>
            <p:ph type="title" idx="4294967295"/>
          </p:nvPr>
        </p:nvSpPr>
        <p:spPr>
          <a:xfrm>
            <a:off x="-468892" y="-120514"/>
            <a:ext cx="6342062" cy="2060576"/>
          </a:xfrm>
        </p:spPr>
        <p:txBody>
          <a:bodyPr>
            <a:normAutofit/>
          </a:bodyPr>
          <a:lstStyle/>
          <a:p>
            <a:pPr algn="ctr"/>
            <a:r>
              <a:rPr lang="en-US" dirty="0">
                <a:solidFill>
                  <a:schemeClr val="bg1"/>
                </a:solidFill>
              </a:rPr>
              <a:t>Radical Acceptance</a:t>
            </a:r>
          </a:p>
        </p:txBody>
      </p:sp>
      <p:sp>
        <p:nvSpPr>
          <p:cNvPr id="3" name="Content Placeholder 2">
            <a:extLst>
              <a:ext uri="{FF2B5EF4-FFF2-40B4-BE49-F238E27FC236}">
                <a16:creationId xmlns:a16="http://schemas.microsoft.com/office/drawing/2014/main" id="{98CEEA70-D113-E8E8-F414-85077129A1D5}"/>
              </a:ext>
            </a:extLst>
          </p:cNvPr>
          <p:cNvSpPr>
            <a:spLocks noGrp="1"/>
          </p:cNvSpPr>
          <p:nvPr>
            <p:ph idx="4294967295"/>
          </p:nvPr>
        </p:nvSpPr>
        <p:spPr>
          <a:xfrm>
            <a:off x="5317176" y="1124787"/>
            <a:ext cx="6794572" cy="5443538"/>
          </a:xfrm>
        </p:spPr>
        <p:txBody>
          <a:bodyPr>
            <a:normAutofit fontScale="92500" lnSpcReduction="10000"/>
          </a:bodyPr>
          <a:lstStyle/>
          <a:p>
            <a:r>
              <a:rPr lang="en-US" sz="2400" dirty="0"/>
              <a:t>Dialectics in DBT urges us to balance </a:t>
            </a:r>
            <a:r>
              <a:rPr lang="en-US" sz="2400" dirty="0">
                <a:solidFill>
                  <a:schemeClr val="bg1"/>
                </a:solidFill>
              </a:rPr>
              <a:t>change and acceptance</a:t>
            </a:r>
          </a:p>
          <a:p>
            <a:r>
              <a:rPr lang="en-US" sz="2400" dirty="0"/>
              <a:t>This means realizing we might need to change some of our behaviors, thoughts, or emotional reactions while at the same time accepting that in the present, we have those thoughts, behaviors, and emotional reactions</a:t>
            </a:r>
          </a:p>
          <a:p>
            <a:r>
              <a:rPr lang="en-US" sz="2400" dirty="0"/>
              <a:t>In this course it may feel like we’re focusing mostly on the change aspect. Radical acceptance reminds of the importance of accepting things as they are, warts and all.</a:t>
            </a:r>
          </a:p>
          <a:p>
            <a:r>
              <a:rPr lang="en-US" sz="2400" dirty="0"/>
              <a:t>Radical Acceptance is accepting something completely without judging it</a:t>
            </a:r>
          </a:p>
          <a:p>
            <a:r>
              <a:rPr lang="en-US" sz="2400" dirty="0"/>
              <a:t>Accepting things as they are does not mean we condone injustices or abuse, It means we accept that there is suffering in the world, we’re flawed, and our responsibility is to try to do our best. </a:t>
            </a:r>
          </a:p>
          <a:p>
            <a:pPr marL="0" indent="0">
              <a:buNone/>
            </a:pPr>
            <a:endParaRPr lang="en-US" sz="2000" dirty="0"/>
          </a:p>
          <a:p>
            <a:pPr lvl="1"/>
            <a:endParaRPr lang="en-US" dirty="0"/>
          </a:p>
        </p:txBody>
      </p:sp>
      <p:pic>
        <p:nvPicPr>
          <p:cNvPr id="4" name="Picture 2" descr="Yin and yang - Wikipedia">
            <a:extLst>
              <a:ext uri="{FF2B5EF4-FFF2-40B4-BE49-F238E27FC236}">
                <a16:creationId xmlns:a16="http://schemas.microsoft.com/office/drawing/2014/main" id="{5E6BE29B-2F49-8B1C-5FF2-E01C8E3B37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52" y="1297510"/>
            <a:ext cx="5236924" cy="509809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85FB9E17-F680-8D42-258A-ED59542588F1}"/>
              </a:ext>
            </a:extLst>
          </p:cNvPr>
          <p:cNvSpPr>
            <a:spLocks noGrp="1"/>
          </p:cNvSpPr>
          <p:nvPr>
            <p:ph type="sldNum" sz="quarter" idx="12"/>
          </p:nvPr>
        </p:nvSpPr>
        <p:spPr/>
        <p:txBody>
          <a:bodyPr/>
          <a:lstStyle/>
          <a:p>
            <a:fld id="{F48A3050-3C4F-4E17-905D-E7C5B5406460}" type="slidenum">
              <a:rPr lang="en-CA" smtClean="0"/>
              <a:t>149</a:t>
            </a:fld>
            <a:endParaRPr lang="en-CA"/>
          </a:p>
        </p:txBody>
      </p:sp>
    </p:spTree>
    <p:extLst>
      <p:ext uri="{BB962C8B-B14F-4D97-AF65-F5344CB8AC3E}">
        <p14:creationId xmlns:p14="http://schemas.microsoft.com/office/powerpoint/2010/main" val="3150727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C182C-5D33-45D8-BD76-A6B5244C8339}"/>
              </a:ext>
            </a:extLst>
          </p:cNvPr>
          <p:cNvSpPr>
            <a:spLocks noGrp="1"/>
          </p:cNvSpPr>
          <p:nvPr>
            <p:ph type="title" idx="4294967295"/>
          </p:nvPr>
        </p:nvSpPr>
        <p:spPr>
          <a:xfrm>
            <a:off x="4546600" y="225425"/>
            <a:ext cx="7346142" cy="695325"/>
          </a:xfrm>
        </p:spPr>
        <p:txBody>
          <a:bodyPr>
            <a:normAutofit fontScale="90000"/>
          </a:bodyPr>
          <a:lstStyle/>
          <a:p>
            <a:pPr algn="ctr"/>
            <a:r>
              <a:rPr lang="en-CA" sz="3600" dirty="0">
                <a:solidFill>
                  <a:schemeClr val="tx1"/>
                </a:solidFill>
              </a:rPr>
              <a:t> </a:t>
            </a:r>
            <a:r>
              <a:rPr lang="en-CA" sz="3600" dirty="0">
                <a:solidFill>
                  <a:schemeClr val="bg1"/>
                </a:solidFill>
              </a:rPr>
              <a:t>REMINDER PARTICIPANT AGREEMENTS </a:t>
            </a:r>
          </a:p>
        </p:txBody>
      </p:sp>
      <p:sp>
        <p:nvSpPr>
          <p:cNvPr id="3" name="Content Placeholder 2">
            <a:extLst>
              <a:ext uri="{FF2B5EF4-FFF2-40B4-BE49-F238E27FC236}">
                <a16:creationId xmlns:a16="http://schemas.microsoft.com/office/drawing/2014/main" id="{214B2EF2-D3B3-4595-9E41-FFD878799B00}"/>
              </a:ext>
            </a:extLst>
          </p:cNvPr>
          <p:cNvSpPr>
            <a:spLocks noGrp="1"/>
          </p:cNvSpPr>
          <p:nvPr>
            <p:ph idx="4294967295"/>
          </p:nvPr>
        </p:nvSpPr>
        <p:spPr>
          <a:xfrm>
            <a:off x="4546600" y="1067915"/>
            <a:ext cx="7346142" cy="5734050"/>
          </a:xfrm>
        </p:spPr>
        <p:txBody>
          <a:bodyPr>
            <a:normAutofit/>
          </a:bodyPr>
          <a:lstStyle/>
          <a:p>
            <a:r>
              <a:rPr lang="en-CA" sz="2400" dirty="0">
                <a:solidFill>
                  <a:schemeClr val="tx1"/>
                </a:solidFill>
              </a:rPr>
              <a:t>If you have questions, comments, or feedback, please save them for the two question periods. You can put them in the chat box or raise your real/virtual hand.</a:t>
            </a:r>
          </a:p>
          <a:p>
            <a:r>
              <a:rPr lang="en-CA" sz="3200" dirty="0">
                <a:solidFill>
                  <a:schemeClr val="bg1"/>
                </a:solidFill>
              </a:rPr>
              <a:t>Keep comments, questions, and feedback relatively brief so everyone has a chance to participate.(one breath sharing)</a:t>
            </a:r>
          </a:p>
          <a:p>
            <a:r>
              <a:rPr lang="en-CA" sz="2400" dirty="0">
                <a:solidFill>
                  <a:schemeClr val="tx1"/>
                </a:solidFill>
              </a:rPr>
              <a:t>If you’re on zoom, make sure no one can overhear what is being said</a:t>
            </a:r>
          </a:p>
          <a:p>
            <a:r>
              <a:rPr lang="en-CA" sz="2400" dirty="0">
                <a:solidFill>
                  <a:schemeClr val="tx1"/>
                </a:solidFill>
              </a:rPr>
              <a:t>For reasons that will become clear later in the course please avoid giving advice to other participants about what they should or should not do. Validation, encouragement , and understanding are however very much appreciated.</a:t>
            </a:r>
          </a:p>
          <a:p>
            <a:pPr marL="45720" indent="0">
              <a:buNone/>
            </a:pPr>
            <a:endParaRPr lang="en-CA" dirty="0"/>
          </a:p>
          <a:p>
            <a:endParaRPr lang="en-CA" dirty="0"/>
          </a:p>
        </p:txBody>
      </p:sp>
      <p:pic>
        <p:nvPicPr>
          <p:cNvPr id="8" name="Picture 2" descr="Counseling Group Rules Confidentiality Poster Counselor Office | Etsy in  2021 | School counselor posters, Guidance counselors office, Counselors  office decor">
            <a:extLst>
              <a:ext uri="{FF2B5EF4-FFF2-40B4-BE49-F238E27FC236}">
                <a16:creationId xmlns:a16="http://schemas.microsoft.com/office/drawing/2014/main" id="{14611EA8-7F95-109B-17D6-550DAF2BF34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6041" y="73497"/>
            <a:ext cx="4300723" cy="33555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oster of a video conference&#10;&#10;Description automatically generated">
            <a:extLst>
              <a:ext uri="{FF2B5EF4-FFF2-40B4-BE49-F238E27FC236}">
                <a16:creationId xmlns:a16="http://schemas.microsoft.com/office/drawing/2014/main" id="{35FEED86-E182-146A-FC73-9082FDBAE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42" y="3486150"/>
            <a:ext cx="4300723" cy="3298353"/>
          </a:xfrm>
          <a:prstGeom prst="rect">
            <a:avLst/>
          </a:prstGeom>
        </p:spPr>
      </p:pic>
      <p:sp>
        <p:nvSpPr>
          <p:cNvPr id="5" name="Slide Number Placeholder 4">
            <a:extLst>
              <a:ext uri="{FF2B5EF4-FFF2-40B4-BE49-F238E27FC236}">
                <a16:creationId xmlns:a16="http://schemas.microsoft.com/office/drawing/2014/main" id="{48CBBB8C-7FDB-F611-4185-52EFC92B1653}"/>
              </a:ext>
            </a:extLst>
          </p:cNvPr>
          <p:cNvSpPr>
            <a:spLocks noGrp="1"/>
          </p:cNvSpPr>
          <p:nvPr>
            <p:ph type="sldNum" sz="quarter" idx="12"/>
          </p:nvPr>
        </p:nvSpPr>
        <p:spPr/>
        <p:txBody>
          <a:bodyPr/>
          <a:lstStyle/>
          <a:p>
            <a:fld id="{F48A3050-3C4F-4E17-905D-E7C5B5406460}" type="slidenum">
              <a:rPr lang="en-CA" smtClean="0"/>
              <a:t>15</a:t>
            </a:fld>
            <a:endParaRPr lang="en-CA"/>
          </a:p>
        </p:txBody>
      </p:sp>
    </p:spTree>
    <p:extLst>
      <p:ext uri="{BB962C8B-B14F-4D97-AF65-F5344CB8AC3E}">
        <p14:creationId xmlns:p14="http://schemas.microsoft.com/office/powerpoint/2010/main" val="198482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CDBFC-EC88-F325-A764-A3AA2A615E0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5250DC0-5E21-F10F-4019-FE4950482261}"/>
              </a:ext>
            </a:extLst>
          </p:cNvPr>
          <p:cNvSpPr txBox="1"/>
          <p:nvPr/>
        </p:nvSpPr>
        <p:spPr>
          <a:xfrm>
            <a:off x="336275" y="202157"/>
            <a:ext cx="8257032" cy="6270819"/>
          </a:xfrm>
          <a:prstGeom prst="rect">
            <a:avLst/>
          </a:prstGeom>
          <a:noFill/>
        </p:spPr>
        <p:txBody>
          <a:bodyPr wrap="square">
            <a:spAutoFit/>
          </a:bodyPr>
          <a:lstStyle/>
          <a:p>
            <a:pPr>
              <a:lnSpc>
                <a:spcPct val="107000"/>
              </a:lnSpc>
              <a:spcAft>
                <a:spcPts val="800"/>
              </a:spcAft>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UPDATED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a:t>
            </a:r>
          </a:p>
          <a:p>
            <a:pPr>
              <a:lnSpc>
                <a:spcPct val="107000"/>
              </a:lnSpc>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                                                                        Distress tolerance skills</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Grounding skills- Set a daily intention</a:t>
            </a:r>
            <a:endPar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Sensory soothing toolkit</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5,4,3,2,1 method</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emotional freedom technique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REST (or PEST) Pause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Radical acceptance statements (please specify)</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Distraction plan                                                  “</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Self-soothing plan</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Safe place visualization</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Cue controlled relaxation</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Rediscovering your values (please specify)</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Rehearse values-based behavior or edit/splice/paste</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 Connect with your higher power</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pP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BD9AF97-2819-6D32-B85D-76EC79EDD05D}"/>
              </a:ext>
            </a:extLst>
          </p:cNvPr>
          <p:cNvSpPr txBox="1"/>
          <p:nvPr/>
        </p:nvSpPr>
        <p:spPr>
          <a:xfrm>
            <a:off x="6885992" y="1284905"/>
            <a:ext cx="5169159" cy="2862322"/>
          </a:xfrm>
          <a:prstGeom prst="rect">
            <a:avLst/>
          </a:prstGeom>
          <a:noFill/>
        </p:spPr>
        <p:txBody>
          <a:bodyPr wrap="square">
            <a:spAutoFit/>
          </a:bodyPr>
          <a:lstStyle/>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14. Live in the present moment</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15. </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Use self-encouraging coping thoughts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16. Radical acceptance</a:t>
            </a:r>
          </a:p>
          <a:p>
            <a:r>
              <a:rPr lang="en-CA" sz="2000" kern="100" dirty="0">
                <a:effectLst/>
                <a:latin typeface="Aptos" panose="020B0004020202020204" pitchFamily="34" charset="0"/>
                <a:ea typeface="Aptos" panose="020B0004020202020204" pitchFamily="34" charset="0"/>
                <a:cs typeface="Times New Roman" panose="02020603050405020304" pitchFamily="18" charset="0"/>
              </a:rPr>
              <a:t>17. Use self-affirming statements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18. Balance feelings and threat</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19. Create new coping strategies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20. Create an emergency coping plan</a:t>
            </a:r>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sz="2000" dirty="0"/>
          </a:p>
        </p:txBody>
      </p:sp>
      <p:sp>
        <p:nvSpPr>
          <p:cNvPr id="2" name="Slide Number Placeholder 1">
            <a:extLst>
              <a:ext uri="{FF2B5EF4-FFF2-40B4-BE49-F238E27FC236}">
                <a16:creationId xmlns:a16="http://schemas.microsoft.com/office/drawing/2014/main" id="{D3278CF2-8DF2-DD34-67A0-650B20013E9C}"/>
              </a:ext>
            </a:extLst>
          </p:cNvPr>
          <p:cNvSpPr>
            <a:spLocks noGrp="1"/>
          </p:cNvSpPr>
          <p:nvPr>
            <p:ph type="sldNum" sz="quarter" idx="12"/>
          </p:nvPr>
        </p:nvSpPr>
        <p:spPr/>
        <p:txBody>
          <a:bodyPr/>
          <a:lstStyle/>
          <a:p>
            <a:fld id="{F48A3050-3C4F-4E17-905D-E7C5B5406460}" type="slidenum">
              <a:rPr lang="en-CA" smtClean="0"/>
              <a:t>150</a:t>
            </a:fld>
            <a:endParaRPr lang="en-CA"/>
          </a:p>
        </p:txBody>
      </p:sp>
    </p:spTree>
    <p:extLst>
      <p:ext uri="{BB962C8B-B14F-4D97-AF65-F5344CB8AC3E}">
        <p14:creationId xmlns:p14="http://schemas.microsoft.com/office/powerpoint/2010/main" val="236931109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BF0C7-D739-6A9E-68ED-A79321A11E82}"/>
              </a:ext>
            </a:extLst>
          </p:cNvPr>
          <p:cNvSpPr>
            <a:spLocks noGrp="1"/>
          </p:cNvSpPr>
          <p:nvPr>
            <p:ph type="title" idx="4294967295"/>
          </p:nvPr>
        </p:nvSpPr>
        <p:spPr>
          <a:xfrm>
            <a:off x="593865" y="-150683"/>
            <a:ext cx="3659188" cy="1741488"/>
          </a:xfrm>
        </p:spPr>
        <p:txBody>
          <a:bodyPr>
            <a:normAutofit/>
          </a:bodyPr>
          <a:lstStyle/>
          <a:p>
            <a:pPr algn="ctr"/>
            <a:r>
              <a:rPr lang="en-US" sz="3600" dirty="0">
                <a:solidFill>
                  <a:schemeClr val="bg1"/>
                </a:solidFill>
              </a:rPr>
              <a:t>Self-Affirming Statements</a:t>
            </a:r>
          </a:p>
        </p:txBody>
      </p:sp>
      <p:sp>
        <p:nvSpPr>
          <p:cNvPr id="3" name="Content Placeholder 2">
            <a:extLst>
              <a:ext uri="{FF2B5EF4-FFF2-40B4-BE49-F238E27FC236}">
                <a16:creationId xmlns:a16="http://schemas.microsoft.com/office/drawing/2014/main" id="{20903F61-FA96-F41A-5542-FCA08AA698F5}"/>
              </a:ext>
            </a:extLst>
          </p:cNvPr>
          <p:cNvSpPr>
            <a:spLocks noGrp="1"/>
          </p:cNvSpPr>
          <p:nvPr>
            <p:ph idx="4294967295"/>
          </p:nvPr>
        </p:nvSpPr>
        <p:spPr>
          <a:xfrm>
            <a:off x="4987925" y="720061"/>
            <a:ext cx="7204075" cy="6770688"/>
          </a:xfrm>
        </p:spPr>
        <p:txBody>
          <a:bodyPr>
            <a:normAutofit/>
          </a:bodyPr>
          <a:lstStyle/>
          <a:p>
            <a:r>
              <a:rPr lang="en-US" sz="2400" dirty="0"/>
              <a:t>These are similar to self encouraging statements. However, self encouragement is about what we can do, self affirmation is about who we are</a:t>
            </a:r>
          </a:p>
          <a:p>
            <a:r>
              <a:rPr lang="en-US" sz="2400" dirty="0"/>
              <a:t> Self-affirmation helps our self-esteem. It  reminds us of our good qualities, and can give us strength in distressing situations</a:t>
            </a:r>
          </a:p>
          <a:p>
            <a:r>
              <a:rPr lang="en-US" sz="2400" dirty="0"/>
              <a:t>When we’re distressed our thoughts about ourselves can become more negative. Ruminating on these negative thoughts can dig us deeper into our hole.</a:t>
            </a:r>
          </a:p>
          <a:p>
            <a:r>
              <a:rPr lang="en-US" sz="2400" dirty="0"/>
              <a:t>Ex of self-affirming statements include “I am a good person", "I'm becoming a better person everyday”, “I am here for a reason”, “I am not perfect, but I get better everyday” for more examples see list on the left.</a:t>
            </a:r>
          </a:p>
          <a:p>
            <a:r>
              <a:rPr lang="en-US" sz="2400" dirty="0"/>
              <a:t>These too can become your mantra.</a:t>
            </a:r>
          </a:p>
          <a:p>
            <a:pPr lvl="1"/>
            <a:endParaRPr lang="en-US" dirty="0"/>
          </a:p>
        </p:txBody>
      </p:sp>
      <p:pic>
        <p:nvPicPr>
          <p:cNvPr id="4098" name="Picture 2" descr="20 Self Love Affirmations - Red Soles and Red Wine">
            <a:extLst>
              <a:ext uri="{FF2B5EF4-FFF2-40B4-BE49-F238E27FC236}">
                <a16:creationId xmlns:a16="http://schemas.microsoft.com/office/drawing/2014/main" id="{0548AFE1-9764-F139-69D8-995066FF09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 y="1345997"/>
            <a:ext cx="4878197" cy="536168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6D596489-689A-D5D0-13A1-E7ECDA7C701F}"/>
              </a:ext>
            </a:extLst>
          </p:cNvPr>
          <p:cNvSpPr>
            <a:spLocks noGrp="1"/>
          </p:cNvSpPr>
          <p:nvPr>
            <p:ph type="sldNum" sz="quarter" idx="12"/>
          </p:nvPr>
        </p:nvSpPr>
        <p:spPr/>
        <p:txBody>
          <a:bodyPr/>
          <a:lstStyle/>
          <a:p>
            <a:fld id="{F48A3050-3C4F-4E17-905D-E7C5B5406460}" type="slidenum">
              <a:rPr lang="en-CA" smtClean="0"/>
              <a:t>151</a:t>
            </a:fld>
            <a:endParaRPr lang="en-CA"/>
          </a:p>
        </p:txBody>
      </p:sp>
    </p:spTree>
    <p:extLst>
      <p:ext uri="{BB962C8B-B14F-4D97-AF65-F5344CB8AC3E}">
        <p14:creationId xmlns:p14="http://schemas.microsoft.com/office/powerpoint/2010/main" val="61220824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E012BB-DC8F-16DB-E297-4124DA44708E}"/>
              </a:ext>
            </a:extLst>
          </p:cNvPr>
          <p:cNvSpPr txBox="1"/>
          <p:nvPr/>
        </p:nvSpPr>
        <p:spPr>
          <a:xfrm>
            <a:off x="83975" y="-73557"/>
            <a:ext cx="12257314" cy="6063198"/>
          </a:xfrm>
          <a:prstGeom prst="rect">
            <a:avLst/>
          </a:prstGeom>
          <a:noFill/>
        </p:spPr>
        <p:txBody>
          <a:bodyPr wrap="square">
            <a:spAutoFit/>
          </a:bodyPr>
          <a:lstStyle/>
          <a:p>
            <a:r>
              <a:rPr lang="en-US" sz="2800" b="0" i="0" dirty="0">
                <a:solidFill>
                  <a:srgbClr val="222222"/>
                </a:solidFill>
                <a:effectLst/>
                <a:latin typeface="Arial" panose="020B0604020202020204" pitchFamily="34" charset="0"/>
              </a:rPr>
              <a:t>                                SELF-AFFIRMING STATEMENTS</a:t>
            </a:r>
          </a:p>
          <a:p>
            <a:endParaRPr lang="en-US" dirty="0">
              <a:solidFill>
                <a:srgbClr val="222222"/>
              </a:solidFill>
              <a:latin typeface="Arial" panose="020B0604020202020204" pitchFamily="34" charset="0"/>
            </a:endParaRPr>
          </a:p>
          <a:p>
            <a:pPr marL="285750" indent="-285750">
              <a:buFont typeface="Arial" panose="020B0604020202020204" pitchFamily="34" charset="0"/>
              <a:buChar char="•"/>
            </a:pPr>
            <a:r>
              <a:rPr lang="en-US" b="0" i="0" dirty="0">
                <a:effectLst/>
                <a:latin typeface="Arial" panose="020B0604020202020204" pitchFamily="34" charset="0"/>
              </a:rPr>
              <a:t>“I might have some faults, but I’m still a good person.” </a:t>
            </a:r>
          </a:p>
          <a:p>
            <a:pPr marL="285750" indent="-285750">
              <a:buFont typeface="Arial" panose="020B0604020202020204" pitchFamily="34" charset="0"/>
              <a:buChar char="•"/>
            </a:pPr>
            <a:r>
              <a:rPr lang="en-US" b="0" i="0" dirty="0">
                <a:effectLst/>
                <a:latin typeface="Arial" panose="020B0604020202020204" pitchFamily="34" charset="0"/>
              </a:rPr>
              <a:t>“I care about myself and other people.” </a:t>
            </a:r>
          </a:p>
          <a:p>
            <a:pPr marL="285750" indent="-285750">
              <a:buFont typeface="Arial" panose="020B0604020202020204" pitchFamily="34" charset="0"/>
              <a:buChar char="•"/>
            </a:pPr>
            <a:r>
              <a:rPr lang="en-US" b="0" i="0" dirty="0">
                <a:effectLst/>
                <a:latin typeface="Arial" panose="020B0604020202020204" pitchFamily="34" charset="0"/>
              </a:rPr>
              <a:t>“I accept who I am.” </a:t>
            </a:r>
          </a:p>
          <a:p>
            <a:pPr marL="285750" indent="-285750">
              <a:buFont typeface="Arial" panose="020B0604020202020204" pitchFamily="34" charset="0"/>
              <a:buChar char="•"/>
            </a:pPr>
            <a:r>
              <a:rPr lang="en-US" b="0" i="0" dirty="0">
                <a:effectLst/>
                <a:latin typeface="Arial" panose="020B0604020202020204" pitchFamily="34" charset="0"/>
              </a:rPr>
              <a:t>“I love myself.” </a:t>
            </a:r>
          </a:p>
          <a:p>
            <a:pPr marL="285750" indent="-285750">
              <a:buFont typeface="Arial" panose="020B0604020202020204" pitchFamily="34" charset="0"/>
              <a:buChar char="•"/>
            </a:pPr>
            <a:r>
              <a:rPr lang="en-US" b="0" i="0" dirty="0">
                <a:effectLst/>
                <a:latin typeface="Arial" panose="020B0604020202020204" pitchFamily="34" charset="0"/>
              </a:rPr>
              <a:t>“I’m a good person, not a mistake.” </a:t>
            </a:r>
          </a:p>
          <a:p>
            <a:pPr marL="285750" indent="-285750">
              <a:buFont typeface="Arial" panose="020B0604020202020204" pitchFamily="34" charset="0"/>
              <a:buChar char="•"/>
            </a:pPr>
            <a:r>
              <a:rPr lang="en-US" b="0" i="0" dirty="0">
                <a:effectLst/>
                <a:latin typeface="Arial" panose="020B0604020202020204" pitchFamily="34" charset="0"/>
              </a:rPr>
              <a:t>“I’m good and nobody’s perfect.” </a:t>
            </a:r>
          </a:p>
          <a:p>
            <a:pPr marL="285750" indent="-285750">
              <a:buFont typeface="Arial" panose="020B0604020202020204" pitchFamily="34" charset="0"/>
              <a:buChar char="•"/>
            </a:pPr>
            <a:r>
              <a:rPr lang="en-US" b="0" i="0" dirty="0">
                <a:effectLst/>
                <a:latin typeface="Arial" panose="020B0604020202020204" pitchFamily="34" charset="0"/>
              </a:rPr>
              <a:t>“I embrace both my good and bad qualities.”</a:t>
            </a:r>
          </a:p>
          <a:p>
            <a:pPr marL="285750" indent="-285750">
              <a:buFont typeface="Arial" panose="020B0604020202020204" pitchFamily="34" charset="0"/>
              <a:buChar char="•"/>
            </a:pPr>
            <a:r>
              <a:rPr lang="en-US" b="0" i="0" dirty="0">
                <a:effectLst/>
                <a:latin typeface="Arial" panose="020B0604020202020204" pitchFamily="34" charset="0"/>
              </a:rPr>
              <a:t> “Today I take responsibility for everything I do and say.” </a:t>
            </a:r>
          </a:p>
          <a:p>
            <a:pPr marL="285750" indent="-285750">
              <a:buFont typeface="Arial" panose="020B0604020202020204" pitchFamily="34" charset="0"/>
              <a:buChar char="•"/>
            </a:pPr>
            <a:r>
              <a:rPr lang="en-US" b="0" i="0" dirty="0">
                <a:effectLst/>
                <a:latin typeface="Arial" panose="020B0604020202020204" pitchFamily="34" charset="0"/>
              </a:rPr>
              <a:t>“I’m becoming a better person every day.” </a:t>
            </a:r>
          </a:p>
          <a:p>
            <a:pPr marL="285750" indent="-285750">
              <a:buFont typeface="Arial" panose="020B0604020202020204" pitchFamily="34" charset="0"/>
              <a:buChar char="•"/>
            </a:pPr>
            <a:r>
              <a:rPr lang="en-US" b="0" i="0" dirty="0">
                <a:effectLst/>
                <a:latin typeface="Arial" panose="020B0604020202020204" pitchFamily="34" charset="0"/>
              </a:rPr>
              <a:t>“I’m a sensitive person who experiences the world differently.” </a:t>
            </a:r>
          </a:p>
          <a:p>
            <a:pPr marL="285750" indent="-285750">
              <a:buFont typeface="Arial" panose="020B0604020202020204" pitchFamily="34" charset="0"/>
              <a:buChar char="•"/>
            </a:pPr>
            <a:r>
              <a:rPr lang="en-US" b="0" i="0" dirty="0">
                <a:effectLst/>
                <a:latin typeface="Arial" panose="020B0604020202020204" pitchFamily="34" charset="0"/>
              </a:rPr>
              <a:t>“I’m a sensitive person with rich emotional experiences.” </a:t>
            </a:r>
          </a:p>
          <a:p>
            <a:pPr marL="285750" indent="-285750">
              <a:buFont typeface="Arial" panose="020B0604020202020204" pitchFamily="34" charset="0"/>
              <a:buChar char="•"/>
            </a:pPr>
            <a:r>
              <a:rPr lang="en-US" b="0" i="0" dirty="0">
                <a:effectLst/>
                <a:latin typeface="Arial" panose="020B0604020202020204" pitchFamily="34" charset="0"/>
              </a:rPr>
              <a:t>“Each day I do the best I can.”</a:t>
            </a:r>
          </a:p>
          <a:p>
            <a:pPr marL="285750" indent="-285750">
              <a:buFont typeface="Arial" panose="020B0604020202020204" pitchFamily="34" charset="0"/>
              <a:buChar char="•"/>
            </a:pPr>
            <a:r>
              <a:rPr lang="en-US" b="0" i="0" dirty="0">
                <a:effectLst/>
                <a:latin typeface="Arial" panose="020B0604020202020204" pitchFamily="34" charset="0"/>
              </a:rPr>
              <a:t> “Even though I forget sometimes, I’m still a good person.” </a:t>
            </a:r>
          </a:p>
          <a:p>
            <a:pPr marL="285750" indent="-285750">
              <a:buFont typeface="Arial" panose="020B0604020202020204" pitchFamily="34" charset="0"/>
              <a:buChar char="•"/>
            </a:pPr>
            <a:r>
              <a:rPr lang="en-US" b="0" i="0" dirty="0">
                <a:effectLst/>
                <a:latin typeface="Arial" panose="020B0604020202020204" pitchFamily="34" charset="0"/>
              </a:rPr>
              <a:t>“Even though bad things happened to me in the past, I’m still a good person.” </a:t>
            </a:r>
          </a:p>
          <a:p>
            <a:pPr marL="285750" indent="-285750">
              <a:buFont typeface="Arial" panose="020B0604020202020204" pitchFamily="34" charset="0"/>
              <a:buChar char="•"/>
            </a:pPr>
            <a:r>
              <a:rPr lang="en-US" b="0" i="0" dirty="0">
                <a:effectLst/>
                <a:latin typeface="Arial" panose="020B0604020202020204" pitchFamily="34" charset="0"/>
              </a:rPr>
              <a:t>“Even though I’ve made mistakes in the past, I’m still a good person.” </a:t>
            </a:r>
          </a:p>
          <a:p>
            <a:pPr marL="285750" indent="-285750">
              <a:buFont typeface="Arial" panose="020B0604020202020204" pitchFamily="34" charset="0"/>
              <a:buChar char="•"/>
            </a:pPr>
            <a:r>
              <a:rPr lang="en-US" b="0" i="0" dirty="0">
                <a:effectLst/>
                <a:latin typeface="Arial" panose="020B0604020202020204" pitchFamily="34" charset="0"/>
              </a:rPr>
              <a:t>“I’m here for a reason.” </a:t>
            </a:r>
          </a:p>
          <a:p>
            <a:pPr marL="285750" indent="-285750">
              <a:buFont typeface="Arial" panose="020B0604020202020204" pitchFamily="34" charset="0"/>
              <a:buChar char="•"/>
            </a:pPr>
            <a:r>
              <a:rPr lang="en-US" b="0" i="0" dirty="0">
                <a:effectLst/>
                <a:latin typeface="Arial" panose="020B0604020202020204" pitchFamily="34" charset="0"/>
              </a:rPr>
              <a:t>“There’s a purpose to my life, even though I might not always see it.” </a:t>
            </a:r>
          </a:p>
          <a:p>
            <a:pPr marL="285750" indent="-285750">
              <a:buFont typeface="Arial" panose="020B0604020202020204" pitchFamily="34" charset="0"/>
              <a:buChar char="•"/>
            </a:pPr>
            <a:r>
              <a:rPr lang="en-US" b="0" i="0" dirty="0">
                <a:effectLst/>
                <a:latin typeface="Arial" panose="020B0604020202020204" pitchFamily="34" charset="0"/>
              </a:rPr>
              <a:t>“I radically accept myself.”</a:t>
            </a:r>
            <a:br>
              <a:rPr lang="en-US" dirty="0"/>
            </a:br>
            <a:endParaRPr lang="en-CA" dirty="0"/>
          </a:p>
        </p:txBody>
      </p:sp>
      <p:sp>
        <p:nvSpPr>
          <p:cNvPr id="2" name="Slide Number Placeholder 1">
            <a:extLst>
              <a:ext uri="{FF2B5EF4-FFF2-40B4-BE49-F238E27FC236}">
                <a16:creationId xmlns:a16="http://schemas.microsoft.com/office/drawing/2014/main" id="{2D7E8F29-6EF4-DAB4-BE0F-666E6D596529}"/>
              </a:ext>
            </a:extLst>
          </p:cNvPr>
          <p:cNvSpPr>
            <a:spLocks noGrp="1"/>
          </p:cNvSpPr>
          <p:nvPr>
            <p:ph type="sldNum" sz="quarter" idx="12"/>
          </p:nvPr>
        </p:nvSpPr>
        <p:spPr/>
        <p:txBody>
          <a:bodyPr/>
          <a:lstStyle/>
          <a:p>
            <a:fld id="{F48A3050-3C4F-4E17-905D-E7C5B5406460}" type="slidenum">
              <a:rPr lang="en-CA" smtClean="0"/>
              <a:t>152</a:t>
            </a:fld>
            <a:endParaRPr lang="en-CA"/>
          </a:p>
        </p:txBody>
      </p:sp>
    </p:spTree>
    <p:extLst>
      <p:ext uri="{BB962C8B-B14F-4D97-AF65-F5344CB8AC3E}">
        <p14:creationId xmlns:p14="http://schemas.microsoft.com/office/powerpoint/2010/main" val="399784209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569B0-ABAF-50E1-FC26-48ADE41BCD9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03FFC03-B4F3-B631-CCB0-43067E1B730F}"/>
              </a:ext>
            </a:extLst>
          </p:cNvPr>
          <p:cNvSpPr txBox="1"/>
          <p:nvPr/>
        </p:nvSpPr>
        <p:spPr>
          <a:xfrm>
            <a:off x="336275" y="202157"/>
            <a:ext cx="8257032" cy="6270819"/>
          </a:xfrm>
          <a:prstGeom prst="rect">
            <a:avLst/>
          </a:prstGeom>
          <a:noFill/>
        </p:spPr>
        <p:txBody>
          <a:bodyPr wrap="square">
            <a:spAutoFit/>
          </a:bodyPr>
          <a:lstStyle/>
          <a:p>
            <a:pPr>
              <a:lnSpc>
                <a:spcPct val="107000"/>
              </a:lnSpc>
              <a:spcAft>
                <a:spcPts val="800"/>
              </a:spcAft>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UPDATED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a:t>
            </a:r>
          </a:p>
          <a:p>
            <a:pPr>
              <a:lnSpc>
                <a:spcPct val="107000"/>
              </a:lnSpc>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                                                                        Distress tolerance skills</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Grounding skills- Set a daily intention</a:t>
            </a:r>
            <a:endPar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Sensory soothing toolkit</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5,4,3,2,1 method</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emotional freedom technique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REST (or PEST) Pause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Radical acceptance statements (please specify)</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Distraction plan                                                  “</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Self-soothing plan</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Safe place visualization</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Cue controlled relaxation</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Rediscovering your values (please specify)</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Rehearse values-based behavior or edit/splice/paste</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 Connect with your higher power</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pP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545BA92F-B800-B1AC-C413-B957B421956E}"/>
              </a:ext>
            </a:extLst>
          </p:cNvPr>
          <p:cNvSpPr txBox="1"/>
          <p:nvPr/>
        </p:nvSpPr>
        <p:spPr>
          <a:xfrm>
            <a:off x="6885992" y="1284905"/>
            <a:ext cx="5169159" cy="2862322"/>
          </a:xfrm>
          <a:prstGeom prst="rect">
            <a:avLst/>
          </a:prstGeom>
          <a:noFill/>
        </p:spPr>
        <p:txBody>
          <a:bodyPr wrap="square">
            <a:spAutoFit/>
          </a:bodyPr>
          <a:lstStyle/>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14. Live in the present moment</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15. </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Use self-encouraging coping thoughts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16. Radical acceptance</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17. Use self-affirming statements</a:t>
            </a:r>
          </a:p>
          <a:p>
            <a:r>
              <a:rPr lang="en-CA" sz="2000" kern="100" dirty="0">
                <a:latin typeface="Aptos" panose="020B0004020202020204" pitchFamily="34" charset="0"/>
                <a:ea typeface="Aptos" panose="020B0004020202020204" pitchFamily="34" charset="0"/>
                <a:cs typeface="Times New Roman" panose="02020603050405020304" pitchFamily="18" charset="0"/>
              </a:rPr>
              <a:t>18. Balance feelings and threat</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19. Create new coping strategies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20. Create an emergency coping plan</a:t>
            </a:r>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sz="2000" dirty="0"/>
          </a:p>
        </p:txBody>
      </p:sp>
      <p:sp>
        <p:nvSpPr>
          <p:cNvPr id="2" name="Slide Number Placeholder 1">
            <a:extLst>
              <a:ext uri="{FF2B5EF4-FFF2-40B4-BE49-F238E27FC236}">
                <a16:creationId xmlns:a16="http://schemas.microsoft.com/office/drawing/2014/main" id="{BBA3AE99-5D08-7B69-6B85-F46D85047272}"/>
              </a:ext>
            </a:extLst>
          </p:cNvPr>
          <p:cNvSpPr>
            <a:spLocks noGrp="1"/>
          </p:cNvSpPr>
          <p:nvPr>
            <p:ph type="sldNum" sz="quarter" idx="12"/>
          </p:nvPr>
        </p:nvSpPr>
        <p:spPr/>
        <p:txBody>
          <a:bodyPr/>
          <a:lstStyle/>
          <a:p>
            <a:fld id="{F48A3050-3C4F-4E17-905D-E7C5B5406460}" type="slidenum">
              <a:rPr lang="en-CA" smtClean="0"/>
              <a:t>153</a:t>
            </a:fld>
            <a:endParaRPr lang="en-CA"/>
          </a:p>
        </p:txBody>
      </p:sp>
    </p:spTree>
    <p:extLst>
      <p:ext uri="{BB962C8B-B14F-4D97-AF65-F5344CB8AC3E}">
        <p14:creationId xmlns:p14="http://schemas.microsoft.com/office/powerpoint/2010/main" val="265937045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82FD3-3604-6D74-5EA2-777BEE0C95EC}"/>
              </a:ext>
            </a:extLst>
          </p:cNvPr>
          <p:cNvSpPr>
            <a:spLocks noGrp="1"/>
          </p:cNvSpPr>
          <p:nvPr>
            <p:ph type="title" idx="4294967295"/>
          </p:nvPr>
        </p:nvSpPr>
        <p:spPr>
          <a:xfrm>
            <a:off x="237995" y="-317373"/>
            <a:ext cx="4157663" cy="2270125"/>
          </a:xfrm>
        </p:spPr>
        <p:txBody>
          <a:bodyPr>
            <a:normAutofit/>
          </a:bodyPr>
          <a:lstStyle/>
          <a:p>
            <a:pPr algn="ctr"/>
            <a:r>
              <a:rPr lang="en-US" sz="3200" dirty="0">
                <a:solidFill>
                  <a:schemeClr val="bg1"/>
                </a:solidFill>
              </a:rPr>
              <a:t>Feelings-threat balance (FTB-COPE)</a:t>
            </a:r>
          </a:p>
        </p:txBody>
      </p:sp>
      <p:sp>
        <p:nvSpPr>
          <p:cNvPr id="3" name="Content Placeholder 2">
            <a:extLst>
              <a:ext uri="{FF2B5EF4-FFF2-40B4-BE49-F238E27FC236}">
                <a16:creationId xmlns:a16="http://schemas.microsoft.com/office/drawing/2014/main" id="{6B974EAC-5508-DA67-D7F5-11103542C73C}"/>
              </a:ext>
            </a:extLst>
          </p:cNvPr>
          <p:cNvSpPr>
            <a:spLocks noGrp="1"/>
          </p:cNvSpPr>
          <p:nvPr>
            <p:ph idx="4294967295"/>
          </p:nvPr>
        </p:nvSpPr>
        <p:spPr>
          <a:xfrm>
            <a:off x="4560984" y="111125"/>
            <a:ext cx="7557864" cy="6746875"/>
          </a:xfrm>
        </p:spPr>
        <p:txBody>
          <a:bodyPr>
            <a:normAutofit fontScale="92500" lnSpcReduction="10000"/>
          </a:bodyPr>
          <a:lstStyle/>
          <a:p>
            <a:r>
              <a:rPr lang="en-US" sz="2400" dirty="0"/>
              <a:t>Intense emotions may be accompanied by urges to act impulsively.</a:t>
            </a:r>
          </a:p>
          <a:p>
            <a:r>
              <a:rPr lang="en-US" sz="2400" dirty="0"/>
              <a:t>Acting on impulsive urges can make our lives more difficult and dig us deeper into our holes. </a:t>
            </a:r>
          </a:p>
          <a:p>
            <a:r>
              <a:rPr lang="en-US" sz="2400" dirty="0"/>
              <a:t>We can use the feelings-threat balance to assess the</a:t>
            </a:r>
            <a:r>
              <a:rPr lang="en-US" sz="2400" dirty="0">
                <a:solidFill>
                  <a:schemeClr val="bg1"/>
                </a:solidFill>
              </a:rPr>
              <a:t> objective </a:t>
            </a:r>
            <a:r>
              <a:rPr lang="en-US" sz="2400" dirty="0"/>
              <a:t>level of threat in our environment and determine whether we </a:t>
            </a:r>
            <a:r>
              <a:rPr lang="en-US" sz="2400" dirty="0">
                <a:solidFill>
                  <a:schemeClr val="bg1"/>
                </a:solidFill>
              </a:rPr>
              <a:t>1) </a:t>
            </a:r>
            <a:r>
              <a:rPr lang="en-US" sz="2400" dirty="0"/>
              <a:t>should take action in response to a perceived or subjective threat or </a:t>
            </a:r>
            <a:r>
              <a:rPr lang="en-US" sz="2400" dirty="0">
                <a:solidFill>
                  <a:schemeClr val="bg1"/>
                </a:solidFill>
              </a:rPr>
              <a:t>2) </a:t>
            </a:r>
            <a:r>
              <a:rPr lang="en-US" sz="2400" dirty="0"/>
              <a:t>do nothing immediately but cope with our feelings. (REST) </a:t>
            </a:r>
          </a:p>
          <a:p>
            <a:r>
              <a:rPr lang="en-US" sz="2400" dirty="0"/>
              <a:t>Emotional reasoning refers to the human tendency to believe that a strong feeling confirms the truth about a situation. Ex. If we feel intense anxiety, it must mean we’re facing something very dangerous</a:t>
            </a:r>
          </a:p>
          <a:p>
            <a:r>
              <a:rPr lang="en-US" sz="2400" dirty="0"/>
              <a:t>When there is balance between our feelings and the threat it is best to take action because there is realistic threat. (objective threat = subjective threat)</a:t>
            </a:r>
          </a:p>
          <a:p>
            <a:r>
              <a:rPr lang="en-US" sz="2400" dirty="0"/>
              <a:t>When there is a discrepancy between our feelings and the threat, then it is preferable  to cope and try to not respond to a situation with emotion driven behavior. ( subjective threat &gt; objective threat)</a:t>
            </a:r>
          </a:p>
        </p:txBody>
      </p:sp>
      <p:pic>
        <p:nvPicPr>
          <p:cNvPr id="5122" name="Picture 2" descr="Homeland Security Advisory System - Wikipedia">
            <a:extLst>
              <a:ext uri="{FF2B5EF4-FFF2-40B4-BE49-F238E27FC236}">
                <a16:creationId xmlns:a16="http://schemas.microsoft.com/office/drawing/2014/main" id="{F082599D-6607-CFFA-E902-717A507D23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995" y="1544197"/>
            <a:ext cx="4158146" cy="516975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FD94BDFC-204A-3F82-4674-5806D795C2AF}"/>
              </a:ext>
            </a:extLst>
          </p:cNvPr>
          <p:cNvSpPr>
            <a:spLocks noGrp="1"/>
          </p:cNvSpPr>
          <p:nvPr>
            <p:ph type="sldNum" sz="quarter" idx="12"/>
          </p:nvPr>
        </p:nvSpPr>
        <p:spPr/>
        <p:txBody>
          <a:bodyPr/>
          <a:lstStyle/>
          <a:p>
            <a:fld id="{F48A3050-3C4F-4E17-905D-E7C5B5406460}" type="slidenum">
              <a:rPr lang="en-CA" smtClean="0"/>
              <a:t>154</a:t>
            </a:fld>
            <a:endParaRPr lang="en-CA"/>
          </a:p>
        </p:txBody>
      </p:sp>
    </p:spTree>
    <p:extLst>
      <p:ext uri="{BB962C8B-B14F-4D97-AF65-F5344CB8AC3E}">
        <p14:creationId xmlns:p14="http://schemas.microsoft.com/office/powerpoint/2010/main" val="268031432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D65F6-356F-616C-9AD0-2CCC783C83C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3AF5C19-1D81-89F2-C0E3-B6F9D052E7B2}"/>
              </a:ext>
            </a:extLst>
          </p:cNvPr>
          <p:cNvSpPr txBox="1"/>
          <p:nvPr/>
        </p:nvSpPr>
        <p:spPr>
          <a:xfrm>
            <a:off x="336275" y="202157"/>
            <a:ext cx="8257032" cy="6270819"/>
          </a:xfrm>
          <a:prstGeom prst="rect">
            <a:avLst/>
          </a:prstGeom>
          <a:noFill/>
        </p:spPr>
        <p:txBody>
          <a:bodyPr wrap="square">
            <a:spAutoFit/>
          </a:bodyPr>
          <a:lstStyle/>
          <a:p>
            <a:pPr>
              <a:lnSpc>
                <a:spcPct val="107000"/>
              </a:lnSpc>
              <a:spcAft>
                <a:spcPts val="800"/>
              </a:spcAft>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UPDATED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a:t>
            </a:r>
          </a:p>
          <a:p>
            <a:pPr>
              <a:lnSpc>
                <a:spcPct val="107000"/>
              </a:lnSpc>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                                                                        Distress tolerance skills</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Grounding skills- Set a daily intention</a:t>
            </a:r>
            <a:endPar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Sensory soothing toolkit</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5,4,3,2,1 method</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emotional freedom technique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REST (or PEST) Pause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Radical acceptance statements (please specify)</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Distraction plan                                                  “</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Self-soothing plan</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Safe place visualization</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Cue controlled relaxation</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Rediscovering your values (please specify)</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Rehearse values-based behavior or edit/splice/paste</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 Connect with your higher power</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pP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77994176-0C06-DAEB-10D4-3CC9872A1458}"/>
              </a:ext>
            </a:extLst>
          </p:cNvPr>
          <p:cNvSpPr txBox="1"/>
          <p:nvPr/>
        </p:nvSpPr>
        <p:spPr>
          <a:xfrm>
            <a:off x="6885992" y="1284905"/>
            <a:ext cx="5169159" cy="2862322"/>
          </a:xfrm>
          <a:prstGeom prst="rect">
            <a:avLst/>
          </a:prstGeom>
          <a:noFill/>
        </p:spPr>
        <p:txBody>
          <a:bodyPr wrap="square">
            <a:spAutoFit/>
          </a:bodyPr>
          <a:lstStyle/>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14. Live in the present moment</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15. </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Use self-encouraging coping thoughts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16. Radical acceptance</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17. Use self-affirming statements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18. Balance feelings and threat</a:t>
            </a:r>
          </a:p>
          <a:p>
            <a:r>
              <a:rPr lang="en-CA" sz="2000" kern="100" dirty="0">
                <a:effectLst/>
                <a:latin typeface="Aptos" panose="020B0004020202020204" pitchFamily="34" charset="0"/>
                <a:ea typeface="Aptos" panose="020B0004020202020204" pitchFamily="34" charset="0"/>
                <a:cs typeface="Times New Roman" panose="02020603050405020304" pitchFamily="18" charset="0"/>
              </a:rPr>
              <a:t>19. Create new coping strategies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20. Create an emergency coping plan</a:t>
            </a:r>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sz="2000" dirty="0"/>
          </a:p>
        </p:txBody>
      </p:sp>
      <p:sp>
        <p:nvSpPr>
          <p:cNvPr id="2" name="Slide Number Placeholder 1">
            <a:extLst>
              <a:ext uri="{FF2B5EF4-FFF2-40B4-BE49-F238E27FC236}">
                <a16:creationId xmlns:a16="http://schemas.microsoft.com/office/drawing/2014/main" id="{1B2B1738-4321-67AC-38AD-13C7CEC54A04}"/>
              </a:ext>
            </a:extLst>
          </p:cNvPr>
          <p:cNvSpPr>
            <a:spLocks noGrp="1"/>
          </p:cNvSpPr>
          <p:nvPr>
            <p:ph type="sldNum" sz="quarter" idx="12"/>
          </p:nvPr>
        </p:nvSpPr>
        <p:spPr/>
        <p:txBody>
          <a:bodyPr/>
          <a:lstStyle/>
          <a:p>
            <a:fld id="{F48A3050-3C4F-4E17-905D-E7C5B5406460}" type="slidenum">
              <a:rPr lang="en-CA" smtClean="0"/>
              <a:t>155</a:t>
            </a:fld>
            <a:endParaRPr lang="en-CA"/>
          </a:p>
        </p:txBody>
      </p:sp>
    </p:spTree>
    <p:extLst>
      <p:ext uri="{BB962C8B-B14F-4D97-AF65-F5344CB8AC3E}">
        <p14:creationId xmlns:p14="http://schemas.microsoft.com/office/powerpoint/2010/main" val="22265236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72258-1013-5C3E-D391-1BBEA6C6547E}"/>
              </a:ext>
            </a:extLst>
          </p:cNvPr>
          <p:cNvSpPr>
            <a:spLocks noGrp="1"/>
          </p:cNvSpPr>
          <p:nvPr>
            <p:ph type="title" idx="4294967295"/>
          </p:nvPr>
        </p:nvSpPr>
        <p:spPr>
          <a:xfrm>
            <a:off x="6185779" y="185358"/>
            <a:ext cx="4346575" cy="1428750"/>
          </a:xfrm>
        </p:spPr>
        <p:txBody>
          <a:bodyPr>
            <a:normAutofit fontScale="90000"/>
          </a:bodyPr>
          <a:lstStyle/>
          <a:p>
            <a:pPr algn="ctr"/>
            <a:r>
              <a:rPr lang="en-US" dirty="0">
                <a:solidFill>
                  <a:schemeClr val="bg1"/>
                </a:solidFill>
              </a:rPr>
              <a:t>Create New coping Strategies</a:t>
            </a:r>
          </a:p>
        </p:txBody>
      </p:sp>
      <p:sp>
        <p:nvSpPr>
          <p:cNvPr id="3" name="Content Placeholder 2">
            <a:extLst>
              <a:ext uri="{FF2B5EF4-FFF2-40B4-BE49-F238E27FC236}">
                <a16:creationId xmlns:a16="http://schemas.microsoft.com/office/drawing/2014/main" id="{D066FCA5-211C-444F-D52A-97FCAD552727}"/>
              </a:ext>
            </a:extLst>
          </p:cNvPr>
          <p:cNvSpPr>
            <a:spLocks noGrp="1"/>
          </p:cNvSpPr>
          <p:nvPr>
            <p:ph idx="4294967295"/>
          </p:nvPr>
        </p:nvSpPr>
        <p:spPr>
          <a:xfrm>
            <a:off x="5106915" y="1614108"/>
            <a:ext cx="6910426" cy="4557713"/>
          </a:xfrm>
        </p:spPr>
        <p:txBody>
          <a:bodyPr>
            <a:normAutofit fontScale="92500" lnSpcReduction="20000"/>
          </a:bodyPr>
          <a:lstStyle/>
          <a:p>
            <a:r>
              <a:rPr lang="en-US" sz="2800" dirty="0"/>
              <a:t>In the last 4 skills sessions we’ve covered most of the distress tolerance skills. In two weeks, we will discuss the last distress tolerance skills the physiological skills.</a:t>
            </a:r>
          </a:p>
          <a:p>
            <a:r>
              <a:rPr lang="en-US" sz="2800" dirty="0"/>
              <a:t>On pages 64-65 of the workbook there is a template to help us reflect on the “videos” of previous distressing situations we’ve encountered and consider what new coping strategies we could’ve used instead. </a:t>
            </a:r>
          </a:p>
          <a:p>
            <a:r>
              <a:rPr lang="en-US" sz="2800" dirty="0"/>
              <a:t>This can also be done by using the holes diary card, chain analysis, and the editing/splicing and pasting technique. If you have limited time, use the simple tools and bypass these workbook exercises</a:t>
            </a:r>
          </a:p>
        </p:txBody>
      </p:sp>
      <p:pic>
        <p:nvPicPr>
          <p:cNvPr id="6146" name="Picture 2" descr="30 Healthy Coping Skills for Uncomfortable Emotions">
            <a:extLst>
              <a:ext uri="{FF2B5EF4-FFF2-40B4-BE49-F238E27FC236}">
                <a16:creationId xmlns:a16="http://schemas.microsoft.com/office/drawing/2014/main" id="{798C1D8D-668C-B6E5-45A9-6B3ADE0BC2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59" y="329196"/>
            <a:ext cx="4740059" cy="635069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396653D3-A2B0-A05C-D0B2-B5F2C0A467BB}"/>
              </a:ext>
            </a:extLst>
          </p:cNvPr>
          <p:cNvSpPr>
            <a:spLocks noGrp="1"/>
          </p:cNvSpPr>
          <p:nvPr>
            <p:ph type="sldNum" sz="quarter" idx="12"/>
          </p:nvPr>
        </p:nvSpPr>
        <p:spPr/>
        <p:txBody>
          <a:bodyPr/>
          <a:lstStyle/>
          <a:p>
            <a:fld id="{F48A3050-3C4F-4E17-905D-E7C5B5406460}" type="slidenum">
              <a:rPr lang="en-CA" smtClean="0"/>
              <a:t>156</a:t>
            </a:fld>
            <a:endParaRPr lang="en-CA"/>
          </a:p>
        </p:txBody>
      </p:sp>
    </p:spTree>
    <p:extLst>
      <p:ext uri="{BB962C8B-B14F-4D97-AF65-F5344CB8AC3E}">
        <p14:creationId xmlns:p14="http://schemas.microsoft.com/office/powerpoint/2010/main" val="305136088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C2675-7812-5D53-C3A0-9ACF3667634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31E840C-EB01-53F6-0421-EDE5256522A3}"/>
              </a:ext>
            </a:extLst>
          </p:cNvPr>
          <p:cNvSpPr txBox="1"/>
          <p:nvPr/>
        </p:nvSpPr>
        <p:spPr>
          <a:xfrm>
            <a:off x="336275" y="202157"/>
            <a:ext cx="8257032" cy="6270819"/>
          </a:xfrm>
          <a:prstGeom prst="rect">
            <a:avLst/>
          </a:prstGeom>
          <a:noFill/>
        </p:spPr>
        <p:txBody>
          <a:bodyPr wrap="square">
            <a:spAutoFit/>
          </a:bodyPr>
          <a:lstStyle/>
          <a:p>
            <a:pPr>
              <a:lnSpc>
                <a:spcPct val="107000"/>
              </a:lnSpc>
              <a:spcAft>
                <a:spcPts val="800"/>
              </a:spcAft>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UPDATED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a:t>
            </a:r>
          </a:p>
          <a:p>
            <a:pPr>
              <a:lnSpc>
                <a:spcPct val="107000"/>
              </a:lnSpc>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                                                                        Distress tolerance skills</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Grounding skills- Set a daily intention</a:t>
            </a:r>
            <a:endPar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Sensory soothing toolkit</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5,4,3,2,1 method</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emotional freedom technique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REST (or PEST) Pause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Radical acceptance statements (please specify)</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Distraction plan                                                  “</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Self-soothing plan</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Safe place visualization</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Cue controlled relaxation</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Rediscovering your values (please specify)</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Rehearse values-based behavior or edit/splice/paste</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 Connect with your higher power</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pP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F1D53BB8-BCA6-94A7-695A-49464F615E54}"/>
              </a:ext>
            </a:extLst>
          </p:cNvPr>
          <p:cNvSpPr txBox="1"/>
          <p:nvPr/>
        </p:nvSpPr>
        <p:spPr>
          <a:xfrm>
            <a:off x="6885992" y="1284905"/>
            <a:ext cx="5169159" cy="2862322"/>
          </a:xfrm>
          <a:prstGeom prst="rect">
            <a:avLst/>
          </a:prstGeom>
          <a:noFill/>
        </p:spPr>
        <p:txBody>
          <a:bodyPr wrap="square">
            <a:spAutoFit/>
          </a:bodyPr>
          <a:lstStyle/>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14. Live in the present moment</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15. </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Use self-encouraging coping thoughts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16. Radical acceptance</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17. Use self-affirming statements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18. Balance feelings and threat</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19. Create new coping strategies</a:t>
            </a:r>
          </a:p>
          <a:p>
            <a:r>
              <a:rPr lang="en-CA" sz="2000" kern="100" dirty="0">
                <a:latin typeface="Aptos" panose="020B0004020202020204" pitchFamily="34" charset="0"/>
                <a:ea typeface="Aptos" panose="020B0004020202020204" pitchFamily="34" charset="0"/>
                <a:cs typeface="Times New Roman" panose="02020603050405020304" pitchFamily="18" charset="0"/>
              </a:rPr>
              <a:t>20. Create an emergency coping plan</a:t>
            </a:r>
            <a:endParaRPr lang="en-CA" sz="20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sz="2000" dirty="0"/>
          </a:p>
        </p:txBody>
      </p:sp>
      <p:sp>
        <p:nvSpPr>
          <p:cNvPr id="2" name="Slide Number Placeholder 1">
            <a:extLst>
              <a:ext uri="{FF2B5EF4-FFF2-40B4-BE49-F238E27FC236}">
                <a16:creationId xmlns:a16="http://schemas.microsoft.com/office/drawing/2014/main" id="{47C5C9B0-36C8-027A-2A39-3909643D37EE}"/>
              </a:ext>
            </a:extLst>
          </p:cNvPr>
          <p:cNvSpPr>
            <a:spLocks noGrp="1"/>
          </p:cNvSpPr>
          <p:nvPr>
            <p:ph type="sldNum" sz="quarter" idx="12"/>
          </p:nvPr>
        </p:nvSpPr>
        <p:spPr/>
        <p:txBody>
          <a:bodyPr/>
          <a:lstStyle/>
          <a:p>
            <a:fld id="{F48A3050-3C4F-4E17-905D-E7C5B5406460}" type="slidenum">
              <a:rPr lang="en-CA" smtClean="0"/>
              <a:t>157</a:t>
            </a:fld>
            <a:endParaRPr lang="en-CA"/>
          </a:p>
        </p:txBody>
      </p:sp>
    </p:spTree>
    <p:extLst>
      <p:ext uri="{BB962C8B-B14F-4D97-AF65-F5344CB8AC3E}">
        <p14:creationId xmlns:p14="http://schemas.microsoft.com/office/powerpoint/2010/main" val="75166595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665A3-2AF3-4CED-B840-CC8F40514A09}"/>
              </a:ext>
            </a:extLst>
          </p:cNvPr>
          <p:cNvSpPr>
            <a:spLocks noGrp="1"/>
          </p:cNvSpPr>
          <p:nvPr>
            <p:ph type="title" idx="4294967295"/>
          </p:nvPr>
        </p:nvSpPr>
        <p:spPr>
          <a:xfrm>
            <a:off x="-23683" y="511920"/>
            <a:ext cx="4901064" cy="1308309"/>
          </a:xfrm>
        </p:spPr>
        <p:txBody>
          <a:bodyPr vert="horz" lIns="91440" tIns="45720" rIns="91440" bIns="45720" rtlCol="0">
            <a:normAutofit/>
          </a:bodyPr>
          <a:lstStyle/>
          <a:p>
            <a:pPr algn="ctr"/>
            <a:r>
              <a:rPr lang="en-US" sz="2800" dirty="0">
                <a:solidFill>
                  <a:schemeClr val="tx1"/>
                </a:solidFill>
              </a:rPr>
              <a:t>Crisis plan algorithm</a:t>
            </a:r>
          </a:p>
        </p:txBody>
      </p:sp>
      <p:sp>
        <p:nvSpPr>
          <p:cNvPr id="3" name="Content Placeholder 2">
            <a:extLst>
              <a:ext uri="{FF2B5EF4-FFF2-40B4-BE49-F238E27FC236}">
                <a16:creationId xmlns:a16="http://schemas.microsoft.com/office/drawing/2014/main" id="{8B9A70CC-7343-4FC6-B85E-876561934645}"/>
              </a:ext>
            </a:extLst>
          </p:cNvPr>
          <p:cNvSpPr>
            <a:spLocks noGrp="1"/>
          </p:cNvSpPr>
          <p:nvPr>
            <p:ph idx="4294967295"/>
          </p:nvPr>
        </p:nvSpPr>
        <p:spPr>
          <a:xfrm>
            <a:off x="4741870" y="377240"/>
            <a:ext cx="7353882" cy="6993509"/>
          </a:xfrm>
        </p:spPr>
        <p:txBody>
          <a:bodyPr>
            <a:normAutofit/>
          </a:bodyPr>
          <a:lstStyle/>
          <a:p>
            <a:r>
              <a:rPr lang="en-US" sz="1800" dirty="0"/>
              <a:t>Developing your crisis plans and becoming skilled at using  them involves 8 steps: This is the first Simple algorithm.</a:t>
            </a:r>
          </a:p>
          <a:p>
            <a:r>
              <a:rPr lang="en-US" sz="1800" dirty="0"/>
              <a:t>1.  Understand the concept of holes you keep falling into or the specific crisis for which you are going to use the crisis plans</a:t>
            </a:r>
          </a:p>
          <a:p>
            <a:r>
              <a:rPr lang="en-US" sz="1800" dirty="0"/>
              <a:t>2. Identify some of the thoughts, feelings or behaviors that occur during the crisis that you want to work on.  This is step 1 on the crisis plan template.</a:t>
            </a:r>
          </a:p>
          <a:p>
            <a:r>
              <a:rPr lang="en-US" sz="1800" dirty="0"/>
              <a:t>3.  Complete the rest of your crisis plan template</a:t>
            </a:r>
          </a:p>
          <a:p>
            <a:r>
              <a:rPr lang="en-US" sz="1800" dirty="0"/>
              <a:t>4. Recall, in your mind, a real crisis from the past in which you fell into the hole you are working on and use the "editing, splicing, and pasting" technique, along with your skills and tools, to imagine a different outcome that incorporates your crisis plan.</a:t>
            </a:r>
          </a:p>
          <a:p>
            <a:r>
              <a:rPr lang="en-US" sz="1800" dirty="0"/>
              <a:t>5. Stay in the window of tolerance while editing, splicing, and pasting by pendulating.</a:t>
            </a:r>
          </a:p>
          <a:p>
            <a:r>
              <a:rPr lang="en-US" sz="1800" dirty="0"/>
              <a:t>6. Repeatedly visualize the new edited, spliced, and pasted version of the situation until you can visualize it without effort.</a:t>
            </a:r>
          </a:p>
          <a:p>
            <a:r>
              <a:rPr lang="en-US" sz="1900" dirty="0"/>
              <a:t>7. When a new crisis occurs work with it following these same steps.</a:t>
            </a:r>
          </a:p>
          <a:p>
            <a:r>
              <a:rPr lang="en-US" sz="1800" dirty="0"/>
              <a:t>8. practice, practice, practice.</a:t>
            </a:r>
          </a:p>
        </p:txBody>
      </p:sp>
      <p:pic>
        <p:nvPicPr>
          <p:cNvPr id="5122" name="Picture 2" descr="What is an algorithm? A simple description and some famous examples">
            <a:extLst>
              <a:ext uri="{FF2B5EF4-FFF2-40B4-BE49-F238E27FC236}">
                <a16:creationId xmlns:a16="http://schemas.microsoft.com/office/drawing/2014/main" id="{5D9CACE4-8DDB-E312-8296-6A5090FF63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392" y="1820229"/>
            <a:ext cx="3822914" cy="394970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74798F61-A127-539D-A81E-A81555C322D7}"/>
              </a:ext>
            </a:extLst>
          </p:cNvPr>
          <p:cNvSpPr>
            <a:spLocks noGrp="1"/>
          </p:cNvSpPr>
          <p:nvPr>
            <p:ph type="sldNum" sz="quarter" idx="12"/>
          </p:nvPr>
        </p:nvSpPr>
        <p:spPr/>
        <p:txBody>
          <a:bodyPr/>
          <a:lstStyle/>
          <a:p>
            <a:fld id="{F48A3050-3C4F-4E17-905D-E7C5B5406460}" type="slidenum">
              <a:rPr lang="en-CA" smtClean="0"/>
              <a:t>158</a:t>
            </a:fld>
            <a:endParaRPr lang="en-CA"/>
          </a:p>
        </p:txBody>
      </p:sp>
    </p:spTree>
    <p:extLst>
      <p:ext uri="{BB962C8B-B14F-4D97-AF65-F5344CB8AC3E}">
        <p14:creationId xmlns:p14="http://schemas.microsoft.com/office/powerpoint/2010/main" val="3065945712"/>
      </p:ext>
    </p:extLst>
  </p:cSld>
  <p:clrMapOvr>
    <a:masterClrMapping/>
  </p:clrMapOvr>
  <mc:AlternateContent xmlns:mc="http://schemas.openxmlformats.org/markup-compatibility/2006" xmlns:p14="http://schemas.microsoft.com/office/powerpoint/2010/main">
    <mc:Choice Requires="p14">
      <p:transition spd="med" p14:dur="700" advTm="31672">
        <p:fade/>
      </p:transition>
    </mc:Choice>
    <mc:Fallback xmlns="">
      <p:transition spd="med" advTm="3167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IMG_3578[2210]">
            <a:extLst>
              <a:ext uri="{FF2B5EF4-FFF2-40B4-BE49-F238E27FC236}">
                <a16:creationId xmlns:a16="http://schemas.microsoft.com/office/drawing/2014/main" id="{0EE001AB-69E8-4A53-83C4-D608B803A5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66999" y="-2667002"/>
            <a:ext cx="6858001" cy="1219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8D48583A-67C3-6D64-889A-4B2B5A0D54C3}"/>
              </a:ext>
            </a:extLst>
          </p:cNvPr>
          <p:cNvSpPr>
            <a:spLocks noGrp="1"/>
          </p:cNvSpPr>
          <p:nvPr>
            <p:ph type="sldNum" sz="quarter" idx="12"/>
          </p:nvPr>
        </p:nvSpPr>
        <p:spPr/>
        <p:txBody>
          <a:bodyPr/>
          <a:lstStyle/>
          <a:p>
            <a:fld id="{F48A3050-3C4F-4E17-905D-E7C5B5406460}" type="slidenum">
              <a:rPr lang="en-CA" smtClean="0"/>
              <a:t>159</a:t>
            </a:fld>
            <a:endParaRPr lang="en-CA"/>
          </a:p>
        </p:txBody>
      </p:sp>
    </p:spTree>
    <p:extLst>
      <p:ext uri="{BB962C8B-B14F-4D97-AF65-F5344CB8AC3E}">
        <p14:creationId xmlns:p14="http://schemas.microsoft.com/office/powerpoint/2010/main" val="670629687"/>
      </p:ext>
    </p:extLst>
  </p:cSld>
  <p:clrMapOvr>
    <a:masterClrMapping/>
  </p:clrMapOvr>
  <mc:AlternateContent xmlns:mc="http://schemas.openxmlformats.org/markup-compatibility/2006" xmlns:p14="http://schemas.microsoft.com/office/powerpoint/2010/main">
    <mc:Choice Requires="p14">
      <p:transition spd="med" p14:dur="700" advTm="28895">
        <p:fade/>
      </p:transition>
    </mc:Choice>
    <mc:Fallback xmlns="">
      <p:transition spd="med" advTm="28895">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DF5F68-3325-74F3-D770-AEC22D64B90C}"/>
              </a:ext>
            </a:extLst>
          </p:cNvPr>
          <p:cNvSpPr txBox="1"/>
          <p:nvPr/>
        </p:nvSpPr>
        <p:spPr>
          <a:xfrm>
            <a:off x="253656" y="593893"/>
            <a:ext cx="4817878" cy="523220"/>
          </a:xfrm>
          <a:prstGeom prst="rect">
            <a:avLst/>
          </a:prstGeom>
          <a:noFill/>
        </p:spPr>
        <p:txBody>
          <a:bodyPr wrap="square">
            <a:spAutoFit/>
          </a:bodyPr>
          <a:lstStyle/>
          <a:p>
            <a:r>
              <a:rPr lang="en-US" sz="2800" dirty="0">
                <a:solidFill>
                  <a:schemeClr val="bg1"/>
                </a:solidFill>
              </a:rPr>
              <a:t>W</a:t>
            </a:r>
            <a:r>
              <a:rPr lang="en-CA" sz="2800" dirty="0">
                <a:solidFill>
                  <a:schemeClr val="bg1"/>
                </a:solidFill>
              </a:rPr>
              <a:t>EEKLY ANNOUNCEMENTS</a:t>
            </a:r>
          </a:p>
        </p:txBody>
      </p:sp>
      <p:pic>
        <p:nvPicPr>
          <p:cNvPr id="7" name="Picture 6" descr="A person in garment holding a sign&#10;&#10;Description automatically generated">
            <a:extLst>
              <a:ext uri="{FF2B5EF4-FFF2-40B4-BE49-F238E27FC236}">
                <a16:creationId xmlns:a16="http://schemas.microsoft.com/office/drawing/2014/main" id="{D10BA5C5-1976-CE20-7CDB-98C0895E51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349" y="1452758"/>
            <a:ext cx="4534826" cy="3131389"/>
          </a:xfrm>
          <a:prstGeom prst="rect">
            <a:avLst/>
          </a:prstGeom>
        </p:spPr>
      </p:pic>
      <p:sp>
        <p:nvSpPr>
          <p:cNvPr id="4" name="TextBox 3">
            <a:extLst>
              <a:ext uri="{FF2B5EF4-FFF2-40B4-BE49-F238E27FC236}">
                <a16:creationId xmlns:a16="http://schemas.microsoft.com/office/drawing/2014/main" id="{59C2705A-74DB-233C-B6BE-A068C7CC8A96}"/>
              </a:ext>
            </a:extLst>
          </p:cNvPr>
          <p:cNvSpPr txBox="1"/>
          <p:nvPr/>
        </p:nvSpPr>
        <p:spPr>
          <a:xfrm>
            <a:off x="5277771" y="243512"/>
            <a:ext cx="6660573" cy="6494085"/>
          </a:xfrm>
          <a:prstGeom prst="rect">
            <a:avLst/>
          </a:prstGeom>
          <a:noFill/>
        </p:spPr>
        <p:txBody>
          <a:bodyPr wrap="square">
            <a:spAutoFit/>
          </a:bodyPr>
          <a:lstStyle/>
          <a:p>
            <a:pPr marL="285750" indent="-285750">
              <a:buFont typeface="Arial" panose="020B0604020202020204" pitchFamily="34" charset="0"/>
              <a:buChar char="•"/>
            </a:pPr>
            <a:r>
              <a:rPr lang="en-US" sz="2800" dirty="0">
                <a:solidFill>
                  <a:schemeClr val="bg1"/>
                </a:solidFill>
              </a:rPr>
              <a:t>Reminder</a:t>
            </a:r>
            <a:r>
              <a:rPr lang="en-US" sz="2800" dirty="0"/>
              <a:t>- Roger, the Avondale church custodian, asked us to kindly bring our indoor footwear and leave our outdoor shoes/boots under the bench at the entrance now that it’s about to get yucky.</a:t>
            </a:r>
          </a:p>
          <a:p>
            <a:pPr marL="285750" indent="-285750">
              <a:buFont typeface="Arial" panose="020B0604020202020204" pitchFamily="34" charset="0"/>
              <a:buChar char="•"/>
            </a:pPr>
            <a:r>
              <a:rPr lang="en-US" sz="2800" dirty="0"/>
              <a:t>So as to not overwhelm you, this week we won’t introduce any new material.</a:t>
            </a:r>
          </a:p>
          <a:p>
            <a:pPr marL="285750" indent="-285750">
              <a:buFont typeface="Arial" panose="020B0604020202020204" pitchFamily="34" charset="0"/>
              <a:buChar char="•"/>
            </a:pPr>
            <a:r>
              <a:rPr lang="en-US" sz="2800" dirty="0"/>
              <a:t>Crisis plans and holes diary cards very important. We want to make sure everyone understands how to do them.</a:t>
            </a:r>
          </a:p>
          <a:p>
            <a:pPr marL="285750" indent="-285750">
              <a:buFont typeface="Arial" panose="020B0604020202020204" pitchFamily="34" charset="0"/>
              <a:buChar char="•"/>
            </a:pPr>
            <a:r>
              <a:rPr lang="en-US" sz="2800" dirty="0"/>
              <a:t>Next week we’ll start a discussion of a key topic: understanding your personality, or what shapes and how you can change your thoughts, feelings and behaviors.</a:t>
            </a:r>
          </a:p>
          <a:p>
            <a:endParaRPr lang="en-US" sz="2400" dirty="0"/>
          </a:p>
        </p:txBody>
      </p:sp>
      <p:sp>
        <p:nvSpPr>
          <p:cNvPr id="2" name="Slide Number Placeholder 1">
            <a:extLst>
              <a:ext uri="{FF2B5EF4-FFF2-40B4-BE49-F238E27FC236}">
                <a16:creationId xmlns:a16="http://schemas.microsoft.com/office/drawing/2014/main" id="{6E6A2C63-2BDF-A90C-B888-9ECF784D26D0}"/>
              </a:ext>
            </a:extLst>
          </p:cNvPr>
          <p:cNvSpPr>
            <a:spLocks noGrp="1"/>
          </p:cNvSpPr>
          <p:nvPr>
            <p:ph type="sldNum" sz="quarter" idx="12"/>
          </p:nvPr>
        </p:nvSpPr>
        <p:spPr/>
        <p:txBody>
          <a:bodyPr/>
          <a:lstStyle/>
          <a:p>
            <a:fld id="{F48A3050-3C4F-4E17-905D-E7C5B5406460}" type="slidenum">
              <a:rPr lang="en-CA" smtClean="0"/>
              <a:t>16</a:t>
            </a:fld>
            <a:endParaRPr lang="en-CA"/>
          </a:p>
        </p:txBody>
      </p:sp>
    </p:spTree>
    <p:extLst>
      <p:ext uri="{BB962C8B-B14F-4D97-AF65-F5344CB8AC3E}">
        <p14:creationId xmlns:p14="http://schemas.microsoft.com/office/powerpoint/2010/main" val="316902624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IMG_3579[2211]">
            <a:extLst>
              <a:ext uri="{FF2B5EF4-FFF2-40B4-BE49-F238E27FC236}">
                <a16:creationId xmlns:a16="http://schemas.microsoft.com/office/drawing/2014/main" id="{61730733-BFA6-4F17-B450-2B610EB0C7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772105" y="-2772103"/>
            <a:ext cx="6858000" cy="12402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E987A6D8-40DD-9F93-3529-7807564DC16A}"/>
              </a:ext>
            </a:extLst>
          </p:cNvPr>
          <p:cNvSpPr>
            <a:spLocks noGrp="1"/>
          </p:cNvSpPr>
          <p:nvPr>
            <p:ph type="sldNum" sz="quarter" idx="12"/>
          </p:nvPr>
        </p:nvSpPr>
        <p:spPr/>
        <p:txBody>
          <a:bodyPr/>
          <a:lstStyle/>
          <a:p>
            <a:fld id="{F48A3050-3C4F-4E17-905D-E7C5B5406460}" type="slidenum">
              <a:rPr lang="en-CA" smtClean="0"/>
              <a:t>160</a:t>
            </a:fld>
            <a:endParaRPr lang="en-CA"/>
          </a:p>
        </p:txBody>
      </p:sp>
    </p:spTree>
    <p:extLst>
      <p:ext uri="{BB962C8B-B14F-4D97-AF65-F5344CB8AC3E}">
        <p14:creationId xmlns:p14="http://schemas.microsoft.com/office/powerpoint/2010/main" val="289110147"/>
      </p:ext>
    </p:extLst>
  </p:cSld>
  <p:clrMapOvr>
    <a:masterClrMapping/>
  </p:clrMapOvr>
  <mc:AlternateContent xmlns:mc="http://schemas.openxmlformats.org/markup-compatibility/2006" xmlns:p14="http://schemas.microsoft.com/office/powerpoint/2010/main">
    <mc:Choice Requires="p14">
      <p:transition spd="med" p14:dur="700" advTm="29452">
        <p:fade/>
      </p:transition>
    </mc:Choice>
    <mc:Fallback xmlns="">
      <p:transition spd="med" advTm="29452">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descr="A person sitting on a beach&#10;&#10;Description automatically generated with low confidence">
            <a:extLst>
              <a:ext uri="{FF2B5EF4-FFF2-40B4-BE49-F238E27FC236}">
                <a16:creationId xmlns:a16="http://schemas.microsoft.com/office/drawing/2014/main" id="{3043A13F-FD19-5FE9-609D-4AD6643FDF2B}"/>
              </a:ext>
            </a:extLst>
          </p:cNvPr>
          <p:cNvPicPr>
            <a:picLocks noChangeAspect="1"/>
          </p:cNvPicPr>
          <p:nvPr/>
        </p:nvPicPr>
        <p:blipFill>
          <a:blip r:embed="rId2"/>
          <a:stretch>
            <a:fillRect/>
          </a:stretch>
        </p:blipFill>
        <p:spPr>
          <a:xfrm>
            <a:off x="379357" y="1375819"/>
            <a:ext cx="5213762" cy="4012012"/>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pic>
        <p:nvPicPr>
          <p:cNvPr id="5" name="Picture 4" descr="A picture containing person, person&#10;&#10;Description automatically generated">
            <a:extLst>
              <a:ext uri="{FF2B5EF4-FFF2-40B4-BE49-F238E27FC236}">
                <a16:creationId xmlns:a16="http://schemas.microsoft.com/office/drawing/2014/main" id="{79BDD7CD-918F-8C46-5B17-5B758EA3FAC3}"/>
              </a:ext>
            </a:extLst>
          </p:cNvPr>
          <p:cNvPicPr>
            <a:picLocks noChangeAspect="1"/>
          </p:cNvPicPr>
          <p:nvPr/>
        </p:nvPicPr>
        <p:blipFill>
          <a:blip r:embed="rId3"/>
          <a:stretch>
            <a:fillRect/>
          </a:stretch>
        </p:blipFill>
        <p:spPr>
          <a:xfrm>
            <a:off x="6096000" y="1368205"/>
            <a:ext cx="5603309" cy="4121589"/>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3" name="TextBox 2">
            <a:extLst>
              <a:ext uri="{FF2B5EF4-FFF2-40B4-BE49-F238E27FC236}">
                <a16:creationId xmlns:a16="http://schemas.microsoft.com/office/drawing/2014/main" id="{D874FE82-24D6-E04B-3803-2DB5F4CC1F4A}"/>
              </a:ext>
            </a:extLst>
          </p:cNvPr>
          <p:cNvSpPr txBox="1"/>
          <p:nvPr/>
        </p:nvSpPr>
        <p:spPr>
          <a:xfrm>
            <a:off x="835676" y="5777101"/>
            <a:ext cx="10264292" cy="461665"/>
          </a:xfrm>
          <a:prstGeom prst="rect">
            <a:avLst/>
          </a:prstGeom>
          <a:noFill/>
        </p:spPr>
        <p:txBody>
          <a:bodyPr wrap="square">
            <a:spAutoFit/>
          </a:bodyPr>
          <a:lstStyle/>
          <a:p>
            <a:r>
              <a:rPr lang="en-US" sz="2400" dirty="0"/>
              <a:t> practice finding diary card targets YouTube video session 9- 10:55-20:42 minutes </a:t>
            </a:r>
            <a:endParaRPr lang="en-CA" sz="2400" dirty="0"/>
          </a:p>
        </p:txBody>
      </p:sp>
      <p:sp>
        <p:nvSpPr>
          <p:cNvPr id="2" name="Slide Number Placeholder 1">
            <a:extLst>
              <a:ext uri="{FF2B5EF4-FFF2-40B4-BE49-F238E27FC236}">
                <a16:creationId xmlns:a16="http://schemas.microsoft.com/office/drawing/2014/main" id="{2539E2FD-C701-F140-F0F4-6D900C568BD0}"/>
              </a:ext>
            </a:extLst>
          </p:cNvPr>
          <p:cNvSpPr>
            <a:spLocks noGrp="1"/>
          </p:cNvSpPr>
          <p:nvPr>
            <p:ph type="sldNum" sz="quarter" idx="12"/>
          </p:nvPr>
        </p:nvSpPr>
        <p:spPr/>
        <p:txBody>
          <a:bodyPr/>
          <a:lstStyle/>
          <a:p>
            <a:fld id="{F48A3050-3C4F-4E17-905D-E7C5B5406460}" type="slidenum">
              <a:rPr lang="en-CA" smtClean="0"/>
              <a:t>161</a:t>
            </a:fld>
            <a:endParaRPr lang="en-CA"/>
          </a:p>
        </p:txBody>
      </p:sp>
    </p:spTree>
    <p:extLst>
      <p:ext uri="{BB962C8B-B14F-4D97-AF65-F5344CB8AC3E}">
        <p14:creationId xmlns:p14="http://schemas.microsoft.com/office/powerpoint/2010/main" val="124062469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It's simple on You Tube session 9">
            <a:hlinkClick r:id="" action="ppaction://media"/>
            <a:extLst>
              <a:ext uri="{FF2B5EF4-FFF2-40B4-BE49-F238E27FC236}">
                <a16:creationId xmlns:a16="http://schemas.microsoft.com/office/drawing/2014/main" id="{35F2859E-18FC-3AB5-E0E7-32F459DFBFD0}"/>
              </a:ext>
            </a:extLst>
          </p:cNvPr>
          <p:cNvPicPr>
            <a:picLocks noRot="1" noChangeAspect="1"/>
          </p:cNvPicPr>
          <p:nvPr>
            <a:videoFile r:link="rId1"/>
          </p:nvPr>
        </p:nvPicPr>
        <p:blipFill>
          <a:blip r:embed="rId3"/>
          <a:stretch>
            <a:fillRect/>
          </a:stretch>
        </p:blipFill>
        <p:spPr>
          <a:xfrm>
            <a:off x="0" y="0"/>
            <a:ext cx="12192000" cy="6970029"/>
          </a:xfrm>
          <a:prstGeom prst="rect">
            <a:avLst/>
          </a:prstGeom>
        </p:spPr>
      </p:pic>
      <p:sp>
        <p:nvSpPr>
          <p:cNvPr id="3" name="Slide Number Placeholder 2">
            <a:extLst>
              <a:ext uri="{FF2B5EF4-FFF2-40B4-BE49-F238E27FC236}">
                <a16:creationId xmlns:a16="http://schemas.microsoft.com/office/drawing/2014/main" id="{6507760A-A6BA-9A72-A8AD-A854A9D30FA6}"/>
              </a:ext>
            </a:extLst>
          </p:cNvPr>
          <p:cNvSpPr>
            <a:spLocks noGrp="1"/>
          </p:cNvSpPr>
          <p:nvPr>
            <p:ph type="sldNum" sz="quarter" idx="12"/>
          </p:nvPr>
        </p:nvSpPr>
        <p:spPr/>
        <p:txBody>
          <a:bodyPr/>
          <a:lstStyle/>
          <a:p>
            <a:fld id="{F48A3050-3C4F-4E17-905D-E7C5B5406460}" type="slidenum">
              <a:rPr lang="en-CA" smtClean="0"/>
              <a:t>162</a:t>
            </a:fld>
            <a:endParaRPr lang="en-CA"/>
          </a:p>
        </p:txBody>
      </p:sp>
    </p:spTree>
    <p:extLst>
      <p:ext uri="{BB962C8B-B14F-4D97-AF65-F5344CB8AC3E}">
        <p14:creationId xmlns:p14="http://schemas.microsoft.com/office/powerpoint/2010/main" val="64317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4A641B-182C-43D6-9E28-12F66AA98345}"/>
              </a:ext>
            </a:extLst>
          </p:cNvPr>
          <p:cNvSpPr>
            <a:spLocks noGrp="1"/>
          </p:cNvSpPr>
          <p:nvPr>
            <p:ph type="title" idx="4294967295"/>
          </p:nvPr>
        </p:nvSpPr>
        <p:spPr>
          <a:xfrm>
            <a:off x="1367826" y="-71283"/>
            <a:ext cx="9881419" cy="1297858"/>
          </a:xfrm>
        </p:spPr>
        <p:txBody>
          <a:bodyPr>
            <a:normAutofit/>
          </a:bodyPr>
          <a:lstStyle/>
          <a:p>
            <a:r>
              <a:rPr lang="en-CA" dirty="0">
                <a:solidFill>
                  <a:schemeClr val="bg1"/>
                </a:solidFill>
              </a:rPr>
              <a:t>Finding diary card targets - Bruce</a:t>
            </a:r>
          </a:p>
        </p:txBody>
      </p:sp>
      <p:pic>
        <p:nvPicPr>
          <p:cNvPr id="4" name="Content Placeholder 7" descr="A person sitting on a beach&#10;&#10;Description automatically generated with low confidence">
            <a:extLst>
              <a:ext uri="{FF2B5EF4-FFF2-40B4-BE49-F238E27FC236}">
                <a16:creationId xmlns:a16="http://schemas.microsoft.com/office/drawing/2014/main" id="{68C385BB-F835-482B-BD93-86BB927AC1CF}"/>
              </a:ext>
            </a:extLst>
          </p:cNvPr>
          <p:cNvPicPr>
            <a:picLocks noChangeAspect="1"/>
          </p:cNvPicPr>
          <p:nvPr/>
        </p:nvPicPr>
        <p:blipFill>
          <a:blip r:embed="rId3"/>
          <a:stretch>
            <a:fillRect/>
          </a:stretch>
        </p:blipFill>
        <p:spPr>
          <a:xfrm>
            <a:off x="2696671" y="1226575"/>
            <a:ext cx="6897878" cy="4673312"/>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2" name="Slide Number Placeholder 1">
            <a:extLst>
              <a:ext uri="{FF2B5EF4-FFF2-40B4-BE49-F238E27FC236}">
                <a16:creationId xmlns:a16="http://schemas.microsoft.com/office/drawing/2014/main" id="{4F77231E-AD23-9921-54D0-248B382AAA70}"/>
              </a:ext>
            </a:extLst>
          </p:cNvPr>
          <p:cNvSpPr>
            <a:spLocks noGrp="1"/>
          </p:cNvSpPr>
          <p:nvPr>
            <p:ph type="sldNum" sz="quarter" idx="12"/>
          </p:nvPr>
        </p:nvSpPr>
        <p:spPr/>
        <p:txBody>
          <a:bodyPr/>
          <a:lstStyle/>
          <a:p>
            <a:fld id="{F48A3050-3C4F-4E17-905D-E7C5B5406460}" type="slidenum">
              <a:rPr lang="en-CA" smtClean="0"/>
              <a:t>163</a:t>
            </a:fld>
            <a:endParaRPr lang="en-CA"/>
          </a:p>
        </p:txBody>
      </p:sp>
    </p:spTree>
    <p:extLst>
      <p:ext uri="{BB962C8B-B14F-4D97-AF65-F5344CB8AC3E}">
        <p14:creationId xmlns:p14="http://schemas.microsoft.com/office/powerpoint/2010/main" val="178370140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B79625-9E03-CBFE-1120-94E20EB3040F}"/>
              </a:ext>
            </a:extLst>
          </p:cNvPr>
          <p:cNvSpPr>
            <a:spLocks noGrp="1"/>
          </p:cNvSpPr>
          <p:nvPr>
            <p:ph type="title" idx="4294967295"/>
          </p:nvPr>
        </p:nvSpPr>
        <p:spPr>
          <a:xfrm>
            <a:off x="359929" y="439996"/>
            <a:ext cx="5238750" cy="1455738"/>
          </a:xfrm>
        </p:spPr>
        <p:txBody>
          <a:bodyPr>
            <a:normAutofit fontScale="90000"/>
          </a:bodyPr>
          <a:lstStyle/>
          <a:p>
            <a:pPr algn="ctr"/>
            <a:r>
              <a:rPr lang="en-CA" dirty="0">
                <a:solidFill>
                  <a:schemeClr val="bg1"/>
                </a:solidFill>
              </a:rPr>
              <a:t>Algorithm for finding your intermediate targets</a:t>
            </a:r>
          </a:p>
        </p:txBody>
      </p:sp>
      <p:sp>
        <p:nvSpPr>
          <p:cNvPr id="5" name="Content Placeholder 4">
            <a:extLst>
              <a:ext uri="{FF2B5EF4-FFF2-40B4-BE49-F238E27FC236}">
                <a16:creationId xmlns:a16="http://schemas.microsoft.com/office/drawing/2014/main" id="{5374D9B4-D692-0278-556A-456E4050270A}"/>
              </a:ext>
            </a:extLst>
          </p:cNvPr>
          <p:cNvSpPr>
            <a:spLocks noGrp="1"/>
          </p:cNvSpPr>
          <p:nvPr>
            <p:ph idx="4294967295"/>
          </p:nvPr>
        </p:nvSpPr>
        <p:spPr>
          <a:xfrm>
            <a:off x="5741581" y="187325"/>
            <a:ext cx="6450419" cy="6670675"/>
          </a:xfrm>
        </p:spPr>
        <p:txBody>
          <a:bodyPr>
            <a:normAutofit lnSpcReduction="10000"/>
          </a:bodyPr>
          <a:lstStyle/>
          <a:p>
            <a:r>
              <a:rPr lang="en-CA" sz="2400" dirty="0"/>
              <a:t>1. Think about a time when you have been in a hole or crisis, outside the window of tolerance, “lost it”, “struggled”, “felt bad”, “got into trouble”, or were very upset. (in other words start with a beginner targets)</a:t>
            </a:r>
          </a:p>
          <a:p>
            <a:r>
              <a:rPr lang="en-CA" sz="2400" dirty="0"/>
              <a:t>2. When this happened, what were your dominant feelings, thoughts, or behaviors?         (use the wheel of feelings, thinking errors and ANTS, and the internalizing and externalizing behaviors slides to help you)</a:t>
            </a:r>
          </a:p>
          <a:p>
            <a:r>
              <a:rPr lang="en-CA" sz="2400" dirty="0"/>
              <a:t>3. From these choose from 1 to 3 feelings, thoughts, or behaviors that you experience frequently, are problematic for you, and you want to change.</a:t>
            </a:r>
          </a:p>
          <a:p>
            <a:r>
              <a:rPr lang="en-CA" sz="2400" dirty="0"/>
              <a:t>4. These are your intermediate targets.</a:t>
            </a:r>
          </a:p>
          <a:p>
            <a:r>
              <a:rPr lang="en-CA" sz="2400" dirty="0"/>
              <a:t>Intermediate targets change over time so go through this same process occasionally especially if your life circumstances are changing. </a:t>
            </a:r>
          </a:p>
        </p:txBody>
      </p:sp>
      <p:pic>
        <p:nvPicPr>
          <p:cNvPr id="1026" name="Picture 2" descr="The whole truth and nothing but: how to accurately communicate your  science-based targets - Science Based Targets">
            <a:extLst>
              <a:ext uri="{FF2B5EF4-FFF2-40B4-BE49-F238E27FC236}">
                <a16:creationId xmlns:a16="http://schemas.microsoft.com/office/drawing/2014/main" id="{46D80F77-5892-0961-DDC7-A3BD47E7C8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59" y="2074476"/>
            <a:ext cx="5382491" cy="352251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31394838-B01F-3109-A782-CEE1ED3F0B1A}"/>
              </a:ext>
            </a:extLst>
          </p:cNvPr>
          <p:cNvSpPr>
            <a:spLocks noGrp="1"/>
          </p:cNvSpPr>
          <p:nvPr>
            <p:ph type="sldNum" sz="quarter" idx="12"/>
          </p:nvPr>
        </p:nvSpPr>
        <p:spPr/>
        <p:txBody>
          <a:bodyPr/>
          <a:lstStyle/>
          <a:p>
            <a:fld id="{F48A3050-3C4F-4E17-905D-E7C5B5406460}" type="slidenum">
              <a:rPr lang="en-CA" smtClean="0"/>
              <a:t>164</a:t>
            </a:fld>
            <a:endParaRPr lang="en-CA"/>
          </a:p>
        </p:txBody>
      </p:sp>
    </p:spTree>
    <p:extLst>
      <p:ext uri="{BB962C8B-B14F-4D97-AF65-F5344CB8AC3E}">
        <p14:creationId xmlns:p14="http://schemas.microsoft.com/office/powerpoint/2010/main" val="143559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4F1147-9236-460B-9377-F5FE4764D957}"/>
              </a:ext>
            </a:extLst>
          </p:cNvPr>
          <p:cNvPicPr/>
          <p:nvPr/>
        </p:nvPicPr>
        <p:blipFill>
          <a:blip r:embed="rId2" r:link="rId3">
            <a:extLst>
              <a:ext uri="{28A0092B-C50C-407E-A947-70E740481C1C}">
                <a14:useLocalDpi xmlns:a14="http://schemas.microsoft.com/office/drawing/2010/main" val="0"/>
              </a:ext>
            </a:extLst>
          </a:blip>
          <a:stretch>
            <a:fillRect/>
          </a:stretch>
        </p:blipFill>
        <p:spPr bwMode="auto">
          <a:xfrm>
            <a:off x="194153" y="389350"/>
            <a:ext cx="11799518" cy="6350696"/>
          </a:xfrm>
          <a:prstGeom prst="rect">
            <a:avLst/>
          </a:prstGeom>
          <a:noFill/>
        </p:spPr>
      </p:pic>
      <p:sp>
        <p:nvSpPr>
          <p:cNvPr id="3" name="TextBox 2">
            <a:extLst>
              <a:ext uri="{FF2B5EF4-FFF2-40B4-BE49-F238E27FC236}">
                <a16:creationId xmlns:a16="http://schemas.microsoft.com/office/drawing/2014/main" id="{CCE5CFB3-E500-A317-3980-C4CCA4075A5D}"/>
              </a:ext>
            </a:extLst>
          </p:cNvPr>
          <p:cNvSpPr txBox="1"/>
          <p:nvPr/>
        </p:nvSpPr>
        <p:spPr>
          <a:xfrm>
            <a:off x="491647" y="2242345"/>
            <a:ext cx="6093912" cy="369332"/>
          </a:xfrm>
          <a:prstGeom prst="rect">
            <a:avLst/>
          </a:prstGeom>
          <a:noFill/>
        </p:spPr>
        <p:txBody>
          <a:bodyPr wrap="square">
            <a:spAutoFit/>
          </a:bodyPr>
          <a:lstStyle/>
          <a:p>
            <a:r>
              <a:rPr lang="en-US" dirty="0">
                <a:solidFill>
                  <a:srgbClr val="FF0000"/>
                </a:solidFill>
              </a:rPr>
              <a:t>feeling hurt </a:t>
            </a:r>
            <a:endParaRPr lang="en-CA" dirty="0">
              <a:solidFill>
                <a:srgbClr val="FF0000"/>
              </a:solidFill>
            </a:endParaRPr>
          </a:p>
        </p:txBody>
      </p:sp>
      <p:sp>
        <p:nvSpPr>
          <p:cNvPr id="8" name="TextBox 7">
            <a:extLst>
              <a:ext uri="{FF2B5EF4-FFF2-40B4-BE49-F238E27FC236}">
                <a16:creationId xmlns:a16="http://schemas.microsoft.com/office/drawing/2014/main" id="{FB3AD402-E867-6070-6605-13EC153F4C4A}"/>
              </a:ext>
            </a:extLst>
          </p:cNvPr>
          <p:cNvSpPr txBox="1"/>
          <p:nvPr/>
        </p:nvSpPr>
        <p:spPr>
          <a:xfrm>
            <a:off x="491647" y="2611677"/>
            <a:ext cx="6093912" cy="369332"/>
          </a:xfrm>
          <a:prstGeom prst="rect">
            <a:avLst/>
          </a:prstGeom>
          <a:noFill/>
        </p:spPr>
        <p:txBody>
          <a:bodyPr wrap="square">
            <a:spAutoFit/>
          </a:bodyPr>
          <a:lstStyle/>
          <a:p>
            <a:r>
              <a:rPr lang="en-US" dirty="0">
                <a:solidFill>
                  <a:srgbClr val="FF0000"/>
                </a:solidFill>
              </a:rPr>
              <a:t>withdrawing</a:t>
            </a:r>
            <a:endParaRPr lang="en-CA" dirty="0">
              <a:solidFill>
                <a:srgbClr val="FF0000"/>
              </a:solidFill>
            </a:endParaRPr>
          </a:p>
        </p:txBody>
      </p:sp>
      <p:sp>
        <p:nvSpPr>
          <p:cNvPr id="10" name="TextBox 9">
            <a:extLst>
              <a:ext uri="{FF2B5EF4-FFF2-40B4-BE49-F238E27FC236}">
                <a16:creationId xmlns:a16="http://schemas.microsoft.com/office/drawing/2014/main" id="{30154115-D1AB-6E41-EE26-02C53F13BB24}"/>
              </a:ext>
            </a:extLst>
          </p:cNvPr>
          <p:cNvSpPr txBox="1"/>
          <p:nvPr/>
        </p:nvSpPr>
        <p:spPr>
          <a:xfrm>
            <a:off x="303756" y="3039335"/>
            <a:ext cx="6093912" cy="369332"/>
          </a:xfrm>
          <a:prstGeom prst="rect">
            <a:avLst/>
          </a:prstGeom>
          <a:noFill/>
        </p:spPr>
        <p:txBody>
          <a:bodyPr wrap="square">
            <a:spAutoFit/>
          </a:bodyPr>
          <a:lstStyle/>
          <a:p>
            <a:r>
              <a:rPr lang="en-US" dirty="0">
                <a:solidFill>
                  <a:srgbClr val="FF0000"/>
                </a:solidFill>
              </a:rPr>
              <a:t>catastrophizing</a:t>
            </a:r>
            <a:endParaRPr lang="en-CA" dirty="0">
              <a:solidFill>
                <a:srgbClr val="FF0000"/>
              </a:solidFill>
            </a:endParaRPr>
          </a:p>
        </p:txBody>
      </p:sp>
      <p:sp>
        <p:nvSpPr>
          <p:cNvPr id="2" name="Slide Number Placeholder 1">
            <a:extLst>
              <a:ext uri="{FF2B5EF4-FFF2-40B4-BE49-F238E27FC236}">
                <a16:creationId xmlns:a16="http://schemas.microsoft.com/office/drawing/2014/main" id="{C983B89A-7DCE-CF64-CE4B-CEE194E9C892}"/>
              </a:ext>
            </a:extLst>
          </p:cNvPr>
          <p:cNvSpPr>
            <a:spLocks noGrp="1"/>
          </p:cNvSpPr>
          <p:nvPr>
            <p:ph type="sldNum" sz="quarter" idx="12"/>
          </p:nvPr>
        </p:nvSpPr>
        <p:spPr/>
        <p:txBody>
          <a:bodyPr/>
          <a:lstStyle/>
          <a:p>
            <a:fld id="{F48A3050-3C4F-4E17-905D-E7C5B5406460}" type="slidenum">
              <a:rPr lang="en-CA" smtClean="0"/>
              <a:t>165</a:t>
            </a:fld>
            <a:endParaRPr lang="en-CA"/>
          </a:p>
        </p:txBody>
      </p:sp>
    </p:spTree>
    <p:extLst>
      <p:ext uri="{BB962C8B-B14F-4D97-AF65-F5344CB8AC3E}">
        <p14:creationId xmlns:p14="http://schemas.microsoft.com/office/powerpoint/2010/main" val="400780203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8663E6-669D-4DC8-BBCE-AF33564647B9}"/>
              </a:ext>
            </a:extLst>
          </p:cNvPr>
          <p:cNvSpPr>
            <a:spLocks noGrp="1"/>
          </p:cNvSpPr>
          <p:nvPr>
            <p:ph type="title" idx="4294967295"/>
          </p:nvPr>
        </p:nvSpPr>
        <p:spPr>
          <a:xfrm>
            <a:off x="2349910" y="1"/>
            <a:ext cx="9842090" cy="1131474"/>
          </a:xfrm>
        </p:spPr>
        <p:txBody>
          <a:bodyPr>
            <a:normAutofit/>
          </a:bodyPr>
          <a:lstStyle/>
          <a:p>
            <a:r>
              <a:rPr lang="en-CA" dirty="0">
                <a:solidFill>
                  <a:schemeClr val="bg1"/>
                </a:solidFill>
              </a:rPr>
              <a:t>Finding diary card targets </a:t>
            </a:r>
            <a:r>
              <a:rPr lang="en-CA" dirty="0"/>
              <a:t>- Ann</a:t>
            </a:r>
          </a:p>
        </p:txBody>
      </p:sp>
      <p:pic>
        <p:nvPicPr>
          <p:cNvPr id="4" name="Picture 3" descr="A picture containing person, person&#10;&#10;Description automatically generated">
            <a:extLst>
              <a:ext uri="{FF2B5EF4-FFF2-40B4-BE49-F238E27FC236}">
                <a16:creationId xmlns:a16="http://schemas.microsoft.com/office/drawing/2014/main" id="{DF4BDF32-A084-4857-A8C4-B9304A47E8C8}"/>
              </a:ext>
            </a:extLst>
          </p:cNvPr>
          <p:cNvPicPr>
            <a:picLocks noChangeAspect="1"/>
          </p:cNvPicPr>
          <p:nvPr/>
        </p:nvPicPr>
        <p:blipFill>
          <a:blip r:embed="rId2"/>
          <a:stretch>
            <a:fillRect/>
          </a:stretch>
        </p:blipFill>
        <p:spPr>
          <a:xfrm>
            <a:off x="2432935" y="1126833"/>
            <a:ext cx="6897878" cy="4604333"/>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2" name="Slide Number Placeholder 1">
            <a:extLst>
              <a:ext uri="{FF2B5EF4-FFF2-40B4-BE49-F238E27FC236}">
                <a16:creationId xmlns:a16="http://schemas.microsoft.com/office/drawing/2014/main" id="{7E2FBBFD-9C28-24FF-3DF0-CF2984FF7C85}"/>
              </a:ext>
            </a:extLst>
          </p:cNvPr>
          <p:cNvSpPr>
            <a:spLocks noGrp="1"/>
          </p:cNvSpPr>
          <p:nvPr>
            <p:ph type="sldNum" sz="quarter" idx="12"/>
          </p:nvPr>
        </p:nvSpPr>
        <p:spPr/>
        <p:txBody>
          <a:bodyPr/>
          <a:lstStyle/>
          <a:p>
            <a:fld id="{F48A3050-3C4F-4E17-905D-E7C5B5406460}" type="slidenum">
              <a:rPr lang="en-CA" smtClean="0"/>
              <a:t>166</a:t>
            </a:fld>
            <a:endParaRPr lang="en-CA"/>
          </a:p>
        </p:txBody>
      </p:sp>
    </p:spTree>
    <p:extLst>
      <p:ext uri="{BB962C8B-B14F-4D97-AF65-F5344CB8AC3E}">
        <p14:creationId xmlns:p14="http://schemas.microsoft.com/office/powerpoint/2010/main" val="72045881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4F1147-9236-460B-9377-F5FE4764D957}"/>
              </a:ext>
            </a:extLst>
          </p:cNvPr>
          <p:cNvPicPr/>
          <p:nvPr/>
        </p:nvPicPr>
        <p:blipFill>
          <a:blip r:embed="rId2" r:link="rId3">
            <a:extLst>
              <a:ext uri="{28A0092B-C50C-407E-A947-70E740481C1C}">
                <a14:useLocalDpi xmlns:a14="http://schemas.microsoft.com/office/drawing/2010/main" val="0"/>
              </a:ext>
            </a:extLst>
          </a:blip>
          <a:stretch>
            <a:fillRect/>
          </a:stretch>
        </p:blipFill>
        <p:spPr bwMode="auto">
          <a:xfrm>
            <a:off x="225469" y="275573"/>
            <a:ext cx="11699310" cy="6438378"/>
          </a:xfrm>
          <a:prstGeom prst="rect">
            <a:avLst/>
          </a:prstGeom>
          <a:noFill/>
        </p:spPr>
      </p:pic>
      <p:sp>
        <p:nvSpPr>
          <p:cNvPr id="3" name="TextBox 2">
            <a:extLst>
              <a:ext uri="{FF2B5EF4-FFF2-40B4-BE49-F238E27FC236}">
                <a16:creationId xmlns:a16="http://schemas.microsoft.com/office/drawing/2014/main" id="{E35105C2-D28B-4848-6895-5ACDAE2D34A5}"/>
              </a:ext>
            </a:extLst>
          </p:cNvPr>
          <p:cNvSpPr txBox="1"/>
          <p:nvPr/>
        </p:nvSpPr>
        <p:spPr>
          <a:xfrm>
            <a:off x="225469" y="2220330"/>
            <a:ext cx="2176397" cy="646331"/>
          </a:xfrm>
          <a:prstGeom prst="rect">
            <a:avLst/>
          </a:prstGeom>
          <a:noFill/>
        </p:spPr>
        <p:txBody>
          <a:bodyPr wrap="square">
            <a:spAutoFit/>
          </a:bodyPr>
          <a:lstStyle/>
          <a:p>
            <a:r>
              <a:rPr lang="en-CA" dirty="0">
                <a:solidFill>
                  <a:srgbClr val="FF0000"/>
                </a:solidFill>
              </a:rPr>
              <a:t>ruminating on negative thoughts</a:t>
            </a:r>
          </a:p>
        </p:txBody>
      </p:sp>
      <p:sp>
        <p:nvSpPr>
          <p:cNvPr id="8" name="TextBox 7">
            <a:extLst>
              <a:ext uri="{FF2B5EF4-FFF2-40B4-BE49-F238E27FC236}">
                <a16:creationId xmlns:a16="http://schemas.microsoft.com/office/drawing/2014/main" id="{20715336-EC48-0230-0F67-7ABB98DC751E}"/>
              </a:ext>
            </a:extLst>
          </p:cNvPr>
          <p:cNvSpPr txBox="1"/>
          <p:nvPr/>
        </p:nvSpPr>
        <p:spPr>
          <a:xfrm>
            <a:off x="529224" y="3310096"/>
            <a:ext cx="6093912" cy="369332"/>
          </a:xfrm>
          <a:prstGeom prst="rect">
            <a:avLst/>
          </a:prstGeom>
          <a:noFill/>
        </p:spPr>
        <p:txBody>
          <a:bodyPr wrap="square">
            <a:spAutoFit/>
          </a:bodyPr>
          <a:lstStyle/>
          <a:p>
            <a:r>
              <a:rPr lang="en-CA" dirty="0">
                <a:solidFill>
                  <a:srgbClr val="FF0000"/>
                </a:solidFill>
              </a:rPr>
              <a:t>withdrawing</a:t>
            </a:r>
          </a:p>
        </p:txBody>
      </p:sp>
      <p:sp>
        <p:nvSpPr>
          <p:cNvPr id="2" name="Slide Number Placeholder 1">
            <a:extLst>
              <a:ext uri="{FF2B5EF4-FFF2-40B4-BE49-F238E27FC236}">
                <a16:creationId xmlns:a16="http://schemas.microsoft.com/office/drawing/2014/main" id="{5C827C3C-FEB3-02BA-8316-FE82CED8000B}"/>
              </a:ext>
            </a:extLst>
          </p:cNvPr>
          <p:cNvSpPr>
            <a:spLocks noGrp="1"/>
          </p:cNvSpPr>
          <p:nvPr>
            <p:ph type="sldNum" sz="quarter" idx="12"/>
          </p:nvPr>
        </p:nvSpPr>
        <p:spPr/>
        <p:txBody>
          <a:bodyPr/>
          <a:lstStyle/>
          <a:p>
            <a:fld id="{F48A3050-3C4F-4E17-905D-E7C5B5406460}" type="slidenum">
              <a:rPr lang="en-CA" smtClean="0"/>
              <a:t>167</a:t>
            </a:fld>
            <a:endParaRPr lang="en-CA"/>
          </a:p>
        </p:txBody>
      </p:sp>
    </p:spTree>
    <p:extLst>
      <p:ext uri="{BB962C8B-B14F-4D97-AF65-F5344CB8AC3E}">
        <p14:creationId xmlns:p14="http://schemas.microsoft.com/office/powerpoint/2010/main" val="293639650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0EB05-DB66-4641-9530-586396DCE57D}"/>
              </a:ext>
            </a:extLst>
          </p:cNvPr>
          <p:cNvSpPr>
            <a:spLocks noGrp="1"/>
          </p:cNvSpPr>
          <p:nvPr>
            <p:ph type="title" idx="4294967295"/>
          </p:nvPr>
        </p:nvSpPr>
        <p:spPr>
          <a:xfrm>
            <a:off x="0" y="0"/>
            <a:ext cx="5905500" cy="1376363"/>
          </a:xfrm>
        </p:spPr>
        <p:txBody>
          <a:bodyPr>
            <a:normAutofit/>
          </a:bodyPr>
          <a:lstStyle/>
          <a:p>
            <a:pPr algn="ctr"/>
            <a:r>
              <a:rPr lang="en-CA" sz="3300" dirty="0">
                <a:solidFill>
                  <a:schemeClr val="bg1"/>
                </a:solidFill>
              </a:rPr>
              <a:t>If you’re having trouble finding a target</a:t>
            </a:r>
          </a:p>
        </p:txBody>
      </p:sp>
      <p:sp>
        <p:nvSpPr>
          <p:cNvPr id="4" name="Subtitle 3">
            <a:extLst>
              <a:ext uri="{FF2B5EF4-FFF2-40B4-BE49-F238E27FC236}">
                <a16:creationId xmlns:a16="http://schemas.microsoft.com/office/drawing/2014/main" id="{108AF73C-1678-497F-AD94-1E249D1BECF4}"/>
              </a:ext>
            </a:extLst>
          </p:cNvPr>
          <p:cNvSpPr>
            <a:spLocks noGrp="1"/>
          </p:cNvSpPr>
          <p:nvPr>
            <p:ph idx="4294967295"/>
          </p:nvPr>
        </p:nvSpPr>
        <p:spPr>
          <a:xfrm>
            <a:off x="0" y="1428750"/>
            <a:ext cx="5621338" cy="4953000"/>
          </a:xfrm>
        </p:spPr>
        <p:txBody>
          <a:bodyPr>
            <a:normAutofit/>
          </a:bodyPr>
          <a:lstStyle/>
          <a:p>
            <a:r>
              <a:rPr lang="en-CA" sz="2000" dirty="0"/>
              <a:t>If you are having trouble finding an intermediate target, start with one of the beginner targets: “feeling bad”, “having a bad moment”, “losing it", or "falling into a hole”.</a:t>
            </a:r>
          </a:p>
          <a:p>
            <a:r>
              <a:rPr lang="en-CA" sz="2000" dirty="0"/>
              <a:t>These are generic target that cover most holes people fall into.</a:t>
            </a:r>
          </a:p>
          <a:p>
            <a:r>
              <a:rPr lang="en-CA" sz="2000" dirty="0"/>
              <a:t>If you track these, you’ll then be able to identify feelings, thoughts, and behaviors associated with them which will help you rename the target and make it more specific to you.</a:t>
            </a:r>
          </a:p>
          <a:p>
            <a:r>
              <a:rPr lang="en-CA" sz="2000" dirty="0"/>
              <a:t>To figure out intermediate targets starting from </a:t>
            </a:r>
            <a:r>
              <a:rPr lang="en-CA" sz="2000"/>
              <a:t>beginner ones, follow </a:t>
            </a:r>
            <a:r>
              <a:rPr lang="en-CA" sz="2000" dirty="0"/>
              <a:t>the intermediate holes diary card target algorithm:</a:t>
            </a:r>
          </a:p>
        </p:txBody>
      </p:sp>
      <p:sp>
        <p:nvSpPr>
          <p:cNvPr id="7" name="TextBox 6">
            <a:extLst>
              <a:ext uri="{FF2B5EF4-FFF2-40B4-BE49-F238E27FC236}">
                <a16:creationId xmlns:a16="http://schemas.microsoft.com/office/drawing/2014/main" id="{1E6994E4-D30A-2239-DA9F-2F0F8E234EAE}"/>
              </a:ext>
            </a:extLst>
          </p:cNvPr>
          <p:cNvSpPr txBox="1"/>
          <p:nvPr/>
        </p:nvSpPr>
        <p:spPr>
          <a:xfrm>
            <a:off x="6096000" y="149572"/>
            <a:ext cx="5905499" cy="1077218"/>
          </a:xfrm>
          <a:prstGeom prst="rect">
            <a:avLst/>
          </a:prstGeom>
          <a:noFill/>
        </p:spPr>
        <p:txBody>
          <a:bodyPr wrap="square">
            <a:spAutoFit/>
          </a:bodyPr>
          <a:lstStyle/>
          <a:p>
            <a:pPr algn="ctr"/>
            <a:r>
              <a:rPr lang="en-CA" sz="3200" dirty="0">
                <a:solidFill>
                  <a:schemeClr val="bg1"/>
                </a:solidFill>
              </a:rPr>
              <a:t>ALGORITHM FOR FINDING YOUR INTERMEDIATE TARGETS</a:t>
            </a:r>
          </a:p>
        </p:txBody>
      </p:sp>
      <p:sp>
        <p:nvSpPr>
          <p:cNvPr id="6" name="TextBox 5">
            <a:extLst>
              <a:ext uri="{FF2B5EF4-FFF2-40B4-BE49-F238E27FC236}">
                <a16:creationId xmlns:a16="http://schemas.microsoft.com/office/drawing/2014/main" id="{A1736522-DD0A-B605-0789-849CE72AE687}"/>
              </a:ext>
            </a:extLst>
          </p:cNvPr>
          <p:cNvSpPr txBox="1"/>
          <p:nvPr/>
        </p:nvSpPr>
        <p:spPr>
          <a:xfrm>
            <a:off x="6049926" y="1379633"/>
            <a:ext cx="6142074" cy="4247317"/>
          </a:xfrm>
          <a:prstGeom prst="rect">
            <a:avLst/>
          </a:prstGeom>
          <a:noFill/>
        </p:spPr>
        <p:txBody>
          <a:bodyPr wrap="square">
            <a:spAutoFit/>
          </a:bodyPr>
          <a:lstStyle/>
          <a:p>
            <a:r>
              <a:rPr lang="en-CA" sz="1800" dirty="0"/>
              <a:t>1. Think about a time when you have been in a hole or crisis, outside the window of tolerance, “lost it”, “struggled”, “felt bad”, “got into trouble”, or were very upset. (in other words start with a beginner targets)</a:t>
            </a:r>
          </a:p>
          <a:p>
            <a:r>
              <a:rPr lang="en-CA" sz="1800" dirty="0"/>
              <a:t>2. When this happened, what were your dominant feelings, thoughts, or behaviors?         (use the wheel of feelings, thinking errors and ANTS, and the internalizing and externalizing behaviors slides to help you)</a:t>
            </a:r>
          </a:p>
          <a:p>
            <a:r>
              <a:rPr lang="en-CA" sz="1800" dirty="0"/>
              <a:t>3. From these choose from 1 to 3 feelings, thoughts, or behaviors that you experience frequently, are problematic for you, and you want to change.</a:t>
            </a:r>
          </a:p>
          <a:p>
            <a:r>
              <a:rPr lang="en-CA" sz="1800" dirty="0"/>
              <a:t>4. These are your intermediate targets.</a:t>
            </a:r>
          </a:p>
          <a:p>
            <a:r>
              <a:rPr lang="en-CA" sz="1800" dirty="0"/>
              <a:t>Intermediate targets change over time so go through this same process occasionally especially if your life circumstances are changing. </a:t>
            </a:r>
          </a:p>
        </p:txBody>
      </p:sp>
      <p:sp>
        <p:nvSpPr>
          <p:cNvPr id="3" name="Slide Number Placeholder 2">
            <a:extLst>
              <a:ext uri="{FF2B5EF4-FFF2-40B4-BE49-F238E27FC236}">
                <a16:creationId xmlns:a16="http://schemas.microsoft.com/office/drawing/2014/main" id="{ED59BCFD-6B73-C248-1925-E788B62F7D17}"/>
              </a:ext>
            </a:extLst>
          </p:cNvPr>
          <p:cNvSpPr>
            <a:spLocks noGrp="1"/>
          </p:cNvSpPr>
          <p:nvPr>
            <p:ph type="sldNum" sz="quarter" idx="12"/>
          </p:nvPr>
        </p:nvSpPr>
        <p:spPr/>
        <p:txBody>
          <a:bodyPr/>
          <a:lstStyle/>
          <a:p>
            <a:fld id="{F48A3050-3C4F-4E17-905D-E7C5B5406460}" type="slidenum">
              <a:rPr lang="en-CA" smtClean="0"/>
              <a:t>168</a:t>
            </a:fld>
            <a:endParaRPr lang="en-CA"/>
          </a:p>
        </p:txBody>
      </p:sp>
    </p:spTree>
    <p:extLst>
      <p:ext uri="{BB962C8B-B14F-4D97-AF65-F5344CB8AC3E}">
        <p14:creationId xmlns:p14="http://schemas.microsoft.com/office/powerpoint/2010/main" val="126392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nd writing on a transparent board&#10;&#10;Description automatically generated">
            <a:extLst>
              <a:ext uri="{FF2B5EF4-FFF2-40B4-BE49-F238E27FC236}">
                <a16:creationId xmlns:a16="http://schemas.microsoft.com/office/drawing/2014/main" id="{946CFF58-B19A-A49D-526F-644D248B9782}"/>
              </a:ext>
            </a:extLst>
          </p:cNvPr>
          <p:cNvPicPr>
            <a:picLocks noChangeAspect="1"/>
          </p:cNvPicPr>
          <p:nvPr/>
        </p:nvPicPr>
        <p:blipFill>
          <a:blip r:embed="rId2">
            <a:extLst>
              <a:ext uri="{28A0092B-C50C-407E-A947-70E740481C1C}">
                <a14:useLocalDpi xmlns:a14="http://schemas.microsoft.com/office/drawing/2010/main" val="0"/>
              </a:ext>
            </a:extLst>
          </a:blip>
          <a:srcRect t="18849" b="8803"/>
          <a:stretch/>
        </p:blipFill>
        <p:spPr>
          <a:xfrm>
            <a:off x="1039925" y="326570"/>
            <a:ext cx="5338557" cy="6204857"/>
          </a:xfrm>
          <a:prstGeom prst="rect">
            <a:avLst/>
          </a:prstGeom>
        </p:spPr>
      </p:pic>
      <p:pic>
        <p:nvPicPr>
          <p:cNvPr id="2" name="Picture 1" descr="A person with big eyes&#10;&#10;Description automatically generated">
            <a:extLst>
              <a:ext uri="{FF2B5EF4-FFF2-40B4-BE49-F238E27FC236}">
                <a16:creationId xmlns:a16="http://schemas.microsoft.com/office/drawing/2014/main" id="{78215A4E-8932-FF48-3622-38D5A5293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8517" y="969875"/>
            <a:ext cx="3526419" cy="4918245"/>
          </a:xfrm>
          <a:prstGeom prst="rect">
            <a:avLst/>
          </a:prstGeom>
        </p:spPr>
      </p:pic>
      <p:sp>
        <p:nvSpPr>
          <p:cNvPr id="4" name="Slide Number Placeholder 3">
            <a:extLst>
              <a:ext uri="{FF2B5EF4-FFF2-40B4-BE49-F238E27FC236}">
                <a16:creationId xmlns:a16="http://schemas.microsoft.com/office/drawing/2014/main" id="{2861F566-6402-D726-EB47-C6702036039C}"/>
              </a:ext>
            </a:extLst>
          </p:cNvPr>
          <p:cNvSpPr>
            <a:spLocks noGrp="1"/>
          </p:cNvSpPr>
          <p:nvPr>
            <p:ph type="sldNum" sz="quarter" idx="12"/>
          </p:nvPr>
        </p:nvSpPr>
        <p:spPr/>
        <p:txBody>
          <a:bodyPr/>
          <a:lstStyle/>
          <a:p>
            <a:fld id="{F48A3050-3C4F-4E17-905D-E7C5B5406460}" type="slidenum">
              <a:rPr lang="en-CA" smtClean="0"/>
              <a:t>169</a:t>
            </a:fld>
            <a:endParaRPr lang="en-CA"/>
          </a:p>
        </p:txBody>
      </p:sp>
    </p:spTree>
    <p:extLst>
      <p:ext uri="{BB962C8B-B14F-4D97-AF65-F5344CB8AC3E}">
        <p14:creationId xmlns:p14="http://schemas.microsoft.com/office/powerpoint/2010/main" val="1924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54F38-A439-008D-F460-E341CD22274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97F09BD-B68C-AF03-AAA2-906D404C27B4}"/>
              </a:ext>
            </a:extLst>
          </p:cNvPr>
          <p:cNvSpPr txBox="1"/>
          <p:nvPr/>
        </p:nvSpPr>
        <p:spPr>
          <a:xfrm>
            <a:off x="128150" y="602857"/>
            <a:ext cx="4817878" cy="523220"/>
          </a:xfrm>
          <a:prstGeom prst="rect">
            <a:avLst/>
          </a:prstGeom>
          <a:noFill/>
        </p:spPr>
        <p:txBody>
          <a:bodyPr wrap="square">
            <a:spAutoFit/>
          </a:bodyPr>
          <a:lstStyle/>
          <a:p>
            <a:r>
              <a:rPr lang="en-US" sz="2800" dirty="0">
                <a:solidFill>
                  <a:schemeClr val="bg1"/>
                </a:solidFill>
              </a:rPr>
              <a:t>W</a:t>
            </a:r>
            <a:r>
              <a:rPr lang="en-CA" sz="2800" dirty="0">
                <a:solidFill>
                  <a:schemeClr val="bg1"/>
                </a:solidFill>
              </a:rPr>
              <a:t>EEKLY ANNOUNCEMENTS</a:t>
            </a:r>
          </a:p>
        </p:txBody>
      </p:sp>
      <p:pic>
        <p:nvPicPr>
          <p:cNvPr id="7" name="Picture 6" descr="A person in garment holding a sign&#10;&#10;Description automatically generated">
            <a:extLst>
              <a:ext uri="{FF2B5EF4-FFF2-40B4-BE49-F238E27FC236}">
                <a16:creationId xmlns:a16="http://schemas.microsoft.com/office/drawing/2014/main" id="{74AE2890-8A41-F983-2B85-B04DD3582A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349" y="1452758"/>
            <a:ext cx="4134216" cy="3131389"/>
          </a:xfrm>
          <a:prstGeom prst="rect">
            <a:avLst/>
          </a:prstGeom>
        </p:spPr>
      </p:pic>
      <p:sp>
        <p:nvSpPr>
          <p:cNvPr id="4" name="TextBox 3">
            <a:extLst>
              <a:ext uri="{FF2B5EF4-FFF2-40B4-BE49-F238E27FC236}">
                <a16:creationId xmlns:a16="http://schemas.microsoft.com/office/drawing/2014/main" id="{E1676B59-F495-F624-50AD-AF079361F780}"/>
              </a:ext>
            </a:extLst>
          </p:cNvPr>
          <p:cNvSpPr txBox="1"/>
          <p:nvPr/>
        </p:nvSpPr>
        <p:spPr>
          <a:xfrm>
            <a:off x="4679577" y="58846"/>
            <a:ext cx="7258768" cy="6740307"/>
          </a:xfrm>
          <a:prstGeom prst="rect">
            <a:avLst/>
          </a:prstGeom>
          <a:noFill/>
        </p:spPr>
        <p:txBody>
          <a:bodyPr wrap="square">
            <a:spAutoFit/>
          </a:bodyPr>
          <a:lstStyle/>
          <a:p>
            <a:pPr marL="285750" indent="-285750">
              <a:buFont typeface="Arial" panose="020B0604020202020204" pitchFamily="34" charset="0"/>
              <a:buChar char="•"/>
            </a:pPr>
            <a:r>
              <a:rPr lang="en-US" sz="2400" dirty="0"/>
              <a:t>In today’s poll we’ll ask you if you’re interested in a “homework group”</a:t>
            </a:r>
          </a:p>
          <a:p>
            <a:pPr marL="285750" indent="-285750">
              <a:buFont typeface="Arial" panose="020B0604020202020204" pitchFamily="34" charset="0"/>
              <a:buChar char="•"/>
            </a:pPr>
            <a:r>
              <a:rPr lang="en-US" sz="2400" dirty="0"/>
              <a:t>We’d hold it just before the Boing group on Monday. Boing starts at 1 pm the homework group would start at 12:30 and run until 1.</a:t>
            </a:r>
          </a:p>
          <a:p>
            <a:pPr marL="285750" indent="-285750">
              <a:buFont typeface="Arial" panose="020B0604020202020204" pitchFamily="34" charset="0"/>
              <a:buChar char="•"/>
            </a:pPr>
            <a:r>
              <a:rPr lang="en-US" sz="2400" dirty="0"/>
              <a:t>The purpose of the group would be to encourage you to keep up with the skills and tool homework by being accountable and having a place where you can share the obstacles you’re encountering and find strategies and encouragement to overcome them.</a:t>
            </a:r>
          </a:p>
          <a:p>
            <a:pPr marL="285750" indent="-285750">
              <a:buFont typeface="Arial" panose="020B0604020202020204" pitchFamily="34" charset="0"/>
              <a:buChar char="•"/>
            </a:pPr>
            <a:r>
              <a:rPr lang="en-US" sz="2400" dirty="0"/>
              <a:t>We would pair people up (using breakout rooms for those on zoom) and Dr. Cleto would be around to answer any questions. (he would bring his lunch and you could too)</a:t>
            </a:r>
          </a:p>
          <a:p>
            <a:pPr marL="285750" indent="-285750">
              <a:buFont typeface="Arial" panose="020B0604020202020204" pitchFamily="34" charset="0"/>
              <a:buChar char="•"/>
            </a:pPr>
            <a:r>
              <a:rPr lang="en-US" sz="2400" dirty="0"/>
              <a:t>To start and keep this going we would like to have at least 8 people.</a:t>
            </a:r>
          </a:p>
          <a:p>
            <a:pPr marL="285750" indent="-285750">
              <a:buFont typeface="Arial" panose="020B0604020202020204" pitchFamily="34" charset="0"/>
              <a:buChar char="•"/>
            </a:pPr>
            <a:r>
              <a:rPr lang="en-US" sz="2400" dirty="0"/>
              <a:t>If you want to do boing but don’t want to do homework group, just join us at the regular time 1 pm  </a:t>
            </a:r>
          </a:p>
        </p:txBody>
      </p:sp>
      <p:sp>
        <p:nvSpPr>
          <p:cNvPr id="2" name="Slide Number Placeholder 1">
            <a:extLst>
              <a:ext uri="{FF2B5EF4-FFF2-40B4-BE49-F238E27FC236}">
                <a16:creationId xmlns:a16="http://schemas.microsoft.com/office/drawing/2014/main" id="{34137DD7-7D57-1589-88DC-FA0D2A4F3036}"/>
              </a:ext>
            </a:extLst>
          </p:cNvPr>
          <p:cNvSpPr>
            <a:spLocks noGrp="1"/>
          </p:cNvSpPr>
          <p:nvPr>
            <p:ph type="sldNum" sz="quarter" idx="12"/>
          </p:nvPr>
        </p:nvSpPr>
        <p:spPr/>
        <p:txBody>
          <a:bodyPr/>
          <a:lstStyle/>
          <a:p>
            <a:fld id="{F48A3050-3C4F-4E17-905D-E7C5B5406460}" type="slidenum">
              <a:rPr lang="en-CA" smtClean="0"/>
              <a:t>17</a:t>
            </a:fld>
            <a:endParaRPr lang="en-CA"/>
          </a:p>
        </p:txBody>
      </p:sp>
    </p:spTree>
    <p:extLst>
      <p:ext uri="{BB962C8B-B14F-4D97-AF65-F5344CB8AC3E}">
        <p14:creationId xmlns:p14="http://schemas.microsoft.com/office/powerpoint/2010/main" val="126275773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round a table&#10;&#10;Description automatically generated">
            <a:extLst>
              <a:ext uri="{FF2B5EF4-FFF2-40B4-BE49-F238E27FC236}">
                <a16:creationId xmlns:a16="http://schemas.microsoft.com/office/drawing/2014/main" id="{2D2622D6-884A-B34C-7D8B-CD18E0B7C6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486" y="196770"/>
            <a:ext cx="11583028" cy="6539696"/>
          </a:xfrm>
          <a:prstGeom prst="rect">
            <a:avLst/>
          </a:prstGeom>
        </p:spPr>
      </p:pic>
      <p:sp>
        <p:nvSpPr>
          <p:cNvPr id="4" name="TextBox 3">
            <a:extLst>
              <a:ext uri="{FF2B5EF4-FFF2-40B4-BE49-F238E27FC236}">
                <a16:creationId xmlns:a16="http://schemas.microsoft.com/office/drawing/2014/main" id="{165D92E6-FC74-5DFD-37A6-021B26741E86}"/>
              </a:ext>
            </a:extLst>
          </p:cNvPr>
          <p:cNvSpPr txBox="1"/>
          <p:nvPr/>
        </p:nvSpPr>
        <p:spPr>
          <a:xfrm>
            <a:off x="8867173" y="312515"/>
            <a:ext cx="2908138" cy="954107"/>
          </a:xfrm>
          <a:prstGeom prst="rect">
            <a:avLst/>
          </a:prstGeom>
          <a:noFill/>
        </p:spPr>
        <p:txBody>
          <a:bodyPr wrap="square">
            <a:spAutoFit/>
          </a:bodyPr>
          <a:lstStyle/>
          <a:p>
            <a:pPr algn="ctr"/>
            <a:r>
              <a:rPr lang="en-CA" sz="2800" dirty="0">
                <a:solidFill>
                  <a:schemeClr val="bg1"/>
                </a:solidFill>
              </a:rPr>
              <a:t>OPEN DISCUSSION</a:t>
            </a:r>
          </a:p>
        </p:txBody>
      </p:sp>
      <p:sp>
        <p:nvSpPr>
          <p:cNvPr id="2" name="Slide Number Placeholder 1">
            <a:extLst>
              <a:ext uri="{FF2B5EF4-FFF2-40B4-BE49-F238E27FC236}">
                <a16:creationId xmlns:a16="http://schemas.microsoft.com/office/drawing/2014/main" id="{7E8AA8A2-2899-04FE-F784-F5C36478116A}"/>
              </a:ext>
            </a:extLst>
          </p:cNvPr>
          <p:cNvSpPr>
            <a:spLocks noGrp="1"/>
          </p:cNvSpPr>
          <p:nvPr>
            <p:ph type="sldNum" sz="quarter" idx="12"/>
          </p:nvPr>
        </p:nvSpPr>
        <p:spPr/>
        <p:txBody>
          <a:bodyPr/>
          <a:lstStyle/>
          <a:p>
            <a:fld id="{F48A3050-3C4F-4E17-905D-E7C5B5406460}" type="slidenum">
              <a:rPr lang="en-CA" smtClean="0"/>
              <a:t>170</a:t>
            </a:fld>
            <a:endParaRPr lang="en-CA"/>
          </a:p>
        </p:txBody>
      </p:sp>
    </p:spTree>
    <p:extLst>
      <p:ext uri="{BB962C8B-B14F-4D97-AF65-F5344CB8AC3E}">
        <p14:creationId xmlns:p14="http://schemas.microsoft.com/office/powerpoint/2010/main" val="153443909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mpty red chairs in cinema with popcorn and drinks">
            <a:extLst>
              <a:ext uri="{FF2B5EF4-FFF2-40B4-BE49-F238E27FC236}">
                <a16:creationId xmlns:a16="http://schemas.microsoft.com/office/drawing/2014/main" id="{4A668106-B0A6-3065-C987-94D9030DC744}"/>
              </a:ext>
            </a:extLst>
          </p:cNvPr>
          <p:cNvPicPr>
            <a:picLocks noChangeAspect="1"/>
          </p:cNvPicPr>
          <p:nvPr/>
        </p:nvPicPr>
        <p:blipFill>
          <a:blip r:embed="rId2">
            <a:extLst>
              <a:ext uri="{28A0092B-C50C-407E-A947-70E740481C1C}">
                <a14:useLocalDpi xmlns:a14="http://schemas.microsoft.com/office/drawing/2010/main" val="0"/>
              </a:ext>
            </a:extLst>
          </a:blip>
          <a:srcRect t="17582"/>
          <a:stretch/>
        </p:blipFill>
        <p:spPr>
          <a:xfrm>
            <a:off x="20" y="10"/>
            <a:ext cx="12191980" cy="6857990"/>
          </a:xfrm>
          <a:prstGeom prst="rect">
            <a:avLst/>
          </a:prstGeom>
        </p:spPr>
      </p:pic>
      <p:sp>
        <p:nvSpPr>
          <p:cNvPr id="2" name="Title 1">
            <a:extLst>
              <a:ext uri="{FF2B5EF4-FFF2-40B4-BE49-F238E27FC236}">
                <a16:creationId xmlns:a16="http://schemas.microsoft.com/office/drawing/2014/main" id="{BA24E22F-396F-85CC-1DC1-375E13993779}"/>
              </a:ext>
            </a:extLst>
          </p:cNvPr>
          <p:cNvSpPr>
            <a:spLocks noGrp="1"/>
          </p:cNvSpPr>
          <p:nvPr>
            <p:ph type="ctrTitle" idx="4294967295"/>
          </p:nvPr>
        </p:nvSpPr>
        <p:spPr>
          <a:xfrm>
            <a:off x="1350335" y="1147064"/>
            <a:ext cx="7634177" cy="1738312"/>
          </a:xfrm>
        </p:spPr>
        <p:txBody>
          <a:bodyPr>
            <a:normAutofit/>
          </a:bodyPr>
          <a:lstStyle/>
          <a:p>
            <a:r>
              <a:rPr lang="en-CA" sz="6600" dirty="0">
                <a:solidFill>
                  <a:schemeClr val="tx1"/>
                </a:solidFill>
              </a:rPr>
              <a:t>video</a:t>
            </a:r>
          </a:p>
        </p:txBody>
      </p:sp>
      <p:sp>
        <p:nvSpPr>
          <p:cNvPr id="3" name="Subtitle 2">
            <a:extLst>
              <a:ext uri="{FF2B5EF4-FFF2-40B4-BE49-F238E27FC236}">
                <a16:creationId xmlns:a16="http://schemas.microsoft.com/office/drawing/2014/main" id="{DC677C87-BED3-4A56-1DEC-1DA7F34E222F}"/>
              </a:ext>
            </a:extLst>
          </p:cNvPr>
          <p:cNvSpPr>
            <a:spLocks noGrp="1"/>
          </p:cNvSpPr>
          <p:nvPr>
            <p:ph type="subTitle" idx="4294967295"/>
          </p:nvPr>
        </p:nvSpPr>
        <p:spPr>
          <a:xfrm>
            <a:off x="3048000" y="2355363"/>
            <a:ext cx="9144000" cy="1309687"/>
          </a:xfrm>
        </p:spPr>
        <p:txBody>
          <a:bodyPr>
            <a:noAutofit/>
          </a:bodyPr>
          <a:lstStyle/>
          <a:p>
            <a:pPr marL="0" indent="0">
              <a:buNone/>
            </a:pPr>
            <a:r>
              <a:rPr lang="en-CA" sz="4000" dirty="0"/>
              <a:t>Week 6 of simple</a:t>
            </a:r>
          </a:p>
        </p:txBody>
      </p:sp>
      <p:sp>
        <p:nvSpPr>
          <p:cNvPr id="4" name="Slide Number Placeholder 3">
            <a:extLst>
              <a:ext uri="{FF2B5EF4-FFF2-40B4-BE49-F238E27FC236}">
                <a16:creationId xmlns:a16="http://schemas.microsoft.com/office/drawing/2014/main" id="{EBAEA2D2-7CE0-9C1F-813A-CFF406EA2F46}"/>
              </a:ext>
            </a:extLst>
          </p:cNvPr>
          <p:cNvSpPr>
            <a:spLocks noGrp="1"/>
          </p:cNvSpPr>
          <p:nvPr>
            <p:ph type="sldNum" sz="quarter" idx="12"/>
          </p:nvPr>
        </p:nvSpPr>
        <p:spPr/>
        <p:txBody>
          <a:bodyPr/>
          <a:lstStyle/>
          <a:p>
            <a:fld id="{F48A3050-3C4F-4E17-905D-E7C5B5406460}" type="slidenum">
              <a:rPr lang="en-CA" smtClean="0"/>
              <a:t>171</a:t>
            </a:fld>
            <a:endParaRPr lang="en-CA"/>
          </a:p>
        </p:txBody>
      </p:sp>
    </p:spTree>
    <p:extLst>
      <p:ext uri="{BB962C8B-B14F-4D97-AF65-F5344CB8AC3E}">
        <p14:creationId xmlns:p14="http://schemas.microsoft.com/office/powerpoint/2010/main" val="30261869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It's simple on You Tube session 9">
            <a:hlinkClick r:id="" action="ppaction://media"/>
            <a:extLst>
              <a:ext uri="{FF2B5EF4-FFF2-40B4-BE49-F238E27FC236}">
                <a16:creationId xmlns:a16="http://schemas.microsoft.com/office/drawing/2014/main" id="{35F2859E-18FC-3AB5-E0E7-32F459DFBFD0}"/>
              </a:ext>
            </a:extLst>
          </p:cNvPr>
          <p:cNvPicPr>
            <a:picLocks noRot="1" noChangeAspect="1"/>
          </p:cNvPicPr>
          <p:nvPr>
            <a:videoFile r:link="rId1"/>
          </p:nvPr>
        </p:nvPicPr>
        <p:blipFill>
          <a:blip r:embed="rId3"/>
          <a:stretch>
            <a:fillRect/>
          </a:stretch>
        </p:blipFill>
        <p:spPr>
          <a:xfrm>
            <a:off x="0" y="0"/>
            <a:ext cx="12192000" cy="6970029"/>
          </a:xfrm>
          <a:prstGeom prst="rect">
            <a:avLst/>
          </a:prstGeom>
        </p:spPr>
      </p:pic>
      <p:sp>
        <p:nvSpPr>
          <p:cNvPr id="3" name="Slide Number Placeholder 2">
            <a:extLst>
              <a:ext uri="{FF2B5EF4-FFF2-40B4-BE49-F238E27FC236}">
                <a16:creationId xmlns:a16="http://schemas.microsoft.com/office/drawing/2014/main" id="{7ACB0B71-107C-8A6E-4149-24F9787CB6DE}"/>
              </a:ext>
            </a:extLst>
          </p:cNvPr>
          <p:cNvSpPr>
            <a:spLocks noGrp="1"/>
          </p:cNvSpPr>
          <p:nvPr>
            <p:ph type="sldNum" sz="quarter" idx="12"/>
          </p:nvPr>
        </p:nvSpPr>
        <p:spPr/>
        <p:txBody>
          <a:bodyPr/>
          <a:lstStyle/>
          <a:p>
            <a:fld id="{F48A3050-3C4F-4E17-905D-E7C5B5406460}" type="slidenum">
              <a:rPr lang="en-CA" smtClean="0"/>
              <a:t>172</a:t>
            </a:fld>
            <a:endParaRPr lang="en-CA"/>
          </a:p>
        </p:txBody>
      </p:sp>
    </p:spTree>
    <p:extLst>
      <p:ext uri="{BB962C8B-B14F-4D97-AF65-F5344CB8AC3E}">
        <p14:creationId xmlns:p14="http://schemas.microsoft.com/office/powerpoint/2010/main" val="302110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5 Easy Ways to STIMULATE THE VAGUS NERVE">
            <a:hlinkClick r:id="" action="ppaction://media"/>
            <a:extLst>
              <a:ext uri="{FF2B5EF4-FFF2-40B4-BE49-F238E27FC236}">
                <a16:creationId xmlns:a16="http://schemas.microsoft.com/office/drawing/2014/main" id="{43B3B0F1-03D1-4544-874C-183ED6C71AFB}"/>
              </a:ext>
            </a:extLst>
          </p:cNvPr>
          <p:cNvPicPr>
            <a:picLocks noRot="1" noChangeAspect="1"/>
          </p:cNvPicPr>
          <p:nvPr>
            <a:videoFile r:link="rId1"/>
          </p:nvPr>
        </p:nvPicPr>
        <p:blipFill>
          <a:blip r:embed="rId3"/>
          <a:stretch>
            <a:fillRect/>
          </a:stretch>
        </p:blipFill>
        <p:spPr>
          <a:xfrm>
            <a:off x="-88490" y="-164387"/>
            <a:ext cx="12280490" cy="7022387"/>
          </a:xfrm>
          <a:prstGeom prst="rect">
            <a:avLst/>
          </a:prstGeom>
        </p:spPr>
      </p:pic>
      <p:sp>
        <p:nvSpPr>
          <p:cNvPr id="2" name="Slide Number Placeholder 1">
            <a:extLst>
              <a:ext uri="{FF2B5EF4-FFF2-40B4-BE49-F238E27FC236}">
                <a16:creationId xmlns:a16="http://schemas.microsoft.com/office/drawing/2014/main" id="{CF432546-73F8-C3BB-6F9E-A5DE7D390E7C}"/>
              </a:ext>
            </a:extLst>
          </p:cNvPr>
          <p:cNvSpPr>
            <a:spLocks noGrp="1"/>
          </p:cNvSpPr>
          <p:nvPr>
            <p:ph type="sldNum" sz="quarter" idx="12"/>
          </p:nvPr>
        </p:nvSpPr>
        <p:spPr/>
        <p:txBody>
          <a:bodyPr/>
          <a:lstStyle/>
          <a:p>
            <a:fld id="{F48A3050-3C4F-4E17-905D-E7C5B5406460}" type="slidenum">
              <a:rPr lang="en-CA" smtClean="0"/>
              <a:t>173</a:t>
            </a:fld>
            <a:endParaRPr lang="en-CA"/>
          </a:p>
        </p:txBody>
      </p:sp>
    </p:spTree>
    <p:extLst>
      <p:ext uri="{BB962C8B-B14F-4D97-AF65-F5344CB8AC3E}">
        <p14:creationId xmlns:p14="http://schemas.microsoft.com/office/powerpoint/2010/main" val="39069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How To Know Yourself">
            <a:hlinkClick r:id="" action="ppaction://media"/>
            <a:extLst>
              <a:ext uri="{FF2B5EF4-FFF2-40B4-BE49-F238E27FC236}">
                <a16:creationId xmlns:a16="http://schemas.microsoft.com/office/drawing/2014/main" id="{390B42AD-7C35-39A7-5FA1-4CB6FCDA0414}"/>
              </a:ext>
            </a:extLst>
          </p:cNvPr>
          <p:cNvPicPr>
            <a:picLocks noRot="1" noChangeAspect="1"/>
          </p:cNvPicPr>
          <p:nvPr>
            <a:videoFile r:link="rId1"/>
          </p:nvPr>
        </p:nvPicPr>
        <p:blipFill>
          <a:blip r:embed="rId3"/>
          <a:stretch>
            <a:fillRect/>
          </a:stretch>
        </p:blipFill>
        <p:spPr>
          <a:xfrm>
            <a:off x="22225" y="0"/>
            <a:ext cx="12147550" cy="6858000"/>
          </a:xfrm>
          <a:prstGeom prst="rect">
            <a:avLst/>
          </a:prstGeom>
        </p:spPr>
      </p:pic>
      <p:sp>
        <p:nvSpPr>
          <p:cNvPr id="3" name="Slide Number Placeholder 2">
            <a:extLst>
              <a:ext uri="{FF2B5EF4-FFF2-40B4-BE49-F238E27FC236}">
                <a16:creationId xmlns:a16="http://schemas.microsoft.com/office/drawing/2014/main" id="{BB7C63D6-884A-ADA0-D9AC-7B9716013A22}"/>
              </a:ext>
            </a:extLst>
          </p:cNvPr>
          <p:cNvSpPr>
            <a:spLocks noGrp="1"/>
          </p:cNvSpPr>
          <p:nvPr>
            <p:ph type="sldNum" sz="quarter" idx="12"/>
          </p:nvPr>
        </p:nvSpPr>
        <p:spPr/>
        <p:txBody>
          <a:bodyPr/>
          <a:lstStyle/>
          <a:p>
            <a:fld id="{F48A3050-3C4F-4E17-905D-E7C5B5406460}" type="slidenum">
              <a:rPr lang="en-CA" smtClean="0"/>
              <a:t>174</a:t>
            </a:fld>
            <a:endParaRPr lang="en-CA"/>
          </a:p>
        </p:txBody>
      </p:sp>
    </p:spTree>
    <p:extLst>
      <p:ext uri="{BB962C8B-B14F-4D97-AF65-F5344CB8AC3E}">
        <p14:creationId xmlns:p14="http://schemas.microsoft.com/office/powerpoint/2010/main" val="128082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Window of Tolerance and Emotional Regulation (Dr Dan Siegel)">
            <a:hlinkClick r:id="" action="ppaction://media"/>
            <a:extLst>
              <a:ext uri="{FF2B5EF4-FFF2-40B4-BE49-F238E27FC236}">
                <a16:creationId xmlns:a16="http://schemas.microsoft.com/office/drawing/2014/main" id="{8E896556-08EE-BF8F-3811-8D0AFF83F4AD}"/>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7FC58B20-D00B-5E76-09ED-62510CF96E2F}"/>
              </a:ext>
            </a:extLst>
          </p:cNvPr>
          <p:cNvSpPr>
            <a:spLocks noGrp="1"/>
          </p:cNvSpPr>
          <p:nvPr>
            <p:ph type="sldNum" sz="quarter" idx="12"/>
          </p:nvPr>
        </p:nvSpPr>
        <p:spPr/>
        <p:txBody>
          <a:bodyPr/>
          <a:lstStyle/>
          <a:p>
            <a:fld id="{F48A3050-3C4F-4E17-905D-E7C5B5406460}" type="slidenum">
              <a:rPr lang="en-CA" smtClean="0"/>
              <a:t>175</a:t>
            </a:fld>
            <a:endParaRPr lang="en-CA"/>
          </a:p>
        </p:txBody>
      </p:sp>
    </p:spTree>
    <p:extLst>
      <p:ext uri="{BB962C8B-B14F-4D97-AF65-F5344CB8AC3E}">
        <p14:creationId xmlns:p14="http://schemas.microsoft.com/office/powerpoint/2010/main" val="382014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DBT Skills: Radical Acceptance And Distress Tolerance">
            <a:hlinkClick r:id="" action="ppaction://media"/>
            <a:extLst>
              <a:ext uri="{FF2B5EF4-FFF2-40B4-BE49-F238E27FC236}">
                <a16:creationId xmlns:a16="http://schemas.microsoft.com/office/drawing/2014/main" id="{242C85D0-19DF-782D-236F-DD958FAD8202}"/>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886A9F02-EA7E-C3B3-CCA2-470FE34DC1B5}"/>
              </a:ext>
            </a:extLst>
          </p:cNvPr>
          <p:cNvSpPr>
            <a:spLocks noGrp="1"/>
          </p:cNvSpPr>
          <p:nvPr>
            <p:ph type="sldNum" sz="quarter" idx="12"/>
          </p:nvPr>
        </p:nvSpPr>
        <p:spPr/>
        <p:txBody>
          <a:bodyPr/>
          <a:lstStyle/>
          <a:p>
            <a:fld id="{F48A3050-3C4F-4E17-905D-E7C5B5406460}" type="slidenum">
              <a:rPr lang="en-CA" smtClean="0"/>
              <a:t>176</a:t>
            </a:fld>
            <a:endParaRPr lang="en-CA"/>
          </a:p>
        </p:txBody>
      </p:sp>
    </p:spTree>
    <p:extLst>
      <p:ext uri="{BB962C8B-B14F-4D97-AF65-F5344CB8AC3E}">
        <p14:creationId xmlns:p14="http://schemas.microsoft.com/office/powerpoint/2010/main" val="326118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How to Prepare for the Worst">
            <a:hlinkClick r:id="" action="ppaction://media"/>
            <a:extLst>
              <a:ext uri="{FF2B5EF4-FFF2-40B4-BE49-F238E27FC236}">
                <a16:creationId xmlns:a16="http://schemas.microsoft.com/office/drawing/2014/main" id="{2E73BCF5-8080-CAEB-2462-6CD9878A1188}"/>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4FFC035A-0307-0E8F-83E0-F09B0E10353E}"/>
              </a:ext>
            </a:extLst>
          </p:cNvPr>
          <p:cNvSpPr>
            <a:spLocks noGrp="1"/>
          </p:cNvSpPr>
          <p:nvPr>
            <p:ph type="sldNum" sz="quarter" idx="12"/>
          </p:nvPr>
        </p:nvSpPr>
        <p:spPr/>
        <p:txBody>
          <a:bodyPr/>
          <a:lstStyle/>
          <a:p>
            <a:fld id="{F48A3050-3C4F-4E17-905D-E7C5B5406460}" type="slidenum">
              <a:rPr lang="en-CA" smtClean="0"/>
              <a:t>177</a:t>
            </a:fld>
            <a:endParaRPr lang="en-CA"/>
          </a:p>
        </p:txBody>
      </p:sp>
    </p:spTree>
    <p:extLst>
      <p:ext uri="{BB962C8B-B14F-4D97-AF65-F5344CB8AC3E}">
        <p14:creationId xmlns:p14="http://schemas.microsoft.com/office/powerpoint/2010/main" val="13533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DBT Skills Checking The Facts (Emotion Regulation)">
            <a:hlinkClick r:id="" action="ppaction://media"/>
            <a:extLst>
              <a:ext uri="{FF2B5EF4-FFF2-40B4-BE49-F238E27FC236}">
                <a16:creationId xmlns:a16="http://schemas.microsoft.com/office/drawing/2014/main" id="{7B72B6C5-C6F4-2FEB-668B-1364F7BF3286}"/>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75ACECE5-2F22-58E4-2B12-82AEB79AAB7B}"/>
              </a:ext>
            </a:extLst>
          </p:cNvPr>
          <p:cNvSpPr>
            <a:spLocks noGrp="1"/>
          </p:cNvSpPr>
          <p:nvPr>
            <p:ph type="sldNum" sz="quarter" idx="12"/>
          </p:nvPr>
        </p:nvSpPr>
        <p:spPr/>
        <p:txBody>
          <a:bodyPr/>
          <a:lstStyle/>
          <a:p>
            <a:fld id="{F48A3050-3C4F-4E17-905D-E7C5B5406460}" type="slidenum">
              <a:rPr lang="en-CA" smtClean="0"/>
              <a:t>178</a:t>
            </a:fld>
            <a:endParaRPr lang="en-CA"/>
          </a:p>
        </p:txBody>
      </p:sp>
    </p:spTree>
    <p:extLst>
      <p:ext uri="{BB962C8B-B14F-4D97-AF65-F5344CB8AC3E}">
        <p14:creationId xmlns:p14="http://schemas.microsoft.com/office/powerpoint/2010/main" val="65619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A9C60-DB47-4959-A590-BAFDDE44C5C0}"/>
              </a:ext>
            </a:extLst>
          </p:cNvPr>
          <p:cNvSpPr>
            <a:spLocks noGrp="1"/>
          </p:cNvSpPr>
          <p:nvPr>
            <p:ph type="title"/>
          </p:nvPr>
        </p:nvSpPr>
        <p:spPr/>
        <p:txBody>
          <a:bodyPr/>
          <a:lstStyle/>
          <a:p>
            <a:endParaRPr lang="en-CA"/>
          </a:p>
        </p:txBody>
      </p:sp>
      <p:pic>
        <p:nvPicPr>
          <p:cNvPr id="4" name="Online Media 3" title="Distress Tolerance">
            <a:hlinkClick r:id="" action="ppaction://media"/>
            <a:extLst>
              <a:ext uri="{FF2B5EF4-FFF2-40B4-BE49-F238E27FC236}">
                <a16:creationId xmlns:a16="http://schemas.microsoft.com/office/drawing/2014/main" id="{53356C7F-34F1-4359-B994-42356C8999F1}"/>
              </a:ext>
            </a:extLst>
          </p:cNvPr>
          <p:cNvPicPr>
            <a:picLocks noGrp="1" noRot="1" noChangeAspect="1"/>
          </p:cNvPicPr>
          <p:nvPr>
            <p:ph idx="1"/>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C607C81B-2CAC-B86A-366D-8B9BB4D1FC71}"/>
              </a:ext>
            </a:extLst>
          </p:cNvPr>
          <p:cNvSpPr>
            <a:spLocks noGrp="1"/>
          </p:cNvSpPr>
          <p:nvPr>
            <p:ph type="sldNum" sz="quarter" idx="12"/>
          </p:nvPr>
        </p:nvSpPr>
        <p:spPr/>
        <p:txBody>
          <a:bodyPr/>
          <a:lstStyle/>
          <a:p>
            <a:fld id="{F48A3050-3C4F-4E17-905D-E7C5B5406460}" type="slidenum">
              <a:rPr lang="en-CA" smtClean="0"/>
              <a:t>179</a:t>
            </a:fld>
            <a:endParaRPr lang="en-CA"/>
          </a:p>
        </p:txBody>
      </p:sp>
    </p:spTree>
    <p:extLst>
      <p:ext uri="{BB962C8B-B14F-4D97-AF65-F5344CB8AC3E}">
        <p14:creationId xmlns:p14="http://schemas.microsoft.com/office/powerpoint/2010/main" val="154180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AF402-F4B2-512D-9284-62C6B5961BA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EA37C03-0ACA-8229-D2F5-877390B8E07F}"/>
              </a:ext>
            </a:extLst>
          </p:cNvPr>
          <p:cNvSpPr txBox="1"/>
          <p:nvPr/>
        </p:nvSpPr>
        <p:spPr>
          <a:xfrm>
            <a:off x="128150" y="602857"/>
            <a:ext cx="4817878" cy="523220"/>
          </a:xfrm>
          <a:prstGeom prst="rect">
            <a:avLst/>
          </a:prstGeom>
          <a:noFill/>
        </p:spPr>
        <p:txBody>
          <a:bodyPr wrap="square">
            <a:spAutoFit/>
          </a:bodyPr>
          <a:lstStyle/>
          <a:p>
            <a:r>
              <a:rPr lang="en-US" sz="2800" dirty="0">
                <a:solidFill>
                  <a:schemeClr val="bg1"/>
                </a:solidFill>
              </a:rPr>
              <a:t>W</a:t>
            </a:r>
            <a:r>
              <a:rPr lang="en-CA" sz="2800" dirty="0">
                <a:solidFill>
                  <a:schemeClr val="bg1"/>
                </a:solidFill>
              </a:rPr>
              <a:t>EEKLY ANNOUNCEMENTS</a:t>
            </a:r>
          </a:p>
        </p:txBody>
      </p:sp>
      <p:pic>
        <p:nvPicPr>
          <p:cNvPr id="7" name="Picture 6" descr="A person in garment holding a sign&#10;&#10;Description automatically generated">
            <a:extLst>
              <a:ext uri="{FF2B5EF4-FFF2-40B4-BE49-F238E27FC236}">
                <a16:creationId xmlns:a16="http://schemas.microsoft.com/office/drawing/2014/main" id="{018E44AE-8948-E6F4-3AF7-AB169C6610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349" y="1452758"/>
            <a:ext cx="4134216" cy="3131389"/>
          </a:xfrm>
          <a:prstGeom prst="rect">
            <a:avLst/>
          </a:prstGeom>
        </p:spPr>
      </p:pic>
      <p:sp>
        <p:nvSpPr>
          <p:cNvPr id="4" name="TextBox 3">
            <a:extLst>
              <a:ext uri="{FF2B5EF4-FFF2-40B4-BE49-F238E27FC236}">
                <a16:creationId xmlns:a16="http://schemas.microsoft.com/office/drawing/2014/main" id="{0DBEFBB1-2F02-700B-0822-AE4796A8106D}"/>
              </a:ext>
            </a:extLst>
          </p:cNvPr>
          <p:cNvSpPr txBox="1"/>
          <p:nvPr/>
        </p:nvSpPr>
        <p:spPr>
          <a:xfrm>
            <a:off x="4805082" y="0"/>
            <a:ext cx="7258768" cy="6986528"/>
          </a:xfrm>
          <a:prstGeom prst="rect">
            <a:avLst/>
          </a:prstGeom>
          <a:noFill/>
        </p:spPr>
        <p:txBody>
          <a:bodyPr wrap="square">
            <a:spAutoFit/>
          </a:bodyPr>
          <a:lstStyle/>
          <a:p>
            <a:pPr marL="285750" indent="-285750">
              <a:buFont typeface="Arial" panose="020B0604020202020204" pitchFamily="34" charset="0"/>
              <a:buChar char="•"/>
            </a:pPr>
            <a:r>
              <a:rPr lang="en-US" sz="2800" dirty="0"/>
              <a:t>We had our second boing group this past Monday. 17 people came.</a:t>
            </a:r>
          </a:p>
          <a:p>
            <a:pPr marL="285750" indent="-285750">
              <a:buFont typeface="Arial" panose="020B0604020202020204" pitchFamily="34" charset="0"/>
              <a:buChar char="•"/>
            </a:pPr>
            <a:r>
              <a:rPr lang="en-US" sz="2800" dirty="0"/>
              <a:t>We worked on finding targets for holes diary cards.</a:t>
            </a:r>
          </a:p>
          <a:p>
            <a:pPr marL="285750" indent="-285750">
              <a:buFont typeface="Arial" panose="020B0604020202020204" pitchFamily="34" charset="0"/>
              <a:buChar char="•"/>
            </a:pPr>
            <a:r>
              <a:rPr lang="en-US" sz="2800" dirty="0"/>
              <a:t>People felt that the discussion helped them understand and find their targets and start doing their holes diary card.</a:t>
            </a:r>
          </a:p>
          <a:p>
            <a:pPr marL="285750" indent="-285750">
              <a:buFont typeface="Arial" panose="020B0604020202020204" pitchFamily="34" charset="0"/>
              <a:buChar char="•"/>
            </a:pPr>
            <a:r>
              <a:rPr lang="en-US" sz="2800" dirty="0"/>
              <a:t>Next Monday we can talk about any of the material we’ve covered so far; the distress tolerance skills, crisis plans, holes diary cards, the techniques and strategies, suicidal thinking and self-harm.</a:t>
            </a:r>
          </a:p>
          <a:p>
            <a:pPr marL="285750" indent="-285750">
              <a:buFont typeface="Arial" panose="020B0604020202020204" pitchFamily="34" charset="0"/>
              <a:buChar char="•"/>
            </a:pPr>
            <a:r>
              <a:rPr lang="en-US" sz="2800" dirty="0"/>
              <a:t>Anything else you can think of.</a:t>
            </a:r>
          </a:p>
          <a:p>
            <a:pPr marL="285750" indent="-285750">
              <a:buFont typeface="Arial" panose="020B0604020202020204" pitchFamily="34" charset="0"/>
              <a:buChar char="•"/>
            </a:pPr>
            <a:r>
              <a:rPr lang="en-US" sz="2800" dirty="0"/>
              <a:t>Email us questions or subjects you’d like to talk about or let us know what they are when we do boing check-in.</a:t>
            </a:r>
          </a:p>
        </p:txBody>
      </p:sp>
      <p:sp>
        <p:nvSpPr>
          <p:cNvPr id="2" name="Slide Number Placeholder 1">
            <a:extLst>
              <a:ext uri="{FF2B5EF4-FFF2-40B4-BE49-F238E27FC236}">
                <a16:creationId xmlns:a16="http://schemas.microsoft.com/office/drawing/2014/main" id="{3A2013BE-8FE0-C7F7-42F1-B6937076A8AD}"/>
              </a:ext>
            </a:extLst>
          </p:cNvPr>
          <p:cNvSpPr>
            <a:spLocks noGrp="1"/>
          </p:cNvSpPr>
          <p:nvPr>
            <p:ph type="sldNum" sz="quarter" idx="12"/>
          </p:nvPr>
        </p:nvSpPr>
        <p:spPr/>
        <p:txBody>
          <a:bodyPr/>
          <a:lstStyle/>
          <a:p>
            <a:fld id="{F48A3050-3C4F-4E17-905D-E7C5B5406460}" type="slidenum">
              <a:rPr lang="en-CA" smtClean="0"/>
              <a:t>18</a:t>
            </a:fld>
            <a:endParaRPr lang="en-CA"/>
          </a:p>
        </p:txBody>
      </p:sp>
    </p:spTree>
    <p:extLst>
      <p:ext uri="{BB962C8B-B14F-4D97-AF65-F5344CB8AC3E}">
        <p14:creationId xmlns:p14="http://schemas.microsoft.com/office/powerpoint/2010/main" val="246195000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BECFFDC-94DB-4DA3-94FE-22FEDDA8FA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7" name="Picture 6">
            <a:extLst>
              <a:ext uri="{FF2B5EF4-FFF2-40B4-BE49-F238E27FC236}">
                <a16:creationId xmlns:a16="http://schemas.microsoft.com/office/drawing/2014/main" id="{0E999F9C-85F6-4994-B0FD-CC920911BE7F}"/>
              </a:ext>
            </a:extLst>
          </p:cNvPr>
          <p:cNvPicPr>
            <a:picLocks noChangeAspect="1"/>
          </p:cNvPicPr>
          <p:nvPr/>
        </p:nvPicPr>
        <p:blipFill rotWithShape="1">
          <a:blip r:embed="rId3"/>
          <a:srcRect t="16045"/>
          <a:stretch/>
        </p:blipFill>
        <p:spPr>
          <a:xfrm>
            <a:off x="20" y="10"/>
            <a:ext cx="12191980" cy="6857990"/>
          </a:xfrm>
          <a:prstGeom prst="rect">
            <a:avLst/>
          </a:prstGeom>
        </p:spPr>
      </p:pic>
      <p:pic>
        <p:nvPicPr>
          <p:cNvPr id="14" name="Picture 13">
            <a:extLst>
              <a:ext uri="{FF2B5EF4-FFF2-40B4-BE49-F238E27FC236}">
                <a16:creationId xmlns:a16="http://schemas.microsoft.com/office/drawing/2014/main" id="{F28C5E77-0080-4457-B42A-3E5420A7C8D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6" name="Rectangle 15">
            <a:extLst>
              <a:ext uri="{FF2B5EF4-FFF2-40B4-BE49-F238E27FC236}">
                <a16:creationId xmlns:a16="http://schemas.microsoft.com/office/drawing/2014/main" id="{DE6F2CF7-0423-4CC7-90FD-1FEBA0CA5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712912" y="2125133"/>
            <a:ext cx="8736013" cy="2607734"/>
          </a:xfrm>
          <a:prstGeom prst="rect">
            <a:avLst/>
          </a:prstGeom>
          <a:solidFill>
            <a:schemeClr val="bg1">
              <a:alpha val="7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solidFill>
                <a:schemeClr val="tx1"/>
              </a:solidFill>
            </a:endParaRPr>
          </a:p>
        </p:txBody>
      </p:sp>
      <p:sp>
        <p:nvSpPr>
          <p:cNvPr id="2" name="Title 1">
            <a:extLst>
              <a:ext uri="{FF2B5EF4-FFF2-40B4-BE49-F238E27FC236}">
                <a16:creationId xmlns:a16="http://schemas.microsoft.com/office/drawing/2014/main" id="{3A39A32E-185A-4968-8537-EA0B9F144359}"/>
              </a:ext>
            </a:extLst>
          </p:cNvPr>
          <p:cNvSpPr>
            <a:spLocks noGrp="1"/>
          </p:cNvSpPr>
          <p:nvPr>
            <p:ph type="title" idx="4294967295"/>
          </p:nvPr>
        </p:nvSpPr>
        <p:spPr>
          <a:xfrm>
            <a:off x="1922991" y="2298700"/>
            <a:ext cx="8347076" cy="1595952"/>
          </a:xfrm>
        </p:spPr>
        <p:txBody>
          <a:bodyPr vert="horz" lIns="91440" tIns="45720" rIns="91440" bIns="45720" rtlCol="0" anchor="b">
            <a:normAutofit/>
          </a:bodyPr>
          <a:lstStyle/>
          <a:p>
            <a:pPr algn="ctr"/>
            <a:r>
              <a:rPr lang="en-US" sz="4800" dirty="0">
                <a:solidFill>
                  <a:schemeClr val="tx1"/>
                </a:solidFill>
              </a:rPr>
              <a:t>See you next session</a:t>
            </a:r>
          </a:p>
        </p:txBody>
      </p:sp>
      <p:sp>
        <p:nvSpPr>
          <p:cNvPr id="3" name="Slide Number Placeholder 2">
            <a:extLst>
              <a:ext uri="{FF2B5EF4-FFF2-40B4-BE49-F238E27FC236}">
                <a16:creationId xmlns:a16="http://schemas.microsoft.com/office/drawing/2014/main" id="{7F55AF26-7F30-37B6-6ACC-E6505C5DA19B}"/>
              </a:ext>
            </a:extLst>
          </p:cNvPr>
          <p:cNvSpPr>
            <a:spLocks noGrp="1"/>
          </p:cNvSpPr>
          <p:nvPr>
            <p:ph type="sldNum" sz="quarter" idx="12"/>
          </p:nvPr>
        </p:nvSpPr>
        <p:spPr/>
        <p:txBody>
          <a:bodyPr/>
          <a:lstStyle/>
          <a:p>
            <a:fld id="{F48A3050-3C4F-4E17-905D-E7C5B5406460}" type="slidenum">
              <a:rPr lang="en-CA" smtClean="0"/>
              <a:t>180</a:t>
            </a:fld>
            <a:endParaRPr lang="en-CA"/>
          </a:p>
        </p:txBody>
      </p:sp>
    </p:spTree>
    <p:extLst>
      <p:ext uri="{BB962C8B-B14F-4D97-AF65-F5344CB8AC3E}">
        <p14:creationId xmlns:p14="http://schemas.microsoft.com/office/powerpoint/2010/main" val="111691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AAFB0F-8675-525E-2E79-23D86BCF579E}"/>
              </a:ext>
            </a:extLst>
          </p:cNvPr>
          <p:cNvSpPr txBox="1"/>
          <p:nvPr/>
        </p:nvSpPr>
        <p:spPr>
          <a:xfrm>
            <a:off x="60649" y="549621"/>
            <a:ext cx="12070702" cy="6463308"/>
          </a:xfrm>
          <a:prstGeom prst="rect">
            <a:avLst/>
          </a:prstGeom>
          <a:noFill/>
        </p:spPr>
        <p:txBody>
          <a:bodyPr wrap="square">
            <a:spAutoFit/>
          </a:bodyPr>
          <a:lstStyle/>
          <a:p>
            <a:pPr marL="285750" indent="-285750">
              <a:buFont typeface="Arial" panose="020B0604020202020204" pitchFamily="34" charset="0"/>
              <a:buChar char="•"/>
            </a:pPr>
            <a:r>
              <a:rPr lang="en-US" dirty="0"/>
              <a:t>Parental estrangement and parental alienation are related but distinct concepts that involve disruptions in the parent-child relationship. I mentioned them here because they have come up many times in conversations I’ve been involved in recently.</a:t>
            </a:r>
          </a:p>
          <a:p>
            <a:endParaRPr lang="en-US" dirty="0"/>
          </a:p>
          <a:p>
            <a:pPr marL="285750" indent="-285750">
              <a:buFont typeface="Arial" panose="020B0604020202020204" pitchFamily="34" charset="0"/>
              <a:buChar char="•"/>
            </a:pPr>
            <a:r>
              <a:rPr lang="en-US" dirty="0">
                <a:solidFill>
                  <a:schemeClr val="bg1"/>
                </a:solidFill>
              </a:rPr>
              <a:t>Parental estrangement </a:t>
            </a:r>
            <a:r>
              <a:rPr lang="en-US" dirty="0"/>
              <a:t>refers to a situation where there is a breakdown or severing of the relationship between a parent and a child, often an adult child. This can result in little to no contact between the parties involved.</a:t>
            </a:r>
          </a:p>
          <a:p>
            <a:pPr marL="285750" indent="-285750">
              <a:buFont typeface="Arial" panose="020B0604020202020204" pitchFamily="34" charset="0"/>
              <a:buChar char="•"/>
            </a:pPr>
            <a:r>
              <a:rPr lang="en-US" dirty="0"/>
              <a:t>The causes of estrangement can be complex and varied, including unresolved conflicts, differing values or lifestyles, past abuse or neglect, mental health issues, or significant life changes. It can be initiated by either the parent or the child.</a:t>
            </a:r>
          </a:p>
          <a:p>
            <a:pPr marL="285750" indent="-285750">
              <a:buFont typeface="Arial" panose="020B0604020202020204" pitchFamily="34" charset="0"/>
              <a:buChar char="•"/>
            </a:pPr>
            <a:r>
              <a:rPr lang="en-US" dirty="0"/>
              <a:t>Estrangement is often characterized by a lack of communication, emotional distance, and sometimes a complete severance of the relationship. It can be temporary or permanent, depending on the circumstances and willingness of both parties to reconcile.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solidFill>
                  <a:schemeClr val="bg1"/>
                </a:solidFill>
              </a:rPr>
              <a:t>Parental alienation </a:t>
            </a:r>
            <a:r>
              <a:rPr lang="en-US" dirty="0"/>
              <a:t>occurs when one parent deliberately influences a child to reject or distance themselves from the other parent, often during or after a divorce or separation. This is typically seen in the context of custody disputes.</a:t>
            </a:r>
          </a:p>
          <a:p>
            <a:pPr marL="285750" indent="-285750">
              <a:buFont typeface="Arial" panose="020B0604020202020204" pitchFamily="34" charset="0"/>
              <a:buChar char="•"/>
            </a:pPr>
            <a:r>
              <a:rPr lang="en-US" dirty="0"/>
              <a:t>The alienating parent may engage in behaviors such as badmouthing the other parent, limiting contact, or creating a narrative that portrays the other parent negatively. The goal is often to undermine the child's relationship with the targeted parent.</a:t>
            </a:r>
          </a:p>
          <a:p>
            <a:pPr marL="285750" indent="-285750">
              <a:buFont typeface="Arial" panose="020B0604020202020204" pitchFamily="34" charset="0"/>
              <a:buChar char="•"/>
            </a:pPr>
            <a:r>
              <a:rPr lang="en-US" dirty="0"/>
              <a:t>Parental alienation can lead to the child exhibiting unjustified hostility or fear toward the targeted parent, refusing contact, or aligning exclusively with the alienating parent. It can have long-term emotional and psychological effects on the child.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Both parental estrangement and parental alienation involve significant emotional distress and can have lasting impacts on family dynamics. While estrangement can arise from a variety of factors and is not always intentional, alienation is typically a deliberate act by one parent to damage the child's relationship with the other parent. </a:t>
            </a:r>
            <a:br>
              <a:rPr lang="en-US" dirty="0"/>
            </a:br>
            <a:endParaRPr lang="en-CA" dirty="0"/>
          </a:p>
        </p:txBody>
      </p:sp>
      <p:sp>
        <p:nvSpPr>
          <p:cNvPr id="4" name="TextBox 3">
            <a:extLst>
              <a:ext uri="{FF2B5EF4-FFF2-40B4-BE49-F238E27FC236}">
                <a16:creationId xmlns:a16="http://schemas.microsoft.com/office/drawing/2014/main" id="{038F9955-C6CF-874F-CF14-24C9D16A6A59}"/>
              </a:ext>
            </a:extLst>
          </p:cNvPr>
          <p:cNvSpPr txBox="1"/>
          <p:nvPr/>
        </p:nvSpPr>
        <p:spPr>
          <a:xfrm>
            <a:off x="2164702" y="0"/>
            <a:ext cx="9703837" cy="584775"/>
          </a:xfrm>
          <a:prstGeom prst="rect">
            <a:avLst/>
          </a:prstGeom>
          <a:noFill/>
        </p:spPr>
        <p:txBody>
          <a:bodyPr wrap="square">
            <a:spAutoFit/>
          </a:bodyPr>
          <a:lstStyle/>
          <a:p>
            <a:r>
              <a:rPr lang="en-US" sz="3200" dirty="0">
                <a:solidFill>
                  <a:schemeClr val="bg1"/>
                </a:solidFill>
              </a:rPr>
              <a:t>PARENTAL ESTRANGEMENT AND ALIENATION </a:t>
            </a:r>
            <a:endParaRPr lang="en-CA" sz="3200" dirty="0">
              <a:solidFill>
                <a:schemeClr val="bg1"/>
              </a:solidFill>
            </a:endParaRPr>
          </a:p>
        </p:txBody>
      </p:sp>
      <p:sp>
        <p:nvSpPr>
          <p:cNvPr id="2" name="Slide Number Placeholder 1">
            <a:extLst>
              <a:ext uri="{FF2B5EF4-FFF2-40B4-BE49-F238E27FC236}">
                <a16:creationId xmlns:a16="http://schemas.microsoft.com/office/drawing/2014/main" id="{B804EDEC-01D6-C307-9E05-AB4E0B41F4EB}"/>
              </a:ext>
            </a:extLst>
          </p:cNvPr>
          <p:cNvSpPr>
            <a:spLocks noGrp="1"/>
          </p:cNvSpPr>
          <p:nvPr>
            <p:ph type="sldNum" sz="quarter" idx="12"/>
          </p:nvPr>
        </p:nvSpPr>
        <p:spPr/>
        <p:txBody>
          <a:bodyPr/>
          <a:lstStyle/>
          <a:p>
            <a:fld id="{F48A3050-3C4F-4E17-905D-E7C5B5406460}" type="slidenum">
              <a:rPr lang="en-CA" smtClean="0"/>
              <a:t>181</a:t>
            </a:fld>
            <a:endParaRPr lang="en-CA"/>
          </a:p>
        </p:txBody>
      </p:sp>
    </p:spTree>
    <p:extLst>
      <p:ext uri="{BB962C8B-B14F-4D97-AF65-F5344CB8AC3E}">
        <p14:creationId xmlns:p14="http://schemas.microsoft.com/office/powerpoint/2010/main" val="118791125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7D6C46-AFE1-A08E-E2BF-2F3532073DC1}"/>
              </a:ext>
            </a:extLst>
          </p:cNvPr>
          <p:cNvSpPr txBox="1"/>
          <p:nvPr/>
        </p:nvSpPr>
        <p:spPr>
          <a:xfrm>
            <a:off x="157065" y="288363"/>
            <a:ext cx="11877870" cy="5355312"/>
          </a:xfrm>
          <a:prstGeom prst="rect">
            <a:avLst/>
          </a:prstGeom>
          <a:noFill/>
        </p:spPr>
        <p:txBody>
          <a:bodyPr wrap="square">
            <a:spAutoFit/>
          </a:bodyPr>
          <a:lstStyle/>
          <a:p>
            <a:pPr marL="285750" indent="-285750">
              <a:buFont typeface="Arial" panose="020B0604020202020204" pitchFamily="34" charset="0"/>
              <a:buChar char="•"/>
            </a:pPr>
            <a:r>
              <a:rPr lang="en-US" dirty="0"/>
              <a:t>There’s been a recent marked interest in awareness and interest in both parental estrangement and alienation and a perception that these issues may be becoming more common. We do not however have statistics that allow us to determine whether rates of parental estrangement and alienation are indeed on the rise, but several factors may contribute to this perception.</a:t>
            </a:r>
          </a:p>
          <a:p>
            <a:r>
              <a:rPr lang="en-US" dirty="0"/>
              <a:t> </a:t>
            </a:r>
          </a:p>
          <a:p>
            <a:pPr marL="285750" indent="-285750">
              <a:buFont typeface="Arial" panose="020B0604020202020204" pitchFamily="34" charset="0"/>
              <a:buChar char="•"/>
            </a:pPr>
            <a:r>
              <a:rPr lang="en-US" dirty="0"/>
              <a:t>There is growing awareness and discussion around family dynamics, mental health, and interpersonal relationships, which may lead to more people recognizing and reporting issues of estrangement and alienation. This increased visibility can create the perception that these issues are more prevalent.</a:t>
            </a:r>
          </a:p>
          <a:p>
            <a:pPr marL="285750" indent="-285750">
              <a:buFont typeface="Arial" panose="020B0604020202020204" pitchFamily="34" charset="0"/>
              <a:buChar char="•"/>
            </a:pPr>
            <a:r>
              <a:rPr lang="en-US" dirty="0"/>
              <a:t>Societal shifts, such as changing family structures, increased mobility, and evolving cultural norms around individualism and self-care, may contribute to estrangement. People may feel more empowered to distance themselves from toxic or unhealthy relationships, including family ties.</a:t>
            </a:r>
          </a:p>
          <a:p>
            <a:pPr marL="285750" indent="-285750">
              <a:buFont typeface="Arial" panose="020B0604020202020204" pitchFamily="34" charset="0"/>
              <a:buChar char="•"/>
            </a:pPr>
            <a:r>
              <a:rPr lang="en-US" dirty="0"/>
              <a:t>With high rates of divorce and complex custody arrangements, the potential for parental alienation can increase. Legal systems and mental health professionals are more attuned to recognizing and addressing alienation, which can bring more cases to light.</a:t>
            </a:r>
          </a:p>
          <a:p>
            <a:pPr marL="285750" indent="-285750">
              <a:buFont typeface="Arial" panose="020B0604020202020204" pitchFamily="34" charset="0"/>
              <a:buChar char="•"/>
            </a:pPr>
            <a:r>
              <a:rPr lang="en-US" dirty="0"/>
              <a:t>While technology can facilitate communication, it can also contribute to misunderstandings and conflicts. Social media can amplify familial tensions or provide platforms for airing grievances, potentially leading to estrangement.</a:t>
            </a:r>
            <a:br>
              <a:rPr lang="en-US" dirty="0"/>
            </a:br>
            <a:br>
              <a:rPr lang="en-US" dirty="0"/>
            </a:br>
            <a:br>
              <a:rPr lang="en-US" dirty="0"/>
            </a:br>
            <a:endParaRPr lang="en-CA" dirty="0"/>
          </a:p>
        </p:txBody>
      </p:sp>
      <p:sp>
        <p:nvSpPr>
          <p:cNvPr id="2" name="Slide Number Placeholder 1">
            <a:extLst>
              <a:ext uri="{FF2B5EF4-FFF2-40B4-BE49-F238E27FC236}">
                <a16:creationId xmlns:a16="http://schemas.microsoft.com/office/drawing/2014/main" id="{CB04412F-F2DC-1F01-BCD3-97C97B1C99CD}"/>
              </a:ext>
            </a:extLst>
          </p:cNvPr>
          <p:cNvSpPr>
            <a:spLocks noGrp="1"/>
          </p:cNvSpPr>
          <p:nvPr>
            <p:ph type="sldNum" sz="quarter" idx="12"/>
          </p:nvPr>
        </p:nvSpPr>
        <p:spPr/>
        <p:txBody>
          <a:bodyPr/>
          <a:lstStyle/>
          <a:p>
            <a:fld id="{F48A3050-3C4F-4E17-905D-E7C5B5406460}" type="slidenum">
              <a:rPr lang="en-CA" smtClean="0"/>
              <a:t>182</a:t>
            </a:fld>
            <a:endParaRPr lang="en-CA"/>
          </a:p>
        </p:txBody>
      </p:sp>
    </p:spTree>
    <p:extLst>
      <p:ext uri="{BB962C8B-B14F-4D97-AF65-F5344CB8AC3E}">
        <p14:creationId xmlns:p14="http://schemas.microsoft.com/office/powerpoint/2010/main" val="238973940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991B72-E74C-791A-AB69-0D5CB383C700}"/>
              </a:ext>
            </a:extLst>
          </p:cNvPr>
          <p:cNvSpPr txBox="1"/>
          <p:nvPr/>
        </p:nvSpPr>
        <p:spPr>
          <a:xfrm>
            <a:off x="46653" y="134695"/>
            <a:ext cx="12098694" cy="6463308"/>
          </a:xfrm>
          <a:prstGeom prst="rect">
            <a:avLst/>
          </a:prstGeom>
          <a:noFill/>
        </p:spPr>
        <p:txBody>
          <a:bodyPr wrap="square">
            <a:spAutoFit/>
          </a:bodyPr>
          <a:lstStyle/>
          <a:p>
            <a:pPr marL="285750" indent="-285750">
              <a:buFont typeface="Arial" panose="020B0604020202020204" pitchFamily="34" charset="0"/>
              <a:buChar char="•"/>
            </a:pPr>
            <a:r>
              <a:rPr lang="en-US" dirty="0"/>
              <a:t>There are several books and articles that explore the various aspects of parental estrangement and alienation.</a:t>
            </a:r>
            <a:br>
              <a:rPr lang="en-US" dirty="0"/>
            </a:br>
            <a:br>
              <a:rPr lang="en-US" dirty="0">
                <a:solidFill>
                  <a:schemeClr val="bg1"/>
                </a:solidFill>
              </a:rPr>
            </a:br>
            <a:r>
              <a:rPr lang="en-US" dirty="0">
                <a:solidFill>
                  <a:schemeClr val="bg1"/>
                </a:solidFill>
              </a:rPr>
              <a:t>Books on estrangement:</a:t>
            </a:r>
            <a:br>
              <a:rPr lang="en-US" dirty="0"/>
            </a:br>
            <a:r>
              <a:rPr lang="en-US" dirty="0"/>
              <a:t>- "When Parents Hurt: Compassionate Strategies When You and Your Grown Child Don't Get Along" by Joshua Coleman. This book offers strategies for parents dealing with estrangement from their adult children, focusing on understanding and healing.</a:t>
            </a:r>
            <a:br>
              <a:rPr lang="en-US" dirty="0"/>
            </a:br>
            <a:r>
              <a:rPr lang="en-US" dirty="0"/>
              <a:t>- "Fault Lines: Fractured Families and How to Mend Them" by Karl Pillemer. Based on research and interviews, this book explores family estrangement and offers advice on reconciliation.</a:t>
            </a:r>
            <a:br>
              <a:rPr lang="en-US" dirty="0"/>
            </a:br>
            <a:r>
              <a:rPr lang="en-US" dirty="0"/>
              <a:t>- "Done With The Crying: Help and Healing for Mothers of Estranged Adult Children" by Sheri McGregor. This book provides support and guidance for parents experiencing estrangement from their adult children.</a:t>
            </a:r>
            <a:br>
              <a:rPr lang="en-US" dirty="0"/>
            </a:br>
            <a:r>
              <a:rPr lang="en-US" dirty="0"/>
              <a:t>- "Family Estrangement: A Matter of Perspective" by Kylie </a:t>
            </a:r>
            <a:r>
              <a:rPr lang="en-US" dirty="0" err="1"/>
              <a:t>Agllias</a:t>
            </a:r>
            <a:r>
              <a:rPr lang="en-US" dirty="0"/>
              <a:t>. This book examines the causes and impacts of family estrangement, offering insights from both personal stories and research. </a:t>
            </a:r>
          </a:p>
          <a:p>
            <a:pPr marL="285750" indent="-285750">
              <a:buFont typeface="Arial" panose="020B0604020202020204" pitchFamily="34" charset="0"/>
              <a:buChar char="•"/>
            </a:pPr>
            <a:br>
              <a:rPr lang="en-US" dirty="0">
                <a:solidFill>
                  <a:schemeClr val="bg1"/>
                </a:solidFill>
              </a:rPr>
            </a:br>
            <a:r>
              <a:rPr lang="en-US" dirty="0">
                <a:solidFill>
                  <a:schemeClr val="bg1"/>
                </a:solidFill>
              </a:rPr>
              <a:t>Articles on estrangement:</a:t>
            </a:r>
            <a:br>
              <a:rPr lang="en-US" dirty="0"/>
            </a:br>
            <a:r>
              <a:rPr lang="en-US" dirty="0"/>
              <a:t>- "The Hidden Pain of Family Estrangement" by Mark S. Rye and Crystal L. Park, published in Psychology Today. This article discusses the emotional impact of estrangement and offers suggestions for coping.</a:t>
            </a:r>
            <a:br>
              <a:rPr lang="en-US" dirty="0"/>
            </a:br>
            <a:r>
              <a:rPr lang="en-US" dirty="0"/>
              <a:t>- "Understanding Family Estrangement: What Is It and Why Does It Happen?" by Lucy Blake, published in The Psychologist. This article explores the reasons behind family estrangement and its psychological effects.</a:t>
            </a:r>
            <a:br>
              <a:rPr lang="en-US" dirty="0"/>
            </a:br>
            <a:r>
              <a:rPr lang="en-US" dirty="0"/>
              <a:t>- "The Long Reach of Family Estrangement" by Joshua Coleman, published in The Atlantic. This article examines the complexities and emotional toll of estrangement within families.</a:t>
            </a:r>
            <a:br>
              <a:rPr lang="en-US" dirty="0"/>
            </a:br>
            <a:br>
              <a:rPr lang="en-US" dirty="0"/>
            </a:br>
            <a:br>
              <a:rPr lang="en-US" dirty="0"/>
            </a:br>
            <a:endParaRPr lang="en-CA" dirty="0"/>
          </a:p>
        </p:txBody>
      </p:sp>
      <p:sp>
        <p:nvSpPr>
          <p:cNvPr id="2" name="Slide Number Placeholder 1">
            <a:extLst>
              <a:ext uri="{FF2B5EF4-FFF2-40B4-BE49-F238E27FC236}">
                <a16:creationId xmlns:a16="http://schemas.microsoft.com/office/drawing/2014/main" id="{FD6DE5D9-BE11-BCC6-BAFC-D8CA3FB03B12}"/>
              </a:ext>
            </a:extLst>
          </p:cNvPr>
          <p:cNvSpPr>
            <a:spLocks noGrp="1"/>
          </p:cNvSpPr>
          <p:nvPr>
            <p:ph type="sldNum" sz="quarter" idx="12"/>
          </p:nvPr>
        </p:nvSpPr>
        <p:spPr/>
        <p:txBody>
          <a:bodyPr/>
          <a:lstStyle/>
          <a:p>
            <a:fld id="{F48A3050-3C4F-4E17-905D-E7C5B5406460}" type="slidenum">
              <a:rPr lang="en-CA" smtClean="0"/>
              <a:t>183</a:t>
            </a:fld>
            <a:endParaRPr lang="en-CA"/>
          </a:p>
        </p:txBody>
      </p:sp>
    </p:spTree>
    <p:extLst>
      <p:ext uri="{BB962C8B-B14F-4D97-AF65-F5344CB8AC3E}">
        <p14:creationId xmlns:p14="http://schemas.microsoft.com/office/powerpoint/2010/main" val="245263519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4A49F6-4B0D-4BFA-5B46-6B8D8465EA85}"/>
              </a:ext>
            </a:extLst>
          </p:cNvPr>
          <p:cNvSpPr txBox="1"/>
          <p:nvPr/>
        </p:nvSpPr>
        <p:spPr>
          <a:xfrm>
            <a:off x="115077" y="0"/>
            <a:ext cx="11961845" cy="5909310"/>
          </a:xfrm>
          <a:prstGeom prst="rect">
            <a:avLst/>
          </a:prstGeom>
          <a:noFill/>
        </p:spPr>
        <p:txBody>
          <a:bodyPr wrap="square">
            <a:spAutoFit/>
          </a:bodyPr>
          <a:lstStyle/>
          <a:p>
            <a:pPr marL="285750" indent="-285750">
              <a:buFont typeface="Arial" panose="020B0604020202020204" pitchFamily="34" charset="0"/>
              <a:buChar char="•"/>
            </a:pPr>
            <a:r>
              <a:rPr lang="en-US" dirty="0">
                <a:solidFill>
                  <a:schemeClr val="bg1"/>
                </a:solidFill>
              </a:rPr>
              <a:t>Books on parental alienation:</a:t>
            </a:r>
          </a:p>
          <a:p>
            <a:pPr marL="285750" indent="-285750">
              <a:buFont typeface="Arial" panose="020B0604020202020204" pitchFamily="34" charset="0"/>
              <a:buChar char="•"/>
            </a:pPr>
            <a:r>
              <a:rPr lang="en-US" dirty="0"/>
              <a:t>"Divorce Poison: How to Protect Your Family from Bad-mouthing and Brainwashing" by Dr. Richard A. </a:t>
            </a:r>
            <a:r>
              <a:rPr lang="en-US" dirty="0" err="1"/>
              <a:t>Warshak</a:t>
            </a:r>
            <a:r>
              <a:rPr lang="en-US" dirty="0"/>
              <a:t> - This book provides insights into how parental alienation can occur and offers strategies for preventing and addressing it.</a:t>
            </a:r>
          </a:p>
          <a:p>
            <a:pPr marL="285750" indent="-285750">
              <a:buFont typeface="Arial" panose="020B0604020202020204" pitchFamily="34" charset="0"/>
              <a:buChar char="•"/>
            </a:pPr>
            <a:r>
              <a:rPr lang="en-US" dirty="0"/>
              <a:t>"The Parental Alienation Syndrome: A Family Therapy and Collaborative Systems Approach to Amelioration" by Linda J. Gottlieb - This book explores therapeutic approaches to dealing with parental alienation.</a:t>
            </a:r>
          </a:p>
          <a:p>
            <a:pPr marL="285750" indent="-285750">
              <a:buFont typeface="Arial" panose="020B0604020202020204" pitchFamily="34" charset="0"/>
              <a:buChar char="•"/>
            </a:pPr>
            <a:r>
              <a:rPr lang="en-US" dirty="0"/>
              <a:t>"Adult Children of Parental Alienation Syndrome: Breaking the Ties That Bind" by Amy J. L. Baker - This book focuses on the long-term effects of parental alienation on children and offers guidance for healing.</a:t>
            </a:r>
          </a:p>
          <a:p>
            <a:pPr marL="285750" indent="-285750">
              <a:buFont typeface="Arial" panose="020B0604020202020204" pitchFamily="34" charset="0"/>
              <a:buChar char="•"/>
            </a:pPr>
            <a:r>
              <a:rPr lang="en-US" dirty="0"/>
              <a:t>"Co-Parenting with a Toxic Ex: What to Do When Your Ex-Spouse Tries to Turn the Kids Against You" by Amy J. L. Baker and Paul R. Fine - This book provides practical advice for dealing with a co-parent who may be attempting to alienate your children.</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Articles on parental alienation:</a:t>
            </a:r>
          </a:p>
          <a:p>
            <a:pPr marL="285750" indent="-285750">
              <a:buFont typeface="Arial" panose="020B0604020202020204" pitchFamily="34" charset="0"/>
              <a:buChar char="•"/>
            </a:pPr>
            <a:r>
              <a:rPr lang="en-US" dirty="0"/>
              <a:t>"Parental Alienation: What Is It, and What Data Support It?" by Joan S. Meier - This article, published in the Family Court Review, examines the concept of parental alienation and the evidence supporting it.</a:t>
            </a:r>
          </a:p>
          <a:p>
            <a:pPr marL="285750" indent="-285750">
              <a:buFont typeface="Arial" panose="020B0604020202020204" pitchFamily="34" charset="0"/>
              <a:buChar char="•"/>
            </a:pPr>
            <a:r>
              <a:rPr lang="en-US" dirty="0"/>
              <a:t>"The Impact of Parental Alienation on Children: An Overview of the Research" by Jennifer J. Harman and Zeynep </a:t>
            </a:r>
            <a:r>
              <a:rPr lang="en-US" dirty="0" err="1"/>
              <a:t>Biringen</a:t>
            </a:r>
            <a:r>
              <a:rPr lang="en-US" dirty="0"/>
              <a:t> - This article reviews the research on how parental alienation affects children and their relationships.</a:t>
            </a:r>
          </a:p>
          <a:p>
            <a:pPr marL="285750" indent="-285750">
              <a:buFont typeface="Arial" panose="020B0604020202020204" pitchFamily="34" charset="0"/>
              <a:buChar char="•"/>
            </a:pPr>
            <a:r>
              <a:rPr lang="en-US" dirty="0"/>
              <a:t>"Parental Alienation Syndrome: A Critical Review of the Evidence" by Paul R. Fine and Amy J. L. Baker - This article critically examines the evidence for and against the concept of parental alienation syndrome.</a:t>
            </a:r>
            <a:br>
              <a:rPr lang="en-US" dirty="0"/>
            </a:br>
            <a:br>
              <a:rPr lang="en-US" dirty="0"/>
            </a:br>
            <a:br>
              <a:rPr lang="en-US" dirty="0"/>
            </a:br>
            <a:endParaRPr lang="en-CA" dirty="0"/>
          </a:p>
        </p:txBody>
      </p:sp>
      <p:sp>
        <p:nvSpPr>
          <p:cNvPr id="2" name="Slide Number Placeholder 1">
            <a:extLst>
              <a:ext uri="{FF2B5EF4-FFF2-40B4-BE49-F238E27FC236}">
                <a16:creationId xmlns:a16="http://schemas.microsoft.com/office/drawing/2014/main" id="{182A56FF-7816-2EDF-640F-F31B447660CF}"/>
              </a:ext>
            </a:extLst>
          </p:cNvPr>
          <p:cNvSpPr>
            <a:spLocks noGrp="1"/>
          </p:cNvSpPr>
          <p:nvPr>
            <p:ph type="sldNum" sz="quarter" idx="12"/>
          </p:nvPr>
        </p:nvSpPr>
        <p:spPr/>
        <p:txBody>
          <a:bodyPr/>
          <a:lstStyle/>
          <a:p>
            <a:fld id="{F48A3050-3C4F-4E17-905D-E7C5B5406460}" type="slidenum">
              <a:rPr lang="en-CA" smtClean="0"/>
              <a:t>184</a:t>
            </a:fld>
            <a:endParaRPr lang="en-CA"/>
          </a:p>
        </p:txBody>
      </p:sp>
    </p:spTree>
    <p:extLst>
      <p:ext uri="{BB962C8B-B14F-4D97-AF65-F5344CB8AC3E}">
        <p14:creationId xmlns:p14="http://schemas.microsoft.com/office/powerpoint/2010/main" val="203924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428AAE-1654-C59D-9BAE-1C1F4BBD349B}"/>
              </a:ext>
            </a:extLst>
          </p:cNvPr>
          <p:cNvSpPr>
            <a:spLocks noGrp="1"/>
          </p:cNvSpPr>
          <p:nvPr>
            <p:ph type="sldNum" sz="quarter" idx="12"/>
          </p:nvPr>
        </p:nvSpPr>
        <p:spPr/>
        <p:txBody>
          <a:bodyPr/>
          <a:lstStyle/>
          <a:p>
            <a:fld id="{F48A3050-3C4F-4E17-905D-E7C5B5406460}" type="slidenum">
              <a:rPr lang="en-CA" smtClean="0"/>
              <a:t>19</a:t>
            </a:fld>
            <a:endParaRPr lang="en-CA"/>
          </a:p>
        </p:txBody>
      </p:sp>
      <p:pic>
        <p:nvPicPr>
          <p:cNvPr id="4" name="Picture 3">
            <a:extLst>
              <a:ext uri="{FF2B5EF4-FFF2-40B4-BE49-F238E27FC236}">
                <a16:creationId xmlns:a16="http://schemas.microsoft.com/office/drawing/2014/main" id="{566562A1-DFA4-F49A-D69B-707B8B44AD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5811520" cy="6858000"/>
          </a:xfrm>
          <a:prstGeom prst="rect">
            <a:avLst/>
          </a:prstGeom>
        </p:spPr>
      </p:pic>
      <p:pic>
        <p:nvPicPr>
          <p:cNvPr id="6" name="Picture 5">
            <a:extLst>
              <a:ext uri="{FF2B5EF4-FFF2-40B4-BE49-F238E27FC236}">
                <a16:creationId xmlns:a16="http://schemas.microsoft.com/office/drawing/2014/main" id="{E05ECF88-2B58-339A-CFB4-C2CC6CE7FC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1521" y="0"/>
            <a:ext cx="6380479" cy="6858000"/>
          </a:xfrm>
          <a:prstGeom prst="rect">
            <a:avLst/>
          </a:prstGeom>
        </p:spPr>
      </p:pic>
    </p:spTree>
    <p:extLst>
      <p:ext uri="{BB962C8B-B14F-4D97-AF65-F5344CB8AC3E}">
        <p14:creationId xmlns:p14="http://schemas.microsoft.com/office/powerpoint/2010/main" val="3194444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CEAFF6-AD9B-29CC-D847-FDA894E7E849}"/>
              </a:ext>
            </a:extLst>
          </p:cNvPr>
          <p:cNvSpPr>
            <a:spLocks noGrp="1"/>
          </p:cNvSpPr>
          <p:nvPr>
            <p:ph type="sldNum" sz="quarter" idx="12"/>
          </p:nvPr>
        </p:nvSpPr>
        <p:spPr/>
        <p:txBody>
          <a:bodyPr/>
          <a:lstStyle/>
          <a:p>
            <a:fld id="{F48A3050-3C4F-4E17-905D-E7C5B5406460}" type="slidenum">
              <a:rPr lang="en-CA" smtClean="0"/>
              <a:t>2</a:t>
            </a:fld>
            <a:endParaRPr lang="en-CA"/>
          </a:p>
        </p:txBody>
      </p:sp>
      <p:pic>
        <p:nvPicPr>
          <p:cNvPr id="3" name="Picture 2">
            <a:extLst>
              <a:ext uri="{FF2B5EF4-FFF2-40B4-BE49-F238E27FC236}">
                <a16:creationId xmlns:a16="http://schemas.microsoft.com/office/drawing/2014/main" id="{F61AB5C4-A5E3-BBDC-E6AC-6B21286AE0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6719" y="2949814"/>
            <a:ext cx="4442311" cy="3655602"/>
          </a:xfrm>
          <a:prstGeom prst="rect">
            <a:avLst/>
          </a:prstGeom>
        </p:spPr>
      </p:pic>
      <p:pic>
        <p:nvPicPr>
          <p:cNvPr id="5" name="Picture 4">
            <a:extLst>
              <a:ext uri="{FF2B5EF4-FFF2-40B4-BE49-F238E27FC236}">
                <a16:creationId xmlns:a16="http://schemas.microsoft.com/office/drawing/2014/main" id="{B073A11B-F18A-7FDD-ACC9-EB2C7C3ED6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135" y="116541"/>
            <a:ext cx="4706472" cy="2492189"/>
          </a:xfrm>
          <a:prstGeom prst="rect">
            <a:avLst/>
          </a:prstGeom>
        </p:spPr>
      </p:pic>
      <p:pic>
        <p:nvPicPr>
          <p:cNvPr id="7" name="Picture 6">
            <a:extLst>
              <a:ext uri="{FF2B5EF4-FFF2-40B4-BE49-F238E27FC236}">
                <a16:creationId xmlns:a16="http://schemas.microsoft.com/office/drawing/2014/main" id="{C5746B16-D3B7-BC0C-C1C5-FA373AA34B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3611" y="116542"/>
            <a:ext cx="4706473" cy="2470562"/>
          </a:xfrm>
          <a:prstGeom prst="rect">
            <a:avLst/>
          </a:prstGeom>
        </p:spPr>
      </p:pic>
      <p:pic>
        <p:nvPicPr>
          <p:cNvPr id="6" name="Picture 5">
            <a:extLst>
              <a:ext uri="{FF2B5EF4-FFF2-40B4-BE49-F238E27FC236}">
                <a16:creationId xmlns:a16="http://schemas.microsoft.com/office/drawing/2014/main" id="{E7203F4C-7608-729E-1D7D-4510BE687B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2972" y="2949814"/>
            <a:ext cx="4442311" cy="3655602"/>
          </a:xfrm>
          <a:prstGeom prst="rect">
            <a:avLst/>
          </a:prstGeom>
        </p:spPr>
      </p:pic>
    </p:spTree>
    <p:extLst>
      <p:ext uri="{BB962C8B-B14F-4D97-AF65-F5344CB8AC3E}">
        <p14:creationId xmlns:p14="http://schemas.microsoft.com/office/powerpoint/2010/main" val="12830704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70F56-C620-4EB7-9642-622FCFBF2A94}"/>
              </a:ext>
            </a:extLst>
          </p:cNvPr>
          <p:cNvSpPr>
            <a:spLocks noGrp="1"/>
          </p:cNvSpPr>
          <p:nvPr>
            <p:ph type="ctrTitle" idx="4294967295"/>
          </p:nvPr>
        </p:nvSpPr>
        <p:spPr>
          <a:xfrm>
            <a:off x="214669" y="609069"/>
            <a:ext cx="11472862" cy="1739900"/>
          </a:xfrm>
        </p:spPr>
        <p:txBody>
          <a:bodyPr vert="horz" lIns="91440" tIns="45720" rIns="91440" bIns="45720" rtlCol="0" anchor="ctr">
            <a:normAutofit/>
          </a:bodyPr>
          <a:lstStyle/>
          <a:p>
            <a:pPr algn="ctr">
              <a:lnSpc>
                <a:spcPct val="80000"/>
              </a:lnSpc>
            </a:pPr>
            <a:r>
              <a:rPr lang="en-US" sz="4400" spc="150" dirty="0">
                <a:solidFill>
                  <a:schemeClr val="bg1"/>
                </a:solidFill>
              </a:rPr>
              <a:t>E-mailed questions, comments, feedback, HOUSEKEEPING</a:t>
            </a:r>
            <a:br>
              <a:rPr lang="en-US" sz="6000" spc="150" dirty="0">
                <a:solidFill>
                  <a:schemeClr val="bg1"/>
                </a:solidFill>
              </a:rPr>
            </a:br>
            <a:endParaRPr lang="en-US" sz="3600" spc="150" dirty="0">
              <a:solidFill>
                <a:schemeClr val="bg1"/>
              </a:solidFill>
            </a:endParaRPr>
          </a:p>
        </p:txBody>
      </p:sp>
      <p:pic>
        <p:nvPicPr>
          <p:cNvPr id="6" name="Picture 5" descr="Rainbow over valley">
            <a:extLst>
              <a:ext uri="{FF2B5EF4-FFF2-40B4-BE49-F238E27FC236}">
                <a16:creationId xmlns:a16="http://schemas.microsoft.com/office/drawing/2014/main" id="{E07672A3-5B50-4DA5-A3F7-D58D8A9918D2}"/>
              </a:ext>
            </a:extLst>
          </p:cNvPr>
          <p:cNvPicPr>
            <a:picLocks noChangeAspect="1"/>
          </p:cNvPicPr>
          <p:nvPr/>
        </p:nvPicPr>
        <p:blipFill rotWithShape="1">
          <a:blip r:embed="rId2"/>
          <a:srcRect t="46667"/>
          <a:stretch/>
        </p:blipFill>
        <p:spPr>
          <a:xfrm>
            <a:off x="833120" y="2644588"/>
            <a:ext cx="10332720" cy="3359972"/>
          </a:xfrm>
          <a:prstGeom prst="rect">
            <a:avLst/>
          </a:prstGeom>
        </p:spPr>
      </p:pic>
      <p:sp>
        <p:nvSpPr>
          <p:cNvPr id="5" name="Slide Number Placeholder 4">
            <a:extLst>
              <a:ext uri="{FF2B5EF4-FFF2-40B4-BE49-F238E27FC236}">
                <a16:creationId xmlns:a16="http://schemas.microsoft.com/office/drawing/2014/main" id="{522E449F-3E4A-37AD-DF2E-744F7896C91E}"/>
              </a:ext>
            </a:extLst>
          </p:cNvPr>
          <p:cNvSpPr>
            <a:spLocks noGrp="1"/>
          </p:cNvSpPr>
          <p:nvPr>
            <p:ph type="sldNum" sz="quarter" idx="12"/>
          </p:nvPr>
        </p:nvSpPr>
        <p:spPr/>
        <p:txBody>
          <a:bodyPr/>
          <a:lstStyle/>
          <a:p>
            <a:fld id="{F48A3050-3C4F-4E17-905D-E7C5B5406460}" type="slidenum">
              <a:rPr lang="en-CA" smtClean="0"/>
              <a:t>20</a:t>
            </a:fld>
            <a:endParaRPr lang="en-CA"/>
          </a:p>
        </p:txBody>
      </p:sp>
    </p:spTree>
    <p:extLst>
      <p:ext uri="{BB962C8B-B14F-4D97-AF65-F5344CB8AC3E}">
        <p14:creationId xmlns:p14="http://schemas.microsoft.com/office/powerpoint/2010/main" val="965234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B5A62A-9274-E98A-E346-7CB88CD86DF4}"/>
              </a:ext>
            </a:extLst>
          </p:cNvPr>
          <p:cNvSpPr>
            <a:spLocks noGrp="1"/>
          </p:cNvSpPr>
          <p:nvPr>
            <p:ph idx="4294967295"/>
          </p:nvPr>
        </p:nvSpPr>
        <p:spPr>
          <a:xfrm>
            <a:off x="4602507" y="353809"/>
            <a:ext cx="7589493" cy="4038600"/>
          </a:xfrm>
        </p:spPr>
        <p:txBody>
          <a:bodyPr>
            <a:noAutofit/>
          </a:bodyPr>
          <a:lstStyle/>
          <a:p>
            <a:pPr marL="45720" indent="0" algn="ctr">
              <a:buNone/>
            </a:pPr>
            <a:r>
              <a:rPr lang="en-US" sz="3200" dirty="0">
                <a:solidFill>
                  <a:schemeClr val="bg1"/>
                </a:solidFill>
              </a:rPr>
              <a:t>ZOOM PARTICIPANT AGREEMENT</a:t>
            </a:r>
            <a:endParaRPr lang="en-US" sz="2400" dirty="0"/>
          </a:p>
          <a:p>
            <a:r>
              <a:rPr lang="en-US" sz="2400" dirty="0"/>
              <a:t>Please m</a:t>
            </a:r>
            <a:r>
              <a:rPr lang="en-US" sz="2400" dirty="0">
                <a:solidFill>
                  <a:schemeClr val="tx1"/>
                </a:solidFill>
              </a:rPr>
              <a:t>ute your microphone when not using it</a:t>
            </a:r>
          </a:p>
          <a:p>
            <a:r>
              <a:rPr lang="en-US" sz="2800" dirty="0">
                <a:solidFill>
                  <a:schemeClr val="bg1"/>
                </a:solidFill>
              </a:rPr>
              <a:t>Please have your camera on at the beginning of the session and during question period . You may turn it off during PowerPoint slide presentations or if you need to step out of the group. It’s important that we see each other so that we can establish trust and ensure confidentiality.</a:t>
            </a:r>
          </a:p>
          <a:p>
            <a:r>
              <a:rPr lang="en-US" sz="2400" dirty="0"/>
              <a:t>Please make sure</a:t>
            </a:r>
            <a:r>
              <a:rPr lang="en-US" sz="2400" dirty="0">
                <a:solidFill>
                  <a:schemeClr val="tx1"/>
                </a:solidFill>
              </a:rPr>
              <a:t> no one at your end who is not taking part in the course can see or overhear other group participants .</a:t>
            </a:r>
          </a:p>
          <a:p>
            <a:r>
              <a:rPr lang="en-US" sz="2400" dirty="0">
                <a:solidFill>
                  <a:schemeClr val="tx1"/>
                </a:solidFill>
              </a:rPr>
              <a:t>When you have  questions, comments, feedback please chat them to the co-leaders or save them for the question periods when you can raise your </a:t>
            </a:r>
            <a:r>
              <a:rPr lang="en-US" sz="2400" dirty="0"/>
              <a:t>hand icon and wait until one of the co leaders gets to you.</a:t>
            </a:r>
            <a:r>
              <a:rPr lang="en-US" sz="2400" dirty="0">
                <a:solidFill>
                  <a:schemeClr val="tx1"/>
                </a:solidFill>
              </a:rPr>
              <a:t> </a:t>
            </a:r>
          </a:p>
        </p:txBody>
      </p:sp>
      <p:pic>
        <p:nvPicPr>
          <p:cNvPr id="2" name="Picture 1" descr="A poster of a video conference&#10;&#10;Description automatically generated">
            <a:extLst>
              <a:ext uri="{FF2B5EF4-FFF2-40B4-BE49-F238E27FC236}">
                <a16:creationId xmlns:a16="http://schemas.microsoft.com/office/drawing/2014/main" id="{B633B946-AD4D-024E-7850-B757577386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25" y="1554480"/>
            <a:ext cx="4300723" cy="5067776"/>
          </a:xfrm>
          <a:prstGeom prst="rect">
            <a:avLst/>
          </a:prstGeom>
        </p:spPr>
      </p:pic>
      <p:sp>
        <p:nvSpPr>
          <p:cNvPr id="4" name="Slide Number Placeholder 3">
            <a:extLst>
              <a:ext uri="{FF2B5EF4-FFF2-40B4-BE49-F238E27FC236}">
                <a16:creationId xmlns:a16="http://schemas.microsoft.com/office/drawing/2014/main" id="{528333D1-7710-A02F-8730-D4428B70F495}"/>
              </a:ext>
            </a:extLst>
          </p:cNvPr>
          <p:cNvSpPr>
            <a:spLocks noGrp="1"/>
          </p:cNvSpPr>
          <p:nvPr>
            <p:ph type="sldNum" sz="quarter" idx="12"/>
          </p:nvPr>
        </p:nvSpPr>
        <p:spPr/>
        <p:txBody>
          <a:bodyPr/>
          <a:lstStyle/>
          <a:p>
            <a:fld id="{5B621ED0-B45F-441E-93E9-023E2B55C8A5}" type="slidenum">
              <a:rPr lang="en-CA" smtClean="0"/>
              <a:t>21</a:t>
            </a:fld>
            <a:endParaRPr lang="en-CA"/>
          </a:p>
        </p:txBody>
      </p:sp>
      <p:sp>
        <p:nvSpPr>
          <p:cNvPr id="6" name="TextBox 5">
            <a:extLst>
              <a:ext uri="{FF2B5EF4-FFF2-40B4-BE49-F238E27FC236}">
                <a16:creationId xmlns:a16="http://schemas.microsoft.com/office/drawing/2014/main" id="{D71FCA56-56AC-99DA-47AF-1C51C2CB253E}"/>
              </a:ext>
            </a:extLst>
          </p:cNvPr>
          <p:cNvSpPr txBox="1"/>
          <p:nvPr/>
        </p:nvSpPr>
        <p:spPr>
          <a:xfrm>
            <a:off x="87232" y="30643"/>
            <a:ext cx="4526307" cy="1200329"/>
          </a:xfrm>
          <a:prstGeom prst="rect">
            <a:avLst/>
          </a:prstGeom>
          <a:noFill/>
        </p:spPr>
        <p:txBody>
          <a:bodyPr wrap="square">
            <a:spAutoFit/>
          </a:bodyPr>
          <a:lstStyle/>
          <a:p>
            <a:pPr marL="342900" indent="-342900">
              <a:buFont typeface="Arial" panose="020B0604020202020204" pitchFamily="34" charset="0"/>
              <a:buChar char="•"/>
            </a:pPr>
            <a:r>
              <a:rPr lang="en-US" sz="2400" spc="150" dirty="0">
                <a:solidFill>
                  <a:schemeClr val="bg1"/>
                </a:solidFill>
                <a:latin typeface="Arial" panose="020B0604020202020204" pitchFamily="34" charset="0"/>
                <a:cs typeface="Arial" panose="020B0604020202020204" pitchFamily="34" charset="0"/>
              </a:rPr>
              <a:t>If I’m on zoom, do I need to have my camera on all the time?</a:t>
            </a:r>
          </a:p>
        </p:txBody>
      </p:sp>
    </p:spTree>
    <p:extLst>
      <p:ext uri="{BB962C8B-B14F-4D97-AF65-F5344CB8AC3E}">
        <p14:creationId xmlns:p14="http://schemas.microsoft.com/office/powerpoint/2010/main" val="6571687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569E8F-FFB5-3CD9-412C-32E5D6BB7755}"/>
              </a:ext>
            </a:extLst>
          </p:cNvPr>
          <p:cNvSpPr txBox="1"/>
          <p:nvPr/>
        </p:nvSpPr>
        <p:spPr>
          <a:xfrm>
            <a:off x="129390" y="1077194"/>
            <a:ext cx="5796847" cy="5755422"/>
          </a:xfrm>
          <a:prstGeom prst="rect">
            <a:avLst/>
          </a:prstGeom>
          <a:noFill/>
        </p:spPr>
        <p:txBody>
          <a:bodyPr wrap="square">
            <a:spAutoFit/>
          </a:bodyPr>
          <a:lstStyle/>
          <a:p>
            <a:r>
              <a:rPr lang="en-US" sz="1600" dirty="0"/>
              <a:t>                               </a:t>
            </a:r>
          </a:p>
          <a:p>
            <a:endParaRPr lang="en-US" sz="1600" dirty="0"/>
          </a:p>
          <a:p>
            <a:pPr marL="285750" indent="-285750">
              <a:buFont typeface="Arial" panose="020B0604020202020204" pitchFamily="34" charset="0"/>
              <a:buChar char="•"/>
            </a:pPr>
            <a:r>
              <a:rPr lang="en-US" sz="1600" dirty="0"/>
              <a:t>Everyone in the course will strive to interact  with others in a kind and respectful manner. We will strive to validate, avoid judgments and assume the best about each other.</a:t>
            </a:r>
          </a:p>
          <a:p>
            <a:pPr marL="285750" indent="-285750">
              <a:buFont typeface="Arial" panose="020B0604020202020204" pitchFamily="34" charset="0"/>
              <a:buChar char="•"/>
            </a:pPr>
            <a:r>
              <a:rPr lang="en-US" sz="1600" dirty="0"/>
              <a:t>Personal information, including names, should not be discussed with anyone outside of the course. What happens in simple stays in simple.</a:t>
            </a:r>
          </a:p>
          <a:p>
            <a:pPr marL="285750" indent="-285750">
              <a:buFont typeface="Arial" panose="020B0604020202020204" pitchFamily="34" charset="0"/>
              <a:buChar char="•"/>
            </a:pPr>
            <a:r>
              <a:rPr lang="en-US" sz="1600" dirty="0"/>
              <a:t>Participants are encouraged to arrive on time and stay until the end of the session.</a:t>
            </a:r>
          </a:p>
          <a:p>
            <a:pPr marL="285750" indent="-285750">
              <a:buFont typeface="Arial" panose="020B0604020202020204" pitchFamily="34" charset="0"/>
              <a:buChar char="•"/>
            </a:pPr>
            <a:r>
              <a:rPr lang="en-US" sz="1600" dirty="0"/>
              <a:t>Participants are encouraged to do the assigned homework between sessions.</a:t>
            </a:r>
          </a:p>
          <a:p>
            <a:pPr marL="285750" indent="-285750">
              <a:buFont typeface="Arial" panose="020B0604020202020204" pitchFamily="34" charset="0"/>
              <a:buChar char="•"/>
            </a:pPr>
            <a:r>
              <a:rPr lang="en-US" sz="1600" dirty="0"/>
              <a:t>If you are doing the course in person and become ill with a potentially transmissible condition, please do the course virtually until you are well. (If you need the zoom link, please email us)</a:t>
            </a:r>
          </a:p>
          <a:p>
            <a:pPr marL="285750" indent="-285750">
              <a:buFont typeface="Arial" panose="020B0604020202020204" pitchFamily="34" charset="0"/>
              <a:buChar char="•"/>
            </a:pPr>
            <a:r>
              <a:rPr lang="en-US" sz="1600" dirty="0"/>
              <a:t>Active participation  is encouraged but not necessary. (you don’t ever have to say anything)</a:t>
            </a:r>
          </a:p>
          <a:p>
            <a:pPr marL="285750" indent="-285750">
              <a:buFont typeface="Arial" panose="020B0604020202020204" pitchFamily="34" charset="0"/>
              <a:buChar char="•"/>
            </a:pPr>
            <a:r>
              <a:rPr lang="en-US" sz="1600" dirty="0"/>
              <a:t>During discussions participants may provide examples from their own experiences. Please keep in mind, however, that discussing some subjects such as traumatic relationships, self-harm, suicide, substance abuse etc. may trigger others. (save this for boing)</a:t>
            </a:r>
          </a:p>
        </p:txBody>
      </p:sp>
      <p:sp>
        <p:nvSpPr>
          <p:cNvPr id="5" name="TextBox 4">
            <a:extLst>
              <a:ext uri="{FF2B5EF4-FFF2-40B4-BE49-F238E27FC236}">
                <a16:creationId xmlns:a16="http://schemas.microsoft.com/office/drawing/2014/main" id="{5938A4ED-D07D-BB55-AE82-F54172B7F19C}"/>
              </a:ext>
            </a:extLst>
          </p:cNvPr>
          <p:cNvSpPr txBox="1"/>
          <p:nvPr/>
        </p:nvSpPr>
        <p:spPr>
          <a:xfrm>
            <a:off x="6265763" y="1601049"/>
            <a:ext cx="5658965" cy="6217087"/>
          </a:xfrm>
          <a:prstGeom prst="rect">
            <a:avLst/>
          </a:prstGeom>
          <a:noFill/>
        </p:spPr>
        <p:txBody>
          <a:bodyPr wrap="square">
            <a:spAutoFit/>
          </a:bodyPr>
          <a:lstStyle/>
          <a:p>
            <a:pPr marL="285750" indent="-285750">
              <a:buFont typeface="Arial" panose="020B0604020202020204" pitchFamily="34" charset="0"/>
              <a:buChar char="•"/>
            </a:pPr>
            <a:r>
              <a:rPr lang="en-US" sz="1600" dirty="0"/>
              <a:t>If in person course participants needs to leave the room to take a reregulation break, please let the facilitators know .</a:t>
            </a:r>
          </a:p>
          <a:p>
            <a:pPr marL="285750" indent="-285750">
              <a:buFont typeface="Arial" panose="020B0604020202020204" pitchFamily="34" charset="0"/>
              <a:buChar char="•"/>
            </a:pPr>
            <a:r>
              <a:rPr lang="en-US" sz="1600" dirty="0"/>
              <a:t>In person course participants will strive to avoid side conversations when another individual is speaking. </a:t>
            </a:r>
          </a:p>
          <a:p>
            <a:pPr marL="285750" indent="-285750">
              <a:buFont typeface="Arial" panose="020B0604020202020204" pitchFamily="34" charset="0"/>
              <a:buChar char="•"/>
            </a:pPr>
            <a:r>
              <a:rPr lang="en-US" sz="1600" dirty="0"/>
              <a:t>Course participants are encouraged to not engage in dysregulated behaviors with other participants outside of the course.</a:t>
            </a:r>
          </a:p>
          <a:p>
            <a:pPr marL="285750" indent="-285750">
              <a:buFont typeface="Arial" panose="020B0604020202020204" pitchFamily="34" charset="0"/>
              <a:buChar char="•"/>
            </a:pPr>
            <a:r>
              <a:rPr lang="en-US" sz="1600" dirty="0"/>
              <a:t>Course participants are encouraged to avoid forming new romantic relationships with other participants for the duration of the course.</a:t>
            </a:r>
          </a:p>
          <a:p>
            <a:pPr marL="285750" indent="-285750">
              <a:buFont typeface="Arial" panose="020B0604020202020204" pitchFamily="34" charset="0"/>
              <a:buChar char="•"/>
            </a:pPr>
            <a:r>
              <a:rPr lang="en-US" sz="1600" dirty="0"/>
              <a:t>Course participants are strongly discouraged to attend sessions under the influence of drugs or alcohol.  </a:t>
            </a:r>
          </a:p>
          <a:p>
            <a:pPr marL="285750" indent="-285750">
              <a:buFont typeface="Arial" panose="020B0604020202020204" pitchFamily="34" charset="0"/>
              <a:buChar char="•"/>
            </a:pPr>
            <a:r>
              <a:rPr lang="en-US" sz="1600" dirty="0"/>
              <a:t>If you are doing the course in-person, please legibly write your first and last name on the attendance sheet as you come into the room. </a:t>
            </a:r>
            <a:r>
              <a:rPr lang="en-US" sz="2200" dirty="0">
                <a:solidFill>
                  <a:schemeClr val="bg1"/>
                </a:solidFill>
              </a:rPr>
              <a:t>If you are doing it virtually, please enter your first name and the initial of your last name on the screen.(for obvious reasons we don’t want to let people not registered for the course into zoom.)</a:t>
            </a:r>
          </a:p>
          <a:p>
            <a:endParaRPr lang="en-US" sz="1600" dirty="0"/>
          </a:p>
          <a:p>
            <a:pPr marL="285750" indent="-285750">
              <a:buFont typeface="Arial" panose="020B0604020202020204" pitchFamily="34" charset="0"/>
              <a:buChar char="•"/>
            </a:pPr>
            <a:endParaRPr lang="en-CA"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CA" sz="1600" dirty="0"/>
          </a:p>
        </p:txBody>
      </p:sp>
      <p:sp>
        <p:nvSpPr>
          <p:cNvPr id="7" name="TextBox 6">
            <a:extLst>
              <a:ext uri="{FF2B5EF4-FFF2-40B4-BE49-F238E27FC236}">
                <a16:creationId xmlns:a16="http://schemas.microsoft.com/office/drawing/2014/main" id="{6BD6F03D-7512-5626-E3C3-0AF28F240667}"/>
              </a:ext>
            </a:extLst>
          </p:cNvPr>
          <p:cNvSpPr txBox="1"/>
          <p:nvPr/>
        </p:nvSpPr>
        <p:spPr>
          <a:xfrm>
            <a:off x="267272" y="976366"/>
            <a:ext cx="11980719" cy="861774"/>
          </a:xfrm>
          <a:prstGeom prst="rect">
            <a:avLst/>
          </a:prstGeom>
          <a:noFill/>
        </p:spPr>
        <p:txBody>
          <a:bodyPr wrap="square">
            <a:spAutoFit/>
          </a:bodyPr>
          <a:lstStyle/>
          <a:p>
            <a:r>
              <a:rPr lang="en-US" sz="1800" dirty="0"/>
              <a:t> </a:t>
            </a:r>
            <a:r>
              <a:rPr lang="en-US" sz="3200" dirty="0">
                <a:solidFill>
                  <a:schemeClr val="bg1"/>
                </a:solidFill>
              </a:rPr>
              <a:t>SIMPLE COURSE CODE OF CONDUCT AGREEMENT (all participants)</a:t>
            </a:r>
          </a:p>
          <a:p>
            <a:r>
              <a:rPr lang="en-US" sz="1800" dirty="0"/>
              <a:t>                              </a:t>
            </a:r>
            <a:endParaRPr lang="en-CA" dirty="0"/>
          </a:p>
        </p:txBody>
      </p:sp>
      <p:sp>
        <p:nvSpPr>
          <p:cNvPr id="2" name="Slide Number Placeholder 1">
            <a:extLst>
              <a:ext uri="{FF2B5EF4-FFF2-40B4-BE49-F238E27FC236}">
                <a16:creationId xmlns:a16="http://schemas.microsoft.com/office/drawing/2014/main" id="{47AC0328-29AC-3582-8164-3D1DE294E7A4}"/>
              </a:ext>
            </a:extLst>
          </p:cNvPr>
          <p:cNvSpPr>
            <a:spLocks noGrp="1"/>
          </p:cNvSpPr>
          <p:nvPr>
            <p:ph type="sldNum" sz="quarter" idx="12"/>
          </p:nvPr>
        </p:nvSpPr>
        <p:spPr/>
        <p:txBody>
          <a:bodyPr/>
          <a:lstStyle/>
          <a:p>
            <a:fld id="{5B621ED0-B45F-441E-93E9-023E2B55C8A5}" type="slidenum">
              <a:rPr lang="en-CA" smtClean="0"/>
              <a:t>22</a:t>
            </a:fld>
            <a:endParaRPr lang="en-CA"/>
          </a:p>
        </p:txBody>
      </p:sp>
      <p:sp>
        <p:nvSpPr>
          <p:cNvPr id="6" name="TextBox 5">
            <a:extLst>
              <a:ext uri="{FF2B5EF4-FFF2-40B4-BE49-F238E27FC236}">
                <a16:creationId xmlns:a16="http://schemas.microsoft.com/office/drawing/2014/main" id="{AB8DDF94-F7DE-6D1B-09D6-8EDFEA6D0B5F}"/>
              </a:ext>
            </a:extLst>
          </p:cNvPr>
          <p:cNvSpPr txBox="1"/>
          <p:nvPr/>
        </p:nvSpPr>
        <p:spPr>
          <a:xfrm>
            <a:off x="129389" y="40624"/>
            <a:ext cx="11980719" cy="830997"/>
          </a:xfrm>
          <a:prstGeom prst="rect">
            <a:avLst/>
          </a:prstGeom>
          <a:noFill/>
        </p:spPr>
        <p:txBody>
          <a:bodyPr wrap="square">
            <a:spAutoFit/>
          </a:bodyPr>
          <a:lstStyle/>
          <a:p>
            <a:pPr marL="342900" indent="-342900">
              <a:buFont typeface="Arial" panose="020B0604020202020204" pitchFamily="34" charset="0"/>
              <a:buChar char="•"/>
            </a:pPr>
            <a:r>
              <a:rPr lang="en-US" sz="2400" spc="150" dirty="0">
                <a:solidFill>
                  <a:schemeClr val="bg1"/>
                </a:solidFill>
                <a:latin typeface="Arial" panose="020B0604020202020204" pitchFamily="34" charset="0"/>
                <a:cs typeface="Arial" panose="020B0604020202020204" pitchFamily="34" charset="0"/>
              </a:rPr>
              <a:t>If I’m on zoom, do I need to sign in with my name or can I just leave it in the default setting such as “iPhone” or “iPad”?</a:t>
            </a:r>
            <a:r>
              <a:rPr lang="en-US" sz="2400"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97575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802E4-ACCF-08E7-00CF-2619A5D710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2ED455-037E-3D5E-50FC-06FC8759B6BB}"/>
              </a:ext>
            </a:extLst>
          </p:cNvPr>
          <p:cNvSpPr>
            <a:spLocks noGrp="1"/>
          </p:cNvSpPr>
          <p:nvPr>
            <p:ph type="ctrTitle" idx="4294967295"/>
          </p:nvPr>
        </p:nvSpPr>
        <p:spPr>
          <a:xfrm>
            <a:off x="650922" y="70021"/>
            <a:ext cx="11472862" cy="1739900"/>
          </a:xfrm>
        </p:spPr>
        <p:txBody>
          <a:bodyPr vert="horz" lIns="91440" tIns="45720" rIns="91440" bIns="45720" rtlCol="0" anchor="ctr">
            <a:normAutofit/>
          </a:bodyPr>
          <a:lstStyle/>
          <a:p>
            <a:pPr algn="ctr">
              <a:lnSpc>
                <a:spcPct val="80000"/>
              </a:lnSpc>
            </a:pPr>
            <a:r>
              <a:rPr lang="en-US" sz="4400" spc="150" dirty="0">
                <a:solidFill>
                  <a:schemeClr val="bg1"/>
                </a:solidFill>
              </a:rPr>
              <a:t>E-mailed questions, comments, feedback, HOUSEKEEPING</a:t>
            </a:r>
            <a:br>
              <a:rPr lang="en-US" sz="6000" spc="150" dirty="0">
                <a:solidFill>
                  <a:schemeClr val="bg1"/>
                </a:solidFill>
              </a:rPr>
            </a:br>
            <a:endParaRPr lang="en-US" sz="3600" spc="150" dirty="0">
              <a:solidFill>
                <a:schemeClr val="bg1"/>
              </a:solidFill>
            </a:endParaRPr>
          </a:p>
        </p:txBody>
      </p:sp>
      <p:pic>
        <p:nvPicPr>
          <p:cNvPr id="6" name="Picture 5" descr="Rainbow over valley">
            <a:extLst>
              <a:ext uri="{FF2B5EF4-FFF2-40B4-BE49-F238E27FC236}">
                <a16:creationId xmlns:a16="http://schemas.microsoft.com/office/drawing/2014/main" id="{7060E4D8-1CA4-DDD6-3FE4-6A94F6049932}"/>
              </a:ext>
            </a:extLst>
          </p:cNvPr>
          <p:cNvPicPr>
            <a:picLocks noChangeAspect="1"/>
          </p:cNvPicPr>
          <p:nvPr/>
        </p:nvPicPr>
        <p:blipFill rotWithShape="1">
          <a:blip r:embed="rId2"/>
          <a:srcRect t="46667"/>
          <a:stretch/>
        </p:blipFill>
        <p:spPr>
          <a:xfrm>
            <a:off x="1801906" y="1326777"/>
            <a:ext cx="8382000" cy="2612697"/>
          </a:xfrm>
          <a:prstGeom prst="rect">
            <a:avLst/>
          </a:prstGeom>
        </p:spPr>
      </p:pic>
      <p:sp>
        <p:nvSpPr>
          <p:cNvPr id="4" name="TextBox 3">
            <a:extLst>
              <a:ext uri="{FF2B5EF4-FFF2-40B4-BE49-F238E27FC236}">
                <a16:creationId xmlns:a16="http://schemas.microsoft.com/office/drawing/2014/main" id="{19B4F0BC-34CC-03F7-E967-F4CE02412021}"/>
              </a:ext>
            </a:extLst>
          </p:cNvPr>
          <p:cNvSpPr txBox="1"/>
          <p:nvPr/>
        </p:nvSpPr>
        <p:spPr>
          <a:xfrm>
            <a:off x="205704" y="4105338"/>
            <a:ext cx="12093872" cy="1569660"/>
          </a:xfrm>
          <a:prstGeom prst="rect">
            <a:avLst/>
          </a:prstGeom>
          <a:noFill/>
        </p:spPr>
        <p:txBody>
          <a:bodyPr wrap="square">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I was thinking about the practice with Chris last week and I’m trying to understand why people who have parents they can’t rely on or trust are so much more susceptible to developing mental health problems when they then experience traumatic events?</a:t>
            </a:r>
            <a:endParaRPr lang="en-CA" sz="2400"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9174EE61-0B66-B506-0568-F19B48EB211A}"/>
              </a:ext>
            </a:extLst>
          </p:cNvPr>
          <p:cNvSpPr>
            <a:spLocks noGrp="1"/>
          </p:cNvSpPr>
          <p:nvPr>
            <p:ph type="sldNum" sz="quarter" idx="12"/>
          </p:nvPr>
        </p:nvSpPr>
        <p:spPr/>
        <p:txBody>
          <a:bodyPr/>
          <a:lstStyle/>
          <a:p>
            <a:fld id="{F48A3050-3C4F-4E17-905D-E7C5B5406460}" type="slidenum">
              <a:rPr lang="en-CA" smtClean="0"/>
              <a:t>23</a:t>
            </a:fld>
            <a:endParaRPr lang="en-CA"/>
          </a:p>
        </p:txBody>
      </p:sp>
    </p:spTree>
    <p:extLst>
      <p:ext uri="{BB962C8B-B14F-4D97-AF65-F5344CB8AC3E}">
        <p14:creationId xmlns:p14="http://schemas.microsoft.com/office/powerpoint/2010/main" val="1368675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8582CA-9061-0283-BCA0-7D0DD5E33A66}"/>
              </a:ext>
            </a:extLst>
          </p:cNvPr>
          <p:cNvSpPr>
            <a:spLocks noGrp="1"/>
          </p:cNvSpPr>
          <p:nvPr>
            <p:ph type="sldNum" sz="quarter" idx="12"/>
          </p:nvPr>
        </p:nvSpPr>
        <p:spPr/>
        <p:txBody>
          <a:bodyPr/>
          <a:lstStyle/>
          <a:p>
            <a:fld id="{F48A3050-3C4F-4E17-905D-E7C5B5406460}" type="slidenum">
              <a:rPr lang="en-CA" smtClean="0"/>
              <a:t>24</a:t>
            </a:fld>
            <a:endParaRPr lang="en-CA"/>
          </a:p>
        </p:txBody>
      </p:sp>
      <p:sp>
        <p:nvSpPr>
          <p:cNvPr id="4" name="TextBox 3">
            <a:extLst>
              <a:ext uri="{FF2B5EF4-FFF2-40B4-BE49-F238E27FC236}">
                <a16:creationId xmlns:a16="http://schemas.microsoft.com/office/drawing/2014/main" id="{2557119E-99C7-E2C1-6644-972D806DDBBA}"/>
              </a:ext>
            </a:extLst>
          </p:cNvPr>
          <p:cNvSpPr txBox="1"/>
          <p:nvPr/>
        </p:nvSpPr>
        <p:spPr>
          <a:xfrm>
            <a:off x="71120" y="1569660"/>
            <a:ext cx="12192000" cy="5170646"/>
          </a:xfrm>
          <a:prstGeom prst="rect">
            <a:avLst/>
          </a:prstGeom>
          <a:noFill/>
        </p:spPr>
        <p:txBody>
          <a:bodyPr wrap="square">
            <a:spAutoFit/>
          </a:bodyPr>
          <a:lstStyle/>
          <a:p>
            <a:pPr marL="285750" indent="-285750">
              <a:buFont typeface="Arial" panose="020B0604020202020204" pitchFamily="34" charset="0"/>
              <a:buChar char="•"/>
            </a:pPr>
            <a:r>
              <a:rPr lang="en-US" sz="2200" b="0" i="0" dirty="0">
                <a:effectLst/>
                <a:latin typeface="Arial" panose="020B0604020202020204" pitchFamily="34" charset="0"/>
              </a:rPr>
              <a:t>When something frightening or overwhelming happens, your body’s alarm system</a:t>
            </a:r>
            <a:r>
              <a:rPr lang="en-US" sz="2200" dirty="0">
                <a:latin typeface="Arial" panose="020B0604020202020204" pitchFamily="34" charset="0"/>
              </a:rPr>
              <a:t>, t</a:t>
            </a:r>
            <a:r>
              <a:rPr lang="en-US" sz="2200" b="0" i="0" dirty="0">
                <a:effectLst/>
                <a:latin typeface="Arial" panose="020B0604020202020204" pitchFamily="34" charset="0"/>
              </a:rPr>
              <a:t>he fight, flight, or freeze response, gets switched on. It’s your body’s way of keeping you safe from danger.</a:t>
            </a:r>
          </a:p>
          <a:p>
            <a:pPr marL="285750" indent="-285750">
              <a:buFont typeface="Arial" panose="020B0604020202020204" pitchFamily="34" charset="0"/>
              <a:buChar char="•"/>
            </a:pPr>
            <a:r>
              <a:rPr lang="en-US" sz="2200" b="0" i="0" dirty="0">
                <a:effectLst/>
                <a:latin typeface="Arial" panose="020B0604020202020204" pitchFamily="34" charset="0"/>
              </a:rPr>
              <a:t>But if you’ve been through trauma, your body may start to believe that danger is always nearby. Even when you’re not in real danger, your system stays partly stuck in fight, flight, or freeze mode. You feel tense, anxious, or shut down more often than calm and relaxed.</a:t>
            </a:r>
          </a:p>
          <a:p>
            <a:pPr marL="285750" indent="-285750">
              <a:buFont typeface="Arial" panose="020B0604020202020204" pitchFamily="34" charset="0"/>
              <a:buChar char="•"/>
            </a:pPr>
            <a:r>
              <a:rPr lang="en-US" sz="2200" b="0" i="0" dirty="0">
                <a:effectLst/>
                <a:latin typeface="Arial" panose="020B0604020202020204" pitchFamily="34" charset="0"/>
              </a:rPr>
              <a:t>Now, attachment adds another layer. Normally, when we’re scared or upset, we look for comfort and safety in someone we trust. But if, early on, we learned that comfort wasn’t really available, or that people could hurt or reject us instead,</a:t>
            </a:r>
            <a:r>
              <a:rPr lang="en-US" sz="2200" dirty="0">
                <a:latin typeface="Arial" panose="020B0604020202020204" pitchFamily="34" charset="0"/>
              </a:rPr>
              <a:t> </a:t>
            </a:r>
            <a:r>
              <a:rPr lang="en-US" sz="2200" b="0" i="0" dirty="0">
                <a:effectLst/>
                <a:latin typeface="Arial" panose="020B0604020202020204" pitchFamily="34" charset="0"/>
              </a:rPr>
              <a:t>then our system gets an extra painful message: “When I’m scared, there’s nowhere safe to go.”</a:t>
            </a:r>
          </a:p>
          <a:p>
            <a:pPr marL="285750" indent="-285750">
              <a:buFont typeface="Arial" panose="020B0604020202020204" pitchFamily="34" charset="0"/>
              <a:buChar char="•"/>
            </a:pPr>
            <a:r>
              <a:rPr lang="en-US" sz="2200" b="0" i="0" dirty="0">
                <a:effectLst/>
                <a:latin typeface="Arial" panose="020B0604020202020204" pitchFamily="34" charset="0"/>
              </a:rPr>
              <a:t>So, trauma says: “The world isn’t safe.”</a:t>
            </a:r>
          </a:p>
          <a:p>
            <a:pPr marL="285750" indent="-285750">
              <a:buFont typeface="Arial" panose="020B0604020202020204" pitchFamily="34" charset="0"/>
              <a:buChar char="•"/>
            </a:pPr>
            <a:r>
              <a:rPr lang="en-US" sz="2200" b="0" i="0" dirty="0">
                <a:effectLst/>
                <a:latin typeface="Arial" panose="020B0604020202020204" pitchFamily="34" charset="0"/>
              </a:rPr>
              <a:t>And insecure attachment says: “People aren’t safe either.”</a:t>
            </a:r>
          </a:p>
          <a:p>
            <a:pPr marL="285750" indent="-285750">
              <a:buFont typeface="Arial" panose="020B0604020202020204" pitchFamily="34" charset="0"/>
              <a:buChar char="•"/>
            </a:pPr>
            <a:r>
              <a:rPr lang="en-US" sz="2200" b="0" i="0" dirty="0">
                <a:effectLst/>
                <a:latin typeface="Arial" panose="020B0604020202020204" pitchFamily="34" charset="0"/>
              </a:rPr>
              <a:t>When, for a person, both are true, the body and emotions have nowhere to rest. This is why people with attachment wounds often have more trouble calming down after trauma and can end up feeling emotionally overwhelmed or out of control for long periods of time.</a:t>
            </a:r>
            <a:endParaRPr lang="en-CA" sz="2200" dirty="0"/>
          </a:p>
        </p:txBody>
      </p:sp>
      <p:sp>
        <p:nvSpPr>
          <p:cNvPr id="5" name="TextBox 4">
            <a:extLst>
              <a:ext uri="{FF2B5EF4-FFF2-40B4-BE49-F238E27FC236}">
                <a16:creationId xmlns:a16="http://schemas.microsoft.com/office/drawing/2014/main" id="{D1E6C51D-485F-E859-83A1-8A66F6C8E3CE}"/>
              </a:ext>
            </a:extLst>
          </p:cNvPr>
          <p:cNvSpPr txBox="1"/>
          <p:nvPr/>
        </p:nvSpPr>
        <p:spPr>
          <a:xfrm>
            <a:off x="0" y="0"/>
            <a:ext cx="12192000" cy="1569660"/>
          </a:xfrm>
          <a:prstGeom prst="rect">
            <a:avLst/>
          </a:prstGeom>
          <a:noFill/>
        </p:spPr>
        <p:txBody>
          <a:bodyPr wrap="square">
            <a:spAutoFit/>
          </a:bodyPr>
          <a:lstStyle/>
          <a:p>
            <a:pPr marL="342900"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I was thinking about the practice with Chris last week and I’m trying to understand why people who have parents they can’t rely on or trust and have attachment issues as a result, are so much more susceptible to developing mental health problems when they then experience traumatic events?</a:t>
            </a:r>
            <a:endParaRPr lang="en-CA"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1502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036BC-9A7D-41BB-8BC4-49C4C80663E1}"/>
              </a:ext>
            </a:extLst>
          </p:cNvPr>
          <p:cNvSpPr>
            <a:spLocks noGrp="1"/>
          </p:cNvSpPr>
          <p:nvPr>
            <p:ph type="title" idx="4294967295"/>
          </p:nvPr>
        </p:nvSpPr>
        <p:spPr>
          <a:xfrm>
            <a:off x="-280856" y="227687"/>
            <a:ext cx="5368925" cy="1111250"/>
          </a:xfrm>
        </p:spPr>
        <p:txBody>
          <a:bodyPr>
            <a:normAutofit fontScale="90000"/>
          </a:bodyPr>
          <a:lstStyle/>
          <a:p>
            <a:pPr algn="ctr"/>
            <a:r>
              <a:rPr lang="en-CA" dirty="0">
                <a:solidFill>
                  <a:schemeClr val="bg1"/>
                </a:solidFill>
              </a:rPr>
              <a:t>What we will do today</a:t>
            </a:r>
          </a:p>
        </p:txBody>
      </p:sp>
      <p:sp>
        <p:nvSpPr>
          <p:cNvPr id="3" name="Content Placeholder 2">
            <a:extLst>
              <a:ext uri="{FF2B5EF4-FFF2-40B4-BE49-F238E27FC236}">
                <a16:creationId xmlns:a16="http://schemas.microsoft.com/office/drawing/2014/main" id="{F48D5D6B-20C6-436E-B7C5-751BD9CCB7A0}"/>
              </a:ext>
            </a:extLst>
          </p:cNvPr>
          <p:cNvSpPr>
            <a:spLocks noGrp="1"/>
          </p:cNvSpPr>
          <p:nvPr>
            <p:ph idx="4294967295"/>
          </p:nvPr>
        </p:nvSpPr>
        <p:spPr>
          <a:xfrm>
            <a:off x="5201920" y="358316"/>
            <a:ext cx="6990080" cy="6499684"/>
          </a:xfrm>
        </p:spPr>
        <p:txBody>
          <a:bodyPr>
            <a:normAutofit fontScale="92500" lnSpcReduction="20000"/>
          </a:bodyPr>
          <a:lstStyle/>
          <a:p>
            <a:r>
              <a:rPr lang="en-CA" sz="3000" dirty="0"/>
              <a:t>Practice with Barb: holes diary cards  </a:t>
            </a:r>
          </a:p>
          <a:p>
            <a:r>
              <a:rPr lang="en-CA" sz="3000" dirty="0"/>
              <a:t>Skills training workbook p. 47-68 with Joan and Nicole: distress tolerance part 4 - advanced distress tolerance continued:</a:t>
            </a:r>
            <a:r>
              <a:rPr lang="en-US" sz="3000" dirty="0"/>
              <a:t> </a:t>
            </a:r>
          </a:p>
          <a:p>
            <a:r>
              <a:rPr lang="en-US" sz="3000" dirty="0"/>
              <a:t>1. Live in the present moment </a:t>
            </a:r>
          </a:p>
          <a:p>
            <a:r>
              <a:rPr lang="en-US" sz="3000" dirty="0"/>
              <a:t>2. Use self encouraging coping thoughts. </a:t>
            </a:r>
          </a:p>
          <a:p>
            <a:r>
              <a:rPr lang="en-US" sz="3000" dirty="0"/>
              <a:t>3. Radical acceptance. </a:t>
            </a:r>
          </a:p>
          <a:p>
            <a:r>
              <a:rPr lang="en-US" sz="3000" dirty="0"/>
              <a:t>4. Self affirming statements </a:t>
            </a:r>
          </a:p>
          <a:p>
            <a:r>
              <a:rPr lang="en-US" sz="3000" dirty="0"/>
              <a:t>5. Feelings – threat balance </a:t>
            </a:r>
          </a:p>
          <a:p>
            <a:r>
              <a:rPr lang="en-US" sz="3000" dirty="0"/>
              <a:t>6. Create new coping strategies. </a:t>
            </a:r>
          </a:p>
          <a:p>
            <a:r>
              <a:rPr lang="en-US" sz="3000" dirty="0"/>
              <a:t>7. Create an emergency coping plan</a:t>
            </a:r>
            <a:endParaRPr lang="en-CA" sz="3000" dirty="0"/>
          </a:p>
          <a:p>
            <a:r>
              <a:rPr lang="en-CA" sz="3000" dirty="0"/>
              <a:t>World series of Simple Jeopardy with your hosts Joan and Nicole</a:t>
            </a:r>
          </a:p>
          <a:p>
            <a:r>
              <a:rPr lang="en-CA" sz="3000" dirty="0"/>
              <a:t>Kate’s summary </a:t>
            </a:r>
          </a:p>
          <a:p>
            <a:pPr>
              <a:lnSpc>
                <a:spcPct val="90000"/>
              </a:lnSpc>
            </a:pPr>
            <a:endParaRPr lang="en-CA" sz="1700" dirty="0"/>
          </a:p>
          <a:p>
            <a:pPr>
              <a:lnSpc>
                <a:spcPct val="90000"/>
              </a:lnSpc>
            </a:pPr>
            <a:endParaRPr lang="en-CA" sz="1700" dirty="0"/>
          </a:p>
        </p:txBody>
      </p:sp>
      <p:pic>
        <p:nvPicPr>
          <p:cNvPr id="7" name="Picture 6" descr="Woman holding white mug">
            <a:extLst>
              <a:ext uri="{FF2B5EF4-FFF2-40B4-BE49-F238E27FC236}">
                <a16:creationId xmlns:a16="http://schemas.microsoft.com/office/drawing/2014/main" id="{D8AE46CA-91E4-4AAC-ADA5-7E507C50CE27}"/>
              </a:ext>
            </a:extLst>
          </p:cNvPr>
          <p:cNvPicPr>
            <a:picLocks noChangeAspect="1"/>
          </p:cNvPicPr>
          <p:nvPr/>
        </p:nvPicPr>
        <p:blipFill rotWithShape="1">
          <a:blip r:embed="rId3"/>
          <a:srcRect l="19973" r="10779" b="2"/>
          <a:stretch/>
        </p:blipFill>
        <p:spPr>
          <a:xfrm>
            <a:off x="227145" y="1379889"/>
            <a:ext cx="4761416" cy="4695792"/>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4" name="Slide Number Placeholder 3">
            <a:extLst>
              <a:ext uri="{FF2B5EF4-FFF2-40B4-BE49-F238E27FC236}">
                <a16:creationId xmlns:a16="http://schemas.microsoft.com/office/drawing/2014/main" id="{EC490730-B1E6-41B6-9FA8-F9C65E885763}"/>
              </a:ext>
            </a:extLst>
          </p:cNvPr>
          <p:cNvSpPr>
            <a:spLocks noGrp="1"/>
          </p:cNvSpPr>
          <p:nvPr>
            <p:ph type="sldNum" sz="quarter" idx="12"/>
          </p:nvPr>
        </p:nvSpPr>
        <p:spPr/>
        <p:txBody>
          <a:bodyPr/>
          <a:lstStyle/>
          <a:p>
            <a:fld id="{F48A3050-3C4F-4E17-905D-E7C5B5406460}" type="slidenum">
              <a:rPr lang="en-CA" smtClean="0"/>
              <a:t>25</a:t>
            </a:fld>
            <a:endParaRPr lang="en-CA"/>
          </a:p>
        </p:txBody>
      </p:sp>
    </p:spTree>
    <p:extLst>
      <p:ext uri="{BB962C8B-B14F-4D97-AF65-F5344CB8AC3E}">
        <p14:creationId xmlns:p14="http://schemas.microsoft.com/office/powerpoint/2010/main" val="206116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9D19F6-47E2-A16F-A61C-55560BCB1EAD}"/>
              </a:ext>
            </a:extLst>
          </p:cNvPr>
          <p:cNvSpPr txBox="1"/>
          <p:nvPr/>
        </p:nvSpPr>
        <p:spPr>
          <a:xfrm>
            <a:off x="1076484" y="-121948"/>
            <a:ext cx="9433461" cy="646331"/>
          </a:xfrm>
          <a:prstGeom prst="rect">
            <a:avLst/>
          </a:prstGeom>
          <a:noFill/>
        </p:spPr>
        <p:txBody>
          <a:bodyPr wrap="square">
            <a:spAutoFit/>
          </a:bodyPr>
          <a:lstStyle/>
          <a:p>
            <a:pPr algn="ctr"/>
            <a:r>
              <a:rPr lang="en-US" sz="3600" dirty="0">
                <a:solidFill>
                  <a:schemeClr val="bg1"/>
                </a:solidFill>
              </a:rPr>
              <a:t>PRACTICE SESSIONS SCHEDULE</a:t>
            </a:r>
            <a:endParaRPr lang="en-CA" sz="3600" dirty="0">
              <a:solidFill>
                <a:schemeClr val="bg1"/>
              </a:solidFill>
            </a:endParaRPr>
          </a:p>
        </p:txBody>
      </p:sp>
      <p:sp>
        <p:nvSpPr>
          <p:cNvPr id="5" name="TextBox 4">
            <a:extLst>
              <a:ext uri="{FF2B5EF4-FFF2-40B4-BE49-F238E27FC236}">
                <a16:creationId xmlns:a16="http://schemas.microsoft.com/office/drawing/2014/main" id="{C81EEA12-DFC8-C782-474B-471E5985C675}"/>
              </a:ext>
            </a:extLst>
          </p:cNvPr>
          <p:cNvSpPr txBox="1"/>
          <p:nvPr/>
        </p:nvSpPr>
        <p:spPr>
          <a:xfrm>
            <a:off x="322612" y="765559"/>
            <a:ext cx="11869388" cy="5940088"/>
          </a:xfrm>
          <a:prstGeom prst="rect">
            <a:avLst/>
          </a:prstGeom>
          <a:noFill/>
        </p:spPr>
        <p:txBody>
          <a:bodyPr wrap="square">
            <a:spAutoFit/>
          </a:bodyPr>
          <a:lstStyle/>
          <a:p>
            <a:r>
              <a:rPr lang="en-US" dirty="0">
                <a:solidFill>
                  <a:schemeClr val="bg1"/>
                </a:solidFill>
              </a:rPr>
              <a:t>                                                 </a:t>
            </a:r>
          </a:p>
          <a:p>
            <a:endParaRPr lang="en-US" sz="2800" dirty="0">
              <a:solidFill>
                <a:schemeClr val="bg1"/>
              </a:solidFill>
            </a:endParaRPr>
          </a:p>
          <a:p>
            <a:r>
              <a:rPr lang="en-US" sz="2800" dirty="0">
                <a:solidFill>
                  <a:schemeClr val="bg1"/>
                </a:solidFill>
              </a:rPr>
              <a:t>2. Today                                                     Holes diary cards                      Barb H.                                  </a:t>
            </a:r>
          </a:p>
          <a:p>
            <a:endParaRPr lang="en-US" dirty="0"/>
          </a:p>
          <a:p>
            <a:r>
              <a:rPr lang="en-US" dirty="0"/>
              <a:t>3. Week 10 December 3                                              November 26, 1:30                     Chain analysis                               Ashley S.                                        </a:t>
            </a:r>
          </a:p>
          <a:p>
            <a:endParaRPr lang="en-US" dirty="0"/>
          </a:p>
          <a:p>
            <a:r>
              <a:rPr lang="en-US" dirty="0"/>
              <a:t>4. Week 14 January 14                                                  January 7, 1:30                     Rational mind remediation             Helga H.                         </a:t>
            </a:r>
          </a:p>
          <a:p>
            <a:endParaRPr lang="en-US" dirty="0"/>
          </a:p>
          <a:p>
            <a:r>
              <a:rPr lang="en-US" dirty="0"/>
              <a:t>5. Week 18 February 11                                                February 4, 1:30                         goals diary card</a:t>
            </a:r>
          </a:p>
          <a:p>
            <a:endParaRPr lang="en-US" dirty="0"/>
          </a:p>
          <a:p>
            <a:r>
              <a:rPr lang="en-US" dirty="0"/>
              <a:t>6. Week 25 April 15                                                             April 8, 1:30                              IFS workbook 1                                Elaine S.</a:t>
            </a:r>
          </a:p>
          <a:p>
            <a:endParaRPr lang="en-US" dirty="0"/>
          </a:p>
          <a:p>
            <a:r>
              <a:rPr lang="en-US" dirty="0"/>
              <a:t>7. Week 26 April 22                                                                April 15                                    IFS workbook 2                               Dinko T.</a:t>
            </a:r>
          </a:p>
          <a:p>
            <a:endParaRPr lang="en-US" dirty="0"/>
          </a:p>
          <a:p>
            <a:r>
              <a:rPr lang="en-US" dirty="0"/>
              <a:t>8.Week 27 April 29                                                                 April 22                                    IFS workbook 3</a:t>
            </a:r>
          </a:p>
          <a:p>
            <a:endParaRPr lang="en-US" dirty="0"/>
          </a:p>
          <a:p>
            <a:r>
              <a:rPr lang="en-US" dirty="0"/>
              <a:t>9. Week 28 May 6                                                                  April 29                                     IFS workbook 4                                   </a:t>
            </a:r>
          </a:p>
          <a:p>
            <a:endParaRPr lang="en-US" dirty="0"/>
          </a:p>
          <a:p>
            <a:r>
              <a:rPr lang="en-US" dirty="0"/>
              <a:t>10.Week 32 June 3                                                     May 27 1:30 PM                         Wise mind remediation                                                                                </a:t>
            </a:r>
          </a:p>
          <a:p>
            <a:pPr algn="ctr"/>
            <a:endParaRPr lang="en-CA" sz="1800" dirty="0">
              <a:solidFill>
                <a:schemeClr val="bg1"/>
              </a:solidFill>
            </a:endParaRPr>
          </a:p>
        </p:txBody>
      </p:sp>
      <p:sp>
        <p:nvSpPr>
          <p:cNvPr id="4" name="TextBox 3">
            <a:extLst>
              <a:ext uri="{FF2B5EF4-FFF2-40B4-BE49-F238E27FC236}">
                <a16:creationId xmlns:a16="http://schemas.microsoft.com/office/drawing/2014/main" id="{B953BCA0-13B1-CC9B-86F4-35A372F03E3C}"/>
              </a:ext>
            </a:extLst>
          </p:cNvPr>
          <p:cNvSpPr txBox="1"/>
          <p:nvPr/>
        </p:nvSpPr>
        <p:spPr>
          <a:xfrm>
            <a:off x="4820581" y="709049"/>
            <a:ext cx="6097712" cy="369332"/>
          </a:xfrm>
          <a:prstGeom prst="rect">
            <a:avLst/>
          </a:prstGeom>
          <a:noFill/>
        </p:spPr>
        <p:txBody>
          <a:bodyPr wrap="square">
            <a:spAutoFit/>
          </a:bodyPr>
          <a:lstStyle/>
          <a:p>
            <a:r>
              <a:rPr lang="en-US" dirty="0"/>
              <a:t>preparation</a:t>
            </a:r>
            <a:endParaRPr lang="en-CA" dirty="0"/>
          </a:p>
        </p:txBody>
      </p:sp>
      <p:sp>
        <p:nvSpPr>
          <p:cNvPr id="2" name="Slide Number Placeholder 1">
            <a:extLst>
              <a:ext uri="{FF2B5EF4-FFF2-40B4-BE49-F238E27FC236}">
                <a16:creationId xmlns:a16="http://schemas.microsoft.com/office/drawing/2014/main" id="{BA9B3623-5583-2ED1-D36A-1CD840D5D9A2}"/>
              </a:ext>
            </a:extLst>
          </p:cNvPr>
          <p:cNvSpPr>
            <a:spLocks noGrp="1"/>
          </p:cNvSpPr>
          <p:nvPr>
            <p:ph type="sldNum" sz="quarter" idx="12"/>
          </p:nvPr>
        </p:nvSpPr>
        <p:spPr/>
        <p:txBody>
          <a:bodyPr/>
          <a:lstStyle/>
          <a:p>
            <a:fld id="{5B621ED0-B45F-441E-93E9-023E2B55C8A5}" type="slidenum">
              <a:rPr lang="en-CA" smtClean="0"/>
              <a:t>26</a:t>
            </a:fld>
            <a:endParaRPr lang="en-CA"/>
          </a:p>
        </p:txBody>
      </p:sp>
    </p:spTree>
    <p:extLst>
      <p:ext uri="{BB962C8B-B14F-4D97-AF65-F5344CB8AC3E}">
        <p14:creationId xmlns:p14="http://schemas.microsoft.com/office/powerpoint/2010/main" val="42464546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A516A-3366-2E62-66CC-B3AECE483DE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DEA323F-C13F-4C6A-3F4F-61BB4168DC2A}"/>
              </a:ext>
            </a:extLst>
          </p:cNvPr>
          <p:cNvSpPr txBox="1"/>
          <p:nvPr/>
        </p:nvSpPr>
        <p:spPr>
          <a:xfrm>
            <a:off x="356604" y="26066"/>
            <a:ext cx="3767784" cy="707886"/>
          </a:xfrm>
          <a:prstGeom prst="rect">
            <a:avLst/>
          </a:prstGeom>
          <a:noFill/>
        </p:spPr>
        <p:txBody>
          <a:bodyPr wrap="square">
            <a:spAutoFit/>
          </a:bodyPr>
          <a:lstStyle/>
          <a:p>
            <a:r>
              <a:rPr lang="en-CA" sz="4000" dirty="0">
                <a:solidFill>
                  <a:schemeClr val="bg1"/>
                </a:solidFill>
              </a:rPr>
              <a:t>Week 6 POLL</a:t>
            </a:r>
          </a:p>
        </p:txBody>
      </p:sp>
      <p:pic>
        <p:nvPicPr>
          <p:cNvPr id="4" name="Picture 3" descr="A screenshot of a computer&#10;&#10;Description automatically generated">
            <a:extLst>
              <a:ext uri="{FF2B5EF4-FFF2-40B4-BE49-F238E27FC236}">
                <a16:creationId xmlns:a16="http://schemas.microsoft.com/office/drawing/2014/main" id="{DFDF034B-CA74-A8DC-BA9F-F1F20B848F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310" y="777906"/>
            <a:ext cx="3767785" cy="5878213"/>
          </a:xfrm>
          <a:prstGeom prst="rect">
            <a:avLst/>
          </a:prstGeom>
        </p:spPr>
      </p:pic>
      <p:sp>
        <p:nvSpPr>
          <p:cNvPr id="2" name="Slide Number Placeholder 1">
            <a:extLst>
              <a:ext uri="{FF2B5EF4-FFF2-40B4-BE49-F238E27FC236}">
                <a16:creationId xmlns:a16="http://schemas.microsoft.com/office/drawing/2014/main" id="{7B60BF08-C4CF-7311-1514-72474EBB0098}"/>
              </a:ext>
            </a:extLst>
          </p:cNvPr>
          <p:cNvSpPr>
            <a:spLocks noGrp="1"/>
          </p:cNvSpPr>
          <p:nvPr>
            <p:ph type="sldNum" sz="quarter" idx="12"/>
          </p:nvPr>
        </p:nvSpPr>
        <p:spPr/>
        <p:txBody>
          <a:bodyPr/>
          <a:lstStyle/>
          <a:p>
            <a:fld id="{F48A3050-3C4F-4E17-905D-E7C5B5406460}" type="slidenum">
              <a:rPr lang="en-CA" smtClean="0"/>
              <a:t>27</a:t>
            </a:fld>
            <a:endParaRPr lang="en-CA"/>
          </a:p>
        </p:txBody>
      </p:sp>
      <p:sp>
        <p:nvSpPr>
          <p:cNvPr id="7" name="TextBox 6">
            <a:extLst>
              <a:ext uri="{FF2B5EF4-FFF2-40B4-BE49-F238E27FC236}">
                <a16:creationId xmlns:a16="http://schemas.microsoft.com/office/drawing/2014/main" id="{55CD5012-C136-069B-D158-6FBE8FA2DEB1}"/>
              </a:ext>
            </a:extLst>
          </p:cNvPr>
          <p:cNvSpPr txBox="1"/>
          <p:nvPr/>
        </p:nvSpPr>
        <p:spPr>
          <a:xfrm>
            <a:off x="4297680" y="65606"/>
            <a:ext cx="7894320" cy="6370975"/>
          </a:xfrm>
          <a:prstGeom prst="rect">
            <a:avLst/>
          </a:prstGeom>
          <a:noFill/>
        </p:spPr>
        <p:txBody>
          <a:bodyPr wrap="square">
            <a:spAutoFit/>
          </a:bodyPr>
          <a:lstStyle/>
          <a:p>
            <a:pPr marL="285750" indent="-285750">
              <a:buFont typeface="Arial" panose="020B0604020202020204" pitchFamily="34" charset="0"/>
              <a:buChar char="•"/>
            </a:pPr>
            <a:r>
              <a:rPr lang="en-US" sz="2400" dirty="0"/>
              <a:t>In today’s poll we ask if anyone is interested in attending a “homework group”</a:t>
            </a:r>
          </a:p>
          <a:p>
            <a:pPr marL="285750" indent="-285750">
              <a:buFont typeface="Arial" panose="020B0604020202020204" pitchFamily="34" charset="0"/>
              <a:buChar char="•"/>
            </a:pPr>
            <a:r>
              <a:rPr lang="en-US" sz="2400" dirty="0"/>
              <a:t>It would be held just before the Boing group on Mondays. Boing starts at 1 pm, the homework group would start at 12:30 and run until 1.</a:t>
            </a:r>
          </a:p>
          <a:p>
            <a:pPr marL="285750" indent="-285750">
              <a:buFont typeface="Arial" panose="020B0604020202020204" pitchFamily="34" charset="0"/>
              <a:buChar char="•"/>
            </a:pPr>
            <a:r>
              <a:rPr lang="en-US" sz="2400" dirty="0"/>
              <a:t>The purpose of the group would be to encourage participants to keep up with the skills and tool homework by being accountable and having a place where they can share the obstacles they are encountering and find strategies and encouragement to overcome them.</a:t>
            </a:r>
          </a:p>
          <a:p>
            <a:pPr marL="285750" indent="-285750">
              <a:buFont typeface="Arial" panose="020B0604020202020204" pitchFamily="34" charset="0"/>
              <a:buChar char="•"/>
            </a:pPr>
            <a:r>
              <a:rPr lang="en-US" sz="2400" dirty="0"/>
              <a:t>We would pair people up (using breakout rooms for those on zoom) and Dr. Cleto would be around to answer any questions. ( bring your lunch)</a:t>
            </a:r>
          </a:p>
          <a:p>
            <a:pPr marL="285750" indent="-285750">
              <a:buFont typeface="Arial" panose="020B0604020202020204" pitchFamily="34" charset="0"/>
              <a:buChar char="•"/>
            </a:pPr>
            <a:r>
              <a:rPr lang="en-US" sz="2400" dirty="0"/>
              <a:t>To start and keep this going we would like to have at least 8 people.</a:t>
            </a:r>
          </a:p>
          <a:p>
            <a:pPr marL="285750" indent="-285750">
              <a:buFont typeface="Arial" panose="020B0604020202020204" pitchFamily="34" charset="0"/>
              <a:buChar char="•"/>
            </a:pPr>
            <a:r>
              <a:rPr lang="en-US" sz="2400" dirty="0"/>
              <a:t>If you want to do boing but don’t want to do homework group, just join us at the regular time 1 pm  </a:t>
            </a:r>
          </a:p>
        </p:txBody>
      </p:sp>
    </p:spTree>
    <p:extLst>
      <p:ext uri="{BB962C8B-B14F-4D97-AF65-F5344CB8AC3E}">
        <p14:creationId xmlns:p14="http://schemas.microsoft.com/office/powerpoint/2010/main" val="624020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laying football&#10;&#10;Description automatically generated">
            <a:extLst>
              <a:ext uri="{FF2B5EF4-FFF2-40B4-BE49-F238E27FC236}">
                <a16:creationId xmlns:a16="http://schemas.microsoft.com/office/drawing/2014/main" id="{6433172B-91A3-4D99-5619-42D78462C7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959" y="936783"/>
            <a:ext cx="10404366" cy="4437650"/>
          </a:xfrm>
          <a:prstGeom prst="rect">
            <a:avLst/>
          </a:prstGeom>
        </p:spPr>
      </p:pic>
      <p:sp>
        <p:nvSpPr>
          <p:cNvPr id="5" name="TextBox 4">
            <a:extLst>
              <a:ext uri="{FF2B5EF4-FFF2-40B4-BE49-F238E27FC236}">
                <a16:creationId xmlns:a16="http://schemas.microsoft.com/office/drawing/2014/main" id="{E7E17ACC-CFDA-D6C4-2B1A-A3E41616DA04}"/>
              </a:ext>
            </a:extLst>
          </p:cNvPr>
          <p:cNvSpPr txBox="1"/>
          <p:nvPr/>
        </p:nvSpPr>
        <p:spPr>
          <a:xfrm>
            <a:off x="386014" y="142248"/>
            <a:ext cx="11202257" cy="707886"/>
          </a:xfrm>
          <a:prstGeom prst="rect">
            <a:avLst/>
          </a:prstGeom>
          <a:noFill/>
        </p:spPr>
        <p:txBody>
          <a:bodyPr wrap="square">
            <a:spAutoFit/>
          </a:bodyPr>
          <a:lstStyle/>
          <a:p>
            <a:r>
              <a:rPr lang="en-US" sz="4000" dirty="0"/>
              <a:t> </a:t>
            </a:r>
            <a:r>
              <a:rPr lang="en-US" sz="4000" dirty="0">
                <a:solidFill>
                  <a:schemeClr val="bg1"/>
                </a:solidFill>
              </a:rPr>
              <a:t>PRACTICE USING SKILLS TOOLS AND STRATEGIES </a:t>
            </a:r>
            <a:endParaRPr lang="en-CA" sz="4000" dirty="0">
              <a:solidFill>
                <a:schemeClr val="bg1"/>
              </a:solidFill>
            </a:endParaRPr>
          </a:p>
        </p:txBody>
      </p:sp>
      <p:sp>
        <p:nvSpPr>
          <p:cNvPr id="4" name="TextBox 3">
            <a:extLst>
              <a:ext uri="{FF2B5EF4-FFF2-40B4-BE49-F238E27FC236}">
                <a16:creationId xmlns:a16="http://schemas.microsoft.com/office/drawing/2014/main" id="{6E58C02C-6F97-3A15-046C-CA81893D78F6}"/>
              </a:ext>
            </a:extLst>
          </p:cNvPr>
          <p:cNvSpPr txBox="1"/>
          <p:nvPr/>
        </p:nvSpPr>
        <p:spPr>
          <a:xfrm>
            <a:off x="2353190" y="5461082"/>
            <a:ext cx="7633492" cy="1200329"/>
          </a:xfrm>
          <a:prstGeom prst="rect">
            <a:avLst/>
          </a:prstGeom>
          <a:noFill/>
        </p:spPr>
        <p:txBody>
          <a:bodyPr wrap="square">
            <a:spAutoFit/>
          </a:bodyPr>
          <a:lstStyle/>
          <a:p>
            <a:pPr algn="ctr"/>
            <a:r>
              <a:rPr lang="en-US" sz="3600" dirty="0">
                <a:solidFill>
                  <a:schemeClr val="bg1"/>
                </a:solidFill>
              </a:rPr>
              <a:t>HOLES DIARY CARDS AND TARGETS     with Barb.</a:t>
            </a:r>
            <a:endParaRPr lang="en-CA" sz="3600" dirty="0"/>
          </a:p>
        </p:txBody>
      </p:sp>
      <p:sp>
        <p:nvSpPr>
          <p:cNvPr id="2" name="Slide Number Placeholder 1">
            <a:extLst>
              <a:ext uri="{FF2B5EF4-FFF2-40B4-BE49-F238E27FC236}">
                <a16:creationId xmlns:a16="http://schemas.microsoft.com/office/drawing/2014/main" id="{E8B0A19A-FD57-22B7-D441-D061C13C826E}"/>
              </a:ext>
            </a:extLst>
          </p:cNvPr>
          <p:cNvSpPr>
            <a:spLocks noGrp="1"/>
          </p:cNvSpPr>
          <p:nvPr>
            <p:ph type="sldNum" sz="quarter" idx="12"/>
          </p:nvPr>
        </p:nvSpPr>
        <p:spPr/>
        <p:txBody>
          <a:bodyPr/>
          <a:lstStyle/>
          <a:p>
            <a:fld id="{F48A3050-3C4F-4E17-905D-E7C5B5406460}" type="slidenum">
              <a:rPr lang="en-CA" smtClean="0"/>
              <a:t>28</a:t>
            </a:fld>
            <a:endParaRPr lang="en-CA"/>
          </a:p>
        </p:txBody>
      </p:sp>
    </p:spTree>
    <p:extLst>
      <p:ext uri="{BB962C8B-B14F-4D97-AF65-F5344CB8AC3E}">
        <p14:creationId xmlns:p14="http://schemas.microsoft.com/office/powerpoint/2010/main" val="15632034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45A6C5-6206-A91E-40DE-FF0781AAB7E4}"/>
              </a:ext>
            </a:extLst>
          </p:cNvPr>
          <p:cNvSpPr>
            <a:spLocks noGrp="1"/>
          </p:cNvSpPr>
          <p:nvPr>
            <p:ph type="sldNum" sz="quarter" idx="12"/>
          </p:nvPr>
        </p:nvSpPr>
        <p:spPr/>
        <p:txBody>
          <a:bodyPr/>
          <a:lstStyle/>
          <a:p>
            <a:fld id="{F48A3050-3C4F-4E17-905D-E7C5B5406460}" type="slidenum">
              <a:rPr lang="en-CA" smtClean="0"/>
              <a:t>29</a:t>
            </a:fld>
            <a:endParaRPr lang="en-CA"/>
          </a:p>
        </p:txBody>
      </p:sp>
      <p:sp>
        <p:nvSpPr>
          <p:cNvPr id="4" name="TextBox 3">
            <a:extLst>
              <a:ext uri="{FF2B5EF4-FFF2-40B4-BE49-F238E27FC236}">
                <a16:creationId xmlns:a16="http://schemas.microsoft.com/office/drawing/2014/main" id="{4B20627D-9D23-181B-755A-440F9676886A}"/>
              </a:ext>
            </a:extLst>
          </p:cNvPr>
          <p:cNvSpPr txBox="1"/>
          <p:nvPr/>
        </p:nvSpPr>
        <p:spPr>
          <a:xfrm>
            <a:off x="1584960" y="785614"/>
            <a:ext cx="9408160" cy="1569660"/>
          </a:xfrm>
          <a:prstGeom prst="rect">
            <a:avLst/>
          </a:prstGeom>
          <a:noFill/>
        </p:spPr>
        <p:txBody>
          <a:bodyPr wrap="square">
            <a:spAutoFit/>
          </a:bodyPr>
          <a:lstStyle/>
          <a:p>
            <a:pPr algn="ctr"/>
            <a:r>
              <a:rPr lang="en-CA" sz="4800" dirty="0">
                <a:solidFill>
                  <a:schemeClr val="bg1"/>
                </a:solidFill>
              </a:rPr>
              <a:t>THE HOLES DIARY CARD </a:t>
            </a:r>
          </a:p>
          <a:p>
            <a:pPr algn="ctr"/>
            <a:r>
              <a:rPr lang="en-CA" sz="4800" dirty="0">
                <a:solidFill>
                  <a:schemeClr val="bg1"/>
                </a:solidFill>
              </a:rPr>
              <a:t>A QUICK REVIEW </a:t>
            </a:r>
            <a:endParaRPr lang="en-CA" sz="4800" dirty="0"/>
          </a:p>
        </p:txBody>
      </p:sp>
    </p:spTree>
    <p:extLst>
      <p:ext uri="{BB962C8B-B14F-4D97-AF65-F5344CB8AC3E}">
        <p14:creationId xmlns:p14="http://schemas.microsoft.com/office/powerpoint/2010/main" val="2333320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D388BB-2C01-08D0-4B5E-9B6075E50961}"/>
              </a:ext>
            </a:extLst>
          </p:cNvPr>
          <p:cNvSpPr>
            <a:spLocks noGrp="1"/>
          </p:cNvSpPr>
          <p:nvPr>
            <p:ph type="sldNum" sz="quarter" idx="12"/>
          </p:nvPr>
        </p:nvSpPr>
        <p:spPr/>
        <p:txBody>
          <a:bodyPr/>
          <a:lstStyle/>
          <a:p>
            <a:fld id="{F48A3050-3C4F-4E17-905D-E7C5B5406460}" type="slidenum">
              <a:rPr lang="en-CA" smtClean="0"/>
              <a:t>3</a:t>
            </a:fld>
            <a:endParaRPr lang="en-CA"/>
          </a:p>
        </p:txBody>
      </p:sp>
      <p:sp>
        <p:nvSpPr>
          <p:cNvPr id="4" name="TextBox 3">
            <a:extLst>
              <a:ext uri="{FF2B5EF4-FFF2-40B4-BE49-F238E27FC236}">
                <a16:creationId xmlns:a16="http://schemas.microsoft.com/office/drawing/2014/main" id="{AC69450A-2009-1AE4-87B1-36A98DDC6183}"/>
              </a:ext>
            </a:extLst>
          </p:cNvPr>
          <p:cNvSpPr txBox="1"/>
          <p:nvPr/>
        </p:nvSpPr>
        <p:spPr>
          <a:xfrm>
            <a:off x="125506" y="610136"/>
            <a:ext cx="12066494" cy="6247864"/>
          </a:xfrm>
          <a:prstGeom prst="rect">
            <a:avLst/>
          </a:prstGeom>
          <a:noFill/>
        </p:spPr>
        <p:txBody>
          <a:bodyPr wrap="square">
            <a:spAutoFit/>
          </a:bodyPr>
          <a:lstStyle/>
          <a:p>
            <a:r>
              <a:rPr lang="en-US" sz="4000" b="0" i="0" dirty="0">
                <a:solidFill>
                  <a:srgbClr val="222222"/>
                </a:solidFill>
                <a:effectLst/>
                <a:latin typeface="Edwardian Script ITC" panose="030303020407070D0804" pitchFamily="66" charset="0"/>
              </a:rPr>
              <a:t>                                  PROPOSITION 51</a:t>
            </a:r>
          </a:p>
          <a:p>
            <a:endParaRPr lang="en-US" sz="4000" dirty="0">
              <a:solidFill>
                <a:srgbClr val="222222"/>
              </a:solidFill>
              <a:latin typeface="Edwardian Script ITC" panose="030303020407070D0804" pitchFamily="66" charset="0"/>
            </a:endParaRPr>
          </a:p>
          <a:p>
            <a:endParaRPr lang="en-US" sz="4000" b="0" i="0" dirty="0">
              <a:solidFill>
                <a:srgbClr val="222222"/>
              </a:solidFill>
              <a:effectLst/>
              <a:latin typeface="Edwardian Script ITC" panose="030303020407070D0804" pitchFamily="66" charset="0"/>
            </a:endParaRPr>
          </a:p>
          <a:p>
            <a:r>
              <a:rPr lang="en-US" sz="4000" b="0" i="0" dirty="0">
                <a:solidFill>
                  <a:srgbClr val="222222"/>
                </a:solidFill>
                <a:effectLst/>
                <a:latin typeface="Edwardian Script ITC" panose="030303020407070D0804" pitchFamily="66" charset="0"/>
              </a:rPr>
              <a:t>We the people of the simple course declare the results of the 2025 World Series null and void. The World Series championship will now be decided by a </a:t>
            </a:r>
            <a:r>
              <a:rPr lang="en-US" sz="4000" dirty="0">
                <a:solidFill>
                  <a:srgbClr val="222222"/>
                </a:solidFill>
                <a:latin typeface="Edwardian Script ITC" panose="030303020407070D0804" pitchFamily="66" charset="0"/>
              </a:rPr>
              <a:t>winner take all</a:t>
            </a:r>
            <a:r>
              <a:rPr lang="en-US" sz="4000" b="0" i="0" dirty="0">
                <a:solidFill>
                  <a:srgbClr val="222222"/>
                </a:solidFill>
                <a:effectLst/>
                <a:latin typeface="Edwardian Script ITC" panose="030303020407070D0804" pitchFamily="66" charset="0"/>
              </a:rPr>
              <a:t> playoff jeopardy game between the Avondale </a:t>
            </a:r>
            <a:r>
              <a:rPr lang="en-US" sz="4000" dirty="0">
                <a:solidFill>
                  <a:srgbClr val="222222"/>
                </a:solidFill>
                <a:latin typeface="Edwardian Script ITC" panose="030303020407070D0804" pitchFamily="66" charset="0"/>
              </a:rPr>
              <a:t>Angels</a:t>
            </a:r>
            <a:r>
              <a:rPr lang="en-US" sz="4000" b="0" i="0" dirty="0">
                <a:solidFill>
                  <a:srgbClr val="222222"/>
                </a:solidFill>
                <a:effectLst/>
                <a:latin typeface="Edwardian Script ITC" panose="030303020407070D0804" pitchFamily="66" charset="0"/>
              </a:rPr>
              <a:t> and the Zoom </a:t>
            </a:r>
            <a:r>
              <a:rPr lang="en-US" sz="4000" dirty="0">
                <a:solidFill>
                  <a:srgbClr val="222222"/>
                </a:solidFill>
                <a:latin typeface="Edwardian Script ITC" panose="030303020407070D0804" pitchFamily="66" charset="0"/>
              </a:rPr>
              <a:t>Zen masters</a:t>
            </a:r>
            <a:r>
              <a:rPr lang="en-US" sz="4000" b="0" i="0" dirty="0">
                <a:solidFill>
                  <a:srgbClr val="222222"/>
                </a:solidFill>
                <a:effectLst/>
                <a:latin typeface="Edwardian Script ITC" panose="030303020407070D0804" pitchFamily="66" charset="0"/>
              </a:rPr>
              <a:t> to be held on November 5</a:t>
            </a:r>
            <a:r>
              <a:rPr lang="en-US" sz="4000" b="0" i="0" baseline="30000" dirty="0">
                <a:solidFill>
                  <a:srgbClr val="222222"/>
                </a:solidFill>
                <a:effectLst/>
                <a:latin typeface="Edwardian Script ITC" panose="030303020407070D0804" pitchFamily="66" charset="0"/>
              </a:rPr>
              <a:t>th</a:t>
            </a:r>
            <a:r>
              <a:rPr lang="en-US" sz="4000" b="0" i="0" dirty="0">
                <a:solidFill>
                  <a:srgbClr val="222222"/>
                </a:solidFill>
                <a:effectLst/>
                <a:latin typeface="Edwardian Script ITC" panose="030303020407070D0804" pitchFamily="66" charset="0"/>
              </a:rPr>
              <a:t> 2025. </a:t>
            </a:r>
            <a:r>
              <a:rPr lang="en-US" sz="4000" dirty="0">
                <a:solidFill>
                  <a:srgbClr val="222222"/>
                </a:solidFill>
                <a:latin typeface="Edwardian Script ITC" panose="030303020407070D0804" pitchFamily="66" charset="0"/>
              </a:rPr>
              <a:t>The</a:t>
            </a:r>
            <a:r>
              <a:rPr lang="en-US" sz="4000" b="0" i="0" dirty="0">
                <a:solidFill>
                  <a:srgbClr val="222222"/>
                </a:solidFill>
                <a:effectLst/>
                <a:latin typeface="Edwardian Script ITC" panose="030303020407070D0804" pitchFamily="66" charset="0"/>
              </a:rPr>
              <a:t> winning team will henceforth be accorded all the honors, rights and privileges attached to the tittle of simple jeopardy world champions</a:t>
            </a:r>
            <a:r>
              <a:rPr lang="en-US" b="0" i="0" dirty="0">
                <a:solidFill>
                  <a:srgbClr val="222222"/>
                </a:solidFill>
                <a:effectLst/>
                <a:latin typeface="Arial" panose="020B0604020202020204" pitchFamily="34" charset="0"/>
              </a:rPr>
              <a:t>. </a:t>
            </a:r>
          </a:p>
          <a:p>
            <a:endParaRPr lang="en-US" sz="4000" dirty="0">
              <a:solidFill>
                <a:srgbClr val="222222"/>
              </a:solidFill>
              <a:latin typeface="Edwardian Script ITC" panose="030303020407070D0804" pitchFamily="66" charset="0"/>
            </a:endParaRPr>
          </a:p>
          <a:p>
            <a:r>
              <a:rPr lang="en-US" sz="4000" dirty="0">
                <a:solidFill>
                  <a:srgbClr val="222222"/>
                </a:solidFill>
                <a:latin typeface="Edwardian Script ITC" panose="030303020407070D0804" pitchFamily="66" charset="0"/>
              </a:rPr>
              <a:t>                          YES                                               NO</a:t>
            </a:r>
            <a:endParaRPr lang="en-CA" sz="4000" dirty="0">
              <a:latin typeface="Edwardian Script ITC" panose="030303020407070D0804" pitchFamily="66" charset="0"/>
            </a:endParaRPr>
          </a:p>
        </p:txBody>
      </p:sp>
      <p:pic>
        <p:nvPicPr>
          <p:cNvPr id="6" name="Picture 5">
            <a:extLst>
              <a:ext uri="{FF2B5EF4-FFF2-40B4-BE49-F238E27FC236}">
                <a16:creationId xmlns:a16="http://schemas.microsoft.com/office/drawing/2014/main" id="{E87C1ABA-B4E6-3732-0481-4E445B7B3B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560" y="68125"/>
            <a:ext cx="2234217" cy="1975827"/>
          </a:xfrm>
          <a:prstGeom prst="rect">
            <a:avLst/>
          </a:prstGeom>
        </p:spPr>
      </p:pic>
      <p:pic>
        <p:nvPicPr>
          <p:cNvPr id="10" name="Picture 9">
            <a:extLst>
              <a:ext uri="{FF2B5EF4-FFF2-40B4-BE49-F238E27FC236}">
                <a16:creationId xmlns:a16="http://schemas.microsoft.com/office/drawing/2014/main" id="{20DAA890-6517-2C7A-874A-8751A257D1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7223" y="69073"/>
            <a:ext cx="2234217" cy="1974879"/>
          </a:xfrm>
          <a:prstGeom prst="rect">
            <a:avLst/>
          </a:prstGeom>
        </p:spPr>
      </p:pic>
    </p:spTree>
    <p:extLst>
      <p:ext uri="{BB962C8B-B14F-4D97-AF65-F5344CB8AC3E}">
        <p14:creationId xmlns:p14="http://schemas.microsoft.com/office/powerpoint/2010/main" val="30785531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C7511E-6F6A-48A3-B8A0-16271D48153D}"/>
              </a:ext>
            </a:extLst>
          </p:cNvPr>
          <p:cNvSpPr/>
          <p:nvPr/>
        </p:nvSpPr>
        <p:spPr>
          <a:xfrm>
            <a:off x="3451860" y="690718"/>
            <a:ext cx="4838700" cy="5476564"/>
          </a:xfrm>
          <a:prstGeom prst="rect">
            <a:avLst/>
          </a:prstGeom>
        </p:spPr>
        <p:txBody>
          <a:bodyPr wrap="square">
            <a:spAutoFit/>
          </a:bodyPr>
          <a:lstStyle/>
          <a:p>
            <a:pPr>
              <a:lnSpc>
                <a:spcPct val="107000"/>
              </a:lnSpc>
            </a:pP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walk down the street.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There is a deep hole in the sidewalk.</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fall in.</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am lost… I am helpless.</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It isn’t my fault.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It takes forever to find a way out.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walk down the same Street.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There is a deep hole in the sidewalk.</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pretend I don’t see it.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fall in again.</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can’t believe I am in the same place.</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But it isn’t my fault.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It still takes me a long time to get out.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D686DD8-D8F3-46E7-94B2-517142C61993}"/>
              </a:ext>
            </a:extLst>
          </p:cNvPr>
          <p:cNvSpPr txBox="1"/>
          <p:nvPr/>
        </p:nvSpPr>
        <p:spPr>
          <a:xfrm>
            <a:off x="7894320" y="1405327"/>
            <a:ext cx="4543424" cy="5017527"/>
          </a:xfrm>
          <a:prstGeom prst="rect">
            <a:avLst/>
          </a:prstGeom>
          <a:noFill/>
        </p:spPr>
        <p:txBody>
          <a:bodyPr wrap="square">
            <a:spAutoFit/>
          </a:bodyPr>
          <a:lstStyle/>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walk down the same Street.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There is a deep hole in the sidewalk.</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see it is there.</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still fall in. It’s a habit.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My eyes are open.</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know where I am.</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It is my fault. I get out immediately.</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walk down the same Street.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There is a deep hole in the sidewalk.</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walk around it.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I walk down another Street.”</a:t>
            </a:r>
          </a:p>
          <a:p>
            <a:pPr>
              <a:lnSpc>
                <a:spcPct val="107000"/>
              </a:lnSpc>
            </a:pP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pPr>
            <a:r>
              <a:rPr lang="en-US" sz="2000" dirty="0">
                <a:latin typeface="Arial" panose="020B0604020202020204" pitchFamily="34" charset="0"/>
                <a:ea typeface="Times New Roman" panose="02020603050405020304" pitchFamily="18" charset="0"/>
                <a:cs typeface="Times New Roman" panose="02020603050405020304" pitchFamily="18" charset="0"/>
              </a:rPr>
              <a:t>Portia Nelson (2)</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57FD689-C912-7E59-EBEC-955332DF0409}"/>
              </a:ext>
            </a:extLst>
          </p:cNvPr>
          <p:cNvSpPr txBox="1"/>
          <p:nvPr/>
        </p:nvSpPr>
        <p:spPr>
          <a:xfrm>
            <a:off x="3632057" y="70021"/>
            <a:ext cx="7973134" cy="1200329"/>
          </a:xfrm>
          <a:prstGeom prst="rect">
            <a:avLst/>
          </a:prstGeom>
          <a:noFill/>
        </p:spPr>
        <p:txBody>
          <a:bodyPr wrap="square">
            <a:spAutoFit/>
          </a:bodyPr>
          <a:lstStyle/>
          <a:p>
            <a:pPr algn="ctr"/>
            <a:r>
              <a:rPr lang="en-CA" sz="3600" dirty="0">
                <a:solidFill>
                  <a:schemeClr val="bg1"/>
                </a:solidFill>
              </a:rPr>
              <a:t>THERE’S A HOLE IN MY SIDEWALK</a:t>
            </a:r>
          </a:p>
          <a:p>
            <a:pPr algn="ctr"/>
            <a:r>
              <a:rPr lang="en-CA" sz="3600" dirty="0">
                <a:solidFill>
                  <a:schemeClr val="bg1"/>
                </a:solidFill>
              </a:rPr>
              <a:t>A central metaphor in the course</a:t>
            </a:r>
          </a:p>
        </p:txBody>
      </p:sp>
      <p:sp>
        <p:nvSpPr>
          <p:cNvPr id="3" name="Slide Number Placeholder 2">
            <a:extLst>
              <a:ext uri="{FF2B5EF4-FFF2-40B4-BE49-F238E27FC236}">
                <a16:creationId xmlns:a16="http://schemas.microsoft.com/office/drawing/2014/main" id="{F0C5CAFC-F495-3795-63AF-09FEDF3CA992}"/>
              </a:ext>
            </a:extLst>
          </p:cNvPr>
          <p:cNvSpPr>
            <a:spLocks noGrp="1"/>
          </p:cNvSpPr>
          <p:nvPr>
            <p:ph type="sldNum" sz="quarter" idx="12"/>
          </p:nvPr>
        </p:nvSpPr>
        <p:spPr/>
        <p:txBody>
          <a:bodyPr/>
          <a:lstStyle/>
          <a:p>
            <a:fld id="{5B621ED0-B45F-441E-93E9-023E2B55C8A5}" type="slidenum">
              <a:rPr lang="en-CA" smtClean="0"/>
              <a:t>30</a:t>
            </a:fld>
            <a:endParaRPr lang="en-CA"/>
          </a:p>
        </p:txBody>
      </p:sp>
      <p:pic>
        <p:nvPicPr>
          <p:cNvPr id="4" name="Picture 2" descr="A person with Cancer fell into a hole and couldn't get out ...">
            <a:extLst>
              <a:ext uri="{FF2B5EF4-FFF2-40B4-BE49-F238E27FC236}">
                <a16:creationId xmlns:a16="http://schemas.microsoft.com/office/drawing/2014/main" id="{1256B223-55B4-3FC2-81C8-4147929A26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362960" cy="3623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360925"/>
      </p:ext>
    </p:extLst>
  </p:cSld>
  <p:clrMapOvr>
    <a:masterClrMapping/>
  </p:clrMapOvr>
  <mc:AlternateContent xmlns:mc="http://schemas.openxmlformats.org/markup-compatibility/2006" xmlns:p14="http://schemas.microsoft.com/office/powerpoint/2010/main">
    <mc:Choice Requires="p14">
      <p:transition spd="med" p14:dur="700" advTm="46863">
        <p:fade/>
      </p:transition>
    </mc:Choice>
    <mc:Fallback xmlns="">
      <p:transition spd="med" advTm="46863">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E78EE2-9F34-4C98-B7FF-E125B38BBB6D}"/>
              </a:ext>
            </a:extLst>
          </p:cNvPr>
          <p:cNvPicPr/>
          <p:nvPr/>
        </p:nvPicPr>
        <p:blipFill>
          <a:blip r:embed="rId2" r:link="rId3">
            <a:extLst>
              <a:ext uri="{28A0092B-C50C-407E-A947-70E740481C1C}">
                <a14:useLocalDpi xmlns:a14="http://schemas.microsoft.com/office/drawing/2010/main" val="0"/>
              </a:ext>
            </a:extLst>
          </a:blip>
          <a:stretch>
            <a:fillRect/>
          </a:stretch>
        </p:blipFill>
        <p:spPr bwMode="auto">
          <a:xfrm>
            <a:off x="797981" y="2030435"/>
            <a:ext cx="10586507" cy="3467081"/>
          </a:xfrm>
          <a:prstGeom prst="rect">
            <a:avLst/>
          </a:prstGeom>
          <a:noFill/>
        </p:spPr>
      </p:pic>
      <p:sp>
        <p:nvSpPr>
          <p:cNvPr id="9" name="TextBox 8">
            <a:extLst>
              <a:ext uri="{FF2B5EF4-FFF2-40B4-BE49-F238E27FC236}">
                <a16:creationId xmlns:a16="http://schemas.microsoft.com/office/drawing/2014/main" id="{F98C5038-6C2D-A6D3-3E95-198F6D4E04AC}"/>
              </a:ext>
            </a:extLst>
          </p:cNvPr>
          <p:cNvSpPr txBox="1"/>
          <p:nvPr/>
        </p:nvSpPr>
        <p:spPr>
          <a:xfrm>
            <a:off x="32951" y="102757"/>
            <a:ext cx="11572240" cy="1077218"/>
          </a:xfrm>
          <a:prstGeom prst="rect">
            <a:avLst/>
          </a:prstGeom>
          <a:noFill/>
        </p:spPr>
        <p:txBody>
          <a:bodyPr wrap="square">
            <a:spAutoFit/>
          </a:bodyPr>
          <a:lstStyle/>
          <a:p>
            <a:pPr algn="ctr"/>
            <a:r>
              <a:rPr lang="en-CA" sz="3200" dirty="0">
                <a:solidFill>
                  <a:schemeClr val="bg1"/>
                </a:solidFill>
              </a:rPr>
              <a:t>TRACKING THE HOLES YOU KEEP FALLING INTO: </a:t>
            </a:r>
          </a:p>
          <a:p>
            <a:pPr algn="ctr"/>
            <a:r>
              <a:rPr lang="en-CA" sz="3200" dirty="0">
                <a:solidFill>
                  <a:schemeClr val="bg1"/>
                </a:solidFill>
              </a:rPr>
              <a:t>THE HOLES DIARY CARD TEMPLATE</a:t>
            </a:r>
          </a:p>
        </p:txBody>
      </p:sp>
      <p:sp>
        <p:nvSpPr>
          <p:cNvPr id="10" name="TextBox 9">
            <a:extLst>
              <a:ext uri="{FF2B5EF4-FFF2-40B4-BE49-F238E27FC236}">
                <a16:creationId xmlns:a16="http://schemas.microsoft.com/office/drawing/2014/main" id="{8069EA2A-FAED-F56A-75F2-D457B9D23348}"/>
              </a:ext>
            </a:extLst>
          </p:cNvPr>
          <p:cNvSpPr txBox="1"/>
          <p:nvPr/>
        </p:nvSpPr>
        <p:spPr>
          <a:xfrm>
            <a:off x="5062536" y="1637868"/>
            <a:ext cx="2057401" cy="369332"/>
          </a:xfrm>
          <a:prstGeom prst="rect">
            <a:avLst/>
          </a:prstGeom>
          <a:noFill/>
        </p:spPr>
        <p:txBody>
          <a:bodyPr wrap="square">
            <a:spAutoFit/>
          </a:bodyPr>
          <a:lstStyle/>
          <a:p>
            <a:r>
              <a:rPr lang="en-CA" dirty="0"/>
              <a:t>Days of the month </a:t>
            </a:r>
          </a:p>
        </p:txBody>
      </p:sp>
      <p:cxnSp>
        <p:nvCxnSpPr>
          <p:cNvPr id="12" name="Straight Arrow Connector 11">
            <a:extLst>
              <a:ext uri="{FF2B5EF4-FFF2-40B4-BE49-F238E27FC236}">
                <a16:creationId xmlns:a16="http://schemas.microsoft.com/office/drawing/2014/main" id="{F14FAD9A-BD56-AAE1-D544-9448916CF170}"/>
              </a:ext>
            </a:extLst>
          </p:cNvPr>
          <p:cNvCxnSpPr>
            <a:cxnSpLocks/>
          </p:cNvCxnSpPr>
          <p:nvPr/>
        </p:nvCxnSpPr>
        <p:spPr>
          <a:xfrm>
            <a:off x="3801438" y="1721400"/>
            <a:ext cx="2042515" cy="140563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7F0AE90-5984-AC23-C20F-325F76CA5F85}"/>
              </a:ext>
            </a:extLst>
          </p:cNvPr>
          <p:cNvSpPr txBox="1"/>
          <p:nvPr/>
        </p:nvSpPr>
        <p:spPr>
          <a:xfrm>
            <a:off x="617882" y="1429967"/>
            <a:ext cx="2123341" cy="369332"/>
          </a:xfrm>
          <a:prstGeom prst="rect">
            <a:avLst/>
          </a:prstGeom>
          <a:noFill/>
        </p:spPr>
        <p:txBody>
          <a:bodyPr wrap="square">
            <a:spAutoFit/>
          </a:bodyPr>
          <a:lstStyle/>
          <a:p>
            <a:r>
              <a:rPr lang="en-CA" dirty="0"/>
              <a:t>Targets for change</a:t>
            </a:r>
          </a:p>
        </p:txBody>
      </p:sp>
      <p:cxnSp>
        <p:nvCxnSpPr>
          <p:cNvPr id="17" name="Straight Arrow Connector 16">
            <a:extLst>
              <a:ext uri="{FF2B5EF4-FFF2-40B4-BE49-F238E27FC236}">
                <a16:creationId xmlns:a16="http://schemas.microsoft.com/office/drawing/2014/main" id="{DA9885A2-C586-38E3-6F18-9154E5B49AF7}"/>
              </a:ext>
            </a:extLst>
          </p:cNvPr>
          <p:cNvCxnSpPr>
            <a:cxnSpLocks/>
          </p:cNvCxnSpPr>
          <p:nvPr/>
        </p:nvCxnSpPr>
        <p:spPr>
          <a:xfrm>
            <a:off x="1562470" y="1822534"/>
            <a:ext cx="234166" cy="176404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 name="Straight Arrow Connector 1">
            <a:extLst>
              <a:ext uri="{FF2B5EF4-FFF2-40B4-BE49-F238E27FC236}">
                <a16:creationId xmlns:a16="http://schemas.microsoft.com/office/drawing/2014/main" id="{195BD4CA-651E-69F7-4497-E8153BC4986F}"/>
              </a:ext>
            </a:extLst>
          </p:cNvPr>
          <p:cNvCxnSpPr>
            <a:cxnSpLocks/>
          </p:cNvCxnSpPr>
          <p:nvPr/>
        </p:nvCxnSpPr>
        <p:spPr>
          <a:xfrm>
            <a:off x="6246812" y="2146158"/>
            <a:ext cx="1331761" cy="41017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D9B2EB2-4763-614B-7CA3-CADB615D971E}"/>
              </a:ext>
            </a:extLst>
          </p:cNvPr>
          <p:cNvSpPr txBox="1"/>
          <p:nvPr/>
        </p:nvSpPr>
        <p:spPr>
          <a:xfrm>
            <a:off x="3042378" y="1347192"/>
            <a:ext cx="2197442" cy="369332"/>
          </a:xfrm>
          <a:prstGeom prst="rect">
            <a:avLst/>
          </a:prstGeom>
          <a:noFill/>
        </p:spPr>
        <p:txBody>
          <a:bodyPr wrap="square">
            <a:spAutoFit/>
          </a:bodyPr>
          <a:lstStyle/>
          <a:p>
            <a:r>
              <a:rPr lang="en-CA" dirty="0"/>
              <a:t>Squares for ratings </a:t>
            </a:r>
          </a:p>
        </p:txBody>
      </p:sp>
      <p:sp>
        <p:nvSpPr>
          <p:cNvPr id="3" name="Slide Number Placeholder 2">
            <a:extLst>
              <a:ext uri="{FF2B5EF4-FFF2-40B4-BE49-F238E27FC236}">
                <a16:creationId xmlns:a16="http://schemas.microsoft.com/office/drawing/2014/main" id="{616799C2-CEE1-67A6-5A56-FC1D93DAC710}"/>
              </a:ext>
            </a:extLst>
          </p:cNvPr>
          <p:cNvSpPr>
            <a:spLocks noGrp="1"/>
          </p:cNvSpPr>
          <p:nvPr>
            <p:ph type="sldNum" sz="quarter" idx="12"/>
          </p:nvPr>
        </p:nvSpPr>
        <p:spPr/>
        <p:txBody>
          <a:bodyPr/>
          <a:lstStyle/>
          <a:p>
            <a:fld id="{F48A3050-3C4F-4E17-905D-E7C5B5406460}" type="slidenum">
              <a:rPr lang="en-CA" smtClean="0"/>
              <a:t>31</a:t>
            </a:fld>
            <a:endParaRPr lang="en-CA"/>
          </a:p>
        </p:txBody>
      </p:sp>
    </p:spTree>
    <p:extLst>
      <p:ext uri="{BB962C8B-B14F-4D97-AF65-F5344CB8AC3E}">
        <p14:creationId xmlns:p14="http://schemas.microsoft.com/office/powerpoint/2010/main" val="1227449555"/>
      </p:ext>
    </p:extLst>
  </p:cSld>
  <p:clrMapOvr>
    <a:masterClrMapping/>
  </p:clrMapOvr>
  <mc:AlternateContent xmlns:mc="http://schemas.openxmlformats.org/markup-compatibility/2006" xmlns:p14="http://schemas.microsoft.com/office/powerpoint/2010/main">
    <mc:Choice Requires="p14">
      <p:transition spd="slow" p14:dur="2000" advTm="16960"/>
    </mc:Choice>
    <mc:Fallback xmlns="">
      <p:transition spd="slow" advTm="169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A17A66-C21E-E78C-C873-D99ACC1960E4}"/>
              </a:ext>
            </a:extLst>
          </p:cNvPr>
          <p:cNvPicPr/>
          <p:nvPr/>
        </p:nvPicPr>
        <p:blipFill>
          <a:blip r:embed="rId2" r:link="rId3">
            <a:extLst>
              <a:ext uri="{28A0092B-C50C-407E-A947-70E740481C1C}">
                <a14:useLocalDpi xmlns:a14="http://schemas.microsoft.com/office/drawing/2010/main" val="0"/>
              </a:ext>
            </a:extLst>
          </a:blip>
          <a:stretch>
            <a:fillRect/>
          </a:stretch>
        </p:blipFill>
        <p:spPr bwMode="auto">
          <a:xfrm>
            <a:off x="278859" y="397135"/>
            <a:ext cx="11634281" cy="6235430"/>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id="{DCAC8634-CEC2-09E2-FC79-91A1A4CCFE97}"/>
              </a:ext>
            </a:extLst>
          </p:cNvPr>
          <p:cNvSpPr txBox="1"/>
          <p:nvPr/>
        </p:nvSpPr>
        <p:spPr>
          <a:xfrm>
            <a:off x="609726" y="2254663"/>
            <a:ext cx="1263462" cy="369332"/>
          </a:xfrm>
          <a:prstGeom prst="rect">
            <a:avLst/>
          </a:prstGeom>
          <a:noFill/>
        </p:spPr>
        <p:txBody>
          <a:bodyPr wrap="square">
            <a:spAutoFit/>
          </a:bodyPr>
          <a:lstStyle/>
          <a:p>
            <a:r>
              <a:rPr lang="en-CA" dirty="0">
                <a:solidFill>
                  <a:srgbClr val="FF0000"/>
                </a:solidFill>
              </a:rPr>
              <a:t>struggling</a:t>
            </a:r>
            <a:r>
              <a:rPr lang="en-CA" sz="1800" dirty="0"/>
              <a:t>. </a:t>
            </a:r>
            <a:endParaRPr lang="en-CA" dirty="0"/>
          </a:p>
        </p:txBody>
      </p:sp>
      <p:sp>
        <p:nvSpPr>
          <p:cNvPr id="8" name="TextBox 7">
            <a:extLst>
              <a:ext uri="{FF2B5EF4-FFF2-40B4-BE49-F238E27FC236}">
                <a16:creationId xmlns:a16="http://schemas.microsoft.com/office/drawing/2014/main" id="{C5F6E956-5A74-D753-3EC6-467B8188FD2E}"/>
              </a:ext>
            </a:extLst>
          </p:cNvPr>
          <p:cNvSpPr txBox="1"/>
          <p:nvPr/>
        </p:nvSpPr>
        <p:spPr>
          <a:xfrm>
            <a:off x="677725" y="2577567"/>
            <a:ext cx="1127464" cy="369332"/>
          </a:xfrm>
          <a:prstGeom prst="rect">
            <a:avLst/>
          </a:prstGeom>
          <a:noFill/>
        </p:spPr>
        <p:txBody>
          <a:bodyPr wrap="square">
            <a:spAutoFit/>
          </a:bodyPr>
          <a:lstStyle/>
          <a:p>
            <a:r>
              <a:rPr lang="en-CA" dirty="0">
                <a:solidFill>
                  <a:srgbClr val="FF0000"/>
                </a:solidFill>
              </a:rPr>
              <a:t>sad</a:t>
            </a:r>
            <a:r>
              <a:rPr lang="en-CA" sz="1800" dirty="0"/>
              <a:t>. </a:t>
            </a:r>
            <a:endParaRPr lang="en-CA" dirty="0"/>
          </a:p>
        </p:txBody>
      </p:sp>
      <p:sp>
        <p:nvSpPr>
          <p:cNvPr id="10" name="TextBox 9">
            <a:extLst>
              <a:ext uri="{FF2B5EF4-FFF2-40B4-BE49-F238E27FC236}">
                <a16:creationId xmlns:a16="http://schemas.microsoft.com/office/drawing/2014/main" id="{E617E339-1466-8B78-5D9C-EFEFFA32DAD8}"/>
              </a:ext>
            </a:extLst>
          </p:cNvPr>
          <p:cNvSpPr txBox="1"/>
          <p:nvPr/>
        </p:nvSpPr>
        <p:spPr>
          <a:xfrm>
            <a:off x="523876" y="2946899"/>
            <a:ext cx="1435161" cy="369332"/>
          </a:xfrm>
          <a:prstGeom prst="rect">
            <a:avLst/>
          </a:prstGeom>
          <a:noFill/>
        </p:spPr>
        <p:txBody>
          <a:bodyPr wrap="square">
            <a:spAutoFit/>
          </a:bodyPr>
          <a:lstStyle/>
          <a:p>
            <a:r>
              <a:rPr lang="en-CA" dirty="0">
                <a:solidFill>
                  <a:srgbClr val="FF0000"/>
                </a:solidFill>
              </a:rPr>
              <a:t>withdrawing</a:t>
            </a:r>
            <a:r>
              <a:rPr lang="en-CA" sz="1800" dirty="0">
                <a:solidFill>
                  <a:schemeClr val="bg1"/>
                </a:solidFill>
              </a:rPr>
              <a:t> </a:t>
            </a:r>
            <a:endParaRPr lang="en-CA" dirty="0">
              <a:solidFill>
                <a:schemeClr val="bg1"/>
              </a:solidFill>
            </a:endParaRPr>
          </a:p>
        </p:txBody>
      </p:sp>
      <p:sp>
        <p:nvSpPr>
          <p:cNvPr id="12" name="TextBox 11">
            <a:extLst>
              <a:ext uri="{FF2B5EF4-FFF2-40B4-BE49-F238E27FC236}">
                <a16:creationId xmlns:a16="http://schemas.microsoft.com/office/drawing/2014/main" id="{DD852803-B515-C851-6B01-C5D4E4531C4A}"/>
              </a:ext>
            </a:extLst>
          </p:cNvPr>
          <p:cNvSpPr txBox="1"/>
          <p:nvPr/>
        </p:nvSpPr>
        <p:spPr>
          <a:xfrm>
            <a:off x="1873189" y="2231449"/>
            <a:ext cx="9516862" cy="369332"/>
          </a:xfrm>
          <a:prstGeom prst="rect">
            <a:avLst/>
          </a:prstGeom>
          <a:noFill/>
        </p:spPr>
        <p:txBody>
          <a:bodyPr wrap="square">
            <a:spAutoFit/>
          </a:bodyPr>
          <a:lstStyle/>
          <a:p>
            <a:r>
              <a:rPr lang="en-CA" dirty="0">
                <a:solidFill>
                  <a:srgbClr val="FF0000"/>
                </a:solidFill>
              </a:rPr>
              <a:t>4    3    6    2    3    10   9</a:t>
            </a:r>
          </a:p>
        </p:txBody>
      </p:sp>
      <p:sp>
        <p:nvSpPr>
          <p:cNvPr id="14" name="TextBox 13">
            <a:extLst>
              <a:ext uri="{FF2B5EF4-FFF2-40B4-BE49-F238E27FC236}">
                <a16:creationId xmlns:a16="http://schemas.microsoft.com/office/drawing/2014/main" id="{29E30C25-D667-6965-992B-A503EE8D6515}"/>
              </a:ext>
            </a:extLst>
          </p:cNvPr>
          <p:cNvSpPr txBox="1"/>
          <p:nvPr/>
        </p:nvSpPr>
        <p:spPr>
          <a:xfrm>
            <a:off x="1873188" y="2577567"/>
            <a:ext cx="6528896" cy="369332"/>
          </a:xfrm>
          <a:prstGeom prst="rect">
            <a:avLst/>
          </a:prstGeom>
          <a:noFill/>
        </p:spPr>
        <p:txBody>
          <a:bodyPr wrap="square">
            <a:spAutoFit/>
          </a:bodyPr>
          <a:lstStyle/>
          <a:p>
            <a:r>
              <a:rPr lang="en-CA" dirty="0">
                <a:solidFill>
                  <a:srgbClr val="FF0000"/>
                </a:solidFill>
              </a:rPr>
              <a:t>5    4    7    1     2     8    7</a:t>
            </a:r>
            <a:r>
              <a:rPr lang="en-CA" sz="1800" dirty="0">
                <a:solidFill>
                  <a:srgbClr val="FF0000"/>
                </a:solidFill>
              </a:rPr>
              <a:t> </a:t>
            </a:r>
            <a:endParaRPr lang="en-CA" dirty="0">
              <a:solidFill>
                <a:srgbClr val="FF0000"/>
              </a:solidFill>
            </a:endParaRPr>
          </a:p>
        </p:txBody>
      </p:sp>
      <p:sp>
        <p:nvSpPr>
          <p:cNvPr id="16" name="TextBox 15">
            <a:extLst>
              <a:ext uri="{FF2B5EF4-FFF2-40B4-BE49-F238E27FC236}">
                <a16:creationId xmlns:a16="http://schemas.microsoft.com/office/drawing/2014/main" id="{4B427324-2CA1-DED6-C13C-5BAF7D2C16C1}"/>
              </a:ext>
            </a:extLst>
          </p:cNvPr>
          <p:cNvSpPr txBox="1"/>
          <p:nvPr/>
        </p:nvSpPr>
        <p:spPr>
          <a:xfrm>
            <a:off x="1873188" y="2966840"/>
            <a:ext cx="6369729" cy="369332"/>
          </a:xfrm>
          <a:prstGeom prst="rect">
            <a:avLst/>
          </a:prstGeom>
          <a:noFill/>
        </p:spPr>
        <p:txBody>
          <a:bodyPr wrap="square">
            <a:spAutoFit/>
          </a:bodyPr>
          <a:lstStyle/>
          <a:p>
            <a:r>
              <a:rPr lang="en-CA" dirty="0">
                <a:solidFill>
                  <a:srgbClr val="FF0000"/>
                </a:solidFill>
              </a:rPr>
              <a:t>9    8    6    6    5     10  10</a:t>
            </a:r>
            <a:r>
              <a:rPr lang="en-CA" sz="1800" dirty="0">
                <a:solidFill>
                  <a:srgbClr val="FF0000"/>
                </a:solidFill>
              </a:rPr>
              <a:t> </a:t>
            </a:r>
            <a:endParaRPr lang="en-CA" dirty="0">
              <a:solidFill>
                <a:srgbClr val="FF0000"/>
              </a:solidFill>
            </a:endParaRPr>
          </a:p>
        </p:txBody>
      </p:sp>
      <p:sp>
        <p:nvSpPr>
          <p:cNvPr id="7" name="TextBox 6">
            <a:extLst>
              <a:ext uri="{FF2B5EF4-FFF2-40B4-BE49-F238E27FC236}">
                <a16:creationId xmlns:a16="http://schemas.microsoft.com/office/drawing/2014/main" id="{DAD34EFE-5720-E647-4399-B4CCDE67D9CB}"/>
              </a:ext>
            </a:extLst>
          </p:cNvPr>
          <p:cNvSpPr txBox="1"/>
          <p:nvPr/>
        </p:nvSpPr>
        <p:spPr>
          <a:xfrm>
            <a:off x="1873188" y="1477951"/>
            <a:ext cx="5683017" cy="369332"/>
          </a:xfrm>
          <a:prstGeom prst="rect">
            <a:avLst/>
          </a:prstGeom>
          <a:noFill/>
        </p:spPr>
        <p:txBody>
          <a:bodyPr wrap="square">
            <a:spAutoFit/>
          </a:bodyPr>
          <a:lstStyle/>
          <a:p>
            <a:r>
              <a:rPr lang="en-CA" dirty="0">
                <a:solidFill>
                  <a:srgbClr val="FF0000"/>
                </a:solidFill>
              </a:rPr>
              <a:t>M  T    W   T     F    S    S</a:t>
            </a:r>
          </a:p>
        </p:txBody>
      </p:sp>
      <p:sp>
        <p:nvSpPr>
          <p:cNvPr id="2" name="Slide Number Placeholder 1">
            <a:extLst>
              <a:ext uri="{FF2B5EF4-FFF2-40B4-BE49-F238E27FC236}">
                <a16:creationId xmlns:a16="http://schemas.microsoft.com/office/drawing/2014/main" id="{88667C5B-2523-ECC9-33EC-7BA441232552}"/>
              </a:ext>
            </a:extLst>
          </p:cNvPr>
          <p:cNvSpPr>
            <a:spLocks noGrp="1"/>
          </p:cNvSpPr>
          <p:nvPr>
            <p:ph type="sldNum" sz="quarter" idx="12"/>
          </p:nvPr>
        </p:nvSpPr>
        <p:spPr/>
        <p:txBody>
          <a:bodyPr/>
          <a:lstStyle/>
          <a:p>
            <a:fld id="{F48A3050-3C4F-4E17-905D-E7C5B5406460}" type="slidenum">
              <a:rPr lang="en-CA" smtClean="0"/>
              <a:t>32</a:t>
            </a:fld>
            <a:endParaRPr lang="en-CA"/>
          </a:p>
        </p:txBody>
      </p:sp>
    </p:spTree>
    <p:extLst>
      <p:ext uri="{BB962C8B-B14F-4D97-AF65-F5344CB8AC3E}">
        <p14:creationId xmlns:p14="http://schemas.microsoft.com/office/powerpoint/2010/main" val="346522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4"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nk card with a number of days&#10;&#10;Description automatically generated">
            <a:extLst>
              <a:ext uri="{FF2B5EF4-FFF2-40B4-BE49-F238E27FC236}">
                <a16:creationId xmlns:a16="http://schemas.microsoft.com/office/drawing/2014/main" id="{85D8FC3C-A02D-50C6-C61A-FD59311994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58"/>
            <a:ext cx="12192000" cy="6854283"/>
          </a:xfrm>
          <a:prstGeom prst="rect">
            <a:avLst/>
          </a:prstGeom>
        </p:spPr>
      </p:pic>
      <p:sp>
        <p:nvSpPr>
          <p:cNvPr id="2" name="Slide Number Placeholder 1">
            <a:extLst>
              <a:ext uri="{FF2B5EF4-FFF2-40B4-BE49-F238E27FC236}">
                <a16:creationId xmlns:a16="http://schemas.microsoft.com/office/drawing/2014/main" id="{9A0A52EC-0892-3305-5C98-8BBD7B22E89C}"/>
              </a:ext>
            </a:extLst>
          </p:cNvPr>
          <p:cNvSpPr>
            <a:spLocks noGrp="1"/>
          </p:cNvSpPr>
          <p:nvPr>
            <p:ph type="sldNum" sz="quarter" idx="12"/>
          </p:nvPr>
        </p:nvSpPr>
        <p:spPr/>
        <p:txBody>
          <a:bodyPr/>
          <a:lstStyle/>
          <a:p>
            <a:fld id="{F48A3050-3C4F-4E17-905D-E7C5B5406460}" type="slidenum">
              <a:rPr lang="en-CA" smtClean="0"/>
              <a:t>33</a:t>
            </a:fld>
            <a:endParaRPr lang="en-CA"/>
          </a:p>
        </p:txBody>
      </p:sp>
    </p:spTree>
    <p:extLst>
      <p:ext uri="{BB962C8B-B14F-4D97-AF65-F5344CB8AC3E}">
        <p14:creationId xmlns:p14="http://schemas.microsoft.com/office/powerpoint/2010/main" val="7698897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ry card with different colored lines&#10;&#10;Description automatically generated">
            <a:extLst>
              <a:ext uri="{FF2B5EF4-FFF2-40B4-BE49-F238E27FC236}">
                <a16:creationId xmlns:a16="http://schemas.microsoft.com/office/drawing/2014/main" id="{42FF9638-0F25-223A-01F8-EDD8FDDF3F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0B1954F5-F1DA-DCC0-0C5C-D8C012524BA1}"/>
              </a:ext>
            </a:extLst>
          </p:cNvPr>
          <p:cNvSpPr>
            <a:spLocks noGrp="1"/>
          </p:cNvSpPr>
          <p:nvPr>
            <p:ph type="sldNum" sz="quarter" idx="12"/>
          </p:nvPr>
        </p:nvSpPr>
        <p:spPr/>
        <p:txBody>
          <a:bodyPr/>
          <a:lstStyle/>
          <a:p>
            <a:fld id="{F48A3050-3C4F-4E17-905D-E7C5B5406460}" type="slidenum">
              <a:rPr lang="en-CA" smtClean="0"/>
              <a:t>34</a:t>
            </a:fld>
            <a:endParaRPr lang="en-CA"/>
          </a:p>
        </p:txBody>
      </p:sp>
    </p:spTree>
    <p:extLst>
      <p:ext uri="{BB962C8B-B14F-4D97-AF65-F5344CB8AC3E}">
        <p14:creationId xmlns:p14="http://schemas.microsoft.com/office/powerpoint/2010/main" val="25940426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8A06D62-34F4-F053-58D8-5596310090E7}"/>
              </a:ext>
            </a:extLst>
          </p:cNvPr>
          <p:cNvGraphicFramePr>
            <a:graphicFrameLocks noChangeAspect="1"/>
          </p:cNvGraphicFramePr>
          <p:nvPr/>
        </p:nvGraphicFramePr>
        <p:xfrm>
          <a:off x="98424" y="98424"/>
          <a:ext cx="11920855" cy="6597015"/>
        </p:xfrm>
        <a:graphic>
          <a:graphicData uri="http://schemas.openxmlformats.org/presentationml/2006/ole">
            <mc:AlternateContent xmlns:mc="http://schemas.openxmlformats.org/markup-compatibility/2006">
              <mc:Choice xmlns:v="urn:schemas-microsoft-com:vml" Requires="v">
                <p:oleObj name="Worksheet" r:id="rId2" imgW="10344240" imgH="6343560" progId="Excel.OpenDocumentSpreadsheet.12">
                  <p:embed/>
                </p:oleObj>
              </mc:Choice>
              <mc:Fallback>
                <p:oleObj name="Worksheet" r:id="rId2" imgW="10344240" imgH="6343560" progId="Excel.OpenDocumentSpreadsheet.12">
                  <p:embed/>
                  <p:pic>
                    <p:nvPicPr>
                      <p:cNvPr id="2" name="Object 1">
                        <a:extLst>
                          <a:ext uri="{FF2B5EF4-FFF2-40B4-BE49-F238E27FC236}">
                            <a16:creationId xmlns:a16="http://schemas.microsoft.com/office/drawing/2014/main" id="{68A06D62-34F4-F053-58D8-5596310090E7}"/>
                          </a:ext>
                        </a:extLst>
                      </p:cNvPr>
                      <p:cNvPicPr/>
                      <p:nvPr/>
                    </p:nvPicPr>
                    <p:blipFill>
                      <a:blip r:embed="rId3"/>
                      <a:stretch>
                        <a:fillRect/>
                      </a:stretch>
                    </p:blipFill>
                    <p:spPr>
                      <a:xfrm>
                        <a:off x="98424" y="98424"/>
                        <a:ext cx="11920855" cy="6597015"/>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917CF997-216B-42D3-8EE7-58A91ACE46B7}"/>
              </a:ext>
            </a:extLst>
          </p:cNvPr>
          <p:cNvSpPr>
            <a:spLocks noGrp="1"/>
          </p:cNvSpPr>
          <p:nvPr>
            <p:ph type="sldNum" sz="quarter" idx="12"/>
          </p:nvPr>
        </p:nvSpPr>
        <p:spPr/>
        <p:txBody>
          <a:bodyPr/>
          <a:lstStyle/>
          <a:p>
            <a:fld id="{F48A3050-3C4F-4E17-905D-E7C5B5406460}" type="slidenum">
              <a:rPr lang="en-CA" smtClean="0"/>
              <a:t>35</a:t>
            </a:fld>
            <a:endParaRPr lang="en-CA"/>
          </a:p>
        </p:txBody>
      </p:sp>
    </p:spTree>
    <p:extLst>
      <p:ext uri="{BB962C8B-B14F-4D97-AF65-F5344CB8AC3E}">
        <p14:creationId xmlns:p14="http://schemas.microsoft.com/office/powerpoint/2010/main" val="11657709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2F596847-AD44-C12D-05C4-FE2A12FFB286}"/>
              </a:ext>
            </a:extLst>
          </p:cNvPr>
          <p:cNvGraphicFramePr>
            <a:graphicFrameLocks noChangeAspect="1"/>
          </p:cNvGraphicFramePr>
          <p:nvPr/>
        </p:nvGraphicFramePr>
        <p:xfrm>
          <a:off x="98425" y="98424"/>
          <a:ext cx="11733911" cy="6585839"/>
        </p:xfrm>
        <a:graphic>
          <a:graphicData uri="http://schemas.openxmlformats.org/presentationml/2006/ole">
            <mc:AlternateContent xmlns:mc="http://schemas.openxmlformats.org/markup-compatibility/2006">
              <mc:Choice xmlns:v="urn:schemas-microsoft-com:vml" Requires="v">
                <p:oleObj name="Worksheet" r:id="rId2" imgW="9156515" imgH="11975965" progId="Excel.Sheet.12">
                  <p:embed/>
                </p:oleObj>
              </mc:Choice>
              <mc:Fallback>
                <p:oleObj name="Worksheet" r:id="rId2" imgW="9156515" imgH="11975965" progId="Excel.Sheet.12">
                  <p:embed/>
                  <p:pic>
                    <p:nvPicPr>
                      <p:cNvPr id="2" name="Object 1">
                        <a:extLst>
                          <a:ext uri="{FF2B5EF4-FFF2-40B4-BE49-F238E27FC236}">
                            <a16:creationId xmlns:a16="http://schemas.microsoft.com/office/drawing/2014/main" id="{2F596847-AD44-C12D-05C4-FE2A12FFB286}"/>
                          </a:ext>
                        </a:extLst>
                      </p:cNvPr>
                      <p:cNvPicPr/>
                      <p:nvPr/>
                    </p:nvPicPr>
                    <p:blipFill>
                      <a:blip r:embed="rId3"/>
                      <a:stretch>
                        <a:fillRect/>
                      </a:stretch>
                    </p:blipFill>
                    <p:spPr>
                      <a:xfrm>
                        <a:off x="98425" y="98424"/>
                        <a:ext cx="11733911" cy="6585839"/>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EF94CDD9-7F0C-9670-8654-A431E59B207B}"/>
              </a:ext>
            </a:extLst>
          </p:cNvPr>
          <p:cNvSpPr>
            <a:spLocks noGrp="1"/>
          </p:cNvSpPr>
          <p:nvPr>
            <p:ph type="sldNum" sz="quarter" idx="12"/>
          </p:nvPr>
        </p:nvSpPr>
        <p:spPr/>
        <p:txBody>
          <a:bodyPr/>
          <a:lstStyle/>
          <a:p>
            <a:fld id="{F48A3050-3C4F-4E17-905D-E7C5B5406460}" type="slidenum">
              <a:rPr lang="en-CA" smtClean="0"/>
              <a:t>36</a:t>
            </a:fld>
            <a:endParaRPr lang="en-CA"/>
          </a:p>
        </p:txBody>
      </p:sp>
    </p:spTree>
    <p:extLst>
      <p:ext uri="{BB962C8B-B14F-4D97-AF65-F5344CB8AC3E}">
        <p14:creationId xmlns:p14="http://schemas.microsoft.com/office/powerpoint/2010/main" val="40290362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49BF4-BA52-44A2-9849-697AAAAF1859}"/>
              </a:ext>
            </a:extLst>
          </p:cNvPr>
          <p:cNvSpPr>
            <a:spLocks noGrp="1"/>
          </p:cNvSpPr>
          <p:nvPr>
            <p:ph type="title" idx="4294967295"/>
          </p:nvPr>
        </p:nvSpPr>
        <p:spPr>
          <a:xfrm>
            <a:off x="0" y="26988"/>
            <a:ext cx="11620500" cy="728662"/>
          </a:xfrm>
        </p:spPr>
        <p:txBody>
          <a:bodyPr>
            <a:normAutofit/>
          </a:bodyPr>
          <a:lstStyle/>
          <a:p>
            <a:pPr algn="ctr"/>
            <a:r>
              <a:rPr lang="en-CA" sz="3200" dirty="0">
                <a:solidFill>
                  <a:schemeClr val="bg1"/>
                </a:solidFill>
              </a:rPr>
              <a:t>1. Crisis plan holes and diary card targets</a:t>
            </a:r>
          </a:p>
        </p:txBody>
      </p:sp>
      <p:sp>
        <p:nvSpPr>
          <p:cNvPr id="3" name="Content Placeholder 2">
            <a:extLst>
              <a:ext uri="{FF2B5EF4-FFF2-40B4-BE49-F238E27FC236}">
                <a16:creationId xmlns:a16="http://schemas.microsoft.com/office/drawing/2014/main" id="{BE1A5D5C-ABBD-4680-AC65-31110BE7E200}"/>
              </a:ext>
            </a:extLst>
          </p:cNvPr>
          <p:cNvSpPr>
            <a:spLocks noGrp="1"/>
          </p:cNvSpPr>
          <p:nvPr>
            <p:ph idx="4294967295"/>
          </p:nvPr>
        </p:nvSpPr>
        <p:spPr>
          <a:xfrm>
            <a:off x="5557838" y="871538"/>
            <a:ext cx="6634162" cy="6013450"/>
          </a:xfrm>
        </p:spPr>
        <p:txBody>
          <a:bodyPr>
            <a:normAutofit fontScale="70000" lnSpcReduction="20000"/>
          </a:bodyPr>
          <a:lstStyle/>
          <a:p>
            <a:pPr marL="388620" indent="-342900"/>
            <a:r>
              <a:rPr lang="en-CA" sz="2400" dirty="0"/>
              <a:t>Both crisis plans and holes diary cards are ways of identifying and working with the “holes in the sidewalk” we fall into. They are similar but with some differences.</a:t>
            </a:r>
          </a:p>
          <a:p>
            <a:pPr marL="388620" indent="-342900"/>
            <a:r>
              <a:rPr lang="en-CA" sz="2400" dirty="0"/>
              <a:t>The crisis plan’s holes in the sidewalk metaphor has an  all or nothing quality, either we're in a crisis and at the bottom of the hole or  we’re not in a hole at all.</a:t>
            </a:r>
          </a:p>
          <a:p>
            <a:pPr marL="388620" indent="-342900"/>
            <a:r>
              <a:rPr lang="en-CA" sz="2400" dirty="0"/>
              <a:t>Holes diary cards are more subtle recognizing that there are </a:t>
            </a:r>
            <a:r>
              <a:rPr lang="en-CA" sz="2400"/>
              <a:t>many degrees</a:t>
            </a:r>
            <a:r>
              <a:rPr lang="en-CA" sz="2400" dirty="0"/>
              <a:t> of severity or intensity of dysregulated feelings, thoughts, and behaviors. In that way, they are like a spiral staircase rather than a hole. </a:t>
            </a:r>
          </a:p>
          <a:p>
            <a:pPr marL="388620" indent="-342900"/>
            <a:r>
              <a:rPr lang="en-CA" sz="2400" dirty="0"/>
              <a:t>Because of this, the metaphor we use for</a:t>
            </a:r>
            <a:r>
              <a:rPr lang="en-CA" sz="2400" dirty="0">
                <a:solidFill>
                  <a:schemeClr val="bg1"/>
                </a:solidFill>
              </a:rPr>
              <a:t> crisis </a:t>
            </a:r>
            <a:r>
              <a:rPr lang="en-CA" sz="2400" dirty="0"/>
              <a:t>is that of a </a:t>
            </a:r>
            <a:r>
              <a:rPr lang="en-CA" sz="2400" dirty="0">
                <a:solidFill>
                  <a:schemeClr val="bg1"/>
                </a:solidFill>
              </a:rPr>
              <a:t>“hole”, </a:t>
            </a:r>
            <a:r>
              <a:rPr lang="en-CA" sz="2400" dirty="0"/>
              <a:t>while the one we use for </a:t>
            </a:r>
            <a:r>
              <a:rPr lang="en-CA" sz="2400" dirty="0">
                <a:solidFill>
                  <a:schemeClr val="bg1"/>
                </a:solidFill>
              </a:rPr>
              <a:t>diary cards </a:t>
            </a:r>
            <a:r>
              <a:rPr lang="en-CA" sz="2400" dirty="0"/>
              <a:t>is of </a:t>
            </a:r>
            <a:r>
              <a:rPr lang="en-CA" sz="2400" dirty="0">
                <a:solidFill>
                  <a:schemeClr val="bg1"/>
                </a:solidFill>
              </a:rPr>
              <a:t>“stairs” </a:t>
            </a:r>
            <a:r>
              <a:rPr lang="en-CA" sz="2400" dirty="0"/>
              <a:t>with </a:t>
            </a:r>
            <a:r>
              <a:rPr lang="en-CA" sz="2400" dirty="0">
                <a:solidFill>
                  <a:schemeClr val="bg1"/>
                </a:solidFill>
              </a:rPr>
              <a:t>steps.</a:t>
            </a:r>
          </a:p>
          <a:p>
            <a:pPr marL="388620" indent="-342900"/>
            <a:r>
              <a:rPr lang="en-CA" sz="2400" dirty="0"/>
              <a:t>In our holes diary cards, we arbitrarily choose a stairwell that has 10 steps, each step representing a different intensity of the dysregulated feelings, thoughts, or behaviors. We call these dysregulated thoughts, feelings, or behaviors </a:t>
            </a:r>
            <a:r>
              <a:rPr lang="en-CA" sz="2400" dirty="0">
                <a:solidFill>
                  <a:schemeClr val="bg1"/>
                </a:solidFill>
              </a:rPr>
              <a:t>targets for change</a:t>
            </a:r>
            <a:r>
              <a:rPr lang="en-CA" sz="2400" dirty="0">
                <a:solidFill>
                  <a:srgbClr val="FFFF00"/>
                </a:solidFill>
              </a:rPr>
              <a:t>. </a:t>
            </a:r>
            <a:r>
              <a:rPr lang="en-CA" sz="2400" dirty="0"/>
              <a:t>(or just “</a:t>
            </a:r>
            <a:r>
              <a:rPr lang="en-CA" sz="2400" dirty="0">
                <a:solidFill>
                  <a:schemeClr val="bg1"/>
                </a:solidFill>
              </a:rPr>
              <a:t>targets</a:t>
            </a:r>
            <a:r>
              <a:rPr lang="en-CA" sz="2400" dirty="0"/>
              <a:t>”)</a:t>
            </a:r>
          </a:p>
          <a:p>
            <a:pPr marL="388620" indent="-342900"/>
            <a:r>
              <a:rPr lang="en-CA" sz="2400" dirty="0"/>
              <a:t>10 is the bottom step of the stairs, 1 is the top step closest to the sidewalk. 10 is the most intense, 1 the least. When you are lower in the staircase, you’re more likely to be in crisis and outside the window of tolerance. </a:t>
            </a:r>
          </a:p>
          <a:p>
            <a:pPr marL="388620" indent="-342900"/>
            <a:r>
              <a:rPr lang="en-CA" sz="2400" dirty="0"/>
              <a:t>If you prefer, instead of  using a numerical 1-10 scale you can use colors ex. Yellow, orange, red, black, which may make it easier to visualize the intensity of the targets. </a:t>
            </a:r>
          </a:p>
          <a:p>
            <a:pPr marL="388620" indent="-342900"/>
            <a:endParaRPr lang="en-CA" sz="2400" dirty="0"/>
          </a:p>
          <a:p>
            <a:pPr marL="388620" indent="-342900"/>
            <a:endParaRPr lang="en-CA" sz="2400" dirty="0"/>
          </a:p>
        </p:txBody>
      </p:sp>
      <p:pic>
        <p:nvPicPr>
          <p:cNvPr id="8" name="Content Placeholder 9">
            <a:extLst>
              <a:ext uri="{FF2B5EF4-FFF2-40B4-BE49-F238E27FC236}">
                <a16:creationId xmlns:a16="http://schemas.microsoft.com/office/drawing/2014/main" id="{25D99686-E734-4350-A119-E5A51EE9464E}"/>
              </a:ext>
            </a:extLst>
          </p:cNvPr>
          <p:cNvPicPr>
            <a:picLocks noChangeAspect="1"/>
          </p:cNvPicPr>
          <p:nvPr/>
        </p:nvPicPr>
        <p:blipFill rotWithShape="1">
          <a:blip r:embed="rId3"/>
          <a:srcRect l="18607" r="19437" b="-1"/>
          <a:stretch/>
        </p:blipFill>
        <p:spPr>
          <a:xfrm>
            <a:off x="147687" y="826003"/>
            <a:ext cx="2451676" cy="2978871"/>
          </a:xfrm>
          <a:prstGeom prst="rect">
            <a:avLst/>
          </a:prstGeom>
          <a:effectLst>
            <a:innerShdw blurRad="114300">
              <a:prstClr val="black"/>
            </a:innerShdw>
          </a:effectLst>
        </p:spPr>
      </p:pic>
      <p:pic>
        <p:nvPicPr>
          <p:cNvPr id="9" name="Content Placeholder 7">
            <a:extLst>
              <a:ext uri="{FF2B5EF4-FFF2-40B4-BE49-F238E27FC236}">
                <a16:creationId xmlns:a16="http://schemas.microsoft.com/office/drawing/2014/main" id="{A8187632-91D7-4482-BA7F-2401189F5526}"/>
              </a:ext>
            </a:extLst>
          </p:cNvPr>
          <p:cNvPicPr>
            <a:picLocks noChangeAspect="1"/>
          </p:cNvPicPr>
          <p:nvPr/>
        </p:nvPicPr>
        <p:blipFill rotWithShape="1">
          <a:blip r:embed="rId4"/>
          <a:srcRect l="21471" r="14161" b="-2"/>
          <a:stretch/>
        </p:blipFill>
        <p:spPr>
          <a:xfrm>
            <a:off x="2762733" y="826003"/>
            <a:ext cx="2754489" cy="2951286"/>
          </a:xfrm>
          <a:prstGeom prst="rect">
            <a:avLst/>
          </a:prstGeom>
          <a:effectLst>
            <a:innerShdw blurRad="114300">
              <a:prstClr val="black"/>
            </a:innerShdw>
          </a:effectLst>
        </p:spPr>
      </p:pic>
      <p:sp>
        <p:nvSpPr>
          <p:cNvPr id="11" name="TextBox 10">
            <a:extLst>
              <a:ext uri="{FF2B5EF4-FFF2-40B4-BE49-F238E27FC236}">
                <a16:creationId xmlns:a16="http://schemas.microsoft.com/office/drawing/2014/main" id="{3E4C64FB-7D87-4FE6-B419-8D7DF8744D93}"/>
              </a:ext>
            </a:extLst>
          </p:cNvPr>
          <p:cNvSpPr txBox="1"/>
          <p:nvPr/>
        </p:nvSpPr>
        <p:spPr>
          <a:xfrm>
            <a:off x="285163" y="948817"/>
            <a:ext cx="2190909" cy="523220"/>
          </a:xfrm>
          <a:prstGeom prst="rect">
            <a:avLst/>
          </a:prstGeom>
          <a:noFill/>
        </p:spPr>
        <p:txBody>
          <a:bodyPr wrap="square">
            <a:spAutoFit/>
          </a:bodyPr>
          <a:lstStyle/>
          <a:p>
            <a:r>
              <a:rPr lang="en-US" sz="2800" dirty="0"/>
              <a:t> crisis hole </a:t>
            </a:r>
            <a:endParaRPr lang="en-CA" sz="2800" dirty="0"/>
          </a:p>
        </p:txBody>
      </p:sp>
      <p:sp>
        <p:nvSpPr>
          <p:cNvPr id="13" name="TextBox 12">
            <a:extLst>
              <a:ext uri="{FF2B5EF4-FFF2-40B4-BE49-F238E27FC236}">
                <a16:creationId xmlns:a16="http://schemas.microsoft.com/office/drawing/2014/main" id="{404B6E99-5B2D-415D-A3C7-42F5A23A80E3}"/>
              </a:ext>
            </a:extLst>
          </p:cNvPr>
          <p:cNvSpPr txBox="1"/>
          <p:nvPr/>
        </p:nvSpPr>
        <p:spPr>
          <a:xfrm>
            <a:off x="2763026" y="3281654"/>
            <a:ext cx="3608604" cy="523220"/>
          </a:xfrm>
          <a:prstGeom prst="rect">
            <a:avLst/>
          </a:prstGeom>
          <a:noFill/>
        </p:spPr>
        <p:txBody>
          <a:bodyPr wrap="square">
            <a:spAutoFit/>
          </a:bodyPr>
          <a:lstStyle/>
          <a:p>
            <a:r>
              <a:rPr lang="en-US" sz="2800" dirty="0"/>
              <a:t>diary cards steps</a:t>
            </a:r>
            <a:endParaRPr lang="en-CA" sz="2800" dirty="0"/>
          </a:p>
        </p:txBody>
      </p:sp>
      <p:pic>
        <p:nvPicPr>
          <p:cNvPr id="14" name="Picture 13">
            <a:extLst>
              <a:ext uri="{FF2B5EF4-FFF2-40B4-BE49-F238E27FC236}">
                <a16:creationId xmlns:a16="http://schemas.microsoft.com/office/drawing/2014/main" id="{E2E04DA5-E26D-4BCB-A5CA-CA17B97D5A4D}"/>
              </a:ext>
            </a:extLst>
          </p:cNvPr>
          <p:cNvPicPr/>
          <p:nvPr/>
        </p:nvPicPr>
        <p:blipFill>
          <a:blip r:embed="rId5" r:link="rId6">
            <a:extLst>
              <a:ext uri="{28A0092B-C50C-407E-A947-70E740481C1C}">
                <a14:useLocalDpi xmlns:a14="http://schemas.microsoft.com/office/drawing/2010/main" val="0"/>
              </a:ext>
            </a:extLst>
          </a:blip>
          <a:stretch>
            <a:fillRect/>
          </a:stretch>
        </p:blipFill>
        <p:spPr bwMode="auto">
          <a:xfrm>
            <a:off x="115272" y="3994743"/>
            <a:ext cx="5401950" cy="2758809"/>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4" name="Slide Number Placeholder 3">
            <a:extLst>
              <a:ext uri="{FF2B5EF4-FFF2-40B4-BE49-F238E27FC236}">
                <a16:creationId xmlns:a16="http://schemas.microsoft.com/office/drawing/2014/main" id="{1A6CE814-266A-7AFC-18E6-8F5290C47C69}"/>
              </a:ext>
            </a:extLst>
          </p:cNvPr>
          <p:cNvSpPr>
            <a:spLocks noGrp="1"/>
          </p:cNvSpPr>
          <p:nvPr>
            <p:ph type="sldNum" sz="quarter" idx="12"/>
          </p:nvPr>
        </p:nvSpPr>
        <p:spPr/>
        <p:txBody>
          <a:bodyPr/>
          <a:lstStyle/>
          <a:p>
            <a:fld id="{F48A3050-3C4F-4E17-905D-E7C5B5406460}" type="slidenum">
              <a:rPr lang="en-CA" smtClean="0"/>
              <a:t>37</a:t>
            </a:fld>
            <a:endParaRPr lang="en-CA"/>
          </a:p>
        </p:txBody>
      </p:sp>
    </p:spTree>
    <p:extLst>
      <p:ext uri="{BB962C8B-B14F-4D97-AF65-F5344CB8AC3E}">
        <p14:creationId xmlns:p14="http://schemas.microsoft.com/office/powerpoint/2010/main" val="45480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ographic profile showing the physiographic units. Line of section... |  Download Scientific Diagram">
            <a:extLst>
              <a:ext uri="{FF2B5EF4-FFF2-40B4-BE49-F238E27FC236}">
                <a16:creationId xmlns:a16="http://schemas.microsoft.com/office/drawing/2014/main" id="{0E148ED9-2903-4A94-8572-AA1F6471BA55}"/>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tretch>
            <a:fillRect/>
          </a:stretch>
        </p:blipFill>
        <p:spPr bwMode="auto">
          <a:xfrm>
            <a:off x="6435491" y="1885950"/>
            <a:ext cx="5503862" cy="29797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opography – News, Research and Analysis – The Conversation – page 1">
            <a:extLst>
              <a:ext uri="{FF2B5EF4-FFF2-40B4-BE49-F238E27FC236}">
                <a16:creationId xmlns:a16="http://schemas.microsoft.com/office/drawing/2014/main" id="{6FF9906A-3F6B-4D27-A2F7-A978B351AD3B}"/>
              </a:ext>
            </a:extLst>
          </p:cNvPr>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tretch>
            <a:fillRect/>
          </a:stretch>
        </p:blipFill>
        <p:spPr bwMode="auto">
          <a:xfrm>
            <a:off x="276225" y="1885950"/>
            <a:ext cx="5673725" cy="29797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2285A659-7A38-423B-BC06-C8EB6D736642}"/>
              </a:ext>
            </a:extLst>
          </p:cNvPr>
          <p:cNvSpPr>
            <a:spLocks noGrp="1"/>
          </p:cNvSpPr>
          <p:nvPr>
            <p:ph type="body" idx="4294967295"/>
          </p:nvPr>
        </p:nvSpPr>
        <p:spPr>
          <a:xfrm>
            <a:off x="172670" y="245664"/>
            <a:ext cx="11766683" cy="1376362"/>
          </a:xfrm>
        </p:spPr>
        <p:txBody>
          <a:bodyPr>
            <a:normAutofit lnSpcReduction="10000"/>
          </a:bodyPr>
          <a:lstStyle/>
          <a:p>
            <a:pPr marL="0" indent="0">
              <a:buNone/>
            </a:pPr>
            <a:r>
              <a:rPr lang="en-CA" sz="2400" dirty="0">
                <a:solidFill>
                  <a:schemeClr val="bg1"/>
                </a:solidFill>
              </a:rPr>
              <a:t>2. </a:t>
            </a:r>
            <a:r>
              <a:rPr lang="en-CA" sz="2400" dirty="0"/>
              <a:t>In geography </a:t>
            </a:r>
            <a:r>
              <a:rPr lang="en-CA" sz="2400" dirty="0">
                <a:solidFill>
                  <a:schemeClr val="bg1"/>
                </a:solidFill>
              </a:rPr>
              <a:t>“Topography”</a:t>
            </a:r>
            <a:r>
              <a:rPr lang="en-CA" sz="2400" dirty="0"/>
              <a:t> refers to the arrangement of the physical features, especially the elevation of a certain terrain. In simple we use the word topography to describe how the intensity of a person’s target emotions, thoughts or behaviors fluctuate over a period of time, in other words the topography tracks our journey up and down the stairwell over time.</a:t>
            </a:r>
          </a:p>
        </p:txBody>
      </p:sp>
      <p:sp>
        <p:nvSpPr>
          <p:cNvPr id="3" name="TextBox 2">
            <a:extLst>
              <a:ext uri="{FF2B5EF4-FFF2-40B4-BE49-F238E27FC236}">
                <a16:creationId xmlns:a16="http://schemas.microsoft.com/office/drawing/2014/main" id="{26BE37FC-DF6F-0EC7-76B7-3A696DCC1AAF}"/>
              </a:ext>
            </a:extLst>
          </p:cNvPr>
          <p:cNvSpPr txBox="1"/>
          <p:nvPr/>
        </p:nvSpPr>
        <p:spPr>
          <a:xfrm>
            <a:off x="359789" y="5235600"/>
            <a:ext cx="11472421" cy="923330"/>
          </a:xfrm>
          <a:prstGeom prst="rect">
            <a:avLst/>
          </a:prstGeom>
          <a:noFill/>
        </p:spPr>
        <p:txBody>
          <a:bodyPr wrap="square">
            <a:spAutoFit/>
          </a:bodyPr>
          <a:lstStyle/>
          <a:p>
            <a:pPr marL="285750" indent="-285750">
              <a:buFont typeface="Arial" panose="020B0604020202020204" pitchFamily="34" charset="0"/>
              <a:buChar char="•"/>
            </a:pPr>
            <a:r>
              <a:rPr lang="en-CA" dirty="0"/>
              <a:t>The “topography” of our target dysregulated feelings, thoughts, or behaviors, can be depicted as a graph in which the horizontal axis is time while the vertical is the variation in intensity of our feelings, thoughts, and behaviors. </a:t>
            </a:r>
          </a:p>
          <a:p>
            <a:pPr marL="285750" indent="-285750">
              <a:buFont typeface="Arial" panose="020B0604020202020204" pitchFamily="34" charset="0"/>
              <a:buChar char="•"/>
            </a:pPr>
            <a:r>
              <a:rPr lang="en-CA" sz="1800" dirty="0"/>
              <a:t>These variations can </a:t>
            </a:r>
            <a:r>
              <a:rPr lang="en-CA" dirty="0"/>
              <a:t>occur</a:t>
            </a:r>
            <a:r>
              <a:rPr lang="en-CA" sz="1800" dirty="0"/>
              <a:t> faster or slower, over the course of minutes, weeks </a:t>
            </a:r>
            <a:r>
              <a:rPr lang="en-CA" dirty="0"/>
              <a:t>or even</a:t>
            </a:r>
            <a:r>
              <a:rPr lang="en-CA" sz="1800" dirty="0"/>
              <a:t> months and years.</a:t>
            </a:r>
            <a:endParaRPr lang="en-CA" dirty="0"/>
          </a:p>
        </p:txBody>
      </p:sp>
      <p:sp>
        <p:nvSpPr>
          <p:cNvPr id="2" name="Slide Number Placeholder 1">
            <a:extLst>
              <a:ext uri="{FF2B5EF4-FFF2-40B4-BE49-F238E27FC236}">
                <a16:creationId xmlns:a16="http://schemas.microsoft.com/office/drawing/2014/main" id="{E5DFF5A9-5AD3-86DE-0268-AED5B841A2FF}"/>
              </a:ext>
            </a:extLst>
          </p:cNvPr>
          <p:cNvSpPr>
            <a:spLocks noGrp="1"/>
          </p:cNvSpPr>
          <p:nvPr>
            <p:ph type="sldNum" sz="quarter" idx="12"/>
          </p:nvPr>
        </p:nvSpPr>
        <p:spPr/>
        <p:txBody>
          <a:bodyPr/>
          <a:lstStyle/>
          <a:p>
            <a:fld id="{F48A3050-3C4F-4E17-905D-E7C5B5406460}" type="slidenum">
              <a:rPr lang="en-CA" smtClean="0"/>
              <a:t>38</a:t>
            </a:fld>
            <a:endParaRPr lang="en-CA"/>
          </a:p>
        </p:txBody>
      </p:sp>
    </p:spTree>
    <p:extLst>
      <p:ext uri="{BB962C8B-B14F-4D97-AF65-F5344CB8AC3E}">
        <p14:creationId xmlns:p14="http://schemas.microsoft.com/office/powerpoint/2010/main" val="365484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hlinkClick r:id="" action="ppaction://ole?verb=0"/>
            <a:extLst>
              <a:ext uri="{FF2B5EF4-FFF2-40B4-BE49-F238E27FC236}">
                <a16:creationId xmlns:a16="http://schemas.microsoft.com/office/drawing/2014/main" id="{1824F965-E9E3-E74E-35C7-DEF57E7333E2}"/>
              </a:ext>
            </a:extLst>
          </p:cNvPr>
          <p:cNvGraphicFramePr>
            <a:graphicFrameLocks noChangeAspect="1"/>
          </p:cNvGraphicFramePr>
          <p:nvPr/>
        </p:nvGraphicFramePr>
        <p:xfrm>
          <a:off x="92075" y="565609"/>
          <a:ext cx="11945954" cy="6127422"/>
        </p:xfrm>
        <a:graphic>
          <a:graphicData uri="http://schemas.openxmlformats.org/presentationml/2006/ole">
            <mc:AlternateContent xmlns:mc="http://schemas.openxmlformats.org/markup-compatibility/2006">
              <mc:Choice xmlns:v="urn:schemas-microsoft-com:vml" Requires="v">
                <p:oleObj name="Presentation" r:id="rId2" imgW="4572042" imgH="3429229" progId="PowerPoint.Show.12">
                  <p:embed/>
                </p:oleObj>
              </mc:Choice>
              <mc:Fallback>
                <p:oleObj name="Presentation" r:id="rId2" imgW="4572042" imgH="3429229" progId="PowerPoint.Show.12">
                  <p:embed/>
                  <p:pic>
                    <p:nvPicPr>
                      <p:cNvPr id="2" name="Object 1">
                        <a:hlinkClick r:id="" action="ppaction://ole?verb=0"/>
                        <a:extLst>
                          <a:ext uri="{FF2B5EF4-FFF2-40B4-BE49-F238E27FC236}">
                            <a16:creationId xmlns:a16="http://schemas.microsoft.com/office/drawing/2014/main" id="{1824F965-E9E3-E74E-35C7-DEF57E7333E2}"/>
                          </a:ext>
                        </a:extLst>
                      </p:cNvPr>
                      <p:cNvPicPr/>
                      <p:nvPr/>
                    </p:nvPicPr>
                    <p:blipFill>
                      <a:blip r:embed="rId3"/>
                      <a:stretch>
                        <a:fillRect/>
                      </a:stretch>
                    </p:blipFill>
                    <p:spPr>
                      <a:xfrm>
                        <a:off x="92075" y="565609"/>
                        <a:ext cx="11945954" cy="6127422"/>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86AF8777-4016-FD8A-65C7-361D6EDE3955}"/>
              </a:ext>
            </a:extLst>
          </p:cNvPr>
          <p:cNvSpPr txBox="1"/>
          <p:nvPr/>
        </p:nvSpPr>
        <p:spPr>
          <a:xfrm>
            <a:off x="4593211" y="0"/>
            <a:ext cx="6094428" cy="646331"/>
          </a:xfrm>
          <a:prstGeom prst="rect">
            <a:avLst/>
          </a:prstGeom>
          <a:noFill/>
        </p:spPr>
        <p:txBody>
          <a:bodyPr wrap="square">
            <a:spAutoFit/>
          </a:bodyPr>
          <a:lstStyle/>
          <a:p>
            <a:r>
              <a:rPr lang="en-CA" sz="3600" dirty="0">
                <a:solidFill>
                  <a:schemeClr val="bg1"/>
                </a:solidFill>
              </a:rPr>
              <a:t>TOPOGRAPHY</a:t>
            </a:r>
            <a:endParaRPr lang="en-CA" sz="3600" dirty="0"/>
          </a:p>
        </p:txBody>
      </p:sp>
      <p:sp>
        <p:nvSpPr>
          <p:cNvPr id="3" name="Slide Number Placeholder 2">
            <a:extLst>
              <a:ext uri="{FF2B5EF4-FFF2-40B4-BE49-F238E27FC236}">
                <a16:creationId xmlns:a16="http://schemas.microsoft.com/office/drawing/2014/main" id="{9C1F3BA5-17B3-6793-438A-6B84A4183A53}"/>
              </a:ext>
            </a:extLst>
          </p:cNvPr>
          <p:cNvSpPr>
            <a:spLocks noGrp="1"/>
          </p:cNvSpPr>
          <p:nvPr>
            <p:ph type="sldNum" sz="quarter" idx="12"/>
          </p:nvPr>
        </p:nvSpPr>
        <p:spPr/>
        <p:txBody>
          <a:bodyPr/>
          <a:lstStyle/>
          <a:p>
            <a:fld id="{F48A3050-3C4F-4E17-905D-E7C5B5406460}" type="slidenum">
              <a:rPr lang="en-CA" smtClean="0"/>
              <a:t>39</a:t>
            </a:fld>
            <a:endParaRPr lang="en-CA"/>
          </a:p>
        </p:txBody>
      </p:sp>
    </p:spTree>
    <p:extLst>
      <p:ext uri="{BB962C8B-B14F-4D97-AF65-F5344CB8AC3E}">
        <p14:creationId xmlns:p14="http://schemas.microsoft.com/office/powerpoint/2010/main" val="1764301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3525E0-1ED9-FFD7-40BA-4FCF34A11B1B}"/>
              </a:ext>
            </a:extLst>
          </p:cNvPr>
          <p:cNvSpPr>
            <a:spLocks noGrp="1"/>
          </p:cNvSpPr>
          <p:nvPr>
            <p:ph type="ctrTitle" idx="4294967295"/>
          </p:nvPr>
        </p:nvSpPr>
        <p:spPr>
          <a:xfrm>
            <a:off x="58220" y="462337"/>
            <a:ext cx="12133780" cy="7222733"/>
          </a:xfrm>
        </p:spPr>
        <p:txBody>
          <a:bodyPr>
            <a:normAutofit fontScale="90000"/>
          </a:bodyPr>
          <a:lstStyle/>
          <a:p>
            <a:r>
              <a:rPr lang="en-CA" sz="2400" cap="none" dirty="0">
                <a:solidFill>
                  <a:schemeClr val="tx1"/>
                </a:solidFill>
                <a:latin typeface="Corbel" panose="020B0503020204020204" pitchFamily="34" charset="0"/>
              </a:rPr>
              <a:t>week 1- orientation and overview- sessions 1 and 2 of simple manual.</a:t>
            </a:r>
            <a:br>
              <a:rPr lang="en-CA" sz="2400" cap="none" dirty="0">
                <a:solidFill>
                  <a:schemeClr val="tx1"/>
                </a:solidFill>
                <a:latin typeface="Corbel" panose="020B0503020204020204" pitchFamily="34" charset="0"/>
              </a:rPr>
            </a:br>
            <a:r>
              <a:rPr lang="en-CA" sz="2400" cap="none" dirty="0">
                <a:solidFill>
                  <a:schemeClr val="tx1"/>
                </a:solidFill>
                <a:latin typeface="Corbel" panose="020B0503020204020204" pitchFamily="34" charset="0"/>
              </a:rPr>
              <a:t>week 2- introducing distress tolerance-p. 1-13 of dbt workbook and crisis plans-session 3 of the manual.</a:t>
            </a:r>
            <a:br>
              <a:rPr lang="en-CA" sz="2400" cap="none" dirty="0">
                <a:solidFill>
                  <a:schemeClr val="tx1"/>
                </a:solidFill>
                <a:latin typeface="Corbel" panose="020B0503020204020204" pitchFamily="34" charset="0"/>
              </a:rPr>
            </a:br>
            <a:r>
              <a:rPr lang="en-CA" sz="2400" cap="none" dirty="0">
                <a:solidFill>
                  <a:schemeClr val="tx1"/>
                </a:solidFill>
                <a:latin typeface="Corbel" panose="020B0503020204020204" pitchFamily="34" charset="0"/>
              </a:rPr>
              <a:t>week 3- the theoretical foundations of the simple course. session 4, 6, and 8 of the manual.</a:t>
            </a:r>
            <a:br>
              <a:rPr lang="en-CA" sz="2400" cap="none" dirty="0">
                <a:solidFill>
                  <a:schemeClr val="tx1"/>
                </a:solidFill>
                <a:latin typeface="Corbel" panose="020B0503020204020204" pitchFamily="34" charset="0"/>
              </a:rPr>
            </a:br>
            <a:r>
              <a:rPr lang="en-CA" sz="2400" cap="none" dirty="0">
                <a:solidFill>
                  <a:schemeClr val="tx1"/>
                </a:solidFill>
                <a:latin typeface="Corbel" panose="020B0503020204020204" pitchFamily="34" charset="0"/>
              </a:rPr>
              <a:t>week 4- </a:t>
            </a:r>
            <a:r>
              <a:rPr lang="en-US" sz="2400" cap="none" dirty="0">
                <a:solidFill>
                  <a:schemeClr val="tx1"/>
                </a:solidFill>
                <a:latin typeface="Corbel" panose="020B0503020204020204" pitchFamily="34" charset="0"/>
              </a:rPr>
              <a:t>distress tolerance p. 14-32 of dbt workbook. Suicide and self-harm session 5 of the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5- distress tolerance p. 33-46 of dbt workbook. Introducing the second tool: holes diary cards- session 7 of manual. Our first practice: crisis plans</a:t>
            </a:r>
            <a:br>
              <a:rPr lang="en-US" sz="2400" cap="none" dirty="0">
                <a:solidFill>
                  <a:schemeClr val="tx1"/>
                </a:solidFill>
                <a:latin typeface="Corbel" panose="020B0503020204020204" pitchFamily="34" charset="0"/>
              </a:rPr>
            </a:br>
            <a:r>
              <a:rPr lang="en-US" sz="3100" cap="none" dirty="0">
                <a:solidFill>
                  <a:schemeClr val="bg1"/>
                </a:solidFill>
                <a:latin typeface="Corbel" panose="020B0503020204020204" pitchFamily="34" charset="0"/>
              </a:rPr>
              <a:t>week 6- distress tolerance p. 47-68 of dbt workbook. finding your diary card targets- session 9 of manual. Our second practice- holes diary cards. Jeopardy championship match.</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7- introducing personality- session 10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8- distress tolerance p. 69-90 of dbt workbook. introducing chain analysis-session 11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9- what shapes personality-session 12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10-introducing mindfulness skills p.90-109 of dbt workbook. advanced chain analysis- session 13 of manual. our third practice-chain analysis.</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11- attachment theory- session 14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12- mindfulness skills p. 110-131 of dbt workbook. introducing rational mind remediation-session 15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13- the dynamic-maturational model of attachment and adaptation- session 16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14-mindfulness skills p. 131-147 of dbt workbook. reviewing all the tools-session 17 of manual. our fourth practice-rational mind remediation.</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15-stress-session 18 of manual. </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16-introducing emotion regulation skills p.148-182 of dbt workbook. introducing the goals diary card procedure-session 19 of manual.</a:t>
            </a:r>
            <a:br>
              <a:rPr lang="en-US" sz="2000" cap="none" dirty="0">
                <a:solidFill>
                  <a:schemeClr val="tx1"/>
                </a:solidFill>
                <a:latin typeface="Corbel" panose="020B0503020204020204" pitchFamily="34" charset="0"/>
              </a:rPr>
            </a:br>
            <a:br>
              <a:rPr lang="en-US" sz="2000" cap="none" dirty="0">
                <a:solidFill>
                  <a:schemeClr val="tx1"/>
                </a:solidFill>
              </a:rPr>
            </a:br>
            <a:r>
              <a:rPr lang="en-US" sz="2000" cap="none" dirty="0">
                <a:solidFill>
                  <a:schemeClr val="tx1"/>
                </a:solidFill>
              </a:rPr>
              <a:t> </a:t>
            </a:r>
            <a:br>
              <a:rPr lang="en-CA" sz="800" dirty="0"/>
            </a:br>
            <a:br>
              <a:rPr lang="en-CA" sz="1000" dirty="0"/>
            </a:br>
            <a:r>
              <a:rPr lang="en-US" sz="2000" dirty="0"/>
              <a:t>  </a:t>
            </a:r>
            <a:br>
              <a:rPr lang="en-CA" sz="1000" dirty="0"/>
            </a:br>
            <a:r>
              <a:rPr lang="en-US" sz="2000" dirty="0">
                <a:solidFill>
                  <a:schemeClr val="tx1"/>
                </a:solidFill>
                <a:latin typeface="Corbel" panose="020B0503020204020204" pitchFamily="34" charset="0"/>
              </a:rPr>
              <a:t> </a:t>
            </a:r>
            <a:r>
              <a:rPr lang="en-CA" sz="2000" dirty="0">
                <a:latin typeface="Corbel" panose="020B0503020204020204" pitchFamily="34" charset="0"/>
              </a:rPr>
              <a:t> </a:t>
            </a:r>
            <a:br>
              <a:rPr lang="en-CA" sz="2000" dirty="0"/>
            </a:br>
            <a:endParaRPr lang="en-CA" sz="2000" dirty="0"/>
          </a:p>
        </p:txBody>
      </p:sp>
      <p:sp>
        <p:nvSpPr>
          <p:cNvPr id="2" name="Slide Number Placeholder 1">
            <a:extLst>
              <a:ext uri="{FF2B5EF4-FFF2-40B4-BE49-F238E27FC236}">
                <a16:creationId xmlns:a16="http://schemas.microsoft.com/office/drawing/2014/main" id="{95AA7F6E-6648-88C5-69EA-65502D787DFA}"/>
              </a:ext>
            </a:extLst>
          </p:cNvPr>
          <p:cNvSpPr>
            <a:spLocks noGrp="1"/>
          </p:cNvSpPr>
          <p:nvPr>
            <p:ph type="sldNum" sz="quarter" idx="12"/>
          </p:nvPr>
        </p:nvSpPr>
        <p:spPr/>
        <p:txBody>
          <a:bodyPr/>
          <a:lstStyle/>
          <a:p>
            <a:fld id="{9E20A575-D5C3-4C6C-AFF7-D4C69312CDA0}" type="slidenum">
              <a:rPr lang="en-CA" smtClean="0"/>
              <a:t>4</a:t>
            </a:fld>
            <a:endParaRPr lang="en-CA"/>
          </a:p>
        </p:txBody>
      </p:sp>
    </p:spTree>
    <p:extLst>
      <p:ext uri="{BB962C8B-B14F-4D97-AF65-F5344CB8AC3E}">
        <p14:creationId xmlns:p14="http://schemas.microsoft.com/office/powerpoint/2010/main" val="8509289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4D2853-E7D9-410A-BC54-25AFBFFB737D}"/>
              </a:ext>
            </a:extLst>
          </p:cNvPr>
          <p:cNvSpPr>
            <a:spLocks noGrp="1"/>
          </p:cNvSpPr>
          <p:nvPr>
            <p:ph type="title" idx="4294967295"/>
          </p:nvPr>
        </p:nvSpPr>
        <p:spPr>
          <a:xfrm>
            <a:off x="556591" y="2078096"/>
            <a:ext cx="3659188" cy="3814762"/>
          </a:xfrm>
        </p:spPr>
        <p:txBody>
          <a:bodyPr>
            <a:normAutofit/>
          </a:bodyPr>
          <a:lstStyle/>
          <a:p>
            <a:pPr algn="ctr">
              <a:lnSpc>
                <a:spcPct val="90000"/>
              </a:lnSpc>
            </a:pPr>
            <a:r>
              <a:rPr lang="en-CA" sz="2800" dirty="0">
                <a:solidFill>
                  <a:schemeClr val="bg1"/>
                </a:solidFill>
              </a:rPr>
              <a:t>Diary card targets</a:t>
            </a:r>
            <a:br>
              <a:rPr lang="en-CA" sz="2800" dirty="0">
                <a:solidFill>
                  <a:schemeClr val="bg1"/>
                </a:solidFill>
              </a:rPr>
            </a:br>
            <a:r>
              <a:rPr lang="en-CA" sz="2800" dirty="0">
                <a:solidFill>
                  <a:schemeClr val="bg1"/>
                </a:solidFill>
              </a:rPr>
              <a:t>= </a:t>
            </a:r>
            <a:br>
              <a:rPr lang="en-CA" sz="2800" dirty="0">
                <a:solidFill>
                  <a:schemeClr val="bg1"/>
                </a:solidFill>
              </a:rPr>
            </a:br>
            <a:r>
              <a:rPr lang="en-CA" sz="2800" dirty="0">
                <a:solidFill>
                  <a:schemeClr val="bg1"/>
                </a:solidFill>
              </a:rPr>
              <a:t>crisis plan holes </a:t>
            </a:r>
          </a:p>
        </p:txBody>
      </p:sp>
      <p:sp>
        <p:nvSpPr>
          <p:cNvPr id="5" name="Content Placeholder 4">
            <a:extLst>
              <a:ext uri="{FF2B5EF4-FFF2-40B4-BE49-F238E27FC236}">
                <a16:creationId xmlns:a16="http://schemas.microsoft.com/office/drawing/2014/main" id="{98C7BF2A-972E-4B5C-8BBD-85594C9F836C}"/>
              </a:ext>
            </a:extLst>
          </p:cNvPr>
          <p:cNvSpPr>
            <a:spLocks noGrp="1"/>
          </p:cNvSpPr>
          <p:nvPr>
            <p:ph idx="4294967295"/>
          </p:nvPr>
        </p:nvSpPr>
        <p:spPr>
          <a:xfrm>
            <a:off x="4545796" y="248107"/>
            <a:ext cx="7402512" cy="7153275"/>
          </a:xfrm>
        </p:spPr>
        <p:txBody>
          <a:bodyPr>
            <a:normAutofit/>
          </a:bodyPr>
          <a:lstStyle/>
          <a:p>
            <a:r>
              <a:rPr lang="en-CA" sz="2000" dirty="0"/>
              <a:t>Diary cards</a:t>
            </a:r>
            <a:r>
              <a:rPr lang="en-CA" sz="2000" dirty="0">
                <a:solidFill>
                  <a:schemeClr val="bg2">
                    <a:lumMod val="60000"/>
                    <a:lumOff val="40000"/>
                  </a:schemeClr>
                </a:solidFill>
              </a:rPr>
              <a:t> </a:t>
            </a:r>
            <a:r>
              <a:rPr lang="en-CA" sz="2000" dirty="0">
                <a:solidFill>
                  <a:schemeClr val="bg1"/>
                </a:solidFill>
              </a:rPr>
              <a:t>targets</a:t>
            </a:r>
            <a:r>
              <a:rPr lang="en-CA" sz="2000" dirty="0">
                <a:solidFill>
                  <a:schemeClr val="bg2">
                    <a:lumMod val="60000"/>
                    <a:lumOff val="40000"/>
                  </a:schemeClr>
                </a:solidFill>
              </a:rPr>
              <a:t> </a:t>
            </a:r>
            <a:r>
              <a:rPr lang="en-CA" sz="2000" dirty="0"/>
              <a:t>are similar to crisis plan </a:t>
            </a:r>
            <a:r>
              <a:rPr lang="en-CA" sz="2000" dirty="0">
                <a:solidFill>
                  <a:schemeClr val="bg1"/>
                </a:solidFill>
              </a:rPr>
              <a:t>holes</a:t>
            </a:r>
            <a:r>
              <a:rPr lang="en-CA" sz="2000" dirty="0"/>
              <a:t>. </a:t>
            </a:r>
          </a:p>
          <a:p>
            <a:r>
              <a:rPr lang="en-CA" sz="2000" dirty="0">
                <a:solidFill>
                  <a:schemeClr val="bg1"/>
                </a:solidFill>
              </a:rPr>
              <a:t>As we said earlier, however, there is a slight difference</a:t>
            </a:r>
            <a:r>
              <a:rPr lang="en-CA" sz="2000" dirty="0"/>
              <a:t>: crisis plan holes are all or nothing, you’re either in a crisis or you’re not, diary card targets vary in intensity from mild to severe.</a:t>
            </a:r>
          </a:p>
          <a:p>
            <a:r>
              <a:rPr lang="en-CA" sz="2000" dirty="0"/>
              <a:t>Like crisis plan holes, diary card targets are dysregulated physical states, emotions, thoughts, behaviors, or maladaptive coping strategies, that recur in your life, and that you have decided are problematic and want to change.</a:t>
            </a:r>
          </a:p>
          <a:p>
            <a:r>
              <a:rPr lang="en-CA" sz="2000" dirty="0"/>
              <a:t>Examples of holes diary card targets include substance abuse, gambling, or any other addiction. Engaging in dysfunctional social interactions. Self-blaming, and rumination. Excessive irritability or anger towards others. Notice how these overlap with crisis plan holes.</a:t>
            </a:r>
          </a:p>
          <a:p>
            <a:r>
              <a:rPr lang="en-CA" sz="2000" dirty="0"/>
              <a:t>Targets can also be any of the holes suggested in the checkboxes in item 1 of the crisis plan template : anxiety, anger, despair, problems with boundaries, impulsive behaviors, behaviors a person later regrets, withdrawing/running away, and thinking of/actually hurting self/others.</a:t>
            </a:r>
          </a:p>
          <a:p>
            <a:r>
              <a:rPr lang="en-CA" sz="2000" dirty="0"/>
              <a:t>In other words, you can use as your diary card targets the holes you chose to work with in your crisis plans.</a:t>
            </a:r>
          </a:p>
          <a:p>
            <a:endParaRPr lang="en-CA" sz="2000" dirty="0"/>
          </a:p>
          <a:p>
            <a:pPr marL="0" indent="0">
              <a:buNone/>
            </a:pPr>
            <a:endParaRPr lang="en-CA" sz="2000" dirty="0"/>
          </a:p>
          <a:p>
            <a:endParaRPr lang="en-CA" sz="1700" dirty="0"/>
          </a:p>
        </p:txBody>
      </p:sp>
      <p:pic>
        <p:nvPicPr>
          <p:cNvPr id="8" name="Content Placeholder 4">
            <a:extLst>
              <a:ext uri="{FF2B5EF4-FFF2-40B4-BE49-F238E27FC236}">
                <a16:creationId xmlns:a16="http://schemas.microsoft.com/office/drawing/2014/main" id="{B832D029-7D43-4E45-A204-3966879A94D1}"/>
              </a:ext>
            </a:extLst>
          </p:cNvPr>
          <p:cNvPicPr>
            <a:picLocks noChangeAspect="1"/>
          </p:cNvPicPr>
          <p:nvPr/>
        </p:nvPicPr>
        <p:blipFill>
          <a:blip r:embed="rId2"/>
          <a:stretch>
            <a:fillRect/>
          </a:stretch>
        </p:blipFill>
        <p:spPr>
          <a:xfrm>
            <a:off x="226574" y="1162523"/>
            <a:ext cx="2840477" cy="2042809"/>
          </a:xfrm>
          <a:prstGeom prst="rect">
            <a:avLst/>
          </a:prstGeom>
        </p:spPr>
      </p:pic>
      <p:pic>
        <p:nvPicPr>
          <p:cNvPr id="9" name="Picture 8" descr="A picture containing nature, orange&#10;&#10;Description automatically generated">
            <a:extLst>
              <a:ext uri="{FF2B5EF4-FFF2-40B4-BE49-F238E27FC236}">
                <a16:creationId xmlns:a16="http://schemas.microsoft.com/office/drawing/2014/main" id="{0089F7A3-3AB1-48F1-89F4-BB1B057CBCA1}"/>
              </a:ext>
            </a:extLst>
          </p:cNvPr>
          <p:cNvPicPr>
            <a:picLocks noChangeAspect="1"/>
          </p:cNvPicPr>
          <p:nvPr/>
        </p:nvPicPr>
        <p:blipFill rotWithShape="1">
          <a:blip r:embed="rId3"/>
          <a:srcRect t="9505" r="1" b="13673"/>
          <a:stretch/>
        </p:blipFill>
        <p:spPr>
          <a:xfrm>
            <a:off x="1498935" y="4632764"/>
            <a:ext cx="2846152" cy="2125426"/>
          </a:xfrm>
          <a:prstGeom prst="rect">
            <a:avLst/>
          </a:prstGeom>
        </p:spPr>
      </p:pic>
      <p:sp>
        <p:nvSpPr>
          <p:cNvPr id="11" name="TextBox 10">
            <a:extLst>
              <a:ext uri="{FF2B5EF4-FFF2-40B4-BE49-F238E27FC236}">
                <a16:creationId xmlns:a16="http://schemas.microsoft.com/office/drawing/2014/main" id="{114B541C-5686-4919-84C3-941D2D5C01C5}"/>
              </a:ext>
            </a:extLst>
          </p:cNvPr>
          <p:cNvSpPr txBox="1"/>
          <p:nvPr/>
        </p:nvSpPr>
        <p:spPr>
          <a:xfrm>
            <a:off x="-12951" y="4483"/>
            <a:ext cx="4558747" cy="1077218"/>
          </a:xfrm>
          <a:prstGeom prst="rect">
            <a:avLst/>
          </a:prstGeom>
          <a:noFill/>
        </p:spPr>
        <p:txBody>
          <a:bodyPr wrap="square">
            <a:spAutoFit/>
          </a:bodyPr>
          <a:lstStyle/>
          <a:p>
            <a:pPr algn="ctr"/>
            <a:r>
              <a:rPr lang="en-CA" sz="3200" dirty="0">
                <a:solidFill>
                  <a:schemeClr val="bg1"/>
                </a:solidFill>
              </a:rPr>
              <a:t>3. FINDING YOUR TARGETS FOR CHANGE</a:t>
            </a:r>
          </a:p>
        </p:txBody>
      </p:sp>
      <p:sp>
        <p:nvSpPr>
          <p:cNvPr id="2" name="Slide Number Placeholder 1">
            <a:extLst>
              <a:ext uri="{FF2B5EF4-FFF2-40B4-BE49-F238E27FC236}">
                <a16:creationId xmlns:a16="http://schemas.microsoft.com/office/drawing/2014/main" id="{CBD3A1B9-E0D1-6C98-8BD1-091516061449}"/>
              </a:ext>
            </a:extLst>
          </p:cNvPr>
          <p:cNvSpPr>
            <a:spLocks noGrp="1"/>
          </p:cNvSpPr>
          <p:nvPr>
            <p:ph type="sldNum" sz="quarter" idx="12"/>
          </p:nvPr>
        </p:nvSpPr>
        <p:spPr/>
        <p:txBody>
          <a:bodyPr/>
          <a:lstStyle/>
          <a:p>
            <a:fld id="{F48A3050-3C4F-4E17-905D-E7C5B5406460}" type="slidenum">
              <a:rPr lang="en-CA" smtClean="0"/>
              <a:t>40</a:t>
            </a:fld>
            <a:endParaRPr lang="en-CA"/>
          </a:p>
        </p:txBody>
      </p:sp>
    </p:spTree>
    <p:extLst>
      <p:ext uri="{BB962C8B-B14F-4D97-AF65-F5344CB8AC3E}">
        <p14:creationId xmlns:p14="http://schemas.microsoft.com/office/powerpoint/2010/main" val="1459064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8C7BF2A-972E-4B5C-8BBD-85594C9F836C}"/>
              </a:ext>
            </a:extLst>
          </p:cNvPr>
          <p:cNvSpPr>
            <a:spLocks noGrp="1"/>
          </p:cNvSpPr>
          <p:nvPr>
            <p:ph sz="half" idx="4294967295"/>
          </p:nvPr>
        </p:nvSpPr>
        <p:spPr>
          <a:xfrm>
            <a:off x="5500578" y="1089061"/>
            <a:ext cx="6620538" cy="5456966"/>
          </a:xfrm>
        </p:spPr>
        <p:txBody>
          <a:bodyPr>
            <a:normAutofit lnSpcReduction="10000"/>
          </a:bodyPr>
          <a:lstStyle/>
          <a:p>
            <a:r>
              <a:rPr lang="en-CA" sz="2400" dirty="0"/>
              <a:t>There are </a:t>
            </a:r>
            <a:r>
              <a:rPr lang="en-CA" sz="2400" dirty="0">
                <a:solidFill>
                  <a:schemeClr val="bg1"/>
                </a:solidFill>
              </a:rPr>
              <a:t>beginner, intermediate, and advanced </a:t>
            </a:r>
            <a:r>
              <a:rPr lang="en-CA" sz="2400" dirty="0"/>
              <a:t>diary card </a:t>
            </a:r>
            <a:r>
              <a:rPr lang="en-CA" sz="2400" dirty="0">
                <a:solidFill>
                  <a:schemeClr val="bg1"/>
                </a:solidFill>
              </a:rPr>
              <a:t>targets</a:t>
            </a:r>
            <a:r>
              <a:rPr lang="en-CA" sz="2400" dirty="0"/>
              <a:t>. All the examples we have gave above are intermediate targets.</a:t>
            </a:r>
          </a:p>
          <a:p>
            <a:r>
              <a:rPr lang="en-CA" sz="2400" dirty="0"/>
              <a:t> If you have trouble finding an intermediate target, use a “beginner target” in your diary card instead.</a:t>
            </a:r>
          </a:p>
          <a:p>
            <a:r>
              <a:rPr lang="en-CA" sz="2400" dirty="0">
                <a:solidFill>
                  <a:schemeClr val="bg1"/>
                </a:solidFill>
              </a:rPr>
              <a:t>Beginner targets </a:t>
            </a:r>
            <a:r>
              <a:rPr lang="en-CA" sz="2400" dirty="0"/>
              <a:t>are more generic and catch-all than intermediate ones. They are easier to use than the more specific intermediate targets. Beginner targets include struggling, feeling bad, being upset, losing it, getting into trouble, or falling into a hole. Start with one of these.</a:t>
            </a:r>
          </a:p>
          <a:p>
            <a:r>
              <a:rPr lang="en-CA" sz="2400" dirty="0"/>
              <a:t>We won’t discuss </a:t>
            </a:r>
            <a:r>
              <a:rPr lang="en-CA" sz="2400" dirty="0">
                <a:solidFill>
                  <a:schemeClr val="bg1"/>
                </a:solidFill>
              </a:rPr>
              <a:t>advanced targets </a:t>
            </a:r>
            <a:r>
              <a:rPr lang="en-CA" sz="2400" dirty="0"/>
              <a:t>until later in the course when we explore internal family systems part selves. If you don’t know what IFS is, don’t worry, we’ll get to it. </a:t>
            </a:r>
            <a:endParaRPr lang="en-CA" sz="2000" dirty="0"/>
          </a:p>
          <a:p>
            <a:pPr marL="0" indent="0">
              <a:buNone/>
            </a:pPr>
            <a:endParaRPr lang="en-CA" sz="2000" dirty="0"/>
          </a:p>
          <a:p>
            <a:endParaRPr lang="en-CA" sz="1700" dirty="0"/>
          </a:p>
        </p:txBody>
      </p:sp>
      <p:sp>
        <p:nvSpPr>
          <p:cNvPr id="11" name="TextBox 10">
            <a:extLst>
              <a:ext uri="{FF2B5EF4-FFF2-40B4-BE49-F238E27FC236}">
                <a16:creationId xmlns:a16="http://schemas.microsoft.com/office/drawing/2014/main" id="{114B541C-5686-4919-84C3-941D2D5C01C5}"/>
              </a:ext>
            </a:extLst>
          </p:cNvPr>
          <p:cNvSpPr txBox="1"/>
          <p:nvPr/>
        </p:nvSpPr>
        <p:spPr>
          <a:xfrm>
            <a:off x="811029" y="142956"/>
            <a:ext cx="10174300" cy="646331"/>
          </a:xfrm>
          <a:prstGeom prst="rect">
            <a:avLst/>
          </a:prstGeom>
          <a:noFill/>
        </p:spPr>
        <p:txBody>
          <a:bodyPr wrap="square">
            <a:spAutoFit/>
          </a:bodyPr>
          <a:lstStyle/>
          <a:p>
            <a:pPr algn="ctr"/>
            <a:r>
              <a:rPr lang="en-CA" sz="3600" dirty="0">
                <a:solidFill>
                  <a:schemeClr val="bg1"/>
                </a:solidFill>
              </a:rPr>
              <a:t>3 TYPES OF DIARY CARD TARGETS </a:t>
            </a:r>
          </a:p>
        </p:txBody>
      </p:sp>
      <p:pic>
        <p:nvPicPr>
          <p:cNvPr id="6" name="Picture 5" descr="A group of target targets&#10;&#10;Description automatically generated">
            <a:extLst>
              <a:ext uri="{FF2B5EF4-FFF2-40B4-BE49-F238E27FC236}">
                <a16:creationId xmlns:a16="http://schemas.microsoft.com/office/drawing/2014/main" id="{0BD97BB4-60B1-2C43-5AA7-7D7B00DFD6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094" y="1580083"/>
            <a:ext cx="4921208" cy="4297680"/>
          </a:xfrm>
          <a:prstGeom prst="rect">
            <a:avLst/>
          </a:prstGeom>
        </p:spPr>
      </p:pic>
      <p:sp>
        <p:nvSpPr>
          <p:cNvPr id="2" name="Slide Number Placeholder 1">
            <a:extLst>
              <a:ext uri="{FF2B5EF4-FFF2-40B4-BE49-F238E27FC236}">
                <a16:creationId xmlns:a16="http://schemas.microsoft.com/office/drawing/2014/main" id="{67915DBF-2A35-075F-ED6F-187CD8562C5D}"/>
              </a:ext>
            </a:extLst>
          </p:cNvPr>
          <p:cNvSpPr>
            <a:spLocks noGrp="1"/>
          </p:cNvSpPr>
          <p:nvPr>
            <p:ph type="sldNum" sz="quarter" idx="12"/>
          </p:nvPr>
        </p:nvSpPr>
        <p:spPr/>
        <p:txBody>
          <a:bodyPr/>
          <a:lstStyle/>
          <a:p>
            <a:fld id="{F48A3050-3C4F-4E17-905D-E7C5B5406460}" type="slidenum">
              <a:rPr lang="en-CA" smtClean="0"/>
              <a:t>41</a:t>
            </a:fld>
            <a:endParaRPr lang="en-CA"/>
          </a:p>
        </p:txBody>
      </p:sp>
    </p:spTree>
    <p:extLst>
      <p:ext uri="{BB962C8B-B14F-4D97-AF65-F5344CB8AC3E}">
        <p14:creationId xmlns:p14="http://schemas.microsoft.com/office/powerpoint/2010/main" val="1149403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0DBBFD-A677-43A5-8046-B865CC3F1F89}"/>
              </a:ext>
            </a:extLst>
          </p:cNvPr>
          <p:cNvSpPr>
            <a:spLocks noGrp="1"/>
          </p:cNvSpPr>
          <p:nvPr>
            <p:ph type="title" idx="4294967295"/>
          </p:nvPr>
        </p:nvSpPr>
        <p:spPr>
          <a:xfrm>
            <a:off x="574539" y="646129"/>
            <a:ext cx="5021590" cy="574675"/>
          </a:xfrm>
        </p:spPr>
        <p:txBody>
          <a:bodyPr>
            <a:noAutofit/>
          </a:bodyPr>
          <a:lstStyle/>
          <a:p>
            <a:r>
              <a:rPr lang="en-CA" sz="3600" dirty="0">
                <a:solidFill>
                  <a:schemeClr val="bg1"/>
                </a:solidFill>
              </a:rPr>
              <a:t>Diary card Targets</a:t>
            </a:r>
          </a:p>
        </p:txBody>
      </p:sp>
      <p:sp>
        <p:nvSpPr>
          <p:cNvPr id="5" name="Content Placeholder 4">
            <a:extLst>
              <a:ext uri="{FF2B5EF4-FFF2-40B4-BE49-F238E27FC236}">
                <a16:creationId xmlns:a16="http://schemas.microsoft.com/office/drawing/2014/main" id="{3A832904-7B90-4B73-A7FF-E2C600ABCCE8}"/>
              </a:ext>
            </a:extLst>
          </p:cNvPr>
          <p:cNvSpPr>
            <a:spLocks noGrp="1"/>
          </p:cNvSpPr>
          <p:nvPr>
            <p:ph idx="4294967295"/>
          </p:nvPr>
        </p:nvSpPr>
        <p:spPr>
          <a:xfrm>
            <a:off x="6000115" y="356616"/>
            <a:ext cx="6054725" cy="6276594"/>
          </a:xfrm>
        </p:spPr>
        <p:txBody>
          <a:bodyPr>
            <a:normAutofit lnSpcReduction="10000"/>
          </a:bodyPr>
          <a:lstStyle/>
          <a:p>
            <a:pPr marL="0" indent="0">
              <a:buNone/>
            </a:pPr>
            <a:endParaRPr lang="en-CA" sz="2400" dirty="0"/>
          </a:p>
          <a:p>
            <a:r>
              <a:rPr lang="en-CA" sz="2400" dirty="0"/>
              <a:t>Like crisis plan holes, diary card targets can be:</a:t>
            </a:r>
          </a:p>
          <a:p>
            <a:r>
              <a:rPr lang="en-CA" sz="2400" dirty="0"/>
              <a:t>1.</a:t>
            </a:r>
            <a:r>
              <a:rPr lang="en-CA" sz="2400" dirty="0">
                <a:solidFill>
                  <a:schemeClr val="bg1"/>
                </a:solidFill>
              </a:rPr>
              <a:t> Feelings</a:t>
            </a:r>
            <a:r>
              <a:rPr lang="en-CA" sz="2400" dirty="0"/>
              <a:t>: to help you identify your feelings consult the wheel of feelings (see below) which we also used in trying to identify crisis plan holes.</a:t>
            </a:r>
          </a:p>
          <a:p>
            <a:r>
              <a:rPr lang="en-CA" sz="2400" dirty="0"/>
              <a:t>2. </a:t>
            </a:r>
            <a:r>
              <a:rPr lang="en-CA" sz="2400" dirty="0">
                <a:solidFill>
                  <a:schemeClr val="bg1"/>
                </a:solidFill>
              </a:rPr>
              <a:t>Thoughts</a:t>
            </a:r>
            <a:r>
              <a:rPr lang="en-CA" sz="2400" dirty="0"/>
              <a:t>: consider ANTS or automatic negative thoughts (below)</a:t>
            </a:r>
          </a:p>
          <a:p>
            <a:r>
              <a:rPr lang="en-CA" sz="2400" dirty="0"/>
              <a:t>3.</a:t>
            </a:r>
            <a:r>
              <a:rPr lang="en-CA" sz="2400" dirty="0">
                <a:solidFill>
                  <a:schemeClr val="bg1"/>
                </a:solidFill>
              </a:rPr>
              <a:t> Behaviors</a:t>
            </a:r>
            <a:r>
              <a:rPr lang="en-CA" sz="2400" dirty="0"/>
              <a:t>: consult externalizing vs. internalizing behaviors (below}</a:t>
            </a:r>
          </a:p>
          <a:p>
            <a:r>
              <a:rPr lang="en-CA" sz="2400" dirty="0"/>
              <a:t>4. </a:t>
            </a:r>
            <a:r>
              <a:rPr lang="en-CA" sz="2400" dirty="0">
                <a:solidFill>
                  <a:schemeClr val="bg1"/>
                </a:solidFill>
              </a:rPr>
              <a:t>Maladaptive coping strategies</a:t>
            </a:r>
            <a:r>
              <a:rPr lang="en-CA" sz="2400" dirty="0"/>
              <a:t>: are defined as coping strategies that in the short term decrease your distress but increase it over the long term. Ex. Substance use, self-harm, unhealthy eating.</a:t>
            </a:r>
          </a:p>
          <a:p>
            <a:pPr marL="0" indent="0">
              <a:buNone/>
            </a:pPr>
            <a:r>
              <a:rPr lang="en-CA" dirty="0"/>
              <a:t> </a:t>
            </a:r>
          </a:p>
        </p:txBody>
      </p:sp>
      <p:pic>
        <p:nvPicPr>
          <p:cNvPr id="7" name="Picture 6">
            <a:extLst>
              <a:ext uri="{FF2B5EF4-FFF2-40B4-BE49-F238E27FC236}">
                <a16:creationId xmlns:a16="http://schemas.microsoft.com/office/drawing/2014/main" id="{F70DC926-4E4A-43F0-A942-E71D7BAD6C99}"/>
              </a:ext>
            </a:extLst>
          </p:cNvPr>
          <p:cNvPicPr/>
          <p:nvPr/>
        </p:nvPicPr>
        <p:blipFill>
          <a:blip r:embed="rId3" r:link="rId4">
            <a:extLst>
              <a:ext uri="{28A0092B-C50C-407E-A947-70E740481C1C}">
                <a14:useLocalDpi xmlns:a14="http://schemas.microsoft.com/office/drawing/2010/main" val="0"/>
              </a:ext>
            </a:extLst>
          </a:blip>
          <a:stretch>
            <a:fillRect/>
          </a:stretch>
        </p:blipFill>
        <p:spPr bwMode="auto">
          <a:xfrm>
            <a:off x="328500" y="1474751"/>
            <a:ext cx="5435365" cy="4449782"/>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2" name="Slide Number Placeholder 1">
            <a:extLst>
              <a:ext uri="{FF2B5EF4-FFF2-40B4-BE49-F238E27FC236}">
                <a16:creationId xmlns:a16="http://schemas.microsoft.com/office/drawing/2014/main" id="{8145C64F-C528-035E-4FB4-B5E830534BF0}"/>
              </a:ext>
            </a:extLst>
          </p:cNvPr>
          <p:cNvSpPr>
            <a:spLocks noGrp="1"/>
          </p:cNvSpPr>
          <p:nvPr>
            <p:ph type="sldNum" sz="quarter" idx="12"/>
          </p:nvPr>
        </p:nvSpPr>
        <p:spPr/>
        <p:txBody>
          <a:bodyPr/>
          <a:lstStyle/>
          <a:p>
            <a:fld id="{F48A3050-3C4F-4E17-905D-E7C5B5406460}" type="slidenum">
              <a:rPr lang="en-CA" smtClean="0"/>
              <a:t>42</a:t>
            </a:fld>
            <a:endParaRPr lang="en-CA"/>
          </a:p>
        </p:txBody>
      </p:sp>
    </p:spTree>
    <p:extLst>
      <p:ext uri="{BB962C8B-B14F-4D97-AF65-F5344CB8AC3E}">
        <p14:creationId xmlns:p14="http://schemas.microsoft.com/office/powerpoint/2010/main" val="287250091"/>
      </p:ext>
    </p:extLst>
  </p:cSld>
  <p:clrMapOvr>
    <a:masterClrMapping/>
  </p:clrMapOvr>
  <mc:AlternateContent xmlns:mc="http://schemas.openxmlformats.org/markup-compatibility/2006" xmlns:p14="http://schemas.microsoft.com/office/powerpoint/2010/main">
    <mc:Choice Requires="p14">
      <p:transition spd="slow" p14:dur="2000" advTm="65374"/>
    </mc:Choice>
    <mc:Fallback xmlns="">
      <p:transition spd="slow" advTm="653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58F1DD-7F3E-45E1-82ED-9DFF30A6759F}"/>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471340"/>
            <a:ext cx="12192000" cy="6386659"/>
          </a:xfrm>
          <a:prstGeom prst="rect">
            <a:avLst/>
          </a:prstGeom>
          <a:noFill/>
          <a:ln>
            <a:noFill/>
          </a:ln>
        </p:spPr>
      </p:pic>
      <p:sp>
        <p:nvSpPr>
          <p:cNvPr id="3" name="TextBox 2">
            <a:extLst>
              <a:ext uri="{FF2B5EF4-FFF2-40B4-BE49-F238E27FC236}">
                <a16:creationId xmlns:a16="http://schemas.microsoft.com/office/drawing/2014/main" id="{83E9F078-466A-72CA-EBDA-846CAF9BC2EB}"/>
              </a:ext>
            </a:extLst>
          </p:cNvPr>
          <p:cNvSpPr txBox="1"/>
          <p:nvPr/>
        </p:nvSpPr>
        <p:spPr>
          <a:xfrm>
            <a:off x="0" y="0"/>
            <a:ext cx="12305122" cy="369332"/>
          </a:xfrm>
          <a:prstGeom prst="rect">
            <a:avLst/>
          </a:prstGeom>
          <a:noFill/>
        </p:spPr>
        <p:txBody>
          <a:bodyPr wrap="square">
            <a:spAutoFit/>
          </a:bodyPr>
          <a:lstStyle/>
          <a:p>
            <a:r>
              <a:rPr lang="en-CA" sz="1800" dirty="0">
                <a:solidFill>
                  <a:schemeClr val="bg1"/>
                </a:solidFill>
              </a:rPr>
              <a:t>Which feelings from the wheel of feelings do you experience frequently and not necessarily when circumstances entirely merit it?</a:t>
            </a:r>
            <a:endParaRPr lang="en-CA" sz="1800" dirty="0"/>
          </a:p>
        </p:txBody>
      </p:sp>
      <p:sp>
        <p:nvSpPr>
          <p:cNvPr id="2" name="Slide Number Placeholder 1">
            <a:extLst>
              <a:ext uri="{FF2B5EF4-FFF2-40B4-BE49-F238E27FC236}">
                <a16:creationId xmlns:a16="http://schemas.microsoft.com/office/drawing/2014/main" id="{ED1E9A9C-7A01-3F15-17E3-C35A1E85CF93}"/>
              </a:ext>
            </a:extLst>
          </p:cNvPr>
          <p:cNvSpPr>
            <a:spLocks noGrp="1"/>
          </p:cNvSpPr>
          <p:nvPr>
            <p:ph type="sldNum" sz="quarter" idx="12"/>
          </p:nvPr>
        </p:nvSpPr>
        <p:spPr/>
        <p:txBody>
          <a:bodyPr/>
          <a:lstStyle/>
          <a:p>
            <a:fld id="{F48A3050-3C4F-4E17-905D-E7C5B5406460}" type="slidenum">
              <a:rPr lang="en-CA" smtClean="0"/>
              <a:t>43</a:t>
            </a:fld>
            <a:endParaRPr lang="en-CA"/>
          </a:p>
        </p:txBody>
      </p:sp>
    </p:spTree>
    <p:extLst>
      <p:ext uri="{BB962C8B-B14F-4D97-AF65-F5344CB8AC3E}">
        <p14:creationId xmlns:p14="http://schemas.microsoft.com/office/powerpoint/2010/main" val="31271233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6" descr="A poster with black ants&#10;&#10;Description automatically generated">
            <a:extLst>
              <a:ext uri="{FF2B5EF4-FFF2-40B4-BE49-F238E27FC236}">
                <a16:creationId xmlns:a16="http://schemas.microsoft.com/office/drawing/2014/main" id="{54B0B8D9-D4E8-DF96-173B-943D0DB2D51E}"/>
              </a:ext>
            </a:extLst>
          </p:cNvPr>
          <p:cNvPicPr>
            <a:picLocks noChangeAspect="1"/>
          </p:cNvPicPr>
          <p:nvPr/>
        </p:nvPicPr>
        <p:blipFill rotWithShape="1">
          <a:blip r:embed="rId2"/>
          <a:srcRect b="24570"/>
          <a:stretch/>
        </p:blipFill>
        <p:spPr>
          <a:xfrm>
            <a:off x="643466" y="819576"/>
            <a:ext cx="5371059" cy="5244501"/>
          </a:xfrm>
          <a:prstGeom prst="rect">
            <a:avLst/>
          </a:prstGeom>
        </p:spPr>
      </p:pic>
      <p:pic>
        <p:nvPicPr>
          <p:cNvPr id="4" name="Picture 3" descr="A diagram of a problem&#10;&#10;Description automatically generated with medium confidence">
            <a:extLst>
              <a:ext uri="{FF2B5EF4-FFF2-40B4-BE49-F238E27FC236}">
                <a16:creationId xmlns:a16="http://schemas.microsoft.com/office/drawing/2014/main" id="{131A8645-9734-42F3-977F-D348B0AA3F15}"/>
              </a:ext>
            </a:extLst>
          </p:cNvPr>
          <p:cNvPicPr/>
          <p:nvPr/>
        </p:nvPicPr>
        <p:blipFill rotWithShape="1">
          <a:blip r:embed="rId3">
            <a:extLst>
              <a:ext uri="{28A0092B-C50C-407E-A947-70E740481C1C}">
                <a14:useLocalDpi xmlns:a14="http://schemas.microsoft.com/office/drawing/2010/main" val="0"/>
              </a:ext>
            </a:extLst>
          </a:blip>
          <a:srcRect r="4764" b="-1"/>
          <a:stretch/>
        </p:blipFill>
        <p:spPr bwMode="auto">
          <a:xfrm>
            <a:off x="6175392" y="819576"/>
            <a:ext cx="5370573" cy="5244501"/>
          </a:xfrm>
          <a:prstGeom prst="rect">
            <a:avLst/>
          </a:prstGeom>
          <a:noFill/>
        </p:spPr>
      </p:pic>
      <p:sp>
        <p:nvSpPr>
          <p:cNvPr id="3" name="TextBox 2">
            <a:extLst>
              <a:ext uri="{FF2B5EF4-FFF2-40B4-BE49-F238E27FC236}">
                <a16:creationId xmlns:a16="http://schemas.microsoft.com/office/drawing/2014/main" id="{C934CA14-E90D-0319-439D-A1B7006BCEB3}"/>
              </a:ext>
            </a:extLst>
          </p:cNvPr>
          <p:cNvSpPr txBox="1"/>
          <p:nvPr/>
        </p:nvSpPr>
        <p:spPr>
          <a:xfrm>
            <a:off x="0" y="103694"/>
            <a:ext cx="12455951" cy="369332"/>
          </a:xfrm>
          <a:prstGeom prst="rect">
            <a:avLst/>
          </a:prstGeom>
          <a:noFill/>
        </p:spPr>
        <p:txBody>
          <a:bodyPr wrap="square">
            <a:spAutoFit/>
          </a:bodyPr>
          <a:lstStyle/>
          <a:p>
            <a:r>
              <a:rPr lang="en-CA" sz="1800" dirty="0">
                <a:solidFill>
                  <a:schemeClr val="bg1"/>
                </a:solidFill>
              </a:rPr>
              <a:t>Which </a:t>
            </a:r>
            <a:r>
              <a:rPr lang="en-CA" dirty="0">
                <a:solidFill>
                  <a:schemeClr val="bg1"/>
                </a:solidFill>
              </a:rPr>
              <a:t>thoughts</a:t>
            </a:r>
            <a:r>
              <a:rPr lang="en-CA" sz="1800" dirty="0">
                <a:solidFill>
                  <a:schemeClr val="bg1"/>
                </a:solidFill>
              </a:rPr>
              <a:t> from </a:t>
            </a:r>
            <a:r>
              <a:rPr lang="en-CA" dirty="0">
                <a:solidFill>
                  <a:schemeClr val="bg1"/>
                </a:solidFill>
              </a:rPr>
              <a:t>among the ANTS (below)</a:t>
            </a:r>
            <a:r>
              <a:rPr lang="en-CA" sz="1800" dirty="0">
                <a:solidFill>
                  <a:schemeClr val="bg1"/>
                </a:solidFill>
              </a:rPr>
              <a:t> do you frequently have and not necessarily when circumstances entirely merit it?</a:t>
            </a:r>
            <a:endParaRPr lang="en-CA" sz="1800" dirty="0"/>
          </a:p>
        </p:txBody>
      </p:sp>
      <p:sp>
        <p:nvSpPr>
          <p:cNvPr id="2" name="Slide Number Placeholder 1">
            <a:extLst>
              <a:ext uri="{FF2B5EF4-FFF2-40B4-BE49-F238E27FC236}">
                <a16:creationId xmlns:a16="http://schemas.microsoft.com/office/drawing/2014/main" id="{B1C92014-92B7-E670-6EF6-6ADC91F83F7B}"/>
              </a:ext>
            </a:extLst>
          </p:cNvPr>
          <p:cNvSpPr>
            <a:spLocks noGrp="1"/>
          </p:cNvSpPr>
          <p:nvPr>
            <p:ph type="sldNum" sz="quarter" idx="12"/>
          </p:nvPr>
        </p:nvSpPr>
        <p:spPr/>
        <p:txBody>
          <a:bodyPr/>
          <a:lstStyle/>
          <a:p>
            <a:fld id="{F48A3050-3C4F-4E17-905D-E7C5B5406460}" type="slidenum">
              <a:rPr lang="en-CA" smtClean="0"/>
              <a:t>44</a:t>
            </a:fld>
            <a:endParaRPr lang="en-CA"/>
          </a:p>
        </p:txBody>
      </p:sp>
    </p:spTree>
    <p:extLst>
      <p:ext uri="{BB962C8B-B14F-4D97-AF65-F5344CB8AC3E}">
        <p14:creationId xmlns:p14="http://schemas.microsoft.com/office/powerpoint/2010/main" val="25684857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34337A1-2962-47B1-A47C-46D7EF5ABF10}"/>
              </a:ext>
            </a:extLst>
          </p:cNvPr>
          <p:cNvPicPr>
            <a:picLocks noGrp="1" noChangeAspect="1"/>
          </p:cNvPicPr>
          <p:nvPr>
            <p:ph idx="4294967295"/>
          </p:nvPr>
        </p:nvPicPr>
        <p:blipFill>
          <a:blip r:embed="rId2"/>
          <a:stretch>
            <a:fillRect/>
          </a:stretch>
        </p:blipFill>
        <p:spPr>
          <a:xfrm>
            <a:off x="461914" y="1504950"/>
            <a:ext cx="5130800" cy="3848100"/>
          </a:xfrm>
          <a:prstGeom prst="rect">
            <a:avLst/>
          </a:prstGeom>
        </p:spPr>
      </p:pic>
      <p:pic>
        <p:nvPicPr>
          <p:cNvPr id="1026" name="Picture 2" descr="Developing a Screening System for Tier 2 Monthly Coaching Meeting - ppt  download">
            <a:extLst>
              <a:ext uri="{FF2B5EF4-FFF2-40B4-BE49-F238E27FC236}">
                <a16:creationId xmlns:a16="http://schemas.microsoft.com/office/drawing/2014/main" id="{DE5A8D0E-4F4F-D340-24F5-996421BBBAB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15966" y="1518258"/>
            <a:ext cx="5129516" cy="38471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2E42414-F7D3-6272-CF01-04E63804D3F3}"/>
              </a:ext>
            </a:extLst>
          </p:cNvPr>
          <p:cNvSpPr txBox="1"/>
          <p:nvPr/>
        </p:nvSpPr>
        <p:spPr>
          <a:xfrm>
            <a:off x="319966" y="131976"/>
            <a:ext cx="12191999" cy="369332"/>
          </a:xfrm>
          <a:prstGeom prst="rect">
            <a:avLst/>
          </a:prstGeom>
          <a:noFill/>
        </p:spPr>
        <p:txBody>
          <a:bodyPr wrap="square">
            <a:spAutoFit/>
          </a:bodyPr>
          <a:lstStyle/>
          <a:p>
            <a:r>
              <a:rPr lang="en-CA" sz="1800" dirty="0">
                <a:solidFill>
                  <a:schemeClr val="bg1"/>
                </a:solidFill>
              </a:rPr>
              <a:t>Which </a:t>
            </a:r>
            <a:r>
              <a:rPr lang="en-CA" dirty="0">
                <a:solidFill>
                  <a:schemeClr val="bg1"/>
                </a:solidFill>
              </a:rPr>
              <a:t>behaviors</a:t>
            </a:r>
            <a:r>
              <a:rPr lang="en-CA" sz="1800" dirty="0">
                <a:solidFill>
                  <a:schemeClr val="bg1"/>
                </a:solidFill>
              </a:rPr>
              <a:t> from the </a:t>
            </a:r>
            <a:r>
              <a:rPr lang="en-CA" dirty="0">
                <a:solidFill>
                  <a:schemeClr val="bg1"/>
                </a:solidFill>
              </a:rPr>
              <a:t>lists below</a:t>
            </a:r>
            <a:r>
              <a:rPr lang="en-CA" sz="1800" dirty="0">
                <a:solidFill>
                  <a:schemeClr val="bg1"/>
                </a:solidFill>
              </a:rPr>
              <a:t> do you frequently have and not necessarily when circumstances entirely merit it?</a:t>
            </a:r>
            <a:endParaRPr lang="en-CA" sz="1800" dirty="0"/>
          </a:p>
        </p:txBody>
      </p:sp>
      <p:sp>
        <p:nvSpPr>
          <p:cNvPr id="2" name="Slide Number Placeholder 1">
            <a:extLst>
              <a:ext uri="{FF2B5EF4-FFF2-40B4-BE49-F238E27FC236}">
                <a16:creationId xmlns:a16="http://schemas.microsoft.com/office/drawing/2014/main" id="{EC8F9BF7-3E01-F7AB-1776-4FA961D79552}"/>
              </a:ext>
            </a:extLst>
          </p:cNvPr>
          <p:cNvSpPr>
            <a:spLocks noGrp="1"/>
          </p:cNvSpPr>
          <p:nvPr>
            <p:ph type="sldNum" sz="quarter" idx="12"/>
          </p:nvPr>
        </p:nvSpPr>
        <p:spPr/>
        <p:txBody>
          <a:bodyPr/>
          <a:lstStyle/>
          <a:p>
            <a:fld id="{F48A3050-3C4F-4E17-905D-E7C5B5406460}" type="slidenum">
              <a:rPr lang="en-CA" smtClean="0"/>
              <a:t>45</a:t>
            </a:fld>
            <a:endParaRPr lang="en-CA"/>
          </a:p>
        </p:txBody>
      </p:sp>
    </p:spTree>
    <p:extLst>
      <p:ext uri="{BB962C8B-B14F-4D97-AF65-F5344CB8AC3E}">
        <p14:creationId xmlns:p14="http://schemas.microsoft.com/office/powerpoint/2010/main" val="29203885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B79625-9E03-CBFE-1120-94E20EB3040F}"/>
              </a:ext>
            </a:extLst>
          </p:cNvPr>
          <p:cNvSpPr>
            <a:spLocks noGrp="1"/>
          </p:cNvSpPr>
          <p:nvPr>
            <p:ph type="title" idx="4294967295"/>
          </p:nvPr>
        </p:nvSpPr>
        <p:spPr>
          <a:xfrm>
            <a:off x="359509" y="307916"/>
            <a:ext cx="5238750" cy="1455738"/>
          </a:xfrm>
        </p:spPr>
        <p:txBody>
          <a:bodyPr>
            <a:normAutofit/>
          </a:bodyPr>
          <a:lstStyle/>
          <a:p>
            <a:pPr algn="ctr"/>
            <a:r>
              <a:rPr lang="en-CA" sz="3200" dirty="0">
                <a:solidFill>
                  <a:schemeClr val="bg1"/>
                </a:solidFill>
              </a:rPr>
              <a:t>HOW TO FIND YOUR  intermediate targets ALGORITHM</a:t>
            </a:r>
          </a:p>
        </p:txBody>
      </p:sp>
      <p:sp>
        <p:nvSpPr>
          <p:cNvPr id="5" name="Content Placeholder 4">
            <a:extLst>
              <a:ext uri="{FF2B5EF4-FFF2-40B4-BE49-F238E27FC236}">
                <a16:creationId xmlns:a16="http://schemas.microsoft.com/office/drawing/2014/main" id="{5374D9B4-D692-0278-556A-456E4050270A}"/>
              </a:ext>
            </a:extLst>
          </p:cNvPr>
          <p:cNvSpPr>
            <a:spLocks noGrp="1"/>
          </p:cNvSpPr>
          <p:nvPr>
            <p:ph idx="4294967295"/>
          </p:nvPr>
        </p:nvSpPr>
        <p:spPr>
          <a:xfrm>
            <a:off x="5741581" y="187325"/>
            <a:ext cx="6450419" cy="6670675"/>
          </a:xfrm>
        </p:spPr>
        <p:txBody>
          <a:bodyPr>
            <a:normAutofit lnSpcReduction="10000"/>
          </a:bodyPr>
          <a:lstStyle/>
          <a:p>
            <a:r>
              <a:rPr lang="en-CA" sz="2400" dirty="0"/>
              <a:t>1. Think about a time when you have been in a hole or crisis, outside the window of tolerance, “lost it”, “struggled”, “felt bad”, “got into trouble”, or were “very upset”. (in other words, start with a beginner targets)</a:t>
            </a:r>
          </a:p>
          <a:p>
            <a:r>
              <a:rPr lang="en-CA" sz="2400" dirty="0"/>
              <a:t>2. When this happened, what were your dominant feelings, thoughts, or behaviors?         (use the wheel of feelings, thinking errors and ANTS, and the internalizing and externalizing behaviors slides to help you)</a:t>
            </a:r>
          </a:p>
          <a:p>
            <a:r>
              <a:rPr lang="en-CA" sz="2400" dirty="0"/>
              <a:t>3. From these choose from 1 to 3 feelings, thoughts, or behaviors that a)you experience frequently, b)are problematic for you, and c)you want to change.</a:t>
            </a:r>
          </a:p>
          <a:p>
            <a:r>
              <a:rPr lang="en-CA" sz="2400" dirty="0"/>
              <a:t>4. These are your intermediate targets.</a:t>
            </a:r>
          </a:p>
          <a:p>
            <a:r>
              <a:rPr lang="en-CA" sz="2400" dirty="0"/>
              <a:t>Intermediate targets change over time so go through this same process occasionally especially if your life circumstances are changing. </a:t>
            </a:r>
          </a:p>
        </p:txBody>
      </p:sp>
      <p:pic>
        <p:nvPicPr>
          <p:cNvPr id="1026" name="Picture 2" descr="The whole truth and nothing but: how to accurately communicate your  science-based targets - Science Based Targets">
            <a:extLst>
              <a:ext uri="{FF2B5EF4-FFF2-40B4-BE49-F238E27FC236}">
                <a16:creationId xmlns:a16="http://schemas.microsoft.com/office/drawing/2014/main" id="{46D80F77-5892-0961-DDC7-A3BD47E7C8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39" y="1895734"/>
            <a:ext cx="5382491" cy="352251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C6F54D6-4D6D-8052-D2B0-37F18D206D0F}"/>
              </a:ext>
            </a:extLst>
          </p:cNvPr>
          <p:cNvSpPr>
            <a:spLocks noGrp="1"/>
          </p:cNvSpPr>
          <p:nvPr>
            <p:ph type="sldNum" sz="quarter" idx="12"/>
          </p:nvPr>
        </p:nvSpPr>
        <p:spPr/>
        <p:txBody>
          <a:bodyPr/>
          <a:lstStyle/>
          <a:p>
            <a:fld id="{F48A3050-3C4F-4E17-905D-E7C5B5406460}" type="slidenum">
              <a:rPr lang="en-CA" smtClean="0"/>
              <a:t>46</a:t>
            </a:fld>
            <a:endParaRPr lang="en-CA"/>
          </a:p>
        </p:txBody>
      </p:sp>
    </p:spTree>
    <p:extLst>
      <p:ext uri="{BB962C8B-B14F-4D97-AF65-F5344CB8AC3E}">
        <p14:creationId xmlns:p14="http://schemas.microsoft.com/office/powerpoint/2010/main" val="39534233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4725D-6CF3-46AF-9D90-D84DD86F20E9}"/>
              </a:ext>
            </a:extLst>
          </p:cNvPr>
          <p:cNvSpPr>
            <a:spLocks noGrp="1"/>
          </p:cNvSpPr>
          <p:nvPr>
            <p:ph type="title" idx="4294967295"/>
          </p:nvPr>
        </p:nvSpPr>
        <p:spPr>
          <a:xfrm>
            <a:off x="210313" y="415668"/>
            <a:ext cx="4553712" cy="1587500"/>
          </a:xfrm>
        </p:spPr>
        <p:txBody>
          <a:bodyPr>
            <a:normAutofit/>
          </a:bodyPr>
          <a:lstStyle/>
          <a:p>
            <a:pPr algn="ctr"/>
            <a:r>
              <a:rPr lang="en-CA" sz="3200" dirty="0">
                <a:solidFill>
                  <a:schemeClr val="bg1"/>
                </a:solidFill>
              </a:rPr>
              <a:t>4. Why do holes diary cards?</a:t>
            </a:r>
          </a:p>
        </p:txBody>
      </p:sp>
      <p:sp>
        <p:nvSpPr>
          <p:cNvPr id="3" name="Content Placeholder 2">
            <a:extLst>
              <a:ext uri="{FF2B5EF4-FFF2-40B4-BE49-F238E27FC236}">
                <a16:creationId xmlns:a16="http://schemas.microsoft.com/office/drawing/2014/main" id="{715C3893-25CB-4740-8D1E-30E73CA83D0E}"/>
              </a:ext>
            </a:extLst>
          </p:cNvPr>
          <p:cNvSpPr>
            <a:spLocks noGrp="1"/>
          </p:cNvSpPr>
          <p:nvPr>
            <p:ph idx="4294967295"/>
          </p:nvPr>
        </p:nvSpPr>
        <p:spPr>
          <a:xfrm>
            <a:off x="4764025" y="144463"/>
            <a:ext cx="7427976" cy="6569075"/>
          </a:xfrm>
        </p:spPr>
        <p:txBody>
          <a:bodyPr>
            <a:normAutofit fontScale="92500"/>
          </a:bodyPr>
          <a:lstStyle/>
          <a:p>
            <a:pPr>
              <a:lnSpc>
                <a:spcPct val="90000"/>
              </a:lnSpc>
            </a:pPr>
            <a:r>
              <a:rPr lang="en-CA" dirty="0"/>
              <a:t>To change the behaviors, thoughts, or feelings that you have chosen as your targets: 1)  you must identify what they are, then 2) you must keep focusing, being aware, or being mindful of them. </a:t>
            </a:r>
          </a:p>
          <a:p>
            <a:pPr>
              <a:lnSpc>
                <a:spcPct val="90000"/>
              </a:lnSpc>
            </a:pPr>
            <a:r>
              <a:rPr lang="en-CA" dirty="0"/>
              <a:t>Diary cards promote mindfulness by keeping you focused on and thinking about the behaviors, thoughts, or feelings that are problematic and that you want to change. Doing this you are setting an intention to change.</a:t>
            </a:r>
          </a:p>
          <a:p>
            <a:pPr>
              <a:lnSpc>
                <a:spcPct val="90000"/>
              </a:lnSpc>
            </a:pPr>
            <a:r>
              <a:rPr lang="en-CA" dirty="0"/>
              <a:t>While crisis plans are a good tool to use when you’re at the bottom of a hole, diary cards will help you to become more mindful of when your problematic thoughts, feelings, or behaviors arise and you’re not in a full crisis.</a:t>
            </a:r>
          </a:p>
          <a:p>
            <a:pPr>
              <a:lnSpc>
                <a:spcPct val="90000"/>
              </a:lnSpc>
            </a:pPr>
            <a:r>
              <a:rPr lang="en-CA" dirty="0"/>
              <a:t>Diary cards are the foundation you need to use any of the other simple tools. To use a metaphor, building a house requires that you follow a certain order starting with the foundation, then the frame, wiring and plumbing… </a:t>
            </a:r>
          </a:p>
          <a:p>
            <a:pPr>
              <a:lnSpc>
                <a:spcPct val="90000"/>
              </a:lnSpc>
            </a:pPr>
            <a:r>
              <a:rPr lang="en-CA" dirty="0"/>
              <a:t>Don’t confuse the “holes diary card” with the “dbt skills diary card” or the “goals diary card” which is tool # 5.</a:t>
            </a:r>
          </a:p>
          <a:p>
            <a:pPr>
              <a:lnSpc>
                <a:spcPct val="90000"/>
              </a:lnSpc>
            </a:pPr>
            <a:r>
              <a:rPr lang="en-CA" dirty="0"/>
              <a:t>There are different versions of holes diary cards. For example, some people who  don’t want to leave a paper trail use electronic ones.</a:t>
            </a:r>
          </a:p>
          <a:p>
            <a:pPr>
              <a:lnSpc>
                <a:spcPct val="90000"/>
              </a:lnSpc>
            </a:pPr>
            <a:endParaRPr lang="en-CA" sz="1100" dirty="0"/>
          </a:p>
        </p:txBody>
      </p:sp>
      <p:pic>
        <p:nvPicPr>
          <p:cNvPr id="8" name="Picture 7">
            <a:extLst>
              <a:ext uri="{FF2B5EF4-FFF2-40B4-BE49-F238E27FC236}">
                <a16:creationId xmlns:a16="http://schemas.microsoft.com/office/drawing/2014/main" id="{9BFAF5BD-1DBF-4053-8D71-40853FBA0C20}"/>
              </a:ext>
            </a:extLst>
          </p:cNvPr>
          <p:cNvPicPr/>
          <p:nvPr/>
        </p:nvPicPr>
        <p:blipFill>
          <a:blip r:embed="rId2" r:link="rId3">
            <a:extLst>
              <a:ext uri="{28A0092B-C50C-407E-A947-70E740481C1C}">
                <a14:useLocalDpi xmlns:a14="http://schemas.microsoft.com/office/drawing/2010/main" val="0"/>
              </a:ext>
            </a:extLst>
          </a:blip>
          <a:stretch>
            <a:fillRect/>
          </a:stretch>
        </p:blipFill>
        <p:spPr bwMode="auto">
          <a:xfrm>
            <a:off x="299981" y="1884296"/>
            <a:ext cx="4253731" cy="3460701"/>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4" name="Slide Number Placeholder 3">
            <a:extLst>
              <a:ext uri="{FF2B5EF4-FFF2-40B4-BE49-F238E27FC236}">
                <a16:creationId xmlns:a16="http://schemas.microsoft.com/office/drawing/2014/main" id="{B40C3BCC-EFB6-82E0-A5DA-0F50DCB5592B}"/>
              </a:ext>
            </a:extLst>
          </p:cNvPr>
          <p:cNvSpPr>
            <a:spLocks noGrp="1"/>
          </p:cNvSpPr>
          <p:nvPr>
            <p:ph type="sldNum" sz="quarter" idx="12"/>
          </p:nvPr>
        </p:nvSpPr>
        <p:spPr/>
        <p:txBody>
          <a:bodyPr/>
          <a:lstStyle/>
          <a:p>
            <a:fld id="{F48A3050-3C4F-4E17-905D-E7C5B5406460}" type="slidenum">
              <a:rPr lang="en-CA" smtClean="0"/>
              <a:t>47</a:t>
            </a:fld>
            <a:endParaRPr lang="en-CA"/>
          </a:p>
        </p:txBody>
      </p:sp>
    </p:spTree>
    <p:extLst>
      <p:ext uri="{BB962C8B-B14F-4D97-AF65-F5344CB8AC3E}">
        <p14:creationId xmlns:p14="http://schemas.microsoft.com/office/powerpoint/2010/main" val="1100112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4FA08-BF13-4980-87D8-BA089A559155}"/>
              </a:ext>
            </a:extLst>
          </p:cNvPr>
          <p:cNvSpPr>
            <a:spLocks noGrp="1"/>
          </p:cNvSpPr>
          <p:nvPr>
            <p:ph type="title" idx="4294967295"/>
          </p:nvPr>
        </p:nvSpPr>
        <p:spPr>
          <a:xfrm>
            <a:off x="461705" y="467684"/>
            <a:ext cx="3668713" cy="1204913"/>
          </a:xfrm>
        </p:spPr>
        <p:txBody>
          <a:bodyPr>
            <a:normAutofit fontScale="90000"/>
          </a:bodyPr>
          <a:lstStyle/>
          <a:p>
            <a:pPr algn="ctr"/>
            <a:r>
              <a:rPr lang="en-CA" dirty="0">
                <a:solidFill>
                  <a:schemeClr val="bg1"/>
                </a:solidFill>
              </a:rPr>
              <a:t>5. Making diary cards a habit</a:t>
            </a:r>
          </a:p>
        </p:txBody>
      </p:sp>
      <p:pic>
        <p:nvPicPr>
          <p:cNvPr id="7" name="Content Placeholder 6" descr="Text&#10;&#10;Description automatically generated with medium confidence">
            <a:extLst>
              <a:ext uri="{FF2B5EF4-FFF2-40B4-BE49-F238E27FC236}">
                <a16:creationId xmlns:a16="http://schemas.microsoft.com/office/drawing/2014/main" id="{30978CAD-24E7-42F4-A34C-43EE7BAFB6EF}"/>
              </a:ext>
            </a:extLst>
          </p:cNvPr>
          <p:cNvPicPr>
            <a:picLocks noGrp="1" noChangeAspect="1"/>
          </p:cNvPicPr>
          <p:nvPr>
            <p:ph idx="4294967295"/>
          </p:nvPr>
        </p:nvPicPr>
        <p:blipFill>
          <a:blip r:embed="rId3"/>
          <a:stretch>
            <a:fillRect/>
          </a:stretch>
        </p:blipFill>
        <p:spPr>
          <a:xfrm>
            <a:off x="4551363" y="96838"/>
            <a:ext cx="7640637" cy="6664325"/>
          </a:xfrm>
        </p:spPr>
      </p:pic>
      <p:pic>
        <p:nvPicPr>
          <p:cNvPr id="6" name="Content Placeholder 4">
            <a:extLst>
              <a:ext uri="{FF2B5EF4-FFF2-40B4-BE49-F238E27FC236}">
                <a16:creationId xmlns:a16="http://schemas.microsoft.com/office/drawing/2014/main" id="{B5B4C2AA-0FC0-42F0-8D7F-454AA8F7E3C9}"/>
              </a:ext>
            </a:extLst>
          </p:cNvPr>
          <p:cNvPicPr>
            <a:picLocks noChangeAspect="1"/>
          </p:cNvPicPr>
          <p:nvPr/>
        </p:nvPicPr>
        <p:blipFill>
          <a:blip r:embed="rId4"/>
          <a:stretch>
            <a:fillRect/>
          </a:stretch>
        </p:blipFill>
        <p:spPr>
          <a:xfrm>
            <a:off x="170121" y="1984486"/>
            <a:ext cx="4087888" cy="4076072"/>
          </a:xfrm>
          <a:prstGeom prst="rect">
            <a:avLst/>
          </a:prstGeom>
        </p:spPr>
      </p:pic>
      <p:sp>
        <p:nvSpPr>
          <p:cNvPr id="3" name="Slide Number Placeholder 2">
            <a:extLst>
              <a:ext uri="{FF2B5EF4-FFF2-40B4-BE49-F238E27FC236}">
                <a16:creationId xmlns:a16="http://schemas.microsoft.com/office/drawing/2014/main" id="{3871606C-F59C-6271-2FF6-87DEBA27EE88}"/>
              </a:ext>
            </a:extLst>
          </p:cNvPr>
          <p:cNvSpPr>
            <a:spLocks noGrp="1"/>
          </p:cNvSpPr>
          <p:nvPr>
            <p:ph type="sldNum" sz="quarter" idx="12"/>
          </p:nvPr>
        </p:nvSpPr>
        <p:spPr/>
        <p:txBody>
          <a:bodyPr/>
          <a:lstStyle/>
          <a:p>
            <a:fld id="{F48A3050-3C4F-4E17-905D-E7C5B5406460}" type="slidenum">
              <a:rPr lang="en-CA" smtClean="0"/>
              <a:t>48</a:t>
            </a:fld>
            <a:endParaRPr lang="en-CA"/>
          </a:p>
        </p:txBody>
      </p:sp>
    </p:spTree>
    <p:extLst>
      <p:ext uri="{BB962C8B-B14F-4D97-AF65-F5344CB8AC3E}">
        <p14:creationId xmlns:p14="http://schemas.microsoft.com/office/powerpoint/2010/main" val="30408715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2F404-B0BC-A899-D31D-236D3A30AB0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3977DEA-4853-02C1-47A2-72FAEB5AC747}"/>
              </a:ext>
            </a:extLst>
          </p:cNvPr>
          <p:cNvPicPr/>
          <p:nvPr/>
        </p:nvPicPr>
        <p:blipFill>
          <a:blip r:embed="rId2" r:link="rId3">
            <a:extLst>
              <a:ext uri="{28A0092B-C50C-407E-A947-70E740481C1C}">
                <a14:useLocalDpi xmlns:a14="http://schemas.microsoft.com/office/drawing/2010/main" val="0"/>
              </a:ext>
            </a:extLst>
          </a:blip>
          <a:stretch>
            <a:fillRect/>
          </a:stretch>
        </p:blipFill>
        <p:spPr bwMode="auto">
          <a:xfrm>
            <a:off x="278859" y="397135"/>
            <a:ext cx="11634281" cy="6235430"/>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8" name="TextBox 7">
            <a:extLst>
              <a:ext uri="{FF2B5EF4-FFF2-40B4-BE49-F238E27FC236}">
                <a16:creationId xmlns:a16="http://schemas.microsoft.com/office/drawing/2014/main" id="{FC465466-6D15-C8FB-685A-FF3EDA66E698}"/>
              </a:ext>
            </a:extLst>
          </p:cNvPr>
          <p:cNvSpPr txBox="1"/>
          <p:nvPr/>
        </p:nvSpPr>
        <p:spPr>
          <a:xfrm>
            <a:off x="198417" y="2577567"/>
            <a:ext cx="2016081" cy="369332"/>
          </a:xfrm>
          <a:prstGeom prst="rect">
            <a:avLst/>
          </a:prstGeom>
          <a:noFill/>
        </p:spPr>
        <p:txBody>
          <a:bodyPr wrap="square">
            <a:spAutoFit/>
          </a:bodyPr>
          <a:lstStyle/>
          <a:p>
            <a:r>
              <a:rPr lang="en-CA" sz="1800" dirty="0"/>
              <a:t>. </a:t>
            </a:r>
            <a:endParaRPr lang="en-CA" dirty="0"/>
          </a:p>
        </p:txBody>
      </p:sp>
      <p:sp>
        <p:nvSpPr>
          <p:cNvPr id="10" name="TextBox 9">
            <a:extLst>
              <a:ext uri="{FF2B5EF4-FFF2-40B4-BE49-F238E27FC236}">
                <a16:creationId xmlns:a16="http://schemas.microsoft.com/office/drawing/2014/main" id="{0C690D67-543D-3D4E-9BD2-030CCA24A83D}"/>
              </a:ext>
            </a:extLst>
          </p:cNvPr>
          <p:cNvSpPr txBox="1"/>
          <p:nvPr/>
        </p:nvSpPr>
        <p:spPr>
          <a:xfrm>
            <a:off x="198418" y="2946899"/>
            <a:ext cx="1760620" cy="369332"/>
          </a:xfrm>
          <a:prstGeom prst="rect">
            <a:avLst/>
          </a:prstGeom>
          <a:noFill/>
        </p:spPr>
        <p:txBody>
          <a:bodyPr wrap="square">
            <a:spAutoFit/>
          </a:bodyPr>
          <a:lstStyle/>
          <a:p>
            <a:r>
              <a:rPr lang="en-CA" sz="1800" dirty="0">
                <a:solidFill>
                  <a:srgbClr val="FF0000"/>
                </a:solidFill>
              </a:rPr>
              <a:t> </a:t>
            </a:r>
            <a:endParaRPr lang="en-CA" dirty="0">
              <a:solidFill>
                <a:srgbClr val="FF0000"/>
              </a:solidFill>
            </a:endParaRPr>
          </a:p>
        </p:txBody>
      </p:sp>
      <p:sp>
        <p:nvSpPr>
          <p:cNvPr id="14" name="TextBox 13">
            <a:extLst>
              <a:ext uri="{FF2B5EF4-FFF2-40B4-BE49-F238E27FC236}">
                <a16:creationId xmlns:a16="http://schemas.microsoft.com/office/drawing/2014/main" id="{DB2758EF-B3EA-4FEA-DBD5-D67BADA94B2E}"/>
              </a:ext>
            </a:extLst>
          </p:cNvPr>
          <p:cNvSpPr txBox="1"/>
          <p:nvPr/>
        </p:nvSpPr>
        <p:spPr>
          <a:xfrm>
            <a:off x="1873188" y="2577567"/>
            <a:ext cx="6528896" cy="369332"/>
          </a:xfrm>
          <a:prstGeom prst="rect">
            <a:avLst/>
          </a:prstGeom>
          <a:noFill/>
        </p:spPr>
        <p:txBody>
          <a:bodyPr wrap="square">
            <a:spAutoFit/>
          </a:bodyPr>
          <a:lstStyle/>
          <a:p>
            <a:r>
              <a:rPr lang="en-CA" sz="1800" dirty="0">
                <a:solidFill>
                  <a:srgbClr val="FF0000"/>
                </a:solidFill>
              </a:rPr>
              <a:t> </a:t>
            </a:r>
            <a:endParaRPr lang="en-CA" dirty="0">
              <a:solidFill>
                <a:srgbClr val="FF0000"/>
              </a:solidFill>
            </a:endParaRPr>
          </a:p>
        </p:txBody>
      </p:sp>
      <p:sp>
        <p:nvSpPr>
          <p:cNvPr id="16" name="TextBox 15">
            <a:extLst>
              <a:ext uri="{FF2B5EF4-FFF2-40B4-BE49-F238E27FC236}">
                <a16:creationId xmlns:a16="http://schemas.microsoft.com/office/drawing/2014/main" id="{12CBCABA-3326-1A72-1330-A002B58ED040}"/>
              </a:ext>
            </a:extLst>
          </p:cNvPr>
          <p:cNvSpPr txBox="1"/>
          <p:nvPr/>
        </p:nvSpPr>
        <p:spPr>
          <a:xfrm>
            <a:off x="1873188" y="2966840"/>
            <a:ext cx="6369729" cy="369332"/>
          </a:xfrm>
          <a:prstGeom prst="rect">
            <a:avLst/>
          </a:prstGeom>
          <a:noFill/>
        </p:spPr>
        <p:txBody>
          <a:bodyPr wrap="square">
            <a:spAutoFit/>
          </a:bodyPr>
          <a:lstStyle/>
          <a:p>
            <a:r>
              <a:rPr lang="en-CA" sz="1800" dirty="0">
                <a:solidFill>
                  <a:srgbClr val="FF0000"/>
                </a:solidFill>
              </a:rPr>
              <a:t> </a:t>
            </a:r>
            <a:endParaRPr lang="en-CA" dirty="0">
              <a:solidFill>
                <a:srgbClr val="FF0000"/>
              </a:solidFill>
            </a:endParaRPr>
          </a:p>
        </p:txBody>
      </p:sp>
      <p:sp>
        <p:nvSpPr>
          <p:cNvPr id="7" name="TextBox 6">
            <a:extLst>
              <a:ext uri="{FF2B5EF4-FFF2-40B4-BE49-F238E27FC236}">
                <a16:creationId xmlns:a16="http://schemas.microsoft.com/office/drawing/2014/main" id="{8400B402-A449-D31A-642C-35E4016B8DA4}"/>
              </a:ext>
            </a:extLst>
          </p:cNvPr>
          <p:cNvSpPr txBox="1"/>
          <p:nvPr/>
        </p:nvSpPr>
        <p:spPr>
          <a:xfrm>
            <a:off x="1873188" y="1477951"/>
            <a:ext cx="5683017" cy="369332"/>
          </a:xfrm>
          <a:prstGeom prst="rect">
            <a:avLst/>
          </a:prstGeom>
          <a:noFill/>
        </p:spPr>
        <p:txBody>
          <a:bodyPr wrap="square">
            <a:spAutoFit/>
          </a:bodyPr>
          <a:lstStyle/>
          <a:p>
            <a:r>
              <a:rPr lang="en-CA" dirty="0">
                <a:solidFill>
                  <a:srgbClr val="FF0000"/>
                </a:solidFill>
              </a:rPr>
              <a:t>M  T    W   T     F    S    S</a:t>
            </a:r>
          </a:p>
        </p:txBody>
      </p:sp>
      <p:sp>
        <p:nvSpPr>
          <p:cNvPr id="2" name="Slide Number Placeholder 1">
            <a:extLst>
              <a:ext uri="{FF2B5EF4-FFF2-40B4-BE49-F238E27FC236}">
                <a16:creationId xmlns:a16="http://schemas.microsoft.com/office/drawing/2014/main" id="{1BC54E89-25DD-32B3-8AB9-9953DCB319FA}"/>
              </a:ext>
            </a:extLst>
          </p:cNvPr>
          <p:cNvSpPr>
            <a:spLocks noGrp="1"/>
          </p:cNvSpPr>
          <p:nvPr>
            <p:ph type="sldNum" sz="quarter" idx="12"/>
          </p:nvPr>
        </p:nvSpPr>
        <p:spPr/>
        <p:txBody>
          <a:bodyPr/>
          <a:lstStyle/>
          <a:p>
            <a:fld id="{F48A3050-3C4F-4E17-905D-E7C5B5406460}" type="slidenum">
              <a:rPr lang="en-CA" smtClean="0"/>
              <a:t>49</a:t>
            </a:fld>
            <a:endParaRPr lang="en-CA"/>
          </a:p>
        </p:txBody>
      </p:sp>
    </p:spTree>
    <p:extLst>
      <p:ext uri="{BB962C8B-B14F-4D97-AF65-F5344CB8AC3E}">
        <p14:creationId xmlns:p14="http://schemas.microsoft.com/office/powerpoint/2010/main" val="53280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4"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pic>
        <p:nvPicPr>
          <p:cNvPr id="7" name="Picture 6" descr="Person meditating">
            <a:extLst>
              <a:ext uri="{FF2B5EF4-FFF2-40B4-BE49-F238E27FC236}">
                <a16:creationId xmlns:a16="http://schemas.microsoft.com/office/drawing/2014/main" id="{ED13931F-9FFA-4E0E-BE19-CA4A649E7E99}"/>
              </a:ext>
            </a:extLst>
          </p:cNvPr>
          <p:cNvPicPr>
            <a:picLocks noChangeAspect="1"/>
          </p:cNvPicPr>
          <p:nvPr/>
        </p:nvPicPr>
        <p:blipFill rotWithShape="1">
          <a:blip r:embed="rId2"/>
          <a:srcRect t="9702" b="5712"/>
          <a:stretch/>
        </p:blipFill>
        <p:spPr>
          <a:xfrm>
            <a:off x="20" y="69012"/>
            <a:ext cx="12191980" cy="6857990"/>
          </a:xfrm>
          <a:prstGeom prst="rect">
            <a:avLst/>
          </a:prstGeom>
        </p:spPr>
      </p:pic>
      <p:sp>
        <p:nvSpPr>
          <p:cNvPr id="25" name="Rectangle 24">
            <a:extLst>
              <a:ext uri="{FF2B5EF4-FFF2-40B4-BE49-F238E27FC236}">
                <a16:creationId xmlns:a16="http://schemas.microsoft.com/office/drawing/2014/main" id="{AD84F4E6-B3B1-40B7-A8C4-2D1683E6F6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a:extLst>
              <a:ext uri="{FF2B5EF4-FFF2-40B4-BE49-F238E27FC236}">
                <a16:creationId xmlns:a16="http://schemas.microsoft.com/office/drawing/2014/main" id="{0224CCB5-0216-435C-A274-E4AAD087DE6C}"/>
              </a:ext>
            </a:extLst>
          </p:cNvPr>
          <p:cNvSpPr>
            <a:spLocks noGrp="1"/>
          </p:cNvSpPr>
          <p:nvPr>
            <p:ph type="title"/>
          </p:nvPr>
        </p:nvSpPr>
        <p:spPr>
          <a:xfrm>
            <a:off x="365759" y="2166364"/>
            <a:ext cx="11471565" cy="1739347"/>
          </a:xfrm>
        </p:spPr>
        <p:txBody>
          <a:bodyPr vert="horz" lIns="91440" tIns="45720" rIns="91440" bIns="45720" rtlCol="0" anchor="ctr">
            <a:normAutofit/>
          </a:bodyPr>
          <a:lstStyle/>
          <a:p>
            <a:pPr algn="ctr">
              <a:lnSpc>
                <a:spcPct val="80000"/>
              </a:lnSpc>
            </a:pPr>
            <a:r>
              <a:rPr lang="en-US" sz="6000" spc="150" dirty="0">
                <a:solidFill>
                  <a:schemeClr val="tx1"/>
                </a:solidFill>
              </a:rPr>
              <a:t> </a:t>
            </a:r>
            <a:r>
              <a:rPr lang="en-US" sz="6000" spc="150" dirty="0">
                <a:solidFill>
                  <a:schemeClr val="bg1"/>
                </a:solidFill>
              </a:rPr>
              <a:t>Mindfulness practice</a:t>
            </a:r>
          </a:p>
        </p:txBody>
      </p:sp>
      <p:sp>
        <p:nvSpPr>
          <p:cNvPr id="27" name="Rectangle 26">
            <a:extLst>
              <a:ext uri="{FF2B5EF4-FFF2-40B4-BE49-F238E27FC236}">
                <a16:creationId xmlns:a16="http://schemas.microsoft.com/office/drawing/2014/main" id="{67B81D4B-A7B2-4B11-A131-E1B85DFEE4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887812"/>
            <a:ext cx="12188952" cy="4572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3" name="Content Placeholder 2">
            <a:extLst>
              <a:ext uri="{FF2B5EF4-FFF2-40B4-BE49-F238E27FC236}">
                <a16:creationId xmlns:a16="http://schemas.microsoft.com/office/drawing/2014/main" id="{74F11673-781A-4E75-9364-EB7A8A42C616}"/>
              </a:ext>
            </a:extLst>
          </p:cNvPr>
          <p:cNvSpPr>
            <a:spLocks noGrp="1"/>
          </p:cNvSpPr>
          <p:nvPr>
            <p:ph idx="1"/>
          </p:nvPr>
        </p:nvSpPr>
        <p:spPr>
          <a:xfrm>
            <a:off x="347472" y="3913632"/>
            <a:ext cx="11503152" cy="457200"/>
          </a:xfrm>
        </p:spPr>
        <p:txBody>
          <a:bodyPr vert="horz" lIns="91440" tIns="45720" rIns="91440" bIns="45720" rtlCol="0">
            <a:normAutofit/>
          </a:bodyPr>
          <a:lstStyle/>
          <a:p>
            <a:pPr marL="0" indent="0" algn="ctr">
              <a:buNone/>
            </a:pPr>
            <a:r>
              <a:rPr lang="en-US" sz="2000" dirty="0">
                <a:solidFill>
                  <a:schemeClr val="bg1"/>
                </a:solidFill>
              </a:rPr>
              <a:t>Feel free to skip it. Will be followed by a moment of silence</a:t>
            </a:r>
            <a:r>
              <a:rPr lang="en-US" sz="2000" cap="all" dirty="0">
                <a:solidFill>
                  <a:schemeClr val="bg1"/>
                </a:solidFill>
              </a:rPr>
              <a:t> </a:t>
            </a:r>
          </a:p>
        </p:txBody>
      </p:sp>
      <p:sp>
        <p:nvSpPr>
          <p:cNvPr id="4" name="Slide Number Placeholder 3">
            <a:extLst>
              <a:ext uri="{FF2B5EF4-FFF2-40B4-BE49-F238E27FC236}">
                <a16:creationId xmlns:a16="http://schemas.microsoft.com/office/drawing/2014/main" id="{977DE859-0E56-48AD-795C-81E63F7A1E96}"/>
              </a:ext>
            </a:extLst>
          </p:cNvPr>
          <p:cNvSpPr>
            <a:spLocks noGrp="1"/>
          </p:cNvSpPr>
          <p:nvPr>
            <p:ph type="sldNum" sz="quarter" idx="12"/>
          </p:nvPr>
        </p:nvSpPr>
        <p:spPr/>
        <p:txBody>
          <a:bodyPr/>
          <a:lstStyle/>
          <a:p>
            <a:fld id="{F48A3050-3C4F-4E17-905D-E7C5B5406460}" type="slidenum">
              <a:rPr lang="en-CA" smtClean="0"/>
              <a:t>5</a:t>
            </a:fld>
            <a:endParaRPr lang="en-CA"/>
          </a:p>
        </p:txBody>
      </p:sp>
    </p:spTree>
    <p:extLst>
      <p:ext uri="{BB962C8B-B14F-4D97-AF65-F5344CB8AC3E}">
        <p14:creationId xmlns:p14="http://schemas.microsoft.com/office/powerpoint/2010/main" val="503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5DCA73-15AA-C834-66A9-6F9470EC4C54}"/>
              </a:ext>
            </a:extLst>
          </p:cNvPr>
          <p:cNvSpPr>
            <a:spLocks noGrp="1"/>
          </p:cNvSpPr>
          <p:nvPr>
            <p:ph type="sldNum" sz="quarter" idx="12"/>
          </p:nvPr>
        </p:nvSpPr>
        <p:spPr/>
        <p:txBody>
          <a:bodyPr/>
          <a:lstStyle/>
          <a:p>
            <a:fld id="{F48A3050-3C4F-4E17-905D-E7C5B5406460}" type="slidenum">
              <a:rPr lang="en-CA" smtClean="0"/>
              <a:t>50</a:t>
            </a:fld>
            <a:endParaRPr lang="en-CA"/>
          </a:p>
        </p:txBody>
      </p:sp>
      <p:sp>
        <p:nvSpPr>
          <p:cNvPr id="4" name="TextBox 3">
            <a:extLst>
              <a:ext uri="{FF2B5EF4-FFF2-40B4-BE49-F238E27FC236}">
                <a16:creationId xmlns:a16="http://schemas.microsoft.com/office/drawing/2014/main" id="{6AE376A2-D70A-3280-E44F-7D15BEF01729}"/>
              </a:ext>
            </a:extLst>
          </p:cNvPr>
          <p:cNvSpPr txBox="1"/>
          <p:nvPr/>
        </p:nvSpPr>
        <p:spPr>
          <a:xfrm>
            <a:off x="1185134" y="1111929"/>
            <a:ext cx="10040469" cy="1754326"/>
          </a:xfrm>
          <a:prstGeom prst="rect">
            <a:avLst/>
          </a:prstGeom>
          <a:noFill/>
        </p:spPr>
        <p:txBody>
          <a:bodyPr wrap="square">
            <a:spAutoFit/>
          </a:bodyPr>
          <a:lstStyle/>
          <a:p>
            <a:pPr algn="ctr"/>
            <a:r>
              <a:rPr lang="en-CA" sz="5400" dirty="0"/>
              <a:t>OUR PRACTICE</a:t>
            </a:r>
            <a:br>
              <a:rPr lang="en-CA" sz="5400" dirty="0"/>
            </a:br>
            <a:r>
              <a:rPr lang="en-CA" sz="5400" dirty="0"/>
              <a:t>PLEASE PAUSE RECORDING </a:t>
            </a:r>
          </a:p>
        </p:txBody>
      </p:sp>
    </p:spTree>
    <p:extLst>
      <p:ext uri="{BB962C8B-B14F-4D97-AF65-F5344CB8AC3E}">
        <p14:creationId xmlns:p14="http://schemas.microsoft.com/office/powerpoint/2010/main" val="14722707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C5859-28D3-A748-0534-0E4ADE4896D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45FD7B-B5E6-8E04-477F-6F9A4FF3441A}"/>
              </a:ext>
            </a:extLst>
          </p:cNvPr>
          <p:cNvSpPr>
            <a:spLocks noGrp="1"/>
          </p:cNvSpPr>
          <p:nvPr>
            <p:ph type="sldNum" sz="quarter" idx="12"/>
          </p:nvPr>
        </p:nvSpPr>
        <p:spPr/>
        <p:txBody>
          <a:bodyPr/>
          <a:lstStyle/>
          <a:p>
            <a:fld id="{F48A3050-3C4F-4E17-905D-E7C5B5406460}" type="slidenum">
              <a:rPr lang="en-CA" smtClean="0"/>
              <a:t>51</a:t>
            </a:fld>
            <a:endParaRPr lang="en-CA"/>
          </a:p>
        </p:txBody>
      </p:sp>
      <p:sp>
        <p:nvSpPr>
          <p:cNvPr id="4" name="TextBox 3">
            <a:extLst>
              <a:ext uri="{FF2B5EF4-FFF2-40B4-BE49-F238E27FC236}">
                <a16:creationId xmlns:a16="http://schemas.microsoft.com/office/drawing/2014/main" id="{E43B8F65-3AF2-5F19-7EF5-200C6DAD1258}"/>
              </a:ext>
            </a:extLst>
          </p:cNvPr>
          <p:cNvSpPr txBox="1"/>
          <p:nvPr/>
        </p:nvSpPr>
        <p:spPr>
          <a:xfrm>
            <a:off x="0" y="1406568"/>
            <a:ext cx="12192000" cy="1754326"/>
          </a:xfrm>
          <a:prstGeom prst="rect">
            <a:avLst/>
          </a:prstGeom>
          <a:noFill/>
        </p:spPr>
        <p:txBody>
          <a:bodyPr wrap="square">
            <a:spAutoFit/>
          </a:bodyPr>
          <a:lstStyle/>
          <a:p>
            <a:pPr algn="ctr"/>
            <a:r>
              <a:rPr lang="en-CA" sz="5400" dirty="0"/>
              <a:t>END OF HOLES DIARY CARD PRACTICE</a:t>
            </a:r>
            <a:br>
              <a:rPr lang="en-CA" sz="5400" dirty="0"/>
            </a:br>
            <a:r>
              <a:rPr lang="en-CA" sz="5400" dirty="0"/>
              <a:t>PLEASE RESUME RECORDING </a:t>
            </a:r>
          </a:p>
        </p:txBody>
      </p:sp>
    </p:spTree>
    <p:extLst>
      <p:ext uri="{BB962C8B-B14F-4D97-AF65-F5344CB8AC3E}">
        <p14:creationId xmlns:p14="http://schemas.microsoft.com/office/powerpoint/2010/main" val="10582926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32B3-A828-A1CB-F861-E62319572A54}"/>
              </a:ext>
            </a:extLst>
          </p:cNvPr>
          <p:cNvSpPr>
            <a:spLocks noGrp="1"/>
          </p:cNvSpPr>
          <p:nvPr>
            <p:ph type="sldNum" sz="quarter" idx="12"/>
          </p:nvPr>
        </p:nvSpPr>
        <p:spPr/>
        <p:txBody>
          <a:bodyPr/>
          <a:lstStyle/>
          <a:p>
            <a:fld id="{F48A3050-3C4F-4E17-905D-E7C5B5406460}" type="slidenum">
              <a:rPr lang="en-CA" smtClean="0"/>
              <a:t>52</a:t>
            </a:fld>
            <a:endParaRPr lang="en-CA"/>
          </a:p>
        </p:txBody>
      </p:sp>
      <p:sp>
        <p:nvSpPr>
          <p:cNvPr id="4" name="TextBox 3">
            <a:extLst>
              <a:ext uri="{FF2B5EF4-FFF2-40B4-BE49-F238E27FC236}">
                <a16:creationId xmlns:a16="http://schemas.microsoft.com/office/drawing/2014/main" id="{48F4EA09-CD3A-D0AE-FA95-11939C0D1C9F}"/>
              </a:ext>
            </a:extLst>
          </p:cNvPr>
          <p:cNvSpPr txBox="1"/>
          <p:nvPr/>
        </p:nvSpPr>
        <p:spPr>
          <a:xfrm>
            <a:off x="50800" y="610136"/>
            <a:ext cx="12192000" cy="5940088"/>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Arial" panose="020B0604020202020204" pitchFamily="34" charset="0"/>
              </a:rPr>
              <a:t>Guilt is about behavior</a:t>
            </a:r>
            <a:r>
              <a:rPr lang="en-US" sz="2000" dirty="0">
                <a:latin typeface="Arial" panose="020B0604020202020204" pitchFamily="34" charset="0"/>
              </a:rPr>
              <a:t>, w</a:t>
            </a:r>
            <a:r>
              <a:rPr lang="en-US" sz="2000" b="0" i="0" dirty="0">
                <a:effectLst/>
                <a:latin typeface="Arial" panose="020B0604020202020204" pitchFamily="34" charset="0"/>
              </a:rPr>
              <a:t>hen you feel guilt, the focus is on “I did something wrong” (or “I failed to do something I should have done”). The self remains intact; the image is “I am a person who did a bad act,” rather than “I am bad.” </a:t>
            </a:r>
            <a:r>
              <a:rPr lang="en-US" sz="2000" dirty="0">
                <a:latin typeface="Arial" panose="020B0604020202020204" pitchFamily="34" charset="0"/>
              </a:rPr>
              <a:t>G</a:t>
            </a:r>
            <a:r>
              <a:rPr lang="en-US" sz="2000" b="0" i="0" dirty="0">
                <a:effectLst/>
                <a:latin typeface="Arial" panose="020B0604020202020204" pitchFamily="34" charset="0"/>
              </a:rPr>
              <a:t>uilt invites repair, accountability, the possibility of change.</a:t>
            </a:r>
          </a:p>
          <a:p>
            <a:pPr marL="285750" indent="-285750">
              <a:buFont typeface="Arial" panose="020B0604020202020204" pitchFamily="34" charset="0"/>
              <a:buChar char="•"/>
            </a:pPr>
            <a:r>
              <a:rPr lang="en-US" sz="2000" b="0" i="0" dirty="0">
                <a:effectLst/>
                <a:latin typeface="Arial" panose="020B0604020202020204" pitchFamily="34" charset="0"/>
              </a:rPr>
              <a:t>Shame is about identity</a:t>
            </a:r>
            <a:r>
              <a:rPr lang="en-US" sz="2000" dirty="0">
                <a:latin typeface="Arial" panose="020B0604020202020204" pitchFamily="34" charset="0"/>
              </a:rPr>
              <a:t>, it says</a:t>
            </a:r>
            <a:r>
              <a:rPr lang="en-US" sz="2000" b="0" i="0" dirty="0">
                <a:effectLst/>
                <a:latin typeface="Arial" panose="020B0604020202020204" pitchFamily="34" charset="0"/>
              </a:rPr>
              <a:t> “I am bad,” “I am unlovable,” “I am too much,” “I am not enough” or “I am evil”. It isn’t just “I did a bad thing” but “There is something wrong with me.”</a:t>
            </a:r>
          </a:p>
          <a:p>
            <a:pPr marL="285750" indent="-285750">
              <a:buFont typeface="Arial" panose="020B0604020202020204" pitchFamily="34" charset="0"/>
              <a:buChar char="•"/>
            </a:pPr>
            <a:r>
              <a:rPr lang="en-US" sz="2000" b="0" i="0" dirty="0">
                <a:effectLst/>
                <a:latin typeface="Arial" panose="020B0604020202020204" pitchFamily="34" charset="0"/>
              </a:rPr>
              <a:t>With guilt the response is</a:t>
            </a:r>
            <a:r>
              <a:rPr lang="en-US" sz="2000" dirty="0">
                <a:latin typeface="Arial" panose="020B0604020202020204" pitchFamily="34" charset="0"/>
              </a:rPr>
              <a:t> usually to </a:t>
            </a:r>
            <a:r>
              <a:rPr lang="en-US" sz="2000" b="0" i="0" dirty="0">
                <a:effectLst/>
                <a:latin typeface="Arial" panose="020B0604020202020204" pitchFamily="34" charset="0"/>
              </a:rPr>
              <a:t>acknowledge the act, repair the relationship, and restore self-integrity. With shame, the response is more often hiding, shrinking, numbing, and protecting the “bad self” from exposure </a:t>
            </a:r>
            <a:r>
              <a:rPr lang="en-US" sz="2000" dirty="0">
                <a:latin typeface="Arial" panose="020B0604020202020204" pitchFamily="34" charset="0"/>
              </a:rPr>
              <a:t>and</a:t>
            </a:r>
            <a:r>
              <a:rPr lang="en-US" sz="2000" b="0" i="0" dirty="0">
                <a:effectLst/>
                <a:latin typeface="Arial" panose="020B0604020202020204" pitchFamily="34" charset="0"/>
              </a:rPr>
              <a:t> further humiliation.</a:t>
            </a:r>
          </a:p>
          <a:p>
            <a:pPr marL="285750" indent="-285750">
              <a:buFont typeface="Arial" panose="020B0604020202020204" pitchFamily="34" charset="0"/>
              <a:buChar char="•"/>
            </a:pPr>
            <a:r>
              <a:rPr lang="en-US" sz="2000" dirty="0">
                <a:latin typeface="Arial" panose="020B0604020202020204" pitchFamily="34" charset="0"/>
              </a:rPr>
              <a:t>W</a:t>
            </a:r>
            <a:r>
              <a:rPr lang="en-US" sz="2000" b="0" i="0" dirty="0">
                <a:effectLst/>
                <a:latin typeface="Arial" panose="020B0604020202020204" pitchFamily="34" charset="0"/>
              </a:rPr>
              <a:t>hen people struggle with persistent shame, the therapeutic work isn’t simply about “reducing shame” but about </a:t>
            </a:r>
            <a:r>
              <a:rPr lang="en-US" sz="2000" dirty="0">
                <a:latin typeface="Arial" panose="020B0604020202020204" pitchFamily="34" charset="0"/>
              </a:rPr>
              <a:t>using wise mind</a:t>
            </a:r>
            <a:r>
              <a:rPr lang="en-US" sz="2000" b="0" i="0" dirty="0">
                <a:effectLst/>
                <a:latin typeface="Arial" panose="020B0604020202020204" pitchFamily="34" charset="0"/>
              </a:rPr>
              <a:t> to </a:t>
            </a:r>
            <a:r>
              <a:rPr lang="en-US" sz="2000" dirty="0">
                <a:latin typeface="Arial" panose="020B0604020202020204" pitchFamily="34" charset="0"/>
              </a:rPr>
              <a:t>see the shame as a result of past hurts</a:t>
            </a:r>
            <a:r>
              <a:rPr lang="en-US" sz="2000" b="0" i="0" dirty="0">
                <a:effectLst/>
                <a:latin typeface="Arial" panose="020B0604020202020204" pitchFamily="34" charset="0"/>
              </a:rPr>
              <a:t>.</a:t>
            </a:r>
          </a:p>
          <a:p>
            <a:pPr marL="285750" indent="-285750">
              <a:buFont typeface="Arial" panose="020B0604020202020204" pitchFamily="34" charset="0"/>
              <a:buChar char="•"/>
            </a:pPr>
            <a:endParaRPr lang="en-US" sz="2000" b="0" i="0" dirty="0">
              <a:effectLst/>
              <a:latin typeface="Arial" panose="020B0604020202020204" pitchFamily="34" charset="0"/>
            </a:endParaRPr>
          </a:p>
          <a:p>
            <a:pPr marL="285750" indent="-285750">
              <a:buFont typeface="Arial" panose="020B0604020202020204" pitchFamily="34" charset="0"/>
              <a:buChar char="•"/>
            </a:pPr>
            <a:r>
              <a:rPr lang="en-US" sz="2000" b="0" i="0" dirty="0">
                <a:effectLst/>
                <a:latin typeface="Arial" panose="020B0604020202020204" pitchFamily="34" charset="0"/>
              </a:rPr>
              <a:t>Where does shame often come from? When a child is abused or neglected</a:t>
            </a:r>
            <a:r>
              <a:rPr lang="en-US" sz="2000" dirty="0">
                <a:latin typeface="Arial" panose="020B0604020202020204" pitchFamily="34" charset="0"/>
              </a:rPr>
              <a:t> by </a:t>
            </a:r>
            <a:r>
              <a:rPr lang="en-US" sz="2000" b="0" i="0" dirty="0">
                <a:effectLst/>
                <a:latin typeface="Arial" panose="020B0604020202020204" pitchFamily="34" charset="0"/>
              </a:rPr>
              <a:t>parents</a:t>
            </a:r>
            <a:r>
              <a:rPr lang="en-US" sz="2000" dirty="0">
                <a:latin typeface="Arial" panose="020B0604020202020204" pitchFamily="34" charset="0"/>
              </a:rPr>
              <a:t> or caregivers’ rather than learning </a:t>
            </a:r>
            <a:r>
              <a:rPr lang="en-US" sz="2000" b="0" i="0" dirty="0">
                <a:effectLst/>
                <a:latin typeface="Arial" panose="020B0604020202020204" pitchFamily="34" charset="0"/>
              </a:rPr>
              <a:t> “I am safe, I matter, I belong” the child learns  “There </a:t>
            </a:r>
            <a:r>
              <a:rPr lang="en-US" sz="2000" dirty="0">
                <a:latin typeface="Arial" panose="020B0604020202020204" pitchFamily="34" charset="0"/>
              </a:rPr>
              <a:t>must be</a:t>
            </a:r>
            <a:r>
              <a:rPr lang="en-US" sz="2000" b="0" i="0" dirty="0">
                <a:effectLst/>
                <a:latin typeface="Arial" panose="020B0604020202020204" pitchFamily="34" charset="0"/>
              </a:rPr>
              <a:t> something wrong with me </a:t>
            </a:r>
            <a:r>
              <a:rPr lang="en-US" sz="2000" dirty="0">
                <a:latin typeface="Arial" panose="020B0604020202020204" pitchFamily="34" charset="0"/>
              </a:rPr>
              <a:t>that led to my being</a:t>
            </a:r>
            <a:r>
              <a:rPr lang="en-US" sz="2000" b="0" i="0" dirty="0">
                <a:effectLst/>
                <a:latin typeface="Arial" panose="020B0604020202020204" pitchFamily="34" charset="0"/>
              </a:rPr>
              <a:t> abused or neglected.” </a:t>
            </a:r>
          </a:p>
          <a:p>
            <a:pPr marL="285750" indent="-285750">
              <a:buFont typeface="Arial" panose="020B0604020202020204" pitchFamily="34" charset="0"/>
              <a:buChar char="•"/>
            </a:pPr>
            <a:r>
              <a:rPr lang="en-US" sz="2000" dirty="0">
                <a:latin typeface="Arial" panose="020B0604020202020204" pitchFamily="34" charset="0"/>
              </a:rPr>
              <a:t>A</a:t>
            </a:r>
            <a:r>
              <a:rPr lang="en-US" sz="2000" b="0" i="0" dirty="0">
                <a:effectLst/>
                <a:latin typeface="Arial" panose="020B0604020202020204" pitchFamily="34" charset="0"/>
              </a:rPr>
              <a:t>bused and neglected children don’t blame or stop loving their caregivers, they blame and stop loving themselves.</a:t>
            </a:r>
            <a:br>
              <a:rPr lang="en-US" sz="2000" dirty="0"/>
            </a:br>
            <a:endParaRPr lang="en-US" sz="2000" b="0" i="0" dirty="0">
              <a:effectLst/>
              <a:latin typeface="Arial" panose="020B0604020202020204" pitchFamily="34" charset="0"/>
            </a:endParaRPr>
          </a:p>
          <a:p>
            <a:pPr marL="285750" indent="-285750">
              <a:buFont typeface="Arial" panose="020B0604020202020204" pitchFamily="34" charset="0"/>
              <a:buChar char="•"/>
            </a:pPr>
            <a:r>
              <a:rPr lang="en-US" sz="2000" b="0" i="0" dirty="0">
                <a:effectLst/>
                <a:latin typeface="Arial" panose="020B0604020202020204" pitchFamily="34" charset="0"/>
              </a:rPr>
              <a:t>From this type of shame come many longstanding difficulties</a:t>
            </a:r>
            <a:r>
              <a:rPr lang="en-US" sz="2000" dirty="0">
                <a:latin typeface="Arial" panose="020B0604020202020204" pitchFamily="34" charset="0"/>
              </a:rPr>
              <a:t> such as an inability to</a:t>
            </a:r>
            <a:r>
              <a:rPr lang="en-US" sz="2000" b="0" i="0" dirty="0">
                <a:effectLst/>
                <a:latin typeface="Arial" panose="020B0604020202020204" pitchFamily="34" charset="0"/>
              </a:rPr>
              <a:t> love or trust, </a:t>
            </a:r>
            <a:r>
              <a:rPr lang="en-US" sz="2000" dirty="0">
                <a:latin typeface="Arial" panose="020B0604020202020204" pitchFamily="34" charset="0"/>
              </a:rPr>
              <a:t>constant</a:t>
            </a:r>
            <a:r>
              <a:rPr lang="en-US" sz="2000" b="0" i="0" dirty="0">
                <a:effectLst/>
                <a:latin typeface="Arial" panose="020B0604020202020204" pitchFamily="34" charset="0"/>
              </a:rPr>
              <a:t> self-criticism, perfectionism, hiding and avoidance</a:t>
            </a:r>
            <a:r>
              <a:rPr lang="en-US" sz="2000" dirty="0">
                <a:latin typeface="Arial" panose="020B0604020202020204" pitchFamily="34" charset="0"/>
              </a:rPr>
              <a:t> and the </a:t>
            </a:r>
            <a:r>
              <a:rPr lang="en-US" sz="2000" b="0" i="0" dirty="0">
                <a:effectLst/>
                <a:latin typeface="Arial" panose="020B0604020202020204" pitchFamily="34" charset="0"/>
              </a:rPr>
              <a:t>use of numbing </a:t>
            </a:r>
            <a:r>
              <a:rPr lang="en-US" sz="2000" dirty="0">
                <a:latin typeface="Arial" panose="020B0604020202020204" pitchFamily="34" charset="0"/>
              </a:rPr>
              <a:t>strategies to cope.</a:t>
            </a:r>
            <a:endParaRPr lang="en-CA" sz="2000" dirty="0"/>
          </a:p>
        </p:txBody>
      </p:sp>
      <p:sp>
        <p:nvSpPr>
          <p:cNvPr id="6" name="TextBox 5">
            <a:extLst>
              <a:ext uri="{FF2B5EF4-FFF2-40B4-BE49-F238E27FC236}">
                <a16:creationId xmlns:a16="http://schemas.microsoft.com/office/drawing/2014/main" id="{99EA0AA6-1887-8996-1665-5E70548098ED}"/>
              </a:ext>
            </a:extLst>
          </p:cNvPr>
          <p:cNvSpPr txBox="1"/>
          <p:nvPr/>
        </p:nvSpPr>
        <p:spPr>
          <a:xfrm>
            <a:off x="2600960" y="-44660"/>
            <a:ext cx="8442960" cy="584775"/>
          </a:xfrm>
          <a:prstGeom prst="rect">
            <a:avLst/>
          </a:prstGeom>
          <a:noFill/>
        </p:spPr>
        <p:txBody>
          <a:bodyPr wrap="square">
            <a:spAutoFit/>
          </a:bodyPr>
          <a:lstStyle/>
          <a:p>
            <a:r>
              <a:rPr lang="en-US" sz="3200" b="0" i="0" dirty="0">
                <a:solidFill>
                  <a:srgbClr val="222222"/>
                </a:solidFill>
                <a:effectLst/>
                <a:latin typeface="Arial" panose="020B0604020202020204" pitchFamily="34" charset="0"/>
              </a:rPr>
              <a:t>I FEEL I’M BAD: GUILT VS SHAME</a:t>
            </a:r>
            <a:endParaRPr lang="en-CA" sz="3200" dirty="0"/>
          </a:p>
        </p:txBody>
      </p:sp>
    </p:spTree>
    <p:extLst>
      <p:ext uri="{BB962C8B-B14F-4D97-AF65-F5344CB8AC3E}">
        <p14:creationId xmlns:p14="http://schemas.microsoft.com/office/powerpoint/2010/main" val="33076549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C47ACB-4776-F2BE-31B3-867A443A9C83}"/>
              </a:ext>
            </a:extLst>
          </p:cNvPr>
          <p:cNvSpPr>
            <a:spLocks noGrp="1"/>
          </p:cNvSpPr>
          <p:nvPr>
            <p:ph type="sldNum" sz="quarter" idx="12"/>
          </p:nvPr>
        </p:nvSpPr>
        <p:spPr/>
        <p:txBody>
          <a:bodyPr/>
          <a:lstStyle/>
          <a:p>
            <a:fld id="{F48A3050-3C4F-4E17-905D-E7C5B5406460}" type="slidenum">
              <a:rPr lang="en-CA" smtClean="0"/>
              <a:t>53</a:t>
            </a:fld>
            <a:endParaRPr lang="en-CA"/>
          </a:p>
        </p:txBody>
      </p:sp>
      <p:sp>
        <p:nvSpPr>
          <p:cNvPr id="4" name="TextBox 3">
            <a:extLst>
              <a:ext uri="{FF2B5EF4-FFF2-40B4-BE49-F238E27FC236}">
                <a16:creationId xmlns:a16="http://schemas.microsoft.com/office/drawing/2014/main" id="{4969A948-8D34-EF3C-DB6E-CEACCD29A836}"/>
              </a:ext>
            </a:extLst>
          </p:cNvPr>
          <p:cNvSpPr txBox="1"/>
          <p:nvPr/>
        </p:nvSpPr>
        <p:spPr>
          <a:xfrm>
            <a:off x="0" y="656061"/>
            <a:ext cx="12303760" cy="6247864"/>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rPr>
              <a:t>Empathy is feeling with or sensing and experiencing another person’s emotional state. Our emotion matches their emotion. When we’re empathic with someone outside the window of tolerance we are also outside the window of tolerance. Empathy can therefor lead to “empathic distress”.</a:t>
            </a:r>
          </a:p>
          <a:p>
            <a:endParaRPr lang="en-US" sz="2000" dirty="0">
              <a:latin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rPr>
              <a:t>Compassion is feeling for or caring and wanting to alleviate another person’s suffering while remaining in the window of tolerance.</a:t>
            </a:r>
          </a:p>
          <a:p>
            <a:endParaRPr lang="en-US" sz="2000" dirty="0">
              <a:latin typeface="Arial" panose="020B0604020202020204" pitchFamily="34" charset="0"/>
            </a:endParaRPr>
          </a:p>
          <a:p>
            <a:pPr marL="285750" indent="-285750">
              <a:buFont typeface="Arial" panose="020B0604020202020204" pitchFamily="34" charset="0"/>
              <a:buChar char="•"/>
            </a:pPr>
            <a:r>
              <a:rPr lang="en-US" sz="2000" b="0" i="0" dirty="0">
                <a:effectLst/>
                <a:latin typeface="Arial" panose="020B0604020202020204" pitchFamily="34" charset="0"/>
              </a:rPr>
              <a:t>Empathy is more likely to produce kindness and the willingness to help when </a:t>
            </a:r>
            <a:r>
              <a:rPr lang="en-US" sz="2000" dirty="0">
                <a:latin typeface="Arial" panose="020B0604020202020204" pitchFamily="34" charset="0"/>
              </a:rPr>
              <a:t>it is accompanied by</a:t>
            </a:r>
            <a:r>
              <a:rPr lang="en-US" sz="2000" b="0" i="0" dirty="0">
                <a:effectLst/>
                <a:latin typeface="Arial" panose="020B0604020202020204" pitchFamily="34" charset="0"/>
              </a:rPr>
              <a:t> compassion.</a:t>
            </a:r>
            <a:endParaRPr lang="en-US" sz="2000" dirty="0">
              <a:latin typeface="Arial" panose="020B0604020202020204" pitchFamily="34" charset="0"/>
            </a:endParaRPr>
          </a:p>
          <a:p>
            <a:pPr marL="285750" indent="-285750">
              <a:buFont typeface="Arial" panose="020B0604020202020204" pitchFamily="34" charset="0"/>
              <a:buChar char="•"/>
            </a:pPr>
            <a:r>
              <a:rPr lang="en-US" sz="2000" b="0" i="0" dirty="0">
                <a:effectLst/>
                <a:latin typeface="Arial" panose="020B0604020202020204" pitchFamily="34" charset="0"/>
              </a:rPr>
              <a:t>Understanding the </a:t>
            </a:r>
            <a:r>
              <a:rPr lang="en-US" sz="2000" dirty="0">
                <a:latin typeface="Arial" panose="020B0604020202020204" pitchFamily="34" charset="0"/>
              </a:rPr>
              <a:t>difference</a:t>
            </a:r>
            <a:r>
              <a:rPr lang="en-US" sz="2000" b="0" i="0" dirty="0">
                <a:effectLst/>
                <a:latin typeface="Arial" panose="020B0604020202020204" pitchFamily="34" charset="0"/>
              </a:rPr>
              <a:t> between empathy and compassion helps us shift from “I feel your pain/you are your pain” to “I see your pain, I walk with you, I hold you, and we imagine healing, repair, transformation”.</a:t>
            </a:r>
          </a:p>
          <a:p>
            <a:pPr marL="285750" indent="-285750">
              <a:buFont typeface="Arial" panose="020B0604020202020204" pitchFamily="34" charset="0"/>
              <a:buChar char="•"/>
            </a:pPr>
            <a:r>
              <a:rPr lang="en-US" sz="2000" b="0" i="0" dirty="0">
                <a:effectLst/>
                <a:latin typeface="Arial" panose="020B0604020202020204" pitchFamily="34" charset="0"/>
              </a:rPr>
              <a:t>For people carrying a lot of shame </a:t>
            </a:r>
            <a:r>
              <a:rPr lang="en-US" sz="2000" dirty="0">
                <a:latin typeface="Arial" panose="020B0604020202020204" pitchFamily="34" charset="0"/>
              </a:rPr>
              <a:t>which</a:t>
            </a:r>
            <a:r>
              <a:rPr lang="en-US" sz="2000" b="0" i="0" dirty="0">
                <a:effectLst/>
                <a:latin typeface="Arial" panose="020B0604020202020204" pitchFamily="34" charset="0"/>
              </a:rPr>
              <a:t> says “I am bad,” “I’m too much,” “I’m alone in this” </a:t>
            </a:r>
            <a:r>
              <a:rPr lang="en-US" sz="2000" dirty="0">
                <a:latin typeface="Arial" panose="020B0604020202020204" pitchFamily="34" charset="0"/>
              </a:rPr>
              <a:t>a</a:t>
            </a:r>
            <a:r>
              <a:rPr lang="en-US" sz="2000" b="0" i="0" dirty="0">
                <a:effectLst/>
                <a:latin typeface="Arial" panose="020B0604020202020204" pitchFamily="34" charset="0"/>
              </a:rPr>
              <a:t>nother’s empathy shares that “badness,” potentially reinforcing it. Compassion on the other hand says “I see your pain, it does not define you, you matter, we are in this together.” </a:t>
            </a:r>
          </a:p>
          <a:p>
            <a:pPr marL="285750" indent="-285750">
              <a:buFont typeface="Arial" panose="020B0604020202020204" pitchFamily="34" charset="0"/>
              <a:buChar char="•"/>
            </a:pPr>
            <a:r>
              <a:rPr lang="en-US" sz="2000" b="0" i="0" dirty="0">
                <a:effectLst/>
                <a:latin typeface="Arial" panose="020B0604020202020204" pitchFamily="34" charset="0"/>
              </a:rPr>
              <a:t>Compassion says “I am with you” rather than “I am merging with you.” This helps the compassionate person not burn out while still being emotionally available.</a:t>
            </a:r>
          </a:p>
          <a:p>
            <a:pPr marL="285750" indent="-285750">
              <a:buFont typeface="Arial" panose="020B0604020202020204" pitchFamily="34" charset="0"/>
              <a:buChar char="•"/>
            </a:pPr>
            <a:r>
              <a:rPr lang="en-US" sz="2000" dirty="0">
                <a:latin typeface="Arial" panose="020B0604020202020204" pitchFamily="34" charset="0"/>
              </a:rPr>
              <a:t>M</a:t>
            </a:r>
            <a:r>
              <a:rPr lang="en-US" sz="2000" b="0" i="0" dirty="0">
                <a:effectLst/>
                <a:latin typeface="Arial" panose="020B0604020202020204" pitchFamily="34" charset="0"/>
              </a:rPr>
              <a:t>etaphorically</a:t>
            </a:r>
            <a:r>
              <a:rPr lang="en-US" sz="2000" dirty="0">
                <a:latin typeface="Arial" panose="020B0604020202020204" pitchFamily="34" charset="0"/>
              </a:rPr>
              <a:t> </a:t>
            </a:r>
            <a:r>
              <a:rPr lang="en-US" sz="2000" b="0" i="0" dirty="0">
                <a:effectLst/>
                <a:latin typeface="Arial" panose="020B0604020202020204" pitchFamily="34" charset="0"/>
              </a:rPr>
              <a:t>empathy is like entering the </a:t>
            </a:r>
            <a:r>
              <a:rPr lang="en-US" sz="2000" dirty="0">
                <a:latin typeface="Arial" panose="020B0604020202020204" pitchFamily="34" charset="0"/>
              </a:rPr>
              <a:t>hole in the sidewalk of a</a:t>
            </a:r>
            <a:r>
              <a:rPr lang="en-US" sz="2000" b="0" i="0" dirty="0">
                <a:effectLst/>
                <a:latin typeface="Arial" panose="020B0604020202020204" pitchFamily="34" charset="0"/>
              </a:rPr>
              <a:t> wounded </a:t>
            </a:r>
            <a:r>
              <a:rPr lang="en-US" sz="2000" dirty="0">
                <a:latin typeface="Arial" panose="020B0604020202020204" pitchFamily="34" charset="0"/>
              </a:rPr>
              <a:t>person</a:t>
            </a:r>
            <a:r>
              <a:rPr lang="en-US" sz="2000" b="0" i="0" dirty="0">
                <a:effectLst/>
                <a:latin typeface="Arial" panose="020B0604020202020204" pitchFamily="34" charset="0"/>
              </a:rPr>
              <a:t> and feeling the </a:t>
            </a:r>
            <a:r>
              <a:rPr lang="en-US" sz="2000" dirty="0">
                <a:latin typeface="Arial" panose="020B0604020202020204" pitchFamily="34" charset="0"/>
              </a:rPr>
              <a:t>pain</a:t>
            </a:r>
            <a:r>
              <a:rPr lang="en-US" sz="2000" b="0" i="0" dirty="0">
                <a:effectLst/>
                <a:latin typeface="Arial" panose="020B0604020202020204" pitchFamily="34" charset="0"/>
              </a:rPr>
              <a:t> with them; compassion is lighting a </a:t>
            </a:r>
            <a:r>
              <a:rPr lang="en-US" sz="2000" dirty="0">
                <a:latin typeface="Arial" panose="020B0604020202020204" pitchFamily="34" charset="0"/>
              </a:rPr>
              <a:t>flashlight</a:t>
            </a:r>
            <a:r>
              <a:rPr lang="en-US" sz="2000" b="0" i="0" dirty="0">
                <a:effectLst/>
                <a:latin typeface="Arial" panose="020B0604020202020204" pitchFamily="34" charset="0"/>
              </a:rPr>
              <a:t> in the </a:t>
            </a:r>
            <a:r>
              <a:rPr lang="en-US" sz="2000" dirty="0">
                <a:latin typeface="Arial" panose="020B0604020202020204" pitchFamily="34" charset="0"/>
              </a:rPr>
              <a:t>hole</a:t>
            </a:r>
            <a:r>
              <a:rPr lang="en-US" sz="2000" b="0" i="0" dirty="0">
                <a:effectLst/>
                <a:latin typeface="Arial" panose="020B0604020202020204" pitchFamily="34" charset="0"/>
              </a:rPr>
              <a:t>, sitting with the </a:t>
            </a:r>
            <a:r>
              <a:rPr lang="en-US" sz="2000" dirty="0">
                <a:latin typeface="Arial" panose="020B0604020202020204" pitchFamily="34" charset="0"/>
              </a:rPr>
              <a:t>person</a:t>
            </a:r>
            <a:r>
              <a:rPr lang="en-US" sz="2000" b="0" i="0" dirty="0">
                <a:effectLst/>
                <a:latin typeface="Arial" panose="020B0604020202020204" pitchFamily="34" charset="0"/>
              </a:rPr>
              <a:t>, offering a hand, and encouraging them to find the way out. This is therapy!</a:t>
            </a:r>
            <a:endParaRPr lang="en-CA" sz="2000" dirty="0"/>
          </a:p>
        </p:txBody>
      </p:sp>
      <p:sp>
        <p:nvSpPr>
          <p:cNvPr id="6" name="TextBox 5">
            <a:extLst>
              <a:ext uri="{FF2B5EF4-FFF2-40B4-BE49-F238E27FC236}">
                <a16:creationId xmlns:a16="http://schemas.microsoft.com/office/drawing/2014/main" id="{070764E6-0DED-CA78-7E19-5F4CD8D7EB3E}"/>
              </a:ext>
            </a:extLst>
          </p:cNvPr>
          <p:cNvSpPr txBox="1"/>
          <p:nvPr/>
        </p:nvSpPr>
        <p:spPr>
          <a:xfrm>
            <a:off x="406401" y="132841"/>
            <a:ext cx="13046036" cy="523220"/>
          </a:xfrm>
          <a:prstGeom prst="rect">
            <a:avLst/>
          </a:prstGeom>
          <a:noFill/>
        </p:spPr>
        <p:txBody>
          <a:bodyPr wrap="square">
            <a:spAutoFit/>
          </a:bodyPr>
          <a:lstStyle/>
          <a:p>
            <a:r>
              <a:rPr lang="en-US" sz="2800" b="0" i="0" dirty="0">
                <a:solidFill>
                  <a:srgbClr val="222222"/>
                </a:solidFill>
                <a:effectLst/>
                <a:latin typeface="Arial" panose="020B0604020202020204" pitchFamily="34" charset="0"/>
              </a:rPr>
              <a:t>OUR RESPONSE TO OTHER’S HURT: EMPATHY VS COMPASSION</a:t>
            </a:r>
            <a:endParaRPr lang="en-CA" sz="2800" dirty="0"/>
          </a:p>
        </p:txBody>
      </p:sp>
    </p:spTree>
    <p:extLst>
      <p:ext uri="{BB962C8B-B14F-4D97-AF65-F5344CB8AC3E}">
        <p14:creationId xmlns:p14="http://schemas.microsoft.com/office/powerpoint/2010/main" val="535910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businesscard, plant&#10;&#10;Description automatically generated">
            <a:extLst>
              <a:ext uri="{FF2B5EF4-FFF2-40B4-BE49-F238E27FC236}">
                <a16:creationId xmlns:a16="http://schemas.microsoft.com/office/drawing/2014/main" id="{FD5EC9B2-AA98-A376-9C7F-7A80FF58FD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582" y="110766"/>
            <a:ext cx="5439266" cy="6636470"/>
          </a:xfrm>
          <a:prstGeom prst="rect">
            <a:avLst/>
          </a:prstGeom>
        </p:spPr>
      </p:pic>
      <p:pic>
        <p:nvPicPr>
          <p:cNvPr id="3" name="Picture 2" descr="A person smiling at the camera&#10;&#10;Description automatically generated">
            <a:extLst>
              <a:ext uri="{FF2B5EF4-FFF2-40B4-BE49-F238E27FC236}">
                <a16:creationId xmlns:a16="http://schemas.microsoft.com/office/drawing/2014/main" id="{DADC04C7-A353-CBC1-6E11-DCD680F7C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7333" y="110766"/>
            <a:ext cx="2509083" cy="3839066"/>
          </a:xfrm>
          <a:prstGeom prst="rect">
            <a:avLst/>
          </a:prstGeom>
        </p:spPr>
      </p:pic>
      <p:pic>
        <p:nvPicPr>
          <p:cNvPr id="4" name="Picture 3" descr="A person smiling at the camera&#10;&#10;Description automatically generated">
            <a:extLst>
              <a:ext uri="{FF2B5EF4-FFF2-40B4-BE49-F238E27FC236}">
                <a16:creationId xmlns:a16="http://schemas.microsoft.com/office/drawing/2014/main" id="{9C622D30-5E98-B740-8406-0FF31C8B9F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0305" y="3223966"/>
            <a:ext cx="2771481" cy="3427181"/>
          </a:xfrm>
          <a:prstGeom prst="rect">
            <a:avLst/>
          </a:prstGeom>
        </p:spPr>
      </p:pic>
      <p:sp>
        <p:nvSpPr>
          <p:cNvPr id="6" name="TextBox 5">
            <a:extLst>
              <a:ext uri="{FF2B5EF4-FFF2-40B4-BE49-F238E27FC236}">
                <a16:creationId xmlns:a16="http://schemas.microsoft.com/office/drawing/2014/main" id="{D0FE94C5-9113-18EC-CCFE-C76103B802B7}"/>
              </a:ext>
            </a:extLst>
          </p:cNvPr>
          <p:cNvSpPr txBox="1"/>
          <p:nvPr/>
        </p:nvSpPr>
        <p:spPr>
          <a:xfrm>
            <a:off x="6360737" y="4057394"/>
            <a:ext cx="2017336" cy="646331"/>
          </a:xfrm>
          <a:prstGeom prst="rect">
            <a:avLst/>
          </a:prstGeom>
          <a:noFill/>
        </p:spPr>
        <p:txBody>
          <a:bodyPr wrap="square">
            <a:spAutoFit/>
          </a:bodyPr>
          <a:lstStyle/>
          <a:p>
            <a:r>
              <a:rPr lang="en-CA" sz="3600" dirty="0"/>
              <a:t>NICOLE</a:t>
            </a:r>
          </a:p>
        </p:txBody>
      </p:sp>
      <p:sp>
        <p:nvSpPr>
          <p:cNvPr id="8" name="TextBox 7">
            <a:extLst>
              <a:ext uri="{FF2B5EF4-FFF2-40B4-BE49-F238E27FC236}">
                <a16:creationId xmlns:a16="http://schemas.microsoft.com/office/drawing/2014/main" id="{5B2E6D19-7E7E-CA44-EBCC-85B99E2D626D}"/>
              </a:ext>
            </a:extLst>
          </p:cNvPr>
          <p:cNvSpPr txBox="1"/>
          <p:nvPr/>
        </p:nvSpPr>
        <p:spPr>
          <a:xfrm>
            <a:off x="9740246" y="2473691"/>
            <a:ext cx="2071540" cy="646331"/>
          </a:xfrm>
          <a:prstGeom prst="rect">
            <a:avLst/>
          </a:prstGeom>
          <a:noFill/>
        </p:spPr>
        <p:txBody>
          <a:bodyPr wrap="square">
            <a:spAutoFit/>
          </a:bodyPr>
          <a:lstStyle/>
          <a:p>
            <a:r>
              <a:rPr lang="en-CA" sz="3600" dirty="0"/>
              <a:t>JOAN</a:t>
            </a:r>
          </a:p>
        </p:txBody>
      </p:sp>
      <p:sp>
        <p:nvSpPr>
          <p:cNvPr id="5" name="Slide Number Placeholder 4">
            <a:extLst>
              <a:ext uri="{FF2B5EF4-FFF2-40B4-BE49-F238E27FC236}">
                <a16:creationId xmlns:a16="http://schemas.microsoft.com/office/drawing/2014/main" id="{59704331-02D9-A64D-13E2-07154B023B81}"/>
              </a:ext>
            </a:extLst>
          </p:cNvPr>
          <p:cNvSpPr>
            <a:spLocks noGrp="1"/>
          </p:cNvSpPr>
          <p:nvPr>
            <p:ph type="sldNum" sz="quarter" idx="12"/>
          </p:nvPr>
        </p:nvSpPr>
        <p:spPr/>
        <p:txBody>
          <a:bodyPr/>
          <a:lstStyle/>
          <a:p>
            <a:fld id="{F48A3050-3C4F-4E17-905D-E7C5B5406460}" type="slidenum">
              <a:rPr lang="en-CA" smtClean="0"/>
              <a:t>54</a:t>
            </a:fld>
            <a:endParaRPr lang="en-CA"/>
          </a:p>
        </p:txBody>
      </p:sp>
    </p:spTree>
    <p:extLst>
      <p:ext uri="{BB962C8B-B14F-4D97-AF65-F5344CB8AC3E}">
        <p14:creationId xmlns:p14="http://schemas.microsoft.com/office/powerpoint/2010/main" val="3171724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37F4E2-ECAA-4CC4-E998-09F2F382EAFE}"/>
              </a:ext>
            </a:extLst>
          </p:cNvPr>
          <p:cNvSpPr txBox="1"/>
          <p:nvPr/>
        </p:nvSpPr>
        <p:spPr>
          <a:xfrm>
            <a:off x="2267712" y="230149"/>
            <a:ext cx="8257032" cy="6270819"/>
          </a:xfrm>
          <a:prstGeom prst="rect">
            <a:avLst/>
          </a:prstGeom>
          <a:noFill/>
        </p:spPr>
        <p:txBody>
          <a:bodyPr wrap="square">
            <a:spAutoFit/>
          </a:bodyPr>
          <a:lstStyle/>
          <a:p>
            <a:pPr algn="ctr">
              <a:lnSpc>
                <a:spcPct val="107000"/>
              </a:lnSpc>
              <a:spcAft>
                <a:spcPts val="800"/>
              </a:spcAft>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UPDATED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a:t>
            </a:r>
          </a:p>
          <a:p>
            <a:pPr algn="ctr">
              <a:lnSpc>
                <a:spcPct val="107000"/>
              </a:lnSpc>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                           Distress tolerance skills, so far</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Grounding skills- Set a daily intention</a:t>
            </a:r>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Sensory soothing toolkit</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5,4,3,2,1 method</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emotional freedom technique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REST (or PEST) Pause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Radical acceptance statements (please specify)</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Distraction plan                                                  “</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Self-soothing plan</a:t>
            </a:r>
            <a:endPar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Safe place visualization</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Cue controlled relaxation</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Rediscovering your values (please specify)</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Rehearse values-based behavior or edit/splice/paste</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 Connect with your higher power</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t>
            </a:r>
          </a:p>
          <a:p>
            <a:pPr marL="342900" lvl="0" indent="-342900">
              <a:lnSpc>
                <a:spcPct val="107000"/>
              </a:lnSpc>
              <a:spcAft>
                <a:spcPts val="800"/>
              </a:spcAft>
              <a:buFont typeface="+mj-lt"/>
              <a:buAutoNum type="arabicPeriod"/>
            </a:pP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57CEDB6C-5BDF-40EE-5CCB-F58813ACE679}"/>
              </a:ext>
            </a:extLst>
          </p:cNvPr>
          <p:cNvSpPr>
            <a:spLocks noGrp="1"/>
          </p:cNvSpPr>
          <p:nvPr>
            <p:ph type="sldNum" sz="quarter" idx="12"/>
          </p:nvPr>
        </p:nvSpPr>
        <p:spPr/>
        <p:txBody>
          <a:bodyPr/>
          <a:lstStyle/>
          <a:p>
            <a:fld id="{F48A3050-3C4F-4E17-905D-E7C5B5406460}" type="slidenum">
              <a:rPr lang="en-CA" smtClean="0"/>
              <a:t>55</a:t>
            </a:fld>
            <a:endParaRPr lang="en-CA"/>
          </a:p>
        </p:txBody>
      </p:sp>
    </p:spTree>
    <p:extLst>
      <p:ext uri="{BB962C8B-B14F-4D97-AF65-F5344CB8AC3E}">
        <p14:creationId xmlns:p14="http://schemas.microsoft.com/office/powerpoint/2010/main" val="28410774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873DF-664C-5D4F-EA18-39E1DD47B1E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A5FEBE0-0BEB-0217-A879-4B6ACEE5F980}"/>
              </a:ext>
            </a:extLst>
          </p:cNvPr>
          <p:cNvSpPr txBox="1"/>
          <p:nvPr/>
        </p:nvSpPr>
        <p:spPr>
          <a:xfrm>
            <a:off x="336275" y="202157"/>
            <a:ext cx="8257032" cy="6270819"/>
          </a:xfrm>
          <a:prstGeom prst="rect">
            <a:avLst/>
          </a:prstGeom>
          <a:noFill/>
        </p:spPr>
        <p:txBody>
          <a:bodyPr wrap="square">
            <a:spAutoFit/>
          </a:bodyPr>
          <a:lstStyle/>
          <a:p>
            <a:pPr>
              <a:lnSpc>
                <a:spcPct val="107000"/>
              </a:lnSpc>
              <a:spcAft>
                <a:spcPts val="800"/>
              </a:spcAft>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UPDATED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a:t>
            </a:r>
          </a:p>
          <a:p>
            <a:pPr>
              <a:lnSpc>
                <a:spcPct val="107000"/>
              </a:lnSpc>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                                                               Distress tolerance skills, today</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Grounding skills- Set a daily intention</a:t>
            </a:r>
            <a:endPar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Sensory soothing toolkit</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5,4,3,2,1 method</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emotional freedom technique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REST (or PEST) Pause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Radical acceptance statements (please specify)</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Distraction plan                                                  “</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Self-soothing plan</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Safe place visualization</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Cue controlled relaxation</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Rediscovering your values (please specify)</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Rehearse values-based behavior or edit/splice/paste</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 Connect with your higher power</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pP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BDECE0DC-DAC0-F6E1-58A4-E9DEEFDB865B}"/>
              </a:ext>
            </a:extLst>
          </p:cNvPr>
          <p:cNvSpPr txBox="1"/>
          <p:nvPr/>
        </p:nvSpPr>
        <p:spPr>
          <a:xfrm>
            <a:off x="6885992" y="1284905"/>
            <a:ext cx="5169159" cy="2862322"/>
          </a:xfrm>
          <a:prstGeom prst="rect">
            <a:avLst/>
          </a:prstGeom>
          <a:noFill/>
        </p:spPr>
        <p:txBody>
          <a:bodyPr wrap="square">
            <a:spAutoFit/>
          </a:bodyPr>
          <a:lstStyle/>
          <a:p>
            <a:r>
              <a:rPr lang="en-CA" sz="2000" kern="100" dirty="0">
                <a:latin typeface="Aptos" panose="020B0004020202020204" pitchFamily="34" charset="0"/>
                <a:ea typeface="Aptos" panose="020B0004020202020204" pitchFamily="34" charset="0"/>
                <a:cs typeface="Times New Roman" panose="02020603050405020304" pitchFamily="18" charset="0"/>
              </a:rPr>
              <a:t>14. Live in the present moment</a:t>
            </a:r>
          </a:p>
          <a:p>
            <a:r>
              <a:rPr lang="en-CA" sz="2000" kern="100" dirty="0">
                <a:latin typeface="Aptos" panose="020B0004020202020204" pitchFamily="34" charset="0"/>
                <a:ea typeface="Aptos" panose="020B0004020202020204" pitchFamily="34" charset="0"/>
                <a:cs typeface="Times New Roman" panose="02020603050405020304" pitchFamily="18" charset="0"/>
              </a:rPr>
              <a:t>15. </a:t>
            </a:r>
            <a:r>
              <a:rPr lang="en-CA" sz="2000" kern="100" dirty="0">
                <a:effectLst/>
                <a:latin typeface="Aptos" panose="020B0004020202020204" pitchFamily="34" charset="0"/>
                <a:ea typeface="Aptos" panose="020B0004020202020204" pitchFamily="34" charset="0"/>
                <a:cs typeface="Times New Roman" panose="02020603050405020304" pitchFamily="18" charset="0"/>
              </a:rPr>
              <a:t>Use self-encouraging coping thoughts</a:t>
            </a:r>
          </a:p>
          <a:p>
            <a:r>
              <a:rPr lang="en-CA" sz="2000" kern="100" dirty="0">
                <a:latin typeface="Aptos" panose="020B0004020202020204" pitchFamily="34" charset="0"/>
                <a:ea typeface="Aptos" panose="020B0004020202020204" pitchFamily="34" charset="0"/>
                <a:cs typeface="Times New Roman" panose="02020603050405020304" pitchFamily="18" charset="0"/>
              </a:rPr>
              <a:t>16. Radical acceptance</a:t>
            </a:r>
          </a:p>
          <a:p>
            <a:r>
              <a:rPr lang="en-CA" sz="2000" kern="100" dirty="0">
                <a:effectLst/>
                <a:latin typeface="Aptos" panose="020B0004020202020204" pitchFamily="34" charset="0"/>
                <a:ea typeface="Aptos" panose="020B0004020202020204" pitchFamily="34" charset="0"/>
                <a:cs typeface="Times New Roman" panose="02020603050405020304" pitchFamily="18" charset="0"/>
              </a:rPr>
              <a:t>17. Use self-affirming statements</a:t>
            </a:r>
          </a:p>
          <a:p>
            <a:r>
              <a:rPr lang="en-CA" sz="2000" kern="100" dirty="0">
                <a:latin typeface="Aptos" panose="020B0004020202020204" pitchFamily="34" charset="0"/>
                <a:ea typeface="Aptos" panose="020B0004020202020204" pitchFamily="34" charset="0"/>
                <a:cs typeface="Times New Roman" panose="02020603050405020304" pitchFamily="18" charset="0"/>
              </a:rPr>
              <a:t>18. Balance feelings and threat</a:t>
            </a:r>
          </a:p>
          <a:p>
            <a:r>
              <a:rPr lang="en-CA" sz="2000" kern="100" dirty="0">
                <a:effectLst/>
                <a:latin typeface="Aptos" panose="020B0004020202020204" pitchFamily="34" charset="0"/>
                <a:ea typeface="Aptos" panose="020B0004020202020204" pitchFamily="34" charset="0"/>
                <a:cs typeface="Times New Roman" panose="02020603050405020304" pitchFamily="18" charset="0"/>
              </a:rPr>
              <a:t>19. Create new coping strategies</a:t>
            </a:r>
          </a:p>
          <a:p>
            <a:r>
              <a:rPr lang="en-CA" sz="2000" kern="100" dirty="0">
                <a:latin typeface="Aptos" panose="020B0004020202020204" pitchFamily="34" charset="0"/>
                <a:ea typeface="Aptos" panose="020B0004020202020204" pitchFamily="34" charset="0"/>
                <a:cs typeface="Times New Roman" panose="02020603050405020304" pitchFamily="18" charset="0"/>
              </a:rPr>
              <a:t>20. Create an emergency coping plan</a:t>
            </a:r>
            <a:endParaRPr lang="en-CA" sz="20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sz="2000" dirty="0"/>
          </a:p>
        </p:txBody>
      </p:sp>
      <p:sp>
        <p:nvSpPr>
          <p:cNvPr id="5" name="TextBox 4">
            <a:extLst>
              <a:ext uri="{FF2B5EF4-FFF2-40B4-BE49-F238E27FC236}">
                <a16:creationId xmlns:a16="http://schemas.microsoft.com/office/drawing/2014/main" id="{1499A237-9438-D8E0-10ED-0780AADC6842}"/>
              </a:ext>
            </a:extLst>
          </p:cNvPr>
          <p:cNvSpPr txBox="1"/>
          <p:nvPr/>
        </p:nvSpPr>
        <p:spPr>
          <a:xfrm>
            <a:off x="6786278" y="3962561"/>
            <a:ext cx="5405722" cy="2585323"/>
          </a:xfrm>
          <a:prstGeom prst="rect">
            <a:avLst/>
          </a:prstGeom>
          <a:noFill/>
        </p:spPr>
        <p:txBody>
          <a:bodyPr wrap="square">
            <a:spAutoFit/>
          </a:bodyPr>
          <a:lstStyle/>
          <a:p>
            <a:pPr marL="285750" indent="-285750">
              <a:buFont typeface="Arial" panose="020B0604020202020204" pitchFamily="34" charset="0"/>
              <a:buChar char="•"/>
            </a:pPr>
            <a:r>
              <a:rPr lang="en-CA" kern="100" dirty="0">
                <a:effectLst/>
                <a:latin typeface="Aptos" panose="020B0004020202020204" pitchFamily="34" charset="0"/>
                <a:ea typeface="Aptos" panose="020B0004020202020204" pitchFamily="34" charset="0"/>
                <a:cs typeface="Times New Roman" panose="02020603050405020304" pitchFamily="18" charset="0"/>
              </a:rPr>
              <a:t>There is a lot of redundancy in the course. Meaning we repeat the same thing in different ways.</a:t>
            </a:r>
          </a:p>
          <a:p>
            <a:pPr marL="285750" indent="-285750">
              <a:buFont typeface="Arial" panose="020B0604020202020204" pitchFamily="34" charset="0"/>
              <a:buChar char="•"/>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For example, skill 12 = edit/splice/paste technique</a:t>
            </a:r>
          </a:p>
          <a:p>
            <a:pPr marL="285750" indent="-285750">
              <a:buFont typeface="Arial" panose="020B0604020202020204" pitchFamily="34" charset="0"/>
              <a:buChar char="•"/>
            </a:pPr>
            <a:r>
              <a:rPr lang="en-CA" kern="100" dirty="0">
                <a:latin typeface="Aptos" panose="020B0004020202020204" pitchFamily="34" charset="0"/>
                <a:ea typeface="Aptos" panose="020B0004020202020204" pitchFamily="34" charset="0"/>
                <a:cs typeface="Times New Roman" panose="02020603050405020304" pitchFamily="18" charset="0"/>
              </a:rPr>
              <a:t>Self-encouraging coping thoughts and self-affirming statements are part of rational mind remediation</a:t>
            </a:r>
          </a:p>
          <a:p>
            <a:pPr marL="285750" indent="-285750">
              <a:buFont typeface="Arial" panose="020B0604020202020204" pitchFamily="34" charset="0"/>
              <a:buChar char="•"/>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Mindfulness skills are built into tools etc. </a:t>
            </a:r>
          </a:p>
          <a:p>
            <a:pPr marL="285750" indent="-285750">
              <a:buFont typeface="Arial" panose="020B0604020202020204" pitchFamily="34" charset="0"/>
              <a:buChar char="•"/>
            </a:pPr>
            <a:r>
              <a:rPr lang="en-CA" kern="100" dirty="0">
                <a:latin typeface="Aptos" panose="020B0004020202020204" pitchFamily="34" charset="0"/>
                <a:cs typeface="Times New Roman" panose="02020603050405020304" pitchFamily="18" charset="0"/>
              </a:rPr>
              <a:t>See skills list and review on website</a:t>
            </a:r>
            <a:endParaRPr lang="en-CA" dirty="0"/>
          </a:p>
        </p:txBody>
      </p:sp>
      <p:sp>
        <p:nvSpPr>
          <p:cNvPr id="2" name="Slide Number Placeholder 1">
            <a:extLst>
              <a:ext uri="{FF2B5EF4-FFF2-40B4-BE49-F238E27FC236}">
                <a16:creationId xmlns:a16="http://schemas.microsoft.com/office/drawing/2014/main" id="{9882120A-0991-4349-CE08-265CFE1B198A}"/>
              </a:ext>
            </a:extLst>
          </p:cNvPr>
          <p:cNvSpPr>
            <a:spLocks noGrp="1"/>
          </p:cNvSpPr>
          <p:nvPr>
            <p:ph type="sldNum" sz="quarter" idx="12"/>
          </p:nvPr>
        </p:nvSpPr>
        <p:spPr/>
        <p:txBody>
          <a:bodyPr/>
          <a:lstStyle/>
          <a:p>
            <a:fld id="{F48A3050-3C4F-4E17-905D-E7C5B5406460}" type="slidenum">
              <a:rPr lang="en-CA" smtClean="0"/>
              <a:t>56</a:t>
            </a:fld>
            <a:endParaRPr lang="en-CA"/>
          </a:p>
        </p:txBody>
      </p:sp>
    </p:spTree>
    <p:extLst>
      <p:ext uri="{BB962C8B-B14F-4D97-AF65-F5344CB8AC3E}">
        <p14:creationId xmlns:p14="http://schemas.microsoft.com/office/powerpoint/2010/main" val="24090552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B185F5B-6DE6-48DD-A3D3-5EB1FA212B83}"/>
              </a:ext>
            </a:extLst>
          </p:cNvPr>
          <p:cNvPicPr>
            <a:picLocks noGrp="1" noChangeAspect="1"/>
          </p:cNvPicPr>
          <p:nvPr>
            <p:ph idx="4294967295"/>
          </p:nvPr>
        </p:nvPicPr>
        <p:blipFill>
          <a:blip r:embed="rId2"/>
          <a:stretch>
            <a:fillRect/>
          </a:stretch>
        </p:blipFill>
        <p:spPr>
          <a:xfrm>
            <a:off x="0" y="-12439"/>
            <a:ext cx="12192000" cy="6858000"/>
          </a:xfrm>
        </p:spPr>
      </p:pic>
      <p:sp>
        <p:nvSpPr>
          <p:cNvPr id="8" name="TextBox 7">
            <a:extLst>
              <a:ext uri="{FF2B5EF4-FFF2-40B4-BE49-F238E27FC236}">
                <a16:creationId xmlns:a16="http://schemas.microsoft.com/office/drawing/2014/main" id="{3029B49C-A287-5BF7-CA1F-5B2D58ACC378}"/>
              </a:ext>
            </a:extLst>
          </p:cNvPr>
          <p:cNvSpPr txBox="1"/>
          <p:nvPr/>
        </p:nvSpPr>
        <p:spPr>
          <a:xfrm>
            <a:off x="10804439" y="3599889"/>
            <a:ext cx="308394" cy="369332"/>
          </a:xfrm>
          <a:prstGeom prst="rect">
            <a:avLst/>
          </a:prstGeom>
          <a:noFill/>
        </p:spPr>
        <p:txBody>
          <a:bodyPr wrap="square">
            <a:spAutoFit/>
          </a:bodyPr>
          <a:lstStyle/>
          <a:p>
            <a:r>
              <a:rPr lang="en-CA" dirty="0">
                <a:solidFill>
                  <a:srgbClr val="FF0000"/>
                </a:solidFill>
              </a:rPr>
              <a:t>X</a:t>
            </a:r>
          </a:p>
        </p:txBody>
      </p:sp>
      <p:sp>
        <p:nvSpPr>
          <p:cNvPr id="10" name="TextBox 9">
            <a:extLst>
              <a:ext uri="{FF2B5EF4-FFF2-40B4-BE49-F238E27FC236}">
                <a16:creationId xmlns:a16="http://schemas.microsoft.com/office/drawing/2014/main" id="{FCFE352C-8404-84CD-3BEE-065D78063D47}"/>
              </a:ext>
            </a:extLst>
          </p:cNvPr>
          <p:cNvSpPr txBox="1"/>
          <p:nvPr/>
        </p:nvSpPr>
        <p:spPr>
          <a:xfrm>
            <a:off x="10814713" y="3804348"/>
            <a:ext cx="308394" cy="369332"/>
          </a:xfrm>
          <a:prstGeom prst="rect">
            <a:avLst/>
          </a:prstGeom>
          <a:noFill/>
        </p:spPr>
        <p:txBody>
          <a:bodyPr wrap="square">
            <a:spAutoFit/>
          </a:bodyPr>
          <a:lstStyle/>
          <a:p>
            <a:r>
              <a:rPr lang="en-CA" dirty="0">
                <a:solidFill>
                  <a:srgbClr val="FF0000"/>
                </a:solidFill>
              </a:rPr>
              <a:t>X</a:t>
            </a:r>
          </a:p>
        </p:txBody>
      </p:sp>
      <p:sp>
        <p:nvSpPr>
          <p:cNvPr id="4" name="TextBox 3">
            <a:extLst>
              <a:ext uri="{FF2B5EF4-FFF2-40B4-BE49-F238E27FC236}">
                <a16:creationId xmlns:a16="http://schemas.microsoft.com/office/drawing/2014/main" id="{DA4506ED-C3CC-BE8D-F7F3-F2B2CB179A81}"/>
              </a:ext>
            </a:extLst>
          </p:cNvPr>
          <p:cNvSpPr txBox="1"/>
          <p:nvPr/>
        </p:nvSpPr>
        <p:spPr>
          <a:xfrm>
            <a:off x="6660101" y="3581506"/>
            <a:ext cx="886146" cy="369332"/>
          </a:xfrm>
          <a:prstGeom prst="rect">
            <a:avLst/>
          </a:prstGeom>
          <a:noFill/>
        </p:spPr>
        <p:txBody>
          <a:bodyPr wrap="square">
            <a:spAutoFit/>
          </a:bodyPr>
          <a:lstStyle/>
          <a:p>
            <a:r>
              <a:rPr lang="en-CA" dirty="0">
                <a:solidFill>
                  <a:srgbClr val="FF0000"/>
                </a:solidFill>
              </a:rPr>
              <a:t>Today</a:t>
            </a:r>
          </a:p>
        </p:txBody>
      </p:sp>
      <p:sp>
        <p:nvSpPr>
          <p:cNvPr id="12" name="TextBox 11">
            <a:extLst>
              <a:ext uri="{FF2B5EF4-FFF2-40B4-BE49-F238E27FC236}">
                <a16:creationId xmlns:a16="http://schemas.microsoft.com/office/drawing/2014/main" id="{213C1A3F-5F60-9A48-15DA-F6EBFDED2920}"/>
              </a:ext>
            </a:extLst>
          </p:cNvPr>
          <p:cNvSpPr txBox="1"/>
          <p:nvPr/>
        </p:nvSpPr>
        <p:spPr>
          <a:xfrm>
            <a:off x="6670375" y="3812558"/>
            <a:ext cx="886146" cy="369332"/>
          </a:xfrm>
          <a:prstGeom prst="rect">
            <a:avLst/>
          </a:prstGeom>
          <a:noFill/>
        </p:spPr>
        <p:txBody>
          <a:bodyPr wrap="square">
            <a:spAutoFit/>
          </a:bodyPr>
          <a:lstStyle/>
          <a:p>
            <a:r>
              <a:rPr lang="en-CA" dirty="0">
                <a:solidFill>
                  <a:srgbClr val="FF0000"/>
                </a:solidFill>
              </a:rPr>
              <a:t>Today</a:t>
            </a:r>
          </a:p>
        </p:txBody>
      </p:sp>
      <p:sp>
        <p:nvSpPr>
          <p:cNvPr id="2" name="Slide Number Placeholder 1">
            <a:extLst>
              <a:ext uri="{FF2B5EF4-FFF2-40B4-BE49-F238E27FC236}">
                <a16:creationId xmlns:a16="http://schemas.microsoft.com/office/drawing/2014/main" id="{40A1F2B1-984F-C769-5322-F9EE5473C143}"/>
              </a:ext>
            </a:extLst>
          </p:cNvPr>
          <p:cNvSpPr>
            <a:spLocks noGrp="1"/>
          </p:cNvSpPr>
          <p:nvPr>
            <p:ph type="sldNum" sz="quarter" idx="12"/>
          </p:nvPr>
        </p:nvSpPr>
        <p:spPr/>
        <p:txBody>
          <a:bodyPr/>
          <a:lstStyle/>
          <a:p>
            <a:fld id="{F48A3050-3C4F-4E17-905D-E7C5B5406460}" type="slidenum">
              <a:rPr lang="en-CA" smtClean="0"/>
              <a:t>57</a:t>
            </a:fld>
            <a:endParaRPr lang="en-CA"/>
          </a:p>
        </p:txBody>
      </p:sp>
    </p:spTree>
    <p:extLst>
      <p:ext uri="{BB962C8B-B14F-4D97-AF65-F5344CB8AC3E}">
        <p14:creationId xmlns:p14="http://schemas.microsoft.com/office/powerpoint/2010/main" val="611879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27CF6-FF1E-43B9-9A25-C1127D2525C4}"/>
              </a:ext>
            </a:extLst>
          </p:cNvPr>
          <p:cNvSpPr>
            <a:spLocks noGrp="1"/>
          </p:cNvSpPr>
          <p:nvPr>
            <p:ph type="title" idx="4294967295"/>
          </p:nvPr>
        </p:nvSpPr>
        <p:spPr>
          <a:xfrm>
            <a:off x="280988" y="728376"/>
            <a:ext cx="5202237" cy="1000125"/>
          </a:xfrm>
        </p:spPr>
        <p:txBody>
          <a:bodyPr vert="horz" lIns="91440" tIns="45720" rIns="91440" bIns="45720" rtlCol="0" anchor="ctr">
            <a:normAutofit fontScale="90000"/>
          </a:bodyPr>
          <a:lstStyle/>
          <a:p>
            <a:pPr algn="ctr"/>
            <a:r>
              <a:rPr lang="en-US" dirty="0">
                <a:solidFill>
                  <a:schemeClr val="bg1"/>
                </a:solidFill>
              </a:rPr>
              <a:t>Distress tolerance week 4</a:t>
            </a:r>
          </a:p>
        </p:txBody>
      </p:sp>
      <p:sp>
        <p:nvSpPr>
          <p:cNvPr id="3" name="Content Placeholder 2">
            <a:extLst>
              <a:ext uri="{FF2B5EF4-FFF2-40B4-BE49-F238E27FC236}">
                <a16:creationId xmlns:a16="http://schemas.microsoft.com/office/drawing/2014/main" id="{DC3FB72A-1D7A-4484-91DA-EAC437517E61}"/>
              </a:ext>
            </a:extLst>
          </p:cNvPr>
          <p:cNvSpPr>
            <a:spLocks noGrp="1"/>
          </p:cNvSpPr>
          <p:nvPr>
            <p:ph sz="half" idx="4294967295"/>
          </p:nvPr>
        </p:nvSpPr>
        <p:spPr>
          <a:xfrm>
            <a:off x="6018362" y="260350"/>
            <a:ext cx="6096000" cy="6597650"/>
          </a:xfrm>
        </p:spPr>
        <p:txBody>
          <a:bodyPr vert="horz" lIns="91440" tIns="45720" rIns="91440" bIns="45720" rtlCol="0" anchor="ctr">
            <a:normAutofit/>
          </a:bodyPr>
          <a:lstStyle/>
          <a:p>
            <a:r>
              <a:rPr lang="en-US" sz="2800" dirty="0"/>
              <a:t>Today we review P. 47 to 68 of skills training workbook, advanced distress tolerance skills, which covers 7 topics:</a:t>
            </a:r>
          </a:p>
          <a:p>
            <a:r>
              <a:rPr lang="en-US" sz="2800" dirty="0"/>
              <a:t>1. Live in the present moment</a:t>
            </a:r>
          </a:p>
          <a:p>
            <a:r>
              <a:rPr lang="en-US" sz="2800" dirty="0"/>
              <a:t>2. Use self encouraging coping thoughts.</a:t>
            </a:r>
          </a:p>
          <a:p>
            <a:r>
              <a:rPr lang="en-US" sz="2800" dirty="0"/>
              <a:t>3. Radical acceptance.</a:t>
            </a:r>
          </a:p>
          <a:p>
            <a:r>
              <a:rPr lang="en-US" sz="2800" dirty="0"/>
              <a:t>4. Self affirming statements</a:t>
            </a:r>
          </a:p>
          <a:p>
            <a:r>
              <a:rPr lang="en-US" sz="2800" dirty="0"/>
              <a:t>5. Feelings – threat balance</a:t>
            </a:r>
          </a:p>
          <a:p>
            <a:r>
              <a:rPr lang="en-US" sz="2800" dirty="0"/>
              <a:t>6. Create new coping strategies.</a:t>
            </a:r>
          </a:p>
          <a:p>
            <a:r>
              <a:rPr lang="en-US" sz="2800" dirty="0"/>
              <a:t>7. Create an emergency coping plan</a:t>
            </a:r>
            <a:endParaRPr lang="en-CA" sz="2800" dirty="0"/>
          </a:p>
          <a:p>
            <a:pPr>
              <a:lnSpc>
                <a:spcPct val="90000"/>
              </a:lnSpc>
            </a:pPr>
            <a:endParaRPr lang="en-US" sz="2800" dirty="0"/>
          </a:p>
        </p:txBody>
      </p:sp>
      <p:pic>
        <p:nvPicPr>
          <p:cNvPr id="9" name="Content Placeholder 8">
            <a:extLst>
              <a:ext uri="{FF2B5EF4-FFF2-40B4-BE49-F238E27FC236}">
                <a16:creationId xmlns:a16="http://schemas.microsoft.com/office/drawing/2014/main" id="{7F5203D4-CD0A-41EE-8180-CC18BDE26271}"/>
              </a:ext>
            </a:extLst>
          </p:cNvPr>
          <p:cNvPicPr>
            <a:picLocks noGrp="1"/>
          </p:cNvPicPr>
          <p:nvPr>
            <p:ph sz="half" idx="4294967295"/>
          </p:nvPr>
        </p:nvPicPr>
        <p:blipFill rotWithShape="1">
          <a:blip r:embed="rId2">
            <a:extLst>
              <a:ext uri="{28A0092B-C50C-407E-A947-70E740481C1C}">
                <a14:useLocalDpi xmlns:a14="http://schemas.microsoft.com/office/drawing/2010/main" val="0"/>
              </a:ext>
            </a:extLst>
          </a:blip>
          <a:srcRect l="15374" r="15377" b="2"/>
          <a:stretch/>
        </p:blipFill>
        <p:spPr bwMode="auto">
          <a:xfrm>
            <a:off x="280988" y="1940767"/>
            <a:ext cx="5446713" cy="4518771"/>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4" name="Slide Number Placeholder 3">
            <a:extLst>
              <a:ext uri="{FF2B5EF4-FFF2-40B4-BE49-F238E27FC236}">
                <a16:creationId xmlns:a16="http://schemas.microsoft.com/office/drawing/2014/main" id="{D82D6398-1103-E9B0-9639-106A4D74A864}"/>
              </a:ext>
            </a:extLst>
          </p:cNvPr>
          <p:cNvSpPr>
            <a:spLocks noGrp="1"/>
          </p:cNvSpPr>
          <p:nvPr>
            <p:ph type="sldNum" sz="quarter" idx="12"/>
          </p:nvPr>
        </p:nvSpPr>
        <p:spPr/>
        <p:txBody>
          <a:bodyPr/>
          <a:lstStyle/>
          <a:p>
            <a:fld id="{F48A3050-3C4F-4E17-905D-E7C5B5406460}" type="slidenum">
              <a:rPr lang="en-CA" smtClean="0"/>
              <a:t>58</a:t>
            </a:fld>
            <a:endParaRPr lang="en-CA"/>
          </a:p>
        </p:txBody>
      </p:sp>
    </p:spTree>
    <p:extLst>
      <p:ext uri="{BB962C8B-B14F-4D97-AF65-F5344CB8AC3E}">
        <p14:creationId xmlns:p14="http://schemas.microsoft.com/office/powerpoint/2010/main" val="30932337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27CF6-FF1E-43B9-9A25-C1127D2525C4}"/>
              </a:ext>
            </a:extLst>
          </p:cNvPr>
          <p:cNvSpPr>
            <a:spLocks noGrp="1"/>
          </p:cNvSpPr>
          <p:nvPr>
            <p:ph type="title" idx="4294967295"/>
          </p:nvPr>
        </p:nvSpPr>
        <p:spPr>
          <a:xfrm>
            <a:off x="403225" y="663061"/>
            <a:ext cx="5202237" cy="1000125"/>
          </a:xfrm>
        </p:spPr>
        <p:txBody>
          <a:bodyPr vert="horz" lIns="91440" tIns="45720" rIns="91440" bIns="45720" rtlCol="0" anchor="ctr">
            <a:normAutofit fontScale="90000"/>
          </a:bodyPr>
          <a:lstStyle/>
          <a:p>
            <a:pPr algn="ctr"/>
            <a:r>
              <a:rPr lang="en-US" dirty="0">
                <a:solidFill>
                  <a:schemeClr val="bg1"/>
                </a:solidFill>
              </a:rPr>
              <a:t>Distress tolerance week 4</a:t>
            </a:r>
          </a:p>
        </p:txBody>
      </p:sp>
      <p:sp>
        <p:nvSpPr>
          <p:cNvPr id="3" name="Content Placeholder 2">
            <a:extLst>
              <a:ext uri="{FF2B5EF4-FFF2-40B4-BE49-F238E27FC236}">
                <a16:creationId xmlns:a16="http://schemas.microsoft.com/office/drawing/2014/main" id="{DC3FB72A-1D7A-4484-91DA-EAC437517E61}"/>
              </a:ext>
            </a:extLst>
          </p:cNvPr>
          <p:cNvSpPr>
            <a:spLocks noGrp="1"/>
          </p:cNvSpPr>
          <p:nvPr>
            <p:ph sz="half" idx="4294967295"/>
          </p:nvPr>
        </p:nvSpPr>
        <p:spPr>
          <a:xfrm>
            <a:off x="6018362" y="260350"/>
            <a:ext cx="6096000" cy="6597650"/>
          </a:xfrm>
        </p:spPr>
        <p:txBody>
          <a:bodyPr vert="horz" lIns="91440" tIns="45720" rIns="91440" bIns="45720" rtlCol="0" anchor="ctr">
            <a:normAutofit/>
          </a:bodyPr>
          <a:lstStyle/>
          <a:p>
            <a:r>
              <a:rPr lang="en-US" sz="2800" dirty="0">
                <a:solidFill>
                  <a:schemeClr val="bg1"/>
                </a:solidFill>
              </a:rPr>
              <a:t>1. Live in the present moment</a:t>
            </a:r>
          </a:p>
          <a:p>
            <a:r>
              <a:rPr lang="en-US" sz="2800" dirty="0"/>
              <a:t>2. Use self encouraging coping thoughts.</a:t>
            </a:r>
          </a:p>
          <a:p>
            <a:r>
              <a:rPr lang="en-US" sz="2800" dirty="0"/>
              <a:t>3. Radical acceptance.</a:t>
            </a:r>
          </a:p>
          <a:p>
            <a:r>
              <a:rPr lang="en-US" sz="2800" dirty="0"/>
              <a:t>4. Self affirming statements</a:t>
            </a:r>
          </a:p>
          <a:p>
            <a:r>
              <a:rPr lang="en-US" sz="2800" dirty="0"/>
              <a:t>5. Feelings – threat balance</a:t>
            </a:r>
          </a:p>
          <a:p>
            <a:r>
              <a:rPr lang="en-US" sz="2800" dirty="0"/>
              <a:t>6. Create new coping strategies.</a:t>
            </a:r>
          </a:p>
          <a:p>
            <a:r>
              <a:rPr lang="en-US" sz="2800" dirty="0"/>
              <a:t>7. Create an emergency coping plan</a:t>
            </a:r>
            <a:endParaRPr lang="en-CA" sz="2800" dirty="0"/>
          </a:p>
          <a:p>
            <a:pPr>
              <a:lnSpc>
                <a:spcPct val="90000"/>
              </a:lnSpc>
            </a:pPr>
            <a:endParaRPr lang="en-US" sz="2800" dirty="0"/>
          </a:p>
        </p:txBody>
      </p:sp>
      <p:pic>
        <p:nvPicPr>
          <p:cNvPr id="9" name="Content Placeholder 8">
            <a:extLst>
              <a:ext uri="{FF2B5EF4-FFF2-40B4-BE49-F238E27FC236}">
                <a16:creationId xmlns:a16="http://schemas.microsoft.com/office/drawing/2014/main" id="{7F5203D4-CD0A-41EE-8180-CC18BDE26271}"/>
              </a:ext>
            </a:extLst>
          </p:cNvPr>
          <p:cNvPicPr>
            <a:picLocks noGrp="1"/>
          </p:cNvPicPr>
          <p:nvPr>
            <p:ph sz="half" idx="4294967295"/>
          </p:nvPr>
        </p:nvPicPr>
        <p:blipFill rotWithShape="1">
          <a:blip r:embed="rId2">
            <a:extLst>
              <a:ext uri="{28A0092B-C50C-407E-A947-70E740481C1C}">
                <a14:useLocalDpi xmlns:a14="http://schemas.microsoft.com/office/drawing/2010/main" val="0"/>
              </a:ext>
            </a:extLst>
          </a:blip>
          <a:srcRect l="15374" r="15377" b="2"/>
          <a:stretch/>
        </p:blipFill>
        <p:spPr bwMode="auto">
          <a:xfrm>
            <a:off x="280988" y="2034073"/>
            <a:ext cx="5446713" cy="4425465"/>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4" name="Slide Number Placeholder 3">
            <a:extLst>
              <a:ext uri="{FF2B5EF4-FFF2-40B4-BE49-F238E27FC236}">
                <a16:creationId xmlns:a16="http://schemas.microsoft.com/office/drawing/2014/main" id="{653C4F3C-C213-9553-5D3A-B0930D0B5285}"/>
              </a:ext>
            </a:extLst>
          </p:cNvPr>
          <p:cNvSpPr>
            <a:spLocks noGrp="1"/>
          </p:cNvSpPr>
          <p:nvPr>
            <p:ph type="sldNum" sz="quarter" idx="12"/>
          </p:nvPr>
        </p:nvSpPr>
        <p:spPr/>
        <p:txBody>
          <a:bodyPr/>
          <a:lstStyle/>
          <a:p>
            <a:fld id="{F48A3050-3C4F-4E17-905D-E7C5B5406460}" type="slidenum">
              <a:rPr lang="en-CA" smtClean="0"/>
              <a:t>59</a:t>
            </a:fld>
            <a:endParaRPr lang="en-CA"/>
          </a:p>
        </p:txBody>
      </p:sp>
    </p:spTree>
    <p:extLst>
      <p:ext uri="{BB962C8B-B14F-4D97-AF65-F5344CB8AC3E}">
        <p14:creationId xmlns:p14="http://schemas.microsoft.com/office/powerpoint/2010/main" val="230584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F91BC83-91E0-4D56-B49C-DF4925F2CE51}"/>
              </a:ext>
            </a:extLst>
          </p:cNvPr>
          <p:cNvSpPr>
            <a:spLocks noGrp="1"/>
          </p:cNvSpPr>
          <p:nvPr>
            <p:ph type="body" idx="4294967295"/>
          </p:nvPr>
        </p:nvSpPr>
        <p:spPr>
          <a:xfrm>
            <a:off x="1175752" y="1106799"/>
            <a:ext cx="1973179" cy="565150"/>
          </a:xfrm>
        </p:spPr>
        <p:txBody>
          <a:bodyPr>
            <a:normAutofit/>
          </a:bodyPr>
          <a:lstStyle/>
          <a:p>
            <a:pPr marL="0" indent="0">
              <a:buNone/>
            </a:pPr>
            <a:r>
              <a:rPr lang="en-CA" sz="1800" b="0" dirty="0"/>
              <a:t>    </a:t>
            </a:r>
            <a:r>
              <a:rPr lang="en-CA" sz="1600" b="0" dirty="0"/>
              <a:t>CRISIS RISK</a:t>
            </a:r>
          </a:p>
        </p:txBody>
      </p:sp>
      <p:pic>
        <p:nvPicPr>
          <p:cNvPr id="5" name="Content Placeholder 4">
            <a:extLst>
              <a:ext uri="{FF2B5EF4-FFF2-40B4-BE49-F238E27FC236}">
                <a16:creationId xmlns:a16="http://schemas.microsoft.com/office/drawing/2014/main" id="{5B9C4A2B-6E6B-457C-925B-8FF29D93B560}"/>
              </a:ext>
            </a:extLst>
          </p:cNvPr>
          <p:cNvPicPr>
            <a:picLocks noGrp="1" noChangeAspect="1"/>
          </p:cNvPicPr>
          <p:nvPr>
            <p:ph sz="half" idx="4294967295"/>
          </p:nvPr>
        </p:nvPicPr>
        <p:blipFill>
          <a:blip r:embed="rId2"/>
          <a:stretch>
            <a:fillRect/>
          </a:stretch>
        </p:blipFill>
        <p:spPr>
          <a:xfrm>
            <a:off x="448234" y="1530307"/>
            <a:ext cx="3250721" cy="2236212"/>
          </a:xfrm>
          <a:prstGeom prst="rect">
            <a:avLst/>
          </a:prstGeom>
        </p:spPr>
      </p:pic>
      <p:sp>
        <p:nvSpPr>
          <p:cNvPr id="10" name="Text Placeholder 9">
            <a:extLst>
              <a:ext uri="{FF2B5EF4-FFF2-40B4-BE49-F238E27FC236}">
                <a16:creationId xmlns:a16="http://schemas.microsoft.com/office/drawing/2014/main" id="{35965CB7-0C1D-4980-B028-D3A415CAECAF}"/>
              </a:ext>
            </a:extLst>
          </p:cNvPr>
          <p:cNvSpPr>
            <a:spLocks noGrp="1"/>
          </p:cNvSpPr>
          <p:nvPr>
            <p:ph type="body" sz="quarter" idx="4294967295"/>
          </p:nvPr>
        </p:nvSpPr>
        <p:spPr>
          <a:xfrm>
            <a:off x="1057358" y="4020749"/>
            <a:ext cx="2905125" cy="338555"/>
          </a:xfrm>
        </p:spPr>
        <p:txBody>
          <a:bodyPr>
            <a:normAutofit/>
          </a:bodyPr>
          <a:lstStyle/>
          <a:p>
            <a:pPr marL="0" indent="0">
              <a:buNone/>
            </a:pPr>
            <a:r>
              <a:rPr lang="en-CA" sz="1600" b="0" dirty="0"/>
              <a:t>ENERGY RESERVES</a:t>
            </a:r>
          </a:p>
        </p:txBody>
      </p:sp>
      <p:sp>
        <p:nvSpPr>
          <p:cNvPr id="2" name="Title 1">
            <a:extLst>
              <a:ext uri="{FF2B5EF4-FFF2-40B4-BE49-F238E27FC236}">
                <a16:creationId xmlns:a16="http://schemas.microsoft.com/office/drawing/2014/main" id="{64C7542B-4591-418D-80B1-C3621AEAD4A3}"/>
              </a:ext>
            </a:extLst>
          </p:cNvPr>
          <p:cNvSpPr>
            <a:spLocks noGrp="1"/>
          </p:cNvSpPr>
          <p:nvPr>
            <p:ph type="title" idx="4294967295"/>
          </p:nvPr>
        </p:nvSpPr>
        <p:spPr>
          <a:xfrm>
            <a:off x="0" y="-564264"/>
            <a:ext cx="7523128" cy="2236213"/>
          </a:xfrm>
        </p:spPr>
        <p:txBody>
          <a:bodyPr>
            <a:normAutofit/>
          </a:bodyPr>
          <a:lstStyle/>
          <a:p>
            <a:pPr algn="ctr"/>
            <a:r>
              <a:rPr lang="en-CA" sz="3200" dirty="0">
                <a:solidFill>
                  <a:schemeClr val="bg1"/>
                </a:solidFill>
              </a:rPr>
              <a:t>Check in regularly with your </a:t>
            </a:r>
            <a:r>
              <a:rPr lang="en-CA" sz="3200" dirty="0">
                <a:solidFill>
                  <a:srgbClr val="FF0000"/>
                </a:solidFill>
              </a:rPr>
              <a:t>NEW</a:t>
            </a:r>
            <a:r>
              <a:rPr lang="en-CA" sz="3200" dirty="0">
                <a:solidFill>
                  <a:schemeClr val="bg1"/>
                </a:solidFill>
              </a:rPr>
              <a:t> Personal dashboard                </a:t>
            </a:r>
            <a:endParaRPr lang="en-CA" sz="3200" dirty="0">
              <a:solidFill>
                <a:schemeClr val="bg1"/>
              </a:solidFill>
              <a:latin typeface="+mn-lt"/>
            </a:endParaRPr>
          </a:p>
        </p:txBody>
      </p:sp>
      <p:pic>
        <p:nvPicPr>
          <p:cNvPr id="18" name="Content Placeholder 17">
            <a:extLst>
              <a:ext uri="{FF2B5EF4-FFF2-40B4-BE49-F238E27FC236}">
                <a16:creationId xmlns:a16="http://schemas.microsoft.com/office/drawing/2014/main" id="{B21F4047-060B-493B-AB29-EB6B15D4353E}"/>
              </a:ext>
            </a:extLst>
          </p:cNvPr>
          <p:cNvPicPr>
            <a:picLocks noGrp="1"/>
          </p:cNvPicPr>
          <p:nvPr>
            <p:ph sz="quarter" idx="4294967295"/>
          </p:nvPr>
        </p:nvPicPr>
        <p:blipFill>
          <a:blip r:embed="rId3" r:link="rId4">
            <a:extLst>
              <a:ext uri="{28A0092B-C50C-407E-A947-70E740481C1C}">
                <a14:useLocalDpi xmlns:a14="http://schemas.microsoft.com/office/drawing/2010/main" val="0"/>
              </a:ext>
            </a:extLst>
          </a:blip>
          <a:srcRect/>
          <a:stretch>
            <a:fillRect/>
          </a:stretch>
        </p:blipFill>
        <p:spPr bwMode="auto">
          <a:xfrm>
            <a:off x="448234" y="4542591"/>
            <a:ext cx="3242095" cy="2236212"/>
          </a:xfrm>
          <a:prstGeom prst="rect">
            <a:avLst/>
          </a:prstGeom>
          <a:noFill/>
          <a:ln>
            <a:noFill/>
          </a:ln>
        </p:spPr>
      </p:pic>
      <p:pic>
        <p:nvPicPr>
          <p:cNvPr id="11" name="Picture 10" descr="A picture containing text, device, gauge, meter&#10;&#10;Description automatically generated">
            <a:extLst>
              <a:ext uri="{FF2B5EF4-FFF2-40B4-BE49-F238E27FC236}">
                <a16:creationId xmlns:a16="http://schemas.microsoft.com/office/drawing/2014/main" id="{2468C70B-C883-487B-A2C8-8C63C331E2B6}"/>
              </a:ext>
            </a:extLst>
          </p:cNvPr>
          <p:cNvPicPr>
            <a:picLocks noChangeAspect="1"/>
          </p:cNvPicPr>
          <p:nvPr/>
        </p:nvPicPr>
        <p:blipFill>
          <a:blip r:embed="rId5"/>
          <a:stretch>
            <a:fillRect/>
          </a:stretch>
        </p:blipFill>
        <p:spPr>
          <a:xfrm>
            <a:off x="4170640" y="1530307"/>
            <a:ext cx="3194694" cy="2236212"/>
          </a:xfrm>
          <a:prstGeom prst="rect">
            <a:avLst/>
          </a:prstGeom>
        </p:spPr>
      </p:pic>
      <p:sp>
        <p:nvSpPr>
          <p:cNvPr id="9" name="TextBox 8">
            <a:extLst>
              <a:ext uri="{FF2B5EF4-FFF2-40B4-BE49-F238E27FC236}">
                <a16:creationId xmlns:a16="http://schemas.microsoft.com/office/drawing/2014/main" id="{6C1C22E4-2EFB-7F5B-664D-860604C8E71D}"/>
              </a:ext>
            </a:extLst>
          </p:cNvPr>
          <p:cNvSpPr txBox="1"/>
          <p:nvPr/>
        </p:nvSpPr>
        <p:spPr>
          <a:xfrm>
            <a:off x="4548232" y="1047433"/>
            <a:ext cx="3095536" cy="338554"/>
          </a:xfrm>
          <a:prstGeom prst="rect">
            <a:avLst/>
          </a:prstGeom>
          <a:noFill/>
        </p:spPr>
        <p:txBody>
          <a:bodyPr wrap="square">
            <a:spAutoFit/>
          </a:bodyPr>
          <a:lstStyle/>
          <a:p>
            <a:r>
              <a:rPr lang="en-CA" sz="1600" dirty="0"/>
              <a:t>WINDOW OF TOLERANCE</a:t>
            </a:r>
          </a:p>
        </p:txBody>
      </p:sp>
      <p:sp>
        <p:nvSpPr>
          <p:cNvPr id="13" name="TextBox 12">
            <a:extLst>
              <a:ext uri="{FF2B5EF4-FFF2-40B4-BE49-F238E27FC236}">
                <a16:creationId xmlns:a16="http://schemas.microsoft.com/office/drawing/2014/main" id="{6656713A-3AE6-D08A-EBD9-54FCEAD86C8F}"/>
              </a:ext>
            </a:extLst>
          </p:cNvPr>
          <p:cNvSpPr txBox="1"/>
          <p:nvPr/>
        </p:nvSpPr>
        <p:spPr>
          <a:xfrm>
            <a:off x="5340004" y="995827"/>
            <a:ext cx="2905125" cy="369332"/>
          </a:xfrm>
          <a:prstGeom prst="rect">
            <a:avLst/>
          </a:prstGeom>
          <a:noFill/>
        </p:spPr>
        <p:txBody>
          <a:bodyPr wrap="square">
            <a:spAutoFit/>
          </a:bodyPr>
          <a:lstStyle/>
          <a:p>
            <a:pPr algn="ctr"/>
            <a:endParaRPr lang="en-CA" dirty="0"/>
          </a:p>
        </p:txBody>
      </p:sp>
      <p:sp>
        <p:nvSpPr>
          <p:cNvPr id="14" name="TextBox 13">
            <a:extLst>
              <a:ext uri="{FF2B5EF4-FFF2-40B4-BE49-F238E27FC236}">
                <a16:creationId xmlns:a16="http://schemas.microsoft.com/office/drawing/2014/main" id="{0A57B957-D4CF-7C90-6B0B-FABAE201F352}"/>
              </a:ext>
            </a:extLst>
          </p:cNvPr>
          <p:cNvSpPr txBox="1"/>
          <p:nvPr/>
        </p:nvSpPr>
        <p:spPr>
          <a:xfrm>
            <a:off x="7691462" y="70021"/>
            <a:ext cx="4500538" cy="7109639"/>
          </a:xfrm>
          <a:prstGeom prst="rect">
            <a:avLst/>
          </a:prstGeom>
          <a:noFill/>
        </p:spPr>
        <p:txBody>
          <a:bodyPr wrap="square">
            <a:spAutoFit/>
          </a:bodyPr>
          <a:lstStyle/>
          <a:p>
            <a:r>
              <a:rPr lang="en-CA" sz="2200" dirty="0"/>
              <a:t>Spend a few moments checking in with yourself by asking:</a:t>
            </a:r>
          </a:p>
          <a:p>
            <a:endParaRPr lang="en-CA" sz="2200" dirty="0"/>
          </a:p>
          <a:p>
            <a:r>
              <a:rPr lang="en-CA" sz="2200" dirty="0">
                <a:solidFill>
                  <a:schemeClr val="bg1"/>
                </a:solidFill>
              </a:rPr>
              <a:t>1)</a:t>
            </a:r>
            <a:r>
              <a:rPr lang="en-CA" sz="2200" dirty="0"/>
              <a:t>What is the current risk that I’ll experience a state of crisis ?</a:t>
            </a:r>
          </a:p>
          <a:p>
            <a:pPr marL="342900" indent="-342900">
              <a:buAutoNum type="alphaLcParenR"/>
            </a:pPr>
            <a:r>
              <a:rPr lang="en-CA" sz="2200" dirty="0"/>
              <a:t>Low b) Moderate c) high d) very high e) extreme</a:t>
            </a:r>
          </a:p>
          <a:p>
            <a:pPr marL="342900" indent="-342900">
              <a:buAutoNum type="alphaLcParenR"/>
            </a:pPr>
            <a:endParaRPr lang="en-CA" sz="2200" dirty="0"/>
          </a:p>
          <a:p>
            <a:r>
              <a:rPr lang="en-CA" sz="2200" dirty="0">
                <a:solidFill>
                  <a:schemeClr val="bg1"/>
                </a:solidFill>
              </a:rPr>
              <a:t>2) </a:t>
            </a:r>
            <a:r>
              <a:rPr lang="en-CA" sz="2200" dirty="0"/>
              <a:t>Am I in the window of tolerance?</a:t>
            </a:r>
          </a:p>
          <a:p>
            <a:r>
              <a:rPr lang="en-CA" sz="2200" dirty="0"/>
              <a:t>a) Yes  b) I’m a little outside c) very outside</a:t>
            </a:r>
          </a:p>
          <a:p>
            <a:endParaRPr lang="en-CA" sz="2200" dirty="0"/>
          </a:p>
          <a:p>
            <a:r>
              <a:rPr lang="en-CA" sz="2200" dirty="0">
                <a:solidFill>
                  <a:schemeClr val="bg1"/>
                </a:solidFill>
              </a:rPr>
              <a:t>3) </a:t>
            </a:r>
            <a:r>
              <a:rPr lang="en-CA" sz="2200" dirty="0"/>
              <a:t>Where is my energy tank right now?</a:t>
            </a:r>
          </a:p>
          <a:p>
            <a:pPr marL="457200" indent="-457200">
              <a:buAutoNum type="alphaLcParenR"/>
            </a:pPr>
            <a:r>
              <a:rPr lang="en-CA" sz="2200" dirty="0"/>
              <a:t>Full b) ¾ c) ½ d) near empty</a:t>
            </a:r>
          </a:p>
          <a:p>
            <a:pPr marL="457200" indent="-457200">
              <a:buAutoNum type="alphaLcParenR"/>
            </a:pPr>
            <a:endParaRPr lang="en-CA" sz="2200" dirty="0"/>
          </a:p>
          <a:p>
            <a:r>
              <a:rPr lang="en-CA" sz="2200" dirty="0">
                <a:solidFill>
                  <a:schemeClr val="bg1"/>
                </a:solidFill>
              </a:rPr>
              <a:t>4) </a:t>
            </a:r>
            <a:r>
              <a:rPr lang="en-CA" sz="2200" dirty="0"/>
              <a:t>Have I been tracking my targets using the holes diary card ? how would I rate my targets right now? </a:t>
            </a:r>
          </a:p>
          <a:p>
            <a:pPr marL="342900" indent="-342900">
              <a:buAutoNum type="alphaLcParenR"/>
            </a:pPr>
            <a:endParaRPr lang="en-CA" sz="2000" dirty="0"/>
          </a:p>
          <a:p>
            <a:endParaRPr lang="en-CA" dirty="0"/>
          </a:p>
        </p:txBody>
      </p:sp>
      <p:sp>
        <p:nvSpPr>
          <p:cNvPr id="17" name="TextBox 16">
            <a:extLst>
              <a:ext uri="{FF2B5EF4-FFF2-40B4-BE49-F238E27FC236}">
                <a16:creationId xmlns:a16="http://schemas.microsoft.com/office/drawing/2014/main" id="{A0952846-C81F-53E6-4612-60BCEAC1B84B}"/>
              </a:ext>
            </a:extLst>
          </p:cNvPr>
          <p:cNvSpPr txBox="1"/>
          <p:nvPr/>
        </p:nvSpPr>
        <p:spPr>
          <a:xfrm>
            <a:off x="4766037" y="3988111"/>
            <a:ext cx="2314327" cy="338554"/>
          </a:xfrm>
          <a:prstGeom prst="rect">
            <a:avLst/>
          </a:prstGeom>
          <a:noFill/>
        </p:spPr>
        <p:txBody>
          <a:bodyPr wrap="square">
            <a:spAutoFit/>
          </a:bodyPr>
          <a:lstStyle/>
          <a:p>
            <a:r>
              <a:rPr lang="en-US" sz="1600" dirty="0"/>
              <a:t>R</a:t>
            </a:r>
            <a:r>
              <a:rPr lang="en-CA" sz="1600" dirty="0"/>
              <a:t>ATING MY TARGETS</a:t>
            </a:r>
          </a:p>
        </p:txBody>
      </p:sp>
      <p:pic>
        <p:nvPicPr>
          <p:cNvPr id="3" name="Picture 2">
            <a:extLst>
              <a:ext uri="{FF2B5EF4-FFF2-40B4-BE49-F238E27FC236}">
                <a16:creationId xmlns:a16="http://schemas.microsoft.com/office/drawing/2014/main" id="{07A63FD9-A676-BE60-30FE-3B3773FC10EA}"/>
              </a:ext>
            </a:extLst>
          </p:cNvPr>
          <p:cNvPicPr/>
          <p:nvPr/>
        </p:nvPicPr>
        <p:blipFill>
          <a:blip r:embed="rId6" r:link="rId7">
            <a:extLst>
              <a:ext uri="{28A0092B-C50C-407E-A947-70E740481C1C}">
                <a14:useLocalDpi xmlns:a14="http://schemas.microsoft.com/office/drawing/2010/main" val="0"/>
              </a:ext>
            </a:extLst>
          </a:blip>
          <a:stretch>
            <a:fillRect/>
          </a:stretch>
        </p:blipFill>
        <p:spPr bwMode="auto">
          <a:xfrm>
            <a:off x="4186541" y="4542591"/>
            <a:ext cx="3250721" cy="2209463"/>
          </a:xfrm>
          <a:prstGeom prst="rect">
            <a:avLst/>
          </a:prstGeom>
          <a:noFill/>
        </p:spPr>
      </p:pic>
      <p:sp>
        <p:nvSpPr>
          <p:cNvPr id="4" name="Slide Number Placeholder 3">
            <a:extLst>
              <a:ext uri="{FF2B5EF4-FFF2-40B4-BE49-F238E27FC236}">
                <a16:creationId xmlns:a16="http://schemas.microsoft.com/office/drawing/2014/main" id="{3B3EBB2C-BEDC-A24F-6BBA-E14B1273A1C8}"/>
              </a:ext>
            </a:extLst>
          </p:cNvPr>
          <p:cNvSpPr>
            <a:spLocks noGrp="1"/>
          </p:cNvSpPr>
          <p:nvPr>
            <p:ph type="sldNum" sz="quarter" idx="12"/>
          </p:nvPr>
        </p:nvSpPr>
        <p:spPr/>
        <p:txBody>
          <a:bodyPr/>
          <a:lstStyle/>
          <a:p>
            <a:fld id="{F48A3050-3C4F-4E17-905D-E7C5B5406460}" type="slidenum">
              <a:rPr lang="en-CA" smtClean="0"/>
              <a:t>6</a:t>
            </a:fld>
            <a:endParaRPr lang="en-CA"/>
          </a:p>
        </p:txBody>
      </p:sp>
    </p:spTree>
    <p:extLst>
      <p:ext uri="{BB962C8B-B14F-4D97-AF65-F5344CB8AC3E}">
        <p14:creationId xmlns:p14="http://schemas.microsoft.com/office/powerpoint/2010/main" val="390786705"/>
      </p:ext>
    </p:extLst>
  </p:cSld>
  <p:clrMapOvr>
    <a:masterClrMapping/>
  </p:clrMapOvr>
  <mc:AlternateContent xmlns:mc="http://schemas.openxmlformats.org/markup-compatibility/2006" xmlns:p14="http://schemas.microsoft.com/office/powerpoint/2010/main">
    <mc:Choice Requires="p14">
      <p:transition spd="med" p14:dur="700" advTm="87897">
        <p:fade/>
      </p:transition>
    </mc:Choice>
    <mc:Fallback xmlns="">
      <p:transition spd="med" advTm="8789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build="p"/>
      <p:bldP spid="9" grpId="0"/>
      <p:bldP spid="1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59E4B-78D7-3AD7-C9EF-CC4DC6367FCB}"/>
              </a:ext>
            </a:extLst>
          </p:cNvPr>
          <p:cNvSpPr>
            <a:spLocks noGrp="1"/>
          </p:cNvSpPr>
          <p:nvPr>
            <p:ph type="title" idx="4294967295"/>
          </p:nvPr>
        </p:nvSpPr>
        <p:spPr>
          <a:xfrm>
            <a:off x="412271" y="560930"/>
            <a:ext cx="4084638" cy="2505075"/>
          </a:xfrm>
        </p:spPr>
        <p:txBody>
          <a:bodyPr>
            <a:normAutofit/>
          </a:bodyPr>
          <a:lstStyle/>
          <a:p>
            <a:pPr algn="ctr"/>
            <a:r>
              <a:rPr lang="en-US" dirty="0">
                <a:solidFill>
                  <a:schemeClr val="bg1"/>
                </a:solidFill>
              </a:rPr>
              <a:t>Living in the present </a:t>
            </a:r>
            <a:r>
              <a:rPr lang="en-US" dirty="0"/>
              <a:t>moment</a:t>
            </a:r>
            <a:br>
              <a:rPr lang="en-US" dirty="0"/>
            </a:br>
            <a:endParaRPr lang="en-US" dirty="0"/>
          </a:p>
        </p:txBody>
      </p:sp>
      <p:sp>
        <p:nvSpPr>
          <p:cNvPr id="3" name="Content Placeholder 2">
            <a:extLst>
              <a:ext uri="{FF2B5EF4-FFF2-40B4-BE49-F238E27FC236}">
                <a16:creationId xmlns:a16="http://schemas.microsoft.com/office/drawing/2014/main" id="{04E46779-F0D6-B9C7-1524-DE2E9C8ADBF3}"/>
              </a:ext>
            </a:extLst>
          </p:cNvPr>
          <p:cNvSpPr>
            <a:spLocks noGrp="1"/>
          </p:cNvSpPr>
          <p:nvPr>
            <p:ph idx="4294967295"/>
          </p:nvPr>
        </p:nvSpPr>
        <p:spPr>
          <a:xfrm>
            <a:off x="4192694" y="438150"/>
            <a:ext cx="7697755" cy="6419850"/>
          </a:xfrm>
        </p:spPr>
        <p:txBody>
          <a:bodyPr>
            <a:normAutofit lnSpcReduction="10000"/>
          </a:bodyPr>
          <a:lstStyle/>
          <a:p>
            <a:r>
              <a:rPr lang="en-US" sz="2400" dirty="0"/>
              <a:t>Most people spend a lot of time </a:t>
            </a:r>
            <a:r>
              <a:rPr lang="en-US" sz="2400" dirty="0">
                <a:solidFill>
                  <a:schemeClr val="bg1"/>
                </a:solidFill>
              </a:rPr>
              <a:t>mentally traveling</a:t>
            </a:r>
            <a:r>
              <a:rPr lang="en-US" sz="2400" dirty="0"/>
              <a:t> to the past or the future</a:t>
            </a:r>
          </a:p>
          <a:p>
            <a:r>
              <a:rPr lang="en-US" sz="2400" dirty="0"/>
              <a:t>When we mentally travel, we stop paying attention to and miss the present moment.</a:t>
            </a:r>
          </a:p>
          <a:p>
            <a:r>
              <a:rPr lang="en-US" sz="2400" dirty="0">
                <a:solidFill>
                  <a:schemeClr val="bg1"/>
                </a:solidFill>
              </a:rPr>
              <a:t>“Time traveling” </a:t>
            </a:r>
            <a:r>
              <a:rPr lang="en-US" sz="2400" dirty="0"/>
              <a:t>to the past or future not only takes us away from the present moment, but it can also bring with it lots of pain when we </a:t>
            </a:r>
            <a:r>
              <a:rPr lang="en-US" sz="2400" dirty="0">
                <a:solidFill>
                  <a:schemeClr val="bg1"/>
                </a:solidFill>
              </a:rPr>
              <a:t>catastrophize</a:t>
            </a:r>
            <a:r>
              <a:rPr lang="en-US" sz="2400" dirty="0"/>
              <a:t> or worry about something that hasn’t happened yet or </a:t>
            </a:r>
            <a:r>
              <a:rPr lang="en-US" sz="2400" dirty="0">
                <a:solidFill>
                  <a:schemeClr val="bg1"/>
                </a:solidFill>
              </a:rPr>
              <a:t>ruminate</a:t>
            </a:r>
            <a:r>
              <a:rPr lang="en-US" sz="2400" dirty="0"/>
              <a:t> on something that already has and can’t be changed.</a:t>
            </a:r>
          </a:p>
          <a:p>
            <a:r>
              <a:rPr lang="en-US" sz="2400" dirty="0"/>
              <a:t>We can however set an intention to be mindful of and try to reduce time travelling by making it a target in our holes diary card. This can help us stay in the present moment</a:t>
            </a:r>
          </a:p>
          <a:p>
            <a:r>
              <a:rPr lang="en-US" sz="2400" dirty="0"/>
              <a:t>If you’re feeling distressed, ask yourself if you’re time travelling.</a:t>
            </a:r>
          </a:p>
          <a:p>
            <a:r>
              <a:rPr lang="en-US" sz="2400" dirty="0"/>
              <a:t>If you catastrophize or ruminate a lot, use these habits of mind as  targets in your holes diary card. This is a good way of becoming more aware of when it’s happening</a:t>
            </a:r>
          </a:p>
          <a:p>
            <a:endParaRPr lang="en-US" dirty="0"/>
          </a:p>
        </p:txBody>
      </p:sp>
      <p:pic>
        <p:nvPicPr>
          <p:cNvPr id="1026" name="Picture 2" descr="282 Past Present Future Concept Illustrations &amp; Clip Art - iStock">
            <a:extLst>
              <a:ext uri="{FF2B5EF4-FFF2-40B4-BE49-F238E27FC236}">
                <a16:creationId xmlns:a16="http://schemas.microsoft.com/office/drawing/2014/main" id="{FF23A797-0C35-01FD-C9A8-0750ACBC7D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711" y="1957584"/>
            <a:ext cx="3745543" cy="433948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FE321EC-4E2F-06A5-5099-CFC943E36972}"/>
              </a:ext>
            </a:extLst>
          </p:cNvPr>
          <p:cNvSpPr>
            <a:spLocks noGrp="1"/>
          </p:cNvSpPr>
          <p:nvPr>
            <p:ph type="sldNum" sz="quarter" idx="12"/>
          </p:nvPr>
        </p:nvSpPr>
        <p:spPr/>
        <p:txBody>
          <a:bodyPr/>
          <a:lstStyle/>
          <a:p>
            <a:fld id="{F48A3050-3C4F-4E17-905D-E7C5B5406460}" type="slidenum">
              <a:rPr lang="en-CA" smtClean="0"/>
              <a:t>60</a:t>
            </a:fld>
            <a:endParaRPr lang="en-CA"/>
          </a:p>
        </p:txBody>
      </p:sp>
    </p:spTree>
    <p:extLst>
      <p:ext uri="{BB962C8B-B14F-4D97-AF65-F5344CB8AC3E}">
        <p14:creationId xmlns:p14="http://schemas.microsoft.com/office/powerpoint/2010/main" val="24840705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1F729-FD68-D430-FCD8-44BB3BD5984E}"/>
              </a:ext>
            </a:extLst>
          </p:cNvPr>
          <p:cNvSpPr>
            <a:spLocks noGrp="1"/>
          </p:cNvSpPr>
          <p:nvPr>
            <p:ph type="title" idx="4294967295"/>
          </p:nvPr>
        </p:nvSpPr>
        <p:spPr>
          <a:xfrm>
            <a:off x="0" y="254686"/>
            <a:ext cx="4705679" cy="2198688"/>
          </a:xfrm>
        </p:spPr>
        <p:txBody>
          <a:bodyPr>
            <a:normAutofit/>
          </a:bodyPr>
          <a:lstStyle/>
          <a:p>
            <a:pPr algn="ctr"/>
            <a:r>
              <a:rPr lang="en-US" sz="3200" dirty="0">
                <a:solidFill>
                  <a:schemeClr val="bg1"/>
                </a:solidFill>
              </a:rPr>
              <a:t>GROUNDING YOURSELF IN THE PRESENT</a:t>
            </a:r>
            <a:br>
              <a:rPr lang="en-US" dirty="0"/>
            </a:br>
            <a:endParaRPr lang="en-US" dirty="0"/>
          </a:p>
        </p:txBody>
      </p:sp>
      <p:sp>
        <p:nvSpPr>
          <p:cNvPr id="3" name="Content Placeholder 2">
            <a:extLst>
              <a:ext uri="{FF2B5EF4-FFF2-40B4-BE49-F238E27FC236}">
                <a16:creationId xmlns:a16="http://schemas.microsoft.com/office/drawing/2014/main" id="{276EBEED-304A-90B1-016F-8C52899FCE37}"/>
              </a:ext>
            </a:extLst>
          </p:cNvPr>
          <p:cNvSpPr>
            <a:spLocks noGrp="1"/>
          </p:cNvSpPr>
          <p:nvPr>
            <p:ph idx="4294967295"/>
          </p:nvPr>
        </p:nvSpPr>
        <p:spPr>
          <a:xfrm>
            <a:off x="4705679" y="478037"/>
            <a:ext cx="7318071" cy="4559300"/>
          </a:xfrm>
        </p:spPr>
        <p:txBody>
          <a:bodyPr>
            <a:noAutofit/>
          </a:bodyPr>
          <a:lstStyle/>
          <a:p>
            <a:r>
              <a:rPr lang="en-US" sz="2400" dirty="0"/>
              <a:t>If you are distressed, notice or be mindful of your thoughts,  ask  yourself if you are time traveling. If you bring your focus back or ground yourself to the present.</a:t>
            </a:r>
          </a:p>
          <a:p>
            <a:r>
              <a:rPr lang="en-US" sz="2400" dirty="0"/>
              <a:t>To focus or ground yourself in the present, try:</a:t>
            </a:r>
          </a:p>
          <a:p>
            <a:r>
              <a:rPr lang="en-US" sz="2400" dirty="0">
                <a:solidFill>
                  <a:schemeClr val="bg1"/>
                </a:solidFill>
              </a:rPr>
              <a:t>1) </a:t>
            </a:r>
            <a:r>
              <a:rPr lang="en-US" sz="2400" dirty="0"/>
              <a:t>Noticing your breath. This returns you to the present</a:t>
            </a:r>
          </a:p>
          <a:p>
            <a:r>
              <a:rPr lang="en-US" sz="2400" dirty="0">
                <a:solidFill>
                  <a:schemeClr val="bg1"/>
                </a:solidFill>
              </a:rPr>
              <a:t>2) </a:t>
            </a:r>
            <a:r>
              <a:rPr lang="en-US" sz="2400" dirty="0"/>
              <a:t>Noticing your bodily sensations.</a:t>
            </a:r>
          </a:p>
          <a:p>
            <a:r>
              <a:rPr lang="en-US" sz="2400" dirty="0">
                <a:solidFill>
                  <a:schemeClr val="bg1"/>
                </a:solidFill>
              </a:rPr>
              <a:t>3) </a:t>
            </a:r>
            <a:r>
              <a:rPr lang="en-US" sz="2400" dirty="0"/>
              <a:t>Using any of the other distress tolerance skills you’ve learned (see your list)</a:t>
            </a:r>
          </a:p>
          <a:p>
            <a:r>
              <a:rPr lang="en-US" sz="2400" dirty="0">
                <a:solidFill>
                  <a:schemeClr val="bg1"/>
                </a:solidFill>
              </a:rPr>
              <a:t>4)</a:t>
            </a:r>
            <a:r>
              <a:rPr lang="en-US" sz="2400" dirty="0"/>
              <a:t>Practicing the “Listening to Now” and “Mindful Breathing” exercises on page 48 and 49  of the workbook</a:t>
            </a:r>
          </a:p>
          <a:p>
            <a:r>
              <a:rPr lang="en-US" sz="2400" dirty="0"/>
              <a:t>Remember you can use </a:t>
            </a:r>
            <a:r>
              <a:rPr lang="en-US" sz="2400" u="sng" dirty="0"/>
              <a:t>time travelling , catastrophizing or</a:t>
            </a:r>
            <a:r>
              <a:rPr lang="en-US" sz="2400" dirty="0"/>
              <a:t> </a:t>
            </a:r>
            <a:r>
              <a:rPr lang="en-US" sz="2400" u="sng" dirty="0"/>
              <a:t>ruminating</a:t>
            </a:r>
            <a:r>
              <a:rPr lang="en-US" sz="2400" dirty="0"/>
              <a:t> as  targets in your holes diary card to become more mindful of these.</a:t>
            </a:r>
          </a:p>
        </p:txBody>
      </p:sp>
      <p:pic>
        <p:nvPicPr>
          <p:cNvPr id="2050" name="Picture 2" descr="Can we time travel? A theoretical physicist provides some answers">
            <a:extLst>
              <a:ext uri="{FF2B5EF4-FFF2-40B4-BE49-F238E27FC236}">
                <a16:creationId xmlns:a16="http://schemas.microsoft.com/office/drawing/2014/main" id="{73852999-5397-2A9C-C6FD-1618BA085E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208" y="2000250"/>
            <a:ext cx="3810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87FB6CAA-7E40-C0FA-247E-FE79116A6DED}"/>
              </a:ext>
            </a:extLst>
          </p:cNvPr>
          <p:cNvSpPr>
            <a:spLocks noGrp="1"/>
          </p:cNvSpPr>
          <p:nvPr>
            <p:ph type="sldNum" sz="quarter" idx="12"/>
          </p:nvPr>
        </p:nvSpPr>
        <p:spPr/>
        <p:txBody>
          <a:bodyPr/>
          <a:lstStyle/>
          <a:p>
            <a:fld id="{F48A3050-3C4F-4E17-905D-E7C5B5406460}" type="slidenum">
              <a:rPr lang="en-CA" smtClean="0"/>
              <a:t>61</a:t>
            </a:fld>
            <a:endParaRPr lang="en-CA"/>
          </a:p>
        </p:txBody>
      </p:sp>
    </p:spTree>
    <p:extLst>
      <p:ext uri="{BB962C8B-B14F-4D97-AF65-F5344CB8AC3E}">
        <p14:creationId xmlns:p14="http://schemas.microsoft.com/office/powerpoint/2010/main" val="17604421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308230-7E03-7F25-E6B8-D6273A8CD28A}"/>
              </a:ext>
            </a:extLst>
          </p:cNvPr>
          <p:cNvSpPr txBox="1"/>
          <p:nvPr/>
        </p:nvSpPr>
        <p:spPr>
          <a:xfrm>
            <a:off x="0" y="179257"/>
            <a:ext cx="12073812" cy="5847755"/>
          </a:xfrm>
          <a:prstGeom prst="rect">
            <a:avLst/>
          </a:prstGeom>
          <a:noFill/>
        </p:spPr>
        <p:txBody>
          <a:bodyPr wrap="square">
            <a:spAutoFit/>
          </a:bodyPr>
          <a:lstStyle/>
          <a:p>
            <a:r>
              <a:rPr lang="en-US" sz="3200" b="0" i="0" dirty="0">
                <a:solidFill>
                  <a:srgbClr val="222222"/>
                </a:solidFill>
                <a:effectLst/>
                <a:latin typeface="Arial" panose="020B0604020202020204" pitchFamily="34" charset="0"/>
              </a:rPr>
              <a:t>                       LISTENING TO NOW EXERCISE </a:t>
            </a:r>
          </a:p>
          <a:p>
            <a:endParaRPr lang="en-US" dirty="0">
              <a:solidFill>
                <a:srgbClr val="222222"/>
              </a:solidFill>
              <a:latin typeface="Arial" panose="020B0604020202020204" pitchFamily="34" charset="0"/>
            </a:endParaRPr>
          </a:p>
          <a:p>
            <a:pPr marL="285750" indent="-285750">
              <a:buFont typeface="Arial" panose="020B0604020202020204" pitchFamily="34" charset="0"/>
              <a:buChar char="•"/>
            </a:pPr>
            <a:r>
              <a:rPr lang="en-US" b="0" i="0" dirty="0">
                <a:effectLst/>
                <a:latin typeface="Arial" panose="020B0604020202020204" pitchFamily="34" charset="0"/>
              </a:rPr>
              <a:t>Sit in a comfortable chair. Turn off any distractions, like your phone, radio, computer, and television. </a:t>
            </a:r>
          </a:p>
          <a:p>
            <a:pPr marL="285750" indent="-285750">
              <a:buFont typeface="Arial" panose="020B0604020202020204" pitchFamily="34" charset="0"/>
              <a:buChar char="•"/>
            </a:pPr>
            <a:r>
              <a:rPr lang="en-US" b="0" i="0" dirty="0">
                <a:effectLst/>
                <a:latin typeface="Arial" panose="020B0604020202020204" pitchFamily="34" charset="0"/>
              </a:rPr>
              <a:t>Take slow, long breaths, in through your nose and out through your mouth. Feel your stomach expand like a balloon each time you breathe in and feel it deflate each time you exhale. </a:t>
            </a:r>
          </a:p>
          <a:p>
            <a:pPr marL="285750" indent="-285750">
              <a:buFont typeface="Arial" panose="020B0604020202020204" pitchFamily="34" charset="0"/>
              <a:buChar char="•"/>
            </a:pPr>
            <a:r>
              <a:rPr lang="en-US" b="0" i="0" dirty="0">
                <a:effectLst/>
                <a:latin typeface="Arial" panose="020B0604020202020204" pitchFamily="34" charset="0"/>
              </a:rPr>
              <a:t>Now, as you continue to breathe, simply listen. Listen to any sounds you hear outside your home, inside your home, and inside your own body. Count each sound that you hear. When you get distracted, return your focus to listening. Maybe you hear cars, people, or airplanes outside. Perhaps you hear a clock ticking or a fan blowing inside. Or maybe you hear the sound of your own heart</a:t>
            </a:r>
            <a:r>
              <a:rPr lang="en-US" dirty="0">
                <a:latin typeface="Arial" panose="020B0604020202020204" pitchFamily="34" charset="0"/>
              </a:rPr>
              <a:t> </a:t>
            </a:r>
            <a:r>
              <a:rPr lang="en-US" b="0" i="0" dirty="0">
                <a:effectLst/>
                <a:latin typeface="Arial" panose="020B0604020202020204" pitchFamily="34" charset="0"/>
              </a:rPr>
              <a:t>beating inside your body. </a:t>
            </a:r>
          </a:p>
          <a:p>
            <a:pPr marL="285750" indent="-285750">
              <a:buFont typeface="Arial" panose="020B0604020202020204" pitchFamily="34" charset="0"/>
              <a:buChar char="•"/>
            </a:pPr>
            <a:r>
              <a:rPr lang="en-US" b="0" i="0" dirty="0">
                <a:effectLst/>
                <a:latin typeface="Arial" panose="020B0604020202020204" pitchFamily="34" charset="0"/>
              </a:rPr>
              <a:t>Actively and carefully listen to your environment and count as many sounds as you can. </a:t>
            </a:r>
          </a:p>
          <a:p>
            <a:pPr marL="285750" indent="-285750">
              <a:buFont typeface="Arial" panose="020B0604020202020204" pitchFamily="34" charset="0"/>
              <a:buChar char="•"/>
            </a:pPr>
            <a:r>
              <a:rPr lang="en-US" b="0" i="0" dirty="0">
                <a:effectLst/>
                <a:latin typeface="Arial" panose="020B0604020202020204" pitchFamily="34" charset="0"/>
              </a:rPr>
              <a:t>Try this exercise for five minutes and notice how you feel afterward. </a:t>
            </a:r>
          </a:p>
          <a:p>
            <a:pPr marL="285750" indent="-285750">
              <a:buFont typeface="Arial" panose="020B0604020202020204" pitchFamily="34" charset="0"/>
              <a:buChar char="•"/>
            </a:pPr>
            <a:endParaRPr lang="en-US" dirty="0">
              <a:solidFill>
                <a:srgbClr val="222222"/>
              </a:solidFill>
              <a:latin typeface="Arial" panose="020B0604020202020204" pitchFamily="34" charset="0"/>
            </a:endParaRPr>
          </a:p>
          <a:p>
            <a:pPr marL="285750" indent="-285750">
              <a:buFont typeface="Arial" panose="020B0604020202020204" pitchFamily="34" charset="0"/>
              <a:buChar char="•"/>
            </a:pPr>
            <a:r>
              <a:rPr lang="en-US" b="0" i="0" dirty="0">
                <a:effectLst/>
                <a:latin typeface="Arial" panose="020B0604020202020204" pitchFamily="34" charset="0"/>
              </a:rPr>
              <a:t>A variation of this listening exercise will help you stay focused on the present moment while you’re in a conversation with another person. </a:t>
            </a:r>
          </a:p>
          <a:p>
            <a:pPr marL="285750" indent="-285750">
              <a:buFont typeface="Arial" panose="020B0604020202020204" pitchFamily="34" charset="0"/>
              <a:buChar char="•"/>
            </a:pPr>
            <a:r>
              <a:rPr lang="en-US" b="0" i="0" dirty="0">
                <a:effectLst/>
                <a:latin typeface="Arial" panose="020B0604020202020204" pitchFamily="34" charset="0"/>
              </a:rPr>
              <a:t>If you notice that your attention is beginning to wander and you start thinking about your past or future, focus your attention on something that the person is wearing, like a button on their shirt, a hat they’re wearing, or their collar. Note to yourself what color the item is and what it looks like. </a:t>
            </a:r>
          </a:p>
          <a:p>
            <a:pPr marL="285750" indent="-285750">
              <a:buFont typeface="Arial" panose="020B0604020202020204" pitchFamily="34" charset="0"/>
              <a:buChar char="•"/>
            </a:pPr>
            <a:r>
              <a:rPr lang="en-US" b="0" i="0" dirty="0">
                <a:effectLst/>
                <a:latin typeface="Arial" panose="020B0604020202020204" pitchFamily="34" charset="0"/>
              </a:rPr>
              <a:t>Sometimes this can snap you out of your time traveling. Now continue to listen, and if your mind begins to wander again, do the same thing and try to keep listening.</a:t>
            </a:r>
            <a:br>
              <a:rPr lang="en-US" dirty="0"/>
            </a:br>
            <a:endParaRPr lang="en-CA" dirty="0"/>
          </a:p>
        </p:txBody>
      </p:sp>
      <p:sp>
        <p:nvSpPr>
          <p:cNvPr id="2" name="Slide Number Placeholder 1">
            <a:extLst>
              <a:ext uri="{FF2B5EF4-FFF2-40B4-BE49-F238E27FC236}">
                <a16:creationId xmlns:a16="http://schemas.microsoft.com/office/drawing/2014/main" id="{99DCF955-1C51-854D-9494-36007373D3F6}"/>
              </a:ext>
            </a:extLst>
          </p:cNvPr>
          <p:cNvSpPr>
            <a:spLocks noGrp="1"/>
          </p:cNvSpPr>
          <p:nvPr>
            <p:ph type="sldNum" sz="quarter" idx="12"/>
          </p:nvPr>
        </p:nvSpPr>
        <p:spPr/>
        <p:txBody>
          <a:bodyPr/>
          <a:lstStyle/>
          <a:p>
            <a:fld id="{F48A3050-3C4F-4E17-905D-E7C5B5406460}" type="slidenum">
              <a:rPr lang="en-CA" smtClean="0"/>
              <a:t>62</a:t>
            </a:fld>
            <a:endParaRPr lang="en-CA"/>
          </a:p>
        </p:txBody>
      </p:sp>
    </p:spTree>
    <p:extLst>
      <p:ext uri="{BB962C8B-B14F-4D97-AF65-F5344CB8AC3E}">
        <p14:creationId xmlns:p14="http://schemas.microsoft.com/office/powerpoint/2010/main" val="41317923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4C286D-A6C7-EDD2-C024-16A9A9CE864A}"/>
              </a:ext>
            </a:extLst>
          </p:cNvPr>
          <p:cNvSpPr txBox="1"/>
          <p:nvPr/>
        </p:nvSpPr>
        <p:spPr>
          <a:xfrm>
            <a:off x="149290" y="0"/>
            <a:ext cx="12042710" cy="7232749"/>
          </a:xfrm>
          <a:prstGeom prst="rect">
            <a:avLst/>
          </a:prstGeom>
          <a:noFill/>
        </p:spPr>
        <p:txBody>
          <a:bodyPr wrap="square">
            <a:spAutoFit/>
          </a:bodyPr>
          <a:lstStyle/>
          <a:p>
            <a:r>
              <a:rPr lang="en-US" sz="3200" dirty="0">
                <a:solidFill>
                  <a:schemeClr val="bg1"/>
                </a:solidFill>
                <a:latin typeface="Arial" panose="020B0604020202020204" pitchFamily="34" charset="0"/>
              </a:rPr>
              <a:t>                          </a:t>
            </a:r>
            <a:r>
              <a:rPr lang="en-US" sz="3200" b="0" i="0" dirty="0">
                <a:solidFill>
                  <a:schemeClr val="bg1"/>
                </a:solidFill>
                <a:effectLst/>
                <a:latin typeface="Arial" panose="020B0604020202020204" pitchFamily="34" charset="0"/>
              </a:rPr>
              <a:t>MINDFUL BREATHING EXERCISE</a:t>
            </a:r>
          </a:p>
          <a:p>
            <a:pPr marL="285750" indent="-285750">
              <a:buFont typeface="Arial" panose="020B0604020202020204" pitchFamily="34" charset="0"/>
              <a:buChar char="•"/>
            </a:pPr>
            <a:r>
              <a:rPr lang="en-US" b="0" i="0" dirty="0">
                <a:effectLst/>
                <a:latin typeface="Arial" panose="020B0604020202020204" pitchFamily="34" charset="0"/>
              </a:rPr>
              <a:t>To begin, find a comfortable place to sit in a room where you won’t be disturbed for as long as you’ve set your timer. Turn off any distracting sounds. </a:t>
            </a:r>
          </a:p>
          <a:p>
            <a:pPr marL="285750" indent="-285750">
              <a:buFont typeface="Arial" panose="020B0604020202020204" pitchFamily="34" charset="0"/>
              <a:buChar char="•"/>
            </a:pPr>
            <a:r>
              <a:rPr lang="en-US" b="0" i="0" dirty="0">
                <a:effectLst/>
                <a:latin typeface="Arial" panose="020B0604020202020204" pitchFamily="34" charset="0"/>
              </a:rPr>
              <a:t>Take a few slow, long breaths and relax. Place one hand on your stomach and imagine your belly filling up with air as you breathe instead of your lungs. </a:t>
            </a:r>
          </a:p>
          <a:p>
            <a:pPr marL="285750" indent="-285750">
              <a:buFont typeface="Arial" panose="020B0604020202020204" pitchFamily="34" charset="0"/>
              <a:buChar char="•"/>
            </a:pPr>
            <a:r>
              <a:rPr lang="en-US" b="0" i="0" dirty="0">
                <a:effectLst/>
                <a:latin typeface="Arial" panose="020B0604020202020204" pitchFamily="34" charset="0"/>
              </a:rPr>
              <a:t>Now slowly breathe in through your nose and then slowly exhale through your mouth as if you’re blowing out birthday candles. Feel your stomach rise and fall as you breathe. Imagine your belly filling up with air like a balloon as you breathe in, and then feel it effortlessly deflate as you breathe out. </a:t>
            </a:r>
          </a:p>
          <a:p>
            <a:pPr marL="285750" indent="-285750">
              <a:buFont typeface="Arial" panose="020B0604020202020204" pitchFamily="34" charset="0"/>
              <a:buChar char="•"/>
            </a:pPr>
            <a:r>
              <a:rPr lang="en-US" b="0" i="0" dirty="0">
                <a:effectLst/>
                <a:latin typeface="Arial" panose="020B0604020202020204" pitchFamily="34" charset="0"/>
              </a:rPr>
              <a:t>Feel the breath moving in across your nostrils, and then feel your breath blowing out across your lips. As you breathe, notice the sensations in your body. Feel your lungs fill up with air. </a:t>
            </a:r>
          </a:p>
          <a:p>
            <a:pPr marL="285750" indent="-285750">
              <a:buFont typeface="Arial" panose="020B0604020202020204" pitchFamily="34" charset="0"/>
              <a:buChar char="•"/>
            </a:pPr>
            <a:r>
              <a:rPr lang="en-US" b="0" i="0" dirty="0">
                <a:effectLst/>
                <a:latin typeface="Arial" panose="020B0604020202020204" pitchFamily="34" charset="0"/>
              </a:rPr>
              <a:t>Notice the weight of your body resting on whatever you’re sitting on. </a:t>
            </a:r>
          </a:p>
          <a:p>
            <a:pPr marL="285750" indent="-285750">
              <a:buFont typeface="Arial" panose="020B0604020202020204" pitchFamily="34" charset="0"/>
              <a:buChar char="•"/>
            </a:pPr>
            <a:r>
              <a:rPr lang="en-US" b="0" i="0" dirty="0">
                <a:effectLst/>
                <a:latin typeface="Arial" panose="020B0604020202020204" pitchFamily="34" charset="0"/>
              </a:rPr>
              <a:t>With each breath, notice how your body feels more and more relaxed. Now, as you continue to breathe, begin counting your breaths each time you exhale. You can count either silently to yourself or aloud. </a:t>
            </a:r>
          </a:p>
          <a:p>
            <a:pPr marL="285750" indent="-285750">
              <a:buFont typeface="Arial" panose="020B0604020202020204" pitchFamily="34" charset="0"/>
              <a:buChar char="•"/>
            </a:pPr>
            <a:r>
              <a:rPr lang="en-US" b="0" i="0" dirty="0">
                <a:effectLst/>
                <a:latin typeface="Arial" panose="020B0604020202020204" pitchFamily="34" charset="0"/>
              </a:rPr>
              <a:t>Count each exhalation until you reach 4 and then begin counting at 1 again. </a:t>
            </a:r>
          </a:p>
          <a:p>
            <a:pPr marL="285750" indent="-285750">
              <a:buFont typeface="Arial" panose="020B0604020202020204" pitchFamily="34" charset="0"/>
              <a:buChar char="•"/>
            </a:pPr>
            <a:r>
              <a:rPr lang="en-US" b="0" i="0" dirty="0">
                <a:effectLst/>
                <a:latin typeface="Arial" panose="020B0604020202020204" pitchFamily="34" charset="0"/>
              </a:rPr>
              <a:t>To begin, breathe in slowly through your nose and then exhale slowly through your mouth. </a:t>
            </a:r>
          </a:p>
          <a:p>
            <a:pPr marL="285750" indent="-285750">
              <a:buFont typeface="Arial" panose="020B0604020202020204" pitchFamily="34" charset="0"/>
              <a:buChar char="•"/>
            </a:pPr>
            <a:r>
              <a:rPr lang="en-US" b="0" i="0" dirty="0">
                <a:effectLst/>
                <a:latin typeface="Arial" panose="020B0604020202020204" pitchFamily="34" charset="0"/>
              </a:rPr>
              <a:t>Count 1. Again, breathe in slowly through your nose and slowly out through your mouth. </a:t>
            </a:r>
          </a:p>
          <a:p>
            <a:pPr marL="285750" indent="-285750">
              <a:buFont typeface="Arial" panose="020B0604020202020204" pitchFamily="34" charset="0"/>
              <a:buChar char="•"/>
            </a:pPr>
            <a:r>
              <a:rPr lang="en-US" b="0" i="0" dirty="0">
                <a:effectLst/>
                <a:latin typeface="Arial" panose="020B0604020202020204" pitchFamily="34" charset="0"/>
              </a:rPr>
              <a:t>Count 2. Repeat, breathing in slowly through your nose, and then slowly exhale. </a:t>
            </a:r>
          </a:p>
          <a:p>
            <a:pPr marL="285750" indent="-285750">
              <a:buFont typeface="Arial" panose="020B0604020202020204" pitchFamily="34" charset="0"/>
              <a:buChar char="•"/>
            </a:pPr>
            <a:r>
              <a:rPr lang="en-US" b="0" i="0" dirty="0">
                <a:effectLst/>
                <a:latin typeface="Arial" panose="020B0604020202020204" pitchFamily="34" charset="0"/>
              </a:rPr>
              <a:t>Count 3. Last time—breathe in through your nose and out through your mouth. </a:t>
            </a:r>
          </a:p>
          <a:p>
            <a:pPr marL="285750" indent="-285750">
              <a:buFont typeface="Arial" panose="020B0604020202020204" pitchFamily="34" charset="0"/>
              <a:buChar char="•"/>
            </a:pPr>
            <a:r>
              <a:rPr lang="en-US" b="0" i="0" dirty="0">
                <a:effectLst/>
                <a:latin typeface="Arial" panose="020B0604020202020204" pitchFamily="34" charset="0"/>
              </a:rPr>
              <a:t>Count 4. Now begin counting at 1 again. When your mind begins to wander and you catch yourself thinking of something else, return your focus to counting your breaths. Try not to criticize yourself for getting distracted. Just keep taking slow breaths into your belly, in and out. Imagine filling up your belly with air like a balloon. Feel it rising with each inhalation and falling with each exhalation. </a:t>
            </a:r>
          </a:p>
          <a:p>
            <a:pPr marL="285750" indent="-285750">
              <a:buFont typeface="Arial" panose="020B0604020202020204" pitchFamily="34" charset="0"/>
              <a:buChar char="•"/>
            </a:pPr>
            <a:r>
              <a:rPr lang="en-US" b="0" i="0" dirty="0">
                <a:effectLst/>
                <a:latin typeface="Arial" panose="020B0604020202020204" pitchFamily="34" charset="0"/>
              </a:rPr>
              <a:t>Keep counting each breath, and with each exhale, feel your body relaxing, deeper and deeper. Keep breathing until your alarm goes off, and then slowly return your focus to the room.</a:t>
            </a:r>
            <a:endParaRPr lang="en-CA" dirty="0"/>
          </a:p>
        </p:txBody>
      </p:sp>
      <p:sp>
        <p:nvSpPr>
          <p:cNvPr id="2" name="Slide Number Placeholder 1">
            <a:extLst>
              <a:ext uri="{FF2B5EF4-FFF2-40B4-BE49-F238E27FC236}">
                <a16:creationId xmlns:a16="http://schemas.microsoft.com/office/drawing/2014/main" id="{DCF3E028-490A-5728-CD49-D2FAC9B62271}"/>
              </a:ext>
            </a:extLst>
          </p:cNvPr>
          <p:cNvSpPr>
            <a:spLocks noGrp="1"/>
          </p:cNvSpPr>
          <p:nvPr>
            <p:ph type="sldNum" sz="quarter" idx="12"/>
          </p:nvPr>
        </p:nvSpPr>
        <p:spPr/>
        <p:txBody>
          <a:bodyPr/>
          <a:lstStyle/>
          <a:p>
            <a:fld id="{F48A3050-3C4F-4E17-905D-E7C5B5406460}" type="slidenum">
              <a:rPr lang="en-CA" smtClean="0"/>
              <a:t>63</a:t>
            </a:fld>
            <a:endParaRPr lang="en-CA"/>
          </a:p>
        </p:txBody>
      </p:sp>
    </p:spTree>
    <p:extLst>
      <p:ext uri="{BB962C8B-B14F-4D97-AF65-F5344CB8AC3E}">
        <p14:creationId xmlns:p14="http://schemas.microsoft.com/office/powerpoint/2010/main" val="28589420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27CF6-FF1E-43B9-9A25-C1127D2525C4}"/>
              </a:ext>
            </a:extLst>
          </p:cNvPr>
          <p:cNvSpPr>
            <a:spLocks noGrp="1"/>
          </p:cNvSpPr>
          <p:nvPr>
            <p:ph type="title" idx="4294967295"/>
          </p:nvPr>
        </p:nvSpPr>
        <p:spPr>
          <a:xfrm>
            <a:off x="192014" y="103225"/>
            <a:ext cx="5202237" cy="1000125"/>
          </a:xfrm>
        </p:spPr>
        <p:txBody>
          <a:bodyPr vert="horz" lIns="91440" tIns="45720" rIns="91440" bIns="45720" rtlCol="0" anchor="ctr">
            <a:normAutofit fontScale="90000"/>
          </a:bodyPr>
          <a:lstStyle/>
          <a:p>
            <a:pPr algn="ctr"/>
            <a:r>
              <a:rPr lang="en-US" dirty="0">
                <a:solidFill>
                  <a:schemeClr val="bg1"/>
                </a:solidFill>
              </a:rPr>
              <a:t>Distress tolerance week 4</a:t>
            </a:r>
          </a:p>
        </p:txBody>
      </p:sp>
      <p:sp>
        <p:nvSpPr>
          <p:cNvPr id="3" name="Content Placeholder 2">
            <a:extLst>
              <a:ext uri="{FF2B5EF4-FFF2-40B4-BE49-F238E27FC236}">
                <a16:creationId xmlns:a16="http://schemas.microsoft.com/office/drawing/2014/main" id="{DC3FB72A-1D7A-4484-91DA-EAC437517E61}"/>
              </a:ext>
            </a:extLst>
          </p:cNvPr>
          <p:cNvSpPr>
            <a:spLocks noGrp="1"/>
          </p:cNvSpPr>
          <p:nvPr>
            <p:ph sz="half" idx="4294967295"/>
          </p:nvPr>
        </p:nvSpPr>
        <p:spPr>
          <a:xfrm>
            <a:off x="6018362" y="260350"/>
            <a:ext cx="6096000" cy="6597650"/>
          </a:xfrm>
        </p:spPr>
        <p:txBody>
          <a:bodyPr vert="horz" lIns="91440" tIns="45720" rIns="91440" bIns="45720" rtlCol="0" anchor="ctr">
            <a:normAutofit/>
          </a:bodyPr>
          <a:lstStyle/>
          <a:p>
            <a:pPr marL="0" indent="0">
              <a:buNone/>
            </a:pPr>
            <a:endParaRPr lang="en-US" sz="2800" dirty="0"/>
          </a:p>
          <a:p>
            <a:r>
              <a:rPr lang="en-US" sz="2800" dirty="0"/>
              <a:t>1. Live in the present moment</a:t>
            </a:r>
          </a:p>
          <a:p>
            <a:r>
              <a:rPr lang="en-US" sz="2800" dirty="0">
                <a:solidFill>
                  <a:schemeClr val="bg1"/>
                </a:solidFill>
              </a:rPr>
              <a:t>2. Use self encouraging coping thoughts.</a:t>
            </a:r>
          </a:p>
          <a:p>
            <a:r>
              <a:rPr lang="en-US" sz="2800" dirty="0"/>
              <a:t>3. Radical acceptance.</a:t>
            </a:r>
          </a:p>
          <a:p>
            <a:r>
              <a:rPr lang="en-US" sz="2800" dirty="0"/>
              <a:t>4. Self affirming statements</a:t>
            </a:r>
          </a:p>
          <a:p>
            <a:r>
              <a:rPr lang="en-US" sz="2800" dirty="0"/>
              <a:t>5. Feelings – threat balance</a:t>
            </a:r>
          </a:p>
          <a:p>
            <a:r>
              <a:rPr lang="en-US" sz="2800" dirty="0"/>
              <a:t>6. Create new coping strategies.</a:t>
            </a:r>
          </a:p>
          <a:p>
            <a:r>
              <a:rPr lang="en-US" sz="2800" dirty="0"/>
              <a:t>7. Create an emergency coping plan</a:t>
            </a:r>
            <a:endParaRPr lang="en-CA" sz="2800" dirty="0"/>
          </a:p>
          <a:p>
            <a:pPr>
              <a:lnSpc>
                <a:spcPct val="90000"/>
              </a:lnSpc>
            </a:pPr>
            <a:endParaRPr lang="en-US" sz="2800" dirty="0"/>
          </a:p>
        </p:txBody>
      </p:sp>
      <p:pic>
        <p:nvPicPr>
          <p:cNvPr id="9" name="Content Placeholder 8">
            <a:extLst>
              <a:ext uri="{FF2B5EF4-FFF2-40B4-BE49-F238E27FC236}">
                <a16:creationId xmlns:a16="http://schemas.microsoft.com/office/drawing/2014/main" id="{7F5203D4-CD0A-41EE-8180-CC18BDE26271}"/>
              </a:ext>
            </a:extLst>
          </p:cNvPr>
          <p:cNvPicPr>
            <a:picLocks noGrp="1"/>
          </p:cNvPicPr>
          <p:nvPr>
            <p:ph sz="half" idx="4294967295"/>
          </p:nvPr>
        </p:nvPicPr>
        <p:blipFill rotWithShape="1">
          <a:blip r:embed="rId2">
            <a:extLst>
              <a:ext uri="{28A0092B-C50C-407E-A947-70E740481C1C}">
                <a14:useLocalDpi xmlns:a14="http://schemas.microsoft.com/office/drawing/2010/main" val="0"/>
              </a:ext>
            </a:extLst>
          </a:blip>
          <a:srcRect l="15374" r="15377" b="2"/>
          <a:stretch/>
        </p:blipFill>
        <p:spPr bwMode="auto">
          <a:xfrm>
            <a:off x="280988" y="1209675"/>
            <a:ext cx="5446713" cy="5249863"/>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4" name="Slide Number Placeholder 3">
            <a:extLst>
              <a:ext uri="{FF2B5EF4-FFF2-40B4-BE49-F238E27FC236}">
                <a16:creationId xmlns:a16="http://schemas.microsoft.com/office/drawing/2014/main" id="{2608FC9E-ECC3-7136-ECAB-651AFF2DEE14}"/>
              </a:ext>
            </a:extLst>
          </p:cNvPr>
          <p:cNvSpPr>
            <a:spLocks noGrp="1"/>
          </p:cNvSpPr>
          <p:nvPr>
            <p:ph type="sldNum" sz="quarter" idx="12"/>
          </p:nvPr>
        </p:nvSpPr>
        <p:spPr/>
        <p:txBody>
          <a:bodyPr/>
          <a:lstStyle/>
          <a:p>
            <a:fld id="{F48A3050-3C4F-4E17-905D-E7C5B5406460}" type="slidenum">
              <a:rPr lang="en-CA" smtClean="0"/>
              <a:t>64</a:t>
            </a:fld>
            <a:endParaRPr lang="en-CA"/>
          </a:p>
        </p:txBody>
      </p:sp>
    </p:spTree>
    <p:extLst>
      <p:ext uri="{BB962C8B-B14F-4D97-AF65-F5344CB8AC3E}">
        <p14:creationId xmlns:p14="http://schemas.microsoft.com/office/powerpoint/2010/main" val="469597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685CD-2B52-C1BF-861F-AB08CE184180}"/>
              </a:ext>
            </a:extLst>
          </p:cNvPr>
          <p:cNvSpPr>
            <a:spLocks noGrp="1"/>
          </p:cNvSpPr>
          <p:nvPr>
            <p:ph type="title" idx="4294967295"/>
          </p:nvPr>
        </p:nvSpPr>
        <p:spPr>
          <a:xfrm>
            <a:off x="102637" y="-444857"/>
            <a:ext cx="4575175" cy="2476501"/>
          </a:xfrm>
        </p:spPr>
        <p:txBody>
          <a:bodyPr>
            <a:normAutofit/>
          </a:bodyPr>
          <a:lstStyle/>
          <a:p>
            <a:pPr algn="ctr"/>
            <a:r>
              <a:rPr lang="en-US" sz="3300" dirty="0">
                <a:solidFill>
                  <a:schemeClr val="bg1"/>
                </a:solidFill>
              </a:rPr>
              <a:t>Self Encouraging coping thoughts</a:t>
            </a:r>
          </a:p>
        </p:txBody>
      </p:sp>
      <p:sp>
        <p:nvSpPr>
          <p:cNvPr id="3" name="Content Placeholder 2">
            <a:extLst>
              <a:ext uri="{FF2B5EF4-FFF2-40B4-BE49-F238E27FC236}">
                <a16:creationId xmlns:a16="http://schemas.microsoft.com/office/drawing/2014/main" id="{AB2DF9BD-3B97-9902-EA36-59935E66D93C}"/>
              </a:ext>
            </a:extLst>
          </p:cNvPr>
          <p:cNvSpPr>
            <a:spLocks noGrp="1"/>
          </p:cNvSpPr>
          <p:nvPr>
            <p:ph idx="4294967295"/>
          </p:nvPr>
        </p:nvSpPr>
        <p:spPr>
          <a:xfrm>
            <a:off x="4405023" y="267057"/>
            <a:ext cx="7492080" cy="4559300"/>
          </a:xfrm>
        </p:spPr>
        <p:txBody>
          <a:bodyPr>
            <a:noAutofit/>
          </a:bodyPr>
          <a:lstStyle/>
          <a:p>
            <a:r>
              <a:rPr lang="en-US" sz="2400" dirty="0"/>
              <a:t>Many people feel better when others encourage them, however there are times when we’re distressed and all alone.</a:t>
            </a:r>
          </a:p>
          <a:p>
            <a:r>
              <a:rPr lang="en-US" sz="2400" dirty="0"/>
              <a:t>Learning self encouragement statements and making them a personal mantra can be very helpful</a:t>
            </a:r>
          </a:p>
          <a:p>
            <a:r>
              <a:rPr lang="en-US" sz="2400" dirty="0"/>
              <a:t>Self-encouraging coping statements or thoughts might for example remind us of how strong we’ve been in the past and how we survived previous distressing situations</a:t>
            </a:r>
          </a:p>
          <a:p>
            <a:r>
              <a:rPr lang="en-US" sz="2400" dirty="0"/>
              <a:t>Use them when you’re feeling distressed. Use them in your crisis plan </a:t>
            </a:r>
          </a:p>
          <a:p>
            <a:r>
              <a:rPr lang="en-US" sz="2400" dirty="0"/>
              <a:t>Some examples of self-encouragement include: “This too shall pass", "I can be anxious and still deal with the situation". "I'm strong enough to handle what’s happening to me right now” (see next slide for more examples)</a:t>
            </a:r>
          </a:p>
          <a:p>
            <a:r>
              <a:rPr lang="en-US" sz="2400" dirty="0"/>
              <a:t>Come up with your own self encouragement statements.</a:t>
            </a:r>
          </a:p>
        </p:txBody>
      </p:sp>
      <p:pic>
        <p:nvPicPr>
          <p:cNvPr id="3074" name="Picture 2" descr="The Little Engine That Could - Novell &amp; Novell Counseling Services">
            <a:extLst>
              <a:ext uri="{FF2B5EF4-FFF2-40B4-BE49-F238E27FC236}">
                <a16:creationId xmlns:a16="http://schemas.microsoft.com/office/drawing/2014/main" id="{67B80D59-FA1F-F71C-B772-9EE1E94CC6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356" y="1392492"/>
            <a:ext cx="3636462" cy="484705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8269B51B-55A4-A3AB-CDC2-92015C9A71B4}"/>
              </a:ext>
            </a:extLst>
          </p:cNvPr>
          <p:cNvSpPr>
            <a:spLocks noGrp="1"/>
          </p:cNvSpPr>
          <p:nvPr>
            <p:ph type="sldNum" sz="quarter" idx="12"/>
          </p:nvPr>
        </p:nvSpPr>
        <p:spPr/>
        <p:txBody>
          <a:bodyPr/>
          <a:lstStyle/>
          <a:p>
            <a:fld id="{F48A3050-3C4F-4E17-905D-E7C5B5406460}" type="slidenum">
              <a:rPr lang="en-CA" smtClean="0"/>
              <a:t>65</a:t>
            </a:fld>
            <a:endParaRPr lang="en-CA"/>
          </a:p>
        </p:txBody>
      </p:sp>
    </p:spTree>
    <p:extLst>
      <p:ext uri="{BB962C8B-B14F-4D97-AF65-F5344CB8AC3E}">
        <p14:creationId xmlns:p14="http://schemas.microsoft.com/office/powerpoint/2010/main" val="23548008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276C77-6590-E8FA-23A5-7C5D442833F5}"/>
              </a:ext>
            </a:extLst>
          </p:cNvPr>
          <p:cNvSpPr txBox="1"/>
          <p:nvPr/>
        </p:nvSpPr>
        <p:spPr>
          <a:xfrm>
            <a:off x="0" y="242596"/>
            <a:ext cx="12191999" cy="6370975"/>
          </a:xfrm>
          <a:prstGeom prst="rect">
            <a:avLst/>
          </a:prstGeom>
          <a:noFill/>
        </p:spPr>
        <p:txBody>
          <a:bodyPr wrap="square">
            <a:spAutoFit/>
          </a:bodyPr>
          <a:lstStyle/>
          <a:p>
            <a:r>
              <a:rPr lang="en-US" sz="2800" b="0" i="0" dirty="0">
                <a:solidFill>
                  <a:srgbClr val="222222"/>
                </a:solidFill>
                <a:effectLst/>
                <a:latin typeface="Arial" panose="020B0604020202020204" pitchFamily="34" charset="0"/>
              </a:rPr>
              <a:t>                         LIST OF ENCOURAGING COPING THOUGHTS</a:t>
            </a:r>
          </a:p>
          <a:p>
            <a:endParaRPr lang="en-US" sz="2000" b="0" i="0" dirty="0">
              <a:solidFill>
                <a:srgbClr val="222222"/>
              </a:solidFill>
              <a:effectLst/>
              <a:latin typeface="Arial" panose="020B0604020202020204" pitchFamily="34" charset="0"/>
            </a:endParaRPr>
          </a:p>
          <a:p>
            <a:pPr marL="285750" indent="-285750">
              <a:buFont typeface="Arial" panose="020B0604020202020204" pitchFamily="34" charset="0"/>
              <a:buChar char="•"/>
            </a:pPr>
            <a:r>
              <a:rPr lang="en-US" sz="2000" b="0" i="0" dirty="0">
                <a:effectLst/>
                <a:latin typeface="Arial" panose="020B0604020202020204" pitchFamily="34" charset="0"/>
              </a:rPr>
              <a:t>“This situation won’t last forever.” </a:t>
            </a:r>
          </a:p>
          <a:p>
            <a:pPr marL="285750" indent="-285750">
              <a:buFont typeface="Arial" panose="020B0604020202020204" pitchFamily="34" charset="0"/>
              <a:buChar char="•"/>
            </a:pPr>
            <a:r>
              <a:rPr lang="en-US" sz="2000" b="0" i="0" dirty="0">
                <a:effectLst/>
                <a:latin typeface="Arial" panose="020B0604020202020204" pitchFamily="34" charset="0"/>
              </a:rPr>
              <a:t>“I’ve already been through many other painful experiences, and I’ve survived.” </a:t>
            </a:r>
          </a:p>
          <a:p>
            <a:pPr marL="285750" indent="-285750">
              <a:buFont typeface="Arial" panose="020B0604020202020204" pitchFamily="34" charset="0"/>
              <a:buChar char="•"/>
            </a:pPr>
            <a:r>
              <a:rPr lang="en-US" sz="2000" b="0" i="0" dirty="0">
                <a:effectLst/>
                <a:latin typeface="Arial" panose="020B0604020202020204" pitchFamily="34" charset="0"/>
              </a:rPr>
              <a:t>“This too shall pass.“ </a:t>
            </a:r>
          </a:p>
          <a:p>
            <a:pPr marL="285750" indent="-285750">
              <a:buFont typeface="Arial" panose="020B0604020202020204" pitchFamily="34" charset="0"/>
              <a:buChar char="•"/>
            </a:pPr>
            <a:r>
              <a:rPr lang="en-US" sz="2000" b="0" i="0" dirty="0">
                <a:effectLst/>
                <a:latin typeface="Arial" panose="020B0604020202020204" pitchFamily="34" charset="0"/>
              </a:rPr>
              <a:t>“My feelings make me uncomfortable right now, but I can accept them.” </a:t>
            </a:r>
          </a:p>
          <a:p>
            <a:pPr marL="285750" indent="-285750">
              <a:buFont typeface="Arial" panose="020B0604020202020204" pitchFamily="34" charset="0"/>
              <a:buChar char="•"/>
            </a:pPr>
            <a:r>
              <a:rPr lang="en-US" sz="2000" b="0" i="0" dirty="0">
                <a:effectLst/>
                <a:latin typeface="Arial" panose="020B0604020202020204" pitchFamily="34" charset="0"/>
              </a:rPr>
              <a:t>“I can be anxious and still deal with the situation.” </a:t>
            </a:r>
          </a:p>
          <a:p>
            <a:pPr marL="285750" indent="-285750">
              <a:buFont typeface="Arial" panose="020B0604020202020204" pitchFamily="34" charset="0"/>
              <a:buChar char="•"/>
            </a:pPr>
            <a:r>
              <a:rPr lang="en-US" sz="2000" b="0" i="0" dirty="0">
                <a:effectLst/>
                <a:latin typeface="Arial" panose="020B0604020202020204" pitchFamily="34" charset="0"/>
              </a:rPr>
              <a:t>“I’m strong enough to handle what’s happening to me right now.” </a:t>
            </a:r>
          </a:p>
          <a:p>
            <a:pPr marL="285750" indent="-285750">
              <a:buFont typeface="Arial" panose="020B0604020202020204" pitchFamily="34" charset="0"/>
              <a:buChar char="•"/>
            </a:pPr>
            <a:r>
              <a:rPr lang="en-US" sz="2000" b="0" i="0" dirty="0">
                <a:effectLst/>
                <a:latin typeface="Arial" panose="020B0604020202020204" pitchFamily="34" charset="0"/>
              </a:rPr>
              <a:t>“This is an opportunity for me to learn how to cope with my fears.” </a:t>
            </a:r>
          </a:p>
          <a:p>
            <a:pPr marL="285750" indent="-285750">
              <a:buFont typeface="Arial" panose="020B0604020202020204" pitchFamily="34" charset="0"/>
              <a:buChar char="•"/>
            </a:pPr>
            <a:r>
              <a:rPr lang="en-US" sz="2000" b="0" i="0" dirty="0">
                <a:effectLst/>
                <a:latin typeface="Arial" panose="020B0604020202020204" pitchFamily="34" charset="0"/>
              </a:rPr>
              <a:t>“I can ride this out and not let it get to me.” </a:t>
            </a:r>
          </a:p>
          <a:p>
            <a:pPr marL="285750" indent="-285750">
              <a:buFont typeface="Arial" panose="020B0604020202020204" pitchFamily="34" charset="0"/>
              <a:buChar char="•"/>
            </a:pPr>
            <a:r>
              <a:rPr lang="en-US" sz="2000" b="0" i="0" dirty="0">
                <a:effectLst/>
                <a:latin typeface="Arial" panose="020B0604020202020204" pitchFamily="34" charset="0"/>
              </a:rPr>
              <a:t>“I can take all the time I need right now to let go and relax.” </a:t>
            </a:r>
          </a:p>
          <a:p>
            <a:pPr marL="285750" indent="-285750">
              <a:buFont typeface="Arial" panose="020B0604020202020204" pitchFamily="34" charset="0"/>
              <a:buChar char="•"/>
            </a:pPr>
            <a:r>
              <a:rPr lang="en-US" sz="2000" b="0" i="0" dirty="0">
                <a:effectLst/>
                <a:latin typeface="Arial" panose="020B0604020202020204" pitchFamily="34" charset="0"/>
              </a:rPr>
              <a:t>“I’ve survived other situations like this before, and I’ll survive this one too.” </a:t>
            </a:r>
          </a:p>
          <a:p>
            <a:pPr marL="285750" indent="-285750">
              <a:buFont typeface="Arial" panose="020B0604020202020204" pitchFamily="34" charset="0"/>
              <a:buChar char="•"/>
            </a:pPr>
            <a:r>
              <a:rPr lang="en-US" sz="2000" b="0" i="0" dirty="0">
                <a:effectLst/>
                <a:latin typeface="Arial" panose="020B0604020202020204" pitchFamily="34" charset="0"/>
              </a:rPr>
              <a:t>“My anxiety/ fear/ sadness won’t kill me; it just doesn’t feel good right now.” </a:t>
            </a:r>
          </a:p>
          <a:p>
            <a:pPr marL="285750" indent="-285750">
              <a:buFont typeface="Arial" panose="020B0604020202020204" pitchFamily="34" charset="0"/>
              <a:buChar char="•"/>
            </a:pPr>
            <a:r>
              <a:rPr lang="en-US" sz="2000" b="0" i="0" dirty="0">
                <a:effectLst/>
                <a:latin typeface="Arial" panose="020B0604020202020204" pitchFamily="34" charset="0"/>
              </a:rPr>
              <a:t>“These are just my feelings, and eventually they’ll go away.” </a:t>
            </a:r>
          </a:p>
          <a:p>
            <a:pPr marL="285750" indent="-285750">
              <a:buFont typeface="Arial" panose="020B0604020202020204" pitchFamily="34" charset="0"/>
              <a:buChar char="•"/>
            </a:pPr>
            <a:r>
              <a:rPr lang="en-US" sz="2000" b="0" i="0" dirty="0">
                <a:effectLst/>
                <a:latin typeface="Arial" panose="020B0604020202020204" pitchFamily="34" charset="0"/>
              </a:rPr>
              <a:t>“It’s okay to feel sad/ anxious/ afraid sometimes.” </a:t>
            </a:r>
          </a:p>
          <a:p>
            <a:pPr marL="285750" indent="-285750">
              <a:buFont typeface="Arial" panose="020B0604020202020204" pitchFamily="34" charset="0"/>
              <a:buChar char="•"/>
            </a:pPr>
            <a:r>
              <a:rPr lang="en-US" sz="2000" b="0" i="0" dirty="0">
                <a:effectLst/>
                <a:latin typeface="Arial" panose="020B0604020202020204" pitchFamily="34" charset="0"/>
              </a:rPr>
              <a:t>“My thoughts don’t control my life; I do.”</a:t>
            </a:r>
            <a:r>
              <a:rPr lang="en-US" sz="2000" b="0" i="0" dirty="0">
                <a:solidFill>
                  <a:srgbClr val="222222"/>
                </a:solidFill>
                <a:effectLst/>
                <a:latin typeface="Arial" panose="020B0604020202020204" pitchFamily="34" charset="0"/>
              </a:rPr>
              <a:t> </a:t>
            </a:r>
          </a:p>
          <a:p>
            <a:pPr marL="285750" indent="-285750">
              <a:buFont typeface="Arial" panose="020B0604020202020204" pitchFamily="34" charset="0"/>
              <a:buChar char="•"/>
            </a:pPr>
            <a:r>
              <a:rPr lang="en-US" sz="2000" b="0" i="0" dirty="0">
                <a:effectLst/>
                <a:latin typeface="Arial" panose="020B0604020202020204" pitchFamily="34" charset="0"/>
              </a:rPr>
              <a:t>“I can think different thoughts if I want to.” </a:t>
            </a:r>
          </a:p>
          <a:p>
            <a:pPr marL="285750" indent="-285750">
              <a:buFont typeface="Arial" panose="020B0604020202020204" pitchFamily="34" charset="0"/>
              <a:buChar char="•"/>
            </a:pPr>
            <a:r>
              <a:rPr lang="en-US" sz="2000" b="0" i="0" dirty="0">
                <a:effectLst/>
                <a:latin typeface="Arial" panose="020B0604020202020204" pitchFamily="34" charset="0"/>
              </a:rPr>
              <a:t>“I’m not in danger right now.” “So what?” </a:t>
            </a:r>
          </a:p>
          <a:p>
            <a:pPr marL="285750" indent="-285750">
              <a:buFont typeface="Arial" panose="020B0604020202020204" pitchFamily="34" charset="0"/>
              <a:buChar char="•"/>
            </a:pPr>
            <a:r>
              <a:rPr lang="en-US" sz="2000" b="0" i="0" dirty="0">
                <a:effectLst/>
                <a:latin typeface="Arial" panose="020B0604020202020204" pitchFamily="34" charset="0"/>
              </a:rPr>
              <a:t>“This situation sucks, but it’s only temporary.” </a:t>
            </a:r>
          </a:p>
          <a:p>
            <a:pPr marL="285750" indent="-285750">
              <a:buFont typeface="Arial" panose="020B0604020202020204" pitchFamily="34" charset="0"/>
              <a:buChar char="•"/>
            </a:pPr>
            <a:r>
              <a:rPr lang="en-US" sz="2000" b="0" i="0" dirty="0">
                <a:effectLst/>
                <a:latin typeface="Arial" panose="020B0604020202020204" pitchFamily="34" charset="0"/>
              </a:rPr>
              <a:t>“I’m strong and I can deal with this.”</a:t>
            </a:r>
            <a:endParaRPr lang="en-CA" sz="2000" dirty="0"/>
          </a:p>
        </p:txBody>
      </p:sp>
      <p:sp>
        <p:nvSpPr>
          <p:cNvPr id="2" name="Slide Number Placeholder 1">
            <a:extLst>
              <a:ext uri="{FF2B5EF4-FFF2-40B4-BE49-F238E27FC236}">
                <a16:creationId xmlns:a16="http://schemas.microsoft.com/office/drawing/2014/main" id="{AEBBB9C2-6E8E-ABF9-7570-A77B91F3B966}"/>
              </a:ext>
            </a:extLst>
          </p:cNvPr>
          <p:cNvSpPr>
            <a:spLocks noGrp="1"/>
          </p:cNvSpPr>
          <p:nvPr>
            <p:ph type="sldNum" sz="quarter" idx="12"/>
          </p:nvPr>
        </p:nvSpPr>
        <p:spPr/>
        <p:txBody>
          <a:bodyPr/>
          <a:lstStyle/>
          <a:p>
            <a:fld id="{F48A3050-3C4F-4E17-905D-E7C5B5406460}" type="slidenum">
              <a:rPr lang="en-CA" smtClean="0"/>
              <a:t>66</a:t>
            </a:fld>
            <a:endParaRPr lang="en-CA"/>
          </a:p>
        </p:txBody>
      </p:sp>
    </p:spTree>
    <p:extLst>
      <p:ext uri="{BB962C8B-B14F-4D97-AF65-F5344CB8AC3E}">
        <p14:creationId xmlns:p14="http://schemas.microsoft.com/office/powerpoint/2010/main" val="9408192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27CF6-FF1E-43B9-9A25-C1127D2525C4}"/>
              </a:ext>
            </a:extLst>
          </p:cNvPr>
          <p:cNvSpPr>
            <a:spLocks noGrp="1"/>
          </p:cNvSpPr>
          <p:nvPr>
            <p:ph type="title" idx="4294967295"/>
          </p:nvPr>
        </p:nvSpPr>
        <p:spPr>
          <a:xfrm>
            <a:off x="192014" y="103225"/>
            <a:ext cx="5202237" cy="1000125"/>
          </a:xfrm>
        </p:spPr>
        <p:txBody>
          <a:bodyPr vert="horz" lIns="91440" tIns="45720" rIns="91440" bIns="45720" rtlCol="0" anchor="ctr">
            <a:normAutofit fontScale="90000"/>
          </a:bodyPr>
          <a:lstStyle/>
          <a:p>
            <a:pPr algn="ctr"/>
            <a:r>
              <a:rPr lang="en-US" dirty="0">
                <a:solidFill>
                  <a:schemeClr val="bg1"/>
                </a:solidFill>
              </a:rPr>
              <a:t>Distress tolerance week 4</a:t>
            </a:r>
          </a:p>
        </p:txBody>
      </p:sp>
      <p:sp>
        <p:nvSpPr>
          <p:cNvPr id="3" name="Content Placeholder 2">
            <a:extLst>
              <a:ext uri="{FF2B5EF4-FFF2-40B4-BE49-F238E27FC236}">
                <a16:creationId xmlns:a16="http://schemas.microsoft.com/office/drawing/2014/main" id="{DC3FB72A-1D7A-4484-91DA-EAC437517E61}"/>
              </a:ext>
            </a:extLst>
          </p:cNvPr>
          <p:cNvSpPr>
            <a:spLocks noGrp="1"/>
          </p:cNvSpPr>
          <p:nvPr>
            <p:ph sz="half" idx="4294967295"/>
          </p:nvPr>
        </p:nvSpPr>
        <p:spPr>
          <a:xfrm>
            <a:off x="6018362" y="260350"/>
            <a:ext cx="6096000" cy="6597650"/>
          </a:xfrm>
        </p:spPr>
        <p:txBody>
          <a:bodyPr vert="horz" lIns="91440" tIns="45720" rIns="91440" bIns="45720" rtlCol="0" anchor="ctr">
            <a:normAutofit/>
          </a:bodyPr>
          <a:lstStyle/>
          <a:p>
            <a:r>
              <a:rPr lang="en-US" sz="2800" dirty="0"/>
              <a:t>1. Live in the present moment</a:t>
            </a:r>
          </a:p>
          <a:p>
            <a:r>
              <a:rPr lang="en-US" sz="2800" dirty="0"/>
              <a:t>2. Use self encouraging coping thoughts.</a:t>
            </a:r>
          </a:p>
          <a:p>
            <a:r>
              <a:rPr lang="en-US" sz="2800" dirty="0">
                <a:solidFill>
                  <a:schemeClr val="bg1"/>
                </a:solidFill>
              </a:rPr>
              <a:t>3. Radical acceptance.</a:t>
            </a:r>
          </a:p>
          <a:p>
            <a:r>
              <a:rPr lang="en-US" sz="2800" dirty="0"/>
              <a:t>4. Self affirming statements</a:t>
            </a:r>
          </a:p>
          <a:p>
            <a:r>
              <a:rPr lang="en-US" sz="2800" dirty="0"/>
              <a:t>5. Feelings – threat balance</a:t>
            </a:r>
          </a:p>
          <a:p>
            <a:r>
              <a:rPr lang="en-US" sz="2800" dirty="0"/>
              <a:t>6. Create new coping strategies.</a:t>
            </a:r>
          </a:p>
          <a:p>
            <a:r>
              <a:rPr lang="en-US" sz="2800" dirty="0"/>
              <a:t>7. Create an emergency coping plan</a:t>
            </a:r>
            <a:endParaRPr lang="en-CA" sz="2800" dirty="0"/>
          </a:p>
          <a:p>
            <a:pPr>
              <a:lnSpc>
                <a:spcPct val="90000"/>
              </a:lnSpc>
            </a:pPr>
            <a:endParaRPr lang="en-US" sz="2800" dirty="0"/>
          </a:p>
        </p:txBody>
      </p:sp>
      <p:pic>
        <p:nvPicPr>
          <p:cNvPr id="9" name="Content Placeholder 8">
            <a:extLst>
              <a:ext uri="{FF2B5EF4-FFF2-40B4-BE49-F238E27FC236}">
                <a16:creationId xmlns:a16="http://schemas.microsoft.com/office/drawing/2014/main" id="{7F5203D4-CD0A-41EE-8180-CC18BDE26271}"/>
              </a:ext>
            </a:extLst>
          </p:cNvPr>
          <p:cNvPicPr>
            <a:picLocks noGrp="1"/>
          </p:cNvPicPr>
          <p:nvPr>
            <p:ph sz="half" idx="4294967295"/>
          </p:nvPr>
        </p:nvPicPr>
        <p:blipFill rotWithShape="1">
          <a:blip r:embed="rId2">
            <a:extLst>
              <a:ext uri="{28A0092B-C50C-407E-A947-70E740481C1C}">
                <a14:useLocalDpi xmlns:a14="http://schemas.microsoft.com/office/drawing/2010/main" val="0"/>
              </a:ext>
            </a:extLst>
          </a:blip>
          <a:srcRect l="15374" r="15377" b="2"/>
          <a:stretch/>
        </p:blipFill>
        <p:spPr bwMode="auto">
          <a:xfrm>
            <a:off x="280988" y="1209675"/>
            <a:ext cx="5446713" cy="5249863"/>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4" name="Slide Number Placeholder 3">
            <a:extLst>
              <a:ext uri="{FF2B5EF4-FFF2-40B4-BE49-F238E27FC236}">
                <a16:creationId xmlns:a16="http://schemas.microsoft.com/office/drawing/2014/main" id="{E7E950BA-B285-E0AC-A29A-4DE1C48170B0}"/>
              </a:ext>
            </a:extLst>
          </p:cNvPr>
          <p:cNvSpPr>
            <a:spLocks noGrp="1"/>
          </p:cNvSpPr>
          <p:nvPr>
            <p:ph type="sldNum" sz="quarter" idx="12"/>
          </p:nvPr>
        </p:nvSpPr>
        <p:spPr/>
        <p:txBody>
          <a:bodyPr/>
          <a:lstStyle/>
          <a:p>
            <a:fld id="{F48A3050-3C4F-4E17-905D-E7C5B5406460}" type="slidenum">
              <a:rPr lang="en-CA" smtClean="0"/>
              <a:t>67</a:t>
            </a:fld>
            <a:endParaRPr lang="en-CA"/>
          </a:p>
        </p:txBody>
      </p:sp>
    </p:spTree>
    <p:extLst>
      <p:ext uri="{BB962C8B-B14F-4D97-AF65-F5344CB8AC3E}">
        <p14:creationId xmlns:p14="http://schemas.microsoft.com/office/powerpoint/2010/main" val="20060159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EC3C0-5B7D-493E-E635-26AF314C3151}"/>
              </a:ext>
            </a:extLst>
          </p:cNvPr>
          <p:cNvSpPr>
            <a:spLocks noGrp="1"/>
          </p:cNvSpPr>
          <p:nvPr>
            <p:ph type="title" idx="4294967295"/>
          </p:nvPr>
        </p:nvSpPr>
        <p:spPr>
          <a:xfrm>
            <a:off x="117663" y="0"/>
            <a:ext cx="5003570" cy="2060576"/>
          </a:xfrm>
        </p:spPr>
        <p:txBody>
          <a:bodyPr>
            <a:normAutofit/>
          </a:bodyPr>
          <a:lstStyle/>
          <a:p>
            <a:pPr algn="ctr"/>
            <a:r>
              <a:rPr lang="en-US" dirty="0">
                <a:solidFill>
                  <a:schemeClr val="bg1"/>
                </a:solidFill>
              </a:rPr>
              <a:t>Radical Acceptance</a:t>
            </a:r>
          </a:p>
        </p:txBody>
      </p:sp>
      <p:sp>
        <p:nvSpPr>
          <p:cNvPr id="3" name="Content Placeholder 2">
            <a:extLst>
              <a:ext uri="{FF2B5EF4-FFF2-40B4-BE49-F238E27FC236}">
                <a16:creationId xmlns:a16="http://schemas.microsoft.com/office/drawing/2014/main" id="{98CEEA70-D113-E8E8-F414-85077129A1D5}"/>
              </a:ext>
            </a:extLst>
          </p:cNvPr>
          <p:cNvSpPr>
            <a:spLocks noGrp="1"/>
          </p:cNvSpPr>
          <p:nvPr>
            <p:ph idx="4294967295"/>
          </p:nvPr>
        </p:nvSpPr>
        <p:spPr>
          <a:xfrm>
            <a:off x="5279765" y="289675"/>
            <a:ext cx="6794572" cy="6568325"/>
          </a:xfrm>
        </p:spPr>
        <p:txBody>
          <a:bodyPr>
            <a:normAutofit/>
          </a:bodyPr>
          <a:lstStyle/>
          <a:p>
            <a:r>
              <a:rPr lang="en-US" sz="2400" dirty="0"/>
              <a:t>DBT urges us to balance </a:t>
            </a:r>
            <a:r>
              <a:rPr lang="en-US" sz="2400" dirty="0">
                <a:solidFill>
                  <a:schemeClr val="bg1"/>
                </a:solidFill>
              </a:rPr>
              <a:t>change and acceptance</a:t>
            </a:r>
          </a:p>
          <a:p>
            <a:r>
              <a:rPr lang="en-US" sz="2400" dirty="0"/>
              <a:t>This means balancing our desire to change some of our behaviors, thoughts, or emotional reactions while at the same time accepting that in the present, we’re having those same thoughts, behaviors, and emotional reactions</a:t>
            </a:r>
          </a:p>
          <a:p>
            <a:r>
              <a:rPr lang="en-US" sz="2400" dirty="0"/>
              <a:t>In this course it may feel like we’re focusing mostly on the change aspect. Radical acceptance reminds us of the importance of accepting things as they are, warts and all.</a:t>
            </a:r>
          </a:p>
          <a:p>
            <a:r>
              <a:rPr lang="en-US" sz="2400" dirty="0"/>
              <a:t>Radical Acceptance is accepting something completely without judging it</a:t>
            </a:r>
          </a:p>
          <a:p>
            <a:r>
              <a:rPr lang="en-US" sz="2400" dirty="0"/>
              <a:t>Accepting things as they are does not mean we condone pain, injustices or abuse, It means we accept that there is suffering in the world, we’re flawed, and our responsibility is to try to do our best with our circumstances. </a:t>
            </a:r>
          </a:p>
          <a:p>
            <a:pPr marL="0" indent="0">
              <a:buNone/>
            </a:pPr>
            <a:endParaRPr lang="en-US" sz="2000" dirty="0"/>
          </a:p>
          <a:p>
            <a:pPr lvl="1"/>
            <a:endParaRPr lang="en-US" dirty="0"/>
          </a:p>
        </p:txBody>
      </p:sp>
      <p:pic>
        <p:nvPicPr>
          <p:cNvPr id="4" name="Picture 2" descr="Yin and yang - Wikipedia">
            <a:extLst>
              <a:ext uri="{FF2B5EF4-FFF2-40B4-BE49-F238E27FC236}">
                <a16:creationId xmlns:a16="http://schemas.microsoft.com/office/drawing/2014/main" id="{5E6BE29B-2F49-8B1C-5FF2-E01C8E3B37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691" y="1605420"/>
            <a:ext cx="5236924" cy="509809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E61544CC-E4CD-D76B-5B80-12EEE0BDF8DB}"/>
              </a:ext>
            </a:extLst>
          </p:cNvPr>
          <p:cNvSpPr>
            <a:spLocks noGrp="1"/>
          </p:cNvSpPr>
          <p:nvPr>
            <p:ph type="sldNum" sz="quarter" idx="12"/>
          </p:nvPr>
        </p:nvSpPr>
        <p:spPr/>
        <p:txBody>
          <a:bodyPr/>
          <a:lstStyle/>
          <a:p>
            <a:fld id="{F48A3050-3C4F-4E17-905D-E7C5B5406460}" type="slidenum">
              <a:rPr lang="en-CA" smtClean="0"/>
              <a:t>68</a:t>
            </a:fld>
            <a:endParaRPr lang="en-CA"/>
          </a:p>
        </p:txBody>
      </p:sp>
    </p:spTree>
    <p:extLst>
      <p:ext uri="{BB962C8B-B14F-4D97-AF65-F5344CB8AC3E}">
        <p14:creationId xmlns:p14="http://schemas.microsoft.com/office/powerpoint/2010/main" val="9260936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27CF6-FF1E-43B9-9A25-C1127D2525C4}"/>
              </a:ext>
            </a:extLst>
          </p:cNvPr>
          <p:cNvSpPr>
            <a:spLocks noGrp="1"/>
          </p:cNvSpPr>
          <p:nvPr>
            <p:ph type="title" idx="4294967295"/>
          </p:nvPr>
        </p:nvSpPr>
        <p:spPr>
          <a:xfrm>
            <a:off x="192014" y="103225"/>
            <a:ext cx="5202237" cy="1000125"/>
          </a:xfrm>
        </p:spPr>
        <p:txBody>
          <a:bodyPr vert="horz" lIns="91440" tIns="45720" rIns="91440" bIns="45720" rtlCol="0" anchor="ctr">
            <a:normAutofit fontScale="90000"/>
          </a:bodyPr>
          <a:lstStyle/>
          <a:p>
            <a:pPr algn="ctr"/>
            <a:r>
              <a:rPr lang="en-US" dirty="0">
                <a:solidFill>
                  <a:schemeClr val="bg1"/>
                </a:solidFill>
              </a:rPr>
              <a:t>Distress tolerance week 4</a:t>
            </a:r>
          </a:p>
        </p:txBody>
      </p:sp>
      <p:sp>
        <p:nvSpPr>
          <p:cNvPr id="3" name="Content Placeholder 2">
            <a:extLst>
              <a:ext uri="{FF2B5EF4-FFF2-40B4-BE49-F238E27FC236}">
                <a16:creationId xmlns:a16="http://schemas.microsoft.com/office/drawing/2014/main" id="{DC3FB72A-1D7A-4484-91DA-EAC437517E61}"/>
              </a:ext>
            </a:extLst>
          </p:cNvPr>
          <p:cNvSpPr>
            <a:spLocks noGrp="1"/>
          </p:cNvSpPr>
          <p:nvPr>
            <p:ph sz="half" idx="4294967295"/>
          </p:nvPr>
        </p:nvSpPr>
        <p:spPr>
          <a:xfrm>
            <a:off x="6096000" y="-138112"/>
            <a:ext cx="6096000" cy="6597650"/>
          </a:xfrm>
        </p:spPr>
        <p:txBody>
          <a:bodyPr vert="horz" lIns="91440" tIns="45720" rIns="91440" bIns="45720" rtlCol="0" anchor="ctr">
            <a:normAutofit/>
          </a:bodyPr>
          <a:lstStyle/>
          <a:p>
            <a:pPr marL="0" indent="0">
              <a:buNone/>
            </a:pPr>
            <a:endParaRPr lang="en-US" sz="2800" dirty="0"/>
          </a:p>
          <a:p>
            <a:r>
              <a:rPr lang="en-US" sz="2800" dirty="0"/>
              <a:t>1. Live in the present moment</a:t>
            </a:r>
          </a:p>
          <a:p>
            <a:r>
              <a:rPr lang="en-US" sz="2800" dirty="0"/>
              <a:t>2. Use self encouraging coping thoughts.</a:t>
            </a:r>
          </a:p>
          <a:p>
            <a:r>
              <a:rPr lang="en-US" sz="2800" dirty="0"/>
              <a:t>3. Radical acceptance.</a:t>
            </a:r>
          </a:p>
          <a:p>
            <a:r>
              <a:rPr lang="en-US" sz="2800" dirty="0">
                <a:solidFill>
                  <a:schemeClr val="bg1"/>
                </a:solidFill>
              </a:rPr>
              <a:t>4. Self affirming statements</a:t>
            </a:r>
          </a:p>
          <a:p>
            <a:r>
              <a:rPr lang="en-US" sz="2800" dirty="0"/>
              <a:t>5. Feelings – threat balance</a:t>
            </a:r>
          </a:p>
          <a:p>
            <a:r>
              <a:rPr lang="en-US" sz="2800" dirty="0"/>
              <a:t>6. Create new coping strategies.</a:t>
            </a:r>
          </a:p>
          <a:p>
            <a:r>
              <a:rPr lang="en-US" sz="2800" dirty="0"/>
              <a:t>7. Create an emergency coping plan</a:t>
            </a:r>
            <a:endParaRPr lang="en-CA" sz="2800" dirty="0"/>
          </a:p>
          <a:p>
            <a:pPr>
              <a:lnSpc>
                <a:spcPct val="90000"/>
              </a:lnSpc>
            </a:pPr>
            <a:endParaRPr lang="en-US" sz="2800" dirty="0"/>
          </a:p>
        </p:txBody>
      </p:sp>
      <p:pic>
        <p:nvPicPr>
          <p:cNvPr id="9" name="Content Placeholder 8">
            <a:extLst>
              <a:ext uri="{FF2B5EF4-FFF2-40B4-BE49-F238E27FC236}">
                <a16:creationId xmlns:a16="http://schemas.microsoft.com/office/drawing/2014/main" id="{7F5203D4-CD0A-41EE-8180-CC18BDE26271}"/>
              </a:ext>
            </a:extLst>
          </p:cNvPr>
          <p:cNvPicPr>
            <a:picLocks noGrp="1"/>
          </p:cNvPicPr>
          <p:nvPr>
            <p:ph sz="half" idx="4294967295"/>
          </p:nvPr>
        </p:nvPicPr>
        <p:blipFill rotWithShape="1">
          <a:blip r:embed="rId2">
            <a:extLst>
              <a:ext uri="{28A0092B-C50C-407E-A947-70E740481C1C}">
                <a14:useLocalDpi xmlns:a14="http://schemas.microsoft.com/office/drawing/2010/main" val="0"/>
              </a:ext>
            </a:extLst>
          </a:blip>
          <a:srcRect l="15374" r="15377" b="2"/>
          <a:stretch/>
        </p:blipFill>
        <p:spPr bwMode="auto">
          <a:xfrm>
            <a:off x="280988" y="1209675"/>
            <a:ext cx="5446713" cy="5249863"/>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4" name="Slide Number Placeholder 3">
            <a:extLst>
              <a:ext uri="{FF2B5EF4-FFF2-40B4-BE49-F238E27FC236}">
                <a16:creationId xmlns:a16="http://schemas.microsoft.com/office/drawing/2014/main" id="{D25A4536-A226-ACD3-BC3A-539AFF69A030}"/>
              </a:ext>
            </a:extLst>
          </p:cNvPr>
          <p:cNvSpPr>
            <a:spLocks noGrp="1"/>
          </p:cNvSpPr>
          <p:nvPr>
            <p:ph type="sldNum" sz="quarter" idx="12"/>
          </p:nvPr>
        </p:nvSpPr>
        <p:spPr/>
        <p:txBody>
          <a:bodyPr/>
          <a:lstStyle/>
          <a:p>
            <a:fld id="{F48A3050-3C4F-4E17-905D-E7C5B5406460}" type="slidenum">
              <a:rPr lang="en-CA" smtClean="0"/>
              <a:t>69</a:t>
            </a:fld>
            <a:endParaRPr lang="en-CA"/>
          </a:p>
        </p:txBody>
      </p:sp>
    </p:spTree>
    <p:extLst>
      <p:ext uri="{BB962C8B-B14F-4D97-AF65-F5344CB8AC3E}">
        <p14:creationId xmlns:p14="http://schemas.microsoft.com/office/powerpoint/2010/main" val="1089956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B30E8-C678-4775-A8EF-847D2A7E4717}"/>
              </a:ext>
            </a:extLst>
          </p:cNvPr>
          <p:cNvSpPr>
            <a:spLocks noGrp="1"/>
          </p:cNvSpPr>
          <p:nvPr>
            <p:ph type="title"/>
          </p:nvPr>
        </p:nvSpPr>
        <p:spPr/>
        <p:txBody>
          <a:bodyPr/>
          <a:lstStyle/>
          <a:p>
            <a:endParaRPr lang="en-CA"/>
          </a:p>
        </p:txBody>
      </p:sp>
      <p:pic>
        <p:nvPicPr>
          <p:cNvPr id="4" name="Online Media 3" title="How to Tap with Jessica Ortner: Emotional Freedom Technique Informational Video">
            <a:hlinkClick r:id="" action="ppaction://media"/>
            <a:extLst>
              <a:ext uri="{FF2B5EF4-FFF2-40B4-BE49-F238E27FC236}">
                <a16:creationId xmlns:a16="http://schemas.microsoft.com/office/drawing/2014/main" id="{075ABAC4-1E54-EEB4-B38E-83BFD9B0B55B}"/>
              </a:ext>
            </a:extLst>
          </p:cNvPr>
          <p:cNvPicPr>
            <a:picLocks noGrp="1" noRot="1" noChangeAspect="1"/>
          </p:cNvPicPr>
          <p:nvPr>
            <p:ph idx="1"/>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A52752D8-A977-D802-4D2D-FE17C1AC1D21}"/>
              </a:ext>
            </a:extLst>
          </p:cNvPr>
          <p:cNvSpPr>
            <a:spLocks noGrp="1"/>
          </p:cNvSpPr>
          <p:nvPr>
            <p:ph type="sldNum" sz="quarter" idx="12"/>
          </p:nvPr>
        </p:nvSpPr>
        <p:spPr/>
        <p:txBody>
          <a:bodyPr/>
          <a:lstStyle/>
          <a:p>
            <a:fld id="{F48A3050-3C4F-4E17-905D-E7C5B5406460}" type="slidenum">
              <a:rPr lang="en-CA" smtClean="0"/>
              <a:t>7</a:t>
            </a:fld>
            <a:endParaRPr lang="en-CA"/>
          </a:p>
        </p:txBody>
      </p:sp>
    </p:spTree>
    <p:extLst>
      <p:ext uri="{BB962C8B-B14F-4D97-AF65-F5344CB8AC3E}">
        <p14:creationId xmlns:p14="http://schemas.microsoft.com/office/powerpoint/2010/main" val="55017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BF0C7-D739-6A9E-68ED-A79321A11E82}"/>
              </a:ext>
            </a:extLst>
          </p:cNvPr>
          <p:cNvSpPr>
            <a:spLocks noGrp="1"/>
          </p:cNvSpPr>
          <p:nvPr>
            <p:ph type="title" idx="4294967295"/>
          </p:nvPr>
        </p:nvSpPr>
        <p:spPr>
          <a:xfrm>
            <a:off x="593865" y="-150683"/>
            <a:ext cx="3659188" cy="1741488"/>
          </a:xfrm>
        </p:spPr>
        <p:txBody>
          <a:bodyPr>
            <a:normAutofit/>
          </a:bodyPr>
          <a:lstStyle/>
          <a:p>
            <a:pPr algn="ctr"/>
            <a:r>
              <a:rPr lang="en-US" sz="3600" dirty="0">
                <a:solidFill>
                  <a:schemeClr val="bg1"/>
                </a:solidFill>
              </a:rPr>
              <a:t>Self-Affirming Statements</a:t>
            </a:r>
          </a:p>
        </p:txBody>
      </p:sp>
      <p:sp>
        <p:nvSpPr>
          <p:cNvPr id="3" name="Content Placeholder 2">
            <a:extLst>
              <a:ext uri="{FF2B5EF4-FFF2-40B4-BE49-F238E27FC236}">
                <a16:creationId xmlns:a16="http://schemas.microsoft.com/office/drawing/2014/main" id="{20903F61-FA96-F41A-5542-FCA08AA698F5}"/>
              </a:ext>
            </a:extLst>
          </p:cNvPr>
          <p:cNvSpPr>
            <a:spLocks noGrp="1"/>
          </p:cNvSpPr>
          <p:nvPr>
            <p:ph idx="4294967295"/>
          </p:nvPr>
        </p:nvSpPr>
        <p:spPr>
          <a:xfrm>
            <a:off x="5030626" y="234869"/>
            <a:ext cx="7204075" cy="6770688"/>
          </a:xfrm>
        </p:spPr>
        <p:txBody>
          <a:bodyPr>
            <a:normAutofit lnSpcReduction="10000"/>
          </a:bodyPr>
          <a:lstStyle/>
          <a:p>
            <a:r>
              <a:rPr lang="en-US" sz="2400" dirty="0"/>
              <a:t>Self affirming statements are similar to self encouraging statements.</a:t>
            </a:r>
          </a:p>
          <a:p>
            <a:r>
              <a:rPr lang="en-US" sz="2400" dirty="0"/>
              <a:t>The difference is that self encouragement is about </a:t>
            </a:r>
            <a:r>
              <a:rPr lang="en-US" sz="2400" dirty="0">
                <a:solidFill>
                  <a:schemeClr val="bg1"/>
                </a:solidFill>
              </a:rPr>
              <a:t>what we can do </a:t>
            </a:r>
            <a:r>
              <a:rPr lang="en-US" sz="2400" dirty="0"/>
              <a:t>while self affirmation is about </a:t>
            </a:r>
            <a:r>
              <a:rPr lang="en-US" sz="2400" dirty="0">
                <a:solidFill>
                  <a:schemeClr val="bg1"/>
                </a:solidFill>
              </a:rPr>
              <a:t>who we are</a:t>
            </a:r>
          </a:p>
          <a:p>
            <a:r>
              <a:rPr lang="en-US" sz="2400" dirty="0"/>
              <a:t> Self-affirmation helps our self-esteem. It  reminds us of our good qualities, and can help us cope with distressing situations</a:t>
            </a:r>
          </a:p>
          <a:p>
            <a:r>
              <a:rPr lang="en-US" sz="2400" dirty="0"/>
              <a:t>When we’re distressed our thoughts about ourselves can become more negative. Ruminating on these negative thoughts can dig us deeper into a hole.</a:t>
            </a:r>
          </a:p>
          <a:p>
            <a:r>
              <a:rPr lang="en-US" sz="2400" dirty="0"/>
              <a:t>Ex. of self-affirming statements include “I am a good person", "I'm becoming a better person everyday”, “I am here for a reason”, “I am not perfect, but I get better everyday” for more examples see list on the left.</a:t>
            </a:r>
          </a:p>
          <a:p>
            <a:r>
              <a:rPr lang="en-US" sz="2400" dirty="0"/>
              <a:t>These too can become your mantra.( see more examples in the next slide)</a:t>
            </a:r>
          </a:p>
          <a:p>
            <a:pPr lvl="1"/>
            <a:endParaRPr lang="en-US" dirty="0"/>
          </a:p>
        </p:txBody>
      </p:sp>
      <p:pic>
        <p:nvPicPr>
          <p:cNvPr id="4098" name="Picture 2" descr="20 Self Love Affirmations - Red Soles and Red Wine">
            <a:extLst>
              <a:ext uri="{FF2B5EF4-FFF2-40B4-BE49-F238E27FC236}">
                <a16:creationId xmlns:a16="http://schemas.microsoft.com/office/drawing/2014/main" id="{0548AFE1-9764-F139-69D8-995066FF09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 y="1345997"/>
            <a:ext cx="4878197" cy="536168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4B79C8FD-FCA1-B5D5-9E7D-25E5E3031103}"/>
              </a:ext>
            </a:extLst>
          </p:cNvPr>
          <p:cNvSpPr>
            <a:spLocks noGrp="1"/>
          </p:cNvSpPr>
          <p:nvPr>
            <p:ph type="sldNum" sz="quarter" idx="12"/>
          </p:nvPr>
        </p:nvSpPr>
        <p:spPr/>
        <p:txBody>
          <a:bodyPr/>
          <a:lstStyle/>
          <a:p>
            <a:fld id="{F48A3050-3C4F-4E17-905D-E7C5B5406460}" type="slidenum">
              <a:rPr lang="en-CA" smtClean="0"/>
              <a:t>70</a:t>
            </a:fld>
            <a:endParaRPr lang="en-CA"/>
          </a:p>
        </p:txBody>
      </p:sp>
    </p:spTree>
    <p:extLst>
      <p:ext uri="{BB962C8B-B14F-4D97-AF65-F5344CB8AC3E}">
        <p14:creationId xmlns:p14="http://schemas.microsoft.com/office/powerpoint/2010/main" val="2744277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E012BB-DC8F-16DB-E297-4124DA44708E}"/>
              </a:ext>
            </a:extLst>
          </p:cNvPr>
          <p:cNvSpPr txBox="1"/>
          <p:nvPr/>
        </p:nvSpPr>
        <p:spPr>
          <a:xfrm>
            <a:off x="83975" y="-73557"/>
            <a:ext cx="12257314" cy="6617196"/>
          </a:xfrm>
          <a:prstGeom prst="rect">
            <a:avLst/>
          </a:prstGeom>
          <a:noFill/>
        </p:spPr>
        <p:txBody>
          <a:bodyPr wrap="square">
            <a:spAutoFit/>
          </a:bodyPr>
          <a:lstStyle/>
          <a:p>
            <a:r>
              <a:rPr lang="en-US" sz="2800" b="0" i="0" dirty="0">
                <a:solidFill>
                  <a:srgbClr val="222222"/>
                </a:solidFill>
                <a:effectLst/>
                <a:latin typeface="Arial" panose="020B0604020202020204" pitchFamily="34" charset="0"/>
              </a:rPr>
              <a:t>                                SELF-AFFIRMING STATEMENTS</a:t>
            </a:r>
          </a:p>
          <a:p>
            <a:endParaRPr lang="en-US" dirty="0">
              <a:solidFill>
                <a:srgbClr val="222222"/>
              </a:solidFill>
              <a:latin typeface="Arial" panose="020B0604020202020204" pitchFamily="34" charset="0"/>
            </a:endParaRPr>
          </a:p>
          <a:p>
            <a:pPr marL="285750" indent="-285750">
              <a:buFont typeface="Arial" panose="020B0604020202020204" pitchFamily="34" charset="0"/>
              <a:buChar char="•"/>
            </a:pPr>
            <a:r>
              <a:rPr lang="en-US" sz="2000" b="0" i="0" dirty="0">
                <a:effectLst/>
                <a:latin typeface="Arial" panose="020B0604020202020204" pitchFamily="34" charset="0"/>
              </a:rPr>
              <a:t>“I might have some faults, but I’m still a good person.” </a:t>
            </a:r>
          </a:p>
          <a:p>
            <a:pPr marL="285750" indent="-285750">
              <a:buFont typeface="Arial" panose="020B0604020202020204" pitchFamily="34" charset="0"/>
              <a:buChar char="•"/>
            </a:pPr>
            <a:r>
              <a:rPr lang="en-US" sz="2000" b="0" i="0" dirty="0">
                <a:effectLst/>
                <a:latin typeface="Arial" panose="020B0604020202020204" pitchFamily="34" charset="0"/>
              </a:rPr>
              <a:t>“I care about myself and other people.” </a:t>
            </a:r>
          </a:p>
          <a:p>
            <a:pPr marL="285750" indent="-285750">
              <a:buFont typeface="Arial" panose="020B0604020202020204" pitchFamily="34" charset="0"/>
              <a:buChar char="•"/>
            </a:pPr>
            <a:r>
              <a:rPr lang="en-US" sz="2000" b="0" i="0" dirty="0">
                <a:effectLst/>
                <a:latin typeface="Arial" panose="020B0604020202020204" pitchFamily="34" charset="0"/>
              </a:rPr>
              <a:t>“I accept who I am.” </a:t>
            </a:r>
          </a:p>
          <a:p>
            <a:pPr marL="285750" indent="-285750">
              <a:buFont typeface="Arial" panose="020B0604020202020204" pitchFamily="34" charset="0"/>
              <a:buChar char="•"/>
            </a:pPr>
            <a:r>
              <a:rPr lang="en-US" sz="2000" b="0" i="0" dirty="0">
                <a:effectLst/>
                <a:latin typeface="Arial" panose="020B0604020202020204" pitchFamily="34" charset="0"/>
              </a:rPr>
              <a:t>“I love myself.” </a:t>
            </a:r>
          </a:p>
          <a:p>
            <a:pPr marL="285750" indent="-285750">
              <a:buFont typeface="Arial" panose="020B0604020202020204" pitchFamily="34" charset="0"/>
              <a:buChar char="•"/>
            </a:pPr>
            <a:r>
              <a:rPr lang="en-US" sz="2000" b="0" i="0" dirty="0">
                <a:effectLst/>
                <a:latin typeface="Arial" panose="020B0604020202020204" pitchFamily="34" charset="0"/>
              </a:rPr>
              <a:t>“I’m a good person, not a mistake.” </a:t>
            </a:r>
          </a:p>
          <a:p>
            <a:pPr marL="285750" indent="-285750">
              <a:buFont typeface="Arial" panose="020B0604020202020204" pitchFamily="34" charset="0"/>
              <a:buChar char="•"/>
            </a:pPr>
            <a:r>
              <a:rPr lang="en-US" sz="2000" b="0" i="0" dirty="0">
                <a:effectLst/>
                <a:latin typeface="Arial" panose="020B0604020202020204" pitchFamily="34" charset="0"/>
              </a:rPr>
              <a:t>“I’m good and nobody’s perfect.” </a:t>
            </a:r>
          </a:p>
          <a:p>
            <a:pPr marL="285750" indent="-285750">
              <a:buFont typeface="Arial" panose="020B0604020202020204" pitchFamily="34" charset="0"/>
              <a:buChar char="•"/>
            </a:pPr>
            <a:r>
              <a:rPr lang="en-US" sz="2000" b="0" i="0" dirty="0">
                <a:effectLst/>
                <a:latin typeface="Arial" panose="020B0604020202020204" pitchFamily="34" charset="0"/>
              </a:rPr>
              <a:t>“I embrace both my good and bad qualities.”</a:t>
            </a:r>
          </a:p>
          <a:p>
            <a:pPr marL="285750" indent="-285750">
              <a:buFont typeface="Arial" panose="020B0604020202020204" pitchFamily="34" charset="0"/>
              <a:buChar char="•"/>
            </a:pPr>
            <a:r>
              <a:rPr lang="en-US" sz="2000" b="0" i="0" dirty="0">
                <a:effectLst/>
                <a:latin typeface="Arial" panose="020B0604020202020204" pitchFamily="34" charset="0"/>
              </a:rPr>
              <a:t> “Today I take responsibility for everything I do and say.” </a:t>
            </a:r>
          </a:p>
          <a:p>
            <a:pPr marL="285750" indent="-285750">
              <a:buFont typeface="Arial" panose="020B0604020202020204" pitchFamily="34" charset="0"/>
              <a:buChar char="•"/>
            </a:pPr>
            <a:r>
              <a:rPr lang="en-US" sz="2000" b="0" i="0" dirty="0">
                <a:effectLst/>
                <a:latin typeface="Arial" panose="020B0604020202020204" pitchFamily="34" charset="0"/>
              </a:rPr>
              <a:t>“I’m becoming a better person every day.” </a:t>
            </a:r>
          </a:p>
          <a:p>
            <a:pPr marL="285750" indent="-285750">
              <a:buFont typeface="Arial" panose="020B0604020202020204" pitchFamily="34" charset="0"/>
              <a:buChar char="•"/>
            </a:pPr>
            <a:r>
              <a:rPr lang="en-US" sz="2000" b="0" i="0" dirty="0">
                <a:effectLst/>
                <a:latin typeface="Arial" panose="020B0604020202020204" pitchFamily="34" charset="0"/>
              </a:rPr>
              <a:t>“I’m a sensitive person who experiences the world differently.” </a:t>
            </a:r>
          </a:p>
          <a:p>
            <a:pPr marL="285750" indent="-285750">
              <a:buFont typeface="Arial" panose="020B0604020202020204" pitchFamily="34" charset="0"/>
              <a:buChar char="•"/>
            </a:pPr>
            <a:r>
              <a:rPr lang="en-US" sz="2000" b="0" i="0" dirty="0">
                <a:effectLst/>
                <a:latin typeface="Arial" panose="020B0604020202020204" pitchFamily="34" charset="0"/>
              </a:rPr>
              <a:t>“I’m a sensitive person with rich emotional experiences.” </a:t>
            </a:r>
          </a:p>
          <a:p>
            <a:pPr marL="285750" indent="-285750">
              <a:buFont typeface="Arial" panose="020B0604020202020204" pitchFamily="34" charset="0"/>
              <a:buChar char="•"/>
            </a:pPr>
            <a:r>
              <a:rPr lang="en-US" sz="2000" b="0" i="0" dirty="0">
                <a:effectLst/>
                <a:latin typeface="Arial" panose="020B0604020202020204" pitchFamily="34" charset="0"/>
              </a:rPr>
              <a:t>“Each day I do the best I can.”</a:t>
            </a:r>
          </a:p>
          <a:p>
            <a:pPr marL="285750" indent="-285750">
              <a:buFont typeface="Arial" panose="020B0604020202020204" pitchFamily="34" charset="0"/>
              <a:buChar char="•"/>
            </a:pPr>
            <a:r>
              <a:rPr lang="en-US" sz="2000" b="0" i="0" dirty="0">
                <a:effectLst/>
                <a:latin typeface="Arial" panose="020B0604020202020204" pitchFamily="34" charset="0"/>
              </a:rPr>
              <a:t> “Even though I forget sometimes, I’m still a good person.” </a:t>
            </a:r>
          </a:p>
          <a:p>
            <a:pPr marL="285750" indent="-285750">
              <a:buFont typeface="Arial" panose="020B0604020202020204" pitchFamily="34" charset="0"/>
              <a:buChar char="•"/>
            </a:pPr>
            <a:r>
              <a:rPr lang="en-US" sz="2000" b="0" i="0" dirty="0">
                <a:effectLst/>
                <a:latin typeface="Arial" panose="020B0604020202020204" pitchFamily="34" charset="0"/>
              </a:rPr>
              <a:t>“Even though bad things happened to me in the past, I’m still a good person.” </a:t>
            </a:r>
          </a:p>
          <a:p>
            <a:pPr marL="285750" indent="-285750">
              <a:buFont typeface="Arial" panose="020B0604020202020204" pitchFamily="34" charset="0"/>
              <a:buChar char="•"/>
            </a:pPr>
            <a:r>
              <a:rPr lang="en-US" sz="2000" b="0" i="0" dirty="0">
                <a:effectLst/>
                <a:latin typeface="Arial" panose="020B0604020202020204" pitchFamily="34" charset="0"/>
              </a:rPr>
              <a:t>“Even though I’ve made mistakes in the past, I’m still a good person.” </a:t>
            </a:r>
          </a:p>
          <a:p>
            <a:pPr marL="285750" indent="-285750">
              <a:buFont typeface="Arial" panose="020B0604020202020204" pitchFamily="34" charset="0"/>
              <a:buChar char="•"/>
            </a:pPr>
            <a:r>
              <a:rPr lang="en-US" sz="2000" b="0" i="0" dirty="0">
                <a:effectLst/>
                <a:latin typeface="Arial" panose="020B0604020202020204" pitchFamily="34" charset="0"/>
              </a:rPr>
              <a:t>“I’m here for a reason.” </a:t>
            </a:r>
          </a:p>
          <a:p>
            <a:pPr marL="285750" indent="-285750">
              <a:buFont typeface="Arial" panose="020B0604020202020204" pitchFamily="34" charset="0"/>
              <a:buChar char="•"/>
            </a:pPr>
            <a:r>
              <a:rPr lang="en-US" sz="2000" b="0" i="0" dirty="0">
                <a:effectLst/>
                <a:latin typeface="Arial" panose="020B0604020202020204" pitchFamily="34" charset="0"/>
              </a:rPr>
              <a:t>“There’s a purpose to my life, even though I might not always see it.” </a:t>
            </a:r>
          </a:p>
          <a:p>
            <a:pPr marL="285750" indent="-285750">
              <a:buFont typeface="Arial" panose="020B0604020202020204" pitchFamily="34" charset="0"/>
              <a:buChar char="•"/>
            </a:pPr>
            <a:r>
              <a:rPr lang="en-US" sz="2000" b="0" i="0" dirty="0">
                <a:effectLst/>
                <a:latin typeface="Arial" panose="020B0604020202020204" pitchFamily="34" charset="0"/>
              </a:rPr>
              <a:t>“I radically accept myself.”</a:t>
            </a:r>
            <a:br>
              <a:rPr lang="en-US" dirty="0"/>
            </a:br>
            <a:endParaRPr lang="en-CA" dirty="0"/>
          </a:p>
        </p:txBody>
      </p:sp>
      <p:sp>
        <p:nvSpPr>
          <p:cNvPr id="2" name="Slide Number Placeholder 1">
            <a:extLst>
              <a:ext uri="{FF2B5EF4-FFF2-40B4-BE49-F238E27FC236}">
                <a16:creationId xmlns:a16="http://schemas.microsoft.com/office/drawing/2014/main" id="{196F9088-33BF-7A22-6D8B-BFFDA8613133}"/>
              </a:ext>
            </a:extLst>
          </p:cNvPr>
          <p:cNvSpPr>
            <a:spLocks noGrp="1"/>
          </p:cNvSpPr>
          <p:nvPr>
            <p:ph type="sldNum" sz="quarter" idx="12"/>
          </p:nvPr>
        </p:nvSpPr>
        <p:spPr/>
        <p:txBody>
          <a:bodyPr/>
          <a:lstStyle/>
          <a:p>
            <a:fld id="{F48A3050-3C4F-4E17-905D-E7C5B5406460}" type="slidenum">
              <a:rPr lang="en-CA" smtClean="0"/>
              <a:t>71</a:t>
            </a:fld>
            <a:endParaRPr lang="en-CA"/>
          </a:p>
        </p:txBody>
      </p:sp>
    </p:spTree>
    <p:extLst>
      <p:ext uri="{BB962C8B-B14F-4D97-AF65-F5344CB8AC3E}">
        <p14:creationId xmlns:p14="http://schemas.microsoft.com/office/powerpoint/2010/main" val="40148511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001935-B9CF-67FB-EEC6-5A971A0132B8}"/>
              </a:ext>
            </a:extLst>
          </p:cNvPr>
          <p:cNvSpPr>
            <a:spLocks noGrp="1"/>
          </p:cNvSpPr>
          <p:nvPr>
            <p:ph type="sldNum" sz="quarter" idx="12"/>
          </p:nvPr>
        </p:nvSpPr>
        <p:spPr/>
        <p:txBody>
          <a:bodyPr/>
          <a:lstStyle/>
          <a:p>
            <a:fld id="{F48A3050-3C4F-4E17-905D-E7C5B5406460}" type="slidenum">
              <a:rPr lang="en-CA" smtClean="0"/>
              <a:t>72</a:t>
            </a:fld>
            <a:endParaRPr lang="en-CA"/>
          </a:p>
        </p:txBody>
      </p:sp>
      <p:sp>
        <p:nvSpPr>
          <p:cNvPr id="4" name="TextBox 3">
            <a:extLst>
              <a:ext uri="{FF2B5EF4-FFF2-40B4-BE49-F238E27FC236}">
                <a16:creationId xmlns:a16="http://schemas.microsoft.com/office/drawing/2014/main" id="{DD17B6CF-AF9C-53C1-6278-0DCE863F7C9B}"/>
              </a:ext>
            </a:extLst>
          </p:cNvPr>
          <p:cNvSpPr txBox="1"/>
          <p:nvPr/>
        </p:nvSpPr>
        <p:spPr>
          <a:xfrm>
            <a:off x="172720" y="0"/>
            <a:ext cx="12019280" cy="830997"/>
          </a:xfrm>
          <a:prstGeom prst="rect">
            <a:avLst/>
          </a:prstGeom>
          <a:noFill/>
        </p:spPr>
        <p:txBody>
          <a:bodyPr wrap="square">
            <a:spAutoFit/>
          </a:bodyPr>
          <a:lstStyle/>
          <a:p>
            <a:r>
              <a:rPr lang="en-US" sz="2400" dirty="0">
                <a:solidFill>
                  <a:schemeClr val="bg1"/>
                </a:solidFill>
                <a:latin typeface="Arial" panose="020B0604020202020204" pitchFamily="34" charset="0"/>
                <a:cs typeface="Arial" panose="020B0604020202020204" pitchFamily="34" charset="0"/>
              </a:rPr>
              <a:t>Take a few minutes, pick 2 self encouraging coping thoughts and 2 </a:t>
            </a:r>
            <a:r>
              <a:rPr lang="en-US" sz="2400" b="0" i="0" dirty="0">
                <a:solidFill>
                  <a:schemeClr val="bg1"/>
                </a:solidFill>
                <a:effectLst/>
                <a:latin typeface="Arial" panose="020B0604020202020204" pitchFamily="34" charset="0"/>
                <a:cs typeface="Arial" panose="020B0604020202020204" pitchFamily="34" charset="0"/>
              </a:rPr>
              <a:t>self-affirming statements from the list provided and write them down. </a:t>
            </a:r>
            <a:r>
              <a:rPr lang="en-US" sz="2400" dirty="0">
                <a:solidFill>
                  <a:schemeClr val="bg1"/>
                </a:solidFill>
                <a:latin typeface="Arial" panose="020B0604020202020204" pitchFamily="34" charset="0"/>
                <a:cs typeface="Arial" panose="020B0604020202020204" pitchFamily="34" charset="0"/>
              </a:rPr>
              <a:t>Save</a:t>
            </a:r>
            <a:r>
              <a:rPr lang="en-US" sz="2400" b="0" i="0" dirty="0">
                <a:solidFill>
                  <a:schemeClr val="bg1"/>
                </a:solidFill>
                <a:effectLst/>
                <a:latin typeface="Arial" panose="020B0604020202020204" pitchFamily="34" charset="0"/>
                <a:cs typeface="Arial" panose="020B0604020202020204" pitchFamily="34" charset="0"/>
              </a:rPr>
              <a:t> them for your crisis plan.</a:t>
            </a:r>
          </a:p>
        </p:txBody>
      </p:sp>
      <p:sp>
        <p:nvSpPr>
          <p:cNvPr id="6" name="TextBox 5">
            <a:extLst>
              <a:ext uri="{FF2B5EF4-FFF2-40B4-BE49-F238E27FC236}">
                <a16:creationId xmlns:a16="http://schemas.microsoft.com/office/drawing/2014/main" id="{73C0153D-7544-4107-48B1-4AE6FE99A8D1}"/>
              </a:ext>
            </a:extLst>
          </p:cNvPr>
          <p:cNvSpPr txBox="1"/>
          <p:nvPr/>
        </p:nvSpPr>
        <p:spPr>
          <a:xfrm>
            <a:off x="101600" y="995436"/>
            <a:ext cx="6116320" cy="5262979"/>
          </a:xfrm>
          <a:prstGeom prst="rect">
            <a:avLst/>
          </a:prstGeom>
          <a:noFill/>
        </p:spPr>
        <p:txBody>
          <a:bodyPr wrap="square">
            <a:spAutoFit/>
          </a:bodyPr>
          <a:lstStyle/>
          <a:p>
            <a:pPr marL="285750" indent="-285750">
              <a:buFont typeface="Arial" panose="020B0604020202020204" pitchFamily="34" charset="0"/>
              <a:buChar char="•"/>
            </a:pPr>
            <a:r>
              <a:rPr lang="en-US" sz="1600" b="0" i="0" dirty="0">
                <a:effectLst/>
                <a:latin typeface="Arial" panose="020B0604020202020204" pitchFamily="34" charset="0"/>
              </a:rPr>
              <a:t>“I might have some faults, but I’m still a good person.” </a:t>
            </a:r>
          </a:p>
          <a:p>
            <a:pPr marL="285750" indent="-285750">
              <a:buFont typeface="Arial" panose="020B0604020202020204" pitchFamily="34" charset="0"/>
              <a:buChar char="•"/>
            </a:pPr>
            <a:r>
              <a:rPr lang="en-US" sz="1600" b="0" i="0" dirty="0">
                <a:effectLst/>
                <a:latin typeface="Arial" panose="020B0604020202020204" pitchFamily="34" charset="0"/>
              </a:rPr>
              <a:t>“I care about myself and other people.” </a:t>
            </a:r>
          </a:p>
          <a:p>
            <a:pPr marL="285750" indent="-285750">
              <a:buFont typeface="Arial" panose="020B0604020202020204" pitchFamily="34" charset="0"/>
              <a:buChar char="•"/>
            </a:pPr>
            <a:r>
              <a:rPr lang="en-US" sz="1600" b="0" i="0" dirty="0">
                <a:effectLst/>
                <a:latin typeface="Arial" panose="020B0604020202020204" pitchFamily="34" charset="0"/>
              </a:rPr>
              <a:t>“I accept who I am.” </a:t>
            </a:r>
          </a:p>
          <a:p>
            <a:pPr marL="285750" indent="-285750">
              <a:buFont typeface="Arial" panose="020B0604020202020204" pitchFamily="34" charset="0"/>
              <a:buChar char="•"/>
            </a:pPr>
            <a:r>
              <a:rPr lang="en-US" sz="1600" b="0" i="0" dirty="0">
                <a:effectLst/>
                <a:latin typeface="Arial" panose="020B0604020202020204" pitchFamily="34" charset="0"/>
              </a:rPr>
              <a:t>“I love myself.” </a:t>
            </a:r>
          </a:p>
          <a:p>
            <a:pPr marL="285750" indent="-285750">
              <a:buFont typeface="Arial" panose="020B0604020202020204" pitchFamily="34" charset="0"/>
              <a:buChar char="•"/>
            </a:pPr>
            <a:r>
              <a:rPr lang="en-US" sz="1600" b="0" i="0" dirty="0">
                <a:effectLst/>
                <a:latin typeface="Arial" panose="020B0604020202020204" pitchFamily="34" charset="0"/>
              </a:rPr>
              <a:t>“I’m a good person, not a mistake.” </a:t>
            </a:r>
          </a:p>
          <a:p>
            <a:pPr marL="285750" indent="-285750">
              <a:buFont typeface="Arial" panose="020B0604020202020204" pitchFamily="34" charset="0"/>
              <a:buChar char="•"/>
            </a:pPr>
            <a:r>
              <a:rPr lang="en-US" sz="1600" b="0" i="0" dirty="0">
                <a:effectLst/>
                <a:latin typeface="Arial" panose="020B0604020202020204" pitchFamily="34" charset="0"/>
              </a:rPr>
              <a:t>“I’m good and nobody’s perfect.” </a:t>
            </a:r>
          </a:p>
          <a:p>
            <a:pPr marL="285750" indent="-285750">
              <a:buFont typeface="Arial" panose="020B0604020202020204" pitchFamily="34" charset="0"/>
              <a:buChar char="•"/>
            </a:pPr>
            <a:r>
              <a:rPr lang="en-US" sz="1600" b="0" i="0" dirty="0">
                <a:effectLst/>
                <a:latin typeface="Arial" panose="020B0604020202020204" pitchFamily="34" charset="0"/>
              </a:rPr>
              <a:t>“I embrace both my good and bad qualities.”</a:t>
            </a:r>
          </a:p>
          <a:p>
            <a:pPr marL="285750" indent="-285750">
              <a:buFont typeface="Arial" panose="020B0604020202020204" pitchFamily="34" charset="0"/>
              <a:buChar char="•"/>
            </a:pPr>
            <a:r>
              <a:rPr lang="en-US" sz="1600" b="0" i="0" dirty="0">
                <a:effectLst/>
                <a:latin typeface="Arial" panose="020B0604020202020204" pitchFamily="34" charset="0"/>
              </a:rPr>
              <a:t> “Today I take responsibility for everything I do and say.” </a:t>
            </a:r>
          </a:p>
          <a:p>
            <a:pPr marL="285750" indent="-285750">
              <a:buFont typeface="Arial" panose="020B0604020202020204" pitchFamily="34" charset="0"/>
              <a:buChar char="•"/>
            </a:pPr>
            <a:r>
              <a:rPr lang="en-US" sz="1600" b="0" i="0" dirty="0">
                <a:effectLst/>
                <a:latin typeface="Arial" panose="020B0604020202020204" pitchFamily="34" charset="0"/>
              </a:rPr>
              <a:t>“I’m becoming a better person every day.” </a:t>
            </a:r>
          </a:p>
          <a:p>
            <a:pPr marL="285750" indent="-285750">
              <a:buFont typeface="Arial" panose="020B0604020202020204" pitchFamily="34" charset="0"/>
              <a:buChar char="•"/>
            </a:pPr>
            <a:r>
              <a:rPr lang="en-US" sz="1600" b="0" i="0" dirty="0">
                <a:effectLst/>
                <a:latin typeface="Arial" panose="020B0604020202020204" pitchFamily="34" charset="0"/>
              </a:rPr>
              <a:t>“I’m a sensitive person who experiences the world differently.” </a:t>
            </a:r>
          </a:p>
          <a:p>
            <a:pPr marL="285750" indent="-285750">
              <a:buFont typeface="Arial" panose="020B0604020202020204" pitchFamily="34" charset="0"/>
              <a:buChar char="•"/>
            </a:pPr>
            <a:r>
              <a:rPr lang="en-US" sz="1600" b="0" i="0" dirty="0">
                <a:effectLst/>
                <a:latin typeface="Arial" panose="020B0604020202020204" pitchFamily="34" charset="0"/>
              </a:rPr>
              <a:t>“I’m a sensitive person with rich emotional experiences.” </a:t>
            </a:r>
          </a:p>
          <a:p>
            <a:pPr marL="285750" indent="-285750">
              <a:buFont typeface="Arial" panose="020B0604020202020204" pitchFamily="34" charset="0"/>
              <a:buChar char="•"/>
            </a:pPr>
            <a:r>
              <a:rPr lang="en-US" sz="1600" b="0" i="0" dirty="0">
                <a:effectLst/>
                <a:latin typeface="Arial" panose="020B0604020202020204" pitchFamily="34" charset="0"/>
              </a:rPr>
              <a:t>“Each day I do the best I can.”</a:t>
            </a:r>
          </a:p>
          <a:p>
            <a:pPr marL="285750" indent="-285750">
              <a:buFont typeface="Arial" panose="020B0604020202020204" pitchFamily="34" charset="0"/>
              <a:buChar char="•"/>
            </a:pPr>
            <a:r>
              <a:rPr lang="en-US" sz="1600" b="0" i="0" dirty="0">
                <a:effectLst/>
                <a:latin typeface="Arial" panose="020B0604020202020204" pitchFamily="34" charset="0"/>
              </a:rPr>
              <a:t> “Even though I forget sometimes, I’m still a good person.” </a:t>
            </a:r>
          </a:p>
          <a:p>
            <a:pPr marL="285750" indent="-285750">
              <a:buFont typeface="Arial" panose="020B0604020202020204" pitchFamily="34" charset="0"/>
              <a:buChar char="•"/>
            </a:pPr>
            <a:r>
              <a:rPr lang="en-US" sz="1600" b="0" i="0" dirty="0">
                <a:effectLst/>
                <a:latin typeface="Arial" panose="020B0604020202020204" pitchFamily="34" charset="0"/>
              </a:rPr>
              <a:t>“Even though bad things happened to me in the past, I’m still a good person.” </a:t>
            </a:r>
          </a:p>
          <a:p>
            <a:pPr marL="285750" indent="-285750">
              <a:buFont typeface="Arial" panose="020B0604020202020204" pitchFamily="34" charset="0"/>
              <a:buChar char="•"/>
            </a:pPr>
            <a:r>
              <a:rPr lang="en-US" sz="1600" b="0" i="0" dirty="0">
                <a:effectLst/>
                <a:latin typeface="Arial" panose="020B0604020202020204" pitchFamily="34" charset="0"/>
              </a:rPr>
              <a:t>“Even though I’ve made mistakes in the past, I’m still a good person.” </a:t>
            </a:r>
          </a:p>
          <a:p>
            <a:pPr marL="285750" indent="-285750">
              <a:buFont typeface="Arial" panose="020B0604020202020204" pitchFamily="34" charset="0"/>
              <a:buChar char="•"/>
            </a:pPr>
            <a:r>
              <a:rPr lang="en-US" sz="1600" b="0" i="0" dirty="0">
                <a:effectLst/>
                <a:latin typeface="Arial" panose="020B0604020202020204" pitchFamily="34" charset="0"/>
              </a:rPr>
              <a:t>“I’m here for a reason.” </a:t>
            </a:r>
          </a:p>
          <a:p>
            <a:pPr marL="285750" indent="-285750">
              <a:buFont typeface="Arial" panose="020B0604020202020204" pitchFamily="34" charset="0"/>
              <a:buChar char="•"/>
            </a:pPr>
            <a:r>
              <a:rPr lang="en-US" sz="1600" b="0" i="0" dirty="0">
                <a:effectLst/>
                <a:latin typeface="Arial" panose="020B0604020202020204" pitchFamily="34" charset="0"/>
              </a:rPr>
              <a:t>“There’s a purpose to my life, even though I might not always see it.” </a:t>
            </a:r>
          </a:p>
          <a:p>
            <a:pPr marL="285750" indent="-285750">
              <a:buFont typeface="Arial" panose="020B0604020202020204" pitchFamily="34" charset="0"/>
              <a:buChar char="•"/>
            </a:pPr>
            <a:r>
              <a:rPr lang="en-US" sz="1600" b="0" i="0" dirty="0">
                <a:effectLst/>
                <a:latin typeface="Arial" panose="020B0604020202020204" pitchFamily="34" charset="0"/>
              </a:rPr>
              <a:t>“I radically accept myself.”</a:t>
            </a:r>
            <a:endParaRPr lang="en-CA" sz="1600" dirty="0"/>
          </a:p>
        </p:txBody>
      </p:sp>
      <p:sp>
        <p:nvSpPr>
          <p:cNvPr id="8" name="TextBox 7">
            <a:extLst>
              <a:ext uri="{FF2B5EF4-FFF2-40B4-BE49-F238E27FC236}">
                <a16:creationId xmlns:a16="http://schemas.microsoft.com/office/drawing/2014/main" id="{3955BF51-D446-FDFD-91D2-83BFC1C36D32}"/>
              </a:ext>
            </a:extLst>
          </p:cNvPr>
          <p:cNvSpPr txBox="1"/>
          <p:nvPr/>
        </p:nvSpPr>
        <p:spPr>
          <a:xfrm>
            <a:off x="6217920" y="830997"/>
            <a:ext cx="6096000" cy="6001643"/>
          </a:xfrm>
          <a:prstGeom prst="rect">
            <a:avLst/>
          </a:prstGeom>
          <a:noFill/>
        </p:spPr>
        <p:txBody>
          <a:bodyPr wrap="square">
            <a:spAutoFit/>
          </a:bodyPr>
          <a:lstStyle/>
          <a:p>
            <a:pPr marL="285750" indent="-285750">
              <a:buFont typeface="Arial" panose="020B0604020202020204" pitchFamily="34" charset="0"/>
              <a:buChar char="•"/>
            </a:pPr>
            <a:r>
              <a:rPr lang="en-US" sz="1600" b="0" i="0" dirty="0">
                <a:effectLst/>
                <a:latin typeface="Arial" panose="020B0604020202020204" pitchFamily="34" charset="0"/>
              </a:rPr>
              <a:t>“This situation won’t last forever.” </a:t>
            </a:r>
          </a:p>
          <a:p>
            <a:pPr marL="285750" indent="-285750">
              <a:buFont typeface="Arial" panose="020B0604020202020204" pitchFamily="34" charset="0"/>
              <a:buChar char="•"/>
            </a:pPr>
            <a:r>
              <a:rPr lang="en-US" sz="1600" b="0" i="0" dirty="0">
                <a:effectLst/>
                <a:latin typeface="Arial" panose="020B0604020202020204" pitchFamily="34" charset="0"/>
              </a:rPr>
              <a:t>“I’ve already been through many other painful experiences, and I’ve survived.” </a:t>
            </a:r>
          </a:p>
          <a:p>
            <a:pPr marL="285750" indent="-285750">
              <a:buFont typeface="Arial" panose="020B0604020202020204" pitchFamily="34" charset="0"/>
              <a:buChar char="•"/>
            </a:pPr>
            <a:r>
              <a:rPr lang="en-US" sz="1600" b="0" i="0" dirty="0">
                <a:effectLst/>
                <a:latin typeface="Arial" panose="020B0604020202020204" pitchFamily="34" charset="0"/>
              </a:rPr>
              <a:t>“This too shall pass.“ </a:t>
            </a:r>
          </a:p>
          <a:p>
            <a:pPr marL="285750" indent="-285750">
              <a:buFont typeface="Arial" panose="020B0604020202020204" pitchFamily="34" charset="0"/>
              <a:buChar char="•"/>
            </a:pPr>
            <a:r>
              <a:rPr lang="en-US" sz="1600" b="0" i="0" dirty="0">
                <a:effectLst/>
                <a:latin typeface="Arial" panose="020B0604020202020204" pitchFamily="34" charset="0"/>
              </a:rPr>
              <a:t>“My feelings make me uncomfortable right now, but I can accept them.” </a:t>
            </a:r>
          </a:p>
          <a:p>
            <a:pPr marL="285750" indent="-285750">
              <a:buFont typeface="Arial" panose="020B0604020202020204" pitchFamily="34" charset="0"/>
              <a:buChar char="•"/>
            </a:pPr>
            <a:r>
              <a:rPr lang="en-US" sz="1600" b="0" i="0" dirty="0">
                <a:effectLst/>
                <a:latin typeface="Arial" panose="020B0604020202020204" pitchFamily="34" charset="0"/>
              </a:rPr>
              <a:t>“I can be anxious and still deal with the situation.” </a:t>
            </a:r>
          </a:p>
          <a:p>
            <a:pPr marL="285750" indent="-285750">
              <a:buFont typeface="Arial" panose="020B0604020202020204" pitchFamily="34" charset="0"/>
              <a:buChar char="•"/>
            </a:pPr>
            <a:r>
              <a:rPr lang="en-US" sz="1600" b="0" i="0" dirty="0">
                <a:effectLst/>
                <a:latin typeface="Arial" panose="020B0604020202020204" pitchFamily="34" charset="0"/>
              </a:rPr>
              <a:t>“I’m strong enough to handle what’s happening to me right now.” </a:t>
            </a:r>
          </a:p>
          <a:p>
            <a:pPr marL="285750" indent="-285750">
              <a:buFont typeface="Arial" panose="020B0604020202020204" pitchFamily="34" charset="0"/>
              <a:buChar char="•"/>
            </a:pPr>
            <a:r>
              <a:rPr lang="en-US" sz="1600" b="0" i="0" dirty="0">
                <a:effectLst/>
                <a:latin typeface="Arial" panose="020B0604020202020204" pitchFamily="34" charset="0"/>
              </a:rPr>
              <a:t>“This is an opportunity for me to learn how to cope with my fears.” </a:t>
            </a:r>
          </a:p>
          <a:p>
            <a:pPr marL="285750" indent="-285750">
              <a:buFont typeface="Arial" panose="020B0604020202020204" pitchFamily="34" charset="0"/>
              <a:buChar char="•"/>
            </a:pPr>
            <a:r>
              <a:rPr lang="en-US" sz="1600" b="0" i="0" dirty="0">
                <a:effectLst/>
                <a:latin typeface="Arial" panose="020B0604020202020204" pitchFamily="34" charset="0"/>
              </a:rPr>
              <a:t>“I can ride this out and not let it get to me.” </a:t>
            </a:r>
          </a:p>
          <a:p>
            <a:pPr marL="285750" indent="-285750">
              <a:buFont typeface="Arial" panose="020B0604020202020204" pitchFamily="34" charset="0"/>
              <a:buChar char="•"/>
            </a:pPr>
            <a:r>
              <a:rPr lang="en-US" sz="1600" b="0" i="0" dirty="0">
                <a:effectLst/>
                <a:latin typeface="Arial" panose="020B0604020202020204" pitchFamily="34" charset="0"/>
              </a:rPr>
              <a:t>“I can take all the time I need right now to let go and relax.” </a:t>
            </a:r>
          </a:p>
          <a:p>
            <a:pPr marL="285750" indent="-285750">
              <a:buFont typeface="Arial" panose="020B0604020202020204" pitchFamily="34" charset="0"/>
              <a:buChar char="•"/>
            </a:pPr>
            <a:r>
              <a:rPr lang="en-US" sz="1600" b="0" i="0" dirty="0">
                <a:effectLst/>
                <a:latin typeface="Arial" panose="020B0604020202020204" pitchFamily="34" charset="0"/>
              </a:rPr>
              <a:t>“I’ve survived other situations like this before, and I’ll survive this one too.” </a:t>
            </a:r>
          </a:p>
          <a:p>
            <a:pPr marL="285750" indent="-285750">
              <a:buFont typeface="Arial" panose="020B0604020202020204" pitchFamily="34" charset="0"/>
              <a:buChar char="•"/>
            </a:pPr>
            <a:r>
              <a:rPr lang="en-US" sz="1600" b="0" i="0" dirty="0">
                <a:effectLst/>
                <a:latin typeface="Arial" panose="020B0604020202020204" pitchFamily="34" charset="0"/>
              </a:rPr>
              <a:t>“My anxiety/ fear/ sadness won’t kill me; it just doesn’t feel good right now.” </a:t>
            </a:r>
          </a:p>
          <a:p>
            <a:pPr marL="285750" indent="-285750">
              <a:buFont typeface="Arial" panose="020B0604020202020204" pitchFamily="34" charset="0"/>
              <a:buChar char="•"/>
            </a:pPr>
            <a:r>
              <a:rPr lang="en-US" sz="1600" b="0" i="0" dirty="0">
                <a:effectLst/>
                <a:latin typeface="Arial" panose="020B0604020202020204" pitchFamily="34" charset="0"/>
              </a:rPr>
              <a:t>“These are just my feelings, and eventually they’ll go away.” </a:t>
            </a:r>
          </a:p>
          <a:p>
            <a:pPr marL="285750" indent="-285750">
              <a:buFont typeface="Arial" panose="020B0604020202020204" pitchFamily="34" charset="0"/>
              <a:buChar char="•"/>
            </a:pPr>
            <a:r>
              <a:rPr lang="en-US" sz="1600" b="0" i="0" dirty="0">
                <a:effectLst/>
                <a:latin typeface="Arial" panose="020B0604020202020204" pitchFamily="34" charset="0"/>
              </a:rPr>
              <a:t>“It’s okay to feel sad/ anxious/ afraid sometimes.” </a:t>
            </a:r>
          </a:p>
          <a:p>
            <a:pPr marL="285750" indent="-285750">
              <a:buFont typeface="Arial" panose="020B0604020202020204" pitchFamily="34" charset="0"/>
              <a:buChar char="•"/>
            </a:pPr>
            <a:r>
              <a:rPr lang="en-US" sz="1600" b="0" i="0" dirty="0">
                <a:effectLst/>
                <a:latin typeface="Arial" panose="020B0604020202020204" pitchFamily="34" charset="0"/>
              </a:rPr>
              <a:t>“My thoughts don’t control my life; I do.”</a:t>
            </a:r>
            <a:r>
              <a:rPr lang="en-US" sz="1600" b="0" i="0" dirty="0">
                <a:solidFill>
                  <a:srgbClr val="222222"/>
                </a:solidFill>
                <a:effectLst/>
                <a:latin typeface="Arial" panose="020B0604020202020204" pitchFamily="34" charset="0"/>
              </a:rPr>
              <a:t> </a:t>
            </a:r>
          </a:p>
          <a:p>
            <a:pPr marL="285750" indent="-285750">
              <a:buFont typeface="Arial" panose="020B0604020202020204" pitchFamily="34" charset="0"/>
              <a:buChar char="•"/>
            </a:pPr>
            <a:r>
              <a:rPr lang="en-US" sz="1600" b="0" i="0" dirty="0">
                <a:effectLst/>
                <a:latin typeface="Arial" panose="020B0604020202020204" pitchFamily="34" charset="0"/>
              </a:rPr>
              <a:t>“I can think different thoughts if I want to.” </a:t>
            </a:r>
          </a:p>
          <a:p>
            <a:pPr marL="285750" indent="-285750">
              <a:buFont typeface="Arial" panose="020B0604020202020204" pitchFamily="34" charset="0"/>
              <a:buChar char="•"/>
            </a:pPr>
            <a:r>
              <a:rPr lang="en-US" sz="1600" b="0" i="0" dirty="0">
                <a:effectLst/>
                <a:latin typeface="Arial" panose="020B0604020202020204" pitchFamily="34" charset="0"/>
              </a:rPr>
              <a:t>“I’m not in danger right now.” “So what?” </a:t>
            </a:r>
          </a:p>
          <a:p>
            <a:pPr marL="285750" indent="-285750">
              <a:buFont typeface="Arial" panose="020B0604020202020204" pitchFamily="34" charset="0"/>
              <a:buChar char="•"/>
            </a:pPr>
            <a:r>
              <a:rPr lang="en-US" sz="1600" b="0" i="0" dirty="0">
                <a:effectLst/>
                <a:latin typeface="Arial" panose="020B0604020202020204" pitchFamily="34" charset="0"/>
              </a:rPr>
              <a:t>“This situation sucks, but it’s only temporary.” </a:t>
            </a:r>
          </a:p>
          <a:p>
            <a:pPr marL="285750" indent="-285750">
              <a:buFont typeface="Arial" panose="020B0604020202020204" pitchFamily="34" charset="0"/>
              <a:buChar char="•"/>
            </a:pPr>
            <a:r>
              <a:rPr lang="en-US" sz="1600" b="0" i="0" dirty="0">
                <a:effectLst/>
                <a:latin typeface="Arial" panose="020B0604020202020204" pitchFamily="34" charset="0"/>
              </a:rPr>
              <a:t>“I’m strong and I can deal with this.”</a:t>
            </a:r>
            <a:endParaRPr lang="en-CA" sz="1600" dirty="0"/>
          </a:p>
        </p:txBody>
      </p:sp>
    </p:spTree>
    <p:extLst>
      <p:ext uri="{BB962C8B-B14F-4D97-AF65-F5344CB8AC3E}">
        <p14:creationId xmlns:p14="http://schemas.microsoft.com/office/powerpoint/2010/main" val="11404371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27CF6-FF1E-43B9-9A25-C1127D2525C4}"/>
              </a:ext>
            </a:extLst>
          </p:cNvPr>
          <p:cNvSpPr>
            <a:spLocks noGrp="1"/>
          </p:cNvSpPr>
          <p:nvPr>
            <p:ph type="title" idx="4294967295"/>
          </p:nvPr>
        </p:nvSpPr>
        <p:spPr>
          <a:xfrm>
            <a:off x="192014" y="103225"/>
            <a:ext cx="5202237" cy="1000125"/>
          </a:xfrm>
        </p:spPr>
        <p:txBody>
          <a:bodyPr vert="horz" lIns="91440" tIns="45720" rIns="91440" bIns="45720" rtlCol="0" anchor="ctr">
            <a:normAutofit fontScale="90000"/>
          </a:bodyPr>
          <a:lstStyle/>
          <a:p>
            <a:pPr algn="ctr"/>
            <a:r>
              <a:rPr lang="en-US" dirty="0">
                <a:solidFill>
                  <a:schemeClr val="bg1"/>
                </a:solidFill>
              </a:rPr>
              <a:t>Distress tolerance week 4</a:t>
            </a:r>
          </a:p>
        </p:txBody>
      </p:sp>
      <p:sp>
        <p:nvSpPr>
          <p:cNvPr id="3" name="Content Placeholder 2">
            <a:extLst>
              <a:ext uri="{FF2B5EF4-FFF2-40B4-BE49-F238E27FC236}">
                <a16:creationId xmlns:a16="http://schemas.microsoft.com/office/drawing/2014/main" id="{DC3FB72A-1D7A-4484-91DA-EAC437517E61}"/>
              </a:ext>
            </a:extLst>
          </p:cNvPr>
          <p:cNvSpPr>
            <a:spLocks noGrp="1"/>
          </p:cNvSpPr>
          <p:nvPr>
            <p:ph sz="half" idx="4294967295"/>
          </p:nvPr>
        </p:nvSpPr>
        <p:spPr>
          <a:xfrm>
            <a:off x="6018362" y="260350"/>
            <a:ext cx="6096000" cy="6597650"/>
          </a:xfrm>
        </p:spPr>
        <p:txBody>
          <a:bodyPr vert="horz" lIns="91440" tIns="45720" rIns="91440" bIns="45720" rtlCol="0" anchor="ctr">
            <a:normAutofit/>
          </a:bodyPr>
          <a:lstStyle/>
          <a:p>
            <a:r>
              <a:rPr lang="en-US" sz="2800" dirty="0"/>
              <a:t>Today we review P. 47 to 68 of skills training workbook, advanced distress tolerance skills, which covers 7 topics:</a:t>
            </a:r>
          </a:p>
          <a:p>
            <a:r>
              <a:rPr lang="en-US" sz="2800" dirty="0"/>
              <a:t>1. Live in the present moment</a:t>
            </a:r>
          </a:p>
          <a:p>
            <a:r>
              <a:rPr lang="en-US" sz="2800" dirty="0"/>
              <a:t>2. Use self encouraging coping thoughts.</a:t>
            </a:r>
          </a:p>
          <a:p>
            <a:r>
              <a:rPr lang="en-US" sz="2800" dirty="0"/>
              <a:t>3. Radical acceptance.</a:t>
            </a:r>
          </a:p>
          <a:p>
            <a:r>
              <a:rPr lang="en-US" sz="2800" dirty="0"/>
              <a:t>4. Self affirming statements</a:t>
            </a:r>
          </a:p>
          <a:p>
            <a:r>
              <a:rPr lang="en-US" sz="2800" dirty="0">
                <a:solidFill>
                  <a:schemeClr val="bg1"/>
                </a:solidFill>
              </a:rPr>
              <a:t>5. Feelings – threat balance</a:t>
            </a:r>
          </a:p>
          <a:p>
            <a:r>
              <a:rPr lang="en-US" sz="2800" dirty="0"/>
              <a:t>6. Create new coping strategies.</a:t>
            </a:r>
          </a:p>
          <a:p>
            <a:r>
              <a:rPr lang="en-US" sz="2800" dirty="0"/>
              <a:t>7. Create an emergency coping plan</a:t>
            </a:r>
            <a:endParaRPr lang="en-CA" sz="2800" dirty="0"/>
          </a:p>
          <a:p>
            <a:pPr>
              <a:lnSpc>
                <a:spcPct val="90000"/>
              </a:lnSpc>
            </a:pPr>
            <a:endParaRPr lang="en-US" sz="2800" dirty="0"/>
          </a:p>
        </p:txBody>
      </p:sp>
      <p:pic>
        <p:nvPicPr>
          <p:cNvPr id="9" name="Content Placeholder 8">
            <a:extLst>
              <a:ext uri="{FF2B5EF4-FFF2-40B4-BE49-F238E27FC236}">
                <a16:creationId xmlns:a16="http://schemas.microsoft.com/office/drawing/2014/main" id="{7F5203D4-CD0A-41EE-8180-CC18BDE26271}"/>
              </a:ext>
            </a:extLst>
          </p:cNvPr>
          <p:cNvPicPr>
            <a:picLocks noGrp="1"/>
          </p:cNvPicPr>
          <p:nvPr>
            <p:ph sz="half" idx="4294967295"/>
          </p:nvPr>
        </p:nvPicPr>
        <p:blipFill rotWithShape="1">
          <a:blip r:embed="rId2">
            <a:extLst>
              <a:ext uri="{28A0092B-C50C-407E-A947-70E740481C1C}">
                <a14:useLocalDpi xmlns:a14="http://schemas.microsoft.com/office/drawing/2010/main" val="0"/>
              </a:ext>
            </a:extLst>
          </a:blip>
          <a:srcRect l="15374" r="15377" b="2"/>
          <a:stretch/>
        </p:blipFill>
        <p:spPr bwMode="auto">
          <a:xfrm>
            <a:off x="280988" y="1209675"/>
            <a:ext cx="5446713" cy="5249863"/>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4" name="Slide Number Placeholder 3">
            <a:extLst>
              <a:ext uri="{FF2B5EF4-FFF2-40B4-BE49-F238E27FC236}">
                <a16:creationId xmlns:a16="http://schemas.microsoft.com/office/drawing/2014/main" id="{9D2A49D9-D649-4FEF-EDAC-8D1350D511D8}"/>
              </a:ext>
            </a:extLst>
          </p:cNvPr>
          <p:cNvSpPr>
            <a:spLocks noGrp="1"/>
          </p:cNvSpPr>
          <p:nvPr>
            <p:ph type="sldNum" sz="quarter" idx="12"/>
          </p:nvPr>
        </p:nvSpPr>
        <p:spPr/>
        <p:txBody>
          <a:bodyPr/>
          <a:lstStyle/>
          <a:p>
            <a:fld id="{F48A3050-3C4F-4E17-905D-E7C5B5406460}" type="slidenum">
              <a:rPr lang="en-CA" smtClean="0"/>
              <a:t>73</a:t>
            </a:fld>
            <a:endParaRPr lang="en-CA"/>
          </a:p>
        </p:txBody>
      </p:sp>
    </p:spTree>
    <p:extLst>
      <p:ext uri="{BB962C8B-B14F-4D97-AF65-F5344CB8AC3E}">
        <p14:creationId xmlns:p14="http://schemas.microsoft.com/office/powerpoint/2010/main" val="34305478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82FD3-3604-6D74-5EA2-777BEE0C95EC}"/>
              </a:ext>
            </a:extLst>
          </p:cNvPr>
          <p:cNvSpPr>
            <a:spLocks noGrp="1"/>
          </p:cNvSpPr>
          <p:nvPr>
            <p:ph type="title" idx="4294967295"/>
          </p:nvPr>
        </p:nvSpPr>
        <p:spPr>
          <a:xfrm>
            <a:off x="237995" y="-317373"/>
            <a:ext cx="4157663" cy="2270125"/>
          </a:xfrm>
        </p:spPr>
        <p:txBody>
          <a:bodyPr>
            <a:normAutofit/>
          </a:bodyPr>
          <a:lstStyle/>
          <a:p>
            <a:pPr algn="ctr"/>
            <a:r>
              <a:rPr lang="en-US" sz="3200" dirty="0">
                <a:solidFill>
                  <a:schemeClr val="bg1"/>
                </a:solidFill>
              </a:rPr>
              <a:t>Feelings-threat balance (FTB-COPE)</a:t>
            </a:r>
          </a:p>
        </p:txBody>
      </p:sp>
      <p:sp>
        <p:nvSpPr>
          <p:cNvPr id="3" name="Content Placeholder 2">
            <a:extLst>
              <a:ext uri="{FF2B5EF4-FFF2-40B4-BE49-F238E27FC236}">
                <a16:creationId xmlns:a16="http://schemas.microsoft.com/office/drawing/2014/main" id="{6B974EAC-5508-DA67-D7F5-11103542C73C}"/>
              </a:ext>
            </a:extLst>
          </p:cNvPr>
          <p:cNvSpPr>
            <a:spLocks noGrp="1"/>
          </p:cNvSpPr>
          <p:nvPr>
            <p:ph idx="4294967295"/>
          </p:nvPr>
        </p:nvSpPr>
        <p:spPr>
          <a:xfrm>
            <a:off x="4560984" y="111125"/>
            <a:ext cx="7557864" cy="6746875"/>
          </a:xfrm>
        </p:spPr>
        <p:txBody>
          <a:bodyPr>
            <a:normAutofit fontScale="92500"/>
          </a:bodyPr>
          <a:lstStyle/>
          <a:p>
            <a:r>
              <a:rPr lang="en-US" sz="2400" dirty="0"/>
              <a:t>Intense emotions are usually accompanied by urges to act.</a:t>
            </a:r>
          </a:p>
          <a:p>
            <a:r>
              <a:rPr lang="en-US" sz="2400" dirty="0"/>
              <a:t>Impulsive acting on these urges can make our lives more difficult and dig us deeper into a hole. </a:t>
            </a:r>
          </a:p>
          <a:p>
            <a:r>
              <a:rPr lang="en-US" sz="2400" dirty="0"/>
              <a:t>We can use the feelings-threat balance to assess the</a:t>
            </a:r>
            <a:r>
              <a:rPr lang="en-US" sz="2400" dirty="0">
                <a:solidFill>
                  <a:schemeClr val="bg1"/>
                </a:solidFill>
              </a:rPr>
              <a:t> objective </a:t>
            </a:r>
            <a:r>
              <a:rPr lang="en-US" sz="2400" dirty="0"/>
              <a:t>level of threat in our environment and determine whether we </a:t>
            </a:r>
            <a:r>
              <a:rPr lang="en-US" sz="2400" dirty="0">
                <a:solidFill>
                  <a:schemeClr val="bg1"/>
                </a:solidFill>
              </a:rPr>
              <a:t>1) </a:t>
            </a:r>
            <a:r>
              <a:rPr lang="en-US" sz="2400" dirty="0"/>
              <a:t>should take action in response to a perceived or subjective threat or </a:t>
            </a:r>
            <a:r>
              <a:rPr lang="en-US" sz="2400" dirty="0">
                <a:solidFill>
                  <a:schemeClr val="bg1"/>
                </a:solidFill>
              </a:rPr>
              <a:t>2)</a:t>
            </a:r>
            <a:r>
              <a:rPr lang="en-US" sz="2400" dirty="0"/>
              <a:t> not act impulsively and focus on coping with our feelings. (REST) </a:t>
            </a:r>
          </a:p>
          <a:p>
            <a:r>
              <a:rPr lang="en-US" sz="2400" dirty="0"/>
              <a:t>Emotional reasoning refers to the human tendency to believe that a strong feeling confirms the truth about a situation. Ex. If we feel intense anxiety, it must mean we’re facing something very dangerous</a:t>
            </a:r>
          </a:p>
          <a:p>
            <a:r>
              <a:rPr lang="en-US" sz="2400" dirty="0"/>
              <a:t>When there is balance between our feelings and the threat it is best to take action because there is realistic threat. (objective threat = subjective threat)</a:t>
            </a:r>
          </a:p>
          <a:p>
            <a:r>
              <a:rPr lang="en-US" sz="2400" dirty="0"/>
              <a:t>When there is a discrepancy between our feelings and the threat, then it is preferable  to cope and try to not respond to a situation with emotion driven behavior. ( subjective threat &gt; objective threat)</a:t>
            </a:r>
          </a:p>
        </p:txBody>
      </p:sp>
      <p:pic>
        <p:nvPicPr>
          <p:cNvPr id="5122" name="Picture 2" descr="Homeland Security Advisory System - Wikipedia">
            <a:extLst>
              <a:ext uri="{FF2B5EF4-FFF2-40B4-BE49-F238E27FC236}">
                <a16:creationId xmlns:a16="http://schemas.microsoft.com/office/drawing/2014/main" id="{F082599D-6607-CFFA-E902-717A507D23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995" y="1544197"/>
            <a:ext cx="4158146" cy="516975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620C8D01-6B29-6376-36F4-332986DAC341}"/>
              </a:ext>
            </a:extLst>
          </p:cNvPr>
          <p:cNvSpPr>
            <a:spLocks noGrp="1"/>
          </p:cNvSpPr>
          <p:nvPr>
            <p:ph type="sldNum" sz="quarter" idx="12"/>
          </p:nvPr>
        </p:nvSpPr>
        <p:spPr/>
        <p:txBody>
          <a:bodyPr/>
          <a:lstStyle/>
          <a:p>
            <a:fld id="{F48A3050-3C4F-4E17-905D-E7C5B5406460}" type="slidenum">
              <a:rPr lang="en-CA" smtClean="0"/>
              <a:t>74</a:t>
            </a:fld>
            <a:endParaRPr lang="en-CA"/>
          </a:p>
        </p:txBody>
      </p:sp>
    </p:spTree>
    <p:extLst>
      <p:ext uri="{BB962C8B-B14F-4D97-AF65-F5344CB8AC3E}">
        <p14:creationId xmlns:p14="http://schemas.microsoft.com/office/powerpoint/2010/main" val="8508714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27CF6-FF1E-43B9-9A25-C1127D2525C4}"/>
              </a:ext>
            </a:extLst>
          </p:cNvPr>
          <p:cNvSpPr>
            <a:spLocks noGrp="1"/>
          </p:cNvSpPr>
          <p:nvPr>
            <p:ph type="title" idx="4294967295"/>
          </p:nvPr>
        </p:nvSpPr>
        <p:spPr>
          <a:xfrm>
            <a:off x="192014" y="103225"/>
            <a:ext cx="5202237" cy="1000125"/>
          </a:xfrm>
        </p:spPr>
        <p:txBody>
          <a:bodyPr vert="horz" lIns="91440" tIns="45720" rIns="91440" bIns="45720" rtlCol="0" anchor="ctr">
            <a:normAutofit fontScale="90000"/>
          </a:bodyPr>
          <a:lstStyle/>
          <a:p>
            <a:pPr algn="ctr"/>
            <a:r>
              <a:rPr lang="en-US" dirty="0">
                <a:solidFill>
                  <a:schemeClr val="bg1"/>
                </a:solidFill>
              </a:rPr>
              <a:t>Distress tolerance week 4</a:t>
            </a:r>
          </a:p>
        </p:txBody>
      </p:sp>
      <p:sp>
        <p:nvSpPr>
          <p:cNvPr id="3" name="Content Placeholder 2">
            <a:extLst>
              <a:ext uri="{FF2B5EF4-FFF2-40B4-BE49-F238E27FC236}">
                <a16:creationId xmlns:a16="http://schemas.microsoft.com/office/drawing/2014/main" id="{DC3FB72A-1D7A-4484-91DA-EAC437517E61}"/>
              </a:ext>
            </a:extLst>
          </p:cNvPr>
          <p:cNvSpPr>
            <a:spLocks noGrp="1"/>
          </p:cNvSpPr>
          <p:nvPr>
            <p:ph sz="half" idx="4294967295"/>
          </p:nvPr>
        </p:nvSpPr>
        <p:spPr>
          <a:xfrm>
            <a:off x="6018362" y="260350"/>
            <a:ext cx="6096000" cy="6597650"/>
          </a:xfrm>
        </p:spPr>
        <p:txBody>
          <a:bodyPr vert="horz" lIns="91440" tIns="45720" rIns="91440" bIns="45720" rtlCol="0" anchor="ctr">
            <a:normAutofit/>
          </a:bodyPr>
          <a:lstStyle/>
          <a:p>
            <a:r>
              <a:rPr lang="en-US" sz="2800" dirty="0"/>
              <a:t>Today we review P. 47 to 68 of skills training workbook, advanced distress tolerance skills, which covers 7 topics:</a:t>
            </a:r>
          </a:p>
          <a:p>
            <a:r>
              <a:rPr lang="en-US" sz="2800" dirty="0"/>
              <a:t>1. Live in the present moment</a:t>
            </a:r>
          </a:p>
          <a:p>
            <a:r>
              <a:rPr lang="en-US" sz="2800" dirty="0"/>
              <a:t>2. Use self encouraging coping thoughts.</a:t>
            </a:r>
          </a:p>
          <a:p>
            <a:r>
              <a:rPr lang="en-US" sz="2800" dirty="0"/>
              <a:t>3. Radical acceptance.</a:t>
            </a:r>
          </a:p>
          <a:p>
            <a:r>
              <a:rPr lang="en-US" sz="2800" dirty="0"/>
              <a:t>4. Self affirming statements</a:t>
            </a:r>
          </a:p>
          <a:p>
            <a:r>
              <a:rPr lang="en-US" sz="2800" dirty="0"/>
              <a:t>5. Feelings – threat balance</a:t>
            </a:r>
          </a:p>
          <a:p>
            <a:r>
              <a:rPr lang="en-US" sz="2800" dirty="0">
                <a:solidFill>
                  <a:schemeClr val="bg1"/>
                </a:solidFill>
              </a:rPr>
              <a:t>6. Create new coping strategies.</a:t>
            </a:r>
          </a:p>
          <a:p>
            <a:r>
              <a:rPr lang="en-US" sz="2800" dirty="0"/>
              <a:t>7. Create an emergency coping plan</a:t>
            </a:r>
            <a:endParaRPr lang="en-CA" sz="2800" dirty="0"/>
          </a:p>
          <a:p>
            <a:pPr>
              <a:lnSpc>
                <a:spcPct val="90000"/>
              </a:lnSpc>
            </a:pPr>
            <a:endParaRPr lang="en-US" sz="2800" dirty="0"/>
          </a:p>
        </p:txBody>
      </p:sp>
      <p:pic>
        <p:nvPicPr>
          <p:cNvPr id="9" name="Content Placeholder 8">
            <a:extLst>
              <a:ext uri="{FF2B5EF4-FFF2-40B4-BE49-F238E27FC236}">
                <a16:creationId xmlns:a16="http://schemas.microsoft.com/office/drawing/2014/main" id="{7F5203D4-CD0A-41EE-8180-CC18BDE26271}"/>
              </a:ext>
            </a:extLst>
          </p:cNvPr>
          <p:cNvPicPr>
            <a:picLocks noGrp="1"/>
          </p:cNvPicPr>
          <p:nvPr>
            <p:ph sz="half" idx="4294967295"/>
          </p:nvPr>
        </p:nvPicPr>
        <p:blipFill rotWithShape="1">
          <a:blip r:embed="rId2">
            <a:extLst>
              <a:ext uri="{28A0092B-C50C-407E-A947-70E740481C1C}">
                <a14:useLocalDpi xmlns:a14="http://schemas.microsoft.com/office/drawing/2010/main" val="0"/>
              </a:ext>
            </a:extLst>
          </a:blip>
          <a:srcRect l="15374" r="15377" b="2"/>
          <a:stretch/>
        </p:blipFill>
        <p:spPr bwMode="auto">
          <a:xfrm>
            <a:off x="280988" y="1209675"/>
            <a:ext cx="5446713" cy="5249863"/>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4" name="Slide Number Placeholder 3">
            <a:extLst>
              <a:ext uri="{FF2B5EF4-FFF2-40B4-BE49-F238E27FC236}">
                <a16:creationId xmlns:a16="http://schemas.microsoft.com/office/drawing/2014/main" id="{68D463EC-F9E9-A1D9-4090-2EAE9E980538}"/>
              </a:ext>
            </a:extLst>
          </p:cNvPr>
          <p:cNvSpPr>
            <a:spLocks noGrp="1"/>
          </p:cNvSpPr>
          <p:nvPr>
            <p:ph type="sldNum" sz="quarter" idx="12"/>
          </p:nvPr>
        </p:nvSpPr>
        <p:spPr/>
        <p:txBody>
          <a:bodyPr/>
          <a:lstStyle/>
          <a:p>
            <a:fld id="{F48A3050-3C4F-4E17-905D-E7C5B5406460}" type="slidenum">
              <a:rPr lang="en-CA" smtClean="0"/>
              <a:t>75</a:t>
            </a:fld>
            <a:endParaRPr lang="en-CA"/>
          </a:p>
        </p:txBody>
      </p:sp>
    </p:spTree>
    <p:extLst>
      <p:ext uri="{BB962C8B-B14F-4D97-AF65-F5344CB8AC3E}">
        <p14:creationId xmlns:p14="http://schemas.microsoft.com/office/powerpoint/2010/main" val="38780063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72258-1013-5C3E-D391-1BBEA6C6547E}"/>
              </a:ext>
            </a:extLst>
          </p:cNvPr>
          <p:cNvSpPr>
            <a:spLocks noGrp="1"/>
          </p:cNvSpPr>
          <p:nvPr>
            <p:ph type="title" idx="4294967295"/>
          </p:nvPr>
        </p:nvSpPr>
        <p:spPr>
          <a:xfrm>
            <a:off x="6185779" y="185358"/>
            <a:ext cx="4346575" cy="1428750"/>
          </a:xfrm>
        </p:spPr>
        <p:txBody>
          <a:bodyPr>
            <a:normAutofit fontScale="90000"/>
          </a:bodyPr>
          <a:lstStyle/>
          <a:p>
            <a:pPr algn="ctr"/>
            <a:r>
              <a:rPr lang="en-US" dirty="0">
                <a:solidFill>
                  <a:schemeClr val="bg1"/>
                </a:solidFill>
              </a:rPr>
              <a:t>Create New coping Strategies</a:t>
            </a:r>
          </a:p>
        </p:txBody>
      </p:sp>
      <p:sp>
        <p:nvSpPr>
          <p:cNvPr id="3" name="Content Placeholder 2">
            <a:extLst>
              <a:ext uri="{FF2B5EF4-FFF2-40B4-BE49-F238E27FC236}">
                <a16:creationId xmlns:a16="http://schemas.microsoft.com/office/drawing/2014/main" id="{D066FCA5-211C-444F-D52A-97FCAD552727}"/>
              </a:ext>
            </a:extLst>
          </p:cNvPr>
          <p:cNvSpPr>
            <a:spLocks noGrp="1"/>
          </p:cNvSpPr>
          <p:nvPr>
            <p:ph idx="4294967295"/>
          </p:nvPr>
        </p:nvSpPr>
        <p:spPr>
          <a:xfrm>
            <a:off x="5106915" y="1614108"/>
            <a:ext cx="6910426" cy="4557713"/>
          </a:xfrm>
        </p:spPr>
        <p:txBody>
          <a:bodyPr>
            <a:normAutofit fontScale="85000" lnSpcReduction="20000"/>
          </a:bodyPr>
          <a:lstStyle/>
          <a:p>
            <a:r>
              <a:rPr lang="en-US" sz="2800" dirty="0"/>
              <a:t>In the last 4 skills sessions we’ve covered most of the distress tolerance skills. In two weeks, we will discuss the last distress tolerance skills the physiological skills. The emotional freedom technique we did as our mindfulness exercise today can be considered a physiological skill.</a:t>
            </a:r>
          </a:p>
          <a:p>
            <a:r>
              <a:rPr lang="en-US" sz="2800" dirty="0"/>
              <a:t>On pages 64-65 of the workbook there is a template to help us reflect on the “videos” of previous distressing situations we’ve encountered and consider what new coping strategies we could’ve used instead. </a:t>
            </a:r>
          </a:p>
          <a:p>
            <a:r>
              <a:rPr lang="en-US" sz="2800" dirty="0"/>
              <a:t>This can also be done by using the holes diary card, chain analysis, and the editing/splicing and pasting technique. If you have limited time, use the simple tools and bypass these workbook exercises</a:t>
            </a:r>
          </a:p>
        </p:txBody>
      </p:sp>
      <p:pic>
        <p:nvPicPr>
          <p:cNvPr id="6146" name="Picture 2" descr="30 Healthy Coping Skills for Uncomfortable Emotions">
            <a:extLst>
              <a:ext uri="{FF2B5EF4-FFF2-40B4-BE49-F238E27FC236}">
                <a16:creationId xmlns:a16="http://schemas.microsoft.com/office/drawing/2014/main" id="{798C1D8D-668C-B6E5-45A9-6B3ADE0BC2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59" y="329196"/>
            <a:ext cx="4740059" cy="635069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7455486-11AD-4571-D249-4DA7A14B82C7}"/>
              </a:ext>
            </a:extLst>
          </p:cNvPr>
          <p:cNvSpPr>
            <a:spLocks noGrp="1"/>
          </p:cNvSpPr>
          <p:nvPr>
            <p:ph type="sldNum" sz="quarter" idx="12"/>
          </p:nvPr>
        </p:nvSpPr>
        <p:spPr/>
        <p:txBody>
          <a:bodyPr/>
          <a:lstStyle/>
          <a:p>
            <a:fld id="{F48A3050-3C4F-4E17-905D-E7C5B5406460}" type="slidenum">
              <a:rPr lang="en-CA" smtClean="0"/>
              <a:t>76</a:t>
            </a:fld>
            <a:endParaRPr lang="en-CA"/>
          </a:p>
        </p:txBody>
      </p:sp>
    </p:spTree>
    <p:extLst>
      <p:ext uri="{BB962C8B-B14F-4D97-AF65-F5344CB8AC3E}">
        <p14:creationId xmlns:p14="http://schemas.microsoft.com/office/powerpoint/2010/main" val="22950890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27CF6-FF1E-43B9-9A25-C1127D2525C4}"/>
              </a:ext>
            </a:extLst>
          </p:cNvPr>
          <p:cNvSpPr>
            <a:spLocks noGrp="1"/>
          </p:cNvSpPr>
          <p:nvPr>
            <p:ph type="title" idx="4294967295"/>
          </p:nvPr>
        </p:nvSpPr>
        <p:spPr>
          <a:xfrm>
            <a:off x="192014" y="103225"/>
            <a:ext cx="5202237" cy="1000125"/>
          </a:xfrm>
        </p:spPr>
        <p:txBody>
          <a:bodyPr vert="horz" lIns="91440" tIns="45720" rIns="91440" bIns="45720" rtlCol="0" anchor="ctr">
            <a:normAutofit fontScale="90000"/>
          </a:bodyPr>
          <a:lstStyle/>
          <a:p>
            <a:pPr algn="ctr"/>
            <a:r>
              <a:rPr lang="en-US" dirty="0">
                <a:solidFill>
                  <a:schemeClr val="bg1"/>
                </a:solidFill>
              </a:rPr>
              <a:t>Distress tolerance week 4</a:t>
            </a:r>
          </a:p>
        </p:txBody>
      </p:sp>
      <p:sp>
        <p:nvSpPr>
          <p:cNvPr id="3" name="Content Placeholder 2">
            <a:extLst>
              <a:ext uri="{FF2B5EF4-FFF2-40B4-BE49-F238E27FC236}">
                <a16:creationId xmlns:a16="http://schemas.microsoft.com/office/drawing/2014/main" id="{DC3FB72A-1D7A-4484-91DA-EAC437517E61}"/>
              </a:ext>
            </a:extLst>
          </p:cNvPr>
          <p:cNvSpPr>
            <a:spLocks noGrp="1"/>
          </p:cNvSpPr>
          <p:nvPr>
            <p:ph sz="half" idx="4294967295"/>
          </p:nvPr>
        </p:nvSpPr>
        <p:spPr>
          <a:xfrm>
            <a:off x="6018362" y="260350"/>
            <a:ext cx="6096000" cy="6597650"/>
          </a:xfrm>
        </p:spPr>
        <p:txBody>
          <a:bodyPr vert="horz" lIns="91440" tIns="45720" rIns="91440" bIns="45720" rtlCol="0" anchor="ctr">
            <a:normAutofit fontScale="92500"/>
          </a:bodyPr>
          <a:lstStyle/>
          <a:p>
            <a:r>
              <a:rPr lang="en-US" sz="2800" dirty="0"/>
              <a:t>Today we review P. 47 to 68 of skills training workbook, advanced distress tolerance skills, which covers 7 topics:</a:t>
            </a:r>
          </a:p>
          <a:p>
            <a:r>
              <a:rPr lang="en-US" sz="2800" dirty="0"/>
              <a:t>1. Live in the present moment</a:t>
            </a:r>
          </a:p>
          <a:p>
            <a:r>
              <a:rPr lang="en-US" sz="2800" dirty="0"/>
              <a:t>2. Use self encouraging coping thoughts.</a:t>
            </a:r>
          </a:p>
          <a:p>
            <a:r>
              <a:rPr lang="en-US" sz="2800" dirty="0"/>
              <a:t>3. Radical acceptance.</a:t>
            </a:r>
          </a:p>
          <a:p>
            <a:r>
              <a:rPr lang="en-US" sz="2800" dirty="0"/>
              <a:t>4. Self affirming statements</a:t>
            </a:r>
          </a:p>
          <a:p>
            <a:r>
              <a:rPr lang="en-US" sz="2800" dirty="0"/>
              <a:t>5. Feelings – threat balance</a:t>
            </a:r>
          </a:p>
          <a:p>
            <a:r>
              <a:rPr lang="en-US" sz="2800" dirty="0"/>
              <a:t>6. Create new coping strategies.</a:t>
            </a:r>
          </a:p>
          <a:p>
            <a:r>
              <a:rPr lang="en-US" sz="2800" dirty="0">
                <a:solidFill>
                  <a:schemeClr val="bg1"/>
                </a:solidFill>
              </a:rPr>
              <a:t>7. Create an emergency coping plan</a:t>
            </a:r>
          </a:p>
          <a:p>
            <a:r>
              <a:rPr lang="en-US" sz="2800" dirty="0">
                <a:solidFill>
                  <a:schemeClr val="bg1"/>
                </a:solidFill>
              </a:rPr>
              <a:t>This is on p.67 of the workbook; we do however encourage you to try the more comprehensive simple crisis plan.</a:t>
            </a:r>
            <a:endParaRPr lang="en-CA" sz="2800" dirty="0">
              <a:solidFill>
                <a:schemeClr val="bg1"/>
              </a:solidFill>
            </a:endParaRPr>
          </a:p>
          <a:p>
            <a:pPr>
              <a:lnSpc>
                <a:spcPct val="90000"/>
              </a:lnSpc>
            </a:pPr>
            <a:endParaRPr lang="en-US" sz="2800" dirty="0"/>
          </a:p>
        </p:txBody>
      </p:sp>
      <p:pic>
        <p:nvPicPr>
          <p:cNvPr id="9" name="Content Placeholder 8">
            <a:extLst>
              <a:ext uri="{FF2B5EF4-FFF2-40B4-BE49-F238E27FC236}">
                <a16:creationId xmlns:a16="http://schemas.microsoft.com/office/drawing/2014/main" id="{7F5203D4-CD0A-41EE-8180-CC18BDE26271}"/>
              </a:ext>
            </a:extLst>
          </p:cNvPr>
          <p:cNvPicPr>
            <a:picLocks noGrp="1"/>
          </p:cNvPicPr>
          <p:nvPr>
            <p:ph sz="half" idx="4294967295"/>
          </p:nvPr>
        </p:nvPicPr>
        <p:blipFill rotWithShape="1">
          <a:blip r:embed="rId2">
            <a:extLst>
              <a:ext uri="{28A0092B-C50C-407E-A947-70E740481C1C}">
                <a14:useLocalDpi xmlns:a14="http://schemas.microsoft.com/office/drawing/2010/main" val="0"/>
              </a:ext>
            </a:extLst>
          </a:blip>
          <a:srcRect l="15374" r="15377" b="2"/>
          <a:stretch/>
        </p:blipFill>
        <p:spPr bwMode="auto">
          <a:xfrm>
            <a:off x="280988" y="1209675"/>
            <a:ext cx="5446713" cy="5249863"/>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4" name="Slide Number Placeholder 3">
            <a:extLst>
              <a:ext uri="{FF2B5EF4-FFF2-40B4-BE49-F238E27FC236}">
                <a16:creationId xmlns:a16="http://schemas.microsoft.com/office/drawing/2014/main" id="{4D193DB7-B1A4-40E8-FC8E-C5CB7DA450CE}"/>
              </a:ext>
            </a:extLst>
          </p:cNvPr>
          <p:cNvSpPr>
            <a:spLocks noGrp="1"/>
          </p:cNvSpPr>
          <p:nvPr>
            <p:ph type="sldNum" sz="quarter" idx="12"/>
          </p:nvPr>
        </p:nvSpPr>
        <p:spPr/>
        <p:txBody>
          <a:bodyPr/>
          <a:lstStyle/>
          <a:p>
            <a:fld id="{F48A3050-3C4F-4E17-905D-E7C5B5406460}" type="slidenum">
              <a:rPr lang="en-CA" smtClean="0"/>
              <a:t>77</a:t>
            </a:fld>
            <a:endParaRPr lang="en-CA"/>
          </a:p>
        </p:txBody>
      </p:sp>
    </p:spTree>
    <p:extLst>
      <p:ext uri="{BB962C8B-B14F-4D97-AF65-F5344CB8AC3E}">
        <p14:creationId xmlns:p14="http://schemas.microsoft.com/office/powerpoint/2010/main" val="18982037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665A3-2AF3-4CED-B840-CC8F40514A09}"/>
              </a:ext>
            </a:extLst>
          </p:cNvPr>
          <p:cNvSpPr>
            <a:spLocks noGrp="1"/>
          </p:cNvSpPr>
          <p:nvPr>
            <p:ph type="title" idx="4294967295"/>
          </p:nvPr>
        </p:nvSpPr>
        <p:spPr>
          <a:xfrm>
            <a:off x="-23683" y="511920"/>
            <a:ext cx="4901064" cy="1308309"/>
          </a:xfrm>
        </p:spPr>
        <p:txBody>
          <a:bodyPr vert="horz" lIns="91440" tIns="45720" rIns="91440" bIns="45720" rtlCol="0">
            <a:normAutofit/>
          </a:bodyPr>
          <a:lstStyle/>
          <a:p>
            <a:pPr algn="ctr"/>
            <a:r>
              <a:rPr lang="en-US" sz="2800" dirty="0">
                <a:solidFill>
                  <a:schemeClr val="tx1"/>
                </a:solidFill>
              </a:rPr>
              <a:t>Crisis plan algorithm</a:t>
            </a:r>
          </a:p>
        </p:txBody>
      </p:sp>
      <p:sp>
        <p:nvSpPr>
          <p:cNvPr id="3" name="Content Placeholder 2">
            <a:extLst>
              <a:ext uri="{FF2B5EF4-FFF2-40B4-BE49-F238E27FC236}">
                <a16:creationId xmlns:a16="http://schemas.microsoft.com/office/drawing/2014/main" id="{8B9A70CC-7343-4FC6-B85E-876561934645}"/>
              </a:ext>
            </a:extLst>
          </p:cNvPr>
          <p:cNvSpPr>
            <a:spLocks noGrp="1"/>
          </p:cNvSpPr>
          <p:nvPr>
            <p:ph idx="4294967295"/>
          </p:nvPr>
        </p:nvSpPr>
        <p:spPr>
          <a:xfrm>
            <a:off x="4741870" y="377240"/>
            <a:ext cx="7353882" cy="6993509"/>
          </a:xfrm>
        </p:spPr>
        <p:txBody>
          <a:bodyPr>
            <a:normAutofit/>
          </a:bodyPr>
          <a:lstStyle/>
          <a:p>
            <a:r>
              <a:rPr lang="en-US" sz="1800" dirty="0"/>
              <a:t>Developing your crisis plans and becoming skilled at using  them involves 8 steps: This is the first Simple algorithm.</a:t>
            </a:r>
          </a:p>
          <a:p>
            <a:r>
              <a:rPr lang="en-US" sz="1800" dirty="0"/>
              <a:t>1.  Understand the concept of holes you keep falling into or the specific crisis for which you are going to use the crisis plans</a:t>
            </a:r>
          </a:p>
          <a:p>
            <a:r>
              <a:rPr lang="en-US" sz="1800" dirty="0"/>
              <a:t>2. Identify some of the thoughts, feelings or behaviors that occur during the crisis that you want to work on.  This is step 1 on the crisis plan template.</a:t>
            </a:r>
          </a:p>
          <a:p>
            <a:r>
              <a:rPr lang="en-US" sz="1800" dirty="0"/>
              <a:t>3.  Complete the rest of your crisis plan template</a:t>
            </a:r>
          </a:p>
          <a:p>
            <a:r>
              <a:rPr lang="en-US" sz="1800" dirty="0"/>
              <a:t>4. Recall, in your mind, a real crisis from the past in which you fell into the hole you are working on and use the "editing, splicing, and pasting" technique, along with your skills and tools, to imagine a different outcome that incorporates your crisis plan.</a:t>
            </a:r>
          </a:p>
          <a:p>
            <a:r>
              <a:rPr lang="en-US" sz="1800" dirty="0"/>
              <a:t>5. Stay in the window of tolerance while editing, splicing, and pasting by pendulating.</a:t>
            </a:r>
          </a:p>
          <a:p>
            <a:r>
              <a:rPr lang="en-US" sz="1800" dirty="0"/>
              <a:t>6. Repeatedly visualize the new edited, spliced, and pasted version of the situation until you can visualize it without effort.</a:t>
            </a:r>
          </a:p>
          <a:p>
            <a:r>
              <a:rPr lang="en-US" sz="1900" dirty="0"/>
              <a:t>7. When a new crisis occurs work with it following these same steps.</a:t>
            </a:r>
          </a:p>
          <a:p>
            <a:r>
              <a:rPr lang="en-US" sz="1800" dirty="0"/>
              <a:t>8. practice, practice, practice.</a:t>
            </a:r>
          </a:p>
        </p:txBody>
      </p:sp>
      <p:pic>
        <p:nvPicPr>
          <p:cNvPr id="5122" name="Picture 2" descr="What is an algorithm? A simple description and some famous examples">
            <a:extLst>
              <a:ext uri="{FF2B5EF4-FFF2-40B4-BE49-F238E27FC236}">
                <a16:creationId xmlns:a16="http://schemas.microsoft.com/office/drawing/2014/main" id="{5D9CACE4-8DDB-E312-8296-6A5090FF63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392" y="1820229"/>
            <a:ext cx="3822914" cy="394970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F2AE49A4-F2DD-EED5-310A-A081C59E7A6C}"/>
              </a:ext>
            </a:extLst>
          </p:cNvPr>
          <p:cNvSpPr>
            <a:spLocks noGrp="1"/>
          </p:cNvSpPr>
          <p:nvPr>
            <p:ph type="sldNum" sz="quarter" idx="12"/>
          </p:nvPr>
        </p:nvSpPr>
        <p:spPr/>
        <p:txBody>
          <a:bodyPr/>
          <a:lstStyle/>
          <a:p>
            <a:fld id="{F48A3050-3C4F-4E17-905D-E7C5B5406460}" type="slidenum">
              <a:rPr lang="en-CA" smtClean="0"/>
              <a:t>78</a:t>
            </a:fld>
            <a:endParaRPr lang="en-CA"/>
          </a:p>
        </p:txBody>
      </p:sp>
    </p:spTree>
    <p:extLst>
      <p:ext uri="{BB962C8B-B14F-4D97-AF65-F5344CB8AC3E}">
        <p14:creationId xmlns:p14="http://schemas.microsoft.com/office/powerpoint/2010/main" val="3415444761"/>
      </p:ext>
    </p:extLst>
  </p:cSld>
  <p:clrMapOvr>
    <a:masterClrMapping/>
  </p:clrMapOvr>
  <mc:AlternateContent xmlns:mc="http://schemas.openxmlformats.org/markup-compatibility/2006" xmlns:p14="http://schemas.microsoft.com/office/powerpoint/2010/main">
    <mc:Choice Requires="p14">
      <p:transition spd="med" p14:dur="700" advTm="31672">
        <p:fade/>
      </p:transition>
    </mc:Choice>
    <mc:Fallback xmlns="">
      <p:transition spd="med" advTm="3167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665A3-2AF3-4CED-B840-CC8F40514A09}"/>
              </a:ext>
            </a:extLst>
          </p:cNvPr>
          <p:cNvSpPr>
            <a:spLocks noGrp="1"/>
          </p:cNvSpPr>
          <p:nvPr>
            <p:ph type="title" idx="4294967295"/>
          </p:nvPr>
        </p:nvSpPr>
        <p:spPr>
          <a:xfrm>
            <a:off x="-23683" y="511920"/>
            <a:ext cx="4901064" cy="1308309"/>
          </a:xfrm>
        </p:spPr>
        <p:txBody>
          <a:bodyPr vert="horz" lIns="91440" tIns="45720" rIns="91440" bIns="45720" rtlCol="0">
            <a:normAutofit/>
          </a:bodyPr>
          <a:lstStyle/>
          <a:p>
            <a:pPr algn="ctr"/>
            <a:r>
              <a:rPr lang="en-US" sz="2800" dirty="0">
                <a:solidFill>
                  <a:schemeClr val="tx1"/>
                </a:solidFill>
              </a:rPr>
              <a:t>Crisis plan algorithm</a:t>
            </a:r>
          </a:p>
        </p:txBody>
      </p:sp>
      <p:sp>
        <p:nvSpPr>
          <p:cNvPr id="3" name="Content Placeholder 2">
            <a:extLst>
              <a:ext uri="{FF2B5EF4-FFF2-40B4-BE49-F238E27FC236}">
                <a16:creationId xmlns:a16="http://schemas.microsoft.com/office/drawing/2014/main" id="{8B9A70CC-7343-4FC6-B85E-876561934645}"/>
              </a:ext>
            </a:extLst>
          </p:cNvPr>
          <p:cNvSpPr>
            <a:spLocks noGrp="1"/>
          </p:cNvSpPr>
          <p:nvPr>
            <p:ph idx="4294967295"/>
          </p:nvPr>
        </p:nvSpPr>
        <p:spPr>
          <a:xfrm>
            <a:off x="4741870" y="377240"/>
            <a:ext cx="7353882" cy="6993509"/>
          </a:xfrm>
        </p:spPr>
        <p:txBody>
          <a:bodyPr>
            <a:normAutofit/>
          </a:bodyPr>
          <a:lstStyle/>
          <a:p>
            <a:r>
              <a:rPr lang="en-US" sz="1800" dirty="0"/>
              <a:t>Developing your crisis plans and becoming skilled at using  them involves 8 steps: This is the first Simple algorithm.</a:t>
            </a:r>
          </a:p>
          <a:p>
            <a:r>
              <a:rPr lang="en-US" sz="1800" dirty="0">
                <a:solidFill>
                  <a:schemeClr val="bg1"/>
                </a:solidFill>
              </a:rPr>
              <a:t>1.  Understand the concept of holes you keep falling into or the specific crisis for which you are going to use the crisis plans</a:t>
            </a:r>
          </a:p>
          <a:p>
            <a:r>
              <a:rPr lang="en-US" sz="1800" dirty="0"/>
              <a:t>2. Identify some of the thoughts, feelings or behaviors that occur during the crisis that you want to work on.  This is step 1 on the crisis plan template.</a:t>
            </a:r>
          </a:p>
          <a:p>
            <a:r>
              <a:rPr lang="en-US" sz="1800" dirty="0"/>
              <a:t>3.  Complete the rest of your crisis plan template</a:t>
            </a:r>
          </a:p>
          <a:p>
            <a:r>
              <a:rPr lang="en-US" sz="1800" dirty="0"/>
              <a:t>4. Recall, in your mind, a real crisis from the past in which you fell into the hole you are working on and use the "editing, splicing, and pasting" technique, along with your skills and tools, to imagine a different outcome that incorporates your crisis plan.</a:t>
            </a:r>
          </a:p>
          <a:p>
            <a:r>
              <a:rPr lang="en-US" sz="1800" dirty="0"/>
              <a:t>5. Stay in the window of tolerance while editing, splicing, and pasting by pendulating.</a:t>
            </a:r>
          </a:p>
          <a:p>
            <a:r>
              <a:rPr lang="en-US" sz="1800" dirty="0"/>
              <a:t>6. Repeatedly visualize the new edited, spliced, and pasted version of the situation until you can visualize it without effort.</a:t>
            </a:r>
          </a:p>
          <a:p>
            <a:r>
              <a:rPr lang="en-US" sz="1900" dirty="0"/>
              <a:t>7. When a new crisis occurs work with it following these same steps.</a:t>
            </a:r>
          </a:p>
          <a:p>
            <a:r>
              <a:rPr lang="en-US" sz="1800" dirty="0"/>
              <a:t>8. practice, practice, practice.</a:t>
            </a:r>
          </a:p>
        </p:txBody>
      </p:sp>
      <p:pic>
        <p:nvPicPr>
          <p:cNvPr id="5122" name="Picture 2" descr="What is an algorithm? A simple description and some famous examples">
            <a:extLst>
              <a:ext uri="{FF2B5EF4-FFF2-40B4-BE49-F238E27FC236}">
                <a16:creationId xmlns:a16="http://schemas.microsoft.com/office/drawing/2014/main" id="{5D9CACE4-8DDB-E312-8296-6A5090FF63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392" y="1820229"/>
            <a:ext cx="3822914" cy="394970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7B29799-C85E-E5F6-1BA5-2A17E3108B1E}"/>
              </a:ext>
            </a:extLst>
          </p:cNvPr>
          <p:cNvSpPr>
            <a:spLocks noGrp="1"/>
          </p:cNvSpPr>
          <p:nvPr>
            <p:ph type="sldNum" sz="quarter" idx="12"/>
          </p:nvPr>
        </p:nvSpPr>
        <p:spPr/>
        <p:txBody>
          <a:bodyPr/>
          <a:lstStyle/>
          <a:p>
            <a:fld id="{F48A3050-3C4F-4E17-905D-E7C5B5406460}" type="slidenum">
              <a:rPr lang="en-CA" smtClean="0"/>
              <a:t>79</a:t>
            </a:fld>
            <a:endParaRPr lang="en-CA"/>
          </a:p>
        </p:txBody>
      </p:sp>
    </p:spTree>
    <p:extLst>
      <p:ext uri="{BB962C8B-B14F-4D97-AF65-F5344CB8AC3E}">
        <p14:creationId xmlns:p14="http://schemas.microsoft.com/office/powerpoint/2010/main" val="527457879"/>
      </p:ext>
    </p:extLst>
  </p:cSld>
  <p:clrMapOvr>
    <a:masterClrMapping/>
  </p:clrMapOvr>
  <mc:AlternateContent xmlns:mc="http://schemas.openxmlformats.org/markup-compatibility/2006" xmlns:p14="http://schemas.microsoft.com/office/powerpoint/2010/main">
    <mc:Choice Requires="p14">
      <p:transition spd="med" p14:dur="700" advTm="31672">
        <p:fade/>
      </p:transition>
    </mc:Choice>
    <mc:Fallback xmlns="">
      <p:transition spd="med" advTm="3167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EE3D93-CB3A-D505-E476-5157C5244F3A}"/>
              </a:ext>
            </a:extLst>
          </p:cNvPr>
          <p:cNvSpPr>
            <a:spLocks noGrp="1"/>
          </p:cNvSpPr>
          <p:nvPr>
            <p:ph type="sldNum" sz="quarter" idx="12"/>
          </p:nvPr>
        </p:nvSpPr>
        <p:spPr/>
        <p:txBody>
          <a:bodyPr/>
          <a:lstStyle/>
          <a:p>
            <a:fld id="{F48A3050-3C4F-4E17-905D-E7C5B5406460}" type="slidenum">
              <a:rPr lang="en-CA" smtClean="0"/>
              <a:t>8</a:t>
            </a:fld>
            <a:endParaRPr lang="en-CA"/>
          </a:p>
        </p:txBody>
      </p:sp>
      <p:pic>
        <p:nvPicPr>
          <p:cNvPr id="6" name="Picture 5">
            <a:extLst>
              <a:ext uri="{FF2B5EF4-FFF2-40B4-BE49-F238E27FC236}">
                <a16:creationId xmlns:a16="http://schemas.microsoft.com/office/drawing/2014/main" id="{447B0F76-1A37-B163-BF12-F7EE0927CF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694" y="802091"/>
            <a:ext cx="4885766" cy="5620763"/>
          </a:xfrm>
          <a:prstGeom prst="rect">
            <a:avLst/>
          </a:prstGeom>
        </p:spPr>
      </p:pic>
      <p:sp>
        <p:nvSpPr>
          <p:cNvPr id="8" name="TextBox 7">
            <a:extLst>
              <a:ext uri="{FF2B5EF4-FFF2-40B4-BE49-F238E27FC236}">
                <a16:creationId xmlns:a16="http://schemas.microsoft.com/office/drawing/2014/main" id="{61898D9E-21F5-EB18-A8C3-79943E751192}"/>
              </a:ext>
            </a:extLst>
          </p:cNvPr>
          <p:cNvSpPr txBox="1"/>
          <p:nvPr/>
        </p:nvSpPr>
        <p:spPr>
          <a:xfrm>
            <a:off x="5531225" y="699356"/>
            <a:ext cx="6553200" cy="6373796"/>
          </a:xfrm>
          <a:prstGeom prst="rect">
            <a:avLst/>
          </a:prstGeom>
          <a:noFill/>
        </p:spPr>
        <p:txBody>
          <a:bodyPr wrap="square">
            <a:spAutoFit/>
          </a:bodyPr>
          <a:lstStyle/>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EFT tapping is used to reduce stress, anxiety, pain, or distressing emotions. It involves:</a:t>
            </a:r>
            <a:br>
              <a:rPr lang="en-CA" sz="2000" kern="0" dirty="0">
                <a:effectLst/>
                <a:latin typeface="Arial" panose="020B0604020202020204" pitchFamily="34" charset="0"/>
                <a:ea typeface="Times New Roman" panose="02020603050405020304" pitchFamily="18" charset="0"/>
                <a:cs typeface="Arial" panose="020B0604020202020204" pitchFamily="34" charset="0"/>
              </a:rPr>
            </a:br>
            <a:r>
              <a:rPr lang="en-CA" sz="2000" kern="0" dirty="0">
                <a:effectLst/>
                <a:latin typeface="Arial" panose="020B0604020202020204" pitchFamily="34" charset="0"/>
                <a:ea typeface="Times New Roman" panose="02020603050405020304" pitchFamily="18" charset="0"/>
                <a:cs typeface="Arial" panose="020B0604020202020204" pitchFamily="34" charset="0"/>
              </a:rPr>
              <a:t>1. Focusing on an emotion, thought, or physical sensation that’s bothering you. Consider using your holes diary card target as your focus;</a:t>
            </a:r>
            <a:br>
              <a:rPr lang="en-CA" sz="2000" kern="0" dirty="0">
                <a:effectLst/>
                <a:latin typeface="Arial" panose="020B0604020202020204" pitchFamily="34" charset="0"/>
                <a:ea typeface="Times New Roman" panose="02020603050405020304" pitchFamily="18" charset="0"/>
                <a:cs typeface="Arial" panose="020B0604020202020204" pitchFamily="34" charset="0"/>
              </a:rPr>
            </a:br>
            <a:r>
              <a:rPr lang="en-CA" sz="2000" kern="0" dirty="0">
                <a:effectLst/>
                <a:latin typeface="Arial" panose="020B0604020202020204" pitchFamily="34" charset="0"/>
                <a:ea typeface="Times New Roman" panose="02020603050405020304" pitchFamily="18" charset="0"/>
                <a:cs typeface="Arial" panose="020B0604020202020204" pitchFamily="34" charset="0"/>
              </a:rPr>
              <a:t>2. Tapping lightly on specific acupuncture meridian points on the body while repeating calming statements.</a:t>
            </a:r>
            <a:br>
              <a:rPr lang="en-CA" sz="2000" kern="0" dirty="0">
                <a:effectLst/>
                <a:latin typeface="Arial" panose="020B0604020202020204" pitchFamily="34" charset="0"/>
                <a:ea typeface="Times New Roman" panose="02020603050405020304" pitchFamily="18" charset="0"/>
                <a:cs typeface="Arial" panose="020B0604020202020204" pitchFamily="34" charset="0"/>
              </a:rPr>
            </a:br>
            <a:br>
              <a:rPr lang="en-CA" sz="2000" kern="0" dirty="0">
                <a:effectLst/>
                <a:latin typeface="Arial" panose="020B0604020202020204" pitchFamily="34" charset="0"/>
                <a:ea typeface="Times New Roman" panose="02020603050405020304" pitchFamily="18" charset="0"/>
                <a:cs typeface="Arial" panose="020B0604020202020204" pitchFamily="34" charset="0"/>
              </a:rPr>
            </a:br>
            <a:r>
              <a:rPr lang="en-CA" sz="2000" kern="0" dirty="0">
                <a:effectLst/>
                <a:latin typeface="Arial" panose="020B0604020202020204" pitchFamily="34" charset="0"/>
                <a:ea typeface="Times New Roman" panose="02020603050405020304" pitchFamily="18" charset="0"/>
                <a:cs typeface="Arial" panose="020B0604020202020204" pitchFamily="34" charset="0"/>
              </a:rPr>
              <a:t>Step-by-Step Instructions</a:t>
            </a:r>
            <a:br>
              <a:rPr lang="en-CA" sz="2000" kern="0" dirty="0">
                <a:effectLst/>
                <a:latin typeface="Arial" panose="020B0604020202020204" pitchFamily="34" charset="0"/>
                <a:ea typeface="Times New Roman" panose="02020603050405020304" pitchFamily="18" charset="0"/>
                <a:cs typeface="Arial" panose="020B0604020202020204" pitchFamily="34" charset="0"/>
              </a:rPr>
            </a:br>
            <a:br>
              <a:rPr lang="en-CA" sz="2000" kern="0" dirty="0">
                <a:effectLst/>
                <a:latin typeface="Arial" panose="020B0604020202020204" pitchFamily="34" charset="0"/>
                <a:ea typeface="Times New Roman" panose="02020603050405020304" pitchFamily="18" charset="0"/>
                <a:cs typeface="Arial" panose="020B0604020202020204" pitchFamily="34" charset="0"/>
              </a:rPr>
            </a:br>
            <a:r>
              <a:rPr lang="en-CA" sz="2000" kern="0" dirty="0">
                <a:effectLst/>
                <a:latin typeface="Arial" panose="020B0604020202020204" pitchFamily="34" charset="0"/>
                <a:ea typeface="Times New Roman" panose="02020603050405020304" pitchFamily="18" charset="0"/>
                <a:cs typeface="Arial" panose="020B0604020202020204" pitchFamily="34" charset="0"/>
              </a:rPr>
              <a:t>1. Identify the issue</a:t>
            </a:r>
            <a:br>
              <a:rPr lang="en-CA" sz="2000" kern="0" dirty="0">
                <a:effectLst/>
                <a:latin typeface="Arial" panose="020B0604020202020204" pitchFamily="34" charset="0"/>
                <a:ea typeface="Times New Roman" panose="02020603050405020304" pitchFamily="18" charset="0"/>
                <a:cs typeface="Arial" panose="020B0604020202020204" pitchFamily="34" charset="0"/>
              </a:rPr>
            </a:br>
            <a:br>
              <a:rPr lang="en-CA" sz="2000" kern="0" dirty="0">
                <a:effectLst/>
                <a:latin typeface="Arial" panose="020B0604020202020204" pitchFamily="34" charset="0"/>
                <a:ea typeface="Times New Roman" panose="02020603050405020304" pitchFamily="18" charset="0"/>
                <a:cs typeface="Arial" panose="020B0604020202020204" pitchFamily="34" charset="0"/>
              </a:rPr>
            </a:br>
            <a:r>
              <a:rPr lang="en-CA" sz="2000" kern="0" dirty="0">
                <a:effectLst/>
                <a:latin typeface="Arial" panose="020B0604020202020204" pitchFamily="34" charset="0"/>
                <a:ea typeface="Times New Roman" panose="02020603050405020304" pitchFamily="18" charset="0"/>
                <a:cs typeface="Arial" panose="020B0604020202020204" pitchFamily="34" charset="0"/>
              </a:rPr>
              <a:t>Choose a single problem to focus on, something you can feel emotionally or physically right now (e.g., “I feel anxious about tomorrow’s meeting”). Consider if you might use one of your holes diary card targets.</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endParaRPr lang="en-CA" sz="18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6EEB1DE-7332-A8BB-A8D4-FB9D1F4D623A}"/>
              </a:ext>
            </a:extLst>
          </p:cNvPr>
          <p:cNvSpPr txBox="1"/>
          <p:nvPr/>
        </p:nvSpPr>
        <p:spPr>
          <a:xfrm>
            <a:off x="2171701" y="114581"/>
            <a:ext cx="7597588" cy="584775"/>
          </a:xfrm>
          <a:prstGeom prst="rect">
            <a:avLst/>
          </a:prstGeom>
          <a:noFill/>
        </p:spPr>
        <p:txBody>
          <a:bodyPr wrap="square">
            <a:spAutoFit/>
          </a:bodyPr>
          <a:lstStyle/>
          <a:p>
            <a:r>
              <a:rPr lang="en-CA" sz="3200" kern="0" dirty="0">
                <a:solidFill>
                  <a:schemeClr val="bg1"/>
                </a:solidFill>
                <a:latin typeface="Arial" panose="020B0604020202020204" pitchFamily="34" charset="0"/>
                <a:cs typeface="Arial" panose="020B0604020202020204" pitchFamily="34" charset="0"/>
              </a:rPr>
              <a:t>EMOTIONAL FREEDOM TECHNIQUE</a:t>
            </a:r>
            <a:endParaRPr lang="en-CA"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66274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IMG_3578[2210]">
            <a:extLst>
              <a:ext uri="{FF2B5EF4-FFF2-40B4-BE49-F238E27FC236}">
                <a16:creationId xmlns:a16="http://schemas.microsoft.com/office/drawing/2014/main" id="{0EE001AB-69E8-4A53-83C4-D608B803A5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66999" y="-2667002"/>
            <a:ext cx="6858001" cy="1219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B59DF8EE-47D3-BD01-9542-C2DD79D6D91B}"/>
              </a:ext>
            </a:extLst>
          </p:cNvPr>
          <p:cNvSpPr>
            <a:spLocks noGrp="1"/>
          </p:cNvSpPr>
          <p:nvPr>
            <p:ph type="sldNum" sz="quarter" idx="12"/>
          </p:nvPr>
        </p:nvSpPr>
        <p:spPr/>
        <p:txBody>
          <a:bodyPr/>
          <a:lstStyle/>
          <a:p>
            <a:fld id="{F48A3050-3C4F-4E17-905D-E7C5B5406460}" type="slidenum">
              <a:rPr lang="en-CA" smtClean="0"/>
              <a:t>80</a:t>
            </a:fld>
            <a:endParaRPr lang="en-CA"/>
          </a:p>
        </p:txBody>
      </p:sp>
    </p:spTree>
    <p:extLst>
      <p:ext uri="{BB962C8B-B14F-4D97-AF65-F5344CB8AC3E}">
        <p14:creationId xmlns:p14="http://schemas.microsoft.com/office/powerpoint/2010/main" val="860532789"/>
      </p:ext>
    </p:extLst>
  </p:cSld>
  <p:clrMapOvr>
    <a:masterClrMapping/>
  </p:clrMapOvr>
  <mc:AlternateContent xmlns:mc="http://schemas.openxmlformats.org/markup-compatibility/2006" xmlns:p14="http://schemas.microsoft.com/office/powerpoint/2010/main">
    <mc:Choice Requires="p14">
      <p:transition spd="med" p14:dur="700" advTm="28895">
        <p:fade/>
      </p:transition>
    </mc:Choice>
    <mc:Fallback xmlns="">
      <p:transition spd="med" advTm="28895">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IMG_3579[2211]">
            <a:extLst>
              <a:ext uri="{FF2B5EF4-FFF2-40B4-BE49-F238E27FC236}">
                <a16:creationId xmlns:a16="http://schemas.microsoft.com/office/drawing/2014/main" id="{61730733-BFA6-4F17-B450-2B610EB0C7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772105" y="-2772103"/>
            <a:ext cx="6858000" cy="12402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8E7AA1CF-DCB2-1FC0-DD84-43AD9CB2B2F7}"/>
              </a:ext>
            </a:extLst>
          </p:cNvPr>
          <p:cNvSpPr>
            <a:spLocks noGrp="1"/>
          </p:cNvSpPr>
          <p:nvPr>
            <p:ph type="sldNum" sz="quarter" idx="12"/>
          </p:nvPr>
        </p:nvSpPr>
        <p:spPr/>
        <p:txBody>
          <a:bodyPr/>
          <a:lstStyle/>
          <a:p>
            <a:fld id="{F48A3050-3C4F-4E17-905D-E7C5B5406460}" type="slidenum">
              <a:rPr lang="en-CA" smtClean="0"/>
              <a:t>81</a:t>
            </a:fld>
            <a:endParaRPr lang="en-CA"/>
          </a:p>
        </p:txBody>
      </p:sp>
    </p:spTree>
    <p:extLst>
      <p:ext uri="{BB962C8B-B14F-4D97-AF65-F5344CB8AC3E}">
        <p14:creationId xmlns:p14="http://schemas.microsoft.com/office/powerpoint/2010/main" val="2096806955"/>
      </p:ext>
    </p:extLst>
  </p:cSld>
  <p:clrMapOvr>
    <a:masterClrMapping/>
  </p:clrMapOvr>
  <mc:AlternateContent xmlns:mc="http://schemas.openxmlformats.org/markup-compatibility/2006" xmlns:p14="http://schemas.microsoft.com/office/powerpoint/2010/main">
    <mc:Choice Requires="p14">
      <p:transition spd="med" p14:dur="700" advTm="29452">
        <p:fade/>
      </p:transition>
    </mc:Choice>
    <mc:Fallback xmlns="">
      <p:transition spd="med" advTm="29452">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8B5D8-BDDA-DB6D-57E9-BD628A09492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8A65236-1731-D837-B3EC-E6AE85BF9866}"/>
              </a:ext>
            </a:extLst>
          </p:cNvPr>
          <p:cNvSpPr txBox="1"/>
          <p:nvPr/>
        </p:nvSpPr>
        <p:spPr>
          <a:xfrm>
            <a:off x="336275" y="202157"/>
            <a:ext cx="8257032" cy="6270819"/>
          </a:xfrm>
          <a:prstGeom prst="rect">
            <a:avLst/>
          </a:prstGeom>
          <a:noFill/>
        </p:spPr>
        <p:txBody>
          <a:bodyPr wrap="square">
            <a:spAutoFit/>
          </a:bodyPr>
          <a:lstStyle/>
          <a:p>
            <a:pPr>
              <a:lnSpc>
                <a:spcPct val="107000"/>
              </a:lnSpc>
              <a:spcAft>
                <a:spcPts val="800"/>
              </a:spcAft>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UPDATED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a:t>
            </a:r>
          </a:p>
          <a:p>
            <a:pPr>
              <a:lnSpc>
                <a:spcPct val="107000"/>
              </a:lnSpc>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                                                                   Distress tolerance skills</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Grounding skills- Set a daily intention</a:t>
            </a:r>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Sensory soothing toolkit</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5,4,3,2,1 method</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emotional freedom technique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REST (or PEST) Pause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Radical acceptance statements (please specify)</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Distraction plan                                                  “</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Self-soothing plan</a:t>
            </a:r>
            <a:endPar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Safe place visualization</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Cue controlled relaxation</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Rediscovering your values (please specify)</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Rehearse values-based behavior or edit/splice/paste</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 Connect with your higher power</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t>
            </a:r>
          </a:p>
          <a:p>
            <a:pPr marL="342900" lvl="0" indent="-342900">
              <a:lnSpc>
                <a:spcPct val="107000"/>
              </a:lnSpc>
              <a:spcAft>
                <a:spcPts val="800"/>
              </a:spcAft>
              <a:buFont typeface="+mj-lt"/>
              <a:buAutoNum type="arabicPeriod"/>
            </a:pP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2F942AB8-4DDD-C8B3-B539-1EE7DD5D4BA2}"/>
              </a:ext>
            </a:extLst>
          </p:cNvPr>
          <p:cNvSpPr txBox="1"/>
          <p:nvPr/>
        </p:nvSpPr>
        <p:spPr>
          <a:xfrm>
            <a:off x="6885992" y="1284905"/>
            <a:ext cx="5169159" cy="2862322"/>
          </a:xfrm>
          <a:prstGeom prst="rect">
            <a:avLst/>
          </a:prstGeom>
          <a:noFill/>
        </p:spPr>
        <p:txBody>
          <a:bodyPr wrap="square">
            <a:spAutoFit/>
          </a:bodyPr>
          <a:lstStyle/>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14. Live in the present moment</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15. Use self-encouraging coping thoughts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16. Radical acceptance</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17. Use self-affirming statements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18. Balance feelings and threat</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19. Create new coping strategies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20. Create an emergency coping plan</a:t>
            </a:r>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sz="2000" dirty="0"/>
          </a:p>
        </p:txBody>
      </p:sp>
      <p:sp>
        <p:nvSpPr>
          <p:cNvPr id="2" name="Slide Number Placeholder 1">
            <a:extLst>
              <a:ext uri="{FF2B5EF4-FFF2-40B4-BE49-F238E27FC236}">
                <a16:creationId xmlns:a16="http://schemas.microsoft.com/office/drawing/2014/main" id="{4DB29E23-625D-6459-3362-D06DB9B00F57}"/>
              </a:ext>
            </a:extLst>
          </p:cNvPr>
          <p:cNvSpPr>
            <a:spLocks noGrp="1"/>
          </p:cNvSpPr>
          <p:nvPr>
            <p:ph type="sldNum" sz="quarter" idx="12"/>
          </p:nvPr>
        </p:nvSpPr>
        <p:spPr/>
        <p:txBody>
          <a:bodyPr/>
          <a:lstStyle/>
          <a:p>
            <a:fld id="{F48A3050-3C4F-4E17-905D-E7C5B5406460}" type="slidenum">
              <a:rPr lang="en-CA" smtClean="0"/>
              <a:t>82</a:t>
            </a:fld>
            <a:endParaRPr lang="en-CA"/>
          </a:p>
        </p:txBody>
      </p:sp>
    </p:spTree>
    <p:extLst>
      <p:ext uri="{BB962C8B-B14F-4D97-AF65-F5344CB8AC3E}">
        <p14:creationId xmlns:p14="http://schemas.microsoft.com/office/powerpoint/2010/main" val="12736752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FCB80-F6CE-4CB2-844F-06965CB48F0E}"/>
              </a:ext>
            </a:extLst>
          </p:cNvPr>
          <p:cNvSpPr>
            <a:spLocks noGrp="1"/>
          </p:cNvSpPr>
          <p:nvPr>
            <p:ph type="title" idx="4294967295"/>
          </p:nvPr>
        </p:nvSpPr>
        <p:spPr>
          <a:xfrm>
            <a:off x="1068787" y="5943195"/>
            <a:ext cx="9966960" cy="1325880"/>
          </a:xfrm>
        </p:spPr>
        <p:txBody>
          <a:bodyPr vert="horz" lIns="91440" tIns="45720" rIns="91440" bIns="45720" rtlCol="0" anchor="b">
            <a:normAutofit fontScale="90000"/>
          </a:bodyPr>
          <a:lstStyle/>
          <a:p>
            <a:pPr algn="ctr">
              <a:lnSpc>
                <a:spcPct val="85000"/>
              </a:lnSpc>
            </a:pPr>
            <a:r>
              <a:rPr lang="en-US" sz="4600" b="1" cap="all" dirty="0">
                <a:solidFill>
                  <a:schemeClr val="bg1"/>
                </a:solidFill>
              </a:rPr>
              <a:t> </a:t>
            </a:r>
            <a:r>
              <a:rPr lang="en-US" sz="4600" b="1" dirty="0">
                <a:solidFill>
                  <a:schemeClr val="bg1"/>
                </a:solidFill>
              </a:rPr>
              <a:t>WEEK 6</a:t>
            </a:r>
            <a:r>
              <a:rPr lang="en-US" sz="4600" b="1" cap="all" dirty="0">
                <a:solidFill>
                  <a:schemeClr val="bg1"/>
                </a:solidFill>
              </a:rPr>
              <a:t> of  SIMPLE</a:t>
            </a:r>
            <a:br>
              <a:rPr lang="en-US" sz="4600" b="1" cap="all" dirty="0">
                <a:solidFill>
                  <a:schemeClr val="bg1"/>
                </a:solidFill>
              </a:rPr>
            </a:br>
            <a:r>
              <a:rPr lang="en-US" sz="4600" b="1" cap="all" dirty="0">
                <a:solidFill>
                  <a:schemeClr val="bg1"/>
                </a:solidFill>
              </a:rPr>
              <a:t>MID SESSIO</a:t>
            </a:r>
            <a:r>
              <a:rPr lang="en-US" sz="4600" b="1" dirty="0">
                <a:solidFill>
                  <a:schemeClr val="bg1"/>
                </a:solidFill>
              </a:rPr>
              <a:t>N 10 MINUTE break</a:t>
            </a:r>
            <a:br>
              <a:rPr lang="en-US" sz="4600" b="1" cap="all" dirty="0"/>
            </a:br>
            <a:endParaRPr lang="en-US" sz="4600" b="1" cap="all" dirty="0"/>
          </a:p>
        </p:txBody>
      </p:sp>
      <p:pic>
        <p:nvPicPr>
          <p:cNvPr id="4" name="Picture 3" descr="A person with her hands on her head and her eyes closed&#10;&#10;Description automatically generated">
            <a:extLst>
              <a:ext uri="{FF2B5EF4-FFF2-40B4-BE49-F238E27FC236}">
                <a16:creationId xmlns:a16="http://schemas.microsoft.com/office/drawing/2014/main" id="{66456B24-24A2-812D-1BDC-A6299B0B483D}"/>
              </a:ext>
            </a:extLst>
          </p:cNvPr>
          <p:cNvPicPr>
            <a:picLocks noChangeAspect="1"/>
          </p:cNvPicPr>
          <p:nvPr/>
        </p:nvPicPr>
        <p:blipFill>
          <a:blip r:embed="rId2">
            <a:extLst>
              <a:ext uri="{28A0092B-C50C-407E-A947-70E740481C1C}">
                <a14:useLocalDpi xmlns:a14="http://schemas.microsoft.com/office/drawing/2010/main" val="0"/>
              </a:ext>
            </a:extLst>
          </a:blip>
          <a:srcRect t="4883" b="12236"/>
          <a:stretch/>
        </p:blipFill>
        <p:spPr>
          <a:xfrm>
            <a:off x="1498586" y="379787"/>
            <a:ext cx="8969340" cy="4455560"/>
          </a:xfrm>
          <a:prstGeom prst="rect">
            <a:avLst/>
          </a:prstGeom>
        </p:spPr>
      </p:pic>
      <p:sp>
        <p:nvSpPr>
          <p:cNvPr id="3" name="Slide Number Placeholder 2">
            <a:extLst>
              <a:ext uri="{FF2B5EF4-FFF2-40B4-BE49-F238E27FC236}">
                <a16:creationId xmlns:a16="http://schemas.microsoft.com/office/drawing/2014/main" id="{94F52254-205C-8F0D-3DEA-7ED887858C75}"/>
              </a:ext>
            </a:extLst>
          </p:cNvPr>
          <p:cNvSpPr>
            <a:spLocks noGrp="1"/>
          </p:cNvSpPr>
          <p:nvPr>
            <p:ph type="sldNum" sz="quarter" idx="12"/>
          </p:nvPr>
        </p:nvSpPr>
        <p:spPr/>
        <p:txBody>
          <a:bodyPr/>
          <a:lstStyle/>
          <a:p>
            <a:fld id="{F48A3050-3C4F-4E17-905D-E7C5B5406460}" type="slidenum">
              <a:rPr lang="en-CA" smtClean="0"/>
              <a:t>83</a:t>
            </a:fld>
            <a:endParaRPr lang="en-CA"/>
          </a:p>
        </p:txBody>
      </p:sp>
    </p:spTree>
    <p:extLst>
      <p:ext uri="{BB962C8B-B14F-4D97-AF65-F5344CB8AC3E}">
        <p14:creationId xmlns:p14="http://schemas.microsoft.com/office/powerpoint/2010/main" val="2773754018"/>
      </p:ext>
    </p:extLst>
  </p:cSld>
  <p:clrMapOvr>
    <a:masterClrMapping/>
  </p:clrMapOvr>
  <mc:AlternateContent xmlns:mc="http://schemas.openxmlformats.org/markup-compatibility/2006" xmlns:p14="http://schemas.microsoft.com/office/powerpoint/2010/main">
    <mc:Choice Requires="p14">
      <p:transition spd="slow" p14:dur="2000" advTm="14041"/>
    </mc:Choice>
    <mc:Fallback xmlns="">
      <p:transition spd="slow" advTm="14041"/>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ith her hands on her head and her eyes closed&#10;&#10;Description automatically generated">
            <a:extLst>
              <a:ext uri="{FF2B5EF4-FFF2-40B4-BE49-F238E27FC236}">
                <a16:creationId xmlns:a16="http://schemas.microsoft.com/office/drawing/2014/main" id="{BC32F85A-3C7C-870E-F048-C555F013E394}"/>
              </a:ext>
            </a:extLst>
          </p:cNvPr>
          <p:cNvPicPr>
            <a:picLocks noChangeAspect="1"/>
          </p:cNvPicPr>
          <p:nvPr/>
        </p:nvPicPr>
        <p:blipFill>
          <a:blip r:embed="rId2">
            <a:extLst>
              <a:ext uri="{28A0092B-C50C-407E-A947-70E740481C1C}">
                <a14:useLocalDpi xmlns:a14="http://schemas.microsoft.com/office/drawing/2010/main" val="0"/>
              </a:ext>
            </a:extLst>
          </a:blip>
          <a:srcRect t="4883" b="12236"/>
          <a:stretch/>
        </p:blipFill>
        <p:spPr>
          <a:xfrm>
            <a:off x="1479574" y="558957"/>
            <a:ext cx="8969340" cy="4455560"/>
          </a:xfrm>
          <a:prstGeom prst="rect">
            <a:avLst/>
          </a:prstGeom>
        </p:spPr>
      </p:pic>
      <p:sp>
        <p:nvSpPr>
          <p:cNvPr id="6" name="TextBox 5">
            <a:extLst>
              <a:ext uri="{FF2B5EF4-FFF2-40B4-BE49-F238E27FC236}">
                <a16:creationId xmlns:a16="http://schemas.microsoft.com/office/drawing/2014/main" id="{3F5B1638-DF76-DDA6-16E3-B99F3D4DE6D5}"/>
              </a:ext>
            </a:extLst>
          </p:cNvPr>
          <p:cNvSpPr txBox="1"/>
          <p:nvPr/>
        </p:nvSpPr>
        <p:spPr>
          <a:xfrm>
            <a:off x="2458528" y="5469472"/>
            <a:ext cx="7537330" cy="1200329"/>
          </a:xfrm>
          <a:prstGeom prst="rect">
            <a:avLst/>
          </a:prstGeom>
          <a:noFill/>
        </p:spPr>
        <p:txBody>
          <a:bodyPr wrap="square">
            <a:spAutoFit/>
          </a:bodyPr>
          <a:lstStyle/>
          <a:p>
            <a:pPr algn="ctr"/>
            <a:r>
              <a:rPr lang="en-US" sz="3600" b="1" dirty="0">
                <a:solidFill>
                  <a:schemeClr val="bg1"/>
                </a:solidFill>
              </a:rPr>
              <a:t> WEEK 6 OF  SIMPLE</a:t>
            </a:r>
            <a:br>
              <a:rPr lang="en-US" sz="3600" b="1" dirty="0">
                <a:solidFill>
                  <a:schemeClr val="bg1"/>
                </a:solidFill>
              </a:rPr>
            </a:br>
            <a:r>
              <a:rPr lang="en-US" sz="3600" b="1" dirty="0">
                <a:solidFill>
                  <a:schemeClr val="bg1"/>
                </a:solidFill>
              </a:rPr>
              <a:t>WELCOME BACK FROM THE BREAK</a:t>
            </a:r>
            <a:endParaRPr lang="en-CA" sz="3600" dirty="0"/>
          </a:p>
        </p:txBody>
      </p:sp>
      <p:sp>
        <p:nvSpPr>
          <p:cNvPr id="2" name="Slide Number Placeholder 1">
            <a:extLst>
              <a:ext uri="{FF2B5EF4-FFF2-40B4-BE49-F238E27FC236}">
                <a16:creationId xmlns:a16="http://schemas.microsoft.com/office/drawing/2014/main" id="{FBE21499-5912-D299-F38B-228B9B1F7A8E}"/>
              </a:ext>
            </a:extLst>
          </p:cNvPr>
          <p:cNvSpPr>
            <a:spLocks noGrp="1"/>
          </p:cNvSpPr>
          <p:nvPr>
            <p:ph type="sldNum" sz="quarter" idx="12"/>
          </p:nvPr>
        </p:nvSpPr>
        <p:spPr/>
        <p:txBody>
          <a:bodyPr/>
          <a:lstStyle/>
          <a:p>
            <a:fld id="{F48A3050-3C4F-4E17-905D-E7C5B5406460}" type="slidenum">
              <a:rPr lang="en-CA" smtClean="0"/>
              <a:t>84</a:t>
            </a:fld>
            <a:endParaRPr lang="en-CA"/>
          </a:p>
        </p:txBody>
      </p:sp>
    </p:spTree>
    <p:extLst>
      <p:ext uri="{BB962C8B-B14F-4D97-AF65-F5344CB8AC3E}">
        <p14:creationId xmlns:p14="http://schemas.microsoft.com/office/powerpoint/2010/main" val="1569259407"/>
      </p:ext>
    </p:extLst>
  </p:cSld>
  <p:clrMapOvr>
    <a:masterClrMapping/>
  </p:clrMapOvr>
  <mc:AlternateContent xmlns:mc="http://schemas.openxmlformats.org/markup-compatibility/2006" xmlns:p14="http://schemas.microsoft.com/office/powerpoint/2010/main">
    <mc:Choice Requires="p14">
      <p:transition spd="slow" p14:dur="2000" advTm="14041"/>
    </mc:Choice>
    <mc:Fallback xmlns="">
      <p:transition spd="slow" advTm="14041"/>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8329D3-1DF5-FAB0-C46C-485DE2A87D07}"/>
              </a:ext>
            </a:extLst>
          </p:cNvPr>
          <p:cNvSpPr>
            <a:spLocks noGrp="1"/>
          </p:cNvSpPr>
          <p:nvPr>
            <p:ph type="sldNum" sz="quarter" idx="12"/>
          </p:nvPr>
        </p:nvSpPr>
        <p:spPr/>
        <p:txBody>
          <a:bodyPr/>
          <a:lstStyle/>
          <a:p>
            <a:fld id="{F48A3050-3C4F-4E17-905D-E7C5B5406460}" type="slidenum">
              <a:rPr lang="en-CA" smtClean="0"/>
              <a:t>85</a:t>
            </a:fld>
            <a:endParaRPr lang="en-CA"/>
          </a:p>
        </p:txBody>
      </p:sp>
      <p:pic>
        <p:nvPicPr>
          <p:cNvPr id="4" name="Picture 3">
            <a:extLst>
              <a:ext uri="{FF2B5EF4-FFF2-40B4-BE49-F238E27FC236}">
                <a16:creationId xmlns:a16="http://schemas.microsoft.com/office/drawing/2014/main" id="{5A4DC7A7-FBE9-AF93-4769-06055CDE66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322728"/>
            <a:ext cx="3943290" cy="6320119"/>
          </a:xfrm>
          <a:prstGeom prst="rect">
            <a:avLst/>
          </a:prstGeom>
        </p:spPr>
      </p:pic>
      <p:sp>
        <p:nvSpPr>
          <p:cNvPr id="6" name="TextBox 5">
            <a:extLst>
              <a:ext uri="{FF2B5EF4-FFF2-40B4-BE49-F238E27FC236}">
                <a16:creationId xmlns:a16="http://schemas.microsoft.com/office/drawing/2014/main" id="{1A88003E-8F37-F689-215E-93BAC7226BA8}"/>
              </a:ext>
            </a:extLst>
          </p:cNvPr>
          <p:cNvSpPr txBox="1"/>
          <p:nvPr/>
        </p:nvSpPr>
        <p:spPr>
          <a:xfrm>
            <a:off x="7669252" y="3701969"/>
            <a:ext cx="950259" cy="646331"/>
          </a:xfrm>
          <a:prstGeom prst="rect">
            <a:avLst/>
          </a:prstGeom>
          <a:noFill/>
        </p:spPr>
        <p:txBody>
          <a:bodyPr wrap="square">
            <a:spAutoFit/>
          </a:bodyPr>
          <a:lstStyle/>
          <a:p>
            <a:r>
              <a:rPr lang="en-US" sz="3600" b="1" dirty="0"/>
              <a:t> VS. </a:t>
            </a:r>
            <a:endParaRPr lang="en-CA" sz="3600" dirty="0"/>
          </a:p>
        </p:txBody>
      </p:sp>
      <p:sp>
        <p:nvSpPr>
          <p:cNvPr id="8" name="TextBox 7">
            <a:extLst>
              <a:ext uri="{FF2B5EF4-FFF2-40B4-BE49-F238E27FC236}">
                <a16:creationId xmlns:a16="http://schemas.microsoft.com/office/drawing/2014/main" id="{61502926-9C88-8DC5-A8C9-D71C523F3D75}"/>
              </a:ext>
            </a:extLst>
          </p:cNvPr>
          <p:cNvSpPr txBox="1"/>
          <p:nvPr/>
        </p:nvSpPr>
        <p:spPr>
          <a:xfrm>
            <a:off x="4451357" y="182628"/>
            <a:ext cx="7471702" cy="1200329"/>
          </a:xfrm>
          <a:prstGeom prst="rect">
            <a:avLst/>
          </a:prstGeom>
          <a:noFill/>
        </p:spPr>
        <p:txBody>
          <a:bodyPr wrap="square">
            <a:spAutoFit/>
          </a:bodyPr>
          <a:lstStyle/>
          <a:p>
            <a:pPr algn="ctr"/>
            <a:r>
              <a:rPr lang="en-US" sz="3600" b="1" dirty="0">
                <a:solidFill>
                  <a:schemeClr val="bg1"/>
                </a:solidFill>
              </a:rPr>
              <a:t> WELCOME TO THE 2</a:t>
            </a:r>
            <a:r>
              <a:rPr lang="en-US" sz="3600" b="1" baseline="30000" dirty="0">
                <a:solidFill>
                  <a:schemeClr val="bg1"/>
                </a:solidFill>
              </a:rPr>
              <a:t>ND</a:t>
            </a:r>
            <a:r>
              <a:rPr lang="en-US" sz="3600" b="1" dirty="0">
                <a:solidFill>
                  <a:schemeClr val="bg1"/>
                </a:solidFill>
              </a:rPr>
              <a:t> ANNUAL SIMPLE JEOPARDY WORLD SERIES </a:t>
            </a:r>
            <a:endParaRPr lang="en-CA" sz="3600" dirty="0"/>
          </a:p>
        </p:txBody>
      </p:sp>
      <p:pic>
        <p:nvPicPr>
          <p:cNvPr id="10" name="Picture 9">
            <a:extLst>
              <a:ext uri="{FF2B5EF4-FFF2-40B4-BE49-F238E27FC236}">
                <a16:creationId xmlns:a16="http://schemas.microsoft.com/office/drawing/2014/main" id="{23A6FDBF-ED2A-DD6C-4771-CD472DD366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1751" y="2501135"/>
            <a:ext cx="2563906" cy="3048000"/>
          </a:xfrm>
          <a:prstGeom prst="rect">
            <a:avLst/>
          </a:prstGeom>
        </p:spPr>
      </p:pic>
      <p:pic>
        <p:nvPicPr>
          <p:cNvPr id="12" name="Picture 11">
            <a:extLst>
              <a:ext uri="{FF2B5EF4-FFF2-40B4-BE49-F238E27FC236}">
                <a16:creationId xmlns:a16="http://schemas.microsoft.com/office/drawing/2014/main" id="{D1CF4552-55F9-A1C1-E57C-3334BBF055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3399" y="2501135"/>
            <a:ext cx="2563906" cy="3048000"/>
          </a:xfrm>
          <a:prstGeom prst="rect">
            <a:avLst/>
          </a:prstGeom>
        </p:spPr>
      </p:pic>
      <p:sp>
        <p:nvSpPr>
          <p:cNvPr id="14" name="TextBox 13">
            <a:extLst>
              <a:ext uri="{FF2B5EF4-FFF2-40B4-BE49-F238E27FC236}">
                <a16:creationId xmlns:a16="http://schemas.microsoft.com/office/drawing/2014/main" id="{223DFC04-0071-EBCE-0581-6028E3E5ACF8}"/>
              </a:ext>
            </a:extLst>
          </p:cNvPr>
          <p:cNvSpPr txBox="1"/>
          <p:nvPr/>
        </p:nvSpPr>
        <p:spPr>
          <a:xfrm>
            <a:off x="5818095" y="5952599"/>
            <a:ext cx="5064950" cy="369332"/>
          </a:xfrm>
          <a:prstGeom prst="rect">
            <a:avLst/>
          </a:prstGeom>
          <a:noFill/>
        </p:spPr>
        <p:txBody>
          <a:bodyPr wrap="square">
            <a:spAutoFit/>
          </a:bodyPr>
          <a:lstStyle/>
          <a:p>
            <a:r>
              <a:rPr lang="en-US" sz="1800" b="1" dirty="0">
                <a:solidFill>
                  <a:schemeClr val="bg1"/>
                </a:solidFill>
              </a:rPr>
              <a:t>Wednesday, November 5 at the Avondale center</a:t>
            </a:r>
            <a:endParaRPr lang="en-CA" dirty="0"/>
          </a:p>
        </p:txBody>
      </p:sp>
      <p:sp>
        <p:nvSpPr>
          <p:cNvPr id="16" name="TextBox 15">
            <a:extLst>
              <a:ext uri="{FF2B5EF4-FFF2-40B4-BE49-F238E27FC236}">
                <a16:creationId xmlns:a16="http://schemas.microsoft.com/office/drawing/2014/main" id="{455F9CC8-2A51-24B2-F4A4-A93FFA53669D}"/>
              </a:ext>
            </a:extLst>
          </p:cNvPr>
          <p:cNvSpPr txBox="1"/>
          <p:nvPr/>
        </p:nvSpPr>
        <p:spPr>
          <a:xfrm>
            <a:off x="6831052" y="1661886"/>
            <a:ext cx="3397623" cy="523220"/>
          </a:xfrm>
          <a:prstGeom prst="rect">
            <a:avLst/>
          </a:prstGeom>
          <a:noFill/>
        </p:spPr>
        <p:txBody>
          <a:bodyPr wrap="square">
            <a:spAutoFit/>
          </a:bodyPr>
          <a:lstStyle/>
          <a:p>
            <a:r>
              <a:rPr lang="en-US" sz="2800" b="1" dirty="0"/>
              <a:t>FEATURING THE</a:t>
            </a:r>
            <a:endParaRPr lang="en-CA" sz="2800" dirty="0"/>
          </a:p>
        </p:txBody>
      </p:sp>
    </p:spTree>
    <p:extLst>
      <p:ext uri="{BB962C8B-B14F-4D97-AF65-F5344CB8AC3E}">
        <p14:creationId xmlns:p14="http://schemas.microsoft.com/office/powerpoint/2010/main" val="6636980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descr="A close-up of a planet&#10;&#10;Description automatically generated">
            <a:extLst>
              <a:ext uri="{FF2B5EF4-FFF2-40B4-BE49-F238E27FC236}">
                <a16:creationId xmlns:a16="http://schemas.microsoft.com/office/drawing/2014/main" id="{C66C5DFC-2EB1-4D26-6B83-A33CE107CDAD}"/>
              </a:ext>
            </a:extLst>
          </p:cNvPr>
          <p:cNvPicPr>
            <a:picLocks noChangeAspect="1"/>
          </p:cNvPicPr>
          <p:nvPr/>
        </p:nvPicPr>
        <p:blipFill>
          <a:blip r:embed="rId2">
            <a:extLst>
              <a:ext uri="{28A0092B-C50C-407E-A947-70E740481C1C}">
                <a14:useLocalDpi xmlns:a14="http://schemas.microsoft.com/office/drawing/2010/main" val="0"/>
              </a:ext>
            </a:extLst>
          </a:blip>
          <a:srcRect t="6479" b="10188"/>
          <a:stretch/>
        </p:blipFill>
        <p:spPr>
          <a:xfrm>
            <a:off x="20" y="10"/>
            <a:ext cx="12191980" cy="6857990"/>
          </a:xfrm>
          <a:prstGeom prst="rect">
            <a:avLst/>
          </a:prstGeom>
        </p:spPr>
      </p:pic>
      <p:sp>
        <p:nvSpPr>
          <p:cNvPr id="2" name="Slide Number Placeholder 1">
            <a:extLst>
              <a:ext uri="{FF2B5EF4-FFF2-40B4-BE49-F238E27FC236}">
                <a16:creationId xmlns:a16="http://schemas.microsoft.com/office/drawing/2014/main" id="{E5723A03-0476-15E7-E1A3-D4875FEEFFBB}"/>
              </a:ext>
            </a:extLst>
          </p:cNvPr>
          <p:cNvSpPr>
            <a:spLocks noGrp="1"/>
          </p:cNvSpPr>
          <p:nvPr>
            <p:ph type="sldNum" sz="quarter" idx="12"/>
          </p:nvPr>
        </p:nvSpPr>
        <p:spPr/>
        <p:txBody>
          <a:bodyPr/>
          <a:lstStyle/>
          <a:p>
            <a:fld id="{F48A3050-3C4F-4E17-905D-E7C5B5406460}" type="slidenum">
              <a:rPr lang="en-CA" smtClean="0"/>
              <a:t>86</a:t>
            </a:fld>
            <a:endParaRPr lang="en-CA"/>
          </a:p>
        </p:txBody>
      </p:sp>
    </p:spTree>
    <p:extLst>
      <p:ext uri="{BB962C8B-B14F-4D97-AF65-F5344CB8AC3E}">
        <p14:creationId xmlns:p14="http://schemas.microsoft.com/office/powerpoint/2010/main" val="12927488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5724CA-8231-4BAD-91CB-B014A248E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144D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EC7E6BD-F308-426B-93A1-DF8888BADA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144D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board with white text&#10;&#10;Description automatically generated">
            <a:extLst>
              <a:ext uri="{FF2B5EF4-FFF2-40B4-BE49-F238E27FC236}">
                <a16:creationId xmlns:a16="http://schemas.microsoft.com/office/drawing/2014/main" id="{DC1AD2DD-B9FC-C71B-DA57-05B45AF476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3391" y="643467"/>
            <a:ext cx="9944100" cy="5571066"/>
          </a:xfrm>
          <a:prstGeom prst="rect">
            <a:avLst/>
          </a:prstGeom>
        </p:spPr>
      </p:pic>
      <p:sp>
        <p:nvSpPr>
          <p:cNvPr id="2" name="Slide Number Placeholder 1">
            <a:extLst>
              <a:ext uri="{FF2B5EF4-FFF2-40B4-BE49-F238E27FC236}">
                <a16:creationId xmlns:a16="http://schemas.microsoft.com/office/drawing/2014/main" id="{B2F3BB1C-5FD8-B723-A1B3-E26346F30842}"/>
              </a:ext>
            </a:extLst>
          </p:cNvPr>
          <p:cNvSpPr>
            <a:spLocks noGrp="1"/>
          </p:cNvSpPr>
          <p:nvPr>
            <p:ph type="sldNum" sz="quarter" idx="12"/>
          </p:nvPr>
        </p:nvSpPr>
        <p:spPr/>
        <p:txBody>
          <a:bodyPr/>
          <a:lstStyle/>
          <a:p>
            <a:fld id="{F48A3050-3C4F-4E17-905D-E7C5B5406460}" type="slidenum">
              <a:rPr lang="en-CA" smtClean="0"/>
              <a:t>87</a:t>
            </a:fld>
            <a:endParaRPr lang="en-CA"/>
          </a:p>
        </p:txBody>
      </p:sp>
    </p:spTree>
    <p:extLst>
      <p:ext uri="{BB962C8B-B14F-4D97-AF65-F5344CB8AC3E}">
        <p14:creationId xmlns:p14="http://schemas.microsoft.com/office/powerpoint/2010/main" val="39594031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197B35-1265-723B-7F84-A6C90111DD1B}"/>
              </a:ext>
            </a:extLst>
          </p:cNvPr>
          <p:cNvSpPr>
            <a:spLocks noGrp="1"/>
          </p:cNvSpPr>
          <p:nvPr>
            <p:ph type="sldNum" sz="quarter" idx="12"/>
          </p:nvPr>
        </p:nvSpPr>
        <p:spPr/>
        <p:txBody>
          <a:bodyPr/>
          <a:lstStyle/>
          <a:p>
            <a:fld id="{F48A3050-3C4F-4E17-905D-E7C5B5406460}" type="slidenum">
              <a:rPr lang="en-CA" smtClean="0"/>
              <a:t>88</a:t>
            </a:fld>
            <a:endParaRPr lang="en-CA"/>
          </a:p>
        </p:txBody>
      </p:sp>
      <p:sp>
        <p:nvSpPr>
          <p:cNvPr id="4" name="TextBox 3">
            <a:extLst>
              <a:ext uri="{FF2B5EF4-FFF2-40B4-BE49-F238E27FC236}">
                <a16:creationId xmlns:a16="http://schemas.microsoft.com/office/drawing/2014/main" id="{DC969A33-71B0-07BB-B2EF-86525666CDE6}"/>
              </a:ext>
            </a:extLst>
          </p:cNvPr>
          <p:cNvSpPr txBox="1"/>
          <p:nvPr/>
        </p:nvSpPr>
        <p:spPr>
          <a:xfrm>
            <a:off x="779929" y="1124047"/>
            <a:ext cx="11349318" cy="728405"/>
          </a:xfrm>
          <a:prstGeom prst="rect">
            <a:avLst/>
          </a:prstGeom>
          <a:noFill/>
        </p:spPr>
        <p:txBody>
          <a:bodyPr wrap="square">
            <a:spAutoFit/>
          </a:bodyPr>
          <a:lstStyle/>
          <a:p>
            <a:pPr>
              <a:lnSpc>
                <a:spcPct val="107000"/>
              </a:lnSpc>
              <a:spcAft>
                <a:spcPts val="800"/>
              </a:spcAft>
            </a:pPr>
            <a:r>
              <a:rPr lang="en-US" sz="4000" kern="100" dirty="0">
                <a:effectLst/>
                <a:latin typeface="Aptos" panose="020B0004020202020204" pitchFamily="34" charset="0"/>
                <a:ea typeface="Aptos" panose="020B0004020202020204" pitchFamily="34" charset="0"/>
                <a:cs typeface="Times New Roman" panose="02020603050405020304" pitchFamily="18" charset="0"/>
              </a:rPr>
              <a:t>REVIEW OF ALL THE SKILLS PRESENTED SO FAR</a:t>
            </a:r>
          </a:p>
        </p:txBody>
      </p:sp>
    </p:spTree>
    <p:extLst>
      <p:ext uri="{BB962C8B-B14F-4D97-AF65-F5344CB8AC3E}">
        <p14:creationId xmlns:p14="http://schemas.microsoft.com/office/powerpoint/2010/main" val="2563903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873DF-664C-5D4F-EA18-39E1DD47B1E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A5FEBE0-0BEB-0217-A879-4B6ACEE5F980}"/>
              </a:ext>
            </a:extLst>
          </p:cNvPr>
          <p:cNvSpPr txBox="1"/>
          <p:nvPr/>
        </p:nvSpPr>
        <p:spPr>
          <a:xfrm>
            <a:off x="336275" y="202157"/>
            <a:ext cx="8257032" cy="6270819"/>
          </a:xfrm>
          <a:prstGeom prst="rect">
            <a:avLst/>
          </a:prstGeom>
          <a:noFill/>
        </p:spPr>
        <p:txBody>
          <a:bodyPr wrap="square">
            <a:spAutoFit/>
          </a:bodyPr>
          <a:lstStyle/>
          <a:p>
            <a:pPr>
              <a:lnSpc>
                <a:spcPct val="107000"/>
              </a:lnSpc>
              <a:spcAft>
                <a:spcPts val="800"/>
              </a:spcAft>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UPDATED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a:t>
            </a:r>
          </a:p>
          <a:p>
            <a:pPr>
              <a:lnSpc>
                <a:spcPct val="107000"/>
              </a:lnSpc>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                                                                     Distress tolerance skills</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Grounding skills- Set a daily intention</a:t>
            </a:r>
            <a:endPar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Sensory soothing toolkit</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5,4,3,2,1 method</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emotional freedom technique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REST (or PEST) Pause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Radical acceptance statements (please specify)</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Distraction plan                                                  “</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Self-soothing plan</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Safe place visualization</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Cue controlled relaxation</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Rediscovering your values (please specify)</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Rehearse values-based behavior or edit/splice/paste</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 Connect with your higher power</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pP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BDECE0DC-DAC0-F6E1-58A4-E9DEEFDB865B}"/>
              </a:ext>
            </a:extLst>
          </p:cNvPr>
          <p:cNvSpPr txBox="1"/>
          <p:nvPr/>
        </p:nvSpPr>
        <p:spPr>
          <a:xfrm>
            <a:off x="6885992" y="1284905"/>
            <a:ext cx="5169159" cy="2862322"/>
          </a:xfrm>
          <a:prstGeom prst="rect">
            <a:avLst/>
          </a:prstGeom>
          <a:noFill/>
        </p:spPr>
        <p:txBody>
          <a:bodyPr wrap="square">
            <a:spAutoFit/>
          </a:bodyPr>
          <a:lstStyle/>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14. Live in the present moment</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15. </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Use self-encouraging coping thoughts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16. Radical acceptance</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17. Use self-affirming statements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18. Balance feelings and threat</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19. Create new coping strategies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20. Create an emergency coping plan</a:t>
            </a:r>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sz="2000" dirty="0"/>
          </a:p>
        </p:txBody>
      </p:sp>
      <p:sp>
        <p:nvSpPr>
          <p:cNvPr id="2" name="Slide Number Placeholder 1">
            <a:extLst>
              <a:ext uri="{FF2B5EF4-FFF2-40B4-BE49-F238E27FC236}">
                <a16:creationId xmlns:a16="http://schemas.microsoft.com/office/drawing/2014/main" id="{BE4AC821-342D-D7DA-511B-52BA231A0890}"/>
              </a:ext>
            </a:extLst>
          </p:cNvPr>
          <p:cNvSpPr>
            <a:spLocks noGrp="1"/>
          </p:cNvSpPr>
          <p:nvPr>
            <p:ph type="sldNum" sz="quarter" idx="12"/>
          </p:nvPr>
        </p:nvSpPr>
        <p:spPr/>
        <p:txBody>
          <a:bodyPr/>
          <a:lstStyle/>
          <a:p>
            <a:fld id="{F48A3050-3C4F-4E17-905D-E7C5B5406460}" type="slidenum">
              <a:rPr lang="en-CA" smtClean="0"/>
              <a:t>89</a:t>
            </a:fld>
            <a:endParaRPr lang="en-CA"/>
          </a:p>
        </p:txBody>
      </p:sp>
    </p:spTree>
    <p:extLst>
      <p:ext uri="{BB962C8B-B14F-4D97-AF65-F5344CB8AC3E}">
        <p14:creationId xmlns:p14="http://schemas.microsoft.com/office/powerpoint/2010/main" val="2138397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DCAEDB-C849-24A6-E1EA-426DE8610C4A}"/>
              </a:ext>
            </a:extLst>
          </p:cNvPr>
          <p:cNvSpPr>
            <a:spLocks noGrp="1"/>
          </p:cNvSpPr>
          <p:nvPr>
            <p:ph type="sldNum" sz="quarter" idx="12"/>
          </p:nvPr>
        </p:nvSpPr>
        <p:spPr/>
        <p:txBody>
          <a:bodyPr/>
          <a:lstStyle/>
          <a:p>
            <a:fld id="{F48A3050-3C4F-4E17-905D-E7C5B5406460}" type="slidenum">
              <a:rPr lang="en-CA" smtClean="0"/>
              <a:t>9</a:t>
            </a:fld>
            <a:endParaRPr lang="en-CA"/>
          </a:p>
        </p:txBody>
      </p:sp>
      <p:sp>
        <p:nvSpPr>
          <p:cNvPr id="4" name="TextBox 3">
            <a:extLst>
              <a:ext uri="{FF2B5EF4-FFF2-40B4-BE49-F238E27FC236}">
                <a16:creationId xmlns:a16="http://schemas.microsoft.com/office/drawing/2014/main" id="{0609B614-0010-8FB3-A23E-C1C0790EC2B5}"/>
              </a:ext>
            </a:extLst>
          </p:cNvPr>
          <p:cNvSpPr txBox="1"/>
          <p:nvPr/>
        </p:nvSpPr>
        <p:spPr>
          <a:xfrm>
            <a:off x="8965" y="0"/>
            <a:ext cx="12192000" cy="7017306"/>
          </a:xfrm>
          <a:prstGeom prst="rect">
            <a:avLst/>
          </a:prstGeom>
          <a:noFill/>
        </p:spPr>
        <p:txBody>
          <a:bodyPr wrap="square">
            <a:spAutoFit/>
          </a:bodyPr>
          <a:lstStyle/>
          <a:p>
            <a:r>
              <a:rPr lang="en-CA" sz="1800" kern="0" dirty="0">
                <a:effectLst/>
                <a:latin typeface="Arial" panose="020B0604020202020204" pitchFamily="34" charset="0"/>
                <a:ea typeface="Times New Roman" panose="02020603050405020304" pitchFamily="18" charset="0"/>
                <a:cs typeface="Arial" panose="020B0604020202020204" pitchFamily="34" charset="0"/>
              </a:rPr>
              <a:t>2. Rate the intensity</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On a 0–10 scale, rate how strong the emotion or discomfort feels right now.</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(This helps you gauge change after tapping.)</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3. Create your setup statement</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This combines self-acceptance with acknowledging the problem. For example:</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“Even though I feel anxious about tomorrow’s meeting, I deeply and completely accept myself.”</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You’ll repeat this phrase three times while tapping on the karate chop point.</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4. Locate the tapping points</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Use two or three fingers to tap about 7–10 times on each point while repeating a reminder phrase (a short version of your issue, like “this anxiety”).</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Here are the standard points, in order:</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1. Karate Chop Point – side of hand (fleshy part under the pinky)</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2. Top of Head – crown of the head</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3. Eyebrow – inner edge of eyebrow near the bridge of the nose</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4. Side of Eye – outer edge of the eye socket</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5. Under Eye – directly below the pupil</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6. Under Nose – between nose and upper lip</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00586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D6DD945-3505-4417-9844-C0A16A4F1555}"/>
              </a:ext>
            </a:extLst>
          </p:cNvPr>
          <p:cNvPicPr>
            <a:picLocks noGrp="1" noChangeAspect="1"/>
          </p:cNvPicPr>
          <p:nvPr>
            <p:ph idx="4294967295"/>
          </p:nvPr>
        </p:nvPicPr>
        <p:blipFill>
          <a:blip r:embed="rId3"/>
          <a:stretch>
            <a:fillRect/>
          </a:stretch>
        </p:blipFill>
        <p:spPr>
          <a:xfrm>
            <a:off x="0" y="0"/>
            <a:ext cx="12192000" cy="6858000"/>
          </a:xfrm>
        </p:spPr>
      </p:pic>
      <p:sp>
        <p:nvSpPr>
          <p:cNvPr id="2" name="Slide Number Placeholder 1">
            <a:extLst>
              <a:ext uri="{FF2B5EF4-FFF2-40B4-BE49-F238E27FC236}">
                <a16:creationId xmlns:a16="http://schemas.microsoft.com/office/drawing/2014/main" id="{F0BAE10C-3A52-2057-5F40-4D604036430B}"/>
              </a:ext>
            </a:extLst>
          </p:cNvPr>
          <p:cNvSpPr>
            <a:spLocks noGrp="1"/>
          </p:cNvSpPr>
          <p:nvPr>
            <p:ph type="sldNum" sz="quarter" idx="12"/>
          </p:nvPr>
        </p:nvSpPr>
        <p:spPr/>
        <p:txBody>
          <a:bodyPr/>
          <a:lstStyle/>
          <a:p>
            <a:fld id="{F48A3050-3C4F-4E17-905D-E7C5B5406460}" type="slidenum">
              <a:rPr lang="en-CA" smtClean="0"/>
              <a:t>90</a:t>
            </a:fld>
            <a:endParaRPr lang="en-CA"/>
          </a:p>
        </p:txBody>
      </p:sp>
    </p:spTree>
    <p:extLst>
      <p:ext uri="{BB962C8B-B14F-4D97-AF65-F5344CB8AC3E}">
        <p14:creationId xmlns:p14="http://schemas.microsoft.com/office/powerpoint/2010/main" val="1061103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365B2-44C3-4394-A616-82479607645A}"/>
              </a:ext>
            </a:extLst>
          </p:cNvPr>
          <p:cNvSpPr>
            <a:spLocks noGrp="1"/>
          </p:cNvSpPr>
          <p:nvPr>
            <p:ph type="title"/>
          </p:nvPr>
        </p:nvSpPr>
        <p:spPr/>
        <p:txBody>
          <a:bodyPr/>
          <a:lstStyle/>
          <a:p>
            <a:endParaRPr lang="en-CA"/>
          </a:p>
        </p:txBody>
      </p:sp>
      <p:pic>
        <p:nvPicPr>
          <p:cNvPr id="5" name="Content Placeholder 4">
            <a:extLst>
              <a:ext uri="{FF2B5EF4-FFF2-40B4-BE49-F238E27FC236}">
                <a16:creationId xmlns:a16="http://schemas.microsoft.com/office/drawing/2014/main" id="{5A8B20EA-9DE0-4AC4-B3F0-BEFC1B0C041A}"/>
              </a:ext>
            </a:extLst>
          </p:cNvPr>
          <p:cNvPicPr>
            <a:picLocks noGrp="1" noChangeAspect="1"/>
          </p:cNvPicPr>
          <p:nvPr>
            <p:ph idx="1"/>
          </p:nvPr>
        </p:nvPicPr>
        <p:blipFill>
          <a:blip r:embed="rId3"/>
          <a:stretch>
            <a:fillRect/>
          </a:stretch>
        </p:blipFill>
        <p:spPr>
          <a:xfrm>
            <a:off x="-2" y="0"/>
            <a:ext cx="12192001" cy="6858000"/>
          </a:xfrm>
        </p:spPr>
      </p:pic>
      <p:pic>
        <p:nvPicPr>
          <p:cNvPr id="6" name="Content Placeholder 4">
            <a:extLst>
              <a:ext uri="{FF2B5EF4-FFF2-40B4-BE49-F238E27FC236}">
                <a16:creationId xmlns:a16="http://schemas.microsoft.com/office/drawing/2014/main" id="{75CC6627-73BA-4C14-828D-48AAD689DB2C}"/>
              </a:ext>
            </a:extLst>
          </p:cNvPr>
          <p:cNvPicPr>
            <a:picLocks noChangeAspect="1"/>
          </p:cNvPicPr>
          <p:nvPr/>
        </p:nvPicPr>
        <p:blipFill>
          <a:blip r:embed="rId3"/>
          <a:stretch>
            <a:fillRect/>
          </a:stretch>
        </p:blipFill>
        <p:spPr>
          <a:xfrm>
            <a:off x="-3" y="-465993"/>
            <a:ext cx="12192001" cy="6858000"/>
          </a:xfrm>
          <a:prstGeom prst="rect">
            <a:avLst/>
          </a:prstGeom>
        </p:spPr>
      </p:pic>
      <p:sp>
        <p:nvSpPr>
          <p:cNvPr id="3" name="Slide Number Placeholder 2">
            <a:extLst>
              <a:ext uri="{FF2B5EF4-FFF2-40B4-BE49-F238E27FC236}">
                <a16:creationId xmlns:a16="http://schemas.microsoft.com/office/drawing/2014/main" id="{16278E34-B724-CC39-9B4B-A5906D830810}"/>
              </a:ext>
            </a:extLst>
          </p:cNvPr>
          <p:cNvSpPr>
            <a:spLocks noGrp="1"/>
          </p:cNvSpPr>
          <p:nvPr>
            <p:ph type="sldNum" sz="quarter" idx="12"/>
          </p:nvPr>
        </p:nvSpPr>
        <p:spPr/>
        <p:txBody>
          <a:bodyPr/>
          <a:lstStyle/>
          <a:p>
            <a:fld id="{F48A3050-3C4F-4E17-905D-E7C5B5406460}" type="slidenum">
              <a:rPr lang="en-CA" smtClean="0"/>
              <a:t>91</a:t>
            </a:fld>
            <a:endParaRPr lang="en-CA"/>
          </a:p>
        </p:txBody>
      </p:sp>
    </p:spTree>
    <p:extLst>
      <p:ext uri="{BB962C8B-B14F-4D97-AF65-F5344CB8AC3E}">
        <p14:creationId xmlns:p14="http://schemas.microsoft.com/office/powerpoint/2010/main" val="311819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65E7B-9192-A7B6-AD25-E1769A9ED92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5DAB613-E7F4-4DF5-B27B-7457CFC0A451}"/>
              </a:ext>
            </a:extLst>
          </p:cNvPr>
          <p:cNvSpPr txBox="1"/>
          <p:nvPr/>
        </p:nvSpPr>
        <p:spPr>
          <a:xfrm>
            <a:off x="336275" y="202157"/>
            <a:ext cx="8257032" cy="6270819"/>
          </a:xfrm>
          <a:prstGeom prst="rect">
            <a:avLst/>
          </a:prstGeom>
          <a:noFill/>
        </p:spPr>
        <p:txBody>
          <a:bodyPr wrap="square">
            <a:spAutoFit/>
          </a:bodyPr>
          <a:lstStyle/>
          <a:p>
            <a:pPr>
              <a:lnSpc>
                <a:spcPct val="107000"/>
              </a:lnSpc>
              <a:spcAft>
                <a:spcPts val="800"/>
              </a:spcAft>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UPDATED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a:t>
            </a:r>
          </a:p>
          <a:p>
            <a:pPr>
              <a:lnSpc>
                <a:spcPct val="107000"/>
              </a:lnSpc>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                                                                        Distress tolerance skills</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Grounding skills- Set a daily intention</a:t>
            </a:r>
            <a:endParaRPr lang="en-CA" sz="2000" kern="100" dirty="0">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Sensory soothing toolkit</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5,4,3,2,1 method</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emotional freedom technique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REST (or PEST) Pause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Radical acceptance statements (please specify)</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Distraction plan                                                  “</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Self-soothing plan</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Safe place visualization</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Cue controlled relaxation</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Rediscovering your values (please specify)</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Rehearse values-based behavior or edit/splice/paste</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 Connect with your higher power</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pP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CC5F471B-A654-DE7B-283E-7579A951CAFB}"/>
              </a:ext>
            </a:extLst>
          </p:cNvPr>
          <p:cNvSpPr txBox="1"/>
          <p:nvPr/>
        </p:nvSpPr>
        <p:spPr>
          <a:xfrm>
            <a:off x="6885992" y="1284905"/>
            <a:ext cx="5169159" cy="2862322"/>
          </a:xfrm>
          <a:prstGeom prst="rect">
            <a:avLst/>
          </a:prstGeom>
          <a:noFill/>
        </p:spPr>
        <p:txBody>
          <a:bodyPr wrap="square">
            <a:spAutoFit/>
          </a:bodyPr>
          <a:lstStyle/>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14. Live in the present moment</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15. </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Use self-encouraging coping thoughts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16. Radical acceptance</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17. Use self-affirming statements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18. Balance feelings and threat</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19. Create new coping strategies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20. Create an emergency coping plan</a:t>
            </a:r>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sz="2000" dirty="0"/>
          </a:p>
        </p:txBody>
      </p:sp>
      <p:sp>
        <p:nvSpPr>
          <p:cNvPr id="2" name="Slide Number Placeholder 1">
            <a:extLst>
              <a:ext uri="{FF2B5EF4-FFF2-40B4-BE49-F238E27FC236}">
                <a16:creationId xmlns:a16="http://schemas.microsoft.com/office/drawing/2014/main" id="{A0FD9DF6-6066-4F17-B54E-A1A78E24B4AD}"/>
              </a:ext>
            </a:extLst>
          </p:cNvPr>
          <p:cNvSpPr>
            <a:spLocks noGrp="1"/>
          </p:cNvSpPr>
          <p:nvPr>
            <p:ph type="sldNum" sz="quarter" idx="12"/>
          </p:nvPr>
        </p:nvSpPr>
        <p:spPr/>
        <p:txBody>
          <a:bodyPr/>
          <a:lstStyle/>
          <a:p>
            <a:fld id="{F48A3050-3C4F-4E17-905D-E7C5B5406460}" type="slidenum">
              <a:rPr lang="en-CA" smtClean="0"/>
              <a:t>92</a:t>
            </a:fld>
            <a:endParaRPr lang="en-CA"/>
          </a:p>
        </p:txBody>
      </p:sp>
    </p:spTree>
    <p:extLst>
      <p:ext uri="{BB962C8B-B14F-4D97-AF65-F5344CB8AC3E}">
        <p14:creationId xmlns:p14="http://schemas.microsoft.com/office/powerpoint/2010/main" val="13598929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80FECE-A38F-4AEA-EC40-402C59508C80}"/>
              </a:ext>
            </a:extLst>
          </p:cNvPr>
          <p:cNvSpPr txBox="1"/>
          <p:nvPr/>
        </p:nvSpPr>
        <p:spPr>
          <a:xfrm>
            <a:off x="5220182" y="822098"/>
            <a:ext cx="6709458" cy="6555641"/>
          </a:xfrm>
          <a:prstGeom prst="rect">
            <a:avLst/>
          </a:prstGeom>
          <a:noFill/>
        </p:spPr>
        <p:txBody>
          <a:bodyPr wrap="square">
            <a:spAutoFit/>
          </a:bodyPr>
          <a:lstStyle/>
          <a:p>
            <a:pPr marL="285750" indent="-285750">
              <a:buFont typeface="Arial" panose="020B0604020202020204" pitchFamily="34" charset="0"/>
              <a:buChar char="•"/>
            </a:pPr>
            <a:r>
              <a:rPr lang="en-US" sz="2400" dirty="0"/>
              <a:t>Setting an intention involves consciously deciding what you want to focus on or achieve in a particular area of your life. It’s about clarifying your goals, desires, or feelings and aligning your actions and mindset with those aspirations. This practice can be done in various ways, such as through meditation, journaling, or simply taking a moment to reflect.</a:t>
            </a:r>
          </a:p>
          <a:p>
            <a:pPr marL="285750" indent="-285750">
              <a:buFont typeface="Arial" panose="020B0604020202020204" pitchFamily="34" charset="0"/>
              <a:buChar char="•"/>
            </a:pPr>
            <a:r>
              <a:rPr lang="en-US" sz="2400" dirty="0"/>
              <a:t>When you set an intention, you’re not just wishing for something to happen; you’re actively committing to a mindset or a course of action that can help you manifest your goals. It can be as specific as wanting to improve your health or as broad as seeking more joy in your daily life. The key is to be clear and positive about what you want to invite into your life!</a:t>
            </a:r>
          </a:p>
          <a:p>
            <a:br>
              <a:rPr lang="en-US" dirty="0"/>
            </a:br>
            <a:endParaRPr lang="en-CA" dirty="0"/>
          </a:p>
        </p:txBody>
      </p:sp>
      <p:sp>
        <p:nvSpPr>
          <p:cNvPr id="4" name="TextBox 3">
            <a:extLst>
              <a:ext uri="{FF2B5EF4-FFF2-40B4-BE49-F238E27FC236}">
                <a16:creationId xmlns:a16="http://schemas.microsoft.com/office/drawing/2014/main" id="{93E3236E-C685-E486-BE86-A3A3327D8A8A}"/>
              </a:ext>
            </a:extLst>
          </p:cNvPr>
          <p:cNvSpPr txBox="1"/>
          <p:nvPr/>
        </p:nvSpPr>
        <p:spPr>
          <a:xfrm>
            <a:off x="2907259" y="30246"/>
            <a:ext cx="6377481" cy="707886"/>
          </a:xfrm>
          <a:prstGeom prst="rect">
            <a:avLst/>
          </a:prstGeom>
          <a:noFill/>
        </p:spPr>
        <p:txBody>
          <a:bodyPr wrap="square">
            <a:spAutoFit/>
          </a:bodyPr>
          <a:lstStyle/>
          <a:p>
            <a:r>
              <a:rPr lang="en-US" sz="4000" dirty="0">
                <a:solidFill>
                  <a:schemeClr val="bg1"/>
                </a:solidFill>
              </a:rPr>
              <a:t>1.SET A DAILY INTENSION</a:t>
            </a:r>
          </a:p>
        </p:txBody>
      </p:sp>
      <p:pic>
        <p:nvPicPr>
          <p:cNvPr id="6" name="Picture 5" descr="A list of steps to a self-improvement&#10;&#10;Description automatically generated with medium confidence">
            <a:extLst>
              <a:ext uri="{FF2B5EF4-FFF2-40B4-BE49-F238E27FC236}">
                <a16:creationId xmlns:a16="http://schemas.microsoft.com/office/drawing/2014/main" id="{F12911F0-6FF4-898D-2CDF-FE8478D1B2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874" y="914696"/>
            <a:ext cx="4375319" cy="5607934"/>
          </a:xfrm>
          <a:prstGeom prst="rect">
            <a:avLst/>
          </a:prstGeom>
        </p:spPr>
      </p:pic>
      <p:sp>
        <p:nvSpPr>
          <p:cNvPr id="2" name="Slide Number Placeholder 1">
            <a:extLst>
              <a:ext uri="{FF2B5EF4-FFF2-40B4-BE49-F238E27FC236}">
                <a16:creationId xmlns:a16="http://schemas.microsoft.com/office/drawing/2014/main" id="{C9A4D226-839E-E939-DB95-3FB3B24AB5E4}"/>
              </a:ext>
            </a:extLst>
          </p:cNvPr>
          <p:cNvSpPr>
            <a:spLocks noGrp="1"/>
          </p:cNvSpPr>
          <p:nvPr>
            <p:ph type="sldNum" sz="quarter" idx="12"/>
          </p:nvPr>
        </p:nvSpPr>
        <p:spPr/>
        <p:txBody>
          <a:bodyPr/>
          <a:lstStyle/>
          <a:p>
            <a:fld id="{F48A3050-3C4F-4E17-905D-E7C5B5406460}" type="slidenum">
              <a:rPr lang="en-CA" smtClean="0"/>
              <a:t>93</a:t>
            </a:fld>
            <a:endParaRPr lang="en-CA"/>
          </a:p>
        </p:txBody>
      </p:sp>
    </p:spTree>
    <p:extLst>
      <p:ext uri="{BB962C8B-B14F-4D97-AF65-F5344CB8AC3E}">
        <p14:creationId xmlns:p14="http://schemas.microsoft.com/office/powerpoint/2010/main" val="8634728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EA62F6-95BF-CA0A-F16A-1C462B4835AF}"/>
              </a:ext>
            </a:extLst>
          </p:cNvPr>
          <p:cNvSpPr txBox="1"/>
          <p:nvPr/>
        </p:nvSpPr>
        <p:spPr>
          <a:xfrm>
            <a:off x="0" y="671691"/>
            <a:ext cx="12192000" cy="6186309"/>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Arial" panose="020B0604020202020204" pitchFamily="34" charset="0"/>
              </a:rPr>
              <a:t>Setting an intention can have several benefits, particularly in the context of personal growth, learning, and achieving goals.</a:t>
            </a:r>
            <a:endParaRPr lang="en-US" dirty="0">
              <a:latin typeface="Arial" panose="020B0604020202020204" pitchFamily="34" charset="0"/>
            </a:endParaRPr>
          </a:p>
          <a:p>
            <a:pPr marL="285750" indent="-285750">
              <a:buFont typeface="Arial" panose="020B0604020202020204" pitchFamily="34" charset="0"/>
              <a:buChar char="•"/>
            </a:pPr>
            <a:r>
              <a:rPr lang="en-US" b="0" i="0" dirty="0">
                <a:effectLst/>
                <a:latin typeface="Arial" panose="020B0604020202020204" pitchFamily="34" charset="0"/>
              </a:rPr>
              <a:t>Setting an intention helps clarify what you want to achieve, making it easier to focus your efforts and resources</a:t>
            </a:r>
            <a:endParaRPr lang="en-US" dirty="0">
              <a:latin typeface="Arial" panose="020B0604020202020204" pitchFamily="34" charset="0"/>
            </a:endParaRPr>
          </a:p>
          <a:p>
            <a:pPr marL="285750" indent="-285750">
              <a:buFont typeface="Arial" panose="020B0604020202020204" pitchFamily="34" charset="0"/>
              <a:buChar char="•"/>
            </a:pPr>
            <a:r>
              <a:rPr lang="en-US" b="0" i="0" dirty="0">
                <a:effectLst/>
                <a:latin typeface="Arial" panose="020B0604020202020204" pitchFamily="34" charset="0"/>
              </a:rPr>
              <a:t>Intentions can serve as a source of motivation, providing a reason to take action and stay committed to your goals.</a:t>
            </a:r>
          </a:p>
          <a:p>
            <a:pPr marL="285750" indent="-285750">
              <a:buFont typeface="Arial" panose="020B0604020202020204" pitchFamily="34" charset="0"/>
              <a:buChar char="•"/>
            </a:pPr>
            <a:r>
              <a:rPr lang="en-US" b="0" i="0" dirty="0">
                <a:effectLst/>
                <a:latin typeface="Arial" panose="020B0604020202020204" pitchFamily="34" charset="0"/>
              </a:rPr>
              <a:t>The process of setting an intention encourages mindfulness, helping you to be present and aware of your thoughts and actions.</a:t>
            </a:r>
          </a:p>
          <a:p>
            <a:pPr marL="285750" indent="-285750">
              <a:buFont typeface="Arial" panose="020B0604020202020204" pitchFamily="34" charset="0"/>
              <a:buChar char="•"/>
            </a:pPr>
            <a:r>
              <a:rPr lang="en-US" b="0" i="0" dirty="0">
                <a:effectLst/>
                <a:latin typeface="Arial" panose="020B0604020202020204" pitchFamily="34" charset="0"/>
              </a:rPr>
              <a:t>Intentions often promote a positive outlook, encouraging you to view challenges as opportunities for growth rather than obstacles.</a:t>
            </a:r>
          </a:p>
          <a:p>
            <a:pPr marL="285750" indent="-285750">
              <a:buFont typeface="Arial" panose="020B0604020202020204" pitchFamily="34" charset="0"/>
              <a:buChar char="•"/>
            </a:pPr>
            <a:r>
              <a:rPr lang="en-US" b="0" i="0" dirty="0">
                <a:effectLst/>
                <a:latin typeface="Arial" panose="020B0604020202020204" pitchFamily="34" charset="0"/>
              </a:rPr>
              <a:t>Setting intentions allows you to align your actions with your core values and beliefs, leading to a more fulfilling and authentic life.</a:t>
            </a:r>
          </a:p>
          <a:p>
            <a:pPr marL="285750" indent="-285750">
              <a:buFont typeface="Arial" panose="020B0604020202020204" pitchFamily="34" charset="0"/>
              <a:buChar char="•"/>
            </a:pPr>
            <a:r>
              <a:rPr lang="en-US" b="0" i="0" dirty="0">
                <a:effectLst/>
                <a:latin typeface="Arial" panose="020B0604020202020204" pitchFamily="34" charset="0"/>
              </a:rPr>
              <a:t>Intentions can enhance your focus by directing your attention toward specific outcomes, reducing distractions and increasing productivity.</a:t>
            </a:r>
          </a:p>
          <a:p>
            <a:pPr marL="285750" indent="-285750">
              <a:buFont typeface="Arial" panose="020B0604020202020204" pitchFamily="34" charset="0"/>
              <a:buChar char="•"/>
            </a:pPr>
            <a:r>
              <a:rPr lang="en-US" b="0" i="0" dirty="0">
                <a:effectLst/>
                <a:latin typeface="Arial" panose="020B0604020202020204" pitchFamily="34" charset="0"/>
              </a:rPr>
              <a:t>When faced with setbacks, having a clear intention can help you stay resilient and committed to your goals, reminding you of your purpose.</a:t>
            </a:r>
          </a:p>
          <a:p>
            <a:pPr marL="285750" indent="-285750">
              <a:buFont typeface="Arial" panose="020B0604020202020204" pitchFamily="34" charset="0"/>
              <a:buChar char="•"/>
            </a:pPr>
            <a:r>
              <a:rPr lang="en-US" b="0" i="0" dirty="0">
                <a:effectLst/>
                <a:latin typeface="Arial" panose="020B0604020202020204" pitchFamily="34" charset="0"/>
              </a:rPr>
              <a:t> Intentions can guide your decision-making process, making it easier to choose actions that align with your desired outcomes.</a:t>
            </a:r>
          </a:p>
          <a:p>
            <a:pPr marL="285750" indent="-285750">
              <a:buFont typeface="Arial" panose="020B0604020202020204" pitchFamily="34" charset="0"/>
              <a:buChar char="•"/>
            </a:pPr>
            <a:r>
              <a:rPr lang="en-US" b="0" i="0" dirty="0">
                <a:effectLst/>
                <a:latin typeface="Arial" panose="020B0604020202020204" pitchFamily="34" charset="0"/>
              </a:rPr>
              <a:t>Sharing your intentions with others can create a sense of accountability, encouraging you to follow through on your commitments.</a:t>
            </a:r>
          </a:p>
          <a:p>
            <a:pPr marL="285750" indent="-285750">
              <a:buFont typeface="Arial" panose="020B0604020202020204" pitchFamily="34" charset="0"/>
              <a:buChar char="•"/>
            </a:pPr>
            <a:r>
              <a:rPr lang="en-US" b="0" i="0" dirty="0">
                <a:effectLst/>
                <a:latin typeface="Arial" panose="020B0604020202020204" pitchFamily="34" charset="0"/>
              </a:rPr>
              <a:t>Setting intentions fosters a growth mindset, encouraging you to embrace challenges, learn from experiences, and continuously improve.</a:t>
            </a:r>
          </a:p>
          <a:p>
            <a:pPr marL="285750" indent="-285750">
              <a:buFont typeface="Arial" panose="020B0604020202020204" pitchFamily="34" charset="0"/>
              <a:buChar char="•"/>
            </a:pPr>
            <a:r>
              <a:rPr lang="en-US" b="0" i="0" dirty="0">
                <a:effectLst/>
                <a:latin typeface="Arial" panose="020B0604020202020204" pitchFamily="34" charset="0"/>
              </a:rPr>
              <a:t>By incorporating intention-setting into your daily routine, you can create a more purposeful and fulfilling approach to learning and personal development.</a:t>
            </a:r>
            <a:endParaRPr lang="en-CA" dirty="0"/>
          </a:p>
        </p:txBody>
      </p:sp>
      <p:sp>
        <p:nvSpPr>
          <p:cNvPr id="5" name="TextBox 4">
            <a:extLst>
              <a:ext uri="{FF2B5EF4-FFF2-40B4-BE49-F238E27FC236}">
                <a16:creationId xmlns:a16="http://schemas.microsoft.com/office/drawing/2014/main" id="{9069E2F9-BA64-5A5D-ED02-1DBE8B81D03E}"/>
              </a:ext>
            </a:extLst>
          </p:cNvPr>
          <p:cNvSpPr txBox="1"/>
          <p:nvPr/>
        </p:nvSpPr>
        <p:spPr>
          <a:xfrm>
            <a:off x="1817225" y="86916"/>
            <a:ext cx="9595413" cy="584775"/>
          </a:xfrm>
          <a:prstGeom prst="rect">
            <a:avLst/>
          </a:prstGeom>
          <a:noFill/>
        </p:spPr>
        <p:txBody>
          <a:bodyPr wrap="square">
            <a:spAutoFit/>
          </a:bodyPr>
          <a:lstStyle/>
          <a:p>
            <a:r>
              <a:rPr lang="en-US" sz="3200" dirty="0">
                <a:solidFill>
                  <a:schemeClr val="bg1"/>
                </a:solidFill>
                <a:latin typeface="Arial" panose="020B0604020202020204" pitchFamily="34" charset="0"/>
              </a:rPr>
              <a:t>THE BENEFITS OF SETTING INTENTIONS</a:t>
            </a:r>
            <a:r>
              <a:rPr lang="en-US" sz="3200" b="0" i="0" dirty="0">
                <a:solidFill>
                  <a:schemeClr val="bg1"/>
                </a:solidFill>
                <a:effectLst/>
                <a:latin typeface="Arial" panose="020B0604020202020204" pitchFamily="34" charset="0"/>
              </a:rPr>
              <a:t> </a:t>
            </a:r>
            <a:endParaRPr lang="en-CA" sz="3200" dirty="0">
              <a:solidFill>
                <a:schemeClr val="bg1"/>
              </a:solidFill>
            </a:endParaRPr>
          </a:p>
        </p:txBody>
      </p:sp>
      <p:sp>
        <p:nvSpPr>
          <p:cNvPr id="2" name="Slide Number Placeholder 1">
            <a:extLst>
              <a:ext uri="{FF2B5EF4-FFF2-40B4-BE49-F238E27FC236}">
                <a16:creationId xmlns:a16="http://schemas.microsoft.com/office/drawing/2014/main" id="{30C43767-1D55-9AD6-2CE6-82ED482F51B6}"/>
              </a:ext>
            </a:extLst>
          </p:cNvPr>
          <p:cNvSpPr>
            <a:spLocks noGrp="1"/>
          </p:cNvSpPr>
          <p:nvPr>
            <p:ph type="sldNum" sz="quarter" idx="12"/>
          </p:nvPr>
        </p:nvSpPr>
        <p:spPr/>
        <p:txBody>
          <a:bodyPr/>
          <a:lstStyle/>
          <a:p>
            <a:fld id="{F48A3050-3C4F-4E17-905D-E7C5B5406460}" type="slidenum">
              <a:rPr lang="en-CA" smtClean="0"/>
              <a:t>94</a:t>
            </a:fld>
            <a:endParaRPr lang="en-CA"/>
          </a:p>
        </p:txBody>
      </p:sp>
    </p:spTree>
    <p:extLst>
      <p:ext uri="{BB962C8B-B14F-4D97-AF65-F5344CB8AC3E}">
        <p14:creationId xmlns:p14="http://schemas.microsoft.com/office/powerpoint/2010/main" val="9762817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27298-E96E-FA64-8769-986816E4C0CB}"/>
              </a:ext>
            </a:extLst>
          </p:cNvPr>
          <p:cNvSpPr>
            <a:spLocks noGrp="1"/>
          </p:cNvSpPr>
          <p:nvPr>
            <p:ph type="title" idx="4294967295"/>
          </p:nvPr>
        </p:nvSpPr>
        <p:spPr>
          <a:xfrm>
            <a:off x="500032" y="224879"/>
            <a:ext cx="5030850" cy="1508125"/>
          </a:xfrm>
        </p:spPr>
        <p:txBody>
          <a:bodyPr vert="horz" lIns="91440" tIns="45720" rIns="91440" bIns="45720" rtlCol="0" anchor="ctr">
            <a:normAutofit/>
          </a:bodyPr>
          <a:lstStyle/>
          <a:p>
            <a:r>
              <a:rPr lang="en-US" sz="2400" dirty="0">
                <a:solidFill>
                  <a:schemeClr val="bg1"/>
                </a:solidFill>
              </a:rPr>
              <a:t> RE</a:t>
            </a:r>
            <a:r>
              <a:rPr lang="en-US" sz="2400" dirty="0">
                <a:solidFill>
                  <a:schemeClr val="tx1"/>
                </a:solidFill>
              </a:rPr>
              <a:t>S</a:t>
            </a:r>
            <a:r>
              <a:rPr lang="en-US" sz="2400" dirty="0">
                <a:solidFill>
                  <a:schemeClr val="bg1"/>
                </a:solidFill>
              </a:rPr>
              <a:t>T- </a:t>
            </a:r>
            <a:r>
              <a:rPr lang="en-US" sz="2400" dirty="0">
                <a:solidFill>
                  <a:schemeClr val="tx1"/>
                </a:solidFill>
              </a:rPr>
              <a:t>S</a:t>
            </a:r>
            <a:r>
              <a:rPr lang="en-US" sz="2400" dirty="0">
                <a:solidFill>
                  <a:schemeClr val="bg1"/>
                </a:solidFill>
              </a:rPr>
              <a:t> is for Set an Intention</a:t>
            </a:r>
          </a:p>
        </p:txBody>
      </p:sp>
      <p:pic>
        <p:nvPicPr>
          <p:cNvPr id="5" name="Picture 4" descr="White arrows painted on the asphalt">
            <a:extLst>
              <a:ext uri="{FF2B5EF4-FFF2-40B4-BE49-F238E27FC236}">
                <a16:creationId xmlns:a16="http://schemas.microsoft.com/office/drawing/2014/main" id="{56C9CA6F-138C-FE17-266C-786EAEC4269A}"/>
              </a:ext>
            </a:extLst>
          </p:cNvPr>
          <p:cNvPicPr>
            <a:picLocks noChangeAspect="1"/>
          </p:cNvPicPr>
          <p:nvPr/>
        </p:nvPicPr>
        <p:blipFill rotWithShape="1">
          <a:blip r:embed="rId2"/>
          <a:srcRect l="12626" r="13292" b="1"/>
          <a:stretch/>
        </p:blipFill>
        <p:spPr>
          <a:xfrm>
            <a:off x="277009" y="1566530"/>
            <a:ext cx="5253873" cy="4706995"/>
          </a:xfrm>
          <a:prstGeom prst="rect">
            <a:avLst/>
          </a:prstGeom>
        </p:spPr>
      </p:pic>
      <p:sp>
        <p:nvSpPr>
          <p:cNvPr id="4" name="TextBox 3">
            <a:extLst>
              <a:ext uri="{FF2B5EF4-FFF2-40B4-BE49-F238E27FC236}">
                <a16:creationId xmlns:a16="http://schemas.microsoft.com/office/drawing/2014/main" id="{04603765-3753-C5AB-DD3C-3F298C185764}"/>
              </a:ext>
            </a:extLst>
          </p:cNvPr>
          <p:cNvSpPr txBox="1"/>
          <p:nvPr/>
        </p:nvSpPr>
        <p:spPr>
          <a:xfrm>
            <a:off x="5643483" y="54894"/>
            <a:ext cx="6201169" cy="4172810"/>
          </a:xfrm>
          <a:prstGeom prst="rect">
            <a:avLst/>
          </a:prstGeom>
        </p:spPr>
        <p:txBody>
          <a:bodyPr vert="horz" lIns="91440" tIns="45720" rIns="91440" bIns="45720" rtlCol="0">
            <a:noAutofit/>
          </a:bodyPr>
          <a:lstStyle/>
          <a:p>
            <a:pPr marL="285750" indent="-182880" defTabSz="914400">
              <a:lnSpc>
                <a:spcPct val="90000"/>
              </a:lnSpc>
              <a:spcAft>
                <a:spcPts val="600"/>
              </a:spcAft>
              <a:buClr>
                <a:schemeClr val="tx1"/>
              </a:buClr>
              <a:buFont typeface="Wingdings" pitchFamily="2" charset="2"/>
              <a:buChar char=""/>
            </a:pPr>
            <a:r>
              <a:rPr lang="en-US" sz="2800" dirty="0"/>
              <a:t>When we step away, back, or pause while experiencing dysregulated emotions we create the space to come up with a plan for what we’re going to do that will avoid making things worse.</a:t>
            </a:r>
          </a:p>
          <a:p>
            <a:pPr marL="285750" indent="-182880" defTabSz="914400">
              <a:lnSpc>
                <a:spcPct val="90000"/>
              </a:lnSpc>
              <a:spcAft>
                <a:spcPts val="600"/>
              </a:spcAft>
              <a:buClr>
                <a:schemeClr val="tx1"/>
              </a:buClr>
              <a:buFont typeface="Wingdings" pitchFamily="2" charset="2"/>
              <a:buChar char=""/>
            </a:pPr>
            <a:r>
              <a:rPr lang="en-US" sz="2800" dirty="0"/>
              <a:t>Stepping back allows us to be less emotional and more rational and make better choices. We will learn to do this throughout the course.</a:t>
            </a:r>
          </a:p>
          <a:p>
            <a:pPr marL="285750" indent="-182880" defTabSz="914400">
              <a:lnSpc>
                <a:spcPct val="90000"/>
              </a:lnSpc>
              <a:spcAft>
                <a:spcPts val="600"/>
              </a:spcAft>
              <a:buClr>
                <a:schemeClr val="tx1"/>
              </a:buClr>
              <a:buFont typeface="Wingdings" pitchFamily="2" charset="2"/>
              <a:buChar char=""/>
            </a:pPr>
            <a:r>
              <a:rPr lang="en-US" sz="2800" dirty="0"/>
              <a:t>We will learn to develop new ways of thinking, reacting emotionally and behaving when we explore the simple </a:t>
            </a:r>
            <a:r>
              <a:rPr lang="en-US" sz="2800" dirty="0">
                <a:solidFill>
                  <a:schemeClr val="bg1"/>
                </a:solidFill>
              </a:rPr>
              <a:t>remediation tools (rational and wise mind remediation)</a:t>
            </a:r>
            <a:r>
              <a:rPr lang="en-US" sz="2800" dirty="0"/>
              <a:t>. </a:t>
            </a:r>
          </a:p>
          <a:p>
            <a:pPr marL="285750" indent="-182880" defTabSz="914400">
              <a:lnSpc>
                <a:spcPct val="90000"/>
              </a:lnSpc>
              <a:spcAft>
                <a:spcPts val="600"/>
              </a:spcAft>
              <a:buClr>
                <a:schemeClr val="tx1"/>
              </a:buClr>
              <a:buFont typeface="Wingdings" pitchFamily="2" charset="2"/>
              <a:buChar char=""/>
            </a:pPr>
            <a:r>
              <a:rPr lang="en-US" sz="2800" dirty="0"/>
              <a:t>Our intention using these tools, will be  to replace our maladaptive reactions with more adaptive ones. </a:t>
            </a:r>
          </a:p>
        </p:txBody>
      </p:sp>
      <p:sp>
        <p:nvSpPr>
          <p:cNvPr id="3" name="Slide Number Placeholder 2">
            <a:extLst>
              <a:ext uri="{FF2B5EF4-FFF2-40B4-BE49-F238E27FC236}">
                <a16:creationId xmlns:a16="http://schemas.microsoft.com/office/drawing/2014/main" id="{742DDE83-C9C8-74AA-ED91-322DAF0A0A95}"/>
              </a:ext>
            </a:extLst>
          </p:cNvPr>
          <p:cNvSpPr>
            <a:spLocks noGrp="1"/>
          </p:cNvSpPr>
          <p:nvPr>
            <p:ph type="sldNum" sz="quarter" idx="12"/>
          </p:nvPr>
        </p:nvSpPr>
        <p:spPr/>
        <p:txBody>
          <a:bodyPr/>
          <a:lstStyle/>
          <a:p>
            <a:fld id="{F48A3050-3C4F-4E17-905D-E7C5B5406460}" type="slidenum">
              <a:rPr lang="en-CA" smtClean="0"/>
              <a:t>95</a:t>
            </a:fld>
            <a:endParaRPr lang="en-CA"/>
          </a:p>
        </p:txBody>
      </p:sp>
    </p:spTree>
    <p:extLst>
      <p:ext uri="{BB962C8B-B14F-4D97-AF65-F5344CB8AC3E}">
        <p14:creationId xmlns:p14="http://schemas.microsoft.com/office/powerpoint/2010/main" val="397562771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D643A-240C-1942-F159-95351CDDE6D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A54134E-4F6B-D20F-4A9E-AC15EAF59007}"/>
              </a:ext>
            </a:extLst>
          </p:cNvPr>
          <p:cNvSpPr txBox="1"/>
          <p:nvPr/>
        </p:nvSpPr>
        <p:spPr>
          <a:xfrm>
            <a:off x="336275" y="202157"/>
            <a:ext cx="8257032" cy="6270819"/>
          </a:xfrm>
          <a:prstGeom prst="rect">
            <a:avLst/>
          </a:prstGeom>
          <a:noFill/>
        </p:spPr>
        <p:txBody>
          <a:bodyPr wrap="square">
            <a:spAutoFit/>
          </a:bodyPr>
          <a:lstStyle/>
          <a:p>
            <a:pPr>
              <a:lnSpc>
                <a:spcPct val="107000"/>
              </a:lnSpc>
              <a:spcAft>
                <a:spcPts val="800"/>
              </a:spcAft>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UPDATED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a:t>
            </a:r>
          </a:p>
          <a:p>
            <a:pPr>
              <a:lnSpc>
                <a:spcPct val="107000"/>
              </a:lnSpc>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                                                                        Distress tolerance skills</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Grounding skills- Set a daily intention</a:t>
            </a:r>
            <a:endPar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                </a:t>
            </a:r>
            <a:r>
              <a:rPr lang="en-CA" sz="2000" kern="100" dirty="0">
                <a:effectLst/>
                <a:latin typeface="Aptos" panose="020B0004020202020204" pitchFamily="34" charset="0"/>
                <a:ea typeface="Aptos" panose="020B0004020202020204" pitchFamily="34" charset="0"/>
                <a:cs typeface="Times New Roman" panose="02020603050405020304" pitchFamily="18" charset="0"/>
              </a:rPr>
              <a:t>“                - Sensory soothing toolkit</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5,4,3,2,1 method</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emotional freedom technique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REST (or PEST) Pause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Radical acceptance statements (please specify)</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Distraction plan                                                  “</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Self-soothing plan</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Safe place visualization</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Cue controlled relaxation</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Rediscovering your values (please specify)</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Rehearse values-based behavior or edit/splice/paste</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 Connect with your higher power</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pP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9E563533-5B66-04B7-838F-8B8BA0C31B9F}"/>
              </a:ext>
            </a:extLst>
          </p:cNvPr>
          <p:cNvSpPr txBox="1"/>
          <p:nvPr/>
        </p:nvSpPr>
        <p:spPr>
          <a:xfrm>
            <a:off x="6885992" y="1284905"/>
            <a:ext cx="5169159" cy="2862322"/>
          </a:xfrm>
          <a:prstGeom prst="rect">
            <a:avLst/>
          </a:prstGeom>
          <a:noFill/>
        </p:spPr>
        <p:txBody>
          <a:bodyPr wrap="square">
            <a:spAutoFit/>
          </a:bodyPr>
          <a:lstStyle/>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14. Live in the present moment</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15. </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Use self-encouraging coping thoughts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16. Radical acceptance</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17. Use self-affirming statements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18. Balance feelings and threat</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19. Create new coping strategies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20. Create an emergency coping plan</a:t>
            </a:r>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sz="2000" dirty="0"/>
          </a:p>
        </p:txBody>
      </p:sp>
      <p:sp>
        <p:nvSpPr>
          <p:cNvPr id="2" name="Slide Number Placeholder 1">
            <a:extLst>
              <a:ext uri="{FF2B5EF4-FFF2-40B4-BE49-F238E27FC236}">
                <a16:creationId xmlns:a16="http://schemas.microsoft.com/office/drawing/2014/main" id="{D5EC6131-5550-B413-743E-11BAFEE4992E}"/>
              </a:ext>
            </a:extLst>
          </p:cNvPr>
          <p:cNvSpPr>
            <a:spLocks noGrp="1"/>
          </p:cNvSpPr>
          <p:nvPr>
            <p:ph type="sldNum" sz="quarter" idx="12"/>
          </p:nvPr>
        </p:nvSpPr>
        <p:spPr/>
        <p:txBody>
          <a:bodyPr/>
          <a:lstStyle/>
          <a:p>
            <a:fld id="{F48A3050-3C4F-4E17-905D-E7C5B5406460}" type="slidenum">
              <a:rPr lang="en-CA" smtClean="0"/>
              <a:t>96</a:t>
            </a:fld>
            <a:endParaRPr lang="en-CA"/>
          </a:p>
        </p:txBody>
      </p:sp>
    </p:spTree>
    <p:extLst>
      <p:ext uri="{BB962C8B-B14F-4D97-AF65-F5344CB8AC3E}">
        <p14:creationId xmlns:p14="http://schemas.microsoft.com/office/powerpoint/2010/main" val="14291518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40DB0-EBB2-143F-1BFC-C198B8535CFD}"/>
              </a:ext>
            </a:extLst>
          </p:cNvPr>
          <p:cNvSpPr>
            <a:spLocks noGrp="1"/>
          </p:cNvSpPr>
          <p:nvPr>
            <p:ph type="ctrTitle" idx="4294967295"/>
          </p:nvPr>
        </p:nvSpPr>
        <p:spPr>
          <a:xfrm>
            <a:off x="530602" y="1412793"/>
            <a:ext cx="11472862" cy="1738312"/>
          </a:xfrm>
        </p:spPr>
        <p:txBody>
          <a:bodyPr>
            <a:noAutofit/>
          </a:bodyPr>
          <a:lstStyle/>
          <a:p>
            <a:pPr algn="ctr"/>
            <a:r>
              <a:rPr lang="en-CA" sz="6600" dirty="0">
                <a:solidFill>
                  <a:schemeClr val="bg1">
                    <a:lumMod val="90000"/>
                    <a:lumOff val="10000"/>
                  </a:schemeClr>
                </a:solidFill>
              </a:rPr>
              <a:t>THE SENSORY SOOTHING TOOLKIT</a:t>
            </a:r>
          </a:p>
        </p:txBody>
      </p:sp>
      <p:sp>
        <p:nvSpPr>
          <p:cNvPr id="3" name="Slide Number Placeholder 2">
            <a:extLst>
              <a:ext uri="{FF2B5EF4-FFF2-40B4-BE49-F238E27FC236}">
                <a16:creationId xmlns:a16="http://schemas.microsoft.com/office/drawing/2014/main" id="{AF53500D-599D-2AAF-234C-A6755D48F8F4}"/>
              </a:ext>
            </a:extLst>
          </p:cNvPr>
          <p:cNvSpPr>
            <a:spLocks noGrp="1"/>
          </p:cNvSpPr>
          <p:nvPr>
            <p:ph type="sldNum" sz="quarter" idx="12"/>
          </p:nvPr>
        </p:nvSpPr>
        <p:spPr/>
        <p:txBody>
          <a:bodyPr/>
          <a:lstStyle/>
          <a:p>
            <a:fld id="{F48A3050-3C4F-4E17-905D-E7C5B5406460}" type="slidenum">
              <a:rPr lang="en-CA" smtClean="0"/>
              <a:t>97</a:t>
            </a:fld>
            <a:endParaRPr lang="en-CA"/>
          </a:p>
        </p:txBody>
      </p:sp>
    </p:spTree>
    <p:extLst>
      <p:ext uri="{BB962C8B-B14F-4D97-AF65-F5344CB8AC3E}">
        <p14:creationId xmlns:p14="http://schemas.microsoft.com/office/powerpoint/2010/main" val="392865336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A7FCC-B0C1-41F7-A545-CAE279338140}"/>
              </a:ext>
            </a:extLst>
          </p:cNvPr>
          <p:cNvSpPr>
            <a:spLocks noGrp="1"/>
          </p:cNvSpPr>
          <p:nvPr>
            <p:ph type="title"/>
          </p:nvPr>
        </p:nvSpPr>
        <p:spPr/>
        <p:txBody>
          <a:bodyPr/>
          <a:lstStyle/>
          <a:p>
            <a:endParaRPr lang="en-CA"/>
          </a:p>
        </p:txBody>
      </p:sp>
      <p:pic>
        <p:nvPicPr>
          <p:cNvPr id="4" name="Online Media 3" title="Trauma Coping Toolkit- Soothe  Intense Emotions with the 5 Senses">
            <a:hlinkClick r:id="" action="ppaction://media"/>
            <a:extLst>
              <a:ext uri="{FF2B5EF4-FFF2-40B4-BE49-F238E27FC236}">
                <a16:creationId xmlns:a16="http://schemas.microsoft.com/office/drawing/2014/main" id="{303E7E1C-5BD3-42F0-BDE2-8EFE02666D41}"/>
              </a:ext>
            </a:extLst>
          </p:cNvPr>
          <p:cNvPicPr>
            <a:picLocks noGrp="1" noRot="1" noChangeAspect="1"/>
          </p:cNvPicPr>
          <p:nvPr>
            <p:ph idx="1"/>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00922A22-F1EF-054F-0A0E-D170F94055A8}"/>
              </a:ext>
            </a:extLst>
          </p:cNvPr>
          <p:cNvSpPr>
            <a:spLocks noGrp="1"/>
          </p:cNvSpPr>
          <p:nvPr>
            <p:ph type="sldNum" sz="quarter" idx="12"/>
          </p:nvPr>
        </p:nvSpPr>
        <p:spPr/>
        <p:txBody>
          <a:bodyPr/>
          <a:lstStyle/>
          <a:p>
            <a:fld id="{F48A3050-3C4F-4E17-905D-E7C5B5406460}" type="slidenum">
              <a:rPr lang="en-CA" smtClean="0"/>
              <a:t>98</a:t>
            </a:fld>
            <a:endParaRPr lang="en-CA"/>
          </a:p>
        </p:txBody>
      </p:sp>
    </p:spTree>
    <p:extLst>
      <p:ext uri="{BB962C8B-B14F-4D97-AF65-F5344CB8AC3E}">
        <p14:creationId xmlns:p14="http://schemas.microsoft.com/office/powerpoint/2010/main" val="319270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23200-FFDF-44B6-E438-11C3EED96F3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75854CE-BBC8-C584-E734-E2133985BEC8}"/>
              </a:ext>
            </a:extLst>
          </p:cNvPr>
          <p:cNvSpPr txBox="1"/>
          <p:nvPr/>
        </p:nvSpPr>
        <p:spPr>
          <a:xfrm>
            <a:off x="336275" y="202157"/>
            <a:ext cx="8257032" cy="6270819"/>
          </a:xfrm>
          <a:prstGeom prst="rect">
            <a:avLst/>
          </a:prstGeom>
          <a:noFill/>
        </p:spPr>
        <p:txBody>
          <a:bodyPr wrap="square">
            <a:spAutoFit/>
          </a:bodyPr>
          <a:lstStyle/>
          <a:p>
            <a:pPr>
              <a:lnSpc>
                <a:spcPct val="107000"/>
              </a:lnSpc>
              <a:spcAft>
                <a:spcPts val="800"/>
              </a:spcAft>
            </a:pPr>
            <a:r>
              <a:rPr lang="en-US"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UPDATED </a:t>
            </a:r>
            <a:r>
              <a:rPr lang="en-US" sz="2400" kern="100" dirty="0">
                <a:latin typeface="Aptos" panose="020B0004020202020204" pitchFamily="34" charset="0"/>
                <a:ea typeface="Aptos" panose="020B0004020202020204" pitchFamily="34" charset="0"/>
                <a:cs typeface="Times New Roman" panose="02020603050405020304" pitchFamily="18" charset="0"/>
              </a:rPr>
              <a:t>PERSONAL</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SKILLS LIST</a:t>
            </a:r>
          </a:p>
          <a:p>
            <a:pPr>
              <a:lnSpc>
                <a:spcPct val="107000"/>
              </a:lnSpc>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                                                                        Distress tolerance skills</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Grounding skills- Set a daily intention</a:t>
            </a:r>
            <a:endPar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Sensory soothing toolkit</a:t>
            </a:r>
          </a:p>
          <a:p>
            <a:pPr marL="342900" lvl="0" indent="-342900">
              <a:lnSpc>
                <a:spcPct val="107000"/>
              </a:lnSpc>
              <a:buFont typeface="+mj-lt"/>
              <a:buAutoNum type="arabicPeriod"/>
            </a:pPr>
            <a:r>
              <a:rPr lang="en-CA" sz="2000" kern="100" dirty="0">
                <a:effectLst/>
                <a:latin typeface="Aptos" panose="020B0004020202020204" pitchFamily="34" charset="0"/>
                <a:ea typeface="Aptos" panose="020B0004020202020204" pitchFamily="34" charset="0"/>
                <a:cs typeface="Times New Roman" panose="02020603050405020304" pitchFamily="18" charset="0"/>
              </a:rPr>
              <a:t>                “                 -The 5,4,3,2,1 method</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                 -The emotional freedom technique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REST (or PEST) Pause</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Radical acceptance statements (please specify)</a:t>
            </a:r>
          </a:p>
          <a:p>
            <a:pPr marL="342900" lvl="0" indent="-342900">
              <a:lnSpc>
                <a:spcPct val="107000"/>
              </a:lnSpc>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Distraction plan                                                  “</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Self-soothing plan</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Safe place visualization</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Cue controlled relaxation</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Rediscovering your values (please specify)</a:t>
            </a:r>
          </a:p>
          <a:p>
            <a:pPr marL="342900" lvl="0" indent="-342900">
              <a:lnSpc>
                <a:spcPct val="107000"/>
              </a:lnSpc>
              <a:spcAft>
                <a:spcPts val="800"/>
              </a:spcAft>
              <a:buFont typeface="+mj-lt"/>
              <a:buAutoNum type="arabicPeriod"/>
            </a:pP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Rehearse values-based behavior or edit/splice/paste</a:t>
            </a:r>
          </a:p>
          <a:p>
            <a:pPr marL="342900" lvl="0" indent="-342900">
              <a:lnSpc>
                <a:spcPct val="107000"/>
              </a:lnSpc>
              <a:spcAft>
                <a:spcPts val="800"/>
              </a:spcAft>
              <a:buFont typeface="+mj-lt"/>
              <a:buAutoNum type="arabicPeriod"/>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 Connect with your higher power</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pPr>
            <a:endParaRPr lang="en-CA"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51370539-8728-7560-8C04-30694C23E747}"/>
              </a:ext>
            </a:extLst>
          </p:cNvPr>
          <p:cNvSpPr txBox="1"/>
          <p:nvPr/>
        </p:nvSpPr>
        <p:spPr>
          <a:xfrm>
            <a:off x="6885992" y="1284905"/>
            <a:ext cx="5169159" cy="2862322"/>
          </a:xfrm>
          <a:prstGeom prst="rect">
            <a:avLst/>
          </a:prstGeom>
          <a:noFill/>
        </p:spPr>
        <p:txBody>
          <a:bodyPr wrap="square">
            <a:spAutoFit/>
          </a:bodyPr>
          <a:lstStyle/>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14. Live in the present moment</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15. </a:t>
            </a:r>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Use self-encouraging coping thoughts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16. Radical acceptance</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17. Use self-affirming statements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18. Balance feelings and threat</a:t>
            </a: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19. Create new coping strategies</a:t>
            </a:r>
          </a:p>
          <a:p>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20. Create an emergency coping plan</a:t>
            </a:r>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r>
              <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CA" sz="2000" dirty="0"/>
          </a:p>
        </p:txBody>
      </p:sp>
      <p:sp>
        <p:nvSpPr>
          <p:cNvPr id="2" name="Slide Number Placeholder 1">
            <a:extLst>
              <a:ext uri="{FF2B5EF4-FFF2-40B4-BE49-F238E27FC236}">
                <a16:creationId xmlns:a16="http://schemas.microsoft.com/office/drawing/2014/main" id="{C8F84007-688B-003F-2C25-CDC085EC7F37}"/>
              </a:ext>
            </a:extLst>
          </p:cNvPr>
          <p:cNvSpPr>
            <a:spLocks noGrp="1"/>
          </p:cNvSpPr>
          <p:nvPr>
            <p:ph type="sldNum" sz="quarter" idx="12"/>
          </p:nvPr>
        </p:nvSpPr>
        <p:spPr/>
        <p:txBody>
          <a:bodyPr/>
          <a:lstStyle/>
          <a:p>
            <a:fld id="{F48A3050-3C4F-4E17-905D-E7C5B5406460}" type="slidenum">
              <a:rPr lang="en-CA" smtClean="0"/>
              <a:t>99</a:t>
            </a:fld>
            <a:endParaRPr lang="en-CA"/>
          </a:p>
        </p:txBody>
      </p:sp>
    </p:spTree>
    <p:extLst>
      <p:ext uri="{BB962C8B-B14F-4D97-AF65-F5344CB8AC3E}">
        <p14:creationId xmlns:p14="http://schemas.microsoft.com/office/powerpoint/2010/main" val="353917346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Banded</Template>
  <TotalTime>3179</TotalTime>
  <Words>20252</Words>
  <Application>Microsoft Office PowerPoint</Application>
  <PresentationFormat>Widescreen</PresentationFormat>
  <Paragraphs>1721</Paragraphs>
  <Slides>184</Slides>
  <Notes>22</Notes>
  <HiddenSlides>0</HiddenSlides>
  <MMClips>16</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184</vt:i4>
      </vt:variant>
    </vt:vector>
  </HeadingPairs>
  <TitlesOfParts>
    <vt:vector size="194" baseType="lpstr">
      <vt:lpstr>Aptos</vt:lpstr>
      <vt:lpstr>Arial</vt:lpstr>
      <vt:lpstr>Calibri</vt:lpstr>
      <vt:lpstr>Corbel</vt:lpstr>
      <vt:lpstr>Edwardian Script ITC</vt:lpstr>
      <vt:lpstr>Times New Roman</vt:lpstr>
      <vt:lpstr>Wingdings</vt:lpstr>
      <vt:lpstr>Banded</vt:lpstr>
      <vt:lpstr>Worksheet</vt:lpstr>
      <vt:lpstr>Presentation</vt:lpstr>
      <vt:lpstr>Welcome to Week 6 of simple  1) practice week: holes diary cards with Barb  2) distress tolerance skills part 4 3)2nd annual simple jeopardy world series </vt:lpstr>
      <vt:lpstr>PowerPoint Presentation</vt:lpstr>
      <vt:lpstr>PowerPoint Presentation</vt:lpstr>
      <vt:lpstr>week 1- orientation and overview- sessions 1 and 2 of simple manual. week 2- introducing distress tolerance-p. 1-13 of dbt workbook and crisis plans-session 3 of the manual. week 3- the theoretical foundations of the simple course. session 4, 6, and 8 of the manual. week 4- distress tolerance p. 14-32 of dbt workbook. Suicide and self-harm session 5 of the manual. week 5- distress tolerance p. 33-46 of dbt workbook. Introducing the second tool: holes diary cards- session 7 of manual. Our first practice: crisis plans week 6- distress tolerance p. 47-68 of dbt workbook. finding your diary card targets- session 9 of manual. Our second practice- holes diary cards. Jeopardy championship match. week 7- introducing personality- session 10 of manual. week 8- distress tolerance p. 69-90 of dbt workbook. introducing chain analysis-session 11 of manual. week 9- what shapes personality-session 12 of manual. week 10-introducing mindfulness skills p.90-109 of dbt workbook. advanced chain analysis- session 13 of manual. our third practice-chain analysis. week 11- attachment theory- session 14 of manual. week 12- mindfulness skills p. 110-131 of dbt workbook. introducing rational mind remediation-session 15 of manual. week 13- the dynamic-maturational model of attachment and adaptation- session 16 of manual. week 14-mindfulness skills p. 131-147 of dbt workbook. reviewing all the tools-session 17 of manual. our fourth practice-rational mind remediation. week 15-stress-session 18 of manual.  week 16-introducing emotion regulation skills p.148-182 of dbt workbook. introducing the goals diary card procedure-session 19 of manual.           </vt:lpstr>
      <vt:lpstr> Mindfulness practice</vt:lpstr>
      <vt:lpstr>Check in regularly with your NEW Personal dashboard                </vt:lpstr>
      <vt:lpstr>PowerPoint Presentation</vt:lpstr>
      <vt:lpstr>PowerPoint Presentation</vt:lpstr>
      <vt:lpstr>PowerPoint Presentation</vt:lpstr>
      <vt:lpstr>PowerPoint Presentation</vt:lpstr>
      <vt:lpstr>PowerPoint Presentation</vt:lpstr>
      <vt:lpstr>PowerPoint Presentation</vt:lpstr>
      <vt:lpstr>Homework from last week</vt:lpstr>
      <vt:lpstr>Homework for the coming week </vt:lpstr>
      <vt:lpstr> REMINDER PARTICIPANT AGREEMENTS </vt:lpstr>
      <vt:lpstr>PowerPoint Presentation</vt:lpstr>
      <vt:lpstr>PowerPoint Presentation</vt:lpstr>
      <vt:lpstr>PowerPoint Presentation</vt:lpstr>
      <vt:lpstr>PowerPoint Presentation</vt:lpstr>
      <vt:lpstr>E-mailed questions, comments, feedback, HOUSEKEEPING </vt:lpstr>
      <vt:lpstr>PowerPoint Presentation</vt:lpstr>
      <vt:lpstr>PowerPoint Presentation</vt:lpstr>
      <vt:lpstr>E-mailed questions, comments, feedback, HOUSEKEEPING </vt:lpstr>
      <vt:lpstr>PowerPoint Presentation</vt:lpstr>
      <vt:lpstr>What we will do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Crisis plan holes and diary card targets</vt:lpstr>
      <vt:lpstr>PowerPoint Presentation</vt:lpstr>
      <vt:lpstr>PowerPoint Presentation</vt:lpstr>
      <vt:lpstr>Diary card targets =  crisis plan holes </vt:lpstr>
      <vt:lpstr>PowerPoint Presentation</vt:lpstr>
      <vt:lpstr>Diary card Targets</vt:lpstr>
      <vt:lpstr>PowerPoint Presentation</vt:lpstr>
      <vt:lpstr>PowerPoint Presentation</vt:lpstr>
      <vt:lpstr>PowerPoint Presentation</vt:lpstr>
      <vt:lpstr>HOW TO FIND YOUR  intermediate targets ALGORITHM</vt:lpstr>
      <vt:lpstr>4. Why do holes diary cards?</vt:lpstr>
      <vt:lpstr>5. Making diary cards a habit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Distress tolerance week 4</vt:lpstr>
      <vt:lpstr>Distress tolerance week 4</vt:lpstr>
      <vt:lpstr>Living in the present moment </vt:lpstr>
      <vt:lpstr>GROUNDING YOURSELF IN THE PRESENT </vt:lpstr>
      <vt:lpstr>PowerPoint Presentation</vt:lpstr>
      <vt:lpstr>PowerPoint Presentation</vt:lpstr>
      <vt:lpstr>Distress tolerance week 4</vt:lpstr>
      <vt:lpstr>Self Encouraging coping thoughts</vt:lpstr>
      <vt:lpstr>PowerPoint Presentation</vt:lpstr>
      <vt:lpstr>Distress tolerance week 4</vt:lpstr>
      <vt:lpstr>Radical Acceptance</vt:lpstr>
      <vt:lpstr>Distress tolerance week 4</vt:lpstr>
      <vt:lpstr>Self-Affirming Statements</vt:lpstr>
      <vt:lpstr>PowerPoint Presentation</vt:lpstr>
      <vt:lpstr>PowerPoint Presentation</vt:lpstr>
      <vt:lpstr>Distress tolerance week 4</vt:lpstr>
      <vt:lpstr>Feelings-threat balance (FTB-COPE)</vt:lpstr>
      <vt:lpstr>Distress tolerance week 4</vt:lpstr>
      <vt:lpstr>Create New coping Strategies</vt:lpstr>
      <vt:lpstr>Distress tolerance week 4</vt:lpstr>
      <vt:lpstr>Crisis plan algorithm</vt:lpstr>
      <vt:lpstr>Crisis plan algorithm</vt:lpstr>
      <vt:lpstr>PowerPoint Presentation</vt:lpstr>
      <vt:lpstr>PowerPoint Presentation</vt:lpstr>
      <vt:lpstr>PowerPoint Presentation</vt:lpstr>
      <vt:lpstr> WEEK 6 of  SIMPLE MID SESSION 10 MINUTE break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REST- S is for Set an Intention</vt:lpstr>
      <vt:lpstr>PowerPoint Presentation</vt:lpstr>
      <vt:lpstr>THE SENSORY SOOTHING TOOLKIT</vt:lpstr>
      <vt:lpstr>PowerPoint Presentation</vt:lpstr>
      <vt:lpstr>PowerPoint Presentation</vt:lpstr>
      <vt:lpstr>THE 5,4,3,2,1 METHOD</vt:lpstr>
      <vt:lpstr>PowerPoint Presentation</vt:lpstr>
      <vt:lpstr>PowerPoint Presentation</vt:lpstr>
      <vt:lpstr>PowerPoint Presentation</vt:lpstr>
      <vt:lpstr>PowerPoint Presentation</vt:lpstr>
      <vt:lpstr>PowerPoint Presentation</vt:lpstr>
      <vt:lpstr>PowerPoint Presentation</vt:lpstr>
      <vt:lpstr>1. REST- R IS FOR Relax</vt:lpstr>
      <vt:lpstr>PowerPoint Presentation</vt:lpstr>
      <vt:lpstr>PowerPoint Presentation</vt:lpstr>
      <vt:lpstr>Radical Acceptance OF PAIN </vt:lpstr>
      <vt:lpstr>Radical acceptance coping statements </vt:lpstr>
      <vt:lpstr>PowerPoint Presentation</vt:lpstr>
      <vt:lpstr>PowerPoint Presentation</vt:lpstr>
      <vt:lpstr>PowerPoint Presentation</vt:lpstr>
      <vt:lpstr>PowerPoint Presentation</vt:lpstr>
      <vt:lpstr>PowerPoint Presentation</vt:lpstr>
      <vt:lpstr>Relax and Self Soothe</vt:lpstr>
      <vt:lpstr>SMELL</vt:lpstr>
      <vt:lpstr>vision</vt:lpstr>
      <vt:lpstr>sound</vt:lpstr>
      <vt:lpstr>Taste</vt:lpstr>
      <vt:lpstr>touch</vt:lpstr>
      <vt:lpstr>PUTTING IT TOGETHER:   select your:  1) radical acceptance statement 2) distraction strategy 3) relaxation and self soothing method  and use these IN your crisis plan</vt:lpstr>
      <vt:lpstr>PowerPoint Presentation</vt:lpstr>
      <vt:lpstr>PowerPoint Presentation</vt:lpstr>
      <vt:lpstr>Safe-Place visualization</vt:lpstr>
      <vt:lpstr>PowerPoint Presentation</vt:lpstr>
      <vt:lpstr>PowerPoint Presentation</vt:lpstr>
      <vt:lpstr>PowerPoint Presentation</vt:lpstr>
      <vt:lpstr>Cue-controlled relaxation</vt:lpstr>
      <vt:lpstr>PowerPoint Presentation</vt:lpstr>
      <vt:lpstr>Rediscovering your values</vt:lpstr>
      <vt:lpstr>PowerPoint Presentation</vt:lpstr>
      <vt:lpstr>PowerPoint Presentation</vt:lpstr>
      <vt:lpstr>PowerPoint Presentation</vt:lpstr>
      <vt:lpstr>4. Rehearsing values-based behavior </vt:lpstr>
      <vt:lpstr>PowerPoint Presentation</vt:lpstr>
      <vt:lpstr>5. CONNECTING WITH YOUR Higher power </vt:lpstr>
      <vt:lpstr>To help you Connect to your higher power</vt:lpstr>
      <vt:lpstr>PowerPoint Presentation</vt:lpstr>
      <vt:lpstr>Living in the present moment </vt:lpstr>
      <vt:lpstr>If  you a FREQUENT time traveler: </vt:lpstr>
      <vt:lpstr>PowerPoint Presentation</vt:lpstr>
      <vt:lpstr>PowerPoint Presentation</vt:lpstr>
      <vt:lpstr>PowerPoint Presentation</vt:lpstr>
      <vt:lpstr>Self Encouragement</vt:lpstr>
      <vt:lpstr>PowerPoint Presentation</vt:lpstr>
      <vt:lpstr>PowerPoint Presentation</vt:lpstr>
      <vt:lpstr>Radical Acceptance</vt:lpstr>
      <vt:lpstr>PowerPoint Presentation</vt:lpstr>
      <vt:lpstr>Self-Affirming Statements</vt:lpstr>
      <vt:lpstr>PowerPoint Presentation</vt:lpstr>
      <vt:lpstr>PowerPoint Presentation</vt:lpstr>
      <vt:lpstr>Feelings-threat balance (FTB-COPE)</vt:lpstr>
      <vt:lpstr>PowerPoint Presentation</vt:lpstr>
      <vt:lpstr>Create New coping Strategies</vt:lpstr>
      <vt:lpstr>PowerPoint Presentation</vt:lpstr>
      <vt:lpstr>Crisis plan algorithm</vt:lpstr>
      <vt:lpstr>PowerPoint Presentation</vt:lpstr>
      <vt:lpstr>PowerPoint Presentation</vt:lpstr>
      <vt:lpstr>PowerPoint Presentation</vt:lpstr>
      <vt:lpstr>PowerPoint Presentation</vt:lpstr>
      <vt:lpstr>Finding diary card targets - Bruce</vt:lpstr>
      <vt:lpstr>Algorithm for finding your intermediate targets</vt:lpstr>
      <vt:lpstr>PowerPoint Presentation</vt:lpstr>
      <vt:lpstr>Finding diary card targets - Ann</vt:lpstr>
      <vt:lpstr>PowerPoint Presentation</vt:lpstr>
      <vt:lpstr>If you’re having trouble finding a target</vt:lpstr>
      <vt:lpstr>PowerPoint Presentation</vt:lpstr>
      <vt:lpstr>PowerPoint Presentation</vt:lpstr>
      <vt:lpstr>video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See you next session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luis cleto</dc:creator>
  <cp:lastModifiedBy>luis cleto</cp:lastModifiedBy>
  <cp:revision>14</cp:revision>
  <dcterms:created xsi:type="dcterms:W3CDTF">2023-09-18T08:02:49Z</dcterms:created>
  <dcterms:modified xsi:type="dcterms:W3CDTF">2025-11-05T12:25:38Z</dcterms:modified>
</cp:coreProperties>
</file>