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6" r:id="rId2"/>
    <p:sldId id="2968" r:id="rId3"/>
    <p:sldId id="2016" r:id="rId4"/>
    <p:sldId id="2966" r:id="rId5"/>
    <p:sldId id="2967" r:id="rId6"/>
    <p:sldId id="1138" r:id="rId7"/>
    <p:sldId id="1638" r:id="rId8"/>
    <p:sldId id="2758" r:id="rId9"/>
    <p:sldId id="1404" r:id="rId10"/>
    <p:sldId id="1406" r:id="rId11"/>
    <p:sldId id="932" r:id="rId12"/>
    <p:sldId id="778" r:id="rId13"/>
    <p:sldId id="784" r:id="rId14"/>
    <p:sldId id="785" r:id="rId15"/>
    <p:sldId id="956" r:id="rId16"/>
    <p:sldId id="957" r:id="rId17"/>
    <p:sldId id="2767" r:id="rId18"/>
    <p:sldId id="2106" r:id="rId19"/>
    <p:sldId id="2107" r:id="rId20"/>
    <p:sldId id="2733" r:id="rId21"/>
    <p:sldId id="2734" r:id="rId22"/>
    <p:sldId id="1197" r:id="rId23"/>
    <p:sldId id="592" r:id="rId24"/>
    <p:sldId id="1118" r:id="rId25"/>
    <p:sldId id="1119" r:id="rId26"/>
    <p:sldId id="2880" r:id="rId27"/>
    <p:sldId id="2884" r:id="rId28"/>
    <p:sldId id="2883" r:id="rId29"/>
    <p:sldId id="2882" r:id="rId30"/>
    <p:sldId id="2885" r:id="rId31"/>
    <p:sldId id="2881" r:id="rId32"/>
    <p:sldId id="2971" r:id="rId33"/>
    <p:sldId id="2972" r:id="rId34"/>
    <p:sldId id="2973" r:id="rId35"/>
    <p:sldId id="2871" r:id="rId36"/>
    <p:sldId id="1556" r:id="rId37"/>
    <p:sldId id="1555" r:id="rId38"/>
    <p:sldId id="1563" r:id="rId39"/>
    <p:sldId id="1564" r:id="rId40"/>
    <p:sldId id="2872" r:id="rId41"/>
    <p:sldId id="2873" r:id="rId42"/>
    <p:sldId id="2874" r:id="rId43"/>
    <p:sldId id="2875" r:id="rId44"/>
    <p:sldId id="2876" r:id="rId45"/>
    <p:sldId id="2877" r:id="rId46"/>
    <p:sldId id="2878" r:id="rId47"/>
    <p:sldId id="2879" r:id="rId48"/>
    <p:sldId id="2974" r:id="rId49"/>
    <p:sldId id="2975" r:id="rId50"/>
    <p:sldId id="2976" r:id="rId51"/>
    <p:sldId id="1040" r:id="rId52"/>
    <p:sldId id="2108" r:id="rId53"/>
    <p:sldId id="3002" r:id="rId54"/>
    <p:sldId id="3004" r:id="rId55"/>
    <p:sldId id="3005" r:id="rId56"/>
    <p:sldId id="3006" r:id="rId57"/>
    <p:sldId id="578"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70C2EB-C4CC-43B7-9728-529744EC5DF8}" v="1" dt="2025-11-08T16:16:02.7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1166"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s cleto" userId="a76db6c301978307" providerId="LiveId" clId="{860A4F2C-1596-4ACD-95D2-7AE3CD351458}"/>
    <pc:docChg chg="custSel addSld delSld modSld modShowInfo">
      <pc:chgData name="luis cleto" userId="a76db6c301978307" providerId="LiveId" clId="{860A4F2C-1596-4ACD-95D2-7AE3CD351458}" dt="2025-11-07T09:46:31.319" v="36"/>
      <pc:docMkLst>
        <pc:docMk/>
      </pc:docMkLst>
      <pc:sldChg chg="modSp mod">
        <pc:chgData name="luis cleto" userId="a76db6c301978307" providerId="LiveId" clId="{860A4F2C-1596-4ACD-95D2-7AE3CD351458}" dt="2025-11-07T09:45:39.201" v="35" actId="1076"/>
        <pc:sldMkLst>
          <pc:docMk/>
          <pc:sldMk cId="809496232" sldId="256"/>
        </pc:sldMkLst>
        <pc:spChg chg="mod">
          <ac:chgData name="luis cleto" userId="a76db6c301978307" providerId="LiveId" clId="{860A4F2C-1596-4ACD-95D2-7AE3CD351458}" dt="2025-11-07T09:45:39.201" v="35" actId="1076"/>
          <ac:spMkLst>
            <pc:docMk/>
            <pc:sldMk cId="809496232" sldId="256"/>
            <ac:spMk id="2" creationId="{12237CA2-2D52-FFEF-93EB-FE1FBEEA1914}"/>
          </ac:spMkLst>
        </pc:spChg>
      </pc:sldChg>
      <pc:sldChg chg="add">
        <pc:chgData name="luis cleto" userId="a76db6c301978307" providerId="LiveId" clId="{860A4F2C-1596-4ACD-95D2-7AE3CD351458}" dt="2025-11-02T09:42:37.655" v="11"/>
        <pc:sldMkLst>
          <pc:docMk/>
          <pc:sldMk cId="3040871536" sldId="1040"/>
        </pc:sldMkLst>
      </pc:sldChg>
      <pc:sldChg chg="add">
        <pc:chgData name="luis cleto" userId="a76db6c301978307" providerId="LiveId" clId="{860A4F2C-1596-4ACD-95D2-7AE3CD351458}" dt="2025-11-02T09:42:37.655" v="11"/>
        <pc:sldMkLst>
          <pc:docMk/>
          <pc:sldMk cId="2594042632" sldId="1555"/>
        </pc:sldMkLst>
      </pc:sldChg>
      <pc:sldChg chg="add">
        <pc:chgData name="luis cleto" userId="a76db6c301978307" providerId="LiveId" clId="{860A4F2C-1596-4ACD-95D2-7AE3CD351458}" dt="2025-11-02T09:42:37.655" v="11"/>
        <pc:sldMkLst>
          <pc:docMk/>
          <pc:sldMk cId="769889759" sldId="1556"/>
        </pc:sldMkLst>
      </pc:sldChg>
      <pc:sldChg chg="add">
        <pc:chgData name="luis cleto" userId="a76db6c301978307" providerId="LiveId" clId="{860A4F2C-1596-4ACD-95D2-7AE3CD351458}" dt="2025-11-02T09:42:37.655" v="11"/>
        <pc:sldMkLst>
          <pc:docMk/>
          <pc:sldMk cId="1165770918" sldId="1563"/>
        </pc:sldMkLst>
      </pc:sldChg>
      <pc:sldChg chg="add">
        <pc:chgData name="luis cleto" userId="a76db6c301978307" providerId="LiveId" clId="{860A4F2C-1596-4ACD-95D2-7AE3CD351458}" dt="2025-11-02T09:42:37.655" v="11"/>
        <pc:sldMkLst>
          <pc:docMk/>
          <pc:sldMk cId="4029036229" sldId="1564"/>
        </pc:sldMkLst>
      </pc:sldChg>
      <pc:sldChg chg="add">
        <pc:chgData name="luis cleto" userId="a76db6c301978307" providerId="LiveId" clId="{860A4F2C-1596-4ACD-95D2-7AE3CD351458}" dt="2025-10-22T09:16:25.288" v="0"/>
        <pc:sldMkLst>
          <pc:docMk/>
          <pc:sldMk cId="3867855139" sldId="2106"/>
        </pc:sldMkLst>
      </pc:sldChg>
      <pc:sldChg chg="add">
        <pc:chgData name="luis cleto" userId="a76db6c301978307" providerId="LiveId" clId="{860A4F2C-1596-4ACD-95D2-7AE3CD351458}" dt="2025-10-22T09:16:25.288" v="0"/>
        <pc:sldMkLst>
          <pc:docMk/>
          <pc:sldMk cId="3627685327" sldId="2107"/>
        </pc:sldMkLst>
      </pc:sldChg>
      <pc:sldChg chg="add">
        <pc:chgData name="luis cleto" userId="a76db6c301978307" providerId="LiveId" clId="{860A4F2C-1596-4ACD-95D2-7AE3CD351458}" dt="2025-11-02T09:42:37.655" v="11"/>
        <pc:sldMkLst>
          <pc:docMk/>
          <pc:sldMk cId="532801380" sldId="2108"/>
        </pc:sldMkLst>
      </pc:sldChg>
      <pc:sldChg chg="add">
        <pc:chgData name="luis cleto" userId="a76db6c301978307" providerId="LiveId" clId="{860A4F2C-1596-4ACD-95D2-7AE3CD351458}" dt="2025-10-22T09:16:25.288" v="0"/>
        <pc:sldMkLst>
          <pc:docMk/>
          <pc:sldMk cId="3827203282" sldId="2733"/>
        </pc:sldMkLst>
      </pc:sldChg>
      <pc:sldChg chg="add">
        <pc:chgData name="luis cleto" userId="a76db6c301978307" providerId="LiveId" clId="{860A4F2C-1596-4ACD-95D2-7AE3CD351458}" dt="2025-10-22T09:16:25.288" v="0"/>
        <pc:sldMkLst>
          <pc:docMk/>
          <pc:sldMk cId="1853249188" sldId="2734"/>
        </pc:sldMkLst>
      </pc:sldChg>
      <pc:sldChg chg="add">
        <pc:chgData name="luis cleto" userId="a76db6c301978307" providerId="LiveId" clId="{860A4F2C-1596-4ACD-95D2-7AE3CD351458}" dt="2025-11-02T09:42:37.655" v="11"/>
        <pc:sldMkLst>
          <pc:docMk/>
          <pc:sldMk cId="3465224140" sldId="2871"/>
        </pc:sldMkLst>
      </pc:sldChg>
      <pc:sldChg chg="add">
        <pc:chgData name="luis cleto" userId="a76db6c301978307" providerId="LiveId" clId="{860A4F2C-1596-4ACD-95D2-7AE3CD351458}" dt="2025-11-02T09:42:37.655" v="11"/>
        <pc:sldMkLst>
          <pc:docMk/>
          <pc:sldMk cId="454808701" sldId="2872"/>
        </pc:sldMkLst>
      </pc:sldChg>
      <pc:sldChg chg="add">
        <pc:chgData name="luis cleto" userId="a76db6c301978307" providerId="LiveId" clId="{860A4F2C-1596-4ACD-95D2-7AE3CD351458}" dt="2025-11-02T09:42:37.655" v="11"/>
        <pc:sldMkLst>
          <pc:docMk/>
          <pc:sldMk cId="3654844698" sldId="2873"/>
        </pc:sldMkLst>
      </pc:sldChg>
      <pc:sldChg chg="add">
        <pc:chgData name="luis cleto" userId="a76db6c301978307" providerId="LiveId" clId="{860A4F2C-1596-4ACD-95D2-7AE3CD351458}" dt="2025-11-02T09:42:37.655" v="11"/>
        <pc:sldMkLst>
          <pc:docMk/>
          <pc:sldMk cId="1764301296" sldId="2874"/>
        </pc:sldMkLst>
      </pc:sldChg>
      <pc:sldChg chg="add">
        <pc:chgData name="luis cleto" userId="a76db6c301978307" providerId="LiveId" clId="{860A4F2C-1596-4ACD-95D2-7AE3CD351458}" dt="2025-11-02T09:42:37.655" v="11"/>
        <pc:sldMkLst>
          <pc:docMk/>
          <pc:sldMk cId="1459064466" sldId="2875"/>
        </pc:sldMkLst>
      </pc:sldChg>
      <pc:sldChg chg="add">
        <pc:chgData name="luis cleto" userId="a76db6c301978307" providerId="LiveId" clId="{860A4F2C-1596-4ACD-95D2-7AE3CD351458}" dt="2025-11-02T09:42:37.655" v="11"/>
        <pc:sldMkLst>
          <pc:docMk/>
          <pc:sldMk cId="1149403528" sldId="2876"/>
        </pc:sldMkLst>
      </pc:sldChg>
      <pc:sldChg chg="add">
        <pc:chgData name="luis cleto" userId="a76db6c301978307" providerId="LiveId" clId="{860A4F2C-1596-4ACD-95D2-7AE3CD351458}" dt="2025-11-02T09:42:37.655" v="11"/>
        <pc:sldMkLst>
          <pc:docMk/>
          <pc:sldMk cId="287250091" sldId="2877"/>
        </pc:sldMkLst>
      </pc:sldChg>
      <pc:sldChg chg="add">
        <pc:chgData name="luis cleto" userId="a76db6c301978307" providerId="LiveId" clId="{860A4F2C-1596-4ACD-95D2-7AE3CD351458}" dt="2025-11-02T09:42:37.655" v="11"/>
        <pc:sldMkLst>
          <pc:docMk/>
          <pc:sldMk cId="3127123376" sldId="2878"/>
        </pc:sldMkLst>
      </pc:sldChg>
      <pc:sldChg chg="add">
        <pc:chgData name="luis cleto" userId="a76db6c301978307" providerId="LiveId" clId="{860A4F2C-1596-4ACD-95D2-7AE3CD351458}" dt="2025-11-02T09:42:37.655" v="11"/>
        <pc:sldMkLst>
          <pc:docMk/>
          <pc:sldMk cId="2568485785" sldId="2879"/>
        </pc:sldMkLst>
      </pc:sldChg>
      <pc:sldChg chg="addSp modSp new mod">
        <pc:chgData name="luis cleto" userId="a76db6c301978307" providerId="LiveId" clId="{860A4F2C-1596-4ACD-95D2-7AE3CD351458}" dt="2025-10-26T13:19:56.053" v="9" actId="14100"/>
        <pc:sldMkLst>
          <pc:docMk/>
          <pc:sldMk cId="2875367891" sldId="2968"/>
        </pc:sldMkLst>
        <pc:picChg chg="add mod">
          <ac:chgData name="luis cleto" userId="a76db6c301978307" providerId="LiveId" clId="{860A4F2C-1596-4ACD-95D2-7AE3CD351458}" dt="2025-10-26T13:19:52.898" v="8" actId="14100"/>
          <ac:picMkLst>
            <pc:docMk/>
            <pc:sldMk cId="2875367891" sldId="2968"/>
            <ac:picMk id="3" creationId="{5F0C2AD5-AB97-FBCA-9845-D3FFA44935FF}"/>
          </ac:picMkLst>
        </pc:picChg>
        <pc:picChg chg="add mod">
          <ac:chgData name="luis cleto" userId="a76db6c301978307" providerId="LiveId" clId="{860A4F2C-1596-4ACD-95D2-7AE3CD351458}" dt="2025-10-26T13:19:56.053" v="9" actId="14100"/>
          <ac:picMkLst>
            <pc:docMk/>
            <pc:sldMk cId="2875367891" sldId="2968"/>
            <ac:picMk id="5" creationId="{5E7A4B48-4A41-19F0-9560-DA10E37A6CDA}"/>
          </ac:picMkLst>
        </pc:picChg>
      </pc:sldChg>
      <pc:sldChg chg="add">
        <pc:chgData name="luis cleto" userId="a76db6c301978307" providerId="LiveId" clId="{860A4F2C-1596-4ACD-95D2-7AE3CD351458}" dt="2025-11-02T09:42:37.655" v="11"/>
        <pc:sldMkLst>
          <pc:docMk/>
          <pc:sldMk cId="2333320779" sldId="2971"/>
        </pc:sldMkLst>
      </pc:sldChg>
      <pc:sldChg chg="add">
        <pc:chgData name="luis cleto" userId="a76db6c301978307" providerId="LiveId" clId="{860A4F2C-1596-4ACD-95D2-7AE3CD351458}" dt="2025-11-02T09:42:37.655" v="11"/>
        <pc:sldMkLst>
          <pc:docMk/>
          <pc:sldMk cId="2335360925" sldId="2972"/>
        </pc:sldMkLst>
      </pc:sldChg>
      <pc:sldChg chg="add">
        <pc:chgData name="luis cleto" userId="a76db6c301978307" providerId="LiveId" clId="{860A4F2C-1596-4ACD-95D2-7AE3CD351458}" dt="2025-11-02T09:42:37.655" v="11"/>
        <pc:sldMkLst>
          <pc:docMk/>
          <pc:sldMk cId="1227449555" sldId="2973"/>
        </pc:sldMkLst>
      </pc:sldChg>
      <pc:sldChg chg="add">
        <pc:chgData name="luis cleto" userId="a76db6c301978307" providerId="LiveId" clId="{860A4F2C-1596-4ACD-95D2-7AE3CD351458}" dt="2025-11-02T09:42:37.655" v="11"/>
        <pc:sldMkLst>
          <pc:docMk/>
          <pc:sldMk cId="2920388597" sldId="2974"/>
        </pc:sldMkLst>
      </pc:sldChg>
      <pc:sldChg chg="add">
        <pc:chgData name="luis cleto" userId="a76db6c301978307" providerId="LiveId" clId="{860A4F2C-1596-4ACD-95D2-7AE3CD351458}" dt="2025-11-02T09:42:37.655" v="11"/>
        <pc:sldMkLst>
          <pc:docMk/>
          <pc:sldMk cId="3953423315" sldId="2975"/>
        </pc:sldMkLst>
      </pc:sldChg>
      <pc:sldChg chg="add">
        <pc:chgData name="luis cleto" userId="a76db6c301978307" providerId="LiveId" clId="{860A4F2C-1596-4ACD-95D2-7AE3CD351458}" dt="2025-11-02T09:42:37.655" v="11"/>
        <pc:sldMkLst>
          <pc:docMk/>
          <pc:sldMk cId="1100112950" sldId="2976"/>
        </pc:sldMkLst>
      </pc:sldChg>
      <pc:sldChg chg="add">
        <pc:chgData name="luis cleto" userId="a76db6c301978307" providerId="LiveId" clId="{860A4F2C-1596-4ACD-95D2-7AE3CD351458}" dt="2025-11-07T09:46:31.319" v="36"/>
        <pc:sldMkLst>
          <pc:docMk/>
          <pc:sldMk cId="3634903041" sldId="3002"/>
        </pc:sldMkLst>
      </pc:sldChg>
      <pc:sldChg chg="add">
        <pc:chgData name="luis cleto" userId="a76db6c301978307" providerId="LiveId" clId="{860A4F2C-1596-4ACD-95D2-7AE3CD351458}" dt="2025-11-07T09:46:31.319" v="36"/>
        <pc:sldMkLst>
          <pc:docMk/>
          <pc:sldMk cId="2006137049" sldId="3004"/>
        </pc:sldMkLst>
      </pc:sldChg>
      <pc:sldChg chg="add">
        <pc:chgData name="luis cleto" userId="a76db6c301978307" providerId="LiveId" clId="{860A4F2C-1596-4ACD-95D2-7AE3CD351458}" dt="2025-11-07T09:46:31.319" v="36"/>
        <pc:sldMkLst>
          <pc:docMk/>
          <pc:sldMk cId="4067907361" sldId="3005"/>
        </pc:sldMkLst>
      </pc:sldChg>
      <pc:sldChg chg="add">
        <pc:chgData name="luis cleto" userId="a76db6c301978307" providerId="LiveId" clId="{860A4F2C-1596-4ACD-95D2-7AE3CD351458}" dt="2025-11-07T09:46:31.319" v="36"/>
        <pc:sldMkLst>
          <pc:docMk/>
          <pc:sldMk cId="738706435" sldId="3006"/>
        </pc:sldMkLst>
      </pc:sldChg>
    </pc:docChg>
  </pc:docChgLst>
  <pc:docChgLst>
    <pc:chgData name="luis cleto" userId="a76db6c301978307" providerId="LiveId" clId="{77A9CF22-C8A1-495C-8FD3-F314C32AB210}"/>
    <pc:docChg chg="addSld modSld">
      <pc:chgData name="luis cleto" userId="a76db6c301978307" providerId="LiveId" clId="{77A9CF22-C8A1-495C-8FD3-F314C32AB210}" dt="2025-11-08T16:16:02.711" v="13"/>
      <pc:docMkLst>
        <pc:docMk/>
      </pc:docMkLst>
      <pc:sldChg chg="add">
        <pc:chgData name="luis cleto" userId="a76db6c301978307" providerId="LiveId" clId="{77A9CF22-C8A1-495C-8FD3-F314C32AB210}" dt="2025-11-08T16:16:02.711" v="13"/>
        <pc:sldMkLst>
          <pc:docMk/>
          <pc:sldMk cId="2216089476" sldId="578"/>
        </pc:sldMkLst>
      </pc:sldChg>
      <pc:sldChg chg="modSp mod">
        <pc:chgData name="luis cleto" userId="a76db6c301978307" providerId="LiveId" clId="{77A9CF22-C8A1-495C-8FD3-F314C32AB210}" dt="2025-11-08T16:14:30.762" v="6" actId="20577"/>
        <pc:sldMkLst>
          <pc:docMk/>
          <pc:sldMk cId="2006137049" sldId="3004"/>
        </pc:sldMkLst>
        <pc:spChg chg="mod">
          <ac:chgData name="luis cleto" userId="a76db6c301978307" providerId="LiveId" clId="{77A9CF22-C8A1-495C-8FD3-F314C32AB210}" dt="2025-11-08T16:14:30.762" v="6" actId="20577"/>
          <ac:spMkLst>
            <pc:docMk/>
            <pc:sldMk cId="2006137049" sldId="3004"/>
            <ac:spMk id="4" creationId="{A8011AFD-1148-5A33-D460-4058F545D9CC}"/>
          </ac:spMkLst>
        </pc:spChg>
      </pc:sldChg>
      <pc:sldChg chg="modSp mod">
        <pc:chgData name="luis cleto" userId="a76db6c301978307" providerId="LiveId" clId="{77A9CF22-C8A1-495C-8FD3-F314C32AB210}" dt="2025-11-08T16:15:34.350" v="12" actId="20577"/>
        <pc:sldMkLst>
          <pc:docMk/>
          <pc:sldMk cId="4067907361" sldId="3005"/>
        </pc:sldMkLst>
        <pc:spChg chg="mod">
          <ac:chgData name="luis cleto" userId="a76db6c301978307" providerId="LiveId" clId="{77A9CF22-C8A1-495C-8FD3-F314C32AB210}" dt="2025-11-08T16:15:34.350" v="12" actId="20577"/>
          <ac:spMkLst>
            <pc:docMk/>
            <pc:sldMk cId="4067907361" sldId="3005"/>
            <ac:spMk id="4" creationId="{A4934CD7-0A88-EB8D-3488-791D255AADB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37847A-6B85-4D6C-9198-6F6ECBA29AC6}"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E5CAE3FC-3632-49D6-AA54-B09700081A9C}">
      <dgm:prSet custT="1"/>
      <dgm:spPr/>
      <dgm:t>
        <a:bodyPr/>
        <a:lstStyle/>
        <a:p>
          <a:r>
            <a:rPr lang="en-US" sz="1800" dirty="0">
              <a:solidFill>
                <a:schemeClr val="tx1"/>
              </a:solidFill>
            </a:rPr>
            <a:t>A crisis </a:t>
          </a:r>
          <a:r>
            <a:rPr lang="en-US" sz="1800" dirty="0">
              <a:solidFill>
                <a:schemeClr val="bg1"/>
              </a:solidFill>
            </a:rPr>
            <a:t>is a time of perceived intense difficulty, trouble, or danger. </a:t>
          </a:r>
        </a:p>
      </dgm:t>
    </dgm:pt>
    <dgm:pt modelId="{41F198AC-870A-4F98-9B83-109391111E06}" type="parTrans" cxnId="{D479F071-68BC-4C01-AE8E-96D824436EFD}">
      <dgm:prSet/>
      <dgm:spPr/>
      <dgm:t>
        <a:bodyPr/>
        <a:lstStyle/>
        <a:p>
          <a:endParaRPr lang="en-US"/>
        </a:p>
      </dgm:t>
    </dgm:pt>
    <dgm:pt modelId="{A7AD5942-3A4E-4CF7-88D7-A5FECC895FBE}" type="sibTrans" cxnId="{D479F071-68BC-4C01-AE8E-96D824436EFD}">
      <dgm:prSet/>
      <dgm:spPr/>
      <dgm:t>
        <a:bodyPr/>
        <a:lstStyle/>
        <a:p>
          <a:endParaRPr lang="en-US"/>
        </a:p>
      </dgm:t>
    </dgm:pt>
    <dgm:pt modelId="{2E47BADD-112E-43E9-AEDA-1D457B80BAB0}">
      <dgm:prSet custT="1"/>
      <dgm:spPr/>
      <dgm:t>
        <a:bodyPr/>
        <a:lstStyle/>
        <a:p>
          <a:r>
            <a:rPr lang="en-US" sz="1800" dirty="0">
              <a:solidFill>
                <a:schemeClr val="tx1"/>
              </a:solidFill>
            </a:rPr>
            <a:t>Crisis plans </a:t>
          </a:r>
          <a:r>
            <a:rPr lang="en-US" sz="1800" dirty="0">
              <a:solidFill>
                <a:schemeClr val="bg1"/>
              </a:solidFill>
            </a:rPr>
            <a:t>and distress tolerance skills are the first material introduced in DBT and the Simple course because crisis are  critical events that absolutely need to be understood and managed before anything else. Crisis have the potential to be devastating, but when skillfully managed, they can help us learn to cope better in the future.</a:t>
          </a:r>
        </a:p>
      </dgm:t>
    </dgm:pt>
    <dgm:pt modelId="{1E6CE6DB-3102-4B58-9ABE-2EA6A1698F27}" type="parTrans" cxnId="{3F8716E4-FEE2-43F3-B813-1EB52204E6CD}">
      <dgm:prSet/>
      <dgm:spPr/>
      <dgm:t>
        <a:bodyPr/>
        <a:lstStyle/>
        <a:p>
          <a:endParaRPr lang="en-US"/>
        </a:p>
      </dgm:t>
    </dgm:pt>
    <dgm:pt modelId="{2633D10A-6F99-4B2F-8595-D79FF48CDAA8}" type="sibTrans" cxnId="{3F8716E4-FEE2-43F3-B813-1EB52204E6CD}">
      <dgm:prSet/>
      <dgm:spPr/>
      <dgm:t>
        <a:bodyPr/>
        <a:lstStyle/>
        <a:p>
          <a:endParaRPr lang="en-US"/>
        </a:p>
      </dgm:t>
    </dgm:pt>
    <dgm:pt modelId="{1460007B-C530-4874-8D53-75B8AD03D0E3}">
      <dgm:prSet custT="1"/>
      <dgm:spPr/>
      <dgm:t>
        <a:bodyPr/>
        <a:lstStyle/>
        <a:p>
          <a:r>
            <a:rPr lang="en-US" sz="1800" dirty="0">
              <a:solidFill>
                <a:schemeClr val="bg1"/>
              </a:solidFill>
            </a:rPr>
            <a:t>To develop crisis plans you will need the DBT distress tolerance skills. That is why the first simple tool, </a:t>
          </a:r>
          <a:r>
            <a:rPr lang="en-US" sz="1800" dirty="0">
              <a:solidFill>
                <a:schemeClr val="tx1"/>
              </a:solidFill>
            </a:rPr>
            <a:t>crisis</a:t>
          </a:r>
          <a:r>
            <a:rPr lang="en-US" sz="1800" dirty="0">
              <a:solidFill>
                <a:schemeClr val="bg1"/>
              </a:solidFill>
            </a:rPr>
            <a:t> </a:t>
          </a:r>
          <a:r>
            <a:rPr lang="en-US" sz="1800" dirty="0">
              <a:solidFill>
                <a:schemeClr val="tx1"/>
              </a:solidFill>
            </a:rPr>
            <a:t>plans</a:t>
          </a:r>
          <a:r>
            <a:rPr lang="en-US" sz="1800" dirty="0">
              <a:solidFill>
                <a:schemeClr val="bg1"/>
              </a:solidFill>
            </a:rPr>
            <a:t>, are introduced at the same time as are the DBT distress tolerance skills which we will discuss over the next few weeks</a:t>
          </a:r>
        </a:p>
      </dgm:t>
    </dgm:pt>
    <dgm:pt modelId="{033F05AA-82EB-4161-8A97-B02269030C13}" type="parTrans" cxnId="{33DA7E20-FE9C-44E5-B1AF-44059387FD77}">
      <dgm:prSet/>
      <dgm:spPr/>
      <dgm:t>
        <a:bodyPr/>
        <a:lstStyle/>
        <a:p>
          <a:endParaRPr lang="en-US"/>
        </a:p>
      </dgm:t>
    </dgm:pt>
    <dgm:pt modelId="{89A69798-D252-43E7-8A2B-D0A07CE0721B}" type="sibTrans" cxnId="{33DA7E20-FE9C-44E5-B1AF-44059387FD77}">
      <dgm:prSet/>
      <dgm:spPr/>
      <dgm:t>
        <a:bodyPr/>
        <a:lstStyle/>
        <a:p>
          <a:endParaRPr lang="en-US"/>
        </a:p>
      </dgm:t>
    </dgm:pt>
    <dgm:pt modelId="{DB8539EC-8428-4938-9345-53CF1CB6B599}">
      <dgm:prSet custT="1"/>
      <dgm:spPr/>
      <dgm:t>
        <a:bodyPr/>
        <a:lstStyle/>
        <a:p>
          <a:r>
            <a:rPr lang="en-US" sz="1800" dirty="0">
              <a:solidFill>
                <a:schemeClr val="bg1"/>
              </a:solidFill>
            </a:rPr>
            <a:t>A personal crisis is a state of feeling which might be associated with an internal experience of confusion and anxiety to a degree that formally successful coping mechanisms fail us, and ineffective decisions and behaviors take their place. As a result, the person in crisis may feel confused, vulnerable, anxious, afraid, angry, guilty, hopeless or helpless.</a:t>
          </a:r>
        </a:p>
      </dgm:t>
    </dgm:pt>
    <dgm:pt modelId="{063F51C7-CC58-4194-B570-ABA3A8B868BB}" type="parTrans" cxnId="{749CC901-08F0-4D9E-9A7F-230A567886E6}">
      <dgm:prSet/>
      <dgm:spPr/>
      <dgm:t>
        <a:bodyPr/>
        <a:lstStyle/>
        <a:p>
          <a:endParaRPr lang="en-CA"/>
        </a:p>
      </dgm:t>
    </dgm:pt>
    <dgm:pt modelId="{1BA43C3A-F362-4D9C-8143-A5FE005041FD}" type="sibTrans" cxnId="{749CC901-08F0-4D9E-9A7F-230A567886E6}">
      <dgm:prSet/>
      <dgm:spPr/>
      <dgm:t>
        <a:bodyPr/>
        <a:lstStyle/>
        <a:p>
          <a:endParaRPr lang="en-CA"/>
        </a:p>
      </dgm:t>
    </dgm:pt>
    <dgm:pt modelId="{89054D1C-D774-46AC-8242-690D097DBCA9}" type="pres">
      <dgm:prSet presAssocID="{2E37847A-6B85-4D6C-9198-6F6ECBA29AC6}" presName="Name0" presStyleCnt="0">
        <dgm:presLayoutVars>
          <dgm:dir/>
          <dgm:resizeHandles val="exact"/>
        </dgm:presLayoutVars>
      </dgm:prSet>
      <dgm:spPr/>
    </dgm:pt>
    <dgm:pt modelId="{31452304-BDBD-4274-8BED-79FF61703BA7}" type="pres">
      <dgm:prSet presAssocID="{E5CAE3FC-3632-49D6-AA54-B09700081A9C}" presName="node" presStyleLbl="node1" presStyleIdx="0" presStyleCnt="4" custScaleY="26819" custLinFactNeighborX="13696" custLinFactNeighborY="-17295">
        <dgm:presLayoutVars>
          <dgm:bulletEnabled val="1"/>
        </dgm:presLayoutVars>
      </dgm:prSet>
      <dgm:spPr/>
    </dgm:pt>
    <dgm:pt modelId="{3C1FF1E3-9EDE-4545-9EB1-60A5A0421002}" type="pres">
      <dgm:prSet presAssocID="{A7AD5942-3A4E-4CF7-88D7-A5FECC895FBE}" presName="sibTrans" presStyleLbl="sibTrans2D1" presStyleIdx="0" presStyleCnt="3"/>
      <dgm:spPr/>
    </dgm:pt>
    <dgm:pt modelId="{9D135476-2F16-4EC7-B47D-F66D539CBCC6}" type="pres">
      <dgm:prSet presAssocID="{A7AD5942-3A4E-4CF7-88D7-A5FECC895FBE}" presName="connectorText" presStyleLbl="sibTrans2D1" presStyleIdx="0" presStyleCnt="3"/>
      <dgm:spPr/>
    </dgm:pt>
    <dgm:pt modelId="{6B70344D-7430-4883-8ED0-B71572AF01FD}" type="pres">
      <dgm:prSet presAssocID="{DB8539EC-8428-4938-9345-53CF1CB6B599}" presName="node" presStyleLbl="node1" presStyleIdx="1" presStyleCnt="4" custScaleY="100821" custLinFactNeighborX="-2113" custLinFactNeighborY="-17698">
        <dgm:presLayoutVars>
          <dgm:bulletEnabled val="1"/>
        </dgm:presLayoutVars>
      </dgm:prSet>
      <dgm:spPr/>
    </dgm:pt>
    <dgm:pt modelId="{714E9130-4526-4B11-9476-65EB9999E7C9}" type="pres">
      <dgm:prSet presAssocID="{1BA43C3A-F362-4D9C-8143-A5FE005041FD}" presName="sibTrans" presStyleLbl="sibTrans2D1" presStyleIdx="1" presStyleCnt="3"/>
      <dgm:spPr/>
    </dgm:pt>
    <dgm:pt modelId="{800C4307-7516-47E7-964A-F8E74DBCA7C0}" type="pres">
      <dgm:prSet presAssocID="{1BA43C3A-F362-4D9C-8143-A5FE005041FD}" presName="connectorText" presStyleLbl="sibTrans2D1" presStyleIdx="1" presStyleCnt="3"/>
      <dgm:spPr/>
    </dgm:pt>
    <dgm:pt modelId="{4091990A-CEF3-42CD-B423-2C8EB96B3475}" type="pres">
      <dgm:prSet presAssocID="{2E47BADD-112E-43E9-AEDA-1D457B80BAB0}" presName="node" presStyleLbl="node1" presStyleIdx="2" presStyleCnt="4" custScaleY="89887" custLinFactNeighborX="3158" custLinFactNeighborY="-16315">
        <dgm:presLayoutVars>
          <dgm:bulletEnabled val="1"/>
        </dgm:presLayoutVars>
      </dgm:prSet>
      <dgm:spPr/>
    </dgm:pt>
    <dgm:pt modelId="{ABAF99DB-1DF5-485B-A617-1DDC8006C270}" type="pres">
      <dgm:prSet presAssocID="{2633D10A-6F99-4B2F-8595-D79FF48CDAA8}" presName="sibTrans" presStyleLbl="sibTrans2D1" presStyleIdx="2" presStyleCnt="3"/>
      <dgm:spPr/>
    </dgm:pt>
    <dgm:pt modelId="{1D32BC17-7FBB-41C1-9A2F-B179C8120A45}" type="pres">
      <dgm:prSet presAssocID="{2633D10A-6F99-4B2F-8595-D79FF48CDAA8}" presName="connectorText" presStyleLbl="sibTrans2D1" presStyleIdx="2" presStyleCnt="3"/>
      <dgm:spPr/>
    </dgm:pt>
    <dgm:pt modelId="{87FCF396-E838-4339-BD44-F96BA297B55F}" type="pres">
      <dgm:prSet presAssocID="{1460007B-C530-4874-8D53-75B8AD03D0E3}" presName="node" presStyleLbl="node1" presStyleIdx="3" presStyleCnt="4" custScaleY="60820" custLinFactNeighborX="-900" custLinFactNeighborY="-18181">
        <dgm:presLayoutVars>
          <dgm:bulletEnabled val="1"/>
        </dgm:presLayoutVars>
      </dgm:prSet>
      <dgm:spPr/>
    </dgm:pt>
  </dgm:ptLst>
  <dgm:cxnLst>
    <dgm:cxn modelId="{749CC901-08F0-4D9E-9A7F-230A567886E6}" srcId="{2E37847A-6B85-4D6C-9198-6F6ECBA29AC6}" destId="{DB8539EC-8428-4938-9345-53CF1CB6B599}" srcOrd="1" destOrd="0" parTransId="{063F51C7-CC58-4194-B570-ABA3A8B868BB}" sibTransId="{1BA43C3A-F362-4D9C-8143-A5FE005041FD}"/>
    <dgm:cxn modelId="{1590B00B-56C1-42B7-A91A-BFBF164245F8}" type="presOf" srcId="{1BA43C3A-F362-4D9C-8143-A5FE005041FD}" destId="{800C4307-7516-47E7-964A-F8E74DBCA7C0}" srcOrd="1" destOrd="0" presId="urn:microsoft.com/office/officeart/2005/8/layout/process1"/>
    <dgm:cxn modelId="{73B5A81D-DE67-4DB5-888F-F5C27A61E5DA}" type="presOf" srcId="{2E47BADD-112E-43E9-AEDA-1D457B80BAB0}" destId="{4091990A-CEF3-42CD-B423-2C8EB96B3475}" srcOrd="0" destOrd="0" presId="urn:microsoft.com/office/officeart/2005/8/layout/process1"/>
    <dgm:cxn modelId="{33DA7E20-FE9C-44E5-B1AF-44059387FD77}" srcId="{2E37847A-6B85-4D6C-9198-6F6ECBA29AC6}" destId="{1460007B-C530-4874-8D53-75B8AD03D0E3}" srcOrd="3" destOrd="0" parTransId="{033F05AA-82EB-4161-8A97-B02269030C13}" sibTransId="{89A69798-D252-43E7-8A2B-D0A07CE0721B}"/>
    <dgm:cxn modelId="{FFAB425F-0986-4CAA-BF68-61470C85A414}" type="presOf" srcId="{2633D10A-6F99-4B2F-8595-D79FF48CDAA8}" destId="{1D32BC17-7FBB-41C1-9A2F-B179C8120A45}" srcOrd="1" destOrd="0" presId="urn:microsoft.com/office/officeart/2005/8/layout/process1"/>
    <dgm:cxn modelId="{C90A3644-8231-411C-8ADC-DA823F647219}" type="presOf" srcId="{A7AD5942-3A4E-4CF7-88D7-A5FECC895FBE}" destId="{9D135476-2F16-4EC7-B47D-F66D539CBCC6}" srcOrd="1" destOrd="0" presId="urn:microsoft.com/office/officeart/2005/8/layout/process1"/>
    <dgm:cxn modelId="{D479F071-68BC-4C01-AE8E-96D824436EFD}" srcId="{2E37847A-6B85-4D6C-9198-6F6ECBA29AC6}" destId="{E5CAE3FC-3632-49D6-AA54-B09700081A9C}" srcOrd="0" destOrd="0" parTransId="{41F198AC-870A-4F98-9B83-109391111E06}" sibTransId="{A7AD5942-3A4E-4CF7-88D7-A5FECC895FBE}"/>
    <dgm:cxn modelId="{B6763D52-B27A-4D30-9FF1-F891A41F959E}" type="presOf" srcId="{E5CAE3FC-3632-49D6-AA54-B09700081A9C}" destId="{31452304-BDBD-4274-8BED-79FF61703BA7}" srcOrd="0" destOrd="0" presId="urn:microsoft.com/office/officeart/2005/8/layout/process1"/>
    <dgm:cxn modelId="{40CB7452-ED82-4CD3-90CB-F0DD6F656FD4}" type="presOf" srcId="{2633D10A-6F99-4B2F-8595-D79FF48CDAA8}" destId="{ABAF99DB-1DF5-485B-A617-1DDC8006C270}" srcOrd="0" destOrd="0" presId="urn:microsoft.com/office/officeart/2005/8/layout/process1"/>
    <dgm:cxn modelId="{D2A54280-D0A2-44DC-B9E6-B9D18ABE4510}" type="presOf" srcId="{A7AD5942-3A4E-4CF7-88D7-A5FECC895FBE}" destId="{3C1FF1E3-9EDE-4545-9EB1-60A5A0421002}" srcOrd="0" destOrd="0" presId="urn:microsoft.com/office/officeart/2005/8/layout/process1"/>
    <dgm:cxn modelId="{79A65B8A-15F1-4E33-8556-05110CFFDA94}" type="presOf" srcId="{DB8539EC-8428-4938-9345-53CF1CB6B599}" destId="{6B70344D-7430-4883-8ED0-B71572AF01FD}" srcOrd="0" destOrd="0" presId="urn:microsoft.com/office/officeart/2005/8/layout/process1"/>
    <dgm:cxn modelId="{CB4079AB-74F4-40FD-84E2-680723B23690}" type="presOf" srcId="{2E37847A-6B85-4D6C-9198-6F6ECBA29AC6}" destId="{89054D1C-D774-46AC-8242-690D097DBCA9}" srcOrd="0" destOrd="0" presId="urn:microsoft.com/office/officeart/2005/8/layout/process1"/>
    <dgm:cxn modelId="{3F8716E4-FEE2-43F3-B813-1EB52204E6CD}" srcId="{2E37847A-6B85-4D6C-9198-6F6ECBA29AC6}" destId="{2E47BADD-112E-43E9-AEDA-1D457B80BAB0}" srcOrd="2" destOrd="0" parTransId="{1E6CE6DB-3102-4B58-9ABE-2EA6A1698F27}" sibTransId="{2633D10A-6F99-4B2F-8595-D79FF48CDAA8}"/>
    <dgm:cxn modelId="{9B850AED-864F-4DEE-8344-78C413D6AAFF}" type="presOf" srcId="{1460007B-C530-4874-8D53-75B8AD03D0E3}" destId="{87FCF396-E838-4339-BD44-F96BA297B55F}" srcOrd="0" destOrd="0" presId="urn:microsoft.com/office/officeart/2005/8/layout/process1"/>
    <dgm:cxn modelId="{D74E50F1-0F47-429E-B345-8B41F2EE70D3}" type="presOf" srcId="{1BA43C3A-F362-4D9C-8143-A5FE005041FD}" destId="{714E9130-4526-4B11-9476-65EB9999E7C9}" srcOrd="0" destOrd="0" presId="urn:microsoft.com/office/officeart/2005/8/layout/process1"/>
    <dgm:cxn modelId="{C065362A-DB5A-47FA-B8C8-00924B3B6419}" type="presParOf" srcId="{89054D1C-D774-46AC-8242-690D097DBCA9}" destId="{31452304-BDBD-4274-8BED-79FF61703BA7}" srcOrd="0" destOrd="0" presId="urn:microsoft.com/office/officeart/2005/8/layout/process1"/>
    <dgm:cxn modelId="{D89BE834-993B-4AD1-A5A3-6421C19AD8E0}" type="presParOf" srcId="{89054D1C-D774-46AC-8242-690D097DBCA9}" destId="{3C1FF1E3-9EDE-4545-9EB1-60A5A0421002}" srcOrd="1" destOrd="0" presId="urn:microsoft.com/office/officeart/2005/8/layout/process1"/>
    <dgm:cxn modelId="{952D0DFE-2650-4AA1-A552-55E98FC23681}" type="presParOf" srcId="{3C1FF1E3-9EDE-4545-9EB1-60A5A0421002}" destId="{9D135476-2F16-4EC7-B47D-F66D539CBCC6}" srcOrd="0" destOrd="0" presId="urn:microsoft.com/office/officeart/2005/8/layout/process1"/>
    <dgm:cxn modelId="{EA18ED0C-278C-487B-9833-FFA190DC3870}" type="presParOf" srcId="{89054D1C-D774-46AC-8242-690D097DBCA9}" destId="{6B70344D-7430-4883-8ED0-B71572AF01FD}" srcOrd="2" destOrd="0" presId="urn:microsoft.com/office/officeart/2005/8/layout/process1"/>
    <dgm:cxn modelId="{069EB08D-FBD4-4FE7-86EA-07BF7B727521}" type="presParOf" srcId="{89054D1C-D774-46AC-8242-690D097DBCA9}" destId="{714E9130-4526-4B11-9476-65EB9999E7C9}" srcOrd="3" destOrd="0" presId="urn:microsoft.com/office/officeart/2005/8/layout/process1"/>
    <dgm:cxn modelId="{F831D20D-BA43-497A-9DAC-3C145BBA9CC9}" type="presParOf" srcId="{714E9130-4526-4B11-9476-65EB9999E7C9}" destId="{800C4307-7516-47E7-964A-F8E74DBCA7C0}" srcOrd="0" destOrd="0" presId="urn:microsoft.com/office/officeart/2005/8/layout/process1"/>
    <dgm:cxn modelId="{7B734D3C-59BF-45E1-9859-E227440520A1}" type="presParOf" srcId="{89054D1C-D774-46AC-8242-690D097DBCA9}" destId="{4091990A-CEF3-42CD-B423-2C8EB96B3475}" srcOrd="4" destOrd="0" presId="urn:microsoft.com/office/officeart/2005/8/layout/process1"/>
    <dgm:cxn modelId="{AFA6D07B-3981-49DA-A22D-50AE7EF05FC2}" type="presParOf" srcId="{89054D1C-D774-46AC-8242-690D097DBCA9}" destId="{ABAF99DB-1DF5-485B-A617-1DDC8006C270}" srcOrd="5" destOrd="0" presId="urn:microsoft.com/office/officeart/2005/8/layout/process1"/>
    <dgm:cxn modelId="{8D5EF9CB-BCDD-4EF4-9913-86326F9EA2D7}" type="presParOf" srcId="{ABAF99DB-1DF5-485B-A617-1DDC8006C270}" destId="{1D32BC17-7FBB-41C1-9A2F-B179C8120A45}" srcOrd="0" destOrd="0" presId="urn:microsoft.com/office/officeart/2005/8/layout/process1"/>
    <dgm:cxn modelId="{AA4D91CC-352C-4417-AB65-6A47A1F6919F}" type="presParOf" srcId="{89054D1C-D774-46AC-8242-690D097DBCA9}" destId="{87FCF396-E838-4339-BD44-F96BA297B55F}"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28B39F-6A50-44A0-A54A-C8C22C6A869E}" type="doc">
      <dgm:prSet loTypeId="urn:microsoft.com/office/officeart/2016/7/layout/VerticalHollowActionList" loCatId="List" qsTypeId="urn:microsoft.com/office/officeart/2005/8/quickstyle/simple4" qsCatId="simple" csTypeId="urn:microsoft.com/office/officeart/2005/8/colors/colorful5" csCatId="colorful" phldr="1"/>
      <dgm:spPr/>
      <dgm:t>
        <a:bodyPr/>
        <a:lstStyle/>
        <a:p>
          <a:endParaRPr lang="en-US"/>
        </a:p>
      </dgm:t>
    </dgm:pt>
    <dgm:pt modelId="{AC6B8EDF-6145-47A8-824A-D1E3862E109A}">
      <dgm:prSet custT="1"/>
      <dgm:spPr/>
      <dgm:t>
        <a:bodyPr/>
        <a:lstStyle/>
        <a:p>
          <a:r>
            <a:rPr lang="en-US" sz="2800" dirty="0"/>
            <a:t>Submit</a:t>
          </a:r>
        </a:p>
      </dgm:t>
    </dgm:pt>
    <dgm:pt modelId="{CA1337E8-9850-4422-A1B0-5E2F02C81F2A}" type="parTrans" cxnId="{86534969-7216-42BA-8019-628CF9842A77}">
      <dgm:prSet/>
      <dgm:spPr/>
      <dgm:t>
        <a:bodyPr/>
        <a:lstStyle/>
        <a:p>
          <a:endParaRPr lang="en-US"/>
        </a:p>
      </dgm:t>
    </dgm:pt>
    <dgm:pt modelId="{0F70994C-5D1B-4B83-AE29-805FF00DF3E0}" type="sibTrans" cxnId="{86534969-7216-42BA-8019-628CF9842A77}">
      <dgm:prSet/>
      <dgm:spPr/>
      <dgm:t>
        <a:bodyPr/>
        <a:lstStyle/>
        <a:p>
          <a:endParaRPr lang="en-US"/>
        </a:p>
      </dgm:t>
    </dgm:pt>
    <dgm:pt modelId="{7993E40A-9B50-4BA5-AB31-A3FE1F85B682}">
      <dgm:prSet custT="1"/>
      <dgm:spPr/>
      <dgm:t>
        <a:bodyPr/>
        <a:lstStyle/>
        <a:p>
          <a:r>
            <a:rPr lang="en-US" sz="2800" dirty="0"/>
            <a:t>Submit questions, comments or feedback to itssimple2023@gmail.com</a:t>
          </a:r>
        </a:p>
      </dgm:t>
    </dgm:pt>
    <dgm:pt modelId="{AE42BDBB-660A-411F-A77B-9D6CD0E79330}" type="parTrans" cxnId="{624EA9D7-33BC-4B0F-8D3F-4421725C3220}">
      <dgm:prSet/>
      <dgm:spPr/>
      <dgm:t>
        <a:bodyPr/>
        <a:lstStyle/>
        <a:p>
          <a:endParaRPr lang="en-US"/>
        </a:p>
      </dgm:t>
    </dgm:pt>
    <dgm:pt modelId="{446EBF1F-1400-48C6-A5B6-123621593EAB}" type="sibTrans" cxnId="{624EA9D7-33BC-4B0F-8D3F-4421725C3220}">
      <dgm:prSet/>
      <dgm:spPr/>
      <dgm:t>
        <a:bodyPr/>
        <a:lstStyle/>
        <a:p>
          <a:endParaRPr lang="en-US"/>
        </a:p>
      </dgm:t>
    </dgm:pt>
    <dgm:pt modelId="{97AAB987-3B6A-4B96-B7E7-E31017AEF29B}">
      <dgm:prSet custT="1"/>
      <dgm:spPr/>
      <dgm:t>
        <a:bodyPr/>
        <a:lstStyle/>
        <a:p>
          <a:r>
            <a:rPr lang="en-US" sz="2800" dirty="0"/>
            <a:t>Read  </a:t>
          </a:r>
        </a:p>
      </dgm:t>
    </dgm:pt>
    <dgm:pt modelId="{727076D8-391E-47F7-B60E-4F873F7A8E88}" type="parTrans" cxnId="{06244DFC-1265-4DA2-8119-BB74A2099E78}">
      <dgm:prSet/>
      <dgm:spPr/>
      <dgm:t>
        <a:bodyPr/>
        <a:lstStyle/>
        <a:p>
          <a:endParaRPr lang="en-US"/>
        </a:p>
      </dgm:t>
    </dgm:pt>
    <dgm:pt modelId="{965F8897-65D6-49BE-B9AA-51F6C675203A}" type="sibTrans" cxnId="{06244DFC-1265-4DA2-8119-BB74A2099E78}">
      <dgm:prSet/>
      <dgm:spPr/>
      <dgm:t>
        <a:bodyPr/>
        <a:lstStyle/>
        <a:p>
          <a:endParaRPr lang="en-US"/>
        </a:p>
      </dgm:t>
    </dgm:pt>
    <dgm:pt modelId="{80936562-6287-4A49-AA7A-960C91B4F398}">
      <dgm:prSet custT="1"/>
      <dgm:spPr/>
      <dgm:t>
        <a:bodyPr/>
        <a:lstStyle/>
        <a:p>
          <a:r>
            <a:rPr lang="en-US" sz="2800" dirty="0"/>
            <a:t>Have</a:t>
          </a:r>
        </a:p>
      </dgm:t>
    </dgm:pt>
    <dgm:pt modelId="{FFA55C6C-5189-4E17-B61B-9706BE650034}" type="parTrans" cxnId="{5C387782-A77F-4C11-AF3F-6FFC515FCEF2}">
      <dgm:prSet/>
      <dgm:spPr/>
      <dgm:t>
        <a:bodyPr/>
        <a:lstStyle/>
        <a:p>
          <a:endParaRPr lang="en-US"/>
        </a:p>
      </dgm:t>
    </dgm:pt>
    <dgm:pt modelId="{F075C96C-1CC4-4F17-B7E9-5673E1EFD7E8}" type="sibTrans" cxnId="{5C387782-A77F-4C11-AF3F-6FFC515FCEF2}">
      <dgm:prSet/>
      <dgm:spPr/>
      <dgm:t>
        <a:bodyPr/>
        <a:lstStyle/>
        <a:p>
          <a:endParaRPr lang="en-US"/>
        </a:p>
      </dgm:t>
    </dgm:pt>
    <dgm:pt modelId="{27C613E3-E6E7-4C43-9ABD-A5BC91C3CFAF}">
      <dgm:prSet custT="1"/>
      <dgm:spPr/>
      <dgm:t>
        <a:bodyPr/>
        <a:lstStyle/>
        <a:p>
          <a:r>
            <a:rPr lang="en-US" sz="2800" dirty="0"/>
            <a:t>Have your targets in your diary card and use it daily</a:t>
          </a:r>
        </a:p>
      </dgm:t>
    </dgm:pt>
    <dgm:pt modelId="{4902779D-5AF5-4D74-ABB5-AC2A0392FD5E}" type="parTrans" cxnId="{C8D1BB57-C6FF-4895-A796-46BB22D76EF0}">
      <dgm:prSet/>
      <dgm:spPr/>
      <dgm:t>
        <a:bodyPr/>
        <a:lstStyle/>
        <a:p>
          <a:endParaRPr lang="en-US"/>
        </a:p>
      </dgm:t>
    </dgm:pt>
    <dgm:pt modelId="{009B9163-1E6F-45D6-A8E0-24BFA4BA9863}" type="sibTrans" cxnId="{C8D1BB57-C6FF-4895-A796-46BB22D76EF0}">
      <dgm:prSet/>
      <dgm:spPr/>
      <dgm:t>
        <a:bodyPr/>
        <a:lstStyle/>
        <a:p>
          <a:endParaRPr lang="en-US"/>
        </a:p>
      </dgm:t>
    </dgm:pt>
    <dgm:pt modelId="{3FCEADCA-90A2-47A0-9737-9BF457E35C57}">
      <dgm:prSet custT="1"/>
      <dgm:spPr/>
      <dgm:t>
        <a:bodyPr/>
        <a:lstStyle/>
        <a:p>
          <a:r>
            <a:rPr lang="en-US" sz="2800"/>
            <a:t>Continue</a:t>
          </a:r>
        </a:p>
      </dgm:t>
    </dgm:pt>
    <dgm:pt modelId="{232D8A5E-50B8-4D36-9B24-7D4CC5B7EE9E}" type="parTrans" cxnId="{409727EB-043F-459C-877D-8BF1E334A242}">
      <dgm:prSet/>
      <dgm:spPr/>
      <dgm:t>
        <a:bodyPr/>
        <a:lstStyle/>
        <a:p>
          <a:endParaRPr lang="en-US"/>
        </a:p>
      </dgm:t>
    </dgm:pt>
    <dgm:pt modelId="{336F5631-229B-4C78-AD4E-C78E67CE6EF0}" type="sibTrans" cxnId="{409727EB-043F-459C-877D-8BF1E334A242}">
      <dgm:prSet/>
      <dgm:spPr/>
      <dgm:t>
        <a:bodyPr/>
        <a:lstStyle/>
        <a:p>
          <a:endParaRPr lang="en-US"/>
        </a:p>
      </dgm:t>
    </dgm:pt>
    <dgm:pt modelId="{950DCF83-F1B0-48E2-B8C4-5D19F0CCE21A}">
      <dgm:prSet custT="1"/>
      <dgm:spPr/>
      <dgm:t>
        <a:bodyPr/>
        <a:lstStyle/>
        <a:p>
          <a:r>
            <a:rPr lang="en-US" sz="2800" dirty="0"/>
            <a:t>Continue reviewing and practicing your crisis plans.</a:t>
          </a:r>
        </a:p>
      </dgm:t>
    </dgm:pt>
    <dgm:pt modelId="{C1BEBCC8-BC4D-40BE-8A61-A1B8F9853465}" type="parTrans" cxnId="{B90CB071-1549-4B43-97A7-AEB1E9CD5B8C}">
      <dgm:prSet/>
      <dgm:spPr/>
      <dgm:t>
        <a:bodyPr/>
        <a:lstStyle/>
        <a:p>
          <a:endParaRPr lang="en-US"/>
        </a:p>
      </dgm:t>
    </dgm:pt>
    <dgm:pt modelId="{35A3B6AD-84A9-4F21-8BC9-C235BBB937C2}" type="sibTrans" cxnId="{B90CB071-1549-4B43-97A7-AEB1E9CD5B8C}">
      <dgm:prSet/>
      <dgm:spPr/>
      <dgm:t>
        <a:bodyPr/>
        <a:lstStyle/>
        <a:p>
          <a:endParaRPr lang="en-US"/>
        </a:p>
      </dgm:t>
    </dgm:pt>
    <dgm:pt modelId="{01287BAA-63D5-456F-9E6C-851639A0CA16}">
      <dgm:prSet custT="1"/>
      <dgm:spPr/>
      <dgm:t>
        <a:bodyPr/>
        <a:lstStyle/>
        <a:p>
          <a:r>
            <a:rPr lang="en-US" sz="2800" dirty="0"/>
            <a:t>Continue</a:t>
          </a:r>
        </a:p>
      </dgm:t>
    </dgm:pt>
    <dgm:pt modelId="{20B74200-2640-4CAC-9788-0B46FEDDC2E5}" type="parTrans" cxnId="{F0E2E48B-ABAD-45B3-8794-710D04F20E05}">
      <dgm:prSet/>
      <dgm:spPr/>
      <dgm:t>
        <a:bodyPr/>
        <a:lstStyle/>
        <a:p>
          <a:endParaRPr lang="en-US"/>
        </a:p>
      </dgm:t>
    </dgm:pt>
    <dgm:pt modelId="{BF28637A-4D10-443A-8419-1D3EC0425687}" type="sibTrans" cxnId="{F0E2E48B-ABAD-45B3-8794-710D04F20E05}">
      <dgm:prSet/>
      <dgm:spPr/>
      <dgm:t>
        <a:bodyPr/>
        <a:lstStyle/>
        <a:p>
          <a:endParaRPr lang="en-US"/>
        </a:p>
      </dgm:t>
    </dgm:pt>
    <dgm:pt modelId="{FD9F876C-3997-4398-BD12-DA607839328D}">
      <dgm:prSet custT="1"/>
      <dgm:spPr/>
      <dgm:t>
        <a:bodyPr/>
        <a:lstStyle/>
        <a:p>
          <a:r>
            <a:rPr lang="en-US" sz="2800" dirty="0"/>
            <a:t>Continue tracking all the skills you’ve learned using your skills list</a:t>
          </a:r>
        </a:p>
      </dgm:t>
    </dgm:pt>
    <dgm:pt modelId="{EA0EBEDD-330F-43C6-807A-506FE01B0A61}" type="parTrans" cxnId="{68EAFB41-549D-4B99-A07E-4889B17FD7B3}">
      <dgm:prSet/>
      <dgm:spPr/>
      <dgm:t>
        <a:bodyPr/>
        <a:lstStyle/>
        <a:p>
          <a:endParaRPr lang="en-US"/>
        </a:p>
      </dgm:t>
    </dgm:pt>
    <dgm:pt modelId="{F2A3D974-D3F6-4412-AD55-837EA96F8E64}" type="sibTrans" cxnId="{68EAFB41-549D-4B99-A07E-4889B17FD7B3}">
      <dgm:prSet/>
      <dgm:spPr/>
      <dgm:t>
        <a:bodyPr/>
        <a:lstStyle/>
        <a:p>
          <a:endParaRPr lang="en-US"/>
        </a:p>
      </dgm:t>
    </dgm:pt>
    <dgm:pt modelId="{7603A54C-B02D-483C-9560-EF8354322D5D}">
      <dgm:prSet custT="1"/>
      <dgm:spPr/>
      <dgm:t>
        <a:bodyPr/>
        <a:lstStyle/>
        <a:p>
          <a:r>
            <a:rPr lang="en-CA" sz="2800" dirty="0"/>
            <a:t>Simple manual session 10 introduction to personality</a:t>
          </a:r>
        </a:p>
      </dgm:t>
    </dgm:pt>
    <dgm:pt modelId="{44051374-BE36-465E-95E5-D3C34205382D}" type="parTrans" cxnId="{E31E175A-95BB-4372-9C70-F164B7AE06D4}">
      <dgm:prSet/>
      <dgm:spPr/>
      <dgm:t>
        <a:bodyPr/>
        <a:lstStyle/>
        <a:p>
          <a:endParaRPr lang="en-CA"/>
        </a:p>
      </dgm:t>
    </dgm:pt>
    <dgm:pt modelId="{8E338782-76A9-48BE-8A72-3AD49AA0B532}" type="sibTrans" cxnId="{E31E175A-95BB-4372-9C70-F164B7AE06D4}">
      <dgm:prSet/>
      <dgm:spPr/>
      <dgm:t>
        <a:bodyPr/>
        <a:lstStyle/>
        <a:p>
          <a:endParaRPr lang="en-CA"/>
        </a:p>
      </dgm:t>
    </dgm:pt>
    <dgm:pt modelId="{52C160B8-A1A4-46A8-B06E-30A37DF735C4}" type="pres">
      <dgm:prSet presAssocID="{2228B39F-6A50-44A0-A54A-C8C22C6A869E}" presName="Name0" presStyleCnt="0">
        <dgm:presLayoutVars>
          <dgm:dir/>
          <dgm:animLvl val="lvl"/>
          <dgm:resizeHandles val="exact"/>
        </dgm:presLayoutVars>
      </dgm:prSet>
      <dgm:spPr/>
    </dgm:pt>
    <dgm:pt modelId="{2990458E-5AF2-4476-93D8-F446D26FE060}" type="pres">
      <dgm:prSet presAssocID="{AC6B8EDF-6145-47A8-824A-D1E3862E109A}" presName="linNode" presStyleCnt="0"/>
      <dgm:spPr/>
    </dgm:pt>
    <dgm:pt modelId="{5989424F-5ECE-4985-9BBD-CC187FDC07E5}" type="pres">
      <dgm:prSet presAssocID="{AC6B8EDF-6145-47A8-824A-D1E3862E109A}" presName="parentText" presStyleLbl="solidFgAcc1" presStyleIdx="0" presStyleCnt="5">
        <dgm:presLayoutVars>
          <dgm:chMax val="1"/>
          <dgm:bulletEnabled/>
        </dgm:presLayoutVars>
      </dgm:prSet>
      <dgm:spPr/>
    </dgm:pt>
    <dgm:pt modelId="{3AEF48BB-F7DC-4610-B5AD-5C725949C3C5}" type="pres">
      <dgm:prSet presAssocID="{AC6B8EDF-6145-47A8-824A-D1E3862E109A}" presName="descendantText" presStyleLbl="alignNode1" presStyleIdx="0" presStyleCnt="5">
        <dgm:presLayoutVars>
          <dgm:bulletEnabled/>
        </dgm:presLayoutVars>
      </dgm:prSet>
      <dgm:spPr/>
    </dgm:pt>
    <dgm:pt modelId="{B0CA76A3-55AC-448C-92BB-17D6C91D6D8D}" type="pres">
      <dgm:prSet presAssocID="{0F70994C-5D1B-4B83-AE29-805FF00DF3E0}" presName="sp" presStyleCnt="0"/>
      <dgm:spPr/>
    </dgm:pt>
    <dgm:pt modelId="{B0BFBE38-B8B7-4540-B82B-34C1E608C84F}" type="pres">
      <dgm:prSet presAssocID="{97AAB987-3B6A-4B96-B7E7-E31017AEF29B}" presName="linNode" presStyleCnt="0"/>
      <dgm:spPr/>
    </dgm:pt>
    <dgm:pt modelId="{80CEF279-C2C6-49AF-B2AA-86D9C6BD5910}" type="pres">
      <dgm:prSet presAssocID="{97AAB987-3B6A-4B96-B7E7-E31017AEF29B}" presName="parentText" presStyleLbl="solidFgAcc1" presStyleIdx="1" presStyleCnt="5">
        <dgm:presLayoutVars>
          <dgm:chMax val="1"/>
          <dgm:bulletEnabled/>
        </dgm:presLayoutVars>
      </dgm:prSet>
      <dgm:spPr/>
    </dgm:pt>
    <dgm:pt modelId="{CE50C59E-6739-48C2-A58E-00744242B76E}" type="pres">
      <dgm:prSet presAssocID="{97AAB987-3B6A-4B96-B7E7-E31017AEF29B}" presName="descendantText" presStyleLbl="alignNode1" presStyleIdx="1" presStyleCnt="5">
        <dgm:presLayoutVars>
          <dgm:bulletEnabled/>
        </dgm:presLayoutVars>
      </dgm:prSet>
      <dgm:spPr/>
    </dgm:pt>
    <dgm:pt modelId="{2C78ADB2-2D73-403A-AA30-3AFC50A07D65}" type="pres">
      <dgm:prSet presAssocID="{965F8897-65D6-49BE-B9AA-51F6C675203A}" presName="sp" presStyleCnt="0"/>
      <dgm:spPr/>
    </dgm:pt>
    <dgm:pt modelId="{F9A3EA01-2C94-462C-90E5-9D506CF54D13}" type="pres">
      <dgm:prSet presAssocID="{80936562-6287-4A49-AA7A-960C91B4F398}" presName="linNode" presStyleCnt="0"/>
      <dgm:spPr/>
    </dgm:pt>
    <dgm:pt modelId="{F9411792-A1C2-48FE-85A6-59366508BC5A}" type="pres">
      <dgm:prSet presAssocID="{80936562-6287-4A49-AA7A-960C91B4F398}" presName="parentText" presStyleLbl="solidFgAcc1" presStyleIdx="2" presStyleCnt="5">
        <dgm:presLayoutVars>
          <dgm:chMax val="1"/>
          <dgm:bulletEnabled/>
        </dgm:presLayoutVars>
      </dgm:prSet>
      <dgm:spPr/>
    </dgm:pt>
    <dgm:pt modelId="{14648A83-7060-403F-9D18-B41A35D38B87}" type="pres">
      <dgm:prSet presAssocID="{80936562-6287-4A49-AA7A-960C91B4F398}" presName="descendantText" presStyleLbl="alignNode1" presStyleIdx="2" presStyleCnt="5">
        <dgm:presLayoutVars>
          <dgm:bulletEnabled/>
        </dgm:presLayoutVars>
      </dgm:prSet>
      <dgm:spPr/>
    </dgm:pt>
    <dgm:pt modelId="{2117E3FF-AF7C-4F8F-9966-37AEBA262D1F}" type="pres">
      <dgm:prSet presAssocID="{F075C96C-1CC4-4F17-B7E9-5673E1EFD7E8}" presName="sp" presStyleCnt="0"/>
      <dgm:spPr/>
    </dgm:pt>
    <dgm:pt modelId="{FB1C040A-6CBB-44CE-9EE0-5F81B96890F5}" type="pres">
      <dgm:prSet presAssocID="{3FCEADCA-90A2-47A0-9737-9BF457E35C57}" presName="linNode" presStyleCnt="0"/>
      <dgm:spPr/>
    </dgm:pt>
    <dgm:pt modelId="{A92646D9-97EB-4743-9B06-AE42177790C1}" type="pres">
      <dgm:prSet presAssocID="{3FCEADCA-90A2-47A0-9737-9BF457E35C57}" presName="parentText" presStyleLbl="solidFgAcc1" presStyleIdx="3" presStyleCnt="5">
        <dgm:presLayoutVars>
          <dgm:chMax val="1"/>
          <dgm:bulletEnabled/>
        </dgm:presLayoutVars>
      </dgm:prSet>
      <dgm:spPr/>
    </dgm:pt>
    <dgm:pt modelId="{DC6EA810-A604-4958-A56E-7A8C4E6269B3}" type="pres">
      <dgm:prSet presAssocID="{3FCEADCA-90A2-47A0-9737-9BF457E35C57}" presName="descendantText" presStyleLbl="alignNode1" presStyleIdx="3" presStyleCnt="5">
        <dgm:presLayoutVars>
          <dgm:bulletEnabled/>
        </dgm:presLayoutVars>
      </dgm:prSet>
      <dgm:spPr/>
    </dgm:pt>
    <dgm:pt modelId="{8F21B6A5-D83E-47EF-BD52-B6AE6F9B1EB6}" type="pres">
      <dgm:prSet presAssocID="{336F5631-229B-4C78-AD4E-C78E67CE6EF0}" presName="sp" presStyleCnt="0"/>
      <dgm:spPr/>
    </dgm:pt>
    <dgm:pt modelId="{4A2040D8-35AF-4BE6-BFA2-C76A55489493}" type="pres">
      <dgm:prSet presAssocID="{01287BAA-63D5-456F-9E6C-851639A0CA16}" presName="linNode" presStyleCnt="0"/>
      <dgm:spPr/>
    </dgm:pt>
    <dgm:pt modelId="{CECBFEE6-C881-456E-B240-2529CA6F0202}" type="pres">
      <dgm:prSet presAssocID="{01287BAA-63D5-456F-9E6C-851639A0CA16}" presName="parentText" presStyleLbl="solidFgAcc1" presStyleIdx="4" presStyleCnt="5">
        <dgm:presLayoutVars>
          <dgm:chMax val="1"/>
          <dgm:bulletEnabled/>
        </dgm:presLayoutVars>
      </dgm:prSet>
      <dgm:spPr/>
    </dgm:pt>
    <dgm:pt modelId="{45AA0BED-34E5-4E8C-9F4E-F15313044E6A}" type="pres">
      <dgm:prSet presAssocID="{01287BAA-63D5-456F-9E6C-851639A0CA16}" presName="descendantText" presStyleLbl="alignNode1" presStyleIdx="4" presStyleCnt="5" custLinFactNeighborX="0" custLinFactNeighborY="79">
        <dgm:presLayoutVars>
          <dgm:bulletEnabled/>
        </dgm:presLayoutVars>
      </dgm:prSet>
      <dgm:spPr/>
    </dgm:pt>
  </dgm:ptLst>
  <dgm:cxnLst>
    <dgm:cxn modelId="{373C492D-6D88-41CD-A2B5-BF28F728BF78}" type="presOf" srcId="{7993E40A-9B50-4BA5-AB31-A3FE1F85B682}" destId="{3AEF48BB-F7DC-4610-B5AD-5C725949C3C5}" srcOrd="0" destOrd="0" presId="urn:microsoft.com/office/officeart/2016/7/layout/VerticalHollowActionList"/>
    <dgm:cxn modelId="{68EAFB41-549D-4B99-A07E-4889B17FD7B3}" srcId="{01287BAA-63D5-456F-9E6C-851639A0CA16}" destId="{FD9F876C-3997-4398-BD12-DA607839328D}" srcOrd="0" destOrd="0" parTransId="{EA0EBEDD-330F-43C6-807A-506FE01B0A61}" sibTransId="{F2A3D974-D3F6-4412-AD55-837EA96F8E64}"/>
    <dgm:cxn modelId="{86534969-7216-42BA-8019-628CF9842A77}" srcId="{2228B39F-6A50-44A0-A54A-C8C22C6A869E}" destId="{AC6B8EDF-6145-47A8-824A-D1E3862E109A}" srcOrd="0" destOrd="0" parTransId="{CA1337E8-9850-4422-A1B0-5E2F02C81F2A}" sibTransId="{0F70994C-5D1B-4B83-AE29-805FF00DF3E0}"/>
    <dgm:cxn modelId="{B90CB071-1549-4B43-97A7-AEB1E9CD5B8C}" srcId="{3FCEADCA-90A2-47A0-9737-9BF457E35C57}" destId="{950DCF83-F1B0-48E2-B8C4-5D19F0CCE21A}" srcOrd="0" destOrd="0" parTransId="{C1BEBCC8-BC4D-40BE-8A61-A1B8F9853465}" sibTransId="{35A3B6AD-84A9-4F21-8BC9-C235BBB937C2}"/>
    <dgm:cxn modelId="{4FB39474-F2BA-4699-AC1D-7FB6B1371CD8}" type="presOf" srcId="{97AAB987-3B6A-4B96-B7E7-E31017AEF29B}" destId="{80CEF279-C2C6-49AF-B2AA-86D9C6BD5910}" srcOrd="0" destOrd="0" presId="urn:microsoft.com/office/officeart/2016/7/layout/VerticalHollowActionList"/>
    <dgm:cxn modelId="{C8D1BB57-C6FF-4895-A796-46BB22D76EF0}" srcId="{80936562-6287-4A49-AA7A-960C91B4F398}" destId="{27C613E3-E6E7-4C43-9ABD-A5BC91C3CFAF}" srcOrd="0" destOrd="0" parTransId="{4902779D-5AF5-4D74-ABB5-AC2A0392FD5E}" sibTransId="{009B9163-1E6F-45D6-A8E0-24BFA4BA9863}"/>
    <dgm:cxn modelId="{8AFB8D79-BA56-40DC-9B0C-9CEB8EEC7DDC}" type="presOf" srcId="{AC6B8EDF-6145-47A8-824A-D1E3862E109A}" destId="{5989424F-5ECE-4985-9BBD-CC187FDC07E5}" srcOrd="0" destOrd="0" presId="urn:microsoft.com/office/officeart/2016/7/layout/VerticalHollowActionList"/>
    <dgm:cxn modelId="{E31E175A-95BB-4372-9C70-F164B7AE06D4}" srcId="{97AAB987-3B6A-4B96-B7E7-E31017AEF29B}" destId="{7603A54C-B02D-483C-9560-EF8354322D5D}" srcOrd="0" destOrd="0" parTransId="{44051374-BE36-465E-95E5-D3C34205382D}" sibTransId="{8E338782-76A9-48BE-8A72-3AD49AA0B532}"/>
    <dgm:cxn modelId="{5C387782-A77F-4C11-AF3F-6FFC515FCEF2}" srcId="{2228B39F-6A50-44A0-A54A-C8C22C6A869E}" destId="{80936562-6287-4A49-AA7A-960C91B4F398}" srcOrd="2" destOrd="0" parTransId="{FFA55C6C-5189-4E17-B61B-9706BE650034}" sibTransId="{F075C96C-1CC4-4F17-B7E9-5673E1EFD7E8}"/>
    <dgm:cxn modelId="{F0E2E48B-ABAD-45B3-8794-710D04F20E05}" srcId="{2228B39F-6A50-44A0-A54A-C8C22C6A869E}" destId="{01287BAA-63D5-456F-9E6C-851639A0CA16}" srcOrd="4" destOrd="0" parTransId="{20B74200-2640-4CAC-9788-0B46FEDDC2E5}" sibTransId="{BF28637A-4D10-443A-8419-1D3EC0425687}"/>
    <dgm:cxn modelId="{DED3C294-4E96-4CB0-B0B7-25CCE8D5A7CF}" type="presOf" srcId="{950DCF83-F1B0-48E2-B8C4-5D19F0CCE21A}" destId="{DC6EA810-A604-4958-A56E-7A8C4E6269B3}" srcOrd="0" destOrd="0" presId="urn:microsoft.com/office/officeart/2016/7/layout/VerticalHollowActionList"/>
    <dgm:cxn modelId="{7DD94E9F-8E3A-4C0D-8337-CE682330C579}" type="presOf" srcId="{3FCEADCA-90A2-47A0-9737-9BF457E35C57}" destId="{A92646D9-97EB-4743-9B06-AE42177790C1}" srcOrd="0" destOrd="0" presId="urn:microsoft.com/office/officeart/2016/7/layout/VerticalHollowActionList"/>
    <dgm:cxn modelId="{647FF3A4-0394-4C12-AB09-E8E57DEE0664}" type="presOf" srcId="{7603A54C-B02D-483C-9560-EF8354322D5D}" destId="{CE50C59E-6739-48C2-A58E-00744242B76E}" srcOrd="0" destOrd="0" presId="urn:microsoft.com/office/officeart/2016/7/layout/VerticalHollowActionList"/>
    <dgm:cxn modelId="{B82FE9AA-3E70-4CD4-B6DF-39EC10C7760A}" type="presOf" srcId="{FD9F876C-3997-4398-BD12-DA607839328D}" destId="{45AA0BED-34E5-4E8C-9F4E-F15313044E6A}" srcOrd="0" destOrd="0" presId="urn:microsoft.com/office/officeart/2016/7/layout/VerticalHollowActionList"/>
    <dgm:cxn modelId="{539005AD-DC0E-4779-8FA2-61FF1222CEED}" type="presOf" srcId="{80936562-6287-4A49-AA7A-960C91B4F398}" destId="{F9411792-A1C2-48FE-85A6-59366508BC5A}" srcOrd="0" destOrd="0" presId="urn:microsoft.com/office/officeart/2016/7/layout/VerticalHollowActionList"/>
    <dgm:cxn modelId="{624EA9D7-33BC-4B0F-8D3F-4421725C3220}" srcId="{AC6B8EDF-6145-47A8-824A-D1E3862E109A}" destId="{7993E40A-9B50-4BA5-AB31-A3FE1F85B682}" srcOrd="0" destOrd="0" parTransId="{AE42BDBB-660A-411F-A77B-9D6CD0E79330}" sibTransId="{446EBF1F-1400-48C6-A5B6-123621593EAB}"/>
    <dgm:cxn modelId="{A1A2B4E0-3EF7-46B8-8B2B-76A1FF2F7F51}" type="presOf" srcId="{27C613E3-E6E7-4C43-9ABD-A5BC91C3CFAF}" destId="{14648A83-7060-403F-9D18-B41A35D38B87}" srcOrd="0" destOrd="0" presId="urn:microsoft.com/office/officeart/2016/7/layout/VerticalHollowActionList"/>
    <dgm:cxn modelId="{409727EB-043F-459C-877D-8BF1E334A242}" srcId="{2228B39F-6A50-44A0-A54A-C8C22C6A869E}" destId="{3FCEADCA-90A2-47A0-9737-9BF457E35C57}" srcOrd="3" destOrd="0" parTransId="{232D8A5E-50B8-4D36-9B24-7D4CC5B7EE9E}" sibTransId="{336F5631-229B-4C78-AD4E-C78E67CE6EF0}"/>
    <dgm:cxn modelId="{0CE815FA-F6D7-46E1-9848-C3490A9A5704}" type="presOf" srcId="{2228B39F-6A50-44A0-A54A-C8C22C6A869E}" destId="{52C160B8-A1A4-46A8-B06E-30A37DF735C4}" srcOrd="0" destOrd="0" presId="urn:microsoft.com/office/officeart/2016/7/layout/VerticalHollowActionList"/>
    <dgm:cxn modelId="{E879A6FB-0DFD-4E0E-BF56-71791B4C4BF9}" type="presOf" srcId="{01287BAA-63D5-456F-9E6C-851639A0CA16}" destId="{CECBFEE6-C881-456E-B240-2529CA6F0202}" srcOrd="0" destOrd="0" presId="urn:microsoft.com/office/officeart/2016/7/layout/VerticalHollowActionList"/>
    <dgm:cxn modelId="{06244DFC-1265-4DA2-8119-BB74A2099E78}" srcId="{2228B39F-6A50-44A0-A54A-C8C22C6A869E}" destId="{97AAB987-3B6A-4B96-B7E7-E31017AEF29B}" srcOrd="1" destOrd="0" parTransId="{727076D8-391E-47F7-B60E-4F873F7A8E88}" sibTransId="{965F8897-65D6-49BE-B9AA-51F6C675203A}"/>
    <dgm:cxn modelId="{AAC3A559-2FCE-4777-888D-6F20CF4596D3}" type="presParOf" srcId="{52C160B8-A1A4-46A8-B06E-30A37DF735C4}" destId="{2990458E-5AF2-4476-93D8-F446D26FE060}" srcOrd="0" destOrd="0" presId="urn:microsoft.com/office/officeart/2016/7/layout/VerticalHollowActionList"/>
    <dgm:cxn modelId="{27FE16C7-F967-49B9-8ACB-412E5C846190}" type="presParOf" srcId="{2990458E-5AF2-4476-93D8-F446D26FE060}" destId="{5989424F-5ECE-4985-9BBD-CC187FDC07E5}" srcOrd="0" destOrd="0" presId="urn:microsoft.com/office/officeart/2016/7/layout/VerticalHollowActionList"/>
    <dgm:cxn modelId="{513DA589-6BB5-4FB8-8AA9-2F29B0B9FF76}" type="presParOf" srcId="{2990458E-5AF2-4476-93D8-F446D26FE060}" destId="{3AEF48BB-F7DC-4610-B5AD-5C725949C3C5}" srcOrd="1" destOrd="0" presId="urn:microsoft.com/office/officeart/2016/7/layout/VerticalHollowActionList"/>
    <dgm:cxn modelId="{7B2432CE-3A9D-4812-9711-3BD5F5BB513C}" type="presParOf" srcId="{52C160B8-A1A4-46A8-B06E-30A37DF735C4}" destId="{B0CA76A3-55AC-448C-92BB-17D6C91D6D8D}" srcOrd="1" destOrd="0" presId="urn:microsoft.com/office/officeart/2016/7/layout/VerticalHollowActionList"/>
    <dgm:cxn modelId="{AB06014D-A33F-4438-B1FD-2A4C9C06DA31}" type="presParOf" srcId="{52C160B8-A1A4-46A8-B06E-30A37DF735C4}" destId="{B0BFBE38-B8B7-4540-B82B-34C1E608C84F}" srcOrd="2" destOrd="0" presId="urn:microsoft.com/office/officeart/2016/7/layout/VerticalHollowActionList"/>
    <dgm:cxn modelId="{DF0AEA84-B810-4DDF-83C9-5429BB4B4778}" type="presParOf" srcId="{B0BFBE38-B8B7-4540-B82B-34C1E608C84F}" destId="{80CEF279-C2C6-49AF-B2AA-86D9C6BD5910}" srcOrd="0" destOrd="0" presId="urn:microsoft.com/office/officeart/2016/7/layout/VerticalHollowActionList"/>
    <dgm:cxn modelId="{67782DCF-A7E0-4724-987A-3BF7C064DF63}" type="presParOf" srcId="{B0BFBE38-B8B7-4540-B82B-34C1E608C84F}" destId="{CE50C59E-6739-48C2-A58E-00744242B76E}" srcOrd="1" destOrd="0" presId="urn:microsoft.com/office/officeart/2016/7/layout/VerticalHollowActionList"/>
    <dgm:cxn modelId="{BB85B2EE-397D-4F38-95B8-14ED8811AB03}" type="presParOf" srcId="{52C160B8-A1A4-46A8-B06E-30A37DF735C4}" destId="{2C78ADB2-2D73-403A-AA30-3AFC50A07D65}" srcOrd="3" destOrd="0" presId="urn:microsoft.com/office/officeart/2016/7/layout/VerticalHollowActionList"/>
    <dgm:cxn modelId="{702C3784-5A8A-4DF8-AA43-9C66B16F509C}" type="presParOf" srcId="{52C160B8-A1A4-46A8-B06E-30A37DF735C4}" destId="{F9A3EA01-2C94-462C-90E5-9D506CF54D13}" srcOrd="4" destOrd="0" presId="urn:microsoft.com/office/officeart/2016/7/layout/VerticalHollowActionList"/>
    <dgm:cxn modelId="{65D69953-BA89-4EC3-9DCB-657532A007B3}" type="presParOf" srcId="{F9A3EA01-2C94-462C-90E5-9D506CF54D13}" destId="{F9411792-A1C2-48FE-85A6-59366508BC5A}" srcOrd="0" destOrd="0" presId="urn:microsoft.com/office/officeart/2016/7/layout/VerticalHollowActionList"/>
    <dgm:cxn modelId="{99D8772B-C0D4-4989-9735-28838B096697}" type="presParOf" srcId="{F9A3EA01-2C94-462C-90E5-9D506CF54D13}" destId="{14648A83-7060-403F-9D18-B41A35D38B87}" srcOrd="1" destOrd="0" presId="urn:microsoft.com/office/officeart/2016/7/layout/VerticalHollowActionList"/>
    <dgm:cxn modelId="{FCB723F4-7745-42D1-968C-71AAB4FE1E81}" type="presParOf" srcId="{52C160B8-A1A4-46A8-B06E-30A37DF735C4}" destId="{2117E3FF-AF7C-4F8F-9966-37AEBA262D1F}" srcOrd="5" destOrd="0" presId="urn:microsoft.com/office/officeart/2016/7/layout/VerticalHollowActionList"/>
    <dgm:cxn modelId="{9E303D50-F05A-4E68-ADB3-F88E1370984E}" type="presParOf" srcId="{52C160B8-A1A4-46A8-B06E-30A37DF735C4}" destId="{FB1C040A-6CBB-44CE-9EE0-5F81B96890F5}" srcOrd="6" destOrd="0" presId="urn:microsoft.com/office/officeart/2016/7/layout/VerticalHollowActionList"/>
    <dgm:cxn modelId="{5E007540-56A4-45F7-AC6C-0603B1C5844E}" type="presParOf" srcId="{FB1C040A-6CBB-44CE-9EE0-5F81B96890F5}" destId="{A92646D9-97EB-4743-9B06-AE42177790C1}" srcOrd="0" destOrd="0" presId="urn:microsoft.com/office/officeart/2016/7/layout/VerticalHollowActionList"/>
    <dgm:cxn modelId="{8A538CC5-6FEA-4204-A444-3A1CD1D91027}" type="presParOf" srcId="{FB1C040A-6CBB-44CE-9EE0-5F81B96890F5}" destId="{DC6EA810-A604-4958-A56E-7A8C4E6269B3}" srcOrd="1" destOrd="0" presId="urn:microsoft.com/office/officeart/2016/7/layout/VerticalHollowActionList"/>
    <dgm:cxn modelId="{6BA4B699-9997-442C-AF70-17711A1BF1FA}" type="presParOf" srcId="{52C160B8-A1A4-46A8-B06E-30A37DF735C4}" destId="{8F21B6A5-D83E-47EF-BD52-B6AE6F9B1EB6}" srcOrd="7" destOrd="0" presId="urn:microsoft.com/office/officeart/2016/7/layout/VerticalHollowActionList"/>
    <dgm:cxn modelId="{5BAF5F34-6353-40AA-A6AC-EB328CECB612}" type="presParOf" srcId="{52C160B8-A1A4-46A8-B06E-30A37DF735C4}" destId="{4A2040D8-35AF-4BE6-BFA2-C76A55489493}" srcOrd="8" destOrd="0" presId="urn:microsoft.com/office/officeart/2016/7/layout/VerticalHollowActionList"/>
    <dgm:cxn modelId="{16986BBC-6D8D-4E7D-B70F-775329BC14AD}" type="presParOf" srcId="{4A2040D8-35AF-4BE6-BFA2-C76A55489493}" destId="{CECBFEE6-C881-456E-B240-2529CA6F0202}" srcOrd="0" destOrd="0" presId="urn:microsoft.com/office/officeart/2016/7/layout/VerticalHollowActionList"/>
    <dgm:cxn modelId="{5A8567E0-D37C-4322-81A4-84D791D878C7}" type="presParOf" srcId="{4A2040D8-35AF-4BE6-BFA2-C76A55489493}" destId="{45AA0BED-34E5-4E8C-9F4E-F15313044E6A}"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52304-BDBD-4274-8BED-79FF61703BA7}">
      <dsp:nvSpPr>
        <dsp:cNvPr id="0" name=""/>
        <dsp:cNvSpPr/>
      </dsp:nvSpPr>
      <dsp:spPr>
        <a:xfrm>
          <a:off x="136099" y="2889936"/>
          <a:ext cx="2282979" cy="137115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A crisis </a:t>
          </a:r>
          <a:r>
            <a:rPr lang="en-US" sz="1800" kern="1200" dirty="0">
              <a:solidFill>
                <a:schemeClr val="bg1"/>
              </a:solidFill>
            </a:rPr>
            <a:t>is a time of perceived intense difficulty, trouble, or danger. </a:t>
          </a:r>
        </a:p>
      </dsp:txBody>
      <dsp:txXfrm>
        <a:off x="176259" y="2930096"/>
        <a:ext cx="2202659" cy="1290835"/>
      </dsp:txXfrm>
    </dsp:sp>
    <dsp:sp modelId="{3C1FF1E3-9EDE-4545-9EB1-60A5A0421002}">
      <dsp:nvSpPr>
        <dsp:cNvPr id="0" name=""/>
        <dsp:cNvSpPr/>
      </dsp:nvSpPr>
      <dsp:spPr>
        <a:xfrm rot="21576791">
          <a:off x="2611280" y="3282044"/>
          <a:ext cx="407486" cy="56617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2611281" y="3395693"/>
        <a:ext cx="285240" cy="339706"/>
      </dsp:txXfrm>
    </dsp:sp>
    <dsp:sp modelId="{6B70344D-7430-4883-8ED0-B71572AF01FD}">
      <dsp:nvSpPr>
        <dsp:cNvPr id="0" name=""/>
        <dsp:cNvSpPr/>
      </dsp:nvSpPr>
      <dsp:spPr>
        <a:xfrm>
          <a:off x="3187904" y="977609"/>
          <a:ext cx="2282979" cy="5154600"/>
        </a:xfrm>
        <a:prstGeom prst="roundRect">
          <a:avLst>
            <a:gd name="adj" fmla="val 10000"/>
          </a:avLst>
        </a:prstGeom>
        <a:solidFill>
          <a:schemeClr val="accent2">
            <a:hueOff val="1578546"/>
            <a:satOff val="8236"/>
            <a:lumOff val="-2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A personal crisis is a state of feeling which might be associated with an internal experience of confusion and anxiety to a degree that formally successful coping mechanisms fail us, and ineffective decisions and behaviors take their place. As a result, the person in crisis may feel confused, vulnerable, anxious, afraid, angry, guilty, hopeless or helpless.</a:t>
          </a:r>
        </a:p>
      </dsp:txBody>
      <dsp:txXfrm>
        <a:off x="3254770" y="1044475"/>
        <a:ext cx="2149247" cy="5020868"/>
      </dsp:txXfrm>
    </dsp:sp>
    <dsp:sp modelId="{714E9130-4526-4B11-9476-65EB9999E7C9}">
      <dsp:nvSpPr>
        <dsp:cNvPr id="0" name=""/>
        <dsp:cNvSpPr/>
      </dsp:nvSpPr>
      <dsp:spPr>
        <a:xfrm rot="73264">
          <a:off x="5711157" y="3306703"/>
          <a:ext cx="509618" cy="566178"/>
        </a:xfrm>
        <a:prstGeom prst="rightArrow">
          <a:avLst>
            <a:gd name="adj1" fmla="val 60000"/>
            <a:gd name="adj2" fmla="val 50000"/>
          </a:avLst>
        </a:prstGeom>
        <a:solidFill>
          <a:schemeClr val="accent2">
            <a:hueOff val="2367819"/>
            <a:satOff val="12354"/>
            <a:lumOff val="-35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CA" sz="2400" kern="1200"/>
        </a:p>
      </dsp:txBody>
      <dsp:txXfrm>
        <a:off x="5711174" y="3418310"/>
        <a:ext cx="356733" cy="339706"/>
      </dsp:txXfrm>
    </dsp:sp>
    <dsp:sp modelId="{4091990A-CEF3-42CD-B423-2C8EB96B3475}">
      <dsp:nvSpPr>
        <dsp:cNvPr id="0" name=""/>
        <dsp:cNvSpPr/>
      </dsp:nvSpPr>
      <dsp:spPr>
        <a:xfrm>
          <a:off x="6432209" y="1321983"/>
          <a:ext cx="2282979" cy="4604156"/>
        </a:xfrm>
        <a:prstGeom prst="roundRect">
          <a:avLst>
            <a:gd name="adj" fmla="val 10000"/>
          </a:avLst>
        </a:prstGeom>
        <a:solidFill>
          <a:schemeClr val="accent2">
            <a:hueOff val="3157092"/>
            <a:satOff val="16471"/>
            <a:lumOff val="-470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Crisis plans </a:t>
          </a:r>
          <a:r>
            <a:rPr lang="en-US" sz="1800" kern="1200" dirty="0">
              <a:solidFill>
                <a:schemeClr val="bg1"/>
              </a:solidFill>
            </a:rPr>
            <a:t>and distress tolerance skills are the first material introduced in DBT and the Simple course because crisis are  critical events that absolutely need to be understood and managed before anything else. Crisis have the potential to be devastating, but when skillfully managed, they can help us learn to cope better in the future.</a:t>
          </a:r>
        </a:p>
      </dsp:txBody>
      <dsp:txXfrm>
        <a:off x="6499075" y="1388849"/>
        <a:ext cx="2149247" cy="4470424"/>
      </dsp:txXfrm>
    </dsp:sp>
    <dsp:sp modelId="{ABAF99DB-1DF5-485B-A617-1DDC8006C270}">
      <dsp:nvSpPr>
        <dsp:cNvPr id="0" name=""/>
        <dsp:cNvSpPr/>
      </dsp:nvSpPr>
      <dsp:spPr>
        <a:xfrm rot="21494196">
          <a:off x="8934112" y="3291938"/>
          <a:ext cx="464571" cy="566178"/>
        </a:xfrm>
        <a:prstGeom prst="rightArrow">
          <a:avLst>
            <a:gd name="adj1" fmla="val 60000"/>
            <a:gd name="adj2" fmla="val 50000"/>
          </a:avLst>
        </a:prstGeom>
        <a:solidFill>
          <a:schemeClr val="accent2">
            <a:hueOff val="4735638"/>
            <a:satOff val="24707"/>
            <a:lumOff val="-70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934145" y="3407318"/>
        <a:ext cx="325200" cy="339706"/>
      </dsp:txXfrm>
    </dsp:sp>
    <dsp:sp modelId="{87FCF396-E838-4339-BD44-F96BA297B55F}">
      <dsp:nvSpPr>
        <dsp:cNvPr id="0" name=""/>
        <dsp:cNvSpPr/>
      </dsp:nvSpPr>
      <dsp:spPr>
        <a:xfrm>
          <a:off x="9591323" y="1966344"/>
          <a:ext cx="2282979" cy="3120916"/>
        </a:xfrm>
        <a:prstGeom prst="roundRect">
          <a:avLst>
            <a:gd name="adj" fmla="val 10000"/>
          </a:avLst>
        </a:prstGeom>
        <a:solidFill>
          <a:schemeClr val="accent2">
            <a:hueOff val="4735638"/>
            <a:satOff val="24707"/>
            <a:lumOff val="-705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To develop crisis plans you will need the DBT distress tolerance skills. That is why the first simple tool, </a:t>
          </a:r>
          <a:r>
            <a:rPr lang="en-US" sz="1800" kern="1200" dirty="0">
              <a:solidFill>
                <a:schemeClr val="tx1"/>
              </a:solidFill>
            </a:rPr>
            <a:t>crisis</a:t>
          </a:r>
          <a:r>
            <a:rPr lang="en-US" sz="1800" kern="1200" dirty="0">
              <a:solidFill>
                <a:schemeClr val="bg1"/>
              </a:solidFill>
            </a:rPr>
            <a:t> </a:t>
          </a:r>
          <a:r>
            <a:rPr lang="en-US" sz="1800" kern="1200" dirty="0">
              <a:solidFill>
                <a:schemeClr val="tx1"/>
              </a:solidFill>
            </a:rPr>
            <a:t>plans</a:t>
          </a:r>
          <a:r>
            <a:rPr lang="en-US" sz="1800" kern="1200" dirty="0">
              <a:solidFill>
                <a:schemeClr val="bg1"/>
              </a:solidFill>
            </a:rPr>
            <a:t>, are introduced at the same time as are the DBT distress tolerance skills which we will discuss over the next few weeks</a:t>
          </a:r>
        </a:p>
      </dsp:txBody>
      <dsp:txXfrm>
        <a:off x="9658189" y="2033210"/>
        <a:ext cx="2149247" cy="29871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F48BB-F7DC-4610-B5AD-5C725949C3C5}">
      <dsp:nvSpPr>
        <dsp:cNvPr id="0" name=""/>
        <dsp:cNvSpPr/>
      </dsp:nvSpPr>
      <dsp:spPr>
        <a:xfrm>
          <a:off x="2183508" y="2094"/>
          <a:ext cx="8734035" cy="918981"/>
        </a:xfrm>
        <a:prstGeom prst="rect">
          <a:avLst/>
        </a:prstGeom>
        <a:gradFill rotWithShape="0">
          <a:gsLst>
            <a:gs pos="0">
              <a:schemeClr val="accent5">
                <a:hueOff val="0"/>
                <a:satOff val="0"/>
                <a:lumOff val="0"/>
                <a:alphaOff val="0"/>
                <a:tint val="85000"/>
                <a:shade val="98000"/>
                <a:satMod val="110000"/>
                <a:lumMod val="103000"/>
              </a:schemeClr>
            </a:gs>
            <a:gs pos="50000">
              <a:schemeClr val="accent5">
                <a:hueOff val="0"/>
                <a:satOff val="0"/>
                <a:lumOff val="0"/>
                <a:alphaOff val="0"/>
                <a:shade val="85000"/>
                <a:satMod val="105000"/>
                <a:lumMod val="100000"/>
              </a:schemeClr>
            </a:gs>
            <a:gs pos="100000">
              <a:schemeClr val="accent5">
                <a:hueOff val="0"/>
                <a:satOff val="0"/>
                <a:lumOff val="0"/>
                <a:alphaOff val="0"/>
                <a:shade val="60000"/>
                <a:satMod val="120000"/>
                <a:lumMod val="100000"/>
              </a:schemeClr>
            </a:gs>
          </a:gsLst>
          <a:lin ang="5400000" scaled="0"/>
        </a:gradFill>
        <a:ln w="9525" cap="flat" cmpd="sng" algn="ctr">
          <a:solidFill>
            <a:schemeClr val="accent5">
              <a:hueOff val="0"/>
              <a:satOff val="0"/>
              <a:lumOff val="0"/>
              <a:alphaOff val="0"/>
            </a:schemeClr>
          </a:solidFill>
          <a:prstDash val="solid"/>
        </a:ln>
        <a:effectLst>
          <a:outerShdw blurRad="50800" dist="15875" dir="5400000" algn="ctr" rotWithShape="0">
            <a:srgbClr val="000000">
              <a:alpha val="6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9465" tIns="233421" rIns="169465" bIns="233421" numCol="1" spcCol="1270" anchor="ctr" anchorCtr="0">
          <a:noAutofit/>
        </a:bodyPr>
        <a:lstStyle/>
        <a:p>
          <a:pPr marL="0" lvl="0" indent="0" algn="l" defTabSz="1244600">
            <a:lnSpc>
              <a:spcPct val="90000"/>
            </a:lnSpc>
            <a:spcBef>
              <a:spcPct val="0"/>
            </a:spcBef>
            <a:spcAft>
              <a:spcPct val="35000"/>
            </a:spcAft>
            <a:buNone/>
          </a:pPr>
          <a:r>
            <a:rPr lang="en-US" sz="2800" kern="1200" dirty="0"/>
            <a:t>Submit questions, comments or feedback to itssimple2023@gmail.com</a:t>
          </a:r>
        </a:p>
      </dsp:txBody>
      <dsp:txXfrm>
        <a:off x="2183508" y="2094"/>
        <a:ext cx="8734035" cy="918981"/>
      </dsp:txXfrm>
    </dsp:sp>
    <dsp:sp modelId="{5989424F-5ECE-4985-9BBD-CC187FDC07E5}">
      <dsp:nvSpPr>
        <dsp:cNvPr id="0" name=""/>
        <dsp:cNvSpPr/>
      </dsp:nvSpPr>
      <dsp:spPr>
        <a:xfrm>
          <a:off x="0" y="2094"/>
          <a:ext cx="2183508" cy="918981"/>
        </a:xfrm>
        <a:prstGeom prst="rect">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5544" tIns="90775" rIns="115544" bIns="90775" numCol="1" spcCol="1270" anchor="ctr" anchorCtr="0">
          <a:noAutofit/>
        </a:bodyPr>
        <a:lstStyle/>
        <a:p>
          <a:pPr marL="0" lvl="0" indent="0" algn="ctr" defTabSz="1244600">
            <a:lnSpc>
              <a:spcPct val="90000"/>
            </a:lnSpc>
            <a:spcBef>
              <a:spcPct val="0"/>
            </a:spcBef>
            <a:spcAft>
              <a:spcPct val="35000"/>
            </a:spcAft>
            <a:buNone/>
          </a:pPr>
          <a:r>
            <a:rPr lang="en-US" sz="2800" kern="1200" dirty="0"/>
            <a:t>Submit</a:t>
          </a:r>
        </a:p>
      </dsp:txBody>
      <dsp:txXfrm>
        <a:off x="0" y="2094"/>
        <a:ext cx="2183508" cy="918981"/>
      </dsp:txXfrm>
    </dsp:sp>
    <dsp:sp modelId="{CE50C59E-6739-48C2-A58E-00744242B76E}">
      <dsp:nvSpPr>
        <dsp:cNvPr id="0" name=""/>
        <dsp:cNvSpPr/>
      </dsp:nvSpPr>
      <dsp:spPr>
        <a:xfrm>
          <a:off x="2183508" y="976214"/>
          <a:ext cx="8734035" cy="918981"/>
        </a:xfrm>
        <a:prstGeom prst="rect">
          <a:avLst/>
        </a:prstGeom>
        <a:gradFill rotWithShape="0">
          <a:gsLst>
            <a:gs pos="0">
              <a:schemeClr val="accent5">
                <a:hueOff val="-3279736"/>
                <a:satOff val="22319"/>
                <a:lumOff val="98"/>
                <a:alphaOff val="0"/>
                <a:tint val="85000"/>
                <a:shade val="98000"/>
                <a:satMod val="110000"/>
                <a:lumMod val="103000"/>
              </a:schemeClr>
            </a:gs>
            <a:gs pos="50000">
              <a:schemeClr val="accent5">
                <a:hueOff val="-3279736"/>
                <a:satOff val="22319"/>
                <a:lumOff val="98"/>
                <a:alphaOff val="0"/>
                <a:shade val="85000"/>
                <a:satMod val="105000"/>
                <a:lumMod val="100000"/>
              </a:schemeClr>
            </a:gs>
            <a:gs pos="100000">
              <a:schemeClr val="accent5">
                <a:hueOff val="-3279736"/>
                <a:satOff val="22319"/>
                <a:lumOff val="98"/>
                <a:alphaOff val="0"/>
                <a:shade val="60000"/>
                <a:satMod val="120000"/>
                <a:lumMod val="100000"/>
              </a:schemeClr>
            </a:gs>
          </a:gsLst>
          <a:lin ang="5400000" scaled="0"/>
        </a:gradFill>
        <a:ln w="9525" cap="flat" cmpd="sng" algn="ctr">
          <a:solidFill>
            <a:schemeClr val="accent5">
              <a:hueOff val="-3279736"/>
              <a:satOff val="22319"/>
              <a:lumOff val="98"/>
              <a:alphaOff val="0"/>
            </a:schemeClr>
          </a:solidFill>
          <a:prstDash val="solid"/>
        </a:ln>
        <a:effectLst>
          <a:outerShdw blurRad="50800" dist="15875" dir="5400000" algn="ctr" rotWithShape="0">
            <a:srgbClr val="000000">
              <a:alpha val="6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9465" tIns="233421" rIns="169465" bIns="233421" numCol="1" spcCol="1270" anchor="ctr" anchorCtr="0">
          <a:noAutofit/>
        </a:bodyPr>
        <a:lstStyle/>
        <a:p>
          <a:pPr marL="0" lvl="0" indent="0" algn="l" defTabSz="1244600">
            <a:lnSpc>
              <a:spcPct val="90000"/>
            </a:lnSpc>
            <a:spcBef>
              <a:spcPct val="0"/>
            </a:spcBef>
            <a:spcAft>
              <a:spcPct val="35000"/>
            </a:spcAft>
            <a:buNone/>
          </a:pPr>
          <a:r>
            <a:rPr lang="en-CA" sz="2800" kern="1200" dirty="0"/>
            <a:t>Simple manual session 10 introduction to personality</a:t>
          </a:r>
        </a:p>
      </dsp:txBody>
      <dsp:txXfrm>
        <a:off x="2183508" y="976214"/>
        <a:ext cx="8734035" cy="918981"/>
      </dsp:txXfrm>
    </dsp:sp>
    <dsp:sp modelId="{80CEF279-C2C6-49AF-B2AA-86D9C6BD5910}">
      <dsp:nvSpPr>
        <dsp:cNvPr id="0" name=""/>
        <dsp:cNvSpPr/>
      </dsp:nvSpPr>
      <dsp:spPr>
        <a:xfrm>
          <a:off x="0" y="976214"/>
          <a:ext cx="2183508" cy="918981"/>
        </a:xfrm>
        <a:prstGeom prst="rect">
          <a:avLst/>
        </a:prstGeom>
        <a:solidFill>
          <a:schemeClr val="lt1">
            <a:hueOff val="0"/>
            <a:satOff val="0"/>
            <a:lumOff val="0"/>
            <a:alphaOff val="0"/>
          </a:schemeClr>
        </a:solidFill>
        <a:ln w="9525" cap="flat" cmpd="sng" algn="ctr">
          <a:solidFill>
            <a:schemeClr val="accent5">
              <a:hueOff val="-3279736"/>
              <a:satOff val="22319"/>
              <a:lumOff val="9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5544" tIns="90775" rIns="115544" bIns="90775" numCol="1" spcCol="1270" anchor="ctr" anchorCtr="0">
          <a:noAutofit/>
        </a:bodyPr>
        <a:lstStyle/>
        <a:p>
          <a:pPr marL="0" lvl="0" indent="0" algn="ctr" defTabSz="1244600">
            <a:lnSpc>
              <a:spcPct val="90000"/>
            </a:lnSpc>
            <a:spcBef>
              <a:spcPct val="0"/>
            </a:spcBef>
            <a:spcAft>
              <a:spcPct val="35000"/>
            </a:spcAft>
            <a:buNone/>
          </a:pPr>
          <a:r>
            <a:rPr lang="en-US" sz="2800" kern="1200" dirty="0"/>
            <a:t>Read  </a:t>
          </a:r>
        </a:p>
      </dsp:txBody>
      <dsp:txXfrm>
        <a:off x="0" y="976214"/>
        <a:ext cx="2183508" cy="918981"/>
      </dsp:txXfrm>
    </dsp:sp>
    <dsp:sp modelId="{14648A83-7060-403F-9D18-B41A35D38B87}">
      <dsp:nvSpPr>
        <dsp:cNvPr id="0" name=""/>
        <dsp:cNvSpPr/>
      </dsp:nvSpPr>
      <dsp:spPr>
        <a:xfrm>
          <a:off x="2183508" y="1950334"/>
          <a:ext cx="8734035" cy="918981"/>
        </a:xfrm>
        <a:prstGeom prst="rect">
          <a:avLst/>
        </a:prstGeom>
        <a:gradFill rotWithShape="0">
          <a:gsLst>
            <a:gs pos="0">
              <a:schemeClr val="accent5">
                <a:hueOff val="-6559472"/>
                <a:satOff val="44638"/>
                <a:lumOff val="196"/>
                <a:alphaOff val="0"/>
                <a:tint val="85000"/>
                <a:shade val="98000"/>
                <a:satMod val="110000"/>
                <a:lumMod val="103000"/>
              </a:schemeClr>
            </a:gs>
            <a:gs pos="50000">
              <a:schemeClr val="accent5">
                <a:hueOff val="-6559472"/>
                <a:satOff val="44638"/>
                <a:lumOff val="196"/>
                <a:alphaOff val="0"/>
                <a:shade val="85000"/>
                <a:satMod val="105000"/>
                <a:lumMod val="100000"/>
              </a:schemeClr>
            </a:gs>
            <a:gs pos="100000">
              <a:schemeClr val="accent5">
                <a:hueOff val="-6559472"/>
                <a:satOff val="44638"/>
                <a:lumOff val="196"/>
                <a:alphaOff val="0"/>
                <a:shade val="60000"/>
                <a:satMod val="120000"/>
                <a:lumMod val="100000"/>
              </a:schemeClr>
            </a:gs>
          </a:gsLst>
          <a:lin ang="5400000" scaled="0"/>
        </a:gradFill>
        <a:ln w="9525" cap="flat" cmpd="sng" algn="ctr">
          <a:solidFill>
            <a:schemeClr val="accent5">
              <a:hueOff val="-6559472"/>
              <a:satOff val="44638"/>
              <a:lumOff val="196"/>
              <a:alphaOff val="0"/>
            </a:schemeClr>
          </a:solidFill>
          <a:prstDash val="solid"/>
        </a:ln>
        <a:effectLst>
          <a:outerShdw blurRad="50800" dist="15875" dir="5400000" algn="ctr" rotWithShape="0">
            <a:srgbClr val="000000">
              <a:alpha val="6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9465" tIns="233421" rIns="169465" bIns="233421" numCol="1" spcCol="1270" anchor="ctr" anchorCtr="0">
          <a:noAutofit/>
        </a:bodyPr>
        <a:lstStyle/>
        <a:p>
          <a:pPr marL="0" lvl="0" indent="0" algn="l" defTabSz="1244600">
            <a:lnSpc>
              <a:spcPct val="90000"/>
            </a:lnSpc>
            <a:spcBef>
              <a:spcPct val="0"/>
            </a:spcBef>
            <a:spcAft>
              <a:spcPct val="35000"/>
            </a:spcAft>
            <a:buNone/>
          </a:pPr>
          <a:r>
            <a:rPr lang="en-US" sz="2800" kern="1200" dirty="0"/>
            <a:t>Have your targets in your diary card and use it daily</a:t>
          </a:r>
        </a:p>
      </dsp:txBody>
      <dsp:txXfrm>
        <a:off x="2183508" y="1950334"/>
        <a:ext cx="8734035" cy="918981"/>
      </dsp:txXfrm>
    </dsp:sp>
    <dsp:sp modelId="{F9411792-A1C2-48FE-85A6-59366508BC5A}">
      <dsp:nvSpPr>
        <dsp:cNvPr id="0" name=""/>
        <dsp:cNvSpPr/>
      </dsp:nvSpPr>
      <dsp:spPr>
        <a:xfrm>
          <a:off x="0" y="1950334"/>
          <a:ext cx="2183508" cy="918981"/>
        </a:xfrm>
        <a:prstGeom prst="rect">
          <a:avLst/>
        </a:prstGeom>
        <a:solidFill>
          <a:schemeClr val="lt1">
            <a:hueOff val="0"/>
            <a:satOff val="0"/>
            <a:lumOff val="0"/>
            <a:alphaOff val="0"/>
          </a:schemeClr>
        </a:solidFill>
        <a:ln w="9525" cap="flat" cmpd="sng" algn="ctr">
          <a:solidFill>
            <a:schemeClr val="accent5">
              <a:hueOff val="-6559472"/>
              <a:satOff val="44638"/>
              <a:lumOff val="19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5544" tIns="90775" rIns="115544" bIns="90775" numCol="1" spcCol="1270" anchor="ctr" anchorCtr="0">
          <a:noAutofit/>
        </a:bodyPr>
        <a:lstStyle/>
        <a:p>
          <a:pPr marL="0" lvl="0" indent="0" algn="ctr" defTabSz="1244600">
            <a:lnSpc>
              <a:spcPct val="90000"/>
            </a:lnSpc>
            <a:spcBef>
              <a:spcPct val="0"/>
            </a:spcBef>
            <a:spcAft>
              <a:spcPct val="35000"/>
            </a:spcAft>
            <a:buNone/>
          </a:pPr>
          <a:r>
            <a:rPr lang="en-US" sz="2800" kern="1200" dirty="0"/>
            <a:t>Have</a:t>
          </a:r>
        </a:p>
      </dsp:txBody>
      <dsp:txXfrm>
        <a:off x="0" y="1950334"/>
        <a:ext cx="2183508" cy="918981"/>
      </dsp:txXfrm>
    </dsp:sp>
    <dsp:sp modelId="{DC6EA810-A604-4958-A56E-7A8C4E6269B3}">
      <dsp:nvSpPr>
        <dsp:cNvPr id="0" name=""/>
        <dsp:cNvSpPr/>
      </dsp:nvSpPr>
      <dsp:spPr>
        <a:xfrm>
          <a:off x="2183508" y="2924454"/>
          <a:ext cx="8734035" cy="918981"/>
        </a:xfrm>
        <a:prstGeom prst="rect">
          <a:avLst/>
        </a:prstGeom>
        <a:gradFill rotWithShape="0">
          <a:gsLst>
            <a:gs pos="0">
              <a:schemeClr val="accent5">
                <a:hueOff val="-9839209"/>
                <a:satOff val="66958"/>
                <a:lumOff val="295"/>
                <a:alphaOff val="0"/>
                <a:tint val="85000"/>
                <a:shade val="98000"/>
                <a:satMod val="110000"/>
                <a:lumMod val="103000"/>
              </a:schemeClr>
            </a:gs>
            <a:gs pos="50000">
              <a:schemeClr val="accent5">
                <a:hueOff val="-9839209"/>
                <a:satOff val="66958"/>
                <a:lumOff val="295"/>
                <a:alphaOff val="0"/>
                <a:shade val="85000"/>
                <a:satMod val="105000"/>
                <a:lumMod val="100000"/>
              </a:schemeClr>
            </a:gs>
            <a:gs pos="100000">
              <a:schemeClr val="accent5">
                <a:hueOff val="-9839209"/>
                <a:satOff val="66958"/>
                <a:lumOff val="295"/>
                <a:alphaOff val="0"/>
                <a:shade val="60000"/>
                <a:satMod val="120000"/>
                <a:lumMod val="100000"/>
              </a:schemeClr>
            </a:gs>
          </a:gsLst>
          <a:lin ang="5400000" scaled="0"/>
        </a:gradFill>
        <a:ln w="9525" cap="flat" cmpd="sng" algn="ctr">
          <a:solidFill>
            <a:schemeClr val="accent5">
              <a:hueOff val="-9839209"/>
              <a:satOff val="66958"/>
              <a:lumOff val="295"/>
              <a:alphaOff val="0"/>
            </a:schemeClr>
          </a:solidFill>
          <a:prstDash val="solid"/>
        </a:ln>
        <a:effectLst>
          <a:outerShdw blurRad="50800" dist="15875" dir="5400000" algn="ctr" rotWithShape="0">
            <a:srgbClr val="000000">
              <a:alpha val="6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9465" tIns="233421" rIns="169465" bIns="233421" numCol="1" spcCol="1270" anchor="ctr" anchorCtr="0">
          <a:noAutofit/>
        </a:bodyPr>
        <a:lstStyle/>
        <a:p>
          <a:pPr marL="0" lvl="0" indent="0" algn="l" defTabSz="1244600">
            <a:lnSpc>
              <a:spcPct val="90000"/>
            </a:lnSpc>
            <a:spcBef>
              <a:spcPct val="0"/>
            </a:spcBef>
            <a:spcAft>
              <a:spcPct val="35000"/>
            </a:spcAft>
            <a:buNone/>
          </a:pPr>
          <a:r>
            <a:rPr lang="en-US" sz="2800" kern="1200" dirty="0"/>
            <a:t>Continue reviewing and practicing your crisis plans.</a:t>
          </a:r>
        </a:p>
      </dsp:txBody>
      <dsp:txXfrm>
        <a:off x="2183508" y="2924454"/>
        <a:ext cx="8734035" cy="918981"/>
      </dsp:txXfrm>
    </dsp:sp>
    <dsp:sp modelId="{A92646D9-97EB-4743-9B06-AE42177790C1}">
      <dsp:nvSpPr>
        <dsp:cNvPr id="0" name=""/>
        <dsp:cNvSpPr/>
      </dsp:nvSpPr>
      <dsp:spPr>
        <a:xfrm>
          <a:off x="0" y="2924454"/>
          <a:ext cx="2183508" cy="918981"/>
        </a:xfrm>
        <a:prstGeom prst="rect">
          <a:avLst/>
        </a:prstGeom>
        <a:solidFill>
          <a:schemeClr val="lt1">
            <a:hueOff val="0"/>
            <a:satOff val="0"/>
            <a:lumOff val="0"/>
            <a:alphaOff val="0"/>
          </a:schemeClr>
        </a:solidFill>
        <a:ln w="9525" cap="flat" cmpd="sng" algn="ctr">
          <a:solidFill>
            <a:schemeClr val="accent5">
              <a:hueOff val="-9839209"/>
              <a:satOff val="66958"/>
              <a:lumOff val="29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5544" tIns="90775" rIns="115544" bIns="90775" numCol="1" spcCol="1270" anchor="ctr" anchorCtr="0">
          <a:noAutofit/>
        </a:bodyPr>
        <a:lstStyle/>
        <a:p>
          <a:pPr marL="0" lvl="0" indent="0" algn="ctr" defTabSz="1244600">
            <a:lnSpc>
              <a:spcPct val="90000"/>
            </a:lnSpc>
            <a:spcBef>
              <a:spcPct val="0"/>
            </a:spcBef>
            <a:spcAft>
              <a:spcPct val="35000"/>
            </a:spcAft>
            <a:buNone/>
          </a:pPr>
          <a:r>
            <a:rPr lang="en-US" sz="2800" kern="1200"/>
            <a:t>Continue</a:t>
          </a:r>
        </a:p>
      </dsp:txBody>
      <dsp:txXfrm>
        <a:off x="0" y="2924454"/>
        <a:ext cx="2183508" cy="918981"/>
      </dsp:txXfrm>
    </dsp:sp>
    <dsp:sp modelId="{45AA0BED-34E5-4E8C-9F4E-F15313044E6A}">
      <dsp:nvSpPr>
        <dsp:cNvPr id="0" name=""/>
        <dsp:cNvSpPr/>
      </dsp:nvSpPr>
      <dsp:spPr>
        <a:xfrm>
          <a:off x="2183508" y="3899300"/>
          <a:ext cx="8734035" cy="918981"/>
        </a:xfrm>
        <a:prstGeom prst="rect">
          <a:avLst/>
        </a:prstGeom>
        <a:gradFill rotWithShape="0">
          <a:gsLst>
            <a:gs pos="0">
              <a:schemeClr val="accent5">
                <a:hueOff val="-13118945"/>
                <a:satOff val="89277"/>
                <a:lumOff val="393"/>
                <a:alphaOff val="0"/>
                <a:tint val="85000"/>
                <a:shade val="98000"/>
                <a:satMod val="110000"/>
                <a:lumMod val="103000"/>
              </a:schemeClr>
            </a:gs>
            <a:gs pos="50000">
              <a:schemeClr val="accent5">
                <a:hueOff val="-13118945"/>
                <a:satOff val="89277"/>
                <a:lumOff val="393"/>
                <a:alphaOff val="0"/>
                <a:shade val="85000"/>
                <a:satMod val="105000"/>
                <a:lumMod val="100000"/>
              </a:schemeClr>
            </a:gs>
            <a:gs pos="100000">
              <a:schemeClr val="accent5">
                <a:hueOff val="-13118945"/>
                <a:satOff val="89277"/>
                <a:lumOff val="393"/>
                <a:alphaOff val="0"/>
                <a:shade val="60000"/>
                <a:satMod val="120000"/>
                <a:lumMod val="100000"/>
              </a:schemeClr>
            </a:gs>
          </a:gsLst>
          <a:lin ang="5400000" scaled="0"/>
        </a:gradFill>
        <a:ln w="9525" cap="flat" cmpd="sng" algn="ctr">
          <a:solidFill>
            <a:schemeClr val="accent5">
              <a:hueOff val="-13118945"/>
              <a:satOff val="89277"/>
              <a:lumOff val="393"/>
              <a:alphaOff val="0"/>
            </a:schemeClr>
          </a:solidFill>
          <a:prstDash val="solid"/>
        </a:ln>
        <a:effectLst>
          <a:outerShdw blurRad="50800" dist="15875" dir="5400000" algn="ctr" rotWithShape="0">
            <a:srgbClr val="000000">
              <a:alpha val="6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9465" tIns="233421" rIns="169465" bIns="233421" numCol="1" spcCol="1270" anchor="ctr" anchorCtr="0">
          <a:noAutofit/>
        </a:bodyPr>
        <a:lstStyle/>
        <a:p>
          <a:pPr marL="0" lvl="0" indent="0" algn="l" defTabSz="1244600">
            <a:lnSpc>
              <a:spcPct val="90000"/>
            </a:lnSpc>
            <a:spcBef>
              <a:spcPct val="0"/>
            </a:spcBef>
            <a:spcAft>
              <a:spcPct val="35000"/>
            </a:spcAft>
            <a:buNone/>
          </a:pPr>
          <a:r>
            <a:rPr lang="en-US" sz="2800" kern="1200" dirty="0"/>
            <a:t>Continue tracking all the skills you’ve learned using your skills list</a:t>
          </a:r>
        </a:p>
      </dsp:txBody>
      <dsp:txXfrm>
        <a:off x="2183508" y="3899300"/>
        <a:ext cx="8734035" cy="918981"/>
      </dsp:txXfrm>
    </dsp:sp>
    <dsp:sp modelId="{CECBFEE6-C881-456E-B240-2529CA6F0202}">
      <dsp:nvSpPr>
        <dsp:cNvPr id="0" name=""/>
        <dsp:cNvSpPr/>
      </dsp:nvSpPr>
      <dsp:spPr>
        <a:xfrm>
          <a:off x="0" y="3898574"/>
          <a:ext cx="2183508" cy="918981"/>
        </a:xfrm>
        <a:prstGeom prst="rect">
          <a:avLst/>
        </a:prstGeom>
        <a:solidFill>
          <a:schemeClr val="lt1">
            <a:hueOff val="0"/>
            <a:satOff val="0"/>
            <a:lumOff val="0"/>
            <a:alphaOff val="0"/>
          </a:schemeClr>
        </a:solidFill>
        <a:ln w="9525" cap="flat" cmpd="sng" algn="ctr">
          <a:solidFill>
            <a:schemeClr val="accent5">
              <a:hueOff val="-13118945"/>
              <a:satOff val="89277"/>
              <a:lumOff val="39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5544" tIns="90775" rIns="115544" bIns="90775" numCol="1" spcCol="1270" anchor="ctr" anchorCtr="0">
          <a:noAutofit/>
        </a:bodyPr>
        <a:lstStyle/>
        <a:p>
          <a:pPr marL="0" lvl="0" indent="0" algn="ctr" defTabSz="1244600">
            <a:lnSpc>
              <a:spcPct val="90000"/>
            </a:lnSpc>
            <a:spcBef>
              <a:spcPct val="0"/>
            </a:spcBef>
            <a:spcAft>
              <a:spcPct val="35000"/>
            </a:spcAft>
            <a:buNone/>
          </a:pPr>
          <a:r>
            <a:rPr lang="en-US" sz="2800" kern="1200" dirty="0"/>
            <a:t>Continue</a:t>
          </a:r>
        </a:p>
      </dsp:txBody>
      <dsp:txXfrm>
        <a:off x="0" y="3898574"/>
        <a:ext cx="2183508" cy="9189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6AF6B7-0B3C-4F86-8EB6-EEF04D352348}" type="datetimeFigureOut">
              <a:rPr lang="en-CA" smtClean="0"/>
              <a:t>2025-11-08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59F01-4815-44E3-B278-3A7889F3BA9F}" type="slidenum">
              <a:rPr lang="en-CA" smtClean="0"/>
              <a:t>‹#›</a:t>
            </a:fld>
            <a:endParaRPr lang="en-CA"/>
          </a:p>
        </p:txBody>
      </p:sp>
    </p:spTree>
    <p:extLst>
      <p:ext uri="{BB962C8B-B14F-4D97-AF65-F5344CB8AC3E}">
        <p14:creationId xmlns:p14="http://schemas.microsoft.com/office/powerpoint/2010/main" val="2444857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don't take crisis plans, for example fire drills, or flight safety instruction seriously. They falsely assume that if an emergency happens, they will calmly figure out what to do. This is a common fallacy. In a real emergency people's rational brain frequently shuts off and their emotional brain takes over. In a real emergency many people panic and are unable to do simple things. Research has clearly shown that it's those people who take crisis plan seriously, and practice them repeatedly, that do the best in an emergency.</a:t>
            </a:r>
            <a:endParaRPr lang="en-CA" dirty="0"/>
          </a:p>
        </p:txBody>
      </p:sp>
      <p:sp>
        <p:nvSpPr>
          <p:cNvPr id="4" name="Slide Number Placeholder 3"/>
          <p:cNvSpPr>
            <a:spLocks noGrp="1"/>
          </p:cNvSpPr>
          <p:nvPr>
            <p:ph type="sldNum" sz="quarter" idx="5"/>
          </p:nvPr>
        </p:nvSpPr>
        <p:spPr/>
        <p:txBody>
          <a:bodyPr/>
          <a:lstStyle/>
          <a:p>
            <a:fld id="{AF1C05EF-FEBA-4A8D-BD90-77A3027595E3}" type="slidenum">
              <a:rPr lang="en-CA" smtClean="0"/>
              <a:t>6</a:t>
            </a:fld>
            <a:endParaRPr lang="en-CA"/>
          </a:p>
        </p:txBody>
      </p:sp>
    </p:spTree>
    <p:extLst>
      <p:ext uri="{BB962C8B-B14F-4D97-AF65-F5344CB8AC3E}">
        <p14:creationId xmlns:p14="http://schemas.microsoft.com/office/powerpoint/2010/main" val="280623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B7FBAC6-29E3-411B-AD93-77E2F7020A39}" type="slidenum">
              <a:rPr lang="en-CA" smtClean="0"/>
              <a:t>45</a:t>
            </a:fld>
            <a:endParaRPr lang="en-CA"/>
          </a:p>
        </p:txBody>
      </p:sp>
    </p:spTree>
    <p:extLst>
      <p:ext uri="{BB962C8B-B14F-4D97-AF65-F5344CB8AC3E}">
        <p14:creationId xmlns:p14="http://schemas.microsoft.com/office/powerpoint/2010/main" val="3331165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US" dirty="0"/>
              <a:t>The wheel of feelings, the list of cognitive errors and automatic negative thoughts, and that of internalizing and externalizing </a:t>
            </a:r>
            <a:r>
              <a:rPr lang="en-US" dirty="0" err="1"/>
              <a:t>behaviours</a:t>
            </a:r>
            <a:r>
              <a:rPr lang="en-US" dirty="0"/>
              <a:t> helped you find your holes. They can also help you find your targets which may be the same as your holes or different from them.</a:t>
            </a:r>
            <a:endParaRPr lang="en-CA" dirty="0"/>
          </a:p>
        </p:txBody>
      </p:sp>
      <p:sp>
        <p:nvSpPr>
          <p:cNvPr id="4" name="Slide Number Placeholder 3"/>
          <p:cNvSpPr>
            <a:spLocks noGrp="1"/>
          </p:cNvSpPr>
          <p:nvPr>
            <p:ph type="sldNum" sz="quarter" idx="5"/>
          </p:nvPr>
        </p:nvSpPr>
        <p:spPr/>
        <p:txBody>
          <a:bodyPr/>
          <a:lstStyle/>
          <a:p>
            <a:fld id="{3B7FBAC6-29E3-411B-AD93-77E2F7020A39}" type="slidenum">
              <a:rPr lang="en-CA" smtClean="0"/>
              <a:t>46</a:t>
            </a:fld>
            <a:endParaRPr lang="en-CA"/>
          </a:p>
        </p:txBody>
      </p:sp>
    </p:spTree>
    <p:extLst>
      <p:ext uri="{BB962C8B-B14F-4D97-AF65-F5344CB8AC3E}">
        <p14:creationId xmlns:p14="http://schemas.microsoft.com/office/powerpoint/2010/main" val="1792188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B7FBAC6-29E3-411B-AD93-77E2F7020A39}" type="slidenum">
              <a:rPr lang="en-CA" smtClean="0"/>
              <a:t>49</a:t>
            </a:fld>
            <a:endParaRPr lang="en-CA"/>
          </a:p>
        </p:txBody>
      </p:sp>
    </p:spTree>
    <p:extLst>
      <p:ext uri="{BB962C8B-B14F-4D97-AF65-F5344CB8AC3E}">
        <p14:creationId xmlns:p14="http://schemas.microsoft.com/office/powerpoint/2010/main" val="3049195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US" dirty="0"/>
              <a:t>Using diary cards regularly can be a challenge as might be developing any healthy habit. There are proven ways that help develop habits. The book tiny habits by BJ Fogg tackles this subject.</a:t>
            </a:r>
            <a:endParaRPr lang="en-CA" dirty="0"/>
          </a:p>
        </p:txBody>
      </p:sp>
      <p:sp>
        <p:nvSpPr>
          <p:cNvPr id="4" name="Slide Number Placeholder 3"/>
          <p:cNvSpPr>
            <a:spLocks noGrp="1"/>
          </p:cNvSpPr>
          <p:nvPr>
            <p:ph type="sldNum" sz="quarter" idx="5"/>
          </p:nvPr>
        </p:nvSpPr>
        <p:spPr/>
        <p:txBody>
          <a:bodyPr/>
          <a:lstStyle/>
          <a:p>
            <a:fld id="{3B7FBAC6-29E3-411B-AD93-77E2F7020A39}" type="slidenum">
              <a:rPr lang="en-CA" smtClean="0"/>
              <a:t>51</a:t>
            </a:fld>
            <a:endParaRPr lang="en-CA"/>
          </a:p>
        </p:txBody>
      </p:sp>
    </p:spTree>
    <p:extLst>
      <p:ext uri="{BB962C8B-B14F-4D97-AF65-F5344CB8AC3E}">
        <p14:creationId xmlns:p14="http://schemas.microsoft.com/office/powerpoint/2010/main" val="2362030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FA08D4A-FBD4-4BFE-B2CE-786BAE5887B5}" type="slidenum">
              <a:rPr lang="en-CA" smtClean="0"/>
              <a:t>57</a:t>
            </a:fld>
            <a:endParaRPr lang="en-CA"/>
          </a:p>
        </p:txBody>
      </p:sp>
    </p:spTree>
    <p:extLst>
      <p:ext uri="{BB962C8B-B14F-4D97-AF65-F5344CB8AC3E}">
        <p14:creationId xmlns:p14="http://schemas.microsoft.com/office/powerpoint/2010/main" val="2473276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95BE8-BBC7-5A50-C4AF-50F2F6B354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D360E0-980B-213D-C73E-2D0831B389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E4B488-D523-9D15-DEF7-7C7D7A09B100}"/>
              </a:ext>
            </a:extLst>
          </p:cNvPr>
          <p:cNvSpPr>
            <a:spLocks noGrp="1"/>
          </p:cNvSpPr>
          <p:nvPr>
            <p:ph type="body" idx="1"/>
          </p:nvPr>
        </p:nvSpPr>
        <p:spPr/>
        <p:txBody>
          <a:bodyPr/>
          <a:lstStyle/>
          <a:p>
            <a:r>
              <a:rPr lang="en-US" dirty="0"/>
              <a:t>The dashboard of the car gives the driver critical information about the state of the vehicle. This is extremely useful in avoiding trouble such as running out of gas. In simple we suggest people develop and imaginal dashboard with four instruments that helps them be mindful of their physiological states and stay out of trouble by for example filling their "gas tank" before they run out of gas.</a:t>
            </a:r>
            <a:endParaRPr lang="en-CA" dirty="0"/>
          </a:p>
        </p:txBody>
      </p:sp>
      <p:sp>
        <p:nvSpPr>
          <p:cNvPr id="4" name="Slide Number Placeholder 3">
            <a:extLst>
              <a:ext uri="{FF2B5EF4-FFF2-40B4-BE49-F238E27FC236}">
                <a16:creationId xmlns:a16="http://schemas.microsoft.com/office/drawing/2014/main" id="{74A15587-1C4B-45BC-B905-39EA24BC9BA3}"/>
              </a:ext>
            </a:extLst>
          </p:cNvPr>
          <p:cNvSpPr>
            <a:spLocks noGrp="1"/>
          </p:cNvSpPr>
          <p:nvPr>
            <p:ph type="sldNum" sz="quarter" idx="5"/>
          </p:nvPr>
        </p:nvSpPr>
        <p:spPr/>
        <p:txBody>
          <a:bodyPr/>
          <a:lstStyle/>
          <a:p>
            <a:fld id="{AF1C05EF-FEBA-4A8D-BD90-77A3027595E3}" type="slidenum">
              <a:rPr lang="en-CA" smtClean="0"/>
              <a:t>8</a:t>
            </a:fld>
            <a:endParaRPr lang="en-CA"/>
          </a:p>
        </p:txBody>
      </p:sp>
    </p:spTree>
    <p:extLst>
      <p:ext uri="{BB962C8B-B14F-4D97-AF65-F5344CB8AC3E}">
        <p14:creationId xmlns:p14="http://schemas.microsoft.com/office/powerpoint/2010/main" val="2966074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1C05EF-FEBA-4A8D-BD90-77A3027595E3}" type="slidenum">
              <a:rPr lang="en-CA" smtClean="0"/>
              <a:t>12</a:t>
            </a:fld>
            <a:endParaRPr lang="en-CA"/>
          </a:p>
        </p:txBody>
      </p:sp>
    </p:spTree>
    <p:extLst>
      <p:ext uri="{BB962C8B-B14F-4D97-AF65-F5344CB8AC3E}">
        <p14:creationId xmlns:p14="http://schemas.microsoft.com/office/powerpoint/2010/main" val="4121113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template is a structured form that helps you carry out the steps prescribed in the algorithm. There are many different crisis plans templates. This one is a compilation of some of the best features of other templates.</a:t>
            </a:r>
            <a:endParaRPr lang="en-CA" dirty="0"/>
          </a:p>
        </p:txBody>
      </p:sp>
      <p:sp>
        <p:nvSpPr>
          <p:cNvPr id="4" name="Slide Number Placeholder 3"/>
          <p:cNvSpPr>
            <a:spLocks noGrp="1"/>
          </p:cNvSpPr>
          <p:nvPr>
            <p:ph type="sldNum" sz="quarter" idx="5"/>
          </p:nvPr>
        </p:nvSpPr>
        <p:spPr/>
        <p:txBody>
          <a:bodyPr/>
          <a:lstStyle/>
          <a:p>
            <a:fld id="{AF1C05EF-FEBA-4A8D-BD90-77A3027595E3}" type="slidenum">
              <a:rPr lang="en-CA" smtClean="0"/>
              <a:t>15</a:t>
            </a:fld>
            <a:endParaRPr lang="en-CA"/>
          </a:p>
        </p:txBody>
      </p:sp>
    </p:spTree>
    <p:extLst>
      <p:ext uri="{BB962C8B-B14F-4D97-AF65-F5344CB8AC3E}">
        <p14:creationId xmlns:p14="http://schemas.microsoft.com/office/powerpoint/2010/main" val="704445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0AB5E3-7C28-4EDE-9B48-5C282B79841F}" type="slidenum">
              <a:rPr lang="en-CA" smtClean="0"/>
              <a:t>16</a:t>
            </a:fld>
            <a:endParaRPr lang="en-CA"/>
          </a:p>
        </p:txBody>
      </p:sp>
    </p:spTree>
    <p:extLst>
      <p:ext uri="{BB962C8B-B14F-4D97-AF65-F5344CB8AC3E}">
        <p14:creationId xmlns:p14="http://schemas.microsoft.com/office/powerpoint/2010/main" val="2243186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be they family, friends, or mental health professionals who have a negative emotional footprint,  have difficulty staying in the window of emotional tolerance and easily becomes dysregulated, or are judgmental rather than understanding may make a crisis worse rather than better.</a:t>
            </a:r>
            <a:endParaRPr lang="en-CA" dirty="0"/>
          </a:p>
        </p:txBody>
      </p:sp>
      <p:sp>
        <p:nvSpPr>
          <p:cNvPr id="4" name="Slide Number Placeholder 3"/>
          <p:cNvSpPr>
            <a:spLocks noGrp="1"/>
          </p:cNvSpPr>
          <p:nvPr>
            <p:ph type="sldNum" sz="quarter" idx="5"/>
          </p:nvPr>
        </p:nvSpPr>
        <p:spPr/>
        <p:txBody>
          <a:bodyPr/>
          <a:lstStyle/>
          <a:p>
            <a:fld id="{AF1C05EF-FEBA-4A8D-BD90-77A3027595E3}" type="slidenum">
              <a:rPr lang="en-CA" smtClean="0"/>
              <a:t>23</a:t>
            </a:fld>
            <a:endParaRPr lang="en-CA"/>
          </a:p>
        </p:txBody>
      </p:sp>
    </p:spTree>
    <p:extLst>
      <p:ext uri="{BB962C8B-B14F-4D97-AF65-F5344CB8AC3E}">
        <p14:creationId xmlns:p14="http://schemas.microsoft.com/office/powerpoint/2010/main" val="1803476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0AB5E3-7C28-4EDE-9B48-5C282B79841F}" type="slidenum">
              <a:rPr lang="en-CA" smtClean="0"/>
              <a:t>25</a:t>
            </a:fld>
            <a:endParaRPr lang="en-CA"/>
          </a:p>
        </p:txBody>
      </p:sp>
    </p:spTree>
    <p:extLst>
      <p:ext uri="{BB962C8B-B14F-4D97-AF65-F5344CB8AC3E}">
        <p14:creationId xmlns:p14="http://schemas.microsoft.com/office/powerpoint/2010/main" val="2309745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C87F9-9F38-0C55-0777-E1CE5E775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76DD55-BC24-D6B4-BE04-3E5617EFD9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798EF1-9207-BCE0-A297-960CD2EB8F31}"/>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44A02BE1-B2C1-5CD2-DB9B-3CFF8B3CBB76}"/>
              </a:ext>
            </a:extLst>
          </p:cNvPr>
          <p:cNvSpPr>
            <a:spLocks noGrp="1"/>
          </p:cNvSpPr>
          <p:nvPr>
            <p:ph type="sldNum" sz="quarter" idx="5"/>
          </p:nvPr>
        </p:nvSpPr>
        <p:spPr/>
        <p:txBody>
          <a:bodyPr/>
          <a:lstStyle/>
          <a:p>
            <a:fld id="{570AB5E3-7C28-4EDE-9B48-5C282B79841F}" type="slidenum">
              <a:rPr lang="en-CA" smtClean="0"/>
              <a:t>30</a:t>
            </a:fld>
            <a:endParaRPr lang="en-CA"/>
          </a:p>
        </p:txBody>
      </p:sp>
    </p:spTree>
    <p:extLst>
      <p:ext uri="{BB962C8B-B14F-4D97-AF65-F5344CB8AC3E}">
        <p14:creationId xmlns:p14="http://schemas.microsoft.com/office/powerpoint/2010/main" val="2629392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US" dirty="0"/>
              <a:t>You are already familiar with the concept of falling into "holes". When we are in crisis we fall into a "hole". The crisis plans are ways of getting out of these holes faster and eventually avoiding them. What holes were to crisis plans, targets are to diary cards. Targets are short for targets for change. Targets are quite like holes.</a:t>
            </a:r>
            <a:endParaRPr lang="en-CA" dirty="0"/>
          </a:p>
        </p:txBody>
      </p:sp>
      <p:sp>
        <p:nvSpPr>
          <p:cNvPr id="4" name="Slide Number Placeholder 3"/>
          <p:cNvSpPr>
            <a:spLocks noGrp="1"/>
          </p:cNvSpPr>
          <p:nvPr>
            <p:ph type="sldNum" sz="quarter" idx="5"/>
          </p:nvPr>
        </p:nvSpPr>
        <p:spPr/>
        <p:txBody>
          <a:bodyPr/>
          <a:lstStyle/>
          <a:p>
            <a:fld id="{3B7FBAC6-29E3-411B-AD93-77E2F7020A39}" type="slidenum">
              <a:rPr lang="en-CA" smtClean="0"/>
              <a:t>40</a:t>
            </a:fld>
            <a:endParaRPr lang="en-CA"/>
          </a:p>
        </p:txBody>
      </p:sp>
    </p:spTree>
    <p:extLst>
      <p:ext uri="{BB962C8B-B14F-4D97-AF65-F5344CB8AC3E}">
        <p14:creationId xmlns:p14="http://schemas.microsoft.com/office/powerpoint/2010/main" val="3852905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B089DF-C2D0-4D45-BDC6-CED4E142998E}" type="datetimeFigureOut">
              <a:rPr lang="en-CA" smtClean="0"/>
              <a:t>2025-11-08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6189CCD-D5FE-4739-94A2-DBF2B4B08F61}" type="slidenum">
              <a:rPr lang="en-CA" smtClean="0"/>
              <a:t>‹#›</a:t>
            </a:fld>
            <a:endParaRPr lang="en-CA"/>
          </a:p>
        </p:txBody>
      </p:sp>
    </p:spTree>
    <p:extLst>
      <p:ext uri="{BB962C8B-B14F-4D97-AF65-F5344CB8AC3E}">
        <p14:creationId xmlns:p14="http://schemas.microsoft.com/office/powerpoint/2010/main" val="1609108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B089DF-C2D0-4D45-BDC6-CED4E142998E}" type="datetimeFigureOut">
              <a:rPr lang="en-CA" smtClean="0"/>
              <a:t>2025-11-08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6189CCD-D5FE-4739-94A2-DBF2B4B08F61}" type="slidenum">
              <a:rPr lang="en-CA" smtClean="0"/>
              <a:t>‹#›</a:t>
            </a:fld>
            <a:endParaRPr lang="en-CA"/>
          </a:p>
        </p:txBody>
      </p:sp>
    </p:spTree>
    <p:extLst>
      <p:ext uri="{BB962C8B-B14F-4D97-AF65-F5344CB8AC3E}">
        <p14:creationId xmlns:p14="http://schemas.microsoft.com/office/powerpoint/2010/main" val="2087762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CEB089DF-C2D0-4D45-BDC6-CED4E142998E}" type="datetimeFigureOut">
              <a:rPr lang="en-CA" smtClean="0"/>
              <a:t>2025-11-08</a:t>
            </a:fld>
            <a:endParaRPr lang="en-CA"/>
          </a:p>
        </p:txBody>
      </p:sp>
      <p:sp>
        <p:nvSpPr>
          <p:cNvPr id="5" name="Footer Placeholder 4"/>
          <p:cNvSpPr>
            <a:spLocks noGrp="1"/>
          </p:cNvSpPr>
          <p:nvPr>
            <p:ph type="ftr" sz="quarter" idx="11"/>
          </p:nvPr>
        </p:nvSpPr>
        <p:spPr>
          <a:xfrm>
            <a:off x="3776135" y="6422854"/>
            <a:ext cx="4279669" cy="365125"/>
          </a:xfrm>
        </p:spPr>
        <p:txBody>
          <a:bodyPr/>
          <a:lstStyle/>
          <a:p>
            <a:endParaRPr lang="en-CA"/>
          </a:p>
        </p:txBody>
      </p:sp>
      <p:sp>
        <p:nvSpPr>
          <p:cNvPr id="6" name="Slide Number Placeholder 5"/>
          <p:cNvSpPr>
            <a:spLocks noGrp="1"/>
          </p:cNvSpPr>
          <p:nvPr>
            <p:ph type="sldNum" sz="quarter" idx="12"/>
          </p:nvPr>
        </p:nvSpPr>
        <p:spPr>
          <a:xfrm>
            <a:off x="8073048" y="6422854"/>
            <a:ext cx="879759" cy="365125"/>
          </a:xfrm>
        </p:spPr>
        <p:txBody>
          <a:bodyPr/>
          <a:lstStyle/>
          <a:p>
            <a:fld id="{86189CCD-D5FE-4739-94A2-DBF2B4B08F61}" type="slidenum">
              <a:rPr lang="en-CA" smtClean="0"/>
              <a:t>‹#›</a:t>
            </a:fld>
            <a:endParaRPr lang="en-CA"/>
          </a:p>
        </p:txBody>
      </p:sp>
    </p:spTree>
    <p:extLst>
      <p:ext uri="{BB962C8B-B14F-4D97-AF65-F5344CB8AC3E}">
        <p14:creationId xmlns:p14="http://schemas.microsoft.com/office/powerpoint/2010/main" val="39104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B089DF-C2D0-4D45-BDC6-CED4E142998E}" type="datetimeFigureOut">
              <a:rPr lang="en-CA" smtClean="0"/>
              <a:t>2025-11-08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6189CCD-D5FE-4739-94A2-DBF2B4B08F61}" type="slidenum">
              <a:rPr lang="en-CA" smtClean="0"/>
              <a:t>‹#›</a:t>
            </a:fld>
            <a:endParaRPr lang="en-CA"/>
          </a:p>
        </p:txBody>
      </p:sp>
    </p:spTree>
    <p:extLst>
      <p:ext uri="{BB962C8B-B14F-4D97-AF65-F5344CB8AC3E}">
        <p14:creationId xmlns:p14="http://schemas.microsoft.com/office/powerpoint/2010/main" val="2123094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CEB089DF-C2D0-4D45-BDC6-CED4E142998E}" type="datetimeFigureOut">
              <a:rPr lang="en-CA" smtClean="0"/>
              <a:t>2025-11-08</a:t>
            </a:fld>
            <a:endParaRPr lang="en-C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C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6189CCD-D5FE-4739-94A2-DBF2B4B08F61}" type="slidenum">
              <a:rPr lang="en-CA" smtClean="0"/>
              <a:t>‹#›</a:t>
            </a:fld>
            <a:endParaRPr lang="en-CA"/>
          </a:p>
        </p:txBody>
      </p:sp>
    </p:spTree>
    <p:extLst>
      <p:ext uri="{BB962C8B-B14F-4D97-AF65-F5344CB8AC3E}">
        <p14:creationId xmlns:p14="http://schemas.microsoft.com/office/powerpoint/2010/main" val="156724896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B089DF-C2D0-4D45-BDC6-CED4E142998E}" type="datetimeFigureOut">
              <a:rPr lang="en-CA" smtClean="0"/>
              <a:t>2025-11-08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6189CCD-D5FE-4739-94A2-DBF2B4B08F61}" type="slidenum">
              <a:rPr lang="en-CA" smtClean="0"/>
              <a:t>‹#›</a:t>
            </a:fld>
            <a:endParaRPr lang="en-CA"/>
          </a:p>
        </p:txBody>
      </p:sp>
    </p:spTree>
    <p:extLst>
      <p:ext uri="{BB962C8B-B14F-4D97-AF65-F5344CB8AC3E}">
        <p14:creationId xmlns:p14="http://schemas.microsoft.com/office/powerpoint/2010/main" val="2441282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B089DF-C2D0-4D45-BDC6-CED4E142998E}" type="datetimeFigureOut">
              <a:rPr lang="en-CA" smtClean="0"/>
              <a:t>2025-11-08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6189CCD-D5FE-4739-94A2-DBF2B4B08F61}" type="slidenum">
              <a:rPr lang="en-CA" smtClean="0"/>
              <a:t>‹#›</a:t>
            </a:fld>
            <a:endParaRPr lang="en-CA"/>
          </a:p>
        </p:txBody>
      </p:sp>
    </p:spTree>
    <p:extLst>
      <p:ext uri="{BB962C8B-B14F-4D97-AF65-F5344CB8AC3E}">
        <p14:creationId xmlns:p14="http://schemas.microsoft.com/office/powerpoint/2010/main" val="455968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B089DF-C2D0-4D45-BDC6-CED4E142998E}" type="datetimeFigureOut">
              <a:rPr lang="en-CA" smtClean="0"/>
              <a:t>2025-11-08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6189CCD-D5FE-4739-94A2-DBF2B4B08F61}" type="slidenum">
              <a:rPr lang="en-CA" smtClean="0"/>
              <a:t>‹#›</a:t>
            </a:fld>
            <a:endParaRPr lang="en-CA"/>
          </a:p>
        </p:txBody>
      </p:sp>
    </p:spTree>
    <p:extLst>
      <p:ext uri="{BB962C8B-B14F-4D97-AF65-F5344CB8AC3E}">
        <p14:creationId xmlns:p14="http://schemas.microsoft.com/office/powerpoint/2010/main" val="3041671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089DF-C2D0-4D45-BDC6-CED4E142998E}" type="datetimeFigureOut">
              <a:rPr lang="en-CA" smtClean="0"/>
              <a:t>2025-11-08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6189CCD-D5FE-4739-94A2-DBF2B4B08F61}" type="slidenum">
              <a:rPr lang="en-CA" smtClean="0"/>
              <a:t>‹#›</a:t>
            </a:fld>
            <a:endParaRPr lang="en-CA"/>
          </a:p>
        </p:txBody>
      </p:sp>
    </p:spTree>
    <p:extLst>
      <p:ext uri="{BB962C8B-B14F-4D97-AF65-F5344CB8AC3E}">
        <p14:creationId xmlns:p14="http://schemas.microsoft.com/office/powerpoint/2010/main" val="1797113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B089DF-C2D0-4D45-BDC6-CED4E142998E}" type="datetimeFigureOut">
              <a:rPr lang="en-CA" smtClean="0"/>
              <a:t>2025-11-08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6189CCD-D5FE-4739-94A2-DBF2B4B08F61}" type="slidenum">
              <a:rPr lang="en-CA" smtClean="0"/>
              <a:t>‹#›</a:t>
            </a:fld>
            <a:endParaRPr lang="en-CA"/>
          </a:p>
        </p:txBody>
      </p:sp>
    </p:spTree>
    <p:extLst>
      <p:ext uri="{BB962C8B-B14F-4D97-AF65-F5344CB8AC3E}">
        <p14:creationId xmlns:p14="http://schemas.microsoft.com/office/powerpoint/2010/main" val="333751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B089DF-C2D0-4D45-BDC6-CED4E142998E}" type="datetimeFigureOut">
              <a:rPr lang="en-CA" smtClean="0"/>
              <a:t>2025-11-08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6189CCD-D5FE-4739-94A2-DBF2B4B08F61}" type="slidenum">
              <a:rPr lang="en-CA" smtClean="0"/>
              <a:t>‹#›</a:t>
            </a:fld>
            <a:endParaRPr lang="en-CA"/>
          </a:p>
        </p:txBody>
      </p:sp>
    </p:spTree>
    <p:extLst>
      <p:ext uri="{BB962C8B-B14F-4D97-AF65-F5344CB8AC3E}">
        <p14:creationId xmlns:p14="http://schemas.microsoft.com/office/powerpoint/2010/main" val="1112212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CEB089DF-C2D0-4D45-BDC6-CED4E142998E}" type="datetimeFigureOut">
              <a:rPr lang="en-CA" smtClean="0"/>
              <a:t>2025-11-08</a:t>
            </a:fld>
            <a:endParaRPr lang="en-CA"/>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CA"/>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86189CCD-D5FE-4739-94A2-DBF2B4B08F61}" type="slidenum">
              <a:rPr lang="en-CA" smtClean="0"/>
              <a:t>‹#›</a:t>
            </a:fld>
            <a:endParaRPr lang="en-CA"/>
          </a:p>
        </p:txBody>
      </p:sp>
    </p:spTree>
    <p:extLst>
      <p:ext uri="{BB962C8B-B14F-4D97-AF65-F5344CB8AC3E}">
        <p14:creationId xmlns:p14="http://schemas.microsoft.com/office/powerpoint/2010/main" val="38131636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cid:455625438458144103886886"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cid:51445438600304750688904"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cid:51445438600304750688904"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package" Target="../embeddings/Microsoft_Excel_Worksheet.xlsx"/><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cid:51445438600304750688904" TargetMode="External"/><Relationship Id="rId5" Type="http://schemas.openxmlformats.org/officeDocument/2006/relationships/image" Target="../media/image15.jpeg"/><Relationship Id="rId4" Type="http://schemas.openxmlformats.org/officeDocument/2006/relationships/image" Target="../media/image21.jpeg"/></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package" Target="../embeddings/Microsoft_PowerPoint_Presentation.pptx"/><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cid:57875584803303866583856"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cid:455625438458144103886886"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cid:51445438600304750688904"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52.xml.rels><?xml version="1.0" encoding="UTF-8" standalone="yes"?>
<Relationships xmlns="http://schemas.openxmlformats.org/package/2006/relationships"><Relationship Id="rId3" Type="http://schemas.openxmlformats.org/officeDocument/2006/relationships/image" Target="cid:51445438600304750688904"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37CA2-2D52-FFEF-93EB-FE1FBEEA1914}"/>
              </a:ext>
            </a:extLst>
          </p:cNvPr>
          <p:cNvSpPr>
            <a:spLocks noGrp="1"/>
          </p:cNvSpPr>
          <p:nvPr>
            <p:ph type="ctrTitle" idx="4294967295"/>
          </p:nvPr>
        </p:nvSpPr>
        <p:spPr>
          <a:xfrm>
            <a:off x="2072325" y="1376887"/>
            <a:ext cx="8047349" cy="2387600"/>
          </a:xfrm>
        </p:spPr>
        <p:txBody>
          <a:bodyPr>
            <a:normAutofit fontScale="90000"/>
          </a:bodyPr>
          <a:lstStyle/>
          <a:p>
            <a:pPr algn="ctr"/>
            <a:r>
              <a:rPr lang="en-CA" sz="6600" dirty="0">
                <a:solidFill>
                  <a:schemeClr val="bg1"/>
                </a:solidFill>
              </a:rPr>
              <a:t>BOING GROUP AND HOMEWORK GROUPS </a:t>
            </a:r>
            <a:r>
              <a:rPr lang="en-CA" dirty="0"/>
              <a:t>GROUP</a:t>
            </a:r>
          </a:p>
        </p:txBody>
      </p:sp>
    </p:spTree>
    <p:extLst>
      <p:ext uri="{BB962C8B-B14F-4D97-AF65-F5344CB8AC3E}">
        <p14:creationId xmlns:p14="http://schemas.microsoft.com/office/powerpoint/2010/main" val="809496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C7511E-6F6A-48A3-B8A0-16271D48153D}"/>
              </a:ext>
            </a:extLst>
          </p:cNvPr>
          <p:cNvSpPr/>
          <p:nvPr/>
        </p:nvSpPr>
        <p:spPr>
          <a:xfrm>
            <a:off x="1257300" y="690718"/>
            <a:ext cx="4838700" cy="5476564"/>
          </a:xfrm>
          <a:prstGeom prst="rect">
            <a:avLst/>
          </a:prstGeom>
        </p:spPr>
        <p:txBody>
          <a:bodyPr wrap="square">
            <a:spAutoFit/>
          </a:bodyPr>
          <a:lstStyle/>
          <a:p>
            <a:pPr>
              <a:lnSpc>
                <a:spcPct val="107000"/>
              </a:lnSpc>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 walk down the street.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There is a deep hole in the sidewalk.</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 fall in.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 am lost… I am helpless.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It isn’t my fault.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It takes forever to find a way out.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 walk down the same Street.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There is a deep hole in the sidewalk.</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 pretend I don’t see it.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 fall in again.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 can’t believe I am in the same place.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But it isn’t my fault.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It still takes me a long time to get out.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D686DD8-D8F3-46E7-94B2-517142C61993}"/>
              </a:ext>
            </a:extLst>
          </p:cNvPr>
          <p:cNvSpPr txBox="1"/>
          <p:nvPr/>
        </p:nvSpPr>
        <p:spPr>
          <a:xfrm>
            <a:off x="6829426" y="1466632"/>
            <a:ext cx="4543424" cy="5017527"/>
          </a:xfrm>
          <a:prstGeom prst="rect">
            <a:avLst/>
          </a:prstGeom>
          <a:noFill/>
        </p:spPr>
        <p:txBody>
          <a:bodyPr wrap="square">
            <a:spAutoFit/>
          </a:bodyPr>
          <a:lstStyle/>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 walk down the same Street.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There is a deep hole in the sidewalk.</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 see it is there.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 still fall in. It’s a habit.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My eyes are open.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 know where I am.</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It is my fault. I get out immediately.</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 walk down the same Street.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There is a deep hole in the sidewalk.</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 walk around it.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 walk down another Street.”</a:t>
            </a:r>
          </a:p>
          <a:p>
            <a:pPr>
              <a:lnSpc>
                <a:spcPct val="107000"/>
              </a:lnSpc>
            </a:pP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Portia Nelson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57FD689-C912-7E59-EBEC-955332DF0409}"/>
              </a:ext>
            </a:extLst>
          </p:cNvPr>
          <p:cNvSpPr txBox="1"/>
          <p:nvPr/>
        </p:nvSpPr>
        <p:spPr>
          <a:xfrm>
            <a:off x="2476146" y="592467"/>
            <a:ext cx="7973134" cy="646331"/>
          </a:xfrm>
          <a:prstGeom prst="rect">
            <a:avLst/>
          </a:prstGeom>
          <a:noFill/>
        </p:spPr>
        <p:txBody>
          <a:bodyPr wrap="square">
            <a:spAutoFit/>
          </a:bodyPr>
          <a:lstStyle/>
          <a:p>
            <a:r>
              <a:rPr lang="en-CA" sz="3600" dirty="0">
                <a:solidFill>
                  <a:schemeClr val="bg1"/>
                </a:solidFill>
              </a:rPr>
              <a:t>THERE’S A HOLE IN MY SIDEWALK</a:t>
            </a:r>
          </a:p>
        </p:txBody>
      </p:sp>
    </p:spTree>
    <p:extLst>
      <p:ext uri="{BB962C8B-B14F-4D97-AF65-F5344CB8AC3E}">
        <p14:creationId xmlns:p14="http://schemas.microsoft.com/office/powerpoint/2010/main" val="1017893286"/>
      </p:ext>
    </p:extLst>
  </p:cSld>
  <p:clrMapOvr>
    <a:masterClrMapping/>
  </p:clrMapOvr>
  <mc:AlternateContent xmlns:mc="http://schemas.openxmlformats.org/markup-compatibility/2006" xmlns:p14="http://schemas.microsoft.com/office/powerpoint/2010/main">
    <mc:Choice Requires="p14">
      <p:transition spd="med" p14:dur="700" advTm="46863">
        <p:fade/>
      </p:transition>
    </mc:Choice>
    <mc:Fallback xmlns="">
      <p:transition spd="med" advTm="46863">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CEF682-C1B3-4040-98F9-A2A9551313C0}"/>
              </a:ext>
            </a:extLst>
          </p:cNvPr>
          <p:cNvSpPr>
            <a:spLocks noGrp="1"/>
          </p:cNvSpPr>
          <p:nvPr>
            <p:ph type="title" idx="4294967295"/>
          </p:nvPr>
        </p:nvSpPr>
        <p:spPr>
          <a:xfrm>
            <a:off x="0" y="241300"/>
            <a:ext cx="4949825" cy="1455738"/>
          </a:xfrm>
        </p:spPr>
        <p:txBody>
          <a:bodyPr>
            <a:normAutofit/>
          </a:bodyPr>
          <a:lstStyle/>
          <a:p>
            <a:pPr algn="ctr"/>
            <a:r>
              <a:rPr lang="en-CA" sz="2800" dirty="0">
                <a:solidFill>
                  <a:schemeClr val="bg1"/>
                </a:solidFill>
              </a:rPr>
              <a:t>Step 2. of the algorithm Identifying the “holes” you want to work on</a:t>
            </a:r>
          </a:p>
        </p:txBody>
      </p:sp>
      <p:sp>
        <p:nvSpPr>
          <p:cNvPr id="7" name="TextBox 6">
            <a:extLst>
              <a:ext uri="{FF2B5EF4-FFF2-40B4-BE49-F238E27FC236}">
                <a16:creationId xmlns:a16="http://schemas.microsoft.com/office/drawing/2014/main" id="{6D1D4042-0B4E-3E8B-5ACA-6735EDD43FD0}"/>
              </a:ext>
            </a:extLst>
          </p:cNvPr>
          <p:cNvSpPr txBox="1"/>
          <p:nvPr/>
        </p:nvSpPr>
        <p:spPr>
          <a:xfrm>
            <a:off x="4677561" y="536543"/>
            <a:ext cx="7514439" cy="6555641"/>
          </a:xfrm>
          <a:prstGeom prst="rect">
            <a:avLst/>
          </a:prstGeom>
          <a:noFill/>
        </p:spPr>
        <p:txBody>
          <a:bodyPr wrap="square">
            <a:spAutoFit/>
          </a:bodyPr>
          <a:lstStyle/>
          <a:p>
            <a:pPr marL="285750" indent="-285750">
              <a:buFont typeface="Arial" panose="020B0604020202020204" pitchFamily="34" charset="0"/>
              <a:buChar char="•"/>
            </a:pPr>
            <a:r>
              <a:rPr lang="en-US" sz="2000" dirty="0"/>
              <a:t>Identifying the holes you want to work on is the first item in the crisis plan template</a:t>
            </a:r>
          </a:p>
          <a:p>
            <a:pPr marL="285750" indent="-285750">
              <a:buFont typeface="Arial" panose="020B0604020202020204" pitchFamily="34" charset="0"/>
              <a:buChar char="•"/>
            </a:pPr>
            <a:r>
              <a:rPr lang="en-US" sz="2000" dirty="0"/>
              <a:t>Holes are any dysregulated, problematic, repetitive patterns of thoughts, feelings, or behaviors that you want to change.</a:t>
            </a:r>
          </a:p>
          <a:p>
            <a:pPr marL="285750" indent="-285750">
              <a:buFont typeface="Arial" panose="020B0604020202020204" pitchFamily="34" charset="0"/>
              <a:buChar char="•"/>
            </a:pPr>
            <a:r>
              <a:rPr lang="en-US" sz="2000" dirty="0">
                <a:solidFill>
                  <a:schemeClr val="bg1"/>
                </a:solidFill>
              </a:rPr>
              <a:t>Examples of holes include:</a:t>
            </a:r>
          </a:p>
          <a:p>
            <a:pPr marL="285750" indent="-285750">
              <a:buFont typeface="Arial" panose="020B0604020202020204" pitchFamily="34" charset="0"/>
              <a:buChar char="•"/>
            </a:pPr>
            <a:r>
              <a:rPr lang="en-US" sz="2000" dirty="0"/>
              <a:t>Any kind of substance abuse. Any other addiction such as gambling</a:t>
            </a:r>
          </a:p>
          <a:p>
            <a:pPr marL="285750" indent="-285750">
              <a:buFont typeface="Arial" panose="020B0604020202020204" pitchFamily="34" charset="0"/>
              <a:buChar char="•"/>
            </a:pPr>
            <a:r>
              <a:rPr lang="en-US" sz="2000" dirty="0"/>
              <a:t>Any destructive impulsive behavior</a:t>
            </a:r>
          </a:p>
          <a:p>
            <a:pPr marL="285750" indent="-285750">
              <a:buFont typeface="Arial" panose="020B0604020202020204" pitchFamily="34" charset="0"/>
              <a:buChar char="•"/>
            </a:pPr>
            <a:r>
              <a:rPr lang="en-US" sz="2000" dirty="0"/>
              <a:t>Engaging in repeated dysfunctional interpersonal interactions</a:t>
            </a:r>
          </a:p>
          <a:p>
            <a:pPr marL="285750" indent="-285750">
              <a:buFont typeface="Arial" panose="020B0604020202020204" pitchFamily="34" charset="0"/>
              <a:buChar char="•"/>
            </a:pPr>
            <a:r>
              <a:rPr lang="en-US" sz="2000" dirty="0"/>
              <a:t>Self blaming in a ruminative way or negative self talk</a:t>
            </a:r>
          </a:p>
          <a:p>
            <a:pPr marL="285750" indent="-285750">
              <a:buFont typeface="Arial" panose="020B0604020202020204" pitchFamily="34" charset="0"/>
              <a:buChar char="•"/>
            </a:pPr>
            <a:r>
              <a:rPr lang="en-US" sz="2000" dirty="0"/>
              <a:t>Being overly critical of others</a:t>
            </a:r>
          </a:p>
          <a:p>
            <a:pPr marL="285750" indent="-285750">
              <a:buFont typeface="Arial" panose="020B0604020202020204" pitchFamily="34" charset="0"/>
              <a:buChar char="•"/>
            </a:pPr>
            <a:r>
              <a:rPr lang="en-US" sz="2000" dirty="0"/>
              <a:t>Any dysregulated emotion such as anxiety, anger, or despair</a:t>
            </a:r>
          </a:p>
          <a:p>
            <a:pPr marL="285750" indent="-285750">
              <a:buFont typeface="Arial" panose="020B0604020202020204" pitchFamily="34" charset="0"/>
              <a:buChar char="•"/>
            </a:pPr>
            <a:r>
              <a:rPr lang="en-US" sz="2000" dirty="0"/>
              <a:t>Problems with boundaries, not being able to say no when appropriate. Being passive, aggressive or both.</a:t>
            </a:r>
          </a:p>
          <a:p>
            <a:pPr marL="285750" indent="-285750">
              <a:buFont typeface="Arial" panose="020B0604020202020204" pitchFamily="34" charset="0"/>
              <a:buChar char="•"/>
            </a:pPr>
            <a:r>
              <a:rPr lang="en-US" sz="2000" dirty="0"/>
              <a:t>Any frequently recurring behavior that you later regret</a:t>
            </a:r>
          </a:p>
          <a:p>
            <a:pPr marL="285750" indent="-285750">
              <a:buFont typeface="Arial" panose="020B0604020202020204" pitchFamily="34" charset="0"/>
              <a:buChar char="•"/>
            </a:pPr>
            <a:r>
              <a:rPr lang="en-US" sz="2000" dirty="0"/>
              <a:t>Withdrawing or running away</a:t>
            </a:r>
          </a:p>
          <a:p>
            <a:pPr marL="285750" indent="-285750">
              <a:buFont typeface="Arial" panose="020B0604020202020204" pitchFamily="34" charset="0"/>
              <a:buChar char="•"/>
            </a:pPr>
            <a:r>
              <a:rPr lang="en-US" sz="2000" dirty="0"/>
              <a:t>Thinking of, or actually hurting yourself</a:t>
            </a:r>
          </a:p>
          <a:p>
            <a:pPr marL="285750" indent="-285750">
              <a:buFont typeface="Arial" panose="020B0604020202020204" pitchFamily="34" charset="0"/>
              <a:buChar char="•"/>
            </a:pPr>
            <a:r>
              <a:rPr lang="en-US" sz="2000" dirty="0"/>
              <a:t>Suicidal thoughts</a:t>
            </a:r>
          </a:p>
          <a:p>
            <a:pPr marL="285750" indent="-285750">
              <a:buFont typeface="Arial" panose="020B0604020202020204" pitchFamily="34" charset="0"/>
              <a:buChar char="•"/>
            </a:pPr>
            <a:r>
              <a:rPr lang="en-US" sz="2000" dirty="0"/>
              <a:t>Etc.</a:t>
            </a:r>
          </a:p>
          <a:p>
            <a:pPr marL="285750" indent="-285750">
              <a:buFont typeface="Arial" panose="020B0604020202020204" pitchFamily="34" charset="0"/>
              <a:buChar char="•"/>
            </a:pPr>
            <a:r>
              <a:rPr lang="en-US" sz="2000" dirty="0"/>
              <a:t>It’s helpful to consider physical, emotional, thinking, and behavior holes separately although they go together:</a:t>
            </a:r>
          </a:p>
          <a:p>
            <a:pPr marL="285750" indent="-285750">
              <a:buFont typeface="Arial" panose="020B0604020202020204" pitchFamily="34" charset="0"/>
              <a:buChar char="•"/>
            </a:pPr>
            <a:endParaRPr lang="en-CA" sz="2000" dirty="0"/>
          </a:p>
        </p:txBody>
      </p:sp>
      <p:pic>
        <p:nvPicPr>
          <p:cNvPr id="2" name="Picture 2" descr="IMG_3578[2210]">
            <a:extLst>
              <a:ext uri="{FF2B5EF4-FFF2-40B4-BE49-F238E27FC236}">
                <a16:creationId xmlns:a16="http://schemas.microsoft.com/office/drawing/2014/main" id="{FF3DFE8B-CF7A-69CF-BC9D-61A383F25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74123" y="1724641"/>
            <a:ext cx="4531360" cy="447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5323677"/>
      </p:ext>
    </p:extLst>
  </p:cSld>
  <p:clrMapOvr>
    <a:masterClrMapping/>
  </p:clrMapOvr>
  <mc:AlternateContent xmlns:mc="http://schemas.openxmlformats.org/markup-compatibility/2006" xmlns:p14="http://schemas.microsoft.com/office/powerpoint/2010/main">
    <mc:Choice Requires="p14">
      <p:transition spd="slow" p14:dur="2000" advTm="96565"/>
    </mc:Choice>
    <mc:Fallback xmlns="">
      <p:transition spd="slow" advTm="9656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66D35C-A60D-42BE-8796-FA76A73AC793}"/>
              </a:ext>
            </a:extLst>
          </p:cNvPr>
          <p:cNvSpPr>
            <a:spLocks noGrp="1"/>
          </p:cNvSpPr>
          <p:nvPr>
            <p:ph type="title" idx="4294967295"/>
          </p:nvPr>
        </p:nvSpPr>
        <p:spPr>
          <a:xfrm>
            <a:off x="0" y="-169863"/>
            <a:ext cx="4094163" cy="1508126"/>
          </a:xfrm>
        </p:spPr>
        <p:txBody>
          <a:bodyPr vert="horz" lIns="91440" tIns="45720" rIns="91440" bIns="45720" rtlCol="0" anchor="ctr">
            <a:normAutofit/>
          </a:bodyPr>
          <a:lstStyle/>
          <a:p>
            <a:pPr algn="ctr"/>
            <a:r>
              <a:rPr lang="en-US" sz="2800" b="1" spc="150" dirty="0">
                <a:solidFill>
                  <a:schemeClr val="bg1"/>
                </a:solidFill>
              </a:rPr>
              <a:t>2.Feeling wheel: Finding your emotional holes</a:t>
            </a:r>
          </a:p>
        </p:txBody>
      </p:sp>
      <p:sp>
        <p:nvSpPr>
          <p:cNvPr id="7" name="TextBox 6">
            <a:extLst>
              <a:ext uri="{FF2B5EF4-FFF2-40B4-BE49-F238E27FC236}">
                <a16:creationId xmlns:a16="http://schemas.microsoft.com/office/drawing/2014/main" id="{AC81B5CF-DAFD-CB9C-2314-B95B3B648EA9}"/>
              </a:ext>
            </a:extLst>
          </p:cNvPr>
          <p:cNvSpPr txBox="1"/>
          <p:nvPr/>
        </p:nvSpPr>
        <p:spPr>
          <a:xfrm>
            <a:off x="0" y="1415143"/>
            <a:ext cx="4601240" cy="5638800"/>
          </a:xfrm>
          <a:prstGeom prst="rect">
            <a:avLst/>
          </a:prstGeom>
        </p:spPr>
        <p:txBody>
          <a:bodyPr vert="horz" lIns="91440" tIns="45720" rIns="91440" bIns="45720" rtlCol="0">
            <a:normAutofit fontScale="92500" lnSpcReduction="10000"/>
          </a:bodyPr>
          <a:lstStyle/>
          <a:p>
            <a:pPr marL="285750" indent="-182880" defTabSz="914400">
              <a:lnSpc>
                <a:spcPct val="90000"/>
              </a:lnSpc>
              <a:spcAft>
                <a:spcPts val="600"/>
              </a:spcAft>
              <a:buClr>
                <a:schemeClr val="tx1"/>
              </a:buClr>
              <a:buFont typeface="Wingdings" pitchFamily="2" charset="2"/>
              <a:buChar char=""/>
            </a:pPr>
            <a:r>
              <a:rPr lang="en-US" sz="2600" dirty="0"/>
              <a:t>To find your “emotional holes” using the feeling wheel: </a:t>
            </a:r>
          </a:p>
          <a:p>
            <a:pPr marL="285750" indent="-182880" defTabSz="914400">
              <a:lnSpc>
                <a:spcPct val="90000"/>
              </a:lnSpc>
              <a:spcAft>
                <a:spcPts val="600"/>
              </a:spcAft>
              <a:buClr>
                <a:schemeClr val="tx1"/>
              </a:buClr>
              <a:buFont typeface="Wingdings" pitchFamily="2" charset="2"/>
              <a:buChar char=""/>
            </a:pPr>
            <a:r>
              <a:rPr lang="en-US" sz="2600" dirty="0"/>
              <a:t>Think of a specific recent crisis you found yourself in and is a common type of crisis for you. </a:t>
            </a:r>
          </a:p>
          <a:p>
            <a:pPr marL="285750" indent="-182880" defTabSz="914400">
              <a:lnSpc>
                <a:spcPct val="90000"/>
              </a:lnSpc>
              <a:spcAft>
                <a:spcPts val="600"/>
              </a:spcAft>
              <a:buClr>
                <a:schemeClr val="tx1"/>
              </a:buClr>
              <a:buFont typeface="Wingdings" pitchFamily="2" charset="2"/>
              <a:buChar char=""/>
            </a:pPr>
            <a:r>
              <a:rPr lang="en-US" sz="2600" dirty="0"/>
              <a:t>Try to identify one or more feelings you experienced during that crisis</a:t>
            </a:r>
          </a:p>
          <a:p>
            <a:pPr marL="285750" indent="-182880" defTabSz="914400">
              <a:lnSpc>
                <a:spcPct val="90000"/>
              </a:lnSpc>
              <a:spcAft>
                <a:spcPts val="600"/>
              </a:spcAft>
              <a:buClr>
                <a:schemeClr val="tx1"/>
              </a:buClr>
              <a:buFont typeface="Wingdings" pitchFamily="2" charset="2"/>
              <a:buChar char=""/>
            </a:pPr>
            <a:r>
              <a:rPr lang="en-US" sz="2600" dirty="0"/>
              <a:t>For help identifying your feeling consider the innermost circle of the wheel.</a:t>
            </a:r>
          </a:p>
          <a:p>
            <a:pPr marL="285750" indent="-182880" defTabSz="914400">
              <a:lnSpc>
                <a:spcPct val="90000"/>
              </a:lnSpc>
              <a:spcAft>
                <a:spcPts val="600"/>
              </a:spcAft>
              <a:buClr>
                <a:schemeClr val="tx1"/>
              </a:buClr>
              <a:buFont typeface="Wingdings" pitchFamily="2" charset="2"/>
              <a:buChar char=""/>
            </a:pPr>
            <a:r>
              <a:rPr lang="en-US" sz="2600" dirty="0"/>
              <a:t>Work from the center towards the periphery of the circle to further home in on your feelings.</a:t>
            </a:r>
          </a:p>
          <a:p>
            <a:pPr marL="285750" indent="-182880" defTabSz="914400">
              <a:lnSpc>
                <a:spcPct val="90000"/>
              </a:lnSpc>
              <a:spcAft>
                <a:spcPts val="600"/>
              </a:spcAft>
              <a:buClr>
                <a:schemeClr val="tx1"/>
              </a:buClr>
              <a:buFont typeface="Wingdings" pitchFamily="2" charset="2"/>
              <a:buChar char=""/>
            </a:pPr>
            <a:r>
              <a:rPr lang="en-US" sz="2600" dirty="0"/>
              <a:t>These are your “emotional holes” or the feelings you tend to experience in a crisis</a:t>
            </a:r>
          </a:p>
          <a:p>
            <a:pPr marL="285750" indent="-182880" defTabSz="914400">
              <a:lnSpc>
                <a:spcPct val="90000"/>
              </a:lnSpc>
              <a:spcAft>
                <a:spcPts val="600"/>
              </a:spcAft>
              <a:buClr>
                <a:schemeClr val="tx1"/>
              </a:buClr>
              <a:buFont typeface="Wingdings" pitchFamily="2" charset="2"/>
              <a:buChar char=""/>
            </a:pPr>
            <a:endParaRPr lang="en-US" sz="2400" dirty="0">
              <a:solidFill>
                <a:schemeClr val="bg1"/>
              </a:solidFill>
            </a:endParaRPr>
          </a:p>
        </p:txBody>
      </p:sp>
      <p:pic>
        <p:nvPicPr>
          <p:cNvPr id="4" name="Picture 3" descr="A circular chart with different colored words&#10;&#10;Description automatically generated">
            <a:extLst>
              <a:ext uri="{FF2B5EF4-FFF2-40B4-BE49-F238E27FC236}">
                <a16:creationId xmlns:a16="http://schemas.microsoft.com/office/drawing/2014/main" id="{0158F1DD-7F3E-45E1-82ED-9DFF30A6759F}"/>
              </a:ext>
            </a:extLst>
          </p:cNvPr>
          <p:cNvPicPr/>
          <p:nvPr/>
        </p:nvPicPr>
        <p:blipFill>
          <a:blip r:embed="rId3" r:link="rId4">
            <a:extLst>
              <a:ext uri="{28A0092B-C50C-407E-A947-70E740481C1C}">
                <a14:useLocalDpi xmlns:a14="http://schemas.microsoft.com/office/drawing/2010/main" val="0"/>
              </a:ext>
            </a:extLst>
          </a:blip>
          <a:stretch>
            <a:fillRect/>
          </a:stretch>
        </p:blipFill>
        <p:spPr bwMode="auto">
          <a:xfrm>
            <a:off x="4686300" y="70884"/>
            <a:ext cx="7420640" cy="6787116"/>
          </a:xfrm>
          <a:prstGeom prst="rect">
            <a:avLst/>
          </a:prstGeom>
          <a:noFill/>
        </p:spPr>
      </p:pic>
    </p:spTree>
    <p:extLst>
      <p:ext uri="{BB962C8B-B14F-4D97-AF65-F5344CB8AC3E}">
        <p14:creationId xmlns:p14="http://schemas.microsoft.com/office/powerpoint/2010/main" val="1791763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AB94A00-C0F4-4683-A72C-9CBE0A642687}"/>
              </a:ext>
            </a:extLst>
          </p:cNvPr>
          <p:cNvPicPr>
            <a:picLocks noGrp="1" noChangeAspect="1"/>
          </p:cNvPicPr>
          <p:nvPr>
            <p:ph idx="4294967295"/>
          </p:nvPr>
        </p:nvPicPr>
        <p:blipFill>
          <a:blip r:embed="rId2"/>
          <a:stretch>
            <a:fillRect/>
          </a:stretch>
        </p:blipFill>
        <p:spPr>
          <a:xfrm>
            <a:off x="513905" y="1349981"/>
            <a:ext cx="4813300" cy="4981575"/>
          </a:xfrm>
          <a:prstGeom prst="rect">
            <a:avLst/>
          </a:prstGeom>
        </p:spPr>
      </p:pic>
      <p:sp>
        <p:nvSpPr>
          <p:cNvPr id="10" name="TextBox 9">
            <a:extLst>
              <a:ext uri="{FF2B5EF4-FFF2-40B4-BE49-F238E27FC236}">
                <a16:creationId xmlns:a16="http://schemas.microsoft.com/office/drawing/2014/main" id="{EE0563A7-6EFE-F385-99B3-EAC54DD2C55F}"/>
              </a:ext>
            </a:extLst>
          </p:cNvPr>
          <p:cNvSpPr txBox="1"/>
          <p:nvPr/>
        </p:nvSpPr>
        <p:spPr>
          <a:xfrm>
            <a:off x="519380" y="179185"/>
            <a:ext cx="4584151" cy="1077218"/>
          </a:xfrm>
          <a:prstGeom prst="rect">
            <a:avLst/>
          </a:prstGeom>
          <a:noFill/>
        </p:spPr>
        <p:txBody>
          <a:bodyPr wrap="square">
            <a:spAutoFit/>
          </a:bodyPr>
          <a:lstStyle/>
          <a:p>
            <a:pPr algn="ctr"/>
            <a:r>
              <a:rPr lang="en-US" sz="3200" b="1" spc="150" dirty="0">
                <a:solidFill>
                  <a:schemeClr val="bg1"/>
                </a:solidFill>
              </a:rPr>
              <a:t> 2. FINDING YOUR THINKING HOLES</a:t>
            </a:r>
            <a:endParaRPr lang="en-CA" sz="3200" dirty="0">
              <a:solidFill>
                <a:schemeClr val="bg1"/>
              </a:solidFill>
            </a:endParaRPr>
          </a:p>
        </p:txBody>
      </p:sp>
      <p:sp>
        <p:nvSpPr>
          <p:cNvPr id="4" name="TextBox 3">
            <a:extLst>
              <a:ext uri="{FF2B5EF4-FFF2-40B4-BE49-F238E27FC236}">
                <a16:creationId xmlns:a16="http://schemas.microsoft.com/office/drawing/2014/main" id="{9CC251FC-2B43-D0D8-6E52-C29EB054DA42}"/>
              </a:ext>
            </a:extLst>
          </p:cNvPr>
          <p:cNvSpPr txBox="1"/>
          <p:nvPr/>
        </p:nvSpPr>
        <p:spPr>
          <a:xfrm>
            <a:off x="5550878" y="179185"/>
            <a:ext cx="6557703" cy="7478970"/>
          </a:xfrm>
          <a:prstGeom prst="rect">
            <a:avLst/>
          </a:prstGeom>
          <a:noFill/>
        </p:spPr>
        <p:txBody>
          <a:bodyPr wrap="square">
            <a:spAutoFit/>
          </a:bodyPr>
          <a:lstStyle/>
          <a:p>
            <a:pPr marL="285750" indent="-285750">
              <a:buFont typeface="Arial" panose="020B0604020202020204" pitchFamily="34" charset="0"/>
              <a:buChar char="•"/>
            </a:pPr>
            <a:r>
              <a:rPr lang="en-US" sz="2300" dirty="0"/>
              <a:t>To find your “thought holes”: </a:t>
            </a:r>
          </a:p>
          <a:p>
            <a:pPr marL="285750" indent="-285750">
              <a:buFont typeface="Arial" panose="020B0604020202020204" pitchFamily="34" charset="0"/>
              <a:buChar char="•"/>
            </a:pPr>
            <a:r>
              <a:rPr lang="en-US" sz="2300" dirty="0"/>
              <a:t>Think of a specific recent crisis you found yourself in and that is a common type of crisis for you. </a:t>
            </a:r>
          </a:p>
          <a:p>
            <a:pPr marL="285750" indent="-285750">
              <a:buFont typeface="Arial" panose="020B0604020202020204" pitchFamily="34" charset="0"/>
              <a:buChar char="•"/>
            </a:pPr>
            <a:r>
              <a:rPr lang="en-US" sz="2300" dirty="0"/>
              <a:t>Try to identify a few of the thoughts you had during the crisis .</a:t>
            </a:r>
          </a:p>
          <a:p>
            <a:pPr marL="285750" indent="-285750">
              <a:buFont typeface="Arial" panose="020B0604020202020204" pitchFamily="34" charset="0"/>
              <a:buChar char="•"/>
            </a:pPr>
            <a:r>
              <a:rPr lang="en-US" sz="2300" dirty="0"/>
              <a:t>Automatic negative thoughts are also referred to as ruminative thoughts because they repeat over and over again.</a:t>
            </a:r>
            <a:endParaRPr lang="en-CA" sz="2300" dirty="0"/>
          </a:p>
          <a:p>
            <a:pPr marL="285750" indent="-285750">
              <a:buFont typeface="Arial" panose="020B0604020202020204" pitchFamily="34" charset="0"/>
              <a:buChar char="•"/>
            </a:pPr>
            <a:r>
              <a:rPr lang="en-US" sz="2300" dirty="0"/>
              <a:t>Thought holes or negative thoughts tend to fall into one of several categories</a:t>
            </a:r>
          </a:p>
          <a:p>
            <a:pPr marL="285750" indent="-285750">
              <a:buFont typeface="Arial" panose="020B0604020202020204" pitchFamily="34" charset="0"/>
              <a:buChar char="•"/>
            </a:pPr>
            <a:r>
              <a:rPr lang="en-US" sz="2300" dirty="0"/>
              <a:t>Consider which category your thoughts belonged to:  thoughts of being 1) incompetent, 2) an impostor, 3) defective, 4) unworthy, 5) shameful, 6) guilty, 7) unsafe, 8) vulnerable, or 9) out of control. </a:t>
            </a:r>
          </a:p>
          <a:p>
            <a:pPr marL="285750" indent="-285750">
              <a:buFont typeface="Arial" panose="020B0604020202020204" pitchFamily="34" charset="0"/>
              <a:buChar char="•"/>
            </a:pPr>
            <a:r>
              <a:rPr lang="en-US" sz="2300" dirty="0"/>
              <a:t>You may have been so overwhelmed during your crisis that your thinking was disorganized, and you are unable to recall or identify  any coherent thoughts</a:t>
            </a:r>
          </a:p>
          <a:p>
            <a:endParaRPr lang="en-CA" sz="2300" dirty="0">
              <a:solidFill>
                <a:schemeClr val="bg1"/>
              </a:solidFill>
            </a:endParaRPr>
          </a:p>
          <a:p>
            <a:pPr marL="285750" indent="-285750">
              <a:buFont typeface="Arial" panose="020B0604020202020204" pitchFamily="34" charset="0"/>
              <a:buChar char="•"/>
            </a:pPr>
            <a:endParaRPr lang="en-CA" sz="2000" dirty="0"/>
          </a:p>
        </p:txBody>
      </p:sp>
    </p:spTree>
    <p:extLst>
      <p:ext uri="{BB962C8B-B14F-4D97-AF65-F5344CB8AC3E}">
        <p14:creationId xmlns:p14="http://schemas.microsoft.com/office/powerpoint/2010/main" val="1963224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00B60-A6A0-4DB8-B373-68B157E36F2D}"/>
              </a:ext>
            </a:extLst>
          </p:cNvPr>
          <p:cNvSpPr>
            <a:spLocks noGrp="1"/>
          </p:cNvSpPr>
          <p:nvPr>
            <p:ph type="title" idx="4294967295"/>
          </p:nvPr>
        </p:nvSpPr>
        <p:spPr>
          <a:xfrm>
            <a:off x="0" y="171450"/>
            <a:ext cx="11410950" cy="1508125"/>
          </a:xfrm>
        </p:spPr>
        <p:txBody>
          <a:bodyPr vert="horz" lIns="91440" tIns="45720" rIns="91440" bIns="45720" rtlCol="0" anchor="ctr">
            <a:normAutofit/>
          </a:bodyPr>
          <a:lstStyle/>
          <a:p>
            <a:pPr algn="ctr"/>
            <a:r>
              <a:rPr lang="en-US" sz="3400" b="1" spc="150" dirty="0">
                <a:solidFill>
                  <a:schemeClr val="bg1"/>
                </a:solidFill>
              </a:rPr>
              <a:t>2. FINDING YOUR BEHAVIORAL HOLES</a:t>
            </a:r>
            <a:br>
              <a:rPr lang="en-US" sz="3400" b="1" spc="150" dirty="0">
                <a:solidFill>
                  <a:schemeClr val="bg1"/>
                </a:solidFill>
              </a:rPr>
            </a:br>
            <a:r>
              <a:rPr lang="en-US" sz="3400" b="1" spc="150" dirty="0">
                <a:solidFill>
                  <a:schemeClr val="bg1"/>
                </a:solidFill>
              </a:rPr>
              <a:t>Externalizing and internalizing behaviors</a:t>
            </a:r>
          </a:p>
        </p:txBody>
      </p:sp>
      <p:pic>
        <p:nvPicPr>
          <p:cNvPr id="7" name="Content Placeholder 6">
            <a:extLst>
              <a:ext uri="{FF2B5EF4-FFF2-40B4-BE49-F238E27FC236}">
                <a16:creationId xmlns:a16="http://schemas.microsoft.com/office/drawing/2014/main" id="{634337A1-2962-47B1-A47C-46D7EF5ABF10}"/>
              </a:ext>
            </a:extLst>
          </p:cNvPr>
          <p:cNvPicPr>
            <a:picLocks noGrp="1" noChangeAspect="1"/>
          </p:cNvPicPr>
          <p:nvPr>
            <p:ph idx="4294967295"/>
          </p:nvPr>
        </p:nvPicPr>
        <p:blipFill>
          <a:blip r:embed="rId2"/>
          <a:stretch>
            <a:fillRect/>
          </a:stretch>
        </p:blipFill>
        <p:spPr>
          <a:xfrm>
            <a:off x="5776913" y="1679575"/>
            <a:ext cx="6415087" cy="4632325"/>
          </a:xfrm>
          <a:prstGeom prst="rect">
            <a:avLst/>
          </a:prstGeom>
        </p:spPr>
      </p:pic>
      <p:sp>
        <p:nvSpPr>
          <p:cNvPr id="6" name="TextBox 5">
            <a:extLst>
              <a:ext uri="{FF2B5EF4-FFF2-40B4-BE49-F238E27FC236}">
                <a16:creationId xmlns:a16="http://schemas.microsoft.com/office/drawing/2014/main" id="{55E957B5-A42B-3183-06AD-B165B297983D}"/>
              </a:ext>
            </a:extLst>
          </p:cNvPr>
          <p:cNvSpPr txBox="1"/>
          <p:nvPr/>
        </p:nvSpPr>
        <p:spPr>
          <a:xfrm>
            <a:off x="589438" y="2057229"/>
            <a:ext cx="4621618" cy="4172810"/>
          </a:xfrm>
          <a:prstGeom prst="rect">
            <a:avLst/>
          </a:prstGeom>
        </p:spPr>
        <p:txBody>
          <a:bodyPr vert="horz" lIns="91440" tIns="45720" rIns="91440" bIns="45720" rtlCol="0">
            <a:normAutofit/>
          </a:bodyPr>
          <a:lstStyle/>
          <a:p>
            <a:pPr indent="-182880" defTabSz="914400">
              <a:lnSpc>
                <a:spcPct val="90000"/>
              </a:lnSpc>
              <a:spcAft>
                <a:spcPts val="600"/>
              </a:spcAft>
              <a:buClr>
                <a:schemeClr val="tx1"/>
              </a:buClr>
              <a:buFont typeface="Wingdings" pitchFamily="2" charset="2"/>
              <a:buChar char=""/>
            </a:pPr>
            <a:r>
              <a:rPr lang="en-US" sz="2800" dirty="0"/>
              <a:t>To find your behavioral holes</a:t>
            </a:r>
          </a:p>
          <a:p>
            <a:pPr indent="-182880" defTabSz="914400">
              <a:lnSpc>
                <a:spcPct val="90000"/>
              </a:lnSpc>
              <a:spcAft>
                <a:spcPts val="600"/>
              </a:spcAft>
              <a:buClr>
                <a:schemeClr val="tx1"/>
              </a:buClr>
              <a:buFont typeface="Wingdings" pitchFamily="2" charset="2"/>
              <a:buChar char=""/>
            </a:pPr>
            <a:r>
              <a:rPr lang="en-US" sz="2800" dirty="0"/>
              <a:t>Think of one or more behaviors you tend to engage in when you’re in the crisis you are working on.</a:t>
            </a:r>
          </a:p>
          <a:p>
            <a:pPr indent="-182880" defTabSz="914400">
              <a:lnSpc>
                <a:spcPct val="90000"/>
              </a:lnSpc>
              <a:spcAft>
                <a:spcPts val="600"/>
              </a:spcAft>
              <a:buClr>
                <a:schemeClr val="tx1"/>
              </a:buClr>
              <a:buFont typeface="Wingdings" pitchFamily="2" charset="2"/>
              <a:buChar char=""/>
            </a:pPr>
            <a:r>
              <a:rPr lang="en-US" sz="2800" dirty="0"/>
              <a:t>Internalizing behaviors are inner directed while externalizing are directed outward to others or the environment.</a:t>
            </a:r>
          </a:p>
        </p:txBody>
      </p:sp>
    </p:spTree>
    <p:extLst>
      <p:ext uri="{BB962C8B-B14F-4D97-AF65-F5344CB8AC3E}">
        <p14:creationId xmlns:p14="http://schemas.microsoft.com/office/powerpoint/2010/main" val="748443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IMG_3578[2210]">
            <a:extLst>
              <a:ext uri="{FF2B5EF4-FFF2-40B4-BE49-F238E27FC236}">
                <a16:creationId xmlns:a16="http://schemas.microsoft.com/office/drawing/2014/main" id="{0EE001AB-69E8-4A53-83C4-D608B803A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6999" y="-2667002"/>
            <a:ext cx="6858001" cy="1219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737581"/>
      </p:ext>
    </p:extLst>
  </p:cSld>
  <p:clrMapOvr>
    <a:masterClrMapping/>
  </p:clrMapOvr>
  <mc:AlternateContent xmlns:mc="http://schemas.openxmlformats.org/markup-compatibility/2006" xmlns:p14="http://schemas.microsoft.com/office/powerpoint/2010/main">
    <mc:Choice Requires="p14">
      <p:transition spd="med" p14:dur="700" advTm="28895">
        <p:fade/>
      </p:transition>
    </mc:Choice>
    <mc:Fallback xmlns="">
      <p:transition spd="med" advTm="28895">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IMG_3579[2211]">
            <a:extLst>
              <a:ext uri="{FF2B5EF4-FFF2-40B4-BE49-F238E27FC236}">
                <a16:creationId xmlns:a16="http://schemas.microsoft.com/office/drawing/2014/main" id="{61730733-BFA6-4F17-B450-2B610EB0C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1" y="-2666999"/>
            <a:ext cx="6858000" cy="1219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139267"/>
      </p:ext>
    </p:extLst>
  </p:cSld>
  <p:clrMapOvr>
    <a:masterClrMapping/>
  </p:clrMapOvr>
  <mc:AlternateContent xmlns:mc="http://schemas.openxmlformats.org/markup-compatibility/2006" xmlns:p14="http://schemas.microsoft.com/office/powerpoint/2010/main">
    <mc:Choice Requires="p14">
      <p:transition spd="med" p14:dur="700" advTm="29452">
        <p:fade/>
      </p:transition>
    </mc:Choice>
    <mc:Fallback xmlns="">
      <p:transition spd="med" advTm="29452">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3E81B-C1AE-19B0-C2C8-62B06E63DF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4E5824-614D-83E9-8B41-12A071FCE6FE}"/>
              </a:ext>
            </a:extLst>
          </p:cNvPr>
          <p:cNvSpPr>
            <a:spLocks noGrp="1"/>
          </p:cNvSpPr>
          <p:nvPr>
            <p:ph type="title" idx="4294967295"/>
          </p:nvPr>
        </p:nvSpPr>
        <p:spPr>
          <a:xfrm>
            <a:off x="0" y="344488"/>
            <a:ext cx="3151188" cy="1309687"/>
          </a:xfrm>
        </p:spPr>
        <p:txBody>
          <a:bodyPr vert="horz" lIns="91440" tIns="45720" rIns="91440" bIns="45720" rtlCol="0">
            <a:normAutofit/>
          </a:bodyPr>
          <a:lstStyle/>
          <a:p>
            <a:pPr algn="ctr"/>
            <a:r>
              <a:rPr lang="en-US" sz="3600" dirty="0">
                <a:solidFill>
                  <a:schemeClr val="bg1"/>
                </a:solidFill>
              </a:rPr>
              <a:t>Crisis plan algorithm</a:t>
            </a:r>
          </a:p>
        </p:txBody>
      </p:sp>
      <p:sp>
        <p:nvSpPr>
          <p:cNvPr id="3" name="Content Placeholder 2">
            <a:extLst>
              <a:ext uri="{FF2B5EF4-FFF2-40B4-BE49-F238E27FC236}">
                <a16:creationId xmlns:a16="http://schemas.microsoft.com/office/drawing/2014/main" id="{84AF6255-76FB-CB22-E394-847884121163}"/>
              </a:ext>
            </a:extLst>
          </p:cNvPr>
          <p:cNvSpPr>
            <a:spLocks noGrp="1"/>
          </p:cNvSpPr>
          <p:nvPr>
            <p:ph idx="4294967295"/>
          </p:nvPr>
        </p:nvSpPr>
        <p:spPr>
          <a:xfrm>
            <a:off x="3851275" y="377825"/>
            <a:ext cx="8340725" cy="6992938"/>
          </a:xfrm>
        </p:spPr>
        <p:txBody>
          <a:bodyPr>
            <a:normAutofit/>
          </a:bodyPr>
          <a:lstStyle/>
          <a:p>
            <a:r>
              <a:rPr lang="en-US" sz="2000" dirty="0"/>
              <a:t>Developing crisis plans and becoming skilled at using  them involves 8 steps: </a:t>
            </a:r>
          </a:p>
          <a:p>
            <a:r>
              <a:rPr lang="en-US" sz="2000" dirty="0"/>
              <a:t>1.  Understand the concept of holes you keep falling into. Choose a specific instance of a crisis for which you want to develop a crisis plan. (crisis are deep holes)</a:t>
            </a:r>
          </a:p>
          <a:p>
            <a:r>
              <a:rPr lang="en-US" sz="2000" dirty="0"/>
              <a:t>2. Identify some of the thoughts, feelings or behaviors that occur during the particular crisis you’ve chosen.  This is step 1 on the crisis plan template.</a:t>
            </a:r>
          </a:p>
          <a:p>
            <a:r>
              <a:rPr lang="en-US" sz="2000" dirty="0"/>
              <a:t>3.  Complete the remainder of the crisis plan template for that crisis</a:t>
            </a:r>
          </a:p>
          <a:p>
            <a:r>
              <a:rPr lang="en-US" sz="2000" dirty="0">
                <a:solidFill>
                  <a:schemeClr val="bg1"/>
                </a:solidFill>
              </a:rPr>
              <a:t>4. As vividly as possible imagine the particular crisis you are working with. Use the "editing, splicing, and pasting" technique, along with your skills and tools, to imagine a different outcome that incorporates your crisis plan.</a:t>
            </a:r>
          </a:p>
          <a:p>
            <a:r>
              <a:rPr lang="en-US" sz="2000" dirty="0">
                <a:solidFill>
                  <a:schemeClr val="bg1"/>
                </a:solidFill>
              </a:rPr>
              <a:t>5. Stay in the window of tolerance while editing, splicing, and pasting by pendulating.</a:t>
            </a:r>
          </a:p>
          <a:p>
            <a:r>
              <a:rPr lang="en-US" sz="2000" dirty="0">
                <a:solidFill>
                  <a:schemeClr val="bg1"/>
                </a:solidFill>
              </a:rPr>
              <a:t>6. Repeatedly visualize the new edited, spliced, and pasted version of the situation until you can visualize it without effort.</a:t>
            </a:r>
          </a:p>
          <a:p>
            <a:r>
              <a:rPr lang="en-US" sz="2000" dirty="0">
                <a:solidFill>
                  <a:schemeClr val="bg1"/>
                </a:solidFill>
              </a:rPr>
              <a:t>7. When a new crisis occurs work with it following these same steps.</a:t>
            </a:r>
          </a:p>
          <a:p>
            <a:r>
              <a:rPr lang="en-US" sz="2000" dirty="0">
                <a:solidFill>
                  <a:schemeClr val="bg1"/>
                </a:solidFill>
              </a:rPr>
              <a:t>8. practice, practice, practice.</a:t>
            </a:r>
          </a:p>
        </p:txBody>
      </p:sp>
      <p:pic>
        <p:nvPicPr>
          <p:cNvPr id="5122" name="Picture 2" descr="What is an algorithm? A simple description and some famous examples">
            <a:extLst>
              <a:ext uri="{FF2B5EF4-FFF2-40B4-BE49-F238E27FC236}">
                <a16:creationId xmlns:a16="http://schemas.microsoft.com/office/drawing/2014/main" id="{98EAA1EE-7AAC-1E98-D36D-D7935B0C0E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14" y="1990325"/>
            <a:ext cx="3439857" cy="39497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731D572-C855-6B40-804F-10122B731341}"/>
              </a:ext>
            </a:extLst>
          </p:cNvPr>
          <p:cNvSpPr txBox="1"/>
          <p:nvPr/>
        </p:nvSpPr>
        <p:spPr>
          <a:xfrm>
            <a:off x="633060" y="1468775"/>
            <a:ext cx="2832830" cy="369332"/>
          </a:xfrm>
          <a:prstGeom prst="rect">
            <a:avLst/>
          </a:prstGeom>
          <a:noFill/>
        </p:spPr>
        <p:txBody>
          <a:bodyPr wrap="square">
            <a:spAutoFit/>
          </a:bodyPr>
          <a:lstStyle/>
          <a:p>
            <a:r>
              <a:rPr lang="en-US" sz="1800" dirty="0"/>
              <a:t>the first Simple algorithm</a:t>
            </a:r>
            <a:endParaRPr lang="en-CA" dirty="0"/>
          </a:p>
        </p:txBody>
      </p:sp>
    </p:spTree>
    <p:extLst>
      <p:ext uri="{BB962C8B-B14F-4D97-AF65-F5344CB8AC3E}">
        <p14:creationId xmlns:p14="http://schemas.microsoft.com/office/powerpoint/2010/main" val="416576174"/>
      </p:ext>
    </p:extLst>
  </p:cSld>
  <p:clrMapOvr>
    <a:masterClrMapping/>
  </p:clrMapOvr>
  <mc:AlternateContent xmlns:mc="http://schemas.openxmlformats.org/markup-compatibility/2006" xmlns:p14="http://schemas.microsoft.com/office/powerpoint/2010/main">
    <mc:Choice Requires="p14">
      <p:transition spd="med" p14:dur="700" advTm="31672">
        <p:fade/>
      </p:transition>
    </mc:Choice>
    <mc:Fallback xmlns="">
      <p:transition spd="med" advTm="3167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51F9B-8D90-8EAB-12A1-AF6906325E7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B67AA65-0D9C-3B74-9882-32DD18709230}"/>
              </a:ext>
            </a:extLst>
          </p:cNvPr>
          <p:cNvSpPr txBox="1"/>
          <p:nvPr/>
        </p:nvSpPr>
        <p:spPr>
          <a:xfrm>
            <a:off x="336275" y="202157"/>
            <a:ext cx="8257032" cy="6270819"/>
          </a:xfrm>
          <a:prstGeom prst="rect">
            <a:avLst/>
          </a:prstGeom>
          <a:noFill/>
        </p:spPr>
        <p:txBody>
          <a:bodyPr wrap="square">
            <a:spAutoFit/>
          </a:bodyPr>
          <a:lstStyle/>
          <a:p>
            <a:pPr>
              <a:lnSpc>
                <a:spcPct val="107000"/>
              </a:lnSpc>
              <a:spcAft>
                <a:spcPts val="800"/>
              </a:spcAft>
            </a:pPr>
            <a:r>
              <a:rPr lang="en-US"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UPDATED </a:t>
            </a:r>
            <a:r>
              <a:rPr lang="en-US" sz="2400" kern="100" dirty="0">
                <a:latin typeface="Aptos" panose="020B0004020202020204" pitchFamily="34" charset="0"/>
                <a:ea typeface="Aptos" panose="020B0004020202020204" pitchFamily="34" charset="0"/>
                <a:cs typeface="Times New Roman" panose="02020603050405020304" pitchFamily="18" charset="0"/>
              </a:rPr>
              <a:t>PERSONAL</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SKILLS LIST</a:t>
            </a:r>
          </a:p>
          <a:p>
            <a:pPr>
              <a:lnSpc>
                <a:spcPct val="107000"/>
              </a:lnSpc>
              <a:spcAft>
                <a:spcPts val="800"/>
              </a:spcAft>
            </a:pPr>
            <a:r>
              <a:rPr lang="en-US" sz="2400" kern="100" dirty="0">
                <a:latin typeface="Aptos" panose="020B0004020202020204" pitchFamily="34" charset="0"/>
                <a:ea typeface="Aptos" panose="020B0004020202020204" pitchFamily="34" charset="0"/>
                <a:cs typeface="Times New Roman" panose="02020603050405020304" pitchFamily="18" charset="0"/>
              </a:rPr>
              <a:t>                                                                   Distress tolerance skills</a:t>
            </a:r>
            <a:endParaRPr lang="en-CA"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rabicPeriod"/>
            </a:pPr>
            <a:r>
              <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Grounding skills- Set a daily intention</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rabicPeriod"/>
            </a:pPr>
            <a:r>
              <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 Sensory soothing toolkit</a:t>
            </a:r>
          </a:p>
          <a:p>
            <a:pPr marL="342900" lvl="0" indent="-342900">
              <a:lnSpc>
                <a:spcPct val="107000"/>
              </a:lnSpc>
              <a:buFont typeface="+mj-lt"/>
              <a:buAutoNum type="arabicPeriod"/>
            </a:pPr>
            <a:r>
              <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                 -The 5,4,3,2,1 method</a:t>
            </a:r>
          </a:p>
          <a:p>
            <a:pPr marL="342900" lvl="0" indent="-342900">
              <a:lnSpc>
                <a:spcPct val="107000"/>
              </a:lnSpc>
              <a:buFont typeface="+mj-lt"/>
              <a:buAutoNum type="arabicPeriod"/>
            </a:pPr>
            <a:r>
              <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                 -The emotional freedom technique</a:t>
            </a:r>
          </a:p>
          <a:p>
            <a:pPr marL="342900" lvl="0" indent="-342900">
              <a:lnSpc>
                <a:spcPct val="107000"/>
              </a:lnSpc>
              <a:buFont typeface="+mj-lt"/>
              <a:buAutoNum type="arabicPeriod"/>
            </a:pPr>
            <a:r>
              <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REST (or PEST) Pause</a:t>
            </a:r>
          </a:p>
          <a:p>
            <a:pPr marL="342900" lvl="0" indent="-342900">
              <a:lnSpc>
                <a:spcPct val="107000"/>
              </a:lnSpc>
              <a:buFont typeface="+mj-lt"/>
              <a:buAutoNum type="arabicPeriod"/>
            </a:pPr>
            <a:r>
              <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Radical acceptance statements (please specify)</a:t>
            </a:r>
          </a:p>
          <a:p>
            <a:pPr marL="342900" lvl="0" indent="-342900">
              <a:lnSpc>
                <a:spcPct val="107000"/>
              </a:lnSpc>
              <a:buFont typeface="+mj-lt"/>
              <a:buAutoNum type="arabicPeriod"/>
            </a:pPr>
            <a:r>
              <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Distraction plan                                                  “</a:t>
            </a:r>
          </a:p>
          <a:p>
            <a:pPr marL="342900" lvl="0" indent="-342900">
              <a:lnSpc>
                <a:spcPct val="107000"/>
              </a:lnSpc>
              <a:spcAft>
                <a:spcPts val="800"/>
              </a:spcAft>
              <a:buFont typeface="+mj-lt"/>
              <a:buAutoNum type="arabicPeriod"/>
            </a:pPr>
            <a:r>
              <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Self-soothing plan</a:t>
            </a: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Safe place visualization</a:t>
            </a:r>
          </a:p>
          <a:p>
            <a:pPr marL="342900" lvl="0" indent="-342900">
              <a:lnSpc>
                <a:spcPct val="107000"/>
              </a:lnSpc>
              <a:spcAft>
                <a:spcPts val="800"/>
              </a:spcAft>
              <a:buFont typeface="+mj-lt"/>
              <a:buAutoNum type="arabicPeriod"/>
            </a:pPr>
            <a:r>
              <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Cue controlled relaxation</a:t>
            </a:r>
          </a:p>
          <a:p>
            <a:pPr marL="342900" lvl="0" indent="-342900">
              <a:lnSpc>
                <a:spcPct val="107000"/>
              </a:lnSpc>
              <a:spcAft>
                <a:spcPts val="800"/>
              </a:spcAft>
              <a:buFont typeface="+mj-lt"/>
              <a:buAutoNum type="arabicPeriod"/>
            </a:pP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Rediscovering your values (please specify)</a:t>
            </a:r>
          </a:p>
          <a:p>
            <a:pPr marL="342900" lvl="0" indent="-342900">
              <a:lnSpc>
                <a:spcPct val="107000"/>
              </a:lnSpc>
              <a:spcAft>
                <a:spcPts val="800"/>
              </a:spcAft>
              <a:buFont typeface="+mj-lt"/>
              <a:buAutoNum type="arabicPeriod"/>
            </a:pPr>
            <a:r>
              <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Rehearse values-based behavior or edit/splice/paste</a:t>
            </a:r>
          </a:p>
          <a:p>
            <a:pPr marL="342900" lvl="0" indent="-342900">
              <a:lnSpc>
                <a:spcPct val="107000"/>
              </a:lnSpc>
              <a:spcAft>
                <a:spcPts val="800"/>
              </a:spcAft>
              <a:buFont typeface="+mj-lt"/>
              <a:buAutoNum type="arabicPeriod"/>
            </a:pP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Connect with your higher power</a:t>
            </a:r>
            <a:r>
              <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CA"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lnSpc>
                <a:spcPct val="107000"/>
              </a:lnSpc>
              <a:spcAft>
                <a:spcPts val="800"/>
              </a:spcAft>
              <a:buFont typeface="+mj-lt"/>
              <a:buAutoNum type="arabicPeriod"/>
            </a:pPr>
            <a:endParaRPr lang="en-CA"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57353C3-39AE-B969-0FF6-DFFA2F90A252}"/>
              </a:ext>
            </a:extLst>
          </p:cNvPr>
          <p:cNvSpPr txBox="1"/>
          <p:nvPr/>
        </p:nvSpPr>
        <p:spPr>
          <a:xfrm>
            <a:off x="6885992" y="1284905"/>
            <a:ext cx="5169159" cy="5324535"/>
          </a:xfrm>
          <a:prstGeom prst="rect">
            <a:avLst/>
          </a:prstGeom>
          <a:noFill/>
        </p:spPr>
        <p:txBody>
          <a:bodyPr wrap="square">
            <a:spAutoFit/>
          </a:bodyPr>
          <a:lstStyle/>
          <a:p>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14. Live in the present moment</a:t>
            </a:r>
          </a:p>
          <a:p>
            <a:r>
              <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15. Use self-encouraging coping thoughts</a:t>
            </a:r>
          </a:p>
          <a:p>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16. Radical acceptance</a:t>
            </a:r>
          </a:p>
          <a:p>
            <a:r>
              <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17. Use self-affirming statements</a:t>
            </a:r>
          </a:p>
          <a:p>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18. Balance feelings and threat</a:t>
            </a:r>
          </a:p>
          <a:p>
            <a:r>
              <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19. Create new coping strategies</a:t>
            </a:r>
          </a:p>
          <a:p>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20. Create an emergency coping plan</a:t>
            </a:r>
          </a:p>
          <a:p>
            <a:r>
              <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21. </a:t>
            </a: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Box breathing</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22. Cold temperatures</a:t>
            </a:r>
          </a:p>
          <a:p>
            <a:r>
              <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23. High intensity exercise</a:t>
            </a:r>
          </a:p>
          <a:p>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24. Progressive muscular relaxation</a:t>
            </a:r>
          </a:p>
          <a:p>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25. Paced breathing </a:t>
            </a:r>
          </a:p>
          <a:p>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26. Side to side eye movement.</a:t>
            </a:r>
          </a:p>
          <a:p>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r>
              <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endParaRPr lang="en-CA" sz="2000" dirty="0"/>
          </a:p>
        </p:txBody>
      </p:sp>
      <p:sp>
        <p:nvSpPr>
          <p:cNvPr id="2" name="Slide Number Placeholder 1">
            <a:extLst>
              <a:ext uri="{FF2B5EF4-FFF2-40B4-BE49-F238E27FC236}">
                <a16:creationId xmlns:a16="http://schemas.microsoft.com/office/drawing/2014/main" id="{FDEE4042-D3CD-4336-F23A-E3006F915530}"/>
              </a:ext>
            </a:extLst>
          </p:cNvPr>
          <p:cNvSpPr>
            <a:spLocks noGrp="1"/>
          </p:cNvSpPr>
          <p:nvPr>
            <p:ph type="sldNum" sz="quarter" idx="12"/>
          </p:nvPr>
        </p:nvSpPr>
        <p:spPr/>
        <p:txBody>
          <a:bodyPr/>
          <a:lstStyle/>
          <a:p>
            <a:fld id="{5B621ED0-B45F-441E-93E9-023E2B55C8A5}" type="slidenum">
              <a:rPr lang="en-CA" smtClean="0"/>
              <a:t>18</a:t>
            </a:fld>
            <a:endParaRPr lang="en-CA"/>
          </a:p>
        </p:txBody>
      </p:sp>
    </p:spTree>
    <p:extLst>
      <p:ext uri="{BB962C8B-B14F-4D97-AF65-F5344CB8AC3E}">
        <p14:creationId xmlns:p14="http://schemas.microsoft.com/office/powerpoint/2010/main" val="3867855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51F9B-8D90-8EAB-12A1-AF6906325E7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B67AA65-0D9C-3B74-9882-32DD18709230}"/>
              </a:ext>
            </a:extLst>
          </p:cNvPr>
          <p:cNvSpPr txBox="1"/>
          <p:nvPr/>
        </p:nvSpPr>
        <p:spPr>
          <a:xfrm>
            <a:off x="336275" y="202157"/>
            <a:ext cx="8257032" cy="1670457"/>
          </a:xfrm>
          <a:prstGeom prst="rect">
            <a:avLst/>
          </a:prstGeom>
          <a:noFill/>
        </p:spPr>
        <p:txBody>
          <a:bodyPr wrap="square">
            <a:spAutoFit/>
          </a:bodyPr>
          <a:lstStyle/>
          <a:p>
            <a:pPr>
              <a:lnSpc>
                <a:spcPct val="107000"/>
              </a:lnSpc>
              <a:spcAft>
                <a:spcPts val="800"/>
              </a:spcAft>
            </a:pPr>
            <a:r>
              <a:rPr lang="en-US"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UPDATED </a:t>
            </a:r>
            <a:r>
              <a:rPr lang="en-US" sz="2400" kern="100" dirty="0">
                <a:latin typeface="Aptos" panose="020B0004020202020204" pitchFamily="34" charset="0"/>
                <a:ea typeface="Aptos" panose="020B0004020202020204" pitchFamily="34" charset="0"/>
                <a:cs typeface="Times New Roman" panose="02020603050405020304" pitchFamily="18" charset="0"/>
              </a:rPr>
              <a:t>PERSONAL</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SKILLS LIST</a:t>
            </a:r>
          </a:p>
          <a:p>
            <a:pPr>
              <a:lnSpc>
                <a:spcPct val="107000"/>
              </a:lnSpc>
              <a:spcAft>
                <a:spcPts val="800"/>
              </a:spcAft>
            </a:pPr>
            <a:r>
              <a:rPr lang="en-US" sz="2400" kern="100" dirty="0">
                <a:latin typeface="Aptos" panose="020B0004020202020204" pitchFamily="34" charset="0"/>
                <a:ea typeface="Aptos" panose="020B0004020202020204" pitchFamily="34" charset="0"/>
                <a:cs typeface="Times New Roman" panose="02020603050405020304" pitchFamily="18" charset="0"/>
              </a:rPr>
              <a:t>                                                                          Mindfulness skills</a:t>
            </a:r>
            <a:endParaRPr lang="en-CA"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rabicPeriod"/>
            </a:pPr>
            <a:endParaRPr lang="en-CA"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pPr>
            <a:endParaRPr lang="en-CA"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57353C3-39AE-B969-0FF6-DFFA2F90A252}"/>
              </a:ext>
            </a:extLst>
          </p:cNvPr>
          <p:cNvSpPr txBox="1"/>
          <p:nvPr/>
        </p:nvSpPr>
        <p:spPr>
          <a:xfrm>
            <a:off x="6458868" y="1497933"/>
            <a:ext cx="5169159" cy="3170099"/>
          </a:xfrm>
          <a:prstGeom prst="rect">
            <a:avLst/>
          </a:prstGeom>
          <a:noFill/>
        </p:spPr>
        <p:txBody>
          <a:bodyPr wrap="square">
            <a:spAutoFit/>
          </a:bodyPr>
          <a:lstStyle/>
          <a:p>
            <a:r>
              <a:rPr lang="en-US" sz="2000" dirty="0">
                <a:solidFill>
                  <a:schemeClr val="bg1"/>
                </a:solidFill>
              </a:rPr>
              <a:t>17. Being mindful in our daily life</a:t>
            </a:r>
          </a:p>
          <a:p>
            <a:r>
              <a:rPr lang="en-US" sz="2000" dirty="0">
                <a:solidFill>
                  <a:schemeClr val="bg1"/>
                </a:solidFill>
              </a:rPr>
              <a:t>18. How to do tasks mindfully</a:t>
            </a:r>
          </a:p>
          <a:p>
            <a:r>
              <a:rPr lang="en-US" sz="2000" dirty="0">
                <a:solidFill>
                  <a:schemeClr val="bg1"/>
                </a:solidFill>
              </a:rPr>
              <a:t>19. How to be mindful of our activities</a:t>
            </a:r>
          </a:p>
          <a:p>
            <a:r>
              <a:rPr lang="en-US" sz="2000" dirty="0">
                <a:solidFill>
                  <a:schemeClr val="bg1"/>
                </a:solidFill>
              </a:rPr>
              <a:t>20. Resistances and hindrances to mindfulness practice</a:t>
            </a:r>
          </a:p>
          <a:p>
            <a:r>
              <a:rPr lang="en-US" sz="2000" dirty="0">
                <a:solidFill>
                  <a:schemeClr val="bg1"/>
                </a:solidFill>
              </a:rPr>
              <a:t>21. Exploring mindfulness further</a:t>
            </a:r>
          </a:p>
          <a:p>
            <a:r>
              <a:rPr lang="en-US" sz="2000" dirty="0">
                <a:solidFill>
                  <a:schemeClr val="bg1"/>
                </a:solidFill>
              </a:rPr>
              <a:t>22. Mindfulness and meditation</a:t>
            </a:r>
          </a:p>
          <a:p>
            <a:r>
              <a:rPr lang="en-US" sz="2000" dirty="0">
                <a:solidFill>
                  <a:schemeClr val="bg1"/>
                </a:solidFill>
              </a:rPr>
              <a:t>23. Using kindness and compassion</a:t>
            </a:r>
          </a:p>
          <a:p>
            <a:r>
              <a:rPr lang="en-US" sz="2000" dirty="0">
                <a:solidFill>
                  <a:schemeClr val="bg1"/>
                </a:solidFill>
              </a:rPr>
              <a:t>24.  Paying attention to spaciousness and stillness</a:t>
            </a:r>
          </a:p>
        </p:txBody>
      </p:sp>
      <p:sp>
        <p:nvSpPr>
          <p:cNvPr id="5" name="TextBox 4">
            <a:extLst>
              <a:ext uri="{FF2B5EF4-FFF2-40B4-BE49-F238E27FC236}">
                <a16:creationId xmlns:a16="http://schemas.microsoft.com/office/drawing/2014/main" id="{7EFED857-9FE4-66E5-05CD-CF64C62CE84B}"/>
              </a:ext>
            </a:extLst>
          </p:cNvPr>
          <p:cNvSpPr txBox="1"/>
          <p:nvPr/>
        </p:nvSpPr>
        <p:spPr>
          <a:xfrm>
            <a:off x="563973" y="1497933"/>
            <a:ext cx="4108512" cy="4801314"/>
          </a:xfrm>
          <a:prstGeom prst="rect">
            <a:avLst/>
          </a:prstGeom>
          <a:noFill/>
        </p:spPr>
        <p:txBody>
          <a:bodyPr wrap="square">
            <a:spAutoFit/>
          </a:bodyPr>
          <a:lstStyle/>
          <a:p>
            <a:r>
              <a:rPr lang="en-US" sz="1800" dirty="0">
                <a:solidFill>
                  <a:schemeClr val="bg1"/>
                </a:solidFill>
              </a:rPr>
              <a:t>1. Focus on a single minute</a:t>
            </a:r>
          </a:p>
          <a:p>
            <a:r>
              <a:rPr lang="en-US" sz="1800" dirty="0">
                <a:solidFill>
                  <a:schemeClr val="bg1"/>
                </a:solidFill>
              </a:rPr>
              <a:t>2</a:t>
            </a:r>
            <a:r>
              <a:rPr lang="en-US" dirty="0">
                <a:solidFill>
                  <a:schemeClr val="bg1"/>
                </a:solidFill>
              </a:rPr>
              <a:t>. </a:t>
            </a:r>
            <a:r>
              <a:rPr lang="en-US" sz="1800" dirty="0">
                <a:solidFill>
                  <a:schemeClr val="bg1"/>
                </a:solidFill>
              </a:rPr>
              <a:t>Focus on a single object</a:t>
            </a:r>
          </a:p>
          <a:p>
            <a:r>
              <a:rPr lang="en-US" sz="1800" dirty="0">
                <a:solidFill>
                  <a:schemeClr val="bg1"/>
                </a:solidFill>
              </a:rPr>
              <a:t>3. Band of light</a:t>
            </a:r>
          </a:p>
          <a:p>
            <a:r>
              <a:rPr lang="en-US" sz="1800" dirty="0">
                <a:solidFill>
                  <a:schemeClr val="bg1"/>
                </a:solidFill>
              </a:rPr>
              <a:t>4. Inner-Outer Experience</a:t>
            </a:r>
          </a:p>
          <a:p>
            <a:r>
              <a:rPr lang="en-US" sz="1800" dirty="0">
                <a:solidFill>
                  <a:schemeClr val="bg1"/>
                </a:solidFill>
              </a:rPr>
              <a:t>5. Record Three Minutes of Thoughts</a:t>
            </a:r>
          </a:p>
          <a:p>
            <a:r>
              <a:rPr lang="en-US" sz="1800" dirty="0">
                <a:solidFill>
                  <a:schemeClr val="bg1"/>
                </a:solidFill>
              </a:rPr>
              <a:t>6. Thought Diffusion</a:t>
            </a:r>
          </a:p>
          <a:p>
            <a:r>
              <a:rPr lang="en-US" sz="1800" dirty="0">
                <a:solidFill>
                  <a:schemeClr val="bg1"/>
                </a:solidFill>
              </a:rPr>
              <a:t>7. Describe Your Emotion</a:t>
            </a:r>
          </a:p>
          <a:p>
            <a:r>
              <a:rPr lang="en-US" sz="1800" dirty="0">
                <a:solidFill>
                  <a:schemeClr val="bg1"/>
                </a:solidFill>
              </a:rPr>
              <a:t>8. Focus Shifting </a:t>
            </a:r>
          </a:p>
          <a:p>
            <a:r>
              <a:rPr lang="en-US" sz="1800" dirty="0">
                <a:solidFill>
                  <a:schemeClr val="bg1"/>
                </a:solidFill>
              </a:rPr>
              <a:t>9. Mindful Breathing</a:t>
            </a:r>
          </a:p>
          <a:p>
            <a:r>
              <a:rPr lang="en-US" sz="1800" dirty="0">
                <a:solidFill>
                  <a:schemeClr val="bg1"/>
                </a:solidFill>
              </a:rPr>
              <a:t>10. Mindful Awareness of Emotion</a:t>
            </a:r>
            <a:endParaRPr lang="en-CA" sz="1800" dirty="0"/>
          </a:p>
          <a:p>
            <a:r>
              <a:rPr lang="en-CA" sz="1800" dirty="0">
                <a:solidFill>
                  <a:schemeClr val="bg1"/>
                </a:solidFill>
              </a:rPr>
              <a:t>11. Wise mind</a:t>
            </a:r>
          </a:p>
          <a:p>
            <a:r>
              <a:rPr lang="en-CA" sz="1800" dirty="0">
                <a:solidFill>
                  <a:schemeClr val="bg1"/>
                </a:solidFill>
              </a:rPr>
              <a:t>12.how to make Wise mind decisions</a:t>
            </a:r>
          </a:p>
          <a:p>
            <a:r>
              <a:rPr lang="en-CA" sz="1800" dirty="0">
                <a:solidFill>
                  <a:schemeClr val="bg1"/>
                </a:solidFill>
              </a:rPr>
              <a:t>13. Radical acceptance</a:t>
            </a:r>
          </a:p>
          <a:p>
            <a:r>
              <a:rPr lang="en-CA" sz="1800" dirty="0">
                <a:solidFill>
                  <a:schemeClr val="bg1"/>
                </a:solidFill>
              </a:rPr>
              <a:t>14. Judgements and labels</a:t>
            </a:r>
          </a:p>
          <a:p>
            <a:r>
              <a:rPr lang="en-CA" sz="1800" dirty="0">
                <a:solidFill>
                  <a:schemeClr val="bg1"/>
                </a:solidFill>
              </a:rPr>
              <a:t>15. Self compassion</a:t>
            </a:r>
          </a:p>
          <a:p>
            <a:r>
              <a:rPr lang="en-CA" sz="1800" dirty="0">
                <a:solidFill>
                  <a:schemeClr val="bg1"/>
                </a:solidFill>
              </a:rPr>
              <a:t>16.</a:t>
            </a:r>
            <a:r>
              <a:rPr lang="en-CA" dirty="0">
                <a:solidFill>
                  <a:schemeClr val="bg1"/>
                </a:solidFill>
              </a:rPr>
              <a:t> </a:t>
            </a:r>
            <a:r>
              <a:rPr lang="en-CA" sz="1800" dirty="0">
                <a:solidFill>
                  <a:schemeClr val="bg1"/>
                </a:solidFill>
              </a:rPr>
              <a:t>Mindful communication</a:t>
            </a:r>
          </a:p>
          <a:p>
            <a:endParaRPr lang="en-US" sz="1800" dirty="0">
              <a:solidFill>
                <a:schemeClr val="bg1"/>
              </a:solidFill>
            </a:endParaRPr>
          </a:p>
        </p:txBody>
      </p:sp>
      <p:sp>
        <p:nvSpPr>
          <p:cNvPr id="2" name="Slide Number Placeholder 1">
            <a:extLst>
              <a:ext uri="{FF2B5EF4-FFF2-40B4-BE49-F238E27FC236}">
                <a16:creationId xmlns:a16="http://schemas.microsoft.com/office/drawing/2014/main" id="{DB0AAE41-C27A-21DD-6E5F-E4282720F71E}"/>
              </a:ext>
            </a:extLst>
          </p:cNvPr>
          <p:cNvSpPr>
            <a:spLocks noGrp="1"/>
          </p:cNvSpPr>
          <p:nvPr>
            <p:ph type="sldNum" sz="quarter" idx="12"/>
          </p:nvPr>
        </p:nvSpPr>
        <p:spPr/>
        <p:txBody>
          <a:bodyPr/>
          <a:lstStyle/>
          <a:p>
            <a:fld id="{5B621ED0-B45F-441E-93E9-023E2B55C8A5}" type="slidenum">
              <a:rPr lang="en-CA" smtClean="0"/>
              <a:t>19</a:t>
            </a:fld>
            <a:endParaRPr lang="en-CA"/>
          </a:p>
        </p:txBody>
      </p:sp>
    </p:spTree>
    <p:extLst>
      <p:ext uri="{BB962C8B-B14F-4D97-AF65-F5344CB8AC3E}">
        <p14:creationId xmlns:p14="http://schemas.microsoft.com/office/powerpoint/2010/main" val="3627685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0C2AD5-AB97-FBCA-9845-D3FFA44935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pic>
        <p:nvPicPr>
          <p:cNvPr id="5" name="Picture 4">
            <a:extLst>
              <a:ext uri="{FF2B5EF4-FFF2-40B4-BE49-F238E27FC236}">
                <a16:creationId xmlns:a16="http://schemas.microsoft.com/office/drawing/2014/main" id="{5E7A4B48-4A41-19F0-9560-DA10E37A6C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extLst>
      <p:ext uri="{BB962C8B-B14F-4D97-AF65-F5344CB8AC3E}">
        <p14:creationId xmlns:p14="http://schemas.microsoft.com/office/powerpoint/2010/main" val="2875367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2A2E32-A998-8000-3B9D-BA3A297BA050}"/>
              </a:ext>
            </a:extLst>
          </p:cNvPr>
          <p:cNvSpPr txBox="1"/>
          <p:nvPr/>
        </p:nvSpPr>
        <p:spPr>
          <a:xfrm>
            <a:off x="3660198" y="172701"/>
            <a:ext cx="6094268" cy="970843"/>
          </a:xfrm>
          <a:prstGeom prst="rect">
            <a:avLst/>
          </a:prstGeom>
          <a:noFill/>
        </p:spPr>
        <p:txBody>
          <a:bodyPr wrap="square">
            <a:spAutoFit/>
          </a:bodyPr>
          <a:lstStyle/>
          <a:p>
            <a:pPr>
              <a:lnSpc>
                <a:spcPct val="107000"/>
              </a:lnSpc>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 UPDATED </a:t>
            </a:r>
            <a:r>
              <a:rPr lang="en-US" sz="2400" kern="100" dirty="0">
                <a:latin typeface="Aptos" panose="020B0004020202020204" pitchFamily="34" charset="0"/>
                <a:ea typeface="Aptos" panose="020B0004020202020204" pitchFamily="34" charset="0"/>
                <a:cs typeface="Times New Roman" panose="02020603050405020304" pitchFamily="18" charset="0"/>
              </a:rPr>
              <a:t>PERSONAL</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SKILLS LIST</a:t>
            </a:r>
          </a:p>
          <a:p>
            <a:pPr>
              <a:lnSpc>
                <a:spcPct val="107000"/>
              </a:lnSpc>
              <a:spcAft>
                <a:spcPts val="800"/>
              </a:spcAft>
            </a:pPr>
            <a:r>
              <a:rPr lang="en-US" sz="2400" kern="100" dirty="0">
                <a:latin typeface="Aptos" panose="020B0004020202020204" pitchFamily="34" charset="0"/>
                <a:ea typeface="Aptos" panose="020B0004020202020204" pitchFamily="34" charset="0"/>
                <a:cs typeface="Times New Roman" panose="02020603050405020304" pitchFamily="18" charset="0"/>
              </a:rPr>
              <a:t>        Emotional regulation  skills</a:t>
            </a:r>
            <a:endParaRPr lang="en-CA" sz="2400" dirty="0"/>
          </a:p>
        </p:txBody>
      </p:sp>
      <p:sp>
        <p:nvSpPr>
          <p:cNvPr id="5" name="TextBox 4">
            <a:extLst>
              <a:ext uri="{FF2B5EF4-FFF2-40B4-BE49-F238E27FC236}">
                <a16:creationId xmlns:a16="http://schemas.microsoft.com/office/drawing/2014/main" id="{B8B11A3C-B34A-9888-02B2-D0760D91CDCB}"/>
              </a:ext>
            </a:extLst>
          </p:cNvPr>
          <p:cNvSpPr txBox="1"/>
          <p:nvPr/>
        </p:nvSpPr>
        <p:spPr>
          <a:xfrm>
            <a:off x="561107" y="1419545"/>
            <a:ext cx="9486407" cy="4262705"/>
          </a:xfrm>
          <a:prstGeom prst="rect">
            <a:avLst/>
          </a:prstGeom>
          <a:noFill/>
        </p:spPr>
        <p:txBody>
          <a:bodyPr wrap="square">
            <a:spAutoFit/>
          </a:bodyPr>
          <a:lstStyle/>
          <a:p>
            <a:r>
              <a:rPr lang="en-US" sz="2800" dirty="0">
                <a:solidFill>
                  <a:schemeClr val="bg1"/>
                </a:solidFill>
              </a:rPr>
              <a:t> How do emotions work?</a:t>
            </a:r>
          </a:p>
          <a:p>
            <a:pPr marL="514350" indent="-514350">
              <a:lnSpc>
                <a:spcPct val="90000"/>
              </a:lnSpc>
              <a:buFont typeface="+mj-lt"/>
              <a:buAutoNum type="arabicPeriod"/>
            </a:pPr>
            <a:r>
              <a:rPr lang="en-US" sz="2800" dirty="0">
                <a:solidFill>
                  <a:schemeClr val="bg1"/>
                </a:solidFill>
              </a:rPr>
              <a:t>Recognizing emotions</a:t>
            </a:r>
          </a:p>
          <a:p>
            <a:pPr marL="514350" indent="-514350">
              <a:lnSpc>
                <a:spcPct val="90000"/>
              </a:lnSpc>
              <a:buFont typeface="+mj-lt"/>
              <a:buAutoNum type="arabicPeriod"/>
            </a:pPr>
            <a:r>
              <a:rPr lang="en-US" sz="2800" dirty="0">
                <a:solidFill>
                  <a:schemeClr val="bg1"/>
                </a:solidFill>
              </a:rPr>
              <a:t>Overcoming barriers to healthy emotions</a:t>
            </a:r>
          </a:p>
          <a:p>
            <a:pPr marL="514350" indent="-514350">
              <a:lnSpc>
                <a:spcPct val="90000"/>
              </a:lnSpc>
              <a:buFont typeface="+mj-lt"/>
              <a:buAutoNum type="arabicPeriod"/>
            </a:pPr>
            <a:r>
              <a:rPr lang="en-US" sz="2800" dirty="0">
                <a:solidFill>
                  <a:schemeClr val="bg1"/>
                </a:solidFill>
              </a:rPr>
              <a:t>Reducing physical vulnerability</a:t>
            </a:r>
          </a:p>
          <a:p>
            <a:pPr marL="514350" indent="-514350">
              <a:lnSpc>
                <a:spcPct val="90000"/>
              </a:lnSpc>
              <a:buFont typeface="+mj-lt"/>
              <a:buAutoNum type="arabicPeriod"/>
            </a:pPr>
            <a:r>
              <a:rPr lang="en-US" sz="2800" dirty="0">
                <a:solidFill>
                  <a:schemeClr val="bg1"/>
                </a:solidFill>
              </a:rPr>
              <a:t>Reducing cognitive vulnerability</a:t>
            </a:r>
          </a:p>
          <a:p>
            <a:pPr marL="0" indent="0">
              <a:lnSpc>
                <a:spcPct val="90000"/>
              </a:lnSpc>
              <a:buNone/>
            </a:pPr>
            <a:r>
              <a:rPr lang="en-US" sz="2800" dirty="0">
                <a:solidFill>
                  <a:schemeClr val="bg1"/>
                </a:solidFill>
              </a:rPr>
              <a:t>5.    Increasing Positive Emotions</a:t>
            </a:r>
          </a:p>
          <a:p>
            <a:pPr marL="0" indent="0">
              <a:lnSpc>
                <a:spcPct val="90000"/>
              </a:lnSpc>
              <a:buNone/>
            </a:pPr>
            <a:r>
              <a:rPr lang="en-US" sz="2800" dirty="0">
                <a:solidFill>
                  <a:schemeClr val="bg1"/>
                </a:solidFill>
              </a:rPr>
              <a:t>6.    Being mindful of your emotions without judgement</a:t>
            </a:r>
          </a:p>
          <a:p>
            <a:pPr marL="342900" indent="-342900">
              <a:lnSpc>
                <a:spcPct val="90000"/>
              </a:lnSpc>
              <a:buAutoNum type="arabicPeriod" startAt="7"/>
            </a:pPr>
            <a:r>
              <a:rPr lang="en-US" sz="2800" dirty="0">
                <a:solidFill>
                  <a:schemeClr val="bg1"/>
                </a:solidFill>
              </a:rPr>
              <a:t>   Emotion exposure.</a:t>
            </a:r>
          </a:p>
          <a:p>
            <a:pPr marL="342900" indent="-342900">
              <a:lnSpc>
                <a:spcPct val="90000"/>
              </a:lnSpc>
              <a:buAutoNum type="arabicPeriod" startAt="7"/>
            </a:pPr>
            <a:r>
              <a:rPr lang="en-US" sz="2800" dirty="0">
                <a:solidFill>
                  <a:schemeClr val="bg1"/>
                </a:solidFill>
              </a:rPr>
              <a:t>   Doing the opposite of your emotions </a:t>
            </a:r>
          </a:p>
          <a:p>
            <a:pPr>
              <a:lnSpc>
                <a:spcPct val="90000"/>
              </a:lnSpc>
            </a:pPr>
            <a:r>
              <a:rPr lang="en-US" sz="2800" dirty="0">
                <a:solidFill>
                  <a:schemeClr val="bg1"/>
                </a:solidFill>
              </a:rPr>
              <a:t>9.    Problem Solving</a:t>
            </a:r>
          </a:p>
          <a:p>
            <a:pPr marL="514350" indent="-514350">
              <a:lnSpc>
                <a:spcPct val="90000"/>
              </a:lnSpc>
              <a:buFont typeface="+mj-lt"/>
              <a:buAutoNum type="arabicPeriod"/>
            </a:pPr>
            <a:endParaRPr lang="en-US" sz="1800" dirty="0"/>
          </a:p>
        </p:txBody>
      </p:sp>
      <p:sp>
        <p:nvSpPr>
          <p:cNvPr id="2" name="Slide Number Placeholder 1">
            <a:extLst>
              <a:ext uri="{FF2B5EF4-FFF2-40B4-BE49-F238E27FC236}">
                <a16:creationId xmlns:a16="http://schemas.microsoft.com/office/drawing/2014/main" id="{44E707B5-3C54-7285-C3C0-BFCC72A578A7}"/>
              </a:ext>
            </a:extLst>
          </p:cNvPr>
          <p:cNvSpPr>
            <a:spLocks noGrp="1"/>
          </p:cNvSpPr>
          <p:nvPr>
            <p:ph type="sldNum" sz="quarter" idx="12"/>
          </p:nvPr>
        </p:nvSpPr>
        <p:spPr/>
        <p:txBody>
          <a:bodyPr/>
          <a:lstStyle/>
          <a:p>
            <a:fld id="{5B621ED0-B45F-441E-93E9-023E2B55C8A5}" type="slidenum">
              <a:rPr lang="en-CA" smtClean="0"/>
              <a:t>20</a:t>
            </a:fld>
            <a:endParaRPr lang="en-CA"/>
          </a:p>
        </p:txBody>
      </p:sp>
    </p:spTree>
    <p:extLst>
      <p:ext uri="{BB962C8B-B14F-4D97-AF65-F5344CB8AC3E}">
        <p14:creationId xmlns:p14="http://schemas.microsoft.com/office/powerpoint/2010/main" val="3827203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C600D-B3BD-B5AC-4BAC-DA800CF6AE2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53CA477-9C3E-EF36-AABE-0E164E96A2DF}"/>
              </a:ext>
            </a:extLst>
          </p:cNvPr>
          <p:cNvSpPr txBox="1"/>
          <p:nvPr/>
        </p:nvSpPr>
        <p:spPr>
          <a:xfrm>
            <a:off x="1698172" y="172701"/>
            <a:ext cx="8512628" cy="970843"/>
          </a:xfrm>
          <a:prstGeom prst="rect">
            <a:avLst/>
          </a:prstGeom>
          <a:noFill/>
        </p:spPr>
        <p:txBody>
          <a:bodyPr wrap="square">
            <a:spAutoFit/>
          </a:bodyPr>
          <a:lstStyle/>
          <a:p>
            <a:pPr algn="ctr">
              <a:lnSpc>
                <a:spcPct val="107000"/>
              </a:lnSpc>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 TODAY-UPDATED </a:t>
            </a:r>
            <a:r>
              <a:rPr lang="en-US" sz="2400" kern="100" dirty="0">
                <a:latin typeface="Aptos" panose="020B0004020202020204" pitchFamily="34" charset="0"/>
                <a:ea typeface="Aptos" panose="020B0004020202020204" pitchFamily="34" charset="0"/>
                <a:cs typeface="Times New Roman" panose="02020603050405020304" pitchFamily="18" charset="0"/>
              </a:rPr>
              <a:t>PERSONAL</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SKILLS LIST</a:t>
            </a:r>
          </a:p>
          <a:p>
            <a:pPr algn="ctr">
              <a:lnSpc>
                <a:spcPct val="107000"/>
              </a:lnSpc>
              <a:spcAft>
                <a:spcPts val="800"/>
              </a:spcAft>
            </a:pPr>
            <a:r>
              <a:rPr lang="en-US" sz="2400" kern="100" dirty="0">
                <a:latin typeface="Aptos" panose="020B0004020202020204" pitchFamily="34" charset="0"/>
                <a:ea typeface="Aptos" panose="020B0004020202020204" pitchFamily="34" charset="0"/>
                <a:cs typeface="Times New Roman" panose="02020603050405020304" pitchFamily="18" charset="0"/>
              </a:rPr>
              <a:t>Interpersonal effectiveness  skills</a:t>
            </a:r>
            <a:endParaRPr lang="en-CA" sz="2400" dirty="0"/>
          </a:p>
        </p:txBody>
      </p:sp>
      <p:sp>
        <p:nvSpPr>
          <p:cNvPr id="5" name="TextBox 4">
            <a:extLst>
              <a:ext uri="{FF2B5EF4-FFF2-40B4-BE49-F238E27FC236}">
                <a16:creationId xmlns:a16="http://schemas.microsoft.com/office/drawing/2014/main" id="{E16F11BF-C16B-E341-532A-F61582969F7F}"/>
              </a:ext>
            </a:extLst>
          </p:cNvPr>
          <p:cNvSpPr txBox="1"/>
          <p:nvPr/>
        </p:nvSpPr>
        <p:spPr>
          <a:xfrm>
            <a:off x="361701" y="1994509"/>
            <a:ext cx="6561587" cy="3634841"/>
          </a:xfrm>
          <a:prstGeom prst="rect">
            <a:avLst/>
          </a:prstGeom>
          <a:noFill/>
        </p:spPr>
        <p:txBody>
          <a:bodyPr wrap="square">
            <a:spAutoFit/>
          </a:bodyPr>
          <a:lstStyle/>
          <a:p>
            <a:r>
              <a:rPr lang="en-CA" sz="2800" dirty="0">
                <a:solidFill>
                  <a:schemeClr val="bg1"/>
                </a:solidFill>
              </a:rPr>
              <a:t> 1.Mindful attention</a:t>
            </a:r>
          </a:p>
          <a:p>
            <a:r>
              <a:rPr lang="en-CA" sz="2800" dirty="0">
                <a:solidFill>
                  <a:schemeClr val="bg1"/>
                </a:solidFill>
              </a:rPr>
              <a:t>2. Compassion for others</a:t>
            </a:r>
          </a:p>
          <a:p>
            <a:r>
              <a:rPr lang="en-CA" sz="2800" dirty="0">
                <a:solidFill>
                  <a:schemeClr val="bg1"/>
                </a:solidFill>
              </a:rPr>
              <a:t>3. Passive vs. aggressive behavior</a:t>
            </a:r>
          </a:p>
          <a:p>
            <a:r>
              <a:rPr lang="en-CA" sz="2800" dirty="0">
                <a:solidFill>
                  <a:schemeClr val="bg1"/>
                </a:solidFill>
              </a:rPr>
              <a:t>4. I want-they want ratio</a:t>
            </a:r>
          </a:p>
          <a:p>
            <a:r>
              <a:rPr lang="en-CA" sz="2800" dirty="0">
                <a:solidFill>
                  <a:schemeClr val="bg1"/>
                </a:solidFill>
              </a:rPr>
              <a:t>5. I want-I should ratio</a:t>
            </a:r>
          </a:p>
          <a:p>
            <a:r>
              <a:rPr lang="en-CA" sz="2800" dirty="0">
                <a:solidFill>
                  <a:schemeClr val="bg1"/>
                </a:solidFill>
              </a:rPr>
              <a:t>6. Key interpersonal skills</a:t>
            </a:r>
          </a:p>
          <a:p>
            <a:r>
              <a:rPr lang="en-CA" sz="2800" dirty="0">
                <a:solidFill>
                  <a:schemeClr val="bg1"/>
                </a:solidFill>
              </a:rPr>
              <a:t>7. Blocks to using interpersonal skills</a:t>
            </a:r>
          </a:p>
          <a:p>
            <a:endParaRPr lang="en-US" sz="1800" dirty="0">
              <a:solidFill>
                <a:schemeClr val="bg1"/>
              </a:solidFill>
            </a:endParaRPr>
          </a:p>
          <a:p>
            <a:pPr marL="514350" indent="-514350">
              <a:lnSpc>
                <a:spcPct val="90000"/>
              </a:lnSpc>
              <a:buFont typeface="+mj-lt"/>
              <a:buAutoNum type="arabicPeriod"/>
            </a:pPr>
            <a:endParaRPr lang="en-US" sz="1800" dirty="0"/>
          </a:p>
        </p:txBody>
      </p:sp>
      <p:sp>
        <p:nvSpPr>
          <p:cNvPr id="4" name="TextBox 3">
            <a:extLst>
              <a:ext uri="{FF2B5EF4-FFF2-40B4-BE49-F238E27FC236}">
                <a16:creationId xmlns:a16="http://schemas.microsoft.com/office/drawing/2014/main" id="{F10C7767-37D7-0F40-4EEC-D06D17B4E66B}"/>
              </a:ext>
            </a:extLst>
          </p:cNvPr>
          <p:cNvSpPr txBox="1"/>
          <p:nvPr/>
        </p:nvSpPr>
        <p:spPr>
          <a:xfrm>
            <a:off x="6330661" y="1951672"/>
            <a:ext cx="5712403" cy="3108543"/>
          </a:xfrm>
          <a:prstGeom prst="rect">
            <a:avLst/>
          </a:prstGeom>
          <a:noFill/>
        </p:spPr>
        <p:txBody>
          <a:bodyPr wrap="square">
            <a:spAutoFit/>
          </a:bodyPr>
          <a:lstStyle/>
          <a:p>
            <a:r>
              <a:rPr lang="en-CA" sz="2800" dirty="0">
                <a:solidFill>
                  <a:schemeClr val="bg1"/>
                </a:solidFill>
              </a:rPr>
              <a:t>8. Knowing what you want</a:t>
            </a:r>
          </a:p>
          <a:p>
            <a:r>
              <a:rPr lang="en-CA" sz="2800" dirty="0">
                <a:solidFill>
                  <a:schemeClr val="bg1"/>
                </a:solidFill>
              </a:rPr>
              <a:t>9. Modulating the intensity of a request</a:t>
            </a:r>
          </a:p>
          <a:p>
            <a:r>
              <a:rPr lang="en-CA" sz="2800" dirty="0">
                <a:solidFill>
                  <a:schemeClr val="bg1"/>
                </a:solidFill>
              </a:rPr>
              <a:t>10. Making a simple request</a:t>
            </a:r>
          </a:p>
          <a:p>
            <a:r>
              <a:rPr lang="en-CA" sz="2800" dirty="0">
                <a:solidFill>
                  <a:schemeClr val="bg1"/>
                </a:solidFill>
              </a:rPr>
              <a:t>11. Designing basic assertiveness scripts and</a:t>
            </a:r>
          </a:p>
          <a:p>
            <a:r>
              <a:rPr lang="en-CA" sz="2800" dirty="0">
                <a:solidFill>
                  <a:schemeClr val="bg1"/>
                </a:solidFill>
              </a:rPr>
              <a:t>12. Assertive listening</a:t>
            </a:r>
          </a:p>
        </p:txBody>
      </p:sp>
      <p:sp>
        <p:nvSpPr>
          <p:cNvPr id="2" name="Slide Number Placeholder 1">
            <a:extLst>
              <a:ext uri="{FF2B5EF4-FFF2-40B4-BE49-F238E27FC236}">
                <a16:creationId xmlns:a16="http://schemas.microsoft.com/office/drawing/2014/main" id="{FC1F37F6-0FC3-001A-9108-8C8D1E57D291}"/>
              </a:ext>
            </a:extLst>
          </p:cNvPr>
          <p:cNvSpPr>
            <a:spLocks noGrp="1"/>
          </p:cNvSpPr>
          <p:nvPr>
            <p:ph type="sldNum" sz="quarter" idx="12"/>
          </p:nvPr>
        </p:nvSpPr>
        <p:spPr/>
        <p:txBody>
          <a:bodyPr/>
          <a:lstStyle/>
          <a:p>
            <a:fld id="{5B621ED0-B45F-441E-93E9-023E2B55C8A5}" type="slidenum">
              <a:rPr lang="en-CA" smtClean="0"/>
              <a:t>21</a:t>
            </a:fld>
            <a:endParaRPr lang="en-CA"/>
          </a:p>
        </p:txBody>
      </p:sp>
    </p:spTree>
    <p:extLst>
      <p:ext uri="{BB962C8B-B14F-4D97-AF65-F5344CB8AC3E}">
        <p14:creationId xmlns:p14="http://schemas.microsoft.com/office/powerpoint/2010/main" val="1853249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AC8FAA7-F555-DB66-61B6-3406D1E633D5}"/>
              </a:ext>
            </a:extLst>
          </p:cNvPr>
          <p:cNvSpPr txBox="1"/>
          <p:nvPr/>
        </p:nvSpPr>
        <p:spPr>
          <a:xfrm>
            <a:off x="6003537" y="391608"/>
            <a:ext cx="6118663" cy="1569660"/>
          </a:xfrm>
          <a:prstGeom prst="rect">
            <a:avLst/>
          </a:prstGeom>
          <a:noFill/>
        </p:spPr>
        <p:txBody>
          <a:bodyPr wrap="square">
            <a:spAutoFit/>
          </a:bodyPr>
          <a:lstStyle/>
          <a:p>
            <a:pPr marL="342900" indent="-342900">
              <a:buFont typeface="Arial" panose="020B0604020202020204" pitchFamily="34" charset="0"/>
              <a:buChar char="•"/>
            </a:pPr>
            <a:r>
              <a:rPr lang="en-CA" sz="2400" dirty="0"/>
              <a:t>In item 7 of the template steps</a:t>
            </a:r>
            <a:r>
              <a:rPr lang="en-US" sz="2400" dirty="0"/>
              <a:t> 2 and 4 ask that people seek help from family, friends or from professionals. What are some of the challenges associated with doing that? </a:t>
            </a:r>
            <a:endParaRPr lang="en-CA" sz="2400" dirty="0"/>
          </a:p>
        </p:txBody>
      </p:sp>
      <p:pic>
        <p:nvPicPr>
          <p:cNvPr id="2" name="Picture 2" descr="IMG_3579[2211]">
            <a:extLst>
              <a:ext uri="{FF2B5EF4-FFF2-40B4-BE49-F238E27FC236}">
                <a16:creationId xmlns:a16="http://schemas.microsoft.com/office/drawing/2014/main" id="{61106157-75C3-6851-B4F8-A6650F259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736151" y="1314045"/>
            <a:ext cx="4592938" cy="605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Best Question Mark Icon Stock Photos, Pictures &amp;amp; Royalty-Free Images -  iStock | Question mark icon, Question mark, Cute questions">
            <a:extLst>
              <a:ext uri="{FF2B5EF4-FFF2-40B4-BE49-F238E27FC236}">
                <a16:creationId xmlns:a16="http://schemas.microsoft.com/office/drawing/2014/main" id="{080DE3A0-F8F9-B69A-8863-37F11616BBF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1185" y="989142"/>
            <a:ext cx="5251118" cy="5251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957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D25B-4C9C-440E-87B8-F495CD0CDF39}"/>
              </a:ext>
            </a:extLst>
          </p:cNvPr>
          <p:cNvSpPr>
            <a:spLocks noGrp="1"/>
          </p:cNvSpPr>
          <p:nvPr>
            <p:ph type="title" idx="4294967295"/>
          </p:nvPr>
        </p:nvSpPr>
        <p:spPr>
          <a:xfrm>
            <a:off x="0" y="328613"/>
            <a:ext cx="6119813" cy="1509712"/>
          </a:xfrm>
        </p:spPr>
        <p:txBody>
          <a:bodyPr>
            <a:normAutofit/>
          </a:bodyPr>
          <a:lstStyle/>
          <a:p>
            <a:pPr algn="ctr"/>
            <a:r>
              <a:rPr lang="en-CA" sz="3200" dirty="0">
                <a:solidFill>
                  <a:schemeClr val="bg1"/>
                </a:solidFill>
              </a:rPr>
              <a:t>Help from others</a:t>
            </a:r>
            <a:br>
              <a:rPr lang="en-CA" sz="3200" dirty="0">
                <a:solidFill>
                  <a:schemeClr val="bg1"/>
                </a:solidFill>
              </a:rPr>
            </a:br>
            <a:r>
              <a:rPr lang="en-CA" sz="3200" dirty="0">
                <a:solidFill>
                  <a:schemeClr val="bg1"/>
                </a:solidFill>
              </a:rPr>
              <a:t>The ideal and the reality </a:t>
            </a:r>
          </a:p>
        </p:txBody>
      </p:sp>
      <p:sp>
        <p:nvSpPr>
          <p:cNvPr id="3" name="Content Placeholder 2">
            <a:extLst>
              <a:ext uri="{FF2B5EF4-FFF2-40B4-BE49-F238E27FC236}">
                <a16:creationId xmlns:a16="http://schemas.microsoft.com/office/drawing/2014/main" id="{1574F3AE-A3AB-4231-88E1-6E363A79F469}"/>
              </a:ext>
            </a:extLst>
          </p:cNvPr>
          <p:cNvSpPr>
            <a:spLocks noGrp="1"/>
          </p:cNvSpPr>
          <p:nvPr>
            <p:ph idx="4294967295"/>
          </p:nvPr>
        </p:nvSpPr>
        <p:spPr>
          <a:xfrm>
            <a:off x="6073775" y="87313"/>
            <a:ext cx="6118225" cy="4173537"/>
          </a:xfrm>
        </p:spPr>
        <p:txBody>
          <a:bodyPr>
            <a:noAutofit/>
          </a:bodyPr>
          <a:lstStyle/>
          <a:p>
            <a:r>
              <a:rPr lang="en-CA" sz="2400" dirty="0"/>
              <a:t>Trying to get help from family and friends can backfire. Some people can make the crisis worse.</a:t>
            </a:r>
          </a:p>
          <a:p>
            <a:r>
              <a:rPr lang="en-CA" sz="2400" dirty="0"/>
              <a:t>Seek help only from those that are likely to be helpful</a:t>
            </a:r>
          </a:p>
          <a:p>
            <a:r>
              <a:rPr lang="en-CA" sz="2400" dirty="0"/>
              <a:t>Prepare the person beforehand. Make sure they are willing to help and know what you need and what they should do</a:t>
            </a:r>
          </a:p>
          <a:p>
            <a:r>
              <a:rPr lang="en-CA" sz="2400" dirty="0"/>
              <a:t>Many people do not have family or friends that might help when they’re in crisis</a:t>
            </a:r>
          </a:p>
          <a:p>
            <a:r>
              <a:rPr lang="en-CA" sz="2400" dirty="0"/>
              <a:t>Getting help from professionals can be difficult especially if you don’t know the system or the person, you’re dealing with. </a:t>
            </a:r>
          </a:p>
          <a:p>
            <a:r>
              <a:rPr lang="en-CA" sz="2400" dirty="0"/>
              <a:t>If you can, get to know the professional crisis resources that may be available to you.</a:t>
            </a:r>
          </a:p>
          <a:p>
            <a:r>
              <a:rPr lang="en-CA" sz="2400" dirty="0"/>
              <a:t>We will talk more about this when in session 5 we discuss suicidal thoughts</a:t>
            </a:r>
          </a:p>
        </p:txBody>
      </p:sp>
      <p:pic>
        <p:nvPicPr>
          <p:cNvPr id="5" name="Picture 4" descr="A green alien with pointy ears&#10;&#10;Description automatically generated">
            <a:extLst>
              <a:ext uri="{FF2B5EF4-FFF2-40B4-BE49-F238E27FC236}">
                <a16:creationId xmlns:a16="http://schemas.microsoft.com/office/drawing/2014/main" id="{AD198A18-4F62-5CFA-57B1-80FB6A5FD9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622" y="1838960"/>
            <a:ext cx="4907813" cy="3612044"/>
          </a:xfrm>
          <a:prstGeom prst="rect">
            <a:avLst/>
          </a:prstGeom>
        </p:spPr>
      </p:pic>
    </p:spTree>
    <p:extLst>
      <p:ext uri="{BB962C8B-B14F-4D97-AF65-F5344CB8AC3E}">
        <p14:creationId xmlns:p14="http://schemas.microsoft.com/office/powerpoint/2010/main" val="227265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IMG_3578[2210]">
            <a:extLst>
              <a:ext uri="{FF2B5EF4-FFF2-40B4-BE49-F238E27FC236}">
                <a16:creationId xmlns:a16="http://schemas.microsoft.com/office/drawing/2014/main" id="{0EE001AB-69E8-4A53-83C4-D608B803A5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6999" y="-2667002"/>
            <a:ext cx="6858001" cy="1219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5487914"/>
      </p:ext>
    </p:extLst>
  </p:cSld>
  <p:clrMapOvr>
    <a:masterClrMapping/>
  </p:clrMapOvr>
  <mc:AlternateContent xmlns:mc="http://schemas.openxmlformats.org/markup-compatibility/2006" xmlns:p14="http://schemas.microsoft.com/office/powerpoint/2010/main">
    <mc:Choice Requires="p14">
      <p:transition spd="med" p14:dur="700" advTm="28895">
        <p:fade/>
      </p:transition>
    </mc:Choice>
    <mc:Fallback xmlns="">
      <p:transition spd="med" advTm="28895">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IMG_3579[2211]">
            <a:extLst>
              <a:ext uri="{FF2B5EF4-FFF2-40B4-BE49-F238E27FC236}">
                <a16:creationId xmlns:a16="http://schemas.microsoft.com/office/drawing/2014/main" id="{61730733-BFA6-4F17-B450-2B610EB0C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772105" y="-2772103"/>
            <a:ext cx="6858000" cy="1240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1573875"/>
      </p:ext>
    </p:extLst>
  </p:cSld>
  <p:clrMapOvr>
    <a:masterClrMapping/>
  </p:clrMapOvr>
  <mc:AlternateContent xmlns:mc="http://schemas.openxmlformats.org/markup-compatibility/2006" xmlns:p14="http://schemas.microsoft.com/office/powerpoint/2010/main">
    <mc:Choice Requires="p14">
      <p:transition spd="med" p14:dur="700" advTm="29452">
        <p:fade/>
      </p:transition>
    </mc:Choice>
    <mc:Fallback xmlns="">
      <p:transition spd="med" advTm="29452">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AB00CE-6D60-39FA-243C-BCB58D02B895}"/>
              </a:ext>
            </a:extLst>
          </p:cNvPr>
          <p:cNvSpPr txBox="1"/>
          <p:nvPr/>
        </p:nvSpPr>
        <p:spPr>
          <a:xfrm>
            <a:off x="0" y="612845"/>
            <a:ext cx="12192000" cy="6463308"/>
          </a:xfrm>
          <a:prstGeom prst="rect">
            <a:avLst/>
          </a:prstGeom>
          <a:noFill/>
        </p:spPr>
        <p:txBody>
          <a:bodyPr wrap="square">
            <a:spAutoFit/>
          </a:bodyPr>
          <a:lstStyle/>
          <a:p>
            <a:pPr marL="285750" indent="-285750">
              <a:buFont typeface="Arial" panose="020B0604020202020204" pitchFamily="34" charset="0"/>
              <a:buChar char="•"/>
            </a:pPr>
            <a:r>
              <a:rPr lang="en-US" b="0" i="0" dirty="0">
                <a:effectLst/>
                <a:latin typeface="Arial" panose="020B0604020202020204" pitchFamily="34" charset="0"/>
                <a:cs typeface="Arial" panose="020B0604020202020204" pitchFamily="34" charset="0"/>
              </a:rPr>
              <a:t>Ann was raised by a perfectionistic and critical single mother, who spent long hours at work managing a restaurant. Ann told her therapist that she had felt sad and lonely for as long as she could remember. As a teenager and young adult she had a few romantic relationships but had always ended up getting hurt and had long ago decided she was better off living alone with her three cats. </a:t>
            </a:r>
          </a:p>
          <a:p>
            <a:pPr marL="285750" indent="-285750">
              <a:buFont typeface="Arial" panose="020B0604020202020204" pitchFamily="34" charset="0"/>
              <a:buChar char="•"/>
            </a:pPr>
            <a:r>
              <a:rPr lang="en-US" b="0" i="0" dirty="0">
                <a:effectLst/>
                <a:latin typeface="Arial" panose="020B0604020202020204" pitchFamily="34" charset="0"/>
                <a:cs typeface="Arial" panose="020B0604020202020204" pitchFamily="34" charset="0"/>
              </a:rPr>
              <a:t>Ann, now in her late 50’ s, had for the last 25 years been a nurse in a family-run Mennonite nursing home. For the last 15 years she was the staff manager. Her job was the highlight of her otherwise quiet life, and she considered her patients her family. </a:t>
            </a:r>
          </a:p>
          <a:p>
            <a:pPr marL="285750" indent="-285750">
              <a:buFont typeface="Arial" panose="020B0604020202020204" pitchFamily="34" charset="0"/>
              <a:buChar char="•"/>
            </a:pPr>
            <a:r>
              <a:rPr lang="en-US" b="0" i="0" dirty="0">
                <a:effectLst/>
                <a:latin typeface="Arial" panose="020B0604020202020204" pitchFamily="34" charset="0"/>
                <a:cs typeface="Arial" panose="020B0604020202020204" pitchFamily="34" charset="0"/>
              </a:rPr>
              <a:t>Ann embraced the nursing home’s commitment to making the resident’s last years as meaningful as possible. She was rewarded with their great appreciation. Ann was like a daughter to the elderly couple, Ezra, and Ruth, who owned and ran the home. They did not think of the home as a business, but as a service to their residents and employees. With the support of this “family”, Ann managed her low-grade chronic depression and anxiety well, never missing a day of work.</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When Ezra began to show signs of dementia, Ann was devastated. The owners of the home continued to run it for as long as they could, while looking for someone who would carry on their philosophy of care. Eventually, unable to wait any longer, they reluctantly sold to a company that ran nursing homes all over the province.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This transition was extremely difficult for Ann, and her anxiety and depression worsened. A new general manager, Jane, took over the home, and was tasked by the new owners, with introducing the company’s policies and procedures. As Ann was the nurse in charge, she was required to meet with Jane once a week, to report on the staff’s progress with the transition. Although Jane was always pleasant and polite, it was clear to Ann, that the nursing home would be run very differently, and that the financial bottom line had become an important consideration. </a:t>
            </a:r>
          </a:p>
          <a:p>
            <a:br>
              <a:rPr lang="en-US" dirty="0"/>
            </a:br>
            <a:endParaRPr lang="en-CA" dirty="0"/>
          </a:p>
        </p:txBody>
      </p:sp>
      <p:sp>
        <p:nvSpPr>
          <p:cNvPr id="7" name="TextBox 6">
            <a:extLst>
              <a:ext uri="{FF2B5EF4-FFF2-40B4-BE49-F238E27FC236}">
                <a16:creationId xmlns:a16="http://schemas.microsoft.com/office/drawing/2014/main" id="{A3E48F62-14E0-5B3A-78DA-75AED0BB9A2A}"/>
              </a:ext>
            </a:extLst>
          </p:cNvPr>
          <p:cNvSpPr txBox="1"/>
          <p:nvPr/>
        </p:nvSpPr>
        <p:spPr>
          <a:xfrm>
            <a:off x="2552700" y="12679"/>
            <a:ext cx="9182100" cy="646331"/>
          </a:xfrm>
          <a:prstGeom prst="rect">
            <a:avLst/>
          </a:prstGeom>
          <a:noFill/>
        </p:spPr>
        <p:txBody>
          <a:bodyPr wrap="square">
            <a:spAutoFit/>
          </a:bodyPr>
          <a:lstStyle/>
          <a:p>
            <a:r>
              <a:rPr lang="en-US" sz="3600" b="0" i="0" dirty="0">
                <a:solidFill>
                  <a:srgbClr val="222222"/>
                </a:solidFill>
                <a:effectLst/>
                <a:latin typeface="Arial" panose="020B0604020202020204" pitchFamily="34" charset="0"/>
              </a:rPr>
              <a:t> ANN</a:t>
            </a:r>
            <a:r>
              <a:rPr lang="en-US" sz="3600" dirty="0">
                <a:solidFill>
                  <a:srgbClr val="222222"/>
                </a:solidFill>
                <a:latin typeface="Arial" panose="020B0604020202020204" pitchFamily="34" charset="0"/>
              </a:rPr>
              <a:t>’S CRISIS PLAN </a:t>
            </a:r>
            <a:r>
              <a:rPr lang="en-US" sz="2400" dirty="0">
                <a:solidFill>
                  <a:srgbClr val="222222"/>
                </a:solidFill>
                <a:latin typeface="Arial" panose="020B0604020202020204" pitchFamily="34" charset="0"/>
              </a:rPr>
              <a:t>(p.69 of the manual)  </a:t>
            </a:r>
            <a:endParaRPr lang="en-CA" sz="2400" dirty="0"/>
          </a:p>
        </p:txBody>
      </p:sp>
    </p:spTree>
    <p:extLst>
      <p:ext uri="{BB962C8B-B14F-4D97-AF65-F5344CB8AC3E}">
        <p14:creationId xmlns:p14="http://schemas.microsoft.com/office/powerpoint/2010/main" val="4021644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01957-2208-C02B-42EB-B7CBEF3EBBCC}"/>
            </a:ext>
          </a:extLst>
        </p:cNvPr>
        <p:cNvGrpSpPr/>
        <p:nvPr/>
      </p:nvGrpSpPr>
      <p:grpSpPr>
        <a:xfrm>
          <a:off x="0" y="0"/>
          <a:ext cx="0" cy="0"/>
          <a:chOff x="0" y="0"/>
          <a:chExt cx="0" cy="0"/>
        </a:xfrm>
      </p:grpSpPr>
      <p:pic>
        <p:nvPicPr>
          <p:cNvPr id="157698" name="Picture 2" descr="IMG_3578[2210]">
            <a:extLst>
              <a:ext uri="{FF2B5EF4-FFF2-40B4-BE49-F238E27FC236}">
                <a16:creationId xmlns:a16="http://schemas.microsoft.com/office/drawing/2014/main" id="{3F80AC40-B534-A8D4-C76C-B093D55E2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6999" y="-2667002"/>
            <a:ext cx="6858001" cy="1219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324499"/>
      </p:ext>
    </p:extLst>
  </p:cSld>
  <p:clrMapOvr>
    <a:masterClrMapping/>
  </p:clrMapOvr>
  <mc:AlternateContent xmlns:mc="http://schemas.openxmlformats.org/markup-compatibility/2006" xmlns:p14="http://schemas.microsoft.com/office/powerpoint/2010/main">
    <mc:Choice Requires="p14">
      <p:transition spd="med" p14:dur="700" advTm="28895">
        <p:fade/>
      </p:transition>
    </mc:Choice>
    <mc:Fallback xmlns="">
      <p:transition spd="med" advTm="28895">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7F17B-61CF-7572-06E4-B608BABDFC8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F99CF5B-13F6-05C9-9867-607A38225357}"/>
              </a:ext>
            </a:extLst>
          </p:cNvPr>
          <p:cNvSpPr txBox="1"/>
          <p:nvPr/>
        </p:nvSpPr>
        <p:spPr>
          <a:xfrm>
            <a:off x="0" y="612845"/>
            <a:ext cx="12192000" cy="5909310"/>
          </a:xfrm>
          <a:prstGeom prst="rect">
            <a:avLst/>
          </a:prstGeom>
          <a:noFill/>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Ann started seeing her psychiatrist more often during this trying time. They tweaked her medications, but that seemed to be of limited help. Ann did not feel she had many options, she could not see herself, in her 50’ s, finding another job, and could not afford to retire. If she went on disability, she would leave her </a:t>
            </a:r>
            <a:r>
              <a:rPr lang="en-US" b="0" i="0" dirty="0">
                <a:effectLst/>
                <a:latin typeface="Arial" panose="020B0604020202020204" pitchFamily="34" charset="0"/>
                <a:cs typeface="Arial" panose="020B0604020202020204" pitchFamily="34" charset="0"/>
              </a:rPr>
              <a:t>beloved patients, and was afraid she would become more withdrawn and depressed. </a:t>
            </a:r>
          </a:p>
          <a:p>
            <a:pPr marL="285750" indent="-285750">
              <a:buFont typeface="Arial" panose="020B0604020202020204" pitchFamily="34" charset="0"/>
              <a:buChar char="•"/>
            </a:pPr>
            <a:r>
              <a:rPr lang="en-US" b="0" i="0" dirty="0">
                <a:effectLst/>
                <a:latin typeface="Arial" panose="020B0604020202020204" pitchFamily="34" charset="0"/>
                <a:cs typeface="Arial" panose="020B0604020202020204" pitchFamily="34" charset="0"/>
              </a:rPr>
              <a:t>She and her psychiatrist concluded that, although this was a stressful and challenging situation, Ann's dysregulated emotions contributed significantly to her symptoms. They decided that the current “acute hole”, within Ann’s longer-term chronic “valley”, was anticipating and meeting with Jane every week. They decided to </a:t>
            </a:r>
            <a:r>
              <a:rPr lang="en-US" dirty="0">
                <a:latin typeface="Arial" panose="020B0604020202020204" pitchFamily="34" charset="0"/>
                <a:cs typeface="Arial" panose="020B0604020202020204" pitchFamily="34" charset="0"/>
              </a:rPr>
              <a:t>work on</a:t>
            </a:r>
            <a:r>
              <a:rPr lang="en-US" b="0" i="0" dirty="0">
                <a:effectLst/>
                <a:latin typeface="Arial" panose="020B0604020202020204" pitchFamily="34" charset="0"/>
                <a:cs typeface="Arial" panose="020B0604020202020204" pitchFamily="34" charset="0"/>
              </a:rPr>
              <a:t> a crisis plan.</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0" i="0" dirty="0">
                <a:effectLst/>
                <a:latin typeface="Arial" panose="020B0604020202020204" pitchFamily="34" charset="0"/>
                <a:cs typeface="Arial" panose="020B0604020202020204" pitchFamily="34" charset="0"/>
              </a:rPr>
              <a:t>In one of the sessions with her psychiatrist, Ann worked on a crisis prevention plan for the hole she fell into around the time of her weekly meetings with Jane. Working with the crisis plan template, Ann recognized the </a:t>
            </a:r>
          </a:p>
          <a:p>
            <a:pPr marL="285750" indent="-285750">
              <a:buFont typeface="Arial" panose="020B0604020202020204" pitchFamily="34" charset="0"/>
              <a:buChar char="•"/>
            </a:pPr>
            <a:r>
              <a:rPr lang="en-US" b="0" i="0" dirty="0">
                <a:solidFill>
                  <a:schemeClr val="bg1"/>
                </a:solidFill>
                <a:effectLst/>
                <a:latin typeface="Arial" panose="020B0604020202020204" pitchFamily="34" charset="0"/>
                <a:cs typeface="Arial" panose="020B0604020202020204" pitchFamily="34" charset="0"/>
              </a:rPr>
              <a:t>1. unhelpful or problematic behavior </a:t>
            </a:r>
            <a:r>
              <a:rPr lang="en-US" b="0" i="0" dirty="0">
                <a:effectLst/>
                <a:latin typeface="Arial" panose="020B0604020202020204" pitchFamily="34" charset="0"/>
                <a:cs typeface="Arial" panose="020B0604020202020204" pitchFamily="34" charset="0"/>
              </a:rPr>
              <a:t>was that, although she forced herself to attend these meetings, she wanted to run away from them, and after the meetings, she withdrew from her usual activities and ruminated. </a:t>
            </a:r>
          </a:p>
          <a:p>
            <a:pPr marL="285750" indent="-285750">
              <a:buFont typeface="Arial" panose="020B0604020202020204" pitchFamily="34" charset="0"/>
              <a:buChar char="•"/>
            </a:pPr>
            <a:r>
              <a:rPr lang="en-US" b="0" i="0" dirty="0">
                <a:effectLst/>
                <a:latin typeface="Arial" panose="020B0604020202020204" pitchFamily="34" charset="0"/>
                <a:cs typeface="Arial" panose="020B0604020202020204" pitchFamily="34" charset="0"/>
              </a:rPr>
              <a:t>She was </a:t>
            </a:r>
            <a:r>
              <a:rPr lang="en-US" b="0" i="0" dirty="0">
                <a:solidFill>
                  <a:schemeClr val="bg1"/>
                </a:solidFill>
                <a:effectLst/>
                <a:latin typeface="Arial" panose="020B0604020202020204" pitchFamily="34" charset="0"/>
                <a:cs typeface="Arial" panose="020B0604020202020204" pitchFamily="34" charset="0"/>
              </a:rPr>
              <a:t>2. triggered </a:t>
            </a:r>
            <a:r>
              <a:rPr lang="en-US" b="0" i="0" dirty="0">
                <a:effectLst/>
                <a:latin typeface="Arial" panose="020B0604020202020204" pitchFamily="34" charset="0"/>
                <a:cs typeface="Arial" panose="020B0604020202020204" pitchFamily="34" charset="0"/>
              </a:rPr>
              <a:t>by this work situation because she felt she had no control and felt pressured and devalued.</a:t>
            </a:r>
            <a:r>
              <a:rPr lang="en-US"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a:t>
            </a:r>
            <a:r>
              <a:rPr lang="en-US" dirty="0">
                <a:solidFill>
                  <a:schemeClr val="bg1"/>
                </a:solidFill>
                <a:latin typeface="Arial" panose="020B0604020202020204" pitchFamily="34" charset="0"/>
                <a:cs typeface="Arial" panose="020B0604020202020204" pitchFamily="34" charset="0"/>
              </a:rPr>
              <a:t>3. warning signs </a:t>
            </a:r>
            <a:r>
              <a:rPr lang="en-US" dirty="0">
                <a:latin typeface="Arial" panose="020B0604020202020204" pitchFamily="34" charset="0"/>
                <a:cs typeface="Arial" panose="020B0604020202020204" pitchFamily="34" charset="0"/>
              </a:rPr>
              <a:t>that she was in this hole, were that she would eat more, cry, ruminate, be unable to sleep, isolate herself, and avoid people.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Being alone </a:t>
            </a:r>
            <a:r>
              <a:rPr lang="en-US" dirty="0">
                <a:solidFill>
                  <a:schemeClr val="bg1"/>
                </a:solidFill>
                <a:latin typeface="Arial" panose="020B0604020202020204" pitchFamily="34" charset="0"/>
                <a:cs typeface="Arial" panose="020B0604020202020204" pitchFamily="34" charset="0"/>
              </a:rPr>
              <a:t>4. made it worse</a:t>
            </a:r>
            <a:r>
              <a:rPr lang="en-US"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People may fall into holes at unpredictable times, in which case it is crucial to be aware of the warning signs and triggers so that they do not miss the fact that they are in a hole. Ann’s patterns were more predictable. Although she also ruminated during the remainder of the week, Ann felt most distressed from the day before, to the day after, her meetings with Jane. She felt some relief after the meetings when her worst fears had not materialized. Being aware of this time pattern was helpful in implementing the crisis plan. </a:t>
            </a:r>
          </a:p>
        </p:txBody>
      </p:sp>
      <p:sp>
        <p:nvSpPr>
          <p:cNvPr id="7" name="TextBox 6">
            <a:extLst>
              <a:ext uri="{FF2B5EF4-FFF2-40B4-BE49-F238E27FC236}">
                <a16:creationId xmlns:a16="http://schemas.microsoft.com/office/drawing/2014/main" id="{44E271FF-C888-2359-DDFC-53385EAA691A}"/>
              </a:ext>
            </a:extLst>
          </p:cNvPr>
          <p:cNvSpPr txBox="1"/>
          <p:nvPr/>
        </p:nvSpPr>
        <p:spPr>
          <a:xfrm>
            <a:off x="3088341" y="0"/>
            <a:ext cx="6176682" cy="646331"/>
          </a:xfrm>
          <a:prstGeom prst="rect">
            <a:avLst/>
          </a:prstGeom>
          <a:noFill/>
        </p:spPr>
        <p:txBody>
          <a:bodyPr wrap="square">
            <a:spAutoFit/>
          </a:bodyPr>
          <a:lstStyle/>
          <a:p>
            <a:r>
              <a:rPr lang="en-US" sz="3600" b="0" i="0" dirty="0">
                <a:solidFill>
                  <a:srgbClr val="222222"/>
                </a:solidFill>
                <a:effectLst/>
                <a:latin typeface="Arial" panose="020B0604020202020204" pitchFamily="34" charset="0"/>
              </a:rPr>
              <a:t> ANN</a:t>
            </a:r>
            <a:r>
              <a:rPr lang="en-US" sz="3600" dirty="0">
                <a:solidFill>
                  <a:srgbClr val="222222"/>
                </a:solidFill>
                <a:latin typeface="Arial" panose="020B0604020202020204" pitchFamily="34" charset="0"/>
              </a:rPr>
              <a:t>’S CRISIS PLAN (p. 69)</a:t>
            </a:r>
            <a:r>
              <a:rPr lang="en-US" sz="3600" b="0" i="0" dirty="0">
                <a:solidFill>
                  <a:srgbClr val="222222"/>
                </a:solidFill>
                <a:effectLst/>
                <a:latin typeface="Arial" panose="020B0604020202020204" pitchFamily="34" charset="0"/>
              </a:rPr>
              <a:t> </a:t>
            </a:r>
            <a:endParaRPr lang="en-CA" sz="3600" dirty="0"/>
          </a:p>
        </p:txBody>
      </p:sp>
    </p:spTree>
    <p:extLst>
      <p:ext uri="{BB962C8B-B14F-4D97-AF65-F5344CB8AC3E}">
        <p14:creationId xmlns:p14="http://schemas.microsoft.com/office/powerpoint/2010/main" val="1351925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7657D-3037-CE98-09D0-5105BB405F7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3796FDD-CA73-33E0-673C-6B126401079E}"/>
              </a:ext>
            </a:extLst>
          </p:cNvPr>
          <p:cNvSpPr txBox="1"/>
          <p:nvPr/>
        </p:nvSpPr>
        <p:spPr>
          <a:xfrm>
            <a:off x="0" y="503456"/>
            <a:ext cx="12192000" cy="6740307"/>
          </a:xfrm>
          <a:prstGeom prst="rect">
            <a:avLst/>
          </a:prstGeom>
          <a:noFill/>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As Ann reviewed the distress tolerance module in the skills training workbook, she thought that </a:t>
            </a:r>
            <a:r>
              <a:rPr lang="en-US" dirty="0">
                <a:solidFill>
                  <a:schemeClr val="bg1"/>
                </a:solidFill>
                <a:latin typeface="Arial" panose="020B0604020202020204" pitchFamily="34" charset="0"/>
                <a:cs typeface="Arial" panose="020B0604020202020204" pitchFamily="34" charset="0"/>
              </a:rPr>
              <a:t>7. step 1 </a:t>
            </a:r>
            <a:r>
              <a:rPr lang="en-US" dirty="0">
                <a:latin typeface="Arial" panose="020B0604020202020204" pitchFamily="34" charset="0"/>
                <a:cs typeface="Arial" panose="020B0604020202020204" pitchFamily="34" charset="0"/>
              </a:rPr>
              <a:t>distraction, self soothing, and self-care would be good skills to use when she began to ruminate about work. She decided that the most helpful skills, to deal with the hole itself, would be radical acceptance, practiced relaxation, commitment to valued action, and using coping thoughts and strategies.(we will be discussing these over the next few weeks)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Ann had previously taken a cognitive behavioral therapy course and was familiar with thought records. It seemed to her that DBT’s “coping thoughts" were similar, if less structured than thought records. She was good at doing thought records and decided to structure her crisis plan around one.</a:t>
            </a:r>
          </a:p>
          <a:p>
            <a:r>
              <a:rPr lang="en-US" dirty="0">
                <a:solidFill>
                  <a:schemeClr val="bg1"/>
                </a:solidFill>
                <a:latin typeface="Arial" panose="020B0604020202020204" pitchFamily="34" charset="0"/>
                <a:cs typeface="Arial" panose="020B0604020202020204" pitchFamily="34" charset="0"/>
              </a:rPr>
              <a:t>Coping thoughts/thought records: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a:t>
            </a:r>
            <a:r>
              <a:rPr lang="en-US" dirty="0">
                <a:solidFill>
                  <a:schemeClr val="bg1"/>
                </a:solidFill>
                <a:latin typeface="Arial" panose="020B0604020202020204" pitchFamily="34" charset="0"/>
                <a:cs typeface="Arial" panose="020B0604020202020204" pitchFamily="34" charset="0"/>
              </a:rPr>
              <a:t>situation</a:t>
            </a:r>
            <a:r>
              <a:rPr lang="en-US" dirty="0">
                <a:latin typeface="Arial" panose="020B0604020202020204" pitchFamily="34" charset="0"/>
                <a:cs typeface="Arial" panose="020B0604020202020204" pitchFamily="34" charset="0"/>
              </a:rPr>
              <a:t> was that the nursing home had new owners, and Ann had to meet weekly with Jane the manager. Her </a:t>
            </a:r>
            <a:r>
              <a:rPr lang="en-US" dirty="0">
                <a:solidFill>
                  <a:schemeClr val="bg1"/>
                </a:solidFill>
                <a:latin typeface="Arial" panose="020B0604020202020204" pitchFamily="34" charset="0"/>
                <a:cs typeface="Arial" panose="020B0604020202020204" pitchFamily="34" charset="0"/>
              </a:rPr>
              <a:t>feelings</a:t>
            </a:r>
            <a:r>
              <a:rPr lang="en-US" dirty="0">
                <a:latin typeface="Arial" panose="020B0604020202020204" pitchFamily="34" charset="0"/>
                <a:cs typeface="Arial" panose="020B0604020202020204" pitchFamily="34" charset="0"/>
              </a:rPr>
              <a:t> around this were anxiety and sadness. Her </a:t>
            </a:r>
            <a:r>
              <a:rPr lang="en-US" dirty="0">
                <a:solidFill>
                  <a:schemeClr val="bg1"/>
                </a:solidFill>
                <a:latin typeface="Arial" panose="020B0604020202020204" pitchFamily="34" charset="0"/>
                <a:cs typeface="Arial" panose="020B0604020202020204" pitchFamily="34" charset="0"/>
              </a:rPr>
              <a:t>automatic thoughts </a:t>
            </a:r>
            <a:r>
              <a:rPr lang="en-US" dirty="0">
                <a:latin typeface="Arial" panose="020B0604020202020204" pitchFamily="34" charset="0"/>
                <a:cs typeface="Arial" panose="020B0604020202020204" pitchFamily="34" charset="0"/>
              </a:rPr>
              <a:t>were "I won't be able to cope", "working at the nursing home won't be the same and will be awful", and "I will lose my job and income and I will be poor". The </a:t>
            </a:r>
            <a:r>
              <a:rPr lang="en-US" dirty="0">
                <a:solidFill>
                  <a:schemeClr val="bg1"/>
                </a:solidFill>
                <a:latin typeface="Arial" panose="020B0604020202020204" pitchFamily="34" charset="0"/>
                <a:cs typeface="Arial" panose="020B0604020202020204" pitchFamily="34" charset="0"/>
              </a:rPr>
              <a:t>facts that supported her automatic thinking </a:t>
            </a:r>
            <a:r>
              <a:rPr lang="en-US" dirty="0">
                <a:latin typeface="Arial" panose="020B0604020202020204" pitchFamily="34" charset="0"/>
                <a:cs typeface="Arial" panose="020B0604020202020204" pitchFamily="34" charset="0"/>
              </a:rPr>
              <a:t>were: She did struggle to cope. The company that had taken over the nursing home did not care about her in the way Ezra and Ruth did. To this company nursing homes were a business and making money was important. If she did lose her job, she would be in financial distress. The </a:t>
            </a:r>
            <a:r>
              <a:rPr lang="en-US" dirty="0">
                <a:solidFill>
                  <a:schemeClr val="bg1"/>
                </a:solidFill>
                <a:latin typeface="Arial" panose="020B0604020202020204" pitchFamily="34" charset="0"/>
                <a:cs typeface="Arial" panose="020B0604020202020204" pitchFamily="34" charset="0"/>
              </a:rPr>
              <a:t>facts that did not support her automatic thinking </a:t>
            </a:r>
            <a:r>
              <a:rPr lang="en-US" dirty="0">
                <a:latin typeface="Arial" panose="020B0604020202020204" pitchFamily="34" charset="0"/>
                <a:cs typeface="Arial" panose="020B0604020202020204" pitchFamily="34" charset="0"/>
              </a:rPr>
              <a:t>were: Ann was often told she was an excellent nurse and had coped with many difficult situations at work before. Jane had told her that she and her new employers valued her experience and familiarity with the residents, knew she was part of what made this nursing home special, wanted to keep that quality, and would work with her to do that, while at the same time introducing some changes.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Ann had done some research, and knew the company had a good reputation and ran their other nursing homes well. She also realized that poverty was a long way away and that she had many options before she got to that point. A </a:t>
            </a:r>
            <a:r>
              <a:rPr lang="en-US" dirty="0">
                <a:solidFill>
                  <a:schemeClr val="bg1"/>
                </a:solidFill>
                <a:latin typeface="Arial" panose="020B0604020202020204" pitchFamily="34" charset="0"/>
                <a:cs typeface="Arial" panose="020B0604020202020204" pitchFamily="34" charset="0"/>
              </a:rPr>
              <a:t>balanced perspective, DBT’s coping thoughts</a:t>
            </a:r>
            <a:r>
              <a:rPr lang="en-US" dirty="0">
                <a:latin typeface="Arial" panose="020B0604020202020204" pitchFamily="34" charset="0"/>
                <a:cs typeface="Arial" panose="020B0604020202020204" pitchFamily="34" charset="0"/>
              </a:rPr>
              <a:t>, was: Although she was struggling, she had coped and adapted to many challenges before this. Although this was a change, the company had a good reputation and wanted to keep her, the staff, and the residents happy, and wanted to work with her</a:t>
            </a:r>
            <a:br>
              <a:rPr lang="en-US" dirty="0"/>
            </a:br>
            <a:endParaRPr lang="en-CA" dirty="0"/>
          </a:p>
        </p:txBody>
      </p:sp>
      <p:sp>
        <p:nvSpPr>
          <p:cNvPr id="7" name="TextBox 6">
            <a:extLst>
              <a:ext uri="{FF2B5EF4-FFF2-40B4-BE49-F238E27FC236}">
                <a16:creationId xmlns:a16="http://schemas.microsoft.com/office/drawing/2014/main" id="{AA61A701-91B0-4FBE-20D5-77E17ABC3A26}"/>
              </a:ext>
            </a:extLst>
          </p:cNvPr>
          <p:cNvSpPr txBox="1"/>
          <p:nvPr/>
        </p:nvSpPr>
        <p:spPr>
          <a:xfrm>
            <a:off x="3598209" y="0"/>
            <a:ext cx="6176682" cy="646331"/>
          </a:xfrm>
          <a:prstGeom prst="rect">
            <a:avLst/>
          </a:prstGeom>
          <a:noFill/>
        </p:spPr>
        <p:txBody>
          <a:bodyPr wrap="square">
            <a:spAutoFit/>
          </a:bodyPr>
          <a:lstStyle/>
          <a:p>
            <a:r>
              <a:rPr lang="en-US" sz="3600" b="0" i="0" dirty="0">
                <a:solidFill>
                  <a:srgbClr val="222222"/>
                </a:solidFill>
                <a:effectLst/>
                <a:latin typeface="Arial" panose="020B0604020202020204" pitchFamily="34" charset="0"/>
              </a:rPr>
              <a:t> ANN</a:t>
            </a:r>
            <a:r>
              <a:rPr lang="en-US" sz="3600" dirty="0">
                <a:solidFill>
                  <a:srgbClr val="222222"/>
                </a:solidFill>
                <a:latin typeface="Arial" panose="020B0604020202020204" pitchFamily="34" charset="0"/>
              </a:rPr>
              <a:t>’S CRISIS PLAN</a:t>
            </a:r>
            <a:r>
              <a:rPr lang="en-US" sz="3600" b="0" i="0" dirty="0">
                <a:solidFill>
                  <a:srgbClr val="222222"/>
                </a:solidFill>
                <a:effectLst/>
                <a:latin typeface="Arial" panose="020B0604020202020204" pitchFamily="34" charset="0"/>
              </a:rPr>
              <a:t> </a:t>
            </a:r>
            <a:endParaRPr lang="en-CA" sz="3600" dirty="0"/>
          </a:p>
        </p:txBody>
      </p:sp>
    </p:spTree>
    <p:extLst>
      <p:ext uri="{BB962C8B-B14F-4D97-AF65-F5344CB8AC3E}">
        <p14:creationId xmlns:p14="http://schemas.microsoft.com/office/powerpoint/2010/main" val="1537630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7437B2-3828-B8BA-2E55-EB7357311A6C}"/>
              </a:ext>
            </a:extLst>
          </p:cNvPr>
          <p:cNvSpPr txBox="1"/>
          <p:nvPr/>
        </p:nvSpPr>
        <p:spPr>
          <a:xfrm>
            <a:off x="-324050" y="0"/>
            <a:ext cx="12840100" cy="584775"/>
          </a:xfrm>
          <a:prstGeom prst="rect">
            <a:avLst/>
          </a:prstGeom>
          <a:noFill/>
        </p:spPr>
        <p:txBody>
          <a:bodyPr wrap="square">
            <a:spAutoFit/>
          </a:bodyPr>
          <a:lstStyle/>
          <a:p>
            <a:pPr algn="ctr"/>
            <a:r>
              <a:rPr lang="en-CA" sz="3200" dirty="0">
                <a:solidFill>
                  <a:schemeClr val="bg1"/>
                </a:solidFill>
              </a:rPr>
              <a:t>RESULTS ON IN PERSON POLL FROM LAST WEEK</a:t>
            </a:r>
            <a:endParaRPr lang="en-CA" sz="3200" dirty="0"/>
          </a:p>
        </p:txBody>
      </p:sp>
      <p:sp>
        <p:nvSpPr>
          <p:cNvPr id="4" name="TextBox 3">
            <a:extLst>
              <a:ext uri="{FF2B5EF4-FFF2-40B4-BE49-F238E27FC236}">
                <a16:creationId xmlns:a16="http://schemas.microsoft.com/office/drawing/2014/main" id="{3F4ED1BF-BC8A-8BFF-81A4-11E71695CB13}"/>
              </a:ext>
            </a:extLst>
          </p:cNvPr>
          <p:cNvSpPr txBox="1"/>
          <p:nvPr/>
        </p:nvSpPr>
        <p:spPr>
          <a:xfrm>
            <a:off x="599767" y="491381"/>
            <a:ext cx="12192000" cy="6463308"/>
          </a:xfrm>
          <a:prstGeom prst="rect">
            <a:avLst/>
          </a:prstGeom>
          <a:noFill/>
        </p:spPr>
        <p:txBody>
          <a:bodyPr wrap="square">
            <a:spAutoFit/>
          </a:bodyPr>
          <a:lstStyle/>
          <a:p>
            <a:r>
              <a:rPr lang="en-US" b="0" i="0" dirty="0">
                <a:effectLst/>
                <a:latin typeface="Arial" panose="020B0604020202020204" pitchFamily="34" charset="0"/>
              </a:rPr>
              <a:t>1. Which of the following “holes” do you sometimes or often fall into(multiple choice </a:t>
            </a:r>
          </a:p>
          <a:p>
            <a:pPr marL="342900" indent="-342900">
              <a:buAutoNum type="alphaLcPeriod"/>
            </a:pPr>
            <a:r>
              <a:rPr lang="en-US" b="0" i="0" dirty="0">
                <a:effectLst/>
                <a:latin typeface="Arial" panose="020B0604020202020204" pitchFamily="34" charset="0"/>
              </a:rPr>
              <a:t>Substance use or other addictive behaviors  ​​41% </a:t>
            </a:r>
          </a:p>
          <a:p>
            <a:pPr marL="342900" indent="-342900">
              <a:buAutoNum type="alphaLcPeriod"/>
            </a:pPr>
            <a:r>
              <a:rPr lang="en-US" b="0" i="0" dirty="0">
                <a:effectLst/>
                <a:latin typeface="Arial" panose="020B0604020202020204" pitchFamily="34" charset="0"/>
              </a:rPr>
              <a:t>Destructive impulsive behavior  ​​​​27% </a:t>
            </a:r>
          </a:p>
          <a:p>
            <a:pPr marL="342900" indent="-342900">
              <a:buAutoNum type="alphaLcPeriod"/>
            </a:pPr>
            <a:r>
              <a:rPr lang="en-US" b="0" i="0" dirty="0">
                <a:effectLst/>
                <a:latin typeface="Arial" panose="020B0604020202020204" pitchFamily="34" charset="0"/>
              </a:rPr>
              <a:t>Patterns of dysfunctional interpersonal interactions​  45% </a:t>
            </a:r>
            <a:endParaRPr lang="en-US" dirty="0">
              <a:latin typeface="Arial" panose="020B0604020202020204" pitchFamily="34" charset="0"/>
            </a:endParaRPr>
          </a:p>
          <a:p>
            <a:pPr marL="342900" indent="-342900">
              <a:buAutoNum type="alphaLcPeriod"/>
            </a:pPr>
            <a:r>
              <a:rPr lang="en-US" b="0" i="0" dirty="0">
                <a:effectLst/>
                <a:latin typeface="Arial" panose="020B0604020202020204" pitchFamily="34" charset="0"/>
              </a:rPr>
              <a:t>Negative self-talk  ​​​​​​​91% </a:t>
            </a:r>
            <a:endParaRPr lang="en-US" dirty="0">
              <a:latin typeface="Arial" panose="020B0604020202020204" pitchFamily="34" charset="0"/>
            </a:endParaRPr>
          </a:p>
          <a:p>
            <a:pPr marL="342900" indent="-342900">
              <a:buAutoNum type="alphaLcPeriod"/>
            </a:pPr>
            <a:r>
              <a:rPr lang="en-US" b="0" i="0" dirty="0">
                <a:effectLst/>
                <a:latin typeface="Arial" panose="020B0604020202020204" pitchFamily="34" charset="0"/>
              </a:rPr>
              <a:t>Being overly critical of others  ​​​​​50% </a:t>
            </a:r>
            <a:endParaRPr lang="en-US" dirty="0">
              <a:latin typeface="Arial" panose="020B0604020202020204" pitchFamily="34" charset="0"/>
            </a:endParaRPr>
          </a:p>
          <a:p>
            <a:pPr marL="342900" indent="-342900">
              <a:buAutoNum type="alphaLcPeriod"/>
            </a:pPr>
            <a:r>
              <a:rPr lang="en-US" b="0" i="0" dirty="0">
                <a:effectLst/>
                <a:latin typeface="Arial" panose="020B0604020202020204" pitchFamily="34" charset="0"/>
              </a:rPr>
              <a:t>Dysregulated anger, anxiety, despair, or numbing out  ​86% </a:t>
            </a:r>
            <a:endParaRPr lang="en-US" dirty="0">
              <a:latin typeface="Arial" panose="020B0604020202020204" pitchFamily="34" charset="0"/>
            </a:endParaRPr>
          </a:p>
          <a:p>
            <a:pPr marL="342900" indent="-342900">
              <a:buAutoNum type="alphaLcPeriod"/>
            </a:pPr>
            <a:r>
              <a:rPr lang="en-US" b="0" i="0" dirty="0">
                <a:effectLst/>
                <a:latin typeface="Arial" panose="020B0604020202020204" pitchFamily="34" charset="0"/>
              </a:rPr>
              <a:t>Problems with boundaries-such as being unable to say no​  73% </a:t>
            </a:r>
            <a:endParaRPr lang="en-US" dirty="0">
              <a:latin typeface="Arial" panose="020B0604020202020204" pitchFamily="34" charset="0"/>
            </a:endParaRPr>
          </a:p>
          <a:p>
            <a:pPr marL="342900" indent="-342900">
              <a:buAutoNum type="alphaLcPeriod"/>
            </a:pPr>
            <a:r>
              <a:rPr lang="en-US" b="0" i="0" dirty="0">
                <a:effectLst/>
                <a:latin typeface="Arial" panose="020B0604020202020204" pitchFamily="34" charset="0"/>
              </a:rPr>
              <a:t>Any repeated behaviors' you later regret  ​​​​45% </a:t>
            </a:r>
            <a:endParaRPr lang="en-US" dirty="0">
              <a:latin typeface="Arial" panose="020B0604020202020204" pitchFamily="34" charset="0"/>
            </a:endParaRPr>
          </a:p>
          <a:p>
            <a:pPr marL="342900" indent="-342900">
              <a:buAutoNum type="alphaLcPeriod"/>
            </a:pPr>
            <a:r>
              <a:rPr lang="en-US" b="0" i="0" dirty="0">
                <a:effectLst/>
                <a:latin typeface="Arial" panose="020B0604020202020204" pitchFamily="34" charset="0"/>
              </a:rPr>
              <a:t>Withdrawing or running away​​​​​​  77% </a:t>
            </a:r>
            <a:endParaRPr lang="en-US" dirty="0">
              <a:latin typeface="Arial" panose="020B0604020202020204" pitchFamily="34" charset="0"/>
            </a:endParaRPr>
          </a:p>
          <a:p>
            <a:pPr marL="342900" indent="-342900">
              <a:buAutoNum type="alphaLcPeriod"/>
            </a:pPr>
            <a:r>
              <a:rPr lang="en-US" b="0" i="0" dirty="0">
                <a:effectLst/>
                <a:latin typeface="Arial" panose="020B0604020202020204" pitchFamily="34" charset="0"/>
              </a:rPr>
              <a:t>Thinking of and actually hurting yourself​​​​  23% </a:t>
            </a:r>
            <a:endParaRPr lang="en-US" dirty="0">
              <a:latin typeface="Arial" panose="020B0604020202020204" pitchFamily="34" charset="0"/>
            </a:endParaRPr>
          </a:p>
          <a:p>
            <a:pPr marL="342900" indent="-342900">
              <a:buAutoNum type="alphaLcPeriod"/>
            </a:pPr>
            <a:r>
              <a:rPr lang="en-US" b="0" i="0" dirty="0">
                <a:effectLst/>
                <a:latin typeface="Arial" panose="020B0604020202020204" pitchFamily="34" charset="0"/>
              </a:rPr>
              <a:t>Suicidal thoughts  ​​​​​​​​36% </a:t>
            </a:r>
          </a:p>
          <a:p>
            <a:r>
              <a:rPr lang="en-US" b="0" i="0" dirty="0">
                <a:effectLst/>
                <a:latin typeface="Arial" panose="020B0604020202020204" pitchFamily="34" charset="0"/>
              </a:rPr>
              <a:t>  </a:t>
            </a:r>
            <a:endParaRPr lang="en-US" dirty="0">
              <a:latin typeface="Arial" panose="020B0604020202020204" pitchFamily="34" charset="0"/>
            </a:endParaRPr>
          </a:p>
          <a:p>
            <a:r>
              <a:rPr lang="en-US" b="0" i="0" dirty="0">
                <a:effectLst/>
                <a:latin typeface="Arial" panose="020B0604020202020204" pitchFamily="34" charset="0"/>
              </a:rPr>
              <a:t>2. With respect to your thought holes, which thought do you most often have about yourself? (multiple choice) </a:t>
            </a:r>
            <a:endParaRPr lang="en-US" dirty="0">
              <a:latin typeface="Arial" panose="020B0604020202020204" pitchFamily="34" charset="0"/>
            </a:endParaRPr>
          </a:p>
          <a:p>
            <a:pPr marL="342900" indent="-342900">
              <a:buAutoNum type="alphaLcPeriod"/>
            </a:pPr>
            <a:r>
              <a:rPr lang="en-US" b="0" i="0" dirty="0">
                <a:effectLst/>
                <a:latin typeface="Arial" panose="020B0604020202020204" pitchFamily="34" charset="0"/>
              </a:rPr>
              <a:t>I’m incompetent  ​​​​​​​50% </a:t>
            </a:r>
          </a:p>
          <a:p>
            <a:pPr marL="342900" indent="-342900">
              <a:buAutoNum type="alphaLcPeriod"/>
            </a:pPr>
            <a:r>
              <a:rPr lang="en-US" b="0" i="0" dirty="0">
                <a:effectLst/>
                <a:latin typeface="Arial" panose="020B0604020202020204" pitchFamily="34" charset="0"/>
              </a:rPr>
              <a:t>I’m an imposter​​​​​​​  14% </a:t>
            </a:r>
            <a:endParaRPr lang="en-US" dirty="0">
              <a:latin typeface="Arial" panose="020B0604020202020204" pitchFamily="34" charset="0"/>
            </a:endParaRPr>
          </a:p>
          <a:p>
            <a:pPr marL="342900" indent="-342900">
              <a:buAutoNum type="alphaLcPeriod"/>
            </a:pPr>
            <a:r>
              <a:rPr lang="en-US" b="0" i="0" dirty="0">
                <a:effectLst/>
                <a:latin typeface="Arial" panose="020B0604020202020204" pitchFamily="34" charset="0"/>
              </a:rPr>
              <a:t>I’m defective  ​​​​​​​64% </a:t>
            </a:r>
            <a:endParaRPr lang="en-US" dirty="0">
              <a:latin typeface="Arial" panose="020B0604020202020204" pitchFamily="34" charset="0"/>
            </a:endParaRPr>
          </a:p>
          <a:p>
            <a:pPr marL="342900" indent="-342900">
              <a:buAutoNum type="alphaLcPeriod"/>
            </a:pPr>
            <a:r>
              <a:rPr lang="en-US" b="0" i="0" dirty="0">
                <a:effectLst/>
                <a:latin typeface="Arial" panose="020B0604020202020204" pitchFamily="34" charset="0"/>
              </a:rPr>
              <a:t>I’m unworthy  ​​​​​​​59% </a:t>
            </a:r>
            <a:endParaRPr lang="en-US" dirty="0">
              <a:latin typeface="Arial" panose="020B0604020202020204" pitchFamily="34" charset="0"/>
            </a:endParaRPr>
          </a:p>
          <a:p>
            <a:pPr marL="342900" indent="-342900">
              <a:buAutoNum type="alphaLcPeriod"/>
            </a:pPr>
            <a:r>
              <a:rPr lang="en-US" b="0" i="0" dirty="0">
                <a:effectLst/>
                <a:latin typeface="Arial" panose="020B0604020202020204" pitchFamily="34" charset="0"/>
              </a:rPr>
              <a:t>I’m shameful​​​​​​​  23% </a:t>
            </a:r>
            <a:endParaRPr lang="en-US" dirty="0">
              <a:latin typeface="Arial" panose="020B0604020202020204" pitchFamily="34" charset="0"/>
            </a:endParaRPr>
          </a:p>
          <a:p>
            <a:pPr marL="342900" indent="-342900">
              <a:buAutoNum type="alphaLcPeriod"/>
            </a:pPr>
            <a:r>
              <a:rPr lang="en-US" b="0" i="0" dirty="0">
                <a:effectLst/>
                <a:latin typeface="Arial" panose="020B0604020202020204" pitchFamily="34" charset="0"/>
              </a:rPr>
              <a:t>I’m guilty  ​​​​​​​​41% </a:t>
            </a:r>
            <a:endParaRPr lang="en-US" dirty="0">
              <a:latin typeface="Arial" panose="020B0604020202020204" pitchFamily="34" charset="0"/>
            </a:endParaRPr>
          </a:p>
          <a:p>
            <a:pPr marL="342900" indent="-342900">
              <a:buAutoNum type="alphaLcPeriod"/>
            </a:pPr>
            <a:r>
              <a:rPr lang="en-US" b="0" i="0" dirty="0">
                <a:effectLst/>
                <a:latin typeface="Arial" panose="020B0604020202020204" pitchFamily="34" charset="0"/>
              </a:rPr>
              <a:t>I’m unsafe​​​​​​​​  18%</a:t>
            </a:r>
          </a:p>
          <a:p>
            <a:pPr marL="342900" indent="-342900">
              <a:buAutoNum type="alphaLcPeriod"/>
            </a:pPr>
            <a:r>
              <a:rPr lang="en-US" b="0" i="0" dirty="0">
                <a:effectLst/>
                <a:latin typeface="Arial" panose="020B0604020202020204" pitchFamily="34" charset="0"/>
              </a:rPr>
              <a:t>I’m vulnerable​​​​​​​  27% </a:t>
            </a:r>
            <a:endParaRPr lang="en-US" dirty="0">
              <a:latin typeface="Arial" panose="020B0604020202020204" pitchFamily="34" charset="0"/>
            </a:endParaRPr>
          </a:p>
          <a:p>
            <a:pPr marL="342900" indent="-342900">
              <a:buAutoNum type="alphaLcPeriod"/>
            </a:pPr>
            <a:r>
              <a:rPr lang="en-US" b="0" i="0" dirty="0">
                <a:effectLst/>
                <a:latin typeface="Arial" panose="020B0604020202020204" pitchFamily="34" charset="0"/>
              </a:rPr>
              <a:t>I’m out of control​​​​​​​  27%</a:t>
            </a:r>
            <a:endParaRPr lang="en-CA" dirty="0"/>
          </a:p>
        </p:txBody>
      </p:sp>
    </p:spTree>
    <p:extLst>
      <p:ext uri="{BB962C8B-B14F-4D97-AF65-F5344CB8AC3E}">
        <p14:creationId xmlns:p14="http://schemas.microsoft.com/office/powerpoint/2010/main" val="1408627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C1B45-AD1A-CDC3-E282-C2CE96917708}"/>
            </a:ext>
          </a:extLst>
        </p:cNvPr>
        <p:cNvGrpSpPr/>
        <p:nvPr/>
      </p:nvGrpSpPr>
      <p:grpSpPr>
        <a:xfrm>
          <a:off x="0" y="0"/>
          <a:ext cx="0" cy="0"/>
          <a:chOff x="0" y="0"/>
          <a:chExt cx="0" cy="0"/>
        </a:xfrm>
      </p:grpSpPr>
      <p:pic>
        <p:nvPicPr>
          <p:cNvPr id="158722" name="Picture 2" descr="IMG_3579[2211]">
            <a:extLst>
              <a:ext uri="{FF2B5EF4-FFF2-40B4-BE49-F238E27FC236}">
                <a16:creationId xmlns:a16="http://schemas.microsoft.com/office/drawing/2014/main" id="{7F6B3C26-75B9-2F3B-BD66-2E63ECACBC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772105" y="-2772103"/>
            <a:ext cx="6858000" cy="1240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9132289"/>
      </p:ext>
    </p:extLst>
  </p:cSld>
  <p:clrMapOvr>
    <a:masterClrMapping/>
  </p:clrMapOvr>
  <mc:AlternateContent xmlns:mc="http://schemas.openxmlformats.org/markup-compatibility/2006" xmlns:p14="http://schemas.microsoft.com/office/powerpoint/2010/main">
    <mc:Choice Requires="p14">
      <p:transition spd="med" p14:dur="700" advTm="29452">
        <p:fade/>
      </p:transition>
    </mc:Choice>
    <mc:Fallback xmlns="">
      <p:transition spd="med" advTm="29452">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65B7E4-9716-D127-587D-07CBD5E3D29E}"/>
              </a:ext>
            </a:extLst>
          </p:cNvPr>
          <p:cNvSpPr txBox="1"/>
          <p:nvPr/>
        </p:nvSpPr>
        <p:spPr>
          <a:xfrm>
            <a:off x="0" y="723088"/>
            <a:ext cx="12129247" cy="5940088"/>
          </a:xfrm>
          <a:prstGeom prst="rect">
            <a:avLst/>
          </a:prstGeom>
          <a:noFill/>
        </p:spPr>
        <p:txBody>
          <a:bodyPr wrap="square">
            <a:spAutoFit/>
          </a:bodyPr>
          <a:lstStyle/>
          <a:p>
            <a:pPr marL="285750" indent="-285750">
              <a:buFont typeface="Arial" panose="020B0604020202020204" pitchFamily="34" charset="0"/>
              <a:buChar char="•"/>
            </a:pPr>
            <a:r>
              <a:rPr lang="en-US" sz="2000" b="0" i="0" dirty="0">
                <a:effectLst/>
                <a:latin typeface="Arial" panose="020B0604020202020204" pitchFamily="34" charset="0"/>
              </a:rPr>
              <a:t>Ann also realized that her fear of authority figures, and of people in general, had to do with the relationship she had with her mother as a child. Jane was not like her mother and so far, had been kind and respectful with her. Working through the thought record, Ann was reassured and slightly surprised by how much calmer and more confident she felt by the end of the session. </a:t>
            </a:r>
          </a:p>
          <a:p>
            <a:pPr marL="285750" indent="-285750">
              <a:buFont typeface="Arial" panose="020B0604020202020204" pitchFamily="34" charset="0"/>
              <a:buChar char="•"/>
            </a:pPr>
            <a:r>
              <a:rPr lang="en-US" sz="2000" b="0" i="0" dirty="0">
                <a:effectLst/>
                <a:latin typeface="Arial" panose="020B0604020202020204" pitchFamily="34" charset="0"/>
              </a:rPr>
              <a:t>She also decided to… </a:t>
            </a:r>
          </a:p>
          <a:p>
            <a:pPr marL="285750" indent="-285750">
              <a:buFont typeface="Arial" panose="020B0604020202020204" pitchFamily="34" charset="0"/>
              <a:buChar char="•"/>
            </a:pPr>
            <a:r>
              <a:rPr lang="en-US" sz="2000" b="0" i="0" dirty="0">
                <a:solidFill>
                  <a:schemeClr val="bg1"/>
                </a:solidFill>
                <a:effectLst/>
                <a:latin typeface="Arial" panose="020B0604020202020204" pitchFamily="34" charset="0"/>
              </a:rPr>
              <a:t>“commit to valued action” </a:t>
            </a:r>
            <a:r>
              <a:rPr lang="en-US" sz="2000" b="0" i="0" dirty="0">
                <a:effectLst/>
                <a:latin typeface="Arial" panose="020B0604020202020204" pitchFamily="34" charset="0"/>
              </a:rPr>
              <a:t>by frequently reminding herself that succeeding at her job was not just about her, she owed it to Ezra and Ruth and to the residents. This was her purpose in life, she was good at it, and was proving to her mother that she was not worthless like she had always been made to feel. Succeeding in this new challenge would help her to heal from her traumatic childhood. </a:t>
            </a:r>
          </a:p>
          <a:p>
            <a:pPr marL="285750" indent="-285750">
              <a:buFont typeface="Arial" panose="020B0604020202020204" pitchFamily="34" charset="0"/>
              <a:buChar char="•"/>
            </a:pPr>
            <a:r>
              <a:rPr lang="en-US" sz="2000" b="0" i="0" dirty="0">
                <a:effectLst/>
                <a:latin typeface="Arial" panose="020B0604020202020204" pitchFamily="34" charset="0"/>
              </a:rPr>
              <a:t>Ann had shared her struggles with Ruth and told her about the crisis plan. </a:t>
            </a:r>
          </a:p>
          <a:p>
            <a:pPr marL="285750" indent="-285750">
              <a:buFont typeface="Arial" panose="020B0604020202020204" pitchFamily="34" charset="0"/>
              <a:buChar char="•"/>
            </a:pPr>
            <a:r>
              <a:rPr lang="en-US" sz="2000" b="0" i="0" dirty="0">
                <a:solidFill>
                  <a:schemeClr val="bg1"/>
                </a:solidFill>
                <a:effectLst/>
                <a:latin typeface="Arial" panose="020B0604020202020204" pitchFamily="34" charset="0"/>
              </a:rPr>
              <a:t>7. step 2  </a:t>
            </a:r>
            <a:r>
              <a:rPr lang="en-US" sz="2000" b="0" i="0" dirty="0">
                <a:effectLst/>
                <a:latin typeface="Arial" panose="020B0604020202020204" pitchFamily="34" charset="0"/>
              </a:rPr>
              <a:t>Ruth suggested she come to their house weekly for supper, the day before meeting with Jane, and agreed to spend some time helping Ann refocus on her principles and goals. </a:t>
            </a:r>
          </a:p>
          <a:p>
            <a:pPr marL="285750" indent="-285750">
              <a:buFont typeface="Arial" panose="020B0604020202020204" pitchFamily="34" charset="0"/>
              <a:buChar char="•"/>
            </a:pPr>
            <a:r>
              <a:rPr lang="en-US" sz="2000" b="0" i="0" dirty="0">
                <a:solidFill>
                  <a:schemeClr val="bg1"/>
                </a:solidFill>
                <a:effectLst/>
                <a:latin typeface="Arial" panose="020B0604020202020204" pitchFamily="34" charset="0"/>
              </a:rPr>
              <a:t>Algorithm steps 6 and 8 </a:t>
            </a:r>
            <a:r>
              <a:rPr lang="en-US" sz="2000" b="0" i="0" dirty="0">
                <a:effectLst/>
                <a:latin typeface="Arial" panose="020B0604020202020204" pitchFamily="34" charset="0"/>
              </a:rPr>
              <a:t>Ann also resolved that she would devote 20 minutes every evening to visualizing herself in Wise mind, knowing her strengths and what was important: working with Jane so that the nursing home would continue to serve the residents, while maintaining high staff morale. </a:t>
            </a:r>
          </a:p>
          <a:p>
            <a:pPr marL="285750" indent="-285750">
              <a:buFont typeface="Arial" panose="020B0604020202020204" pitchFamily="34" charset="0"/>
              <a:buChar char="•"/>
            </a:pPr>
            <a:r>
              <a:rPr lang="en-US" sz="2000" b="0" i="0" dirty="0">
                <a:effectLst/>
                <a:latin typeface="Arial" panose="020B0604020202020204" pitchFamily="34" charset="0"/>
              </a:rPr>
              <a:t>While doing the visualization, she would be mindful of her activation and breath, to ensure she remained in the window emotional of tolerance. </a:t>
            </a:r>
          </a:p>
          <a:p>
            <a:pPr marL="285750" indent="-285750">
              <a:buFont typeface="Arial" panose="020B0604020202020204" pitchFamily="34" charset="0"/>
              <a:buChar char="•"/>
            </a:pPr>
            <a:r>
              <a:rPr lang="en-US" sz="2000" b="0" i="0" dirty="0">
                <a:effectLst/>
                <a:latin typeface="Arial" panose="020B0604020202020204" pitchFamily="34" charset="0"/>
              </a:rPr>
              <a:t>Ann is still working at the nursing home. She gained confidence from having managed the transition successfully and is given a lot of autonomy by Jane and the new company’s management. </a:t>
            </a:r>
            <a:endParaRPr lang="en-CA" sz="2000" dirty="0"/>
          </a:p>
        </p:txBody>
      </p:sp>
      <p:sp>
        <p:nvSpPr>
          <p:cNvPr id="5" name="TextBox 4">
            <a:extLst>
              <a:ext uri="{FF2B5EF4-FFF2-40B4-BE49-F238E27FC236}">
                <a16:creationId xmlns:a16="http://schemas.microsoft.com/office/drawing/2014/main" id="{62228DAE-7B1B-B339-B3D3-D7BD83B1521D}"/>
              </a:ext>
            </a:extLst>
          </p:cNvPr>
          <p:cNvSpPr txBox="1"/>
          <p:nvPr/>
        </p:nvSpPr>
        <p:spPr>
          <a:xfrm>
            <a:off x="3667686" y="76757"/>
            <a:ext cx="6140822" cy="646331"/>
          </a:xfrm>
          <a:prstGeom prst="rect">
            <a:avLst/>
          </a:prstGeom>
          <a:noFill/>
        </p:spPr>
        <p:txBody>
          <a:bodyPr wrap="square">
            <a:spAutoFit/>
          </a:bodyPr>
          <a:lstStyle/>
          <a:p>
            <a:r>
              <a:rPr lang="en-US" sz="3600" b="0" i="0" dirty="0">
                <a:solidFill>
                  <a:srgbClr val="222222"/>
                </a:solidFill>
                <a:effectLst/>
                <a:latin typeface="Arial" panose="020B0604020202020204" pitchFamily="34" charset="0"/>
              </a:rPr>
              <a:t>ANN</a:t>
            </a:r>
            <a:r>
              <a:rPr lang="en-US" sz="3600" dirty="0">
                <a:solidFill>
                  <a:srgbClr val="222222"/>
                </a:solidFill>
                <a:latin typeface="Arial" panose="020B0604020202020204" pitchFamily="34" charset="0"/>
              </a:rPr>
              <a:t>’S CRISIS PLAN</a:t>
            </a:r>
            <a:r>
              <a:rPr lang="en-US" sz="3600" b="0" i="0" dirty="0">
                <a:solidFill>
                  <a:srgbClr val="222222"/>
                </a:solidFill>
                <a:effectLst/>
                <a:latin typeface="Arial" panose="020B0604020202020204" pitchFamily="34" charset="0"/>
              </a:rPr>
              <a:t> </a:t>
            </a:r>
            <a:endParaRPr lang="en-CA" sz="3600" dirty="0"/>
          </a:p>
        </p:txBody>
      </p:sp>
    </p:spTree>
    <p:extLst>
      <p:ext uri="{BB962C8B-B14F-4D97-AF65-F5344CB8AC3E}">
        <p14:creationId xmlns:p14="http://schemas.microsoft.com/office/powerpoint/2010/main" val="3900342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45A6C5-6206-A91E-40DE-FF0781AAB7E4}"/>
              </a:ext>
            </a:extLst>
          </p:cNvPr>
          <p:cNvSpPr>
            <a:spLocks noGrp="1"/>
          </p:cNvSpPr>
          <p:nvPr>
            <p:ph type="sldNum" sz="quarter" idx="12"/>
          </p:nvPr>
        </p:nvSpPr>
        <p:spPr/>
        <p:txBody>
          <a:bodyPr/>
          <a:lstStyle/>
          <a:p>
            <a:fld id="{F48A3050-3C4F-4E17-905D-E7C5B5406460}" type="slidenum">
              <a:rPr lang="en-CA" smtClean="0"/>
              <a:t>32</a:t>
            </a:fld>
            <a:endParaRPr lang="en-CA"/>
          </a:p>
        </p:txBody>
      </p:sp>
      <p:sp>
        <p:nvSpPr>
          <p:cNvPr id="4" name="TextBox 3">
            <a:extLst>
              <a:ext uri="{FF2B5EF4-FFF2-40B4-BE49-F238E27FC236}">
                <a16:creationId xmlns:a16="http://schemas.microsoft.com/office/drawing/2014/main" id="{4B20627D-9D23-181B-755A-440F9676886A}"/>
              </a:ext>
            </a:extLst>
          </p:cNvPr>
          <p:cNvSpPr txBox="1"/>
          <p:nvPr/>
        </p:nvSpPr>
        <p:spPr>
          <a:xfrm>
            <a:off x="1584960" y="785614"/>
            <a:ext cx="9408160" cy="1569660"/>
          </a:xfrm>
          <a:prstGeom prst="rect">
            <a:avLst/>
          </a:prstGeom>
          <a:noFill/>
        </p:spPr>
        <p:txBody>
          <a:bodyPr wrap="square">
            <a:spAutoFit/>
          </a:bodyPr>
          <a:lstStyle/>
          <a:p>
            <a:pPr algn="ctr"/>
            <a:r>
              <a:rPr lang="en-CA" sz="4800" dirty="0">
                <a:solidFill>
                  <a:schemeClr val="bg1"/>
                </a:solidFill>
              </a:rPr>
              <a:t>THE HOLES DIARY CARD </a:t>
            </a:r>
          </a:p>
          <a:p>
            <a:pPr algn="ctr"/>
            <a:r>
              <a:rPr lang="en-CA" sz="4800" dirty="0">
                <a:solidFill>
                  <a:schemeClr val="bg1"/>
                </a:solidFill>
              </a:rPr>
              <a:t>A QUICK REVIEW </a:t>
            </a:r>
            <a:endParaRPr lang="en-CA" sz="4800" dirty="0"/>
          </a:p>
        </p:txBody>
      </p:sp>
    </p:spTree>
    <p:extLst>
      <p:ext uri="{BB962C8B-B14F-4D97-AF65-F5344CB8AC3E}">
        <p14:creationId xmlns:p14="http://schemas.microsoft.com/office/powerpoint/2010/main" val="2333320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C7511E-6F6A-48A3-B8A0-16271D48153D}"/>
              </a:ext>
            </a:extLst>
          </p:cNvPr>
          <p:cNvSpPr/>
          <p:nvPr/>
        </p:nvSpPr>
        <p:spPr>
          <a:xfrm>
            <a:off x="3451860" y="690718"/>
            <a:ext cx="4838700" cy="5476564"/>
          </a:xfrm>
          <a:prstGeom prst="rect">
            <a:avLst/>
          </a:prstGeom>
        </p:spPr>
        <p:txBody>
          <a:bodyPr wrap="square">
            <a:spAutoFit/>
          </a:bodyPr>
          <a:lstStyle/>
          <a:p>
            <a:pPr>
              <a:lnSpc>
                <a:spcPct val="107000"/>
              </a:lnSpc>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 walk down the street.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There is a deep hole in the sidewalk.</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 fall in.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 am lost… I am helpless.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It isn’t my fault.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It takes forever to find a way out.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 walk down the same Street.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There is a deep hole in the sidewalk.</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 pretend I don’t see it.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 fall in again.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 can’t believe I am in the same place.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But it isn’t my fault.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It still takes me a long time to get out.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D686DD8-D8F3-46E7-94B2-517142C61993}"/>
              </a:ext>
            </a:extLst>
          </p:cNvPr>
          <p:cNvSpPr txBox="1"/>
          <p:nvPr/>
        </p:nvSpPr>
        <p:spPr>
          <a:xfrm>
            <a:off x="7894320" y="1405327"/>
            <a:ext cx="4543424" cy="5017527"/>
          </a:xfrm>
          <a:prstGeom prst="rect">
            <a:avLst/>
          </a:prstGeom>
          <a:noFill/>
        </p:spPr>
        <p:txBody>
          <a:bodyPr wrap="square">
            <a:spAutoFit/>
          </a:bodyPr>
          <a:lstStyle/>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 walk down the same Street.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There is a deep hole in the sidewalk.</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 see it is there.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 still fall in. It’s a habit.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My eyes are open.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 know where I am.</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It is my fault. I get out immediately.</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 walk down the same Street.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There is a deep hole in the sidewalk.</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 walk around it.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I walk down another Street.”</a:t>
            </a:r>
          </a:p>
          <a:p>
            <a:pPr>
              <a:lnSpc>
                <a:spcPct val="107000"/>
              </a:lnSpc>
            </a:pP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Portia Nelson (2)</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57FD689-C912-7E59-EBEC-955332DF0409}"/>
              </a:ext>
            </a:extLst>
          </p:cNvPr>
          <p:cNvSpPr txBox="1"/>
          <p:nvPr/>
        </p:nvSpPr>
        <p:spPr>
          <a:xfrm>
            <a:off x="3632057" y="70021"/>
            <a:ext cx="7973134" cy="1200329"/>
          </a:xfrm>
          <a:prstGeom prst="rect">
            <a:avLst/>
          </a:prstGeom>
          <a:noFill/>
        </p:spPr>
        <p:txBody>
          <a:bodyPr wrap="square">
            <a:spAutoFit/>
          </a:bodyPr>
          <a:lstStyle/>
          <a:p>
            <a:pPr algn="ctr"/>
            <a:r>
              <a:rPr lang="en-CA" sz="3600" dirty="0">
                <a:solidFill>
                  <a:schemeClr val="bg1"/>
                </a:solidFill>
              </a:rPr>
              <a:t>THERE’S A HOLE IN MY SIDEWALK</a:t>
            </a:r>
          </a:p>
          <a:p>
            <a:pPr algn="ctr"/>
            <a:r>
              <a:rPr lang="en-CA" sz="3600" dirty="0">
                <a:solidFill>
                  <a:schemeClr val="bg1"/>
                </a:solidFill>
              </a:rPr>
              <a:t>A central metaphor in the course</a:t>
            </a:r>
          </a:p>
        </p:txBody>
      </p:sp>
      <p:sp>
        <p:nvSpPr>
          <p:cNvPr id="3" name="Slide Number Placeholder 2">
            <a:extLst>
              <a:ext uri="{FF2B5EF4-FFF2-40B4-BE49-F238E27FC236}">
                <a16:creationId xmlns:a16="http://schemas.microsoft.com/office/drawing/2014/main" id="{F0C5CAFC-F495-3795-63AF-09FEDF3CA992}"/>
              </a:ext>
            </a:extLst>
          </p:cNvPr>
          <p:cNvSpPr>
            <a:spLocks noGrp="1"/>
          </p:cNvSpPr>
          <p:nvPr>
            <p:ph type="sldNum" sz="quarter" idx="12"/>
          </p:nvPr>
        </p:nvSpPr>
        <p:spPr/>
        <p:txBody>
          <a:bodyPr/>
          <a:lstStyle/>
          <a:p>
            <a:fld id="{5B621ED0-B45F-441E-93E9-023E2B55C8A5}" type="slidenum">
              <a:rPr lang="en-CA" smtClean="0"/>
              <a:t>33</a:t>
            </a:fld>
            <a:endParaRPr lang="en-CA"/>
          </a:p>
        </p:txBody>
      </p:sp>
      <p:pic>
        <p:nvPicPr>
          <p:cNvPr id="4" name="Picture 2" descr="A person with Cancer fell into a hole and couldn't get out ...">
            <a:extLst>
              <a:ext uri="{FF2B5EF4-FFF2-40B4-BE49-F238E27FC236}">
                <a16:creationId xmlns:a16="http://schemas.microsoft.com/office/drawing/2014/main" id="{1256B223-55B4-3FC2-81C8-4147929A2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362960" cy="362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360925"/>
      </p:ext>
    </p:extLst>
  </p:cSld>
  <p:clrMapOvr>
    <a:masterClrMapping/>
  </p:clrMapOvr>
  <mc:AlternateContent xmlns:mc="http://schemas.openxmlformats.org/markup-compatibility/2006" xmlns:p14="http://schemas.microsoft.com/office/powerpoint/2010/main">
    <mc:Choice Requires="p14">
      <p:transition spd="med" p14:dur="700" advTm="46863">
        <p:fade/>
      </p:transition>
    </mc:Choice>
    <mc:Fallback xmlns="">
      <p:transition spd="med" advTm="46863">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E78EE2-9F34-4C98-B7FF-E125B38BBB6D}"/>
              </a:ext>
            </a:extLst>
          </p:cNvPr>
          <p:cNvPicPr/>
          <p:nvPr/>
        </p:nvPicPr>
        <p:blipFill>
          <a:blip r:embed="rId2" r:link="rId3">
            <a:extLst>
              <a:ext uri="{28A0092B-C50C-407E-A947-70E740481C1C}">
                <a14:useLocalDpi xmlns:a14="http://schemas.microsoft.com/office/drawing/2010/main" val="0"/>
              </a:ext>
            </a:extLst>
          </a:blip>
          <a:stretch>
            <a:fillRect/>
          </a:stretch>
        </p:blipFill>
        <p:spPr bwMode="auto">
          <a:xfrm>
            <a:off x="797981" y="2030435"/>
            <a:ext cx="10586507" cy="3467081"/>
          </a:xfrm>
          <a:prstGeom prst="rect">
            <a:avLst/>
          </a:prstGeom>
          <a:noFill/>
        </p:spPr>
      </p:pic>
      <p:sp>
        <p:nvSpPr>
          <p:cNvPr id="9" name="TextBox 8">
            <a:extLst>
              <a:ext uri="{FF2B5EF4-FFF2-40B4-BE49-F238E27FC236}">
                <a16:creationId xmlns:a16="http://schemas.microsoft.com/office/drawing/2014/main" id="{F98C5038-6C2D-A6D3-3E95-198F6D4E04AC}"/>
              </a:ext>
            </a:extLst>
          </p:cNvPr>
          <p:cNvSpPr txBox="1"/>
          <p:nvPr/>
        </p:nvSpPr>
        <p:spPr>
          <a:xfrm>
            <a:off x="32951" y="102757"/>
            <a:ext cx="11572240" cy="1077218"/>
          </a:xfrm>
          <a:prstGeom prst="rect">
            <a:avLst/>
          </a:prstGeom>
          <a:noFill/>
        </p:spPr>
        <p:txBody>
          <a:bodyPr wrap="square">
            <a:spAutoFit/>
          </a:bodyPr>
          <a:lstStyle/>
          <a:p>
            <a:pPr algn="ctr"/>
            <a:r>
              <a:rPr lang="en-CA" sz="3200" dirty="0">
                <a:solidFill>
                  <a:schemeClr val="bg1"/>
                </a:solidFill>
              </a:rPr>
              <a:t>TRACKING THE HOLES YOU KEEP FALLING INTO: </a:t>
            </a:r>
          </a:p>
          <a:p>
            <a:pPr algn="ctr"/>
            <a:r>
              <a:rPr lang="en-CA" sz="3200" dirty="0">
                <a:solidFill>
                  <a:schemeClr val="bg1"/>
                </a:solidFill>
              </a:rPr>
              <a:t>THE HOLES DIARY CARD TEMPLATE</a:t>
            </a:r>
          </a:p>
        </p:txBody>
      </p:sp>
      <p:sp>
        <p:nvSpPr>
          <p:cNvPr id="10" name="TextBox 9">
            <a:extLst>
              <a:ext uri="{FF2B5EF4-FFF2-40B4-BE49-F238E27FC236}">
                <a16:creationId xmlns:a16="http://schemas.microsoft.com/office/drawing/2014/main" id="{8069EA2A-FAED-F56A-75F2-D457B9D23348}"/>
              </a:ext>
            </a:extLst>
          </p:cNvPr>
          <p:cNvSpPr txBox="1"/>
          <p:nvPr/>
        </p:nvSpPr>
        <p:spPr>
          <a:xfrm>
            <a:off x="5062536" y="1637868"/>
            <a:ext cx="2057401" cy="369332"/>
          </a:xfrm>
          <a:prstGeom prst="rect">
            <a:avLst/>
          </a:prstGeom>
          <a:noFill/>
        </p:spPr>
        <p:txBody>
          <a:bodyPr wrap="square">
            <a:spAutoFit/>
          </a:bodyPr>
          <a:lstStyle/>
          <a:p>
            <a:r>
              <a:rPr lang="en-CA" dirty="0"/>
              <a:t>Days of the month </a:t>
            </a:r>
          </a:p>
        </p:txBody>
      </p:sp>
      <p:cxnSp>
        <p:nvCxnSpPr>
          <p:cNvPr id="12" name="Straight Arrow Connector 11">
            <a:extLst>
              <a:ext uri="{FF2B5EF4-FFF2-40B4-BE49-F238E27FC236}">
                <a16:creationId xmlns:a16="http://schemas.microsoft.com/office/drawing/2014/main" id="{F14FAD9A-BD56-AAE1-D544-9448916CF170}"/>
              </a:ext>
            </a:extLst>
          </p:cNvPr>
          <p:cNvCxnSpPr>
            <a:cxnSpLocks/>
          </p:cNvCxnSpPr>
          <p:nvPr/>
        </p:nvCxnSpPr>
        <p:spPr>
          <a:xfrm>
            <a:off x="3801438" y="1721400"/>
            <a:ext cx="2042515" cy="140563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7F0AE90-5984-AC23-C20F-325F76CA5F85}"/>
              </a:ext>
            </a:extLst>
          </p:cNvPr>
          <p:cNvSpPr txBox="1"/>
          <p:nvPr/>
        </p:nvSpPr>
        <p:spPr>
          <a:xfrm>
            <a:off x="617882" y="1429967"/>
            <a:ext cx="2123341" cy="369332"/>
          </a:xfrm>
          <a:prstGeom prst="rect">
            <a:avLst/>
          </a:prstGeom>
          <a:noFill/>
        </p:spPr>
        <p:txBody>
          <a:bodyPr wrap="square">
            <a:spAutoFit/>
          </a:bodyPr>
          <a:lstStyle/>
          <a:p>
            <a:r>
              <a:rPr lang="en-CA" dirty="0"/>
              <a:t>Targets for change</a:t>
            </a:r>
          </a:p>
        </p:txBody>
      </p:sp>
      <p:cxnSp>
        <p:nvCxnSpPr>
          <p:cNvPr id="17" name="Straight Arrow Connector 16">
            <a:extLst>
              <a:ext uri="{FF2B5EF4-FFF2-40B4-BE49-F238E27FC236}">
                <a16:creationId xmlns:a16="http://schemas.microsoft.com/office/drawing/2014/main" id="{DA9885A2-C586-38E3-6F18-9154E5B49AF7}"/>
              </a:ext>
            </a:extLst>
          </p:cNvPr>
          <p:cNvCxnSpPr>
            <a:cxnSpLocks/>
          </p:cNvCxnSpPr>
          <p:nvPr/>
        </p:nvCxnSpPr>
        <p:spPr>
          <a:xfrm>
            <a:off x="1562470" y="1822534"/>
            <a:ext cx="234166" cy="176404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195BD4CA-651E-69F7-4497-E8153BC4986F}"/>
              </a:ext>
            </a:extLst>
          </p:cNvPr>
          <p:cNvCxnSpPr>
            <a:cxnSpLocks/>
          </p:cNvCxnSpPr>
          <p:nvPr/>
        </p:nvCxnSpPr>
        <p:spPr>
          <a:xfrm>
            <a:off x="6246812" y="2146158"/>
            <a:ext cx="1331761" cy="41017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D9B2EB2-4763-614B-7CA3-CADB615D971E}"/>
              </a:ext>
            </a:extLst>
          </p:cNvPr>
          <p:cNvSpPr txBox="1"/>
          <p:nvPr/>
        </p:nvSpPr>
        <p:spPr>
          <a:xfrm>
            <a:off x="3042378" y="1347192"/>
            <a:ext cx="2197442" cy="369332"/>
          </a:xfrm>
          <a:prstGeom prst="rect">
            <a:avLst/>
          </a:prstGeom>
          <a:noFill/>
        </p:spPr>
        <p:txBody>
          <a:bodyPr wrap="square">
            <a:spAutoFit/>
          </a:bodyPr>
          <a:lstStyle/>
          <a:p>
            <a:r>
              <a:rPr lang="en-CA" dirty="0"/>
              <a:t>Squares for ratings </a:t>
            </a:r>
          </a:p>
        </p:txBody>
      </p:sp>
      <p:sp>
        <p:nvSpPr>
          <p:cNvPr id="3" name="Slide Number Placeholder 2">
            <a:extLst>
              <a:ext uri="{FF2B5EF4-FFF2-40B4-BE49-F238E27FC236}">
                <a16:creationId xmlns:a16="http://schemas.microsoft.com/office/drawing/2014/main" id="{616799C2-CEE1-67A6-5A56-FC1D93DAC710}"/>
              </a:ext>
            </a:extLst>
          </p:cNvPr>
          <p:cNvSpPr>
            <a:spLocks noGrp="1"/>
          </p:cNvSpPr>
          <p:nvPr>
            <p:ph type="sldNum" sz="quarter" idx="12"/>
          </p:nvPr>
        </p:nvSpPr>
        <p:spPr/>
        <p:txBody>
          <a:bodyPr/>
          <a:lstStyle/>
          <a:p>
            <a:fld id="{F48A3050-3C4F-4E17-905D-E7C5B5406460}" type="slidenum">
              <a:rPr lang="en-CA" smtClean="0"/>
              <a:t>34</a:t>
            </a:fld>
            <a:endParaRPr lang="en-CA"/>
          </a:p>
        </p:txBody>
      </p:sp>
    </p:spTree>
    <p:extLst>
      <p:ext uri="{BB962C8B-B14F-4D97-AF65-F5344CB8AC3E}">
        <p14:creationId xmlns:p14="http://schemas.microsoft.com/office/powerpoint/2010/main" val="1227449555"/>
      </p:ext>
    </p:extLst>
  </p:cSld>
  <p:clrMapOvr>
    <a:masterClrMapping/>
  </p:clrMapOvr>
  <mc:AlternateContent xmlns:mc="http://schemas.openxmlformats.org/markup-compatibility/2006" xmlns:p14="http://schemas.microsoft.com/office/powerpoint/2010/main">
    <mc:Choice Requires="p14">
      <p:transition spd="slow" p14:dur="2000" advTm="16960"/>
    </mc:Choice>
    <mc:Fallback xmlns="">
      <p:transition spd="slow" advTm="169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17A66-C21E-E78C-C873-D99ACC1960E4}"/>
              </a:ext>
            </a:extLst>
          </p:cNvPr>
          <p:cNvPicPr/>
          <p:nvPr/>
        </p:nvPicPr>
        <p:blipFill>
          <a:blip r:embed="rId2" r:link="rId3">
            <a:extLst>
              <a:ext uri="{28A0092B-C50C-407E-A947-70E740481C1C}">
                <a14:useLocalDpi xmlns:a14="http://schemas.microsoft.com/office/drawing/2010/main" val="0"/>
              </a:ext>
            </a:extLst>
          </a:blip>
          <a:stretch>
            <a:fillRect/>
          </a:stretch>
        </p:blipFill>
        <p:spPr bwMode="auto">
          <a:xfrm>
            <a:off x="278859" y="397135"/>
            <a:ext cx="11634281" cy="6235430"/>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DCAC8634-CEC2-09E2-FC79-91A1A4CCFE97}"/>
              </a:ext>
            </a:extLst>
          </p:cNvPr>
          <p:cNvSpPr txBox="1"/>
          <p:nvPr/>
        </p:nvSpPr>
        <p:spPr>
          <a:xfrm>
            <a:off x="609726" y="2254663"/>
            <a:ext cx="1263462" cy="369332"/>
          </a:xfrm>
          <a:prstGeom prst="rect">
            <a:avLst/>
          </a:prstGeom>
          <a:noFill/>
        </p:spPr>
        <p:txBody>
          <a:bodyPr wrap="square">
            <a:spAutoFit/>
          </a:bodyPr>
          <a:lstStyle/>
          <a:p>
            <a:r>
              <a:rPr lang="en-CA" dirty="0">
                <a:solidFill>
                  <a:srgbClr val="FF0000"/>
                </a:solidFill>
              </a:rPr>
              <a:t>struggling</a:t>
            </a:r>
            <a:r>
              <a:rPr lang="en-CA" sz="1800" dirty="0"/>
              <a:t>. </a:t>
            </a:r>
            <a:endParaRPr lang="en-CA" dirty="0"/>
          </a:p>
        </p:txBody>
      </p:sp>
      <p:sp>
        <p:nvSpPr>
          <p:cNvPr id="8" name="TextBox 7">
            <a:extLst>
              <a:ext uri="{FF2B5EF4-FFF2-40B4-BE49-F238E27FC236}">
                <a16:creationId xmlns:a16="http://schemas.microsoft.com/office/drawing/2014/main" id="{C5F6E956-5A74-D753-3EC6-467B8188FD2E}"/>
              </a:ext>
            </a:extLst>
          </p:cNvPr>
          <p:cNvSpPr txBox="1"/>
          <p:nvPr/>
        </p:nvSpPr>
        <p:spPr>
          <a:xfrm>
            <a:off x="677725" y="2577567"/>
            <a:ext cx="1127464" cy="369332"/>
          </a:xfrm>
          <a:prstGeom prst="rect">
            <a:avLst/>
          </a:prstGeom>
          <a:noFill/>
        </p:spPr>
        <p:txBody>
          <a:bodyPr wrap="square">
            <a:spAutoFit/>
          </a:bodyPr>
          <a:lstStyle/>
          <a:p>
            <a:r>
              <a:rPr lang="en-CA" dirty="0">
                <a:solidFill>
                  <a:srgbClr val="FF0000"/>
                </a:solidFill>
              </a:rPr>
              <a:t>sad</a:t>
            </a:r>
            <a:r>
              <a:rPr lang="en-CA" sz="1800" dirty="0"/>
              <a:t>. </a:t>
            </a:r>
            <a:endParaRPr lang="en-CA" dirty="0"/>
          </a:p>
        </p:txBody>
      </p:sp>
      <p:sp>
        <p:nvSpPr>
          <p:cNvPr id="10" name="TextBox 9">
            <a:extLst>
              <a:ext uri="{FF2B5EF4-FFF2-40B4-BE49-F238E27FC236}">
                <a16:creationId xmlns:a16="http://schemas.microsoft.com/office/drawing/2014/main" id="{E617E339-1466-8B78-5D9C-EFEFFA32DAD8}"/>
              </a:ext>
            </a:extLst>
          </p:cNvPr>
          <p:cNvSpPr txBox="1"/>
          <p:nvPr/>
        </p:nvSpPr>
        <p:spPr>
          <a:xfrm>
            <a:off x="523876" y="2946899"/>
            <a:ext cx="1435161" cy="369332"/>
          </a:xfrm>
          <a:prstGeom prst="rect">
            <a:avLst/>
          </a:prstGeom>
          <a:noFill/>
        </p:spPr>
        <p:txBody>
          <a:bodyPr wrap="square">
            <a:spAutoFit/>
          </a:bodyPr>
          <a:lstStyle/>
          <a:p>
            <a:r>
              <a:rPr lang="en-CA" dirty="0">
                <a:solidFill>
                  <a:srgbClr val="FF0000"/>
                </a:solidFill>
              </a:rPr>
              <a:t>withdrawing</a:t>
            </a:r>
            <a:r>
              <a:rPr lang="en-CA" sz="1800" dirty="0">
                <a:solidFill>
                  <a:schemeClr val="bg1"/>
                </a:solidFill>
              </a:rPr>
              <a:t> </a:t>
            </a:r>
            <a:endParaRPr lang="en-CA" dirty="0">
              <a:solidFill>
                <a:schemeClr val="bg1"/>
              </a:solidFill>
            </a:endParaRPr>
          </a:p>
        </p:txBody>
      </p:sp>
      <p:sp>
        <p:nvSpPr>
          <p:cNvPr id="12" name="TextBox 11">
            <a:extLst>
              <a:ext uri="{FF2B5EF4-FFF2-40B4-BE49-F238E27FC236}">
                <a16:creationId xmlns:a16="http://schemas.microsoft.com/office/drawing/2014/main" id="{DD852803-B515-C851-6B01-C5D4E4531C4A}"/>
              </a:ext>
            </a:extLst>
          </p:cNvPr>
          <p:cNvSpPr txBox="1"/>
          <p:nvPr/>
        </p:nvSpPr>
        <p:spPr>
          <a:xfrm>
            <a:off x="1873189" y="2231449"/>
            <a:ext cx="9516862" cy="369332"/>
          </a:xfrm>
          <a:prstGeom prst="rect">
            <a:avLst/>
          </a:prstGeom>
          <a:noFill/>
        </p:spPr>
        <p:txBody>
          <a:bodyPr wrap="square">
            <a:spAutoFit/>
          </a:bodyPr>
          <a:lstStyle/>
          <a:p>
            <a:r>
              <a:rPr lang="en-CA" dirty="0">
                <a:solidFill>
                  <a:srgbClr val="FF0000"/>
                </a:solidFill>
              </a:rPr>
              <a:t>4    3    6    2    3    10   9</a:t>
            </a:r>
          </a:p>
        </p:txBody>
      </p:sp>
      <p:sp>
        <p:nvSpPr>
          <p:cNvPr id="14" name="TextBox 13">
            <a:extLst>
              <a:ext uri="{FF2B5EF4-FFF2-40B4-BE49-F238E27FC236}">
                <a16:creationId xmlns:a16="http://schemas.microsoft.com/office/drawing/2014/main" id="{29E30C25-D667-6965-992B-A503EE8D6515}"/>
              </a:ext>
            </a:extLst>
          </p:cNvPr>
          <p:cNvSpPr txBox="1"/>
          <p:nvPr/>
        </p:nvSpPr>
        <p:spPr>
          <a:xfrm>
            <a:off x="1873188" y="2577567"/>
            <a:ext cx="6528896" cy="369332"/>
          </a:xfrm>
          <a:prstGeom prst="rect">
            <a:avLst/>
          </a:prstGeom>
          <a:noFill/>
        </p:spPr>
        <p:txBody>
          <a:bodyPr wrap="square">
            <a:spAutoFit/>
          </a:bodyPr>
          <a:lstStyle/>
          <a:p>
            <a:r>
              <a:rPr lang="en-CA" dirty="0">
                <a:solidFill>
                  <a:srgbClr val="FF0000"/>
                </a:solidFill>
              </a:rPr>
              <a:t>5    4    7    1     2     8    7</a:t>
            </a:r>
            <a:r>
              <a:rPr lang="en-CA" sz="1800" dirty="0">
                <a:solidFill>
                  <a:srgbClr val="FF0000"/>
                </a:solidFill>
              </a:rPr>
              <a:t> </a:t>
            </a:r>
            <a:endParaRPr lang="en-CA" dirty="0">
              <a:solidFill>
                <a:srgbClr val="FF0000"/>
              </a:solidFill>
            </a:endParaRPr>
          </a:p>
        </p:txBody>
      </p:sp>
      <p:sp>
        <p:nvSpPr>
          <p:cNvPr id="16" name="TextBox 15">
            <a:extLst>
              <a:ext uri="{FF2B5EF4-FFF2-40B4-BE49-F238E27FC236}">
                <a16:creationId xmlns:a16="http://schemas.microsoft.com/office/drawing/2014/main" id="{4B427324-2CA1-DED6-C13C-5BAF7D2C16C1}"/>
              </a:ext>
            </a:extLst>
          </p:cNvPr>
          <p:cNvSpPr txBox="1"/>
          <p:nvPr/>
        </p:nvSpPr>
        <p:spPr>
          <a:xfrm>
            <a:off x="1873188" y="2966840"/>
            <a:ext cx="6369729" cy="369332"/>
          </a:xfrm>
          <a:prstGeom prst="rect">
            <a:avLst/>
          </a:prstGeom>
          <a:noFill/>
        </p:spPr>
        <p:txBody>
          <a:bodyPr wrap="square">
            <a:spAutoFit/>
          </a:bodyPr>
          <a:lstStyle/>
          <a:p>
            <a:r>
              <a:rPr lang="en-CA" dirty="0">
                <a:solidFill>
                  <a:srgbClr val="FF0000"/>
                </a:solidFill>
              </a:rPr>
              <a:t>9    8    6    6    5     10  10</a:t>
            </a:r>
            <a:r>
              <a:rPr lang="en-CA" sz="1800" dirty="0">
                <a:solidFill>
                  <a:srgbClr val="FF0000"/>
                </a:solidFill>
              </a:rPr>
              <a:t> </a:t>
            </a:r>
            <a:endParaRPr lang="en-CA" dirty="0">
              <a:solidFill>
                <a:srgbClr val="FF0000"/>
              </a:solidFill>
            </a:endParaRPr>
          </a:p>
        </p:txBody>
      </p:sp>
      <p:sp>
        <p:nvSpPr>
          <p:cNvPr id="7" name="TextBox 6">
            <a:extLst>
              <a:ext uri="{FF2B5EF4-FFF2-40B4-BE49-F238E27FC236}">
                <a16:creationId xmlns:a16="http://schemas.microsoft.com/office/drawing/2014/main" id="{DAD34EFE-5720-E647-4399-B4CCDE67D9CB}"/>
              </a:ext>
            </a:extLst>
          </p:cNvPr>
          <p:cNvSpPr txBox="1"/>
          <p:nvPr/>
        </p:nvSpPr>
        <p:spPr>
          <a:xfrm>
            <a:off x="1873188" y="1477951"/>
            <a:ext cx="5683017" cy="369332"/>
          </a:xfrm>
          <a:prstGeom prst="rect">
            <a:avLst/>
          </a:prstGeom>
          <a:noFill/>
        </p:spPr>
        <p:txBody>
          <a:bodyPr wrap="square">
            <a:spAutoFit/>
          </a:bodyPr>
          <a:lstStyle/>
          <a:p>
            <a:r>
              <a:rPr lang="en-CA" dirty="0">
                <a:solidFill>
                  <a:srgbClr val="FF0000"/>
                </a:solidFill>
              </a:rPr>
              <a:t>M  T    W   T     F    S    S</a:t>
            </a:r>
          </a:p>
        </p:txBody>
      </p:sp>
      <p:sp>
        <p:nvSpPr>
          <p:cNvPr id="2" name="Slide Number Placeholder 1">
            <a:extLst>
              <a:ext uri="{FF2B5EF4-FFF2-40B4-BE49-F238E27FC236}">
                <a16:creationId xmlns:a16="http://schemas.microsoft.com/office/drawing/2014/main" id="{88667C5B-2523-ECC9-33EC-7BA441232552}"/>
              </a:ext>
            </a:extLst>
          </p:cNvPr>
          <p:cNvSpPr>
            <a:spLocks noGrp="1"/>
          </p:cNvSpPr>
          <p:nvPr>
            <p:ph type="sldNum" sz="quarter" idx="12"/>
          </p:nvPr>
        </p:nvSpPr>
        <p:spPr/>
        <p:txBody>
          <a:bodyPr/>
          <a:lstStyle/>
          <a:p>
            <a:fld id="{F48A3050-3C4F-4E17-905D-E7C5B5406460}" type="slidenum">
              <a:rPr lang="en-CA" smtClean="0"/>
              <a:t>35</a:t>
            </a:fld>
            <a:endParaRPr lang="en-CA"/>
          </a:p>
        </p:txBody>
      </p:sp>
    </p:spTree>
    <p:extLst>
      <p:ext uri="{BB962C8B-B14F-4D97-AF65-F5344CB8AC3E}">
        <p14:creationId xmlns:p14="http://schemas.microsoft.com/office/powerpoint/2010/main" val="346522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nk card with a number of days&#10;&#10;Description automatically generated">
            <a:extLst>
              <a:ext uri="{FF2B5EF4-FFF2-40B4-BE49-F238E27FC236}">
                <a16:creationId xmlns:a16="http://schemas.microsoft.com/office/drawing/2014/main" id="{85D8FC3C-A02D-50C6-C61A-FD5931199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8"/>
            <a:ext cx="12192000" cy="6854283"/>
          </a:xfrm>
          <a:prstGeom prst="rect">
            <a:avLst/>
          </a:prstGeom>
        </p:spPr>
      </p:pic>
      <p:sp>
        <p:nvSpPr>
          <p:cNvPr id="2" name="Slide Number Placeholder 1">
            <a:extLst>
              <a:ext uri="{FF2B5EF4-FFF2-40B4-BE49-F238E27FC236}">
                <a16:creationId xmlns:a16="http://schemas.microsoft.com/office/drawing/2014/main" id="{9A0A52EC-0892-3305-5C98-8BBD7B22E89C}"/>
              </a:ext>
            </a:extLst>
          </p:cNvPr>
          <p:cNvSpPr>
            <a:spLocks noGrp="1"/>
          </p:cNvSpPr>
          <p:nvPr>
            <p:ph type="sldNum" sz="quarter" idx="12"/>
          </p:nvPr>
        </p:nvSpPr>
        <p:spPr/>
        <p:txBody>
          <a:bodyPr/>
          <a:lstStyle/>
          <a:p>
            <a:fld id="{F48A3050-3C4F-4E17-905D-E7C5B5406460}" type="slidenum">
              <a:rPr lang="en-CA" smtClean="0"/>
              <a:t>36</a:t>
            </a:fld>
            <a:endParaRPr lang="en-CA"/>
          </a:p>
        </p:txBody>
      </p:sp>
    </p:spTree>
    <p:extLst>
      <p:ext uri="{BB962C8B-B14F-4D97-AF65-F5344CB8AC3E}">
        <p14:creationId xmlns:p14="http://schemas.microsoft.com/office/powerpoint/2010/main" val="769889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ry card with different colored lines&#10;&#10;Description automatically generated">
            <a:extLst>
              <a:ext uri="{FF2B5EF4-FFF2-40B4-BE49-F238E27FC236}">
                <a16:creationId xmlns:a16="http://schemas.microsoft.com/office/drawing/2014/main" id="{42FF9638-0F25-223A-01F8-EDD8FDDF3F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0B1954F5-F1DA-DCC0-0C5C-D8C012524BA1}"/>
              </a:ext>
            </a:extLst>
          </p:cNvPr>
          <p:cNvSpPr>
            <a:spLocks noGrp="1"/>
          </p:cNvSpPr>
          <p:nvPr>
            <p:ph type="sldNum" sz="quarter" idx="12"/>
          </p:nvPr>
        </p:nvSpPr>
        <p:spPr/>
        <p:txBody>
          <a:bodyPr/>
          <a:lstStyle/>
          <a:p>
            <a:fld id="{F48A3050-3C4F-4E17-905D-E7C5B5406460}" type="slidenum">
              <a:rPr lang="en-CA" smtClean="0"/>
              <a:t>37</a:t>
            </a:fld>
            <a:endParaRPr lang="en-CA"/>
          </a:p>
        </p:txBody>
      </p:sp>
    </p:spTree>
    <p:extLst>
      <p:ext uri="{BB962C8B-B14F-4D97-AF65-F5344CB8AC3E}">
        <p14:creationId xmlns:p14="http://schemas.microsoft.com/office/powerpoint/2010/main" val="2594042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8A06D62-34F4-F053-58D8-5596310090E7}"/>
              </a:ext>
            </a:extLst>
          </p:cNvPr>
          <p:cNvGraphicFramePr>
            <a:graphicFrameLocks noChangeAspect="1"/>
          </p:cNvGraphicFramePr>
          <p:nvPr/>
        </p:nvGraphicFramePr>
        <p:xfrm>
          <a:off x="98424" y="98424"/>
          <a:ext cx="11920855" cy="6597015"/>
        </p:xfrm>
        <a:graphic>
          <a:graphicData uri="http://schemas.openxmlformats.org/presentationml/2006/ole">
            <mc:AlternateContent xmlns:mc="http://schemas.openxmlformats.org/markup-compatibility/2006">
              <mc:Choice xmlns:v="urn:schemas-microsoft-com:vml" Requires="v">
                <p:oleObj name="Worksheet" r:id="rId2" imgW="10344240" imgH="6343560" progId="Excel.OpenDocumentSpreadsheet.12">
                  <p:embed/>
                </p:oleObj>
              </mc:Choice>
              <mc:Fallback>
                <p:oleObj name="Worksheet" r:id="rId2" imgW="10344240" imgH="6343560" progId="Excel.OpenDocumentSpreadsheet.12">
                  <p:embed/>
                  <p:pic>
                    <p:nvPicPr>
                      <p:cNvPr id="2" name="Object 1">
                        <a:extLst>
                          <a:ext uri="{FF2B5EF4-FFF2-40B4-BE49-F238E27FC236}">
                            <a16:creationId xmlns:a16="http://schemas.microsoft.com/office/drawing/2014/main" id="{68A06D62-34F4-F053-58D8-5596310090E7}"/>
                          </a:ext>
                        </a:extLst>
                      </p:cNvPr>
                      <p:cNvPicPr/>
                      <p:nvPr/>
                    </p:nvPicPr>
                    <p:blipFill>
                      <a:blip r:embed="rId3"/>
                      <a:stretch>
                        <a:fillRect/>
                      </a:stretch>
                    </p:blipFill>
                    <p:spPr>
                      <a:xfrm>
                        <a:off x="98424" y="98424"/>
                        <a:ext cx="11920855" cy="6597015"/>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17CF997-216B-42D3-8EE7-58A91ACE46B7}"/>
              </a:ext>
            </a:extLst>
          </p:cNvPr>
          <p:cNvSpPr>
            <a:spLocks noGrp="1"/>
          </p:cNvSpPr>
          <p:nvPr>
            <p:ph type="sldNum" sz="quarter" idx="12"/>
          </p:nvPr>
        </p:nvSpPr>
        <p:spPr/>
        <p:txBody>
          <a:bodyPr/>
          <a:lstStyle/>
          <a:p>
            <a:fld id="{F48A3050-3C4F-4E17-905D-E7C5B5406460}" type="slidenum">
              <a:rPr lang="en-CA" smtClean="0"/>
              <a:t>38</a:t>
            </a:fld>
            <a:endParaRPr lang="en-CA"/>
          </a:p>
        </p:txBody>
      </p:sp>
    </p:spTree>
    <p:extLst>
      <p:ext uri="{BB962C8B-B14F-4D97-AF65-F5344CB8AC3E}">
        <p14:creationId xmlns:p14="http://schemas.microsoft.com/office/powerpoint/2010/main" val="1165770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2F596847-AD44-C12D-05C4-FE2A12FFB286}"/>
              </a:ext>
            </a:extLst>
          </p:cNvPr>
          <p:cNvGraphicFramePr>
            <a:graphicFrameLocks noChangeAspect="1"/>
          </p:cNvGraphicFramePr>
          <p:nvPr/>
        </p:nvGraphicFramePr>
        <p:xfrm>
          <a:off x="98425" y="98424"/>
          <a:ext cx="11733911" cy="6585839"/>
        </p:xfrm>
        <a:graphic>
          <a:graphicData uri="http://schemas.openxmlformats.org/presentationml/2006/ole">
            <mc:AlternateContent xmlns:mc="http://schemas.openxmlformats.org/markup-compatibility/2006">
              <mc:Choice xmlns:v="urn:schemas-microsoft-com:vml" Requires="v">
                <p:oleObj name="Worksheet" r:id="rId2" imgW="9156515" imgH="11975965" progId="Excel.Sheet.12">
                  <p:embed/>
                </p:oleObj>
              </mc:Choice>
              <mc:Fallback>
                <p:oleObj name="Worksheet" r:id="rId2" imgW="9156515" imgH="11975965" progId="Excel.Sheet.12">
                  <p:embed/>
                  <p:pic>
                    <p:nvPicPr>
                      <p:cNvPr id="2" name="Object 1">
                        <a:extLst>
                          <a:ext uri="{FF2B5EF4-FFF2-40B4-BE49-F238E27FC236}">
                            <a16:creationId xmlns:a16="http://schemas.microsoft.com/office/drawing/2014/main" id="{2F596847-AD44-C12D-05C4-FE2A12FFB286}"/>
                          </a:ext>
                        </a:extLst>
                      </p:cNvPr>
                      <p:cNvPicPr/>
                      <p:nvPr/>
                    </p:nvPicPr>
                    <p:blipFill>
                      <a:blip r:embed="rId3"/>
                      <a:stretch>
                        <a:fillRect/>
                      </a:stretch>
                    </p:blipFill>
                    <p:spPr>
                      <a:xfrm>
                        <a:off x="98425" y="98424"/>
                        <a:ext cx="11733911" cy="6585839"/>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EF94CDD9-7F0C-9670-8654-A431E59B207B}"/>
              </a:ext>
            </a:extLst>
          </p:cNvPr>
          <p:cNvSpPr>
            <a:spLocks noGrp="1"/>
          </p:cNvSpPr>
          <p:nvPr>
            <p:ph type="sldNum" sz="quarter" idx="12"/>
          </p:nvPr>
        </p:nvSpPr>
        <p:spPr/>
        <p:txBody>
          <a:bodyPr/>
          <a:lstStyle/>
          <a:p>
            <a:fld id="{F48A3050-3C4F-4E17-905D-E7C5B5406460}" type="slidenum">
              <a:rPr lang="en-CA" smtClean="0"/>
              <a:t>39</a:t>
            </a:fld>
            <a:endParaRPr lang="en-CA"/>
          </a:p>
        </p:txBody>
      </p:sp>
    </p:spTree>
    <p:extLst>
      <p:ext uri="{BB962C8B-B14F-4D97-AF65-F5344CB8AC3E}">
        <p14:creationId xmlns:p14="http://schemas.microsoft.com/office/powerpoint/2010/main" val="4029036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4EF095-33F1-9DE3-4409-1866FE2331A8}"/>
              </a:ext>
            </a:extLst>
          </p:cNvPr>
          <p:cNvSpPr txBox="1"/>
          <p:nvPr/>
        </p:nvSpPr>
        <p:spPr>
          <a:xfrm>
            <a:off x="2026059" y="252221"/>
            <a:ext cx="12192000" cy="6186309"/>
          </a:xfrm>
          <a:prstGeom prst="rect">
            <a:avLst/>
          </a:prstGeom>
          <a:noFill/>
        </p:spPr>
        <p:txBody>
          <a:bodyPr wrap="square">
            <a:spAutoFit/>
          </a:bodyPr>
          <a:lstStyle/>
          <a:p>
            <a:r>
              <a:rPr lang="en-US" b="0" i="0" dirty="0">
                <a:effectLst/>
                <a:latin typeface="Arial" panose="020B0604020202020204" pitchFamily="34" charset="0"/>
              </a:rPr>
              <a:t>3. I’m in crisis…(single choice) </a:t>
            </a:r>
            <a:endParaRPr lang="en-US" dirty="0">
              <a:latin typeface="Arial" panose="020B0604020202020204" pitchFamily="34" charset="0"/>
            </a:endParaRPr>
          </a:p>
          <a:p>
            <a:pPr marL="342900" indent="-342900">
              <a:buAutoNum type="alphaLcParenR"/>
            </a:pPr>
            <a:r>
              <a:rPr lang="en-US" b="0" i="0" dirty="0">
                <a:effectLst/>
                <a:latin typeface="Arial" panose="020B0604020202020204" pitchFamily="34" charset="0"/>
              </a:rPr>
              <a:t>All the time  ​​​​​​​​0% </a:t>
            </a:r>
            <a:endParaRPr lang="en-US" dirty="0">
              <a:latin typeface="Arial" panose="020B0604020202020204" pitchFamily="34" charset="0"/>
            </a:endParaRPr>
          </a:p>
          <a:p>
            <a:pPr marL="342900" indent="-342900">
              <a:buAutoNum type="alphaLcParenR"/>
            </a:pPr>
            <a:r>
              <a:rPr lang="en-US" b="0" i="0" dirty="0">
                <a:effectLst/>
                <a:latin typeface="Arial" panose="020B0604020202020204" pitchFamily="34" charset="0"/>
              </a:rPr>
              <a:t>Very often​​​​​​​​  36% </a:t>
            </a:r>
            <a:endParaRPr lang="en-US" dirty="0">
              <a:latin typeface="Arial" panose="020B0604020202020204" pitchFamily="34" charset="0"/>
            </a:endParaRPr>
          </a:p>
          <a:p>
            <a:pPr marL="342900" indent="-342900">
              <a:buAutoNum type="alphaLcParenR"/>
            </a:pPr>
            <a:r>
              <a:rPr lang="en-US" b="0" i="0" dirty="0">
                <a:effectLst/>
                <a:latin typeface="Arial" panose="020B0604020202020204" pitchFamily="34" charset="0"/>
              </a:rPr>
              <a:t>Often  ​​​​​​​​​41% </a:t>
            </a:r>
            <a:endParaRPr lang="en-US" dirty="0">
              <a:latin typeface="Arial" panose="020B0604020202020204" pitchFamily="34" charset="0"/>
            </a:endParaRPr>
          </a:p>
          <a:p>
            <a:pPr marL="342900" indent="-342900">
              <a:buAutoNum type="alphaLcParenR"/>
            </a:pPr>
            <a:r>
              <a:rPr lang="en-US" b="0" i="0" dirty="0">
                <a:effectLst/>
                <a:latin typeface="Arial" panose="020B0604020202020204" pitchFamily="34" charset="0"/>
              </a:rPr>
              <a:t>Sometimes  ​​​​​​​​23% </a:t>
            </a:r>
            <a:endParaRPr lang="en-US" dirty="0">
              <a:latin typeface="Arial" panose="020B0604020202020204" pitchFamily="34" charset="0"/>
            </a:endParaRPr>
          </a:p>
          <a:p>
            <a:pPr marL="342900" indent="-342900">
              <a:buAutoNum type="alphaLcParenR"/>
            </a:pPr>
            <a:r>
              <a:rPr lang="en-US" b="0" i="0" dirty="0">
                <a:effectLst/>
                <a:latin typeface="Arial" panose="020B0604020202020204" pitchFamily="34" charset="0"/>
              </a:rPr>
              <a:t>Rarely  ​​​​​​​​0%     </a:t>
            </a:r>
          </a:p>
          <a:p>
            <a:endParaRPr lang="en-US" dirty="0">
              <a:latin typeface="Arial" panose="020B0604020202020204" pitchFamily="34" charset="0"/>
            </a:endParaRPr>
          </a:p>
          <a:p>
            <a:r>
              <a:rPr lang="en-US" b="0" i="0" dirty="0">
                <a:effectLst/>
                <a:latin typeface="Arial" panose="020B0604020202020204" pitchFamily="34" charset="0"/>
              </a:rPr>
              <a:t>4. When I’m in crisis I feel…(multiple choice) </a:t>
            </a:r>
            <a:endParaRPr lang="en-US" dirty="0">
              <a:latin typeface="Arial" panose="020B0604020202020204" pitchFamily="34" charset="0"/>
            </a:endParaRPr>
          </a:p>
          <a:p>
            <a:pPr marL="342900" indent="-342900">
              <a:buAutoNum type="alphaLcParenR"/>
            </a:pPr>
            <a:r>
              <a:rPr lang="en-US" b="0" i="0" dirty="0">
                <a:effectLst/>
                <a:latin typeface="Arial" panose="020B0604020202020204" pitchFamily="34" charset="0"/>
              </a:rPr>
              <a:t>Angry​​​​​​​​​  36% </a:t>
            </a:r>
            <a:endParaRPr lang="en-US" dirty="0">
              <a:latin typeface="Arial" panose="020B0604020202020204" pitchFamily="34" charset="0"/>
            </a:endParaRPr>
          </a:p>
          <a:p>
            <a:pPr marL="342900" indent="-342900">
              <a:buAutoNum type="alphaLcParenR"/>
            </a:pPr>
            <a:r>
              <a:rPr lang="en-US" b="0" i="0" dirty="0">
                <a:effectLst/>
                <a:latin typeface="Arial" panose="020B0604020202020204" pitchFamily="34" charset="0"/>
              </a:rPr>
              <a:t>Anxious  ​​​​​​​​91% </a:t>
            </a:r>
            <a:endParaRPr lang="en-US" dirty="0">
              <a:latin typeface="Arial" panose="020B0604020202020204" pitchFamily="34" charset="0"/>
            </a:endParaRPr>
          </a:p>
          <a:p>
            <a:pPr marL="342900" indent="-342900">
              <a:buAutoNum type="alphaLcParenR"/>
            </a:pPr>
            <a:r>
              <a:rPr lang="en-US" b="0" i="0" dirty="0">
                <a:effectLst/>
                <a:latin typeface="Arial" panose="020B0604020202020204" pitchFamily="34" charset="0"/>
              </a:rPr>
              <a:t>In despair  ​​​​​​​​77% </a:t>
            </a:r>
            <a:endParaRPr lang="en-US" dirty="0">
              <a:latin typeface="Arial" panose="020B0604020202020204" pitchFamily="34" charset="0"/>
            </a:endParaRPr>
          </a:p>
          <a:p>
            <a:pPr marL="342900" indent="-342900">
              <a:buAutoNum type="alphaLcParenR"/>
            </a:pPr>
            <a:r>
              <a:rPr lang="en-US" b="0" i="0" dirty="0">
                <a:effectLst/>
                <a:latin typeface="Arial" panose="020B0604020202020204" pitchFamily="34" charset="0"/>
              </a:rPr>
              <a:t>Confused or lost​​​​​​​  41% </a:t>
            </a:r>
            <a:endParaRPr lang="en-US" dirty="0">
              <a:latin typeface="Arial" panose="020B0604020202020204" pitchFamily="34" charset="0"/>
            </a:endParaRPr>
          </a:p>
          <a:p>
            <a:pPr marL="342900" indent="-342900">
              <a:buAutoNum type="alphaLcParenR"/>
            </a:pPr>
            <a:r>
              <a:rPr lang="en-US" b="0" i="0" dirty="0">
                <a:effectLst/>
                <a:latin typeface="Arial" panose="020B0604020202020204" pitchFamily="34" charset="0"/>
              </a:rPr>
              <a:t>Numb​​​​​​​​  45% </a:t>
            </a:r>
            <a:endParaRPr lang="en-US" dirty="0">
              <a:latin typeface="Arial" panose="020B0604020202020204" pitchFamily="34" charset="0"/>
            </a:endParaRPr>
          </a:p>
          <a:p>
            <a:pPr marL="342900" indent="-342900">
              <a:buAutoNum type="alphaLcParenR"/>
            </a:pPr>
            <a:r>
              <a:rPr lang="en-US" b="0" i="0" dirty="0">
                <a:effectLst/>
                <a:latin typeface="Arial" panose="020B0604020202020204" pitchFamily="34" charset="0"/>
              </a:rPr>
              <a:t>Like I’m in a bottomless hole​​​​​  50%</a:t>
            </a:r>
          </a:p>
          <a:p>
            <a:r>
              <a:rPr lang="en-US" b="0" i="0" dirty="0">
                <a:effectLst/>
                <a:latin typeface="Arial" panose="020B0604020202020204" pitchFamily="34" charset="0"/>
              </a:rPr>
              <a:t> </a:t>
            </a:r>
          </a:p>
          <a:p>
            <a:r>
              <a:rPr lang="en-US" b="0" i="0" dirty="0">
                <a:effectLst/>
                <a:latin typeface="Arial" panose="020B0604020202020204" pitchFamily="34" charset="0"/>
              </a:rPr>
              <a:t>5. My crisis typically lasts…(multiple choice) </a:t>
            </a:r>
          </a:p>
          <a:p>
            <a:pPr marL="342900" indent="-342900">
              <a:buAutoNum type="alphaLcPeriod"/>
            </a:pPr>
            <a:r>
              <a:rPr lang="en-US" b="0" i="0" dirty="0">
                <a:effectLst/>
                <a:latin typeface="Arial" panose="020B0604020202020204" pitchFamily="34" charset="0"/>
              </a:rPr>
              <a:t>Minutes​​​​​​​​  32% </a:t>
            </a:r>
            <a:endParaRPr lang="en-US" dirty="0">
              <a:latin typeface="Arial" panose="020B0604020202020204" pitchFamily="34" charset="0"/>
            </a:endParaRPr>
          </a:p>
          <a:p>
            <a:r>
              <a:rPr lang="en-US" b="0" i="0" dirty="0">
                <a:effectLst/>
                <a:latin typeface="Arial" panose="020B0604020202020204" pitchFamily="34" charset="0"/>
              </a:rPr>
              <a:t>b. Hours  ​​​​​​​​45% </a:t>
            </a:r>
            <a:endParaRPr lang="en-US" dirty="0">
              <a:latin typeface="Arial" panose="020B0604020202020204" pitchFamily="34" charset="0"/>
            </a:endParaRPr>
          </a:p>
          <a:p>
            <a:r>
              <a:rPr lang="en-US" b="0" i="0" dirty="0">
                <a:effectLst/>
                <a:latin typeface="Arial" panose="020B0604020202020204" pitchFamily="34" charset="0"/>
              </a:rPr>
              <a:t>c. Days  ​​​​​​​​​59% </a:t>
            </a:r>
            <a:endParaRPr lang="en-US" dirty="0">
              <a:latin typeface="Arial" panose="020B0604020202020204" pitchFamily="34" charset="0"/>
            </a:endParaRPr>
          </a:p>
          <a:p>
            <a:r>
              <a:rPr lang="en-US" b="0" i="0" dirty="0">
                <a:effectLst/>
                <a:latin typeface="Arial" panose="020B0604020202020204" pitchFamily="34" charset="0"/>
              </a:rPr>
              <a:t>d) Weeks​​​​​​​​  9% </a:t>
            </a:r>
            <a:endParaRPr lang="en-US" dirty="0">
              <a:latin typeface="Arial" panose="020B0604020202020204" pitchFamily="34" charset="0"/>
            </a:endParaRPr>
          </a:p>
          <a:p>
            <a:r>
              <a:rPr lang="en-US" b="0" i="0" dirty="0">
                <a:effectLst/>
                <a:latin typeface="Arial" panose="020B0604020202020204" pitchFamily="34" charset="0"/>
              </a:rPr>
              <a:t>e) Months  ​​​​​​​​5% </a:t>
            </a:r>
            <a:endParaRPr lang="en-US" dirty="0">
              <a:latin typeface="Arial" panose="020B0604020202020204" pitchFamily="34" charset="0"/>
            </a:endParaRPr>
          </a:p>
          <a:p>
            <a:r>
              <a:rPr lang="en-US" b="0" i="0" dirty="0">
                <a:effectLst/>
                <a:latin typeface="Arial" panose="020B0604020202020204" pitchFamily="34" charset="0"/>
              </a:rPr>
              <a:t>f) They never stop​​​​​​​  14%</a:t>
            </a:r>
            <a:endParaRPr lang="en-CA" dirty="0"/>
          </a:p>
        </p:txBody>
      </p:sp>
    </p:spTree>
    <p:extLst>
      <p:ext uri="{BB962C8B-B14F-4D97-AF65-F5344CB8AC3E}">
        <p14:creationId xmlns:p14="http://schemas.microsoft.com/office/powerpoint/2010/main" val="687909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49BF4-BA52-44A2-9849-697AAAAF1859}"/>
              </a:ext>
            </a:extLst>
          </p:cNvPr>
          <p:cNvSpPr>
            <a:spLocks noGrp="1"/>
          </p:cNvSpPr>
          <p:nvPr>
            <p:ph type="title" idx="4294967295"/>
          </p:nvPr>
        </p:nvSpPr>
        <p:spPr>
          <a:xfrm>
            <a:off x="0" y="26988"/>
            <a:ext cx="11620500" cy="728662"/>
          </a:xfrm>
        </p:spPr>
        <p:txBody>
          <a:bodyPr>
            <a:normAutofit/>
          </a:bodyPr>
          <a:lstStyle/>
          <a:p>
            <a:pPr algn="ctr"/>
            <a:r>
              <a:rPr lang="en-CA" sz="3200" dirty="0">
                <a:solidFill>
                  <a:schemeClr val="bg1"/>
                </a:solidFill>
              </a:rPr>
              <a:t>1. Crisis plan holes and diary card targets</a:t>
            </a:r>
          </a:p>
        </p:txBody>
      </p:sp>
      <p:sp>
        <p:nvSpPr>
          <p:cNvPr id="3" name="Content Placeholder 2">
            <a:extLst>
              <a:ext uri="{FF2B5EF4-FFF2-40B4-BE49-F238E27FC236}">
                <a16:creationId xmlns:a16="http://schemas.microsoft.com/office/drawing/2014/main" id="{BE1A5D5C-ABBD-4680-AC65-31110BE7E200}"/>
              </a:ext>
            </a:extLst>
          </p:cNvPr>
          <p:cNvSpPr>
            <a:spLocks noGrp="1"/>
          </p:cNvSpPr>
          <p:nvPr>
            <p:ph idx="4294967295"/>
          </p:nvPr>
        </p:nvSpPr>
        <p:spPr>
          <a:xfrm>
            <a:off x="5557838" y="871538"/>
            <a:ext cx="6634162" cy="6013450"/>
          </a:xfrm>
        </p:spPr>
        <p:txBody>
          <a:bodyPr>
            <a:normAutofit fontScale="70000" lnSpcReduction="20000"/>
          </a:bodyPr>
          <a:lstStyle/>
          <a:p>
            <a:pPr marL="388620" indent="-342900"/>
            <a:r>
              <a:rPr lang="en-CA" sz="2400" dirty="0"/>
              <a:t>Both crisis plans and holes diary cards are ways of identifying and working with the “holes in the sidewalk” we fall into. They are similar but with some differences.</a:t>
            </a:r>
          </a:p>
          <a:p>
            <a:pPr marL="388620" indent="-342900"/>
            <a:r>
              <a:rPr lang="en-CA" sz="2400" dirty="0"/>
              <a:t>The crisis plan’s holes in the sidewalk metaphor has an  all or nothing quality, either we're in a crisis and at the bottom of the hole or  we’re not in a hole at all.</a:t>
            </a:r>
          </a:p>
          <a:p>
            <a:pPr marL="388620" indent="-342900"/>
            <a:r>
              <a:rPr lang="en-CA" sz="2400" dirty="0"/>
              <a:t>Holes diary cards are more subtle recognizing that there are </a:t>
            </a:r>
            <a:r>
              <a:rPr lang="en-CA" sz="2400"/>
              <a:t>many degrees</a:t>
            </a:r>
            <a:r>
              <a:rPr lang="en-CA" sz="2400" dirty="0"/>
              <a:t> of severity or intensity of dysregulated feelings, thoughts, and behaviors. In that way, they are like a spiral staircase rather than a hole. </a:t>
            </a:r>
          </a:p>
          <a:p>
            <a:pPr marL="388620" indent="-342900"/>
            <a:r>
              <a:rPr lang="en-CA" sz="2400" dirty="0"/>
              <a:t>Because of this, the metaphor we use for</a:t>
            </a:r>
            <a:r>
              <a:rPr lang="en-CA" sz="2400" dirty="0">
                <a:solidFill>
                  <a:schemeClr val="bg1"/>
                </a:solidFill>
              </a:rPr>
              <a:t> crisis </a:t>
            </a:r>
            <a:r>
              <a:rPr lang="en-CA" sz="2400" dirty="0"/>
              <a:t>is that of a </a:t>
            </a:r>
            <a:r>
              <a:rPr lang="en-CA" sz="2400" dirty="0">
                <a:solidFill>
                  <a:schemeClr val="bg1"/>
                </a:solidFill>
              </a:rPr>
              <a:t>“hole”, </a:t>
            </a:r>
            <a:r>
              <a:rPr lang="en-CA" sz="2400" dirty="0"/>
              <a:t>while the one we use for </a:t>
            </a:r>
            <a:r>
              <a:rPr lang="en-CA" sz="2400" dirty="0">
                <a:solidFill>
                  <a:schemeClr val="bg1"/>
                </a:solidFill>
              </a:rPr>
              <a:t>diary cards </a:t>
            </a:r>
            <a:r>
              <a:rPr lang="en-CA" sz="2400" dirty="0"/>
              <a:t>is of </a:t>
            </a:r>
            <a:r>
              <a:rPr lang="en-CA" sz="2400" dirty="0">
                <a:solidFill>
                  <a:schemeClr val="bg1"/>
                </a:solidFill>
              </a:rPr>
              <a:t>“stairs” </a:t>
            </a:r>
            <a:r>
              <a:rPr lang="en-CA" sz="2400" dirty="0"/>
              <a:t>with </a:t>
            </a:r>
            <a:r>
              <a:rPr lang="en-CA" sz="2400" dirty="0">
                <a:solidFill>
                  <a:schemeClr val="bg1"/>
                </a:solidFill>
              </a:rPr>
              <a:t>steps.</a:t>
            </a:r>
          </a:p>
          <a:p>
            <a:pPr marL="388620" indent="-342900"/>
            <a:r>
              <a:rPr lang="en-CA" sz="2400" dirty="0"/>
              <a:t>In our holes diary cards, we arbitrarily choose a stairwell that has 10 steps, each step representing a different intensity of the dysregulated feelings, thoughts, or behaviors. We call these dysregulated thoughts, feelings, or behaviors </a:t>
            </a:r>
            <a:r>
              <a:rPr lang="en-CA" sz="2400" dirty="0">
                <a:solidFill>
                  <a:schemeClr val="bg1"/>
                </a:solidFill>
              </a:rPr>
              <a:t>targets for change</a:t>
            </a:r>
            <a:r>
              <a:rPr lang="en-CA" sz="2400" dirty="0">
                <a:solidFill>
                  <a:srgbClr val="FFFF00"/>
                </a:solidFill>
              </a:rPr>
              <a:t>. </a:t>
            </a:r>
            <a:r>
              <a:rPr lang="en-CA" sz="2400" dirty="0"/>
              <a:t>(or just “</a:t>
            </a:r>
            <a:r>
              <a:rPr lang="en-CA" sz="2400" dirty="0">
                <a:solidFill>
                  <a:schemeClr val="bg1"/>
                </a:solidFill>
              </a:rPr>
              <a:t>targets</a:t>
            </a:r>
            <a:r>
              <a:rPr lang="en-CA" sz="2400" dirty="0"/>
              <a:t>”)</a:t>
            </a:r>
          </a:p>
          <a:p>
            <a:pPr marL="388620" indent="-342900"/>
            <a:r>
              <a:rPr lang="en-CA" sz="2400" dirty="0"/>
              <a:t>10 is the bottom step of the stairs, 1 is the top step closest to the sidewalk. 10 is the most intense, 1 the least. When you are lower in the staircase, you’re more likely to be in crisis and outside the window of tolerance. </a:t>
            </a:r>
          </a:p>
          <a:p>
            <a:pPr marL="388620" indent="-342900"/>
            <a:r>
              <a:rPr lang="en-CA" sz="2400" dirty="0"/>
              <a:t>If you prefer, instead of  using a numerical 1-10 scale you can use colors ex. Yellow, orange, red, black, which may make it easier to visualize the intensity of the targets. </a:t>
            </a:r>
          </a:p>
          <a:p>
            <a:pPr marL="388620" indent="-342900"/>
            <a:endParaRPr lang="en-CA" sz="2400" dirty="0"/>
          </a:p>
          <a:p>
            <a:pPr marL="388620" indent="-342900"/>
            <a:endParaRPr lang="en-CA" sz="2400" dirty="0"/>
          </a:p>
        </p:txBody>
      </p:sp>
      <p:pic>
        <p:nvPicPr>
          <p:cNvPr id="8" name="Content Placeholder 9">
            <a:extLst>
              <a:ext uri="{FF2B5EF4-FFF2-40B4-BE49-F238E27FC236}">
                <a16:creationId xmlns:a16="http://schemas.microsoft.com/office/drawing/2014/main" id="{25D99686-E734-4350-A119-E5A51EE9464E}"/>
              </a:ext>
            </a:extLst>
          </p:cNvPr>
          <p:cNvPicPr>
            <a:picLocks noChangeAspect="1"/>
          </p:cNvPicPr>
          <p:nvPr/>
        </p:nvPicPr>
        <p:blipFill rotWithShape="1">
          <a:blip r:embed="rId3"/>
          <a:srcRect l="18607" r="19437" b="-1"/>
          <a:stretch/>
        </p:blipFill>
        <p:spPr>
          <a:xfrm>
            <a:off x="147687" y="826003"/>
            <a:ext cx="2451676" cy="2978871"/>
          </a:xfrm>
          <a:prstGeom prst="rect">
            <a:avLst/>
          </a:prstGeom>
          <a:effectLst>
            <a:innerShdw blurRad="114300">
              <a:prstClr val="black"/>
            </a:innerShdw>
          </a:effectLst>
        </p:spPr>
      </p:pic>
      <p:pic>
        <p:nvPicPr>
          <p:cNvPr id="9" name="Content Placeholder 7">
            <a:extLst>
              <a:ext uri="{FF2B5EF4-FFF2-40B4-BE49-F238E27FC236}">
                <a16:creationId xmlns:a16="http://schemas.microsoft.com/office/drawing/2014/main" id="{A8187632-91D7-4482-BA7F-2401189F5526}"/>
              </a:ext>
            </a:extLst>
          </p:cNvPr>
          <p:cNvPicPr>
            <a:picLocks noChangeAspect="1"/>
          </p:cNvPicPr>
          <p:nvPr/>
        </p:nvPicPr>
        <p:blipFill rotWithShape="1">
          <a:blip r:embed="rId4"/>
          <a:srcRect l="21471" r="14161" b="-2"/>
          <a:stretch/>
        </p:blipFill>
        <p:spPr>
          <a:xfrm>
            <a:off x="2762733" y="826003"/>
            <a:ext cx="2754489" cy="2951286"/>
          </a:xfrm>
          <a:prstGeom prst="rect">
            <a:avLst/>
          </a:prstGeom>
          <a:effectLst>
            <a:innerShdw blurRad="114300">
              <a:prstClr val="black"/>
            </a:innerShdw>
          </a:effectLst>
        </p:spPr>
      </p:pic>
      <p:sp>
        <p:nvSpPr>
          <p:cNvPr id="11" name="TextBox 10">
            <a:extLst>
              <a:ext uri="{FF2B5EF4-FFF2-40B4-BE49-F238E27FC236}">
                <a16:creationId xmlns:a16="http://schemas.microsoft.com/office/drawing/2014/main" id="{3E4C64FB-7D87-4FE6-B419-8D7DF8744D93}"/>
              </a:ext>
            </a:extLst>
          </p:cNvPr>
          <p:cNvSpPr txBox="1"/>
          <p:nvPr/>
        </p:nvSpPr>
        <p:spPr>
          <a:xfrm>
            <a:off x="285163" y="948817"/>
            <a:ext cx="2190909" cy="523220"/>
          </a:xfrm>
          <a:prstGeom prst="rect">
            <a:avLst/>
          </a:prstGeom>
          <a:noFill/>
        </p:spPr>
        <p:txBody>
          <a:bodyPr wrap="square">
            <a:spAutoFit/>
          </a:bodyPr>
          <a:lstStyle/>
          <a:p>
            <a:r>
              <a:rPr lang="en-US" sz="2800" dirty="0"/>
              <a:t> crisis hole </a:t>
            </a:r>
            <a:endParaRPr lang="en-CA" sz="2800" dirty="0"/>
          </a:p>
        </p:txBody>
      </p:sp>
      <p:sp>
        <p:nvSpPr>
          <p:cNvPr id="13" name="TextBox 12">
            <a:extLst>
              <a:ext uri="{FF2B5EF4-FFF2-40B4-BE49-F238E27FC236}">
                <a16:creationId xmlns:a16="http://schemas.microsoft.com/office/drawing/2014/main" id="{404B6E99-5B2D-415D-A3C7-42F5A23A80E3}"/>
              </a:ext>
            </a:extLst>
          </p:cNvPr>
          <p:cNvSpPr txBox="1"/>
          <p:nvPr/>
        </p:nvSpPr>
        <p:spPr>
          <a:xfrm>
            <a:off x="2763026" y="3281654"/>
            <a:ext cx="3608604" cy="523220"/>
          </a:xfrm>
          <a:prstGeom prst="rect">
            <a:avLst/>
          </a:prstGeom>
          <a:noFill/>
        </p:spPr>
        <p:txBody>
          <a:bodyPr wrap="square">
            <a:spAutoFit/>
          </a:bodyPr>
          <a:lstStyle/>
          <a:p>
            <a:r>
              <a:rPr lang="en-US" sz="2800" dirty="0"/>
              <a:t>diary cards steps</a:t>
            </a:r>
            <a:endParaRPr lang="en-CA" sz="2800" dirty="0"/>
          </a:p>
        </p:txBody>
      </p:sp>
      <p:pic>
        <p:nvPicPr>
          <p:cNvPr id="14" name="Picture 13">
            <a:extLst>
              <a:ext uri="{FF2B5EF4-FFF2-40B4-BE49-F238E27FC236}">
                <a16:creationId xmlns:a16="http://schemas.microsoft.com/office/drawing/2014/main" id="{E2E04DA5-E26D-4BCB-A5CA-CA17B97D5A4D}"/>
              </a:ext>
            </a:extLst>
          </p:cNvPr>
          <p:cNvPicPr/>
          <p:nvPr/>
        </p:nvPicPr>
        <p:blipFill>
          <a:blip r:embed="rId5" r:link="rId6">
            <a:extLst>
              <a:ext uri="{28A0092B-C50C-407E-A947-70E740481C1C}">
                <a14:useLocalDpi xmlns:a14="http://schemas.microsoft.com/office/drawing/2010/main" val="0"/>
              </a:ext>
            </a:extLst>
          </a:blip>
          <a:stretch>
            <a:fillRect/>
          </a:stretch>
        </p:blipFill>
        <p:spPr bwMode="auto">
          <a:xfrm>
            <a:off x="115272" y="3994743"/>
            <a:ext cx="5401950" cy="275880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4" name="Slide Number Placeholder 3">
            <a:extLst>
              <a:ext uri="{FF2B5EF4-FFF2-40B4-BE49-F238E27FC236}">
                <a16:creationId xmlns:a16="http://schemas.microsoft.com/office/drawing/2014/main" id="{1A6CE814-266A-7AFC-18E6-8F5290C47C69}"/>
              </a:ext>
            </a:extLst>
          </p:cNvPr>
          <p:cNvSpPr>
            <a:spLocks noGrp="1"/>
          </p:cNvSpPr>
          <p:nvPr>
            <p:ph type="sldNum" sz="quarter" idx="12"/>
          </p:nvPr>
        </p:nvSpPr>
        <p:spPr/>
        <p:txBody>
          <a:bodyPr/>
          <a:lstStyle/>
          <a:p>
            <a:fld id="{F48A3050-3C4F-4E17-905D-E7C5B5406460}" type="slidenum">
              <a:rPr lang="en-CA" smtClean="0"/>
              <a:t>40</a:t>
            </a:fld>
            <a:endParaRPr lang="en-CA"/>
          </a:p>
        </p:txBody>
      </p:sp>
    </p:spTree>
    <p:extLst>
      <p:ext uri="{BB962C8B-B14F-4D97-AF65-F5344CB8AC3E}">
        <p14:creationId xmlns:p14="http://schemas.microsoft.com/office/powerpoint/2010/main" val="45480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ographic profile showing the physiographic units. Line of section... |  Download Scientific Diagram">
            <a:extLst>
              <a:ext uri="{FF2B5EF4-FFF2-40B4-BE49-F238E27FC236}">
                <a16:creationId xmlns:a16="http://schemas.microsoft.com/office/drawing/2014/main" id="{0E148ED9-2903-4A94-8572-AA1F6471BA55}"/>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bwMode="auto">
          <a:xfrm>
            <a:off x="6435491" y="1885950"/>
            <a:ext cx="5503862" cy="29797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opography – News, Research and Analysis – The Conversation – page 1">
            <a:extLst>
              <a:ext uri="{FF2B5EF4-FFF2-40B4-BE49-F238E27FC236}">
                <a16:creationId xmlns:a16="http://schemas.microsoft.com/office/drawing/2014/main" id="{6FF9906A-3F6B-4D27-A2F7-A978B351AD3B}"/>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tretch>
            <a:fillRect/>
          </a:stretch>
        </p:blipFill>
        <p:spPr bwMode="auto">
          <a:xfrm>
            <a:off x="276225" y="1885950"/>
            <a:ext cx="5673725" cy="297973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2285A659-7A38-423B-BC06-C8EB6D736642}"/>
              </a:ext>
            </a:extLst>
          </p:cNvPr>
          <p:cNvSpPr>
            <a:spLocks noGrp="1"/>
          </p:cNvSpPr>
          <p:nvPr>
            <p:ph type="body" idx="4294967295"/>
          </p:nvPr>
        </p:nvSpPr>
        <p:spPr>
          <a:xfrm>
            <a:off x="172670" y="245664"/>
            <a:ext cx="11766683" cy="1376362"/>
          </a:xfrm>
        </p:spPr>
        <p:txBody>
          <a:bodyPr>
            <a:normAutofit lnSpcReduction="10000"/>
          </a:bodyPr>
          <a:lstStyle/>
          <a:p>
            <a:pPr marL="0" indent="0">
              <a:buNone/>
            </a:pPr>
            <a:r>
              <a:rPr lang="en-CA" sz="2400" dirty="0">
                <a:solidFill>
                  <a:schemeClr val="bg1"/>
                </a:solidFill>
              </a:rPr>
              <a:t>2. </a:t>
            </a:r>
            <a:r>
              <a:rPr lang="en-CA" sz="2400" dirty="0"/>
              <a:t>In geography </a:t>
            </a:r>
            <a:r>
              <a:rPr lang="en-CA" sz="2400" dirty="0">
                <a:solidFill>
                  <a:schemeClr val="bg1"/>
                </a:solidFill>
              </a:rPr>
              <a:t>“Topography”</a:t>
            </a:r>
            <a:r>
              <a:rPr lang="en-CA" sz="2400" dirty="0"/>
              <a:t> refers to the arrangement of the physical features, especially the elevation of a certain terrain. In simple we use the word topography to describe how the intensity of a person’s target emotions, thoughts or behaviors fluctuate over a period of time, in other words the topography tracks our journey up and down the stairwell over time.</a:t>
            </a:r>
          </a:p>
        </p:txBody>
      </p:sp>
      <p:sp>
        <p:nvSpPr>
          <p:cNvPr id="3" name="TextBox 2">
            <a:extLst>
              <a:ext uri="{FF2B5EF4-FFF2-40B4-BE49-F238E27FC236}">
                <a16:creationId xmlns:a16="http://schemas.microsoft.com/office/drawing/2014/main" id="{26BE37FC-DF6F-0EC7-76B7-3A696DCC1AAF}"/>
              </a:ext>
            </a:extLst>
          </p:cNvPr>
          <p:cNvSpPr txBox="1"/>
          <p:nvPr/>
        </p:nvSpPr>
        <p:spPr>
          <a:xfrm>
            <a:off x="359789" y="5235600"/>
            <a:ext cx="11472421" cy="923330"/>
          </a:xfrm>
          <a:prstGeom prst="rect">
            <a:avLst/>
          </a:prstGeom>
          <a:noFill/>
        </p:spPr>
        <p:txBody>
          <a:bodyPr wrap="square">
            <a:spAutoFit/>
          </a:bodyPr>
          <a:lstStyle/>
          <a:p>
            <a:pPr marL="285750" indent="-285750">
              <a:buFont typeface="Arial" panose="020B0604020202020204" pitchFamily="34" charset="0"/>
              <a:buChar char="•"/>
            </a:pPr>
            <a:r>
              <a:rPr lang="en-CA" dirty="0"/>
              <a:t>The “topography” of our target dysregulated feelings, thoughts, or behaviors, can be depicted as a graph in which the horizontal axis is time while the vertical is the variation in intensity of our feelings, thoughts, and behaviors. </a:t>
            </a:r>
          </a:p>
          <a:p>
            <a:pPr marL="285750" indent="-285750">
              <a:buFont typeface="Arial" panose="020B0604020202020204" pitchFamily="34" charset="0"/>
              <a:buChar char="•"/>
            </a:pPr>
            <a:r>
              <a:rPr lang="en-CA" sz="1800" dirty="0"/>
              <a:t>These variations can </a:t>
            </a:r>
            <a:r>
              <a:rPr lang="en-CA" dirty="0"/>
              <a:t>occur</a:t>
            </a:r>
            <a:r>
              <a:rPr lang="en-CA" sz="1800" dirty="0"/>
              <a:t> faster or slower, over the course of minutes, weeks </a:t>
            </a:r>
            <a:r>
              <a:rPr lang="en-CA" dirty="0"/>
              <a:t>or even</a:t>
            </a:r>
            <a:r>
              <a:rPr lang="en-CA" sz="1800" dirty="0"/>
              <a:t> months and years.</a:t>
            </a:r>
            <a:endParaRPr lang="en-CA" dirty="0"/>
          </a:p>
        </p:txBody>
      </p:sp>
      <p:sp>
        <p:nvSpPr>
          <p:cNvPr id="2" name="Slide Number Placeholder 1">
            <a:extLst>
              <a:ext uri="{FF2B5EF4-FFF2-40B4-BE49-F238E27FC236}">
                <a16:creationId xmlns:a16="http://schemas.microsoft.com/office/drawing/2014/main" id="{E5DFF5A9-5AD3-86DE-0268-AED5B841A2FF}"/>
              </a:ext>
            </a:extLst>
          </p:cNvPr>
          <p:cNvSpPr>
            <a:spLocks noGrp="1"/>
          </p:cNvSpPr>
          <p:nvPr>
            <p:ph type="sldNum" sz="quarter" idx="12"/>
          </p:nvPr>
        </p:nvSpPr>
        <p:spPr/>
        <p:txBody>
          <a:bodyPr/>
          <a:lstStyle/>
          <a:p>
            <a:fld id="{F48A3050-3C4F-4E17-905D-E7C5B5406460}" type="slidenum">
              <a:rPr lang="en-CA" smtClean="0"/>
              <a:t>41</a:t>
            </a:fld>
            <a:endParaRPr lang="en-CA"/>
          </a:p>
        </p:txBody>
      </p:sp>
    </p:spTree>
    <p:extLst>
      <p:ext uri="{BB962C8B-B14F-4D97-AF65-F5344CB8AC3E}">
        <p14:creationId xmlns:p14="http://schemas.microsoft.com/office/powerpoint/2010/main" val="365484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a:extLst>
              <a:ext uri="{FF2B5EF4-FFF2-40B4-BE49-F238E27FC236}">
                <a16:creationId xmlns:a16="http://schemas.microsoft.com/office/drawing/2014/main" id="{1824F965-E9E3-E74E-35C7-DEF57E7333E2}"/>
              </a:ext>
            </a:extLst>
          </p:cNvPr>
          <p:cNvGraphicFramePr>
            <a:graphicFrameLocks noChangeAspect="1"/>
          </p:cNvGraphicFramePr>
          <p:nvPr/>
        </p:nvGraphicFramePr>
        <p:xfrm>
          <a:off x="92075" y="565609"/>
          <a:ext cx="11945954" cy="6127422"/>
        </p:xfrm>
        <a:graphic>
          <a:graphicData uri="http://schemas.openxmlformats.org/presentationml/2006/ole">
            <mc:AlternateContent xmlns:mc="http://schemas.openxmlformats.org/markup-compatibility/2006">
              <mc:Choice xmlns:v="urn:schemas-microsoft-com:vml" Requires="v">
                <p:oleObj name="Presentation" r:id="rId2" imgW="4572042" imgH="3429229" progId="PowerPoint.Show.12">
                  <p:embed/>
                </p:oleObj>
              </mc:Choice>
              <mc:Fallback>
                <p:oleObj name="Presentation" r:id="rId2" imgW="4572042" imgH="3429229" progId="PowerPoint.Show.12">
                  <p:embed/>
                  <p:pic>
                    <p:nvPicPr>
                      <p:cNvPr id="2" name="Object 1">
                        <a:hlinkClick r:id="" action="ppaction://ole?verb=0"/>
                        <a:extLst>
                          <a:ext uri="{FF2B5EF4-FFF2-40B4-BE49-F238E27FC236}">
                            <a16:creationId xmlns:a16="http://schemas.microsoft.com/office/drawing/2014/main" id="{1824F965-E9E3-E74E-35C7-DEF57E7333E2}"/>
                          </a:ext>
                        </a:extLst>
                      </p:cNvPr>
                      <p:cNvPicPr/>
                      <p:nvPr/>
                    </p:nvPicPr>
                    <p:blipFill>
                      <a:blip r:embed="rId3"/>
                      <a:stretch>
                        <a:fillRect/>
                      </a:stretch>
                    </p:blipFill>
                    <p:spPr>
                      <a:xfrm>
                        <a:off x="92075" y="565609"/>
                        <a:ext cx="11945954" cy="6127422"/>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86AF8777-4016-FD8A-65C7-361D6EDE3955}"/>
              </a:ext>
            </a:extLst>
          </p:cNvPr>
          <p:cNvSpPr txBox="1"/>
          <p:nvPr/>
        </p:nvSpPr>
        <p:spPr>
          <a:xfrm>
            <a:off x="4593211" y="0"/>
            <a:ext cx="6094428" cy="646331"/>
          </a:xfrm>
          <a:prstGeom prst="rect">
            <a:avLst/>
          </a:prstGeom>
          <a:noFill/>
        </p:spPr>
        <p:txBody>
          <a:bodyPr wrap="square">
            <a:spAutoFit/>
          </a:bodyPr>
          <a:lstStyle/>
          <a:p>
            <a:r>
              <a:rPr lang="en-CA" sz="3600" dirty="0">
                <a:solidFill>
                  <a:schemeClr val="bg1"/>
                </a:solidFill>
              </a:rPr>
              <a:t>TOPOGRAPHY</a:t>
            </a:r>
            <a:endParaRPr lang="en-CA" sz="3600" dirty="0"/>
          </a:p>
        </p:txBody>
      </p:sp>
      <p:sp>
        <p:nvSpPr>
          <p:cNvPr id="3" name="Slide Number Placeholder 2">
            <a:extLst>
              <a:ext uri="{FF2B5EF4-FFF2-40B4-BE49-F238E27FC236}">
                <a16:creationId xmlns:a16="http://schemas.microsoft.com/office/drawing/2014/main" id="{9C1F3BA5-17B3-6793-438A-6B84A4183A53}"/>
              </a:ext>
            </a:extLst>
          </p:cNvPr>
          <p:cNvSpPr>
            <a:spLocks noGrp="1"/>
          </p:cNvSpPr>
          <p:nvPr>
            <p:ph type="sldNum" sz="quarter" idx="12"/>
          </p:nvPr>
        </p:nvSpPr>
        <p:spPr/>
        <p:txBody>
          <a:bodyPr/>
          <a:lstStyle/>
          <a:p>
            <a:fld id="{F48A3050-3C4F-4E17-905D-E7C5B5406460}" type="slidenum">
              <a:rPr lang="en-CA" smtClean="0"/>
              <a:t>42</a:t>
            </a:fld>
            <a:endParaRPr lang="en-CA"/>
          </a:p>
        </p:txBody>
      </p:sp>
    </p:spTree>
    <p:extLst>
      <p:ext uri="{BB962C8B-B14F-4D97-AF65-F5344CB8AC3E}">
        <p14:creationId xmlns:p14="http://schemas.microsoft.com/office/powerpoint/2010/main" val="1764301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4D2853-E7D9-410A-BC54-25AFBFFB737D}"/>
              </a:ext>
            </a:extLst>
          </p:cNvPr>
          <p:cNvSpPr>
            <a:spLocks noGrp="1"/>
          </p:cNvSpPr>
          <p:nvPr>
            <p:ph type="title" idx="4294967295"/>
          </p:nvPr>
        </p:nvSpPr>
        <p:spPr>
          <a:xfrm>
            <a:off x="556591" y="2078096"/>
            <a:ext cx="3659188" cy="3814762"/>
          </a:xfrm>
        </p:spPr>
        <p:txBody>
          <a:bodyPr>
            <a:normAutofit/>
          </a:bodyPr>
          <a:lstStyle/>
          <a:p>
            <a:pPr algn="ctr">
              <a:lnSpc>
                <a:spcPct val="90000"/>
              </a:lnSpc>
            </a:pPr>
            <a:r>
              <a:rPr lang="en-CA" sz="2800" dirty="0">
                <a:solidFill>
                  <a:schemeClr val="bg1"/>
                </a:solidFill>
              </a:rPr>
              <a:t>Diary card targets</a:t>
            </a:r>
            <a:br>
              <a:rPr lang="en-CA" sz="2800" dirty="0">
                <a:solidFill>
                  <a:schemeClr val="bg1"/>
                </a:solidFill>
              </a:rPr>
            </a:br>
            <a:r>
              <a:rPr lang="en-CA" sz="2800" dirty="0">
                <a:solidFill>
                  <a:schemeClr val="bg1"/>
                </a:solidFill>
              </a:rPr>
              <a:t>= </a:t>
            </a:r>
            <a:br>
              <a:rPr lang="en-CA" sz="2800" dirty="0">
                <a:solidFill>
                  <a:schemeClr val="bg1"/>
                </a:solidFill>
              </a:rPr>
            </a:br>
            <a:r>
              <a:rPr lang="en-CA" sz="2800" dirty="0">
                <a:solidFill>
                  <a:schemeClr val="bg1"/>
                </a:solidFill>
              </a:rPr>
              <a:t>crisis plan holes </a:t>
            </a:r>
          </a:p>
        </p:txBody>
      </p:sp>
      <p:sp>
        <p:nvSpPr>
          <p:cNvPr id="5" name="Content Placeholder 4">
            <a:extLst>
              <a:ext uri="{FF2B5EF4-FFF2-40B4-BE49-F238E27FC236}">
                <a16:creationId xmlns:a16="http://schemas.microsoft.com/office/drawing/2014/main" id="{98C7BF2A-972E-4B5C-8BBD-85594C9F836C}"/>
              </a:ext>
            </a:extLst>
          </p:cNvPr>
          <p:cNvSpPr>
            <a:spLocks noGrp="1"/>
          </p:cNvSpPr>
          <p:nvPr>
            <p:ph idx="4294967295"/>
          </p:nvPr>
        </p:nvSpPr>
        <p:spPr>
          <a:xfrm>
            <a:off x="4545796" y="248107"/>
            <a:ext cx="7402512" cy="7153275"/>
          </a:xfrm>
        </p:spPr>
        <p:txBody>
          <a:bodyPr>
            <a:normAutofit/>
          </a:bodyPr>
          <a:lstStyle/>
          <a:p>
            <a:r>
              <a:rPr lang="en-CA" sz="2000" dirty="0"/>
              <a:t>Diary cards</a:t>
            </a:r>
            <a:r>
              <a:rPr lang="en-CA" sz="2000" dirty="0">
                <a:solidFill>
                  <a:schemeClr val="bg2">
                    <a:lumMod val="60000"/>
                    <a:lumOff val="40000"/>
                  </a:schemeClr>
                </a:solidFill>
              </a:rPr>
              <a:t> </a:t>
            </a:r>
            <a:r>
              <a:rPr lang="en-CA" sz="2000" dirty="0">
                <a:solidFill>
                  <a:schemeClr val="bg1"/>
                </a:solidFill>
              </a:rPr>
              <a:t>targets</a:t>
            </a:r>
            <a:r>
              <a:rPr lang="en-CA" sz="2000" dirty="0">
                <a:solidFill>
                  <a:schemeClr val="bg2">
                    <a:lumMod val="60000"/>
                    <a:lumOff val="40000"/>
                  </a:schemeClr>
                </a:solidFill>
              </a:rPr>
              <a:t> </a:t>
            </a:r>
            <a:r>
              <a:rPr lang="en-CA" sz="2000" dirty="0"/>
              <a:t>are similar to crisis plan </a:t>
            </a:r>
            <a:r>
              <a:rPr lang="en-CA" sz="2000" dirty="0">
                <a:solidFill>
                  <a:schemeClr val="bg1"/>
                </a:solidFill>
              </a:rPr>
              <a:t>holes</a:t>
            </a:r>
            <a:r>
              <a:rPr lang="en-CA" sz="2000" dirty="0"/>
              <a:t>. </a:t>
            </a:r>
          </a:p>
          <a:p>
            <a:r>
              <a:rPr lang="en-CA" sz="2000" dirty="0">
                <a:solidFill>
                  <a:schemeClr val="bg1"/>
                </a:solidFill>
              </a:rPr>
              <a:t>As we said earlier, however, there is a slight difference</a:t>
            </a:r>
            <a:r>
              <a:rPr lang="en-CA" sz="2000" dirty="0"/>
              <a:t>: crisis plan holes are all or nothing, you’re either in a crisis or you’re not, diary card targets vary in intensity from mild to severe.</a:t>
            </a:r>
          </a:p>
          <a:p>
            <a:r>
              <a:rPr lang="en-CA" sz="2000" dirty="0"/>
              <a:t>Like crisis plan holes, diary card targets are dysregulated physical states, emotions, thoughts, behaviors, or maladaptive coping strategies, that recur in your life, and that you have decided are problematic and want to change.</a:t>
            </a:r>
          </a:p>
          <a:p>
            <a:r>
              <a:rPr lang="en-CA" sz="2000" dirty="0"/>
              <a:t>Examples of holes diary card targets include substance abuse, gambling, or any other addiction. Engaging in dysfunctional social interactions. Self-blaming, and rumination. Excessive irritability or anger towards others. Notice how these overlap with crisis plan holes.</a:t>
            </a:r>
          </a:p>
          <a:p>
            <a:r>
              <a:rPr lang="en-CA" sz="2000" dirty="0"/>
              <a:t>Targets can also be any of the holes suggested in the checkboxes in item 1 of the crisis plan template : anxiety, anger, despair, problems with boundaries, impulsive behaviors, behaviors a person later regrets, withdrawing/running away, and thinking of/actually hurting self/others.</a:t>
            </a:r>
          </a:p>
          <a:p>
            <a:r>
              <a:rPr lang="en-CA" sz="2000" dirty="0"/>
              <a:t>In other words, you can use as your diary card targets the holes you chose to work with in your crisis plans.</a:t>
            </a:r>
          </a:p>
          <a:p>
            <a:endParaRPr lang="en-CA" sz="2000" dirty="0"/>
          </a:p>
          <a:p>
            <a:pPr marL="0" indent="0">
              <a:buNone/>
            </a:pPr>
            <a:endParaRPr lang="en-CA" sz="2000" dirty="0"/>
          </a:p>
          <a:p>
            <a:endParaRPr lang="en-CA" sz="1700" dirty="0"/>
          </a:p>
        </p:txBody>
      </p:sp>
      <p:pic>
        <p:nvPicPr>
          <p:cNvPr id="8" name="Content Placeholder 4">
            <a:extLst>
              <a:ext uri="{FF2B5EF4-FFF2-40B4-BE49-F238E27FC236}">
                <a16:creationId xmlns:a16="http://schemas.microsoft.com/office/drawing/2014/main" id="{B832D029-7D43-4E45-A204-3966879A94D1}"/>
              </a:ext>
            </a:extLst>
          </p:cNvPr>
          <p:cNvPicPr>
            <a:picLocks noChangeAspect="1"/>
          </p:cNvPicPr>
          <p:nvPr/>
        </p:nvPicPr>
        <p:blipFill>
          <a:blip r:embed="rId2"/>
          <a:stretch>
            <a:fillRect/>
          </a:stretch>
        </p:blipFill>
        <p:spPr>
          <a:xfrm>
            <a:off x="226574" y="1162523"/>
            <a:ext cx="2840477" cy="2042809"/>
          </a:xfrm>
          <a:prstGeom prst="rect">
            <a:avLst/>
          </a:prstGeom>
        </p:spPr>
      </p:pic>
      <p:pic>
        <p:nvPicPr>
          <p:cNvPr id="9" name="Picture 8" descr="A picture containing nature, orange&#10;&#10;Description automatically generated">
            <a:extLst>
              <a:ext uri="{FF2B5EF4-FFF2-40B4-BE49-F238E27FC236}">
                <a16:creationId xmlns:a16="http://schemas.microsoft.com/office/drawing/2014/main" id="{0089F7A3-3AB1-48F1-89F4-BB1B057CBCA1}"/>
              </a:ext>
            </a:extLst>
          </p:cNvPr>
          <p:cNvPicPr>
            <a:picLocks noChangeAspect="1"/>
          </p:cNvPicPr>
          <p:nvPr/>
        </p:nvPicPr>
        <p:blipFill rotWithShape="1">
          <a:blip r:embed="rId3"/>
          <a:srcRect t="9505" r="1" b="13673"/>
          <a:stretch/>
        </p:blipFill>
        <p:spPr>
          <a:xfrm>
            <a:off x="1498935" y="4632764"/>
            <a:ext cx="2846152" cy="2125426"/>
          </a:xfrm>
          <a:prstGeom prst="rect">
            <a:avLst/>
          </a:prstGeom>
        </p:spPr>
      </p:pic>
      <p:sp>
        <p:nvSpPr>
          <p:cNvPr id="11" name="TextBox 10">
            <a:extLst>
              <a:ext uri="{FF2B5EF4-FFF2-40B4-BE49-F238E27FC236}">
                <a16:creationId xmlns:a16="http://schemas.microsoft.com/office/drawing/2014/main" id="{114B541C-5686-4919-84C3-941D2D5C01C5}"/>
              </a:ext>
            </a:extLst>
          </p:cNvPr>
          <p:cNvSpPr txBox="1"/>
          <p:nvPr/>
        </p:nvSpPr>
        <p:spPr>
          <a:xfrm>
            <a:off x="-12951" y="4483"/>
            <a:ext cx="4558747" cy="1077218"/>
          </a:xfrm>
          <a:prstGeom prst="rect">
            <a:avLst/>
          </a:prstGeom>
          <a:noFill/>
        </p:spPr>
        <p:txBody>
          <a:bodyPr wrap="square">
            <a:spAutoFit/>
          </a:bodyPr>
          <a:lstStyle/>
          <a:p>
            <a:pPr algn="ctr"/>
            <a:r>
              <a:rPr lang="en-CA" sz="3200" dirty="0">
                <a:solidFill>
                  <a:schemeClr val="bg1"/>
                </a:solidFill>
              </a:rPr>
              <a:t>3. FINDING YOUR TARGETS FOR CHANGE</a:t>
            </a:r>
          </a:p>
        </p:txBody>
      </p:sp>
      <p:sp>
        <p:nvSpPr>
          <p:cNvPr id="2" name="Slide Number Placeholder 1">
            <a:extLst>
              <a:ext uri="{FF2B5EF4-FFF2-40B4-BE49-F238E27FC236}">
                <a16:creationId xmlns:a16="http://schemas.microsoft.com/office/drawing/2014/main" id="{CBD3A1B9-E0D1-6C98-8BD1-091516061449}"/>
              </a:ext>
            </a:extLst>
          </p:cNvPr>
          <p:cNvSpPr>
            <a:spLocks noGrp="1"/>
          </p:cNvSpPr>
          <p:nvPr>
            <p:ph type="sldNum" sz="quarter" idx="12"/>
          </p:nvPr>
        </p:nvSpPr>
        <p:spPr/>
        <p:txBody>
          <a:bodyPr/>
          <a:lstStyle/>
          <a:p>
            <a:fld id="{F48A3050-3C4F-4E17-905D-E7C5B5406460}" type="slidenum">
              <a:rPr lang="en-CA" smtClean="0"/>
              <a:t>43</a:t>
            </a:fld>
            <a:endParaRPr lang="en-CA"/>
          </a:p>
        </p:txBody>
      </p:sp>
    </p:spTree>
    <p:extLst>
      <p:ext uri="{BB962C8B-B14F-4D97-AF65-F5344CB8AC3E}">
        <p14:creationId xmlns:p14="http://schemas.microsoft.com/office/powerpoint/2010/main" val="145906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8C7BF2A-972E-4B5C-8BBD-85594C9F836C}"/>
              </a:ext>
            </a:extLst>
          </p:cNvPr>
          <p:cNvSpPr>
            <a:spLocks noGrp="1"/>
          </p:cNvSpPr>
          <p:nvPr>
            <p:ph sz="half" idx="4294967295"/>
          </p:nvPr>
        </p:nvSpPr>
        <p:spPr>
          <a:xfrm>
            <a:off x="5500578" y="1089061"/>
            <a:ext cx="6620538" cy="5456966"/>
          </a:xfrm>
        </p:spPr>
        <p:txBody>
          <a:bodyPr>
            <a:normAutofit lnSpcReduction="10000"/>
          </a:bodyPr>
          <a:lstStyle/>
          <a:p>
            <a:r>
              <a:rPr lang="en-CA" sz="2400" dirty="0"/>
              <a:t>There are </a:t>
            </a:r>
            <a:r>
              <a:rPr lang="en-CA" sz="2400" dirty="0">
                <a:solidFill>
                  <a:schemeClr val="bg1"/>
                </a:solidFill>
              </a:rPr>
              <a:t>beginner, intermediate, and advanced </a:t>
            </a:r>
            <a:r>
              <a:rPr lang="en-CA" sz="2400" dirty="0"/>
              <a:t>diary card </a:t>
            </a:r>
            <a:r>
              <a:rPr lang="en-CA" sz="2400" dirty="0">
                <a:solidFill>
                  <a:schemeClr val="bg1"/>
                </a:solidFill>
              </a:rPr>
              <a:t>targets</a:t>
            </a:r>
            <a:r>
              <a:rPr lang="en-CA" sz="2400" dirty="0"/>
              <a:t>. All the examples we have gave above are intermediate targets.</a:t>
            </a:r>
          </a:p>
          <a:p>
            <a:r>
              <a:rPr lang="en-CA" sz="2400" dirty="0"/>
              <a:t> If you have trouble finding an intermediate target, use a “beginner target” in your diary card instead.</a:t>
            </a:r>
          </a:p>
          <a:p>
            <a:r>
              <a:rPr lang="en-CA" sz="2400" dirty="0">
                <a:solidFill>
                  <a:schemeClr val="bg1"/>
                </a:solidFill>
              </a:rPr>
              <a:t>Beginner targets </a:t>
            </a:r>
            <a:r>
              <a:rPr lang="en-CA" sz="2400" dirty="0"/>
              <a:t>are more generic and catch-all than intermediate ones. They are easier to use than the more specific intermediate targets. Beginner targets include struggling, feeling bad, being upset, losing it, getting into trouble, or falling into a hole. Start with one of these.</a:t>
            </a:r>
          </a:p>
          <a:p>
            <a:r>
              <a:rPr lang="en-CA" sz="2400" dirty="0"/>
              <a:t>We won’t discuss </a:t>
            </a:r>
            <a:r>
              <a:rPr lang="en-CA" sz="2400" dirty="0">
                <a:solidFill>
                  <a:schemeClr val="bg1"/>
                </a:solidFill>
              </a:rPr>
              <a:t>advanced targets </a:t>
            </a:r>
            <a:r>
              <a:rPr lang="en-CA" sz="2400" dirty="0"/>
              <a:t>until later in the course when we explore internal family systems part selves. If you don’t know what IFS is, don’t worry, we’ll get to it. </a:t>
            </a:r>
            <a:endParaRPr lang="en-CA" sz="2000" dirty="0"/>
          </a:p>
          <a:p>
            <a:pPr marL="0" indent="0">
              <a:buNone/>
            </a:pPr>
            <a:endParaRPr lang="en-CA" sz="2000" dirty="0"/>
          </a:p>
          <a:p>
            <a:endParaRPr lang="en-CA" sz="1700" dirty="0"/>
          </a:p>
        </p:txBody>
      </p:sp>
      <p:sp>
        <p:nvSpPr>
          <p:cNvPr id="11" name="TextBox 10">
            <a:extLst>
              <a:ext uri="{FF2B5EF4-FFF2-40B4-BE49-F238E27FC236}">
                <a16:creationId xmlns:a16="http://schemas.microsoft.com/office/drawing/2014/main" id="{114B541C-5686-4919-84C3-941D2D5C01C5}"/>
              </a:ext>
            </a:extLst>
          </p:cNvPr>
          <p:cNvSpPr txBox="1"/>
          <p:nvPr/>
        </p:nvSpPr>
        <p:spPr>
          <a:xfrm>
            <a:off x="811029" y="142956"/>
            <a:ext cx="10174300" cy="646331"/>
          </a:xfrm>
          <a:prstGeom prst="rect">
            <a:avLst/>
          </a:prstGeom>
          <a:noFill/>
        </p:spPr>
        <p:txBody>
          <a:bodyPr wrap="square">
            <a:spAutoFit/>
          </a:bodyPr>
          <a:lstStyle/>
          <a:p>
            <a:pPr algn="ctr"/>
            <a:r>
              <a:rPr lang="en-CA" sz="3600" dirty="0">
                <a:solidFill>
                  <a:schemeClr val="bg1"/>
                </a:solidFill>
              </a:rPr>
              <a:t>3 TYPES OF DIARY CARD TARGETS </a:t>
            </a:r>
          </a:p>
        </p:txBody>
      </p:sp>
      <p:pic>
        <p:nvPicPr>
          <p:cNvPr id="6" name="Picture 5" descr="A group of target targets&#10;&#10;Description automatically generated">
            <a:extLst>
              <a:ext uri="{FF2B5EF4-FFF2-40B4-BE49-F238E27FC236}">
                <a16:creationId xmlns:a16="http://schemas.microsoft.com/office/drawing/2014/main" id="{0BD97BB4-60B1-2C43-5AA7-7D7B00DFD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94" y="1580083"/>
            <a:ext cx="4921208" cy="4297680"/>
          </a:xfrm>
          <a:prstGeom prst="rect">
            <a:avLst/>
          </a:prstGeom>
        </p:spPr>
      </p:pic>
      <p:sp>
        <p:nvSpPr>
          <p:cNvPr id="2" name="Slide Number Placeholder 1">
            <a:extLst>
              <a:ext uri="{FF2B5EF4-FFF2-40B4-BE49-F238E27FC236}">
                <a16:creationId xmlns:a16="http://schemas.microsoft.com/office/drawing/2014/main" id="{67915DBF-2A35-075F-ED6F-187CD8562C5D}"/>
              </a:ext>
            </a:extLst>
          </p:cNvPr>
          <p:cNvSpPr>
            <a:spLocks noGrp="1"/>
          </p:cNvSpPr>
          <p:nvPr>
            <p:ph type="sldNum" sz="quarter" idx="12"/>
          </p:nvPr>
        </p:nvSpPr>
        <p:spPr/>
        <p:txBody>
          <a:bodyPr/>
          <a:lstStyle/>
          <a:p>
            <a:fld id="{F48A3050-3C4F-4E17-905D-E7C5B5406460}" type="slidenum">
              <a:rPr lang="en-CA" smtClean="0"/>
              <a:t>44</a:t>
            </a:fld>
            <a:endParaRPr lang="en-CA"/>
          </a:p>
        </p:txBody>
      </p:sp>
    </p:spTree>
    <p:extLst>
      <p:ext uri="{BB962C8B-B14F-4D97-AF65-F5344CB8AC3E}">
        <p14:creationId xmlns:p14="http://schemas.microsoft.com/office/powerpoint/2010/main" val="114940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0DBBFD-A677-43A5-8046-B865CC3F1F89}"/>
              </a:ext>
            </a:extLst>
          </p:cNvPr>
          <p:cNvSpPr>
            <a:spLocks noGrp="1"/>
          </p:cNvSpPr>
          <p:nvPr>
            <p:ph type="title" idx="4294967295"/>
          </p:nvPr>
        </p:nvSpPr>
        <p:spPr>
          <a:xfrm>
            <a:off x="574539" y="646129"/>
            <a:ext cx="5021590" cy="574675"/>
          </a:xfrm>
        </p:spPr>
        <p:txBody>
          <a:bodyPr>
            <a:noAutofit/>
          </a:bodyPr>
          <a:lstStyle/>
          <a:p>
            <a:r>
              <a:rPr lang="en-CA" sz="3600" dirty="0">
                <a:solidFill>
                  <a:schemeClr val="bg1"/>
                </a:solidFill>
              </a:rPr>
              <a:t>Diary card Targets</a:t>
            </a:r>
          </a:p>
        </p:txBody>
      </p:sp>
      <p:sp>
        <p:nvSpPr>
          <p:cNvPr id="5" name="Content Placeholder 4">
            <a:extLst>
              <a:ext uri="{FF2B5EF4-FFF2-40B4-BE49-F238E27FC236}">
                <a16:creationId xmlns:a16="http://schemas.microsoft.com/office/drawing/2014/main" id="{3A832904-7B90-4B73-A7FF-E2C600ABCCE8}"/>
              </a:ext>
            </a:extLst>
          </p:cNvPr>
          <p:cNvSpPr>
            <a:spLocks noGrp="1"/>
          </p:cNvSpPr>
          <p:nvPr>
            <p:ph idx="4294967295"/>
          </p:nvPr>
        </p:nvSpPr>
        <p:spPr>
          <a:xfrm>
            <a:off x="6000115" y="356616"/>
            <a:ext cx="6054725" cy="6276594"/>
          </a:xfrm>
        </p:spPr>
        <p:txBody>
          <a:bodyPr>
            <a:normAutofit lnSpcReduction="10000"/>
          </a:bodyPr>
          <a:lstStyle/>
          <a:p>
            <a:pPr marL="0" indent="0">
              <a:buNone/>
            </a:pPr>
            <a:endParaRPr lang="en-CA" sz="2400" dirty="0"/>
          </a:p>
          <a:p>
            <a:r>
              <a:rPr lang="en-CA" sz="2400" dirty="0"/>
              <a:t>Like crisis plan holes, diary card targets can be:</a:t>
            </a:r>
          </a:p>
          <a:p>
            <a:r>
              <a:rPr lang="en-CA" sz="2400" dirty="0"/>
              <a:t>1.</a:t>
            </a:r>
            <a:r>
              <a:rPr lang="en-CA" sz="2400" dirty="0">
                <a:solidFill>
                  <a:schemeClr val="bg1"/>
                </a:solidFill>
              </a:rPr>
              <a:t> Feelings</a:t>
            </a:r>
            <a:r>
              <a:rPr lang="en-CA" sz="2400" dirty="0"/>
              <a:t>: to help you identify your feelings consult the wheel of feelings (see below) which we also used in trying to identify crisis plan holes.</a:t>
            </a:r>
          </a:p>
          <a:p>
            <a:r>
              <a:rPr lang="en-CA" sz="2400" dirty="0"/>
              <a:t>2. </a:t>
            </a:r>
            <a:r>
              <a:rPr lang="en-CA" sz="2400" dirty="0">
                <a:solidFill>
                  <a:schemeClr val="bg1"/>
                </a:solidFill>
              </a:rPr>
              <a:t>Thoughts</a:t>
            </a:r>
            <a:r>
              <a:rPr lang="en-CA" sz="2400" dirty="0"/>
              <a:t>: consider ANTS or automatic negative thoughts (below)</a:t>
            </a:r>
          </a:p>
          <a:p>
            <a:r>
              <a:rPr lang="en-CA" sz="2400" dirty="0"/>
              <a:t>3.</a:t>
            </a:r>
            <a:r>
              <a:rPr lang="en-CA" sz="2400" dirty="0">
                <a:solidFill>
                  <a:schemeClr val="bg1"/>
                </a:solidFill>
              </a:rPr>
              <a:t> Behaviors</a:t>
            </a:r>
            <a:r>
              <a:rPr lang="en-CA" sz="2400" dirty="0"/>
              <a:t>: consult externalizing vs. internalizing behaviors (below}</a:t>
            </a:r>
          </a:p>
          <a:p>
            <a:r>
              <a:rPr lang="en-CA" sz="2400" dirty="0"/>
              <a:t>4. </a:t>
            </a:r>
            <a:r>
              <a:rPr lang="en-CA" sz="2400" dirty="0">
                <a:solidFill>
                  <a:schemeClr val="bg1"/>
                </a:solidFill>
              </a:rPr>
              <a:t>Maladaptive coping strategies</a:t>
            </a:r>
            <a:r>
              <a:rPr lang="en-CA" sz="2400" dirty="0"/>
              <a:t>: are defined as coping strategies that in the short term decrease your distress but increase it over the long term. Ex. Substance use, self-harm, unhealthy eating.</a:t>
            </a:r>
          </a:p>
          <a:p>
            <a:pPr marL="0" indent="0">
              <a:buNone/>
            </a:pPr>
            <a:r>
              <a:rPr lang="en-CA" dirty="0"/>
              <a:t> </a:t>
            </a:r>
          </a:p>
        </p:txBody>
      </p:sp>
      <p:pic>
        <p:nvPicPr>
          <p:cNvPr id="7" name="Picture 6">
            <a:extLst>
              <a:ext uri="{FF2B5EF4-FFF2-40B4-BE49-F238E27FC236}">
                <a16:creationId xmlns:a16="http://schemas.microsoft.com/office/drawing/2014/main" id="{F70DC926-4E4A-43F0-A942-E71D7BAD6C99}"/>
              </a:ext>
            </a:extLst>
          </p:cNvPr>
          <p:cNvPicPr/>
          <p:nvPr/>
        </p:nvPicPr>
        <p:blipFill>
          <a:blip r:embed="rId3" r:link="rId4">
            <a:extLst>
              <a:ext uri="{28A0092B-C50C-407E-A947-70E740481C1C}">
                <a14:useLocalDpi xmlns:a14="http://schemas.microsoft.com/office/drawing/2010/main" val="0"/>
              </a:ext>
            </a:extLst>
          </a:blip>
          <a:stretch>
            <a:fillRect/>
          </a:stretch>
        </p:blipFill>
        <p:spPr bwMode="auto">
          <a:xfrm>
            <a:off x="328500" y="1474751"/>
            <a:ext cx="5435365" cy="4449782"/>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Slide Number Placeholder 1">
            <a:extLst>
              <a:ext uri="{FF2B5EF4-FFF2-40B4-BE49-F238E27FC236}">
                <a16:creationId xmlns:a16="http://schemas.microsoft.com/office/drawing/2014/main" id="{8145C64F-C528-035E-4FB4-B5E830534BF0}"/>
              </a:ext>
            </a:extLst>
          </p:cNvPr>
          <p:cNvSpPr>
            <a:spLocks noGrp="1"/>
          </p:cNvSpPr>
          <p:nvPr>
            <p:ph type="sldNum" sz="quarter" idx="12"/>
          </p:nvPr>
        </p:nvSpPr>
        <p:spPr/>
        <p:txBody>
          <a:bodyPr/>
          <a:lstStyle/>
          <a:p>
            <a:fld id="{F48A3050-3C4F-4E17-905D-E7C5B5406460}" type="slidenum">
              <a:rPr lang="en-CA" smtClean="0"/>
              <a:t>45</a:t>
            </a:fld>
            <a:endParaRPr lang="en-CA"/>
          </a:p>
        </p:txBody>
      </p:sp>
    </p:spTree>
    <p:extLst>
      <p:ext uri="{BB962C8B-B14F-4D97-AF65-F5344CB8AC3E}">
        <p14:creationId xmlns:p14="http://schemas.microsoft.com/office/powerpoint/2010/main" val="287250091"/>
      </p:ext>
    </p:extLst>
  </p:cSld>
  <p:clrMapOvr>
    <a:masterClrMapping/>
  </p:clrMapOvr>
  <mc:AlternateContent xmlns:mc="http://schemas.openxmlformats.org/markup-compatibility/2006" xmlns:p14="http://schemas.microsoft.com/office/powerpoint/2010/main">
    <mc:Choice Requires="p14">
      <p:transition spd="slow" p14:dur="2000" advTm="65374"/>
    </mc:Choice>
    <mc:Fallback xmlns="">
      <p:transition spd="slow" advTm="653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58F1DD-7F3E-45E1-82ED-9DFF30A6759F}"/>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471340"/>
            <a:ext cx="12192000" cy="6386659"/>
          </a:xfrm>
          <a:prstGeom prst="rect">
            <a:avLst/>
          </a:prstGeom>
          <a:noFill/>
          <a:ln>
            <a:noFill/>
          </a:ln>
        </p:spPr>
      </p:pic>
      <p:sp>
        <p:nvSpPr>
          <p:cNvPr id="3" name="TextBox 2">
            <a:extLst>
              <a:ext uri="{FF2B5EF4-FFF2-40B4-BE49-F238E27FC236}">
                <a16:creationId xmlns:a16="http://schemas.microsoft.com/office/drawing/2014/main" id="{83E9F078-466A-72CA-EBDA-846CAF9BC2EB}"/>
              </a:ext>
            </a:extLst>
          </p:cNvPr>
          <p:cNvSpPr txBox="1"/>
          <p:nvPr/>
        </p:nvSpPr>
        <p:spPr>
          <a:xfrm>
            <a:off x="0" y="0"/>
            <a:ext cx="12305122" cy="369332"/>
          </a:xfrm>
          <a:prstGeom prst="rect">
            <a:avLst/>
          </a:prstGeom>
          <a:noFill/>
        </p:spPr>
        <p:txBody>
          <a:bodyPr wrap="square">
            <a:spAutoFit/>
          </a:bodyPr>
          <a:lstStyle/>
          <a:p>
            <a:r>
              <a:rPr lang="en-CA" sz="1800" dirty="0">
                <a:solidFill>
                  <a:schemeClr val="bg1"/>
                </a:solidFill>
              </a:rPr>
              <a:t>Which feelings from the wheel of feelings do you experience frequently and not necessarily when circumstances entirely merit it?</a:t>
            </a:r>
            <a:endParaRPr lang="en-CA" sz="1800" dirty="0"/>
          </a:p>
        </p:txBody>
      </p:sp>
      <p:sp>
        <p:nvSpPr>
          <p:cNvPr id="2" name="Slide Number Placeholder 1">
            <a:extLst>
              <a:ext uri="{FF2B5EF4-FFF2-40B4-BE49-F238E27FC236}">
                <a16:creationId xmlns:a16="http://schemas.microsoft.com/office/drawing/2014/main" id="{ED1E9A9C-7A01-3F15-17E3-C35A1E85CF93}"/>
              </a:ext>
            </a:extLst>
          </p:cNvPr>
          <p:cNvSpPr>
            <a:spLocks noGrp="1"/>
          </p:cNvSpPr>
          <p:nvPr>
            <p:ph type="sldNum" sz="quarter" idx="12"/>
          </p:nvPr>
        </p:nvSpPr>
        <p:spPr/>
        <p:txBody>
          <a:bodyPr/>
          <a:lstStyle/>
          <a:p>
            <a:fld id="{F48A3050-3C4F-4E17-905D-E7C5B5406460}" type="slidenum">
              <a:rPr lang="en-CA" smtClean="0"/>
              <a:t>46</a:t>
            </a:fld>
            <a:endParaRPr lang="en-CA"/>
          </a:p>
        </p:txBody>
      </p:sp>
    </p:spTree>
    <p:extLst>
      <p:ext uri="{BB962C8B-B14F-4D97-AF65-F5344CB8AC3E}">
        <p14:creationId xmlns:p14="http://schemas.microsoft.com/office/powerpoint/2010/main" val="31271233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descr="A poster with black ants&#10;&#10;Description automatically generated">
            <a:extLst>
              <a:ext uri="{FF2B5EF4-FFF2-40B4-BE49-F238E27FC236}">
                <a16:creationId xmlns:a16="http://schemas.microsoft.com/office/drawing/2014/main" id="{54B0B8D9-D4E8-DF96-173B-943D0DB2D51E}"/>
              </a:ext>
            </a:extLst>
          </p:cNvPr>
          <p:cNvPicPr>
            <a:picLocks noChangeAspect="1"/>
          </p:cNvPicPr>
          <p:nvPr/>
        </p:nvPicPr>
        <p:blipFill rotWithShape="1">
          <a:blip r:embed="rId2"/>
          <a:srcRect b="24570"/>
          <a:stretch/>
        </p:blipFill>
        <p:spPr>
          <a:xfrm>
            <a:off x="643466" y="819576"/>
            <a:ext cx="5371059" cy="5244501"/>
          </a:xfrm>
          <a:prstGeom prst="rect">
            <a:avLst/>
          </a:prstGeom>
        </p:spPr>
      </p:pic>
      <p:pic>
        <p:nvPicPr>
          <p:cNvPr id="4" name="Picture 3" descr="A diagram of a problem&#10;&#10;Description automatically generated with medium confidence">
            <a:extLst>
              <a:ext uri="{FF2B5EF4-FFF2-40B4-BE49-F238E27FC236}">
                <a16:creationId xmlns:a16="http://schemas.microsoft.com/office/drawing/2014/main" id="{131A8645-9734-42F3-977F-D348B0AA3F15}"/>
              </a:ext>
            </a:extLst>
          </p:cNvPr>
          <p:cNvPicPr/>
          <p:nvPr/>
        </p:nvPicPr>
        <p:blipFill rotWithShape="1">
          <a:blip r:embed="rId3">
            <a:extLst>
              <a:ext uri="{28A0092B-C50C-407E-A947-70E740481C1C}">
                <a14:useLocalDpi xmlns:a14="http://schemas.microsoft.com/office/drawing/2010/main" val="0"/>
              </a:ext>
            </a:extLst>
          </a:blip>
          <a:srcRect r="4764" b="-1"/>
          <a:stretch/>
        </p:blipFill>
        <p:spPr bwMode="auto">
          <a:xfrm>
            <a:off x="6175392" y="819576"/>
            <a:ext cx="5370573" cy="5244501"/>
          </a:xfrm>
          <a:prstGeom prst="rect">
            <a:avLst/>
          </a:prstGeom>
          <a:noFill/>
        </p:spPr>
      </p:pic>
      <p:sp>
        <p:nvSpPr>
          <p:cNvPr id="3" name="TextBox 2">
            <a:extLst>
              <a:ext uri="{FF2B5EF4-FFF2-40B4-BE49-F238E27FC236}">
                <a16:creationId xmlns:a16="http://schemas.microsoft.com/office/drawing/2014/main" id="{C934CA14-E90D-0319-439D-A1B7006BCEB3}"/>
              </a:ext>
            </a:extLst>
          </p:cNvPr>
          <p:cNvSpPr txBox="1"/>
          <p:nvPr/>
        </p:nvSpPr>
        <p:spPr>
          <a:xfrm>
            <a:off x="0" y="103694"/>
            <a:ext cx="12455951" cy="369332"/>
          </a:xfrm>
          <a:prstGeom prst="rect">
            <a:avLst/>
          </a:prstGeom>
          <a:noFill/>
        </p:spPr>
        <p:txBody>
          <a:bodyPr wrap="square">
            <a:spAutoFit/>
          </a:bodyPr>
          <a:lstStyle/>
          <a:p>
            <a:r>
              <a:rPr lang="en-CA" sz="1800" dirty="0">
                <a:solidFill>
                  <a:schemeClr val="bg1"/>
                </a:solidFill>
              </a:rPr>
              <a:t>Which </a:t>
            </a:r>
            <a:r>
              <a:rPr lang="en-CA" dirty="0">
                <a:solidFill>
                  <a:schemeClr val="bg1"/>
                </a:solidFill>
              </a:rPr>
              <a:t>thoughts</a:t>
            </a:r>
            <a:r>
              <a:rPr lang="en-CA" sz="1800" dirty="0">
                <a:solidFill>
                  <a:schemeClr val="bg1"/>
                </a:solidFill>
              </a:rPr>
              <a:t> from </a:t>
            </a:r>
            <a:r>
              <a:rPr lang="en-CA" dirty="0">
                <a:solidFill>
                  <a:schemeClr val="bg1"/>
                </a:solidFill>
              </a:rPr>
              <a:t>among the ANTS (below)</a:t>
            </a:r>
            <a:r>
              <a:rPr lang="en-CA" sz="1800" dirty="0">
                <a:solidFill>
                  <a:schemeClr val="bg1"/>
                </a:solidFill>
              </a:rPr>
              <a:t> do you frequently have and not necessarily when circumstances entirely merit it?</a:t>
            </a:r>
            <a:endParaRPr lang="en-CA" sz="1800" dirty="0"/>
          </a:p>
        </p:txBody>
      </p:sp>
      <p:sp>
        <p:nvSpPr>
          <p:cNvPr id="2" name="Slide Number Placeholder 1">
            <a:extLst>
              <a:ext uri="{FF2B5EF4-FFF2-40B4-BE49-F238E27FC236}">
                <a16:creationId xmlns:a16="http://schemas.microsoft.com/office/drawing/2014/main" id="{B1C92014-92B7-E670-6EF6-6ADC91F83F7B}"/>
              </a:ext>
            </a:extLst>
          </p:cNvPr>
          <p:cNvSpPr>
            <a:spLocks noGrp="1"/>
          </p:cNvSpPr>
          <p:nvPr>
            <p:ph type="sldNum" sz="quarter" idx="12"/>
          </p:nvPr>
        </p:nvSpPr>
        <p:spPr/>
        <p:txBody>
          <a:bodyPr/>
          <a:lstStyle/>
          <a:p>
            <a:fld id="{F48A3050-3C4F-4E17-905D-E7C5B5406460}" type="slidenum">
              <a:rPr lang="en-CA" smtClean="0"/>
              <a:t>47</a:t>
            </a:fld>
            <a:endParaRPr lang="en-CA"/>
          </a:p>
        </p:txBody>
      </p:sp>
    </p:spTree>
    <p:extLst>
      <p:ext uri="{BB962C8B-B14F-4D97-AF65-F5344CB8AC3E}">
        <p14:creationId xmlns:p14="http://schemas.microsoft.com/office/powerpoint/2010/main" val="25684857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34337A1-2962-47B1-A47C-46D7EF5ABF10}"/>
              </a:ext>
            </a:extLst>
          </p:cNvPr>
          <p:cNvPicPr>
            <a:picLocks noGrp="1" noChangeAspect="1"/>
          </p:cNvPicPr>
          <p:nvPr>
            <p:ph idx="4294967295"/>
          </p:nvPr>
        </p:nvPicPr>
        <p:blipFill>
          <a:blip r:embed="rId2"/>
          <a:stretch>
            <a:fillRect/>
          </a:stretch>
        </p:blipFill>
        <p:spPr>
          <a:xfrm>
            <a:off x="461914" y="1504950"/>
            <a:ext cx="5130800" cy="3848100"/>
          </a:xfrm>
          <a:prstGeom prst="rect">
            <a:avLst/>
          </a:prstGeom>
        </p:spPr>
      </p:pic>
      <p:pic>
        <p:nvPicPr>
          <p:cNvPr id="1026" name="Picture 2" descr="Developing a Screening System for Tier 2 Monthly Coaching Meeting - ppt  download">
            <a:extLst>
              <a:ext uri="{FF2B5EF4-FFF2-40B4-BE49-F238E27FC236}">
                <a16:creationId xmlns:a16="http://schemas.microsoft.com/office/drawing/2014/main" id="{DE5A8D0E-4F4F-D340-24F5-996421BBBAB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5966" y="1518258"/>
            <a:ext cx="5129516" cy="38471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2E42414-F7D3-6272-CF01-04E63804D3F3}"/>
              </a:ext>
            </a:extLst>
          </p:cNvPr>
          <p:cNvSpPr txBox="1"/>
          <p:nvPr/>
        </p:nvSpPr>
        <p:spPr>
          <a:xfrm>
            <a:off x="319966" y="131976"/>
            <a:ext cx="12191999" cy="369332"/>
          </a:xfrm>
          <a:prstGeom prst="rect">
            <a:avLst/>
          </a:prstGeom>
          <a:noFill/>
        </p:spPr>
        <p:txBody>
          <a:bodyPr wrap="square">
            <a:spAutoFit/>
          </a:bodyPr>
          <a:lstStyle/>
          <a:p>
            <a:r>
              <a:rPr lang="en-CA" sz="1800" dirty="0">
                <a:solidFill>
                  <a:schemeClr val="bg1"/>
                </a:solidFill>
              </a:rPr>
              <a:t>Which </a:t>
            </a:r>
            <a:r>
              <a:rPr lang="en-CA" dirty="0">
                <a:solidFill>
                  <a:schemeClr val="bg1"/>
                </a:solidFill>
              </a:rPr>
              <a:t>behaviors</a:t>
            </a:r>
            <a:r>
              <a:rPr lang="en-CA" sz="1800" dirty="0">
                <a:solidFill>
                  <a:schemeClr val="bg1"/>
                </a:solidFill>
              </a:rPr>
              <a:t> from the </a:t>
            </a:r>
            <a:r>
              <a:rPr lang="en-CA" dirty="0">
                <a:solidFill>
                  <a:schemeClr val="bg1"/>
                </a:solidFill>
              </a:rPr>
              <a:t>lists below</a:t>
            </a:r>
            <a:r>
              <a:rPr lang="en-CA" sz="1800" dirty="0">
                <a:solidFill>
                  <a:schemeClr val="bg1"/>
                </a:solidFill>
              </a:rPr>
              <a:t> do you frequently have and not necessarily when circumstances entirely merit it?</a:t>
            </a:r>
            <a:endParaRPr lang="en-CA" sz="1800" dirty="0"/>
          </a:p>
        </p:txBody>
      </p:sp>
      <p:sp>
        <p:nvSpPr>
          <p:cNvPr id="2" name="Slide Number Placeholder 1">
            <a:extLst>
              <a:ext uri="{FF2B5EF4-FFF2-40B4-BE49-F238E27FC236}">
                <a16:creationId xmlns:a16="http://schemas.microsoft.com/office/drawing/2014/main" id="{EC8F9BF7-3E01-F7AB-1776-4FA961D79552}"/>
              </a:ext>
            </a:extLst>
          </p:cNvPr>
          <p:cNvSpPr>
            <a:spLocks noGrp="1"/>
          </p:cNvSpPr>
          <p:nvPr>
            <p:ph type="sldNum" sz="quarter" idx="12"/>
          </p:nvPr>
        </p:nvSpPr>
        <p:spPr/>
        <p:txBody>
          <a:bodyPr/>
          <a:lstStyle/>
          <a:p>
            <a:fld id="{F48A3050-3C4F-4E17-905D-E7C5B5406460}" type="slidenum">
              <a:rPr lang="en-CA" smtClean="0"/>
              <a:t>48</a:t>
            </a:fld>
            <a:endParaRPr lang="en-CA"/>
          </a:p>
        </p:txBody>
      </p:sp>
    </p:spTree>
    <p:extLst>
      <p:ext uri="{BB962C8B-B14F-4D97-AF65-F5344CB8AC3E}">
        <p14:creationId xmlns:p14="http://schemas.microsoft.com/office/powerpoint/2010/main" val="29203885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B79625-9E03-CBFE-1120-94E20EB3040F}"/>
              </a:ext>
            </a:extLst>
          </p:cNvPr>
          <p:cNvSpPr>
            <a:spLocks noGrp="1"/>
          </p:cNvSpPr>
          <p:nvPr>
            <p:ph type="title" idx="4294967295"/>
          </p:nvPr>
        </p:nvSpPr>
        <p:spPr>
          <a:xfrm>
            <a:off x="359509" y="307916"/>
            <a:ext cx="5238750" cy="1455738"/>
          </a:xfrm>
        </p:spPr>
        <p:txBody>
          <a:bodyPr>
            <a:normAutofit/>
          </a:bodyPr>
          <a:lstStyle/>
          <a:p>
            <a:pPr algn="ctr"/>
            <a:r>
              <a:rPr lang="en-CA" sz="3200" dirty="0">
                <a:solidFill>
                  <a:schemeClr val="bg1"/>
                </a:solidFill>
              </a:rPr>
              <a:t>HOW TO FIND YOUR  intermediate targets ALGORITHM</a:t>
            </a:r>
          </a:p>
        </p:txBody>
      </p:sp>
      <p:sp>
        <p:nvSpPr>
          <p:cNvPr id="5" name="Content Placeholder 4">
            <a:extLst>
              <a:ext uri="{FF2B5EF4-FFF2-40B4-BE49-F238E27FC236}">
                <a16:creationId xmlns:a16="http://schemas.microsoft.com/office/drawing/2014/main" id="{5374D9B4-D692-0278-556A-456E4050270A}"/>
              </a:ext>
            </a:extLst>
          </p:cNvPr>
          <p:cNvSpPr>
            <a:spLocks noGrp="1"/>
          </p:cNvSpPr>
          <p:nvPr>
            <p:ph idx="4294967295"/>
          </p:nvPr>
        </p:nvSpPr>
        <p:spPr>
          <a:xfrm>
            <a:off x="5741581" y="187325"/>
            <a:ext cx="6450419" cy="6670675"/>
          </a:xfrm>
        </p:spPr>
        <p:txBody>
          <a:bodyPr>
            <a:normAutofit lnSpcReduction="10000"/>
          </a:bodyPr>
          <a:lstStyle/>
          <a:p>
            <a:r>
              <a:rPr lang="en-CA" sz="2400" dirty="0"/>
              <a:t>1. Think about a time when you have been in a hole or crisis, outside the window of tolerance, “lost it”, “struggled”, “felt bad”, “got into trouble”, or were “very upset”. (in other words, start with a beginner targets)</a:t>
            </a:r>
          </a:p>
          <a:p>
            <a:r>
              <a:rPr lang="en-CA" sz="2400" dirty="0"/>
              <a:t>2. When this happened, what were your dominant feelings, thoughts, or behaviors?         (use the wheel of feelings, thinking errors and ANTS, and the internalizing and externalizing behaviors slides to help you)</a:t>
            </a:r>
          </a:p>
          <a:p>
            <a:r>
              <a:rPr lang="en-CA" sz="2400" dirty="0"/>
              <a:t>3. From these choose from 1 to 3 feelings, thoughts, or behaviors that a)you experience frequently, b)are problematic for you, and c)you want to change.</a:t>
            </a:r>
          </a:p>
          <a:p>
            <a:r>
              <a:rPr lang="en-CA" sz="2400" dirty="0"/>
              <a:t>4. These are your intermediate targets.</a:t>
            </a:r>
          </a:p>
          <a:p>
            <a:r>
              <a:rPr lang="en-CA" sz="2400" dirty="0"/>
              <a:t>Intermediate targets change over time so go through this same process occasionally especially if your life circumstances are changing. </a:t>
            </a:r>
          </a:p>
        </p:txBody>
      </p:sp>
      <p:pic>
        <p:nvPicPr>
          <p:cNvPr id="1026" name="Picture 2" descr="The whole truth and nothing but: how to accurately communicate your  science-based targets - Science Based Targets">
            <a:extLst>
              <a:ext uri="{FF2B5EF4-FFF2-40B4-BE49-F238E27FC236}">
                <a16:creationId xmlns:a16="http://schemas.microsoft.com/office/drawing/2014/main" id="{46D80F77-5892-0961-DDC7-A3BD47E7C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39" y="1895734"/>
            <a:ext cx="5382491" cy="352251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C6F54D6-4D6D-8052-D2B0-37F18D206D0F}"/>
              </a:ext>
            </a:extLst>
          </p:cNvPr>
          <p:cNvSpPr>
            <a:spLocks noGrp="1"/>
          </p:cNvSpPr>
          <p:nvPr>
            <p:ph type="sldNum" sz="quarter" idx="12"/>
          </p:nvPr>
        </p:nvSpPr>
        <p:spPr/>
        <p:txBody>
          <a:bodyPr/>
          <a:lstStyle/>
          <a:p>
            <a:fld id="{F48A3050-3C4F-4E17-905D-E7C5B5406460}" type="slidenum">
              <a:rPr lang="en-CA" smtClean="0"/>
              <a:t>49</a:t>
            </a:fld>
            <a:endParaRPr lang="en-CA"/>
          </a:p>
        </p:txBody>
      </p:sp>
    </p:spTree>
    <p:extLst>
      <p:ext uri="{BB962C8B-B14F-4D97-AF65-F5344CB8AC3E}">
        <p14:creationId xmlns:p14="http://schemas.microsoft.com/office/powerpoint/2010/main" val="3953423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902DD5-0DBF-B5CA-B8A7-43ED0A515B3A}"/>
              </a:ext>
            </a:extLst>
          </p:cNvPr>
          <p:cNvSpPr txBox="1"/>
          <p:nvPr/>
        </p:nvSpPr>
        <p:spPr>
          <a:xfrm>
            <a:off x="3124200" y="147161"/>
            <a:ext cx="12192000" cy="3416320"/>
          </a:xfrm>
          <a:prstGeom prst="rect">
            <a:avLst/>
          </a:prstGeom>
          <a:noFill/>
        </p:spPr>
        <p:txBody>
          <a:bodyPr wrap="square">
            <a:spAutoFit/>
          </a:bodyPr>
          <a:lstStyle/>
          <a:p>
            <a:r>
              <a:rPr lang="en-US" b="0" i="0" dirty="0">
                <a:effectLst/>
                <a:latin typeface="Arial" panose="020B0604020202020204" pitchFamily="34" charset="0"/>
              </a:rPr>
              <a:t>6. In a crisis I tend to think that …(multiple choice) </a:t>
            </a:r>
          </a:p>
          <a:p>
            <a:pPr marL="342900" indent="-342900">
              <a:buAutoNum type="alphaLcPeriod"/>
            </a:pPr>
            <a:r>
              <a:rPr lang="en-US" b="0" i="0" dirty="0">
                <a:effectLst/>
                <a:latin typeface="Arial" panose="020B0604020202020204" pitchFamily="34" charset="0"/>
              </a:rPr>
              <a:t>I’m worthless  ​​​​​​​55% </a:t>
            </a:r>
          </a:p>
          <a:p>
            <a:pPr marL="342900" indent="-342900">
              <a:buAutoNum type="alphaLcPeriod"/>
            </a:pPr>
            <a:r>
              <a:rPr lang="en-US" b="0" i="0" dirty="0">
                <a:effectLst/>
                <a:latin typeface="Arial" panose="020B0604020202020204" pitchFamily="34" charset="0"/>
              </a:rPr>
              <a:t>I’m shameful  ​​​​​​​50% </a:t>
            </a:r>
            <a:endParaRPr lang="en-US" dirty="0">
              <a:latin typeface="Arial" panose="020B0604020202020204" pitchFamily="34" charset="0"/>
            </a:endParaRPr>
          </a:p>
          <a:p>
            <a:pPr marL="342900" indent="-342900">
              <a:buAutoNum type="alphaLcPeriod"/>
            </a:pPr>
            <a:r>
              <a:rPr lang="en-US" b="0" i="0" dirty="0">
                <a:effectLst/>
                <a:latin typeface="Arial" panose="020B0604020202020204" pitchFamily="34" charset="0"/>
              </a:rPr>
              <a:t>I’m unlovable  ​​​​​​​50% </a:t>
            </a:r>
            <a:endParaRPr lang="en-US" dirty="0">
              <a:latin typeface="Arial" panose="020B0604020202020204" pitchFamily="34" charset="0"/>
            </a:endParaRPr>
          </a:p>
          <a:p>
            <a:pPr marL="342900" indent="-342900">
              <a:buAutoNum type="alphaLcPeriod"/>
            </a:pPr>
            <a:r>
              <a:rPr lang="en-US" b="0" i="0" dirty="0">
                <a:effectLst/>
                <a:latin typeface="Arial" panose="020B0604020202020204" pitchFamily="34" charset="0"/>
              </a:rPr>
              <a:t>I don’t belong  ​​​​​​​59% </a:t>
            </a:r>
            <a:endParaRPr lang="en-US" dirty="0">
              <a:latin typeface="Arial" panose="020B0604020202020204" pitchFamily="34" charset="0"/>
            </a:endParaRPr>
          </a:p>
          <a:p>
            <a:pPr marL="342900" indent="-342900">
              <a:buAutoNum type="alphaLcPeriod"/>
            </a:pPr>
            <a:r>
              <a:rPr lang="en-US" b="0" i="0" dirty="0">
                <a:effectLst/>
                <a:latin typeface="Arial" panose="020B0604020202020204" pitchFamily="34" charset="0"/>
              </a:rPr>
              <a:t>I’m bad  ​​​​​​​​27% </a:t>
            </a:r>
            <a:endParaRPr lang="en-US" dirty="0">
              <a:latin typeface="Arial" panose="020B0604020202020204" pitchFamily="34" charset="0"/>
            </a:endParaRPr>
          </a:p>
          <a:p>
            <a:pPr marL="342900" indent="-342900">
              <a:buAutoNum type="alphaLcPeriod"/>
            </a:pPr>
            <a:r>
              <a:rPr lang="en-US" b="0" i="0" dirty="0">
                <a:effectLst/>
                <a:latin typeface="Arial" panose="020B0604020202020204" pitchFamily="34" charset="0"/>
              </a:rPr>
              <a:t>I’m irreparably flawed​​​​​​  55% </a:t>
            </a:r>
          </a:p>
          <a:p>
            <a:pPr marL="342900" indent="-342900">
              <a:buAutoNum type="alphaLcPeriod"/>
            </a:pPr>
            <a:endParaRPr lang="en-US" dirty="0">
              <a:latin typeface="Arial" panose="020B0604020202020204" pitchFamily="34" charset="0"/>
            </a:endParaRPr>
          </a:p>
          <a:p>
            <a:pPr marL="342900" indent="-342900">
              <a:buAutoNum type="alphaLcPeriod"/>
            </a:pPr>
            <a:endParaRPr lang="en-US" b="0" i="0" dirty="0">
              <a:effectLst/>
              <a:latin typeface="Arial" panose="020B0604020202020204" pitchFamily="34" charset="0"/>
            </a:endParaRPr>
          </a:p>
          <a:p>
            <a:r>
              <a:rPr lang="en-US" b="0" i="0" dirty="0">
                <a:effectLst/>
                <a:latin typeface="Arial" panose="020B0604020202020204" pitchFamily="34" charset="0"/>
              </a:rPr>
              <a:t>7. In a crisis… </a:t>
            </a:r>
          </a:p>
          <a:p>
            <a:pPr marL="342900" indent="-342900">
              <a:buAutoNum type="alphaLcPeriod"/>
            </a:pPr>
            <a:r>
              <a:rPr lang="en-US" b="0" i="0" dirty="0">
                <a:effectLst/>
                <a:latin typeface="Arial" panose="020B0604020202020204" pitchFamily="34" charset="0"/>
              </a:rPr>
              <a:t>I tend to keep it all inside​​​​​  77% </a:t>
            </a:r>
            <a:endParaRPr lang="en-US" dirty="0">
              <a:latin typeface="Arial" panose="020B0604020202020204" pitchFamily="34" charset="0"/>
            </a:endParaRPr>
          </a:p>
          <a:p>
            <a:pPr marL="342900" indent="-342900">
              <a:buAutoNum type="alphaLcPeriod"/>
            </a:pPr>
            <a:r>
              <a:rPr lang="en-US" b="0" i="0" dirty="0">
                <a:effectLst/>
                <a:latin typeface="Arial" panose="020B0604020202020204" pitchFamily="34" charset="0"/>
              </a:rPr>
              <a:t>I tend to let it </a:t>
            </a:r>
            <a:r>
              <a:rPr lang="en-US" b="0" i="0">
                <a:effectLst/>
                <a:latin typeface="Arial" panose="020B0604020202020204" pitchFamily="34" charset="0"/>
              </a:rPr>
              <a:t>out​​​​​​​  45</a:t>
            </a:r>
            <a:r>
              <a:rPr lang="en-US" b="0" i="0" dirty="0">
                <a:effectLst/>
                <a:latin typeface="Arial" panose="020B0604020202020204" pitchFamily="34" charset="0"/>
              </a:rPr>
              <a:t>%</a:t>
            </a:r>
            <a:endParaRPr lang="en-CA" dirty="0"/>
          </a:p>
        </p:txBody>
      </p:sp>
    </p:spTree>
    <p:extLst>
      <p:ext uri="{BB962C8B-B14F-4D97-AF65-F5344CB8AC3E}">
        <p14:creationId xmlns:p14="http://schemas.microsoft.com/office/powerpoint/2010/main" val="37403953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4725D-6CF3-46AF-9D90-D84DD86F20E9}"/>
              </a:ext>
            </a:extLst>
          </p:cNvPr>
          <p:cNvSpPr>
            <a:spLocks noGrp="1"/>
          </p:cNvSpPr>
          <p:nvPr>
            <p:ph type="title" idx="4294967295"/>
          </p:nvPr>
        </p:nvSpPr>
        <p:spPr>
          <a:xfrm>
            <a:off x="210313" y="415668"/>
            <a:ext cx="4553712" cy="1587500"/>
          </a:xfrm>
        </p:spPr>
        <p:txBody>
          <a:bodyPr>
            <a:normAutofit/>
          </a:bodyPr>
          <a:lstStyle/>
          <a:p>
            <a:pPr algn="ctr"/>
            <a:r>
              <a:rPr lang="en-CA" sz="3200" dirty="0">
                <a:solidFill>
                  <a:schemeClr val="bg1"/>
                </a:solidFill>
              </a:rPr>
              <a:t>4. Why do holes diary cards?</a:t>
            </a:r>
          </a:p>
        </p:txBody>
      </p:sp>
      <p:sp>
        <p:nvSpPr>
          <p:cNvPr id="3" name="Content Placeholder 2">
            <a:extLst>
              <a:ext uri="{FF2B5EF4-FFF2-40B4-BE49-F238E27FC236}">
                <a16:creationId xmlns:a16="http://schemas.microsoft.com/office/drawing/2014/main" id="{715C3893-25CB-4740-8D1E-30E73CA83D0E}"/>
              </a:ext>
            </a:extLst>
          </p:cNvPr>
          <p:cNvSpPr>
            <a:spLocks noGrp="1"/>
          </p:cNvSpPr>
          <p:nvPr>
            <p:ph idx="4294967295"/>
          </p:nvPr>
        </p:nvSpPr>
        <p:spPr>
          <a:xfrm>
            <a:off x="4764025" y="144463"/>
            <a:ext cx="7427976" cy="6569075"/>
          </a:xfrm>
        </p:spPr>
        <p:txBody>
          <a:bodyPr>
            <a:normAutofit fontScale="92500"/>
          </a:bodyPr>
          <a:lstStyle/>
          <a:p>
            <a:pPr>
              <a:lnSpc>
                <a:spcPct val="90000"/>
              </a:lnSpc>
            </a:pPr>
            <a:r>
              <a:rPr lang="en-CA" dirty="0"/>
              <a:t>To change the behaviors, thoughts, or feelings that you have chosen as your targets: 1)  you must identify what they are, then 2) you must keep focusing, being aware, or being mindful of them. </a:t>
            </a:r>
          </a:p>
          <a:p>
            <a:pPr>
              <a:lnSpc>
                <a:spcPct val="90000"/>
              </a:lnSpc>
            </a:pPr>
            <a:r>
              <a:rPr lang="en-CA" dirty="0"/>
              <a:t>Diary cards promote mindfulness by keeping you focused on and thinking about the behaviors, thoughts, or feelings that are problematic and that you want to change. Doing this you are setting an intention to change.</a:t>
            </a:r>
          </a:p>
          <a:p>
            <a:pPr>
              <a:lnSpc>
                <a:spcPct val="90000"/>
              </a:lnSpc>
            </a:pPr>
            <a:r>
              <a:rPr lang="en-CA" dirty="0"/>
              <a:t>While crisis plans are a good tool to use when you’re at the bottom of a hole, diary cards will help you to become more mindful of when your problematic thoughts, feelings, or behaviors arise and you’re not in a full crisis.</a:t>
            </a:r>
          </a:p>
          <a:p>
            <a:pPr>
              <a:lnSpc>
                <a:spcPct val="90000"/>
              </a:lnSpc>
            </a:pPr>
            <a:r>
              <a:rPr lang="en-CA" dirty="0"/>
              <a:t>Diary cards are the foundation you need to use any of the other simple tools. To use a metaphor, building a house requires that you follow a certain order starting with the foundation, then the frame, wiring and plumbing… </a:t>
            </a:r>
          </a:p>
          <a:p>
            <a:pPr>
              <a:lnSpc>
                <a:spcPct val="90000"/>
              </a:lnSpc>
            </a:pPr>
            <a:r>
              <a:rPr lang="en-CA" dirty="0"/>
              <a:t>Don’t confuse the “holes diary card” with the “dbt skills diary card” or the “goals diary card” which is tool # 5.</a:t>
            </a:r>
          </a:p>
          <a:p>
            <a:pPr>
              <a:lnSpc>
                <a:spcPct val="90000"/>
              </a:lnSpc>
            </a:pPr>
            <a:r>
              <a:rPr lang="en-CA" dirty="0"/>
              <a:t>There are different versions of holes diary cards. For example, some people who  don’t want to leave a paper trail use electronic ones.</a:t>
            </a:r>
          </a:p>
          <a:p>
            <a:pPr>
              <a:lnSpc>
                <a:spcPct val="90000"/>
              </a:lnSpc>
            </a:pPr>
            <a:endParaRPr lang="en-CA" sz="1100" dirty="0"/>
          </a:p>
        </p:txBody>
      </p:sp>
      <p:pic>
        <p:nvPicPr>
          <p:cNvPr id="8" name="Picture 7">
            <a:extLst>
              <a:ext uri="{FF2B5EF4-FFF2-40B4-BE49-F238E27FC236}">
                <a16:creationId xmlns:a16="http://schemas.microsoft.com/office/drawing/2014/main" id="{9BFAF5BD-1DBF-4053-8D71-40853FBA0C20}"/>
              </a:ext>
            </a:extLst>
          </p:cNvPr>
          <p:cNvPicPr/>
          <p:nvPr/>
        </p:nvPicPr>
        <p:blipFill>
          <a:blip r:embed="rId2" r:link="rId3">
            <a:extLst>
              <a:ext uri="{28A0092B-C50C-407E-A947-70E740481C1C}">
                <a14:useLocalDpi xmlns:a14="http://schemas.microsoft.com/office/drawing/2010/main" val="0"/>
              </a:ext>
            </a:extLst>
          </a:blip>
          <a:stretch>
            <a:fillRect/>
          </a:stretch>
        </p:blipFill>
        <p:spPr bwMode="auto">
          <a:xfrm>
            <a:off x="299981" y="1884296"/>
            <a:ext cx="4253731" cy="3460701"/>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4" name="Slide Number Placeholder 3">
            <a:extLst>
              <a:ext uri="{FF2B5EF4-FFF2-40B4-BE49-F238E27FC236}">
                <a16:creationId xmlns:a16="http://schemas.microsoft.com/office/drawing/2014/main" id="{B40C3BCC-EFB6-82E0-A5DA-0F50DCB5592B}"/>
              </a:ext>
            </a:extLst>
          </p:cNvPr>
          <p:cNvSpPr>
            <a:spLocks noGrp="1"/>
          </p:cNvSpPr>
          <p:nvPr>
            <p:ph type="sldNum" sz="quarter" idx="12"/>
          </p:nvPr>
        </p:nvSpPr>
        <p:spPr/>
        <p:txBody>
          <a:bodyPr/>
          <a:lstStyle/>
          <a:p>
            <a:fld id="{F48A3050-3C4F-4E17-905D-E7C5B5406460}" type="slidenum">
              <a:rPr lang="en-CA" smtClean="0"/>
              <a:t>50</a:t>
            </a:fld>
            <a:endParaRPr lang="en-CA"/>
          </a:p>
        </p:txBody>
      </p:sp>
    </p:spTree>
    <p:extLst>
      <p:ext uri="{BB962C8B-B14F-4D97-AF65-F5344CB8AC3E}">
        <p14:creationId xmlns:p14="http://schemas.microsoft.com/office/powerpoint/2010/main" val="110011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4FA08-BF13-4980-87D8-BA089A559155}"/>
              </a:ext>
            </a:extLst>
          </p:cNvPr>
          <p:cNvSpPr>
            <a:spLocks noGrp="1"/>
          </p:cNvSpPr>
          <p:nvPr>
            <p:ph type="title" idx="4294967295"/>
          </p:nvPr>
        </p:nvSpPr>
        <p:spPr>
          <a:xfrm>
            <a:off x="461705" y="467684"/>
            <a:ext cx="3668713" cy="1204913"/>
          </a:xfrm>
        </p:spPr>
        <p:txBody>
          <a:bodyPr>
            <a:normAutofit fontScale="90000"/>
          </a:bodyPr>
          <a:lstStyle/>
          <a:p>
            <a:pPr algn="ctr"/>
            <a:r>
              <a:rPr lang="en-CA" dirty="0">
                <a:solidFill>
                  <a:schemeClr val="bg1"/>
                </a:solidFill>
              </a:rPr>
              <a:t>5. Making diary cards a habit</a:t>
            </a:r>
          </a:p>
        </p:txBody>
      </p:sp>
      <p:pic>
        <p:nvPicPr>
          <p:cNvPr id="7" name="Content Placeholder 6" descr="Text&#10;&#10;Description automatically generated with medium confidence">
            <a:extLst>
              <a:ext uri="{FF2B5EF4-FFF2-40B4-BE49-F238E27FC236}">
                <a16:creationId xmlns:a16="http://schemas.microsoft.com/office/drawing/2014/main" id="{30978CAD-24E7-42F4-A34C-43EE7BAFB6EF}"/>
              </a:ext>
            </a:extLst>
          </p:cNvPr>
          <p:cNvPicPr>
            <a:picLocks noGrp="1" noChangeAspect="1"/>
          </p:cNvPicPr>
          <p:nvPr>
            <p:ph idx="4294967295"/>
          </p:nvPr>
        </p:nvPicPr>
        <p:blipFill>
          <a:blip r:embed="rId3"/>
          <a:stretch>
            <a:fillRect/>
          </a:stretch>
        </p:blipFill>
        <p:spPr>
          <a:xfrm>
            <a:off x="4551363" y="96838"/>
            <a:ext cx="7640637" cy="6664325"/>
          </a:xfrm>
        </p:spPr>
      </p:pic>
      <p:pic>
        <p:nvPicPr>
          <p:cNvPr id="6" name="Content Placeholder 4">
            <a:extLst>
              <a:ext uri="{FF2B5EF4-FFF2-40B4-BE49-F238E27FC236}">
                <a16:creationId xmlns:a16="http://schemas.microsoft.com/office/drawing/2014/main" id="{B5B4C2AA-0FC0-42F0-8D7F-454AA8F7E3C9}"/>
              </a:ext>
            </a:extLst>
          </p:cNvPr>
          <p:cNvPicPr>
            <a:picLocks noChangeAspect="1"/>
          </p:cNvPicPr>
          <p:nvPr/>
        </p:nvPicPr>
        <p:blipFill>
          <a:blip r:embed="rId4"/>
          <a:stretch>
            <a:fillRect/>
          </a:stretch>
        </p:blipFill>
        <p:spPr>
          <a:xfrm>
            <a:off x="170121" y="1984486"/>
            <a:ext cx="4087888" cy="4076072"/>
          </a:xfrm>
          <a:prstGeom prst="rect">
            <a:avLst/>
          </a:prstGeom>
        </p:spPr>
      </p:pic>
      <p:sp>
        <p:nvSpPr>
          <p:cNvPr id="3" name="Slide Number Placeholder 2">
            <a:extLst>
              <a:ext uri="{FF2B5EF4-FFF2-40B4-BE49-F238E27FC236}">
                <a16:creationId xmlns:a16="http://schemas.microsoft.com/office/drawing/2014/main" id="{3871606C-F59C-6271-2FF6-87DEBA27EE88}"/>
              </a:ext>
            </a:extLst>
          </p:cNvPr>
          <p:cNvSpPr>
            <a:spLocks noGrp="1"/>
          </p:cNvSpPr>
          <p:nvPr>
            <p:ph type="sldNum" sz="quarter" idx="12"/>
          </p:nvPr>
        </p:nvSpPr>
        <p:spPr/>
        <p:txBody>
          <a:bodyPr/>
          <a:lstStyle/>
          <a:p>
            <a:fld id="{F48A3050-3C4F-4E17-905D-E7C5B5406460}" type="slidenum">
              <a:rPr lang="en-CA" smtClean="0"/>
              <a:t>51</a:t>
            </a:fld>
            <a:endParaRPr lang="en-CA"/>
          </a:p>
        </p:txBody>
      </p:sp>
    </p:spTree>
    <p:extLst>
      <p:ext uri="{BB962C8B-B14F-4D97-AF65-F5344CB8AC3E}">
        <p14:creationId xmlns:p14="http://schemas.microsoft.com/office/powerpoint/2010/main" val="30408715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2F404-B0BC-A899-D31D-236D3A30AB0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3977DEA-4853-02C1-47A2-72FAEB5AC747}"/>
              </a:ext>
            </a:extLst>
          </p:cNvPr>
          <p:cNvPicPr/>
          <p:nvPr/>
        </p:nvPicPr>
        <p:blipFill>
          <a:blip r:embed="rId2" r:link="rId3">
            <a:extLst>
              <a:ext uri="{28A0092B-C50C-407E-A947-70E740481C1C}">
                <a14:useLocalDpi xmlns:a14="http://schemas.microsoft.com/office/drawing/2010/main" val="0"/>
              </a:ext>
            </a:extLst>
          </a:blip>
          <a:stretch>
            <a:fillRect/>
          </a:stretch>
        </p:blipFill>
        <p:spPr bwMode="auto">
          <a:xfrm>
            <a:off x="278859" y="397135"/>
            <a:ext cx="11634281" cy="6235430"/>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8" name="TextBox 7">
            <a:extLst>
              <a:ext uri="{FF2B5EF4-FFF2-40B4-BE49-F238E27FC236}">
                <a16:creationId xmlns:a16="http://schemas.microsoft.com/office/drawing/2014/main" id="{FC465466-6D15-C8FB-685A-FF3EDA66E698}"/>
              </a:ext>
            </a:extLst>
          </p:cNvPr>
          <p:cNvSpPr txBox="1"/>
          <p:nvPr/>
        </p:nvSpPr>
        <p:spPr>
          <a:xfrm>
            <a:off x="198417" y="2577567"/>
            <a:ext cx="2016081" cy="369332"/>
          </a:xfrm>
          <a:prstGeom prst="rect">
            <a:avLst/>
          </a:prstGeom>
          <a:noFill/>
        </p:spPr>
        <p:txBody>
          <a:bodyPr wrap="square">
            <a:spAutoFit/>
          </a:bodyPr>
          <a:lstStyle/>
          <a:p>
            <a:r>
              <a:rPr lang="en-CA" sz="1800" dirty="0"/>
              <a:t>. </a:t>
            </a:r>
            <a:endParaRPr lang="en-CA" dirty="0"/>
          </a:p>
        </p:txBody>
      </p:sp>
      <p:sp>
        <p:nvSpPr>
          <p:cNvPr id="10" name="TextBox 9">
            <a:extLst>
              <a:ext uri="{FF2B5EF4-FFF2-40B4-BE49-F238E27FC236}">
                <a16:creationId xmlns:a16="http://schemas.microsoft.com/office/drawing/2014/main" id="{0C690D67-543D-3D4E-9BD2-030CCA24A83D}"/>
              </a:ext>
            </a:extLst>
          </p:cNvPr>
          <p:cNvSpPr txBox="1"/>
          <p:nvPr/>
        </p:nvSpPr>
        <p:spPr>
          <a:xfrm>
            <a:off x="198418" y="2946899"/>
            <a:ext cx="1760620" cy="369332"/>
          </a:xfrm>
          <a:prstGeom prst="rect">
            <a:avLst/>
          </a:prstGeom>
          <a:noFill/>
        </p:spPr>
        <p:txBody>
          <a:bodyPr wrap="square">
            <a:spAutoFit/>
          </a:bodyPr>
          <a:lstStyle/>
          <a:p>
            <a:r>
              <a:rPr lang="en-CA" sz="1800" dirty="0">
                <a:solidFill>
                  <a:srgbClr val="FF0000"/>
                </a:solidFill>
              </a:rPr>
              <a:t> </a:t>
            </a:r>
            <a:endParaRPr lang="en-CA" dirty="0">
              <a:solidFill>
                <a:srgbClr val="FF0000"/>
              </a:solidFill>
            </a:endParaRPr>
          </a:p>
        </p:txBody>
      </p:sp>
      <p:sp>
        <p:nvSpPr>
          <p:cNvPr id="14" name="TextBox 13">
            <a:extLst>
              <a:ext uri="{FF2B5EF4-FFF2-40B4-BE49-F238E27FC236}">
                <a16:creationId xmlns:a16="http://schemas.microsoft.com/office/drawing/2014/main" id="{DB2758EF-B3EA-4FEA-DBD5-D67BADA94B2E}"/>
              </a:ext>
            </a:extLst>
          </p:cNvPr>
          <p:cNvSpPr txBox="1"/>
          <p:nvPr/>
        </p:nvSpPr>
        <p:spPr>
          <a:xfrm>
            <a:off x="1873188" y="2577567"/>
            <a:ext cx="6528896" cy="369332"/>
          </a:xfrm>
          <a:prstGeom prst="rect">
            <a:avLst/>
          </a:prstGeom>
          <a:noFill/>
        </p:spPr>
        <p:txBody>
          <a:bodyPr wrap="square">
            <a:spAutoFit/>
          </a:bodyPr>
          <a:lstStyle/>
          <a:p>
            <a:r>
              <a:rPr lang="en-CA" sz="1800" dirty="0">
                <a:solidFill>
                  <a:srgbClr val="FF0000"/>
                </a:solidFill>
              </a:rPr>
              <a:t> </a:t>
            </a:r>
            <a:endParaRPr lang="en-CA" dirty="0">
              <a:solidFill>
                <a:srgbClr val="FF0000"/>
              </a:solidFill>
            </a:endParaRPr>
          </a:p>
        </p:txBody>
      </p:sp>
      <p:sp>
        <p:nvSpPr>
          <p:cNvPr id="16" name="TextBox 15">
            <a:extLst>
              <a:ext uri="{FF2B5EF4-FFF2-40B4-BE49-F238E27FC236}">
                <a16:creationId xmlns:a16="http://schemas.microsoft.com/office/drawing/2014/main" id="{12CBCABA-3326-1A72-1330-A002B58ED040}"/>
              </a:ext>
            </a:extLst>
          </p:cNvPr>
          <p:cNvSpPr txBox="1"/>
          <p:nvPr/>
        </p:nvSpPr>
        <p:spPr>
          <a:xfrm>
            <a:off x="1873188" y="2966840"/>
            <a:ext cx="6369729" cy="369332"/>
          </a:xfrm>
          <a:prstGeom prst="rect">
            <a:avLst/>
          </a:prstGeom>
          <a:noFill/>
        </p:spPr>
        <p:txBody>
          <a:bodyPr wrap="square">
            <a:spAutoFit/>
          </a:bodyPr>
          <a:lstStyle/>
          <a:p>
            <a:r>
              <a:rPr lang="en-CA" sz="1800" dirty="0">
                <a:solidFill>
                  <a:srgbClr val="FF0000"/>
                </a:solidFill>
              </a:rPr>
              <a:t> </a:t>
            </a:r>
            <a:endParaRPr lang="en-CA" dirty="0">
              <a:solidFill>
                <a:srgbClr val="FF0000"/>
              </a:solidFill>
            </a:endParaRPr>
          </a:p>
        </p:txBody>
      </p:sp>
      <p:sp>
        <p:nvSpPr>
          <p:cNvPr id="7" name="TextBox 6">
            <a:extLst>
              <a:ext uri="{FF2B5EF4-FFF2-40B4-BE49-F238E27FC236}">
                <a16:creationId xmlns:a16="http://schemas.microsoft.com/office/drawing/2014/main" id="{8400B402-A449-D31A-642C-35E4016B8DA4}"/>
              </a:ext>
            </a:extLst>
          </p:cNvPr>
          <p:cNvSpPr txBox="1"/>
          <p:nvPr/>
        </p:nvSpPr>
        <p:spPr>
          <a:xfrm>
            <a:off x="1873188" y="1477951"/>
            <a:ext cx="5683017" cy="369332"/>
          </a:xfrm>
          <a:prstGeom prst="rect">
            <a:avLst/>
          </a:prstGeom>
          <a:noFill/>
        </p:spPr>
        <p:txBody>
          <a:bodyPr wrap="square">
            <a:spAutoFit/>
          </a:bodyPr>
          <a:lstStyle/>
          <a:p>
            <a:r>
              <a:rPr lang="en-CA" dirty="0">
                <a:solidFill>
                  <a:srgbClr val="FF0000"/>
                </a:solidFill>
              </a:rPr>
              <a:t>M  T    W   T     F    S    S</a:t>
            </a:r>
          </a:p>
        </p:txBody>
      </p:sp>
      <p:sp>
        <p:nvSpPr>
          <p:cNvPr id="2" name="Slide Number Placeholder 1">
            <a:extLst>
              <a:ext uri="{FF2B5EF4-FFF2-40B4-BE49-F238E27FC236}">
                <a16:creationId xmlns:a16="http://schemas.microsoft.com/office/drawing/2014/main" id="{1BC54E89-25DD-32B3-8AB9-9953DCB319FA}"/>
              </a:ext>
            </a:extLst>
          </p:cNvPr>
          <p:cNvSpPr>
            <a:spLocks noGrp="1"/>
          </p:cNvSpPr>
          <p:nvPr>
            <p:ph type="sldNum" sz="quarter" idx="12"/>
          </p:nvPr>
        </p:nvSpPr>
        <p:spPr/>
        <p:txBody>
          <a:bodyPr/>
          <a:lstStyle/>
          <a:p>
            <a:fld id="{F48A3050-3C4F-4E17-905D-E7C5B5406460}" type="slidenum">
              <a:rPr lang="en-CA" smtClean="0"/>
              <a:t>52</a:t>
            </a:fld>
            <a:endParaRPr lang="en-CA"/>
          </a:p>
        </p:txBody>
      </p:sp>
    </p:spTree>
    <p:extLst>
      <p:ext uri="{BB962C8B-B14F-4D97-AF65-F5344CB8AC3E}">
        <p14:creationId xmlns:p14="http://schemas.microsoft.com/office/powerpoint/2010/main" val="53280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4" grpId="0"/>
      <p:bldP spid="1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50BF9F-9E3E-A6F2-31EA-95654F3E4A85}"/>
              </a:ext>
            </a:extLst>
          </p:cNvPr>
          <p:cNvSpPr>
            <a:spLocks noGrp="1"/>
          </p:cNvSpPr>
          <p:nvPr>
            <p:ph type="sldNum" sz="quarter" idx="12"/>
          </p:nvPr>
        </p:nvSpPr>
        <p:spPr/>
        <p:txBody>
          <a:bodyPr/>
          <a:lstStyle/>
          <a:p>
            <a:fld id="{1CD6768F-DFF3-4201-B2DD-5C0ADDD0A949}" type="slidenum">
              <a:rPr lang="en-CA" smtClean="0"/>
              <a:t>53</a:t>
            </a:fld>
            <a:endParaRPr lang="en-CA"/>
          </a:p>
        </p:txBody>
      </p:sp>
      <p:sp>
        <p:nvSpPr>
          <p:cNvPr id="4" name="TextBox 3">
            <a:extLst>
              <a:ext uri="{FF2B5EF4-FFF2-40B4-BE49-F238E27FC236}">
                <a16:creationId xmlns:a16="http://schemas.microsoft.com/office/drawing/2014/main" id="{953E3B1E-92A4-FD45-B295-38DF47461562}"/>
              </a:ext>
            </a:extLst>
          </p:cNvPr>
          <p:cNvSpPr txBox="1"/>
          <p:nvPr/>
        </p:nvSpPr>
        <p:spPr>
          <a:xfrm>
            <a:off x="0" y="70021"/>
            <a:ext cx="12192000" cy="6552050"/>
          </a:xfrm>
          <a:prstGeom prst="rect">
            <a:avLst/>
          </a:prstGeom>
          <a:noFill/>
        </p:spPr>
        <p:txBody>
          <a:bodyPr wrap="square">
            <a:spAutoFit/>
          </a:bodyPr>
          <a:lstStyle/>
          <a:p>
            <a:pPr>
              <a:lnSpc>
                <a:spcPct val="115000"/>
              </a:lnSpc>
              <a:spcAft>
                <a:spcPts val="800"/>
              </a:spcAft>
              <a:buNone/>
            </a:pPr>
            <a:r>
              <a:rPr lang="en-CA" sz="2400"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I HAVE ADHD WHICH MAKES DOING THE HOMEWORK VERY CHALLENGING DO YOU HAVE ANY SUGGESTIONS?</a:t>
            </a:r>
            <a:endParaRPr lang="en-CA" sz="2400" kern="100"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15000"/>
              </a:lnSpc>
              <a:spcAft>
                <a:spcPts val="800"/>
              </a:spcAft>
              <a:buFont typeface="Arial" panose="020B0604020202020204" pitchFamily="34" charset="0"/>
              <a:buChar char="•"/>
            </a:pPr>
            <a:r>
              <a:rPr lang="en-CA" sz="1600" kern="0" dirty="0">
                <a:effectLst/>
                <a:latin typeface="Arial" panose="020B0604020202020204" pitchFamily="34" charset="0"/>
                <a:ea typeface="Times New Roman" panose="02020603050405020304" pitchFamily="18" charset="0"/>
                <a:cs typeface="Arial" panose="020B0604020202020204" pitchFamily="34" charset="0"/>
              </a:rPr>
              <a:t>This is a common challenge for course participants with ADHD or ADHD-like traits. The goal is to make the executive functioning load as light as possible so that participants can focus on reflection and integration rather than organization.</a:t>
            </a:r>
            <a:r>
              <a:rPr lang="en-CA" sz="1600" kern="100" dirty="0">
                <a:latin typeface="Arial" panose="020B0604020202020204" pitchFamily="34" charset="0"/>
                <a:ea typeface="Calibri" panose="020F0502020204030204" pitchFamily="34" charset="0"/>
                <a:cs typeface="Arial" panose="020B0604020202020204" pitchFamily="34" charset="0"/>
              </a:rPr>
              <a:t> </a:t>
            </a:r>
            <a:r>
              <a:rPr lang="en-CA" sz="1600" kern="0" dirty="0">
                <a:effectLst/>
                <a:latin typeface="Arial" panose="020B0604020202020204" pitchFamily="34" charset="0"/>
                <a:ea typeface="Times New Roman" panose="02020603050405020304" pitchFamily="18" charset="0"/>
                <a:cs typeface="Arial" panose="020B0604020202020204" pitchFamily="34" charset="0"/>
              </a:rPr>
              <a:t>ADHD brains often struggle to hold and sequence multiple steps.</a:t>
            </a:r>
            <a:endParaRPr lang="en-CA" sz="1600" kern="100"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15000"/>
              </a:lnSpc>
              <a:spcAft>
                <a:spcPts val="800"/>
              </a:spcAft>
              <a:buFont typeface="Arial" panose="020B0604020202020204" pitchFamily="34" charset="0"/>
              <a:buChar char="•"/>
            </a:pPr>
            <a:r>
              <a:rPr lang="en-CA" sz="1600" kern="0" dirty="0">
                <a:effectLst/>
                <a:latin typeface="Arial" panose="020B0604020202020204" pitchFamily="34" charset="0"/>
                <a:ea typeface="Times New Roman" panose="02020603050405020304" pitchFamily="18" charset="0"/>
                <a:cs typeface="Arial" panose="020B0604020202020204" pitchFamily="34" charset="0"/>
              </a:rPr>
              <a:t>Keep all handouts, exercises, and notes in a single three-ring binder with 32 tabs. Label it “Simple Course” </a:t>
            </a:r>
            <a:endParaRPr lang="en-CA" sz="1600" kern="100"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15000"/>
              </a:lnSpc>
              <a:spcAft>
                <a:spcPts val="800"/>
              </a:spcAft>
              <a:buFont typeface="Arial" panose="020B0604020202020204" pitchFamily="34" charset="0"/>
              <a:buChar char="•"/>
            </a:pPr>
            <a:r>
              <a:rPr lang="en-CA" sz="1600" kern="0" dirty="0">
                <a:effectLst/>
                <a:latin typeface="Arial" panose="020B0604020202020204" pitchFamily="34" charset="0"/>
                <a:ea typeface="Times New Roman" panose="02020603050405020304" pitchFamily="18" charset="0"/>
                <a:cs typeface="Arial" panose="020B0604020202020204" pitchFamily="34" charset="0"/>
              </a:rPr>
              <a:t>Under each weekly tab print and keep 1. Kate’s summaries 2. the homework slide</a:t>
            </a:r>
            <a:r>
              <a:rPr lang="en-CA" sz="1600" kern="0" dirty="0">
                <a:latin typeface="Arial" panose="020B0604020202020204" pitchFamily="34" charset="0"/>
                <a:ea typeface="Times New Roman" panose="02020603050405020304" pitchFamily="18" charset="0"/>
                <a:cs typeface="Arial" panose="020B0604020202020204" pitchFamily="34" charset="0"/>
              </a:rPr>
              <a:t> 3. your </a:t>
            </a:r>
            <a:r>
              <a:rPr lang="en-CA" sz="1600" kern="0" dirty="0">
                <a:effectLst/>
                <a:latin typeface="Arial" panose="020B0604020202020204" pitchFamily="34" charset="0"/>
                <a:ea typeface="Times New Roman" panose="02020603050405020304" pitchFamily="18" charset="0"/>
                <a:cs typeface="Arial" panose="020B0604020202020204" pitchFamily="34" charset="0"/>
              </a:rPr>
              <a:t>holes diary card. </a:t>
            </a:r>
            <a:r>
              <a:rPr lang="en-CA" sz="1600" kern="0" dirty="0">
                <a:latin typeface="Arial" panose="020B0604020202020204" pitchFamily="34" charset="0"/>
                <a:ea typeface="Times New Roman" panose="02020603050405020304" pitchFamily="18" charset="0"/>
                <a:cs typeface="Arial" panose="020B0604020202020204" pitchFamily="34" charset="0"/>
              </a:rPr>
              <a:t>4. the template of any other</a:t>
            </a:r>
            <a:r>
              <a:rPr lang="en-CA" sz="1600" kern="0" dirty="0">
                <a:effectLst/>
                <a:latin typeface="Arial" panose="020B0604020202020204" pitchFamily="34" charset="0"/>
                <a:ea typeface="Times New Roman" panose="02020603050405020304" pitchFamily="18" charset="0"/>
                <a:cs typeface="Arial" panose="020B0604020202020204" pitchFamily="34" charset="0"/>
              </a:rPr>
              <a:t> tool that was part of the homework that week</a:t>
            </a:r>
            <a:r>
              <a:rPr lang="en-CA" sz="1600" kern="0" dirty="0">
                <a:latin typeface="Arial" panose="020B0604020202020204" pitchFamily="34" charset="0"/>
                <a:ea typeface="Times New Roman" panose="02020603050405020304" pitchFamily="18" charset="0"/>
                <a:cs typeface="Arial" panose="020B0604020202020204" pitchFamily="34" charset="0"/>
              </a:rPr>
              <a:t> 5.</a:t>
            </a:r>
            <a:r>
              <a:rPr lang="en-CA" sz="1600" kern="0" dirty="0">
                <a:effectLst/>
                <a:latin typeface="Arial" panose="020B0604020202020204" pitchFamily="34" charset="0"/>
                <a:ea typeface="Times New Roman" panose="02020603050405020304" pitchFamily="18" charset="0"/>
                <a:cs typeface="Arial" panose="020B0604020202020204" pitchFamily="34" charset="0"/>
              </a:rPr>
              <a:t> an updated skills list.</a:t>
            </a:r>
            <a:endParaRPr lang="en-CA" sz="1600" kern="100"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15000"/>
              </a:lnSpc>
              <a:spcAft>
                <a:spcPts val="800"/>
              </a:spcAft>
              <a:buFont typeface="Arial" panose="020B0604020202020204" pitchFamily="34" charset="0"/>
              <a:buChar char="•"/>
            </a:pPr>
            <a:r>
              <a:rPr lang="en-CA" sz="1600" kern="0" dirty="0">
                <a:effectLst/>
                <a:latin typeface="Arial" panose="020B0604020202020204" pitchFamily="34" charset="0"/>
                <a:ea typeface="Times New Roman" panose="02020603050405020304" pitchFamily="18" charset="0"/>
                <a:cs typeface="Arial" panose="020B0604020202020204" pitchFamily="34" charset="0"/>
              </a:rPr>
              <a:t>Build a “Paper Ritual”: Paperwork is easiest when paired with a ritual and a cue. Choose a consistent day/time and place (same desk, table, or even café) to do the homework. Pair the homework with something pleasant, favorite music, tea, or a candle.</a:t>
            </a:r>
            <a:r>
              <a:rPr lang="en-CA" sz="1600" kern="100" dirty="0">
                <a:latin typeface="Arial" panose="020B0604020202020204" pitchFamily="34" charset="0"/>
                <a:ea typeface="Calibri" panose="020F0502020204030204" pitchFamily="34" charset="0"/>
                <a:cs typeface="Arial" panose="020B0604020202020204" pitchFamily="34" charset="0"/>
              </a:rPr>
              <a:t> </a:t>
            </a:r>
            <a:r>
              <a:rPr lang="en-CA" sz="1600" kern="0" dirty="0">
                <a:effectLst/>
                <a:latin typeface="Arial" panose="020B0604020202020204" pitchFamily="34" charset="0"/>
                <a:ea typeface="Times New Roman" panose="02020603050405020304" pitchFamily="18" charset="0"/>
                <a:cs typeface="Arial" panose="020B0604020202020204" pitchFamily="34" charset="0"/>
              </a:rPr>
              <a:t>Frame it as “time </a:t>
            </a:r>
            <a:r>
              <a:rPr lang="en-CA" sz="1600" kern="0" dirty="0">
                <a:latin typeface="Arial" panose="020B0604020202020204" pitchFamily="34" charset="0"/>
                <a:ea typeface="Times New Roman" panose="02020603050405020304" pitchFamily="18" charset="0"/>
                <a:cs typeface="Arial" panose="020B0604020202020204" pitchFamily="34" charset="0"/>
              </a:rPr>
              <a:t>for personal growth and healing</a:t>
            </a:r>
            <a:r>
              <a:rPr lang="en-CA" sz="1600" kern="0" dirty="0">
                <a:effectLst/>
                <a:latin typeface="Arial" panose="020B0604020202020204" pitchFamily="34" charset="0"/>
                <a:ea typeface="Times New Roman" panose="02020603050405020304" pitchFamily="18" charset="0"/>
                <a:cs typeface="Arial" panose="020B0604020202020204" pitchFamily="34" charset="0"/>
              </a:rPr>
              <a:t>,” not “homework.” </a:t>
            </a:r>
            <a:endParaRPr lang="en-CA" sz="1600" kern="100"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15000"/>
              </a:lnSpc>
              <a:spcAft>
                <a:spcPts val="800"/>
              </a:spcAft>
              <a:buFont typeface="Arial" panose="020B0604020202020204" pitchFamily="34" charset="0"/>
              <a:buChar char="•"/>
            </a:pPr>
            <a:r>
              <a:rPr lang="en-CA" sz="1600" kern="0" dirty="0">
                <a:effectLst/>
                <a:latin typeface="Arial" panose="020B0604020202020204" pitchFamily="34" charset="0"/>
                <a:ea typeface="Times New Roman" panose="02020603050405020304" pitchFamily="18" charset="0"/>
                <a:cs typeface="Arial" panose="020B0604020202020204" pitchFamily="34" charset="0"/>
              </a:rPr>
              <a:t>Use “micro-goals” like: “Spend five minutes every evening doing holes diary card and 30 minutes once a week doing the rest of the homework”.</a:t>
            </a:r>
            <a:endParaRPr lang="en-CA" sz="1600" kern="100"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15000"/>
              </a:lnSpc>
              <a:spcAft>
                <a:spcPts val="800"/>
              </a:spcAft>
              <a:buFont typeface="Arial" panose="020B0604020202020204" pitchFamily="34" charset="0"/>
              <a:buChar char="•"/>
            </a:pPr>
            <a:r>
              <a:rPr lang="en-CA" sz="1600" kern="100" dirty="0">
                <a:effectLst/>
                <a:latin typeface="Arial" panose="020B0604020202020204" pitchFamily="34" charset="0"/>
                <a:ea typeface="Calibri" panose="020F0502020204030204" pitchFamily="34" charset="0"/>
                <a:cs typeface="Arial" panose="020B0604020202020204" pitchFamily="34" charset="0"/>
              </a:rPr>
              <a:t>Come to homework group or find</a:t>
            </a:r>
            <a:r>
              <a:rPr lang="en-CA" sz="1600" kern="0" dirty="0">
                <a:effectLst/>
                <a:latin typeface="Arial" panose="020B0604020202020204" pitchFamily="34" charset="0"/>
                <a:ea typeface="Times New Roman" panose="02020603050405020304" pitchFamily="18" charset="0"/>
                <a:cs typeface="Arial" panose="020B0604020202020204" pitchFamily="34" charset="0"/>
              </a:rPr>
              <a:t> a homework </a:t>
            </a:r>
            <a:r>
              <a:rPr lang="en-CA" sz="1600" kern="0" dirty="0" err="1">
                <a:effectLst/>
                <a:latin typeface="Arial" panose="020B0604020202020204" pitchFamily="34" charset="0"/>
                <a:ea typeface="Times New Roman" panose="02020603050405020304" pitchFamily="18" charset="0"/>
                <a:cs typeface="Arial" panose="020B0604020202020204" pitchFamily="34" charset="0"/>
              </a:rPr>
              <a:t>buddie</a:t>
            </a:r>
            <a:r>
              <a:rPr lang="en-CA" sz="1600" kern="0" dirty="0">
                <a:effectLst/>
                <a:latin typeface="Arial" panose="020B0604020202020204" pitchFamily="34" charset="0"/>
                <a:ea typeface="Times New Roman" panose="02020603050405020304" pitchFamily="18" charset="0"/>
                <a:cs typeface="Arial" panose="020B0604020202020204" pitchFamily="34" charset="0"/>
              </a:rPr>
              <a:t> to work with once a </a:t>
            </a:r>
            <a:r>
              <a:rPr lang="en-CA" sz="1600" kern="0" dirty="0">
                <a:latin typeface="Arial" panose="020B0604020202020204" pitchFamily="34" charset="0"/>
                <a:ea typeface="Times New Roman" panose="02020603050405020304" pitchFamily="18" charset="0"/>
                <a:cs typeface="Arial" panose="020B0604020202020204" pitchFamily="34" charset="0"/>
              </a:rPr>
              <a:t>week. Track your progress after your homework time.</a:t>
            </a:r>
            <a:endParaRPr lang="en-CA" sz="1600" kern="100"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15000"/>
              </a:lnSpc>
              <a:spcAft>
                <a:spcPts val="800"/>
              </a:spcAft>
              <a:buFont typeface="Arial" panose="020B0604020202020204" pitchFamily="34" charset="0"/>
              <a:buChar char="•"/>
            </a:pPr>
            <a:r>
              <a:rPr lang="en-CA" sz="1600" kern="0" dirty="0">
                <a:effectLst/>
                <a:latin typeface="Arial" panose="020B0604020202020204" pitchFamily="34" charset="0"/>
                <a:ea typeface="Times New Roman" panose="02020603050405020304" pitchFamily="18" charset="0"/>
                <a:cs typeface="Arial" panose="020B0604020202020204" pitchFamily="34" charset="0"/>
              </a:rPr>
              <a:t>Use digital templates (fillable PDFs or Google Docs) </a:t>
            </a:r>
            <a:r>
              <a:rPr lang="en-CA" sz="1600" kern="0" dirty="0">
                <a:latin typeface="Arial" panose="020B0604020202020204" pitchFamily="34" charset="0"/>
                <a:ea typeface="Times New Roman" panose="02020603050405020304" pitchFamily="18" charset="0"/>
                <a:cs typeface="Arial" panose="020B0604020202020204" pitchFamily="34" charset="0"/>
              </a:rPr>
              <a:t>if you</a:t>
            </a:r>
            <a:r>
              <a:rPr lang="en-CA" sz="1600" kern="0" dirty="0">
                <a:effectLst/>
                <a:latin typeface="Arial" panose="020B0604020202020204" pitchFamily="34" charset="0"/>
                <a:ea typeface="Times New Roman" panose="02020603050405020304" pitchFamily="18" charset="0"/>
                <a:cs typeface="Arial" panose="020B0604020202020204" pitchFamily="34" charset="0"/>
              </a:rPr>
              <a:t> lose papers easily. Apps like Notion, Evernote, or Apple Notes can serve as a digital “Simple Journal.” Set a recurring reminder (“Simple holes diary card time – everyday at 7pm”).</a:t>
            </a:r>
            <a:endParaRPr lang="en-CA" sz="1600" kern="100"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15000"/>
              </a:lnSpc>
              <a:spcAft>
                <a:spcPts val="800"/>
              </a:spcAft>
              <a:buFont typeface="Arial" panose="020B0604020202020204" pitchFamily="34" charset="0"/>
              <a:buChar char="•"/>
            </a:pPr>
            <a:r>
              <a:rPr lang="en-CA" sz="1600" kern="0" dirty="0">
                <a:effectLst/>
                <a:latin typeface="Arial" panose="020B0604020202020204" pitchFamily="34" charset="0"/>
                <a:ea typeface="Times New Roman" panose="02020603050405020304" pitchFamily="18" charset="0"/>
                <a:cs typeface="Arial" panose="020B0604020202020204" pitchFamily="34" charset="0"/>
              </a:rPr>
              <a:t>Disorganization is not laziness; it’s a cognitive pattern related to time perception and working memory. The course itself can become a supportive laboratory for practicing new habits of attention and structure. The course isn’t about being perfectly organized it’s about building gentle systems that help your deeper self have room to emerge.</a:t>
            </a:r>
            <a:endParaRPr lang="en-CA" sz="16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349030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E1BE9E-4EE5-B18F-97CD-1AB22EA64A41}"/>
              </a:ext>
            </a:extLst>
          </p:cNvPr>
          <p:cNvSpPr>
            <a:spLocks noGrp="1"/>
          </p:cNvSpPr>
          <p:nvPr>
            <p:ph type="sldNum" sz="quarter" idx="12"/>
          </p:nvPr>
        </p:nvSpPr>
        <p:spPr/>
        <p:txBody>
          <a:bodyPr/>
          <a:lstStyle/>
          <a:p>
            <a:fld id="{1CD6768F-DFF3-4201-B2DD-5C0ADDD0A949}" type="slidenum">
              <a:rPr lang="en-CA" smtClean="0"/>
              <a:t>54</a:t>
            </a:fld>
            <a:endParaRPr lang="en-CA"/>
          </a:p>
        </p:txBody>
      </p:sp>
      <p:sp>
        <p:nvSpPr>
          <p:cNvPr id="4" name="TextBox 3">
            <a:extLst>
              <a:ext uri="{FF2B5EF4-FFF2-40B4-BE49-F238E27FC236}">
                <a16:creationId xmlns:a16="http://schemas.microsoft.com/office/drawing/2014/main" id="{A8011AFD-1148-5A33-D460-4058F545D9CC}"/>
              </a:ext>
            </a:extLst>
          </p:cNvPr>
          <p:cNvSpPr txBox="1"/>
          <p:nvPr/>
        </p:nvSpPr>
        <p:spPr>
          <a:xfrm>
            <a:off x="94268" y="0"/>
            <a:ext cx="12191999" cy="6360716"/>
          </a:xfrm>
          <a:prstGeom prst="rect">
            <a:avLst/>
          </a:prstGeom>
          <a:noFill/>
        </p:spPr>
        <p:txBody>
          <a:bodyPr wrap="square">
            <a:spAutoFit/>
          </a:bodyPr>
          <a:lstStyle/>
          <a:p>
            <a:pPr>
              <a:lnSpc>
                <a:spcPct val="115000"/>
              </a:lnSpc>
              <a:spcAft>
                <a:spcPts val="800"/>
              </a:spcAft>
              <a:buNone/>
            </a:pPr>
            <a:r>
              <a:rPr lang="en-CA" sz="18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CA" sz="28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HOMEWORK GROUP STRUCTURE</a:t>
            </a:r>
            <a:endParaRPr lang="en-CA"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Purpose: Support each other in following through with course tools, skills and strategies without advice-giving.</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Time Structure (15 minutes per person if groups of 2 or 10 minutes if groups of 3)</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 1 minute — Quick intro + one-breath check-in with personal dashboard: window of tolerance, crisis risk and energy levels.</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 14 minutes — Guided homework reflection.</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Roles</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Reflector: Shares honestly about homework progress and obstacles.</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Sounding Board: Mostly listens. No advice — use curiosity, not fixing.</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Witness (optional): If 3 people, this person gently keeps time and structure.</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Reflection Questions (write your answers)</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1. Clarity: </a:t>
            </a:r>
            <a:r>
              <a:rPr lang="en-CA" kern="0" dirty="0">
                <a:latin typeface="Arial" panose="020B0604020202020204" pitchFamily="34" charset="0"/>
                <a:ea typeface="Times New Roman" panose="02020603050405020304" pitchFamily="18" charset="0"/>
                <a:cs typeface="Arial" panose="020B0604020202020204" pitchFamily="34" charset="0"/>
              </a:rPr>
              <a:t>D</a:t>
            </a:r>
            <a:r>
              <a:rPr lang="en-CA" sz="1800" kern="0" dirty="0">
                <a:effectLst/>
                <a:latin typeface="Arial" panose="020B0604020202020204" pitchFamily="34" charset="0"/>
                <a:ea typeface="Times New Roman" panose="02020603050405020304" pitchFamily="18" charset="0"/>
                <a:cs typeface="Arial" panose="020B0604020202020204" pitchFamily="34" charset="0"/>
              </a:rPr>
              <a:t>o I understand all items of the homework? What feels unclear?</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2. Follow-through: Did I do the homework this week? If not, what didn’t I do and what got in the way?</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3. Process and Habits: Am I approaching the homework effectively? Which homework habit will I commit to this week?</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4. Next Action: What is one small concrete step I will take before our next meeting?</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061370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AFF45-297A-E111-465F-9151C702664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B88BBC-D6EA-D392-803E-20B80FC4AB7F}"/>
              </a:ext>
            </a:extLst>
          </p:cNvPr>
          <p:cNvSpPr>
            <a:spLocks noGrp="1"/>
          </p:cNvSpPr>
          <p:nvPr>
            <p:ph type="sldNum" sz="quarter" idx="12"/>
          </p:nvPr>
        </p:nvSpPr>
        <p:spPr/>
        <p:txBody>
          <a:bodyPr/>
          <a:lstStyle/>
          <a:p>
            <a:fld id="{1CD6768F-DFF3-4201-B2DD-5C0ADDD0A949}" type="slidenum">
              <a:rPr lang="en-CA" smtClean="0"/>
              <a:t>55</a:t>
            </a:fld>
            <a:endParaRPr lang="en-CA"/>
          </a:p>
        </p:txBody>
      </p:sp>
      <p:sp>
        <p:nvSpPr>
          <p:cNvPr id="4" name="TextBox 3">
            <a:extLst>
              <a:ext uri="{FF2B5EF4-FFF2-40B4-BE49-F238E27FC236}">
                <a16:creationId xmlns:a16="http://schemas.microsoft.com/office/drawing/2014/main" id="{A4934CD7-0A88-EB8D-3488-791D255AADBB}"/>
              </a:ext>
            </a:extLst>
          </p:cNvPr>
          <p:cNvSpPr txBox="1"/>
          <p:nvPr/>
        </p:nvSpPr>
        <p:spPr>
          <a:xfrm>
            <a:off x="94268" y="0"/>
            <a:ext cx="12191999" cy="6640279"/>
          </a:xfrm>
          <a:prstGeom prst="rect">
            <a:avLst/>
          </a:prstGeom>
          <a:noFill/>
        </p:spPr>
        <p:txBody>
          <a:bodyPr wrap="square">
            <a:spAutoFit/>
          </a:bodyPr>
          <a:lstStyle/>
          <a:p>
            <a:pPr>
              <a:lnSpc>
                <a:spcPct val="115000"/>
              </a:lnSpc>
              <a:spcAft>
                <a:spcPts val="800"/>
              </a:spcAft>
              <a:buNone/>
            </a:pPr>
            <a:r>
              <a:rPr lang="en-CA" sz="1800"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a:t>
            </a:r>
            <a:r>
              <a:rPr lang="en-CA" sz="2800"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HOMEWORK GROUP STRUCTURE</a:t>
            </a:r>
            <a:endParaRPr lang="en-CA" sz="2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Closing (15 seconds)</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 Reflector states their tiny next step (one sentence).</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Sounding board: Your job is to help the reflector hear themselves, not fix them.</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 </a:t>
            </a:r>
            <a:endParaRPr lang="en-CA" kern="100"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100" dirty="0">
                <a:effectLst/>
                <a:latin typeface="Arial" panose="020B0604020202020204" pitchFamily="34" charset="0"/>
                <a:ea typeface="Calibri" panose="020F0502020204030204" pitchFamily="34" charset="0"/>
                <a:cs typeface="Arial" panose="020B0604020202020204" pitchFamily="34" charset="0"/>
              </a:rPr>
              <a:t>                                                 </a:t>
            </a:r>
            <a:r>
              <a:rPr lang="en-CA" sz="28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HOMEWORK HABITS CHECKLIST</a:t>
            </a:r>
            <a:endParaRPr lang="en-CA" sz="2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Circle or check what you will try this week.</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1. Preparation habits</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 I schedule a specific time for homework.</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 I choose a consistent location with minimal distractions.</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 I gather what I need ahead of time (notebook, worksheet, pen).</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2. Focus &amp; pacing habits</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 I start with a tiny step (2–5 minutes).</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 I use a timer (10–15 minutes).</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 I remove distractions (phone away / Do Not Disturb).</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679073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B0B26-7FE1-63C2-303A-2B1633A87E0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11BFA8-DC21-9E61-4853-94573656A6B1}"/>
              </a:ext>
            </a:extLst>
          </p:cNvPr>
          <p:cNvSpPr>
            <a:spLocks noGrp="1"/>
          </p:cNvSpPr>
          <p:nvPr>
            <p:ph type="sldNum" sz="quarter" idx="12"/>
          </p:nvPr>
        </p:nvSpPr>
        <p:spPr/>
        <p:txBody>
          <a:bodyPr/>
          <a:lstStyle/>
          <a:p>
            <a:fld id="{1CD6768F-DFF3-4201-B2DD-5C0ADDD0A949}" type="slidenum">
              <a:rPr lang="en-CA" smtClean="0"/>
              <a:t>56</a:t>
            </a:fld>
            <a:endParaRPr lang="en-CA"/>
          </a:p>
        </p:txBody>
      </p:sp>
      <p:sp>
        <p:nvSpPr>
          <p:cNvPr id="4" name="TextBox 3">
            <a:extLst>
              <a:ext uri="{FF2B5EF4-FFF2-40B4-BE49-F238E27FC236}">
                <a16:creationId xmlns:a16="http://schemas.microsoft.com/office/drawing/2014/main" id="{381EB90C-AC61-4D4A-3565-71E75106D546}"/>
              </a:ext>
            </a:extLst>
          </p:cNvPr>
          <p:cNvSpPr txBox="1"/>
          <p:nvPr/>
        </p:nvSpPr>
        <p:spPr>
          <a:xfrm>
            <a:off x="94268" y="0"/>
            <a:ext cx="12191999" cy="5199885"/>
          </a:xfrm>
          <a:prstGeom prst="rect">
            <a:avLst/>
          </a:prstGeom>
          <a:noFill/>
        </p:spPr>
        <p:txBody>
          <a:bodyPr wrap="square">
            <a:spAutoFit/>
          </a:bodyPr>
          <a:lstStyle/>
          <a:p>
            <a:pPr>
              <a:lnSpc>
                <a:spcPct val="115000"/>
              </a:lnSpc>
              <a:spcAft>
                <a:spcPts val="800"/>
              </a:spcAft>
              <a:buNone/>
            </a:pPr>
            <a:r>
              <a:rPr lang="en-CA" sz="18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CA" sz="28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HOMEWORK HABITS CHECKLIST</a:t>
            </a:r>
            <a:endParaRPr lang="en-CA"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3. Tracking &amp; organization habits</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 I keep materials in one place (binder / folder / notebook).</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 I write down insights right after doing the homework.</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4. Self-compassion habits</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 I aim for progress, not perfection.</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 I notice resistance without judgment.</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5. Accountability habits</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 I review my week: What worked? What didn’t?</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 I share honestly with my buddy — even when I didn’t do it.</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Micro commitment:</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This week I will focus on: ■ Time ■ Place ■ Tiny step ■ Timer ■ Other please specify:</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387064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A943F-B93A-41AD-96D4-B4D66338A1AC}"/>
              </a:ext>
            </a:extLst>
          </p:cNvPr>
          <p:cNvSpPr>
            <a:spLocks noGrp="1"/>
          </p:cNvSpPr>
          <p:nvPr>
            <p:ph type="title" idx="4294967295"/>
          </p:nvPr>
        </p:nvSpPr>
        <p:spPr>
          <a:xfrm>
            <a:off x="325120" y="355956"/>
            <a:ext cx="11476002" cy="928313"/>
          </a:xfrm>
        </p:spPr>
        <p:txBody>
          <a:bodyPr>
            <a:normAutofit/>
          </a:bodyPr>
          <a:lstStyle/>
          <a:p>
            <a:pPr algn="ctr"/>
            <a:r>
              <a:rPr lang="en-US" sz="4800" dirty="0">
                <a:solidFill>
                  <a:schemeClr val="bg1"/>
                </a:solidFill>
              </a:rPr>
              <a:t>Homework for the coming week </a:t>
            </a:r>
            <a:endParaRPr lang="en-CA" sz="4800" dirty="0">
              <a:solidFill>
                <a:schemeClr val="bg1"/>
              </a:solidFill>
            </a:endParaRPr>
          </a:p>
        </p:txBody>
      </p:sp>
      <p:graphicFrame>
        <p:nvGraphicFramePr>
          <p:cNvPr id="7" name="Content Placeholder 2">
            <a:extLst>
              <a:ext uri="{FF2B5EF4-FFF2-40B4-BE49-F238E27FC236}">
                <a16:creationId xmlns:a16="http://schemas.microsoft.com/office/drawing/2014/main" id="{3A71F513-6228-43B1-8E20-47A145329E06}"/>
              </a:ext>
            </a:extLst>
          </p:cNvPr>
          <p:cNvGraphicFramePr>
            <a:graphicFrameLocks noGrp="1"/>
          </p:cNvGraphicFramePr>
          <p:nvPr>
            <p:ph idx="4294967295"/>
          </p:nvPr>
        </p:nvGraphicFramePr>
        <p:xfrm>
          <a:off x="522616" y="1443736"/>
          <a:ext cx="10917544" cy="4819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35354C74-861B-2477-6A73-1DAFB307EBC6}"/>
              </a:ext>
            </a:extLst>
          </p:cNvPr>
          <p:cNvSpPr>
            <a:spLocks noGrp="1"/>
          </p:cNvSpPr>
          <p:nvPr>
            <p:ph type="sldNum" sz="quarter" idx="12"/>
          </p:nvPr>
        </p:nvSpPr>
        <p:spPr/>
        <p:txBody>
          <a:bodyPr/>
          <a:lstStyle/>
          <a:p>
            <a:fld id="{F48A3050-3C4F-4E17-905D-E7C5B5406460}" type="slidenum">
              <a:rPr lang="en-CA" smtClean="0"/>
              <a:t>57</a:t>
            </a:fld>
            <a:endParaRPr lang="en-CA"/>
          </a:p>
        </p:txBody>
      </p:sp>
    </p:spTree>
    <p:extLst>
      <p:ext uri="{BB962C8B-B14F-4D97-AF65-F5344CB8AC3E}">
        <p14:creationId xmlns:p14="http://schemas.microsoft.com/office/powerpoint/2010/main" val="221608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8B95DA-2D9D-2B06-4689-29A3CBF3715F}"/>
              </a:ext>
            </a:extLst>
          </p:cNvPr>
          <p:cNvSpPr txBox="1"/>
          <p:nvPr/>
        </p:nvSpPr>
        <p:spPr>
          <a:xfrm>
            <a:off x="928871" y="-169500"/>
            <a:ext cx="10602193" cy="1282273"/>
          </a:xfrm>
          <a:prstGeom prst="rect">
            <a:avLst/>
          </a:prstGeom>
        </p:spPr>
        <p:txBody>
          <a:bodyPr vert="horz" lIns="91440" tIns="45720" rIns="91440" bIns="45720" rtlCol="0" anchor="ctr">
            <a:normAutofit/>
          </a:bodyPr>
          <a:lstStyle/>
          <a:p>
            <a:pPr defTabSz="914400">
              <a:lnSpc>
                <a:spcPct val="85000"/>
              </a:lnSpc>
              <a:spcBef>
                <a:spcPct val="0"/>
              </a:spcBef>
              <a:spcAft>
                <a:spcPts val="600"/>
              </a:spcAft>
            </a:pPr>
            <a:r>
              <a:rPr lang="en-US" sz="4800" cap="all" dirty="0">
                <a:solidFill>
                  <a:schemeClr val="bg1"/>
                </a:solidFill>
                <a:latin typeface="+mj-lt"/>
                <a:ea typeface="+mj-ea"/>
                <a:cs typeface="+mj-cs"/>
              </a:rPr>
              <a:t>WHAT ARE  CRISIS and crisis plans ?</a:t>
            </a:r>
          </a:p>
        </p:txBody>
      </p:sp>
      <p:graphicFrame>
        <p:nvGraphicFramePr>
          <p:cNvPr id="14" name="TextBox 4">
            <a:extLst>
              <a:ext uri="{FF2B5EF4-FFF2-40B4-BE49-F238E27FC236}">
                <a16:creationId xmlns:a16="http://schemas.microsoft.com/office/drawing/2014/main" id="{2B84185F-CD95-2DB6-39D2-DA94A1CB638E}"/>
              </a:ext>
            </a:extLst>
          </p:cNvPr>
          <p:cNvGraphicFramePr/>
          <p:nvPr/>
        </p:nvGraphicFramePr>
        <p:xfrm>
          <a:off x="149225" y="327258"/>
          <a:ext cx="11893550" cy="8919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047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31452304-BDBD-4274-8BED-79FF61703BA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3C1FF1E3-9EDE-4545-9EB1-60A5A042100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graphicEl>
                                              <a:dgm id="{6B70344D-7430-4883-8ED0-B71572AF01F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graphicEl>
                                              <a:dgm id="{714E9130-4526-4B11-9476-65EB9999E7C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graphicEl>
                                              <a:dgm id="{4091990A-CEF3-42CD-B423-2C8EB96B347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dgm id="{ABAF99DB-1DF5-485B-A617-1DDC8006C270}"/>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graphicEl>
                                              <a:dgm id="{87FCF396-E838-4339-BD44-F96BA297B55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F9CA4F-5473-DCF8-F388-44B1481D8EEA}"/>
              </a:ext>
            </a:extLst>
          </p:cNvPr>
          <p:cNvSpPr txBox="1"/>
          <p:nvPr/>
        </p:nvSpPr>
        <p:spPr>
          <a:xfrm>
            <a:off x="4111503" y="-125820"/>
            <a:ext cx="7931397" cy="7109639"/>
          </a:xfrm>
          <a:prstGeom prst="rect">
            <a:avLst/>
          </a:prstGeom>
          <a:noFill/>
        </p:spPr>
        <p:txBody>
          <a:bodyPr wrap="square">
            <a:spAutoFit/>
          </a:bodyPr>
          <a:lstStyle/>
          <a:p>
            <a:pPr marL="285750" indent="-285750">
              <a:buFont typeface="Arial" panose="020B0604020202020204" pitchFamily="34" charset="0"/>
              <a:buChar char="•"/>
            </a:pPr>
            <a:r>
              <a:rPr lang="en-US" sz="2400" b="0" i="0" dirty="0">
                <a:effectLst/>
                <a:latin typeface="+mj-lt"/>
              </a:rPr>
              <a:t>Preparing for  future crisis they are likely to face  is very important because it equips individuals with the skills, tools and strategies needed to manage overwhelming situations effectively. </a:t>
            </a:r>
          </a:p>
          <a:p>
            <a:pPr marL="285750" indent="-285750">
              <a:buFont typeface="Arial" panose="020B0604020202020204" pitchFamily="34" charset="0"/>
              <a:buChar char="•"/>
            </a:pPr>
            <a:r>
              <a:rPr lang="en-US" sz="2400" b="0" i="0" dirty="0">
                <a:effectLst/>
                <a:latin typeface="+mj-lt"/>
              </a:rPr>
              <a:t>Those who prepare for crisis </a:t>
            </a:r>
            <a:r>
              <a:rPr lang="en-US" sz="2400" dirty="0">
                <a:latin typeface="+mj-lt"/>
              </a:rPr>
              <a:t>do much</a:t>
            </a:r>
            <a:r>
              <a:rPr lang="en-US" sz="2400" b="0" i="0" dirty="0">
                <a:effectLst/>
                <a:latin typeface="+mj-lt"/>
              </a:rPr>
              <a:t> better than those who haven’t because:</a:t>
            </a:r>
          </a:p>
          <a:p>
            <a:pPr marL="285750" indent="-285750">
              <a:buFont typeface="Arial" panose="020B0604020202020204" pitchFamily="34" charset="0"/>
              <a:buChar char="•"/>
            </a:pPr>
            <a:r>
              <a:rPr lang="en-US" sz="2400" b="0" i="0" dirty="0">
                <a:effectLst/>
                <a:latin typeface="+mj-lt"/>
              </a:rPr>
              <a:t>1. Knowing they have a plan can alleviate anxiety and fear associated with potential crises, allowing individuals to approach stressors with a clearer mindset.</a:t>
            </a:r>
          </a:p>
          <a:p>
            <a:pPr marL="285750" indent="-285750">
              <a:buFont typeface="Arial" panose="020B0604020202020204" pitchFamily="34" charset="0"/>
              <a:buChar char="•"/>
            </a:pPr>
            <a:r>
              <a:rPr lang="en-US" sz="2400" b="0" i="0" dirty="0">
                <a:effectLst/>
                <a:latin typeface="+mj-lt"/>
              </a:rPr>
              <a:t>2. Prepared individuals can respond more quickly and effectively to crises, as they have already thought through their options and know what steps to take.</a:t>
            </a:r>
          </a:p>
          <a:p>
            <a:pPr marL="285750" indent="-285750">
              <a:buFont typeface="Arial" panose="020B0604020202020204" pitchFamily="34" charset="0"/>
              <a:buChar char="•"/>
            </a:pPr>
            <a:r>
              <a:rPr lang="en-US" sz="2400" dirty="0">
                <a:latin typeface="+mj-lt"/>
              </a:rPr>
              <a:t>3. As discussed in the previous slide, p</a:t>
            </a:r>
            <a:r>
              <a:rPr lang="en-US" sz="2400" b="0" i="0" dirty="0">
                <a:effectLst/>
                <a:latin typeface="+mj-lt"/>
              </a:rPr>
              <a:t>reparation often involves identifying and practicing coping strategies, which can enhance resilience and emotional regulation during difficult times.</a:t>
            </a:r>
          </a:p>
          <a:p>
            <a:pPr marL="285750" indent="-285750">
              <a:buFont typeface="Arial" panose="020B0604020202020204" pitchFamily="34" charset="0"/>
              <a:buChar char="•"/>
            </a:pPr>
            <a:r>
              <a:rPr lang="en-US" sz="2400" b="0" i="0" dirty="0">
                <a:effectLst/>
                <a:latin typeface="+mj-lt"/>
              </a:rPr>
              <a:t>4. Those who prepare often communicate their needs and plans to their support network; </a:t>
            </a:r>
            <a:r>
              <a:rPr lang="en-US" sz="2400" dirty="0">
                <a:latin typeface="+mj-lt"/>
              </a:rPr>
              <a:t>this makes it more likely for</a:t>
            </a:r>
            <a:r>
              <a:rPr lang="en-US" sz="2400" b="0" i="0" dirty="0">
                <a:effectLst/>
                <a:latin typeface="+mj-lt"/>
              </a:rPr>
              <a:t> help </a:t>
            </a:r>
            <a:r>
              <a:rPr lang="en-US" sz="2400" dirty="0">
                <a:latin typeface="+mj-lt"/>
              </a:rPr>
              <a:t>to be</a:t>
            </a:r>
            <a:r>
              <a:rPr lang="en-US" sz="2400" b="0" i="0" dirty="0">
                <a:effectLst/>
                <a:latin typeface="+mj-lt"/>
              </a:rPr>
              <a:t> available when needed.</a:t>
            </a:r>
          </a:p>
        </p:txBody>
      </p:sp>
      <p:sp>
        <p:nvSpPr>
          <p:cNvPr id="6" name="TextBox 5">
            <a:extLst>
              <a:ext uri="{FF2B5EF4-FFF2-40B4-BE49-F238E27FC236}">
                <a16:creationId xmlns:a16="http://schemas.microsoft.com/office/drawing/2014/main" id="{4CAD488E-92DC-2EB6-96AF-1F956AD816FA}"/>
              </a:ext>
            </a:extLst>
          </p:cNvPr>
          <p:cNvSpPr txBox="1"/>
          <p:nvPr/>
        </p:nvSpPr>
        <p:spPr>
          <a:xfrm>
            <a:off x="307728" y="253998"/>
            <a:ext cx="3528647" cy="1323439"/>
          </a:xfrm>
          <a:prstGeom prst="rect">
            <a:avLst/>
          </a:prstGeom>
          <a:noFill/>
        </p:spPr>
        <p:txBody>
          <a:bodyPr wrap="square">
            <a:spAutoFit/>
          </a:bodyPr>
          <a:lstStyle/>
          <a:p>
            <a:pPr algn="ctr"/>
            <a:r>
              <a:rPr lang="en-US" sz="4000" b="0" i="0" dirty="0">
                <a:solidFill>
                  <a:schemeClr val="bg1"/>
                </a:solidFill>
                <a:effectLst/>
                <a:latin typeface="Arial" panose="020B0604020202020204" pitchFamily="34" charset="0"/>
              </a:rPr>
              <a:t>PREPARING FOR A CRISIS </a:t>
            </a:r>
            <a:endParaRPr lang="en-CA" sz="4000" dirty="0">
              <a:solidFill>
                <a:schemeClr val="bg1"/>
              </a:solidFill>
            </a:endParaRPr>
          </a:p>
        </p:txBody>
      </p:sp>
      <p:pic>
        <p:nvPicPr>
          <p:cNvPr id="8" name="Picture 7" descr="A yellow sign with black text&#10;&#10;Description automatically generated">
            <a:extLst>
              <a:ext uri="{FF2B5EF4-FFF2-40B4-BE49-F238E27FC236}">
                <a16:creationId xmlns:a16="http://schemas.microsoft.com/office/drawing/2014/main" id="{CBFA16F7-7A4A-4040-B705-AFC66F59CD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98" y="1702942"/>
            <a:ext cx="3898502" cy="4572352"/>
          </a:xfrm>
          <a:prstGeom prst="rect">
            <a:avLst/>
          </a:prstGeom>
        </p:spPr>
      </p:pic>
    </p:spTree>
    <p:extLst>
      <p:ext uri="{BB962C8B-B14F-4D97-AF65-F5344CB8AC3E}">
        <p14:creationId xmlns:p14="http://schemas.microsoft.com/office/powerpoint/2010/main" val="2998158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9C1E7-6C40-E764-1C20-93946DD88B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B9A1CD-441F-1128-E1D8-F85FE717792F}"/>
              </a:ext>
            </a:extLst>
          </p:cNvPr>
          <p:cNvSpPr>
            <a:spLocks noGrp="1"/>
          </p:cNvSpPr>
          <p:nvPr>
            <p:ph type="title" idx="4294967295"/>
          </p:nvPr>
        </p:nvSpPr>
        <p:spPr>
          <a:xfrm>
            <a:off x="-463374" y="80654"/>
            <a:ext cx="6651057" cy="1279525"/>
          </a:xfrm>
        </p:spPr>
        <p:txBody>
          <a:bodyPr>
            <a:normAutofit/>
          </a:bodyPr>
          <a:lstStyle/>
          <a:p>
            <a:pPr algn="ctr"/>
            <a:r>
              <a:rPr lang="en-CA" sz="3200" b="1" dirty="0">
                <a:solidFill>
                  <a:schemeClr val="bg1"/>
                </a:solidFill>
              </a:rPr>
              <a:t>four techniques AND strategies FOR TOOL USE </a:t>
            </a:r>
          </a:p>
        </p:txBody>
      </p:sp>
      <p:sp>
        <p:nvSpPr>
          <p:cNvPr id="3" name="Content Placeholder 2">
            <a:extLst>
              <a:ext uri="{FF2B5EF4-FFF2-40B4-BE49-F238E27FC236}">
                <a16:creationId xmlns:a16="http://schemas.microsoft.com/office/drawing/2014/main" id="{E527F0B7-A91E-14B8-EEEF-5275C484C483}"/>
              </a:ext>
            </a:extLst>
          </p:cNvPr>
          <p:cNvSpPr>
            <a:spLocks noGrp="1"/>
          </p:cNvSpPr>
          <p:nvPr>
            <p:ph idx="4294967295"/>
          </p:nvPr>
        </p:nvSpPr>
        <p:spPr>
          <a:xfrm>
            <a:off x="5988423" y="235819"/>
            <a:ext cx="6025175" cy="6622181"/>
          </a:xfrm>
        </p:spPr>
        <p:txBody>
          <a:bodyPr>
            <a:normAutofit fontScale="85000" lnSpcReduction="10000"/>
          </a:bodyPr>
          <a:lstStyle/>
          <a:p>
            <a:r>
              <a:rPr lang="en-CA" sz="2600" dirty="0">
                <a:latin typeface="Arial" panose="020B0604020202020204" pitchFamily="34" charset="0"/>
                <a:cs typeface="Arial" panose="020B0604020202020204" pitchFamily="34" charset="0"/>
              </a:rPr>
              <a:t>When using the tools:</a:t>
            </a:r>
          </a:p>
          <a:p>
            <a:r>
              <a:rPr lang="en-CA" sz="2600" dirty="0">
                <a:solidFill>
                  <a:schemeClr val="bg1"/>
                </a:solidFill>
                <a:latin typeface="Arial" panose="020B0604020202020204" pitchFamily="34" charset="0"/>
                <a:cs typeface="Arial" panose="020B0604020202020204" pitchFamily="34" charset="0"/>
              </a:rPr>
              <a:t>1. </a:t>
            </a:r>
            <a:r>
              <a:rPr lang="en-CA" sz="2600" dirty="0">
                <a:latin typeface="Arial" panose="020B0604020202020204" pitchFamily="34" charset="0"/>
                <a:cs typeface="Arial" panose="020B0604020202020204" pitchFamily="34" charset="0"/>
              </a:rPr>
              <a:t>follow the steps described in the algorithms provided. This will  help you adhere to good problem-solving practices.</a:t>
            </a:r>
          </a:p>
          <a:p>
            <a:r>
              <a:rPr lang="en-CA" sz="2600" dirty="0">
                <a:solidFill>
                  <a:schemeClr val="bg1"/>
                </a:solidFill>
                <a:latin typeface="Arial" panose="020B0604020202020204" pitchFamily="34" charset="0"/>
                <a:cs typeface="Arial" panose="020B0604020202020204" pitchFamily="34" charset="0"/>
              </a:rPr>
              <a:t>2. </a:t>
            </a:r>
            <a:r>
              <a:rPr lang="en-CA" sz="2600" dirty="0">
                <a:latin typeface="Arial" panose="020B0604020202020204" pitchFamily="34" charset="0"/>
                <a:cs typeface="Arial" panose="020B0604020202020204" pitchFamily="34" charset="0"/>
              </a:rPr>
              <a:t>become more mindful of your  internal personal “dashboard” or “instrument panel” by:</a:t>
            </a:r>
          </a:p>
          <a:p>
            <a:pPr marL="0" indent="0">
              <a:buNone/>
            </a:pPr>
            <a:r>
              <a:rPr lang="en-CA" sz="2600" dirty="0">
                <a:latin typeface="Arial" panose="020B0604020202020204" pitchFamily="34" charset="0"/>
                <a:cs typeface="Arial" panose="020B0604020202020204" pitchFamily="34" charset="0"/>
              </a:rPr>
              <a:t>     a) Monitoring your energy balance. </a:t>
            </a:r>
          </a:p>
          <a:p>
            <a:pPr marL="0" indent="0">
              <a:buNone/>
            </a:pPr>
            <a:r>
              <a:rPr lang="en-CA" sz="2600" dirty="0">
                <a:latin typeface="Arial" panose="020B0604020202020204" pitchFamily="34" charset="0"/>
                <a:cs typeface="Arial" panose="020B0604020202020204" pitchFamily="34" charset="0"/>
              </a:rPr>
              <a:t>     b) Being mindful of your crisis risk level.</a:t>
            </a:r>
          </a:p>
          <a:p>
            <a:pPr marL="0" indent="0">
              <a:buNone/>
            </a:pPr>
            <a:r>
              <a:rPr lang="en-CA" sz="2600" dirty="0">
                <a:latin typeface="Arial" panose="020B0604020202020204" pitchFamily="34" charset="0"/>
                <a:cs typeface="Arial" panose="020B0604020202020204" pitchFamily="34" charset="0"/>
              </a:rPr>
              <a:t>     c) Staying in the window of emotional tolerance</a:t>
            </a:r>
          </a:p>
          <a:p>
            <a:pPr marL="0" indent="0">
              <a:buNone/>
            </a:pPr>
            <a:r>
              <a:rPr lang="en-CA" sz="2600" dirty="0">
                <a:latin typeface="Arial" panose="020B0604020202020204" pitchFamily="34" charset="0"/>
                <a:cs typeface="Arial" panose="020B0604020202020204" pitchFamily="34" charset="0"/>
              </a:rPr>
              <a:t>     d) being aware of your state of activation </a:t>
            </a:r>
          </a:p>
          <a:p>
            <a:r>
              <a:rPr lang="en-CA" sz="2600" dirty="0">
                <a:solidFill>
                  <a:schemeClr val="bg1"/>
                </a:solidFill>
                <a:latin typeface="Arial" panose="020B0604020202020204" pitchFamily="34" charset="0"/>
                <a:cs typeface="Arial" panose="020B0604020202020204" pitchFamily="34" charset="0"/>
              </a:rPr>
              <a:t>3. </a:t>
            </a:r>
            <a:r>
              <a:rPr lang="en-CA" sz="2600" dirty="0">
                <a:latin typeface="Arial" panose="020B0604020202020204" pitchFamily="34" charset="0"/>
                <a:cs typeface="Arial" panose="020B0604020202020204" pitchFamily="34" charset="0"/>
              </a:rPr>
              <a:t>Stay in the window of tolerance by pendulating.</a:t>
            </a:r>
          </a:p>
          <a:p>
            <a:r>
              <a:rPr lang="en-CA" sz="2600" dirty="0">
                <a:solidFill>
                  <a:schemeClr val="bg1"/>
                </a:solidFill>
                <a:latin typeface="Arial" panose="020B0604020202020204" pitchFamily="34" charset="0"/>
                <a:cs typeface="Arial" panose="020B0604020202020204" pitchFamily="34" charset="0"/>
              </a:rPr>
              <a:t>4. </a:t>
            </a:r>
            <a:r>
              <a:rPr lang="en-CA" sz="2600" dirty="0">
                <a:latin typeface="Arial" panose="020B0604020202020204" pitchFamily="34" charset="0"/>
                <a:cs typeface="Arial" panose="020B0604020202020204" pitchFamily="34" charset="0"/>
              </a:rPr>
              <a:t>Use editing, splicing and pasting of the “videos” of problematic thoughts, feelings or behaviors to practice and develop new ones. </a:t>
            </a:r>
          </a:p>
          <a:p>
            <a:pPr marL="0" indent="0">
              <a:buNone/>
            </a:pPr>
            <a:endParaRPr lang="en-CA" sz="2400" dirty="0"/>
          </a:p>
        </p:txBody>
      </p:sp>
      <p:pic>
        <p:nvPicPr>
          <p:cNvPr id="7" name="Picture 6" descr="School girl holding up chemistry flask with blue liquid">
            <a:extLst>
              <a:ext uri="{FF2B5EF4-FFF2-40B4-BE49-F238E27FC236}">
                <a16:creationId xmlns:a16="http://schemas.microsoft.com/office/drawing/2014/main" id="{783DE950-B83A-5FE1-95F9-DB72E18D686C}"/>
              </a:ext>
            </a:extLst>
          </p:cNvPr>
          <p:cNvPicPr>
            <a:picLocks noChangeAspect="1"/>
          </p:cNvPicPr>
          <p:nvPr/>
        </p:nvPicPr>
        <p:blipFill rotWithShape="1">
          <a:blip r:embed="rId3"/>
          <a:srcRect l="19998" r="10754" b="2"/>
          <a:stretch/>
        </p:blipFill>
        <p:spPr>
          <a:xfrm>
            <a:off x="308050" y="1261568"/>
            <a:ext cx="5447070" cy="4948107"/>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183520"/>
      </p:ext>
    </p:extLst>
  </p:cSld>
  <p:clrMapOvr>
    <a:masterClrMapping/>
  </p:clrMapOvr>
  <mc:AlternateContent xmlns:mc="http://schemas.openxmlformats.org/markup-compatibility/2006" xmlns:p14="http://schemas.microsoft.com/office/powerpoint/2010/main">
    <mc:Choice Requires="p14">
      <p:transition spd="slow" p14:dur="2000" advTm="29779"/>
    </mc:Choice>
    <mc:Fallback xmlns="">
      <p:transition spd="slow" advTm="297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665A3-2AF3-4CED-B840-CC8F40514A09}"/>
              </a:ext>
            </a:extLst>
          </p:cNvPr>
          <p:cNvSpPr>
            <a:spLocks noGrp="1"/>
          </p:cNvSpPr>
          <p:nvPr>
            <p:ph type="title" idx="4294967295"/>
          </p:nvPr>
        </p:nvSpPr>
        <p:spPr>
          <a:xfrm>
            <a:off x="314702" y="343754"/>
            <a:ext cx="3151188" cy="1309687"/>
          </a:xfrm>
        </p:spPr>
        <p:txBody>
          <a:bodyPr vert="horz" lIns="91440" tIns="45720" rIns="91440" bIns="45720" rtlCol="0">
            <a:normAutofit/>
          </a:bodyPr>
          <a:lstStyle/>
          <a:p>
            <a:pPr algn="ctr"/>
            <a:r>
              <a:rPr lang="en-US" sz="3600" dirty="0">
                <a:solidFill>
                  <a:schemeClr val="bg1"/>
                </a:solidFill>
              </a:rPr>
              <a:t>Crisis plan algorithm</a:t>
            </a:r>
          </a:p>
        </p:txBody>
      </p:sp>
      <p:sp>
        <p:nvSpPr>
          <p:cNvPr id="3" name="Content Placeholder 2">
            <a:extLst>
              <a:ext uri="{FF2B5EF4-FFF2-40B4-BE49-F238E27FC236}">
                <a16:creationId xmlns:a16="http://schemas.microsoft.com/office/drawing/2014/main" id="{8B9A70CC-7343-4FC6-B85E-876561934645}"/>
              </a:ext>
            </a:extLst>
          </p:cNvPr>
          <p:cNvSpPr>
            <a:spLocks noGrp="1"/>
          </p:cNvSpPr>
          <p:nvPr>
            <p:ph idx="4294967295"/>
          </p:nvPr>
        </p:nvSpPr>
        <p:spPr>
          <a:xfrm>
            <a:off x="3851275" y="377825"/>
            <a:ext cx="8340725" cy="6992938"/>
          </a:xfrm>
        </p:spPr>
        <p:txBody>
          <a:bodyPr>
            <a:normAutofit/>
          </a:bodyPr>
          <a:lstStyle/>
          <a:p>
            <a:r>
              <a:rPr lang="en-US" sz="2000" dirty="0"/>
              <a:t>Developing crisis plans and becoming skilled at using  them involves 8 steps: </a:t>
            </a:r>
          </a:p>
          <a:p>
            <a:r>
              <a:rPr lang="en-US" sz="2000" dirty="0"/>
              <a:t>1.  Understand the concept of holes you keep falling into. Choose a specific instance of a crisis for which you want to develop a crisis plan. (crisis are deep holes)</a:t>
            </a:r>
          </a:p>
          <a:p>
            <a:r>
              <a:rPr lang="en-US" sz="2000" dirty="0"/>
              <a:t>2. Identify some of the thoughts, feelings or behaviors that occur during the particular crisis you’ve chosen.  (This is step 1 on the crisis plan template.)</a:t>
            </a:r>
          </a:p>
          <a:p>
            <a:r>
              <a:rPr lang="en-US" sz="2000" dirty="0"/>
              <a:t>3.  Complete the remainder of the crisis plan template for that crisis</a:t>
            </a:r>
          </a:p>
          <a:p>
            <a:r>
              <a:rPr lang="en-US" sz="2000" dirty="0"/>
              <a:t>4. As vividly as possible imagine the particular crisis you are working with. Use the "editing, splicing, and pasting" technique, along with your skills and tools, to imagine a different outcome that incorporates your crisis plan.</a:t>
            </a:r>
          </a:p>
          <a:p>
            <a:r>
              <a:rPr lang="en-US" sz="2000" dirty="0"/>
              <a:t>5. Stay in the window of tolerance while editing, splicing, and pasting by pendulating.</a:t>
            </a:r>
          </a:p>
          <a:p>
            <a:r>
              <a:rPr lang="en-US" sz="2000" dirty="0"/>
              <a:t>6. Repeatedly visualize the new edited, spliced, and pasted version of the situation until you can visualize it without effort.</a:t>
            </a:r>
          </a:p>
          <a:p>
            <a:r>
              <a:rPr lang="en-US" sz="2000" dirty="0"/>
              <a:t>7. When a new crisis occurs work with it following these same steps.</a:t>
            </a:r>
          </a:p>
          <a:p>
            <a:r>
              <a:rPr lang="en-US" sz="2000" dirty="0"/>
              <a:t>8. practice, practice, practice.</a:t>
            </a:r>
          </a:p>
        </p:txBody>
      </p:sp>
      <p:pic>
        <p:nvPicPr>
          <p:cNvPr id="5122" name="Picture 2" descr="What is an algorithm? A simple description and some famous examples">
            <a:extLst>
              <a:ext uri="{FF2B5EF4-FFF2-40B4-BE49-F238E27FC236}">
                <a16:creationId xmlns:a16="http://schemas.microsoft.com/office/drawing/2014/main" id="{5D9CACE4-8DDB-E312-8296-6A5090FF6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14" y="1990325"/>
            <a:ext cx="3439857" cy="39497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6F8EA66-7787-8770-208D-3D93C4E3BADD}"/>
              </a:ext>
            </a:extLst>
          </p:cNvPr>
          <p:cNvSpPr txBox="1"/>
          <p:nvPr/>
        </p:nvSpPr>
        <p:spPr>
          <a:xfrm>
            <a:off x="633060" y="1468775"/>
            <a:ext cx="2832830" cy="369332"/>
          </a:xfrm>
          <a:prstGeom prst="rect">
            <a:avLst/>
          </a:prstGeom>
          <a:noFill/>
        </p:spPr>
        <p:txBody>
          <a:bodyPr wrap="square">
            <a:spAutoFit/>
          </a:bodyPr>
          <a:lstStyle/>
          <a:p>
            <a:r>
              <a:rPr lang="en-US" sz="1800" dirty="0"/>
              <a:t>the first Simple algorithm</a:t>
            </a:r>
            <a:endParaRPr lang="en-CA" dirty="0"/>
          </a:p>
        </p:txBody>
      </p:sp>
    </p:spTree>
    <p:extLst>
      <p:ext uri="{BB962C8B-B14F-4D97-AF65-F5344CB8AC3E}">
        <p14:creationId xmlns:p14="http://schemas.microsoft.com/office/powerpoint/2010/main" val="2217069464"/>
      </p:ext>
    </p:extLst>
  </p:cSld>
  <p:clrMapOvr>
    <a:masterClrMapping/>
  </p:clrMapOvr>
  <mc:AlternateContent xmlns:mc="http://schemas.openxmlformats.org/markup-compatibility/2006" xmlns:p14="http://schemas.microsoft.com/office/powerpoint/2010/main">
    <mc:Choice Requires="p14">
      <p:transition spd="med" p14:dur="700" advTm="31672">
        <p:fade/>
      </p:transition>
    </mc:Choice>
    <mc:Fallback xmlns="">
      <p:transition spd="med" advTm="3167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7162</Words>
  <Application>Microsoft Office PowerPoint</Application>
  <PresentationFormat>Widescreen</PresentationFormat>
  <Paragraphs>513</Paragraphs>
  <Slides>57</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5" baseType="lpstr">
      <vt:lpstr>Aptos</vt:lpstr>
      <vt:lpstr>Arial</vt:lpstr>
      <vt:lpstr>Calibri</vt:lpstr>
      <vt:lpstr>Corbel</vt:lpstr>
      <vt:lpstr>Wingdings</vt:lpstr>
      <vt:lpstr>Banded</vt:lpstr>
      <vt:lpstr>Worksheet</vt:lpstr>
      <vt:lpstr>Presentation</vt:lpstr>
      <vt:lpstr>BOING GROUP AND HOMEWORK GROUPS GROUP</vt:lpstr>
      <vt:lpstr>PowerPoint Presentation</vt:lpstr>
      <vt:lpstr>PowerPoint Presentation</vt:lpstr>
      <vt:lpstr>PowerPoint Presentation</vt:lpstr>
      <vt:lpstr>PowerPoint Presentation</vt:lpstr>
      <vt:lpstr>PowerPoint Presentation</vt:lpstr>
      <vt:lpstr>PowerPoint Presentation</vt:lpstr>
      <vt:lpstr>four techniques AND strategies FOR TOOL USE </vt:lpstr>
      <vt:lpstr>Crisis plan algorithm</vt:lpstr>
      <vt:lpstr>PowerPoint Presentation</vt:lpstr>
      <vt:lpstr>Step 2. of the algorithm Identifying the “holes” you want to work on</vt:lpstr>
      <vt:lpstr>2.Feeling wheel: Finding your emotional holes</vt:lpstr>
      <vt:lpstr>PowerPoint Presentation</vt:lpstr>
      <vt:lpstr>2. FINDING YOUR BEHAVIORAL HOLES Externalizing and internalizing behaviors</vt:lpstr>
      <vt:lpstr>PowerPoint Presentation</vt:lpstr>
      <vt:lpstr>PowerPoint Presentation</vt:lpstr>
      <vt:lpstr>Crisis plan algorithm</vt:lpstr>
      <vt:lpstr>PowerPoint Presentation</vt:lpstr>
      <vt:lpstr>PowerPoint Presentation</vt:lpstr>
      <vt:lpstr>PowerPoint Presentation</vt:lpstr>
      <vt:lpstr>PowerPoint Presentation</vt:lpstr>
      <vt:lpstr>PowerPoint Presentation</vt:lpstr>
      <vt:lpstr>Help from others The ideal and the reality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Crisis plan holes and diary card targets</vt:lpstr>
      <vt:lpstr>PowerPoint Presentation</vt:lpstr>
      <vt:lpstr>PowerPoint Presentation</vt:lpstr>
      <vt:lpstr>Diary card targets =  crisis plan holes </vt:lpstr>
      <vt:lpstr>PowerPoint Presentation</vt:lpstr>
      <vt:lpstr>Diary card Targets</vt:lpstr>
      <vt:lpstr>PowerPoint Presentation</vt:lpstr>
      <vt:lpstr>PowerPoint Presentation</vt:lpstr>
      <vt:lpstr>PowerPoint Presentation</vt:lpstr>
      <vt:lpstr>HOW TO FIND YOUR  intermediate targets ALGORITHM</vt:lpstr>
      <vt:lpstr>4. Why do holes diary cards?</vt:lpstr>
      <vt:lpstr>5. Making diary cards a habit</vt:lpstr>
      <vt:lpstr>PowerPoint Presentation</vt:lpstr>
      <vt:lpstr>PowerPoint Presentation</vt:lpstr>
      <vt:lpstr>PowerPoint Presentation</vt:lpstr>
      <vt:lpstr>PowerPoint Presentation</vt:lpstr>
      <vt:lpstr>PowerPoint Presentation</vt:lpstr>
      <vt:lpstr>Homework for the coming week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luis cleto</dc:creator>
  <cp:lastModifiedBy>luis cleto</cp:lastModifiedBy>
  <cp:revision>3</cp:revision>
  <dcterms:created xsi:type="dcterms:W3CDTF">2025-10-18T20:26:14Z</dcterms:created>
  <dcterms:modified xsi:type="dcterms:W3CDTF">2025-11-08T16:16:12Z</dcterms:modified>
</cp:coreProperties>
</file>