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0"/>
  </p:notesMasterIdLst>
  <p:sldIdLst>
    <p:sldId id="2981" r:id="rId2"/>
    <p:sldId id="2869" r:id="rId3"/>
    <p:sldId id="2980" r:id="rId4"/>
    <p:sldId id="2979" r:id="rId5"/>
    <p:sldId id="2911" r:id="rId6"/>
    <p:sldId id="829" r:id="rId7"/>
    <p:sldId id="2955" r:id="rId8"/>
    <p:sldId id="3008" r:id="rId9"/>
    <p:sldId id="3009" r:id="rId10"/>
    <p:sldId id="3010" r:id="rId11"/>
    <p:sldId id="3011" r:id="rId12"/>
    <p:sldId id="3012" r:id="rId13"/>
    <p:sldId id="1035" r:id="rId14"/>
    <p:sldId id="2876" r:id="rId15"/>
    <p:sldId id="2954" r:id="rId16"/>
    <p:sldId id="718" r:id="rId17"/>
    <p:sldId id="578" r:id="rId18"/>
    <p:sldId id="3005" r:id="rId19"/>
    <p:sldId id="3006" r:id="rId20"/>
    <p:sldId id="272" r:id="rId21"/>
    <p:sldId id="1554" r:id="rId22"/>
    <p:sldId id="3022" r:id="rId23"/>
    <p:sldId id="3064" r:id="rId24"/>
    <p:sldId id="1112" r:id="rId25"/>
    <p:sldId id="3065" r:id="rId26"/>
    <p:sldId id="3072" r:id="rId27"/>
    <p:sldId id="3049" r:id="rId28"/>
    <p:sldId id="3050" r:id="rId29"/>
    <p:sldId id="3044" r:id="rId30"/>
    <p:sldId id="3045" r:id="rId31"/>
    <p:sldId id="3046" r:id="rId32"/>
    <p:sldId id="3048" r:id="rId33"/>
    <p:sldId id="3047" r:id="rId34"/>
    <p:sldId id="3051" r:id="rId35"/>
    <p:sldId id="649" r:id="rId36"/>
    <p:sldId id="830" r:id="rId37"/>
    <p:sldId id="626" r:id="rId38"/>
    <p:sldId id="3027" r:id="rId39"/>
    <p:sldId id="3026" r:id="rId40"/>
    <p:sldId id="1105" r:id="rId41"/>
    <p:sldId id="3036" r:id="rId42"/>
    <p:sldId id="1551" r:id="rId43"/>
    <p:sldId id="3025" r:id="rId44"/>
    <p:sldId id="3024" r:id="rId45"/>
    <p:sldId id="3028" r:id="rId46"/>
    <p:sldId id="3029" r:id="rId47"/>
    <p:sldId id="3037" r:id="rId48"/>
    <p:sldId id="1109" r:id="rId49"/>
    <p:sldId id="1546" r:id="rId50"/>
    <p:sldId id="1115" r:id="rId51"/>
    <p:sldId id="1272" r:id="rId52"/>
    <p:sldId id="785" r:id="rId53"/>
    <p:sldId id="3038" r:id="rId54"/>
    <p:sldId id="3066" r:id="rId55"/>
    <p:sldId id="989" r:id="rId56"/>
    <p:sldId id="3067" r:id="rId57"/>
    <p:sldId id="2874" r:id="rId58"/>
    <p:sldId id="1097" r:id="rId59"/>
    <p:sldId id="3068" r:id="rId60"/>
    <p:sldId id="3053" r:id="rId61"/>
    <p:sldId id="1557" r:id="rId62"/>
    <p:sldId id="2119" r:id="rId63"/>
    <p:sldId id="3054" r:id="rId64"/>
    <p:sldId id="3055" r:id="rId65"/>
    <p:sldId id="778" r:id="rId66"/>
    <p:sldId id="3056" r:id="rId67"/>
    <p:sldId id="3057" r:id="rId68"/>
    <p:sldId id="1558" r:id="rId69"/>
    <p:sldId id="3058" r:id="rId70"/>
    <p:sldId id="3059" r:id="rId71"/>
    <p:sldId id="1559" r:id="rId72"/>
    <p:sldId id="3060" r:id="rId73"/>
    <p:sldId id="3061" r:id="rId74"/>
    <p:sldId id="1560" r:id="rId75"/>
    <p:sldId id="3062" r:id="rId76"/>
    <p:sldId id="3063" r:id="rId77"/>
    <p:sldId id="1411" r:id="rId78"/>
    <p:sldId id="736" r:id="rId79"/>
    <p:sldId id="3039" r:id="rId80"/>
    <p:sldId id="2886" r:id="rId81"/>
    <p:sldId id="2905" r:id="rId82"/>
    <p:sldId id="2900" r:id="rId83"/>
    <p:sldId id="3021" r:id="rId84"/>
    <p:sldId id="2909" r:id="rId85"/>
    <p:sldId id="2887" r:id="rId86"/>
    <p:sldId id="2906" r:id="rId87"/>
    <p:sldId id="2890" r:id="rId88"/>
    <p:sldId id="2903" r:id="rId89"/>
    <p:sldId id="2901" r:id="rId90"/>
    <p:sldId id="2880" r:id="rId91"/>
    <p:sldId id="2902" r:id="rId92"/>
    <p:sldId id="2893" r:id="rId93"/>
    <p:sldId id="2908" r:id="rId94"/>
    <p:sldId id="2910" r:id="rId95"/>
    <p:sldId id="3035" r:id="rId96"/>
    <p:sldId id="3041" r:id="rId97"/>
    <p:sldId id="3042" r:id="rId98"/>
    <p:sldId id="3040" r:id="rId99"/>
    <p:sldId id="2878" r:id="rId100"/>
    <p:sldId id="1550" r:id="rId101"/>
    <p:sldId id="2106" r:id="rId102"/>
    <p:sldId id="981" r:id="rId103"/>
    <p:sldId id="3031" r:id="rId104"/>
    <p:sldId id="257" r:id="rId105"/>
    <p:sldId id="258" r:id="rId106"/>
    <p:sldId id="1538" r:id="rId107"/>
    <p:sldId id="3013" r:id="rId108"/>
    <p:sldId id="260" r:id="rId109"/>
    <p:sldId id="3014" r:id="rId110"/>
    <p:sldId id="261" r:id="rId111"/>
    <p:sldId id="3015" r:id="rId112"/>
    <p:sldId id="262" r:id="rId113"/>
    <p:sldId id="3016" r:id="rId114"/>
    <p:sldId id="263" r:id="rId115"/>
    <p:sldId id="264" r:id="rId116"/>
    <p:sldId id="3017" r:id="rId117"/>
    <p:sldId id="259" r:id="rId118"/>
    <p:sldId id="3019" r:id="rId119"/>
    <p:sldId id="3020" r:id="rId120"/>
    <p:sldId id="2879" r:id="rId121"/>
    <p:sldId id="3018" r:id="rId122"/>
    <p:sldId id="1539" r:id="rId123"/>
    <p:sldId id="265" r:id="rId124"/>
    <p:sldId id="3032" r:id="rId125"/>
    <p:sldId id="3033" r:id="rId126"/>
    <p:sldId id="2118" r:id="rId127"/>
    <p:sldId id="2875" r:id="rId128"/>
    <p:sldId id="3071" r:id="rId129"/>
    <p:sldId id="3069" r:id="rId130"/>
    <p:sldId id="3070" r:id="rId131"/>
    <p:sldId id="1451" r:id="rId132"/>
    <p:sldId id="587" r:id="rId133"/>
    <p:sldId id="1404" r:id="rId134"/>
    <p:sldId id="956" r:id="rId135"/>
    <p:sldId id="957" r:id="rId136"/>
    <p:sldId id="1562" r:id="rId137"/>
    <p:sldId id="786" r:id="rId138"/>
    <p:sldId id="1279" r:id="rId139"/>
    <p:sldId id="1303" r:id="rId140"/>
    <p:sldId id="1603" r:id="rId141"/>
    <p:sldId id="1537" r:id="rId142"/>
    <p:sldId id="1552" r:id="rId143"/>
    <p:sldId id="2108" r:id="rId144"/>
    <p:sldId id="1561" r:id="rId145"/>
    <p:sldId id="1549" r:id="rId146"/>
    <p:sldId id="1071" r:id="rId147"/>
    <p:sldId id="1548" r:id="rId148"/>
    <p:sldId id="653" r:id="rId14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cleto" initials="lc" lastIdx="2" clrIdx="0">
    <p:extLst>
      <p:ext uri="{19B8F6BF-5375-455C-9EA6-DF929625EA0E}">
        <p15:presenceInfo xmlns:p15="http://schemas.microsoft.com/office/powerpoint/2012/main" userId="a76db6c3019783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commentAuthors" Target="commentAuthors.xml"/><Relationship Id="rId15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860A4F2C-1596-4ACD-95D2-7AE3CD351458}"/>
    <pc:docChg chg="custSel addSld delSld modSld sldOrd">
      <pc:chgData name="luis cleto" userId="a76db6c301978307" providerId="LiveId" clId="{860A4F2C-1596-4ACD-95D2-7AE3CD351458}" dt="2025-11-19T12:29:04.593" v="2377" actId="1076"/>
      <pc:docMkLst>
        <pc:docMk/>
      </pc:docMkLst>
      <pc:sldChg chg="modSp mod ord">
        <pc:chgData name="luis cleto" userId="a76db6c301978307" providerId="LiveId" clId="{860A4F2C-1596-4ACD-95D2-7AE3CD351458}" dt="2025-11-17T13:12:49.979" v="1256"/>
        <pc:sldMkLst>
          <pc:docMk/>
          <pc:sldMk cId="1898552513" sldId="626"/>
        </pc:sldMkLst>
        <pc:spChg chg="mod">
          <ac:chgData name="luis cleto" userId="a76db6c301978307" providerId="LiveId" clId="{860A4F2C-1596-4ACD-95D2-7AE3CD351458}" dt="2025-11-17T13:12:30.360" v="1254" actId="20577"/>
          <ac:spMkLst>
            <pc:docMk/>
            <pc:sldMk cId="1898552513" sldId="626"/>
            <ac:spMk id="3" creationId="{F391EB36-FC7F-4F30-8C41-AF9AD4025131}"/>
          </ac:spMkLst>
        </pc:spChg>
      </pc:sldChg>
      <pc:sldChg chg="modSp mod ord modAnim">
        <pc:chgData name="luis cleto" userId="a76db6c301978307" providerId="LiveId" clId="{860A4F2C-1596-4ACD-95D2-7AE3CD351458}" dt="2025-11-17T13:16:15.407" v="1278"/>
        <pc:sldMkLst>
          <pc:docMk/>
          <pc:sldMk cId="1683689424" sldId="649"/>
        </pc:sldMkLst>
        <pc:spChg chg="mod">
          <ac:chgData name="luis cleto" userId="a76db6c301978307" providerId="LiveId" clId="{860A4F2C-1596-4ACD-95D2-7AE3CD351458}" dt="2025-11-17T12:48:57.635" v="548" actId="21"/>
          <ac:spMkLst>
            <pc:docMk/>
            <pc:sldMk cId="1683689424" sldId="649"/>
            <ac:spMk id="5" creationId="{720909AD-120C-4198-AE70-8D4CFBC6D221}"/>
          </ac:spMkLst>
        </pc:spChg>
      </pc:sldChg>
      <pc:sldChg chg="ord">
        <pc:chgData name="luis cleto" userId="a76db6c301978307" providerId="LiveId" clId="{860A4F2C-1596-4ACD-95D2-7AE3CD351458}" dt="2025-11-17T12:48:30.101" v="546"/>
        <pc:sldMkLst>
          <pc:docMk/>
          <pc:sldMk cId="688171750" sldId="736"/>
        </pc:sldMkLst>
      </pc:sldChg>
      <pc:sldChg chg="ord">
        <pc:chgData name="luis cleto" userId="a76db6c301978307" providerId="LiveId" clId="{860A4F2C-1596-4ACD-95D2-7AE3CD351458}" dt="2025-11-17T12:48:30.101" v="546"/>
        <pc:sldMkLst>
          <pc:docMk/>
          <pc:sldMk cId="322184933" sldId="778"/>
        </pc:sldMkLst>
      </pc:sldChg>
      <pc:sldChg chg="ord">
        <pc:chgData name="luis cleto" userId="a76db6c301978307" providerId="LiveId" clId="{860A4F2C-1596-4ACD-95D2-7AE3CD351458}" dt="2025-11-17T12:48:30.101" v="546"/>
        <pc:sldMkLst>
          <pc:docMk/>
          <pc:sldMk cId="2148625272" sldId="785"/>
        </pc:sldMkLst>
      </pc:sldChg>
      <pc:sldChg chg="ord">
        <pc:chgData name="luis cleto" userId="a76db6c301978307" providerId="LiveId" clId="{860A4F2C-1596-4ACD-95D2-7AE3CD351458}" dt="2025-11-17T13:10:48.874" v="1174"/>
        <pc:sldMkLst>
          <pc:docMk/>
          <pc:sldMk cId="1946588520" sldId="830"/>
        </pc:sldMkLst>
      </pc:sldChg>
      <pc:sldChg chg="ord">
        <pc:chgData name="luis cleto" userId="a76db6c301978307" providerId="LiveId" clId="{860A4F2C-1596-4ACD-95D2-7AE3CD351458}" dt="2025-11-17T12:48:30.101" v="546"/>
        <pc:sldMkLst>
          <pc:docMk/>
          <pc:sldMk cId="2120383809" sldId="989"/>
        </pc:sldMkLst>
      </pc:sldChg>
      <pc:sldChg chg="ord">
        <pc:chgData name="luis cleto" userId="a76db6c301978307" providerId="LiveId" clId="{860A4F2C-1596-4ACD-95D2-7AE3CD351458}" dt="2025-11-17T12:48:30.101" v="546"/>
        <pc:sldMkLst>
          <pc:docMk/>
          <pc:sldMk cId="708110550" sldId="1097"/>
        </pc:sldMkLst>
      </pc:sldChg>
      <pc:sldChg chg="ord">
        <pc:chgData name="luis cleto" userId="a76db6c301978307" providerId="LiveId" clId="{860A4F2C-1596-4ACD-95D2-7AE3CD351458}" dt="2025-11-17T12:48:30.101" v="546"/>
        <pc:sldMkLst>
          <pc:docMk/>
          <pc:sldMk cId="3987972136" sldId="1105"/>
        </pc:sldMkLst>
      </pc:sldChg>
      <pc:sldChg chg="ord">
        <pc:chgData name="luis cleto" userId="a76db6c301978307" providerId="LiveId" clId="{860A4F2C-1596-4ACD-95D2-7AE3CD351458}" dt="2025-11-17T12:48:30.101" v="546"/>
        <pc:sldMkLst>
          <pc:docMk/>
          <pc:sldMk cId="409298652" sldId="1109"/>
        </pc:sldMkLst>
      </pc:sldChg>
      <pc:sldChg chg="ord">
        <pc:chgData name="luis cleto" userId="a76db6c301978307" providerId="LiveId" clId="{860A4F2C-1596-4ACD-95D2-7AE3CD351458}" dt="2025-11-17T12:48:30.101" v="546"/>
        <pc:sldMkLst>
          <pc:docMk/>
          <pc:sldMk cId="1736325940" sldId="1115"/>
        </pc:sldMkLst>
      </pc:sldChg>
      <pc:sldChg chg="ord">
        <pc:chgData name="luis cleto" userId="a76db6c301978307" providerId="LiveId" clId="{860A4F2C-1596-4ACD-95D2-7AE3CD351458}" dt="2025-11-17T12:48:30.101" v="546"/>
        <pc:sldMkLst>
          <pc:docMk/>
          <pc:sldMk cId="1323018756" sldId="1272"/>
        </pc:sldMkLst>
      </pc:sldChg>
      <pc:sldChg chg="ord">
        <pc:chgData name="luis cleto" userId="a76db6c301978307" providerId="LiveId" clId="{860A4F2C-1596-4ACD-95D2-7AE3CD351458}" dt="2025-11-17T12:48:30.101" v="546"/>
        <pc:sldMkLst>
          <pc:docMk/>
          <pc:sldMk cId="3064099342" sldId="1411"/>
        </pc:sldMkLst>
      </pc:sldChg>
      <pc:sldChg chg="ord">
        <pc:chgData name="luis cleto" userId="a76db6c301978307" providerId="LiveId" clId="{860A4F2C-1596-4ACD-95D2-7AE3CD351458}" dt="2025-11-17T12:48:30.101" v="546"/>
        <pc:sldMkLst>
          <pc:docMk/>
          <pc:sldMk cId="3725419282" sldId="1546"/>
        </pc:sldMkLst>
      </pc:sldChg>
      <pc:sldChg chg="ord">
        <pc:chgData name="luis cleto" userId="a76db6c301978307" providerId="LiveId" clId="{860A4F2C-1596-4ACD-95D2-7AE3CD351458}" dt="2025-11-17T12:48:30.101" v="546"/>
        <pc:sldMkLst>
          <pc:docMk/>
          <pc:sldMk cId="1655588520" sldId="1551"/>
        </pc:sldMkLst>
      </pc:sldChg>
      <pc:sldChg chg="modSp mod">
        <pc:chgData name="luis cleto" userId="a76db6c301978307" providerId="LiveId" clId="{860A4F2C-1596-4ACD-95D2-7AE3CD351458}" dt="2025-11-17T21:26:27.147" v="1885" actId="20577"/>
        <pc:sldMkLst>
          <pc:docMk/>
          <pc:sldMk cId="1976100182" sldId="1554"/>
        </pc:sldMkLst>
        <pc:spChg chg="mod">
          <ac:chgData name="luis cleto" userId="a76db6c301978307" providerId="LiveId" clId="{860A4F2C-1596-4ACD-95D2-7AE3CD351458}" dt="2025-11-17T21:26:27.147" v="1885" actId="20577"/>
          <ac:spMkLst>
            <pc:docMk/>
            <pc:sldMk cId="1976100182" sldId="1554"/>
            <ac:spMk id="4" creationId="{5BBE49D2-4F94-9EF0-0428-78EE8C563EE5}"/>
          </ac:spMkLst>
        </pc:spChg>
      </pc:sldChg>
      <pc:sldChg chg="ord">
        <pc:chgData name="luis cleto" userId="a76db6c301978307" providerId="LiveId" clId="{860A4F2C-1596-4ACD-95D2-7AE3CD351458}" dt="2025-11-17T12:48:30.101" v="546"/>
        <pc:sldMkLst>
          <pc:docMk/>
          <pc:sldMk cId="3522446354" sldId="1557"/>
        </pc:sldMkLst>
      </pc:sldChg>
      <pc:sldChg chg="ord">
        <pc:chgData name="luis cleto" userId="a76db6c301978307" providerId="LiveId" clId="{860A4F2C-1596-4ACD-95D2-7AE3CD351458}" dt="2025-11-17T12:48:30.101" v="546"/>
        <pc:sldMkLst>
          <pc:docMk/>
          <pc:sldMk cId="2671189115" sldId="1558"/>
        </pc:sldMkLst>
      </pc:sldChg>
      <pc:sldChg chg="ord">
        <pc:chgData name="luis cleto" userId="a76db6c301978307" providerId="LiveId" clId="{860A4F2C-1596-4ACD-95D2-7AE3CD351458}" dt="2025-11-17T12:48:30.101" v="546"/>
        <pc:sldMkLst>
          <pc:docMk/>
          <pc:sldMk cId="1884874847" sldId="1559"/>
        </pc:sldMkLst>
      </pc:sldChg>
      <pc:sldChg chg="ord">
        <pc:chgData name="luis cleto" userId="a76db6c301978307" providerId="LiveId" clId="{860A4F2C-1596-4ACD-95D2-7AE3CD351458}" dt="2025-11-17T12:48:30.101" v="546"/>
        <pc:sldMkLst>
          <pc:docMk/>
          <pc:sldMk cId="1596017882" sldId="1560"/>
        </pc:sldMkLst>
      </pc:sldChg>
      <pc:sldChg chg="ord">
        <pc:chgData name="luis cleto" userId="a76db6c301978307" providerId="LiveId" clId="{860A4F2C-1596-4ACD-95D2-7AE3CD351458}" dt="2025-11-17T12:48:30.101" v="546"/>
        <pc:sldMkLst>
          <pc:docMk/>
          <pc:sldMk cId="1685792171" sldId="2119"/>
        </pc:sldMkLst>
      </pc:sldChg>
      <pc:sldChg chg="modSp mod">
        <pc:chgData name="luis cleto" userId="a76db6c301978307" providerId="LiveId" clId="{860A4F2C-1596-4ACD-95D2-7AE3CD351458}" dt="2025-11-15T10:37:50.152" v="127" actId="20577"/>
        <pc:sldMkLst>
          <pc:docMk/>
          <pc:sldMk cId="3288498179" sldId="2869"/>
        </pc:sldMkLst>
        <pc:spChg chg="mod">
          <ac:chgData name="luis cleto" userId="a76db6c301978307" providerId="LiveId" clId="{860A4F2C-1596-4ACD-95D2-7AE3CD351458}" dt="2025-11-15T10:37:50.152" v="127" actId="20577"/>
          <ac:spMkLst>
            <pc:docMk/>
            <pc:sldMk cId="3288498179" sldId="2869"/>
            <ac:spMk id="4" creationId="{D03525E0-1ED9-FFD7-40BA-4FCF34A11B1B}"/>
          </ac:spMkLst>
        </pc:spChg>
      </pc:sldChg>
      <pc:sldChg chg="ord">
        <pc:chgData name="luis cleto" userId="a76db6c301978307" providerId="LiveId" clId="{860A4F2C-1596-4ACD-95D2-7AE3CD351458}" dt="2025-11-17T12:48:30.101" v="546"/>
        <pc:sldMkLst>
          <pc:docMk/>
          <pc:sldMk cId="1764301296" sldId="2874"/>
        </pc:sldMkLst>
      </pc:sldChg>
      <pc:sldChg chg="ord">
        <pc:chgData name="luis cleto" userId="a76db6c301978307" providerId="LiveId" clId="{860A4F2C-1596-4ACD-95D2-7AE3CD351458}" dt="2025-11-17T12:48:30.101" v="546"/>
        <pc:sldMkLst>
          <pc:docMk/>
          <pc:sldMk cId="1672040049" sldId="2880"/>
        </pc:sldMkLst>
      </pc:sldChg>
      <pc:sldChg chg="ord">
        <pc:chgData name="luis cleto" userId="a76db6c301978307" providerId="LiveId" clId="{860A4F2C-1596-4ACD-95D2-7AE3CD351458}" dt="2025-11-17T12:48:30.101" v="546"/>
        <pc:sldMkLst>
          <pc:docMk/>
          <pc:sldMk cId="858345196" sldId="2886"/>
        </pc:sldMkLst>
      </pc:sldChg>
      <pc:sldChg chg="ord">
        <pc:chgData name="luis cleto" userId="a76db6c301978307" providerId="LiveId" clId="{860A4F2C-1596-4ACD-95D2-7AE3CD351458}" dt="2025-11-17T12:48:30.101" v="546"/>
        <pc:sldMkLst>
          <pc:docMk/>
          <pc:sldMk cId="811309353" sldId="2887"/>
        </pc:sldMkLst>
      </pc:sldChg>
      <pc:sldChg chg="ord">
        <pc:chgData name="luis cleto" userId="a76db6c301978307" providerId="LiveId" clId="{860A4F2C-1596-4ACD-95D2-7AE3CD351458}" dt="2025-11-17T12:48:30.101" v="546"/>
        <pc:sldMkLst>
          <pc:docMk/>
          <pc:sldMk cId="1485609327" sldId="2890"/>
        </pc:sldMkLst>
      </pc:sldChg>
      <pc:sldChg chg="ord">
        <pc:chgData name="luis cleto" userId="a76db6c301978307" providerId="LiveId" clId="{860A4F2C-1596-4ACD-95D2-7AE3CD351458}" dt="2025-11-17T12:48:30.101" v="546"/>
        <pc:sldMkLst>
          <pc:docMk/>
          <pc:sldMk cId="3369245484" sldId="2893"/>
        </pc:sldMkLst>
      </pc:sldChg>
      <pc:sldChg chg="ord">
        <pc:chgData name="luis cleto" userId="a76db6c301978307" providerId="LiveId" clId="{860A4F2C-1596-4ACD-95D2-7AE3CD351458}" dt="2025-11-17T12:48:30.101" v="546"/>
        <pc:sldMkLst>
          <pc:docMk/>
          <pc:sldMk cId="2014896806" sldId="2900"/>
        </pc:sldMkLst>
      </pc:sldChg>
      <pc:sldChg chg="ord">
        <pc:chgData name="luis cleto" userId="a76db6c301978307" providerId="LiveId" clId="{860A4F2C-1596-4ACD-95D2-7AE3CD351458}" dt="2025-11-17T12:48:30.101" v="546"/>
        <pc:sldMkLst>
          <pc:docMk/>
          <pc:sldMk cId="958782092" sldId="2901"/>
        </pc:sldMkLst>
      </pc:sldChg>
      <pc:sldChg chg="ord">
        <pc:chgData name="luis cleto" userId="a76db6c301978307" providerId="LiveId" clId="{860A4F2C-1596-4ACD-95D2-7AE3CD351458}" dt="2025-11-17T12:48:30.101" v="546"/>
        <pc:sldMkLst>
          <pc:docMk/>
          <pc:sldMk cId="664247507" sldId="2902"/>
        </pc:sldMkLst>
      </pc:sldChg>
      <pc:sldChg chg="ord">
        <pc:chgData name="luis cleto" userId="a76db6c301978307" providerId="LiveId" clId="{860A4F2C-1596-4ACD-95D2-7AE3CD351458}" dt="2025-11-17T12:48:30.101" v="546"/>
        <pc:sldMkLst>
          <pc:docMk/>
          <pc:sldMk cId="2913125965" sldId="2903"/>
        </pc:sldMkLst>
      </pc:sldChg>
      <pc:sldChg chg="ord">
        <pc:chgData name="luis cleto" userId="a76db6c301978307" providerId="LiveId" clId="{860A4F2C-1596-4ACD-95D2-7AE3CD351458}" dt="2025-11-17T12:48:30.101" v="546"/>
        <pc:sldMkLst>
          <pc:docMk/>
          <pc:sldMk cId="2917083721" sldId="2905"/>
        </pc:sldMkLst>
      </pc:sldChg>
      <pc:sldChg chg="ord">
        <pc:chgData name="luis cleto" userId="a76db6c301978307" providerId="LiveId" clId="{860A4F2C-1596-4ACD-95D2-7AE3CD351458}" dt="2025-11-17T12:48:30.101" v="546"/>
        <pc:sldMkLst>
          <pc:docMk/>
          <pc:sldMk cId="2198828209" sldId="2906"/>
        </pc:sldMkLst>
      </pc:sldChg>
      <pc:sldChg chg="ord">
        <pc:chgData name="luis cleto" userId="a76db6c301978307" providerId="LiveId" clId="{860A4F2C-1596-4ACD-95D2-7AE3CD351458}" dt="2025-11-17T12:48:30.101" v="546"/>
        <pc:sldMkLst>
          <pc:docMk/>
          <pc:sldMk cId="3136671747" sldId="2908"/>
        </pc:sldMkLst>
      </pc:sldChg>
      <pc:sldChg chg="ord">
        <pc:chgData name="luis cleto" userId="a76db6c301978307" providerId="LiveId" clId="{860A4F2C-1596-4ACD-95D2-7AE3CD351458}" dt="2025-11-17T12:48:30.101" v="546"/>
        <pc:sldMkLst>
          <pc:docMk/>
          <pc:sldMk cId="548733240" sldId="2909"/>
        </pc:sldMkLst>
      </pc:sldChg>
      <pc:sldChg chg="ord">
        <pc:chgData name="luis cleto" userId="a76db6c301978307" providerId="LiveId" clId="{860A4F2C-1596-4ACD-95D2-7AE3CD351458}" dt="2025-11-17T12:48:30.101" v="546"/>
        <pc:sldMkLst>
          <pc:docMk/>
          <pc:sldMk cId="595272376" sldId="2910"/>
        </pc:sldMkLst>
      </pc:sldChg>
      <pc:sldChg chg="addSp modSp mod chgLayout">
        <pc:chgData name="luis cleto" userId="a76db6c301978307" providerId="LiveId" clId="{860A4F2C-1596-4ACD-95D2-7AE3CD351458}" dt="2025-11-02T19:50:15.552" v="31" actId="1076"/>
        <pc:sldMkLst>
          <pc:docMk/>
          <pc:sldMk cId="508552598" sldId="2911"/>
        </pc:sldMkLst>
        <pc:spChg chg="add mod">
          <ac:chgData name="luis cleto" userId="a76db6c301978307" providerId="LiveId" clId="{860A4F2C-1596-4ACD-95D2-7AE3CD351458}" dt="2025-11-02T19:49:02.897" v="22" actId="1076"/>
          <ac:spMkLst>
            <pc:docMk/>
            <pc:sldMk cId="508552598" sldId="2911"/>
            <ac:spMk id="8" creationId="{60824F30-8143-51C2-4319-0210471E3113}"/>
          </ac:spMkLst>
        </pc:spChg>
        <pc:spChg chg="add mod">
          <ac:chgData name="luis cleto" userId="a76db6c301978307" providerId="LiveId" clId="{860A4F2C-1596-4ACD-95D2-7AE3CD351458}" dt="2025-11-02T19:49:34.003" v="25" actId="1076"/>
          <ac:spMkLst>
            <pc:docMk/>
            <pc:sldMk cId="508552598" sldId="2911"/>
            <ac:spMk id="10" creationId="{34E37704-23F6-6FCD-C681-A2D00200ACCB}"/>
          </ac:spMkLst>
        </pc:spChg>
        <pc:spChg chg="add mod">
          <ac:chgData name="luis cleto" userId="a76db6c301978307" providerId="LiveId" clId="{860A4F2C-1596-4ACD-95D2-7AE3CD351458}" dt="2025-11-02T19:50:15.552" v="31" actId="1076"/>
          <ac:spMkLst>
            <pc:docMk/>
            <pc:sldMk cId="508552598" sldId="2911"/>
            <ac:spMk id="12" creationId="{BDC64442-9699-A010-F1C3-BF0C20B550D9}"/>
          </ac:spMkLst>
        </pc:spChg>
        <pc:picChg chg="mod">
          <ac:chgData name="luis cleto" userId="a76db6c301978307" providerId="LiveId" clId="{860A4F2C-1596-4ACD-95D2-7AE3CD351458}" dt="2025-11-02T19:48:37.361" v="18" actId="14100"/>
          <ac:picMkLst>
            <pc:docMk/>
            <pc:sldMk cId="508552598" sldId="2911"/>
            <ac:picMk id="3" creationId="{5110237D-AB9E-0F85-EC1E-631868B2A74C}"/>
          </ac:picMkLst>
        </pc:picChg>
        <pc:picChg chg="add mod">
          <ac:chgData name="luis cleto" userId="a76db6c301978307" providerId="LiveId" clId="{860A4F2C-1596-4ACD-95D2-7AE3CD351458}" dt="2025-11-02T19:46:09.186" v="12" actId="1076"/>
          <ac:picMkLst>
            <pc:docMk/>
            <pc:sldMk cId="508552598" sldId="2911"/>
            <ac:picMk id="4" creationId="{3C6EF5BF-4218-BE71-0512-F2C1F0BC3214}"/>
          </ac:picMkLst>
        </pc:picChg>
        <pc:picChg chg="add mod">
          <ac:chgData name="luis cleto" userId="a76db6c301978307" providerId="LiveId" clId="{860A4F2C-1596-4ACD-95D2-7AE3CD351458}" dt="2025-11-02T19:49:06.906" v="23" actId="14100"/>
          <ac:picMkLst>
            <pc:docMk/>
            <pc:sldMk cId="508552598" sldId="2911"/>
            <ac:picMk id="6" creationId="{E0FB1B1D-9EE8-FA0D-BB20-F0C2DE8CDCB6}"/>
          </ac:picMkLst>
        </pc:picChg>
      </pc:sldChg>
      <pc:sldChg chg="ord">
        <pc:chgData name="luis cleto" userId="a76db6c301978307" providerId="LiveId" clId="{860A4F2C-1596-4ACD-95D2-7AE3CD351458}" dt="2025-11-17T12:48:30.101" v="546"/>
        <pc:sldMkLst>
          <pc:docMk/>
          <pc:sldMk cId="2449230659" sldId="3021"/>
        </pc:sldMkLst>
      </pc:sldChg>
      <pc:sldChg chg="ord">
        <pc:chgData name="luis cleto" userId="a76db6c301978307" providerId="LiveId" clId="{860A4F2C-1596-4ACD-95D2-7AE3CD351458}" dt="2025-11-17T12:48:30.101" v="546"/>
        <pc:sldMkLst>
          <pc:docMk/>
          <pc:sldMk cId="1313823916" sldId="3024"/>
        </pc:sldMkLst>
      </pc:sldChg>
      <pc:sldChg chg="ord">
        <pc:chgData name="luis cleto" userId="a76db6c301978307" providerId="LiveId" clId="{860A4F2C-1596-4ACD-95D2-7AE3CD351458}" dt="2025-11-17T12:48:30.101" v="546"/>
        <pc:sldMkLst>
          <pc:docMk/>
          <pc:sldMk cId="1552150991" sldId="3025"/>
        </pc:sldMkLst>
      </pc:sldChg>
      <pc:sldChg chg="ord">
        <pc:chgData name="luis cleto" userId="a76db6c301978307" providerId="LiveId" clId="{860A4F2C-1596-4ACD-95D2-7AE3CD351458}" dt="2025-11-17T12:48:30.101" v="546"/>
        <pc:sldMkLst>
          <pc:docMk/>
          <pc:sldMk cId="2839755777" sldId="3026"/>
        </pc:sldMkLst>
      </pc:sldChg>
      <pc:sldChg chg="ord">
        <pc:chgData name="luis cleto" userId="a76db6c301978307" providerId="LiveId" clId="{860A4F2C-1596-4ACD-95D2-7AE3CD351458}" dt="2025-11-17T12:48:30.101" v="546"/>
        <pc:sldMkLst>
          <pc:docMk/>
          <pc:sldMk cId="481301440" sldId="3027"/>
        </pc:sldMkLst>
      </pc:sldChg>
      <pc:sldChg chg="ord">
        <pc:chgData name="luis cleto" userId="a76db6c301978307" providerId="LiveId" clId="{860A4F2C-1596-4ACD-95D2-7AE3CD351458}" dt="2025-11-17T12:48:30.101" v="546"/>
        <pc:sldMkLst>
          <pc:docMk/>
          <pc:sldMk cId="313571454" sldId="3028"/>
        </pc:sldMkLst>
      </pc:sldChg>
      <pc:sldChg chg="ord">
        <pc:chgData name="luis cleto" userId="a76db6c301978307" providerId="LiveId" clId="{860A4F2C-1596-4ACD-95D2-7AE3CD351458}" dt="2025-11-17T12:48:30.101" v="546"/>
        <pc:sldMkLst>
          <pc:docMk/>
          <pc:sldMk cId="296095013" sldId="3029"/>
        </pc:sldMkLst>
      </pc:sldChg>
      <pc:sldChg chg="ord">
        <pc:chgData name="luis cleto" userId="a76db6c301978307" providerId="LiveId" clId="{860A4F2C-1596-4ACD-95D2-7AE3CD351458}" dt="2025-11-17T13:15:26.451" v="1276"/>
        <pc:sldMkLst>
          <pc:docMk/>
          <pc:sldMk cId="3793459552" sldId="3035"/>
        </pc:sldMkLst>
      </pc:sldChg>
      <pc:sldChg chg="modSp mod ord">
        <pc:chgData name="luis cleto" userId="a76db6c301978307" providerId="LiveId" clId="{860A4F2C-1596-4ACD-95D2-7AE3CD351458}" dt="2025-11-17T13:13:58.350" v="1274" actId="1076"/>
        <pc:sldMkLst>
          <pc:docMk/>
          <pc:sldMk cId="1134450242" sldId="3036"/>
        </pc:sldMkLst>
        <pc:spChg chg="mod">
          <ac:chgData name="luis cleto" userId="a76db6c301978307" providerId="LiveId" clId="{860A4F2C-1596-4ACD-95D2-7AE3CD351458}" dt="2025-11-17T13:13:58.350" v="1274" actId="1076"/>
          <ac:spMkLst>
            <pc:docMk/>
            <pc:sldMk cId="1134450242" sldId="3036"/>
            <ac:spMk id="5" creationId="{448542D7-2884-250B-CD4D-F8AC78DA2D99}"/>
          </ac:spMkLst>
        </pc:spChg>
      </pc:sldChg>
      <pc:sldChg chg="ord">
        <pc:chgData name="luis cleto" userId="a76db6c301978307" providerId="LiveId" clId="{860A4F2C-1596-4ACD-95D2-7AE3CD351458}" dt="2025-11-17T12:48:30.101" v="546"/>
        <pc:sldMkLst>
          <pc:docMk/>
          <pc:sldMk cId="4270951279" sldId="3037"/>
        </pc:sldMkLst>
      </pc:sldChg>
      <pc:sldChg chg="ord">
        <pc:chgData name="luis cleto" userId="a76db6c301978307" providerId="LiveId" clId="{860A4F2C-1596-4ACD-95D2-7AE3CD351458}" dt="2025-11-17T12:48:30.101" v="546"/>
        <pc:sldMkLst>
          <pc:docMk/>
          <pc:sldMk cId="389431017" sldId="3038"/>
        </pc:sldMkLst>
      </pc:sldChg>
      <pc:sldChg chg="ord">
        <pc:chgData name="luis cleto" userId="a76db6c301978307" providerId="LiveId" clId="{860A4F2C-1596-4ACD-95D2-7AE3CD351458}" dt="2025-11-17T12:48:30.101" v="546"/>
        <pc:sldMkLst>
          <pc:docMk/>
          <pc:sldMk cId="1052075276" sldId="3039"/>
        </pc:sldMkLst>
      </pc:sldChg>
      <pc:sldChg chg="addSp modSp mod ord">
        <pc:chgData name="luis cleto" userId="a76db6c301978307" providerId="LiveId" clId="{860A4F2C-1596-4ACD-95D2-7AE3CD351458}" dt="2025-11-17T12:48:30.101" v="546"/>
        <pc:sldMkLst>
          <pc:docMk/>
          <pc:sldMk cId="2489617092" sldId="3040"/>
        </pc:sldMkLst>
        <pc:spChg chg="add mod">
          <ac:chgData name="luis cleto" userId="a76db6c301978307" providerId="LiveId" clId="{860A4F2C-1596-4ACD-95D2-7AE3CD351458}" dt="2025-11-15T19:23:27.274" v="210" actId="5793"/>
          <ac:spMkLst>
            <pc:docMk/>
            <pc:sldMk cId="2489617092" sldId="3040"/>
            <ac:spMk id="4" creationId="{5D318E42-D8E5-AB4E-78AD-DBBC4B091A26}"/>
          </ac:spMkLst>
        </pc:spChg>
      </pc:sldChg>
      <pc:sldChg chg="addSp modSp new mod ord">
        <pc:chgData name="luis cleto" userId="a76db6c301978307" providerId="LiveId" clId="{860A4F2C-1596-4ACD-95D2-7AE3CD351458}" dt="2025-11-17T12:48:30.101" v="546"/>
        <pc:sldMkLst>
          <pc:docMk/>
          <pc:sldMk cId="3204586633" sldId="3041"/>
        </pc:sldMkLst>
        <pc:spChg chg="add mod">
          <ac:chgData name="luis cleto" userId="a76db6c301978307" providerId="LiveId" clId="{860A4F2C-1596-4ACD-95D2-7AE3CD351458}" dt="2025-11-15T19:22:31.442" v="204" actId="1076"/>
          <ac:spMkLst>
            <pc:docMk/>
            <pc:sldMk cId="3204586633" sldId="3041"/>
            <ac:spMk id="3" creationId="{8C7BD9D6-FC95-DE92-0AD5-0D99799B7CB5}"/>
          </ac:spMkLst>
        </pc:spChg>
      </pc:sldChg>
      <pc:sldChg chg="modSp add mod ord">
        <pc:chgData name="luis cleto" userId="a76db6c301978307" providerId="LiveId" clId="{860A4F2C-1596-4ACD-95D2-7AE3CD351458}" dt="2025-11-17T12:48:30.101" v="546"/>
        <pc:sldMkLst>
          <pc:docMk/>
          <pc:sldMk cId="653008985" sldId="3042"/>
        </pc:sldMkLst>
        <pc:spChg chg="mod">
          <ac:chgData name="luis cleto" userId="a76db6c301978307" providerId="LiveId" clId="{860A4F2C-1596-4ACD-95D2-7AE3CD351458}" dt="2025-11-15T19:22:53.639" v="206" actId="207"/>
          <ac:spMkLst>
            <pc:docMk/>
            <pc:sldMk cId="653008985" sldId="3042"/>
            <ac:spMk id="3" creationId="{9F423E21-E1CF-382B-E360-AE03B07F868F}"/>
          </ac:spMkLst>
        </pc:spChg>
        <pc:graphicFrameChg chg="modGraphic">
          <ac:chgData name="luis cleto" userId="a76db6c301978307" providerId="LiveId" clId="{860A4F2C-1596-4ACD-95D2-7AE3CD351458}" dt="2025-11-15T19:23:00.673" v="207" actId="207"/>
          <ac:graphicFrameMkLst>
            <pc:docMk/>
            <pc:sldMk cId="653008985" sldId="3042"/>
            <ac:graphicFrameMk id="4" creationId="{22993BAB-E365-C9E0-EAE7-0E5FA59390A2}"/>
          </ac:graphicFrameMkLst>
        </pc:graphicFrameChg>
      </pc:sldChg>
      <pc:sldChg chg="modSp mod ord">
        <pc:chgData name="luis cleto" userId="a76db6c301978307" providerId="LiveId" clId="{860A4F2C-1596-4ACD-95D2-7AE3CD351458}" dt="2025-11-17T13:08:33.068" v="1172" actId="20577"/>
        <pc:sldMkLst>
          <pc:docMk/>
          <pc:sldMk cId="270060169" sldId="3044"/>
        </pc:sldMkLst>
        <pc:spChg chg="mod">
          <ac:chgData name="luis cleto" userId="a76db6c301978307" providerId="LiveId" clId="{860A4F2C-1596-4ACD-95D2-7AE3CD351458}" dt="2025-11-17T13:08:33.068" v="1172" actId="20577"/>
          <ac:spMkLst>
            <pc:docMk/>
            <pc:sldMk cId="270060169" sldId="3044"/>
            <ac:spMk id="7" creationId="{380A45E7-F993-4E80-A35E-E516E4A6BBCD}"/>
          </ac:spMkLst>
        </pc:spChg>
      </pc:sldChg>
      <pc:sldChg chg="ord">
        <pc:chgData name="luis cleto" userId="a76db6c301978307" providerId="LiveId" clId="{860A4F2C-1596-4ACD-95D2-7AE3CD351458}" dt="2025-11-17T12:48:30.101" v="546"/>
        <pc:sldMkLst>
          <pc:docMk/>
          <pc:sldMk cId="297611001" sldId="3045"/>
        </pc:sldMkLst>
      </pc:sldChg>
      <pc:sldChg chg="ord">
        <pc:chgData name="luis cleto" userId="a76db6c301978307" providerId="LiveId" clId="{860A4F2C-1596-4ACD-95D2-7AE3CD351458}" dt="2025-11-17T12:48:30.101" v="546"/>
        <pc:sldMkLst>
          <pc:docMk/>
          <pc:sldMk cId="2667782446" sldId="3046"/>
        </pc:sldMkLst>
      </pc:sldChg>
      <pc:sldChg chg="addSp modSp new mod ord">
        <pc:chgData name="luis cleto" userId="a76db6c301978307" providerId="LiveId" clId="{860A4F2C-1596-4ACD-95D2-7AE3CD351458}" dt="2025-11-17T12:48:30.101" v="546"/>
        <pc:sldMkLst>
          <pc:docMk/>
          <pc:sldMk cId="1914097060" sldId="3047"/>
        </pc:sldMkLst>
        <pc:spChg chg="add mod">
          <ac:chgData name="luis cleto" userId="a76db6c301978307" providerId="LiveId" clId="{860A4F2C-1596-4ACD-95D2-7AE3CD351458}" dt="2025-11-16T11:41:54.383" v="541" actId="1076"/>
          <ac:spMkLst>
            <pc:docMk/>
            <pc:sldMk cId="1914097060" sldId="3047"/>
            <ac:spMk id="3" creationId="{03307A6B-B5A6-5E7F-36C3-E22ECB8B426E}"/>
          </ac:spMkLst>
        </pc:spChg>
        <pc:spChg chg="add mod">
          <ac:chgData name="luis cleto" userId="a76db6c301978307" providerId="LiveId" clId="{860A4F2C-1596-4ACD-95D2-7AE3CD351458}" dt="2025-11-16T11:42:27.438" v="544" actId="1076"/>
          <ac:spMkLst>
            <pc:docMk/>
            <pc:sldMk cId="1914097060" sldId="3047"/>
            <ac:spMk id="5" creationId="{5711FA88-17C7-9057-4AAB-68706B067DA4}"/>
          </ac:spMkLst>
        </pc:spChg>
      </pc:sldChg>
      <pc:sldChg chg="modSp add mod ord">
        <pc:chgData name="luis cleto" userId="a76db6c301978307" providerId="LiveId" clId="{860A4F2C-1596-4ACD-95D2-7AE3CD351458}" dt="2025-11-17T12:48:30.101" v="546"/>
        <pc:sldMkLst>
          <pc:docMk/>
          <pc:sldMk cId="3027917643" sldId="3048"/>
        </pc:sldMkLst>
        <pc:spChg chg="mod">
          <ac:chgData name="luis cleto" userId="a76db6c301978307" providerId="LiveId" clId="{860A4F2C-1596-4ACD-95D2-7AE3CD351458}" dt="2025-11-16T11:41:39.080" v="539" actId="255"/>
          <ac:spMkLst>
            <pc:docMk/>
            <pc:sldMk cId="3027917643" sldId="3048"/>
            <ac:spMk id="3" creationId="{BC1F3FBB-04AC-0DB1-67A2-CB4ABAFA09AE}"/>
          </ac:spMkLst>
        </pc:spChg>
        <pc:spChg chg="mod">
          <ac:chgData name="luis cleto" userId="a76db6c301978307" providerId="LiveId" clId="{860A4F2C-1596-4ACD-95D2-7AE3CD351458}" dt="2025-11-16T11:42:17.518" v="543" actId="1076"/>
          <ac:spMkLst>
            <pc:docMk/>
            <pc:sldMk cId="3027917643" sldId="3048"/>
            <ac:spMk id="5" creationId="{A51849C4-969E-E81C-0B3E-CDF262AA4B32}"/>
          </ac:spMkLst>
        </pc:spChg>
      </pc:sldChg>
      <pc:sldChg chg="addSp modSp new mod">
        <pc:chgData name="luis cleto" userId="a76db6c301978307" providerId="LiveId" clId="{860A4F2C-1596-4ACD-95D2-7AE3CD351458}" dt="2025-11-17T13:22:37.400" v="1751" actId="207"/>
        <pc:sldMkLst>
          <pc:docMk/>
          <pc:sldMk cId="2805450177" sldId="3049"/>
        </pc:sldMkLst>
        <pc:spChg chg="add mod">
          <ac:chgData name="luis cleto" userId="a76db6c301978307" providerId="LiveId" clId="{860A4F2C-1596-4ACD-95D2-7AE3CD351458}" dt="2025-11-17T13:22:37.400" v="1751" actId="207"/>
          <ac:spMkLst>
            <pc:docMk/>
            <pc:sldMk cId="2805450177" sldId="3049"/>
            <ac:spMk id="3" creationId="{ECE2BCB4-2D4E-F4E8-9854-B83F29D2DF45}"/>
          </ac:spMkLst>
        </pc:spChg>
      </pc:sldChg>
      <pc:sldChg chg="addSp modSp new mod">
        <pc:chgData name="luis cleto" userId="a76db6c301978307" providerId="LiveId" clId="{860A4F2C-1596-4ACD-95D2-7AE3CD351458}" dt="2025-11-17T13:03:20.310" v="833" actId="1076"/>
        <pc:sldMkLst>
          <pc:docMk/>
          <pc:sldMk cId="4198806312" sldId="3050"/>
        </pc:sldMkLst>
        <pc:picChg chg="add mod">
          <ac:chgData name="luis cleto" userId="a76db6c301978307" providerId="LiveId" clId="{860A4F2C-1596-4ACD-95D2-7AE3CD351458}" dt="2025-11-17T13:03:15.866" v="832" actId="1076"/>
          <ac:picMkLst>
            <pc:docMk/>
            <pc:sldMk cId="4198806312" sldId="3050"/>
            <ac:picMk id="3" creationId="{D7040C7D-7262-5DF4-0FF5-D8C746113791}"/>
          </ac:picMkLst>
        </pc:picChg>
        <pc:picChg chg="add mod">
          <ac:chgData name="luis cleto" userId="a76db6c301978307" providerId="LiveId" clId="{860A4F2C-1596-4ACD-95D2-7AE3CD351458}" dt="2025-11-17T13:03:20.310" v="833" actId="1076"/>
          <ac:picMkLst>
            <pc:docMk/>
            <pc:sldMk cId="4198806312" sldId="3050"/>
            <ac:picMk id="5" creationId="{06C6D56D-2BFE-48B0-1B53-E156BE094C7A}"/>
          </ac:picMkLst>
        </pc:picChg>
        <pc:picChg chg="add mod">
          <ac:chgData name="luis cleto" userId="a76db6c301978307" providerId="LiveId" clId="{860A4F2C-1596-4ACD-95D2-7AE3CD351458}" dt="2025-11-17T13:03:13.746" v="831" actId="1076"/>
          <ac:picMkLst>
            <pc:docMk/>
            <pc:sldMk cId="4198806312" sldId="3050"/>
            <ac:picMk id="7" creationId="{82CC0459-C939-5EDA-88C5-484A69E894AC}"/>
          </ac:picMkLst>
        </pc:picChg>
        <pc:picChg chg="add mod">
          <ac:chgData name="luis cleto" userId="a76db6c301978307" providerId="LiveId" clId="{860A4F2C-1596-4ACD-95D2-7AE3CD351458}" dt="2025-11-17T13:03:02.081" v="827" actId="1076"/>
          <ac:picMkLst>
            <pc:docMk/>
            <pc:sldMk cId="4198806312" sldId="3050"/>
            <ac:picMk id="9" creationId="{214BF584-981C-1564-F8BD-63BF46B09CA9}"/>
          </ac:picMkLst>
        </pc:picChg>
        <pc:picChg chg="add mod">
          <ac:chgData name="luis cleto" userId="a76db6c301978307" providerId="LiveId" clId="{860A4F2C-1596-4ACD-95D2-7AE3CD351458}" dt="2025-11-17T13:03:11.563" v="830" actId="1076"/>
          <ac:picMkLst>
            <pc:docMk/>
            <pc:sldMk cId="4198806312" sldId="3050"/>
            <ac:picMk id="11" creationId="{1D5F183C-2E47-2A85-ADFB-A95F10B89701}"/>
          </ac:picMkLst>
        </pc:picChg>
      </pc:sldChg>
      <pc:sldChg chg="addSp modSp new mod ord">
        <pc:chgData name="luis cleto" userId="a76db6c301978307" providerId="LiveId" clId="{860A4F2C-1596-4ACD-95D2-7AE3CD351458}" dt="2025-11-17T13:21:43.684" v="1702"/>
        <pc:sldMkLst>
          <pc:docMk/>
          <pc:sldMk cId="414185587" sldId="3051"/>
        </pc:sldMkLst>
        <pc:spChg chg="add mod">
          <ac:chgData name="luis cleto" userId="a76db6c301978307" providerId="LiveId" clId="{860A4F2C-1596-4ACD-95D2-7AE3CD351458}" dt="2025-11-17T13:21:37.549" v="1700" actId="1076"/>
          <ac:spMkLst>
            <pc:docMk/>
            <pc:sldMk cId="414185587" sldId="3051"/>
            <ac:spMk id="3" creationId="{31A6F5C8-AA0A-58B2-CF09-CE925DC9115D}"/>
          </ac:spMkLst>
        </pc:spChg>
      </pc:sldChg>
      <pc:sldChg chg="addSp modSp new mod">
        <pc:chgData name="luis cleto" userId="a76db6c301978307" providerId="LiveId" clId="{860A4F2C-1596-4ACD-95D2-7AE3CD351458}" dt="2025-11-19T12:29:04.593" v="2377" actId="1076"/>
        <pc:sldMkLst>
          <pc:docMk/>
          <pc:sldMk cId="1092558763" sldId="3072"/>
        </pc:sldMkLst>
        <pc:spChg chg="add mod">
          <ac:chgData name="luis cleto" userId="a76db6c301978307" providerId="LiveId" clId="{860A4F2C-1596-4ACD-95D2-7AE3CD351458}" dt="2025-11-19T12:24:14.894" v="2205" actId="1076"/>
          <ac:spMkLst>
            <pc:docMk/>
            <pc:sldMk cId="1092558763" sldId="3072"/>
            <ac:spMk id="4" creationId="{B8DB6D6F-59B5-F0E9-72A5-A615C9FCEAA1}"/>
          </ac:spMkLst>
        </pc:spChg>
        <pc:spChg chg="add mod">
          <ac:chgData name="luis cleto" userId="a76db6c301978307" providerId="LiveId" clId="{860A4F2C-1596-4ACD-95D2-7AE3CD351458}" dt="2025-11-19T12:26:46.005" v="2256" actId="1076"/>
          <ac:spMkLst>
            <pc:docMk/>
            <pc:sldMk cId="1092558763" sldId="3072"/>
            <ac:spMk id="6" creationId="{994AC78C-12E4-B7A2-699D-9840E9115720}"/>
          </ac:spMkLst>
        </pc:spChg>
        <pc:spChg chg="add mod">
          <ac:chgData name="luis cleto" userId="a76db6c301978307" providerId="LiveId" clId="{860A4F2C-1596-4ACD-95D2-7AE3CD351458}" dt="2025-11-19T12:26:04.802" v="2254" actId="1076"/>
          <ac:spMkLst>
            <pc:docMk/>
            <pc:sldMk cId="1092558763" sldId="3072"/>
            <ac:spMk id="10" creationId="{B62BDE71-AAE5-D1C2-4339-57EFE10488EF}"/>
          </ac:spMkLst>
        </pc:spChg>
        <pc:spChg chg="add mod">
          <ac:chgData name="luis cleto" userId="a76db6c301978307" providerId="LiveId" clId="{860A4F2C-1596-4ACD-95D2-7AE3CD351458}" dt="2025-11-19T12:27:46.545" v="2293" actId="1076"/>
          <ac:spMkLst>
            <pc:docMk/>
            <pc:sldMk cId="1092558763" sldId="3072"/>
            <ac:spMk id="12" creationId="{CF48C407-3CFA-E1E8-BA08-F0ABD165A111}"/>
          </ac:spMkLst>
        </pc:spChg>
        <pc:spChg chg="add mod">
          <ac:chgData name="luis cleto" userId="a76db6c301978307" providerId="LiveId" clId="{860A4F2C-1596-4ACD-95D2-7AE3CD351458}" dt="2025-11-19T12:29:04.593" v="2377" actId="1076"/>
          <ac:spMkLst>
            <pc:docMk/>
            <pc:sldMk cId="1092558763" sldId="3072"/>
            <ac:spMk id="14" creationId="{BE6AE9E0-4677-804A-2224-5EC8F54E991C}"/>
          </ac:spMkLst>
        </pc:spChg>
        <pc:picChg chg="add mod">
          <ac:chgData name="luis cleto" userId="a76db6c301978307" providerId="LiveId" clId="{860A4F2C-1596-4ACD-95D2-7AE3CD351458}" dt="2025-11-19T12:24:51.305" v="2210" actId="14100"/>
          <ac:picMkLst>
            <pc:docMk/>
            <pc:sldMk cId="1092558763" sldId="3072"/>
            <ac:picMk id="8" creationId="{B5317DC8-382C-D6A5-B91D-752165A8A136}"/>
          </ac:picMkLst>
        </pc:picChg>
      </pc:sldChg>
    </pc:docChg>
  </pc:docChgLst>
  <pc:docChgLst>
    <pc:chgData name="luis cleto" userId="a76db6c301978307" providerId="LiveId" clId="{77A9CF22-C8A1-495C-8FD3-F314C32AB210}"/>
    <pc:docChg chg="custSel addSld modSld">
      <pc:chgData name="luis cleto" userId="a76db6c301978307" providerId="LiveId" clId="{77A9CF22-C8A1-495C-8FD3-F314C32AB210}" dt="2025-11-08T16:07:08.037" v="6" actId="1076"/>
      <pc:docMkLst>
        <pc:docMk/>
      </pc:docMkLst>
      <pc:sldChg chg="addSp delSp modSp new mod modClrScheme chgLayout">
        <pc:chgData name="luis cleto" userId="a76db6c301978307" providerId="LiveId" clId="{77A9CF22-C8A1-495C-8FD3-F314C32AB210}" dt="2025-11-08T16:07:08.037" v="6" actId="1076"/>
        <pc:sldMkLst>
          <pc:docMk/>
          <pc:sldMk cId="1673597406" sldId="2912"/>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ata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897020-87DD-4C6A-86B8-A884D79A8DFE}"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8C74B14D-69A2-46C6-A7D5-CA43D3D0ED85}">
      <dgm:prSet/>
      <dgm:spPr/>
      <dgm:t>
        <a:bodyPr/>
        <a:lstStyle/>
        <a:p>
          <a:r>
            <a:rPr lang="en-US"/>
            <a:t>Submit</a:t>
          </a:r>
        </a:p>
      </dgm:t>
    </dgm:pt>
    <dgm:pt modelId="{540B368B-C745-430C-9F78-E323F43B48FD}" type="parTrans" cxnId="{6C82E352-6BC5-49F3-9291-DD002B8097AF}">
      <dgm:prSet/>
      <dgm:spPr/>
      <dgm:t>
        <a:bodyPr/>
        <a:lstStyle/>
        <a:p>
          <a:endParaRPr lang="en-US"/>
        </a:p>
      </dgm:t>
    </dgm:pt>
    <dgm:pt modelId="{82A87740-62F4-4987-8388-0C9AD43A2409}" type="sibTrans" cxnId="{6C82E352-6BC5-49F3-9291-DD002B8097AF}">
      <dgm:prSet/>
      <dgm:spPr/>
      <dgm:t>
        <a:bodyPr/>
        <a:lstStyle/>
        <a:p>
          <a:endParaRPr lang="en-US"/>
        </a:p>
      </dgm:t>
    </dgm:pt>
    <dgm:pt modelId="{83B2116D-1FCD-4B54-B8F5-4E1250E7821C}">
      <dgm:prSet/>
      <dgm:spPr/>
      <dgm:t>
        <a:bodyPr/>
        <a:lstStyle/>
        <a:p>
          <a:r>
            <a:rPr lang="en-US"/>
            <a:t>Submit questions , comments, feedback to itssimple2023@gmail.com</a:t>
          </a:r>
        </a:p>
      </dgm:t>
    </dgm:pt>
    <dgm:pt modelId="{6E26E74D-A2EC-47EE-93F1-3B764BC989E2}" type="parTrans" cxnId="{7AB3A518-EFDE-45F2-AB8A-7534D7C2E075}">
      <dgm:prSet/>
      <dgm:spPr/>
      <dgm:t>
        <a:bodyPr/>
        <a:lstStyle/>
        <a:p>
          <a:endParaRPr lang="en-US"/>
        </a:p>
      </dgm:t>
    </dgm:pt>
    <dgm:pt modelId="{F0A3A40D-6BEF-41AC-A266-05AFA6AF6861}" type="sibTrans" cxnId="{7AB3A518-EFDE-45F2-AB8A-7534D7C2E075}">
      <dgm:prSet/>
      <dgm:spPr/>
      <dgm:t>
        <a:bodyPr/>
        <a:lstStyle/>
        <a:p>
          <a:endParaRPr lang="en-US"/>
        </a:p>
      </dgm:t>
    </dgm:pt>
    <dgm:pt modelId="{EF2A3FD6-433F-45C6-B7D7-E7F9EF31FECF}">
      <dgm:prSet/>
      <dgm:spPr/>
      <dgm:t>
        <a:bodyPr/>
        <a:lstStyle/>
        <a:p>
          <a:r>
            <a:rPr lang="en-US"/>
            <a:t>Read</a:t>
          </a:r>
        </a:p>
      </dgm:t>
    </dgm:pt>
    <dgm:pt modelId="{87F34CE2-4EBA-4BD5-BB22-28D2AD0204B3}" type="parTrans" cxnId="{426D8E8B-E691-4C89-ACAE-83DFA26F1BA5}">
      <dgm:prSet/>
      <dgm:spPr/>
      <dgm:t>
        <a:bodyPr/>
        <a:lstStyle/>
        <a:p>
          <a:endParaRPr lang="en-US"/>
        </a:p>
      </dgm:t>
    </dgm:pt>
    <dgm:pt modelId="{8F17245F-5DB4-4034-8C7A-3AAD5D71482C}" type="sibTrans" cxnId="{426D8E8B-E691-4C89-ACAE-83DFA26F1BA5}">
      <dgm:prSet/>
      <dgm:spPr/>
      <dgm:t>
        <a:bodyPr/>
        <a:lstStyle/>
        <a:p>
          <a:endParaRPr lang="en-US"/>
        </a:p>
      </dgm:t>
    </dgm:pt>
    <dgm:pt modelId="{85245C62-71CB-4D86-BD33-2B32A30D7C42}">
      <dgm:prSet/>
      <dgm:spPr/>
      <dgm:t>
        <a:bodyPr/>
        <a:lstStyle/>
        <a:p>
          <a:r>
            <a:rPr lang="en-US" dirty="0"/>
            <a:t>Read skills training workbook p. 69-90. All of the physiological distress tolerance skills.</a:t>
          </a:r>
        </a:p>
      </dgm:t>
    </dgm:pt>
    <dgm:pt modelId="{4B29FEA7-8EA6-48A3-8384-3A2FC465D019}" type="parTrans" cxnId="{DA916069-7DCD-4555-95D0-4A60656818C6}">
      <dgm:prSet/>
      <dgm:spPr/>
      <dgm:t>
        <a:bodyPr/>
        <a:lstStyle/>
        <a:p>
          <a:endParaRPr lang="en-US"/>
        </a:p>
      </dgm:t>
    </dgm:pt>
    <dgm:pt modelId="{80B1F95C-AC66-4BBA-920D-9F7B042315E7}" type="sibTrans" cxnId="{DA916069-7DCD-4555-95D0-4A60656818C6}">
      <dgm:prSet/>
      <dgm:spPr/>
      <dgm:t>
        <a:bodyPr/>
        <a:lstStyle/>
        <a:p>
          <a:endParaRPr lang="en-US"/>
        </a:p>
      </dgm:t>
    </dgm:pt>
    <dgm:pt modelId="{4A31963E-E76D-4E28-A5E0-C60C9886849B}">
      <dgm:prSet/>
      <dgm:spPr/>
      <dgm:t>
        <a:bodyPr/>
        <a:lstStyle/>
        <a:p>
          <a:r>
            <a:rPr lang="en-US"/>
            <a:t>Read</a:t>
          </a:r>
        </a:p>
      </dgm:t>
    </dgm:pt>
    <dgm:pt modelId="{06866B2C-2646-4C0E-A1F8-CA74F4094CC4}" type="parTrans" cxnId="{CD9E3FD8-BE2C-4A01-9889-9213AC5EB75C}">
      <dgm:prSet/>
      <dgm:spPr/>
      <dgm:t>
        <a:bodyPr/>
        <a:lstStyle/>
        <a:p>
          <a:endParaRPr lang="en-US"/>
        </a:p>
      </dgm:t>
    </dgm:pt>
    <dgm:pt modelId="{D2F15895-7098-4B0E-A501-B9D3B27DFE23}" type="sibTrans" cxnId="{CD9E3FD8-BE2C-4A01-9889-9213AC5EB75C}">
      <dgm:prSet/>
      <dgm:spPr/>
      <dgm:t>
        <a:bodyPr/>
        <a:lstStyle/>
        <a:p>
          <a:endParaRPr lang="en-US"/>
        </a:p>
      </dgm:t>
    </dgm:pt>
    <dgm:pt modelId="{668DE0E8-2BAA-48F4-B5FF-88378A254995}">
      <dgm:prSet/>
      <dgm:spPr/>
      <dgm:t>
        <a:bodyPr/>
        <a:lstStyle/>
        <a:p>
          <a:r>
            <a:rPr lang="en-US"/>
            <a:t>Simple manual session 11</a:t>
          </a:r>
        </a:p>
      </dgm:t>
    </dgm:pt>
    <dgm:pt modelId="{8047917A-D5FA-42FD-B54E-9EB26D6AB3CD}" type="parTrans" cxnId="{EAC6D147-90EB-48C7-908E-9FE4D87A06B9}">
      <dgm:prSet/>
      <dgm:spPr/>
      <dgm:t>
        <a:bodyPr/>
        <a:lstStyle/>
        <a:p>
          <a:endParaRPr lang="en-US"/>
        </a:p>
      </dgm:t>
    </dgm:pt>
    <dgm:pt modelId="{8244B4F7-8FDB-4A6F-BE41-98460DF290C1}" type="sibTrans" cxnId="{EAC6D147-90EB-48C7-908E-9FE4D87A06B9}">
      <dgm:prSet/>
      <dgm:spPr/>
      <dgm:t>
        <a:bodyPr/>
        <a:lstStyle/>
        <a:p>
          <a:endParaRPr lang="en-US"/>
        </a:p>
      </dgm:t>
    </dgm:pt>
    <dgm:pt modelId="{ECA5D688-ED84-48BE-BEB4-94D41AD528F8}">
      <dgm:prSet/>
      <dgm:spPr/>
      <dgm:t>
        <a:bodyPr/>
        <a:lstStyle/>
        <a:p>
          <a:r>
            <a:rPr lang="en-US"/>
            <a:t>Have</a:t>
          </a:r>
        </a:p>
      </dgm:t>
    </dgm:pt>
    <dgm:pt modelId="{F6461EB8-7526-4828-801C-3480365C238C}" type="parTrans" cxnId="{4544C4E2-3792-4E05-9C31-FD1E39F91FD4}">
      <dgm:prSet/>
      <dgm:spPr/>
      <dgm:t>
        <a:bodyPr/>
        <a:lstStyle/>
        <a:p>
          <a:endParaRPr lang="en-US"/>
        </a:p>
      </dgm:t>
    </dgm:pt>
    <dgm:pt modelId="{D168631C-C695-471A-B846-561BE880559A}" type="sibTrans" cxnId="{4544C4E2-3792-4E05-9C31-FD1E39F91FD4}">
      <dgm:prSet/>
      <dgm:spPr/>
      <dgm:t>
        <a:bodyPr/>
        <a:lstStyle/>
        <a:p>
          <a:endParaRPr lang="en-US"/>
        </a:p>
      </dgm:t>
    </dgm:pt>
    <dgm:pt modelId="{2358A9F1-0CC7-4FDD-9319-054FC6294D07}">
      <dgm:prSet/>
      <dgm:spPr/>
      <dgm:t>
        <a:bodyPr/>
        <a:lstStyle/>
        <a:p>
          <a:r>
            <a:rPr lang="en-US"/>
            <a:t>have targets in your diary card and use it.</a:t>
          </a:r>
        </a:p>
      </dgm:t>
    </dgm:pt>
    <dgm:pt modelId="{35882537-9FA4-4921-BB77-78CDA04D5897}" type="parTrans" cxnId="{E5D48372-7A36-4DB6-8573-C89A5F8D40C4}">
      <dgm:prSet/>
      <dgm:spPr/>
      <dgm:t>
        <a:bodyPr/>
        <a:lstStyle/>
        <a:p>
          <a:endParaRPr lang="en-US"/>
        </a:p>
      </dgm:t>
    </dgm:pt>
    <dgm:pt modelId="{8580F06A-EA59-4459-AA0C-780E77087082}" type="sibTrans" cxnId="{E5D48372-7A36-4DB6-8573-C89A5F8D40C4}">
      <dgm:prSet/>
      <dgm:spPr/>
      <dgm:t>
        <a:bodyPr/>
        <a:lstStyle/>
        <a:p>
          <a:endParaRPr lang="en-US"/>
        </a:p>
      </dgm:t>
    </dgm:pt>
    <dgm:pt modelId="{27EEB2DE-3C98-493E-ADE1-C5A6FBEFA205}">
      <dgm:prSet/>
      <dgm:spPr/>
      <dgm:t>
        <a:bodyPr/>
        <a:lstStyle/>
        <a:p>
          <a:r>
            <a:rPr lang="en-US"/>
            <a:t>Continue</a:t>
          </a:r>
        </a:p>
      </dgm:t>
    </dgm:pt>
    <dgm:pt modelId="{6A291164-89BC-47B7-BC91-DE7608CC86F9}" type="parTrans" cxnId="{30E64A65-BE53-47A8-9691-27D55ABFD492}">
      <dgm:prSet/>
      <dgm:spPr/>
      <dgm:t>
        <a:bodyPr/>
        <a:lstStyle/>
        <a:p>
          <a:endParaRPr lang="en-US"/>
        </a:p>
      </dgm:t>
    </dgm:pt>
    <dgm:pt modelId="{D4F44633-BC7F-4996-942C-B3A00087D85C}" type="sibTrans" cxnId="{30E64A65-BE53-47A8-9691-27D55ABFD492}">
      <dgm:prSet/>
      <dgm:spPr/>
      <dgm:t>
        <a:bodyPr/>
        <a:lstStyle/>
        <a:p>
          <a:endParaRPr lang="en-US"/>
        </a:p>
      </dgm:t>
    </dgm:pt>
    <dgm:pt modelId="{BEDD5833-B664-4EE9-A48D-52F2EFC58624}">
      <dgm:prSet/>
      <dgm:spPr/>
      <dgm:t>
        <a:bodyPr/>
        <a:lstStyle/>
        <a:p>
          <a:r>
            <a:rPr lang="en-US"/>
            <a:t>Continue reviewing and practicing your crisis plans</a:t>
          </a:r>
        </a:p>
      </dgm:t>
    </dgm:pt>
    <dgm:pt modelId="{EFCA370E-19C4-463C-98B8-B2444CAD0269}" type="parTrans" cxnId="{89D1A3B4-9261-4E90-B5E7-916F93D8CCAB}">
      <dgm:prSet/>
      <dgm:spPr/>
      <dgm:t>
        <a:bodyPr/>
        <a:lstStyle/>
        <a:p>
          <a:endParaRPr lang="en-US"/>
        </a:p>
      </dgm:t>
    </dgm:pt>
    <dgm:pt modelId="{476276EB-1218-4855-8085-13F60C78F0D5}" type="sibTrans" cxnId="{89D1A3B4-9261-4E90-B5E7-916F93D8CCAB}">
      <dgm:prSet/>
      <dgm:spPr/>
      <dgm:t>
        <a:bodyPr/>
        <a:lstStyle/>
        <a:p>
          <a:endParaRPr lang="en-US"/>
        </a:p>
      </dgm:t>
    </dgm:pt>
    <dgm:pt modelId="{918C9E38-047E-46F1-B672-7FC5DA15D022}">
      <dgm:prSet/>
      <dgm:spPr/>
      <dgm:t>
        <a:bodyPr/>
        <a:lstStyle/>
        <a:p>
          <a:r>
            <a:rPr lang="en-US"/>
            <a:t>Keep</a:t>
          </a:r>
        </a:p>
      </dgm:t>
    </dgm:pt>
    <dgm:pt modelId="{4CD9589A-3009-42F8-9A1F-67F2019BAE58}" type="parTrans" cxnId="{7166FEC9-BB75-40C5-8CA9-58ACAB3D3DE5}">
      <dgm:prSet/>
      <dgm:spPr/>
      <dgm:t>
        <a:bodyPr/>
        <a:lstStyle/>
        <a:p>
          <a:endParaRPr lang="en-US"/>
        </a:p>
      </dgm:t>
    </dgm:pt>
    <dgm:pt modelId="{8AB28071-CA61-483B-A203-C7DD6CFC0E46}" type="sibTrans" cxnId="{7166FEC9-BB75-40C5-8CA9-58ACAB3D3DE5}">
      <dgm:prSet/>
      <dgm:spPr/>
      <dgm:t>
        <a:bodyPr/>
        <a:lstStyle/>
        <a:p>
          <a:endParaRPr lang="en-US"/>
        </a:p>
      </dgm:t>
    </dgm:pt>
    <dgm:pt modelId="{5EB3E72F-7F3D-435C-A4A7-D55D0FEB80E1}">
      <dgm:prSet/>
      <dgm:spPr/>
      <dgm:t>
        <a:bodyPr/>
        <a:lstStyle/>
        <a:p>
          <a:r>
            <a:rPr lang="en-US"/>
            <a:t>Continue practicing and tracking the skills you are learning.</a:t>
          </a:r>
        </a:p>
      </dgm:t>
    </dgm:pt>
    <dgm:pt modelId="{C283E94F-D2B8-4CD3-AA48-3F2B9799AF88}" type="parTrans" cxnId="{D07D3641-842A-407E-9869-83F6F11A5515}">
      <dgm:prSet/>
      <dgm:spPr/>
      <dgm:t>
        <a:bodyPr/>
        <a:lstStyle/>
        <a:p>
          <a:endParaRPr lang="en-US"/>
        </a:p>
      </dgm:t>
    </dgm:pt>
    <dgm:pt modelId="{B4A7D410-0D35-40B9-A146-E9D441100597}" type="sibTrans" cxnId="{D07D3641-842A-407E-9869-83F6F11A5515}">
      <dgm:prSet/>
      <dgm:spPr/>
      <dgm:t>
        <a:bodyPr/>
        <a:lstStyle/>
        <a:p>
          <a:endParaRPr lang="en-US"/>
        </a:p>
      </dgm:t>
    </dgm:pt>
    <dgm:pt modelId="{687E1B49-F99A-4858-9827-9BA926E7D9BD}" type="pres">
      <dgm:prSet presAssocID="{51897020-87DD-4C6A-86B8-A884D79A8DFE}" presName="Name0" presStyleCnt="0">
        <dgm:presLayoutVars>
          <dgm:dir/>
          <dgm:animLvl val="lvl"/>
          <dgm:resizeHandles val="exact"/>
        </dgm:presLayoutVars>
      </dgm:prSet>
      <dgm:spPr/>
    </dgm:pt>
    <dgm:pt modelId="{70E48BE4-6E33-4682-A436-21A49C11875A}" type="pres">
      <dgm:prSet presAssocID="{8C74B14D-69A2-46C6-A7D5-CA43D3D0ED85}" presName="linNode" presStyleCnt="0"/>
      <dgm:spPr/>
    </dgm:pt>
    <dgm:pt modelId="{D1A8F671-D6D4-407E-B6FF-77A95EC64323}" type="pres">
      <dgm:prSet presAssocID="{8C74B14D-69A2-46C6-A7D5-CA43D3D0ED85}" presName="parentText" presStyleLbl="node1" presStyleIdx="0" presStyleCnt="6">
        <dgm:presLayoutVars>
          <dgm:chMax val="1"/>
          <dgm:bulletEnabled val="1"/>
        </dgm:presLayoutVars>
      </dgm:prSet>
      <dgm:spPr/>
    </dgm:pt>
    <dgm:pt modelId="{2672CB5A-3FA8-460B-B00C-0FCC6373BCA9}" type="pres">
      <dgm:prSet presAssocID="{8C74B14D-69A2-46C6-A7D5-CA43D3D0ED85}" presName="descendantText" presStyleLbl="alignAccFollowNode1" presStyleIdx="0" presStyleCnt="6">
        <dgm:presLayoutVars>
          <dgm:bulletEnabled val="1"/>
        </dgm:presLayoutVars>
      </dgm:prSet>
      <dgm:spPr/>
    </dgm:pt>
    <dgm:pt modelId="{5180C169-3E72-44F9-A447-A8CAEEA544AE}" type="pres">
      <dgm:prSet presAssocID="{82A87740-62F4-4987-8388-0C9AD43A2409}" presName="sp" presStyleCnt="0"/>
      <dgm:spPr/>
    </dgm:pt>
    <dgm:pt modelId="{1FE625E2-470F-49CC-8BB8-D09C0EDF9F79}" type="pres">
      <dgm:prSet presAssocID="{EF2A3FD6-433F-45C6-B7D7-E7F9EF31FECF}" presName="linNode" presStyleCnt="0"/>
      <dgm:spPr/>
    </dgm:pt>
    <dgm:pt modelId="{6A1699AE-59AE-4D19-A659-AA407527DE6D}" type="pres">
      <dgm:prSet presAssocID="{EF2A3FD6-433F-45C6-B7D7-E7F9EF31FECF}" presName="parentText" presStyleLbl="node1" presStyleIdx="1" presStyleCnt="6">
        <dgm:presLayoutVars>
          <dgm:chMax val="1"/>
          <dgm:bulletEnabled val="1"/>
        </dgm:presLayoutVars>
      </dgm:prSet>
      <dgm:spPr/>
    </dgm:pt>
    <dgm:pt modelId="{A7E0C18F-737A-40FF-A6CE-25BC6A9F3522}" type="pres">
      <dgm:prSet presAssocID="{EF2A3FD6-433F-45C6-B7D7-E7F9EF31FECF}" presName="descendantText" presStyleLbl="alignAccFollowNode1" presStyleIdx="1" presStyleCnt="6">
        <dgm:presLayoutVars>
          <dgm:bulletEnabled val="1"/>
        </dgm:presLayoutVars>
      </dgm:prSet>
      <dgm:spPr/>
    </dgm:pt>
    <dgm:pt modelId="{6E05E3CE-55E2-4D95-A888-3DBB15658430}" type="pres">
      <dgm:prSet presAssocID="{8F17245F-5DB4-4034-8C7A-3AAD5D71482C}" presName="sp" presStyleCnt="0"/>
      <dgm:spPr/>
    </dgm:pt>
    <dgm:pt modelId="{401A7700-5918-4DC4-99CD-EB5E502BE1A2}" type="pres">
      <dgm:prSet presAssocID="{4A31963E-E76D-4E28-A5E0-C60C9886849B}" presName="linNode" presStyleCnt="0"/>
      <dgm:spPr/>
    </dgm:pt>
    <dgm:pt modelId="{1EB02575-0486-4EB3-B9B5-A66C806C9D44}" type="pres">
      <dgm:prSet presAssocID="{4A31963E-E76D-4E28-A5E0-C60C9886849B}" presName="parentText" presStyleLbl="node1" presStyleIdx="2" presStyleCnt="6">
        <dgm:presLayoutVars>
          <dgm:chMax val="1"/>
          <dgm:bulletEnabled val="1"/>
        </dgm:presLayoutVars>
      </dgm:prSet>
      <dgm:spPr/>
    </dgm:pt>
    <dgm:pt modelId="{5F9C6617-DFB2-4330-97B9-B8E310C4C3FF}" type="pres">
      <dgm:prSet presAssocID="{4A31963E-E76D-4E28-A5E0-C60C9886849B}" presName="descendantText" presStyleLbl="alignAccFollowNode1" presStyleIdx="2" presStyleCnt="6">
        <dgm:presLayoutVars>
          <dgm:bulletEnabled val="1"/>
        </dgm:presLayoutVars>
      </dgm:prSet>
      <dgm:spPr/>
    </dgm:pt>
    <dgm:pt modelId="{AD24EE4C-4209-4968-9589-AD27506A06CA}" type="pres">
      <dgm:prSet presAssocID="{D2F15895-7098-4B0E-A501-B9D3B27DFE23}" presName="sp" presStyleCnt="0"/>
      <dgm:spPr/>
    </dgm:pt>
    <dgm:pt modelId="{D5AC372B-BCD9-48F0-A217-7AFB93EA30B2}" type="pres">
      <dgm:prSet presAssocID="{ECA5D688-ED84-48BE-BEB4-94D41AD528F8}" presName="linNode" presStyleCnt="0"/>
      <dgm:spPr/>
    </dgm:pt>
    <dgm:pt modelId="{A0A632C2-968E-4391-95FC-98F4A1454F9F}" type="pres">
      <dgm:prSet presAssocID="{ECA5D688-ED84-48BE-BEB4-94D41AD528F8}" presName="parentText" presStyleLbl="node1" presStyleIdx="3" presStyleCnt="6">
        <dgm:presLayoutVars>
          <dgm:chMax val="1"/>
          <dgm:bulletEnabled val="1"/>
        </dgm:presLayoutVars>
      </dgm:prSet>
      <dgm:spPr/>
    </dgm:pt>
    <dgm:pt modelId="{E993AA1B-AF58-4D5A-A53D-702DD0E62AAD}" type="pres">
      <dgm:prSet presAssocID="{ECA5D688-ED84-48BE-BEB4-94D41AD528F8}" presName="descendantText" presStyleLbl="alignAccFollowNode1" presStyleIdx="3" presStyleCnt="6">
        <dgm:presLayoutVars>
          <dgm:bulletEnabled val="1"/>
        </dgm:presLayoutVars>
      </dgm:prSet>
      <dgm:spPr/>
    </dgm:pt>
    <dgm:pt modelId="{0FB7F0BE-4C6C-4308-965D-1943681C43BD}" type="pres">
      <dgm:prSet presAssocID="{D168631C-C695-471A-B846-561BE880559A}" presName="sp" presStyleCnt="0"/>
      <dgm:spPr/>
    </dgm:pt>
    <dgm:pt modelId="{FC341B87-8CA5-429D-A578-1986D6A88A5C}" type="pres">
      <dgm:prSet presAssocID="{27EEB2DE-3C98-493E-ADE1-C5A6FBEFA205}" presName="linNode" presStyleCnt="0"/>
      <dgm:spPr/>
    </dgm:pt>
    <dgm:pt modelId="{12E6191F-727E-4909-B4D3-79334913D86E}" type="pres">
      <dgm:prSet presAssocID="{27EEB2DE-3C98-493E-ADE1-C5A6FBEFA205}" presName="parentText" presStyleLbl="node1" presStyleIdx="4" presStyleCnt="6">
        <dgm:presLayoutVars>
          <dgm:chMax val="1"/>
          <dgm:bulletEnabled val="1"/>
        </dgm:presLayoutVars>
      </dgm:prSet>
      <dgm:spPr/>
    </dgm:pt>
    <dgm:pt modelId="{F699433C-6601-4927-AE46-973F906C7DDB}" type="pres">
      <dgm:prSet presAssocID="{27EEB2DE-3C98-493E-ADE1-C5A6FBEFA205}" presName="descendantText" presStyleLbl="alignAccFollowNode1" presStyleIdx="4" presStyleCnt="6">
        <dgm:presLayoutVars>
          <dgm:bulletEnabled val="1"/>
        </dgm:presLayoutVars>
      </dgm:prSet>
      <dgm:spPr/>
    </dgm:pt>
    <dgm:pt modelId="{DD846737-2E81-4BFE-BB66-7D8CB479F8B4}" type="pres">
      <dgm:prSet presAssocID="{D4F44633-BC7F-4996-942C-B3A00087D85C}" presName="sp" presStyleCnt="0"/>
      <dgm:spPr/>
    </dgm:pt>
    <dgm:pt modelId="{BA8962F3-C999-4331-BDAC-B5A6D0F8D613}" type="pres">
      <dgm:prSet presAssocID="{918C9E38-047E-46F1-B672-7FC5DA15D022}" presName="linNode" presStyleCnt="0"/>
      <dgm:spPr/>
    </dgm:pt>
    <dgm:pt modelId="{3FD2DEF0-0133-48CE-B3A6-D01D23533B35}" type="pres">
      <dgm:prSet presAssocID="{918C9E38-047E-46F1-B672-7FC5DA15D022}" presName="parentText" presStyleLbl="node1" presStyleIdx="5" presStyleCnt="6">
        <dgm:presLayoutVars>
          <dgm:chMax val="1"/>
          <dgm:bulletEnabled val="1"/>
        </dgm:presLayoutVars>
      </dgm:prSet>
      <dgm:spPr/>
    </dgm:pt>
    <dgm:pt modelId="{5527FA12-75EC-4302-AC0B-7AEF4B4B6C1F}" type="pres">
      <dgm:prSet presAssocID="{918C9E38-047E-46F1-B672-7FC5DA15D022}" presName="descendantText" presStyleLbl="alignAccFollowNode1" presStyleIdx="5" presStyleCnt="6">
        <dgm:presLayoutVars>
          <dgm:bulletEnabled val="1"/>
        </dgm:presLayoutVars>
      </dgm:prSet>
      <dgm:spPr/>
    </dgm:pt>
  </dgm:ptLst>
  <dgm:cxnLst>
    <dgm:cxn modelId="{164AEC0F-966C-44E6-B66C-AC8827AA3A87}" type="presOf" srcId="{ECA5D688-ED84-48BE-BEB4-94D41AD528F8}" destId="{A0A632C2-968E-4391-95FC-98F4A1454F9F}" srcOrd="0" destOrd="0" presId="urn:microsoft.com/office/officeart/2005/8/layout/vList5"/>
    <dgm:cxn modelId="{2198E715-1997-422D-8D2E-B2C4FBD9A502}" type="presOf" srcId="{27EEB2DE-3C98-493E-ADE1-C5A6FBEFA205}" destId="{12E6191F-727E-4909-B4D3-79334913D86E}" srcOrd="0" destOrd="0" presId="urn:microsoft.com/office/officeart/2005/8/layout/vList5"/>
    <dgm:cxn modelId="{7AB3A518-EFDE-45F2-AB8A-7534D7C2E075}" srcId="{8C74B14D-69A2-46C6-A7D5-CA43D3D0ED85}" destId="{83B2116D-1FCD-4B54-B8F5-4E1250E7821C}" srcOrd="0" destOrd="0" parTransId="{6E26E74D-A2EC-47EE-93F1-3B764BC989E2}" sibTransId="{F0A3A40D-6BEF-41AC-A266-05AFA6AF6861}"/>
    <dgm:cxn modelId="{FF6F471C-E863-4EDA-AB1A-4B5A1EB9CD19}" type="presOf" srcId="{2358A9F1-0CC7-4FDD-9319-054FC6294D07}" destId="{E993AA1B-AF58-4D5A-A53D-702DD0E62AAD}" srcOrd="0" destOrd="0" presId="urn:microsoft.com/office/officeart/2005/8/layout/vList5"/>
    <dgm:cxn modelId="{D07D3641-842A-407E-9869-83F6F11A5515}" srcId="{918C9E38-047E-46F1-B672-7FC5DA15D022}" destId="{5EB3E72F-7F3D-435C-A4A7-D55D0FEB80E1}" srcOrd="0" destOrd="0" parTransId="{C283E94F-D2B8-4CD3-AA48-3F2B9799AF88}" sibTransId="{B4A7D410-0D35-40B9-A146-E9D441100597}"/>
    <dgm:cxn modelId="{0E60C461-6C5E-4FEF-B39D-B99740B5BE49}" type="presOf" srcId="{85245C62-71CB-4D86-BD33-2B32A30D7C42}" destId="{A7E0C18F-737A-40FF-A6CE-25BC6A9F3522}" srcOrd="0" destOrd="0" presId="urn:microsoft.com/office/officeart/2005/8/layout/vList5"/>
    <dgm:cxn modelId="{BACF0065-8E32-4809-889D-1BAFA5372DCA}" type="presOf" srcId="{668DE0E8-2BAA-48F4-B5FF-88378A254995}" destId="{5F9C6617-DFB2-4330-97B9-B8E310C4C3FF}" srcOrd="0" destOrd="0" presId="urn:microsoft.com/office/officeart/2005/8/layout/vList5"/>
    <dgm:cxn modelId="{30E64A65-BE53-47A8-9691-27D55ABFD492}" srcId="{51897020-87DD-4C6A-86B8-A884D79A8DFE}" destId="{27EEB2DE-3C98-493E-ADE1-C5A6FBEFA205}" srcOrd="4" destOrd="0" parTransId="{6A291164-89BC-47B7-BC91-DE7608CC86F9}" sibTransId="{D4F44633-BC7F-4996-942C-B3A00087D85C}"/>
    <dgm:cxn modelId="{A8AD7C46-C2B3-4BBE-BCCE-70DE5B659887}" type="presOf" srcId="{EF2A3FD6-433F-45C6-B7D7-E7F9EF31FECF}" destId="{6A1699AE-59AE-4D19-A659-AA407527DE6D}" srcOrd="0" destOrd="0" presId="urn:microsoft.com/office/officeart/2005/8/layout/vList5"/>
    <dgm:cxn modelId="{EAC6D147-90EB-48C7-908E-9FE4D87A06B9}" srcId="{4A31963E-E76D-4E28-A5E0-C60C9886849B}" destId="{668DE0E8-2BAA-48F4-B5FF-88378A254995}" srcOrd="0" destOrd="0" parTransId="{8047917A-D5FA-42FD-B54E-9EB26D6AB3CD}" sibTransId="{8244B4F7-8FDB-4A6F-BE41-98460DF290C1}"/>
    <dgm:cxn modelId="{DA916069-7DCD-4555-95D0-4A60656818C6}" srcId="{EF2A3FD6-433F-45C6-B7D7-E7F9EF31FECF}" destId="{85245C62-71CB-4D86-BD33-2B32A30D7C42}" srcOrd="0" destOrd="0" parTransId="{4B29FEA7-8EA6-48A3-8384-3A2FC465D019}" sibTransId="{80B1F95C-AC66-4BBA-920D-9F7B042315E7}"/>
    <dgm:cxn modelId="{E5D48372-7A36-4DB6-8573-C89A5F8D40C4}" srcId="{ECA5D688-ED84-48BE-BEB4-94D41AD528F8}" destId="{2358A9F1-0CC7-4FDD-9319-054FC6294D07}" srcOrd="0" destOrd="0" parTransId="{35882537-9FA4-4921-BB77-78CDA04D5897}" sibTransId="{8580F06A-EA59-4459-AA0C-780E77087082}"/>
    <dgm:cxn modelId="{6C82E352-6BC5-49F3-9291-DD002B8097AF}" srcId="{51897020-87DD-4C6A-86B8-A884D79A8DFE}" destId="{8C74B14D-69A2-46C6-A7D5-CA43D3D0ED85}" srcOrd="0" destOrd="0" parTransId="{540B368B-C745-430C-9F78-E323F43B48FD}" sibTransId="{82A87740-62F4-4987-8388-0C9AD43A2409}"/>
    <dgm:cxn modelId="{F73C3B84-1DD8-4FEF-BB3A-37270BB908F1}" type="presOf" srcId="{51897020-87DD-4C6A-86B8-A884D79A8DFE}" destId="{687E1B49-F99A-4858-9827-9BA926E7D9BD}" srcOrd="0" destOrd="0" presId="urn:microsoft.com/office/officeart/2005/8/layout/vList5"/>
    <dgm:cxn modelId="{426D8E8B-E691-4C89-ACAE-83DFA26F1BA5}" srcId="{51897020-87DD-4C6A-86B8-A884D79A8DFE}" destId="{EF2A3FD6-433F-45C6-B7D7-E7F9EF31FECF}" srcOrd="1" destOrd="0" parTransId="{87F34CE2-4EBA-4BD5-BB22-28D2AD0204B3}" sibTransId="{8F17245F-5DB4-4034-8C7A-3AAD5D71482C}"/>
    <dgm:cxn modelId="{89D1A3B4-9261-4E90-B5E7-916F93D8CCAB}" srcId="{27EEB2DE-3C98-493E-ADE1-C5A6FBEFA205}" destId="{BEDD5833-B664-4EE9-A48D-52F2EFC58624}" srcOrd="0" destOrd="0" parTransId="{EFCA370E-19C4-463C-98B8-B2444CAD0269}" sibTransId="{476276EB-1218-4855-8085-13F60C78F0D5}"/>
    <dgm:cxn modelId="{FCEF02BE-9731-4919-AEC4-BD4A10B4BEB3}" type="presOf" srcId="{4A31963E-E76D-4E28-A5E0-C60C9886849B}" destId="{1EB02575-0486-4EB3-B9B5-A66C806C9D44}" srcOrd="0" destOrd="0" presId="urn:microsoft.com/office/officeart/2005/8/layout/vList5"/>
    <dgm:cxn modelId="{23A361C9-5453-4832-978D-B48C6F62C724}" type="presOf" srcId="{5EB3E72F-7F3D-435C-A4A7-D55D0FEB80E1}" destId="{5527FA12-75EC-4302-AC0B-7AEF4B4B6C1F}" srcOrd="0" destOrd="0" presId="urn:microsoft.com/office/officeart/2005/8/layout/vList5"/>
    <dgm:cxn modelId="{7166FEC9-BB75-40C5-8CA9-58ACAB3D3DE5}" srcId="{51897020-87DD-4C6A-86B8-A884D79A8DFE}" destId="{918C9E38-047E-46F1-B672-7FC5DA15D022}" srcOrd="5" destOrd="0" parTransId="{4CD9589A-3009-42F8-9A1F-67F2019BAE58}" sibTransId="{8AB28071-CA61-483B-A203-C7DD6CFC0E46}"/>
    <dgm:cxn modelId="{37EF39D3-0C82-47CC-A3F8-AB1A26D831B9}" type="presOf" srcId="{83B2116D-1FCD-4B54-B8F5-4E1250E7821C}" destId="{2672CB5A-3FA8-460B-B00C-0FCC6373BCA9}" srcOrd="0" destOrd="0" presId="urn:microsoft.com/office/officeart/2005/8/layout/vList5"/>
    <dgm:cxn modelId="{CD9E3FD8-BE2C-4A01-9889-9213AC5EB75C}" srcId="{51897020-87DD-4C6A-86B8-A884D79A8DFE}" destId="{4A31963E-E76D-4E28-A5E0-C60C9886849B}" srcOrd="2" destOrd="0" parTransId="{06866B2C-2646-4C0E-A1F8-CA74F4094CC4}" sibTransId="{D2F15895-7098-4B0E-A501-B9D3B27DFE23}"/>
    <dgm:cxn modelId="{2D7AA0DC-600D-4197-92FC-CF738886B6FC}" type="presOf" srcId="{BEDD5833-B664-4EE9-A48D-52F2EFC58624}" destId="{F699433C-6601-4927-AE46-973F906C7DDB}" srcOrd="0" destOrd="0" presId="urn:microsoft.com/office/officeart/2005/8/layout/vList5"/>
    <dgm:cxn modelId="{9E4433E0-834E-4727-9643-BC104913F5EB}" type="presOf" srcId="{8C74B14D-69A2-46C6-A7D5-CA43D3D0ED85}" destId="{D1A8F671-D6D4-407E-B6FF-77A95EC64323}" srcOrd="0" destOrd="0" presId="urn:microsoft.com/office/officeart/2005/8/layout/vList5"/>
    <dgm:cxn modelId="{4544C4E2-3792-4E05-9C31-FD1E39F91FD4}" srcId="{51897020-87DD-4C6A-86B8-A884D79A8DFE}" destId="{ECA5D688-ED84-48BE-BEB4-94D41AD528F8}" srcOrd="3" destOrd="0" parTransId="{F6461EB8-7526-4828-801C-3480365C238C}" sibTransId="{D168631C-C695-471A-B846-561BE880559A}"/>
    <dgm:cxn modelId="{CC3AF8EA-B210-4F83-9F58-4AA890C57F90}" type="presOf" srcId="{918C9E38-047E-46F1-B672-7FC5DA15D022}" destId="{3FD2DEF0-0133-48CE-B3A6-D01D23533B35}" srcOrd="0" destOrd="0" presId="urn:microsoft.com/office/officeart/2005/8/layout/vList5"/>
    <dgm:cxn modelId="{95C7CE7D-F8E2-4FBA-B857-614C4ED1BFB6}" type="presParOf" srcId="{687E1B49-F99A-4858-9827-9BA926E7D9BD}" destId="{70E48BE4-6E33-4682-A436-21A49C11875A}" srcOrd="0" destOrd="0" presId="urn:microsoft.com/office/officeart/2005/8/layout/vList5"/>
    <dgm:cxn modelId="{E7CAAC31-2A4D-4C75-AC22-882925B8BFE1}" type="presParOf" srcId="{70E48BE4-6E33-4682-A436-21A49C11875A}" destId="{D1A8F671-D6D4-407E-B6FF-77A95EC64323}" srcOrd="0" destOrd="0" presId="urn:microsoft.com/office/officeart/2005/8/layout/vList5"/>
    <dgm:cxn modelId="{9F639D04-AB0C-42E7-A00B-340FC240ECAF}" type="presParOf" srcId="{70E48BE4-6E33-4682-A436-21A49C11875A}" destId="{2672CB5A-3FA8-460B-B00C-0FCC6373BCA9}" srcOrd="1" destOrd="0" presId="urn:microsoft.com/office/officeart/2005/8/layout/vList5"/>
    <dgm:cxn modelId="{F2047814-5743-49FA-AF6E-6BBFA96C1834}" type="presParOf" srcId="{687E1B49-F99A-4858-9827-9BA926E7D9BD}" destId="{5180C169-3E72-44F9-A447-A8CAEEA544AE}" srcOrd="1" destOrd="0" presId="urn:microsoft.com/office/officeart/2005/8/layout/vList5"/>
    <dgm:cxn modelId="{3DC7EBD2-1F54-417B-B31C-B4EA12BCBF13}" type="presParOf" srcId="{687E1B49-F99A-4858-9827-9BA926E7D9BD}" destId="{1FE625E2-470F-49CC-8BB8-D09C0EDF9F79}" srcOrd="2" destOrd="0" presId="urn:microsoft.com/office/officeart/2005/8/layout/vList5"/>
    <dgm:cxn modelId="{8C69CE66-F370-4F96-AD17-8C462BB9F1AB}" type="presParOf" srcId="{1FE625E2-470F-49CC-8BB8-D09C0EDF9F79}" destId="{6A1699AE-59AE-4D19-A659-AA407527DE6D}" srcOrd="0" destOrd="0" presId="urn:microsoft.com/office/officeart/2005/8/layout/vList5"/>
    <dgm:cxn modelId="{ACA5C4E4-DAA8-41EA-91BE-71719FEFEDAC}" type="presParOf" srcId="{1FE625E2-470F-49CC-8BB8-D09C0EDF9F79}" destId="{A7E0C18F-737A-40FF-A6CE-25BC6A9F3522}" srcOrd="1" destOrd="0" presId="urn:microsoft.com/office/officeart/2005/8/layout/vList5"/>
    <dgm:cxn modelId="{7D1ED717-F5E2-4E54-BA88-0B81CE1F6647}" type="presParOf" srcId="{687E1B49-F99A-4858-9827-9BA926E7D9BD}" destId="{6E05E3CE-55E2-4D95-A888-3DBB15658430}" srcOrd="3" destOrd="0" presId="urn:microsoft.com/office/officeart/2005/8/layout/vList5"/>
    <dgm:cxn modelId="{99442C27-929A-444A-85EC-EBE0D14141B2}" type="presParOf" srcId="{687E1B49-F99A-4858-9827-9BA926E7D9BD}" destId="{401A7700-5918-4DC4-99CD-EB5E502BE1A2}" srcOrd="4" destOrd="0" presId="urn:microsoft.com/office/officeart/2005/8/layout/vList5"/>
    <dgm:cxn modelId="{FBC6C899-04EB-4531-8BB4-6DE63727E2CE}" type="presParOf" srcId="{401A7700-5918-4DC4-99CD-EB5E502BE1A2}" destId="{1EB02575-0486-4EB3-B9B5-A66C806C9D44}" srcOrd="0" destOrd="0" presId="urn:microsoft.com/office/officeart/2005/8/layout/vList5"/>
    <dgm:cxn modelId="{CACD43DD-3A30-4C3D-B0D4-59A17FEEEB21}" type="presParOf" srcId="{401A7700-5918-4DC4-99CD-EB5E502BE1A2}" destId="{5F9C6617-DFB2-4330-97B9-B8E310C4C3FF}" srcOrd="1" destOrd="0" presId="urn:microsoft.com/office/officeart/2005/8/layout/vList5"/>
    <dgm:cxn modelId="{24FC4E47-D1F4-4E33-9D46-6BF0A1353B4E}" type="presParOf" srcId="{687E1B49-F99A-4858-9827-9BA926E7D9BD}" destId="{AD24EE4C-4209-4968-9589-AD27506A06CA}" srcOrd="5" destOrd="0" presId="urn:microsoft.com/office/officeart/2005/8/layout/vList5"/>
    <dgm:cxn modelId="{0B810B20-B799-4C8F-B0B9-130C1CA4BD19}" type="presParOf" srcId="{687E1B49-F99A-4858-9827-9BA926E7D9BD}" destId="{D5AC372B-BCD9-48F0-A217-7AFB93EA30B2}" srcOrd="6" destOrd="0" presId="urn:microsoft.com/office/officeart/2005/8/layout/vList5"/>
    <dgm:cxn modelId="{F46FE8A6-0B34-4FAF-A8CE-11E2C0AB0EE2}" type="presParOf" srcId="{D5AC372B-BCD9-48F0-A217-7AFB93EA30B2}" destId="{A0A632C2-968E-4391-95FC-98F4A1454F9F}" srcOrd="0" destOrd="0" presId="urn:microsoft.com/office/officeart/2005/8/layout/vList5"/>
    <dgm:cxn modelId="{04116ACC-3936-4184-878F-40B3D6FC6806}" type="presParOf" srcId="{D5AC372B-BCD9-48F0-A217-7AFB93EA30B2}" destId="{E993AA1B-AF58-4D5A-A53D-702DD0E62AAD}" srcOrd="1" destOrd="0" presId="urn:microsoft.com/office/officeart/2005/8/layout/vList5"/>
    <dgm:cxn modelId="{4E525EAA-701C-4B75-A663-D5937C585A93}" type="presParOf" srcId="{687E1B49-F99A-4858-9827-9BA926E7D9BD}" destId="{0FB7F0BE-4C6C-4308-965D-1943681C43BD}" srcOrd="7" destOrd="0" presId="urn:microsoft.com/office/officeart/2005/8/layout/vList5"/>
    <dgm:cxn modelId="{8F99E50E-681A-4C71-B46A-B828EE058786}" type="presParOf" srcId="{687E1B49-F99A-4858-9827-9BA926E7D9BD}" destId="{FC341B87-8CA5-429D-A578-1986D6A88A5C}" srcOrd="8" destOrd="0" presId="urn:microsoft.com/office/officeart/2005/8/layout/vList5"/>
    <dgm:cxn modelId="{B8060375-7AF7-4971-A944-DBDC15C9CE0A}" type="presParOf" srcId="{FC341B87-8CA5-429D-A578-1986D6A88A5C}" destId="{12E6191F-727E-4909-B4D3-79334913D86E}" srcOrd="0" destOrd="0" presId="urn:microsoft.com/office/officeart/2005/8/layout/vList5"/>
    <dgm:cxn modelId="{3866D742-E9E7-4751-9800-8ACCD705F30E}" type="presParOf" srcId="{FC341B87-8CA5-429D-A578-1986D6A88A5C}" destId="{F699433C-6601-4927-AE46-973F906C7DDB}" srcOrd="1" destOrd="0" presId="urn:microsoft.com/office/officeart/2005/8/layout/vList5"/>
    <dgm:cxn modelId="{EB2649C9-1A16-4A53-8E87-EF77D2B55D54}" type="presParOf" srcId="{687E1B49-F99A-4858-9827-9BA926E7D9BD}" destId="{DD846737-2E81-4BFE-BB66-7D8CB479F8B4}" srcOrd="9" destOrd="0" presId="urn:microsoft.com/office/officeart/2005/8/layout/vList5"/>
    <dgm:cxn modelId="{05CEA5F6-2F73-4DF9-99A3-8B1F2071C570}" type="presParOf" srcId="{687E1B49-F99A-4858-9827-9BA926E7D9BD}" destId="{BA8962F3-C999-4331-BDAC-B5A6D0F8D613}" srcOrd="10" destOrd="0" presId="urn:microsoft.com/office/officeart/2005/8/layout/vList5"/>
    <dgm:cxn modelId="{383116CE-1D20-4326-B5EC-3C7F99DD520D}" type="presParOf" srcId="{BA8962F3-C999-4331-BDAC-B5A6D0F8D613}" destId="{3FD2DEF0-0133-48CE-B3A6-D01D23533B35}" srcOrd="0" destOrd="0" presId="urn:microsoft.com/office/officeart/2005/8/layout/vList5"/>
    <dgm:cxn modelId="{FD1DF0F4-A83A-4C55-A2B2-14DABF2AD6C0}" type="presParOf" srcId="{BA8962F3-C999-4331-BDAC-B5A6D0F8D613}" destId="{5527FA12-75EC-4302-AC0B-7AEF4B4B6C1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A55145-2289-4879-B9C4-87473EB78BD9}"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BABD36A-90EE-4F44-9BFD-854ADF94C07F}">
      <dgm:prSet custT="1"/>
      <dgm:spPr/>
      <dgm:t>
        <a:bodyPr/>
        <a:lstStyle/>
        <a:p>
          <a:pPr>
            <a:lnSpc>
              <a:spcPct val="100000"/>
            </a:lnSpc>
            <a:defRPr cap="all"/>
          </a:pPr>
          <a:r>
            <a:rPr lang="en-US" sz="2400" cap="none" dirty="0"/>
            <a:t>they can quickly reduce the intensity of overwhelming emotions</a:t>
          </a:r>
        </a:p>
      </dgm:t>
    </dgm:pt>
    <dgm:pt modelId="{7E8995A9-5B54-4AF2-AA83-B5F02DDAB0F3}" type="parTrans" cxnId="{9B0E7E8D-3BB7-4F98-AE9C-B2B1007016C5}">
      <dgm:prSet/>
      <dgm:spPr/>
      <dgm:t>
        <a:bodyPr/>
        <a:lstStyle/>
        <a:p>
          <a:endParaRPr lang="en-US"/>
        </a:p>
      </dgm:t>
    </dgm:pt>
    <dgm:pt modelId="{4511CB2F-36FC-4DD1-AD26-B8D743F9FAE8}" type="sibTrans" cxnId="{9B0E7E8D-3BB7-4F98-AE9C-B2B1007016C5}">
      <dgm:prSet/>
      <dgm:spPr/>
      <dgm:t>
        <a:bodyPr/>
        <a:lstStyle/>
        <a:p>
          <a:endParaRPr lang="en-US"/>
        </a:p>
      </dgm:t>
    </dgm:pt>
    <dgm:pt modelId="{24C744DD-C612-40F4-BE06-93A660635E27}">
      <dgm:prSet custT="1"/>
      <dgm:spPr/>
      <dgm:t>
        <a:bodyPr/>
        <a:lstStyle/>
        <a:p>
          <a:pPr>
            <a:lnSpc>
              <a:spcPct val="100000"/>
            </a:lnSpc>
            <a:defRPr cap="all"/>
          </a:pPr>
          <a:r>
            <a:rPr lang="en-US" sz="2400" cap="none" dirty="0"/>
            <a:t>they are biological in nature, easy to use and don’t require much thought</a:t>
          </a:r>
        </a:p>
      </dgm:t>
    </dgm:pt>
    <dgm:pt modelId="{EE1AFDF7-F7D1-41AC-8D69-44AE1B1D2DFE}" type="parTrans" cxnId="{06BD3B4E-D252-45A9-9701-CCC28AC1E653}">
      <dgm:prSet/>
      <dgm:spPr/>
      <dgm:t>
        <a:bodyPr/>
        <a:lstStyle/>
        <a:p>
          <a:endParaRPr lang="en-US"/>
        </a:p>
      </dgm:t>
    </dgm:pt>
    <dgm:pt modelId="{A0FEC55A-29E4-439A-AC70-5536AC79694C}" type="sibTrans" cxnId="{06BD3B4E-D252-45A9-9701-CCC28AC1E653}">
      <dgm:prSet/>
      <dgm:spPr/>
      <dgm:t>
        <a:bodyPr/>
        <a:lstStyle/>
        <a:p>
          <a:endParaRPr lang="en-US"/>
        </a:p>
      </dgm:t>
    </dgm:pt>
    <dgm:pt modelId="{7ED04D77-DFCA-40C1-ADC9-EAC1B5A5D81A}">
      <dgm:prSet custT="1"/>
      <dgm:spPr/>
      <dgm:t>
        <a:bodyPr/>
        <a:lstStyle/>
        <a:p>
          <a:pPr>
            <a:lnSpc>
              <a:spcPct val="100000"/>
            </a:lnSpc>
            <a:defRPr cap="all"/>
          </a:pPr>
          <a:r>
            <a:rPr lang="en-US" sz="2400" cap="none" dirty="0"/>
            <a:t>they trigger the parasympathetic relaxation response, which promotes a return to the window of tolerance</a:t>
          </a:r>
        </a:p>
      </dgm:t>
    </dgm:pt>
    <dgm:pt modelId="{06330624-0986-4F92-A5DB-DFE5BA826CA2}" type="parTrans" cxnId="{6D04B3FE-29F0-432A-BEDC-FB322C39FA92}">
      <dgm:prSet/>
      <dgm:spPr/>
      <dgm:t>
        <a:bodyPr/>
        <a:lstStyle/>
        <a:p>
          <a:endParaRPr lang="en-US"/>
        </a:p>
      </dgm:t>
    </dgm:pt>
    <dgm:pt modelId="{FF7B6346-7E89-4ECC-869E-8A397B9A3AD1}" type="sibTrans" cxnId="{6D04B3FE-29F0-432A-BEDC-FB322C39FA92}">
      <dgm:prSet/>
      <dgm:spPr/>
      <dgm:t>
        <a:bodyPr/>
        <a:lstStyle/>
        <a:p>
          <a:endParaRPr lang="en-US"/>
        </a:p>
      </dgm:t>
    </dgm:pt>
    <dgm:pt modelId="{596AA8AB-E90A-4E7C-81BB-52ECB51CABF1}" type="pres">
      <dgm:prSet presAssocID="{08A55145-2289-4879-B9C4-87473EB78BD9}" presName="root" presStyleCnt="0">
        <dgm:presLayoutVars>
          <dgm:dir/>
          <dgm:resizeHandles val="exact"/>
        </dgm:presLayoutVars>
      </dgm:prSet>
      <dgm:spPr/>
    </dgm:pt>
    <dgm:pt modelId="{23128AA1-2E01-4F46-A4D0-CCBC0079F82F}" type="pres">
      <dgm:prSet presAssocID="{ABABD36A-90EE-4F44-9BFD-854ADF94C07F}" presName="compNode" presStyleCnt="0"/>
      <dgm:spPr/>
    </dgm:pt>
    <dgm:pt modelId="{38116542-682E-4D81-A052-1050089CE98A}" type="pres">
      <dgm:prSet presAssocID="{ABABD36A-90EE-4F44-9BFD-854ADF94C07F}" presName="iconBgRect" presStyleLbl="bgShp" presStyleIdx="0" presStyleCnt="3"/>
      <dgm:spPr/>
    </dgm:pt>
    <dgm:pt modelId="{55213549-9781-4104-9A58-DE9955F3A6BE}" type="pres">
      <dgm:prSet presAssocID="{ABABD36A-90EE-4F44-9BFD-854ADF94C07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ngry Face with No Fill"/>
        </a:ext>
      </dgm:extLst>
    </dgm:pt>
    <dgm:pt modelId="{CB493270-5252-40B8-9514-B2AECCA9653F}" type="pres">
      <dgm:prSet presAssocID="{ABABD36A-90EE-4F44-9BFD-854ADF94C07F}" presName="spaceRect" presStyleCnt="0"/>
      <dgm:spPr/>
    </dgm:pt>
    <dgm:pt modelId="{C98F7D2A-AF94-41F6-B9AE-47A10A4C812D}" type="pres">
      <dgm:prSet presAssocID="{ABABD36A-90EE-4F44-9BFD-854ADF94C07F}" presName="textRect" presStyleLbl="revTx" presStyleIdx="0" presStyleCnt="3">
        <dgm:presLayoutVars>
          <dgm:chMax val="1"/>
          <dgm:chPref val="1"/>
        </dgm:presLayoutVars>
      </dgm:prSet>
      <dgm:spPr/>
    </dgm:pt>
    <dgm:pt modelId="{9D623918-ABC5-47DA-9320-80CE0A41E0B3}" type="pres">
      <dgm:prSet presAssocID="{4511CB2F-36FC-4DD1-AD26-B8D743F9FAE8}" presName="sibTrans" presStyleCnt="0"/>
      <dgm:spPr/>
    </dgm:pt>
    <dgm:pt modelId="{B712E5BB-4785-43B9-8F6E-8F161E59F55B}" type="pres">
      <dgm:prSet presAssocID="{24C744DD-C612-40F4-BE06-93A660635E27}" presName="compNode" presStyleCnt="0"/>
      <dgm:spPr/>
    </dgm:pt>
    <dgm:pt modelId="{58642030-567B-4989-B108-302292297F1F}" type="pres">
      <dgm:prSet presAssocID="{24C744DD-C612-40F4-BE06-93A660635E27}" presName="iconBgRect" presStyleLbl="bgShp" presStyleIdx="1" presStyleCnt="3"/>
      <dgm:spPr/>
    </dgm:pt>
    <dgm:pt modelId="{889251DE-7872-495C-B181-0C7463619B9E}" type="pres">
      <dgm:prSet presAssocID="{24C744DD-C612-40F4-BE06-93A660635E2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eciduous tree"/>
        </a:ext>
      </dgm:extLst>
    </dgm:pt>
    <dgm:pt modelId="{279D8ABF-B778-4793-879C-7C2666A11415}" type="pres">
      <dgm:prSet presAssocID="{24C744DD-C612-40F4-BE06-93A660635E27}" presName="spaceRect" presStyleCnt="0"/>
      <dgm:spPr/>
    </dgm:pt>
    <dgm:pt modelId="{8B2C4236-E387-4178-8014-E81B90F722E9}" type="pres">
      <dgm:prSet presAssocID="{24C744DD-C612-40F4-BE06-93A660635E27}" presName="textRect" presStyleLbl="revTx" presStyleIdx="1" presStyleCnt="3">
        <dgm:presLayoutVars>
          <dgm:chMax val="1"/>
          <dgm:chPref val="1"/>
        </dgm:presLayoutVars>
      </dgm:prSet>
      <dgm:spPr/>
    </dgm:pt>
    <dgm:pt modelId="{F841D014-410D-4F51-B209-0EC2236F8876}" type="pres">
      <dgm:prSet presAssocID="{A0FEC55A-29E4-439A-AC70-5536AC79694C}" presName="sibTrans" presStyleCnt="0"/>
      <dgm:spPr/>
    </dgm:pt>
    <dgm:pt modelId="{1D28B31E-9442-44E1-8F2E-D0FA491A5BB3}" type="pres">
      <dgm:prSet presAssocID="{7ED04D77-DFCA-40C1-ADC9-EAC1B5A5D81A}" presName="compNode" presStyleCnt="0"/>
      <dgm:spPr/>
    </dgm:pt>
    <dgm:pt modelId="{E51D68DD-DD11-449B-9E33-67F451391073}" type="pres">
      <dgm:prSet presAssocID="{7ED04D77-DFCA-40C1-ADC9-EAC1B5A5D81A}" presName="iconBgRect" presStyleLbl="bgShp" presStyleIdx="2" presStyleCnt="3"/>
      <dgm:spPr/>
    </dgm:pt>
    <dgm:pt modelId="{789BD867-9568-47EC-95AF-09ACA8B33CCC}" type="pres">
      <dgm:prSet presAssocID="{7ED04D77-DFCA-40C1-ADC9-EAC1B5A5D81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a:ext>
      </dgm:extLst>
    </dgm:pt>
    <dgm:pt modelId="{8797473B-828E-4FED-B328-0506F5A3181C}" type="pres">
      <dgm:prSet presAssocID="{7ED04D77-DFCA-40C1-ADC9-EAC1B5A5D81A}" presName="spaceRect" presStyleCnt="0"/>
      <dgm:spPr/>
    </dgm:pt>
    <dgm:pt modelId="{EFB32B37-EBE4-4D90-B9F5-BAA8B312035E}" type="pres">
      <dgm:prSet presAssocID="{7ED04D77-DFCA-40C1-ADC9-EAC1B5A5D81A}" presName="textRect" presStyleLbl="revTx" presStyleIdx="2" presStyleCnt="3">
        <dgm:presLayoutVars>
          <dgm:chMax val="1"/>
          <dgm:chPref val="1"/>
        </dgm:presLayoutVars>
      </dgm:prSet>
      <dgm:spPr/>
    </dgm:pt>
  </dgm:ptLst>
  <dgm:cxnLst>
    <dgm:cxn modelId="{41036C0A-B802-4A64-99A5-64EF9166E188}" type="presOf" srcId="{ABABD36A-90EE-4F44-9BFD-854ADF94C07F}" destId="{C98F7D2A-AF94-41F6-B9AE-47A10A4C812D}" srcOrd="0" destOrd="0" presId="urn:microsoft.com/office/officeart/2018/5/layout/IconCircleLabelList"/>
    <dgm:cxn modelId="{B126610F-07D4-475F-B2F5-6A1322E76C7B}" type="presOf" srcId="{08A55145-2289-4879-B9C4-87473EB78BD9}" destId="{596AA8AB-E90A-4E7C-81BB-52ECB51CABF1}" srcOrd="0" destOrd="0" presId="urn:microsoft.com/office/officeart/2018/5/layout/IconCircleLabelList"/>
    <dgm:cxn modelId="{06BD3B4E-D252-45A9-9701-CCC28AC1E653}" srcId="{08A55145-2289-4879-B9C4-87473EB78BD9}" destId="{24C744DD-C612-40F4-BE06-93A660635E27}" srcOrd="1" destOrd="0" parTransId="{EE1AFDF7-F7D1-41AC-8D69-44AE1B1D2DFE}" sibTransId="{A0FEC55A-29E4-439A-AC70-5536AC79694C}"/>
    <dgm:cxn modelId="{ACC96155-E2D7-4BC8-813E-1F08B8CA4B9D}" type="presOf" srcId="{24C744DD-C612-40F4-BE06-93A660635E27}" destId="{8B2C4236-E387-4178-8014-E81B90F722E9}" srcOrd="0" destOrd="0" presId="urn:microsoft.com/office/officeart/2018/5/layout/IconCircleLabelList"/>
    <dgm:cxn modelId="{5C2EEF82-6A86-4CB9-B0C4-41D3325C12CD}" type="presOf" srcId="{7ED04D77-DFCA-40C1-ADC9-EAC1B5A5D81A}" destId="{EFB32B37-EBE4-4D90-B9F5-BAA8B312035E}" srcOrd="0" destOrd="0" presId="urn:microsoft.com/office/officeart/2018/5/layout/IconCircleLabelList"/>
    <dgm:cxn modelId="{9B0E7E8D-3BB7-4F98-AE9C-B2B1007016C5}" srcId="{08A55145-2289-4879-B9C4-87473EB78BD9}" destId="{ABABD36A-90EE-4F44-9BFD-854ADF94C07F}" srcOrd="0" destOrd="0" parTransId="{7E8995A9-5B54-4AF2-AA83-B5F02DDAB0F3}" sibTransId="{4511CB2F-36FC-4DD1-AD26-B8D743F9FAE8}"/>
    <dgm:cxn modelId="{6D04B3FE-29F0-432A-BEDC-FB322C39FA92}" srcId="{08A55145-2289-4879-B9C4-87473EB78BD9}" destId="{7ED04D77-DFCA-40C1-ADC9-EAC1B5A5D81A}" srcOrd="2" destOrd="0" parTransId="{06330624-0986-4F92-A5DB-DFE5BA826CA2}" sibTransId="{FF7B6346-7E89-4ECC-869E-8A397B9A3AD1}"/>
    <dgm:cxn modelId="{56B192CA-915F-408E-BC0E-5416D6A47137}" type="presParOf" srcId="{596AA8AB-E90A-4E7C-81BB-52ECB51CABF1}" destId="{23128AA1-2E01-4F46-A4D0-CCBC0079F82F}" srcOrd="0" destOrd="0" presId="urn:microsoft.com/office/officeart/2018/5/layout/IconCircleLabelList"/>
    <dgm:cxn modelId="{8CF2C61B-0D0B-4885-A965-C75223AAEF7B}" type="presParOf" srcId="{23128AA1-2E01-4F46-A4D0-CCBC0079F82F}" destId="{38116542-682E-4D81-A052-1050089CE98A}" srcOrd="0" destOrd="0" presId="urn:microsoft.com/office/officeart/2018/5/layout/IconCircleLabelList"/>
    <dgm:cxn modelId="{29E63B3F-2451-460F-A2D1-0ECAB2AE201F}" type="presParOf" srcId="{23128AA1-2E01-4F46-A4D0-CCBC0079F82F}" destId="{55213549-9781-4104-9A58-DE9955F3A6BE}" srcOrd="1" destOrd="0" presId="urn:microsoft.com/office/officeart/2018/5/layout/IconCircleLabelList"/>
    <dgm:cxn modelId="{B19D2DBF-447A-49C4-A03A-AC6898BC3E2F}" type="presParOf" srcId="{23128AA1-2E01-4F46-A4D0-CCBC0079F82F}" destId="{CB493270-5252-40B8-9514-B2AECCA9653F}" srcOrd="2" destOrd="0" presId="urn:microsoft.com/office/officeart/2018/5/layout/IconCircleLabelList"/>
    <dgm:cxn modelId="{779856A1-A769-4566-AB49-06361FDCF6AE}" type="presParOf" srcId="{23128AA1-2E01-4F46-A4D0-CCBC0079F82F}" destId="{C98F7D2A-AF94-41F6-B9AE-47A10A4C812D}" srcOrd="3" destOrd="0" presId="urn:microsoft.com/office/officeart/2018/5/layout/IconCircleLabelList"/>
    <dgm:cxn modelId="{DA149512-7E2C-4E69-AACA-52480EFCCC2C}" type="presParOf" srcId="{596AA8AB-E90A-4E7C-81BB-52ECB51CABF1}" destId="{9D623918-ABC5-47DA-9320-80CE0A41E0B3}" srcOrd="1" destOrd="0" presId="urn:microsoft.com/office/officeart/2018/5/layout/IconCircleLabelList"/>
    <dgm:cxn modelId="{D3087966-3197-4A1F-8ACA-ECB31D3F88B4}" type="presParOf" srcId="{596AA8AB-E90A-4E7C-81BB-52ECB51CABF1}" destId="{B712E5BB-4785-43B9-8F6E-8F161E59F55B}" srcOrd="2" destOrd="0" presId="urn:microsoft.com/office/officeart/2018/5/layout/IconCircleLabelList"/>
    <dgm:cxn modelId="{7C1F1ACE-B643-4634-8755-0F354A12EC44}" type="presParOf" srcId="{B712E5BB-4785-43B9-8F6E-8F161E59F55B}" destId="{58642030-567B-4989-B108-302292297F1F}" srcOrd="0" destOrd="0" presId="urn:microsoft.com/office/officeart/2018/5/layout/IconCircleLabelList"/>
    <dgm:cxn modelId="{9DA38E17-6B8D-41A8-861F-E32F8B2B9FF9}" type="presParOf" srcId="{B712E5BB-4785-43B9-8F6E-8F161E59F55B}" destId="{889251DE-7872-495C-B181-0C7463619B9E}" srcOrd="1" destOrd="0" presId="urn:microsoft.com/office/officeart/2018/5/layout/IconCircleLabelList"/>
    <dgm:cxn modelId="{659AB01C-A057-4A64-B5A1-2D35DFFFF23A}" type="presParOf" srcId="{B712E5BB-4785-43B9-8F6E-8F161E59F55B}" destId="{279D8ABF-B778-4793-879C-7C2666A11415}" srcOrd="2" destOrd="0" presId="urn:microsoft.com/office/officeart/2018/5/layout/IconCircleLabelList"/>
    <dgm:cxn modelId="{88F42335-29AD-473C-9996-DB65A46CBBD1}" type="presParOf" srcId="{B712E5BB-4785-43B9-8F6E-8F161E59F55B}" destId="{8B2C4236-E387-4178-8014-E81B90F722E9}" srcOrd="3" destOrd="0" presId="urn:microsoft.com/office/officeart/2018/5/layout/IconCircleLabelList"/>
    <dgm:cxn modelId="{BF21F330-F2E9-46DD-9D6A-F5DA9D067123}" type="presParOf" srcId="{596AA8AB-E90A-4E7C-81BB-52ECB51CABF1}" destId="{F841D014-410D-4F51-B209-0EC2236F8876}" srcOrd="3" destOrd="0" presId="urn:microsoft.com/office/officeart/2018/5/layout/IconCircleLabelList"/>
    <dgm:cxn modelId="{CB5B7E04-4C51-467D-991A-1397D7658CED}" type="presParOf" srcId="{596AA8AB-E90A-4E7C-81BB-52ECB51CABF1}" destId="{1D28B31E-9442-44E1-8F2E-D0FA491A5BB3}" srcOrd="4" destOrd="0" presId="urn:microsoft.com/office/officeart/2018/5/layout/IconCircleLabelList"/>
    <dgm:cxn modelId="{23B86F3E-6684-48AC-9F9B-26D97AC616ED}" type="presParOf" srcId="{1D28B31E-9442-44E1-8F2E-D0FA491A5BB3}" destId="{E51D68DD-DD11-449B-9E33-67F451391073}" srcOrd="0" destOrd="0" presId="urn:microsoft.com/office/officeart/2018/5/layout/IconCircleLabelList"/>
    <dgm:cxn modelId="{5E51EE16-6024-4BFB-89CA-DB7B82B33D1A}" type="presParOf" srcId="{1D28B31E-9442-44E1-8F2E-D0FA491A5BB3}" destId="{789BD867-9568-47EC-95AF-09ACA8B33CCC}" srcOrd="1" destOrd="0" presId="urn:microsoft.com/office/officeart/2018/5/layout/IconCircleLabelList"/>
    <dgm:cxn modelId="{5345E309-B789-42B8-B331-DA7559488B1F}" type="presParOf" srcId="{1D28B31E-9442-44E1-8F2E-D0FA491A5BB3}" destId="{8797473B-828E-4FED-B328-0506F5A3181C}" srcOrd="2" destOrd="0" presId="urn:microsoft.com/office/officeart/2018/5/layout/IconCircleLabelList"/>
    <dgm:cxn modelId="{DB87EBC2-C398-40BE-8B88-3BF5EA2F7DD3}" type="presParOf" srcId="{1D28B31E-9442-44E1-8F2E-D0FA491A5BB3}" destId="{EFB32B37-EBE4-4D90-B9F5-BAA8B312035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6945E3-4A7D-4958-A653-6B685BC09BA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4D1CFD1-31CB-4570-98ED-90BA0B837895}">
      <dgm:prSet custT="1"/>
      <dgm:spPr/>
      <dgm:t>
        <a:bodyPr/>
        <a:lstStyle/>
        <a:p>
          <a:pPr>
            <a:lnSpc>
              <a:spcPct val="100000"/>
            </a:lnSpc>
            <a:defRPr cap="all"/>
          </a:pPr>
          <a:r>
            <a:rPr lang="en-US" sz="2400" cap="none" dirty="0"/>
            <a:t>keep track of the skills that work best for you so you can use them</a:t>
          </a:r>
        </a:p>
      </dgm:t>
    </dgm:pt>
    <dgm:pt modelId="{92ED5397-1D8D-4510-A2FF-77BE3279CBDA}" type="parTrans" cxnId="{151E463D-144A-4329-8670-E665EEC019B5}">
      <dgm:prSet/>
      <dgm:spPr/>
      <dgm:t>
        <a:bodyPr/>
        <a:lstStyle/>
        <a:p>
          <a:endParaRPr lang="en-US"/>
        </a:p>
      </dgm:t>
    </dgm:pt>
    <dgm:pt modelId="{7B56022D-EB8B-4A03-AFF9-E4123DB963B8}" type="sibTrans" cxnId="{151E463D-144A-4329-8670-E665EEC019B5}">
      <dgm:prSet/>
      <dgm:spPr/>
      <dgm:t>
        <a:bodyPr/>
        <a:lstStyle/>
        <a:p>
          <a:endParaRPr lang="en-US"/>
        </a:p>
      </dgm:t>
    </dgm:pt>
    <dgm:pt modelId="{00809658-487F-4573-B657-C3C160D8816F}">
      <dgm:prSet custT="1"/>
      <dgm:spPr/>
      <dgm:t>
        <a:bodyPr/>
        <a:lstStyle/>
        <a:p>
          <a:pPr>
            <a:lnSpc>
              <a:spcPct val="100000"/>
            </a:lnSpc>
            <a:defRPr cap="all"/>
          </a:pPr>
          <a:r>
            <a:rPr lang="en-US" sz="2400" cap="none" dirty="0"/>
            <a:t>add a physiological coping strategy to your  favorites list</a:t>
          </a:r>
        </a:p>
      </dgm:t>
    </dgm:pt>
    <dgm:pt modelId="{813B1273-1FC7-4AD8-9A90-8A911C6C2345}" type="parTrans" cxnId="{8E16AF99-2EC1-4CEA-9850-37E9893CBE44}">
      <dgm:prSet/>
      <dgm:spPr/>
      <dgm:t>
        <a:bodyPr/>
        <a:lstStyle/>
        <a:p>
          <a:endParaRPr lang="en-US"/>
        </a:p>
      </dgm:t>
    </dgm:pt>
    <dgm:pt modelId="{F9988F66-8365-423F-9ACA-938F6A0FA866}" type="sibTrans" cxnId="{8E16AF99-2EC1-4CEA-9850-37E9893CBE44}">
      <dgm:prSet/>
      <dgm:spPr/>
      <dgm:t>
        <a:bodyPr/>
        <a:lstStyle/>
        <a:p>
          <a:endParaRPr lang="en-US"/>
        </a:p>
      </dgm:t>
    </dgm:pt>
    <dgm:pt modelId="{3C50240C-7BF5-45E5-8FD3-075F096A98D9}">
      <dgm:prSet custT="1"/>
      <dgm:spPr/>
      <dgm:t>
        <a:bodyPr/>
        <a:lstStyle/>
        <a:p>
          <a:pPr>
            <a:lnSpc>
              <a:spcPct val="100000"/>
            </a:lnSpc>
            <a:defRPr cap="all"/>
          </a:pPr>
          <a:r>
            <a:rPr lang="en-US" sz="2400" cap="none" dirty="0"/>
            <a:t>be mindful of any medical issues that might impact your blood pressure, balance or heart rate</a:t>
          </a:r>
        </a:p>
      </dgm:t>
    </dgm:pt>
    <dgm:pt modelId="{26590F03-9EC4-4F67-9233-AAF52150D53C}" type="parTrans" cxnId="{BBF1BEBB-A7E1-46C6-9CCA-3B1A8DEB0AE3}">
      <dgm:prSet/>
      <dgm:spPr/>
      <dgm:t>
        <a:bodyPr/>
        <a:lstStyle/>
        <a:p>
          <a:endParaRPr lang="en-US"/>
        </a:p>
      </dgm:t>
    </dgm:pt>
    <dgm:pt modelId="{4CB9E51B-ADA3-4064-917B-206CB5B23EE9}" type="sibTrans" cxnId="{BBF1BEBB-A7E1-46C6-9CCA-3B1A8DEB0AE3}">
      <dgm:prSet/>
      <dgm:spPr/>
      <dgm:t>
        <a:bodyPr/>
        <a:lstStyle/>
        <a:p>
          <a:endParaRPr lang="en-US"/>
        </a:p>
      </dgm:t>
    </dgm:pt>
    <dgm:pt modelId="{EF119A3E-5F3E-4907-914E-CD39122B0D6F}" type="pres">
      <dgm:prSet presAssocID="{736945E3-4A7D-4958-A653-6B685BC09BAD}" presName="root" presStyleCnt="0">
        <dgm:presLayoutVars>
          <dgm:dir/>
          <dgm:resizeHandles val="exact"/>
        </dgm:presLayoutVars>
      </dgm:prSet>
      <dgm:spPr/>
    </dgm:pt>
    <dgm:pt modelId="{2B30DFA5-20AB-4801-8F25-23CF871C91B8}" type="pres">
      <dgm:prSet presAssocID="{94D1CFD1-31CB-4570-98ED-90BA0B837895}" presName="compNode" presStyleCnt="0"/>
      <dgm:spPr/>
    </dgm:pt>
    <dgm:pt modelId="{A991D97A-8BF7-4695-9BF5-2FB348292FB1}" type="pres">
      <dgm:prSet presAssocID="{94D1CFD1-31CB-4570-98ED-90BA0B837895}" presName="iconBgRect" presStyleLbl="bgShp" presStyleIdx="0" presStyleCnt="3"/>
      <dgm:spPr/>
    </dgm:pt>
    <dgm:pt modelId="{A2FF6707-85BA-4712-8C09-A70B0212EE57}" type="pres">
      <dgm:prSet presAssocID="{94D1CFD1-31CB-4570-98ED-90BA0B83789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816686CF-8174-45E4-A835-8AA2A57F6446}" type="pres">
      <dgm:prSet presAssocID="{94D1CFD1-31CB-4570-98ED-90BA0B837895}" presName="spaceRect" presStyleCnt="0"/>
      <dgm:spPr/>
    </dgm:pt>
    <dgm:pt modelId="{E7D8E972-51B5-41EF-AF3A-55E2489D5738}" type="pres">
      <dgm:prSet presAssocID="{94D1CFD1-31CB-4570-98ED-90BA0B837895}" presName="textRect" presStyleLbl="revTx" presStyleIdx="0" presStyleCnt="3">
        <dgm:presLayoutVars>
          <dgm:chMax val="1"/>
          <dgm:chPref val="1"/>
        </dgm:presLayoutVars>
      </dgm:prSet>
      <dgm:spPr/>
    </dgm:pt>
    <dgm:pt modelId="{DE07E902-1E87-45DC-8ADC-A5D49844754B}" type="pres">
      <dgm:prSet presAssocID="{7B56022D-EB8B-4A03-AFF9-E4123DB963B8}" presName="sibTrans" presStyleCnt="0"/>
      <dgm:spPr/>
    </dgm:pt>
    <dgm:pt modelId="{90F1AEA6-09C1-40C8-8DAF-F051422DB56F}" type="pres">
      <dgm:prSet presAssocID="{00809658-487F-4573-B657-C3C160D8816F}" presName="compNode" presStyleCnt="0"/>
      <dgm:spPr/>
    </dgm:pt>
    <dgm:pt modelId="{E6FF0ABD-A88C-489A-89D5-EC4E55B0160C}" type="pres">
      <dgm:prSet presAssocID="{00809658-487F-4573-B657-C3C160D8816F}" presName="iconBgRect" presStyleLbl="bgShp" presStyleIdx="1" presStyleCnt="3"/>
      <dgm:spPr/>
    </dgm:pt>
    <dgm:pt modelId="{55B9E711-E2AB-402E-AA43-5E9D0B59893C}" type="pres">
      <dgm:prSet presAssocID="{00809658-487F-4573-B657-C3C160D8816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43A0E430-4435-4A0A-93DB-4EC1FC02D506}" type="pres">
      <dgm:prSet presAssocID="{00809658-487F-4573-B657-C3C160D8816F}" presName="spaceRect" presStyleCnt="0"/>
      <dgm:spPr/>
    </dgm:pt>
    <dgm:pt modelId="{D8E08683-434D-4F6C-8D0C-1A7A65891BEB}" type="pres">
      <dgm:prSet presAssocID="{00809658-487F-4573-B657-C3C160D8816F}" presName="textRect" presStyleLbl="revTx" presStyleIdx="1" presStyleCnt="3">
        <dgm:presLayoutVars>
          <dgm:chMax val="1"/>
          <dgm:chPref val="1"/>
        </dgm:presLayoutVars>
      </dgm:prSet>
      <dgm:spPr/>
    </dgm:pt>
    <dgm:pt modelId="{1810FB89-8E51-44AE-BB77-52311D5667CF}" type="pres">
      <dgm:prSet presAssocID="{F9988F66-8365-423F-9ACA-938F6A0FA866}" presName="sibTrans" presStyleCnt="0"/>
      <dgm:spPr/>
    </dgm:pt>
    <dgm:pt modelId="{BA5DD0DC-AEF2-40E5-8C91-333B33045F4C}" type="pres">
      <dgm:prSet presAssocID="{3C50240C-7BF5-45E5-8FD3-075F096A98D9}" presName="compNode" presStyleCnt="0"/>
      <dgm:spPr/>
    </dgm:pt>
    <dgm:pt modelId="{18C7A152-EE22-436E-8F61-3C7EAF20B9B1}" type="pres">
      <dgm:prSet presAssocID="{3C50240C-7BF5-45E5-8FD3-075F096A98D9}" presName="iconBgRect" presStyleLbl="bgShp" presStyleIdx="2" presStyleCnt="3"/>
      <dgm:spPr/>
    </dgm:pt>
    <dgm:pt modelId="{41B649FC-D5E5-4F2F-B7A0-CC125DE3A27A}" type="pres">
      <dgm:prSet presAssocID="{3C50240C-7BF5-45E5-8FD3-075F096A98D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Organ"/>
        </a:ext>
      </dgm:extLst>
    </dgm:pt>
    <dgm:pt modelId="{C282B123-5F1E-4863-80EE-7C843BB68BCE}" type="pres">
      <dgm:prSet presAssocID="{3C50240C-7BF5-45E5-8FD3-075F096A98D9}" presName="spaceRect" presStyleCnt="0"/>
      <dgm:spPr/>
    </dgm:pt>
    <dgm:pt modelId="{45E0406C-988D-45BD-B799-89980FF38DB8}" type="pres">
      <dgm:prSet presAssocID="{3C50240C-7BF5-45E5-8FD3-075F096A98D9}" presName="textRect" presStyleLbl="revTx" presStyleIdx="2" presStyleCnt="3" custScaleX="140325">
        <dgm:presLayoutVars>
          <dgm:chMax val="1"/>
          <dgm:chPref val="1"/>
        </dgm:presLayoutVars>
      </dgm:prSet>
      <dgm:spPr/>
    </dgm:pt>
  </dgm:ptLst>
  <dgm:cxnLst>
    <dgm:cxn modelId="{151E463D-144A-4329-8670-E665EEC019B5}" srcId="{736945E3-4A7D-4958-A653-6B685BC09BAD}" destId="{94D1CFD1-31CB-4570-98ED-90BA0B837895}" srcOrd="0" destOrd="0" parTransId="{92ED5397-1D8D-4510-A2FF-77BE3279CBDA}" sibTransId="{7B56022D-EB8B-4A03-AFF9-E4123DB963B8}"/>
    <dgm:cxn modelId="{20AEEF94-8C3E-4B6B-9648-05814C4ADD3B}" type="presOf" srcId="{736945E3-4A7D-4958-A653-6B685BC09BAD}" destId="{EF119A3E-5F3E-4907-914E-CD39122B0D6F}" srcOrd="0" destOrd="0" presId="urn:microsoft.com/office/officeart/2018/5/layout/IconCircleLabelList"/>
    <dgm:cxn modelId="{8E420797-108A-4A32-AD64-800493EC8CA3}" type="presOf" srcId="{00809658-487F-4573-B657-C3C160D8816F}" destId="{D8E08683-434D-4F6C-8D0C-1A7A65891BEB}" srcOrd="0" destOrd="0" presId="urn:microsoft.com/office/officeart/2018/5/layout/IconCircleLabelList"/>
    <dgm:cxn modelId="{8E16AF99-2EC1-4CEA-9850-37E9893CBE44}" srcId="{736945E3-4A7D-4958-A653-6B685BC09BAD}" destId="{00809658-487F-4573-B657-C3C160D8816F}" srcOrd="1" destOrd="0" parTransId="{813B1273-1FC7-4AD8-9A90-8A911C6C2345}" sibTransId="{F9988F66-8365-423F-9ACA-938F6A0FA866}"/>
    <dgm:cxn modelId="{BBF1BEBB-A7E1-46C6-9CCA-3B1A8DEB0AE3}" srcId="{736945E3-4A7D-4958-A653-6B685BC09BAD}" destId="{3C50240C-7BF5-45E5-8FD3-075F096A98D9}" srcOrd="2" destOrd="0" parTransId="{26590F03-9EC4-4F67-9233-AAF52150D53C}" sibTransId="{4CB9E51B-ADA3-4064-917B-206CB5B23EE9}"/>
    <dgm:cxn modelId="{84C1CED1-5DA8-47F0-B7CA-CDC9C7E1AAC8}" type="presOf" srcId="{3C50240C-7BF5-45E5-8FD3-075F096A98D9}" destId="{45E0406C-988D-45BD-B799-89980FF38DB8}" srcOrd="0" destOrd="0" presId="urn:microsoft.com/office/officeart/2018/5/layout/IconCircleLabelList"/>
    <dgm:cxn modelId="{99386DED-0675-481E-BE31-83C94415A35E}" type="presOf" srcId="{94D1CFD1-31CB-4570-98ED-90BA0B837895}" destId="{E7D8E972-51B5-41EF-AF3A-55E2489D5738}" srcOrd="0" destOrd="0" presId="urn:microsoft.com/office/officeart/2018/5/layout/IconCircleLabelList"/>
    <dgm:cxn modelId="{1F2C2E2E-483C-4125-AC67-27B076438153}" type="presParOf" srcId="{EF119A3E-5F3E-4907-914E-CD39122B0D6F}" destId="{2B30DFA5-20AB-4801-8F25-23CF871C91B8}" srcOrd="0" destOrd="0" presId="urn:microsoft.com/office/officeart/2018/5/layout/IconCircleLabelList"/>
    <dgm:cxn modelId="{03F768B0-0BFA-425B-9182-80F8E2DA68D4}" type="presParOf" srcId="{2B30DFA5-20AB-4801-8F25-23CF871C91B8}" destId="{A991D97A-8BF7-4695-9BF5-2FB348292FB1}" srcOrd="0" destOrd="0" presId="urn:microsoft.com/office/officeart/2018/5/layout/IconCircleLabelList"/>
    <dgm:cxn modelId="{11684AA1-94EA-4D2D-9E05-E3E82775E835}" type="presParOf" srcId="{2B30DFA5-20AB-4801-8F25-23CF871C91B8}" destId="{A2FF6707-85BA-4712-8C09-A70B0212EE57}" srcOrd="1" destOrd="0" presId="urn:microsoft.com/office/officeart/2018/5/layout/IconCircleLabelList"/>
    <dgm:cxn modelId="{35E9DA88-D9CC-47A6-BBB0-CFC8EE372CEF}" type="presParOf" srcId="{2B30DFA5-20AB-4801-8F25-23CF871C91B8}" destId="{816686CF-8174-45E4-A835-8AA2A57F6446}" srcOrd="2" destOrd="0" presId="urn:microsoft.com/office/officeart/2018/5/layout/IconCircleLabelList"/>
    <dgm:cxn modelId="{F762E37E-90CC-452C-A2B6-8D19760150AC}" type="presParOf" srcId="{2B30DFA5-20AB-4801-8F25-23CF871C91B8}" destId="{E7D8E972-51B5-41EF-AF3A-55E2489D5738}" srcOrd="3" destOrd="0" presId="urn:microsoft.com/office/officeart/2018/5/layout/IconCircleLabelList"/>
    <dgm:cxn modelId="{93A841BC-F530-4E7E-B3D1-4007518B23EF}" type="presParOf" srcId="{EF119A3E-5F3E-4907-914E-CD39122B0D6F}" destId="{DE07E902-1E87-45DC-8ADC-A5D49844754B}" srcOrd="1" destOrd="0" presId="urn:microsoft.com/office/officeart/2018/5/layout/IconCircleLabelList"/>
    <dgm:cxn modelId="{3CFC3A42-ABC8-40C2-AB41-1A04F2DB4369}" type="presParOf" srcId="{EF119A3E-5F3E-4907-914E-CD39122B0D6F}" destId="{90F1AEA6-09C1-40C8-8DAF-F051422DB56F}" srcOrd="2" destOrd="0" presId="urn:microsoft.com/office/officeart/2018/5/layout/IconCircleLabelList"/>
    <dgm:cxn modelId="{6F02FE9E-12A5-433D-BA7B-11CA6622292B}" type="presParOf" srcId="{90F1AEA6-09C1-40C8-8DAF-F051422DB56F}" destId="{E6FF0ABD-A88C-489A-89D5-EC4E55B0160C}" srcOrd="0" destOrd="0" presId="urn:microsoft.com/office/officeart/2018/5/layout/IconCircleLabelList"/>
    <dgm:cxn modelId="{68EBA90A-5B14-4B4E-AB29-6A5FBC4DF380}" type="presParOf" srcId="{90F1AEA6-09C1-40C8-8DAF-F051422DB56F}" destId="{55B9E711-E2AB-402E-AA43-5E9D0B59893C}" srcOrd="1" destOrd="0" presId="urn:microsoft.com/office/officeart/2018/5/layout/IconCircleLabelList"/>
    <dgm:cxn modelId="{8361F412-DE99-4321-B4E0-7502440F43B7}" type="presParOf" srcId="{90F1AEA6-09C1-40C8-8DAF-F051422DB56F}" destId="{43A0E430-4435-4A0A-93DB-4EC1FC02D506}" srcOrd="2" destOrd="0" presId="urn:microsoft.com/office/officeart/2018/5/layout/IconCircleLabelList"/>
    <dgm:cxn modelId="{6915B656-55C6-4509-B88F-F5359C681C1F}" type="presParOf" srcId="{90F1AEA6-09C1-40C8-8DAF-F051422DB56F}" destId="{D8E08683-434D-4F6C-8D0C-1A7A65891BEB}" srcOrd="3" destOrd="0" presId="urn:microsoft.com/office/officeart/2018/5/layout/IconCircleLabelList"/>
    <dgm:cxn modelId="{CB9A6454-78E8-4C86-9349-8DA0A2F2F175}" type="presParOf" srcId="{EF119A3E-5F3E-4907-914E-CD39122B0D6F}" destId="{1810FB89-8E51-44AE-BB77-52311D5667CF}" srcOrd="3" destOrd="0" presId="urn:microsoft.com/office/officeart/2018/5/layout/IconCircleLabelList"/>
    <dgm:cxn modelId="{F42AEF1A-0418-4A07-A58A-CC3A50B47466}" type="presParOf" srcId="{EF119A3E-5F3E-4907-914E-CD39122B0D6F}" destId="{BA5DD0DC-AEF2-40E5-8C91-333B33045F4C}" srcOrd="4" destOrd="0" presId="urn:microsoft.com/office/officeart/2018/5/layout/IconCircleLabelList"/>
    <dgm:cxn modelId="{C799143B-E2BD-4815-9503-C9F2E9F26790}" type="presParOf" srcId="{BA5DD0DC-AEF2-40E5-8C91-333B33045F4C}" destId="{18C7A152-EE22-436E-8F61-3C7EAF20B9B1}" srcOrd="0" destOrd="0" presId="urn:microsoft.com/office/officeart/2018/5/layout/IconCircleLabelList"/>
    <dgm:cxn modelId="{DE72A2C1-715F-4D99-81DB-305D654A186C}" type="presParOf" srcId="{BA5DD0DC-AEF2-40E5-8C91-333B33045F4C}" destId="{41B649FC-D5E5-4F2F-B7A0-CC125DE3A27A}" srcOrd="1" destOrd="0" presId="urn:microsoft.com/office/officeart/2018/5/layout/IconCircleLabelList"/>
    <dgm:cxn modelId="{58781FB2-F458-49B3-B1B6-B29454B5EA0D}" type="presParOf" srcId="{BA5DD0DC-AEF2-40E5-8C91-333B33045F4C}" destId="{C282B123-5F1E-4863-80EE-7C843BB68BCE}" srcOrd="2" destOrd="0" presId="urn:microsoft.com/office/officeart/2018/5/layout/IconCircleLabelList"/>
    <dgm:cxn modelId="{6AD2C3A7-0058-41D9-BA8F-32CAC0694BD6}" type="presParOf" srcId="{BA5DD0DC-AEF2-40E5-8C91-333B33045F4C}" destId="{45E0406C-988D-45BD-B799-89980FF38DB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44BEC9-20A2-469A-9880-C9A0F5749187}" type="doc">
      <dgm:prSet loTypeId="urn:microsoft.com/office/officeart/2005/8/layout/vList2" loCatId="list" qsTypeId="urn:microsoft.com/office/officeart/2005/8/quickstyle/simple2" qsCatId="simple" csTypeId="urn:microsoft.com/office/officeart/2005/8/colors/accent6_2" csCatId="accent6" phldr="1"/>
      <dgm:spPr/>
      <dgm:t>
        <a:bodyPr/>
        <a:lstStyle/>
        <a:p>
          <a:endParaRPr lang="en-US"/>
        </a:p>
      </dgm:t>
    </dgm:pt>
    <dgm:pt modelId="{2C4ED392-50D1-43FC-89A1-B5C6468C9DE1}">
      <dgm:prSet/>
      <dgm:spPr/>
      <dgm:t>
        <a:bodyPr/>
        <a:lstStyle/>
        <a:p>
          <a:r>
            <a:rPr lang="en-US"/>
            <a:t>This technique activates the body's diving reflex. It is present in most mammals</a:t>
          </a:r>
        </a:p>
      </dgm:t>
    </dgm:pt>
    <dgm:pt modelId="{C9DEABED-106F-4A6C-BD8C-4A9F1586232D}" type="parTrans" cxnId="{722EFEAD-453A-4ADE-B0B0-3B3D4D33A624}">
      <dgm:prSet/>
      <dgm:spPr/>
      <dgm:t>
        <a:bodyPr/>
        <a:lstStyle/>
        <a:p>
          <a:endParaRPr lang="en-US"/>
        </a:p>
      </dgm:t>
    </dgm:pt>
    <dgm:pt modelId="{694E39F7-D600-4C79-824D-A44A09EA0541}" type="sibTrans" cxnId="{722EFEAD-453A-4ADE-B0B0-3B3D4D33A624}">
      <dgm:prSet/>
      <dgm:spPr/>
      <dgm:t>
        <a:bodyPr/>
        <a:lstStyle/>
        <a:p>
          <a:endParaRPr lang="en-US"/>
        </a:p>
      </dgm:t>
    </dgm:pt>
    <dgm:pt modelId="{CA881E38-543A-4A80-960B-E2EA12BDF176}">
      <dgm:prSet/>
      <dgm:spPr/>
      <dgm:t>
        <a:bodyPr/>
        <a:lstStyle/>
        <a:p>
          <a:r>
            <a:rPr lang="en-US"/>
            <a:t>The diving reflex allows us to conserve oxygen  while under water by slowing our metabolism </a:t>
          </a:r>
        </a:p>
      </dgm:t>
    </dgm:pt>
    <dgm:pt modelId="{3D2E0D49-0AB0-40BA-B953-05FE3C0755AC}" type="parTrans" cxnId="{0B92B80F-5560-48FB-B695-8A96E435CD15}">
      <dgm:prSet/>
      <dgm:spPr/>
      <dgm:t>
        <a:bodyPr/>
        <a:lstStyle/>
        <a:p>
          <a:endParaRPr lang="en-US"/>
        </a:p>
      </dgm:t>
    </dgm:pt>
    <dgm:pt modelId="{1AC8F07A-F635-4CCB-B490-FB569887E49D}" type="sibTrans" cxnId="{0B92B80F-5560-48FB-B695-8A96E435CD15}">
      <dgm:prSet/>
      <dgm:spPr/>
      <dgm:t>
        <a:bodyPr/>
        <a:lstStyle/>
        <a:p>
          <a:endParaRPr lang="en-US"/>
        </a:p>
      </dgm:t>
    </dgm:pt>
    <dgm:pt modelId="{7A1C6616-2DCF-4080-A859-483D75980BD4}">
      <dgm:prSet/>
      <dgm:spPr/>
      <dgm:t>
        <a:bodyPr/>
        <a:lstStyle/>
        <a:p>
          <a:r>
            <a:rPr lang="en-US"/>
            <a:t>To stimulate this reflex, submerge your face in very cold water.</a:t>
          </a:r>
        </a:p>
      </dgm:t>
    </dgm:pt>
    <dgm:pt modelId="{10630BB8-51F7-4DFB-BA5E-50CACC0B1CC6}" type="parTrans" cxnId="{D2F99E1B-E665-4FBB-916A-E92B778E75E8}">
      <dgm:prSet/>
      <dgm:spPr/>
      <dgm:t>
        <a:bodyPr/>
        <a:lstStyle/>
        <a:p>
          <a:endParaRPr lang="en-US"/>
        </a:p>
      </dgm:t>
    </dgm:pt>
    <dgm:pt modelId="{70652619-E235-4AA7-8684-32D6F27FA573}" type="sibTrans" cxnId="{D2F99E1B-E665-4FBB-916A-E92B778E75E8}">
      <dgm:prSet/>
      <dgm:spPr/>
      <dgm:t>
        <a:bodyPr/>
        <a:lstStyle/>
        <a:p>
          <a:endParaRPr lang="en-US"/>
        </a:p>
      </dgm:t>
    </dgm:pt>
    <dgm:pt modelId="{ECB63DF1-AE38-434C-9523-C9628074BAF5}">
      <dgm:prSet/>
      <dgm:spPr/>
      <dgm:t>
        <a:bodyPr/>
        <a:lstStyle/>
        <a:p>
          <a:r>
            <a:rPr lang="en-US"/>
            <a:t>This results in your heart rate slowing down </a:t>
          </a:r>
        </a:p>
      </dgm:t>
    </dgm:pt>
    <dgm:pt modelId="{AD751172-C8E9-4AF6-B517-23F6EC036465}" type="parTrans" cxnId="{45660C5A-28CA-4F9C-B02D-0D522B62CF8E}">
      <dgm:prSet/>
      <dgm:spPr/>
      <dgm:t>
        <a:bodyPr/>
        <a:lstStyle/>
        <a:p>
          <a:endParaRPr lang="en-US"/>
        </a:p>
      </dgm:t>
    </dgm:pt>
    <dgm:pt modelId="{C8BBA3C7-BC78-40F4-99E7-3BC157A1902A}" type="sibTrans" cxnId="{45660C5A-28CA-4F9C-B02D-0D522B62CF8E}">
      <dgm:prSet/>
      <dgm:spPr/>
      <dgm:t>
        <a:bodyPr/>
        <a:lstStyle/>
        <a:p>
          <a:endParaRPr lang="en-US"/>
        </a:p>
      </dgm:t>
    </dgm:pt>
    <dgm:pt modelId="{800EDC58-5714-4049-A2E2-2FAE048EF833}">
      <dgm:prSet/>
      <dgm:spPr/>
      <dgm:t>
        <a:bodyPr/>
        <a:lstStyle/>
        <a:p>
          <a:r>
            <a:rPr lang="en-US" dirty="0"/>
            <a:t>Alternatively,  you can run your hands under cold water, take a cold shower, or use an ice pack </a:t>
          </a:r>
        </a:p>
      </dgm:t>
    </dgm:pt>
    <dgm:pt modelId="{957180EC-7945-4D08-98B1-59D1CD59865B}" type="parTrans" cxnId="{570A62A5-FD56-4A83-918F-AE660DC3E33F}">
      <dgm:prSet/>
      <dgm:spPr/>
      <dgm:t>
        <a:bodyPr/>
        <a:lstStyle/>
        <a:p>
          <a:endParaRPr lang="en-US"/>
        </a:p>
      </dgm:t>
    </dgm:pt>
    <dgm:pt modelId="{F99826D0-EF08-4B08-A035-17752D47670D}" type="sibTrans" cxnId="{570A62A5-FD56-4A83-918F-AE660DC3E33F}">
      <dgm:prSet/>
      <dgm:spPr/>
      <dgm:t>
        <a:bodyPr/>
        <a:lstStyle/>
        <a:p>
          <a:endParaRPr lang="en-US"/>
        </a:p>
      </dgm:t>
    </dgm:pt>
    <dgm:pt modelId="{78A49C62-A72D-494E-9EBD-DEEAE7D7357E}" type="pres">
      <dgm:prSet presAssocID="{A044BEC9-20A2-469A-9880-C9A0F5749187}" presName="linear" presStyleCnt="0">
        <dgm:presLayoutVars>
          <dgm:animLvl val="lvl"/>
          <dgm:resizeHandles val="exact"/>
        </dgm:presLayoutVars>
      </dgm:prSet>
      <dgm:spPr/>
    </dgm:pt>
    <dgm:pt modelId="{2859DA5E-32A0-45F0-A371-CBB23DC27461}" type="pres">
      <dgm:prSet presAssocID="{2C4ED392-50D1-43FC-89A1-B5C6468C9DE1}" presName="parentText" presStyleLbl="node1" presStyleIdx="0" presStyleCnt="5">
        <dgm:presLayoutVars>
          <dgm:chMax val="0"/>
          <dgm:bulletEnabled val="1"/>
        </dgm:presLayoutVars>
      </dgm:prSet>
      <dgm:spPr/>
    </dgm:pt>
    <dgm:pt modelId="{69053519-DB6B-4DDE-AF08-A13B51839C6F}" type="pres">
      <dgm:prSet presAssocID="{694E39F7-D600-4C79-824D-A44A09EA0541}" presName="spacer" presStyleCnt="0"/>
      <dgm:spPr/>
    </dgm:pt>
    <dgm:pt modelId="{4680CBCD-06A1-41DA-A286-A1C986796293}" type="pres">
      <dgm:prSet presAssocID="{CA881E38-543A-4A80-960B-E2EA12BDF176}" presName="parentText" presStyleLbl="node1" presStyleIdx="1" presStyleCnt="5">
        <dgm:presLayoutVars>
          <dgm:chMax val="0"/>
          <dgm:bulletEnabled val="1"/>
        </dgm:presLayoutVars>
      </dgm:prSet>
      <dgm:spPr/>
    </dgm:pt>
    <dgm:pt modelId="{ED950DC9-C02B-4969-9FF0-9FF803F3576C}" type="pres">
      <dgm:prSet presAssocID="{1AC8F07A-F635-4CCB-B490-FB569887E49D}" presName="spacer" presStyleCnt="0"/>
      <dgm:spPr/>
    </dgm:pt>
    <dgm:pt modelId="{94BBF81B-6CCF-45D3-82FC-9567CAA7FC19}" type="pres">
      <dgm:prSet presAssocID="{7A1C6616-2DCF-4080-A859-483D75980BD4}" presName="parentText" presStyleLbl="node1" presStyleIdx="2" presStyleCnt="5">
        <dgm:presLayoutVars>
          <dgm:chMax val="0"/>
          <dgm:bulletEnabled val="1"/>
        </dgm:presLayoutVars>
      </dgm:prSet>
      <dgm:spPr/>
    </dgm:pt>
    <dgm:pt modelId="{586D2463-5011-4549-BB1E-AA76F0E5274F}" type="pres">
      <dgm:prSet presAssocID="{70652619-E235-4AA7-8684-32D6F27FA573}" presName="spacer" presStyleCnt="0"/>
      <dgm:spPr/>
    </dgm:pt>
    <dgm:pt modelId="{5C4D99CD-6A60-403E-B103-A32696B5EEF0}" type="pres">
      <dgm:prSet presAssocID="{ECB63DF1-AE38-434C-9523-C9628074BAF5}" presName="parentText" presStyleLbl="node1" presStyleIdx="3" presStyleCnt="5">
        <dgm:presLayoutVars>
          <dgm:chMax val="0"/>
          <dgm:bulletEnabled val="1"/>
        </dgm:presLayoutVars>
      </dgm:prSet>
      <dgm:spPr/>
    </dgm:pt>
    <dgm:pt modelId="{3FCA7F90-7EED-4C03-9369-02BEAB37FC90}" type="pres">
      <dgm:prSet presAssocID="{C8BBA3C7-BC78-40F4-99E7-3BC157A1902A}" presName="spacer" presStyleCnt="0"/>
      <dgm:spPr/>
    </dgm:pt>
    <dgm:pt modelId="{14192E1D-FD1A-4092-BD59-7E28ACE94DC0}" type="pres">
      <dgm:prSet presAssocID="{800EDC58-5714-4049-A2E2-2FAE048EF833}" presName="parentText" presStyleLbl="node1" presStyleIdx="4" presStyleCnt="5" custLinFactNeighborX="-2657" custLinFactNeighborY="-80176">
        <dgm:presLayoutVars>
          <dgm:chMax val="0"/>
          <dgm:bulletEnabled val="1"/>
        </dgm:presLayoutVars>
      </dgm:prSet>
      <dgm:spPr/>
    </dgm:pt>
  </dgm:ptLst>
  <dgm:cxnLst>
    <dgm:cxn modelId="{0B92B80F-5560-48FB-B695-8A96E435CD15}" srcId="{A044BEC9-20A2-469A-9880-C9A0F5749187}" destId="{CA881E38-543A-4A80-960B-E2EA12BDF176}" srcOrd="1" destOrd="0" parTransId="{3D2E0D49-0AB0-40BA-B953-05FE3C0755AC}" sibTransId="{1AC8F07A-F635-4CCB-B490-FB569887E49D}"/>
    <dgm:cxn modelId="{D2F99E1B-E665-4FBB-916A-E92B778E75E8}" srcId="{A044BEC9-20A2-469A-9880-C9A0F5749187}" destId="{7A1C6616-2DCF-4080-A859-483D75980BD4}" srcOrd="2" destOrd="0" parTransId="{10630BB8-51F7-4DFB-BA5E-50CACC0B1CC6}" sibTransId="{70652619-E235-4AA7-8684-32D6F27FA573}"/>
    <dgm:cxn modelId="{798BFB6D-EB3B-4D64-9691-4A362C8950A9}" type="presOf" srcId="{7A1C6616-2DCF-4080-A859-483D75980BD4}" destId="{94BBF81B-6CCF-45D3-82FC-9567CAA7FC19}" srcOrd="0" destOrd="0" presId="urn:microsoft.com/office/officeart/2005/8/layout/vList2"/>
    <dgm:cxn modelId="{45660C5A-28CA-4F9C-B02D-0D522B62CF8E}" srcId="{A044BEC9-20A2-469A-9880-C9A0F5749187}" destId="{ECB63DF1-AE38-434C-9523-C9628074BAF5}" srcOrd="3" destOrd="0" parTransId="{AD751172-C8E9-4AF6-B517-23F6EC036465}" sibTransId="{C8BBA3C7-BC78-40F4-99E7-3BC157A1902A}"/>
    <dgm:cxn modelId="{E094697F-BF45-4E7C-9F99-5CB86CFFB787}" type="presOf" srcId="{CA881E38-543A-4A80-960B-E2EA12BDF176}" destId="{4680CBCD-06A1-41DA-A286-A1C986796293}" srcOrd="0" destOrd="0" presId="urn:microsoft.com/office/officeart/2005/8/layout/vList2"/>
    <dgm:cxn modelId="{570A62A5-FD56-4A83-918F-AE660DC3E33F}" srcId="{A044BEC9-20A2-469A-9880-C9A0F5749187}" destId="{800EDC58-5714-4049-A2E2-2FAE048EF833}" srcOrd="4" destOrd="0" parTransId="{957180EC-7945-4D08-98B1-59D1CD59865B}" sibTransId="{F99826D0-EF08-4B08-A035-17752D47670D}"/>
    <dgm:cxn modelId="{722EFEAD-453A-4ADE-B0B0-3B3D4D33A624}" srcId="{A044BEC9-20A2-469A-9880-C9A0F5749187}" destId="{2C4ED392-50D1-43FC-89A1-B5C6468C9DE1}" srcOrd="0" destOrd="0" parTransId="{C9DEABED-106F-4A6C-BD8C-4A9F1586232D}" sibTransId="{694E39F7-D600-4C79-824D-A44A09EA0541}"/>
    <dgm:cxn modelId="{A39952BF-59CC-464F-8CA0-9776AAC167B1}" type="presOf" srcId="{2C4ED392-50D1-43FC-89A1-B5C6468C9DE1}" destId="{2859DA5E-32A0-45F0-A371-CBB23DC27461}" srcOrd="0" destOrd="0" presId="urn:microsoft.com/office/officeart/2005/8/layout/vList2"/>
    <dgm:cxn modelId="{0A7FBACA-C9B8-4A2F-A51C-6947F3C6A0D2}" type="presOf" srcId="{ECB63DF1-AE38-434C-9523-C9628074BAF5}" destId="{5C4D99CD-6A60-403E-B103-A32696B5EEF0}" srcOrd="0" destOrd="0" presId="urn:microsoft.com/office/officeart/2005/8/layout/vList2"/>
    <dgm:cxn modelId="{71A145CB-BBF7-4AA4-9D1B-97428D17C515}" type="presOf" srcId="{A044BEC9-20A2-469A-9880-C9A0F5749187}" destId="{78A49C62-A72D-494E-9EBD-DEEAE7D7357E}" srcOrd="0" destOrd="0" presId="urn:microsoft.com/office/officeart/2005/8/layout/vList2"/>
    <dgm:cxn modelId="{CD4E13E1-BFAB-4BD7-A7F2-147D8E1639C9}" type="presOf" srcId="{800EDC58-5714-4049-A2E2-2FAE048EF833}" destId="{14192E1D-FD1A-4092-BD59-7E28ACE94DC0}" srcOrd="0" destOrd="0" presId="urn:microsoft.com/office/officeart/2005/8/layout/vList2"/>
    <dgm:cxn modelId="{46A0C834-43D4-48BD-8D9A-344C2D09CECF}" type="presParOf" srcId="{78A49C62-A72D-494E-9EBD-DEEAE7D7357E}" destId="{2859DA5E-32A0-45F0-A371-CBB23DC27461}" srcOrd="0" destOrd="0" presId="urn:microsoft.com/office/officeart/2005/8/layout/vList2"/>
    <dgm:cxn modelId="{DB90C0F3-885F-4956-828B-244392CAFD52}" type="presParOf" srcId="{78A49C62-A72D-494E-9EBD-DEEAE7D7357E}" destId="{69053519-DB6B-4DDE-AF08-A13B51839C6F}" srcOrd="1" destOrd="0" presId="urn:microsoft.com/office/officeart/2005/8/layout/vList2"/>
    <dgm:cxn modelId="{28E06E7D-386D-4CCA-BDA6-21CC1C1C8E25}" type="presParOf" srcId="{78A49C62-A72D-494E-9EBD-DEEAE7D7357E}" destId="{4680CBCD-06A1-41DA-A286-A1C986796293}" srcOrd="2" destOrd="0" presId="urn:microsoft.com/office/officeart/2005/8/layout/vList2"/>
    <dgm:cxn modelId="{E9646050-7236-4731-B5DF-FFB5D89447A8}" type="presParOf" srcId="{78A49C62-A72D-494E-9EBD-DEEAE7D7357E}" destId="{ED950DC9-C02B-4969-9FF0-9FF803F3576C}" srcOrd="3" destOrd="0" presId="urn:microsoft.com/office/officeart/2005/8/layout/vList2"/>
    <dgm:cxn modelId="{08663852-BE74-44AD-A7EA-B6D7E2C3A0E4}" type="presParOf" srcId="{78A49C62-A72D-494E-9EBD-DEEAE7D7357E}" destId="{94BBF81B-6CCF-45D3-82FC-9567CAA7FC19}" srcOrd="4" destOrd="0" presId="urn:microsoft.com/office/officeart/2005/8/layout/vList2"/>
    <dgm:cxn modelId="{FE5A3D1B-0B4F-42AA-B4E5-FDE4F53598B6}" type="presParOf" srcId="{78A49C62-A72D-494E-9EBD-DEEAE7D7357E}" destId="{586D2463-5011-4549-BB1E-AA76F0E5274F}" srcOrd="5" destOrd="0" presId="urn:microsoft.com/office/officeart/2005/8/layout/vList2"/>
    <dgm:cxn modelId="{5885C25B-9504-4133-98A1-595BE6FD6FC7}" type="presParOf" srcId="{78A49C62-A72D-494E-9EBD-DEEAE7D7357E}" destId="{5C4D99CD-6A60-403E-B103-A32696B5EEF0}" srcOrd="6" destOrd="0" presId="urn:microsoft.com/office/officeart/2005/8/layout/vList2"/>
    <dgm:cxn modelId="{2B90C09A-B4D0-49FD-9808-5CA029CDDA10}" type="presParOf" srcId="{78A49C62-A72D-494E-9EBD-DEEAE7D7357E}" destId="{3FCA7F90-7EED-4C03-9369-02BEAB37FC90}" srcOrd="7" destOrd="0" presId="urn:microsoft.com/office/officeart/2005/8/layout/vList2"/>
    <dgm:cxn modelId="{E5315B82-5F49-4161-917F-42661554461D}" type="presParOf" srcId="{78A49C62-A72D-494E-9EBD-DEEAE7D7357E}" destId="{14192E1D-FD1A-4092-BD59-7E28ACE94DC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146F2A-9076-4976-9803-8FBD7F23AB3C}"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D2685306-1756-4DB8-849E-5D86C9CAED59}">
      <dgm:prSet custT="1"/>
      <dgm:spPr/>
      <dgm:t>
        <a:bodyPr/>
        <a:lstStyle/>
        <a:p>
          <a:r>
            <a:rPr lang="en-US" sz="2000"/>
            <a:t>Research has clearly demonstrated that exercise is an effective treatment for mild to moderate depression, anxiety, panic disorders and PTSD</a:t>
          </a:r>
        </a:p>
      </dgm:t>
    </dgm:pt>
    <dgm:pt modelId="{0FAC4350-3F60-4249-BC00-3B2AB1F220E6}" type="parTrans" cxnId="{D49ADFE1-B096-4359-8C82-6C6549B83C0C}">
      <dgm:prSet/>
      <dgm:spPr/>
      <dgm:t>
        <a:bodyPr/>
        <a:lstStyle/>
        <a:p>
          <a:endParaRPr lang="en-US"/>
        </a:p>
      </dgm:t>
    </dgm:pt>
    <dgm:pt modelId="{331A75B1-C6FB-40DC-A4A4-B2C3C84B0C45}" type="sibTrans" cxnId="{D49ADFE1-B096-4359-8C82-6C6549B83C0C}">
      <dgm:prSet/>
      <dgm:spPr/>
      <dgm:t>
        <a:bodyPr/>
        <a:lstStyle/>
        <a:p>
          <a:endParaRPr lang="en-US"/>
        </a:p>
      </dgm:t>
    </dgm:pt>
    <dgm:pt modelId="{0FAD46E4-0E8F-458A-AA78-AF5212DC4488}">
      <dgm:prSet custT="1"/>
      <dgm:spPr/>
      <dgm:t>
        <a:bodyPr/>
        <a:lstStyle/>
        <a:p>
          <a:r>
            <a:rPr lang="en-US" sz="2000"/>
            <a:t>Despite the proven benefits, many people experiencing mental health issues find it difficult to regularly engage in exercise</a:t>
          </a:r>
        </a:p>
      </dgm:t>
    </dgm:pt>
    <dgm:pt modelId="{08E1E01E-37C3-4176-A2B6-0A094C0E52F8}" type="parTrans" cxnId="{156511AB-2B8D-44C0-BDAB-BB9B4E5C158C}">
      <dgm:prSet/>
      <dgm:spPr/>
      <dgm:t>
        <a:bodyPr/>
        <a:lstStyle/>
        <a:p>
          <a:endParaRPr lang="en-US"/>
        </a:p>
      </dgm:t>
    </dgm:pt>
    <dgm:pt modelId="{6D6F9822-65E0-4EC0-8B0B-F6E87CD4F7DA}" type="sibTrans" cxnId="{156511AB-2B8D-44C0-BDAB-BB9B4E5C158C}">
      <dgm:prSet/>
      <dgm:spPr/>
      <dgm:t>
        <a:bodyPr/>
        <a:lstStyle/>
        <a:p>
          <a:endParaRPr lang="en-US"/>
        </a:p>
      </dgm:t>
    </dgm:pt>
    <dgm:pt modelId="{BA7E099D-D676-4211-B90B-2D03E499F49C}">
      <dgm:prSet custT="1"/>
      <dgm:spPr/>
      <dgm:t>
        <a:bodyPr/>
        <a:lstStyle/>
        <a:p>
          <a:r>
            <a:rPr lang="en-US" sz="2000"/>
            <a:t>In HIIT you alternate between short intervals of high and low intensity exercise. HIIT has been shown to have equal benefits to exercising for longer periods of time</a:t>
          </a:r>
        </a:p>
      </dgm:t>
    </dgm:pt>
    <dgm:pt modelId="{7FFEAA29-E682-42D7-996C-2420C92B4BFC}" type="parTrans" cxnId="{B61999B6-D09C-428D-B7A0-E9ACEF06C0F3}">
      <dgm:prSet/>
      <dgm:spPr/>
      <dgm:t>
        <a:bodyPr/>
        <a:lstStyle/>
        <a:p>
          <a:endParaRPr lang="en-US"/>
        </a:p>
      </dgm:t>
    </dgm:pt>
    <dgm:pt modelId="{9D2117F5-5578-4132-8A66-F5B9BC159B5B}" type="sibTrans" cxnId="{B61999B6-D09C-428D-B7A0-E9ACEF06C0F3}">
      <dgm:prSet/>
      <dgm:spPr/>
      <dgm:t>
        <a:bodyPr/>
        <a:lstStyle/>
        <a:p>
          <a:endParaRPr lang="en-US"/>
        </a:p>
      </dgm:t>
    </dgm:pt>
    <dgm:pt modelId="{A71CC4BB-AF51-4ABA-8D9C-81DFBF15F3D2}">
      <dgm:prSet custT="1"/>
      <dgm:spPr/>
      <dgm:t>
        <a:bodyPr/>
        <a:lstStyle/>
        <a:p>
          <a:r>
            <a:rPr lang="en-US" sz="2000"/>
            <a:t>Can be an accessible strategy as you don’t need a gym and this technique can be applied to many types of exercises</a:t>
          </a:r>
        </a:p>
      </dgm:t>
    </dgm:pt>
    <dgm:pt modelId="{49D930F9-CFC0-405E-BAF6-2E705D5B2A9F}" type="parTrans" cxnId="{1D892861-5902-451E-B6DC-3E3B1D6FECDF}">
      <dgm:prSet/>
      <dgm:spPr/>
      <dgm:t>
        <a:bodyPr/>
        <a:lstStyle/>
        <a:p>
          <a:endParaRPr lang="en-US"/>
        </a:p>
      </dgm:t>
    </dgm:pt>
    <dgm:pt modelId="{5D237A1E-1E7C-4DD8-A14B-CE8975F8E9E9}" type="sibTrans" cxnId="{1D892861-5902-451E-B6DC-3E3B1D6FECDF}">
      <dgm:prSet/>
      <dgm:spPr/>
      <dgm:t>
        <a:bodyPr/>
        <a:lstStyle/>
        <a:p>
          <a:endParaRPr lang="en-US"/>
        </a:p>
      </dgm:t>
    </dgm:pt>
    <dgm:pt modelId="{A4124B51-AFD2-4DFE-B4E4-D5970DB7E37A}">
      <dgm:prSet custT="1"/>
      <dgm:spPr/>
      <dgm:t>
        <a:bodyPr/>
        <a:lstStyle/>
        <a:p>
          <a:r>
            <a:rPr lang="en-US" sz="2000"/>
            <a:t>Try the HIIT log on pages 76-77 of the workbook </a:t>
          </a:r>
        </a:p>
      </dgm:t>
    </dgm:pt>
    <dgm:pt modelId="{C6D6CB04-64CF-47F7-8503-34F5A35CDE13}" type="parTrans" cxnId="{966D128B-04DD-4746-80D5-167D1B79C108}">
      <dgm:prSet/>
      <dgm:spPr/>
      <dgm:t>
        <a:bodyPr/>
        <a:lstStyle/>
        <a:p>
          <a:endParaRPr lang="en-US"/>
        </a:p>
      </dgm:t>
    </dgm:pt>
    <dgm:pt modelId="{9414D467-65A1-4F43-8954-D200816551AC}" type="sibTrans" cxnId="{966D128B-04DD-4746-80D5-167D1B79C108}">
      <dgm:prSet/>
      <dgm:spPr/>
      <dgm:t>
        <a:bodyPr/>
        <a:lstStyle/>
        <a:p>
          <a:endParaRPr lang="en-US"/>
        </a:p>
      </dgm:t>
    </dgm:pt>
    <dgm:pt modelId="{EEF59837-273E-4A47-8F6A-967F0AFA7BAF}" type="pres">
      <dgm:prSet presAssocID="{88146F2A-9076-4976-9803-8FBD7F23AB3C}" presName="linear" presStyleCnt="0">
        <dgm:presLayoutVars>
          <dgm:animLvl val="lvl"/>
          <dgm:resizeHandles val="exact"/>
        </dgm:presLayoutVars>
      </dgm:prSet>
      <dgm:spPr/>
    </dgm:pt>
    <dgm:pt modelId="{B47D622C-D832-E84C-9939-A6C1B04470FF}" type="pres">
      <dgm:prSet presAssocID="{D2685306-1756-4DB8-849E-5D86C9CAED59}" presName="parentText" presStyleLbl="node1" presStyleIdx="0" presStyleCnt="5">
        <dgm:presLayoutVars>
          <dgm:chMax val="0"/>
          <dgm:bulletEnabled val="1"/>
        </dgm:presLayoutVars>
      </dgm:prSet>
      <dgm:spPr/>
    </dgm:pt>
    <dgm:pt modelId="{4905D1FC-35F0-884E-BF5A-50BA1A42C612}" type="pres">
      <dgm:prSet presAssocID="{331A75B1-C6FB-40DC-A4A4-B2C3C84B0C45}" presName="spacer" presStyleCnt="0"/>
      <dgm:spPr/>
    </dgm:pt>
    <dgm:pt modelId="{B569F23E-DE1A-1946-B95B-5CA1CABACBAD}" type="pres">
      <dgm:prSet presAssocID="{0FAD46E4-0E8F-458A-AA78-AF5212DC4488}" presName="parentText" presStyleLbl="node1" presStyleIdx="1" presStyleCnt="5">
        <dgm:presLayoutVars>
          <dgm:chMax val="0"/>
          <dgm:bulletEnabled val="1"/>
        </dgm:presLayoutVars>
      </dgm:prSet>
      <dgm:spPr/>
    </dgm:pt>
    <dgm:pt modelId="{5636F34C-1E07-2E4E-8A0B-FC00BB2E140E}" type="pres">
      <dgm:prSet presAssocID="{6D6F9822-65E0-4EC0-8B0B-F6E87CD4F7DA}" presName="spacer" presStyleCnt="0"/>
      <dgm:spPr/>
    </dgm:pt>
    <dgm:pt modelId="{29080641-9E36-9441-BB73-11BAE3907EF9}" type="pres">
      <dgm:prSet presAssocID="{BA7E099D-D676-4211-B90B-2D03E499F49C}" presName="parentText" presStyleLbl="node1" presStyleIdx="2" presStyleCnt="5">
        <dgm:presLayoutVars>
          <dgm:chMax val="0"/>
          <dgm:bulletEnabled val="1"/>
        </dgm:presLayoutVars>
      </dgm:prSet>
      <dgm:spPr/>
    </dgm:pt>
    <dgm:pt modelId="{B30CA545-F3E9-CB45-B54C-514FECA18CB5}" type="pres">
      <dgm:prSet presAssocID="{9D2117F5-5578-4132-8A66-F5B9BC159B5B}" presName="spacer" presStyleCnt="0"/>
      <dgm:spPr/>
    </dgm:pt>
    <dgm:pt modelId="{9315DD1A-02A3-9E47-9F87-EFDC6A1C1155}" type="pres">
      <dgm:prSet presAssocID="{A71CC4BB-AF51-4ABA-8D9C-81DFBF15F3D2}" presName="parentText" presStyleLbl="node1" presStyleIdx="3" presStyleCnt="5">
        <dgm:presLayoutVars>
          <dgm:chMax val="0"/>
          <dgm:bulletEnabled val="1"/>
        </dgm:presLayoutVars>
      </dgm:prSet>
      <dgm:spPr/>
    </dgm:pt>
    <dgm:pt modelId="{B7AFD485-0249-6944-B21E-C0E6CDFE0396}" type="pres">
      <dgm:prSet presAssocID="{5D237A1E-1E7C-4DD8-A14B-CE8975F8E9E9}" presName="spacer" presStyleCnt="0"/>
      <dgm:spPr/>
    </dgm:pt>
    <dgm:pt modelId="{B2C6B653-DBFB-EF4D-BA5D-B3E3E5681230}" type="pres">
      <dgm:prSet presAssocID="{A4124B51-AFD2-4DFE-B4E4-D5970DB7E37A}" presName="parentText" presStyleLbl="node1" presStyleIdx="4" presStyleCnt="5">
        <dgm:presLayoutVars>
          <dgm:chMax val="0"/>
          <dgm:bulletEnabled val="1"/>
        </dgm:presLayoutVars>
      </dgm:prSet>
      <dgm:spPr/>
    </dgm:pt>
  </dgm:ptLst>
  <dgm:cxnLst>
    <dgm:cxn modelId="{08EDF05F-D4FE-EF48-B062-1A85FCD68BC4}" type="presOf" srcId="{88146F2A-9076-4976-9803-8FBD7F23AB3C}" destId="{EEF59837-273E-4A47-8F6A-967F0AFA7BAF}" srcOrd="0" destOrd="0" presId="urn:microsoft.com/office/officeart/2005/8/layout/vList2"/>
    <dgm:cxn modelId="{1D892861-5902-451E-B6DC-3E3B1D6FECDF}" srcId="{88146F2A-9076-4976-9803-8FBD7F23AB3C}" destId="{A71CC4BB-AF51-4ABA-8D9C-81DFBF15F3D2}" srcOrd="3" destOrd="0" parTransId="{49D930F9-CFC0-405E-BAF6-2E705D5B2A9F}" sibTransId="{5D237A1E-1E7C-4DD8-A14B-CE8975F8E9E9}"/>
    <dgm:cxn modelId="{E30A8142-9F5E-F946-A92B-7A0C252080F4}" type="presOf" srcId="{0FAD46E4-0E8F-458A-AA78-AF5212DC4488}" destId="{B569F23E-DE1A-1946-B95B-5CA1CABACBAD}" srcOrd="0" destOrd="0" presId="urn:microsoft.com/office/officeart/2005/8/layout/vList2"/>
    <dgm:cxn modelId="{746BD14D-8483-BE4B-8A44-7E9790600D4D}" type="presOf" srcId="{A71CC4BB-AF51-4ABA-8D9C-81DFBF15F3D2}" destId="{9315DD1A-02A3-9E47-9F87-EFDC6A1C1155}" srcOrd="0" destOrd="0" presId="urn:microsoft.com/office/officeart/2005/8/layout/vList2"/>
    <dgm:cxn modelId="{507C2350-EE48-FB41-812F-FAF29986BD40}" type="presOf" srcId="{D2685306-1756-4DB8-849E-5D86C9CAED59}" destId="{B47D622C-D832-E84C-9939-A6C1B04470FF}" srcOrd="0" destOrd="0" presId="urn:microsoft.com/office/officeart/2005/8/layout/vList2"/>
    <dgm:cxn modelId="{966D128B-04DD-4746-80D5-167D1B79C108}" srcId="{88146F2A-9076-4976-9803-8FBD7F23AB3C}" destId="{A4124B51-AFD2-4DFE-B4E4-D5970DB7E37A}" srcOrd="4" destOrd="0" parTransId="{C6D6CB04-64CF-47F7-8503-34F5A35CDE13}" sibTransId="{9414D467-65A1-4F43-8954-D200816551AC}"/>
    <dgm:cxn modelId="{156511AB-2B8D-44C0-BDAB-BB9B4E5C158C}" srcId="{88146F2A-9076-4976-9803-8FBD7F23AB3C}" destId="{0FAD46E4-0E8F-458A-AA78-AF5212DC4488}" srcOrd="1" destOrd="0" parTransId="{08E1E01E-37C3-4176-A2B6-0A094C0E52F8}" sibTransId="{6D6F9822-65E0-4EC0-8B0B-F6E87CD4F7DA}"/>
    <dgm:cxn modelId="{B61999B6-D09C-428D-B7A0-E9ACEF06C0F3}" srcId="{88146F2A-9076-4976-9803-8FBD7F23AB3C}" destId="{BA7E099D-D676-4211-B90B-2D03E499F49C}" srcOrd="2" destOrd="0" parTransId="{7FFEAA29-E682-42D7-996C-2420C92B4BFC}" sibTransId="{9D2117F5-5578-4132-8A66-F5B9BC159B5B}"/>
    <dgm:cxn modelId="{DCED4DCE-55CC-324E-AE90-8C9F938A1BD5}" type="presOf" srcId="{BA7E099D-D676-4211-B90B-2D03E499F49C}" destId="{29080641-9E36-9441-BB73-11BAE3907EF9}" srcOrd="0" destOrd="0" presId="urn:microsoft.com/office/officeart/2005/8/layout/vList2"/>
    <dgm:cxn modelId="{D49ADFE1-B096-4359-8C82-6C6549B83C0C}" srcId="{88146F2A-9076-4976-9803-8FBD7F23AB3C}" destId="{D2685306-1756-4DB8-849E-5D86C9CAED59}" srcOrd="0" destOrd="0" parTransId="{0FAC4350-3F60-4249-BC00-3B2AB1F220E6}" sibTransId="{331A75B1-C6FB-40DC-A4A4-B2C3C84B0C45}"/>
    <dgm:cxn modelId="{6402E5F8-2A6A-6143-B949-9E30B30B9965}" type="presOf" srcId="{A4124B51-AFD2-4DFE-B4E4-D5970DB7E37A}" destId="{B2C6B653-DBFB-EF4D-BA5D-B3E3E5681230}" srcOrd="0" destOrd="0" presId="urn:microsoft.com/office/officeart/2005/8/layout/vList2"/>
    <dgm:cxn modelId="{1D260BFC-9AE3-4C49-880C-FD2E4F81ED18}" type="presParOf" srcId="{EEF59837-273E-4A47-8F6A-967F0AFA7BAF}" destId="{B47D622C-D832-E84C-9939-A6C1B04470FF}" srcOrd="0" destOrd="0" presId="urn:microsoft.com/office/officeart/2005/8/layout/vList2"/>
    <dgm:cxn modelId="{26FAE2FE-F1BA-7042-B638-0BD6B23985AF}" type="presParOf" srcId="{EEF59837-273E-4A47-8F6A-967F0AFA7BAF}" destId="{4905D1FC-35F0-884E-BF5A-50BA1A42C612}" srcOrd="1" destOrd="0" presId="urn:microsoft.com/office/officeart/2005/8/layout/vList2"/>
    <dgm:cxn modelId="{AF2C20CA-B21F-8044-A466-5AE99A7352CD}" type="presParOf" srcId="{EEF59837-273E-4A47-8F6A-967F0AFA7BAF}" destId="{B569F23E-DE1A-1946-B95B-5CA1CABACBAD}" srcOrd="2" destOrd="0" presId="urn:microsoft.com/office/officeart/2005/8/layout/vList2"/>
    <dgm:cxn modelId="{743FA5E5-1D45-274C-8ADA-6899990B5D90}" type="presParOf" srcId="{EEF59837-273E-4A47-8F6A-967F0AFA7BAF}" destId="{5636F34C-1E07-2E4E-8A0B-FC00BB2E140E}" srcOrd="3" destOrd="0" presId="urn:microsoft.com/office/officeart/2005/8/layout/vList2"/>
    <dgm:cxn modelId="{C71B0A8F-305D-8C44-84B4-19829CD47DCB}" type="presParOf" srcId="{EEF59837-273E-4A47-8F6A-967F0AFA7BAF}" destId="{29080641-9E36-9441-BB73-11BAE3907EF9}" srcOrd="4" destOrd="0" presId="urn:microsoft.com/office/officeart/2005/8/layout/vList2"/>
    <dgm:cxn modelId="{AEB1DD4B-A73D-5044-B566-B304CEC66428}" type="presParOf" srcId="{EEF59837-273E-4A47-8F6A-967F0AFA7BAF}" destId="{B30CA545-F3E9-CB45-B54C-514FECA18CB5}" srcOrd="5" destOrd="0" presId="urn:microsoft.com/office/officeart/2005/8/layout/vList2"/>
    <dgm:cxn modelId="{4E650DD2-C957-F342-BA2C-52B89961D637}" type="presParOf" srcId="{EEF59837-273E-4A47-8F6A-967F0AFA7BAF}" destId="{9315DD1A-02A3-9E47-9F87-EFDC6A1C1155}" srcOrd="6" destOrd="0" presId="urn:microsoft.com/office/officeart/2005/8/layout/vList2"/>
    <dgm:cxn modelId="{F401DB7A-FD50-6C49-98DB-A43066BD1025}" type="presParOf" srcId="{EEF59837-273E-4A47-8F6A-967F0AFA7BAF}" destId="{B7AFD485-0249-6944-B21E-C0E6CDFE0396}" srcOrd="7" destOrd="0" presId="urn:microsoft.com/office/officeart/2005/8/layout/vList2"/>
    <dgm:cxn modelId="{F4C6A55E-BA41-BD4E-8412-83ACAF15DF23}" type="presParOf" srcId="{EEF59837-273E-4A47-8F6A-967F0AFA7BAF}" destId="{B2C6B653-DBFB-EF4D-BA5D-B3E3E568123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F746DD-6436-4159-9EE0-005EC31F83D6}"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F2659E7-9D7C-4D73-83C7-D8C485F3EC80}">
      <dgm:prSet/>
      <dgm:spPr/>
      <dgm:t>
        <a:bodyPr/>
        <a:lstStyle/>
        <a:p>
          <a:r>
            <a:rPr lang="en-US"/>
            <a:t>The goal is to regulate the rate at which you breathe to help you relax</a:t>
          </a:r>
        </a:p>
      </dgm:t>
    </dgm:pt>
    <dgm:pt modelId="{3D5A73AB-8620-46B0-9122-B2C337EC687C}" type="parTrans" cxnId="{5280DDF2-7B91-4027-B56A-DB9F580BB057}">
      <dgm:prSet/>
      <dgm:spPr/>
      <dgm:t>
        <a:bodyPr/>
        <a:lstStyle/>
        <a:p>
          <a:endParaRPr lang="en-US"/>
        </a:p>
      </dgm:t>
    </dgm:pt>
    <dgm:pt modelId="{76CF9E72-DEB7-4325-8EBD-5CF366E900B1}" type="sibTrans" cxnId="{5280DDF2-7B91-4027-B56A-DB9F580BB057}">
      <dgm:prSet/>
      <dgm:spPr/>
      <dgm:t>
        <a:bodyPr/>
        <a:lstStyle/>
        <a:p>
          <a:endParaRPr lang="en-US"/>
        </a:p>
      </dgm:t>
    </dgm:pt>
    <dgm:pt modelId="{84179F3B-D886-4BB0-A9C2-7EA6B404B787}">
      <dgm:prSet/>
      <dgm:spPr/>
      <dgm:t>
        <a:bodyPr/>
        <a:lstStyle/>
        <a:p>
          <a:r>
            <a:rPr lang="en-US"/>
            <a:t>Your breathing rate directly influences your heart rate and nervous system</a:t>
          </a:r>
        </a:p>
      </dgm:t>
    </dgm:pt>
    <dgm:pt modelId="{CFBBD601-6AE5-424A-8D7E-4FCCCBF7ADC9}" type="parTrans" cxnId="{1C76AE22-094D-4CC0-BE5A-3F11F106BFE3}">
      <dgm:prSet/>
      <dgm:spPr/>
      <dgm:t>
        <a:bodyPr/>
        <a:lstStyle/>
        <a:p>
          <a:endParaRPr lang="en-US"/>
        </a:p>
      </dgm:t>
    </dgm:pt>
    <dgm:pt modelId="{61675716-9DD9-4B24-AC95-1BB559E9DFA3}" type="sibTrans" cxnId="{1C76AE22-094D-4CC0-BE5A-3F11F106BFE3}">
      <dgm:prSet/>
      <dgm:spPr/>
      <dgm:t>
        <a:bodyPr/>
        <a:lstStyle/>
        <a:p>
          <a:endParaRPr lang="en-US"/>
        </a:p>
      </dgm:t>
    </dgm:pt>
    <dgm:pt modelId="{52315DBC-6148-41F4-841A-80176BE261C5}">
      <dgm:prSet/>
      <dgm:spPr/>
      <dgm:t>
        <a:bodyPr/>
        <a:lstStyle/>
        <a:p>
          <a:r>
            <a:rPr lang="en-US"/>
            <a:t>Inhalation causes our heart rate to speed up and exhalation causes it to slow down</a:t>
          </a:r>
        </a:p>
      </dgm:t>
    </dgm:pt>
    <dgm:pt modelId="{D02154C7-1CF3-42A8-AFEE-FB4840A6F150}" type="parTrans" cxnId="{36D89ADC-D450-44D8-8046-C18E4F0CF68F}">
      <dgm:prSet/>
      <dgm:spPr/>
      <dgm:t>
        <a:bodyPr/>
        <a:lstStyle/>
        <a:p>
          <a:endParaRPr lang="en-US"/>
        </a:p>
      </dgm:t>
    </dgm:pt>
    <dgm:pt modelId="{D90C075E-A024-4193-93CB-BC0743B43176}" type="sibTrans" cxnId="{36D89ADC-D450-44D8-8046-C18E4F0CF68F}">
      <dgm:prSet/>
      <dgm:spPr/>
      <dgm:t>
        <a:bodyPr/>
        <a:lstStyle/>
        <a:p>
          <a:endParaRPr lang="en-US"/>
        </a:p>
      </dgm:t>
    </dgm:pt>
    <dgm:pt modelId="{7C1DE8A1-5D70-4059-876A-33332DBD966F}">
      <dgm:prSet/>
      <dgm:spPr/>
      <dgm:t>
        <a:bodyPr/>
        <a:lstStyle/>
        <a:p>
          <a:r>
            <a:rPr lang="en-US"/>
            <a:t>It</a:t>
          </a:r>
          <a:r>
            <a:rPr lang="en-CA"/>
            <a:t>’s easy to confuse which should be longer the inhalation or exhalation. Find a way to remember think for example “save the best for last”</a:t>
          </a:r>
          <a:endParaRPr lang="en-US"/>
        </a:p>
      </dgm:t>
    </dgm:pt>
    <dgm:pt modelId="{F8217C4C-A34D-41E7-AFBD-EFBBFA46F482}" type="parTrans" cxnId="{D8FE4E2F-943D-4A4E-BD16-F393B8450CBA}">
      <dgm:prSet/>
      <dgm:spPr/>
      <dgm:t>
        <a:bodyPr/>
        <a:lstStyle/>
        <a:p>
          <a:endParaRPr lang="en-US"/>
        </a:p>
      </dgm:t>
    </dgm:pt>
    <dgm:pt modelId="{8A62B2D5-0F9A-4395-AFB9-FED1CA2A7169}" type="sibTrans" cxnId="{D8FE4E2F-943D-4A4E-BD16-F393B8450CBA}">
      <dgm:prSet/>
      <dgm:spPr/>
      <dgm:t>
        <a:bodyPr/>
        <a:lstStyle/>
        <a:p>
          <a:endParaRPr lang="en-US"/>
        </a:p>
      </dgm:t>
    </dgm:pt>
    <dgm:pt modelId="{0A389977-6115-4E95-A27F-2FE4D7698B4D}">
      <dgm:prSet/>
      <dgm:spPr/>
      <dgm:t>
        <a:bodyPr/>
        <a:lstStyle/>
        <a:p>
          <a:r>
            <a:rPr lang="en-US"/>
            <a:t>Count to 10 with each cycle of inhalation and exhalation. Count 1-4 for the inhalation, and 5-10 for the exhalation</a:t>
          </a:r>
        </a:p>
      </dgm:t>
    </dgm:pt>
    <dgm:pt modelId="{3FD261A0-52FC-4958-AFB3-ADBAC6D39D8D}" type="parTrans" cxnId="{16767BAA-CB69-40FB-AE78-ED12BB82CA57}">
      <dgm:prSet/>
      <dgm:spPr/>
      <dgm:t>
        <a:bodyPr/>
        <a:lstStyle/>
        <a:p>
          <a:endParaRPr lang="en-CA"/>
        </a:p>
      </dgm:t>
    </dgm:pt>
    <dgm:pt modelId="{5BD0A8CE-5C35-4F10-9FA9-AE0EAF4BB72A}" type="sibTrans" cxnId="{16767BAA-CB69-40FB-AE78-ED12BB82CA57}">
      <dgm:prSet/>
      <dgm:spPr/>
      <dgm:t>
        <a:bodyPr/>
        <a:lstStyle/>
        <a:p>
          <a:endParaRPr lang="en-CA"/>
        </a:p>
      </dgm:t>
    </dgm:pt>
    <dgm:pt modelId="{80A4AA49-0DB7-4061-9CB3-F62C43C727D1}">
      <dgm:prSet/>
      <dgm:spPr/>
      <dgm:t>
        <a:bodyPr/>
        <a:lstStyle/>
        <a:p>
          <a:r>
            <a:rPr lang="en-US" dirty="0"/>
            <a:t>It’s important that the exhalation be longer than the inhalation</a:t>
          </a:r>
        </a:p>
      </dgm:t>
    </dgm:pt>
    <dgm:pt modelId="{72C72527-58EB-43AA-BB37-183A8E0618BE}" type="parTrans" cxnId="{B5ACFC39-A920-42E3-8B1D-E359546DCC58}">
      <dgm:prSet/>
      <dgm:spPr/>
      <dgm:t>
        <a:bodyPr/>
        <a:lstStyle/>
        <a:p>
          <a:endParaRPr lang="en-CA"/>
        </a:p>
      </dgm:t>
    </dgm:pt>
    <dgm:pt modelId="{E1DEB729-D546-4BFF-9C2D-40A07D8EE73F}" type="sibTrans" cxnId="{B5ACFC39-A920-42E3-8B1D-E359546DCC58}">
      <dgm:prSet/>
      <dgm:spPr/>
      <dgm:t>
        <a:bodyPr/>
        <a:lstStyle/>
        <a:p>
          <a:endParaRPr lang="en-CA"/>
        </a:p>
      </dgm:t>
    </dgm:pt>
    <dgm:pt modelId="{25E20A65-D346-4313-8056-EE9737CCB521}" type="pres">
      <dgm:prSet presAssocID="{2EF746DD-6436-4159-9EE0-005EC31F83D6}" presName="linear" presStyleCnt="0">
        <dgm:presLayoutVars>
          <dgm:animLvl val="lvl"/>
          <dgm:resizeHandles val="exact"/>
        </dgm:presLayoutVars>
      </dgm:prSet>
      <dgm:spPr/>
    </dgm:pt>
    <dgm:pt modelId="{E026E4AF-86AF-4154-BED9-895B37156558}" type="pres">
      <dgm:prSet presAssocID="{9F2659E7-9D7C-4D73-83C7-D8C485F3EC80}" presName="parentText" presStyleLbl="node1" presStyleIdx="0" presStyleCnt="6">
        <dgm:presLayoutVars>
          <dgm:chMax val="0"/>
          <dgm:bulletEnabled val="1"/>
        </dgm:presLayoutVars>
      </dgm:prSet>
      <dgm:spPr/>
    </dgm:pt>
    <dgm:pt modelId="{B1EB7758-D527-4441-9C77-17DD64AFCAA7}" type="pres">
      <dgm:prSet presAssocID="{76CF9E72-DEB7-4325-8EBD-5CF366E900B1}" presName="spacer" presStyleCnt="0"/>
      <dgm:spPr/>
    </dgm:pt>
    <dgm:pt modelId="{EF8529AD-E3D5-48DD-9355-30A9CE420673}" type="pres">
      <dgm:prSet presAssocID="{84179F3B-D886-4BB0-A9C2-7EA6B404B787}" presName="parentText" presStyleLbl="node1" presStyleIdx="1" presStyleCnt="6">
        <dgm:presLayoutVars>
          <dgm:chMax val="0"/>
          <dgm:bulletEnabled val="1"/>
        </dgm:presLayoutVars>
      </dgm:prSet>
      <dgm:spPr/>
    </dgm:pt>
    <dgm:pt modelId="{29B89535-E6A0-45B5-BF5F-1E65F93459AB}" type="pres">
      <dgm:prSet presAssocID="{61675716-9DD9-4B24-AC95-1BB559E9DFA3}" presName="spacer" presStyleCnt="0"/>
      <dgm:spPr/>
    </dgm:pt>
    <dgm:pt modelId="{3CCFB443-2CEA-4BFF-B98C-E45C1654AE74}" type="pres">
      <dgm:prSet presAssocID="{52315DBC-6148-41F4-841A-80176BE261C5}" presName="parentText" presStyleLbl="node1" presStyleIdx="2" presStyleCnt="6">
        <dgm:presLayoutVars>
          <dgm:chMax val="0"/>
          <dgm:bulletEnabled val="1"/>
        </dgm:presLayoutVars>
      </dgm:prSet>
      <dgm:spPr/>
    </dgm:pt>
    <dgm:pt modelId="{8948FA83-238E-476C-8B86-821AF6CCE5D9}" type="pres">
      <dgm:prSet presAssocID="{D90C075E-A024-4193-93CB-BC0743B43176}" presName="spacer" presStyleCnt="0"/>
      <dgm:spPr/>
    </dgm:pt>
    <dgm:pt modelId="{EA1A119D-8F73-48D7-9CAB-40145D57D89C}" type="pres">
      <dgm:prSet presAssocID="{80A4AA49-0DB7-4061-9CB3-F62C43C727D1}" presName="parentText" presStyleLbl="node1" presStyleIdx="3" presStyleCnt="6">
        <dgm:presLayoutVars>
          <dgm:chMax val="0"/>
          <dgm:bulletEnabled val="1"/>
        </dgm:presLayoutVars>
      </dgm:prSet>
      <dgm:spPr/>
    </dgm:pt>
    <dgm:pt modelId="{E401665C-A77A-4E1F-BDFE-F77C4BCF8811}" type="pres">
      <dgm:prSet presAssocID="{E1DEB729-D546-4BFF-9C2D-40A07D8EE73F}" presName="spacer" presStyleCnt="0"/>
      <dgm:spPr/>
    </dgm:pt>
    <dgm:pt modelId="{AA463B8F-468B-4CAC-8A8D-A3EDC4A6B317}" type="pres">
      <dgm:prSet presAssocID="{7C1DE8A1-5D70-4059-876A-33332DBD966F}" presName="parentText" presStyleLbl="node1" presStyleIdx="4" presStyleCnt="6">
        <dgm:presLayoutVars>
          <dgm:chMax val="0"/>
          <dgm:bulletEnabled val="1"/>
        </dgm:presLayoutVars>
      </dgm:prSet>
      <dgm:spPr/>
    </dgm:pt>
    <dgm:pt modelId="{9A98CAB9-EA24-4752-9D54-7550C7D31A30}" type="pres">
      <dgm:prSet presAssocID="{8A62B2D5-0F9A-4395-AFB9-FED1CA2A7169}" presName="spacer" presStyleCnt="0"/>
      <dgm:spPr/>
    </dgm:pt>
    <dgm:pt modelId="{5466DA8E-FB70-401C-89D2-68E1E403D43E}" type="pres">
      <dgm:prSet presAssocID="{0A389977-6115-4E95-A27F-2FE4D7698B4D}" presName="parentText" presStyleLbl="node1" presStyleIdx="5" presStyleCnt="6">
        <dgm:presLayoutVars>
          <dgm:chMax val="0"/>
          <dgm:bulletEnabled val="1"/>
        </dgm:presLayoutVars>
      </dgm:prSet>
      <dgm:spPr/>
    </dgm:pt>
  </dgm:ptLst>
  <dgm:cxnLst>
    <dgm:cxn modelId="{6710DA19-65F0-49E4-BF9C-3BC99DD3702D}" type="presOf" srcId="{2EF746DD-6436-4159-9EE0-005EC31F83D6}" destId="{25E20A65-D346-4313-8056-EE9737CCB521}" srcOrd="0" destOrd="0" presId="urn:microsoft.com/office/officeart/2005/8/layout/vList2"/>
    <dgm:cxn modelId="{1C76AE22-094D-4CC0-BE5A-3F11F106BFE3}" srcId="{2EF746DD-6436-4159-9EE0-005EC31F83D6}" destId="{84179F3B-D886-4BB0-A9C2-7EA6B404B787}" srcOrd="1" destOrd="0" parTransId="{CFBBD601-6AE5-424A-8D7E-4FCCCBF7ADC9}" sibTransId="{61675716-9DD9-4B24-AC95-1BB559E9DFA3}"/>
    <dgm:cxn modelId="{D8FE4E2F-943D-4A4E-BD16-F393B8450CBA}" srcId="{2EF746DD-6436-4159-9EE0-005EC31F83D6}" destId="{7C1DE8A1-5D70-4059-876A-33332DBD966F}" srcOrd="4" destOrd="0" parTransId="{F8217C4C-A34D-41E7-AFBD-EFBBFA46F482}" sibTransId="{8A62B2D5-0F9A-4395-AFB9-FED1CA2A7169}"/>
    <dgm:cxn modelId="{B5ACFC39-A920-42E3-8B1D-E359546DCC58}" srcId="{2EF746DD-6436-4159-9EE0-005EC31F83D6}" destId="{80A4AA49-0DB7-4061-9CB3-F62C43C727D1}" srcOrd="3" destOrd="0" parTransId="{72C72527-58EB-43AA-BB37-183A8E0618BE}" sibTransId="{E1DEB729-D546-4BFF-9C2D-40A07D8EE73F}"/>
    <dgm:cxn modelId="{BC3CB35F-A4FE-4037-93AA-39A0DF6C0C5A}" type="presOf" srcId="{0A389977-6115-4E95-A27F-2FE4D7698B4D}" destId="{5466DA8E-FB70-401C-89D2-68E1E403D43E}" srcOrd="0" destOrd="0" presId="urn:microsoft.com/office/officeart/2005/8/layout/vList2"/>
    <dgm:cxn modelId="{692F0645-E47A-411F-8686-7DE15AFAAEE6}" type="presOf" srcId="{7C1DE8A1-5D70-4059-876A-33332DBD966F}" destId="{AA463B8F-468B-4CAC-8A8D-A3EDC4A6B317}" srcOrd="0" destOrd="0" presId="urn:microsoft.com/office/officeart/2005/8/layout/vList2"/>
    <dgm:cxn modelId="{06FEF982-109F-4242-8F02-7BA39E3618F3}" type="presOf" srcId="{52315DBC-6148-41F4-841A-80176BE261C5}" destId="{3CCFB443-2CEA-4BFF-B98C-E45C1654AE74}" srcOrd="0" destOrd="0" presId="urn:microsoft.com/office/officeart/2005/8/layout/vList2"/>
    <dgm:cxn modelId="{B47C5692-0641-4088-AF36-E9A8D3DC7E40}" type="presOf" srcId="{9F2659E7-9D7C-4D73-83C7-D8C485F3EC80}" destId="{E026E4AF-86AF-4154-BED9-895B37156558}" srcOrd="0" destOrd="0" presId="urn:microsoft.com/office/officeart/2005/8/layout/vList2"/>
    <dgm:cxn modelId="{6B0ECE9C-986B-4615-9924-B9827FC5BC2A}" type="presOf" srcId="{84179F3B-D886-4BB0-A9C2-7EA6B404B787}" destId="{EF8529AD-E3D5-48DD-9355-30A9CE420673}" srcOrd="0" destOrd="0" presId="urn:microsoft.com/office/officeart/2005/8/layout/vList2"/>
    <dgm:cxn modelId="{4F284AA5-BD74-4A70-95AD-942F80D4D086}" type="presOf" srcId="{80A4AA49-0DB7-4061-9CB3-F62C43C727D1}" destId="{EA1A119D-8F73-48D7-9CAB-40145D57D89C}" srcOrd="0" destOrd="0" presId="urn:microsoft.com/office/officeart/2005/8/layout/vList2"/>
    <dgm:cxn modelId="{16767BAA-CB69-40FB-AE78-ED12BB82CA57}" srcId="{2EF746DD-6436-4159-9EE0-005EC31F83D6}" destId="{0A389977-6115-4E95-A27F-2FE4D7698B4D}" srcOrd="5" destOrd="0" parTransId="{3FD261A0-52FC-4958-AFB3-ADBAC6D39D8D}" sibTransId="{5BD0A8CE-5C35-4F10-9FA9-AE0EAF4BB72A}"/>
    <dgm:cxn modelId="{36D89ADC-D450-44D8-8046-C18E4F0CF68F}" srcId="{2EF746DD-6436-4159-9EE0-005EC31F83D6}" destId="{52315DBC-6148-41F4-841A-80176BE261C5}" srcOrd="2" destOrd="0" parTransId="{D02154C7-1CF3-42A8-AFEE-FB4840A6F150}" sibTransId="{D90C075E-A024-4193-93CB-BC0743B43176}"/>
    <dgm:cxn modelId="{5280DDF2-7B91-4027-B56A-DB9F580BB057}" srcId="{2EF746DD-6436-4159-9EE0-005EC31F83D6}" destId="{9F2659E7-9D7C-4D73-83C7-D8C485F3EC80}" srcOrd="0" destOrd="0" parTransId="{3D5A73AB-8620-46B0-9122-B2C337EC687C}" sibTransId="{76CF9E72-DEB7-4325-8EBD-5CF366E900B1}"/>
    <dgm:cxn modelId="{64566105-A096-4885-A512-7C7DBB00EFEE}" type="presParOf" srcId="{25E20A65-D346-4313-8056-EE9737CCB521}" destId="{E026E4AF-86AF-4154-BED9-895B37156558}" srcOrd="0" destOrd="0" presId="urn:microsoft.com/office/officeart/2005/8/layout/vList2"/>
    <dgm:cxn modelId="{0D9B330C-2634-4A14-ACE8-258EBBDCE995}" type="presParOf" srcId="{25E20A65-D346-4313-8056-EE9737CCB521}" destId="{B1EB7758-D527-4441-9C77-17DD64AFCAA7}" srcOrd="1" destOrd="0" presId="urn:microsoft.com/office/officeart/2005/8/layout/vList2"/>
    <dgm:cxn modelId="{8337B18F-762D-4795-AE0E-0A4851AC3C19}" type="presParOf" srcId="{25E20A65-D346-4313-8056-EE9737CCB521}" destId="{EF8529AD-E3D5-48DD-9355-30A9CE420673}" srcOrd="2" destOrd="0" presId="urn:microsoft.com/office/officeart/2005/8/layout/vList2"/>
    <dgm:cxn modelId="{07563F8D-D779-46CC-B167-EF17EF50C2BD}" type="presParOf" srcId="{25E20A65-D346-4313-8056-EE9737CCB521}" destId="{29B89535-E6A0-45B5-BF5F-1E65F93459AB}" srcOrd="3" destOrd="0" presId="urn:microsoft.com/office/officeart/2005/8/layout/vList2"/>
    <dgm:cxn modelId="{0FF29211-CEBA-48A0-8119-DBAD8C9D3ED7}" type="presParOf" srcId="{25E20A65-D346-4313-8056-EE9737CCB521}" destId="{3CCFB443-2CEA-4BFF-B98C-E45C1654AE74}" srcOrd="4" destOrd="0" presId="urn:microsoft.com/office/officeart/2005/8/layout/vList2"/>
    <dgm:cxn modelId="{CC31ACE5-C970-495E-85B1-C155B1E55784}" type="presParOf" srcId="{25E20A65-D346-4313-8056-EE9737CCB521}" destId="{8948FA83-238E-476C-8B86-821AF6CCE5D9}" srcOrd="5" destOrd="0" presId="urn:microsoft.com/office/officeart/2005/8/layout/vList2"/>
    <dgm:cxn modelId="{30C8EA83-22A9-4ADF-A049-45BEFA872868}" type="presParOf" srcId="{25E20A65-D346-4313-8056-EE9737CCB521}" destId="{EA1A119D-8F73-48D7-9CAB-40145D57D89C}" srcOrd="6" destOrd="0" presId="urn:microsoft.com/office/officeart/2005/8/layout/vList2"/>
    <dgm:cxn modelId="{CA08F59D-B837-4C83-BF23-75878A0B268C}" type="presParOf" srcId="{25E20A65-D346-4313-8056-EE9737CCB521}" destId="{E401665C-A77A-4E1F-BDFE-F77C4BCF8811}" srcOrd="7" destOrd="0" presId="urn:microsoft.com/office/officeart/2005/8/layout/vList2"/>
    <dgm:cxn modelId="{B20FDB93-9436-4254-AE3E-956ACD9E4001}" type="presParOf" srcId="{25E20A65-D346-4313-8056-EE9737CCB521}" destId="{AA463B8F-468B-4CAC-8A8D-A3EDC4A6B317}" srcOrd="8" destOrd="0" presId="urn:microsoft.com/office/officeart/2005/8/layout/vList2"/>
    <dgm:cxn modelId="{64C9EB5C-6977-4F7A-A2EA-3D1CC2B39E96}" type="presParOf" srcId="{25E20A65-D346-4313-8056-EE9737CCB521}" destId="{9A98CAB9-EA24-4752-9D54-7550C7D31A30}" srcOrd="9" destOrd="0" presId="urn:microsoft.com/office/officeart/2005/8/layout/vList2"/>
    <dgm:cxn modelId="{C0118D24-3FB3-4726-B3CF-10505F2DD93B}" type="presParOf" srcId="{25E20A65-D346-4313-8056-EE9737CCB521}" destId="{5466DA8E-FB70-401C-89D2-68E1E403D43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0B4923-7946-4574-AEB8-0F438F9CAAD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AA683EA-483F-4872-91BD-DA1D37BCAA04}">
      <dgm:prSet custT="1"/>
      <dgm:spPr/>
      <dgm:t>
        <a:bodyPr/>
        <a:lstStyle/>
        <a:p>
          <a:r>
            <a:rPr lang="en-US" sz="1800" dirty="0"/>
            <a:t>1. Requires systematically tightening and relaxing specific muscle groups to soothe anxiety</a:t>
          </a:r>
        </a:p>
      </dgm:t>
    </dgm:pt>
    <dgm:pt modelId="{55A37CC8-1CBD-4273-BA5D-D0A0C71292EC}" type="parTrans" cxnId="{24D8C1A6-71E9-4F5D-AB1A-E04DBFA2BB8D}">
      <dgm:prSet/>
      <dgm:spPr/>
      <dgm:t>
        <a:bodyPr/>
        <a:lstStyle/>
        <a:p>
          <a:endParaRPr lang="en-US"/>
        </a:p>
      </dgm:t>
    </dgm:pt>
    <dgm:pt modelId="{1DF78552-89B2-4DD6-8671-F689B0BBCD57}" type="sibTrans" cxnId="{24D8C1A6-71E9-4F5D-AB1A-E04DBFA2BB8D}">
      <dgm:prSet/>
      <dgm:spPr/>
      <dgm:t>
        <a:bodyPr/>
        <a:lstStyle/>
        <a:p>
          <a:endParaRPr lang="en-US"/>
        </a:p>
      </dgm:t>
    </dgm:pt>
    <dgm:pt modelId="{445E5FD3-A1B0-4396-BDC7-B46C5DEAF836}">
      <dgm:prSet custT="1"/>
      <dgm:spPr/>
      <dgm:t>
        <a:bodyPr/>
        <a:lstStyle/>
        <a:p>
          <a:r>
            <a:rPr lang="en-US" sz="1800" dirty="0"/>
            <a:t>2. Typically, when we are experiencing anxiety or stress, we tighten our muscles</a:t>
          </a:r>
        </a:p>
      </dgm:t>
    </dgm:pt>
    <dgm:pt modelId="{EE51C776-D6BE-4001-96AA-6D508173F69C}" type="parTrans" cxnId="{B7FE3FAF-B6DE-4609-999A-143EBD1ADDB0}">
      <dgm:prSet/>
      <dgm:spPr/>
      <dgm:t>
        <a:bodyPr/>
        <a:lstStyle/>
        <a:p>
          <a:endParaRPr lang="en-US"/>
        </a:p>
      </dgm:t>
    </dgm:pt>
    <dgm:pt modelId="{ED179459-A29B-4265-86FF-58C861F20263}" type="sibTrans" cxnId="{B7FE3FAF-B6DE-4609-999A-143EBD1ADDB0}">
      <dgm:prSet/>
      <dgm:spPr/>
      <dgm:t>
        <a:bodyPr/>
        <a:lstStyle/>
        <a:p>
          <a:endParaRPr lang="en-US"/>
        </a:p>
      </dgm:t>
    </dgm:pt>
    <dgm:pt modelId="{03DD39DF-92C2-4286-B8E1-C0AF92D3D15E}">
      <dgm:prSet custT="1"/>
      <dgm:spPr/>
      <dgm:t>
        <a:bodyPr/>
        <a:lstStyle/>
        <a:p>
          <a:r>
            <a:rPr lang="en-US" sz="1800"/>
            <a:t>3. Emotional stress= muscle tension</a:t>
          </a:r>
        </a:p>
      </dgm:t>
    </dgm:pt>
    <dgm:pt modelId="{F7C4626C-32AA-48F1-A56E-B8AABF211FCF}" type="parTrans" cxnId="{BAE92F53-13C6-4BE7-9C70-A56F5AE3EAD9}">
      <dgm:prSet/>
      <dgm:spPr/>
      <dgm:t>
        <a:bodyPr/>
        <a:lstStyle/>
        <a:p>
          <a:endParaRPr lang="en-US"/>
        </a:p>
      </dgm:t>
    </dgm:pt>
    <dgm:pt modelId="{1B474112-7001-4378-B2DA-4D9DECE71272}" type="sibTrans" cxnId="{BAE92F53-13C6-4BE7-9C70-A56F5AE3EAD9}">
      <dgm:prSet/>
      <dgm:spPr/>
      <dgm:t>
        <a:bodyPr/>
        <a:lstStyle/>
        <a:p>
          <a:endParaRPr lang="en-US"/>
        </a:p>
      </dgm:t>
    </dgm:pt>
    <dgm:pt modelId="{6609AE3B-A50A-4DF5-9754-27F0852F6B4F}">
      <dgm:prSet custT="1"/>
      <dgm:spPr/>
      <dgm:t>
        <a:bodyPr/>
        <a:lstStyle/>
        <a:p>
          <a:r>
            <a:rPr lang="en-US" sz="1800" dirty="0"/>
            <a:t>4. Not only can progressive relaxation help with immediate distress, but it can also prevent future distress because muscles can’t be relaxed and tense at the same time </a:t>
          </a:r>
        </a:p>
      </dgm:t>
    </dgm:pt>
    <dgm:pt modelId="{027C2DAE-F631-4FB4-80FF-08917F834E99}" type="parTrans" cxnId="{18591E8F-0119-42F9-95D8-C8B0E4904938}">
      <dgm:prSet/>
      <dgm:spPr/>
      <dgm:t>
        <a:bodyPr/>
        <a:lstStyle/>
        <a:p>
          <a:endParaRPr lang="en-US"/>
        </a:p>
      </dgm:t>
    </dgm:pt>
    <dgm:pt modelId="{A199E886-65F8-404B-89C4-F9D864321C10}" type="sibTrans" cxnId="{18591E8F-0119-42F9-95D8-C8B0E4904938}">
      <dgm:prSet/>
      <dgm:spPr/>
      <dgm:t>
        <a:bodyPr/>
        <a:lstStyle/>
        <a:p>
          <a:endParaRPr lang="en-US"/>
        </a:p>
      </dgm:t>
    </dgm:pt>
    <dgm:pt modelId="{384B9B31-9CEE-410A-A673-36F9BB715A63}">
      <dgm:prSet custT="1"/>
      <dgm:spPr/>
      <dgm:t>
        <a:bodyPr/>
        <a:lstStyle/>
        <a:p>
          <a:r>
            <a:rPr lang="en-US" sz="1800" dirty="0"/>
            <a:t>5. Dr. Wolpe created a short form of this technique by using cue words to train your muscles to release tension page 81-82</a:t>
          </a:r>
        </a:p>
      </dgm:t>
    </dgm:pt>
    <dgm:pt modelId="{B282B836-47AD-4F9B-8AAE-C55C041DB53E}" type="parTrans" cxnId="{64800044-1EBC-43B6-BFA1-7387762AC8AA}">
      <dgm:prSet/>
      <dgm:spPr/>
      <dgm:t>
        <a:bodyPr/>
        <a:lstStyle/>
        <a:p>
          <a:endParaRPr lang="en-US"/>
        </a:p>
      </dgm:t>
    </dgm:pt>
    <dgm:pt modelId="{6EF4655A-9246-4094-BCCF-9E5EE652264E}" type="sibTrans" cxnId="{64800044-1EBC-43B6-BFA1-7387762AC8AA}">
      <dgm:prSet/>
      <dgm:spPr/>
      <dgm:t>
        <a:bodyPr/>
        <a:lstStyle/>
        <a:p>
          <a:endParaRPr lang="en-US"/>
        </a:p>
      </dgm:t>
    </dgm:pt>
    <dgm:pt modelId="{526014B6-2191-4902-A26A-E8009CEA6A81}">
      <dgm:prSet custT="1"/>
      <dgm:spPr/>
      <dgm:t>
        <a:bodyPr/>
        <a:lstStyle/>
        <a:p>
          <a:r>
            <a:rPr lang="en-US" sz="1800" dirty="0"/>
            <a:t>6. Tense muscles, release quickly, pause to notice sensations, repeat</a:t>
          </a:r>
        </a:p>
      </dgm:t>
    </dgm:pt>
    <dgm:pt modelId="{C74412AF-5F16-4066-B0BD-1B88B3A4149C}" type="parTrans" cxnId="{185A9A2F-AFFD-489B-9D0D-1DA8201B953E}">
      <dgm:prSet/>
      <dgm:spPr/>
      <dgm:t>
        <a:bodyPr/>
        <a:lstStyle/>
        <a:p>
          <a:endParaRPr lang="en-US"/>
        </a:p>
      </dgm:t>
    </dgm:pt>
    <dgm:pt modelId="{AA4F91AB-0012-4667-8006-6E5B3D1500DF}" type="sibTrans" cxnId="{185A9A2F-AFFD-489B-9D0D-1DA8201B953E}">
      <dgm:prSet/>
      <dgm:spPr/>
      <dgm:t>
        <a:bodyPr/>
        <a:lstStyle/>
        <a:p>
          <a:endParaRPr lang="en-US"/>
        </a:p>
      </dgm:t>
    </dgm:pt>
    <dgm:pt modelId="{511D46C3-A20C-4D07-97C9-DA6C8664C635}" type="pres">
      <dgm:prSet presAssocID="{9E0B4923-7946-4574-AEB8-0F438F9CAAD9}" presName="diagram" presStyleCnt="0">
        <dgm:presLayoutVars>
          <dgm:dir/>
          <dgm:resizeHandles val="exact"/>
        </dgm:presLayoutVars>
      </dgm:prSet>
      <dgm:spPr/>
    </dgm:pt>
    <dgm:pt modelId="{F04DBD76-36A3-414B-8BED-A45B482AC61F}" type="pres">
      <dgm:prSet presAssocID="{AAA683EA-483F-4872-91BD-DA1D37BCAA04}" presName="node" presStyleLbl="node1" presStyleIdx="0" presStyleCnt="6">
        <dgm:presLayoutVars>
          <dgm:bulletEnabled val="1"/>
        </dgm:presLayoutVars>
      </dgm:prSet>
      <dgm:spPr/>
    </dgm:pt>
    <dgm:pt modelId="{208863D0-689A-4347-A5F1-F8A08E705B6C}" type="pres">
      <dgm:prSet presAssocID="{1DF78552-89B2-4DD6-8671-F689B0BBCD57}" presName="sibTrans" presStyleCnt="0"/>
      <dgm:spPr/>
    </dgm:pt>
    <dgm:pt modelId="{E39F8A6A-E0A4-4EB9-A29A-A0FCDB144989}" type="pres">
      <dgm:prSet presAssocID="{445E5FD3-A1B0-4396-BDC7-B46C5DEAF836}" presName="node" presStyleLbl="node1" presStyleIdx="1" presStyleCnt="6">
        <dgm:presLayoutVars>
          <dgm:bulletEnabled val="1"/>
        </dgm:presLayoutVars>
      </dgm:prSet>
      <dgm:spPr/>
    </dgm:pt>
    <dgm:pt modelId="{3E37D2DD-0E7A-4CC3-AFDD-97E4743E222B}" type="pres">
      <dgm:prSet presAssocID="{ED179459-A29B-4265-86FF-58C861F20263}" presName="sibTrans" presStyleCnt="0"/>
      <dgm:spPr/>
    </dgm:pt>
    <dgm:pt modelId="{CF3A2C46-44B7-4B47-91E1-E5DC30F8B460}" type="pres">
      <dgm:prSet presAssocID="{03DD39DF-92C2-4286-B8E1-C0AF92D3D15E}" presName="node" presStyleLbl="node1" presStyleIdx="2" presStyleCnt="6">
        <dgm:presLayoutVars>
          <dgm:bulletEnabled val="1"/>
        </dgm:presLayoutVars>
      </dgm:prSet>
      <dgm:spPr/>
    </dgm:pt>
    <dgm:pt modelId="{6B6BDE86-9008-42BD-8572-90C0621B5690}" type="pres">
      <dgm:prSet presAssocID="{1B474112-7001-4378-B2DA-4D9DECE71272}" presName="sibTrans" presStyleCnt="0"/>
      <dgm:spPr/>
    </dgm:pt>
    <dgm:pt modelId="{381A04EC-7D69-45C5-BDFE-9CD0FD83D3A3}" type="pres">
      <dgm:prSet presAssocID="{6609AE3B-A50A-4DF5-9754-27F0852F6B4F}" presName="node" presStyleLbl="node1" presStyleIdx="3" presStyleCnt="6" custScaleX="120853" custScaleY="116428">
        <dgm:presLayoutVars>
          <dgm:bulletEnabled val="1"/>
        </dgm:presLayoutVars>
      </dgm:prSet>
      <dgm:spPr/>
    </dgm:pt>
    <dgm:pt modelId="{C4ED7676-6161-4FF8-87EC-377259154636}" type="pres">
      <dgm:prSet presAssocID="{A199E886-65F8-404B-89C4-F9D864321C10}" presName="sibTrans" presStyleCnt="0"/>
      <dgm:spPr/>
    </dgm:pt>
    <dgm:pt modelId="{80AFFDED-82E9-43C8-93C0-114A0D63C1C5}" type="pres">
      <dgm:prSet presAssocID="{384B9B31-9CEE-410A-A673-36F9BB715A63}" presName="node" presStyleLbl="node1" presStyleIdx="4" presStyleCnt="6">
        <dgm:presLayoutVars>
          <dgm:bulletEnabled val="1"/>
        </dgm:presLayoutVars>
      </dgm:prSet>
      <dgm:spPr/>
    </dgm:pt>
    <dgm:pt modelId="{652D0ECF-6A61-4EFC-B2DB-F4F1412FD2F8}" type="pres">
      <dgm:prSet presAssocID="{6EF4655A-9246-4094-BCCF-9E5EE652264E}" presName="sibTrans" presStyleCnt="0"/>
      <dgm:spPr/>
    </dgm:pt>
    <dgm:pt modelId="{25C0F303-13BD-470B-BB08-894CCD12327A}" type="pres">
      <dgm:prSet presAssocID="{526014B6-2191-4902-A26A-E8009CEA6A81}" presName="node" presStyleLbl="node1" presStyleIdx="5" presStyleCnt="6">
        <dgm:presLayoutVars>
          <dgm:bulletEnabled val="1"/>
        </dgm:presLayoutVars>
      </dgm:prSet>
      <dgm:spPr/>
    </dgm:pt>
  </dgm:ptLst>
  <dgm:cxnLst>
    <dgm:cxn modelId="{0E617F1B-4CCC-4065-B396-52E85BED1446}" type="presOf" srcId="{445E5FD3-A1B0-4396-BDC7-B46C5DEAF836}" destId="{E39F8A6A-E0A4-4EB9-A29A-A0FCDB144989}" srcOrd="0" destOrd="0" presId="urn:microsoft.com/office/officeart/2005/8/layout/default"/>
    <dgm:cxn modelId="{72453A20-44A0-415E-B2CF-A3DFFF51C537}" type="presOf" srcId="{384B9B31-9CEE-410A-A673-36F9BB715A63}" destId="{80AFFDED-82E9-43C8-93C0-114A0D63C1C5}" srcOrd="0" destOrd="0" presId="urn:microsoft.com/office/officeart/2005/8/layout/default"/>
    <dgm:cxn modelId="{B16B732C-15F4-4BC6-99ED-D6A7B147157A}" type="presOf" srcId="{AAA683EA-483F-4872-91BD-DA1D37BCAA04}" destId="{F04DBD76-36A3-414B-8BED-A45B482AC61F}" srcOrd="0" destOrd="0" presId="urn:microsoft.com/office/officeart/2005/8/layout/default"/>
    <dgm:cxn modelId="{185A9A2F-AFFD-489B-9D0D-1DA8201B953E}" srcId="{9E0B4923-7946-4574-AEB8-0F438F9CAAD9}" destId="{526014B6-2191-4902-A26A-E8009CEA6A81}" srcOrd="5" destOrd="0" parTransId="{C74412AF-5F16-4066-B0BD-1B88B3A4149C}" sibTransId="{AA4F91AB-0012-4667-8006-6E5B3D1500DF}"/>
    <dgm:cxn modelId="{72D3695D-0F28-4CA1-B57F-A3AB325C3211}" type="presOf" srcId="{526014B6-2191-4902-A26A-E8009CEA6A81}" destId="{25C0F303-13BD-470B-BB08-894CCD12327A}" srcOrd="0" destOrd="0" presId="urn:microsoft.com/office/officeart/2005/8/layout/default"/>
    <dgm:cxn modelId="{64800044-1EBC-43B6-BFA1-7387762AC8AA}" srcId="{9E0B4923-7946-4574-AEB8-0F438F9CAAD9}" destId="{384B9B31-9CEE-410A-A673-36F9BB715A63}" srcOrd="4" destOrd="0" parTransId="{B282B836-47AD-4F9B-8AAE-C55C041DB53E}" sibTransId="{6EF4655A-9246-4094-BCCF-9E5EE652264E}"/>
    <dgm:cxn modelId="{25E47467-1344-4554-94D0-5FF6AE0CCDEA}" type="presOf" srcId="{03DD39DF-92C2-4286-B8E1-C0AF92D3D15E}" destId="{CF3A2C46-44B7-4B47-91E1-E5DC30F8B460}" srcOrd="0" destOrd="0" presId="urn:microsoft.com/office/officeart/2005/8/layout/default"/>
    <dgm:cxn modelId="{BAE92F53-13C6-4BE7-9C70-A56F5AE3EAD9}" srcId="{9E0B4923-7946-4574-AEB8-0F438F9CAAD9}" destId="{03DD39DF-92C2-4286-B8E1-C0AF92D3D15E}" srcOrd="2" destOrd="0" parTransId="{F7C4626C-32AA-48F1-A56E-B8AABF211FCF}" sibTransId="{1B474112-7001-4378-B2DA-4D9DECE71272}"/>
    <dgm:cxn modelId="{18591E8F-0119-42F9-95D8-C8B0E4904938}" srcId="{9E0B4923-7946-4574-AEB8-0F438F9CAAD9}" destId="{6609AE3B-A50A-4DF5-9754-27F0852F6B4F}" srcOrd="3" destOrd="0" parTransId="{027C2DAE-F631-4FB4-80FF-08917F834E99}" sibTransId="{A199E886-65F8-404B-89C4-F9D864321C10}"/>
    <dgm:cxn modelId="{24D8C1A6-71E9-4F5D-AB1A-E04DBFA2BB8D}" srcId="{9E0B4923-7946-4574-AEB8-0F438F9CAAD9}" destId="{AAA683EA-483F-4872-91BD-DA1D37BCAA04}" srcOrd="0" destOrd="0" parTransId="{55A37CC8-1CBD-4273-BA5D-D0A0C71292EC}" sibTransId="{1DF78552-89B2-4DD6-8671-F689B0BBCD57}"/>
    <dgm:cxn modelId="{B7FE3FAF-B6DE-4609-999A-143EBD1ADDB0}" srcId="{9E0B4923-7946-4574-AEB8-0F438F9CAAD9}" destId="{445E5FD3-A1B0-4396-BDC7-B46C5DEAF836}" srcOrd="1" destOrd="0" parTransId="{EE51C776-D6BE-4001-96AA-6D508173F69C}" sibTransId="{ED179459-A29B-4265-86FF-58C861F20263}"/>
    <dgm:cxn modelId="{8CBBE6E1-A6C3-4E70-BD91-C506F18B5DBF}" type="presOf" srcId="{9E0B4923-7946-4574-AEB8-0F438F9CAAD9}" destId="{511D46C3-A20C-4D07-97C9-DA6C8664C635}" srcOrd="0" destOrd="0" presId="urn:microsoft.com/office/officeart/2005/8/layout/default"/>
    <dgm:cxn modelId="{9CFF2DE5-C054-4EC6-9804-6EB361B4A76F}" type="presOf" srcId="{6609AE3B-A50A-4DF5-9754-27F0852F6B4F}" destId="{381A04EC-7D69-45C5-BDFE-9CD0FD83D3A3}" srcOrd="0" destOrd="0" presId="urn:microsoft.com/office/officeart/2005/8/layout/default"/>
    <dgm:cxn modelId="{E7321673-BA81-43CD-A8BB-980835634508}" type="presParOf" srcId="{511D46C3-A20C-4D07-97C9-DA6C8664C635}" destId="{F04DBD76-36A3-414B-8BED-A45B482AC61F}" srcOrd="0" destOrd="0" presId="urn:microsoft.com/office/officeart/2005/8/layout/default"/>
    <dgm:cxn modelId="{A7A7BB4A-D9F6-4DFD-8E0B-D8250D6D150E}" type="presParOf" srcId="{511D46C3-A20C-4D07-97C9-DA6C8664C635}" destId="{208863D0-689A-4347-A5F1-F8A08E705B6C}" srcOrd="1" destOrd="0" presId="urn:microsoft.com/office/officeart/2005/8/layout/default"/>
    <dgm:cxn modelId="{2F08E082-A312-4456-884A-6E836EABEE5D}" type="presParOf" srcId="{511D46C3-A20C-4D07-97C9-DA6C8664C635}" destId="{E39F8A6A-E0A4-4EB9-A29A-A0FCDB144989}" srcOrd="2" destOrd="0" presId="urn:microsoft.com/office/officeart/2005/8/layout/default"/>
    <dgm:cxn modelId="{6DF1D5C3-AEBF-4C91-9A6C-47CD5F8EBA34}" type="presParOf" srcId="{511D46C3-A20C-4D07-97C9-DA6C8664C635}" destId="{3E37D2DD-0E7A-4CC3-AFDD-97E4743E222B}" srcOrd="3" destOrd="0" presId="urn:microsoft.com/office/officeart/2005/8/layout/default"/>
    <dgm:cxn modelId="{1B4E28AD-6A0F-4F62-9A0B-74CAE24D9B7F}" type="presParOf" srcId="{511D46C3-A20C-4D07-97C9-DA6C8664C635}" destId="{CF3A2C46-44B7-4B47-91E1-E5DC30F8B460}" srcOrd="4" destOrd="0" presId="urn:microsoft.com/office/officeart/2005/8/layout/default"/>
    <dgm:cxn modelId="{2267A1C0-31A8-47E9-AC21-0D96051ED35B}" type="presParOf" srcId="{511D46C3-A20C-4D07-97C9-DA6C8664C635}" destId="{6B6BDE86-9008-42BD-8572-90C0621B5690}" srcOrd="5" destOrd="0" presId="urn:microsoft.com/office/officeart/2005/8/layout/default"/>
    <dgm:cxn modelId="{C4CB7BB3-37F2-498D-BECE-2BF43F370EF6}" type="presParOf" srcId="{511D46C3-A20C-4D07-97C9-DA6C8664C635}" destId="{381A04EC-7D69-45C5-BDFE-9CD0FD83D3A3}" srcOrd="6" destOrd="0" presId="urn:microsoft.com/office/officeart/2005/8/layout/default"/>
    <dgm:cxn modelId="{11451F89-EF4A-46B0-84A3-1BEB62C7E462}" type="presParOf" srcId="{511D46C3-A20C-4D07-97C9-DA6C8664C635}" destId="{C4ED7676-6161-4FF8-87EC-377259154636}" srcOrd="7" destOrd="0" presId="urn:microsoft.com/office/officeart/2005/8/layout/default"/>
    <dgm:cxn modelId="{E2E5DCEF-93C4-4378-8258-ED0C361F150E}" type="presParOf" srcId="{511D46C3-A20C-4D07-97C9-DA6C8664C635}" destId="{80AFFDED-82E9-43C8-93C0-114A0D63C1C5}" srcOrd="8" destOrd="0" presId="urn:microsoft.com/office/officeart/2005/8/layout/default"/>
    <dgm:cxn modelId="{4823E70E-B92B-4298-9C3C-920007F63EFB}" type="presParOf" srcId="{511D46C3-A20C-4D07-97C9-DA6C8664C635}" destId="{652D0ECF-6A61-4EFC-B2DB-F4F1412FD2F8}" srcOrd="9" destOrd="0" presId="urn:microsoft.com/office/officeart/2005/8/layout/default"/>
    <dgm:cxn modelId="{A20DDF73-9D2D-48F0-8D5B-613E8AA29DB5}" type="presParOf" srcId="{511D46C3-A20C-4D07-97C9-DA6C8664C635}" destId="{25C0F303-13BD-470B-BB08-894CCD12327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267A985-4324-454F-8032-05340CA4FFF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5831865-40C7-4F78-BFB3-12A707D3C00C}">
      <dgm:prSet/>
      <dgm:spPr/>
      <dgm:t>
        <a:bodyPr/>
        <a:lstStyle/>
        <a:p>
          <a:r>
            <a:rPr lang="en-US"/>
            <a:t>There are 3 types of muscular tension choose the one that feels right for you</a:t>
          </a:r>
        </a:p>
      </dgm:t>
    </dgm:pt>
    <dgm:pt modelId="{B83CAD4F-8F45-47B6-9821-85FCC9AA6289}" type="parTrans" cxnId="{73CA48ED-EB3A-4E43-99EA-142604D06E5A}">
      <dgm:prSet/>
      <dgm:spPr/>
      <dgm:t>
        <a:bodyPr/>
        <a:lstStyle/>
        <a:p>
          <a:endParaRPr lang="en-US"/>
        </a:p>
      </dgm:t>
    </dgm:pt>
    <dgm:pt modelId="{C7A5EBE1-155E-450A-8B38-6066FB59F0F5}" type="sibTrans" cxnId="{73CA48ED-EB3A-4E43-99EA-142604D06E5A}">
      <dgm:prSet/>
      <dgm:spPr/>
      <dgm:t>
        <a:bodyPr/>
        <a:lstStyle/>
        <a:p>
          <a:endParaRPr lang="en-US"/>
        </a:p>
      </dgm:t>
    </dgm:pt>
    <dgm:pt modelId="{5CE6F8E0-9C3D-4485-82B5-C8BA72E82DB9}">
      <dgm:prSet/>
      <dgm:spPr/>
      <dgm:t>
        <a:bodyPr/>
        <a:lstStyle/>
        <a:p>
          <a:r>
            <a:rPr lang="en-US">
              <a:solidFill>
                <a:schemeClr val="bg1"/>
              </a:solidFill>
            </a:rPr>
            <a:t>Active tension</a:t>
          </a:r>
          <a:r>
            <a:rPr lang="en-US"/>
            <a:t>: tighten a groups of muscles until you notice the tension, then hold for 5 seconds, then relax</a:t>
          </a:r>
        </a:p>
      </dgm:t>
    </dgm:pt>
    <dgm:pt modelId="{A4E8B1C9-DCF5-49FA-A584-F27ECD3634D4}" type="parTrans" cxnId="{9DF0FC93-3C47-43BF-A2BE-BC85EAF7EB2D}">
      <dgm:prSet/>
      <dgm:spPr/>
      <dgm:t>
        <a:bodyPr/>
        <a:lstStyle/>
        <a:p>
          <a:endParaRPr lang="en-US"/>
        </a:p>
      </dgm:t>
    </dgm:pt>
    <dgm:pt modelId="{2AF8543D-7B92-48D5-B15A-91ED50C076EE}" type="sibTrans" cxnId="{9DF0FC93-3C47-43BF-A2BE-BC85EAF7EB2D}">
      <dgm:prSet/>
      <dgm:spPr/>
      <dgm:t>
        <a:bodyPr/>
        <a:lstStyle/>
        <a:p>
          <a:endParaRPr lang="en-US"/>
        </a:p>
      </dgm:t>
    </dgm:pt>
    <dgm:pt modelId="{F5B74F77-747A-4ADC-BE0C-CC5F935E7BA2}">
      <dgm:prSet/>
      <dgm:spPr/>
      <dgm:t>
        <a:bodyPr/>
        <a:lstStyle/>
        <a:p>
          <a:r>
            <a:rPr lang="en-US">
              <a:solidFill>
                <a:schemeClr val="bg1"/>
              </a:solidFill>
            </a:rPr>
            <a:t>Threshold tension</a:t>
          </a:r>
          <a:r>
            <a:rPr lang="en-US"/>
            <a:t>: A subtler version of active tension, tense muscles only to the point of barely noticing any tension. This may be helpful if you have muscular injuries</a:t>
          </a:r>
        </a:p>
      </dgm:t>
    </dgm:pt>
    <dgm:pt modelId="{24C87360-769D-4DC7-9FE7-602C7AB1A202}" type="parTrans" cxnId="{3C5A2D77-6F3E-4A0F-9765-B0CFBD4566AC}">
      <dgm:prSet/>
      <dgm:spPr/>
      <dgm:t>
        <a:bodyPr/>
        <a:lstStyle/>
        <a:p>
          <a:endParaRPr lang="en-US"/>
        </a:p>
      </dgm:t>
    </dgm:pt>
    <dgm:pt modelId="{24511A98-1789-4DF7-86B4-5CF02525AE79}" type="sibTrans" cxnId="{3C5A2D77-6F3E-4A0F-9765-B0CFBD4566AC}">
      <dgm:prSet/>
      <dgm:spPr/>
      <dgm:t>
        <a:bodyPr/>
        <a:lstStyle/>
        <a:p>
          <a:endParaRPr lang="en-US"/>
        </a:p>
      </dgm:t>
    </dgm:pt>
    <dgm:pt modelId="{68CD8649-D98A-44B0-A588-0DF684D3C098}">
      <dgm:prSet/>
      <dgm:spPr/>
      <dgm:t>
        <a:bodyPr/>
        <a:lstStyle/>
        <a:p>
          <a:r>
            <a:rPr lang="en-US">
              <a:solidFill>
                <a:schemeClr val="bg1"/>
              </a:solidFill>
            </a:rPr>
            <a:t>Passive tension</a:t>
          </a:r>
          <a:r>
            <a:rPr lang="en-US"/>
            <a:t>: Requires you to notice tension in an area as opposed to creating tension in that area. Focus your thoughts on releasing the tension. ex. Think of tension melting away</a:t>
          </a:r>
        </a:p>
      </dgm:t>
    </dgm:pt>
    <dgm:pt modelId="{BF2D86C4-657F-47C0-A540-D5E31C08ACA0}" type="parTrans" cxnId="{1150B5FC-1F33-4067-B9F5-9F40421F6B81}">
      <dgm:prSet/>
      <dgm:spPr/>
      <dgm:t>
        <a:bodyPr/>
        <a:lstStyle/>
        <a:p>
          <a:endParaRPr lang="en-US"/>
        </a:p>
      </dgm:t>
    </dgm:pt>
    <dgm:pt modelId="{0A1A8ACC-8AFA-4952-BC1D-C2E83B71D8E5}" type="sibTrans" cxnId="{1150B5FC-1F33-4067-B9F5-9F40421F6B81}">
      <dgm:prSet/>
      <dgm:spPr/>
      <dgm:t>
        <a:bodyPr/>
        <a:lstStyle/>
        <a:p>
          <a:endParaRPr lang="en-US"/>
        </a:p>
      </dgm:t>
    </dgm:pt>
    <dgm:pt modelId="{56F37281-92D6-3B42-B30B-715EAF27BAB2}" type="pres">
      <dgm:prSet presAssocID="{C267A985-4324-454F-8032-05340CA4FFF9}" presName="linear" presStyleCnt="0">
        <dgm:presLayoutVars>
          <dgm:animLvl val="lvl"/>
          <dgm:resizeHandles val="exact"/>
        </dgm:presLayoutVars>
      </dgm:prSet>
      <dgm:spPr/>
    </dgm:pt>
    <dgm:pt modelId="{9E1BE7CD-F9B5-D74B-93F4-F7CDE256C2F2}" type="pres">
      <dgm:prSet presAssocID="{05831865-40C7-4F78-BFB3-12A707D3C00C}" presName="parentText" presStyleLbl="node1" presStyleIdx="0" presStyleCnt="4">
        <dgm:presLayoutVars>
          <dgm:chMax val="0"/>
          <dgm:bulletEnabled val="1"/>
        </dgm:presLayoutVars>
      </dgm:prSet>
      <dgm:spPr/>
    </dgm:pt>
    <dgm:pt modelId="{3F836906-D287-4087-ACF4-FDDA1896F708}" type="pres">
      <dgm:prSet presAssocID="{C7A5EBE1-155E-450A-8B38-6066FB59F0F5}" presName="spacer" presStyleCnt="0"/>
      <dgm:spPr/>
    </dgm:pt>
    <dgm:pt modelId="{8A2438C8-9384-4053-BB37-A1C5E4C26A0F}" type="pres">
      <dgm:prSet presAssocID="{5CE6F8E0-9C3D-4485-82B5-C8BA72E82DB9}" presName="parentText" presStyleLbl="node1" presStyleIdx="1" presStyleCnt="4">
        <dgm:presLayoutVars>
          <dgm:chMax val="0"/>
          <dgm:bulletEnabled val="1"/>
        </dgm:presLayoutVars>
      </dgm:prSet>
      <dgm:spPr/>
    </dgm:pt>
    <dgm:pt modelId="{F209DCE7-9A67-4CFC-AA97-9FA8D88A1E95}" type="pres">
      <dgm:prSet presAssocID="{2AF8543D-7B92-48D5-B15A-91ED50C076EE}" presName="spacer" presStyleCnt="0"/>
      <dgm:spPr/>
    </dgm:pt>
    <dgm:pt modelId="{2CF1A8BD-0372-4988-9EEF-5640C09B78F7}" type="pres">
      <dgm:prSet presAssocID="{F5B74F77-747A-4ADC-BE0C-CC5F935E7BA2}" presName="parentText" presStyleLbl="node1" presStyleIdx="2" presStyleCnt="4">
        <dgm:presLayoutVars>
          <dgm:chMax val="0"/>
          <dgm:bulletEnabled val="1"/>
        </dgm:presLayoutVars>
      </dgm:prSet>
      <dgm:spPr/>
    </dgm:pt>
    <dgm:pt modelId="{C431816C-ECEA-43D0-9C78-FA867AED2BD6}" type="pres">
      <dgm:prSet presAssocID="{24511A98-1789-4DF7-86B4-5CF02525AE79}" presName="spacer" presStyleCnt="0"/>
      <dgm:spPr/>
    </dgm:pt>
    <dgm:pt modelId="{AB1A7DA5-A5C9-4A1D-B4FE-FDB6BFC36688}" type="pres">
      <dgm:prSet presAssocID="{68CD8649-D98A-44B0-A588-0DF684D3C098}" presName="parentText" presStyleLbl="node1" presStyleIdx="3" presStyleCnt="4">
        <dgm:presLayoutVars>
          <dgm:chMax val="0"/>
          <dgm:bulletEnabled val="1"/>
        </dgm:presLayoutVars>
      </dgm:prSet>
      <dgm:spPr/>
    </dgm:pt>
  </dgm:ptLst>
  <dgm:cxnLst>
    <dgm:cxn modelId="{16733341-8DBB-3040-9F94-51C75C575682}" type="presOf" srcId="{C267A985-4324-454F-8032-05340CA4FFF9}" destId="{56F37281-92D6-3B42-B30B-715EAF27BAB2}" srcOrd="0" destOrd="0" presId="urn:microsoft.com/office/officeart/2005/8/layout/vList2"/>
    <dgm:cxn modelId="{3C5A2D77-6F3E-4A0F-9765-B0CFBD4566AC}" srcId="{C267A985-4324-454F-8032-05340CA4FFF9}" destId="{F5B74F77-747A-4ADC-BE0C-CC5F935E7BA2}" srcOrd="2" destOrd="0" parTransId="{24C87360-769D-4DC7-9FE7-602C7AB1A202}" sibTransId="{24511A98-1789-4DF7-86B4-5CF02525AE79}"/>
    <dgm:cxn modelId="{B113438C-27FD-452B-B90B-1EDD6D60FBC2}" type="presOf" srcId="{F5B74F77-747A-4ADC-BE0C-CC5F935E7BA2}" destId="{2CF1A8BD-0372-4988-9EEF-5640C09B78F7}" srcOrd="0" destOrd="0" presId="urn:microsoft.com/office/officeart/2005/8/layout/vList2"/>
    <dgm:cxn modelId="{9DF0FC93-3C47-43BF-A2BE-BC85EAF7EB2D}" srcId="{C267A985-4324-454F-8032-05340CA4FFF9}" destId="{5CE6F8E0-9C3D-4485-82B5-C8BA72E82DB9}" srcOrd="1" destOrd="0" parTransId="{A4E8B1C9-DCF5-49FA-A584-F27ECD3634D4}" sibTransId="{2AF8543D-7B92-48D5-B15A-91ED50C076EE}"/>
    <dgm:cxn modelId="{FC8224C3-6FE9-0345-82A5-25B8F70549AF}" type="presOf" srcId="{05831865-40C7-4F78-BFB3-12A707D3C00C}" destId="{9E1BE7CD-F9B5-D74B-93F4-F7CDE256C2F2}" srcOrd="0" destOrd="0" presId="urn:microsoft.com/office/officeart/2005/8/layout/vList2"/>
    <dgm:cxn modelId="{D1C124E5-CFE3-4544-AE9C-1606A90AD2FB}" type="presOf" srcId="{68CD8649-D98A-44B0-A588-0DF684D3C098}" destId="{AB1A7DA5-A5C9-4A1D-B4FE-FDB6BFC36688}" srcOrd="0" destOrd="0" presId="urn:microsoft.com/office/officeart/2005/8/layout/vList2"/>
    <dgm:cxn modelId="{73CA48ED-EB3A-4E43-99EA-142604D06E5A}" srcId="{C267A985-4324-454F-8032-05340CA4FFF9}" destId="{05831865-40C7-4F78-BFB3-12A707D3C00C}" srcOrd="0" destOrd="0" parTransId="{B83CAD4F-8F45-47B6-9821-85FCC9AA6289}" sibTransId="{C7A5EBE1-155E-450A-8B38-6066FB59F0F5}"/>
    <dgm:cxn modelId="{18EE16F2-00F6-4DE9-9B4A-B0545720C94A}" type="presOf" srcId="{5CE6F8E0-9C3D-4485-82B5-C8BA72E82DB9}" destId="{8A2438C8-9384-4053-BB37-A1C5E4C26A0F}" srcOrd="0" destOrd="0" presId="urn:microsoft.com/office/officeart/2005/8/layout/vList2"/>
    <dgm:cxn modelId="{1150B5FC-1F33-4067-B9F5-9F40421F6B81}" srcId="{C267A985-4324-454F-8032-05340CA4FFF9}" destId="{68CD8649-D98A-44B0-A588-0DF684D3C098}" srcOrd="3" destOrd="0" parTransId="{BF2D86C4-657F-47C0-A540-D5E31C08ACA0}" sibTransId="{0A1A8ACC-8AFA-4952-BC1D-C2E83B71D8E5}"/>
    <dgm:cxn modelId="{4D3D6325-BD74-1F44-8A83-437C851ED951}" type="presParOf" srcId="{56F37281-92D6-3B42-B30B-715EAF27BAB2}" destId="{9E1BE7CD-F9B5-D74B-93F4-F7CDE256C2F2}" srcOrd="0" destOrd="0" presId="urn:microsoft.com/office/officeart/2005/8/layout/vList2"/>
    <dgm:cxn modelId="{0ED09997-4BEA-4F5B-961A-03DB6C30515E}" type="presParOf" srcId="{56F37281-92D6-3B42-B30B-715EAF27BAB2}" destId="{3F836906-D287-4087-ACF4-FDDA1896F708}" srcOrd="1" destOrd="0" presId="urn:microsoft.com/office/officeart/2005/8/layout/vList2"/>
    <dgm:cxn modelId="{4A4C7E8E-18D9-431D-BBE8-F34448BCFE53}" type="presParOf" srcId="{56F37281-92D6-3B42-B30B-715EAF27BAB2}" destId="{8A2438C8-9384-4053-BB37-A1C5E4C26A0F}" srcOrd="2" destOrd="0" presId="urn:microsoft.com/office/officeart/2005/8/layout/vList2"/>
    <dgm:cxn modelId="{0A36FB5B-571C-4B2B-B078-4DE454A977AE}" type="presParOf" srcId="{56F37281-92D6-3B42-B30B-715EAF27BAB2}" destId="{F209DCE7-9A67-4CFC-AA97-9FA8D88A1E95}" srcOrd="3" destOrd="0" presId="urn:microsoft.com/office/officeart/2005/8/layout/vList2"/>
    <dgm:cxn modelId="{C2E9460F-9EB2-4460-BA4D-75CC3BECBFF6}" type="presParOf" srcId="{56F37281-92D6-3B42-B30B-715EAF27BAB2}" destId="{2CF1A8BD-0372-4988-9EEF-5640C09B78F7}" srcOrd="4" destOrd="0" presId="urn:microsoft.com/office/officeart/2005/8/layout/vList2"/>
    <dgm:cxn modelId="{4B7BCF1E-70EF-4035-8147-E4C42CB98299}" type="presParOf" srcId="{56F37281-92D6-3B42-B30B-715EAF27BAB2}" destId="{C431816C-ECEA-43D0-9C78-FA867AED2BD6}" srcOrd="5" destOrd="0" presId="urn:microsoft.com/office/officeart/2005/8/layout/vList2"/>
    <dgm:cxn modelId="{585B6462-4A17-4DD9-B757-3248DD8F5851}" type="presParOf" srcId="{56F37281-92D6-3B42-B30B-715EAF27BAB2}" destId="{AB1A7DA5-A5C9-4A1D-B4FE-FDB6BFC3668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7F43FC9-6941-4D2B-88B2-C35B3841CFEC}" type="doc">
      <dgm:prSet loTypeId="urn:microsoft.com/office/officeart/2005/8/layout/vList2" loCatId="list" qsTypeId="urn:microsoft.com/office/officeart/2005/8/quickstyle/simple4" qsCatId="simple" csTypeId="urn:microsoft.com/office/officeart/2005/8/colors/colorful3" csCatId="colorful" phldr="1"/>
      <dgm:spPr/>
      <dgm:t>
        <a:bodyPr/>
        <a:lstStyle/>
        <a:p>
          <a:endParaRPr lang="en-US"/>
        </a:p>
      </dgm:t>
    </dgm:pt>
    <dgm:pt modelId="{8B79A463-9FF2-408D-BC61-8E31123974BF}">
      <dgm:prSet/>
      <dgm:spPr/>
      <dgm:t>
        <a:bodyPr/>
        <a:lstStyle/>
        <a:p>
          <a:r>
            <a:rPr lang="en-US" dirty="0"/>
            <a:t>Also known as bilateral stimulation</a:t>
          </a:r>
        </a:p>
      </dgm:t>
    </dgm:pt>
    <dgm:pt modelId="{CD7B863F-AC33-48AD-A503-9907DB1AA5E2}" type="parTrans" cxnId="{C588F2D6-B8A4-441F-A07A-3AE7341E2C2F}">
      <dgm:prSet/>
      <dgm:spPr/>
      <dgm:t>
        <a:bodyPr/>
        <a:lstStyle/>
        <a:p>
          <a:endParaRPr lang="en-US"/>
        </a:p>
      </dgm:t>
    </dgm:pt>
    <dgm:pt modelId="{E1A29DC2-F3D3-4241-809E-01873DD75821}" type="sibTrans" cxnId="{C588F2D6-B8A4-441F-A07A-3AE7341E2C2F}">
      <dgm:prSet/>
      <dgm:spPr/>
      <dgm:t>
        <a:bodyPr/>
        <a:lstStyle/>
        <a:p>
          <a:endParaRPr lang="en-US"/>
        </a:p>
      </dgm:t>
    </dgm:pt>
    <dgm:pt modelId="{75C3D7AE-4104-4915-BA5D-9996C7569804}">
      <dgm:prSet/>
      <dgm:spPr/>
      <dgm:t>
        <a:bodyPr/>
        <a:lstStyle/>
        <a:p>
          <a:r>
            <a:rPr lang="en-US"/>
            <a:t>Is one of the components of EMDR (eye movement desensitization and reprocessing)</a:t>
          </a:r>
        </a:p>
      </dgm:t>
    </dgm:pt>
    <dgm:pt modelId="{3CC0C3EC-067A-40C5-9E9C-F5752D5283AD}" type="parTrans" cxnId="{BD906162-387E-44ED-AE49-8FBB4A902246}">
      <dgm:prSet/>
      <dgm:spPr/>
      <dgm:t>
        <a:bodyPr/>
        <a:lstStyle/>
        <a:p>
          <a:endParaRPr lang="en-US"/>
        </a:p>
      </dgm:t>
    </dgm:pt>
    <dgm:pt modelId="{9EDF5B1B-9E82-4B61-9E52-D6C31201B6AB}" type="sibTrans" cxnId="{BD906162-387E-44ED-AE49-8FBB4A902246}">
      <dgm:prSet/>
      <dgm:spPr/>
      <dgm:t>
        <a:bodyPr/>
        <a:lstStyle/>
        <a:p>
          <a:endParaRPr lang="en-US"/>
        </a:p>
      </dgm:t>
    </dgm:pt>
    <dgm:pt modelId="{73A3F0E5-8C14-45A8-911C-4953D7F2EB72}">
      <dgm:prSet/>
      <dgm:spPr/>
      <dgm:t>
        <a:bodyPr/>
        <a:lstStyle/>
        <a:p>
          <a:r>
            <a:rPr lang="en-US"/>
            <a:t>Requires you to move your eyes back and forth at a comfortable pace for 30 seconds</a:t>
          </a:r>
        </a:p>
      </dgm:t>
    </dgm:pt>
    <dgm:pt modelId="{94E14FF9-024F-494E-A754-73520663D69C}" type="parTrans" cxnId="{DE81D894-C05D-4A8D-8622-C56317C2CC8C}">
      <dgm:prSet/>
      <dgm:spPr/>
      <dgm:t>
        <a:bodyPr/>
        <a:lstStyle/>
        <a:p>
          <a:endParaRPr lang="en-US"/>
        </a:p>
      </dgm:t>
    </dgm:pt>
    <dgm:pt modelId="{37B11446-6097-465D-BE66-F8B5DDE86604}" type="sibTrans" cxnId="{DE81D894-C05D-4A8D-8622-C56317C2CC8C}">
      <dgm:prSet/>
      <dgm:spPr/>
      <dgm:t>
        <a:bodyPr/>
        <a:lstStyle/>
        <a:p>
          <a:endParaRPr lang="en-US"/>
        </a:p>
      </dgm:t>
    </dgm:pt>
    <dgm:pt modelId="{0CC66886-8EF6-424A-B475-ACB0992CECC7}">
      <dgm:prSet/>
      <dgm:spPr/>
      <dgm:t>
        <a:bodyPr/>
        <a:lstStyle/>
        <a:p>
          <a:r>
            <a:rPr lang="en-US"/>
            <a:t>Research has shown that this technique helps reduce emotional distress and has a relaxing effect</a:t>
          </a:r>
        </a:p>
      </dgm:t>
    </dgm:pt>
    <dgm:pt modelId="{232A03BD-3E5C-407D-B32B-EA62282D0818}" type="parTrans" cxnId="{94A34DCF-7321-4F93-AD7B-61FF119AE78E}">
      <dgm:prSet/>
      <dgm:spPr/>
      <dgm:t>
        <a:bodyPr/>
        <a:lstStyle/>
        <a:p>
          <a:endParaRPr lang="en-US"/>
        </a:p>
      </dgm:t>
    </dgm:pt>
    <dgm:pt modelId="{9DE97EC2-2672-4BD8-AD3B-CA3D0356771D}" type="sibTrans" cxnId="{94A34DCF-7321-4F93-AD7B-61FF119AE78E}">
      <dgm:prSet/>
      <dgm:spPr/>
      <dgm:t>
        <a:bodyPr/>
        <a:lstStyle/>
        <a:p>
          <a:endParaRPr lang="en-US"/>
        </a:p>
      </dgm:t>
    </dgm:pt>
    <dgm:pt modelId="{EC8290EA-FA57-468D-BC94-2F0274F3381F}">
      <dgm:prSet/>
      <dgm:spPr/>
      <dgm:t>
        <a:bodyPr/>
        <a:lstStyle/>
        <a:p>
          <a:r>
            <a:rPr lang="en-US"/>
            <a:t>You can practice this technique while recalling a </a:t>
          </a:r>
          <a:r>
            <a:rPr lang="en-US" i="0" u="sng"/>
            <a:t>mildly</a:t>
          </a:r>
          <a:r>
            <a:rPr lang="en-US" i="1"/>
            <a:t> </a:t>
          </a:r>
          <a:r>
            <a:rPr lang="en-US"/>
            <a:t>disturbing memory </a:t>
          </a:r>
        </a:p>
      </dgm:t>
    </dgm:pt>
    <dgm:pt modelId="{A91D6A07-7558-4A6E-B7DE-464E7C0C98F8}" type="parTrans" cxnId="{A1905B79-D64D-4DD3-AD2F-29BEF037C4C9}">
      <dgm:prSet/>
      <dgm:spPr/>
      <dgm:t>
        <a:bodyPr/>
        <a:lstStyle/>
        <a:p>
          <a:endParaRPr lang="en-US"/>
        </a:p>
      </dgm:t>
    </dgm:pt>
    <dgm:pt modelId="{414393EE-744D-428B-88BF-77373CC57EEB}" type="sibTrans" cxnId="{A1905B79-D64D-4DD3-AD2F-29BEF037C4C9}">
      <dgm:prSet/>
      <dgm:spPr/>
      <dgm:t>
        <a:bodyPr/>
        <a:lstStyle/>
        <a:p>
          <a:endParaRPr lang="en-US"/>
        </a:p>
      </dgm:t>
    </dgm:pt>
    <dgm:pt modelId="{70ADA1BF-84B2-FC47-8277-0BB39B884FE5}" type="pres">
      <dgm:prSet presAssocID="{67F43FC9-6941-4D2B-88B2-C35B3841CFEC}" presName="linear" presStyleCnt="0">
        <dgm:presLayoutVars>
          <dgm:animLvl val="lvl"/>
          <dgm:resizeHandles val="exact"/>
        </dgm:presLayoutVars>
      </dgm:prSet>
      <dgm:spPr/>
    </dgm:pt>
    <dgm:pt modelId="{C24DF59F-1594-3346-A106-9FDE19A241DA}" type="pres">
      <dgm:prSet presAssocID="{8B79A463-9FF2-408D-BC61-8E31123974BF}" presName="parentText" presStyleLbl="node1" presStyleIdx="0" presStyleCnt="5" custLinFactY="77" custLinFactNeighborX="1406" custLinFactNeighborY="100000">
        <dgm:presLayoutVars>
          <dgm:chMax val="0"/>
          <dgm:bulletEnabled val="1"/>
        </dgm:presLayoutVars>
      </dgm:prSet>
      <dgm:spPr/>
    </dgm:pt>
    <dgm:pt modelId="{05568BEF-7CF3-A149-8C85-8B8D8CCDB807}" type="pres">
      <dgm:prSet presAssocID="{E1A29DC2-F3D3-4241-809E-01873DD75821}" presName="spacer" presStyleCnt="0"/>
      <dgm:spPr/>
    </dgm:pt>
    <dgm:pt modelId="{8A99E2A3-DC3F-324C-822D-4ECFE3894839}" type="pres">
      <dgm:prSet presAssocID="{75C3D7AE-4104-4915-BA5D-9996C7569804}" presName="parentText" presStyleLbl="node1" presStyleIdx="1" presStyleCnt="5">
        <dgm:presLayoutVars>
          <dgm:chMax val="0"/>
          <dgm:bulletEnabled val="1"/>
        </dgm:presLayoutVars>
      </dgm:prSet>
      <dgm:spPr/>
    </dgm:pt>
    <dgm:pt modelId="{6398E0D6-DA19-3A4E-BD29-6A17EA118738}" type="pres">
      <dgm:prSet presAssocID="{9EDF5B1B-9E82-4B61-9E52-D6C31201B6AB}" presName="spacer" presStyleCnt="0"/>
      <dgm:spPr/>
    </dgm:pt>
    <dgm:pt modelId="{26E5DA20-1252-EB45-A02A-9ACF77FA847E}" type="pres">
      <dgm:prSet presAssocID="{73A3F0E5-8C14-45A8-911C-4953D7F2EB72}" presName="parentText" presStyleLbl="node1" presStyleIdx="2" presStyleCnt="5">
        <dgm:presLayoutVars>
          <dgm:chMax val="0"/>
          <dgm:bulletEnabled val="1"/>
        </dgm:presLayoutVars>
      </dgm:prSet>
      <dgm:spPr/>
    </dgm:pt>
    <dgm:pt modelId="{150F37A4-F05D-A441-9885-19C3E9135D4E}" type="pres">
      <dgm:prSet presAssocID="{37B11446-6097-465D-BE66-F8B5DDE86604}" presName="spacer" presStyleCnt="0"/>
      <dgm:spPr/>
    </dgm:pt>
    <dgm:pt modelId="{0D8293B5-4C43-E34E-A5A6-499C037A25DA}" type="pres">
      <dgm:prSet presAssocID="{0CC66886-8EF6-424A-B475-ACB0992CECC7}" presName="parentText" presStyleLbl="node1" presStyleIdx="3" presStyleCnt="5">
        <dgm:presLayoutVars>
          <dgm:chMax val="0"/>
          <dgm:bulletEnabled val="1"/>
        </dgm:presLayoutVars>
      </dgm:prSet>
      <dgm:spPr/>
    </dgm:pt>
    <dgm:pt modelId="{CC116684-21EC-3D4F-9631-A2F690CB7CED}" type="pres">
      <dgm:prSet presAssocID="{9DE97EC2-2672-4BD8-AD3B-CA3D0356771D}" presName="spacer" presStyleCnt="0"/>
      <dgm:spPr/>
    </dgm:pt>
    <dgm:pt modelId="{5BD7D0FE-00AE-7B44-9E44-461E6AD09A7B}" type="pres">
      <dgm:prSet presAssocID="{EC8290EA-FA57-468D-BC94-2F0274F3381F}" presName="parentText" presStyleLbl="node1" presStyleIdx="4" presStyleCnt="5">
        <dgm:presLayoutVars>
          <dgm:chMax val="0"/>
          <dgm:bulletEnabled val="1"/>
        </dgm:presLayoutVars>
      </dgm:prSet>
      <dgm:spPr/>
    </dgm:pt>
  </dgm:ptLst>
  <dgm:cxnLst>
    <dgm:cxn modelId="{BD906162-387E-44ED-AE49-8FBB4A902246}" srcId="{67F43FC9-6941-4D2B-88B2-C35B3841CFEC}" destId="{75C3D7AE-4104-4915-BA5D-9996C7569804}" srcOrd="1" destOrd="0" parTransId="{3CC0C3EC-067A-40C5-9E9C-F5752D5283AD}" sibTransId="{9EDF5B1B-9E82-4B61-9E52-D6C31201B6AB}"/>
    <dgm:cxn modelId="{BBCA474D-BC8C-4340-B66B-EE3D82A86DE7}" type="presOf" srcId="{8B79A463-9FF2-408D-BC61-8E31123974BF}" destId="{C24DF59F-1594-3346-A106-9FDE19A241DA}" srcOrd="0" destOrd="0" presId="urn:microsoft.com/office/officeart/2005/8/layout/vList2"/>
    <dgm:cxn modelId="{2EE04552-A240-884F-9598-691B6962AABB}" type="presOf" srcId="{EC8290EA-FA57-468D-BC94-2F0274F3381F}" destId="{5BD7D0FE-00AE-7B44-9E44-461E6AD09A7B}" srcOrd="0" destOrd="0" presId="urn:microsoft.com/office/officeart/2005/8/layout/vList2"/>
    <dgm:cxn modelId="{BE325A73-6622-EF44-B071-3DC45F8F6F2E}" type="presOf" srcId="{0CC66886-8EF6-424A-B475-ACB0992CECC7}" destId="{0D8293B5-4C43-E34E-A5A6-499C037A25DA}" srcOrd="0" destOrd="0" presId="urn:microsoft.com/office/officeart/2005/8/layout/vList2"/>
    <dgm:cxn modelId="{A1905B79-D64D-4DD3-AD2F-29BEF037C4C9}" srcId="{67F43FC9-6941-4D2B-88B2-C35B3841CFEC}" destId="{EC8290EA-FA57-468D-BC94-2F0274F3381F}" srcOrd="4" destOrd="0" parTransId="{A91D6A07-7558-4A6E-B7DE-464E7C0C98F8}" sibTransId="{414393EE-744D-428B-88BF-77373CC57EEB}"/>
    <dgm:cxn modelId="{DE81D894-C05D-4A8D-8622-C56317C2CC8C}" srcId="{67F43FC9-6941-4D2B-88B2-C35B3841CFEC}" destId="{73A3F0E5-8C14-45A8-911C-4953D7F2EB72}" srcOrd="2" destOrd="0" parTransId="{94E14FF9-024F-494E-A754-73520663D69C}" sibTransId="{37B11446-6097-465D-BE66-F8B5DDE86604}"/>
    <dgm:cxn modelId="{CC07E1B2-541A-9647-811D-B187695CEAB3}" type="presOf" srcId="{73A3F0E5-8C14-45A8-911C-4953D7F2EB72}" destId="{26E5DA20-1252-EB45-A02A-9ACF77FA847E}" srcOrd="0" destOrd="0" presId="urn:microsoft.com/office/officeart/2005/8/layout/vList2"/>
    <dgm:cxn modelId="{94A34DCF-7321-4F93-AD7B-61FF119AE78E}" srcId="{67F43FC9-6941-4D2B-88B2-C35B3841CFEC}" destId="{0CC66886-8EF6-424A-B475-ACB0992CECC7}" srcOrd="3" destOrd="0" parTransId="{232A03BD-3E5C-407D-B32B-EA62282D0818}" sibTransId="{9DE97EC2-2672-4BD8-AD3B-CA3D0356771D}"/>
    <dgm:cxn modelId="{C588F2D6-B8A4-441F-A07A-3AE7341E2C2F}" srcId="{67F43FC9-6941-4D2B-88B2-C35B3841CFEC}" destId="{8B79A463-9FF2-408D-BC61-8E31123974BF}" srcOrd="0" destOrd="0" parTransId="{CD7B863F-AC33-48AD-A503-9907DB1AA5E2}" sibTransId="{E1A29DC2-F3D3-4241-809E-01873DD75821}"/>
    <dgm:cxn modelId="{E98658F7-937F-FC4E-96D1-1BF4C4F04CAD}" type="presOf" srcId="{67F43FC9-6941-4D2B-88B2-C35B3841CFEC}" destId="{70ADA1BF-84B2-FC47-8277-0BB39B884FE5}" srcOrd="0" destOrd="0" presId="urn:microsoft.com/office/officeart/2005/8/layout/vList2"/>
    <dgm:cxn modelId="{3D0C8BF9-204C-4D41-9748-54F16E7C32FB}" type="presOf" srcId="{75C3D7AE-4104-4915-BA5D-9996C7569804}" destId="{8A99E2A3-DC3F-324C-822D-4ECFE3894839}" srcOrd="0" destOrd="0" presId="urn:microsoft.com/office/officeart/2005/8/layout/vList2"/>
    <dgm:cxn modelId="{7CD8A3A3-FD18-E740-9B1D-4CA88C518EA5}" type="presParOf" srcId="{70ADA1BF-84B2-FC47-8277-0BB39B884FE5}" destId="{C24DF59F-1594-3346-A106-9FDE19A241DA}" srcOrd="0" destOrd="0" presId="urn:microsoft.com/office/officeart/2005/8/layout/vList2"/>
    <dgm:cxn modelId="{CF7464B4-A3B0-EE4C-A891-45DCE9D17FDC}" type="presParOf" srcId="{70ADA1BF-84B2-FC47-8277-0BB39B884FE5}" destId="{05568BEF-7CF3-A149-8C85-8B8D8CCDB807}" srcOrd="1" destOrd="0" presId="urn:microsoft.com/office/officeart/2005/8/layout/vList2"/>
    <dgm:cxn modelId="{FAC99A03-481C-374C-91DF-C1C24B2637BA}" type="presParOf" srcId="{70ADA1BF-84B2-FC47-8277-0BB39B884FE5}" destId="{8A99E2A3-DC3F-324C-822D-4ECFE3894839}" srcOrd="2" destOrd="0" presId="urn:microsoft.com/office/officeart/2005/8/layout/vList2"/>
    <dgm:cxn modelId="{01F8A67C-FC1B-2C4A-A382-448405C6A496}" type="presParOf" srcId="{70ADA1BF-84B2-FC47-8277-0BB39B884FE5}" destId="{6398E0D6-DA19-3A4E-BD29-6A17EA118738}" srcOrd="3" destOrd="0" presId="urn:microsoft.com/office/officeart/2005/8/layout/vList2"/>
    <dgm:cxn modelId="{87E41119-4617-1447-B504-3DFA31365F7F}" type="presParOf" srcId="{70ADA1BF-84B2-FC47-8277-0BB39B884FE5}" destId="{26E5DA20-1252-EB45-A02A-9ACF77FA847E}" srcOrd="4" destOrd="0" presId="urn:microsoft.com/office/officeart/2005/8/layout/vList2"/>
    <dgm:cxn modelId="{D1505C67-4A99-A541-90FB-517989D84799}" type="presParOf" srcId="{70ADA1BF-84B2-FC47-8277-0BB39B884FE5}" destId="{150F37A4-F05D-A441-9885-19C3E9135D4E}" srcOrd="5" destOrd="0" presId="urn:microsoft.com/office/officeart/2005/8/layout/vList2"/>
    <dgm:cxn modelId="{E8504CBF-FDE6-994E-9538-08B9C6FD96C5}" type="presParOf" srcId="{70ADA1BF-84B2-FC47-8277-0BB39B884FE5}" destId="{0D8293B5-4C43-E34E-A5A6-499C037A25DA}" srcOrd="6" destOrd="0" presId="urn:microsoft.com/office/officeart/2005/8/layout/vList2"/>
    <dgm:cxn modelId="{2D2F7371-F070-0F42-9761-2BC2B1BDD5CE}" type="presParOf" srcId="{70ADA1BF-84B2-FC47-8277-0BB39B884FE5}" destId="{CC116684-21EC-3D4F-9631-A2F690CB7CED}" srcOrd="7" destOrd="0" presId="urn:microsoft.com/office/officeart/2005/8/layout/vList2"/>
    <dgm:cxn modelId="{04693872-4B37-DF47-A2B3-C26B8FA4F6DF}" type="presParOf" srcId="{70ADA1BF-84B2-FC47-8277-0BB39B884FE5}" destId="{5BD7D0FE-00AE-7B44-9E44-461E6AD09A7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2CB5A-3FA8-460B-B00C-0FCC6373BCA9}">
      <dsp:nvSpPr>
        <dsp:cNvPr id="0" name=""/>
        <dsp:cNvSpPr/>
      </dsp:nvSpPr>
      <dsp:spPr>
        <a:xfrm rot="5400000">
          <a:off x="7329053" y="-3162425"/>
          <a:ext cx="731245" cy="724204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Submit questions , comments, feedback to itssimple2023@gmail.com</a:t>
          </a:r>
        </a:p>
      </dsp:txBody>
      <dsp:txXfrm rot="-5400000">
        <a:off x="4073652" y="128672"/>
        <a:ext cx="7206352" cy="659853"/>
      </dsp:txXfrm>
    </dsp:sp>
    <dsp:sp modelId="{D1A8F671-D6D4-407E-B6FF-77A95EC64323}">
      <dsp:nvSpPr>
        <dsp:cNvPr id="0" name=""/>
        <dsp:cNvSpPr/>
      </dsp:nvSpPr>
      <dsp:spPr>
        <a:xfrm>
          <a:off x="0" y="1569"/>
          <a:ext cx="4073652" cy="91405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a:t>Submit</a:t>
          </a:r>
        </a:p>
      </dsp:txBody>
      <dsp:txXfrm>
        <a:off x="44621" y="46190"/>
        <a:ext cx="3984410" cy="824815"/>
      </dsp:txXfrm>
    </dsp:sp>
    <dsp:sp modelId="{A7E0C18F-737A-40FF-A6CE-25BC6A9F3522}">
      <dsp:nvSpPr>
        <dsp:cNvPr id="0" name=""/>
        <dsp:cNvSpPr/>
      </dsp:nvSpPr>
      <dsp:spPr>
        <a:xfrm rot="5400000">
          <a:off x="7329053" y="-2202665"/>
          <a:ext cx="731245" cy="7242048"/>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Read skills training workbook p. 69-90. All of the physiological distress tolerance skills.</a:t>
          </a:r>
        </a:p>
      </dsp:txBody>
      <dsp:txXfrm rot="-5400000">
        <a:off x="4073652" y="1088432"/>
        <a:ext cx="7206352" cy="659853"/>
      </dsp:txXfrm>
    </dsp:sp>
    <dsp:sp modelId="{6A1699AE-59AE-4D19-A659-AA407527DE6D}">
      <dsp:nvSpPr>
        <dsp:cNvPr id="0" name=""/>
        <dsp:cNvSpPr/>
      </dsp:nvSpPr>
      <dsp:spPr>
        <a:xfrm>
          <a:off x="0" y="961330"/>
          <a:ext cx="4073652" cy="91405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a:t>Read</a:t>
          </a:r>
        </a:p>
      </dsp:txBody>
      <dsp:txXfrm>
        <a:off x="44621" y="1005951"/>
        <a:ext cx="3984410" cy="824815"/>
      </dsp:txXfrm>
    </dsp:sp>
    <dsp:sp modelId="{5F9C6617-DFB2-4330-97B9-B8E310C4C3FF}">
      <dsp:nvSpPr>
        <dsp:cNvPr id="0" name=""/>
        <dsp:cNvSpPr/>
      </dsp:nvSpPr>
      <dsp:spPr>
        <a:xfrm rot="5400000">
          <a:off x="7329053" y="-1242905"/>
          <a:ext cx="731245" cy="7242048"/>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Simple manual session 11</a:t>
          </a:r>
        </a:p>
      </dsp:txBody>
      <dsp:txXfrm rot="-5400000">
        <a:off x="4073652" y="2048192"/>
        <a:ext cx="7206352" cy="659853"/>
      </dsp:txXfrm>
    </dsp:sp>
    <dsp:sp modelId="{1EB02575-0486-4EB3-B9B5-A66C806C9D44}">
      <dsp:nvSpPr>
        <dsp:cNvPr id="0" name=""/>
        <dsp:cNvSpPr/>
      </dsp:nvSpPr>
      <dsp:spPr>
        <a:xfrm>
          <a:off x="0" y="1921090"/>
          <a:ext cx="4073652" cy="91405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a:t>Read</a:t>
          </a:r>
        </a:p>
      </dsp:txBody>
      <dsp:txXfrm>
        <a:off x="44621" y="1965711"/>
        <a:ext cx="3984410" cy="824815"/>
      </dsp:txXfrm>
    </dsp:sp>
    <dsp:sp modelId="{E993AA1B-AF58-4D5A-A53D-702DD0E62AAD}">
      <dsp:nvSpPr>
        <dsp:cNvPr id="0" name=""/>
        <dsp:cNvSpPr/>
      </dsp:nvSpPr>
      <dsp:spPr>
        <a:xfrm rot="5400000">
          <a:off x="7329053" y="-283144"/>
          <a:ext cx="731245" cy="7242048"/>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have targets in your diary card and use it.</a:t>
          </a:r>
        </a:p>
      </dsp:txBody>
      <dsp:txXfrm rot="-5400000">
        <a:off x="4073652" y="3007953"/>
        <a:ext cx="7206352" cy="659853"/>
      </dsp:txXfrm>
    </dsp:sp>
    <dsp:sp modelId="{A0A632C2-968E-4391-95FC-98F4A1454F9F}">
      <dsp:nvSpPr>
        <dsp:cNvPr id="0" name=""/>
        <dsp:cNvSpPr/>
      </dsp:nvSpPr>
      <dsp:spPr>
        <a:xfrm>
          <a:off x="0" y="2880850"/>
          <a:ext cx="4073652" cy="91405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a:t>Have</a:t>
          </a:r>
        </a:p>
      </dsp:txBody>
      <dsp:txXfrm>
        <a:off x="44621" y="2925471"/>
        <a:ext cx="3984410" cy="824815"/>
      </dsp:txXfrm>
    </dsp:sp>
    <dsp:sp modelId="{F699433C-6601-4927-AE46-973F906C7DDB}">
      <dsp:nvSpPr>
        <dsp:cNvPr id="0" name=""/>
        <dsp:cNvSpPr/>
      </dsp:nvSpPr>
      <dsp:spPr>
        <a:xfrm rot="5400000">
          <a:off x="7329053" y="676615"/>
          <a:ext cx="731245" cy="7242048"/>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Continue reviewing and practicing your crisis plans</a:t>
          </a:r>
        </a:p>
      </dsp:txBody>
      <dsp:txXfrm rot="-5400000">
        <a:off x="4073652" y="3967712"/>
        <a:ext cx="7206352" cy="659853"/>
      </dsp:txXfrm>
    </dsp:sp>
    <dsp:sp modelId="{12E6191F-727E-4909-B4D3-79334913D86E}">
      <dsp:nvSpPr>
        <dsp:cNvPr id="0" name=""/>
        <dsp:cNvSpPr/>
      </dsp:nvSpPr>
      <dsp:spPr>
        <a:xfrm>
          <a:off x="0" y="3840610"/>
          <a:ext cx="4073652" cy="9140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a:t>Continue</a:t>
          </a:r>
        </a:p>
      </dsp:txBody>
      <dsp:txXfrm>
        <a:off x="44621" y="3885231"/>
        <a:ext cx="3984410" cy="824815"/>
      </dsp:txXfrm>
    </dsp:sp>
    <dsp:sp modelId="{5527FA12-75EC-4302-AC0B-7AEF4B4B6C1F}">
      <dsp:nvSpPr>
        <dsp:cNvPr id="0" name=""/>
        <dsp:cNvSpPr/>
      </dsp:nvSpPr>
      <dsp:spPr>
        <a:xfrm rot="5400000">
          <a:off x="7329053" y="1636375"/>
          <a:ext cx="731245" cy="724204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Continue practicing and tracking the skills you are learning.</a:t>
          </a:r>
        </a:p>
      </dsp:txBody>
      <dsp:txXfrm rot="-5400000">
        <a:off x="4073652" y="4927472"/>
        <a:ext cx="7206352" cy="659853"/>
      </dsp:txXfrm>
    </dsp:sp>
    <dsp:sp modelId="{3FD2DEF0-0133-48CE-B3A6-D01D23533B35}">
      <dsp:nvSpPr>
        <dsp:cNvPr id="0" name=""/>
        <dsp:cNvSpPr/>
      </dsp:nvSpPr>
      <dsp:spPr>
        <a:xfrm>
          <a:off x="0" y="4800370"/>
          <a:ext cx="4073652" cy="91405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a:t>Keep</a:t>
          </a:r>
        </a:p>
      </dsp:txBody>
      <dsp:txXfrm>
        <a:off x="44621" y="4844991"/>
        <a:ext cx="3984410" cy="824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16542-682E-4D81-A052-1050089CE98A}">
      <dsp:nvSpPr>
        <dsp:cNvPr id="0" name=""/>
        <dsp:cNvSpPr/>
      </dsp:nvSpPr>
      <dsp:spPr>
        <a:xfrm>
          <a:off x="751937" y="655791"/>
          <a:ext cx="2127375" cy="2127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213549-9781-4104-9A58-DE9955F3A6BE}">
      <dsp:nvSpPr>
        <dsp:cNvPr id="0" name=""/>
        <dsp:cNvSpPr/>
      </dsp:nvSpPr>
      <dsp:spPr>
        <a:xfrm>
          <a:off x="1205312" y="1109166"/>
          <a:ext cx="1220625" cy="1220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8F7D2A-AF94-41F6-B9AE-47A10A4C812D}">
      <dsp:nvSpPr>
        <dsp:cNvPr id="0" name=""/>
        <dsp:cNvSpPr/>
      </dsp:nvSpPr>
      <dsp:spPr>
        <a:xfrm>
          <a:off x="71874" y="3445791"/>
          <a:ext cx="3487500" cy="186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they can quickly reduce the intensity of overwhelming emotions</a:t>
          </a:r>
        </a:p>
      </dsp:txBody>
      <dsp:txXfrm>
        <a:off x="71874" y="3445791"/>
        <a:ext cx="3487500" cy="1863281"/>
      </dsp:txXfrm>
    </dsp:sp>
    <dsp:sp modelId="{58642030-567B-4989-B108-302292297F1F}">
      <dsp:nvSpPr>
        <dsp:cNvPr id="0" name=""/>
        <dsp:cNvSpPr/>
      </dsp:nvSpPr>
      <dsp:spPr>
        <a:xfrm>
          <a:off x="4849750" y="655791"/>
          <a:ext cx="2127375" cy="2127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9251DE-7872-495C-B181-0C7463619B9E}">
      <dsp:nvSpPr>
        <dsp:cNvPr id="0" name=""/>
        <dsp:cNvSpPr/>
      </dsp:nvSpPr>
      <dsp:spPr>
        <a:xfrm>
          <a:off x="5303125" y="1109166"/>
          <a:ext cx="1220625" cy="1220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2C4236-E387-4178-8014-E81B90F722E9}">
      <dsp:nvSpPr>
        <dsp:cNvPr id="0" name=""/>
        <dsp:cNvSpPr/>
      </dsp:nvSpPr>
      <dsp:spPr>
        <a:xfrm>
          <a:off x="4169687" y="3445791"/>
          <a:ext cx="3487500" cy="186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they are biological in nature, easy to use and don’t require much thought</a:t>
          </a:r>
        </a:p>
      </dsp:txBody>
      <dsp:txXfrm>
        <a:off x="4169687" y="3445791"/>
        <a:ext cx="3487500" cy="1863281"/>
      </dsp:txXfrm>
    </dsp:sp>
    <dsp:sp modelId="{E51D68DD-DD11-449B-9E33-67F451391073}">
      <dsp:nvSpPr>
        <dsp:cNvPr id="0" name=""/>
        <dsp:cNvSpPr/>
      </dsp:nvSpPr>
      <dsp:spPr>
        <a:xfrm>
          <a:off x="8947562" y="655791"/>
          <a:ext cx="2127375" cy="2127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9BD867-9568-47EC-95AF-09ACA8B33CCC}">
      <dsp:nvSpPr>
        <dsp:cNvPr id="0" name=""/>
        <dsp:cNvSpPr/>
      </dsp:nvSpPr>
      <dsp:spPr>
        <a:xfrm>
          <a:off x="9400937" y="1109166"/>
          <a:ext cx="1220625" cy="12206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B32B37-EBE4-4D90-B9F5-BAA8B312035E}">
      <dsp:nvSpPr>
        <dsp:cNvPr id="0" name=""/>
        <dsp:cNvSpPr/>
      </dsp:nvSpPr>
      <dsp:spPr>
        <a:xfrm>
          <a:off x="8267500" y="3445791"/>
          <a:ext cx="3487500" cy="186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they trigger the parasympathetic relaxation response, which promotes a return to the window of tolerance</a:t>
          </a:r>
        </a:p>
      </dsp:txBody>
      <dsp:txXfrm>
        <a:off x="8267500" y="3445791"/>
        <a:ext cx="3487500" cy="18632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1D97A-8BF7-4695-9BF5-2FB348292FB1}">
      <dsp:nvSpPr>
        <dsp:cNvPr id="0" name=""/>
        <dsp:cNvSpPr/>
      </dsp:nvSpPr>
      <dsp:spPr>
        <a:xfrm>
          <a:off x="610239" y="1415601"/>
          <a:ext cx="1852875" cy="1852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FF6707-85BA-4712-8C09-A70B0212EE57}">
      <dsp:nvSpPr>
        <dsp:cNvPr id="0" name=""/>
        <dsp:cNvSpPr/>
      </dsp:nvSpPr>
      <dsp:spPr>
        <a:xfrm>
          <a:off x="1005114" y="1810476"/>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D8E972-51B5-41EF-AF3A-55E2489D5738}">
      <dsp:nvSpPr>
        <dsp:cNvPr id="0" name=""/>
        <dsp:cNvSpPr/>
      </dsp:nvSpPr>
      <dsp:spPr>
        <a:xfrm>
          <a:off x="17926" y="3845601"/>
          <a:ext cx="3037500" cy="1136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keep track of the skills that work best for you so you can use them</a:t>
          </a:r>
        </a:p>
      </dsp:txBody>
      <dsp:txXfrm>
        <a:off x="17926" y="3845601"/>
        <a:ext cx="3037500" cy="1136053"/>
      </dsp:txXfrm>
    </dsp:sp>
    <dsp:sp modelId="{E6FF0ABD-A88C-489A-89D5-EC4E55B0160C}">
      <dsp:nvSpPr>
        <dsp:cNvPr id="0" name=""/>
        <dsp:cNvSpPr/>
      </dsp:nvSpPr>
      <dsp:spPr>
        <a:xfrm>
          <a:off x="4179301" y="1415601"/>
          <a:ext cx="1852875" cy="1852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B9E711-E2AB-402E-AA43-5E9D0B59893C}">
      <dsp:nvSpPr>
        <dsp:cNvPr id="0" name=""/>
        <dsp:cNvSpPr/>
      </dsp:nvSpPr>
      <dsp:spPr>
        <a:xfrm>
          <a:off x="4574176" y="1810476"/>
          <a:ext cx="1063125" cy="106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E08683-434D-4F6C-8D0C-1A7A65891BEB}">
      <dsp:nvSpPr>
        <dsp:cNvPr id="0" name=""/>
        <dsp:cNvSpPr/>
      </dsp:nvSpPr>
      <dsp:spPr>
        <a:xfrm>
          <a:off x="3586989" y="3845601"/>
          <a:ext cx="3037500" cy="1136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add a physiological coping strategy to your  favorites list</a:t>
          </a:r>
        </a:p>
      </dsp:txBody>
      <dsp:txXfrm>
        <a:off x="3586989" y="3845601"/>
        <a:ext cx="3037500" cy="1136053"/>
      </dsp:txXfrm>
    </dsp:sp>
    <dsp:sp modelId="{18C7A152-EE22-436E-8F61-3C7EAF20B9B1}">
      <dsp:nvSpPr>
        <dsp:cNvPr id="0" name=""/>
        <dsp:cNvSpPr/>
      </dsp:nvSpPr>
      <dsp:spPr>
        <a:xfrm>
          <a:off x="8360800" y="1415601"/>
          <a:ext cx="1852875" cy="1852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B649FC-D5E5-4F2F-B7A0-CC125DE3A27A}">
      <dsp:nvSpPr>
        <dsp:cNvPr id="0" name=""/>
        <dsp:cNvSpPr/>
      </dsp:nvSpPr>
      <dsp:spPr>
        <a:xfrm>
          <a:off x="8755675" y="1810476"/>
          <a:ext cx="1063125" cy="1063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E0406C-988D-45BD-B799-89980FF38DB8}">
      <dsp:nvSpPr>
        <dsp:cNvPr id="0" name=""/>
        <dsp:cNvSpPr/>
      </dsp:nvSpPr>
      <dsp:spPr>
        <a:xfrm>
          <a:off x="7156051" y="3845601"/>
          <a:ext cx="4262371" cy="1136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be mindful of any medical issues that might impact your blood pressure, balance or heart rate</a:t>
          </a:r>
        </a:p>
      </dsp:txBody>
      <dsp:txXfrm>
        <a:off x="7156051" y="3845601"/>
        <a:ext cx="4262371" cy="1136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9DA5E-32A0-45F0-A371-CBB23DC27461}">
      <dsp:nvSpPr>
        <dsp:cNvPr id="0" name=""/>
        <dsp:cNvSpPr/>
      </dsp:nvSpPr>
      <dsp:spPr>
        <a:xfrm>
          <a:off x="0" y="976849"/>
          <a:ext cx="5641974" cy="83537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This technique activates the body's diving reflex. It is present in most mammals</a:t>
          </a:r>
        </a:p>
      </dsp:txBody>
      <dsp:txXfrm>
        <a:off x="40780" y="1017629"/>
        <a:ext cx="5560414" cy="753819"/>
      </dsp:txXfrm>
    </dsp:sp>
    <dsp:sp modelId="{4680CBCD-06A1-41DA-A286-A1C986796293}">
      <dsp:nvSpPr>
        <dsp:cNvPr id="0" name=""/>
        <dsp:cNvSpPr/>
      </dsp:nvSpPr>
      <dsp:spPr>
        <a:xfrm>
          <a:off x="0" y="1872709"/>
          <a:ext cx="5641974" cy="83537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The diving reflex allows us to conserve oxygen  while under water by slowing our metabolism </a:t>
          </a:r>
        </a:p>
      </dsp:txBody>
      <dsp:txXfrm>
        <a:off x="40780" y="1913489"/>
        <a:ext cx="5560414" cy="753819"/>
      </dsp:txXfrm>
    </dsp:sp>
    <dsp:sp modelId="{94BBF81B-6CCF-45D3-82FC-9567CAA7FC19}">
      <dsp:nvSpPr>
        <dsp:cNvPr id="0" name=""/>
        <dsp:cNvSpPr/>
      </dsp:nvSpPr>
      <dsp:spPr>
        <a:xfrm>
          <a:off x="0" y="2768569"/>
          <a:ext cx="5641974" cy="83537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To stimulate this reflex, submerge your face in very cold water.</a:t>
          </a:r>
        </a:p>
      </dsp:txBody>
      <dsp:txXfrm>
        <a:off x="40780" y="2809349"/>
        <a:ext cx="5560414" cy="753819"/>
      </dsp:txXfrm>
    </dsp:sp>
    <dsp:sp modelId="{5C4D99CD-6A60-403E-B103-A32696B5EEF0}">
      <dsp:nvSpPr>
        <dsp:cNvPr id="0" name=""/>
        <dsp:cNvSpPr/>
      </dsp:nvSpPr>
      <dsp:spPr>
        <a:xfrm>
          <a:off x="0" y="3664429"/>
          <a:ext cx="5641974" cy="83537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This results in your heart rate slowing down </a:t>
          </a:r>
        </a:p>
      </dsp:txBody>
      <dsp:txXfrm>
        <a:off x="40780" y="3705209"/>
        <a:ext cx="5560414" cy="753819"/>
      </dsp:txXfrm>
    </dsp:sp>
    <dsp:sp modelId="{14192E1D-FD1A-4092-BD59-7E28ACE94DC0}">
      <dsp:nvSpPr>
        <dsp:cNvPr id="0" name=""/>
        <dsp:cNvSpPr/>
      </dsp:nvSpPr>
      <dsp:spPr>
        <a:xfrm>
          <a:off x="0" y="4511799"/>
          <a:ext cx="5641974" cy="83537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Alternatively,  you can run your hands under cold water, take a cold shower, or use an ice pack </a:t>
          </a:r>
        </a:p>
      </dsp:txBody>
      <dsp:txXfrm>
        <a:off x="40780" y="4552579"/>
        <a:ext cx="5560414" cy="753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D622C-D832-E84C-9939-A6C1B04470FF}">
      <dsp:nvSpPr>
        <dsp:cNvPr id="0" name=""/>
        <dsp:cNvSpPr/>
      </dsp:nvSpPr>
      <dsp:spPr>
        <a:xfrm>
          <a:off x="0" y="35687"/>
          <a:ext cx="6884987" cy="1123200"/>
        </a:xfrm>
        <a:prstGeom prst="round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Research has clearly demonstrated that exercise is an effective treatment for mild to moderate depression, anxiety, panic disorders and PTSD</a:t>
          </a:r>
        </a:p>
      </dsp:txBody>
      <dsp:txXfrm>
        <a:off x="54830" y="90517"/>
        <a:ext cx="6775327" cy="1013540"/>
      </dsp:txXfrm>
    </dsp:sp>
    <dsp:sp modelId="{B569F23E-DE1A-1946-B95B-5CA1CABACBAD}">
      <dsp:nvSpPr>
        <dsp:cNvPr id="0" name=""/>
        <dsp:cNvSpPr/>
      </dsp:nvSpPr>
      <dsp:spPr>
        <a:xfrm>
          <a:off x="0" y="1331687"/>
          <a:ext cx="6884987" cy="1123200"/>
        </a:xfrm>
        <a:prstGeom prst="roundRect">
          <a:avLst/>
        </a:prstGeom>
        <a:gradFill rotWithShape="0">
          <a:gsLst>
            <a:gs pos="0">
              <a:schemeClr val="accent3">
                <a:hueOff val="0"/>
                <a:satOff val="0"/>
                <a:lumOff val="0"/>
                <a:alphaOff val="0"/>
                <a:tint val="85000"/>
                <a:shade val="98000"/>
                <a:satMod val="110000"/>
                <a:lumMod val="103000"/>
              </a:schemeClr>
            </a:gs>
            <a:gs pos="50000">
              <a:schemeClr val="accent3">
                <a:hueOff val="0"/>
                <a:satOff val="0"/>
                <a:lumOff val="0"/>
                <a:alphaOff val="0"/>
                <a:shade val="85000"/>
                <a:satMod val="105000"/>
                <a:lumMod val="100000"/>
              </a:schemeClr>
            </a:gs>
            <a:gs pos="100000">
              <a:schemeClr val="accent3">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Despite the proven benefits, many people experiencing mental health issues find it difficult to regularly engage in exercise</a:t>
          </a:r>
        </a:p>
      </dsp:txBody>
      <dsp:txXfrm>
        <a:off x="54830" y="1386517"/>
        <a:ext cx="6775327" cy="1013540"/>
      </dsp:txXfrm>
    </dsp:sp>
    <dsp:sp modelId="{29080641-9E36-9441-BB73-11BAE3907EF9}">
      <dsp:nvSpPr>
        <dsp:cNvPr id="0" name=""/>
        <dsp:cNvSpPr/>
      </dsp:nvSpPr>
      <dsp:spPr>
        <a:xfrm>
          <a:off x="0" y="2627687"/>
          <a:ext cx="6884987" cy="1123200"/>
        </a:xfrm>
        <a:prstGeom prst="roundRect">
          <a:avLst/>
        </a:prstGeom>
        <a:gradFill rotWithShape="0">
          <a:gsLst>
            <a:gs pos="0">
              <a:schemeClr val="accent4">
                <a:hueOff val="0"/>
                <a:satOff val="0"/>
                <a:lumOff val="0"/>
                <a:alphaOff val="0"/>
                <a:tint val="85000"/>
                <a:shade val="98000"/>
                <a:satMod val="110000"/>
                <a:lumMod val="103000"/>
              </a:schemeClr>
            </a:gs>
            <a:gs pos="50000">
              <a:schemeClr val="accent4">
                <a:hueOff val="0"/>
                <a:satOff val="0"/>
                <a:lumOff val="0"/>
                <a:alphaOff val="0"/>
                <a:shade val="85000"/>
                <a:satMod val="105000"/>
                <a:lumMod val="100000"/>
              </a:schemeClr>
            </a:gs>
            <a:gs pos="100000">
              <a:schemeClr val="accent4">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 HIIT you alternate between short intervals of high and low intensity exercise. HIIT has been shown to have equal benefits to exercising for longer periods of time</a:t>
          </a:r>
        </a:p>
      </dsp:txBody>
      <dsp:txXfrm>
        <a:off x="54830" y="2682517"/>
        <a:ext cx="6775327" cy="1013540"/>
      </dsp:txXfrm>
    </dsp:sp>
    <dsp:sp modelId="{9315DD1A-02A3-9E47-9F87-EFDC6A1C1155}">
      <dsp:nvSpPr>
        <dsp:cNvPr id="0" name=""/>
        <dsp:cNvSpPr/>
      </dsp:nvSpPr>
      <dsp:spPr>
        <a:xfrm>
          <a:off x="0" y="3923687"/>
          <a:ext cx="6884987" cy="1123200"/>
        </a:xfrm>
        <a:prstGeom prst="roundRect">
          <a:avLst/>
        </a:prstGeom>
        <a:gradFill rotWithShape="0">
          <a:gsLst>
            <a:gs pos="0">
              <a:schemeClr val="accent5">
                <a:hueOff val="0"/>
                <a:satOff val="0"/>
                <a:lumOff val="0"/>
                <a:alphaOff val="0"/>
                <a:tint val="85000"/>
                <a:shade val="98000"/>
                <a:satMod val="110000"/>
                <a:lumMod val="103000"/>
              </a:schemeClr>
            </a:gs>
            <a:gs pos="50000">
              <a:schemeClr val="accent5">
                <a:hueOff val="0"/>
                <a:satOff val="0"/>
                <a:lumOff val="0"/>
                <a:alphaOff val="0"/>
                <a:shade val="85000"/>
                <a:satMod val="105000"/>
                <a:lumMod val="100000"/>
              </a:schemeClr>
            </a:gs>
            <a:gs pos="100000">
              <a:schemeClr val="accent5">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Can be an accessible strategy as you don’t need a gym and this technique can be applied to many types of exercises</a:t>
          </a:r>
        </a:p>
      </dsp:txBody>
      <dsp:txXfrm>
        <a:off x="54830" y="3978517"/>
        <a:ext cx="6775327" cy="1013540"/>
      </dsp:txXfrm>
    </dsp:sp>
    <dsp:sp modelId="{B2C6B653-DBFB-EF4D-BA5D-B3E3E5681230}">
      <dsp:nvSpPr>
        <dsp:cNvPr id="0" name=""/>
        <dsp:cNvSpPr/>
      </dsp:nvSpPr>
      <dsp:spPr>
        <a:xfrm>
          <a:off x="0" y="5219687"/>
          <a:ext cx="6884987" cy="1123200"/>
        </a:xfrm>
        <a:prstGeom prst="roundRect">
          <a:avLst/>
        </a:prstGeom>
        <a:gradFill rotWithShape="0">
          <a:gsLst>
            <a:gs pos="0">
              <a:schemeClr val="accent6">
                <a:hueOff val="0"/>
                <a:satOff val="0"/>
                <a:lumOff val="0"/>
                <a:alphaOff val="0"/>
                <a:tint val="85000"/>
                <a:shade val="98000"/>
                <a:satMod val="110000"/>
                <a:lumMod val="103000"/>
              </a:schemeClr>
            </a:gs>
            <a:gs pos="50000">
              <a:schemeClr val="accent6">
                <a:hueOff val="0"/>
                <a:satOff val="0"/>
                <a:lumOff val="0"/>
                <a:alphaOff val="0"/>
                <a:shade val="85000"/>
                <a:satMod val="105000"/>
                <a:lumMod val="100000"/>
              </a:schemeClr>
            </a:gs>
            <a:gs pos="100000">
              <a:schemeClr val="accent6">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Try the HIIT log on pages 76-77 of the workbook </a:t>
          </a:r>
        </a:p>
      </dsp:txBody>
      <dsp:txXfrm>
        <a:off x="54830" y="5274517"/>
        <a:ext cx="6775327" cy="10135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6E4AF-86AF-4154-BED9-895B37156558}">
      <dsp:nvSpPr>
        <dsp:cNvPr id="0" name=""/>
        <dsp:cNvSpPr/>
      </dsp:nvSpPr>
      <dsp:spPr>
        <a:xfrm>
          <a:off x="0" y="877053"/>
          <a:ext cx="7383462" cy="754777"/>
        </a:xfrm>
        <a:prstGeom prst="round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 goal is to regulate the rate at which you breathe to help you relax</a:t>
          </a:r>
        </a:p>
      </dsp:txBody>
      <dsp:txXfrm>
        <a:off x="36845" y="913898"/>
        <a:ext cx="7309772" cy="681087"/>
      </dsp:txXfrm>
    </dsp:sp>
    <dsp:sp modelId="{EF8529AD-E3D5-48DD-9355-30A9CE420673}">
      <dsp:nvSpPr>
        <dsp:cNvPr id="0" name=""/>
        <dsp:cNvSpPr/>
      </dsp:nvSpPr>
      <dsp:spPr>
        <a:xfrm>
          <a:off x="0" y="1686551"/>
          <a:ext cx="7383462" cy="754777"/>
        </a:xfrm>
        <a:prstGeom prst="roundRect">
          <a:avLst/>
        </a:prstGeom>
        <a:gradFill rotWithShape="0">
          <a:gsLst>
            <a:gs pos="0">
              <a:schemeClr val="accent2">
                <a:hueOff val="947128"/>
                <a:satOff val="4941"/>
                <a:lumOff val="-1412"/>
                <a:alphaOff val="0"/>
                <a:tint val="85000"/>
                <a:shade val="98000"/>
                <a:satMod val="110000"/>
                <a:lumMod val="103000"/>
              </a:schemeClr>
            </a:gs>
            <a:gs pos="50000">
              <a:schemeClr val="accent2">
                <a:hueOff val="947128"/>
                <a:satOff val="4941"/>
                <a:lumOff val="-1412"/>
                <a:alphaOff val="0"/>
                <a:shade val="85000"/>
                <a:satMod val="105000"/>
                <a:lumMod val="100000"/>
              </a:schemeClr>
            </a:gs>
            <a:gs pos="100000">
              <a:schemeClr val="accent2">
                <a:hueOff val="947128"/>
                <a:satOff val="4941"/>
                <a:lumOff val="-1412"/>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Your breathing rate directly influences your heart rate and nervous system</a:t>
          </a:r>
        </a:p>
      </dsp:txBody>
      <dsp:txXfrm>
        <a:off x="36845" y="1723396"/>
        <a:ext cx="7309772" cy="681087"/>
      </dsp:txXfrm>
    </dsp:sp>
    <dsp:sp modelId="{3CCFB443-2CEA-4BFF-B98C-E45C1654AE74}">
      <dsp:nvSpPr>
        <dsp:cNvPr id="0" name=""/>
        <dsp:cNvSpPr/>
      </dsp:nvSpPr>
      <dsp:spPr>
        <a:xfrm>
          <a:off x="0" y="2496049"/>
          <a:ext cx="7383462" cy="754777"/>
        </a:xfrm>
        <a:prstGeom prst="roundRect">
          <a:avLst/>
        </a:prstGeom>
        <a:gradFill rotWithShape="0">
          <a:gsLst>
            <a:gs pos="0">
              <a:schemeClr val="accent2">
                <a:hueOff val="1894255"/>
                <a:satOff val="9883"/>
                <a:lumOff val="-2823"/>
                <a:alphaOff val="0"/>
                <a:tint val="85000"/>
                <a:shade val="98000"/>
                <a:satMod val="110000"/>
                <a:lumMod val="103000"/>
              </a:schemeClr>
            </a:gs>
            <a:gs pos="50000">
              <a:schemeClr val="accent2">
                <a:hueOff val="1894255"/>
                <a:satOff val="9883"/>
                <a:lumOff val="-2823"/>
                <a:alphaOff val="0"/>
                <a:shade val="85000"/>
                <a:satMod val="105000"/>
                <a:lumMod val="100000"/>
              </a:schemeClr>
            </a:gs>
            <a:gs pos="100000">
              <a:schemeClr val="accent2">
                <a:hueOff val="1894255"/>
                <a:satOff val="9883"/>
                <a:lumOff val="-2823"/>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Inhalation causes our heart rate to speed up and exhalation causes it to slow down</a:t>
          </a:r>
        </a:p>
      </dsp:txBody>
      <dsp:txXfrm>
        <a:off x="36845" y="2532894"/>
        <a:ext cx="7309772" cy="681087"/>
      </dsp:txXfrm>
    </dsp:sp>
    <dsp:sp modelId="{EA1A119D-8F73-48D7-9CAB-40145D57D89C}">
      <dsp:nvSpPr>
        <dsp:cNvPr id="0" name=""/>
        <dsp:cNvSpPr/>
      </dsp:nvSpPr>
      <dsp:spPr>
        <a:xfrm>
          <a:off x="0" y="3305547"/>
          <a:ext cx="7383462" cy="754777"/>
        </a:xfrm>
        <a:prstGeom prst="roundRect">
          <a:avLst/>
        </a:prstGeom>
        <a:gradFill rotWithShape="0">
          <a:gsLst>
            <a:gs pos="0">
              <a:schemeClr val="accent2">
                <a:hueOff val="2841383"/>
                <a:satOff val="14824"/>
                <a:lumOff val="-4235"/>
                <a:alphaOff val="0"/>
                <a:tint val="85000"/>
                <a:shade val="98000"/>
                <a:satMod val="110000"/>
                <a:lumMod val="103000"/>
              </a:schemeClr>
            </a:gs>
            <a:gs pos="50000">
              <a:schemeClr val="accent2">
                <a:hueOff val="2841383"/>
                <a:satOff val="14824"/>
                <a:lumOff val="-4235"/>
                <a:alphaOff val="0"/>
                <a:shade val="85000"/>
                <a:satMod val="105000"/>
                <a:lumMod val="100000"/>
              </a:schemeClr>
            </a:gs>
            <a:gs pos="100000">
              <a:schemeClr val="accent2">
                <a:hueOff val="2841383"/>
                <a:satOff val="14824"/>
                <a:lumOff val="-4235"/>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It’s important that the exhalation be longer than the inhalation</a:t>
          </a:r>
        </a:p>
      </dsp:txBody>
      <dsp:txXfrm>
        <a:off x="36845" y="3342392"/>
        <a:ext cx="7309772" cy="681087"/>
      </dsp:txXfrm>
    </dsp:sp>
    <dsp:sp modelId="{AA463B8F-468B-4CAC-8A8D-A3EDC4A6B317}">
      <dsp:nvSpPr>
        <dsp:cNvPr id="0" name=""/>
        <dsp:cNvSpPr/>
      </dsp:nvSpPr>
      <dsp:spPr>
        <a:xfrm>
          <a:off x="0" y="4115045"/>
          <a:ext cx="7383462" cy="754777"/>
        </a:xfrm>
        <a:prstGeom prst="roundRect">
          <a:avLst/>
        </a:prstGeom>
        <a:gradFill rotWithShape="0">
          <a:gsLst>
            <a:gs pos="0">
              <a:schemeClr val="accent2">
                <a:hueOff val="3788511"/>
                <a:satOff val="19766"/>
                <a:lumOff val="-5646"/>
                <a:alphaOff val="0"/>
                <a:tint val="85000"/>
                <a:shade val="98000"/>
                <a:satMod val="110000"/>
                <a:lumMod val="103000"/>
              </a:schemeClr>
            </a:gs>
            <a:gs pos="50000">
              <a:schemeClr val="accent2">
                <a:hueOff val="3788511"/>
                <a:satOff val="19766"/>
                <a:lumOff val="-5646"/>
                <a:alphaOff val="0"/>
                <a:shade val="85000"/>
                <a:satMod val="105000"/>
                <a:lumMod val="100000"/>
              </a:schemeClr>
            </a:gs>
            <a:gs pos="100000">
              <a:schemeClr val="accent2">
                <a:hueOff val="3788511"/>
                <a:satOff val="19766"/>
                <a:lumOff val="-5646"/>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It</a:t>
          </a:r>
          <a:r>
            <a:rPr lang="en-CA" sz="1900" kern="1200"/>
            <a:t>’s easy to confuse which should be longer the inhalation or exhalation. Find a way to remember think for example “save the best for last”</a:t>
          </a:r>
          <a:endParaRPr lang="en-US" sz="1900" kern="1200"/>
        </a:p>
      </dsp:txBody>
      <dsp:txXfrm>
        <a:off x="36845" y="4151890"/>
        <a:ext cx="7309772" cy="681087"/>
      </dsp:txXfrm>
    </dsp:sp>
    <dsp:sp modelId="{5466DA8E-FB70-401C-89D2-68E1E403D43E}">
      <dsp:nvSpPr>
        <dsp:cNvPr id="0" name=""/>
        <dsp:cNvSpPr/>
      </dsp:nvSpPr>
      <dsp:spPr>
        <a:xfrm>
          <a:off x="0" y="4924543"/>
          <a:ext cx="7383462" cy="754777"/>
        </a:xfrm>
        <a:prstGeom prst="roundRect">
          <a:avLst/>
        </a:prstGeom>
        <a:gradFill rotWithShape="0">
          <a:gsLst>
            <a:gs pos="0">
              <a:schemeClr val="accent2">
                <a:hueOff val="4735638"/>
                <a:satOff val="24707"/>
                <a:lumOff val="-7058"/>
                <a:alphaOff val="0"/>
                <a:tint val="85000"/>
                <a:shade val="98000"/>
                <a:satMod val="110000"/>
                <a:lumMod val="103000"/>
              </a:schemeClr>
            </a:gs>
            <a:gs pos="50000">
              <a:schemeClr val="accent2">
                <a:hueOff val="4735638"/>
                <a:satOff val="24707"/>
                <a:lumOff val="-7058"/>
                <a:alphaOff val="0"/>
                <a:shade val="85000"/>
                <a:satMod val="105000"/>
                <a:lumMod val="100000"/>
              </a:schemeClr>
            </a:gs>
            <a:gs pos="100000">
              <a:schemeClr val="accent2">
                <a:hueOff val="4735638"/>
                <a:satOff val="24707"/>
                <a:lumOff val="-7058"/>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Count to 10 with each cycle of inhalation and exhalation. Count 1-4 for the inhalation, and 5-10 for the exhalation</a:t>
          </a:r>
        </a:p>
      </dsp:txBody>
      <dsp:txXfrm>
        <a:off x="36845" y="4961388"/>
        <a:ext cx="7309772" cy="6810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DBD76-36A3-414B-8BED-A45B482AC61F}">
      <dsp:nvSpPr>
        <dsp:cNvPr id="0" name=""/>
        <dsp:cNvSpPr/>
      </dsp:nvSpPr>
      <dsp:spPr>
        <a:xfrm>
          <a:off x="479427" y="1062"/>
          <a:ext cx="2588378" cy="15530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 Requires systematically tightening and relaxing specific muscle groups to soothe anxiety</a:t>
          </a:r>
        </a:p>
      </dsp:txBody>
      <dsp:txXfrm>
        <a:off x="479427" y="1062"/>
        <a:ext cx="2588378" cy="1553027"/>
      </dsp:txXfrm>
    </dsp:sp>
    <dsp:sp modelId="{E39F8A6A-E0A4-4EB9-A29A-A0FCDB144989}">
      <dsp:nvSpPr>
        <dsp:cNvPr id="0" name=""/>
        <dsp:cNvSpPr/>
      </dsp:nvSpPr>
      <dsp:spPr>
        <a:xfrm>
          <a:off x="3326643" y="1062"/>
          <a:ext cx="2588378" cy="155302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2. Typically, when we are experiencing anxiety or stress, we tighten our muscles</a:t>
          </a:r>
        </a:p>
      </dsp:txBody>
      <dsp:txXfrm>
        <a:off x="3326643" y="1062"/>
        <a:ext cx="2588378" cy="1553027"/>
      </dsp:txXfrm>
    </dsp:sp>
    <dsp:sp modelId="{CF3A2C46-44B7-4B47-91E1-E5DC30F8B460}">
      <dsp:nvSpPr>
        <dsp:cNvPr id="0" name=""/>
        <dsp:cNvSpPr/>
      </dsp:nvSpPr>
      <dsp:spPr>
        <a:xfrm>
          <a:off x="209550" y="1940492"/>
          <a:ext cx="2588378" cy="155302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3. Emotional stress= muscle tension</a:t>
          </a:r>
        </a:p>
      </dsp:txBody>
      <dsp:txXfrm>
        <a:off x="209550" y="1940492"/>
        <a:ext cx="2588378" cy="1553027"/>
      </dsp:txXfrm>
    </dsp:sp>
    <dsp:sp modelId="{381A04EC-7D69-45C5-BDFE-9CD0FD83D3A3}">
      <dsp:nvSpPr>
        <dsp:cNvPr id="0" name=""/>
        <dsp:cNvSpPr/>
      </dsp:nvSpPr>
      <dsp:spPr>
        <a:xfrm>
          <a:off x="3056766" y="1812927"/>
          <a:ext cx="3128132" cy="180815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4. Not only can progressive relaxation help with immediate distress, but it can also prevent future distress because muscles can’t be relaxed and tense at the same time </a:t>
          </a:r>
        </a:p>
      </dsp:txBody>
      <dsp:txXfrm>
        <a:off x="3056766" y="1812927"/>
        <a:ext cx="3128132" cy="1808158"/>
      </dsp:txXfrm>
    </dsp:sp>
    <dsp:sp modelId="{80AFFDED-82E9-43C8-93C0-114A0D63C1C5}">
      <dsp:nvSpPr>
        <dsp:cNvPr id="0" name=""/>
        <dsp:cNvSpPr/>
      </dsp:nvSpPr>
      <dsp:spPr>
        <a:xfrm>
          <a:off x="479427" y="3879923"/>
          <a:ext cx="2588378" cy="155302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5. Dr. Wolpe created a short form of this technique by using cue words to train your muscles to release tension page 81-82</a:t>
          </a:r>
        </a:p>
      </dsp:txBody>
      <dsp:txXfrm>
        <a:off x="479427" y="3879923"/>
        <a:ext cx="2588378" cy="1553027"/>
      </dsp:txXfrm>
    </dsp:sp>
    <dsp:sp modelId="{25C0F303-13BD-470B-BB08-894CCD12327A}">
      <dsp:nvSpPr>
        <dsp:cNvPr id="0" name=""/>
        <dsp:cNvSpPr/>
      </dsp:nvSpPr>
      <dsp:spPr>
        <a:xfrm>
          <a:off x="3326643" y="3879923"/>
          <a:ext cx="2588378" cy="15530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6. Tense muscles, release quickly, pause to notice sensations, repeat</a:t>
          </a:r>
        </a:p>
      </dsp:txBody>
      <dsp:txXfrm>
        <a:off x="3326643" y="3879923"/>
        <a:ext cx="2588378" cy="15530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BE7CD-F9B5-D74B-93F4-F7CDE256C2F2}">
      <dsp:nvSpPr>
        <dsp:cNvPr id="0" name=""/>
        <dsp:cNvSpPr/>
      </dsp:nvSpPr>
      <dsp:spPr>
        <a:xfrm>
          <a:off x="0" y="5682"/>
          <a:ext cx="6962775" cy="1576826"/>
        </a:xfrm>
        <a:prstGeom prst="round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There are 3 types of muscular tension choose the one that feels right for you</a:t>
          </a:r>
        </a:p>
      </dsp:txBody>
      <dsp:txXfrm>
        <a:off x="76974" y="82656"/>
        <a:ext cx="6808827" cy="1422878"/>
      </dsp:txXfrm>
    </dsp:sp>
    <dsp:sp modelId="{8A2438C8-9384-4053-BB37-A1C5E4C26A0F}">
      <dsp:nvSpPr>
        <dsp:cNvPr id="0" name=""/>
        <dsp:cNvSpPr/>
      </dsp:nvSpPr>
      <dsp:spPr>
        <a:xfrm>
          <a:off x="0" y="1645868"/>
          <a:ext cx="6962775" cy="1576826"/>
        </a:xfrm>
        <a:prstGeom prst="roundRect">
          <a:avLst/>
        </a:prstGeom>
        <a:gradFill rotWithShape="0">
          <a:gsLst>
            <a:gs pos="0">
              <a:schemeClr val="accent2">
                <a:hueOff val="1578546"/>
                <a:satOff val="8236"/>
                <a:lumOff val="-2353"/>
                <a:alphaOff val="0"/>
                <a:tint val="85000"/>
                <a:shade val="98000"/>
                <a:satMod val="110000"/>
                <a:lumMod val="103000"/>
              </a:schemeClr>
            </a:gs>
            <a:gs pos="50000">
              <a:schemeClr val="accent2">
                <a:hueOff val="1578546"/>
                <a:satOff val="8236"/>
                <a:lumOff val="-2353"/>
                <a:alphaOff val="0"/>
                <a:shade val="85000"/>
                <a:satMod val="105000"/>
                <a:lumMod val="100000"/>
              </a:schemeClr>
            </a:gs>
            <a:gs pos="100000">
              <a:schemeClr val="accent2">
                <a:hueOff val="1578546"/>
                <a:satOff val="8236"/>
                <a:lumOff val="-2353"/>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bg1"/>
              </a:solidFill>
            </a:rPr>
            <a:t>Active tension</a:t>
          </a:r>
          <a:r>
            <a:rPr lang="en-US" sz="2200" kern="1200"/>
            <a:t>: tighten a groups of muscles until you notice the tension, then hold for 5 seconds, then relax</a:t>
          </a:r>
        </a:p>
      </dsp:txBody>
      <dsp:txXfrm>
        <a:off x="76974" y="1722842"/>
        <a:ext cx="6808827" cy="1422878"/>
      </dsp:txXfrm>
    </dsp:sp>
    <dsp:sp modelId="{2CF1A8BD-0372-4988-9EEF-5640C09B78F7}">
      <dsp:nvSpPr>
        <dsp:cNvPr id="0" name=""/>
        <dsp:cNvSpPr/>
      </dsp:nvSpPr>
      <dsp:spPr>
        <a:xfrm>
          <a:off x="0" y="3286055"/>
          <a:ext cx="6962775" cy="1576826"/>
        </a:xfrm>
        <a:prstGeom prst="roundRect">
          <a:avLst/>
        </a:prstGeom>
        <a:gradFill rotWithShape="0">
          <a:gsLst>
            <a:gs pos="0">
              <a:schemeClr val="accent2">
                <a:hueOff val="3157092"/>
                <a:satOff val="16471"/>
                <a:lumOff val="-4705"/>
                <a:alphaOff val="0"/>
                <a:tint val="85000"/>
                <a:shade val="98000"/>
                <a:satMod val="110000"/>
                <a:lumMod val="103000"/>
              </a:schemeClr>
            </a:gs>
            <a:gs pos="50000">
              <a:schemeClr val="accent2">
                <a:hueOff val="3157092"/>
                <a:satOff val="16471"/>
                <a:lumOff val="-4705"/>
                <a:alphaOff val="0"/>
                <a:shade val="85000"/>
                <a:satMod val="105000"/>
                <a:lumMod val="100000"/>
              </a:schemeClr>
            </a:gs>
            <a:gs pos="100000">
              <a:schemeClr val="accent2">
                <a:hueOff val="3157092"/>
                <a:satOff val="16471"/>
                <a:lumOff val="-4705"/>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bg1"/>
              </a:solidFill>
            </a:rPr>
            <a:t>Threshold tension</a:t>
          </a:r>
          <a:r>
            <a:rPr lang="en-US" sz="2200" kern="1200"/>
            <a:t>: A subtler version of active tension, tense muscles only to the point of barely noticing any tension. This may be helpful if you have muscular injuries</a:t>
          </a:r>
        </a:p>
      </dsp:txBody>
      <dsp:txXfrm>
        <a:off x="76974" y="3363029"/>
        <a:ext cx="6808827" cy="1422878"/>
      </dsp:txXfrm>
    </dsp:sp>
    <dsp:sp modelId="{AB1A7DA5-A5C9-4A1D-B4FE-FDB6BFC36688}">
      <dsp:nvSpPr>
        <dsp:cNvPr id="0" name=""/>
        <dsp:cNvSpPr/>
      </dsp:nvSpPr>
      <dsp:spPr>
        <a:xfrm>
          <a:off x="0" y="4926241"/>
          <a:ext cx="6962775" cy="1576826"/>
        </a:xfrm>
        <a:prstGeom prst="roundRect">
          <a:avLst/>
        </a:prstGeom>
        <a:gradFill rotWithShape="0">
          <a:gsLst>
            <a:gs pos="0">
              <a:schemeClr val="accent2">
                <a:hueOff val="4735638"/>
                <a:satOff val="24707"/>
                <a:lumOff val="-7058"/>
                <a:alphaOff val="0"/>
                <a:tint val="85000"/>
                <a:shade val="98000"/>
                <a:satMod val="110000"/>
                <a:lumMod val="103000"/>
              </a:schemeClr>
            </a:gs>
            <a:gs pos="50000">
              <a:schemeClr val="accent2">
                <a:hueOff val="4735638"/>
                <a:satOff val="24707"/>
                <a:lumOff val="-7058"/>
                <a:alphaOff val="0"/>
                <a:shade val="85000"/>
                <a:satMod val="105000"/>
                <a:lumMod val="100000"/>
              </a:schemeClr>
            </a:gs>
            <a:gs pos="100000">
              <a:schemeClr val="accent2">
                <a:hueOff val="4735638"/>
                <a:satOff val="24707"/>
                <a:lumOff val="-7058"/>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bg1"/>
              </a:solidFill>
            </a:rPr>
            <a:t>Passive tension</a:t>
          </a:r>
          <a:r>
            <a:rPr lang="en-US" sz="2200" kern="1200"/>
            <a:t>: Requires you to notice tension in an area as opposed to creating tension in that area. Focus your thoughts on releasing the tension. ex. Think of tension melting away</a:t>
          </a:r>
        </a:p>
      </dsp:txBody>
      <dsp:txXfrm>
        <a:off x="76974" y="5003215"/>
        <a:ext cx="6808827" cy="14228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DF59F-1594-3346-A106-9FDE19A241DA}">
      <dsp:nvSpPr>
        <dsp:cNvPr id="0" name=""/>
        <dsp:cNvSpPr/>
      </dsp:nvSpPr>
      <dsp:spPr>
        <a:xfrm>
          <a:off x="0" y="1122715"/>
          <a:ext cx="7115175" cy="993128"/>
        </a:xfrm>
        <a:prstGeom prst="roundRect">
          <a:avLst/>
        </a:prstGeom>
        <a:gradFill rotWithShape="0">
          <a:gsLst>
            <a:gs pos="0">
              <a:schemeClr val="accent3">
                <a:hueOff val="0"/>
                <a:satOff val="0"/>
                <a:lumOff val="0"/>
                <a:alphaOff val="0"/>
                <a:tint val="85000"/>
                <a:shade val="98000"/>
                <a:satMod val="110000"/>
                <a:lumMod val="103000"/>
              </a:schemeClr>
            </a:gs>
            <a:gs pos="50000">
              <a:schemeClr val="accent3">
                <a:hueOff val="0"/>
                <a:satOff val="0"/>
                <a:lumOff val="0"/>
                <a:alphaOff val="0"/>
                <a:shade val="85000"/>
                <a:satMod val="105000"/>
                <a:lumMod val="100000"/>
              </a:schemeClr>
            </a:gs>
            <a:gs pos="100000">
              <a:schemeClr val="accent3">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Also known as bilateral stimulation</a:t>
          </a:r>
        </a:p>
      </dsp:txBody>
      <dsp:txXfrm>
        <a:off x="48481" y="1171196"/>
        <a:ext cx="7018213" cy="896166"/>
      </dsp:txXfrm>
    </dsp:sp>
    <dsp:sp modelId="{8A99E2A3-DC3F-324C-822D-4ECFE3894839}">
      <dsp:nvSpPr>
        <dsp:cNvPr id="0" name=""/>
        <dsp:cNvSpPr/>
      </dsp:nvSpPr>
      <dsp:spPr>
        <a:xfrm>
          <a:off x="0" y="2115080"/>
          <a:ext cx="7115175" cy="993128"/>
        </a:xfrm>
        <a:prstGeom prst="roundRect">
          <a:avLst/>
        </a:prstGeom>
        <a:gradFill rotWithShape="0">
          <a:gsLst>
            <a:gs pos="0">
              <a:schemeClr val="accent3">
                <a:hueOff val="2635724"/>
                <a:satOff val="-1298"/>
                <a:lumOff val="4608"/>
                <a:alphaOff val="0"/>
                <a:tint val="85000"/>
                <a:shade val="98000"/>
                <a:satMod val="110000"/>
                <a:lumMod val="103000"/>
              </a:schemeClr>
            </a:gs>
            <a:gs pos="50000">
              <a:schemeClr val="accent3">
                <a:hueOff val="2635724"/>
                <a:satOff val="-1298"/>
                <a:lumOff val="4608"/>
                <a:alphaOff val="0"/>
                <a:shade val="85000"/>
                <a:satMod val="105000"/>
                <a:lumMod val="100000"/>
              </a:schemeClr>
            </a:gs>
            <a:gs pos="100000">
              <a:schemeClr val="accent3">
                <a:hueOff val="2635724"/>
                <a:satOff val="-1298"/>
                <a:lumOff val="4608"/>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Is one of the components of EMDR (eye movement desensitization and reprocessing)</a:t>
          </a:r>
        </a:p>
      </dsp:txBody>
      <dsp:txXfrm>
        <a:off x="48481" y="2163561"/>
        <a:ext cx="7018213" cy="896166"/>
      </dsp:txXfrm>
    </dsp:sp>
    <dsp:sp modelId="{26E5DA20-1252-EB45-A02A-9ACF77FA847E}">
      <dsp:nvSpPr>
        <dsp:cNvPr id="0" name=""/>
        <dsp:cNvSpPr/>
      </dsp:nvSpPr>
      <dsp:spPr>
        <a:xfrm>
          <a:off x="0" y="3180209"/>
          <a:ext cx="7115175" cy="993128"/>
        </a:xfrm>
        <a:prstGeom prst="roundRect">
          <a:avLst/>
        </a:prstGeom>
        <a:gradFill rotWithShape="0">
          <a:gsLst>
            <a:gs pos="0">
              <a:schemeClr val="accent3">
                <a:hueOff val="5271449"/>
                <a:satOff val="-2597"/>
                <a:lumOff val="9215"/>
                <a:alphaOff val="0"/>
                <a:tint val="85000"/>
                <a:shade val="98000"/>
                <a:satMod val="110000"/>
                <a:lumMod val="103000"/>
              </a:schemeClr>
            </a:gs>
            <a:gs pos="50000">
              <a:schemeClr val="accent3">
                <a:hueOff val="5271449"/>
                <a:satOff val="-2597"/>
                <a:lumOff val="9215"/>
                <a:alphaOff val="0"/>
                <a:shade val="85000"/>
                <a:satMod val="105000"/>
                <a:lumMod val="100000"/>
              </a:schemeClr>
            </a:gs>
            <a:gs pos="100000">
              <a:schemeClr val="accent3">
                <a:hueOff val="5271449"/>
                <a:satOff val="-2597"/>
                <a:lumOff val="9215"/>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Requires you to move your eyes back and forth at a comfortable pace for 30 seconds</a:t>
          </a:r>
        </a:p>
      </dsp:txBody>
      <dsp:txXfrm>
        <a:off x="48481" y="3228690"/>
        <a:ext cx="7018213" cy="896166"/>
      </dsp:txXfrm>
    </dsp:sp>
    <dsp:sp modelId="{0D8293B5-4C43-E34E-A5A6-499C037A25DA}">
      <dsp:nvSpPr>
        <dsp:cNvPr id="0" name=""/>
        <dsp:cNvSpPr/>
      </dsp:nvSpPr>
      <dsp:spPr>
        <a:xfrm>
          <a:off x="0" y="4245337"/>
          <a:ext cx="7115175" cy="993128"/>
        </a:xfrm>
        <a:prstGeom prst="roundRect">
          <a:avLst/>
        </a:prstGeom>
        <a:gradFill rotWithShape="0">
          <a:gsLst>
            <a:gs pos="0">
              <a:schemeClr val="accent3">
                <a:hueOff val="7907173"/>
                <a:satOff val="-3895"/>
                <a:lumOff val="13823"/>
                <a:alphaOff val="0"/>
                <a:tint val="85000"/>
                <a:shade val="98000"/>
                <a:satMod val="110000"/>
                <a:lumMod val="103000"/>
              </a:schemeClr>
            </a:gs>
            <a:gs pos="50000">
              <a:schemeClr val="accent3">
                <a:hueOff val="7907173"/>
                <a:satOff val="-3895"/>
                <a:lumOff val="13823"/>
                <a:alphaOff val="0"/>
                <a:shade val="85000"/>
                <a:satMod val="105000"/>
                <a:lumMod val="100000"/>
              </a:schemeClr>
            </a:gs>
            <a:gs pos="100000">
              <a:schemeClr val="accent3">
                <a:hueOff val="7907173"/>
                <a:satOff val="-3895"/>
                <a:lumOff val="13823"/>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Research has shown that this technique helps reduce emotional distress and has a relaxing effect</a:t>
          </a:r>
        </a:p>
      </dsp:txBody>
      <dsp:txXfrm>
        <a:off x="48481" y="4293818"/>
        <a:ext cx="7018213" cy="896166"/>
      </dsp:txXfrm>
    </dsp:sp>
    <dsp:sp modelId="{5BD7D0FE-00AE-7B44-9E44-461E6AD09A7B}">
      <dsp:nvSpPr>
        <dsp:cNvPr id="0" name=""/>
        <dsp:cNvSpPr/>
      </dsp:nvSpPr>
      <dsp:spPr>
        <a:xfrm>
          <a:off x="0" y="5310466"/>
          <a:ext cx="7115175" cy="993128"/>
        </a:xfrm>
        <a:prstGeom prst="roundRect">
          <a:avLst/>
        </a:prstGeom>
        <a:gradFill rotWithShape="0">
          <a:gsLst>
            <a:gs pos="0">
              <a:schemeClr val="accent3">
                <a:hueOff val="10542897"/>
                <a:satOff val="-5193"/>
                <a:lumOff val="18430"/>
                <a:alphaOff val="0"/>
                <a:tint val="85000"/>
                <a:shade val="98000"/>
                <a:satMod val="110000"/>
                <a:lumMod val="103000"/>
              </a:schemeClr>
            </a:gs>
            <a:gs pos="50000">
              <a:schemeClr val="accent3">
                <a:hueOff val="10542897"/>
                <a:satOff val="-5193"/>
                <a:lumOff val="18430"/>
                <a:alphaOff val="0"/>
                <a:shade val="85000"/>
                <a:satMod val="105000"/>
                <a:lumMod val="100000"/>
              </a:schemeClr>
            </a:gs>
            <a:gs pos="100000">
              <a:schemeClr val="accent3">
                <a:hueOff val="10542897"/>
                <a:satOff val="-5193"/>
                <a:lumOff val="1843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You can practice this technique while recalling a </a:t>
          </a:r>
          <a:r>
            <a:rPr lang="en-US" sz="2500" i="0" u="sng" kern="1200"/>
            <a:t>mildly</a:t>
          </a:r>
          <a:r>
            <a:rPr lang="en-US" sz="2500" i="1" kern="1200"/>
            <a:t> </a:t>
          </a:r>
          <a:r>
            <a:rPr lang="en-US" sz="2500" kern="1200"/>
            <a:t>disturbing memory </a:t>
          </a:r>
        </a:p>
      </dsp:txBody>
      <dsp:txXfrm>
        <a:off x="48481" y="5358947"/>
        <a:ext cx="7018213" cy="8961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69" tIns="46585" rIns="93169" bIns="46585" rtlCol="0"/>
          <a:lstStyle>
            <a:lvl1pPr algn="l">
              <a:defRPr sz="1200"/>
            </a:lvl1pPr>
          </a:lstStyle>
          <a:p>
            <a:endParaRPr lang="en-CA"/>
          </a:p>
        </p:txBody>
      </p:sp>
      <p:sp>
        <p:nvSpPr>
          <p:cNvPr id="3" name="Date Placeholder 2"/>
          <p:cNvSpPr>
            <a:spLocks noGrp="1"/>
          </p:cNvSpPr>
          <p:nvPr>
            <p:ph type="dt" idx="1"/>
          </p:nvPr>
        </p:nvSpPr>
        <p:spPr>
          <a:xfrm>
            <a:off x="3970938" y="0"/>
            <a:ext cx="3037840" cy="466435"/>
          </a:xfrm>
          <a:prstGeom prst="rect">
            <a:avLst/>
          </a:prstGeom>
        </p:spPr>
        <p:txBody>
          <a:bodyPr vert="horz" lIns="93169" tIns="46585" rIns="93169" bIns="46585" rtlCol="0"/>
          <a:lstStyle>
            <a:lvl1pPr algn="r">
              <a:defRPr sz="1200"/>
            </a:lvl1pPr>
          </a:lstStyle>
          <a:p>
            <a:fld id="{92E73095-FD9A-4C01-B199-7F9F39B09317}" type="datetimeFigureOut">
              <a:rPr lang="en-CA" smtClean="0"/>
              <a:t>2025-11-19</a:t>
            </a:fld>
            <a:endParaRPr lang="en-CA"/>
          </a:p>
        </p:txBody>
      </p:sp>
      <p:sp>
        <p:nvSpPr>
          <p:cNvPr id="4" name="Slide Image Placeholder 3"/>
          <p:cNvSpPr>
            <a:spLocks noGrp="1" noRot="1" noChangeAspect="1"/>
          </p:cNvSpPr>
          <p:nvPr>
            <p:ph type="sldImg" idx="2"/>
          </p:nvPr>
        </p:nvSpPr>
        <p:spPr>
          <a:xfrm>
            <a:off x="714375" y="1160463"/>
            <a:ext cx="5581650" cy="3140075"/>
          </a:xfrm>
          <a:prstGeom prst="rect">
            <a:avLst/>
          </a:prstGeom>
          <a:noFill/>
          <a:ln w="12700">
            <a:solidFill>
              <a:prstClr val="black"/>
            </a:solidFill>
          </a:ln>
        </p:spPr>
        <p:txBody>
          <a:bodyPr vert="horz" lIns="93169" tIns="46585" rIns="93169" bIns="46585" rtlCol="0" anchor="ctr"/>
          <a:lstStyle/>
          <a:p>
            <a:endParaRPr lang="en-CA"/>
          </a:p>
        </p:txBody>
      </p:sp>
      <p:sp>
        <p:nvSpPr>
          <p:cNvPr id="5" name="Notes Placeholder 4"/>
          <p:cNvSpPr>
            <a:spLocks noGrp="1"/>
          </p:cNvSpPr>
          <p:nvPr>
            <p:ph type="body" sz="quarter" idx="3"/>
          </p:nvPr>
        </p:nvSpPr>
        <p:spPr>
          <a:xfrm>
            <a:off x="701040" y="4473894"/>
            <a:ext cx="5608320" cy="3660457"/>
          </a:xfrm>
          <a:prstGeom prst="rect">
            <a:avLst/>
          </a:prstGeom>
        </p:spPr>
        <p:txBody>
          <a:bodyPr vert="horz" lIns="93169" tIns="46585" rIns="93169"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8"/>
            <a:ext cx="3037840" cy="466434"/>
          </a:xfrm>
          <a:prstGeom prst="rect">
            <a:avLst/>
          </a:prstGeom>
        </p:spPr>
        <p:txBody>
          <a:bodyPr vert="horz" lIns="93169" tIns="46585" rIns="93169" bIns="46585"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3169" tIns="46585" rIns="93169" bIns="46585" rtlCol="0" anchor="b"/>
          <a:lstStyle>
            <a:lvl1pPr algn="r">
              <a:defRPr sz="1200"/>
            </a:lvl1pPr>
          </a:lstStyle>
          <a:p>
            <a:fld id="{2FF8C233-7F71-4953-A4D4-132F80E66E58}" type="slidenum">
              <a:rPr lang="en-CA" smtClean="0"/>
              <a:t>‹#›</a:t>
            </a:fld>
            <a:endParaRPr lang="en-CA"/>
          </a:p>
        </p:txBody>
      </p:sp>
    </p:spTree>
    <p:extLst>
      <p:ext uri="{BB962C8B-B14F-4D97-AF65-F5344CB8AC3E}">
        <p14:creationId xmlns:p14="http://schemas.microsoft.com/office/powerpoint/2010/main" val="399834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40B9EDA-6718-4EC5-966B-C568BD4D92CC}" type="slidenum">
              <a:rPr lang="en-CA" smtClean="0"/>
              <a:t>2</a:t>
            </a:fld>
            <a:endParaRPr lang="en-CA"/>
          </a:p>
        </p:txBody>
      </p:sp>
    </p:spTree>
    <p:extLst>
      <p:ext uri="{BB962C8B-B14F-4D97-AF65-F5344CB8AC3E}">
        <p14:creationId xmlns:p14="http://schemas.microsoft.com/office/powerpoint/2010/main" val="244072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7FBAC6-29E3-411B-AD93-77E2F7020A39}" type="slidenum">
              <a:rPr lang="en-CA" smtClean="0"/>
              <a:t>137</a:t>
            </a:fld>
            <a:endParaRPr lang="en-CA"/>
          </a:p>
        </p:txBody>
      </p:sp>
    </p:spTree>
    <p:extLst>
      <p:ext uri="{BB962C8B-B14F-4D97-AF65-F5344CB8AC3E}">
        <p14:creationId xmlns:p14="http://schemas.microsoft.com/office/powerpoint/2010/main" val="960620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7FBAC6-29E3-411B-AD93-77E2F7020A39}" type="slidenum">
              <a:rPr lang="en-CA" smtClean="0"/>
              <a:t>138</a:t>
            </a:fld>
            <a:endParaRPr lang="en-CA"/>
          </a:p>
        </p:txBody>
      </p:sp>
    </p:spTree>
    <p:extLst>
      <p:ext uri="{BB962C8B-B14F-4D97-AF65-F5344CB8AC3E}">
        <p14:creationId xmlns:p14="http://schemas.microsoft.com/office/powerpoint/2010/main" val="3946680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FA08D4A-FBD4-4BFE-B2CE-786BAE5887B5}" type="slidenum">
              <a:rPr lang="en-CA" smtClean="0"/>
              <a:t>17</a:t>
            </a:fld>
            <a:endParaRPr lang="en-CA"/>
          </a:p>
        </p:txBody>
      </p:sp>
    </p:spTree>
    <p:extLst>
      <p:ext uri="{BB962C8B-B14F-4D97-AF65-F5344CB8AC3E}">
        <p14:creationId xmlns:p14="http://schemas.microsoft.com/office/powerpoint/2010/main" val="167752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Doing holes diary cards, we identify the problems that we want to work on and called him "targets" for change. These targets are the holes we fall into.</a:t>
            </a:r>
          </a:p>
          <a:p>
            <a:endParaRPr lang="en-US"/>
          </a:p>
          <a:p>
            <a:r>
              <a:rPr lang="en-US"/>
              <a:t>When we worked on crisis plans, we identified holes and then analyze them using the crisis plan template. We considered the triggers for as falling into those holes and explored other features of the holes such as accompanying thoughts, feelings and behaviors.</a:t>
            </a:r>
          </a:p>
          <a:p>
            <a:endParaRPr lang="en-US"/>
          </a:p>
          <a:p>
            <a:r>
              <a:rPr lang="en-US"/>
              <a:t>This analysis of the holes we fell into is essentially what we do in chain analysis: when our targets become activated, we analyze what might have triggered that activation, and consider the feelings, thoughts, and behaviors that were present during the activation.</a:t>
            </a:r>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48</a:t>
            </a:fld>
            <a:endParaRPr lang="en-CA"/>
          </a:p>
        </p:txBody>
      </p:sp>
    </p:spTree>
    <p:extLst>
      <p:ext uri="{BB962C8B-B14F-4D97-AF65-F5344CB8AC3E}">
        <p14:creationId xmlns:p14="http://schemas.microsoft.com/office/powerpoint/2010/main" val="2147372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Following good problem-solving strategies, to do a chain analysis use the algorithm and the template. It may be helpful to divide the algorithm into two parts. Part I is what you need to do before doing a chain analysis. Part II is how to do the chain analysis itself.</a:t>
            </a:r>
            <a:endParaRPr lang="en-CA"/>
          </a:p>
        </p:txBody>
      </p:sp>
      <p:sp>
        <p:nvSpPr>
          <p:cNvPr id="4" name="Slide Number Placeholder 3"/>
          <p:cNvSpPr>
            <a:spLocks noGrp="1"/>
          </p:cNvSpPr>
          <p:nvPr>
            <p:ph type="sldNum" sz="quarter" idx="5"/>
          </p:nvPr>
        </p:nvSpPr>
        <p:spPr/>
        <p:txBody>
          <a:bodyPr/>
          <a:lstStyle/>
          <a:p>
            <a:fld id="{A7F4324E-23AB-4BF6-9439-C0034F12F042}" type="slidenum">
              <a:rPr lang="en-CA" smtClean="0"/>
              <a:t>50</a:t>
            </a:fld>
            <a:endParaRPr lang="en-CA"/>
          </a:p>
        </p:txBody>
      </p:sp>
    </p:spTree>
    <p:extLst>
      <p:ext uri="{BB962C8B-B14F-4D97-AF65-F5344CB8AC3E}">
        <p14:creationId xmlns:p14="http://schemas.microsoft.com/office/powerpoint/2010/main" val="2952854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F88CA-A31C-81CD-3839-489BE8A9D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154A5-BEC4-120D-F8D2-253E0BF78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8AA9F-4E84-F461-57CD-56E01938BB3B}"/>
              </a:ext>
            </a:extLst>
          </p:cNvPr>
          <p:cNvSpPr>
            <a:spLocks noGrp="1"/>
          </p:cNvSpPr>
          <p:nvPr>
            <p:ph type="body" idx="1"/>
          </p:nvPr>
        </p:nvSpPr>
        <p:spPr/>
        <p:txBody>
          <a:bodyPr/>
          <a:lstStyle/>
          <a:p>
            <a:r>
              <a:rPr lang="en-US" dirty="0"/>
              <a:t>A template is a structured form that helps you carry out the steps prescribed in the algorithm. There are many different crisis plans templates. This one is a compilation of some of the best features of other templates.</a:t>
            </a:r>
            <a:endParaRPr lang="en-CA" dirty="0"/>
          </a:p>
        </p:txBody>
      </p:sp>
      <p:sp>
        <p:nvSpPr>
          <p:cNvPr id="4" name="Slide Number Placeholder 3">
            <a:extLst>
              <a:ext uri="{FF2B5EF4-FFF2-40B4-BE49-F238E27FC236}">
                <a16:creationId xmlns:a16="http://schemas.microsoft.com/office/drawing/2014/main" id="{5FA55221-05D4-DC35-2EE6-BC69B9975335}"/>
              </a:ext>
            </a:extLst>
          </p:cNvPr>
          <p:cNvSpPr>
            <a:spLocks noGrp="1"/>
          </p:cNvSpPr>
          <p:nvPr>
            <p:ph type="sldNum" sz="quarter" idx="5"/>
          </p:nvPr>
        </p:nvSpPr>
        <p:spPr/>
        <p:txBody>
          <a:bodyPr/>
          <a:lstStyle/>
          <a:p>
            <a:fld id="{AF1C05EF-FEBA-4A8D-BD90-77A3027595E3}" type="slidenum">
              <a:rPr lang="en-CA" smtClean="0"/>
              <a:t>62</a:t>
            </a:fld>
            <a:endParaRPr lang="en-CA"/>
          </a:p>
        </p:txBody>
      </p:sp>
    </p:spTree>
    <p:extLst>
      <p:ext uri="{BB962C8B-B14F-4D97-AF65-F5344CB8AC3E}">
        <p14:creationId xmlns:p14="http://schemas.microsoft.com/office/powerpoint/2010/main" val="1201254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wheel of feelings, the list of cognitive errors and automatic negative thoughts, and that of internalizing and externalizing </a:t>
            </a:r>
            <a:r>
              <a:rPr lang="en-US" dirty="0" err="1"/>
              <a:t>behaviours</a:t>
            </a:r>
            <a:r>
              <a:rPr lang="en-US" dirty="0"/>
              <a:t> helped you find your holes. They can also help you find your targets which may be the same as your holes or different from them.</a:t>
            </a:r>
            <a:endParaRPr lang="en-CA" dirty="0"/>
          </a:p>
        </p:txBody>
      </p:sp>
      <p:sp>
        <p:nvSpPr>
          <p:cNvPr id="4" name="Slide Number Placeholder 3"/>
          <p:cNvSpPr>
            <a:spLocks noGrp="1"/>
          </p:cNvSpPr>
          <p:nvPr>
            <p:ph type="sldNum" sz="quarter" idx="5"/>
          </p:nvPr>
        </p:nvSpPr>
        <p:spPr/>
        <p:txBody>
          <a:bodyPr/>
          <a:lstStyle/>
          <a:p>
            <a:fld id="{3B7FBAC6-29E3-411B-AD93-77E2F7020A39}" type="slidenum">
              <a:rPr lang="en-CA" smtClean="0"/>
              <a:t>65</a:t>
            </a:fld>
            <a:endParaRPr lang="en-CA"/>
          </a:p>
        </p:txBody>
      </p:sp>
    </p:spTree>
    <p:extLst>
      <p:ext uri="{BB962C8B-B14F-4D97-AF65-F5344CB8AC3E}">
        <p14:creationId xmlns:p14="http://schemas.microsoft.com/office/powerpoint/2010/main" val="1792188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887DA-175A-ED60-6C0B-4D3213BFA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798FA-C323-D4DA-6DEF-8390BA59E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C724D9-7DD5-317F-9C3D-E17EB71E3404}"/>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17A382FA-0D14-528A-D5A7-1C91DA27CF2F}"/>
              </a:ext>
            </a:extLst>
          </p:cNvPr>
          <p:cNvSpPr>
            <a:spLocks noGrp="1"/>
          </p:cNvSpPr>
          <p:nvPr>
            <p:ph type="sldNum" sz="quarter" idx="5"/>
          </p:nvPr>
        </p:nvSpPr>
        <p:spPr/>
        <p:txBody>
          <a:bodyPr/>
          <a:lstStyle/>
          <a:p>
            <a:fld id="{7FA08D4A-FBD4-4BFE-B2CE-786BAE5887B5}" type="slidenum">
              <a:rPr lang="en-CA" smtClean="0"/>
              <a:t>95</a:t>
            </a:fld>
            <a:endParaRPr lang="en-CA"/>
          </a:p>
        </p:txBody>
      </p:sp>
    </p:spTree>
    <p:extLst>
      <p:ext uri="{BB962C8B-B14F-4D97-AF65-F5344CB8AC3E}">
        <p14:creationId xmlns:p14="http://schemas.microsoft.com/office/powerpoint/2010/main" val="586381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template is a structured form that helps you carry out the steps prescribed in the algorithm. There are many different crisis plans templates. This one is a compilation of some of the best features of other templates.</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134</a:t>
            </a:fld>
            <a:endParaRPr lang="en-CA"/>
          </a:p>
        </p:txBody>
      </p:sp>
    </p:spTree>
    <p:extLst>
      <p:ext uri="{BB962C8B-B14F-4D97-AF65-F5344CB8AC3E}">
        <p14:creationId xmlns:p14="http://schemas.microsoft.com/office/powerpoint/2010/main" val="2088141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135</a:t>
            </a:fld>
            <a:endParaRPr lang="en-CA"/>
          </a:p>
        </p:txBody>
      </p:sp>
    </p:spTree>
    <p:extLst>
      <p:ext uri="{BB962C8B-B14F-4D97-AF65-F5344CB8AC3E}">
        <p14:creationId xmlns:p14="http://schemas.microsoft.com/office/powerpoint/2010/main" val="2694628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F560CACF-B95D-4994-B0F9-12BD760836C4}" type="datetime1">
              <a:rPr lang="en-CA" smtClean="0"/>
              <a:t>2025-11-19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3ED1689-1C0B-4D00-A14A-39B713266422}" type="slidenum">
              <a:rPr lang="en-CA" smtClean="0"/>
              <a:t>‹#›</a:t>
            </a:fld>
            <a:endParaRPr lang="en-CA"/>
          </a:p>
        </p:txBody>
      </p:sp>
    </p:spTree>
    <p:extLst>
      <p:ext uri="{BB962C8B-B14F-4D97-AF65-F5344CB8AC3E}">
        <p14:creationId xmlns:p14="http://schemas.microsoft.com/office/powerpoint/2010/main" val="952752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A1C78A-79E7-435D-B060-0199CE604358}" type="datetime1">
              <a:rPr lang="en-CA" smtClean="0"/>
              <a:t>2025-11-19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3ED1689-1C0B-4D00-A14A-39B713266422}" type="slidenum">
              <a:rPr lang="en-CA" smtClean="0"/>
              <a:t>‹#›</a:t>
            </a:fld>
            <a:endParaRPr lang="en-CA"/>
          </a:p>
        </p:txBody>
      </p:sp>
    </p:spTree>
    <p:extLst>
      <p:ext uri="{BB962C8B-B14F-4D97-AF65-F5344CB8AC3E}">
        <p14:creationId xmlns:p14="http://schemas.microsoft.com/office/powerpoint/2010/main" val="215763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4EF1272F-F6D5-4C88-A8BF-319DE2A94D04}" type="datetime1">
              <a:rPr lang="en-CA" smtClean="0"/>
              <a:t>2025-11-19</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33ED1689-1C0B-4D00-A14A-39B713266422}" type="slidenum">
              <a:rPr lang="en-CA" smtClean="0"/>
              <a:t>‹#›</a:t>
            </a:fld>
            <a:endParaRPr lang="en-CA"/>
          </a:p>
        </p:txBody>
      </p:sp>
    </p:spTree>
    <p:extLst>
      <p:ext uri="{BB962C8B-B14F-4D97-AF65-F5344CB8AC3E}">
        <p14:creationId xmlns:p14="http://schemas.microsoft.com/office/powerpoint/2010/main" val="342566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838001-C343-49FA-8402-07D6CBB2C9BC}" type="datetime1">
              <a:rPr lang="en-CA" smtClean="0"/>
              <a:t>2025-11-19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3ED1689-1C0B-4D00-A14A-39B713266422}" type="slidenum">
              <a:rPr lang="en-CA" smtClean="0"/>
              <a:t>‹#›</a:t>
            </a:fld>
            <a:endParaRPr lang="en-CA"/>
          </a:p>
        </p:txBody>
      </p:sp>
    </p:spTree>
    <p:extLst>
      <p:ext uri="{BB962C8B-B14F-4D97-AF65-F5344CB8AC3E}">
        <p14:creationId xmlns:p14="http://schemas.microsoft.com/office/powerpoint/2010/main" val="3185437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C5B728D8-1B20-48FD-B435-4342304A3C0A}" type="datetime1">
              <a:rPr lang="en-CA" smtClean="0"/>
              <a:t>2025-11-19</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3ED1689-1C0B-4D00-A14A-39B713266422}" type="slidenum">
              <a:rPr lang="en-CA" smtClean="0"/>
              <a:t>‹#›</a:t>
            </a:fld>
            <a:endParaRPr lang="en-CA"/>
          </a:p>
        </p:txBody>
      </p:sp>
    </p:spTree>
    <p:extLst>
      <p:ext uri="{BB962C8B-B14F-4D97-AF65-F5344CB8AC3E}">
        <p14:creationId xmlns:p14="http://schemas.microsoft.com/office/powerpoint/2010/main" val="120411825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5241A0-5165-4B3E-B181-2BF701427903}" type="datetime1">
              <a:rPr lang="en-CA" smtClean="0"/>
              <a:t>2025-11-19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3ED1689-1C0B-4D00-A14A-39B713266422}" type="slidenum">
              <a:rPr lang="en-CA" smtClean="0"/>
              <a:t>‹#›</a:t>
            </a:fld>
            <a:endParaRPr lang="en-CA"/>
          </a:p>
        </p:txBody>
      </p:sp>
    </p:spTree>
    <p:extLst>
      <p:ext uri="{BB962C8B-B14F-4D97-AF65-F5344CB8AC3E}">
        <p14:creationId xmlns:p14="http://schemas.microsoft.com/office/powerpoint/2010/main" val="2348722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6BCF53-12DF-4017-A2BA-707A6B3BC607}" type="datetime1">
              <a:rPr lang="en-CA" smtClean="0"/>
              <a:t>2025-11-19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3ED1689-1C0B-4D00-A14A-39B713266422}" type="slidenum">
              <a:rPr lang="en-CA" smtClean="0"/>
              <a:t>‹#›</a:t>
            </a:fld>
            <a:endParaRPr lang="en-CA"/>
          </a:p>
        </p:txBody>
      </p:sp>
    </p:spTree>
    <p:extLst>
      <p:ext uri="{BB962C8B-B14F-4D97-AF65-F5344CB8AC3E}">
        <p14:creationId xmlns:p14="http://schemas.microsoft.com/office/powerpoint/2010/main" val="2214248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614396-6C61-4358-87EB-677C80AC8C9F}" type="datetime1">
              <a:rPr lang="en-CA" smtClean="0"/>
              <a:t>2025-11-19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3ED1689-1C0B-4D00-A14A-39B713266422}" type="slidenum">
              <a:rPr lang="en-CA" smtClean="0"/>
              <a:t>‹#›</a:t>
            </a:fld>
            <a:endParaRPr lang="en-CA"/>
          </a:p>
        </p:txBody>
      </p:sp>
    </p:spTree>
    <p:extLst>
      <p:ext uri="{BB962C8B-B14F-4D97-AF65-F5344CB8AC3E}">
        <p14:creationId xmlns:p14="http://schemas.microsoft.com/office/powerpoint/2010/main" val="479900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3C97B-3FF9-4FDD-BB0F-6DEEF8D059EA}" type="datetime1">
              <a:rPr lang="en-CA" smtClean="0"/>
              <a:t>2025-11-19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3ED1689-1C0B-4D00-A14A-39B713266422}" type="slidenum">
              <a:rPr lang="en-CA" smtClean="0"/>
              <a:t>‹#›</a:t>
            </a:fld>
            <a:endParaRPr lang="en-CA"/>
          </a:p>
        </p:txBody>
      </p:sp>
    </p:spTree>
    <p:extLst>
      <p:ext uri="{BB962C8B-B14F-4D97-AF65-F5344CB8AC3E}">
        <p14:creationId xmlns:p14="http://schemas.microsoft.com/office/powerpoint/2010/main" val="2312827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8D04AE-614B-4388-8C7D-7C85214F5BD7}" type="datetime1">
              <a:rPr lang="en-CA" smtClean="0"/>
              <a:t>2025-11-19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3ED1689-1C0B-4D00-A14A-39B713266422}" type="slidenum">
              <a:rPr lang="en-CA" smtClean="0"/>
              <a:t>‹#›</a:t>
            </a:fld>
            <a:endParaRPr lang="en-CA"/>
          </a:p>
        </p:txBody>
      </p:sp>
    </p:spTree>
    <p:extLst>
      <p:ext uri="{BB962C8B-B14F-4D97-AF65-F5344CB8AC3E}">
        <p14:creationId xmlns:p14="http://schemas.microsoft.com/office/powerpoint/2010/main" val="2439582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CFE58B-D5F3-4CBB-985F-5EE8AE255024}" type="datetime1">
              <a:rPr lang="en-CA" smtClean="0"/>
              <a:t>2025-11-19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3ED1689-1C0B-4D00-A14A-39B713266422}" type="slidenum">
              <a:rPr lang="en-CA" smtClean="0"/>
              <a:t>‹#›</a:t>
            </a:fld>
            <a:endParaRPr lang="en-CA"/>
          </a:p>
        </p:txBody>
      </p:sp>
    </p:spTree>
    <p:extLst>
      <p:ext uri="{BB962C8B-B14F-4D97-AF65-F5344CB8AC3E}">
        <p14:creationId xmlns:p14="http://schemas.microsoft.com/office/powerpoint/2010/main" val="117658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5EFB88F-2670-4166-A079-A943ECDE7B11}" type="datetime1">
              <a:rPr lang="en-CA" smtClean="0"/>
              <a:t>2025-11-19</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33ED1689-1C0B-4D00-A14A-39B713266422}" type="slidenum">
              <a:rPr lang="en-CA" smtClean="0"/>
              <a:t>‹#›</a:t>
            </a:fld>
            <a:endParaRPr lang="en-CA"/>
          </a:p>
        </p:txBody>
      </p:sp>
    </p:spTree>
    <p:extLst>
      <p:ext uri="{BB962C8B-B14F-4D97-AF65-F5344CB8AC3E}">
        <p14:creationId xmlns:p14="http://schemas.microsoft.com/office/powerpoint/2010/main" val="343433537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1.jpe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2.jpe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73.jpe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74.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75.jpe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76.jpe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12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cid:57875584803303866583856"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video" Target="https://www.youtube.com/embed/8pT_gHcgPd8?feature=oembed"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7.xml"/><Relationship Id="rId1" Type="http://schemas.openxmlformats.org/officeDocument/2006/relationships/video" Target="https://www.youtube.com/embed/6kkio83LMKQ?feature=oembed"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7.xml"/><Relationship Id="rId1" Type="http://schemas.openxmlformats.org/officeDocument/2006/relationships/video" Target="https://www.youtube.com/embed/nNRomzPyof0?feature=oembed"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7.xml"/><Relationship Id="rId1" Type="http://schemas.openxmlformats.org/officeDocument/2006/relationships/video" Target="https://www.youtube.com/embed/9wmxMX_2w4o?feature=oembed"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7.xml"/><Relationship Id="rId1" Type="http://schemas.openxmlformats.org/officeDocument/2006/relationships/video" Target="https://www.youtube.com/embed/bjMRgOmMRcY?feature=oembed"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7.xml"/><Relationship Id="rId1" Type="http://schemas.openxmlformats.org/officeDocument/2006/relationships/video" Target="https://www.youtube.com/embed/gKDnxtTCDv8?feature=oembed"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7.xml"/><Relationship Id="rId1" Type="http://schemas.openxmlformats.org/officeDocument/2006/relationships/video" Target="https://www.youtube.com/embed/Yf64blB4Du8?feature=oembed"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2.xml"/><Relationship Id="rId1" Type="http://schemas.openxmlformats.org/officeDocument/2006/relationships/video" Target="https://www.youtube.com/embed/9Imu7jCxWWY?feature=oembe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hyperlink" Target="mailto:itssimple2023@gmail.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cid:901745493470951803075376"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cid:51445438600304750688904"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package" Target="../embeddings/Microsoft_PowerPoint_Presentation.pptx"/><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cid:455625438458144103886886"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cid:51445438600304750688904" TargetMode="Externa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cid:76315512021788831103889"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cid:76315512021788831103889"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mailto:itssimple2023@gmail.com"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093A18-0FAA-1D4D-A9E7-1C23629D1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275" y="1847850"/>
            <a:ext cx="6267449" cy="4857750"/>
          </a:xfrm>
          <a:prstGeom prst="rect">
            <a:avLst/>
          </a:prstGeom>
        </p:spPr>
      </p:pic>
      <p:sp>
        <p:nvSpPr>
          <p:cNvPr id="5" name="TextBox 4">
            <a:extLst>
              <a:ext uri="{FF2B5EF4-FFF2-40B4-BE49-F238E27FC236}">
                <a16:creationId xmlns:a16="http://schemas.microsoft.com/office/drawing/2014/main" id="{9848A00D-2DBF-3594-1A27-2B45FE9CA403}"/>
              </a:ext>
            </a:extLst>
          </p:cNvPr>
          <p:cNvSpPr txBox="1"/>
          <p:nvPr/>
        </p:nvSpPr>
        <p:spPr>
          <a:xfrm>
            <a:off x="-85725" y="-77003"/>
            <a:ext cx="12192000" cy="2308324"/>
          </a:xfrm>
          <a:prstGeom prst="rect">
            <a:avLst/>
          </a:prstGeom>
          <a:noFill/>
        </p:spPr>
        <p:txBody>
          <a:bodyPr wrap="square">
            <a:spAutoFit/>
          </a:bodyPr>
          <a:lstStyle/>
          <a:p>
            <a:pPr algn="ctr"/>
            <a:r>
              <a:rPr lang="en-US" sz="3600" dirty="0">
                <a:solidFill>
                  <a:schemeClr val="bg1"/>
                </a:solidFill>
              </a:rPr>
              <a:t>WELCOME TO WEEK 8 OF SIMPLE</a:t>
            </a:r>
          </a:p>
          <a:p>
            <a:pPr algn="ctr"/>
            <a:r>
              <a:rPr lang="en-US" sz="3600" dirty="0">
                <a:solidFill>
                  <a:schemeClr val="bg1"/>
                </a:solidFill>
              </a:rPr>
              <a:t>Introducing the third tool: holes or chain analysis</a:t>
            </a:r>
          </a:p>
          <a:p>
            <a:pPr algn="ctr"/>
            <a:r>
              <a:rPr lang="en-US" sz="3600" dirty="0">
                <a:solidFill>
                  <a:schemeClr val="bg1"/>
                </a:solidFill>
              </a:rPr>
              <a:t>The physiological distress tolerance skills</a:t>
            </a:r>
          </a:p>
          <a:p>
            <a:pPr algn="ctr"/>
            <a:r>
              <a:rPr lang="en-US" sz="3600" dirty="0">
                <a:solidFill>
                  <a:schemeClr val="bg1"/>
                </a:solidFill>
              </a:rPr>
              <a:t> </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DFF731DB-519F-A1B1-B0A3-653896878F44}"/>
              </a:ext>
            </a:extLst>
          </p:cNvPr>
          <p:cNvSpPr>
            <a:spLocks noGrp="1"/>
          </p:cNvSpPr>
          <p:nvPr>
            <p:ph type="sldNum" sz="quarter" idx="12"/>
          </p:nvPr>
        </p:nvSpPr>
        <p:spPr/>
        <p:txBody>
          <a:bodyPr/>
          <a:lstStyle/>
          <a:p>
            <a:fld id="{33ED1689-1C0B-4D00-A14A-39B713266422}" type="slidenum">
              <a:rPr lang="en-CA" smtClean="0"/>
              <a:t>1</a:t>
            </a:fld>
            <a:endParaRPr lang="en-CA"/>
          </a:p>
        </p:txBody>
      </p:sp>
    </p:spTree>
    <p:extLst>
      <p:ext uri="{BB962C8B-B14F-4D97-AF65-F5344CB8AC3E}">
        <p14:creationId xmlns:p14="http://schemas.microsoft.com/office/powerpoint/2010/main" val="2576892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F9B98-76D6-5CCC-2B5E-CB26BC0BF92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A6CE61-17CE-3D0F-69DA-B2B80C3CA299}"/>
              </a:ext>
            </a:extLst>
          </p:cNvPr>
          <p:cNvSpPr txBox="1"/>
          <p:nvPr/>
        </p:nvSpPr>
        <p:spPr>
          <a:xfrm>
            <a:off x="-19050" y="0"/>
            <a:ext cx="12192000" cy="7081682"/>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4. Face and Jaw (45 seconds)</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“Bring your attention to your face.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Gently scrunch the muscles around your eyes and forehead—</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 light squeeze.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Hold… 3… 2… 1…</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and release. Feel the smoothness return.</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Now softly clench your jaw—just enough to notice.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Hold… 3… 2… 1…</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and release.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your tongue rest wherever it wants.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the whole face loosen.”</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5. Chest and Stomach (45 seconds)</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“Take a slightly deeper breath in,</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and gently tighten the muscles in your chest and stomach—</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not forcing the breath, just a mild activation.</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Hold… 3… 2… 1…</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and exhale, letting the torso soften and settle.</a:t>
            </a:r>
            <a:r>
              <a:rPr lang="en-CA" kern="0" dirty="0">
                <a:latin typeface="Arial" panose="020B0604020202020204" pitchFamily="34" charset="0"/>
                <a:ea typeface="Times New Roman" panose="02020603050405020304" pitchFamily="18" charset="0"/>
                <a:cs typeface="Times New Roman" panose="02020603050405020304" pitchFamily="18" charset="0"/>
              </a:rPr>
              <a:t> </a:t>
            </a:r>
            <a:br>
              <a:rPr lang="en-CA" kern="0" dirty="0">
                <a:latin typeface="Arial" panose="020B0604020202020204" pitchFamily="34" charset="0"/>
                <a:ea typeface="Times New Roman" panose="02020603050405020304" pitchFamily="18" charset="0"/>
                <a:cs typeface="Times New Roman" panose="02020603050405020304" pitchFamily="18" charset="0"/>
              </a:rPr>
            </a:br>
            <a:r>
              <a:rPr lang="en-CA" kern="0" dirty="0">
                <a:latin typeface="Arial" panose="020B0604020202020204" pitchFamily="34" charset="0"/>
                <a:ea typeface="Times New Roman" panose="02020603050405020304" pitchFamily="18" charset="0"/>
                <a:cs typeface="Times New Roman" panose="02020603050405020304" pitchFamily="18" charset="0"/>
              </a:rPr>
              <a:t>Notice the warmth spreading as the muscles relax.”</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843AA7B8-A7F3-8C83-7DB6-BC7EBC47531D}"/>
              </a:ext>
            </a:extLst>
          </p:cNvPr>
          <p:cNvSpPr>
            <a:spLocks noGrp="1"/>
          </p:cNvSpPr>
          <p:nvPr>
            <p:ph type="sldNum" sz="quarter" idx="12"/>
          </p:nvPr>
        </p:nvSpPr>
        <p:spPr/>
        <p:txBody>
          <a:bodyPr/>
          <a:lstStyle/>
          <a:p>
            <a:fld id="{33ED1689-1C0B-4D00-A14A-39B713266422}" type="slidenum">
              <a:rPr lang="en-CA" smtClean="0"/>
              <a:t>10</a:t>
            </a:fld>
            <a:endParaRPr lang="en-CA"/>
          </a:p>
        </p:txBody>
      </p:sp>
    </p:spTree>
    <p:extLst>
      <p:ext uri="{BB962C8B-B14F-4D97-AF65-F5344CB8AC3E}">
        <p14:creationId xmlns:p14="http://schemas.microsoft.com/office/powerpoint/2010/main" val="39882666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48D28-BF23-46DC-8F77-29321831D94D}"/>
              </a:ext>
            </a:extLst>
          </p:cNvPr>
          <p:cNvSpPr>
            <a:spLocks noGrp="1"/>
          </p:cNvSpPr>
          <p:nvPr>
            <p:ph type="title" idx="4294967295"/>
          </p:nvPr>
        </p:nvSpPr>
        <p:spPr>
          <a:xfrm>
            <a:off x="97900" y="-420318"/>
            <a:ext cx="4545706" cy="1962150"/>
          </a:xfrm>
        </p:spPr>
        <p:txBody>
          <a:bodyPr>
            <a:normAutofit/>
          </a:bodyPr>
          <a:lstStyle/>
          <a:p>
            <a:pPr algn="ctr"/>
            <a:r>
              <a:rPr lang="en-CA" sz="3200" dirty="0">
                <a:solidFill>
                  <a:schemeClr val="bg1"/>
                </a:solidFill>
              </a:rPr>
              <a:t> workbook p. 69-90 distress tolerance 5</a:t>
            </a:r>
          </a:p>
        </p:txBody>
      </p:sp>
      <p:sp>
        <p:nvSpPr>
          <p:cNvPr id="3" name="Content Placeholder 2">
            <a:extLst>
              <a:ext uri="{FF2B5EF4-FFF2-40B4-BE49-F238E27FC236}">
                <a16:creationId xmlns:a16="http://schemas.microsoft.com/office/drawing/2014/main" id="{9B5A832F-8372-4AAE-945B-E3E7321B92AB}"/>
              </a:ext>
            </a:extLst>
          </p:cNvPr>
          <p:cNvSpPr>
            <a:spLocks noGrp="1"/>
          </p:cNvSpPr>
          <p:nvPr>
            <p:ph idx="4294967295"/>
          </p:nvPr>
        </p:nvSpPr>
        <p:spPr>
          <a:xfrm>
            <a:off x="4677112" y="343229"/>
            <a:ext cx="7328201" cy="6438241"/>
          </a:xfrm>
        </p:spPr>
        <p:txBody>
          <a:bodyPr>
            <a:noAutofit/>
          </a:bodyPr>
          <a:lstStyle/>
          <a:p>
            <a:r>
              <a:rPr lang="en-CA" sz="2400" dirty="0"/>
              <a:t>Today is our last distress tolerance skills session</a:t>
            </a:r>
          </a:p>
          <a:p>
            <a:r>
              <a:rPr lang="en-CA" sz="2400" dirty="0"/>
              <a:t>We’ll discuss the TIPPSE </a:t>
            </a:r>
            <a:r>
              <a:rPr lang="en-CA" sz="2400" dirty="0">
                <a:solidFill>
                  <a:schemeClr val="bg1"/>
                </a:solidFill>
              </a:rPr>
              <a:t>“physiological” </a:t>
            </a:r>
            <a:r>
              <a:rPr lang="en-CA" sz="2400" dirty="0"/>
              <a:t>distress tolerance skills. (physiological skills make you </a:t>
            </a:r>
            <a:r>
              <a:rPr lang="en-CA" sz="2400" dirty="0" err="1"/>
              <a:t>tippsy</a:t>
            </a:r>
            <a:r>
              <a:rPr lang="en-CA" sz="2400" dirty="0"/>
              <a:t> with an e) </a:t>
            </a:r>
          </a:p>
          <a:p>
            <a:r>
              <a:rPr lang="en-CA" sz="2400" dirty="0"/>
              <a:t>TIPPSE=</a:t>
            </a:r>
          </a:p>
          <a:p>
            <a:r>
              <a:rPr lang="en-CA" sz="2400" dirty="0"/>
              <a:t> 1. </a:t>
            </a:r>
            <a:r>
              <a:rPr lang="en-CA" sz="2400" dirty="0">
                <a:solidFill>
                  <a:schemeClr val="bg1"/>
                </a:solidFill>
              </a:rPr>
              <a:t>T</a:t>
            </a:r>
            <a:r>
              <a:rPr lang="en-CA" sz="2400" dirty="0"/>
              <a:t> is for</a:t>
            </a:r>
            <a:r>
              <a:rPr lang="en-CA" sz="2400" dirty="0">
                <a:solidFill>
                  <a:schemeClr val="bg1"/>
                </a:solidFill>
              </a:rPr>
              <a:t> temperature</a:t>
            </a:r>
            <a:r>
              <a:rPr lang="en-CA" sz="2400" dirty="0"/>
              <a:t>, </a:t>
            </a:r>
          </a:p>
          <a:p>
            <a:r>
              <a:rPr lang="en-CA" sz="2400" dirty="0"/>
              <a:t>2. </a:t>
            </a:r>
            <a:r>
              <a:rPr lang="en-CA" sz="2400" dirty="0">
                <a:solidFill>
                  <a:schemeClr val="bg1"/>
                </a:solidFill>
              </a:rPr>
              <a:t>I</a:t>
            </a:r>
            <a:r>
              <a:rPr lang="en-CA" sz="2400" dirty="0"/>
              <a:t> for </a:t>
            </a:r>
            <a:r>
              <a:rPr lang="en-CA" sz="2400" dirty="0">
                <a:solidFill>
                  <a:schemeClr val="bg1"/>
                </a:solidFill>
              </a:rPr>
              <a:t>intense exercise</a:t>
            </a:r>
            <a:r>
              <a:rPr lang="en-CA" sz="2400" dirty="0"/>
              <a:t>, (HIIT - high intensity interval training), </a:t>
            </a:r>
          </a:p>
          <a:p>
            <a:r>
              <a:rPr lang="en-CA" sz="2400" dirty="0"/>
              <a:t>3. </a:t>
            </a:r>
            <a:r>
              <a:rPr lang="en-CA" sz="2400" dirty="0">
                <a:solidFill>
                  <a:schemeClr val="bg1"/>
                </a:solidFill>
              </a:rPr>
              <a:t>P</a:t>
            </a:r>
            <a:r>
              <a:rPr lang="en-CA" sz="2400" dirty="0"/>
              <a:t> for </a:t>
            </a:r>
            <a:r>
              <a:rPr lang="en-CA" sz="2400" dirty="0">
                <a:solidFill>
                  <a:schemeClr val="bg1"/>
                </a:solidFill>
              </a:rPr>
              <a:t>progressive muscular relaxation</a:t>
            </a:r>
            <a:r>
              <a:rPr lang="en-CA" sz="2400" dirty="0"/>
              <a:t> </a:t>
            </a:r>
          </a:p>
          <a:p>
            <a:r>
              <a:rPr lang="en-CA" sz="2400" dirty="0"/>
              <a:t>4. </a:t>
            </a:r>
            <a:r>
              <a:rPr lang="en-CA" sz="2400" dirty="0">
                <a:solidFill>
                  <a:schemeClr val="bg1"/>
                </a:solidFill>
              </a:rPr>
              <a:t>P</a:t>
            </a:r>
            <a:r>
              <a:rPr lang="en-CA" sz="2400" dirty="0"/>
              <a:t> is for </a:t>
            </a:r>
            <a:r>
              <a:rPr lang="en-CA" sz="2400" dirty="0">
                <a:solidFill>
                  <a:schemeClr val="bg1"/>
                </a:solidFill>
              </a:rPr>
              <a:t>paced breathing  </a:t>
            </a:r>
          </a:p>
          <a:p>
            <a:r>
              <a:rPr lang="en-CA" sz="2400" dirty="0"/>
              <a:t>5.</a:t>
            </a:r>
            <a:r>
              <a:rPr lang="en-CA" sz="2400" dirty="0">
                <a:solidFill>
                  <a:schemeClr val="bg1"/>
                </a:solidFill>
              </a:rPr>
              <a:t> S </a:t>
            </a:r>
            <a:r>
              <a:rPr lang="en-CA" sz="2400" dirty="0"/>
              <a:t>is for </a:t>
            </a:r>
            <a:r>
              <a:rPr lang="en-CA" sz="2400" dirty="0">
                <a:solidFill>
                  <a:schemeClr val="bg1"/>
                </a:solidFill>
              </a:rPr>
              <a:t>side-to-side eye movement and</a:t>
            </a:r>
          </a:p>
          <a:p>
            <a:r>
              <a:rPr lang="en-CA" sz="2400" dirty="0"/>
              <a:t>6</a:t>
            </a:r>
            <a:r>
              <a:rPr lang="en-CA" sz="2400" dirty="0">
                <a:solidFill>
                  <a:schemeClr val="bg1"/>
                </a:solidFill>
              </a:rPr>
              <a:t>. E </a:t>
            </a:r>
            <a:r>
              <a:rPr lang="en-CA" sz="2400" dirty="0"/>
              <a:t>is for </a:t>
            </a:r>
            <a:r>
              <a:rPr lang="en-CA" sz="2400" dirty="0">
                <a:solidFill>
                  <a:schemeClr val="bg1"/>
                </a:solidFill>
              </a:rPr>
              <a:t>emotional freedom technique </a:t>
            </a:r>
          </a:p>
          <a:p>
            <a:r>
              <a:rPr lang="en-CA" sz="2400" dirty="0"/>
              <a:t>In the next skills session, we’ll start discussing mindfulness skills</a:t>
            </a:r>
          </a:p>
        </p:txBody>
      </p:sp>
      <p:pic>
        <p:nvPicPr>
          <p:cNvPr id="8" name="Content Placeholder 4">
            <a:extLst>
              <a:ext uri="{FF2B5EF4-FFF2-40B4-BE49-F238E27FC236}">
                <a16:creationId xmlns:a16="http://schemas.microsoft.com/office/drawing/2014/main" id="{7C34690C-F838-4B40-8396-6C7108F74F47}"/>
              </a:ext>
            </a:extLst>
          </p:cNvPr>
          <p:cNvPicPr>
            <a:picLocks noChangeAspect="1"/>
          </p:cNvPicPr>
          <p:nvPr/>
        </p:nvPicPr>
        <p:blipFill>
          <a:blip r:embed="rId2"/>
          <a:stretch>
            <a:fillRect/>
          </a:stretch>
        </p:blipFill>
        <p:spPr>
          <a:xfrm>
            <a:off x="350482" y="1225427"/>
            <a:ext cx="3792893" cy="5243294"/>
          </a:xfrm>
          <a:prstGeom prst="rect">
            <a:avLst/>
          </a:prstGeom>
        </p:spPr>
      </p:pic>
      <p:sp>
        <p:nvSpPr>
          <p:cNvPr id="4" name="Slide Number Placeholder 3">
            <a:extLst>
              <a:ext uri="{FF2B5EF4-FFF2-40B4-BE49-F238E27FC236}">
                <a16:creationId xmlns:a16="http://schemas.microsoft.com/office/drawing/2014/main" id="{807C45C5-5969-818F-E3FF-594CE8F54BA3}"/>
              </a:ext>
            </a:extLst>
          </p:cNvPr>
          <p:cNvSpPr>
            <a:spLocks noGrp="1"/>
          </p:cNvSpPr>
          <p:nvPr>
            <p:ph type="sldNum" sz="quarter" idx="12"/>
          </p:nvPr>
        </p:nvSpPr>
        <p:spPr/>
        <p:txBody>
          <a:bodyPr/>
          <a:lstStyle/>
          <a:p>
            <a:fld id="{33ED1689-1C0B-4D00-A14A-39B713266422}" type="slidenum">
              <a:rPr lang="en-CA" smtClean="0"/>
              <a:t>100</a:t>
            </a:fld>
            <a:endParaRPr lang="en-CA"/>
          </a:p>
        </p:txBody>
      </p:sp>
    </p:spTree>
    <p:extLst>
      <p:ext uri="{BB962C8B-B14F-4D97-AF65-F5344CB8AC3E}">
        <p14:creationId xmlns:p14="http://schemas.microsoft.com/office/powerpoint/2010/main" val="343957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1F9B-8D90-8EAB-12A1-AF6906325E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67AA65-0D9C-3B74-9882-32DD18709230}"/>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57353C3-39AE-B969-0FF6-DFFA2F90A252}"/>
              </a:ext>
            </a:extLst>
          </p:cNvPr>
          <p:cNvSpPr txBox="1"/>
          <p:nvPr/>
        </p:nvSpPr>
        <p:spPr>
          <a:xfrm>
            <a:off x="6885992" y="1284905"/>
            <a:ext cx="5169159" cy="5324535"/>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15. 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21. </a:t>
            </a: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Box breathing</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22. Cold temperatures</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23. High intensity exercise</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24. Progressive muscular relaxation</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25. Paced breathing </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26. Side to side eye movement.</a:t>
            </a: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1EDD7705-E5C9-335E-3D34-403F15F96D29}"/>
              </a:ext>
            </a:extLst>
          </p:cNvPr>
          <p:cNvSpPr>
            <a:spLocks noGrp="1"/>
          </p:cNvSpPr>
          <p:nvPr>
            <p:ph type="sldNum" sz="quarter" idx="12"/>
          </p:nvPr>
        </p:nvSpPr>
        <p:spPr/>
        <p:txBody>
          <a:bodyPr/>
          <a:lstStyle/>
          <a:p>
            <a:fld id="{33ED1689-1C0B-4D00-A14A-39B713266422}" type="slidenum">
              <a:rPr lang="en-CA" smtClean="0"/>
              <a:t>101</a:t>
            </a:fld>
            <a:endParaRPr lang="en-CA"/>
          </a:p>
        </p:txBody>
      </p:sp>
    </p:spTree>
    <p:extLst>
      <p:ext uri="{BB962C8B-B14F-4D97-AF65-F5344CB8AC3E}">
        <p14:creationId xmlns:p14="http://schemas.microsoft.com/office/powerpoint/2010/main" val="38678551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185F5B-6DE6-48DD-A3D3-5EB1FA212B83}"/>
              </a:ext>
            </a:extLst>
          </p:cNvPr>
          <p:cNvPicPr>
            <a:picLocks noGrp="1" noChangeAspect="1"/>
          </p:cNvPicPr>
          <p:nvPr>
            <p:ph idx="4294967295"/>
          </p:nvPr>
        </p:nvPicPr>
        <p:blipFill>
          <a:blip r:embed="rId2"/>
          <a:stretch>
            <a:fillRect/>
          </a:stretch>
        </p:blipFill>
        <p:spPr>
          <a:xfrm>
            <a:off x="0" y="1643"/>
            <a:ext cx="12192000" cy="6858000"/>
          </a:xfrm>
        </p:spPr>
      </p:pic>
      <p:sp>
        <p:nvSpPr>
          <p:cNvPr id="8" name="TextBox 7">
            <a:extLst>
              <a:ext uri="{FF2B5EF4-FFF2-40B4-BE49-F238E27FC236}">
                <a16:creationId xmlns:a16="http://schemas.microsoft.com/office/drawing/2014/main" id="{3029B49C-A287-5BF7-CA1F-5B2D58ACC378}"/>
              </a:ext>
            </a:extLst>
          </p:cNvPr>
          <p:cNvSpPr txBox="1"/>
          <p:nvPr/>
        </p:nvSpPr>
        <p:spPr>
          <a:xfrm>
            <a:off x="10785975" y="4037311"/>
            <a:ext cx="308394" cy="369332"/>
          </a:xfrm>
          <a:prstGeom prst="rect">
            <a:avLst/>
          </a:prstGeom>
          <a:noFill/>
        </p:spPr>
        <p:txBody>
          <a:bodyPr wrap="square">
            <a:spAutoFit/>
          </a:bodyPr>
          <a:lstStyle/>
          <a:p>
            <a:r>
              <a:rPr lang="en-CA">
                <a:solidFill>
                  <a:srgbClr val="FF0000"/>
                </a:solidFill>
              </a:rPr>
              <a:t>X</a:t>
            </a:r>
          </a:p>
        </p:txBody>
      </p:sp>
      <p:sp>
        <p:nvSpPr>
          <p:cNvPr id="9" name="TextBox 8">
            <a:extLst>
              <a:ext uri="{FF2B5EF4-FFF2-40B4-BE49-F238E27FC236}">
                <a16:creationId xmlns:a16="http://schemas.microsoft.com/office/drawing/2014/main" id="{E20043E5-61E2-74A5-2EF5-8A5064B3B17E}"/>
              </a:ext>
            </a:extLst>
          </p:cNvPr>
          <p:cNvSpPr txBox="1"/>
          <p:nvPr/>
        </p:nvSpPr>
        <p:spPr>
          <a:xfrm>
            <a:off x="6753801" y="4037311"/>
            <a:ext cx="875872" cy="369332"/>
          </a:xfrm>
          <a:prstGeom prst="rect">
            <a:avLst/>
          </a:prstGeom>
          <a:noFill/>
        </p:spPr>
        <p:txBody>
          <a:bodyPr wrap="square">
            <a:spAutoFit/>
          </a:bodyPr>
          <a:lstStyle/>
          <a:p>
            <a:r>
              <a:rPr lang="en-CA">
                <a:solidFill>
                  <a:srgbClr val="FF0000"/>
                </a:solidFill>
              </a:rPr>
              <a:t>Today</a:t>
            </a:r>
          </a:p>
        </p:txBody>
      </p:sp>
      <p:sp>
        <p:nvSpPr>
          <p:cNvPr id="2" name="Slide Number Placeholder 1">
            <a:extLst>
              <a:ext uri="{FF2B5EF4-FFF2-40B4-BE49-F238E27FC236}">
                <a16:creationId xmlns:a16="http://schemas.microsoft.com/office/drawing/2014/main" id="{43FB84F4-E61E-C5E0-B596-44C9ECCC6C7C}"/>
              </a:ext>
            </a:extLst>
          </p:cNvPr>
          <p:cNvSpPr>
            <a:spLocks noGrp="1"/>
          </p:cNvSpPr>
          <p:nvPr>
            <p:ph type="sldNum" sz="quarter" idx="12"/>
          </p:nvPr>
        </p:nvSpPr>
        <p:spPr/>
        <p:txBody>
          <a:bodyPr/>
          <a:lstStyle/>
          <a:p>
            <a:fld id="{33ED1689-1C0B-4D00-A14A-39B713266422}" type="slidenum">
              <a:rPr lang="en-CA" smtClean="0"/>
              <a:t>102</a:t>
            </a:fld>
            <a:endParaRPr lang="en-CA"/>
          </a:p>
        </p:txBody>
      </p:sp>
    </p:spTree>
    <p:extLst>
      <p:ext uri="{BB962C8B-B14F-4D97-AF65-F5344CB8AC3E}">
        <p14:creationId xmlns:p14="http://schemas.microsoft.com/office/powerpoint/2010/main" val="417137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B9129-5832-2786-4B13-C2B5D88DA638}"/>
              </a:ext>
            </a:extLst>
          </p:cNvPr>
          <p:cNvSpPr txBox="1"/>
          <p:nvPr/>
        </p:nvSpPr>
        <p:spPr>
          <a:xfrm>
            <a:off x="0" y="751923"/>
            <a:ext cx="12192000" cy="6186309"/>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When we’re overwhelmed, whether it’s panic, anger, shame, or a sudden spike of stress, our body often takes over long before our mind can catch up. In those moments, trying to “think your way out of it” usually doesn’t work. The emotional brain is too activated, the thinking brain is partially offline, and advice like “calm down” or “think differently” can feel impossible. That’s why DBT teaches a set of physiological distress tolerance skills.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These skills work directly with your nervous system, quickly shifting your body out of crisis mode so your mind can become available again. Think of them as “Emergency brakes” for your nervous system. They don’t solve the problem, but they help you get out of the emotional danger zone so you can then use your other coping skills.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These techniques don’t require insight, deep reflection, or perfect self-control. They rely on simple biological reflexes built into all of us. When you activate those reflexes, your heart rate drops, your breathing stabilizes, your muscles release, and your emotional intensity comes down.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These skills can help slow down racing thoughts, reduce panic or overwhelm, interrupting an urge to yell, shut down, self-harm, escape, shift from “survival mode” back into “thinking mode” and give you a moment of control when everything feels out of control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These skills are fast-acting, practical, and research-backed. They work not because you’re trying harder, but because they leverage your body’s built-in calming systems, your vagus nerve, your dive reflex, and your emergency energy systems.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You don’t have to master these skills immediately. Just knowing they exist, and practicing them a few times, gives you real tools you can use the next time your emotions suddenly surge.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Each one is simple. Each one works quickly and each one gives you a way to stay safe, grounded, and in control long enough to contemplate and respond rather than simply reacting.</a:t>
            </a:r>
          </a:p>
          <a:p>
            <a:pPr>
              <a:buNone/>
            </a:pPr>
            <a:br>
              <a:rPr lang="en-US" dirty="0"/>
            </a:br>
            <a:endParaRPr lang="en-CA" dirty="0"/>
          </a:p>
        </p:txBody>
      </p:sp>
      <p:sp>
        <p:nvSpPr>
          <p:cNvPr id="5" name="TextBox 4">
            <a:extLst>
              <a:ext uri="{FF2B5EF4-FFF2-40B4-BE49-F238E27FC236}">
                <a16:creationId xmlns:a16="http://schemas.microsoft.com/office/drawing/2014/main" id="{9A2074FA-01FC-7DF5-8FB1-4DC3797CC471}"/>
              </a:ext>
            </a:extLst>
          </p:cNvPr>
          <p:cNvSpPr txBox="1"/>
          <p:nvPr/>
        </p:nvSpPr>
        <p:spPr>
          <a:xfrm>
            <a:off x="733424" y="0"/>
            <a:ext cx="11229975" cy="584775"/>
          </a:xfrm>
          <a:prstGeom prst="rect">
            <a:avLst/>
          </a:prstGeom>
          <a:noFill/>
        </p:spPr>
        <p:txBody>
          <a:bodyPr wrap="square">
            <a:spAutoFit/>
          </a:bodyPr>
          <a:lstStyle/>
          <a:p>
            <a:r>
              <a:rPr lang="en-US" sz="3200" dirty="0">
                <a:solidFill>
                  <a:schemeClr val="bg1"/>
                </a:solidFill>
              </a:rPr>
              <a:t>THE DBT PHYSIOLOGICAL DISTRESS TOLERANCE SKILLS</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36F0219F-E9D2-6587-60AA-EB43E07B62D3}"/>
              </a:ext>
            </a:extLst>
          </p:cNvPr>
          <p:cNvSpPr>
            <a:spLocks noGrp="1"/>
          </p:cNvSpPr>
          <p:nvPr>
            <p:ph type="sldNum" sz="quarter" idx="12"/>
          </p:nvPr>
        </p:nvSpPr>
        <p:spPr/>
        <p:txBody>
          <a:bodyPr/>
          <a:lstStyle/>
          <a:p>
            <a:fld id="{33ED1689-1C0B-4D00-A14A-39B713266422}" type="slidenum">
              <a:rPr lang="en-CA" smtClean="0"/>
              <a:t>103</a:t>
            </a:fld>
            <a:endParaRPr lang="en-CA"/>
          </a:p>
        </p:txBody>
      </p:sp>
    </p:spTree>
    <p:extLst>
      <p:ext uri="{BB962C8B-B14F-4D97-AF65-F5344CB8AC3E}">
        <p14:creationId xmlns:p14="http://schemas.microsoft.com/office/powerpoint/2010/main" val="36709473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AF52D-DC19-7AEB-C0DD-BCE4C0C268E2}"/>
              </a:ext>
            </a:extLst>
          </p:cNvPr>
          <p:cNvSpPr>
            <a:spLocks noGrp="1"/>
          </p:cNvSpPr>
          <p:nvPr>
            <p:ph type="title" idx="4294967295"/>
          </p:nvPr>
        </p:nvSpPr>
        <p:spPr>
          <a:xfrm>
            <a:off x="633437" y="0"/>
            <a:ext cx="10925124" cy="1219200"/>
          </a:xfrm>
        </p:spPr>
        <p:txBody>
          <a:bodyPr>
            <a:normAutofit fontScale="90000"/>
          </a:bodyPr>
          <a:lstStyle/>
          <a:p>
            <a:pPr algn="ctr"/>
            <a:r>
              <a:rPr lang="en-US" sz="4400" dirty="0">
                <a:solidFill>
                  <a:schemeClr val="bg1"/>
                </a:solidFill>
              </a:rPr>
              <a:t>Why are physiological skills so helpful?</a:t>
            </a:r>
          </a:p>
        </p:txBody>
      </p:sp>
      <p:graphicFrame>
        <p:nvGraphicFramePr>
          <p:cNvPr id="5" name="Content Placeholder 2">
            <a:extLst>
              <a:ext uri="{FF2B5EF4-FFF2-40B4-BE49-F238E27FC236}">
                <a16:creationId xmlns:a16="http://schemas.microsoft.com/office/drawing/2014/main" id="{264F1695-201A-A662-51D5-C24253513DF8}"/>
              </a:ext>
            </a:extLst>
          </p:cNvPr>
          <p:cNvGraphicFramePr>
            <a:graphicFrameLocks noGrp="1"/>
          </p:cNvGraphicFramePr>
          <p:nvPr>
            <p:ph idx="4294967295"/>
            <p:extLst>
              <p:ext uri="{D42A27DB-BD31-4B8C-83A1-F6EECF244321}">
                <p14:modId xmlns:p14="http://schemas.microsoft.com/office/powerpoint/2010/main" val="3550333725"/>
              </p:ext>
            </p:extLst>
          </p:nvPr>
        </p:nvGraphicFramePr>
        <p:xfrm>
          <a:off x="182561" y="974415"/>
          <a:ext cx="11826875" cy="5964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6301D05C-D19B-3E6A-A08E-6B3A729E7BEA}"/>
              </a:ext>
            </a:extLst>
          </p:cNvPr>
          <p:cNvSpPr>
            <a:spLocks noGrp="1"/>
          </p:cNvSpPr>
          <p:nvPr>
            <p:ph type="sldNum" sz="quarter" idx="12"/>
          </p:nvPr>
        </p:nvSpPr>
        <p:spPr/>
        <p:txBody>
          <a:bodyPr/>
          <a:lstStyle/>
          <a:p>
            <a:fld id="{33ED1689-1C0B-4D00-A14A-39B713266422}" type="slidenum">
              <a:rPr lang="en-CA" smtClean="0"/>
              <a:t>104</a:t>
            </a:fld>
            <a:endParaRPr lang="en-CA"/>
          </a:p>
        </p:txBody>
      </p:sp>
    </p:spTree>
    <p:extLst>
      <p:ext uri="{BB962C8B-B14F-4D97-AF65-F5344CB8AC3E}">
        <p14:creationId xmlns:p14="http://schemas.microsoft.com/office/powerpoint/2010/main" val="4913238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95640-A9AB-9F67-E6D2-27683069FFA2}"/>
              </a:ext>
            </a:extLst>
          </p:cNvPr>
          <p:cNvSpPr>
            <a:spLocks noGrp="1"/>
          </p:cNvSpPr>
          <p:nvPr>
            <p:ph type="title" idx="4294967295"/>
          </p:nvPr>
        </p:nvSpPr>
        <p:spPr>
          <a:xfrm>
            <a:off x="879175" y="177612"/>
            <a:ext cx="10131425" cy="1219200"/>
          </a:xfrm>
        </p:spPr>
        <p:txBody>
          <a:bodyPr>
            <a:normAutofit/>
          </a:bodyPr>
          <a:lstStyle/>
          <a:p>
            <a:pPr algn="ctr"/>
            <a:r>
              <a:rPr lang="en-US" sz="4400" dirty="0">
                <a:solidFill>
                  <a:schemeClr val="bg1"/>
                </a:solidFill>
              </a:rPr>
              <a:t>REMEMBER TO…</a:t>
            </a:r>
          </a:p>
        </p:txBody>
      </p:sp>
      <p:graphicFrame>
        <p:nvGraphicFramePr>
          <p:cNvPr id="13" name="Content Placeholder 2">
            <a:extLst>
              <a:ext uri="{FF2B5EF4-FFF2-40B4-BE49-F238E27FC236}">
                <a16:creationId xmlns:a16="http://schemas.microsoft.com/office/drawing/2014/main" id="{642FC577-8103-201C-4461-032B6CC0C668}"/>
              </a:ext>
            </a:extLst>
          </p:cNvPr>
          <p:cNvGraphicFramePr>
            <a:graphicFrameLocks noGrp="1"/>
          </p:cNvGraphicFramePr>
          <p:nvPr>
            <p:ph idx="4294967295"/>
            <p:extLst>
              <p:ext uri="{D42A27DB-BD31-4B8C-83A1-F6EECF244321}">
                <p14:modId xmlns:p14="http://schemas.microsoft.com/office/powerpoint/2010/main" val="60676226"/>
              </p:ext>
            </p:extLst>
          </p:nvPr>
        </p:nvGraphicFramePr>
        <p:xfrm>
          <a:off x="377825" y="787212"/>
          <a:ext cx="11436350" cy="639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436E741D-C889-740F-559A-49BDFFE98A20}"/>
              </a:ext>
            </a:extLst>
          </p:cNvPr>
          <p:cNvSpPr>
            <a:spLocks noGrp="1"/>
          </p:cNvSpPr>
          <p:nvPr>
            <p:ph type="sldNum" sz="quarter" idx="12"/>
          </p:nvPr>
        </p:nvSpPr>
        <p:spPr/>
        <p:txBody>
          <a:bodyPr/>
          <a:lstStyle/>
          <a:p>
            <a:fld id="{33ED1689-1C0B-4D00-A14A-39B713266422}" type="slidenum">
              <a:rPr lang="en-CA" smtClean="0"/>
              <a:t>105</a:t>
            </a:fld>
            <a:endParaRPr lang="en-CA"/>
          </a:p>
        </p:txBody>
      </p:sp>
    </p:spTree>
    <p:extLst>
      <p:ext uri="{BB962C8B-B14F-4D97-AF65-F5344CB8AC3E}">
        <p14:creationId xmlns:p14="http://schemas.microsoft.com/office/powerpoint/2010/main" val="6759695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49BA0D-1D16-8D07-E8E1-4CBE3A2CA0A2}"/>
              </a:ext>
            </a:extLst>
          </p:cNvPr>
          <p:cNvSpPr txBox="1"/>
          <p:nvPr/>
        </p:nvSpPr>
        <p:spPr>
          <a:xfrm>
            <a:off x="6096000" y="1348800"/>
            <a:ext cx="5552979" cy="5509200"/>
          </a:xfrm>
          <a:prstGeom prst="rect">
            <a:avLst/>
          </a:prstGeom>
          <a:noFill/>
        </p:spPr>
        <p:txBody>
          <a:bodyPr wrap="square">
            <a:spAutoFit/>
          </a:bodyPr>
          <a:lstStyle/>
          <a:p>
            <a:pPr marL="285750" indent="-285750">
              <a:buFont typeface="Arial" panose="020B0604020202020204" pitchFamily="34" charset="0"/>
              <a:buChar char="•"/>
            </a:pPr>
            <a:r>
              <a:rPr lang="en-US" sz="3200" dirty="0"/>
              <a:t>1. Using cold </a:t>
            </a:r>
            <a:r>
              <a:rPr lang="en-US" sz="3200" dirty="0">
                <a:solidFill>
                  <a:schemeClr val="bg1"/>
                </a:solidFill>
              </a:rPr>
              <a:t>T</a:t>
            </a:r>
            <a:r>
              <a:rPr lang="en-US" sz="3200" dirty="0"/>
              <a:t>emperatures</a:t>
            </a:r>
          </a:p>
          <a:p>
            <a:pPr marL="285750" indent="-285750">
              <a:buFont typeface="Arial" panose="020B0604020202020204" pitchFamily="34" charset="0"/>
              <a:buChar char="•"/>
            </a:pPr>
            <a:r>
              <a:rPr lang="en-US" sz="3200" dirty="0"/>
              <a:t>2. High </a:t>
            </a:r>
            <a:r>
              <a:rPr lang="en-US" sz="3200" dirty="0">
                <a:solidFill>
                  <a:schemeClr val="bg1"/>
                </a:solidFill>
              </a:rPr>
              <a:t>i</a:t>
            </a:r>
            <a:r>
              <a:rPr lang="en-US" sz="3200" dirty="0"/>
              <a:t>ntensity </a:t>
            </a:r>
            <a:r>
              <a:rPr lang="en-US" sz="3200" dirty="0">
                <a:solidFill>
                  <a:schemeClr val="bg1"/>
                </a:solidFill>
              </a:rPr>
              <a:t>i</a:t>
            </a:r>
            <a:r>
              <a:rPr lang="en-US" sz="3200" dirty="0"/>
              <a:t>nterval training</a:t>
            </a:r>
          </a:p>
          <a:p>
            <a:pPr marL="285750" indent="-285750">
              <a:buFont typeface="Arial" panose="020B0604020202020204" pitchFamily="34" charset="0"/>
              <a:buChar char="•"/>
            </a:pPr>
            <a:r>
              <a:rPr lang="en-US" sz="3200" dirty="0"/>
              <a:t>3. </a:t>
            </a:r>
            <a:r>
              <a:rPr lang="en-US" sz="3200" dirty="0">
                <a:solidFill>
                  <a:schemeClr val="bg1"/>
                </a:solidFill>
              </a:rPr>
              <a:t>P</a:t>
            </a:r>
            <a:r>
              <a:rPr lang="en-US" sz="3200" dirty="0"/>
              <a:t>aced slow breathing</a:t>
            </a:r>
          </a:p>
          <a:p>
            <a:pPr marL="285750" indent="-285750">
              <a:buFont typeface="Arial" panose="020B0604020202020204" pitchFamily="34" charset="0"/>
              <a:buChar char="•"/>
            </a:pPr>
            <a:r>
              <a:rPr lang="en-US" sz="3200" dirty="0"/>
              <a:t>4. </a:t>
            </a:r>
            <a:r>
              <a:rPr lang="en-US" sz="3200" dirty="0">
                <a:solidFill>
                  <a:schemeClr val="bg1"/>
                </a:solidFill>
              </a:rPr>
              <a:t>P</a:t>
            </a:r>
            <a:r>
              <a:rPr lang="en-US" sz="3200" dirty="0"/>
              <a:t>rogressive muscular relaxation</a:t>
            </a:r>
          </a:p>
          <a:p>
            <a:pPr marL="285750" indent="-285750">
              <a:buFont typeface="Arial" panose="020B0604020202020204" pitchFamily="34" charset="0"/>
              <a:buChar char="•"/>
            </a:pPr>
            <a:r>
              <a:rPr lang="en-US" sz="3200" dirty="0"/>
              <a:t>5. </a:t>
            </a:r>
            <a:r>
              <a:rPr lang="en-US" sz="3200" dirty="0">
                <a:solidFill>
                  <a:schemeClr val="bg1"/>
                </a:solidFill>
              </a:rPr>
              <a:t>S</a:t>
            </a:r>
            <a:r>
              <a:rPr lang="en-US" sz="3200" dirty="0"/>
              <a:t>ide-to-side eye movement</a:t>
            </a:r>
          </a:p>
          <a:p>
            <a:pPr marL="285750" indent="-285750">
              <a:buFont typeface="Arial" panose="020B0604020202020204" pitchFamily="34" charset="0"/>
              <a:buChar char="•"/>
            </a:pPr>
            <a:r>
              <a:rPr lang="en-US" sz="3200" dirty="0"/>
              <a:t>6. </a:t>
            </a:r>
            <a:r>
              <a:rPr lang="en-US" sz="3200" dirty="0">
                <a:solidFill>
                  <a:schemeClr val="bg1"/>
                </a:solidFill>
              </a:rPr>
              <a:t>E</a:t>
            </a:r>
            <a:r>
              <a:rPr lang="en-US" sz="3200" dirty="0"/>
              <a:t>motional freedom technique</a:t>
            </a:r>
            <a:r>
              <a:rPr lang="en-CA" sz="3200" dirty="0"/>
              <a:t>/tapping</a:t>
            </a:r>
            <a:endParaRPr lang="en-US" sz="32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CA" sz="3200" dirty="0"/>
          </a:p>
        </p:txBody>
      </p:sp>
      <p:sp>
        <p:nvSpPr>
          <p:cNvPr id="5" name="TextBox 4">
            <a:extLst>
              <a:ext uri="{FF2B5EF4-FFF2-40B4-BE49-F238E27FC236}">
                <a16:creationId xmlns:a16="http://schemas.microsoft.com/office/drawing/2014/main" id="{5F304414-6CE9-086D-02B9-9E6A970E12D0}"/>
              </a:ext>
            </a:extLst>
          </p:cNvPr>
          <p:cNvSpPr txBox="1"/>
          <p:nvPr/>
        </p:nvSpPr>
        <p:spPr>
          <a:xfrm>
            <a:off x="1540406" y="225815"/>
            <a:ext cx="9674423" cy="646331"/>
          </a:xfrm>
          <a:prstGeom prst="rect">
            <a:avLst/>
          </a:prstGeom>
          <a:noFill/>
        </p:spPr>
        <p:txBody>
          <a:bodyPr wrap="square">
            <a:spAutoFit/>
          </a:bodyPr>
          <a:lstStyle/>
          <a:p>
            <a:r>
              <a:rPr lang="en-US" sz="3600" dirty="0">
                <a:solidFill>
                  <a:schemeClr val="bg1"/>
                </a:solidFill>
              </a:rPr>
              <a:t>PHYSIOLOGICAL DISTRESS TOLERANCE SKILLS</a:t>
            </a:r>
            <a:endParaRPr lang="en-CA" sz="3600" dirty="0">
              <a:solidFill>
                <a:schemeClr val="bg1"/>
              </a:solidFill>
            </a:endParaRPr>
          </a:p>
        </p:txBody>
      </p:sp>
      <p:pic>
        <p:nvPicPr>
          <p:cNvPr id="7" name="Picture 6" descr="A diagram of different types of exercises&#10;&#10;Description automatically generated">
            <a:extLst>
              <a:ext uri="{FF2B5EF4-FFF2-40B4-BE49-F238E27FC236}">
                <a16:creationId xmlns:a16="http://schemas.microsoft.com/office/drawing/2014/main" id="{077AAC04-EC3A-EA07-415B-DFE57C166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52" y="1251227"/>
            <a:ext cx="5205677" cy="5177883"/>
          </a:xfrm>
          <a:prstGeom prst="rect">
            <a:avLst/>
          </a:prstGeom>
        </p:spPr>
      </p:pic>
      <p:sp>
        <p:nvSpPr>
          <p:cNvPr id="4" name="TextBox 3">
            <a:extLst>
              <a:ext uri="{FF2B5EF4-FFF2-40B4-BE49-F238E27FC236}">
                <a16:creationId xmlns:a16="http://schemas.microsoft.com/office/drawing/2014/main" id="{6B4BF9AB-0F01-7F44-03E9-2154852C3053}"/>
              </a:ext>
            </a:extLst>
          </p:cNvPr>
          <p:cNvSpPr txBox="1"/>
          <p:nvPr/>
        </p:nvSpPr>
        <p:spPr>
          <a:xfrm>
            <a:off x="4991100" y="1348800"/>
            <a:ext cx="6096000" cy="461665"/>
          </a:xfrm>
          <a:prstGeom prst="rect">
            <a:avLst/>
          </a:prstGeom>
          <a:noFill/>
        </p:spPr>
        <p:txBody>
          <a:bodyPr wrap="square">
            <a:spAutoFit/>
          </a:bodyPr>
          <a:lstStyle/>
          <a:p>
            <a:r>
              <a:rPr lang="en-US" sz="2400" b="1" dirty="0">
                <a:solidFill>
                  <a:schemeClr val="bg1"/>
                </a:solidFill>
              </a:rPr>
              <a:t>S E</a:t>
            </a:r>
            <a:endParaRPr lang="en-CA" sz="2400" b="1" dirty="0"/>
          </a:p>
        </p:txBody>
      </p:sp>
      <p:sp>
        <p:nvSpPr>
          <p:cNvPr id="2" name="Slide Number Placeholder 1">
            <a:extLst>
              <a:ext uri="{FF2B5EF4-FFF2-40B4-BE49-F238E27FC236}">
                <a16:creationId xmlns:a16="http://schemas.microsoft.com/office/drawing/2014/main" id="{4D75F81C-C705-6F31-8680-33DCEFACBAD4}"/>
              </a:ext>
            </a:extLst>
          </p:cNvPr>
          <p:cNvSpPr>
            <a:spLocks noGrp="1"/>
          </p:cNvSpPr>
          <p:nvPr>
            <p:ph type="sldNum" sz="quarter" idx="12"/>
          </p:nvPr>
        </p:nvSpPr>
        <p:spPr/>
        <p:txBody>
          <a:bodyPr/>
          <a:lstStyle/>
          <a:p>
            <a:fld id="{33ED1689-1C0B-4D00-A14A-39B713266422}" type="slidenum">
              <a:rPr lang="en-CA" smtClean="0"/>
              <a:t>106</a:t>
            </a:fld>
            <a:endParaRPr lang="en-CA"/>
          </a:p>
        </p:txBody>
      </p:sp>
    </p:spTree>
    <p:extLst>
      <p:ext uri="{BB962C8B-B14F-4D97-AF65-F5344CB8AC3E}">
        <p14:creationId xmlns:p14="http://schemas.microsoft.com/office/powerpoint/2010/main" val="13077486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1950E-D034-D905-2E24-6DD19EA46CF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9DE3A6C-334D-B082-ACE2-73D22C4DE4FA}"/>
              </a:ext>
            </a:extLst>
          </p:cNvPr>
          <p:cNvSpPr txBox="1"/>
          <p:nvPr/>
        </p:nvSpPr>
        <p:spPr>
          <a:xfrm>
            <a:off x="6096000" y="1348800"/>
            <a:ext cx="5552979" cy="5570756"/>
          </a:xfrm>
          <a:prstGeom prst="rect">
            <a:avLst/>
          </a:prstGeom>
          <a:noFill/>
        </p:spPr>
        <p:txBody>
          <a:bodyPr wrap="square">
            <a:spAutoFit/>
          </a:bodyPr>
          <a:lstStyle/>
          <a:p>
            <a:pPr marL="285750" indent="-285750">
              <a:buFont typeface="Arial" panose="020B0604020202020204" pitchFamily="34" charset="0"/>
              <a:buChar char="•"/>
            </a:pPr>
            <a:r>
              <a:rPr lang="en-US" sz="3200" dirty="0"/>
              <a:t>1. </a:t>
            </a:r>
            <a:r>
              <a:rPr lang="en-US" sz="3600" u="sng" dirty="0"/>
              <a:t>Using cold </a:t>
            </a:r>
            <a:r>
              <a:rPr lang="en-US" sz="3600" u="sng" dirty="0">
                <a:solidFill>
                  <a:schemeClr val="bg1"/>
                </a:solidFill>
              </a:rPr>
              <a:t>T</a:t>
            </a:r>
            <a:r>
              <a:rPr lang="en-US" sz="3600" u="sng" dirty="0"/>
              <a:t>emperatures</a:t>
            </a:r>
          </a:p>
          <a:p>
            <a:pPr marL="285750" indent="-285750">
              <a:buFont typeface="Arial" panose="020B0604020202020204" pitchFamily="34" charset="0"/>
              <a:buChar char="•"/>
            </a:pPr>
            <a:r>
              <a:rPr lang="en-US" sz="3200" dirty="0"/>
              <a:t>2. High </a:t>
            </a:r>
            <a:r>
              <a:rPr lang="en-US" sz="3200" dirty="0">
                <a:solidFill>
                  <a:schemeClr val="bg1"/>
                </a:solidFill>
              </a:rPr>
              <a:t>i</a:t>
            </a:r>
            <a:r>
              <a:rPr lang="en-US" sz="3200" dirty="0"/>
              <a:t>ntensity </a:t>
            </a:r>
            <a:r>
              <a:rPr lang="en-US" sz="3200" dirty="0">
                <a:solidFill>
                  <a:schemeClr val="bg1"/>
                </a:solidFill>
              </a:rPr>
              <a:t>i</a:t>
            </a:r>
            <a:r>
              <a:rPr lang="en-US" sz="3200" dirty="0"/>
              <a:t>nterval training</a:t>
            </a:r>
          </a:p>
          <a:p>
            <a:pPr marL="285750" indent="-285750">
              <a:buFont typeface="Arial" panose="020B0604020202020204" pitchFamily="34" charset="0"/>
              <a:buChar char="•"/>
            </a:pPr>
            <a:r>
              <a:rPr lang="en-US" sz="3200" dirty="0"/>
              <a:t>3. </a:t>
            </a:r>
            <a:r>
              <a:rPr lang="en-US" sz="3200" dirty="0">
                <a:solidFill>
                  <a:schemeClr val="bg1"/>
                </a:solidFill>
              </a:rPr>
              <a:t>P</a:t>
            </a:r>
            <a:r>
              <a:rPr lang="en-US" sz="3200" dirty="0"/>
              <a:t>aced slow breathing</a:t>
            </a:r>
          </a:p>
          <a:p>
            <a:pPr marL="285750" indent="-285750">
              <a:buFont typeface="Arial" panose="020B0604020202020204" pitchFamily="34" charset="0"/>
              <a:buChar char="•"/>
            </a:pPr>
            <a:r>
              <a:rPr lang="en-US" sz="3200" dirty="0"/>
              <a:t>4. </a:t>
            </a:r>
            <a:r>
              <a:rPr lang="en-US" sz="3200" dirty="0">
                <a:solidFill>
                  <a:schemeClr val="bg1"/>
                </a:solidFill>
              </a:rPr>
              <a:t>P</a:t>
            </a:r>
            <a:r>
              <a:rPr lang="en-US" sz="3200" dirty="0"/>
              <a:t>rogressive muscular relaxation</a:t>
            </a:r>
          </a:p>
          <a:p>
            <a:pPr marL="285750" indent="-285750">
              <a:buFont typeface="Arial" panose="020B0604020202020204" pitchFamily="34" charset="0"/>
              <a:buChar char="•"/>
            </a:pPr>
            <a:r>
              <a:rPr lang="en-US" sz="3200" dirty="0"/>
              <a:t>5. </a:t>
            </a:r>
            <a:r>
              <a:rPr lang="en-US" sz="3200" dirty="0">
                <a:solidFill>
                  <a:schemeClr val="bg1"/>
                </a:solidFill>
              </a:rPr>
              <a:t>S</a:t>
            </a:r>
            <a:r>
              <a:rPr lang="en-US" sz="3200" dirty="0"/>
              <a:t>ide-to-side eye movement</a:t>
            </a:r>
          </a:p>
          <a:p>
            <a:pPr marL="285750" indent="-285750">
              <a:buFont typeface="Arial" panose="020B0604020202020204" pitchFamily="34" charset="0"/>
              <a:buChar char="•"/>
            </a:pPr>
            <a:r>
              <a:rPr lang="en-US" sz="3200" dirty="0"/>
              <a:t>6. </a:t>
            </a:r>
            <a:r>
              <a:rPr lang="en-US" sz="3200" dirty="0">
                <a:solidFill>
                  <a:schemeClr val="bg1"/>
                </a:solidFill>
              </a:rPr>
              <a:t>E</a:t>
            </a:r>
            <a:r>
              <a:rPr lang="en-US" sz="3200" dirty="0"/>
              <a:t>motional freedom technique</a:t>
            </a:r>
            <a:r>
              <a:rPr lang="en-CA" sz="3200" dirty="0"/>
              <a:t>/tapping</a:t>
            </a:r>
            <a:endParaRPr lang="en-US" sz="32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CA" sz="3200" dirty="0"/>
          </a:p>
        </p:txBody>
      </p:sp>
      <p:sp>
        <p:nvSpPr>
          <p:cNvPr id="5" name="TextBox 4">
            <a:extLst>
              <a:ext uri="{FF2B5EF4-FFF2-40B4-BE49-F238E27FC236}">
                <a16:creationId xmlns:a16="http://schemas.microsoft.com/office/drawing/2014/main" id="{B83D8D69-9142-6B3F-9C88-DB47DE114162}"/>
              </a:ext>
            </a:extLst>
          </p:cNvPr>
          <p:cNvSpPr txBox="1"/>
          <p:nvPr/>
        </p:nvSpPr>
        <p:spPr>
          <a:xfrm>
            <a:off x="1540406" y="225815"/>
            <a:ext cx="9674423" cy="646331"/>
          </a:xfrm>
          <a:prstGeom prst="rect">
            <a:avLst/>
          </a:prstGeom>
          <a:noFill/>
        </p:spPr>
        <p:txBody>
          <a:bodyPr wrap="square">
            <a:spAutoFit/>
          </a:bodyPr>
          <a:lstStyle/>
          <a:p>
            <a:r>
              <a:rPr lang="en-US" sz="3600" dirty="0">
                <a:solidFill>
                  <a:schemeClr val="bg1"/>
                </a:solidFill>
              </a:rPr>
              <a:t>PHYSIOLOGICAL DISTRESS TOLERANCE SKILLS</a:t>
            </a:r>
            <a:endParaRPr lang="en-CA" sz="3600" dirty="0">
              <a:solidFill>
                <a:schemeClr val="bg1"/>
              </a:solidFill>
            </a:endParaRPr>
          </a:p>
        </p:txBody>
      </p:sp>
      <p:pic>
        <p:nvPicPr>
          <p:cNvPr id="7" name="Picture 6" descr="A diagram of different types of exercises&#10;&#10;Description automatically generated">
            <a:extLst>
              <a:ext uri="{FF2B5EF4-FFF2-40B4-BE49-F238E27FC236}">
                <a16:creationId xmlns:a16="http://schemas.microsoft.com/office/drawing/2014/main" id="{E50C5A46-7C64-3FD1-B981-4E6E6D1A8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427" y="1251227"/>
            <a:ext cx="5205677" cy="5177883"/>
          </a:xfrm>
          <a:prstGeom prst="rect">
            <a:avLst/>
          </a:prstGeom>
        </p:spPr>
      </p:pic>
      <p:sp>
        <p:nvSpPr>
          <p:cNvPr id="4" name="TextBox 3">
            <a:extLst>
              <a:ext uri="{FF2B5EF4-FFF2-40B4-BE49-F238E27FC236}">
                <a16:creationId xmlns:a16="http://schemas.microsoft.com/office/drawing/2014/main" id="{0A910AF9-784E-483D-3A66-90521996E4DE}"/>
              </a:ext>
            </a:extLst>
          </p:cNvPr>
          <p:cNvSpPr txBox="1"/>
          <p:nvPr/>
        </p:nvSpPr>
        <p:spPr>
          <a:xfrm>
            <a:off x="5295900" y="1348800"/>
            <a:ext cx="6096000" cy="461665"/>
          </a:xfrm>
          <a:prstGeom prst="rect">
            <a:avLst/>
          </a:prstGeom>
          <a:noFill/>
        </p:spPr>
        <p:txBody>
          <a:bodyPr wrap="square">
            <a:spAutoFit/>
          </a:bodyPr>
          <a:lstStyle/>
          <a:p>
            <a:r>
              <a:rPr lang="en-US" sz="2400" b="1" dirty="0">
                <a:solidFill>
                  <a:schemeClr val="bg1"/>
                </a:solidFill>
              </a:rPr>
              <a:t>S E</a:t>
            </a:r>
            <a:endParaRPr lang="en-CA" sz="2400" b="1" dirty="0"/>
          </a:p>
        </p:txBody>
      </p:sp>
      <p:sp>
        <p:nvSpPr>
          <p:cNvPr id="2" name="Slide Number Placeholder 1">
            <a:extLst>
              <a:ext uri="{FF2B5EF4-FFF2-40B4-BE49-F238E27FC236}">
                <a16:creationId xmlns:a16="http://schemas.microsoft.com/office/drawing/2014/main" id="{F7FF485D-70CC-EC33-F069-F16AA5862D7E}"/>
              </a:ext>
            </a:extLst>
          </p:cNvPr>
          <p:cNvSpPr>
            <a:spLocks noGrp="1"/>
          </p:cNvSpPr>
          <p:nvPr>
            <p:ph type="sldNum" sz="quarter" idx="12"/>
          </p:nvPr>
        </p:nvSpPr>
        <p:spPr/>
        <p:txBody>
          <a:bodyPr/>
          <a:lstStyle/>
          <a:p>
            <a:fld id="{33ED1689-1C0B-4D00-A14A-39B713266422}" type="slidenum">
              <a:rPr lang="en-CA" smtClean="0"/>
              <a:t>107</a:t>
            </a:fld>
            <a:endParaRPr lang="en-CA"/>
          </a:p>
        </p:txBody>
      </p:sp>
    </p:spTree>
    <p:extLst>
      <p:ext uri="{BB962C8B-B14F-4D97-AF65-F5344CB8AC3E}">
        <p14:creationId xmlns:p14="http://schemas.microsoft.com/office/powerpoint/2010/main" val="15669387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8D4A6-4E4C-6DB3-761C-974B7FD55B5A}"/>
              </a:ext>
            </a:extLst>
          </p:cNvPr>
          <p:cNvSpPr>
            <a:spLocks noGrp="1"/>
          </p:cNvSpPr>
          <p:nvPr>
            <p:ph type="title" idx="4294967295"/>
          </p:nvPr>
        </p:nvSpPr>
        <p:spPr>
          <a:xfrm>
            <a:off x="6329399" y="-121499"/>
            <a:ext cx="5146675" cy="1643063"/>
          </a:xfrm>
        </p:spPr>
        <p:txBody>
          <a:bodyPr>
            <a:normAutofit/>
          </a:bodyPr>
          <a:lstStyle/>
          <a:p>
            <a:pPr algn="ctr"/>
            <a:r>
              <a:rPr lang="en-US" dirty="0">
                <a:solidFill>
                  <a:schemeClr val="bg1"/>
                </a:solidFill>
              </a:rPr>
              <a:t>1. Using Cold temperatures</a:t>
            </a:r>
          </a:p>
        </p:txBody>
      </p:sp>
      <p:graphicFrame>
        <p:nvGraphicFramePr>
          <p:cNvPr id="5" name="Content Placeholder 2">
            <a:extLst>
              <a:ext uri="{FF2B5EF4-FFF2-40B4-BE49-F238E27FC236}">
                <a16:creationId xmlns:a16="http://schemas.microsoft.com/office/drawing/2014/main" id="{4C35BEC5-85F3-86AD-1C1C-B782A70F3166}"/>
              </a:ext>
            </a:extLst>
          </p:cNvPr>
          <p:cNvGraphicFramePr>
            <a:graphicFrameLocks noGrp="1"/>
          </p:cNvGraphicFramePr>
          <p:nvPr>
            <p:ph idx="4294967295"/>
            <p:extLst>
              <p:ext uri="{D42A27DB-BD31-4B8C-83A1-F6EECF244321}">
                <p14:modId xmlns:p14="http://schemas.microsoft.com/office/powerpoint/2010/main" val="2723770110"/>
              </p:ext>
            </p:extLst>
          </p:nvPr>
        </p:nvGraphicFramePr>
        <p:xfrm>
          <a:off x="6329399" y="904973"/>
          <a:ext cx="5641975" cy="6372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Polar Bear Plunge Day (January 1st) | Days Of The Year">
            <a:extLst>
              <a:ext uri="{FF2B5EF4-FFF2-40B4-BE49-F238E27FC236}">
                <a16:creationId xmlns:a16="http://schemas.microsoft.com/office/drawing/2014/main" id="{09769EAF-3FFF-EF11-D9ED-20B3266F55A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250" r="25750"/>
          <a:stretch/>
        </p:blipFill>
        <p:spPr bwMode="auto">
          <a:xfrm>
            <a:off x="20" y="975"/>
            <a:ext cx="6095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9388216-6579-7D6C-A79A-B7868C6D103F}"/>
              </a:ext>
            </a:extLst>
          </p:cNvPr>
          <p:cNvSpPr>
            <a:spLocks noGrp="1"/>
          </p:cNvSpPr>
          <p:nvPr>
            <p:ph type="sldNum" sz="quarter" idx="12"/>
          </p:nvPr>
        </p:nvSpPr>
        <p:spPr/>
        <p:txBody>
          <a:bodyPr/>
          <a:lstStyle/>
          <a:p>
            <a:fld id="{33ED1689-1C0B-4D00-A14A-39B713266422}" type="slidenum">
              <a:rPr lang="en-CA" smtClean="0"/>
              <a:t>108</a:t>
            </a:fld>
            <a:endParaRPr lang="en-CA"/>
          </a:p>
        </p:txBody>
      </p:sp>
    </p:spTree>
    <p:extLst>
      <p:ext uri="{BB962C8B-B14F-4D97-AF65-F5344CB8AC3E}">
        <p14:creationId xmlns:p14="http://schemas.microsoft.com/office/powerpoint/2010/main" val="2820746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16157-09B6-2634-E303-F098E02CC96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AA3ADBD-0E31-FBA0-6FF7-AC436CC10A0B}"/>
              </a:ext>
            </a:extLst>
          </p:cNvPr>
          <p:cNvSpPr txBox="1"/>
          <p:nvPr/>
        </p:nvSpPr>
        <p:spPr>
          <a:xfrm>
            <a:off x="6096000" y="1348800"/>
            <a:ext cx="5552979" cy="5632311"/>
          </a:xfrm>
          <a:prstGeom prst="rect">
            <a:avLst/>
          </a:prstGeom>
          <a:noFill/>
        </p:spPr>
        <p:txBody>
          <a:bodyPr wrap="square">
            <a:spAutoFit/>
          </a:bodyPr>
          <a:lstStyle/>
          <a:p>
            <a:pPr marL="285750" indent="-285750">
              <a:buFont typeface="Arial" panose="020B0604020202020204" pitchFamily="34" charset="0"/>
              <a:buChar char="•"/>
            </a:pPr>
            <a:r>
              <a:rPr lang="en-US" sz="3200" dirty="0"/>
              <a:t>1. Using cold </a:t>
            </a:r>
            <a:r>
              <a:rPr lang="en-US" sz="3200" dirty="0">
                <a:solidFill>
                  <a:schemeClr val="bg1"/>
                </a:solidFill>
              </a:rPr>
              <a:t>T</a:t>
            </a:r>
            <a:r>
              <a:rPr lang="en-US" sz="3200" dirty="0"/>
              <a:t>emperatures</a:t>
            </a:r>
          </a:p>
          <a:p>
            <a:pPr marL="285750" indent="-285750">
              <a:buFont typeface="Arial" panose="020B0604020202020204" pitchFamily="34" charset="0"/>
              <a:buChar char="•"/>
            </a:pPr>
            <a:r>
              <a:rPr lang="en-US" sz="3600" u="sng" dirty="0"/>
              <a:t>2. High </a:t>
            </a:r>
            <a:r>
              <a:rPr lang="en-US" sz="3600" u="sng" dirty="0">
                <a:solidFill>
                  <a:schemeClr val="bg1"/>
                </a:solidFill>
              </a:rPr>
              <a:t>i</a:t>
            </a:r>
            <a:r>
              <a:rPr lang="en-US" sz="3600" u="sng" dirty="0"/>
              <a:t>ntensity </a:t>
            </a:r>
            <a:r>
              <a:rPr lang="en-US" sz="3600" u="sng" dirty="0">
                <a:solidFill>
                  <a:schemeClr val="bg1"/>
                </a:solidFill>
              </a:rPr>
              <a:t>i</a:t>
            </a:r>
            <a:r>
              <a:rPr lang="en-US" sz="3600" u="sng" dirty="0"/>
              <a:t>nterval training</a:t>
            </a:r>
          </a:p>
          <a:p>
            <a:pPr marL="285750" indent="-285750">
              <a:buFont typeface="Arial" panose="020B0604020202020204" pitchFamily="34" charset="0"/>
              <a:buChar char="•"/>
            </a:pPr>
            <a:r>
              <a:rPr lang="en-US" sz="3200" dirty="0"/>
              <a:t>3. </a:t>
            </a:r>
            <a:r>
              <a:rPr lang="en-US" sz="3200" dirty="0">
                <a:solidFill>
                  <a:schemeClr val="bg1"/>
                </a:solidFill>
              </a:rPr>
              <a:t>P</a:t>
            </a:r>
            <a:r>
              <a:rPr lang="en-US" sz="3200" dirty="0"/>
              <a:t>aced slow breathing</a:t>
            </a:r>
          </a:p>
          <a:p>
            <a:pPr marL="285750" indent="-285750">
              <a:buFont typeface="Arial" panose="020B0604020202020204" pitchFamily="34" charset="0"/>
              <a:buChar char="•"/>
            </a:pPr>
            <a:r>
              <a:rPr lang="en-US" sz="3200" dirty="0"/>
              <a:t>4. </a:t>
            </a:r>
            <a:r>
              <a:rPr lang="en-US" sz="3200" dirty="0">
                <a:solidFill>
                  <a:schemeClr val="bg1"/>
                </a:solidFill>
              </a:rPr>
              <a:t>P</a:t>
            </a:r>
            <a:r>
              <a:rPr lang="en-US" sz="3200" dirty="0"/>
              <a:t>rogressive muscular relaxation</a:t>
            </a:r>
          </a:p>
          <a:p>
            <a:pPr marL="285750" indent="-285750">
              <a:buFont typeface="Arial" panose="020B0604020202020204" pitchFamily="34" charset="0"/>
              <a:buChar char="•"/>
            </a:pPr>
            <a:r>
              <a:rPr lang="en-US" sz="3200" dirty="0"/>
              <a:t>5. </a:t>
            </a:r>
            <a:r>
              <a:rPr lang="en-US" sz="3200" dirty="0">
                <a:solidFill>
                  <a:schemeClr val="bg1"/>
                </a:solidFill>
              </a:rPr>
              <a:t>S</a:t>
            </a:r>
            <a:r>
              <a:rPr lang="en-US" sz="3200" dirty="0"/>
              <a:t>ide-to-side eye movement</a:t>
            </a:r>
          </a:p>
          <a:p>
            <a:pPr marL="285750" indent="-285750">
              <a:buFont typeface="Arial" panose="020B0604020202020204" pitchFamily="34" charset="0"/>
              <a:buChar char="•"/>
            </a:pPr>
            <a:r>
              <a:rPr lang="en-US" sz="3200" dirty="0"/>
              <a:t>6. </a:t>
            </a:r>
            <a:r>
              <a:rPr lang="en-US" sz="3200" dirty="0">
                <a:solidFill>
                  <a:schemeClr val="bg1"/>
                </a:solidFill>
              </a:rPr>
              <a:t>E</a:t>
            </a:r>
            <a:r>
              <a:rPr lang="en-US" sz="3200" dirty="0"/>
              <a:t>motional freedom technique</a:t>
            </a:r>
            <a:r>
              <a:rPr lang="en-CA" sz="3200" dirty="0"/>
              <a:t>/tapping</a:t>
            </a:r>
            <a:endParaRPr lang="en-US" sz="32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CA" sz="3200" dirty="0"/>
          </a:p>
        </p:txBody>
      </p:sp>
      <p:sp>
        <p:nvSpPr>
          <p:cNvPr id="5" name="TextBox 4">
            <a:extLst>
              <a:ext uri="{FF2B5EF4-FFF2-40B4-BE49-F238E27FC236}">
                <a16:creationId xmlns:a16="http://schemas.microsoft.com/office/drawing/2014/main" id="{7686E60D-59D0-C12C-D025-932E1A696E61}"/>
              </a:ext>
            </a:extLst>
          </p:cNvPr>
          <p:cNvSpPr txBox="1"/>
          <p:nvPr/>
        </p:nvSpPr>
        <p:spPr>
          <a:xfrm>
            <a:off x="1540406" y="225815"/>
            <a:ext cx="9674423" cy="646331"/>
          </a:xfrm>
          <a:prstGeom prst="rect">
            <a:avLst/>
          </a:prstGeom>
          <a:noFill/>
        </p:spPr>
        <p:txBody>
          <a:bodyPr wrap="square">
            <a:spAutoFit/>
          </a:bodyPr>
          <a:lstStyle/>
          <a:p>
            <a:r>
              <a:rPr lang="en-US" sz="3600" dirty="0">
                <a:solidFill>
                  <a:schemeClr val="bg1"/>
                </a:solidFill>
              </a:rPr>
              <a:t>PHYSIOLOGICAL DISTRESS TOLERANCE SKILLS</a:t>
            </a:r>
            <a:endParaRPr lang="en-CA" sz="3600" dirty="0">
              <a:solidFill>
                <a:schemeClr val="bg1"/>
              </a:solidFill>
            </a:endParaRPr>
          </a:p>
        </p:txBody>
      </p:sp>
      <p:pic>
        <p:nvPicPr>
          <p:cNvPr id="7" name="Picture 6" descr="A diagram of different types of exercises&#10;&#10;Description automatically generated">
            <a:extLst>
              <a:ext uri="{FF2B5EF4-FFF2-40B4-BE49-F238E27FC236}">
                <a16:creationId xmlns:a16="http://schemas.microsoft.com/office/drawing/2014/main" id="{88CF3563-22B9-1A1F-EFE1-5ED2381E8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427" y="1251227"/>
            <a:ext cx="5205677" cy="5177883"/>
          </a:xfrm>
          <a:prstGeom prst="rect">
            <a:avLst/>
          </a:prstGeom>
        </p:spPr>
      </p:pic>
      <p:sp>
        <p:nvSpPr>
          <p:cNvPr id="4" name="TextBox 3">
            <a:extLst>
              <a:ext uri="{FF2B5EF4-FFF2-40B4-BE49-F238E27FC236}">
                <a16:creationId xmlns:a16="http://schemas.microsoft.com/office/drawing/2014/main" id="{4891BD49-9F80-17DD-23B0-DEF2372EC5BE}"/>
              </a:ext>
            </a:extLst>
          </p:cNvPr>
          <p:cNvSpPr txBox="1"/>
          <p:nvPr/>
        </p:nvSpPr>
        <p:spPr>
          <a:xfrm>
            <a:off x="5286375" y="1348800"/>
            <a:ext cx="6096000" cy="461665"/>
          </a:xfrm>
          <a:prstGeom prst="rect">
            <a:avLst/>
          </a:prstGeom>
          <a:noFill/>
        </p:spPr>
        <p:txBody>
          <a:bodyPr wrap="square">
            <a:spAutoFit/>
          </a:bodyPr>
          <a:lstStyle/>
          <a:p>
            <a:r>
              <a:rPr lang="en-US" sz="2400" b="1" dirty="0">
                <a:solidFill>
                  <a:schemeClr val="bg1"/>
                </a:solidFill>
              </a:rPr>
              <a:t>S E</a:t>
            </a:r>
            <a:endParaRPr lang="en-CA" sz="2400" b="1" dirty="0"/>
          </a:p>
        </p:txBody>
      </p:sp>
      <p:sp>
        <p:nvSpPr>
          <p:cNvPr id="2" name="Slide Number Placeholder 1">
            <a:extLst>
              <a:ext uri="{FF2B5EF4-FFF2-40B4-BE49-F238E27FC236}">
                <a16:creationId xmlns:a16="http://schemas.microsoft.com/office/drawing/2014/main" id="{4274D8E0-7F02-2663-0D97-11C0568269F5}"/>
              </a:ext>
            </a:extLst>
          </p:cNvPr>
          <p:cNvSpPr>
            <a:spLocks noGrp="1"/>
          </p:cNvSpPr>
          <p:nvPr>
            <p:ph type="sldNum" sz="quarter" idx="12"/>
          </p:nvPr>
        </p:nvSpPr>
        <p:spPr/>
        <p:txBody>
          <a:bodyPr/>
          <a:lstStyle/>
          <a:p>
            <a:fld id="{33ED1689-1C0B-4D00-A14A-39B713266422}" type="slidenum">
              <a:rPr lang="en-CA" smtClean="0"/>
              <a:t>109</a:t>
            </a:fld>
            <a:endParaRPr lang="en-CA"/>
          </a:p>
        </p:txBody>
      </p:sp>
    </p:spTree>
    <p:extLst>
      <p:ext uri="{BB962C8B-B14F-4D97-AF65-F5344CB8AC3E}">
        <p14:creationId xmlns:p14="http://schemas.microsoft.com/office/powerpoint/2010/main" val="2723444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499D2-2295-5523-C53B-3F54E6EAA1C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D225CDF-CC11-669C-07D4-B6D647DE89AA}"/>
              </a:ext>
            </a:extLst>
          </p:cNvPr>
          <p:cNvSpPr txBox="1"/>
          <p:nvPr/>
        </p:nvSpPr>
        <p:spPr>
          <a:xfrm>
            <a:off x="0" y="-352425"/>
            <a:ext cx="12192000" cy="6444585"/>
          </a:xfrm>
          <a:prstGeom prst="rect">
            <a:avLst/>
          </a:prstGeom>
          <a:noFill/>
        </p:spPr>
        <p:txBody>
          <a:bodyPr wrap="square">
            <a:spAutoFit/>
          </a:bodyPr>
          <a:lstStyle/>
          <a:p>
            <a:pPr>
              <a:lnSpc>
                <a:spcPct val="115000"/>
              </a:lnSpc>
              <a:spcAft>
                <a:spcPts val="800"/>
              </a:spcAft>
              <a:buNone/>
            </a:pP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6. Legs and Feet (45 seconds)</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“Now gently tighten your thighs—just a small squeeze.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Hold… 3… 2… 1…</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and release.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Then curl your toes downward or point your feet slightly.</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Feel the calves and feet activate.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Hold… 3… 2… 1…</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and release.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the legs become heavy and grounded.”</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7. Global Release (30 seconds)</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“Take one slow breath in…</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and as you exhale, imagine the whole body letting go.</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Arms loose, shoulders soft, jaw relaxed, legs heavy.</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Feel the calm settling through the body.”</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D1EB125-A7F7-D39A-EE7D-64126A798B7C}"/>
              </a:ext>
            </a:extLst>
          </p:cNvPr>
          <p:cNvSpPr>
            <a:spLocks noGrp="1"/>
          </p:cNvSpPr>
          <p:nvPr>
            <p:ph type="sldNum" sz="quarter" idx="12"/>
          </p:nvPr>
        </p:nvSpPr>
        <p:spPr/>
        <p:txBody>
          <a:bodyPr/>
          <a:lstStyle/>
          <a:p>
            <a:fld id="{33ED1689-1C0B-4D00-A14A-39B713266422}" type="slidenum">
              <a:rPr lang="en-CA" smtClean="0"/>
              <a:t>11</a:t>
            </a:fld>
            <a:endParaRPr lang="en-CA"/>
          </a:p>
        </p:txBody>
      </p:sp>
    </p:spTree>
    <p:extLst>
      <p:ext uri="{BB962C8B-B14F-4D97-AF65-F5344CB8AC3E}">
        <p14:creationId xmlns:p14="http://schemas.microsoft.com/office/powerpoint/2010/main" val="27882824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4D64-175B-ABE8-02FB-631A613C45D8}"/>
              </a:ext>
            </a:extLst>
          </p:cNvPr>
          <p:cNvSpPr>
            <a:spLocks noGrp="1"/>
          </p:cNvSpPr>
          <p:nvPr>
            <p:ph type="title" idx="4294967295"/>
          </p:nvPr>
        </p:nvSpPr>
        <p:spPr>
          <a:xfrm>
            <a:off x="262270" y="458862"/>
            <a:ext cx="4454236" cy="1539875"/>
          </a:xfrm>
        </p:spPr>
        <p:txBody>
          <a:bodyPr anchor="ctr">
            <a:normAutofit fontScale="90000"/>
          </a:bodyPr>
          <a:lstStyle/>
          <a:p>
            <a:pPr algn="ctr"/>
            <a:r>
              <a:rPr lang="en-US" dirty="0">
                <a:solidFill>
                  <a:schemeClr val="bg1"/>
                </a:solidFill>
              </a:rPr>
              <a:t>2.High-intensity interval training </a:t>
            </a:r>
          </a:p>
        </p:txBody>
      </p:sp>
      <p:graphicFrame>
        <p:nvGraphicFramePr>
          <p:cNvPr id="5" name="Content Placeholder 2">
            <a:extLst>
              <a:ext uri="{FF2B5EF4-FFF2-40B4-BE49-F238E27FC236}">
                <a16:creationId xmlns:a16="http://schemas.microsoft.com/office/drawing/2014/main" id="{179EDE73-C6A0-A7B1-BEF8-E2B20E1FDAC9}"/>
              </a:ext>
            </a:extLst>
          </p:cNvPr>
          <p:cNvGraphicFramePr>
            <a:graphicFrameLocks noGrp="1"/>
          </p:cNvGraphicFramePr>
          <p:nvPr>
            <p:ph idx="4294967295"/>
            <p:extLst>
              <p:ext uri="{D42A27DB-BD31-4B8C-83A1-F6EECF244321}">
                <p14:modId xmlns:p14="http://schemas.microsoft.com/office/powerpoint/2010/main" val="1591123119"/>
              </p:ext>
            </p:extLst>
          </p:nvPr>
        </p:nvGraphicFramePr>
        <p:xfrm>
          <a:off x="5307013" y="249238"/>
          <a:ext cx="6884987" cy="6378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New Les Mills GRIT classes launch across SLT this new year! - ...">
            <a:extLst>
              <a:ext uri="{FF2B5EF4-FFF2-40B4-BE49-F238E27FC236}">
                <a16:creationId xmlns:a16="http://schemas.microsoft.com/office/drawing/2014/main" id="{215B3730-12B9-D419-EFD3-954CE9B5CA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82" y="2311977"/>
            <a:ext cx="4454236" cy="292504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74DBC22-9E25-B845-0854-67DA58D17665}"/>
              </a:ext>
            </a:extLst>
          </p:cNvPr>
          <p:cNvSpPr>
            <a:spLocks noGrp="1"/>
          </p:cNvSpPr>
          <p:nvPr>
            <p:ph type="sldNum" sz="quarter" idx="12"/>
          </p:nvPr>
        </p:nvSpPr>
        <p:spPr/>
        <p:txBody>
          <a:bodyPr/>
          <a:lstStyle/>
          <a:p>
            <a:fld id="{33ED1689-1C0B-4D00-A14A-39B713266422}" type="slidenum">
              <a:rPr lang="en-CA" smtClean="0"/>
              <a:t>110</a:t>
            </a:fld>
            <a:endParaRPr lang="en-CA"/>
          </a:p>
        </p:txBody>
      </p:sp>
    </p:spTree>
    <p:extLst>
      <p:ext uri="{BB962C8B-B14F-4D97-AF65-F5344CB8AC3E}">
        <p14:creationId xmlns:p14="http://schemas.microsoft.com/office/powerpoint/2010/main" val="29666518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991B4-59C0-4DE9-3DCB-BCAA3EDB0C0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C335F3-41FA-2C0B-8078-ACFB9461D498}"/>
              </a:ext>
            </a:extLst>
          </p:cNvPr>
          <p:cNvSpPr txBox="1"/>
          <p:nvPr/>
        </p:nvSpPr>
        <p:spPr>
          <a:xfrm>
            <a:off x="6096000" y="1348800"/>
            <a:ext cx="5552979" cy="5570756"/>
          </a:xfrm>
          <a:prstGeom prst="rect">
            <a:avLst/>
          </a:prstGeom>
          <a:noFill/>
        </p:spPr>
        <p:txBody>
          <a:bodyPr wrap="square">
            <a:spAutoFit/>
          </a:bodyPr>
          <a:lstStyle/>
          <a:p>
            <a:pPr marL="285750" indent="-285750">
              <a:buFont typeface="Arial" panose="020B0604020202020204" pitchFamily="34" charset="0"/>
              <a:buChar char="•"/>
            </a:pPr>
            <a:r>
              <a:rPr lang="en-US" sz="3200" dirty="0"/>
              <a:t>1. Using cold </a:t>
            </a:r>
            <a:r>
              <a:rPr lang="en-US" sz="3200" dirty="0">
                <a:solidFill>
                  <a:schemeClr val="bg1"/>
                </a:solidFill>
              </a:rPr>
              <a:t>T</a:t>
            </a:r>
            <a:r>
              <a:rPr lang="en-US" sz="3200" dirty="0"/>
              <a:t>emperatures</a:t>
            </a:r>
          </a:p>
          <a:p>
            <a:pPr marL="285750" indent="-285750">
              <a:buFont typeface="Arial" panose="020B0604020202020204" pitchFamily="34" charset="0"/>
              <a:buChar char="•"/>
            </a:pPr>
            <a:r>
              <a:rPr lang="en-US" sz="3200" dirty="0"/>
              <a:t>2. High </a:t>
            </a:r>
            <a:r>
              <a:rPr lang="en-US" sz="3200" dirty="0">
                <a:solidFill>
                  <a:schemeClr val="bg1"/>
                </a:solidFill>
              </a:rPr>
              <a:t>i</a:t>
            </a:r>
            <a:r>
              <a:rPr lang="en-US" sz="3200" dirty="0"/>
              <a:t>ntensity </a:t>
            </a:r>
            <a:r>
              <a:rPr lang="en-US" sz="3200" dirty="0">
                <a:solidFill>
                  <a:schemeClr val="bg1"/>
                </a:solidFill>
              </a:rPr>
              <a:t>i</a:t>
            </a:r>
            <a:r>
              <a:rPr lang="en-US" sz="3200" dirty="0"/>
              <a:t>nterval training</a:t>
            </a:r>
          </a:p>
          <a:p>
            <a:pPr marL="285750" indent="-285750">
              <a:buFont typeface="Arial" panose="020B0604020202020204" pitchFamily="34" charset="0"/>
              <a:buChar char="•"/>
            </a:pPr>
            <a:r>
              <a:rPr lang="en-US" sz="3600" u="sng" dirty="0"/>
              <a:t>3. </a:t>
            </a:r>
            <a:r>
              <a:rPr lang="en-US" sz="3600" u="sng" dirty="0">
                <a:solidFill>
                  <a:schemeClr val="bg1"/>
                </a:solidFill>
              </a:rPr>
              <a:t>P</a:t>
            </a:r>
            <a:r>
              <a:rPr lang="en-US" sz="3600" u="sng" dirty="0"/>
              <a:t>aced slow breathing</a:t>
            </a:r>
          </a:p>
          <a:p>
            <a:pPr marL="285750" indent="-285750">
              <a:buFont typeface="Arial" panose="020B0604020202020204" pitchFamily="34" charset="0"/>
              <a:buChar char="•"/>
            </a:pPr>
            <a:r>
              <a:rPr lang="en-US" sz="3200" dirty="0"/>
              <a:t>4. </a:t>
            </a:r>
            <a:r>
              <a:rPr lang="en-US" sz="3200" dirty="0">
                <a:solidFill>
                  <a:schemeClr val="bg1"/>
                </a:solidFill>
              </a:rPr>
              <a:t>P</a:t>
            </a:r>
            <a:r>
              <a:rPr lang="en-US" sz="3200" dirty="0"/>
              <a:t>rogressive muscular relaxation</a:t>
            </a:r>
          </a:p>
          <a:p>
            <a:pPr marL="285750" indent="-285750">
              <a:buFont typeface="Arial" panose="020B0604020202020204" pitchFamily="34" charset="0"/>
              <a:buChar char="•"/>
            </a:pPr>
            <a:r>
              <a:rPr lang="en-US" sz="3200" dirty="0"/>
              <a:t>5. </a:t>
            </a:r>
            <a:r>
              <a:rPr lang="en-US" sz="3200" dirty="0">
                <a:solidFill>
                  <a:schemeClr val="bg1"/>
                </a:solidFill>
              </a:rPr>
              <a:t>S</a:t>
            </a:r>
            <a:r>
              <a:rPr lang="en-US" sz="3200" dirty="0"/>
              <a:t>ide-to-side eye movement</a:t>
            </a:r>
          </a:p>
          <a:p>
            <a:pPr marL="285750" indent="-285750">
              <a:buFont typeface="Arial" panose="020B0604020202020204" pitchFamily="34" charset="0"/>
              <a:buChar char="•"/>
            </a:pPr>
            <a:r>
              <a:rPr lang="en-US" sz="3200" dirty="0"/>
              <a:t>6. </a:t>
            </a:r>
            <a:r>
              <a:rPr lang="en-US" sz="3200" dirty="0">
                <a:solidFill>
                  <a:schemeClr val="bg1"/>
                </a:solidFill>
              </a:rPr>
              <a:t>E</a:t>
            </a:r>
            <a:r>
              <a:rPr lang="en-US" sz="3200" dirty="0"/>
              <a:t>motional freedom technique</a:t>
            </a:r>
            <a:r>
              <a:rPr lang="en-CA" sz="3200" dirty="0"/>
              <a:t>/tapping</a:t>
            </a:r>
            <a:endParaRPr lang="en-US" sz="32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CA" sz="3200" dirty="0"/>
          </a:p>
        </p:txBody>
      </p:sp>
      <p:sp>
        <p:nvSpPr>
          <p:cNvPr id="5" name="TextBox 4">
            <a:extLst>
              <a:ext uri="{FF2B5EF4-FFF2-40B4-BE49-F238E27FC236}">
                <a16:creationId xmlns:a16="http://schemas.microsoft.com/office/drawing/2014/main" id="{A851F1B4-E028-50E2-65C0-1E363E5A9298}"/>
              </a:ext>
            </a:extLst>
          </p:cNvPr>
          <p:cNvSpPr txBox="1"/>
          <p:nvPr/>
        </p:nvSpPr>
        <p:spPr>
          <a:xfrm>
            <a:off x="1540406" y="225815"/>
            <a:ext cx="9674423" cy="646331"/>
          </a:xfrm>
          <a:prstGeom prst="rect">
            <a:avLst/>
          </a:prstGeom>
          <a:noFill/>
        </p:spPr>
        <p:txBody>
          <a:bodyPr wrap="square">
            <a:spAutoFit/>
          </a:bodyPr>
          <a:lstStyle/>
          <a:p>
            <a:r>
              <a:rPr lang="en-US" sz="3600" dirty="0">
                <a:solidFill>
                  <a:schemeClr val="bg1"/>
                </a:solidFill>
              </a:rPr>
              <a:t>PHYSIOLOGICAL DISTRESS TOLERANCE SKILLS</a:t>
            </a:r>
            <a:endParaRPr lang="en-CA" sz="3600" dirty="0">
              <a:solidFill>
                <a:schemeClr val="bg1"/>
              </a:solidFill>
            </a:endParaRPr>
          </a:p>
        </p:txBody>
      </p:sp>
      <p:pic>
        <p:nvPicPr>
          <p:cNvPr id="7" name="Picture 6" descr="A diagram of different types of exercises&#10;&#10;Description automatically generated">
            <a:extLst>
              <a:ext uri="{FF2B5EF4-FFF2-40B4-BE49-F238E27FC236}">
                <a16:creationId xmlns:a16="http://schemas.microsoft.com/office/drawing/2014/main" id="{45CA84A1-40A4-A6F4-51CC-18D092473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427" y="1251227"/>
            <a:ext cx="5205677" cy="5177883"/>
          </a:xfrm>
          <a:prstGeom prst="rect">
            <a:avLst/>
          </a:prstGeom>
        </p:spPr>
      </p:pic>
      <p:sp>
        <p:nvSpPr>
          <p:cNvPr id="4" name="TextBox 3">
            <a:extLst>
              <a:ext uri="{FF2B5EF4-FFF2-40B4-BE49-F238E27FC236}">
                <a16:creationId xmlns:a16="http://schemas.microsoft.com/office/drawing/2014/main" id="{C29EA0E5-E8D4-0EC2-97B2-DB7398C27D64}"/>
              </a:ext>
            </a:extLst>
          </p:cNvPr>
          <p:cNvSpPr txBox="1"/>
          <p:nvPr/>
        </p:nvSpPr>
        <p:spPr>
          <a:xfrm>
            <a:off x="5295900" y="1348800"/>
            <a:ext cx="6096000" cy="461665"/>
          </a:xfrm>
          <a:prstGeom prst="rect">
            <a:avLst/>
          </a:prstGeom>
          <a:noFill/>
        </p:spPr>
        <p:txBody>
          <a:bodyPr wrap="square">
            <a:spAutoFit/>
          </a:bodyPr>
          <a:lstStyle/>
          <a:p>
            <a:r>
              <a:rPr lang="en-US" sz="2400" b="1" dirty="0">
                <a:solidFill>
                  <a:schemeClr val="bg1"/>
                </a:solidFill>
              </a:rPr>
              <a:t>S E</a:t>
            </a:r>
            <a:endParaRPr lang="en-CA" sz="2400" b="1" dirty="0"/>
          </a:p>
        </p:txBody>
      </p:sp>
      <p:sp>
        <p:nvSpPr>
          <p:cNvPr id="2" name="Slide Number Placeholder 1">
            <a:extLst>
              <a:ext uri="{FF2B5EF4-FFF2-40B4-BE49-F238E27FC236}">
                <a16:creationId xmlns:a16="http://schemas.microsoft.com/office/drawing/2014/main" id="{38C22743-6473-A1A4-5690-A9F66B084D0E}"/>
              </a:ext>
            </a:extLst>
          </p:cNvPr>
          <p:cNvSpPr>
            <a:spLocks noGrp="1"/>
          </p:cNvSpPr>
          <p:nvPr>
            <p:ph type="sldNum" sz="quarter" idx="12"/>
          </p:nvPr>
        </p:nvSpPr>
        <p:spPr/>
        <p:txBody>
          <a:bodyPr/>
          <a:lstStyle/>
          <a:p>
            <a:fld id="{33ED1689-1C0B-4D00-A14A-39B713266422}" type="slidenum">
              <a:rPr lang="en-CA" smtClean="0"/>
              <a:t>111</a:t>
            </a:fld>
            <a:endParaRPr lang="en-CA"/>
          </a:p>
        </p:txBody>
      </p:sp>
    </p:spTree>
    <p:extLst>
      <p:ext uri="{BB962C8B-B14F-4D97-AF65-F5344CB8AC3E}">
        <p14:creationId xmlns:p14="http://schemas.microsoft.com/office/powerpoint/2010/main" val="30809416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4E45-D1E8-F3CA-B7D2-9B4943BD3E0C}"/>
              </a:ext>
            </a:extLst>
          </p:cNvPr>
          <p:cNvSpPr>
            <a:spLocks noGrp="1"/>
          </p:cNvSpPr>
          <p:nvPr>
            <p:ph type="title" idx="4294967295"/>
          </p:nvPr>
        </p:nvSpPr>
        <p:spPr>
          <a:xfrm>
            <a:off x="169889" y="418233"/>
            <a:ext cx="4027525" cy="1362075"/>
          </a:xfrm>
        </p:spPr>
        <p:txBody>
          <a:bodyPr>
            <a:noAutofit/>
          </a:bodyPr>
          <a:lstStyle/>
          <a:p>
            <a:pPr algn="ctr"/>
            <a:r>
              <a:rPr lang="en-US" sz="4400" dirty="0">
                <a:solidFill>
                  <a:schemeClr val="bg1"/>
                </a:solidFill>
              </a:rPr>
              <a:t>3. PACED Slow breathing </a:t>
            </a:r>
          </a:p>
        </p:txBody>
      </p:sp>
      <p:graphicFrame>
        <p:nvGraphicFramePr>
          <p:cNvPr id="5" name="Content Placeholder 2">
            <a:extLst>
              <a:ext uri="{FF2B5EF4-FFF2-40B4-BE49-F238E27FC236}">
                <a16:creationId xmlns:a16="http://schemas.microsoft.com/office/drawing/2014/main" id="{35B797D1-2C40-C79D-25FA-DBBF5E351B6A}"/>
              </a:ext>
            </a:extLst>
          </p:cNvPr>
          <p:cNvGraphicFramePr>
            <a:graphicFrameLocks noGrp="1"/>
          </p:cNvGraphicFramePr>
          <p:nvPr>
            <p:ph idx="4294967295"/>
            <p:extLst>
              <p:ext uri="{D42A27DB-BD31-4B8C-83A1-F6EECF244321}">
                <p14:modId xmlns:p14="http://schemas.microsoft.com/office/powerpoint/2010/main" val="650909453"/>
              </p:ext>
            </p:extLst>
          </p:nvPr>
        </p:nvGraphicFramePr>
        <p:xfrm>
          <a:off x="4561535" y="301625"/>
          <a:ext cx="7383462" cy="6556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How Slow, Deep Breathing Taps Into a Natural Rhythm in Our Bodies |  Discover Magazine">
            <a:extLst>
              <a:ext uri="{FF2B5EF4-FFF2-40B4-BE49-F238E27FC236}">
                <a16:creationId xmlns:a16="http://schemas.microsoft.com/office/drawing/2014/main" id="{8260A49C-7735-7697-5F00-65AB7B36B1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003" y="2215250"/>
            <a:ext cx="3950411" cy="30425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90416F5-A6C3-C924-FDDE-E4497506048C}"/>
              </a:ext>
            </a:extLst>
          </p:cNvPr>
          <p:cNvSpPr>
            <a:spLocks noGrp="1"/>
          </p:cNvSpPr>
          <p:nvPr>
            <p:ph type="sldNum" sz="quarter" idx="12"/>
          </p:nvPr>
        </p:nvSpPr>
        <p:spPr/>
        <p:txBody>
          <a:bodyPr/>
          <a:lstStyle/>
          <a:p>
            <a:fld id="{33ED1689-1C0B-4D00-A14A-39B713266422}" type="slidenum">
              <a:rPr lang="en-CA" smtClean="0"/>
              <a:t>112</a:t>
            </a:fld>
            <a:endParaRPr lang="en-CA"/>
          </a:p>
        </p:txBody>
      </p:sp>
    </p:spTree>
    <p:extLst>
      <p:ext uri="{BB962C8B-B14F-4D97-AF65-F5344CB8AC3E}">
        <p14:creationId xmlns:p14="http://schemas.microsoft.com/office/powerpoint/2010/main" val="28797404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FCFB6-706D-A08E-4B3A-7470FE7BA81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DFDC4B0-E9D3-7B90-03BA-8F9A31ED366E}"/>
              </a:ext>
            </a:extLst>
          </p:cNvPr>
          <p:cNvSpPr txBox="1"/>
          <p:nvPr/>
        </p:nvSpPr>
        <p:spPr>
          <a:xfrm>
            <a:off x="6096000" y="1348800"/>
            <a:ext cx="5552979" cy="5632311"/>
          </a:xfrm>
          <a:prstGeom prst="rect">
            <a:avLst/>
          </a:prstGeom>
          <a:noFill/>
        </p:spPr>
        <p:txBody>
          <a:bodyPr wrap="square">
            <a:spAutoFit/>
          </a:bodyPr>
          <a:lstStyle/>
          <a:p>
            <a:pPr marL="285750" indent="-285750">
              <a:buFont typeface="Arial" panose="020B0604020202020204" pitchFamily="34" charset="0"/>
              <a:buChar char="•"/>
            </a:pPr>
            <a:r>
              <a:rPr lang="en-US" sz="3200" dirty="0"/>
              <a:t>1. Using cold </a:t>
            </a:r>
            <a:r>
              <a:rPr lang="en-US" sz="3200" dirty="0">
                <a:solidFill>
                  <a:schemeClr val="bg1"/>
                </a:solidFill>
              </a:rPr>
              <a:t>T</a:t>
            </a:r>
            <a:r>
              <a:rPr lang="en-US" sz="3200" dirty="0"/>
              <a:t>emperatures</a:t>
            </a:r>
          </a:p>
          <a:p>
            <a:pPr marL="285750" indent="-285750">
              <a:buFont typeface="Arial" panose="020B0604020202020204" pitchFamily="34" charset="0"/>
              <a:buChar char="•"/>
            </a:pPr>
            <a:r>
              <a:rPr lang="en-US" sz="3200" dirty="0"/>
              <a:t>2. High </a:t>
            </a:r>
            <a:r>
              <a:rPr lang="en-US" sz="3200" dirty="0">
                <a:solidFill>
                  <a:schemeClr val="bg1"/>
                </a:solidFill>
              </a:rPr>
              <a:t>i</a:t>
            </a:r>
            <a:r>
              <a:rPr lang="en-US" sz="3200" dirty="0"/>
              <a:t>ntensity </a:t>
            </a:r>
            <a:r>
              <a:rPr lang="en-US" sz="3200" dirty="0">
                <a:solidFill>
                  <a:schemeClr val="bg1"/>
                </a:solidFill>
              </a:rPr>
              <a:t>i</a:t>
            </a:r>
            <a:r>
              <a:rPr lang="en-US" sz="3200" dirty="0"/>
              <a:t>nterval training</a:t>
            </a:r>
          </a:p>
          <a:p>
            <a:pPr marL="285750" indent="-285750">
              <a:buFont typeface="Arial" panose="020B0604020202020204" pitchFamily="34" charset="0"/>
              <a:buChar char="•"/>
            </a:pPr>
            <a:r>
              <a:rPr lang="en-US" sz="3200" dirty="0"/>
              <a:t>3. </a:t>
            </a:r>
            <a:r>
              <a:rPr lang="en-US" sz="3200" dirty="0">
                <a:solidFill>
                  <a:schemeClr val="bg1"/>
                </a:solidFill>
              </a:rPr>
              <a:t>P</a:t>
            </a:r>
            <a:r>
              <a:rPr lang="en-US" sz="3200" dirty="0"/>
              <a:t>aced slow breathing</a:t>
            </a:r>
          </a:p>
          <a:p>
            <a:pPr marL="285750" indent="-285750">
              <a:buFont typeface="Arial" panose="020B0604020202020204" pitchFamily="34" charset="0"/>
              <a:buChar char="•"/>
            </a:pPr>
            <a:r>
              <a:rPr lang="en-US" sz="3600" u="sng" dirty="0"/>
              <a:t>4. </a:t>
            </a:r>
            <a:r>
              <a:rPr lang="en-US" sz="3600" u="sng" dirty="0">
                <a:solidFill>
                  <a:schemeClr val="bg1"/>
                </a:solidFill>
              </a:rPr>
              <a:t>P</a:t>
            </a:r>
            <a:r>
              <a:rPr lang="en-US" sz="3600" u="sng" dirty="0"/>
              <a:t>rogressive muscular relaxation</a:t>
            </a:r>
          </a:p>
          <a:p>
            <a:pPr marL="285750" indent="-285750">
              <a:buFont typeface="Arial" panose="020B0604020202020204" pitchFamily="34" charset="0"/>
              <a:buChar char="•"/>
            </a:pPr>
            <a:r>
              <a:rPr lang="en-US" sz="3200" dirty="0"/>
              <a:t>5. </a:t>
            </a:r>
            <a:r>
              <a:rPr lang="en-US" sz="3200" dirty="0">
                <a:solidFill>
                  <a:schemeClr val="bg1"/>
                </a:solidFill>
              </a:rPr>
              <a:t>S</a:t>
            </a:r>
            <a:r>
              <a:rPr lang="en-US" sz="3200" dirty="0"/>
              <a:t>ide-to-side eye movement</a:t>
            </a:r>
          </a:p>
          <a:p>
            <a:pPr marL="285750" indent="-285750">
              <a:buFont typeface="Arial" panose="020B0604020202020204" pitchFamily="34" charset="0"/>
              <a:buChar char="•"/>
            </a:pPr>
            <a:r>
              <a:rPr lang="en-US" sz="3200" dirty="0"/>
              <a:t>6. </a:t>
            </a:r>
            <a:r>
              <a:rPr lang="en-US" sz="3200" dirty="0">
                <a:solidFill>
                  <a:schemeClr val="bg1"/>
                </a:solidFill>
              </a:rPr>
              <a:t>E</a:t>
            </a:r>
            <a:r>
              <a:rPr lang="en-US" sz="3200" dirty="0"/>
              <a:t>motional freedom technique</a:t>
            </a:r>
            <a:r>
              <a:rPr lang="en-CA" sz="3200" dirty="0"/>
              <a:t>/tapping</a:t>
            </a:r>
            <a:endParaRPr lang="en-US" sz="32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CA" sz="3200" dirty="0"/>
          </a:p>
        </p:txBody>
      </p:sp>
      <p:sp>
        <p:nvSpPr>
          <p:cNvPr id="5" name="TextBox 4">
            <a:extLst>
              <a:ext uri="{FF2B5EF4-FFF2-40B4-BE49-F238E27FC236}">
                <a16:creationId xmlns:a16="http://schemas.microsoft.com/office/drawing/2014/main" id="{25B2B6E9-070B-F891-3E98-1E29A1A248D4}"/>
              </a:ext>
            </a:extLst>
          </p:cNvPr>
          <p:cNvSpPr txBox="1"/>
          <p:nvPr/>
        </p:nvSpPr>
        <p:spPr>
          <a:xfrm>
            <a:off x="1540406" y="225815"/>
            <a:ext cx="9674423" cy="646331"/>
          </a:xfrm>
          <a:prstGeom prst="rect">
            <a:avLst/>
          </a:prstGeom>
          <a:noFill/>
        </p:spPr>
        <p:txBody>
          <a:bodyPr wrap="square">
            <a:spAutoFit/>
          </a:bodyPr>
          <a:lstStyle/>
          <a:p>
            <a:r>
              <a:rPr lang="en-US" sz="3600" dirty="0">
                <a:solidFill>
                  <a:schemeClr val="bg1"/>
                </a:solidFill>
              </a:rPr>
              <a:t>PHYSIOLOGICAL DISTRESS TOLERANCE SKILLS</a:t>
            </a:r>
            <a:endParaRPr lang="en-CA" sz="3600" dirty="0">
              <a:solidFill>
                <a:schemeClr val="bg1"/>
              </a:solidFill>
            </a:endParaRPr>
          </a:p>
        </p:txBody>
      </p:sp>
      <p:pic>
        <p:nvPicPr>
          <p:cNvPr id="7" name="Picture 6" descr="A diagram of different types of exercises&#10;&#10;Description automatically generated">
            <a:extLst>
              <a:ext uri="{FF2B5EF4-FFF2-40B4-BE49-F238E27FC236}">
                <a16:creationId xmlns:a16="http://schemas.microsoft.com/office/drawing/2014/main" id="{F961C6BE-21A8-108F-BE3E-E1554BA64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427" y="1251227"/>
            <a:ext cx="5205677" cy="5177883"/>
          </a:xfrm>
          <a:prstGeom prst="rect">
            <a:avLst/>
          </a:prstGeom>
        </p:spPr>
      </p:pic>
      <p:sp>
        <p:nvSpPr>
          <p:cNvPr id="4" name="TextBox 3">
            <a:extLst>
              <a:ext uri="{FF2B5EF4-FFF2-40B4-BE49-F238E27FC236}">
                <a16:creationId xmlns:a16="http://schemas.microsoft.com/office/drawing/2014/main" id="{454CFA2D-3EB8-F5A0-0EF4-6F1084C096E3}"/>
              </a:ext>
            </a:extLst>
          </p:cNvPr>
          <p:cNvSpPr txBox="1"/>
          <p:nvPr/>
        </p:nvSpPr>
        <p:spPr>
          <a:xfrm>
            <a:off x="5353050" y="1348800"/>
            <a:ext cx="6096000" cy="461665"/>
          </a:xfrm>
          <a:prstGeom prst="rect">
            <a:avLst/>
          </a:prstGeom>
          <a:noFill/>
        </p:spPr>
        <p:txBody>
          <a:bodyPr wrap="square">
            <a:spAutoFit/>
          </a:bodyPr>
          <a:lstStyle/>
          <a:p>
            <a:r>
              <a:rPr lang="en-US" sz="2400" b="1" dirty="0">
                <a:solidFill>
                  <a:schemeClr val="bg1"/>
                </a:solidFill>
              </a:rPr>
              <a:t>S E</a:t>
            </a:r>
            <a:endParaRPr lang="en-CA" sz="2400" b="1" dirty="0"/>
          </a:p>
        </p:txBody>
      </p:sp>
      <p:sp>
        <p:nvSpPr>
          <p:cNvPr id="2" name="Slide Number Placeholder 1">
            <a:extLst>
              <a:ext uri="{FF2B5EF4-FFF2-40B4-BE49-F238E27FC236}">
                <a16:creationId xmlns:a16="http://schemas.microsoft.com/office/drawing/2014/main" id="{5C14230B-99F9-A53F-9EB2-D3E47BD113D7}"/>
              </a:ext>
            </a:extLst>
          </p:cNvPr>
          <p:cNvSpPr>
            <a:spLocks noGrp="1"/>
          </p:cNvSpPr>
          <p:nvPr>
            <p:ph type="sldNum" sz="quarter" idx="12"/>
          </p:nvPr>
        </p:nvSpPr>
        <p:spPr/>
        <p:txBody>
          <a:bodyPr/>
          <a:lstStyle/>
          <a:p>
            <a:fld id="{33ED1689-1C0B-4D00-A14A-39B713266422}" type="slidenum">
              <a:rPr lang="en-CA" smtClean="0"/>
              <a:t>113</a:t>
            </a:fld>
            <a:endParaRPr lang="en-CA"/>
          </a:p>
        </p:txBody>
      </p:sp>
    </p:spTree>
    <p:extLst>
      <p:ext uri="{BB962C8B-B14F-4D97-AF65-F5344CB8AC3E}">
        <p14:creationId xmlns:p14="http://schemas.microsoft.com/office/powerpoint/2010/main" val="31848773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A4C4D-7D38-3E8A-22DD-DA33BE1381D1}"/>
              </a:ext>
            </a:extLst>
          </p:cNvPr>
          <p:cNvSpPr>
            <a:spLocks noGrp="1"/>
          </p:cNvSpPr>
          <p:nvPr>
            <p:ph type="title" idx="4294967295"/>
          </p:nvPr>
        </p:nvSpPr>
        <p:spPr>
          <a:xfrm>
            <a:off x="0" y="-1693863"/>
            <a:ext cx="5661965" cy="5292726"/>
          </a:xfrm>
        </p:spPr>
        <p:txBody>
          <a:bodyPr>
            <a:normAutofit/>
          </a:bodyPr>
          <a:lstStyle/>
          <a:p>
            <a:pPr algn="ctr"/>
            <a:r>
              <a:rPr lang="en-US" sz="3600" dirty="0">
                <a:solidFill>
                  <a:schemeClr val="bg1"/>
                </a:solidFill>
              </a:rPr>
              <a:t>4. Progressive muscular relaxation</a:t>
            </a:r>
          </a:p>
        </p:txBody>
      </p:sp>
      <p:graphicFrame>
        <p:nvGraphicFramePr>
          <p:cNvPr id="5" name="Content Placeholder 2">
            <a:extLst>
              <a:ext uri="{FF2B5EF4-FFF2-40B4-BE49-F238E27FC236}">
                <a16:creationId xmlns:a16="http://schemas.microsoft.com/office/drawing/2014/main" id="{6299BA44-9D1B-B479-EC0E-C51EA3CF1FB7}"/>
              </a:ext>
            </a:extLst>
          </p:cNvPr>
          <p:cNvGraphicFramePr>
            <a:graphicFrameLocks noGrp="1"/>
          </p:cNvGraphicFramePr>
          <p:nvPr>
            <p:ph idx="4294967295"/>
            <p:extLst>
              <p:ext uri="{D42A27DB-BD31-4B8C-83A1-F6EECF244321}">
                <p14:modId xmlns:p14="http://schemas.microsoft.com/office/powerpoint/2010/main" val="584065250"/>
              </p:ext>
            </p:extLst>
          </p:nvPr>
        </p:nvGraphicFramePr>
        <p:xfrm>
          <a:off x="5797550" y="711200"/>
          <a:ext cx="6394450" cy="5434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Beat Stress this DeStress Monday with Progressive Muscle Relaxation">
            <a:extLst>
              <a:ext uri="{FF2B5EF4-FFF2-40B4-BE49-F238E27FC236}">
                <a16:creationId xmlns:a16="http://schemas.microsoft.com/office/drawing/2014/main" id="{F451205A-5227-08CB-7044-98670DA74C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273" y="1634032"/>
            <a:ext cx="4627418" cy="48629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72F6256-D8B2-0084-DA54-307E4DE32CF7}"/>
              </a:ext>
            </a:extLst>
          </p:cNvPr>
          <p:cNvSpPr>
            <a:spLocks noGrp="1"/>
          </p:cNvSpPr>
          <p:nvPr>
            <p:ph type="sldNum" sz="quarter" idx="12"/>
          </p:nvPr>
        </p:nvSpPr>
        <p:spPr/>
        <p:txBody>
          <a:bodyPr/>
          <a:lstStyle/>
          <a:p>
            <a:fld id="{33ED1689-1C0B-4D00-A14A-39B713266422}" type="slidenum">
              <a:rPr lang="en-CA" smtClean="0"/>
              <a:t>114</a:t>
            </a:fld>
            <a:endParaRPr lang="en-CA"/>
          </a:p>
        </p:txBody>
      </p:sp>
    </p:spTree>
    <p:extLst>
      <p:ext uri="{BB962C8B-B14F-4D97-AF65-F5344CB8AC3E}">
        <p14:creationId xmlns:p14="http://schemas.microsoft.com/office/powerpoint/2010/main" val="9156896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E2D8-33B8-B1F3-A022-45B1FC4D9088}"/>
              </a:ext>
            </a:extLst>
          </p:cNvPr>
          <p:cNvSpPr>
            <a:spLocks noGrp="1"/>
          </p:cNvSpPr>
          <p:nvPr>
            <p:ph type="title" idx="4294967295"/>
          </p:nvPr>
        </p:nvSpPr>
        <p:spPr>
          <a:xfrm>
            <a:off x="786244" y="-79312"/>
            <a:ext cx="3322638" cy="1912938"/>
          </a:xfrm>
        </p:spPr>
        <p:txBody>
          <a:bodyPr anchor="ctr">
            <a:normAutofit/>
          </a:bodyPr>
          <a:lstStyle/>
          <a:p>
            <a:pPr algn="ctr"/>
            <a:r>
              <a:rPr lang="en-US" sz="4000">
                <a:solidFill>
                  <a:schemeClr val="bg1"/>
                </a:solidFill>
              </a:rPr>
              <a:t>Tensing</a:t>
            </a:r>
            <a:br>
              <a:rPr lang="en-US" sz="4000">
                <a:solidFill>
                  <a:schemeClr val="bg1"/>
                </a:solidFill>
              </a:rPr>
            </a:br>
            <a:r>
              <a:rPr lang="en-US" sz="4000">
                <a:solidFill>
                  <a:schemeClr val="bg1"/>
                </a:solidFill>
              </a:rPr>
              <a:t>muscles </a:t>
            </a:r>
          </a:p>
        </p:txBody>
      </p:sp>
      <p:graphicFrame>
        <p:nvGraphicFramePr>
          <p:cNvPr id="5" name="Content Placeholder 2">
            <a:extLst>
              <a:ext uri="{FF2B5EF4-FFF2-40B4-BE49-F238E27FC236}">
                <a16:creationId xmlns:a16="http://schemas.microsoft.com/office/drawing/2014/main" id="{A9C042AF-5B2C-75B8-A594-77863D67BB7D}"/>
              </a:ext>
            </a:extLst>
          </p:cNvPr>
          <p:cNvGraphicFramePr>
            <a:graphicFrameLocks noGrp="1"/>
          </p:cNvGraphicFramePr>
          <p:nvPr>
            <p:ph idx="4294967295"/>
            <p:extLst>
              <p:ext uri="{D42A27DB-BD31-4B8C-83A1-F6EECF244321}">
                <p14:modId xmlns:p14="http://schemas.microsoft.com/office/powerpoint/2010/main" val="3343369188"/>
              </p:ext>
            </p:extLst>
          </p:nvPr>
        </p:nvGraphicFramePr>
        <p:xfrm>
          <a:off x="4804943" y="165288"/>
          <a:ext cx="6962775" cy="6508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Premium Photo | Happy blonde boy tensing arm muscles">
            <a:extLst>
              <a:ext uri="{FF2B5EF4-FFF2-40B4-BE49-F238E27FC236}">
                <a16:creationId xmlns:a16="http://schemas.microsoft.com/office/drawing/2014/main" id="{B0DB5B16-6D77-BECC-07E7-176054805F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963" y="1426463"/>
            <a:ext cx="3505200" cy="52475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5CDB77B-5B7B-12A5-711C-2A1C422E5F0E}"/>
              </a:ext>
            </a:extLst>
          </p:cNvPr>
          <p:cNvSpPr>
            <a:spLocks noGrp="1"/>
          </p:cNvSpPr>
          <p:nvPr>
            <p:ph type="sldNum" sz="quarter" idx="12"/>
          </p:nvPr>
        </p:nvSpPr>
        <p:spPr/>
        <p:txBody>
          <a:bodyPr/>
          <a:lstStyle/>
          <a:p>
            <a:fld id="{33ED1689-1C0B-4D00-A14A-39B713266422}" type="slidenum">
              <a:rPr lang="en-CA" smtClean="0"/>
              <a:t>115</a:t>
            </a:fld>
            <a:endParaRPr lang="en-CA"/>
          </a:p>
        </p:txBody>
      </p:sp>
    </p:spTree>
    <p:extLst>
      <p:ext uri="{BB962C8B-B14F-4D97-AF65-F5344CB8AC3E}">
        <p14:creationId xmlns:p14="http://schemas.microsoft.com/office/powerpoint/2010/main" val="33305621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E2AA4-C938-5DF3-5862-1F07B4299F5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B48BF2-EAD0-51FB-132D-343C6113795D}"/>
              </a:ext>
            </a:extLst>
          </p:cNvPr>
          <p:cNvSpPr txBox="1"/>
          <p:nvPr/>
        </p:nvSpPr>
        <p:spPr>
          <a:xfrm>
            <a:off x="6096000" y="1348800"/>
            <a:ext cx="5552979" cy="6124754"/>
          </a:xfrm>
          <a:prstGeom prst="rect">
            <a:avLst/>
          </a:prstGeom>
          <a:noFill/>
        </p:spPr>
        <p:txBody>
          <a:bodyPr wrap="square">
            <a:spAutoFit/>
          </a:bodyPr>
          <a:lstStyle/>
          <a:p>
            <a:pPr marL="285750" indent="-285750">
              <a:buFont typeface="Arial" panose="020B0604020202020204" pitchFamily="34" charset="0"/>
              <a:buChar char="•"/>
            </a:pPr>
            <a:r>
              <a:rPr lang="en-US" sz="3200" dirty="0"/>
              <a:t>1. Using cold </a:t>
            </a:r>
            <a:r>
              <a:rPr lang="en-US" sz="3200" dirty="0">
                <a:solidFill>
                  <a:schemeClr val="bg1"/>
                </a:solidFill>
              </a:rPr>
              <a:t>T</a:t>
            </a:r>
            <a:r>
              <a:rPr lang="en-US" sz="3200" dirty="0"/>
              <a:t>emperatures</a:t>
            </a:r>
          </a:p>
          <a:p>
            <a:pPr marL="285750" indent="-285750">
              <a:buFont typeface="Arial" panose="020B0604020202020204" pitchFamily="34" charset="0"/>
              <a:buChar char="•"/>
            </a:pPr>
            <a:r>
              <a:rPr lang="en-US" sz="3200" dirty="0"/>
              <a:t>2. High </a:t>
            </a:r>
            <a:r>
              <a:rPr lang="en-US" sz="3200" dirty="0">
                <a:solidFill>
                  <a:schemeClr val="bg1"/>
                </a:solidFill>
              </a:rPr>
              <a:t>i</a:t>
            </a:r>
            <a:r>
              <a:rPr lang="en-US" sz="3200" dirty="0"/>
              <a:t>ntensity </a:t>
            </a:r>
            <a:r>
              <a:rPr lang="en-US" sz="3200" dirty="0">
                <a:solidFill>
                  <a:schemeClr val="bg1"/>
                </a:solidFill>
              </a:rPr>
              <a:t>i</a:t>
            </a:r>
            <a:r>
              <a:rPr lang="en-US" sz="3200" dirty="0"/>
              <a:t>nterval training</a:t>
            </a:r>
          </a:p>
          <a:p>
            <a:pPr marL="285750" indent="-285750">
              <a:buFont typeface="Arial" panose="020B0604020202020204" pitchFamily="34" charset="0"/>
              <a:buChar char="•"/>
            </a:pPr>
            <a:r>
              <a:rPr lang="en-US" sz="3200" dirty="0"/>
              <a:t>3. </a:t>
            </a:r>
            <a:r>
              <a:rPr lang="en-US" sz="3200" dirty="0">
                <a:solidFill>
                  <a:schemeClr val="bg1"/>
                </a:solidFill>
              </a:rPr>
              <a:t>P</a:t>
            </a:r>
            <a:r>
              <a:rPr lang="en-US" sz="3200" dirty="0"/>
              <a:t>aced slow breathing</a:t>
            </a:r>
          </a:p>
          <a:p>
            <a:pPr marL="285750" indent="-285750">
              <a:buFont typeface="Arial" panose="020B0604020202020204" pitchFamily="34" charset="0"/>
              <a:buChar char="•"/>
            </a:pPr>
            <a:r>
              <a:rPr lang="en-US" sz="3200" dirty="0"/>
              <a:t>4. </a:t>
            </a:r>
            <a:r>
              <a:rPr lang="en-US" sz="3200" dirty="0">
                <a:solidFill>
                  <a:schemeClr val="bg1"/>
                </a:solidFill>
              </a:rPr>
              <a:t>P</a:t>
            </a:r>
            <a:r>
              <a:rPr lang="en-US" sz="3200" dirty="0"/>
              <a:t>rogressive muscular relaxation</a:t>
            </a:r>
          </a:p>
          <a:p>
            <a:pPr marL="285750" indent="-285750">
              <a:buFont typeface="Arial" panose="020B0604020202020204" pitchFamily="34" charset="0"/>
              <a:buChar char="•"/>
            </a:pPr>
            <a:r>
              <a:rPr lang="en-US" sz="3600" u="sng" dirty="0"/>
              <a:t>5. </a:t>
            </a:r>
            <a:r>
              <a:rPr lang="en-US" sz="3600" u="sng" dirty="0">
                <a:solidFill>
                  <a:schemeClr val="bg1"/>
                </a:solidFill>
              </a:rPr>
              <a:t>S</a:t>
            </a:r>
            <a:r>
              <a:rPr lang="en-US" sz="3600" u="sng" dirty="0"/>
              <a:t>ide-to-side eye movement</a:t>
            </a:r>
          </a:p>
          <a:p>
            <a:pPr marL="285750" indent="-285750">
              <a:buFont typeface="Arial" panose="020B0604020202020204" pitchFamily="34" charset="0"/>
              <a:buChar char="•"/>
            </a:pPr>
            <a:r>
              <a:rPr lang="en-US" sz="3200" dirty="0"/>
              <a:t>6. </a:t>
            </a:r>
            <a:r>
              <a:rPr lang="en-US" sz="3200" dirty="0">
                <a:solidFill>
                  <a:schemeClr val="bg1"/>
                </a:solidFill>
              </a:rPr>
              <a:t>E</a:t>
            </a:r>
            <a:r>
              <a:rPr lang="en-US" sz="3200" dirty="0"/>
              <a:t>motional freedom technique</a:t>
            </a:r>
            <a:r>
              <a:rPr lang="en-CA" sz="3200" dirty="0"/>
              <a:t>/tapping</a:t>
            </a:r>
            <a:endParaRPr lang="en-US" sz="32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CA" sz="3200" dirty="0"/>
          </a:p>
        </p:txBody>
      </p:sp>
      <p:sp>
        <p:nvSpPr>
          <p:cNvPr id="5" name="TextBox 4">
            <a:extLst>
              <a:ext uri="{FF2B5EF4-FFF2-40B4-BE49-F238E27FC236}">
                <a16:creationId xmlns:a16="http://schemas.microsoft.com/office/drawing/2014/main" id="{53D8F751-56CD-890E-2DFA-6E49108194A8}"/>
              </a:ext>
            </a:extLst>
          </p:cNvPr>
          <p:cNvSpPr txBox="1"/>
          <p:nvPr/>
        </p:nvSpPr>
        <p:spPr>
          <a:xfrm>
            <a:off x="1540406" y="225815"/>
            <a:ext cx="9674423" cy="646331"/>
          </a:xfrm>
          <a:prstGeom prst="rect">
            <a:avLst/>
          </a:prstGeom>
          <a:noFill/>
        </p:spPr>
        <p:txBody>
          <a:bodyPr wrap="square">
            <a:spAutoFit/>
          </a:bodyPr>
          <a:lstStyle/>
          <a:p>
            <a:r>
              <a:rPr lang="en-US" sz="3600" dirty="0">
                <a:solidFill>
                  <a:schemeClr val="bg1"/>
                </a:solidFill>
              </a:rPr>
              <a:t>PHYSIOLOGICAL DISTRESS TOLERANCE SKILLS</a:t>
            </a:r>
            <a:endParaRPr lang="en-CA" sz="3600" dirty="0">
              <a:solidFill>
                <a:schemeClr val="bg1"/>
              </a:solidFill>
            </a:endParaRPr>
          </a:p>
        </p:txBody>
      </p:sp>
      <p:pic>
        <p:nvPicPr>
          <p:cNvPr id="7" name="Picture 6" descr="A diagram of different types of exercises&#10;&#10;Description automatically generated">
            <a:extLst>
              <a:ext uri="{FF2B5EF4-FFF2-40B4-BE49-F238E27FC236}">
                <a16:creationId xmlns:a16="http://schemas.microsoft.com/office/drawing/2014/main" id="{A8975EFD-478C-903A-14E9-F3DE26FFC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427" y="1251227"/>
            <a:ext cx="5205677" cy="5177883"/>
          </a:xfrm>
          <a:prstGeom prst="rect">
            <a:avLst/>
          </a:prstGeom>
        </p:spPr>
      </p:pic>
      <p:sp>
        <p:nvSpPr>
          <p:cNvPr id="2" name="Slide Number Placeholder 1">
            <a:extLst>
              <a:ext uri="{FF2B5EF4-FFF2-40B4-BE49-F238E27FC236}">
                <a16:creationId xmlns:a16="http://schemas.microsoft.com/office/drawing/2014/main" id="{F599693F-E560-1923-8182-90A6D6EF392A}"/>
              </a:ext>
            </a:extLst>
          </p:cNvPr>
          <p:cNvSpPr>
            <a:spLocks noGrp="1"/>
          </p:cNvSpPr>
          <p:nvPr>
            <p:ph type="sldNum" sz="quarter" idx="12"/>
          </p:nvPr>
        </p:nvSpPr>
        <p:spPr/>
        <p:txBody>
          <a:bodyPr/>
          <a:lstStyle/>
          <a:p>
            <a:fld id="{33ED1689-1C0B-4D00-A14A-39B713266422}" type="slidenum">
              <a:rPr lang="en-CA" smtClean="0"/>
              <a:t>116</a:t>
            </a:fld>
            <a:endParaRPr lang="en-CA"/>
          </a:p>
        </p:txBody>
      </p:sp>
    </p:spTree>
    <p:extLst>
      <p:ext uri="{BB962C8B-B14F-4D97-AF65-F5344CB8AC3E}">
        <p14:creationId xmlns:p14="http://schemas.microsoft.com/office/powerpoint/2010/main" val="36943081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5BBA3-087A-4CAE-0E28-421907770941}"/>
              </a:ext>
            </a:extLst>
          </p:cNvPr>
          <p:cNvSpPr>
            <a:spLocks noGrp="1"/>
          </p:cNvSpPr>
          <p:nvPr>
            <p:ph type="title" idx="4294967295"/>
          </p:nvPr>
        </p:nvSpPr>
        <p:spPr>
          <a:xfrm>
            <a:off x="-585575" y="144532"/>
            <a:ext cx="5848455" cy="1778000"/>
          </a:xfrm>
        </p:spPr>
        <p:txBody>
          <a:bodyPr anchor="ctr">
            <a:normAutofit/>
          </a:bodyPr>
          <a:lstStyle/>
          <a:p>
            <a:pPr algn="ctr"/>
            <a:r>
              <a:rPr lang="en-US" dirty="0">
                <a:solidFill>
                  <a:schemeClr val="bg1"/>
                </a:solidFill>
              </a:rPr>
              <a:t>1. Side-to-side eye movement</a:t>
            </a:r>
          </a:p>
        </p:txBody>
      </p:sp>
      <p:graphicFrame>
        <p:nvGraphicFramePr>
          <p:cNvPr id="5" name="Content Placeholder 2">
            <a:extLst>
              <a:ext uri="{FF2B5EF4-FFF2-40B4-BE49-F238E27FC236}">
                <a16:creationId xmlns:a16="http://schemas.microsoft.com/office/drawing/2014/main" id="{8A891B6B-DB5D-7402-D569-99F919F37A00}"/>
              </a:ext>
            </a:extLst>
          </p:cNvPr>
          <p:cNvGraphicFramePr>
            <a:graphicFrameLocks noGrp="1"/>
          </p:cNvGraphicFramePr>
          <p:nvPr>
            <p:ph idx="4294967295"/>
            <p:extLst>
              <p:ext uri="{D42A27DB-BD31-4B8C-83A1-F6EECF244321}">
                <p14:modId xmlns:p14="http://schemas.microsoft.com/office/powerpoint/2010/main" val="3203732859"/>
              </p:ext>
            </p:extLst>
          </p:nvPr>
        </p:nvGraphicFramePr>
        <p:xfrm>
          <a:off x="4878682" y="144532"/>
          <a:ext cx="7115175" cy="7353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Shape, circle, square&#10;&#10;Description automatically generated">
            <a:extLst>
              <a:ext uri="{FF2B5EF4-FFF2-40B4-BE49-F238E27FC236}">
                <a16:creationId xmlns:a16="http://schemas.microsoft.com/office/drawing/2014/main" id="{2119F4B8-5E8E-52C4-C7B7-19A487D717F3}"/>
              </a:ext>
            </a:extLst>
          </p:cNvPr>
          <p:cNvPicPr>
            <a:picLocks noChangeAspect="1"/>
          </p:cNvPicPr>
          <p:nvPr/>
        </p:nvPicPr>
        <p:blipFill>
          <a:blip r:embed="rId7"/>
          <a:stretch>
            <a:fillRect/>
          </a:stretch>
        </p:blipFill>
        <p:spPr>
          <a:xfrm>
            <a:off x="198143" y="2050907"/>
            <a:ext cx="4524657" cy="2993466"/>
          </a:xfrm>
          <a:prstGeom prst="rect">
            <a:avLst/>
          </a:prstGeom>
        </p:spPr>
      </p:pic>
      <p:sp>
        <p:nvSpPr>
          <p:cNvPr id="3" name="Slide Number Placeholder 2">
            <a:extLst>
              <a:ext uri="{FF2B5EF4-FFF2-40B4-BE49-F238E27FC236}">
                <a16:creationId xmlns:a16="http://schemas.microsoft.com/office/drawing/2014/main" id="{427A009F-BB63-4D52-21E2-591ADC8AC48C}"/>
              </a:ext>
            </a:extLst>
          </p:cNvPr>
          <p:cNvSpPr>
            <a:spLocks noGrp="1"/>
          </p:cNvSpPr>
          <p:nvPr>
            <p:ph type="sldNum" sz="quarter" idx="12"/>
          </p:nvPr>
        </p:nvSpPr>
        <p:spPr/>
        <p:txBody>
          <a:bodyPr/>
          <a:lstStyle/>
          <a:p>
            <a:fld id="{33ED1689-1C0B-4D00-A14A-39B713266422}" type="slidenum">
              <a:rPr lang="en-CA" smtClean="0"/>
              <a:t>117</a:t>
            </a:fld>
            <a:endParaRPr lang="en-CA"/>
          </a:p>
        </p:txBody>
      </p:sp>
    </p:spTree>
    <p:extLst>
      <p:ext uri="{BB962C8B-B14F-4D97-AF65-F5344CB8AC3E}">
        <p14:creationId xmlns:p14="http://schemas.microsoft.com/office/powerpoint/2010/main" val="28872363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484CAC-2F66-9DCB-2AD5-971BB2579121}"/>
              </a:ext>
            </a:extLst>
          </p:cNvPr>
          <p:cNvSpPr txBox="1"/>
          <p:nvPr/>
        </p:nvSpPr>
        <p:spPr>
          <a:xfrm>
            <a:off x="-133350" y="621912"/>
            <a:ext cx="12192000" cy="5930534"/>
          </a:xfrm>
          <a:prstGeom prst="rect">
            <a:avLst/>
          </a:prstGeom>
          <a:noFill/>
        </p:spPr>
        <p:txBody>
          <a:bodyPr wrap="square">
            <a:spAutoFit/>
          </a:bodyPr>
          <a:lstStyle/>
          <a:p>
            <a:pPr marL="457200" indent="-457200">
              <a:lnSpc>
                <a:spcPct val="115000"/>
              </a:lnSpc>
              <a:spcAft>
                <a:spcPts val="800"/>
              </a:spcAft>
              <a:buFont typeface="Arial" panose="020B0604020202020204" pitchFamily="34" charset="0"/>
              <a:buChar char="•"/>
            </a:pPr>
            <a:r>
              <a:rPr lang="en-CA" sz="2000" kern="0" dirty="0">
                <a:latin typeface="Arial" panose="020B0604020202020204" pitchFamily="34" charset="0"/>
                <a:ea typeface="Times New Roman" panose="02020603050405020304" pitchFamily="18" charset="0"/>
                <a:cs typeface="Arial" panose="020B0604020202020204" pitchFamily="34" charset="0"/>
              </a:rPr>
              <a:t>EM</a:t>
            </a:r>
            <a:r>
              <a:rPr lang="en-CA" sz="2000" kern="0" dirty="0">
                <a:effectLst/>
                <a:latin typeface="Arial" panose="020B0604020202020204" pitchFamily="34" charset="0"/>
                <a:ea typeface="Times New Roman" panose="02020603050405020304" pitchFamily="18" charset="0"/>
                <a:cs typeface="Arial" panose="020B0604020202020204" pitchFamily="34" charset="0"/>
              </a:rPr>
              <a:t>DR stands for Eye Movement Desensitization and Reprocessing. It’s a therapy developed to help people heal from traumatic or overwhelming experiences.</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457200" indent="-45720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When something very upsetting happens, the brain sometimes doesn’t process the memory properly. It gets “stuck” in its original form, with the same images, emotions, body sensations, and beliefs that were present at the time. That’s why reminders of the event can feel so intense, even years later. EMDR helps the brain finish the natural healing process that didn’t happen after the trauma.</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457200" indent="-45720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How it works</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1. You bring up a difficult memory, just enough so your brain knows what you’re working on.</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2. At the same time, the therapist guides you through left-right stimulation</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(usually moving their fingers back and forth for your eyes to follow, or tapping, or tones).</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3. This left-right rhythm seems to activate the brain’s natural processing system, similar to what happens during REM sleep (the dreaming stage).</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4. As the brain processes, the memory loses its “emotional charge.”</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People often recall the same event later but feel calmer, more distant from it, and less triggered.</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5. The therapist also helps you replace old negative beliefs (“I’m powerless,” “I’m unsafe”) with more accurate and helpful ones.</a:t>
            </a:r>
            <a:endParaRPr lang="en-CA" sz="2000" kern="0" dirty="0">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24CD3289-3D4B-D681-DF19-356E635299E0}"/>
              </a:ext>
            </a:extLst>
          </p:cNvPr>
          <p:cNvSpPr txBox="1"/>
          <p:nvPr/>
        </p:nvSpPr>
        <p:spPr>
          <a:xfrm>
            <a:off x="3676503" y="0"/>
            <a:ext cx="6315074" cy="646331"/>
          </a:xfrm>
          <a:prstGeom prst="rect">
            <a:avLst/>
          </a:prstGeom>
          <a:noFill/>
        </p:spPr>
        <p:txBody>
          <a:bodyPr wrap="square">
            <a:spAutoFit/>
          </a:bodyPr>
          <a:lstStyle/>
          <a:p>
            <a:r>
              <a:rPr kumimoji="0" lang="en-CA" sz="3600" b="0" i="0" u="none" strike="noStrike" kern="0" cap="none" spc="0" normalizeH="0" baseline="0" noProof="0" dirty="0">
                <a:ln>
                  <a:noFill/>
                </a:ln>
                <a:solidFill>
                  <a:srgbClr val="2C2C2C"/>
                </a:solidFill>
                <a:effectLst/>
                <a:uLnTx/>
                <a:uFillTx/>
                <a:latin typeface="Arial" panose="020B0604020202020204" pitchFamily="34" charset="0"/>
                <a:ea typeface="Times New Roman" panose="02020603050405020304" pitchFamily="18" charset="0"/>
                <a:cs typeface="Arial" panose="020B0604020202020204" pitchFamily="34" charset="0"/>
              </a:rPr>
              <a:t> WHAT IS EMDR?</a:t>
            </a:r>
            <a:endParaRPr lang="en-CA" sz="36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4FF3FB4-E8ED-3592-22F5-00DCEF89FF77}"/>
              </a:ext>
            </a:extLst>
          </p:cNvPr>
          <p:cNvSpPr>
            <a:spLocks noGrp="1"/>
          </p:cNvSpPr>
          <p:nvPr>
            <p:ph type="sldNum" sz="quarter" idx="12"/>
          </p:nvPr>
        </p:nvSpPr>
        <p:spPr/>
        <p:txBody>
          <a:bodyPr/>
          <a:lstStyle/>
          <a:p>
            <a:fld id="{33ED1689-1C0B-4D00-A14A-39B713266422}" type="slidenum">
              <a:rPr lang="en-CA" smtClean="0"/>
              <a:t>118</a:t>
            </a:fld>
            <a:endParaRPr lang="en-CA"/>
          </a:p>
        </p:txBody>
      </p:sp>
    </p:spTree>
    <p:extLst>
      <p:ext uri="{BB962C8B-B14F-4D97-AF65-F5344CB8AC3E}">
        <p14:creationId xmlns:p14="http://schemas.microsoft.com/office/powerpoint/2010/main" val="37510759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4EA8F-8637-E340-C4E4-230852A77F6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62A963-549E-E3A1-2DD3-64D74DB8BBA1}"/>
              </a:ext>
            </a:extLst>
          </p:cNvPr>
          <p:cNvSpPr txBox="1"/>
          <p:nvPr/>
        </p:nvSpPr>
        <p:spPr>
          <a:xfrm>
            <a:off x="285750" y="793362"/>
            <a:ext cx="12192000" cy="4160819"/>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What EMDR feels like</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Most people describe it as:</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noticing the memory becoming less sharp or less painful</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new insights popping up</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body tension releasing</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feeling more grounded and in control</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What EMDR doesn’t do</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It doesn’t erase the memory</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It doesn’t hypnotize</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It doesn’t require long descriptions of the trauma</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Instead, it helps the brain digest the memory so it can be stored in a healthier way.</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6537C83-55A1-676F-2764-C6F74AF77FBF}"/>
              </a:ext>
            </a:extLst>
          </p:cNvPr>
          <p:cNvSpPr txBox="1"/>
          <p:nvPr/>
        </p:nvSpPr>
        <p:spPr>
          <a:xfrm>
            <a:off x="3830082" y="0"/>
            <a:ext cx="6315074" cy="646331"/>
          </a:xfrm>
          <a:prstGeom prst="rect">
            <a:avLst/>
          </a:prstGeom>
          <a:noFill/>
        </p:spPr>
        <p:txBody>
          <a:bodyPr wrap="square">
            <a:spAutoFit/>
          </a:bodyPr>
          <a:lstStyle/>
          <a:p>
            <a:r>
              <a:rPr kumimoji="0" lang="en-CA" sz="3600" b="0" i="0" u="none" strike="noStrike" kern="0" cap="none" spc="0" normalizeH="0" baseline="0" noProof="0" dirty="0">
                <a:ln>
                  <a:noFill/>
                </a:ln>
                <a:solidFill>
                  <a:srgbClr val="2C2C2C"/>
                </a:solidFill>
                <a:effectLst/>
                <a:uLnTx/>
                <a:uFillTx/>
                <a:latin typeface="Arial" panose="020B0604020202020204" pitchFamily="34" charset="0"/>
                <a:ea typeface="Times New Roman" panose="02020603050405020304" pitchFamily="18" charset="0"/>
                <a:cs typeface="Arial" panose="020B0604020202020204" pitchFamily="34" charset="0"/>
              </a:rPr>
              <a:t> WHAT IS EMDR?</a:t>
            </a:r>
            <a:endParaRPr lang="en-CA" sz="36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9721F11-CEB1-1AB8-2813-7A3DB6EC40F4}"/>
              </a:ext>
            </a:extLst>
          </p:cNvPr>
          <p:cNvSpPr>
            <a:spLocks noGrp="1"/>
          </p:cNvSpPr>
          <p:nvPr>
            <p:ph type="sldNum" sz="quarter" idx="12"/>
          </p:nvPr>
        </p:nvSpPr>
        <p:spPr/>
        <p:txBody>
          <a:bodyPr/>
          <a:lstStyle/>
          <a:p>
            <a:fld id="{33ED1689-1C0B-4D00-A14A-39B713266422}" type="slidenum">
              <a:rPr lang="en-CA" smtClean="0"/>
              <a:t>119</a:t>
            </a:fld>
            <a:endParaRPr lang="en-CA"/>
          </a:p>
        </p:txBody>
      </p:sp>
    </p:spTree>
    <p:extLst>
      <p:ext uri="{BB962C8B-B14F-4D97-AF65-F5344CB8AC3E}">
        <p14:creationId xmlns:p14="http://schemas.microsoft.com/office/powerpoint/2010/main" val="2986919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C7F5A-D3A4-AF59-B30E-7E16BD72B61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1BD62CE-3ABC-96F6-7C00-8C5C14813366}"/>
              </a:ext>
            </a:extLst>
          </p:cNvPr>
          <p:cNvSpPr txBox="1"/>
          <p:nvPr/>
        </p:nvSpPr>
        <p:spPr>
          <a:xfrm>
            <a:off x="-19050" y="0"/>
            <a:ext cx="12192000" cy="2938753"/>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8. Closing (30 seconds)</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“Take one more deep breath in…</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and a long, easy breath out.</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When you’re ready, gently wiggle your fingers and toes.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your eyes open whenever it feels natural.</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Notice how your body feels right now—</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 little softer, a little more settled.”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AC5969F-D137-3903-A572-5D9647F55FC8}"/>
              </a:ext>
            </a:extLst>
          </p:cNvPr>
          <p:cNvSpPr>
            <a:spLocks noGrp="1"/>
          </p:cNvSpPr>
          <p:nvPr>
            <p:ph type="sldNum" sz="quarter" idx="12"/>
          </p:nvPr>
        </p:nvSpPr>
        <p:spPr/>
        <p:txBody>
          <a:bodyPr/>
          <a:lstStyle/>
          <a:p>
            <a:fld id="{33ED1689-1C0B-4D00-A14A-39B713266422}" type="slidenum">
              <a:rPr lang="en-CA" smtClean="0"/>
              <a:t>12</a:t>
            </a:fld>
            <a:endParaRPr lang="en-CA"/>
          </a:p>
        </p:txBody>
      </p:sp>
    </p:spTree>
    <p:extLst>
      <p:ext uri="{BB962C8B-B14F-4D97-AF65-F5344CB8AC3E}">
        <p14:creationId xmlns:p14="http://schemas.microsoft.com/office/powerpoint/2010/main" val="146924304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MDR Workbook for Trauma and PTSD: Skills to Manage Triggers ...">
            <a:extLst>
              <a:ext uri="{FF2B5EF4-FFF2-40B4-BE49-F238E27FC236}">
                <a16:creationId xmlns:a16="http://schemas.microsoft.com/office/drawing/2014/main" id="{B4E9B477-3B08-F925-EF29-341A5E438D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974" y="1590478"/>
            <a:ext cx="3613608" cy="45342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lf-Guided EMDR Therapy &amp; Workbook: Healing from Anxiety, Anger ...">
            <a:extLst>
              <a:ext uri="{FF2B5EF4-FFF2-40B4-BE49-F238E27FC236}">
                <a16:creationId xmlns:a16="http://schemas.microsoft.com/office/drawing/2014/main" id="{F42F0969-81DC-F64F-C675-96193C1C3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545" y="1590478"/>
            <a:ext cx="3613609" cy="45342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14-day Self-Guided EMDR Therapy Workbook(Kobo/電子書) - PChome ...">
            <a:extLst>
              <a:ext uri="{FF2B5EF4-FFF2-40B4-BE49-F238E27FC236}">
                <a16:creationId xmlns:a16="http://schemas.microsoft.com/office/drawing/2014/main" id="{F9815E0B-BA8F-4F9F-E863-C870357E0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117" y="1590478"/>
            <a:ext cx="3613608" cy="45342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0970B6-7F25-7799-3440-2E3E415D7E26}"/>
              </a:ext>
            </a:extLst>
          </p:cNvPr>
          <p:cNvSpPr txBox="1"/>
          <p:nvPr/>
        </p:nvSpPr>
        <p:spPr>
          <a:xfrm>
            <a:off x="533400" y="40729"/>
            <a:ext cx="11534775" cy="1384995"/>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EMDR workbooks don’t teach you to do the full EMDR therapy by yourself, but they do guide you through safe, simplified versions of EMDR principles.</a:t>
            </a:r>
            <a:endParaRPr lang="en-CA" sz="2800" dirty="0"/>
          </a:p>
        </p:txBody>
      </p:sp>
      <p:sp>
        <p:nvSpPr>
          <p:cNvPr id="2" name="Slide Number Placeholder 1">
            <a:extLst>
              <a:ext uri="{FF2B5EF4-FFF2-40B4-BE49-F238E27FC236}">
                <a16:creationId xmlns:a16="http://schemas.microsoft.com/office/drawing/2014/main" id="{C6D29AEB-A545-1AEE-90B5-F2268E0B75EB}"/>
              </a:ext>
            </a:extLst>
          </p:cNvPr>
          <p:cNvSpPr>
            <a:spLocks noGrp="1"/>
          </p:cNvSpPr>
          <p:nvPr>
            <p:ph type="sldNum" sz="quarter" idx="12"/>
          </p:nvPr>
        </p:nvSpPr>
        <p:spPr/>
        <p:txBody>
          <a:bodyPr/>
          <a:lstStyle/>
          <a:p>
            <a:fld id="{33ED1689-1C0B-4D00-A14A-39B713266422}" type="slidenum">
              <a:rPr lang="en-CA" smtClean="0"/>
              <a:t>120</a:t>
            </a:fld>
            <a:endParaRPr lang="en-CA"/>
          </a:p>
        </p:txBody>
      </p:sp>
    </p:spTree>
    <p:extLst>
      <p:ext uri="{BB962C8B-B14F-4D97-AF65-F5344CB8AC3E}">
        <p14:creationId xmlns:p14="http://schemas.microsoft.com/office/powerpoint/2010/main" val="31147404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0802F-09D9-22E8-3F86-6EC39576D8A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8DB597D-8A92-6F41-1C7F-0697296F84A3}"/>
              </a:ext>
            </a:extLst>
          </p:cNvPr>
          <p:cNvSpPr txBox="1"/>
          <p:nvPr/>
        </p:nvSpPr>
        <p:spPr>
          <a:xfrm>
            <a:off x="6096000" y="1348800"/>
            <a:ext cx="5552979" cy="5509200"/>
          </a:xfrm>
          <a:prstGeom prst="rect">
            <a:avLst/>
          </a:prstGeom>
          <a:noFill/>
        </p:spPr>
        <p:txBody>
          <a:bodyPr wrap="square">
            <a:spAutoFit/>
          </a:bodyPr>
          <a:lstStyle/>
          <a:p>
            <a:pPr marL="285750" indent="-285750">
              <a:buFont typeface="Arial" panose="020B0604020202020204" pitchFamily="34" charset="0"/>
              <a:buChar char="•"/>
            </a:pPr>
            <a:r>
              <a:rPr lang="en-US" sz="3200" dirty="0"/>
              <a:t>1. Using cold </a:t>
            </a:r>
            <a:r>
              <a:rPr lang="en-US" sz="3200" dirty="0">
                <a:solidFill>
                  <a:schemeClr val="bg1"/>
                </a:solidFill>
              </a:rPr>
              <a:t>T</a:t>
            </a:r>
            <a:r>
              <a:rPr lang="en-US" sz="3200" dirty="0"/>
              <a:t>emperatures</a:t>
            </a:r>
          </a:p>
          <a:p>
            <a:pPr marL="285750" indent="-285750">
              <a:buFont typeface="Arial" panose="020B0604020202020204" pitchFamily="34" charset="0"/>
              <a:buChar char="•"/>
            </a:pPr>
            <a:r>
              <a:rPr lang="en-US" sz="3200" dirty="0"/>
              <a:t>2. High </a:t>
            </a:r>
            <a:r>
              <a:rPr lang="en-US" sz="3200" dirty="0">
                <a:solidFill>
                  <a:schemeClr val="bg1"/>
                </a:solidFill>
              </a:rPr>
              <a:t>i</a:t>
            </a:r>
            <a:r>
              <a:rPr lang="en-US" sz="3200" dirty="0"/>
              <a:t>ntensity </a:t>
            </a:r>
            <a:r>
              <a:rPr lang="en-US" sz="3200" dirty="0">
                <a:solidFill>
                  <a:schemeClr val="bg1"/>
                </a:solidFill>
              </a:rPr>
              <a:t>i</a:t>
            </a:r>
            <a:r>
              <a:rPr lang="en-US" sz="3200" dirty="0"/>
              <a:t>nterval training</a:t>
            </a:r>
          </a:p>
          <a:p>
            <a:pPr marL="285750" indent="-285750">
              <a:buFont typeface="Arial" panose="020B0604020202020204" pitchFamily="34" charset="0"/>
              <a:buChar char="•"/>
            </a:pPr>
            <a:r>
              <a:rPr lang="en-US" sz="3200" dirty="0"/>
              <a:t>3. </a:t>
            </a:r>
            <a:r>
              <a:rPr lang="en-US" sz="3200" dirty="0">
                <a:solidFill>
                  <a:schemeClr val="bg1"/>
                </a:solidFill>
              </a:rPr>
              <a:t>P</a:t>
            </a:r>
            <a:r>
              <a:rPr lang="en-US" sz="3200" dirty="0"/>
              <a:t>aced slow breathing</a:t>
            </a:r>
          </a:p>
          <a:p>
            <a:pPr marL="285750" indent="-285750">
              <a:buFont typeface="Arial" panose="020B0604020202020204" pitchFamily="34" charset="0"/>
              <a:buChar char="•"/>
            </a:pPr>
            <a:r>
              <a:rPr lang="en-US" sz="3200" dirty="0"/>
              <a:t>4. </a:t>
            </a:r>
            <a:r>
              <a:rPr lang="en-US" sz="3200" dirty="0">
                <a:solidFill>
                  <a:schemeClr val="bg1"/>
                </a:solidFill>
              </a:rPr>
              <a:t>P</a:t>
            </a:r>
            <a:r>
              <a:rPr lang="en-US" sz="3200" dirty="0"/>
              <a:t>rogressive muscular relaxation</a:t>
            </a:r>
          </a:p>
          <a:p>
            <a:pPr marL="285750" indent="-285750">
              <a:buFont typeface="Arial" panose="020B0604020202020204" pitchFamily="34" charset="0"/>
              <a:buChar char="•"/>
            </a:pPr>
            <a:r>
              <a:rPr lang="en-US" sz="3200" dirty="0"/>
              <a:t>5. </a:t>
            </a:r>
            <a:r>
              <a:rPr lang="en-US" sz="3200" dirty="0">
                <a:solidFill>
                  <a:schemeClr val="bg1"/>
                </a:solidFill>
              </a:rPr>
              <a:t>S</a:t>
            </a:r>
            <a:r>
              <a:rPr lang="en-US" sz="3200" dirty="0"/>
              <a:t>ide-to-side eye movement</a:t>
            </a:r>
          </a:p>
          <a:p>
            <a:pPr marL="285750" indent="-285750">
              <a:buFont typeface="Arial" panose="020B0604020202020204" pitchFamily="34" charset="0"/>
              <a:buChar char="•"/>
            </a:pPr>
            <a:r>
              <a:rPr lang="en-US" sz="3200" dirty="0"/>
              <a:t>6. </a:t>
            </a:r>
            <a:r>
              <a:rPr lang="en-US" sz="3200" dirty="0">
                <a:solidFill>
                  <a:schemeClr val="bg1"/>
                </a:solidFill>
              </a:rPr>
              <a:t>E</a:t>
            </a:r>
            <a:r>
              <a:rPr lang="en-US" sz="3200" dirty="0"/>
              <a:t>motional freedom technique</a:t>
            </a:r>
            <a:r>
              <a:rPr lang="en-CA" sz="3200" dirty="0"/>
              <a:t>/tapping</a:t>
            </a:r>
            <a:endParaRPr lang="en-US" sz="32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CA" sz="3200" dirty="0"/>
          </a:p>
        </p:txBody>
      </p:sp>
      <p:sp>
        <p:nvSpPr>
          <p:cNvPr id="5" name="TextBox 4">
            <a:extLst>
              <a:ext uri="{FF2B5EF4-FFF2-40B4-BE49-F238E27FC236}">
                <a16:creationId xmlns:a16="http://schemas.microsoft.com/office/drawing/2014/main" id="{527F45FC-BE1D-5C13-DA07-01D78AC48ACD}"/>
              </a:ext>
            </a:extLst>
          </p:cNvPr>
          <p:cNvSpPr txBox="1"/>
          <p:nvPr/>
        </p:nvSpPr>
        <p:spPr>
          <a:xfrm>
            <a:off x="1540406" y="225815"/>
            <a:ext cx="9674423" cy="646331"/>
          </a:xfrm>
          <a:prstGeom prst="rect">
            <a:avLst/>
          </a:prstGeom>
          <a:noFill/>
        </p:spPr>
        <p:txBody>
          <a:bodyPr wrap="square">
            <a:spAutoFit/>
          </a:bodyPr>
          <a:lstStyle/>
          <a:p>
            <a:r>
              <a:rPr lang="en-US" sz="3600" dirty="0">
                <a:solidFill>
                  <a:schemeClr val="bg1"/>
                </a:solidFill>
              </a:rPr>
              <a:t>PHYSIOLOGICAL DISTRESS TOLERANCE SKILLS</a:t>
            </a:r>
            <a:endParaRPr lang="en-CA" sz="3600" dirty="0">
              <a:solidFill>
                <a:schemeClr val="bg1"/>
              </a:solidFill>
            </a:endParaRPr>
          </a:p>
        </p:txBody>
      </p:sp>
      <p:pic>
        <p:nvPicPr>
          <p:cNvPr id="7" name="Picture 6" descr="A diagram of different types of exercises&#10;&#10;Description automatically generated">
            <a:extLst>
              <a:ext uri="{FF2B5EF4-FFF2-40B4-BE49-F238E27FC236}">
                <a16:creationId xmlns:a16="http://schemas.microsoft.com/office/drawing/2014/main" id="{AF7AE391-34C2-23D5-B138-5B88B3E64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427" y="1251227"/>
            <a:ext cx="5205677" cy="5177883"/>
          </a:xfrm>
          <a:prstGeom prst="rect">
            <a:avLst/>
          </a:prstGeom>
        </p:spPr>
      </p:pic>
      <p:sp>
        <p:nvSpPr>
          <p:cNvPr id="2" name="Slide Number Placeholder 1">
            <a:extLst>
              <a:ext uri="{FF2B5EF4-FFF2-40B4-BE49-F238E27FC236}">
                <a16:creationId xmlns:a16="http://schemas.microsoft.com/office/drawing/2014/main" id="{AEB0F654-EBE9-AE00-50BE-0E2D0CD17544}"/>
              </a:ext>
            </a:extLst>
          </p:cNvPr>
          <p:cNvSpPr>
            <a:spLocks noGrp="1"/>
          </p:cNvSpPr>
          <p:nvPr>
            <p:ph type="sldNum" sz="quarter" idx="12"/>
          </p:nvPr>
        </p:nvSpPr>
        <p:spPr/>
        <p:txBody>
          <a:bodyPr/>
          <a:lstStyle/>
          <a:p>
            <a:fld id="{33ED1689-1C0B-4D00-A14A-39B713266422}" type="slidenum">
              <a:rPr lang="en-CA" smtClean="0"/>
              <a:t>121</a:t>
            </a:fld>
            <a:endParaRPr lang="en-CA"/>
          </a:p>
        </p:txBody>
      </p:sp>
    </p:spTree>
    <p:extLst>
      <p:ext uri="{BB962C8B-B14F-4D97-AF65-F5344CB8AC3E}">
        <p14:creationId xmlns:p14="http://schemas.microsoft.com/office/powerpoint/2010/main" val="40075885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9489A6-1048-658C-525F-61BDEF458C86}"/>
              </a:ext>
            </a:extLst>
          </p:cNvPr>
          <p:cNvSpPr txBox="1"/>
          <p:nvPr/>
        </p:nvSpPr>
        <p:spPr>
          <a:xfrm>
            <a:off x="1146079" y="133492"/>
            <a:ext cx="10379868" cy="646331"/>
          </a:xfrm>
          <a:prstGeom prst="rect">
            <a:avLst/>
          </a:prstGeom>
          <a:noFill/>
        </p:spPr>
        <p:txBody>
          <a:bodyPr wrap="square">
            <a:spAutoFit/>
          </a:bodyPr>
          <a:lstStyle/>
          <a:p>
            <a:r>
              <a:rPr lang="en-US" sz="3600" dirty="0">
                <a:solidFill>
                  <a:schemeClr val="bg1"/>
                </a:solidFill>
              </a:rPr>
              <a:t>6. EMOTIONAL FREEDOM TECHNIQUE</a:t>
            </a:r>
            <a:r>
              <a:rPr lang="en-CA" sz="3600" dirty="0">
                <a:solidFill>
                  <a:schemeClr val="bg1"/>
                </a:solidFill>
              </a:rPr>
              <a:t>/TAPPING</a:t>
            </a:r>
            <a:endParaRPr lang="en-US" sz="3600" dirty="0">
              <a:solidFill>
                <a:schemeClr val="bg1"/>
              </a:solidFill>
            </a:endParaRPr>
          </a:p>
        </p:txBody>
      </p:sp>
      <p:pic>
        <p:nvPicPr>
          <p:cNvPr id="5" name="Picture 4" descr="A poster showing a person's body&#10;&#10;Description automatically generated">
            <a:extLst>
              <a:ext uri="{FF2B5EF4-FFF2-40B4-BE49-F238E27FC236}">
                <a16:creationId xmlns:a16="http://schemas.microsoft.com/office/drawing/2014/main" id="{33221D6C-0F70-1A69-CB69-9F1A17CB7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758" y="922230"/>
            <a:ext cx="4299624" cy="5571893"/>
          </a:xfrm>
          <a:prstGeom prst="rect">
            <a:avLst/>
          </a:prstGeom>
        </p:spPr>
      </p:pic>
      <p:sp>
        <p:nvSpPr>
          <p:cNvPr id="7" name="TextBox 6">
            <a:extLst>
              <a:ext uri="{FF2B5EF4-FFF2-40B4-BE49-F238E27FC236}">
                <a16:creationId xmlns:a16="http://schemas.microsoft.com/office/drawing/2014/main" id="{D5515914-BBBF-1AA3-7F61-4296769BFA1C}"/>
              </a:ext>
            </a:extLst>
          </p:cNvPr>
          <p:cNvSpPr txBox="1"/>
          <p:nvPr/>
        </p:nvSpPr>
        <p:spPr>
          <a:xfrm>
            <a:off x="4963236" y="922230"/>
            <a:ext cx="7228764" cy="6001643"/>
          </a:xfrm>
          <a:prstGeom prst="rect">
            <a:avLst/>
          </a:prstGeom>
          <a:noFill/>
        </p:spPr>
        <p:txBody>
          <a:bodyPr wrap="square">
            <a:spAutoFit/>
          </a:bodyPr>
          <a:lstStyle/>
          <a:p>
            <a:r>
              <a:rPr lang="en-US" sz="2400" dirty="0"/>
              <a:t>Involves 6 steps:</a:t>
            </a:r>
          </a:p>
          <a:p>
            <a:r>
              <a:rPr lang="en-US" sz="2400" dirty="0">
                <a:solidFill>
                  <a:schemeClr val="bg1"/>
                </a:solidFill>
              </a:rPr>
              <a:t>1. </a:t>
            </a:r>
            <a:r>
              <a:rPr lang="en-US" sz="2400" dirty="0"/>
              <a:t>Rate your emotional intensity level on a scale of 0 – 10</a:t>
            </a:r>
          </a:p>
          <a:p>
            <a:r>
              <a:rPr lang="en-US" sz="2400" dirty="0">
                <a:solidFill>
                  <a:schemeClr val="bg1"/>
                </a:solidFill>
              </a:rPr>
              <a:t>2. </a:t>
            </a:r>
            <a:r>
              <a:rPr lang="en-US" sz="2400" dirty="0"/>
              <a:t>Prepare a "set up statement": "even though (your issue) a deeply and completely accept myself"</a:t>
            </a:r>
          </a:p>
          <a:p>
            <a:r>
              <a:rPr lang="en-US" sz="2400" dirty="0">
                <a:solidFill>
                  <a:schemeClr val="bg1"/>
                </a:solidFill>
              </a:rPr>
              <a:t>3. </a:t>
            </a:r>
            <a:r>
              <a:rPr lang="en-US" sz="2400" dirty="0"/>
              <a:t>Say the statement out loud three times while tapping the karate point on your hand</a:t>
            </a:r>
          </a:p>
          <a:p>
            <a:r>
              <a:rPr lang="en-US" sz="2400" dirty="0">
                <a:solidFill>
                  <a:schemeClr val="bg1"/>
                </a:solidFill>
              </a:rPr>
              <a:t>4. </a:t>
            </a:r>
            <a:r>
              <a:rPr lang="en-US" sz="2400" dirty="0"/>
              <a:t>Tap the other points starting from the top of your head and ending under your arms. Keep repeating your statement. For each point repeat the statement is 5 to 10 times</a:t>
            </a:r>
          </a:p>
          <a:p>
            <a:r>
              <a:rPr lang="en-US" sz="2400" dirty="0">
                <a:solidFill>
                  <a:schemeClr val="bg1"/>
                </a:solidFill>
              </a:rPr>
              <a:t>5</a:t>
            </a:r>
            <a:r>
              <a:rPr lang="en-US" sz="2400" dirty="0"/>
              <a:t>. After one go through rate your emotional intensity level again.</a:t>
            </a:r>
          </a:p>
          <a:p>
            <a:r>
              <a:rPr lang="en-US" sz="2400" dirty="0">
                <a:solidFill>
                  <a:schemeClr val="bg1"/>
                </a:solidFill>
              </a:rPr>
              <a:t>6. </a:t>
            </a:r>
            <a:r>
              <a:rPr lang="en-US" sz="2400" dirty="0"/>
              <a:t>Repeat the process until your score is down to 1.</a:t>
            </a:r>
          </a:p>
          <a:p>
            <a:endParaRPr lang="en-US" sz="2400" dirty="0"/>
          </a:p>
          <a:p>
            <a:r>
              <a:rPr lang="en-US" sz="2400" dirty="0"/>
              <a:t>There are many EFT videos on YouTube. Script can be found under week 7 mindfulness practice.</a:t>
            </a:r>
            <a:endParaRPr lang="en-CA" sz="2400" dirty="0"/>
          </a:p>
        </p:txBody>
      </p:sp>
      <p:sp>
        <p:nvSpPr>
          <p:cNvPr id="2" name="Slide Number Placeholder 1">
            <a:extLst>
              <a:ext uri="{FF2B5EF4-FFF2-40B4-BE49-F238E27FC236}">
                <a16:creationId xmlns:a16="http://schemas.microsoft.com/office/drawing/2014/main" id="{6E7F39F4-D144-40B9-704B-91722DA1D6EF}"/>
              </a:ext>
            </a:extLst>
          </p:cNvPr>
          <p:cNvSpPr>
            <a:spLocks noGrp="1"/>
          </p:cNvSpPr>
          <p:nvPr>
            <p:ph type="sldNum" sz="quarter" idx="12"/>
          </p:nvPr>
        </p:nvSpPr>
        <p:spPr/>
        <p:txBody>
          <a:bodyPr/>
          <a:lstStyle/>
          <a:p>
            <a:fld id="{33ED1689-1C0B-4D00-A14A-39B713266422}" type="slidenum">
              <a:rPr lang="en-CA" smtClean="0"/>
              <a:t>122</a:t>
            </a:fld>
            <a:endParaRPr lang="en-CA"/>
          </a:p>
        </p:txBody>
      </p:sp>
    </p:spTree>
    <p:extLst>
      <p:ext uri="{BB962C8B-B14F-4D97-AF65-F5344CB8AC3E}">
        <p14:creationId xmlns:p14="http://schemas.microsoft.com/office/powerpoint/2010/main" val="40550507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7C947-FB09-EF04-799C-33466A248DDA}"/>
              </a:ext>
            </a:extLst>
          </p:cNvPr>
          <p:cNvSpPr>
            <a:spLocks noGrp="1"/>
          </p:cNvSpPr>
          <p:nvPr>
            <p:ph type="title" idx="4294967295"/>
          </p:nvPr>
        </p:nvSpPr>
        <p:spPr>
          <a:xfrm>
            <a:off x="6615933" y="4266696"/>
            <a:ext cx="5576067" cy="1768475"/>
          </a:xfrm>
        </p:spPr>
        <p:txBody>
          <a:bodyPr vert="horz" lIns="91440" tIns="45720" rIns="91440" bIns="45720" rtlCol="0" anchor="b" anchorCtr="0">
            <a:noAutofit/>
          </a:bodyPr>
          <a:lstStyle/>
          <a:p>
            <a:pPr marL="457200" indent="-457200">
              <a:buFont typeface="Arial" panose="020B0604020202020204" pitchFamily="34" charset="0"/>
              <a:buChar char="•"/>
            </a:pPr>
            <a:r>
              <a:rPr lang="en-US" sz="3200" cap="none" dirty="0">
                <a:solidFill>
                  <a:schemeClr val="tx1"/>
                </a:solidFill>
              </a:rPr>
              <a:t>practice physiological skills and add them to your “skills toolkit”</a:t>
            </a:r>
            <a:br>
              <a:rPr lang="en-US" sz="3200" cap="none" dirty="0">
                <a:solidFill>
                  <a:schemeClr val="tx1"/>
                </a:solidFill>
              </a:rPr>
            </a:br>
            <a:br>
              <a:rPr lang="en-US" sz="3200" cap="none" dirty="0">
                <a:solidFill>
                  <a:schemeClr val="tx1"/>
                </a:solidFill>
              </a:rPr>
            </a:br>
            <a:r>
              <a:rPr lang="en-US" sz="3200" cap="none" dirty="0">
                <a:solidFill>
                  <a:schemeClr val="tx1"/>
                </a:solidFill>
              </a:rPr>
              <a:t>use them in your crisis plans or whenever you need to return to the window of tolerance</a:t>
            </a:r>
            <a:br>
              <a:rPr lang="en-US" sz="3200" cap="none" dirty="0">
                <a:solidFill>
                  <a:schemeClr val="tx1"/>
                </a:solidFill>
              </a:rPr>
            </a:br>
            <a:br>
              <a:rPr lang="en-US" sz="3200" cap="none" dirty="0">
                <a:solidFill>
                  <a:schemeClr val="tx1"/>
                </a:solidFill>
              </a:rPr>
            </a:br>
            <a:r>
              <a:rPr lang="en-US" sz="3200" cap="none" dirty="0">
                <a:solidFill>
                  <a:schemeClr val="tx1"/>
                </a:solidFill>
              </a:rPr>
              <a:t>In 2 weeks, we start mindfulness skills…</a:t>
            </a:r>
          </a:p>
        </p:txBody>
      </p:sp>
      <p:pic>
        <p:nvPicPr>
          <p:cNvPr id="4" name="Picture 3" descr="Scottish fold on blue background">
            <a:extLst>
              <a:ext uri="{FF2B5EF4-FFF2-40B4-BE49-F238E27FC236}">
                <a16:creationId xmlns:a16="http://schemas.microsoft.com/office/drawing/2014/main" id="{5B6825B2-87F8-DA83-270C-6687737A1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89" y="1413828"/>
            <a:ext cx="6064674" cy="5110480"/>
          </a:xfrm>
          <a:prstGeom prst="rect">
            <a:avLst/>
          </a:prstGeom>
        </p:spPr>
      </p:pic>
      <p:sp>
        <p:nvSpPr>
          <p:cNvPr id="5" name="TextBox 4">
            <a:extLst>
              <a:ext uri="{FF2B5EF4-FFF2-40B4-BE49-F238E27FC236}">
                <a16:creationId xmlns:a16="http://schemas.microsoft.com/office/drawing/2014/main" id="{FD8E58FC-092F-1FBA-D9AD-F0AE2F633F0F}"/>
              </a:ext>
            </a:extLst>
          </p:cNvPr>
          <p:cNvSpPr txBox="1"/>
          <p:nvPr/>
        </p:nvSpPr>
        <p:spPr>
          <a:xfrm>
            <a:off x="254982" y="341066"/>
            <a:ext cx="6163056" cy="707886"/>
          </a:xfrm>
          <a:prstGeom prst="rect">
            <a:avLst/>
          </a:prstGeom>
          <a:noFill/>
        </p:spPr>
        <p:txBody>
          <a:bodyPr wrap="square">
            <a:spAutoFit/>
          </a:bodyPr>
          <a:lstStyle/>
          <a:p>
            <a:pPr algn="ctr"/>
            <a:r>
              <a:rPr lang="en-US" sz="4000" b="1" dirty="0">
                <a:solidFill>
                  <a:schemeClr val="bg1"/>
                </a:solidFill>
              </a:rPr>
              <a:t>PHYSIOLOGICAL SKILLS</a:t>
            </a:r>
            <a:endParaRPr lang="en-CA" sz="4000" dirty="0"/>
          </a:p>
        </p:txBody>
      </p:sp>
      <p:sp>
        <p:nvSpPr>
          <p:cNvPr id="3" name="Slide Number Placeholder 2">
            <a:extLst>
              <a:ext uri="{FF2B5EF4-FFF2-40B4-BE49-F238E27FC236}">
                <a16:creationId xmlns:a16="http://schemas.microsoft.com/office/drawing/2014/main" id="{B943633E-D2A0-012D-5E1F-98B874C2FA27}"/>
              </a:ext>
            </a:extLst>
          </p:cNvPr>
          <p:cNvSpPr>
            <a:spLocks noGrp="1"/>
          </p:cNvSpPr>
          <p:nvPr>
            <p:ph type="sldNum" sz="quarter" idx="12"/>
          </p:nvPr>
        </p:nvSpPr>
        <p:spPr/>
        <p:txBody>
          <a:bodyPr/>
          <a:lstStyle/>
          <a:p>
            <a:fld id="{33ED1689-1C0B-4D00-A14A-39B713266422}" type="slidenum">
              <a:rPr lang="en-CA" smtClean="0"/>
              <a:t>123</a:t>
            </a:fld>
            <a:endParaRPr lang="en-CA"/>
          </a:p>
        </p:txBody>
      </p:sp>
    </p:spTree>
    <p:extLst>
      <p:ext uri="{BB962C8B-B14F-4D97-AF65-F5344CB8AC3E}">
        <p14:creationId xmlns:p14="http://schemas.microsoft.com/office/powerpoint/2010/main" val="303622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6116D4-A88B-BDA1-E0E1-BC9DFF3AD351}"/>
              </a:ext>
            </a:extLst>
          </p:cNvPr>
          <p:cNvSpPr txBox="1"/>
          <p:nvPr/>
        </p:nvSpPr>
        <p:spPr>
          <a:xfrm>
            <a:off x="72206" y="715083"/>
            <a:ext cx="12192000" cy="5427833"/>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Over the past few weeks, we’ve explored the DBT distress tolerance skills designed to help you survive emotional storms without making things worse. These skills aren’t about fixing the problem, changing other people, or transforming long-term patterns. They are about getting you safely through the moment when you feel overwhelmed, flooded, or at risk of reacting in ways you may later regret.</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Some important things to remember:</a:t>
            </a:r>
            <a:endParaRPr lang="en-CA" sz="20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1. You don’t have to “think your way out” of every crisis. When emotions are intense, the thinking brain goes offline. Distress tolerance skills give you practical things you can do when logic, insight, and reasoning aren’t available. They are meant to be incorporated into a crisis plan.</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2. These skills work with your body, not against it. Whether it’s cooling your face, using paced breathing, grounding your senses, or doing a short burst of movement, you’ve learned techniques that shift your nervous system out of crisis mode and into a calmer, more manageable state.</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3. Distress tolerance skills create a pause, just long enough to choose. They don’t erase the emotion, but they lower the intensity so you can avoid harm, break old patterns, ride the wave rather than get pulled under it and make wiser decisions. That pause is the space where change becomes possible.</a:t>
            </a:r>
            <a:endParaRPr lang="en-CA" sz="2000" kern="0" dirty="0">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EE59CAA3-D706-65F2-92DB-6FDCF1653069}"/>
              </a:ext>
            </a:extLst>
          </p:cNvPr>
          <p:cNvSpPr txBox="1"/>
          <p:nvPr/>
        </p:nvSpPr>
        <p:spPr>
          <a:xfrm>
            <a:off x="2025445" y="0"/>
            <a:ext cx="9163664" cy="523220"/>
          </a:xfrm>
          <a:prstGeom prst="rect">
            <a:avLst/>
          </a:prstGeom>
          <a:noFill/>
        </p:spPr>
        <p:txBody>
          <a:bodyPr wrap="square">
            <a:spAutoFit/>
          </a:bodyPr>
          <a:lstStyle/>
          <a:p>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SUMMING UP: DISTRESS TOLERANCE SKILLS</a:t>
            </a:r>
            <a:endParaRPr lang="en-CA" sz="2800"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88FAE7D-BEA2-6736-00A2-0B29927CC8CA}"/>
              </a:ext>
            </a:extLst>
          </p:cNvPr>
          <p:cNvSpPr>
            <a:spLocks noGrp="1"/>
          </p:cNvSpPr>
          <p:nvPr>
            <p:ph type="sldNum" sz="quarter" idx="12"/>
          </p:nvPr>
        </p:nvSpPr>
        <p:spPr/>
        <p:txBody>
          <a:bodyPr/>
          <a:lstStyle/>
          <a:p>
            <a:fld id="{33ED1689-1C0B-4D00-A14A-39B713266422}" type="slidenum">
              <a:rPr lang="en-CA" smtClean="0"/>
              <a:t>124</a:t>
            </a:fld>
            <a:endParaRPr lang="en-CA"/>
          </a:p>
        </p:txBody>
      </p:sp>
    </p:spTree>
    <p:extLst>
      <p:ext uri="{BB962C8B-B14F-4D97-AF65-F5344CB8AC3E}">
        <p14:creationId xmlns:p14="http://schemas.microsoft.com/office/powerpoint/2010/main" val="15878040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321E7-6869-F39B-D581-6D2099CD38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7A76AA-9BC1-CEAF-A89F-283D107D463E}"/>
              </a:ext>
            </a:extLst>
          </p:cNvPr>
          <p:cNvSpPr txBox="1"/>
          <p:nvPr/>
        </p:nvSpPr>
        <p:spPr>
          <a:xfrm>
            <a:off x="150864" y="606262"/>
            <a:ext cx="12192000" cy="5781776"/>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You now have a menu of strategies you can reach for. You practiced:</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 Physiological skills (temperature change, paced breathing, muscle relaxation, exercise)</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 Distraction and grounding tools</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 Self-soothing with the five senses</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 Reality acceptance skills like radical acceptance, willingness, and turning the mind</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Not every skill will work for every moment. That’s normal. The goal is to have options, a toolkit, not a single hammer.</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5. These skills get easier and more reliable with practice. Like any muscle, the more you use them, the more automatic they become. Even short, imperfect practice counts. Over time, you’ll notice you’re catching yourself earlier, calming faster, and making choices that line up better with the life you want.</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6. You deserve tools that help you through suffering. Distress tolerance doesn’t ask you to deny your pain, ignore your history, or suppress your emotions. Instead, it teaches you how to move through difficult moments with safety, stability, and self-respect.</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Distress tolerance skills help you survive emotional intensity without self-sabotage so you can respond, rather than react, and move toward a life that feels more stable and more your own.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CB85C58-FEB6-2275-1AF2-5919287A6FF5}"/>
              </a:ext>
            </a:extLst>
          </p:cNvPr>
          <p:cNvSpPr txBox="1"/>
          <p:nvPr/>
        </p:nvSpPr>
        <p:spPr>
          <a:xfrm>
            <a:off x="2025445" y="0"/>
            <a:ext cx="9163664" cy="523220"/>
          </a:xfrm>
          <a:prstGeom prst="rect">
            <a:avLst/>
          </a:prstGeom>
          <a:noFill/>
        </p:spPr>
        <p:txBody>
          <a:bodyPr wrap="square">
            <a:spAutoFit/>
          </a:bodyPr>
          <a:lstStyle/>
          <a:p>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SUMMING UP: DISTRESS TOLERANCE SKILLS</a:t>
            </a:r>
            <a:endParaRPr lang="en-CA" sz="2800"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9EB193C-39BA-029F-5BAB-25D4491A23CA}"/>
              </a:ext>
            </a:extLst>
          </p:cNvPr>
          <p:cNvSpPr>
            <a:spLocks noGrp="1"/>
          </p:cNvSpPr>
          <p:nvPr>
            <p:ph type="sldNum" sz="quarter" idx="12"/>
          </p:nvPr>
        </p:nvSpPr>
        <p:spPr/>
        <p:txBody>
          <a:bodyPr/>
          <a:lstStyle/>
          <a:p>
            <a:fld id="{33ED1689-1C0B-4D00-A14A-39B713266422}" type="slidenum">
              <a:rPr lang="en-CA" smtClean="0"/>
              <a:t>125</a:t>
            </a:fld>
            <a:endParaRPr lang="en-CA"/>
          </a:p>
        </p:txBody>
      </p:sp>
    </p:spTree>
    <p:extLst>
      <p:ext uri="{BB962C8B-B14F-4D97-AF65-F5344CB8AC3E}">
        <p14:creationId xmlns:p14="http://schemas.microsoft.com/office/powerpoint/2010/main" val="23406660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21E5F-388E-8A4C-00AA-58CAF5F8BB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A2671D3-3CEC-0905-4E56-5F8B628B76DA}"/>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3C97F26-1A0B-DB50-59A7-69E1E368759D}"/>
              </a:ext>
            </a:extLst>
          </p:cNvPr>
          <p:cNvSpPr txBox="1"/>
          <p:nvPr/>
        </p:nvSpPr>
        <p:spPr>
          <a:xfrm>
            <a:off x="6885992" y="1284905"/>
            <a:ext cx="5169159" cy="5324535"/>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15. 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21. </a:t>
            </a: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Box breathing</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22. Cold temperatures</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23. High intensity exercise</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24. Progressive muscular relaxation</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25. Paced breathing </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26. Side to side eye movement.</a:t>
            </a: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9F0E8A23-0D96-3788-F78C-D89260FB1C66}"/>
              </a:ext>
            </a:extLst>
          </p:cNvPr>
          <p:cNvSpPr>
            <a:spLocks noGrp="1"/>
          </p:cNvSpPr>
          <p:nvPr>
            <p:ph type="sldNum" sz="quarter" idx="12"/>
          </p:nvPr>
        </p:nvSpPr>
        <p:spPr/>
        <p:txBody>
          <a:bodyPr/>
          <a:lstStyle/>
          <a:p>
            <a:fld id="{33ED1689-1C0B-4D00-A14A-39B713266422}" type="slidenum">
              <a:rPr lang="en-CA" smtClean="0"/>
              <a:t>126</a:t>
            </a:fld>
            <a:endParaRPr lang="en-CA"/>
          </a:p>
        </p:txBody>
      </p:sp>
    </p:spTree>
    <p:extLst>
      <p:ext uri="{BB962C8B-B14F-4D97-AF65-F5344CB8AC3E}">
        <p14:creationId xmlns:p14="http://schemas.microsoft.com/office/powerpoint/2010/main" val="40701599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
        <p:nvSpPr>
          <p:cNvPr id="4" name="Slide Number Placeholder 3">
            <a:extLst>
              <a:ext uri="{FF2B5EF4-FFF2-40B4-BE49-F238E27FC236}">
                <a16:creationId xmlns:a16="http://schemas.microsoft.com/office/drawing/2014/main" id="{2E47F0CA-2270-A616-135D-580FA3D2B0A6}"/>
              </a:ext>
            </a:extLst>
          </p:cNvPr>
          <p:cNvSpPr>
            <a:spLocks noGrp="1"/>
          </p:cNvSpPr>
          <p:nvPr>
            <p:ph type="sldNum" sz="quarter" idx="12"/>
          </p:nvPr>
        </p:nvSpPr>
        <p:spPr/>
        <p:txBody>
          <a:bodyPr/>
          <a:lstStyle/>
          <a:p>
            <a:fld id="{33ED1689-1C0B-4D00-A14A-39B713266422}" type="slidenum">
              <a:rPr lang="en-CA" smtClean="0"/>
              <a:t>127</a:t>
            </a:fld>
            <a:endParaRPr lang="en-CA"/>
          </a:p>
        </p:txBody>
      </p:sp>
    </p:spTree>
    <p:extLst>
      <p:ext uri="{BB962C8B-B14F-4D97-AF65-F5344CB8AC3E}">
        <p14:creationId xmlns:p14="http://schemas.microsoft.com/office/powerpoint/2010/main" val="39269126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61D7C-9C1B-5442-9AD6-B0EDE3D5652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B343ABF-07FB-E5C5-3E5E-2D827EDFF2EC}"/>
              </a:ext>
            </a:extLst>
          </p:cNvPr>
          <p:cNvSpPr txBox="1"/>
          <p:nvPr/>
        </p:nvSpPr>
        <p:spPr>
          <a:xfrm>
            <a:off x="61912" y="291584"/>
            <a:ext cx="12068175" cy="2308324"/>
          </a:xfrm>
          <a:prstGeom prst="rect">
            <a:avLst/>
          </a:prstGeom>
          <a:noFill/>
        </p:spPr>
        <p:txBody>
          <a:bodyPr wrap="square">
            <a:spAutoFit/>
          </a:bodyPr>
          <a:lstStyle/>
          <a:p>
            <a:pPr marL="571500" indent="-571500">
              <a:buFont typeface="Arial" panose="020B0604020202020204" pitchFamily="34" charset="0"/>
              <a:buChar char="•"/>
            </a:pPr>
            <a:r>
              <a:rPr lang="en-CA" sz="3600" dirty="0">
                <a:latin typeface="Arial" panose="020B0604020202020204" pitchFamily="34" charset="0"/>
                <a:cs typeface="Arial" panose="020B0604020202020204" pitchFamily="34" charset="0"/>
              </a:rPr>
              <a:t>If time permits after Joan and Nicole present the physiological distress tolerance skills and Kate does the summary, we’ll try using the holes analysis cheat sheet and your holes diary card to practice a holes analysis.</a:t>
            </a:r>
          </a:p>
        </p:txBody>
      </p:sp>
      <p:sp>
        <p:nvSpPr>
          <p:cNvPr id="2" name="Slide Number Placeholder 1">
            <a:extLst>
              <a:ext uri="{FF2B5EF4-FFF2-40B4-BE49-F238E27FC236}">
                <a16:creationId xmlns:a16="http://schemas.microsoft.com/office/drawing/2014/main" id="{32EF4F02-9695-07BD-2832-0B3BAC5F21FD}"/>
              </a:ext>
            </a:extLst>
          </p:cNvPr>
          <p:cNvSpPr>
            <a:spLocks noGrp="1"/>
          </p:cNvSpPr>
          <p:nvPr>
            <p:ph type="sldNum" sz="quarter" idx="12"/>
          </p:nvPr>
        </p:nvSpPr>
        <p:spPr/>
        <p:txBody>
          <a:bodyPr/>
          <a:lstStyle/>
          <a:p>
            <a:fld id="{33ED1689-1C0B-4D00-A14A-39B713266422}" type="slidenum">
              <a:rPr lang="en-CA" smtClean="0"/>
              <a:t>128</a:t>
            </a:fld>
            <a:endParaRPr lang="en-CA"/>
          </a:p>
        </p:txBody>
      </p:sp>
    </p:spTree>
    <p:extLst>
      <p:ext uri="{BB962C8B-B14F-4D97-AF65-F5344CB8AC3E}">
        <p14:creationId xmlns:p14="http://schemas.microsoft.com/office/powerpoint/2010/main" val="32314400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1CE40-5050-8FFB-2811-EA15C65CDC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D507C5-7A60-AAA5-87ED-50DC485AA137}"/>
              </a:ext>
            </a:extLst>
          </p:cNvPr>
          <p:cNvSpPr>
            <a:spLocks noGrp="1"/>
          </p:cNvSpPr>
          <p:nvPr>
            <p:ph type="title" idx="4294967295"/>
          </p:nvPr>
        </p:nvSpPr>
        <p:spPr>
          <a:xfrm>
            <a:off x="2111990" y="361398"/>
            <a:ext cx="2520311" cy="862013"/>
          </a:xfrm>
        </p:spPr>
        <p:txBody>
          <a:bodyPr>
            <a:noAutofit/>
          </a:bodyPr>
          <a:lstStyle/>
          <a:p>
            <a:pPr algn="r"/>
            <a:r>
              <a:rPr lang="en-CA" sz="3200" dirty="0">
                <a:solidFill>
                  <a:schemeClr val="bg1"/>
                </a:solidFill>
              </a:rPr>
              <a:t> </a:t>
            </a:r>
            <a:r>
              <a:rPr lang="en-CA" sz="2800" dirty="0">
                <a:solidFill>
                  <a:schemeClr val="bg1"/>
                </a:solidFill>
              </a:rPr>
              <a:t>algorithm </a:t>
            </a:r>
          </a:p>
        </p:txBody>
      </p:sp>
      <p:sp>
        <p:nvSpPr>
          <p:cNvPr id="3" name="Content Placeholder 2">
            <a:extLst>
              <a:ext uri="{FF2B5EF4-FFF2-40B4-BE49-F238E27FC236}">
                <a16:creationId xmlns:a16="http://schemas.microsoft.com/office/drawing/2014/main" id="{3ABADBFA-4794-513A-7BBE-E5F8277FC8D3}"/>
              </a:ext>
            </a:extLst>
          </p:cNvPr>
          <p:cNvSpPr>
            <a:spLocks noGrp="1"/>
          </p:cNvSpPr>
          <p:nvPr>
            <p:ph idx="4294967295"/>
          </p:nvPr>
        </p:nvSpPr>
        <p:spPr>
          <a:xfrm>
            <a:off x="0" y="1096170"/>
            <a:ext cx="6878637" cy="5754687"/>
          </a:xfrm>
        </p:spPr>
        <p:txBody>
          <a:bodyPr>
            <a:normAutofit fontScale="85000" lnSpcReduction="10000"/>
          </a:bodyPr>
          <a:lstStyle/>
          <a:p>
            <a:pPr>
              <a:lnSpc>
                <a:spcPct val="90000"/>
              </a:lnSpc>
            </a:pPr>
            <a:r>
              <a:rPr lang="en-CA" sz="2000" dirty="0">
                <a:latin typeface="Arial" panose="020B0604020202020204" pitchFamily="34" charset="0"/>
                <a:cs typeface="Arial" panose="020B0604020202020204" pitchFamily="34" charset="0"/>
              </a:rPr>
              <a:t>Find a higher than your baseline number on your holes diary to do a holes analysis</a:t>
            </a:r>
          </a:p>
          <a:p>
            <a:pPr>
              <a:lnSpc>
                <a:spcPct val="90000"/>
              </a:lnSpc>
            </a:pPr>
            <a:r>
              <a:rPr lang="en-CA" sz="2000" dirty="0">
                <a:latin typeface="Arial" panose="020B0604020202020204" pitchFamily="34" charset="0"/>
                <a:cs typeface="Arial" panose="020B0604020202020204" pitchFamily="34" charset="0"/>
              </a:rPr>
              <a:t>1. Map out the “topography” of the intensity of your activation around the time period for which you are doing the holes analysis. How did the intensity of your feelings, thoughts, and behaviors change over time?</a:t>
            </a:r>
          </a:p>
          <a:p>
            <a:pPr>
              <a:lnSpc>
                <a:spcPct val="90000"/>
              </a:lnSpc>
            </a:pPr>
            <a:r>
              <a:rPr lang="en-CA" sz="2000" dirty="0">
                <a:latin typeface="Arial" panose="020B0604020202020204" pitchFamily="34" charset="0"/>
                <a:cs typeface="Arial" panose="020B0604020202020204" pitchFamily="34" charset="0"/>
              </a:rPr>
              <a:t>2. On the holes analysis template, note in writing, if there were any events that were  triggers for your increase in activation ?</a:t>
            </a:r>
          </a:p>
          <a:p>
            <a:pPr>
              <a:lnSpc>
                <a:spcPct val="90000"/>
              </a:lnSpc>
            </a:pPr>
            <a:r>
              <a:rPr lang="en-CA" sz="2000" dirty="0">
                <a:latin typeface="Arial" panose="020B0604020202020204" pitchFamily="34" charset="0"/>
                <a:cs typeface="Arial" panose="020B0604020202020204" pitchFamily="34" charset="0"/>
              </a:rPr>
              <a:t>3. Note in writing, on the template, the sequence of feelings you experienced during this period. Rate each on a scale of 0-10 with 10 being the most intense you’ve ever felt this feeling</a:t>
            </a:r>
          </a:p>
          <a:p>
            <a:pPr>
              <a:lnSpc>
                <a:spcPct val="90000"/>
              </a:lnSpc>
            </a:pPr>
            <a:r>
              <a:rPr lang="en-CA" sz="2000" dirty="0">
                <a:latin typeface="Arial" panose="020B0604020202020204" pitchFamily="34" charset="0"/>
                <a:cs typeface="Arial" panose="020B0604020202020204" pitchFamily="34" charset="0"/>
              </a:rPr>
              <a:t>4. Observe and note the physical sensations you experienced during the activation without judging or trying to change them</a:t>
            </a:r>
          </a:p>
          <a:p>
            <a:pPr>
              <a:lnSpc>
                <a:spcPct val="90000"/>
              </a:lnSpc>
            </a:pPr>
            <a:r>
              <a:rPr lang="en-CA" sz="2000" dirty="0">
                <a:latin typeface="Arial" panose="020B0604020202020204" pitchFamily="34" charset="0"/>
                <a:cs typeface="Arial" panose="020B0604020202020204" pitchFamily="34" charset="0"/>
              </a:rPr>
              <a:t>5. Note in writing, on the template, the thoughts that accompanied each of your feelings</a:t>
            </a:r>
          </a:p>
          <a:p>
            <a:pPr>
              <a:lnSpc>
                <a:spcPct val="90000"/>
              </a:lnSpc>
            </a:pPr>
            <a:r>
              <a:rPr lang="en-CA" sz="2000" dirty="0">
                <a:latin typeface="Arial" panose="020B0604020202020204" pitchFamily="34" charset="0"/>
                <a:cs typeface="Arial" panose="020B0604020202020204" pitchFamily="34" charset="0"/>
              </a:rPr>
              <a:t>6. Note what you did, or wanted to do but stopped yourself from doing during the period of activation</a:t>
            </a:r>
          </a:p>
          <a:p>
            <a:pPr>
              <a:lnSpc>
                <a:spcPct val="90000"/>
              </a:lnSpc>
            </a:pPr>
            <a:r>
              <a:rPr lang="en-CA" sz="2000" dirty="0">
                <a:latin typeface="Arial" panose="020B0604020202020204" pitchFamily="34" charset="0"/>
                <a:cs typeface="Arial" panose="020B0604020202020204" pitchFamily="34" charset="0"/>
              </a:rPr>
              <a:t>7. Note on a 0-10 scale what your energy balance, reserves or stores (how full your gas tank), and crisis risk were just prior to the time for which you’re doing the holes analysis. </a:t>
            </a:r>
          </a:p>
        </p:txBody>
      </p:sp>
      <p:graphicFrame>
        <p:nvGraphicFramePr>
          <p:cNvPr id="4" name="Table 3">
            <a:extLst>
              <a:ext uri="{FF2B5EF4-FFF2-40B4-BE49-F238E27FC236}">
                <a16:creationId xmlns:a16="http://schemas.microsoft.com/office/drawing/2014/main" id="{72BE7C8E-B5FF-5DDC-B16F-32F0A2F36EC7}"/>
              </a:ext>
            </a:extLst>
          </p:cNvPr>
          <p:cNvGraphicFramePr>
            <a:graphicFrameLocks noGrp="1"/>
          </p:cNvGraphicFramePr>
          <p:nvPr/>
        </p:nvGraphicFramePr>
        <p:xfrm>
          <a:off x="7150644" y="987403"/>
          <a:ext cx="5041356" cy="5914434"/>
        </p:xfrm>
        <a:graphic>
          <a:graphicData uri="http://schemas.openxmlformats.org/drawingml/2006/table">
            <a:tbl>
              <a:tblPr>
                <a:noFill/>
                <a:tableStyleId>{8EC20E35-A176-4012-BC5E-935CFFF8708E}</a:tableStyleId>
              </a:tblPr>
              <a:tblGrid>
                <a:gridCol w="2719439">
                  <a:extLst>
                    <a:ext uri="{9D8B030D-6E8A-4147-A177-3AD203B41FA5}">
                      <a16:colId xmlns:a16="http://schemas.microsoft.com/office/drawing/2014/main" val="297926544"/>
                    </a:ext>
                  </a:extLst>
                </a:gridCol>
                <a:gridCol w="1100544">
                  <a:extLst>
                    <a:ext uri="{9D8B030D-6E8A-4147-A177-3AD203B41FA5}">
                      <a16:colId xmlns:a16="http://schemas.microsoft.com/office/drawing/2014/main" val="1367139467"/>
                    </a:ext>
                  </a:extLst>
                </a:gridCol>
                <a:gridCol w="1221373">
                  <a:extLst>
                    <a:ext uri="{9D8B030D-6E8A-4147-A177-3AD203B41FA5}">
                      <a16:colId xmlns:a16="http://schemas.microsoft.com/office/drawing/2014/main" val="235125009"/>
                    </a:ext>
                  </a:extLst>
                </a:gridCol>
              </a:tblGrid>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Remember to stay in window of tolerance by pendulating</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93403686"/>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the topography of your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132259573"/>
                  </a:ext>
                </a:extLst>
              </a:tr>
              <a:tr h="583458">
                <a:tc>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Was there a trigger(s) for the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dirty="0">
                          <a:solidFill>
                            <a:schemeClr val="tx1"/>
                          </a:solidFill>
                          <a:effectLst/>
                        </a:rPr>
                        <a:t> </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19009970"/>
                  </a:ext>
                </a:extLst>
              </a:tr>
              <a:tr h="583458">
                <a:tc>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did you feel when activated ?</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3864757755"/>
                  </a:ext>
                </a:extLst>
              </a:tr>
              <a:tr h="583458">
                <a:tc gridSpan="3">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Notice the sensations in your body without judging or trying to change them</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85422506"/>
                  </a:ext>
                </a:extLst>
              </a:tr>
              <a:tr h="583458">
                <a:tc gridSpan="2">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thoughts were associated with each feeling listed above?</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4218631300"/>
                  </a:ext>
                </a:extLst>
              </a:tr>
              <a:tr h="583458">
                <a:tc gridSpan="2">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behaviors or urges were associated with each feeling?</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16030505"/>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your energy balance before the activation? 0-10</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959730739"/>
                  </a:ext>
                </a:extLst>
              </a:tr>
            </a:tbl>
          </a:graphicData>
        </a:graphic>
      </p:graphicFrame>
      <p:sp>
        <p:nvSpPr>
          <p:cNvPr id="6" name="TextBox 5">
            <a:extLst>
              <a:ext uri="{FF2B5EF4-FFF2-40B4-BE49-F238E27FC236}">
                <a16:creationId xmlns:a16="http://schemas.microsoft.com/office/drawing/2014/main" id="{36F1FA7A-32A0-9BE0-68B2-9DA5E7B92185}"/>
              </a:ext>
            </a:extLst>
          </p:cNvPr>
          <p:cNvSpPr txBox="1"/>
          <p:nvPr/>
        </p:nvSpPr>
        <p:spPr>
          <a:xfrm>
            <a:off x="8443534" y="500016"/>
            <a:ext cx="2676581" cy="523220"/>
          </a:xfrm>
          <a:prstGeom prst="rect">
            <a:avLst/>
          </a:prstGeom>
          <a:noFill/>
        </p:spPr>
        <p:txBody>
          <a:bodyPr wrap="square">
            <a:spAutoFit/>
          </a:bodyPr>
          <a:lstStyle/>
          <a:p>
            <a:r>
              <a:rPr lang="en-CA" sz="2800" dirty="0">
                <a:solidFill>
                  <a:schemeClr val="bg1"/>
                </a:solidFill>
              </a:rPr>
              <a:t> TEMPLATE </a:t>
            </a:r>
            <a:endParaRPr lang="en-CA" sz="2800" dirty="0"/>
          </a:p>
        </p:txBody>
      </p:sp>
      <p:sp>
        <p:nvSpPr>
          <p:cNvPr id="7" name="TextBox 6">
            <a:extLst>
              <a:ext uri="{FF2B5EF4-FFF2-40B4-BE49-F238E27FC236}">
                <a16:creationId xmlns:a16="http://schemas.microsoft.com/office/drawing/2014/main" id="{19DFE9BA-A976-95A7-A60D-C6121557C3D3}"/>
              </a:ext>
            </a:extLst>
          </p:cNvPr>
          <p:cNvSpPr txBox="1"/>
          <p:nvPr/>
        </p:nvSpPr>
        <p:spPr>
          <a:xfrm>
            <a:off x="4310695" y="-87869"/>
            <a:ext cx="6121908" cy="707886"/>
          </a:xfrm>
          <a:prstGeom prst="rect">
            <a:avLst/>
          </a:prstGeom>
          <a:noFill/>
        </p:spPr>
        <p:txBody>
          <a:bodyPr wrap="square">
            <a:spAutoFit/>
          </a:bodyPr>
          <a:lstStyle/>
          <a:p>
            <a:r>
              <a:rPr lang="en-CA" sz="4000" dirty="0">
                <a:solidFill>
                  <a:schemeClr val="bg1"/>
                </a:solidFill>
              </a:rPr>
              <a:t>HOLES ANALYSIS</a:t>
            </a:r>
            <a:endParaRPr lang="en-CA" sz="4000" dirty="0"/>
          </a:p>
        </p:txBody>
      </p:sp>
      <p:sp>
        <p:nvSpPr>
          <p:cNvPr id="5" name="Slide Number Placeholder 4">
            <a:extLst>
              <a:ext uri="{FF2B5EF4-FFF2-40B4-BE49-F238E27FC236}">
                <a16:creationId xmlns:a16="http://schemas.microsoft.com/office/drawing/2014/main" id="{63F90EEC-A2C1-DFC2-DC6E-F2E0070BD422}"/>
              </a:ext>
            </a:extLst>
          </p:cNvPr>
          <p:cNvSpPr>
            <a:spLocks noGrp="1"/>
          </p:cNvSpPr>
          <p:nvPr>
            <p:ph type="sldNum" sz="quarter" idx="12"/>
          </p:nvPr>
        </p:nvSpPr>
        <p:spPr/>
        <p:txBody>
          <a:bodyPr/>
          <a:lstStyle/>
          <a:p>
            <a:fld id="{33ED1689-1C0B-4D00-A14A-39B713266422}" type="slidenum">
              <a:rPr lang="en-CA" smtClean="0"/>
              <a:t>129</a:t>
            </a:fld>
            <a:endParaRPr lang="en-CA"/>
          </a:p>
        </p:txBody>
      </p:sp>
    </p:spTree>
    <p:extLst>
      <p:ext uri="{BB962C8B-B14F-4D97-AF65-F5344CB8AC3E}">
        <p14:creationId xmlns:p14="http://schemas.microsoft.com/office/powerpoint/2010/main" val="128136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12A2157-C9CE-EED4-EE1C-6A0A6F9D0491}"/>
              </a:ext>
            </a:extLst>
          </p:cNvPr>
          <p:cNvSpPr>
            <a:spLocks noGrp="1"/>
          </p:cNvSpPr>
          <p:nvPr>
            <p:ph type="sldNum" sz="quarter" idx="12"/>
          </p:nvPr>
        </p:nvSpPr>
        <p:spPr/>
        <p:txBody>
          <a:bodyPr/>
          <a:lstStyle/>
          <a:p>
            <a:fld id="{33ED1689-1C0B-4D00-A14A-39B713266422}" type="slidenum">
              <a:rPr lang="en-CA" smtClean="0"/>
              <a:t>13</a:t>
            </a:fld>
            <a:endParaRPr lang="en-CA"/>
          </a:p>
        </p:txBody>
      </p:sp>
    </p:spTree>
    <p:extLst>
      <p:ext uri="{BB962C8B-B14F-4D97-AF65-F5344CB8AC3E}">
        <p14:creationId xmlns:p14="http://schemas.microsoft.com/office/powerpoint/2010/main" val="17309436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013B4-18A6-3391-89AC-7398AFE1B56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0060DFF-FCA0-38CA-2731-2D7829041F76}"/>
              </a:ext>
            </a:extLst>
          </p:cNvPr>
          <p:cNvSpPr txBox="1"/>
          <p:nvPr/>
        </p:nvSpPr>
        <p:spPr>
          <a:xfrm>
            <a:off x="0" y="550723"/>
            <a:ext cx="12192000" cy="923330"/>
          </a:xfrm>
          <a:prstGeom prst="rect">
            <a:avLst/>
          </a:prstGeom>
          <a:noFill/>
        </p:spPr>
        <p:txBody>
          <a:bodyPr wrap="square">
            <a:spAutoFit/>
          </a:bodyPr>
          <a:lstStyle/>
          <a:p>
            <a:pPr marL="342900" indent="-342900">
              <a:buAutoNum type="arabicPeriod"/>
            </a:pPr>
            <a:r>
              <a:rPr lang="en-CA" dirty="0"/>
              <a:t>What Happened?  2. Emotions Felt      3. Thoughts              4. Sensations             5. Behaviours/urges        6. pre-hole energy</a:t>
            </a:r>
          </a:p>
          <a:p>
            <a:endParaRPr lang="en-CA" dirty="0"/>
          </a:p>
          <a:p>
            <a:endParaRPr lang="en-CA" dirty="0"/>
          </a:p>
        </p:txBody>
      </p:sp>
      <p:sp>
        <p:nvSpPr>
          <p:cNvPr id="5" name="TextBox 4">
            <a:extLst>
              <a:ext uri="{FF2B5EF4-FFF2-40B4-BE49-F238E27FC236}">
                <a16:creationId xmlns:a16="http://schemas.microsoft.com/office/drawing/2014/main" id="{1B87F478-4176-0438-E9F8-68C71CEF2F72}"/>
              </a:ext>
            </a:extLst>
          </p:cNvPr>
          <p:cNvSpPr txBox="1"/>
          <p:nvPr/>
        </p:nvSpPr>
        <p:spPr>
          <a:xfrm>
            <a:off x="2438400" y="0"/>
            <a:ext cx="7446168" cy="646331"/>
          </a:xfrm>
          <a:prstGeom prst="rect">
            <a:avLst/>
          </a:prstGeom>
          <a:noFill/>
        </p:spPr>
        <p:txBody>
          <a:bodyPr wrap="square">
            <a:spAutoFit/>
          </a:bodyPr>
          <a:lstStyle/>
          <a:p>
            <a:r>
              <a:rPr lang="en-CA" sz="3600" dirty="0">
                <a:solidFill>
                  <a:schemeClr val="bg1"/>
                </a:solidFill>
              </a:rPr>
              <a:t>DBT HOLES ANALYSIS TEMPLATE</a:t>
            </a:r>
          </a:p>
        </p:txBody>
      </p:sp>
      <p:sp>
        <p:nvSpPr>
          <p:cNvPr id="7" name="TextBox 6">
            <a:extLst>
              <a:ext uri="{FF2B5EF4-FFF2-40B4-BE49-F238E27FC236}">
                <a16:creationId xmlns:a16="http://schemas.microsoft.com/office/drawing/2014/main" id="{3EB28408-A472-7DD2-C758-8BADDDB80208}"/>
              </a:ext>
            </a:extLst>
          </p:cNvPr>
          <p:cNvSpPr txBox="1"/>
          <p:nvPr/>
        </p:nvSpPr>
        <p:spPr>
          <a:xfrm>
            <a:off x="-75605" y="889278"/>
            <a:ext cx="1988344" cy="584775"/>
          </a:xfrm>
          <a:prstGeom prst="rect">
            <a:avLst/>
          </a:prstGeom>
          <a:noFill/>
        </p:spPr>
        <p:txBody>
          <a:bodyPr wrap="square">
            <a:spAutoFit/>
          </a:bodyPr>
          <a:lstStyle/>
          <a:p>
            <a:pPr algn="ctr"/>
            <a:r>
              <a:rPr lang="en-CA" sz="1600" dirty="0"/>
              <a:t>Describe the</a:t>
            </a:r>
          </a:p>
          <a:p>
            <a:pPr algn="ctr"/>
            <a:r>
              <a:rPr lang="en-CA" sz="1600" dirty="0"/>
              <a:t>situation factually.</a:t>
            </a:r>
          </a:p>
        </p:txBody>
      </p:sp>
      <p:sp>
        <p:nvSpPr>
          <p:cNvPr id="9" name="TextBox 8">
            <a:extLst>
              <a:ext uri="{FF2B5EF4-FFF2-40B4-BE49-F238E27FC236}">
                <a16:creationId xmlns:a16="http://schemas.microsoft.com/office/drawing/2014/main" id="{035E4A87-6B48-F20E-2FFB-FA962164DC2B}"/>
              </a:ext>
            </a:extLst>
          </p:cNvPr>
          <p:cNvSpPr txBox="1"/>
          <p:nvPr/>
        </p:nvSpPr>
        <p:spPr>
          <a:xfrm>
            <a:off x="2133005" y="889278"/>
            <a:ext cx="1988344" cy="3293209"/>
          </a:xfrm>
          <a:prstGeom prst="rect">
            <a:avLst/>
          </a:prstGeom>
          <a:noFill/>
        </p:spPr>
        <p:txBody>
          <a:bodyPr wrap="square">
            <a:spAutoFit/>
          </a:bodyPr>
          <a:lstStyle/>
          <a:p>
            <a:r>
              <a:rPr lang="en-CA" sz="1600" dirty="0"/>
              <a:t>☐ Anxiety / Fear</a:t>
            </a:r>
          </a:p>
          <a:p>
            <a:r>
              <a:rPr lang="en-CA" sz="1600" dirty="0"/>
              <a:t>☐ Anger / Rage</a:t>
            </a:r>
          </a:p>
          <a:p>
            <a:r>
              <a:rPr lang="en-CA" sz="1600" dirty="0"/>
              <a:t>☐ Irritation /</a:t>
            </a:r>
          </a:p>
          <a:p>
            <a:r>
              <a:rPr lang="en-CA" sz="1600" dirty="0"/>
              <a:t>Frustration</a:t>
            </a:r>
          </a:p>
          <a:p>
            <a:r>
              <a:rPr lang="en-CA" sz="1600" dirty="0"/>
              <a:t>☐ Sadness / Grief</a:t>
            </a:r>
          </a:p>
          <a:p>
            <a:r>
              <a:rPr lang="en-CA" sz="1600" dirty="0"/>
              <a:t>☐ Shame</a:t>
            </a:r>
          </a:p>
          <a:p>
            <a:r>
              <a:rPr lang="en-CA" sz="1600" dirty="0"/>
              <a:t>☐ Guilt</a:t>
            </a:r>
          </a:p>
          <a:p>
            <a:r>
              <a:rPr lang="en-CA" sz="1600" dirty="0"/>
              <a:t>☐ Hurt</a:t>
            </a:r>
          </a:p>
          <a:p>
            <a:r>
              <a:rPr lang="en-CA" sz="1600" dirty="0"/>
              <a:t>☐ Loneliness</a:t>
            </a:r>
          </a:p>
          <a:p>
            <a:r>
              <a:rPr lang="en-CA" sz="1600" dirty="0"/>
              <a:t>☐ Embarrassment</a:t>
            </a:r>
          </a:p>
          <a:p>
            <a:r>
              <a:rPr lang="en-CA" sz="1600" dirty="0"/>
              <a:t>☐ Overwhelm</a:t>
            </a:r>
          </a:p>
          <a:p>
            <a:r>
              <a:rPr lang="en-CA" sz="1600" dirty="0"/>
              <a:t>☐ Numbness</a:t>
            </a:r>
          </a:p>
          <a:p>
            <a:r>
              <a:rPr lang="en-CA" sz="1600" dirty="0"/>
              <a:t>☐ Other: ____</a:t>
            </a:r>
          </a:p>
        </p:txBody>
      </p:sp>
      <p:sp>
        <p:nvSpPr>
          <p:cNvPr id="11" name="TextBox 10">
            <a:extLst>
              <a:ext uri="{FF2B5EF4-FFF2-40B4-BE49-F238E27FC236}">
                <a16:creationId xmlns:a16="http://schemas.microsoft.com/office/drawing/2014/main" id="{28F7370D-4DF1-7833-9CBD-B1680B658A3F}"/>
              </a:ext>
            </a:extLst>
          </p:cNvPr>
          <p:cNvSpPr txBox="1"/>
          <p:nvPr/>
        </p:nvSpPr>
        <p:spPr>
          <a:xfrm>
            <a:off x="3911204" y="889278"/>
            <a:ext cx="2274094" cy="4278094"/>
          </a:xfrm>
          <a:prstGeom prst="rect">
            <a:avLst/>
          </a:prstGeom>
          <a:noFill/>
        </p:spPr>
        <p:txBody>
          <a:bodyPr wrap="square">
            <a:spAutoFit/>
          </a:bodyPr>
          <a:lstStyle/>
          <a:p>
            <a:r>
              <a:rPr lang="en-CA" sz="1600" dirty="0"/>
              <a:t>☐ I’m not good</a:t>
            </a:r>
          </a:p>
          <a:p>
            <a:r>
              <a:rPr lang="en-CA" sz="1600" dirty="0"/>
              <a:t>enough.</a:t>
            </a:r>
          </a:p>
          <a:p>
            <a:r>
              <a:rPr lang="en-CA" sz="1600" dirty="0"/>
              <a:t>☐ This is my fault.</a:t>
            </a:r>
          </a:p>
          <a:p>
            <a:r>
              <a:rPr lang="en-CA" sz="1600" dirty="0"/>
              <a:t>☐ They are judging</a:t>
            </a:r>
          </a:p>
          <a:p>
            <a:r>
              <a:rPr lang="en-CA" sz="1600" dirty="0"/>
              <a:t>me.</a:t>
            </a:r>
          </a:p>
          <a:p>
            <a:r>
              <a:rPr lang="en-CA" sz="1600" dirty="0"/>
              <a:t>☐ Something bad</a:t>
            </a:r>
          </a:p>
          <a:p>
            <a:r>
              <a:rPr lang="en-CA" sz="1600" dirty="0"/>
              <a:t>will happen.</a:t>
            </a:r>
          </a:p>
          <a:p>
            <a:r>
              <a:rPr lang="en-CA" sz="1600" dirty="0"/>
              <a:t>☐ I can’t handle this.</a:t>
            </a:r>
          </a:p>
          <a:p>
            <a:r>
              <a:rPr lang="en-CA" sz="1600" dirty="0"/>
              <a:t>☐ I’m going to fail.</a:t>
            </a:r>
          </a:p>
          <a:p>
            <a:r>
              <a:rPr lang="en-CA" sz="1600" dirty="0"/>
              <a:t>☐ They don’t care</a:t>
            </a:r>
          </a:p>
          <a:p>
            <a:r>
              <a:rPr lang="en-CA" sz="1600" dirty="0"/>
              <a:t>about me.</a:t>
            </a:r>
          </a:p>
          <a:p>
            <a:r>
              <a:rPr lang="en-CA" sz="1600" dirty="0"/>
              <a:t>☐ I always screw up.</a:t>
            </a:r>
          </a:p>
          <a:p>
            <a:r>
              <a:rPr lang="en-CA" sz="1600" dirty="0"/>
              <a:t>☐ Catastrophizing</a:t>
            </a:r>
          </a:p>
          <a:p>
            <a:r>
              <a:rPr lang="en-CA" sz="1600" dirty="0"/>
              <a:t>☐ All-or-nothing</a:t>
            </a:r>
          </a:p>
          <a:p>
            <a:r>
              <a:rPr lang="en-CA" sz="1600" dirty="0"/>
              <a:t>thinking</a:t>
            </a:r>
          </a:p>
          <a:p>
            <a:r>
              <a:rPr lang="en-CA" sz="1600" dirty="0"/>
              <a:t>☐ Mind-reading</a:t>
            </a:r>
          </a:p>
          <a:p>
            <a:r>
              <a:rPr lang="en-CA" sz="1600" dirty="0"/>
              <a:t>☐ Other: ____</a:t>
            </a:r>
          </a:p>
        </p:txBody>
      </p:sp>
      <p:sp>
        <p:nvSpPr>
          <p:cNvPr id="13" name="TextBox 12">
            <a:extLst>
              <a:ext uri="{FF2B5EF4-FFF2-40B4-BE49-F238E27FC236}">
                <a16:creationId xmlns:a16="http://schemas.microsoft.com/office/drawing/2014/main" id="{137FAA9F-BA8C-7537-F1B6-FDBD0CE3C134}"/>
              </a:ext>
            </a:extLst>
          </p:cNvPr>
          <p:cNvSpPr txBox="1"/>
          <p:nvPr/>
        </p:nvSpPr>
        <p:spPr>
          <a:xfrm>
            <a:off x="7732513" y="920621"/>
            <a:ext cx="2083594" cy="5016758"/>
          </a:xfrm>
          <a:prstGeom prst="rect">
            <a:avLst/>
          </a:prstGeom>
          <a:noFill/>
        </p:spPr>
        <p:txBody>
          <a:bodyPr wrap="square">
            <a:spAutoFit/>
          </a:bodyPr>
          <a:lstStyle/>
          <a:p>
            <a:r>
              <a:rPr lang="en-CA" sz="1600" dirty="0"/>
              <a:t>☐ Withdrew / shut</a:t>
            </a:r>
          </a:p>
          <a:p>
            <a:r>
              <a:rPr lang="en-CA" sz="1600" dirty="0"/>
              <a:t>down</a:t>
            </a:r>
          </a:p>
          <a:p>
            <a:r>
              <a:rPr lang="en-CA" sz="1600" dirty="0"/>
              <a:t>☐ Lashed out</a:t>
            </a:r>
          </a:p>
          <a:p>
            <a:r>
              <a:rPr lang="en-CA" sz="1600" dirty="0"/>
              <a:t>☐ Avoided /</a:t>
            </a:r>
          </a:p>
          <a:p>
            <a:r>
              <a:rPr lang="en-CA" sz="1600" dirty="0"/>
              <a:t>escaped</a:t>
            </a:r>
          </a:p>
          <a:p>
            <a:r>
              <a:rPr lang="en-CA" sz="1600" dirty="0"/>
              <a:t>☐ People-pleased</a:t>
            </a:r>
          </a:p>
          <a:p>
            <a:r>
              <a:rPr lang="en-CA" sz="1600" dirty="0"/>
              <a:t>☐ Over-apologized</a:t>
            </a:r>
          </a:p>
          <a:p>
            <a:r>
              <a:rPr lang="en-CA" sz="1600" dirty="0"/>
              <a:t>☐ Argued /</a:t>
            </a:r>
          </a:p>
          <a:p>
            <a:r>
              <a:rPr lang="en-CA" sz="1600" dirty="0"/>
              <a:t>escalated</a:t>
            </a:r>
          </a:p>
          <a:p>
            <a:r>
              <a:rPr lang="en-CA" sz="1600" dirty="0"/>
              <a:t>☐ Used substances</a:t>
            </a:r>
          </a:p>
          <a:p>
            <a:r>
              <a:rPr lang="en-CA" sz="1600" dirty="0"/>
              <a:t>☐ Overate /</a:t>
            </a:r>
          </a:p>
          <a:p>
            <a:r>
              <a:rPr lang="en-CA" sz="1600" dirty="0"/>
              <a:t>restricted</a:t>
            </a:r>
          </a:p>
          <a:p>
            <a:r>
              <a:rPr lang="en-CA" sz="1600" dirty="0"/>
              <a:t>☐ Reassurance-</a:t>
            </a:r>
          </a:p>
          <a:p>
            <a:r>
              <a:rPr lang="en-CA" sz="1600" dirty="0"/>
              <a:t>seeking</a:t>
            </a:r>
          </a:p>
          <a:p>
            <a:r>
              <a:rPr lang="en-CA" sz="1600" dirty="0"/>
              <a:t>☐ Compulsive</a:t>
            </a:r>
          </a:p>
          <a:p>
            <a:r>
              <a:rPr lang="en-CA" sz="1600" dirty="0"/>
              <a:t>checking</a:t>
            </a:r>
          </a:p>
          <a:p>
            <a:r>
              <a:rPr lang="en-CA" sz="1600" dirty="0"/>
              <a:t>☐ Tried to control</a:t>
            </a:r>
          </a:p>
          <a:p>
            <a:r>
              <a:rPr lang="en-CA" sz="1600" dirty="0"/>
              <a:t>☐ Self-harm</a:t>
            </a:r>
          </a:p>
          <a:p>
            <a:r>
              <a:rPr lang="en-CA" sz="1600" dirty="0"/>
              <a:t>urges/actions</a:t>
            </a:r>
          </a:p>
          <a:p>
            <a:r>
              <a:rPr lang="en-CA" sz="1600" dirty="0"/>
              <a:t>☐ Other: ____</a:t>
            </a:r>
          </a:p>
        </p:txBody>
      </p:sp>
      <p:sp>
        <p:nvSpPr>
          <p:cNvPr id="15" name="TextBox 14">
            <a:extLst>
              <a:ext uri="{FF2B5EF4-FFF2-40B4-BE49-F238E27FC236}">
                <a16:creationId xmlns:a16="http://schemas.microsoft.com/office/drawing/2014/main" id="{1D4DFBBC-4801-5E0C-BE7F-7B6EB00B17D3}"/>
              </a:ext>
            </a:extLst>
          </p:cNvPr>
          <p:cNvSpPr txBox="1"/>
          <p:nvPr/>
        </p:nvSpPr>
        <p:spPr>
          <a:xfrm>
            <a:off x="5760242" y="646331"/>
            <a:ext cx="2274094" cy="4031873"/>
          </a:xfrm>
          <a:prstGeom prst="rect">
            <a:avLst/>
          </a:prstGeom>
          <a:noFill/>
        </p:spPr>
        <p:txBody>
          <a:bodyPr wrap="square">
            <a:spAutoFit/>
          </a:bodyPr>
          <a:lstStyle/>
          <a:p>
            <a:endParaRPr lang="en-CA" sz="1600" dirty="0"/>
          </a:p>
          <a:p>
            <a:r>
              <a:rPr lang="en-CA" sz="1600" dirty="0"/>
              <a:t>☐ Tight chest</a:t>
            </a:r>
          </a:p>
          <a:p>
            <a:r>
              <a:rPr lang="en-CA" sz="1600" dirty="0"/>
              <a:t>☐ Rapid heartbeat</a:t>
            </a:r>
          </a:p>
          <a:p>
            <a:r>
              <a:rPr lang="en-CA" sz="1600" dirty="0"/>
              <a:t>☐ Shallow breathing</a:t>
            </a:r>
          </a:p>
          <a:p>
            <a:r>
              <a:rPr lang="en-CA" sz="1600" dirty="0"/>
              <a:t>☐ Nausea</a:t>
            </a:r>
          </a:p>
          <a:p>
            <a:r>
              <a:rPr lang="en-CA" sz="1600" dirty="0"/>
              <a:t>☐ Knot in stomach</a:t>
            </a:r>
          </a:p>
          <a:p>
            <a:r>
              <a:rPr lang="en-CA" sz="1600" dirty="0"/>
              <a:t>☐ Sweaty palms</a:t>
            </a:r>
          </a:p>
          <a:p>
            <a:r>
              <a:rPr lang="en-CA" sz="1600" dirty="0"/>
              <a:t>☐ Shaking</a:t>
            </a:r>
          </a:p>
          <a:p>
            <a:r>
              <a:rPr lang="en-CA" sz="1600" dirty="0"/>
              <a:t>☐ Muscle tension</a:t>
            </a:r>
          </a:p>
          <a:p>
            <a:r>
              <a:rPr lang="en-CA" sz="1600" dirty="0"/>
              <a:t>☐ Hot face / flushing</a:t>
            </a:r>
          </a:p>
          <a:p>
            <a:r>
              <a:rPr lang="en-CA" sz="1600" dirty="0"/>
              <a:t>☐ Cold hands/feet</a:t>
            </a:r>
          </a:p>
          <a:p>
            <a:r>
              <a:rPr lang="en-CA" sz="1600" dirty="0"/>
              <a:t>☐ Light-headedness</a:t>
            </a:r>
          </a:p>
          <a:p>
            <a:r>
              <a:rPr lang="en-CA" sz="1600" dirty="0"/>
              <a:t>☐ Numbness</a:t>
            </a:r>
          </a:p>
          <a:p>
            <a:r>
              <a:rPr lang="en-CA" sz="1600" dirty="0"/>
              <a:t>☐ Restlessness / agitation</a:t>
            </a:r>
          </a:p>
          <a:p>
            <a:r>
              <a:rPr lang="en-CA" sz="1600" dirty="0"/>
              <a:t>☐ Other: ____</a:t>
            </a:r>
          </a:p>
        </p:txBody>
      </p:sp>
      <p:sp>
        <p:nvSpPr>
          <p:cNvPr id="17" name="TextBox 16">
            <a:extLst>
              <a:ext uri="{FF2B5EF4-FFF2-40B4-BE49-F238E27FC236}">
                <a16:creationId xmlns:a16="http://schemas.microsoft.com/office/drawing/2014/main" id="{B8180A8F-5A72-0E74-2E7F-F33A6A4CB450}"/>
              </a:ext>
            </a:extLst>
          </p:cNvPr>
          <p:cNvSpPr txBox="1"/>
          <p:nvPr/>
        </p:nvSpPr>
        <p:spPr>
          <a:xfrm>
            <a:off x="9844087" y="920621"/>
            <a:ext cx="2159199" cy="1815882"/>
          </a:xfrm>
          <a:prstGeom prst="rect">
            <a:avLst/>
          </a:prstGeom>
          <a:noFill/>
        </p:spPr>
        <p:txBody>
          <a:bodyPr wrap="square">
            <a:spAutoFit/>
          </a:bodyPr>
          <a:lstStyle/>
          <a:p>
            <a:r>
              <a:rPr lang="en-CA" sz="1600" dirty="0"/>
              <a:t>☐ Very Low</a:t>
            </a:r>
          </a:p>
          <a:p>
            <a:r>
              <a:rPr lang="en-CA" sz="1600" dirty="0"/>
              <a:t>☐ Low</a:t>
            </a:r>
          </a:p>
          <a:p>
            <a:r>
              <a:rPr lang="en-CA" sz="1600" dirty="0"/>
              <a:t>☐ Moderate</a:t>
            </a:r>
          </a:p>
          <a:p>
            <a:r>
              <a:rPr lang="en-CA" sz="1600" dirty="0"/>
              <a:t>☐ High</a:t>
            </a:r>
          </a:p>
          <a:p>
            <a:r>
              <a:rPr lang="en-CA" sz="1600" dirty="0"/>
              <a:t>☐ Very High</a:t>
            </a:r>
          </a:p>
          <a:p>
            <a:r>
              <a:rPr lang="en-CA" sz="1600" dirty="0"/>
              <a:t>☐ Contributing factors (describe):</a:t>
            </a:r>
          </a:p>
        </p:txBody>
      </p:sp>
      <p:sp>
        <p:nvSpPr>
          <p:cNvPr id="4" name="TextBox 3">
            <a:extLst>
              <a:ext uri="{FF2B5EF4-FFF2-40B4-BE49-F238E27FC236}">
                <a16:creationId xmlns:a16="http://schemas.microsoft.com/office/drawing/2014/main" id="{172F19C3-8252-1A8A-F462-7A2F9AE4C514}"/>
              </a:ext>
            </a:extLst>
          </p:cNvPr>
          <p:cNvSpPr txBox="1"/>
          <p:nvPr/>
        </p:nvSpPr>
        <p:spPr>
          <a:xfrm>
            <a:off x="146446" y="6122611"/>
            <a:ext cx="12030075" cy="369332"/>
          </a:xfrm>
          <a:prstGeom prst="rect">
            <a:avLst/>
          </a:prstGeom>
          <a:noFill/>
        </p:spPr>
        <p:txBody>
          <a:bodyPr wrap="square">
            <a:spAutoFit/>
          </a:bodyPr>
          <a:lstStyle/>
          <a:p>
            <a:r>
              <a:rPr lang="en-CA" dirty="0"/>
              <a:t> </a:t>
            </a:r>
          </a:p>
        </p:txBody>
      </p:sp>
      <p:sp>
        <p:nvSpPr>
          <p:cNvPr id="2" name="Slide Number Placeholder 1">
            <a:extLst>
              <a:ext uri="{FF2B5EF4-FFF2-40B4-BE49-F238E27FC236}">
                <a16:creationId xmlns:a16="http://schemas.microsoft.com/office/drawing/2014/main" id="{CEE73D35-E8B1-1CC5-7CD4-49999D59EA66}"/>
              </a:ext>
            </a:extLst>
          </p:cNvPr>
          <p:cNvSpPr>
            <a:spLocks noGrp="1"/>
          </p:cNvSpPr>
          <p:nvPr>
            <p:ph type="sldNum" sz="quarter" idx="12"/>
          </p:nvPr>
        </p:nvSpPr>
        <p:spPr/>
        <p:txBody>
          <a:bodyPr/>
          <a:lstStyle/>
          <a:p>
            <a:fld id="{33ED1689-1C0B-4D00-A14A-39B713266422}" type="slidenum">
              <a:rPr lang="en-CA" smtClean="0"/>
              <a:t>130</a:t>
            </a:fld>
            <a:endParaRPr lang="en-CA"/>
          </a:p>
        </p:txBody>
      </p:sp>
    </p:spTree>
    <p:extLst>
      <p:ext uri="{BB962C8B-B14F-4D97-AF65-F5344CB8AC3E}">
        <p14:creationId xmlns:p14="http://schemas.microsoft.com/office/powerpoint/2010/main" val="40417338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2D2622D6-884A-B34C-7D8B-CD18E0B7C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86" y="196770"/>
            <a:ext cx="11583028" cy="6539696"/>
          </a:xfrm>
          <a:prstGeom prst="rect">
            <a:avLst/>
          </a:prstGeom>
        </p:spPr>
      </p:pic>
      <p:sp>
        <p:nvSpPr>
          <p:cNvPr id="4" name="TextBox 3">
            <a:extLst>
              <a:ext uri="{FF2B5EF4-FFF2-40B4-BE49-F238E27FC236}">
                <a16:creationId xmlns:a16="http://schemas.microsoft.com/office/drawing/2014/main" id="{165D92E6-FC74-5DFD-37A6-021B26741E86}"/>
              </a:ext>
            </a:extLst>
          </p:cNvPr>
          <p:cNvSpPr txBox="1"/>
          <p:nvPr/>
        </p:nvSpPr>
        <p:spPr>
          <a:xfrm>
            <a:off x="8867173" y="312515"/>
            <a:ext cx="2908138" cy="954107"/>
          </a:xfrm>
          <a:prstGeom prst="rect">
            <a:avLst/>
          </a:prstGeom>
          <a:noFill/>
        </p:spPr>
        <p:txBody>
          <a:bodyPr wrap="square">
            <a:spAutoFit/>
          </a:bodyPr>
          <a:lstStyle/>
          <a:p>
            <a:pPr algn="ctr"/>
            <a:r>
              <a:rPr lang="en-CA" sz="2800" dirty="0">
                <a:solidFill>
                  <a:schemeClr val="bg1"/>
                </a:solidFill>
              </a:rPr>
              <a:t>OPEN DISCUSSION</a:t>
            </a:r>
          </a:p>
        </p:txBody>
      </p:sp>
      <p:sp>
        <p:nvSpPr>
          <p:cNvPr id="2" name="Slide Number Placeholder 1">
            <a:extLst>
              <a:ext uri="{FF2B5EF4-FFF2-40B4-BE49-F238E27FC236}">
                <a16:creationId xmlns:a16="http://schemas.microsoft.com/office/drawing/2014/main" id="{47588638-2AC8-D4CC-2884-4E41AD034774}"/>
              </a:ext>
            </a:extLst>
          </p:cNvPr>
          <p:cNvSpPr>
            <a:spLocks noGrp="1"/>
          </p:cNvSpPr>
          <p:nvPr>
            <p:ph type="sldNum" sz="quarter" idx="12"/>
          </p:nvPr>
        </p:nvSpPr>
        <p:spPr/>
        <p:txBody>
          <a:bodyPr/>
          <a:lstStyle/>
          <a:p>
            <a:fld id="{33ED1689-1C0B-4D00-A14A-39B713266422}" type="slidenum">
              <a:rPr lang="en-CA" smtClean="0"/>
              <a:t>131</a:t>
            </a:fld>
            <a:endParaRPr lang="en-CA"/>
          </a:p>
        </p:txBody>
      </p:sp>
    </p:spTree>
    <p:extLst>
      <p:ext uri="{BB962C8B-B14F-4D97-AF65-F5344CB8AC3E}">
        <p14:creationId xmlns:p14="http://schemas.microsoft.com/office/powerpoint/2010/main" val="15344390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7" name="Picture 6">
            <a:extLst>
              <a:ext uri="{FF2B5EF4-FFF2-40B4-BE49-F238E27FC236}">
                <a16:creationId xmlns:a16="http://schemas.microsoft.com/office/drawing/2014/main" id="{ABA0CC48-84FE-42C7-8B39-9B72483847B9}"/>
              </a:ext>
            </a:extLst>
          </p:cNvPr>
          <p:cNvPicPr>
            <a:picLocks noChangeAspect="1"/>
          </p:cNvPicPr>
          <p:nvPr/>
        </p:nvPicPr>
        <p:blipFill rotWithShape="1">
          <a:blip r:embed="rId3"/>
          <a:srcRect t="16045"/>
          <a:stretch/>
        </p:blipFill>
        <p:spPr>
          <a:xfrm>
            <a:off x="20" y="10"/>
            <a:ext cx="12191980" cy="6857990"/>
          </a:xfrm>
          <a:prstGeom prst="rect">
            <a:avLst/>
          </a:prstGeom>
        </p:spPr>
      </p:pic>
      <p:pic>
        <p:nvPicPr>
          <p:cNvPr id="29" name="Picture 28">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 name="Rectangle 30">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3A39A32E-185A-4968-8537-EA0B9F144359}"/>
              </a:ext>
            </a:extLst>
          </p:cNvPr>
          <p:cNvSpPr>
            <a:spLocks noGrp="1"/>
          </p:cNvSpPr>
          <p:nvPr>
            <p:ph type="title" idx="4294967295"/>
          </p:nvPr>
        </p:nvSpPr>
        <p:spPr>
          <a:xfrm>
            <a:off x="1922991" y="2298700"/>
            <a:ext cx="8347076" cy="1595952"/>
          </a:xfrm>
        </p:spPr>
        <p:txBody>
          <a:bodyPr vert="horz" lIns="91440" tIns="45720" rIns="91440" bIns="45720" rtlCol="0" anchor="b">
            <a:normAutofit/>
          </a:bodyPr>
          <a:lstStyle/>
          <a:p>
            <a:pPr algn="ctr"/>
            <a:r>
              <a:rPr lang="en-US" sz="4800">
                <a:solidFill>
                  <a:schemeClr val="tx1"/>
                </a:solidFill>
              </a:rPr>
              <a:t>See you next session</a:t>
            </a:r>
          </a:p>
        </p:txBody>
      </p:sp>
      <p:sp>
        <p:nvSpPr>
          <p:cNvPr id="3" name="Slide Number Placeholder 2">
            <a:extLst>
              <a:ext uri="{FF2B5EF4-FFF2-40B4-BE49-F238E27FC236}">
                <a16:creationId xmlns:a16="http://schemas.microsoft.com/office/drawing/2014/main" id="{351F5C18-702C-BA88-5243-04D50174CAC1}"/>
              </a:ext>
            </a:extLst>
          </p:cNvPr>
          <p:cNvSpPr>
            <a:spLocks noGrp="1"/>
          </p:cNvSpPr>
          <p:nvPr>
            <p:ph type="sldNum" sz="quarter" idx="12"/>
          </p:nvPr>
        </p:nvSpPr>
        <p:spPr/>
        <p:txBody>
          <a:bodyPr/>
          <a:lstStyle/>
          <a:p>
            <a:fld id="{33ED1689-1C0B-4D00-A14A-39B713266422}" type="slidenum">
              <a:rPr lang="en-CA" smtClean="0"/>
              <a:t>132</a:t>
            </a:fld>
            <a:endParaRPr lang="en-CA"/>
          </a:p>
        </p:txBody>
      </p:sp>
    </p:spTree>
    <p:extLst>
      <p:ext uri="{BB962C8B-B14F-4D97-AF65-F5344CB8AC3E}">
        <p14:creationId xmlns:p14="http://schemas.microsoft.com/office/powerpoint/2010/main" val="349824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65A3-2AF3-4CED-B840-CC8F40514A09}"/>
              </a:ext>
            </a:extLst>
          </p:cNvPr>
          <p:cNvSpPr>
            <a:spLocks noGrp="1"/>
          </p:cNvSpPr>
          <p:nvPr>
            <p:ph type="title" idx="4294967295"/>
          </p:nvPr>
        </p:nvSpPr>
        <p:spPr>
          <a:xfrm>
            <a:off x="-23683" y="511920"/>
            <a:ext cx="4901064" cy="1308309"/>
          </a:xfrm>
        </p:spPr>
        <p:txBody>
          <a:bodyPr vert="horz" lIns="91440" tIns="45720" rIns="91440" bIns="45720" rtlCol="0">
            <a:normAutofit/>
          </a:bodyPr>
          <a:lstStyle/>
          <a:p>
            <a:pPr algn="ctr"/>
            <a:r>
              <a:rPr lang="en-US" sz="2800" dirty="0">
                <a:solidFill>
                  <a:schemeClr val="bg1"/>
                </a:solidFill>
              </a:rPr>
              <a:t>Crisis plan algorithm</a:t>
            </a:r>
          </a:p>
        </p:txBody>
      </p:sp>
      <p:sp>
        <p:nvSpPr>
          <p:cNvPr id="3" name="Content Placeholder 2">
            <a:extLst>
              <a:ext uri="{FF2B5EF4-FFF2-40B4-BE49-F238E27FC236}">
                <a16:creationId xmlns:a16="http://schemas.microsoft.com/office/drawing/2014/main" id="{8B9A70CC-7343-4FC6-B85E-876561934645}"/>
              </a:ext>
            </a:extLst>
          </p:cNvPr>
          <p:cNvSpPr>
            <a:spLocks noGrp="1"/>
          </p:cNvSpPr>
          <p:nvPr>
            <p:ph idx="4294967295"/>
          </p:nvPr>
        </p:nvSpPr>
        <p:spPr>
          <a:xfrm>
            <a:off x="4741870" y="377240"/>
            <a:ext cx="7353882" cy="6993509"/>
          </a:xfrm>
        </p:spPr>
        <p:txBody>
          <a:bodyPr>
            <a:normAutofit/>
          </a:bodyPr>
          <a:lstStyle/>
          <a:p>
            <a:r>
              <a:rPr lang="en-US" sz="1800" dirty="0"/>
              <a:t>Developing your crisis plans and becoming skilled at using  them involves 8 steps: This is the first Simple algorithm.</a:t>
            </a:r>
          </a:p>
          <a:p>
            <a:r>
              <a:rPr lang="en-US" sz="1800" dirty="0"/>
              <a:t>1.  Understand the concept of holes you keep falling into or the specific crisis for which you are going to use the crisis plans</a:t>
            </a:r>
          </a:p>
          <a:p>
            <a:r>
              <a:rPr lang="en-US" sz="1800" dirty="0"/>
              <a:t>2. Identify some of the thoughts, feelings or behaviors that occur during the crisis that you want to work on.  This is step 1 on the crisis plan template.</a:t>
            </a:r>
          </a:p>
          <a:p>
            <a:r>
              <a:rPr lang="en-US" sz="1800" dirty="0"/>
              <a:t>3.  Complete the rest of your crisis plan template</a:t>
            </a:r>
          </a:p>
          <a:p>
            <a:r>
              <a:rPr lang="en-US" sz="1800" dirty="0"/>
              <a:t>4. Recall, in your mind, a real crisis from the past in which you fell into the hole you are working on and use the "editing, splicing, and pasting" technique, along with your skills and tools, to imagine a different outcome that incorporates your crisis plan.</a:t>
            </a:r>
          </a:p>
          <a:p>
            <a:r>
              <a:rPr lang="en-US" sz="1800" dirty="0"/>
              <a:t>5. Stay in the window of tolerance while editing, splicing, and pasting by pendulating.</a:t>
            </a:r>
          </a:p>
          <a:p>
            <a:r>
              <a:rPr lang="en-US" sz="1800" dirty="0"/>
              <a:t>6. Repeatedly visualize the new edited, spliced, and pasted version of the situation until you can visualize it without effort.</a:t>
            </a:r>
          </a:p>
          <a:p>
            <a:r>
              <a:rPr lang="en-US" sz="1900" dirty="0"/>
              <a:t>7. When a new crisis occurs work with it following these same steps.</a:t>
            </a:r>
          </a:p>
          <a:p>
            <a:r>
              <a:rPr lang="en-US" sz="1800" dirty="0"/>
              <a:t>8. practice, practice, practice.</a:t>
            </a:r>
          </a:p>
        </p:txBody>
      </p:sp>
      <p:pic>
        <p:nvPicPr>
          <p:cNvPr id="5122" name="Picture 2" descr="What is an algorithm? A simple description and some famous examples">
            <a:extLst>
              <a:ext uri="{FF2B5EF4-FFF2-40B4-BE49-F238E27FC236}">
                <a16:creationId xmlns:a16="http://schemas.microsoft.com/office/drawing/2014/main" id="{5D9CACE4-8DDB-E312-8296-6A5090FF6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92" y="1820229"/>
            <a:ext cx="3822914" cy="394970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EB1C283C-5E8F-A07F-63B4-FB27984AC26E}"/>
              </a:ext>
            </a:extLst>
          </p:cNvPr>
          <p:cNvSpPr/>
          <p:nvPr/>
        </p:nvSpPr>
        <p:spPr>
          <a:xfrm>
            <a:off x="38499" y="59292"/>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E635EE05-D93B-6FDB-D45C-DB8CFB3B537C}"/>
              </a:ext>
            </a:extLst>
          </p:cNvPr>
          <p:cNvSpPr>
            <a:spLocks noGrp="1"/>
          </p:cNvSpPr>
          <p:nvPr>
            <p:ph type="sldNum" sz="quarter" idx="12"/>
          </p:nvPr>
        </p:nvSpPr>
        <p:spPr/>
        <p:txBody>
          <a:bodyPr/>
          <a:lstStyle/>
          <a:p>
            <a:fld id="{33ED1689-1C0B-4D00-A14A-39B713266422}" type="slidenum">
              <a:rPr lang="en-CA" smtClean="0"/>
              <a:t>133</a:t>
            </a:fld>
            <a:endParaRPr lang="en-CA"/>
          </a:p>
        </p:txBody>
      </p:sp>
    </p:spTree>
    <p:extLst>
      <p:ext uri="{BB962C8B-B14F-4D97-AF65-F5344CB8AC3E}">
        <p14:creationId xmlns:p14="http://schemas.microsoft.com/office/powerpoint/2010/main" val="1601329776"/>
      </p:ext>
    </p:extLst>
  </p:cSld>
  <p:clrMapOvr>
    <a:masterClrMapping/>
  </p:clrMapOvr>
  <mc:AlternateContent xmlns:mc="http://schemas.openxmlformats.org/markup-compatibility/2006" xmlns:p14="http://schemas.microsoft.com/office/powerpoint/2010/main">
    <mc:Choice Requires="p14">
      <p:transition spd="med" p14:dur="700" advTm="31672">
        <p:fade/>
      </p:transition>
    </mc:Choice>
    <mc:Fallback xmlns="">
      <p:transition spd="med" advTm="316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IMG_3578[2210]">
            <a:extLst>
              <a:ext uri="{FF2B5EF4-FFF2-40B4-BE49-F238E27FC236}">
                <a16:creationId xmlns:a16="http://schemas.microsoft.com/office/drawing/2014/main" id="{0EE001AB-69E8-4A53-83C4-D608B803A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6999" y="-2667002"/>
            <a:ext cx="6858001"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4C5A3EFB-31D2-752D-16A2-12E0C218F602}"/>
              </a:ext>
            </a:extLst>
          </p:cNvPr>
          <p:cNvSpPr/>
          <p:nvPr/>
        </p:nvSpPr>
        <p:spPr>
          <a:xfrm>
            <a:off x="38499" y="59292"/>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370A8D8A-798A-2949-89A8-3C049F32CFE0}"/>
              </a:ext>
            </a:extLst>
          </p:cNvPr>
          <p:cNvSpPr>
            <a:spLocks noGrp="1"/>
          </p:cNvSpPr>
          <p:nvPr>
            <p:ph type="sldNum" sz="quarter" idx="12"/>
          </p:nvPr>
        </p:nvSpPr>
        <p:spPr/>
        <p:txBody>
          <a:bodyPr/>
          <a:lstStyle/>
          <a:p>
            <a:fld id="{33ED1689-1C0B-4D00-A14A-39B713266422}" type="slidenum">
              <a:rPr lang="en-CA" smtClean="0"/>
              <a:t>134</a:t>
            </a:fld>
            <a:endParaRPr lang="en-CA"/>
          </a:p>
        </p:txBody>
      </p:sp>
    </p:spTree>
    <p:extLst>
      <p:ext uri="{BB962C8B-B14F-4D97-AF65-F5344CB8AC3E}">
        <p14:creationId xmlns:p14="http://schemas.microsoft.com/office/powerpoint/2010/main" val="4141114793"/>
      </p:ext>
    </p:extLst>
  </p:cSld>
  <p:clrMapOvr>
    <a:masterClrMapping/>
  </p:clrMapOvr>
  <mc:AlternateContent xmlns:mc="http://schemas.openxmlformats.org/markup-compatibility/2006" xmlns:p14="http://schemas.microsoft.com/office/powerpoint/2010/main">
    <mc:Choice Requires="p14">
      <p:transition spd="med" p14:dur="700" advTm="28895">
        <p:fade/>
      </p:transition>
    </mc:Choice>
    <mc:Fallback xmlns="">
      <p:transition spd="med" advTm="28895">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IMG_3579[2211]">
            <a:extLst>
              <a:ext uri="{FF2B5EF4-FFF2-40B4-BE49-F238E27FC236}">
                <a16:creationId xmlns:a16="http://schemas.microsoft.com/office/drawing/2014/main" id="{61730733-BFA6-4F17-B450-2B610EB0C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105" y="-2772103"/>
            <a:ext cx="6858000" cy="1240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720A369B-8439-E721-E36B-0C029B99DABB}"/>
              </a:ext>
            </a:extLst>
          </p:cNvPr>
          <p:cNvSpPr/>
          <p:nvPr/>
        </p:nvSpPr>
        <p:spPr>
          <a:xfrm>
            <a:off x="38499" y="59292"/>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E2CCE585-9719-F6A0-CB99-CFAE651381C5}"/>
              </a:ext>
            </a:extLst>
          </p:cNvPr>
          <p:cNvSpPr>
            <a:spLocks noGrp="1"/>
          </p:cNvSpPr>
          <p:nvPr>
            <p:ph type="sldNum" sz="quarter" idx="12"/>
          </p:nvPr>
        </p:nvSpPr>
        <p:spPr/>
        <p:txBody>
          <a:bodyPr/>
          <a:lstStyle/>
          <a:p>
            <a:fld id="{33ED1689-1C0B-4D00-A14A-39B713266422}" type="slidenum">
              <a:rPr lang="en-CA" smtClean="0"/>
              <a:t>135</a:t>
            </a:fld>
            <a:endParaRPr lang="en-CA"/>
          </a:p>
        </p:txBody>
      </p:sp>
    </p:spTree>
    <p:extLst>
      <p:ext uri="{BB962C8B-B14F-4D97-AF65-F5344CB8AC3E}">
        <p14:creationId xmlns:p14="http://schemas.microsoft.com/office/powerpoint/2010/main" val="1002560236"/>
      </p:ext>
    </p:extLst>
  </p:cSld>
  <p:clrMapOvr>
    <a:masterClrMapping/>
  </p:clrMapOvr>
  <mc:AlternateContent xmlns:mc="http://schemas.openxmlformats.org/markup-compatibility/2006" xmlns:p14="http://schemas.microsoft.com/office/powerpoint/2010/main">
    <mc:Choice Requires="p14">
      <p:transition spd="med" p14:dur="700" advTm="29452">
        <p:fade/>
      </p:transition>
    </mc:Choice>
    <mc:Fallback xmlns="">
      <p:transition spd="med" advTm="29452">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17A66-C21E-E78C-C873-D99ACC1960E4}"/>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278859" y="397135"/>
            <a:ext cx="11634281" cy="6235430"/>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DCAC8634-CEC2-09E2-FC79-91A1A4CCFE97}"/>
              </a:ext>
            </a:extLst>
          </p:cNvPr>
          <p:cNvSpPr txBox="1"/>
          <p:nvPr/>
        </p:nvSpPr>
        <p:spPr>
          <a:xfrm>
            <a:off x="609726" y="2254663"/>
            <a:ext cx="1263462" cy="369332"/>
          </a:xfrm>
          <a:prstGeom prst="rect">
            <a:avLst/>
          </a:prstGeom>
          <a:noFill/>
        </p:spPr>
        <p:txBody>
          <a:bodyPr wrap="square">
            <a:spAutoFit/>
          </a:bodyPr>
          <a:lstStyle/>
          <a:p>
            <a:r>
              <a:rPr lang="en-CA" dirty="0">
                <a:solidFill>
                  <a:srgbClr val="FF0000"/>
                </a:solidFill>
              </a:rPr>
              <a:t>struggling</a:t>
            </a:r>
            <a:r>
              <a:rPr lang="en-CA" sz="1800" dirty="0"/>
              <a:t>. </a:t>
            </a:r>
            <a:endParaRPr lang="en-CA" dirty="0"/>
          </a:p>
        </p:txBody>
      </p:sp>
      <p:sp>
        <p:nvSpPr>
          <p:cNvPr id="8" name="TextBox 7">
            <a:extLst>
              <a:ext uri="{FF2B5EF4-FFF2-40B4-BE49-F238E27FC236}">
                <a16:creationId xmlns:a16="http://schemas.microsoft.com/office/drawing/2014/main" id="{C5F6E956-5A74-D753-3EC6-467B8188FD2E}"/>
              </a:ext>
            </a:extLst>
          </p:cNvPr>
          <p:cNvSpPr txBox="1"/>
          <p:nvPr/>
        </p:nvSpPr>
        <p:spPr>
          <a:xfrm>
            <a:off x="677725" y="2577567"/>
            <a:ext cx="1127464" cy="369332"/>
          </a:xfrm>
          <a:prstGeom prst="rect">
            <a:avLst/>
          </a:prstGeom>
          <a:noFill/>
        </p:spPr>
        <p:txBody>
          <a:bodyPr wrap="square">
            <a:spAutoFit/>
          </a:bodyPr>
          <a:lstStyle/>
          <a:p>
            <a:r>
              <a:rPr lang="en-CA" dirty="0">
                <a:solidFill>
                  <a:srgbClr val="FF0000"/>
                </a:solidFill>
              </a:rPr>
              <a:t>sad</a:t>
            </a:r>
            <a:r>
              <a:rPr lang="en-CA" sz="1800" dirty="0"/>
              <a:t>. </a:t>
            </a:r>
            <a:endParaRPr lang="en-CA" dirty="0"/>
          </a:p>
        </p:txBody>
      </p:sp>
      <p:sp>
        <p:nvSpPr>
          <p:cNvPr id="10" name="TextBox 9">
            <a:extLst>
              <a:ext uri="{FF2B5EF4-FFF2-40B4-BE49-F238E27FC236}">
                <a16:creationId xmlns:a16="http://schemas.microsoft.com/office/drawing/2014/main" id="{E617E339-1466-8B78-5D9C-EFEFFA32DAD8}"/>
              </a:ext>
            </a:extLst>
          </p:cNvPr>
          <p:cNvSpPr txBox="1"/>
          <p:nvPr/>
        </p:nvSpPr>
        <p:spPr>
          <a:xfrm>
            <a:off x="523876" y="2946899"/>
            <a:ext cx="1435161" cy="369332"/>
          </a:xfrm>
          <a:prstGeom prst="rect">
            <a:avLst/>
          </a:prstGeom>
          <a:noFill/>
        </p:spPr>
        <p:txBody>
          <a:bodyPr wrap="square">
            <a:spAutoFit/>
          </a:bodyPr>
          <a:lstStyle/>
          <a:p>
            <a:r>
              <a:rPr lang="en-CA" dirty="0">
                <a:solidFill>
                  <a:srgbClr val="FF0000"/>
                </a:solidFill>
              </a:rPr>
              <a:t>withdrawing</a:t>
            </a:r>
            <a:r>
              <a:rPr lang="en-CA" sz="1800" dirty="0">
                <a:solidFill>
                  <a:schemeClr val="bg1"/>
                </a:solidFill>
              </a:rPr>
              <a:t> </a:t>
            </a:r>
            <a:endParaRPr lang="en-CA" dirty="0">
              <a:solidFill>
                <a:schemeClr val="bg1"/>
              </a:solidFill>
            </a:endParaRPr>
          </a:p>
        </p:txBody>
      </p:sp>
      <p:sp>
        <p:nvSpPr>
          <p:cNvPr id="12" name="TextBox 11">
            <a:extLst>
              <a:ext uri="{FF2B5EF4-FFF2-40B4-BE49-F238E27FC236}">
                <a16:creationId xmlns:a16="http://schemas.microsoft.com/office/drawing/2014/main" id="{DD852803-B515-C851-6B01-C5D4E4531C4A}"/>
              </a:ext>
            </a:extLst>
          </p:cNvPr>
          <p:cNvSpPr txBox="1"/>
          <p:nvPr/>
        </p:nvSpPr>
        <p:spPr>
          <a:xfrm>
            <a:off x="1873189" y="2231449"/>
            <a:ext cx="9516862" cy="369332"/>
          </a:xfrm>
          <a:prstGeom prst="rect">
            <a:avLst/>
          </a:prstGeom>
          <a:noFill/>
        </p:spPr>
        <p:txBody>
          <a:bodyPr wrap="square">
            <a:spAutoFit/>
          </a:bodyPr>
          <a:lstStyle/>
          <a:p>
            <a:r>
              <a:rPr lang="en-CA" dirty="0">
                <a:solidFill>
                  <a:srgbClr val="FF0000"/>
                </a:solidFill>
              </a:rPr>
              <a:t>4    3    6    2    3    10   9</a:t>
            </a:r>
          </a:p>
        </p:txBody>
      </p:sp>
      <p:sp>
        <p:nvSpPr>
          <p:cNvPr id="14" name="TextBox 13">
            <a:extLst>
              <a:ext uri="{FF2B5EF4-FFF2-40B4-BE49-F238E27FC236}">
                <a16:creationId xmlns:a16="http://schemas.microsoft.com/office/drawing/2014/main" id="{29E30C25-D667-6965-992B-A503EE8D6515}"/>
              </a:ext>
            </a:extLst>
          </p:cNvPr>
          <p:cNvSpPr txBox="1"/>
          <p:nvPr/>
        </p:nvSpPr>
        <p:spPr>
          <a:xfrm>
            <a:off x="1873188" y="2577567"/>
            <a:ext cx="6528896" cy="369332"/>
          </a:xfrm>
          <a:prstGeom prst="rect">
            <a:avLst/>
          </a:prstGeom>
          <a:noFill/>
        </p:spPr>
        <p:txBody>
          <a:bodyPr wrap="square">
            <a:spAutoFit/>
          </a:bodyPr>
          <a:lstStyle/>
          <a:p>
            <a:r>
              <a:rPr lang="en-CA" dirty="0">
                <a:solidFill>
                  <a:srgbClr val="FF0000"/>
                </a:solidFill>
              </a:rPr>
              <a:t>5    4    7    1     2     8    7</a:t>
            </a:r>
            <a:r>
              <a:rPr lang="en-CA" sz="1800" dirty="0">
                <a:solidFill>
                  <a:srgbClr val="FF0000"/>
                </a:solidFill>
              </a:rPr>
              <a:t> </a:t>
            </a:r>
            <a:endParaRPr lang="en-CA" dirty="0">
              <a:solidFill>
                <a:srgbClr val="FF0000"/>
              </a:solidFill>
            </a:endParaRPr>
          </a:p>
        </p:txBody>
      </p:sp>
      <p:sp>
        <p:nvSpPr>
          <p:cNvPr id="16" name="TextBox 15">
            <a:extLst>
              <a:ext uri="{FF2B5EF4-FFF2-40B4-BE49-F238E27FC236}">
                <a16:creationId xmlns:a16="http://schemas.microsoft.com/office/drawing/2014/main" id="{4B427324-2CA1-DED6-C13C-5BAF7D2C16C1}"/>
              </a:ext>
            </a:extLst>
          </p:cNvPr>
          <p:cNvSpPr txBox="1"/>
          <p:nvPr/>
        </p:nvSpPr>
        <p:spPr>
          <a:xfrm>
            <a:off x="1873188" y="2966840"/>
            <a:ext cx="6369729" cy="369332"/>
          </a:xfrm>
          <a:prstGeom prst="rect">
            <a:avLst/>
          </a:prstGeom>
          <a:noFill/>
        </p:spPr>
        <p:txBody>
          <a:bodyPr wrap="square">
            <a:spAutoFit/>
          </a:bodyPr>
          <a:lstStyle/>
          <a:p>
            <a:r>
              <a:rPr lang="en-CA" dirty="0">
                <a:solidFill>
                  <a:srgbClr val="FF0000"/>
                </a:solidFill>
              </a:rPr>
              <a:t>9    8    6    6    5     10  10</a:t>
            </a:r>
            <a:r>
              <a:rPr lang="en-CA" sz="1800" dirty="0">
                <a:solidFill>
                  <a:srgbClr val="FF0000"/>
                </a:solidFill>
              </a:rPr>
              <a:t> </a:t>
            </a:r>
            <a:endParaRPr lang="en-CA" dirty="0">
              <a:solidFill>
                <a:srgbClr val="FF0000"/>
              </a:solidFill>
            </a:endParaRPr>
          </a:p>
        </p:txBody>
      </p:sp>
      <p:sp>
        <p:nvSpPr>
          <p:cNvPr id="7" name="TextBox 6">
            <a:extLst>
              <a:ext uri="{FF2B5EF4-FFF2-40B4-BE49-F238E27FC236}">
                <a16:creationId xmlns:a16="http://schemas.microsoft.com/office/drawing/2014/main" id="{DAD34EFE-5720-E647-4399-B4CCDE67D9CB}"/>
              </a:ext>
            </a:extLst>
          </p:cNvPr>
          <p:cNvSpPr txBox="1"/>
          <p:nvPr/>
        </p:nvSpPr>
        <p:spPr>
          <a:xfrm>
            <a:off x="1873188" y="1477951"/>
            <a:ext cx="5683017" cy="369332"/>
          </a:xfrm>
          <a:prstGeom prst="rect">
            <a:avLst/>
          </a:prstGeom>
          <a:noFill/>
        </p:spPr>
        <p:txBody>
          <a:bodyPr wrap="square">
            <a:spAutoFit/>
          </a:bodyPr>
          <a:lstStyle/>
          <a:p>
            <a:r>
              <a:rPr lang="en-CA" dirty="0">
                <a:solidFill>
                  <a:srgbClr val="FF0000"/>
                </a:solidFill>
              </a:rPr>
              <a:t>M  T    W   T     F    S    S</a:t>
            </a:r>
          </a:p>
        </p:txBody>
      </p:sp>
      <p:sp>
        <p:nvSpPr>
          <p:cNvPr id="2" name="Oval 1">
            <a:extLst>
              <a:ext uri="{FF2B5EF4-FFF2-40B4-BE49-F238E27FC236}">
                <a16:creationId xmlns:a16="http://schemas.microsoft.com/office/drawing/2014/main" id="{259F4A7C-5BC0-F22F-B1C5-D399D9C203F8}"/>
              </a:ext>
            </a:extLst>
          </p:cNvPr>
          <p:cNvSpPr/>
          <p:nvPr/>
        </p:nvSpPr>
        <p:spPr>
          <a:xfrm>
            <a:off x="38499" y="59292"/>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99BFEBAA-18FC-56A6-E032-F10CB9D50804}"/>
              </a:ext>
            </a:extLst>
          </p:cNvPr>
          <p:cNvSpPr>
            <a:spLocks noGrp="1"/>
          </p:cNvSpPr>
          <p:nvPr>
            <p:ph type="sldNum" sz="quarter" idx="12"/>
          </p:nvPr>
        </p:nvSpPr>
        <p:spPr/>
        <p:txBody>
          <a:bodyPr/>
          <a:lstStyle/>
          <a:p>
            <a:fld id="{33ED1689-1C0B-4D00-A14A-39B713266422}" type="slidenum">
              <a:rPr lang="en-CA" smtClean="0"/>
              <a:t>136</a:t>
            </a:fld>
            <a:endParaRPr lang="en-CA"/>
          </a:p>
        </p:txBody>
      </p:sp>
    </p:spTree>
    <p:extLst>
      <p:ext uri="{BB962C8B-B14F-4D97-AF65-F5344CB8AC3E}">
        <p14:creationId xmlns:p14="http://schemas.microsoft.com/office/powerpoint/2010/main" val="340685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0DBBFD-A677-43A5-8046-B865CC3F1F89}"/>
              </a:ext>
            </a:extLst>
          </p:cNvPr>
          <p:cNvSpPr>
            <a:spLocks noGrp="1"/>
          </p:cNvSpPr>
          <p:nvPr>
            <p:ph type="title" idx="4294967295"/>
          </p:nvPr>
        </p:nvSpPr>
        <p:spPr>
          <a:xfrm>
            <a:off x="2961122" y="361950"/>
            <a:ext cx="6829425" cy="574675"/>
          </a:xfrm>
        </p:spPr>
        <p:txBody>
          <a:bodyPr>
            <a:noAutofit/>
          </a:bodyPr>
          <a:lstStyle/>
          <a:p>
            <a:r>
              <a:rPr lang="en-CA" sz="4800" dirty="0">
                <a:solidFill>
                  <a:schemeClr val="bg1"/>
                </a:solidFill>
              </a:rPr>
              <a:t>Diary card Targets</a:t>
            </a:r>
          </a:p>
        </p:txBody>
      </p:sp>
      <p:sp>
        <p:nvSpPr>
          <p:cNvPr id="5" name="Content Placeholder 4">
            <a:extLst>
              <a:ext uri="{FF2B5EF4-FFF2-40B4-BE49-F238E27FC236}">
                <a16:creationId xmlns:a16="http://schemas.microsoft.com/office/drawing/2014/main" id="{3A832904-7B90-4B73-A7FF-E2C600ABCCE8}"/>
              </a:ext>
            </a:extLst>
          </p:cNvPr>
          <p:cNvSpPr>
            <a:spLocks noGrp="1"/>
          </p:cNvSpPr>
          <p:nvPr>
            <p:ph idx="4294967295"/>
          </p:nvPr>
        </p:nvSpPr>
        <p:spPr>
          <a:xfrm>
            <a:off x="6137275" y="1169988"/>
            <a:ext cx="6054725" cy="5326062"/>
          </a:xfrm>
        </p:spPr>
        <p:txBody>
          <a:bodyPr>
            <a:normAutofit fontScale="92500" lnSpcReduction="10000"/>
          </a:bodyPr>
          <a:lstStyle/>
          <a:p>
            <a:pPr marL="0" indent="0">
              <a:buNone/>
            </a:pPr>
            <a:endParaRPr lang="en-CA" sz="2400" dirty="0"/>
          </a:p>
          <a:p>
            <a:r>
              <a:rPr lang="en-CA" sz="2400" dirty="0"/>
              <a:t>Like crisis plan holes, diary card targets can be:</a:t>
            </a:r>
          </a:p>
          <a:p>
            <a:r>
              <a:rPr lang="en-CA" sz="2400" dirty="0"/>
              <a:t>1.</a:t>
            </a:r>
            <a:r>
              <a:rPr lang="en-CA" sz="2400" dirty="0">
                <a:solidFill>
                  <a:schemeClr val="bg1"/>
                </a:solidFill>
              </a:rPr>
              <a:t> Feelings</a:t>
            </a:r>
            <a:r>
              <a:rPr lang="en-CA" sz="2400" dirty="0"/>
              <a:t>: to help you identify your feelings consult the wheel of feelings (see below) which we also used in trying to identify crisis plan holes.</a:t>
            </a:r>
          </a:p>
          <a:p>
            <a:r>
              <a:rPr lang="en-CA" sz="2400" dirty="0"/>
              <a:t>2. </a:t>
            </a:r>
            <a:r>
              <a:rPr lang="en-CA" sz="2400" dirty="0">
                <a:solidFill>
                  <a:schemeClr val="bg1"/>
                </a:solidFill>
              </a:rPr>
              <a:t>Thoughts</a:t>
            </a:r>
            <a:r>
              <a:rPr lang="en-CA" sz="2400" dirty="0"/>
              <a:t>: consider ANTS or automatic negative thoughts (below)</a:t>
            </a:r>
          </a:p>
          <a:p>
            <a:r>
              <a:rPr lang="en-CA" sz="2400" dirty="0"/>
              <a:t>3.</a:t>
            </a:r>
            <a:r>
              <a:rPr lang="en-CA" sz="2400" dirty="0">
                <a:solidFill>
                  <a:schemeClr val="bg1"/>
                </a:solidFill>
              </a:rPr>
              <a:t> Behaviors</a:t>
            </a:r>
            <a:r>
              <a:rPr lang="en-CA" sz="2400" dirty="0"/>
              <a:t>: consult externalizing vs. internalizing behaviors (below}</a:t>
            </a:r>
          </a:p>
          <a:p>
            <a:r>
              <a:rPr lang="en-CA" sz="2400" dirty="0"/>
              <a:t>4. </a:t>
            </a:r>
            <a:r>
              <a:rPr lang="en-CA" sz="2400" dirty="0">
                <a:solidFill>
                  <a:schemeClr val="bg1"/>
                </a:solidFill>
              </a:rPr>
              <a:t>Maladaptive coping strategies</a:t>
            </a:r>
            <a:r>
              <a:rPr lang="en-CA" sz="2400" dirty="0"/>
              <a:t>: are defined as coping strategies that in the short term decrease your distress but increase it over the long term. Ex. Substance use, self-harm, unhealthy eating.</a:t>
            </a:r>
          </a:p>
          <a:p>
            <a:pPr marL="0" indent="0">
              <a:buNone/>
            </a:pPr>
            <a:r>
              <a:rPr lang="en-CA" dirty="0"/>
              <a:t> </a:t>
            </a:r>
          </a:p>
        </p:txBody>
      </p:sp>
      <p:pic>
        <p:nvPicPr>
          <p:cNvPr id="7" name="Picture 6">
            <a:extLst>
              <a:ext uri="{FF2B5EF4-FFF2-40B4-BE49-F238E27FC236}">
                <a16:creationId xmlns:a16="http://schemas.microsoft.com/office/drawing/2014/main" id="{F70DC926-4E4A-43F0-A942-E71D7BAD6C99}"/>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328500" y="1474751"/>
            <a:ext cx="5435365" cy="4449782"/>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 name="Oval 1">
            <a:extLst>
              <a:ext uri="{FF2B5EF4-FFF2-40B4-BE49-F238E27FC236}">
                <a16:creationId xmlns:a16="http://schemas.microsoft.com/office/drawing/2014/main" id="{BCDDA5FF-3B20-9F6B-CFA9-9C06E3687E8A}"/>
              </a:ext>
            </a:extLst>
          </p:cNvPr>
          <p:cNvSpPr/>
          <p:nvPr/>
        </p:nvSpPr>
        <p:spPr>
          <a:xfrm>
            <a:off x="38499" y="59292"/>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78D2CF9D-6E81-7ECF-1A03-EB82DFD1271C}"/>
              </a:ext>
            </a:extLst>
          </p:cNvPr>
          <p:cNvSpPr>
            <a:spLocks noGrp="1"/>
          </p:cNvSpPr>
          <p:nvPr>
            <p:ph type="sldNum" sz="quarter" idx="12"/>
          </p:nvPr>
        </p:nvSpPr>
        <p:spPr/>
        <p:txBody>
          <a:bodyPr/>
          <a:lstStyle/>
          <a:p>
            <a:fld id="{33ED1689-1C0B-4D00-A14A-39B713266422}" type="slidenum">
              <a:rPr lang="en-CA" smtClean="0"/>
              <a:t>137</a:t>
            </a:fld>
            <a:endParaRPr lang="en-CA"/>
          </a:p>
        </p:txBody>
      </p:sp>
    </p:spTree>
    <p:extLst>
      <p:ext uri="{BB962C8B-B14F-4D97-AF65-F5344CB8AC3E}">
        <p14:creationId xmlns:p14="http://schemas.microsoft.com/office/powerpoint/2010/main" val="307303637"/>
      </p:ext>
    </p:extLst>
  </p:cSld>
  <p:clrMapOvr>
    <a:masterClrMapping/>
  </p:clrMapOvr>
  <mc:AlternateContent xmlns:mc="http://schemas.openxmlformats.org/markup-compatibility/2006" xmlns:p14="http://schemas.microsoft.com/office/powerpoint/2010/main">
    <mc:Choice Requires="p14">
      <p:transition spd="slow" p14:dur="2000" advTm="65374"/>
    </mc:Choice>
    <mc:Fallback xmlns="">
      <p:transition spd="slow" advTm="653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B79625-9E03-CBFE-1120-94E20EB3040F}"/>
              </a:ext>
            </a:extLst>
          </p:cNvPr>
          <p:cNvSpPr>
            <a:spLocks noGrp="1"/>
          </p:cNvSpPr>
          <p:nvPr>
            <p:ph type="title" idx="4294967295"/>
          </p:nvPr>
        </p:nvSpPr>
        <p:spPr>
          <a:xfrm>
            <a:off x="359929" y="439996"/>
            <a:ext cx="5238750" cy="1455738"/>
          </a:xfrm>
        </p:spPr>
        <p:txBody>
          <a:bodyPr>
            <a:normAutofit/>
          </a:bodyPr>
          <a:lstStyle/>
          <a:p>
            <a:pPr algn="ctr"/>
            <a:r>
              <a:rPr lang="en-CA" sz="3200" dirty="0">
                <a:solidFill>
                  <a:schemeClr val="bg1"/>
                </a:solidFill>
              </a:rPr>
              <a:t>Algorithm for finding  intermediate targets</a:t>
            </a:r>
          </a:p>
        </p:txBody>
      </p:sp>
      <p:sp>
        <p:nvSpPr>
          <p:cNvPr id="5" name="Content Placeholder 4">
            <a:extLst>
              <a:ext uri="{FF2B5EF4-FFF2-40B4-BE49-F238E27FC236}">
                <a16:creationId xmlns:a16="http://schemas.microsoft.com/office/drawing/2014/main" id="{5374D9B4-D692-0278-556A-456E4050270A}"/>
              </a:ext>
            </a:extLst>
          </p:cNvPr>
          <p:cNvSpPr>
            <a:spLocks noGrp="1"/>
          </p:cNvSpPr>
          <p:nvPr>
            <p:ph idx="4294967295"/>
          </p:nvPr>
        </p:nvSpPr>
        <p:spPr>
          <a:xfrm>
            <a:off x="5741581" y="187325"/>
            <a:ext cx="6450419" cy="6670675"/>
          </a:xfrm>
        </p:spPr>
        <p:txBody>
          <a:bodyPr>
            <a:normAutofit lnSpcReduction="10000"/>
          </a:bodyPr>
          <a:lstStyle/>
          <a:p>
            <a:r>
              <a:rPr lang="en-CA" sz="2400" dirty="0"/>
              <a:t>1. Think about a time when you have been in a hole or crisis, outside the window of tolerance, “lost it”, “struggled”, “felt bad”, “got into trouble”, or were very upset. (in other words, start with a beginner targets)</a:t>
            </a:r>
          </a:p>
          <a:p>
            <a:r>
              <a:rPr lang="en-CA" sz="2400" dirty="0"/>
              <a:t>2. When this happened, what were your dominant feelings, thoughts, or behaviors?         (use the wheel of feelings, thinking errors and ANTS, and the internalizing and externalizing behaviors slides to help you)</a:t>
            </a:r>
          </a:p>
          <a:p>
            <a:r>
              <a:rPr lang="en-CA" sz="2400" dirty="0"/>
              <a:t>3. From these choose from 1 to 3 feelings, thoughts, or behaviors that you experience frequently, are problematic for you, and you want to change.</a:t>
            </a:r>
          </a:p>
          <a:p>
            <a:r>
              <a:rPr lang="en-CA" sz="2400" dirty="0"/>
              <a:t>4. These are your intermediate targets.</a:t>
            </a:r>
          </a:p>
          <a:p>
            <a:r>
              <a:rPr lang="en-CA" sz="2400" dirty="0"/>
              <a:t>Intermediate targets change over time so go through this same process occasionally especially if your life circumstances are changing. </a:t>
            </a:r>
          </a:p>
        </p:txBody>
      </p:sp>
      <p:pic>
        <p:nvPicPr>
          <p:cNvPr id="1026" name="Picture 2" descr="The whole truth and nothing but: how to accurately communicate your  science-based targets - Science Based Targets">
            <a:extLst>
              <a:ext uri="{FF2B5EF4-FFF2-40B4-BE49-F238E27FC236}">
                <a16:creationId xmlns:a16="http://schemas.microsoft.com/office/drawing/2014/main" id="{46D80F77-5892-0961-DDC7-A3BD47E7C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59" y="2074476"/>
            <a:ext cx="5382491" cy="352251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E3112926-10C7-01D9-6E36-8577DBBD28F0}"/>
              </a:ext>
            </a:extLst>
          </p:cNvPr>
          <p:cNvSpPr/>
          <p:nvPr/>
        </p:nvSpPr>
        <p:spPr>
          <a:xfrm>
            <a:off x="38499" y="59292"/>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31E05235-A062-14DD-5543-9C2148BEB3BC}"/>
              </a:ext>
            </a:extLst>
          </p:cNvPr>
          <p:cNvSpPr>
            <a:spLocks noGrp="1"/>
          </p:cNvSpPr>
          <p:nvPr>
            <p:ph type="sldNum" sz="quarter" idx="12"/>
          </p:nvPr>
        </p:nvSpPr>
        <p:spPr/>
        <p:txBody>
          <a:bodyPr/>
          <a:lstStyle/>
          <a:p>
            <a:fld id="{33ED1689-1C0B-4D00-A14A-39B713266422}" type="slidenum">
              <a:rPr lang="en-CA" smtClean="0"/>
              <a:t>138</a:t>
            </a:fld>
            <a:endParaRPr lang="en-CA"/>
          </a:p>
        </p:txBody>
      </p:sp>
    </p:spTree>
    <p:extLst>
      <p:ext uri="{BB962C8B-B14F-4D97-AF65-F5344CB8AC3E}">
        <p14:creationId xmlns:p14="http://schemas.microsoft.com/office/powerpoint/2010/main" val="219797725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8C7BF2A-972E-4B5C-8BBD-85594C9F836C}"/>
              </a:ext>
            </a:extLst>
          </p:cNvPr>
          <p:cNvSpPr>
            <a:spLocks noGrp="1"/>
          </p:cNvSpPr>
          <p:nvPr>
            <p:ph sz="half" idx="4294967295"/>
          </p:nvPr>
        </p:nvSpPr>
        <p:spPr>
          <a:xfrm>
            <a:off x="5500578" y="1089061"/>
            <a:ext cx="6620538" cy="5456966"/>
          </a:xfrm>
        </p:spPr>
        <p:txBody>
          <a:bodyPr>
            <a:normAutofit lnSpcReduction="10000"/>
          </a:bodyPr>
          <a:lstStyle/>
          <a:p>
            <a:r>
              <a:rPr lang="en-CA" sz="2400" dirty="0"/>
              <a:t>There are </a:t>
            </a:r>
            <a:r>
              <a:rPr lang="en-CA" sz="2400" dirty="0">
                <a:solidFill>
                  <a:schemeClr val="bg1"/>
                </a:solidFill>
              </a:rPr>
              <a:t>beginner, intermediate, and advanced </a:t>
            </a:r>
            <a:r>
              <a:rPr lang="en-CA" sz="2400" dirty="0"/>
              <a:t>diary card targets. All the examples we have gave above are intermediate.</a:t>
            </a:r>
          </a:p>
          <a:p>
            <a:r>
              <a:rPr lang="en-CA" sz="2400" dirty="0"/>
              <a:t> If you have trouble finding an intermediate target, use a “beginner target” in your diary card instead.</a:t>
            </a:r>
          </a:p>
          <a:p>
            <a:r>
              <a:rPr lang="en-CA" sz="2400" dirty="0">
                <a:solidFill>
                  <a:schemeClr val="bg1"/>
                </a:solidFill>
              </a:rPr>
              <a:t>Beginner targets </a:t>
            </a:r>
            <a:r>
              <a:rPr lang="en-CA" sz="2400" dirty="0"/>
              <a:t>are more generic and catch-all than intermediate ones. They are easier to use than the more specific intermediate targets. Beginner targets include struggling, feeling bad, being upset, losing it, getting into trouble, or falling into a hole. Start with one of these.</a:t>
            </a:r>
          </a:p>
          <a:p>
            <a:r>
              <a:rPr lang="en-CA" sz="2400" dirty="0"/>
              <a:t>We won’t discuss </a:t>
            </a:r>
            <a:r>
              <a:rPr lang="en-CA" sz="2400" dirty="0">
                <a:solidFill>
                  <a:schemeClr val="bg1"/>
                </a:solidFill>
              </a:rPr>
              <a:t>advanced targets </a:t>
            </a:r>
            <a:r>
              <a:rPr lang="en-CA" sz="2400" dirty="0"/>
              <a:t>until later in the course when we explore internal family systems part selves. If you don’t know what IFS is, don’t worry, we’ll get to it. </a:t>
            </a:r>
            <a:endParaRPr lang="en-CA" sz="2000" dirty="0"/>
          </a:p>
          <a:p>
            <a:pPr marL="0" indent="0">
              <a:buNone/>
            </a:pPr>
            <a:endParaRPr lang="en-CA" sz="2000" dirty="0"/>
          </a:p>
          <a:p>
            <a:endParaRPr lang="en-CA" sz="1700" dirty="0"/>
          </a:p>
        </p:txBody>
      </p:sp>
      <p:sp>
        <p:nvSpPr>
          <p:cNvPr id="11" name="TextBox 10">
            <a:extLst>
              <a:ext uri="{FF2B5EF4-FFF2-40B4-BE49-F238E27FC236}">
                <a16:creationId xmlns:a16="http://schemas.microsoft.com/office/drawing/2014/main" id="{114B541C-5686-4919-84C3-941D2D5C01C5}"/>
              </a:ext>
            </a:extLst>
          </p:cNvPr>
          <p:cNvSpPr txBox="1"/>
          <p:nvPr/>
        </p:nvSpPr>
        <p:spPr>
          <a:xfrm>
            <a:off x="811029" y="142956"/>
            <a:ext cx="10174300" cy="646331"/>
          </a:xfrm>
          <a:prstGeom prst="rect">
            <a:avLst/>
          </a:prstGeom>
          <a:noFill/>
        </p:spPr>
        <p:txBody>
          <a:bodyPr wrap="square">
            <a:spAutoFit/>
          </a:bodyPr>
          <a:lstStyle/>
          <a:p>
            <a:pPr algn="ctr"/>
            <a:r>
              <a:rPr lang="en-CA" sz="3600" dirty="0">
                <a:solidFill>
                  <a:schemeClr val="bg1"/>
                </a:solidFill>
              </a:rPr>
              <a:t>3 TYPES OF DIARY CARD TARGETS </a:t>
            </a:r>
          </a:p>
        </p:txBody>
      </p:sp>
      <p:pic>
        <p:nvPicPr>
          <p:cNvPr id="6" name="Picture 5" descr="A group of target targets&#10;&#10;Description automatically generated">
            <a:extLst>
              <a:ext uri="{FF2B5EF4-FFF2-40B4-BE49-F238E27FC236}">
                <a16:creationId xmlns:a16="http://schemas.microsoft.com/office/drawing/2014/main" id="{0BD97BB4-60B1-2C43-5AA7-7D7B00DFD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94" y="1580083"/>
            <a:ext cx="4921208" cy="4297680"/>
          </a:xfrm>
          <a:prstGeom prst="rect">
            <a:avLst/>
          </a:prstGeom>
        </p:spPr>
      </p:pic>
      <p:sp>
        <p:nvSpPr>
          <p:cNvPr id="2" name="Oval 1">
            <a:extLst>
              <a:ext uri="{FF2B5EF4-FFF2-40B4-BE49-F238E27FC236}">
                <a16:creationId xmlns:a16="http://schemas.microsoft.com/office/drawing/2014/main" id="{2C39475A-0BC0-EF2C-1F51-4A76B393CCF3}"/>
              </a:ext>
            </a:extLst>
          </p:cNvPr>
          <p:cNvSpPr/>
          <p:nvPr/>
        </p:nvSpPr>
        <p:spPr>
          <a:xfrm>
            <a:off x="38499" y="59292"/>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5C3D3976-E570-3400-72E8-32CF4F0722C3}"/>
              </a:ext>
            </a:extLst>
          </p:cNvPr>
          <p:cNvSpPr>
            <a:spLocks noGrp="1"/>
          </p:cNvSpPr>
          <p:nvPr>
            <p:ph type="sldNum" sz="quarter" idx="12"/>
          </p:nvPr>
        </p:nvSpPr>
        <p:spPr/>
        <p:txBody>
          <a:bodyPr/>
          <a:lstStyle/>
          <a:p>
            <a:fld id="{33ED1689-1C0B-4D00-A14A-39B713266422}" type="slidenum">
              <a:rPr lang="en-CA" smtClean="0"/>
              <a:t>139</a:t>
            </a:fld>
            <a:endParaRPr lang="en-CA"/>
          </a:p>
        </p:txBody>
      </p:sp>
    </p:spTree>
    <p:extLst>
      <p:ext uri="{BB962C8B-B14F-4D97-AF65-F5344CB8AC3E}">
        <p14:creationId xmlns:p14="http://schemas.microsoft.com/office/powerpoint/2010/main" val="406745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216966" y="579358"/>
            <a:ext cx="4520631" cy="7017306"/>
          </a:xfrm>
          <a:prstGeom prst="rect">
            <a:avLst/>
          </a:prstGeom>
          <a:noFill/>
        </p:spPr>
        <p:txBody>
          <a:bodyPr wrap="square">
            <a:spAutoFit/>
          </a:bodyPr>
          <a:lstStyle/>
          <a:p>
            <a:r>
              <a:rPr lang="en-US" sz="2400" dirty="0">
                <a:latin typeface="Corbel" panose="020B0503020204020204" pitchFamily="34" charset="0"/>
              </a:rPr>
              <a:t>Week 1- October 1</a:t>
            </a:r>
          </a:p>
          <a:p>
            <a:r>
              <a:rPr lang="en-US" sz="2400" dirty="0">
                <a:latin typeface="Corbel" panose="020B0503020204020204" pitchFamily="34" charset="0"/>
              </a:rPr>
              <a:t>Week 2- October 8</a:t>
            </a:r>
          </a:p>
          <a:p>
            <a:r>
              <a:rPr lang="en-US" sz="2400" dirty="0">
                <a:latin typeface="Corbel" panose="020B0503020204020204" pitchFamily="34" charset="0"/>
              </a:rPr>
              <a:t>Week 3- October 15</a:t>
            </a:r>
          </a:p>
          <a:p>
            <a:r>
              <a:rPr lang="en-US" sz="2400" dirty="0">
                <a:latin typeface="Corbel" panose="020B0503020204020204" pitchFamily="34" charset="0"/>
              </a:rPr>
              <a:t>Week 4- October 22</a:t>
            </a:r>
          </a:p>
          <a:p>
            <a:r>
              <a:rPr lang="en-US" sz="2400" dirty="0">
                <a:latin typeface="Corbel" panose="020B0503020204020204" pitchFamily="34" charset="0"/>
              </a:rPr>
              <a:t>Week 5- October 29</a:t>
            </a:r>
          </a:p>
          <a:p>
            <a:r>
              <a:rPr lang="en-US" sz="2400" dirty="0">
                <a:latin typeface="Corbel" panose="020B0503020204020204" pitchFamily="34" charset="0"/>
              </a:rPr>
              <a:t>Week 6- November 5</a:t>
            </a:r>
          </a:p>
          <a:p>
            <a:r>
              <a:rPr lang="en-US" sz="2400" dirty="0">
                <a:latin typeface="Corbel" panose="020B0503020204020204" pitchFamily="34" charset="0"/>
              </a:rPr>
              <a:t>Week 7- November 12</a:t>
            </a:r>
          </a:p>
          <a:p>
            <a:r>
              <a:rPr lang="en-US" sz="2400" dirty="0">
                <a:solidFill>
                  <a:srgbClr val="FFC000"/>
                </a:solidFill>
                <a:latin typeface="Corbel" panose="020B0503020204020204" pitchFamily="34" charset="0"/>
              </a:rPr>
              <a:t>Today Week 8- November 19</a:t>
            </a:r>
          </a:p>
          <a:p>
            <a:r>
              <a:rPr lang="en-US" sz="2400" dirty="0">
                <a:latin typeface="Corbel" panose="020B0503020204020204" pitchFamily="34" charset="0"/>
              </a:rPr>
              <a:t>Week 9- November 26</a:t>
            </a:r>
          </a:p>
          <a:p>
            <a:r>
              <a:rPr lang="en-US" sz="2400" dirty="0">
                <a:latin typeface="Corbel" panose="020B0503020204020204" pitchFamily="34" charset="0"/>
              </a:rPr>
              <a:t>Week 10- December 3</a:t>
            </a:r>
          </a:p>
          <a:p>
            <a:r>
              <a:rPr lang="en-US" sz="2400" dirty="0">
                <a:latin typeface="Corbel" panose="020B0503020204020204" pitchFamily="34" charset="0"/>
              </a:rPr>
              <a:t>Week 11- December 10</a:t>
            </a:r>
          </a:p>
          <a:p>
            <a:r>
              <a:rPr lang="en-US" sz="2400" dirty="0">
                <a:latin typeface="Corbel" panose="020B0503020204020204" pitchFamily="34" charset="0"/>
              </a:rPr>
              <a:t>Week 12- December 17</a:t>
            </a:r>
          </a:p>
          <a:p>
            <a:r>
              <a:rPr lang="en-US" sz="2400" dirty="0">
                <a:solidFill>
                  <a:schemeClr val="bg1"/>
                </a:solidFill>
                <a:latin typeface="Corbel" panose="020B0503020204020204" pitchFamily="34" charset="0"/>
              </a:rPr>
              <a:t>December 24 and 31 no course</a:t>
            </a:r>
          </a:p>
          <a:p>
            <a:r>
              <a:rPr lang="en-US" sz="2400" dirty="0">
                <a:latin typeface="Corbel" panose="020B0503020204020204" pitchFamily="34" charset="0"/>
              </a:rPr>
              <a:t>Week 13- January 7</a:t>
            </a:r>
          </a:p>
          <a:p>
            <a:r>
              <a:rPr lang="en-US" sz="2400" dirty="0">
                <a:latin typeface="Corbel" panose="020B0503020204020204" pitchFamily="34" charset="0"/>
              </a:rPr>
              <a:t>Week 14- January 14</a:t>
            </a:r>
          </a:p>
          <a:p>
            <a:r>
              <a:rPr lang="en-US" sz="2400" dirty="0">
                <a:latin typeface="Corbel" panose="020B0503020204020204" pitchFamily="34" charset="0"/>
              </a:rPr>
              <a:t>Week 15- January 21</a:t>
            </a:r>
          </a:p>
          <a:p>
            <a:r>
              <a:rPr lang="en-US" sz="2400" dirty="0">
                <a:latin typeface="Corbel" panose="020B0503020204020204" pitchFamily="34" charset="0"/>
              </a:rPr>
              <a:t>Week 16- January 28</a:t>
            </a:r>
          </a:p>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82315694-444F-3E43-CB40-866A67FB4965}"/>
              </a:ext>
            </a:extLst>
          </p:cNvPr>
          <p:cNvSpPr txBox="1"/>
          <p:nvPr/>
        </p:nvSpPr>
        <p:spPr>
          <a:xfrm>
            <a:off x="7050433" y="590963"/>
            <a:ext cx="3984660" cy="6924973"/>
          </a:xfrm>
          <a:prstGeom prst="rect">
            <a:avLst/>
          </a:prstGeom>
          <a:noFill/>
        </p:spPr>
        <p:txBody>
          <a:bodyPr wrap="square">
            <a:spAutoFit/>
          </a:bodyPr>
          <a:lstStyle/>
          <a:p>
            <a:r>
              <a:rPr lang="en-US" sz="2400" dirty="0">
                <a:latin typeface="Corbel" panose="020B0503020204020204" pitchFamily="34" charset="0"/>
              </a:rPr>
              <a:t>Week 17- February 4</a:t>
            </a:r>
          </a:p>
          <a:p>
            <a:r>
              <a:rPr lang="en-US" sz="2400" dirty="0">
                <a:latin typeface="Corbel" panose="020B0503020204020204" pitchFamily="34" charset="0"/>
              </a:rPr>
              <a:t>Week 18- February 11</a:t>
            </a:r>
          </a:p>
          <a:p>
            <a:r>
              <a:rPr lang="en-US" sz="2400" dirty="0">
                <a:latin typeface="Corbel" panose="020B0503020204020204" pitchFamily="34" charset="0"/>
              </a:rPr>
              <a:t>Week 19- February 18</a:t>
            </a:r>
          </a:p>
          <a:p>
            <a:r>
              <a:rPr lang="en-US" sz="2400" dirty="0">
                <a:latin typeface="Corbel" panose="020B0503020204020204" pitchFamily="34" charset="0"/>
              </a:rPr>
              <a:t>Week 20- February 25</a:t>
            </a:r>
          </a:p>
          <a:p>
            <a:r>
              <a:rPr lang="en-US" sz="2400" dirty="0">
                <a:latin typeface="Corbel" panose="020B0503020204020204" pitchFamily="34" charset="0"/>
              </a:rPr>
              <a:t>Week 21- March 4</a:t>
            </a:r>
          </a:p>
          <a:p>
            <a:r>
              <a:rPr lang="en-US" sz="2400" dirty="0">
                <a:solidFill>
                  <a:schemeClr val="bg1"/>
                </a:solidFill>
                <a:latin typeface="Corbel" panose="020B0503020204020204" pitchFamily="34" charset="0"/>
              </a:rPr>
              <a:t>March 11 and 18 no course</a:t>
            </a:r>
          </a:p>
          <a:p>
            <a:r>
              <a:rPr lang="en-US" sz="2400" dirty="0">
                <a:latin typeface="Corbel" panose="020B0503020204020204" pitchFamily="34" charset="0"/>
              </a:rPr>
              <a:t>Week 22- March 25</a:t>
            </a:r>
          </a:p>
          <a:p>
            <a:r>
              <a:rPr lang="en-US" sz="2400" dirty="0">
                <a:latin typeface="Corbel" panose="020B0503020204020204" pitchFamily="34" charset="0"/>
              </a:rPr>
              <a:t>Week 23- April 1</a:t>
            </a:r>
          </a:p>
          <a:p>
            <a:r>
              <a:rPr lang="en-US" sz="2400" dirty="0">
                <a:latin typeface="Corbel" panose="020B0503020204020204" pitchFamily="34" charset="0"/>
              </a:rPr>
              <a:t>Week 24- April 8</a:t>
            </a:r>
          </a:p>
          <a:p>
            <a:r>
              <a:rPr lang="en-US" sz="2400" dirty="0">
                <a:latin typeface="Corbel" panose="020B0503020204020204" pitchFamily="34" charset="0"/>
              </a:rPr>
              <a:t>Week 25- April 15</a:t>
            </a:r>
          </a:p>
          <a:p>
            <a:r>
              <a:rPr lang="en-US" sz="2400" dirty="0">
                <a:latin typeface="Corbel" panose="020B0503020204020204" pitchFamily="34" charset="0"/>
              </a:rPr>
              <a:t>Week 26- April 22</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latin typeface="Corbel" panose="020B0503020204020204" pitchFamily="34" charset="0"/>
              </a:rPr>
              <a:t>Week 30- May 20</a:t>
            </a:r>
          </a:p>
          <a:p>
            <a:r>
              <a:rPr lang="en-US" sz="2400" dirty="0">
                <a:latin typeface="Corbel" panose="020B0503020204020204" pitchFamily="34" charset="0"/>
              </a:rPr>
              <a:t>Week 31- May 27</a:t>
            </a:r>
          </a:p>
          <a:p>
            <a:r>
              <a:rPr lang="en-US" sz="2400" dirty="0">
                <a:latin typeface="Corbel" panose="020B0503020204020204" pitchFamily="34" charset="0"/>
              </a:rPr>
              <a:t>Week 32- June 3</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dirty="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14</a:t>
            </a:fld>
            <a:endParaRPr lang="en-CA"/>
          </a:p>
        </p:txBody>
      </p:sp>
    </p:spTree>
    <p:extLst>
      <p:ext uri="{BB962C8B-B14F-4D97-AF65-F5344CB8AC3E}">
        <p14:creationId xmlns:p14="http://schemas.microsoft.com/office/powerpoint/2010/main" val="275043449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1350335" y="1147064"/>
            <a:ext cx="7634177" cy="1738312"/>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DC677C87-BED3-4A56-1DEC-1DA7F34E222F}"/>
              </a:ext>
            </a:extLst>
          </p:cNvPr>
          <p:cNvSpPr>
            <a:spLocks noGrp="1"/>
          </p:cNvSpPr>
          <p:nvPr>
            <p:ph type="subTitle" idx="4294967295"/>
          </p:nvPr>
        </p:nvSpPr>
        <p:spPr>
          <a:xfrm>
            <a:off x="3048000" y="2355363"/>
            <a:ext cx="9144000" cy="1309687"/>
          </a:xfrm>
        </p:spPr>
        <p:txBody>
          <a:bodyPr>
            <a:noAutofit/>
          </a:bodyPr>
          <a:lstStyle/>
          <a:p>
            <a:pPr marL="0" indent="0">
              <a:buNone/>
            </a:pPr>
            <a:r>
              <a:rPr lang="en-CA" sz="4000" dirty="0"/>
              <a:t>Week 8 of simple</a:t>
            </a:r>
          </a:p>
        </p:txBody>
      </p:sp>
      <p:sp>
        <p:nvSpPr>
          <p:cNvPr id="4" name="Slide Number Placeholder 3">
            <a:extLst>
              <a:ext uri="{FF2B5EF4-FFF2-40B4-BE49-F238E27FC236}">
                <a16:creationId xmlns:a16="http://schemas.microsoft.com/office/drawing/2014/main" id="{7751D4FC-00BB-BE5B-81C1-799A11BAC6A8}"/>
              </a:ext>
            </a:extLst>
          </p:cNvPr>
          <p:cNvSpPr>
            <a:spLocks noGrp="1"/>
          </p:cNvSpPr>
          <p:nvPr>
            <p:ph type="sldNum" sz="quarter" idx="12"/>
          </p:nvPr>
        </p:nvSpPr>
        <p:spPr/>
        <p:txBody>
          <a:bodyPr/>
          <a:lstStyle/>
          <a:p>
            <a:fld id="{33ED1689-1C0B-4D00-A14A-39B713266422}" type="slidenum">
              <a:rPr lang="en-CA" smtClean="0"/>
              <a:t>140</a:t>
            </a:fld>
            <a:endParaRPr lang="en-CA"/>
          </a:p>
        </p:txBody>
      </p:sp>
    </p:spTree>
    <p:extLst>
      <p:ext uri="{BB962C8B-B14F-4D97-AF65-F5344CB8AC3E}">
        <p14:creationId xmlns:p14="http://schemas.microsoft.com/office/powerpoint/2010/main" val="3026186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573E8-FEEE-44DE-99C2-2FEC382B5397}"/>
              </a:ext>
            </a:extLst>
          </p:cNvPr>
          <p:cNvSpPr>
            <a:spLocks noGrp="1"/>
          </p:cNvSpPr>
          <p:nvPr>
            <p:ph type="title"/>
          </p:nvPr>
        </p:nvSpPr>
        <p:spPr/>
        <p:txBody>
          <a:bodyPr/>
          <a:lstStyle/>
          <a:p>
            <a:endParaRPr lang="en-CA"/>
          </a:p>
        </p:txBody>
      </p:sp>
      <p:pic>
        <p:nvPicPr>
          <p:cNvPr id="4" name="Online Media 3" title="5 Minutes Progressive Muscle Relaxation Meditation">
            <a:hlinkClick r:id="" action="ppaction://media"/>
            <a:extLst>
              <a:ext uri="{FF2B5EF4-FFF2-40B4-BE49-F238E27FC236}">
                <a16:creationId xmlns:a16="http://schemas.microsoft.com/office/drawing/2014/main" id="{12B3D12A-95E2-4EAB-98F3-31E71C2942B5}"/>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94623881-D43B-7217-5E0E-07C08B231AB6}"/>
              </a:ext>
            </a:extLst>
          </p:cNvPr>
          <p:cNvSpPr>
            <a:spLocks noGrp="1"/>
          </p:cNvSpPr>
          <p:nvPr>
            <p:ph type="sldNum" sz="quarter" idx="12"/>
          </p:nvPr>
        </p:nvSpPr>
        <p:spPr/>
        <p:txBody>
          <a:bodyPr/>
          <a:lstStyle/>
          <a:p>
            <a:fld id="{33ED1689-1C0B-4D00-A14A-39B713266422}" type="slidenum">
              <a:rPr lang="en-CA" smtClean="0"/>
              <a:t>141</a:t>
            </a:fld>
            <a:endParaRPr lang="en-CA"/>
          </a:p>
        </p:txBody>
      </p:sp>
    </p:spTree>
    <p:extLst>
      <p:ext uri="{BB962C8B-B14F-4D97-AF65-F5344CB8AC3E}">
        <p14:creationId xmlns:p14="http://schemas.microsoft.com/office/powerpoint/2010/main" val="115935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t's simple on You Tube session 11">
            <a:hlinkClick r:id="" action="ppaction://media"/>
            <a:extLst>
              <a:ext uri="{FF2B5EF4-FFF2-40B4-BE49-F238E27FC236}">
                <a16:creationId xmlns:a16="http://schemas.microsoft.com/office/drawing/2014/main" id="{BA9C7AD3-83A8-F9EE-19B2-4A22963D3FE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6BDD702C-4E23-DAB2-237E-57FC3121B32A}"/>
              </a:ext>
            </a:extLst>
          </p:cNvPr>
          <p:cNvSpPr>
            <a:spLocks noGrp="1"/>
          </p:cNvSpPr>
          <p:nvPr>
            <p:ph type="sldNum" sz="quarter" idx="12"/>
          </p:nvPr>
        </p:nvSpPr>
        <p:spPr/>
        <p:txBody>
          <a:bodyPr/>
          <a:lstStyle/>
          <a:p>
            <a:fld id="{33ED1689-1C0B-4D00-A14A-39B713266422}" type="slidenum">
              <a:rPr lang="en-CA" smtClean="0"/>
              <a:t>142</a:t>
            </a:fld>
            <a:endParaRPr lang="en-CA"/>
          </a:p>
        </p:txBody>
      </p:sp>
    </p:spTree>
    <p:extLst>
      <p:ext uri="{BB962C8B-B14F-4D97-AF65-F5344CB8AC3E}">
        <p14:creationId xmlns:p14="http://schemas.microsoft.com/office/powerpoint/2010/main" val="292019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to 'Grow'  - The Hard Truth About Growth">
            <a:hlinkClick r:id="" action="ppaction://media"/>
            <a:extLst>
              <a:ext uri="{FF2B5EF4-FFF2-40B4-BE49-F238E27FC236}">
                <a16:creationId xmlns:a16="http://schemas.microsoft.com/office/drawing/2014/main" id="{B7C02735-C4F7-D604-73F9-A1C2CD76765F}"/>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
        <p:nvSpPr>
          <p:cNvPr id="3" name="Slide Number Placeholder 2">
            <a:extLst>
              <a:ext uri="{FF2B5EF4-FFF2-40B4-BE49-F238E27FC236}">
                <a16:creationId xmlns:a16="http://schemas.microsoft.com/office/drawing/2014/main" id="{6A7CE9C3-04CE-0225-1D0A-324F57345332}"/>
              </a:ext>
            </a:extLst>
          </p:cNvPr>
          <p:cNvSpPr>
            <a:spLocks noGrp="1"/>
          </p:cNvSpPr>
          <p:nvPr>
            <p:ph type="sldNum" sz="quarter" idx="12"/>
          </p:nvPr>
        </p:nvSpPr>
        <p:spPr/>
        <p:txBody>
          <a:bodyPr/>
          <a:lstStyle/>
          <a:p>
            <a:fld id="{33ED1689-1C0B-4D00-A14A-39B713266422}" type="slidenum">
              <a:rPr lang="en-CA" smtClean="0"/>
              <a:t>143</a:t>
            </a:fld>
            <a:endParaRPr lang="en-CA"/>
          </a:p>
        </p:txBody>
      </p:sp>
    </p:spTree>
    <p:extLst>
      <p:ext uri="{BB962C8B-B14F-4D97-AF65-F5344CB8AC3E}">
        <p14:creationId xmlns:p14="http://schemas.microsoft.com/office/powerpoint/2010/main" val="146542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Anxious Brain: Amygdala Versus Cortex Based Anxiety">
            <a:hlinkClick r:id="" action="ppaction://media"/>
            <a:extLst>
              <a:ext uri="{FF2B5EF4-FFF2-40B4-BE49-F238E27FC236}">
                <a16:creationId xmlns:a16="http://schemas.microsoft.com/office/drawing/2014/main" id="{890E70BE-C6FE-9FA6-855F-F90623EDB4F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66BBBA43-6DE8-32E2-7E8A-D3E8511AB2CF}"/>
              </a:ext>
            </a:extLst>
          </p:cNvPr>
          <p:cNvSpPr>
            <a:spLocks noGrp="1"/>
          </p:cNvSpPr>
          <p:nvPr>
            <p:ph type="sldNum" sz="quarter" idx="12"/>
          </p:nvPr>
        </p:nvSpPr>
        <p:spPr/>
        <p:txBody>
          <a:bodyPr/>
          <a:lstStyle/>
          <a:p>
            <a:fld id="{33ED1689-1C0B-4D00-A14A-39B713266422}" type="slidenum">
              <a:rPr lang="en-CA" smtClean="0"/>
              <a:t>144</a:t>
            </a:fld>
            <a:endParaRPr lang="en-CA"/>
          </a:p>
        </p:txBody>
      </p:sp>
    </p:spTree>
    <p:extLst>
      <p:ext uri="{BB962C8B-B14F-4D97-AF65-F5344CB8AC3E}">
        <p14:creationId xmlns:p14="http://schemas.microsoft.com/office/powerpoint/2010/main" val="99101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4D72BC-E852-B3BE-33E8-3D756700B11F}"/>
              </a:ext>
            </a:extLst>
          </p:cNvPr>
          <p:cNvSpPr txBox="1"/>
          <p:nvPr/>
        </p:nvSpPr>
        <p:spPr>
          <a:xfrm>
            <a:off x="3047238" y="3244334"/>
            <a:ext cx="6094476" cy="369332"/>
          </a:xfrm>
          <a:prstGeom prst="rect">
            <a:avLst/>
          </a:prstGeom>
          <a:noFill/>
        </p:spPr>
        <p:txBody>
          <a:bodyPr wrap="square">
            <a:spAutoFit/>
          </a:bodyPr>
          <a:lstStyle/>
          <a:p>
            <a:r>
              <a:rPr lang="en-CA" dirty="0"/>
              <a:t>https://www.youtube.com/watch?v=bjMRgOmMRcY</a:t>
            </a:r>
          </a:p>
        </p:txBody>
      </p:sp>
      <p:pic>
        <p:nvPicPr>
          <p:cNvPr id="4" name="Online Media 3" title="How To Cope with an Imperfect Partner">
            <a:hlinkClick r:id="" action="ppaction://media"/>
            <a:extLst>
              <a:ext uri="{FF2B5EF4-FFF2-40B4-BE49-F238E27FC236}">
                <a16:creationId xmlns:a16="http://schemas.microsoft.com/office/drawing/2014/main" id="{55F1CA4B-748D-400E-C832-D978AD80716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C8130D63-1891-D469-105E-54CCFE239113}"/>
              </a:ext>
            </a:extLst>
          </p:cNvPr>
          <p:cNvSpPr>
            <a:spLocks noGrp="1"/>
          </p:cNvSpPr>
          <p:nvPr>
            <p:ph type="sldNum" sz="quarter" idx="12"/>
          </p:nvPr>
        </p:nvSpPr>
        <p:spPr/>
        <p:txBody>
          <a:bodyPr/>
          <a:lstStyle/>
          <a:p>
            <a:fld id="{33ED1689-1C0B-4D00-A14A-39B713266422}" type="slidenum">
              <a:rPr lang="en-CA" smtClean="0"/>
              <a:t>145</a:t>
            </a:fld>
            <a:endParaRPr lang="en-CA"/>
          </a:p>
        </p:txBody>
      </p:sp>
    </p:spTree>
    <p:extLst>
      <p:ext uri="{BB962C8B-B14F-4D97-AF65-F5344CB8AC3E}">
        <p14:creationId xmlns:p14="http://schemas.microsoft.com/office/powerpoint/2010/main" val="1675238403"/>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an People Change?">
            <a:hlinkClick r:id="" action="ppaction://media"/>
            <a:extLst>
              <a:ext uri="{FF2B5EF4-FFF2-40B4-BE49-F238E27FC236}">
                <a16:creationId xmlns:a16="http://schemas.microsoft.com/office/drawing/2014/main" id="{0D01D2E7-66DC-4827-993D-042C634664C2}"/>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E7BA19DE-BB17-973D-621C-CF0E074EE342}"/>
              </a:ext>
            </a:extLst>
          </p:cNvPr>
          <p:cNvSpPr>
            <a:spLocks noGrp="1"/>
          </p:cNvSpPr>
          <p:nvPr>
            <p:ph type="sldNum" sz="quarter" idx="12"/>
          </p:nvPr>
        </p:nvSpPr>
        <p:spPr/>
        <p:txBody>
          <a:bodyPr/>
          <a:lstStyle/>
          <a:p>
            <a:fld id="{33ED1689-1C0B-4D00-A14A-39B713266422}" type="slidenum">
              <a:rPr lang="en-CA" smtClean="0"/>
              <a:t>146</a:t>
            </a:fld>
            <a:endParaRPr lang="en-CA"/>
          </a:p>
        </p:txBody>
      </p:sp>
    </p:spTree>
    <p:extLst>
      <p:ext uri="{BB962C8B-B14F-4D97-AF65-F5344CB8AC3E}">
        <p14:creationId xmlns:p14="http://schemas.microsoft.com/office/powerpoint/2010/main" val="401012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IPP Skills In Dialectical Behaviour Therapy (DBT)">
            <a:hlinkClick r:id="" action="ppaction://media"/>
            <a:extLst>
              <a:ext uri="{FF2B5EF4-FFF2-40B4-BE49-F238E27FC236}">
                <a16:creationId xmlns:a16="http://schemas.microsoft.com/office/drawing/2014/main" id="{091BD09A-A013-9EDE-BB30-4CC4CC84952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A6CF0035-FEA2-664A-3F20-076D6854685B}"/>
              </a:ext>
            </a:extLst>
          </p:cNvPr>
          <p:cNvSpPr>
            <a:spLocks noGrp="1"/>
          </p:cNvSpPr>
          <p:nvPr>
            <p:ph type="sldNum" sz="quarter" idx="12"/>
          </p:nvPr>
        </p:nvSpPr>
        <p:spPr/>
        <p:txBody>
          <a:bodyPr/>
          <a:lstStyle/>
          <a:p>
            <a:fld id="{33ED1689-1C0B-4D00-A14A-39B713266422}" type="slidenum">
              <a:rPr lang="en-CA" smtClean="0"/>
              <a:t>147</a:t>
            </a:fld>
            <a:endParaRPr lang="en-CA"/>
          </a:p>
        </p:txBody>
      </p:sp>
    </p:spTree>
    <p:extLst>
      <p:ext uri="{BB962C8B-B14F-4D97-AF65-F5344CB8AC3E}">
        <p14:creationId xmlns:p14="http://schemas.microsoft.com/office/powerpoint/2010/main" val="115704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F81E6-455A-456E-94B0-16242CA8F305}"/>
              </a:ext>
            </a:extLst>
          </p:cNvPr>
          <p:cNvSpPr>
            <a:spLocks noGrp="1"/>
          </p:cNvSpPr>
          <p:nvPr>
            <p:ph type="title"/>
          </p:nvPr>
        </p:nvSpPr>
        <p:spPr/>
        <p:txBody>
          <a:bodyPr/>
          <a:lstStyle/>
          <a:p>
            <a:endParaRPr lang="en-CA"/>
          </a:p>
        </p:txBody>
      </p:sp>
      <p:pic>
        <p:nvPicPr>
          <p:cNvPr id="4" name="Online Media 3" title="DBT: Distress Tolerance Skills">
            <a:hlinkClick r:id="" action="ppaction://media"/>
            <a:extLst>
              <a:ext uri="{FF2B5EF4-FFF2-40B4-BE49-F238E27FC236}">
                <a16:creationId xmlns:a16="http://schemas.microsoft.com/office/drawing/2014/main" id="{2BF1BD38-1110-4BED-BB39-DFCA2621F395}"/>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45CD33BA-14A6-2FFC-8B6F-6D5CFBACC187}"/>
              </a:ext>
            </a:extLst>
          </p:cNvPr>
          <p:cNvSpPr>
            <a:spLocks noGrp="1"/>
          </p:cNvSpPr>
          <p:nvPr>
            <p:ph type="sldNum" sz="quarter" idx="12"/>
          </p:nvPr>
        </p:nvSpPr>
        <p:spPr/>
        <p:txBody>
          <a:bodyPr/>
          <a:lstStyle/>
          <a:p>
            <a:fld id="{33ED1689-1C0B-4D00-A14A-39B713266422}" type="slidenum">
              <a:rPr lang="en-CA" smtClean="0"/>
              <a:t>148</a:t>
            </a:fld>
            <a:endParaRPr lang="en-CA"/>
          </a:p>
        </p:txBody>
      </p:sp>
    </p:spTree>
    <p:extLst>
      <p:ext uri="{BB962C8B-B14F-4D97-AF65-F5344CB8AC3E}">
        <p14:creationId xmlns:p14="http://schemas.microsoft.com/office/powerpoint/2010/main" val="263315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1076484" y="-121948"/>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765559"/>
            <a:ext cx="11869388" cy="5663089"/>
          </a:xfrm>
          <a:prstGeom prst="rect">
            <a:avLst/>
          </a:prstGeom>
          <a:noFill/>
        </p:spPr>
        <p:txBody>
          <a:bodyPr wrap="square">
            <a:spAutoFit/>
          </a:bodyPr>
          <a:lstStyle/>
          <a:p>
            <a:r>
              <a:rPr lang="en-US" dirty="0">
                <a:solidFill>
                  <a:schemeClr val="bg1"/>
                </a:solidFill>
              </a:rPr>
              <a:t>   </a:t>
            </a:r>
            <a:r>
              <a:rPr lang="en-US" dirty="0"/>
              <a:t>         practice                                             </a:t>
            </a:r>
          </a:p>
          <a:p>
            <a:endParaRPr lang="en-US" sz="2800" dirty="0">
              <a:solidFill>
                <a:schemeClr val="bg1"/>
              </a:solidFill>
            </a:endParaRPr>
          </a:p>
          <a:p>
            <a:endParaRPr lang="en-US" dirty="0"/>
          </a:p>
          <a:p>
            <a:r>
              <a:rPr lang="en-US" dirty="0"/>
              <a:t>3. Week 10 December 3                                              November 26, 1:30                 Holes Chain analysis                      Dinko T.</a:t>
            </a:r>
            <a:r>
              <a:rPr lang="en-US" sz="2800" dirty="0"/>
              <a:t>  </a:t>
            </a:r>
            <a:r>
              <a:rPr lang="en-US" dirty="0"/>
              <a:t>                                                                     </a:t>
            </a:r>
          </a:p>
          <a:p>
            <a:endParaRPr lang="en-US" dirty="0"/>
          </a:p>
          <a:p>
            <a:r>
              <a:rPr lang="en-US" dirty="0"/>
              <a:t>4. Week 14 January 14                                                  January 7, 1:30                     Rational mind remediation             Helga H.                         </a:t>
            </a:r>
          </a:p>
          <a:p>
            <a:endParaRPr lang="en-US" dirty="0"/>
          </a:p>
          <a:p>
            <a:r>
              <a:rPr lang="en-US" dirty="0"/>
              <a:t>5. Week 18 February 11                                                February 4, 1:30                         goals diary card</a:t>
            </a:r>
          </a:p>
          <a:p>
            <a:endParaRPr lang="en-US" dirty="0"/>
          </a:p>
          <a:p>
            <a:r>
              <a:rPr lang="en-US" dirty="0"/>
              <a:t>6. Week 25 April 15                                                             April 8, 1:30                              IFS workbook 1                                Elaine S.</a:t>
            </a:r>
          </a:p>
          <a:p>
            <a:endParaRPr lang="en-US" dirty="0"/>
          </a:p>
          <a:p>
            <a:r>
              <a:rPr lang="en-US" dirty="0"/>
              <a:t>7. Week 26 April 22                                                                April 15                                    IFS workbook 2                               Dinko T.</a:t>
            </a:r>
          </a:p>
          <a:p>
            <a:endParaRPr lang="en-US" dirty="0"/>
          </a:p>
          <a:p>
            <a:r>
              <a:rPr lang="en-US" dirty="0"/>
              <a:t>8.Week 27 April 29                                                                 April 22                                    IFS workbook 3</a:t>
            </a:r>
          </a:p>
          <a:p>
            <a:endParaRPr lang="en-US" dirty="0"/>
          </a:p>
          <a:p>
            <a:r>
              <a:rPr lang="en-US" dirty="0"/>
              <a:t>9. Week 28 May 6                                                                  April 29                                     IFS workbook 4                                   </a:t>
            </a:r>
          </a:p>
          <a:p>
            <a:endParaRPr lang="en-US" dirty="0"/>
          </a:p>
          <a:p>
            <a:r>
              <a:rPr lang="en-US" dirty="0"/>
              <a:t>10.Week 32 June 3                                                     May 27 1:30 PM                         Wise mind remediation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4820581" y="709049"/>
            <a:ext cx="6097712" cy="369332"/>
          </a:xfrm>
          <a:prstGeom prst="rect">
            <a:avLst/>
          </a:prstGeom>
          <a:noFill/>
        </p:spPr>
        <p:txBody>
          <a:bodyPr wrap="square">
            <a:spAutoFit/>
          </a:bodyPr>
          <a:lstStyle/>
          <a:p>
            <a:r>
              <a:rPr lang="en-US" dirty="0"/>
              <a:t>preparation</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15</a:t>
            </a:fld>
            <a:endParaRPr lang="en-CA"/>
          </a:p>
        </p:txBody>
      </p:sp>
    </p:spTree>
    <p:extLst>
      <p:ext uri="{BB962C8B-B14F-4D97-AF65-F5344CB8AC3E}">
        <p14:creationId xmlns:p14="http://schemas.microsoft.com/office/powerpoint/2010/main" val="4246454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1313050" y="-375713"/>
            <a:ext cx="9783763" cy="1508125"/>
          </a:xfrm>
        </p:spPr>
        <p:txBody>
          <a:bodyPr vert="horz" lIns="91440" tIns="45720" rIns="91440" bIns="45720" rtlCol="0" anchor="ctr">
            <a:normAutofit/>
          </a:bodyPr>
          <a:lstStyle/>
          <a:p>
            <a:r>
              <a:rPr lang="en-US" dirty="0">
                <a:solidFill>
                  <a:schemeClr val="bg1"/>
                </a:solidFill>
              </a:rPr>
              <a:t>Homework from the last session</a:t>
            </a:r>
          </a:p>
        </p:txBody>
      </p:sp>
      <p:graphicFrame>
        <p:nvGraphicFramePr>
          <p:cNvPr id="7" name="Content Placeholder 2">
            <a:extLst>
              <a:ext uri="{FF2B5EF4-FFF2-40B4-BE49-F238E27FC236}">
                <a16:creationId xmlns:a16="http://schemas.microsoft.com/office/drawing/2014/main" id="{FEC02933-6455-4C3E-A213-CE0C8C6CAA45}"/>
              </a:ext>
            </a:extLst>
          </p:cNvPr>
          <p:cNvGraphicFramePr>
            <a:graphicFrameLocks noGrp="1"/>
          </p:cNvGraphicFramePr>
          <p:nvPr>
            <p:ph idx="4294967295"/>
            <p:extLst>
              <p:ext uri="{D42A27DB-BD31-4B8C-83A1-F6EECF244321}">
                <p14:modId xmlns:p14="http://schemas.microsoft.com/office/powerpoint/2010/main" val="3499619775"/>
              </p:ext>
            </p:extLst>
          </p:nvPr>
        </p:nvGraphicFramePr>
        <p:xfrm>
          <a:off x="328613" y="857840"/>
          <a:ext cx="11315700" cy="5715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C55D27C-9281-62E6-4190-F392F7EA7450}"/>
              </a:ext>
            </a:extLst>
          </p:cNvPr>
          <p:cNvSpPr>
            <a:spLocks noGrp="1"/>
          </p:cNvSpPr>
          <p:nvPr>
            <p:ph type="sldNum" sz="quarter" idx="12"/>
          </p:nvPr>
        </p:nvSpPr>
        <p:spPr/>
        <p:txBody>
          <a:bodyPr/>
          <a:lstStyle/>
          <a:p>
            <a:fld id="{33ED1689-1C0B-4D00-A14A-39B713266422}" type="slidenum">
              <a:rPr lang="en-CA" smtClean="0"/>
              <a:t>16</a:t>
            </a:fld>
            <a:endParaRPr lang="en-CA"/>
          </a:p>
        </p:txBody>
      </p:sp>
    </p:spTree>
    <p:extLst>
      <p:ext uri="{BB962C8B-B14F-4D97-AF65-F5344CB8AC3E}">
        <p14:creationId xmlns:p14="http://schemas.microsoft.com/office/powerpoint/2010/main" val="26225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119063" y="0"/>
            <a:ext cx="4205287" cy="1641475"/>
          </a:xfrm>
        </p:spPr>
        <p:txBody>
          <a:bodyPr>
            <a:normAutofit fontScale="90000"/>
          </a:bodyPr>
          <a:lstStyle/>
          <a:p>
            <a:pPr algn="ctr"/>
            <a:r>
              <a:rPr lang="en-US" dirty="0">
                <a:solidFill>
                  <a:schemeClr val="bg1"/>
                </a:solidFill>
              </a:rPr>
              <a:t>Homework for the coming week</a:t>
            </a:r>
            <a:endParaRPr lang="en-CA" dirty="0">
              <a:solidFill>
                <a:schemeClr val="bg1"/>
              </a:solidFill>
            </a:endParaRP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4518916" y="70021"/>
            <a:ext cx="7554021" cy="6854654"/>
          </a:xfrm>
        </p:spPr>
        <p:txBody>
          <a:bodyPr>
            <a:normAutofit fontScale="47500" lnSpcReduction="20000"/>
          </a:bodyPr>
          <a:lstStyle/>
          <a:p>
            <a:pPr marL="45720" indent="0">
              <a:lnSpc>
                <a:spcPct val="90000"/>
              </a:lnSpc>
              <a:buNone/>
            </a:pPr>
            <a:endParaRPr lang="en-US" sz="3400" dirty="0"/>
          </a:p>
          <a:p>
            <a:pPr>
              <a:lnSpc>
                <a:spcPct val="90000"/>
              </a:lnSpc>
            </a:pPr>
            <a:r>
              <a:rPr lang="en-US" sz="5800" dirty="0"/>
              <a:t>Submit questions, comments, feedback to </a:t>
            </a:r>
            <a:r>
              <a:rPr lang="en-US" sz="5800" dirty="0">
                <a:solidFill>
                  <a:schemeClr val="bg1"/>
                </a:solidFill>
                <a:hlinkClick r:id="rId3">
                  <a:extLst>
                    <a:ext uri="{A12FA001-AC4F-418D-AE19-62706E023703}">
                      <ahyp:hlinkClr xmlns:ahyp="http://schemas.microsoft.com/office/drawing/2018/hyperlinkcolor" val="tx"/>
                    </a:ext>
                  </a:extLst>
                </a:hlinkClick>
              </a:rPr>
              <a:t>itssimple2023@gmail.com</a:t>
            </a:r>
            <a:endParaRPr lang="en-US" sz="5800" dirty="0">
              <a:solidFill>
                <a:schemeClr val="bg1"/>
              </a:solidFill>
            </a:endParaRPr>
          </a:p>
          <a:p>
            <a:pPr>
              <a:lnSpc>
                <a:spcPct val="90000"/>
              </a:lnSpc>
            </a:pPr>
            <a:r>
              <a:rPr lang="en-US" sz="5800" dirty="0"/>
              <a:t>Read simple manual session 12</a:t>
            </a:r>
          </a:p>
          <a:p>
            <a:pPr>
              <a:lnSpc>
                <a:spcPct val="90000"/>
              </a:lnSpc>
            </a:pPr>
            <a:r>
              <a:rPr lang="en-US" sz="5800" dirty="0"/>
              <a:t>Do at least 2 holes chain analysis in the next week </a:t>
            </a:r>
          </a:p>
          <a:p>
            <a:pPr>
              <a:lnSpc>
                <a:spcPct val="90000"/>
              </a:lnSpc>
            </a:pPr>
            <a:r>
              <a:rPr lang="en-US" sz="5800" dirty="0"/>
              <a:t>Continue reviewing and practicing your crisis plans and doing holes diary cards</a:t>
            </a:r>
          </a:p>
          <a:p>
            <a:pPr>
              <a:lnSpc>
                <a:spcPct val="90000"/>
              </a:lnSpc>
            </a:pPr>
            <a:r>
              <a:rPr lang="en-US" sz="5800" dirty="0"/>
              <a:t>Continue  practicing and tracking all the skills you’ve learned. use your skills list</a:t>
            </a:r>
          </a:p>
          <a:p>
            <a:pPr>
              <a:lnSpc>
                <a:spcPct val="90000"/>
              </a:lnSpc>
            </a:pPr>
            <a:r>
              <a:rPr lang="en-US" sz="5800" dirty="0"/>
              <a:t>Keep it in your binder under the current week’s tab and review the homework habits checklist each week. If there’s an item you haven’t checked on the list consider setting a goal to do it(you don’t have to come to the homework group to do that)</a:t>
            </a:r>
          </a:p>
          <a:p>
            <a:pPr>
              <a:lnSpc>
                <a:spcPct val="90000"/>
              </a:lnSpc>
            </a:pPr>
            <a:r>
              <a:rPr lang="en-US" sz="5800" dirty="0"/>
              <a:t>We will repost this slide at the break if there’s anything that’s not clear please ask us.</a:t>
            </a:r>
          </a:p>
          <a:p>
            <a:pPr marL="0" indent="0">
              <a:lnSpc>
                <a:spcPct val="90000"/>
              </a:lnSpc>
              <a:buNone/>
            </a:pPr>
            <a:r>
              <a:rPr lang="en-US" sz="700" dirty="0"/>
              <a:t> </a:t>
            </a:r>
          </a:p>
          <a:p>
            <a:pPr marL="0" indent="0">
              <a:lnSpc>
                <a:spcPct val="90000"/>
              </a:lnSpc>
              <a:buNone/>
            </a:pPr>
            <a:endParaRPr lang="en-CA" sz="700" dirty="0"/>
          </a:p>
          <a:p>
            <a:pPr>
              <a:lnSpc>
                <a:spcPct val="90000"/>
              </a:lnSpc>
            </a:pPr>
            <a:endParaRPr lang="en-US" sz="700" dirty="0"/>
          </a:p>
          <a:p>
            <a:pPr>
              <a:lnSpc>
                <a:spcPct val="90000"/>
              </a:lnSpc>
            </a:pPr>
            <a:endParaRPr lang="en-US" sz="700" dirty="0"/>
          </a:p>
          <a:p>
            <a:pPr>
              <a:lnSpc>
                <a:spcPct val="90000"/>
              </a:lnSpc>
            </a:pPr>
            <a:endParaRPr lang="en-US" sz="700" dirty="0"/>
          </a:p>
          <a:p>
            <a:pPr>
              <a:lnSpc>
                <a:spcPct val="90000"/>
              </a:lnSpc>
            </a:pPr>
            <a:endParaRPr lang="en-US" sz="700" dirty="0"/>
          </a:p>
          <a:p>
            <a:pPr>
              <a:lnSpc>
                <a:spcPct val="90000"/>
              </a:lnSpc>
            </a:pPr>
            <a:endParaRPr lang="en-US" sz="700" dirty="0"/>
          </a:p>
          <a:p>
            <a:pPr marL="0" indent="0">
              <a:lnSpc>
                <a:spcPct val="90000"/>
              </a:lnSpc>
              <a:buNone/>
            </a:pPr>
            <a:endParaRPr lang="en-CA" sz="700" dirty="0"/>
          </a:p>
        </p:txBody>
      </p:sp>
      <p:pic>
        <p:nvPicPr>
          <p:cNvPr id="7" name="Picture 6">
            <a:extLst>
              <a:ext uri="{FF2B5EF4-FFF2-40B4-BE49-F238E27FC236}">
                <a16:creationId xmlns:a16="http://schemas.microsoft.com/office/drawing/2014/main" id="{50497AFD-2018-487D-B02F-664D5B296EA5}"/>
              </a:ext>
            </a:extLst>
          </p:cNvPr>
          <p:cNvPicPr>
            <a:picLocks noChangeAspect="1"/>
          </p:cNvPicPr>
          <p:nvPr/>
        </p:nvPicPr>
        <p:blipFill rotWithShape="1">
          <a:blip r:embed="rId4"/>
          <a:srcRect l="8235" r="32875" b="-1"/>
          <a:stretch/>
        </p:blipFill>
        <p:spPr>
          <a:xfrm>
            <a:off x="422787" y="1537979"/>
            <a:ext cx="3901563" cy="5000473"/>
          </a:xfrm>
          <a:prstGeom prst="rect">
            <a:avLst/>
          </a:prstGeom>
        </p:spPr>
      </p:pic>
      <p:sp>
        <p:nvSpPr>
          <p:cNvPr id="4" name="Slide Number Placeholder 3">
            <a:extLst>
              <a:ext uri="{FF2B5EF4-FFF2-40B4-BE49-F238E27FC236}">
                <a16:creationId xmlns:a16="http://schemas.microsoft.com/office/drawing/2014/main" id="{E2D22F49-0746-DE05-9B18-CEA4E4D95E33}"/>
              </a:ext>
            </a:extLst>
          </p:cNvPr>
          <p:cNvSpPr>
            <a:spLocks noGrp="1"/>
          </p:cNvSpPr>
          <p:nvPr>
            <p:ph type="sldNum" sz="quarter" idx="12"/>
          </p:nvPr>
        </p:nvSpPr>
        <p:spPr/>
        <p:txBody>
          <a:bodyPr/>
          <a:lstStyle/>
          <a:p>
            <a:fld id="{33ED1689-1C0B-4D00-A14A-39B713266422}" type="slidenum">
              <a:rPr lang="en-CA" smtClean="0"/>
              <a:t>17</a:t>
            </a:fld>
            <a:endParaRPr lang="en-CA"/>
          </a:p>
        </p:txBody>
      </p:sp>
    </p:spTree>
    <p:extLst>
      <p:ext uri="{BB962C8B-B14F-4D97-AF65-F5344CB8AC3E}">
        <p14:creationId xmlns:p14="http://schemas.microsoft.com/office/powerpoint/2010/main" val="157045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FF45-297A-E111-465F-9151C70266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88BBC-D6EA-D392-803E-20B80FC4AB7F}"/>
              </a:ext>
            </a:extLst>
          </p:cNvPr>
          <p:cNvSpPr>
            <a:spLocks noGrp="1"/>
          </p:cNvSpPr>
          <p:nvPr>
            <p:ph type="sldNum" sz="quarter" idx="12"/>
          </p:nvPr>
        </p:nvSpPr>
        <p:spPr/>
        <p:txBody>
          <a:bodyPr/>
          <a:lstStyle/>
          <a:p>
            <a:fld id="{1CD6768F-DFF3-4201-B2DD-5C0ADDD0A949}" type="slidenum">
              <a:rPr lang="en-CA" smtClean="0"/>
              <a:t>18</a:t>
            </a:fld>
            <a:endParaRPr lang="en-CA"/>
          </a:p>
        </p:txBody>
      </p:sp>
      <p:sp>
        <p:nvSpPr>
          <p:cNvPr id="4" name="TextBox 3">
            <a:extLst>
              <a:ext uri="{FF2B5EF4-FFF2-40B4-BE49-F238E27FC236}">
                <a16:creationId xmlns:a16="http://schemas.microsoft.com/office/drawing/2014/main" id="{A4934CD7-0A88-EB8D-3488-791D255AADBB}"/>
              </a:ext>
            </a:extLst>
          </p:cNvPr>
          <p:cNvSpPr txBox="1"/>
          <p:nvPr/>
        </p:nvSpPr>
        <p:spPr>
          <a:xfrm>
            <a:off x="94268" y="0"/>
            <a:ext cx="12191999" cy="6318589"/>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kern="1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Arial" panose="020B0604020202020204" pitchFamily="34" charset="0"/>
              </a:rPr>
              <a:t>                                          </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HOMEWORK HABITS CHECKLIST</a:t>
            </a:r>
            <a:endParaRPr lang="en-CA" sz="3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Circle or check what you will try this week.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1. Preparation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schedule a specific time for homework.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choose a consistent location with minimal distractions.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gather what I need ahead of time (notebook, worksheet, pen).</a:t>
            </a:r>
          </a:p>
          <a:p>
            <a:pPr>
              <a:lnSpc>
                <a:spcPct val="115000"/>
              </a:lnSpc>
              <a:spcAft>
                <a:spcPts val="800"/>
              </a:spcAft>
              <a:buNone/>
            </a:pP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2. Focus &amp; pacing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start with a tiny step (2–5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use a timer (10–15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remove distractions (phone away / Do Not Disturb).</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337ECA83-B884-B046-CC72-2D6ABBD5B8FD}"/>
              </a:ext>
            </a:extLst>
          </p:cNvPr>
          <p:cNvSpPr/>
          <p:nvPr/>
        </p:nvSpPr>
        <p:spPr>
          <a:xfrm>
            <a:off x="38499" y="59292"/>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7907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0B26-7FE1-63C2-303A-2B1633A87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1BFA8-DC21-9E61-4853-94573656A6B1}"/>
              </a:ext>
            </a:extLst>
          </p:cNvPr>
          <p:cNvSpPr>
            <a:spLocks noGrp="1"/>
          </p:cNvSpPr>
          <p:nvPr>
            <p:ph type="sldNum" sz="quarter" idx="12"/>
          </p:nvPr>
        </p:nvSpPr>
        <p:spPr/>
        <p:txBody>
          <a:bodyPr/>
          <a:lstStyle/>
          <a:p>
            <a:fld id="{1CD6768F-DFF3-4201-B2DD-5C0ADDD0A949}" type="slidenum">
              <a:rPr lang="en-CA" smtClean="0"/>
              <a:t>19</a:t>
            </a:fld>
            <a:endParaRPr lang="en-CA"/>
          </a:p>
        </p:txBody>
      </p:sp>
      <p:sp>
        <p:nvSpPr>
          <p:cNvPr id="4" name="TextBox 3">
            <a:extLst>
              <a:ext uri="{FF2B5EF4-FFF2-40B4-BE49-F238E27FC236}">
                <a16:creationId xmlns:a16="http://schemas.microsoft.com/office/drawing/2014/main" id="{381EB90C-AC61-4D4A-3565-71E75106D546}"/>
              </a:ext>
            </a:extLst>
          </p:cNvPr>
          <p:cNvSpPr txBox="1"/>
          <p:nvPr/>
        </p:nvSpPr>
        <p:spPr>
          <a:xfrm>
            <a:off x="94268" y="0"/>
            <a:ext cx="12191999" cy="6950621"/>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HOMEWORK HABITS CHECKLIST</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3. Tracking &amp; organization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keep materials in one place (binder / folder / notebook).</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write down insights right after doing the homework.</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Self-compassion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aim for progress, not perfection.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notice resistance without judgment.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5. Accountability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review my week: What worked? What didn’t?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share honestly with my buddy — even when I didn’t do it.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Micro commitment: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week I will focus on: ■ Time ■ Place ■ Tiny step ■ Timer ■ Other please specify:</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26A959DE-C7FA-14D9-B57F-7537AD40A8B4}"/>
              </a:ext>
            </a:extLst>
          </p:cNvPr>
          <p:cNvSpPr/>
          <p:nvPr/>
        </p:nvSpPr>
        <p:spPr>
          <a:xfrm>
            <a:off x="38499" y="59292"/>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38706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3525E0-1ED9-FFD7-40BA-4FCF34A11B1B}"/>
              </a:ext>
            </a:extLst>
          </p:cNvPr>
          <p:cNvSpPr>
            <a:spLocks noGrp="1"/>
          </p:cNvSpPr>
          <p:nvPr>
            <p:ph type="ctrTitle" idx="4294967295"/>
          </p:nvPr>
        </p:nvSpPr>
        <p:spPr>
          <a:xfrm>
            <a:off x="58220" y="462337"/>
            <a:ext cx="12133780" cy="7222733"/>
          </a:xfrm>
        </p:spPr>
        <p:txBody>
          <a:bodyPr>
            <a:normAutofit fontScale="90000"/>
          </a:bodyPr>
          <a:lstStyle/>
          <a:p>
            <a:r>
              <a:rPr lang="en-CA" sz="2400" cap="none" dirty="0">
                <a:solidFill>
                  <a:schemeClr val="tx1"/>
                </a:solidFill>
                <a:latin typeface="Corbel" panose="020B0503020204020204" pitchFamily="34" charset="0"/>
              </a:rPr>
              <a:t>week 1- orientation and overview- sessions 1 and 2 of simple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2- introducing distress tolerance-p. 1-13 of dbt workbook and crisis plans-session 3 of the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3- the theoretical foundations of the simple course. session 4, 6, and 8 of the manual.</a:t>
            </a:r>
            <a:br>
              <a:rPr lang="en-CA" sz="2400" cap="none" dirty="0">
                <a:solidFill>
                  <a:schemeClr val="bg1"/>
                </a:solidFill>
                <a:latin typeface="Corbel" panose="020B0503020204020204" pitchFamily="34" charset="0"/>
              </a:rPr>
            </a:br>
            <a:r>
              <a:rPr lang="en-CA" sz="2400" cap="none" dirty="0">
                <a:solidFill>
                  <a:schemeClr val="tx1"/>
                </a:solidFill>
                <a:latin typeface="Corbel" panose="020B0503020204020204" pitchFamily="34" charset="0"/>
              </a:rPr>
              <a:t>week 4- </a:t>
            </a:r>
            <a:r>
              <a:rPr lang="en-US" sz="2400" cap="none" dirty="0">
                <a:solidFill>
                  <a:schemeClr val="tx1"/>
                </a:solidFill>
                <a:latin typeface="Corbel" panose="020B0503020204020204" pitchFamily="34" charset="0"/>
              </a:rPr>
              <a:t>distress tolerance p. 14-32 of dbt workbook. suicide prevention session 5 of the manual. our first practice- crisis plans.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5- distress tolerance p. 33-46 of dbt workbook. introducing holes diary cards- session 7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6- distress tolerance p. 47-68 of dbt workbook. finding your diary card targets- session 9 of manual. our second practice- holes diary cards.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7- introducing personality- session 10 of manual.</a:t>
            </a:r>
            <a:br>
              <a:rPr lang="en-US" sz="2400" cap="none" dirty="0">
                <a:solidFill>
                  <a:schemeClr val="tx1"/>
                </a:solidFill>
                <a:latin typeface="Corbel" panose="020B0503020204020204" pitchFamily="34" charset="0"/>
              </a:rPr>
            </a:br>
            <a:r>
              <a:rPr lang="en-US" sz="3100" cap="none" dirty="0">
                <a:solidFill>
                  <a:schemeClr val="bg1"/>
                </a:solidFill>
                <a:latin typeface="Corbel" panose="020B0503020204020204" pitchFamily="34" charset="0"/>
              </a:rPr>
              <a:t>week 8- distress tolerance p. 69-90 of dbt workbook. introducing holes (chain) analysis-session 11 of manual.</a:t>
            </a:r>
            <a:br>
              <a:rPr lang="en-US" sz="3100" cap="none" dirty="0">
                <a:solidFill>
                  <a:schemeClr val="bg1"/>
                </a:solidFill>
                <a:latin typeface="Corbel" panose="020B0503020204020204" pitchFamily="34" charset="0"/>
              </a:rPr>
            </a:br>
            <a:r>
              <a:rPr lang="en-US" sz="2400" cap="none" dirty="0">
                <a:solidFill>
                  <a:schemeClr val="tx1"/>
                </a:solidFill>
                <a:latin typeface="Corbel" panose="020B0503020204020204" pitchFamily="34" charset="0"/>
              </a:rPr>
              <a:t>week 9- what shapes personality-session 12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10-introducing mindfulness skills p.90-109 of dbt workbook. advanced chain analysis- session 13 of manual. our third practice-chain analysis.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11- attachment theory- session 14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12- mindfulness skills p. 110-131 of dbt workbook. introducing rational mind remediation-session 15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13- the dynamic-maturational model of attachment and adaptation- session 16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14-mindfulness skills p. 131-147 of dbt workbook. reviewing all the tools-session 17 of manual. our fourth practice-rational mind remediation.</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15-stress-session 18 of manual. </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16- what makes life worth living?. Introducing the goals diary card procedure-session 19 of manual.</a:t>
            </a:r>
            <a:br>
              <a:rPr lang="en-US" sz="2000" cap="none" dirty="0">
                <a:solidFill>
                  <a:schemeClr val="tx1"/>
                </a:solidFill>
                <a:latin typeface="Corbel" panose="020B0503020204020204" pitchFamily="34" charset="0"/>
              </a:rPr>
            </a:br>
            <a:br>
              <a:rPr lang="en-US" sz="2000" cap="none" dirty="0">
                <a:solidFill>
                  <a:schemeClr val="tx1"/>
                </a:solidFill>
              </a:rPr>
            </a:br>
            <a:r>
              <a:rPr lang="en-US" sz="2000" cap="none" dirty="0">
                <a:solidFill>
                  <a:schemeClr val="tx1"/>
                </a:solidFill>
              </a:rPr>
              <a:t> </a:t>
            </a:r>
            <a:br>
              <a:rPr lang="en-CA" sz="800" dirty="0"/>
            </a:br>
            <a:br>
              <a:rPr lang="en-CA" sz="1000" dirty="0"/>
            </a:br>
            <a:r>
              <a:rPr lang="en-US" sz="2000" dirty="0"/>
              <a:t>  </a:t>
            </a:r>
            <a:br>
              <a:rPr lang="en-CA" sz="1000" dirty="0"/>
            </a:br>
            <a:r>
              <a:rPr lang="en-US" sz="2000" dirty="0">
                <a:solidFill>
                  <a:schemeClr val="tx1"/>
                </a:solidFill>
                <a:latin typeface="Corbel" panose="020B0503020204020204" pitchFamily="34" charset="0"/>
              </a:rPr>
              <a:t> </a:t>
            </a:r>
            <a:r>
              <a:rPr lang="en-CA" sz="2000" dirty="0">
                <a:latin typeface="Corbel" panose="020B0503020204020204" pitchFamily="34" charset="0"/>
              </a:rPr>
              <a:t> </a:t>
            </a:r>
            <a:br>
              <a:rPr lang="en-CA" sz="2000" dirty="0"/>
            </a:br>
            <a:endParaRPr lang="en-CA" sz="2000" dirty="0"/>
          </a:p>
        </p:txBody>
      </p:sp>
      <p:sp>
        <p:nvSpPr>
          <p:cNvPr id="2" name="Slide Number Placeholder 1">
            <a:extLst>
              <a:ext uri="{FF2B5EF4-FFF2-40B4-BE49-F238E27FC236}">
                <a16:creationId xmlns:a16="http://schemas.microsoft.com/office/drawing/2014/main" id="{8C404324-10C1-5660-ADB3-784A0B705117}"/>
              </a:ext>
            </a:extLst>
          </p:cNvPr>
          <p:cNvSpPr>
            <a:spLocks noGrp="1"/>
          </p:cNvSpPr>
          <p:nvPr>
            <p:ph type="sldNum" sz="quarter" idx="12"/>
          </p:nvPr>
        </p:nvSpPr>
        <p:spPr/>
        <p:txBody>
          <a:bodyPr/>
          <a:lstStyle/>
          <a:p>
            <a:fld id="{33ED1689-1C0B-4D00-A14A-39B713266422}" type="slidenum">
              <a:rPr lang="en-CA" smtClean="0"/>
              <a:t>2</a:t>
            </a:fld>
            <a:endParaRPr lang="en-CA"/>
          </a:p>
        </p:txBody>
      </p:sp>
    </p:spTree>
    <p:extLst>
      <p:ext uri="{BB962C8B-B14F-4D97-AF65-F5344CB8AC3E}">
        <p14:creationId xmlns:p14="http://schemas.microsoft.com/office/powerpoint/2010/main" val="3288498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2800" dirty="0">
                <a:solidFill>
                  <a:schemeClr val="bg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ABF2F14B-61D0-CF8F-F98E-A3912FC04931}"/>
              </a:ext>
            </a:extLst>
          </p:cNvPr>
          <p:cNvSpPr>
            <a:spLocks noGrp="1"/>
          </p:cNvSpPr>
          <p:nvPr>
            <p:ph type="sldNum" sz="quarter" idx="12"/>
          </p:nvPr>
        </p:nvSpPr>
        <p:spPr/>
        <p:txBody>
          <a:bodyPr/>
          <a:lstStyle/>
          <a:p>
            <a:fld id="{33ED1689-1C0B-4D00-A14A-39B713266422}" type="slidenum">
              <a:rPr lang="en-CA" smtClean="0"/>
              <a:t>20</a:t>
            </a:fld>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396531" y="879643"/>
            <a:ext cx="4817878" cy="523220"/>
          </a:xfrm>
          <a:prstGeom prst="rect">
            <a:avLst/>
          </a:prstGeom>
          <a:noFill/>
        </p:spPr>
        <p:txBody>
          <a:bodyPr wrap="square">
            <a:spAutoFit/>
          </a:bodyPr>
          <a:lstStyle/>
          <a:p>
            <a:r>
              <a:rPr lang="en-US" sz="2800" dirty="0">
                <a:solidFill>
                  <a:schemeClr val="bg1"/>
                </a:solidFill>
              </a:rPr>
              <a:t>W</a:t>
            </a:r>
            <a:r>
              <a:rPr lang="en-CA" sz="2800" dirty="0">
                <a:solidFill>
                  <a:schemeClr val="bg1"/>
                </a:solidFill>
              </a:rPr>
              <a:t>EEKLY ANNOUNCEMENTS</a:t>
            </a:r>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863305"/>
            <a:ext cx="4534826" cy="3131389"/>
          </a:xfrm>
          <a:prstGeom prst="rect">
            <a:avLst/>
          </a:prstGeom>
        </p:spPr>
      </p:pic>
      <p:sp>
        <p:nvSpPr>
          <p:cNvPr id="4" name="TextBox 3">
            <a:extLst>
              <a:ext uri="{FF2B5EF4-FFF2-40B4-BE49-F238E27FC236}">
                <a16:creationId xmlns:a16="http://schemas.microsoft.com/office/drawing/2014/main" id="{5BBE49D2-4F94-9EF0-0428-78EE8C563EE5}"/>
              </a:ext>
            </a:extLst>
          </p:cNvPr>
          <p:cNvSpPr txBox="1"/>
          <p:nvPr/>
        </p:nvSpPr>
        <p:spPr>
          <a:xfrm>
            <a:off x="5214409" y="70021"/>
            <a:ext cx="6723935" cy="6001643"/>
          </a:xfrm>
          <a:prstGeom prst="rect">
            <a:avLst/>
          </a:prstGeom>
          <a:noFill/>
        </p:spPr>
        <p:txBody>
          <a:bodyPr wrap="square">
            <a:spAutoFit/>
          </a:bodyPr>
          <a:lstStyle/>
          <a:p>
            <a:pPr marL="285750" indent="-285750">
              <a:buFont typeface="Arial" panose="020B0604020202020204" pitchFamily="34" charset="0"/>
              <a:buChar char="•"/>
            </a:pPr>
            <a:r>
              <a:rPr lang="en-CA" sz="2400" dirty="0"/>
              <a:t>We’re having a holidays get together</a:t>
            </a:r>
          </a:p>
          <a:p>
            <a:pPr marL="285750" indent="-285750">
              <a:buFont typeface="Arial" panose="020B0604020202020204" pitchFamily="34" charset="0"/>
              <a:buChar char="•"/>
            </a:pPr>
            <a:r>
              <a:rPr lang="en-CA" sz="2400" dirty="0"/>
              <a:t>December 22, 12:30-2:30</a:t>
            </a:r>
          </a:p>
          <a:p>
            <a:pPr marL="285750" indent="-285750">
              <a:buFont typeface="Arial" panose="020B0604020202020204" pitchFamily="34" charset="0"/>
              <a:buChar char="•"/>
            </a:pPr>
            <a:r>
              <a:rPr lang="en-CA" sz="2400" dirty="0"/>
              <a:t>Board room of Stratford family health team 444 Douro </a:t>
            </a:r>
            <a:r>
              <a:rPr lang="en-CA" sz="2400" dirty="0" err="1"/>
              <a:t>st.</a:t>
            </a:r>
            <a:r>
              <a:rPr lang="en-CA" sz="2400" dirty="0"/>
              <a:t> 2</a:t>
            </a:r>
            <a:r>
              <a:rPr lang="en-CA" sz="2400" baseline="30000" dirty="0"/>
              <a:t>nd</a:t>
            </a:r>
            <a:r>
              <a:rPr lang="en-CA" sz="2400" dirty="0"/>
              <a:t> floor</a:t>
            </a:r>
          </a:p>
          <a:p>
            <a:pPr marL="285750" indent="-285750">
              <a:buFont typeface="Arial" panose="020B0604020202020204" pitchFamily="34" charset="0"/>
              <a:buChar char="•"/>
            </a:pPr>
            <a:r>
              <a:rPr lang="en-CA" sz="2400" dirty="0"/>
              <a:t>Pizza and drinks provided.</a:t>
            </a:r>
          </a:p>
          <a:p>
            <a:pPr marL="285750" indent="-285750">
              <a:buFont typeface="Arial" panose="020B0604020202020204" pitchFamily="34" charset="0"/>
              <a:buChar char="•"/>
            </a:pPr>
            <a:r>
              <a:rPr lang="en-CA" sz="2400" dirty="0"/>
              <a:t>There will also be a gift exchange. (crafts, poems and regifts encouraged)</a:t>
            </a:r>
          </a:p>
          <a:p>
            <a:pPr marL="285750" indent="-285750">
              <a:buFont typeface="Arial" panose="020B0604020202020204" pitchFamily="34" charset="0"/>
              <a:buChar char="•"/>
            </a:pPr>
            <a:r>
              <a:rPr lang="en-CA" sz="2400" dirty="0"/>
              <a:t>There will be games, music and merriment for everyone.</a:t>
            </a:r>
          </a:p>
          <a:p>
            <a:pPr marL="285750" indent="-285750">
              <a:buFont typeface="Arial" panose="020B0604020202020204" pitchFamily="34" charset="0"/>
              <a:buChar char="•"/>
            </a:pPr>
            <a:r>
              <a:rPr lang="en-CA" sz="2400" dirty="0"/>
              <a:t>Unfortunately, the room can only accommodate about 20 people so we’ll invite the first 20 people that email us at itssimple2023@gmail. We’ll  send you a confirmation. </a:t>
            </a:r>
          </a:p>
          <a:p>
            <a:pPr marL="285750" indent="-285750">
              <a:buFont typeface="Arial" panose="020B0604020202020204" pitchFamily="34" charset="0"/>
              <a:buChar char="•"/>
            </a:pPr>
            <a:r>
              <a:rPr lang="en-CA" sz="2400" dirty="0"/>
              <a:t>Reminder: there is no homework group Dec. 2 from 12:30 to 1:00. The boing group will be held as usual on that </a:t>
            </a:r>
            <a:r>
              <a:rPr lang="en-CA" sz="2400"/>
              <a:t>day from 1 to 2:30 pm</a:t>
            </a:r>
            <a:endParaRPr lang="en-CA" sz="2400" dirty="0"/>
          </a:p>
        </p:txBody>
      </p:sp>
      <p:sp>
        <p:nvSpPr>
          <p:cNvPr id="2" name="Slide Number Placeholder 1">
            <a:extLst>
              <a:ext uri="{FF2B5EF4-FFF2-40B4-BE49-F238E27FC236}">
                <a16:creationId xmlns:a16="http://schemas.microsoft.com/office/drawing/2014/main" id="{AECCB70C-7CB6-7E45-4439-2723FAF1BABA}"/>
              </a:ext>
            </a:extLst>
          </p:cNvPr>
          <p:cNvSpPr>
            <a:spLocks noGrp="1"/>
          </p:cNvSpPr>
          <p:nvPr>
            <p:ph type="sldNum" sz="quarter" idx="12"/>
          </p:nvPr>
        </p:nvSpPr>
        <p:spPr/>
        <p:txBody>
          <a:bodyPr/>
          <a:lstStyle/>
          <a:p>
            <a:fld id="{33ED1689-1C0B-4D00-A14A-39B713266422}" type="slidenum">
              <a:rPr lang="en-CA" smtClean="0"/>
              <a:t>21</a:t>
            </a:fld>
            <a:endParaRPr lang="en-CA"/>
          </a:p>
        </p:txBody>
      </p:sp>
    </p:spTree>
    <p:extLst>
      <p:ext uri="{BB962C8B-B14F-4D97-AF65-F5344CB8AC3E}">
        <p14:creationId xmlns:p14="http://schemas.microsoft.com/office/powerpoint/2010/main" val="1976100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35BCA4-8052-2DDA-C3D3-8E95FF251055}"/>
              </a:ext>
            </a:extLst>
          </p:cNvPr>
          <p:cNvSpPr txBox="1"/>
          <p:nvPr/>
        </p:nvSpPr>
        <p:spPr>
          <a:xfrm>
            <a:off x="95250" y="723900"/>
            <a:ext cx="6096000" cy="6463308"/>
          </a:xfrm>
          <a:prstGeom prst="rect">
            <a:avLst/>
          </a:prstGeom>
          <a:noFill/>
        </p:spPr>
        <p:txBody>
          <a:bodyPr wrap="square">
            <a:spAutoFit/>
          </a:bodyPr>
          <a:lstStyle/>
          <a:p>
            <a:r>
              <a:rPr lang="en-US" dirty="0"/>
              <a:t>Week 7 Poll- RESULTS</a:t>
            </a:r>
          </a:p>
          <a:p>
            <a:endParaRPr lang="en-US" dirty="0"/>
          </a:p>
          <a:p>
            <a:r>
              <a:rPr lang="en-US" dirty="0"/>
              <a:t>1. For each of the 5 OCEAN or big 5 traits please rate yourself high, low or intermediate. Start with openness (Single Choice)</a:t>
            </a:r>
          </a:p>
          <a:p>
            <a:r>
              <a:rPr lang="en-US" dirty="0"/>
              <a:t>a) High 28%</a:t>
            </a:r>
          </a:p>
          <a:p>
            <a:r>
              <a:rPr lang="en-US" dirty="0"/>
              <a:t>b) Low 22%</a:t>
            </a:r>
          </a:p>
          <a:p>
            <a:r>
              <a:rPr lang="en-US" dirty="0"/>
              <a:t>c) Intermediate 50%</a:t>
            </a:r>
          </a:p>
          <a:p>
            <a:endParaRPr lang="en-US" dirty="0"/>
          </a:p>
          <a:p>
            <a:r>
              <a:rPr lang="en-US" dirty="0"/>
              <a:t>2. Conscientiousness (Single Choice)</a:t>
            </a:r>
          </a:p>
          <a:p>
            <a:r>
              <a:rPr lang="en-US" dirty="0"/>
              <a:t>a) High 56%</a:t>
            </a:r>
          </a:p>
          <a:p>
            <a:r>
              <a:rPr lang="en-US" dirty="0"/>
              <a:t>b) Low 11%</a:t>
            </a:r>
          </a:p>
          <a:p>
            <a:r>
              <a:rPr lang="en-US" dirty="0"/>
              <a:t>c) Intermediate 33%</a:t>
            </a:r>
          </a:p>
          <a:p>
            <a:endParaRPr lang="en-US" dirty="0"/>
          </a:p>
          <a:p>
            <a:r>
              <a:rPr lang="en-US" dirty="0"/>
              <a:t>3. Extroversion (Single Choice)</a:t>
            </a:r>
          </a:p>
          <a:p>
            <a:r>
              <a:rPr lang="en-US" dirty="0"/>
              <a:t>a) High 28%</a:t>
            </a:r>
          </a:p>
          <a:p>
            <a:r>
              <a:rPr lang="en-US" dirty="0"/>
              <a:t>b) Low 56%</a:t>
            </a:r>
          </a:p>
          <a:p>
            <a:r>
              <a:rPr lang="en-US" dirty="0"/>
              <a:t>c) Intermediate 17%</a:t>
            </a:r>
          </a:p>
          <a:p>
            <a:endParaRPr lang="en-US" dirty="0"/>
          </a:p>
          <a:p>
            <a:r>
              <a:rPr lang="en-US" dirty="0"/>
              <a:t>4. Agreeableness (Single Choice)</a:t>
            </a:r>
          </a:p>
          <a:p>
            <a:r>
              <a:rPr lang="en-US" dirty="0"/>
              <a:t>a) High 61%</a:t>
            </a:r>
          </a:p>
          <a:p>
            <a:r>
              <a:rPr lang="en-US" dirty="0"/>
              <a:t>b) Low 0%</a:t>
            </a:r>
          </a:p>
          <a:p>
            <a:r>
              <a:rPr lang="en-US" dirty="0"/>
              <a:t>c) Intermediate 39%</a:t>
            </a:r>
          </a:p>
          <a:p>
            <a:endParaRPr lang="en-US" dirty="0"/>
          </a:p>
        </p:txBody>
      </p:sp>
      <p:sp>
        <p:nvSpPr>
          <p:cNvPr id="5" name="TextBox 4">
            <a:extLst>
              <a:ext uri="{FF2B5EF4-FFF2-40B4-BE49-F238E27FC236}">
                <a16:creationId xmlns:a16="http://schemas.microsoft.com/office/drawing/2014/main" id="{6B5A610D-6AAF-E394-598B-6C4D9A5A08CA}"/>
              </a:ext>
            </a:extLst>
          </p:cNvPr>
          <p:cNvSpPr txBox="1"/>
          <p:nvPr/>
        </p:nvSpPr>
        <p:spPr>
          <a:xfrm>
            <a:off x="6191250" y="1220777"/>
            <a:ext cx="6000750" cy="3139321"/>
          </a:xfrm>
          <a:prstGeom prst="rect">
            <a:avLst/>
          </a:prstGeom>
          <a:noFill/>
        </p:spPr>
        <p:txBody>
          <a:bodyPr wrap="square">
            <a:spAutoFit/>
          </a:bodyPr>
          <a:lstStyle/>
          <a:p>
            <a:r>
              <a:rPr lang="en-US" dirty="0"/>
              <a:t>5. Neuroticism (Single Choice)</a:t>
            </a:r>
          </a:p>
          <a:p>
            <a:r>
              <a:rPr lang="en-US" dirty="0"/>
              <a:t>a) High 33%</a:t>
            </a:r>
          </a:p>
          <a:p>
            <a:r>
              <a:rPr lang="en-US" dirty="0"/>
              <a:t>b) Low 11%</a:t>
            </a:r>
          </a:p>
          <a:p>
            <a:r>
              <a:rPr lang="en-US" dirty="0"/>
              <a:t>c) Intermediate 56%</a:t>
            </a:r>
          </a:p>
          <a:p>
            <a:endParaRPr lang="en-US" dirty="0"/>
          </a:p>
          <a:p>
            <a:r>
              <a:rPr lang="en-US" dirty="0"/>
              <a:t>6. Some researchers think “Sensitivity” as in highly sensitive people should also be considered along the big 5 traits. Rate yourself on sensitivity (Single Choice)</a:t>
            </a:r>
          </a:p>
          <a:p>
            <a:r>
              <a:rPr lang="en-US" dirty="0"/>
              <a:t>a) High 94%</a:t>
            </a:r>
          </a:p>
          <a:p>
            <a:r>
              <a:rPr lang="en-US" dirty="0"/>
              <a:t>b) Low 0%</a:t>
            </a:r>
          </a:p>
          <a:p>
            <a:r>
              <a:rPr lang="en-US" dirty="0"/>
              <a:t>c) Intermediate 6%</a:t>
            </a:r>
            <a:endParaRPr lang="en-CA" dirty="0"/>
          </a:p>
        </p:txBody>
      </p:sp>
      <p:sp>
        <p:nvSpPr>
          <p:cNvPr id="7" name="TextBox 6">
            <a:extLst>
              <a:ext uri="{FF2B5EF4-FFF2-40B4-BE49-F238E27FC236}">
                <a16:creationId xmlns:a16="http://schemas.microsoft.com/office/drawing/2014/main" id="{16B89D80-30C8-1C52-07D1-78E82F1A253B}"/>
              </a:ext>
            </a:extLst>
          </p:cNvPr>
          <p:cNvSpPr txBox="1"/>
          <p:nvPr/>
        </p:nvSpPr>
        <p:spPr>
          <a:xfrm>
            <a:off x="4045744" y="0"/>
            <a:ext cx="6186486" cy="584775"/>
          </a:xfrm>
          <a:prstGeom prst="rect">
            <a:avLst/>
          </a:prstGeom>
          <a:noFill/>
        </p:spPr>
        <p:txBody>
          <a:bodyPr wrap="square">
            <a:spAutoFit/>
          </a:bodyPr>
          <a:lstStyle/>
          <a:p>
            <a:r>
              <a:rPr lang="en-US" sz="3200" dirty="0">
                <a:solidFill>
                  <a:schemeClr val="bg1"/>
                </a:solidFill>
              </a:rPr>
              <a:t>WEEK 7 POLL RESULTS</a:t>
            </a:r>
          </a:p>
        </p:txBody>
      </p:sp>
      <p:sp>
        <p:nvSpPr>
          <p:cNvPr id="2" name="Slide Number Placeholder 1">
            <a:extLst>
              <a:ext uri="{FF2B5EF4-FFF2-40B4-BE49-F238E27FC236}">
                <a16:creationId xmlns:a16="http://schemas.microsoft.com/office/drawing/2014/main" id="{304D3ED9-F406-D9D8-B3D1-F4F3758B047F}"/>
              </a:ext>
            </a:extLst>
          </p:cNvPr>
          <p:cNvSpPr>
            <a:spLocks noGrp="1"/>
          </p:cNvSpPr>
          <p:nvPr>
            <p:ph type="sldNum" sz="quarter" idx="12"/>
          </p:nvPr>
        </p:nvSpPr>
        <p:spPr/>
        <p:txBody>
          <a:bodyPr/>
          <a:lstStyle/>
          <a:p>
            <a:fld id="{33ED1689-1C0B-4D00-A14A-39B713266422}" type="slidenum">
              <a:rPr lang="en-CA" smtClean="0"/>
              <a:t>22</a:t>
            </a:fld>
            <a:endParaRPr lang="en-CA"/>
          </a:p>
        </p:txBody>
      </p:sp>
    </p:spTree>
    <p:extLst>
      <p:ext uri="{BB962C8B-B14F-4D97-AF65-F5344CB8AC3E}">
        <p14:creationId xmlns:p14="http://schemas.microsoft.com/office/powerpoint/2010/main" val="707268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018DB0-0806-88F2-91E6-3EF9C4BC1EDC}"/>
              </a:ext>
            </a:extLst>
          </p:cNvPr>
          <p:cNvSpPr>
            <a:spLocks noGrp="1"/>
          </p:cNvSpPr>
          <p:nvPr>
            <p:ph type="sldNum" sz="quarter" idx="12"/>
          </p:nvPr>
        </p:nvSpPr>
        <p:spPr/>
        <p:txBody>
          <a:bodyPr/>
          <a:lstStyle/>
          <a:p>
            <a:fld id="{33ED1689-1C0B-4D00-A14A-39B713266422}" type="slidenum">
              <a:rPr lang="en-CA" smtClean="0"/>
              <a:t>23</a:t>
            </a:fld>
            <a:endParaRPr lang="en-CA"/>
          </a:p>
        </p:txBody>
      </p:sp>
      <p:pic>
        <p:nvPicPr>
          <p:cNvPr id="4" name="Picture 3">
            <a:extLst>
              <a:ext uri="{FF2B5EF4-FFF2-40B4-BE49-F238E27FC236}">
                <a16:creationId xmlns:a16="http://schemas.microsoft.com/office/drawing/2014/main" id="{5593FEF6-5E38-0B08-9DE0-65CEAF982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90" y="131974"/>
            <a:ext cx="5802217" cy="6656005"/>
          </a:xfrm>
          <a:prstGeom prst="rect">
            <a:avLst/>
          </a:prstGeom>
        </p:spPr>
      </p:pic>
      <p:pic>
        <p:nvPicPr>
          <p:cNvPr id="6" name="Picture 5">
            <a:extLst>
              <a:ext uri="{FF2B5EF4-FFF2-40B4-BE49-F238E27FC236}">
                <a16:creationId xmlns:a16="http://schemas.microsoft.com/office/drawing/2014/main" id="{775236A7-25B8-7BB9-664A-BADDBAF5F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67239"/>
            <a:ext cx="5949109" cy="5123521"/>
          </a:xfrm>
          <a:prstGeom prst="rect">
            <a:avLst/>
          </a:prstGeom>
        </p:spPr>
      </p:pic>
    </p:spTree>
    <p:extLst>
      <p:ext uri="{BB962C8B-B14F-4D97-AF65-F5344CB8AC3E}">
        <p14:creationId xmlns:p14="http://schemas.microsoft.com/office/powerpoint/2010/main" val="1005446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son on grass field">
            <a:extLst>
              <a:ext uri="{FF2B5EF4-FFF2-40B4-BE49-F238E27FC236}">
                <a16:creationId xmlns:a16="http://schemas.microsoft.com/office/drawing/2014/main" id="{376C4CF6-7C61-4D08-9278-8364EE47A098}"/>
              </a:ext>
            </a:extLst>
          </p:cNvPr>
          <p:cNvPicPr>
            <a:picLocks noChangeAspect="1"/>
          </p:cNvPicPr>
          <p:nvPr/>
        </p:nvPicPr>
        <p:blipFill rotWithShape="1">
          <a:blip r:embed="rId2"/>
          <a:srcRect l="9091" t="23391"/>
          <a:stretch/>
        </p:blipFill>
        <p:spPr>
          <a:xfrm>
            <a:off x="20" y="10"/>
            <a:ext cx="12191980" cy="6857990"/>
          </a:xfrm>
          <a:prstGeom prst="rect">
            <a:avLst/>
          </a:prstGeom>
        </p:spPr>
      </p:pic>
      <p:sp>
        <p:nvSpPr>
          <p:cNvPr id="2" name="Title 1">
            <a:extLst>
              <a:ext uri="{FF2B5EF4-FFF2-40B4-BE49-F238E27FC236}">
                <a16:creationId xmlns:a16="http://schemas.microsoft.com/office/drawing/2014/main" id="{56670F56-C620-4EB7-9642-622FCFBF2A94}"/>
              </a:ext>
            </a:extLst>
          </p:cNvPr>
          <p:cNvSpPr>
            <a:spLocks noGrp="1"/>
          </p:cNvSpPr>
          <p:nvPr>
            <p:ph type="title" idx="4294967295"/>
          </p:nvPr>
        </p:nvSpPr>
        <p:spPr>
          <a:xfrm>
            <a:off x="3238500" y="4172651"/>
            <a:ext cx="9572605" cy="2314575"/>
          </a:xfrm>
        </p:spPr>
        <p:txBody>
          <a:bodyPr vert="horz" lIns="91440" tIns="45720" rIns="91440" bIns="45720" rtlCol="0" anchor="b">
            <a:noAutofit/>
          </a:bodyPr>
          <a:lstStyle/>
          <a:p>
            <a:pPr algn="ctr">
              <a:lnSpc>
                <a:spcPct val="90000"/>
              </a:lnSpc>
            </a:pPr>
            <a:r>
              <a:rPr lang="en-US" sz="4800" dirty="0">
                <a:solidFill>
                  <a:schemeClr val="tx1"/>
                </a:solidFill>
              </a:rPr>
              <a:t>E-mailed questions, comments, feedback</a:t>
            </a:r>
            <a:br>
              <a:rPr lang="en-US" sz="4800" dirty="0">
                <a:solidFill>
                  <a:schemeClr val="tx1"/>
                </a:solidFill>
              </a:rPr>
            </a:br>
            <a:r>
              <a:rPr lang="en-US" sz="4800" dirty="0">
                <a:solidFill>
                  <a:schemeClr val="tx1"/>
                </a:solidFill>
              </a:rPr>
              <a:t>Housekeeping</a:t>
            </a:r>
          </a:p>
        </p:txBody>
      </p:sp>
      <p:sp>
        <p:nvSpPr>
          <p:cNvPr id="3" name="Slide Number Placeholder 2">
            <a:extLst>
              <a:ext uri="{FF2B5EF4-FFF2-40B4-BE49-F238E27FC236}">
                <a16:creationId xmlns:a16="http://schemas.microsoft.com/office/drawing/2014/main" id="{FC2AE3D9-180C-D4EE-4454-414DA476C09D}"/>
              </a:ext>
            </a:extLst>
          </p:cNvPr>
          <p:cNvSpPr>
            <a:spLocks noGrp="1"/>
          </p:cNvSpPr>
          <p:nvPr>
            <p:ph type="sldNum" sz="quarter" idx="12"/>
          </p:nvPr>
        </p:nvSpPr>
        <p:spPr/>
        <p:txBody>
          <a:bodyPr/>
          <a:lstStyle/>
          <a:p>
            <a:fld id="{33ED1689-1C0B-4D00-A14A-39B713266422}" type="slidenum">
              <a:rPr lang="en-CA" smtClean="0"/>
              <a:t>24</a:t>
            </a:fld>
            <a:endParaRPr lang="en-CA"/>
          </a:p>
        </p:txBody>
      </p:sp>
    </p:spTree>
    <p:extLst>
      <p:ext uri="{BB962C8B-B14F-4D97-AF65-F5344CB8AC3E}">
        <p14:creationId xmlns:p14="http://schemas.microsoft.com/office/powerpoint/2010/main" val="22570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6317E0-EB9B-ABE6-007E-1058FAA3B5E2}"/>
              </a:ext>
            </a:extLst>
          </p:cNvPr>
          <p:cNvSpPr>
            <a:spLocks noGrp="1"/>
          </p:cNvSpPr>
          <p:nvPr>
            <p:ph type="sldNum" sz="quarter" idx="12"/>
          </p:nvPr>
        </p:nvSpPr>
        <p:spPr/>
        <p:txBody>
          <a:bodyPr/>
          <a:lstStyle/>
          <a:p>
            <a:fld id="{33ED1689-1C0B-4D00-A14A-39B713266422}" type="slidenum">
              <a:rPr lang="en-CA" smtClean="0"/>
              <a:t>25</a:t>
            </a:fld>
            <a:endParaRPr lang="en-CA"/>
          </a:p>
        </p:txBody>
      </p:sp>
      <p:sp>
        <p:nvSpPr>
          <p:cNvPr id="4" name="TextBox 3">
            <a:extLst>
              <a:ext uri="{FF2B5EF4-FFF2-40B4-BE49-F238E27FC236}">
                <a16:creationId xmlns:a16="http://schemas.microsoft.com/office/drawing/2014/main" id="{E8097E0E-6414-479C-775E-5DE2520FE549}"/>
              </a:ext>
            </a:extLst>
          </p:cNvPr>
          <p:cNvSpPr txBox="1"/>
          <p:nvPr/>
        </p:nvSpPr>
        <p:spPr>
          <a:xfrm>
            <a:off x="95250" y="967324"/>
            <a:ext cx="12192000" cy="5570756"/>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When we talk about healthy giving, caring, compassion, and generosity</a:t>
            </a:r>
            <a:r>
              <a:rPr lang="en-US" sz="2000" dirty="0">
                <a:latin typeface="Arial" panose="020B0604020202020204" pitchFamily="34" charset="0"/>
              </a:rPr>
              <a:t>, </a:t>
            </a:r>
            <a:r>
              <a:rPr lang="en-US" sz="2000" b="0" i="0" dirty="0">
                <a:effectLst/>
                <a:latin typeface="Arial" panose="020B0604020202020204" pitchFamily="34" charset="0"/>
              </a:rPr>
              <a:t>we’re not just talking about the act itself. We’re talking about its overall effect on your system over time.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A simple way to look at it is through the green–yellow–red model: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With healthy </a:t>
            </a:r>
            <a:r>
              <a:rPr lang="en-US" sz="2000" dirty="0">
                <a:latin typeface="Arial" panose="020B0604020202020204" pitchFamily="34" charset="0"/>
              </a:rPr>
              <a:t>g</a:t>
            </a:r>
            <a:r>
              <a:rPr lang="en-US" sz="2000" b="0" i="0" dirty="0">
                <a:effectLst/>
                <a:latin typeface="Arial" panose="020B0604020202020204" pitchFamily="34" charset="0"/>
              </a:rPr>
              <a:t>iving you often start in green (in the window of tolerance, well regulated, grounded, resourced). </a:t>
            </a:r>
            <a:r>
              <a:rPr lang="en-US" sz="2000" dirty="0">
                <a:latin typeface="Arial" panose="020B0604020202020204" pitchFamily="34" charset="0"/>
              </a:rPr>
              <a:t>When you </a:t>
            </a:r>
            <a:r>
              <a:rPr lang="en-US" sz="2000" b="0" i="0" dirty="0">
                <a:effectLst/>
                <a:latin typeface="Arial" panose="020B0604020202020204" pitchFamily="34" charset="0"/>
              </a:rPr>
              <a:t>give to others</a:t>
            </a:r>
            <a:r>
              <a:rPr lang="en-US" sz="2000" dirty="0">
                <a:latin typeface="Arial" panose="020B0604020202020204" pitchFamily="34" charset="0"/>
              </a:rPr>
              <a:t> </a:t>
            </a:r>
            <a:r>
              <a:rPr lang="en-US" sz="2000" b="0" i="0" dirty="0">
                <a:effectLst/>
                <a:latin typeface="Arial" panose="020B0604020202020204" pitchFamily="34" charset="0"/>
              </a:rPr>
              <a:t>you briefly dip into yellow or red because giving takes effort, however over the long term you return to green or even deepen your green. This pattern suggests the giving is sustainable, reciprocal, and aligned with your values. It nourishes both you and the relationship. </a:t>
            </a:r>
          </a:p>
          <a:p>
            <a:pPr marL="285750" indent="-285750" algn="l" rtl="0">
              <a:spcBef>
                <a:spcPts val="600"/>
              </a:spcBef>
              <a:buFont typeface="Arial" panose="020B0604020202020204" pitchFamily="34" charset="0"/>
              <a:buChar char="•"/>
            </a:pPr>
            <a:r>
              <a:rPr lang="en-US" sz="2000" dirty="0">
                <a:latin typeface="Arial" panose="020B0604020202020204" pitchFamily="34" charset="0"/>
              </a:rPr>
              <a:t>With u</a:t>
            </a:r>
            <a:r>
              <a:rPr lang="en-US" sz="2000" b="0" i="0" dirty="0">
                <a:effectLst/>
                <a:latin typeface="Arial" panose="020B0604020202020204" pitchFamily="34" charset="0"/>
              </a:rPr>
              <a:t>nhealthy </a:t>
            </a:r>
            <a:r>
              <a:rPr lang="en-US" sz="2000" dirty="0">
                <a:latin typeface="Arial" panose="020B0604020202020204" pitchFamily="34" charset="0"/>
              </a:rPr>
              <a:t>g</a:t>
            </a:r>
            <a:r>
              <a:rPr lang="en-US" sz="2000" b="0" i="0" dirty="0">
                <a:effectLst/>
                <a:latin typeface="Arial" panose="020B0604020202020204" pitchFamily="34" charset="0"/>
              </a:rPr>
              <a:t>iving you may start in green yellow or red, but giving repeatedly, over the long term puts you deeper into yellow or red</a:t>
            </a:r>
            <a:r>
              <a:rPr lang="en-US" sz="2000" dirty="0">
                <a:latin typeface="Arial" panose="020B0604020202020204" pitchFamily="34" charset="0"/>
              </a:rPr>
              <a:t>. </a:t>
            </a:r>
            <a:r>
              <a:rPr lang="en-US" sz="2000" b="0" i="0" dirty="0">
                <a:effectLst/>
                <a:latin typeface="Arial" panose="020B0604020202020204" pitchFamily="34" charset="0"/>
              </a:rPr>
              <a:t>The pattern stays this way, giving, over the long term depletes, overextends, makes you anxious or resentful and disconnected from yourself. This suggests the giving is costly, unsustainable, or tied to deeper patterns such as guilt, fear, people-pleasing, or old relational wounds. This kind of giving becomes a good target for understanding and change.</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It’s not the act of giving that determines whether it’s healthy or unhealthy, it’s the pattern over time and the state you end up in. If the long-term outcome is green, the giving is likely healthy. If the long-term outcome is yellow or red, it’s worth exploring what’s driving it.</a:t>
            </a:r>
          </a:p>
          <a:p>
            <a:pPr>
              <a:buNone/>
            </a:pPr>
            <a:br>
              <a:rPr lang="en-US" dirty="0"/>
            </a:br>
            <a:endParaRPr lang="en-CA" dirty="0"/>
          </a:p>
        </p:txBody>
      </p:sp>
      <p:sp>
        <p:nvSpPr>
          <p:cNvPr id="6" name="TextBox 5">
            <a:extLst>
              <a:ext uri="{FF2B5EF4-FFF2-40B4-BE49-F238E27FC236}">
                <a16:creationId xmlns:a16="http://schemas.microsoft.com/office/drawing/2014/main" id="{84CA9693-BEFF-44E8-D913-DA53048A3F23}"/>
              </a:ext>
            </a:extLst>
          </p:cNvPr>
          <p:cNvSpPr txBox="1"/>
          <p:nvPr/>
        </p:nvSpPr>
        <p:spPr>
          <a:xfrm>
            <a:off x="361950" y="70021"/>
            <a:ext cx="12172950" cy="461665"/>
          </a:xfrm>
          <a:prstGeom prst="rect">
            <a:avLst/>
          </a:prstGeom>
          <a:noFill/>
        </p:spPr>
        <p:txBody>
          <a:bodyPr wrap="square">
            <a:spAutoFit/>
          </a:bodyPr>
          <a:lstStyle/>
          <a:p>
            <a:r>
              <a:rPr lang="en-US" sz="2400" b="0" i="0" dirty="0">
                <a:solidFill>
                  <a:srgbClr val="222222"/>
                </a:solidFill>
                <a:effectLst/>
                <a:latin typeface="Arial" panose="020B0604020202020204" pitchFamily="34" charset="0"/>
              </a:rPr>
              <a:t>WHAT IS THE DIFFERENCE BETWEEN HEALTHY AND UNHEALTHY GIVING? </a:t>
            </a:r>
            <a:endParaRPr lang="en-CA" sz="2400" dirty="0"/>
          </a:p>
        </p:txBody>
      </p:sp>
      <p:sp>
        <p:nvSpPr>
          <p:cNvPr id="3" name="Oval 2">
            <a:extLst>
              <a:ext uri="{FF2B5EF4-FFF2-40B4-BE49-F238E27FC236}">
                <a16:creationId xmlns:a16="http://schemas.microsoft.com/office/drawing/2014/main" id="{0E921E61-256B-C7BC-048E-F6AFC1F83A72}"/>
              </a:ext>
            </a:extLst>
          </p:cNvPr>
          <p:cNvSpPr/>
          <p:nvPr/>
        </p:nvSpPr>
        <p:spPr>
          <a:xfrm>
            <a:off x="38499" y="59292"/>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80925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FD1BEC-47E2-2F6D-AFBD-F22927BBF2AB}"/>
              </a:ext>
            </a:extLst>
          </p:cNvPr>
          <p:cNvSpPr>
            <a:spLocks noGrp="1"/>
          </p:cNvSpPr>
          <p:nvPr>
            <p:ph type="sldNum" sz="quarter" idx="12"/>
          </p:nvPr>
        </p:nvSpPr>
        <p:spPr/>
        <p:txBody>
          <a:bodyPr/>
          <a:lstStyle/>
          <a:p>
            <a:fld id="{33ED1689-1C0B-4D00-A14A-39B713266422}" type="slidenum">
              <a:rPr lang="en-CA" smtClean="0"/>
              <a:t>26</a:t>
            </a:fld>
            <a:endParaRPr lang="en-CA"/>
          </a:p>
        </p:txBody>
      </p:sp>
      <p:sp>
        <p:nvSpPr>
          <p:cNvPr id="4" name="TextBox 3">
            <a:extLst>
              <a:ext uri="{FF2B5EF4-FFF2-40B4-BE49-F238E27FC236}">
                <a16:creationId xmlns:a16="http://schemas.microsoft.com/office/drawing/2014/main" id="{B8DB6D6F-59B5-F0E9-72A5-A615C9FCEAA1}"/>
              </a:ext>
            </a:extLst>
          </p:cNvPr>
          <p:cNvSpPr txBox="1"/>
          <p:nvPr/>
        </p:nvSpPr>
        <p:spPr>
          <a:xfrm>
            <a:off x="375108" y="0"/>
            <a:ext cx="11441783" cy="830997"/>
          </a:xfrm>
          <a:prstGeom prst="rect">
            <a:avLst/>
          </a:prstGeom>
          <a:noFill/>
        </p:spPr>
        <p:txBody>
          <a:bodyPr wrap="square">
            <a:spAutoFit/>
          </a:bodyPr>
          <a:lstStyle/>
          <a:p>
            <a:r>
              <a:rPr lang="en-US" sz="2400" dirty="0">
                <a:solidFill>
                  <a:srgbClr val="222222"/>
                </a:solidFill>
                <a:latin typeface="Arial" panose="020B0604020202020204" pitchFamily="34" charset="0"/>
              </a:rPr>
              <a:t>I’M HAVING TROUBLE FOCUSING OR CONCENTRATING ON WEDNESDAY MORNINGS SO I MISS A LOT OF WHAT’S BEING SAID. WHAT CAN I DO?</a:t>
            </a:r>
            <a:endParaRPr lang="en-CA" sz="2400" dirty="0"/>
          </a:p>
        </p:txBody>
      </p:sp>
      <p:sp>
        <p:nvSpPr>
          <p:cNvPr id="6" name="TextBox 5">
            <a:extLst>
              <a:ext uri="{FF2B5EF4-FFF2-40B4-BE49-F238E27FC236}">
                <a16:creationId xmlns:a16="http://schemas.microsoft.com/office/drawing/2014/main" id="{994AC78C-12E4-B7A2-699D-9840E9115720}"/>
              </a:ext>
            </a:extLst>
          </p:cNvPr>
          <p:cNvSpPr txBox="1"/>
          <p:nvPr/>
        </p:nvSpPr>
        <p:spPr>
          <a:xfrm>
            <a:off x="3921550" y="847494"/>
            <a:ext cx="8251596" cy="6463308"/>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It’s so important that you have noticed that your mind is racing, you’re distracted and can’t focus during the sessions. That’s a very human experience, and it fits directly into what we’re learning. The material in this course is best absorbed when your body is in a state of calm or alert, inside your window of tolerance. When the mind is racing, that’s usually a sign you’re outside that window, which makes it much harder to take in new ideas. In those moments, the first step isn’t to push yourself to concentrate, but to bring yourself back into your optimal range using the skills we’ve already covered: grounding, breath and body-based regulation, distress-tolerance strategies, self-soothing, distraction and refocusing, and checking your personal dashboard. These aren’t side skills, they’re what allow learning and reflection to happen.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There’s also a second piece: while we try to make the course as engaging as possible, part of the work is learning to train your attention. Whether the challenge is ADHD, anxiety, rumination, or simply a wandering mind, the practice is gently bringing your attention back, again and again, just like in mindfulness. The course itself becomes a training ground. If this is a recurring pattern, you might add a target like ‘Ability to absorb material / ability to refocus attention’ to your holes diary card, especially on course days. The goal isn’t perfection; the goal is practice, notice, regulate, and return to the present moment and the course material with kindness.</a:t>
            </a:r>
          </a:p>
          <a:p>
            <a:pPr>
              <a:buNone/>
            </a:pPr>
            <a:br>
              <a:rPr lang="en-US" dirty="0"/>
            </a:br>
            <a:endParaRPr lang="en-CA" dirty="0"/>
          </a:p>
        </p:txBody>
      </p:sp>
      <p:pic>
        <p:nvPicPr>
          <p:cNvPr id="8" name="Picture 7">
            <a:extLst>
              <a:ext uri="{FF2B5EF4-FFF2-40B4-BE49-F238E27FC236}">
                <a16:creationId xmlns:a16="http://schemas.microsoft.com/office/drawing/2014/main" id="{B5317DC8-382C-D6A5-B91D-752165A8A1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08" y="1960775"/>
            <a:ext cx="3329298" cy="2750597"/>
          </a:xfrm>
          <a:prstGeom prst="rect">
            <a:avLst/>
          </a:prstGeom>
        </p:spPr>
      </p:pic>
      <p:sp>
        <p:nvSpPr>
          <p:cNvPr id="10" name="TextBox 9">
            <a:extLst>
              <a:ext uri="{FF2B5EF4-FFF2-40B4-BE49-F238E27FC236}">
                <a16:creationId xmlns:a16="http://schemas.microsoft.com/office/drawing/2014/main" id="{B62BDE71-AAE5-D1C2-4339-57EFE10488EF}"/>
              </a:ext>
            </a:extLst>
          </p:cNvPr>
          <p:cNvSpPr txBox="1"/>
          <p:nvPr/>
        </p:nvSpPr>
        <p:spPr>
          <a:xfrm>
            <a:off x="375108" y="1231626"/>
            <a:ext cx="3329298" cy="646331"/>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OPTIONAL DASHBOARD ATTENTION GUAGE</a:t>
            </a:r>
            <a:endParaRPr lang="en-CA" dirty="0"/>
          </a:p>
        </p:txBody>
      </p:sp>
      <p:sp>
        <p:nvSpPr>
          <p:cNvPr id="12" name="TextBox 11">
            <a:extLst>
              <a:ext uri="{FF2B5EF4-FFF2-40B4-BE49-F238E27FC236}">
                <a16:creationId xmlns:a16="http://schemas.microsoft.com/office/drawing/2014/main" id="{CF48C407-3CFA-E1E8-BA08-F0ABD165A111}"/>
              </a:ext>
            </a:extLst>
          </p:cNvPr>
          <p:cNvSpPr txBox="1"/>
          <p:nvPr/>
        </p:nvSpPr>
        <p:spPr>
          <a:xfrm>
            <a:off x="837021" y="2181547"/>
            <a:ext cx="3244785"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attention I’m paying</a:t>
            </a:r>
            <a:endParaRPr lang="en-CA" dirty="0">
              <a:solidFill>
                <a:schemeClr val="bg1"/>
              </a:solidFill>
            </a:endParaRPr>
          </a:p>
        </p:txBody>
      </p:sp>
      <p:sp>
        <p:nvSpPr>
          <p:cNvPr id="14" name="TextBox 13">
            <a:extLst>
              <a:ext uri="{FF2B5EF4-FFF2-40B4-BE49-F238E27FC236}">
                <a16:creationId xmlns:a16="http://schemas.microsoft.com/office/drawing/2014/main" id="{BE6AE9E0-4677-804A-2224-5EC8F54E991C}"/>
              </a:ext>
            </a:extLst>
          </p:cNvPr>
          <p:cNvSpPr txBox="1"/>
          <p:nvPr/>
        </p:nvSpPr>
        <p:spPr>
          <a:xfrm>
            <a:off x="667667" y="3961344"/>
            <a:ext cx="3329298" cy="646331"/>
          </a:xfrm>
          <a:prstGeom prst="rect">
            <a:avLst/>
          </a:prstGeom>
          <a:noFill/>
        </p:spPr>
        <p:txBody>
          <a:bodyPr wrap="square">
            <a:spAutoFit/>
          </a:bodyPr>
          <a:lstStyle/>
          <a:p>
            <a:r>
              <a:rPr lang="en-US" sz="3600" dirty="0">
                <a:solidFill>
                  <a:schemeClr val="bg1"/>
                </a:solidFill>
                <a:latin typeface="Arial" panose="020B0604020202020204" pitchFamily="34" charset="0"/>
                <a:cs typeface="Arial" panose="020B0604020202020204" pitchFamily="34" charset="0"/>
              </a:rPr>
              <a:t>100           0</a:t>
            </a:r>
            <a:endParaRPr lang="en-CA" sz="3600" dirty="0">
              <a:solidFill>
                <a:schemeClr val="bg1"/>
              </a:solidFill>
            </a:endParaRPr>
          </a:p>
        </p:txBody>
      </p:sp>
    </p:spTree>
    <p:extLst>
      <p:ext uri="{BB962C8B-B14F-4D97-AF65-F5344CB8AC3E}">
        <p14:creationId xmlns:p14="http://schemas.microsoft.com/office/powerpoint/2010/main" val="1092558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E2BCB4-2D4E-F4E8-9854-B83F29D2DF45}"/>
              </a:ext>
            </a:extLst>
          </p:cNvPr>
          <p:cNvSpPr txBox="1"/>
          <p:nvPr/>
        </p:nvSpPr>
        <p:spPr>
          <a:xfrm>
            <a:off x="207389" y="409222"/>
            <a:ext cx="11915480" cy="3970318"/>
          </a:xfrm>
          <a:prstGeom prst="rect">
            <a:avLst/>
          </a:prstGeom>
          <a:noFill/>
        </p:spPr>
        <p:txBody>
          <a:bodyPr wrap="square">
            <a:spAutoFit/>
          </a:bodyPr>
          <a:lstStyle/>
          <a:p>
            <a:pPr marL="571500" indent="-571500">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You’ve mentioned different types of therapeutic approaches; cognitive behavioral therapy, dialectical behavioral therapy and internal family systems. Don’t CBT and DBT also treat trauma? What is different about IFS?</a:t>
            </a:r>
          </a:p>
          <a:p>
            <a:pPr marL="571500" indent="-571500">
              <a:buFont typeface="Arial" panose="020B0604020202020204" pitchFamily="34" charset="0"/>
              <a:buChar char="•"/>
            </a:pPr>
            <a:endParaRPr lang="en-US" sz="3600" dirty="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Great question which deserves a full answer.</a:t>
            </a:r>
            <a:endParaRPr lang="en-CA" sz="36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48C3E05-F017-C924-DD1F-9DF35C4C2B12}"/>
              </a:ext>
            </a:extLst>
          </p:cNvPr>
          <p:cNvSpPr>
            <a:spLocks noGrp="1"/>
          </p:cNvSpPr>
          <p:nvPr>
            <p:ph type="sldNum" sz="quarter" idx="12"/>
          </p:nvPr>
        </p:nvSpPr>
        <p:spPr/>
        <p:txBody>
          <a:bodyPr/>
          <a:lstStyle/>
          <a:p>
            <a:fld id="{33ED1689-1C0B-4D00-A14A-39B713266422}" type="slidenum">
              <a:rPr lang="en-CA" smtClean="0"/>
              <a:t>27</a:t>
            </a:fld>
            <a:endParaRPr lang="en-CA"/>
          </a:p>
        </p:txBody>
      </p:sp>
    </p:spTree>
    <p:extLst>
      <p:ext uri="{BB962C8B-B14F-4D97-AF65-F5344CB8AC3E}">
        <p14:creationId xmlns:p14="http://schemas.microsoft.com/office/powerpoint/2010/main" val="2805450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40C7D-7262-5DF4-0FF5-D8C746113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799" y="4528283"/>
            <a:ext cx="3714161" cy="2158193"/>
          </a:xfrm>
          <a:prstGeom prst="rect">
            <a:avLst/>
          </a:prstGeom>
        </p:spPr>
      </p:pic>
      <p:pic>
        <p:nvPicPr>
          <p:cNvPr id="5" name="Picture 4">
            <a:extLst>
              <a:ext uri="{FF2B5EF4-FFF2-40B4-BE49-F238E27FC236}">
                <a16:creationId xmlns:a16="http://schemas.microsoft.com/office/drawing/2014/main" id="{06C6D56D-2BFE-48B0-1B53-E156BE094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967" y="265245"/>
            <a:ext cx="3180616" cy="3843234"/>
          </a:xfrm>
          <a:prstGeom prst="rect">
            <a:avLst/>
          </a:prstGeom>
        </p:spPr>
      </p:pic>
      <p:pic>
        <p:nvPicPr>
          <p:cNvPr id="7" name="Picture 6">
            <a:extLst>
              <a:ext uri="{FF2B5EF4-FFF2-40B4-BE49-F238E27FC236}">
                <a16:creationId xmlns:a16="http://schemas.microsoft.com/office/drawing/2014/main" id="{82CC0459-C939-5EDA-88C5-484A69E89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6480" y="2139236"/>
            <a:ext cx="3645679" cy="2220013"/>
          </a:xfrm>
          <a:prstGeom prst="rect">
            <a:avLst/>
          </a:prstGeom>
        </p:spPr>
      </p:pic>
      <p:pic>
        <p:nvPicPr>
          <p:cNvPr id="9" name="Picture 8">
            <a:extLst>
              <a:ext uri="{FF2B5EF4-FFF2-40B4-BE49-F238E27FC236}">
                <a16:creationId xmlns:a16="http://schemas.microsoft.com/office/drawing/2014/main" id="{214BF584-981C-1564-F8BD-63BF46B09C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1202" y="4528284"/>
            <a:ext cx="3645679" cy="2064471"/>
          </a:xfrm>
          <a:prstGeom prst="rect">
            <a:avLst/>
          </a:prstGeom>
        </p:spPr>
      </p:pic>
      <p:pic>
        <p:nvPicPr>
          <p:cNvPr id="11" name="Picture 10">
            <a:extLst>
              <a:ext uri="{FF2B5EF4-FFF2-40B4-BE49-F238E27FC236}">
                <a16:creationId xmlns:a16="http://schemas.microsoft.com/office/drawing/2014/main" id="{1D5F183C-2E47-2A85-ADFB-A95F10B897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15" y="171523"/>
            <a:ext cx="3553905" cy="1798679"/>
          </a:xfrm>
          <a:prstGeom prst="rect">
            <a:avLst/>
          </a:prstGeom>
        </p:spPr>
      </p:pic>
      <p:sp>
        <p:nvSpPr>
          <p:cNvPr id="2" name="Slide Number Placeholder 1">
            <a:extLst>
              <a:ext uri="{FF2B5EF4-FFF2-40B4-BE49-F238E27FC236}">
                <a16:creationId xmlns:a16="http://schemas.microsoft.com/office/drawing/2014/main" id="{E5864812-182D-463D-E3A7-E0F315595E98}"/>
              </a:ext>
            </a:extLst>
          </p:cNvPr>
          <p:cNvSpPr>
            <a:spLocks noGrp="1"/>
          </p:cNvSpPr>
          <p:nvPr>
            <p:ph type="sldNum" sz="quarter" idx="12"/>
          </p:nvPr>
        </p:nvSpPr>
        <p:spPr/>
        <p:txBody>
          <a:bodyPr/>
          <a:lstStyle/>
          <a:p>
            <a:fld id="{33ED1689-1C0B-4D00-A14A-39B713266422}" type="slidenum">
              <a:rPr lang="en-CA" smtClean="0"/>
              <a:t>28</a:t>
            </a:fld>
            <a:endParaRPr lang="en-CA"/>
          </a:p>
        </p:txBody>
      </p:sp>
    </p:spTree>
    <p:extLst>
      <p:ext uri="{BB962C8B-B14F-4D97-AF65-F5344CB8AC3E}">
        <p14:creationId xmlns:p14="http://schemas.microsoft.com/office/powerpoint/2010/main" val="4198806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7AB4-CA92-813B-58F3-0C81B73F1B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0451C73-2B27-9C14-4BD7-17C3F39A9BBF}"/>
              </a:ext>
            </a:extLst>
          </p:cNvPr>
          <p:cNvSpPr txBox="1"/>
          <p:nvPr/>
        </p:nvSpPr>
        <p:spPr>
          <a:xfrm>
            <a:off x="1706251" y="79284"/>
            <a:ext cx="10925666" cy="584775"/>
          </a:xfrm>
          <a:prstGeom prst="rect">
            <a:avLst/>
          </a:prstGeom>
          <a:noFill/>
        </p:spPr>
        <p:txBody>
          <a:bodyPr wrap="square">
            <a:spAutoFit/>
          </a:bodyPr>
          <a:lstStyle/>
          <a:p>
            <a:r>
              <a:rPr lang="en-US" sz="3200" dirty="0">
                <a:solidFill>
                  <a:schemeClr val="bg1"/>
                </a:solidFill>
                <a:latin typeface="Arial" panose="020B0604020202020204" pitchFamily="34" charset="0"/>
                <a:cs typeface="Times New Roman" panose="02020603050405020304" pitchFamily="18" charset="0"/>
              </a:rPr>
              <a:t>DIAGNOSING AND REPAIRING A PROBLEM</a:t>
            </a:r>
            <a:endParaRPr lang="en-CA" sz="3200" dirty="0">
              <a:solidFill>
                <a:schemeClr val="bg1"/>
              </a:solidFill>
            </a:endParaRPr>
          </a:p>
        </p:txBody>
      </p:sp>
      <p:sp>
        <p:nvSpPr>
          <p:cNvPr id="7" name="TextBox 6">
            <a:extLst>
              <a:ext uri="{FF2B5EF4-FFF2-40B4-BE49-F238E27FC236}">
                <a16:creationId xmlns:a16="http://schemas.microsoft.com/office/drawing/2014/main" id="{380A45E7-F993-4E80-A35E-E516E4A6BBCD}"/>
              </a:ext>
            </a:extLst>
          </p:cNvPr>
          <p:cNvSpPr txBox="1"/>
          <p:nvPr/>
        </p:nvSpPr>
        <p:spPr>
          <a:xfrm>
            <a:off x="75417" y="664059"/>
            <a:ext cx="12116584" cy="563231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rPr>
              <a:t>When your car suddenly breaks down, you don’t </a:t>
            </a:r>
            <a:r>
              <a:rPr lang="en-US" sz="2000" dirty="0">
                <a:latin typeface="Arial" panose="020B0604020202020204" pitchFamily="34" charset="0"/>
              </a:rPr>
              <a:t>do</a:t>
            </a:r>
            <a:r>
              <a:rPr lang="en-US" sz="2000" b="0" i="0" dirty="0">
                <a:effectLst/>
                <a:latin typeface="Arial" panose="020B0604020202020204" pitchFamily="34" charset="0"/>
              </a:rPr>
              <a:t> a full inspection. You do a quick triage: “Is it </a:t>
            </a:r>
            <a:r>
              <a:rPr lang="en-US" sz="2000" dirty="0">
                <a:latin typeface="Arial" panose="020B0604020202020204" pitchFamily="34" charset="0"/>
              </a:rPr>
              <a:t>the battery</a:t>
            </a:r>
            <a:r>
              <a:rPr lang="en-US" sz="2000" b="0" i="0" dirty="0">
                <a:effectLst/>
                <a:latin typeface="Arial" panose="020B0604020202020204" pitchFamily="34" charset="0"/>
              </a:rPr>
              <a:t>?”. “Is there gas?”. “Is something hanging off?”.</a:t>
            </a:r>
          </a:p>
          <a:p>
            <a:pPr marL="285750" indent="-285750">
              <a:buFont typeface="Arial" panose="020B0604020202020204" pitchFamily="34" charset="0"/>
              <a:buChar char="•"/>
            </a:pPr>
            <a:r>
              <a:rPr lang="en-US" sz="2000" b="0" i="0" dirty="0">
                <a:effectLst/>
                <a:latin typeface="Arial" panose="020B0604020202020204" pitchFamily="34" charset="0"/>
              </a:rPr>
              <a:t>This is </a:t>
            </a:r>
            <a:r>
              <a:rPr lang="en-US" sz="2000" dirty="0">
                <a:latin typeface="Arial" panose="020B0604020202020204" pitchFamily="34" charset="0"/>
              </a:rPr>
              <a:t>a quick</a:t>
            </a:r>
            <a:r>
              <a:rPr lang="en-US" sz="2000" b="0" i="0" dirty="0">
                <a:effectLst/>
                <a:latin typeface="Arial" panose="020B0604020202020204" pitchFamily="34" charset="0"/>
              </a:rPr>
              <a:t> diagnostic, fast, simple, and meant to </a:t>
            </a:r>
            <a:r>
              <a:rPr lang="en-US" sz="2000" dirty="0">
                <a:latin typeface="Arial" panose="020B0604020202020204" pitchFamily="34" charset="0"/>
              </a:rPr>
              <a:t>get you back on the road</a:t>
            </a:r>
            <a:r>
              <a:rPr lang="en-US" sz="2000" b="0" i="0" dirty="0">
                <a:effectLst/>
                <a:latin typeface="Arial" panose="020B0604020202020204" pitchFamily="34" charset="0"/>
              </a:rPr>
              <a:t>.</a:t>
            </a:r>
          </a:p>
          <a:p>
            <a:pPr marL="285750" indent="-285750">
              <a:buFont typeface="Arial" panose="020B0604020202020204" pitchFamily="34" charset="0"/>
              <a:buChar char="•"/>
            </a:pPr>
            <a:r>
              <a:rPr lang="en-US" sz="2000" b="0" i="0" dirty="0">
                <a:effectLst/>
                <a:latin typeface="Arial" panose="020B0604020202020204" pitchFamily="34" charset="0"/>
              </a:rPr>
              <a:t>Then you </a:t>
            </a:r>
            <a:r>
              <a:rPr lang="en-US" sz="2000" dirty="0">
                <a:latin typeface="Arial" panose="020B0604020202020204" pitchFamily="34" charset="0"/>
              </a:rPr>
              <a:t>try the quick</a:t>
            </a:r>
            <a:r>
              <a:rPr lang="en-US" sz="2000" b="0" i="0" dirty="0">
                <a:effectLst/>
                <a:latin typeface="Arial" panose="020B0604020202020204" pitchFamily="34" charset="0"/>
              </a:rPr>
              <a:t> fixes such as duct tape the bumper, add coolant, tighten the loose battery cable or call a friend or CAA.</a:t>
            </a:r>
          </a:p>
          <a:p>
            <a:pPr marL="285750" indent="-285750">
              <a:buFont typeface="Arial" panose="020B0604020202020204" pitchFamily="34" charset="0"/>
              <a:buChar char="•"/>
            </a:pPr>
            <a:r>
              <a:rPr lang="en-US" sz="2000" b="0" i="0" dirty="0">
                <a:effectLst/>
                <a:latin typeface="Arial" panose="020B0604020202020204" pitchFamily="34" charset="0"/>
              </a:rPr>
              <a:t>That’s what a crisis plan does. It’s not about understanding the deeper reasons you’re having car trouble; it’s about </a:t>
            </a:r>
            <a:r>
              <a:rPr lang="en-US" sz="2000" dirty="0">
                <a:latin typeface="Arial" panose="020B0604020202020204" pitchFamily="34" charset="0"/>
              </a:rPr>
              <a:t>quickly dealing with</a:t>
            </a:r>
            <a:r>
              <a:rPr lang="en-US" sz="2000" b="0" i="0" dirty="0">
                <a:effectLst/>
                <a:latin typeface="Arial" panose="020B0604020202020204" pitchFamily="34" charset="0"/>
              </a:rPr>
              <a:t> the situation.</a:t>
            </a:r>
          </a:p>
          <a:p>
            <a:endParaRPr lang="en-US" sz="2000" b="0" i="0" dirty="0">
              <a:effectLst/>
              <a:latin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rPr>
              <a:t>If the quick fix doesn’t work</a:t>
            </a:r>
            <a:r>
              <a:rPr lang="en-US" sz="2000" b="0" i="0" dirty="0">
                <a:effectLst/>
                <a:latin typeface="Arial" panose="020B0604020202020204" pitchFamily="34" charset="0"/>
              </a:rPr>
              <a:t>, you take </a:t>
            </a:r>
            <a:r>
              <a:rPr lang="en-US" sz="2000" dirty="0">
                <a:latin typeface="Arial" panose="020B0604020202020204" pitchFamily="34" charset="0"/>
              </a:rPr>
              <a:t>the car</a:t>
            </a:r>
            <a:r>
              <a:rPr lang="en-US" sz="2000" b="0" i="0" dirty="0">
                <a:effectLst/>
                <a:latin typeface="Arial" panose="020B0604020202020204" pitchFamily="34" charset="0"/>
              </a:rPr>
              <a:t> to your neighborhood mechanic. They don’t tear the whole car apart, they use practical diagnostics</a:t>
            </a:r>
            <a:r>
              <a:rPr lang="en-US" sz="2000" dirty="0">
                <a:latin typeface="Arial" panose="020B0604020202020204" pitchFamily="34" charset="0"/>
              </a:rPr>
              <a:t> such </a:t>
            </a:r>
            <a:r>
              <a:rPr lang="en-US" sz="2000" b="0" i="0" dirty="0">
                <a:effectLst/>
                <a:latin typeface="Arial" panose="020B0604020202020204" pitchFamily="34" charset="0"/>
              </a:rPr>
              <a:t>scanning the computer codes, looking at the brake pads, checking the alignment, testing the battery and listening to how the engine sounds</a:t>
            </a:r>
          </a:p>
          <a:p>
            <a:pPr marL="285750" indent="-285750">
              <a:buFont typeface="Arial" panose="020B0604020202020204" pitchFamily="34" charset="0"/>
              <a:buChar char="•"/>
            </a:pPr>
            <a:r>
              <a:rPr lang="en-US" sz="2000" b="0" i="0" dirty="0">
                <a:effectLst/>
                <a:latin typeface="Arial" panose="020B0604020202020204" pitchFamily="34" charset="0"/>
              </a:rPr>
              <a:t>This is similar to CBT or DBT diagnostics. For example, DBT chain analysis is like the mechanic’s step-by-step investigation while the CBT thought records are like identifying the faulty “wiring” between thoughts, feelings, and behaviors. These methods look for the patterns that cause everyday problems.</a:t>
            </a:r>
          </a:p>
          <a:p>
            <a:pPr marL="285750" indent="-285750">
              <a:buFont typeface="Arial" panose="020B0604020202020204" pitchFamily="34" charset="0"/>
              <a:buChar char="•"/>
            </a:pPr>
            <a:r>
              <a:rPr lang="en-US" sz="2000" b="0" i="0" dirty="0">
                <a:effectLst/>
                <a:latin typeface="Arial" panose="020B0604020202020204" pitchFamily="34" charset="0"/>
              </a:rPr>
              <a:t>Then the mechanic does the repairs that improve daily functioning</a:t>
            </a:r>
            <a:r>
              <a:rPr lang="en-US" sz="2000" dirty="0">
                <a:latin typeface="Arial" panose="020B0604020202020204" pitchFamily="34" charset="0"/>
              </a:rPr>
              <a:t> such as </a:t>
            </a:r>
            <a:r>
              <a:rPr lang="en-US" sz="2000" b="0" i="0" dirty="0">
                <a:effectLst/>
                <a:latin typeface="Arial" panose="020B0604020202020204" pitchFamily="34" charset="0"/>
              </a:rPr>
              <a:t>replacing brake pads, fixing the misalignment, changing the oil or repairing the sensors.</a:t>
            </a:r>
          </a:p>
          <a:p>
            <a:pPr marL="285750" indent="-285750">
              <a:buFont typeface="Arial" panose="020B0604020202020204" pitchFamily="34" charset="0"/>
              <a:buChar char="•"/>
            </a:pPr>
            <a:r>
              <a:rPr lang="en-US" sz="2000" b="0" i="0" dirty="0">
                <a:effectLst/>
                <a:latin typeface="Arial" panose="020B0604020202020204" pitchFamily="34" charset="0"/>
              </a:rPr>
              <a:t>These are CBT/DBT-level repairs, they improve your day-to-day functioning without going into the deepest layers of history.</a:t>
            </a:r>
          </a:p>
        </p:txBody>
      </p:sp>
      <p:sp>
        <p:nvSpPr>
          <p:cNvPr id="2" name="Slide Number Placeholder 1">
            <a:extLst>
              <a:ext uri="{FF2B5EF4-FFF2-40B4-BE49-F238E27FC236}">
                <a16:creationId xmlns:a16="http://schemas.microsoft.com/office/drawing/2014/main" id="{3C119A84-78F1-477B-87BF-548595EA1AC7}"/>
              </a:ext>
            </a:extLst>
          </p:cNvPr>
          <p:cNvSpPr>
            <a:spLocks noGrp="1"/>
          </p:cNvSpPr>
          <p:nvPr>
            <p:ph type="sldNum" sz="quarter" idx="12"/>
          </p:nvPr>
        </p:nvSpPr>
        <p:spPr/>
        <p:txBody>
          <a:bodyPr/>
          <a:lstStyle/>
          <a:p>
            <a:fld id="{33ED1689-1C0B-4D00-A14A-39B713266422}" type="slidenum">
              <a:rPr lang="en-CA" smtClean="0"/>
              <a:t>29</a:t>
            </a:fld>
            <a:endParaRPr lang="en-CA"/>
          </a:p>
        </p:txBody>
      </p:sp>
    </p:spTree>
    <p:extLst>
      <p:ext uri="{BB962C8B-B14F-4D97-AF65-F5344CB8AC3E}">
        <p14:creationId xmlns:p14="http://schemas.microsoft.com/office/powerpoint/2010/main" val="270060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DF2752-6E0E-2C00-F38B-C67A020FE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4099" y="452437"/>
            <a:ext cx="4843801" cy="5953126"/>
          </a:xfrm>
          <a:prstGeom prst="rect">
            <a:avLst/>
          </a:prstGeom>
        </p:spPr>
      </p:pic>
      <p:sp>
        <p:nvSpPr>
          <p:cNvPr id="3" name="Slide Number Placeholder 2">
            <a:extLst>
              <a:ext uri="{FF2B5EF4-FFF2-40B4-BE49-F238E27FC236}">
                <a16:creationId xmlns:a16="http://schemas.microsoft.com/office/drawing/2014/main" id="{03AE25E2-CB46-3252-1FF1-8DE02C9990A7}"/>
              </a:ext>
            </a:extLst>
          </p:cNvPr>
          <p:cNvSpPr>
            <a:spLocks noGrp="1"/>
          </p:cNvSpPr>
          <p:nvPr>
            <p:ph type="sldNum" sz="quarter" idx="12"/>
          </p:nvPr>
        </p:nvSpPr>
        <p:spPr/>
        <p:txBody>
          <a:bodyPr/>
          <a:lstStyle/>
          <a:p>
            <a:fld id="{33ED1689-1C0B-4D00-A14A-39B713266422}" type="slidenum">
              <a:rPr lang="en-CA" smtClean="0"/>
              <a:t>3</a:t>
            </a:fld>
            <a:endParaRPr lang="en-CA"/>
          </a:p>
        </p:txBody>
      </p:sp>
    </p:spTree>
    <p:extLst>
      <p:ext uri="{BB962C8B-B14F-4D97-AF65-F5344CB8AC3E}">
        <p14:creationId xmlns:p14="http://schemas.microsoft.com/office/powerpoint/2010/main" val="3903844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FD22A-15F8-253B-32DB-F74B8252214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3FDA3A1-3720-3795-1F35-5E2F0DEADF88}"/>
              </a:ext>
            </a:extLst>
          </p:cNvPr>
          <p:cNvSpPr txBox="1"/>
          <p:nvPr/>
        </p:nvSpPr>
        <p:spPr>
          <a:xfrm>
            <a:off x="1385739" y="343235"/>
            <a:ext cx="11057641" cy="584775"/>
          </a:xfrm>
          <a:prstGeom prst="rect">
            <a:avLst/>
          </a:prstGeom>
          <a:noFill/>
        </p:spPr>
        <p:txBody>
          <a:bodyPr wrap="square">
            <a:spAutoFit/>
          </a:bodyPr>
          <a:lstStyle/>
          <a:p>
            <a:r>
              <a:rPr lang="en-US" sz="3200" dirty="0">
                <a:solidFill>
                  <a:schemeClr val="bg1"/>
                </a:solidFill>
                <a:latin typeface="Arial" panose="020B0604020202020204" pitchFamily="34" charset="0"/>
                <a:cs typeface="Times New Roman" panose="02020603050405020304" pitchFamily="18" charset="0"/>
              </a:rPr>
              <a:t>DIAGNOSING AND REPAIRING A PROBLEM</a:t>
            </a:r>
            <a:endParaRPr lang="en-CA" sz="3200" dirty="0">
              <a:solidFill>
                <a:schemeClr val="bg1"/>
              </a:solidFill>
            </a:endParaRPr>
          </a:p>
        </p:txBody>
      </p:sp>
      <p:sp>
        <p:nvSpPr>
          <p:cNvPr id="7" name="TextBox 6">
            <a:extLst>
              <a:ext uri="{FF2B5EF4-FFF2-40B4-BE49-F238E27FC236}">
                <a16:creationId xmlns:a16="http://schemas.microsoft.com/office/drawing/2014/main" id="{EE243D31-EFC0-2CE4-1A1D-92B7B23A94EB}"/>
              </a:ext>
            </a:extLst>
          </p:cNvPr>
          <p:cNvSpPr txBox="1"/>
          <p:nvPr/>
        </p:nvSpPr>
        <p:spPr>
          <a:xfrm>
            <a:off x="0" y="1418204"/>
            <a:ext cx="12191999" cy="470898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rPr>
              <a:t>Sometimes the neighborhood mechanic says: “The real problem is deeper. You need to take this to the dealership</a:t>
            </a:r>
            <a:r>
              <a:rPr lang="en-US" sz="2000" dirty="0">
                <a:latin typeface="Arial" panose="020B0604020202020204" pitchFamily="34" charset="0"/>
              </a:rPr>
              <a:t> </a:t>
            </a:r>
            <a:r>
              <a:rPr lang="en-US" sz="2000" b="0" i="0" dirty="0">
                <a:effectLst/>
                <a:latin typeface="Arial" panose="020B0604020202020204" pitchFamily="34" charset="0"/>
              </a:rPr>
              <a:t>they have the specialized tools and skills.”</a:t>
            </a:r>
          </a:p>
          <a:p>
            <a:pPr marL="285750" indent="-285750">
              <a:buFont typeface="Arial" panose="020B0604020202020204" pitchFamily="34" charset="0"/>
              <a:buChar char="•"/>
            </a:pPr>
            <a:r>
              <a:rPr lang="en-US" sz="2000" b="0" i="0" dirty="0">
                <a:effectLst/>
                <a:latin typeface="Arial" panose="020B0604020202020204" pitchFamily="34" charset="0"/>
              </a:rPr>
              <a:t>The dealership or manufacturer uses the most advanced diagnostics</a:t>
            </a:r>
            <a:r>
              <a:rPr lang="en-US" sz="2000" dirty="0">
                <a:latin typeface="Arial" panose="020B0604020202020204" pitchFamily="34" charset="0"/>
              </a:rPr>
              <a:t> such as </a:t>
            </a:r>
            <a:r>
              <a:rPr lang="en-US" sz="2000" b="0" i="0" dirty="0">
                <a:effectLst/>
                <a:latin typeface="Arial" panose="020B0604020202020204" pitchFamily="34" charset="0"/>
              </a:rPr>
              <a:t>taking apart the engine, checking the frame, reading the deep-level computer logs or assessing damage from old accidents you barely remember.</a:t>
            </a:r>
          </a:p>
          <a:p>
            <a:pPr marL="285750" indent="-285750">
              <a:buFont typeface="Arial" panose="020B0604020202020204" pitchFamily="34" charset="0"/>
              <a:buChar char="•"/>
            </a:pPr>
            <a:r>
              <a:rPr lang="en-US" sz="2000" b="0" i="0" dirty="0">
                <a:effectLst/>
                <a:latin typeface="Arial" panose="020B0604020202020204" pitchFamily="34" charset="0"/>
              </a:rPr>
              <a:t>This level of diagnostics is what trauma therapy does. It’s like</a:t>
            </a:r>
            <a:r>
              <a:rPr lang="en-US" sz="2000" dirty="0">
                <a:latin typeface="Arial" panose="020B0604020202020204" pitchFamily="34" charset="0"/>
              </a:rPr>
              <a:t> </a:t>
            </a:r>
            <a:r>
              <a:rPr lang="en-US" sz="2000" b="0" i="0" dirty="0">
                <a:effectLst/>
                <a:latin typeface="Arial" panose="020B0604020202020204" pitchFamily="34" charset="0"/>
              </a:rPr>
              <a:t>Internal Family Systems (IFS), where you map out your parts</a:t>
            </a:r>
            <a:r>
              <a:rPr lang="en-US" sz="2000" dirty="0">
                <a:latin typeface="Arial" panose="020B0604020202020204" pitchFamily="34" charset="0"/>
              </a:rPr>
              <a:t>, </a:t>
            </a:r>
            <a:r>
              <a:rPr lang="en-US" sz="2000" b="0" i="0" dirty="0">
                <a:effectLst/>
                <a:latin typeface="Arial" panose="020B0604020202020204" pitchFamily="34" charset="0"/>
              </a:rPr>
              <a:t>EMDR, where you track how old memories still fire in the present or Somatic trauma work, where you assess how trauma lives in the body</a:t>
            </a:r>
          </a:p>
          <a:p>
            <a:pPr marL="285750" indent="-285750">
              <a:buFont typeface="Arial" panose="020B0604020202020204" pitchFamily="34" charset="0"/>
              <a:buChar char="•"/>
            </a:pPr>
            <a:r>
              <a:rPr lang="en-US" sz="2000" b="0" i="0" dirty="0">
                <a:effectLst/>
                <a:latin typeface="Arial" panose="020B0604020202020204" pitchFamily="34" charset="0"/>
              </a:rPr>
              <a:t>These methods reveal the deeper structure, the foundation, the original injuries, the parts of the system that have been protecting you for decades. Then trauma therapy does the slow, expert-level repairs</a:t>
            </a:r>
            <a:r>
              <a:rPr lang="en-US" sz="2000" dirty="0">
                <a:latin typeface="Arial" panose="020B0604020202020204" pitchFamily="34" charset="0"/>
              </a:rPr>
              <a:t> such as </a:t>
            </a:r>
            <a:r>
              <a:rPr lang="en-US" sz="2000" b="0" i="0" dirty="0">
                <a:effectLst/>
                <a:latin typeface="Arial" panose="020B0604020202020204" pitchFamily="34" charset="0"/>
              </a:rPr>
              <a:t>rebuilding the engine, straightening the frame, replacing the damaged wiring from past crashes or restoring what was never built safely in the first place. This is the level at which old trauma is healed, not just managed.</a:t>
            </a:r>
            <a:br>
              <a:rPr lang="en-US" sz="2000" dirty="0"/>
            </a:br>
            <a:br>
              <a:rPr lang="en-US" sz="2000" dirty="0"/>
            </a:br>
            <a:endParaRPr lang="en-CA" sz="2000" dirty="0"/>
          </a:p>
        </p:txBody>
      </p:sp>
      <p:sp>
        <p:nvSpPr>
          <p:cNvPr id="2" name="Slide Number Placeholder 1">
            <a:extLst>
              <a:ext uri="{FF2B5EF4-FFF2-40B4-BE49-F238E27FC236}">
                <a16:creationId xmlns:a16="http://schemas.microsoft.com/office/drawing/2014/main" id="{07A6C448-5F2F-3877-06A6-63301088C92E}"/>
              </a:ext>
            </a:extLst>
          </p:cNvPr>
          <p:cNvSpPr>
            <a:spLocks noGrp="1"/>
          </p:cNvSpPr>
          <p:nvPr>
            <p:ph type="sldNum" sz="quarter" idx="12"/>
          </p:nvPr>
        </p:nvSpPr>
        <p:spPr/>
        <p:txBody>
          <a:bodyPr/>
          <a:lstStyle/>
          <a:p>
            <a:fld id="{33ED1689-1C0B-4D00-A14A-39B713266422}" type="slidenum">
              <a:rPr lang="en-CA" smtClean="0"/>
              <a:t>30</a:t>
            </a:fld>
            <a:endParaRPr lang="en-CA"/>
          </a:p>
        </p:txBody>
      </p:sp>
    </p:spTree>
    <p:extLst>
      <p:ext uri="{BB962C8B-B14F-4D97-AF65-F5344CB8AC3E}">
        <p14:creationId xmlns:p14="http://schemas.microsoft.com/office/powerpoint/2010/main" val="297611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68ADF-A7C6-BFA7-002C-C5E0DAD76D8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9EDA337-751B-2B1C-4A42-BB9FFB7AC3A7}"/>
              </a:ext>
            </a:extLst>
          </p:cNvPr>
          <p:cNvSpPr txBox="1"/>
          <p:nvPr/>
        </p:nvSpPr>
        <p:spPr>
          <a:xfrm>
            <a:off x="1385740" y="437503"/>
            <a:ext cx="11067068" cy="584775"/>
          </a:xfrm>
          <a:prstGeom prst="rect">
            <a:avLst/>
          </a:prstGeom>
          <a:noFill/>
        </p:spPr>
        <p:txBody>
          <a:bodyPr wrap="square">
            <a:spAutoFit/>
          </a:bodyPr>
          <a:lstStyle/>
          <a:p>
            <a:r>
              <a:rPr lang="en-US" sz="3200" dirty="0">
                <a:solidFill>
                  <a:schemeClr val="bg1"/>
                </a:solidFill>
                <a:latin typeface="Arial" panose="020B0604020202020204" pitchFamily="34" charset="0"/>
                <a:cs typeface="Times New Roman" panose="02020603050405020304" pitchFamily="18" charset="0"/>
              </a:rPr>
              <a:t>DIAGNOSING AND REPAIRING A PROBLEM</a:t>
            </a:r>
            <a:endParaRPr lang="en-CA" sz="3200" dirty="0">
              <a:solidFill>
                <a:schemeClr val="bg1"/>
              </a:solidFill>
            </a:endParaRPr>
          </a:p>
        </p:txBody>
      </p:sp>
      <p:sp>
        <p:nvSpPr>
          <p:cNvPr id="7" name="TextBox 6">
            <a:extLst>
              <a:ext uri="{FF2B5EF4-FFF2-40B4-BE49-F238E27FC236}">
                <a16:creationId xmlns:a16="http://schemas.microsoft.com/office/drawing/2014/main" id="{E92022AF-955D-20A5-FF72-F39DC545F68B}"/>
              </a:ext>
            </a:extLst>
          </p:cNvPr>
          <p:cNvSpPr txBox="1"/>
          <p:nvPr/>
        </p:nvSpPr>
        <p:spPr>
          <a:xfrm>
            <a:off x="177146" y="1163679"/>
            <a:ext cx="11837708" cy="4893647"/>
          </a:xfrm>
          <a:prstGeom prst="rect">
            <a:avLst/>
          </a:prstGeom>
          <a:noFill/>
        </p:spPr>
        <p:txBody>
          <a:bodyPr wrap="square">
            <a:spAutoFit/>
          </a:bodyPr>
          <a:lstStyle/>
          <a:p>
            <a:br>
              <a:rPr lang="en-US" sz="2400" dirty="0"/>
            </a:br>
            <a:r>
              <a:rPr lang="en-US" sz="2400" b="0" i="0" dirty="0">
                <a:solidFill>
                  <a:schemeClr val="bg1"/>
                </a:solidFill>
                <a:effectLst/>
                <a:latin typeface="Arial" panose="020B0604020202020204" pitchFamily="34" charset="0"/>
              </a:rPr>
              <a:t>Roadside crisis plans: </a:t>
            </a:r>
            <a:r>
              <a:rPr lang="en-US" sz="2400" b="0" i="0" dirty="0">
                <a:effectLst/>
                <a:latin typeface="Arial" panose="020B0604020202020204" pitchFamily="34" charset="0"/>
              </a:rPr>
              <a:t>do a quick triage, realize you’re in a hole, don’t make it worse, use</a:t>
            </a:r>
            <a:r>
              <a:rPr lang="en-US" sz="2400" dirty="0">
                <a:latin typeface="Arial" panose="020B0604020202020204" pitchFamily="34" charset="0"/>
              </a:rPr>
              <a:t> a crisis plan</a:t>
            </a:r>
            <a:r>
              <a:rPr lang="en-US" sz="2400" b="0" i="0" dirty="0">
                <a:effectLst/>
                <a:latin typeface="Arial" panose="020B0604020202020204" pitchFamily="34" charset="0"/>
              </a:rPr>
              <a:t> </a:t>
            </a:r>
            <a:r>
              <a:rPr lang="en-US" sz="2400" dirty="0">
                <a:latin typeface="Arial" panose="020B0604020202020204" pitchFamily="34" charset="0"/>
              </a:rPr>
              <a:t>to</a:t>
            </a:r>
            <a:r>
              <a:rPr lang="en-US" sz="2400" b="0" i="0" dirty="0">
                <a:effectLst/>
                <a:latin typeface="Arial" panose="020B0604020202020204" pitchFamily="34" charset="0"/>
              </a:rPr>
              <a:t> stabilize the situation and get you home safely. This is not deep</a:t>
            </a:r>
            <a:r>
              <a:rPr lang="en-US" sz="2400" dirty="0">
                <a:latin typeface="Arial" panose="020B0604020202020204" pitchFamily="34" charset="0"/>
              </a:rPr>
              <a:t>, n</a:t>
            </a:r>
            <a:r>
              <a:rPr lang="en-US" sz="2400" b="0" i="0" dirty="0">
                <a:effectLst/>
                <a:latin typeface="Arial" panose="020B0604020202020204" pitchFamily="34" charset="0"/>
              </a:rPr>
              <a:t>ot diagnostic it </a:t>
            </a:r>
            <a:r>
              <a:rPr lang="en-US" sz="2400" dirty="0">
                <a:latin typeface="Arial" panose="020B0604020202020204" pitchFamily="34" charset="0"/>
              </a:rPr>
              <a:t>j</a:t>
            </a:r>
            <a:r>
              <a:rPr lang="en-US" sz="2400" b="0" i="0" dirty="0">
                <a:effectLst/>
                <a:latin typeface="Arial" panose="020B0604020202020204" pitchFamily="34" charset="0"/>
              </a:rPr>
              <a:t>ust focuses on immediate safety.</a:t>
            </a:r>
            <a:br>
              <a:rPr lang="en-US" sz="2400" dirty="0"/>
            </a:br>
            <a:br>
              <a:rPr lang="en-US" sz="2400" dirty="0"/>
            </a:br>
            <a:r>
              <a:rPr lang="en-US" sz="2400" b="0" i="0" dirty="0">
                <a:solidFill>
                  <a:schemeClr val="bg1"/>
                </a:solidFill>
                <a:effectLst/>
                <a:latin typeface="Arial" panose="020B0604020202020204" pitchFamily="34" charset="0"/>
              </a:rPr>
              <a:t>Neighborhood Garage CBT</a:t>
            </a:r>
            <a:r>
              <a:rPr lang="en-US" sz="2400" dirty="0">
                <a:solidFill>
                  <a:schemeClr val="bg1"/>
                </a:solidFill>
                <a:latin typeface="Arial" panose="020B0604020202020204" pitchFamily="34" charset="0"/>
              </a:rPr>
              <a:t> and </a:t>
            </a:r>
            <a:r>
              <a:rPr lang="en-US" sz="2400" b="0" i="0" dirty="0">
                <a:solidFill>
                  <a:schemeClr val="bg1"/>
                </a:solidFill>
                <a:effectLst/>
                <a:latin typeface="Arial" panose="020B0604020202020204" pitchFamily="34" charset="0"/>
              </a:rPr>
              <a:t>DBT</a:t>
            </a:r>
            <a:r>
              <a:rPr lang="en-US" sz="2400" dirty="0">
                <a:solidFill>
                  <a:schemeClr val="bg1"/>
                </a:solidFill>
                <a:latin typeface="Arial" panose="020B0604020202020204" pitchFamily="34" charset="0"/>
              </a:rPr>
              <a:t>: </a:t>
            </a:r>
            <a:r>
              <a:rPr lang="en-US" sz="2400" dirty="0">
                <a:latin typeface="Arial" panose="020B0604020202020204" pitchFamily="34" charset="0"/>
              </a:rPr>
              <a:t>Do more t</a:t>
            </a:r>
            <a:r>
              <a:rPr lang="en-US" sz="2400" b="0" i="0" dirty="0">
                <a:effectLst/>
                <a:latin typeface="Arial" panose="020B0604020202020204" pitchFamily="34" charset="0"/>
              </a:rPr>
              <a:t>horough but practical diagnostics, such as finding intermediate holes and repairing patterns of everyday thoughts and behaviors.</a:t>
            </a:r>
            <a:br>
              <a:rPr lang="en-US" sz="2400" dirty="0"/>
            </a:br>
            <a:br>
              <a:rPr lang="en-US" sz="2400" dirty="0"/>
            </a:br>
            <a:r>
              <a:rPr lang="en-US" sz="2400" b="0" i="0" dirty="0">
                <a:solidFill>
                  <a:schemeClr val="bg1"/>
                </a:solidFill>
                <a:effectLst/>
                <a:latin typeface="Arial" panose="020B0604020202020204" pitchFamily="34" charset="0"/>
              </a:rPr>
              <a:t>Dealership Specialist trauma therapy: </a:t>
            </a:r>
            <a:r>
              <a:rPr lang="en-US" sz="2400" b="0" i="0" dirty="0">
                <a:effectLst/>
                <a:latin typeface="Arial" panose="020B0604020202020204" pitchFamily="34" charset="0"/>
              </a:rPr>
              <a:t>Does advanced diagnostics such as understanding internal family parts or advanced holes diary card targets. It does deep structural restoration of these parts which carry wounds, early injuries that form foundational patterns</a:t>
            </a:r>
            <a:r>
              <a:rPr lang="en-US" sz="2400" dirty="0">
                <a:latin typeface="Arial" panose="020B0604020202020204" pitchFamily="34" charset="0"/>
              </a:rPr>
              <a:t> of thinking, feeling and behaving.</a:t>
            </a:r>
            <a:endParaRPr lang="en-CA" sz="2400" dirty="0"/>
          </a:p>
        </p:txBody>
      </p:sp>
      <p:sp>
        <p:nvSpPr>
          <p:cNvPr id="2" name="Slide Number Placeholder 1">
            <a:extLst>
              <a:ext uri="{FF2B5EF4-FFF2-40B4-BE49-F238E27FC236}">
                <a16:creationId xmlns:a16="http://schemas.microsoft.com/office/drawing/2014/main" id="{84512715-44B0-A353-9732-0A0BA56CFD8E}"/>
              </a:ext>
            </a:extLst>
          </p:cNvPr>
          <p:cNvSpPr>
            <a:spLocks noGrp="1"/>
          </p:cNvSpPr>
          <p:nvPr>
            <p:ph type="sldNum" sz="quarter" idx="12"/>
          </p:nvPr>
        </p:nvSpPr>
        <p:spPr/>
        <p:txBody>
          <a:bodyPr/>
          <a:lstStyle/>
          <a:p>
            <a:fld id="{33ED1689-1C0B-4D00-A14A-39B713266422}" type="slidenum">
              <a:rPr lang="en-CA" smtClean="0"/>
              <a:t>31</a:t>
            </a:fld>
            <a:endParaRPr lang="en-CA"/>
          </a:p>
        </p:txBody>
      </p:sp>
    </p:spTree>
    <p:extLst>
      <p:ext uri="{BB962C8B-B14F-4D97-AF65-F5344CB8AC3E}">
        <p14:creationId xmlns:p14="http://schemas.microsoft.com/office/powerpoint/2010/main" val="2667782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872AF-531B-A2DD-0A7B-B7AE30DA46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1F3FBB-04AC-0DB1-67A2-CB4ABAFA09AE}"/>
              </a:ext>
            </a:extLst>
          </p:cNvPr>
          <p:cNvSpPr txBox="1"/>
          <p:nvPr/>
        </p:nvSpPr>
        <p:spPr>
          <a:xfrm>
            <a:off x="-6286" y="680104"/>
            <a:ext cx="12191999" cy="5679183"/>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So far, we’ve compared three levels of diagnostic depth, roadside (Crisis Plan), neighbourhood garage (CBT/DBT) and dealership specialist (Trauma Therapy, e.g., IFS). IFS and other trauma therapies require a more complex theoretical understanding of the mind. </a:t>
            </a: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CBT analyzes automatic thoughts, beliefs, and behaviours using thought records while DBT analyzes triggers, emotions, urges, sensations using chain (holes) analysis. These tools tell you what is happening and what contributes to it, they do not ask why these patterns developed during childhood or how attachment history shapes them. These deeper questions require a different level of </a:t>
            </a:r>
            <a:r>
              <a:rPr lang="en-CA" sz="2000" kern="0" dirty="0">
                <a:latin typeface="Arial" panose="020B0604020202020204" pitchFamily="34" charset="0"/>
                <a:ea typeface="Times New Roman" panose="02020603050405020304" pitchFamily="18" charset="0"/>
                <a:cs typeface="Arial" panose="020B0604020202020204" pitchFamily="34" charset="0"/>
              </a:rPr>
              <a:t>understanding</a:t>
            </a:r>
            <a:r>
              <a:rPr lang="en-CA" sz="2000" kern="0" dirty="0">
                <a:effectLst/>
                <a:latin typeface="Arial" panose="020B0604020202020204" pitchFamily="34" charset="0"/>
                <a:ea typeface="Times New Roman" panose="02020603050405020304" pitchFamily="18" charset="0"/>
                <a:cs typeface="Arial" panose="020B0604020202020204" pitchFamily="34" charset="0"/>
              </a:rPr>
              <a:t>.</a:t>
            </a:r>
            <a:endParaRPr lang="en-CA" sz="20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100" dirty="0">
                <a:effectLst/>
                <a:latin typeface="Arial" panose="020B0604020202020204" pitchFamily="34" charset="0"/>
                <a:ea typeface="Calibri" panose="020F0502020204030204" pitchFamily="34" charset="0"/>
                <a:cs typeface="Arial" panose="020B0604020202020204" pitchFamily="34" charset="0"/>
              </a:rPr>
              <a:t>Trauma therapies like </a:t>
            </a:r>
            <a:r>
              <a:rPr lang="en-CA" sz="2000" kern="0" dirty="0">
                <a:effectLst/>
                <a:latin typeface="Arial" panose="020B0604020202020204" pitchFamily="34" charset="0"/>
                <a:ea typeface="Times New Roman" panose="02020603050405020304" pitchFamily="18" charset="0"/>
                <a:cs typeface="Arial" panose="020B0604020202020204" pitchFamily="34" charset="0"/>
              </a:rPr>
              <a:t>IFS </a:t>
            </a:r>
            <a:r>
              <a:rPr lang="en-CA" sz="2000" kern="0" dirty="0">
                <a:latin typeface="Arial" panose="020B0604020202020204" pitchFamily="34" charset="0"/>
                <a:ea typeface="Times New Roman" panose="02020603050405020304" pitchFamily="18" charset="0"/>
                <a:cs typeface="Arial" panose="020B0604020202020204" pitchFamily="34" charset="0"/>
              </a:rPr>
              <a:t>are</a:t>
            </a:r>
            <a:r>
              <a:rPr lang="en-CA" sz="2000" kern="0" dirty="0">
                <a:effectLst/>
                <a:latin typeface="Arial" panose="020B0604020202020204" pitchFamily="34" charset="0"/>
                <a:ea typeface="Times New Roman" panose="02020603050405020304" pitchFamily="18" charset="0"/>
                <a:cs typeface="Arial" panose="020B0604020202020204" pitchFamily="34" charset="0"/>
              </a:rPr>
              <a:t> like taking the car to the manufacturer’s dealership. A dealership doesn’t just use the neighbourhood mechanic’s tools. It accesses the deepest part of the car’s internal computer</a:t>
            </a:r>
            <a:r>
              <a:rPr lang="en-CA" sz="2000" kern="0" dirty="0">
                <a:latin typeface="Arial" panose="020B0604020202020204" pitchFamily="34" charset="0"/>
                <a:ea typeface="Times New Roman" panose="02020603050405020304" pitchFamily="18" charset="0"/>
                <a:cs typeface="Arial" panose="020B0604020202020204" pitchFamily="34" charset="0"/>
              </a:rPr>
              <a:t> and </a:t>
            </a:r>
            <a:r>
              <a:rPr lang="en-CA" sz="2000" kern="0" dirty="0">
                <a:effectLst/>
                <a:latin typeface="Arial" panose="020B0604020202020204" pitchFamily="34" charset="0"/>
                <a:ea typeface="Times New Roman" panose="02020603050405020304" pitchFamily="18" charset="0"/>
                <a:cs typeface="Arial" panose="020B0604020202020204" pitchFamily="34" charset="0"/>
              </a:rPr>
              <a:t>the systems built at the factory, before the car ever drove its first mile.</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IFS does something very similar; it goes beneath the surface patterns to the mind’s internal architecture. It asks which part of you is driving this moment? Is this a protector, a firefighter, or an exiled part? What is the original emotional injury that this part was created to protect? When did this part take on its role, in childhood? adolescence? adulthood? Is this reaction connected to an old attachment wound? And </a:t>
            </a:r>
            <a:r>
              <a:rPr lang="en-CA" sz="2000" kern="0" dirty="0">
                <a:latin typeface="Arial" panose="020B0604020202020204" pitchFamily="34" charset="0"/>
                <a:ea typeface="Times New Roman" panose="02020603050405020304" pitchFamily="18" charset="0"/>
                <a:cs typeface="Arial" panose="020B0604020202020204" pitchFamily="34" charset="0"/>
              </a:rPr>
              <a:t>w</a:t>
            </a:r>
            <a:r>
              <a:rPr lang="en-CA" sz="2000" kern="0" dirty="0">
                <a:effectLst/>
                <a:latin typeface="Arial" panose="020B0604020202020204" pitchFamily="34" charset="0"/>
                <a:ea typeface="Times New Roman" panose="02020603050405020304" pitchFamily="18" charset="0"/>
                <a:cs typeface="Arial" panose="020B0604020202020204" pitchFamily="34" charset="0"/>
              </a:rPr>
              <a:t>hat does this part fear would happen if it didn’t do its job?</a:t>
            </a:r>
            <a:endParaRPr lang="en-CA" sz="2000" kern="0" dirty="0">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A51849C4-969E-E81C-0B3E-CDF262AA4B32}"/>
              </a:ext>
            </a:extLst>
          </p:cNvPr>
          <p:cNvSpPr txBox="1"/>
          <p:nvPr/>
        </p:nvSpPr>
        <p:spPr>
          <a:xfrm>
            <a:off x="306370" y="37048"/>
            <a:ext cx="11962614" cy="461665"/>
          </a:xfrm>
          <a:prstGeom prst="rect">
            <a:avLst/>
          </a:prstGeom>
          <a:noFill/>
        </p:spPr>
        <p:txBody>
          <a:bodyPr wrap="square">
            <a:spAutoFit/>
          </a:bodyPr>
          <a:lstStyle/>
          <a:p>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WHY </a:t>
            </a:r>
            <a:r>
              <a:rPr lang="en-CA" sz="24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TRAUMA THERAPY</a:t>
            </a: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REQUIRES A DEEP UNDERSTANDING OF THE MIND</a:t>
            </a:r>
            <a:endParaRPr lang="en-CA" sz="2400"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429416A5-5AE1-9E9F-CF2F-2CD4C7BBE037}"/>
              </a:ext>
            </a:extLst>
          </p:cNvPr>
          <p:cNvSpPr>
            <a:spLocks noGrp="1"/>
          </p:cNvSpPr>
          <p:nvPr>
            <p:ph type="sldNum" sz="quarter" idx="12"/>
          </p:nvPr>
        </p:nvSpPr>
        <p:spPr/>
        <p:txBody>
          <a:bodyPr/>
          <a:lstStyle/>
          <a:p>
            <a:fld id="{33ED1689-1C0B-4D00-A14A-39B713266422}" type="slidenum">
              <a:rPr lang="en-CA" smtClean="0"/>
              <a:t>32</a:t>
            </a:fld>
            <a:endParaRPr lang="en-CA"/>
          </a:p>
        </p:txBody>
      </p:sp>
    </p:spTree>
    <p:extLst>
      <p:ext uri="{BB962C8B-B14F-4D97-AF65-F5344CB8AC3E}">
        <p14:creationId xmlns:p14="http://schemas.microsoft.com/office/powerpoint/2010/main" val="3027917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307A6B-B5A6-5E7F-36C3-E22ECB8B426E}"/>
              </a:ext>
            </a:extLst>
          </p:cNvPr>
          <p:cNvSpPr txBox="1"/>
          <p:nvPr/>
        </p:nvSpPr>
        <p:spPr>
          <a:xfrm>
            <a:off x="-111551" y="406726"/>
            <a:ext cx="12191999" cy="6599564"/>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To answer these questions, we need a map of the mind’s deeper structure, not just a list of thoughts or behaviours. Because many parts were formed during early attachment experiences, we need to understand anxious, avoidant, and disorganized attachment patterns, childhood emotional neglect, parentification and how early trauma shapes the nervous system.</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Because trauma reorganizes the nervous system, we also need to understand fragmentation of the self and dissociation, hypervigilance, body-based memory and fight-flight-freeze responses.</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Trauma therapies like IFS require that we understand these concepts because </a:t>
            </a:r>
            <a:r>
              <a:rPr lang="en-CA" sz="2000" kern="0" dirty="0">
                <a:latin typeface="Arial" panose="020B0604020202020204" pitchFamily="34" charset="0"/>
                <a:ea typeface="Times New Roman" panose="02020603050405020304" pitchFamily="18" charset="0"/>
                <a:cs typeface="Arial" panose="020B0604020202020204" pitchFamily="34" charset="0"/>
              </a:rPr>
              <a:t>they</a:t>
            </a:r>
            <a:r>
              <a:rPr lang="en-CA" sz="2000" kern="0" dirty="0">
                <a:effectLst/>
                <a:latin typeface="Arial" panose="020B0604020202020204" pitchFamily="34" charset="0"/>
                <a:ea typeface="Times New Roman" panose="02020603050405020304" pitchFamily="18" charset="0"/>
                <a:cs typeface="Arial" panose="020B0604020202020204" pitchFamily="34" charset="0"/>
              </a:rPr>
              <a:t> don’t just fix the symptoms, </a:t>
            </a:r>
            <a:r>
              <a:rPr lang="en-CA" sz="2000" kern="0" dirty="0">
                <a:latin typeface="Arial" panose="020B0604020202020204" pitchFamily="34" charset="0"/>
                <a:ea typeface="Times New Roman" panose="02020603050405020304" pitchFamily="18" charset="0"/>
                <a:cs typeface="Arial" panose="020B0604020202020204" pitchFamily="34" charset="0"/>
              </a:rPr>
              <a:t>they</a:t>
            </a:r>
            <a:r>
              <a:rPr lang="en-CA" sz="2000" kern="0" dirty="0">
                <a:effectLst/>
                <a:latin typeface="Arial" panose="020B0604020202020204" pitchFamily="34" charset="0"/>
                <a:ea typeface="Times New Roman" panose="02020603050405020304" pitchFamily="18" charset="0"/>
                <a:cs typeface="Arial" panose="020B0604020202020204" pitchFamily="34" charset="0"/>
              </a:rPr>
              <a:t> aim to repair the original wounds. This is why in </a:t>
            </a:r>
            <a:r>
              <a:rPr lang="en-CA" sz="2000" kern="0" dirty="0">
                <a:latin typeface="Arial" panose="020B0604020202020204" pitchFamily="34" charset="0"/>
                <a:ea typeface="Times New Roman" panose="02020603050405020304" pitchFamily="18" charset="0"/>
                <a:cs typeface="Arial" panose="020B0604020202020204" pitchFamily="34" charset="0"/>
              </a:rPr>
              <a:t>such</a:t>
            </a:r>
            <a:r>
              <a:rPr lang="en-CA" sz="2000" kern="0" dirty="0">
                <a:effectLst/>
                <a:latin typeface="Arial" panose="020B0604020202020204" pitchFamily="34" charset="0"/>
                <a:ea typeface="Times New Roman" panose="02020603050405020304" pitchFamily="18" charset="0"/>
                <a:cs typeface="Arial" panose="020B0604020202020204" pitchFamily="34" charset="0"/>
              </a:rPr>
              <a:t> therapies the assessment has to go deeper than CBT or DBT.</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CBT/DBT </a:t>
            </a:r>
            <a:r>
              <a:rPr lang="en-CA" sz="2000" kern="0" dirty="0">
                <a:latin typeface="Arial" panose="020B0604020202020204" pitchFamily="34" charset="0"/>
                <a:ea typeface="Times New Roman" panose="02020603050405020304" pitchFamily="18" charset="0"/>
                <a:cs typeface="Arial" panose="020B0604020202020204" pitchFamily="34" charset="0"/>
              </a:rPr>
              <a:t>like n</a:t>
            </a:r>
            <a:r>
              <a:rPr lang="en-CA" sz="2000" kern="0" dirty="0">
                <a:effectLst/>
                <a:latin typeface="Arial" panose="020B0604020202020204" pitchFamily="34" charset="0"/>
                <a:ea typeface="Times New Roman" panose="02020603050405020304" pitchFamily="18" charset="0"/>
                <a:cs typeface="Arial" panose="020B0604020202020204" pitchFamily="34" charset="0"/>
              </a:rPr>
              <a:t>eighbourhood garage </a:t>
            </a:r>
            <a:r>
              <a:rPr lang="en-CA" sz="2000" kern="0" dirty="0">
                <a:latin typeface="Arial" panose="020B0604020202020204" pitchFamily="34" charset="0"/>
                <a:ea typeface="Times New Roman" panose="02020603050405020304" pitchFamily="18" charset="0"/>
                <a:cs typeface="Arial" panose="020B0604020202020204" pitchFamily="34" charset="0"/>
              </a:rPr>
              <a:t>d</a:t>
            </a:r>
            <a:r>
              <a:rPr lang="en-CA" sz="2000" kern="0" dirty="0">
                <a:effectLst/>
                <a:latin typeface="Arial" panose="020B0604020202020204" pitchFamily="34" charset="0"/>
                <a:ea typeface="Times New Roman" panose="02020603050405020304" pitchFamily="18" charset="0"/>
                <a:cs typeface="Arial" panose="020B0604020202020204" pitchFamily="34" charset="0"/>
              </a:rPr>
              <a:t>iagnostics looks at patterns we can see: thoughts → emotions → behaviours, triggers → responses, skill deficits and unhelpful habits</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IFS/Trauma Therapy </a:t>
            </a:r>
            <a:r>
              <a:rPr lang="en-CA" sz="2000" kern="0" dirty="0">
                <a:latin typeface="Arial" panose="020B0604020202020204" pitchFamily="34" charset="0"/>
                <a:ea typeface="Times New Roman" panose="02020603050405020304" pitchFamily="18" charset="0"/>
                <a:cs typeface="Arial" panose="020B0604020202020204" pitchFamily="34" charset="0"/>
              </a:rPr>
              <a:t>like d</a:t>
            </a:r>
            <a:r>
              <a:rPr lang="en-CA" sz="2000" kern="0" dirty="0">
                <a:effectLst/>
                <a:latin typeface="Arial" panose="020B0604020202020204" pitchFamily="34" charset="0"/>
                <a:ea typeface="Times New Roman" panose="02020603050405020304" pitchFamily="18" charset="0"/>
                <a:cs typeface="Arial" panose="020B0604020202020204" pitchFamily="34" charset="0"/>
              </a:rPr>
              <a:t>ealership-Level Diagnostics looks at the deep internal design of the mind: early attachment wounds, trauma imprints, parts and subpersonalities, protective systems, original injuries and unconscious dynamics.</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To work effectively at this deeper level, you need the equivalent of the dealership’s wiring diagrams (psychodynamics), the factory’s manual on early development (attachment theory), and the crash report of previous accidents (trauma theory</a:t>
            </a:r>
            <a:r>
              <a:rPr lang="en-CA" sz="2000" kern="0" dirty="0">
                <a:effectLst/>
                <a:latin typeface="Times New Roman" panose="02020603050405020304" pitchFamily="18" charset="0"/>
                <a:ea typeface="Times New Roman" panose="02020603050405020304" pitchFamily="18" charset="0"/>
              </a:rPr>
              <a:t>)</a:t>
            </a:r>
            <a:endParaRPr lang="en-CA" sz="2000" dirty="0"/>
          </a:p>
        </p:txBody>
      </p:sp>
      <p:sp>
        <p:nvSpPr>
          <p:cNvPr id="5" name="TextBox 4">
            <a:extLst>
              <a:ext uri="{FF2B5EF4-FFF2-40B4-BE49-F238E27FC236}">
                <a16:creationId xmlns:a16="http://schemas.microsoft.com/office/drawing/2014/main" id="{5711FA88-17C7-9057-4AAB-68706B067DA4}"/>
              </a:ext>
            </a:extLst>
          </p:cNvPr>
          <p:cNvSpPr txBox="1"/>
          <p:nvPr/>
        </p:nvSpPr>
        <p:spPr>
          <a:xfrm>
            <a:off x="229386" y="0"/>
            <a:ext cx="11962614" cy="461665"/>
          </a:xfrm>
          <a:prstGeom prst="rect">
            <a:avLst/>
          </a:prstGeom>
          <a:noFill/>
        </p:spPr>
        <p:txBody>
          <a:bodyPr wrap="square">
            <a:spAutoFit/>
          </a:bodyPr>
          <a:lstStyle/>
          <a:p>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WHY </a:t>
            </a:r>
            <a:r>
              <a:rPr lang="en-CA" sz="24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TRAUMA THERAPY</a:t>
            </a: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REQUIRES A DEEP UNDERSTANDING OF THE MIND</a:t>
            </a:r>
            <a:endParaRPr lang="en-CA" sz="2400"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EC7DA7A-AA86-2CCC-C128-AF21AC04BB34}"/>
              </a:ext>
            </a:extLst>
          </p:cNvPr>
          <p:cNvSpPr>
            <a:spLocks noGrp="1"/>
          </p:cNvSpPr>
          <p:nvPr>
            <p:ph type="sldNum" sz="quarter" idx="12"/>
          </p:nvPr>
        </p:nvSpPr>
        <p:spPr/>
        <p:txBody>
          <a:bodyPr/>
          <a:lstStyle/>
          <a:p>
            <a:fld id="{33ED1689-1C0B-4D00-A14A-39B713266422}" type="slidenum">
              <a:rPr lang="en-CA" smtClean="0"/>
              <a:t>33</a:t>
            </a:fld>
            <a:endParaRPr lang="en-CA"/>
          </a:p>
        </p:txBody>
      </p:sp>
    </p:spTree>
    <p:extLst>
      <p:ext uri="{BB962C8B-B14F-4D97-AF65-F5344CB8AC3E}">
        <p14:creationId xmlns:p14="http://schemas.microsoft.com/office/powerpoint/2010/main" val="1914097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A6F5C8-AA0A-58B2-CF09-CE925DC9115D}"/>
              </a:ext>
            </a:extLst>
          </p:cNvPr>
          <p:cNvSpPr txBox="1"/>
          <p:nvPr/>
        </p:nvSpPr>
        <p:spPr>
          <a:xfrm>
            <a:off x="492550" y="418648"/>
            <a:ext cx="11008149" cy="4832092"/>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There are three stages of trauma therapy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1. emotional regulation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2. trauma processing and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3. reclaiming a full life.</a:t>
            </a: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CBT was originally developed to treat anxiety and depression. It’s a good stage 1 trauma therapy</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DBT was originally developed to treat emotional dysregulation. It’s a good stage 1 trauma therapy</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IFS was originally developed to treat trauma. It’s a good stage 2 trauma therapy. </a:t>
            </a:r>
            <a:endParaRPr lang="en-CA" sz="2800" dirty="0"/>
          </a:p>
        </p:txBody>
      </p:sp>
      <p:sp>
        <p:nvSpPr>
          <p:cNvPr id="2" name="Slide Number Placeholder 1">
            <a:extLst>
              <a:ext uri="{FF2B5EF4-FFF2-40B4-BE49-F238E27FC236}">
                <a16:creationId xmlns:a16="http://schemas.microsoft.com/office/drawing/2014/main" id="{F793986F-1B08-831D-A512-3DF4BB73E346}"/>
              </a:ext>
            </a:extLst>
          </p:cNvPr>
          <p:cNvSpPr>
            <a:spLocks noGrp="1"/>
          </p:cNvSpPr>
          <p:nvPr>
            <p:ph type="sldNum" sz="quarter" idx="12"/>
          </p:nvPr>
        </p:nvSpPr>
        <p:spPr/>
        <p:txBody>
          <a:bodyPr/>
          <a:lstStyle/>
          <a:p>
            <a:fld id="{33ED1689-1C0B-4D00-A14A-39B713266422}" type="slidenum">
              <a:rPr lang="en-CA" smtClean="0"/>
              <a:t>34</a:t>
            </a:fld>
            <a:endParaRPr lang="en-CA"/>
          </a:p>
        </p:txBody>
      </p:sp>
    </p:spTree>
    <p:extLst>
      <p:ext uri="{BB962C8B-B14F-4D97-AF65-F5344CB8AC3E}">
        <p14:creationId xmlns:p14="http://schemas.microsoft.com/office/powerpoint/2010/main" val="414185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F09957-FEAE-4C3F-B0A5-668F0DC03F61}"/>
              </a:ext>
            </a:extLst>
          </p:cNvPr>
          <p:cNvSpPr>
            <a:spLocks noGrp="1"/>
          </p:cNvSpPr>
          <p:nvPr>
            <p:ph type="title" idx="4294967295"/>
          </p:nvPr>
        </p:nvSpPr>
        <p:spPr>
          <a:xfrm>
            <a:off x="2181159" y="158336"/>
            <a:ext cx="7359284" cy="971550"/>
          </a:xfrm>
        </p:spPr>
        <p:txBody>
          <a:bodyPr>
            <a:normAutofit/>
          </a:bodyPr>
          <a:lstStyle/>
          <a:p>
            <a:pPr algn="ctr"/>
            <a:r>
              <a:rPr lang="en-CA" dirty="0">
                <a:solidFill>
                  <a:schemeClr val="bg1"/>
                </a:solidFill>
              </a:rPr>
              <a:t>What we will do today</a:t>
            </a:r>
          </a:p>
        </p:txBody>
      </p:sp>
      <p:sp>
        <p:nvSpPr>
          <p:cNvPr id="5" name="Content Placeholder 4">
            <a:extLst>
              <a:ext uri="{FF2B5EF4-FFF2-40B4-BE49-F238E27FC236}">
                <a16:creationId xmlns:a16="http://schemas.microsoft.com/office/drawing/2014/main" id="{720909AD-120C-4198-AE70-8D4CFBC6D221}"/>
              </a:ext>
            </a:extLst>
          </p:cNvPr>
          <p:cNvSpPr>
            <a:spLocks noGrp="1"/>
          </p:cNvSpPr>
          <p:nvPr>
            <p:ph idx="4294967295"/>
          </p:nvPr>
        </p:nvSpPr>
        <p:spPr>
          <a:xfrm>
            <a:off x="6286797" y="1129886"/>
            <a:ext cx="5689317" cy="6452402"/>
          </a:xfrm>
        </p:spPr>
        <p:txBody>
          <a:bodyPr>
            <a:normAutofit/>
          </a:bodyPr>
          <a:lstStyle/>
          <a:p>
            <a:pPr marL="0" indent="0">
              <a:buNone/>
            </a:pPr>
            <a:endParaRPr lang="en-CA" sz="2400" dirty="0"/>
          </a:p>
          <a:p>
            <a:r>
              <a:rPr lang="en-CA" sz="3600" dirty="0"/>
              <a:t>Introducing the third simple tool – holes (chain) analysis</a:t>
            </a:r>
            <a:r>
              <a:rPr lang="en-CA" sz="3600" dirty="0">
                <a:solidFill>
                  <a:schemeClr val="bg1"/>
                </a:solidFill>
              </a:rPr>
              <a:t> </a:t>
            </a:r>
            <a:r>
              <a:rPr lang="en-CA" sz="3600" dirty="0"/>
              <a:t> </a:t>
            </a:r>
            <a:endParaRPr lang="en-CA" sz="3600" dirty="0">
              <a:solidFill>
                <a:schemeClr val="bg1"/>
              </a:solidFill>
            </a:endParaRPr>
          </a:p>
          <a:p>
            <a:r>
              <a:rPr lang="en-CA" sz="3600" dirty="0"/>
              <a:t>Skills training workbook p. 69-9o Physiological distress tolerance skills.</a:t>
            </a:r>
            <a:endParaRPr lang="en-CA" sz="3600" dirty="0">
              <a:solidFill>
                <a:schemeClr val="bg1"/>
              </a:solidFill>
            </a:endParaRPr>
          </a:p>
          <a:p>
            <a:endParaRPr lang="en-CA" dirty="0"/>
          </a:p>
          <a:p>
            <a:endParaRPr lang="en-CA" dirty="0"/>
          </a:p>
          <a:p>
            <a:pPr marL="0" indent="0">
              <a:buNone/>
            </a:pPr>
            <a:endParaRPr lang="en-CA" dirty="0"/>
          </a:p>
        </p:txBody>
      </p:sp>
      <p:pic>
        <p:nvPicPr>
          <p:cNvPr id="7" name="Picture 6" descr="Farm field with buildings">
            <a:extLst>
              <a:ext uri="{FF2B5EF4-FFF2-40B4-BE49-F238E27FC236}">
                <a16:creationId xmlns:a16="http://schemas.microsoft.com/office/drawing/2014/main" id="{1E7582F5-CF36-4039-8679-C77A200B2746}"/>
              </a:ext>
            </a:extLst>
          </p:cNvPr>
          <p:cNvPicPr>
            <a:picLocks noChangeAspect="1"/>
          </p:cNvPicPr>
          <p:nvPr/>
        </p:nvPicPr>
        <p:blipFill rotWithShape="1">
          <a:blip r:embed="rId2"/>
          <a:srcRect l="17649" r="2468" b="1"/>
          <a:stretch/>
        </p:blipFill>
        <p:spPr>
          <a:xfrm>
            <a:off x="413731" y="1289562"/>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 name="Slide Number Placeholder 1">
            <a:extLst>
              <a:ext uri="{FF2B5EF4-FFF2-40B4-BE49-F238E27FC236}">
                <a16:creationId xmlns:a16="http://schemas.microsoft.com/office/drawing/2014/main" id="{EE82B684-F2DA-4341-B909-4FDDABB15845}"/>
              </a:ext>
            </a:extLst>
          </p:cNvPr>
          <p:cNvSpPr>
            <a:spLocks noGrp="1"/>
          </p:cNvSpPr>
          <p:nvPr>
            <p:ph type="sldNum" sz="quarter" idx="12"/>
          </p:nvPr>
        </p:nvSpPr>
        <p:spPr/>
        <p:txBody>
          <a:bodyPr/>
          <a:lstStyle/>
          <a:p>
            <a:fld id="{33ED1689-1C0B-4D00-A14A-39B713266422}" type="slidenum">
              <a:rPr lang="en-CA" smtClean="0"/>
              <a:t>35</a:t>
            </a:fld>
            <a:endParaRPr lang="en-CA"/>
          </a:p>
        </p:txBody>
      </p:sp>
    </p:spTree>
    <p:extLst>
      <p:ext uri="{BB962C8B-B14F-4D97-AF65-F5344CB8AC3E}">
        <p14:creationId xmlns:p14="http://schemas.microsoft.com/office/powerpoint/2010/main" val="168368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7B5E7C-BA39-434F-8AAA-1905CDCC710C}"/>
              </a:ext>
            </a:extLst>
          </p:cNvPr>
          <p:cNvPicPr>
            <a:picLocks noChangeAspect="1"/>
          </p:cNvPicPr>
          <p:nvPr/>
        </p:nvPicPr>
        <p:blipFill rotWithShape="1">
          <a:blip r:embed="rId2"/>
          <a:srcRect l="9091" t="23391"/>
          <a:stretch/>
        </p:blipFill>
        <p:spPr>
          <a:xfrm>
            <a:off x="0" y="0"/>
            <a:ext cx="12191980" cy="6857990"/>
          </a:xfrm>
          <a:prstGeom prst="rect">
            <a:avLst/>
          </a:prstGeom>
        </p:spPr>
      </p:pic>
      <p:sp>
        <p:nvSpPr>
          <p:cNvPr id="2" name="Title 1">
            <a:extLst>
              <a:ext uri="{FF2B5EF4-FFF2-40B4-BE49-F238E27FC236}">
                <a16:creationId xmlns:a16="http://schemas.microsoft.com/office/drawing/2014/main" id="{9D889801-EE25-4A97-8132-3EECB41DAC6B}"/>
              </a:ext>
            </a:extLst>
          </p:cNvPr>
          <p:cNvSpPr>
            <a:spLocks noGrp="1"/>
          </p:cNvSpPr>
          <p:nvPr>
            <p:ph type="title" idx="4294967295"/>
          </p:nvPr>
        </p:nvSpPr>
        <p:spPr>
          <a:xfrm>
            <a:off x="2594517" y="559981"/>
            <a:ext cx="4819357" cy="1765004"/>
          </a:xfrm>
        </p:spPr>
        <p:txBody>
          <a:bodyPr vert="horz" lIns="91440" tIns="45720" rIns="91440" bIns="45720" rtlCol="0" anchor="b">
            <a:normAutofit/>
          </a:bodyPr>
          <a:lstStyle/>
          <a:p>
            <a:pPr algn="ctr"/>
            <a:r>
              <a:rPr lang="en-US" sz="4800" dirty="0">
                <a:solidFill>
                  <a:schemeClr val="bg1"/>
                </a:solidFill>
              </a:rPr>
              <a:t>The 6 tools:</a:t>
            </a:r>
          </a:p>
        </p:txBody>
      </p:sp>
      <p:sp>
        <p:nvSpPr>
          <p:cNvPr id="8" name="TextBox 7">
            <a:extLst>
              <a:ext uri="{FF2B5EF4-FFF2-40B4-BE49-F238E27FC236}">
                <a16:creationId xmlns:a16="http://schemas.microsoft.com/office/drawing/2014/main" id="{72197864-C127-4677-AF37-6DF54981A706}"/>
              </a:ext>
            </a:extLst>
          </p:cNvPr>
          <p:cNvSpPr txBox="1"/>
          <p:nvPr/>
        </p:nvSpPr>
        <p:spPr>
          <a:xfrm>
            <a:off x="6834990" y="706430"/>
            <a:ext cx="4667693" cy="2862322"/>
          </a:xfrm>
          <a:prstGeom prst="rect">
            <a:avLst/>
          </a:prstGeom>
          <a:noFill/>
        </p:spPr>
        <p:txBody>
          <a:bodyPr wrap="square">
            <a:spAutoFit/>
          </a:bodyPr>
          <a:lstStyle/>
          <a:p>
            <a:r>
              <a:rPr lang="en-CA" sz="2800" b="1" dirty="0"/>
              <a:t>Crisis plans</a:t>
            </a:r>
          </a:p>
          <a:p>
            <a:r>
              <a:rPr lang="en-CA" sz="2800" b="1" dirty="0"/>
              <a:t>Holes diary cards</a:t>
            </a:r>
          </a:p>
          <a:p>
            <a:r>
              <a:rPr lang="en-CA" sz="4000" dirty="0">
                <a:solidFill>
                  <a:schemeClr val="bg1"/>
                </a:solidFill>
              </a:rPr>
              <a:t>Holes (chain) analysis</a:t>
            </a:r>
          </a:p>
          <a:p>
            <a:r>
              <a:rPr lang="en-CA" sz="2800" dirty="0"/>
              <a:t>Rational mind remediation</a:t>
            </a:r>
          </a:p>
          <a:p>
            <a:r>
              <a:rPr lang="en-CA" sz="2800" dirty="0"/>
              <a:t>Goals diary cards</a:t>
            </a:r>
          </a:p>
          <a:p>
            <a:r>
              <a:rPr lang="en-CA" sz="2800" dirty="0"/>
              <a:t>Wise mind remediation</a:t>
            </a:r>
          </a:p>
        </p:txBody>
      </p:sp>
      <p:sp>
        <p:nvSpPr>
          <p:cNvPr id="3" name="Slide Number Placeholder 2">
            <a:extLst>
              <a:ext uri="{FF2B5EF4-FFF2-40B4-BE49-F238E27FC236}">
                <a16:creationId xmlns:a16="http://schemas.microsoft.com/office/drawing/2014/main" id="{A98AB6C9-5D45-3B54-B780-6C11BCA30887}"/>
              </a:ext>
            </a:extLst>
          </p:cNvPr>
          <p:cNvSpPr>
            <a:spLocks noGrp="1"/>
          </p:cNvSpPr>
          <p:nvPr>
            <p:ph type="sldNum" sz="quarter" idx="12"/>
          </p:nvPr>
        </p:nvSpPr>
        <p:spPr/>
        <p:txBody>
          <a:bodyPr/>
          <a:lstStyle/>
          <a:p>
            <a:fld id="{33ED1689-1C0B-4D00-A14A-39B713266422}" type="slidenum">
              <a:rPr lang="en-CA" smtClean="0"/>
              <a:t>36</a:t>
            </a:fld>
            <a:endParaRPr lang="en-CA"/>
          </a:p>
        </p:txBody>
      </p:sp>
    </p:spTree>
    <p:extLst>
      <p:ext uri="{BB962C8B-B14F-4D97-AF65-F5344CB8AC3E}">
        <p14:creationId xmlns:p14="http://schemas.microsoft.com/office/powerpoint/2010/main" val="1946588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8BA7-2727-4EF4-B984-265CDCCAF020}"/>
              </a:ext>
            </a:extLst>
          </p:cNvPr>
          <p:cNvSpPr>
            <a:spLocks noGrp="1"/>
          </p:cNvSpPr>
          <p:nvPr>
            <p:ph type="title" idx="4294967295"/>
          </p:nvPr>
        </p:nvSpPr>
        <p:spPr>
          <a:xfrm>
            <a:off x="402162" y="-140401"/>
            <a:ext cx="4138367" cy="1744663"/>
          </a:xfrm>
        </p:spPr>
        <p:txBody>
          <a:bodyPr vert="horz" lIns="91440" tIns="45720" rIns="91440" bIns="45720" rtlCol="0" anchor="ctr">
            <a:normAutofit/>
          </a:bodyPr>
          <a:lstStyle/>
          <a:p>
            <a:pPr algn="ctr"/>
            <a:r>
              <a:rPr lang="en-US" sz="3200" dirty="0">
                <a:solidFill>
                  <a:schemeClr val="bg1"/>
                </a:solidFill>
              </a:rPr>
              <a:t> </a:t>
            </a:r>
            <a:br>
              <a:rPr lang="en-US" sz="3200" dirty="0"/>
            </a:br>
            <a:r>
              <a:rPr lang="en-US" sz="4400" dirty="0">
                <a:solidFill>
                  <a:schemeClr val="bg1"/>
                </a:solidFill>
              </a:rPr>
              <a:t> Holes chain analysis</a:t>
            </a:r>
          </a:p>
        </p:txBody>
      </p:sp>
      <p:sp>
        <p:nvSpPr>
          <p:cNvPr id="3" name="Content Placeholder 2">
            <a:extLst>
              <a:ext uri="{FF2B5EF4-FFF2-40B4-BE49-F238E27FC236}">
                <a16:creationId xmlns:a16="http://schemas.microsoft.com/office/drawing/2014/main" id="{F391EB36-FC7F-4F30-8C41-AF9AD4025131}"/>
              </a:ext>
            </a:extLst>
          </p:cNvPr>
          <p:cNvSpPr>
            <a:spLocks noGrp="1"/>
          </p:cNvSpPr>
          <p:nvPr>
            <p:ph sz="half" idx="4294967295"/>
          </p:nvPr>
        </p:nvSpPr>
        <p:spPr>
          <a:xfrm>
            <a:off x="4760536" y="393569"/>
            <a:ext cx="7238579" cy="6384303"/>
          </a:xfrm>
        </p:spPr>
        <p:txBody>
          <a:bodyPr vert="horz" lIns="91440" tIns="45720" rIns="91440" bIns="45720" rtlCol="0" anchor="ctr">
            <a:normAutofit fontScale="85000" lnSpcReduction="20000"/>
          </a:bodyPr>
          <a:lstStyle/>
          <a:p>
            <a:r>
              <a:rPr lang="en-US" sz="2800" dirty="0"/>
              <a:t>Today we’ll introduce holes or chain analysis. (going forward we’ll refer to it as holes analysis.</a:t>
            </a:r>
          </a:p>
          <a:p>
            <a:r>
              <a:rPr lang="en-US" sz="2800" dirty="0"/>
              <a:t>There are beginner, intermediate and advanced assessment or diagnostic tools. (remember beginner, intermediate and advanced targets for the holes diary card.)</a:t>
            </a:r>
          </a:p>
          <a:p>
            <a:r>
              <a:rPr lang="en-US" sz="2800" dirty="0"/>
              <a:t>Holes analysis is the tool used by your neighborhood garage to assess or diagnose the problem. It does a more in-depth assessment than the road side crisis plans.</a:t>
            </a:r>
          </a:p>
          <a:p>
            <a:r>
              <a:rPr lang="en-US" sz="2800" dirty="0"/>
              <a:t>Holes analysis are called thought records in CBT and chain analysis in DBT. They are the assessment or diagnostic tools used in these therapeutic approaches. These approaches also have tools to fix the problems.</a:t>
            </a:r>
          </a:p>
          <a:p>
            <a:r>
              <a:rPr lang="en-US" sz="2800" dirty="0"/>
              <a:t>In internal family systems, a form of trauma therapy, the assessment or diagnostic tool is getting to know your parts (advanced targets for the holes diary card)  </a:t>
            </a:r>
          </a:p>
          <a:p>
            <a:r>
              <a:rPr lang="en-US" sz="2800" dirty="0"/>
              <a:t>Don’t forget to keep working on the first 2 tools we learned </a:t>
            </a:r>
            <a:r>
              <a:rPr lang="en-US" sz="2800" dirty="0">
                <a:solidFill>
                  <a:schemeClr val="bg1"/>
                </a:solidFill>
              </a:rPr>
              <a:t>crisis plans </a:t>
            </a:r>
            <a:r>
              <a:rPr lang="en-US" sz="2800" dirty="0"/>
              <a:t>and </a:t>
            </a:r>
            <a:r>
              <a:rPr lang="en-US" sz="2800" dirty="0">
                <a:solidFill>
                  <a:schemeClr val="bg1"/>
                </a:solidFill>
              </a:rPr>
              <a:t>holes</a:t>
            </a:r>
            <a:r>
              <a:rPr lang="en-US" sz="2800" dirty="0"/>
              <a:t> </a:t>
            </a:r>
            <a:r>
              <a:rPr lang="en-US" sz="2800" dirty="0">
                <a:solidFill>
                  <a:schemeClr val="bg1"/>
                </a:solidFill>
              </a:rPr>
              <a:t>diary cards.</a:t>
            </a:r>
          </a:p>
          <a:p>
            <a:pPr marL="0" indent="0"/>
            <a:endParaRPr lang="en-US" dirty="0"/>
          </a:p>
        </p:txBody>
      </p:sp>
      <p:pic>
        <p:nvPicPr>
          <p:cNvPr id="4" name="Picture 3">
            <a:extLst>
              <a:ext uri="{FF2B5EF4-FFF2-40B4-BE49-F238E27FC236}">
                <a16:creationId xmlns:a16="http://schemas.microsoft.com/office/drawing/2014/main" id="{C62C0719-292F-CB59-3775-B4611F5C3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962" y="1682568"/>
            <a:ext cx="4012769" cy="4275171"/>
          </a:xfrm>
          <a:prstGeom prst="rect">
            <a:avLst/>
          </a:prstGeom>
        </p:spPr>
      </p:pic>
      <p:sp>
        <p:nvSpPr>
          <p:cNvPr id="5" name="Slide Number Placeholder 4">
            <a:extLst>
              <a:ext uri="{FF2B5EF4-FFF2-40B4-BE49-F238E27FC236}">
                <a16:creationId xmlns:a16="http://schemas.microsoft.com/office/drawing/2014/main" id="{1E30D4C3-D18A-9D13-F4DC-B5D1C249127F}"/>
              </a:ext>
            </a:extLst>
          </p:cNvPr>
          <p:cNvSpPr>
            <a:spLocks noGrp="1"/>
          </p:cNvSpPr>
          <p:nvPr>
            <p:ph type="sldNum" sz="quarter" idx="12"/>
          </p:nvPr>
        </p:nvSpPr>
        <p:spPr/>
        <p:txBody>
          <a:bodyPr/>
          <a:lstStyle/>
          <a:p>
            <a:fld id="{33ED1689-1C0B-4D00-A14A-39B713266422}" type="slidenum">
              <a:rPr lang="en-CA" smtClean="0"/>
              <a:t>37</a:t>
            </a:fld>
            <a:endParaRPr lang="en-CA"/>
          </a:p>
        </p:txBody>
      </p:sp>
    </p:spTree>
    <p:extLst>
      <p:ext uri="{BB962C8B-B14F-4D97-AF65-F5344CB8AC3E}">
        <p14:creationId xmlns:p14="http://schemas.microsoft.com/office/powerpoint/2010/main" val="189855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DEFE7-5D06-9F4F-B980-9A352CDC2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47" y="725863"/>
            <a:ext cx="10944520" cy="5825765"/>
          </a:xfrm>
          <a:prstGeom prst="rect">
            <a:avLst/>
          </a:prstGeom>
        </p:spPr>
      </p:pic>
      <p:sp>
        <p:nvSpPr>
          <p:cNvPr id="4" name="TextBox 3">
            <a:extLst>
              <a:ext uri="{FF2B5EF4-FFF2-40B4-BE49-F238E27FC236}">
                <a16:creationId xmlns:a16="http://schemas.microsoft.com/office/drawing/2014/main" id="{E88D9DF9-F4DE-106A-4A46-24D6631A35B8}"/>
              </a:ext>
            </a:extLst>
          </p:cNvPr>
          <p:cNvSpPr txBox="1"/>
          <p:nvPr/>
        </p:nvSpPr>
        <p:spPr>
          <a:xfrm>
            <a:off x="110765" y="17976"/>
            <a:ext cx="11970469" cy="707886"/>
          </a:xfrm>
          <a:prstGeom prst="rect">
            <a:avLst/>
          </a:prstGeom>
          <a:noFill/>
        </p:spPr>
        <p:txBody>
          <a:bodyPr wrap="square">
            <a:spAutoFit/>
          </a:bodyPr>
          <a:lstStyle/>
          <a:p>
            <a:r>
              <a:rPr lang="en-US" sz="4000" dirty="0">
                <a:solidFill>
                  <a:schemeClr val="bg1"/>
                </a:solidFill>
              </a:rPr>
              <a:t> HOLES CHAIN ANALYSIS: ASSESSING THE PROBLEM</a:t>
            </a:r>
            <a:endParaRPr lang="en-CA" sz="4000" dirty="0"/>
          </a:p>
        </p:txBody>
      </p:sp>
      <p:sp>
        <p:nvSpPr>
          <p:cNvPr id="2" name="Slide Number Placeholder 1">
            <a:extLst>
              <a:ext uri="{FF2B5EF4-FFF2-40B4-BE49-F238E27FC236}">
                <a16:creationId xmlns:a16="http://schemas.microsoft.com/office/drawing/2014/main" id="{65FFE8BB-02A6-2045-3C51-1C0D27D3DE61}"/>
              </a:ext>
            </a:extLst>
          </p:cNvPr>
          <p:cNvSpPr>
            <a:spLocks noGrp="1"/>
          </p:cNvSpPr>
          <p:nvPr>
            <p:ph type="sldNum" sz="quarter" idx="12"/>
          </p:nvPr>
        </p:nvSpPr>
        <p:spPr/>
        <p:txBody>
          <a:bodyPr/>
          <a:lstStyle/>
          <a:p>
            <a:fld id="{33ED1689-1C0B-4D00-A14A-39B713266422}" type="slidenum">
              <a:rPr lang="en-CA" smtClean="0"/>
              <a:t>38</a:t>
            </a:fld>
            <a:endParaRPr lang="en-CA"/>
          </a:p>
        </p:txBody>
      </p:sp>
    </p:spTree>
    <p:extLst>
      <p:ext uri="{BB962C8B-B14F-4D97-AF65-F5344CB8AC3E}">
        <p14:creationId xmlns:p14="http://schemas.microsoft.com/office/powerpoint/2010/main" val="481301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9D2277-A9A4-330A-2831-5B8A59762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92" y="929492"/>
            <a:ext cx="10689996" cy="616853"/>
          </a:xfrm>
          <a:prstGeom prst="rect">
            <a:avLst/>
          </a:prstGeom>
        </p:spPr>
      </p:pic>
      <p:pic>
        <p:nvPicPr>
          <p:cNvPr id="7" name="Picture 6">
            <a:extLst>
              <a:ext uri="{FF2B5EF4-FFF2-40B4-BE49-F238E27FC236}">
                <a16:creationId xmlns:a16="http://schemas.microsoft.com/office/drawing/2014/main" id="{31B3337E-AAF6-EDE1-7770-CD8C45B47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192" y="2915138"/>
            <a:ext cx="2714133" cy="616853"/>
          </a:xfrm>
          <a:prstGeom prst="rect">
            <a:avLst/>
          </a:prstGeom>
        </p:spPr>
      </p:pic>
      <p:sp>
        <p:nvSpPr>
          <p:cNvPr id="27" name="TextBox 26">
            <a:extLst>
              <a:ext uri="{FF2B5EF4-FFF2-40B4-BE49-F238E27FC236}">
                <a16:creationId xmlns:a16="http://schemas.microsoft.com/office/drawing/2014/main" id="{45C650F5-7B80-B4DA-3500-78C33053247C}"/>
              </a:ext>
            </a:extLst>
          </p:cNvPr>
          <p:cNvSpPr txBox="1"/>
          <p:nvPr/>
        </p:nvSpPr>
        <p:spPr>
          <a:xfrm>
            <a:off x="-44394" y="216015"/>
            <a:ext cx="1575063" cy="830997"/>
          </a:xfrm>
          <a:prstGeom prst="rect">
            <a:avLst/>
          </a:prstGeom>
          <a:noFill/>
        </p:spPr>
        <p:txBody>
          <a:bodyPr wrap="square">
            <a:spAutoFit/>
          </a:bodyPr>
          <a:lstStyle/>
          <a:p>
            <a:pPr algn="ctr"/>
            <a:r>
              <a:rPr lang="en-US" sz="1600" dirty="0">
                <a:solidFill>
                  <a:schemeClr val="bg1"/>
                </a:solidFill>
              </a:rPr>
              <a:t>Assessment of</a:t>
            </a:r>
          </a:p>
          <a:p>
            <a:pPr algn="ctr"/>
            <a:r>
              <a:rPr lang="en-US" sz="1600" dirty="0">
                <a:solidFill>
                  <a:schemeClr val="bg1"/>
                </a:solidFill>
              </a:rPr>
              <a:t>video of falling into hole </a:t>
            </a:r>
            <a:endParaRPr lang="en-CA" sz="1600" dirty="0"/>
          </a:p>
        </p:txBody>
      </p:sp>
      <p:sp>
        <p:nvSpPr>
          <p:cNvPr id="29" name="TextBox 28">
            <a:extLst>
              <a:ext uri="{FF2B5EF4-FFF2-40B4-BE49-F238E27FC236}">
                <a16:creationId xmlns:a16="http://schemas.microsoft.com/office/drawing/2014/main" id="{EDDEAAC3-A68F-1669-D5B2-D9DA3D4FCBEB}"/>
              </a:ext>
            </a:extLst>
          </p:cNvPr>
          <p:cNvSpPr txBox="1"/>
          <p:nvPr/>
        </p:nvSpPr>
        <p:spPr>
          <a:xfrm>
            <a:off x="-18167" y="961570"/>
            <a:ext cx="1433659" cy="584775"/>
          </a:xfrm>
          <a:prstGeom prst="rect">
            <a:avLst/>
          </a:prstGeom>
          <a:noFill/>
        </p:spPr>
        <p:txBody>
          <a:bodyPr wrap="square">
            <a:spAutoFit/>
          </a:bodyPr>
          <a:lstStyle/>
          <a:p>
            <a:pPr algn="ctr"/>
            <a:r>
              <a:rPr lang="en-US" sz="1600" dirty="0"/>
              <a:t>Dashboard state</a:t>
            </a:r>
            <a:endParaRPr lang="en-CA" sz="1600" dirty="0"/>
          </a:p>
        </p:txBody>
      </p:sp>
      <p:sp>
        <p:nvSpPr>
          <p:cNvPr id="31" name="TextBox 30">
            <a:extLst>
              <a:ext uri="{FF2B5EF4-FFF2-40B4-BE49-F238E27FC236}">
                <a16:creationId xmlns:a16="http://schemas.microsoft.com/office/drawing/2014/main" id="{1A1D331A-6366-02A6-FDA0-DDC305F3BF4A}"/>
              </a:ext>
            </a:extLst>
          </p:cNvPr>
          <p:cNvSpPr txBox="1"/>
          <p:nvPr/>
        </p:nvSpPr>
        <p:spPr>
          <a:xfrm>
            <a:off x="2321146" y="112268"/>
            <a:ext cx="814387" cy="338554"/>
          </a:xfrm>
          <a:prstGeom prst="rect">
            <a:avLst/>
          </a:prstGeom>
          <a:noFill/>
        </p:spPr>
        <p:txBody>
          <a:bodyPr wrap="square">
            <a:spAutoFit/>
          </a:bodyPr>
          <a:lstStyle/>
          <a:p>
            <a:r>
              <a:rPr lang="en-US" sz="1600" dirty="0"/>
              <a:t>Trigger</a:t>
            </a:r>
            <a:endParaRPr lang="en-CA" sz="1600" dirty="0"/>
          </a:p>
        </p:txBody>
      </p:sp>
      <p:sp>
        <p:nvSpPr>
          <p:cNvPr id="32" name="Arrow: Down 31">
            <a:extLst>
              <a:ext uri="{FF2B5EF4-FFF2-40B4-BE49-F238E27FC236}">
                <a16:creationId xmlns:a16="http://schemas.microsoft.com/office/drawing/2014/main" id="{8BD160C3-26A3-A11A-FCFB-0AFB1057BB9D}"/>
              </a:ext>
            </a:extLst>
          </p:cNvPr>
          <p:cNvSpPr/>
          <p:nvPr/>
        </p:nvSpPr>
        <p:spPr>
          <a:xfrm>
            <a:off x="2675951" y="478462"/>
            <a:ext cx="104775" cy="387858"/>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TextBox 33">
            <a:extLst>
              <a:ext uri="{FF2B5EF4-FFF2-40B4-BE49-F238E27FC236}">
                <a16:creationId xmlns:a16="http://schemas.microsoft.com/office/drawing/2014/main" id="{3ED37AA6-AD20-0278-78B4-B75CCCAFA5CE}"/>
              </a:ext>
            </a:extLst>
          </p:cNvPr>
          <p:cNvSpPr txBox="1"/>
          <p:nvPr/>
        </p:nvSpPr>
        <p:spPr>
          <a:xfrm>
            <a:off x="4284450" y="424266"/>
            <a:ext cx="7907550" cy="338554"/>
          </a:xfrm>
          <a:prstGeom prst="rect">
            <a:avLst/>
          </a:prstGeom>
          <a:noFill/>
        </p:spPr>
        <p:txBody>
          <a:bodyPr wrap="square">
            <a:spAutoFit/>
          </a:bodyPr>
          <a:lstStyle/>
          <a:p>
            <a:r>
              <a:rPr lang="en-US" sz="1600" dirty="0">
                <a:solidFill>
                  <a:schemeClr val="bg1"/>
                </a:solidFill>
              </a:rPr>
              <a:t>Emotional mind</a:t>
            </a:r>
            <a:r>
              <a:rPr lang="en-US" sz="1600" dirty="0"/>
              <a:t>: dysregulated thoughts, feelings, behaviors and sensations -&gt; suffering</a:t>
            </a:r>
            <a:endParaRPr lang="en-CA" sz="1600" dirty="0"/>
          </a:p>
        </p:txBody>
      </p:sp>
      <p:pic>
        <p:nvPicPr>
          <p:cNvPr id="35" name="Picture 34">
            <a:extLst>
              <a:ext uri="{FF2B5EF4-FFF2-40B4-BE49-F238E27FC236}">
                <a16:creationId xmlns:a16="http://schemas.microsoft.com/office/drawing/2014/main" id="{1D05B417-BE97-4197-772C-109897FE9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4367" y="2915138"/>
            <a:ext cx="7765821" cy="616853"/>
          </a:xfrm>
          <a:prstGeom prst="rect">
            <a:avLst/>
          </a:prstGeom>
        </p:spPr>
      </p:pic>
      <p:sp>
        <p:nvSpPr>
          <p:cNvPr id="37" name="TextBox 36">
            <a:extLst>
              <a:ext uri="{FF2B5EF4-FFF2-40B4-BE49-F238E27FC236}">
                <a16:creationId xmlns:a16="http://schemas.microsoft.com/office/drawing/2014/main" id="{E2B35F47-AAAC-2EE9-E299-1BCDF5D00744}"/>
              </a:ext>
            </a:extLst>
          </p:cNvPr>
          <p:cNvSpPr txBox="1"/>
          <p:nvPr/>
        </p:nvSpPr>
        <p:spPr>
          <a:xfrm>
            <a:off x="0" y="2882813"/>
            <a:ext cx="1427367" cy="584775"/>
          </a:xfrm>
          <a:prstGeom prst="rect">
            <a:avLst/>
          </a:prstGeom>
          <a:noFill/>
        </p:spPr>
        <p:txBody>
          <a:bodyPr wrap="square">
            <a:spAutoFit/>
          </a:bodyPr>
          <a:lstStyle/>
          <a:p>
            <a:pPr algn="ctr"/>
            <a:r>
              <a:rPr lang="en-US" sz="1600" dirty="0"/>
              <a:t>Dashboard state</a:t>
            </a:r>
            <a:endParaRPr lang="en-CA" sz="1600" dirty="0"/>
          </a:p>
        </p:txBody>
      </p:sp>
      <p:sp>
        <p:nvSpPr>
          <p:cNvPr id="39" name="TextBox 38">
            <a:extLst>
              <a:ext uri="{FF2B5EF4-FFF2-40B4-BE49-F238E27FC236}">
                <a16:creationId xmlns:a16="http://schemas.microsoft.com/office/drawing/2014/main" id="{E8C34AEC-DBE6-A3FE-F9D3-4D1872FBA124}"/>
              </a:ext>
            </a:extLst>
          </p:cNvPr>
          <p:cNvSpPr txBox="1"/>
          <p:nvPr/>
        </p:nvSpPr>
        <p:spPr>
          <a:xfrm>
            <a:off x="2321146" y="2112295"/>
            <a:ext cx="881756" cy="338554"/>
          </a:xfrm>
          <a:prstGeom prst="rect">
            <a:avLst/>
          </a:prstGeom>
          <a:noFill/>
        </p:spPr>
        <p:txBody>
          <a:bodyPr wrap="square">
            <a:spAutoFit/>
          </a:bodyPr>
          <a:lstStyle/>
          <a:p>
            <a:r>
              <a:rPr lang="en-US" sz="1600" dirty="0"/>
              <a:t>Trigger</a:t>
            </a:r>
            <a:endParaRPr lang="en-CA" sz="1600" dirty="0"/>
          </a:p>
        </p:txBody>
      </p:sp>
      <p:sp>
        <p:nvSpPr>
          <p:cNvPr id="40" name="Arrow: Down 39">
            <a:extLst>
              <a:ext uri="{FF2B5EF4-FFF2-40B4-BE49-F238E27FC236}">
                <a16:creationId xmlns:a16="http://schemas.microsoft.com/office/drawing/2014/main" id="{02CA21F9-D5E6-73AC-0948-8F6F59F1DE5D}"/>
              </a:ext>
            </a:extLst>
          </p:cNvPr>
          <p:cNvSpPr/>
          <p:nvPr/>
        </p:nvSpPr>
        <p:spPr>
          <a:xfrm>
            <a:off x="2662483" y="2450849"/>
            <a:ext cx="104775" cy="387858"/>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Box 41">
            <a:extLst>
              <a:ext uri="{FF2B5EF4-FFF2-40B4-BE49-F238E27FC236}">
                <a16:creationId xmlns:a16="http://schemas.microsoft.com/office/drawing/2014/main" id="{AE93B05C-27C9-03F7-157D-14909BF9B601}"/>
              </a:ext>
            </a:extLst>
          </p:cNvPr>
          <p:cNvSpPr txBox="1"/>
          <p:nvPr/>
        </p:nvSpPr>
        <p:spPr>
          <a:xfrm>
            <a:off x="4334366" y="2218243"/>
            <a:ext cx="7667133" cy="584775"/>
          </a:xfrm>
          <a:prstGeom prst="rect">
            <a:avLst/>
          </a:prstGeom>
          <a:noFill/>
        </p:spPr>
        <p:txBody>
          <a:bodyPr wrap="square">
            <a:spAutoFit/>
          </a:bodyPr>
          <a:lstStyle/>
          <a:p>
            <a:r>
              <a:rPr lang="en-US" sz="1600" dirty="0"/>
              <a:t>Using tools skills and strategies </a:t>
            </a:r>
            <a:r>
              <a:rPr lang="en-US" sz="1600" dirty="0">
                <a:solidFill>
                  <a:schemeClr val="bg1"/>
                </a:solidFill>
              </a:rPr>
              <a:t>rational mind </a:t>
            </a:r>
            <a:r>
              <a:rPr lang="en-US" sz="1600" dirty="0"/>
              <a:t>pastes in well regulated thoughts, feelings, behaviors and sensations to replace dysregulated ones -&gt; pain but no suffering</a:t>
            </a:r>
            <a:endParaRPr lang="en-CA" sz="1600" dirty="0"/>
          </a:p>
        </p:txBody>
      </p:sp>
      <p:sp>
        <p:nvSpPr>
          <p:cNvPr id="44" name="TextBox 43">
            <a:extLst>
              <a:ext uri="{FF2B5EF4-FFF2-40B4-BE49-F238E27FC236}">
                <a16:creationId xmlns:a16="http://schemas.microsoft.com/office/drawing/2014/main" id="{5B907833-1CA2-1E9A-E8F7-3E593379758E}"/>
              </a:ext>
            </a:extLst>
          </p:cNvPr>
          <p:cNvSpPr txBox="1"/>
          <p:nvPr/>
        </p:nvSpPr>
        <p:spPr>
          <a:xfrm>
            <a:off x="-206980" y="2118536"/>
            <a:ext cx="1962394" cy="830997"/>
          </a:xfrm>
          <a:prstGeom prst="rect">
            <a:avLst/>
          </a:prstGeom>
          <a:noFill/>
        </p:spPr>
        <p:txBody>
          <a:bodyPr wrap="square">
            <a:spAutoFit/>
          </a:bodyPr>
          <a:lstStyle/>
          <a:p>
            <a:pPr algn="ctr"/>
            <a:r>
              <a:rPr lang="en-US" sz="1600" dirty="0">
                <a:solidFill>
                  <a:schemeClr val="bg1"/>
                </a:solidFill>
              </a:rPr>
              <a:t>Two types of fixes</a:t>
            </a:r>
          </a:p>
          <a:p>
            <a:pPr algn="ctr"/>
            <a:r>
              <a:rPr lang="en-US" sz="1600" dirty="0">
                <a:solidFill>
                  <a:schemeClr val="bg1"/>
                </a:solidFill>
              </a:rPr>
              <a:t>1.Rational mind remediation </a:t>
            </a:r>
            <a:endParaRPr lang="en-CA" sz="1600" dirty="0"/>
          </a:p>
        </p:txBody>
      </p:sp>
      <p:pic>
        <p:nvPicPr>
          <p:cNvPr id="45" name="Picture 44">
            <a:extLst>
              <a:ext uri="{FF2B5EF4-FFF2-40B4-BE49-F238E27FC236}">
                <a16:creationId xmlns:a16="http://schemas.microsoft.com/office/drawing/2014/main" id="{3C976C25-0003-081B-939D-E9EBC5EA4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512" y="5590814"/>
            <a:ext cx="2714133" cy="379463"/>
          </a:xfrm>
          <a:prstGeom prst="rect">
            <a:avLst/>
          </a:prstGeom>
        </p:spPr>
      </p:pic>
      <p:pic>
        <p:nvPicPr>
          <p:cNvPr id="46" name="Picture 45">
            <a:extLst>
              <a:ext uri="{FF2B5EF4-FFF2-40B4-BE49-F238E27FC236}">
                <a16:creationId xmlns:a16="http://schemas.microsoft.com/office/drawing/2014/main" id="{E186A884-733C-D966-7D04-069033D03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450" y="5459786"/>
            <a:ext cx="7667133" cy="379463"/>
          </a:xfrm>
          <a:prstGeom prst="rect">
            <a:avLst/>
          </a:prstGeom>
        </p:spPr>
      </p:pic>
      <p:pic>
        <p:nvPicPr>
          <p:cNvPr id="47" name="Picture 46">
            <a:extLst>
              <a:ext uri="{FF2B5EF4-FFF2-40B4-BE49-F238E27FC236}">
                <a16:creationId xmlns:a16="http://schemas.microsoft.com/office/drawing/2014/main" id="{7A639AB6-51F9-36CB-9EE3-E29DAE785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450" y="5969701"/>
            <a:ext cx="7667133" cy="379463"/>
          </a:xfrm>
          <a:prstGeom prst="rect">
            <a:avLst/>
          </a:prstGeom>
        </p:spPr>
      </p:pic>
      <p:sp>
        <p:nvSpPr>
          <p:cNvPr id="49" name="TextBox 48">
            <a:extLst>
              <a:ext uri="{FF2B5EF4-FFF2-40B4-BE49-F238E27FC236}">
                <a16:creationId xmlns:a16="http://schemas.microsoft.com/office/drawing/2014/main" id="{23164594-3A73-310F-96C8-6EBC904CF226}"/>
              </a:ext>
            </a:extLst>
          </p:cNvPr>
          <p:cNvSpPr txBox="1"/>
          <p:nvPr/>
        </p:nvSpPr>
        <p:spPr>
          <a:xfrm>
            <a:off x="2767258" y="4469300"/>
            <a:ext cx="9424742" cy="584775"/>
          </a:xfrm>
          <a:prstGeom prst="rect">
            <a:avLst/>
          </a:prstGeom>
          <a:noFill/>
        </p:spPr>
        <p:txBody>
          <a:bodyPr wrap="square">
            <a:spAutoFit/>
          </a:bodyPr>
          <a:lstStyle/>
          <a:p>
            <a:r>
              <a:rPr lang="en-US" sz="1600" dirty="0">
                <a:solidFill>
                  <a:schemeClr val="bg1"/>
                </a:solidFill>
              </a:rPr>
              <a:t>Wise mind </a:t>
            </a:r>
            <a:r>
              <a:rPr lang="en-US" sz="1600" dirty="0"/>
              <a:t>is like an ideal parent that sees and understands emotional mind, it doesn’t overpower it, it holds it and comforts it and gently takes charge acting with reason and compassion-&gt; radical acceptance  </a:t>
            </a:r>
            <a:endParaRPr lang="en-CA" sz="1600" dirty="0"/>
          </a:p>
        </p:txBody>
      </p:sp>
      <p:sp>
        <p:nvSpPr>
          <p:cNvPr id="51" name="TextBox 50">
            <a:extLst>
              <a:ext uri="{FF2B5EF4-FFF2-40B4-BE49-F238E27FC236}">
                <a16:creationId xmlns:a16="http://schemas.microsoft.com/office/drawing/2014/main" id="{2FF0B7A3-4E56-C42E-DC5F-A5641623D515}"/>
              </a:ext>
            </a:extLst>
          </p:cNvPr>
          <p:cNvSpPr txBox="1"/>
          <p:nvPr/>
        </p:nvSpPr>
        <p:spPr>
          <a:xfrm>
            <a:off x="-76892" y="4852056"/>
            <a:ext cx="1581149" cy="584775"/>
          </a:xfrm>
          <a:prstGeom prst="rect">
            <a:avLst/>
          </a:prstGeom>
          <a:noFill/>
        </p:spPr>
        <p:txBody>
          <a:bodyPr wrap="square">
            <a:spAutoFit/>
          </a:bodyPr>
          <a:lstStyle/>
          <a:p>
            <a:pPr algn="ctr"/>
            <a:r>
              <a:rPr lang="en-US" sz="1600" dirty="0">
                <a:solidFill>
                  <a:schemeClr val="bg1"/>
                </a:solidFill>
              </a:rPr>
              <a:t>2.Wise mind remediation </a:t>
            </a:r>
            <a:endParaRPr lang="en-CA" sz="1600" dirty="0"/>
          </a:p>
        </p:txBody>
      </p:sp>
      <p:sp>
        <p:nvSpPr>
          <p:cNvPr id="53" name="TextBox 52">
            <a:extLst>
              <a:ext uri="{FF2B5EF4-FFF2-40B4-BE49-F238E27FC236}">
                <a16:creationId xmlns:a16="http://schemas.microsoft.com/office/drawing/2014/main" id="{56CBCCAE-FF13-2841-A895-A2FA0EB2A03F}"/>
              </a:ext>
            </a:extLst>
          </p:cNvPr>
          <p:cNvSpPr txBox="1"/>
          <p:nvPr/>
        </p:nvSpPr>
        <p:spPr>
          <a:xfrm>
            <a:off x="-44981" y="5488159"/>
            <a:ext cx="1455173" cy="584775"/>
          </a:xfrm>
          <a:prstGeom prst="rect">
            <a:avLst/>
          </a:prstGeom>
          <a:noFill/>
        </p:spPr>
        <p:txBody>
          <a:bodyPr wrap="square">
            <a:spAutoFit/>
          </a:bodyPr>
          <a:lstStyle/>
          <a:p>
            <a:pPr algn="ctr"/>
            <a:r>
              <a:rPr lang="en-US" sz="1600" dirty="0"/>
              <a:t>Dashboard state</a:t>
            </a:r>
            <a:endParaRPr lang="en-CA" sz="1600" dirty="0"/>
          </a:p>
        </p:txBody>
      </p:sp>
      <p:sp>
        <p:nvSpPr>
          <p:cNvPr id="55" name="TextBox 54">
            <a:extLst>
              <a:ext uri="{FF2B5EF4-FFF2-40B4-BE49-F238E27FC236}">
                <a16:creationId xmlns:a16="http://schemas.microsoft.com/office/drawing/2014/main" id="{3706C23A-6E57-BEF7-6A93-1366958B21BC}"/>
              </a:ext>
            </a:extLst>
          </p:cNvPr>
          <p:cNvSpPr txBox="1"/>
          <p:nvPr/>
        </p:nvSpPr>
        <p:spPr>
          <a:xfrm>
            <a:off x="4573840" y="5078947"/>
            <a:ext cx="7427659" cy="338554"/>
          </a:xfrm>
          <a:prstGeom prst="rect">
            <a:avLst/>
          </a:prstGeom>
          <a:noFill/>
        </p:spPr>
        <p:txBody>
          <a:bodyPr wrap="square">
            <a:spAutoFit/>
          </a:bodyPr>
          <a:lstStyle/>
          <a:p>
            <a:r>
              <a:rPr lang="en-US" sz="1600" dirty="0">
                <a:solidFill>
                  <a:schemeClr val="bg1"/>
                </a:solidFill>
              </a:rPr>
              <a:t>I see and feel emotional mind, radically accept it and compassionately understand it …</a:t>
            </a:r>
            <a:endParaRPr lang="en-CA" sz="1600" dirty="0"/>
          </a:p>
        </p:txBody>
      </p:sp>
      <p:sp>
        <p:nvSpPr>
          <p:cNvPr id="57" name="TextBox 56">
            <a:extLst>
              <a:ext uri="{FF2B5EF4-FFF2-40B4-BE49-F238E27FC236}">
                <a16:creationId xmlns:a16="http://schemas.microsoft.com/office/drawing/2014/main" id="{AEB698F9-A7BD-C12A-FBC7-DB6150AA041D}"/>
              </a:ext>
            </a:extLst>
          </p:cNvPr>
          <p:cNvSpPr txBox="1"/>
          <p:nvPr/>
        </p:nvSpPr>
        <p:spPr>
          <a:xfrm>
            <a:off x="2162175" y="6433734"/>
            <a:ext cx="10163081" cy="338554"/>
          </a:xfrm>
          <a:prstGeom prst="rect">
            <a:avLst/>
          </a:prstGeom>
          <a:noFill/>
        </p:spPr>
        <p:txBody>
          <a:bodyPr wrap="square">
            <a:spAutoFit/>
          </a:bodyPr>
          <a:lstStyle/>
          <a:p>
            <a:r>
              <a:rPr lang="en-US" sz="1600" dirty="0">
                <a:solidFill>
                  <a:schemeClr val="bg1"/>
                </a:solidFill>
              </a:rPr>
              <a:t>At the same time  I also see that there is another way to think, feel and behave that will be better for everyone involved  </a:t>
            </a:r>
            <a:endParaRPr lang="en-CA" sz="1600" dirty="0"/>
          </a:p>
        </p:txBody>
      </p:sp>
      <p:sp>
        <p:nvSpPr>
          <p:cNvPr id="2" name="Slide Number Placeholder 1">
            <a:extLst>
              <a:ext uri="{FF2B5EF4-FFF2-40B4-BE49-F238E27FC236}">
                <a16:creationId xmlns:a16="http://schemas.microsoft.com/office/drawing/2014/main" id="{8BB841C2-B26E-3606-4B53-7BD91604110E}"/>
              </a:ext>
            </a:extLst>
          </p:cNvPr>
          <p:cNvSpPr>
            <a:spLocks noGrp="1"/>
          </p:cNvSpPr>
          <p:nvPr>
            <p:ph type="sldNum" sz="quarter" idx="12"/>
          </p:nvPr>
        </p:nvSpPr>
        <p:spPr/>
        <p:txBody>
          <a:bodyPr/>
          <a:lstStyle/>
          <a:p>
            <a:fld id="{33ED1689-1C0B-4D00-A14A-39B713266422}" type="slidenum">
              <a:rPr lang="en-CA" smtClean="0"/>
              <a:t>39</a:t>
            </a:fld>
            <a:endParaRPr lang="en-CA"/>
          </a:p>
        </p:txBody>
      </p:sp>
      <p:pic>
        <p:nvPicPr>
          <p:cNvPr id="3" name="Picture 2">
            <a:extLst>
              <a:ext uri="{FF2B5EF4-FFF2-40B4-BE49-F238E27FC236}">
                <a16:creationId xmlns:a16="http://schemas.microsoft.com/office/drawing/2014/main" id="{392FB904-5D47-556F-6762-5E9160BF8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919115"/>
            <a:ext cx="936447" cy="714728"/>
          </a:xfrm>
          <a:prstGeom prst="rect">
            <a:avLst/>
          </a:prstGeom>
        </p:spPr>
      </p:pic>
      <p:sp>
        <p:nvSpPr>
          <p:cNvPr id="6" name="TextBox 5">
            <a:extLst>
              <a:ext uri="{FF2B5EF4-FFF2-40B4-BE49-F238E27FC236}">
                <a16:creationId xmlns:a16="http://schemas.microsoft.com/office/drawing/2014/main" id="{E6406D44-5E60-2C10-6228-5D27EF104616}"/>
              </a:ext>
            </a:extLst>
          </p:cNvPr>
          <p:cNvSpPr txBox="1"/>
          <p:nvPr/>
        </p:nvSpPr>
        <p:spPr>
          <a:xfrm>
            <a:off x="4019645" y="1625591"/>
            <a:ext cx="1971580" cy="369332"/>
          </a:xfrm>
          <a:prstGeom prst="rect">
            <a:avLst/>
          </a:prstGeom>
          <a:noFill/>
        </p:spPr>
        <p:txBody>
          <a:bodyPr wrap="square">
            <a:spAutoFit/>
          </a:bodyPr>
          <a:lstStyle/>
          <a:p>
            <a:r>
              <a:rPr lang="en-US" sz="1800" dirty="0">
                <a:solidFill>
                  <a:schemeClr val="bg1"/>
                </a:solidFill>
              </a:rPr>
              <a:t>HOLES ANALYSIS</a:t>
            </a:r>
            <a:r>
              <a:rPr lang="en-CA" sz="1800" dirty="0">
                <a:solidFill>
                  <a:schemeClr val="bg1"/>
                </a:solidFill>
              </a:rPr>
              <a:t> </a:t>
            </a:r>
            <a:endParaRPr lang="en-CA" dirty="0"/>
          </a:p>
        </p:txBody>
      </p:sp>
    </p:spTree>
    <p:extLst>
      <p:ext uri="{BB962C8B-B14F-4D97-AF65-F5344CB8AC3E}">
        <p14:creationId xmlns:p14="http://schemas.microsoft.com/office/powerpoint/2010/main" val="2839755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9">
            <a:extLst>
              <a:ext uri="{FF2B5EF4-FFF2-40B4-BE49-F238E27FC236}">
                <a16:creationId xmlns:a16="http://schemas.microsoft.com/office/drawing/2014/main" id="{BD0546CE-060F-95E8-7E21-4A3DD7685A92}"/>
              </a:ext>
            </a:extLst>
          </p:cNvPr>
          <p:cNvPicPr>
            <a:picLocks noChangeAspect="1"/>
          </p:cNvPicPr>
          <p:nvPr/>
        </p:nvPicPr>
        <p:blipFill rotWithShape="1">
          <a:blip r:embed="rId2"/>
          <a:srcRect l="18607" r="19437" b="-1"/>
          <a:stretch/>
        </p:blipFill>
        <p:spPr>
          <a:xfrm>
            <a:off x="214362" y="495300"/>
            <a:ext cx="2451676" cy="2604016"/>
          </a:xfrm>
          <a:prstGeom prst="rect">
            <a:avLst/>
          </a:prstGeom>
          <a:effectLst>
            <a:innerShdw blurRad="114300">
              <a:prstClr val="black"/>
            </a:innerShdw>
          </a:effectLst>
        </p:spPr>
      </p:pic>
      <p:sp>
        <p:nvSpPr>
          <p:cNvPr id="4" name="TextBox 3">
            <a:extLst>
              <a:ext uri="{FF2B5EF4-FFF2-40B4-BE49-F238E27FC236}">
                <a16:creationId xmlns:a16="http://schemas.microsoft.com/office/drawing/2014/main" id="{CE77AF04-AC91-968A-9269-D4EDA5087CA9}"/>
              </a:ext>
            </a:extLst>
          </p:cNvPr>
          <p:cNvSpPr txBox="1"/>
          <p:nvPr/>
        </p:nvSpPr>
        <p:spPr>
          <a:xfrm>
            <a:off x="503431" y="27795"/>
            <a:ext cx="1873538" cy="369332"/>
          </a:xfrm>
          <a:prstGeom prst="rect">
            <a:avLst/>
          </a:prstGeom>
          <a:noFill/>
        </p:spPr>
        <p:txBody>
          <a:bodyPr wrap="square">
            <a:spAutoFit/>
          </a:bodyPr>
          <a:lstStyle/>
          <a:p>
            <a:r>
              <a:rPr lang="en-US" sz="1800" dirty="0"/>
              <a:t>Crisis plans holes </a:t>
            </a:r>
            <a:endParaRPr lang="en-CA" dirty="0"/>
          </a:p>
        </p:txBody>
      </p:sp>
      <p:pic>
        <p:nvPicPr>
          <p:cNvPr id="5" name="Content Placeholder 7">
            <a:extLst>
              <a:ext uri="{FF2B5EF4-FFF2-40B4-BE49-F238E27FC236}">
                <a16:creationId xmlns:a16="http://schemas.microsoft.com/office/drawing/2014/main" id="{7D901078-71FE-3FD2-0701-8FE75530E191}"/>
              </a:ext>
            </a:extLst>
          </p:cNvPr>
          <p:cNvPicPr>
            <a:picLocks noChangeAspect="1"/>
          </p:cNvPicPr>
          <p:nvPr/>
        </p:nvPicPr>
        <p:blipFill rotWithShape="1">
          <a:blip r:embed="rId3"/>
          <a:srcRect l="21471" r="14161" b="-2"/>
          <a:stretch/>
        </p:blipFill>
        <p:spPr>
          <a:xfrm>
            <a:off x="3185776" y="495297"/>
            <a:ext cx="2451676" cy="2604016"/>
          </a:xfrm>
          <a:prstGeom prst="rect">
            <a:avLst/>
          </a:prstGeom>
          <a:effectLst>
            <a:innerShdw blurRad="114300">
              <a:prstClr val="black"/>
            </a:innerShdw>
          </a:effectLst>
        </p:spPr>
      </p:pic>
      <p:sp>
        <p:nvSpPr>
          <p:cNvPr id="7" name="TextBox 6">
            <a:extLst>
              <a:ext uri="{FF2B5EF4-FFF2-40B4-BE49-F238E27FC236}">
                <a16:creationId xmlns:a16="http://schemas.microsoft.com/office/drawing/2014/main" id="{7016FD9A-1A5E-F0F4-1798-4F1A8B399A28}"/>
              </a:ext>
            </a:extLst>
          </p:cNvPr>
          <p:cNvSpPr txBox="1"/>
          <p:nvPr/>
        </p:nvSpPr>
        <p:spPr>
          <a:xfrm>
            <a:off x="3185776" y="6602"/>
            <a:ext cx="2451676" cy="369332"/>
          </a:xfrm>
          <a:prstGeom prst="rect">
            <a:avLst/>
          </a:prstGeom>
          <a:noFill/>
        </p:spPr>
        <p:txBody>
          <a:bodyPr wrap="square">
            <a:spAutoFit/>
          </a:bodyPr>
          <a:lstStyle/>
          <a:p>
            <a:r>
              <a:rPr lang="en-US" sz="1800" dirty="0"/>
              <a:t>Holes diary cards steps</a:t>
            </a:r>
            <a:endParaRPr lang="en-CA" sz="1800" dirty="0"/>
          </a:p>
        </p:txBody>
      </p:sp>
      <p:pic>
        <p:nvPicPr>
          <p:cNvPr id="8" name="Picture 7">
            <a:extLst>
              <a:ext uri="{FF2B5EF4-FFF2-40B4-BE49-F238E27FC236}">
                <a16:creationId xmlns:a16="http://schemas.microsoft.com/office/drawing/2014/main" id="{07709056-EFB3-0FE2-49AB-4D989D7B6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363" y="800100"/>
            <a:ext cx="2451676" cy="2299212"/>
          </a:xfrm>
          <a:prstGeom prst="rect">
            <a:avLst/>
          </a:prstGeom>
        </p:spPr>
      </p:pic>
      <p:pic>
        <p:nvPicPr>
          <p:cNvPr id="9" name="Picture 8">
            <a:extLst>
              <a:ext uri="{FF2B5EF4-FFF2-40B4-BE49-F238E27FC236}">
                <a16:creationId xmlns:a16="http://schemas.microsoft.com/office/drawing/2014/main" id="{2AECA334-E087-12D1-15D5-671D190250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1039" y="800100"/>
            <a:ext cx="2451676" cy="2299212"/>
          </a:xfrm>
          <a:prstGeom prst="rect">
            <a:avLst/>
          </a:prstGeom>
        </p:spPr>
      </p:pic>
      <p:pic>
        <p:nvPicPr>
          <p:cNvPr id="10" name="Picture 9">
            <a:extLst>
              <a:ext uri="{FF2B5EF4-FFF2-40B4-BE49-F238E27FC236}">
                <a16:creationId xmlns:a16="http://schemas.microsoft.com/office/drawing/2014/main" id="{2A318C70-B1D1-1A84-066B-C23B6932D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243" y="3758684"/>
            <a:ext cx="1985913" cy="2851663"/>
          </a:xfrm>
          <a:prstGeom prst="rect">
            <a:avLst/>
          </a:prstGeom>
        </p:spPr>
      </p:pic>
      <p:pic>
        <p:nvPicPr>
          <p:cNvPr id="12" name="Picture 11">
            <a:extLst>
              <a:ext uri="{FF2B5EF4-FFF2-40B4-BE49-F238E27FC236}">
                <a16:creationId xmlns:a16="http://schemas.microsoft.com/office/drawing/2014/main" id="{CF473ADB-F8E9-FA2C-1C68-6623B66778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5776" y="3758684"/>
            <a:ext cx="2451676" cy="2851664"/>
          </a:xfrm>
          <a:prstGeom prst="rect">
            <a:avLst/>
          </a:prstGeom>
        </p:spPr>
      </p:pic>
      <p:sp>
        <p:nvSpPr>
          <p:cNvPr id="15" name="TextBox 14">
            <a:extLst>
              <a:ext uri="{FF2B5EF4-FFF2-40B4-BE49-F238E27FC236}">
                <a16:creationId xmlns:a16="http://schemas.microsoft.com/office/drawing/2014/main" id="{2704D367-A8EF-B275-497C-03351440841C}"/>
              </a:ext>
            </a:extLst>
          </p:cNvPr>
          <p:cNvSpPr txBox="1"/>
          <p:nvPr/>
        </p:nvSpPr>
        <p:spPr>
          <a:xfrm>
            <a:off x="6921546" y="27795"/>
            <a:ext cx="4200624" cy="646331"/>
          </a:xfrm>
          <a:prstGeom prst="rect">
            <a:avLst/>
          </a:prstGeom>
          <a:noFill/>
        </p:spPr>
        <p:txBody>
          <a:bodyPr wrap="square">
            <a:spAutoFit/>
          </a:bodyPr>
          <a:lstStyle/>
          <a:p>
            <a:pPr algn="ctr"/>
            <a:r>
              <a:rPr lang="en-US" dirty="0"/>
              <a:t>Use crisis plan tool and distress tolerance skills to get out of holes</a:t>
            </a:r>
            <a:endParaRPr lang="en-CA" dirty="0"/>
          </a:p>
        </p:txBody>
      </p:sp>
      <p:sp>
        <p:nvSpPr>
          <p:cNvPr id="17" name="TextBox 16">
            <a:extLst>
              <a:ext uri="{FF2B5EF4-FFF2-40B4-BE49-F238E27FC236}">
                <a16:creationId xmlns:a16="http://schemas.microsoft.com/office/drawing/2014/main" id="{D0104881-044E-2F8D-2C6C-EF31B0C632F1}"/>
              </a:ext>
            </a:extLst>
          </p:cNvPr>
          <p:cNvSpPr txBox="1"/>
          <p:nvPr/>
        </p:nvSpPr>
        <p:spPr>
          <a:xfrm>
            <a:off x="389562" y="3347650"/>
            <a:ext cx="2451676" cy="369332"/>
          </a:xfrm>
          <a:prstGeom prst="rect">
            <a:avLst/>
          </a:prstGeom>
          <a:noFill/>
        </p:spPr>
        <p:txBody>
          <a:bodyPr wrap="square">
            <a:spAutoFit/>
          </a:bodyPr>
          <a:lstStyle/>
          <a:p>
            <a:r>
              <a:rPr lang="en-US" dirty="0"/>
              <a:t>Diary card toolbelt </a:t>
            </a:r>
            <a:endParaRPr lang="en-CA" dirty="0"/>
          </a:p>
        </p:txBody>
      </p:sp>
      <p:sp>
        <p:nvSpPr>
          <p:cNvPr id="19" name="TextBox 18">
            <a:extLst>
              <a:ext uri="{FF2B5EF4-FFF2-40B4-BE49-F238E27FC236}">
                <a16:creationId xmlns:a16="http://schemas.microsoft.com/office/drawing/2014/main" id="{33A52AE2-56AF-9C42-9792-94C51C26666F}"/>
              </a:ext>
            </a:extLst>
          </p:cNvPr>
          <p:cNvSpPr txBox="1"/>
          <p:nvPr/>
        </p:nvSpPr>
        <p:spPr>
          <a:xfrm>
            <a:off x="3090501" y="3112353"/>
            <a:ext cx="2642226" cy="646331"/>
          </a:xfrm>
          <a:prstGeom prst="rect">
            <a:avLst/>
          </a:prstGeom>
          <a:noFill/>
        </p:spPr>
        <p:txBody>
          <a:bodyPr wrap="square">
            <a:spAutoFit/>
          </a:bodyPr>
          <a:lstStyle/>
          <a:p>
            <a:pPr algn="ctr"/>
            <a:r>
              <a:rPr lang="en-US" dirty="0">
                <a:solidFill>
                  <a:schemeClr val="bg1"/>
                </a:solidFill>
              </a:rPr>
              <a:t>Today the holes (chain) analysis magnifying glass</a:t>
            </a:r>
            <a:endParaRPr lang="en-CA" dirty="0">
              <a:solidFill>
                <a:schemeClr val="bg1"/>
              </a:solidFill>
            </a:endParaRPr>
          </a:p>
        </p:txBody>
      </p:sp>
      <p:sp>
        <p:nvSpPr>
          <p:cNvPr id="21" name="TextBox 20">
            <a:extLst>
              <a:ext uri="{FF2B5EF4-FFF2-40B4-BE49-F238E27FC236}">
                <a16:creationId xmlns:a16="http://schemas.microsoft.com/office/drawing/2014/main" id="{276A6D79-D362-F1F6-E254-C81EC9EF2A52}"/>
              </a:ext>
            </a:extLst>
          </p:cNvPr>
          <p:cNvSpPr txBox="1"/>
          <p:nvPr/>
        </p:nvSpPr>
        <p:spPr>
          <a:xfrm>
            <a:off x="6128614" y="3313119"/>
            <a:ext cx="5786487" cy="3544881"/>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In the crisis plans and when trying to find targets for our holes diary cards, we already explored some features of the holes we repeatedly fall into. </a:t>
            </a:r>
          </a:p>
          <a:p>
            <a:pPr marL="285750" indent="-285750">
              <a:lnSpc>
                <a:spcPct val="107000"/>
              </a:lnSpc>
              <a:spcAft>
                <a:spcPts val="800"/>
              </a:spcAft>
              <a:buFont typeface="Arial" panose="020B0604020202020204" pitchFamily="34" charset="0"/>
              <a:buChar char="•"/>
            </a:pPr>
            <a:r>
              <a:rPr lang="en-CA" kern="100" dirty="0">
                <a:latin typeface="Arial" panose="020B0604020202020204" pitchFamily="34" charset="0"/>
                <a:ea typeface="Aptos" panose="020B0004020202020204" pitchFamily="34" charset="0"/>
                <a:cs typeface="Times New Roman" panose="02020603050405020304" pitchFamily="18" charset="0"/>
              </a:rPr>
              <a:t>Today we’ll discuss how</a:t>
            </a:r>
            <a:r>
              <a:rPr lang="en-CA" sz="1800" kern="100" dirty="0">
                <a:effectLst/>
                <a:latin typeface="Arial" panose="020B0604020202020204" pitchFamily="34" charset="0"/>
                <a:ea typeface="Aptos" panose="020B0004020202020204" pitchFamily="34" charset="0"/>
                <a:cs typeface="Times New Roman" panose="02020603050405020304" pitchFamily="18" charset="0"/>
              </a:rPr>
              <a:t> holes (chain) analysis deepen the  exploration of the features of our holes by looking at them under a magnifying glass. </a:t>
            </a:r>
          </a:p>
          <a:p>
            <a:pPr marL="285750" indent="-285750">
              <a:lnSpc>
                <a:spcPct val="107000"/>
              </a:lnSpc>
              <a:spcAft>
                <a:spcPts val="800"/>
              </a:spcAft>
              <a:buFont typeface="Arial" panose="020B0604020202020204" pitchFamily="34" charset="0"/>
              <a:buChar char="•"/>
            </a:pPr>
            <a:r>
              <a:rPr lang="en-CA" kern="100" dirty="0">
                <a:latin typeface="Arial" panose="020B0604020202020204" pitchFamily="34" charset="0"/>
                <a:ea typeface="Aptos" panose="020B0004020202020204" pitchFamily="34" charset="0"/>
                <a:cs typeface="Times New Roman" panose="02020603050405020304" pitchFamily="18" charset="0"/>
              </a:rPr>
              <a:t>An in-depth knowledge of</a:t>
            </a:r>
            <a:r>
              <a:rPr lang="en-CA" sz="1800" kern="100" dirty="0">
                <a:effectLst/>
                <a:latin typeface="Arial" panose="020B0604020202020204" pitchFamily="34" charset="0"/>
                <a:ea typeface="Aptos" panose="020B0004020202020204" pitchFamily="34" charset="0"/>
                <a:cs typeface="Times New Roman" panose="02020603050405020304" pitchFamily="18" charset="0"/>
              </a:rPr>
              <a:t> the thoughts feelings and behaviors that make up our holes will eventually help us understand where the holes came from and will be a critical part of getting out of them faster and eventually avoiding them.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07E47B9F-9EC4-F627-9B75-BA163F7C47A7}"/>
              </a:ext>
            </a:extLst>
          </p:cNvPr>
          <p:cNvSpPr>
            <a:spLocks noGrp="1"/>
          </p:cNvSpPr>
          <p:nvPr>
            <p:ph type="sldNum" sz="quarter" idx="12"/>
          </p:nvPr>
        </p:nvSpPr>
        <p:spPr/>
        <p:txBody>
          <a:bodyPr/>
          <a:lstStyle/>
          <a:p>
            <a:fld id="{33ED1689-1C0B-4D00-A14A-39B713266422}" type="slidenum">
              <a:rPr lang="en-CA" smtClean="0"/>
              <a:t>4</a:t>
            </a:fld>
            <a:endParaRPr lang="en-CA"/>
          </a:p>
        </p:txBody>
      </p:sp>
    </p:spTree>
    <p:extLst>
      <p:ext uri="{BB962C8B-B14F-4D97-AF65-F5344CB8AC3E}">
        <p14:creationId xmlns:p14="http://schemas.microsoft.com/office/powerpoint/2010/main" val="131904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67BA9D-608F-3E06-D9D4-F0145E26E671}"/>
              </a:ext>
            </a:extLst>
          </p:cNvPr>
          <p:cNvSpPr txBox="1"/>
          <p:nvPr/>
        </p:nvSpPr>
        <p:spPr>
          <a:xfrm>
            <a:off x="5877965" y="359284"/>
            <a:ext cx="5360493" cy="1754326"/>
          </a:xfrm>
          <a:prstGeom prst="rect">
            <a:avLst/>
          </a:prstGeom>
          <a:noFill/>
        </p:spPr>
        <p:txBody>
          <a:bodyPr wrap="square">
            <a:spAutoFit/>
          </a:bodyPr>
          <a:lstStyle/>
          <a:p>
            <a:r>
              <a:rPr lang="en-US" sz="5400" dirty="0">
                <a:solidFill>
                  <a:schemeClr val="bg1"/>
                </a:solidFill>
              </a:rPr>
              <a:t>THE THIRD TOOL HOLES ANALYSIS</a:t>
            </a:r>
            <a:r>
              <a:rPr lang="en-CA" sz="5400" dirty="0">
                <a:solidFill>
                  <a:schemeClr val="bg1"/>
                </a:solidFill>
              </a:rPr>
              <a:t> </a:t>
            </a:r>
          </a:p>
        </p:txBody>
      </p:sp>
      <p:pic>
        <p:nvPicPr>
          <p:cNvPr id="3" name="Picture 2">
            <a:extLst>
              <a:ext uri="{FF2B5EF4-FFF2-40B4-BE49-F238E27FC236}">
                <a16:creationId xmlns:a16="http://schemas.microsoft.com/office/drawing/2014/main" id="{96D25CC4-2623-D812-8F26-54A0CCE9D9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924" y="2958453"/>
            <a:ext cx="5095875" cy="3571875"/>
          </a:xfrm>
          <a:prstGeom prst="rect">
            <a:avLst/>
          </a:prstGeom>
        </p:spPr>
      </p:pic>
      <p:pic>
        <p:nvPicPr>
          <p:cNvPr id="2" name="Picture 1">
            <a:extLst>
              <a:ext uri="{FF2B5EF4-FFF2-40B4-BE49-F238E27FC236}">
                <a16:creationId xmlns:a16="http://schemas.microsoft.com/office/drawing/2014/main" id="{BC1B8403-F9D9-7CD1-22E1-48E246575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819150"/>
            <a:ext cx="4258460" cy="5438775"/>
          </a:xfrm>
          <a:prstGeom prst="rect">
            <a:avLst/>
          </a:prstGeom>
        </p:spPr>
      </p:pic>
      <p:sp>
        <p:nvSpPr>
          <p:cNvPr id="4" name="Slide Number Placeholder 3">
            <a:extLst>
              <a:ext uri="{FF2B5EF4-FFF2-40B4-BE49-F238E27FC236}">
                <a16:creationId xmlns:a16="http://schemas.microsoft.com/office/drawing/2014/main" id="{39FFF42F-94EB-F996-DB50-CC62D8376B04}"/>
              </a:ext>
            </a:extLst>
          </p:cNvPr>
          <p:cNvSpPr>
            <a:spLocks noGrp="1"/>
          </p:cNvSpPr>
          <p:nvPr>
            <p:ph type="sldNum" sz="quarter" idx="12"/>
          </p:nvPr>
        </p:nvSpPr>
        <p:spPr/>
        <p:txBody>
          <a:bodyPr/>
          <a:lstStyle/>
          <a:p>
            <a:fld id="{33ED1689-1C0B-4D00-A14A-39B713266422}" type="slidenum">
              <a:rPr lang="en-CA" smtClean="0"/>
              <a:t>40</a:t>
            </a:fld>
            <a:endParaRPr lang="en-CA"/>
          </a:p>
        </p:txBody>
      </p:sp>
    </p:spTree>
    <p:extLst>
      <p:ext uri="{BB962C8B-B14F-4D97-AF65-F5344CB8AC3E}">
        <p14:creationId xmlns:p14="http://schemas.microsoft.com/office/powerpoint/2010/main" val="3987972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CACB28-0233-5F00-DB10-EF117565409A}"/>
              </a:ext>
            </a:extLst>
          </p:cNvPr>
          <p:cNvSpPr txBox="1"/>
          <p:nvPr/>
        </p:nvSpPr>
        <p:spPr>
          <a:xfrm>
            <a:off x="0" y="550723"/>
            <a:ext cx="12192000" cy="923330"/>
          </a:xfrm>
          <a:prstGeom prst="rect">
            <a:avLst/>
          </a:prstGeom>
          <a:noFill/>
        </p:spPr>
        <p:txBody>
          <a:bodyPr wrap="square">
            <a:spAutoFit/>
          </a:bodyPr>
          <a:lstStyle/>
          <a:p>
            <a:pPr marL="342900" indent="-342900">
              <a:buAutoNum type="arabicPeriod"/>
            </a:pPr>
            <a:r>
              <a:rPr lang="en-CA" dirty="0"/>
              <a:t>What Happened?  2. Emotions Felt      3. Thoughts              4. Sensations             5. Behaviours/urges        6. pre-hole energy</a:t>
            </a:r>
          </a:p>
          <a:p>
            <a:endParaRPr lang="en-CA" dirty="0"/>
          </a:p>
          <a:p>
            <a:endParaRPr lang="en-CA" dirty="0"/>
          </a:p>
        </p:txBody>
      </p:sp>
      <p:sp>
        <p:nvSpPr>
          <p:cNvPr id="5" name="TextBox 4">
            <a:extLst>
              <a:ext uri="{FF2B5EF4-FFF2-40B4-BE49-F238E27FC236}">
                <a16:creationId xmlns:a16="http://schemas.microsoft.com/office/drawing/2014/main" id="{448542D7-2884-250B-CD4D-F8AC78DA2D99}"/>
              </a:ext>
            </a:extLst>
          </p:cNvPr>
          <p:cNvSpPr txBox="1"/>
          <p:nvPr/>
        </p:nvSpPr>
        <p:spPr>
          <a:xfrm>
            <a:off x="2501067" y="0"/>
            <a:ext cx="9502219" cy="646331"/>
          </a:xfrm>
          <a:prstGeom prst="rect">
            <a:avLst/>
          </a:prstGeom>
          <a:noFill/>
        </p:spPr>
        <p:txBody>
          <a:bodyPr wrap="square">
            <a:spAutoFit/>
          </a:bodyPr>
          <a:lstStyle/>
          <a:p>
            <a:r>
              <a:rPr lang="en-CA" sz="3600" dirty="0">
                <a:solidFill>
                  <a:schemeClr val="bg1"/>
                </a:solidFill>
              </a:rPr>
              <a:t>DBT HOLES ANALYSIS TEMPLATE </a:t>
            </a:r>
            <a:r>
              <a:rPr lang="en-CA" sz="2400" dirty="0">
                <a:solidFill>
                  <a:schemeClr val="bg1"/>
                </a:solidFill>
              </a:rPr>
              <a:t>(cheat sheet)</a:t>
            </a:r>
          </a:p>
        </p:txBody>
      </p:sp>
      <p:sp>
        <p:nvSpPr>
          <p:cNvPr id="7" name="TextBox 6">
            <a:extLst>
              <a:ext uri="{FF2B5EF4-FFF2-40B4-BE49-F238E27FC236}">
                <a16:creationId xmlns:a16="http://schemas.microsoft.com/office/drawing/2014/main" id="{39D3BD13-DC03-16AF-95DF-F0F7E6ACC541}"/>
              </a:ext>
            </a:extLst>
          </p:cNvPr>
          <p:cNvSpPr txBox="1"/>
          <p:nvPr/>
        </p:nvSpPr>
        <p:spPr>
          <a:xfrm>
            <a:off x="-75605" y="889278"/>
            <a:ext cx="1988344" cy="584775"/>
          </a:xfrm>
          <a:prstGeom prst="rect">
            <a:avLst/>
          </a:prstGeom>
          <a:noFill/>
        </p:spPr>
        <p:txBody>
          <a:bodyPr wrap="square">
            <a:spAutoFit/>
          </a:bodyPr>
          <a:lstStyle/>
          <a:p>
            <a:pPr algn="ctr"/>
            <a:r>
              <a:rPr lang="en-CA" sz="1600" dirty="0"/>
              <a:t>Describe the</a:t>
            </a:r>
          </a:p>
          <a:p>
            <a:pPr algn="ctr"/>
            <a:r>
              <a:rPr lang="en-CA" sz="1600" dirty="0"/>
              <a:t>situation factually.</a:t>
            </a:r>
          </a:p>
        </p:txBody>
      </p:sp>
      <p:sp>
        <p:nvSpPr>
          <p:cNvPr id="9" name="TextBox 8">
            <a:extLst>
              <a:ext uri="{FF2B5EF4-FFF2-40B4-BE49-F238E27FC236}">
                <a16:creationId xmlns:a16="http://schemas.microsoft.com/office/drawing/2014/main" id="{6A998BE7-3124-6B3B-7F92-C3B96A55A401}"/>
              </a:ext>
            </a:extLst>
          </p:cNvPr>
          <p:cNvSpPr txBox="1"/>
          <p:nvPr/>
        </p:nvSpPr>
        <p:spPr>
          <a:xfrm>
            <a:off x="2133005" y="889278"/>
            <a:ext cx="1988344" cy="3293209"/>
          </a:xfrm>
          <a:prstGeom prst="rect">
            <a:avLst/>
          </a:prstGeom>
          <a:noFill/>
        </p:spPr>
        <p:txBody>
          <a:bodyPr wrap="square">
            <a:spAutoFit/>
          </a:bodyPr>
          <a:lstStyle/>
          <a:p>
            <a:r>
              <a:rPr lang="en-CA" sz="1600" dirty="0"/>
              <a:t>☐ Anxiety / Fear</a:t>
            </a:r>
          </a:p>
          <a:p>
            <a:r>
              <a:rPr lang="en-CA" sz="1600" dirty="0"/>
              <a:t>☐ Anger / Rage</a:t>
            </a:r>
          </a:p>
          <a:p>
            <a:r>
              <a:rPr lang="en-CA" sz="1600" dirty="0"/>
              <a:t>☐ Irritation /</a:t>
            </a:r>
          </a:p>
          <a:p>
            <a:r>
              <a:rPr lang="en-CA" sz="1600" dirty="0"/>
              <a:t>Frustration</a:t>
            </a:r>
          </a:p>
          <a:p>
            <a:r>
              <a:rPr lang="en-CA" sz="1600" dirty="0"/>
              <a:t>☐ Sadness / Grief</a:t>
            </a:r>
          </a:p>
          <a:p>
            <a:r>
              <a:rPr lang="en-CA" sz="1600" dirty="0"/>
              <a:t>☐ Shame</a:t>
            </a:r>
          </a:p>
          <a:p>
            <a:r>
              <a:rPr lang="en-CA" sz="1600" dirty="0"/>
              <a:t>☐ Guilt</a:t>
            </a:r>
          </a:p>
          <a:p>
            <a:r>
              <a:rPr lang="en-CA" sz="1600" dirty="0"/>
              <a:t>☐ Hurt</a:t>
            </a:r>
          </a:p>
          <a:p>
            <a:r>
              <a:rPr lang="en-CA" sz="1600" dirty="0"/>
              <a:t>☐ Loneliness</a:t>
            </a:r>
          </a:p>
          <a:p>
            <a:r>
              <a:rPr lang="en-CA" sz="1600" dirty="0"/>
              <a:t>☐ Embarrassment</a:t>
            </a:r>
          </a:p>
          <a:p>
            <a:r>
              <a:rPr lang="en-CA" sz="1600" dirty="0"/>
              <a:t>☐ Overwhelm</a:t>
            </a:r>
          </a:p>
          <a:p>
            <a:r>
              <a:rPr lang="en-CA" sz="1600" dirty="0"/>
              <a:t>☐ Numbness</a:t>
            </a:r>
          </a:p>
          <a:p>
            <a:r>
              <a:rPr lang="en-CA" sz="1600" dirty="0"/>
              <a:t>☐ Other: ____</a:t>
            </a:r>
          </a:p>
        </p:txBody>
      </p:sp>
      <p:sp>
        <p:nvSpPr>
          <p:cNvPr id="11" name="TextBox 10">
            <a:extLst>
              <a:ext uri="{FF2B5EF4-FFF2-40B4-BE49-F238E27FC236}">
                <a16:creationId xmlns:a16="http://schemas.microsoft.com/office/drawing/2014/main" id="{39A7D5D1-8955-A9AB-D188-870A7F475EFF}"/>
              </a:ext>
            </a:extLst>
          </p:cNvPr>
          <p:cNvSpPr txBox="1"/>
          <p:nvPr/>
        </p:nvSpPr>
        <p:spPr>
          <a:xfrm>
            <a:off x="3911204" y="889278"/>
            <a:ext cx="2274094" cy="4278094"/>
          </a:xfrm>
          <a:prstGeom prst="rect">
            <a:avLst/>
          </a:prstGeom>
          <a:noFill/>
        </p:spPr>
        <p:txBody>
          <a:bodyPr wrap="square">
            <a:spAutoFit/>
          </a:bodyPr>
          <a:lstStyle/>
          <a:p>
            <a:r>
              <a:rPr lang="en-CA" sz="1600" dirty="0"/>
              <a:t>☐ I’m not good</a:t>
            </a:r>
          </a:p>
          <a:p>
            <a:r>
              <a:rPr lang="en-CA" sz="1600" dirty="0"/>
              <a:t>enough.</a:t>
            </a:r>
          </a:p>
          <a:p>
            <a:r>
              <a:rPr lang="en-CA" sz="1600" dirty="0"/>
              <a:t>☐ This is my fault.</a:t>
            </a:r>
          </a:p>
          <a:p>
            <a:r>
              <a:rPr lang="en-CA" sz="1600" dirty="0"/>
              <a:t>☐ They are judging</a:t>
            </a:r>
          </a:p>
          <a:p>
            <a:r>
              <a:rPr lang="en-CA" sz="1600" dirty="0"/>
              <a:t>me.</a:t>
            </a:r>
          </a:p>
          <a:p>
            <a:r>
              <a:rPr lang="en-CA" sz="1600" dirty="0"/>
              <a:t>☐ Something bad</a:t>
            </a:r>
          </a:p>
          <a:p>
            <a:r>
              <a:rPr lang="en-CA" sz="1600" dirty="0"/>
              <a:t>will happen.</a:t>
            </a:r>
          </a:p>
          <a:p>
            <a:r>
              <a:rPr lang="en-CA" sz="1600" dirty="0"/>
              <a:t>☐ I can’t handle this.</a:t>
            </a:r>
          </a:p>
          <a:p>
            <a:r>
              <a:rPr lang="en-CA" sz="1600" dirty="0"/>
              <a:t>☐ I’m going to fail.</a:t>
            </a:r>
          </a:p>
          <a:p>
            <a:r>
              <a:rPr lang="en-CA" sz="1600" dirty="0"/>
              <a:t>☐ They don’t care</a:t>
            </a:r>
          </a:p>
          <a:p>
            <a:r>
              <a:rPr lang="en-CA" sz="1600" dirty="0"/>
              <a:t>about me.</a:t>
            </a:r>
          </a:p>
          <a:p>
            <a:r>
              <a:rPr lang="en-CA" sz="1600" dirty="0"/>
              <a:t>☐ I always screw up.</a:t>
            </a:r>
          </a:p>
          <a:p>
            <a:r>
              <a:rPr lang="en-CA" sz="1600" dirty="0"/>
              <a:t>☐ Catastrophizing</a:t>
            </a:r>
          </a:p>
          <a:p>
            <a:r>
              <a:rPr lang="en-CA" sz="1600" dirty="0"/>
              <a:t>☐ All-or-nothing</a:t>
            </a:r>
          </a:p>
          <a:p>
            <a:r>
              <a:rPr lang="en-CA" sz="1600" dirty="0"/>
              <a:t>thinking</a:t>
            </a:r>
          </a:p>
          <a:p>
            <a:r>
              <a:rPr lang="en-CA" sz="1600" dirty="0"/>
              <a:t>☐ Mind-reading</a:t>
            </a:r>
          </a:p>
          <a:p>
            <a:r>
              <a:rPr lang="en-CA" sz="1600" dirty="0"/>
              <a:t>☐ Other: ____</a:t>
            </a:r>
          </a:p>
        </p:txBody>
      </p:sp>
      <p:sp>
        <p:nvSpPr>
          <p:cNvPr id="13" name="TextBox 12">
            <a:extLst>
              <a:ext uri="{FF2B5EF4-FFF2-40B4-BE49-F238E27FC236}">
                <a16:creationId xmlns:a16="http://schemas.microsoft.com/office/drawing/2014/main" id="{93420276-E1FD-338D-362E-2479D6A095F0}"/>
              </a:ext>
            </a:extLst>
          </p:cNvPr>
          <p:cNvSpPr txBox="1"/>
          <p:nvPr/>
        </p:nvSpPr>
        <p:spPr>
          <a:xfrm>
            <a:off x="7732513" y="920621"/>
            <a:ext cx="2083594" cy="5016758"/>
          </a:xfrm>
          <a:prstGeom prst="rect">
            <a:avLst/>
          </a:prstGeom>
          <a:noFill/>
        </p:spPr>
        <p:txBody>
          <a:bodyPr wrap="square">
            <a:spAutoFit/>
          </a:bodyPr>
          <a:lstStyle/>
          <a:p>
            <a:r>
              <a:rPr lang="en-CA" sz="1600" dirty="0"/>
              <a:t>☐ Withdrew / shut</a:t>
            </a:r>
          </a:p>
          <a:p>
            <a:r>
              <a:rPr lang="en-CA" sz="1600" dirty="0"/>
              <a:t>down</a:t>
            </a:r>
          </a:p>
          <a:p>
            <a:r>
              <a:rPr lang="en-CA" sz="1600" dirty="0"/>
              <a:t>☐ Lashed out</a:t>
            </a:r>
          </a:p>
          <a:p>
            <a:r>
              <a:rPr lang="en-CA" sz="1600" dirty="0"/>
              <a:t>☐ Avoided /</a:t>
            </a:r>
          </a:p>
          <a:p>
            <a:r>
              <a:rPr lang="en-CA" sz="1600" dirty="0"/>
              <a:t>escaped</a:t>
            </a:r>
          </a:p>
          <a:p>
            <a:r>
              <a:rPr lang="en-CA" sz="1600" dirty="0"/>
              <a:t>☐ People-pleased</a:t>
            </a:r>
          </a:p>
          <a:p>
            <a:r>
              <a:rPr lang="en-CA" sz="1600" dirty="0"/>
              <a:t>☐ Over-apologized</a:t>
            </a:r>
          </a:p>
          <a:p>
            <a:r>
              <a:rPr lang="en-CA" sz="1600" dirty="0"/>
              <a:t>☐ Argued /</a:t>
            </a:r>
          </a:p>
          <a:p>
            <a:r>
              <a:rPr lang="en-CA" sz="1600" dirty="0"/>
              <a:t>escalated</a:t>
            </a:r>
          </a:p>
          <a:p>
            <a:r>
              <a:rPr lang="en-CA" sz="1600" dirty="0"/>
              <a:t>☐ Used substances</a:t>
            </a:r>
          </a:p>
          <a:p>
            <a:r>
              <a:rPr lang="en-CA" sz="1600" dirty="0"/>
              <a:t>☐ Overate /</a:t>
            </a:r>
          </a:p>
          <a:p>
            <a:r>
              <a:rPr lang="en-CA" sz="1600" dirty="0"/>
              <a:t>restricted</a:t>
            </a:r>
          </a:p>
          <a:p>
            <a:r>
              <a:rPr lang="en-CA" sz="1600" dirty="0"/>
              <a:t>☐ Reassurance-</a:t>
            </a:r>
          </a:p>
          <a:p>
            <a:r>
              <a:rPr lang="en-CA" sz="1600" dirty="0"/>
              <a:t>seeking</a:t>
            </a:r>
          </a:p>
          <a:p>
            <a:r>
              <a:rPr lang="en-CA" sz="1600" dirty="0"/>
              <a:t>☐ Compulsive</a:t>
            </a:r>
          </a:p>
          <a:p>
            <a:r>
              <a:rPr lang="en-CA" sz="1600" dirty="0"/>
              <a:t>checking</a:t>
            </a:r>
          </a:p>
          <a:p>
            <a:r>
              <a:rPr lang="en-CA" sz="1600" dirty="0"/>
              <a:t>☐ Tried to control</a:t>
            </a:r>
          </a:p>
          <a:p>
            <a:r>
              <a:rPr lang="en-CA" sz="1600" dirty="0"/>
              <a:t>☐ Self-harm</a:t>
            </a:r>
          </a:p>
          <a:p>
            <a:r>
              <a:rPr lang="en-CA" sz="1600" dirty="0"/>
              <a:t>urges/actions</a:t>
            </a:r>
          </a:p>
          <a:p>
            <a:r>
              <a:rPr lang="en-CA" sz="1600" dirty="0"/>
              <a:t>☐ Other: ____</a:t>
            </a:r>
          </a:p>
        </p:txBody>
      </p:sp>
      <p:sp>
        <p:nvSpPr>
          <p:cNvPr id="15" name="TextBox 14">
            <a:extLst>
              <a:ext uri="{FF2B5EF4-FFF2-40B4-BE49-F238E27FC236}">
                <a16:creationId xmlns:a16="http://schemas.microsoft.com/office/drawing/2014/main" id="{79212E1D-8477-2B2C-815A-9017AE714E11}"/>
              </a:ext>
            </a:extLst>
          </p:cNvPr>
          <p:cNvSpPr txBox="1"/>
          <p:nvPr/>
        </p:nvSpPr>
        <p:spPr>
          <a:xfrm>
            <a:off x="5760242" y="646331"/>
            <a:ext cx="2274094" cy="4031873"/>
          </a:xfrm>
          <a:prstGeom prst="rect">
            <a:avLst/>
          </a:prstGeom>
          <a:noFill/>
        </p:spPr>
        <p:txBody>
          <a:bodyPr wrap="square">
            <a:spAutoFit/>
          </a:bodyPr>
          <a:lstStyle/>
          <a:p>
            <a:endParaRPr lang="en-CA" sz="1600" dirty="0"/>
          </a:p>
          <a:p>
            <a:r>
              <a:rPr lang="en-CA" sz="1600" dirty="0"/>
              <a:t>☐ Tight chest</a:t>
            </a:r>
          </a:p>
          <a:p>
            <a:r>
              <a:rPr lang="en-CA" sz="1600" dirty="0"/>
              <a:t>☐ Rapid heartbeat</a:t>
            </a:r>
          </a:p>
          <a:p>
            <a:r>
              <a:rPr lang="en-CA" sz="1600" dirty="0"/>
              <a:t>☐ Shallow breathing</a:t>
            </a:r>
          </a:p>
          <a:p>
            <a:r>
              <a:rPr lang="en-CA" sz="1600" dirty="0"/>
              <a:t>☐ Nausea</a:t>
            </a:r>
          </a:p>
          <a:p>
            <a:r>
              <a:rPr lang="en-CA" sz="1600" dirty="0"/>
              <a:t>☐ Knot in stomach</a:t>
            </a:r>
          </a:p>
          <a:p>
            <a:r>
              <a:rPr lang="en-CA" sz="1600" dirty="0"/>
              <a:t>☐ Sweaty palms</a:t>
            </a:r>
          </a:p>
          <a:p>
            <a:r>
              <a:rPr lang="en-CA" sz="1600" dirty="0"/>
              <a:t>☐ Shaking</a:t>
            </a:r>
          </a:p>
          <a:p>
            <a:r>
              <a:rPr lang="en-CA" sz="1600" dirty="0"/>
              <a:t>☐ Muscle tension</a:t>
            </a:r>
          </a:p>
          <a:p>
            <a:r>
              <a:rPr lang="en-CA" sz="1600" dirty="0"/>
              <a:t>☐ Hot face / flushing</a:t>
            </a:r>
          </a:p>
          <a:p>
            <a:r>
              <a:rPr lang="en-CA" sz="1600" dirty="0"/>
              <a:t>☐ Cold hands/feet</a:t>
            </a:r>
          </a:p>
          <a:p>
            <a:r>
              <a:rPr lang="en-CA" sz="1600" dirty="0"/>
              <a:t>☐ Light-headedness</a:t>
            </a:r>
          </a:p>
          <a:p>
            <a:r>
              <a:rPr lang="en-CA" sz="1600" dirty="0"/>
              <a:t>☐ Numbness</a:t>
            </a:r>
          </a:p>
          <a:p>
            <a:r>
              <a:rPr lang="en-CA" sz="1600" dirty="0"/>
              <a:t>☐ Restlessness / agitation</a:t>
            </a:r>
          </a:p>
          <a:p>
            <a:r>
              <a:rPr lang="en-CA" sz="1600" dirty="0"/>
              <a:t>☐ Other: ____</a:t>
            </a:r>
          </a:p>
        </p:txBody>
      </p:sp>
      <p:sp>
        <p:nvSpPr>
          <p:cNvPr id="17" name="TextBox 16">
            <a:extLst>
              <a:ext uri="{FF2B5EF4-FFF2-40B4-BE49-F238E27FC236}">
                <a16:creationId xmlns:a16="http://schemas.microsoft.com/office/drawing/2014/main" id="{85A64385-148F-17D8-7D6B-7519009B12A2}"/>
              </a:ext>
            </a:extLst>
          </p:cNvPr>
          <p:cNvSpPr txBox="1"/>
          <p:nvPr/>
        </p:nvSpPr>
        <p:spPr>
          <a:xfrm>
            <a:off x="9844087" y="920621"/>
            <a:ext cx="2159199" cy="1815882"/>
          </a:xfrm>
          <a:prstGeom prst="rect">
            <a:avLst/>
          </a:prstGeom>
          <a:noFill/>
        </p:spPr>
        <p:txBody>
          <a:bodyPr wrap="square">
            <a:spAutoFit/>
          </a:bodyPr>
          <a:lstStyle/>
          <a:p>
            <a:r>
              <a:rPr lang="en-CA" sz="1600" dirty="0"/>
              <a:t>☐ Very Low</a:t>
            </a:r>
          </a:p>
          <a:p>
            <a:r>
              <a:rPr lang="en-CA" sz="1600" dirty="0"/>
              <a:t>☐ Low</a:t>
            </a:r>
          </a:p>
          <a:p>
            <a:r>
              <a:rPr lang="en-CA" sz="1600" dirty="0"/>
              <a:t>☐ Moderate</a:t>
            </a:r>
          </a:p>
          <a:p>
            <a:r>
              <a:rPr lang="en-CA" sz="1600" dirty="0"/>
              <a:t>☐ High</a:t>
            </a:r>
          </a:p>
          <a:p>
            <a:r>
              <a:rPr lang="en-CA" sz="1600" dirty="0"/>
              <a:t>☐ Very High</a:t>
            </a:r>
          </a:p>
          <a:p>
            <a:r>
              <a:rPr lang="en-CA" sz="1600" dirty="0"/>
              <a:t>☐ Contributing factors (describe):</a:t>
            </a:r>
          </a:p>
        </p:txBody>
      </p:sp>
      <p:sp>
        <p:nvSpPr>
          <p:cNvPr id="2" name="Slide Number Placeholder 1">
            <a:extLst>
              <a:ext uri="{FF2B5EF4-FFF2-40B4-BE49-F238E27FC236}">
                <a16:creationId xmlns:a16="http://schemas.microsoft.com/office/drawing/2014/main" id="{15C28A50-CAF5-7307-0A8F-1E1E9DB0CD96}"/>
              </a:ext>
            </a:extLst>
          </p:cNvPr>
          <p:cNvSpPr>
            <a:spLocks noGrp="1"/>
          </p:cNvSpPr>
          <p:nvPr>
            <p:ph type="sldNum" sz="quarter" idx="12"/>
          </p:nvPr>
        </p:nvSpPr>
        <p:spPr/>
        <p:txBody>
          <a:bodyPr/>
          <a:lstStyle/>
          <a:p>
            <a:fld id="{33ED1689-1C0B-4D00-A14A-39B713266422}" type="slidenum">
              <a:rPr lang="en-CA" smtClean="0"/>
              <a:t>41</a:t>
            </a:fld>
            <a:endParaRPr lang="en-CA"/>
          </a:p>
        </p:txBody>
      </p:sp>
    </p:spTree>
    <p:extLst>
      <p:ext uri="{BB962C8B-B14F-4D97-AF65-F5344CB8AC3E}">
        <p14:creationId xmlns:p14="http://schemas.microsoft.com/office/powerpoint/2010/main" val="1134450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BD18E6-8DC2-4F12-B9DE-7AA6673A0588}"/>
              </a:ext>
            </a:extLst>
          </p:cNvPr>
          <p:cNvSpPr>
            <a:spLocks noGrp="1"/>
          </p:cNvSpPr>
          <p:nvPr>
            <p:ph type="title" idx="4294967295"/>
          </p:nvPr>
        </p:nvSpPr>
        <p:spPr>
          <a:xfrm>
            <a:off x="580785" y="252905"/>
            <a:ext cx="11307763" cy="1455738"/>
          </a:xfrm>
        </p:spPr>
        <p:txBody>
          <a:bodyPr>
            <a:normAutofit/>
          </a:bodyPr>
          <a:lstStyle/>
          <a:p>
            <a:r>
              <a:rPr lang="en-CA" sz="2000" dirty="0"/>
              <a:t> </a:t>
            </a:r>
            <a:r>
              <a:rPr lang="en-CA" sz="2000" dirty="0">
                <a:solidFill>
                  <a:schemeClr val="bg1"/>
                </a:solidFill>
              </a:rPr>
              <a:t>Assessment or diagnosis                                                                        remediation or repair </a:t>
            </a:r>
          </a:p>
        </p:txBody>
      </p:sp>
      <p:sp>
        <p:nvSpPr>
          <p:cNvPr id="5" name="Content Placeholder 4">
            <a:extLst>
              <a:ext uri="{FF2B5EF4-FFF2-40B4-BE49-F238E27FC236}">
                <a16:creationId xmlns:a16="http://schemas.microsoft.com/office/drawing/2014/main" id="{66343FB7-7D6D-4144-9A51-B460ACDA9C62}"/>
              </a:ext>
            </a:extLst>
          </p:cNvPr>
          <p:cNvSpPr>
            <a:spLocks noGrp="1"/>
          </p:cNvSpPr>
          <p:nvPr>
            <p:ph sz="half" idx="4294967295"/>
          </p:nvPr>
        </p:nvSpPr>
        <p:spPr>
          <a:xfrm>
            <a:off x="122840" y="1320864"/>
            <a:ext cx="5649913" cy="3649662"/>
          </a:xfrm>
        </p:spPr>
        <p:txBody>
          <a:bodyPr>
            <a:normAutofit lnSpcReduction="10000"/>
          </a:bodyPr>
          <a:lstStyle/>
          <a:p>
            <a:r>
              <a:rPr lang="en-CA" sz="2400" dirty="0"/>
              <a:t>Help us identify and understand our issues or the holes we fall into: </a:t>
            </a:r>
          </a:p>
          <a:p>
            <a:endParaRPr lang="en-CA" sz="2000" dirty="0"/>
          </a:p>
          <a:p>
            <a:endParaRPr lang="en-CA" sz="2000" dirty="0"/>
          </a:p>
          <a:p>
            <a:r>
              <a:rPr lang="en-CA" sz="2400" dirty="0"/>
              <a:t>Crisis plans</a:t>
            </a:r>
          </a:p>
          <a:p>
            <a:r>
              <a:rPr lang="en-CA" sz="2400" dirty="0"/>
              <a:t>Holes diary cards</a:t>
            </a:r>
          </a:p>
          <a:p>
            <a:r>
              <a:rPr lang="en-CA" sz="2400" dirty="0">
                <a:solidFill>
                  <a:schemeClr val="bg1"/>
                </a:solidFill>
              </a:rPr>
              <a:t>Holes analysis</a:t>
            </a:r>
          </a:p>
          <a:p>
            <a:r>
              <a:rPr lang="en-CA" sz="2400" dirty="0"/>
              <a:t>Goals diary cards</a:t>
            </a:r>
          </a:p>
        </p:txBody>
      </p:sp>
      <p:sp>
        <p:nvSpPr>
          <p:cNvPr id="6" name="Content Placeholder 5">
            <a:extLst>
              <a:ext uri="{FF2B5EF4-FFF2-40B4-BE49-F238E27FC236}">
                <a16:creationId xmlns:a16="http://schemas.microsoft.com/office/drawing/2014/main" id="{321356A1-9CF6-4211-ADE5-86E5AE288C21}"/>
              </a:ext>
            </a:extLst>
          </p:cNvPr>
          <p:cNvSpPr>
            <a:spLocks noGrp="1"/>
          </p:cNvSpPr>
          <p:nvPr>
            <p:ph sz="half" idx="4294967295"/>
          </p:nvPr>
        </p:nvSpPr>
        <p:spPr>
          <a:xfrm>
            <a:off x="6542087" y="1320864"/>
            <a:ext cx="5649913" cy="3649662"/>
          </a:xfrm>
        </p:spPr>
        <p:txBody>
          <a:bodyPr>
            <a:normAutofit/>
          </a:bodyPr>
          <a:lstStyle/>
          <a:p>
            <a:r>
              <a:rPr lang="en-CA" sz="2600" dirty="0"/>
              <a:t>Help us develop and implement approaches to changing our problems or get out of and avoid holes :</a:t>
            </a:r>
          </a:p>
          <a:p>
            <a:pPr marL="0" indent="0">
              <a:buNone/>
            </a:pPr>
            <a:endParaRPr lang="en-CA" sz="2000" dirty="0"/>
          </a:p>
          <a:p>
            <a:r>
              <a:rPr lang="en-CA" sz="2400" dirty="0"/>
              <a:t>Crisis plans</a:t>
            </a:r>
          </a:p>
          <a:p>
            <a:r>
              <a:rPr lang="en-CA" sz="2400" dirty="0"/>
              <a:t>Rational mind remediation</a:t>
            </a:r>
          </a:p>
          <a:p>
            <a:r>
              <a:rPr lang="en-CA" sz="2400" dirty="0"/>
              <a:t>Goals diary cards</a:t>
            </a:r>
          </a:p>
          <a:p>
            <a:r>
              <a:rPr lang="en-CA" sz="2400" dirty="0"/>
              <a:t>Wise mind remediation</a:t>
            </a:r>
          </a:p>
        </p:txBody>
      </p:sp>
      <p:sp>
        <p:nvSpPr>
          <p:cNvPr id="8" name="TextBox 7">
            <a:extLst>
              <a:ext uri="{FF2B5EF4-FFF2-40B4-BE49-F238E27FC236}">
                <a16:creationId xmlns:a16="http://schemas.microsoft.com/office/drawing/2014/main" id="{25274B71-5C7B-DB78-C865-7939AD488C80}"/>
              </a:ext>
            </a:extLst>
          </p:cNvPr>
          <p:cNvSpPr txBox="1"/>
          <p:nvPr/>
        </p:nvSpPr>
        <p:spPr>
          <a:xfrm>
            <a:off x="3447125" y="-5648"/>
            <a:ext cx="6437298" cy="646331"/>
          </a:xfrm>
          <a:prstGeom prst="rect">
            <a:avLst/>
          </a:prstGeom>
          <a:noFill/>
        </p:spPr>
        <p:txBody>
          <a:bodyPr wrap="square">
            <a:spAutoFit/>
          </a:bodyPr>
          <a:lstStyle/>
          <a:p>
            <a:r>
              <a:rPr lang="en-CA" sz="3600" dirty="0">
                <a:solidFill>
                  <a:schemeClr val="bg1"/>
                </a:solidFill>
              </a:rPr>
              <a:t>USES OF SIMPLE TOOLS</a:t>
            </a:r>
          </a:p>
        </p:txBody>
      </p:sp>
      <p:pic>
        <p:nvPicPr>
          <p:cNvPr id="3" name="Picture 2" descr="A person looking up at a hole in the wall&#10;&#10;Description automatically generated">
            <a:extLst>
              <a:ext uri="{FF2B5EF4-FFF2-40B4-BE49-F238E27FC236}">
                <a16:creationId xmlns:a16="http://schemas.microsoft.com/office/drawing/2014/main" id="{099A2E03-C8CB-62E8-2754-B58B63829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4956" y="2162175"/>
            <a:ext cx="3594293" cy="4539615"/>
          </a:xfrm>
          <a:prstGeom prst="rect">
            <a:avLst/>
          </a:prstGeom>
        </p:spPr>
      </p:pic>
      <p:sp>
        <p:nvSpPr>
          <p:cNvPr id="2" name="Slide Number Placeholder 1">
            <a:extLst>
              <a:ext uri="{FF2B5EF4-FFF2-40B4-BE49-F238E27FC236}">
                <a16:creationId xmlns:a16="http://schemas.microsoft.com/office/drawing/2014/main" id="{50709832-0E6B-47D2-7EF4-5C9EEFFFED1C}"/>
              </a:ext>
            </a:extLst>
          </p:cNvPr>
          <p:cNvSpPr>
            <a:spLocks noGrp="1"/>
          </p:cNvSpPr>
          <p:nvPr>
            <p:ph type="sldNum" sz="quarter" idx="12"/>
          </p:nvPr>
        </p:nvSpPr>
        <p:spPr/>
        <p:txBody>
          <a:bodyPr/>
          <a:lstStyle/>
          <a:p>
            <a:fld id="{33ED1689-1C0B-4D00-A14A-39B713266422}" type="slidenum">
              <a:rPr lang="en-CA" smtClean="0"/>
              <a:t>42</a:t>
            </a:fld>
            <a:endParaRPr lang="en-CA"/>
          </a:p>
        </p:txBody>
      </p:sp>
      <p:sp>
        <p:nvSpPr>
          <p:cNvPr id="7" name="Oval 6">
            <a:extLst>
              <a:ext uri="{FF2B5EF4-FFF2-40B4-BE49-F238E27FC236}">
                <a16:creationId xmlns:a16="http://schemas.microsoft.com/office/drawing/2014/main" id="{9DB5B25B-B8A0-FE15-6835-B7E007716092}"/>
              </a:ext>
            </a:extLst>
          </p:cNvPr>
          <p:cNvSpPr/>
          <p:nvPr/>
        </p:nvSpPr>
        <p:spPr>
          <a:xfrm>
            <a:off x="38499" y="59292"/>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5558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BB26F-06C1-F1C4-1446-A827EF52524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52F84E-0EE2-AA0F-7866-548053A70EB8}"/>
              </a:ext>
            </a:extLst>
          </p:cNvPr>
          <p:cNvSpPr txBox="1"/>
          <p:nvPr/>
        </p:nvSpPr>
        <p:spPr>
          <a:xfrm>
            <a:off x="1" y="499934"/>
            <a:ext cx="12191999" cy="6198748"/>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A CBT thought record is a short worksheet that helps you slow down your reactions and understand how your thoughts affect your feelings and behaviour. It’s like taking a snapshot of your mind in a stressful moment so you can look at it more clearly. Instead of being swept away by anxiety, fear, anger, or sadness, a thought record helps you ask: “What went through my mind, what emotion did it create, and is there another way to look at this?”</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It’s Helpful</a:t>
            </a:r>
            <a:r>
              <a:rPr lang="en-CA" kern="0" dirty="0">
                <a:latin typeface="Arial" panose="020B0604020202020204" pitchFamily="34" charset="0"/>
                <a:ea typeface="Times New Roman" panose="02020603050405020304" pitchFamily="18" charset="0"/>
                <a:cs typeface="Arial" panose="020B0604020202020204" pitchFamily="34" charset="0"/>
              </a:rPr>
              <a:t> because m</a:t>
            </a:r>
            <a:r>
              <a:rPr lang="en-CA" sz="1800" kern="0" dirty="0">
                <a:effectLst/>
                <a:latin typeface="Arial" panose="020B0604020202020204" pitchFamily="34" charset="0"/>
                <a:ea typeface="Times New Roman" panose="02020603050405020304" pitchFamily="18" charset="0"/>
                <a:cs typeface="Arial" panose="020B0604020202020204" pitchFamily="34" charset="0"/>
              </a:rPr>
              <a:t>ost people notice their emotions right away (anxiety, shame, frustration) but don’t notice the thoughts that sparked them.</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A thought record helps you catch those hidden automatic thoughts, see whether they’re accurate or unhelpful, create a more balanced perspective, reduce the intensity of painful emotions, and choose wiser actions. </a:t>
            </a:r>
            <a:r>
              <a:rPr lang="en-CA" kern="0" dirty="0">
                <a:latin typeface="Arial" panose="020B0604020202020204" pitchFamily="34" charset="0"/>
                <a:ea typeface="Times New Roman" panose="02020603050405020304" pitchFamily="18" charset="0"/>
                <a:cs typeface="Arial" panose="020B0604020202020204" pitchFamily="34" charset="0"/>
              </a:rPr>
              <a:t>Thought records are</a:t>
            </a:r>
            <a:r>
              <a:rPr lang="en-CA" sz="1800" kern="0" dirty="0">
                <a:effectLst/>
                <a:latin typeface="Arial" panose="020B0604020202020204" pitchFamily="34" charset="0"/>
                <a:ea typeface="Times New Roman" panose="02020603050405020304" pitchFamily="18" charset="0"/>
                <a:cs typeface="Arial" panose="020B0604020202020204" pitchFamily="34" charset="0"/>
              </a:rPr>
              <a:t> not about “positive thinking.” </a:t>
            </a:r>
            <a:r>
              <a:rPr lang="en-CA" kern="0" dirty="0">
                <a:latin typeface="Arial" panose="020B0604020202020204" pitchFamily="34" charset="0"/>
                <a:ea typeface="Times New Roman" panose="02020603050405020304" pitchFamily="18" charset="0"/>
                <a:cs typeface="Arial" panose="020B0604020202020204" pitchFamily="34" charset="0"/>
              </a:rPr>
              <a:t>but</a:t>
            </a:r>
            <a:r>
              <a:rPr lang="en-CA" sz="1800" kern="0" dirty="0">
                <a:effectLst/>
                <a:latin typeface="Arial" panose="020B0604020202020204" pitchFamily="34" charset="0"/>
                <a:ea typeface="Times New Roman" panose="02020603050405020304" pitchFamily="18" charset="0"/>
                <a:cs typeface="Arial" panose="020B0604020202020204" pitchFamily="34" charset="0"/>
              </a:rPr>
              <a:t> about realistic thinking, seeing the situation more clearly.</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A thought record usually has six steps, all of them short and concrete:</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1. Situation: What happened? (Just the facts: “My boss asked to speak with me.”)</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2. Emotion: How did I feel, and how strong was it? (“Anxious, 80%.”)</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3. Automatic Thought: What went through my mind in that moment? (“I’m in trouble. I’m going to be fired.”)</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4. Evidence For: Is there anything that supports the thought? (“He did say he needed to talk.”)</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5. Evidence Against: What are other possibilities or facts I’m ignoring?</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(“He often asks people to talk about schedules; my performance reviews have been positive.”)</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6. Balanced Thought: A more fair, realistic way of seeing it.</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(“I don’t know why he wants to meet. It could be neutral or even helpful. I’ll find out when we talk.”)</a:t>
            </a:r>
            <a:endParaRPr lang="en-CA" kern="0" dirty="0">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760707FE-54C3-6543-5A46-0B18CEC4B8EC}"/>
              </a:ext>
            </a:extLst>
          </p:cNvPr>
          <p:cNvSpPr txBox="1"/>
          <p:nvPr/>
        </p:nvSpPr>
        <p:spPr>
          <a:xfrm>
            <a:off x="2431133" y="0"/>
            <a:ext cx="7810107" cy="584775"/>
          </a:xfrm>
          <a:prstGeom prst="rect">
            <a:avLst/>
          </a:prstGeom>
          <a:noFill/>
        </p:spPr>
        <p:txBody>
          <a:bodyPr wrap="square">
            <a:spAutoFit/>
          </a:bodyPr>
          <a:lstStyle/>
          <a:p>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WHAT IS A CBT THOUGHT RECORD?</a:t>
            </a:r>
            <a:endParaRPr lang="en-CA" sz="3200"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E94EE1F-8758-B2FF-7302-811FB87BC22A}"/>
              </a:ext>
            </a:extLst>
          </p:cNvPr>
          <p:cNvSpPr>
            <a:spLocks noGrp="1"/>
          </p:cNvSpPr>
          <p:nvPr>
            <p:ph type="sldNum" sz="quarter" idx="12"/>
          </p:nvPr>
        </p:nvSpPr>
        <p:spPr/>
        <p:txBody>
          <a:bodyPr/>
          <a:lstStyle/>
          <a:p>
            <a:fld id="{33ED1689-1C0B-4D00-A14A-39B713266422}" type="slidenum">
              <a:rPr lang="en-CA" smtClean="0"/>
              <a:t>43</a:t>
            </a:fld>
            <a:endParaRPr lang="en-CA"/>
          </a:p>
        </p:txBody>
      </p:sp>
    </p:spTree>
    <p:extLst>
      <p:ext uri="{BB962C8B-B14F-4D97-AF65-F5344CB8AC3E}">
        <p14:creationId xmlns:p14="http://schemas.microsoft.com/office/powerpoint/2010/main" val="1552150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E1D11-0CD3-4C9D-FF17-C97F453BC44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9828F2-F5F9-043B-852A-BDAAEBE91CD5}"/>
              </a:ext>
            </a:extLst>
          </p:cNvPr>
          <p:cNvSpPr txBox="1"/>
          <p:nvPr/>
        </p:nvSpPr>
        <p:spPr>
          <a:xfrm>
            <a:off x="1" y="499934"/>
            <a:ext cx="12191999" cy="2284343"/>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Outcome: Check in</a:t>
            </a:r>
            <a:r>
              <a:rPr lang="en-CA" kern="0" dirty="0">
                <a:latin typeface="Arial" panose="020B0604020202020204" pitchFamily="34" charset="0"/>
                <a:ea typeface="Times New Roman" panose="02020603050405020304" pitchFamily="18" charset="0"/>
                <a:cs typeface="Arial" panose="020B0604020202020204" pitchFamily="34" charset="0"/>
              </a:rPr>
              <a:t> by asking if </a:t>
            </a:r>
            <a:r>
              <a:rPr lang="en-CA" sz="1800" kern="0" dirty="0">
                <a:effectLst/>
                <a:latin typeface="Arial" panose="020B0604020202020204" pitchFamily="34" charset="0"/>
                <a:ea typeface="Times New Roman" panose="02020603050405020304" pitchFamily="18" charset="0"/>
                <a:cs typeface="Arial" panose="020B0604020202020204" pitchFamily="34" charset="0"/>
              </a:rPr>
              <a:t>has the emotion shifted? (Anxiety drops from 80% → 40%.)</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A thought record </a:t>
            </a:r>
            <a:r>
              <a:rPr lang="en-CA" kern="0" dirty="0">
                <a:latin typeface="Arial" panose="020B0604020202020204" pitchFamily="34" charset="0"/>
                <a:ea typeface="Times New Roman" panose="02020603050405020304" pitchFamily="18" charset="0"/>
                <a:cs typeface="Arial" panose="020B0604020202020204" pitchFamily="34" charset="0"/>
              </a:rPr>
              <a:t>d</a:t>
            </a:r>
            <a:r>
              <a:rPr lang="en-CA" sz="1800" kern="0" dirty="0">
                <a:effectLst/>
                <a:latin typeface="Arial" panose="020B0604020202020204" pitchFamily="34" charset="0"/>
                <a:ea typeface="Times New Roman" panose="02020603050405020304" pitchFamily="18" charset="0"/>
                <a:cs typeface="Arial" panose="020B0604020202020204" pitchFamily="34" charset="0"/>
              </a:rPr>
              <a:t>oes </a:t>
            </a:r>
            <a:r>
              <a:rPr lang="en-CA" kern="0" dirty="0">
                <a:latin typeface="Arial" panose="020B0604020202020204" pitchFamily="34" charset="0"/>
                <a:ea typeface="Times New Roman" panose="02020603050405020304" pitchFamily="18" charset="0"/>
                <a:cs typeface="Arial" panose="020B0604020202020204" pitchFamily="34" charset="0"/>
              </a:rPr>
              <a:t>n</a:t>
            </a:r>
            <a:r>
              <a:rPr lang="en-CA" sz="1800" kern="0" dirty="0">
                <a:effectLst/>
                <a:latin typeface="Arial" panose="020B0604020202020204" pitchFamily="34" charset="0"/>
                <a:ea typeface="Times New Roman" panose="02020603050405020304" pitchFamily="18" charset="0"/>
                <a:cs typeface="Arial" panose="020B0604020202020204" pitchFamily="34" charset="0"/>
              </a:rPr>
              <a:t>ot tell you what to feel. It doesn’t shame or judge you. It doesn’t pretend everything is fine. It simply helps you think more clearly, which usually helps you feel better.</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A CBT thought record is a tool that helps you understand what thoughts are driving your emotions, and lets you step back and look at the situation more realistically.</a:t>
            </a:r>
          </a:p>
          <a:p>
            <a:pPr marL="285750" indent="-285750">
              <a:lnSpc>
                <a:spcPct val="115000"/>
              </a:lnSpc>
              <a:spcAft>
                <a:spcPts val="800"/>
              </a:spcAft>
              <a:buFont typeface="Arial" panose="020B0604020202020204" pitchFamily="34" charset="0"/>
              <a:buChar char="•"/>
            </a:pPr>
            <a:r>
              <a:rPr lang="en-CA" kern="0" dirty="0">
                <a:latin typeface="Arial" panose="020B0604020202020204" pitchFamily="34" charset="0"/>
                <a:ea typeface="Calibri" panose="020F0502020204030204" pitchFamily="34" charset="0"/>
                <a:cs typeface="Arial" panose="020B0604020202020204" pitchFamily="34" charset="0"/>
              </a:rPr>
              <a:t>We’ll discuss CBT when we introduce rational mind remediation in week 12.</a:t>
            </a: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BEF1CBC4-6EA4-9D32-EFF1-BA2E720BE5C4}"/>
              </a:ext>
            </a:extLst>
          </p:cNvPr>
          <p:cNvSpPr txBox="1"/>
          <p:nvPr/>
        </p:nvSpPr>
        <p:spPr>
          <a:xfrm>
            <a:off x="2526383" y="-84841"/>
            <a:ext cx="7810107" cy="584775"/>
          </a:xfrm>
          <a:prstGeom prst="rect">
            <a:avLst/>
          </a:prstGeom>
          <a:noFill/>
        </p:spPr>
        <p:txBody>
          <a:bodyPr wrap="square">
            <a:spAutoFit/>
          </a:bodyPr>
          <a:lstStyle/>
          <a:p>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WHAT IS A CBT THOUGHT RECORD?</a:t>
            </a:r>
            <a:endParaRPr lang="en-CA" sz="32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54A88DA-7A19-FFF3-A50D-192163207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943225"/>
            <a:ext cx="11334750" cy="3552826"/>
          </a:xfrm>
          <a:prstGeom prst="rect">
            <a:avLst/>
          </a:prstGeom>
        </p:spPr>
      </p:pic>
      <p:sp>
        <p:nvSpPr>
          <p:cNvPr id="2" name="Slide Number Placeholder 1">
            <a:extLst>
              <a:ext uri="{FF2B5EF4-FFF2-40B4-BE49-F238E27FC236}">
                <a16:creationId xmlns:a16="http://schemas.microsoft.com/office/drawing/2014/main" id="{3827A501-43BF-DC15-A805-DC2E27D131C7}"/>
              </a:ext>
            </a:extLst>
          </p:cNvPr>
          <p:cNvSpPr>
            <a:spLocks noGrp="1"/>
          </p:cNvSpPr>
          <p:nvPr>
            <p:ph type="sldNum" sz="quarter" idx="12"/>
          </p:nvPr>
        </p:nvSpPr>
        <p:spPr/>
        <p:txBody>
          <a:bodyPr/>
          <a:lstStyle/>
          <a:p>
            <a:fld id="{33ED1689-1C0B-4D00-A14A-39B713266422}" type="slidenum">
              <a:rPr lang="en-CA" smtClean="0"/>
              <a:t>44</a:t>
            </a:fld>
            <a:endParaRPr lang="en-CA"/>
          </a:p>
        </p:txBody>
      </p:sp>
    </p:spTree>
    <p:extLst>
      <p:ext uri="{BB962C8B-B14F-4D97-AF65-F5344CB8AC3E}">
        <p14:creationId xmlns:p14="http://schemas.microsoft.com/office/powerpoint/2010/main" val="1313823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B2E13A-BFE3-3286-AB30-CBEDC6C76964}"/>
              </a:ext>
            </a:extLst>
          </p:cNvPr>
          <p:cNvSpPr txBox="1"/>
          <p:nvPr/>
        </p:nvSpPr>
        <p:spPr>
          <a:xfrm>
            <a:off x="0" y="584775"/>
            <a:ext cx="12192000" cy="6949210"/>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DBT </a:t>
            </a:r>
            <a:r>
              <a:rPr lang="en-CA" kern="0" dirty="0">
                <a:latin typeface="Arial" panose="020B0604020202020204" pitchFamily="34" charset="0"/>
                <a:ea typeface="Times New Roman" panose="02020603050405020304" pitchFamily="18" charset="0"/>
                <a:cs typeface="Arial" panose="020B0604020202020204" pitchFamily="34" charset="0"/>
              </a:rPr>
              <a:t>adapted</a:t>
            </a:r>
            <a:r>
              <a:rPr lang="en-CA" sz="1800" kern="0" dirty="0">
                <a:effectLst/>
                <a:latin typeface="Arial" panose="020B0604020202020204" pitchFamily="34" charset="0"/>
                <a:ea typeface="Times New Roman" panose="02020603050405020304" pitchFamily="18" charset="0"/>
                <a:cs typeface="Arial" panose="020B0604020202020204" pitchFamily="34" charset="0"/>
              </a:rPr>
              <a:t> CBT in order to work with dysregulated emotion. You’ll find many similarities between the two approaches for example chain analysis are modified thought records.</a:t>
            </a: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Both thought records and </a:t>
            </a:r>
            <a:r>
              <a:rPr lang="en-CA" kern="0" dirty="0">
                <a:latin typeface="Arial" panose="020B0604020202020204" pitchFamily="34" charset="0"/>
                <a:ea typeface="Times New Roman" panose="02020603050405020304" pitchFamily="18" charset="0"/>
                <a:cs typeface="Arial" panose="020B0604020202020204" pitchFamily="34" charset="0"/>
              </a:rPr>
              <a:t>holes</a:t>
            </a:r>
            <a:r>
              <a:rPr lang="en-CA" sz="1800" kern="0" dirty="0">
                <a:effectLst/>
                <a:latin typeface="Arial" panose="020B0604020202020204" pitchFamily="34" charset="0"/>
                <a:ea typeface="Times New Roman" panose="02020603050405020304" pitchFamily="18" charset="0"/>
                <a:cs typeface="Arial" panose="020B0604020202020204" pitchFamily="34" charset="0"/>
              </a:rPr>
              <a:t> analysis</a:t>
            </a:r>
            <a:r>
              <a:rPr lang="en-CA" kern="0" dirty="0">
                <a:latin typeface="Arial" panose="020B0604020202020204" pitchFamily="34" charset="0"/>
                <a:ea typeface="Times New Roman" panose="02020603050405020304" pitchFamily="18" charset="0"/>
                <a:cs typeface="Arial" panose="020B0604020202020204" pitchFamily="34" charset="0"/>
              </a:rPr>
              <a:t> h</a:t>
            </a:r>
            <a:r>
              <a:rPr lang="en-CA" sz="1800" kern="0" dirty="0">
                <a:effectLst/>
                <a:latin typeface="Arial" panose="020B0604020202020204" pitchFamily="34" charset="0"/>
                <a:ea typeface="Times New Roman" panose="02020603050405020304" pitchFamily="18" charset="0"/>
                <a:cs typeface="Arial" panose="020B0604020202020204" pitchFamily="34" charset="0"/>
              </a:rPr>
              <a:t>elp people slow down automatic reactions and reflect on what’s happening inside them</a:t>
            </a:r>
            <a:r>
              <a:rPr lang="en-CA" kern="0" dirty="0">
                <a:latin typeface="Arial" panose="020B0604020202020204" pitchFamily="34" charset="0"/>
                <a:ea typeface="Times New Roman" panose="02020603050405020304" pitchFamily="18" charset="0"/>
                <a:cs typeface="Arial" panose="020B0604020202020204" pitchFamily="34" charset="0"/>
              </a:rPr>
              <a:t>, i</a:t>
            </a:r>
            <a:r>
              <a:rPr lang="en-CA" sz="1800" kern="0" dirty="0">
                <a:effectLst/>
                <a:latin typeface="Arial" panose="020B0604020202020204" pitchFamily="34" charset="0"/>
                <a:ea typeface="Times New Roman" panose="02020603050405020304" pitchFamily="18" charset="0"/>
                <a:cs typeface="Arial" panose="020B0604020202020204" pitchFamily="34" charset="0"/>
              </a:rPr>
              <a:t>ncrease awareness of thoughts, emotions</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behaviours links</a:t>
            </a:r>
            <a:r>
              <a:rPr lang="en-CA" kern="0" dirty="0">
                <a:latin typeface="Arial" panose="020B0604020202020204" pitchFamily="34" charset="0"/>
                <a:ea typeface="Times New Roman" panose="02020603050405020304" pitchFamily="18" charset="0"/>
                <a:cs typeface="Arial" panose="020B0604020202020204" pitchFamily="34" charset="0"/>
              </a:rPr>
              <a:t>, s</a:t>
            </a:r>
            <a:r>
              <a:rPr lang="en-CA" sz="1800" kern="0" dirty="0">
                <a:effectLst/>
                <a:latin typeface="Arial" panose="020B0604020202020204" pitchFamily="34" charset="0"/>
                <a:ea typeface="Times New Roman" panose="02020603050405020304" pitchFamily="18" charset="0"/>
                <a:cs typeface="Arial" panose="020B0604020202020204" pitchFamily="34" charset="0"/>
              </a:rPr>
              <a:t>upport emotion regulation by identifying patterns that maintain suffering.</a:t>
            </a:r>
            <a:r>
              <a:rPr lang="en-CA" kern="0" dirty="0">
                <a:latin typeface="Arial" panose="020B0604020202020204" pitchFamily="34" charset="0"/>
                <a:ea typeface="Times New Roman" panose="02020603050405020304" pitchFamily="18" charset="0"/>
                <a:cs typeface="Arial" panose="020B0604020202020204" pitchFamily="34" charset="0"/>
              </a:rPr>
              <a:t> Both a</a:t>
            </a:r>
            <a:r>
              <a:rPr lang="en-CA" sz="1800" kern="0" dirty="0">
                <a:effectLst/>
                <a:latin typeface="Arial" panose="020B0604020202020204" pitchFamily="34" charset="0"/>
                <a:ea typeface="Times New Roman" panose="02020603050405020304" pitchFamily="18" charset="0"/>
                <a:cs typeface="Arial" panose="020B0604020202020204" pitchFamily="34" charset="0"/>
              </a:rPr>
              <a:t>im to replace unhelpful habits with more skillful, balanced responses, and</a:t>
            </a:r>
            <a:r>
              <a:rPr lang="en-CA" kern="0" dirty="0">
                <a:latin typeface="Arial" panose="020B0604020202020204" pitchFamily="34" charset="0"/>
                <a:ea typeface="Times New Roman" panose="02020603050405020304" pitchFamily="18" charset="0"/>
                <a:cs typeface="Arial" panose="020B0604020202020204" pitchFamily="34" charset="0"/>
              </a:rPr>
              <a:t> a</a:t>
            </a:r>
            <a:r>
              <a:rPr lang="en-CA" sz="1800" kern="0" dirty="0">
                <a:effectLst/>
                <a:latin typeface="Arial" panose="020B0604020202020204" pitchFamily="34" charset="0"/>
                <a:ea typeface="Times New Roman" panose="02020603050405020304" pitchFamily="18" charset="0"/>
                <a:cs typeface="Arial" panose="020B0604020202020204" pitchFamily="34" charset="0"/>
              </a:rPr>
              <a:t>re often used in therapy as homework or between-session practice.</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There are some significant differences between the two. CBT </a:t>
            </a:r>
            <a:r>
              <a:rPr lang="en-CA" kern="0" dirty="0">
                <a:latin typeface="Arial" panose="020B0604020202020204" pitchFamily="34" charset="0"/>
                <a:ea typeface="Times New Roman" panose="02020603050405020304" pitchFamily="18" charset="0"/>
                <a:cs typeface="Arial" panose="020B0604020202020204" pitchFamily="34" charset="0"/>
              </a:rPr>
              <a:t>t</a:t>
            </a:r>
            <a:r>
              <a:rPr lang="en-CA" sz="1800" kern="0" dirty="0">
                <a:effectLst/>
                <a:latin typeface="Arial" panose="020B0604020202020204" pitchFamily="34" charset="0"/>
                <a:ea typeface="Times New Roman" panose="02020603050405020304" pitchFamily="18" charset="0"/>
                <a:cs typeface="Arial" panose="020B0604020202020204" pitchFamily="34" charset="0"/>
              </a:rPr>
              <a:t>hought </a:t>
            </a:r>
            <a:r>
              <a:rPr lang="en-CA" kern="0" dirty="0">
                <a:latin typeface="Arial" panose="020B0604020202020204" pitchFamily="34" charset="0"/>
                <a:ea typeface="Times New Roman" panose="02020603050405020304" pitchFamily="18" charset="0"/>
                <a:cs typeface="Arial" panose="020B0604020202020204" pitchFamily="34" charset="0"/>
              </a:rPr>
              <a:t>r</a:t>
            </a:r>
            <a:r>
              <a:rPr lang="en-CA" sz="1800" kern="0" dirty="0">
                <a:effectLst/>
                <a:latin typeface="Arial" panose="020B0604020202020204" pitchFamily="34" charset="0"/>
                <a:ea typeface="Times New Roman" panose="02020603050405020304" pitchFamily="18" charset="0"/>
                <a:cs typeface="Arial" panose="020B0604020202020204" pitchFamily="34" charset="0"/>
              </a:rPr>
              <a:t>ecords</a:t>
            </a:r>
            <a:r>
              <a:rPr lang="en-CA" kern="0" dirty="0">
                <a:latin typeface="Arial" panose="020B0604020202020204" pitchFamily="34" charset="0"/>
                <a:ea typeface="Times New Roman" panose="02020603050405020304" pitchFamily="18" charset="0"/>
                <a:cs typeface="Arial" panose="020B0604020202020204" pitchFamily="34" charset="0"/>
              </a:rPr>
              <a:t> f</a:t>
            </a:r>
            <a:r>
              <a:rPr lang="en-CA" sz="1800" kern="0" dirty="0">
                <a:effectLst/>
                <a:latin typeface="Arial" panose="020B0604020202020204" pitchFamily="34" charset="0"/>
                <a:ea typeface="Times New Roman" panose="02020603050405020304" pitchFamily="18" charset="0"/>
                <a:cs typeface="Arial" panose="020B0604020202020204" pitchFamily="34" charset="0"/>
              </a:rPr>
              <a:t>ocus on unhelpful thoughts (“cognitive distortions”) that drive emotions and behaviours. Its goal is to identify, challenge, and replace inaccurate or unhelpful beliefs and help people develop a more balanced, realistic way of thinking</a:t>
            </a:r>
            <a:r>
              <a:rPr lang="en-CA" kern="0" dirty="0">
                <a:latin typeface="Arial" panose="020B0604020202020204" pitchFamily="34" charset="0"/>
                <a:ea typeface="Times New Roman" panose="02020603050405020304" pitchFamily="18" charset="0"/>
                <a:cs typeface="Arial" panose="020B0604020202020204" pitchFamily="34" charset="0"/>
              </a:rPr>
              <a:t>.</a:t>
            </a: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DBT holes </a:t>
            </a:r>
            <a:r>
              <a:rPr lang="en-CA" kern="0" dirty="0">
                <a:latin typeface="Arial" panose="020B0604020202020204" pitchFamily="34" charset="0"/>
                <a:ea typeface="Times New Roman" panose="02020603050405020304" pitchFamily="18" charset="0"/>
                <a:cs typeface="Arial" panose="020B0604020202020204" pitchFamily="34" charset="0"/>
              </a:rPr>
              <a:t>a</a:t>
            </a:r>
            <a:r>
              <a:rPr lang="en-CA" sz="1800" kern="0" dirty="0">
                <a:effectLst/>
                <a:latin typeface="Arial" panose="020B0604020202020204" pitchFamily="34" charset="0"/>
                <a:ea typeface="Times New Roman" panose="02020603050405020304" pitchFamily="18" charset="0"/>
                <a:cs typeface="Arial" panose="020B0604020202020204" pitchFamily="34" charset="0"/>
              </a:rPr>
              <a:t>nalysis on the other hand</a:t>
            </a:r>
            <a:r>
              <a:rPr lang="en-CA" kern="0" dirty="0">
                <a:latin typeface="Arial" panose="020B0604020202020204" pitchFamily="34" charset="0"/>
                <a:ea typeface="Times New Roman" panose="02020603050405020304" pitchFamily="18" charset="0"/>
                <a:cs typeface="Arial" panose="020B0604020202020204" pitchFamily="34" charset="0"/>
              </a:rPr>
              <a:t> f</a:t>
            </a:r>
            <a:r>
              <a:rPr lang="en-CA" sz="1800" kern="0" dirty="0">
                <a:effectLst/>
                <a:latin typeface="Arial" panose="020B0604020202020204" pitchFamily="34" charset="0"/>
                <a:ea typeface="Times New Roman" panose="02020603050405020304" pitchFamily="18" charset="0"/>
                <a:cs typeface="Arial" panose="020B0604020202020204" pitchFamily="34" charset="0"/>
              </a:rPr>
              <a:t>ocus on the sequence of events that led to a problematic behaviour (e.g., anger outburst, self-harm, avoidance). Its goal is to identify vulnerabilities, triggers, links in the chain, and missing skills and help people understand why the behaviour made sense and what skills could replace it next time.</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In a thought record the focus is on cognitions (automatic thoughts, core beliefs). Emotions tied to those thoughts. Evidence for/against the thought and alternative, more balanced thought.</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In a </a:t>
            </a:r>
            <a:r>
              <a:rPr lang="en-CA" kern="0" dirty="0">
                <a:latin typeface="Arial" panose="020B0604020202020204" pitchFamily="34" charset="0"/>
                <a:ea typeface="Times New Roman" panose="02020603050405020304" pitchFamily="18" charset="0"/>
                <a:cs typeface="Arial" panose="020B0604020202020204" pitchFamily="34" charset="0"/>
              </a:rPr>
              <a:t>holes</a:t>
            </a:r>
            <a:r>
              <a:rPr lang="en-CA" sz="1800" kern="0" dirty="0">
                <a:effectLst/>
                <a:latin typeface="Arial" panose="020B0604020202020204" pitchFamily="34" charset="0"/>
                <a:ea typeface="Times New Roman" panose="02020603050405020304" pitchFamily="18" charset="0"/>
                <a:cs typeface="Arial" panose="020B0604020202020204" pitchFamily="34" charset="0"/>
              </a:rPr>
              <a:t> analysis the focus is on a behavioural chain or step-by-step sequence of event → thought → feeling → sensation → urge → action → consequence). It also takes into account vulnerability factors (sleep, stress, illness, hunger, old wounds), and skill deficits (emotion regulation, distress tolerance, interpersonal skills). It emphasizes solution analysis or what skills to use next time.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CADF9A9E-BE97-372D-8670-5E31BA1F2630}"/>
              </a:ext>
            </a:extLst>
          </p:cNvPr>
          <p:cNvSpPr txBox="1"/>
          <p:nvPr/>
        </p:nvSpPr>
        <p:spPr>
          <a:xfrm>
            <a:off x="685800" y="0"/>
            <a:ext cx="12058650" cy="584775"/>
          </a:xfrm>
          <a:prstGeom prst="rect">
            <a:avLst/>
          </a:prstGeom>
          <a:noFill/>
        </p:spPr>
        <p:txBody>
          <a:bodyPr wrap="square">
            <a:spAutoFit/>
          </a:bodyPr>
          <a:lstStyle/>
          <a:p>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CBT THOUGHT RECORD VS. DBT HOLES ANALYSIS</a:t>
            </a:r>
            <a:endParaRPr lang="en-CA" sz="3200"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C6AC3374-ECFB-5F4B-9E84-6EDF94C9F309}"/>
              </a:ext>
            </a:extLst>
          </p:cNvPr>
          <p:cNvSpPr>
            <a:spLocks noGrp="1"/>
          </p:cNvSpPr>
          <p:nvPr>
            <p:ph type="sldNum" sz="quarter" idx="12"/>
          </p:nvPr>
        </p:nvSpPr>
        <p:spPr/>
        <p:txBody>
          <a:bodyPr/>
          <a:lstStyle/>
          <a:p>
            <a:fld id="{33ED1689-1C0B-4D00-A14A-39B713266422}" type="slidenum">
              <a:rPr lang="en-CA" smtClean="0"/>
              <a:t>45</a:t>
            </a:fld>
            <a:endParaRPr lang="en-CA"/>
          </a:p>
        </p:txBody>
      </p:sp>
    </p:spTree>
    <p:extLst>
      <p:ext uri="{BB962C8B-B14F-4D97-AF65-F5344CB8AC3E}">
        <p14:creationId xmlns:p14="http://schemas.microsoft.com/office/powerpoint/2010/main" val="313571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03CB6-0C6D-4D3A-7907-2392D48630D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E3957D-A752-B4DC-0E03-7E0CD37CAAE5}"/>
              </a:ext>
            </a:extLst>
          </p:cNvPr>
          <p:cNvSpPr txBox="1"/>
          <p:nvPr/>
        </p:nvSpPr>
        <p:spPr>
          <a:xfrm>
            <a:off x="0" y="702762"/>
            <a:ext cx="12192000" cy="3990451"/>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Thought records can be used when someone is anxious, depressed, catastrophizing, self-critical and the main problem is distorted thinking.</a:t>
            </a:r>
            <a:r>
              <a:rPr lang="en-CA" kern="0" dirty="0">
                <a:latin typeface="Arial" panose="020B0604020202020204" pitchFamily="34" charset="0"/>
                <a:ea typeface="Times New Roman" panose="02020603050405020304" pitchFamily="18" charset="0"/>
                <a:cs typeface="Arial" panose="020B0604020202020204" pitchFamily="34" charset="0"/>
              </a:rPr>
              <a:t> Holes</a:t>
            </a:r>
            <a:r>
              <a:rPr lang="en-CA" sz="1800" kern="0" dirty="0">
                <a:effectLst/>
                <a:latin typeface="Arial" panose="020B0604020202020204" pitchFamily="34" charset="0"/>
                <a:ea typeface="Times New Roman" panose="02020603050405020304" pitchFamily="18" charset="0"/>
                <a:cs typeface="Arial" panose="020B0604020202020204" pitchFamily="34" charset="0"/>
              </a:rPr>
              <a:t> analysis </a:t>
            </a:r>
            <a:r>
              <a:rPr lang="en-CA" kern="0" dirty="0">
                <a:latin typeface="Arial" panose="020B0604020202020204" pitchFamily="34" charset="0"/>
                <a:ea typeface="Times New Roman" panose="02020603050405020304" pitchFamily="18" charset="0"/>
                <a:cs typeface="Arial" panose="020B0604020202020204" pitchFamily="34" charset="0"/>
              </a:rPr>
              <a:t>are</a:t>
            </a:r>
            <a:r>
              <a:rPr lang="en-CA" sz="1800" kern="0" dirty="0">
                <a:effectLst/>
                <a:latin typeface="Arial" panose="020B0604020202020204" pitchFamily="34" charset="0"/>
                <a:ea typeface="Times New Roman" panose="02020603050405020304" pitchFamily="18" charset="0"/>
                <a:cs typeface="Arial" panose="020B0604020202020204" pitchFamily="34" charset="0"/>
              </a:rPr>
              <a:t> helpful when a person engages in dysregulated behaviours (anger, self-harm, impulsivity, avoidance, substance use) and wants to understand what set up the behaviour and how to prevent it. The focus is on skills training and behavioural change rather than changing beliefs.</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CBT thought record template lists: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1. Situation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2. Emotion(s)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3. Automatic thought(s)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4. Evidence for</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5. Evidence against</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6. Balanced thought</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7. Outcome (emotion shift)</a:t>
            </a:r>
            <a:endParaRPr lang="en-CA" kern="0" dirty="0">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94898CE5-F459-6873-6F7E-413D653E77BF}"/>
              </a:ext>
            </a:extLst>
          </p:cNvPr>
          <p:cNvSpPr txBox="1"/>
          <p:nvPr/>
        </p:nvSpPr>
        <p:spPr>
          <a:xfrm>
            <a:off x="1120877" y="0"/>
            <a:ext cx="10569678" cy="584775"/>
          </a:xfrm>
          <a:prstGeom prst="rect">
            <a:avLst/>
          </a:prstGeom>
          <a:noFill/>
        </p:spPr>
        <p:txBody>
          <a:bodyPr wrap="square">
            <a:spAutoFit/>
          </a:bodyPr>
          <a:lstStyle/>
          <a:p>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CBT THOUGHT RECORD VS. DBT </a:t>
            </a:r>
            <a:r>
              <a:rPr lang="en-CA" sz="32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HOLES</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ANALYSIS</a:t>
            </a:r>
            <a:endParaRPr lang="en-CA" sz="32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65CF4E0-88B1-4783-AA9F-D23136F89D5F}"/>
              </a:ext>
            </a:extLst>
          </p:cNvPr>
          <p:cNvSpPr txBox="1"/>
          <p:nvPr/>
        </p:nvSpPr>
        <p:spPr>
          <a:xfrm>
            <a:off x="5688806" y="2060403"/>
            <a:ext cx="6138862" cy="3250762"/>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DBT </a:t>
            </a:r>
            <a:r>
              <a:rPr lang="en-CA" kern="0" dirty="0">
                <a:solidFill>
                  <a:schemeClr val="bg1"/>
                </a:solidFill>
                <a:latin typeface="Arial" panose="020B0604020202020204" pitchFamily="34" charset="0"/>
                <a:ea typeface="Times New Roman" panose="02020603050405020304" pitchFamily="18" charset="0"/>
                <a:cs typeface="Arial" panose="020B0604020202020204" pitchFamily="34" charset="0"/>
              </a:rPr>
              <a:t>Holes</a:t>
            </a: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CA" kern="0" dirty="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nalysis template lists: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1. Vulnerability factors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2. Prompting event</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3. Links in the chain (thoughts, feelings, sensations, urges, actions)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4. Problem behaviour</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5. Consequences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6. Missing skills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7. Plan to repair</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8. Skills to use next time</a:t>
            </a:r>
            <a:endParaRPr lang="en-CA" kern="0" dirty="0">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91DA8060-813D-BA33-431A-385D103CC38A}"/>
              </a:ext>
            </a:extLst>
          </p:cNvPr>
          <p:cNvSpPr txBox="1"/>
          <p:nvPr/>
        </p:nvSpPr>
        <p:spPr>
          <a:xfrm>
            <a:off x="0" y="5929116"/>
            <a:ext cx="12020550" cy="702372"/>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CBT thought record ask “What thought made me suffer, and how can I think about it differently?” The DBT chain analysis asks “What sequence of events made this behaviour happen, and what skills can I use next time?”</a:t>
            </a: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C941E29-924E-8DB1-B0D3-6773ADD6C83F}"/>
              </a:ext>
            </a:extLst>
          </p:cNvPr>
          <p:cNvSpPr>
            <a:spLocks noGrp="1"/>
          </p:cNvSpPr>
          <p:nvPr>
            <p:ph type="sldNum" sz="quarter" idx="12"/>
          </p:nvPr>
        </p:nvSpPr>
        <p:spPr/>
        <p:txBody>
          <a:bodyPr/>
          <a:lstStyle/>
          <a:p>
            <a:fld id="{33ED1689-1C0B-4D00-A14A-39B713266422}" type="slidenum">
              <a:rPr lang="en-CA" smtClean="0"/>
              <a:t>46</a:t>
            </a:fld>
            <a:endParaRPr lang="en-CA"/>
          </a:p>
        </p:txBody>
      </p:sp>
    </p:spTree>
    <p:extLst>
      <p:ext uri="{BB962C8B-B14F-4D97-AF65-F5344CB8AC3E}">
        <p14:creationId xmlns:p14="http://schemas.microsoft.com/office/powerpoint/2010/main" val="296095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5E8D6-9ACD-35B6-D6BA-112F8FE8A6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08F5CB0-E1CD-FAB6-D548-CD8764F05D1C}"/>
              </a:ext>
            </a:extLst>
          </p:cNvPr>
          <p:cNvSpPr txBox="1"/>
          <p:nvPr/>
        </p:nvSpPr>
        <p:spPr>
          <a:xfrm>
            <a:off x="0" y="550723"/>
            <a:ext cx="12192000" cy="923330"/>
          </a:xfrm>
          <a:prstGeom prst="rect">
            <a:avLst/>
          </a:prstGeom>
          <a:noFill/>
        </p:spPr>
        <p:txBody>
          <a:bodyPr wrap="square">
            <a:spAutoFit/>
          </a:bodyPr>
          <a:lstStyle/>
          <a:p>
            <a:pPr marL="342900" indent="-342900">
              <a:buAutoNum type="arabicPeriod"/>
            </a:pPr>
            <a:r>
              <a:rPr lang="en-CA" dirty="0"/>
              <a:t>What Happened?  2. Emotions Felt      3. Thoughts              4. Sensations             5. Behaviours/urges        6. pre-hole energy</a:t>
            </a:r>
          </a:p>
          <a:p>
            <a:endParaRPr lang="en-CA" dirty="0"/>
          </a:p>
          <a:p>
            <a:endParaRPr lang="en-CA" dirty="0"/>
          </a:p>
        </p:txBody>
      </p:sp>
      <p:sp>
        <p:nvSpPr>
          <p:cNvPr id="5" name="TextBox 4">
            <a:extLst>
              <a:ext uri="{FF2B5EF4-FFF2-40B4-BE49-F238E27FC236}">
                <a16:creationId xmlns:a16="http://schemas.microsoft.com/office/drawing/2014/main" id="{C6E34741-5A94-7A72-5B2F-11BA084A9463}"/>
              </a:ext>
            </a:extLst>
          </p:cNvPr>
          <p:cNvSpPr txBox="1"/>
          <p:nvPr/>
        </p:nvSpPr>
        <p:spPr>
          <a:xfrm>
            <a:off x="2438400" y="0"/>
            <a:ext cx="7446168" cy="646331"/>
          </a:xfrm>
          <a:prstGeom prst="rect">
            <a:avLst/>
          </a:prstGeom>
          <a:noFill/>
        </p:spPr>
        <p:txBody>
          <a:bodyPr wrap="square">
            <a:spAutoFit/>
          </a:bodyPr>
          <a:lstStyle/>
          <a:p>
            <a:r>
              <a:rPr lang="en-CA" sz="3600" dirty="0">
                <a:solidFill>
                  <a:schemeClr val="bg1"/>
                </a:solidFill>
              </a:rPr>
              <a:t>DBT HOLES ANALYSIS TEMPLATE</a:t>
            </a:r>
          </a:p>
        </p:txBody>
      </p:sp>
      <p:sp>
        <p:nvSpPr>
          <p:cNvPr id="7" name="TextBox 6">
            <a:extLst>
              <a:ext uri="{FF2B5EF4-FFF2-40B4-BE49-F238E27FC236}">
                <a16:creationId xmlns:a16="http://schemas.microsoft.com/office/drawing/2014/main" id="{6CC89EAF-9588-EBE2-712B-0EEE37A801A0}"/>
              </a:ext>
            </a:extLst>
          </p:cNvPr>
          <p:cNvSpPr txBox="1"/>
          <p:nvPr/>
        </p:nvSpPr>
        <p:spPr>
          <a:xfrm>
            <a:off x="-75605" y="889278"/>
            <a:ext cx="1988344" cy="584775"/>
          </a:xfrm>
          <a:prstGeom prst="rect">
            <a:avLst/>
          </a:prstGeom>
          <a:noFill/>
        </p:spPr>
        <p:txBody>
          <a:bodyPr wrap="square">
            <a:spAutoFit/>
          </a:bodyPr>
          <a:lstStyle/>
          <a:p>
            <a:pPr algn="ctr"/>
            <a:r>
              <a:rPr lang="en-CA" sz="1600" dirty="0"/>
              <a:t>Describe the</a:t>
            </a:r>
          </a:p>
          <a:p>
            <a:pPr algn="ctr"/>
            <a:r>
              <a:rPr lang="en-CA" sz="1600" dirty="0"/>
              <a:t>situation factually.</a:t>
            </a:r>
          </a:p>
        </p:txBody>
      </p:sp>
      <p:sp>
        <p:nvSpPr>
          <p:cNvPr id="9" name="TextBox 8">
            <a:extLst>
              <a:ext uri="{FF2B5EF4-FFF2-40B4-BE49-F238E27FC236}">
                <a16:creationId xmlns:a16="http://schemas.microsoft.com/office/drawing/2014/main" id="{B9394450-37B8-165C-C64B-C5521F34ED97}"/>
              </a:ext>
            </a:extLst>
          </p:cNvPr>
          <p:cNvSpPr txBox="1"/>
          <p:nvPr/>
        </p:nvSpPr>
        <p:spPr>
          <a:xfrm>
            <a:off x="2133005" y="889278"/>
            <a:ext cx="1988344" cy="3293209"/>
          </a:xfrm>
          <a:prstGeom prst="rect">
            <a:avLst/>
          </a:prstGeom>
          <a:noFill/>
        </p:spPr>
        <p:txBody>
          <a:bodyPr wrap="square">
            <a:spAutoFit/>
          </a:bodyPr>
          <a:lstStyle/>
          <a:p>
            <a:r>
              <a:rPr lang="en-CA" sz="1600" dirty="0"/>
              <a:t>☐ Anxiety / Fear</a:t>
            </a:r>
          </a:p>
          <a:p>
            <a:r>
              <a:rPr lang="en-CA" sz="1600" dirty="0"/>
              <a:t>☐ Anger / Rage</a:t>
            </a:r>
          </a:p>
          <a:p>
            <a:r>
              <a:rPr lang="en-CA" sz="1600" dirty="0"/>
              <a:t>☐ Irritation /</a:t>
            </a:r>
          </a:p>
          <a:p>
            <a:r>
              <a:rPr lang="en-CA" sz="1600" dirty="0"/>
              <a:t>Frustration</a:t>
            </a:r>
          </a:p>
          <a:p>
            <a:r>
              <a:rPr lang="en-CA" sz="1600" dirty="0"/>
              <a:t>☐ Sadness / Grief</a:t>
            </a:r>
          </a:p>
          <a:p>
            <a:r>
              <a:rPr lang="en-CA" sz="1600" dirty="0"/>
              <a:t>☐ Shame</a:t>
            </a:r>
          </a:p>
          <a:p>
            <a:r>
              <a:rPr lang="en-CA" sz="1600" dirty="0"/>
              <a:t>☐ Guilt</a:t>
            </a:r>
          </a:p>
          <a:p>
            <a:r>
              <a:rPr lang="en-CA" sz="1600" dirty="0"/>
              <a:t>☐ Hurt</a:t>
            </a:r>
          </a:p>
          <a:p>
            <a:r>
              <a:rPr lang="en-CA" sz="1600" dirty="0"/>
              <a:t>☐ Loneliness</a:t>
            </a:r>
          </a:p>
          <a:p>
            <a:r>
              <a:rPr lang="en-CA" sz="1600" dirty="0"/>
              <a:t>☐ Embarrassment</a:t>
            </a:r>
          </a:p>
          <a:p>
            <a:r>
              <a:rPr lang="en-CA" sz="1600" dirty="0"/>
              <a:t>☐ Overwhelm</a:t>
            </a:r>
          </a:p>
          <a:p>
            <a:r>
              <a:rPr lang="en-CA" sz="1600" dirty="0"/>
              <a:t>☐ Numbness</a:t>
            </a:r>
          </a:p>
          <a:p>
            <a:r>
              <a:rPr lang="en-CA" sz="1600" dirty="0"/>
              <a:t>☐ Other: ____</a:t>
            </a:r>
          </a:p>
        </p:txBody>
      </p:sp>
      <p:sp>
        <p:nvSpPr>
          <p:cNvPr id="11" name="TextBox 10">
            <a:extLst>
              <a:ext uri="{FF2B5EF4-FFF2-40B4-BE49-F238E27FC236}">
                <a16:creationId xmlns:a16="http://schemas.microsoft.com/office/drawing/2014/main" id="{003CCF0E-19E1-9B99-E27C-B6C7703D6C99}"/>
              </a:ext>
            </a:extLst>
          </p:cNvPr>
          <p:cNvSpPr txBox="1"/>
          <p:nvPr/>
        </p:nvSpPr>
        <p:spPr>
          <a:xfrm>
            <a:off x="3911204" y="889278"/>
            <a:ext cx="2274094" cy="4278094"/>
          </a:xfrm>
          <a:prstGeom prst="rect">
            <a:avLst/>
          </a:prstGeom>
          <a:noFill/>
        </p:spPr>
        <p:txBody>
          <a:bodyPr wrap="square">
            <a:spAutoFit/>
          </a:bodyPr>
          <a:lstStyle/>
          <a:p>
            <a:r>
              <a:rPr lang="en-CA" sz="1600" dirty="0"/>
              <a:t>☐ I’m not good</a:t>
            </a:r>
          </a:p>
          <a:p>
            <a:r>
              <a:rPr lang="en-CA" sz="1600" dirty="0"/>
              <a:t>enough.</a:t>
            </a:r>
          </a:p>
          <a:p>
            <a:r>
              <a:rPr lang="en-CA" sz="1600" dirty="0"/>
              <a:t>☐ This is my fault.</a:t>
            </a:r>
          </a:p>
          <a:p>
            <a:r>
              <a:rPr lang="en-CA" sz="1600" dirty="0"/>
              <a:t>☐ They are judging</a:t>
            </a:r>
          </a:p>
          <a:p>
            <a:r>
              <a:rPr lang="en-CA" sz="1600" dirty="0"/>
              <a:t>me.</a:t>
            </a:r>
          </a:p>
          <a:p>
            <a:r>
              <a:rPr lang="en-CA" sz="1600" dirty="0"/>
              <a:t>☐ Something bad</a:t>
            </a:r>
          </a:p>
          <a:p>
            <a:r>
              <a:rPr lang="en-CA" sz="1600" dirty="0"/>
              <a:t>will happen.</a:t>
            </a:r>
          </a:p>
          <a:p>
            <a:r>
              <a:rPr lang="en-CA" sz="1600" dirty="0"/>
              <a:t>☐ I can’t handle this.</a:t>
            </a:r>
          </a:p>
          <a:p>
            <a:r>
              <a:rPr lang="en-CA" sz="1600" dirty="0"/>
              <a:t>☐ I’m going to fail.</a:t>
            </a:r>
          </a:p>
          <a:p>
            <a:r>
              <a:rPr lang="en-CA" sz="1600" dirty="0"/>
              <a:t>☐ They don’t care</a:t>
            </a:r>
          </a:p>
          <a:p>
            <a:r>
              <a:rPr lang="en-CA" sz="1600" dirty="0"/>
              <a:t>about me.</a:t>
            </a:r>
          </a:p>
          <a:p>
            <a:r>
              <a:rPr lang="en-CA" sz="1600" dirty="0"/>
              <a:t>☐ I always screw up.</a:t>
            </a:r>
          </a:p>
          <a:p>
            <a:r>
              <a:rPr lang="en-CA" sz="1600" dirty="0"/>
              <a:t>☐ Catastrophizing</a:t>
            </a:r>
          </a:p>
          <a:p>
            <a:r>
              <a:rPr lang="en-CA" sz="1600" dirty="0"/>
              <a:t>☐ All-or-nothing</a:t>
            </a:r>
          </a:p>
          <a:p>
            <a:r>
              <a:rPr lang="en-CA" sz="1600" dirty="0"/>
              <a:t>thinking</a:t>
            </a:r>
          </a:p>
          <a:p>
            <a:r>
              <a:rPr lang="en-CA" sz="1600" dirty="0"/>
              <a:t>☐ Mind-reading</a:t>
            </a:r>
          </a:p>
          <a:p>
            <a:r>
              <a:rPr lang="en-CA" sz="1600" dirty="0"/>
              <a:t>☐ Other: ____</a:t>
            </a:r>
          </a:p>
        </p:txBody>
      </p:sp>
      <p:sp>
        <p:nvSpPr>
          <p:cNvPr id="13" name="TextBox 12">
            <a:extLst>
              <a:ext uri="{FF2B5EF4-FFF2-40B4-BE49-F238E27FC236}">
                <a16:creationId xmlns:a16="http://schemas.microsoft.com/office/drawing/2014/main" id="{C6F7B67B-6342-A853-8EA6-65E86936D86A}"/>
              </a:ext>
            </a:extLst>
          </p:cNvPr>
          <p:cNvSpPr txBox="1"/>
          <p:nvPr/>
        </p:nvSpPr>
        <p:spPr>
          <a:xfrm>
            <a:off x="7732513" y="920621"/>
            <a:ext cx="2083594" cy="5016758"/>
          </a:xfrm>
          <a:prstGeom prst="rect">
            <a:avLst/>
          </a:prstGeom>
          <a:noFill/>
        </p:spPr>
        <p:txBody>
          <a:bodyPr wrap="square">
            <a:spAutoFit/>
          </a:bodyPr>
          <a:lstStyle/>
          <a:p>
            <a:r>
              <a:rPr lang="en-CA" sz="1600" dirty="0"/>
              <a:t>☐ Withdrew / shut</a:t>
            </a:r>
          </a:p>
          <a:p>
            <a:r>
              <a:rPr lang="en-CA" sz="1600" dirty="0"/>
              <a:t>down</a:t>
            </a:r>
          </a:p>
          <a:p>
            <a:r>
              <a:rPr lang="en-CA" sz="1600" dirty="0"/>
              <a:t>☐ Lashed out</a:t>
            </a:r>
          </a:p>
          <a:p>
            <a:r>
              <a:rPr lang="en-CA" sz="1600" dirty="0"/>
              <a:t>☐ Avoided /</a:t>
            </a:r>
          </a:p>
          <a:p>
            <a:r>
              <a:rPr lang="en-CA" sz="1600" dirty="0"/>
              <a:t>escaped</a:t>
            </a:r>
          </a:p>
          <a:p>
            <a:r>
              <a:rPr lang="en-CA" sz="1600" dirty="0"/>
              <a:t>☐ People-pleased</a:t>
            </a:r>
          </a:p>
          <a:p>
            <a:r>
              <a:rPr lang="en-CA" sz="1600" dirty="0"/>
              <a:t>☐ Over-apologized</a:t>
            </a:r>
          </a:p>
          <a:p>
            <a:r>
              <a:rPr lang="en-CA" sz="1600" dirty="0"/>
              <a:t>☐ Argued /</a:t>
            </a:r>
          </a:p>
          <a:p>
            <a:r>
              <a:rPr lang="en-CA" sz="1600" dirty="0"/>
              <a:t>escalated</a:t>
            </a:r>
          </a:p>
          <a:p>
            <a:r>
              <a:rPr lang="en-CA" sz="1600" dirty="0"/>
              <a:t>☐ Used substances</a:t>
            </a:r>
          </a:p>
          <a:p>
            <a:r>
              <a:rPr lang="en-CA" sz="1600" dirty="0"/>
              <a:t>☐ Overate /</a:t>
            </a:r>
          </a:p>
          <a:p>
            <a:r>
              <a:rPr lang="en-CA" sz="1600" dirty="0"/>
              <a:t>restricted</a:t>
            </a:r>
          </a:p>
          <a:p>
            <a:r>
              <a:rPr lang="en-CA" sz="1600" dirty="0"/>
              <a:t>☐ Reassurance-</a:t>
            </a:r>
          </a:p>
          <a:p>
            <a:r>
              <a:rPr lang="en-CA" sz="1600" dirty="0"/>
              <a:t>seeking</a:t>
            </a:r>
          </a:p>
          <a:p>
            <a:r>
              <a:rPr lang="en-CA" sz="1600" dirty="0"/>
              <a:t>☐ Compulsive</a:t>
            </a:r>
          </a:p>
          <a:p>
            <a:r>
              <a:rPr lang="en-CA" sz="1600" dirty="0"/>
              <a:t>checking</a:t>
            </a:r>
          </a:p>
          <a:p>
            <a:r>
              <a:rPr lang="en-CA" sz="1600" dirty="0"/>
              <a:t>☐ Tried to control</a:t>
            </a:r>
          </a:p>
          <a:p>
            <a:r>
              <a:rPr lang="en-CA" sz="1600" dirty="0"/>
              <a:t>☐ Self-harm</a:t>
            </a:r>
          </a:p>
          <a:p>
            <a:r>
              <a:rPr lang="en-CA" sz="1600" dirty="0"/>
              <a:t>urges/actions</a:t>
            </a:r>
          </a:p>
          <a:p>
            <a:r>
              <a:rPr lang="en-CA" sz="1600" dirty="0"/>
              <a:t>☐ Other: ____</a:t>
            </a:r>
          </a:p>
        </p:txBody>
      </p:sp>
      <p:sp>
        <p:nvSpPr>
          <p:cNvPr id="15" name="TextBox 14">
            <a:extLst>
              <a:ext uri="{FF2B5EF4-FFF2-40B4-BE49-F238E27FC236}">
                <a16:creationId xmlns:a16="http://schemas.microsoft.com/office/drawing/2014/main" id="{5ED0E6FC-6DDC-5EBD-99E4-E5AB203EC6C9}"/>
              </a:ext>
            </a:extLst>
          </p:cNvPr>
          <p:cNvSpPr txBox="1"/>
          <p:nvPr/>
        </p:nvSpPr>
        <p:spPr>
          <a:xfrm>
            <a:off x="5760242" y="646331"/>
            <a:ext cx="2274094" cy="4031873"/>
          </a:xfrm>
          <a:prstGeom prst="rect">
            <a:avLst/>
          </a:prstGeom>
          <a:noFill/>
        </p:spPr>
        <p:txBody>
          <a:bodyPr wrap="square">
            <a:spAutoFit/>
          </a:bodyPr>
          <a:lstStyle/>
          <a:p>
            <a:endParaRPr lang="en-CA" sz="1600" dirty="0"/>
          </a:p>
          <a:p>
            <a:r>
              <a:rPr lang="en-CA" sz="1600" dirty="0"/>
              <a:t>☐ Tight chest</a:t>
            </a:r>
          </a:p>
          <a:p>
            <a:r>
              <a:rPr lang="en-CA" sz="1600" dirty="0"/>
              <a:t>☐ Rapid heartbeat</a:t>
            </a:r>
          </a:p>
          <a:p>
            <a:r>
              <a:rPr lang="en-CA" sz="1600" dirty="0"/>
              <a:t>☐ Shallow breathing</a:t>
            </a:r>
          </a:p>
          <a:p>
            <a:r>
              <a:rPr lang="en-CA" sz="1600" dirty="0"/>
              <a:t>☐ Nausea</a:t>
            </a:r>
          </a:p>
          <a:p>
            <a:r>
              <a:rPr lang="en-CA" sz="1600" dirty="0"/>
              <a:t>☐ Knot in stomach</a:t>
            </a:r>
          </a:p>
          <a:p>
            <a:r>
              <a:rPr lang="en-CA" sz="1600" dirty="0"/>
              <a:t>☐ Sweaty palms</a:t>
            </a:r>
          </a:p>
          <a:p>
            <a:r>
              <a:rPr lang="en-CA" sz="1600" dirty="0"/>
              <a:t>☐ Shaking</a:t>
            </a:r>
          </a:p>
          <a:p>
            <a:r>
              <a:rPr lang="en-CA" sz="1600" dirty="0"/>
              <a:t>☐ Muscle tension</a:t>
            </a:r>
          </a:p>
          <a:p>
            <a:r>
              <a:rPr lang="en-CA" sz="1600" dirty="0"/>
              <a:t>☐ Hot face / flushing</a:t>
            </a:r>
          </a:p>
          <a:p>
            <a:r>
              <a:rPr lang="en-CA" sz="1600" dirty="0"/>
              <a:t>☐ Cold hands/feet</a:t>
            </a:r>
          </a:p>
          <a:p>
            <a:r>
              <a:rPr lang="en-CA" sz="1600" dirty="0"/>
              <a:t>☐ Light-headedness</a:t>
            </a:r>
          </a:p>
          <a:p>
            <a:r>
              <a:rPr lang="en-CA" sz="1600" dirty="0"/>
              <a:t>☐ Numbness</a:t>
            </a:r>
          </a:p>
          <a:p>
            <a:r>
              <a:rPr lang="en-CA" sz="1600" dirty="0"/>
              <a:t>☐ Restlessness / agitation</a:t>
            </a:r>
          </a:p>
          <a:p>
            <a:r>
              <a:rPr lang="en-CA" sz="1600" dirty="0"/>
              <a:t>☐ Other: ____</a:t>
            </a:r>
          </a:p>
        </p:txBody>
      </p:sp>
      <p:sp>
        <p:nvSpPr>
          <p:cNvPr id="17" name="TextBox 16">
            <a:extLst>
              <a:ext uri="{FF2B5EF4-FFF2-40B4-BE49-F238E27FC236}">
                <a16:creationId xmlns:a16="http://schemas.microsoft.com/office/drawing/2014/main" id="{73A1EC85-6CF5-5B8E-D126-F1C085B5DF43}"/>
              </a:ext>
            </a:extLst>
          </p:cNvPr>
          <p:cNvSpPr txBox="1"/>
          <p:nvPr/>
        </p:nvSpPr>
        <p:spPr>
          <a:xfrm>
            <a:off x="9844087" y="920621"/>
            <a:ext cx="2159199" cy="1815882"/>
          </a:xfrm>
          <a:prstGeom prst="rect">
            <a:avLst/>
          </a:prstGeom>
          <a:noFill/>
        </p:spPr>
        <p:txBody>
          <a:bodyPr wrap="square">
            <a:spAutoFit/>
          </a:bodyPr>
          <a:lstStyle/>
          <a:p>
            <a:r>
              <a:rPr lang="en-CA" sz="1600" dirty="0"/>
              <a:t>☐ Very Low</a:t>
            </a:r>
          </a:p>
          <a:p>
            <a:r>
              <a:rPr lang="en-CA" sz="1600" dirty="0"/>
              <a:t>☐ Low</a:t>
            </a:r>
          </a:p>
          <a:p>
            <a:r>
              <a:rPr lang="en-CA" sz="1600" dirty="0"/>
              <a:t>☐ Moderate</a:t>
            </a:r>
          </a:p>
          <a:p>
            <a:r>
              <a:rPr lang="en-CA" sz="1600" dirty="0"/>
              <a:t>☐ High</a:t>
            </a:r>
          </a:p>
          <a:p>
            <a:r>
              <a:rPr lang="en-CA" sz="1600" dirty="0"/>
              <a:t>☐ Very High</a:t>
            </a:r>
          </a:p>
          <a:p>
            <a:r>
              <a:rPr lang="en-CA" sz="1600" dirty="0"/>
              <a:t>☐ Contributing factors (describe):</a:t>
            </a:r>
          </a:p>
        </p:txBody>
      </p:sp>
      <p:sp>
        <p:nvSpPr>
          <p:cNvPr id="2" name="Slide Number Placeholder 1">
            <a:extLst>
              <a:ext uri="{FF2B5EF4-FFF2-40B4-BE49-F238E27FC236}">
                <a16:creationId xmlns:a16="http://schemas.microsoft.com/office/drawing/2014/main" id="{672E08B2-FE0D-F5D2-0BEC-4B66B0F1B006}"/>
              </a:ext>
            </a:extLst>
          </p:cNvPr>
          <p:cNvSpPr>
            <a:spLocks noGrp="1"/>
          </p:cNvSpPr>
          <p:nvPr>
            <p:ph type="sldNum" sz="quarter" idx="12"/>
          </p:nvPr>
        </p:nvSpPr>
        <p:spPr/>
        <p:txBody>
          <a:bodyPr/>
          <a:lstStyle/>
          <a:p>
            <a:fld id="{33ED1689-1C0B-4D00-A14A-39B713266422}" type="slidenum">
              <a:rPr lang="en-CA" smtClean="0"/>
              <a:t>47</a:t>
            </a:fld>
            <a:endParaRPr lang="en-CA"/>
          </a:p>
        </p:txBody>
      </p:sp>
    </p:spTree>
    <p:extLst>
      <p:ext uri="{BB962C8B-B14F-4D97-AF65-F5344CB8AC3E}">
        <p14:creationId xmlns:p14="http://schemas.microsoft.com/office/powerpoint/2010/main" val="4270951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1F8388-5D5D-48D7-8050-3DE4309B7B74}"/>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363454" y="1856402"/>
            <a:ext cx="7827658" cy="4893647"/>
          </a:xfrm>
          <a:prstGeom prst="rect">
            <a:avLst/>
          </a:prstGeom>
          <a:noFill/>
        </p:spPr>
      </p:pic>
      <p:sp>
        <p:nvSpPr>
          <p:cNvPr id="2" name="Title 1">
            <a:extLst>
              <a:ext uri="{FF2B5EF4-FFF2-40B4-BE49-F238E27FC236}">
                <a16:creationId xmlns:a16="http://schemas.microsoft.com/office/drawing/2014/main" id="{77AF1566-28E1-4522-A996-15BCE6C20E7E}"/>
              </a:ext>
            </a:extLst>
          </p:cNvPr>
          <p:cNvSpPr>
            <a:spLocks noGrp="1"/>
          </p:cNvSpPr>
          <p:nvPr>
            <p:ph type="title" idx="4294967295"/>
          </p:nvPr>
        </p:nvSpPr>
        <p:spPr>
          <a:xfrm>
            <a:off x="754787" y="248264"/>
            <a:ext cx="5419725" cy="1455738"/>
          </a:xfrm>
        </p:spPr>
        <p:txBody>
          <a:bodyPr>
            <a:normAutofit fontScale="90000"/>
          </a:bodyPr>
          <a:lstStyle/>
          <a:p>
            <a:pPr algn="ctr"/>
            <a:r>
              <a:rPr lang="en-CA" dirty="0">
                <a:solidFill>
                  <a:schemeClr val="bg1"/>
                </a:solidFill>
              </a:rPr>
              <a:t>STEPS 1 and 2 of GOOD Problem   solving</a:t>
            </a:r>
          </a:p>
        </p:txBody>
      </p:sp>
      <p:sp>
        <p:nvSpPr>
          <p:cNvPr id="7" name="TextBox 6">
            <a:extLst>
              <a:ext uri="{FF2B5EF4-FFF2-40B4-BE49-F238E27FC236}">
                <a16:creationId xmlns:a16="http://schemas.microsoft.com/office/drawing/2014/main" id="{8F96ABFD-111F-C3D2-EBD1-A04775AF446B}"/>
              </a:ext>
            </a:extLst>
          </p:cNvPr>
          <p:cNvSpPr txBox="1"/>
          <p:nvPr/>
        </p:nvSpPr>
        <p:spPr>
          <a:xfrm>
            <a:off x="6946100" y="248264"/>
            <a:ext cx="4718671" cy="6555641"/>
          </a:xfrm>
          <a:prstGeom prst="rect">
            <a:avLst/>
          </a:prstGeom>
          <a:noFill/>
        </p:spPr>
        <p:txBody>
          <a:bodyPr wrap="square">
            <a:spAutoFit/>
          </a:bodyPr>
          <a:lstStyle/>
          <a:p>
            <a:pPr marL="285750" indent="-285750">
              <a:buFont typeface="Arial" panose="020B0604020202020204" pitchFamily="34" charset="0"/>
              <a:buChar char="•"/>
            </a:pPr>
            <a:r>
              <a:rPr lang="en-CA" sz="2800" dirty="0"/>
              <a:t>Holes diary cards with their targets help us with</a:t>
            </a:r>
            <a:r>
              <a:rPr lang="en-CA" sz="2800" dirty="0">
                <a:solidFill>
                  <a:schemeClr val="bg1"/>
                </a:solidFill>
              </a:rPr>
              <a:t> step 1 of</a:t>
            </a:r>
            <a:r>
              <a:rPr lang="en-CA" sz="2800" dirty="0"/>
              <a:t> good problem solving which is </a:t>
            </a:r>
            <a:r>
              <a:rPr lang="en-CA" sz="2800" dirty="0">
                <a:solidFill>
                  <a:schemeClr val="bg1"/>
                </a:solidFill>
              </a:rPr>
              <a:t>identifying</a:t>
            </a:r>
            <a:r>
              <a:rPr lang="en-CA" sz="2800" dirty="0">
                <a:solidFill>
                  <a:srgbClr val="FFC000"/>
                </a:solidFill>
              </a:rPr>
              <a:t> </a:t>
            </a:r>
            <a:r>
              <a:rPr lang="en-CA" sz="2800" dirty="0">
                <a:solidFill>
                  <a:schemeClr val="bg1"/>
                </a:solidFill>
              </a:rPr>
              <a:t>the problem.(the target)</a:t>
            </a:r>
          </a:p>
          <a:p>
            <a:pPr marL="285750" indent="-285750">
              <a:buFont typeface="Arial" panose="020B0604020202020204" pitchFamily="34" charset="0"/>
              <a:buChar char="•"/>
            </a:pPr>
            <a:endParaRPr lang="en-CA" sz="2800" dirty="0">
              <a:solidFill>
                <a:schemeClr val="bg1"/>
              </a:solidFill>
            </a:endParaRPr>
          </a:p>
          <a:p>
            <a:pPr marL="285750" indent="-285750">
              <a:buFont typeface="Arial" panose="020B0604020202020204" pitchFamily="34" charset="0"/>
              <a:buChar char="•"/>
            </a:pPr>
            <a:r>
              <a:rPr lang="en-CA" sz="2800" dirty="0"/>
              <a:t>Holes analysis helps us with</a:t>
            </a:r>
            <a:r>
              <a:rPr lang="en-CA" sz="2800" dirty="0">
                <a:solidFill>
                  <a:schemeClr val="bg1"/>
                </a:solidFill>
              </a:rPr>
              <a:t> step 2 </a:t>
            </a:r>
            <a:r>
              <a:rPr lang="en-CA" sz="2800" dirty="0"/>
              <a:t>of good  problem solving which is</a:t>
            </a:r>
            <a:r>
              <a:rPr lang="en-CA" sz="2800" dirty="0">
                <a:solidFill>
                  <a:schemeClr val="bg1"/>
                </a:solidFill>
              </a:rPr>
              <a:t> analyzing</a:t>
            </a:r>
            <a:r>
              <a:rPr lang="en-CA" sz="2800" dirty="0">
                <a:solidFill>
                  <a:srgbClr val="FFC000"/>
                </a:solidFill>
              </a:rPr>
              <a:t> </a:t>
            </a:r>
            <a:r>
              <a:rPr lang="en-CA" sz="2800" dirty="0">
                <a:solidFill>
                  <a:schemeClr val="bg1"/>
                </a:solidFill>
              </a:rPr>
              <a:t>the problems </a:t>
            </a:r>
            <a:r>
              <a:rPr lang="en-CA" sz="2800" dirty="0"/>
              <a:t>that we have previously identified and designated as our “holes” or “targets”. Analyzing the problems helps us better  understand them.</a:t>
            </a:r>
          </a:p>
        </p:txBody>
      </p:sp>
      <p:sp>
        <p:nvSpPr>
          <p:cNvPr id="3" name="Slide Number Placeholder 2">
            <a:extLst>
              <a:ext uri="{FF2B5EF4-FFF2-40B4-BE49-F238E27FC236}">
                <a16:creationId xmlns:a16="http://schemas.microsoft.com/office/drawing/2014/main" id="{5F646ACB-4807-CC0E-D29C-44CB00AF939B}"/>
              </a:ext>
            </a:extLst>
          </p:cNvPr>
          <p:cNvSpPr>
            <a:spLocks noGrp="1"/>
          </p:cNvSpPr>
          <p:nvPr>
            <p:ph type="sldNum" sz="quarter" idx="12"/>
          </p:nvPr>
        </p:nvSpPr>
        <p:spPr/>
        <p:txBody>
          <a:bodyPr/>
          <a:lstStyle/>
          <a:p>
            <a:fld id="{33ED1689-1C0B-4D00-A14A-39B713266422}" type="slidenum">
              <a:rPr lang="en-CA" smtClean="0"/>
              <a:t>48</a:t>
            </a:fld>
            <a:endParaRPr lang="en-CA"/>
          </a:p>
        </p:txBody>
      </p:sp>
    </p:spTree>
    <p:extLst>
      <p:ext uri="{BB962C8B-B14F-4D97-AF65-F5344CB8AC3E}">
        <p14:creationId xmlns:p14="http://schemas.microsoft.com/office/powerpoint/2010/main" val="409298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2D213F-0ABD-2D1E-96DF-92A266EF9D4F}"/>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802746" y="2486002"/>
            <a:ext cx="10586507" cy="3467081"/>
          </a:xfrm>
          <a:prstGeom prst="rect">
            <a:avLst/>
          </a:prstGeom>
          <a:noFill/>
        </p:spPr>
      </p:pic>
      <p:sp>
        <p:nvSpPr>
          <p:cNvPr id="4" name="TextBox 3">
            <a:extLst>
              <a:ext uri="{FF2B5EF4-FFF2-40B4-BE49-F238E27FC236}">
                <a16:creationId xmlns:a16="http://schemas.microsoft.com/office/drawing/2014/main" id="{1E3B942B-D98B-C154-FE9D-21F5076A4082}"/>
              </a:ext>
            </a:extLst>
          </p:cNvPr>
          <p:cNvSpPr txBox="1"/>
          <p:nvPr/>
        </p:nvSpPr>
        <p:spPr>
          <a:xfrm>
            <a:off x="3790949" y="1400184"/>
            <a:ext cx="4274343" cy="646331"/>
          </a:xfrm>
          <a:prstGeom prst="rect">
            <a:avLst/>
          </a:prstGeom>
          <a:noFill/>
        </p:spPr>
        <p:txBody>
          <a:bodyPr wrap="square">
            <a:spAutoFit/>
          </a:bodyPr>
          <a:lstStyle/>
          <a:p>
            <a:r>
              <a:rPr lang="en-CA" sz="3600" dirty="0">
                <a:solidFill>
                  <a:schemeClr val="bg1"/>
                </a:solidFill>
              </a:rPr>
              <a:t>HOLES DIARY CARD</a:t>
            </a:r>
          </a:p>
        </p:txBody>
      </p:sp>
      <p:sp>
        <p:nvSpPr>
          <p:cNvPr id="6" name="TextBox 5">
            <a:extLst>
              <a:ext uri="{FF2B5EF4-FFF2-40B4-BE49-F238E27FC236}">
                <a16:creationId xmlns:a16="http://schemas.microsoft.com/office/drawing/2014/main" id="{8DAB989D-0027-0B4E-5222-57F441E157F2}"/>
              </a:ext>
            </a:extLst>
          </p:cNvPr>
          <p:cNvSpPr txBox="1"/>
          <p:nvPr/>
        </p:nvSpPr>
        <p:spPr>
          <a:xfrm>
            <a:off x="492917" y="485817"/>
            <a:ext cx="11553825" cy="646331"/>
          </a:xfrm>
          <a:prstGeom prst="rect">
            <a:avLst/>
          </a:prstGeom>
          <a:noFill/>
        </p:spPr>
        <p:txBody>
          <a:bodyPr wrap="square">
            <a:spAutoFit/>
          </a:bodyPr>
          <a:lstStyle/>
          <a:p>
            <a:r>
              <a:rPr lang="en-CA" sz="3600" b="0" i="0" u="none" strike="noStrike" kern="1200" spc="0" dirty="0">
                <a:solidFill>
                  <a:srgbClr val="FFFFFF"/>
                </a:solidFill>
                <a:effectLst/>
              </a:rPr>
              <a:t> T</a:t>
            </a:r>
            <a:r>
              <a:rPr lang="en-CA" sz="3600" dirty="0">
                <a:solidFill>
                  <a:srgbClr val="FFFFFF"/>
                </a:solidFill>
              </a:rPr>
              <a:t>o do holes analysis you need to be doing holes diary cards</a:t>
            </a:r>
            <a:endParaRPr lang="en-CA" sz="3600" dirty="0"/>
          </a:p>
        </p:txBody>
      </p:sp>
      <p:sp>
        <p:nvSpPr>
          <p:cNvPr id="3" name="Slide Number Placeholder 2">
            <a:extLst>
              <a:ext uri="{FF2B5EF4-FFF2-40B4-BE49-F238E27FC236}">
                <a16:creationId xmlns:a16="http://schemas.microsoft.com/office/drawing/2014/main" id="{D343F145-5676-045B-F135-258CE0C365F0}"/>
              </a:ext>
            </a:extLst>
          </p:cNvPr>
          <p:cNvSpPr>
            <a:spLocks noGrp="1"/>
          </p:cNvSpPr>
          <p:nvPr>
            <p:ph type="sldNum" sz="quarter" idx="12"/>
          </p:nvPr>
        </p:nvSpPr>
        <p:spPr/>
        <p:txBody>
          <a:bodyPr/>
          <a:lstStyle/>
          <a:p>
            <a:fld id="{33ED1689-1C0B-4D00-A14A-39B713266422}" type="slidenum">
              <a:rPr lang="en-CA" smtClean="0"/>
              <a:t>49</a:t>
            </a:fld>
            <a:endParaRPr lang="en-CA"/>
          </a:p>
        </p:txBody>
      </p:sp>
    </p:spTree>
    <p:extLst>
      <p:ext uri="{BB962C8B-B14F-4D97-AF65-F5344CB8AC3E}">
        <p14:creationId xmlns:p14="http://schemas.microsoft.com/office/powerpoint/2010/main" val="3725419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10237D-AB9E-0F85-EC1E-631868B2A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86985" cy="3242821"/>
          </a:xfrm>
          <a:prstGeom prst="rect">
            <a:avLst/>
          </a:prstGeom>
        </p:spPr>
      </p:pic>
      <p:pic>
        <p:nvPicPr>
          <p:cNvPr id="4" name="Picture 3">
            <a:extLst>
              <a:ext uri="{FF2B5EF4-FFF2-40B4-BE49-F238E27FC236}">
                <a16:creationId xmlns:a16="http://schemas.microsoft.com/office/drawing/2014/main" id="{3C6EF5BF-4218-BE71-0512-F2C1F0BC3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017" y="0"/>
            <a:ext cx="3886985" cy="4506012"/>
          </a:xfrm>
          <a:prstGeom prst="rect">
            <a:avLst/>
          </a:prstGeom>
        </p:spPr>
      </p:pic>
      <p:pic>
        <p:nvPicPr>
          <p:cNvPr id="6" name="Picture 5">
            <a:extLst>
              <a:ext uri="{FF2B5EF4-FFF2-40B4-BE49-F238E27FC236}">
                <a16:creationId xmlns:a16="http://schemas.microsoft.com/office/drawing/2014/main" id="{E0FB1B1D-9EE8-FA0D-BB20-F0C2DE8CD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5181" y="2092750"/>
            <a:ext cx="4441637" cy="4765249"/>
          </a:xfrm>
          <a:prstGeom prst="rect">
            <a:avLst/>
          </a:prstGeom>
        </p:spPr>
      </p:pic>
      <p:sp>
        <p:nvSpPr>
          <p:cNvPr id="8" name="TextBox 7">
            <a:extLst>
              <a:ext uri="{FF2B5EF4-FFF2-40B4-BE49-F238E27FC236}">
                <a16:creationId xmlns:a16="http://schemas.microsoft.com/office/drawing/2014/main" id="{60824F30-8143-51C2-4319-0210471E3113}"/>
              </a:ext>
            </a:extLst>
          </p:cNvPr>
          <p:cNvSpPr txBox="1"/>
          <p:nvPr/>
        </p:nvSpPr>
        <p:spPr>
          <a:xfrm>
            <a:off x="1571" y="3166626"/>
            <a:ext cx="3897215" cy="3538405"/>
          </a:xfrm>
          <a:prstGeom prst="rect">
            <a:avLst/>
          </a:prstGeom>
          <a:noFill/>
        </p:spPr>
        <p:txBody>
          <a:bodyPr wrap="square">
            <a:spAutoFit/>
          </a:bodyPr>
          <a:lstStyle/>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 walk down the street.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 fall in.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 am lost… I am helpless.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It isn’t my fault.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It takes forever to find a way out. </a:t>
            </a:r>
            <a:r>
              <a:rPr lang="en-US" sz="1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(But I start using holes diary cards and holes analysis) </a:t>
            </a:r>
            <a:endPar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 walk down the same Street.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 pretend I don’t see it.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 fall in again.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 can’t believe I am in the same place.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But it isn’t my fault.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It still takes me a long time to get out.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4E37704-23F6-6FCD-C681-A2D00200ACCB}"/>
              </a:ext>
            </a:extLst>
          </p:cNvPr>
          <p:cNvSpPr txBox="1"/>
          <p:nvPr/>
        </p:nvSpPr>
        <p:spPr>
          <a:xfrm>
            <a:off x="3933726" y="0"/>
            <a:ext cx="4324549" cy="1924822"/>
          </a:xfrm>
          <a:prstGeom prst="rect">
            <a:avLst/>
          </a:prstGeom>
          <a:noFill/>
        </p:spPr>
        <p:txBody>
          <a:bodyPr wrap="square">
            <a:spAutoFit/>
          </a:bodyPr>
          <a:lstStyle/>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 walk down the same Street.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 see it is there.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 still fall in. It’s a habit.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My eyes are open.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 know where I am.</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It is my fault. I get out immediately. </a:t>
            </a:r>
            <a:r>
              <a:rPr lang="en-US" sz="1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(using my tools, skills and strategies) </a:t>
            </a:r>
            <a:endPar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DC64442-9699-A010-F1C3-BF0C20B550D9}"/>
              </a:ext>
            </a:extLst>
          </p:cNvPr>
          <p:cNvSpPr txBox="1"/>
          <p:nvPr/>
        </p:nvSpPr>
        <p:spPr>
          <a:xfrm>
            <a:off x="8497794" y="4627774"/>
            <a:ext cx="3873610" cy="1524520"/>
          </a:xfrm>
          <a:prstGeom prst="rect">
            <a:avLst/>
          </a:prstGeom>
          <a:noFill/>
        </p:spPr>
        <p:txBody>
          <a:bodyPr wrap="square">
            <a:spAutoFit/>
          </a:bodyPr>
          <a:lstStyle/>
          <a:p>
            <a:pPr>
              <a:lnSpc>
                <a:spcPct val="107000"/>
              </a:lnSpc>
            </a:pPr>
            <a:r>
              <a:rPr lang="en-US" sz="1800" dirty="0">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 walk down the same Street.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 walk around it. </a:t>
            </a:r>
            <a:r>
              <a:rPr lang="en-US" sz="1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(using my wise mind)</a:t>
            </a:r>
            <a:endPar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I walk down another Street.”</a:t>
            </a:r>
          </a:p>
        </p:txBody>
      </p:sp>
      <p:sp>
        <p:nvSpPr>
          <p:cNvPr id="2" name="Slide Number Placeholder 1">
            <a:extLst>
              <a:ext uri="{FF2B5EF4-FFF2-40B4-BE49-F238E27FC236}">
                <a16:creationId xmlns:a16="http://schemas.microsoft.com/office/drawing/2014/main" id="{4F6A1ECA-91FB-DA1F-2CC3-8DB7B22B4DC5}"/>
              </a:ext>
            </a:extLst>
          </p:cNvPr>
          <p:cNvSpPr>
            <a:spLocks noGrp="1"/>
          </p:cNvSpPr>
          <p:nvPr>
            <p:ph type="sldNum" sz="quarter" idx="12"/>
          </p:nvPr>
        </p:nvSpPr>
        <p:spPr/>
        <p:txBody>
          <a:bodyPr/>
          <a:lstStyle/>
          <a:p>
            <a:fld id="{33ED1689-1C0B-4D00-A14A-39B713266422}" type="slidenum">
              <a:rPr lang="en-CA" smtClean="0"/>
              <a:t>5</a:t>
            </a:fld>
            <a:endParaRPr lang="en-CA"/>
          </a:p>
        </p:txBody>
      </p:sp>
    </p:spTree>
    <p:extLst>
      <p:ext uri="{BB962C8B-B14F-4D97-AF65-F5344CB8AC3E}">
        <p14:creationId xmlns:p14="http://schemas.microsoft.com/office/powerpoint/2010/main" val="5085525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4F1147-9236-460B-9377-F5FE4764D957}"/>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96441" y="1804124"/>
            <a:ext cx="4300538" cy="2967901"/>
          </a:xfrm>
          <a:prstGeom prst="rect">
            <a:avLst/>
          </a:prstGeom>
          <a:noFill/>
        </p:spPr>
      </p:pic>
      <p:sp>
        <p:nvSpPr>
          <p:cNvPr id="12" name="TextBox 11">
            <a:extLst>
              <a:ext uri="{FF2B5EF4-FFF2-40B4-BE49-F238E27FC236}">
                <a16:creationId xmlns:a16="http://schemas.microsoft.com/office/drawing/2014/main" id="{5DFE1A2E-672F-2A15-E290-D1A465A64BF7}"/>
              </a:ext>
            </a:extLst>
          </p:cNvPr>
          <p:cNvSpPr txBox="1"/>
          <p:nvPr/>
        </p:nvSpPr>
        <p:spPr>
          <a:xfrm>
            <a:off x="2500313" y="1074033"/>
            <a:ext cx="9816703" cy="5139740"/>
          </a:xfrm>
          <a:prstGeom prst="rect">
            <a:avLst/>
          </a:prstGeom>
          <a:noFill/>
        </p:spPr>
        <p:txBody>
          <a:bodyPr wrap="square">
            <a:spAutoFit/>
          </a:bodyPr>
          <a:lstStyle/>
          <a:p>
            <a:r>
              <a:rPr lang="en-CA" dirty="0">
                <a:solidFill>
                  <a:schemeClr val="bg1"/>
                </a:solidFill>
              </a:rPr>
              <a:t>                                                    </a:t>
            </a:r>
          </a:p>
          <a:p>
            <a:r>
              <a:rPr lang="en-CA" dirty="0">
                <a:solidFill>
                  <a:schemeClr val="bg1"/>
                </a:solidFill>
              </a:rPr>
              <a:t>                                            </a:t>
            </a:r>
            <a:r>
              <a:rPr lang="en-CA" dirty="0"/>
              <a:t>1) start with your completed holes diary card (on the left)</a:t>
            </a:r>
          </a:p>
          <a:p>
            <a:r>
              <a:rPr lang="en-CA" dirty="0"/>
              <a:t>                                            2) choose a day when the numbers for one or more of your targets were </a:t>
            </a:r>
          </a:p>
          <a:p>
            <a:r>
              <a:rPr lang="en-CA" dirty="0"/>
              <a:t>                                             higher than baseline.</a:t>
            </a:r>
          </a:p>
          <a:p>
            <a:r>
              <a:rPr lang="en-CA" dirty="0"/>
              <a:t>                                            3) ask yourself at what point in time the numbers went up from baseline.</a:t>
            </a:r>
          </a:p>
          <a:p>
            <a:r>
              <a:rPr lang="en-CA" dirty="0"/>
              <a:t>                                            4) use the holes analysis template to understand what happened, what you        </a:t>
            </a:r>
          </a:p>
          <a:p>
            <a:pPr marL="0" rtl="0" eaLnBrk="1" fontAlgn="t" latinLnBrk="0" hangingPunct="1">
              <a:lnSpc>
                <a:spcPct val="107000"/>
              </a:lnSpc>
              <a:spcBef>
                <a:spcPts val="0"/>
              </a:spcBef>
              <a:spcAft>
                <a:spcPts val="800"/>
              </a:spcAft>
            </a:pPr>
            <a:r>
              <a:rPr lang="en-CA" dirty="0"/>
              <a:t>                                             felt, thought, and did.</a:t>
            </a:r>
          </a:p>
          <a:p>
            <a:pPr marL="0" rtl="0" eaLnBrk="1" fontAlgn="t" latinLnBrk="0" hangingPunct="1">
              <a:lnSpc>
                <a:spcPct val="107000"/>
              </a:lnSpc>
              <a:spcBef>
                <a:spcPts val="0"/>
              </a:spcBef>
              <a:spcAft>
                <a:spcPts val="800"/>
              </a:spcAft>
            </a:pPr>
            <a:r>
              <a:rPr lang="en-CA" b="0" i="0" u="none" strike="noStrike" kern="1200" spc="0" dirty="0">
                <a:solidFill>
                  <a:srgbClr val="FFFFFF"/>
                </a:solidFill>
                <a:effectLst/>
              </a:rPr>
              <a:t>                                             5) Remember to stay in window of tolerance by pendulating</a:t>
            </a:r>
            <a:endParaRPr lang="en-CA" b="0" i="0" u="none" strike="noStrike" dirty="0">
              <a:effectLst/>
            </a:endParaRPr>
          </a:p>
          <a:p>
            <a:pPr marL="0" rtl="0" eaLnBrk="1" fontAlgn="t" latinLnBrk="0" hangingPunct="1">
              <a:lnSpc>
                <a:spcPct val="107000"/>
              </a:lnSpc>
              <a:spcBef>
                <a:spcPts val="0"/>
              </a:spcBef>
              <a:spcAft>
                <a:spcPts val="800"/>
              </a:spcAft>
            </a:pPr>
            <a:r>
              <a:rPr lang="en-CA" b="0" i="0" u="none" strike="noStrike" kern="1200" spc="0" dirty="0">
                <a:solidFill>
                  <a:srgbClr val="FFFFFF"/>
                </a:solidFill>
                <a:effectLst/>
              </a:rPr>
              <a:t>                                             6)What was the topography of your activation?</a:t>
            </a:r>
            <a:endParaRPr lang="en-CA" b="0" i="0" u="none" strike="noStrike" dirty="0">
              <a:effectLst/>
            </a:endParaRPr>
          </a:p>
          <a:p>
            <a:pPr marL="0" rtl="0" eaLnBrk="1" fontAlgn="t" latinLnBrk="0" hangingPunct="1">
              <a:lnSpc>
                <a:spcPct val="107000"/>
              </a:lnSpc>
              <a:spcBef>
                <a:spcPts val="0"/>
              </a:spcBef>
              <a:spcAft>
                <a:spcPts val="800"/>
              </a:spcAft>
            </a:pPr>
            <a:r>
              <a:rPr lang="en-CA" b="0" i="0" u="none" strike="noStrike" kern="1200" spc="0" dirty="0">
                <a:solidFill>
                  <a:srgbClr val="FFFFFF"/>
                </a:solidFill>
                <a:effectLst/>
              </a:rPr>
              <a:t>                                              7) Was there a trigger(s) for the activation?</a:t>
            </a:r>
            <a:endParaRPr lang="en-CA" b="0" i="0" u="none" strike="noStrike" dirty="0">
              <a:effectLst/>
            </a:endParaRPr>
          </a:p>
          <a:p>
            <a:pPr marL="0" rtl="0" eaLnBrk="1" fontAlgn="t" latinLnBrk="0" hangingPunct="1">
              <a:lnSpc>
                <a:spcPct val="107000"/>
              </a:lnSpc>
              <a:spcBef>
                <a:spcPts val="0"/>
              </a:spcBef>
              <a:spcAft>
                <a:spcPts val="800"/>
              </a:spcAft>
            </a:pPr>
            <a:r>
              <a:rPr lang="en-CA" b="0" i="0" u="none" strike="noStrike" kern="1200" spc="0" dirty="0">
                <a:solidFill>
                  <a:srgbClr val="FFFFFF"/>
                </a:solidFill>
                <a:effectLst/>
              </a:rPr>
              <a:t> </a:t>
            </a:r>
            <a:r>
              <a:rPr lang="en-CA" dirty="0"/>
              <a:t>                                             8)</a:t>
            </a:r>
            <a:r>
              <a:rPr lang="en-CA" b="0" i="0" u="none" strike="noStrike" kern="1200" spc="0" dirty="0">
                <a:solidFill>
                  <a:srgbClr val="FFFFFF"/>
                </a:solidFill>
                <a:effectLst/>
              </a:rPr>
              <a:t>What did you feel when activated ?</a:t>
            </a:r>
            <a:endParaRPr lang="en-CA" b="0" i="0" u="none" strike="noStrike" dirty="0">
              <a:effectLst/>
            </a:endParaRPr>
          </a:p>
          <a:p>
            <a:pPr marL="0" rtl="0" eaLnBrk="1" fontAlgn="t" latinLnBrk="0" hangingPunct="1">
              <a:lnSpc>
                <a:spcPct val="107000"/>
              </a:lnSpc>
              <a:spcBef>
                <a:spcPts val="0"/>
              </a:spcBef>
              <a:spcAft>
                <a:spcPts val="800"/>
              </a:spcAft>
            </a:pPr>
            <a:r>
              <a:rPr lang="en-CA" b="0" i="0" u="none" strike="noStrike" kern="1200" spc="0" dirty="0">
                <a:solidFill>
                  <a:srgbClr val="FFFFFF"/>
                </a:solidFill>
                <a:effectLst/>
              </a:rPr>
              <a:t> </a:t>
            </a:r>
            <a:r>
              <a:rPr lang="en-CA" dirty="0"/>
              <a:t>                                             9) </a:t>
            </a:r>
            <a:r>
              <a:rPr lang="en-CA" b="0" i="0" u="none" strike="noStrike" kern="1200" spc="0" dirty="0">
                <a:solidFill>
                  <a:srgbClr val="FFFFFF"/>
                </a:solidFill>
                <a:effectLst/>
              </a:rPr>
              <a:t>Notice the sensations in your body without judging or trying to change them</a:t>
            </a:r>
            <a:r>
              <a:rPr lang="en-CA" dirty="0"/>
              <a:t>                                         10)</a:t>
            </a:r>
            <a:r>
              <a:rPr lang="en-CA" b="0" i="0" u="none" strike="noStrike" kern="1200" spc="0" dirty="0">
                <a:solidFill>
                  <a:srgbClr val="FFFFFF"/>
                </a:solidFill>
                <a:effectLst/>
              </a:rPr>
              <a:t> What thoughts were associated with each feeling listed in step 8) above? </a:t>
            </a:r>
          </a:p>
          <a:p>
            <a:pPr marL="0" rtl="0" eaLnBrk="1" fontAlgn="t" latinLnBrk="0" hangingPunct="1">
              <a:lnSpc>
                <a:spcPct val="107000"/>
              </a:lnSpc>
              <a:spcBef>
                <a:spcPts val="0"/>
              </a:spcBef>
              <a:spcAft>
                <a:spcPts val="800"/>
              </a:spcAft>
            </a:pPr>
            <a:r>
              <a:rPr lang="en-CA" dirty="0">
                <a:solidFill>
                  <a:srgbClr val="FFFFFF"/>
                </a:solidFill>
              </a:rPr>
              <a:t> 11)</a:t>
            </a:r>
            <a:r>
              <a:rPr lang="en-CA" b="0" i="0" u="none" strike="noStrike" kern="1200" spc="0" dirty="0">
                <a:solidFill>
                  <a:srgbClr val="FFFFFF"/>
                </a:solidFill>
                <a:effectLst/>
              </a:rPr>
              <a:t>What behaviors or urges were associated with each feeling </a:t>
            </a:r>
            <a:r>
              <a:rPr lang="en-CA" dirty="0">
                <a:solidFill>
                  <a:srgbClr val="FFFFFF"/>
                </a:solidFill>
              </a:rPr>
              <a:t> listed in step 8) above</a:t>
            </a:r>
            <a:r>
              <a:rPr lang="en-CA" b="0" i="0" u="none" strike="noStrike" kern="1200" spc="0" dirty="0">
                <a:solidFill>
                  <a:srgbClr val="FFFFFF"/>
                </a:solidFill>
                <a:effectLst/>
              </a:rPr>
              <a:t>?</a:t>
            </a:r>
            <a:endParaRPr lang="en-CA" dirty="0"/>
          </a:p>
          <a:p>
            <a:pPr marL="0" rtl="0" eaLnBrk="1" fontAlgn="t" latinLnBrk="0" hangingPunct="1">
              <a:lnSpc>
                <a:spcPct val="107000"/>
              </a:lnSpc>
              <a:spcBef>
                <a:spcPts val="0"/>
              </a:spcBef>
              <a:spcAft>
                <a:spcPts val="800"/>
              </a:spcAft>
            </a:pPr>
            <a:r>
              <a:rPr lang="en-CA" b="0" i="0" u="none" strike="noStrike" kern="1200" spc="0" dirty="0">
                <a:solidFill>
                  <a:srgbClr val="FFFFFF"/>
                </a:solidFill>
                <a:effectLst/>
              </a:rPr>
              <a:t> 12)What was your energy balance before the activation? 0-10</a:t>
            </a:r>
            <a:endParaRPr lang="en-CA" dirty="0"/>
          </a:p>
        </p:txBody>
      </p:sp>
      <p:sp>
        <p:nvSpPr>
          <p:cNvPr id="14" name="TextBox 13">
            <a:extLst>
              <a:ext uri="{FF2B5EF4-FFF2-40B4-BE49-F238E27FC236}">
                <a16:creationId xmlns:a16="http://schemas.microsoft.com/office/drawing/2014/main" id="{72EFFFD2-6938-0615-F854-024683D5A2C1}"/>
              </a:ext>
            </a:extLst>
          </p:cNvPr>
          <p:cNvSpPr txBox="1"/>
          <p:nvPr/>
        </p:nvSpPr>
        <p:spPr>
          <a:xfrm>
            <a:off x="3059638" y="131292"/>
            <a:ext cx="7010887" cy="646331"/>
          </a:xfrm>
          <a:prstGeom prst="rect">
            <a:avLst/>
          </a:prstGeom>
          <a:noFill/>
        </p:spPr>
        <p:txBody>
          <a:bodyPr wrap="square">
            <a:spAutoFit/>
          </a:bodyPr>
          <a:lstStyle/>
          <a:p>
            <a:r>
              <a:rPr lang="en-CA" sz="3600" dirty="0">
                <a:solidFill>
                  <a:schemeClr val="bg1"/>
                </a:solidFill>
              </a:rPr>
              <a:t>HOLES ANALYSIS ALGORITHM</a:t>
            </a:r>
          </a:p>
        </p:txBody>
      </p:sp>
      <p:sp>
        <p:nvSpPr>
          <p:cNvPr id="3" name="TextBox 2">
            <a:extLst>
              <a:ext uri="{FF2B5EF4-FFF2-40B4-BE49-F238E27FC236}">
                <a16:creationId xmlns:a16="http://schemas.microsoft.com/office/drawing/2014/main" id="{A4B5A595-4911-8F88-339B-75831D13C30B}"/>
              </a:ext>
            </a:extLst>
          </p:cNvPr>
          <p:cNvSpPr txBox="1"/>
          <p:nvPr/>
        </p:nvSpPr>
        <p:spPr>
          <a:xfrm>
            <a:off x="1061777" y="1280904"/>
            <a:ext cx="8055496" cy="523220"/>
          </a:xfrm>
          <a:prstGeom prst="rect">
            <a:avLst/>
          </a:prstGeom>
          <a:noFill/>
        </p:spPr>
        <p:txBody>
          <a:bodyPr wrap="square">
            <a:spAutoFit/>
          </a:bodyPr>
          <a:lstStyle/>
          <a:p>
            <a:r>
              <a:rPr lang="en-CA" sz="2800">
                <a:solidFill>
                  <a:schemeClr val="tx2">
                    <a:lumMod val="60000"/>
                    <a:lumOff val="40000"/>
                  </a:schemeClr>
                </a:solidFill>
              </a:rPr>
              <a:t> </a:t>
            </a:r>
          </a:p>
        </p:txBody>
      </p:sp>
      <p:sp>
        <p:nvSpPr>
          <p:cNvPr id="2" name="Slide Number Placeholder 1">
            <a:extLst>
              <a:ext uri="{FF2B5EF4-FFF2-40B4-BE49-F238E27FC236}">
                <a16:creationId xmlns:a16="http://schemas.microsoft.com/office/drawing/2014/main" id="{4416C66D-F3CF-41D3-7E87-EEBE5576A1E6}"/>
              </a:ext>
            </a:extLst>
          </p:cNvPr>
          <p:cNvSpPr>
            <a:spLocks noGrp="1"/>
          </p:cNvSpPr>
          <p:nvPr>
            <p:ph type="sldNum" sz="quarter" idx="12"/>
          </p:nvPr>
        </p:nvSpPr>
        <p:spPr/>
        <p:txBody>
          <a:bodyPr/>
          <a:lstStyle/>
          <a:p>
            <a:fld id="{33ED1689-1C0B-4D00-A14A-39B713266422}" type="slidenum">
              <a:rPr lang="en-CA" smtClean="0"/>
              <a:t>50</a:t>
            </a:fld>
            <a:endParaRPr lang="en-CA"/>
          </a:p>
        </p:txBody>
      </p:sp>
      <p:sp>
        <p:nvSpPr>
          <p:cNvPr id="4" name="Oval 3">
            <a:extLst>
              <a:ext uri="{FF2B5EF4-FFF2-40B4-BE49-F238E27FC236}">
                <a16:creationId xmlns:a16="http://schemas.microsoft.com/office/drawing/2014/main" id="{E6013641-BCBB-831C-6269-0182E57D72C2}"/>
              </a:ext>
            </a:extLst>
          </p:cNvPr>
          <p:cNvSpPr/>
          <p:nvPr/>
        </p:nvSpPr>
        <p:spPr>
          <a:xfrm>
            <a:off x="4293885" y="1496431"/>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36325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17A66-C21E-E78C-C873-D99ACC1960E4}"/>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278858" y="1735991"/>
            <a:ext cx="11634281" cy="486574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DCAC8634-CEC2-09E2-FC79-91A1A4CCFE97}"/>
              </a:ext>
            </a:extLst>
          </p:cNvPr>
          <p:cNvSpPr txBox="1"/>
          <p:nvPr/>
        </p:nvSpPr>
        <p:spPr>
          <a:xfrm>
            <a:off x="556552" y="3138402"/>
            <a:ext cx="1263462" cy="369332"/>
          </a:xfrm>
          <a:prstGeom prst="rect">
            <a:avLst/>
          </a:prstGeom>
          <a:noFill/>
        </p:spPr>
        <p:txBody>
          <a:bodyPr wrap="square">
            <a:spAutoFit/>
          </a:bodyPr>
          <a:lstStyle/>
          <a:p>
            <a:r>
              <a:rPr lang="en-CA" dirty="0">
                <a:solidFill>
                  <a:srgbClr val="FF0000"/>
                </a:solidFill>
              </a:rPr>
              <a:t>struggling</a:t>
            </a:r>
            <a:r>
              <a:rPr lang="en-CA" sz="1800" dirty="0"/>
              <a:t>. </a:t>
            </a:r>
            <a:endParaRPr lang="en-CA" dirty="0"/>
          </a:p>
        </p:txBody>
      </p:sp>
      <p:sp>
        <p:nvSpPr>
          <p:cNvPr id="8" name="TextBox 7">
            <a:extLst>
              <a:ext uri="{FF2B5EF4-FFF2-40B4-BE49-F238E27FC236}">
                <a16:creationId xmlns:a16="http://schemas.microsoft.com/office/drawing/2014/main" id="{C5F6E956-5A74-D753-3EC6-467B8188FD2E}"/>
              </a:ext>
            </a:extLst>
          </p:cNvPr>
          <p:cNvSpPr txBox="1"/>
          <p:nvPr/>
        </p:nvSpPr>
        <p:spPr>
          <a:xfrm>
            <a:off x="561292" y="3429000"/>
            <a:ext cx="1127464" cy="369332"/>
          </a:xfrm>
          <a:prstGeom prst="rect">
            <a:avLst/>
          </a:prstGeom>
          <a:noFill/>
        </p:spPr>
        <p:txBody>
          <a:bodyPr wrap="square">
            <a:spAutoFit/>
          </a:bodyPr>
          <a:lstStyle/>
          <a:p>
            <a:r>
              <a:rPr lang="en-CA" dirty="0">
                <a:solidFill>
                  <a:srgbClr val="FF0000"/>
                </a:solidFill>
              </a:rPr>
              <a:t>sad</a:t>
            </a:r>
            <a:r>
              <a:rPr lang="en-CA" sz="1800" dirty="0"/>
              <a:t>. </a:t>
            </a:r>
            <a:endParaRPr lang="en-CA" dirty="0"/>
          </a:p>
        </p:txBody>
      </p:sp>
      <p:sp>
        <p:nvSpPr>
          <p:cNvPr id="10" name="TextBox 9">
            <a:extLst>
              <a:ext uri="{FF2B5EF4-FFF2-40B4-BE49-F238E27FC236}">
                <a16:creationId xmlns:a16="http://schemas.microsoft.com/office/drawing/2014/main" id="{E617E339-1466-8B78-5D9C-EFEFFA32DAD8}"/>
              </a:ext>
            </a:extLst>
          </p:cNvPr>
          <p:cNvSpPr txBox="1"/>
          <p:nvPr/>
        </p:nvSpPr>
        <p:spPr>
          <a:xfrm>
            <a:off x="523876" y="3687266"/>
            <a:ext cx="1435161" cy="369332"/>
          </a:xfrm>
          <a:prstGeom prst="rect">
            <a:avLst/>
          </a:prstGeom>
          <a:noFill/>
        </p:spPr>
        <p:txBody>
          <a:bodyPr wrap="square">
            <a:spAutoFit/>
          </a:bodyPr>
          <a:lstStyle/>
          <a:p>
            <a:r>
              <a:rPr lang="en-CA" dirty="0">
                <a:solidFill>
                  <a:srgbClr val="FF0000"/>
                </a:solidFill>
              </a:rPr>
              <a:t>withdrawing</a:t>
            </a:r>
            <a:r>
              <a:rPr lang="en-CA" sz="1800" dirty="0">
                <a:solidFill>
                  <a:schemeClr val="bg1"/>
                </a:solidFill>
              </a:rPr>
              <a:t> </a:t>
            </a:r>
            <a:endParaRPr lang="en-CA" dirty="0">
              <a:solidFill>
                <a:schemeClr val="bg1"/>
              </a:solidFill>
            </a:endParaRPr>
          </a:p>
        </p:txBody>
      </p:sp>
      <p:sp>
        <p:nvSpPr>
          <p:cNvPr id="12" name="TextBox 11">
            <a:extLst>
              <a:ext uri="{FF2B5EF4-FFF2-40B4-BE49-F238E27FC236}">
                <a16:creationId xmlns:a16="http://schemas.microsoft.com/office/drawing/2014/main" id="{DD852803-B515-C851-6B01-C5D4E4531C4A}"/>
              </a:ext>
            </a:extLst>
          </p:cNvPr>
          <p:cNvSpPr txBox="1"/>
          <p:nvPr/>
        </p:nvSpPr>
        <p:spPr>
          <a:xfrm>
            <a:off x="1869937" y="3087297"/>
            <a:ext cx="9516862" cy="369332"/>
          </a:xfrm>
          <a:prstGeom prst="rect">
            <a:avLst/>
          </a:prstGeom>
          <a:noFill/>
        </p:spPr>
        <p:txBody>
          <a:bodyPr wrap="square">
            <a:spAutoFit/>
          </a:bodyPr>
          <a:lstStyle/>
          <a:p>
            <a:r>
              <a:rPr lang="en-CA" dirty="0">
                <a:solidFill>
                  <a:srgbClr val="FF0000"/>
                </a:solidFill>
              </a:rPr>
              <a:t>4    3    6    2    3    10   9</a:t>
            </a:r>
          </a:p>
        </p:txBody>
      </p:sp>
      <p:sp>
        <p:nvSpPr>
          <p:cNvPr id="14" name="TextBox 13">
            <a:extLst>
              <a:ext uri="{FF2B5EF4-FFF2-40B4-BE49-F238E27FC236}">
                <a16:creationId xmlns:a16="http://schemas.microsoft.com/office/drawing/2014/main" id="{29E30C25-D667-6965-992B-A503EE8D6515}"/>
              </a:ext>
            </a:extLst>
          </p:cNvPr>
          <p:cNvSpPr txBox="1"/>
          <p:nvPr/>
        </p:nvSpPr>
        <p:spPr>
          <a:xfrm>
            <a:off x="1857430" y="3412834"/>
            <a:ext cx="6528896" cy="369332"/>
          </a:xfrm>
          <a:prstGeom prst="rect">
            <a:avLst/>
          </a:prstGeom>
          <a:noFill/>
        </p:spPr>
        <p:txBody>
          <a:bodyPr wrap="square">
            <a:spAutoFit/>
          </a:bodyPr>
          <a:lstStyle/>
          <a:p>
            <a:r>
              <a:rPr lang="en-CA" dirty="0">
                <a:solidFill>
                  <a:srgbClr val="FF0000"/>
                </a:solidFill>
              </a:rPr>
              <a:t>5    4    7    1     2     8    7</a:t>
            </a:r>
            <a:r>
              <a:rPr lang="en-CA" sz="1800" dirty="0">
                <a:solidFill>
                  <a:srgbClr val="FF0000"/>
                </a:solidFill>
              </a:rPr>
              <a:t> </a:t>
            </a:r>
            <a:endParaRPr lang="en-CA" dirty="0">
              <a:solidFill>
                <a:srgbClr val="FF0000"/>
              </a:solidFill>
            </a:endParaRPr>
          </a:p>
        </p:txBody>
      </p:sp>
      <p:sp>
        <p:nvSpPr>
          <p:cNvPr id="16" name="TextBox 15">
            <a:extLst>
              <a:ext uri="{FF2B5EF4-FFF2-40B4-BE49-F238E27FC236}">
                <a16:creationId xmlns:a16="http://schemas.microsoft.com/office/drawing/2014/main" id="{4B427324-2CA1-DED6-C13C-5BAF7D2C16C1}"/>
              </a:ext>
            </a:extLst>
          </p:cNvPr>
          <p:cNvSpPr txBox="1"/>
          <p:nvPr/>
        </p:nvSpPr>
        <p:spPr>
          <a:xfrm>
            <a:off x="1820014" y="3738371"/>
            <a:ext cx="6369729" cy="369332"/>
          </a:xfrm>
          <a:prstGeom prst="rect">
            <a:avLst/>
          </a:prstGeom>
          <a:noFill/>
        </p:spPr>
        <p:txBody>
          <a:bodyPr wrap="square">
            <a:spAutoFit/>
          </a:bodyPr>
          <a:lstStyle/>
          <a:p>
            <a:r>
              <a:rPr lang="en-CA" dirty="0">
                <a:solidFill>
                  <a:srgbClr val="FF0000"/>
                </a:solidFill>
              </a:rPr>
              <a:t>9    8    6    6    5     10  10</a:t>
            </a:r>
            <a:r>
              <a:rPr lang="en-CA" sz="1800" dirty="0">
                <a:solidFill>
                  <a:srgbClr val="FF0000"/>
                </a:solidFill>
              </a:rPr>
              <a:t> </a:t>
            </a:r>
            <a:endParaRPr lang="en-CA" dirty="0">
              <a:solidFill>
                <a:srgbClr val="FF0000"/>
              </a:solidFill>
            </a:endParaRPr>
          </a:p>
        </p:txBody>
      </p:sp>
      <p:sp>
        <p:nvSpPr>
          <p:cNvPr id="7" name="TextBox 6">
            <a:extLst>
              <a:ext uri="{FF2B5EF4-FFF2-40B4-BE49-F238E27FC236}">
                <a16:creationId xmlns:a16="http://schemas.microsoft.com/office/drawing/2014/main" id="{DAD34EFE-5720-E647-4399-B4CCDE67D9CB}"/>
              </a:ext>
            </a:extLst>
          </p:cNvPr>
          <p:cNvSpPr txBox="1"/>
          <p:nvPr/>
        </p:nvSpPr>
        <p:spPr>
          <a:xfrm>
            <a:off x="1869937" y="2856660"/>
            <a:ext cx="5683017" cy="369332"/>
          </a:xfrm>
          <a:prstGeom prst="rect">
            <a:avLst/>
          </a:prstGeom>
          <a:noFill/>
        </p:spPr>
        <p:txBody>
          <a:bodyPr wrap="square">
            <a:spAutoFit/>
          </a:bodyPr>
          <a:lstStyle/>
          <a:p>
            <a:r>
              <a:rPr lang="en-CA" dirty="0">
                <a:solidFill>
                  <a:srgbClr val="FF0000"/>
                </a:solidFill>
              </a:rPr>
              <a:t>M  T    W   T     F    S    S</a:t>
            </a:r>
          </a:p>
        </p:txBody>
      </p:sp>
      <p:sp>
        <p:nvSpPr>
          <p:cNvPr id="3" name="TextBox 2">
            <a:extLst>
              <a:ext uri="{FF2B5EF4-FFF2-40B4-BE49-F238E27FC236}">
                <a16:creationId xmlns:a16="http://schemas.microsoft.com/office/drawing/2014/main" id="{4514D6AF-1822-EA51-9CFB-CE6788C8861F}"/>
              </a:ext>
            </a:extLst>
          </p:cNvPr>
          <p:cNvSpPr txBox="1"/>
          <p:nvPr/>
        </p:nvSpPr>
        <p:spPr>
          <a:xfrm>
            <a:off x="124187" y="495832"/>
            <a:ext cx="11943622" cy="1200329"/>
          </a:xfrm>
          <a:prstGeom prst="rect">
            <a:avLst/>
          </a:prstGeom>
          <a:noFill/>
        </p:spPr>
        <p:txBody>
          <a:bodyPr wrap="square">
            <a:spAutoFit/>
          </a:bodyPr>
          <a:lstStyle/>
          <a:p>
            <a:r>
              <a:rPr lang="en-CA" sz="2400" dirty="0"/>
              <a:t> 1) start with your completed holes diary card </a:t>
            </a:r>
          </a:p>
          <a:p>
            <a:r>
              <a:rPr lang="en-CA" sz="2400" dirty="0"/>
              <a:t> 2) choose a day when the numbers for one or more of your targets were higher than baseline.</a:t>
            </a:r>
          </a:p>
          <a:p>
            <a:r>
              <a:rPr lang="en-CA" sz="2400" dirty="0"/>
              <a:t> 3) ask yourself at what point in time the numbers went up from baseline</a:t>
            </a:r>
            <a:r>
              <a:rPr lang="en-CA" sz="2400" dirty="0">
                <a:solidFill>
                  <a:schemeClr val="bg1"/>
                </a:solidFill>
              </a:rPr>
              <a:t>. </a:t>
            </a:r>
          </a:p>
        </p:txBody>
      </p:sp>
      <p:cxnSp>
        <p:nvCxnSpPr>
          <p:cNvPr id="5" name="Straight Arrow Connector 4">
            <a:extLst>
              <a:ext uri="{FF2B5EF4-FFF2-40B4-BE49-F238E27FC236}">
                <a16:creationId xmlns:a16="http://schemas.microsoft.com/office/drawing/2014/main" id="{B2890EBE-A718-80D9-147C-EA55A3193914}"/>
              </a:ext>
            </a:extLst>
          </p:cNvPr>
          <p:cNvCxnSpPr>
            <a:cxnSpLocks/>
          </p:cNvCxnSpPr>
          <p:nvPr/>
        </p:nvCxnSpPr>
        <p:spPr>
          <a:xfrm flipH="1">
            <a:off x="3863189" y="1272102"/>
            <a:ext cx="5869858" cy="202541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F8685F0-F7DF-175A-1552-30B4974B804C}"/>
              </a:ext>
            </a:extLst>
          </p:cNvPr>
          <p:cNvSpPr>
            <a:spLocks noGrp="1"/>
          </p:cNvSpPr>
          <p:nvPr>
            <p:ph type="sldNum" sz="quarter" idx="12"/>
          </p:nvPr>
        </p:nvSpPr>
        <p:spPr/>
        <p:txBody>
          <a:bodyPr/>
          <a:lstStyle/>
          <a:p>
            <a:fld id="{33ED1689-1C0B-4D00-A14A-39B713266422}" type="slidenum">
              <a:rPr lang="en-CA" smtClean="0"/>
              <a:t>51</a:t>
            </a:fld>
            <a:endParaRPr lang="en-CA"/>
          </a:p>
        </p:txBody>
      </p:sp>
      <p:sp>
        <p:nvSpPr>
          <p:cNvPr id="11" name="TextBox 10">
            <a:extLst>
              <a:ext uri="{FF2B5EF4-FFF2-40B4-BE49-F238E27FC236}">
                <a16:creationId xmlns:a16="http://schemas.microsoft.com/office/drawing/2014/main" id="{BDA02F86-1DAA-73F0-C094-F03B64DB1E5A}"/>
              </a:ext>
            </a:extLst>
          </p:cNvPr>
          <p:cNvSpPr txBox="1"/>
          <p:nvPr/>
        </p:nvSpPr>
        <p:spPr>
          <a:xfrm>
            <a:off x="3432381" y="-36124"/>
            <a:ext cx="6124574" cy="584775"/>
          </a:xfrm>
          <a:prstGeom prst="rect">
            <a:avLst/>
          </a:prstGeom>
          <a:noFill/>
        </p:spPr>
        <p:txBody>
          <a:bodyPr wrap="square">
            <a:spAutoFit/>
          </a:bodyPr>
          <a:lstStyle/>
          <a:p>
            <a:r>
              <a:rPr lang="en-CA" sz="3200" dirty="0">
                <a:solidFill>
                  <a:schemeClr val="bg1"/>
                </a:solidFill>
              </a:rPr>
              <a:t>ALGORITHM steps 1,2 and 3</a:t>
            </a:r>
            <a:endParaRPr lang="en-CA" sz="3200" dirty="0"/>
          </a:p>
        </p:txBody>
      </p:sp>
    </p:spTree>
    <p:extLst>
      <p:ext uri="{BB962C8B-B14F-4D97-AF65-F5344CB8AC3E}">
        <p14:creationId xmlns:p14="http://schemas.microsoft.com/office/powerpoint/2010/main" val="132301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7369A37C-550D-40EB-87A5-A6F5B3466472}"/>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9DC0ED86-2FC2-4924-A830-089564264587}"/>
              </a:ext>
            </a:extLst>
          </p:cNvPr>
          <p:cNvGraphicFramePr>
            <a:graphicFrameLocks noGrp="1"/>
          </p:cNvGraphicFramePr>
          <p:nvPr>
            <p:ph idx="4294967295"/>
            <p:extLst>
              <p:ext uri="{D42A27DB-BD31-4B8C-83A1-F6EECF244321}">
                <p14:modId xmlns:p14="http://schemas.microsoft.com/office/powerpoint/2010/main" val="3303883546"/>
              </p:ext>
            </p:extLst>
          </p:nvPr>
        </p:nvGraphicFramePr>
        <p:xfrm>
          <a:off x="957096" y="631013"/>
          <a:ext cx="10223970" cy="5503018"/>
        </p:xfrm>
        <a:graphic>
          <a:graphicData uri="http://schemas.openxmlformats.org/drawingml/2006/table">
            <a:tbl>
              <a:tblPr>
                <a:noFill/>
                <a:tableStyleId>{8EC20E35-A176-4012-BC5E-935CFFF8708E}</a:tableStyleId>
              </a:tblPr>
              <a:tblGrid>
                <a:gridCol w="5515077">
                  <a:extLst>
                    <a:ext uri="{9D8B030D-6E8A-4147-A177-3AD203B41FA5}">
                      <a16:colId xmlns:a16="http://schemas.microsoft.com/office/drawing/2014/main" val="98980183"/>
                    </a:ext>
                  </a:extLst>
                </a:gridCol>
                <a:gridCol w="2231925">
                  <a:extLst>
                    <a:ext uri="{9D8B030D-6E8A-4147-A177-3AD203B41FA5}">
                      <a16:colId xmlns:a16="http://schemas.microsoft.com/office/drawing/2014/main" val="1774837981"/>
                    </a:ext>
                  </a:extLst>
                </a:gridCol>
                <a:gridCol w="2476968">
                  <a:extLst>
                    <a:ext uri="{9D8B030D-6E8A-4147-A177-3AD203B41FA5}">
                      <a16:colId xmlns:a16="http://schemas.microsoft.com/office/drawing/2014/main" val="878115273"/>
                    </a:ext>
                  </a:extLst>
                </a:gridCol>
              </a:tblGrid>
              <a:tr h="1176917">
                <a:tc gridSpan="3">
                  <a:txBody>
                    <a:bodyPr/>
                    <a:lstStyle/>
                    <a:p>
                      <a:pPr algn="l">
                        <a:lnSpc>
                          <a:spcPct val="107000"/>
                        </a:lnSpc>
                        <a:spcAft>
                          <a:spcPts val="800"/>
                        </a:spcAft>
                      </a:pPr>
                      <a:r>
                        <a:rPr lang="en-CA" sz="3200" cap="none" spc="0" dirty="0">
                          <a:solidFill>
                            <a:schemeClr val="bg1"/>
                          </a:solidFill>
                          <a:effectLst/>
                        </a:rPr>
                        <a:t>                     </a:t>
                      </a:r>
                    </a:p>
                    <a:p>
                      <a:pPr algn="l">
                        <a:lnSpc>
                          <a:spcPct val="107000"/>
                        </a:lnSpc>
                        <a:spcAft>
                          <a:spcPts val="800"/>
                        </a:spcAft>
                      </a:pPr>
                      <a:r>
                        <a:rPr lang="en-CA" sz="3200" cap="none" spc="0" dirty="0">
                          <a:solidFill>
                            <a:schemeClr val="bg1"/>
                          </a:solidFill>
                          <a:effectLst/>
                        </a:rPr>
                        <a:t>                          HOLES ANALYSIS TEMPLATE</a:t>
                      </a:r>
                      <a:endParaRPr lang="en-CA" sz="32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20996">
                <a:tc gridSpan="3">
                  <a:txBody>
                    <a:bodyPr/>
                    <a:lstStyle/>
                    <a:p>
                      <a:pPr algn="l">
                        <a:lnSpc>
                          <a:spcPct val="107000"/>
                        </a:lnSpc>
                        <a:spcAft>
                          <a:spcPts val="800"/>
                        </a:spcAft>
                      </a:pPr>
                      <a:r>
                        <a:rPr lang="en-CA" sz="2100" cap="none" spc="0" dirty="0">
                          <a:solidFill>
                            <a:schemeClr val="tx1"/>
                          </a:solidFill>
                          <a:effectLst/>
                        </a:rPr>
                        <a:t>Remember to stay in window of tolerance by pendulating</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20996">
                <a:tc gridSpan="3">
                  <a:txBody>
                    <a:bodyPr/>
                    <a:lstStyle/>
                    <a:p>
                      <a:pPr algn="l">
                        <a:lnSpc>
                          <a:spcPct val="107000"/>
                        </a:lnSpc>
                        <a:spcAft>
                          <a:spcPts val="800"/>
                        </a:spcAft>
                      </a:pPr>
                      <a:r>
                        <a:rPr lang="en-CA" sz="2100" cap="none" spc="0" dirty="0">
                          <a:solidFill>
                            <a:schemeClr val="tx1"/>
                          </a:solidFill>
                          <a:effectLst/>
                        </a:rPr>
                        <a:t>What was the topography of your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20996">
                <a:tc>
                  <a:txBody>
                    <a:bodyPr/>
                    <a:lstStyle/>
                    <a:p>
                      <a:pPr algn="l">
                        <a:lnSpc>
                          <a:spcPct val="107000"/>
                        </a:lnSpc>
                        <a:spcAft>
                          <a:spcPts val="800"/>
                        </a:spcAft>
                      </a:pPr>
                      <a:r>
                        <a:rPr lang="en-CA" sz="2100" cap="none" spc="0">
                          <a:solidFill>
                            <a:schemeClr val="tx1"/>
                          </a:solidFill>
                          <a:effectLst/>
                        </a:rPr>
                        <a:t>Was there a trigger(s) for the activation?</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20996">
                <a:tc>
                  <a:txBody>
                    <a:bodyPr/>
                    <a:lstStyle/>
                    <a:p>
                      <a:pPr algn="l">
                        <a:lnSpc>
                          <a:spcPct val="107000"/>
                        </a:lnSpc>
                        <a:spcAft>
                          <a:spcPts val="800"/>
                        </a:spcAft>
                      </a:pPr>
                      <a:r>
                        <a:rPr lang="en-CA" sz="2100" cap="none" spc="0">
                          <a:solidFill>
                            <a:schemeClr val="tx1"/>
                          </a:solidFill>
                          <a:effectLst/>
                        </a:rPr>
                        <a:t>What did you feel when activated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20996">
                <a:tc gridSpan="3">
                  <a:txBody>
                    <a:bodyPr/>
                    <a:lstStyle/>
                    <a:p>
                      <a:pPr algn="l">
                        <a:lnSpc>
                          <a:spcPct val="107000"/>
                        </a:lnSpc>
                        <a:spcAft>
                          <a:spcPts val="800"/>
                        </a:spcAft>
                      </a:pPr>
                      <a:r>
                        <a:rPr lang="en-CA" sz="2100" cap="none" spc="0">
                          <a:solidFill>
                            <a:schemeClr val="tx1"/>
                          </a:solidFill>
                          <a:effectLst/>
                        </a:rPr>
                        <a:t>Notice the sensations in your body without judging or trying to change them</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20996">
                <a:tc gridSpan="2">
                  <a:txBody>
                    <a:bodyPr/>
                    <a:lstStyle/>
                    <a:p>
                      <a:pPr algn="l">
                        <a:lnSpc>
                          <a:spcPct val="107000"/>
                        </a:lnSpc>
                        <a:spcAft>
                          <a:spcPts val="800"/>
                        </a:spcAft>
                      </a:pPr>
                      <a:r>
                        <a:rPr lang="en-CA" sz="2100" cap="none" spc="0">
                          <a:solidFill>
                            <a:schemeClr val="tx1"/>
                          </a:solidFill>
                          <a:effectLst/>
                        </a:rPr>
                        <a:t>What thoughts were associated with each feeling listed above?</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20996">
                <a:tc gridSpan="2">
                  <a:txBody>
                    <a:bodyPr/>
                    <a:lstStyle/>
                    <a:p>
                      <a:pPr algn="l">
                        <a:lnSpc>
                          <a:spcPct val="107000"/>
                        </a:lnSpc>
                        <a:spcAft>
                          <a:spcPts val="800"/>
                        </a:spcAft>
                      </a:pPr>
                      <a:r>
                        <a:rPr lang="en-CA" sz="2100" cap="none" spc="0">
                          <a:solidFill>
                            <a:schemeClr val="tx1"/>
                          </a:solidFill>
                          <a:effectLst/>
                        </a:rPr>
                        <a:t>What behaviors or urges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20996">
                <a:tc gridSpan="3">
                  <a:txBody>
                    <a:bodyPr/>
                    <a:lstStyle/>
                    <a:p>
                      <a:pPr algn="l">
                        <a:lnSpc>
                          <a:spcPct val="107000"/>
                        </a:lnSpc>
                        <a:spcAft>
                          <a:spcPts val="800"/>
                        </a:spcAft>
                      </a:pPr>
                      <a:r>
                        <a:rPr lang="en-CA" sz="2100" cap="none" spc="0" dirty="0">
                          <a:solidFill>
                            <a:schemeClr val="tx1"/>
                          </a:solidFill>
                          <a:effectLst/>
                        </a:rPr>
                        <a:t>What was your energy balance before the activation? 0-10</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
        <p:nvSpPr>
          <p:cNvPr id="3" name="TextBox 2">
            <a:extLst>
              <a:ext uri="{FF2B5EF4-FFF2-40B4-BE49-F238E27FC236}">
                <a16:creationId xmlns:a16="http://schemas.microsoft.com/office/drawing/2014/main" id="{75DFFBA0-CF7C-D6F6-0794-2DD6E8A4989B}"/>
              </a:ext>
            </a:extLst>
          </p:cNvPr>
          <p:cNvSpPr txBox="1"/>
          <p:nvPr/>
        </p:nvSpPr>
        <p:spPr>
          <a:xfrm>
            <a:off x="728528" y="1813957"/>
            <a:ext cx="392784" cy="369332"/>
          </a:xfrm>
          <a:prstGeom prst="rect">
            <a:avLst/>
          </a:prstGeom>
          <a:noFill/>
        </p:spPr>
        <p:txBody>
          <a:bodyPr wrap="square">
            <a:spAutoFit/>
          </a:bodyPr>
          <a:lstStyle/>
          <a:p>
            <a:r>
              <a:rPr lang="en-CA"/>
              <a:t>1.</a:t>
            </a:r>
          </a:p>
        </p:txBody>
      </p:sp>
      <p:sp>
        <p:nvSpPr>
          <p:cNvPr id="9" name="TextBox 8">
            <a:extLst>
              <a:ext uri="{FF2B5EF4-FFF2-40B4-BE49-F238E27FC236}">
                <a16:creationId xmlns:a16="http://schemas.microsoft.com/office/drawing/2014/main" id="{62896B48-23E1-87C6-CBF8-01B23F819E45}"/>
              </a:ext>
            </a:extLst>
          </p:cNvPr>
          <p:cNvSpPr txBox="1"/>
          <p:nvPr/>
        </p:nvSpPr>
        <p:spPr>
          <a:xfrm>
            <a:off x="721415" y="2376444"/>
            <a:ext cx="471365" cy="369332"/>
          </a:xfrm>
          <a:prstGeom prst="rect">
            <a:avLst/>
          </a:prstGeom>
          <a:noFill/>
        </p:spPr>
        <p:txBody>
          <a:bodyPr wrap="square">
            <a:spAutoFit/>
          </a:bodyPr>
          <a:lstStyle/>
          <a:p>
            <a:r>
              <a:rPr lang="en-CA" dirty="0"/>
              <a:t>2.</a:t>
            </a:r>
          </a:p>
        </p:txBody>
      </p:sp>
      <p:sp>
        <p:nvSpPr>
          <p:cNvPr id="11" name="TextBox 10">
            <a:extLst>
              <a:ext uri="{FF2B5EF4-FFF2-40B4-BE49-F238E27FC236}">
                <a16:creationId xmlns:a16="http://schemas.microsoft.com/office/drawing/2014/main" id="{4B7F0D31-868B-55F7-9978-65E41037DFBA}"/>
              </a:ext>
            </a:extLst>
          </p:cNvPr>
          <p:cNvSpPr txBox="1"/>
          <p:nvPr/>
        </p:nvSpPr>
        <p:spPr>
          <a:xfrm>
            <a:off x="728528" y="2909131"/>
            <a:ext cx="392784" cy="369332"/>
          </a:xfrm>
          <a:prstGeom prst="rect">
            <a:avLst/>
          </a:prstGeom>
          <a:noFill/>
        </p:spPr>
        <p:txBody>
          <a:bodyPr wrap="square">
            <a:spAutoFit/>
          </a:bodyPr>
          <a:lstStyle/>
          <a:p>
            <a:r>
              <a:rPr lang="en-CA" dirty="0"/>
              <a:t>3.</a:t>
            </a:r>
          </a:p>
        </p:txBody>
      </p:sp>
      <p:sp>
        <p:nvSpPr>
          <p:cNvPr id="15" name="TextBox 14">
            <a:extLst>
              <a:ext uri="{FF2B5EF4-FFF2-40B4-BE49-F238E27FC236}">
                <a16:creationId xmlns:a16="http://schemas.microsoft.com/office/drawing/2014/main" id="{7194F9AD-EC18-712B-EC85-C08FE77222A6}"/>
              </a:ext>
            </a:extLst>
          </p:cNvPr>
          <p:cNvSpPr txBox="1"/>
          <p:nvPr/>
        </p:nvSpPr>
        <p:spPr>
          <a:xfrm>
            <a:off x="687564" y="3397802"/>
            <a:ext cx="471365" cy="369332"/>
          </a:xfrm>
          <a:prstGeom prst="rect">
            <a:avLst/>
          </a:prstGeom>
          <a:noFill/>
        </p:spPr>
        <p:txBody>
          <a:bodyPr wrap="square">
            <a:spAutoFit/>
          </a:bodyPr>
          <a:lstStyle/>
          <a:p>
            <a:r>
              <a:rPr lang="en-CA"/>
              <a:t>4.</a:t>
            </a:r>
          </a:p>
        </p:txBody>
      </p:sp>
      <p:sp>
        <p:nvSpPr>
          <p:cNvPr id="18" name="TextBox 17">
            <a:extLst>
              <a:ext uri="{FF2B5EF4-FFF2-40B4-BE49-F238E27FC236}">
                <a16:creationId xmlns:a16="http://schemas.microsoft.com/office/drawing/2014/main" id="{A8CCB6D0-D9E9-541F-C963-FF118ED8C23F}"/>
              </a:ext>
            </a:extLst>
          </p:cNvPr>
          <p:cNvSpPr txBox="1"/>
          <p:nvPr/>
        </p:nvSpPr>
        <p:spPr>
          <a:xfrm>
            <a:off x="709222" y="3921463"/>
            <a:ext cx="471365" cy="369332"/>
          </a:xfrm>
          <a:prstGeom prst="rect">
            <a:avLst/>
          </a:prstGeom>
          <a:noFill/>
        </p:spPr>
        <p:txBody>
          <a:bodyPr wrap="square">
            <a:spAutoFit/>
          </a:bodyPr>
          <a:lstStyle/>
          <a:p>
            <a:r>
              <a:rPr lang="en-CA" dirty="0"/>
              <a:t>5.</a:t>
            </a:r>
          </a:p>
        </p:txBody>
      </p:sp>
      <p:sp>
        <p:nvSpPr>
          <p:cNvPr id="20" name="TextBox 19">
            <a:extLst>
              <a:ext uri="{FF2B5EF4-FFF2-40B4-BE49-F238E27FC236}">
                <a16:creationId xmlns:a16="http://schemas.microsoft.com/office/drawing/2014/main" id="{CF1188EF-8505-5A14-7F46-CADF9D94C163}"/>
              </a:ext>
            </a:extLst>
          </p:cNvPr>
          <p:cNvSpPr txBox="1"/>
          <p:nvPr/>
        </p:nvSpPr>
        <p:spPr>
          <a:xfrm>
            <a:off x="698413" y="4477273"/>
            <a:ext cx="471365" cy="369332"/>
          </a:xfrm>
          <a:prstGeom prst="rect">
            <a:avLst/>
          </a:prstGeom>
          <a:noFill/>
        </p:spPr>
        <p:txBody>
          <a:bodyPr wrap="square">
            <a:spAutoFit/>
          </a:bodyPr>
          <a:lstStyle/>
          <a:p>
            <a:r>
              <a:rPr lang="en-CA"/>
              <a:t>6.</a:t>
            </a:r>
          </a:p>
        </p:txBody>
      </p:sp>
      <p:sp>
        <p:nvSpPr>
          <p:cNvPr id="22" name="TextBox 21">
            <a:extLst>
              <a:ext uri="{FF2B5EF4-FFF2-40B4-BE49-F238E27FC236}">
                <a16:creationId xmlns:a16="http://schemas.microsoft.com/office/drawing/2014/main" id="{4A2C133F-A982-85CF-6EFB-811764BABD11}"/>
              </a:ext>
            </a:extLst>
          </p:cNvPr>
          <p:cNvSpPr txBox="1"/>
          <p:nvPr/>
        </p:nvSpPr>
        <p:spPr>
          <a:xfrm>
            <a:off x="721415" y="4963217"/>
            <a:ext cx="421359" cy="369332"/>
          </a:xfrm>
          <a:prstGeom prst="rect">
            <a:avLst/>
          </a:prstGeom>
          <a:noFill/>
        </p:spPr>
        <p:txBody>
          <a:bodyPr wrap="square">
            <a:spAutoFit/>
          </a:bodyPr>
          <a:lstStyle/>
          <a:p>
            <a:r>
              <a:rPr lang="en-CA" dirty="0"/>
              <a:t>7.</a:t>
            </a:r>
          </a:p>
        </p:txBody>
      </p:sp>
      <p:sp>
        <p:nvSpPr>
          <p:cNvPr id="4" name="TextBox 3">
            <a:extLst>
              <a:ext uri="{FF2B5EF4-FFF2-40B4-BE49-F238E27FC236}">
                <a16:creationId xmlns:a16="http://schemas.microsoft.com/office/drawing/2014/main" id="{31C2EF69-7DEC-742F-DB77-365C7289112B}"/>
              </a:ext>
            </a:extLst>
          </p:cNvPr>
          <p:cNvSpPr txBox="1"/>
          <p:nvPr/>
        </p:nvSpPr>
        <p:spPr>
          <a:xfrm>
            <a:off x="753591" y="5564039"/>
            <a:ext cx="407011" cy="369332"/>
          </a:xfrm>
          <a:prstGeom prst="rect">
            <a:avLst/>
          </a:prstGeom>
          <a:noFill/>
        </p:spPr>
        <p:txBody>
          <a:bodyPr wrap="square">
            <a:spAutoFit/>
          </a:bodyPr>
          <a:lstStyle/>
          <a:p>
            <a:r>
              <a:rPr lang="en-CA" dirty="0"/>
              <a:t>8.</a:t>
            </a:r>
          </a:p>
        </p:txBody>
      </p:sp>
      <p:sp>
        <p:nvSpPr>
          <p:cNvPr id="5" name="TextBox 4">
            <a:extLst>
              <a:ext uri="{FF2B5EF4-FFF2-40B4-BE49-F238E27FC236}">
                <a16:creationId xmlns:a16="http://schemas.microsoft.com/office/drawing/2014/main" id="{8757F337-B252-BD25-4B95-E27A0FFF2968}"/>
              </a:ext>
            </a:extLst>
          </p:cNvPr>
          <p:cNvSpPr txBox="1"/>
          <p:nvPr/>
        </p:nvSpPr>
        <p:spPr>
          <a:xfrm>
            <a:off x="8641" y="550352"/>
            <a:ext cx="12120880" cy="830997"/>
          </a:xfrm>
          <a:prstGeom prst="rect">
            <a:avLst/>
          </a:prstGeom>
          <a:noFill/>
        </p:spPr>
        <p:txBody>
          <a:bodyPr wrap="square">
            <a:spAutoFit/>
          </a:bodyPr>
          <a:lstStyle/>
          <a:p>
            <a:r>
              <a:rPr lang="en-CA" sz="2400" dirty="0"/>
              <a:t> 4) use the holes analysis template to understand what happened, what you felt, thought, and did. Do steps 1-8 on chain analysis template.</a:t>
            </a:r>
          </a:p>
        </p:txBody>
      </p:sp>
      <p:sp>
        <p:nvSpPr>
          <p:cNvPr id="2" name="Slide Number Placeholder 1">
            <a:extLst>
              <a:ext uri="{FF2B5EF4-FFF2-40B4-BE49-F238E27FC236}">
                <a16:creationId xmlns:a16="http://schemas.microsoft.com/office/drawing/2014/main" id="{B94F8470-EE76-A49B-63E6-440BD3A78EEA}"/>
              </a:ext>
            </a:extLst>
          </p:cNvPr>
          <p:cNvSpPr>
            <a:spLocks noGrp="1"/>
          </p:cNvSpPr>
          <p:nvPr>
            <p:ph type="sldNum" sz="quarter" idx="12"/>
          </p:nvPr>
        </p:nvSpPr>
        <p:spPr/>
        <p:txBody>
          <a:bodyPr/>
          <a:lstStyle/>
          <a:p>
            <a:fld id="{33ED1689-1C0B-4D00-A14A-39B713266422}" type="slidenum">
              <a:rPr lang="en-CA" smtClean="0"/>
              <a:t>52</a:t>
            </a:fld>
            <a:endParaRPr lang="en-CA"/>
          </a:p>
        </p:txBody>
      </p:sp>
      <p:sp>
        <p:nvSpPr>
          <p:cNvPr id="10" name="TextBox 9">
            <a:extLst>
              <a:ext uri="{FF2B5EF4-FFF2-40B4-BE49-F238E27FC236}">
                <a16:creationId xmlns:a16="http://schemas.microsoft.com/office/drawing/2014/main" id="{5EFF3288-3008-AA5F-FF55-E5200BFD9EB3}"/>
              </a:ext>
            </a:extLst>
          </p:cNvPr>
          <p:cNvSpPr txBox="1"/>
          <p:nvPr/>
        </p:nvSpPr>
        <p:spPr>
          <a:xfrm>
            <a:off x="3888659" y="0"/>
            <a:ext cx="8426244" cy="584775"/>
          </a:xfrm>
          <a:prstGeom prst="rect">
            <a:avLst/>
          </a:prstGeom>
          <a:noFill/>
        </p:spPr>
        <p:txBody>
          <a:bodyPr wrap="square">
            <a:spAutoFit/>
          </a:bodyPr>
          <a:lstStyle/>
          <a:p>
            <a:r>
              <a:rPr lang="en-CA" sz="3200" dirty="0">
                <a:solidFill>
                  <a:schemeClr val="bg1"/>
                </a:solidFill>
              </a:rPr>
              <a:t>ALGORITHM step 4</a:t>
            </a:r>
            <a:endParaRPr lang="en-CA" sz="3200" dirty="0"/>
          </a:p>
        </p:txBody>
      </p:sp>
    </p:spTree>
    <p:extLst>
      <p:ext uri="{BB962C8B-B14F-4D97-AF65-F5344CB8AC3E}">
        <p14:creationId xmlns:p14="http://schemas.microsoft.com/office/powerpoint/2010/main" val="21486252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0984E-138C-25C4-2922-13B0A089E75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4403F87-A5C1-3A4D-1726-DBC23C45DDB9}"/>
              </a:ext>
            </a:extLst>
          </p:cNvPr>
          <p:cNvSpPr txBox="1"/>
          <p:nvPr/>
        </p:nvSpPr>
        <p:spPr>
          <a:xfrm>
            <a:off x="0" y="550723"/>
            <a:ext cx="12192000" cy="923330"/>
          </a:xfrm>
          <a:prstGeom prst="rect">
            <a:avLst/>
          </a:prstGeom>
          <a:noFill/>
        </p:spPr>
        <p:txBody>
          <a:bodyPr wrap="square">
            <a:spAutoFit/>
          </a:bodyPr>
          <a:lstStyle/>
          <a:p>
            <a:pPr marL="342900" indent="-342900">
              <a:buAutoNum type="arabicPeriod"/>
            </a:pPr>
            <a:r>
              <a:rPr lang="en-CA" dirty="0"/>
              <a:t>What Happened?  2. Emotions Felt      3. Thoughts              4. Sensations             5. Behaviours/urges        6. pre-hole energy</a:t>
            </a:r>
          </a:p>
          <a:p>
            <a:endParaRPr lang="en-CA" dirty="0"/>
          </a:p>
          <a:p>
            <a:endParaRPr lang="en-CA" dirty="0"/>
          </a:p>
        </p:txBody>
      </p:sp>
      <p:sp>
        <p:nvSpPr>
          <p:cNvPr id="5" name="TextBox 4">
            <a:extLst>
              <a:ext uri="{FF2B5EF4-FFF2-40B4-BE49-F238E27FC236}">
                <a16:creationId xmlns:a16="http://schemas.microsoft.com/office/drawing/2014/main" id="{198EAE8E-8461-5ECA-5EDE-C69CE599B078}"/>
              </a:ext>
            </a:extLst>
          </p:cNvPr>
          <p:cNvSpPr txBox="1"/>
          <p:nvPr/>
        </p:nvSpPr>
        <p:spPr>
          <a:xfrm>
            <a:off x="2438400" y="0"/>
            <a:ext cx="7446168" cy="646331"/>
          </a:xfrm>
          <a:prstGeom prst="rect">
            <a:avLst/>
          </a:prstGeom>
          <a:noFill/>
        </p:spPr>
        <p:txBody>
          <a:bodyPr wrap="square">
            <a:spAutoFit/>
          </a:bodyPr>
          <a:lstStyle/>
          <a:p>
            <a:r>
              <a:rPr lang="en-CA" sz="3600" dirty="0">
                <a:solidFill>
                  <a:schemeClr val="bg1"/>
                </a:solidFill>
              </a:rPr>
              <a:t>DBT HOLES ANALYSIS TEMPLATE</a:t>
            </a:r>
          </a:p>
        </p:txBody>
      </p:sp>
      <p:sp>
        <p:nvSpPr>
          <p:cNvPr id="7" name="TextBox 6">
            <a:extLst>
              <a:ext uri="{FF2B5EF4-FFF2-40B4-BE49-F238E27FC236}">
                <a16:creationId xmlns:a16="http://schemas.microsoft.com/office/drawing/2014/main" id="{A6EF6ECC-7D07-A885-82AA-1D35EEBDFE74}"/>
              </a:ext>
            </a:extLst>
          </p:cNvPr>
          <p:cNvSpPr txBox="1"/>
          <p:nvPr/>
        </p:nvSpPr>
        <p:spPr>
          <a:xfrm>
            <a:off x="-75605" y="889278"/>
            <a:ext cx="1988344" cy="584775"/>
          </a:xfrm>
          <a:prstGeom prst="rect">
            <a:avLst/>
          </a:prstGeom>
          <a:noFill/>
        </p:spPr>
        <p:txBody>
          <a:bodyPr wrap="square">
            <a:spAutoFit/>
          </a:bodyPr>
          <a:lstStyle/>
          <a:p>
            <a:pPr algn="ctr"/>
            <a:r>
              <a:rPr lang="en-CA" sz="1600" dirty="0"/>
              <a:t>Describe the</a:t>
            </a:r>
          </a:p>
          <a:p>
            <a:pPr algn="ctr"/>
            <a:r>
              <a:rPr lang="en-CA" sz="1600" dirty="0"/>
              <a:t>situation factually.</a:t>
            </a:r>
          </a:p>
        </p:txBody>
      </p:sp>
      <p:sp>
        <p:nvSpPr>
          <p:cNvPr id="9" name="TextBox 8">
            <a:extLst>
              <a:ext uri="{FF2B5EF4-FFF2-40B4-BE49-F238E27FC236}">
                <a16:creationId xmlns:a16="http://schemas.microsoft.com/office/drawing/2014/main" id="{F537E52E-7236-650B-7685-81AFDA01047A}"/>
              </a:ext>
            </a:extLst>
          </p:cNvPr>
          <p:cNvSpPr txBox="1"/>
          <p:nvPr/>
        </p:nvSpPr>
        <p:spPr>
          <a:xfrm>
            <a:off x="2133005" y="889278"/>
            <a:ext cx="1988344" cy="3293209"/>
          </a:xfrm>
          <a:prstGeom prst="rect">
            <a:avLst/>
          </a:prstGeom>
          <a:noFill/>
        </p:spPr>
        <p:txBody>
          <a:bodyPr wrap="square">
            <a:spAutoFit/>
          </a:bodyPr>
          <a:lstStyle/>
          <a:p>
            <a:r>
              <a:rPr lang="en-CA" sz="1600" dirty="0"/>
              <a:t>☐ Anxiety / Fear</a:t>
            </a:r>
          </a:p>
          <a:p>
            <a:r>
              <a:rPr lang="en-CA" sz="1600" dirty="0"/>
              <a:t>☐ Anger / Rage</a:t>
            </a:r>
          </a:p>
          <a:p>
            <a:r>
              <a:rPr lang="en-CA" sz="1600" dirty="0"/>
              <a:t>☐ Irritation /</a:t>
            </a:r>
          </a:p>
          <a:p>
            <a:r>
              <a:rPr lang="en-CA" sz="1600" dirty="0"/>
              <a:t>Frustration</a:t>
            </a:r>
          </a:p>
          <a:p>
            <a:r>
              <a:rPr lang="en-CA" sz="1600" dirty="0"/>
              <a:t>☐ Sadness / Grief</a:t>
            </a:r>
          </a:p>
          <a:p>
            <a:r>
              <a:rPr lang="en-CA" sz="1600" dirty="0"/>
              <a:t>☐ Shame</a:t>
            </a:r>
          </a:p>
          <a:p>
            <a:r>
              <a:rPr lang="en-CA" sz="1600" dirty="0"/>
              <a:t>☐ Guilt</a:t>
            </a:r>
          </a:p>
          <a:p>
            <a:r>
              <a:rPr lang="en-CA" sz="1600" dirty="0"/>
              <a:t>☐ Hurt</a:t>
            </a:r>
          </a:p>
          <a:p>
            <a:r>
              <a:rPr lang="en-CA" sz="1600" dirty="0"/>
              <a:t>☐ Loneliness</a:t>
            </a:r>
          </a:p>
          <a:p>
            <a:r>
              <a:rPr lang="en-CA" sz="1600" dirty="0"/>
              <a:t>☐ Embarrassment</a:t>
            </a:r>
          </a:p>
          <a:p>
            <a:r>
              <a:rPr lang="en-CA" sz="1600" dirty="0"/>
              <a:t>☐ Overwhelm</a:t>
            </a:r>
          </a:p>
          <a:p>
            <a:r>
              <a:rPr lang="en-CA" sz="1600" dirty="0"/>
              <a:t>☐ Numbness</a:t>
            </a:r>
          </a:p>
          <a:p>
            <a:r>
              <a:rPr lang="en-CA" sz="1600" dirty="0"/>
              <a:t>☐ Other: ____</a:t>
            </a:r>
          </a:p>
        </p:txBody>
      </p:sp>
      <p:sp>
        <p:nvSpPr>
          <p:cNvPr id="11" name="TextBox 10">
            <a:extLst>
              <a:ext uri="{FF2B5EF4-FFF2-40B4-BE49-F238E27FC236}">
                <a16:creationId xmlns:a16="http://schemas.microsoft.com/office/drawing/2014/main" id="{A699DEDC-BC9C-6E72-1797-CE9806A81D82}"/>
              </a:ext>
            </a:extLst>
          </p:cNvPr>
          <p:cNvSpPr txBox="1"/>
          <p:nvPr/>
        </p:nvSpPr>
        <p:spPr>
          <a:xfrm>
            <a:off x="3911204" y="889278"/>
            <a:ext cx="2274094" cy="4278094"/>
          </a:xfrm>
          <a:prstGeom prst="rect">
            <a:avLst/>
          </a:prstGeom>
          <a:noFill/>
        </p:spPr>
        <p:txBody>
          <a:bodyPr wrap="square">
            <a:spAutoFit/>
          </a:bodyPr>
          <a:lstStyle/>
          <a:p>
            <a:r>
              <a:rPr lang="en-CA" sz="1600" dirty="0"/>
              <a:t>☐ I’m not good</a:t>
            </a:r>
          </a:p>
          <a:p>
            <a:r>
              <a:rPr lang="en-CA" sz="1600" dirty="0"/>
              <a:t>enough.</a:t>
            </a:r>
          </a:p>
          <a:p>
            <a:r>
              <a:rPr lang="en-CA" sz="1600" dirty="0"/>
              <a:t>☐ This is my fault.</a:t>
            </a:r>
          </a:p>
          <a:p>
            <a:r>
              <a:rPr lang="en-CA" sz="1600" dirty="0"/>
              <a:t>☐ They are judging</a:t>
            </a:r>
          </a:p>
          <a:p>
            <a:r>
              <a:rPr lang="en-CA" sz="1600" dirty="0"/>
              <a:t>me.</a:t>
            </a:r>
          </a:p>
          <a:p>
            <a:r>
              <a:rPr lang="en-CA" sz="1600" dirty="0"/>
              <a:t>☐ Something bad</a:t>
            </a:r>
          </a:p>
          <a:p>
            <a:r>
              <a:rPr lang="en-CA" sz="1600" dirty="0"/>
              <a:t>will happen.</a:t>
            </a:r>
          </a:p>
          <a:p>
            <a:r>
              <a:rPr lang="en-CA" sz="1600" dirty="0"/>
              <a:t>☐ I can’t handle this.</a:t>
            </a:r>
          </a:p>
          <a:p>
            <a:r>
              <a:rPr lang="en-CA" sz="1600" dirty="0"/>
              <a:t>☐ I’m going to fail.</a:t>
            </a:r>
          </a:p>
          <a:p>
            <a:r>
              <a:rPr lang="en-CA" sz="1600" dirty="0"/>
              <a:t>☐ They don’t care</a:t>
            </a:r>
          </a:p>
          <a:p>
            <a:r>
              <a:rPr lang="en-CA" sz="1600" dirty="0"/>
              <a:t>about me.</a:t>
            </a:r>
          </a:p>
          <a:p>
            <a:r>
              <a:rPr lang="en-CA" sz="1600" dirty="0"/>
              <a:t>☐ I always screw up.</a:t>
            </a:r>
          </a:p>
          <a:p>
            <a:r>
              <a:rPr lang="en-CA" sz="1600" dirty="0"/>
              <a:t>☐ Catastrophizing</a:t>
            </a:r>
          </a:p>
          <a:p>
            <a:r>
              <a:rPr lang="en-CA" sz="1600" dirty="0"/>
              <a:t>☐ All-or-nothing</a:t>
            </a:r>
          </a:p>
          <a:p>
            <a:r>
              <a:rPr lang="en-CA" sz="1600" dirty="0"/>
              <a:t>thinking</a:t>
            </a:r>
          </a:p>
          <a:p>
            <a:r>
              <a:rPr lang="en-CA" sz="1600" dirty="0"/>
              <a:t>☐ Mind-reading</a:t>
            </a:r>
          </a:p>
          <a:p>
            <a:r>
              <a:rPr lang="en-CA" sz="1600" dirty="0"/>
              <a:t>☐ Other: ____</a:t>
            </a:r>
          </a:p>
        </p:txBody>
      </p:sp>
      <p:sp>
        <p:nvSpPr>
          <p:cNvPr id="13" name="TextBox 12">
            <a:extLst>
              <a:ext uri="{FF2B5EF4-FFF2-40B4-BE49-F238E27FC236}">
                <a16:creationId xmlns:a16="http://schemas.microsoft.com/office/drawing/2014/main" id="{CE3C7CD9-F133-ED73-D23F-86208CF81053}"/>
              </a:ext>
            </a:extLst>
          </p:cNvPr>
          <p:cNvSpPr txBox="1"/>
          <p:nvPr/>
        </p:nvSpPr>
        <p:spPr>
          <a:xfrm>
            <a:off x="7732513" y="920621"/>
            <a:ext cx="2083594" cy="5016758"/>
          </a:xfrm>
          <a:prstGeom prst="rect">
            <a:avLst/>
          </a:prstGeom>
          <a:noFill/>
        </p:spPr>
        <p:txBody>
          <a:bodyPr wrap="square">
            <a:spAutoFit/>
          </a:bodyPr>
          <a:lstStyle/>
          <a:p>
            <a:r>
              <a:rPr lang="en-CA" sz="1600" dirty="0"/>
              <a:t>☐ Withdrew / shut</a:t>
            </a:r>
          </a:p>
          <a:p>
            <a:r>
              <a:rPr lang="en-CA" sz="1600" dirty="0"/>
              <a:t>down</a:t>
            </a:r>
          </a:p>
          <a:p>
            <a:r>
              <a:rPr lang="en-CA" sz="1600" dirty="0"/>
              <a:t>☐ Lashed out</a:t>
            </a:r>
          </a:p>
          <a:p>
            <a:r>
              <a:rPr lang="en-CA" sz="1600" dirty="0"/>
              <a:t>☐ Avoided /</a:t>
            </a:r>
          </a:p>
          <a:p>
            <a:r>
              <a:rPr lang="en-CA" sz="1600" dirty="0"/>
              <a:t>escaped</a:t>
            </a:r>
          </a:p>
          <a:p>
            <a:r>
              <a:rPr lang="en-CA" sz="1600" dirty="0"/>
              <a:t>☐ People-pleased</a:t>
            </a:r>
          </a:p>
          <a:p>
            <a:r>
              <a:rPr lang="en-CA" sz="1600" dirty="0"/>
              <a:t>☐ Over-apologized</a:t>
            </a:r>
          </a:p>
          <a:p>
            <a:r>
              <a:rPr lang="en-CA" sz="1600" dirty="0"/>
              <a:t>☐ Argued /</a:t>
            </a:r>
          </a:p>
          <a:p>
            <a:r>
              <a:rPr lang="en-CA" sz="1600" dirty="0"/>
              <a:t>escalated</a:t>
            </a:r>
          </a:p>
          <a:p>
            <a:r>
              <a:rPr lang="en-CA" sz="1600" dirty="0"/>
              <a:t>☐ Used substances</a:t>
            </a:r>
          </a:p>
          <a:p>
            <a:r>
              <a:rPr lang="en-CA" sz="1600" dirty="0"/>
              <a:t>☐ Overate /</a:t>
            </a:r>
          </a:p>
          <a:p>
            <a:r>
              <a:rPr lang="en-CA" sz="1600" dirty="0"/>
              <a:t>restricted</a:t>
            </a:r>
          </a:p>
          <a:p>
            <a:r>
              <a:rPr lang="en-CA" sz="1600" dirty="0"/>
              <a:t>☐ Reassurance-</a:t>
            </a:r>
          </a:p>
          <a:p>
            <a:r>
              <a:rPr lang="en-CA" sz="1600" dirty="0"/>
              <a:t>seeking</a:t>
            </a:r>
          </a:p>
          <a:p>
            <a:r>
              <a:rPr lang="en-CA" sz="1600" dirty="0"/>
              <a:t>☐ Compulsive</a:t>
            </a:r>
          </a:p>
          <a:p>
            <a:r>
              <a:rPr lang="en-CA" sz="1600" dirty="0"/>
              <a:t>checking</a:t>
            </a:r>
          </a:p>
          <a:p>
            <a:r>
              <a:rPr lang="en-CA" sz="1600" dirty="0"/>
              <a:t>☐ Tried to control</a:t>
            </a:r>
          </a:p>
          <a:p>
            <a:r>
              <a:rPr lang="en-CA" sz="1600" dirty="0"/>
              <a:t>☐ Self-harm</a:t>
            </a:r>
          </a:p>
          <a:p>
            <a:r>
              <a:rPr lang="en-CA" sz="1600" dirty="0"/>
              <a:t>urges/actions</a:t>
            </a:r>
          </a:p>
          <a:p>
            <a:r>
              <a:rPr lang="en-CA" sz="1600" dirty="0"/>
              <a:t>☐ Other: ____</a:t>
            </a:r>
          </a:p>
        </p:txBody>
      </p:sp>
      <p:sp>
        <p:nvSpPr>
          <p:cNvPr id="15" name="TextBox 14">
            <a:extLst>
              <a:ext uri="{FF2B5EF4-FFF2-40B4-BE49-F238E27FC236}">
                <a16:creationId xmlns:a16="http://schemas.microsoft.com/office/drawing/2014/main" id="{9924EF11-8061-26C2-8C62-99BFBD3BDEB9}"/>
              </a:ext>
            </a:extLst>
          </p:cNvPr>
          <p:cNvSpPr txBox="1"/>
          <p:nvPr/>
        </p:nvSpPr>
        <p:spPr>
          <a:xfrm>
            <a:off x="5760242" y="646331"/>
            <a:ext cx="2274094" cy="4031873"/>
          </a:xfrm>
          <a:prstGeom prst="rect">
            <a:avLst/>
          </a:prstGeom>
          <a:noFill/>
        </p:spPr>
        <p:txBody>
          <a:bodyPr wrap="square">
            <a:spAutoFit/>
          </a:bodyPr>
          <a:lstStyle/>
          <a:p>
            <a:endParaRPr lang="en-CA" sz="1600" dirty="0"/>
          </a:p>
          <a:p>
            <a:r>
              <a:rPr lang="en-CA" sz="1600" dirty="0"/>
              <a:t>☐ Tight chest</a:t>
            </a:r>
          </a:p>
          <a:p>
            <a:r>
              <a:rPr lang="en-CA" sz="1600" dirty="0"/>
              <a:t>☐ Rapid heartbeat</a:t>
            </a:r>
          </a:p>
          <a:p>
            <a:r>
              <a:rPr lang="en-CA" sz="1600" dirty="0"/>
              <a:t>☐ Shallow breathing</a:t>
            </a:r>
          </a:p>
          <a:p>
            <a:r>
              <a:rPr lang="en-CA" sz="1600" dirty="0"/>
              <a:t>☐ Nausea</a:t>
            </a:r>
          </a:p>
          <a:p>
            <a:r>
              <a:rPr lang="en-CA" sz="1600" dirty="0"/>
              <a:t>☐ Knot in stomach</a:t>
            </a:r>
          </a:p>
          <a:p>
            <a:r>
              <a:rPr lang="en-CA" sz="1600" dirty="0"/>
              <a:t>☐ Sweaty palms</a:t>
            </a:r>
          </a:p>
          <a:p>
            <a:r>
              <a:rPr lang="en-CA" sz="1600" dirty="0"/>
              <a:t>☐ Shaking</a:t>
            </a:r>
          </a:p>
          <a:p>
            <a:r>
              <a:rPr lang="en-CA" sz="1600" dirty="0"/>
              <a:t>☐ Muscle tension</a:t>
            </a:r>
          </a:p>
          <a:p>
            <a:r>
              <a:rPr lang="en-CA" sz="1600" dirty="0"/>
              <a:t>☐ Hot face / flushing</a:t>
            </a:r>
          </a:p>
          <a:p>
            <a:r>
              <a:rPr lang="en-CA" sz="1600" dirty="0"/>
              <a:t>☐ Cold hands/feet</a:t>
            </a:r>
          </a:p>
          <a:p>
            <a:r>
              <a:rPr lang="en-CA" sz="1600" dirty="0"/>
              <a:t>☐ Light-headedness</a:t>
            </a:r>
          </a:p>
          <a:p>
            <a:r>
              <a:rPr lang="en-CA" sz="1600" dirty="0"/>
              <a:t>☐ Numbness</a:t>
            </a:r>
          </a:p>
          <a:p>
            <a:r>
              <a:rPr lang="en-CA" sz="1600" dirty="0"/>
              <a:t>☐ Restlessness / agitation</a:t>
            </a:r>
          </a:p>
          <a:p>
            <a:r>
              <a:rPr lang="en-CA" sz="1600" dirty="0"/>
              <a:t>☐ Other: ____</a:t>
            </a:r>
          </a:p>
        </p:txBody>
      </p:sp>
      <p:sp>
        <p:nvSpPr>
          <p:cNvPr id="17" name="TextBox 16">
            <a:extLst>
              <a:ext uri="{FF2B5EF4-FFF2-40B4-BE49-F238E27FC236}">
                <a16:creationId xmlns:a16="http://schemas.microsoft.com/office/drawing/2014/main" id="{D3B0EEFB-BF66-3185-1409-31080A983F62}"/>
              </a:ext>
            </a:extLst>
          </p:cNvPr>
          <p:cNvSpPr txBox="1"/>
          <p:nvPr/>
        </p:nvSpPr>
        <p:spPr>
          <a:xfrm>
            <a:off x="9844087" y="920621"/>
            <a:ext cx="2159199" cy="1815882"/>
          </a:xfrm>
          <a:prstGeom prst="rect">
            <a:avLst/>
          </a:prstGeom>
          <a:noFill/>
        </p:spPr>
        <p:txBody>
          <a:bodyPr wrap="square">
            <a:spAutoFit/>
          </a:bodyPr>
          <a:lstStyle/>
          <a:p>
            <a:r>
              <a:rPr lang="en-CA" sz="1600" dirty="0"/>
              <a:t>☐ Very Low</a:t>
            </a:r>
          </a:p>
          <a:p>
            <a:r>
              <a:rPr lang="en-CA" sz="1600" dirty="0"/>
              <a:t>☐ Low</a:t>
            </a:r>
          </a:p>
          <a:p>
            <a:r>
              <a:rPr lang="en-CA" sz="1600" dirty="0"/>
              <a:t>☐ Moderate</a:t>
            </a:r>
          </a:p>
          <a:p>
            <a:r>
              <a:rPr lang="en-CA" sz="1600" dirty="0"/>
              <a:t>☐ High</a:t>
            </a:r>
          </a:p>
          <a:p>
            <a:r>
              <a:rPr lang="en-CA" sz="1600" dirty="0"/>
              <a:t>☐ Very High</a:t>
            </a:r>
          </a:p>
          <a:p>
            <a:r>
              <a:rPr lang="en-CA" sz="1600" dirty="0"/>
              <a:t>☐ Contributing factors (describe):</a:t>
            </a:r>
          </a:p>
        </p:txBody>
      </p:sp>
      <p:sp>
        <p:nvSpPr>
          <p:cNvPr id="2" name="Slide Number Placeholder 1">
            <a:extLst>
              <a:ext uri="{FF2B5EF4-FFF2-40B4-BE49-F238E27FC236}">
                <a16:creationId xmlns:a16="http://schemas.microsoft.com/office/drawing/2014/main" id="{99E85E62-9102-F115-ED48-2466011D52EE}"/>
              </a:ext>
            </a:extLst>
          </p:cNvPr>
          <p:cNvSpPr>
            <a:spLocks noGrp="1"/>
          </p:cNvSpPr>
          <p:nvPr>
            <p:ph type="sldNum" sz="quarter" idx="12"/>
          </p:nvPr>
        </p:nvSpPr>
        <p:spPr/>
        <p:txBody>
          <a:bodyPr/>
          <a:lstStyle/>
          <a:p>
            <a:fld id="{33ED1689-1C0B-4D00-A14A-39B713266422}" type="slidenum">
              <a:rPr lang="en-CA" smtClean="0"/>
              <a:t>53</a:t>
            </a:fld>
            <a:endParaRPr lang="en-CA"/>
          </a:p>
        </p:txBody>
      </p:sp>
      <p:sp>
        <p:nvSpPr>
          <p:cNvPr id="6" name="TextBox 5">
            <a:extLst>
              <a:ext uri="{FF2B5EF4-FFF2-40B4-BE49-F238E27FC236}">
                <a16:creationId xmlns:a16="http://schemas.microsoft.com/office/drawing/2014/main" id="{0683116C-B821-B01C-340D-735A8DB7CB4B}"/>
              </a:ext>
            </a:extLst>
          </p:cNvPr>
          <p:cNvSpPr txBox="1"/>
          <p:nvPr/>
        </p:nvSpPr>
        <p:spPr>
          <a:xfrm>
            <a:off x="2728912" y="6041051"/>
            <a:ext cx="7115175" cy="646331"/>
          </a:xfrm>
          <a:prstGeom prst="rect">
            <a:avLst/>
          </a:prstGeom>
          <a:noFill/>
        </p:spPr>
        <p:txBody>
          <a:bodyPr wrap="square">
            <a:spAutoFit/>
          </a:bodyPr>
          <a:lstStyle/>
          <a:p>
            <a:r>
              <a:rPr lang="en-CA" sz="3600" dirty="0">
                <a:solidFill>
                  <a:schemeClr val="bg1"/>
                </a:solidFill>
              </a:rPr>
              <a:t>ALGORITHM step 4 cheat sheet</a:t>
            </a:r>
            <a:endParaRPr lang="en-CA" sz="3600" dirty="0"/>
          </a:p>
        </p:txBody>
      </p:sp>
    </p:spTree>
    <p:extLst>
      <p:ext uri="{BB962C8B-B14F-4D97-AF65-F5344CB8AC3E}">
        <p14:creationId xmlns:p14="http://schemas.microsoft.com/office/powerpoint/2010/main" val="389431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92B6B-B10A-152B-31CD-692B4DF9188B}"/>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024645A3-61BD-732D-7DB7-695AE5F404F3}"/>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3E28AB94-36B6-25AB-0743-E35C3B66FA68}"/>
              </a:ext>
            </a:extLst>
          </p:cNvPr>
          <p:cNvGraphicFramePr>
            <a:graphicFrameLocks noGrp="1"/>
          </p:cNvGraphicFramePr>
          <p:nvPr>
            <p:ph idx="4294967295"/>
            <p:extLst>
              <p:ext uri="{D42A27DB-BD31-4B8C-83A1-F6EECF244321}">
                <p14:modId xmlns:p14="http://schemas.microsoft.com/office/powerpoint/2010/main" val="2129415720"/>
              </p:ext>
            </p:extLst>
          </p:nvPr>
        </p:nvGraphicFramePr>
        <p:xfrm>
          <a:off x="957096" y="631013"/>
          <a:ext cx="10223970" cy="5503018"/>
        </p:xfrm>
        <a:graphic>
          <a:graphicData uri="http://schemas.openxmlformats.org/drawingml/2006/table">
            <a:tbl>
              <a:tblPr>
                <a:noFill/>
                <a:tableStyleId>{8EC20E35-A176-4012-BC5E-935CFFF8708E}</a:tableStyleId>
              </a:tblPr>
              <a:tblGrid>
                <a:gridCol w="5515077">
                  <a:extLst>
                    <a:ext uri="{9D8B030D-6E8A-4147-A177-3AD203B41FA5}">
                      <a16:colId xmlns:a16="http://schemas.microsoft.com/office/drawing/2014/main" val="98980183"/>
                    </a:ext>
                  </a:extLst>
                </a:gridCol>
                <a:gridCol w="2231925">
                  <a:extLst>
                    <a:ext uri="{9D8B030D-6E8A-4147-A177-3AD203B41FA5}">
                      <a16:colId xmlns:a16="http://schemas.microsoft.com/office/drawing/2014/main" val="1774837981"/>
                    </a:ext>
                  </a:extLst>
                </a:gridCol>
                <a:gridCol w="2476968">
                  <a:extLst>
                    <a:ext uri="{9D8B030D-6E8A-4147-A177-3AD203B41FA5}">
                      <a16:colId xmlns:a16="http://schemas.microsoft.com/office/drawing/2014/main" val="878115273"/>
                    </a:ext>
                  </a:extLst>
                </a:gridCol>
              </a:tblGrid>
              <a:tr h="1176917">
                <a:tc gridSpan="3">
                  <a:txBody>
                    <a:bodyPr/>
                    <a:lstStyle/>
                    <a:p>
                      <a:pPr algn="l">
                        <a:lnSpc>
                          <a:spcPct val="107000"/>
                        </a:lnSpc>
                        <a:spcAft>
                          <a:spcPts val="800"/>
                        </a:spcAft>
                      </a:pPr>
                      <a:r>
                        <a:rPr lang="en-CA" sz="3200" cap="none" spc="0" dirty="0">
                          <a:solidFill>
                            <a:schemeClr val="bg1"/>
                          </a:solidFill>
                          <a:effectLst/>
                        </a:rPr>
                        <a:t>                     </a:t>
                      </a:r>
                    </a:p>
                    <a:p>
                      <a:pPr algn="l">
                        <a:lnSpc>
                          <a:spcPct val="107000"/>
                        </a:lnSpc>
                        <a:spcAft>
                          <a:spcPts val="800"/>
                        </a:spcAft>
                      </a:pPr>
                      <a:r>
                        <a:rPr lang="en-CA" sz="3200" cap="none" spc="0" dirty="0">
                          <a:solidFill>
                            <a:schemeClr val="bg1"/>
                          </a:solidFill>
                          <a:effectLst/>
                        </a:rPr>
                        <a:t>                          HOLES ANALYSIS TEMPLATE</a:t>
                      </a:r>
                      <a:endParaRPr lang="en-CA" sz="32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20996">
                <a:tc gridSpan="3">
                  <a:txBody>
                    <a:bodyPr/>
                    <a:lstStyle/>
                    <a:p>
                      <a:pPr algn="l">
                        <a:lnSpc>
                          <a:spcPct val="107000"/>
                        </a:lnSpc>
                        <a:spcAft>
                          <a:spcPts val="800"/>
                        </a:spcAft>
                      </a:pPr>
                      <a:r>
                        <a:rPr lang="en-CA" sz="2100" cap="none" spc="0" dirty="0">
                          <a:solidFill>
                            <a:srgbClr val="FF0000"/>
                          </a:solidFill>
                          <a:effectLst/>
                        </a:rPr>
                        <a:t>Remember to stay in window of tolerance by pendulating</a:t>
                      </a:r>
                      <a:endParaRPr lang="en-CA" sz="2100"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20996">
                <a:tc gridSpan="3">
                  <a:txBody>
                    <a:bodyPr/>
                    <a:lstStyle/>
                    <a:p>
                      <a:pPr algn="l">
                        <a:lnSpc>
                          <a:spcPct val="107000"/>
                        </a:lnSpc>
                        <a:spcAft>
                          <a:spcPts val="800"/>
                        </a:spcAft>
                      </a:pPr>
                      <a:r>
                        <a:rPr lang="en-CA" sz="2100" cap="none" spc="0" dirty="0">
                          <a:solidFill>
                            <a:schemeClr val="tx1"/>
                          </a:solidFill>
                          <a:effectLst/>
                        </a:rPr>
                        <a:t>What was the topography of your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20996">
                <a:tc>
                  <a:txBody>
                    <a:bodyPr/>
                    <a:lstStyle/>
                    <a:p>
                      <a:pPr algn="l">
                        <a:lnSpc>
                          <a:spcPct val="107000"/>
                        </a:lnSpc>
                        <a:spcAft>
                          <a:spcPts val="800"/>
                        </a:spcAft>
                      </a:pPr>
                      <a:r>
                        <a:rPr lang="en-CA" sz="2100" cap="none" spc="0">
                          <a:solidFill>
                            <a:schemeClr val="tx1"/>
                          </a:solidFill>
                          <a:effectLst/>
                        </a:rPr>
                        <a:t>Was there a trigger(s) for the activation?</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20996">
                <a:tc>
                  <a:txBody>
                    <a:bodyPr/>
                    <a:lstStyle/>
                    <a:p>
                      <a:pPr algn="l">
                        <a:lnSpc>
                          <a:spcPct val="107000"/>
                        </a:lnSpc>
                        <a:spcAft>
                          <a:spcPts val="800"/>
                        </a:spcAft>
                      </a:pPr>
                      <a:r>
                        <a:rPr lang="en-CA" sz="2100" cap="none" spc="0">
                          <a:solidFill>
                            <a:schemeClr val="tx1"/>
                          </a:solidFill>
                          <a:effectLst/>
                        </a:rPr>
                        <a:t>What did you feel when activated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20996">
                <a:tc gridSpan="3">
                  <a:txBody>
                    <a:bodyPr/>
                    <a:lstStyle/>
                    <a:p>
                      <a:pPr algn="l">
                        <a:lnSpc>
                          <a:spcPct val="107000"/>
                        </a:lnSpc>
                        <a:spcAft>
                          <a:spcPts val="800"/>
                        </a:spcAft>
                      </a:pPr>
                      <a:r>
                        <a:rPr lang="en-CA" sz="2100" cap="none" spc="0">
                          <a:solidFill>
                            <a:schemeClr val="tx1"/>
                          </a:solidFill>
                          <a:effectLst/>
                        </a:rPr>
                        <a:t>Notice the sensations in your body without judging or trying to change them</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20996">
                <a:tc gridSpan="2">
                  <a:txBody>
                    <a:bodyPr/>
                    <a:lstStyle/>
                    <a:p>
                      <a:pPr algn="l">
                        <a:lnSpc>
                          <a:spcPct val="107000"/>
                        </a:lnSpc>
                        <a:spcAft>
                          <a:spcPts val="800"/>
                        </a:spcAft>
                      </a:pPr>
                      <a:r>
                        <a:rPr lang="en-CA" sz="2100" cap="none" spc="0">
                          <a:solidFill>
                            <a:schemeClr val="tx1"/>
                          </a:solidFill>
                          <a:effectLst/>
                        </a:rPr>
                        <a:t>What thoughts were associated with each feeling listed above?</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20996">
                <a:tc gridSpan="2">
                  <a:txBody>
                    <a:bodyPr/>
                    <a:lstStyle/>
                    <a:p>
                      <a:pPr algn="l">
                        <a:lnSpc>
                          <a:spcPct val="107000"/>
                        </a:lnSpc>
                        <a:spcAft>
                          <a:spcPts val="800"/>
                        </a:spcAft>
                      </a:pPr>
                      <a:r>
                        <a:rPr lang="en-CA" sz="2100" cap="none" spc="0">
                          <a:solidFill>
                            <a:schemeClr val="tx1"/>
                          </a:solidFill>
                          <a:effectLst/>
                        </a:rPr>
                        <a:t>What behaviors or urges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20996">
                <a:tc gridSpan="3">
                  <a:txBody>
                    <a:bodyPr/>
                    <a:lstStyle/>
                    <a:p>
                      <a:pPr algn="l">
                        <a:lnSpc>
                          <a:spcPct val="107000"/>
                        </a:lnSpc>
                        <a:spcAft>
                          <a:spcPts val="800"/>
                        </a:spcAft>
                      </a:pPr>
                      <a:r>
                        <a:rPr lang="en-CA" sz="2100" cap="none" spc="0" dirty="0">
                          <a:solidFill>
                            <a:schemeClr val="tx1"/>
                          </a:solidFill>
                          <a:effectLst/>
                        </a:rPr>
                        <a:t>What was your energy balance before the activation? 0-10</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
        <p:nvSpPr>
          <p:cNvPr id="3" name="TextBox 2">
            <a:extLst>
              <a:ext uri="{FF2B5EF4-FFF2-40B4-BE49-F238E27FC236}">
                <a16:creationId xmlns:a16="http://schemas.microsoft.com/office/drawing/2014/main" id="{8B899681-314E-26B3-9ACE-079ED6829F79}"/>
              </a:ext>
            </a:extLst>
          </p:cNvPr>
          <p:cNvSpPr txBox="1"/>
          <p:nvPr/>
        </p:nvSpPr>
        <p:spPr>
          <a:xfrm>
            <a:off x="728528" y="1813957"/>
            <a:ext cx="392784" cy="369332"/>
          </a:xfrm>
          <a:prstGeom prst="rect">
            <a:avLst/>
          </a:prstGeom>
          <a:noFill/>
        </p:spPr>
        <p:txBody>
          <a:bodyPr wrap="square">
            <a:spAutoFit/>
          </a:bodyPr>
          <a:lstStyle/>
          <a:p>
            <a:r>
              <a:rPr lang="en-CA"/>
              <a:t>1.</a:t>
            </a:r>
          </a:p>
        </p:txBody>
      </p:sp>
      <p:sp>
        <p:nvSpPr>
          <p:cNvPr id="9" name="TextBox 8">
            <a:extLst>
              <a:ext uri="{FF2B5EF4-FFF2-40B4-BE49-F238E27FC236}">
                <a16:creationId xmlns:a16="http://schemas.microsoft.com/office/drawing/2014/main" id="{F7AC1A1F-DE72-D377-5353-2ADDBEADCA73}"/>
              </a:ext>
            </a:extLst>
          </p:cNvPr>
          <p:cNvSpPr txBox="1"/>
          <p:nvPr/>
        </p:nvSpPr>
        <p:spPr>
          <a:xfrm>
            <a:off x="721415" y="2376444"/>
            <a:ext cx="471365" cy="369332"/>
          </a:xfrm>
          <a:prstGeom prst="rect">
            <a:avLst/>
          </a:prstGeom>
          <a:noFill/>
        </p:spPr>
        <p:txBody>
          <a:bodyPr wrap="square">
            <a:spAutoFit/>
          </a:bodyPr>
          <a:lstStyle/>
          <a:p>
            <a:r>
              <a:rPr lang="en-CA" dirty="0"/>
              <a:t>2.</a:t>
            </a:r>
          </a:p>
        </p:txBody>
      </p:sp>
      <p:sp>
        <p:nvSpPr>
          <p:cNvPr id="11" name="TextBox 10">
            <a:extLst>
              <a:ext uri="{FF2B5EF4-FFF2-40B4-BE49-F238E27FC236}">
                <a16:creationId xmlns:a16="http://schemas.microsoft.com/office/drawing/2014/main" id="{54934351-A6AC-A3F0-DA50-E9DC8E707E92}"/>
              </a:ext>
            </a:extLst>
          </p:cNvPr>
          <p:cNvSpPr txBox="1"/>
          <p:nvPr/>
        </p:nvSpPr>
        <p:spPr>
          <a:xfrm>
            <a:off x="728528" y="2909131"/>
            <a:ext cx="392784" cy="369332"/>
          </a:xfrm>
          <a:prstGeom prst="rect">
            <a:avLst/>
          </a:prstGeom>
          <a:noFill/>
        </p:spPr>
        <p:txBody>
          <a:bodyPr wrap="square">
            <a:spAutoFit/>
          </a:bodyPr>
          <a:lstStyle/>
          <a:p>
            <a:r>
              <a:rPr lang="en-CA" dirty="0"/>
              <a:t>3.</a:t>
            </a:r>
          </a:p>
        </p:txBody>
      </p:sp>
      <p:sp>
        <p:nvSpPr>
          <p:cNvPr id="15" name="TextBox 14">
            <a:extLst>
              <a:ext uri="{FF2B5EF4-FFF2-40B4-BE49-F238E27FC236}">
                <a16:creationId xmlns:a16="http://schemas.microsoft.com/office/drawing/2014/main" id="{755784D2-9F63-493F-4B9C-B15C9FAA8B00}"/>
              </a:ext>
            </a:extLst>
          </p:cNvPr>
          <p:cNvSpPr txBox="1"/>
          <p:nvPr/>
        </p:nvSpPr>
        <p:spPr>
          <a:xfrm>
            <a:off x="687564" y="3397802"/>
            <a:ext cx="471365" cy="369332"/>
          </a:xfrm>
          <a:prstGeom prst="rect">
            <a:avLst/>
          </a:prstGeom>
          <a:noFill/>
        </p:spPr>
        <p:txBody>
          <a:bodyPr wrap="square">
            <a:spAutoFit/>
          </a:bodyPr>
          <a:lstStyle/>
          <a:p>
            <a:r>
              <a:rPr lang="en-CA"/>
              <a:t>4.</a:t>
            </a:r>
          </a:p>
        </p:txBody>
      </p:sp>
      <p:sp>
        <p:nvSpPr>
          <p:cNvPr id="18" name="TextBox 17">
            <a:extLst>
              <a:ext uri="{FF2B5EF4-FFF2-40B4-BE49-F238E27FC236}">
                <a16:creationId xmlns:a16="http://schemas.microsoft.com/office/drawing/2014/main" id="{92598086-A7EA-8778-BCDD-EEC450B06A88}"/>
              </a:ext>
            </a:extLst>
          </p:cNvPr>
          <p:cNvSpPr txBox="1"/>
          <p:nvPr/>
        </p:nvSpPr>
        <p:spPr>
          <a:xfrm>
            <a:off x="709222" y="3921463"/>
            <a:ext cx="471365" cy="369332"/>
          </a:xfrm>
          <a:prstGeom prst="rect">
            <a:avLst/>
          </a:prstGeom>
          <a:noFill/>
        </p:spPr>
        <p:txBody>
          <a:bodyPr wrap="square">
            <a:spAutoFit/>
          </a:bodyPr>
          <a:lstStyle/>
          <a:p>
            <a:r>
              <a:rPr lang="en-CA" dirty="0"/>
              <a:t>5.</a:t>
            </a:r>
          </a:p>
        </p:txBody>
      </p:sp>
      <p:sp>
        <p:nvSpPr>
          <p:cNvPr id="20" name="TextBox 19">
            <a:extLst>
              <a:ext uri="{FF2B5EF4-FFF2-40B4-BE49-F238E27FC236}">
                <a16:creationId xmlns:a16="http://schemas.microsoft.com/office/drawing/2014/main" id="{87DBABA3-D7E5-15E4-6366-16C517DA0F35}"/>
              </a:ext>
            </a:extLst>
          </p:cNvPr>
          <p:cNvSpPr txBox="1"/>
          <p:nvPr/>
        </p:nvSpPr>
        <p:spPr>
          <a:xfrm>
            <a:off x="698413" y="4477273"/>
            <a:ext cx="471365" cy="369332"/>
          </a:xfrm>
          <a:prstGeom prst="rect">
            <a:avLst/>
          </a:prstGeom>
          <a:noFill/>
        </p:spPr>
        <p:txBody>
          <a:bodyPr wrap="square">
            <a:spAutoFit/>
          </a:bodyPr>
          <a:lstStyle/>
          <a:p>
            <a:r>
              <a:rPr lang="en-CA"/>
              <a:t>6.</a:t>
            </a:r>
          </a:p>
        </p:txBody>
      </p:sp>
      <p:sp>
        <p:nvSpPr>
          <p:cNvPr id="22" name="TextBox 21">
            <a:extLst>
              <a:ext uri="{FF2B5EF4-FFF2-40B4-BE49-F238E27FC236}">
                <a16:creationId xmlns:a16="http://schemas.microsoft.com/office/drawing/2014/main" id="{75C385CA-2ED5-9E8E-352A-44B602DAF16D}"/>
              </a:ext>
            </a:extLst>
          </p:cNvPr>
          <p:cNvSpPr txBox="1"/>
          <p:nvPr/>
        </p:nvSpPr>
        <p:spPr>
          <a:xfrm>
            <a:off x="721415" y="4963217"/>
            <a:ext cx="421359" cy="369332"/>
          </a:xfrm>
          <a:prstGeom prst="rect">
            <a:avLst/>
          </a:prstGeom>
          <a:noFill/>
        </p:spPr>
        <p:txBody>
          <a:bodyPr wrap="square">
            <a:spAutoFit/>
          </a:bodyPr>
          <a:lstStyle/>
          <a:p>
            <a:r>
              <a:rPr lang="en-CA" dirty="0"/>
              <a:t>7.</a:t>
            </a:r>
          </a:p>
        </p:txBody>
      </p:sp>
      <p:sp>
        <p:nvSpPr>
          <p:cNvPr id="4" name="TextBox 3">
            <a:extLst>
              <a:ext uri="{FF2B5EF4-FFF2-40B4-BE49-F238E27FC236}">
                <a16:creationId xmlns:a16="http://schemas.microsoft.com/office/drawing/2014/main" id="{A05568DE-85E9-EDB8-41EC-6CF3B1AE2FD0}"/>
              </a:ext>
            </a:extLst>
          </p:cNvPr>
          <p:cNvSpPr txBox="1"/>
          <p:nvPr/>
        </p:nvSpPr>
        <p:spPr>
          <a:xfrm>
            <a:off x="753591" y="5564039"/>
            <a:ext cx="407011" cy="369332"/>
          </a:xfrm>
          <a:prstGeom prst="rect">
            <a:avLst/>
          </a:prstGeom>
          <a:noFill/>
        </p:spPr>
        <p:txBody>
          <a:bodyPr wrap="square">
            <a:spAutoFit/>
          </a:bodyPr>
          <a:lstStyle/>
          <a:p>
            <a:r>
              <a:rPr lang="en-CA" dirty="0"/>
              <a:t>8.</a:t>
            </a:r>
          </a:p>
        </p:txBody>
      </p:sp>
      <p:sp>
        <p:nvSpPr>
          <p:cNvPr id="5" name="TextBox 4">
            <a:extLst>
              <a:ext uri="{FF2B5EF4-FFF2-40B4-BE49-F238E27FC236}">
                <a16:creationId xmlns:a16="http://schemas.microsoft.com/office/drawing/2014/main" id="{93739E6D-421D-ADFD-348D-B64243C52D19}"/>
              </a:ext>
            </a:extLst>
          </p:cNvPr>
          <p:cNvSpPr txBox="1"/>
          <p:nvPr/>
        </p:nvSpPr>
        <p:spPr>
          <a:xfrm>
            <a:off x="8641" y="550352"/>
            <a:ext cx="12120880" cy="830997"/>
          </a:xfrm>
          <a:prstGeom prst="rect">
            <a:avLst/>
          </a:prstGeom>
          <a:noFill/>
        </p:spPr>
        <p:txBody>
          <a:bodyPr wrap="square">
            <a:spAutoFit/>
          </a:bodyPr>
          <a:lstStyle/>
          <a:p>
            <a:r>
              <a:rPr lang="en-CA" sz="2400" dirty="0"/>
              <a:t> 4) use the holes analysis template to understand what happened, what you felt, thought, and did. Do steps 1-8 on chain analysis template.</a:t>
            </a:r>
          </a:p>
        </p:txBody>
      </p:sp>
      <p:sp>
        <p:nvSpPr>
          <p:cNvPr id="2" name="Slide Number Placeholder 1">
            <a:extLst>
              <a:ext uri="{FF2B5EF4-FFF2-40B4-BE49-F238E27FC236}">
                <a16:creationId xmlns:a16="http://schemas.microsoft.com/office/drawing/2014/main" id="{E170B365-C618-4275-536C-AA54162C0219}"/>
              </a:ext>
            </a:extLst>
          </p:cNvPr>
          <p:cNvSpPr>
            <a:spLocks noGrp="1"/>
          </p:cNvSpPr>
          <p:nvPr>
            <p:ph type="sldNum" sz="quarter" idx="12"/>
          </p:nvPr>
        </p:nvSpPr>
        <p:spPr/>
        <p:txBody>
          <a:bodyPr/>
          <a:lstStyle/>
          <a:p>
            <a:fld id="{33ED1689-1C0B-4D00-A14A-39B713266422}" type="slidenum">
              <a:rPr lang="en-CA" smtClean="0"/>
              <a:t>54</a:t>
            </a:fld>
            <a:endParaRPr lang="en-CA"/>
          </a:p>
        </p:txBody>
      </p:sp>
      <p:sp>
        <p:nvSpPr>
          <p:cNvPr id="10" name="TextBox 9">
            <a:extLst>
              <a:ext uri="{FF2B5EF4-FFF2-40B4-BE49-F238E27FC236}">
                <a16:creationId xmlns:a16="http://schemas.microsoft.com/office/drawing/2014/main" id="{11180C4D-0E84-2B8B-96AA-CAA2274010BB}"/>
              </a:ext>
            </a:extLst>
          </p:cNvPr>
          <p:cNvSpPr txBox="1"/>
          <p:nvPr/>
        </p:nvSpPr>
        <p:spPr>
          <a:xfrm>
            <a:off x="3888659" y="0"/>
            <a:ext cx="8426244" cy="584775"/>
          </a:xfrm>
          <a:prstGeom prst="rect">
            <a:avLst/>
          </a:prstGeom>
          <a:noFill/>
        </p:spPr>
        <p:txBody>
          <a:bodyPr wrap="square">
            <a:spAutoFit/>
          </a:bodyPr>
          <a:lstStyle/>
          <a:p>
            <a:r>
              <a:rPr lang="en-CA" sz="3200" dirty="0">
                <a:solidFill>
                  <a:schemeClr val="bg1"/>
                </a:solidFill>
              </a:rPr>
              <a:t>ALGORITHM step 4</a:t>
            </a:r>
            <a:endParaRPr lang="en-CA" sz="3200" dirty="0"/>
          </a:p>
        </p:txBody>
      </p:sp>
    </p:spTree>
    <p:extLst>
      <p:ext uri="{BB962C8B-B14F-4D97-AF65-F5344CB8AC3E}">
        <p14:creationId xmlns:p14="http://schemas.microsoft.com/office/powerpoint/2010/main" val="30429972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061F-7720-450D-B328-AEF8AFF805F1}"/>
              </a:ext>
            </a:extLst>
          </p:cNvPr>
          <p:cNvSpPr>
            <a:spLocks noGrp="1"/>
          </p:cNvSpPr>
          <p:nvPr>
            <p:ph type="title" idx="4294967295"/>
          </p:nvPr>
        </p:nvSpPr>
        <p:spPr>
          <a:xfrm>
            <a:off x="-193733" y="-358458"/>
            <a:ext cx="12588933" cy="1335088"/>
          </a:xfrm>
        </p:spPr>
        <p:txBody>
          <a:bodyPr>
            <a:normAutofit fontScale="90000"/>
          </a:bodyPr>
          <a:lstStyle/>
          <a:p>
            <a:pPr marL="0" rtl="0" eaLnBrk="1" fontAlgn="t" latinLnBrk="0" hangingPunct="1">
              <a:lnSpc>
                <a:spcPct val="107000"/>
              </a:lnSpc>
              <a:spcBef>
                <a:spcPts val="0"/>
              </a:spcBef>
              <a:spcAft>
                <a:spcPts val="800"/>
              </a:spcAft>
            </a:pPr>
            <a:br>
              <a:rPr lang="en-CA" sz="3100" dirty="0">
                <a:solidFill>
                  <a:schemeClr val="bg1"/>
                </a:solidFill>
              </a:rPr>
            </a:br>
            <a:r>
              <a:rPr lang="en-CA" sz="3100" b="0" i="0" u="none" strike="noStrike" kern="1200" spc="0" dirty="0">
                <a:solidFill>
                  <a:schemeClr val="bg1"/>
                </a:solidFill>
                <a:effectLst/>
              </a:rPr>
              <a:t>              5) Remember to stay in window of tolerance by pendulating</a:t>
            </a:r>
            <a:br>
              <a:rPr lang="en-CA" sz="1400" b="0" i="0" u="none" strike="noStrike" dirty="0">
                <a:solidFill>
                  <a:schemeClr val="bg1"/>
                </a:solidFill>
                <a:effectLst/>
              </a:rPr>
            </a:br>
            <a:endParaRPr lang="en-CA" sz="3200" dirty="0">
              <a:solidFill>
                <a:schemeClr val="bg1"/>
              </a:solidFill>
            </a:endParaRPr>
          </a:p>
        </p:txBody>
      </p:sp>
      <p:pic>
        <p:nvPicPr>
          <p:cNvPr id="7" name="Content Placeholder 6">
            <a:extLst>
              <a:ext uri="{FF2B5EF4-FFF2-40B4-BE49-F238E27FC236}">
                <a16:creationId xmlns:a16="http://schemas.microsoft.com/office/drawing/2014/main" id="{8E886764-F290-4210-8018-B9C29D23A377}"/>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30873" y="1365435"/>
            <a:ext cx="4064952" cy="4808537"/>
          </a:xfrm>
          <a:prstGeom prst="rect">
            <a:avLst/>
          </a:prstGeom>
        </p:spPr>
      </p:pic>
      <p:pic>
        <p:nvPicPr>
          <p:cNvPr id="8" name="Content Placeholder 7">
            <a:extLst>
              <a:ext uri="{FF2B5EF4-FFF2-40B4-BE49-F238E27FC236}">
                <a16:creationId xmlns:a16="http://schemas.microsoft.com/office/drawing/2014/main" id="{6A73F7F0-2E75-47FF-9F4C-44D0DB055D00}"/>
              </a:ext>
            </a:extLst>
          </p:cNvPr>
          <p:cNvPicPr>
            <a:picLocks noGrp="1" noChangeAspect="1"/>
          </p:cNvPicPr>
          <p:nvPr>
            <p:ph sz="half" idx="4294967295"/>
          </p:nvPr>
        </p:nvPicPr>
        <p:blipFill>
          <a:blip r:embed="rId3"/>
          <a:stretch>
            <a:fillRect/>
          </a:stretch>
        </p:blipFill>
        <p:spPr>
          <a:xfrm>
            <a:off x="6173640" y="707786"/>
            <a:ext cx="4667250" cy="2314575"/>
          </a:xfrm>
        </p:spPr>
      </p:pic>
      <p:sp>
        <p:nvSpPr>
          <p:cNvPr id="4" name="TextBox 3">
            <a:extLst>
              <a:ext uri="{FF2B5EF4-FFF2-40B4-BE49-F238E27FC236}">
                <a16:creationId xmlns:a16="http://schemas.microsoft.com/office/drawing/2014/main" id="{AB5153E7-8D70-BFC6-AC5D-0118C1514AFB}"/>
              </a:ext>
            </a:extLst>
          </p:cNvPr>
          <p:cNvSpPr txBox="1"/>
          <p:nvPr/>
        </p:nvSpPr>
        <p:spPr>
          <a:xfrm>
            <a:off x="4886325" y="3022361"/>
            <a:ext cx="7241880" cy="3693319"/>
          </a:xfrm>
          <a:prstGeom prst="rect">
            <a:avLst/>
          </a:prstGeom>
          <a:noFill/>
        </p:spPr>
        <p:txBody>
          <a:bodyPr wrap="square">
            <a:spAutoFit/>
          </a:bodyPr>
          <a:lstStyle/>
          <a:p>
            <a:pPr marL="285750" indent="-285750">
              <a:buFont typeface="Arial" panose="020B0604020202020204" pitchFamily="34" charset="0"/>
              <a:buChar char="•"/>
            </a:pPr>
            <a:r>
              <a:rPr lang="en-CA" dirty="0">
                <a:solidFill>
                  <a:schemeClr val="tx2"/>
                </a:solidFill>
                <a:latin typeface="Arial" panose="020B0604020202020204" pitchFamily="34" charset="0"/>
                <a:cs typeface="Arial" panose="020B0604020202020204" pitchFamily="34" charset="0"/>
              </a:rPr>
              <a:t>Pendulating, which comes from the word pendulum, means swinging from one thing or place to another.</a:t>
            </a:r>
          </a:p>
          <a:p>
            <a:pPr marL="285750" indent="-285750">
              <a:buFont typeface="Arial" panose="020B0604020202020204" pitchFamily="34" charset="0"/>
              <a:buChar char="•"/>
            </a:pPr>
            <a:r>
              <a:rPr lang="en-CA" sz="1800" dirty="0">
                <a:solidFill>
                  <a:schemeClr val="tx2"/>
                </a:solidFill>
                <a:latin typeface="Arial" panose="020B0604020202020204" pitchFamily="34" charset="0"/>
                <a:cs typeface="Arial" panose="020B0604020202020204" pitchFamily="34" charset="0"/>
              </a:rPr>
              <a:t>When people have feelings, they also have thoughts and images that </a:t>
            </a:r>
            <a:r>
              <a:rPr lang="en-CA" dirty="0">
                <a:solidFill>
                  <a:schemeClr val="tx2"/>
                </a:solidFill>
                <a:latin typeface="Arial" panose="020B0604020202020204" pitchFamily="34" charset="0"/>
                <a:cs typeface="Arial" panose="020B0604020202020204" pitchFamily="34" charset="0"/>
              </a:rPr>
              <a:t>accompany</a:t>
            </a:r>
            <a:r>
              <a:rPr lang="en-CA" sz="1800" dirty="0">
                <a:solidFill>
                  <a:schemeClr val="tx2"/>
                </a:solidFill>
                <a:latin typeface="Arial" panose="020B0604020202020204" pitchFamily="34" charset="0"/>
                <a:cs typeface="Arial" panose="020B0604020202020204" pitchFamily="34" charset="0"/>
              </a:rPr>
              <a:t> those </a:t>
            </a:r>
            <a:r>
              <a:rPr lang="en-CA" dirty="0">
                <a:solidFill>
                  <a:schemeClr val="tx2"/>
                </a:solidFill>
                <a:latin typeface="Arial" panose="020B0604020202020204" pitchFamily="34" charset="0"/>
                <a:cs typeface="Arial" panose="020B0604020202020204" pitchFamily="34" charset="0"/>
              </a:rPr>
              <a:t>feelings</a:t>
            </a:r>
            <a:r>
              <a:rPr lang="en-CA" sz="1800" dirty="0">
                <a:solidFill>
                  <a:schemeClr val="tx2"/>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CA" dirty="0">
                <a:solidFill>
                  <a:schemeClr val="tx2"/>
                </a:solidFill>
                <a:latin typeface="Arial" panose="020B0604020202020204" pitchFamily="34" charset="0"/>
                <a:cs typeface="Arial" panose="020B0604020202020204" pitchFamily="34" charset="0"/>
              </a:rPr>
              <a:t>One way of soothing yourself, when you are experiencing intense negative feelings, and bringing yourself back to the window of tolerable emotions, involves distraction or self-soothing: you learn to identify that you are emotional and learn to have alternative thoughts, a soothing inner dialogue, and/or calming and soothing images. When you are better regulated you can then revisit the original thoughts you were having</a:t>
            </a:r>
          </a:p>
          <a:p>
            <a:pPr marL="285750" indent="-285750">
              <a:buFont typeface="Arial" panose="020B0604020202020204" pitchFamily="34" charset="0"/>
              <a:buChar char="•"/>
            </a:pPr>
            <a:r>
              <a:rPr lang="en-CA" dirty="0">
                <a:solidFill>
                  <a:schemeClr val="tx2"/>
                </a:solidFill>
                <a:latin typeface="Arial" panose="020B0604020202020204" pitchFamily="34" charset="0"/>
                <a:cs typeface="Arial" panose="020B0604020202020204" pitchFamily="34" charset="0"/>
              </a:rPr>
              <a:t>To get good at pendulating you  have to plan and practice it as we will further discuss when we talk about crisis plans</a:t>
            </a:r>
            <a:r>
              <a:rPr lang="en-CA" dirty="0">
                <a:solidFill>
                  <a:schemeClr val="tx2"/>
                </a:solidFill>
              </a:rPr>
              <a:t>.</a:t>
            </a:r>
            <a:endParaRPr lang="en-CA" sz="1800" dirty="0">
              <a:solidFill>
                <a:schemeClr val="tx2"/>
              </a:solidFill>
            </a:endParaRPr>
          </a:p>
        </p:txBody>
      </p:sp>
      <p:sp>
        <p:nvSpPr>
          <p:cNvPr id="3" name="Oval 2">
            <a:extLst>
              <a:ext uri="{FF2B5EF4-FFF2-40B4-BE49-F238E27FC236}">
                <a16:creationId xmlns:a16="http://schemas.microsoft.com/office/drawing/2014/main" id="{03CB2A04-B1CB-A420-29DE-3C5CC84FAD13}"/>
              </a:ext>
            </a:extLst>
          </p:cNvPr>
          <p:cNvSpPr/>
          <p:nvPr/>
        </p:nvSpPr>
        <p:spPr>
          <a:xfrm>
            <a:off x="4886325" y="2923749"/>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AA652DA0-16F5-890D-F8B6-0350C006050D}"/>
              </a:ext>
            </a:extLst>
          </p:cNvPr>
          <p:cNvSpPr>
            <a:spLocks noGrp="1"/>
          </p:cNvSpPr>
          <p:nvPr>
            <p:ph type="sldNum" sz="quarter" idx="12"/>
          </p:nvPr>
        </p:nvSpPr>
        <p:spPr/>
        <p:txBody>
          <a:bodyPr/>
          <a:lstStyle/>
          <a:p>
            <a:fld id="{33ED1689-1C0B-4D00-A14A-39B713266422}" type="slidenum">
              <a:rPr lang="en-CA" smtClean="0"/>
              <a:t>55</a:t>
            </a:fld>
            <a:endParaRPr lang="en-CA"/>
          </a:p>
        </p:txBody>
      </p:sp>
    </p:spTree>
    <p:extLst>
      <p:ext uri="{BB962C8B-B14F-4D97-AF65-F5344CB8AC3E}">
        <p14:creationId xmlns:p14="http://schemas.microsoft.com/office/powerpoint/2010/main" val="2120383809"/>
      </p:ext>
    </p:extLst>
  </p:cSld>
  <p:clrMapOvr>
    <a:masterClrMapping/>
  </p:clrMapOvr>
  <mc:AlternateContent xmlns:mc="http://schemas.openxmlformats.org/markup-compatibility/2006" xmlns:p14="http://schemas.microsoft.com/office/powerpoint/2010/main">
    <mc:Choice Requires="p14">
      <p:transition spd="slow" p14:dur="2000" advTm="155188"/>
    </mc:Choice>
    <mc:Fallback xmlns="">
      <p:transition spd="slow" advTm="155188"/>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22D3C-D3E2-4D10-38DD-F403BDA9EFEE}"/>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899632DB-A19A-591B-F7FB-67DE430D1EE3}"/>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2724C0B1-505E-C188-C5AE-428D47D83EFC}"/>
              </a:ext>
            </a:extLst>
          </p:cNvPr>
          <p:cNvGraphicFramePr>
            <a:graphicFrameLocks noGrp="1"/>
          </p:cNvGraphicFramePr>
          <p:nvPr>
            <p:ph idx="4294967295"/>
            <p:extLst>
              <p:ext uri="{D42A27DB-BD31-4B8C-83A1-F6EECF244321}">
                <p14:modId xmlns:p14="http://schemas.microsoft.com/office/powerpoint/2010/main" val="2586559829"/>
              </p:ext>
            </p:extLst>
          </p:nvPr>
        </p:nvGraphicFramePr>
        <p:xfrm>
          <a:off x="957096" y="631013"/>
          <a:ext cx="10223970" cy="5503018"/>
        </p:xfrm>
        <a:graphic>
          <a:graphicData uri="http://schemas.openxmlformats.org/drawingml/2006/table">
            <a:tbl>
              <a:tblPr>
                <a:noFill/>
                <a:tableStyleId>{8EC20E35-A176-4012-BC5E-935CFFF8708E}</a:tableStyleId>
              </a:tblPr>
              <a:tblGrid>
                <a:gridCol w="5515077">
                  <a:extLst>
                    <a:ext uri="{9D8B030D-6E8A-4147-A177-3AD203B41FA5}">
                      <a16:colId xmlns:a16="http://schemas.microsoft.com/office/drawing/2014/main" val="98980183"/>
                    </a:ext>
                  </a:extLst>
                </a:gridCol>
                <a:gridCol w="2231925">
                  <a:extLst>
                    <a:ext uri="{9D8B030D-6E8A-4147-A177-3AD203B41FA5}">
                      <a16:colId xmlns:a16="http://schemas.microsoft.com/office/drawing/2014/main" val="1774837981"/>
                    </a:ext>
                  </a:extLst>
                </a:gridCol>
                <a:gridCol w="2476968">
                  <a:extLst>
                    <a:ext uri="{9D8B030D-6E8A-4147-A177-3AD203B41FA5}">
                      <a16:colId xmlns:a16="http://schemas.microsoft.com/office/drawing/2014/main" val="878115273"/>
                    </a:ext>
                  </a:extLst>
                </a:gridCol>
              </a:tblGrid>
              <a:tr h="1176917">
                <a:tc gridSpan="3">
                  <a:txBody>
                    <a:bodyPr/>
                    <a:lstStyle/>
                    <a:p>
                      <a:pPr algn="l">
                        <a:lnSpc>
                          <a:spcPct val="107000"/>
                        </a:lnSpc>
                        <a:spcAft>
                          <a:spcPts val="800"/>
                        </a:spcAft>
                      </a:pPr>
                      <a:r>
                        <a:rPr lang="en-CA" sz="3200" cap="none" spc="0" dirty="0">
                          <a:solidFill>
                            <a:schemeClr val="bg1"/>
                          </a:solidFill>
                          <a:effectLst/>
                        </a:rPr>
                        <a:t>                     </a:t>
                      </a:r>
                    </a:p>
                    <a:p>
                      <a:pPr algn="l">
                        <a:lnSpc>
                          <a:spcPct val="107000"/>
                        </a:lnSpc>
                        <a:spcAft>
                          <a:spcPts val="800"/>
                        </a:spcAft>
                      </a:pPr>
                      <a:r>
                        <a:rPr lang="en-CA" sz="3200" cap="none" spc="0" dirty="0">
                          <a:solidFill>
                            <a:schemeClr val="bg1"/>
                          </a:solidFill>
                          <a:effectLst/>
                        </a:rPr>
                        <a:t>                          HOLES ANALYSIS TEMPLATE</a:t>
                      </a:r>
                      <a:endParaRPr lang="en-CA" sz="32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20996">
                <a:tc gridSpan="3">
                  <a:txBody>
                    <a:bodyPr/>
                    <a:lstStyle/>
                    <a:p>
                      <a:pPr algn="l">
                        <a:lnSpc>
                          <a:spcPct val="107000"/>
                        </a:lnSpc>
                        <a:spcAft>
                          <a:spcPts val="800"/>
                        </a:spcAft>
                      </a:pPr>
                      <a:r>
                        <a:rPr lang="en-CA" sz="2100" cap="none" spc="0" dirty="0">
                          <a:solidFill>
                            <a:schemeClr val="tx1"/>
                          </a:solidFill>
                          <a:effectLst/>
                        </a:rPr>
                        <a:t>Remember to stay in window of tolerance by pendulating</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20996">
                <a:tc gridSpan="3">
                  <a:txBody>
                    <a:bodyPr/>
                    <a:lstStyle/>
                    <a:p>
                      <a:pPr algn="l">
                        <a:lnSpc>
                          <a:spcPct val="107000"/>
                        </a:lnSpc>
                        <a:spcAft>
                          <a:spcPts val="800"/>
                        </a:spcAft>
                      </a:pPr>
                      <a:r>
                        <a:rPr lang="en-CA" sz="2100" cap="none" spc="0" dirty="0">
                          <a:solidFill>
                            <a:srgbClr val="FF0000"/>
                          </a:solidFill>
                          <a:effectLst/>
                        </a:rPr>
                        <a:t>What was the topography of your activation?</a:t>
                      </a:r>
                      <a:endParaRPr lang="en-CA" sz="2100"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20996">
                <a:tc>
                  <a:txBody>
                    <a:bodyPr/>
                    <a:lstStyle/>
                    <a:p>
                      <a:pPr algn="l">
                        <a:lnSpc>
                          <a:spcPct val="107000"/>
                        </a:lnSpc>
                        <a:spcAft>
                          <a:spcPts val="800"/>
                        </a:spcAft>
                      </a:pPr>
                      <a:r>
                        <a:rPr lang="en-CA" sz="2100" cap="none" spc="0" dirty="0">
                          <a:solidFill>
                            <a:schemeClr val="tx1"/>
                          </a:solidFill>
                          <a:effectLst/>
                        </a:rPr>
                        <a:t>Was there a trigger(s) for the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20996">
                <a:tc>
                  <a:txBody>
                    <a:bodyPr/>
                    <a:lstStyle/>
                    <a:p>
                      <a:pPr algn="l">
                        <a:lnSpc>
                          <a:spcPct val="107000"/>
                        </a:lnSpc>
                        <a:spcAft>
                          <a:spcPts val="800"/>
                        </a:spcAft>
                      </a:pPr>
                      <a:r>
                        <a:rPr lang="en-CA" sz="2100" cap="none" spc="0">
                          <a:solidFill>
                            <a:schemeClr val="tx1"/>
                          </a:solidFill>
                          <a:effectLst/>
                        </a:rPr>
                        <a:t>What did you feel when activated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20996">
                <a:tc gridSpan="3">
                  <a:txBody>
                    <a:bodyPr/>
                    <a:lstStyle/>
                    <a:p>
                      <a:pPr algn="l">
                        <a:lnSpc>
                          <a:spcPct val="107000"/>
                        </a:lnSpc>
                        <a:spcAft>
                          <a:spcPts val="800"/>
                        </a:spcAft>
                      </a:pPr>
                      <a:r>
                        <a:rPr lang="en-CA" sz="2100" cap="none" spc="0">
                          <a:solidFill>
                            <a:schemeClr val="tx1"/>
                          </a:solidFill>
                          <a:effectLst/>
                        </a:rPr>
                        <a:t>Notice the sensations in your body without judging or trying to change them</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20996">
                <a:tc gridSpan="2">
                  <a:txBody>
                    <a:bodyPr/>
                    <a:lstStyle/>
                    <a:p>
                      <a:pPr algn="l">
                        <a:lnSpc>
                          <a:spcPct val="107000"/>
                        </a:lnSpc>
                        <a:spcAft>
                          <a:spcPts val="800"/>
                        </a:spcAft>
                      </a:pPr>
                      <a:r>
                        <a:rPr lang="en-CA" sz="2100" cap="none" spc="0">
                          <a:solidFill>
                            <a:schemeClr val="tx1"/>
                          </a:solidFill>
                          <a:effectLst/>
                        </a:rPr>
                        <a:t>What thoughts were associated with each feeling listed above?</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20996">
                <a:tc gridSpan="2">
                  <a:txBody>
                    <a:bodyPr/>
                    <a:lstStyle/>
                    <a:p>
                      <a:pPr algn="l">
                        <a:lnSpc>
                          <a:spcPct val="107000"/>
                        </a:lnSpc>
                        <a:spcAft>
                          <a:spcPts val="800"/>
                        </a:spcAft>
                      </a:pPr>
                      <a:r>
                        <a:rPr lang="en-CA" sz="2100" cap="none" spc="0">
                          <a:solidFill>
                            <a:schemeClr val="tx1"/>
                          </a:solidFill>
                          <a:effectLst/>
                        </a:rPr>
                        <a:t>What behaviors or urges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20996">
                <a:tc gridSpan="3">
                  <a:txBody>
                    <a:bodyPr/>
                    <a:lstStyle/>
                    <a:p>
                      <a:pPr algn="l">
                        <a:lnSpc>
                          <a:spcPct val="107000"/>
                        </a:lnSpc>
                        <a:spcAft>
                          <a:spcPts val="800"/>
                        </a:spcAft>
                      </a:pPr>
                      <a:r>
                        <a:rPr lang="en-CA" sz="2100" cap="none" spc="0" dirty="0">
                          <a:solidFill>
                            <a:schemeClr val="tx1"/>
                          </a:solidFill>
                          <a:effectLst/>
                        </a:rPr>
                        <a:t>What was your energy balance before the activation? 0-10</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
        <p:nvSpPr>
          <p:cNvPr id="3" name="TextBox 2">
            <a:extLst>
              <a:ext uri="{FF2B5EF4-FFF2-40B4-BE49-F238E27FC236}">
                <a16:creationId xmlns:a16="http://schemas.microsoft.com/office/drawing/2014/main" id="{487BF10D-65CE-3B86-6B7C-EA0F79DE208F}"/>
              </a:ext>
            </a:extLst>
          </p:cNvPr>
          <p:cNvSpPr txBox="1"/>
          <p:nvPr/>
        </p:nvSpPr>
        <p:spPr>
          <a:xfrm>
            <a:off x="728528" y="1813957"/>
            <a:ext cx="392784" cy="369332"/>
          </a:xfrm>
          <a:prstGeom prst="rect">
            <a:avLst/>
          </a:prstGeom>
          <a:noFill/>
        </p:spPr>
        <p:txBody>
          <a:bodyPr wrap="square">
            <a:spAutoFit/>
          </a:bodyPr>
          <a:lstStyle/>
          <a:p>
            <a:r>
              <a:rPr lang="en-CA"/>
              <a:t>1.</a:t>
            </a:r>
          </a:p>
        </p:txBody>
      </p:sp>
      <p:sp>
        <p:nvSpPr>
          <p:cNvPr id="9" name="TextBox 8">
            <a:extLst>
              <a:ext uri="{FF2B5EF4-FFF2-40B4-BE49-F238E27FC236}">
                <a16:creationId xmlns:a16="http://schemas.microsoft.com/office/drawing/2014/main" id="{73A516C4-8E9C-5C97-0C49-443FE9F06E8C}"/>
              </a:ext>
            </a:extLst>
          </p:cNvPr>
          <p:cNvSpPr txBox="1"/>
          <p:nvPr/>
        </p:nvSpPr>
        <p:spPr>
          <a:xfrm>
            <a:off x="721415" y="2376444"/>
            <a:ext cx="471365" cy="369332"/>
          </a:xfrm>
          <a:prstGeom prst="rect">
            <a:avLst/>
          </a:prstGeom>
          <a:noFill/>
        </p:spPr>
        <p:txBody>
          <a:bodyPr wrap="square">
            <a:spAutoFit/>
          </a:bodyPr>
          <a:lstStyle/>
          <a:p>
            <a:r>
              <a:rPr lang="en-CA" dirty="0"/>
              <a:t>2.</a:t>
            </a:r>
          </a:p>
        </p:txBody>
      </p:sp>
      <p:sp>
        <p:nvSpPr>
          <p:cNvPr id="11" name="TextBox 10">
            <a:extLst>
              <a:ext uri="{FF2B5EF4-FFF2-40B4-BE49-F238E27FC236}">
                <a16:creationId xmlns:a16="http://schemas.microsoft.com/office/drawing/2014/main" id="{349FFD87-8966-FB0B-6CFD-A5F9E0464CC1}"/>
              </a:ext>
            </a:extLst>
          </p:cNvPr>
          <p:cNvSpPr txBox="1"/>
          <p:nvPr/>
        </p:nvSpPr>
        <p:spPr>
          <a:xfrm>
            <a:off x="728528" y="2909131"/>
            <a:ext cx="392784" cy="369332"/>
          </a:xfrm>
          <a:prstGeom prst="rect">
            <a:avLst/>
          </a:prstGeom>
          <a:noFill/>
        </p:spPr>
        <p:txBody>
          <a:bodyPr wrap="square">
            <a:spAutoFit/>
          </a:bodyPr>
          <a:lstStyle/>
          <a:p>
            <a:r>
              <a:rPr lang="en-CA" dirty="0"/>
              <a:t>3.</a:t>
            </a:r>
          </a:p>
        </p:txBody>
      </p:sp>
      <p:sp>
        <p:nvSpPr>
          <p:cNvPr id="15" name="TextBox 14">
            <a:extLst>
              <a:ext uri="{FF2B5EF4-FFF2-40B4-BE49-F238E27FC236}">
                <a16:creationId xmlns:a16="http://schemas.microsoft.com/office/drawing/2014/main" id="{D94BE849-1B5A-13BE-F217-93708F0E3CDA}"/>
              </a:ext>
            </a:extLst>
          </p:cNvPr>
          <p:cNvSpPr txBox="1"/>
          <p:nvPr/>
        </p:nvSpPr>
        <p:spPr>
          <a:xfrm>
            <a:off x="687564" y="3397802"/>
            <a:ext cx="471365" cy="369332"/>
          </a:xfrm>
          <a:prstGeom prst="rect">
            <a:avLst/>
          </a:prstGeom>
          <a:noFill/>
        </p:spPr>
        <p:txBody>
          <a:bodyPr wrap="square">
            <a:spAutoFit/>
          </a:bodyPr>
          <a:lstStyle/>
          <a:p>
            <a:r>
              <a:rPr lang="en-CA"/>
              <a:t>4.</a:t>
            </a:r>
          </a:p>
        </p:txBody>
      </p:sp>
      <p:sp>
        <p:nvSpPr>
          <p:cNvPr id="18" name="TextBox 17">
            <a:extLst>
              <a:ext uri="{FF2B5EF4-FFF2-40B4-BE49-F238E27FC236}">
                <a16:creationId xmlns:a16="http://schemas.microsoft.com/office/drawing/2014/main" id="{8C721CAF-77D5-3768-6905-0CCA01F89CD6}"/>
              </a:ext>
            </a:extLst>
          </p:cNvPr>
          <p:cNvSpPr txBox="1"/>
          <p:nvPr/>
        </p:nvSpPr>
        <p:spPr>
          <a:xfrm>
            <a:off x="709222" y="3921463"/>
            <a:ext cx="471365" cy="369332"/>
          </a:xfrm>
          <a:prstGeom prst="rect">
            <a:avLst/>
          </a:prstGeom>
          <a:noFill/>
        </p:spPr>
        <p:txBody>
          <a:bodyPr wrap="square">
            <a:spAutoFit/>
          </a:bodyPr>
          <a:lstStyle/>
          <a:p>
            <a:r>
              <a:rPr lang="en-CA" dirty="0"/>
              <a:t>5.</a:t>
            </a:r>
          </a:p>
        </p:txBody>
      </p:sp>
      <p:sp>
        <p:nvSpPr>
          <p:cNvPr id="20" name="TextBox 19">
            <a:extLst>
              <a:ext uri="{FF2B5EF4-FFF2-40B4-BE49-F238E27FC236}">
                <a16:creationId xmlns:a16="http://schemas.microsoft.com/office/drawing/2014/main" id="{C3A9C128-9FB7-7A6E-E9CE-7D2DF27A5FA7}"/>
              </a:ext>
            </a:extLst>
          </p:cNvPr>
          <p:cNvSpPr txBox="1"/>
          <p:nvPr/>
        </p:nvSpPr>
        <p:spPr>
          <a:xfrm>
            <a:off x="698413" y="4477273"/>
            <a:ext cx="471365" cy="369332"/>
          </a:xfrm>
          <a:prstGeom prst="rect">
            <a:avLst/>
          </a:prstGeom>
          <a:noFill/>
        </p:spPr>
        <p:txBody>
          <a:bodyPr wrap="square">
            <a:spAutoFit/>
          </a:bodyPr>
          <a:lstStyle/>
          <a:p>
            <a:r>
              <a:rPr lang="en-CA"/>
              <a:t>6.</a:t>
            </a:r>
          </a:p>
        </p:txBody>
      </p:sp>
      <p:sp>
        <p:nvSpPr>
          <p:cNvPr id="22" name="TextBox 21">
            <a:extLst>
              <a:ext uri="{FF2B5EF4-FFF2-40B4-BE49-F238E27FC236}">
                <a16:creationId xmlns:a16="http://schemas.microsoft.com/office/drawing/2014/main" id="{42ED39A4-A543-70F9-6AB2-23A8F599974D}"/>
              </a:ext>
            </a:extLst>
          </p:cNvPr>
          <p:cNvSpPr txBox="1"/>
          <p:nvPr/>
        </p:nvSpPr>
        <p:spPr>
          <a:xfrm>
            <a:off x="721415" y="4963217"/>
            <a:ext cx="421359" cy="369332"/>
          </a:xfrm>
          <a:prstGeom prst="rect">
            <a:avLst/>
          </a:prstGeom>
          <a:noFill/>
        </p:spPr>
        <p:txBody>
          <a:bodyPr wrap="square">
            <a:spAutoFit/>
          </a:bodyPr>
          <a:lstStyle/>
          <a:p>
            <a:r>
              <a:rPr lang="en-CA" dirty="0"/>
              <a:t>7.</a:t>
            </a:r>
          </a:p>
        </p:txBody>
      </p:sp>
      <p:sp>
        <p:nvSpPr>
          <p:cNvPr id="4" name="TextBox 3">
            <a:extLst>
              <a:ext uri="{FF2B5EF4-FFF2-40B4-BE49-F238E27FC236}">
                <a16:creationId xmlns:a16="http://schemas.microsoft.com/office/drawing/2014/main" id="{874D0072-0163-3DA5-77C6-446137332D6F}"/>
              </a:ext>
            </a:extLst>
          </p:cNvPr>
          <p:cNvSpPr txBox="1"/>
          <p:nvPr/>
        </p:nvSpPr>
        <p:spPr>
          <a:xfrm>
            <a:off x="753591" y="5564039"/>
            <a:ext cx="407011" cy="369332"/>
          </a:xfrm>
          <a:prstGeom prst="rect">
            <a:avLst/>
          </a:prstGeom>
          <a:noFill/>
        </p:spPr>
        <p:txBody>
          <a:bodyPr wrap="square">
            <a:spAutoFit/>
          </a:bodyPr>
          <a:lstStyle/>
          <a:p>
            <a:r>
              <a:rPr lang="en-CA" dirty="0"/>
              <a:t>8.</a:t>
            </a:r>
          </a:p>
        </p:txBody>
      </p:sp>
      <p:sp>
        <p:nvSpPr>
          <p:cNvPr id="5" name="TextBox 4">
            <a:extLst>
              <a:ext uri="{FF2B5EF4-FFF2-40B4-BE49-F238E27FC236}">
                <a16:creationId xmlns:a16="http://schemas.microsoft.com/office/drawing/2014/main" id="{498CAA4C-2027-D6CF-C494-68F7CAC91C96}"/>
              </a:ext>
            </a:extLst>
          </p:cNvPr>
          <p:cNvSpPr txBox="1"/>
          <p:nvPr/>
        </p:nvSpPr>
        <p:spPr>
          <a:xfrm>
            <a:off x="8641" y="550352"/>
            <a:ext cx="12120880" cy="830997"/>
          </a:xfrm>
          <a:prstGeom prst="rect">
            <a:avLst/>
          </a:prstGeom>
          <a:noFill/>
        </p:spPr>
        <p:txBody>
          <a:bodyPr wrap="square">
            <a:spAutoFit/>
          </a:bodyPr>
          <a:lstStyle/>
          <a:p>
            <a:r>
              <a:rPr lang="en-CA" sz="2400" dirty="0"/>
              <a:t> 4) use the holes analysis template to understand what happened, what you felt, thought, and did. Do steps 1-8 on chain analysis template.</a:t>
            </a:r>
          </a:p>
        </p:txBody>
      </p:sp>
      <p:sp>
        <p:nvSpPr>
          <p:cNvPr id="2" name="Slide Number Placeholder 1">
            <a:extLst>
              <a:ext uri="{FF2B5EF4-FFF2-40B4-BE49-F238E27FC236}">
                <a16:creationId xmlns:a16="http://schemas.microsoft.com/office/drawing/2014/main" id="{5CF3B69C-591F-CC94-1F1A-DDBF812283B6}"/>
              </a:ext>
            </a:extLst>
          </p:cNvPr>
          <p:cNvSpPr>
            <a:spLocks noGrp="1"/>
          </p:cNvSpPr>
          <p:nvPr>
            <p:ph type="sldNum" sz="quarter" idx="12"/>
          </p:nvPr>
        </p:nvSpPr>
        <p:spPr/>
        <p:txBody>
          <a:bodyPr/>
          <a:lstStyle/>
          <a:p>
            <a:fld id="{33ED1689-1C0B-4D00-A14A-39B713266422}" type="slidenum">
              <a:rPr lang="en-CA" smtClean="0"/>
              <a:t>56</a:t>
            </a:fld>
            <a:endParaRPr lang="en-CA"/>
          </a:p>
        </p:txBody>
      </p:sp>
      <p:sp>
        <p:nvSpPr>
          <p:cNvPr id="10" name="TextBox 9">
            <a:extLst>
              <a:ext uri="{FF2B5EF4-FFF2-40B4-BE49-F238E27FC236}">
                <a16:creationId xmlns:a16="http://schemas.microsoft.com/office/drawing/2014/main" id="{60A7654C-774C-FDF2-4F52-69A92067EC54}"/>
              </a:ext>
            </a:extLst>
          </p:cNvPr>
          <p:cNvSpPr txBox="1"/>
          <p:nvPr/>
        </p:nvSpPr>
        <p:spPr>
          <a:xfrm>
            <a:off x="3888659" y="0"/>
            <a:ext cx="8426244" cy="584775"/>
          </a:xfrm>
          <a:prstGeom prst="rect">
            <a:avLst/>
          </a:prstGeom>
          <a:noFill/>
        </p:spPr>
        <p:txBody>
          <a:bodyPr wrap="square">
            <a:spAutoFit/>
          </a:bodyPr>
          <a:lstStyle/>
          <a:p>
            <a:r>
              <a:rPr lang="en-CA" sz="3200" dirty="0">
                <a:solidFill>
                  <a:schemeClr val="bg1"/>
                </a:solidFill>
              </a:rPr>
              <a:t>ALGORITHM step 4</a:t>
            </a:r>
            <a:endParaRPr lang="en-CA" sz="3200" dirty="0"/>
          </a:p>
        </p:txBody>
      </p:sp>
    </p:spTree>
    <p:extLst>
      <p:ext uri="{BB962C8B-B14F-4D97-AF65-F5344CB8AC3E}">
        <p14:creationId xmlns:p14="http://schemas.microsoft.com/office/powerpoint/2010/main" val="198489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1824F965-E9E3-E74E-35C7-DEF57E7333E2}"/>
              </a:ext>
            </a:extLst>
          </p:cNvPr>
          <p:cNvGraphicFramePr>
            <a:graphicFrameLocks noChangeAspect="1"/>
          </p:cNvGraphicFramePr>
          <p:nvPr/>
        </p:nvGraphicFramePr>
        <p:xfrm>
          <a:off x="92075" y="565609"/>
          <a:ext cx="11945954" cy="6127422"/>
        </p:xfrm>
        <a:graphic>
          <a:graphicData uri="http://schemas.openxmlformats.org/presentationml/2006/ole">
            <mc:AlternateContent xmlns:mc="http://schemas.openxmlformats.org/markup-compatibility/2006">
              <mc:Choice xmlns:v="urn:schemas-microsoft-com:vml" Requires="v">
                <p:oleObj name="Presentation" r:id="rId2" imgW="4572042" imgH="3429229" progId="PowerPoint.Show.12">
                  <p:embed/>
                </p:oleObj>
              </mc:Choice>
              <mc:Fallback>
                <p:oleObj name="Presentation" r:id="rId2" imgW="4572042" imgH="3429229" progId="PowerPoint.Show.12">
                  <p:embed/>
                  <p:pic>
                    <p:nvPicPr>
                      <p:cNvPr id="2" name="Object 1">
                        <a:hlinkClick r:id="" action="ppaction://ole?verb=0"/>
                        <a:extLst>
                          <a:ext uri="{FF2B5EF4-FFF2-40B4-BE49-F238E27FC236}">
                            <a16:creationId xmlns:a16="http://schemas.microsoft.com/office/drawing/2014/main" id="{1824F965-E9E3-E74E-35C7-DEF57E7333E2}"/>
                          </a:ext>
                        </a:extLst>
                      </p:cNvPr>
                      <p:cNvPicPr/>
                      <p:nvPr/>
                    </p:nvPicPr>
                    <p:blipFill>
                      <a:blip r:embed="rId3"/>
                      <a:stretch>
                        <a:fillRect/>
                      </a:stretch>
                    </p:blipFill>
                    <p:spPr>
                      <a:xfrm>
                        <a:off x="92075" y="565609"/>
                        <a:ext cx="11945954" cy="612742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86AF8777-4016-FD8A-65C7-361D6EDE3955}"/>
              </a:ext>
            </a:extLst>
          </p:cNvPr>
          <p:cNvSpPr txBox="1"/>
          <p:nvPr/>
        </p:nvSpPr>
        <p:spPr>
          <a:xfrm>
            <a:off x="4593211" y="0"/>
            <a:ext cx="6094428" cy="646331"/>
          </a:xfrm>
          <a:prstGeom prst="rect">
            <a:avLst/>
          </a:prstGeom>
          <a:noFill/>
        </p:spPr>
        <p:txBody>
          <a:bodyPr wrap="square">
            <a:spAutoFit/>
          </a:bodyPr>
          <a:lstStyle/>
          <a:p>
            <a:r>
              <a:rPr lang="en-CA" sz="3600" dirty="0">
                <a:solidFill>
                  <a:schemeClr val="bg1"/>
                </a:solidFill>
              </a:rPr>
              <a:t>TOPOGRAPHY</a:t>
            </a:r>
            <a:endParaRPr lang="en-CA" sz="3600" dirty="0"/>
          </a:p>
        </p:txBody>
      </p:sp>
      <p:sp>
        <p:nvSpPr>
          <p:cNvPr id="3" name="Oval 2">
            <a:extLst>
              <a:ext uri="{FF2B5EF4-FFF2-40B4-BE49-F238E27FC236}">
                <a16:creationId xmlns:a16="http://schemas.microsoft.com/office/drawing/2014/main" id="{6D70BC1C-3A39-5AB1-2A63-3798A1E84150}"/>
              </a:ext>
            </a:extLst>
          </p:cNvPr>
          <p:cNvSpPr/>
          <p:nvPr/>
        </p:nvSpPr>
        <p:spPr>
          <a:xfrm>
            <a:off x="38499" y="59292"/>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FA7BF5F7-2500-22F4-626B-6EC1ADE5259C}"/>
              </a:ext>
            </a:extLst>
          </p:cNvPr>
          <p:cNvSpPr>
            <a:spLocks noGrp="1"/>
          </p:cNvSpPr>
          <p:nvPr>
            <p:ph type="sldNum" sz="quarter" idx="12"/>
          </p:nvPr>
        </p:nvSpPr>
        <p:spPr/>
        <p:txBody>
          <a:bodyPr/>
          <a:lstStyle/>
          <a:p>
            <a:fld id="{33ED1689-1C0B-4D00-A14A-39B713266422}" type="slidenum">
              <a:rPr lang="en-CA" smtClean="0"/>
              <a:t>57</a:t>
            </a:fld>
            <a:endParaRPr lang="en-CA"/>
          </a:p>
        </p:txBody>
      </p:sp>
    </p:spTree>
    <p:extLst>
      <p:ext uri="{BB962C8B-B14F-4D97-AF65-F5344CB8AC3E}">
        <p14:creationId xmlns:p14="http://schemas.microsoft.com/office/powerpoint/2010/main" val="1764301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ographic profile showing the physiographic units. Line of section... |  Download Scientific Diagram">
            <a:extLst>
              <a:ext uri="{FF2B5EF4-FFF2-40B4-BE49-F238E27FC236}">
                <a16:creationId xmlns:a16="http://schemas.microsoft.com/office/drawing/2014/main" id="{0E148ED9-2903-4A94-8572-AA1F6471BA55}"/>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6275109" y="2545080"/>
            <a:ext cx="5505252" cy="29797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ography – News, Research and Analysis – The Conversation – page 1">
            <a:extLst>
              <a:ext uri="{FF2B5EF4-FFF2-40B4-BE49-F238E27FC236}">
                <a16:creationId xmlns:a16="http://schemas.microsoft.com/office/drawing/2014/main" id="{6FF9906A-3F6B-4D27-A2F7-A978B351AD3B}"/>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bwMode="auto">
          <a:xfrm>
            <a:off x="296109" y="2545080"/>
            <a:ext cx="5674593" cy="29797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2285A659-7A38-423B-BC06-C8EB6D736642}"/>
              </a:ext>
            </a:extLst>
          </p:cNvPr>
          <p:cNvSpPr>
            <a:spLocks noGrp="1"/>
          </p:cNvSpPr>
          <p:nvPr>
            <p:ph type="body" idx="4294967295"/>
          </p:nvPr>
        </p:nvSpPr>
        <p:spPr>
          <a:xfrm>
            <a:off x="296109" y="423594"/>
            <a:ext cx="11368725" cy="1376313"/>
          </a:xfrm>
        </p:spPr>
        <p:txBody>
          <a:bodyPr>
            <a:normAutofit/>
          </a:bodyPr>
          <a:lstStyle/>
          <a:p>
            <a:pPr marL="0" indent="0" algn="ctr">
              <a:buNone/>
            </a:pPr>
            <a:r>
              <a:rPr lang="en-CA" sz="3200" b="0" i="0" u="none" strike="noStrike" kern="1200" spc="0" dirty="0">
                <a:solidFill>
                  <a:schemeClr val="bg1"/>
                </a:solidFill>
                <a:effectLst/>
              </a:rPr>
              <a:t> 6)What was the topography of your activation?</a:t>
            </a:r>
            <a:endParaRPr lang="en-CA" sz="3200" dirty="0">
              <a:solidFill>
                <a:schemeClr val="bg1"/>
              </a:solidFill>
            </a:endParaRPr>
          </a:p>
        </p:txBody>
      </p:sp>
      <p:sp>
        <p:nvSpPr>
          <p:cNvPr id="11" name="Text Placeholder 10">
            <a:extLst>
              <a:ext uri="{FF2B5EF4-FFF2-40B4-BE49-F238E27FC236}">
                <a16:creationId xmlns:a16="http://schemas.microsoft.com/office/drawing/2014/main" id="{29F8709E-1758-40CE-9E08-21B33B6AA5CA}"/>
              </a:ext>
            </a:extLst>
          </p:cNvPr>
          <p:cNvSpPr>
            <a:spLocks noGrp="1"/>
          </p:cNvSpPr>
          <p:nvPr>
            <p:ph type="body" sz="quarter" idx="4294967295"/>
          </p:nvPr>
        </p:nvSpPr>
        <p:spPr>
          <a:xfrm>
            <a:off x="148052" y="1505267"/>
            <a:ext cx="11895891" cy="1039813"/>
          </a:xfrm>
        </p:spPr>
        <p:txBody>
          <a:bodyPr>
            <a:normAutofit fontScale="92500"/>
          </a:bodyPr>
          <a:lstStyle/>
          <a:p>
            <a:pPr marL="0" indent="0" algn="ctr">
              <a:buNone/>
            </a:pPr>
            <a:r>
              <a:rPr lang="en-CA" sz="2800" dirty="0"/>
              <a:t>Topography: How the intensity of your targets (emotions, thoughts, behaviors) changes over the course of a period of activation – how you go up and down the steps</a:t>
            </a:r>
          </a:p>
        </p:txBody>
      </p:sp>
      <p:sp>
        <p:nvSpPr>
          <p:cNvPr id="2" name="Slide Number Placeholder 1">
            <a:extLst>
              <a:ext uri="{FF2B5EF4-FFF2-40B4-BE49-F238E27FC236}">
                <a16:creationId xmlns:a16="http://schemas.microsoft.com/office/drawing/2014/main" id="{EB461D5C-94AE-B5A4-A441-C73F8C3C0CDD}"/>
              </a:ext>
            </a:extLst>
          </p:cNvPr>
          <p:cNvSpPr>
            <a:spLocks noGrp="1"/>
          </p:cNvSpPr>
          <p:nvPr>
            <p:ph type="sldNum" sz="quarter" idx="12"/>
          </p:nvPr>
        </p:nvSpPr>
        <p:spPr/>
        <p:txBody>
          <a:bodyPr/>
          <a:lstStyle/>
          <a:p>
            <a:fld id="{33ED1689-1C0B-4D00-A14A-39B713266422}" type="slidenum">
              <a:rPr lang="en-CA" smtClean="0"/>
              <a:t>58</a:t>
            </a:fld>
            <a:endParaRPr lang="en-CA"/>
          </a:p>
        </p:txBody>
      </p:sp>
    </p:spTree>
    <p:extLst>
      <p:ext uri="{BB962C8B-B14F-4D97-AF65-F5344CB8AC3E}">
        <p14:creationId xmlns:p14="http://schemas.microsoft.com/office/powerpoint/2010/main" val="7081105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2CFD-BAA2-91EA-3E46-88886BCC234C}"/>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C3D6ADB8-6DCC-A3C9-4F30-06A293EA731A}"/>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23112A51-65ED-B811-EE38-68DA372A01DC}"/>
              </a:ext>
            </a:extLst>
          </p:cNvPr>
          <p:cNvGraphicFramePr>
            <a:graphicFrameLocks noGrp="1"/>
          </p:cNvGraphicFramePr>
          <p:nvPr>
            <p:ph idx="4294967295"/>
            <p:extLst>
              <p:ext uri="{D42A27DB-BD31-4B8C-83A1-F6EECF244321}">
                <p14:modId xmlns:p14="http://schemas.microsoft.com/office/powerpoint/2010/main" val="4251636378"/>
              </p:ext>
            </p:extLst>
          </p:nvPr>
        </p:nvGraphicFramePr>
        <p:xfrm>
          <a:off x="957096" y="631013"/>
          <a:ext cx="10223970" cy="5503018"/>
        </p:xfrm>
        <a:graphic>
          <a:graphicData uri="http://schemas.openxmlformats.org/drawingml/2006/table">
            <a:tbl>
              <a:tblPr>
                <a:noFill/>
                <a:tableStyleId>{8EC20E35-A176-4012-BC5E-935CFFF8708E}</a:tableStyleId>
              </a:tblPr>
              <a:tblGrid>
                <a:gridCol w="5515077">
                  <a:extLst>
                    <a:ext uri="{9D8B030D-6E8A-4147-A177-3AD203B41FA5}">
                      <a16:colId xmlns:a16="http://schemas.microsoft.com/office/drawing/2014/main" val="98980183"/>
                    </a:ext>
                  </a:extLst>
                </a:gridCol>
                <a:gridCol w="2231925">
                  <a:extLst>
                    <a:ext uri="{9D8B030D-6E8A-4147-A177-3AD203B41FA5}">
                      <a16:colId xmlns:a16="http://schemas.microsoft.com/office/drawing/2014/main" val="1774837981"/>
                    </a:ext>
                  </a:extLst>
                </a:gridCol>
                <a:gridCol w="2476968">
                  <a:extLst>
                    <a:ext uri="{9D8B030D-6E8A-4147-A177-3AD203B41FA5}">
                      <a16:colId xmlns:a16="http://schemas.microsoft.com/office/drawing/2014/main" val="878115273"/>
                    </a:ext>
                  </a:extLst>
                </a:gridCol>
              </a:tblGrid>
              <a:tr h="1176917">
                <a:tc gridSpan="3">
                  <a:txBody>
                    <a:bodyPr/>
                    <a:lstStyle/>
                    <a:p>
                      <a:pPr algn="l">
                        <a:lnSpc>
                          <a:spcPct val="107000"/>
                        </a:lnSpc>
                        <a:spcAft>
                          <a:spcPts val="800"/>
                        </a:spcAft>
                      </a:pPr>
                      <a:r>
                        <a:rPr lang="en-CA" sz="3200" cap="none" spc="0" dirty="0">
                          <a:solidFill>
                            <a:schemeClr val="bg1"/>
                          </a:solidFill>
                          <a:effectLst/>
                        </a:rPr>
                        <a:t>                     </a:t>
                      </a:r>
                    </a:p>
                    <a:p>
                      <a:pPr algn="l">
                        <a:lnSpc>
                          <a:spcPct val="107000"/>
                        </a:lnSpc>
                        <a:spcAft>
                          <a:spcPts val="800"/>
                        </a:spcAft>
                      </a:pPr>
                      <a:r>
                        <a:rPr lang="en-CA" sz="3200" cap="none" spc="0" dirty="0">
                          <a:solidFill>
                            <a:schemeClr val="bg1"/>
                          </a:solidFill>
                          <a:effectLst/>
                        </a:rPr>
                        <a:t>                          HOLES ANALYSIS TEMPLATE</a:t>
                      </a:r>
                      <a:endParaRPr lang="en-CA" sz="32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20996">
                <a:tc gridSpan="3">
                  <a:txBody>
                    <a:bodyPr/>
                    <a:lstStyle/>
                    <a:p>
                      <a:pPr algn="l">
                        <a:lnSpc>
                          <a:spcPct val="107000"/>
                        </a:lnSpc>
                        <a:spcAft>
                          <a:spcPts val="800"/>
                        </a:spcAft>
                      </a:pPr>
                      <a:r>
                        <a:rPr lang="en-CA" sz="2100" cap="none" spc="0" dirty="0">
                          <a:solidFill>
                            <a:schemeClr val="tx1"/>
                          </a:solidFill>
                          <a:effectLst/>
                        </a:rPr>
                        <a:t>Remember to stay in window of tolerance by pendulating</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20996">
                <a:tc gridSpan="3">
                  <a:txBody>
                    <a:bodyPr/>
                    <a:lstStyle/>
                    <a:p>
                      <a:pPr algn="l">
                        <a:lnSpc>
                          <a:spcPct val="107000"/>
                        </a:lnSpc>
                        <a:spcAft>
                          <a:spcPts val="800"/>
                        </a:spcAft>
                      </a:pPr>
                      <a:r>
                        <a:rPr lang="en-CA" sz="2100" cap="none" spc="0" dirty="0">
                          <a:solidFill>
                            <a:schemeClr val="tx1"/>
                          </a:solidFill>
                          <a:effectLst/>
                        </a:rPr>
                        <a:t>What was the topography of your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20996">
                <a:tc>
                  <a:txBody>
                    <a:bodyPr/>
                    <a:lstStyle/>
                    <a:p>
                      <a:pPr algn="l">
                        <a:lnSpc>
                          <a:spcPct val="107000"/>
                        </a:lnSpc>
                        <a:spcAft>
                          <a:spcPts val="800"/>
                        </a:spcAft>
                      </a:pPr>
                      <a:r>
                        <a:rPr lang="en-CA" sz="2100" cap="none" spc="0" dirty="0">
                          <a:solidFill>
                            <a:srgbClr val="FF0000"/>
                          </a:solidFill>
                          <a:effectLst/>
                        </a:rPr>
                        <a:t>Was there a trigger(s) for the activation?</a:t>
                      </a:r>
                      <a:endParaRPr lang="en-CA" sz="2100"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20996">
                <a:tc>
                  <a:txBody>
                    <a:bodyPr/>
                    <a:lstStyle/>
                    <a:p>
                      <a:pPr algn="l">
                        <a:lnSpc>
                          <a:spcPct val="107000"/>
                        </a:lnSpc>
                        <a:spcAft>
                          <a:spcPts val="800"/>
                        </a:spcAft>
                      </a:pPr>
                      <a:r>
                        <a:rPr lang="en-CA" sz="2100" cap="none" spc="0" dirty="0">
                          <a:solidFill>
                            <a:schemeClr val="tx1"/>
                          </a:solidFill>
                          <a:effectLst/>
                        </a:rPr>
                        <a:t>What did you feel when activated ?</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20996">
                <a:tc gridSpan="3">
                  <a:txBody>
                    <a:bodyPr/>
                    <a:lstStyle/>
                    <a:p>
                      <a:pPr algn="l">
                        <a:lnSpc>
                          <a:spcPct val="107000"/>
                        </a:lnSpc>
                        <a:spcAft>
                          <a:spcPts val="800"/>
                        </a:spcAft>
                      </a:pPr>
                      <a:r>
                        <a:rPr lang="en-CA" sz="2100" cap="none" spc="0">
                          <a:solidFill>
                            <a:schemeClr val="tx1"/>
                          </a:solidFill>
                          <a:effectLst/>
                        </a:rPr>
                        <a:t>Notice the sensations in your body without judging or trying to change them</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20996">
                <a:tc gridSpan="2">
                  <a:txBody>
                    <a:bodyPr/>
                    <a:lstStyle/>
                    <a:p>
                      <a:pPr algn="l">
                        <a:lnSpc>
                          <a:spcPct val="107000"/>
                        </a:lnSpc>
                        <a:spcAft>
                          <a:spcPts val="800"/>
                        </a:spcAft>
                      </a:pPr>
                      <a:r>
                        <a:rPr lang="en-CA" sz="2100" cap="none" spc="0">
                          <a:solidFill>
                            <a:schemeClr val="tx1"/>
                          </a:solidFill>
                          <a:effectLst/>
                        </a:rPr>
                        <a:t>What thoughts were associated with each feeling listed above?</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20996">
                <a:tc gridSpan="2">
                  <a:txBody>
                    <a:bodyPr/>
                    <a:lstStyle/>
                    <a:p>
                      <a:pPr algn="l">
                        <a:lnSpc>
                          <a:spcPct val="107000"/>
                        </a:lnSpc>
                        <a:spcAft>
                          <a:spcPts val="800"/>
                        </a:spcAft>
                      </a:pPr>
                      <a:r>
                        <a:rPr lang="en-CA" sz="2100" cap="none" spc="0">
                          <a:solidFill>
                            <a:schemeClr val="tx1"/>
                          </a:solidFill>
                          <a:effectLst/>
                        </a:rPr>
                        <a:t>What behaviors or urges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20996">
                <a:tc gridSpan="3">
                  <a:txBody>
                    <a:bodyPr/>
                    <a:lstStyle/>
                    <a:p>
                      <a:pPr algn="l">
                        <a:lnSpc>
                          <a:spcPct val="107000"/>
                        </a:lnSpc>
                        <a:spcAft>
                          <a:spcPts val="800"/>
                        </a:spcAft>
                      </a:pPr>
                      <a:r>
                        <a:rPr lang="en-CA" sz="2100" cap="none" spc="0" dirty="0">
                          <a:solidFill>
                            <a:schemeClr val="tx1"/>
                          </a:solidFill>
                          <a:effectLst/>
                        </a:rPr>
                        <a:t>What was your energy balance before the activation? 0-10</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
        <p:nvSpPr>
          <p:cNvPr id="3" name="TextBox 2">
            <a:extLst>
              <a:ext uri="{FF2B5EF4-FFF2-40B4-BE49-F238E27FC236}">
                <a16:creationId xmlns:a16="http://schemas.microsoft.com/office/drawing/2014/main" id="{C8443B68-D15C-075E-8C97-8E731A8072D0}"/>
              </a:ext>
            </a:extLst>
          </p:cNvPr>
          <p:cNvSpPr txBox="1"/>
          <p:nvPr/>
        </p:nvSpPr>
        <p:spPr>
          <a:xfrm>
            <a:off x="728528" y="1813957"/>
            <a:ext cx="392784" cy="369332"/>
          </a:xfrm>
          <a:prstGeom prst="rect">
            <a:avLst/>
          </a:prstGeom>
          <a:noFill/>
        </p:spPr>
        <p:txBody>
          <a:bodyPr wrap="square">
            <a:spAutoFit/>
          </a:bodyPr>
          <a:lstStyle/>
          <a:p>
            <a:r>
              <a:rPr lang="en-CA"/>
              <a:t>1.</a:t>
            </a:r>
          </a:p>
        </p:txBody>
      </p:sp>
      <p:sp>
        <p:nvSpPr>
          <p:cNvPr id="9" name="TextBox 8">
            <a:extLst>
              <a:ext uri="{FF2B5EF4-FFF2-40B4-BE49-F238E27FC236}">
                <a16:creationId xmlns:a16="http://schemas.microsoft.com/office/drawing/2014/main" id="{FBDF18BC-DED9-6B9E-4AFC-C62BAEF42EF0}"/>
              </a:ext>
            </a:extLst>
          </p:cNvPr>
          <p:cNvSpPr txBox="1"/>
          <p:nvPr/>
        </p:nvSpPr>
        <p:spPr>
          <a:xfrm>
            <a:off x="721415" y="2376444"/>
            <a:ext cx="471365" cy="369332"/>
          </a:xfrm>
          <a:prstGeom prst="rect">
            <a:avLst/>
          </a:prstGeom>
          <a:noFill/>
        </p:spPr>
        <p:txBody>
          <a:bodyPr wrap="square">
            <a:spAutoFit/>
          </a:bodyPr>
          <a:lstStyle/>
          <a:p>
            <a:r>
              <a:rPr lang="en-CA" dirty="0"/>
              <a:t>2.</a:t>
            </a:r>
          </a:p>
        </p:txBody>
      </p:sp>
      <p:sp>
        <p:nvSpPr>
          <p:cNvPr id="11" name="TextBox 10">
            <a:extLst>
              <a:ext uri="{FF2B5EF4-FFF2-40B4-BE49-F238E27FC236}">
                <a16:creationId xmlns:a16="http://schemas.microsoft.com/office/drawing/2014/main" id="{6F6D2F5A-41E8-A418-8B1C-7AF086BAC76E}"/>
              </a:ext>
            </a:extLst>
          </p:cNvPr>
          <p:cNvSpPr txBox="1"/>
          <p:nvPr/>
        </p:nvSpPr>
        <p:spPr>
          <a:xfrm>
            <a:off x="728528" y="2909131"/>
            <a:ext cx="392784" cy="369332"/>
          </a:xfrm>
          <a:prstGeom prst="rect">
            <a:avLst/>
          </a:prstGeom>
          <a:noFill/>
        </p:spPr>
        <p:txBody>
          <a:bodyPr wrap="square">
            <a:spAutoFit/>
          </a:bodyPr>
          <a:lstStyle/>
          <a:p>
            <a:r>
              <a:rPr lang="en-CA" dirty="0"/>
              <a:t>3.</a:t>
            </a:r>
          </a:p>
        </p:txBody>
      </p:sp>
      <p:sp>
        <p:nvSpPr>
          <p:cNvPr id="15" name="TextBox 14">
            <a:extLst>
              <a:ext uri="{FF2B5EF4-FFF2-40B4-BE49-F238E27FC236}">
                <a16:creationId xmlns:a16="http://schemas.microsoft.com/office/drawing/2014/main" id="{ED8910A2-065F-5338-8968-9C30B86BA0E7}"/>
              </a:ext>
            </a:extLst>
          </p:cNvPr>
          <p:cNvSpPr txBox="1"/>
          <p:nvPr/>
        </p:nvSpPr>
        <p:spPr>
          <a:xfrm>
            <a:off x="687564" y="3397802"/>
            <a:ext cx="471365" cy="369332"/>
          </a:xfrm>
          <a:prstGeom prst="rect">
            <a:avLst/>
          </a:prstGeom>
          <a:noFill/>
        </p:spPr>
        <p:txBody>
          <a:bodyPr wrap="square">
            <a:spAutoFit/>
          </a:bodyPr>
          <a:lstStyle/>
          <a:p>
            <a:r>
              <a:rPr lang="en-CA"/>
              <a:t>4.</a:t>
            </a:r>
          </a:p>
        </p:txBody>
      </p:sp>
      <p:sp>
        <p:nvSpPr>
          <p:cNvPr id="18" name="TextBox 17">
            <a:extLst>
              <a:ext uri="{FF2B5EF4-FFF2-40B4-BE49-F238E27FC236}">
                <a16:creationId xmlns:a16="http://schemas.microsoft.com/office/drawing/2014/main" id="{B795199B-85E5-675A-D344-600F2CAD3D5D}"/>
              </a:ext>
            </a:extLst>
          </p:cNvPr>
          <p:cNvSpPr txBox="1"/>
          <p:nvPr/>
        </p:nvSpPr>
        <p:spPr>
          <a:xfrm>
            <a:off x="709222" y="3921463"/>
            <a:ext cx="471365" cy="369332"/>
          </a:xfrm>
          <a:prstGeom prst="rect">
            <a:avLst/>
          </a:prstGeom>
          <a:noFill/>
        </p:spPr>
        <p:txBody>
          <a:bodyPr wrap="square">
            <a:spAutoFit/>
          </a:bodyPr>
          <a:lstStyle/>
          <a:p>
            <a:r>
              <a:rPr lang="en-CA" dirty="0"/>
              <a:t>5.</a:t>
            </a:r>
          </a:p>
        </p:txBody>
      </p:sp>
      <p:sp>
        <p:nvSpPr>
          <p:cNvPr id="20" name="TextBox 19">
            <a:extLst>
              <a:ext uri="{FF2B5EF4-FFF2-40B4-BE49-F238E27FC236}">
                <a16:creationId xmlns:a16="http://schemas.microsoft.com/office/drawing/2014/main" id="{BEAE8464-1E4B-7025-841B-AF80A3EE1B9B}"/>
              </a:ext>
            </a:extLst>
          </p:cNvPr>
          <p:cNvSpPr txBox="1"/>
          <p:nvPr/>
        </p:nvSpPr>
        <p:spPr>
          <a:xfrm>
            <a:off x="698413" y="4477273"/>
            <a:ext cx="471365" cy="369332"/>
          </a:xfrm>
          <a:prstGeom prst="rect">
            <a:avLst/>
          </a:prstGeom>
          <a:noFill/>
        </p:spPr>
        <p:txBody>
          <a:bodyPr wrap="square">
            <a:spAutoFit/>
          </a:bodyPr>
          <a:lstStyle/>
          <a:p>
            <a:r>
              <a:rPr lang="en-CA"/>
              <a:t>6.</a:t>
            </a:r>
          </a:p>
        </p:txBody>
      </p:sp>
      <p:sp>
        <p:nvSpPr>
          <p:cNvPr id="22" name="TextBox 21">
            <a:extLst>
              <a:ext uri="{FF2B5EF4-FFF2-40B4-BE49-F238E27FC236}">
                <a16:creationId xmlns:a16="http://schemas.microsoft.com/office/drawing/2014/main" id="{19FB7231-5519-7CC3-A50D-12731C18AF61}"/>
              </a:ext>
            </a:extLst>
          </p:cNvPr>
          <p:cNvSpPr txBox="1"/>
          <p:nvPr/>
        </p:nvSpPr>
        <p:spPr>
          <a:xfrm>
            <a:off x="721415" y="4963217"/>
            <a:ext cx="421359" cy="369332"/>
          </a:xfrm>
          <a:prstGeom prst="rect">
            <a:avLst/>
          </a:prstGeom>
          <a:noFill/>
        </p:spPr>
        <p:txBody>
          <a:bodyPr wrap="square">
            <a:spAutoFit/>
          </a:bodyPr>
          <a:lstStyle/>
          <a:p>
            <a:r>
              <a:rPr lang="en-CA" dirty="0"/>
              <a:t>7.</a:t>
            </a:r>
          </a:p>
        </p:txBody>
      </p:sp>
      <p:sp>
        <p:nvSpPr>
          <p:cNvPr id="4" name="TextBox 3">
            <a:extLst>
              <a:ext uri="{FF2B5EF4-FFF2-40B4-BE49-F238E27FC236}">
                <a16:creationId xmlns:a16="http://schemas.microsoft.com/office/drawing/2014/main" id="{439F9AFD-3310-BBB3-F284-1B86CA3EE7A4}"/>
              </a:ext>
            </a:extLst>
          </p:cNvPr>
          <p:cNvSpPr txBox="1"/>
          <p:nvPr/>
        </p:nvSpPr>
        <p:spPr>
          <a:xfrm>
            <a:off x="753591" y="5564039"/>
            <a:ext cx="407011" cy="369332"/>
          </a:xfrm>
          <a:prstGeom prst="rect">
            <a:avLst/>
          </a:prstGeom>
          <a:noFill/>
        </p:spPr>
        <p:txBody>
          <a:bodyPr wrap="square">
            <a:spAutoFit/>
          </a:bodyPr>
          <a:lstStyle/>
          <a:p>
            <a:r>
              <a:rPr lang="en-CA" dirty="0"/>
              <a:t>8.</a:t>
            </a:r>
          </a:p>
        </p:txBody>
      </p:sp>
      <p:sp>
        <p:nvSpPr>
          <p:cNvPr id="5" name="TextBox 4">
            <a:extLst>
              <a:ext uri="{FF2B5EF4-FFF2-40B4-BE49-F238E27FC236}">
                <a16:creationId xmlns:a16="http://schemas.microsoft.com/office/drawing/2014/main" id="{B68D222E-75A5-0836-CB74-5BFEA58D136E}"/>
              </a:ext>
            </a:extLst>
          </p:cNvPr>
          <p:cNvSpPr txBox="1"/>
          <p:nvPr/>
        </p:nvSpPr>
        <p:spPr>
          <a:xfrm>
            <a:off x="8641" y="550352"/>
            <a:ext cx="12120880" cy="830997"/>
          </a:xfrm>
          <a:prstGeom prst="rect">
            <a:avLst/>
          </a:prstGeom>
          <a:noFill/>
        </p:spPr>
        <p:txBody>
          <a:bodyPr wrap="square">
            <a:spAutoFit/>
          </a:bodyPr>
          <a:lstStyle/>
          <a:p>
            <a:r>
              <a:rPr lang="en-CA" sz="2400" dirty="0"/>
              <a:t> 4) use the holes analysis template to understand what happened, what you felt, thought, and did. Do steps 1-8 on chain analysis template.</a:t>
            </a:r>
          </a:p>
        </p:txBody>
      </p:sp>
      <p:sp>
        <p:nvSpPr>
          <p:cNvPr id="2" name="Slide Number Placeholder 1">
            <a:extLst>
              <a:ext uri="{FF2B5EF4-FFF2-40B4-BE49-F238E27FC236}">
                <a16:creationId xmlns:a16="http://schemas.microsoft.com/office/drawing/2014/main" id="{EF93AE2B-9081-106E-29D7-0A19E3CC53C1}"/>
              </a:ext>
            </a:extLst>
          </p:cNvPr>
          <p:cNvSpPr>
            <a:spLocks noGrp="1"/>
          </p:cNvSpPr>
          <p:nvPr>
            <p:ph type="sldNum" sz="quarter" idx="12"/>
          </p:nvPr>
        </p:nvSpPr>
        <p:spPr/>
        <p:txBody>
          <a:bodyPr/>
          <a:lstStyle/>
          <a:p>
            <a:fld id="{33ED1689-1C0B-4D00-A14A-39B713266422}" type="slidenum">
              <a:rPr lang="en-CA" smtClean="0"/>
              <a:t>59</a:t>
            </a:fld>
            <a:endParaRPr lang="en-CA"/>
          </a:p>
        </p:txBody>
      </p:sp>
      <p:sp>
        <p:nvSpPr>
          <p:cNvPr id="10" name="TextBox 9">
            <a:extLst>
              <a:ext uri="{FF2B5EF4-FFF2-40B4-BE49-F238E27FC236}">
                <a16:creationId xmlns:a16="http://schemas.microsoft.com/office/drawing/2014/main" id="{D86553D1-C03F-E857-C69D-9DB87441D478}"/>
              </a:ext>
            </a:extLst>
          </p:cNvPr>
          <p:cNvSpPr txBox="1"/>
          <p:nvPr/>
        </p:nvSpPr>
        <p:spPr>
          <a:xfrm>
            <a:off x="3888659" y="0"/>
            <a:ext cx="8426244" cy="584775"/>
          </a:xfrm>
          <a:prstGeom prst="rect">
            <a:avLst/>
          </a:prstGeom>
          <a:noFill/>
        </p:spPr>
        <p:txBody>
          <a:bodyPr wrap="square">
            <a:spAutoFit/>
          </a:bodyPr>
          <a:lstStyle/>
          <a:p>
            <a:r>
              <a:rPr lang="en-CA" sz="3200" dirty="0">
                <a:solidFill>
                  <a:schemeClr val="bg1"/>
                </a:solidFill>
              </a:rPr>
              <a:t>ALGORITHM step 4</a:t>
            </a:r>
            <a:endParaRPr lang="en-CA" sz="3200" dirty="0"/>
          </a:p>
        </p:txBody>
      </p:sp>
    </p:spTree>
    <p:extLst>
      <p:ext uri="{BB962C8B-B14F-4D97-AF65-F5344CB8AC3E}">
        <p14:creationId xmlns:p14="http://schemas.microsoft.com/office/powerpoint/2010/main" val="3003547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8BB694-BCC8-4983-A3A5-BD21301C2C3A}"/>
              </a:ext>
            </a:extLst>
          </p:cNvPr>
          <p:cNvPicPr>
            <a:picLocks noChangeAspect="1"/>
          </p:cNvPicPr>
          <p:nvPr/>
        </p:nvPicPr>
        <p:blipFill rotWithShape="1">
          <a:blip r:embed="rId2"/>
          <a:srcRect t="5707" b="9706"/>
          <a:stretch/>
        </p:blipFill>
        <p:spPr>
          <a:xfrm>
            <a:off x="20" y="10"/>
            <a:ext cx="12191980" cy="6857990"/>
          </a:xfrm>
          <a:prstGeom prst="rect">
            <a:avLst/>
          </a:prstGeom>
        </p:spPr>
      </p:pic>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182880" y="-312420"/>
            <a:ext cx="8347075" cy="1130300"/>
          </a:xfrm>
        </p:spPr>
        <p:txBody>
          <a:bodyPr vert="horz" lIns="91440" tIns="45720" rIns="91440" bIns="45720" rtlCol="0" anchor="b">
            <a:normAutofit fontScale="90000"/>
          </a:bodyPr>
          <a:lstStyle/>
          <a:p>
            <a:pPr algn="ctr"/>
            <a:r>
              <a:rPr lang="en-US" sz="4800" dirty="0">
                <a:solidFill>
                  <a:schemeClr val="tx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298132" y="736918"/>
            <a:ext cx="8355012" cy="957262"/>
          </a:xfrm>
        </p:spPr>
        <p:txBody>
          <a:bodyPr vert="horz" lIns="91440" tIns="45720" rIns="91440" bIns="45720" rtlCol="0" anchor="t">
            <a:normAutofit/>
          </a:bodyPr>
          <a:lstStyle/>
          <a:p>
            <a:pPr marL="0" indent="0" algn="ctr">
              <a:buNone/>
            </a:pPr>
            <a:r>
              <a:rPr lang="en-US" cap="all" dirty="0"/>
              <a:t>Feel free to skip it. Followed by a moment of silence  </a:t>
            </a:r>
          </a:p>
        </p:txBody>
      </p:sp>
      <p:sp>
        <p:nvSpPr>
          <p:cNvPr id="4" name="Slide Number Placeholder 3">
            <a:extLst>
              <a:ext uri="{FF2B5EF4-FFF2-40B4-BE49-F238E27FC236}">
                <a16:creationId xmlns:a16="http://schemas.microsoft.com/office/drawing/2014/main" id="{0D793E39-6C93-26DF-D852-4EAAC965C6AA}"/>
              </a:ext>
            </a:extLst>
          </p:cNvPr>
          <p:cNvSpPr>
            <a:spLocks noGrp="1"/>
          </p:cNvSpPr>
          <p:nvPr>
            <p:ph type="sldNum" sz="quarter" idx="12"/>
          </p:nvPr>
        </p:nvSpPr>
        <p:spPr/>
        <p:txBody>
          <a:bodyPr/>
          <a:lstStyle/>
          <a:p>
            <a:fld id="{33ED1689-1C0B-4D00-A14A-39B713266422}" type="slidenum">
              <a:rPr lang="en-CA" smtClean="0"/>
              <a:t>6</a:t>
            </a:fld>
            <a:endParaRPr lang="en-CA"/>
          </a:p>
        </p:txBody>
      </p:sp>
    </p:spTree>
    <p:extLst>
      <p:ext uri="{BB962C8B-B14F-4D97-AF65-F5344CB8AC3E}">
        <p14:creationId xmlns:p14="http://schemas.microsoft.com/office/powerpoint/2010/main" val="369811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541FB-6CF8-F3AA-C9C9-50D58812C2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D17439E-ACF1-0F11-8B63-5F4FF5F293F8}"/>
              </a:ext>
            </a:extLst>
          </p:cNvPr>
          <p:cNvSpPr txBox="1"/>
          <p:nvPr/>
        </p:nvSpPr>
        <p:spPr>
          <a:xfrm>
            <a:off x="0" y="550723"/>
            <a:ext cx="12192000" cy="923330"/>
          </a:xfrm>
          <a:prstGeom prst="rect">
            <a:avLst/>
          </a:prstGeom>
          <a:noFill/>
        </p:spPr>
        <p:txBody>
          <a:bodyPr wrap="square">
            <a:spAutoFit/>
          </a:bodyPr>
          <a:lstStyle/>
          <a:p>
            <a:pPr marL="342900" indent="-342900">
              <a:buAutoNum type="arabicPeriod"/>
            </a:pPr>
            <a:r>
              <a:rPr lang="en-CA" dirty="0">
                <a:solidFill>
                  <a:srgbClr val="FF0000"/>
                </a:solidFill>
              </a:rPr>
              <a:t>What Happened?  </a:t>
            </a:r>
            <a:r>
              <a:rPr lang="en-CA" dirty="0"/>
              <a:t>2. Emotions Felt      3. Thoughts              4. Sensations             5. Behaviours/urges        6. pre-hole energy</a:t>
            </a:r>
          </a:p>
          <a:p>
            <a:endParaRPr lang="en-CA" dirty="0"/>
          </a:p>
          <a:p>
            <a:endParaRPr lang="en-CA" dirty="0"/>
          </a:p>
        </p:txBody>
      </p:sp>
      <p:sp>
        <p:nvSpPr>
          <p:cNvPr id="5" name="TextBox 4">
            <a:extLst>
              <a:ext uri="{FF2B5EF4-FFF2-40B4-BE49-F238E27FC236}">
                <a16:creationId xmlns:a16="http://schemas.microsoft.com/office/drawing/2014/main" id="{3727D1E9-694A-2E58-E783-ADAB61A2889D}"/>
              </a:ext>
            </a:extLst>
          </p:cNvPr>
          <p:cNvSpPr txBox="1"/>
          <p:nvPr/>
        </p:nvSpPr>
        <p:spPr>
          <a:xfrm>
            <a:off x="2438400" y="0"/>
            <a:ext cx="7446168" cy="646331"/>
          </a:xfrm>
          <a:prstGeom prst="rect">
            <a:avLst/>
          </a:prstGeom>
          <a:noFill/>
        </p:spPr>
        <p:txBody>
          <a:bodyPr wrap="square">
            <a:spAutoFit/>
          </a:bodyPr>
          <a:lstStyle/>
          <a:p>
            <a:r>
              <a:rPr lang="en-CA" sz="3600" dirty="0">
                <a:solidFill>
                  <a:schemeClr val="bg1"/>
                </a:solidFill>
              </a:rPr>
              <a:t>DBT HOLES ANALYSIS TEMPLATE</a:t>
            </a:r>
          </a:p>
        </p:txBody>
      </p:sp>
      <p:sp>
        <p:nvSpPr>
          <p:cNvPr id="7" name="TextBox 6">
            <a:extLst>
              <a:ext uri="{FF2B5EF4-FFF2-40B4-BE49-F238E27FC236}">
                <a16:creationId xmlns:a16="http://schemas.microsoft.com/office/drawing/2014/main" id="{1B85647E-9D2D-9D6A-CBE8-A48FFD430AA5}"/>
              </a:ext>
            </a:extLst>
          </p:cNvPr>
          <p:cNvSpPr txBox="1"/>
          <p:nvPr/>
        </p:nvSpPr>
        <p:spPr>
          <a:xfrm>
            <a:off x="-75605" y="889278"/>
            <a:ext cx="1988344" cy="584775"/>
          </a:xfrm>
          <a:prstGeom prst="rect">
            <a:avLst/>
          </a:prstGeom>
          <a:noFill/>
        </p:spPr>
        <p:txBody>
          <a:bodyPr wrap="square">
            <a:spAutoFit/>
          </a:bodyPr>
          <a:lstStyle/>
          <a:p>
            <a:pPr algn="ctr"/>
            <a:r>
              <a:rPr lang="en-CA" sz="1600" dirty="0"/>
              <a:t>Describe the</a:t>
            </a:r>
          </a:p>
          <a:p>
            <a:pPr algn="ctr"/>
            <a:r>
              <a:rPr lang="en-CA" sz="1600" dirty="0"/>
              <a:t>situation factually.</a:t>
            </a:r>
          </a:p>
        </p:txBody>
      </p:sp>
      <p:sp>
        <p:nvSpPr>
          <p:cNvPr id="9" name="TextBox 8">
            <a:extLst>
              <a:ext uri="{FF2B5EF4-FFF2-40B4-BE49-F238E27FC236}">
                <a16:creationId xmlns:a16="http://schemas.microsoft.com/office/drawing/2014/main" id="{787321E8-A2E2-FAA4-89C2-5C09F580C6A2}"/>
              </a:ext>
            </a:extLst>
          </p:cNvPr>
          <p:cNvSpPr txBox="1"/>
          <p:nvPr/>
        </p:nvSpPr>
        <p:spPr>
          <a:xfrm>
            <a:off x="2133005" y="889278"/>
            <a:ext cx="1988344" cy="3293209"/>
          </a:xfrm>
          <a:prstGeom prst="rect">
            <a:avLst/>
          </a:prstGeom>
          <a:noFill/>
        </p:spPr>
        <p:txBody>
          <a:bodyPr wrap="square">
            <a:spAutoFit/>
          </a:bodyPr>
          <a:lstStyle/>
          <a:p>
            <a:r>
              <a:rPr lang="en-CA" sz="1600" dirty="0"/>
              <a:t>☐ Anxiety / Fear</a:t>
            </a:r>
          </a:p>
          <a:p>
            <a:r>
              <a:rPr lang="en-CA" sz="1600" dirty="0"/>
              <a:t>☐ Anger / Rage</a:t>
            </a:r>
          </a:p>
          <a:p>
            <a:r>
              <a:rPr lang="en-CA" sz="1600" dirty="0"/>
              <a:t>☐ Irritation /</a:t>
            </a:r>
          </a:p>
          <a:p>
            <a:r>
              <a:rPr lang="en-CA" sz="1600" dirty="0"/>
              <a:t>Frustration</a:t>
            </a:r>
          </a:p>
          <a:p>
            <a:r>
              <a:rPr lang="en-CA" sz="1600" dirty="0"/>
              <a:t>☐ Sadness / Grief</a:t>
            </a:r>
          </a:p>
          <a:p>
            <a:r>
              <a:rPr lang="en-CA" sz="1600" dirty="0"/>
              <a:t>☐ Shame</a:t>
            </a:r>
          </a:p>
          <a:p>
            <a:r>
              <a:rPr lang="en-CA" sz="1600" dirty="0"/>
              <a:t>☐ Guilt</a:t>
            </a:r>
          </a:p>
          <a:p>
            <a:r>
              <a:rPr lang="en-CA" sz="1600" dirty="0"/>
              <a:t>☐ Hurt</a:t>
            </a:r>
          </a:p>
          <a:p>
            <a:r>
              <a:rPr lang="en-CA" sz="1600" dirty="0"/>
              <a:t>☐ Loneliness</a:t>
            </a:r>
          </a:p>
          <a:p>
            <a:r>
              <a:rPr lang="en-CA" sz="1600" dirty="0"/>
              <a:t>☐ Embarrassment</a:t>
            </a:r>
          </a:p>
          <a:p>
            <a:r>
              <a:rPr lang="en-CA" sz="1600" dirty="0"/>
              <a:t>☐ Overwhelm</a:t>
            </a:r>
          </a:p>
          <a:p>
            <a:r>
              <a:rPr lang="en-CA" sz="1600" dirty="0"/>
              <a:t>☐ Numbness</a:t>
            </a:r>
          </a:p>
          <a:p>
            <a:r>
              <a:rPr lang="en-CA" sz="1600" dirty="0"/>
              <a:t>☐ Other: ____</a:t>
            </a:r>
          </a:p>
        </p:txBody>
      </p:sp>
      <p:sp>
        <p:nvSpPr>
          <p:cNvPr id="11" name="TextBox 10">
            <a:extLst>
              <a:ext uri="{FF2B5EF4-FFF2-40B4-BE49-F238E27FC236}">
                <a16:creationId xmlns:a16="http://schemas.microsoft.com/office/drawing/2014/main" id="{DDB4C3A5-F867-7EB1-5CC4-900DEE464167}"/>
              </a:ext>
            </a:extLst>
          </p:cNvPr>
          <p:cNvSpPr txBox="1"/>
          <p:nvPr/>
        </p:nvSpPr>
        <p:spPr>
          <a:xfrm>
            <a:off x="3911204" y="889278"/>
            <a:ext cx="2274094" cy="4278094"/>
          </a:xfrm>
          <a:prstGeom prst="rect">
            <a:avLst/>
          </a:prstGeom>
          <a:noFill/>
        </p:spPr>
        <p:txBody>
          <a:bodyPr wrap="square">
            <a:spAutoFit/>
          </a:bodyPr>
          <a:lstStyle/>
          <a:p>
            <a:r>
              <a:rPr lang="en-CA" sz="1600" dirty="0"/>
              <a:t>☐ I’m not good</a:t>
            </a:r>
          </a:p>
          <a:p>
            <a:r>
              <a:rPr lang="en-CA" sz="1600" dirty="0"/>
              <a:t>enough.</a:t>
            </a:r>
          </a:p>
          <a:p>
            <a:r>
              <a:rPr lang="en-CA" sz="1600" dirty="0"/>
              <a:t>☐ This is my fault.</a:t>
            </a:r>
          </a:p>
          <a:p>
            <a:r>
              <a:rPr lang="en-CA" sz="1600" dirty="0"/>
              <a:t>☐ They are judging</a:t>
            </a:r>
          </a:p>
          <a:p>
            <a:r>
              <a:rPr lang="en-CA" sz="1600" dirty="0"/>
              <a:t>me.</a:t>
            </a:r>
          </a:p>
          <a:p>
            <a:r>
              <a:rPr lang="en-CA" sz="1600" dirty="0"/>
              <a:t>☐ Something bad</a:t>
            </a:r>
          </a:p>
          <a:p>
            <a:r>
              <a:rPr lang="en-CA" sz="1600" dirty="0"/>
              <a:t>will happen.</a:t>
            </a:r>
          </a:p>
          <a:p>
            <a:r>
              <a:rPr lang="en-CA" sz="1600" dirty="0"/>
              <a:t>☐ I can’t handle this.</a:t>
            </a:r>
          </a:p>
          <a:p>
            <a:r>
              <a:rPr lang="en-CA" sz="1600" dirty="0"/>
              <a:t>☐ I’m going to fail.</a:t>
            </a:r>
          </a:p>
          <a:p>
            <a:r>
              <a:rPr lang="en-CA" sz="1600" dirty="0"/>
              <a:t>☐ They don’t care</a:t>
            </a:r>
          </a:p>
          <a:p>
            <a:r>
              <a:rPr lang="en-CA" sz="1600" dirty="0"/>
              <a:t>about me.</a:t>
            </a:r>
          </a:p>
          <a:p>
            <a:r>
              <a:rPr lang="en-CA" sz="1600" dirty="0"/>
              <a:t>☐ I always screw up.</a:t>
            </a:r>
          </a:p>
          <a:p>
            <a:r>
              <a:rPr lang="en-CA" sz="1600" dirty="0"/>
              <a:t>☐ Catastrophizing</a:t>
            </a:r>
          </a:p>
          <a:p>
            <a:r>
              <a:rPr lang="en-CA" sz="1600" dirty="0"/>
              <a:t>☐ All-or-nothing</a:t>
            </a:r>
          </a:p>
          <a:p>
            <a:r>
              <a:rPr lang="en-CA" sz="1600" dirty="0"/>
              <a:t>thinking</a:t>
            </a:r>
          </a:p>
          <a:p>
            <a:r>
              <a:rPr lang="en-CA" sz="1600" dirty="0"/>
              <a:t>☐ Mind-reading</a:t>
            </a:r>
          </a:p>
          <a:p>
            <a:r>
              <a:rPr lang="en-CA" sz="1600" dirty="0"/>
              <a:t>☐ Other: ____</a:t>
            </a:r>
          </a:p>
        </p:txBody>
      </p:sp>
      <p:sp>
        <p:nvSpPr>
          <p:cNvPr id="13" name="TextBox 12">
            <a:extLst>
              <a:ext uri="{FF2B5EF4-FFF2-40B4-BE49-F238E27FC236}">
                <a16:creationId xmlns:a16="http://schemas.microsoft.com/office/drawing/2014/main" id="{312B3D85-D98C-57AA-CFE3-491D5746B4BE}"/>
              </a:ext>
            </a:extLst>
          </p:cNvPr>
          <p:cNvSpPr txBox="1"/>
          <p:nvPr/>
        </p:nvSpPr>
        <p:spPr>
          <a:xfrm>
            <a:off x="7732513" y="920621"/>
            <a:ext cx="2083594" cy="5016758"/>
          </a:xfrm>
          <a:prstGeom prst="rect">
            <a:avLst/>
          </a:prstGeom>
          <a:noFill/>
        </p:spPr>
        <p:txBody>
          <a:bodyPr wrap="square">
            <a:spAutoFit/>
          </a:bodyPr>
          <a:lstStyle/>
          <a:p>
            <a:r>
              <a:rPr lang="en-CA" sz="1600" dirty="0"/>
              <a:t>☐ Withdrew / shut</a:t>
            </a:r>
          </a:p>
          <a:p>
            <a:r>
              <a:rPr lang="en-CA" sz="1600" dirty="0"/>
              <a:t>down</a:t>
            </a:r>
          </a:p>
          <a:p>
            <a:r>
              <a:rPr lang="en-CA" sz="1600" dirty="0"/>
              <a:t>☐ Lashed out</a:t>
            </a:r>
          </a:p>
          <a:p>
            <a:r>
              <a:rPr lang="en-CA" sz="1600" dirty="0"/>
              <a:t>☐ Avoided /</a:t>
            </a:r>
          </a:p>
          <a:p>
            <a:r>
              <a:rPr lang="en-CA" sz="1600" dirty="0"/>
              <a:t>escaped</a:t>
            </a:r>
          </a:p>
          <a:p>
            <a:r>
              <a:rPr lang="en-CA" sz="1600" dirty="0"/>
              <a:t>☐ People-pleased</a:t>
            </a:r>
          </a:p>
          <a:p>
            <a:r>
              <a:rPr lang="en-CA" sz="1600" dirty="0"/>
              <a:t>☐ Over-apologized</a:t>
            </a:r>
          </a:p>
          <a:p>
            <a:r>
              <a:rPr lang="en-CA" sz="1600" dirty="0"/>
              <a:t>☐ Argued /</a:t>
            </a:r>
          </a:p>
          <a:p>
            <a:r>
              <a:rPr lang="en-CA" sz="1600" dirty="0"/>
              <a:t>escalated</a:t>
            </a:r>
          </a:p>
          <a:p>
            <a:r>
              <a:rPr lang="en-CA" sz="1600" dirty="0"/>
              <a:t>☐ Used substances</a:t>
            </a:r>
          </a:p>
          <a:p>
            <a:r>
              <a:rPr lang="en-CA" sz="1600" dirty="0"/>
              <a:t>☐ Overate /</a:t>
            </a:r>
          </a:p>
          <a:p>
            <a:r>
              <a:rPr lang="en-CA" sz="1600" dirty="0"/>
              <a:t>restricted</a:t>
            </a:r>
          </a:p>
          <a:p>
            <a:r>
              <a:rPr lang="en-CA" sz="1600" dirty="0"/>
              <a:t>☐ Reassurance-</a:t>
            </a:r>
          </a:p>
          <a:p>
            <a:r>
              <a:rPr lang="en-CA" sz="1600" dirty="0"/>
              <a:t>seeking</a:t>
            </a:r>
          </a:p>
          <a:p>
            <a:r>
              <a:rPr lang="en-CA" sz="1600" dirty="0"/>
              <a:t>☐ Compulsive</a:t>
            </a:r>
          </a:p>
          <a:p>
            <a:r>
              <a:rPr lang="en-CA" sz="1600" dirty="0"/>
              <a:t>checking</a:t>
            </a:r>
          </a:p>
          <a:p>
            <a:r>
              <a:rPr lang="en-CA" sz="1600" dirty="0"/>
              <a:t>☐ Tried to control</a:t>
            </a:r>
          </a:p>
          <a:p>
            <a:r>
              <a:rPr lang="en-CA" sz="1600" dirty="0"/>
              <a:t>☐ Self-harm</a:t>
            </a:r>
          </a:p>
          <a:p>
            <a:r>
              <a:rPr lang="en-CA" sz="1600" dirty="0"/>
              <a:t>urges/actions</a:t>
            </a:r>
          </a:p>
          <a:p>
            <a:r>
              <a:rPr lang="en-CA" sz="1600" dirty="0"/>
              <a:t>☐ Other: ____</a:t>
            </a:r>
          </a:p>
        </p:txBody>
      </p:sp>
      <p:sp>
        <p:nvSpPr>
          <p:cNvPr id="15" name="TextBox 14">
            <a:extLst>
              <a:ext uri="{FF2B5EF4-FFF2-40B4-BE49-F238E27FC236}">
                <a16:creationId xmlns:a16="http://schemas.microsoft.com/office/drawing/2014/main" id="{A3F7DDB8-CEF3-B332-B75C-7EC4530D0E98}"/>
              </a:ext>
            </a:extLst>
          </p:cNvPr>
          <p:cNvSpPr txBox="1"/>
          <p:nvPr/>
        </p:nvSpPr>
        <p:spPr>
          <a:xfrm>
            <a:off x="5760242" y="646331"/>
            <a:ext cx="2274094" cy="4031873"/>
          </a:xfrm>
          <a:prstGeom prst="rect">
            <a:avLst/>
          </a:prstGeom>
          <a:noFill/>
        </p:spPr>
        <p:txBody>
          <a:bodyPr wrap="square">
            <a:spAutoFit/>
          </a:bodyPr>
          <a:lstStyle/>
          <a:p>
            <a:endParaRPr lang="en-CA" sz="1600" dirty="0"/>
          </a:p>
          <a:p>
            <a:r>
              <a:rPr lang="en-CA" sz="1600" dirty="0"/>
              <a:t>☐ Tight chest</a:t>
            </a:r>
          </a:p>
          <a:p>
            <a:r>
              <a:rPr lang="en-CA" sz="1600" dirty="0"/>
              <a:t>☐ Rapid heartbeat</a:t>
            </a:r>
          </a:p>
          <a:p>
            <a:r>
              <a:rPr lang="en-CA" sz="1600" dirty="0"/>
              <a:t>☐ Shallow breathing</a:t>
            </a:r>
          </a:p>
          <a:p>
            <a:r>
              <a:rPr lang="en-CA" sz="1600" dirty="0"/>
              <a:t>☐ Nausea</a:t>
            </a:r>
          </a:p>
          <a:p>
            <a:r>
              <a:rPr lang="en-CA" sz="1600" dirty="0"/>
              <a:t>☐ Knot in stomach</a:t>
            </a:r>
          </a:p>
          <a:p>
            <a:r>
              <a:rPr lang="en-CA" sz="1600" dirty="0"/>
              <a:t>☐ Sweaty palms</a:t>
            </a:r>
          </a:p>
          <a:p>
            <a:r>
              <a:rPr lang="en-CA" sz="1600" dirty="0"/>
              <a:t>☐ Shaking</a:t>
            </a:r>
          </a:p>
          <a:p>
            <a:r>
              <a:rPr lang="en-CA" sz="1600" dirty="0"/>
              <a:t>☐ Muscle tension</a:t>
            </a:r>
          </a:p>
          <a:p>
            <a:r>
              <a:rPr lang="en-CA" sz="1600" dirty="0"/>
              <a:t>☐ Hot face / flushing</a:t>
            </a:r>
          </a:p>
          <a:p>
            <a:r>
              <a:rPr lang="en-CA" sz="1600" dirty="0"/>
              <a:t>☐ Cold hands/feet</a:t>
            </a:r>
          </a:p>
          <a:p>
            <a:r>
              <a:rPr lang="en-CA" sz="1600" dirty="0"/>
              <a:t>☐ Light-headedness</a:t>
            </a:r>
          </a:p>
          <a:p>
            <a:r>
              <a:rPr lang="en-CA" sz="1600" dirty="0"/>
              <a:t>☐ Numbness</a:t>
            </a:r>
          </a:p>
          <a:p>
            <a:r>
              <a:rPr lang="en-CA" sz="1600" dirty="0"/>
              <a:t>☐ Restlessness / agitation</a:t>
            </a:r>
          </a:p>
          <a:p>
            <a:r>
              <a:rPr lang="en-CA" sz="1600" dirty="0"/>
              <a:t>☐ Other: ____</a:t>
            </a:r>
          </a:p>
        </p:txBody>
      </p:sp>
      <p:sp>
        <p:nvSpPr>
          <p:cNvPr id="17" name="TextBox 16">
            <a:extLst>
              <a:ext uri="{FF2B5EF4-FFF2-40B4-BE49-F238E27FC236}">
                <a16:creationId xmlns:a16="http://schemas.microsoft.com/office/drawing/2014/main" id="{1E0FBD37-AEC1-E91D-EA8B-B834E5BF13BF}"/>
              </a:ext>
            </a:extLst>
          </p:cNvPr>
          <p:cNvSpPr txBox="1"/>
          <p:nvPr/>
        </p:nvSpPr>
        <p:spPr>
          <a:xfrm>
            <a:off x="9844087" y="920621"/>
            <a:ext cx="2159199" cy="1815882"/>
          </a:xfrm>
          <a:prstGeom prst="rect">
            <a:avLst/>
          </a:prstGeom>
          <a:noFill/>
        </p:spPr>
        <p:txBody>
          <a:bodyPr wrap="square">
            <a:spAutoFit/>
          </a:bodyPr>
          <a:lstStyle/>
          <a:p>
            <a:r>
              <a:rPr lang="en-CA" sz="1600" dirty="0"/>
              <a:t>☐ Very Low</a:t>
            </a:r>
          </a:p>
          <a:p>
            <a:r>
              <a:rPr lang="en-CA" sz="1600" dirty="0"/>
              <a:t>☐ Low</a:t>
            </a:r>
          </a:p>
          <a:p>
            <a:r>
              <a:rPr lang="en-CA" sz="1600" dirty="0"/>
              <a:t>☐ Moderate</a:t>
            </a:r>
          </a:p>
          <a:p>
            <a:r>
              <a:rPr lang="en-CA" sz="1600" dirty="0"/>
              <a:t>☐ High</a:t>
            </a:r>
          </a:p>
          <a:p>
            <a:r>
              <a:rPr lang="en-CA" sz="1600" dirty="0"/>
              <a:t>☐ Very High</a:t>
            </a:r>
          </a:p>
          <a:p>
            <a:r>
              <a:rPr lang="en-CA" sz="1600" dirty="0"/>
              <a:t>☐ Contributing factors (describe):</a:t>
            </a:r>
          </a:p>
        </p:txBody>
      </p:sp>
      <p:sp>
        <p:nvSpPr>
          <p:cNvPr id="2" name="Slide Number Placeholder 1">
            <a:extLst>
              <a:ext uri="{FF2B5EF4-FFF2-40B4-BE49-F238E27FC236}">
                <a16:creationId xmlns:a16="http://schemas.microsoft.com/office/drawing/2014/main" id="{47DF3768-2A50-0267-A1FE-351CE9471448}"/>
              </a:ext>
            </a:extLst>
          </p:cNvPr>
          <p:cNvSpPr>
            <a:spLocks noGrp="1"/>
          </p:cNvSpPr>
          <p:nvPr>
            <p:ph type="sldNum" sz="quarter" idx="12"/>
          </p:nvPr>
        </p:nvSpPr>
        <p:spPr/>
        <p:txBody>
          <a:bodyPr/>
          <a:lstStyle/>
          <a:p>
            <a:fld id="{33ED1689-1C0B-4D00-A14A-39B713266422}" type="slidenum">
              <a:rPr lang="en-CA" smtClean="0"/>
              <a:t>60</a:t>
            </a:fld>
            <a:endParaRPr lang="en-CA"/>
          </a:p>
        </p:txBody>
      </p:sp>
    </p:spTree>
    <p:extLst>
      <p:ext uri="{BB962C8B-B14F-4D97-AF65-F5344CB8AC3E}">
        <p14:creationId xmlns:p14="http://schemas.microsoft.com/office/powerpoint/2010/main" val="40776929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626857-A7D8-83BB-5723-24750AD9CF05}"/>
              </a:ext>
            </a:extLst>
          </p:cNvPr>
          <p:cNvSpPr txBox="1"/>
          <p:nvPr/>
        </p:nvSpPr>
        <p:spPr>
          <a:xfrm>
            <a:off x="2377440" y="101017"/>
            <a:ext cx="8463280" cy="584775"/>
          </a:xfrm>
          <a:prstGeom prst="rect">
            <a:avLst/>
          </a:prstGeom>
          <a:noFill/>
        </p:spPr>
        <p:txBody>
          <a:bodyPr wrap="square">
            <a:spAutoFit/>
          </a:bodyPr>
          <a:lstStyle/>
          <a:p>
            <a:r>
              <a:rPr lang="en-CA" sz="3200" b="0" i="0" u="none" strike="noStrike" kern="1200" spc="0" dirty="0">
                <a:solidFill>
                  <a:schemeClr val="bg1"/>
                </a:solidFill>
                <a:effectLst/>
              </a:rPr>
              <a:t> 7) Was there a trigger(s) for the activation?</a:t>
            </a:r>
            <a:endParaRPr lang="en-CA" sz="3200" dirty="0">
              <a:solidFill>
                <a:schemeClr val="bg1"/>
              </a:solidFill>
            </a:endParaRPr>
          </a:p>
        </p:txBody>
      </p:sp>
      <p:pic>
        <p:nvPicPr>
          <p:cNvPr id="5" name="Picture 4" descr="A close-up of a chart&#10;&#10;Description automatically generated">
            <a:extLst>
              <a:ext uri="{FF2B5EF4-FFF2-40B4-BE49-F238E27FC236}">
                <a16:creationId xmlns:a16="http://schemas.microsoft.com/office/drawing/2014/main" id="{3C15B027-73D8-BD74-EB6D-CEE6B21EC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14" y="1190847"/>
            <a:ext cx="5830005" cy="5273748"/>
          </a:xfrm>
          <a:prstGeom prst="rect">
            <a:avLst/>
          </a:prstGeom>
        </p:spPr>
      </p:pic>
      <p:pic>
        <p:nvPicPr>
          <p:cNvPr id="7" name="Picture 6" descr="A chart of different feelings&#10;&#10;Description automatically generated with medium confidence">
            <a:extLst>
              <a:ext uri="{FF2B5EF4-FFF2-40B4-BE49-F238E27FC236}">
                <a16:creationId xmlns:a16="http://schemas.microsoft.com/office/drawing/2014/main" id="{965A08D9-A1F1-B3E6-399A-5BC494446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783" y="1190847"/>
            <a:ext cx="5830005" cy="5273748"/>
          </a:xfrm>
          <a:prstGeom prst="rect">
            <a:avLst/>
          </a:prstGeom>
        </p:spPr>
      </p:pic>
      <p:sp>
        <p:nvSpPr>
          <p:cNvPr id="2" name="Slide Number Placeholder 1">
            <a:extLst>
              <a:ext uri="{FF2B5EF4-FFF2-40B4-BE49-F238E27FC236}">
                <a16:creationId xmlns:a16="http://schemas.microsoft.com/office/drawing/2014/main" id="{0C20868C-3B82-9DB4-6A9A-6F2C65C2F645}"/>
              </a:ext>
            </a:extLst>
          </p:cNvPr>
          <p:cNvSpPr>
            <a:spLocks noGrp="1"/>
          </p:cNvSpPr>
          <p:nvPr>
            <p:ph type="sldNum" sz="quarter" idx="12"/>
          </p:nvPr>
        </p:nvSpPr>
        <p:spPr/>
        <p:txBody>
          <a:bodyPr/>
          <a:lstStyle/>
          <a:p>
            <a:fld id="{33ED1689-1C0B-4D00-A14A-39B713266422}" type="slidenum">
              <a:rPr lang="en-CA" smtClean="0"/>
              <a:t>61</a:t>
            </a:fld>
            <a:endParaRPr lang="en-CA"/>
          </a:p>
        </p:txBody>
      </p:sp>
    </p:spTree>
    <p:extLst>
      <p:ext uri="{BB962C8B-B14F-4D97-AF65-F5344CB8AC3E}">
        <p14:creationId xmlns:p14="http://schemas.microsoft.com/office/powerpoint/2010/main" val="352244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6E45D-E555-7909-C94C-F41C0FC65C6C}"/>
            </a:ext>
          </a:extLst>
        </p:cNvPr>
        <p:cNvGrpSpPr/>
        <p:nvPr/>
      </p:nvGrpSpPr>
      <p:grpSpPr>
        <a:xfrm>
          <a:off x="0" y="0"/>
          <a:ext cx="0" cy="0"/>
          <a:chOff x="0" y="0"/>
          <a:chExt cx="0" cy="0"/>
        </a:xfrm>
      </p:grpSpPr>
      <p:pic>
        <p:nvPicPr>
          <p:cNvPr id="157698" name="Picture 2" descr="IMG_3578[2210]">
            <a:extLst>
              <a:ext uri="{FF2B5EF4-FFF2-40B4-BE49-F238E27FC236}">
                <a16:creationId xmlns:a16="http://schemas.microsoft.com/office/drawing/2014/main" id="{6631DBB3-916B-7BF3-4A85-8DA5BFF56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6999" y="-2667002"/>
            <a:ext cx="6858001"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2E1DB748-03F4-FD12-97F2-42A8E072ABCC}"/>
              </a:ext>
            </a:extLst>
          </p:cNvPr>
          <p:cNvCxnSpPr>
            <a:cxnSpLocks/>
          </p:cNvCxnSpPr>
          <p:nvPr/>
        </p:nvCxnSpPr>
        <p:spPr>
          <a:xfrm>
            <a:off x="4847303" y="3834581"/>
            <a:ext cx="511278" cy="4326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CD3A7F0-5995-3CE8-DE53-299C30FFE5BD}"/>
              </a:ext>
            </a:extLst>
          </p:cNvPr>
          <p:cNvCxnSpPr>
            <a:cxnSpLocks/>
          </p:cNvCxnSpPr>
          <p:nvPr/>
        </p:nvCxnSpPr>
        <p:spPr>
          <a:xfrm flipH="1">
            <a:off x="3510116" y="3834581"/>
            <a:ext cx="658761" cy="35396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296BE6A-67AA-5A9B-54FE-5B3E331E6086}"/>
              </a:ext>
            </a:extLst>
          </p:cNvPr>
          <p:cNvSpPr>
            <a:spLocks noGrp="1"/>
          </p:cNvSpPr>
          <p:nvPr>
            <p:ph type="sldNum" sz="quarter" idx="12"/>
          </p:nvPr>
        </p:nvSpPr>
        <p:spPr/>
        <p:txBody>
          <a:bodyPr/>
          <a:lstStyle/>
          <a:p>
            <a:fld id="{33ED1689-1C0B-4D00-A14A-39B713266422}" type="slidenum">
              <a:rPr lang="en-CA" smtClean="0"/>
              <a:t>62</a:t>
            </a:fld>
            <a:endParaRPr lang="en-CA"/>
          </a:p>
        </p:txBody>
      </p:sp>
    </p:spTree>
    <p:extLst>
      <p:ext uri="{BB962C8B-B14F-4D97-AF65-F5344CB8AC3E}">
        <p14:creationId xmlns:p14="http://schemas.microsoft.com/office/powerpoint/2010/main" val="1685792171"/>
      </p:ext>
    </p:extLst>
  </p:cSld>
  <p:clrMapOvr>
    <a:masterClrMapping/>
  </p:clrMapOvr>
  <mc:AlternateContent xmlns:mc="http://schemas.openxmlformats.org/markup-compatibility/2006" xmlns:p14="http://schemas.microsoft.com/office/powerpoint/2010/main">
    <mc:Choice Requires="p14">
      <p:transition spd="med" p14:dur="700" advTm="28895">
        <p:fade/>
      </p:transition>
    </mc:Choice>
    <mc:Fallback xmlns="">
      <p:transition spd="med" advTm="28895">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90954-912C-D6F8-3635-4B1B2FB7C8E4}"/>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90D286E2-2180-9742-EEA3-D18CDCB05D5E}"/>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1F0A4D2F-FF8E-BE1D-1198-F12788043A9E}"/>
              </a:ext>
            </a:extLst>
          </p:cNvPr>
          <p:cNvGraphicFramePr>
            <a:graphicFrameLocks noGrp="1"/>
          </p:cNvGraphicFramePr>
          <p:nvPr>
            <p:ph idx="4294967295"/>
            <p:extLst>
              <p:ext uri="{D42A27DB-BD31-4B8C-83A1-F6EECF244321}">
                <p14:modId xmlns:p14="http://schemas.microsoft.com/office/powerpoint/2010/main" val="3331805932"/>
              </p:ext>
            </p:extLst>
          </p:nvPr>
        </p:nvGraphicFramePr>
        <p:xfrm>
          <a:off x="1010932" y="455114"/>
          <a:ext cx="10223970" cy="5503018"/>
        </p:xfrm>
        <a:graphic>
          <a:graphicData uri="http://schemas.openxmlformats.org/drawingml/2006/table">
            <a:tbl>
              <a:tblPr>
                <a:noFill/>
                <a:tableStyleId>{8EC20E35-A176-4012-BC5E-935CFFF8708E}</a:tableStyleId>
              </a:tblPr>
              <a:tblGrid>
                <a:gridCol w="5515077">
                  <a:extLst>
                    <a:ext uri="{9D8B030D-6E8A-4147-A177-3AD203B41FA5}">
                      <a16:colId xmlns:a16="http://schemas.microsoft.com/office/drawing/2014/main" val="98980183"/>
                    </a:ext>
                  </a:extLst>
                </a:gridCol>
                <a:gridCol w="2231925">
                  <a:extLst>
                    <a:ext uri="{9D8B030D-6E8A-4147-A177-3AD203B41FA5}">
                      <a16:colId xmlns:a16="http://schemas.microsoft.com/office/drawing/2014/main" val="1774837981"/>
                    </a:ext>
                  </a:extLst>
                </a:gridCol>
                <a:gridCol w="2476968">
                  <a:extLst>
                    <a:ext uri="{9D8B030D-6E8A-4147-A177-3AD203B41FA5}">
                      <a16:colId xmlns:a16="http://schemas.microsoft.com/office/drawing/2014/main" val="878115273"/>
                    </a:ext>
                  </a:extLst>
                </a:gridCol>
              </a:tblGrid>
              <a:tr h="1176917">
                <a:tc gridSpan="3">
                  <a:txBody>
                    <a:bodyPr/>
                    <a:lstStyle/>
                    <a:p>
                      <a:pPr algn="l">
                        <a:lnSpc>
                          <a:spcPct val="107000"/>
                        </a:lnSpc>
                        <a:spcAft>
                          <a:spcPts val="800"/>
                        </a:spcAft>
                      </a:pPr>
                      <a:r>
                        <a:rPr lang="en-CA" sz="3200" cap="none" spc="0" dirty="0">
                          <a:solidFill>
                            <a:schemeClr val="bg1"/>
                          </a:solidFill>
                          <a:effectLst/>
                        </a:rPr>
                        <a:t>                     </a:t>
                      </a:r>
                    </a:p>
                    <a:p>
                      <a:pPr algn="l">
                        <a:lnSpc>
                          <a:spcPct val="107000"/>
                        </a:lnSpc>
                        <a:spcAft>
                          <a:spcPts val="800"/>
                        </a:spcAft>
                      </a:pPr>
                      <a:r>
                        <a:rPr lang="en-CA" sz="3200" cap="none" spc="0" dirty="0">
                          <a:solidFill>
                            <a:schemeClr val="bg1"/>
                          </a:solidFill>
                          <a:effectLst/>
                        </a:rPr>
                        <a:t>                          HOLES ANALYSIS TEMPLATE</a:t>
                      </a:r>
                      <a:endParaRPr lang="en-CA" sz="32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20996">
                <a:tc gridSpan="3">
                  <a:txBody>
                    <a:bodyPr/>
                    <a:lstStyle/>
                    <a:p>
                      <a:pPr algn="l">
                        <a:lnSpc>
                          <a:spcPct val="107000"/>
                        </a:lnSpc>
                        <a:spcAft>
                          <a:spcPts val="800"/>
                        </a:spcAft>
                      </a:pPr>
                      <a:r>
                        <a:rPr lang="en-CA" sz="2100" cap="none" spc="0" dirty="0">
                          <a:solidFill>
                            <a:schemeClr val="tx1"/>
                          </a:solidFill>
                          <a:effectLst/>
                        </a:rPr>
                        <a:t>Remember to stay in window of tolerance by pendulating</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20996">
                <a:tc gridSpan="3">
                  <a:txBody>
                    <a:bodyPr/>
                    <a:lstStyle/>
                    <a:p>
                      <a:pPr algn="l">
                        <a:lnSpc>
                          <a:spcPct val="107000"/>
                        </a:lnSpc>
                        <a:spcAft>
                          <a:spcPts val="800"/>
                        </a:spcAft>
                      </a:pPr>
                      <a:r>
                        <a:rPr lang="en-CA" sz="2100" cap="none" spc="0" dirty="0">
                          <a:solidFill>
                            <a:schemeClr val="tx1"/>
                          </a:solidFill>
                          <a:effectLst/>
                        </a:rPr>
                        <a:t>What was the topography of your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20996">
                <a:tc>
                  <a:txBody>
                    <a:bodyPr/>
                    <a:lstStyle/>
                    <a:p>
                      <a:pPr algn="l">
                        <a:lnSpc>
                          <a:spcPct val="107000"/>
                        </a:lnSpc>
                        <a:spcAft>
                          <a:spcPts val="800"/>
                        </a:spcAft>
                      </a:pPr>
                      <a:r>
                        <a:rPr lang="en-CA" sz="2100" cap="none" spc="0" dirty="0">
                          <a:solidFill>
                            <a:schemeClr val="tx1"/>
                          </a:solidFill>
                          <a:effectLst/>
                        </a:rPr>
                        <a:t>Was there a trigger(s) for the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20996">
                <a:tc>
                  <a:txBody>
                    <a:bodyPr/>
                    <a:lstStyle/>
                    <a:p>
                      <a:pPr algn="l">
                        <a:lnSpc>
                          <a:spcPct val="107000"/>
                        </a:lnSpc>
                        <a:spcAft>
                          <a:spcPts val="800"/>
                        </a:spcAft>
                      </a:pPr>
                      <a:r>
                        <a:rPr lang="en-CA" sz="2100" cap="none" spc="0" dirty="0">
                          <a:solidFill>
                            <a:srgbClr val="FF0000"/>
                          </a:solidFill>
                          <a:effectLst/>
                        </a:rPr>
                        <a:t>What did you feel when activated ?</a:t>
                      </a:r>
                      <a:endParaRPr lang="en-CA" sz="2100"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20996">
                <a:tc gridSpan="3">
                  <a:txBody>
                    <a:bodyPr/>
                    <a:lstStyle/>
                    <a:p>
                      <a:pPr algn="l">
                        <a:lnSpc>
                          <a:spcPct val="107000"/>
                        </a:lnSpc>
                        <a:spcAft>
                          <a:spcPts val="800"/>
                        </a:spcAft>
                      </a:pPr>
                      <a:r>
                        <a:rPr lang="en-CA" sz="2100" cap="none" spc="0">
                          <a:solidFill>
                            <a:schemeClr val="tx1"/>
                          </a:solidFill>
                          <a:effectLst/>
                        </a:rPr>
                        <a:t>Notice the sensations in your body without judging or trying to change them</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20996">
                <a:tc gridSpan="2">
                  <a:txBody>
                    <a:bodyPr/>
                    <a:lstStyle/>
                    <a:p>
                      <a:pPr algn="l">
                        <a:lnSpc>
                          <a:spcPct val="107000"/>
                        </a:lnSpc>
                        <a:spcAft>
                          <a:spcPts val="800"/>
                        </a:spcAft>
                      </a:pPr>
                      <a:r>
                        <a:rPr lang="en-CA" sz="2100" cap="none" spc="0">
                          <a:solidFill>
                            <a:schemeClr val="tx1"/>
                          </a:solidFill>
                          <a:effectLst/>
                        </a:rPr>
                        <a:t>What thoughts were associated with each feeling listed above?</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20996">
                <a:tc gridSpan="2">
                  <a:txBody>
                    <a:bodyPr/>
                    <a:lstStyle/>
                    <a:p>
                      <a:pPr algn="l">
                        <a:lnSpc>
                          <a:spcPct val="107000"/>
                        </a:lnSpc>
                        <a:spcAft>
                          <a:spcPts val="800"/>
                        </a:spcAft>
                      </a:pPr>
                      <a:r>
                        <a:rPr lang="en-CA" sz="2100" cap="none" spc="0">
                          <a:solidFill>
                            <a:schemeClr val="tx1"/>
                          </a:solidFill>
                          <a:effectLst/>
                        </a:rPr>
                        <a:t>What behaviors or urges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20996">
                <a:tc gridSpan="3">
                  <a:txBody>
                    <a:bodyPr/>
                    <a:lstStyle/>
                    <a:p>
                      <a:pPr algn="l">
                        <a:lnSpc>
                          <a:spcPct val="107000"/>
                        </a:lnSpc>
                        <a:spcAft>
                          <a:spcPts val="800"/>
                        </a:spcAft>
                      </a:pPr>
                      <a:r>
                        <a:rPr lang="en-CA" sz="2100" cap="none" spc="0" dirty="0">
                          <a:solidFill>
                            <a:schemeClr val="tx1"/>
                          </a:solidFill>
                          <a:effectLst/>
                        </a:rPr>
                        <a:t>What was your energy balance before the activation? 0-10</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
        <p:nvSpPr>
          <p:cNvPr id="3" name="TextBox 2">
            <a:extLst>
              <a:ext uri="{FF2B5EF4-FFF2-40B4-BE49-F238E27FC236}">
                <a16:creationId xmlns:a16="http://schemas.microsoft.com/office/drawing/2014/main" id="{58747866-1E5A-487F-1229-32B8AC9099C6}"/>
              </a:ext>
            </a:extLst>
          </p:cNvPr>
          <p:cNvSpPr txBox="1"/>
          <p:nvPr/>
        </p:nvSpPr>
        <p:spPr>
          <a:xfrm>
            <a:off x="728528" y="1813957"/>
            <a:ext cx="392784" cy="369332"/>
          </a:xfrm>
          <a:prstGeom prst="rect">
            <a:avLst/>
          </a:prstGeom>
          <a:noFill/>
        </p:spPr>
        <p:txBody>
          <a:bodyPr wrap="square">
            <a:spAutoFit/>
          </a:bodyPr>
          <a:lstStyle/>
          <a:p>
            <a:r>
              <a:rPr lang="en-CA"/>
              <a:t>1.</a:t>
            </a:r>
          </a:p>
        </p:txBody>
      </p:sp>
      <p:sp>
        <p:nvSpPr>
          <p:cNvPr id="9" name="TextBox 8">
            <a:extLst>
              <a:ext uri="{FF2B5EF4-FFF2-40B4-BE49-F238E27FC236}">
                <a16:creationId xmlns:a16="http://schemas.microsoft.com/office/drawing/2014/main" id="{FE05BA79-7496-F376-D3D6-A63DAEF9F12F}"/>
              </a:ext>
            </a:extLst>
          </p:cNvPr>
          <p:cNvSpPr txBox="1"/>
          <p:nvPr/>
        </p:nvSpPr>
        <p:spPr>
          <a:xfrm>
            <a:off x="721415" y="2376444"/>
            <a:ext cx="471365" cy="369332"/>
          </a:xfrm>
          <a:prstGeom prst="rect">
            <a:avLst/>
          </a:prstGeom>
          <a:noFill/>
        </p:spPr>
        <p:txBody>
          <a:bodyPr wrap="square">
            <a:spAutoFit/>
          </a:bodyPr>
          <a:lstStyle/>
          <a:p>
            <a:r>
              <a:rPr lang="en-CA" dirty="0"/>
              <a:t>2.</a:t>
            </a:r>
          </a:p>
        </p:txBody>
      </p:sp>
      <p:sp>
        <p:nvSpPr>
          <p:cNvPr id="11" name="TextBox 10">
            <a:extLst>
              <a:ext uri="{FF2B5EF4-FFF2-40B4-BE49-F238E27FC236}">
                <a16:creationId xmlns:a16="http://schemas.microsoft.com/office/drawing/2014/main" id="{59DE0896-9796-402B-61A1-40A30ED3C339}"/>
              </a:ext>
            </a:extLst>
          </p:cNvPr>
          <p:cNvSpPr txBox="1"/>
          <p:nvPr/>
        </p:nvSpPr>
        <p:spPr>
          <a:xfrm>
            <a:off x="728528" y="2909131"/>
            <a:ext cx="392784" cy="369332"/>
          </a:xfrm>
          <a:prstGeom prst="rect">
            <a:avLst/>
          </a:prstGeom>
          <a:noFill/>
        </p:spPr>
        <p:txBody>
          <a:bodyPr wrap="square">
            <a:spAutoFit/>
          </a:bodyPr>
          <a:lstStyle/>
          <a:p>
            <a:r>
              <a:rPr lang="en-CA" dirty="0"/>
              <a:t>3.</a:t>
            </a:r>
          </a:p>
        </p:txBody>
      </p:sp>
      <p:sp>
        <p:nvSpPr>
          <p:cNvPr id="15" name="TextBox 14">
            <a:extLst>
              <a:ext uri="{FF2B5EF4-FFF2-40B4-BE49-F238E27FC236}">
                <a16:creationId xmlns:a16="http://schemas.microsoft.com/office/drawing/2014/main" id="{37082C3C-E8F6-B2F7-4D67-D0D09445F546}"/>
              </a:ext>
            </a:extLst>
          </p:cNvPr>
          <p:cNvSpPr txBox="1"/>
          <p:nvPr/>
        </p:nvSpPr>
        <p:spPr>
          <a:xfrm>
            <a:off x="687564" y="3397802"/>
            <a:ext cx="471365" cy="369332"/>
          </a:xfrm>
          <a:prstGeom prst="rect">
            <a:avLst/>
          </a:prstGeom>
          <a:noFill/>
        </p:spPr>
        <p:txBody>
          <a:bodyPr wrap="square">
            <a:spAutoFit/>
          </a:bodyPr>
          <a:lstStyle/>
          <a:p>
            <a:r>
              <a:rPr lang="en-CA"/>
              <a:t>4.</a:t>
            </a:r>
          </a:p>
        </p:txBody>
      </p:sp>
      <p:sp>
        <p:nvSpPr>
          <p:cNvPr id="18" name="TextBox 17">
            <a:extLst>
              <a:ext uri="{FF2B5EF4-FFF2-40B4-BE49-F238E27FC236}">
                <a16:creationId xmlns:a16="http://schemas.microsoft.com/office/drawing/2014/main" id="{B8B3E8F3-75F7-C272-96A0-4A2595DE7DD5}"/>
              </a:ext>
            </a:extLst>
          </p:cNvPr>
          <p:cNvSpPr txBox="1"/>
          <p:nvPr/>
        </p:nvSpPr>
        <p:spPr>
          <a:xfrm>
            <a:off x="709222" y="3921463"/>
            <a:ext cx="471365" cy="369332"/>
          </a:xfrm>
          <a:prstGeom prst="rect">
            <a:avLst/>
          </a:prstGeom>
          <a:noFill/>
        </p:spPr>
        <p:txBody>
          <a:bodyPr wrap="square">
            <a:spAutoFit/>
          </a:bodyPr>
          <a:lstStyle/>
          <a:p>
            <a:r>
              <a:rPr lang="en-CA" dirty="0"/>
              <a:t>5.</a:t>
            </a:r>
          </a:p>
        </p:txBody>
      </p:sp>
      <p:sp>
        <p:nvSpPr>
          <p:cNvPr id="20" name="TextBox 19">
            <a:extLst>
              <a:ext uri="{FF2B5EF4-FFF2-40B4-BE49-F238E27FC236}">
                <a16:creationId xmlns:a16="http://schemas.microsoft.com/office/drawing/2014/main" id="{12077CE5-CA6C-8344-93B3-1E40C9EA6655}"/>
              </a:ext>
            </a:extLst>
          </p:cNvPr>
          <p:cNvSpPr txBox="1"/>
          <p:nvPr/>
        </p:nvSpPr>
        <p:spPr>
          <a:xfrm>
            <a:off x="698413" y="4477273"/>
            <a:ext cx="471365" cy="369332"/>
          </a:xfrm>
          <a:prstGeom prst="rect">
            <a:avLst/>
          </a:prstGeom>
          <a:noFill/>
        </p:spPr>
        <p:txBody>
          <a:bodyPr wrap="square">
            <a:spAutoFit/>
          </a:bodyPr>
          <a:lstStyle/>
          <a:p>
            <a:r>
              <a:rPr lang="en-CA"/>
              <a:t>6.</a:t>
            </a:r>
          </a:p>
        </p:txBody>
      </p:sp>
      <p:sp>
        <p:nvSpPr>
          <p:cNvPr id="22" name="TextBox 21">
            <a:extLst>
              <a:ext uri="{FF2B5EF4-FFF2-40B4-BE49-F238E27FC236}">
                <a16:creationId xmlns:a16="http://schemas.microsoft.com/office/drawing/2014/main" id="{4C993B1E-F41C-2E30-A37A-2D482D83759F}"/>
              </a:ext>
            </a:extLst>
          </p:cNvPr>
          <p:cNvSpPr txBox="1"/>
          <p:nvPr/>
        </p:nvSpPr>
        <p:spPr>
          <a:xfrm>
            <a:off x="721415" y="4963217"/>
            <a:ext cx="421359" cy="369332"/>
          </a:xfrm>
          <a:prstGeom prst="rect">
            <a:avLst/>
          </a:prstGeom>
          <a:noFill/>
        </p:spPr>
        <p:txBody>
          <a:bodyPr wrap="square">
            <a:spAutoFit/>
          </a:bodyPr>
          <a:lstStyle/>
          <a:p>
            <a:r>
              <a:rPr lang="en-CA" dirty="0"/>
              <a:t>7.</a:t>
            </a:r>
          </a:p>
        </p:txBody>
      </p:sp>
      <p:sp>
        <p:nvSpPr>
          <p:cNvPr id="4" name="TextBox 3">
            <a:extLst>
              <a:ext uri="{FF2B5EF4-FFF2-40B4-BE49-F238E27FC236}">
                <a16:creationId xmlns:a16="http://schemas.microsoft.com/office/drawing/2014/main" id="{3DB5C51C-E84F-79B3-01C8-5A4E6923961C}"/>
              </a:ext>
            </a:extLst>
          </p:cNvPr>
          <p:cNvSpPr txBox="1"/>
          <p:nvPr/>
        </p:nvSpPr>
        <p:spPr>
          <a:xfrm>
            <a:off x="753591" y="5564039"/>
            <a:ext cx="407011" cy="369332"/>
          </a:xfrm>
          <a:prstGeom prst="rect">
            <a:avLst/>
          </a:prstGeom>
          <a:noFill/>
        </p:spPr>
        <p:txBody>
          <a:bodyPr wrap="square">
            <a:spAutoFit/>
          </a:bodyPr>
          <a:lstStyle/>
          <a:p>
            <a:r>
              <a:rPr lang="en-CA" dirty="0"/>
              <a:t>8.</a:t>
            </a:r>
          </a:p>
        </p:txBody>
      </p:sp>
      <p:sp>
        <p:nvSpPr>
          <p:cNvPr id="2" name="Slide Number Placeholder 1">
            <a:extLst>
              <a:ext uri="{FF2B5EF4-FFF2-40B4-BE49-F238E27FC236}">
                <a16:creationId xmlns:a16="http://schemas.microsoft.com/office/drawing/2014/main" id="{645D8B30-3FAA-739A-EC88-53EDAE1C18A3}"/>
              </a:ext>
            </a:extLst>
          </p:cNvPr>
          <p:cNvSpPr>
            <a:spLocks noGrp="1"/>
          </p:cNvSpPr>
          <p:nvPr>
            <p:ph type="sldNum" sz="quarter" idx="12"/>
          </p:nvPr>
        </p:nvSpPr>
        <p:spPr/>
        <p:txBody>
          <a:bodyPr/>
          <a:lstStyle/>
          <a:p>
            <a:fld id="{33ED1689-1C0B-4D00-A14A-39B713266422}" type="slidenum">
              <a:rPr lang="en-CA" smtClean="0"/>
              <a:t>63</a:t>
            </a:fld>
            <a:endParaRPr lang="en-CA"/>
          </a:p>
        </p:txBody>
      </p:sp>
    </p:spTree>
    <p:extLst>
      <p:ext uri="{BB962C8B-B14F-4D97-AF65-F5344CB8AC3E}">
        <p14:creationId xmlns:p14="http://schemas.microsoft.com/office/powerpoint/2010/main" val="17718745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9ADC4-6A3C-0C6C-383A-6F4BE659732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D59A2E9-4196-3E35-C2BD-C4D5E6F65DBD}"/>
              </a:ext>
            </a:extLst>
          </p:cNvPr>
          <p:cNvSpPr txBox="1"/>
          <p:nvPr/>
        </p:nvSpPr>
        <p:spPr>
          <a:xfrm>
            <a:off x="0" y="550723"/>
            <a:ext cx="12192000" cy="923330"/>
          </a:xfrm>
          <a:prstGeom prst="rect">
            <a:avLst/>
          </a:prstGeom>
          <a:noFill/>
        </p:spPr>
        <p:txBody>
          <a:bodyPr wrap="square">
            <a:spAutoFit/>
          </a:bodyPr>
          <a:lstStyle/>
          <a:p>
            <a:pPr marL="342900" indent="-342900">
              <a:buAutoNum type="arabicPeriod"/>
            </a:pPr>
            <a:r>
              <a:rPr lang="en-CA" dirty="0"/>
              <a:t>What Happened? </a:t>
            </a:r>
            <a:r>
              <a:rPr lang="en-CA" dirty="0">
                <a:solidFill>
                  <a:srgbClr val="FF0000"/>
                </a:solidFill>
              </a:rPr>
              <a:t> 2. Emotions Felt      </a:t>
            </a:r>
            <a:r>
              <a:rPr lang="en-CA" dirty="0"/>
              <a:t>3. Thoughts              4. Sensations             5. Behaviours/urges        6. pre-hole energy</a:t>
            </a:r>
          </a:p>
          <a:p>
            <a:endParaRPr lang="en-CA" dirty="0"/>
          </a:p>
          <a:p>
            <a:endParaRPr lang="en-CA" dirty="0"/>
          </a:p>
        </p:txBody>
      </p:sp>
      <p:sp>
        <p:nvSpPr>
          <p:cNvPr id="5" name="TextBox 4">
            <a:extLst>
              <a:ext uri="{FF2B5EF4-FFF2-40B4-BE49-F238E27FC236}">
                <a16:creationId xmlns:a16="http://schemas.microsoft.com/office/drawing/2014/main" id="{E0ED99F1-5360-25C4-58C3-F94F3FA16723}"/>
              </a:ext>
            </a:extLst>
          </p:cNvPr>
          <p:cNvSpPr txBox="1"/>
          <p:nvPr/>
        </p:nvSpPr>
        <p:spPr>
          <a:xfrm>
            <a:off x="2438400" y="0"/>
            <a:ext cx="7446168" cy="646331"/>
          </a:xfrm>
          <a:prstGeom prst="rect">
            <a:avLst/>
          </a:prstGeom>
          <a:noFill/>
        </p:spPr>
        <p:txBody>
          <a:bodyPr wrap="square">
            <a:spAutoFit/>
          </a:bodyPr>
          <a:lstStyle/>
          <a:p>
            <a:r>
              <a:rPr lang="en-CA" sz="3600" dirty="0">
                <a:solidFill>
                  <a:schemeClr val="bg1"/>
                </a:solidFill>
              </a:rPr>
              <a:t>DBT HOLES ANALYSIS TEMPLATE</a:t>
            </a:r>
          </a:p>
        </p:txBody>
      </p:sp>
      <p:sp>
        <p:nvSpPr>
          <p:cNvPr id="7" name="TextBox 6">
            <a:extLst>
              <a:ext uri="{FF2B5EF4-FFF2-40B4-BE49-F238E27FC236}">
                <a16:creationId xmlns:a16="http://schemas.microsoft.com/office/drawing/2014/main" id="{F6D7ED1B-2BBF-A7C4-AD6F-AEC12C7A5E3F}"/>
              </a:ext>
            </a:extLst>
          </p:cNvPr>
          <p:cNvSpPr txBox="1"/>
          <p:nvPr/>
        </p:nvSpPr>
        <p:spPr>
          <a:xfrm>
            <a:off x="-75605" y="889278"/>
            <a:ext cx="1988344" cy="584775"/>
          </a:xfrm>
          <a:prstGeom prst="rect">
            <a:avLst/>
          </a:prstGeom>
          <a:noFill/>
        </p:spPr>
        <p:txBody>
          <a:bodyPr wrap="square">
            <a:spAutoFit/>
          </a:bodyPr>
          <a:lstStyle/>
          <a:p>
            <a:pPr algn="ctr"/>
            <a:r>
              <a:rPr lang="en-CA" sz="1600" dirty="0"/>
              <a:t>Describe the</a:t>
            </a:r>
          </a:p>
          <a:p>
            <a:pPr algn="ctr"/>
            <a:r>
              <a:rPr lang="en-CA" sz="1600" dirty="0"/>
              <a:t>situation factually.</a:t>
            </a:r>
          </a:p>
        </p:txBody>
      </p:sp>
      <p:sp>
        <p:nvSpPr>
          <p:cNvPr id="9" name="TextBox 8">
            <a:extLst>
              <a:ext uri="{FF2B5EF4-FFF2-40B4-BE49-F238E27FC236}">
                <a16:creationId xmlns:a16="http://schemas.microsoft.com/office/drawing/2014/main" id="{1203267F-26E2-DD42-60BD-CAC8D07900D8}"/>
              </a:ext>
            </a:extLst>
          </p:cNvPr>
          <p:cNvSpPr txBox="1"/>
          <p:nvPr/>
        </p:nvSpPr>
        <p:spPr>
          <a:xfrm>
            <a:off x="2133005" y="889278"/>
            <a:ext cx="1988344" cy="3293209"/>
          </a:xfrm>
          <a:prstGeom prst="rect">
            <a:avLst/>
          </a:prstGeom>
          <a:noFill/>
        </p:spPr>
        <p:txBody>
          <a:bodyPr wrap="square">
            <a:spAutoFit/>
          </a:bodyPr>
          <a:lstStyle/>
          <a:p>
            <a:r>
              <a:rPr lang="en-CA" sz="1600" dirty="0"/>
              <a:t>☐ Anxiety / Fear</a:t>
            </a:r>
          </a:p>
          <a:p>
            <a:r>
              <a:rPr lang="en-CA" sz="1600" dirty="0"/>
              <a:t>☐ Anger / Rage</a:t>
            </a:r>
          </a:p>
          <a:p>
            <a:r>
              <a:rPr lang="en-CA" sz="1600" dirty="0"/>
              <a:t>☐ Irritation /</a:t>
            </a:r>
          </a:p>
          <a:p>
            <a:r>
              <a:rPr lang="en-CA" sz="1600" dirty="0"/>
              <a:t>Frustration</a:t>
            </a:r>
          </a:p>
          <a:p>
            <a:r>
              <a:rPr lang="en-CA" sz="1600" dirty="0"/>
              <a:t>☐ Sadness / Grief</a:t>
            </a:r>
          </a:p>
          <a:p>
            <a:r>
              <a:rPr lang="en-CA" sz="1600" dirty="0"/>
              <a:t>☐ Shame</a:t>
            </a:r>
          </a:p>
          <a:p>
            <a:r>
              <a:rPr lang="en-CA" sz="1600" dirty="0"/>
              <a:t>☐ Guilt</a:t>
            </a:r>
          </a:p>
          <a:p>
            <a:r>
              <a:rPr lang="en-CA" sz="1600" dirty="0"/>
              <a:t>☐ Hurt</a:t>
            </a:r>
          </a:p>
          <a:p>
            <a:r>
              <a:rPr lang="en-CA" sz="1600" dirty="0"/>
              <a:t>☐ Loneliness</a:t>
            </a:r>
          </a:p>
          <a:p>
            <a:r>
              <a:rPr lang="en-CA" sz="1600" dirty="0"/>
              <a:t>☐ Embarrassment</a:t>
            </a:r>
          </a:p>
          <a:p>
            <a:r>
              <a:rPr lang="en-CA" sz="1600" dirty="0"/>
              <a:t>☐ Overwhelm</a:t>
            </a:r>
          </a:p>
          <a:p>
            <a:r>
              <a:rPr lang="en-CA" sz="1600" dirty="0"/>
              <a:t>☐ Numbness</a:t>
            </a:r>
          </a:p>
          <a:p>
            <a:r>
              <a:rPr lang="en-CA" sz="1600" dirty="0"/>
              <a:t>☐ Other: ____</a:t>
            </a:r>
          </a:p>
        </p:txBody>
      </p:sp>
      <p:sp>
        <p:nvSpPr>
          <p:cNvPr id="11" name="TextBox 10">
            <a:extLst>
              <a:ext uri="{FF2B5EF4-FFF2-40B4-BE49-F238E27FC236}">
                <a16:creationId xmlns:a16="http://schemas.microsoft.com/office/drawing/2014/main" id="{5D56DE7F-510A-A982-A770-5ECE9BCEDBA0}"/>
              </a:ext>
            </a:extLst>
          </p:cNvPr>
          <p:cNvSpPr txBox="1"/>
          <p:nvPr/>
        </p:nvSpPr>
        <p:spPr>
          <a:xfrm>
            <a:off x="3911204" y="889278"/>
            <a:ext cx="2274094" cy="4278094"/>
          </a:xfrm>
          <a:prstGeom prst="rect">
            <a:avLst/>
          </a:prstGeom>
          <a:noFill/>
        </p:spPr>
        <p:txBody>
          <a:bodyPr wrap="square">
            <a:spAutoFit/>
          </a:bodyPr>
          <a:lstStyle/>
          <a:p>
            <a:r>
              <a:rPr lang="en-CA" sz="1600" dirty="0"/>
              <a:t>☐ I’m not good</a:t>
            </a:r>
          </a:p>
          <a:p>
            <a:r>
              <a:rPr lang="en-CA" sz="1600" dirty="0"/>
              <a:t>enough.</a:t>
            </a:r>
          </a:p>
          <a:p>
            <a:r>
              <a:rPr lang="en-CA" sz="1600" dirty="0"/>
              <a:t>☐ This is my fault.</a:t>
            </a:r>
          </a:p>
          <a:p>
            <a:r>
              <a:rPr lang="en-CA" sz="1600" dirty="0"/>
              <a:t>☐ They are judging</a:t>
            </a:r>
          </a:p>
          <a:p>
            <a:r>
              <a:rPr lang="en-CA" sz="1600" dirty="0"/>
              <a:t>me.</a:t>
            </a:r>
          </a:p>
          <a:p>
            <a:r>
              <a:rPr lang="en-CA" sz="1600" dirty="0"/>
              <a:t>☐ Something bad</a:t>
            </a:r>
          </a:p>
          <a:p>
            <a:r>
              <a:rPr lang="en-CA" sz="1600" dirty="0"/>
              <a:t>will happen.</a:t>
            </a:r>
          </a:p>
          <a:p>
            <a:r>
              <a:rPr lang="en-CA" sz="1600" dirty="0"/>
              <a:t>☐ I can’t handle this.</a:t>
            </a:r>
          </a:p>
          <a:p>
            <a:r>
              <a:rPr lang="en-CA" sz="1600" dirty="0"/>
              <a:t>☐ I’m going to fail.</a:t>
            </a:r>
          </a:p>
          <a:p>
            <a:r>
              <a:rPr lang="en-CA" sz="1600" dirty="0"/>
              <a:t>☐ They don’t care</a:t>
            </a:r>
          </a:p>
          <a:p>
            <a:r>
              <a:rPr lang="en-CA" sz="1600" dirty="0"/>
              <a:t>about me.</a:t>
            </a:r>
          </a:p>
          <a:p>
            <a:r>
              <a:rPr lang="en-CA" sz="1600" dirty="0"/>
              <a:t>☐ I always screw up.</a:t>
            </a:r>
          </a:p>
          <a:p>
            <a:r>
              <a:rPr lang="en-CA" sz="1600" dirty="0"/>
              <a:t>☐ Catastrophizing</a:t>
            </a:r>
          </a:p>
          <a:p>
            <a:r>
              <a:rPr lang="en-CA" sz="1600" dirty="0"/>
              <a:t>☐ All-or-nothing</a:t>
            </a:r>
          </a:p>
          <a:p>
            <a:r>
              <a:rPr lang="en-CA" sz="1600" dirty="0"/>
              <a:t>thinking</a:t>
            </a:r>
          </a:p>
          <a:p>
            <a:r>
              <a:rPr lang="en-CA" sz="1600" dirty="0"/>
              <a:t>☐ Mind-reading</a:t>
            </a:r>
          </a:p>
          <a:p>
            <a:r>
              <a:rPr lang="en-CA" sz="1600" dirty="0"/>
              <a:t>☐ Other: ____</a:t>
            </a:r>
          </a:p>
        </p:txBody>
      </p:sp>
      <p:sp>
        <p:nvSpPr>
          <p:cNvPr id="13" name="TextBox 12">
            <a:extLst>
              <a:ext uri="{FF2B5EF4-FFF2-40B4-BE49-F238E27FC236}">
                <a16:creationId xmlns:a16="http://schemas.microsoft.com/office/drawing/2014/main" id="{5AD7F45F-F27F-53FE-6051-C8F0B62564C5}"/>
              </a:ext>
            </a:extLst>
          </p:cNvPr>
          <p:cNvSpPr txBox="1"/>
          <p:nvPr/>
        </p:nvSpPr>
        <p:spPr>
          <a:xfrm>
            <a:off x="7732513" y="920621"/>
            <a:ext cx="2083594" cy="5016758"/>
          </a:xfrm>
          <a:prstGeom prst="rect">
            <a:avLst/>
          </a:prstGeom>
          <a:noFill/>
        </p:spPr>
        <p:txBody>
          <a:bodyPr wrap="square">
            <a:spAutoFit/>
          </a:bodyPr>
          <a:lstStyle/>
          <a:p>
            <a:r>
              <a:rPr lang="en-CA" sz="1600" dirty="0"/>
              <a:t>☐ Withdrew / shut</a:t>
            </a:r>
          </a:p>
          <a:p>
            <a:r>
              <a:rPr lang="en-CA" sz="1600" dirty="0"/>
              <a:t>down</a:t>
            </a:r>
          </a:p>
          <a:p>
            <a:r>
              <a:rPr lang="en-CA" sz="1600" dirty="0"/>
              <a:t>☐ Lashed out</a:t>
            </a:r>
          </a:p>
          <a:p>
            <a:r>
              <a:rPr lang="en-CA" sz="1600" dirty="0"/>
              <a:t>☐ Avoided /</a:t>
            </a:r>
          </a:p>
          <a:p>
            <a:r>
              <a:rPr lang="en-CA" sz="1600" dirty="0"/>
              <a:t>escaped</a:t>
            </a:r>
          </a:p>
          <a:p>
            <a:r>
              <a:rPr lang="en-CA" sz="1600" dirty="0"/>
              <a:t>☐ People-pleased</a:t>
            </a:r>
          </a:p>
          <a:p>
            <a:r>
              <a:rPr lang="en-CA" sz="1600" dirty="0"/>
              <a:t>☐ Over-apologized</a:t>
            </a:r>
          </a:p>
          <a:p>
            <a:r>
              <a:rPr lang="en-CA" sz="1600" dirty="0"/>
              <a:t>☐ Argued /</a:t>
            </a:r>
          </a:p>
          <a:p>
            <a:r>
              <a:rPr lang="en-CA" sz="1600" dirty="0"/>
              <a:t>escalated</a:t>
            </a:r>
          </a:p>
          <a:p>
            <a:r>
              <a:rPr lang="en-CA" sz="1600" dirty="0"/>
              <a:t>☐ Used substances</a:t>
            </a:r>
          </a:p>
          <a:p>
            <a:r>
              <a:rPr lang="en-CA" sz="1600" dirty="0"/>
              <a:t>☐ Overate /</a:t>
            </a:r>
          </a:p>
          <a:p>
            <a:r>
              <a:rPr lang="en-CA" sz="1600" dirty="0"/>
              <a:t>restricted</a:t>
            </a:r>
          </a:p>
          <a:p>
            <a:r>
              <a:rPr lang="en-CA" sz="1600" dirty="0"/>
              <a:t>☐ Reassurance-</a:t>
            </a:r>
          </a:p>
          <a:p>
            <a:r>
              <a:rPr lang="en-CA" sz="1600" dirty="0"/>
              <a:t>seeking</a:t>
            </a:r>
          </a:p>
          <a:p>
            <a:r>
              <a:rPr lang="en-CA" sz="1600" dirty="0"/>
              <a:t>☐ Compulsive</a:t>
            </a:r>
          </a:p>
          <a:p>
            <a:r>
              <a:rPr lang="en-CA" sz="1600" dirty="0"/>
              <a:t>checking</a:t>
            </a:r>
          </a:p>
          <a:p>
            <a:r>
              <a:rPr lang="en-CA" sz="1600" dirty="0"/>
              <a:t>☐ Tried to control</a:t>
            </a:r>
          </a:p>
          <a:p>
            <a:r>
              <a:rPr lang="en-CA" sz="1600" dirty="0"/>
              <a:t>☐ Self-harm</a:t>
            </a:r>
          </a:p>
          <a:p>
            <a:r>
              <a:rPr lang="en-CA" sz="1600" dirty="0"/>
              <a:t>urges/actions</a:t>
            </a:r>
          </a:p>
          <a:p>
            <a:r>
              <a:rPr lang="en-CA" sz="1600" dirty="0"/>
              <a:t>☐ Other: ____</a:t>
            </a:r>
          </a:p>
        </p:txBody>
      </p:sp>
      <p:sp>
        <p:nvSpPr>
          <p:cNvPr id="15" name="TextBox 14">
            <a:extLst>
              <a:ext uri="{FF2B5EF4-FFF2-40B4-BE49-F238E27FC236}">
                <a16:creationId xmlns:a16="http://schemas.microsoft.com/office/drawing/2014/main" id="{239F54C2-56B1-0B06-131C-83D538BDCE60}"/>
              </a:ext>
            </a:extLst>
          </p:cNvPr>
          <p:cNvSpPr txBox="1"/>
          <p:nvPr/>
        </p:nvSpPr>
        <p:spPr>
          <a:xfrm>
            <a:off x="5760242" y="646331"/>
            <a:ext cx="2274094" cy="4031873"/>
          </a:xfrm>
          <a:prstGeom prst="rect">
            <a:avLst/>
          </a:prstGeom>
          <a:noFill/>
        </p:spPr>
        <p:txBody>
          <a:bodyPr wrap="square">
            <a:spAutoFit/>
          </a:bodyPr>
          <a:lstStyle/>
          <a:p>
            <a:endParaRPr lang="en-CA" sz="1600" dirty="0"/>
          </a:p>
          <a:p>
            <a:r>
              <a:rPr lang="en-CA" sz="1600" dirty="0"/>
              <a:t>☐ Tight chest</a:t>
            </a:r>
          </a:p>
          <a:p>
            <a:r>
              <a:rPr lang="en-CA" sz="1600" dirty="0"/>
              <a:t>☐ Rapid heartbeat</a:t>
            </a:r>
          </a:p>
          <a:p>
            <a:r>
              <a:rPr lang="en-CA" sz="1600" dirty="0"/>
              <a:t>☐ Shallow breathing</a:t>
            </a:r>
          </a:p>
          <a:p>
            <a:r>
              <a:rPr lang="en-CA" sz="1600" dirty="0"/>
              <a:t>☐ Nausea</a:t>
            </a:r>
          </a:p>
          <a:p>
            <a:r>
              <a:rPr lang="en-CA" sz="1600" dirty="0"/>
              <a:t>☐ Knot in stomach</a:t>
            </a:r>
          </a:p>
          <a:p>
            <a:r>
              <a:rPr lang="en-CA" sz="1600" dirty="0"/>
              <a:t>☐ Sweaty palms</a:t>
            </a:r>
          </a:p>
          <a:p>
            <a:r>
              <a:rPr lang="en-CA" sz="1600" dirty="0"/>
              <a:t>☐ Shaking</a:t>
            </a:r>
          </a:p>
          <a:p>
            <a:r>
              <a:rPr lang="en-CA" sz="1600" dirty="0"/>
              <a:t>☐ Muscle tension</a:t>
            </a:r>
          </a:p>
          <a:p>
            <a:r>
              <a:rPr lang="en-CA" sz="1600" dirty="0"/>
              <a:t>☐ Hot face / flushing</a:t>
            </a:r>
          </a:p>
          <a:p>
            <a:r>
              <a:rPr lang="en-CA" sz="1600" dirty="0"/>
              <a:t>☐ Cold hands/feet</a:t>
            </a:r>
          </a:p>
          <a:p>
            <a:r>
              <a:rPr lang="en-CA" sz="1600" dirty="0"/>
              <a:t>☐ Light-headedness</a:t>
            </a:r>
          </a:p>
          <a:p>
            <a:r>
              <a:rPr lang="en-CA" sz="1600" dirty="0"/>
              <a:t>☐ Numbness</a:t>
            </a:r>
          </a:p>
          <a:p>
            <a:r>
              <a:rPr lang="en-CA" sz="1600" dirty="0"/>
              <a:t>☐ Restlessness / agitation</a:t>
            </a:r>
          </a:p>
          <a:p>
            <a:r>
              <a:rPr lang="en-CA" sz="1600" dirty="0"/>
              <a:t>☐ Other: ____</a:t>
            </a:r>
          </a:p>
        </p:txBody>
      </p:sp>
      <p:sp>
        <p:nvSpPr>
          <p:cNvPr id="17" name="TextBox 16">
            <a:extLst>
              <a:ext uri="{FF2B5EF4-FFF2-40B4-BE49-F238E27FC236}">
                <a16:creationId xmlns:a16="http://schemas.microsoft.com/office/drawing/2014/main" id="{69A052CE-30E6-83D7-3E05-56FA563F7BC5}"/>
              </a:ext>
            </a:extLst>
          </p:cNvPr>
          <p:cNvSpPr txBox="1"/>
          <p:nvPr/>
        </p:nvSpPr>
        <p:spPr>
          <a:xfrm>
            <a:off x="9844087" y="920621"/>
            <a:ext cx="2159199" cy="1815882"/>
          </a:xfrm>
          <a:prstGeom prst="rect">
            <a:avLst/>
          </a:prstGeom>
          <a:noFill/>
        </p:spPr>
        <p:txBody>
          <a:bodyPr wrap="square">
            <a:spAutoFit/>
          </a:bodyPr>
          <a:lstStyle/>
          <a:p>
            <a:r>
              <a:rPr lang="en-CA" sz="1600" dirty="0"/>
              <a:t>☐ Very Low</a:t>
            </a:r>
          </a:p>
          <a:p>
            <a:r>
              <a:rPr lang="en-CA" sz="1600" dirty="0"/>
              <a:t>☐ Low</a:t>
            </a:r>
          </a:p>
          <a:p>
            <a:r>
              <a:rPr lang="en-CA" sz="1600" dirty="0"/>
              <a:t>☐ Moderate</a:t>
            </a:r>
          </a:p>
          <a:p>
            <a:r>
              <a:rPr lang="en-CA" sz="1600" dirty="0"/>
              <a:t>☐ High</a:t>
            </a:r>
          </a:p>
          <a:p>
            <a:r>
              <a:rPr lang="en-CA" sz="1600" dirty="0"/>
              <a:t>☐ Very High</a:t>
            </a:r>
          </a:p>
          <a:p>
            <a:r>
              <a:rPr lang="en-CA" sz="1600" dirty="0"/>
              <a:t>☐ Contributing factors (describe):</a:t>
            </a:r>
          </a:p>
        </p:txBody>
      </p:sp>
      <p:sp>
        <p:nvSpPr>
          <p:cNvPr id="2" name="Slide Number Placeholder 1">
            <a:extLst>
              <a:ext uri="{FF2B5EF4-FFF2-40B4-BE49-F238E27FC236}">
                <a16:creationId xmlns:a16="http://schemas.microsoft.com/office/drawing/2014/main" id="{5580C9A1-E018-CDC4-9D83-012293C3E1AD}"/>
              </a:ext>
            </a:extLst>
          </p:cNvPr>
          <p:cNvSpPr>
            <a:spLocks noGrp="1"/>
          </p:cNvSpPr>
          <p:nvPr>
            <p:ph type="sldNum" sz="quarter" idx="12"/>
          </p:nvPr>
        </p:nvSpPr>
        <p:spPr/>
        <p:txBody>
          <a:bodyPr/>
          <a:lstStyle/>
          <a:p>
            <a:fld id="{33ED1689-1C0B-4D00-A14A-39B713266422}" type="slidenum">
              <a:rPr lang="en-CA" smtClean="0"/>
              <a:t>64</a:t>
            </a:fld>
            <a:endParaRPr lang="en-CA"/>
          </a:p>
        </p:txBody>
      </p:sp>
    </p:spTree>
    <p:extLst>
      <p:ext uri="{BB962C8B-B14F-4D97-AF65-F5344CB8AC3E}">
        <p14:creationId xmlns:p14="http://schemas.microsoft.com/office/powerpoint/2010/main" val="12026727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58F1DD-7F3E-45E1-82ED-9DFF30A6759F}"/>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168400" y="762001"/>
            <a:ext cx="9895840" cy="5730240"/>
          </a:xfrm>
          <a:prstGeom prst="rect">
            <a:avLst/>
          </a:prstGeom>
          <a:noFill/>
          <a:ln>
            <a:noFill/>
          </a:ln>
        </p:spPr>
      </p:pic>
      <p:sp>
        <p:nvSpPr>
          <p:cNvPr id="3" name="TextBox 2">
            <a:extLst>
              <a:ext uri="{FF2B5EF4-FFF2-40B4-BE49-F238E27FC236}">
                <a16:creationId xmlns:a16="http://schemas.microsoft.com/office/drawing/2014/main" id="{175C7DB7-1A9E-0E72-BEFC-64267CF380B8}"/>
              </a:ext>
            </a:extLst>
          </p:cNvPr>
          <p:cNvSpPr txBox="1"/>
          <p:nvPr/>
        </p:nvSpPr>
        <p:spPr>
          <a:xfrm>
            <a:off x="2987040" y="-60472"/>
            <a:ext cx="6634480" cy="619272"/>
          </a:xfrm>
          <a:prstGeom prst="rect">
            <a:avLst/>
          </a:prstGeom>
          <a:noFill/>
        </p:spPr>
        <p:txBody>
          <a:bodyPr wrap="square">
            <a:spAutoFit/>
          </a:bodyPr>
          <a:lstStyle/>
          <a:p>
            <a:pPr marL="0" rtl="0" eaLnBrk="1" fontAlgn="t" latinLnBrk="0" hangingPunct="1">
              <a:lnSpc>
                <a:spcPct val="107000"/>
              </a:lnSpc>
              <a:spcBef>
                <a:spcPts val="0"/>
              </a:spcBef>
              <a:spcAft>
                <a:spcPts val="800"/>
              </a:spcAft>
            </a:pPr>
            <a:r>
              <a:rPr lang="en-CA" sz="3200" dirty="0">
                <a:solidFill>
                  <a:schemeClr val="bg1"/>
                </a:solidFill>
              </a:rPr>
              <a:t>8)</a:t>
            </a:r>
            <a:r>
              <a:rPr lang="en-CA" sz="3200" b="0" i="0" u="none" strike="noStrike" kern="1200" spc="0" dirty="0">
                <a:solidFill>
                  <a:schemeClr val="bg1"/>
                </a:solidFill>
                <a:effectLst/>
              </a:rPr>
              <a:t>What did you feel when activated ?</a:t>
            </a:r>
            <a:endParaRPr lang="en-CA" sz="3200" b="0" i="0" u="none" strike="noStrike" dirty="0">
              <a:solidFill>
                <a:schemeClr val="bg1"/>
              </a:solidFill>
              <a:effectLst/>
            </a:endParaRPr>
          </a:p>
        </p:txBody>
      </p:sp>
      <p:sp>
        <p:nvSpPr>
          <p:cNvPr id="2" name="Slide Number Placeholder 1">
            <a:extLst>
              <a:ext uri="{FF2B5EF4-FFF2-40B4-BE49-F238E27FC236}">
                <a16:creationId xmlns:a16="http://schemas.microsoft.com/office/drawing/2014/main" id="{F05DF5B6-7848-0B43-6DF2-609930C05A80}"/>
              </a:ext>
            </a:extLst>
          </p:cNvPr>
          <p:cNvSpPr>
            <a:spLocks noGrp="1"/>
          </p:cNvSpPr>
          <p:nvPr>
            <p:ph type="sldNum" sz="quarter" idx="12"/>
          </p:nvPr>
        </p:nvSpPr>
        <p:spPr/>
        <p:txBody>
          <a:bodyPr/>
          <a:lstStyle/>
          <a:p>
            <a:fld id="{33ED1689-1C0B-4D00-A14A-39B713266422}" type="slidenum">
              <a:rPr lang="en-CA" smtClean="0"/>
              <a:t>65</a:t>
            </a:fld>
            <a:endParaRPr lang="en-CA"/>
          </a:p>
        </p:txBody>
      </p:sp>
    </p:spTree>
    <p:extLst>
      <p:ext uri="{BB962C8B-B14F-4D97-AF65-F5344CB8AC3E}">
        <p14:creationId xmlns:p14="http://schemas.microsoft.com/office/powerpoint/2010/main" val="3221849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2C90F-7953-CC3E-6A8C-3F64C60F44D3}"/>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CC676B1B-C4A4-1949-740D-A6CDD1A6008E}"/>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3D1B0029-1CBB-1CDC-0BDE-2995F827F719}"/>
              </a:ext>
            </a:extLst>
          </p:cNvPr>
          <p:cNvGraphicFramePr>
            <a:graphicFrameLocks noGrp="1"/>
          </p:cNvGraphicFramePr>
          <p:nvPr>
            <p:ph idx="4294967295"/>
            <p:extLst>
              <p:ext uri="{D42A27DB-BD31-4B8C-83A1-F6EECF244321}">
                <p14:modId xmlns:p14="http://schemas.microsoft.com/office/powerpoint/2010/main" val="1008603861"/>
              </p:ext>
            </p:extLst>
          </p:nvPr>
        </p:nvGraphicFramePr>
        <p:xfrm>
          <a:off x="1010932" y="455114"/>
          <a:ext cx="10223970" cy="5503018"/>
        </p:xfrm>
        <a:graphic>
          <a:graphicData uri="http://schemas.openxmlformats.org/drawingml/2006/table">
            <a:tbl>
              <a:tblPr>
                <a:noFill/>
                <a:tableStyleId>{8EC20E35-A176-4012-BC5E-935CFFF8708E}</a:tableStyleId>
              </a:tblPr>
              <a:tblGrid>
                <a:gridCol w="5515077">
                  <a:extLst>
                    <a:ext uri="{9D8B030D-6E8A-4147-A177-3AD203B41FA5}">
                      <a16:colId xmlns:a16="http://schemas.microsoft.com/office/drawing/2014/main" val="98980183"/>
                    </a:ext>
                  </a:extLst>
                </a:gridCol>
                <a:gridCol w="2231925">
                  <a:extLst>
                    <a:ext uri="{9D8B030D-6E8A-4147-A177-3AD203B41FA5}">
                      <a16:colId xmlns:a16="http://schemas.microsoft.com/office/drawing/2014/main" val="1774837981"/>
                    </a:ext>
                  </a:extLst>
                </a:gridCol>
                <a:gridCol w="2476968">
                  <a:extLst>
                    <a:ext uri="{9D8B030D-6E8A-4147-A177-3AD203B41FA5}">
                      <a16:colId xmlns:a16="http://schemas.microsoft.com/office/drawing/2014/main" val="878115273"/>
                    </a:ext>
                  </a:extLst>
                </a:gridCol>
              </a:tblGrid>
              <a:tr h="1176917">
                <a:tc gridSpan="3">
                  <a:txBody>
                    <a:bodyPr/>
                    <a:lstStyle/>
                    <a:p>
                      <a:pPr algn="l">
                        <a:lnSpc>
                          <a:spcPct val="107000"/>
                        </a:lnSpc>
                        <a:spcAft>
                          <a:spcPts val="800"/>
                        </a:spcAft>
                      </a:pPr>
                      <a:r>
                        <a:rPr lang="en-CA" sz="3200" cap="none" spc="0" dirty="0">
                          <a:solidFill>
                            <a:schemeClr val="bg1"/>
                          </a:solidFill>
                          <a:effectLst/>
                        </a:rPr>
                        <a:t>                     </a:t>
                      </a:r>
                    </a:p>
                    <a:p>
                      <a:pPr algn="l">
                        <a:lnSpc>
                          <a:spcPct val="107000"/>
                        </a:lnSpc>
                        <a:spcAft>
                          <a:spcPts val="800"/>
                        </a:spcAft>
                      </a:pPr>
                      <a:r>
                        <a:rPr lang="en-CA" sz="3200" cap="none" spc="0" dirty="0">
                          <a:solidFill>
                            <a:schemeClr val="bg1"/>
                          </a:solidFill>
                          <a:effectLst/>
                        </a:rPr>
                        <a:t>                          HOLES ANALYSIS TEMPLATE</a:t>
                      </a:r>
                      <a:endParaRPr lang="en-CA" sz="32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20996">
                <a:tc gridSpan="3">
                  <a:txBody>
                    <a:bodyPr/>
                    <a:lstStyle/>
                    <a:p>
                      <a:pPr algn="l">
                        <a:lnSpc>
                          <a:spcPct val="107000"/>
                        </a:lnSpc>
                        <a:spcAft>
                          <a:spcPts val="800"/>
                        </a:spcAft>
                      </a:pPr>
                      <a:r>
                        <a:rPr lang="en-CA" sz="2100" cap="none" spc="0" dirty="0">
                          <a:solidFill>
                            <a:schemeClr val="tx1"/>
                          </a:solidFill>
                          <a:effectLst/>
                        </a:rPr>
                        <a:t>Remember to stay in window of tolerance by pendulating</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20996">
                <a:tc gridSpan="3">
                  <a:txBody>
                    <a:bodyPr/>
                    <a:lstStyle/>
                    <a:p>
                      <a:pPr algn="l">
                        <a:lnSpc>
                          <a:spcPct val="107000"/>
                        </a:lnSpc>
                        <a:spcAft>
                          <a:spcPts val="800"/>
                        </a:spcAft>
                      </a:pPr>
                      <a:r>
                        <a:rPr lang="en-CA" sz="2100" cap="none" spc="0" dirty="0">
                          <a:solidFill>
                            <a:schemeClr val="tx1"/>
                          </a:solidFill>
                          <a:effectLst/>
                        </a:rPr>
                        <a:t>What was the topography of your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20996">
                <a:tc>
                  <a:txBody>
                    <a:bodyPr/>
                    <a:lstStyle/>
                    <a:p>
                      <a:pPr algn="l">
                        <a:lnSpc>
                          <a:spcPct val="107000"/>
                        </a:lnSpc>
                        <a:spcAft>
                          <a:spcPts val="800"/>
                        </a:spcAft>
                      </a:pPr>
                      <a:r>
                        <a:rPr lang="en-CA" sz="2100" cap="none" spc="0" dirty="0">
                          <a:solidFill>
                            <a:schemeClr val="tx1"/>
                          </a:solidFill>
                          <a:effectLst/>
                        </a:rPr>
                        <a:t>Was there a trigger(s) for the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20996">
                <a:tc>
                  <a:txBody>
                    <a:bodyPr/>
                    <a:lstStyle/>
                    <a:p>
                      <a:pPr algn="l">
                        <a:lnSpc>
                          <a:spcPct val="107000"/>
                        </a:lnSpc>
                        <a:spcAft>
                          <a:spcPts val="800"/>
                        </a:spcAft>
                      </a:pPr>
                      <a:r>
                        <a:rPr lang="en-CA" sz="2100" cap="none" spc="0" dirty="0">
                          <a:solidFill>
                            <a:schemeClr val="tx1"/>
                          </a:solidFill>
                          <a:effectLst/>
                        </a:rPr>
                        <a:t>What did you feel when activated ?</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20996">
                <a:tc gridSpan="3">
                  <a:txBody>
                    <a:bodyPr/>
                    <a:lstStyle/>
                    <a:p>
                      <a:pPr algn="l">
                        <a:lnSpc>
                          <a:spcPct val="107000"/>
                        </a:lnSpc>
                        <a:spcAft>
                          <a:spcPts val="800"/>
                        </a:spcAft>
                      </a:pPr>
                      <a:r>
                        <a:rPr lang="en-CA" sz="2100" cap="none" spc="0" dirty="0">
                          <a:solidFill>
                            <a:srgbClr val="FF0000"/>
                          </a:solidFill>
                          <a:effectLst/>
                        </a:rPr>
                        <a:t>Notice the sensations in your body without judging or trying to change them</a:t>
                      </a:r>
                      <a:endParaRPr lang="en-CA" sz="2100"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20996">
                <a:tc gridSpan="2">
                  <a:txBody>
                    <a:bodyPr/>
                    <a:lstStyle/>
                    <a:p>
                      <a:pPr algn="l">
                        <a:lnSpc>
                          <a:spcPct val="107000"/>
                        </a:lnSpc>
                        <a:spcAft>
                          <a:spcPts val="800"/>
                        </a:spcAft>
                      </a:pPr>
                      <a:r>
                        <a:rPr lang="en-CA" sz="2100" cap="none" spc="0">
                          <a:solidFill>
                            <a:schemeClr val="tx1"/>
                          </a:solidFill>
                          <a:effectLst/>
                        </a:rPr>
                        <a:t>What thoughts were associated with each feeling listed above?</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dirty="0">
                          <a:solidFill>
                            <a:schemeClr val="tx1"/>
                          </a:solidFill>
                          <a:effectLst/>
                        </a:rPr>
                        <a:t> </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20996">
                <a:tc gridSpan="2">
                  <a:txBody>
                    <a:bodyPr/>
                    <a:lstStyle/>
                    <a:p>
                      <a:pPr algn="l">
                        <a:lnSpc>
                          <a:spcPct val="107000"/>
                        </a:lnSpc>
                        <a:spcAft>
                          <a:spcPts val="800"/>
                        </a:spcAft>
                      </a:pPr>
                      <a:r>
                        <a:rPr lang="en-CA" sz="2100" cap="none" spc="0">
                          <a:solidFill>
                            <a:schemeClr val="tx1"/>
                          </a:solidFill>
                          <a:effectLst/>
                        </a:rPr>
                        <a:t>What behaviors or urges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20996">
                <a:tc gridSpan="3">
                  <a:txBody>
                    <a:bodyPr/>
                    <a:lstStyle/>
                    <a:p>
                      <a:pPr algn="l">
                        <a:lnSpc>
                          <a:spcPct val="107000"/>
                        </a:lnSpc>
                        <a:spcAft>
                          <a:spcPts val="800"/>
                        </a:spcAft>
                      </a:pPr>
                      <a:r>
                        <a:rPr lang="en-CA" sz="2100" cap="none" spc="0" dirty="0">
                          <a:solidFill>
                            <a:schemeClr val="tx1"/>
                          </a:solidFill>
                          <a:effectLst/>
                        </a:rPr>
                        <a:t>What was your energy balance before the activation? 0-10</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
        <p:nvSpPr>
          <p:cNvPr id="3" name="TextBox 2">
            <a:extLst>
              <a:ext uri="{FF2B5EF4-FFF2-40B4-BE49-F238E27FC236}">
                <a16:creationId xmlns:a16="http://schemas.microsoft.com/office/drawing/2014/main" id="{ECC248B8-43C1-B97E-0657-D93B61F5F697}"/>
              </a:ext>
            </a:extLst>
          </p:cNvPr>
          <p:cNvSpPr txBox="1"/>
          <p:nvPr/>
        </p:nvSpPr>
        <p:spPr>
          <a:xfrm>
            <a:off x="728528" y="1813957"/>
            <a:ext cx="392784" cy="369332"/>
          </a:xfrm>
          <a:prstGeom prst="rect">
            <a:avLst/>
          </a:prstGeom>
          <a:noFill/>
        </p:spPr>
        <p:txBody>
          <a:bodyPr wrap="square">
            <a:spAutoFit/>
          </a:bodyPr>
          <a:lstStyle/>
          <a:p>
            <a:r>
              <a:rPr lang="en-CA"/>
              <a:t>1.</a:t>
            </a:r>
          </a:p>
        </p:txBody>
      </p:sp>
      <p:sp>
        <p:nvSpPr>
          <p:cNvPr id="9" name="TextBox 8">
            <a:extLst>
              <a:ext uri="{FF2B5EF4-FFF2-40B4-BE49-F238E27FC236}">
                <a16:creationId xmlns:a16="http://schemas.microsoft.com/office/drawing/2014/main" id="{1931E95A-A3A8-8BD2-28F7-DA2109D15A5A}"/>
              </a:ext>
            </a:extLst>
          </p:cNvPr>
          <p:cNvSpPr txBox="1"/>
          <p:nvPr/>
        </p:nvSpPr>
        <p:spPr>
          <a:xfrm>
            <a:off x="721415" y="2376444"/>
            <a:ext cx="471365" cy="369332"/>
          </a:xfrm>
          <a:prstGeom prst="rect">
            <a:avLst/>
          </a:prstGeom>
          <a:noFill/>
        </p:spPr>
        <p:txBody>
          <a:bodyPr wrap="square">
            <a:spAutoFit/>
          </a:bodyPr>
          <a:lstStyle/>
          <a:p>
            <a:r>
              <a:rPr lang="en-CA" dirty="0"/>
              <a:t>2.</a:t>
            </a:r>
          </a:p>
        </p:txBody>
      </p:sp>
      <p:sp>
        <p:nvSpPr>
          <p:cNvPr id="11" name="TextBox 10">
            <a:extLst>
              <a:ext uri="{FF2B5EF4-FFF2-40B4-BE49-F238E27FC236}">
                <a16:creationId xmlns:a16="http://schemas.microsoft.com/office/drawing/2014/main" id="{6702B6FD-E85E-C687-9E6D-5ECF0BC124DD}"/>
              </a:ext>
            </a:extLst>
          </p:cNvPr>
          <p:cNvSpPr txBox="1"/>
          <p:nvPr/>
        </p:nvSpPr>
        <p:spPr>
          <a:xfrm>
            <a:off x="728528" y="2909131"/>
            <a:ext cx="392784" cy="369332"/>
          </a:xfrm>
          <a:prstGeom prst="rect">
            <a:avLst/>
          </a:prstGeom>
          <a:noFill/>
        </p:spPr>
        <p:txBody>
          <a:bodyPr wrap="square">
            <a:spAutoFit/>
          </a:bodyPr>
          <a:lstStyle/>
          <a:p>
            <a:r>
              <a:rPr lang="en-CA" dirty="0"/>
              <a:t>3.</a:t>
            </a:r>
          </a:p>
        </p:txBody>
      </p:sp>
      <p:sp>
        <p:nvSpPr>
          <p:cNvPr id="15" name="TextBox 14">
            <a:extLst>
              <a:ext uri="{FF2B5EF4-FFF2-40B4-BE49-F238E27FC236}">
                <a16:creationId xmlns:a16="http://schemas.microsoft.com/office/drawing/2014/main" id="{078B8359-D97B-DA2B-574E-DDCE11C6A11A}"/>
              </a:ext>
            </a:extLst>
          </p:cNvPr>
          <p:cNvSpPr txBox="1"/>
          <p:nvPr/>
        </p:nvSpPr>
        <p:spPr>
          <a:xfrm>
            <a:off x="687564" y="3397802"/>
            <a:ext cx="471365" cy="369332"/>
          </a:xfrm>
          <a:prstGeom prst="rect">
            <a:avLst/>
          </a:prstGeom>
          <a:noFill/>
        </p:spPr>
        <p:txBody>
          <a:bodyPr wrap="square">
            <a:spAutoFit/>
          </a:bodyPr>
          <a:lstStyle/>
          <a:p>
            <a:r>
              <a:rPr lang="en-CA"/>
              <a:t>4.</a:t>
            </a:r>
          </a:p>
        </p:txBody>
      </p:sp>
      <p:sp>
        <p:nvSpPr>
          <p:cNvPr id="18" name="TextBox 17">
            <a:extLst>
              <a:ext uri="{FF2B5EF4-FFF2-40B4-BE49-F238E27FC236}">
                <a16:creationId xmlns:a16="http://schemas.microsoft.com/office/drawing/2014/main" id="{8427A5B8-DEE3-8596-B5B8-62B548DBC935}"/>
              </a:ext>
            </a:extLst>
          </p:cNvPr>
          <p:cNvSpPr txBox="1"/>
          <p:nvPr/>
        </p:nvSpPr>
        <p:spPr>
          <a:xfrm>
            <a:off x="709222" y="3921463"/>
            <a:ext cx="471365" cy="369332"/>
          </a:xfrm>
          <a:prstGeom prst="rect">
            <a:avLst/>
          </a:prstGeom>
          <a:noFill/>
        </p:spPr>
        <p:txBody>
          <a:bodyPr wrap="square">
            <a:spAutoFit/>
          </a:bodyPr>
          <a:lstStyle/>
          <a:p>
            <a:r>
              <a:rPr lang="en-CA" dirty="0"/>
              <a:t>5.</a:t>
            </a:r>
          </a:p>
        </p:txBody>
      </p:sp>
      <p:sp>
        <p:nvSpPr>
          <p:cNvPr id="20" name="TextBox 19">
            <a:extLst>
              <a:ext uri="{FF2B5EF4-FFF2-40B4-BE49-F238E27FC236}">
                <a16:creationId xmlns:a16="http://schemas.microsoft.com/office/drawing/2014/main" id="{9DB788E8-B0CD-85CA-1A6C-CEAF8FC40FF8}"/>
              </a:ext>
            </a:extLst>
          </p:cNvPr>
          <p:cNvSpPr txBox="1"/>
          <p:nvPr/>
        </p:nvSpPr>
        <p:spPr>
          <a:xfrm>
            <a:off x="698413" y="4477273"/>
            <a:ext cx="471365" cy="369332"/>
          </a:xfrm>
          <a:prstGeom prst="rect">
            <a:avLst/>
          </a:prstGeom>
          <a:noFill/>
        </p:spPr>
        <p:txBody>
          <a:bodyPr wrap="square">
            <a:spAutoFit/>
          </a:bodyPr>
          <a:lstStyle/>
          <a:p>
            <a:r>
              <a:rPr lang="en-CA"/>
              <a:t>6.</a:t>
            </a:r>
          </a:p>
        </p:txBody>
      </p:sp>
      <p:sp>
        <p:nvSpPr>
          <p:cNvPr id="22" name="TextBox 21">
            <a:extLst>
              <a:ext uri="{FF2B5EF4-FFF2-40B4-BE49-F238E27FC236}">
                <a16:creationId xmlns:a16="http://schemas.microsoft.com/office/drawing/2014/main" id="{8233F291-A60C-0865-9B40-0A9C149682A5}"/>
              </a:ext>
            </a:extLst>
          </p:cNvPr>
          <p:cNvSpPr txBox="1"/>
          <p:nvPr/>
        </p:nvSpPr>
        <p:spPr>
          <a:xfrm>
            <a:off x="721415" y="4963217"/>
            <a:ext cx="421359" cy="369332"/>
          </a:xfrm>
          <a:prstGeom prst="rect">
            <a:avLst/>
          </a:prstGeom>
          <a:noFill/>
        </p:spPr>
        <p:txBody>
          <a:bodyPr wrap="square">
            <a:spAutoFit/>
          </a:bodyPr>
          <a:lstStyle/>
          <a:p>
            <a:r>
              <a:rPr lang="en-CA" dirty="0"/>
              <a:t>7.</a:t>
            </a:r>
          </a:p>
        </p:txBody>
      </p:sp>
      <p:sp>
        <p:nvSpPr>
          <p:cNvPr id="4" name="TextBox 3">
            <a:extLst>
              <a:ext uri="{FF2B5EF4-FFF2-40B4-BE49-F238E27FC236}">
                <a16:creationId xmlns:a16="http://schemas.microsoft.com/office/drawing/2014/main" id="{4A10F3D4-83B2-1C00-A696-41B456191B94}"/>
              </a:ext>
            </a:extLst>
          </p:cNvPr>
          <p:cNvSpPr txBox="1"/>
          <p:nvPr/>
        </p:nvSpPr>
        <p:spPr>
          <a:xfrm>
            <a:off x="753591" y="5564039"/>
            <a:ext cx="407011" cy="369332"/>
          </a:xfrm>
          <a:prstGeom prst="rect">
            <a:avLst/>
          </a:prstGeom>
          <a:noFill/>
        </p:spPr>
        <p:txBody>
          <a:bodyPr wrap="square">
            <a:spAutoFit/>
          </a:bodyPr>
          <a:lstStyle/>
          <a:p>
            <a:r>
              <a:rPr lang="en-CA" dirty="0"/>
              <a:t>8.</a:t>
            </a:r>
          </a:p>
        </p:txBody>
      </p:sp>
      <p:sp>
        <p:nvSpPr>
          <p:cNvPr id="2" name="Slide Number Placeholder 1">
            <a:extLst>
              <a:ext uri="{FF2B5EF4-FFF2-40B4-BE49-F238E27FC236}">
                <a16:creationId xmlns:a16="http://schemas.microsoft.com/office/drawing/2014/main" id="{FB2E758F-5754-791F-2219-7362238BF51D}"/>
              </a:ext>
            </a:extLst>
          </p:cNvPr>
          <p:cNvSpPr>
            <a:spLocks noGrp="1"/>
          </p:cNvSpPr>
          <p:nvPr>
            <p:ph type="sldNum" sz="quarter" idx="12"/>
          </p:nvPr>
        </p:nvSpPr>
        <p:spPr/>
        <p:txBody>
          <a:bodyPr/>
          <a:lstStyle/>
          <a:p>
            <a:fld id="{33ED1689-1C0B-4D00-A14A-39B713266422}" type="slidenum">
              <a:rPr lang="en-CA" smtClean="0"/>
              <a:t>66</a:t>
            </a:fld>
            <a:endParaRPr lang="en-CA"/>
          </a:p>
        </p:txBody>
      </p:sp>
    </p:spTree>
    <p:extLst>
      <p:ext uri="{BB962C8B-B14F-4D97-AF65-F5344CB8AC3E}">
        <p14:creationId xmlns:p14="http://schemas.microsoft.com/office/powerpoint/2010/main" val="1455066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9D80F-8CC3-9A31-7619-914280B2D1F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F60EC48-517F-36DA-3722-BBE983C07AF0}"/>
              </a:ext>
            </a:extLst>
          </p:cNvPr>
          <p:cNvSpPr txBox="1"/>
          <p:nvPr/>
        </p:nvSpPr>
        <p:spPr>
          <a:xfrm>
            <a:off x="25003" y="558581"/>
            <a:ext cx="12192000" cy="923330"/>
          </a:xfrm>
          <a:prstGeom prst="rect">
            <a:avLst/>
          </a:prstGeom>
          <a:noFill/>
        </p:spPr>
        <p:txBody>
          <a:bodyPr wrap="square">
            <a:spAutoFit/>
          </a:bodyPr>
          <a:lstStyle/>
          <a:p>
            <a:pPr marL="342900" indent="-342900">
              <a:buAutoNum type="arabicPeriod"/>
            </a:pPr>
            <a:r>
              <a:rPr lang="en-CA" dirty="0"/>
              <a:t>What Happened?  2. Emotions Felt      3. Thoughts              </a:t>
            </a:r>
            <a:r>
              <a:rPr lang="en-CA" dirty="0">
                <a:solidFill>
                  <a:srgbClr val="FF0000"/>
                </a:solidFill>
              </a:rPr>
              <a:t>4. Sensations             </a:t>
            </a:r>
            <a:r>
              <a:rPr lang="en-CA" dirty="0"/>
              <a:t>5. Behaviours/urges        6. pre-hole energy</a:t>
            </a:r>
          </a:p>
          <a:p>
            <a:endParaRPr lang="en-CA" dirty="0"/>
          </a:p>
          <a:p>
            <a:endParaRPr lang="en-CA" dirty="0"/>
          </a:p>
        </p:txBody>
      </p:sp>
      <p:sp>
        <p:nvSpPr>
          <p:cNvPr id="5" name="TextBox 4">
            <a:extLst>
              <a:ext uri="{FF2B5EF4-FFF2-40B4-BE49-F238E27FC236}">
                <a16:creationId xmlns:a16="http://schemas.microsoft.com/office/drawing/2014/main" id="{14A6A56F-6AEB-4DAD-3C12-6DC4EE22EAE3}"/>
              </a:ext>
            </a:extLst>
          </p:cNvPr>
          <p:cNvSpPr txBox="1"/>
          <p:nvPr/>
        </p:nvSpPr>
        <p:spPr>
          <a:xfrm>
            <a:off x="2397919" y="-121474"/>
            <a:ext cx="7446168" cy="646331"/>
          </a:xfrm>
          <a:prstGeom prst="rect">
            <a:avLst/>
          </a:prstGeom>
          <a:noFill/>
        </p:spPr>
        <p:txBody>
          <a:bodyPr wrap="square">
            <a:spAutoFit/>
          </a:bodyPr>
          <a:lstStyle/>
          <a:p>
            <a:r>
              <a:rPr lang="en-CA" sz="3600" dirty="0">
                <a:solidFill>
                  <a:schemeClr val="bg1"/>
                </a:solidFill>
              </a:rPr>
              <a:t>DBT HOLES ANALYSIS TEMPLATE</a:t>
            </a:r>
          </a:p>
        </p:txBody>
      </p:sp>
      <p:sp>
        <p:nvSpPr>
          <p:cNvPr id="7" name="TextBox 6">
            <a:extLst>
              <a:ext uri="{FF2B5EF4-FFF2-40B4-BE49-F238E27FC236}">
                <a16:creationId xmlns:a16="http://schemas.microsoft.com/office/drawing/2014/main" id="{5787C5A6-1F80-558B-05A3-6E4E7CB7DE9A}"/>
              </a:ext>
            </a:extLst>
          </p:cNvPr>
          <p:cNvSpPr txBox="1"/>
          <p:nvPr/>
        </p:nvSpPr>
        <p:spPr>
          <a:xfrm>
            <a:off x="-75605" y="889278"/>
            <a:ext cx="1988344" cy="584775"/>
          </a:xfrm>
          <a:prstGeom prst="rect">
            <a:avLst/>
          </a:prstGeom>
          <a:noFill/>
        </p:spPr>
        <p:txBody>
          <a:bodyPr wrap="square">
            <a:spAutoFit/>
          </a:bodyPr>
          <a:lstStyle/>
          <a:p>
            <a:pPr algn="ctr"/>
            <a:r>
              <a:rPr lang="en-CA" sz="1600" dirty="0"/>
              <a:t>Describe the</a:t>
            </a:r>
          </a:p>
          <a:p>
            <a:pPr algn="ctr"/>
            <a:r>
              <a:rPr lang="en-CA" sz="1600" dirty="0"/>
              <a:t>situation factually.</a:t>
            </a:r>
          </a:p>
        </p:txBody>
      </p:sp>
      <p:sp>
        <p:nvSpPr>
          <p:cNvPr id="9" name="TextBox 8">
            <a:extLst>
              <a:ext uri="{FF2B5EF4-FFF2-40B4-BE49-F238E27FC236}">
                <a16:creationId xmlns:a16="http://schemas.microsoft.com/office/drawing/2014/main" id="{D35C71FF-143D-8102-EA55-5DAC8D8A9805}"/>
              </a:ext>
            </a:extLst>
          </p:cNvPr>
          <p:cNvSpPr txBox="1"/>
          <p:nvPr/>
        </p:nvSpPr>
        <p:spPr>
          <a:xfrm>
            <a:off x="2133005" y="889278"/>
            <a:ext cx="1988344" cy="3293209"/>
          </a:xfrm>
          <a:prstGeom prst="rect">
            <a:avLst/>
          </a:prstGeom>
          <a:noFill/>
        </p:spPr>
        <p:txBody>
          <a:bodyPr wrap="square">
            <a:spAutoFit/>
          </a:bodyPr>
          <a:lstStyle/>
          <a:p>
            <a:r>
              <a:rPr lang="en-CA" sz="1600" dirty="0"/>
              <a:t>☐ Anxiety / Fear</a:t>
            </a:r>
          </a:p>
          <a:p>
            <a:r>
              <a:rPr lang="en-CA" sz="1600" dirty="0"/>
              <a:t>☐ Anger / Rage</a:t>
            </a:r>
          </a:p>
          <a:p>
            <a:r>
              <a:rPr lang="en-CA" sz="1600" dirty="0"/>
              <a:t>☐ Irritation /</a:t>
            </a:r>
          </a:p>
          <a:p>
            <a:r>
              <a:rPr lang="en-CA" sz="1600" dirty="0"/>
              <a:t>Frustration</a:t>
            </a:r>
          </a:p>
          <a:p>
            <a:r>
              <a:rPr lang="en-CA" sz="1600" dirty="0"/>
              <a:t>☐ Sadness / Grief</a:t>
            </a:r>
          </a:p>
          <a:p>
            <a:r>
              <a:rPr lang="en-CA" sz="1600" dirty="0"/>
              <a:t>☐ Shame</a:t>
            </a:r>
          </a:p>
          <a:p>
            <a:r>
              <a:rPr lang="en-CA" sz="1600" dirty="0"/>
              <a:t>☐ Guilt</a:t>
            </a:r>
          </a:p>
          <a:p>
            <a:r>
              <a:rPr lang="en-CA" sz="1600" dirty="0"/>
              <a:t>☐ Hurt</a:t>
            </a:r>
          </a:p>
          <a:p>
            <a:r>
              <a:rPr lang="en-CA" sz="1600" dirty="0"/>
              <a:t>☐ Loneliness</a:t>
            </a:r>
          </a:p>
          <a:p>
            <a:r>
              <a:rPr lang="en-CA" sz="1600" dirty="0"/>
              <a:t>☐ Embarrassment</a:t>
            </a:r>
          </a:p>
          <a:p>
            <a:r>
              <a:rPr lang="en-CA" sz="1600" dirty="0"/>
              <a:t>☐ Overwhelm</a:t>
            </a:r>
          </a:p>
          <a:p>
            <a:r>
              <a:rPr lang="en-CA" sz="1600" dirty="0"/>
              <a:t>☐ Numbness</a:t>
            </a:r>
          </a:p>
          <a:p>
            <a:r>
              <a:rPr lang="en-CA" sz="1600" dirty="0"/>
              <a:t>☐ Other: ____</a:t>
            </a:r>
          </a:p>
        </p:txBody>
      </p:sp>
      <p:sp>
        <p:nvSpPr>
          <p:cNvPr id="11" name="TextBox 10">
            <a:extLst>
              <a:ext uri="{FF2B5EF4-FFF2-40B4-BE49-F238E27FC236}">
                <a16:creationId xmlns:a16="http://schemas.microsoft.com/office/drawing/2014/main" id="{B3DB8814-26C5-DDA4-5F1D-EB0261209E48}"/>
              </a:ext>
            </a:extLst>
          </p:cNvPr>
          <p:cNvSpPr txBox="1"/>
          <p:nvPr/>
        </p:nvSpPr>
        <p:spPr>
          <a:xfrm>
            <a:off x="3911204" y="889278"/>
            <a:ext cx="2274094" cy="4278094"/>
          </a:xfrm>
          <a:prstGeom prst="rect">
            <a:avLst/>
          </a:prstGeom>
          <a:noFill/>
        </p:spPr>
        <p:txBody>
          <a:bodyPr wrap="square">
            <a:spAutoFit/>
          </a:bodyPr>
          <a:lstStyle/>
          <a:p>
            <a:r>
              <a:rPr lang="en-CA" sz="1600" dirty="0"/>
              <a:t>☐ I’m not good</a:t>
            </a:r>
          </a:p>
          <a:p>
            <a:r>
              <a:rPr lang="en-CA" sz="1600" dirty="0"/>
              <a:t>enough.</a:t>
            </a:r>
          </a:p>
          <a:p>
            <a:r>
              <a:rPr lang="en-CA" sz="1600" dirty="0"/>
              <a:t>☐ This is my fault.</a:t>
            </a:r>
          </a:p>
          <a:p>
            <a:r>
              <a:rPr lang="en-CA" sz="1600" dirty="0"/>
              <a:t>☐ They are judging</a:t>
            </a:r>
          </a:p>
          <a:p>
            <a:r>
              <a:rPr lang="en-CA" sz="1600" dirty="0"/>
              <a:t>me.</a:t>
            </a:r>
          </a:p>
          <a:p>
            <a:r>
              <a:rPr lang="en-CA" sz="1600" dirty="0"/>
              <a:t>☐ Something bad</a:t>
            </a:r>
          </a:p>
          <a:p>
            <a:r>
              <a:rPr lang="en-CA" sz="1600" dirty="0"/>
              <a:t>will happen.</a:t>
            </a:r>
          </a:p>
          <a:p>
            <a:r>
              <a:rPr lang="en-CA" sz="1600" dirty="0"/>
              <a:t>☐ I can’t handle this.</a:t>
            </a:r>
          </a:p>
          <a:p>
            <a:r>
              <a:rPr lang="en-CA" sz="1600" dirty="0"/>
              <a:t>☐ I’m going to fail.</a:t>
            </a:r>
          </a:p>
          <a:p>
            <a:r>
              <a:rPr lang="en-CA" sz="1600" dirty="0"/>
              <a:t>☐ They don’t care</a:t>
            </a:r>
          </a:p>
          <a:p>
            <a:r>
              <a:rPr lang="en-CA" sz="1600" dirty="0"/>
              <a:t>about me.</a:t>
            </a:r>
          </a:p>
          <a:p>
            <a:r>
              <a:rPr lang="en-CA" sz="1600" dirty="0"/>
              <a:t>☐ I always screw up.</a:t>
            </a:r>
          </a:p>
          <a:p>
            <a:r>
              <a:rPr lang="en-CA" sz="1600" dirty="0"/>
              <a:t>☐ Catastrophizing</a:t>
            </a:r>
          </a:p>
          <a:p>
            <a:r>
              <a:rPr lang="en-CA" sz="1600" dirty="0"/>
              <a:t>☐ All-or-nothing</a:t>
            </a:r>
          </a:p>
          <a:p>
            <a:r>
              <a:rPr lang="en-CA" sz="1600" dirty="0"/>
              <a:t>thinking</a:t>
            </a:r>
          </a:p>
          <a:p>
            <a:r>
              <a:rPr lang="en-CA" sz="1600" dirty="0"/>
              <a:t>☐ Mind-reading</a:t>
            </a:r>
          </a:p>
          <a:p>
            <a:r>
              <a:rPr lang="en-CA" sz="1600" dirty="0"/>
              <a:t>☐ Other: ____</a:t>
            </a:r>
          </a:p>
        </p:txBody>
      </p:sp>
      <p:sp>
        <p:nvSpPr>
          <p:cNvPr id="13" name="TextBox 12">
            <a:extLst>
              <a:ext uri="{FF2B5EF4-FFF2-40B4-BE49-F238E27FC236}">
                <a16:creationId xmlns:a16="http://schemas.microsoft.com/office/drawing/2014/main" id="{C69B2631-76D5-B99F-8D15-58DF29A33CC7}"/>
              </a:ext>
            </a:extLst>
          </p:cNvPr>
          <p:cNvSpPr txBox="1"/>
          <p:nvPr/>
        </p:nvSpPr>
        <p:spPr>
          <a:xfrm>
            <a:off x="7732513" y="920621"/>
            <a:ext cx="2083594" cy="5016758"/>
          </a:xfrm>
          <a:prstGeom prst="rect">
            <a:avLst/>
          </a:prstGeom>
          <a:noFill/>
        </p:spPr>
        <p:txBody>
          <a:bodyPr wrap="square">
            <a:spAutoFit/>
          </a:bodyPr>
          <a:lstStyle/>
          <a:p>
            <a:r>
              <a:rPr lang="en-CA" sz="1600" dirty="0"/>
              <a:t>☐ Withdrew / shut</a:t>
            </a:r>
          </a:p>
          <a:p>
            <a:r>
              <a:rPr lang="en-CA" sz="1600" dirty="0"/>
              <a:t>down</a:t>
            </a:r>
          </a:p>
          <a:p>
            <a:r>
              <a:rPr lang="en-CA" sz="1600" dirty="0"/>
              <a:t>☐ Lashed out</a:t>
            </a:r>
          </a:p>
          <a:p>
            <a:r>
              <a:rPr lang="en-CA" sz="1600" dirty="0"/>
              <a:t>☐ Avoided /</a:t>
            </a:r>
          </a:p>
          <a:p>
            <a:r>
              <a:rPr lang="en-CA" sz="1600" dirty="0"/>
              <a:t>escaped</a:t>
            </a:r>
          </a:p>
          <a:p>
            <a:r>
              <a:rPr lang="en-CA" sz="1600" dirty="0"/>
              <a:t>☐ People-pleased</a:t>
            </a:r>
          </a:p>
          <a:p>
            <a:r>
              <a:rPr lang="en-CA" sz="1600" dirty="0"/>
              <a:t>☐ Over-apologized</a:t>
            </a:r>
          </a:p>
          <a:p>
            <a:r>
              <a:rPr lang="en-CA" sz="1600" dirty="0"/>
              <a:t>☐ Argued /</a:t>
            </a:r>
          </a:p>
          <a:p>
            <a:r>
              <a:rPr lang="en-CA" sz="1600" dirty="0"/>
              <a:t>escalated</a:t>
            </a:r>
          </a:p>
          <a:p>
            <a:r>
              <a:rPr lang="en-CA" sz="1600" dirty="0"/>
              <a:t>☐ Used substances</a:t>
            </a:r>
          </a:p>
          <a:p>
            <a:r>
              <a:rPr lang="en-CA" sz="1600" dirty="0"/>
              <a:t>☐ Overate /</a:t>
            </a:r>
          </a:p>
          <a:p>
            <a:r>
              <a:rPr lang="en-CA" sz="1600" dirty="0"/>
              <a:t>restricted</a:t>
            </a:r>
          </a:p>
          <a:p>
            <a:r>
              <a:rPr lang="en-CA" sz="1600" dirty="0"/>
              <a:t>☐ Reassurance-</a:t>
            </a:r>
          </a:p>
          <a:p>
            <a:r>
              <a:rPr lang="en-CA" sz="1600" dirty="0"/>
              <a:t>seeking</a:t>
            </a:r>
          </a:p>
          <a:p>
            <a:r>
              <a:rPr lang="en-CA" sz="1600" dirty="0"/>
              <a:t>☐ Compulsive</a:t>
            </a:r>
          </a:p>
          <a:p>
            <a:r>
              <a:rPr lang="en-CA" sz="1600" dirty="0"/>
              <a:t>checking</a:t>
            </a:r>
          </a:p>
          <a:p>
            <a:r>
              <a:rPr lang="en-CA" sz="1600" dirty="0"/>
              <a:t>☐ Tried to control</a:t>
            </a:r>
          </a:p>
          <a:p>
            <a:r>
              <a:rPr lang="en-CA" sz="1600" dirty="0"/>
              <a:t>☐ Self-harm</a:t>
            </a:r>
          </a:p>
          <a:p>
            <a:r>
              <a:rPr lang="en-CA" sz="1600" dirty="0"/>
              <a:t>urges/actions</a:t>
            </a:r>
          </a:p>
          <a:p>
            <a:r>
              <a:rPr lang="en-CA" sz="1600" dirty="0"/>
              <a:t>☐ Other: ____</a:t>
            </a:r>
          </a:p>
        </p:txBody>
      </p:sp>
      <p:sp>
        <p:nvSpPr>
          <p:cNvPr id="15" name="TextBox 14">
            <a:extLst>
              <a:ext uri="{FF2B5EF4-FFF2-40B4-BE49-F238E27FC236}">
                <a16:creationId xmlns:a16="http://schemas.microsoft.com/office/drawing/2014/main" id="{51B833E3-176C-8386-B77B-A828F4273A2C}"/>
              </a:ext>
            </a:extLst>
          </p:cNvPr>
          <p:cNvSpPr txBox="1"/>
          <p:nvPr/>
        </p:nvSpPr>
        <p:spPr>
          <a:xfrm>
            <a:off x="5668564" y="638740"/>
            <a:ext cx="2274094" cy="4031873"/>
          </a:xfrm>
          <a:prstGeom prst="rect">
            <a:avLst/>
          </a:prstGeom>
          <a:noFill/>
        </p:spPr>
        <p:txBody>
          <a:bodyPr wrap="square">
            <a:spAutoFit/>
          </a:bodyPr>
          <a:lstStyle/>
          <a:p>
            <a:endParaRPr lang="en-CA" sz="1600" dirty="0"/>
          </a:p>
          <a:p>
            <a:r>
              <a:rPr lang="en-CA" sz="1600" dirty="0"/>
              <a:t>☐ Tight chest</a:t>
            </a:r>
          </a:p>
          <a:p>
            <a:r>
              <a:rPr lang="en-CA" sz="1600" dirty="0"/>
              <a:t>☐ Rapid heartbeat</a:t>
            </a:r>
          </a:p>
          <a:p>
            <a:r>
              <a:rPr lang="en-CA" sz="1600" dirty="0"/>
              <a:t>☐ Shallow breathing</a:t>
            </a:r>
          </a:p>
          <a:p>
            <a:r>
              <a:rPr lang="en-CA" sz="1600" dirty="0"/>
              <a:t>☐ Nausea</a:t>
            </a:r>
          </a:p>
          <a:p>
            <a:r>
              <a:rPr lang="en-CA" sz="1600" dirty="0"/>
              <a:t>☐ Knot in stomach</a:t>
            </a:r>
          </a:p>
          <a:p>
            <a:r>
              <a:rPr lang="en-CA" sz="1600" dirty="0"/>
              <a:t>☐ Sweaty palms</a:t>
            </a:r>
          </a:p>
          <a:p>
            <a:r>
              <a:rPr lang="en-CA" sz="1600" dirty="0"/>
              <a:t>☐ Shaking</a:t>
            </a:r>
          </a:p>
          <a:p>
            <a:r>
              <a:rPr lang="en-CA" sz="1600" dirty="0"/>
              <a:t>☐ Muscle tension</a:t>
            </a:r>
          </a:p>
          <a:p>
            <a:r>
              <a:rPr lang="en-CA" sz="1600" dirty="0"/>
              <a:t>☐ Hot face / flushing</a:t>
            </a:r>
          </a:p>
          <a:p>
            <a:r>
              <a:rPr lang="en-CA" sz="1600" dirty="0"/>
              <a:t>☐ Cold hands/feet</a:t>
            </a:r>
          </a:p>
          <a:p>
            <a:r>
              <a:rPr lang="en-CA" sz="1600" dirty="0"/>
              <a:t>☐ Light-headedness</a:t>
            </a:r>
          </a:p>
          <a:p>
            <a:r>
              <a:rPr lang="en-CA" sz="1600" dirty="0"/>
              <a:t>☐ Numbness</a:t>
            </a:r>
          </a:p>
          <a:p>
            <a:r>
              <a:rPr lang="en-CA" sz="1600" dirty="0"/>
              <a:t>☐ Restlessness / agitation</a:t>
            </a:r>
          </a:p>
          <a:p>
            <a:r>
              <a:rPr lang="en-CA" sz="1600" dirty="0"/>
              <a:t>☐ Other: ____</a:t>
            </a:r>
          </a:p>
        </p:txBody>
      </p:sp>
      <p:sp>
        <p:nvSpPr>
          <p:cNvPr id="17" name="TextBox 16">
            <a:extLst>
              <a:ext uri="{FF2B5EF4-FFF2-40B4-BE49-F238E27FC236}">
                <a16:creationId xmlns:a16="http://schemas.microsoft.com/office/drawing/2014/main" id="{61D7034F-69C9-993A-9C32-ADFF55961A5C}"/>
              </a:ext>
            </a:extLst>
          </p:cNvPr>
          <p:cNvSpPr txBox="1"/>
          <p:nvPr/>
        </p:nvSpPr>
        <p:spPr>
          <a:xfrm>
            <a:off x="9844087" y="920621"/>
            <a:ext cx="2159199" cy="1815882"/>
          </a:xfrm>
          <a:prstGeom prst="rect">
            <a:avLst/>
          </a:prstGeom>
          <a:noFill/>
        </p:spPr>
        <p:txBody>
          <a:bodyPr wrap="square">
            <a:spAutoFit/>
          </a:bodyPr>
          <a:lstStyle/>
          <a:p>
            <a:r>
              <a:rPr lang="en-CA" sz="1600" dirty="0"/>
              <a:t>☐ Very Low</a:t>
            </a:r>
          </a:p>
          <a:p>
            <a:r>
              <a:rPr lang="en-CA" sz="1600" dirty="0"/>
              <a:t>☐ Low</a:t>
            </a:r>
          </a:p>
          <a:p>
            <a:r>
              <a:rPr lang="en-CA" sz="1600" dirty="0"/>
              <a:t>☐ Moderate</a:t>
            </a:r>
          </a:p>
          <a:p>
            <a:r>
              <a:rPr lang="en-CA" sz="1600" dirty="0"/>
              <a:t>☐ High</a:t>
            </a:r>
          </a:p>
          <a:p>
            <a:r>
              <a:rPr lang="en-CA" sz="1600" dirty="0"/>
              <a:t>☐ Very High</a:t>
            </a:r>
          </a:p>
          <a:p>
            <a:r>
              <a:rPr lang="en-CA" sz="1600" dirty="0"/>
              <a:t>☐ Contributing factors (describe):</a:t>
            </a:r>
          </a:p>
        </p:txBody>
      </p:sp>
      <p:sp>
        <p:nvSpPr>
          <p:cNvPr id="2" name="Slide Number Placeholder 1">
            <a:extLst>
              <a:ext uri="{FF2B5EF4-FFF2-40B4-BE49-F238E27FC236}">
                <a16:creationId xmlns:a16="http://schemas.microsoft.com/office/drawing/2014/main" id="{5A015CFB-CAC9-5638-622C-E6F62EE1849E}"/>
              </a:ext>
            </a:extLst>
          </p:cNvPr>
          <p:cNvSpPr>
            <a:spLocks noGrp="1"/>
          </p:cNvSpPr>
          <p:nvPr>
            <p:ph type="sldNum" sz="quarter" idx="12"/>
          </p:nvPr>
        </p:nvSpPr>
        <p:spPr/>
        <p:txBody>
          <a:bodyPr/>
          <a:lstStyle/>
          <a:p>
            <a:fld id="{33ED1689-1C0B-4D00-A14A-39B713266422}" type="slidenum">
              <a:rPr lang="en-CA" smtClean="0"/>
              <a:t>67</a:t>
            </a:fld>
            <a:endParaRPr lang="en-CA"/>
          </a:p>
        </p:txBody>
      </p:sp>
    </p:spTree>
    <p:extLst>
      <p:ext uri="{BB962C8B-B14F-4D97-AF65-F5344CB8AC3E}">
        <p14:creationId xmlns:p14="http://schemas.microsoft.com/office/powerpoint/2010/main" val="27153844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2571F5-ABAD-11F6-0927-698EA3D28241}"/>
              </a:ext>
            </a:extLst>
          </p:cNvPr>
          <p:cNvSpPr txBox="1"/>
          <p:nvPr/>
        </p:nvSpPr>
        <p:spPr>
          <a:xfrm>
            <a:off x="157481" y="457200"/>
            <a:ext cx="11877040" cy="523220"/>
          </a:xfrm>
          <a:prstGeom prst="rect">
            <a:avLst/>
          </a:prstGeom>
          <a:noFill/>
        </p:spPr>
        <p:txBody>
          <a:bodyPr wrap="square">
            <a:spAutoFit/>
          </a:bodyPr>
          <a:lstStyle/>
          <a:p>
            <a:r>
              <a:rPr lang="en-CA" sz="2800" dirty="0">
                <a:solidFill>
                  <a:schemeClr val="bg1"/>
                </a:solidFill>
              </a:rPr>
              <a:t> 9) </a:t>
            </a:r>
            <a:r>
              <a:rPr lang="en-CA" sz="2800" b="0" i="0" u="none" strike="noStrike" kern="1200" spc="0" dirty="0">
                <a:solidFill>
                  <a:schemeClr val="bg1"/>
                </a:solidFill>
                <a:effectLst/>
              </a:rPr>
              <a:t>Notice the sensations in your body without judging or trying to change them</a:t>
            </a:r>
            <a:endParaRPr lang="en-CA" sz="2800" dirty="0">
              <a:solidFill>
                <a:schemeClr val="bg1"/>
              </a:solidFill>
            </a:endParaRPr>
          </a:p>
        </p:txBody>
      </p:sp>
      <p:pic>
        <p:nvPicPr>
          <p:cNvPr id="5" name="Picture 4" descr="A diagram of a person's body&#10;&#10;Description automatically generated">
            <a:extLst>
              <a:ext uri="{FF2B5EF4-FFF2-40B4-BE49-F238E27FC236}">
                <a16:creationId xmlns:a16="http://schemas.microsoft.com/office/drawing/2014/main" id="{AE1C6374-166A-E992-5E18-2316577B5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81" y="1488557"/>
            <a:ext cx="5693405" cy="5007935"/>
          </a:xfrm>
          <a:prstGeom prst="rect">
            <a:avLst/>
          </a:prstGeom>
        </p:spPr>
      </p:pic>
      <p:pic>
        <p:nvPicPr>
          <p:cNvPr id="7" name="Picture 6" descr="A chart of different emotions&#10;&#10;Description automatically generated">
            <a:extLst>
              <a:ext uri="{FF2B5EF4-FFF2-40B4-BE49-F238E27FC236}">
                <a16:creationId xmlns:a16="http://schemas.microsoft.com/office/drawing/2014/main" id="{96FCD480-8630-A941-9728-0A516B1CD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115" y="1488557"/>
            <a:ext cx="5693405" cy="4912243"/>
          </a:xfrm>
          <a:prstGeom prst="rect">
            <a:avLst/>
          </a:prstGeom>
        </p:spPr>
      </p:pic>
      <p:sp>
        <p:nvSpPr>
          <p:cNvPr id="2" name="Slide Number Placeholder 1">
            <a:extLst>
              <a:ext uri="{FF2B5EF4-FFF2-40B4-BE49-F238E27FC236}">
                <a16:creationId xmlns:a16="http://schemas.microsoft.com/office/drawing/2014/main" id="{B2819A68-D1B5-AEB7-8AB2-D3775607F782}"/>
              </a:ext>
            </a:extLst>
          </p:cNvPr>
          <p:cNvSpPr>
            <a:spLocks noGrp="1"/>
          </p:cNvSpPr>
          <p:nvPr>
            <p:ph type="sldNum" sz="quarter" idx="12"/>
          </p:nvPr>
        </p:nvSpPr>
        <p:spPr/>
        <p:txBody>
          <a:bodyPr/>
          <a:lstStyle/>
          <a:p>
            <a:fld id="{33ED1689-1C0B-4D00-A14A-39B713266422}" type="slidenum">
              <a:rPr lang="en-CA" smtClean="0"/>
              <a:t>68</a:t>
            </a:fld>
            <a:endParaRPr lang="en-CA"/>
          </a:p>
        </p:txBody>
      </p:sp>
    </p:spTree>
    <p:extLst>
      <p:ext uri="{BB962C8B-B14F-4D97-AF65-F5344CB8AC3E}">
        <p14:creationId xmlns:p14="http://schemas.microsoft.com/office/powerpoint/2010/main" val="26711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CA6CB-59BD-CF9B-B68C-DF714DEA7DEF}"/>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FD28BD22-959C-ABE2-6C05-B99EE9326E34}"/>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F198B874-258E-F914-0D38-2FB3EFA846AE}"/>
              </a:ext>
            </a:extLst>
          </p:cNvPr>
          <p:cNvGraphicFramePr>
            <a:graphicFrameLocks noGrp="1"/>
          </p:cNvGraphicFramePr>
          <p:nvPr>
            <p:ph idx="4294967295"/>
            <p:extLst>
              <p:ext uri="{D42A27DB-BD31-4B8C-83A1-F6EECF244321}">
                <p14:modId xmlns:p14="http://schemas.microsoft.com/office/powerpoint/2010/main" val="4183833155"/>
              </p:ext>
            </p:extLst>
          </p:nvPr>
        </p:nvGraphicFramePr>
        <p:xfrm>
          <a:off x="1010932" y="455114"/>
          <a:ext cx="10223970" cy="5503018"/>
        </p:xfrm>
        <a:graphic>
          <a:graphicData uri="http://schemas.openxmlformats.org/drawingml/2006/table">
            <a:tbl>
              <a:tblPr>
                <a:noFill/>
                <a:tableStyleId>{8EC20E35-A176-4012-BC5E-935CFFF8708E}</a:tableStyleId>
              </a:tblPr>
              <a:tblGrid>
                <a:gridCol w="5515077">
                  <a:extLst>
                    <a:ext uri="{9D8B030D-6E8A-4147-A177-3AD203B41FA5}">
                      <a16:colId xmlns:a16="http://schemas.microsoft.com/office/drawing/2014/main" val="98980183"/>
                    </a:ext>
                  </a:extLst>
                </a:gridCol>
                <a:gridCol w="2231925">
                  <a:extLst>
                    <a:ext uri="{9D8B030D-6E8A-4147-A177-3AD203B41FA5}">
                      <a16:colId xmlns:a16="http://schemas.microsoft.com/office/drawing/2014/main" val="1774837981"/>
                    </a:ext>
                  </a:extLst>
                </a:gridCol>
                <a:gridCol w="2476968">
                  <a:extLst>
                    <a:ext uri="{9D8B030D-6E8A-4147-A177-3AD203B41FA5}">
                      <a16:colId xmlns:a16="http://schemas.microsoft.com/office/drawing/2014/main" val="878115273"/>
                    </a:ext>
                  </a:extLst>
                </a:gridCol>
              </a:tblGrid>
              <a:tr h="1176917">
                <a:tc gridSpan="3">
                  <a:txBody>
                    <a:bodyPr/>
                    <a:lstStyle/>
                    <a:p>
                      <a:pPr algn="l">
                        <a:lnSpc>
                          <a:spcPct val="107000"/>
                        </a:lnSpc>
                        <a:spcAft>
                          <a:spcPts val="800"/>
                        </a:spcAft>
                      </a:pPr>
                      <a:r>
                        <a:rPr lang="en-CA" sz="3200" cap="none" spc="0" dirty="0">
                          <a:solidFill>
                            <a:schemeClr val="bg1"/>
                          </a:solidFill>
                          <a:effectLst/>
                        </a:rPr>
                        <a:t>                     </a:t>
                      </a:r>
                    </a:p>
                    <a:p>
                      <a:pPr algn="l">
                        <a:lnSpc>
                          <a:spcPct val="107000"/>
                        </a:lnSpc>
                        <a:spcAft>
                          <a:spcPts val="800"/>
                        </a:spcAft>
                      </a:pPr>
                      <a:r>
                        <a:rPr lang="en-CA" sz="3200" cap="none" spc="0" dirty="0">
                          <a:solidFill>
                            <a:schemeClr val="bg1"/>
                          </a:solidFill>
                          <a:effectLst/>
                        </a:rPr>
                        <a:t>                          HOLES ANALYSIS TEMPLATE</a:t>
                      </a:r>
                      <a:endParaRPr lang="en-CA" sz="32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20996">
                <a:tc gridSpan="3">
                  <a:txBody>
                    <a:bodyPr/>
                    <a:lstStyle/>
                    <a:p>
                      <a:pPr algn="l">
                        <a:lnSpc>
                          <a:spcPct val="107000"/>
                        </a:lnSpc>
                        <a:spcAft>
                          <a:spcPts val="800"/>
                        </a:spcAft>
                      </a:pPr>
                      <a:r>
                        <a:rPr lang="en-CA" sz="2100" cap="none" spc="0" dirty="0">
                          <a:solidFill>
                            <a:schemeClr val="tx1"/>
                          </a:solidFill>
                          <a:effectLst/>
                        </a:rPr>
                        <a:t>Remember to stay in window of tolerance by pendulating</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20996">
                <a:tc gridSpan="3">
                  <a:txBody>
                    <a:bodyPr/>
                    <a:lstStyle/>
                    <a:p>
                      <a:pPr algn="l">
                        <a:lnSpc>
                          <a:spcPct val="107000"/>
                        </a:lnSpc>
                        <a:spcAft>
                          <a:spcPts val="800"/>
                        </a:spcAft>
                      </a:pPr>
                      <a:r>
                        <a:rPr lang="en-CA" sz="2100" cap="none" spc="0" dirty="0">
                          <a:solidFill>
                            <a:schemeClr val="tx1"/>
                          </a:solidFill>
                          <a:effectLst/>
                        </a:rPr>
                        <a:t>What was the topography of your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20996">
                <a:tc>
                  <a:txBody>
                    <a:bodyPr/>
                    <a:lstStyle/>
                    <a:p>
                      <a:pPr algn="l">
                        <a:lnSpc>
                          <a:spcPct val="107000"/>
                        </a:lnSpc>
                        <a:spcAft>
                          <a:spcPts val="800"/>
                        </a:spcAft>
                      </a:pPr>
                      <a:r>
                        <a:rPr lang="en-CA" sz="2100" cap="none" spc="0" dirty="0">
                          <a:solidFill>
                            <a:schemeClr val="tx1"/>
                          </a:solidFill>
                          <a:effectLst/>
                        </a:rPr>
                        <a:t>Was there a trigger(s) for the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20996">
                <a:tc>
                  <a:txBody>
                    <a:bodyPr/>
                    <a:lstStyle/>
                    <a:p>
                      <a:pPr algn="l">
                        <a:lnSpc>
                          <a:spcPct val="107000"/>
                        </a:lnSpc>
                        <a:spcAft>
                          <a:spcPts val="800"/>
                        </a:spcAft>
                      </a:pPr>
                      <a:r>
                        <a:rPr lang="en-CA" sz="2100" cap="none" spc="0" dirty="0">
                          <a:solidFill>
                            <a:schemeClr val="tx1"/>
                          </a:solidFill>
                          <a:effectLst/>
                        </a:rPr>
                        <a:t>What did you feel when activated ?</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20996">
                <a:tc gridSpan="3">
                  <a:txBody>
                    <a:bodyPr/>
                    <a:lstStyle/>
                    <a:p>
                      <a:pPr algn="l">
                        <a:lnSpc>
                          <a:spcPct val="107000"/>
                        </a:lnSpc>
                        <a:spcAft>
                          <a:spcPts val="800"/>
                        </a:spcAft>
                      </a:pPr>
                      <a:r>
                        <a:rPr lang="en-CA" sz="2100" cap="none" spc="0" dirty="0">
                          <a:solidFill>
                            <a:schemeClr val="tx1"/>
                          </a:solidFill>
                          <a:effectLst/>
                        </a:rPr>
                        <a:t>Notice the sensations in your body without judging or trying to change them</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20996">
                <a:tc gridSpan="2">
                  <a:txBody>
                    <a:bodyPr/>
                    <a:lstStyle/>
                    <a:p>
                      <a:pPr algn="l">
                        <a:lnSpc>
                          <a:spcPct val="107000"/>
                        </a:lnSpc>
                        <a:spcAft>
                          <a:spcPts val="800"/>
                        </a:spcAft>
                      </a:pPr>
                      <a:r>
                        <a:rPr lang="en-CA" sz="2100" cap="none" spc="0" dirty="0">
                          <a:solidFill>
                            <a:srgbClr val="FF0000"/>
                          </a:solidFill>
                          <a:effectLst/>
                        </a:rPr>
                        <a:t>What thoughts were associated with each feeling listed above?</a:t>
                      </a:r>
                      <a:endParaRPr lang="en-CA" sz="2100"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dirty="0">
                          <a:solidFill>
                            <a:schemeClr val="tx1"/>
                          </a:solidFill>
                          <a:effectLst/>
                        </a:rPr>
                        <a:t> </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20996">
                <a:tc gridSpan="2">
                  <a:txBody>
                    <a:bodyPr/>
                    <a:lstStyle/>
                    <a:p>
                      <a:pPr algn="l">
                        <a:lnSpc>
                          <a:spcPct val="107000"/>
                        </a:lnSpc>
                        <a:spcAft>
                          <a:spcPts val="800"/>
                        </a:spcAft>
                      </a:pPr>
                      <a:r>
                        <a:rPr lang="en-CA" sz="2100" cap="none" spc="0">
                          <a:solidFill>
                            <a:schemeClr val="tx1"/>
                          </a:solidFill>
                          <a:effectLst/>
                        </a:rPr>
                        <a:t>What behaviors or urges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20996">
                <a:tc gridSpan="3">
                  <a:txBody>
                    <a:bodyPr/>
                    <a:lstStyle/>
                    <a:p>
                      <a:pPr algn="l">
                        <a:lnSpc>
                          <a:spcPct val="107000"/>
                        </a:lnSpc>
                        <a:spcAft>
                          <a:spcPts val="800"/>
                        </a:spcAft>
                      </a:pPr>
                      <a:r>
                        <a:rPr lang="en-CA" sz="2100" cap="none" spc="0" dirty="0">
                          <a:solidFill>
                            <a:schemeClr val="tx1"/>
                          </a:solidFill>
                          <a:effectLst/>
                        </a:rPr>
                        <a:t>What was your energy balance before the activation? 0-10</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
        <p:nvSpPr>
          <p:cNvPr id="3" name="TextBox 2">
            <a:extLst>
              <a:ext uri="{FF2B5EF4-FFF2-40B4-BE49-F238E27FC236}">
                <a16:creationId xmlns:a16="http://schemas.microsoft.com/office/drawing/2014/main" id="{43FC1A63-0D26-BF19-A386-0785F752AE78}"/>
              </a:ext>
            </a:extLst>
          </p:cNvPr>
          <p:cNvSpPr txBox="1"/>
          <p:nvPr/>
        </p:nvSpPr>
        <p:spPr>
          <a:xfrm>
            <a:off x="728528" y="1813957"/>
            <a:ext cx="392784" cy="369332"/>
          </a:xfrm>
          <a:prstGeom prst="rect">
            <a:avLst/>
          </a:prstGeom>
          <a:noFill/>
        </p:spPr>
        <p:txBody>
          <a:bodyPr wrap="square">
            <a:spAutoFit/>
          </a:bodyPr>
          <a:lstStyle/>
          <a:p>
            <a:r>
              <a:rPr lang="en-CA"/>
              <a:t>1.</a:t>
            </a:r>
          </a:p>
        </p:txBody>
      </p:sp>
      <p:sp>
        <p:nvSpPr>
          <p:cNvPr id="9" name="TextBox 8">
            <a:extLst>
              <a:ext uri="{FF2B5EF4-FFF2-40B4-BE49-F238E27FC236}">
                <a16:creationId xmlns:a16="http://schemas.microsoft.com/office/drawing/2014/main" id="{0D1B5487-EAE1-06AE-65BD-86DFAD30D54C}"/>
              </a:ext>
            </a:extLst>
          </p:cNvPr>
          <p:cNvSpPr txBox="1"/>
          <p:nvPr/>
        </p:nvSpPr>
        <p:spPr>
          <a:xfrm>
            <a:off x="721415" y="2376444"/>
            <a:ext cx="471365" cy="369332"/>
          </a:xfrm>
          <a:prstGeom prst="rect">
            <a:avLst/>
          </a:prstGeom>
          <a:noFill/>
        </p:spPr>
        <p:txBody>
          <a:bodyPr wrap="square">
            <a:spAutoFit/>
          </a:bodyPr>
          <a:lstStyle/>
          <a:p>
            <a:r>
              <a:rPr lang="en-CA" dirty="0"/>
              <a:t>2.</a:t>
            </a:r>
          </a:p>
        </p:txBody>
      </p:sp>
      <p:sp>
        <p:nvSpPr>
          <p:cNvPr id="11" name="TextBox 10">
            <a:extLst>
              <a:ext uri="{FF2B5EF4-FFF2-40B4-BE49-F238E27FC236}">
                <a16:creationId xmlns:a16="http://schemas.microsoft.com/office/drawing/2014/main" id="{2942F33D-1FA9-728E-2D64-6734E8F01C5A}"/>
              </a:ext>
            </a:extLst>
          </p:cNvPr>
          <p:cNvSpPr txBox="1"/>
          <p:nvPr/>
        </p:nvSpPr>
        <p:spPr>
          <a:xfrm>
            <a:off x="728528" y="2909131"/>
            <a:ext cx="392784" cy="369332"/>
          </a:xfrm>
          <a:prstGeom prst="rect">
            <a:avLst/>
          </a:prstGeom>
          <a:noFill/>
        </p:spPr>
        <p:txBody>
          <a:bodyPr wrap="square">
            <a:spAutoFit/>
          </a:bodyPr>
          <a:lstStyle/>
          <a:p>
            <a:r>
              <a:rPr lang="en-CA" dirty="0"/>
              <a:t>3.</a:t>
            </a:r>
          </a:p>
        </p:txBody>
      </p:sp>
      <p:sp>
        <p:nvSpPr>
          <p:cNvPr id="15" name="TextBox 14">
            <a:extLst>
              <a:ext uri="{FF2B5EF4-FFF2-40B4-BE49-F238E27FC236}">
                <a16:creationId xmlns:a16="http://schemas.microsoft.com/office/drawing/2014/main" id="{E0D65AA2-A8F4-32F6-44A0-04228DF650DB}"/>
              </a:ext>
            </a:extLst>
          </p:cNvPr>
          <p:cNvSpPr txBox="1"/>
          <p:nvPr/>
        </p:nvSpPr>
        <p:spPr>
          <a:xfrm>
            <a:off x="687564" y="3397802"/>
            <a:ext cx="471365" cy="369332"/>
          </a:xfrm>
          <a:prstGeom prst="rect">
            <a:avLst/>
          </a:prstGeom>
          <a:noFill/>
        </p:spPr>
        <p:txBody>
          <a:bodyPr wrap="square">
            <a:spAutoFit/>
          </a:bodyPr>
          <a:lstStyle/>
          <a:p>
            <a:r>
              <a:rPr lang="en-CA"/>
              <a:t>4.</a:t>
            </a:r>
          </a:p>
        </p:txBody>
      </p:sp>
      <p:sp>
        <p:nvSpPr>
          <p:cNvPr id="18" name="TextBox 17">
            <a:extLst>
              <a:ext uri="{FF2B5EF4-FFF2-40B4-BE49-F238E27FC236}">
                <a16:creationId xmlns:a16="http://schemas.microsoft.com/office/drawing/2014/main" id="{C360D0DC-A5E1-1EB6-518B-FEE5735D3268}"/>
              </a:ext>
            </a:extLst>
          </p:cNvPr>
          <p:cNvSpPr txBox="1"/>
          <p:nvPr/>
        </p:nvSpPr>
        <p:spPr>
          <a:xfrm>
            <a:off x="709222" y="3921463"/>
            <a:ext cx="471365" cy="369332"/>
          </a:xfrm>
          <a:prstGeom prst="rect">
            <a:avLst/>
          </a:prstGeom>
          <a:noFill/>
        </p:spPr>
        <p:txBody>
          <a:bodyPr wrap="square">
            <a:spAutoFit/>
          </a:bodyPr>
          <a:lstStyle/>
          <a:p>
            <a:r>
              <a:rPr lang="en-CA" dirty="0"/>
              <a:t>5.</a:t>
            </a:r>
          </a:p>
        </p:txBody>
      </p:sp>
      <p:sp>
        <p:nvSpPr>
          <p:cNvPr id="20" name="TextBox 19">
            <a:extLst>
              <a:ext uri="{FF2B5EF4-FFF2-40B4-BE49-F238E27FC236}">
                <a16:creationId xmlns:a16="http://schemas.microsoft.com/office/drawing/2014/main" id="{C2FCBD81-D778-F463-3A73-92757B89CFB7}"/>
              </a:ext>
            </a:extLst>
          </p:cNvPr>
          <p:cNvSpPr txBox="1"/>
          <p:nvPr/>
        </p:nvSpPr>
        <p:spPr>
          <a:xfrm>
            <a:off x="698413" y="4477273"/>
            <a:ext cx="471365" cy="369332"/>
          </a:xfrm>
          <a:prstGeom prst="rect">
            <a:avLst/>
          </a:prstGeom>
          <a:noFill/>
        </p:spPr>
        <p:txBody>
          <a:bodyPr wrap="square">
            <a:spAutoFit/>
          </a:bodyPr>
          <a:lstStyle/>
          <a:p>
            <a:r>
              <a:rPr lang="en-CA"/>
              <a:t>6.</a:t>
            </a:r>
          </a:p>
        </p:txBody>
      </p:sp>
      <p:sp>
        <p:nvSpPr>
          <p:cNvPr id="22" name="TextBox 21">
            <a:extLst>
              <a:ext uri="{FF2B5EF4-FFF2-40B4-BE49-F238E27FC236}">
                <a16:creationId xmlns:a16="http://schemas.microsoft.com/office/drawing/2014/main" id="{A34B0914-5683-D7A9-47D5-FE786D453052}"/>
              </a:ext>
            </a:extLst>
          </p:cNvPr>
          <p:cNvSpPr txBox="1"/>
          <p:nvPr/>
        </p:nvSpPr>
        <p:spPr>
          <a:xfrm>
            <a:off x="721415" y="4963217"/>
            <a:ext cx="421359" cy="369332"/>
          </a:xfrm>
          <a:prstGeom prst="rect">
            <a:avLst/>
          </a:prstGeom>
          <a:noFill/>
        </p:spPr>
        <p:txBody>
          <a:bodyPr wrap="square">
            <a:spAutoFit/>
          </a:bodyPr>
          <a:lstStyle/>
          <a:p>
            <a:r>
              <a:rPr lang="en-CA" dirty="0"/>
              <a:t>7.</a:t>
            </a:r>
          </a:p>
        </p:txBody>
      </p:sp>
      <p:sp>
        <p:nvSpPr>
          <p:cNvPr id="4" name="TextBox 3">
            <a:extLst>
              <a:ext uri="{FF2B5EF4-FFF2-40B4-BE49-F238E27FC236}">
                <a16:creationId xmlns:a16="http://schemas.microsoft.com/office/drawing/2014/main" id="{E3CF42DF-CE4A-75AA-3645-5C4B84F8A995}"/>
              </a:ext>
            </a:extLst>
          </p:cNvPr>
          <p:cNvSpPr txBox="1"/>
          <p:nvPr/>
        </p:nvSpPr>
        <p:spPr>
          <a:xfrm>
            <a:off x="753591" y="5564039"/>
            <a:ext cx="407011" cy="369332"/>
          </a:xfrm>
          <a:prstGeom prst="rect">
            <a:avLst/>
          </a:prstGeom>
          <a:noFill/>
        </p:spPr>
        <p:txBody>
          <a:bodyPr wrap="square">
            <a:spAutoFit/>
          </a:bodyPr>
          <a:lstStyle/>
          <a:p>
            <a:r>
              <a:rPr lang="en-CA" dirty="0"/>
              <a:t>8.</a:t>
            </a:r>
          </a:p>
        </p:txBody>
      </p:sp>
      <p:sp>
        <p:nvSpPr>
          <p:cNvPr id="2" name="Slide Number Placeholder 1">
            <a:extLst>
              <a:ext uri="{FF2B5EF4-FFF2-40B4-BE49-F238E27FC236}">
                <a16:creationId xmlns:a16="http://schemas.microsoft.com/office/drawing/2014/main" id="{335E6D5C-CE68-535A-60AF-D486B22A7D0F}"/>
              </a:ext>
            </a:extLst>
          </p:cNvPr>
          <p:cNvSpPr>
            <a:spLocks noGrp="1"/>
          </p:cNvSpPr>
          <p:nvPr>
            <p:ph type="sldNum" sz="quarter" idx="12"/>
          </p:nvPr>
        </p:nvSpPr>
        <p:spPr/>
        <p:txBody>
          <a:bodyPr/>
          <a:lstStyle/>
          <a:p>
            <a:fld id="{33ED1689-1C0B-4D00-A14A-39B713266422}" type="slidenum">
              <a:rPr lang="en-CA" smtClean="0"/>
              <a:t>69</a:t>
            </a:fld>
            <a:endParaRPr lang="en-CA"/>
          </a:p>
        </p:txBody>
      </p:sp>
    </p:spTree>
    <p:extLst>
      <p:ext uri="{BB962C8B-B14F-4D97-AF65-F5344CB8AC3E}">
        <p14:creationId xmlns:p14="http://schemas.microsoft.com/office/powerpoint/2010/main" val="3559776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175752" y="1106799"/>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48234" y="1530307"/>
            <a:ext cx="3250721" cy="2236212"/>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57358" y="4020749"/>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564264"/>
            <a:ext cx="7523128" cy="2236213"/>
          </a:xfrm>
        </p:spPr>
        <p:txBody>
          <a:bodyPr>
            <a:normAutofit/>
          </a:bodyPr>
          <a:lstStyle/>
          <a:p>
            <a:pPr algn="ctr"/>
            <a:r>
              <a:rPr lang="en-CA" sz="3200" dirty="0">
                <a:solidFill>
                  <a:schemeClr val="bg1"/>
                </a:solidFill>
              </a:rPr>
              <a:t>Check in regularly with your Personal dashboard                </a:t>
            </a:r>
            <a:endParaRPr lang="en-CA" sz="32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48234" y="4542591"/>
            <a:ext cx="3242095" cy="2236212"/>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70640" y="1530307"/>
            <a:ext cx="3194694" cy="2236212"/>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1047433"/>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5340004" y="995827"/>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91462" y="70021"/>
            <a:ext cx="4500538" cy="7109639"/>
          </a:xfrm>
          <a:prstGeom prst="rect">
            <a:avLst/>
          </a:prstGeom>
          <a:noFill/>
        </p:spPr>
        <p:txBody>
          <a:bodyPr wrap="square">
            <a:spAutoFit/>
          </a:bodyPr>
          <a:lstStyle/>
          <a:p>
            <a:r>
              <a:rPr lang="en-CA" sz="2200" dirty="0"/>
              <a:t>Spend a few moments checking in with yourself by asking:</a:t>
            </a:r>
          </a:p>
          <a:p>
            <a:endParaRPr lang="en-CA" sz="2200" dirty="0"/>
          </a:p>
          <a:p>
            <a:r>
              <a:rPr lang="en-CA" sz="2200" dirty="0">
                <a:solidFill>
                  <a:schemeClr val="bg1"/>
                </a:solidFill>
              </a:rPr>
              <a:t>1)</a:t>
            </a:r>
            <a:r>
              <a:rPr lang="en-CA" sz="2200" dirty="0"/>
              <a:t>What is the current risk that I’ll experience a state of crisis ?</a:t>
            </a:r>
          </a:p>
          <a:p>
            <a:pPr marL="342900" indent="-342900">
              <a:buAutoNum type="alphaLcParenR"/>
            </a:pPr>
            <a:r>
              <a:rPr lang="en-CA" sz="2200" dirty="0"/>
              <a:t>Low b) Moderate c) high d) very high e) extreme</a:t>
            </a:r>
          </a:p>
          <a:p>
            <a:pPr marL="342900" indent="-342900">
              <a:buAutoNum type="alphaLcParenR"/>
            </a:pPr>
            <a:endParaRPr lang="en-CA" sz="2200" dirty="0"/>
          </a:p>
          <a:p>
            <a:r>
              <a:rPr lang="en-CA" sz="2200" dirty="0">
                <a:solidFill>
                  <a:schemeClr val="bg1"/>
                </a:solidFill>
              </a:rPr>
              <a:t>2) </a:t>
            </a:r>
            <a:r>
              <a:rPr lang="en-CA" sz="2200" dirty="0"/>
              <a:t>Am I in the window of tolerance?</a:t>
            </a:r>
          </a:p>
          <a:p>
            <a:r>
              <a:rPr lang="en-CA" sz="2200" dirty="0"/>
              <a:t>a) Yes  b) I’m a little outside c) very outside</a:t>
            </a:r>
          </a:p>
          <a:p>
            <a:endParaRPr lang="en-CA" sz="2200" dirty="0"/>
          </a:p>
          <a:p>
            <a:r>
              <a:rPr lang="en-CA" sz="2200" dirty="0">
                <a:solidFill>
                  <a:schemeClr val="bg1"/>
                </a:solidFill>
              </a:rPr>
              <a:t>3) </a:t>
            </a:r>
            <a:r>
              <a:rPr lang="en-CA" sz="2200" dirty="0"/>
              <a:t>Where is my energy tank right now?</a:t>
            </a:r>
          </a:p>
          <a:p>
            <a:pPr marL="457200" indent="-457200">
              <a:buAutoNum type="alphaLcParenR"/>
            </a:pPr>
            <a:r>
              <a:rPr lang="en-CA" sz="2200" dirty="0"/>
              <a:t>Full b) ¾ c) ½ d) near empty</a:t>
            </a:r>
          </a:p>
          <a:p>
            <a:pPr marL="457200" indent="-457200">
              <a:buAutoNum type="alphaLcParenR"/>
            </a:pPr>
            <a:endParaRPr lang="en-CA" sz="2200" dirty="0"/>
          </a:p>
          <a:p>
            <a:r>
              <a:rPr lang="en-CA" sz="2200" dirty="0">
                <a:solidFill>
                  <a:schemeClr val="bg1"/>
                </a:solidFill>
              </a:rPr>
              <a:t>4) </a:t>
            </a:r>
            <a:r>
              <a:rPr lang="en-CA" sz="2200" dirty="0"/>
              <a:t>Have I been tracking my targets using the holes diary card ? how would I rate my targets right now?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66037" y="3988111"/>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4542591"/>
            <a:ext cx="3250721" cy="2209463"/>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7</a:t>
            </a:fld>
            <a:endParaRPr lang="en-CA"/>
          </a:p>
        </p:txBody>
      </p:sp>
    </p:spTree>
    <p:extLst>
      <p:ext uri="{BB962C8B-B14F-4D97-AF65-F5344CB8AC3E}">
        <p14:creationId xmlns:p14="http://schemas.microsoft.com/office/powerpoint/2010/main" val="2809312734"/>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9" grpId="0"/>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D60F9-886B-0D96-4EA1-642E8174027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6AA2FB0-D66F-C638-3784-30EE8DEC43C0}"/>
              </a:ext>
            </a:extLst>
          </p:cNvPr>
          <p:cNvSpPr txBox="1"/>
          <p:nvPr/>
        </p:nvSpPr>
        <p:spPr>
          <a:xfrm>
            <a:off x="0" y="550723"/>
            <a:ext cx="12192000" cy="923330"/>
          </a:xfrm>
          <a:prstGeom prst="rect">
            <a:avLst/>
          </a:prstGeom>
          <a:noFill/>
        </p:spPr>
        <p:txBody>
          <a:bodyPr wrap="square">
            <a:spAutoFit/>
          </a:bodyPr>
          <a:lstStyle/>
          <a:p>
            <a:pPr marL="342900" indent="-342900">
              <a:buAutoNum type="arabicPeriod"/>
            </a:pPr>
            <a:r>
              <a:rPr lang="en-CA" dirty="0"/>
              <a:t>What Happened?  </a:t>
            </a:r>
            <a:r>
              <a:rPr lang="en-CA" dirty="0">
                <a:solidFill>
                  <a:srgbClr val="FF0000"/>
                </a:solidFill>
              </a:rPr>
              <a:t>2. Emotions Felt      </a:t>
            </a:r>
            <a:r>
              <a:rPr lang="en-CA" dirty="0"/>
              <a:t>3. Thoughts              4. Sensations             5. Behaviours/urges        6. pre-hole energy</a:t>
            </a:r>
          </a:p>
          <a:p>
            <a:endParaRPr lang="en-CA" dirty="0"/>
          </a:p>
          <a:p>
            <a:endParaRPr lang="en-CA" dirty="0"/>
          </a:p>
        </p:txBody>
      </p:sp>
      <p:sp>
        <p:nvSpPr>
          <p:cNvPr id="5" name="TextBox 4">
            <a:extLst>
              <a:ext uri="{FF2B5EF4-FFF2-40B4-BE49-F238E27FC236}">
                <a16:creationId xmlns:a16="http://schemas.microsoft.com/office/drawing/2014/main" id="{6A023E50-14EA-A7CB-3AC9-90407CC04757}"/>
              </a:ext>
            </a:extLst>
          </p:cNvPr>
          <p:cNvSpPr txBox="1"/>
          <p:nvPr/>
        </p:nvSpPr>
        <p:spPr>
          <a:xfrm>
            <a:off x="2438400" y="0"/>
            <a:ext cx="7446168" cy="646331"/>
          </a:xfrm>
          <a:prstGeom prst="rect">
            <a:avLst/>
          </a:prstGeom>
          <a:noFill/>
        </p:spPr>
        <p:txBody>
          <a:bodyPr wrap="square">
            <a:spAutoFit/>
          </a:bodyPr>
          <a:lstStyle/>
          <a:p>
            <a:r>
              <a:rPr lang="en-CA" sz="3600" dirty="0">
                <a:solidFill>
                  <a:schemeClr val="bg1"/>
                </a:solidFill>
              </a:rPr>
              <a:t>DBT HOLES ANALYSIS TEMPLATE</a:t>
            </a:r>
          </a:p>
        </p:txBody>
      </p:sp>
      <p:sp>
        <p:nvSpPr>
          <p:cNvPr id="7" name="TextBox 6">
            <a:extLst>
              <a:ext uri="{FF2B5EF4-FFF2-40B4-BE49-F238E27FC236}">
                <a16:creationId xmlns:a16="http://schemas.microsoft.com/office/drawing/2014/main" id="{E994D4CC-D2D4-6D29-7986-B6B8025EDC72}"/>
              </a:ext>
            </a:extLst>
          </p:cNvPr>
          <p:cNvSpPr txBox="1"/>
          <p:nvPr/>
        </p:nvSpPr>
        <p:spPr>
          <a:xfrm>
            <a:off x="-75605" y="889278"/>
            <a:ext cx="1988344" cy="584775"/>
          </a:xfrm>
          <a:prstGeom prst="rect">
            <a:avLst/>
          </a:prstGeom>
          <a:noFill/>
        </p:spPr>
        <p:txBody>
          <a:bodyPr wrap="square">
            <a:spAutoFit/>
          </a:bodyPr>
          <a:lstStyle/>
          <a:p>
            <a:pPr algn="ctr"/>
            <a:r>
              <a:rPr lang="en-CA" sz="1600" dirty="0"/>
              <a:t>Describe the</a:t>
            </a:r>
          </a:p>
          <a:p>
            <a:pPr algn="ctr"/>
            <a:r>
              <a:rPr lang="en-CA" sz="1600" dirty="0"/>
              <a:t>situation factually.</a:t>
            </a:r>
          </a:p>
        </p:txBody>
      </p:sp>
      <p:sp>
        <p:nvSpPr>
          <p:cNvPr id="9" name="TextBox 8">
            <a:extLst>
              <a:ext uri="{FF2B5EF4-FFF2-40B4-BE49-F238E27FC236}">
                <a16:creationId xmlns:a16="http://schemas.microsoft.com/office/drawing/2014/main" id="{45155FA9-438B-4A88-B4D7-4AC8A6FFA8E0}"/>
              </a:ext>
            </a:extLst>
          </p:cNvPr>
          <p:cNvSpPr txBox="1"/>
          <p:nvPr/>
        </p:nvSpPr>
        <p:spPr>
          <a:xfrm>
            <a:off x="2133005" y="889278"/>
            <a:ext cx="1988344" cy="3293209"/>
          </a:xfrm>
          <a:prstGeom prst="rect">
            <a:avLst/>
          </a:prstGeom>
          <a:noFill/>
        </p:spPr>
        <p:txBody>
          <a:bodyPr wrap="square">
            <a:spAutoFit/>
          </a:bodyPr>
          <a:lstStyle/>
          <a:p>
            <a:r>
              <a:rPr lang="en-CA" sz="1600" dirty="0"/>
              <a:t>☐ Anxiety / Fear</a:t>
            </a:r>
          </a:p>
          <a:p>
            <a:r>
              <a:rPr lang="en-CA" sz="1600" dirty="0"/>
              <a:t>☐ Anger / Rage</a:t>
            </a:r>
          </a:p>
          <a:p>
            <a:r>
              <a:rPr lang="en-CA" sz="1600" dirty="0"/>
              <a:t>☐ Irritation /</a:t>
            </a:r>
          </a:p>
          <a:p>
            <a:r>
              <a:rPr lang="en-CA" sz="1600" dirty="0"/>
              <a:t>Frustration</a:t>
            </a:r>
          </a:p>
          <a:p>
            <a:r>
              <a:rPr lang="en-CA" sz="1600" dirty="0"/>
              <a:t>☐ Sadness / Grief</a:t>
            </a:r>
          </a:p>
          <a:p>
            <a:r>
              <a:rPr lang="en-CA" sz="1600" dirty="0"/>
              <a:t>☐ Shame</a:t>
            </a:r>
          </a:p>
          <a:p>
            <a:r>
              <a:rPr lang="en-CA" sz="1600" dirty="0"/>
              <a:t>☐ Guilt</a:t>
            </a:r>
          </a:p>
          <a:p>
            <a:r>
              <a:rPr lang="en-CA" sz="1600" dirty="0"/>
              <a:t>☐ Hurt</a:t>
            </a:r>
          </a:p>
          <a:p>
            <a:r>
              <a:rPr lang="en-CA" sz="1600" dirty="0"/>
              <a:t>☐ Loneliness</a:t>
            </a:r>
          </a:p>
          <a:p>
            <a:r>
              <a:rPr lang="en-CA" sz="1600" dirty="0"/>
              <a:t>☐ Embarrassment</a:t>
            </a:r>
          </a:p>
          <a:p>
            <a:r>
              <a:rPr lang="en-CA" sz="1600" dirty="0"/>
              <a:t>☐ Overwhelm</a:t>
            </a:r>
          </a:p>
          <a:p>
            <a:r>
              <a:rPr lang="en-CA" sz="1600" dirty="0"/>
              <a:t>☐ Numbness</a:t>
            </a:r>
          </a:p>
          <a:p>
            <a:r>
              <a:rPr lang="en-CA" sz="1600" dirty="0"/>
              <a:t>☐ Other: ____</a:t>
            </a:r>
          </a:p>
        </p:txBody>
      </p:sp>
      <p:sp>
        <p:nvSpPr>
          <p:cNvPr id="11" name="TextBox 10">
            <a:extLst>
              <a:ext uri="{FF2B5EF4-FFF2-40B4-BE49-F238E27FC236}">
                <a16:creationId xmlns:a16="http://schemas.microsoft.com/office/drawing/2014/main" id="{0EC438A9-9E17-86C2-A030-66ED9AF31118}"/>
              </a:ext>
            </a:extLst>
          </p:cNvPr>
          <p:cNvSpPr txBox="1"/>
          <p:nvPr/>
        </p:nvSpPr>
        <p:spPr>
          <a:xfrm>
            <a:off x="3911204" y="889278"/>
            <a:ext cx="2274094" cy="4278094"/>
          </a:xfrm>
          <a:prstGeom prst="rect">
            <a:avLst/>
          </a:prstGeom>
          <a:noFill/>
        </p:spPr>
        <p:txBody>
          <a:bodyPr wrap="square">
            <a:spAutoFit/>
          </a:bodyPr>
          <a:lstStyle/>
          <a:p>
            <a:r>
              <a:rPr lang="en-CA" sz="1600" dirty="0"/>
              <a:t>☐ I’m not good</a:t>
            </a:r>
          </a:p>
          <a:p>
            <a:r>
              <a:rPr lang="en-CA" sz="1600" dirty="0"/>
              <a:t>enough.</a:t>
            </a:r>
          </a:p>
          <a:p>
            <a:r>
              <a:rPr lang="en-CA" sz="1600" dirty="0"/>
              <a:t>☐ This is my fault.</a:t>
            </a:r>
          </a:p>
          <a:p>
            <a:r>
              <a:rPr lang="en-CA" sz="1600" dirty="0"/>
              <a:t>☐ They are judging</a:t>
            </a:r>
          </a:p>
          <a:p>
            <a:r>
              <a:rPr lang="en-CA" sz="1600" dirty="0"/>
              <a:t>me.</a:t>
            </a:r>
          </a:p>
          <a:p>
            <a:r>
              <a:rPr lang="en-CA" sz="1600" dirty="0"/>
              <a:t>☐ Something bad</a:t>
            </a:r>
          </a:p>
          <a:p>
            <a:r>
              <a:rPr lang="en-CA" sz="1600" dirty="0"/>
              <a:t>will happen.</a:t>
            </a:r>
          </a:p>
          <a:p>
            <a:r>
              <a:rPr lang="en-CA" sz="1600" dirty="0"/>
              <a:t>☐ I can’t handle this.</a:t>
            </a:r>
          </a:p>
          <a:p>
            <a:r>
              <a:rPr lang="en-CA" sz="1600" dirty="0"/>
              <a:t>☐ I’m going to fail.</a:t>
            </a:r>
          </a:p>
          <a:p>
            <a:r>
              <a:rPr lang="en-CA" sz="1600" dirty="0"/>
              <a:t>☐ They don’t care</a:t>
            </a:r>
          </a:p>
          <a:p>
            <a:r>
              <a:rPr lang="en-CA" sz="1600" dirty="0"/>
              <a:t>about me.</a:t>
            </a:r>
          </a:p>
          <a:p>
            <a:r>
              <a:rPr lang="en-CA" sz="1600" dirty="0"/>
              <a:t>☐ I always screw up.</a:t>
            </a:r>
          </a:p>
          <a:p>
            <a:r>
              <a:rPr lang="en-CA" sz="1600" dirty="0"/>
              <a:t>☐ Catastrophizing</a:t>
            </a:r>
          </a:p>
          <a:p>
            <a:r>
              <a:rPr lang="en-CA" sz="1600" dirty="0"/>
              <a:t>☐ All-or-nothing</a:t>
            </a:r>
          </a:p>
          <a:p>
            <a:r>
              <a:rPr lang="en-CA" sz="1600" dirty="0"/>
              <a:t>thinking</a:t>
            </a:r>
          </a:p>
          <a:p>
            <a:r>
              <a:rPr lang="en-CA" sz="1600" dirty="0"/>
              <a:t>☐ Mind-reading</a:t>
            </a:r>
          </a:p>
          <a:p>
            <a:r>
              <a:rPr lang="en-CA" sz="1600" dirty="0"/>
              <a:t>☐ Other: ____</a:t>
            </a:r>
          </a:p>
        </p:txBody>
      </p:sp>
      <p:sp>
        <p:nvSpPr>
          <p:cNvPr id="13" name="TextBox 12">
            <a:extLst>
              <a:ext uri="{FF2B5EF4-FFF2-40B4-BE49-F238E27FC236}">
                <a16:creationId xmlns:a16="http://schemas.microsoft.com/office/drawing/2014/main" id="{99138D2C-6BCF-6A2F-9B41-803A6A104C58}"/>
              </a:ext>
            </a:extLst>
          </p:cNvPr>
          <p:cNvSpPr txBox="1"/>
          <p:nvPr/>
        </p:nvSpPr>
        <p:spPr>
          <a:xfrm>
            <a:off x="7732513" y="920621"/>
            <a:ext cx="2083594" cy="5016758"/>
          </a:xfrm>
          <a:prstGeom prst="rect">
            <a:avLst/>
          </a:prstGeom>
          <a:noFill/>
        </p:spPr>
        <p:txBody>
          <a:bodyPr wrap="square">
            <a:spAutoFit/>
          </a:bodyPr>
          <a:lstStyle/>
          <a:p>
            <a:r>
              <a:rPr lang="en-CA" sz="1600" dirty="0"/>
              <a:t>☐ Withdrew / shut</a:t>
            </a:r>
          </a:p>
          <a:p>
            <a:r>
              <a:rPr lang="en-CA" sz="1600" dirty="0"/>
              <a:t>down</a:t>
            </a:r>
          </a:p>
          <a:p>
            <a:r>
              <a:rPr lang="en-CA" sz="1600" dirty="0"/>
              <a:t>☐ Lashed out</a:t>
            </a:r>
          </a:p>
          <a:p>
            <a:r>
              <a:rPr lang="en-CA" sz="1600" dirty="0"/>
              <a:t>☐ Avoided /</a:t>
            </a:r>
          </a:p>
          <a:p>
            <a:r>
              <a:rPr lang="en-CA" sz="1600" dirty="0"/>
              <a:t>escaped</a:t>
            </a:r>
          </a:p>
          <a:p>
            <a:r>
              <a:rPr lang="en-CA" sz="1600" dirty="0"/>
              <a:t>☐ People-pleased</a:t>
            </a:r>
          </a:p>
          <a:p>
            <a:r>
              <a:rPr lang="en-CA" sz="1600" dirty="0"/>
              <a:t>☐ Over-apologized</a:t>
            </a:r>
          </a:p>
          <a:p>
            <a:r>
              <a:rPr lang="en-CA" sz="1600" dirty="0"/>
              <a:t>☐ Argued /</a:t>
            </a:r>
          </a:p>
          <a:p>
            <a:r>
              <a:rPr lang="en-CA" sz="1600" dirty="0"/>
              <a:t>escalated</a:t>
            </a:r>
          </a:p>
          <a:p>
            <a:r>
              <a:rPr lang="en-CA" sz="1600" dirty="0"/>
              <a:t>☐ Used substances</a:t>
            </a:r>
          </a:p>
          <a:p>
            <a:r>
              <a:rPr lang="en-CA" sz="1600" dirty="0"/>
              <a:t>☐ Overate /</a:t>
            </a:r>
          </a:p>
          <a:p>
            <a:r>
              <a:rPr lang="en-CA" sz="1600" dirty="0"/>
              <a:t>restricted</a:t>
            </a:r>
          </a:p>
          <a:p>
            <a:r>
              <a:rPr lang="en-CA" sz="1600" dirty="0"/>
              <a:t>☐ Reassurance-</a:t>
            </a:r>
          </a:p>
          <a:p>
            <a:r>
              <a:rPr lang="en-CA" sz="1600" dirty="0"/>
              <a:t>seeking</a:t>
            </a:r>
          </a:p>
          <a:p>
            <a:r>
              <a:rPr lang="en-CA" sz="1600" dirty="0"/>
              <a:t>☐ Compulsive</a:t>
            </a:r>
          </a:p>
          <a:p>
            <a:r>
              <a:rPr lang="en-CA" sz="1600" dirty="0"/>
              <a:t>checking</a:t>
            </a:r>
          </a:p>
          <a:p>
            <a:r>
              <a:rPr lang="en-CA" sz="1600" dirty="0"/>
              <a:t>☐ Tried to control</a:t>
            </a:r>
          </a:p>
          <a:p>
            <a:r>
              <a:rPr lang="en-CA" sz="1600" dirty="0"/>
              <a:t>☐ Self-harm</a:t>
            </a:r>
          </a:p>
          <a:p>
            <a:r>
              <a:rPr lang="en-CA" sz="1600" dirty="0"/>
              <a:t>urges/actions</a:t>
            </a:r>
          </a:p>
          <a:p>
            <a:r>
              <a:rPr lang="en-CA" sz="1600" dirty="0"/>
              <a:t>☐ Other: ____</a:t>
            </a:r>
          </a:p>
        </p:txBody>
      </p:sp>
      <p:sp>
        <p:nvSpPr>
          <p:cNvPr id="15" name="TextBox 14">
            <a:extLst>
              <a:ext uri="{FF2B5EF4-FFF2-40B4-BE49-F238E27FC236}">
                <a16:creationId xmlns:a16="http://schemas.microsoft.com/office/drawing/2014/main" id="{E8A3E45A-634D-3036-16AF-CCA6A4E8C81D}"/>
              </a:ext>
            </a:extLst>
          </p:cNvPr>
          <p:cNvSpPr txBox="1"/>
          <p:nvPr/>
        </p:nvSpPr>
        <p:spPr>
          <a:xfrm>
            <a:off x="5760242" y="646331"/>
            <a:ext cx="2274094" cy="4031873"/>
          </a:xfrm>
          <a:prstGeom prst="rect">
            <a:avLst/>
          </a:prstGeom>
          <a:noFill/>
        </p:spPr>
        <p:txBody>
          <a:bodyPr wrap="square">
            <a:spAutoFit/>
          </a:bodyPr>
          <a:lstStyle/>
          <a:p>
            <a:endParaRPr lang="en-CA" sz="1600" dirty="0"/>
          </a:p>
          <a:p>
            <a:r>
              <a:rPr lang="en-CA" sz="1600" dirty="0"/>
              <a:t>☐ Tight chest</a:t>
            </a:r>
          </a:p>
          <a:p>
            <a:r>
              <a:rPr lang="en-CA" sz="1600" dirty="0"/>
              <a:t>☐ Rapid heartbeat</a:t>
            </a:r>
          </a:p>
          <a:p>
            <a:r>
              <a:rPr lang="en-CA" sz="1600" dirty="0"/>
              <a:t>☐ Shallow breathing</a:t>
            </a:r>
          </a:p>
          <a:p>
            <a:r>
              <a:rPr lang="en-CA" sz="1600" dirty="0"/>
              <a:t>☐ Nausea</a:t>
            </a:r>
          </a:p>
          <a:p>
            <a:r>
              <a:rPr lang="en-CA" sz="1600" dirty="0"/>
              <a:t>☐ Knot in stomach</a:t>
            </a:r>
          </a:p>
          <a:p>
            <a:r>
              <a:rPr lang="en-CA" sz="1600" dirty="0"/>
              <a:t>☐ Sweaty palms</a:t>
            </a:r>
          </a:p>
          <a:p>
            <a:r>
              <a:rPr lang="en-CA" sz="1600" dirty="0"/>
              <a:t>☐ Shaking</a:t>
            </a:r>
          </a:p>
          <a:p>
            <a:r>
              <a:rPr lang="en-CA" sz="1600" dirty="0"/>
              <a:t>☐ Muscle tension</a:t>
            </a:r>
          </a:p>
          <a:p>
            <a:r>
              <a:rPr lang="en-CA" sz="1600" dirty="0"/>
              <a:t>☐ Hot face / flushing</a:t>
            </a:r>
          </a:p>
          <a:p>
            <a:r>
              <a:rPr lang="en-CA" sz="1600" dirty="0"/>
              <a:t>☐ Cold hands/feet</a:t>
            </a:r>
          </a:p>
          <a:p>
            <a:r>
              <a:rPr lang="en-CA" sz="1600" dirty="0"/>
              <a:t>☐ Light-headedness</a:t>
            </a:r>
          </a:p>
          <a:p>
            <a:r>
              <a:rPr lang="en-CA" sz="1600" dirty="0"/>
              <a:t>☐ Numbness</a:t>
            </a:r>
          </a:p>
          <a:p>
            <a:r>
              <a:rPr lang="en-CA" sz="1600" dirty="0"/>
              <a:t>☐ Restlessness / agitation</a:t>
            </a:r>
          </a:p>
          <a:p>
            <a:r>
              <a:rPr lang="en-CA" sz="1600" dirty="0"/>
              <a:t>☐ Other: ____</a:t>
            </a:r>
          </a:p>
        </p:txBody>
      </p:sp>
      <p:sp>
        <p:nvSpPr>
          <p:cNvPr id="17" name="TextBox 16">
            <a:extLst>
              <a:ext uri="{FF2B5EF4-FFF2-40B4-BE49-F238E27FC236}">
                <a16:creationId xmlns:a16="http://schemas.microsoft.com/office/drawing/2014/main" id="{8170E0CE-7629-A152-C8B5-8EA36CEE9CD9}"/>
              </a:ext>
            </a:extLst>
          </p:cNvPr>
          <p:cNvSpPr txBox="1"/>
          <p:nvPr/>
        </p:nvSpPr>
        <p:spPr>
          <a:xfrm>
            <a:off x="9844087" y="920621"/>
            <a:ext cx="2159199" cy="1815882"/>
          </a:xfrm>
          <a:prstGeom prst="rect">
            <a:avLst/>
          </a:prstGeom>
          <a:noFill/>
        </p:spPr>
        <p:txBody>
          <a:bodyPr wrap="square">
            <a:spAutoFit/>
          </a:bodyPr>
          <a:lstStyle/>
          <a:p>
            <a:r>
              <a:rPr lang="en-CA" sz="1600" dirty="0"/>
              <a:t>☐ Very Low</a:t>
            </a:r>
          </a:p>
          <a:p>
            <a:r>
              <a:rPr lang="en-CA" sz="1600" dirty="0"/>
              <a:t>☐ Low</a:t>
            </a:r>
          </a:p>
          <a:p>
            <a:r>
              <a:rPr lang="en-CA" sz="1600" dirty="0"/>
              <a:t>☐ Moderate</a:t>
            </a:r>
          </a:p>
          <a:p>
            <a:r>
              <a:rPr lang="en-CA" sz="1600" dirty="0"/>
              <a:t>☐ High</a:t>
            </a:r>
          </a:p>
          <a:p>
            <a:r>
              <a:rPr lang="en-CA" sz="1600" dirty="0"/>
              <a:t>☐ Very High</a:t>
            </a:r>
          </a:p>
          <a:p>
            <a:r>
              <a:rPr lang="en-CA" sz="1600" dirty="0"/>
              <a:t>☐ Contributing factors (describe):</a:t>
            </a:r>
          </a:p>
        </p:txBody>
      </p:sp>
      <p:sp>
        <p:nvSpPr>
          <p:cNvPr id="2" name="Slide Number Placeholder 1">
            <a:extLst>
              <a:ext uri="{FF2B5EF4-FFF2-40B4-BE49-F238E27FC236}">
                <a16:creationId xmlns:a16="http://schemas.microsoft.com/office/drawing/2014/main" id="{DC3D18BD-87CE-84D2-6025-E07CD0E6876B}"/>
              </a:ext>
            </a:extLst>
          </p:cNvPr>
          <p:cNvSpPr>
            <a:spLocks noGrp="1"/>
          </p:cNvSpPr>
          <p:nvPr>
            <p:ph type="sldNum" sz="quarter" idx="12"/>
          </p:nvPr>
        </p:nvSpPr>
        <p:spPr/>
        <p:txBody>
          <a:bodyPr/>
          <a:lstStyle/>
          <a:p>
            <a:fld id="{33ED1689-1C0B-4D00-A14A-39B713266422}" type="slidenum">
              <a:rPr lang="en-CA" smtClean="0"/>
              <a:t>70</a:t>
            </a:fld>
            <a:endParaRPr lang="en-CA"/>
          </a:p>
        </p:txBody>
      </p:sp>
    </p:spTree>
    <p:extLst>
      <p:ext uri="{BB962C8B-B14F-4D97-AF65-F5344CB8AC3E}">
        <p14:creationId xmlns:p14="http://schemas.microsoft.com/office/powerpoint/2010/main" val="33836138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C4E0C-F034-527A-B3FD-B3046BA8C0ED}"/>
              </a:ext>
            </a:extLst>
          </p:cNvPr>
          <p:cNvSpPr txBox="1"/>
          <p:nvPr/>
        </p:nvSpPr>
        <p:spPr>
          <a:xfrm>
            <a:off x="354114" y="980940"/>
            <a:ext cx="4877408" cy="1384995"/>
          </a:xfrm>
          <a:prstGeom prst="rect">
            <a:avLst/>
          </a:prstGeom>
          <a:noFill/>
        </p:spPr>
        <p:txBody>
          <a:bodyPr wrap="square">
            <a:spAutoFit/>
          </a:bodyPr>
          <a:lstStyle/>
          <a:p>
            <a:r>
              <a:rPr lang="en-CA" sz="2800" dirty="0">
                <a:solidFill>
                  <a:schemeClr val="bg1"/>
                </a:solidFill>
              </a:rPr>
              <a:t>10)</a:t>
            </a:r>
            <a:r>
              <a:rPr lang="en-CA" sz="2800" b="0" i="0" u="none" strike="noStrike" kern="1200" spc="0" dirty="0">
                <a:solidFill>
                  <a:schemeClr val="bg1"/>
                </a:solidFill>
                <a:effectLst/>
              </a:rPr>
              <a:t> What thoughts were associated with each feeling listed in step 8) above?</a:t>
            </a:r>
            <a:endParaRPr lang="en-CA" sz="2800" dirty="0">
              <a:solidFill>
                <a:schemeClr val="bg1"/>
              </a:solidFill>
            </a:endParaRPr>
          </a:p>
        </p:txBody>
      </p:sp>
      <p:pic>
        <p:nvPicPr>
          <p:cNvPr id="5" name="Picture 4" descr="A diagram of a tree with roots and text&#10;&#10;Description automatically generated">
            <a:extLst>
              <a:ext uri="{FF2B5EF4-FFF2-40B4-BE49-F238E27FC236}">
                <a16:creationId xmlns:a16="http://schemas.microsoft.com/office/drawing/2014/main" id="{8268393D-6C4D-4D43-FB68-9B70F6E12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818" y="3083442"/>
            <a:ext cx="2427854" cy="3572539"/>
          </a:xfrm>
          <a:prstGeom prst="rect">
            <a:avLst/>
          </a:prstGeom>
        </p:spPr>
      </p:pic>
      <p:pic>
        <p:nvPicPr>
          <p:cNvPr id="7" name="Picture 6" descr="A diagram of common core beliefs&#10;&#10;Description automatically generated">
            <a:extLst>
              <a:ext uri="{FF2B5EF4-FFF2-40B4-BE49-F238E27FC236}">
                <a16:creationId xmlns:a16="http://schemas.microsoft.com/office/drawing/2014/main" id="{6839672A-1E39-DAE7-B527-86B11EE92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265" y="103695"/>
            <a:ext cx="6711764" cy="6655323"/>
          </a:xfrm>
          <a:prstGeom prst="rect">
            <a:avLst/>
          </a:prstGeom>
        </p:spPr>
      </p:pic>
      <p:pic>
        <p:nvPicPr>
          <p:cNvPr id="11" name="Picture 10" descr="A cartoon of a child with many thoughts&#10;&#10;Description automatically generated">
            <a:extLst>
              <a:ext uri="{FF2B5EF4-FFF2-40B4-BE49-F238E27FC236}">
                <a16:creationId xmlns:a16="http://schemas.microsoft.com/office/drawing/2014/main" id="{9BB0E201-4BB2-2542-1A9F-F9CFCD9FB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71" y="3083442"/>
            <a:ext cx="2427854" cy="3572539"/>
          </a:xfrm>
          <a:prstGeom prst="rect">
            <a:avLst/>
          </a:prstGeom>
        </p:spPr>
      </p:pic>
      <p:sp>
        <p:nvSpPr>
          <p:cNvPr id="2" name="Slide Number Placeholder 1">
            <a:extLst>
              <a:ext uri="{FF2B5EF4-FFF2-40B4-BE49-F238E27FC236}">
                <a16:creationId xmlns:a16="http://schemas.microsoft.com/office/drawing/2014/main" id="{A38A9467-4212-B1DD-0B78-E8E8C9BDAF9E}"/>
              </a:ext>
            </a:extLst>
          </p:cNvPr>
          <p:cNvSpPr>
            <a:spLocks noGrp="1"/>
          </p:cNvSpPr>
          <p:nvPr>
            <p:ph type="sldNum" sz="quarter" idx="12"/>
          </p:nvPr>
        </p:nvSpPr>
        <p:spPr/>
        <p:txBody>
          <a:bodyPr/>
          <a:lstStyle/>
          <a:p>
            <a:fld id="{33ED1689-1C0B-4D00-A14A-39B713266422}" type="slidenum">
              <a:rPr lang="en-CA" smtClean="0"/>
              <a:t>71</a:t>
            </a:fld>
            <a:endParaRPr lang="en-CA"/>
          </a:p>
        </p:txBody>
      </p:sp>
    </p:spTree>
    <p:extLst>
      <p:ext uri="{BB962C8B-B14F-4D97-AF65-F5344CB8AC3E}">
        <p14:creationId xmlns:p14="http://schemas.microsoft.com/office/powerpoint/2010/main" val="188487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1FB98-BF11-5F04-E3B6-DA1074FEB44F}"/>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193693AF-4FBA-F813-9AB5-03BD52CEB567}"/>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F63F0DAA-B28C-3678-E029-B0B327119508}"/>
              </a:ext>
            </a:extLst>
          </p:cNvPr>
          <p:cNvGraphicFramePr>
            <a:graphicFrameLocks noGrp="1"/>
          </p:cNvGraphicFramePr>
          <p:nvPr>
            <p:ph idx="4294967295"/>
            <p:extLst>
              <p:ext uri="{D42A27DB-BD31-4B8C-83A1-F6EECF244321}">
                <p14:modId xmlns:p14="http://schemas.microsoft.com/office/powerpoint/2010/main" val="1103478388"/>
              </p:ext>
            </p:extLst>
          </p:nvPr>
        </p:nvGraphicFramePr>
        <p:xfrm>
          <a:off x="1010932" y="455114"/>
          <a:ext cx="10223970" cy="5503018"/>
        </p:xfrm>
        <a:graphic>
          <a:graphicData uri="http://schemas.openxmlformats.org/drawingml/2006/table">
            <a:tbl>
              <a:tblPr>
                <a:noFill/>
                <a:tableStyleId>{8EC20E35-A176-4012-BC5E-935CFFF8708E}</a:tableStyleId>
              </a:tblPr>
              <a:tblGrid>
                <a:gridCol w="5515077">
                  <a:extLst>
                    <a:ext uri="{9D8B030D-6E8A-4147-A177-3AD203B41FA5}">
                      <a16:colId xmlns:a16="http://schemas.microsoft.com/office/drawing/2014/main" val="98980183"/>
                    </a:ext>
                  </a:extLst>
                </a:gridCol>
                <a:gridCol w="2231925">
                  <a:extLst>
                    <a:ext uri="{9D8B030D-6E8A-4147-A177-3AD203B41FA5}">
                      <a16:colId xmlns:a16="http://schemas.microsoft.com/office/drawing/2014/main" val="1774837981"/>
                    </a:ext>
                  </a:extLst>
                </a:gridCol>
                <a:gridCol w="2476968">
                  <a:extLst>
                    <a:ext uri="{9D8B030D-6E8A-4147-A177-3AD203B41FA5}">
                      <a16:colId xmlns:a16="http://schemas.microsoft.com/office/drawing/2014/main" val="878115273"/>
                    </a:ext>
                  </a:extLst>
                </a:gridCol>
              </a:tblGrid>
              <a:tr h="1176917">
                <a:tc gridSpan="3">
                  <a:txBody>
                    <a:bodyPr/>
                    <a:lstStyle/>
                    <a:p>
                      <a:pPr algn="l">
                        <a:lnSpc>
                          <a:spcPct val="107000"/>
                        </a:lnSpc>
                        <a:spcAft>
                          <a:spcPts val="800"/>
                        </a:spcAft>
                      </a:pPr>
                      <a:r>
                        <a:rPr lang="en-CA" sz="3200" cap="none" spc="0" dirty="0">
                          <a:solidFill>
                            <a:schemeClr val="bg1"/>
                          </a:solidFill>
                          <a:effectLst/>
                        </a:rPr>
                        <a:t>                     </a:t>
                      </a:r>
                    </a:p>
                    <a:p>
                      <a:pPr algn="l">
                        <a:lnSpc>
                          <a:spcPct val="107000"/>
                        </a:lnSpc>
                        <a:spcAft>
                          <a:spcPts val="800"/>
                        </a:spcAft>
                      </a:pPr>
                      <a:r>
                        <a:rPr lang="en-CA" sz="3200" cap="none" spc="0" dirty="0">
                          <a:solidFill>
                            <a:schemeClr val="bg1"/>
                          </a:solidFill>
                          <a:effectLst/>
                        </a:rPr>
                        <a:t>                          HOLES ANALYSIS TEMPLATE</a:t>
                      </a:r>
                      <a:endParaRPr lang="en-CA" sz="32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20996">
                <a:tc gridSpan="3">
                  <a:txBody>
                    <a:bodyPr/>
                    <a:lstStyle/>
                    <a:p>
                      <a:pPr algn="l">
                        <a:lnSpc>
                          <a:spcPct val="107000"/>
                        </a:lnSpc>
                        <a:spcAft>
                          <a:spcPts val="800"/>
                        </a:spcAft>
                      </a:pPr>
                      <a:r>
                        <a:rPr lang="en-CA" sz="2100" cap="none" spc="0" dirty="0">
                          <a:solidFill>
                            <a:schemeClr val="tx1"/>
                          </a:solidFill>
                          <a:effectLst/>
                        </a:rPr>
                        <a:t>Remember to stay in window of tolerance by pendulating</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20996">
                <a:tc gridSpan="3">
                  <a:txBody>
                    <a:bodyPr/>
                    <a:lstStyle/>
                    <a:p>
                      <a:pPr algn="l">
                        <a:lnSpc>
                          <a:spcPct val="107000"/>
                        </a:lnSpc>
                        <a:spcAft>
                          <a:spcPts val="800"/>
                        </a:spcAft>
                      </a:pPr>
                      <a:r>
                        <a:rPr lang="en-CA" sz="2100" cap="none" spc="0" dirty="0">
                          <a:solidFill>
                            <a:schemeClr val="tx1"/>
                          </a:solidFill>
                          <a:effectLst/>
                        </a:rPr>
                        <a:t>What was the topography of your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20996">
                <a:tc>
                  <a:txBody>
                    <a:bodyPr/>
                    <a:lstStyle/>
                    <a:p>
                      <a:pPr algn="l">
                        <a:lnSpc>
                          <a:spcPct val="107000"/>
                        </a:lnSpc>
                        <a:spcAft>
                          <a:spcPts val="800"/>
                        </a:spcAft>
                      </a:pPr>
                      <a:r>
                        <a:rPr lang="en-CA" sz="2100" cap="none" spc="0" dirty="0">
                          <a:solidFill>
                            <a:schemeClr val="tx1"/>
                          </a:solidFill>
                          <a:effectLst/>
                        </a:rPr>
                        <a:t>Was there a trigger(s) for the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20996">
                <a:tc>
                  <a:txBody>
                    <a:bodyPr/>
                    <a:lstStyle/>
                    <a:p>
                      <a:pPr algn="l">
                        <a:lnSpc>
                          <a:spcPct val="107000"/>
                        </a:lnSpc>
                        <a:spcAft>
                          <a:spcPts val="800"/>
                        </a:spcAft>
                      </a:pPr>
                      <a:r>
                        <a:rPr lang="en-CA" sz="2100" cap="none" spc="0" dirty="0">
                          <a:solidFill>
                            <a:schemeClr val="tx1"/>
                          </a:solidFill>
                          <a:effectLst/>
                        </a:rPr>
                        <a:t>What did you feel when activated ?</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20996">
                <a:tc gridSpan="3">
                  <a:txBody>
                    <a:bodyPr/>
                    <a:lstStyle/>
                    <a:p>
                      <a:pPr algn="l">
                        <a:lnSpc>
                          <a:spcPct val="107000"/>
                        </a:lnSpc>
                        <a:spcAft>
                          <a:spcPts val="800"/>
                        </a:spcAft>
                      </a:pPr>
                      <a:r>
                        <a:rPr lang="en-CA" sz="2100" cap="none" spc="0" dirty="0">
                          <a:solidFill>
                            <a:schemeClr val="tx1"/>
                          </a:solidFill>
                          <a:effectLst/>
                        </a:rPr>
                        <a:t>Notice the sensations in your body without judging or trying to change them</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20996">
                <a:tc gridSpan="2">
                  <a:txBody>
                    <a:bodyPr/>
                    <a:lstStyle/>
                    <a:p>
                      <a:pPr algn="l">
                        <a:lnSpc>
                          <a:spcPct val="107000"/>
                        </a:lnSpc>
                        <a:spcAft>
                          <a:spcPts val="800"/>
                        </a:spcAft>
                      </a:pPr>
                      <a:r>
                        <a:rPr lang="en-CA" sz="2100" cap="none" spc="0" dirty="0">
                          <a:solidFill>
                            <a:schemeClr val="tx1"/>
                          </a:solidFill>
                          <a:effectLst/>
                        </a:rPr>
                        <a:t>What thoughts were associated with each feeling listed above?</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dirty="0">
                          <a:solidFill>
                            <a:schemeClr val="tx1"/>
                          </a:solidFill>
                          <a:effectLst/>
                        </a:rPr>
                        <a:t> </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20996">
                <a:tc gridSpan="2">
                  <a:txBody>
                    <a:bodyPr/>
                    <a:lstStyle/>
                    <a:p>
                      <a:pPr algn="l">
                        <a:lnSpc>
                          <a:spcPct val="107000"/>
                        </a:lnSpc>
                        <a:spcAft>
                          <a:spcPts val="800"/>
                        </a:spcAft>
                      </a:pPr>
                      <a:r>
                        <a:rPr lang="en-CA" sz="2100" cap="none" spc="0" dirty="0">
                          <a:solidFill>
                            <a:srgbClr val="FF0000"/>
                          </a:solidFill>
                          <a:effectLst/>
                        </a:rPr>
                        <a:t>What behaviors or urges were associated with each feeling?</a:t>
                      </a:r>
                      <a:endParaRPr lang="en-CA" sz="2100"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20996">
                <a:tc gridSpan="3">
                  <a:txBody>
                    <a:bodyPr/>
                    <a:lstStyle/>
                    <a:p>
                      <a:pPr algn="l">
                        <a:lnSpc>
                          <a:spcPct val="107000"/>
                        </a:lnSpc>
                        <a:spcAft>
                          <a:spcPts val="800"/>
                        </a:spcAft>
                      </a:pPr>
                      <a:r>
                        <a:rPr lang="en-CA" sz="2100" cap="none" spc="0" dirty="0">
                          <a:solidFill>
                            <a:schemeClr val="tx1"/>
                          </a:solidFill>
                          <a:effectLst/>
                        </a:rPr>
                        <a:t>What was your energy balance before the activation? 0-10</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
        <p:nvSpPr>
          <p:cNvPr id="3" name="TextBox 2">
            <a:extLst>
              <a:ext uri="{FF2B5EF4-FFF2-40B4-BE49-F238E27FC236}">
                <a16:creationId xmlns:a16="http://schemas.microsoft.com/office/drawing/2014/main" id="{49967A2F-580D-4622-FBE9-4B00604DF185}"/>
              </a:ext>
            </a:extLst>
          </p:cNvPr>
          <p:cNvSpPr txBox="1"/>
          <p:nvPr/>
        </p:nvSpPr>
        <p:spPr>
          <a:xfrm>
            <a:off x="728528" y="1813957"/>
            <a:ext cx="392784" cy="369332"/>
          </a:xfrm>
          <a:prstGeom prst="rect">
            <a:avLst/>
          </a:prstGeom>
          <a:noFill/>
        </p:spPr>
        <p:txBody>
          <a:bodyPr wrap="square">
            <a:spAutoFit/>
          </a:bodyPr>
          <a:lstStyle/>
          <a:p>
            <a:r>
              <a:rPr lang="en-CA"/>
              <a:t>1.</a:t>
            </a:r>
          </a:p>
        </p:txBody>
      </p:sp>
      <p:sp>
        <p:nvSpPr>
          <p:cNvPr id="9" name="TextBox 8">
            <a:extLst>
              <a:ext uri="{FF2B5EF4-FFF2-40B4-BE49-F238E27FC236}">
                <a16:creationId xmlns:a16="http://schemas.microsoft.com/office/drawing/2014/main" id="{AEDAAD93-42C0-D5B2-1CD5-4CF733BB7AA0}"/>
              </a:ext>
            </a:extLst>
          </p:cNvPr>
          <p:cNvSpPr txBox="1"/>
          <p:nvPr/>
        </p:nvSpPr>
        <p:spPr>
          <a:xfrm>
            <a:off x="721415" y="2376444"/>
            <a:ext cx="471365" cy="369332"/>
          </a:xfrm>
          <a:prstGeom prst="rect">
            <a:avLst/>
          </a:prstGeom>
          <a:noFill/>
        </p:spPr>
        <p:txBody>
          <a:bodyPr wrap="square">
            <a:spAutoFit/>
          </a:bodyPr>
          <a:lstStyle/>
          <a:p>
            <a:r>
              <a:rPr lang="en-CA" dirty="0"/>
              <a:t>2.</a:t>
            </a:r>
          </a:p>
        </p:txBody>
      </p:sp>
      <p:sp>
        <p:nvSpPr>
          <p:cNvPr id="11" name="TextBox 10">
            <a:extLst>
              <a:ext uri="{FF2B5EF4-FFF2-40B4-BE49-F238E27FC236}">
                <a16:creationId xmlns:a16="http://schemas.microsoft.com/office/drawing/2014/main" id="{154861EE-FFEC-7DCD-A49E-093B14C61CA9}"/>
              </a:ext>
            </a:extLst>
          </p:cNvPr>
          <p:cNvSpPr txBox="1"/>
          <p:nvPr/>
        </p:nvSpPr>
        <p:spPr>
          <a:xfrm>
            <a:off x="728528" y="2909131"/>
            <a:ext cx="392784" cy="369332"/>
          </a:xfrm>
          <a:prstGeom prst="rect">
            <a:avLst/>
          </a:prstGeom>
          <a:noFill/>
        </p:spPr>
        <p:txBody>
          <a:bodyPr wrap="square">
            <a:spAutoFit/>
          </a:bodyPr>
          <a:lstStyle/>
          <a:p>
            <a:r>
              <a:rPr lang="en-CA" dirty="0"/>
              <a:t>3.</a:t>
            </a:r>
          </a:p>
        </p:txBody>
      </p:sp>
      <p:sp>
        <p:nvSpPr>
          <p:cNvPr id="15" name="TextBox 14">
            <a:extLst>
              <a:ext uri="{FF2B5EF4-FFF2-40B4-BE49-F238E27FC236}">
                <a16:creationId xmlns:a16="http://schemas.microsoft.com/office/drawing/2014/main" id="{34EE9D88-06AF-51A8-B183-49E11B985EB1}"/>
              </a:ext>
            </a:extLst>
          </p:cNvPr>
          <p:cNvSpPr txBox="1"/>
          <p:nvPr/>
        </p:nvSpPr>
        <p:spPr>
          <a:xfrm>
            <a:off x="687564" y="3397802"/>
            <a:ext cx="471365" cy="369332"/>
          </a:xfrm>
          <a:prstGeom prst="rect">
            <a:avLst/>
          </a:prstGeom>
          <a:noFill/>
        </p:spPr>
        <p:txBody>
          <a:bodyPr wrap="square">
            <a:spAutoFit/>
          </a:bodyPr>
          <a:lstStyle/>
          <a:p>
            <a:r>
              <a:rPr lang="en-CA"/>
              <a:t>4.</a:t>
            </a:r>
          </a:p>
        </p:txBody>
      </p:sp>
      <p:sp>
        <p:nvSpPr>
          <p:cNvPr id="18" name="TextBox 17">
            <a:extLst>
              <a:ext uri="{FF2B5EF4-FFF2-40B4-BE49-F238E27FC236}">
                <a16:creationId xmlns:a16="http://schemas.microsoft.com/office/drawing/2014/main" id="{70F304CF-8833-3212-0CAB-A35DBA0773AA}"/>
              </a:ext>
            </a:extLst>
          </p:cNvPr>
          <p:cNvSpPr txBox="1"/>
          <p:nvPr/>
        </p:nvSpPr>
        <p:spPr>
          <a:xfrm>
            <a:off x="709222" y="3921463"/>
            <a:ext cx="471365" cy="369332"/>
          </a:xfrm>
          <a:prstGeom prst="rect">
            <a:avLst/>
          </a:prstGeom>
          <a:noFill/>
        </p:spPr>
        <p:txBody>
          <a:bodyPr wrap="square">
            <a:spAutoFit/>
          </a:bodyPr>
          <a:lstStyle/>
          <a:p>
            <a:r>
              <a:rPr lang="en-CA" dirty="0"/>
              <a:t>5.</a:t>
            </a:r>
          </a:p>
        </p:txBody>
      </p:sp>
      <p:sp>
        <p:nvSpPr>
          <p:cNvPr id="20" name="TextBox 19">
            <a:extLst>
              <a:ext uri="{FF2B5EF4-FFF2-40B4-BE49-F238E27FC236}">
                <a16:creationId xmlns:a16="http://schemas.microsoft.com/office/drawing/2014/main" id="{1ECDEF11-F539-6695-BBCB-1B1CD8C281D2}"/>
              </a:ext>
            </a:extLst>
          </p:cNvPr>
          <p:cNvSpPr txBox="1"/>
          <p:nvPr/>
        </p:nvSpPr>
        <p:spPr>
          <a:xfrm>
            <a:off x="698413" y="4477273"/>
            <a:ext cx="471365" cy="369332"/>
          </a:xfrm>
          <a:prstGeom prst="rect">
            <a:avLst/>
          </a:prstGeom>
          <a:noFill/>
        </p:spPr>
        <p:txBody>
          <a:bodyPr wrap="square">
            <a:spAutoFit/>
          </a:bodyPr>
          <a:lstStyle/>
          <a:p>
            <a:r>
              <a:rPr lang="en-CA"/>
              <a:t>6.</a:t>
            </a:r>
          </a:p>
        </p:txBody>
      </p:sp>
      <p:sp>
        <p:nvSpPr>
          <p:cNvPr id="22" name="TextBox 21">
            <a:extLst>
              <a:ext uri="{FF2B5EF4-FFF2-40B4-BE49-F238E27FC236}">
                <a16:creationId xmlns:a16="http://schemas.microsoft.com/office/drawing/2014/main" id="{98697442-10F0-EEDE-BB34-5DA3D6001180}"/>
              </a:ext>
            </a:extLst>
          </p:cNvPr>
          <p:cNvSpPr txBox="1"/>
          <p:nvPr/>
        </p:nvSpPr>
        <p:spPr>
          <a:xfrm>
            <a:off x="721415" y="4963217"/>
            <a:ext cx="421359" cy="369332"/>
          </a:xfrm>
          <a:prstGeom prst="rect">
            <a:avLst/>
          </a:prstGeom>
          <a:noFill/>
        </p:spPr>
        <p:txBody>
          <a:bodyPr wrap="square">
            <a:spAutoFit/>
          </a:bodyPr>
          <a:lstStyle/>
          <a:p>
            <a:r>
              <a:rPr lang="en-CA" dirty="0"/>
              <a:t>7.</a:t>
            </a:r>
          </a:p>
        </p:txBody>
      </p:sp>
      <p:sp>
        <p:nvSpPr>
          <p:cNvPr id="4" name="TextBox 3">
            <a:extLst>
              <a:ext uri="{FF2B5EF4-FFF2-40B4-BE49-F238E27FC236}">
                <a16:creationId xmlns:a16="http://schemas.microsoft.com/office/drawing/2014/main" id="{B5442EF8-C3E0-D066-97CA-A64732B7EC04}"/>
              </a:ext>
            </a:extLst>
          </p:cNvPr>
          <p:cNvSpPr txBox="1"/>
          <p:nvPr/>
        </p:nvSpPr>
        <p:spPr>
          <a:xfrm>
            <a:off x="753591" y="5564039"/>
            <a:ext cx="407011" cy="369332"/>
          </a:xfrm>
          <a:prstGeom prst="rect">
            <a:avLst/>
          </a:prstGeom>
          <a:noFill/>
        </p:spPr>
        <p:txBody>
          <a:bodyPr wrap="square">
            <a:spAutoFit/>
          </a:bodyPr>
          <a:lstStyle/>
          <a:p>
            <a:r>
              <a:rPr lang="en-CA" dirty="0"/>
              <a:t>8.</a:t>
            </a:r>
          </a:p>
        </p:txBody>
      </p:sp>
      <p:sp>
        <p:nvSpPr>
          <p:cNvPr id="2" name="Slide Number Placeholder 1">
            <a:extLst>
              <a:ext uri="{FF2B5EF4-FFF2-40B4-BE49-F238E27FC236}">
                <a16:creationId xmlns:a16="http://schemas.microsoft.com/office/drawing/2014/main" id="{5D15D075-1131-38D6-B477-7A316D3FBEAB}"/>
              </a:ext>
            </a:extLst>
          </p:cNvPr>
          <p:cNvSpPr>
            <a:spLocks noGrp="1"/>
          </p:cNvSpPr>
          <p:nvPr>
            <p:ph type="sldNum" sz="quarter" idx="12"/>
          </p:nvPr>
        </p:nvSpPr>
        <p:spPr/>
        <p:txBody>
          <a:bodyPr/>
          <a:lstStyle/>
          <a:p>
            <a:fld id="{33ED1689-1C0B-4D00-A14A-39B713266422}" type="slidenum">
              <a:rPr lang="en-CA" smtClean="0"/>
              <a:t>72</a:t>
            </a:fld>
            <a:endParaRPr lang="en-CA"/>
          </a:p>
        </p:txBody>
      </p:sp>
    </p:spTree>
    <p:extLst>
      <p:ext uri="{BB962C8B-B14F-4D97-AF65-F5344CB8AC3E}">
        <p14:creationId xmlns:p14="http://schemas.microsoft.com/office/powerpoint/2010/main" val="41724997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63B40-2833-81CD-A2BC-C8A2517759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DC69E4-F4A2-187E-A257-5207EE95A5E1}"/>
              </a:ext>
            </a:extLst>
          </p:cNvPr>
          <p:cNvSpPr txBox="1"/>
          <p:nvPr/>
        </p:nvSpPr>
        <p:spPr>
          <a:xfrm>
            <a:off x="0" y="550723"/>
            <a:ext cx="12192000" cy="923330"/>
          </a:xfrm>
          <a:prstGeom prst="rect">
            <a:avLst/>
          </a:prstGeom>
          <a:noFill/>
        </p:spPr>
        <p:txBody>
          <a:bodyPr wrap="square">
            <a:spAutoFit/>
          </a:bodyPr>
          <a:lstStyle/>
          <a:p>
            <a:pPr marL="342900" indent="-342900">
              <a:buAutoNum type="arabicPeriod"/>
            </a:pPr>
            <a:r>
              <a:rPr lang="en-CA" dirty="0"/>
              <a:t>What Happened?  2. Emotions Felt      3. Thoughts              4. Sensations             </a:t>
            </a:r>
            <a:r>
              <a:rPr lang="en-CA" dirty="0">
                <a:solidFill>
                  <a:srgbClr val="FF0000"/>
                </a:solidFill>
              </a:rPr>
              <a:t>5. Behaviours/urges        </a:t>
            </a:r>
            <a:r>
              <a:rPr lang="en-CA" dirty="0"/>
              <a:t>6. pre-hole energy</a:t>
            </a:r>
          </a:p>
          <a:p>
            <a:endParaRPr lang="en-CA" dirty="0"/>
          </a:p>
          <a:p>
            <a:endParaRPr lang="en-CA" dirty="0"/>
          </a:p>
        </p:txBody>
      </p:sp>
      <p:sp>
        <p:nvSpPr>
          <p:cNvPr id="5" name="TextBox 4">
            <a:extLst>
              <a:ext uri="{FF2B5EF4-FFF2-40B4-BE49-F238E27FC236}">
                <a16:creationId xmlns:a16="http://schemas.microsoft.com/office/drawing/2014/main" id="{EA1E6391-2CE4-A09F-9BF3-C736825C9157}"/>
              </a:ext>
            </a:extLst>
          </p:cNvPr>
          <p:cNvSpPr txBox="1"/>
          <p:nvPr/>
        </p:nvSpPr>
        <p:spPr>
          <a:xfrm>
            <a:off x="2438400" y="0"/>
            <a:ext cx="7446168" cy="646331"/>
          </a:xfrm>
          <a:prstGeom prst="rect">
            <a:avLst/>
          </a:prstGeom>
          <a:noFill/>
        </p:spPr>
        <p:txBody>
          <a:bodyPr wrap="square">
            <a:spAutoFit/>
          </a:bodyPr>
          <a:lstStyle/>
          <a:p>
            <a:r>
              <a:rPr lang="en-CA" sz="3600" dirty="0">
                <a:solidFill>
                  <a:schemeClr val="bg1"/>
                </a:solidFill>
              </a:rPr>
              <a:t>DBT HOLES ANALYSIS TEMPLATE</a:t>
            </a:r>
          </a:p>
        </p:txBody>
      </p:sp>
      <p:sp>
        <p:nvSpPr>
          <p:cNvPr id="7" name="TextBox 6">
            <a:extLst>
              <a:ext uri="{FF2B5EF4-FFF2-40B4-BE49-F238E27FC236}">
                <a16:creationId xmlns:a16="http://schemas.microsoft.com/office/drawing/2014/main" id="{23C9C41A-32DC-E395-003D-58C9A7D5D2F0}"/>
              </a:ext>
            </a:extLst>
          </p:cNvPr>
          <p:cNvSpPr txBox="1"/>
          <p:nvPr/>
        </p:nvSpPr>
        <p:spPr>
          <a:xfrm>
            <a:off x="-75605" y="889278"/>
            <a:ext cx="1988344" cy="584775"/>
          </a:xfrm>
          <a:prstGeom prst="rect">
            <a:avLst/>
          </a:prstGeom>
          <a:noFill/>
        </p:spPr>
        <p:txBody>
          <a:bodyPr wrap="square">
            <a:spAutoFit/>
          </a:bodyPr>
          <a:lstStyle/>
          <a:p>
            <a:pPr algn="ctr"/>
            <a:r>
              <a:rPr lang="en-CA" sz="1600" dirty="0"/>
              <a:t>Describe the</a:t>
            </a:r>
          </a:p>
          <a:p>
            <a:pPr algn="ctr"/>
            <a:r>
              <a:rPr lang="en-CA" sz="1600" dirty="0"/>
              <a:t>situation factually.</a:t>
            </a:r>
          </a:p>
        </p:txBody>
      </p:sp>
      <p:sp>
        <p:nvSpPr>
          <p:cNvPr id="9" name="TextBox 8">
            <a:extLst>
              <a:ext uri="{FF2B5EF4-FFF2-40B4-BE49-F238E27FC236}">
                <a16:creationId xmlns:a16="http://schemas.microsoft.com/office/drawing/2014/main" id="{16C49C69-A1BF-4788-CA7B-017D446D54CF}"/>
              </a:ext>
            </a:extLst>
          </p:cNvPr>
          <p:cNvSpPr txBox="1"/>
          <p:nvPr/>
        </p:nvSpPr>
        <p:spPr>
          <a:xfrm>
            <a:off x="2133005" y="889278"/>
            <a:ext cx="1988344" cy="3293209"/>
          </a:xfrm>
          <a:prstGeom prst="rect">
            <a:avLst/>
          </a:prstGeom>
          <a:noFill/>
        </p:spPr>
        <p:txBody>
          <a:bodyPr wrap="square">
            <a:spAutoFit/>
          </a:bodyPr>
          <a:lstStyle/>
          <a:p>
            <a:r>
              <a:rPr lang="en-CA" sz="1600" dirty="0"/>
              <a:t>☐ Anxiety / Fear</a:t>
            </a:r>
          </a:p>
          <a:p>
            <a:r>
              <a:rPr lang="en-CA" sz="1600" dirty="0"/>
              <a:t>☐ Anger / Rage</a:t>
            </a:r>
          </a:p>
          <a:p>
            <a:r>
              <a:rPr lang="en-CA" sz="1600" dirty="0"/>
              <a:t>☐ Irritation /</a:t>
            </a:r>
          </a:p>
          <a:p>
            <a:r>
              <a:rPr lang="en-CA" sz="1600" dirty="0"/>
              <a:t>Frustration</a:t>
            </a:r>
          </a:p>
          <a:p>
            <a:r>
              <a:rPr lang="en-CA" sz="1600" dirty="0"/>
              <a:t>☐ Sadness / Grief</a:t>
            </a:r>
          </a:p>
          <a:p>
            <a:r>
              <a:rPr lang="en-CA" sz="1600" dirty="0"/>
              <a:t>☐ Shame</a:t>
            </a:r>
          </a:p>
          <a:p>
            <a:r>
              <a:rPr lang="en-CA" sz="1600" dirty="0"/>
              <a:t>☐ Guilt</a:t>
            </a:r>
          </a:p>
          <a:p>
            <a:r>
              <a:rPr lang="en-CA" sz="1600" dirty="0"/>
              <a:t>☐ Hurt</a:t>
            </a:r>
          </a:p>
          <a:p>
            <a:r>
              <a:rPr lang="en-CA" sz="1600" dirty="0"/>
              <a:t>☐ Loneliness</a:t>
            </a:r>
          </a:p>
          <a:p>
            <a:r>
              <a:rPr lang="en-CA" sz="1600" dirty="0"/>
              <a:t>☐ Embarrassment</a:t>
            </a:r>
          </a:p>
          <a:p>
            <a:r>
              <a:rPr lang="en-CA" sz="1600" dirty="0"/>
              <a:t>☐ Overwhelm</a:t>
            </a:r>
          </a:p>
          <a:p>
            <a:r>
              <a:rPr lang="en-CA" sz="1600" dirty="0"/>
              <a:t>☐ Numbness</a:t>
            </a:r>
          </a:p>
          <a:p>
            <a:r>
              <a:rPr lang="en-CA" sz="1600" dirty="0"/>
              <a:t>☐ Other: ____</a:t>
            </a:r>
          </a:p>
        </p:txBody>
      </p:sp>
      <p:sp>
        <p:nvSpPr>
          <p:cNvPr id="11" name="TextBox 10">
            <a:extLst>
              <a:ext uri="{FF2B5EF4-FFF2-40B4-BE49-F238E27FC236}">
                <a16:creationId xmlns:a16="http://schemas.microsoft.com/office/drawing/2014/main" id="{C93901F4-0A58-D0CF-4DC0-DE6E255E1D4F}"/>
              </a:ext>
            </a:extLst>
          </p:cNvPr>
          <p:cNvSpPr txBox="1"/>
          <p:nvPr/>
        </p:nvSpPr>
        <p:spPr>
          <a:xfrm>
            <a:off x="3911204" y="889278"/>
            <a:ext cx="2274094" cy="4278094"/>
          </a:xfrm>
          <a:prstGeom prst="rect">
            <a:avLst/>
          </a:prstGeom>
          <a:noFill/>
        </p:spPr>
        <p:txBody>
          <a:bodyPr wrap="square">
            <a:spAutoFit/>
          </a:bodyPr>
          <a:lstStyle/>
          <a:p>
            <a:r>
              <a:rPr lang="en-CA" sz="1600" dirty="0"/>
              <a:t>☐ I’m not good</a:t>
            </a:r>
          </a:p>
          <a:p>
            <a:r>
              <a:rPr lang="en-CA" sz="1600" dirty="0"/>
              <a:t>enough.</a:t>
            </a:r>
          </a:p>
          <a:p>
            <a:r>
              <a:rPr lang="en-CA" sz="1600" dirty="0"/>
              <a:t>☐ This is my fault.</a:t>
            </a:r>
          </a:p>
          <a:p>
            <a:r>
              <a:rPr lang="en-CA" sz="1600" dirty="0"/>
              <a:t>☐ They are judging</a:t>
            </a:r>
          </a:p>
          <a:p>
            <a:r>
              <a:rPr lang="en-CA" sz="1600" dirty="0"/>
              <a:t>me.</a:t>
            </a:r>
          </a:p>
          <a:p>
            <a:r>
              <a:rPr lang="en-CA" sz="1600" dirty="0"/>
              <a:t>☐ Something bad</a:t>
            </a:r>
          </a:p>
          <a:p>
            <a:r>
              <a:rPr lang="en-CA" sz="1600" dirty="0"/>
              <a:t>will happen.</a:t>
            </a:r>
          </a:p>
          <a:p>
            <a:r>
              <a:rPr lang="en-CA" sz="1600" dirty="0"/>
              <a:t>☐ I can’t handle this.</a:t>
            </a:r>
          </a:p>
          <a:p>
            <a:r>
              <a:rPr lang="en-CA" sz="1600" dirty="0"/>
              <a:t>☐ I’m going to fail.</a:t>
            </a:r>
          </a:p>
          <a:p>
            <a:r>
              <a:rPr lang="en-CA" sz="1600" dirty="0"/>
              <a:t>☐ They don’t care</a:t>
            </a:r>
          </a:p>
          <a:p>
            <a:r>
              <a:rPr lang="en-CA" sz="1600" dirty="0"/>
              <a:t>about me.</a:t>
            </a:r>
          </a:p>
          <a:p>
            <a:r>
              <a:rPr lang="en-CA" sz="1600" dirty="0"/>
              <a:t>☐ I always screw up.</a:t>
            </a:r>
          </a:p>
          <a:p>
            <a:r>
              <a:rPr lang="en-CA" sz="1600" dirty="0"/>
              <a:t>☐ Catastrophizing</a:t>
            </a:r>
          </a:p>
          <a:p>
            <a:r>
              <a:rPr lang="en-CA" sz="1600" dirty="0"/>
              <a:t>☐ All-or-nothing</a:t>
            </a:r>
          </a:p>
          <a:p>
            <a:r>
              <a:rPr lang="en-CA" sz="1600" dirty="0"/>
              <a:t>thinking</a:t>
            </a:r>
          </a:p>
          <a:p>
            <a:r>
              <a:rPr lang="en-CA" sz="1600" dirty="0"/>
              <a:t>☐ Mind-reading</a:t>
            </a:r>
          </a:p>
          <a:p>
            <a:r>
              <a:rPr lang="en-CA" sz="1600" dirty="0"/>
              <a:t>☐ Other: ____</a:t>
            </a:r>
          </a:p>
        </p:txBody>
      </p:sp>
      <p:sp>
        <p:nvSpPr>
          <p:cNvPr id="13" name="TextBox 12">
            <a:extLst>
              <a:ext uri="{FF2B5EF4-FFF2-40B4-BE49-F238E27FC236}">
                <a16:creationId xmlns:a16="http://schemas.microsoft.com/office/drawing/2014/main" id="{E29F241B-7CDA-8374-BD6A-CACC9559ED99}"/>
              </a:ext>
            </a:extLst>
          </p:cNvPr>
          <p:cNvSpPr txBox="1"/>
          <p:nvPr/>
        </p:nvSpPr>
        <p:spPr>
          <a:xfrm>
            <a:off x="7732513" y="920621"/>
            <a:ext cx="2083594" cy="5016758"/>
          </a:xfrm>
          <a:prstGeom prst="rect">
            <a:avLst/>
          </a:prstGeom>
          <a:noFill/>
        </p:spPr>
        <p:txBody>
          <a:bodyPr wrap="square">
            <a:spAutoFit/>
          </a:bodyPr>
          <a:lstStyle/>
          <a:p>
            <a:r>
              <a:rPr lang="en-CA" sz="1600" dirty="0"/>
              <a:t>☐ Withdrew / shut</a:t>
            </a:r>
          </a:p>
          <a:p>
            <a:r>
              <a:rPr lang="en-CA" sz="1600" dirty="0"/>
              <a:t>down</a:t>
            </a:r>
          </a:p>
          <a:p>
            <a:r>
              <a:rPr lang="en-CA" sz="1600" dirty="0"/>
              <a:t>☐ Lashed out</a:t>
            </a:r>
          </a:p>
          <a:p>
            <a:r>
              <a:rPr lang="en-CA" sz="1600" dirty="0"/>
              <a:t>☐ Avoided /</a:t>
            </a:r>
          </a:p>
          <a:p>
            <a:r>
              <a:rPr lang="en-CA" sz="1600" dirty="0"/>
              <a:t>escaped</a:t>
            </a:r>
          </a:p>
          <a:p>
            <a:r>
              <a:rPr lang="en-CA" sz="1600" dirty="0"/>
              <a:t>☐ People-pleased</a:t>
            </a:r>
          </a:p>
          <a:p>
            <a:r>
              <a:rPr lang="en-CA" sz="1600" dirty="0"/>
              <a:t>☐ Over-apologized</a:t>
            </a:r>
          </a:p>
          <a:p>
            <a:r>
              <a:rPr lang="en-CA" sz="1600" dirty="0"/>
              <a:t>☐ Argued /</a:t>
            </a:r>
          </a:p>
          <a:p>
            <a:r>
              <a:rPr lang="en-CA" sz="1600" dirty="0"/>
              <a:t>escalated</a:t>
            </a:r>
          </a:p>
          <a:p>
            <a:r>
              <a:rPr lang="en-CA" sz="1600" dirty="0"/>
              <a:t>☐ Used substances</a:t>
            </a:r>
          </a:p>
          <a:p>
            <a:r>
              <a:rPr lang="en-CA" sz="1600" dirty="0"/>
              <a:t>☐ Overate /</a:t>
            </a:r>
          </a:p>
          <a:p>
            <a:r>
              <a:rPr lang="en-CA" sz="1600" dirty="0"/>
              <a:t>restricted</a:t>
            </a:r>
          </a:p>
          <a:p>
            <a:r>
              <a:rPr lang="en-CA" sz="1600" dirty="0"/>
              <a:t>☐ Reassurance-</a:t>
            </a:r>
          </a:p>
          <a:p>
            <a:r>
              <a:rPr lang="en-CA" sz="1600" dirty="0"/>
              <a:t>seeking</a:t>
            </a:r>
          </a:p>
          <a:p>
            <a:r>
              <a:rPr lang="en-CA" sz="1600" dirty="0"/>
              <a:t>☐ Compulsive</a:t>
            </a:r>
          </a:p>
          <a:p>
            <a:r>
              <a:rPr lang="en-CA" sz="1600" dirty="0"/>
              <a:t>checking</a:t>
            </a:r>
          </a:p>
          <a:p>
            <a:r>
              <a:rPr lang="en-CA" sz="1600" dirty="0"/>
              <a:t>☐ Tried to control</a:t>
            </a:r>
          </a:p>
          <a:p>
            <a:r>
              <a:rPr lang="en-CA" sz="1600" dirty="0"/>
              <a:t>☐ Self-harm</a:t>
            </a:r>
          </a:p>
          <a:p>
            <a:r>
              <a:rPr lang="en-CA" sz="1600" dirty="0"/>
              <a:t>urges/actions</a:t>
            </a:r>
          </a:p>
          <a:p>
            <a:r>
              <a:rPr lang="en-CA" sz="1600" dirty="0"/>
              <a:t>☐ Other: ____</a:t>
            </a:r>
          </a:p>
        </p:txBody>
      </p:sp>
      <p:sp>
        <p:nvSpPr>
          <p:cNvPr id="15" name="TextBox 14">
            <a:extLst>
              <a:ext uri="{FF2B5EF4-FFF2-40B4-BE49-F238E27FC236}">
                <a16:creationId xmlns:a16="http://schemas.microsoft.com/office/drawing/2014/main" id="{E96C4B88-3DE5-4024-0532-AAA1E294995C}"/>
              </a:ext>
            </a:extLst>
          </p:cNvPr>
          <p:cNvSpPr txBox="1"/>
          <p:nvPr/>
        </p:nvSpPr>
        <p:spPr>
          <a:xfrm>
            <a:off x="5668564" y="646331"/>
            <a:ext cx="2274094" cy="4031873"/>
          </a:xfrm>
          <a:prstGeom prst="rect">
            <a:avLst/>
          </a:prstGeom>
          <a:noFill/>
        </p:spPr>
        <p:txBody>
          <a:bodyPr wrap="square">
            <a:spAutoFit/>
          </a:bodyPr>
          <a:lstStyle/>
          <a:p>
            <a:endParaRPr lang="en-CA" sz="1600" dirty="0"/>
          </a:p>
          <a:p>
            <a:r>
              <a:rPr lang="en-CA" sz="1600" dirty="0"/>
              <a:t>☐ Tight chest</a:t>
            </a:r>
          </a:p>
          <a:p>
            <a:r>
              <a:rPr lang="en-CA" sz="1600" dirty="0"/>
              <a:t>☐ Rapid heartbeat</a:t>
            </a:r>
          </a:p>
          <a:p>
            <a:r>
              <a:rPr lang="en-CA" sz="1600" dirty="0"/>
              <a:t>☐ Shallow breathing</a:t>
            </a:r>
          </a:p>
          <a:p>
            <a:r>
              <a:rPr lang="en-CA" sz="1600" dirty="0"/>
              <a:t>☐ Nausea</a:t>
            </a:r>
          </a:p>
          <a:p>
            <a:r>
              <a:rPr lang="en-CA" sz="1600" dirty="0"/>
              <a:t>☐ Knot in stomach</a:t>
            </a:r>
          </a:p>
          <a:p>
            <a:r>
              <a:rPr lang="en-CA" sz="1600" dirty="0"/>
              <a:t>☐ Sweaty palms</a:t>
            </a:r>
          </a:p>
          <a:p>
            <a:r>
              <a:rPr lang="en-CA" sz="1600" dirty="0"/>
              <a:t>☐ Shaking</a:t>
            </a:r>
          </a:p>
          <a:p>
            <a:r>
              <a:rPr lang="en-CA" sz="1600" dirty="0"/>
              <a:t>☐ Muscle tension</a:t>
            </a:r>
          </a:p>
          <a:p>
            <a:r>
              <a:rPr lang="en-CA" sz="1600" dirty="0"/>
              <a:t>☐ Hot face / flushing</a:t>
            </a:r>
          </a:p>
          <a:p>
            <a:r>
              <a:rPr lang="en-CA" sz="1600" dirty="0"/>
              <a:t>☐ Cold hands/feet</a:t>
            </a:r>
          </a:p>
          <a:p>
            <a:r>
              <a:rPr lang="en-CA" sz="1600" dirty="0"/>
              <a:t>☐ Light-headedness</a:t>
            </a:r>
          </a:p>
          <a:p>
            <a:r>
              <a:rPr lang="en-CA" sz="1600" dirty="0"/>
              <a:t>☐ Numbness</a:t>
            </a:r>
          </a:p>
          <a:p>
            <a:r>
              <a:rPr lang="en-CA" sz="1600" dirty="0"/>
              <a:t>☐ Restlessness / agitation</a:t>
            </a:r>
          </a:p>
          <a:p>
            <a:r>
              <a:rPr lang="en-CA" sz="1600" dirty="0"/>
              <a:t>☐ Other: ____</a:t>
            </a:r>
          </a:p>
        </p:txBody>
      </p:sp>
      <p:sp>
        <p:nvSpPr>
          <p:cNvPr id="17" name="TextBox 16">
            <a:extLst>
              <a:ext uri="{FF2B5EF4-FFF2-40B4-BE49-F238E27FC236}">
                <a16:creationId xmlns:a16="http://schemas.microsoft.com/office/drawing/2014/main" id="{94DF9F3C-2844-9206-BBD4-22849CAE11ED}"/>
              </a:ext>
            </a:extLst>
          </p:cNvPr>
          <p:cNvSpPr txBox="1"/>
          <p:nvPr/>
        </p:nvSpPr>
        <p:spPr>
          <a:xfrm>
            <a:off x="9844087" y="920621"/>
            <a:ext cx="2159199" cy="1815882"/>
          </a:xfrm>
          <a:prstGeom prst="rect">
            <a:avLst/>
          </a:prstGeom>
          <a:noFill/>
        </p:spPr>
        <p:txBody>
          <a:bodyPr wrap="square">
            <a:spAutoFit/>
          </a:bodyPr>
          <a:lstStyle/>
          <a:p>
            <a:r>
              <a:rPr lang="en-CA" sz="1600" dirty="0"/>
              <a:t>☐ Very Low</a:t>
            </a:r>
          </a:p>
          <a:p>
            <a:r>
              <a:rPr lang="en-CA" sz="1600" dirty="0"/>
              <a:t>☐ Low</a:t>
            </a:r>
          </a:p>
          <a:p>
            <a:r>
              <a:rPr lang="en-CA" sz="1600" dirty="0"/>
              <a:t>☐ Moderate</a:t>
            </a:r>
          </a:p>
          <a:p>
            <a:r>
              <a:rPr lang="en-CA" sz="1600" dirty="0"/>
              <a:t>☐ High</a:t>
            </a:r>
          </a:p>
          <a:p>
            <a:r>
              <a:rPr lang="en-CA" sz="1600" dirty="0"/>
              <a:t>☐ Very High</a:t>
            </a:r>
          </a:p>
          <a:p>
            <a:r>
              <a:rPr lang="en-CA" sz="1600" dirty="0"/>
              <a:t>☐ Contributing factors (describe):</a:t>
            </a:r>
          </a:p>
        </p:txBody>
      </p:sp>
      <p:sp>
        <p:nvSpPr>
          <p:cNvPr id="2" name="Slide Number Placeholder 1">
            <a:extLst>
              <a:ext uri="{FF2B5EF4-FFF2-40B4-BE49-F238E27FC236}">
                <a16:creationId xmlns:a16="http://schemas.microsoft.com/office/drawing/2014/main" id="{61D5C1CD-DAAA-C81E-C942-4D4129644CD7}"/>
              </a:ext>
            </a:extLst>
          </p:cNvPr>
          <p:cNvSpPr>
            <a:spLocks noGrp="1"/>
          </p:cNvSpPr>
          <p:nvPr>
            <p:ph type="sldNum" sz="quarter" idx="12"/>
          </p:nvPr>
        </p:nvSpPr>
        <p:spPr/>
        <p:txBody>
          <a:bodyPr/>
          <a:lstStyle/>
          <a:p>
            <a:fld id="{33ED1689-1C0B-4D00-A14A-39B713266422}" type="slidenum">
              <a:rPr lang="en-CA" smtClean="0"/>
              <a:t>73</a:t>
            </a:fld>
            <a:endParaRPr lang="en-CA"/>
          </a:p>
        </p:txBody>
      </p:sp>
    </p:spTree>
    <p:extLst>
      <p:ext uri="{BB962C8B-B14F-4D97-AF65-F5344CB8AC3E}">
        <p14:creationId xmlns:p14="http://schemas.microsoft.com/office/powerpoint/2010/main" val="20686555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0FF4F4-240D-387A-4C94-BA06305055AF}"/>
              </a:ext>
            </a:extLst>
          </p:cNvPr>
          <p:cNvSpPr txBox="1"/>
          <p:nvPr/>
        </p:nvSpPr>
        <p:spPr>
          <a:xfrm>
            <a:off x="335280" y="211190"/>
            <a:ext cx="11714480" cy="487506"/>
          </a:xfrm>
          <a:prstGeom prst="rect">
            <a:avLst/>
          </a:prstGeom>
          <a:noFill/>
        </p:spPr>
        <p:txBody>
          <a:bodyPr wrap="square">
            <a:spAutoFit/>
          </a:bodyPr>
          <a:lstStyle/>
          <a:p>
            <a:pPr marL="0" rtl="0" eaLnBrk="1" fontAlgn="t" latinLnBrk="0" hangingPunct="1">
              <a:lnSpc>
                <a:spcPct val="107000"/>
              </a:lnSpc>
              <a:spcBef>
                <a:spcPts val="0"/>
              </a:spcBef>
              <a:spcAft>
                <a:spcPts val="800"/>
              </a:spcAft>
            </a:pPr>
            <a:r>
              <a:rPr lang="en-CA" sz="2400" dirty="0">
                <a:solidFill>
                  <a:schemeClr val="bg1"/>
                </a:solidFill>
              </a:rPr>
              <a:t> 11)</a:t>
            </a:r>
            <a:r>
              <a:rPr lang="en-CA" sz="2400" b="0" i="0" u="none" strike="noStrike" kern="1200" spc="0" dirty="0">
                <a:solidFill>
                  <a:schemeClr val="bg1"/>
                </a:solidFill>
                <a:effectLst/>
              </a:rPr>
              <a:t>What behaviors or urges were associated with each feeling </a:t>
            </a:r>
            <a:r>
              <a:rPr lang="en-CA" sz="2400" dirty="0">
                <a:solidFill>
                  <a:schemeClr val="bg1"/>
                </a:solidFill>
              </a:rPr>
              <a:t> listed in step 8) above</a:t>
            </a:r>
            <a:r>
              <a:rPr lang="en-CA" sz="2400" b="0" i="0" u="none" strike="noStrike" kern="1200" spc="0" dirty="0">
                <a:solidFill>
                  <a:schemeClr val="bg1"/>
                </a:solidFill>
                <a:effectLst/>
              </a:rPr>
              <a:t>?</a:t>
            </a:r>
            <a:endParaRPr lang="en-CA" sz="2400" dirty="0">
              <a:solidFill>
                <a:schemeClr val="bg1"/>
              </a:solidFill>
            </a:endParaRPr>
          </a:p>
        </p:txBody>
      </p:sp>
      <p:pic>
        <p:nvPicPr>
          <p:cNvPr id="4" name="Content Placeholder 6">
            <a:extLst>
              <a:ext uri="{FF2B5EF4-FFF2-40B4-BE49-F238E27FC236}">
                <a16:creationId xmlns:a16="http://schemas.microsoft.com/office/drawing/2014/main" id="{79F0F39D-B809-D112-6DC8-4967BEA48CCE}"/>
              </a:ext>
            </a:extLst>
          </p:cNvPr>
          <p:cNvPicPr>
            <a:picLocks noChangeAspect="1"/>
          </p:cNvPicPr>
          <p:nvPr/>
        </p:nvPicPr>
        <p:blipFill>
          <a:blip r:embed="rId2"/>
          <a:stretch>
            <a:fillRect/>
          </a:stretch>
        </p:blipFill>
        <p:spPr>
          <a:xfrm>
            <a:off x="782320" y="944881"/>
            <a:ext cx="10414000" cy="5476240"/>
          </a:xfrm>
          <a:prstGeom prst="rect">
            <a:avLst/>
          </a:prstGeom>
        </p:spPr>
      </p:pic>
      <p:sp>
        <p:nvSpPr>
          <p:cNvPr id="2" name="Slide Number Placeholder 1">
            <a:extLst>
              <a:ext uri="{FF2B5EF4-FFF2-40B4-BE49-F238E27FC236}">
                <a16:creationId xmlns:a16="http://schemas.microsoft.com/office/drawing/2014/main" id="{1EFB8ED1-293E-6FE5-B490-4A24614C6C1E}"/>
              </a:ext>
            </a:extLst>
          </p:cNvPr>
          <p:cNvSpPr>
            <a:spLocks noGrp="1"/>
          </p:cNvSpPr>
          <p:nvPr>
            <p:ph type="sldNum" sz="quarter" idx="12"/>
          </p:nvPr>
        </p:nvSpPr>
        <p:spPr/>
        <p:txBody>
          <a:bodyPr/>
          <a:lstStyle/>
          <a:p>
            <a:fld id="{33ED1689-1C0B-4D00-A14A-39B713266422}" type="slidenum">
              <a:rPr lang="en-CA" smtClean="0"/>
              <a:t>74</a:t>
            </a:fld>
            <a:endParaRPr lang="en-CA"/>
          </a:p>
        </p:txBody>
      </p:sp>
    </p:spTree>
    <p:extLst>
      <p:ext uri="{BB962C8B-B14F-4D97-AF65-F5344CB8AC3E}">
        <p14:creationId xmlns:p14="http://schemas.microsoft.com/office/powerpoint/2010/main" val="15960178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3226B-AF77-760A-4DAD-BED491C9403E}"/>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829691EE-3052-A529-D703-134930670F48}"/>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30FEC4F5-CEA1-A23C-803C-86CECBF26EC0}"/>
              </a:ext>
            </a:extLst>
          </p:cNvPr>
          <p:cNvGraphicFramePr>
            <a:graphicFrameLocks noGrp="1"/>
          </p:cNvGraphicFramePr>
          <p:nvPr>
            <p:ph idx="4294967295"/>
            <p:extLst>
              <p:ext uri="{D42A27DB-BD31-4B8C-83A1-F6EECF244321}">
                <p14:modId xmlns:p14="http://schemas.microsoft.com/office/powerpoint/2010/main" val="133972612"/>
              </p:ext>
            </p:extLst>
          </p:nvPr>
        </p:nvGraphicFramePr>
        <p:xfrm>
          <a:off x="1010932" y="455114"/>
          <a:ext cx="10223970" cy="5503018"/>
        </p:xfrm>
        <a:graphic>
          <a:graphicData uri="http://schemas.openxmlformats.org/drawingml/2006/table">
            <a:tbl>
              <a:tblPr>
                <a:noFill/>
                <a:tableStyleId>{8EC20E35-A176-4012-BC5E-935CFFF8708E}</a:tableStyleId>
              </a:tblPr>
              <a:tblGrid>
                <a:gridCol w="5515077">
                  <a:extLst>
                    <a:ext uri="{9D8B030D-6E8A-4147-A177-3AD203B41FA5}">
                      <a16:colId xmlns:a16="http://schemas.microsoft.com/office/drawing/2014/main" val="98980183"/>
                    </a:ext>
                  </a:extLst>
                </a:gridCol>
                <a:gridCol w="2231925">
                  <a:extLst>
                    <a:ext uri="{9D8B030D-6E8A-4147-A177-3AD203B41FA5}">
                      <a16:colId xmlns:a16="http://schemas.microsoft.com/office/drawing/2014/main" val="1774837981"/>
                    </a:ext>
                  </a:extLst>
                </a:gridCol>
                <a:gridCol w="2476968">
                  <a:extLst>
                    <a:ext uri="{9D8B030D-6E8A-4147-A177-3AD203B41FA5}">
                      <a16:colId xmlns:a16="http://schemas.microsoft.com/office/drawing/2014/main" val="878115273"/>
                    </a:ext>
                  </a:extLst>
                </a:gridCol>
              </a:tblGrid>
              <a:tr h="1176917">
                <a:tc gridSpan="3">
                  <a:txBody>
                    <a:bodyPr/>
                    <a:lstStyle/>
                    <a:p>
                      <a:pPr algn="l">
                        <a:lnSpc>
                          <a:spcPct val="107000"/>
                        </a:lnSpc>
                        <a:spcAft>
                          <a:spcPts val="800"/>
                        </a:spcAft>
                      </a:pPr>
                      <a:r>
                        <a:rPr lang="en-CA" sz="3200" cap="none" spc="0" dirty="0">
                          <a:solidFill>
                            <a:schemeClr val="bg1"/>
                          </a:solidFill>
                          <a:effectLst/>
                        </a:rPr>
                        <a:t>                     </a:t>
                      </a:r>
                    </a:p>
                    <a:p>
                      <a:pPr algn="l">
                        <a:lnSpc>
                          <a:spcPct val="107000"/>
                        </a:lnSpc>
                        <a:spcAft>
                          <a:spcPts val="800"/>
                        </a:spcAft>
                      </a:pPr>
                      <a:r>
                        <a:rPr lang="en-CA" sz="3200" cap="none" spc="0" dirty="0">
                          <a:solidFill>
                            <a:schemeClr val="bg1"/>
                          </a:solidFill>
                          <a:effectLst/>
                        </a:rPr>
                        <a:t>                          HOLES ANALYSIS TEMPLATE</a:t>
                      </a:r>
                      <a:endParaRPr lang="en-CA" sz="32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20996">
                <a:tc gridSpan="3">
                  <a:txBody>
                    <a:bodyPr/>
                    <a:lstStyle/>
                    <a:p>
                      <a:pPr algn="l">
                        <a:lnSpc>
                          <a:spcPct val="107000"/>
                        </a:lnSpc>
                        <a:spcAft>
                          <a:spcPts val="800"/>
                        </a:spcAft>
                      </a:pPr>
                      <a:r>
                        <a:rPr lang="en-CA" sz="2100" cap="none" spc="0" dirty="0">
                          <a:solidFill>
                            <a:schemeClr val="tx1"/>
                          </a:solidFill>
                          <a:effectLst/>
                        </a:rPr>
                        <a:t>Remember to stay in window of tolerance by pendulating</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20996">
                <a:tc gridSpan="3">
                  <a:txBody>
                    <a:bodyPr/>
                    <a:lstStyle/>
                    <a:p>
                      <a:pPr algn="l">
                        <a:lnSpc>
                          <a:spcPct val="107000"/>
                        </a:lnSpc>
                        <a:spcAft>
                          <a:spcPts val="800"/>
                        </a:spcAft>
                      </a:pPr>
                      <a:r>
                        <a:rPr lang="en-CA" sz="2100" cap="none" spc="0" dirty="0">
                          <a:solidFill>
                            <a:schemeClr val="tx1"/>
                          </a:solidFill>
                          <a:effectLst/>
                        </a:rPr>
                        <a:t>What was the topography of your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20996">
                <a:tc>
                  <a:txBody>
                    <a:bodyPr/>
                    <a:lstStyle/>
                    <a:p>
                      <a:pPr algn="l">
                        <a:lnSpc>
                          <a:spcPct val="107000"/>
                        </a:lnSpc>
                        <a:spcAft>
                          <a:spcPts val="800"/>
                        </a:spcAft>
                      </a:pPr>
                      <a:r>
                        <a:rPr lang="en-CA" sz="2100" cap="none" spc="0" dirty="0">
                          <a:solidFill>
                            <a:schemeClr val="tx1"/>
                          </a:solidFill>
                          <a:effectLst/>
                        </a:rPr>
                        <a:t>Was there a trigger(s) for the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20996">
                <a:tc>
                  <a:txBody>
                    <a:bodyPr/>
                    <a:lstStyle/>
                    <a:p>
                      <a:pPr algn="l">
                        <a:lnSpc>
                          <a:spcPct val="107000"/>
                        </a:lnSpc>
                        <a:spcAft>
                          <a:spcPts val="800"/>
                        </a:spcAft>
                      </a:pPr>
                      <a:r>
                        <a:rPr lang="en-CA" sz="2100" cap="none" spc="0" dirty="0">
                          <a:solidFill>
                            <a:schemeClr val="tx1"/>
                          </a:solidFill>
                          <a:effectLst/>
                        </a:rPr>
                        <a:t>What did you feel when activated ?</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20996">
                <a:tc gridSpan="3">
                  <a:txBody>
                    <a:bodyPr/>
                    <a:lstStyle/>
                    <a:p>
                      <a:pPr algn="l">
                        <a:lnSpc>
                          <a:spcPct val="107000"/>
                        </a:lnSpc>
                        <a:spcAft>
                          <a:spcPts val="800"/>
                        </a:spcAft>
                      </a:pPr>
                      <a:r>
                        <a:rPr lang="en-CA" sz="2100" cap="none" spc="0" dirty="0">
                          <a:solidFill>
                            <a:schemeClr val="tx1"/>
                          </a:solidFill>
                          <a:effectLst/>
                        </a:rPr>
                        <a:t>Notice the sensations in your body without judging or trying to change them</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20996">
                <a:tc gridSpan="2">
                  <a:txBody>
                    <a:bodyPr/>
                    <a:lstStyle/>
                    <a:p>
                      <a:pPr algn="l">
                        <a:lnSpc>
                          <a:spcPct val="107000"/>
                        </a:lnSpc>
                        <a:spcAft>
                          <a:spcPts val="800"/>
                        </a:spcAft>
                      </a:pPr>
                      <a:r>
                        <a:rPr lang="en-CA" sz="2100" cap="none" spc="0" dirty="0">
                          <a:solidFill>
                            <a:schemeClr val="tx1"/>
                          </a:solidFill>
                          <a:effectLst/>
                        </a:rPr>
                        <a:t>What thoughts were associated with each feeling listed above?</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dirty="0">
                          <a:solidFill>
                            <a:schemeClr val="tx1"/>
                          </a:solidFill>
                          <a:effectLst/>
                        </a:rPr>
                        <a:t> </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20996">
                <a:tc gridSpan="2">
                  <a:txBody>
                    <a:bodyPr/>
                    <a:lstStyle/>
                    <a:p>
                      <a:pPr algn="l">
                        <a:lnSpc>
                          <a:spcPct val="107000"/>
                        </a:lnSpc>
                        <a:spcAft>
                          <a:spcPts val="800"/>
                        </a:spcAft>
                      </a:pPr>
                      <a:r>
                        <a:rPr lang="en-CA" sz="2100" cap="none" spc="0" dirty="0">
                          <a:solidFill>
                            <a:schemeClr val="tx1"/>
                          </a:solidFill>
                          <a:effectLst/>
                        </a:rPr>
                        <a:t>What behaviors or urges were associated with each feeling?</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20996">
                <a:tc gridSpan="3">
                  <a:txBody>
                    <a:bodyPr/>
                    <a:lstStyle/>
                    <a:p>
                      <a:pPr algn="l">
                        <a:lnSpc>
                          <a:spcPct val="107000"/>
                        </a:lnSpc>
                        <a:spcAft>
                          <a:spcPts val="800"/>
                        </a:spcAft>
                      </a:pPr>
                      <a:r>
                        <a:rPr lang="en-CA" sz="2100" cap="none" spc="0" dirty="0">
                          <a:solidFill>
                            <a:srgbClr val="FF0000"/>
                          </a:solidFill>
                          <a:effectLst/>
                        </a:rPr>
                        <a:t>What was your energy balance before the activation? 0-10</a:t>
                      </a:r>
                      <a:endParaRPr lang="en-CA" sz="2100"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
        <p:nvSpPr>
          <p:cNvPr id="3" name="TextBox 2">
            <a:extLst>
              <a:ext uri="{FF2B5EF4-FFF2-40B4-BE49-F238E27FC236}">
                <a16:creationId xmlns:a16="http://schemas.microsoft.com/office/drawing/2014/main" id="{E6D56516-FFE3-8766-06B2-334E2FAAA78B}"/>
              </a:ext>
            </a:extLst>
          </p:cNvPr>
          <p:cNvSpPr txBox="1"/>
          <p:nvPr/>
        </p:nvSpPr>
        <p:spPr>
          <a:xfrm>
            <a:off x="728528" y="1813957"/>
            <a:ext cx="392784" cy="369332"/>
          </a:xfrm>
          <a:prstGeom prst="rect">
            <a:avLst/>
          </a:prstGeom>
          <a:noFill/>
        </p:spPr>
        <p:txBody>
          <a:bodyPr wrap="square">
            <a:spAutoFit/>
          </a:bodyPr>
          <a:lstStyle/>
          <a:p>
            <a:r>
              <a:rPr lang="en-CA"/>
              <a:t>1.</a:t>
            </a:r>
          </a:p>
        </p:txBody>
      </p:sp>
      <p:sp>
        <p:nvSpPr>
          <p:cNvPr id="9" name="TextBox 8">
            <a:extLst>
              <a:ext uri="{FF2B5EF4-FFF2-40B4-BE49-F238E27FC236}">
                <a16:creationId xmlns:a16="http://schemas.microsoft.com/office/drawing/2014/main" id="{2B1F38DC-D4C5-80CF-22B4-70AF8ECC43A1}"/>
              </a:ext>
            </a:extLst>
          </p:cNvPr>
          <p:cNvSpPr txBox="1"/>
          <p:nvPr/>
        </p:nvSpPr>
        <p:spPr>
          <a:xfrm>
            <a:off x="721415" y="2376444"/>
            <a:ext cx="471365" cy="369332"/>
          </a:xfrm>
          <a:prstGeom prst="rect">
            <a:avLst/>
          </a:prstGeom>
          <a:noFill/>
        </p:spPr>
        <p:txBody>
          <a:bodyPr wrap="square">
            <a:spAutoFit/>
          </a:bodyPr>
          <a:lstStyle/>
          <a:p>
            <a:r>
              <a:rPr lang="en-CA" dirty="0"/>
              <a:t>2.</a:t>
            </a:r>
          </a:p>
        </p:txBody>
      </p:sp>
      <p:sp>
        <p:nvSpPr>
          <p:cNvPr id="11" name="TextBox 10">
            <a:extLst>
              <a:ext uri="{FF2B5EF4-FFF2-40B4-BE49-F238E27FC236}">
                <a16:creationId xmlns:a16="http://schemas.microsoft.com/office/drawing/2014/main" id="{D8413E91-5C6C-937A-2B14-30F0D179FAC0}"/>
              </a:ext>
            </a:extLst>
          </p:cNvPr>
          <p:cNvSpPr txBox="1"/>
          <p:nvPr/>
        </p:nvSpPr>
        <p:spPr>
          <a:xfrm>
            <a:off x="728528" y="2909131"/>
            <a:ext cx="392784" cy="369332"/>
          </a:xfrm>
          <a:prstGeom prst="rect">
            <a:avLst/>
          </a:prstGeom>
          <a:noFill/>
        </p:spPr>
        <p:txBody>
          <a:bodyPr wrap="square">
            <a:spAutoFit/>
          </a:bodyPr>
          <a:lstStyle/>
          <a:p>
            <a:r>
              <a:rPr lang="en-CA" dirty="0"/>
              <a:t>3.</a:t>
            </a:r>
          </a:p>
        </p:txBody>
      </p:sp>
      <p:sp>
        <p:nvSpPr>
          <p:cNvPr id="15" name="TextBox 14">
            <a:extLst>
              <a:ext uri="{FF2B5EF4-FFF2-40B4-BE49-F238E27FC236}">
                <a16:creationId xmlns:a16="http://schemas.microsoft.com/office/drawing/2014/main" id="{19442DDA-A6F8-53FB-D1C2-334360761FD8}"/>
              </a:ext>
            </a:extLst>
          </p:cNvPr>
          <p:cNvSpPr txBox="1"/>
          <p:nvPr/>
        </p:nvSpPr>
        <p:spPr>
          <a:xfrm>
            <a:off x="687564" y="3397802"/>
            <a:ext cx="471365" cy="369332"/>
          </a:xfrm>
          <a:prstGeom prst="rect">
            <a:avLst/>
          </a:prstGeom>
          <a:noFill/>
        </p:spPr>
        <p:txBody>
          <a:bodyPr wrap="square">
            <a:spAutoFit/>
          </a:bodyPr>
          <a:lstStyle/>
          <a:p>
            <a:r>
              <a:rPr lang="en-CA"/>
              <a:t>4.</a:t>
            </a:r>
          </a:p>
        </p:txBody>
      </p:sp>
      <p:sp>
        <p:nvSpPr>
          <p:cNvPr id="18" name="TextBox 17">
            <a:extLst>
              <a:ext uri="{FF2B5EF4-FFF2-40B4-BE49-F238E27FC236}">
                <a16:creationId xmlns:a16="http://schemas.microsoft.com/office/drawing/2014/main" id="{C86481D6-3FAD-FAA1-B5CD-E3F0C350323A}"/>
              </a:ext>
            </a:extLst>
          </p:cNvPr>
          <p:cNvSpPr txBox="1"/>
          <p:nvPr/>
        </p:nvSpPr>
        <p:spPr>
          <a:xfrm>
            <a:off x="709222" y="3921463"/>
            <a:ext cx="471365" cy="369332"/>
          </a:xfrm>
          <a:prstGeom prst="rect">
            <a:avLst/>
          </a:prstGeom>
          <a:noFill/>
        </p:spPr>
        <p:txBody>
          <a:bodyPr wrap="square">
            <a:spAutoFit/>
          </a:bodyPr>
          <a:lstStyle/>
          <a:p>
            <a:r>
              <a:rPr lang="en-CA" dirty="0"/>
              <a:t>5.</a:t>
            </a:r>
          </a:p>
        </p:txBody>
      </p:sp>
      <p:sp>
        <p:nvSpPr>
          <p:cNvPr id="20" name="TextBox 19">
            <a:extLst>
              <a:ext uri="{FF2B5EF4-FFF2-40B4-BE49-F238E27FC236}">
                <a16:creationId xmlns:a16="http://schemas.microsoft.com/office/drawing/2014/main" id="{7248A8F0-8D9B-41A4-6BE8-D832E1A23C33}"/>
              </a:ext>
            </a:extLst>
          </p:cNvPr>
          <p:cNvSpPr txBox="1"/>
          <p:nvPr/>
        </p:nvSpPr>
        <p:spPr>
          <a:xfrm>
            <a:off x="698413" y="4477273"/>
            <a:ext cx="471365" cy="369332"/>
          </a:xfrm>
          <a:prstGeom prst="rect">
            <a:avLst/>
          </a:prstGeom>
          <a:noFill/>
        </p:spPr>
        <p:txBody>
          <a:bodyPr wrap="square">
            <a:spAutoFit/>
          </a:bodyPr>
          <a:lstStyle/>
          <a:p>
            <a:r>
              <a:rPr lang="en-CA"/>
              <a:t>6.</a:t>
            </a:r>
          </a:p>
        </p:txBody>
      </p:sp>
      <p:sp>
        <p:nvSpPr>
          <p:cNvPr id="22" name="TextBox 21">
            <a:extLst>
              <a:ext uri="{FF2B5EF4-FFF2-40B4-BE49-F238E27FC236}">
                <a16:creationId xmlns:a16="http://schemas.microsoft.com/office/drawing/2014/main" id="{F0B187D7-11EE-90C6-2BFA-78F8792B2D6A}"/>
              </a:ext>
            </a:extLst>
          </p:cNvPr>
          <p:cNvSpPr txBox="1"/>
          <p:nvPr/>
        </p:nvSpPr>
        <p:spPr>
          <a:xfrm>
            <a:off x="721415" y="4963217"/>
            <a:ext cx="421359" cy="369332"/>
          </a:xfrm>
          <a:prstGeom prst="rect">
            <a:avLst/>
          </a:prstGeom>
          <a:noFill/>
        </p:spPr>
        <p:txBody>
          <a:bodyPr wrap="square">
            <a:spAutoFit/>
          </a:bodyPr>
          <a:lstStyle/>
          <a:p>
            <a:r>
              <a:rPr lang="en-CA" dirty="0"/>
              <a:t>7.</a:t>
            </a:r>
          </a:p>
        </p:txBody>
      </p:sp>
      <p:sp>
        <p:nvSpPr>
          <p:cNvPr id="4" name="TextBox 3">
            <a:extLst>
              <a:ext uri="{FF2B5EF4-FFF2-40B4-BE49-F238E27FC236}">
                <a16:creationId xmlns:a16="http://schemas.microsoft.com/office/drawing/2014/main" id="{018C3D25-6C46-C4D5-CAD4-845DD6E484A1}"/>
              </a:ext>
            </a:extLst>
          </p:cNvPr>
          <p:cNvSpPr txBox="1"/>
          <p:nvPr/>
        </p:nvSpPr>
        <p:spPr>
          <a:xfrm>
            <a:off x="753591" y="5564039"/>
            <a:ext cx="407011" cy="369332"/>
          </a:xfrm>
          <a:prstGeom prst="rect">
            <a:avLst/>
          </a:prstGeom>
          <a:noFill/>
        </p:spPr>
        <p:txBody>
          <a:bodyPr wrap="square">
            <a:spAutoFit/>
          </a:bodyPr>
          <a:lstStyle/>
          <a:p>
            <a:r>
              <a:rPr lang="en-CA" dirty="0"/>
              <a:t>8.</a:t>
            </a:r>
          </a:p>
        </p:txBody>
      </p:sp>
      <p:sp>
        <p:nvSpPr>
          <p:cNvPr id="2" name="Slide Number Placeholder 1">
            <a:extLst>
              <a:ext uri="{FF2B5EF4-FFF2-40B4-BE49-F238E27FC236}">
                <a16:creationId xmlns:a16="http://schemas.microsoft.com/office/drawing/2014/main" id="{5B786DEB-1E86-E9CD-2076-BF332629A89E}"/>
              </a:ext>
            </a:extLst>
          </p:cNvPr>
          <p:cNvSpPr>
            <a:spLocks noGrp="1"/>
          </p:cNvSpPr>
          <p:nvPr>
            <p:ph type="sldNum" sz="quarter" idx="12"/>
          </p:nvPr>
        </p:nvSpPr>
        <p:spPr/>
        <p:txBody>
          <a:bodyPr/>
          <a:lstStyle/>
          <a:p>
            <a:fld id="{33ED1689-1C0B-4D00-A14A-39B713266422}" type="slidenum">
              <a:rPr lang="en-CA" smtClean="0"/>
              <a:t>75</a:t>
            </a:fld>
            <a:endParaRPr lang="en-CA"/>
          </a:p>
        </p:txBody>
      </p:sp>
    </p:spTree>
    <p:extLst>
      <p:ext uri="{BB962C8B-B14F-4D97-AF65-F5344CB8AC3E}">
        <p14:creationId xmlns:p14="http://schemas.microsoft.com/office/powerpoint/2010/main" val="8492584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82C3A-004D-60D9-3A0A-9587B5A0D3D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BFFB8E7-3A8E-DAA6-72A5-C16832BD8CB2}"/>
              </a:ext>
            </a:extLst>
          </p:cNvPr>
          <p:cNvSpPr txBox="1"/>
          <p:nvPr/>
        </p:nvSpPr>
        <p:spPr>
          <a:xfrm>
            <a:off x="0" y="550723"/>
            <a:ext cx="12192000" cy="923330"/>
          </a:xfrm>
          <a:prstGeom prst="rect">
            <a:avLst/>
          </a:prstGeom>
          <a:noFill/>
        </p:spPr>
        <p:txBody>
          <a:bodyPr wrap="square">
            <a:spAutoFit/>
          </a:bodyPr>
          <a:lstStyle/>
          <a:p>
            <a:pPr marL="342900" indent="-342900">
              <a:buAutoNum type="arabicPeriod"/>
            </a:pPr>
            <a:r>
              <a:rPr lang="en-CA" dirty="0"/>
              <a:t>What Happened?  2. Emotions Felt      3. Thoughts              4. Sensations             5. Behaviours/urges        </a:t>
            </a:r>
            <a:r>
              <a:rPr lang="en-CA" dirty="0">
                <a:solidFill>
                  <a:srgbClr val="FF0000"/>
                </a:solidFill>
              </a:rPr>
              <a:t>6. pre-hole energy</a:t>
            </a:r>
          </a:p>
          <a:p>
            <a:endParaRPr lang="en-CA" dirty="0"/>
          </a:p>
          <a:p>
            <a:endParaRPr lang="en-CA" dirty="0"/>
          </a:p>
        </p:txBody>
      </p:sp>
      <p:sp>
        <p:nvSpPr>
          <p:cNvPr id="5" name="TextBox 4">
            <a:extLst>
              <a:ext uri="{FF2B5EF4-FFF2-40B4-BE49-F238E27FC236}">
                <a16:creationId xmlns:a16="http://schemas.microsoft.com/office/drawing/2014/main" id="{4E0AED92-42C0-0841-D43F-AF90E5DF47EA}"/>
              </a:ext>
            </a:extLst>
          </p:cNvPr>
          <p:cNvSpPr txBox="1"/>
          <p:nvPr/>
        </p:nvSpPr>
        <p:spPr>
          <a:xfrm>
            <a:off x="2438400" y="0"/>
            <a:ext cx="7446168" cy="646331"/>
          </a:xfrm>
          <a:prstGeom prst="rect">
            <a:avLst/>
          </a:prstGeom>
          <a:noFill/>
        </p:spPr>
        <p:txBody>
          <a:bodyPr wrap="square">
            <a:spAutoFit/>
          </a:bodyPr>
          <a:lstStyle/>
          <a:p>
            <a:r>
              <a:rPr lang="en-CA" sz="3600" dirty="0">
                <a:solidFill>
                  <a:schemeClr val="bg1"/>
                </a:solidFill>
              </a:rPr>
              <a:t>DBT HOLES ANALYSIS TEMPLATE</a:t>
            </a:r>
          </a:p>
        </p:txBody>
      </p:sp>
      <p:sp>
        <p:nvSpPr>
          <p:cNvPr id="7" name="TextBox 6">
            <a:extLst>
              <a:ext uri="{FF2B5EF4-FFF2-40B4-BE49-F238E27FC236}">
                <a16:creationId xmlns:a16="http://schemas.microsoft.com/office/drawing/2014/main" id="{A5B7C662-AC5E-F5AC-694D-F471FC0B8184}"/>
              </a:ext>
            </a:extLst>
          </p:cNvPr>
          <p:cNvSpPr txBox="1"/>
          <p:nvPr/>
        </p:nvSpPr>
        <p:spPr>
          <a:xfrm>
            <a:off x="-75605" y="889278"/>
            <a:ext cx="1988344" cy="584775"/>
          </a:xfrm>
          <a:prstGeom prst="rect">
            <a:avLst/>
          </a:prstGeom>
          <a:noFill/>
        </p:spPr>
        <p:txBody>
          <a:bodyPr wrap="square">
            <a:spAutoFit/>
          </a:bodyPr>
          <a:lstStyle/>
          <a:p>
            <a:pPr algn="ctr"/>
            <a:r>
              <a:rPr lang="en-CA" sz="1600" dirty="0"/>
              <a:t>Describe the</a:t>
            </a:r>
          </a:p>
          <a:p>
            <a:pPr algn="ctr"/>
            <a:r>
              <a:rPr lang="en-CA" sz="1600" dirty="0"/>
              <a:t>situation factually.</a:t>
            </a:r>
          </a:p>
        </p:txBody>
      </p:sp>
      <p:sp>
        <p:nvSpPr>
          <p:cNvPr id="9" name="TextBox 8">
            <a:extLst>
              <a:ext uri="{FF2B5EF4-FFF2-40B4-BE49-F238E27FC236}">
                <a16:creationId xmlns:a16="http://schemas.microsoft.com/office/drawing/2014/main" id="{7968C29F-C71F-38C8-235E-84978D4D8702}"/>
              </a:ext>
            </a:extLst>
          </p:cNvPr>
          <p:cNvSpPr txBox="1"/>
          <p:nvPr/>
        </p:nvSpPr>
        <p:spPr>
          <a:xfrm>
            <a:off x="2133005" y="889278"/>
            <a:ext cx="1988344" cy="3293209"/>
          </a:xfrm>
          <a:prstGeom prst="rect">
            <a:avLst/>
          </a:prstGeom>
          <a:noFill/>
        </p:spPr>
        <p:txBody>
          <a:bodyPr wrap="square">
            <a:spAutoFit/>
          </a:bodyPr>
          <a:lstStyle/>
          <a:p>
            <a:r>
              <a:rPr lang="en-CA" sz="1600" dirty="0"/>
              <a:t>☐ Anxiety / Fear</a:t>
            </a:r>
          </a:p>
          <a:p>
            <a:r>
              <a:rPr lang="en-CA" sz="1600" dirty="0"/>
              <a:t>☐ Anger / Rage</a:t>
            </a:r>
          </a:p>
          <a:p>
            <a:r>
              <a:rPr lang="en-CA" sz="1600" dirty="0"/>
              <a:t>☐ Irritation /</a:t>
            </a:r>
          </a:p>
          <a:p>
            <a:r>
              <a:rPr lang="en-CA" sz="1600" dirty="0"/>
              <a:t>Frustration</a:t>
            </a:r>
          </a:p>
          <a:p>
            <a:r>
              <a:rPr lang="en-CA" sz="1600" dirty="0"/>
              <a:t>☐ Sadness / Grief</a:t>
            </a:r>
          </a:p>
          <a:p>
            <a:r>
              <a:rPr lang="en-CA" sz="1600" dirty="0"/>
              <a:t>☐ Shame</a:t>
            </a:r>
          </a:p>
          <a:p>
            <a:r>
              <a:rPr lang="en-CA" sz="1600" dirty="0"/>
              <a:t>☐ Guilt</a:t>
            </a:r>
          </a:p>
          <a:p>
            <a:r>
              <a:rPr lang="en-CA" sz="1600" dirty="0"/>
              <a:t>☐ Hurt</a:t>
            </a:r>
          </a:p>
          <a:p>
            <a:r>
              <a:rPr lang="en-CA" sz="1600" dirty="0"/>
              <a:t>☐ Loneliness</a:t>
            </a:r>
          </a:p>
          <a:p>
            <a:r>
              <a:rPr lang="en-CA" sz="1600" dirty="0"/>
              <a:t>☐ Embarrassment</a:t>
            </a:r>
          </a:p>
          <a:p>
            <a:r>
              <a:rPr lang="en-CA" sz="1600" dirty="0"/>
              <a:t>☐ Overwhelm</a:t>
            </a:r>
          </a:p>
          <a:p>
            <a:r>
              <a:rPr lang="en-CA" sz="1600" dirty="0"/>
              <a:t>☐ Numbness</a:t>
            </a:r>
          </a:p>
          <a:p>
            <a:r>
              <a:rPr lang="en-CA" sz="1600" dirty="0"/>
              <a:t>☐ Other: ____</a:t>
            </a:r>
          </a:p>
        </p:txBody>
      </p:sp>
      <p:sp>
        <p:nvSpPr>
          <p:cNvPr id="11" name="TextBox 10">
            <a:extLst>
              <a:ext uri="{FF2B5EF4-FFF2-40B4-BE49-F238E27FC236}">
                <a16:creationId xmlns:a16="http://schemas.microsoft.com/office/drawing/2014/main" id="{B860D881-BDB2-DF08-FC3F-7451F015A796}"/>
              </a:ext>
            </a:extLst>
          </p:cNvPr>
          <p:cNvSpPr txBox="1"/>
          <p:nvPr/>
        </p:nvSpPr>
        <p:spPr>
          <a:xfrm>
            <a:off x="3911204" y="889278"/>
            <a:ext cx="2274094" cy="4278094"/>
          </a:xfrm>
          <a:prstGeom prst="rect">
            <a:avLst/>
          </a:prstGeom>
          <a:noFill/>
        </p:spPr>
        <p:txBody>
          <a:bodyPr wrap="square">
            <a:spAutoFit/>
          </a:bodyPr>
          <a:lstStyle/>
          <a:p>
            <a:r>
              <a:rPr lang="en-CA" sz="1600" dirty="0"/>
              <a:t>☐ I’m not good</a:t>
            </a:r>
          </a:p>
          <a:p>
            <a:r>
              <a:rPr lang="en-CA" sz="1600" dirty="0"/>
              <a:t>enough.</a:t>
            </a:r>
          </a:p>
          <a:p>
            <a:r>
              <a:rPr lang="en-CA" sz="1600" dirty="0"/>
              <a:t>☐ This is my fault.</a:t>
            </a:r>
          </a:p>
          <a:p>
            <a:r>
              <a:rPr lang="en-CA" sz="1600" dirty="0"/>
              <a:t>☐ They are judging</a:t>
            </a:r>
          </a:p>
          <a:p>
            <a:r>
              <a:rPr lang="en-CA" sz="1600" dirty="0"/>
              <a:t>me.</a:t>
            </a:r>
          </a:p>
          <a:p>
            <a:r>
              <a:rPr lang="en-CA" sz="1600" dirty="0"/>
              <a:t>☐ Something bad</a:t>
            </a:r>
          </a:p>
          <a:p>
            <a:r>
              <a:rPr lang="en-CA" sz="1600" dirty="0"/>
              <a:t>will happen.</a:t>
            </a:r>
          </a:p>
          <a:p>
            <a:r>
              <a:rPr lang="en-CA" sz="1600" dirty="0"/>
              <a:t>☐ I can’t handle this.</a:t>
            </a:r>
          </a:p>
          <a:p>
            <a:r>
              <a:rPr lang="en-CA" sz="1600" dirty="0"/>
              <a:t>☐ I’m going to fail.</a:t>
            </a:r>
          </a:p>
          <a:p>
            <a:r>
              <a:rPr lang="en-CA" sz="1600" dirty="0"/>
              <a:t>☐ They don’t care</a:t>
            </a:r>
          </a:p>
          <a:p>
            <a:r>
              <a:rPr lang="en-CA" sz="1600" dirty="0"/>
              <a:t>about me.</a:t>
            </a:r>
          </a:p>
          <a:p>
            <a:r>
              <a:rPr lang="en-CA" sz="1600" dirty="0"/>
              <a:t>☐ I always screw up.</a:t>
            </a:r>
          </a:p>
          <a:p>
            <a:r>
              <a:rPr lang="en-CA" sz="1600" dirty="0"/>
              <a:t>☐ Catastrophizing</a:t>
            </a:r>
          </a:p>
          <a:p>
            <a:r>
              <a:rPr lang="en-CA" sz="1600" dirty="0"/>
              <a:t>☐ All-or-nothing</a:t>
            </a:r>
          </a:p>
          <a:p>
            <a:r>
              <a:rPr lang="en-CA" sz="1600" dirty="0"/>
              <a:t>thinking</a:t>
            </a:r>
          </a:p>
          <a:p>
            <a:r>
              <a:rPr lang="en-CA" sz="1600" dirty="0"/>
              <a:t>☐ Mind-reading</a:t>
            </a:r>
          </a:p>
          <a:p>
            <a:r>
              <a:rPr lang="en-CA" sz="1600" dirty="0"/>
              <a:t>☐ Other: ____</a:t>
            </a:r>
          </a:p>
        </p:txBody>
      </p:sp>
      <p:sp>
        <p:nvSpPr>
          <p:cNvPr id="13" name="TextBox 12">
            <a:extLst>
              <a:ext uri="{FF2B5EF4-FFF2-40B4-BE49-F238E27FC236}">
                <a16:creationId xmlns:a16="http://schemas.microsoft.com/office/drawing/2014/main" id="{F7BBBEFC-052C-8BEF-D494-BAC0843CC4D9}"/>
              </a:ext>
            </a:extLst>
          </p:cNvPr>
          <p:cNvSpPr txBox="1"/>
          <p:nvPr/>
        </p:nvSpPr>
        <p:spPr>
          <a:xfrm>
            <a:off x="7732513" y="920621"/>
            <a:ext cx="2083594" cy="5016758"/>
          </a:xfrm>
          <a:prstGeom prst="rect">
            <a:avLst/>
          </a:prstGeom>
          <a:noFill/>
        </p:spPr>
        <p:txBody>
          <a:bodyPr wrap="square">
            <a:spAutoFit/>
          </a:bodyPr>
          <a:lstStyle/>
          <a:p>
            <a:r>
              <a:rPr lang="en-CA" sz="1600" dirty="0"/>
              <a:t>☐ Withdrew / shut</a:t>
            </a:r>
          </a:p>
          <a:p>
            <a:r>
              <a:rPr lang="en-CA" sz="1600" dirty="0"/>
              <a:t>down</a:t>
            </a:r>
          </a:p>
          <a:p>
            <a:r>
              <a:rPr lang="en-CA" sz="1600" dirty="0"/>
              <a:t>☐ Lashed out</a:t>
            </a:r>
          </a:p>
          <a:p>
            <a:r>
              <a:rPr lang="en-CA" sz="1600" dirty="0"/>
              <a:t>☐ Avoided /</a:t>
            </a:r>
          </a:p>
          <a:p>
            <a:r>
              <a:rPr lang="en-CA" sz="1600" dirty="0"/>
              <a:t>escaped</a:t>
            </a:r>
          </a:p>
          <a:p>
            <a:r>
              <a:rPr lang="en-CA" sz="1600" dirty="0"/>
              <a:t>☐ People-pleased</a:t>
            </a:r>
          </a:p>
          <a:p>
            <a:r>
              <a:rPr lang="en-CA" sz="1600" dirty="0"/>
              <a:t>☐ Over-apologized</a:t>
            </a:r>
          </a:p>
          <a:p>
            <a:r>
              <a:rPr lang="en-CA" sz="1600" dirty="0"/>
              <a:t>☐ Argued /</a:t>
            </a:r>
          </a:p>
          <a:p>
            <a:r>
              <a:rPr lang="en-CA" sz="1600" dirty="0"/>
              <a:t>escalated</a:t>
            </a:r>
          </a:p>
          <a:p>
            <a:r>
              <a:rPr lang="en-CA" sz="1600" dirty="0"/>
              <a:t>☐ Used substances</a:t>
            </a:r>
          </a:p>
          <a:p>
            <a:r>
              <a:rPr lang="en-CA" sz="1600" dirty="0"/>
              <a:t>☐ Overate /</a:t>
            </a:r>
          </a:p>
          <a:p>
            <a:r>
              <a:rPr lang="en-CA" sz="1600" dirty="0"/>
              <a:t>restricted</a:t>
            </a:r>
          </a:p>
          <a:p>
            <a:r>
              <a:rPr lang="en-CA" sz="1600" dirty="0"/>
              <a:t>☐ Reassurance-</a:t>
            </a:r>
          </a:p>
          <a:p>
            <a:r>
              <a:rPr lang="en-CA" sz="1600" dirty="0"/>
              <a:t>seeking</a:t>
            </a:r>
          </a:p>
          <a:p>
            <a:r>
              <a:rPr lang="en-CA" sz="1600" dirty="0"/>
              <a:t>☐ Compulsive</a:t>
            </a:r>
          </a:p>
          <a:p>
            <a:r>
              <a:rPr lang="en-CA" sz="1600" dirty="0"/>
              <a:t>checking</a:t>
            </a:r>
          </a:p>
          <a:p>
            <a:r>
              <a:rPr lang="en-CA" sz="1600" dirty="0"/>
              <a:t>☐ Tried to control</a:t>
            </a:r>
          </a:p>
          <a:p>
            <a:r>
              <a:rPr lang="en-CA" sz="1600" dirty="0"/>
              <a:t>☐ Self-harm</a:t>
            </a:r>
          </a:p>
          <a:p>
            <a:r>
              <a:rPr lang="en-CA" sz="1600" dirty="0"/>
              <a:t>urges/actions</a:t>
            </a:r>
          </a:p>
          <a:p>
            <a:r>
              <a:rPr lang="en-CA" sz="1600" dirty="0"/>
              <a:t>☐ Other: ____</a:t>
            </a:r>
          </a:p>
        </p:txBody>
      </p:sp>
      <p:sp>
        <p:nvSpPr>
          <p:cNvPr id="15" name="TextBox 14">
            <a:extLst>
              <a:ext uri="{FF2B5EF4-FFF2-40B4-BE49-F238E27FC236}">
                <a16:creationId xmlns:a16="http://schemas.microsoft.com/office/drawing/2014/main" id="{17D53F98-CA32-6EDB-1EC4-A50940D85CB8}"/>
              </a:ext>
            </a:extLst>
          </p:cNvPr>
          <p:cNvSpPr txBox="1"/>
          <p:nvPr/>
        </p:nvSpPr>
        <p:spPr>
          <a:xfrm>
            <a:off x="5760242" y="646331"/>
            <a:ext cx="2274094" cy="4031873"/>
          </a:xfrm>
          <a:prstGeom prst="rect">
            <a:avLst/>
          </a:prstGeom>
          <a:noFill/>
        </p:spPr>
        <p:txBody>
          <a:bodyPr wrap="square">
            <a:spAutoFit/>
          </a:bodyPr>
          <a:lstStyle/>
          <a:p>
            <a:endParaRPr lang="en-CA" sz="1600" dirty="0"/>
          </a:p>
          <a:p>
            <a:r>
              <a:rPr lang="en-CA" sz="1600" dirty="0"/>
              <a:t>☐ Tight chest</a:t>
            </a:r>
          </a:p>
          <a:p>
            <a:r>
              <a:rPr lang="en-CA" sz="1600" dirty="0"/>
              <a:t>☐ Rapid heartbeat</a:t>
            </a:r>
          </a:p>
          <a:p>
            <a:r>
              <a:rPr lang="en-CA" sz="1600" dirty="0"/>
              <a:t>☐ Shallow breathing</a:t>
            </a:r>
          </a:p>
          <a:p>
            <a:r>
              <a:rPr lang="en-CA" sz="1600" dirty="0"/>
              <a:t>☐ Nausea</a:t>
            </a:r>
          </a:p>
          <a:p>
            <a:r>
              <a:rPr lang="en-CA" sz="1600" dirty="0"/>
              <a:t>☐ Knot in stomach</a:t>
            </a:r>
          </a:p>
          <a:p>
            <a:r>
              <a:rPr lang="en-CA" sz="1600" dirty="0"/>
              <a:t>☐ Sweaty palms</a:t>
            </a:r>
          </a:p>
          <a:p>
            <a:r>
              <a:rPr lang="en-CA" sz="1600" dirty="0"/>
              <a:t>☐ Shaking</a:t>
            </a:r>
          </a:p>
          <a:p>
            <a:r>
              <a:rPr lang="en-CA" sz="1600" dirty="0"/>
              <a:t>☐ Muscle tension</a:t>
            </a:r>
          </a:p>
          <a:p>
            <a:r>
              <a:rPr lang="en-CA" sz="1600" dirty="0"/>
              <a:t>☐ Hot face / flushing</a:t>
            </a:r>
          </a:p>
          <a:p>
            <a:r>
              <a:rPr lang="en-CA" sz="1600" dirty="0"/>
              <a:t>☐ Cold hands/feet</a:t>
            </a:r>
          </a:p>
          <a:p>
            <a:r>
              <a:rPr lang="en-CA" sz="1600" dirty="0"/>
              <a:t>☐ Light-headedness</a:t>
            </a:r>
          </a:p>
          <a:p>
            <a:r>
              <a:rPr lang="en-CA" sz="1600" dirty="0"/>
              <a:t>☐ Numbness</a:t>
            </a:r>
          </a:p>
          <a:p>
            <a:r>
              <a:rPr lang="en-CA" sz="1600" dirty="0"/>
              <a:t>☐ Restlessness / agitation</a:t>
            </a:r>
          </a:p>
          <a:p>
            <a:r>
              <a:rPr lang="en-CA" sz="1600" dirty="0"/>
              <a:t>☐ Other: ____</a:t>
            </a:r>
          </a:p>
        </p:txBody>
      </p:sp>
      <p:sp>
        <p:nvSpPr>
          <p:cNvPr id="17" name="TextBox 16">
            <a:extLst>
              <a:ext uri="{FF2B5EF4-FFF2-40B4-BE49-F238E27FC236}">
                <a16:creationId xmlns:a16="http://schemas.microsoft.com/office/drawing/2014/main" id="{CA0B281D-7B14-4950-B898-CC7141525704}"/>
              </a:ext>
            </a:extLst>
          </p:cNvPr>
          <p:cNvSpPr txBox="1"/>
          <p:nvPr/>
        </p:nvSpPr>
        <p:spPr>
          <a:xfrm>
            <a:off x="9844087" y="920621"/>
            <a:ext cx="2159199" cy="1815882"/>
          </a:xfrm>
          <a:prstGeom prst="rect">
            <a:avLst/>
          </a:prstGeom>
          <a:noFill/>
        </p:spPr>
        <p:txBody>
          <a:bodyPr wrap="square">
            <a:spAutoFit/>
          </a:bodyPr>
          <a:lstStyle/>
          <a:p>
            <a:r>
              <a:rPr lang="en-CA" sz="1600" dirty="0"/>
              <a:t>☐ Very Low</a:t>
            </a:r>
          </a:p>
          <a:p>
            <a:r>
              <a:rPr lang="en-CA" sz="1600" dirty="0"/>
              <a:t>☐ Low</a:t>
            </a:r>
          </a:p>
          <a:p>
            <a:r>
              <a:rPr lang="en-CA" sz="1600" dirty="0"/>
              <a:t>☐ Moderate</a:t>
            </a:r>
          </a:p>
          <a:p>
            <a:r>
              <a:rPr lang="en-CA" sz="1600" dirty="0"/>
              <a:t>☐ High</a:t>
            </a:r>
          </a:p>
          <a:p>
            <a:r>
              <a:rPr lang="en-CA" sz="1600" dirty="0"/>
              <a:t>☐ Very High</a:t>
            </a:r>
          </a:p>
          <a:p>
            <a:r>
              <a:rPr lang="en-CA" sz="1600" dirty="0"/>
              <a:t>☐ Contributing factors (describe):</a:t>
            </a:r>
          </a:p>
        </p:txBody>
      </p:sp>
      <p:sp>
        <p:nvSpPr>
          <p:cNvPr id="2" name="Slide Number Placeholder 1">
            <a:extLst>
              <a:ext uri="{FF2B5EF4-FFF2-40B4-BE49-F238E27FC236}">
                <a16:creationId xmlns:a16="http://schemas.microsoft.com/office/drawing/2014/main" id="{6309E120-718C-D2B8-E0CB-4941AD150865}"/>
              </a:ext>
            </a:extLst>
          </p:cNvPr>
          <p:cNvSpPr>
            <a:spLocks noGrp="1"/>
          </p:cNvSpPr>
          <p:nvPr>
            <p:ph type="sldNum" sz="quarter" idx="12"/>
          </p:nvPr>
        </p:nvSpPr>
        <p:spPr/>
        <p:txBody>
          <a:bodyPr/>
          <a:lstStyle/>
          <a:p>
            <a:fld id="{33ED1689-1C0B-4D00-A14A-39B713266422}" type="slidenum">
              <a:rPr lang="en-CA" smtClean="0"/>
              <a:t>76</a:t>
            </a:fld>
            <a:endParaRPr lang="en-CA"/>
          </a:p>
        </p:txBody>
      </p:sp>
    </p:spTree>
    <p:extLst>
      <p:ext uri="{BB962C8B-B14F-4D97-AF65-F5344CB8AC3E}">
        <p14:creationId xmlns:p14="http://schemas.microsoft.com/office/powerpoint/2010/main" val="20450289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7796736" y="3429000"/>
            <a:ext cx="1973179" cy="565150"/>
          </a:xfrm>
        </p:spPr>
        <p:txBody>
          <a:bodyPr>
            <a:normAutofit/>
          </a:bodyPr>
          <a:lstStyle/>
          <a:p>
            <a:pPr marL="0" indent="0">
              <a:buNone/>
            </a:pPr>
            <a:r>
              <a:rPr lang="en-CA" sz="1800" b="0" dirty="0"/>
              <a:t>    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6864774" y="1062146"/>
            <a:ext cx="3888753" cy="2236213"/>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110573" y="4703477"/>
            <a:ext cx="2255428" cy="576263"/>
          </a:xfrm>
        </p:spPr>
        <p:txBody>
          <a:bodyPr>
            <a:normAutofit/>
          </a:bodyPr>
          <a:lstStyle/>
          <a:p>
            <a:pPr marL="0" indent="0">
              <a:buNone/>
            </a:pPr>
            <a:r>
              <a:rPr lang="en-CA" sz="18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300846" y="-369821"/>
            <a:ext cx="11741480" cy="2236213"/>
          </a:xfrm>
        </p:spPr>
        <p:txBody>
          <a:bodyPr>
            <a:normAutofit/>
          </a:bodyPr>
          <a:lstStyle/>
          <a:p>
            <a:r>
              <a:rPr lang="en-CA" sz="2800" b="0" i="0" u="none" strike="noStrike" kern="1200" spc="0" dirty="0">
                <a:solidFill>
                  <a:schemeClr val="bg1"/>
                </a:solidFill>
                <a:effectLst/>
              </a:rPr>
              <a:t> 12)What was your energy balance before the activation? 0-10</a:t>
            </a:r>
            <a:br>
              <a:rPr lang="en-CA" sz="1400" dirty="0"/>
            </a:br>
            <a:endParaRPr lang="en-CA" sz="32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836652" y="1905998"/>
            <a:ext cx="2529349" cy="2600979"/>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6864774" y="4141034"/>
            <a:ext cx="3888753" cy="2086924"/>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7632166" y="6262677"/>
            <a:ext cx="3095536" cy="369332"/>
          </a:xfrm>
          <a:prstGeom prst="rect">
            <a:avLst/>
          </a:prstGeom>
          <a:noFill/>
        </p:spPr>
        <p:txBody>
          <a:bodyPr wrap="square">
            <a:spAutoFit/>
          </a:bodyPr>
          <a:lstStyle/>
          <a:p>
            <a:r>
              <a:rPr lang="en-CA" dirty="0"/>
              <a:t>WINDOW OF TOLERANCE</a:t>
            </a:r>
          </a:p>
        </p:txBody>
      </p:sp>
      <p:sp>
        <p:nvSpPr>
          <p:cNvPr id="7" name="Arrow: Right 6">
            <a:extLst>
              <a:ext uri="{FF2B5EF4-FFF2-40B4-BE49-F238E27FC236}">
                <a16:creationId xmlns:a16="http://schemas.microsoft.com/office/drawing/2014/main" id="{B1A9E366-E3A5-385C-4F96-622A8815F7E8}"/>
              </a:ext>
            </a:extLst>
          </p:cNvPr>
          <p:cNvSpPr/>
          <p:nvPr/>
        </p:nvSpPr>
        <p:spPr>
          <a:xfrm>
            <a:off x="4511661" y="2021770"/>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Arrow: Right 15">
            <a:extLst>
              <a:ext uri="{FF2B5EF4-FFF2-40B4-BE49-F238E27FC236}">
                <a16:creationId xmlns:a16="http://schemas.microsoft.com/office/drawing/2014/main" id="{86921384-D98A-82F3-6E3C-FABF535A13A1}"/>
              </a:ext>
            </a:extLst>
          </p:cNvPr>
          <p:cNvSpPr/>
          <p:nvPr/>
        </p:nvSpPr>
        <p:spPr>
          <a:xfrm>
            <a:off x="4626183" y="4561166"/>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a:extLst>
              <a:ext uri="{FF2B5EF4-FFF2-40B4-BE49-F238E27FC236}">
                <a16:creationId xmlns:a16="http://schemas.microsoft.com/office/drawing/2014/main" id="{9EDFD9AB-D459-754F-0A29-AF2759D72CD8}"/>
              </a:ext>
            </a:extLst>
          </p:cNvPr>
          <p:cNvSpPr txBox="1"/>
          <p:nvPr/>
        </p:nvSpPr>
        <p:spPr>
          <a:xfrm>
            <a:off x="3817560" y="4480316"/>
            <a:ext cx="6094428" cy="646331"/>
          </a:xfrm>
          <a:prstGeom prst="rect">
            <a:avLst/>
          </a:prstGeom>
          <a:noFill/>
        </p:spPr>
        <p:txBody>
          <a:bodyPr wrap="square">
            <a:spAutoFit/>
          </a:bodyPr>
          <a:lstStyle/>
          <a:p>
            <a:r>
              <a:rPr lang="en-CA" dirty="0"/>
              <a:t>Low                              Outside</a:t>
            </a:r>
          </a:p>
          <a:p>
            <a:r>
              <a:rPr lang="en-CA" dirty="0"/>
              <a:t>High                              Inside</a:t>
            </a:r>
          </a:p>
        </p:txBody>
      </p:sp>
      <p:sp>
        <p:nvSpPr>
          <p:cNvPr id="25" name="TextBox 24">
            <a:extLst>
              <a:ext uri="{FF2B5EF4-FFF2-40B4-BE49-F238E27FC236}">
                <a16:creationId xmlns:a16="http://schemas.microsoft.com/office/drawing/2014/main" id="{2AFCC472-3231-50A0-18CB-D09EAC816BC0}"/>
              </a:ext>
            </a:extLst>
          </p:cNvPr>
          <p:cNvSpPr txBox="1"/>
          <p:nvPr/>
        </p:nvSpPr>
        <p:spPr>
          <a:xfrm>
            <a:off x="3801070" y="1976227"/>
            <a:ext cx="6094428" cy="646331"/>
          </a:xfrm>
          <a:prstGeom prst="rect">
            <a:avLst/>
          </a:prstGeom>
          <a:noFill/>
        </p:spPr>
        <p:txBody>
          <a:bodyPr wrap="square">
            <a:spAutoFit/>
          </a:bodyPr>
          <a:lstStyle/>
          <a:p>
            <a:r>
              <a:rPr lang="en-CA" dirty="0"/>
              <a:t>Low                                High</a:t>
            </a:r>
          </a:p>
          <a:p>
            <a:r>
              <a:rPr lang="en-CA" dirty="0"/>
              <a:t>High                               Low</a:t>
            </a:r>
          </a:p>
        </p:txBody>
      </p:sp>
      <p:sp>
        <p:nvSpPr>
          <p:cNvPr id="3" name="Slide Number Placeholder 2">
            <a:extLst>
              <a:ext uri="{FF2B5EF4-FFF2-40B4-BE49-F238E27FC236}">
                <a16:creationId xmlns:a16="http://schemas.microsoft.com/office/drawing/2014/main" id="{5B9434FC-7176-A535-DAAE-3F65B2B6AD36}"/>
              </a:ext>
            </a:extLst>
          </p:cNvPr>
          <p:cNvSpPr>
            <a:spLocks noGrp="1"/>
          </p:cNvSpPr>
          <p:nvPr>
            <p:ph type="sldNum" sz="quarter" idx="12"/>
          </p:nvPr>
        </p:nvSpPr>
        <p:spPr/>
        <p:txBody>
          <a:bodyPr/>
          <a:lstStyle/>
          <a:p>
            <a:fld id="{33ED1689-1C0B-4D00-A14A-39B713266422}" type="slidenum">
              <a:rPr lang="en-CA" smtClean="0"/>
              <a:t>77</a:t>
            </a:fld>
            <a:endParaRPr lang="en-CA"/>
          </a:p>
        </p:txBody>
      </p:sp>
    </p:spTree>
    <p:extLst>
      <p:ext uri="{BB962C8B-B14F-4D97-AF65-F5344CB8AC3E}">
        <p14:creationId xmlns:p14="http://schemas.microsoft.com/office/powerpoint/2010/main" val="3064099342"/>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254F-9941-4735-A9D0-B544AA240C3D}"/>
              </a:ext>
            </a:extLst>
          </p:cNvPr>
          <p:cNvSpPr>
            <a:spLocks noGrp="1"/>
          </p:cNvSpPr>
          <p:nvPr>
            <p:ph type="title" idx="4294967295"/>
          </p:nvPr>
        </p:nvSpPr>
        <p:spPr>
          <a:xfrm>
            <a:off x="2111990" y="361398"/>
            <a:ext cx="2520311" cy="862013"/>
          </a:xfrm>
        </p:spPr>
        <p:txBody>
          <a:bodyPr>
            <a:noAutofit/>
          </a:bodyPr>
          <a:lstStyle/>
          <a:p>
            <a:pPr algn="r"/>
            <a:r>
              <a:rPr lang="en-CA" sz="3200" dirty="0">
                <a:solidFill>
                  <a:schemeClr val="bg1"/>
                </a:solidFill>
              </a:rPr>
              <a:t> </a:t>
            </a:r>
            <a:r>
              <a:rPr lang="en-CA" sz="2800" dirty="0">
                <a:solidFill>
                  <a:schemeClr val="bg1"/>
                </a:solidFill>
              </a:rPr>
              <a:t>algorithm </a:t>
            </a:r>
          </a:p>
        </p:txBody>
      </p:sp>
      <p:sp>
        <p:nvSpPr>
          <p:cNvPr id="3" name="Content Placeholder 2">
            <a:extLst>
              <a:ext uri="{FF2B5EF4-FFF2-40B4-BE49-F238E27FC236}">
                <a16:creationId xmlns:a16="http://schemas.microsoft.com/office/drawing/2014/main" id="{C6A1E3C3-3A13-4329-B7C7-EED78BEA8125}"/>
              </a:ext>
            </a:extLst>
          </p:cNvPr>
          <p:cNvSpPr>
            <a:spLocks noGrp="1"/>
          </p:cNvSpPr>
          <p:nvPr>
            <p:ph idx="4294967295"/>
          </p:nvPr>
        </p:nvSpPr>
        <p:spPr>
          <a:xfrm>
            <a:off x="0" y="1096170"/>
            <a:ext cx="6878637" cy="5754687"/>
          </a:xfrm>
        </p:spPr>
        <p:txBody>
          <a:bodyPr>
            <a:normAutofit fontScale="85000" lnSpcReduction="10000"/>
          </a:bodyPr>
          <a:lstStyle/>
          <a:p>
            <a:pPr>
              <a:lnSpc>
                <a:spcPct val="90000"/>
              </a:lnSpc>
            </a:pPr>
            <a:r>
              <a:rPr lang="en-CA" sz="2000" dirty="0">
                <a:latin typeface="Arial" panose="020B0604020202020204" pitchFamily="34" charset="0"/>
                <a:cs typeface="Arial" panose="020B0604020202020204" pitchFamily="34" charset="0"/>
              </a:rPr>
              <a:t>Find a higher than your baseline number on your holes diary to do a chain analysis</a:t>
            </a:r>
          </a:p>
          <a:p>
            <a:pPr>
              <a:lnSpc>
                <a:spcPct val="90000"/>
              </a:lnSpc>
            </a:pPr>
            <a:r>
              <a:rPr lang="en-CA" sz="2000" dirty="0">
                <a:latin typeface="Arial" panose="020B0604020202020204" pitchFamily="34" charset="0"/>
                <a:cs typeface="Arial" panose="020B0604020202020204" pitchFamily="34" charset="0"/>
              </a:rPr>
              <a:t>1. Map out the “topography” of the intensity of your activation around the time period for which you are doing the holes analysis. How did the intensity of your feelings, thoughts, and behaviors change over time?</a:t>
            </a:r>
          </a:p>
          <a:p>
            <a:pPr>
              <a:lnSpc>
                <a:spcPct val="90000"/>
              </a:lnSpc>
            </a:pPr>
            <a:r>
              <a:rPr lang="en-CA" sz="2000" dirty="0">
                <a:latin typeface="Arial" panose="020B0604020202020204" pitchFamily="34" charset="0"/>
                <a:cs typeface="Arial" panose="020B0604020202020204" pitchFamily="34" charset="0"/>
              </a:rPr>
              <a:t>2. On the holes analysis template, note in writing, if there were any events that were  triggers for your increase in activation ?</a:t>
            </a:r>
          </a:p>
          <a:p>
            <a:pPr>
              <a:lnSpc>
                <a:spcPct val="90000"/>
              </a:lnSpc>
            </a:pPr>
            <a:r>
              <a:rPr lang="en-CA" sz="2000" dirty="0">
                <a:latin typeface="Arial" panose="020B0604020202020204" pitchFamily="34" charset="0"/>
                <a:cs typeface="Arial" panose="020B0604020202020204" pitchFamily="34" charset="0"/>
              </a:rPr>
              <a:t>3. Note in writing, on the template, the sequence of feelings you experienced during this period. Rate each on a scale of 0-10 with 10 being the most intense you’ve ever felt this feeling</a:t>
            </a:r>
          </a:p>
          <a:p>
            <a:pPr>
              <a:lnSpc>
                <a:spcPct val="90000"/>
              </a:lnSpc>
            </a:pPr>
            <a:r>
              <a:rPr lang="en-CA" sz="2000" dirty="0">
                <a:latin typeface="Arial" panose="020B0604020202020204" pitchFamily="34" charset="0"/>
                <a:cs typeface="Arial" panose="020B0604020202020204" pitchFamily="34" charset="0"/>
              </a:rPr>
              <a:t>4. Observe and note the physical sensations you experienced during the activation without judging or trying to change them</a:t>
            </a:r>
          </a:p>
          <a:p>
            <a:pPr>
              <a:lnSpc>
                <a:spcPct val="90000"/>
              </a:lnSpc>
            </a:pPr>
            <a:r>
              <a:rPr lang="en-CA" sz="2000" dirty="0">
                <a:latin typeface="Arial" panose="020B0604020202020204" pitchFamily="34" charset="0"/>
                <a:cs typeface="Arial" panose="020B0604020202020204" pitchFamily="34" charset="0"/>
              </a:rPr>
              <a:t>5. Note in writing, on the template, the thoughts that accompanied each of your feelings</a:t>
            </a:r>
          </a:p>
          <a:p>
            <a:pPr>
              <a:lnSpc>
                <a:spcPct val="90000"/>
              </a:lnSpc>
            </a:pPr>
            <a:r>
              <a:rPr lang="en-CA" sz="2000" dirty="0">
                <a:latin typeface="Arial" panose="020B0604020202020204" pitchFamily="34" charset="0"/>
                <a:cs typeface="Arial" panose="020B0604020202020204" pitchFamily="34" charset="0"/>
              </a:rPr>
              <a:t>6. Note what you did, or wanted to do but stopped yourself from doing during the period of activation</a:t>
            </a:r>
          </a:p>
          <a:p>
            <a:pPr>
              <a:lnSpc>
                <a:spcPct val="90000"/>
              </a:lnSpc>
            </a:pPr>
            <a:r>
              <a:rPr lang="en-CA" sz="2000" dirty="0">
                <a:latin typeface="Arial" panose="020B0604020202020204" pitchFamily="34" charset="0"/>
                <a:cs typeface="Arial" panose="020B0604020202020204" pitchFamily="34" charset="0"/>
              </a:rPr>
              <a:t>7. Note on a 0-10 scale what your energy balance, reserves or stores (how full your gas tank), and crisis risk were just prior to the time for which you’re doing the chain analysis. </a:t>
            </a:r>
          </a:p>
        </p:txBody>
      </p:sp>
      <p:graphicFrame>
        <p:nvGraphicFramePr>
          <p:cNvPr id="4" name="Table 3">
            <a:extLst>
              <a:ext uri="{FF2B5EF4-FFF2-40B4-BE49-F238E27FC236}">
                <a16:creationId xmlns:a16="http://schemas.microsoft.com/office/drawing/2014/main" id="{6797B32E-12FB-1569-D72B-32C3E62685AC}"/>
              </a:ext>
            </a:extLst>
          </p:cNvPr>
          <p:cNvGraphicFramePr>
            <a:graphicFrameLocks noGrp="1"/>
          </p:cNvGraphicFramePr>
          <p:nvPr>
            <p:extLst>
              <p:ext uri="{D42A27DB-BD31-4B8C-83A1-F6EECF244321}">
                <p14:modId xmlns:p14="http://schemas.microsoft.com/office/powerpoint/2010/main" val="198509521"/>
              </p:ext>
            </p:extLst>
          </p:nvPr>
        </p:nvGraphicFramePr>
        <p:xfrm>
          <a:off x="7150643" y="936423"/>
          <a:ext cx="5041356" cy="5914434"/>
        </p:xfrm>
        <a:graphic>
          <a:graphicData uri="http://schemas.openxmlformats.org/drawingml/2006/table">
            <a:tbl>
              <a:tblPr>
                <a:noFill/>
                <a:tableStyleId>{8EC20E35-A176-4012-BC5E-935CFFF8708E}</a:tableStyleId>
              </a:tblPr>
              <a:tblGrid>
                <a:gridCol w="2719439">
                  <a:extLst>
                    <a:ext uri="{9D8B030D-6E8A-4147-A177-3AD203B41FA5}">
                      <a16:colId xmlns:a16="http://schemas.microsoft.com/office/drawing/2014/main" val="297926544"/>
                    </a:ext>
                  </a:extLst>
                </a:gridCol>
                <a:gridCol w="1100544">
                  <a:extLst>
                    <a:ext uri="{9D8B030D-6E8A-4147-A177-3AD203B41FA5}">
                      <a16:colId xmlns:a16="http://schemas.microsoft.com/office/drawing/2014/main" val="1367139467"/>
                    </a:ext>
                  </a:extLst>
                </a:gridCol>
                <a:gridCol w="1221373">
                  <a:extLst>
                    <a:ext uri="{9D8B030D-6E8A-4147-A177-3AD203B41FA5}">
                      <a16:colId xmlns:a16="http://schemas.microsoft.com/office/drawing/2014/main" val="235125009"/>
                    </a:ext>
                  </a:extLst>
                </a:gridCol>
              </a:tblGrid>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Remember to stay in window of tolerance by pendulating</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93403686"/>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the topography of your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132259573"/>
                  </a:ext>
                </a:extLst>
              </a:tr>
              <a:tr h="583458">
                <a:tc>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Was there a trigger(s) for the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19009970"/>
                  </a:ext>
                </a:extLst>
              </a:tr>
              <a:tr h="583458">
                <a:tc>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did you feel when activated ?</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3864757755"/>
                  </a:ext>
                </a:extLst>
              </a:tr>
              <a:tr h="583458">
                <a:tc gridSpan="3">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Notice the sensations in your body without judging or trying to change them</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85422506"/>
                  </a:ext>
                </a:extLst>
              </a:tr>
              <a:tr h="583458">
                <a:tc gridSpan="2">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thoughts were associated with each feeling listed above?</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4218631300"/>
                  </a:ext>
                </a:extLst>
              </a:tr>
              <a:tr h="583458">
                <a:tc gridSpan="2">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behaviors or urges were associated with each feeling?</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16030505"/>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your energy balance before the activation? 0-10</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959730739"/>
                  </a:ext>
                </a:extLst>
              </a:tr>
            </a:tbl>
          </a:graphicData>
        </a:graphic>
      </p:graphicFrame>
      <p:sp>
        <p:nvSpPr>
          <p:cNvPr id="6" name="TextBox 5">
            <a:extLst>
              <a:ext uri="{FF2B5EF4-FFF2-40B4-BE49-F238E27FC236}">
                <a16:creationId xmlns:a16="http://schemas.microsoft.com/office/drawing/2014/main" id="{D5AF6090-5582-5B41-0102-FFBBABD77CAA}"/>
              </a:ext>
            </a:extLst>
          </p:cNvPr>
          <p:cNvSpPr txBox="1"/>
          <p:nvPr/>
        </p:nvSpPr>
        <p:spPr>
          <a:xfrm>
            <a:off x="8333030" y="489864"/>
            <a:ext cx="2676581" cy="523220"/>
          </a:xfrm>
          <a:prstGeom prst="rect">
            <a:avLst/>
          </a:prstGeom>
          <a:noFill/>
        </p:spPr>
        <p:txBody>
          <a:bodyPr wrap="square">
            <a:spAutoFit/>
          </a:bodyPr>
          <a:lstStyle/>
          <a:p>
            <a:r>
              <a:rPr lang="en-CA" sz="2800" dirty="0">
                <a:solidFill>
                  <a:schemeClr val="bg1"/>
                </a:solidFill>
              </a:rPr>
              <a:t> TEMPLATE </a:t>
            </a:r>
            <a:endParaRPr lang="en-CA" sz="2800" dirty="0"/>
          </a:p>
        </p:txBody>
      </p:sp>
      <p:sp>
        <p:nvSpPr>
          <p:cNvPr id="7" name="TextBox 6">
            <a:extLst>
              <a:ext uri="{FF2B5EF4-FFF2-40B4-BE49-F238E27FC236}">
                <a16:creationId xmlns:a16="http://schemas.microsoft.com/office/drawing/2014/main" id="{02F593DD-1D00-EB58-369E-B7752E8E3661}"/>
              </a:ext>
            </a:extLst>
          </p:cNvPr>
          <p:cNvSpPr txBox="1"/>
          <p:nvPr/>
        </p:nvSpPr>
        <p:spPr>
          <a:xfrm>
            <a:off x="4310695" y="-87869"/>
            <a:ext cx="6121908" cy="707886"/>
          </a:xfrm>
          <a:prstGeom prst="rect">
            <a:avLst/>
          </a:prstGeom>
          <a:noFill/>
        </p:spPr>
        <p:txBody>
          <a:bodyPr wrap="square">
            <a:spAutoFit/>
          </a:bodyPr>
          <a:lstStyle/>
          <a:p>
            <a:r>
              <a:rPr lang="en-CA" sz="4000" dirty="0">
                <a:solidFill>
                  <a:schemeClr val="bg1"/>
                </a:solidFill>
              </a:rPr>
              <a:t>HOLES ANALYSIS</a:t>
            </a:r>
            <a:endParaRPr lang="en-CA" sz="4000" dirty="0"/>
          </a:p>
        </p:txBody>
      </p:sp>
      <p:sp>
        <p:nvSpPr>
          <p:cNvPr id="5" name="Slide Number Placeholder 4">
            <a:extLst>
              <a:ext uri="{FF2B5EF4-FFF2-40B4-BE49-F238E27FC236}">
                <a16:creationId xmlns:a16="http://schemas.microsoft.com/office/drawing/2014/main" id="{A27796FA-AB8B-8091-D968-3433A31C5383}"/>
              </a:ext>
            </a:extLst>
          </p:cNvPr>
          <p:cNvSpPr>
            <a:spLocks noGrp="1"/>
          </p:cNvSpPr>
          <p:nvPr>
            <p:ph type="sldNum" sz="quarter" idx="12"/>
          </p:nvPr>
        </p:nvSpPr>
        <p:spPr/>
        <p:txBody>
          <a:bodyPr/>
          <a:lstStyle/>
          <a:p>
            <a:fld id="{33ED1689-1C0B-4D00-A14A-39B713266422}" type="slidenum">
              <a:rPr lang="en-CA" smtClean="0"/>
              <a:t>78</a:t>
            </a:fld>
            <a:endParaRPr lang="en-CA"/>
          </a:p>
        </p:txBody>
      </p:sp>
    </p:spTree>
    <p:extLst>
      <p:ext uri="{BB962C8B-B14F-4D97-AF65-F5344CB8AC3E}">
        <p14:creationId xmlns:p14="http://schemas.microsoft.com/office/powerpoint/2010/main" val="68817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DD184-C3CB-A65C-84DB-99CBFA4A9D0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1118E99-66B6-3F20-B457-82B31FBED3DC}"/>
              </a:ext>
            </a:extLst>
          </p:cNvPr>
          <p:cNvSpPr txBox="1"/>
          <p:nvPr/>
        </p:nvSpPr>
        <p:spPr>
          <a:xfrm>
            <a:off x="0" y="550723"/>
            <a:ext cx="12192000" cy="923330"/>
          </a:xfrm>
          <a:prstGeom prst="rect">
            <a:avLst/>
          </a:prstGeom>
          <a:noFill/>
        </p:spPr>
        <p:txBody>
          <a:bodyPr wrap="square">
            <a:spAutoFit/>
          </a:bodyPr>
          <a:lstStyle/>
          <a:p>
            <a:pPr marL="342900" indent="-342900">
              <a:buAutoNum type="arabicPeriod"/>
            </a:pPr>
            <a:r>
              <a:rPr lang="en-CA" dirty="0"/>
              <a:t>What Happened?  2. Emotions Felt      3. Thoughts              4. Sensations             5. Behaviours/urges        6. pre-hole energy</a:t>
            </a:r>
          </a:p>
          <a:p>
            <a:endParaRPr lang="en-CA" dirty="0"/>
          </a:p>
          <a:p>
            <a:endParaRPr lang="en-CA" dirty="0"/>
          </a:p>
        </p:txBody>
      </p:sp>
      <p:sp>
        <p:nvSpPr>
          <p:cNvPr id="5" name="TextBox 4">
            <a:extLst>
              <a:ext uri="{FF2B5EF4-FFF2-40B4-BE49-F238E27FC236}">
                <a16:creationId xmlns:a16="http://schemas.microsoft.com/office/drawing/2014/main" id="{116BD3FA-988F-0705-E50D-F030883C04E9}"/>
              </a:ext>
            </a:extLst>
          </p:cNvPr>
          <p:cNvSpPr txBox="1"/>
          <p:nvPr/>
        </p:nvSpPr>
        <p:spPr>
          <a:xfrm>
            <a:off x="2438400" y="0"/>
            <a:ext cx="7446168" cy="646331"/>
          </a:xfrm>
          <a:prstGeom prst="rect">
            <a:avLst/>
          </a:prstGeom>
          <a:noFill/>
        </p:spPr>
        <p:txBody>
          <a:bodyPr wrap="square">
            <a:spAutoFit/>
          </a:bodyPr>
          <a:lstStyle/>
          <a:p>
            <a:r>
              <a:rPr lang="en-CA" sz="3600" dirty="0">
                <a:solidFill>
                  <a:schemeClr val="bg1"/>
                </a:solidFill>
              </a:rPr>
              <a:t>DBT HOLES ANALYSIS TEMPLATE</a:t>
            </a:r>
          </a:p>
        </p:txBody>
      </p:sp>
      <p:sp>
        <p:nvSpPr>
          <p:cNvPr id="7" name="TextBox 6">
            <a:extLst>
              <a:ext uri="{FF2B5EF4-FFF2-40B4-BE49-F238E27FC236}">
                <a16:creationId xmlns:a16="http://schemas.microsoft.com/office/drawing/2014/main" id="{9758ACC3-7C25-CEF2-093A-622257618960}"/>
              </a:ext>
            </a:extLst>
          </p:cNvPr>
          <p:cNvSpPr txBox="1"/>
          <p:nvPr/>
        </p:nvSpPr>
        <p:spPr>
          <a:xfrm>
            <a:off x="-75605" y="889278"/>
            <a:ext cx="1988344" cy="584775"/>
          </a:xfrm>
          <a:prstGeom prst="rect">
            <a:avLst/>
          </a:prstGeom>
          <a:noFill/>
        </p:spPr>
        <p:txBody>
          <a:bodyPr wrap="square">
            <a:spAutoFit/>
          </a:bodyPr>
          <a:lstStyle/>
          <a:p>
            <a:pPr algn="ctr"/>
            <a:r>
              <a:rPr lang="en-CA" sz="1600" dirty="0"/>
              <a:t>Describe the</a:t>
            </a:r>
          </a:p>
          <a:p>
            <a:pPr algn="ctr"/>
            <a:r>
              <a:rPr lang="en-CA" sz="1600" dirty="0"/>
              <a:t>situation factually.</a:t>
            </a:r>
          </a:p>
        </p:txBody>
      </p:sp>
      <p:sp>
        <p:nvSpPr>
          <p:cNvPr id="9" name="TextBox 8">
            <a:extLst>
              <a:ext uri="{FF2B5EF4-FFF2-40B4-BE49-F238E27FC236}">
                <a16:creationId xmlns:a16="http://schemas.microsoft.com/office/drawing/2014/main" id="{DA008CBE-B25C-8ADF-3963-A07D2958AF8D}"/>
              </a:ext>
            </a:extLst>
          </p:cNvPr>
          <p:cNvSpPr txBox="1"/>
          <p:nvPr/>
        </p:nvSpPr>
        <p:spPr>
          <a:xfrm>
            <a:off x="2133005" y="889278"/>
            <a:ext cx="1988344" cy="3293209"/>
          </a:xfrm>
          <a:prstGeom prst="rect">
            <a:avLst/>
          </a:prstGeom>
          <a:noFill/>
        </p:spPr>
        <p:txBody>
          <a:bodyPr wrap="square">
            <a:spAutoFit/>
          </a:bodyPr>
          <a:lstStyle/>
          <a:p>
            <a:r>
              <a:rPr lang="en-CA" sz="1600" dirty="0"/>
              <a:t>☐ Anxiety / Fear</a:t>
            </a:r>
          </a:p>
          <a:p>
            <a:r>
              <a:rPr lang="en-CA" sz="1600" dirty="0"/>
              <a:t>☐ Anger / Rage</a:t>
            </a:r>
          </a:p>
          <a:p>
            <a:r>
              <a:rPr lang="en-CA" sz="1600" dirty="0"/>
              <a:t>☐ Irritation /</a:t>
            </a:r>
          </a:p>
          <a:p>
            <a:r>
              <a:rPr lang="en-CA" sz="1600" dirty="0"/>
              <a:t>Frustration</a:t>
            </a:r>
          </a:p>
          <a:p>
            <a:r>
              <a:rPr lang="en-CA" sz="1600" dirty="0"/>
              <a:t>☐ Sadness / Grief</a:t>
            </a:r>
          </a:p>
          <a:p>
            <a:r>
              <a:rPr lang="en-CA" sz="1600" dirty="0"/>
              <a:t>☐ Shame</a:t>
            </a:r>
          </a:p>
          <a:p>
            <a:r>
              <a:rPr lang="en-CA" sz="1600" dirty="0"/>
              <a:t>☐ Guilt</a:t>
            </a:r>
          </a:p>
          <a:p>
            <a:r>
              <a:rPr lang="en-CA" sz="1600" dirty="0"/>
              <a:t>☐ Hurt</a:t>
            </a:r>
          </a:p>
          <a:p>
            <a:r>
              <a:rPr lang="en-CA" sz="1600" dirty="0"/>
              <a:t>☐ Loneliness</a:t>
            </a:r>
          </a:p>
          <a:p>
            <a:r>
              <a:rPr lang="en-CA" sz="1600" dirty="0"/>
              <a:t>☐ Embarrassment</a:t>
            </a:r>
          </a:p>
          <a:p>
            <a:r>
              <a:rPr lang="en-CA" sz="1600" dirty="0"/>
              <a:t>☐ Overwhelm</a:t>
            </a:r>
          </a:p>
          <a:p>
            <a:r>
              <a:rPr lang="en-CA" sz="1600" dirty="0"/>
              <a:t>☐ Numbness</a:t>
            </a:r>
          </a:p>
          <a:p>
            <a:r>
              <a:rPr lang="en-CA" sz="1600" dirty="0"/>
              <a:t>☐ Other: ____</a:t>
            </a:r>
          </a:p>
        </p:txBody>
      </p:sp>
      <p:sp>
        <p:nvSpPr>
          <p:cNvPr id="11" name="TextBox 10">
            <a:extLst>
              <a:ext uri="{FF2B5EF4-FFF2-40B4-BE49-F238E27FC236}">
                <a16:creationId xmlns:a16="http://schemas.microsoft.com/office/drawing/2014/main" id="{FB2D3634-6210-22BC-31FA-33DA89BBF8B4}"/>
              </a:ext>
            </a:extLst>
          </p:cNvPr>
          <p:cNvSpPr txBox="1"/>
          <p:nvPr/>
        </p:nvSpPr>
        <p:spPr>
          <a:xfrm>
            <a:off x="3911204" y="889278"/>
            <a:ext cx="2274094" cy="4278094"/>
          </a:xfrm>
          <a:prstGeom prst="rect">
            <a:avLst/>
          </a:prstGeom>
          <a:noFill/>
        </p:spPr>
        <p:txBody>
          <a:bodyPr wrap="square">
            <a:spAutoFit/>
          </a:bodyPr>
          <a:lstStyle/>
          <a:p>
            <a:r>
              <a:rPr lang="en-CA" sz="1600" dirty="0"/>
              <a:t>☐ I’m not good</a:t>
            </a:r>
          </a:p>
          <a:p>
            <a:r>
              <a:rPr lang="en-CA" sz="1600" dirty="0"/>
              <a:t>enough.</a:t>
            </a:r>
          </a:p>
          <a:p>
            <a:r>
              <a:rPr lang="en-CA" sz="1600" dirty="0"/>
              <a:t>☐ This is my fault.</a:t>
            </a:r>
          </a:p>
          <a:p>
            <a:r>
              <a:rPr lang="en-CA" sz="1600" dirty="0"/>
              <a:t>☐ They are judging</a:t>
            </a:r>
          </a:p>
          <a:p>
            <a:r>
              <a:rPr lang="en-CA" sz="1600" dirty="0"/>
              <a:t>me.</a:t>
            </a:r>
          </a:p>
          <a:p>
            <a:r>
              <a:rPr lang="en-CA" sz="1600" dirty="0"/>
              <a:t>☐ Something bad</a:t>
            </a:r>
          </a:p>
          <a:p>
            <a:r>
              <a:rPr lang="en-CA" sz="1600" dirty="0"/>
              <a:t>will happen.</a:t>
            </a:r>
          </a:p>
          <a:p>
            <a:r>
              <a:rPr lang="en-CA" sz="1600" dirty="0"/>
              <a:t>☐ I can’t handle this.</a:t>
            </a:r>
          </a:p>
          <a:p>
            <a:r>
              <a:rPr lang="en-CA" sz="1600" dirty="0"/>
              <a:t>☐ I’m going to fail.</a:t>
            </a:r>
          </a:p>
          <a:p>
            <a:r>
              <a:rPr lang="en-CA" sz="1600" dirty="0"/>
              <a:t>☐ They don’t care</a:t>
            </a:r>
          </a:p>
          <a:p>
            <a:r>
              <a:rPr lang="en-CA" sz="1600" dirty="0"/>
              <a:t>about me.</a:t>
            </a:r>
          </a:p>
          <a:p>
            <a:r>
              <a:rPr lang="en-CA" sz="1600" dirty="0"/>
              <a:t>☐ I always screw up.</a:t>
            </a:r>
          </a:p>
          <a:p>
            <a:r>
              <a:rPr lang="en-CA" sz="1600" dirty="0"/>
              <a:t>☐ Catastrophizing</a:t>
            </a:r>
          </a:p>
          <a:p>
            <a:r>
              <a:rPr lang="en-CA" sz="1600" dirty="0"/>
              <a:t>☐ All-or-nothing</a:t>
            </a:r>
          </a:p>
          <a:p>
            <a:r>
              <a:rPr lang="en-CA" sz="1600" dirty="0"/>
              <a:t>thinking</a:t>
            </a:r>
          </a:p>
          <a:p>
            <a:r>
              <a:rPr lang="en-CA" sz="1600" dirty="0"/>
              <a:t>☐ Mind-reading</a:t>
            </a:r>
          </a:p>
          <a:p>
            <a:r>
              <a:rPr lang="en-CA" sz="1600" dirty="0"/>
              <a:t>☐ Other: ____</a:t>
            </a:r>
          </a:p>
        </p:txBody>
      </p:sp>
      <p:sp>
        <p:nvSpPr>
          <p:cNvPr id="13" name="TextBox 12">
            <a:extLst>
              <a:ext uri="{FF2B5EF4-FFF2-40B4-BE49-F238E27FC236}">
                <a16:creationId xmlns:a16="http://schemas.microsoft.com/office/drawing/2014/main" id="{9E5D25D8-4FC5-A689-7F77-B48976CE2951}"/>
              </a:ext>
            </a:extLst>
          </p:cNvPr>
          <p:cNvSpPr txBox="1"/>
          <p:nvPr/>
        </p:nvSpPr>
        <p:spPr>
          <a:xfrm>
            <a:off x="7732513" y="920621"/>
            <a:ext cx="2083594" cy="5016758"/>
          </a:xfrm>
          <a:prstGeom prst="rect">
            <a:avLst/>
          </a:prstGeom>
          <a:noFill/>
        </p:spPr>
        <p:txBody>
          <a:bodyPr wrap="square">
            <a:spAutoFit/>
          </a:bodyPr>
          <a:lstStyle/>
          <a:p>
            <a:r>
              <a:rPr lang="en-CA" sz="1600" dirty="0"/>
              <a:t>☐ Withdrew / shut</a:t>
            </a:r>
          </a:p>
          <a:p>
            <a:r>
              <a:rPr lang="en-CA" sz="1600" dirty="0"/>
              <a:t>down</a:t>
            </a:r>
          </a:p>
          <a:p>
            <a:r>
              <a:rPr lang="en-CA" sz="1600" dirty="0"/>
              <a:t>☐ Lashed out</a:t>
            </a:r>
          </a:p>
          <a:p>
            <a:r>
              <a:rPr lang="en-CA" sz="1600" dirty="0"/>
              <a:t>☐ Avoided /</a:t>
            </a:r>
          </a:p>
          <a:p>
            <a:r>
              <a:rPr lang="en-CA" sz="1600" dirty="0"/>
              <a:t>escaped</a:t>
            </a:r>
          </a:p>
          <a:p>
            <a:r>
              <a:rPr lang="en-CA" sz="1600" dirty="0"/>
              <a:t>☐ People-pleased</a:t>
            </a:r>
          </a:p>
          <a:p>
            <a:r>
              <a:rPr lang="en-CA" sz="1600" dirty="0"/>
              <a:t>☐ Over-apologized</a:t>
            </a:r>
          </a:p>
          <a:p>
            <a:r>
              <a:rPr lang="en-CA" sz="1600" dirty="0"/>
              <a:t>☐ Argued /</a:t>
            </a:r>
          </a:p>
          <a:p>
            <a:r>
              <a:rPr lang="en-CA" sz="1600" dirty="0"/>
              <a:t>escalated</a:t>
            </a:r>
          </a:p>
          <a:p>
            <a:r>
              <a:rPr lang="en-CA" sz="1600" dirty="0"/>
              <a:t>☐ Used substances</a:t>
            </a:r>
          </a:p>
          <a:p>
            <a:r>
              <a:rPr lang="en-CA" sz="1600" dirty="0"/>
              <a:t>☐ Overate /</a:t>
            </a:r>
          </a:p>
          <a:p>
            <a:r>
              <a:rPr lang="en-CA" sz="1600" dirty="0"/>
              <a:t>restricted</a:t>
            </a:r>
          </a:p>
          <a:p>
            <a:r>
              <a:rPr lang="en-CA" sz="1600" dirty="0"/>
              <a:t>☐ Reassurance-</a:t>
            </a:r>
          </a:p>
          <a:p>
            <a:r>
              <a:rPr lang="en-CA" sz="1600" dirty="0"/>
              <a:t>seeking</a:t>
            </a:r>
          </a:p>
          <a:p>
            <a:r>
              <a:rPr lang="en-CA" sz="1600" dirty="0"/>
              <a:t>☐ Compulsive</a:t>
            </a:r>
          </a:p>
          <a:p>
            <a:r>
              <a:rPr lang="en-CA" sz="1600" dirty="0"/>
              <a:t>checking</a:t>
            </a:r>
          </a:p>
          <a:p>
            <a:r>
              <a:rPr lang="en-CA" sz="1600" dirty="0"/>
              <a:t>☐ Tried to control</a:t>
            </a:r>
          </a:p>
          <a:p>
            <a:r>
              <a:rPr lang="en-CA" sz="1600" dirty="0"/>
              <a:t>☐ Self-harm</a:t>
            </a:r>
          </a:p>
          <a:p>
            <a:r>
              <a:rPr lang="en-CA" sz="1600" dirty="0"/>
              <a:t>urges/actions</a:t>
            </a:r>
          </a:p>
          <a:p>
            <a:r>
              <a:rPr lang="en-CA" sz="1600" dirty="0"/>
              <a:t>☐ Other: ____</a:t>
            </a:r>
          </a:p>
        </p:txBody>
      </p:sp>
      <p:sp>
        <p:nvSpPr>
          <p:cNvPr id="15" name="TextBox 14">
            <a:extLst>
              <a:ext uri="{FF2B5EF4-FFF2-40B4-BE49-F238E27FC236}">
                <a16:creationId xmlns:a16="http://schemas.microsoft.com/office/drawing/2014/main" id="{01750569-224E-0E2D-3D53-F1C6F3C24D20}"/>
              </a:ext>
            </a:extLst>
          </p:cNvPr>
          <p:cNvSpPr txBox="1"/>
          <p:nvPr/>
        </p:nvSpPr>
        <p:spPr>
          <a:xfrm>
            <a:off x="5760242" y="646331"/>
            <a:ext cx="2274094" cy="4031873"/>
          </a:xfrm>
          <a:prstGeom prst="rect">
            <a:avLst/>
          </a:prstGeom>
          <a:noFill/>
        </p:spPr>
        <p:txBody>
          <a:bodyPr wrap="square">
            <a:spAutoFit/>
          </a:bodyPr>
          <a:lstStyle/>
          <a:p>
            <a:endParaRPr lang="en-CA" sz="1600" dirty="0"/>
          </a:p>
          <a:p>
            <a:r>
              <a:rPr lang="en-CA" sz="1600" dirty="0"/>
              <a:t>☐ Tight chest</a:t>
            </a:r>
          </a:p>
          <a:p>
            <a:r>
              <a:rPr lang="en-CA" sz="1600" dirty="0"/>
              <a:t>☐ Rapid heartbeat</a:t>
            </a:r>
          </a:p>
          <a:p>
            <a:r>
              <a:rPr lang="en-CA" sz="1600" dirty="0"/>
              <a:t>☐ Shallow breathing</a:t>
            </a:r>
          </a:p>
          <a:p>
            <a:r>
              <a:rPr lang="en-CA" sz="1600" dirty="0"/>
              <a:t>☐ Nausea</a:t>
            </a:r>
          </a:p>
          <a:p>
            <a:r>
              <a:rPr lang="en-CA" sz="1600" dirty="0"/>
              <a:t>☐ Knot in stomach</a:t>
            </a:r>
          </a:p>
          <a:p>
            <a:r>
              <a:rPr lang="en-CA" sz="1600" dirty="0"/>
              <a:t>☐ Sweaty palms</a:t>
            </a:r>
          </a:p>
          <a:p>
            <a:r>
              <a:rPr lang="en-CA" sz="1600" dirty="0"/>
              <a:t>☐ Shaking</a:t>
            </a:r>
          </a:p>
          <a:p>
            <a:r>
              <a:rPr lang="en-CA" sz="1600" dirty="0"/>
              <a:t>☐ Muscle tension</a:t>
            </a:r>
          </a:p>
          <a:p>
            <a:r>
              <a:rPr lang="en-CA" sz="1600" dirty="0"/>
              <a:t>☐ Hot face / flushing</a:t>
            </a:r>
          </a:p>
          <a:p>
            <a:r>
              <a:rPr lang="en-CA" sz="1600" dirty="0"/>
              <a:t>☐ Cold hands/feet</a:t>
            </a:r>
          </a:p>
          <a:p>
            <a:r>
              <a:rPr lang="en-CA" sz="1600" dirty="0"/>
              <a:t>☐ Light-headedness</a:t>
            </a:r>
          </a:p>
          <a:p>
            <a:r>
              <a:rPr lang="en-CA" sz="1600" dirty="0"/>
              <a:t>☐ Numbness</a:t>
            </a:r>
          </a:p>
          <a:p>
            <a:r>
              <a:rPr lang="en-CA" sz="1600" dirty="0"/>
              <a:t>☐ Restlessness / agitation</a:t>
            </a:r>
          </a:p>
          <a:p>
            <a:r>
              <a:rPr lang="en-CA" sz="1600" dirty="0"/>
              <a:t>☐ Other: ____</a:t>
            </a:r>
          </a:p>
        </p:txBody>
      </p:sp>
      <p:sp>
        <p:nvSpPr>
          <p:cNvPr id="17" name="TextBox 16">
            <a:extLst>
              <a:ext uri="{FF2B5EF4-FFF2-40B4-BE49-F238E27FC236}">
                <a16:creationId xmlns:a16="http://schemas.microsoft.com/office/drawing/2014/main" id="{D708F7B3-EE0B-5DCE-397E-C3DAC1E664F7}"/>
              </a:ext>
            </a:extLst>
          </p:cNvPr>
          <p:cNvSpPr txBox="1"/>
          <p:nvPr/>
        </p:nvSpPr>
        <p:spPr>
          <a:xfrm>
            <a:off x="9844087" y="920621"/>
            <a:ext cx="2159199" cy="1815882"/>
          </a:xfrm>
          <a:prstGeom prst="rect">
            <a:avLst/>
          </a:prstGeom>
          <a:noFill/>
        </p:spPr>
        <p:txBody>
          <a:bodyPr wrap="square">
            <a:spAutoFit/>
          </a:bodyPr>
          <a:lstStyle/>
          <a:p>
            <a:r>
              <a:rPr lang="en-CA" sz="1600" dirty="0"/>
              <a:t>☐ Very Low</a:t>
            </a:r>
          </a:p>
          <a:p>
            <a:r>
              <a:rPr lang="en-CA" sz="1600" dirty="0"/>
              <a:t>☐ Low</a:t>
            </a:r>
          </a:p>
          <a:p>
            <a:r>
              <a:rPr lang="en-CA" sz="1600" dirty="0"/>
              <a:t>☐ Moderate</a:t>
            </a:r>
          </a:p>
          <a:p>
            <a:r>
              <a:rPr lang="en-CA" sz="1600" dirty="0"/>
              <a:t>☐ High</a:t>
            </a:r>
          </a:p>
          <a:p>
            <a:r>
              <a:rPr lang="en-CA" sz="1600" dirty="0"/>
              <a:t>☐ Very High</a:t>
            </a:r>
          </a:p>
          <a:p>
            <a:r>
              <a:rPr lang="en-CA" sz="1600" dirty="0"/>
              <a:t>☐ Contributing factors (describe):</a:t>
            </a:r>
          </a:p>
        </p:txBody>
      </p:sp>
      <p:sp>
        <p:nvSpPr>
          <p:cNvPr id="2" name="Slide Number Placeholder 1">
            <a:extLst>
              <a:ext uri="{FF2B5EF4-FFF2-40B4-BE49-F238E27FC236}">
                <a16:creationId xmlns:a16="http://schemas.microsoft.com/office/drawing/2014/main" id="{A4445B7F-25C4-545E-D169-7750BE4EB6F9}"/>
              </a:ext>
            </a:extLst>
          </p:cNvPr>
          <p:cNvSpPr>
            <a:spLocks noGrp="1"/>
          </p:cNvSpPr>
          <p:nvPr>
            <p:ph type="sldNum" sz="quarter" idx="12"/>
          </p:nvPr>
        </p:nvSpPr>
        <p:spPr/>
        <p:txBody>
          <a:bodyPr/>
          <a:lstStyle/>
          <a:p>
            <a:fld id="{33ED1689-1C0B-4D00-A14A-39B713266422}" type="slidenum">
              <a:rPr lang="en-CA" smtClean="0"/>
              <a:t>79</a:t>
            </a:fld>
            <a:endParaRPr lang="en-CA"/>
          </a:p>
        </p:txBody>
      </p:sp>
    </p:spTree>
    <p:extLst>
      <p:ext uri="{BB962C8B-B14F-4D97-AF65-F5344CB8AC3E}">
        <p14:creationId xmlns:p14="http://schemas.microsoft.com/office/powerpoint/2010/main" val="1052075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E50C40-97FA-4010-76F0-FB40CCD1983A}"/>
              </a:ext>
            </a:extLst>
          </p:cNvPr>
          <p:cNvSpPr txBox="1"/>
          <p:nvPr/>
        </p:nvSpPr>
        <p:spPr>
          <a:xfrm>
            <a:off x="-19050" y="0"/>
            <a:ext cx="12192000" cy="7187865"/>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5-MINUTE PROGRESSIVE MUSCLE RELAXATION SCRIPT</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Begin by inviting everyone to settle.</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“Take a comfortable seat, or lie back if you prefer.</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your hands rest loosely.</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If you’re comfortable, allow your eyes to close.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Take a slow breath in… and an easy breath out.”</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1. Start With the Breath (30 seconds)</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“Let’s begin by noticing the breath.</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 gentle inhale through the nose…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and a slow, relaxed exhale through the mouth.</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Imagine the breath softening your whole body from the inside.”</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2. Hands and Arms (45 seconds)</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“Now form a gentle fist with both hands.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Not too tight—just enough to feel the muscles activate.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Hold that tension… for 3… 2… 1…</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and release.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your fingers relax, let your forearms soften.</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7A2BD86-329B-11C5-C1DC-097AC4A2F012}"/>
              </a:ext>
            </a:extLst>
          </p:cNvPr>
          <p:cNvSpPr>
            <a:spLocks noGrp="1"/>
          </p:cNvSpPr>
          <p:nvPr>
            <p:ph type="sldNum" sz="quarter" idx="12"/>
          </p:nvPr>
        </p:nvSpPr>
        <p:spPr/>
        <p:txBody>
          <a:bodyPr/>
          <a:lstStyle/>
          <a:p>
            <a:fld id="{33ED1689-1C0B-4D00-A14A-39B713266422}" type="slidenum">
              <a:rPr lang="en-CA" smtClean="0"/>
              <a:t>8</a:t>
            </a:fld>
            <a:endParaRPr lang="en-CA"/>
          </a:p>
        </p:txBody>
      </p:sp>
    </p:spTree>
    <p:extLst>
      <p:ext uri="{BB962C8B-B14F-4D97-AF65-F5344CB8AC3E}">
        <p14:creationId xmlns:p14="http://schemas.microsoft.com/office/powerpoint/2010/main" val="42641340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3DD62-E4BE-2F13-2258-6EA9849C2E1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D1EA83A-F967-E837-9D16-DA375838EE74}"/>
              </a:ext>
            </a:extLst>
          </p:cNvPr>
          <p:cNvSpPr txBox="1"/>
          <p:nvPr/>
        </p:nvSpPr>
        <p:spPr>
          <a:xfrm>
            <a:off x="1104900" y="112894"/>
            <a:ext cx="9610725" cy="646331"/>
          </a:xfrm>
          <a:prstGeom prst="rect">
            <a:avLst/>
          </a:prstGeom>
          <a:noFill/>
        </p:spPr>
        <p:txBody>
          <a:bodyPr wrap="square">
            <a:spAutoFit/>
          </a:bodyPr>
          <a:lstStyle/>
          <a:p>
            <a:r>
              <a:rPr lang="en-CA" sz="3600" dirty="0">
                <a:solidFill>
                  <a:schemeClr val="bg1"/>
                </a:solidFill>
              </a:rPr>
              <a:t>BRUCE’S HOLES ANALYSIS P. 108-110 of manual</a:t>
            </a:r>
            <a:endParaRPr lang="en-CA" sz="3600" dirty="0"/>
          </a:p>
        </p:txBody>
      </p:sp>
      <p:sp>
        <p:nvSpPr>
          <p:cNvPr id="5" name="TextBox 4">
            <a:extLst>
              <a:ext uri="{FF2B5EF4-FFF2-40B4-BE49-F238E27FC236}">
                <a16:creationId xmlns:a16="http://schemas.microsoft.com/office/drawing/2014/main" id="{1096EABB-1E4F-E249-53B4-E4BC575CEA6F}"/>
              </a:ext>
            </a:extLst>
          </p:cNvPr>
          <p:cNvSpPr txBox="1"/>
          <p:nvPr/>
        </p:nvSpPr>
        <p:spPr>
          <a:xfrm>
            <a:off x="0" y="903245"/>
            <a:ext cx="12063167" cy="5632311"/>
          </a:xfrm>
          <a:prstGeom prst="rect">
            <a:avLst/>
          </a:prstGeom>
          <a:noFill/>
        </p:spPr>
        <p:txBody>
          <a:bodyPr wrap="square">
            <a:spAutoFit/>
          </a:bodyPr>
          <a:lstStyle/>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Bruce</a:t>
            </a:r>
            <a:r>
              <a:rPr lang="en-US" sz="2400" b="0" i="0" dirty="0">
                <a:effectLst/>
                <a:latin typeface="Arial" panose="020B0604020202020204" pitchFamily="34" charset="0"/>
                <a:cs typeface="Arial" panose="020B0604020202020204" pitchFamily="34" charset="0"/>
              </a:rPr>
              <a:t> was a 66-year-old, 6’3”, charming and friendly, owner of an auto body shop. He</a:t>
            </a:r>
            <a:r>
              <a:rPr lang="en-US" sz="2400" dirty="0">
                <a:latin typeface="Arial" panose="020B0604020202020204" pitchFamily="34" charset="0"/>
                <a:cs typeface="Arial" panose="020B0604020202020204" pitchFamily="34" charset="0"/>
              </a:rPr>
              <a:t> </a:t>
            </a:r>
            <a:r>
              <a:rPr lang="en-US" sz="2400" b="0" i="0" dirty="0">
                <a:effectLst/>
                <a:latin typeface="Arial" panose="020B0604020202020204" pitchFamily="34" charset="0"/>
                <a:cs typeface="Arial" panose="020B0604020202020204" pitchFamily="34" charset="0"/>
              </a:rPr>
              <a:t>humorously quipped that he was still floored that Sandra, his wife, had put up with his b… s…. for more than forty years. </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Over the last 25 years, Bruce had seen several psychiatrists and psychotherapists, who had diagnosed him with chronic depression. His symptoms fluctuated in intensity from relatively mild to severe with accompanying occasional suicidal ideation. </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Bruce had tried several different medications; some helped for a short period of time and then “wore off”. He had come to believe that they were not the answer. He hated their side effects: feeling emotionally disconnected, gaining weight, and losing his libido. </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Bruce joined the Simple group and was learning to use diary cards. He joked that he had always been a problem student and so he was happy to keep using the beginner target “feeling bad” forever. </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At one of the group sessions, Bruce volunteered to work on his diary cards to find intermediate targets. </a:t>
            </a:r>
            <a:endParaRPr lang="en-CA" sz="2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64EE02FA-3285-2DEB-83E5-A1E9E70FB7BE}"/>
              </a:ext>
            </a:extLst>
          </p:cNvPr>
          <p:cNvSpPr>
            <a:spLocks noGrp="1"/>
          </p:cNvSpPr>
          <p:nvPr>
            <p:ph type="sldNum" sz="quarter" idx="12"/>
          </p:nvPr>
        </p:nvSpPr>
        <p:spPr/>
        <p:txBody>
          <a:bodyPr/>
          <a:lstStyle/>
          <a:p>
            <a:fld id="{33ED1689-1C0B-4D00-A14A-39B713266422}" type="slidenum">
              <a:rPr lang="en-CA" smtClean="0"/>
              <a:t>80</a:t>
            </a:fld>
            <a:endParaRPr lang="en-CA"/>
          </a:p>
        </p:txBody>
      </p:sp>
      <p:sp>
        <p:nvSpPr>
          <p:cNvPr id="4" name="Oval 3">
            <a:extLst>
              <a:ext uri="{FF2B5EF4-FFF2-40B4-BE49-F238E27FC236}">
                <a16:creationId xmlns:a16="http://schemas.microsoft.com/office/drawing/2014/main" id="{0240C475-FE08-55CA-1310-5FC855CD736B}"/>
              </a:ext>
            </a:extLst>
          </p:cNvPr>
          <p:cNvSpPr/>
          <p:nvPr/>
        </p:nvSpPr>
        <p:spPr>
          <a:xfrm>
            <a:off x="140985" y="11289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FF0000"/>
                </a:solidFill>
              </a:rPr>
              <a:t>?</a:t>
            </a:r>
          </a:p>
        </p:txBody>
      </p:sp>
    </p:spTree>
    <p:extLst>
      <p:ext uri="{BB962C8B-B14F-4D97-AF65-F5344CB8AC3E}">
        <p14:creationId xmlns:p14="http://schemas.microsoft.com/office/powerpoint/2010/main" val="8583451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51951-D3E3-D30A-3294-6034E5937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6C4D9D-1DE3-988F-B32A-1125CE01003F}"/>
              </a:ext>
            </a:extLst>
          </p:cNvPr>
          <p:cNvSpPr>
            <a:spLocks noGrp="1"/>
          </p:cNvSpPr>
          <p:nvPr>
            <p:ph type="title" idx="4294967295"/>
          </p:nvPr>
        </p:nvSpPr>
        <p:spPr>
          <a:xfrm>
            <a:off x="2111990" y="361398"/>
            <a:ext cx="2520311" cy="862013"/>
          </a:xfrm>
        </p:spPr>
        <p:txBody>
          <a:bodyPr>
            <a:noAutofit/>
          </a:bodyPr>
          <a:lstStyle/>
          <a:p>
            <a:pPr algn="r"/>
            <a:r>
              <a:rPr lang="en-CA" sz="3200" dirty="0">
                <a:solidFill>
                  <a:schemeClr val="bg1"/>
                </a:solidFill>
              </a:rPr>
              <a:t> </a:t>
            </a:r>
            <a:r>
              <a:rPr lang="en-CA" sz="2800" dirty="0">
                <a:solidFill>
                  <a:schemeClr val="bg1"/>
                </a:solidFill>
              </a:rPr>
              <a:t>algorithm </a:t>
            </a:r>
          </a:p>
        </p:txBody>
      </p:sp>
      <p:sp>
        <p:nvSpPr>
          <p:cNvPr id="3" name="Content Placeholder 2">
            <a:extLst>
              <a:ext uri="{FF2B5EF4-FFF2-40B4-BE49-F238E27FC236}">
                <a16:creationId xmlns:a16="http://schemas.microsoft.com/office/drawing/2014/main" id="{B767AA76-42FF-3B08-34ED-D7D7217C775F}"/>
              </a:ext>
            </a:extLst>
          </p:cNvPr>
          <p:cNvSpPr>
            <a:spLocks noGrp="1"/>
          </p:cNvSpPr>
          <p:nvPr>
            <p:ph idx="4294967295"/>
          </p:nvPr>
        </p:nvSpPr>
        <p:spPr>
          <a:xfrm>
            <a:off x="0" y="1096170"/>
            <a:ext cx="6878637" cy="5754687"/>
          </a:xfrm>
        </p:spPr>
        <p:txBody>
          <a:bodyPr>
            <a:normAutofit fontScale="85000" lnSpcReduction="10000"/>
          </a:bodyPr>
          <a:lstStyle/>
          <a:p>
            <a:pPr>
              <a:lnSpc>
                <a:spcPct val="90000"/>
              </a:lnSpc>
            </a:pPr>
            <a:r>
              <a:rPr lang="en-CA" sz="2000" dirty="0">
                <a:latin typeface="Arial" panose="020B0604020202020204" pitchFamily="34" charset="0"/>
                <a:cs typeface="Arial" panose="020B0604020202020204" pitchFamily="34" charset="0"/>
              </a:rPr>
              <a:t>Find a higher than your baseline number on your holes diary to do a holes analysis</a:t>
            </a:r>
          </a:p>
          <a:p>
            <a:pPr>
              <a:lnSpc>
                <a:spcPct val="90000"/>
              </a:lnSpc>
            </a:pPr>
            <a:r>
              <a:rPr lang="en-CA" sz="2000" dirty="0">
                <a:latin typeface="Arial" panose="020B0604020202020204" pitchFamily="34" charset="0"/>
                <a:cs typeface="Arial" panose="020B0604020202020204" pitchFamily="34" charset="0"/>
              </a:rPr>
              <a:t>1. Map out the “topography” of the intensity of your activation around the time period for which you are doing the holes analysis. How did the intensity of your feelings, thoughts, and behaviors change over time?</a:t>
            </a:r>
          </a:p>
          <a:p>
            <a:pPr>
              <a:lnSpc>
                <a:spcPct val="90000"/>
              </a:lnSpc>
            </a:pPr>
            <a:r>
              <a:rPr lang="en-CA" sz="2000" dirty="0">
                <a:latin typeface="Arial" panose="020B0604020202020204" pitchFamily="34" charset="0"/>
                <a:cs typeface="Arial" panose="020B0604020202020204" pitchFamily="34" charset="0"/>
              </a:rPr>
              <a:t>2. On the chain analysis template, note in writing, if there were any events that were  triggers for your increase in activation ?</a:t>
            </a:r>
          </a:p>
          <a:p>
            <a:pPr>
              <a:lnSpc>
                <a:spcPct val="90000"/>
              </a:lnSpc>
            </a:pPr>
            <a:r>
              <a:rPr lang="en-CA" sz="2000" dirty="0">
                <a:latin typeface="Arial" panose="020B0604020202020204" pitchFamily="34" charset="0"/>
                <a:cs typeface="Arial" panose="020B0604020202020204" pitchFamily="34" charset="0"/>
              </a:rPr>
              <a:t>3. Note in writing, on the template, the sequence of feelings you experienced during this period. Rate each on a scale of 0-10 with 10 being the most intense you’ve ever felt this feeling</a:t>
            </a:r>
          </a:p>
          <a:p>
            <a:pPr>
              <a:lnSpc>
                <a:spcPct val="90000"/>
              </a:lnSpc>
            </a:pPr>
            <a:r>
              <a:rPr lang="en-CA" sz="2000" dirty="0">
                <a:latin typeface="Arial" panose="020B0604020202020204" pitchFamily="34" charset="0"/>
                <a:cs typeface="Arial" panose="020B0604020202020204" pitchFamily="34" charset="0"/>
              </a:rPr>
              <a:t>4. Observe and note the physical sensations you experienced during the activation without judging or trying to change them</a:t>
            </a:r>
          </a:p>
          <a:p>
            <a:pPr>
              <a:lnSpc>
                <a:spcPct val="90000"/>
              </a:lnSpc>
            </a:pPr>
            <a:r>
              <a:rPr lang="en-CA" sz="2000" dirty="0">
                <a:latin typeface="Arial" panose="020B0604020202020204" pitchFamily="34" charset="0"/>
                <a:cs typeface="Arial" panose="020B0604020202020204" pitchFamily="34" charset="0"/>
              </a:rPr>
              <a:t>5. Note in writing, on the template, the thoughts that accompanied each of your feelings</a:t>
            </a:r>
          </a:p>
          <a:p>
            <a:pPr>
              <a:lnSpc>
                <a:spcPct val="90000"/>
              </a:lnSpc>
            </a:pPr>
            <a:r>
              <a:rPr lang="en-CA" sz="2000" dirty="0">
                <a:latin typeface="Arial" panose="020B0604020202020204" pitchFamily="34" charset="0"/>
                <a:cs typeface="Arial" panose="020B0604020202020204" pitchFamily="34" charset="0"/>
              </a:rPr>
              <a:t>6. Note what you did, or wanted to do but stopped yourself from doing during the period of activation</a:t>
            </a:r>
          </a:p>
          <a:p>
            <a:pPr>
              <a:lnSpc>
                <a:spcPct val="90000"/>
              </a:lnSpc>
            </a:pPr>
            <a:r>
              <a:rPr lang="en-CA" sz="2000" dirty="0">
                <a:latin typeface="Arial" panose="020B0604020202020204" pitchFamily="34" charset="0"/>
                <a:cs typeface="Arial" panose="020B0604020202020204" pitchFamily="34" charset="0"/>
              </a:rPr>
              <a:t>7. Note on a 0-10 scale what your energy balance, reserves or stores (how full your gas tank), and crisis risk were just prior to the time for which you’re doing the chain analysis</a:t>
            </a:r>
            <a:r>
              <a:rPr lang="en-CA" sz="2000" dirty="0"/>
              <a:t>. </a:t>
            </a:r>
          </a:p>
        </p:txBody>
      </p:sp>
      <p:graphicFrame>
        <p:nvGraphicFramePr>
          <p:cNvPr id="4" name="Table 3">
            <a:extLst>
              <a:ext uri="{FF2B5EF4-FFF2-40B4-BE49-F238E27FC236}">
                <a16:creationId xmlns:a16="http://schemas.microsoft.com/office/drawing/2014/main" id="{F5E53A0C-BBFD-CD92-084C-0F33EA10BB9A}"/>
              </a:ext>
            </a:extLst>
          </p:cNvPr>
          <p:cNvGraphicFramePr>
            <a:graphicFrameLocks noGrp="1"/>
          </p:cNvGraphicFramePr>
          <p:nvPr>
            <p:extLst>
              <p:ext uri="{D42A27DB-BD31-4B8C-83A1-F6EECF244321}">
                <p14:modId xmlns:p14="http://schemas.microsoft.com/office/powerpoint/2010/main" val="95925042"/>
              </p:ext>
            </p:extLst>
          </p:nvPr>
        </p:nvGraphicFramePr>
        <p:xfrm>
          <a:off x="7150644" y="629305"/>
          <a:ext cx="5041356" cy="6228695"/>
        </p:xfrm>
        <a:graphic>
          <a:graphicData uri="http://schemas.openxmlformats.org/drawingml/2006/table">
            <a:tbl>
              <a:tblPr>
                <a:noFill/>
                <a:tableStyleId>{8EC20E35-A176-4012-BC5E-935CFFF8708E}</a:tableStyleId>
              </a:tblPr>
              <a:tblGrid>
                <a:gridCol w="2719439">
                  <a:extLst>
                    <a:ext uri="{9D8B030D-6E8A-4147-A177-3AD203B41FA5}">
                      <a16:colId xmlns:a16="http://schemas.microsoft.com/office/drawing/2014/main" val="297926544"/>
                    </a:ext>
                  </a:extLst>
                </a:gridCol>
                <a:gridCol w="1100544">
                  <a:extLst>
                    <a:ext uri="{9D8B030D-6E8A-4147-A177-3AD203B41FA5}">
                      <a16:colId xmlns:a16="http://schemas.microsoft.com/office/drawing/2014/main" val="1367139467"/>
                    </a:ext>
                  </a:extLst>
                </a:gridCol>
                <a:gridCol w="1221373">
                  <a:extLst>
                    <a:ext uri="{9D8B030D-6E8A-4147-A177-3AD203B41FA5}">
                      <a16:colId xmlns:a16="http://schemas.microsoft.com/office/drawing/2014/main" val="235125009"/>
                    </a:ext>
                  </a:extLst>
                </a:gridCol>
              </a:tblGrid>
              <a:tr h="583458">
                <a:tc gridSpan="3">
                  <a:txBody>
                    <a:bodyPr/>
                    <a:lstStyle/>
                    <a:p>
                      <a:pPr algn="l">
                        <a:lnSpc>
                          <a:spcPct val="107000"/>
                        </a:lnSpc>
                        <a:spcAft>
                          <a:spcPts val="800"/>
                        </a:spcAft>
                      </a:pPr>
                      <a:r>
                        <a:rPr lang="en-CA" sz="2800" cap="none" spc="0" dirty="0">
                          <a:solidFill>
                            <a:srgbClr val="FF0000"/>
                          </a:solidFill>
                          <a:effectLst/>
                          <a:latin typeface="Arial" panose="020B0604020202020204" pitchFamily="34" charset="0"/>
                          <a:cs typeface="Arial" panose="020B0604020202020204" pitchFamily="34" charset="0"/>
                        </a:rPr>
                        <a:t>Remember to stay in window of tolerance by pendulating</a:t>
                      </a:r>
                      <a:endParaRPr lang="en-CA" sz="2800" cap="none" spc="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93403686"/>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the topography of your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132259573"/>
                  </a:ext>
                </a:extLst>
              </a:tr>
              <a:tr h="583458">
                <a:tc>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Was there a trigger(s) for the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19009970"/>
                  </a:ext>
                </a:extLst>
              </a:tr>
              <a:tr h="583458">
                <a:tc>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did you feel when activated ?</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3864757755"/>
                  </a:ext>
                </a:extLst>
              </a:tr>
              <a:tr h="583458">
                <a:tc gridSpan="3">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Notice the sensations in your body without judging or trying to change them</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85422506"/>
                  </a:ext>
                </a:extLst>
              </a:tr>
              <a:tr h="583458">
                <a:tc gridSpan="2">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thoughts were associated with each feeling listed above?</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4218631300"/>
                  </a:ext>
                </a:extLst>
              </a:tr>
              <a:tr h="583458">
                <a:tc gridSpan="2">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behaviors or urges were associated with each feeling?</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16030505"/>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your energy balance before the activation? 0-10</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959730739"/>
                  </a:ext>
                </a:extLst>
              </a:tr>
            </a:tbl>
          </a:graphicData>
        </a:graphic>
      </p:graphicFrame>
      <p:sp>
        <p:nvSpPr>
          <p:cNvPr id="6" name="TextBox 5">
            <a:extLst>
              <a:ext uri="{FF2B5EF4-FFF2-40B4-BE49-F238E27FC236}">
                <a16:creationId xmlns:a16="http://schemas.microsoft.com/office/drawing/2014/main" id="{3166839E-92B7-61C9-B5F7-07E8E346AC41}"/>
              </a:ext>
            </a:extLst>
          </p:cNvPr>
          <p:cNvSpPr txBox="1"/>
          <p:nvPr/>
        </p:nvSpPr>
        <p:spPr>
          <a:xfrm>
            <a:off x="8510209" y="73264"/>
            <a:ext cx="2676581" cy="523220"/>
          </a:xfrm>
          <a:prstGeom prst="rect">
            <a:avLst/>
          </a:prstGeom>
          <a:noFill/>
        </p:spPr>
        <p:txBody>
          <a:bodyPr wrap="square">
            <a:spAutoFit/>
          </a:bodyPr>
          <a:lstStyle/>
          <a:p>
            <a:r>
              <a:rPr lang="en-CA" sz="2800" dirty="0">
                <a:solidFill>
                  <a:schemeClr val="bg1"/>
                </a:solidFill>
              </a:rPr>
              <a:t> TEMPLATE </a:t>
            </a:r>
            <a:endParaRPr lang="en-CA" sz="2800" dirty="0"/>
          </a:p>
        </p:txBody>
      </p:sp>
      <p:sp>
        <p:nvSpPr>
          <p:cNvPr id="7" name="TextBox 6">
            <a:extLst>
              <a:ext uri="{FF2B5EF4-FFF2-40B4-BE49-F238E27FC236}">
                <a16:creationId xmlns:a16="http://schemas.microsoft.com/office/drawing/2014/main" id="{71E5837D-3FD9-093B-A69F-DA9C4511F236}"/>
              </a:ext>
            </a:extLst>
          </p:cNvPr>
          <p:cNvSpPr txBox="1"/>
          <p:nvPr/>
        </p:nvSpPr>
        <p:spPr>
          <a:xfrm>
            <a:off x="4310695" y="-87869"/>
            <a:ext cx="6121908" cy="707886"/>
          </a:xfrm>
          <a:prstGeom prst="rect">
            <a:avLst/>
          </a:prstGeom>
          <a:noFill/>
        </p:spPr>
        <p:txBody>
          <a:bodyPr wrap="square">
            <a:spAutoFit/>
          </a:bodyPr>
          <a:lstStyle/>
          <a:p>
            <a:r>
              <a:rPr lang="en-CA" sz="4000" dirty="0">
                <a:solidFill>
                  <a:schemeClr val="bg1"/>
                </a:solidFill>
              </a:rPr>
              <a:t>HOLES ANALYSIS</a:t>
            </a:r>
            <a:endParaRPr lang="en-CA" sz="4000" dirty="0"/>
          </a:p>
        </p:txBody>
      </p:sp>
      <p:sp>
        <p:nvSpPr>
          <p:cNvPr id="5" name="Slide Number Placeholder 4">
            <a:extLst>
              <a:ext uri="{FF2B5EF4-FFF2-40B4-BE49-F238E27FC236}">
                <a16:creationId xmlns:a16="http://schemas.microsoft.com/office/drawing/2014/main" id="{97F15A56-56ED-2843-85AA-80B3D68FE79C}"/>
              </a:ext>
            </a:extLst>
          </p:cNvPr>
          <p:cNvSpPr>
            <a:spLocks noGrp="1"/>
          </p:cNvSpPr>
          <p:nvPr>
            <p:ph type="sldNum" sz="quarter" idx="12"/>
          </p:nvPr>
        </p:nvSpPr>
        <p:spPr/>
        <p:txBody>
          <a:bodyPr/>
          <a:lstStyle/>
          <a:p>
            <a:fld id="{33ED1689-1C0B-4D00-A14A-39B713266422}" type="slidenum">
              <a:rPr lang="en-CA" smtClean="0"/>
              <a:t>81</a:t>
            </a:fld>
            <a:endParaRPr lang="en-CA"/>
          </a:p>
        </p:txBody>
      </p:sp>
    </p:spTree>
    <p:extLst>
      <p:ext uri="{BB962C8B-B14F-4D97-AF65-F5344CB8AC3E}">
        <p14:creationId xmlns:p14="http://schemas.microsoft.com/office/powerpoint/2010/main" val="291708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41E912-0D2D-4663-4756-01693311703B}"/>
              </a:ext>
            </a:extLst>
          </p:cNvPr>
          <p:cNvSpPr txBox="1"/>
          <p:nvPr/>
        </p:nvSpPr>
        <p:spPr>
          <a:xfrm>
            <a:off x="340936" y="248248"/>
            <a:ext cx="11510128" cy="1569660"/>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Arial" panose="020B0604020202020204" pitchFamily="34" charset="0"/>
              </a:rPr>
              <a:t> ”As he </a:t>
            </a:r>
            <a:r>
              <a:rPr lang="en-US" sz="2400" dirty="0">
                <a:latin typeface="Arial" panose="020B0604020202020204" pitchFamily="34" charset="0"/>
              </a:rPr>
              <a:t>was doing the chain analysis</a:t>
            </a:r>
            <a:r>
              <a:rPr lang="en-US" sz="2400" b="0" i="0" dirty="0">
                <a:effectLst/>
                <a:latin typeface="Arial" panose="020B0604020202020204" pitchFamily="34" charset="0"/>
              </a:rPr>
              <a:t>, Bruce was becoming emotional. He remembered his personal dashboard and using his preferred distress tolerance skill repeatedly worked on returning to the window of emotional tolerance needed to continue to do therapeutic work”</a:t>
            </a:r>
            <a:endParaRPr lang="en-CA" sz="2400" dirty="0"/>
          </a:p>
        </p:txBody>
      </p:sp>
      <p:pic>
        <p:nvPicPr>
          <p:cNvPr id="2" name="Picture 1" descr="A picture containing text, device, gauge, meter&#10;&#10;Description automatically generated">
            <a:extLst>
              <a:ext uri="{FF2B5EF4-FFF2-40B4-BE49-F238E27FC236}">
                <a16:creationId xmlns:a16="http://schemas.microsoft.com/office/drawing/2014/main" id="{2BD60838-F64A-90C5-3D30-4577D2DE47FB}"/>
              </a:ext>
            </a:extLst>
          </p:cNvPr>
          <p:cNvPicPr>
            <a:picLocks noChangeAspect="1"/>
          </p:cNvPicPr>
          <p:nvPr/>
        </p:nvPicPr>
        <p:blipFill>
          <a:blip r:embed="rId2"/>
          <a:stretch>
            <a:fillRect/>
          </a:stretch>
        </p:blipFill>
        <p:spPr>
          <a:xfrm>
            <a:off x="3270462" y="2301736"/>
            <a:ext cx="5651076" cy="3648075"/>
          </a:xfrm>
          <a:prstGeom prst="rect">
            <a:avLst/>
          </a:prstGeom>
        </p:spPr>
      </p:pic>
      <p:sp>
        <p:nvSpPr>
          <p:cNvPr id="4" name="Slide Number Placeholder 3">
            <a:extLst>
              <a:ext uri="{FF2B5EF4-FFF2-40B4-BE49-F238E27FC236}">
                <a16:creationId xmlns:a16="http://schemas.microsoft.com/office/drawing/2014/main" id="{FB558E8D-75F9-7441-E6A8-BF3B8BB1BA2F}"/>
              </a:ext>
            </a:extLst>
          </p:cNvPr>
          <p:cNvSpPr>
            <a:spLocks noGrp="1"/>
          </p:cNvSpPr>
          <p:nvPr>
            <p:ph type="sldNum" sz="quarter" idx="12"/>
          </p:nvPr>
        </p:nvSpPr>
        <p:spPr/>
        <p:txBody>
          <a:bodyPr/>
          <a:lstStyle/>
          <a:p>
            <a:fld id="{33ED1689-1C0B-4D00-A14A-39B713266422}" type="slidenum">
              <a:rPr lang="en-CA" smtClean="0"/>
              <a:t>82</a:t>
            </a:fld>
            <a:endParaRPr lang="en-CA"/>
          </a:p>
        </p:txBody>
      </p:sp>
    </p:spTree>
    <p:extLst>
      <p:ext uri="{BB962C8B-B14F-4D97-AF65-F5344CB8AC3E}">
        <p14:creationId xmlns:p14="http://schemas.microsoft.com/office/powerpoint/2010/main" val="20148968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15B41-7FC2-A62F-C2F4-9D136B24E7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3965969-5434-115C-D1CC-0212232198A8}"/>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85DB16B-9D35-A8E8-C007-699CC589F278}"/>
              </a:ext>
            </a:extLst>
          </p:cNvPr>
          <p:cNvSpPr txBox="1"/>
          <p:nvPr/>
        </p:nvSpPr>
        <p:spPr>
          <a:xfrm>
            <a:off x="6885992" y="1284905"/>
            <a:ext cx="5169159" cy="5324535"/>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15. 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21. </a:t>
            </a: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Box breathing</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22. Cold temperatures</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23. High intensity exercise</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24. Progressive muscular relaxation</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25. Paced breathing </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26. Side to side eye movement.</a:t>
            </a: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B56728CE-84DE-F458-28CE-22587810D810}"/>
              </a:ext>
            </a:extLst>
          </p:cNvPr>
          <p:cNvSpPr>
            <a:spLocks noGrp="1"/>
          </p:cNvSpPr>
          <p:nvPr>
            <p:ph type="sldNum" sz="quarter" idx="12"/>
          </p:nvPr>
        </p:nvSpPr>
        <p:spPr/>
        <p:txBody>
          <a:bodyPr/>
          <a:lstStyle/>
          <a:p>
            <a:fld id="{33ED1689-1C0B-4D00-A14A-39B713266422}" type="slidenum">
              <a:rPr lang="en-CA" smtClean="0"/>
              <a:t>83</a:t>
            </a:fld>
            <a:endParaRPr lang="en-CA"/>
          </a:p>
        </p:txBody>
      </p:sp>
    </p:spTree>
    <p:extLst>
      <p:ext uri="{BB962C8B-B14F-4D97-AF65-F5344CB8AC3E}">
        <p14:creationId xmlns:p14="http://schemas.microsoft.com/office/powerpoint/2010/main" val="24492306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21E30-FA53-0251-13B4-8F2038F64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CA4F74-3A2A-A94A-101F-91CAA74E5A93}"/>
              </a:ext>
            </a:extLst>
          </p:cNvPr>
          <p:cNvSpPr>
            <a:spLocks noGrp="1"/>
          </p:cNvSpPr>
          <p:nvPr>
            <p:ph type="title" idx="4294967295"/>
          </p:nvPr>
        </p:nvSpPr>
        <p:spPr>
          <a:xfrm>
            <a:off x="2111990" y="361398"/>
            <a:ext cx="2520311" cy="862013"/>
          </a:xfrm>
        </p:spPr>
        <p:txBody>
          <a:bodyPr>
            <a:noAutofit/>
          </a:bodyPr>
          <a:lstStyle/>
          <a:p>
            <a:pPr algn="r"/>
            <a:r>
              <a:rPr lang="en-CA" sz="3200" dirty="0">
                <a:solidFill>
                  <a:schemeClr val="bg1"/>
                </a:solidFill>
              </a:rPr>
              <a:t> </a:t>
            </a:r>
            <a:r>
              <a:rPr lang="en-CA" sz="2800" dirty="0">
                <a:solidFill>
                  <a:schemeClr val="bg1"/>
                </a:solidFill>
              </a:rPr>
              <a:t>algorithm </a:t>
            </a:r>
          </a:p>
        </p:txBody>
      </p:sp>
      <p:sp>
        <p:nvSpPr>
          <p:cNvPr id="3" name="Content Placeholder 2">
            <a:extLst>
              <a:ext uri="{FF2B5EF4-FFF2-40B4-BE49-F238E27FC236}">
                <a16:creationId xmlns:a16="http://schemas.microsoft.com/office/drawing/2014/main" id="{50816723-3B87-E61A-B7F1-B83991802EBC}"/>
              </a:ext>
            </a:extLst>
          </p:cNvPr>
          <p:cNvSpPr>
            <a:spLocks noGrp="1"/>
          </p:cNvSpPr>
          <p:nvPr>
            <p:ph idx="4294967295"/>
          </p:nvPr>
        </p:nvSpPr>
        <p:spPr>
          <a:xfrm>
            <a:off x="0" y="1096170"/>
            <a:ext cx="6878637" cy="5754687"/>
          </a:xfrm>
        </p:spPr>
        <p:txBody>
          <a:bodyPr>
            <a:normAutofit fontScale="85000" lnSpcReduction="10000"/>
          </a:bodyPr>
          <a:lstStyle/>
          <a:p>
            <a:pPr>
              <a:lnSpc>
                <a:spcPct val="90000"/>
              </a:lnSpc>
            </a:pPr>
            <a:r>
              <a:rPr lang="en-CA" sz="2800" dirty="0">
                <a:solidFill>
                  <a:srgbClr val="FF0000"/>
                </a:solidFill>
                <a:latin typeface="Arial" panose="020B0604020202020204" pitchFamily="34" charset="0"/>
                <a:cs typeface="Arial" panose="020B0604020202020204" pitchFamily="34" charset="0"/>
              </a:rPr>
              <a:t>Find a higher than your baseline number on your holes diary to do a holes analysis</a:t>
            </a:r>
          </a:p>
          <a:p>
            <a:pPr>
              <a:lnSpc>
                <a:spcPct val="90000"/>
              </a:lnSpc>
            </a:pPr>
            <a:r>
              <a:rPr lang="en-CA" sz="2000" dirty="0">
                <a:latin typeface="Arial" panose="020B0604020202020204" pitchFamily="34" charset="0"/>
                <a:cs typeface="Arial" panose="020B0604020202020204" pitchFamily="34" charset="0"/>
              </a:rPr>
              <a:t>1. Map out the “topography” of the intensity of your activation around the time period for which you are doing the holes analysis. How did the intensity of your feelings, thoughts, and behaviors change over time?</a:t>
            </a:r>
          </a:p>
          <a:p>
            <a:pPr>
              <a:lnSpc>
                <a:spcPct val="90000"/>
              </a:lnSpc>
            </a:pPr>
            <a:r>
              <a:rPr lang="en-CA" sz="2000" dirty="0">
                <a:latin typeface="Arial" panose="020B0604020202020204" pitchFamily="34" charset="0"/>
                <a:cs typeface="Arial" panose="020B0604020202020204" pitchFamily="34" charset="0"/>
              </a:rPr>
              <a:t>2. On the chain analysis template, note in writing, if there were any events that were  triggers for your increase in activation ?</a:t>
            </a:r>
          </a:p>
          <a:p>
            <a:pPr>
              <a:lnSpc>
                <a:spcPct val="90000"/>
              </a:lnSpc>
            </a:pPr>
            <a:r>
              <a:rPr lang="en-CA" sz="2000" dirty="0">
                <a:latin typeface="Arial" panose="020B0604020202020204" pitchFamily="34" charset="0"/>
                <a:cs typeface="Arial" panose="020B0604020202020204" pitchFamily="34" charset="0"/>
              </a:rPr>
              <a:t>3. Note in writing, on the template, the sequence of feelings you experienced during this period. Rate each on a scale of 0-10 with 10 being the most intense you’ve ever felt this feeling</a:t>
            </a:r>
          </a:p>
          <a:p>
            <a:pPr>
              <a:lnSpc>
                <a:spcPct val="90000"/>
              </a:lnSpc>
            </a:pPr>
            <a:r>
              <a:rPr lang="en-CA" sz="2000" dirty="0">
                <a:latin typeface="Arial" panose="020B0604020202020204" pitchFamily="34" charset="0"/>
                <a:cs typeface="Arial" panose="020B0604020202020204" pitchFamily="34" charset="0"/>
              </a:rPr>
              <a:t>4. Observe and note the physical sensations you experienced during the activation without judging or trying to change them</a:t>
            </a:r>
          </a:p>
          <a:p>
            <a:pPr>
              <a:lnSpc>
                <a:spcPct val="90000"/>
              </a:lnSpc>
            </a:pPr>
            <a:r>
              <a:rPr lang="en-CA" sz="2000" dirty="0">
                <a:latin typeface="Arial" panose="020B0604020202020204" pitchFamily="34" charset="0"/>
                <a:cs typeface="Arial" panose="020B0604020202020204" pitchFamily="34" charset="0"/>
              </a:rPr>
              <a:t>5. Note in writing, on the template, the thoughts that accompanied each of your feelings</a:t>
            </a:r>
          </a:p>
          <a:p>
            <a:pPr>
              <a:lnSpc>
                <a:spcPct val="90000"/>
              </a:lnSpc>
            </a:pPr>
            <a:r>
              <a:rPr lang="en-CA" sz="2000" dirty="0">
                <a:latin typeface="Arial" panose="020B0604020202020204" pitchFamily="34" charset="0"/>
                <a:cs typeface="Arial" panose="020B0604020202020204" pitchFamily="34" charset="0"/>
              </a:rPr>
              <a:t>6. Note what you did, or wanted to do but stopped yourself from doing during the period of activation</a:t>
            </a:r>
          </a:p>
          <a:p>
            <a:pPr>
              <a:lnSpc>
                <a:spcPct val="90000"/>
              </a:lnSpc>
            </a:pPr>
            <a:r>
              <a:rPr lang="en-CA" sz="2000" dirty="0">
                <a:latin typeface="Arial" panose="020B0604020202020204" pitchFamily="34" charset="0"/>
                <a:cs typeface="Arial" panose="020B0604020202020204" pitchFamily="34" charset="0"/>
              </a:rPr>
              <a:t>7. Note on a 0-10 scale what your energy balance, reserves or stores (how full your gas tank), and crisis risk were just prior to the time for which you’re doing the chain analysis. </a:t>
            </a:r>
          </a:p>
        </p:txBody>
      </p:sp>
      <p:graphicFrame>
        <p:nvGraphicFramePr>
          <p:cNvPr id="4" name="Table 3">
            <a:extLst>
              <a:ext uri="{FF2B5EF4-FFF2-40B4-BE49-F238E27FC236}">
                <a16:creationId xmlns:a16="http://schemas.microsoft.com/office/drawing/2014/main" id="{169A7A62-35FE-F4CB-70F3-B1C4AE791B2A}"/>
              </a:ext>
            </a:extLst>
          </p:cNvPr>
          <p:cNvGraphicFramePr>
            <a:graphicFrameLocks noGrp="1"/>
          </p:cNvGraphicFramePr>
          <p:nvPr>
            <p:extLst>
              <p:ext uri="{D42A27DB-BD31-4B8C-83A1-F6EECF244321}">
                <p14:modId xmlns:p14="http://schemas.microsoft.com/office/powerpoint/2010/main" val="2187297805"/>
              </p:ext>
            </p:extLst>
          </p:nvPr>
        </p:nvGraphicFramePr>
        <p:xfrm>
          <a:off x="7150644" y="987403"/>
          <a:ext cx="5041356" cy="5914434"/>
        </p:xfrm>
        <a:graphic>
          <a:graphicData uri="http://schemas.openxmlformats.org/drawingml/2006/table">
            <a:tbl>
              <a:tblPr>
                <a:noFill/>
                <a:tableStyleId>{8EC20E35-A176-4012-BC5E-935CFFF8708E}</a:tableStyleId>
              </a:tblPr>
              <a:tblGrid>
                <a:gridCol w="2719439">
                  <a:extLst>
                    <a:ext uri="{9D8B030D-6E8A-4147-A177-3AD203B41FA5}">
                      <a16:colId xmlns:a16="http://schemas.microsoft.com/office/drawing/2014/main" val="297926544"/>
                    </a:ext>
                  </a:extLst>
                </a:gridCol>
                <a:gridCol w="1100544">
                  <a:extLst>
                    <a:ext uri="{9D8B030D-6E8A-4147-A177-3AD203B41FA5}">
                      <a16:colId xmlns:a16="http://schemas.microsoft.com/office/drawing/2014/main" val="1367139467"/>
                    </a:ext>
                  </a:extLst>
                </a:gridCol>
                <a:gridCol w="1221373">
                  <a:extLst>
                    <a:ext uri="{9D8B030D-6E8A-4147-A177-3AD203B41FA5}">
                      <a16:colId xmlns:a16="http://schemas.microsoft.com/office/drawing/2014/main" val="235125009"/>
                    </a:ext>
                  </a:extLst>
                </a:gridCol>
              </a:tblGrid>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Remember to stay in window of tolerance by pendulating</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93403686"/>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the topography of your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132259573"/>
                  </a:ext>
                </a:extLst>
              </a:tr>
              <a:tr h="583458">
                <a:tc>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Was there a trigger(s) for the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19009970"/>
                  </a:ext>
                </a:extLst>
              </a:tr>
              <a:tr h="583458">
                <a:tc>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did you feel when activated ?</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3864757755"/>
                  </a:ext>
                </a:extLst>
              </a:tr>
              <a:tr h="583458">
                <a:tc gridSpan="3">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Notice the sensations in your body without judging or trying to change them</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85422506"/>
                  </a:ext>
                </a:extLst>
              </a:tr>
              <a:tr h="583458">
                <a:tc gridSpan="2">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thoughts were associated with each feeling listed above?</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4218631300"/>
                  </a:ext>
                </a:extLst>
              </a:tr>
              <a:tr h="583458">
                <a:tc gridSpan="2">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behaviors or urges were associated with each feeling?</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16030505"/>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your energy balance before the activation? 0-10</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959730739"/>
                  </a:ext>
                </a:extLst>
              </a:tr>
            </a:tbl>
          </a:graphicData>
        </a:graphic>
      </p:graphicFrame>
      <p:sp>
        <p:nvSpPr>
          <p:cNvPr id="6" name="TextBox 5">
            <a:extLst>
              <a:ext uri="{FF2B5EF4-FFF2-40B4-BE49-F238E27FC236}">
                <a16:creationId xmlns:a16="http://schemas.microsoft.com/office/drawing/2014/main" id="{CEBA3572-2C6B-87A1-3A0C-6A4CF8167325}"/>
              </a:ext>
            </a:extLst>
          </p:cNvPr>
          <p:cNvSpPr txBox="1"/>
          <p:nvPr/>
        </p:nvSpPr>
        <p:spPr>
          <a:xfrm>
            <a:off x="8443534" y="500016"/>
            <a:ext cx="2676581" cy="523220"/>
          </a:xfrm>
          <a:prstGeom prst="rect">
            <a:avLst/>
          </a:prstGeom>
          <a:noFill/>
        </p:spPr>
        <p:txBody>
          <a:bodyPr wrap="square">
            <a:spAutoFit/>
          </a:bodyPr>
          <a:lstStyle/>
          <a:p>
            <a:r>
              <a:rPr lang="en-CA" sz="2800" dirty="0">
                <a:solidFill>
                  <a:schemeClr val="bg1"/>
                </a:solidFill>
              </a:rPr>
              <a:t> TEMPLATE </a:t>
            </a:r>
            <a:endParaRPr lang="en-CA" sz="2800" dirty="0"/>
          </a:p>
        </p:txBody>
      </p:sp>
      <p:sp>
        <p:nvSpPr>
          <p:cNvPr id="7" name="TextBox 6">
            <a:extLst>
              <a:ext uri="{FF2B5EF4-FFF2-40B4-BE49-F238E27FC236}">
                <a16:creationId xmlns:a16="http://schemas.microsoft.com/office/drawing/2014/main" id="{AEC43FA2-0C63-0298-219E-75E84C4A1C95}"/>
              </a:ext>
            </a:extLst>
          </p:cNvPr>
          <p:cNvSpPr txBox="1"/>
          <p:nvPr/>
        </p:nvSpPr>
        <p:spPr>
          <a:xfrm>
            <a:off x="4310695" y="-87869"/>
            <a:ext cx="6121908" cy="707886"/>
          </a:xfrm>
          <a:prstGeom prst="rect">
            <a:avLst/>
          </a:prstGeom>
          <a:noFill/>
        </p:spPr>
        <p:txBody>
          <a:bodyPr wrap="square">
            <a:spAutoFit/>
          </a:bodyPr>
          <a:lstStyle/>
          <a:p>
            <a:r>
              <a:rPr lang="en-CA" sz="4000" dirty="0">
                <a:solidFill>
                  <a:schemeClr val="bg1"/>
                </a:solidFill>
              </a:rPr>
              <a:t>CHAIN ANALYSIS</a:t>
            </a:r>
            <a:endParaRPr lang="en-CA" sz="4000" dirty="0"/>
          </a:p>
        </p:txBody>
      </p:sp>
      <p:sp>
        <p:nvSpPr>
          <p:cNvPr id="5" name="Slide Number Placeholder 4">
            <a:extLst>
              <a:ext uri="{FF2B5EF4-FFF2-40B4-BE49-F238E27FC236}">
                <a16:creationId xmlns:a16="http://schemas.microsoft.com/office/drawing/2014/main" id="{022FAC5F-3DE5-1118-EB33-0234E6B9094E}"/>
              </a:ext>
            </a:extLst>
          </p:cNvPr>
          <p:cNvSpPr>
            <a:spLocks noGrp="1"/>
          </p:cNvSpPr>
          <p:nvPr>
            <p:ph type="sldNum" sz="quarter" idx="12"/>
          </p:nvPr>
        </p:nvSpPr>
        <p:spPr/>
        <p:txBody>
          <a:bodyPr/>
          <a:lstStyle/>
          <a:p>
            <a:fld id="{33ED1689-1C0B-4D00-A14A-39B713266422}" type="slidenum">
              <a:rPr lang="en-CA" smtClean="0"/>
              <a:t>84</a:t>
            </a:fld>
            <a:endParaRPr lang="en-CA"/>
          </a:p>
        </p:txBody>
      </p:sp>
    </p:spTree>
    <p:extLst>
      <p:ext uri="{BB962C8B-B14F-4D97-AF65-F5344CB8AC3E}">
        <p14:creationId xmlns:p14="http://schemas.microsoft.com/office/powerpoint/2010/main" val="54873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7C5C20-A288-5B6C-FEF9-471B8A938CA8}"/>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354273" y="1377772"/>
            <a:ext cx="11634281" cy="486574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949D7466-E092-D040-C7CE-5BD4EAE79334}"/>
              </a:ext>
            </a:extLst>
          </p:cNvPr>
          <p:cNvSpPr txBox="1"/>
          <p:nvPr/>
        </p:nvSpPr>
        <p:spPr>
          <a:xfrm>
            <a:off x="3032287" y="256264"/>
            <a:ext cx="6127422" cy="646331"/>
          </a:xfrm>
          <a:prstGeom prst="rect">
            <a:avLst/>
          </a:prstGeom>
          <a:noFill/>
        </p:spPr>
        <p:txBody>
          <a:bodyPr wrap="square">
            <a:spAutoFit/>
          </a:bodyPr>
          <a:lstStyle/>
          <a:p>
            <a:r>
              <a:rPr lang="en-CA" sz="3600" dirty="0">
                <a:solidFill>
                  <a:schemeClr val="bg1"/>
                </a:solidFill>
              </a:rPr>
              <a:t>BRUCE’S HOLES DIARY CARD</a:t>
            </a:r>
            <a:endParaRPr lang="en-CA" sz="3600" dirty="0"/>
          </a:p>
        </p:txBody>
      </p:sp>
      <p:sp>
        <p:nvSpPr>
          <p:cNvPr id="6" name="TextBox 5">
            <a:extLst>
              <a:ext uri="{FF2B5EF4-FFF2-40B4-BE49-F238E27FC236}">
                <a16:creationId xmlns:a16="http://schemas.microsoft.com/office/drawing/2014/main" id="{BD2E3E5A-BA66-73DE-1D61-9886FC2B738F}"/>
              </a:ext>
            </a:extLst>
          </p:cNvPr>
          <p:cNvSpPr txBox="1"/>
          <p:nvPr/>
        </p:nvSpPr>
        <p:spPr>
          <a:xfrm>
            <a:off x="624525" y="2803630"/>
            <a:ext cx="7803037" cy="338554"/>
          </a:xfrm>
          <a:prstGeom prst="rect">
            <a:avLst/>
          </a:prstGeom>
          <a:noFill/>
        </p:spPr>
        <p:txBody>
          <a:bodyPr wrap="square">
            <a:spAutoFit/>
          </a:bodyPr>
          <a:lstStyle/>
          <a:p>
            <a:r>
              <a:rPr lang="en-US" sz="1600" dirty="0">
                <a:solidFill>
                  <a:srgbClr val="FF0000"/>
                </a:solidFill>
                <a:latin typeface="Arial" panose="020B0604020202020204" pitchFamily="34" charset="0"/>
                <a:cs typeface="Arial" panose="020B0604020202020204" pitchFamily="34" charset="0"/>
              </a:rPr>
              <a:t>Feeling bad     3   3    1   0    4   4    9   8    8    6   4    4    3</a:t>
            </a:r>
            <a:endParaRPr lang="en-CA" sz="1600" dirty="0">
              <a:solidFill>
                <a:srgbClr val="FF0000"/>
              </a:solidFill>
            </a:endParaRPr>
          </a:p>
        </p:txBody>
      </p:sp>
      <p:sp>
        <p:nvSpPr>
          <p:cNvPr id="7" name="Arrow: Down 6">
            <a:extLst>
              <a:ext uri="{FF2B5EF4-FFF2-40B4-BE49-F238E27FC236}">
                <a16:creationId xmlns:a16="http://schemas.microsoft.com/office/drawing/2014/main" id="{AB6EF75F-589A-E0A6-11DC-489D8A045417}"/>
              </a:ext>
            </a:extLst>
          </p:cNvPr>
          <p:cNvSpPr/>
          <p:nvPr/>
        </p:nvSpPr>
        <p:spPr>
          <a:xfrm>
            <a:off x="3874418" y="2381821"/>
            <a:ext cx="245096" cy="36844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87818E2D-9A78-EBAA-E1EE-46C5B6BB0183}"/>
              </a:ext>
            </a:extLst>
          </p:cNvPr>
          <p:cNvSpPr>
            <a:spLocks noGrp="1"/>
          </p:cNvSpPr>
          <p:nvPr>
            <p:ph type="sldNum" sz="quarter" idx="12"/>
          </p:nvPr>
        </p:nvSpPr>
        <p:spPr/>
        <p:txBody>
          <a:bodyPr/>
          <a:lstStyle/>
          <a:p>
            <a:fld id="{33ED1689-1C0B-4D00-A14A-39B713266422}" type="slidenum">
              <a:rPr lang="en-CA" smtClean="0"/>
              <a:t>85</a:t>
            </a:fld>
            <a:endParaRPr lang="en-CA"/>
          </a:p>
        </p:txBody>
      </p:sp>
    </p:spTree>
    <p:extLst>
      <p:ext uri="{BB962C8B-B14F-4D97-AF65-F5344CB8AC3E}">
        <p14:creationId xmlns:p14="http://schemas.microsoft.com/office/powerpoint/2010/main" val="8113093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E4CEE-CCC9-A5ED-69D4-43FCF10853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55AC86-BCAA-5286-11CD-62C974F3C037}"/>
              </a:ext>
            </a:extLst>
          </p:cNvPr>
          <p:cNvSpPr>
            <a:spLocks noGrp="1"/>
          </p:cNvSpPr>
          <p:nvPr>
            <p:ph type="title" idx="4294967295"/>
          </p:nvPr>
        </p:nvSpPr>
        <p:spPr>
          <a:xfrm>
            <a:off x="2111990" y="361398"/>
            <a:ext cx="2520311" cy="862013"/>
          </a:xfrm>
        </p:spPr>
        <p:txBody>
          <a:bodyPr>
            <a:noAutofit/>
          </a:bodyPr>
          <a:lstStyle/>
          <a:p>
            <a:pPr algn="r"/>
            <a:r>
              <a:rPr lang="en-CA" sz="3200" dirty="0">
                <a:solidFill>
                  <a:schemeClr val="bg1"/>
                </a:solidFill>
              </a:rPr>
              <a:t> </a:t>
            </a:r>
            <a:r>
              <a:rPr lang="en-CA" sz="2800" dirty="0">
                <a:solidFill>
                  <a:schemeClr val="bg1"/>
                </a:solidFill>
              </a:rPr>
              <a:t>algorithm </a:t>
            </a:r>
          </a:p>
        </p:txBody>
      </p:sp>
      <p:sp>
        <p:nvSpPr>
          <p:cNvPr id="3" name="Content Placeholder 2">
            <a:extLst>
              <a:ext uri="{FF2B5EF4-FFF2-40B4-BE49-F238E27FC236}">
                <a16:creationId xmlns:a16="http://schemas.microsoft.com/office/drawing/2014/main" id="{7CAF3459-7B08-589E-C2EC-5A3762E973F6}"/>
              </a:ext>
            </a:extLst>
          </p:cNvPr>
          <p:cNvSpPr>
            <a:spLocks noGrp="1"/>
          </p:cNvSpPr>
          <p:nvPr>
            <p:ph idx="4294967295"/>
          </p:nvPr>
        </p:nvSpPr>
        <p:spPr>
          <a:xfrm>
            <a:off x="0" y="1096170"/>
            <a:ext cx="6878637" cy="5754687"/>
          </a:xfrm>
        </p:spPr>
        <p:txBody>
          <a:bodyPr>
            <a:normAutofit fontScale="85000" lnSpcReduction="10000"/>
          </a:bodyPr>
          <a:lstStyle/>
          <a:p>
            <a:pPr>
              <a:lnSpc>
                <a:spcPct val="90000"/>
              </a:lnSpc>
            </a:pPr>
            <a:r>
              <a:rPr lang="en-CA" sz="2000" dirty="0">
                <a:latin typeface="Arial" panose="020B0604020202020204" pitchFamily="34" charset="0"/>
                <a:cs typeface="Arial" panose="020B0604020202020204" pitchFamily="34" charset="0"/>
              </a:rPr>
              <a:t>Find a higher than your baseline number on your holes diary to do a holes analysis</a:t>
            </a:r>
          </a:p>
          <a:p>
            <a:pPr>
              <a:lnSpc>
                <a:spcPct val="90000"/>
              </a:lnSpc>
            </a:pPr>
            <a:r>
              <a:rPr lang="en-CA" sz="2400" dirty="0">
                <a:solidFill>
                  <a:srgbClr val="FF0000"/>
                </a:solidFill>
                <a:latin typeface="Arial" panose="020B0604020202020204" pitchFamily="34" charset="0"/>
                <a:cs typeface="Arial" panose="020B0604020202020204" pitchFamily="34" charset="0"/>
              </a:rPr>
              <a:t>1. Map out the “topography” of the intensity of your activation around the time period for which you are doing the holes analysis. How did the intensity of your feelings, thoughts, and behaviors change over time?</a:t>
            </a:r>
          </a:p>
          <a:p>
            <a:pPr>
              <a:lnSpc>
                <a:spcPct val="90000"/>
              </a:lnSpc>
            </a:pPr>
            <a:r>
              <a:rPr lang="en-CA" sz="2000" dirty="0">
                <a:latin typeface="Arial" panose="020B0604020202020204" pitchFamily="34" charset="0"/>
                <a:cs typeface="Arial" panose="020B0604020202020204" pitchFamily="34" charset="0"/>
              </a:rPr>
              <a:t>2. On the chain analysis template, note in writing, if there were any events that were  triggers for your increase in activation ?</a:t>
            </a:r>
          </a:p>
          <a:p>
            <a:pPr>
              <a:lnSpc>
                <a:spcPct val="90000"/>
              </a:lnSpc>
            </a:pPr>
            <a:r>
              <a:rPr lang="en-CA" sz="2000" dirty="0">
                <a:latin typeface="Arial" panose="020B0604020202020204" pitchFamily="34" charset="0"/>
                <a:cs typeface="Arial" panose="020B0604020202020204" pitchFamily="34" charset="0"/>
              </a:rPr>
              <a:t>3. Note in writing, on the template, the sequence of feelings you experienced during this period. Rate each on a scale of 0-10 with 10 being the most intense you’ve ever felt this feeling</a:t>
            </a:r>
          </a:p>
          <a:p>
            <a:pPr>
              <a:lnSpc>
                <a:spcPct val="90000"/>
              </a:lnSpc>
            </a:pPr>
            <a:r>
              <a:rPr lang="en-CA" sz="2000" dirty="0">
                <a:latin typeface="Arial" panose="020B0604020202020204" pitchFamily="34" charset="0"/>
                <a:cs typeface="Arial" panose="020B0604020202020204" pitchFamily="34" charset="0"/>
              </a:rPr>
              <a:t>4. Observe and note the physical sensations you experienced during the activation without judging or trying to change them</a:t>
            </a:r>
          </a:p>
          <a:p>
            <a:pPr>
              <a:lnSpc>
                <a:spcPct val="90000"/>
              </a:lnSpc>
            </a:pPr>
            <a:r>
              <a:rPr lang="en-CA" sz="2000" dirty="0">
                <a:latin typeface="Arial" panose="020B0604020202020204" pitchFamily="34" charset="0"/>
                <a:cs typeface="Arial" panose="020B0604020202020204" pitchFamily="34" charset="0"/>
              </a:rPr>
              <a:t>5. Note in writing, on the template, the thoughts that accompanied each of your feelings</a:t>
            </a:r>
          </a:p>
          <a:p>
            <a:pPr>
              <a:lnSpc>
                <a:spcPct val="90000"/>
              </a:lnSpc>
            </a:pPr>
            <a:r>
              <a:rPr lang="en-CA" sz="2000" dirty="0">
                <a:latin typeface="Arial" panose="020B0604020202020204" pitchFamily="34" charset="0"/>
                <a:cs typeface="Arial" panose="020B0604020202020204" pitchFamily="34" charset="0"/>
              </a:rPr>
              <a:t>6. Note what you did, or wanted to do but stopped yourself from doing during the period of activation</a:t>
            </a:r>
          </a:p>
          <a:p>
            <a:pPr>
              <a:lnSpc>
                <a:spcPct val="90000"/>
              </a:lnSpc>
            </a:pPr>
            <a:r>
              <a:rPr lang="en-CA" sz="2000" dirty="0">
                <a:latin typeface="Arial" panose="020B0604020202020204" pitchFamily="34" charset="0"/>
                <a:cs typeface="Arial" panose="020B0604020202020204" pitchFamily="34" charset="0"/>
              </a:rPr>
              <a:t>7. Note on a 0-10 scale what your energy balance, reserves or stores (how full your gas tank), and crisis risk were just prior to the time for which you’re doing the chain analysis. </a:t>
            </a:r>
          </a:p>
        </p:txBody>
      </p:sp>
      <p:graphicFrame>
        <p:nvGraphicFramePr>
          <p:cNvPr id="4" name="Table 3">
            <a:extLst>
              <a:ext uri="{FF2B5EF4-FFF2-40B4-BE49-F238E27FC236}">
                <a16:creationId xmlns:a16="http://schemas.microsoft.com/office/drawing/2014/main" id="{BAF1188F-3F5E-AB8A-F251-D63B6EE7E2F1}"/>
              </a:ext>
            </a:extLst>
          </p:cNvPr>
          <p:cNvGraphicFramePr>
            <a:graphicFrameLocks noGrp="1"/>
          </p:cNvGraphicFramePr>
          <p:nvPr>
            <p:extLst>
              <p:ext uri="{D42A27DB-BD31-4B8C-83A1-F6EECF244321}">
                <p14:modId xmlns:p14="http://schemas.microsoft.com/office/powerpoint/2010/main" val="21861024"/>
              </p:ext>
            </p:extLst>
          </p:nvPr>
        </p:nvGraphicFramePr>
        <p:xfrm>
          <a:off x="7150644" y="648849"/>
          <a:ext cx="5041356" cy="6281075"/>
        </p:xfrm>
        <a:graphic>
          <a:graphicData uri="http://schemas.openxmlformats.org/drawingml/2006/table">
            <a:tbl>
              <a:tblPr>
                <a:noFill/>
                <a:tableStyleId>{8EC20E35-A176-4012-BC5E-935CFFF8708E}</a:tableStyleId>
              </a:tblPr>
              <a:tblGrid>
                <a:gridCol w="2719439">
                  <a:extLst>
                    <a:ext uri="{9D8B030D-6E8A-4147-A177-3AD203B41FA5}">
                      <a16:colId xmlns:a16="http://schemas.microsoft.com/office/drawing/2014/main" val="297926544"/>
                    </a:ext>
                  </a:extLst>
                </a:gridCol>
                <a:gridCol w="1100544">
                  <a:extLst>
                    <a:ext uri="{9D8B030D-6E8A-4147-A177-3AD203B41FA5}">
                      <a16:colId xmlns:a16="http://schemas.microsoft.com/office/drawing/2014/main" val="1367139467"/>
                    </a:ext>
                  </a:extLst>
                </a:gridCol>
                <a:gridCol w="1221373">
                  <a:extLst>
                    <a:ext uri="{9D8B030D-6E8A-4147-A177-3AD203B41FA5}">
                      <a16:colId xmlns:a16="http://schemas.microsoft.com/office/drawing/2014/main" val="235125009"/>
                    </a:ext>
                  </a:extLst>
                </a:gridCol>
              </a:tblGrid>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Remember to stay in window of tolerance by pendulating</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93403686"/>
                  </a:ext>
                </a:extLst>
              </a:tr>
              <a:tr h="583458">
                <a:tc gridSpan="3">
                  <a:txBody>
                    <a:bodyPr/>
                    <a:lstStyle/>
                    <a:p>
                      <a:pPr algn="l">
                        <a:lnSpc>
                          <a:spcPct val="107000"/>
                        </a:lnSpc>
                        <a:spcAft>
                          <a:spcPts val="800"/>
                        </a:spcAft>
                      </a:pPr>
                      <a:r>
                        <a:rPr lang="en-CA" sz="2400" cap="none" spc="0" dirty="0">
                          <a:solidFill>
                            <a:srgbClr val="FF0000"/>
                          </a:solidFill>
                          <a:effectLst/>
                          <a:latin typeface="Arial" panose="020B0604020202020204" pitchFamily="34" charset="0"/>
                          <a:cs typeface="Arial" panose="020B0604020202020204" pitchFamily="34" charset="0"/>
                        </a:rPr>
                        <a:t>What was the topography of your activation?</a:t>
                      </a:r>
                      <a:endParaRPr lang="en-CA" sz="2400" cap="none" spc="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132259573"/>
                  </a:ext>
                </a:extLst>
              </a:tr>
              <a:tr h="583458">
                <a:tc>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Was there a trigger(s) for the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dirty="0">
                          <a:solidFill>
                            <a:schemeClr val="tx1"/>
                          </a:solidFill>
                          <a:effectLst/>
                        </a:rPr>
                        <a:t> </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19009970"/>
                  </a:ext>
                </a:extLst>
              </a:tr>
              <a:tr h="583458">
                <a:tc>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did you feel when activated ?</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3864757755"/>
                  </a:ext>
                </a:extLst>
              </a:tr>
              <a:tr h="583458">
                <a:tc gridSpan="3">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Notice the sensations in your body without judging or trying to change them</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85422506"/>
                  </a:ext>
                </a:extLst>
              </a:tr>
              <a:tr h="583458">
                <a:tc gridSpan="2">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thoughts were associated with each feeling listed above?</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dirty="0"/>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4218631300"/>
                  </a:ext>
                </a:extLst>
              </a:tr>
              <a:tr h="583458">
                <a:tc gridSpan="2">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behaviors or urges were associated with each feeling?</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16030505"/>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your energy balance before the activation? 0-10</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959730739"/>
                  </a:ext>
                </a:extLst>
              </a:tr>
            </a:tbl>
          </a:graphicData>
        </a:graphic>
      </p:graphicFrame>
      <p:sp>
        <p:nvSpPr>
          <p:cNvPr id="6" name="TextBox 5">
            <a:extLst>
              <a:ext uri="{FF2B5EF4-FFF2-40B4-BE49-F238E27FC236}">
                <a16:creationId xmlns:a16="http://schemas.microsoft.com/office/drawing/2014/main" id="{83CC5455-D5ED-242F-A32E-2FF31D1A4B97}"/>
              </a:ext>
            </a:extLst>
          </p:cNvPr>
          <p:cNvSpPr txBox="1"/>
          <p:nvPr/>
        </p:nvSpPr>
        <p:spPr>
          <a:xfrm>
            <a:off x="8462584" y="66542"/>
            <a:ext cx="2676581" cy="523220"/>
          </a:xfrm>
          <a:prstGeom prst="rect">
            <a:avLst/>
          </a:prstGeom>
          <a:noFill/>
        </p:spPr>
        <p:txBody>
          <a:bodyPr wrap="square">
            <a:spAutoFit/>
          </a:bodyPr>
          <a:lstStyle/>
          <a:p>
            <a:r>
              <a:rPr lang="en-CA" sz="2800" dirty="0">
                <a:solidFill>
                  <a:schemeClr val="bg1"/>
                </a:solidFill>
              </a:rPr>
              <a:t> TEMPLATE </a:t>
            </a:r>
            <a:endParaRPr lang="en-CA" sz="2800" dirty="0"/>
          </a:p>
        </p:txBody>
      </p:sp>
      <p:sp>
        <p:nvSpPr>
          <p:cNvPr id="7" name="TextBox 6">
            <a:extLst>
              <a:ext uri="{FF2B5EF4-FFF2-40B4-BE49-F238E27FC236}">
                <a16:creationId xmlns:a16="http://schemas.microsoft.com/office/drawing/2014/main" id="{C8EC0CA2-C012-2D81-6432-794923DF512E}"/>
              </a:ext>
            </a:extLst>
          </p:cNvPr>
          <p:cNvSpPr txBox="1"/>
          <p:nvPr/>
        </p:nvSpPr>
        <p:spPr>
          <a:xfrm>
            <a:off x="4367845" y="7455"/>
            <a:ext cx="6121908" cy="707886"/>
          </a:xfrm>
          <a:prstGeom prst="rect">
            <a:avLst/>
          </a:prstGeom>
          <a:noFill/>
        </p:spPr>
        <p:txBody>
          <a:bodyPr wrap="square">
            <a:spAutoFit/>
          </a:bodyPr>
          <a:lstStyle/>
          <a:p>
            <a:r>
              <a:rPr lang="en-CA" sz="4000" dirty="0">
                <a:solidFill>
                  <a:schemeClr val="bg1"/>
                </a:solidFill>
              </a:rPr>
              <a:t>HOLES ANALYSIS</a:t>
            </a:r>
            <a:endParaRPr lang="en-CA" sz="4000" dirty="0"/>
          </a:p>
        </p:txBody>
      </p:sp>
      <p:sp>
        <p:nvSpPr>
          <p:cNvPr id="5" name="Slide Number Placeholder 4">
            <a:extLst>
              <a:ext uri="{FF2B5EF4-FFF2-40B4-BE49-F238E27FC236}">
                <a16:creationId xmlns:a16="http://schemas.microsoft.com/office/drawing/2014/main" id="{9D61B65D-D2FF-63E9-FFBC-FD4D239A2EC1}"/>
              </a:ext>
            </a:extLst>
          </p:cNvPr>
          <p:cNvSpPr>
            <a:spLocks noGrp="1"/>
          </p:cNvSpPr>
          <p:nvPr>
            <p:ph type="sldNum" sz="quarter" idx="12"/>
          </p:nvPr>
        </p:nvSpPr>
        <p:spPr/>
        <p:txBody>
          <a:bodyPr/>
          <a:lstStyle/>
          <a:p>
            <a:fld id="{33ED1689-1C0B-4D00-A14A-39B713266422}" type="slidenum">
              <a:rPr lang="en-CA" smtClean="0"/>
              <a:t>86</a:t>
            </a:fld>
            <a:endParaRPr lang="en-CA"/>
          </a:p>
        </p:txBody>
      </p:sp>
    </p:spTree>
    <p:extLst>
      <p:ext uri="{BB962C8B-B14F-4D97-AF65-F5344CB8AC3E}">
        <p14:creationId xmlns:p14="http://schemas.microsoft.com/office/powerpoint/2010/main" val="219882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91587-56A7-16B7-BC48-AFBD3151117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8D79C0-AD3C-77D1-3BF6-889B9E118F4E}"/>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354273" y="1377772"/>
            <a:ext cx="11634281" cy="486574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A636D370-B44E-345D-DBAD-EB902C1C4897}"/>
              </a:ext>
            </a:extLst>
          </p:cNvPr>
          <p:cNvSpPr txBox="1"/>
          <p:nvPr/>
        </p:nvSpPr>
        <p:spPr>
          <a:xfrm>
            <a:off x="2956872" y="64679"/>
            <a:ext cx="6127422" cy="1200329"/>
          </a:xfrm>
          <a:prstGeom prst="rect">
            <a:avLst/>
          </a:prstGeom>
          <a:noFill/>
        </p:spPr>
        <p:txBody>
          <a:bodyPr wrap="square">
            <a:spAutoFit/>
          </a:bodyPr>
          <a:lstStyle/>
          <a:p>
            <a:pPr algn="ctr"/>
            <a:r>
              <a:rPr lang="en-CA" sz="3600" dirty="0">
                <a:solidFill>
                  <a:schemeClr val="bg1"/>
                </a:solidFill>
              </a:rPr>
              <a:t>BRUCE’S HOLES DIARY CARD </a:t>
            </a:r>
            <a:r>
              <a:rPr lang="en-CA" sz="3600" u="sng" dirty="0">
                <a:solidFill>
                  <a:srgbClr val="FF0000"/>
                </a:solidFill>
              </a:rPr>
              <a:t>MACROTOPOGRAPHY</a:t>
            </a:r>
          </a:p>
        </p:txBody>
      </p:sp>
      <p:sp>
        <p:nvSpPr>
          <p:cNvPr id="6" name="TextBox 5">
            <a:extLst>
              <a:ext uri="{FF2B5EF4-FFF2-40B4-BE49-F238E27FC236}">
                <a16:creationId xmlns:a16="http://schemas.microsoft.com/office/drawing/2014/main" id="{3BC84305-C61D-67C2-B0C8-B918EC37D418}"/>
              </a:ext>
            </a:extLst>
          </p:cNvPr>
          <p:cNvSpPr txBox="1"/>
          <p:nvPr/>
        </p:nvSpPr>
        <p:spPr>
          <a:xfrm>
            <a:off x="624525" y="2803630"/>
            <a:ext cx="7803037" cy="338554"/>
          </a:xfrm>
          <a:prstGeom prst="rect">
            <a:avLst/>
          </a:prstGeom>
          <a:noFill/>
        </p:spPr>
        <p:txBody>
          <a:bodyPr wrap="square">
            <a:spAutoFit/>
          </a:bodyPr>
          <a:lstStyle/>
          <a:p>
            <a:r>
              <a:rPr lang="en-US" sz="1600" dirty="0">
                <a:solidFill>
                  <a:srgbClr val="FF0000"/>
                </a:solidFill>
                <a:latin typeface="Arial" panose="020B0604020202020204" pitchFamily="34" charset="0"/>
                <a:cs typeface="Arial" panose="020B0604020202020204" pitchFamily="34" charset="0"/>
              </a:rPr>
              <a:t>Feeling bad     3   3    1   0    4   4    9   8    8    6   4    4    3</a:t>
            </a:r>
            <a:endParaRPr lang="en-CA" sz="1600" dirty="0">
              <a:solidFill>
                <a:srgbClr val="FF0000"/>
              </a:solidFill>
            </a:endParaRPr>
          </a:p>
        </p:txBody>
      </p:sp>
      <p:sp>
        <p:nvSpPr>
          <p:cNvPr id="3" name="Slide Number Placeholder 2">
            <a:extLst>
              <a:ext uri="{FF2B5EF4-FFF2-40B4-BE49-F238E27FC236}">
                <a16:creationId xmlns:a16="http://schemas.microsoft.com/office/drawing/2014/main" id="{56B8F0F0-935C-1A07-F8AE-052D41EA68C6}"/>
              </a:ext>
            </a:extLst>
          </p:cNvPr>
          <p:cNvSpPr>
            <a:spLocks noGrp="1"/>
          </p:cNvSpPr>
          <p:nvPr>
            <p:ph type="sldNum" sz="quarter" idx="12"/>
          </p:nvPr>
        </p:nvSpPr>
        <p:spPr/>
        <p:txBody>
          <a:bodyPr/>
          <a:lstStyle/>
          <a:p>
            <a:fld id="{33ED1689-1C0B-4D00-A14A-39B713266422}" type="slidenum">
              <a:rPr lang="en-CA" smtClean="0"/>
              <a:t>87</a:t>
            </a:fld>
            <a:endParaRPr lang="en-CA"/>
          </a:p>
        </p:txBody>
      </p:sp>
    </p:spTree>
    <p:extLst>
      <p:ext uri="{BB962C8B-B14F-4D97-AF65-F5344CB8AC3E}">
        <p14:creationId xmlns:p14="http://schemas.microsoft.com/office/powerpoint/2010/main" val="14856093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A0C42-7D90-BEF8-9C5E-9403A4DA94E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F0F2BCF-EFCC-5C93-FA2B-B7D03EFF3FA6}"/>
              </a:ext>
            </a:extLst>
          </p:cNvPr>
          <p:cNvSpPr txBox="1"/>
          <p:nvPr/>
        </p:nvSpPr>
        <p:spPr>
          <a:xfrm>
            <a:off x="3233000" y="207390"/>
            <a:ext cx="5446337" cy="1200329"/>
          </a:xfrm>
          <a:prstGeom prst="rect">
            <a:avLst/>
          </a:prstGeom>
          <a:noFill/>
        </p:spPr>
        <p:txBody>
          <a:bodyPr wrap="square">
            <a:spAutoFit/>
          </a:bodyPr>
          <a:lstStyle/>
          <a:p>
            <a:pPr algn="ctr"/>
            <a:r>
              <a:rPr lang="en-CA" sz="3600" dirty="0">
                <a:solidFill>
                  <a:schemeClr val="bg1"/>
                </a:solidFill>
              </a:rPr>
              <a:t>BRUCE’S HOLES ANALYSIS </a:t>
            </a:r>
            <a:r>
              <a:rPr lang="en-CA" sz="3600" u="sng" dirty="0">
                <a:solidFill>
                  <a:srgbClr val="FF0000"/>
                </a:solidFill>
              </a:rPr>
              <a:t>MICROTOPOGRAPHY</a:t>
            </a:r>
          </a:p>
        </p:txBody>
      </p:sp>
      <p:sp>
        <p:nvSpPr>
          <p:cNvPr id="5" name="TextBox 4">
            <a:extLst>
              <a:ext uri="{FF2B5EF4-FFF2-40B4-BE49-F238E27FC236}">
                <a16:creationId xmlns:a16="http://schemas.microsoft.com/office/drawing/2014/main" id="{BAC41B94-5E3C-DAF8-DD26-09EE6D1B8546}"/>
              </a:ext>
            </a:extLst>
          </p:cNvPr>
          <p:cNvSpPr txBox="1"/>
          <p:nvPr/>
        </p:nvSpPr>
        <p:spPr>
          <a:xfrm>
            <a:off x="0" y="1678992"/>
            <a:ext cx="12063167" cy="2246769"/>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Microtopography</a:t>
            </a:r>
            <a:r>
              <a:rPr lang="en-US" sz="2000" dirty="0">
                <a:latin typeface="Arial" panose="020B0604020202020204" pitchFamily="34" charset="0"/>
                <a:cs typeface="Arial" panose="020B0604020202020204" pitchFamily="34" charset="0"/>
              </a:rPr>
              <a:t>:</a:t>
            </a:r>
            <a:r>
              <a:rPr lang="en-US" sz="2000" dirty="0">
                <a:solidFill>
                  <a:schemeClr val="bg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“Suddenly, they were passed on the road, by a large and loud pick-up truck, which seemed to have come out of nowhere, and had, after recklessly overtaking them, swerved back into their lane, just a couple of feet ahead of their vehicle. Sandra, a corrections officer, did not endure misbehavior well, and reaching over to the steering wheel, blasted the horn for what seemed like an eternity. For a moment, Bruce froze, and then, briskly pushed Sandra’s hand away, and gave her his angriest look. Not a word was spoken for the remainder of the drive. Sandra, quietly indignant, stared out the window.” </a:t>
            </a:r>
            <a:endParaRPr lang="en-CA" sz="2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D3B46F7-1F17-9916-612C-EDA389E4DAE6}"/>
              </a:ext>
            </a:extLst>
          </p:cNvPr>
          <p:cNvSpPr>
            <a:spLocks noGrp="1"/>
          </p:cNvSpPr>
          <p:nvPr>
            <p:ph type="sldNum" sz="quarter" idx="12"/>
          </p:nvPr>
        </p:nvSpPr>
        <p:spPr/>
        <p:txBody>
          <a:bodyPr/>
          <a:lstStyle/>
          <a:p>
            <a:fld id="{33ED1689-1C0B-4D00-A14A-39B713266422}" type="slidenum">
              <a:rPr lang="en-CA" smtClean="0"/>
              <a:t>88</a:t>
            </a:fld>
            <a:endParaRPr lang="en-CA"/>
          </a:p>
        </p:txBody>
      </p:sp>
    </p:spTree>
    <p:extLst>
      <p:ext uri="{BB962C8B-B14F-4D97-AF65-F5344CB8AC3E}">
        <p14:creationId xmlns:p14="http://schemas.microsoft.com/office/powerpoint/2010/main" val="29131259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9D5C9-44C1-507B-6D67-A4F1DC6730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1D61F9-2E12-F7F4-75CC-2AF3123FD74C}"/>
              </a:ext>
            </a:extLst>
          </p:cNvPr>
          <p:cNvSpPr>
            <a:spLocks noGrp="1"/>
          </p:cNvSpPr>
          <p:nvPr>
            <p:ph type="title" idx="4294967295"/>
          </p:nvPr>
        </p:nvSpPr>
        <p:spPr>
          <a:xfrm>
            <a:off x="2111990" y="361398"/>
            <a:ext cx="2520311" cy="862013"/>
          </a:xfrm>
        </p:spPr>
        <p:txBody>
          <a:bodyPr>
            <a:noAutofit/>
          </a:bodyPr>
          <a:lstStyle/>
          <a:p>
            <a:pPr algn="r"/>
            <a:r>
              <a:rPr lang="en-CA" sz="3200" dirty="0">
                <a:solidFill>
                  <a:schemeClr val="bg1"/>
                </a:solidFill>
              </a:rPr>
              <a:t> </a:t>
            </a:r>
            <a:r>
              <a:rPr lang="en-CA" sz="2800" dirty="0">
                <a:solidFill>
                  <a:schemeClr val="bg1"/>
                </a:solidFill>
              </a:rPr>
              <a:t>algorithm </a:t>
            </a:r>
          </a:p>
        </p:txBody>
      </p:sp>
      <p:sp>
        <p:nvSpPr>
          <p:cNvPr id="3" name="Content Placeholder 2">
            <a:extLst>
              <a:ext uri="{FF2B5EF4-FFF2-40B4-BE49-F238E27FC236}">
                <a16:creationId xmlns:a16="http://schemas.microsoft.com/office/drawing/2014/main" id="{B3CF56E5-53AC-8C26-0398-499707BBC4C1}"/>
              </a:ext>
            </a:extLst>
          </p:cNvPr>
          <p:cNvSpPr>
            <a:spLocks noGrp="1"/>
          </p:cNvSpPr>
          <p:nvPr>
            <p:ph idx="4294967295"/>
          </p:nvPr>
        </p:nvSpPr>
        <p:spPr>
          <a:xfrm>
            <a:off x="0" y="1096170"/>
            <a:ext cx="6878637" cy="6066630"/>
          </a:xfrm>
        </p:spPr>
        <p:txBody>
          <a:bodyPr>
            <a:normAutofit fontScale="85000" lnSpcReduction="10000"/>
          </a:bodyPr>
          <a:lstStyle/>
          <a:p>
            <a:pPr>
              <a:lnSpc>
                <a:spcPct val="90000"/>
              </a:lnSpc>
            </a:pPr>
            <a:r>
              <a:rPr lang="en-CA" sz="2000" dirty="0">
                <a:latin typeface="Arial" panose="020B0604020202020204" pitchFamily="34" charset="0"/>
                <a:cs typeface="Arial" panose="020B0604020202020204" pitchFamily="34" charset="0"/>
              </a:rPr>
              <a:t>Find a higher than your baseline number on your holes diary to do a holes analysis</a:t>
            </a:r>
          </a:p>
          <a:p>
            <a:pPr>
              <a:lnSpc>
                <a:spcPct val="90000"/>
              </a:lnSpc>
            </a:pPr>
            <a:r>
              <a:rPr lang="en-CA" sz="2000" dirty="0">
                <a:latin typeface="Arial" panose="020B0604020202020204" pitchFamily="34" charset="0"/>
                <a:cs typeface="Arial" panose="020B0604020202020204" pitchFamily="34" charset="0"/>
              </a:rPr>
              <a:t>1. Map out the “topography” of the intensity of your activation around the time period for which you are doing the holes analysis. How did the intensity of your feelings, thoughts, and behaviors change over time?</a:t>
            </a:r>
          </a:p>
          <a:p>
            <a:pPr>
              <a:lnSpc>
                <a:spcPct val="90000"/>
              </a:lnSpc>
            </a:pPr>
            <a:r>
              <a:rPr lang="en-CA" sz="2400" dirty="0">
                <a:solidFill>
                  <a:srgbClr val="FF0000"/>
                </a:solidFill>
                <a:latin typeface="Arial" panose="020B0604020202020204" pitchFamily="34" charset="0"/>
                <a:cs typeface="Arial" panose="020B0604020202020204" pitchFamily="34" charset="0"/>
              </a:rPr>
              <a:t>2. On the holes analysis template, note in writing, if there were any events that were  triggers for your increase in activation ?</a:t>
            </a:r>
          </a:p>
          <a:p>
            <a:pPr>
              <a:lnSpc>
                <a:spcPct val="90000"/>
              </a:lnSpc>
            </a:pPr>
            <a:r>
              <a:rPr lang="en-CA" sz="2000" dirty="0">
                <a:latin typeface="Arial" panose="020B0604020202020204" pitchFamily="34" charset="0"/>
                <a:cs typeface="Arial" panose="020B0604020202020204" pitchFamily="34" charset="0"/>
              </a:rPr>
              <a:t>3. Note in writing, on the template, the sequence of feelings you experienced during this period. Rate each on a scale of 0-10 with 10 being the most intense you’ve ever felt this feeling</a:t>
            </a:r>
          </a:p>
          <a:p>
            <a:pPr>
              <a:lnSpc>
                <a:spcPct val="90000"/>
              </a:lnSpc>
            </a:pPr>
            <a:r>
              <a:rPr lang="en-CA" sz="2000" dirty="0">
                <a:latin typeface="Arial" panose="020B0604020202020204" pitchFamily="34" charset="0"/>
                <a:cs typeface="Arial" panose="020B0604020202020204" pitchFamily="34" charset="0"/>
              </a:rPr>
              <a:t>4. Observe and note the physical sensations you experienced during the activation without judging or trying to change them</a:t>
            </a:r>
          </a:p>
          <a:p>
            <a:pPr>
              <a:lnSpc>
                <a:spcPct val="90000"/>
              </a:lnSpc>
            </a:pPr>
            <a:r>
              <a:rPr lang="en-CA" sz="2000" dirty="0">
                <a:latin typeface="Arial" panose="020B0604020202020204" pitchFamily="34" charset="0"/>
                <a:cs typeface="Arial" panose="020B0604020202020204" pitchFamily="34" charset="0"/>
              </a:rPr>
              <a:t>5. Note in writing, on the template, the thoughts that accompanied each of your feelings</a:t>
            </a:r>
          </a:p>
          <a:p>
            <a:pPr>
              <a:lnSpc>
                <a:spcPct val="90000"/>
              </a:lnSpc>
            </a:pPr>
            <a:r>
              <a:rPr lang="en-CA" sz="2000" dirty="0">
                <a:latin typeface="Arial" panose="020B0604020202020204" pitchFamily="34" charset="0"/>
                <a:cs typeface="Arial" panose="020B0604020202020204" pitchFamily="34" charset="0"/>
              </a:rPr>
              <a:t>6. Note what you did, or wanted to do but stopped yourself from doing during the period of activation</a:t>
            </a:r>
          </a:p>
          <a:p>
            <a:pPr>
              <a:lnSpc>
                <a:spcPct val="90000"/>
              </a:lnSpc>
            </a:pPr>
            <a:r>
              <a:rPr lang="en-CA" sz="2000" dirty="0">
                <a:latin typeface="Arial" panose="020B0604020202020204" pitchFamily="34" charset="0"/>
                <a:cs typeface="Arial" panose="020B0604020202020204" pitchFamily="34" charset="0"/>
              </a:rPr>
              <a:t>7. Note on a 0-10 scale what your energy balance, reserves or stores (how full your gas tank), and crisis risk were just prior to the time for which you’re doing the chain analysis. </a:t>
            </a:r>
          </a:p>
        </p:txBody>
      </p:sp>
      <p:graphicFrame>
        <p:nvGraphicFramePr>
          <p:cNvPr id="4" name="Table 3">
            <a:extLst>
              <a:ext uri="{FF2B5EF4-FFF2-40B4-BE49-F238E27FC236}">
                <a16:creationId xmlns:a16="http://schemas.microsoft.com/office/drawing/2014/main" id="{C8DD3DB8-BD11-B8B3-8A53-27E050FF96C4}"/>
              </a:ext>
            </a:extLst>
          </p:cNvPr>
          <p:cNvGraphicFramePr>
            <a:graphicFrameLocks noGrp="1"/>
          </p:cNvGraphicFramePr>
          <p:nvPr>
            <p:extLst>
              <p:ext uri="{D42A27DB-BD31-4B8C-83A1-F6EECF244321}">
                <p14:modId xmlns:p14="http://schemas.microsoft.com/office/powerpoint/2010/main" val="309598720"/>
              </p:ext>
            </p:extLst>
          </p:nvPr>
        </p:nvGraphicFramePr>
        <p:xfrm>
          <a:off x="7150644" y="363684"/>
          <a:ext cx="5041356" cy="6494316"/>
        </p:xfrm>
        <a:graphic>
          <a:graphicData uri="http://schemas.openxmlformats.org/drawingml/2006/table">
            <a:tbl>
              <a:tblPr>
                <a:noFill/>
                <a:tableStyleId>{8EC20E35-A176-4012-BC5E-935CFFF8708E}</a:tableStyleId>
              </a:tblPr>
              <a:tblGrid>
                <a:gridCol w="2719439">
                  <a:extLst>
                    <a:ext uri="{9D8B030D-6E8A-4147-A177-3AD203B41FA5}">
                      <a16:colId xmlns:a16="http://schemas.microsoft.com/office/drawing/2014/main" val="297926544"/>
                    </a:ext>
                  </a:extLst>
                </a:gridCol>
                <a:gridCol w="1100544">
                  <a:extLst>
                    <a:ext uri="{9D8B030D-6E8A-4147-A177-3AD203B41FA5}">
                      <a16:colId xmlns:a16="http://schemas.microsoft.com/office/drawing/2014/main" val="1367139467"/>
                    </a:ext>
                  </a:extLst>
                </a:gridCol>
                <a:gridCol w="1221373">
                  <a:extLst>
                    <a:ext uri="{9D8B030D-6E8A-4147-A177-3AD203B41FA5}">
                      <a16:colId xmlns:a16="http://schemas.microsoft.com/office/drawing/2014/main" val="235125009"/>
                    </a:ext>
                  </a:extLst>
                </a:gridCol>
              </a:tblGrid>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Remember to stay in window of tolerance by pendulating</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93403686"/>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the topography of your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132259573"/>
                  </a:ext>
                </a:extLst>
              </a:tr>
              <a:tr h="583458">
                <a:tc>
                  <a:txBody>
                    <a:bodyPr/>
                    <a:lstStyle/>
                    <a:p>
                      <a:pPr algn="l">
                        <a:lnSpc>
                          <a:spcPct val="107000"/>
                        </a:lnSpc>
                        <a:spcAft>
                          <a:spcPts val="800"/>
                        </a:spcAft>
                      </a:pPr>
                      <a:r>
                        <a:rPr lang="en-CA" sz="2400" cap="none" spc="0" dirty="0">
                          <a:solidFill>
                            <a:srgbClr val="FF0000"/>
                          </a:solidFill>
                          <a:effectLst/>
                          <a:latin typeface="Arial" panose="020B0604020202020204" pitchFamily="34" charset="0"/>
                          <a:cs typeface="Arial" panose="020B0604020202020204" pitchFamily="34" charset="0"/>
                        </a:rPr>
                        <a:t>Was there a trigger(s) for the activation?</a:t>
                      </a:r>
                      <a:endParaRPr lang="en-CA" sz="2400" cap="none" spc="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19009970"/>
                  </a:ext>
                </a:extLst>
              </a:tr>
              <a:tr h="583458">
                <a:tc>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did you feel when activated ?</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3864757755"/>
                  </a:ext>
                </a:extLst>
              </a:tr>
              <a:tr h="583458">
                <a:tc gridSpan="3">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Notice the sensations in your body without judging or trying to change them</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85422506"/>
                  </a:ext>
                </a:extLst>
              </a:tr>
              <a:tr h="583458">
                <a:tc gridSpan="2">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thoughts were associated with each feeling listed above?</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4218631300"/>
                  </a:ext>
                </a:extLst>
              </a:tr>
              <a:tr h="583458">
                <a:tc gridSpan="2">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behaviors or urges were associated with each feeling?</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16030505"/>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your energy balance before the activation? 0-10</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959730739"/>
                  </a:ext>
                </a:extLst>
              </a:tr>
            </a:tbl>
          </a:graphicData>
        </a:graphic>
      </p:graphicFrame>
      <p:sp>
        <p:nvSpPr>
          <p:cNvPr id="6" name="TextBox 5">
            <a:extLst>
              <a:ext uri="{FF2B5EF4-FFF2-40B4-BE49-F238E27FC236}">
                <a16:creationId xmlns:a16="http://schemas.microsoft.com/office/drawing/2014/main" id="{A3C9F9C3-919C-A394-8BD1-720797F840CA}"/>
              </a:ext>
            </a:extLst>
          </p:cNvPr>
          <p:cNvSpPr txBox="1"/>
          <p:nvPr/>
        </p:nvSpPr>
        <p:spPr>
          <a:xfrm>
            <a:off x="8472109" y="0"/>
            <a:ext cx="2676581" cy="523220"/>
          </a:xfrm>
          <a:prstGeom prst="rect">
            <a:avLst/>
          </a:prstGeom>
          <a:noFill/>
        </p:spPr>
        <p:txBody>
          <a:bodyPr wrap="square">
            <a:spAutoFit/>
          </a:bodyPr>
          <a:lstStyle/>
          <a:p>
            <a:r>
              <a:rPr lang="en-CA" sz="2800" dirty="0">
                <a:solidFill>
                  <a:schemeClr val="bg1"/>
                </a:solidFill>
              </a:rPr>
              <a:t> TEMPLATE </a:t>
            </a:r>
            <a:endParaRPr lang="en-CA" sz="2800" dirty="0"/>
          </a:p>
        </p:txBody>
      </p:sp>
      <p:sp>
        <p:nvSpPr>
          <p:cNvPr id="7" name="TextBox 6">
            <a:extLst>
              <a:ext uri="{FF2B5EF4-FFF2-40B4-BE49-F238E27FC236}">
                <a16:creationId xmlns:a16="http://schemas.microsoft.com/office/drawing/2014/main" id="{799C5960-39E2-0016-5B5F-14E7C972B7A9}"/>
              </a:ext>
            </a:extLst>
          </p:cNvPr>
          <p:cNvSpPr txBox="1"/>
          <p:nvPr/>
        </p:nvSpPr>
        <p:spPr>
          <a:xfrm>
            <a:off x="4310695" y="-87869"/>
            <a:ext cx="6121908" cy="707886"/>
          </a:xfrm>
          <a:prstGeom prst="rect">
            <a:avLst/>
          </a:prstGeom>
          <a:noFill/>
        </p:spPr>
        <p:txBody>
          <a:bodyPr wrap="square">
            <a:spAutoFit/>
          </a:bodyPr>
          <a:lstStyle/>
          <a:p>
            <a:r>
              <a:rPr lang="en-CA" sz="4000" dirty="0">
                <a:solidFill>
                  <a:schemeClr val="bg1"/>
                </a:solidFill>
              </a:rPr>
              <a:t>HOLES ANALYSIS</a:t>
            </a:r>
            <a:endParaRPr lang="en-CA" sz="4000" dirty="0"/>
          </a:p>
        </p:txBody>
      </p:sp>
      <p:sp>
        <p:nvSpPr>
          <p:cNvPr id="5" name="Slide Number Placeholder 4">
            <a:extLst>
              <a:ext uri="{FF2B5EF4-FFF2-40B4-BE49-F238E27FC236}">
                <a16:creationId xmlns:a16="http://schemas.microsoft.com/office/drawing/2014/main" id="{684C815E-3CD3-8673-0549-99E8824D4318}"/>
              </a:ext>
            </a:extLst>
          </p:cNvPr>
          <p:cNvSpPr>
            <a:spLocks noGrp="1"/>
          </p:cNvSpPr>
          <p:nvPr>
            <p:ph type="sldNum" sz="quarter" idx="12"/>
          </p:nvPr>
        </p:nvSpPr>
        <p:spPr/>
        <p:txBody>
          <a:bodyPr/>
          <a:lstStyle/>
          <a:p>
            <a:fld id="{33ED1689-1C0B-4D00-A14A-39B713266422}" type="slidenum">
              <a:rPr lang="en-CA" smtClean="0"/>
              <a:t>89</a:t>
            </a:fld>
            <a:endParaRPr lang="en-CA"/>
          </a:p>
        </p:txBody>
      </p:sp>
    </p:spTree>
    <p:extLst>
      <p:ext uri="{BB962C8B-B14F-4D97-AF65-F5344CB8AC3E}">
        <p14:creationId xmlns:p14="http://schemas.microsoft.com/office/powerpoint/2010/main" val="95878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1A76F-BF0C-007E-7AD8-66738D38C46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C5B829D-704D-A908-75F1-B37C61E9F745}"/>
              </a:ext>
            </a:extLst>
          </p:cNvPr>
          <p:cNvSpPr txBox="1"/>
          <p:nvPr/>
        </p:nvSpPr>
        <p:spPr>
          <a:xfrm>
            <a:off x="-19050" y="0"/>
            <a:ext cx="12192000" cy="6444585"/>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Again—gently tighten the muscles in your arms,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as if you’re slowly bending your elbows or bringing your hands toward your shoulders.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Hold… 3… 2… 1…</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and release.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the arms grow heavier and looser.”</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3. Shoulders and Neck (45 seconds)</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“Now lift your shoulders slightly toward your ears—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just a small movement.</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Feel the tension…</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Hold… 3… 2… 1…</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and let them drop and sink.</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Next, lightly press your shoulder blades together,</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as though opening the chest just a little.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Hold that mild tension… 3… 2… 1…</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and release.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the whole upper body soften.”</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2920CC4E-790E-893D-4026-B713E1CE91CF}"/>
              </a:ext>
            </a:extLst>
          </p:cNvPr>
          <p:cNvSpPr>
            <a:spLocks noGrp="1"/>
          </p:cNvSpPr>
          <p:nvPr>
            <p:ph type="sldNum" sz="quarter" idx="12"/>
          </p:nvPr>
        </p:nvSpPr>
        <p:spPr/>
        <p:txBody>
          <a:bodyPr/>
          <a:lstStyle/>
          <a:p>
            <a:fld id="{33ED1689-1C0B-4D00-A14A-39B713266422}" type="slidenum">
              <a:rPr lang="en-CA" smtClean="0"/>
              <a:t>9</a:t>
            </a:fld>
            <a:endParaRPr lang="en-CA"/>
          </a:p>
        </p:txBody>
      </p:sp>
    </p:spTree>
    <p:extLst>
      <p:ext uri="{BB962C8B-B14F-4D97-AF65-F5344CB8AC3E}">
        <p14:creationId xmlns:p14="http://schemas.microsoft.com/office/powerpoint/2010/main" val="29707849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1921BA-CFCF-AE93-8928-6DA9F12E0D44}"/>
              </a:ext>
            </a:extLst>
          </p:cNvPr>
          <p:cNvSpPr txBox="1"/>
          <p:nvPr/>
        </p:nvSpPr>
        <p:spPr>
          <a:xfrm>
            <a:off x="3308414" y="0"/>
            <a:ext cx="5446337" cy="646331"/>
          </a:xfrm>
          <a:prstGeom prst="rect">
            <a:avLst/>
          </a:prstGeom>
          <a:noFill/>
        </p:spPr>
        <p:txBody>
          <a:bodyPr wrap="square">
            <a:spAutoFit/>
          </a:bodyPr>
          <a:lstStyle/>
          <a:p>
            <a:r>
              <a:rPr lang="en-CA" sz="3600" dirty="0">
                <a:solidFill>
                  <a:schemeClr val="bg1"/>
                </a:solidFill>
              </a:rPr>
              <a:t>BRUCE’S HOLES ANALYSIS</a:t>
            </a:r>
            <a:endParaRPr lang="en-CA" sz="3600" dirty="0"/>
          </a:p>
        </p:txBody>
      </p:sp>
      <p:sp>
        <p:nvSpPr>
          <p:cNvPr id="5" name="TextBox 4">
            <a:extLst>
              <a:ext uri="{FF2B5EF4-FFF2-40B4-BE49-F238E27FC236}">
                <a16:creationId xmlns:a16="http://schemas.microsoft.com/office/drawing/2014/main" id="{F3A3357F-A22F-BC59-8C88-6ADFFAEF52BA}"/>
              </a:ext>
            </a:extLst>
          </p:cNvPr>
          <p:cNvSpPr txBox="1"/>
          <p:nvPr/>
        </p:nvSpPr>
        <p:spPr>
          <a:xfrm>
            <a:off x="0" y="726885"/>
            <a:ext cx="12063167" cy="3416320"/>
          </a:xfrm>
          <a:prstGeom prst="rect">
            <a:avLst/>
          </a:prstGeom>
          <a:noFill/>
        </p:spPr>
        <p:txBody>
          <a:bodyPr wrap="square">
            <a:spAutoFit/>
          </a:bodyPr>
          <a:lstStyle/>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Triggers</a:t>
            </a:r>
            <a:r>
              <a:rPr lang="en-US" sz="2400" b="0" i="0" dirty="0">
                <a:effectLst/>
                <a:latin typeface="Arial" panose="020B0604020202020204" pitchFamily="34" charset="0"/>
                <a:cs typeface="Arial" panose="020B0604020202020204" pitchFamily="34" charset="0"/>
              </a:rPr>
              <a:t>: “Bruce said that he had been to the funeral of an elderly aunt. It had taken place in</a:t>
            </a:r>
            <a:r>
              <a:rPr lang="en-US" sz="2400" dirty="0">
                <a:latin typeface="Arial" panose="020B0604020202020204" pitchFamily="34" charset="0"/>
                <a:cs typeface="Arial" panose="020B0604020202020204" pitchFamily="34" charset="0"/>
              </a:rPr>
              <a:t> a town a 2-hour drive from his home. </a:t>
            </a:r>
            <a:r>
              <a:rPr lang="en-US" sz="2400" dirty="0">
                <a:solidFill>
                  <a:schemeClr val="bg1"/>
                </a:solidFill>
                <a:latin typeface="Arial" panose="020B0604020202020204" pitchFamily="34" charset="0"/>
                <a:cs typeface="Arial" panose="020B0604020202020204" pitchFamily="34" charset="0"/>
              </a:rPr>
              <a:t>After the funeral, he and Sandra were driving back</a:t>
            </a:r>
            <a:r>
              <a:rPr lang="en-US" sz="2400" dirty="0">
                <a:latin typeface="Arial" panose="020B0604020202020204" pitchFamily="34" charset="0"/>
                <a:cs typeface="Arial" panose="020B0604020202020204" pitchFamily="34" charset="0"/>
              </a:rPr>
              <a:t>. Bruce was quietly absorbed in his thoughts. Having contact with his family always had an effect on him. Suddenly, they were passed on the road, by a large and loud </a:t>
            </a:r>
            <a:r>
              <a:rPr lang="en-US" sz="2400" dirty="0">
                <a:solidFill>
                  <a:schemeClr val="bg1"/>
                </a:solidFill>
                <a:latin typeface="Arial" panose="020B0604020202020204" pitchFamily="34" charset="0"/>
                <a:cs typeface="Arial" panose="020B0604020202020204" pitchFamily="34" charset="0"/>
              </a:rPr>
              <a:t>pick-up truck</a:t>
            </a:r>
            <a:r>
              <a:rPr lang="en-US" sz="2400" dirty="0">
                <a:latin typeface="Arial" panose="020B0604020202020204" pitchFamily="34" charset="0"/>
                <a:cs typeface="Arial" panose="020B0604020202020204" pitchFamily="34" charset="0"/>
              </a:rPr>
              <a:t>, which seemed to have come out of nowhere, and had, after </a:t>
            </a:r>
            <a:r>
              <a:rPr lang="en-US" sz="2400" dirty="0">
                <a:solidFill>
                  <a:schemeClr val="bg1"/>
                </a:solidFill>
                <a:latin typeface="Arial" panose="020B0604020202020204" pitchFamily="34" charset="0"/>
                <a:cs typeface="Arial" panose="020B0604020202020204" pitchFamily="34" charset="0"/>
              </a:rPr>
              <a:t>recklessly overtaking them</a:t>
            </a:r>
            <a:r>
              <a:rPr lang="en-US" sz="2400" dirty="0">
                <a:latin typeface="Arial" panose="020B0604020202020204" pitchFamily="34" charset="0"/>
                <a:cs typeface="Arial" panose="020B0604020202020204" pitchFamily="34" charset="0"/>
              </a:rPr>
              <a:t>, swerved back into their lane, just a couple of feet ahead of their vehicle. </a:t>
            </a:r>
            <a:r>
              <a:rPr lang="en-US" sz="2400" dirty="0">
                <a:solidFill>
                  <a:schemeClr val="bg1"/>
                </a:solidFill>
                <a:latin typeface="Arial" panose="020B0604020202020204" pitchFamily="34" charset="0"/>
                <a:cs typeface="Arial" panose="020B0604020202020204" pitchFamily="34" charset="0"/>
              </a:rPr>
              <a:t>Sandra</a:t>
            </a:r>
            <a:r>
              <a:rPr lang="en-US" sz="2400" dirty="0">
                <a:latin typeface="Arial" panose="020B0604020202020204" pitchFamily="34" charset="0"/>
                <a:cs typeface="Arial" panose="020B0604020202020204" pitchFamily="34" charset="0"/>
              </a:rPr>
              <a:t>, a corrections officer, did not endure misbehavior well, and reaching over to the steering wheel, </a:t>
            </a:r>
            <a:r>
              <a:rPr lang="en-US" sz="2400" dirty="0">
                <a:solidFill>
                  <a:schemeClr val="bg1"/>
                </a:solidFill>
                <a:latin typeface="Arial" panose="020B0604020202020204" pitchFamily="34" charset="0"/>
                <a:cs typeface="Arial" panose="020B0604020202020204" pitchFamily="34" charset="0"/>
              </a:rPr>
              <a:t>blasted the horn </a:t>
            </a:r>
            <a:r>
              <a:rPr lang="en-US" sz="2400" dirty="0">
                <a:latin typeface="Arial" panose="020B0604020202020204" pitchFamily="34" charset="0"/>
                <a:cs typeface="Arial" panose="020B0604020202020204" pitchFamily="34" charset="0"/>
              </a:rPr>
              <a:t>for what seemed to Bruce, like an eternity.” </a:t>
            </a:r>
            <a:endParaRPr lang="en-CA" sz="2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0364B6F-D7E2-C3A5-38B2-5B9E6970775B}"/>
              </a:ext>
            </a:extLst>
          </p:cNvPr>
          <p:cNvSpPr>
            <a:spLocks noGrp="1"/>
          </p:cNvSpPr>
          <p:nvPr>
            <p:ph type="sldNum" sz="quarter" idx="12"/>
          </p:nvPr>
        </p:nvSpPr>
        <p:spPr/>
        <p:txBody>
          <a:bodyPr/>
          <a:lstStyle/>
          <a:p>
            <a:fld id="{33ED1689-1C0B-4D00-A14A-39B713266422}" type="slidenum">
              <a:rPr lang="en-CA" smtClean="0"/>
              <a:t>90</a:t>
            </a:fld>
            <a:endParaRPr lang="en-CA"/>
          </a:p>
        </p:txBody>
      </p:sp>
    </p:spTree>
    <p:extLst>
      <p:ext uri="{BB962C8B-B14F-4D97-AF65-F5344CB8AC3E}">
        <p14:creationId xmlns:p14="http://schemas.microsoft.com/office/powerpoint/2010/main" val="16720400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0F3A0-0592-B181-03D1-3D3A82620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1007EC-A1B6-B5D0-A0D3-9483C1BABE35}"/>
              </a:ext>
            </a:extLst>
          </p:cNvPr>
          <p:cNvSpPr>
            <a:spLocks noGrp="1"/>
          </p:cNvSpPr>
          <p:nvPr>
            <p:ph type="title" idx="4294967295"/>
          </p:nvPr>
        </p:nvSpPr>
        <p:spPr>
          <a:xfrm>
            <a:off x="2111990" y="361398"/>
            <a:ext cx="2520311" cy="862013"/>
          </a:xfrm>
        </p:spPr>
        <p:txBody>
          <a:bodyPr>
            <a:noAutofit/>
          </a:bodyPr>
          <a:lstStyle/>
          <a:p>
            <a:pPr algn="r"/>
            <a:r>
              <a:rPr lang="en-CA" sz="3200" dirty="0">
                <a:solidFill>
                  <a:schemeClr val="bg1"/>
                </a:solidFill>
              </a:rPr>
              <a:t> </a:t>
            </a:r>
            <a:r>
              <a:rPr lang="en-CA" sz="2800" dirty="0">
                <a:solidFill>
                  <a:schemeClr val="bg1"/>
                </a:solidFill>
              </a:rPr>
              <a:t>algorithm </a:t>
            </a:r>
          </a:p>
        </p:txBody>
      </p:sp>
      <p:sp>
        <p:nvSpPr>
          <p:cNvPr id="3" name="Content Placeholder 2">
            <a:extLst>
              <a:ext uri="{FF2B5EF4-FFF2-40B4-BE49-F238E27FC236}">
                <a16:creationId xmlns:a16="http://schemas.microsoft.com/office/drawing/2014/main" id="{E1E7B188-C030-478B-56B7-3BAF7C58F71A}"/>
              </a:ext>
            </a:extLst>
          </p:cNvPr>
          <p:cNvSpPr>
            <a:spLocks noGrp="1"/>
          </p:cNvSpPr>
          <p:nvPr>
            <p:ph idx="4294967295"/>
          </p:nvPr>
        </p:nvSpPr>
        <p:spPr>
          <a:xfrm>
            <a:off x="0" y="1096170"/>
            <a:ext cx="6878637" cy="5754687"/>
          </a:xfrm>
        </p:spPr>
        <p:txBody>
          <a:bodyPr>
            <a:normAutofit fontScale="85000" lnSpcReduction="10000"/>
          </a:bodyPr>
          <a:lstStyle/>
          <a:p>
            <a:pPr>
              <a:lnSpc>
                <a:spcPct val="90000"/>
              </a:lnSpc>
            </a:pPr>
            <a:r>
              <a:rPr lang="en-CA" sz="2000" dirty="0">
                <a:latin typeface="Arial" panose="020B0604020202020204" pitchFamily="34" charset="0"/>
                <a:cs typeface="Arial" panose="020B0604020202020204" pitchFamily="34" charset="0"/>
              </a:rPr>
              <a:t>Find a higher than your baseline number on your holes diary to do a holes analysis</a:t>
            </a:r>
          </a:p>
          <a:p>
            <a:pPr>
              <a:lnSpc>
                <a:spcPct val="90000"/>
              </a:lnSpc>
            </a:pPr>
            <a:r>
              <a:rPr lang="en-CA" sz="2000" dirty="0">
                <a:latin typeface="Arial" panose="020B0604020202020204" pitchFamily="34" charset="0"/>
                <a:cs typeface="Arial" panose="020B0604020202020204" pitchFamily="34" charset="0"/>
              </a:rPr>
              <a:t>1. Map out the “topography” of the intensity of your activation around the time period for which you are doing the holes analysis. How did the intensity of your feelings, thoughts, and behaviors change over time?</a:t>
            </a:r>
          </a:p>
          <a:p>
            <a:pPr>
              <a:lnSpc>
                <a:spcPct val="90000"/>
              </a:lnSpc>
            </a:pPr>
            <a:r>
              <a:rPr lang="en-CA" sz="2000" dirty="0">
                <a:latin typeface="Arial" panose="020B0604020202020204" pitchFamily="34" charset="0"/>
                <a:cs typeface="Arial" panose="020B0604020202020204" pitchFamily="34" charset="0"/>
              </a:rPr>
              <a:t>2. On the holes analysis template, note in writing, if there were any events that were  triggers for your increase in activation ?</a:t>
            </a:r>
          </a:p>
          <a:p>
            <a:pPr>
              <a:lnSpc>
                <a:spcPct val="90000"/>
              </a:lnSpc>
            </a:pPr>
            <a:r>
              <a:rPr lang="en-CA" sz="2000" dirty="0">
                <a:solidFill>
                  <a:srgbClr val="FF0000"/>
                </a:solidFill>
                <a:latin typeface="Arial" panose="020B0604020202020204" pitchFamily="34" charset="0"/>
                <a:cs typeface="Arial" panose="020B0604020202020204" pitchFamily="34" charset="0"/>
              </a:rPr>
              <a:t>3. Note in writing, on the template, the sequence of feelings you experienced during this period. Rate each on a scale of 0-10 with 10 being the most intense you’ve ever felt this feeling</a:t>
            </a:r>
          </a:p>
          <a:p>
            <a:pPr>
              <a:lnSpc>
                <a:spcPct val="90000"/>
              </a:lnSpc>
            </a:pPr>
            <a:r>
              <a:rPr lang="en-CA" sz="2000" dirty="0">
                <a:solidFill>
                  <a:srgbClr val="FF0000"/>
                </a:solidFill>
                <a:latin typeface="Arial" panose="020B0604020202020204" pitchFamily="34" charset="0"/>
                <a:cs typeface="Arial" panose="020B0604020202020204" pitchFamily="34" charset="0"/>
              </a:rPr>
              <a:t>4. Observe and note the physical sensations you experienced during the activation without judging or trying to change them</a:t>
            </a:r>
          </a:p>
          <a:p>
            <a:pPr>
              <a:lnSpc>
                <a:spcPct val="90000"/>
              </a:lnSpc>
            </a:pPr>
            <a:r>
              <a:rPr lang="en-CA" sz="2000" dirty="0">
                <a:solidFill>
                  <a:srgbClr val="FF0000"/>
                </a:solidFill>
                <a:latin typeface="Arial" panose="020B0604020202020204" pitchFamily="34" charset="0"/>
                <a:cs typeface="Arial" panose="020B0604020202020204" pitchFamily="34" charset="0"/>
              </a:rPr>
              <a:t>5. Note in writing, on the template, the thoughts that accompanied each of your feelings</a:t>
            </a:r>
          </a:p>
          <a:p>
            <a:pPr>
              <a:lnSpc>
                <a:spcPct val="90000"/>
              </a:lnSpc>
            </a:pPr>
            <a:r>
              <a:rPr lang="en-CA" sz="2000" dirty="0">
                <a:solidFill>
                  <a:srgbClr val="FF0000"/>
                </a:solidFill>
                <a:latin typeface="Arial" panose="020B0604020202020204" pitchFamily="34" charset="0"/>
                <a:cs typeface="Arial" panose="020B0604020202020204" pitchFamily="34" charset="0"/>
              </a:rPr>
              <a:t>6. Note what you did, or wanted to do but stopped yourself from doing during the period of activation</a:t>
            </a:r>
          </a:p>
          <a:p>
            <a:pPr>
              <a:lnSpc>
                <a:spcPct val="90000"/>
              </a:lnSpc>
            </a:pPr>
            <a:r>
              <a:rPr lang="en-CA" sz="2000" dirty="0">
                <a:latin typeface="Arial" panose="020B0604020202020204" pitchFamily="34" charset="0"/>
                <a:cs typeface="Arial" panose="020B0604020202020204" pitchFamily="34" charset="0"/>
              </a:rPr>
              <a:t>7. Note on a 0-10 scale what your energy balance, reserves or stores (how full your gas tank), and crisis risk were just prior to the time for which you’re doing the chain analysis. </a:t>
            </a:r>
          </a:p>
        </p:txBody>
      </p:sp>
      <p:graphicFrame>
        <p:nvGraphicFramePr>
          <p:cNvPr id="4" name="Table 3">
            <a:extLst>
              <a:ext uri="{FF2B5EF4-FFF2-40B4-BE49-F238E27FC236}">
                <a16:creationId xmlns:a16="http://schemas.microsoft.com/office/drawing/2014/main" id="{2EA955E8-5647-5BAD-6385-DD91116608C2}"/>
              </a:ext>
            </a:extLst>
          </p:cNvPr>
          <p:cNvGraphicFramePr>
            <a:graphicFrameLocks noGrp="1"/>
          </p:cNvGraphicFramePr>
          <p:nvPr>
            <p:extLst>
              <p:ext uri="{D42A27DB-BD31-4B8C-83A1-F6EECF244321}">
                <p14:modId xmlns:p14="http://schemas.microsoft.com/office/powerpoint/2010/main" val="1943803773"/>
              </p:ext>
            </p:extLst>
          </p:nvPr>
        </p:nvGraphicFramePr>
        <p:xfrm>
          <a:off x="7150644" y="987403"/>
          <a:ext cx="5041356" cy="5914434"/>
        </p:xfrm>
        <a:graphic>
          <a:graphicData uri="http://schemas.openxmlformats.org/drawingml/2006/table">
            <a:tbl>
              <a:tblPr>
                <a:noFill/>
                <a:tableStyleId>{8EC20E35-A176-4012-BC5E-935CFFF8708E}</a:tableStyleId>
              </a:tblPr>
              <a:tblGrid>
                <a:gridCol w="2719439">
                  <a:extLst>
                    <a:ext uri="{9D8B030D-6E8A-4147-A177-3AD203B41FA5}">
                      <a16:colId xmlns:a16="http://schemas.microsoft.com/office/drawing/2014/main" val="297926544"/>
                    </a:ext>
                  </a:extLst>
                </a:gridCol>
                <a:gridCol w="1100544">
                  <a:extLst>
                    <a:ext uri="{9D8B030D-6E8A-4147-A177-3AD203B41FA5}">
                      <a16:colId xmlns:a16="http://schemas.microsoft.com/office/drawing/2014/main" val="1367139467"/>
                    </a:ext>
                  </a:extLst>
                </a:gridCol>
                <a:gridCol w="1221373">
                  <a:extLst>
                    <a:ext uri="{9D8B030D-6E8A-4147-A177-3AD203B41FA5}">
                      <a16:colId xmlns:a16="http://schemas.microsoft.com/office/drawing/2014/main" val="235125009"/>
                    </a:ext>
                  </a:extLst>
                </a:gridCol>
              </a:tblGrid>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Remember to stay in window of tolerance by pendulating</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93403686"/>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the topography of your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132259573"/>
                  </a:ext>
                </a:extLst>
              </a:tr>
              <a:tr h="583458">
                <a:tc>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Was there a trigger(s) for the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dirty="0">
                          <a:solidFill>
                            <a:schemeClr val="tx1"/>
                          </a:solidFill>
                          <a:effectLst/>
                        </a:rPr>
                        <a:t> </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19009970"/>
                  </a:ext>
                </a:extLst>
              </a:tr>
              <a:tr h="583458">
                <a:tc>
                  <a:txBody>
                    <a:bodyPr/>
                    <a:lstStyle/>
                    <a:p>
                      <a:pPr algn="l">
                        <a:lnSpc>
                          <a:spcPct val="107000"/>
                        </a:lnSpc>
                        <a:spcAft>
                          <a:spcPts val="800"/>
                        </a:spcAft>
                      </a:pPr>
                      <a:r>
                        <a:rPr lang="en-CA" sz="1800" cap="none" spc="0" dirty="0">
                          <a:solidFill>
                            <a:srgbClr val="FF0000"/>
                          </a:solidFill>
                          <a:effectLst/>
                          <a:latin typeface="Arial" panose="020B0604020202020204" pitchFamily="34" charset="0"/>
                          <a:cs typeface="Arial" panose="020B0604020202020204" pitchFamily="34" charset="0"/>
                        </a:rPr>
                        <a:t>What did you feel when activated ?</a:t>
                      </a:r>
                      <a:endParaRPr lang="en-CA" sz="1800" cap="none" spc="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rgbClr val="FF0000"/>
                          </a:solidFill>
                          <a:effectLst/>
                        </a:rPr>
                        <a:t> </a:t>
                      </a:r>
                      <a:endParaRPr lang="en-CA" sz="2100" cap="none" spc="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3864757755"/>
                  </a:ext>
                </a:extLst>
              </a:tr>
              <a:tr h="583458">
                <a:tc gridSpan="3">
                  <a:txBody>
                    <a:bodyPr/>
                    <a:lstStyle/>
                    <a:p>
                      <a:pPr algn="l">
                        <a:lnSpc>
                          <a:spcPct val="107000"/>
                        </a:lnSpc>
                        <a:spcAft>
                          <a:spcPts val="800"/>
                        </a:spcAft>
                      </a:pPr>
                      <a:r>
                        <a:rPr lang="en-CA" sz="1800" cap="none" spc="0">
                          <a:solidFill>
                            <a:srgbClr val="FF0000"/>
                          </a:solidFill>
                          <a:effectLst/>
                          <a:latin typeface="Arial" panose="020B0604020202020204" pitchFamily="34" charset="0"/>
                          <a:cs typeface="Arial" panose="020B0604020202020204" pitchFamily="34" charset="0"/>
                        </a:rPr>
                        <a:t>Notice the sensations in your body without judging or trying to change them</a:t>
                      </a:r>
                      <a:endParaRPr lang="en-CA" sz="1800" cap="none" spc="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85422506"/>
                  </a:ext>
                </a:extLst>
              </a:tr>
              <a:tr h="583458">
                <a:tc gridSpan="2">
                  <a:txBody>
                    <a:bodyPr/>
                    <a:lstStyle/>
                    <a:p>
                      <a:pPr algn="l">
                        <a:lnSpc>
                          <a:spcPct val="107000"/>
                        </a:lnSpc>
                        <a:spcAft>
                          <a:spcPts val="800"/>
                        </a:spcAft>
                      </a:pPr>
                      <a:r>
                        <a:rPr lang="en-CA" sz="1800" cap="none" spc="0">
                          <a:solidFill>
                            <a:srgbClr val="FF0000"/>
                          </a:solidFill>
                          <a:effectLst/>
                          <a:latin typeface="Arial" panose="020B0604020202020204" pitchFamily="34" charset="0"/>
                          <a:cs typeface="Arial" panose="020B0604020202020204" pitchFamily="34" charset="0"/>
                        </a:rPr>
                        <a:t>What thoughts were associated with each feeling listed above?</a:t>
                      </a:r>
                      <a:endParaRPr lang="en-CA" sz="1800" cap="none" spc="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4218631300"/>
                  </a:ext>
                </a:extLst>
              </a:tr>
              <a:tr h="583458">
                <a:tc gridSpan="2">
                  <a:txBody>
                    <a:bodyPr/>
                    <a:lstStyle/>
                    <a:p>
                      <a:pPr algn="l">
                        <a:lnSpc>
                          <a:spcPct val="107000"/>
                        </a:lnSpc>
                        <a:spcAft>
                          <a:spcPts val="800"/>
                        </a:spcAft>
                      </a:pPr>
                      <a:r>
                        <a:rPr lang="en-CA" sz="1800" cap="none" spc="0" dirty="0">
                          <a:solidFill>
                            <a:srgbClr val="FF0000"/>
                          </a:solidFill>
                          <a:effectLst/>
                          <a:latin typeface="Arial" panose="020B0604020202020204" pitchFamily="34" charset="0"/>
                          <a:cs typeface="Arial" panose="020B0604020202020204" pitchFamily="34" charset="0"/>
                        </a:rPr>
                        <a:t>What behaviors or urges were associated with each feeling?</a:t>
                      </a:r>
                      <a:endParaRPr lang="en-CA" sz="1800" cap="none" spc="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16030505"/>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your energy balance before the activation? 0-10</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959730739"/>
                  </a:ext>
                </a:extLst>
              </a:tr>
            </a:tbl>
          </a:graphicData>
        </a:graphic>
      </p:graphicFrame>
      <p:sp>
        <p:nvSpPr>
          <p:cNvPr id="6" name="TextBox 5">
            <a:extLst>
              <a:ext uri="{FF2B5EF4-FFF2-40B4-BE49-F238E27FC236}">
                <a16:creationId xmlns:a16="http://schemas.microsoft.com/office/drawing/2014/main" id="{713B3773-0DD0-4FB1-65AB-852E74A10EAC}"/>
              </a:ext>
            </a:extLst>
          </p:cNvPr>
          <p:cNvSpPr txBox="1"/>
          <p:nvPr/>
        </p:nvSpPr>
        <p:spPr>
          <a:xfrm>
            <a:off x="8443534" y="500016"/>
            <a:ext cx="2676581" cy="523220"/>
          </a:xfrm>
          <a:prstGeom prst="rect">
            <a:avLst/>
          </a:prstGeom>
          <a:noFill/>
        </p:spPr>
        <p:txBody>
          <a:bodyPr wrap="square">
            <a:spAutoFit/>
          </a:bodyPr>
          <a:lstStyle/>
          <a:p>
            <a:r>
              <a:rPr lang="en-CA" sz="2800" dirty="0">
                <a:solidFill>
                  <a:schemeClr val="bg1"/>
                </a:solidFill>
              </a:rPr>
              <a:t> TEMPLATE </a:t>
            </a:r>
            <a:endParaRPr lang="en-CA" sz="2800" dirty="0"/>
          </a:p>
        </p:txBody>
      </p:sp>
      <p:sp>
        <p:nvSpPr>
          <p:cNvPr id="7" name="TextBox 6">
            <a:extLst>
              <a:ext uri="{FF2B5EF4-FFF2-40B4-BE49-F238E27FC236}">
                <a16:creationId xmlns:a16="http://schemas.microsoft.com/office/drawing/2014/main" id="{069079B4-F591-F275-10A2-7EE806E743B3}"/>
              </a:ext>
            </a:extLst>
          </p:cNvPr>
          <p:cNvSpPr txBox="1"/>
          <p:nvPr/>
        </p:nvSpPr>
        <p:spPr>
          <a:xfrm>
            <a:off x="4310695" y="-87869"/>
            <a:ext cx="6121908" cy="707886"/>
          </a:xfrm>
          <a:prstGeom prst="rect">
            <a:avLst/>
          </a:prstGeom>
          <a:noFill/>
        </p:spPr>
        <p:txBody>
          <a:bodyPr wrap="square">
            <a:spAutoFit/>
          </a:bodyPr>
          <a:lstStyle/>
          <a:p>
            <a:r>
              <a:rPr lang="en-CA" sz="4000" dirty="0">
                <a:solidFill>
                  <a:schemeClr val="bg1"/>
                </a:solidFill>
              </a:rPr>
              <a:t>CHAIN ANALYSIS</a:t>
            </a:r>
            <a:endParaRPr lang="en-CA" sz="4000" dirty="0"/>
          </a:p>
        </p:txBody>
      </p:sp>
      <p:sp>
        <p:nvSpPr>
          <p:cNvPr id="5" name="Slide Number Placeholder 4">
            <a:extLst>
              <a:ext uri="{FF2B5EF4-FFF2-40B4-BE49-F238E27FC236}">
                <a16:creationId xmlns:a16="http://schemas.microsoft.com/office/drawing/2014/main" id="{86C34108-DD86-65BB-2B0E-2A568B4BD458}"/>
              </a:ext>
            </a:extLst>
          </p:cNvPr>
          <p:cNvSpPr>
            <a:spLocks noGrp="1"/>
          </p:cNvSpPr>
          <p:nvPr>
            <p:ph type="sldNum" sz="quarter" idx="12"/>
          </p:nvPr>
        </p:nvSpPr>
        <p:spPr/>
        <p:txBody>
          <a:bodyPr/>
          <a:lstStyle/>
          <a:p>
            <a:fld id="{33ED1689-1C0B-4D00-A14A-39B713266422}" type="slidenum">
              <a:rPr lang="en-CA" smtClean="0"/>
              <a:t>91</a:t>
            </a:fld>
            <a:endParaRPr lang="en-CA"/>
          </a:p>
        </p:txBody>
      </p:sp>
    </p:spTree>
    <p:extLst>
      <p:ext uri="{BB962C8B-B14F-4D97-AF65-F5344CB8AC3E}">
        <p14:creationId xmlns:p14="http://schemas.microsoft.com/office/powerpoint/2010/main" val="6642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0AC4E-F342-126E-4916-A9982D1316B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AD75CA5-4954-7A23-F712-8AD52C5300CC}"/>
              </a:ext>
            </a:extLst>
          </p:cNvPr>
          <p:cNvSpPr txBox="1"/>
          <p:nvPr/>
        </p:nvSpPr>
        <p:spPr>
          <a:xfrm>
            <a:off x="3308414" y="0"/>
            <a:ext cx="5446337" cy="646331"/>
          </a:xfrm>
          <a:prstGeom prst="rect">
            <a:avLst/>
          </a:prstGeom>
          <a:noFill/>
        </p:spPr>
        <p:txBody>
          <a:bodyPr wrap="square">
            <a:spAutoFit/>
          </a:bodyPr>
          <a:lstStyle/>
          <a:p>
            <a:r>
              <a:rPr lang="en-CA" sz="3600" dirty="0">
                <a:solidFill>
                  <a:schemeClr val="bg1"/>
                </a:solidFill>
              </a:rPr>
              <a:t>BRUCE’S HOLES ANALYSIS</a:t>
            </a:r>
            <a:endParaRPr lang="en-CA" sz="3600" dirty="0"/>
          </a:p>
        </p:txBody>
      </p:sp>
      <p:sp>
        <p:nvSpPr>
          <p:cNvPr id="5" name="TextBox 4">
            <a:extLst>
              <a:ext uri="{FF2B5EF4-FFF2-40B4-BE49-F238E27FC236}">
                <a16:creationId xmlns:a16="http://schemas.microsoft.com/office/drawing/2014/main" id="{43288A0C-9A2B-FF0C-4758-25BCB25118BD}"/>
              </a:ext>
            </a:extLst>
          </p:cNvPr>
          <p:cNvSpPr txBox="1"/>
          <p:nvPr/>
        </p:nvSpPr>
        <p:spPr>
          <a:xfrm>
            <a:off x="64416" y="646331"/>
            <a:ext cx="12063167" cy="5909310"/>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Emotions: </a:t>
            </a:r>
            <a:r>
              <a:rPr lang="en-US" sz="2000" dirty="0">
                <a:latin typeface="Arial" panose="020B0604020202020204" pitchFamily="34" charset="0"/>
                <a:cs typeface="Arial" panose="020B0604020202020204" pitchFamily="34" charset="0"/>
              </a:rPr>
              <a:t>“Naming his emotions, Bruce thought he had felt: Sad-hurt, depressed, guilty, vulnerable, and lonely.” Angry-humiliated, frustrated, and annoyed Fearful-scared, anxious, insecure, and rejected. These feelings were awfully familiar to him; he had felt them often.”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Thoughts </a:t>
            </a:r>
            <a:r>
              <a:rPr lang="en-US" sz="2000" dirty="0">
                <a:latin typeface="Arial" panose="020B0604020202020204" pitchFamily="34" charset="0"/>
                <a:cs typeface="Arial" panose="020B0604020202020204" pitchFamily="34" charset="0"/>
              </a:rPr>
              <a:t>associated with these feelings: “Driving home, Bruce had been feeling sad, thinking about his dysfunctional family of origin that he had seen at the funeral. When Sandra honked the horn, he thought she was inappropriate, rude, and confrontational, and was going to get them in trouble. He thought she did not understand him and only added to his pain. This happened all the time and would just keep happening, he would never be happy. Sandra had honked the horn because she was upset with him for being distant and quiet.”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Behaviors:</a:t>
            </a:r>
            <a:r>
              <a:rPr lang="en-US" sz="2000" dirty="0">
                <a:latin typeface="Arial" panose="020B0604020202020204" pitchFamily="34" charset="0"/>
                <a:cs typeface="Arial" panose="020B0604020202020204" pitchFamily="34" charset="0"/>
              </a:rPr>
              <a:t> “Using the list of internalizing and externalizing behaviors, Bruce realized: He had become withdrawn. He limited his activity level. He had fixated on a series of negative thoughts. He had looked depressed.”</a:t>
            </a:r>
          </a:p>
          <a:p>
            <a:r>
              <a:rPr lang="en-US"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“These feelings thoughts and behaviors were some of the features of the hole Bruce had fallen into. Because similar fights happened between him and Sandra about once a month, and took several days to recover from, Bruce was eager to find ways of avoiding them.”</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EBBA978-CB16-D9F7-63A6-D9B0AD16F376}"/>
              </a:ext>
            </a:extLst>
          </p:cNvPr>
          <p:cNvSpPr>
            <a:spLocks noGrp="1"/>
          </p:cNvSpPr>
          <p:nvPr>
            <p:ph type="sldNum" sz="quarter" idx="12"/>
          </p:nvPr>
        </p:nvSpPr>
        <p:spPr/>
        <p:txBody>
          <a:bodyPr/>
          <a:lstStyle/>
          <a:p>
            <a:fld id="{33ED1689-1C0B-4D00-A14A-39B713266422}" type="slidenum">
              <a:rPr lang="en-CA" smtClean="0"/>
              <a:t>92</a:t>
            </a:fld>
            <a:endParaRPr lang="en-CA"/>
          </a:p>
        </p:txBody>
      </p:sp>
    </p:spTree>
    <p:extLst>
      <p:ext uri="{BB962C8B-B14F-4D97-AF65-F5344CB8AC3E}">
        <p14:creationId xmlns:p14="http://schemas.microsoft.com/office/powerpoint/2010/main" val="33692454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FAE9C-FB20-8690-780A-DFE1C056DB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AB8094-3868-EB73-0172-F96FE127F842}"/>
              </a:ext>
            </a:extLst>
          </p:cNvPr>
          <p:cNvSpPr>
            <a:spLocks noGrp="1"/>
          </p:cNvSpPr>
          <p:nvPr>
            <p:ph type="title" idx="4294967295"/>
          </p:nvPr>
        </p:nvSpPr>
        <p:spPr>
          <a:xfrm>
            <a:off x="2111990" y="361398"/>
            <a:ext cx="2520311" cy="862013"/>
          </a:xfrm>
        </p:spPr>
        <p:txBody>
          <a:bodyPr>
            <a:noAutofit/>
          </a:bodyPr>
          <a:lstStyle/>
          <a:p>
            <a:pPr algn="r"/>
            <a:r>
              <a:rPr lang="en-CA" sz="3200" dirty="0">
                <a:solidFill>
                  <a:schemeClr val="bg1"/>
                </a:solidFill>
              </a:rPr>
              <a:t> </a:t>
            </a:r>
            <a:r>
              <a:rPr lang="en-CA" sz="2800" dirty="0">
                <a:solidFill>
                  <a:schemeClr val="bg1"/>
                </a:solidFill>
              </a:rPr>
              <a:t>algorithm </a:t>
            </a:r>
          </a:p>
        </p:txBody>
      </p:sp>
      <p:sp>
        <p:nvSpPr>
          <p:cNvPr id="3" name="Content Placeholder 2">
            <a:extLst>
              <a:ext uri="{FF2B5EF4-FFF2-40B4-BE49-F238E27FC236}">
                <a16:creationId xmlns:a16="http://schemas.microsoft.com/office/drawing/2014/main" id="{E8622F95-7027-9270-3F48-6FE6E9C18231}"/>
              </a:ext>
            </a:extLst>
          </p:cNvPr>
          <p:cNvSpPr>
            <a:spLocks noGrp="1"/>
          </p:cNvSpPr>
          <p:nvPr>
            <p:ph idx="4294967295"/>
          </p:nvPr>
        </p:nvSpPr>
        <p:spPr>
          <a:xfrm>
            <a:off x="0" y="1096170"/>
            <a:ext cx="6878637" cy="5754687"/>
          </a:xfrm>
        </p:spPr>
        <p:txBody>
          <a:bodyPr>
            <a:normAutofit fontScale="85000" lnSpcReduction="10000"/>
          </a:bodyPr>
          <a:lstStyle/>
          <a:p>
            <a:pPr>
              <a:lnSpc>
                <a:spcPct val="90000"/>
              </a:lnSpc>
            </a:pPr>
            <a:r>
              <a:rPr lang="en-CA" sz="2000" dirty="0">
                <a:latin typeface="Arial" panose="020B0604020202020204" pitchFamily="34" charset="0"/>
                <a:cs typeface="Arial" panose="020B0604020202020204" pitchFamily="34" charset="0"/>
              </a:rPr>
              <a:t>Find a higher than your baseline number on your holes diary to do a holes analysis</a:t>
            </a:r>
          </a:p>
          <a:p>
            <a:pPr>
              <a:lnSpc>
                <a:spcPct val="90000"/>
              </a:lnSpc>
            </a:pPr>
            <a:r>
              <a:rPr lang="en-CA" sz="2000" dirty="0">
                <a:latin typeface="Arial" panose="020B0604020202020204" pitchFamily="34" charset="0"/>
                <a:cs typeface="Arial" panose="020B0604020202020204" pitchFamily="34" charset="0"/>
              </a:rPr>
              <a:t>1. Map out the “topography” of the intensity of your activation around the time period for which you are doing the holes analysis. How did the intensity of your feelings, thoughts, and behaviors change over time?</a:t>
            </a:r>
          </a:p>
          <a:p>
            <a:pPr>
              <a:lnSpc>
                <a:spcPct val="90000"/>
              </a:lnSpc>
            </a:pPr>
            <a:r>
              <a:rPr lang="en-CA" sz="2000" dirty="0">
                <a:latin typeface="Arial" panose="020B0604020202020204" pitchFamily="34" charset="0"/>
                <a:cs typeface="Arial" panose="020B0604020202020204" pitchFamily="34" charset="0"/>
              </a:rPr>
              <a:t>2. On the holes analysis template, note in writing, if there were any events that were  triggers for your increase in activation ?</a:t>
            </a:r>
          </a:p>
          <a:p>
            <a:pPr>
              <a:lnSpc>
                <a:spcPct val="90000"/>
              </a:lnSpc>
            </a:pPr>
            <a:r>
              <a:rPr lang="en-CA" sz="2000" dirty="0">
                <a:latin typeface="Arial" panose="020B0604020202020204" pitchFamily="34" charset="0"/>
                <a:cs typeface="Arial" panose="020B0604020202020204" pitchFamily="34" charset="0"/>
              </a:rPr>
              <a:t>3. Note in writing, on the template, the sequence of feelings you experienced during this period. Rate each on a scale of 0-10 with 10 being the most intense you’ve ever felt this feeling</a:t>
            </a:r>
          </a:p>
          <a:p>
            <a:pPr>
              <a:lnSpc>
                <a:spcPct val="90000"/>
              </a:lnSpc>
            </a:pPr>
            <a:r>
              <a:rPr lang="en-CA" sz="2000" dirty="0">
                <a:latin typeface="Arial" panose="020B0604020202020204" pitchFamily="34" charset="0"/>
                <a:cs typeface="Arial" panose="020B0604020202020204" pitchFamily="34" charset="0"/>
              </a:rPr>
              <a:t>4. Observe and note the physical sensations you experienced during the activation without judging or trying to change them</a:t>
            </a:r>
          </a:p>
          <a:p>
            <a:pPr>
              <a:lnSpc>
                <a:spcPct val="90000"/>
              </a:lnSpc>
            </a:pPr>
            <a:r>
              <a:rPr lang="en-CA" sz="2000" dirty="0">
                <a:latin typeface="Arial" panose="020B0604020202020204" pitchFamily="34" charset="0"/>
                <a:cs typeface="Arial" panose="020B0604020202020204" pitchFamily="34" charset="0"/>
              </a:rPr>
              <a:t>5. Note in writing, on the template, the thoughts that accompanied each of your feelings</a:t>
            </a:r>
          </a:p>
          <a:p>
            <a:pPr>
              <a:lnSpc>
                <a:spcPct val="90000"/>
              </a:lnSpc>
            </a:pPr>
            <a:r>
              <a:rPr lang="en-CA" sz="2000" dirty="0">
                <a:latin typeface="Arial" panose="020B0604020202020204" pitchFamily="34" charset="0"/>
                <a:cs typeface="Arial" panose="020B0604020202020204" pitchFamily="34" charset="0"/>
              </a:rPr>
              <a:t>6. Note what you did, or wanted to do but stopped yourself from doing during the period of activation</a:t>
            </a:r>
          </a:p>
          <a:p>
            <a:pPr>
              <a:lnSpc>
                <a:spcPct val="90000"/>
              </a:lnSpc>
            </a:pPr>
            <a:r>
              <a:rPr lang="en-CA" sz="2000" dirty="0">
                <a:solidFill>
                  <a:srgbClr val="FF0000"/>
                </a:solidFill>
                <a:latin typeface="Arial" panose="020B0604020202020204" pitchFamily="34" charset="0"/>
                <a:cs typeface="Arial" panose="020B0604020202020204" pitchFamily="34" charset="0"/>
              </a:rPr>
              <a:t>7. Note on a 0-10 scale what your energy balance, reserves or stores (how full your gas tank), and crisis risk were just prior to the time for which you’re doing the holes analysis. </a:t>
            </a:r>
          </a:p>
        </p:txBody>
      </p:sp>
      <p:graphicFrame>
        <p:nvGraphicFramePr>
          <p:cNvPr id="4" name="Table 3">
            <a:extLst>
              <a:ext uri="{FF2B5EF4-FFF2-40B4-BE49-F238E27FC236}">
                <a16:creationId xmlns:a16="http://schemas.microsoft.com/office/drawing/2014/main" id="{918D7BA5-5664-3254-6FD9-1DA06E6B075F}"/>
              </a:ext>
            </a:extLst>
          </p:cNvPr>
          <p:cNvGraphicFramePr>
            <a:graphicFrameLocks noGrp="1"/>
          </p:cNvGraphicFramePr>
          <p:nvPr>
            <p:extLst>
              <p:ext uri="{D42A27DB-BD31-4B8C-83A1-F6EECF244321}">
                <p14:modId xmlns:p14="http://schemas.microsoft.com/office/powerpoint/2010/main" val="2051713745"/>
              </p:ext>
            </p:extLst>
          </p:nvPr>
        </p:nvGraphicFramePr>
        <p:xfrm>
          <a:off x="7150644" y="987403"/>
          <a:ext cx="5041356" cy="5914434"/>
        </p:xfrm>
        <a:graphic>
          <a:graphicData uri="http://schemas.openxmlformats.org/drawingml/2006/table">
            <a:tbl>
              <a:tblPr>
                <a:noFill/>
                <a:tableStyleId>{8EC20E35-A176-4012-BC5E-935CFFF8708E}</a:tableStyleId>
              </a:tblPr>
              <a:tblGrid>
                <a:gridCol w="2719439">
                  <a:extLst>
                    <a:ext uri="{9D8B030D-6E8A-4147-A177-3AD203B41FA5}">
                      <a16:colId xmlns:a16="http://schemas.microsoft.com/office/drawing/2014/main" val="297926544"/>
                    </a:ext>
                  </a:extLst>
                </a:gridCol>
                <a:gridCol w="1100544">
                  <a:extLst>
                    <a:ext uri="{9D8B030D-6E8A-4147-A177-3AD203B41FA5}">
                      <a16:colId xmlns:a16="http://schemas.microsoft.com/office/drawing/2014/main" val="1367139467"/>
                    </a:ext>
                  </a:extLst>
                </a:gridCol>
                <a:gridCol w="1221373">
                  <a:extLst>
                    <a:ext uri="{9D8B030D-6E8A-4147-A177-3AD203B41FA5}">
                      <a16:colId xmlns:a16="http://schemas.microsoft.com/office/drawing/2014/main" val="235125009"/>
                    </a:ext>
                  </a:extLst>
                </a:gridCol>
              </a:tblGrid>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Remember to stay in window of tolerance by pendulating</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93403686"/>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the topography of your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132259573"/>
                  </a:ext>
                </a:extLst>
              </a:tr>
              <a:tr h="583458">
                <a:tc>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Was there a trigger(s) for the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dirty="0">
                          <a:solidFill>
                            <a:schemeClr val="tx1"/>
                          </a:solidFill>
                          <a:effectLst/>
                        </a:rPr>
                        <a:t> </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19009970"/>
                  </a:ext>
                </a:extLst>
              </a:tr>
              <a:tr h="583458">
                <a:tc>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did you feel when activated ?</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3864757755"/>
                  </a:ext>
                </a:extLst>
              </a:tr>
              <a:tr h="583458">
                <a:tc gridSpan="3">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Notice the sensations in your body without judging or trying to change them</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85422506"/>
                  </a:ext>
                </a:extLst>
              </a:tr>
              <a:tr h="583458">
                <a:tc gridSpan="2">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thoughts were associated with each feeling listed above?</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4218631300"/>
                  </a:ext>
                </a:extLst>
              </a:tr>
              <a:tr h="583458">
                <a:tc gridSpan="2">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behaviors or urges were associated with each feeling?</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16030505"/>
                  </a:ext>
                </a:extLst>
              </a:tr>
              <a:tr h="583458">
                <a:tc gridSpan="3">
                  <a:txBody>
                    <a:bodyPr/>
                    <a:lstStyle/>
                    <a:p>
                      <a:pPr algn="l">
                        <a:lnSpc>
                          <a:spcPct val="107000"/>
                        </a:lnSpc>
                        <a:spcAft>
                          <a:spcPts val="800"/>
                        </a:spcAft>
                      </a:pPr>
                      <a:r>
                        <a:rPr lang="en-CA" sz="1800" cap="none" spc="0" dirty="0">
                          <a:solidFill>
                            <a:srgbClr val="FF0000"/>
                          </a:solidFill>
                          <a:effectLst/>
                          <a:latin typeface="Arial" panose="020B0604020202020204" pitchFamily="34" charset="0"/>
                          <a:cs typeface="Arial" panose="020B0604020202020204" pitchFamily="34" charset="0"/>
                        </a:rPr>
                        <a:t>What was your energy balance before the activation? 0-10</a:t>
                      </a:r>
                      <a:endParaRPr lang="en-CA" sz="1800" cap="none" spc="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959730739"/>
                  </a:ext>
                </a:extLst>
              </a:tr>
            </a:tbl>
          </a:graphicData>
        </a:graphic>
      </p:graphicFrame>
      <p:sp>
        <p:nvSpPr>
          <p:cNvPr id="6" name="TextBox 5">
            <a:extLst>
              <a:ext uri="{FF2B5EF4-FFF2-40B4-BE49-F238E27FC236}">
                <a16:creationId xmlns:a16="http://schemas.microsoft.com/office/drawing/2014/main" id="{3BD0D7D9-D37A-C66A-4ECB-20EA9872F533}"/>
              </a:ext>
            </a:extLst>
          </p:cNvPr>
          <p:cNvSpPr txBox="1"/>
          <p:nvPr/>
        </p:nvSpPr>
        <p:spPr>
          <a:xfrm>
            <a:off x="8443534" y="500016"/>
            <a:ext cx="2676581" cy="523220"/>
          </a:xfrm>
          <a:prstGeom prst="rect">
            <a:avLst/>
          </a:prstGeom>
          <a:noFill/>
        </p:spPr>
        <p:txBody>
          <a:bodyPr wrap="square">
            <a:spAutoFit/>
          </a:bodyPr>
          <a:lstStyle/>
          <a:p>
            <a:r>
              <a:rPr lang="en-CA" sz="2800" dirty="0">
                <a:solidFill>
                  <a:schemeClr val="bg1"/>
                </a:solidFill>
              </a:rPr>
              <a:t> TEMPLATE </a:t>
            </a:r>
            <a:endParaRPr lang="en-CA" sz="2800" dirty="0"/>
          </a:p>
        </p:txBody>
      </p:sp>
      <p:sp>
        <p:nvSpPr>
          <p:cNvPr id="7" name="TextBox 6">
            <a:extLst>
              <a:ext uri="{FF2B5EF4-FFF2-40B4-BE49-F238E27FC236}">
                <a16:creationId xmlns:a16="http://schemas.microsoft.com/office/drawing/2014/main" id="{60218B1F-737A-F709-D253-669624F96A4F}"/>
              </a:ext>
            </a:extLst>
          </p:cNvPr>
          <p:cNvSpPr txBox="1"/>
          <p:nvPr/>
        </p:nvSpPr>
        <p:spPr>
          <a:xfrm>
            <a:off x="4310695" y="-87869"/>
            <a:ext cx="6121908" cy="707886"/>
          </a:xfrm>
          <a:prstGeom prst="rect">
            <a:avLst/>
          </a:prstGeom>
          <a:noFill/>
        </p:spPr>
        <p:txBody>
          <a:bodyPr wrap="square">
            <a:spAutoFit/>
          </a:bodyPr>
          <a:lstStyle/>
          <a:p>
            <a:r>
              <a:rPr lang="en-CA" sz="4000" dirty="0">
                <a:solidFill>
                  <a:schemeClr val="bg1"/>
                </a:solidFill>
              </a:rPr>
              <a:t>HOLES ANALYSIS</a:t>
            </a:r>
            <a:endParaRPr lang="en-CA" sz="4000" dirty="0"/>
          </a:p>
        </p:txBody>
      </p:sp>
      <p:sp>
        <p:nvSpPr>
          <p:cNvPr id="5" name="Slide Number Placeholder 4">
            <a:extLst>
              <a:ext uri="{FF2B5EF4-FFF2-40B4-BE49-F238E27FC236}">
                <a16:creationId xmlns:a16="http://schemas.microsoft.com/office/drawing/2014/main" id="{2E3201E3-7B99-896F-37E2-E11D8DA253A2}"/>
              </a:ext>
            </a:extLst>
          </p:cNvPr>
          <p:cNvSpPr>
            <a:spLocks noGrp="1"/>
          </p:cNvSpPr>
          <p:nvPr>
            <p:ph type="sldNum" sz="quarter" idx="12"/>
          </p:nvPr>
        </p:nvSpPr>
        <p:spPr/>
        <p:txBody>
          <a:bodyPr/>
          <a:lstStyle/>
          <a:p>
            <a:fld id="{33ED1689-1C0B-4D00-A14A-39B713266422}" type="slidenum">
              <a:rPr lang="en-CA" smtClean="0"/>
              <a:t>93</a:t>
            </a:fld>
            <a:endParaRPr lang="en-CA"/>
          </a:p>
        </p:txBody>
      </p:sp>
    </p:spTree>
    <p:extLst>
      <p:ext uri="{BB962C8B-B14F-4D97-AF65-F5344CB8AC3E}">
        <p14:creationId xmlns:p14="http://schemas.microsoft.com/office/powerpoint/2010/main" val="313667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DE9F2-E3C9-8606-E799-63683702319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5DA7973-7885-DE7A-F1F7-CF98BEA4B3F1}"/>
              </a:ext>
            </a:extLst>
          </p:cNvPr>
          <p:cNvSpPr txBox="1"/>
          <p:nvPr/>
        </p:nvSpPr>
        <p:spPr>
          <a:xfrm>
            <a:off x="3308414" y="0"/>
            <a:ext cx="5446337" cy="646331"/>
          </a:xfrm>
          <a:prstGeom prst="rect">
            <a:avLst/>
          </a:prstGeom>
          <a:noFill/>
        </p:spPr>
        <p:txBody>
          <a:bodyPr wrap="square">
            <a:spAutoFit/>
          </a:bodyPr>
          <a:lstStyle/>
          <a:p>
            <a:r>
              <a:rPr lang="en-CA" sz="3600" dirty="0">
                <a:solidFill>
                  <a:schemeClr val="bg1"/>
                </a:solidFill>
              </a:rPr>
              <a:t>BRUCE’S HOLES ANALYSIS</a:t>
            </a:r>
            <a:endParaRPr lang="en-CA" sz="3600" dirty="0"/>
          </a:p>
        </p:txBody>
      </p:sp>
      <p:sp>
        <p:nvSpPr>
          <p:cNvPr id="5" name="TextBox 4">
            <a:extLst>
              <a:ext uri="{FF2B5EF4-FFF2-40B4-BE49-F238E27FC236}">
                <a16:creationId xmlns:a16="http://schemas.microsoft.com/office/drawing/2014/main" id="{82FF55F7-D115-6745-3750-CBCFF36661F2}"/>
              </a:ext>
            </a:extLst>
          </p:cNvPr>
          <p:cNvSpPr txBox="1"/>
          <p:nvPr/>
        </p:nvSpPr>
        <p:spPr>
          <a:xfrm>
            <a:off x="0" y="726885"/>
            <a:ext cx="12063167" cy="3416320"/>
          </a:xfrm>
          <a:prstGeom prst="rect">
            <a:avLst/>
          </a:prstGeom>
          <a:noFill/>
        </p:spPr>
        <p:txBody>
          <a:bodyPr wrap="square">
            <a:spAutoFit/>
          </a:bodyPr>
          <a:lstStyle/>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Personal dashboard prior to incident: </a:t>
            </a:r>
            <a:r>
              <a:rPr lang="en-US" sz="2400" b="0" i="0" dirty="0">
                <a:effectLst/>
                <a:latin typeface="Arial" panose="020B0604020202020204" pitchFamily="34" charset="0"/>
                <a:cs typeface="Arial" panose="020B0604020202020204" pitchFamily="34" charset="0"/>
              </a:rPr>
              <a:t>“Bruce said that he had been to the funeral of an elderly aunt. It had taken place in</a:t>
            </a:r>
            <a:r>
              <a:rPr lang="en-US" sz="2400" dirty="0">
                <a:latin typeface="Arial" panose="020B0604020202020204" pitchFamily="34" charset="0"/>
                <a:cs typeface="Arial" panose="020B0604020202020204" pitchFamily="34" charset="0"/>
              </a:rPr>
              <a:t> a town a 2-hour drive from his home. After the funeral, he and Sandra were driving back. </a:t>
            </a:r>
            <a:r>
              <a:rPr lang="en-US" sz="2400" dirty="0">
                <a:solidFill>
                  <a:schemeClr val="bg1"/>
                </a:solidFill>
                <a:latin typeface="Arial" panose="020B0604020202020204" pitchFamily="34" charset="0"/>
                <a:cs typeface="Arial" panose="020B0604020202020204" pitchFamily="34" charset="0"/>
              </a:rPr>
              <a:t>Bruce was quietly absorbed in his thoughts. Having contact with his family always had an effect on him. </a:t>
            </a:r>
            <a:r>
              <a:rPr lang="en-US" sz="2400" dirty="0">
                <a:latin typeface="Arial" panose="020B0604020202020204" pitchFamily="34" charset="0"/>
                <a:cs typeface="Arial" panose="020B0604020202020204" pitchFamily="34" charset="0"/>
              </a:rPr>
              <a:t>Suddenly, they were passed on the road, by a large and loud pick-up truck, which seemed to have come out of nowhere, and had, after recklessly overtaking them, swerved back into their lane, just a couple of feet ahead of their vehicle. Sandra, a corrections officer, did not endure misbehavior well, and reaching over to the steering wheel, blasted the horn for what seemed like an eternity.” </a:t>
            </a:r>
            <a:endParaRPr lang="en-CA" sz="2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A47ED71-98DD-6B94-815B-1EA91BE34E14}"/>
              </a:ext>
            </a:extLst>
          </p:cNvPr>
          <p:cNvSpPr>
            <a:spLocks noGrp="1"/>
          </p:cNvSpPr>
          <p:nvPr>
            <p:ph type="sldNum" sz="quarter" idx="12"/>
          </p:nvPr>
        </p:nvSpPr>
        <p:spPr/>
        <p:txBody>
          <a:bodyPr/>
          <a:lstStyle/>
          <a:p>
            <a:fld id="{33ED1689-1C0B-4D00-A14A-39B713266422}" type="slidenum">
              <a:rPr lang="en-CA" smtClean="0"/>
              <a:t>94</a:t>
            </a:fld>
            <a:endParaRPr lang="en-CA"/>
          </a:p>
        </p:txBody>
      </p:sp>
    </p:spTree>
    <p:extLst>
      <p:ext uri="{BB962C8B-B14F-4D97-AF65-F5344CB8AC3E}">
        <p14:creationId xmlns:p14="http://schemas.microsoft.com/office/powerpoint/2010/main" val="5952723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DD7A8-6EA7-D98D-3F1E-2B460E57A2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864593-0553-FE11-1897-0B8FF9AAB39C}"/>
              </a:ext>
            </a:extLst>
          </p:cNvPr>
          <p:cNvSpPr>
            <a:spLocks noGrp="1"/>
          </p:cNvSpPr>
          <p:nvPr>
            <p:ph type="title" idx="4294967295"/>
          </p:nvPr>
        </p:nvSpPr>
        <p:spPr>
          <a:xfrm>
            <a:off x="328613" y="-103496"/>
            <a:ext cx="10663237" cy="1641475"/>
          </a:xfrm>
        </p:spPr>
        <p:txBody>
          <a:bodyPr>
            <a:normAutofit/>
          </a:bodyPr>
          <a:lstStyle/>
          <a:p>
            <a:pPr algn="ctr"/>
            <a:r>
              <a:rPr lang="en-US" dirty="0">
                <a:solidFill>
                  <a:schemeClr val="bg1"/>
                </a:solidFill>
              </a:rPr>
              <a:t>BREAK</a:t>
            </a:r>
            <a:br>
              <a:rPr lang="en-US" dirty="0">
                <a:solidFill>
                  <a:schemeClr val="bg1"/>
                </a:solidFill>
              </a:rPr>
            </a:br>
            <a:r>
              <a:rPr lang="en-US" dirty="0">
                <a:solidFill>
                  <a:schemeClr val="bg1"/>
                </a:solidFill>
              </a:rPr>
              <a:t>Homework for the coming week</a:t>
            </a:r>
            <a:endParaRPr lang="en-CA" dirty="0">
              <a:solidFill>
                <a:schemeClr val="bg1"/>
              </a:solidFill>
            </a:endParaRPr>
          </a:p>
        </p:txBody>
      </p:sp>
      <p:sp>
        <p:nvSpPr>
          <p:cNvPr id="3" name="Content Placeholder 2">
            <a:extLst>
              <a:ext uri="{FF2B5EF4-FFF2-40B4-BE49-F238E27FC236}">
                <a16:creationId xmlns:a16="http://schemas.microsoft.com/office/drawing/2014/main" id="{04293B39-1B32-DB4E-7BEE-5FF697222117}"/>
              </a:ext>
            </a:extLst>
          </p:cNvPr>
          <p:cNvSpPr>
            <a:spLocks noGrp="1"/>
          </p:cNvSpPr>
          <p:nvPr>
            <p:ph idx="4294967295"/>
          </p:nvPr>
        </p:nvSpPr>
        <p:spPr>
          <a:xfrm>
            <a:off x="4518916" y="1386349"/>
            <a:ext cx="7554021" cy="6300326"/>
          </a:xfrm>
        </p:spPr>
        <p:txBody>
          <a:bodyPr>
            <a:normAutofit fontScale="55000" lnSpcReduction="20000"/>
          </a:bodyPr>
          <a:lstStyle/>
          <a:p>
            <a:pPr marL="45720" indent="0">
              <a:lnSpc>
                <a:spcPct val="90000"/>
              </a:lnSpc>
              <a:buNone/>
            </a:pPr>
            <a:endParaRPr lang="en-US" sz="3400" dirty="0"/>
          </a:p>
          <a:p>
            <a:pPr>
              <a:lnSpc>
                <a:spcPct val="90000"/>
              </a:lnSpc>
            </a:pPr>
            <a:r>
              <a:rPr lang="en-US" sz="5800" dirty="0"/>
              <a:t>Submit questions, comments, feedback to </a:t>
            </a:r>
            <a:r>
              <a:rPr lang="en-US" sz="5800" dirty="0">
                <a:solidFill>
                  <a:schemeClr val="bg1"/>
                </a:solidFill>
                <a:hlinkClick r:id="rId3">
                  <a:extLst>
                    <a:ext uri="{A12FA001-AC4F-418D-AE19-62706E023703}">
                      <ahyp:hlinkClr xmlns:ahyp="http://schemas.microsoft.com/office/drawing/2018/hyperlinkcolor" val="tx"/>
                    </a:ext>
                  </a:extLst>
                </a:hlinkClick>
              </a:rPr>
              <a:t>itssimple2023@gmail.com</a:t>
            </a:r>
            <a:endParaRPr lang="en-US" sz="5800" dirty="0">
              <a:solidFill>
                <a:schemeClr val="bg1"/>
              </a:solidFill>
            </a:endParaRPr>
          </a:p>
          <a:p>
            <a:pPr>
              <a:lnSpc>
                <a:spcPct val="90000"/>
              </a:lnSpc>
            </a:pPr>
            <a:r>
              <a:rPr lang="en-US" sz="5800" dirty="0"/>
              <a:t>Read simple manual session 12</a:t>
            </a:r>
          </a:p>
          <a:p>
            <a:pPr>
              <a:lnSpc>
                <a:spcPct val="90000"/>
              </a:lnSpc>
            </a:pPr>
            <a:r>
              <a:rPr lang="en-US" sz="5800" dirty="0"/>
              <a:t>Do at least 2 chain analysis in the next week </a:t>
            </a:r>
          </a:p>
          <a:p>
            <a:pPr>
              <a:lnSpc>
                <a:spcPct val="90000"/>
              </a:lnSpc>
            </a:pPr>
            <a:r>
              <a:rPr lang="en-US" sz="5800" dirty="0"/>
              <a:t>Continue reviewing and practicing your crisis plans and doing holes diary cards</a:t>
            </a:r>
          </a:p>
          <a:p>
            <a:pPr>
              <a:lnSpc>
                <a:spcPct val="90000"/>
              </a:lnSpc>
            </a:pPr>
            <a:r>
              <a:rPr lang="en-US" sz="5800" dirty="0"/>
              <a:t>Continue  practicing and tracking all the skills you’ve learned. use your skills list</a:t>
            </a:r>
          </a:p>
          <a:p>
            <a:pPr>
              <a:lnSpc>
                <a:spcPct val="90000"/>
              </a:lnSpc>
            </a:pPr>
            <a:r>
              <a:rPr lang="en-US" sz="5800" dirty="0"/>
              <a:t>Use the homework habits checklist each week</a:t>
            </a:r>
          </a:p>
          <a:p>
            <a:pPr marL="0" indent="0">
              <a:lnSpc>
                <a:spcPct val="90000"/>
              </a:lnSpc>
              <a:buNone/>
            </a:pPr>
            <a:r>
              <a:rPr lang="en-US" sz="700" dirty="0"/>
              <a:t> </a:t>
            </a:r>
          </a:p>
          <a:p>
            <a:pPr marL="0" indent="0">
              <a:lnSpc>
                <a:spcPct val="90000"/>
              </a:lnSpc>
              <a:buNone/>
            </a:pPr>
            <a:endParaRPr lang="en-CA" sz="700" dirty="0"/>
          </a:p>
          <a:p>
            <a:pPr>
              <a:lnSpc>
                <a:spcPct val="90000"/>
              </a:lnSpc>
            </a:pPr>
            <a:endParaRPr lang="en-US" sz="700" dirty="0"/>
          </a:p>
          <a:p>
            <a:pPr>
              <a:lnSpc>
                <a:spcPct val="90000"/>
              </a:lnSpc>
            </a:pPr>
            <a:endParaRPr lang="en-US" sz="700" dirty="0"/>
          </a:p>
          <a:p>
            <a:pPr>
              <a:lnSpc>
                <a:spcPct val="90000"/>
              </a:lnSpc>
            </a:pPr>
            <a:endParaRPr lang="en-US" sz="700" dirty="0"/>
          </a:p>
          <a:p>
            <a:pPr>
              <a:lnSpc>
                <a:spcPct val="90000"/>
              </a:lnSpc>
            </a:pPr>
            <a:endParaRPr lang="en-US" sz="700" dirty="0"/>
          </a:p>
          <a:p>
            <a:pPr>
              <a:lnSpc>
                <a:spcPct val="90000"/>
              </a:lnSpc>
            </a:pPr>
            <a:endParaRPr lang="en-US" sz="700" dirty="0"/>
          </a:p>
          <a:p>
            <a:pPr marL="0" indent="0">
              <a:lnSpc>
                <a:spcPct val="90000"/>
              </a:lnSpc>
              <a:buNone/>
            </a:pPr>
            <a:endParaRPr lang="en-CA" sz="700" dirty="0"/>
          </a:p>
        </p:txBody>
      </p:sp>
      <p:pic>
        <p:nvPicPr>
          <p:cNvPr id="7" name="Picture 6">
            <a:extLst>
              <a:ext uri="{FF2B5EF4-FFF2-40B4-BE49-F238E27FC236}">
                <a16:creationId xmlns:a16="http://schemas.microsoft.com/office/drawing/2014/main" id="{211729FF-94BE-761B-5DDC-B2D50C263F9D}"/>
              </a:ext>
            </a:extLst>
          </p:cNvPr>
          <p:cNvPicPr>
            <a:picLocks noChangeAspect="1"/>
          </p:cNvPicPr>
          <p:nvPr/>
        </p:nvPicPr>
        <p:blipFill rotWithShape="1">
          <a:blip r:embed="rId4"/>
          <a:srcRect l="8235" r="32875" b="-1"/>
          <a:stretch/>
        </p:blipFill>
        <p:spPr>
          <a:xfrm>
            <a:off x="422787" y="1537979"/>
            <a:ext cx="3901563" cy="5000473"/>
          </a:xfrm>
          <a:prstGeom prst="rect">
            <a:avLst/>
          </a:prstGeom>
        </p:spPr>
      </p:pic>
      <p:sp>
        <p:nvSpPr>
          <p:cNvPr id="4" name="Slide Number Placeholder 3">
            <a:extLst>
              <a:ext uri="{FF2B5EF4-FFF2-40B4-BE49-F238E27FC236}">
                <a16:creationId xmlns:a16="http://schemas.microsoft.com/office/drawing/2014/main" id="{B0D2E316-B116-DCC4-F659-C833B104B517}"/>
              </a:ext>
            </a:extLst>
          </p:cNvPr>
          <p:cNvSpPr>
            <a:spLocks noGrp="1"/>
          </p:cNvSpPr>
          <p:nvPr>
            <p:ph type="sldNum" sz="quarter" idx="12"/>
          </p:nvPr>
        </p:nvSpPr>
        <p:spPr/>
        <p:txBody>
          <a:bodyPr/>
          <a:lstStyle/>
          <a:p>
            <a:fld id="{33ED1689-1C0B-4D00-A14A-39B713266422}" type="slidenum">
              <a:rPr lang="en-CA" smtClean="0"/>
              <a:t>95</a:t>
            </a:fld>
            <a:endParaRPr lang="en-CA"/>
          </a:p>
        </p:txBody>
      </p:sp>
    </p:spTree>
    <p:extLst>
      <p:ext uri="{BB962C8B-B14F-4D97-AF65-F5344CB8AC3E}">
        <p14:creationId xmlns:p14="http://schemas.microsoft.com/office/powerpoint/2010/main" val="379345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7BD9D6-FC95-DE92-0AD5-0D99799B7CB5}"/>
              </a:ext>
            </a:extLst>
          </p:cNvPr>
          <p:cNvSpPr txBox="1"/>
          <p:nvPr/>
        </p:nvSpPr>
        <p:spPr>
          <a:xfrm>
            <a:off x="61912" y="291584"/>
            <a:ext cx="12068175" cy="2308324"/>
          </a:xfrm>
          <a:prstGeom prst="rect">
            <a:avLst/>
          </a:prstGeom>
          <a:noFill/>
        </p:spPr>
        <p:txBody>
          <a:bodyPr wrap="square">
            <a:spAutoFit/>
          </a:bodyPr>
          <a:lstStyle/>
          <a:p>
            <a:pPr marL="571500" indent="-571500">
              <a:buFont typeface="Arial" panose="020B0604020202020204" pitchFamily="34" charset="0"/>
              <a:buChar char="•"/>
            </a:pPr>
            <a:r>
              <a:rPr lang="en-CA" sz="3600" dirty="0">
                <a:latin typeface="Arial" panose="020B0604020202020204" pitchFamily="34" charset="0"/>
                <a:cs typeface="Arial" panose="020B0604020202020204" pitchFamily="34" charset="0"/>
              </a:rPr>
              <a:t>If time permits after Joan and Nicole present the physiological distress tolerance skills and Kate does the summary, we’ll try using the holes analysis cheat sheet and your holes diary card to practice a holes analysis.</a:t>
            </a:r>
          </a:p>
        </p:txBody>
      </p:sp>
      <p:sp>
        <p:nvSpPr>
          <p:cNvPr id="2" name="Slide Number Placeholder 1">
            <a:extLst>
              <a:ext uri="{FF2B5EF4-FFF2-40B4-BE49-F238E27FC236}">
                <a16:creationId xmlns:a16="http://schemas.microsoft.com/office/drawing/2014/main" id="{65B942CE-6185-D0F0-5700-39CBDB5AF8A3}"/>
              </a:ext>
            </a:extLst>
          </p:cNvPr>
          <p:cNvSpPr>
            <a:spLocks noGrp="1"/>
          </p:cNvSpPr>
          <p:nvPr>
            <p:ph type="sldNum" sz="quarter" idx="12"/>
          </p:nvPr>
        </p:nvSpPr>
        <p:spPr/>
        <p:txBody>
          <a:bodyPr/>
          <a:lstStyle/>
          <a:p>
            <a:fld id="{33ED1689-1C0B-4D00-A14A-39B713266422}" type="slidenum">
              <a:rPr lang="en-CA" smtClean="0"/>
              <a:t>96</a:t>
            </a:fld>
            <a:endParaRPr lang="en-CA"/>
          </a:p>
        </p:txBody>
      </p:sp>
    </p:spTree>
    <p:extLst>
      <p:ext uri="{BB962C8B-B14F-4D97-AF65-F5344CB8AC3E}">
        <p14:creationId xmlns:p14="http://schemas.microsoft.com/office/powerpoint/2010/main" val="32045866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B8F7F-38F8-988F-734C-FD02542DE2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53D1A-70D2-3568-EC0C-4FE9B2DF7A49}"/>
              </a:ext>
            </a:extLst>
          </p:cNvPr>
          <p:cNvSpPr>
            <a:spLocks noGrp="1"/>
          </p:cNvSpPr>
          <p:nvPr>
            <p:ph type="title" idx="4294967295"/>
          </p:nvPr>
        </p:nvSpPr>
        <p:spPr>
          <a:xfrm>
            <a:off x="2111990" y="361398"/>
            <a:ext cx="2520311" cy="862013"/>
          </a:xfrm>
        </p:spPr>
        <p:txBody>
          <a:bodyPr>
            <a:noAutofit/>
          </a:bodyPr>
          <a:lstStyle/>
          <a:p>
            <a:pPr algn="r"/>
            <a:r>
              <a:rPr lang="en-CA" sz="3200" dirty="0">
                <a:solidFill>
                  <a:schemeClr val="bg1"/>
                </a:solidFill>
              </a:rPr>
              <a:t> </a:t>
            </a:r>
            <a:r>
              <a:rPr lang="en-CA" sz="2800" dirty="0">
                <a:solidFill>
                  <a:schemeClr val="bg1"/>
                </a:solidFill>
              </a:rPr>
              <a:t>algorithm </a:t>
            </a:r>
          </a:p>
        </p:txBody>
      </p:sp>
      <p:sp>
        <p:nvSpPr>
          <p:cNvPr id="3" name="Content Placeholder 2">
            <a:extLst>
              <a:ext uri="{FF2B5EF4-FFF2-40B4-BE49-F238E27FC236}">
                <a16:creationId xmlns:a16="http://schemas.microsoft.com/office/drawing/2014/main" id="{9F423E21-E1CF-382B-E360-AE03B07F868F}"/>
              </a:ext>
            </a:extLst>
          </p:cNvPr>
          <p:cNvSpPr>
            <a:spLocks noGrp="1"/>
          </p:cNvSpPr>
          <p:nvPr>
            <p:ph idx="4294967295"/>
          </p:nvPr>
        </p:nvSpPr>
        <p:spPr>
          <a:xfrm>
            <a:off x="0" y="1096170"/>
            <a:ext cx="6878637" cy="5754687"/>
          </a:xfrm>
        </p:spPr>
        <p:txBody>
          <a:bodyPr>
            <a:normAutofit fontScale="85000" lnSpcReduction="10000"/>
          </a:bodyPr>
          <a:lstStyle/>
          <a:p>
            <a:pPr>
              <a:lnSpc>
                <a:spcPct val="90000"/>
              </a:lnSpc>
            </a:pPr>
            <a:r>
              <a:rPr lang="en-CA" sz="2000" dirty="0">
                <a:latin typeface="Arial" panose="020B0604020202020204" pitchFamily="34" charset="0"/>
                <a:cs typeface="Arial" panose="020B0604020202020204" pitchFamily="34" charset="0"/>
              </a:rPr>
              <a:t>Find a higher than your baseline number on your holes diary to do a holes analysis</a:t>
            </a:r>
          </a:p>
          <a:p>
            <a:pPr>
              <a:lnSpc>
                <a:spcPct val="90000"/>
              </a:lnSpc>
            </a:pPr>
            <a:r>
              <a:rPr lang="en-CA" sz="2000" dirty="0">
                <a:latin typeface="Arial" panose="020B0604020202020204" pitchFamily="34" charset="0"/>
                <a:cs typeface="Arial" panose="020B0604020202020204" pitchFamily="34" charset="0"/>
              </a:rPr>
              <a:t>1. Map out the “topography” of the intensity of your activation around the time period for which you are doing the holes analysis. How did the intensity of your feelings, thoughts, and behaviors change over time?</a:t>
            </a:r>
          </a:p>
          <a:p>
            <a:pPr>
              <a:lnSpc>
                <a:spcPct val="90000"/>
              </a:lnSpc>
            </a:pPr>
            <a:r>
              <a:rPr lang="en-CA" sz="2000" dirty="0">
                <a:latin typeface="Arial" panose="020B0604020202020204" pitchFamily="34" charset="0"/>
                <a:cs typeface="Arial" panose="020B0604020202020204" pitchFamily="34" charset="0"/>
              </a:rPr>
              <a:t>2. On the holes analysis template, note in writing, if there were any events that were  triggers for your increase in activation ?</a:t>
            </a:r>
          </a:p>
          <a:p>
            <a:pPr>
              <a:lnSpc>
                <a:spcPct val="90000"/>
              </a:lnSpc>
            </a:pPr>
            <a:r>
              <a:rPr lang="en-CA" sz="2000" dirty="0">
                <a:latin typeface="Arial" panose="020B0604020202020204" pitchFamily="34" charset="0"/>
                <a:cs typeface="Arial" panose="020B0604020202020204" pitchFamily="34" charset="0"/>
              </a:rPr>
              <a:t>3. Note in writing, on the template, the sequence of feelings you experienced during this period. Rate each on a scale of 0-10 with 10 being the most intense you’ve ever felt this feeling</a:t>
            </a:r>
          </a:p>
          <a:p>
            <a:pPr>
              <a:lnSpc>
                <a:spcPct val="90000"/>
              </a:lnSpc>
            </a:pPr>
            <a:r>
              <a:rPr lang="en-CA" sz="2000" dirty="0">
                <a:latin typeface="Arial" panose="020B0604020202020204" pitchFamily="34" charset="0"/>
                <a:cs typeface="Arial" panose="020B0604020202020204" pitchFamily="34" charset="0"/>
              </a:rPr>
              <a:t>4. Observe and note the physical sensations you experienced during the activation without judging or trying to change them</a:t>
            </a:r>
          </a:p>
          <a:p>
            <a:pPr>
              <a:lnSpc>
                <a:spcPct val="90000"/>
              </a:lnSpc>
            </a:pPr>
            <a:r>
              <a:rPr lang="en-CA" sz="2000" dirty="0">
                <a:latin typeface="Arial" panose="020B0604020202020204" pitchFamily="34" charset="0"/>
                <a:cs typeface="Arial" panose="020B0604020202020204" pitchFamily="34" charset="0"/>
              </a:rPr>
              <a:t>5. Note in writing, on the template, the thoughts that accompanied each of your feelings</a:t>
            </a:r>
          </a:p>
          <a:p>
            <a:pPr>
              <a:lnSpc>
                <a:spcPct val="90000"/>
              </a:lnSpc>
            </a:pPr>
            <a:r>
              <a:rPr lang="en-CA" sz="2000" dirty="0">
                <a:latin typeface="Arial" panose="020B0604020202020204" pitchFamily="34" charset="0"/>
                <a:cs typeface="Arial" panose="020B0604020202020204" pitchFamily="34" charset="0"/>
              </a:rPr>
              <a:t>6. Note what you did, or wanted to do but stopped yourself from doing during the period of activation</a:t>
            </a:r>
          </a:p>
          <a:p>
            <a:pPr>
              <a:lnSpc>
                <a:spcPct val="90000"/>
              </a:lnSpc>
            </a:pPr>
            <a:r>
              <a:rPr lang="en-CA" sz="2000" dirty="0">
                <a:latin typeface="Arial" panose="020B0604020202020204" pitchFamily="34" charset="0"/>
                <a:cs typeface="Arial" panose="020B0604020202020204" pitchFamily="34" charset="0"/>
              </a:rPr>
              <a:t>7. Note on a 0-10 scale what your energy balance, reserves or stores (how full your gas tank), and crisis risk were just prior to the time for which you’re doing the holes analysis. </a:t>
            </a:r>
          </a:p>
        </p:txBody>
      </p:sp>
      <p:graphicFrame>
        <p:nvGraphicFramePr>
          <p:cNvPr id="4" name="Table 3">
            <a:extLst>
              <a:ext uri="{FF2B5EF4-FFF2-40B4-BE49-F238E27FC236}">
                <a16:creationId xmlns:a16="http://schemas.microsoft.com/office/drawing/2014/main" id="{22993BAB-E365-C9E0-EAE7-0E5FA59390A2}"/>
              </a:ext>
            </a:extLst>
          </p:cNvPr>
          <p:cNvGraphicFramePr>
            <a:graphicFrameLocks noGrp="1"/>
          </p:cNvGraphicFramePr>
          <p:nvPr>
            <p:extLst>
              <p:ext uri="{D42A27DB-BD31-4B8C-83A1-F6EECF244321}">
                <p14:modId xmlns:p14="http://schemas.microsoft.com/office/powerpoint/2010/main" val="4103522415"/>
              </p:ext>
            </p:extLst>
          </p:nvPr>
        </p:nvGraphicFramePr>
        <p:xfrm>
          <a:off x="7150644" y="987403"/>
          <a:ext cx="5041356" cy="5914434"/>
        </p:xfrm>
        <a:graphic>
          <a:graphicData uri="http://schemas.openxmlformats.org/drawingml/2006/table">
            <a:tbl>
              <a:tblPr>
                <a:noFill/>
                <a:tableStyleId>{8EC20E35-A176-4012-BC5E-935CFFF8708E}</a:tableStyleId>
              </a:tblPr>
              <a:tblGrid>
                <a:gridCol w="2719439">
                  <a:extLst>
                    <a:ext uri="{9D8B030D-6E8A-4147-A177-3AD203B41FA5}">
                      <a16:colId xmlns:a16="http://schemas.microsoft.com/office/drawing/2014/main" val="297926544"/>
                    </a:ext>
                  </a:extLst>
                </a:gridCol>
                <a:gridCol w="1100544">
                  <a:extLst>
                    <a:ext uri="{9D8B030D-6E8A-4147-A177-3AD203B41FA5}">
                      <a16:colId xmlns:a16="http://schemas.microsoft.com/office/drawing/2014/main" val="1367139467"/>
                    </a:ext>
                  </a:extLst>
                </a:gridCol>
                <a:gridCol w="1221373">
                  <a:extLst>
                    <a:ext uri="{9D8B030D-6E8A-4147-A177-3AD203B41FA5}">
                      <a16:colId xmlns:a16="http://schemas.microsoft.com/office/drawing/2014/main" val="235125009"/>
                    </a:ext>
                  </a:extLst>
                </a:gridCol>
              </a:tblGrid>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Remember to stay in window of tolerance by pendulating</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93403686"/>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the topography of your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132259573"/>
                  </a:ext>
                </a:extLst>
              </a:tr>
              <a:tr h="583458">
                <a:tc>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Was there a trigger(s) for the activation?</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dirty="0">
                          <a:solidFill>
                            <a:schemeClr val="tx1"/>
                          </a:solidFill>
                          <a:effectLst/>
                        </a:rPr>
                        <a:t> </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19009970"/>
                  </a:ext>
                </a:extLst>
              </a:tr>
              <a:tr h="583458">
                <a:tc>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did you feel when activated ?</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3864757755"/>
                  </a:ext>
                </a:extLst>
              </a:tr>
              <a:tr h="583458">
                <a:tc gridSpan="3">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Notice the sensations in your body without judging or trying to change them</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85422506"/>
                  </a:ext>
                </a:extLst>
              </a:tr>
              <a:tr h="583458">
                <a:tc gridSpan="2">
                  <a:txBody>
                    <a:bodyPr/>
                    <a:lstStyle/>
                    <a:p>
                      <a:pPr algn="l">
                        <a:lnSpc>
                          <a:spcPct val="107000"/>
                        </a:lnSpc>
                        <a:spcAft>
                          <a:spcPts val="800"/>
                        </a:spcAft>
                      </a:pPr>
                      <a:r>
                        <a:rPr lang="en-CA" sz="1800" cap="none" spc="0">
                          <a:solidFill>
                            <a:schemeClr val="tx1"/>
                          </a:solidFill>
                          <a:effectLst/>
                          <a:latin typeface="Arial" panose="020B0604020202020204" pitchFamily="34" charset="0"/>
                          <a:cs typeface="Arial" panose="020B0604020202020204" pitchFamily="34" charset="0"/>
                        </a:rPr>
                        <a:t>What thoughts were associated with each feeling listed above?</a:t>
                      </a:r>
                      <a:endParaRPr lang="en-CA" sz="180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4218631300"/>
                  </a:ext>
                </a:extLst>
              </a:tr>
              <a:tr h="583458">
                <a:tc gridSpan="2">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behaviors or urges were associated with each feeling?</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endParaRPr lang="en-CA"/>
                    </a:p>
                  </a:txBody>
                  <a:tcPr marL="173218" marR="173218" marT="97923" marB="97923">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16030505"/>
                  </a:ext>
                </a:extLst>
              </a:tr>
              <a:tr h="583458">
                <a:tc gridSpan="3">
                  <a:txBody>
                    <a:bodyPr/>
                    <a:lstStyle/>
                    <a:p>
                      <a:pPr algn="l">
                        <a:lnSpc>
                          <a:spcPct val="107000"/>
                        </a:lnSpc>
                        <a:spcAft>
                          <a:spcPts val="800"/>
                        </a:spcAft>
                      </a:pPr>
                      <a:r>
                        <a:rPr lang="en-CA" sz="1800" cap="none" spc="0" dirty="0">
                          <a:solidFill>
                            <a:schemeClr val="tx1"/>
                          </a:solidFill>
                          <a:effectLst/>
                          <a:latin typeface="Arial" panose="020B0604020202020204" pitchFamily="34" charset="0"/>
                          <a:cs typeface="Arial" panose="020B0604020202020204" pitchFamily="34" charset="0"/>
                        </a:rPr>
                        <a:t>What was your energy balance before the activation? 0-10</a:t>
                      </a:r>
                      <a:endParaRPr lang="en-CA"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73218" marR="173218" marT="97923" marB="97923">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959730739"/>
                  </a:ext>
                </a:extLst>
              </a:tr>
            </a:tbl>
          </a:graphicData>
        </a:graphic>
      </p:graphicFrame>
      <p:sp>
        <p:nvSpPr>
          <p:cNvPr id="6" name="TextBox 5">
            <a:extLst>
              <a:ext uri="{FF2B5EF4-FFF2-40B4-BE49-F238E27FC236}">
                <a16:creationId xmlns:a16="http://schemas.microsoft.com/office/drawing/2014/main" id="{33318763-D948-DA97-733B-3D3616EF29E0}"/>
              </a:ext>
            </a:extLst>
          </p:cNvPr>
          <p:cNvSpPr txBox="1"/>
          <p:nvPr/>
        </p:nvSpPr>
        <p:spPr>
          <a:xfrm>
            <a:off x="8443534" y="500016"/>
            <a:ext cx="2676581" cy="523220"/>
          </a:xfrm>
          <a:prstGeom prst="rect">
            <a:avLst/>
          </a:prstGeom>
          <a:noFill/>
        </p:spPr>
        <p:txBody>
          <a:bodyPr wrap="square">
            <a:spAutoFit/>
          </a:bodyPr>
          <a:lstStyle/>
          <a:p>
            <a:r>
              <a:rPr lang="en-CA" sz="2800" dirty="0">
                <a:solidFill>
                  <a:schemeClr val="bg1"/>
                </a:solidFill>
              </a:rPr>
              <a:t> TEMPLATE </a:t>
            </a:r>
            <a:endParaRPr lang="en-CA" sz="2800" dirty="0"/>
          </a:p>
        </p:txBody>
      </p:sp>
      <p:sp>
        <p:nvSpPr>
          <p:cNvPr id="7" name="TextBox 6">
            <a:extLst>
              <a:ext uri="{FF2B5EF4-FFF2-40B4-BE49-F238E27FC236}">
                <a16:creationId xmlns:a16="http://schemas.microsoft.com/office/drawing/2014/main" id="{58880F13-FC5E-EBFB-7CA4-9E8649E87F64}"/>
              </a:ext>
            </a:extLst>
          </p:cNvPr>
          <p:cNvSpPr txBox="1"/>
          <p:nvPr/>
        </p:nvSpPr>
        <p:spPr>
          <a:xfrm>
            <a:off x="4310695" y="-87869"/>
            <a:ext cx="6121908" cy="707886"/>
          </a:xfrm>
          <a:prstGeom prst="rect">
            <a:avLst/>
          </a:prstGeom>
          <a:noFill/>
        </p:spPr>
        <p:txBody>
          <a:bodyPr wrap="square">
            <a:spAutoFit/>
          </a:bodyPr>
          <a:lstStyle/>
          <a:p>
            <a:r>
              <a:rPr lang="en-CA" sz="4000" dirty="0">
                <a:solidFill>
                  <a:schemeClr val="bg1"/>
                </a:solidFill>
              </a:rPr>
              <a:t>HOLES ANALYSIS</a:t>
            </a:r>
            <a:endParaRPr lang="en-CA" sz="4000" dirty="0"/>
          </a:p>
        </p:txBody>
      </p:sp>
      <p:sp>
        <p:nvSpPr>
          <p:cNvPr id="5" name="Slide Number Placeholder 4">
            <a:extLst>
              <a:ext uri="{FF2B5EF4-FFF2-40B4-BE49-F238E27FC236}">
                <a16:creationId xmlns:a16="http://schemas.microsoft.com/office/drawing/2014/main" id="{4C7DF5F0-35D9-F7AA-7C28-77DCC811D8F3}"/>
              </a:ext>
            </a:extLst>
          </p:cNvPr>
          <p:cNvSpPr>
            <a:spLocks noGrp="1"/>
          </p:cNvSpPr>
          <p:nvPr>
            <p:ph type="sldNum" sz="quarter" idx="12"/>
          </p:nvPr>
        </p:nvSpPr>
        <p:spPr/>
        <p:txBody>
          <a:bodyPr/>
          <a:lstStyle/>
          <a:p>
            <a:fld id="{33ED1689-1C0B-4D00-A14A-39B713266422}" type="slidenum">
              <a:rPr lang="en-CA" smtClean="0"/>
              <a:t>97</a:t>
            </a:fld>
            <a:endParaRPr lang="en-CA"/>
          </a:p>
        </p:txBody>
      </p:sp>
    </p:spTree>
    <p:extLst>
      <p:ext uri="{BB962C8B-B14F-4D97-AF65-F5344CB8AC3E}">
        <p14:creationId xmlns:p14="http://schemas.microsoft.com/office/powerpoint/2010/main" val="65300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49901-2994-DF16-1FB6-853DA88CECE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46DBFE-2831-4839-A3E4-E129515BF88E}"/>
              </a:ext>
            </a:extLst>
          </p:cNvPr>
          <p:cNvSpPr txBox="1"/>
          <p:nvPr/>
        </p:nvSpPr>
        <p:spPr>
          <a:xfrm>
            <a:off x="0" y="550723"/>
            <a:ext cx="12192000" cy="923330"/>
          </a:xfrm>
          <a:prstGeom prst="rect">
            <a:avLst/>
          </a:prstGeom>
          <a:noFill/>
        </p:spPr>
        <p:txBody>
          <a:bodyPr wrap="square">
            <a:spAutoFit/>
          </a:bodyPr>
          <a:lstStyle/>
          <a:p>
            <a:pPr marL="342900" indent="-342900">
              <a:buAutoNum type="arabicPeriod"/>
            </a:pPr>
            <a:r>
              <a:rPr lang="en-CA" dirty="0"/>
              <a:t>What Happened?  2. Emotions Felt      3. Thoughts              4. Sensations             5. Behaviours/urges        6. pre-hole energy</a:t>
            </a:r>
          </a:p>
          <a:p>
            <a:endParaRPr lang="en-CA" dirty="0"/>
          </a:p>
          <a:p>
            <a:endParaRPr lang="en-CA" dirty="0"/>
          </a:p>
        </p:txBody>
      </p:sp>
      <p:sp>
        <p:nvSpPr>
          <p:cNvPr id="5" name="TextBox 4">
            <a:extLst>
              <a:ext uri="{FF2B5EF4-FFF2-40B4-BE49-F238E27FC236}">
                <a16:creationId xmlns:a16="http://schemas.microsoft.com/office/drawing/2014/main" id="{C858AA02-3FD3-142C-E841-2ED0023C3892}"/>
              </a:ext>
            </a:extLst>
          </p:cNvPr>
          <p:cNvSpPr txBox="1"/>
          <p:nvPr/>
        </p:nvSpPr>
        <p:spPr>
          <a:xfrm>
            <a:off x="2438400" y="0"/>
            <a:ext cx="7446168" cy="646331"/>
          </a:xfrm>
          <a:prstGeom prst="rect">
            <a:avLst/>
          </a:prstGeom>
          <a:noFill/>
        </p:spPr>
        <p:txBody>
          <a:bodyPr wrap="square">
            <a:spAutoFit/>
          </a:bodyPr>
          <a:lstStyle/>
          <a:p>
            <a:r>
              <a:rPr lang="en-CA" sz="3600" dirty="0">
                <a:solidFill>
                  <a:schemeClr val="bg1"/>
                </a:solidFill>
              </a:rPr>
              <a:t>DBT HOLES ANALYSIS TEMPLATE</a:t>
            </a:r>
          </a:p>
        </p:txBody>
      </p:sp>
      <p:sp>
        <p:nvSpPr>
          <p:cNvPr id="7" name="TextBox 6">
            <a:extLst>
              <a:ext uri="{FF2B5EF4-FFF2-40B4-BE49-F238E27FC236}">
                <a16:creationId xmlns:a16="http://schemas.microsoft.com/office/drawing/2014/main" id="{03F23123-0F04-FAA6-BA50-271D84EB9E58}"/>
              </a:ext>
            </a:extLst>
          </p:cNvPr>
          <p:cNvSpPr txBox="1"/>
          <p:nvPr/>
        </p:nvSpPr>
        <p:spPr>
          <a:xfrm>
            <a:off x="-75605" y="889278"/>
            <a:ext cx="1988344" cy="584775"/>
          </a:xfrm>
          <a:prstGeom prst="rect">
            <a:avLst/>
          </a:prstGeom>
          <a:noFill/>
        </p:spPr>
        <p:txBody>
          <a:bodyPr wrap="square">
            <a:spAutoFit/>
          </a:bodyPr>
          <a:lstStyle/>
          <a:p>
            <a:pPr algn="ctr"/>
            <a:r>
              <a:rPr lang="en-CA" sz="1600" dirty="0"/>
              <a:t>Describe the</a:t>
            </a:r>
          </a:p>
          <a:p>
            <a:pPr algn="ctr"/>
            <a:r>
              <a:rPr lang="en-CA" sz="1600" dirty="0"/>
              <a:t>situation factually.</a:t>
            </a:r>
          </a:p>
        </p:txBody>
      </p:sp>
      <p:sp>
        <p:nvSpPr>
          <p:cNvPr id="9" name="TextBox 8">
            <a:extLst>
              <a:ext uri="{FF2B5EF4-FFF2-40B4-BE49-F238E27FC236}">
                <a16:creationId xmlns:a16="http://schemas.microsoft.com/office/drawing/2014/main" id="{A5D1B51B-8B2F-38B9-F528-1FFD7F74A5C0}"/>
              </a:ext>
            </a:extLst>
          </p:cNvPr>
          <p:cNvSpPr txBox="1"/>
          <p:nvPr/>
        </p:nvSpPr>
        <p:spPr>
          <a:xfrm>
            <a:off x="2133005" y="889278"/>
            <a:ext cx="1988344" cy="3293209"/>
          </a:xfrm>
          <a:prstGeom prst="rect">
            <a:avLst/>
          </a:prstGeom>
          <a:noFill/>
        </p:spPr>
        <p:txBody>
          <a:bodyPr wrap="square">
            <a:spAutoFit/>
          </a:bodyPr>
          <a:lstStyle/>
          <a:p>
            <a:r>
              <a:rPr lang="en-CA" sz="1600" dirty="0"/>
              <a:t>☐ Anxiety / Fear</a:t>
            </a:r>
          </a:p>
          <a:p>
            <a:r>
              <a:rPr lang="en-CA" sz="1600" dirty="0"/>
              <a:t>☐ Anger / Rage</a:t>
            </a:r>
          </a:p>
          <a:p>
            <a:r>
              <a:rPr lang="en-CA" sz="1600" dirty="0"/>
              <a:t>☐ Irritation /</a:t>
            </a:r>
          </a:p>
          <a:p>
            <a:r>
              <a:rPr lang="en-CA" sz="1600" dirty="0"/>
              <a:t>Frustration</a:t>
            </a:r>
          </a:p>
          <a:p>
            <a:r>
              <a:rPr lang="en-CA" sz="1600" dirty="0"/>
              <a:t>☐ Sadness / Grief</a:t>
            </a:r>
          </a:p>
          <a:p>
            <a:r>
              <a:rPr lang="en-CA" sz="1600" dirty="0"/>
              <a:t>☐ Shame</a:t>
            </a:r>
          </a:p>
          <a:p>
            <a:r>
              <a:rPr lang="en-CA" sz="1600" dirty="0"/>
              <a:t>☐ Guilt</a:t>
            </a:r>
          </a:p>
          <a:p>
            <a:r>
              <a:rPr lang="en-CA" sz="1600" dirty="0"/>
              <a:t>☐ Hurt</a:t>
            </a:r>
          </a:p>
          <a:p>
            <a:r>
              <a:rPr lang="en-CA" sz="1600" dirty="0"/>
              <a:t>☐ Loneliness</a:t>
            </a:r>
          </a:p>
          <a:p>
            <a:r>
              <a:rPr lang="en-CA" sz="1600" dirty="0"/>
              <a:t>☐ Embarrassment</a:t>
            </a:r>
          </a:p>
          <a:p>
            <a:r>
              <a:rPr lang="en-CA" sz="1600" dirty="0"/>
              <a:t>☐ Overwhelm</a:t>
            </a:r>
          </a:p>
          <a:p>
            <a:r>
              <a:rPr lang="en-CA" sz="1600" dirty="0"/>
              <a:t>☐ Numbness</a:t>
            </a:r>
          </a:p>
          <a:p>
            <a:r>
              <a:rPr lang="en-CA" sz="1600" dirty="0"/>
              <a:t>☐ Other: ____</a:t>
            </a:r>
          </a:p>
        </p:txBody>
      </p:sp>
      <p:sp>
        <p:nvSpPr>
          <p:cNvPr id="11" name="TextBox 10">
            <a:extLst>
              <a:ext uri="{FF2B5EF4-FFF2-40B4-BE49-F238E27FC236}">
                <a16:creationId xmlns:a16="http://schemas.microsoft.com/office/drawing/2014/main" id="{5BC4E0A6-7039-6FCA-F294-98635D76FE4E}"/>
              </a:ext>
            </a:extLst>
          </p:cNvPr>
          <p:cNvSpPr txBox="1"/>
          <p:nvPr/>
        </p:nvSpPr>
        <p:spPr>
          <a:xfrm>
            <a:off x="3911204" y="889278"/>
            <a:ext cx="2274094" cy="4278094"/>
          </a:xfrm>
          <a:prstGeom prst="rect">
            <a:avLst/>
          </a:prstGeom>
          <a:noFill/>
        </p:spPr>
        <p:txBody>
          <a:bodyPr wrap="square">
            <a:spAutoFit/>
          </a:bodyPr>
          <a:lstStyle/>
          <a:p>
            <a:r>
              <a:rPr lang="en-CA" sz="1600" dirty="0"/>
              <a:t>☐ I’m not good</a:t>
            </a:r>
          </a:p>
          <a:p>
            <a:r>
              <a:rPr lang="en-CA" sz="1600" dirty="0"/>
              <a:t>enough.</a:t>
            </a:r>
          </a:p>
          <a:p>
            <a:r>
              <a:rPr lang="en-CA" sz="1600" dirty="0"/>
              <a:t>☐ This is my fault.</a:t>
            </a:r>
          </a:p>
          <a:p>
            <a:r>
              <a:rPr lang="en-CA" sz="1600" dirty="0"/>
              <a:t>☐ They are judging</a:t>
            </a:r>
          </a:p>
          <a:p>
            <a:r>
              <a:rPr lang="en-CA" sz="1600" dirty="0"/>
              <a:t>me.</a:t>
            </a:r>
          </a:p>
          <a:p>
            <a:r>
              <a:rPr lang="en-CA" sz="1600" dirty="0"/>
              <a:t>☐ Something bad</a:t>
            </a:r>
          </a:p>
          <a:p>
            <a:r>
              <a:rPr lang="en-CA" sz="1600" dirty="0"/>
              <a:t>will happen.</a:t>
            </a:r>
          </a:p>
          <a:p>
            <a:r>
              <a:rPr lang="en-CA" sz="1600" dirty="0"/>
              <a:t>☐ I can’t handle this.</a:t>
            </a:r>
          </a:p>
          <a:p>
            <a:r>
              <a:rPr lang="en-CA" sz="1600" dirty="0"/>
              <a:t>☐ I’m going to fail.</a:t>
            </a:r>
          </a:p>
          <a:p>
            <a:r>
              <a:rPr lang="en-CA" sz="1600" dirty="0"/>
              <a:t>☐ They don’t care</a:t>
            </a:r>
          </a:p>
          <a:p>
            <a:r>
              <a:rPr lang="en-CA" sz="1600" dirty="0"/>
              <a:t>about me.</a:t>
            </a:r>
          </a:p>
          <a:p>
            <a:r>
              <a:rPr lang="en-CA" sz="1600" dirty="0"/>
              <a:t>☐ I always screw up.</a:t>
            </a:r>
          </a:p>
          <a:p>
            <a:r>
              <a:rPr lang="en-CA" sz="1600" dirty="0"/>
              <a:t>☐ Catastrophizing</a:t>
            </a:r>
          </a:p>
          <a:p>
            <a:r>
              <a:rPr lang="en-CA" sz="1600" dirty="0"/>
              <a:t>☐ All-or-nothing</a:t>
            </a:r>
          </a:p>
          <a:p>
            <a:r>
              <a:rPr lang="en-CA" sz="1600" dirty="0"/>
              <a:t>thinking</a:t>
            </a:r>
          </a:p>
          <a:p>
            <a:r>
              <a:rPr lang="en-CA" sz="1600" dirty="0"/>
              <a:t>☐ Mind-reading</a:t>
            </a:r>
          </a:p>
          <a:p>
            <a:r>
              <a:rPr lang="en-CA" sz="1600" dirty="0"/>
              <a:t>☐ Other: ____</a:t>
            </a:r>
          </a:p>
        </p:txBody>
      </p:sp>
      <p:sp>
        <p:nvSpPr>
          <p:cNvPr id="13" name="TextBox 12">
            <a:extLst>
              <a:ext uri="{FF2B5EF4-FFF2-40B4-BE49-F238E27FC236}">
                <a16:creationId xmlns:a16="http://schemas.microsoft.com/office/drawing/2014/main" id="{2A3DF28D-0D65-7C47-3E25-202AC4CB7FF8}"/>
              </a:ext>
            </a:extLst>
          </p:cNvPr>
          <p:cNvSpPr txBox="1"/>
          <p:nvPr/>
        </p:nvSpPr>
        <p:spPr>
          <a:xfrm>
            <a:off x="7732513" y="920621"/>
            <a:ext cx="2083594" cy="5016758"/>
          </a:xfrm>
          <a:prstGeom prst="rect">
            <a:avLst/>
          </a:prstGeom>
          <a:noFill/>
        </p:spPr>
        <p:txBody>
          <a:bodyPr wrap="square">
            <a:spAutoFit/>
          </a:bodyPr>
          <a:lstStyle/>
          <a:p>
            <a:r>
              <a:rPr lang="en-CA" sz="1600" dirty="0"/>
              <a:t>☐ Withdrew / shut</a:t>
            </a:r>
          </a:p>
          <a:p>
            <a:r>
              <a:rPr lang="en-CA" sz="1600" dirty="0"/>
              <a:t>down</a:t>
            </a:r>
          </a:p>
          <a:p>
            <a:r>
              <a:rPr lang="en-CA" sz="1600" dirty="0"/>
              <a:t>☐ Lashed out</a:t>
            </a:r>
          </a:p>
          <a:p>
            <a:r>
              <a:rPr lang="en-CA" sz="1600" dirty="0"/>
              <a:t>☐ Avoided /</a:t>
            </a:r>
          </a:p>
          <a:p>
            <a:r>
              <a:rPr lang="en-CA" sz="1600" dirty="0"/>
              <a:t>escaped</a:t>
            </a:r>
          </a:p>
          <a:p>
            <a:r>
              <a:rPr lang="en-CA" sz="1600" dirty="0"/>
              <a:t>☐ People-pleased</a:t>
            </a:r>
          </a:p>
          <a:p>
            <a:r>
              <a:rPr lang="en-CA" sz="1600" dirty="0"/>
              <a:t>☐ Over-apologized</a:t>
            </a:r>
          </a:p>
          <a:p>
            <a:r>
              <a:rPr lang="en-CA" sz="1600" dirty="0"/>
              <a:t>☐ Argued /</a:t>
            </a:r>
          </a:p>
          <a:p>
            <a:r>
              <a:rPr lang="en-CA" sz="1600" dirty="0"/>
              <a:t>escalated</a:t>
            </a:r>
          </a:p>
          <a:p>
            <a:r>
              <a:rPr lang="en-CA" sz="1600" dirty="0"/>
              <a:t>☐ Used substances</a:t>
            </a:r>
          </a:p>
          <a:p>
            <a:r>
              <a:rPr lang="en-CA" sz="1600" dirty="0"/>
              <a:t>☐ Overate /</a:t>
            </a:r>
          </a:p>
          <a:p>
            <a:r>
              <a:rPr lang="en-CA" sz="1600" dirty="0"/>
              <a:t>restricted</a:t>
            </a:r>
          </a:p>
          <a:p>
            <a:r>
              <a:rPr lang="en-CA" sz="1600" dirty="0"/>
              <a:t>☐ Reassurance-</a:t>
            </a:r>
          </a:p>
          <a:p>
            <a:r>
              <a:rPr lang="en-CA" sz="1600" dirty="0"/>
              <a:t>seeking</a:t>
            </a:r>
          </a:p>
          <a:p>
            <a:r>
              <a:rPr lang="en-CA" sz="1600" dirty="0"/>
              <a:t>☐ Compulsive</a:t>
            </a:r>
          </a:p>
          <a:p>
            <a:r>
              <a:rPr lang="en-CA" sz="1600" dirty="0"/>
              <a:t>checking</a:t>
            </a:r>
          </a:p>
          <a:p>
            <a:r>
              <a:rPr lang="en-CA" sz="1600" dirty="0"/>
              <a:t>☐ Tried to control</a:t>
            </a:r>
          </a:p>
          <a:p>
            <a:r>
              <a:rPr lang="en-CA" sz="1600" dirty="0"/>
              <a:t>☐ Self-harm</a:t>
            </a:r>
          </a:p>
          <a:p>
            <a:r>
              <a:rPr lang="en-CA" sz="1600" dirty="0"/>
              <a:t>urges/actions</a:t>
            </a:r>
          </a:p>
          <a:p>
            <a:r>
              <a:rPr lang="en-CA" sz="1600" dirty="0"/>
              <a:t>☐ Other: ____</a:t>
            </a:r>
          </a:p>
        </p:txBody>
      </p:sp>
      <p:sp>
        <p:nvSpPr>
          <p:cNvPr id="15" name="TextBox 14">
            <a:extLst>
              <a:ext uri="{FF2B5EF4-FFF2-40B4-BE49-F238E27FC236}">
                <a16:creationId xmlns:a16="http://schemas.microsoft.com/office/drawing/2014/main" id="{341471D8-6A2F-384F-3591-FC19EAC00E2C}"/>
              </a:ext>
            </a:extLst>
          </p:cNvPr>
          <p:cNvSpPr txBox="1"/>
          <p:nvPr/>
        </p:nvSpPr>
        <p:spPr>
          <a:xfrm>
            <a:off x="5760242" y="646331"/>
            <a:ext cx="2274094" cy="4031873"/>
          </a:xfrm>
          <a:prstGeom prst="rect">
            <a:avLst/>
          </a:prstGeom>
          <a:noFill/>
        </p:spPr>
        <p:txBody>
          <a:bodyPr wrap="square">
            <a:spAutoFit/>
          </a:bodyPr>
          <a:lstStyle/>
          <a:p>
            <a:endParaRPr lang="en-CA" sz="1600" dirty="0"/>
          </a:p>
          <a:p>
            <a:r>
              <a:rPr lang="en-CA" sz="1600" dirty="0"/>
              <a:t>☐ Tight chest</a:t>
            </a:r>
          </a:p>
          <a:p>
            <a:r>
              <a:rPr lang="en-CA" sz="1600" dirty="0"/>
              <a:t>☐ Rapid heartbeat</a:t>
            </a:r>
          </a:p>
          <a:p>
            <a:r>
              <a:rPr lang="en-CA" sz="1600" dirty="0"/>
              <a:t>☐ Shallow breathing</a:t>
            </a:r>
          </a:p>
          <a:p>
            <a:r>
              <a:rPr lang="en-CA" sz="1600" dirty="0"/>
              <a:t>☐ Nausea</a:t>
            </a:r>
          </a:p>
          <a:p>
            <a:r>
              <a:rPr lang="en-CA" sz="1600" dirty="0"/>
              <a:t>☐ Knot in stomach</a:t>
            </a:r>
          </a:p>
          <a:p>
            <a:r>
              <a:rPr lang="en-CA" sz="1600" dirty="0"/>
              <a:t>☐ Sweaty palms</a:t>
            </a:r>
          </a:p>
          <a:p>
            <a:r>
              <a:rPr lang="en-CA" sz="1600" dirty="0"/>
              <a:t>☐ Shaking</a:t>
            </a:r>
          </a:p>
          <a:p>
            <a:r>
              <a:rPr lang="en-CA" sz="1600" dirty="0"/>
              <a:t>☐ Muscle tension</a:t>
            </a:r>
          </a:p>
          <a:p>
            <a:r>
              <a:rPr lang="en-CA" sz="1600" dirty="0"/>
              <a:t>☐ Hot face / flushing</a:t>
            </a:r>
          </a:p>
          <a:p>
            <a:r>
              <a:rPr lang="en-CA" sz="1600" dirty="0"/>
              <a:t>☐ Cold hands/feet</a:t>
            </a:r>
          </a:p>
          <a:p>
            <a:r>
              <a:rPr lang="en-CA" sz="1600" dirty="0"/>
              <a:t>☐ Light-headedness</a:t>
            </a:r>
          </a:p>
          <a:p>
            <a:r>
              <a:rPr lang="en-CA" sz="1600" dirty="0"/>
              <a:t>☐ Numbness</a:t>
            </a:r>
          </a:p>
          <a:p>
            <a:r>
              <a:rPr lang="en-CA" sz="1600" dirty="0"/>
              <a:t>☐ Restlessness / agitation</a:t>
            </a:r>
          </a:p>
          <a:p>
            <a:r>
              <a:rPr lang="en-CA" sz="1600" dirty="0"/>
              <a:t>☐ Other: ____</a:t>
            </a:r>
          </a:p>
        </p:txBody>
      </p:sp>
      <p:sp>
        <p:nvSpPr>
          <p:cNvPr id="17" name="TextBox 16">
            <a:extLst>
              <a:ext uri="{FF2B5EF4-FFF2-40B4-BE49-F238E27FC236}">
                <a16:creationId xmlns:a16="http://schemas.microsoft.com/office/drawing/2014/main" id="{E2EB143F-BA5D-8C71-4BFB-DDB19E9B83B9}"/>
              </a:ext>
            </a:extLst>
          </p:cNvPr>
          <p:cNvSpPr txBox="1"/>
          <p:nvPr/>
        </p:nvSpPr>
        <p:spPr>
          <a:xfrm>
            <a:off x="9844087" y="920621"/>
            <a:ext cx="2159199" cy="1815882"/>
          </a:xfrm>
          <a:prstGeom prst="rect">
            <a:avLst/>
          </a:prstGeom>
          <a:noFill/>
        </p:spPr>
        <p:txBody>
          <a:bodyPr wrap="square">
            <a:spAutoFit/>
          </a:bodyPr>
          <a:lstStyle/>
          <a:p>
            <a:r>
              <a:rPr lang="en-CA" sz="1600" dirty="0"/>
              <a:t>☐ Very Low</a:t>
            </a:r>
          </a:p>
          <a:p>
            <a:r>
              <a:rPr lang="en-CA" sz="1600" dirty="0"/>
              <a:t>☐ Low</a:t>
            </a:r>
          </a:p>
          <a:p>
            <a:r>
              <a:rPr lang="en-CA" sz="1600" dirty="0"/>
              <a:t>☐ Moderate</a:t>
            </a:r>
          </a:p>
          <a:p>
            <a:r>
              <a:rPr lang="en-CA" sz="1600" dirty="0"/>
              <a:t>☐ High</a:t>
            </a:r>
          </a:p>
          <a:p>
            <a:r>
              <a:rPr lang="en-CA" sz="1600" dirty="0"/>
              <a:t>☐ Very High</a:t>
            </a:r>
          </a:p>
          <a:p>
            <a:r>
              <a:rPr lang="en-CA" sz="1600" dirty="0"/>
              <a:t>☐ Contributing factors (describe):</a:t>
            </a:r>
          </a:p>
        </p:txBody>
      </p:sp>
      <p:sp>
        <p:nvSpPr>
          <p:cNvPr id="4" name="TextBox 3">
            <a:extLst>
              <a:ext uri="{FF2B5EF4-FFF2-40B4-BE49-F238E27FC236}">
                <a16:creationId xmlns:a16="http://schemas.microsoft.com/office/drawing/2014/main" id="{5D318E42-D8E5-AB4E-78AD-DBBC4B091A26}"/>
              </a:ext>
            </a:extLst>
          </p:cNvPr>
          <p:cNvSpPr txBox="1"/>
          <p:nvPr/>
        </p:nvSpPr>
        <p:spPr>
          <a:xfrm>
            <a:off x="146446" y="6122611"/>
            <a:ext cx="12030075" cy="369332"/>
          </a:xfrm>
          <a:prstGeom prst="rect">
            <a:avLst/>
          </a:prstGeom>
          <a:noFill/>
        </p:spPr>
        <p:txBody>
          <a:bodyPr wrap="square">
            <a:spAutoFit/>
          </a:bodyPr>
          <a:lstStyle/>
          <a:p>
            <a:r>
              <a:rPr lang="en-CA" dirty="0"/>
              <a:t> </a:t>
            </a:r>
          </a:p>
        </p:txBody>
      </p:sp>
      <p:sp>
        <p:nvSpPr>
          <p:cNvPr id="2" name="Slide Number Placeholder 1">
            <a:extLst>
              <a:ext uri="{FF2B5EF4-FFF2-40B4-BE49-F238E27FC236}">
                <a16:creationId xmlns:a16="http://schemas.microsoft.com/office/drawing/2014/main" id="{A524DA6D-FB99-F7F7-916C-283AF419E0FB}"/>
              </a:ext>
            </a:extLst>
          </p:cNvPr>
          <p:cNvSpPr>
            <a:spLocks noGrp="1"/>
          </p:cNvSpPr>
          <p:nvPr>
            <p:ph type="sldNum" sz="quarter" idx="12"/>
          </p:nvPr>
        </p:nvSpPr>
        <p:spPr/>
        <p:txBody>
          <a:bodyPr/>
          <a:lstStyle/>
          <a:p>
            <a:fld id="{33ED1689-1C0B-4D00-A14A-39B713266422}" type="slidenum">
              <a:rPr lang="en-CA" smtClean="0"/>
              <a:t>98</a:t>
            </a:fld>
            <a:endParaRPr lang="en-CA"/>
          </a:p>
        </p:txBody>
      </p:sp>
    </p:spTree>
    <p:extLst>
      <p:ext uri="{BB962C8B-B14F-4D97-AF65-F5344CB8AC3E}">
        <p14:creationId xmlns:p14="http://schemas.microsoft.com/office/powerpoint/2010/main" val="24896170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 plant&#10;&#10;Description automatically generated">
            <a:extLst>
              <a:ext uri="{FF2B5EF4-FFF2-40B4-BE49-F238E27FC236}">
                <a16:creationId xmlns:a16="http://schemas.microsoft.com/office/drawing/2014/main" id="{FD5EC9B2-AA98-A376-9C7F-7A80FF58F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2" y="110766"/>
            <a:ext cx="5439266" cy="6636470"/>
          </a:xfrm>
          <a:prstGeom prst="rect">
            <a:avLst/>
          </a:prstGeom>
        </p:spPr>
      </p:pic>
      <p:pic>
        <p:nvPicPr>
          <p:cNvPr id="3" name="Picture 2" descr="A person smiling at the camera&#10;&#10;Description automatically generated">
            <a:extLst>
              <a:ext uri="{FF2B5EF4-FFF2-40B4-BE49-F238E27FC236}">
                <a16:creationId xmlns:a16="http://schemas.microsoft.com/office/drawing/2014/main" id="{DADC04C7-A353-CBC1-6E11-DCD680F7C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333" y="110766"/>
            <a:ext cx="2509083" cy="3839066"/>
          </a:xfrm>
          <a:prstGeom prst="rect">
            <a:avLst/>
          </a:prstGeom>
        </p:spPr>
      </p:pic>
      <p:pic>
        <p:nvPicPr>
          <p:cNvPr id="4" name="Picture 3" descr="A person smiling at the camera&#10;&#10;Description automatically generated">
            <a:extLst>
              <a:ext uri="{FF2B5EF4-FFF2-40B4-BE49-F238E27FC236}">
                <a16:creationId xmlns:a16="http://schemas.microsoft.com/office/drawing/2014/main" id="{9C622D30-5E98-B740-8406-0FF31C8B9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0305" y="3223966"/>
            <a:ext cx="2771481" cy="3427181"/>
          </a:xfrm>
          <a:prstGeom prst="rect">
            <a:avLst/>
          </a:prstGeom>
        </p:spPr>
      </p:pic>
      <p:sp>
        <p:nvSpPr>
          <p:cNvPr id="6" name="TextBox 5">
            <a:extLst>
              <a:ext uri="{FF2B5EF4-FFF2-40B4-BE49-F238E27FC236}">
                <a16:creationId xmlns:a16="http://schemas.microsoft.com/office/drawing/2014/main" id="{D0FE94C5-9113-18EC-CCFE-C76103B802B7}"/>
              </a:ext>
            </a:extLst>
          </p:cNvPr>
          <p:cNvSpPr txBox="1"/>
          <p:nvPr/>
        </p:nvSpPr>
        <p:spPr>
          <a:xfrm>
            <a:off x="6360737" y="4057394"/>
            <a:ext cx="2017336" cy="646331"/>
          </a:xfrm>
          <a:prstGeom prst="rect">
            <a:avLst/>
          </a:prstGeom>
          <a:noFill/>
        </p:spPr>
        <p:txBody>
          <a:bodyPr wrap="square">
            <a:spAutoFit/>
          </a:bodyPr>
          <a:lstStyle/>
          <a:p>
            <a:r>
              <a:rPr lang="en-CA" sz="3600" dirty="0"/>
              <a:t>NICOLE</a:t>
            </a:r>
          </a:p>
        </p:txBody>
      </p:sp>
      <p:sp>
        <p:nvSpPr>
          <p:cNvPr id="8" name="TextBox 7">
            <a:extLst>
              <a:ext uri="{FF2B5EF4-FFF2-40B4-BE49-F238E27FC236}">
                <a16:creationId xmlns:a16="http://schemas.microsoft.com/office/drawing/2014/main" id="{5B2E6D19-7E7E-CA44-EBCC-85B99E2D626D}"/>
              </a:ext>
            </a:extLst>
          </p:cNvPr>
          <p:cNvSpPr txBox="1"/>
          <p:nvPr/>
        </p:nvSpPr>
        <p:spPr>
          <a:xfrm>
            <a:off x="9740246" y="2473691"/>
            <a:ext cx="2071540" cy="646331"/>
          </a:xfrm>
          <a:prstGeom prst="rect">
            <a:avLst/>
          </a:prstGeom>
          <a:noFill/>
        </p:spPr>
        <p:txBody>
          <a:bodyPr wrap="square">
            <a:spAutoFit/>
          </a:bodyPr>
          <a:lstStyle/>
          <a:p>
            <a:r>
              <a:rPr lang="en-CA" sz="3600" dirty="0"/>
              <a:t>JOAN</a:t>
            </a:r>
          </a:p>
        </p:txBody>
      </p:sp>
      <p:sp>
        <p:nvSpPr>
          <p:cNvPr id="5" name="Slide Number Placeholder 4">
            <a:extLst>
              <a:ext uri="{FF2B5EF4-FFF2-40B4-BE49-F238E27FC236}">
                <a16:creationId xmlns:a16="http://schemas.microsoft.com/office/drawing/2014/main" id="{81CA962D-2CC2-D9F7-2E3D-40103822B95A}"/>
              </a:ext>
            </a:extLst>
          </p:cNvPr>
          <p:cNvSpPr>
            <a:spLocks noGrp="1"/>
          </p:cNvSpPr>
          <p:nvPr>
            <p:ph type="sldNum" sz="quarter" idx="12"/>
          </p:nvPr>
        </p:nvSpPr>
        <p:spPr/>
        <p:txBody>
          <a:bodyPr/>
          <a:lstStyle/>
          <a:p>
            <a:fld id="{33ED1689-1C0B-4D00-A14A-39B713266422}" type="slidenum">
              <a:rPr lang="en-CA" smtClean="0"/>
              <a:t>99</a:t>
            </a:fld>
            <a:endParaRPr lang="en-CA"/>
          </a:p>
        </p:txBody>
      </p:sp>
    </p:spTree>
    <p:extLst>
      <p:ext uri="{BB962C8B-B14F-4D97-AF65-F5344CB8AC3E}">
        <p14:creationId xmlns:p14="http://schemas.microsoft.com/office/powerpoint/2010/main" val="3171724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3531</TotalTime>
  <Words>18418</Words>
  <Application>Microsoft Office PowerPoint</Application>
  <PresentationFormat>Widescreen</PresentationFormat>
  <Paragraphs>2207</Paragraphs>
  <Slides>148</Slides>
  <Notes>11</Notes>
  <HiddenSlides>0</HiddenSlides>
  <MMClips>8</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148</vt:i4>
      </vt:variant>
    </vt:vector>
  </HeadingPairs>
  <TitlesOfParts>
    <vt:vector size="156" baseType="lpstr">
      <vt:lpstr>Aptos</vt:lpstr>
      <vt:lpstr>Arial</vt:lpstr>
      <vt:lpstr>Calibri</vt:lpstr>
      <vt:lpstr>Corbel</vt:lpstr>
      <vt:lpstr>Times New Roman</vt:lpstr>
      <vt:lpstr>Wingdings</vt:lpstr>
      <vt:lpstr>Banded</vt:lpstr>
      <vt:lpstr>Presentation</vt:lpstr>
      <vt:lpstr>PowerPoint Presentation</vt:lpstr>
      <vt:lpstr>week 1- orientation and overview- sessions 1 and 2 of simple manual. week 2- introducing distress tolerance-p. 1-13 of dbt workbook and crisis plans-session 3 of the manual. week 3- the theoretical foundations of the simple course. session 4, 6, and 8 of the manual. week 4- distress tolerance p. 14-32 of dbt workbook. suicide prevention session 5 of the manual. our first practice- crisis plans. week 5- distress tolerance p. 33-46 of dbt workbook. introducing holes diary cards- session 7 of manual. week 6- distress tolerance p. 47-68 of dbt workbook. finding your diary card targets- session 9 of manual. our second practice- holes diary cards. week 7- introducing personality- session 10 of manual. week 8- distress tolerance p. 69-90 of dbt workbook. introducing holes (chain) analysis-session 11 of manual. week 9- what shapes personality-session 12 of manual. week 10-introducing mindfulness skills p.90-109 of dbt workbook. advanced chain analysis- session 13 of manual. our third practice-chain analysis. week 11- attachment theory- session 14 of manual. week 12- mindfulness skills p. 110-131 of dbt workbook. introducing rational mind remediation-session 15 of manual. week 13- the dynamic-maturational model of attachment and adaptation- session 16 of manual. week 14-mindfulness skills p. 131-147 of dbt workbook. reviewing all the tools-session 17 of manual. our fourth practice-rational mind remediation. week 15-stress-session 18 of manual.  week 16- what makes life worth living?. Introducing the goals diary card procedure-session 19 of manual.           </vt:lpstr>
      <vt:lpstr>PowerPoint Presentation</vt:lpstr>
      <vt:lpstr>PowerPoint Presentation</vt:lpstr>
      <vt:lpstr>PowerPoint Presentation</vt:lpstr>
      <vt:lpstr>Warning about meditation</vt:lpstr>
      <vt:lpstr>Check in regularly with your Personal dashboard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from the last session</vt:lpstr>
      <vt:lpstr>Homework for the coming week</vt:lpstr>
      <vt:lpstr>PowerPoint Presentation</vt:lpstr>
      <vt:lpstr>PowerPoint Presentation</vt:lpstr>
      <vt:lpstr> REMINDER PARTICIPANT AGREEMENTS </vt:lpstr>
      <vt:lpstr>PowerPoint Presentation</vt:lpstr>
      <vt:lpstr>PowerPoint Presentation</vt:lpstr>
      <vt:lpstr>PowerPoint Presentation</vt:lpstr>
      <vt:lpstr>E-mailed questions, comments, feedback Housekeeping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will do today</vt:lpstr>
      <vt:lpstr>The 6 tools:</vt:lpstr>
      <vt:lpstr>   Holes chain analysis</vt:lpstr>
      <vt:lpstr>PowerPoint Presentation</vt:lpstr>
      <vt:lpstr>PowerPoint Presentation</vt:lpstr>
      <vt:lpstr>PowerPoint Presentation</vt:lpstr>
      <vt:lpstr>PowerPoint Presentation</vt:lpstr>
      <vt:lpstr> Assessment or diagnosis                                                                        remediation or repair </vt:lpstr>
      <vt:lpstr>PowerPoint Presentation</vt:lpstr>
      <vt:lpstr>PowerPoint Presentation</vt:lpstr>
      <vt:lpstr>PowerPoint Presentation</vt:lpstr>
      <vt:lpstr>PowerPoint Presentation</vt:lpstr>
      <vt:lpstr>PowerPoint Presentation</vt:lpstr>
      <vt:lpstr>STEPS 1 and 2 of GOOD Problem   solving</vt:lpstr>
      <vt:lpstr>PowerPoint Presentation</vt:lpstr>
      <vt:lpstr>PowerPoint Presentation</vt:lpstr>
      <vt:lpstr>PowerPoint Presentation</vt:lpstr>
      <vt:lpstr>PowerPoint Presentation</vt:lpstr>
      <vt:lpstr>PowerPoint Presentation</vt:lpstr>
      <vt:lpstr>PowerPoint Presentation</vt:lpstr>
      <vt:lpstr>               5) Remember to stay in window of tolerance by pendulating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12)What was your energy balance before the activation? 0-10 </vt:lpstr>
      <vt:lpstr> algorithm </vt:lpstr>
      <vt:lpstr>PowerPoint Presentation</vt:lpstr>
      <vt:lpstr>PowerPoint Presentation</vt:lpstr>
      <vt:lpstr> algorithm </vt:lpstr>
      <vt:lpstr>PowerPoint Presentation</vt:lpstr>
      <vt:lpstr>PowerPoint Presentation</vt:lpstr>
      <vt:lpstr> algorithm </vt:lpstr>
      <vt:lpstr>PowerPoint Presentation</vt:lpstr>
      <vt:lpstr> algorithm </vt:lpstr>
      <vt:lpstr>PowerPoint Presentation</vt:lpstr>
      <vt:lpstr>PowerPoint Presentation</vt:lpstr>
      <vt:lpstr> algorithm </vt:lpstr>
      <vt:lpstr>PowerPoint Presentation</vt:lpstr>
      <vt:lpstr> algorithm </vt:lpstr>
      <vt:lpstr>PowerPoint Presentation</vt:lpstr>
      <vt:lpstr> algorithm </vt:lpstr>
      <vt:lpstr>PowerPoint Presentation</vt:lpstr>
      <vt:lpstr>BREAK Homework for the coming week</vt:lpstr>
      <vt:lpstr>PowerPoint Presentation</vt:lpstr>
      <vt:lpstr> algorithm </vt:lpstr>
      <vt:lpstr>PowerPoint Presentation</vt:lpstr>
      <vt:lpstr>PowerPoint Presentation</vt:lpstr>
      <vt:lpstr> workbook p. 69-90 distress tolerance 5</vt:lpstr>
      <vt:lpstr>PowerPoint Presentation</vt:lpstr>
      <vt:lpstr>PowerPoint Presentation</vt:lpstr>
      <vt:lpstr>PowerPoint Presentation</vt:lpstr>
      <vt:lpstr>Why are physiological skills so helpful?</vt:lpstr>
      <vt:lpstr>REMEMBER TO…</vt:lpstr>
      <vt:lpstr>PowerPoint Presentation</vt:lpstr>
      <vt:lpstr>PowerPoint Presentation</vt:lpstr>
      <vt:lpstr>1. Using Cold temperatures</vt:lpstr>
      <vt:lpstr>PowerPoint Presentation</vt:lpstr>
      <vt:lpstr>2.High-intensity interval training </vt:lpstr>
      <vt:lpstr>PowerPoint Presentation</vt:lpstr>
      <vt:lpstr>3. PACED Slow breathing </vt:lpstr>
      <vt:lpstr>PowerPoint Presentation</vt:lpstr>
      <vt:lpstr>4. Progressive muscular relaxation</vt:lpstr>
      <vt:lpstr>Tensing muscles </vt:lpstr>
      <vt:lpstr>PowerPoint Presentation</vt:lpstr>
      <vt:lpstr>1. Side-to-side eye movement</vt:lpstr>
      <vt:lpstr>PowerPoint Presentation</vt:lpstr>
      <vt:lpstr>PowerPoint Presentation</vt:lpstr>
      <vt:lpstr>PowerPoint Presentation</vt:lpstr>
      <vt:lpstr>PowerPoint Presentation</vt:lpstr>
      <vt:lpstr>PowerPoint Presentation</vt:lpstr>
      <vt:lpstr>practice physiological skills and add them to your “skills toolkit”  use them in your crisis plans or whenever you need to return to the window of tolerance  In 2 weeks, we start mindfulness skills…</vt:lpstr>
      <vt:lpstr>PowerPoint Presentation</vt:lpstr>
      <vt:lpstr>PowerPoint Presentation</vt:lpstr>
      <vt:lpstr>PowerPoint Presentation</vt:lpstr>
      <vt:lpstr>PowerPoint Presentation</vt:lpstr>
      <vt:lpstr>PowerPoint Presentation</vt:lpstr>
      <vt:lpstr> algorithm </vt:lpstr>
      <vt:lpstr>PowerPoint Presentation</vt:lpstr>
      <vt:lpstr>PowerPoint Presentation</vt:lpstr>
      <vt:lpstr>See you next session</vt:lpstr>
      <vt:lpstr>Crisis plan algorithm</vt:lpstr>
      <vt:lpstr>PowerPoint Presentation</vt:lpstr>
      <vt:lpstr>PowerPoint Presentation</vt:lpstr>
      <vt:lpstr>PowerPoint Presentation</vt:lpstr>
      <vt:lpstr>Diary card Targets</vt:lpstr>
      <vt:lpstr>Algorithm for finding  intermediate targets</vt:lpstr>
      <vt:lpstr>PowerPoint Presentation</vt:lpstr>
      <vt:lpstr>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cleto</dc:creator>
  <cp:lastModifiedBy>luis cleto</cp:lastModifiedBy>
  <cp:revision>17</cp:revision>
  <cp:lastPrinted>2025-11-15T19:11:45Z</cp:lastPrinted>
  <dcterms:created xsi:type="dcterms:W3CDTF">2023-09-19T18:32:44Z</dcterms:created>
  <dcterms:modified xsi:type="dcterms:W3CDTF">2025-11-19T12:29:16Z</dcterms:modified>
</cp:coreProperties>
</file>