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257" r:id="rId2"/>
    <p:sldId id="2880" r:id="rId3"/>
    <p:sldId id="2896" r:id="rId4"/>
    <p:sldId id="2897" r:id="rId5"/>
    <p:sldId id="620" r:id="rId6"/>
    <p:sldId id="2955" r:id="rId7"/>
    <p:sldId id="2878" r:id="rId8"/>
    <p:sldId id="2883" r:id="rId9"/>
    <p:sldId id="2956" r:id="rId10"/>
    <p:sldId id="2954" r:id="rId11"/>
    <p:sldId id="3060" r:id="rId12"/>
    <p:sldId id="877" r:id="rId13"/>
    <p:sldId id="3061" r:id="rId14"/>
    <p:sldId id="3005" r:id="rId15"/>
    <p:sldId id="3006" r:id="rId16"/>
    <p:sldId id="272" r:id="rId17"/>
    <p:sldId id="3007" r:id="rId18"/>
    <p:sldId id="3009" r:id="rId19"/>
    <p:sldId id="3097" r:id="rId20"/>
    <p:sldId id="878" r:id="rId21"/>
    <p:sldId id="3088" r:id="rId22"/>
    <p:sldId id="2895" r:id="rId23"/>
    <p:sldId id="2893" r:id="rId24"/>
    <p:sldId id="3089" r:id="rId25"/>
    <p:sldId id="3098" r:id="rId26"/>
    <p:sldId id="3099" r:id="rId27"/>
    <p:sldId id="695" r:id="rId28"/>
    <p:sldId id="1116" r:id="rId29"/>
    <p:sldId id="863" r:id="rId30"/>
    <p:sldId id="2872" r:id="rId31"/>
    <p:sldId id="687" r:id="rId32"/>
    <p:sldId id="2873" r:id="rId33"/>
    <p:sldId id="688" r:id="rId34"/>
    <p:sldId id="1098" r:id="rId35"/>
    <p:sldId id="1358" r:id="rId36"/>
    <p:sldId id="1117" r:id="rId37"/>
    <p:sldId id="337" r:id="rId38"/>
    <p:sldId id="985" r:id="rId39"/>
    <p:sldId id="2123" r:id="rId40"/>
    <p:sldId id="525" r:id="rId41"/>
    <p:sldId id="2874" r:id="rId42"/>
    <p:sldId id="2876" r:id="rId43"/>
    <p:sldId id="1359" r:id="rId44"/>
    <p:sldId id="693" r:id="rId45"/>
    <p:sldId id="674" r:id="rId46"/>
    <p:sldId id="1555" r:id="rId47"/>
    <p:sldId id="1118" r:id="rId48"/>
    <p:sldId id="1041" r:id="rId49"/>
    <p:sldId id="1360" r:id="rId50"/>
    <p:sldId id="348" r:id="rId51"/>
    <p:sldId id="346" r:id="rId52"/>
    <p:sldId id="1357" r:id="rId53"/>
    <p:sldId id="1044" r:id="rId54"/>
    <p:sldId id="1042" r:id="rId55"/>
    <p:sldId id="2879" r:id="rId56"/>
    <p:sldId id="3092" r:id="rId57"/>
    <p:sldId id="2875" r:id="rId58"/>
    <p:sldId id="853" r:id="rId59"/>
    <p:sldId id="854" r:id="rId60"/>
    <p:sldId id="343" r:id="rId61"/>
    <p:sldId id="1383" r:id="rId62"/>
    <p:sldId id="1120" r:id="rId63"/>
    <p:sldId id="862" r:id="rId64"/>
    <p:sldId id="700" r:id="rId65"/>
    <p:sldId id="732" r:id="rId66"/>
    <p:sldId id="527" r:id="rId67"/>
    <p:sldId id="748" r:id="rId68"/>
    <p:sldId id="2881" r:id="rId69"/>
    <p:sldId id="2882" r:id="rId70"/>
    <p:sldId id="986" r:id="rId71"/>
    <p:sldId id="1356" r:id="rId72"/>
    <p:sldId id="3093" r:id="rId73"/>
    <p:sldId id="1354" r:id="rId74"/>
    <p:sldId id="1121" r:id="rId75"/>
    <p:sldId id="860" r:id="rId76"/>
    <p:sldId id="1122" r:id="rId77"/>
    <p:sldId id="286" r:id="rId78"/>
    <p:sldId id="852" r:id="rId79"/>
    <p:sldId id="3090" r:id="rId80"/>
    <p:sldId id="3091" r:id="rId81"/>
    <p:sldId id="2887" r:id="rId82"/>
    <p:sldId id="2884" r:id="rId83"/>
    <p:sldId id="2886" r:id="rId84"/>
    <p:sldId id="1289" r:id="rId85"/>
    <p:sldId id="2877" r:id="rId86"/>
    <p:sldId id="3094" r:id="rId87"/>
    <p:sldId id="2890" r:id="rId88"/>
    <p:sldId id="2891" r:id="rId89"/>
    <p:sldId id="3095" r:id="rId90"/>
    <p:sldId id="731" r:id="rId91"/>
    <p:sldId id="1361" r:id="rId92"/>
    <p:sldId id="864" r:id="rId93"/>
    <p:sldId id="1362" r:id="rId94"/>
    <p:sldId id="872" r:id="rId95"/>
    <p:sldId id="1363" r:id="rId96"/>
    <p:sldId id="873" r:id="rId97"/>
    <p:sldId id="3096" r:id="rId98"/>
    <p:sldId id="685" r:id="rId99"/>
    <p:sldId id="1644" r:id="rId100"/>
    <p:sldId id="1451" r:id="rId101"/>
    <p:sldId id="664" r:id="rId102"/>
    <p:sldId id="1603" r:id="rId103"/>
    <p:sldId id="621" r:id="rId104"/>
    <p:sldId id="1556" r:id="rId105"/>
    <p:sldId id="1364" r:id="rId106"/>
    <p:sldId id="1366" r:id="rId107"/>
    <p:sldId id="1097" r:id="rId108"/>
    <p:sldId id="1243" r:id="rId109"/>
    <p:sldId id="1244" r:id="rId110"/>
    <p:sldId id="1099" r:id="rId111"/>
    <p:sldId id="1367" r:id="rId112"/>
    <p:sldId id="1558" r:id="rId113"/>
    <p:sldId id="1559" r:id="rId114"/>
    <p:sldId id="1560" r:id="rId115"/>
    <p:sldId id="1562" r:id="rId116"/>
    <p:sldId id="1563" r:id="rId117"/>
    <p:sldId id="1561" r:id="rId118"/>
    <p:sldId id="1564" r:id="rId119"/>
    <p:sldId id="1565" r:id="rId120"/>
    <p:sldId id="1566" r:id="rId121"/>
    <p:sldId id="1568" r:id="rId122"/>
    <p:sldId id="1569" r:id="rId123"/>
    <p:sldId id="1570"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cleto" initials="lc" lastIdx="1" clrIdx="0">
    <p:extLst>
      <p:ext uri="{19B8F6BF-5375-455C-9EA6-DF929625EA0E}">
        <p15:presenceInfo xmlns:p15="http://schemas.microsoft.com/office/powerpoint/2012/main" userId="a76db6c301978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5196" autoAdjust="0"/>
  </p:normalViewPr>
  <p:slideViewPr>
    <p:cSldViewPr snapToGrid="0">
      <p:cViewPr varScale="1">
        <p:scale>
          <a:sx n="98" d="100"/>
          <a:sy n="98" d="100"/>
        </p:scale>
        <p:origin x="11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BB93E05D-BE05-4453-8BDD-E5B3B775B63B}"/>
    <pc:docChg chg="addSld modSld sldOrd">
      <pc:chgData name="luis cleto" userId="a76db6c301978307" providerId="LiveId" clId="{BB93E05D-BE05-4453-8BDD-E5B3B775B63B}" dt="2025-12-07T11:00:19.925" v="8" actId="255"/>
      <pc:docMkLst>
        <pc:docMk/>
      </pc:docMkLst>
      <pc:sldChg chg="modSp add mod ord">
        <pc:chgData name="luis cleto" userId="a76db6c301978307" providerId="LiveId" clId="{BB93E05D-BE05-4453-8BDD-E5B3B775B63B}" dt="2025-12-06T19:14:11.288" v="3"/>
        <pc:sldMkLst>
          <pc:docMk/>
          <pc:sldMk cId="3773892053" sldId="286"/>
        </pc:sldMkLst>
        <pc:spChg chg="mod">
          <ac:chgData name="luis cleto" userId="a76db6c301978307" providerId="LiveId" clId="{BB93E05D-BE05-4453-8BDD-E5B3B775B63B}" dt="2025-12-06T19:13:57.485" v="1" actId="255"/>
          <ac:spMkLst>
            <pc:docMk/>
            <pc:sldMk cId="3773892053" sldId="286"/>
            <ac:spMk id="5" creationId="{AFF39CF6-79C0-8FA6-7EED-5E4ED28ED991}"/>
          </ac:spMkLst>
        </pc:spChg>
      </pc:sldChg>
      <pc:sldChg chg="modSp mod">
        <pc:chgData name="luis cleto" userId="a76db6c301978307" providerId="LiveId" clId="{BB93E05D-BE05-4453-8BDD-E5B3B775B63B}" dt="2025-12-07T11:00:19.925" v="8" actId="255"/>
        <pc:sldMkLst>
          <pc:docMk/>
          <pc:sldMk cId="3092522170" sldId="3009"/>
        </pc:sldMkLst>
        <pc:spChg chg="mod">
          <ac:chgData name="luis cleto" userId="a76db6c301978307" providerId="LiveId" clId="{BB93E05D-BE05-4453-8BDD-E5B3B775B63B}" dt="2025-12-07T11:00:19.925" v="8" actId="255"/>
          <ac:spMkLst>
            <pc:docMk/>
            <pc:sldMk cId="3092522170" sldId="3009"/>
            <ac:spMk id="5" creationId="{B8017D71-0720-7A2A-F64B-7E64745A3890}"/>
          </ac:spMkLst>
        </pc:spChg>
      </pc:sldChg>
    </pc:docChg>
  </pc:docChgLst>
  <pc:docChgLst>
    <pc:chgData name="luis cleto" userId="a76db6c301978307" providerId="LiveId" clId="{94204180-5E0E-4436-A422-C00B40E93811}"/>
    <pc:docChg chg="custSel addSld modSld">
      <pc:chgData name="luis cleto" userId="a76db6c301978307" providerId="LiveId" clId="{94204180-5E0E-4436-A422-C00B40E93811}" dt="2025-11-28T10:45:58.627" v="349" actId="1076"/>
      <pc:docMkLst>
        <pc:docMk/>
      </pc:docMkLst>
      <pc:sldChg chg="addSp delSp modSp new mod modClrScheme chgLayout">
        <pc:chgData name="luis cleto" userId="a76db6c301978307" providerId="LiveId" clId="{94204180-5E0E-4436-A422-C00B40E93811}" dt="2025-11-28T10:43:27.751" v="196"/>
        <pc:sldMkLst>
          <pc:docMk/>
          <pc:sldMk cId="1114387955" sldId="2878"/>
        </pc:sldMkLst>
        <pc:spChg chg="add mod">
          <ac:chgData name="luis cleto" userId="a76db6c301978307" providerId="LiveId" clId="{94204180-5E0E-4436-A422-C00B40E93811}" dt="2025-11-28T10:43:27.751" v="196"/>
          <ac:spMkLst>
            <pc:docMk/>
            <pc:sldMk cId="1114387955" sldId="2878"/>
            <ac:spMk id="5" creationId="{2045CFE4-98B2-964C-B58E-728653F847EA}"/>
          </ac:spMkLst>
        </pc:spChg>
        <pc:spChg chg="add mod">
          <ac:chgData name="luis cleto" userId="a76db6c301978307" providerId="LiveId" clId="{94204180-5E0E-4436-A422-C00B40E93811}" dt="2025-11-28T10:42:10.564" v="166" actId="207"/>
          <ac:spMkLst>
            <pc:docMk/>
            <pc:sldMk cId="1114387955" sldId="2878"/>
            <ac:spMk id="7" creationId="{11D671D5-A602-8C17-A6F6-66384457ABC5}"/>
          </ac:spMkLst>
        </pc:spChg>
      </pc:sldChg>
      <pc:sldChg chg="addSp modSp add mod">
        <pc:chgData name="luis cleto" userId="a76db6c301978307" providerId="LiveId" clId="{94204180-5E0E-4436-A422-C00B40E93811}" dt="2025-11-28T10:43:09.738" v="195" actId="1076"/>
        <pc:sldMkLst>
          <pc:docMk/>
          <pc:sldMk cId="1697264729" sldId="2879"/>
        </pc:sldMkLst>
        <pc:spChg chg="add mod">
          <ac:chgData name="luis cleto" userId="a76db6c301978307" providerId="LiveId" clId="{94204180-5E0E-4436-A422-C00B40E93811}" dt="2025-11-28T10:43:09.738" v="195" actId="1076"/>
          <ac:spMkLst>
            <pc:docMk/>
            <pc:sldMk cId="1697264729" sldId="2879"/>
            <ac:spMk id="3" creationId="{CD026073-1066-2D16-3C3B-40A61F6E0B5D}"/>
          </ac:spMkLst>
        </pc:spChg>
      </pc:sldChg>
      <pc:sldChg chg="addSp delSp modSp new mod modClrScheme chgLayout">
        <pc:chgData name="luis cleto" userId="a76db6c301978307" providerId="LiveId" clId="{94204180-5E0E-4436-A422-C00B40E93811}" dt="2025-11-28T10:35:53.426" v="65" actId="14100"/>
        <pc:sldMkLst>
          <pc:docMk/>
          <pc:sldMk cId="1102950247" sldId="2880"/>
        </pc:sldMkLst>
        <pc:picChg chg="add mod">
          <ac:chgData name="luis cleto" userId="a76db6c301978307" providerId="LiveId" clId="{94204180-5E0E-4436-A422-C00B40E93811}" dt="2025-11-28T10:35:53.426" v="65" actId="14100"/>
          <ac:picMkLst>
            <pc:docMk/>
            <pc:sldMk cId="1102950247" sldId="2880"/>
            <ac:picMk id="5" creationId="{4FEEC54D-7750-FBCC-3D3F-77BEB0DE64BF}"/>
          </ac:picMkLst>
        </pc:picChg>
      </pc:sldChg>
      <pc:sldChg chg="addSp modSp new mod">
        <pc:chgData name="luis cleto" userId="a76db6c301978307" providerId="LiveId" clId="{94204180-5E0E-4436-A422-C00B40E93811}" dt="2025-11-28T10:44:27.702" v="279" actId="20577"/>
        <pc:sldMkLst>
          <pc:docMk/>
          <pc:sldMk cId="3319767890" sldId="2881"/>
        </pc:sldMkLst>
        <pc:spChg chg="add mod">
          <ac:chgData name="luis cleto" userId="a76db6c301978307" providerId="LiveId" clId="{94204180-5E0E-4436-A422-C00B40E93811}" dt="2025-11-28T10:44:27.702" v="279" actId="20577"/>
          <ac:spMkLst>
            <pc:docMk/>
            <pc:sldMk cId="3319767890" sldId="2881"/>
            <ac:spMk id="3" creationId="{F264F213-61C8-3E55-7698-1A70522D42E5}"/>
          </ac:spMkLst>
        </pc:spChg>
      </pc:sldChg>
      <pc:sldChg chg="addSp modSp new mod">
        <pc:chgData name="luis cleto" userId="a76db6c301978307" providerId="LiveId" clId="{94204180-5E0E-4436-A422-C00B40E93811}" dt="2025-11-28T10:45:58.627" v="349" actId="1076"/>
        <pc:sldMkLst>
          <pc:docMk/>
          <pc:sldMk cId="3375115351" sldId="2882"/>
        </pc:sldMkLst>
        <pc:spChg chg="add mod">
          <ac:chgData name="luis cleto" userId="a76db6c301978307" providerId="LiveId" clId="{94204180-5E0E-4436-A422-C00B40E93811}" dt="2025-11-28T10:45:58.627" v="349" actId="1076"/>
          <ac:spMkLst>
            <pc:docMk/>
            <pc:sldMk cId="3375115351" sldId="2882"/>
            <ac:spMk id="3" creationId="{E1829A12-1CA7-ED33-73F7-8FC1E2AF11D9}"/>
          </ac:spMkLst>
        </pc:spChg>
      </pc:sldChg>
      <pc:sldChg chg="addSp modSp new mod">
        <pc:chgData name="luis cleto" userId="a76db6c301978307" providerId="LiveId" clId="{94204180-5E0E-4436-A422-C00B40E93811}" dt="2025-11-28T10:42:33.130" v="192" actId="20577"/>
        <pc:sldMkLst>
          <pc:docMk/>
          <pc:sldMk cId="3718779502" sldId="2883"/>
        </pc:sldMkLst>
        <pc:spChg chg="add mod">
          <ac:chgData name="luis cleto" userId="a76db6c301978307" providerId="LiveId" clId="{94204180-5E0E-4436-A422-C00B40E93811}" dt="2025-11-28T10:42:24.186" v="179" actId="207"/>
          <ac:spMkLst>
            <pc:docMk/>
            <pc:sldMk cId="3718779502" sldId="2883"/>
            <ac:spMk id="3" creationId="{08A7E506-9009-D946-E453-41BA3B30CC29}"/>
          </ac:spMkLst>
        </pc:spChg>
        <pc:spChg chg="add mod">
          <ac:chgData name="luis cleto" userId="a76db6c301978307" providerId="LiveId" clId="{94204180-5E0E-4436-A422-C00B40E93811}" dt="2025-11-28T10:42:33.130" v="192" actId="20577"/>
          <ac:spMkLst>
            <pc:docMk/>
            <pc:sldMk cId="3718779502" sldId="2883"/>
            <ac:spMk id="5" creationId="{FF5550EC-D54E-06AA-C84B-61AD434997C5}"/>
          </ac:spMkLst>
        </pc:spChg>
      </pc:sldChg>
    </pc:docChg>
  </pc:docChgLst>
  <pc:docChgLst>
    <pc:chgData name="luis cleto" userId="a76db6c301978307" providerId="LiveId" clId="{860A4F2C-1596-4ACD-95D2-7AE3CD351458}"/>
    <pc:docChg chg="custSel addSld modSld sldOrd">
      <pc:chgData name="luis cleto" userId="a76db6c301978307" providerId="LiveId" clId="{860A4F2C-1596-4ACD-95D2-7AE3CD351458}" dt="2025-12-09T23:31:08.205" v="1144" actId="20577"/>
      <pc:docMkLst>
        <pc:docMk/>
      </pc:docMkLst>
      <pc:sldChg chg="addSp modSp mod">
        <pc:chgData name="luis cleto" userId="a76db6c301978307" providerId="LiveId" clId="{860A4F2C-1596-4ACD-95D2-7AE3CD351458}" dt="2025-12-08T21:36:04.275" v="455" actId="255"/>
        <pc:sldMkLst>
          <pc:docMk/>
          <pc:sldMk cId="885547179" sldId="257"/>
        </pc:sldMkLst>
        <pc:spChg chg="add mod">
          <ac:chgData name="luis cleto" userId="a76db6c301978307" providerId="LiveId" clId="{860A4F2C-1596-4ACD-95D2-7AE3CD351458}" dt="2025-12-08T21:36:04.275" v="455" actId="255"/>
          <ac:spMkLst>
            <pc:docMk/>
            <pc:sldMk cId="885547179" sldId="257"/>
            <ac:spMk id="4" creationId="{75907CE2-20AF-DB24-BF5F-E3B91187E0E8}"/>
          </ac:spMkLst>
        </pc:spChg>
      </pc:sldChg>
      <pc:sldChg chg="modSp mod">
        <pc:chgData name="luis cleto" userId="a76db6c301978307" providerId="LiveId" clId="{860A4F2C-1596-4ACD-95D2-7AE3CD351458}" dt="2025-12-08T21:38:18.865" v="468" actId="20577"/>
        <pc:sldMkLst>
          <pc:docMk/>
          <pc:sldMk cId="3773892053" sldId="286"/>
        </pc:sldMkLst>
        <pc:spChg chg="mod">
          <ac:chgData name="luis cleto" userId="a76db6c301978307" providerId="LiveId" clId="{860A4F2C-1596-4ACD-95D2-7AE3CD351458}" dt="2025-12-08T21:38:18.865" v="468" actId="20577"/>
          <ac:spMkLst>
            <pc:docMk/>
            <pc:sldMk cId="3773892053" sldId="286"/>
            <ac:spMk id="5" creationId="{AFF39CF6-79C0-8FA6-7EED-5E4ED28ED991}"/>
          </ac:spMkLst>
        </pc:spChg>
      </pc:sldChg>
      <pc:sldChg chg="modSp mod">
        <pc:chgData name="luis cleto" userId="a76db6c301978307" providerId="LiveId" clId="{860A4F2C-1596-4ACD-95D2-7AE3CD351458}" dt="2025-12-08T13:18:19.120" v="182" actId="1076"/>
        <pc:sldMkLst>
          <pc:docMk/>
          <pc:sldMk cId="1887924245" sldId="337"/>
        </pc:sldMkLst>
        <pc:spChg chg="mod">
          <ac:chgData name="luis cleto" userId="a76db6c301978307" providerId="LiveId" clId="{860A4F2C-1596-4ACD-95D2-7AE3CD351458}" dt="2025-12-08T13:18:15.439" v="181" actId="14100"/>
          <ac:spMkLst>
            <pc:docMk/>
            <pc:sldMk cId="1887924245" sldId="337"/>
            <ac:spMk id="10" creationId="{5A0BA356-D9AE-0563-5E6C-B18304873DA5}"/>
          </ac:spMkLst>
        </pc:spChg>
        <pc:picChg chg="mod">
          <ac:chgData name="luis cleto" userId="a76db6c301978307" providerId="LiveId" clId="{860A4F2C-1596-4ACD-95D2-7AE3CD351458}" dt="2025-12-08T13:18:19.120" v="182" actId="1076"/>
          <ac:picMkLst>
            <pc:docMk/>
            <pc:sldMk cId="1887924245" sldId="337"/>
            <ac:picMk id="6" creationId="{5DBA94A0-0A91-474E-9DA9-ED960BEA1C66}"/>
          </ac:picMkLst>
        </pc:picChg>
      </pc:sldChg>
      <pc:sldChg chg="modSp mod">
        <pc:chgData name="luis cleto" userId="a76db6c301978307" providerId="LiveId" clId="{860A4F2C-1596-4ACD-95D2-7AE3CD351458}" dt="2025-12-08T13:20:46.451" v="244" actId="20577"/>
        <pc:sldMkLst>
          <pc:docMk/>
          <pc:sldMk cId="2250359697" sldId="525"/>
        </pc:sldMkLst>
        <pc:spChg chg="mod">
          <ac:chgData name="luis cleto" userId="a76db6c301978307" providerId="LiveId" clId="{860A4F2C-1596-4ACD-95D2-7AE3CD351458}" dt="2025-12-08T13:20:46.451" v="244" actId="20577"/>
          <ac:spMkLst>
            <pc:docMk/>
            <pc:sldMk cId="2250359697" sldId="525"/>
            <ac:spMk id="5" creationId="{116A3AAA-80E9-F715-BB31-AB80C70E6047}"/>
          </ac:spMkLst>
        </pc:spChg>
      </pc:sldChg>
      <pc:sldChg chg="ord">
        <pc:chgData name="luis cleto" userId="a76db6c301978307" providerId="LiveId" clId="{860A4F2C-1596-4ACD-95D2-7AE3CD351458}" dt="2025-12-08T14:24:16.616" v="351"/>
        <pc:sldMkLst>
          <pc:docMk/>
          <pc:sldMk cId="2359831344" sldId="527"/>
        </pc:sldMkLst>
      </pc:sldChg>
      <pc:sldChg chg="modSp">
        <pc:chgData name="luis cleto" userId="a76db6c301978307" providerId="LiveId" clId="{860A4F2C-1596-4ACD-95D2-7AE3CD351458}" dt="2025-12-08T13:21:17.469" v="245" actId="2711"/>
        <pc:sldMkLst>
          <pc:docMk/>
          <pc:sldMk cId="2279756971" sldId="674"/>
        </pc:sldMkLst>
        <pc:spChg chg="mod">
          <ac:chgData name="luis cleto" userId="a76db6c301978307" providerId="LiveId" clId="{860A4F2C-1596-4ACD-95D2-7AE3CD351458}" dt="2025-12-08T13:21:17.469" v="245" actId="2711"/>
          <ac:spMkLst>
            <pc:docMk/>
            <pc:sldMk cId="2279756971" sldId="674"/>
            <ac:spMk id="3" creationId="{89288C4A-E68A-4993-973C-FC8F296D525E}"/>
          </ac:spMkLst>
        </pc:spChg>
      </pc:sldChg>
      <pc:sldChg chg="modSp mod modAnim">
        <pc:chgData name="luis cleto" userId="a76db6c301978307" providerId="LiveId" clId="{860A4F2C-1596-4ACD-95D2-7AE3CD351458}" dt="2025-12-08T13:13:33.629" v="148" actId="1076"/>
        <pc:sldMkLst>
          <pc:docMk/>
          <pc:sldMk cId="224638279" sldId="687"/>
        </pc:sldMkLst>
        <pc:spChg chg="mod">
          <ac:chgData name="luis cleto" userId="a76db6c301978307" providerId="LiveId" clId="{860A4F2C-1596-4ACD-95D2-7AE3CD351458}" dt="2025-12-08T13:13:33.629" v="148" actId="1076"/>
          <ac:spMkLst>
            <pc:docMk/>
            <pc:sldMk cId="224638279" sldId="687"/>
            <ac:spMk id="2" creationId="{6B8F7C97-2EEA-4123-9DF5-3B449BF194B4}"/>
          </ac:spMkLst>
        </pc:spChg>
        <pc:spChg chg="mod">
          <ac:chgData name="luis cleto" userId="a76db6c301978307" providerId="LiveId" clId="{860A4F2C-1596-4ACD-95D2-7AE3CD351458}" dt="2025-12-08T13:13:22.763" v="146" actId="14100"/>
          <ac:spMkLst>
            <pc:docMk/>
            <pc:sldMk cId="224638279" sldId="687"/>
            <ac:spMk id="3" creationId="{A64C37A3-1238-4C79-B7ED-EB2CC5EFD7FC}"/>
          </ac:spMkLst>
        </pc:spChg>
        <pc:picChg chg="mod">
          <ac:chgData name="luis cleto" userId="a76db6c301978307" providerId="LiveId" clId="{860A4F2C-1596-4ACD-95D2-7AE3CD351458}" dt="2025-12-08T13:13:28.352" v="147" actId="1076"/>
          <ac:picMkLst>
            <pc:docMk/>
            <pc:sldMk cId="224638279" sldId="687"/>
            <ac:picMk id="5" creationId="{B22613ED-04AE-F537-85E1-2C5C3EC7269D}"/>
          </ac:picMkLst>
        </pc:picChg>
      </pc:sldChg>
      <pc:sldChg chg="modSp mod">
        <pc:chgData name="luis cleto" userId="a76db6c301978307" providerId="LiveId" clId="{860A4F2C-1596-4ACD-95D2-7AE3CD351458}" dt="2025-12-08T14:23:49.473" v="349" actId="1076"/>
        <pc:sldMkLst>
          <pc:docMk/>
          <pc:sldMk cId="1922210429" sldId="732"/>
        </pc:sldMkLst>
        <pc:spChg chg="mod">
          <ac:chgData name="luis cleto" userId="a76db6c301978307" providerId="LiveId" clId="{860A4F2C-1596-4ACD-95D2-7AE3CD351458}" dt="2025-12-08T14:23:49.473" v="349" actId="1076"/>
          <ac:spMkLst>
            <pc:docMk/>
            <pc:sldMk cId="1922210429" sldId="732"/>
            <ac:spMk id="8" creationId="{EFB71397-03DB-4959-BACA-8D6B1DACA210}"/>
          </ac:spMkLst>
        </pc:spChg>
      </pc:sldChg>
      <pc:sldChg chg="ord">
        <pc:chgData name="luis cleto" userId="a76db6c301978307" providerId="LiveId" clId="{860A4F2C-1596-4ACD-95D2-7AE3CD351458}" dt="2025-12-08T14:24:20.942" v="353"/>
        <pc:sldMkLst>
          <pc:docMk/>
          <pc:sldMk cId="3901854330" sldId="748"/>
        </pc:sldMkLst>
      </pc:sldChg>
      <pc:sldChg chg="modSp mod">
        <pc:chgData name="luis cleto" userId="a76db6c301978307" providerId="LiveId" clId="{860A4F2C-1596-4ACD-95D2-7AE3CD351458}" dt="2025-12-08T21:40:04.045" v="522" actId="14100"/>
        <pc:sldMkLst>
          <pc:docMk/>
          <pc:sldMk cId="1150608035" sldId="852"/>
        </pc:sldMkLst>
        <pc:spChg chg="mod">
          <ac:chgData name="luis cleto" userId="a76db6c301978307" providerId="LiveId" clId="{860A4F2C-1596-4ACD-95D2-7AE3CD351458}" dt="2025-12-08T21:40:00.194" v="521" actId="14100"/>
          <ac:spMkLst>
            <pc:docMk/>
            <pc:sldMk cId="1150608035" sldId="852"/>
            <ac:spMk id="3" creationId="{5A04463B-5032-432E-B14C-5766028175B4}"/>
          </ac:spMkLst>
        </pc:spChg>
        <pc:picChg chg="mod">
          <ac:chgData name="luis cleto" userId="a76db6c301978307" providerId="LiveId" clId="{860A4F2C-1596-4ACD-95D2-7AE3CD351458}" dt="2025-12-08T21:40:04.045" v="522" actId="14100"/>
          <ac:picMkLst>
            <pc:docMk/>
            <pc:sldMk cId="1150608035" sldId="852"/>
            <ac:picMk id="9" creationId="{5959FF67-B344-4AC8-ABEB-AFB74AB783EB}"/>
          </ac:picMkLst>
        </pc:picChg>
      </pc:sldChg>
      <pc:sldChg chg="modSp">
        <pc:chgData name="luis cleto" userId="a76db6c301978307" providerId="LiveId" clId="{860A4F2C-1596-4ACD-95D2-7AE3CD351458}" dt="2025-12-08T13:04:29.911" v="0" actId="207"/>
        <pc:sldMkLst>
          <pc:docMk/>
          <pc:sldMk cId="2112605435" sldId="877"/>
        </pc:sldMkLst>
        <pc:spChg chg="mod">
          <ac:chgData name="luis cleto" userId="a76db6c301978307" providerId="LiveId" clId="{860A4F2C-1596-4ACD-95D2-7AE3CD351458}" dt="2025-12-08T13:04:29.911" v="0" actId="207"/>
          <ac:spMkLst>
            <pc:docMk/>
            <pc:sldMk cId="2112605435" sldId="877"/>
            <ac:spMk id="3" creationId="{A81A2B42-2D9D-4D48-8CB4-72EAF9177BAB}"/>
          </ac:spMkLst>
        </pc:spChg>
      </pc:sldChg>
      <pc:sldChg chg="ord">
        <pc:chgData name="luis cleto" userId="a76db6c301978307" providerId="LiveId" clId="{860A4F2C-1596-4ACD-95D2-7AE3CD351458}" dt="2025-12-08T14:21:56.366" v="339"/>
        <pc:sldMkLst>
          <pc:docMk/>
          <pc:sldMk cId="2515027920" sldId="1042"/>
        </pc:sldMkLst>
      </pc:sldChg>
      <pc:sldChg chg="modSp mod">
        <pc:chgData name="luis cleto" userId="a76db6c301978307" providerId="LiveId" clId="{860A4F2C-1596-4ACD-95D2-7AE3CD351458}" dt="2025-12-08T14:17:32.085" v="333" actId="20577"/>
        <pc:sldMkLst>
          <pc:docMk/>
          <pc:sldMk cId="3356641500" sldId="1044"/>
        </pc:sldMkLst>
        <pc:spChg chg="mod">
          <ac:chgData name="luis cleto" userId="a76db6c301978307" providerId="LiveId" clId="{860A4F2C-1596-4ACD-95D2-7AE3CD351458}" dt="2025-12-08T14:17:32.085" v="333" actId="20577"/>
          <ac:spMkLst>
            <pc:docMk/>
            <pc:sldMk cId="3356641500" sldId="1044"/>
            <ac:spMk id="5" creationId="{21814AD3-7EDE-475B-8816-9EBAC92866A7}"/>
          </ac:spMkLst>
        </pc:spChg>
      </pc:sldChg>
      <pc:sldChg chg="modSp mod">
        <pc:chgData name="luis cleto" userId="a76db6c301978307" providerId="LiveId" clId="{860A4F2C-1596-4ACD-95D2-7AE3CD351458}" dt="2025-12-08T13:21:41.411" v="256" actId="20577"/>
        <pc:sldMkLst>
          <pc:docMk/>
          <pc:sldMk cId="3158693040" sldId="1118"/>
        </pc:sldMkLst>
        <pc:spChg chg="mod">
          <ac:chgData name="luis cleto" userId="a76db6c301978307" providerId="LiveId" clId="{860A4F2C-1596-4ACD-95D2-7AE3CD351458}" dt="2025-12-08T13:21:41.411" v="256" actId="20577"/>
          <ac:spMkLst>
            <pc:docMk/>
            <pc:sldMk cId="3158693040" sldId="1118"/>
            <ac:spMk id="6" creationId="{810E8750-888F-8110-AE8A-74A2490FA5FA}"/>
          </ac:spMkLst>
        </pc:spChg>
      </pc:sldChg>
      <pc:sldChg chg="modSp mod">
        <pc:chgData name="luis cleto" userId="a76db6c301978307" providerId="LiveId" clId="{860A4F2C-1596-4ACD-95D2-7AE3CD351458}" dt="2025-12-08T14:23:18.284" v="344" actId="20577"/>
        <pc:sldMkLst>
          <pc:docMk/>
          <pc:sldMk cId="1586927931" sldId="1120"/>
        </pc:sldMkLst>
        <pc:spChg chg="mod">
          <ac:chgData name="luis cleto" userId="a76db6c301978307" providerId="LiveId" clId="{860A4F2C-1596-4ACD-95D2-7AE3CD351458}" dt="2025-12-08T14:23:18.284" v="344" actId="20577"/>
          <ac:spMkLst>
            <pc:docMk/>
            <pc:sldMk cId="1586927931" sldId="1120"/>
            <ac:spMk id="6" creationId="{6719A6F1-8675-800E-844C-6E2BCE0FA902}"/>
          </ac:spMkLst>
        </pc:spChg>
      </pc:sldChg>
      <pc:sldChg chg="modSp mod">
        <pc:chgData name="luis cleto" userId="a76db6c301978307" providerId="LiveId" clId="{860A4F2C-1596-4ACD-95D2-7AE3CD351458}" dt="2025-12-08T13:16:58.430" v="179" actId="20577"/>
        <pc:sldMkLst>
          <pc:docMk/>
          <pc:sldMk cId="2947572530" sldId="1358"/>
        </pc:sldMkLst>
        <pc:spChg chg="mod">
          <ac:chgData name="luis cleto" userId="a76db6c301978307" providerId="LiveId" clId="{860A4F2C-1596-4ACD-95D2-7AE3CD351458}" dt="2025-12-08T13:16:58.430" v="179" actId="20577"/>
          <ac:spMkLst>
            <pc:docMk/>
            <pc:sldMk cId="2947572530" sldId="1358"/>
            <ac:spMk id="3" creationId="{226D9081-E96F-9769-213F-3C1B1BC7D216}"/>
          </ac:spMkLst>
        </pc:spChg>
        <pc:spChg chg="mod">
          <ac:chgData name="luis cleto" userId="a76db6c301978307" providerId="LiveId" clId="{860A4F2C-1596-4ACD-95D2-7AE3CD351458}" dt="2025-12-08T13:16:48.939" v="175" actId="1076"/>
          <ac:spMkLst>
            <pc:docMk/>
            <pc:sldMk cId="2947572530" sldId="1358"/>
            <ac:spMk id="6" creationId="{EFD63511-6255-2E6C-D0BA-F606317CE773}"/>
          </ac:spMkLst>
        </pc:spChg>
        <pc:picChg chg="mod">
          <ac:chgData name="luis cleto" userId="a76db6c301978307" providerId="LiveId" clId="{860A4F2C-1596-4ACD-95D2-7AE3CD351458}" dt="2025-12-08T13:16:44.633" v="174" actId="14100"/>
          <ac:picMkLst>
            <pc:docMk/>
            <pc:sldMk cId="2947572530" sldId="1358"/>
            <ac:picMk id="10" creationId="{125D717A-6BB8-93DF-074E-3E36D366AE54}"/>
          </ac:picMkLst>
        </pc:picChg>
      </pc:sldChg>
      <pc:sldChg chg="modSp mod">
        <pc:chgData name="luis cleto" userId="a76db6c301978307" providerId="LiveId" clId="{860A4F2C-1596-4ACD-95D2-7AE3CD351458}" dt="2025-12-08T13:20:19.299" v="231" actId="20577"/>
        <pc:sldMkLst>
          <pc:docMk/>
          <pc:sldMk cId="3156639019" sldId="2123"/>
        </pc:sldMkLst>
        <pc:spChg chg="mod">
          <ac:chgData name="luis cleto" userId="a76db6c301978307" providerId="LiveId" clId="{860A4F2C-1596-4ACD-95D2-7AE3CD351458}" dt="2025-12-08T13:20:19.299" v="231" actId="20577"/>
          <ac:spMkLst>
            <pc:docMk/>
            <pc:sldMk cId="3156639019" sldId="2123"/>
            <ac:spMk id="3" creationId="{A1B0C609-34C8-6C58-5892-21BFDF5A16DD}"/>
          </ac:spMkLst>
        </pc:spChg>
      </pc:sldChg>
      <pc:sldChg chg="modSp mod">
        <pc:chgData name="luis cleto" userId="a76db6c301978307" providerId="LiveId" clId="{860A4F2C-1596-4ACD-95D2-7AE3CD351458}" dt="2025-12-08T13:10:20.109" v="134" actId="20577"/>
        <pc:sldMkLst>
          <pc:docMk/>
          <pc:sldMk cId="323324353" sldId="2872"/>
        </pc:sldMkLst>
        <pc:spChg chg="mod">
          <ac:chgData name="luis cleto" userId="a76db6c301978307" providerId="LiveId" clId="{860A4F2C-1596-4ACD-95D2-7AE3CD351458}" dt="2025-12-08T13:10:20.109" v="134" actId="20577"/>
          <ac:spMkLst>
            <pc:docMk/>
            <pc:sldMk cId="323324353" sldId="2872"/>
            <ac:spMk id="3" creationId="{82E349B0-5F5B-E27A-DCD8-534CBBE8A74F}"/>
          </ac:spMkLst>
        </pc:spChg>
        <pc:spChg chg="mod">
          <ac:chgData name="luis cleto" userId="a76db6c301978307" providerId="LiveId" clId="{860A4F2C-1596-4ACD-95D2-7AE3CD351458}" dt="2025-12-08T13:08:04.142" v="116" actId="20577"/>
          <ac:spMkLst>
            <pc:docMk/>
            <pc:sldMk cId="323324353" sldId="2872"/>
            <ac:spMk id="5" creationId="{74485DF6-449B-0E70-0BAE-263D29305C3C}"/>
          </ac:spMkLst>
        </pc:spChg>
      </pc:sldChg>
      <pc:sldChg chg="modSp mod">
        <pc:chgData name="luis cleto" userId="a76db6c301978307" providerId="LiveId" clId="{860A4F2C-1596-4ACD-95D2-7AE3CD351458}" dt="2025-12-08T13:14:41.934" v="170" actId="20577"/>
        <pc:sldMkLst>
          <pc:docMk/>
          <pc:sldMk cId="987419864" sldId="2873"/>
        </pc:sldMkLst>
        <pc:spChg chg="mod">
          <ac:chgData name="luis cleto" userId="a76db6c301978307" providerId="LiveId" clId="{860A4F2C-1596-4ACD-95D2-7AE3CD351458}" dt="2025-12-08T13:14:41.934" v="170" actId="20577"/>
          <ac:spMkLst>
            <pc:docMk/>
            <pc:sldMk cId="987419864" sldId="2873"/>
            <ac:spMk id="4" creationId="{FE84CB6B-5F39-6112-86F4-00A554F68914}"/>
          </ac:spMkLst>
        </pc:spChg>
      </pc:sldChg>
      <pc:sldChg chg="modSp mod">
        <pc:chgData name="luis cleto" userId="a76db6c301978307" providerId="LiveId" clId="{860A4F2C-1596-4ACD-95D2-7AE3CD351458}" dt="2025-12-08T14:19:43.172" v="335" actId="207"/>
        <pc:sldMkLst>
          <pc:docMk/>
          <pc:sldMk cId="1697264729" sldId="2879"/>
        </pc:sldMkLst>
        <pc:spChg chg="mod">
          <ac:chgData name="luis cleto" userId="a76db6c301978307" providerId="LiveId" clId="{860A4F2C-1596-4ACD-95D2-7AE3CD351458}" dt="2025-12-08T14:19:43.172" v="335" actId="207"/>
          <ac:spMkLst>
            <pc:docMk/>
            <pc:sldMk cId="1697264729" sldId="2879"/>
            <ac:spMk id="3" creationId="{CD026073-1066-2D16-3C3B-40A61F6E0B5D}"/>
          </ac:spMkLst>
        </pc:spChg>
      </pc:sldChg>
      <pc:sldChg chg="modSp mod">
        <pc:chgData name="luis cleto" userId="a76db6c301978307" providerId="LiveId" clId="{860A4F2C-1596-4ACD-95D2-7AE3CD351458}" dt="2025-12-08T21:40:52.032" v="553" actId="1076"/>
        <pc:sldMkLst>
          <pc:docMk/>
          <pc:sldMk cId="546753785" sldId="2887"/>
        </pc:sldMkLst>
        <pc:spChg chg="mod">
          <ac:chgData name="luis cleto" userId="a76db6c301978307" providerId="LiveId" clId="{860A4F2C-1596-4ACD-95D2-7AE3CD351458}" dt="2025-12-08T21:40:44.971" v="552" actId="1076"/>
          <ac:spMkLst>
            <pc:docMk/>
            <pc:sldMk cId="546753785" sldId="2887"/>
            <ac:spMk id="3" creationId="{F8190282-F5D4-7BAA-8CAE-BC440A54A860}"/>
          </ac:spMkLst>
        </pc:spChg>
        <pc:spChg chg="mod">
          <ac:chgData name="luis cleto" userId="a76db6c301978307" providerId="LiveId" clId="{860A4F2C-1596-4ACD-95D2-7AE3CD351458}" dt="2025-12-08T21:40:52.032" v="553" actId="1076"/>
          <ac:spMkLst>
            <pc:docMk/>
            <pc:sldMk cId="546753785" sldId="2887"/>
            <ac:spMk id="5" creationId="{B61822E9-8EC3-F4E7-73B9-FAA41FF0A597}"/>
          </ac:spMkLst>
        </pc:spChg>
      </pc:sldChg>
      <pc:sldChg chg="modSp mod">
        <pc:chgData name="luis cleto" userId="a76db6c301978307" providerId="LiveId" clId="{860A4F2C-1596-4ACD-95D2-7AE3CD351458}" dt="2025-12-09T23:31:08.205" v="1144" actId="20577"/>
        <pc:sldMkLst>
          <pc:docMk/>
          <pc:sldMk cId="1976100182" sldId="3007"/>
        </pc:sldMkLst>
        <pc:spChg chg="mod">
          <ac:chgData name="luis cleto" userId="a76db6c301978307" providerId="LiveId" clId="{860A4F2C-1596-4ACD-95D2-7AE3CD351458}" dt="2025-12-09T23:31:08.205" v="1144" actId="20577"/>
          <ac:spMkLst>
            <pc:docMk/>
            <pc:sldMk cId="1976100182" sldId="3007"/>
            <ac:spMk id="4" creationId="{5BBE49D2-4F94-9EF0-0428-78EE8C563EE5}"/>
          </ac:spMkLst>
        </pc:spChg>
      </pc:sldChg>
      <pc:sldChg chg="modSp mod">
        <pc:chgData name="luis cleto" userId="a76db6c301978307" providerId="LiveId" clId="{860A4F2C-1596-4ACD-95D2-7AE3CD351458}" dt="2025-12-09T23:29:55.735" v="1033" actId="20577"/>
        <pc:sldMkLst>
          <pc:docMk/>
          <pc:sldMk cId="3092522170" sldId="3009"/>
        </pc:sldMkLst>
        <pc:spChg chg="mod">
          <ac:chgData name="luis cleto" userId="a76db6c301978307" providerId="LiveId" clId="{860A4F2C-1596-4ACD-95D2-7AE3CD351458}" dt="2025-12-09T23:29:55.735" v="1033" actId="20577"/>
          <ac:spMkLst>
            <pc:docMk/>
            <pc:sldMk cId="3092522170" sldId="3009"/>
            <ac:spMk id="5" creationId="{B8017D71-0720-7A2A-F64B-7E64745A3890}"/>
          </ac:spMkLst>
        </pc:spChg>
      </pc:sldChg>
      <pc:sldChg chg="modSp mod">
        <pc:chgData name="luis cleto" userId="a76db6c301978307" providerId="LiveId" clId="{860A4F2C-1596-4ACD-95D2-7AE3CD351458}" dt="2025-12-08T13:06:19.853" v="94" actId="20577"/>
        <pc:sldMkLst>
          <pc:docMk/>
          <pc:sldMk cId="3045175778" sldId="3088"/>
        </pc:sldMkLst>
        <pc:spChg chg="mod">
          <ac:chgData name="luis cleto" userId="a76db6c301978307" providerId="LiveId" clId="{860A4F2C-1596-4ACD-95D2-7AE3CD351458}" dt="2025-12-08T13:06:19.853" v="94" actId="20577"/>
          <ac:spMkLst>
            <pc:docMk/>
            <pc:sldMk cId="3045175778" sldId="3088"/>
            <ac:spMk id="4" creationId="{A3D4219D-83AB-6BA7-4D3B-E62FDDA06431}"/>
          </ac:spMkLst>
        </pc:spChg>
      </pc:sldChg>
      <pc:sldChg chg="delSp modSp mod">
        <pc:chgData name="luis cleto" userId="a76db6c301978307" providerId="LiveId" clId="{860A4F2C-1596-4ACD-95D2-7AE3CD351458}" dt="2025-12-08T21:40:24.826" v="550"/>
        <pc:sldMkLst>
          <pc:docMk/>
          <pc:sldMk cId="351121500" sldId="3091"/>
        </pc:sldMkLst>
        <pc:spChg chg="del mod">
          <ac:chgData name="luis cleto" userId="a76db6c301978307" providerId="LiveId" clId="{860A4F2C-1596-4ACD-95D2-7AE3CD351458}" dt="2025-12-08T21:40:24.826" v="550"/>
          <ac:spMkLst>
            <pc:docMk/>
            <pc:sldMk cId="351121500" sldId="3091"/>
            <ac:spMk id="5" creationId="{00C51964-3EBC-2AAC-1D0A-012B25153EBB}"/>
          </ac:spMkLst>
        </pc:spChg>
      </pc:sldChg>
      <pc:sldChg chg="modSp mod">
        <pc:chgData name="luis cleto" userId="a76db6c301978307" providerId="LiveId" clId="{860A4F2C-1596-4ACD-95D2-7AE3CD351458}" dt="2025-12-08T14:21:08.759" v="337" actId="207"/>
        <pc:sldMkLst>
          <pc:docMk/>
          <pc:sldMk cId="2128930985" sldId="3092"/>
        </pc:sldMkLst>
        <pc:spChg chg="mod">
          <ac:chgData name="luis cleto" userId="a76db6c301978307" providerId="LiveId" clId="{860A4F2C-1596-4ACD-95D2-7AE3CD351458}" dt="2025-12-08T14:21:08.759" v="337" actId="207"/>
          <ac:spMkLst>
            <pc:docMk/>
            <pc:sldMk cId="2128930985" sldId="3092"/>
            <ac:spMk id="3" creationId="{CD026073-1066-2D16-3C3B-40A61F6E0B5D}"/>
          </ac:spMkLst>
        </pc:spChg>
      </pc:sldChg>
      <pc:sldChg chg="modSp add mod">
        <pc:chgData name="luis cleto" userId="a76db6c301978307" providerId="LiveId" clId="{860A4F2C-1596-4ACD-95D2-7AE3CD351458}" dt="2025-12-08T21:42:40.220" v="663" actId="20577"/>
        <pc:sldMkLst>
          <pc:docMk/>
          <pc:sldMk cId="1568587224" sldId="3094"/>
        </pc:sldMkLst>
        <pc:spChg chg="mod">
          <ac:chgData name="luis cleto" userId="a76db6c301978307" providerId="LiveId" clId="{860A4F2C-1596-4ACD-95D2-7AE3CD351458}" dt="2025-12-08T21:42:40.220" v="663" actId="20577"/>
          <ac:spMkLst>
            <pc:docMk/>
            <pc:sldMk cId="1568587224" sldId="3094"/>
            <ac:spMk id="6" creationId="{6C07C509-04BA-E0C2-D031-405EB4A9612E}"/>
          </ac:spMkLst>
        </pc:spChg>
      </pc:sldChg>
      <pc:sldChg chg="modSp add mod">
        <pc:chgData name="luis cleto" userId="a76db6c301978307" providerId="LiveId" clId="{860A4F2C-1596-4ACD-95D2-7AE3CD351458}" dt="2025-12-08T21:45:12.902" v="810" actId="1076"/>
        <pc:sldMkLst>
          <pc:docMk/>
          <pc:sldMk cId="941090365" sldId="3095"/>
        </pc:sldMkLst>
        <pc:spChg chg="mod">
          <ac:chgData name="luis cleto" userId="a76db6c301978307" providerId="LiveId" clId="{860A4F2C-1596-4ACD-95D2-7AE3CD351458}" dt="2025-12-08T21:45:12.902" v="810" actId="1076"/>
          <ac:spMkLst>
            <pc:docMk/>
            <pc:sldMk cId="941090365" sldId="3095"/>
            <ac:spMk id="6" creationId="{EA5F65A2-95C6-01E4-90F5-14EE95D0D5F8}"/>
          </ac:spMkLst>
        </pc:spChg>
      </pc:sldChg>
      <pc:sldChg chg="modSp add mod">
        <pc:chgData name="luis cleto" userId="a76db6c301978307" providerId="LiveId" clId="{860A4F2C-1596-4ACD-95D2-7AE3CD351458}" dt="2025-12-08T21:46:44.555" v="1001" actId="20577"/>
        <pc:sldMkLst>
          <pc:docMk/>
          <pc:sldMk cId="3433835965" sldId="3096"/>
        </pc:sldMkLst>
        <pc:spChg chg="mod">
          <ac:chgData name="luis cleto" userId="a76db6c301978307" providerId="LiveId" clId="{860A4F2C-1596-4ACD-95D2-7AE3CD351458}" dt="2025-12-08T21:46:44.555" v="1001" actId="20577"/>
          <ac:spMkLst>
            <pc:docMk/>
            <pc:sldMk cId="3433835965" sldId="3096"/>
            <ac:spMk id="6" creationId="{7034CB83-C7FA-ACC7-B70C-E7CA5C1E5989}"/>
          </ac:spMkLst>
        </pc:spChg>
      </pc:sldChg>
      <pc:sldChg chg="addSp modSp new">
        <pc:chgData name="luis cleto" userId="a76db6c301978307" providerId="LiveId" clId="{860A4F2C-1596-4ACD-95D2-7AE3CD351458}" dt="2025-12-09T07:38:59.962" v="1009"/>
        <pc:sldMkLst>
          <pc:docMk/>
          <pc:sldMk cId="134773128" sldId="3097"/>
        </pc:sldMkLst>
        <pc:picChg chg="add mod">
          <ac:chgData name="luis cleto" userId="a76db6c301978307" providerId="LiveId" clId="{860A4F2C-1596-4ACD-95D2-7AE3CD351458}" dt="2025-12-09T07:38:59.962" v="1009"/>
          <ac:picMkLst>
            <pc:docMk/>
            <pc:sldMk cId="134773128" sldId="3097"/>
            <ac:picMk id="4" creationId="{1DA3A374-CEA1-5D25-B972-9EA6798DE283}"/>
          </ac:picMkLst>
        </pc:picChg>
      </pc:sldChg>
    </pc:docChg>
  </pc:docChgLst>
  <pc:docChgLst>
    <pc:chgData name="luis cleto" userId="a76db6c301978307" providerId="LiveId" clId="{A9C6EF4D-D3FB-49E0-B9C3-153E099D07CD}"/>
    <pc:docChg chg="custSel addSld delSld modSld sldOrd">
      <pc:chgData name="luis cleto" userId="a76db6c301978307" providerId="LiveId" clId="{A9C6EF4D-D3FB-49E0-B9C3-153E099D07CD}" dt="2025-12-04T10:48:45.208" v="2428" actId="20577"/>
      <pc:docMkLst>
        <pc:docMk/>
      </pc:docMkLst>
      <pc:sldChg chg="ord">
        <pc:chgData name="luis cleto" userId="a76db6c301978307" providerId="LiveId" clId="{A9C6EF4D-D3FB-49E0-B9C3-153E099D07CD}" dt="2025-12-03T21:45:19.057" v="0"/>
        <pc:sldMkLst>
          <pc:docMk/>
          <pc:sldMk cId="885547179" sldId="257"/>
        </pc:sldMkLst>
      </pc:sldChg>
      <pc:sldChg chg="ord">
        <pc:chgData name="luis cleto" userId="a76db6c301978307" providerId="LiveId" clId="{A9C6EF4D-D3FB-49E0-B9C3-153E099D07CD}" dt="2025-12-03T22:04:54.925" v="6"/>
        <pc:sldMkLst>
          <pc:docMk/>
          <pc:sldMk cId="1606805877" sldId="620"/>
        </pc:sldMkLst>
      </pc:sldChg>
      <pc:sldChg chg="ord">
        <pc:chgData name="luis cleto" userId="a76db6c301978307" providerId="LiveId" clId="{A9C6EF4D-D3FB-49E0-B9C3-153E099D07CD}" dt="2025-12-03T22:05:39.755" v="7"/>
        <pc:sldMkLst>
          <pc:docMk/>
          <pc:sldMk cId="4060110542" sldId="621"/>
        </pc:sldMkLst>
      </pc:sldChg>
      <pc:sldChg chg="modSp mod modAnim">
        <pc:chgData name="luis cleto" userId="a76db6c301978307" providerId="LiveId" clId="{A9C6EF4D-D3FB-49E0-B9C3-153E099D07CD}" dt="2025-12-04T10:47:52.406" v="2405" actId="20577"/>
        <pc:sldMkLst>
          <pc:docMk/>
          <pc:sldMk cId="224638279" sldId="687"/>
        </pc:sldMkLst>
        <pc:spChg chg="mod">
          <ac:chgData name="luis cleto" userId="a76db6c301978307" providerId="LiveId" clId="{A9C6EF4D-D3FB-49E0-B9C3-153E099D07CD}" dt="2025-12-04T10:46:46.264" v="2394" actId="1076"/>
          <ac:spMkLst>
            <pc:docMk/>
            <pc:sldMk cId="224638279" sldId="687"/>
            <ac:spMk id="2" creationId="{6B8F7C97-2EEA-4123-9DF5-3B449BF194B4}"/>
          </ac:spMkLst>
        </pc:spChg>
        <pc:spChg chg="mod">
          <ac:chgData name="luis cleto" userId="a76db6c301978307" providerId="LiveId" clId="{A9C6EF4D-D3FB-49E0-B9C3-153E099D07CD}" dt="2025-12-04T10:47:52.406" v="2405" actId="20577"/>
          <ac:spMkLst>
            <pc:docMk/>
            <pc:sldMk cId="224638279" sldId="687"/>
            <ac:spMk id="3" creationId="{A64C37A3-1238-4C79-B7ED-EB2CC5EFD7FC}"/>
          </ac:spMkLst>
        </pc:spChg>
        <pc:picChg chg="mod">
          <ac:chgData name="luis cleto" userId="a76db6c301978307" providerId="LiveId" clId="{A9C6EF4D-D3FB-49E0-B9C3-153E099D07CD}" dt="2025-12-04T10:46:22.435" v="2390" actId="14100"/>
          <ac:picMkLst>
            <pc:docMk/>
            <pc:sldMk cId="224638279" sldId="687"/>
            <ac:picMk id="5" creationId="{B22613ED-04AE-F537-85E1-2C5C3EC7269D}"/>
          </ac:picMkLst>
        </pc:picChg>
      </pc:sldChg>
      <pc:sldChg chg="ord">
        <pc:chgData name="luis cleto" userId="a76db6c301978307" providerId="LiveId" clId="{A9C6EF4D-D3FB-49E0-B9C3-153E099D07CD}" dt="2025-12-03T22:22:23.863" v="61"/>
        <pc:sldMkLst>
          <pc:docMk/>
          <pc:sldMk cId="3132169479" sldId="695"/>
        </pc:sldMkLst>
      </pc:sldChg>
      <pc:sldChg chg="ord">
        <pc:chgData name="luis cleto" userId="a76db6c301978307" providerId="LiveId" clId="{A9C6EF4D-D3FB-49E0-B9C3-153E099D07CD}" dt="2025-12-04T10:07:43.249" v="899"/>
        <pc:sldMkLst>
          <pc:docMk/>
          <pc:sldMk cId="2389935643" sldId="731"/>
        </pc:sldMkLst>
      </pc:sldChg>
      <pc:sldChg chg="ord">
        <pc:chgData name="luis cleto" userId="a76db6c301978307" providerId="LiveId" clId="{A9C6EF4D-D3FB-49E0-B9C3-153E099D07CD}" dt="2025-12-04T10:40:44.382" v="2291"/>
        <pc:sldMkLst>
          <pc:docMk/>
          <pc:sldMk cId="1210330658" sldId="863"/>
        </pc:sldMkLst>
      </pc:sldChg>
      <pc:sldChg chg="modSp ord modAnim">
        <pc:chgData name="luis cleto" userId="a76db6c301978307" providerId="LiveId" clId="{A9C6EF4D-D3FB-49E0-B9C3-153E099D07CD}" dt="2025-12-03T22:09:59.890" v="54" actId="20577"/>
        <pc:sldMkLst>
          <pc:docMk/>
          <pc:sldMk cId="2112605435" sldId="877"/>
        </pc:sldMkLst>
        <pc:spChg chg="mod">
          <ac:chgData name="luis cleto" userId="a76db6c301978307" providerId="LiveId" clId="{A9C6EF4D-D3FB-49E0-B9C3-153E099D07CD}" dt="2025-12-03T22:09:59.890" v="54" actId="20577"/>
          <ac:spMkLst>
            <pc:docMk/>
            <pc:sldMk cId="2112605435" sldId="877"/>
            <ac:spMk id="3" creationId="{A81A2B42-2D9D-4D48-8CB4-72EAF9177BAB}"/>
          </ac:spMkLst>
        </pc:spChg>
      </pc:sldChg>
      <pc:sldChg chg="ord">
        <pc:chgData name="luis cleto" userId="a76db6c301978307" providerId="LiveId" clId="{A9C6EF4D-D3FB-49E0-B9C3-153E099D07CD}" dt="2025-12-03T22:10:46.726" v="55"/>
        <pc:sldMkLst>
          <pc:docMk/>
          <pc:sldMk cId="2765672924" sldId="878"/>
        </pc:sldMkLst>
      </pc:sldChg>
      <pc:sldChg chg="modSp mod">
        <pc:chgData name="luis cleto" userId="a76db6c301978307" providerId="LiveId" clId="{A9C6EF4D-D3FB-49E0-B9C3-153E099D07CD}" dt="2025-12-04T10:40:34.649" v="2289" actId="20577"/>
        <pc:sldMkLst>
          <pc:docMk/>
          <pc:sldMk cId="423770251" sldId="1116"/>
        </pc:sldMkLst>
        <pc:spChg chg="mod">
          <ac:chgData name="luis cleto" userId="a76db6c301978307" providerId="LiveId" clId="{A9C6EF4D-D3FB-49E0-B9C3-153E099D07CD}" dt="2025-12-04T10:40:34.649" v="2289" actId="20577"/>
          <ac:spMkLst>
            <pc:docMk/>
            <pc:sldMk cId="423770251" sldId="1116"/>
            <ac:spMk id="6" creationId="{FB1AE546-F42F-F8CE-89B5-C503A81D65AA}"/>
          </ac:spMkLst>
        </pc:spChg>
      </pc:sldChg>
      <pc:sldChg chg="ord">
        <pc:chgData name="luis cleto" userId="a76db6c301978307" providerId="LiveId" clId="{A9C6EF4D-D3FB-49E0-B9C3-153E099D07CD}" dt="2025-12-04T10:07:43.249" v="899"/>
        <pc:sldMkLst>
          <pc:docMk/>
          <pc:sldMk cId="1723739768" sldId="1361"/>
        </pc:sldMkLst>
      </pc:sldChg>
      <pc:sldChg chg="modSp mod">
        <pc:chgData name="luis cleto" userId="a76db6c301978307" providerId="LiveId" clId="{A9C6EF4D-D3FB-49E0-B9C3-153E099D07CD}" dt="2025-12-04T10:43:41.169" v="2320" actId="20577"/>
        <pc:sldMkLst>
          <pc:docMk/>
          <pc:sldMk cId="323324353" sldId="2872"/>
        </pc:sldMkLst>
        <pc:spChg chg="mod">
          <ac:chgData name="luis cleto" userId="a76db6c301978307" providerId="LiveId" clId="{A9C6EF4D-D3FB-49E0-B9C3-153E099D07CD}" dt="2025-12-04T10:43:41.169" v="2320" actId="20577"/>
          <ac:spMkLst>
            <pc:docMk/>
            <pc:sldMk cId="323324353" sldId="2872"/>
            <ac:spMk id="3" creationId="{82E349B0-5F5B-E27A-DCD8-534CBBE8A74F}"/>
          </ac:spMkLst>
        </pc:spChg>
      </pc:sldChg>
      <pc:sldChg chg="modSp mod">
        <pc:chgData name="luis cleto" userId="a76db6c301978307" providerId="LiveId" clId="{A9C6EF4D-D3FB-49E0-B9C3-153E099D07CD}" dt="2025-12-04T10:48:45.208" v="2428" actId="20577"/>
        <pc:sldMkLst>
          <pc:docMk/>
          <pc:sldMk cId="987419864" sldId="2873"/>
        </pc:sldMkLst>
        <pc:spChg chg="mod">
          <ac:chgData name="luis cleto" userId="a76db6c301978307" providerId="LiveId" clId="{A9C6EF4D-D3FB-49E0-B9C3-153E099D07CD}" dt="2025-12-04T10:48:45.208" v="2428" actId="20577"/>
          <ac:spMkLst>
            <pc:docMk/>
            <pc:sldMk cId="987419864" sldId="2873"/>
            <ac:spMk id="7" creationId="{FD3F607E-46AF-195B-BF0A-41292F00CD0E}"/>
          </ac:spMkLst>
        </pc:spChg>
      </pc:sldChg>
      <pc:sldChg chg="ord">
        <pc:chgData name="luis cleto" userId="a76db6c301978307" providerId="LiveId" clId="{A9C6EF4D-D3FB-49E0-B9C3-153E099D07CD}" dt="2025-12-03T21:48:13.041" v="4"/>
        <pc:sldMkLst>
          <pc:docMk/>
          <pc:sldMk cId="1114387955" sldId="2878"/>
        </pc:sldMkLst>
      </pc:sldChg>
      <pc:sldChg chg="ord">
        <pc:chgData name="luis cleto" userId="a76db6c301978307" providerId="LiveId" clId="{A9C6EF4D-D3FB-49E0-B9C3-153E099D07CD}" dt="2025-12-04T10:09:07.750" v="901"/>
        <pc:sldMkLst>
          <pc:docMk/>
          <pc:sldMk cId="1697264729" sldId="2879"/>
        </pc:sldMkLst>
      </pc:sldChg>
      <pc:sldChg chg="ord">
        <pc:chgData name="luis cleto" userId="a76db6c301978307" providerId="LiveId" clId="{A9C6EF4D-D3FB-49E0-B9C3-153E099D07CD}" dt="2025-12-03T21:48:03.470" v="3"/>
        <pc:sldMkLst>
          <pc:docMk/>
          <pc:sldMk cId="1102950247" sldId="2880"/>
        </pc:sldMkLst>
      </pc:sldChg>
      <pc:sldChg chg="ord">
        <pc:chgData name="luis cleto" userId="a76db6c301978307" providerId="LiveId" clId="{A9C6EF4D-D3FB-49E0-B9C3-153E099D07CD}" dt="2025-12-04T10:09:07.750" v="901"/>
        <pc:sldMkLst>
          <pc:docMk/>
          <pc:sldMk cId="3319767890" sldId="2881"/>
        </pc:sldMkLst>
      </pc:sldChg>
      <pc:sldChg chg="ord">
        <pc:chgData name="luis cleto" userId="a76db6c301978307" providerId="LiveId" clId="{A9C6EF4D-D3FB-49E0-B9C3-153E099D07CD}" dt="2025-12-04T10:09:07.750" v="901"/>
        <pc:sldMkLst>
          <pc:docMk/>
          <pc:sldMk cId="3375115351" sldId="2882"/>
        </pc:sldMkLst>
      </pc:sldChg>
      <pc:sldChg chg="ord">
        <pc:chgData name="luis cleto" userId="a76db6c301978307" providerId="LiveId" clId="{A9C6EF4D-D3FB-49E0-B9C3-153E099D07CD}" dt="2025-12-03T21:48:18.432" v="5"/>
        <pc:sldMkLst>
          <pc:docMk/>
          <pc:sldMk cId="3718779502" sldId="2883"/>
        </pc:sldMkLst>
      </pc:sldChg>
      <pc:sldChg chg="modSp mod ord">
        <pc:chgData name="luis cleto" userId="a76db6c301978307" providerId="LiveId" clId="{A9C6EF4D-D3FB-49E0-B9C3-153E099D07CD}" dt="2025-12-04T10:03:38.159" v="829" actId="20577"/>
        <pc:sldMkLst>
          <pc:docMk/>
          <pc:sldMk cId="2095846014" sldId="2884"/>
        </pc:sldMkLst>
        <pc:spChg chg="mod">
          <ac:chgData name="luis cleto" userId="a76db6c301978307" providerId="LiveId" clId="{A9C6EF4D-D3FB-49E0-B9C3-153E099D07CD}" dt="2025-12-04T10:03:38.159" v="829" actId="20577"/>
          <ac:spMkLst>
            <pc:docMk/>
            <pc:sldMk cId="2095846014" sldId="2884"/>
            <ac:spMk id="3" creationId="{AF55E5E8-8907-D277-56BD-2526A252F450}"/>
          </ac:spMkLst>
        </pc:spChg>
      </pc:sldChg>
      <pc:sldChg chg="modSp mod ord">
        <pc:chgData name="luis cleto" userId="a76db6c301978307" providerId="LiveId" clId="{A9C6EF4D-D3FB-49E0-B9C3-153E099D07CD}" dt="2025-12-04T10:06:01.653" v="897" actId="20577"/>
        <pc:sldMkLst>
          <pc:docMk/>
          <pc:sldMk cId="3369469394" sldId="2886"/>
        </pc:sldMkLst>
        <pc:spChg chg="mod">
          <ac:chgData name="luis cleto" userId="a76db6c301978307" providerId="LiveId" clId="{A9C6EF4D-D3FB-49E0-B9C3-153E099D07CD}" dt="2025-12-04T10:06:01.653" v="897" actId="20577"/>
          <ac:spMkLst>
            <pc:docMk/>
            <pc:sldMk cId="3369469394" sldId="2886"/>
            <ac:spMk id="3" creationId="{0E4D1132-27A3-DA18-DDA0-E340B5B7A9B5}"/>
          </ac:spMkLst>
        </pc:spChg>
      </pc:sldChg>
      <pc:sldChg chg="modSp mod ord">
        <pc:chgData name="luis cleto" userId="a76db6c301978307" providerId="LiveId" clId="{A9C6EF4D-D3FB-49E0-B9C3-153E099D07CD}" dt="2025-12-04T10:01:05.748" v="805" actId="20577"/>
        <pc:sldMkLst>
          <pc:docMk/>
          <pc:sldMk cId="546753785" sldId="2887"/>
        </pc:sldMkLst>
        <pc:spChg chg="mod">
          <ac:chgData name="luis cleto" userId="a76db6c301978307" providerId="LiveId" clId="{A9C6EF4D-D3FB-49E0-B9C3-153E099D07CD}" dt="2025-12-04T10:01:05.748" v="805" actId="20577"/>
          <ac:spMkLst>
            <pc:docMk/>
            <pc:sldMk cId="546753785" sldId="2887"/>
            <ac:spMk id="3" creationId="{F8190282-F5D4-7BAA-8CAE-BC440A54A860}"/>
          </ac:spMkLst>
        </pc:spChg>
      </pc:sldChg>
      <pc:sldChg chg="ord">
        <pc:chgData name="luis cleto" userId="a76db6c301978307" providerId="LiveId" clId="{A9C6EF4D-D3FB-49E0-B9C3-153E099D07CD}" dt="2025-12-04T10:09:07.750" v="901"/>
        <pc:sldMkLst>
          <pc:docMk/>
          <pc:sldMk cId="3430824738" sldId="2890"/>
        </pc:sldMkLst>
      </pc:sldChg>
      <pc:sldChg chg="ord">
        <pc:chgData name="luis cleto" userId="a76db6c301978307" providerId="LiveId" clId="{A9C6EF4D-D3FB-49E0-B9C3-153E099D07CD}" dt="2025-12-04T10:09:07.750" v="901"/>
        <pc:sldMkLst>
          <pc:docMk/>
          <pc:sldMk cId="975193073" sldId="2891"/>
        </pc:sldMkLst>
      </pc:sldChg>
      <pc:sldChg chg="delSp modSp mod ord">
        <pc:chgData name="luis cleto" userId="a76db6c301978307" providerId="LiveId" clId="{A9C6EF4D-D3FB-49E0-B9C3-153E099D07CD}" dt="2025-12-04T10:35:49.476" v="2107" actId="20577"/>
        <pc:sldMkLst>
          <pc:docMk/>
          <pc:sldMk cId="3490153889" sldId="2893"/>
        </pc:sldMkLst>
        <pc:spChg chg="mod">
          <ac:chgData name="luis cleto" userId="a76db6c301978307" providerId="LiveId" clId="{A9C6EF4D-D3FB-49E0-B9C3-153E099D07CD}" dt="2025-12-04T10:35:49.476" v="2107" actId="20577"/>
          <ac:spMkLst>
            <pc:docMk/>
            <pc:sldMk cId="3490153889" sldId="2893"/>
            <ac:spMk id="3" creationId="{95186801-80BA-0515-F3B0-2F1FDA128554}"/>
          </ac:spMkLst>
        </pc:spChg>
      </pc:sldChg>
      <pc:sldChg chg="modSp mod ord">
        <pc:chgData name="luis cleto" userId="a76db6c301978307" providerId="LiveId" clId="{A9C6EF4D-D3FB-49E0-B9C3-153E099D07CD}" dt="2025-12-04T10:19:24.600" v="1404" actId="20577"/>
        <pc:sldMkLst>
          <pc:docMk/>
          <pc:sldMk cId="4074512424" sldId="2895"/>
        </pc:sldMkLst>
        <pc:spChg chg="mod">
          <ac:chgData name="luis cleto" userId="a76db6c301978307" providerId="LiveId" clId="{A9C6EF4D-D3FB-49E0-B9C3-153E099D07CD}" dt="2025-12-04T10:19:24.600" v="1404" actId="20577"/>
          <ac:spMkLst>
            <pc:docMk/>
            <pc:sldMk cId="4074512424" sldId="2895"/>
            <ac:spMk id="3" creationId="{A9F1756F-BD15-4A76-F56E-7BE2E2240956}"/>
          </ac:spMkLst>
        </pc:spChg>
        <pc:spChg chg="mod">
          <ac:chgData name="luis cleto" userId="a76db6c301978307" providerId="LiveId" clId="{A9C6EF4D-D3FB-49E0-B9C3-153E099D07CD}" dt="2025-12-04T10:11:35.714" v="1040" actId="1076"/>
          <ac:spMkLst>
            <pc:docMk/>
            <pc:sldMk cId="4074512424" sldId="2895"/>
            <ac:spMk id="7" creationId="{7E84006C-0EE7-59F2-8219-55F75177D763}"/>
          </ac:spMkLst>
        </pc:spChg>
      </pc:sldChg>
      <pc:sldChg chg="modSp mod">
        <pc:chgData name="luis cleto" userId="a76db6c301978307" providerId="LiveId" clId="{A9C6EF4D-D3FB-49E0-B9C3-153E099D07CD}" dt="2025-12-04T10:37:46.636" v="2209" actId="20577"/>
        <pc:sldMkLst>
          <pc:docMk/>
          <pc:sldMk cId="3045175778" sldId="3088"/>
        </pc:sldMkLst>
        <pc:spChg chg="mod">
          <ac:chgData name="luis cleto" userId="a76db6c301978307" providerId="LiveId" clId="{A9C6EF4D-D3FB-49E0-B9C3-153E099D07CD}" dt="2025-12-04T10:37:46.636" v="2209" actId="20577"/>
          <ac:spMkLst>
            <pc:docMk/>
            <pc:sldMk cId="3045175778" sldId="3088"/>
            <ac:spMk id="4" creationId="{A3D4219D-83AB-6BA7-4D3B-E62FDDA06431}"/>
          </ac:spMkLst>
        </pc:spChg>
      </pc:sldChg>
      <pc:sldChg chg="addSp modSp new mod">
        <pc:chgData name="luis cleto" userId="a76db6c301978307" providerId="LiveId" clId="{A9C6EF4D-D3FB-49E0-B9C3-153E099D07CD}" dt="2025-12-04T09:55:33.694" v="580" actId="1076"/>
        <pc:sldMkLst>
          <pc:docMk/>
          <pc:sldMk cId="3623555498" sldId="3089"/>
        </pc:sldMkLst>
        <pc:spChg chg="add mod">
          <ac:chgData name="luis cleto" userId="a76db6c301978307" providerId="LiveId" clId="{A9C6EF4D-D3FB-49E0-B9C3-153E099D07CD}" dt="2025-12-04T09:52:58.697" v="421" actId="20577"/>
          <ac:spMkLst>
            <pc:docMk/>
            <pc:sldMk cId="3623555498" sldId="3089"/>
            <ac:spMk id="3" creationId="{34BA5ADD-086C-76F1-88CA-D508304C3576}"/>
          </ac:spMkLst>
        </pc:spChg>
        <pc:spChg chg="add mod">
          <ac:chgData name="luis cleto" userId="a76db6c301978307" providerId="LiveId" clId="{A9C6EF4D-D3FB-49E0-B9C3-153E099D07CD}" dt="2025-12-04T09:55:33.694" v="580" actId="1076"/>
          <ac:spMkLst>
            <pc:docMk/>
            <pc:sldMk cId="3623555498" sldId="3089"/>
            <ac:spMk id="5" creationId="{00C51964-3EBC-2AAC-1D0A-012B25153EBB}"/>
          </ac:spMkLst>
        </pc:spChg>
      </pc:sldChg>
      <pc:sldChg chg="delDesignElem">
        <pc:chgData name="luis cleto" userId="a76db6c301978307" providerId="LiveId" clId="{A9C6EF4D-D3FB-49E0-B9C3-153E099D07CD}" dt="2025-12-04T09:56:03.472" v="581"/>
        <pc:sldMkLst>
          <pc:docMk/>
          <pc:sldMk cId="982158922" sldId="3090"/>
        </pc:sldMkLst>
      </pc:sldChg>
    </pc:docChg>
  </pc:docChgLst>
  <pc:docChgLst>
    <pc:chgData name="luis cleto" userId="a76db6c301978307" providerId="LiveId" clId="{77A9CF22-C8A1-495C-8FD3-F314C32AB210}"/>
    <pc:docChg chg="custSel addSld delSld modSld sldOrd">
      <pc:chgData name="luis cleto" userId="a76db6c301978307" providerId="LiveId" clId="{77A9CF22-C8A1-495C-8FD3-F314C32AB210}" dt="2025-12-03T20:08:45.836" v="777" actId="21"/>
      <pc:docMkLst>
        <pc:docMk/>
      </pc:docMkLst>
      <pc:sldChg chg="addSp modSp new mod">
        <pc:chgData name="luis cleto" userId="a76db6c301978307" providerId="LiveId" clId="{77A9CF22-C8A1-495C-8FD3-F314C32AB210}" dt="2025-11-28T18:14:22.283" v="247" actId="1076"/>
        <pc:sldMkLst>
          <pc:docMk/>
          <pc:sldMk cId="2095846014" sldId="2884"/>
        </pc:sldMkLst>
        <pc:spChg chg="add mod">
          <ac:chgData name="luis cleto" userId="a76db6c301978307" providerId="LiveId" clId="{77A9CF22-C8A1-495C-8FD3-F314C32AB210}" dt="2025-11-28T18:13:26.378" v="238" actId="1076"/>
          <ac:spMkLst>
            <pc:docMk/>
            <pc:sldMk cId="2095846014" sldId="2884"/>
            <ac:spMk id="3" creationId="{AF55E5E8-8907-D277-56BD-2526A252F450}"/>
          </ac:spMkLst>
        </pc:spChg>
        <pc:spChg chg="add mod">
          <ac:chgData name="luis cleto" userId="a76db6c301978307" providerId="LiveId" clId="{77A9CF22-C8A1-495C-8FD3-F314C32AB210}" dt="2025-11-28T18:14:22.283" v="247" actId="1076"/>
          <ac:spMkLst>
            <pc:docMk/>
            <pc:sldMk cId="2095846014" sldId="2884"/>
            <ac:spMk id="5" creationId="{CE91D145-790B-3FE5-E269-494DBBF6AD95}"/>
          </ac:spMkLst>
        </pc:spChg>
      </pc:sldChg>
      <pc:sldChg chg="addSp modSp new mod">
        <pc:chgData name="luis cleto" userId="a76db6c301978307" providerId="LiveId" clId="{77A9CF22-C8A1-495C-8FD3-F314C32AB210}" dt="2025-11-28T18:17:54.979" v="321" actId="20577"/>
        <pc:sldMkLst>
          <pc:docMk/>
          <pc:sldMk cId="3369469394" sldId="2886"/>
        </pc:sldMkLst>
        <pc:spChg chg="add mod">
          <ac:chgData name="luis cleto" userId="a76db6c301978307" providerId="LiveId" clId="{77A9CF22-C8A1-495C-8FD3-F314C32AB210}" dt="2025-11-28T18:17:54.979" v="321" actId="20577"/>
          <ac:spMkLst>
            <pc:docMk/>
            <pc:sldMk cId="3369469394" sldId="2886"/>
            <ac:spMk id="3" creationId="{0E4D1132-27A3-DA18-DDA0-E340B5B7A9B5}"/>
          </ac:spMkLst>
        </pc:spChg>
        <pc:spChg chg="add mod">
          <ac:chgData name="luis cleto" userId="a76db6c301978307" providerId="LiveId" clId="{77A9CF22-C8A1-495C-8FD3-F314C32AB210}" dt="2025-11-28T18:16:45.951" v="279" actId="1076"/>
          <ac:spMkLst>
            <pc:docMk/>
            <pc:sldMk cId="3369469394" sldId="2886"/>
            <ac:spMk id="5" creationId="{DDD2BA2A-6256-FCCF-1439-42D4541993CF}"/>
          </ac:spMkLst>
        </pc:spChg>
      </pc:sldChg>
      <pc:sldChg chg="addSp modSp new mod ord">
        <pc:chgData name="luis cleto" userId="a76db6c301978307" providerId="LiveId" clId="{77A9CF22-C8A1-495C-8FD3-F314C32AB210}" dt="2025-11-28T18:12:56.352" v="235" actId="2711"/>
        <pc:sldMkLst>
          <pc:docMk/>
          <pc:sldMk cId="546753785" sldId="2887"/>
        </pc:sldMkLst>
        <pc:spChg chg="add mod">
          <ac:chgData name="luis cleto" userId="a76db6c301978307" providerId="LiveId" clId="{77A9CF22-C8A1-495C-8FD3-F314C32AB210}" dt="2025-11-28T18:12:56.352" v="235" actId="2711"/>
          <ac:spMkLst>
            <pc:docMk/>
            <pc:sldMk cId="546753785" sldId="2887"/>
            <ac:spMk id="3" creationId="{F8190282-F5D4-7BAA-8CAE-BC440A54A860}"/>
          </ac:spMkLst>
        </pc:spChg>
        <pc:spChg chg="add mod">
          <ac:chgData name="luis cleto" userId="a76db6c301978307" providerId="LiveId" clId="{77A9CF22-C8A1-495C-8FD3-F314C32AB210}" dt="2025-11-28T18:08:49.848" v="18" actId="1076"/>
          <ac:spMkLst>
            <pc:docMk/>
            <pc:sldMk cId="546753785" sldId="2887"/>
            <ac:spMk id="5" creationId="{B61822E9-8EC3-F4E7-73B9-FAA41FF0A597}"/>
          </ac:spMkLst>
        </pc:spChg>
      </pc:sldChg>
      <pc:sldChg chg="addSp modSp new mod ord">
        <pc:chgData name="luis cleto" userId="a76db6c301978307" providerId="LiveId" clId="{77A9CF22-C8A1-495C-8FD3-F314C32AB210}" dt="2025-11-28T18:25:56.458" v="507" actId="5793"/>
        <pc:sldMkLst>
          <pc:docMk/>
          <pc:sldMk cId="3430824738" sldId="2890"/>
        </pc:sldMkLst>
        <pc:spChg chg="add mod">
          <ac:chgData name="luis cleto" userId="a76db6c301978307" providerId="LiveId" clId="{77A9CF22-C8A1-495C-8FD3-F314C32AB210}" dt="2025-11-28T18:25:56.458" v="507" actId="5793"/>
          <ac:spMkLst>
            <pc:docMk/>
            <pc:sldMk cId="3430824738" sldId="2890"/>
            <ac:spMk id="3" creationId="{12C0E89F-E9F5-9BF1-8929-DFABC7221DD8}"/>
          </ac:spMkLst>
        </pc:spChg>
        <pc:spChg chg="add mod">
          <ac:chgData name="luis cleto" userId="a76db6c301978307" providerId="LiveId" clId="{77A9CF22-C8A1-495C-8FD3-F314C32AB210}" dt="2025-11-28T18:20:32.866" v="348" actId="20577"/>
          <ac:spMkLst>
            <pc:docMk/>
            <pc:sldMk cId="3430824738" sldId="2890"/>
            <ac:spMk id="5" creationId="{0F2BBB7E-9C38-33B6-CD72-3B4C25E32155}"/>
          </ac:spMkLst>
        </pc:spChg>
      </pc:sldChg>
      <pc:sldChg chg="modSp add mod">
        <pc:chgData name="luis cleto" userId="a76db6c301978307" providerId="LiveId" clId="{77A9CF22-C8A1-495C-8FD3-F314C32AB210}" dt="2025-11-28T18:29:11.448" v="684" actId="33524"/>
        <pc:sldMkLst>
          <pc:docMk/>
          <pc:sldMk cId="975193073" sldId="2891"/>
        </pc:sldMkLst>
        <pc:spChg chg="mod">
          <ac:chgData name="luis cleto" userId="a76db6c301978307" providerId="LiveId" clId="{77A9CF22-C8A1-495C-8FD3-F314C32AB210}" dt="2025-11-28T18:29:11.448" v="684" actId="33524"/>
          <ac:spMkLst>
            <pc:docMk/>
            <pc:sldMk cId="975193073" sldId="2891"/>
            <ac:spMk id="3" creationId="{C553674C-57AC-60EC-2581-03C5ED4967C6}"/>
          </ac:spMkLst>
        </pc:spChg>
      </pc:sldChg>
      <pc:sldChg chg="modSp add mod">
        <pc:chgData name="luis cleto" userId="a76db6c301978307" providerId="LiveId" clId="{77A9CF22-C8A1-495C-8FD3-F314C32AB210}" dt="2025-12-03T20:07:47.789" v="776" actId="21"/>
        <pc:sldMkLst>
          <pc:docMk/>
          <pc:sldMk cId="3490153889" sldId="2893"/>
        </pc:sldMkLst>
        <pc:spChg chg="mod">
          <ac:chgData name="luis cleto" userId="a76db6c301978307" providerId="LiveId" clId="{77A9CF22-C8A1-495C-8FD3-F314C32AB210}" dt="2025-12-03T20:07:47.789" v="776" actId="21"/>
          <ac:spMkLst>
            <pc:docMk/>
            <pc:sldMk cId="3490153889" sldId="2893"/>
            <ac:spMk id="3" creationId="{95186801-80BA-0515-F3B0-2F1FDA128554}"/>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12-26T16:30:25.558" idx="1">
    <p:pos x="10" y="10"/>
    <p:text>The strange situation is the way of determining attachment style in children.
In adults attachment style is determined by giving them the adult attachment inventory. This inventory is essentially a few questions about their childhood. On the face of it it seems simple but for a professional to become reliable at doing it takes hundreds of hours of training.</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DBA688-EE61-4A49-BC5E-742FD609EA3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0C509B16-4D36-4063-9AB6-647351D7306A}">
      <dgm:prSet phldrT="[Text]"/>
      <dgm:spPr/>
      <dgm:t>
        <a:bodyPr/>
        <a:lstStyle/>
        <a:p>
          <a:r>
            <a:rPr lang="en-CA" dirty="0"/>
            <a:t>Physical/emotional</a:t>
          </a:r>
        </a:p>
        <a:p>
          <a:r>
            <a:rPr lang="en-CA" dirty="0"/>
            <a:t>pain, discomfort</a:t>
          </a:r>
        </a:p>
      </dgm:t>
    </dgm:pt>
    <dgm:pt modelId="{EDDF65B0-D41E-4DDE-ADC5-A9C0E93A9706}" type="parTrans" cxnId="{A4999D18-A968-4D72-8B95-1F1421F3B461}">
      <dgm:prSet/>
      <dgm:spPr/>
      <dgm:t>
        <a:bodyPr/>
        <a:lstStyle/>
        <a:p>
          <a:endParaRPr lang="en-CA"/>
        </a:p>
      </dgm:t>
    </dgm:pt>
    <dgm:pt modelId="{B01E3210-8A92-4B76-BADF-0CCD4964AF36}" type="sibTrans" cxnId="{A4999D18-A968-4D72-8B95-1F1421F3B461}">
      <dgm:prSet/>
      <dgm:spPr/>
      <dgm:t>
        <a:bodyPr/>
        <a:lstStyle/>
        <a:p>
          <a:endParaRPr lang="en-CA"/>
        </a:p>
      </dgm:t>
    </dgm:pt>
    <dgm:pt modelId="{05CE3BEE-DED1-4948-A547-706A209F6C11}">
      <dgm:prSet phldrT="[Text]"/>
      <dgm:spPr/>
      <dgm:t>
        <a:bodyPr/>
        <a:lstStyle/>
        <a:p>
          <a:r>
            <a:rPr lang="en-CA"/>
            <a:t>High activation protest</a:t>
          </a:r>
        </a:p>
      </dgm:t>
    </dgm:pt>
    <dgm:pt modelId="{CE2119E4-373B-433B-B485-773629E6C78F}" type="parTrans" cxnId="{DE275702-6717-451F-89D3-0DF2D604E4F4}">
      <dgm:prSet/>
      <dgm:spPr/>
      <dgm:t>
        <a:bodyPr/>
        <a:lstStyle/>
        <a:p>
          <a:endParaRPr lang="en-CA"/>
        </a:p>
      </dgm:t>
    </dgm:pt>
    <dgm:pt modelId="{BA061A6A-F000-4071-9327-0AF002004623}" type="sibTrans" cxnId="{DE275702-6717-451F-89D3-0DF2D604E4F4}">
      <dgm:prSet/>
      <dgm:spPr/>
      <dgm:t>
        <a:bodyPr/>
        <a:lstStyle/>
        <a:p>
          <a:endParaRPr lang="en-CA"/>
        </a:p>
      </dgm:t>
    </dgm:pt>
    <dgm:pt modelId="{68CB14D9-12FC-403B-9A69-F18D6F879369}">
      <dgm:prSet phldrT="[Text]"/>
      <dgm:spPr/>
      <dgm:t>
        <a:bodyPr/>
        <a:lstStyle/>
        <a:p>
          <a:r>
            <a:rPr lang="en-CA"/>
            <a:t>Soothing by attuned, available parental figure</a:t>
          </a:r>
        </a:p>
      </dgm:t>
    </dgm:pt>
    <dgm:pt modelId="{02A897DB-D604-43A8-8041-7709A6A99B02}" type="parTrans" cxnId="{29A0E765-7D04-46FC-95CE-FA48ABF2BDBE}">
      <dgm:prSet/>
      <dgm:spPr/>
      <dgm:t>
        <a:bodyPr/>
        <a:lstStyle/>
        <a:p>
          <a:endParaRPr lang="en-CA"/>
        </a:p>
      </dgm:t>
    </dgm:pt>
    <dgm:pt modelId="{9F60E483-B056-4691-9DE5-464F04C51538}" type="sibTrans" cxnId="{29A0E765-7D04-46FC-95CE-FA48ABF2BDBE}">
      <dgm:prSet/>
      <dgm:spPr/>
      <dgm:t>
        <a:bodyPr/>
        <a:lstStyle/>
        <a:p>
          <a:endParaRPr lang="en-CA"/>
        </a:p>
      </dgm:t>
    </dgm:pt>
    <dgm:pt modelId="{8A9DD21D-BEA2-4BD0-823E-3B3929F0F812}">
      <dgm:prSet phldrT="[Text]"/>
      <dgm:spPr/>
      <dgm:t>
        <a:bodyPr/>
        <a:lstStyle/>
        <a:p>
          <a:r>
            <a:rPr lang="en-CA"/>
            <a:t>Decreased activation</a:t>
          </a:r>
        </a:p>
      </dgm:t>
    </dgm:pt>
    <dgm:pt modelId="{175C828C-6BA6-487B-879C-E12883EDB580}" type="parTrans" cxnId="{A7FCE530-8FB2-47D9-BEF2-D09794520B03}">
      <dgm:prSet/>
      <dgm:spPr/>
      <dgm:t>
        <a:bodyPr/>
        <a:lstStyle/>
        <a:p>
          <a:endParaRPr lang="en-CA"/>
        </a:p>
      </dgm:t>
    </dgm:pt>
    <dgm:pt modelId="{2D68DEEF-E72D-4880-9705-DB77450D16C9}" type="sibTrans" cxnId="{A7FCE530-8FB2-47D9-BEF2-D09794520B03}">
      <dgm:prSet/>
      <dgm:spPr/>
      <dgm:t>
        <a:bodyPr/>
        <a:lstStyle/>
        <a:p>
          <a:endParaRPr lang="en-CA"/>
        </a:p>
      </dgm:t>
    </dgm:pt>
    <dgm:pt modelId="{7A35EA98-6334-4D74-A97F-9ECC02AC3D93}">
      <dgm:prSet phldrT="[Text]" custT="1"/>
      <dgm:spPr/>
      <dgm:t>
        <a:bodyPr/>
        <a:lstStyle/>
        <a:p>
          <a:r>
            <a:rPr lang="en-CA" sz="2800">
              <a:solidFill>
                <a:srgbClr val="FFC000"/>
              </a:solidFill>
            </a:rPr>
            <a:t>Wellbeing</a:t>
          </a:r>
        </a:p>
      </dgm:t>
    </dgm:pt>
    <dgm:pt modelId="{E1EF5AEB-6943-4963-A369-ECD865180FDD}" type="parTrans" cxnId="{2E6FDD7E-1743-49B9-901D-FF8209E4DB4D}">
      <dgm:prSet/>
      <dgm:spPr/>
      <dgm:t>
        <a:bodyPr/>
        <a:lstStyle/>
        <a:p>
          <a:endParaRPr lang="en-CA"/>
        </a:p>
      </dgm:t>
    </dgm:pt>
    <dgm:pt modelId="{8428B6FB-7DF9-41AF-A9FE-0C7A09279A8D}" type="sibTrans" cxnId="{2E6FDD7E-1743-49B9-901D-FF8209E4DB4D}">
      <dgm:prSet/>
      <dgm:spPr/>
      <dgm:t>
        <a:bodyPr/>
        <a:lstStyle/>
        <a:p>
          <a:endParaRPr lang="en-CA"/>
        </a:p>
      </dgm:t>
    </dgm:pt>
    <dgm:pt modelId="{E8B65A5A-2DCA-4649-BE28-CBF23A8EDF76}" type="pres">
      <dgm:prSet presAssocID="{5ADBA688-EE61-4A49-BC5E-742FD609EA39}" presName="cycle" presStyleCnt="0">
        <dgm:presLayoutVars>
          <dgm:dir/>
          <dgm:resizeHandles val="exact"/>
        </dgm:presLayoutVars>
      </dgm:prSet>
      <dgm:spPr/>
    </dgm:pt>
    <dgm:pt modelId="{AD546BA7-815D-43B4-9F1B-E5B48073D745}" type="pres">
      <dgm:prSet presAssocID="{0C509B16-4D36-4063-9AB6-647351D7306A}" presName="dummy" presStyleCnt="0"/>
      <dgm:spPr/>
    </dgm:pt>
    <dgm:pt modelId="{0FD405EE-CA3D-4297-BD00-CEE3E71B96A5}" type="pres">
      <dgm:prSet presAssocID="{0C509B16-4D36-4063-9AB6-647351D7306A}" presName="node" presStyleLbl="revTx" presStyleIdx="0" presStyleCnt="5">
        <dgm:presLayoutVars>
          <dgm:bulletEnabled val="1"/>
        </dgm:presLayoutVars>
      </dgm:prSet>
      <dgm:spPr/>
    </dgm:pt>
    <dgm:pt modelId="{8CFADFDD-C611-4C20-A261-B6645FAABACF}" type="pres">
      <dgm:prSet presAssocID="{B01E3210-8A92-4B76-BADF-0CCD4964AF36}" presName="sibTrans" presStyleLbl="node1" presStyleIdx="0" presStyleCnt="5"/>
      <dgm:spPr/>
    </dgm:pt>
    <dgm:pt modelId="{F6F5096C-F152-4F03-A3F2-28A2603ABF04}" type="pres">
      <dgm:prSet presAssocID="{05CE3BEE-DED1-4948-A547-706A209F6C11}" presName="dummy" presStyleCnt="0"/>
      <dgm:spPr/>
    </dgm:pt>
    <dgm:pt modelId="{2B1CDB75-035B-4F31-B34F-8798D05D0841}" type="pres">
      <dgm:prSet presAssocID="{05CE3BEE-DED1-4948-A547-706A209F6C11}" presName="node" presStyleLbl="revTx" presStyleIdx="1" presStyleCnt="5">
        <dgm:presLayoutVars>
          <dgm:bulletEnabled val="1"/>
        </dgm:presLayoutVars>
      </dgm:prSet>
      <dgm:spPr/>
    </dgm:pt>
    <dgm:pt modelId="{DE29A5F9-2113-4227-B50C-A996A741B91A}" type="pres">
      <dgm:prSet presAssocID="{BA061A6A-F000-4071-9327-0AF002004623}" presName="sibTrans" presStyleLbl="node1" presStyleIdx="1" presStyleCnt="5"/>
      <dgm:spPr/>
    </dgm:pt>
    <dgm:pt modelId="{5646D05F-CEED-4268-99D0-CEA29E90C4CF}" type="pres">
      <dgm:prSet presAssocID="{68CB14D9-12FC-403B-9A69-F18D6F879369}" presName="dummy" presStyleCnt="0"/>
      <dgm:spPr/>
    </dgm:pt>
    <dgm:pt modelId="{834D3776-BFF5-4E30-B173-5DD767590F10}" type="pres">
      <dgm:prSet presAssocID="{68CB14D9-12FC-403B-9A69-F18D6F879369}" presName="node" presStyleLbl="revTx" presStyleIdx="2" presStyleCnt="5">
        <dgm:presLayoutVars>
          <dgm:bulletEnabled val="1"/>
        </dgm:presLayoutVars>
      </dgm:prSet>
      <dgm:spPr/>
    </dgm:pt>
    <dgm:pt modelId="{DB847AC0-460E-4FF8-9C99-F16224AC5738}" type="pres">
      <dgm:prSet presAssocID="{9F60E483-B056-4691-9DE5-464F04C51538}" presName="sibTrans" presStyleLbl="node1" presStyleIdx="2" presStyleCnt="5"/>
      <dgm:spPr/>
    </dgm:pt>
    <dgm:pt modelId="{ED647531-DAE0-4AA2-983A-EC383880D370}" type="pres">
      <dgm:prSet presAssocID="{8A9DD21D-BEA2-4BD0-823E-3B3929F0F812}" presName="dummy" presStyleCnt="0"/>
      <dgm:spPr/>
    </dgm:pt>
    <dgm:pt modelId="{018D0DF6-FC02-4320-BA6F-E498D1DE72F1}" type="pres">
      <dgm:prSet presAssocID="{8A9DD21D-BEA2-4BD0-823E-3B3929F0F812}" presName="node" presStyleLbl="revTx" presStyleIdx="3" presStyleCnt="5">
        <dgm:presLayoutVars>
          <dgm:bulletEnabled val="1"/>
        </dgm:presLayoutVars>
      </dgm:prSet>
      <dgm:spPr/>
    </dgm:pt>
    <dgm:pt modelId="{44DAB90D-6273-4DE3-9902-D41DF49BE38D}" type="pres">
      <dgm:prSet presAssocID="{2D68DEEF-E72D-4880-9705-DB77450D16C9}" presName="sibTrans" presStyleLbl="node1" presStyleIdx="3" presStyleCnt="5"/>
      <dgm:spPr/>
    </dgm:pt>
    <dgm:pt modelId="{EF153942-763E-4D36-9C36-E721439CA4BE}" type="pres">
      <dgm:prSet presAssocID="{7A35EA98-6334-4D74-A97F-9ECC02AC3D93}" presName="dummy" presStyleCnt="0"/>
      <dgm:spPr/>
    </dgm:pt>
    <dgm:pt modelId="{5D7A40C5-A3D3-4A1A-BABB-CAF17D84F3BE}" type="pres">
      <dgm:prSet presAssocID="{7A35EA98-6334-4D74-A97F-9ECC02AC3D93}" presName="node" presStyleLbl="revTx" presStyleIdx="4" presStyleCnt="5">
        <dgm:presLayoutVars>
          <dgm:bulletEnabled val="1"/>
        </dgm:presLayoutVars>
      </dgm:prSet>
      <dgm:spPr/>
    </dgm:pt>
    <dgm:pt modelId="{5EAE6B81-A3BD-41CB-AEA4-A77370D3291E}" type="pres">
      <dgm:prSet presAssocID="{8428B6FB-7DF9-41AF-A9FE-0C7A09279A8D}" presName="sibTrans" presStyleLbl="node1" presStyleIdx="4" presStyleCnt="5"/>
      <dgm:spPr/>
    </dgm:pt>
  </dgm:ptLst>
  <dgm:cxnLst>
    <dgm:cxn modelId="{DE275702-6717-451F-89D3-0DF2D604E4F4}" srcId="{5ADBA688-EE61-4A49-BC5E-742FD609EA39}" destId="{05CE3BEE-DED1-4948-A547-706A209F6C11}" srcOrd="1" destOrd="0" parTransId="{CE2119E4-373B-433B-B485-773629E6C78F}" sibTransId="{BA061A6A-F000-4071-9327-0AF002004623}"/>
    <dgm:cxn modelId="{A4999D18-A968-4D72-8B95-1F1421F3B461}" srcId="{5ADBA688-EE61-4A49-BC5E-742FD609EA39}" destId="{0C509B16-4D36-4063-9AB6-647351D7306A}" srcOrd="0" destOrd="0" parTransId="{EDDF65B0-D41E-4DDE-ADC5-A9C0E93A9706}" sibTransId="{B01E3210-8A92-4B76-BADF-0CCD4964AF36}"/>
    <dgm:cxn modelId="{98AE2421-A010-4C60-AD0D-74CEBD4010E7}" type="presOf" srcId="{B01E3210-8A92-4B76-BADF-0CCD4964AF36}" destId="{8CFADFDD-C611-4C20-A261-B6645FAABACF}" srcOrd="0" destOrd="0" presId="urn:microsoft.com/office/officeart/2005/8/layout/cycle1"/>
    <dgm:cxn modelId="{ECD8C328-76C3-409C-9A6C-7111B59C228A}" type="presOf" srcId="{9F60E483-B056-4691-9DE5-464F04C51538}" destId="{DB847AC0-460E-4FF8-9C99-F16224AC5738}" srcOrd="0" destOrd="0" presId="urn:microsoft.com/office/officeart/2005/8/layout/cycle1"/>
    <dgm:cxn modelId="{919EB829-58EF-499C-A728-14C944A4604C}" type="presOf" srcId="{0C509B16-4D36-4063-9AB6-647351D7306A}" destId="{0FD405EE-CA3D-4297-BD00-CEE3E71B96A5}" srcOrd="0" destOrd="0" presId="urn:microsoft.com/office/officeart/2005/8/layout/cycle1"/>
    <dgm:cxn modelId="{A7FCE530-8FB2-47D9-BEF2-D09794520B03}" srcId="{5ADBA688-EE61-4A49-BC5E-742FD609EA39}" destId="{8A9DD21D-BEA2-4BD0-823E-3B3929F0F812}" srcOrd="3" destOrd="0" parTransId="{175C828C-6BA6-487B-879C-E12883EDB580}" sibTransId="{2D68DEEF-E72D-4880-9705-DB77450D16C9}"/>
    <dgm:cxn modelId="{29A0E765-7D04-46FC-95CE-FA48ABF2BDBE}" srcId="{5ADBA688-EE61-4A49-BC5E-742FD609EA39}" destId="{68CB14D9-12FC-403B-9A69-F18D6F879369}" srcOrd="2" destOrd="0" parTransId="{02A897DB-D604-43A8-8041-7709A6A99B02}" sibTransId="{9F60E483-B056-4691-9DE5-464F04C51538}"/>
    <dgm:cxn modelId="{23857167-B3B1-4A9B-94F5-6F0F82C097AC}" type="presOf" srcId="{7A35EA98-6334-4D74-A97F-9ECC02AC3D93}" destId="{5D7A40C5-A3D3-4A1A-BABB-CAF17D84F3BE}" srcOrd="0" destOrd="0" presId="urn:microsoft.com/office/officeart/2005/8/layout/cycle1"/>
    <dgm:cxn modelId="{1DB6196D-DDCE-4435-A74E-A0E7252C282B}" type="presOf" srcId="{05CE3BEE-DED1-4948-A547-706A209F6C11}" destId="{2B1CDB75-035B-4F31-B34F-8798D05D0841}" srcOrd="0" destOrd="0" presId="urn:microsoft.com/office/officeart/2005/8/layout/cycle1"/>
    <dgm:cxn modelId="{5FA56453-CBCE-4949-82E7-F24DAF01F698}" type="presOf" srcId="{5ADBA688-EE61-4A49-BC5E-742FD609EA39}" destId="{E8B65A5A-2DCA-4649-BE28-CBF23A8EDF76}" srcOrd="0" destOrd="0" presId="urn:microsoft.com/office/officeart/2005/8/layout/cycle1"/>
    <dgm:cxn modelId="{2E6FDD7E-1743-49B9-901D-FF8209E4DB4D}" srcId="{5ADBA688-EE61-4A49-BC5E-742FD609EA39}" destId="{7A35EA98-6334-4D74-A97F-9ECC02AC3D93}" srcOrd="4" destOrd="0" parTransId="{E1EF5AEB-6943-4963-A369-ECD865180FDD}" sibTransId="{8428B6FB-7DF9-41AF-A9FE-0C7A09279A8D}"/>
    <dgm:cxn modelId="{A5392793-C6CC-4A45-AA60-D60160CF3A4D}" type="presOf" srcId="{2D68DEEF-E72D-4880-9705-DB77450D16C9}" destId="{44DAB90D-6273-4DE3-9902-D41DF49BE38D}" srcOrd="0" destOrd="0" presId="urn:microsoft.com/office/officeart/2005/8/layout/cycle1"/>
    <dgm:cxn modelId="{8002F2AE-5B3F-409D-97BE-43C8DBECF857}" type="presOf" srcId="{8A9DD21D-BEA2-4BD0-823E-3B3929F0F812}" destId="{018D0DF6-FC02-4320-BA6F-E498D1DE72F1}" srcOrd="0" destOrd="0" presId="urn:microsoft.com/office/officeart/2005/8/layout/cycle1"/>
    <dgm:cxn modelId="{E5D7F9AF-DFC6-4B4C-AAA9-876DCF45D8B4}" type="presOf" srcId="{68CB14D9-12FC-403B-9A69-F18D6F879369}" destId="{834D3776-BFF5-4E30-B173-5DD767590F10}" srcOrd="0" destOrd="0" presId="urn:microsoft.com/office/officeart/2005/8/layout/cycle1"/>
    <dgm:cxn modelId="{09CECBB0-CA6D-420A-A66F-380BA2DE709C}" type="presOf" srcId="{8428B6FB-7DF9-41AF-A9FE-0C7A09279A8D}" destId="{5EAE6B81-A3BD-41CB-AEA4-A77370D3291E}" srcOrd="0" destOrd="0" presId="urn:microsoft.com/office/officeart/2005/8/layout/cycle1"/>
    <dgm:cxn modelId="{C2558CFD-7237-4B46-A5DF-C2C65E61D0DA}" type="presOf" srcId="{BA061A6A-F000-4071-9327-0AF002004623}" destId="{DE29A5F9-2113-4227-B50C-A996A741B91A}" srcOrd="0" destOrd="0" presId="urn:microsoft.com/office/officeart/2005/8/layout/cycle1"/>
    <dgm:cxn modelId="{FBED76DF-6B52-4D20-B858-0C9AD3C6F225}" type="presParOf" srcId="{E8B65A5A-2DCA-4649-BE28-CBF23A8EDF76}" destId="{AD546BA7-815D-43B4-9F1B-E5B48073D745}" srcOrd="0" destOrd="0" presId="urn:microsoft.com/office/officeart/2005/8/layout/cycle1"/>
    <dgm:cxn modelId="{2F8A4A0A-A3AA-44D9-B98C-5A09FF923897}" type="presParOf" srcId="{E8B65A5A-2DCA-4649-BE28-CBF23A8EDF76}" destId="{0FD405EE-CA3D-4297-BD00-CEE3E71B96A5}" srcOrd="1" destOrd="0" presId="urn:microsoft.com/office/officeart/2005/8/layout/cycle1"/>
    <dgm:cxn modelId="{B727F9C2-A2CD-4559-90D0-9DE3FE6E205C}" type="presParOf" srcId="{E8B65A5A-2DCA-4649-BE28-CBF23A8EDF76}" destId="{8CFADFDD-C611-4C20-A261-B6645FAABACF}" srcOrd="2" destOrd="0" presId="urn:microsoft.com/office/officeart/2005/8/layout/cycle1"/>
    <dgm:cxn modelId="{6149D81C-F5EC-4781-9713-0ECFF276192D}" type="presParOf" srcId="{E8B65A5A-2DCA-4649-BE28-CBF23A8EDF76}" destId="{F6F5096C-F152-4F03-A3F2-28A2603ABF04}" srcOrd="3" destOrd="0" presId="urn:microsoft.com/office/officeart/2005/8/layout/cycle1"/>
    <dgm:cxn modelId="{D917579D-C1CA-4B45-A07E-74AEFC596673}" type="presParOf" srcId="{E8B65A5A-2DCA-4649-BE28-CBF23A8EDF76}" destId="{2B1CDB75-035B-4F31-B34F-8798D05D0841}" srcOrd="4" destOrd="0" presId="urn:microsoft.com/office/officeart/2005/8/layout/cycle1"/>
    <dgm:cxn modelId="{B9259550-6F58-43B0-B631-F92AAE5D4E86}" type="presParOf" srcId="{E8B65A5A-2DCA-4649-BE28-CBF23A8EDF76}" destId="{DE29A5F9-2113-4227-B50C-A996A741B91A}" srcOrd="5" destOrd="0" presId="urn:microsoft.com/office/officeart/2005/8/layout/cycle1"/>
    <dgm:cxn modelId="{F435BAA9-AB84-4189-AA57-CB51F7A3CAA7}" type="presParOf" srcId="{E8B65A5A-2DCA-4649-BE28-CBF23A8EDF76}" destId="{5646D05F-CEED-4268-99D0-CEA29E90C4CF}" srcOrd="6" destOrd="0" presId="urn:microsoft.com/office/officeart/2005/8/layout/cycle1"/>
    <dgm:cxn modelId="{FA740EDF-E56C-40B1-89D8-F8D76D1D49EF}" type="presParOf" srcId="{E8B65A5A-2DCA-4649-BE28-CBF23A8EDF76}" destId="{834D3776-BFF5-4E30-B173-5DD767590F10}" srcOrd="7" destOrd="0" presId="urn:microsoft.com/office/officeart/2005/8/layout/cycle1"/>
    <dgm:cxn modelId="{82234183-D0BA-49D8-A5C4-9804890B9116}" type="presParOf" srcId="{E8B65A5A-2DCA-4649-BE28-CBF23A8EDF76}" destId="{DB847AC0-460E-4FF8-9C99-F16224AC5738}" srcOrd="8" destOrd="0" presId="urn:microsoft.com/office/officeart/2005/8/layout/cycle1"/>
    <dgm:cxn modelId="{3A7C9F1B-00EA-46E7-8F59-0FA86F611C32}" type="presParOf" srcId="{E8B65A5A-2DCA-4649-BE28-CBF23A8EDF76}" destId="{ED647531-DAE0-4AA2-983A-EC383880D370}" srcOrd="9" destOrd="0" presId="urn:microsoft.com/office/officeart/2005/8/layout/cycle1"/>
    <dgm:cxn modelId="{DABDD843-AF94-44E0-86B7-8C60C63787C0}" type="presParOf" srcId="{E8B65A5A-2DCA-4649-BE28-CBF23A8EDF76}" destId="{018D0DF6-FC02-4320-BA6F-E498D1DE72F1}" srcOrd="10" destOrd="0" presId="urn:microsoft.com/office/officeart/2005/8/layout/cycle1"/>
    <dgm:cxn modelId="{9683D95B-79B9-48C4-A700-34AA9178D454}" type="presParOf" srcId="{E8B65A5A-2DCA-4649-BE28-CBF23A8EDF76}" destId="{44DAB90D-6273-4DE3-9902-D41DF49BE38D}" srcOrd="11" destOrd="0" presId="urn:microsoft.com/office/officeart/2005/8/layout/cycle1"/>
    <dgm:cxn modelId="{999B3983-EC06-40A8-A6EF-BAF53A075A2C}" type="presParOf" srcId="{E8B65A5A-2DCA-4649-BE28-CBF23A8EDF76}" destId="{EF153942-763E-4D36-9C36-E721439CA4BE}" srcOrd="12" destOrd="0" presId="urn:microsoft.com/office/officeart/2005/8/layout/cycle1"/>
    <dgm:cxn modelId="{19D26BC2-090A-4DC6-99F8-745C7A242F72}" type="presParOf" srcId="{E8B65A5A-2DCA-4649-BE28-CBF23A8EDF76}" destId="{5D7A40C5-A3D3-4A1A-BABB-CAF17D84F3BE}" srcOrd="13" destOrd="0" presId="urn:microsoft.com/office/officeart/2005/8/layout/cycle1"/>
    <dgm:cxn modelId="{BE6C9F40-8DA8-418E-86BF-A25FDFE64E4C}" type="presParOf" srcId="{E8B65A5A-2DCA-4649-BE28-CBF23A8EDF76}" destId="{5EAE6B81-A3BD-41CB-AEA4-A77370D3291E}"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DBA688-EE61-4A49-BC5E-742FD609EA3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0C509B16-4D36-4063-9AB6-647351D7306A}">
      <dgm:prSet phldrT="[Text]"/>
      <dgm:spPr/>
      <dgm:t>
        <a:bodyPr/>
        <a:lstStyle/>
        <a:p>
          <a:r>
            <a:rPr lang="en-CA"/>
            <a:t>Physical/emotional</a:t>
          </a:r>
        </a:p>
        <a:p>
          <a:r>
            <a:rPr lang="en-CA"/>
            <a:t>Pain, discomfort</a:t>
          </a:r>
        </a:p>
      </dgm:t>
    </dgm:pt>
    <dgm:pt modelId="{EDDF65B0-D41E-4DDE-ADC5-A9C0E93A9706}" type="parTrans" cxnId="{A4999D18-A968-4D72-8B95-1F1421F3B461}">
      <dgm:prSet/>
      <dgm:spPr/>
      <dgm:t>
        <a:bodyPr/>
        <a:lstStyle/>
        <a:p>
          <a:endParaRPr lang="en-CA"/>
        </a:p>
      </dgm:t>
    </dgm:pt>
    <dgm:pt modelId="{B01E3210-8A92-4B76-BADF-0CCD4964AF36}" type="sibTrans" cxnId="{A4999D18-A968-4D72-8B95-1F1421F3B461}">
      <dgm:prSet/>
      <dgm:spPr/>
      <dgm:t>
        <a:bodyPr/>
        <a:lstStyle/>
        <a:p>
          <a:endParaRPr lang="en-CA"/>
        </a:p>
      </dgm:t>
    </dgm:pt>
    <dgm:pt modelId="{05CE3BEE-DED1-4948-A547-706A209F6C11}">
      <dgm:prSet phldrT="[Text]"/>
      <dgm:spPr/>
      <dgm:t>
        <a:bodyPr/>
        <a:lstStyle/>
        <a:p>
          <a:r>
            <a:rPr lang="en-CA"/>
            <a:t>High activation protest</a:t>
          </a:r>
        </a:p>
      </dgm:t>
    </dgm:pt>
    <dgm:pt modelId="{CE2119E4-373B-433B-B485-773629E6C78F}" type="parTrans" cxnId="{DE275702-6717-451F-89D3-0DF2D604E4F4}">
      <dgm:prSet/>
      <dgm:spPr/>
      <dgm:t>
        <a:bodyPr/>
        <a:lstStyle/>
        <a:p>
          <a:endParaRPr lang="en-CA"/>
        </a:p>
      </dgm:t>
    </dgm:pt>
    <dgm:pt modelId="{BA061A6A-F000-4071-9327-0AF002004623}" type="sibTrans" cxnId="{DE275702-6717-451F-89D3-0DF2D604E4F4}">
      <dgm:prSet/>
      <dgm:spPr/>
      <dgm:t>
        <a:bodyPr/>
        <a:lstStyle/>
        <a:p>
          <a:endParaRPr lang="en-CA"/>
        </a:p>
      </dgm:t>
    </dgm:pt>
    <dgm:pt modelId="{68CB14D9-12FC-403B-9A69-F18D6F879369}">
      <dgm:prSet phldrT="[Text]"/>
      <dgm:spPr/>
      <dgm:t>
        <a:bodyPr/>
        <a:lstStyle/>
        <a:p>
          <a:r>
            <a:rPr lang="en-CA"/>
            <a:t>Soothing by internalized “others", learnt skills, as well as connections to others and the world </a:t>
          </a:r>
        </a:p>
      </dgm:t>
    </dgm:pt>
    <dgm:pt modelId="{02A897DB-D604-43A8-8041-7709A6A99B02}" type="parTrans" cxnId="{29A0E765-7D04-46FC-95CE-FA48ABF2BDBE}">
      <dgm:prSet/>
      <dgm:spPr/>
      <dgm:t>
        <a:bodyPr/>
        <a:lstStyle/>
        <a:p>
          <a:endParaRPr lang="en-CA"/>
        </a:p>
      </dgm:t>
    </dgm:pt>
    <dgm:pt modelId="{9F60E483-B056-4691-9DE5-464F04C51538}" type="sibTrans" cxnId="{29A0E765-7D04-46FC-95CE-FA48ABF2BDBE}">
      <dgm:prSet/>
      <dgm:spPr/>
      <dgm:t>
        <a:bodyPr/>
        <a:lstStyle/>
        <a:p>
          <a:endParaRPr lang="en-CA"/>
        </a:p>
      </dgm:t>
    </dgm:pt>
    <dgm:pt modelId="{8A9DD21D-BEA2-4BD0-823E-3B3929F0F812}">
      <dgm:prSet phldrT="[Text]"/>
      <dgm:spPr/>
      <dgm:t>
        <a:bodyPr/>
        <a:lstStyle/>
        <a:p>
          <a:r>
            <a:rPr lang="en-CA"/>
            <a:t>Decreased activation</a:t>
          </a:r>
        </a:p>
      </dgm:t>
    </dgm:pt>
    <dgm:pt modelId="{175C828C-6BA6-487B-879C-E12883EDB580}" type="parTrans" cxnId="{A7FCE530-8FB2-47D9-BEF2-D09794520B03}">
      <dgm:prSet/>
      <dgm:spPr/>
      <dgm:t>
        <a:bodyPr/>
        <a:lstStyle/>
        <a:p>
          <a:endParaRPr lang="en-CA"/>
        </a:p>
      </dgm:t>
    </dgm:pt>
    <dgm:pt modelId="{2D68DEEF-E72D-4880-9705-DB77450D16C9}" type="sibTrans" cxnId="{A7FCE530-8FB2-47D9-BEF2-D09794520B03}">
      <dgm:prSet/>
      <dgm:spPr/>
      <dgm:t>
        <a:bodyPr/>
        <a:lstStyle/>
        <a:p>
          <a:endParaRPr lang="en-CA"/>
        </a:p>
      </dgm:t>
    </dgm:pt>
    <dgm:pt modelId="{7A35EA98-6334-4D74-A97F-9ECC02AC3D93}">
      <dgm:prSet phldrT="[Text]" custT="1"/>
      <dgm:spPr/>
      <dgm:t>
        <a:bodyPr/>
        <a:lstStyle/>
        <a:p>
          <a:r>
            <a:rPr lang="en-CA" sz="2800">
              <a:solidFill>
                <a:srgbClr val="FFC000"/>
              </a:solidFill>
            </a:rPr>
            <a:t>Wellbeing</a:t>
          </a:r>
        </a:p>
      </dgm:t>
    </dgm:pt>
    <dgm:pt modelId="{E1EF5AEB-6943-4963-A369-ECD865180FDD}" type="parTrans" cxnId="{2E6FDD7E-1743-49B9-901D-FF8209E4DB4D}">
      <dgm:prSet/>
      <dgm:spPr/>
      <dgm:t>
        <a:bodyPr/>
        <a:lstStyle/>
        <a:p>
          <a:endParaRPr lang="en-CA"/>
        </a:p>
      </dgm:t>
    </dgm:pt>
    <dgm:pt modelId="{8428B6FB-7DF9-41AF-A9FE-0C7A09279A8D}" type="sibTrans" cxnId="{2E6FDD7E-1743-49B9-901D-FF8209E4DB4D}">
      <dgm:prSet/>
      <dgm:spPr/>
      <dgm:t>
        <a:bodyPr/>
        <a:lstStyle/>
        <a:p>
          <a:endParaRPr lang="en-CA"/>
        </a:p>
      </dgm:t>
    </dgm:pt>
    <dgm:pt modelId="{E8B65A5A-2DCA-4649-BE28-CBF23A8EDF76}" type="pres">
      <dgm:prSet presAssocID="{5ADBA688-EE61-4A49-BC5E-742FD609EA39}" presName="cycle" presStyleCnt="0">
        <dgm:presLayoutVars>
          <dgm:dir/>
          <dgm:resizeHandles val="exact"/>
        </dgm:presLayoutVars>
      </dgm:prSet>
      <dgm:spPr/>
    </dgm:pt>
    <dgm:pt modelId="{AD546BA7-815D-43B4-9F1B-E5B48073D745}" type="pres">
      <dgm:prSet presAssocID="{0C509B16-4D36-4063-9AB6-647351D7306A}" presName="dummy" presStyleCnt="0"/>
      <dgm:spPr/>
    </dgm:pt>
    <dgm:pt modelId="{0FD405EE-CA3D-4297-BD00-CEE3E71B96A5}" type="pres">
      <dgm:prSet presAssocID="{0C509B16-4D36-4063-9AB6-647351D7306A}" presName="node" presStyleLbl="revTx" presStyleIdx="0" presStyleCnt="5">
        <dgm:presLayoutVars>
          <dgm:bulletEnabled val="1"/>
        </dgm:presLayoutVars>
      </dgm:prSet>
      <dgm:spPr/>
    </dgm:pt>
    <dgm:pt modelId="{8CFADFDD-C611-4C20-A261-B6645FAABACF}" type="pres">
      <dgm:prSet presAssocID="{B01E3210-8A92-4B76-BADF-0CCD4964AF36}" presName="sibTrans" presStyleLbl="node1" presStyleIdx="0" presStyleCnt="5"/>
      <dgm:spPr/>
    </dgm:pt>
    <dgm:pt modelId="{F6F5096C-F152-4F03-A3F2-28A2603ABF04}" type="pres">
      <dgm:prSet presAssocID="{05CE3BEE-DED1-4948-A547-706A209F6C11}" presName="dummy" presStyleCnt="0"/>
      <dgm:spPr/>
    </dgm:pt>
    <dgm:pt modelId="{2B1CDB75-035B-4F31-B34F-8798D05D0841}" type="pres">
      <dgm:prSet presAssocID="{05CE3BEE-DED1-4948-A547-706A209F6C11}" presName="node" presStyleLbl="revTx" presStyleIdx="1" presStyleCnt="5">
        <dgm:presLayoutVars>
          <dgm:bulletEnabled val="1"/>
        </dgm:presLayoutVars>
      </dgm:prSet>
      <dgm:spPr/>
    </dgm:pt>
    <dgm:pt modelId="{DE29A5F9-2113-4227-B50C-A996A741B91A}" type="pres">
      <dgm:prSet presAssocID="{BA061A6A-F000-4071-9327-0AF002004623}" presName="sibTrans" presStyleLbl="node1" presStyleIdx="1" presStyleCnt="5"/>
      <dgm:spPr/>
    </dgm:pt>
    <dgm:pt modelId="{5646D05F-CEED-4268-99D0-CEA29E90C4CF}" type="pres">
      <dgm:prSet presAssocID="{68CB14D9-12FC-403B-9A69-F18D6F879369}" presName="dummy" presStyleCnt="0"/>
      <dgm:spPr/>
    </dgm:pt>
    <dgm:pt modelId="{834D3776-BFF5-4E30-B173-5DD767590F10}" type="pres">
      <dgm:prSet presAssocID="{68CB14D9-12FC-403B-9A69-F18D6F879369}" presName="node" presStyleLbl="revTx" presStyleIdx="2" presStyleCnt="5">
        <dgm:presLayoutVars>
          <dgm:bulletEnabled val="1"/>
        </dgm:presLayoutVars>
      </dgm:prSet>
      <dgm:spPr/>
    </dgm:pt>
    <dgm:pt modelId="{DB847AC0-460E-4FF8-9C99-F16224AC5738}" type="pres">
      <dgm:prSet presAssocID="{9F60E483-B056-4691-9DE5-464F04C51538}" presName="sibTrans" presStyleLbl="node1" presStyleIdx="2" presStyleCnt="5"/>
      <dgm:spPr/>
    </dgm:pt>
    <dgm:pt modelId="{ED647531-DAE0-4AA2-983A-EC383880D370}" type="pres">
      <dgm:prSet presAssocID="{8A9DD21D-BEA2-4BD0-823E-3B3929F0F812}" presName="dummy" presStyleCnt="0"/>
      <dgm:spPr/>
    </dgm:pt>
    <dgm:pt modelId="{018D0DF6-FC02-4320-BA6F-E498D1DE72F1}" type="pres">
      <dgm:prSet presAssocID="{8A9DD21D-BEA2-4BD0-823E-3B3929F0F812}" presName="node" presStyleLbl="revTx" presStyleIdx="3" presStyleCnt="5">
        <dgm:presLayoutVars>
          <dgm:bulletEnabled val="1"/>
        </dgm:presLayoutVars>
      </dgm:prSet>
      <dgm:spPr/>
    </dgm:pt>
    <dgm:pt modelId="{44DAB90D-6273-4DE3-9902-D41DF49BE38D}" type="pres">
      <dgm:prSet presAssocID="{2D68DEEF-E72D-4880-9705-DB77450D16C9}" presName="sibTrans" presStyleLbl="node1" presStyleIdx="3" presStyleCnt="5"/>
      <dgm:spPr/>
    </dgm:pt>
    <dgm:pt modelId="{EF153942-763E-4D36-9C36-E721439CA4BE}" type="pres">
      <dgm:prSet presAssocID="{7A35EA98-6334-4D74-A97F-9ECC02AC3D93}" presName="dummy" presStyleCnt="0"/>
      <dgm:spPr/>
    </dgm:pt>
    <dgm:pt modelId="{5D7A40C5-A3D3-4A1A-BABB-CAF17D84F3BE}" type="pres">
      <dgm:prSet presAssocID="{7A35EA98-6334-4D74-A97F-9ECC02AC3D93}" presName="node" presStyleLbl="revTx" presStyleIdx="4" presStyleCnt="5">
        <dgm:presLayoutVars>
          <dgm:bulletEnabled val="1"/>
        </dgm:presLayoutVars>
      </dgm:prSet>
      <dgm:spPr/>
    </dgm:pt>
    <dgm:pt modelId="{5EAE6B81-A3BD-41CB-AEA4-A77370D3291E}" type="pres">
      <dgm:prSet presAssocID="{8428B6FB-7DF9-41AF-A9FE-0C7A09279A8D}" presName="sibTrans" presStyleLbl="node1" presStyleIdx="4" presStyleCnt="5"/>
      <dgm:spPr/>
    </dgm:pt>
  </dgm:ptLst>
  <dgm:cxnLst>
    <dgm:cxn modelId="{DE275702-6717-451F-89D3-0DF2D604E4F4}" srcId="{5ADBA688-EE61-4A49-BC5E-742FD609EA39}" destId="{05CE3BEE-DED1-4948-A547-706A209F6C11}" srcOrd="1" destOrd="0" parTransId="{CE2119E4-373B-433B-B485-773629E6C78F}" sibTransId="{BA061A6A-F000-4071-9327-0AF002004623}"/>
    <dgm:cxn modelId="{A4999D18-A968-4D72-8B95-1F1421F3B461}" srcId="{5ADBA688-EE61-4A49-BC5E-742FD609EA39}" destId="{0C509B16-4D36-4063-9AB6-647351D7306A}" srcOrd="0" destOrd="0" parTransId="{EDDF65B0-D41E-4DDE-ADC5-A9C0E93A9706}" sibTransId="{B01E3210-8A92-4B76-BADF-0CCD4964AF36}"/>
    <dgm:cxn modelId="{98AE2421-A010-4C60-AD0D-74CEBD4010E7}" type="presOf" srcId="{B01E3210-8A92-4B76-BADF-0CCD4964AF36}" destId="{8CFADFDD-C611-4C20-A261-B6645FAABACF}" srcOrd="0" destOrd="0" presId="urn:microsoft.com/office/officeart/2005/8/layout/cycle1"/>
    <dgm:cxn modelId="{ECD8C328-76C3-409C-9A6C-7111B59C228A}" type="presOf" srcId="{9F60E483-B056-4691-9DE5-464F04C51538}" destId="{DB847AC0-460E-4FF8-9C99-F16224AC5738}" srcOrd="0" destOrd="0" presId="urn:microsoft.com/office/officeart/2005/8/layout/cycle1"/>
    <dgm:cxn modelId="{919EB829-58EF-499C-A728-14C944A4604C}" type="presOf" srcId="{0C509B16-4D36-4063-9AB6-647351D7306A}" destId="{0FD405EE-CA3D-4297-BD00-CEE3E71B96A5}" srcOrd="0" destOrd="0" presId="urn:microsoft.com/office/officeart/2005/8/layout/cycle1"/>
    <dgm:cxn modelId="{A7FCE530-8FB2-47D9-BEF2-D09794520B03}" srcId="{5ADBA688-EE61-4A49-BC5E-742FD609EA39}" destId="{8A9DD21D-BEA2-4BD0-823E-3B3929F0F812}" srcOrd="3" destOrd="0" parTransId="{175C828C-6BA6-487B-879C-E12883EDB580}" sibTransId="{2D68DEEF-E72D-4880-9705-DB77450D16C9}"/>
    <dgm:cxn modelId="{29A0E765-7D04-46FC-95CE-FA48ABF2BDBE}" srcId="{5ADBA688-EE61-4A49-BC5E-742FD609EA39}" destId="{68CB14D9-12FC-403B-9A69-F18D6F879369}" srcOrd="2" destOrd="0" parTransId="{02A897DB-D604-43A8-8041-7709A6A99B02}" sibTransId="{9F60E483-B056-4691-9DE5-464F04C51538}"/>
    <dgm:cxn modelId="{23857167-B3B1-4A9B-94F5-6F0F82C097AC}" type="presOf" srcId="{7A35EA98-6334-4D74-A97F-9ECC02AC3D93}" destId="{5D7A40C5-A3D3-4A1A-BABB-CAF17D84F3BE}" srcOrd="0" destOrd="0" presId="urn:microsoft.com/office/officeart/2005/8/layout/cycle1"/>
    <dgm:cxn modelId="{1DB6196D-DDCE-4435-A74E-A0E7252C282B}" type="presOf" srcId="{05CE3BEE-DED1-4948-A547-706A209F6C11}" destId="{2B1CDB75-035B-4F31-B34F-8798D05D0841}" srcOrd="0" destOrd="0" presId="urn:microsoft.com/office/officeart/2005/8/layout/cycle1"/>
    <dgm:cxn modelId="{5FA56453-CBCE-4949-82E7-F24DAF01F698}" type="presOf" srcId="{5ADBA688-EE61-4A49-BC5E-742FD609EA39}" destId="{E8B65A5A-2DCA-4649-BE28-CBF23A8EDF76}" srcOrd="0" destOrd="0" presId="urn:microsoft.com/office/officeart/2005/8/layout/cycle1"/>
    <dgm:cxn modelId="{2E6FDD7E-1743-49B9-901D-FF8209E4DB4D}" srcId="{5ADBA688-EE61-4A49-BC5E-742FD609EA39}" destId="{7A35EA98-6334-4D74-A97F-9ECC02AC3D93}" srcOrd="4" destOrd="0" parTransId="{E1EF5AEB-6943-4963-A369-ECD865180FDD}" sibTransId="{8428B6FB-7DF9-41AF-A9FE-0C7A09279A8D}"/>
    <dgm:cxn modelId="{A5392793-C6CC-4A45-AA60-D60160CF3A4D}" type="presOf" srcId="{2D68DEEF-E72D-4880-9705-DB77450D16C9}" destId="{44DAB90D-6273-4DE3-9902-D41DF49BE38D}" srcOrd="0" destOrd="0" presId="urn:microsoft.com/office/officeart/2005/8/layout/cycle1"/>
    <dgm:cxn modelId="{8002F2AE-5B3F-409D-97BE-43C8DBECF857}" type="presOf" srcId="{8A9DD21D-BEA2-4BD0-823E-3B3929F0F812}" destId="{018D0DF6-FC02-4320-BA6F-E498D1DE72F1}" srcOrd="0" destOrd="0" presId="urn:microsoft.com/office/officeart/2005/8/layout/cycle1"/>
    <dgm:cxn modelId="{E5D7F9AF-DFC6-4B4C-AAA9-876DCF45D8B4}" type="presOf" srcId="{68CB14D9-12FC-403B-9A69-F18D6F879369}" destId="{834D3776-BFF5-4E30-B173-5DD767590F10}" srcOrd="0" destOrd="0" presId="urn:microsoft.com/office/officeart/2005/8/layout/cycle1"/>
    <dgm:cxn modelId="{09CECBB0-CA6D-420A-A66F-380BA2DE709C}" type="presOf" srcId="{8428B6FB-7DF9-41AF-A9FE-0C7A09279A8D}" destId="{5EAE6B81-A3BD-41CB-AEA4-A77370D3291E}" srcOrd="0" destOrd="0" presId="urn:microsoft.com/office/officeart/2005/8/layout/cycle1"/>
    <dgm:cxn modelId="{C2558CFD-7237-4B46-A5DF-C2C65E61D0DA}" type="presOf" srcId="{BA061A6A-F000-4071-9327-0AF002004623}" destId="{DE29A5F9-2113-4227-B50C-A996A741B91A}" srcOrd="0" destOrd="0" presId="urn:microsoft.com/office/officeart/2005/8/layout/cycle1"/>
    <dgm:cxn modelId="{FBED76DF-6B52-4D20-B858-0C9AD3C6F225}" type="presParOf" srcId="{E8B65A5A-2DCA-4649-BE28-CBF23A8EDF76}" destId="{AD546BA7-815D-43B4-9F1B-E5B48073D745}" srcOrd="0" destOrd="0" presId="urn:microsoft.com/office/officeart/2005/8/layout/cycle1"/>
    <dgm:cxn modelId="{2F8A4A0A-A3AA-44D9-B98C-5A09FF923897}" type="presParOf" srcId="{E8B65A5A-2DCA-4649-BE28-CBF23A8EDF76}" destId="{0FD405EE-CA3D-4297-BD00-CEE3E71B96A5}" srcOrd="1" destOrd="0" presId="urn:microsoft.com/office/officeart/2005/8/layout/cycle1"/>
    <dgm:cxn modelId="{B727F9C2-A2CD-4559-90D0-9DE3FE6E205C}" type="presParOf" srcId="{E8B65A5A-2DCA-4649-BE28-CBF23A8EDF76}" destId="{8CFADFDD-C611-4C20-A261-B6645FAABACF}" srcOrd="2" destOrd="0" presId="urn:microsoft.com/office/officeart/2005/8/layout/cycle1"/>
    <dgm:cxn modelId="{6149D81C-F5EC-4781-9713-0ECFF276192D}" type="presParOf" srcId="{E8B65A5A-2DCA-4649-BE28-CBF23A8EDF76}" destId="{F6F5096C-F152-4F03-A3F2-28A2603ABF04}" srcOrd="3" destOrd="0" presId="urn:microsoft.com/office/officeart/2005/8/layout/cycle1"/>
    <dgm:cxn modelId="{D917579D-C1CA-4B45-A07E-74AEFC596673}" type="presParOf" srcId="{E8B65A5A-2DCA-4649-BE28-CBF23A8EDF76}" destId="{2B1CDB75-035B-4F31-B34F-8798D05D0841}" srcOrd="4" destOrd="0" presId="urn:microsoft.com/office/officeart/2005/8/layout/cycle1"/>
    <dgm:cxn modelId="{B9259550-6F58-43B0-B631-F92AAE5D4E86}" type="presParOf" srcId="{E8B65A5A-2DCA-4649-BE28-CBF23A8EDF76}" destId="{DE29A5F9-2113-4227-B50C-A996A741B91A}" srcOrd="5" destOrd="0" presId="urn:microsoft.com/office/officeart/2005/8/layout/cycle1"/>
    <dgm:cxn modelId="{F435BAA9-AB84-4189-AA57-CB51F7A3CAA7}" type="presParOf" srcId="{E8B65A5A-2DCA-4649-BE28-CBF23A8EDF76}" destId="{5646D05F-CEED-4268-99D0-CEA29E90C4CF}" srcOrd="6" destOrd="0" presId="urn:microsoft.com/office/officeart/2005/8/layout/cycle1"/>
    <dgm:cxn modelId="{FA740EDF-E56C-40B1-89D8-F8D76D1D49EF}" type="presParOf" srcId="{E8B65A5A-2DCA-4649-BE28-CBF23A8EDF76}" destId="{834D3776-BFF5-4E30-B173-5DD767590F10}" srcOrd="7" destOrd="0" presId="urn:microsoft.com/office/officeart/2005/8/layout/cycle1"/>
    <dgm:cxn modelId="{82234183-D0BA-49D8-A5C4-9804890B9116}" type="presParOf" srcId="{E8B65A5A-2DCA-4649-BE28-CBF23A8EDF76}" destId="{DB847AC0-460E-4FF8-9C99-F16224AC5738}" srcOrd="8" destOrd="0" presId="urn:microsoft.com/office/officeart/2005/8/layout/cycle1"/>
    <dgm:cxn modelId="{3A7C9F1B-00EA-46E7-8F59-0FA86F611C32}" type="presParOf" srcId="{E8B65A5A-2DCA-4649-BE28-CBF23A8EDF76}" destId="{ED647531-DAE0-4AA2-983A-EC383880D370}" srcOrd="9" destOrd="0" presId="urn:microsoft.com/office/officeart/2005/8/layout/cycle1"/>
    <dgm:cxn modelId="{DABDD843-AF94-44E0-86B7-8C60C63787C0}" type="presParOf" srcId="{E8B65A5A-2DCA-4649-BE28-CBF23A8EDF76}" destId="{018D0DF6-FC02-4320-BA6F-E498D1DE72F1}" srcOrd="10" destOrd="0" presId="urn:microsoft.com/office/officeart/2005/8/layout/cycle1"/>
    <dgm:cxn modelId="{9683D95B-79B9-48C4-A700-34AA9178D454}" type="presParOf" srcId="{E8B65A5A-2DCA-4649-BE28-CBF23A8EDF76}" destId="{44DAB90D-6273-4DE3-9902-D41DF49BE38D}" srcOrd="11" destOrd="0" presId="urn:microsoft.com/office/officeart/2005/8/layout/cycle1"/>
    <dgm:cxn modelId="{999B3983-EC06-40A8-A6EF-BAF53A075A2C}" type="presParOf" srcId="{E8B65A5A-2DCA-4649-BE28-CBF23A8EDF76}" destId="{EF153942-763E-4D36-9C36-E721439CA4BE}" srcOrd="12" destOrd="0" presId="urn:microsoft.com/office/officeart/2005/8/layout/cycle1"/>
    <dgm:cxn modelId="{19D26BC2-090A-4DC6-99F8-745C7A242F72}" type="presParOf" srcId="{E8B65A5A-2DCA-4649-BE28-CBF23A8EDF76}" destId="{5D7A40C5-A3D3-4A1A-BABB-CAF17D84F3BE}" srcOrd="13" destOrd="0" presId="urn:microsoft.com/office/officeart/2005/8/layout/cycle1"/>
    <dgm:cxn modelId="{BE6C9F40-8DA8-418E-86BF-A25FDFE64E4C}" type="presParOf" srcId="{E8B65A5A-2DCA-4649-BE28-CBF23A8EDF76}" destId="{5EAE6B81-A3BD-41CB-AEA4-A77370D3291E}"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DBA688-EE61-4A49-BC5E-742FD609EA3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0C509B16-4D36-4063-9AB6-647351D7306A}">
      <dgm:prSet phldrT="[Text]"/>
      <dgm:spPr/>
      <dgm:t>
        <a:bodyPr/>
        <a:lstStyle/>
        <a:p>
          <a:r>
            <a:rPr lang="en-CA"/>
            <a:t>More Physical/emotional</a:t>
          </a:r>
        </a:p>
        <a:p>
          <a:r>
            <a:rPr lang="en-CA"/>
            <a:t>Pain, discomfort</a:t>
          </a:r>
        </a:p>
      </dgm:t>
    </dgm:pt>
    <dgm:pt modelId="{EDDF65B0-D41E-4DDE-ADC5-A9C0E93A9706}" type="parTrans" cxnId="{A4999D18-A968-4D72-8B95-1F1421F3B461}">
      <dgm:prSet/>
      <dgm:spPr/>
      <dgm:t>
        <a:bodyPr/>
        <a:lstStyle/>
        <a:p>
          <a:endParaRPr lang="en-CA"/>
        </a:p>
      </dgm:t>
    </dgm:pt>
    <dgm:pt modelId="{B01E3210-8A92-4B76-BADF-0CCD4964AF36}" type="sibTrans" cxnId="{A4999D18-A968-4D72-8B95-1F1421F3B461}">
      <dgm:prSet/>
      <dgm:spPr/>
      <dgm:t>
        <a:bodyPr/>
        <a:lstStyle/>
        <a:p>
          <a:endParaRPr lang="en-CA"/>
        </a:p>
      </dgm:t>
    </dgm:pt>
    <dgm:pt modelId="{05CE3BEE-DED1-4948-A547-706A209F6C11}">
      <dgm:prSet phldrT="[Text]"/>
      <dgm:spPr/>
      <dgm:t>
        <a:bodyPr/>
        <a:lstStyle/>
        <a:p>
          <a:r>
            <a:rPr lang="en-CA"/>
            <a:t>High activation</a:t>
          </a:r>
        </a:p>
        <a:p>
          <a:r>
            <a:rPr lang="en-CA"/>
            <a:t>Protest/dissociation</a:t>
          </a:r>
        </a:p>
      </dgm:t>
    </dgm:pt>
    <dgm:pt modelId="{CE2119E4-373B-433B-B485-773629E6C78F}" type="parTrans" cxnId="{DE275702-6717-451F-89D3-0DF2D604E4F4}">
      <dgm:prSet/>
      <dgm:spPr/>
      <dgm:t>
        <a:bodyPr/>
        <a:lstStyle/>
        <a:p>
          <a:endParaRPr lang="en-CA"/>
        </a:p>
      </dgm:t>
    </dgm:pt>
    <dgm:pt modelId="{BA061A6A-F000-4071-9327-0AF002004623}" type="sibTrans" cxnId="{DE275702-6717-451F-89D3-0DF2D604E4F4}">
      <dgm:prSet/>
      <dgm:spPr/>
      <dgm:t>
        <a:bodyPr/>
        <a:lstStyle/>
        <a:p>
          <a:endParaRPr lang="en-CA"/>
        </a:p>
      </dgm:t>
    </dgm:pt>
    <dgm:pt modelId="{68CB14D9-12FC-403B-9A69-F18D6F879369}">
      <dgm:prSet phldrT="[Text]"/>
      <dgm:spPr/>
      <dgm:t>
        <a:bodyPr/>
        <a:lstStyle/>
        <a:p>
          <a:r>
            <a:rPr lang="en-CA"/>
            <a:t>Partial or no soothing or more pain from caregiver</a:t>
          </a:r>
        </a:p>
      </dgm:t>
    </dgm:pt>
    <dgm:pt modelId="{02A897DB-D604-43A8-8041-7709A6A99B02}" type="parTrans" cxnId="{29A0E765-7D04-46FC-95CE-FA48ABF2BDBE}">
      <dgm:prSet/>
      <dgm:spPr/>
      <dgm:t>
        <a:bodyPr/>
        <a:lstStyle/>
        <a:p>
          <a:endParaRPr lang="en-CA"/>
        </a:p>
      </dgm:t>
    </dgm:pt>
    <dgm:pt modelId="{9F60E483-B056-4691-9DE5-464F04C51538}" type="sibTrans" cxnId="{29A0E765-7D04-46FC-95CE-FA48ABF2BDBE}">
      <dgm:prSet/>
      <dgm:spPr/>
      <dgm:t>
        <a:bodyPr/>
        <a:lstStyle/>
        <a:p>
          <a:endParaRPr lang="en-CA"/>
        </a:p>
      </dgm:t>
    </dgm:pt>
    <dgm:pt modelId="{8A9DD21D-BEA2-4BD0-823E-3B3929F0F812}">
      <dgm:prSet phldrT="[Text]"/>
      <dgm:spPr/>
      <dgm:t>
        <a:bodyPr/>
        <a:lstStyle/>
        <a:p>
          <a:r>
            <a:rPr lang="en-CA"/>
            <a:t>Partial decrease or increase in activation</a:t>
          </a:r>
        </a:p>
        <a:p>
          <a:r>
            <a:rPr lang="en-CA"/>
            <a:t>Persistent high activation</a:t>
          </a:r>
        </a:p>
      </dgm:t>
    </dgm:pt>
    <dgm:pt modelId="{175C828C-6BA6-487B-879C-E12883EDB580}" type="parTrans" cxnId="{A7FCE530-8FB2-47D9-BEF2-D09794520B03}">
      <dgm:prSet/>
      <dgm:spPr/>
      <dgm:t>
        <a:bodyPr/>
        <a:lstStyle/>
        <a:p>
          <a:endParaRPr lang="en-CA"/>
        </a:p>
      </dgm:t>
    </dgm:pt>
    <dgm:pt modelId="{2D68DEEF-E72D-4880-9705-DB77450D16C9}" type="sibTrans" cxnId="{A7FCE530-8FB2-47D9-BEF2-D09794520B03}">
      <dgm:prSet/>
      <dgm:spPr/>
      <dgm:t>
        <a:bodyPr/>
        <a:lstStyle/>
        <a:p>
          <a:endParaRPr lang="en-CA"/>
        </a:p>
      </dgm:t>
    </dgm:pt>
    <dgm:pt modelId="{7A35EA98-6334-4D74-A97F-9ECC02AC3D93}">
      <dgm:prSet phldrT="[Text]" custT="1"/>
      <dgm:spPr/>
      <dgm:t>
        <a:bodyPr/>
        <a:lstStyle/>
        <a:p>
          <a:r>
            <a:rPr lang="en-CA" sz="2000">
              <a:solidFill>
                <a:srgbClr val="FFC000"/>
              </a:solidFill>
            </a:rPr>
            <a:t>No wellbeing, chronic distress</a:t>
          </a:r>
        </a:p>
      </dgm:t>
    </dgm:pt>
    <dgm:pt modelId="{E1EF5AEB-6943-4963-A369-ECD865180FDD}" type="parTrans" cxnId="{2E6FDD7E-1743-49B9-901D-FF8209E4DB4D}">
      <dgm:prSet/>
      <dgm:spPr/>
      <dgm:t>
        <a:bodyPr/>
        <a:lstStyle/>
        <a:p>
          <a:endParaRPr lang="en-CA"/>
        </a:p>
      </dgm:t>
    </dgm:pt>
    <dgm:pt modelId="{8428B6FB-7DF9-41AF-A9FE-0C7A09279A8D}" type="sibTrans" cxnId="{2E6FDD7E-1743-49B9-901D-FF8209E4DB4D}">
      <dgm:prSet/>
      <dgm:spPr/>
      <dgm:t>
        <a:bodyPr/>
        <a:lstStyle/>
        <a:p>
          <a:endParaRPr lang="en-CA"/>
        </a:p>
      </dgm:t>
    </dgm:pt>
    <dgm:pt modelId="{E8B65A5A-2DCA-4649-BE28-CBF23A8EDF76}" type="pres">
      <dgm:prSet presAssocID="{5ADBA688-EE61-4A49-BC5E-742FD609EA39}" presName="cycle" presStyleCnt="0">
        <dgm:presLayoutVars>
          <dgm:dir/>
          <dgm:resizeHandles val="exact"/>
        </dgm:presLayoutVars>
      </dgm:prSet>
      <dgm:spPr/>
    </dgm:pt>
    <dgm:pt modelId="{AD546BA7-815D-43B4-9F1B-E5B48073D745}" type="pres">
      <dgm:prSet presAssocID="{0C509B16-4D36-4063-9AB6-647351D7306A}" presName="dummy" presStyleCnt="0"/>
      <dgm:spPr/>
    </dgm:pt>
    <dgm:pt modelId="{0FD405EE-CA3D-4297-BD00-CEE3E71B96A5}" type="pres">
      <dgm:prSet presAssocID="{0C509B16-4D36-4063-9AB6-647351D7306A}" presName="node" presStyleLbl="revTx" presStyleIdx="0" presStyleCnt="5">
        <dgm:presLayoutVars>
          <dgm:bulletEnabled val="1"/>
        </dgm:presLayoutVars>
      </dgm:prSet>
      <dgm:spPr/>
    </dgm:pt>
    <dgm:pt modelId="{8CFADFDD-C611-4C20-A261-B6645FAABACF}" type="pres">
      <dgm:prSet presAssocID="{B01E3210-8A92-4B76-BADF-0CCD4964AF36}" presName="sibTrans" presStyleLbl="node1" presStyleIdx="0" presStyleCnt="5"/>
      <dgm:spPr/>
    </dgm:pt>
    <dgm:pt modelId="{F6F5096C-F152-4F03-A3F2-28A2603ABF04}" type="pres">
      <dgm:prSet presAssocID="{05CE3BEE-DED1-4948-A547-706A209F6C11}" presName="dummy" presStyleCnt="0"/>
      <dgm:spPr/>
    </dgm:pt>
    <dgm:pt modelId="{2B1CDB75-035B-4F31-B34F-8798D05D0841}" type="pres">
      <dgm:prSet presAssocID="{05CE3BEE-DED1-4948-A547-706A209F6C11}" presName="node" presStyleLbl="revTx" presStyleIdx="1" presStyleCnt="5">
        <dgm:presLayoutVars>
          <dgm:bulletEnabled val="1"/>
        </dgm:presLayoutVars>
      </dgm:prSet>
      <dgm:spPr/>
    </dgm:pt>
    <dgm:pt modelId="{DE29A5F9-2113-4227-B50C-A996A741B91A}" type="pres">
      <dgm:prSet presAssocID="{BA061A6A-F000-4071-9327-0AF002004623}" presName="sibTrans" presStyleLbl="node1" presStyleIdx="1" presStyleCnt="5"/>
      <dgm:spPr/>
    </dgm:pt>
    <dgm:pt modelId="{5646D05F-CEED-4268-99D0-CEA29E90C4CF}" type="pres">
      <dgm:prSet presAssocID="{68CB14D9-12FC-403B-9A69-F18D6F879369}" presName="dummy" presStyleCnt="0"/>
      <dgm:spPr/>
    </dgm:pt>
    <dgm:pt modelId="{834D3776-BFF5-4E30-B173-5DD767590F10}" type="pres">
      <dgm:prSet presAssocID="{68CB14D9-12FC-403B-9A69-F18D6F879369}" presName="node" presStyleLbl="revTx" presStyleIdx="2" presStyleCnt="5">
        <dgm:presLayoutVars>
          <dgm:bulletEnabled val="1"/>
        </dgm:presLayoutVars>
      </dgm:prSet>
      <dgm:spPr/>
    </dgm:pt>
    <dgm:pt modelId="{DB847AC0-460E-4FF8-9C99-F16224AC5738}" type="pres">
      <dgm:prSet presAssocID="{9F60E483-B056-4691-9DE5-464F04C51538}" presName="sibTrans" presStyleLbl="node1" presStyleIdx="2" presStyleCnt="5"/>
      <dgm:spPr/>
    </dgm:pt>
    <dgm:pt modelId="{ED647531-DAE0-4AA2-983A-EC383880D370}" type="pres">
      <dgm:prSet presAssocID="{8A9DD21D-BEA2-4BD0-823E-3B3929F0F812}" presName="dummy" presStyleCnt="0"/>
      <dgm:spPr/>
    </dgm:pt>
    <dgm:pt modelId="{018D0DF6-FC02-4320-BA6F-E498D1DE72F1}" type="pres">
      <dgm:prSet presAssocID="{8A9DD21D-BEA2-4BD0-823E-3B3929F0F812}" presName="node" presStyleLbl="revTx" presStyleIdx="3" presStyleCnt="5">
        <dgm:presLayoutVars>
          <dgm:bulletEnabled val="1"/>
        </dgm:presLayoutVars>
      </dgm:prSet>
      <dgm:spPr/>
    </dgm:pt>
    <dgm:pt modelId="{44DAB90D-6273-4DE3-9902-D41DF49BE38D}" type="pres">
      <dgm:prSet presAssocID="{2D68DEEF-E72D-4880-9705-DB77450D16C9}" presName="sibTrans" presStyleLbl="node1" presStyleIdx="3" presStyleCnt="5"/>
      <dgm:spPr/>
    </dgm:pt>
    <dgm:pt modelId="{EF153942-763E-4D36-9C36-E721439CA4BE}" type="pres">
      <dgm:prSet presAssocID="{7A35EA98-6334-4D74-A97F-9ECC02AC3D93}" presName="dummy" presStyleCnt="0"/>
      <dgm:spPr/>
    </dgm:pt>
    <dgm:pt modelId="{5D7A40C5-A3D3-4A1A-BABB-CAF17D84F3BE}" type="pres">
      <dgm:prSet presAssocID="{7A35EA98-6334-4D74-A97F-9ECC02AC3D93}" presName="node" presStyleLbl="revTx" presStyleIdx="4" presStyleCnt="5">
        <dgm:presLayoutVars>
          <dgm:bulletEnabled val="1"/>
        </dgm:presLayoutVars>
      </dgm:prSet>
      <dgm:spPr/>
    </dgm:pt>
    <dgm:pt modelId="{5EAE6B81-A3BD-41CB-AEA4-A77370D3291E}" type="pres">
      <dgm:prSet presAssocID="{8428B6FB-7DF9-41AF-A9FE-0C7A09279A8D}" presName="sibTrans" presStyleLbl="node1" presStyleIdx="4" presStyleCnt="5"/>
      <dgm:spPr/>
    </dgm:pt>
  </dgm:ptLst>
  <dgm:cxnLst>
    <dgm:cxn modelId="{DE275702-6717-451F-89D3-0DF2D604E4F4}" srcId="{5ADBA688-EE61-4A49-BC5E-742FD609EA39}" destId="{05CE3BEE-DED1-4948-A547-706A209F6C11}" srcOrd="1" destOrd="0" parTransId="{CE2119E4-373B-433B-B485-773629E6C78F}" sibTransId="{BA061A6A-F000-4071-9327-0AF002004623}"/>
    <dgm:cxn modelId="{A4999D18-A968-4D72-8B95-1F1421F3B461}" srcId="{5ADBA688-EE61-4A49-BC5E-742FD609EA39}" destId="{0C509B16-4D36-4063-9AB6-647351D7306A}" srcOrd="0" destOrd="0" parTransId="{EDDF65B0-D41E-4DDE-ADC5-A9C0E93A9706}" sibTransId="{B01E3210-8A92-4B76-BADF-0CCD4964AF36}"/>
    <dgm:cxn modelId="{98AE2421-A010-4C60-AD0D-74CEBD4010E7}" type="presOf" srcId="{B01E3210-8A92-4B76-BADF-0CCD4964AF36}" destId="{8CFADFDD-C611-4C20-A261-B6645FAABACF}" srcOrd="0" destOrd="0" presId="urn:microsoft.com/office/officeart/2005/8/layout/cycle1"/>
    <dgm:cxn modelId="{ECD8C328-76C3-409C-9A6C-7111B59C228A}" type="presOf" srcId="{9F60E483-B056-4691-9DE5-464F04C51538}" destId="{DB847AC0-460E-4FF8-9C99-F16224AC5738}" srcOrd="0" destOrd="0" presId="urn:microsoft.com/office/officeart/2005/8/layout/cycle1"/>
    <dgm:cxn modelId="{919EB829-58EF-499C-A728-14C944A4604C}" type="presOf" srcId="{0C509B16-4D36-4063-9AB6-647351D7306A}" destId="{0FD405EE-CA3D-4297-BD00-CEE3E71B96A5}" srcOrd="0" destOrd="0" presId="urn:microsoft.com/office/officeart/2005/8/layout/cycle1"/>
    <dgm:cxn modelId="{A7FCE530-8FB2-47D9-BEF2-D09794520B03}" srcId="{5ADBA688-EE61-4A49-BC5E-742FD609EA39}" destId="{8A9DD21D-BEA2-4BD0-823E-3B3929F0F812}" srcOrd="3" destOrd="0" parTransId="{175C828C-6BA6-487B-879C-E12883EDB580}" sibTransId="{2D68DEEF-E72D-4880-9705-DB77450D16C9}"/>
    <dgm:cxn modelId="{29A0E765-7D04-46FC-95CE-FA48ABF2BDBE}" srcId="{5ADBA688-EE61-4A49-BC5E-742FD609EA39}" destId="{68CB14D9-12FC-403B-9A69-F18D6F879369}" srcOrd="2" destOrd="0" parTransId="{02A897DB-D604-43A8-8041-7709A6A99B02}" sibTransId="{9F60E483-B056-4691-9DE5-464F04C51538}"/>
    <dgm:cxn modelId="{23857167-B3B1-4A9B-94F5-6F0F82C097AC}" type="presOf" srcId="{7A35EA98-6334-4D74-A97F-9ECC02AC3D93}" destId="{5D7A40C5-A3D3-4A1A-BABB-CAF17D84F3BE}" srcOrd="0" destOrd="0" presId="urn:microsoft.com/office/officeart/2005/8/layout/cycle1"/>
    <dgm:cxn modelId="{1DB6196D-DDCE-4435-A74E-A0E7252C282B}" type="presOf" srcId="{05CE3BEE-DED1-4948-A547-706A209F6C11}" destId="{2B1CDB75-035B-4F31-B34F-8798D05D0841}" srcOrd="0" destOrd="0" presId="urn:microsoft.com/office/officeart/2005/8/layout/cycle1"/>
    <dgm:cxn modelId="{5FA56453-CBCE-4949-82E7-F24DAF01F698}" type="presOf" srcId="{5ADBA688-EE61-4A49-BC5E-742FD609EA39}" destId="{E8B65A5A-2DCA-4649-BE28-CBF23A8EDF76}" srcOrd="0" destOrd="0" presId="urn:microsoft.com/office/officeart/2005/8/layout/cycle1"/>
    <dgm:cxn modelId="{2E6FDD7E-1743-49B9-901D-FF8209E4DB4D}" srcId="{5ADBA688-EE61-4A49-BC5E-742FD609EA39}" destId="{7A35EA98-6334-4D74-A97F-9ECC02AC3D93}" srcOrd="4" destOrd="0" parTransId="{E1EF5AEB-6943-4963-A369-ECD865180FDD}" sibTransId="{8428B6FB-7DF9-41AF-A9FE-0C7A09279A8D}"/>
    <dgm:cxn modelId="{A5392793-C6CC-4A45-AA60-D60160CF3A4D}" type="presOf" srcId="{2D68DEEF-E72D-4880-9705-DB77450D16C9}" destId="{44DAB90D-6273-4DE3-9902-D41DF49BE38D}" srcOrd="0" destOrd="0" presId="urn:microsoft.com/office/officeart/2005/8/layout/cycle1"/>
    <dgm:cxn modelId="{8002F2AE-5B3F-409D-97BE-43C8DBECF857}" type="presOf" srcId="{8A9DD21D-BEA2-4BD0-823E-3B3929F0F812}" destId="{018D0DF6-FC02-4320-BA6F-E498D1DE72F1}" srcOrd="0" destOrd="0" presId="urn:microsoft.com/office/officeart/2005/8/layout/cycle1"/>
    <dgm:cxn modelId="{E5D7F9AF-DFC6-4B4C-AAA9-876DCF45D8B4}" type="presOf" srcId="{68CB14D9-12FC-403B-9A69-F18D6F879369}" destId="{834D3776-BFF5-4E30-B173-5DD767590F10}" srcOrd="0" destOrd="0" presId="urn:microsoft.com/office/officeart/2005/8/layout/cycle1"/>
    <dgm:cxn modelId="{09CECBB0-CA6D-420A-A66F-380BA2DE709C}" type="presOf" srcId="{8428B6FB-7DF9-41AF-A9FE-0C7A09279A8D}" destId="{5EAE6B81-A3BD-41CB-AEA4-A77370D3291E}" srcOrd="0" destOrd="0" presId="urn:microsoft.com/office/officeart/2005/8/layout/cycle1"/>
    <dgm:cxn modelId="{C2558CFD-7237-4B46-A5DF-C2C65E61D0DA}" type="presOf" srcId="{BA061A6A-F000-4071-9327-0AF002004623}" destId="{DE29A5F9-2113-4227-B50C-A996A741B91A}" srcOrd="0" destOrd="0" presId="urn:microsoft.com/office/officeart/2005/8/layout/cycle1"/>
    <dgm:cxn modelId="{FBED76DF-6B52-4D20-B858-0C9AD3C6F225}" type="presParOf" srcId="{E8B65A5A-2DCA-4649-BE28-CBF23A8EDF76}" destId="{AD546BA7-815D-43B4-9F1B-E5B48073D745}" srcOrd="0" destOrd="0" presId="urn:microsoft.com/office/officeart/2005/8/layout/cycle1"/>
    <dgm:cxn modelId="{2F8A4A0A-A3AA-44D9-B98C-5A09FF923897}" type="presParOf" srcId="{E8B65A5A-2DCA-4649-BE28-CBF23A8EDF76}" destId="{0FD405EE-CA3D-4297-BD00-CEE3E71B96A5}" srcOrd="1" destOrd="0" presId="urn:microsoft.com/office/officeart/2005/8/layout/cycle1"/>
    <dgm:cxn modelId="{B727F9C2-A2CD-4559-90D0-9DE3FE6E205C}" type="presParOf" srcId="{E8B65A5A-2DCA-4649-BE28-CBF23A8EDF76}" destId="{8CFADFDD-C611-4C20-A261-B6645FAABACF}" srcOrd="2" destOrd="0" presId="urn:microsoft.com/office/officeart/2005/8/layout/cycle1"/>
    <dgm:cxn modelId="{6149D81C-F5EC-4781-9713-0ECFF276192D}" type="presParOf" srcId="{E8B65A5A-2DCA-4649-BE28-CBF23A8EDF76}" destId="{F6F5096C-F152-4F03-A3F2-28A2603ABF04}" srcOrd="3" destOrd="0" presId="urn:microsoft.com/office/officeart/2005/8/layout/cycle1"/>
    <dgm:cxn modelId="{D917579D-C1CA-4B45-A07E-74AEFC596673}" type="presParOf" srcId="{E8B65A5A-2DCA-4649-BE28-CBF23A8EDF76}" destId="{2B1CDB75-035B-4F31-B34F-8798D05D0841}" srcOrd="4" destOrd="0" presId="urn:microsoft.com/office/officeart/2005/8/layout/cycle1"/>
    <dgm:cxn modelId="{B9259550-6F58-43B0-B631-F92AAE5D4E86}" type="presParOf" srcId="{E8B65A5A-2DCA-4649-BE28-CBF23A8EDF76}" destId="{DE29A5F9-2113-4227-B50C-A996A741B91A}" srcOrd="5" destOrd="0" presId="urn:microsoft.com/office/officeart/2005/8/layout/cycle1"/>
    <dgm:cxn modelId="{F435BAA9-AB84-4189-AA57-CB51F7A3CAA7}" type="presParOf" srcId="{E8B65A5A-2DCA-4649-BE28-CBF23A8EDF76}" destId="{5646D05F-CEED-4268-99D0-CEA29E90C4CF}" srcOrd="6" destOrd="0" presId="urn:microsoft.com/office/officeart/2005/8/layout/cycle1"/>
    <dgm:cxn modelId="{FA740EDF-E56C-40B1-89D8-F8D76D1D49EF}" type="presParOf" srcId="{E8B65A5A-2DCA-4649-BE28-CBF23A8EDF76}" destId="{834D3776-BFF5-4E30-B173-5DD767590F10}" srcOrd="7" destOrd="0" presId="urn:microsoft.com/office/officeart/2005/8/layout/cycle1"/>
    <dgm:cxn modelId="{82234183-D0BA-49D8-A5C4-9804890B9116}" type="presParOf" srcId="{E8B65A5A-2DCA-4649-BE28-CBF23A8EDF76}" destId="{DB847AC0-460E-4FF8-9C99-F16224AC5738}" srcOrd="8" destOrd="0" presId="urn:microsoft.com/office/officeart/2005/8/layout/cycle1"/>
    <dgm:cxn modelId="{3A7C9F1B-00EA-46E7-8F59-0FA86F611C32}" type="presParOf" srcId="{E8B65A5A-2DCA-4649-BE28-CBF23A8EDF76}" destId="{ED647531-DAE0-4AA2-983A-EC383880D370}" srcOrd="9" destOrd="0" presId="urn:microsoft.com/office/officeart/2005/8/layout/cycle1"/>
    <dgm:cxn modelId="{DABDD843-AF94-44E0-86B7-8C60C63787C0}" type="presParOf" srcId="{E8B65A5A-2DCA-4649-BE28-CBF23A8EDF76}" destId="{018D0DF6-FC02-4320-BA6F-E498D1DE72F1}" srcOrd="10" destOrd="0" presId="urn:microsoft.com/office/officeart/2005/8/layout/cycle1"/>
    <dgm:cxn modelId="{9683D95B-79B9-48C4-A700-34AA9178D454}" type="presParOf" srcId="{E8B65A5A-2DCA-4649-BE28-CBF23A8EDF76}" destId="{44DAB90D-6273-4DE3-9902-D41DF49BE38D}" srcOrd="11" destOrd="0" presId="urn:microsoft.com/office/officeart/2005/8/layout/cycle1"/>
    <dgm:cxn modelId="{999B3983-EC06-40A8-A6EF-BAF53A075A2C}" type="presParOf" srcId="{E8B65A5A-2DCA-4649-BE28-CBF23A8EDF76}" destId="{EF153942-763E-4D36-9C36-E721439CA4BE}" srcOrd="12" destOrd="0" presId="urn:microsoft.com/office/officeart/2005/8/layout/cycle1"/>
    <dgm:cxn modelId="{19D26BC2-090A-4DC6-99F8-745C7A242F72}" type="presParOf" srcId="{E8B65A5A-2DCA-4649-BE28-CBF23A8EDF76}" destId="{5D7A40C5-A3D3-4A1A-BABB-CAF17D84F3BE}" srcOrd="13" destOrd="0" presId="urn:microsoft.com/office/officeart/2005/8/layout/cycle1"/>
    <dgm:cxn modelId="{BE6C9F40-8DA8-418E-86BF-A25FDFE64E4C}" type="presParOf" srcId="{E8B65A5A-2DCA-4649-BE28-CBF23A8EDF76}" destId="{5EAE6B81-A3BD-41CB-AEA4-A77370D3291E}"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05EE-CA3D-4297-BD00-CEE3E71B96A5}">
      <dsp:nvSpPr>
        <dsp:cNvPr id="0" name=""/>
        <dsp:cNvSpPr/>
      </dsp:nvSpPr>
      <dsp:spPr>
        <a:xfrm>
          <a:off x="6081206" y="50487"/>
          <a:ext cx="1675141" cy="1675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dirty="0"/>
            <a:t>Physical/emotional</a:t>
          </a:r>
        </a:p>
        <a:p>
          <a:pPr marL="0" lvl="0" indent="0" algn="ctr" defTabSz="711200">
            <a:lnSpc>
              <a:spcPct val="90000"/>
            </a:lnSpc>
            <a:spcBef>
              <a:spcPct val="0"/>
            </a:spcBef>
            <a:spcAft>
              <a:spcPct val="35000"/>
            </a:spcAft>
            <a:buNone/>
          </a:pPr>
          <a:r>
            <a:rPr lang="en-CA" sz="1600" kern="1200" dirty="0"/>
            <a:t>pain, discomfort</a:t>
          </a:r>
        </a:p>
      </dsp:txBody>
      <dsp:txXfrm>
        <a:off x="6081206" y="50487"/>
        <a:ext cx="1675141" cy="1675141"/>
      </dsp:txXfrm>
    </dsp:sp>
    <dsp:sp modelId="{8CFADFDD-C611-4C20-A261-B6645FAABACF}">
      <dsp:nvSpPr>
        <dsp:cNvPr id="0" name=""/>
        <dsp:cNvSpPr/>
      </dsp:nvSpPr>
      <dsp:spPr>
        <a:xfrm>
          <a:off x="2132625" y="1058"/>
          <a:ext cx="6290716" cy="6290716"/>
        </a:xfrm>
        <a:prstGeom prst="circularArrow">
          <a:avLst>
            <a:gd name="adj1" fmla="val 5193"/>
            <a:gd name="adj2" fmla="val 335363"/>
            <a:gd name="adj3" fmla="val 21295481"/>
            <a:gd name="adj4" fmla="val 19764277"/>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CDB75-035B-4F31-B34F-8798D05D0841}">
      <dsp:nvSpPr>
        <dsp:cNvPr id="0" name=""/>
        <dsp:cNvSpPr/>
      </dsp:nvSpPr>
      <dsp:spPr>
        <a:xfrm>
          <a:off x="7095272" y="3171462"/>
          <a:ext cx="1675141" cy="1675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High activation protest</a:t>
          </a:r>
        </a:p>
      </dsp:txBody>
      <dsp:txXfrm>
        <a:off x="7095272" y="3171462"/>
        <a:ext cx="1675141" cy="1675141"/>
      </dsp:txXfrm>
    </dsp:sp>
    <dsp:sp modelId="{DE29A5F9-2113-4227-B50C-A996A741B91A}">
      <dsp:nvSpPr>
        <dsp:cNvPr id="0" name=""/>
        <dsp:cNvSpPr/>
      </dsp:nvSpPr>
      <dsp:spPr>
        <a:xfrm>
          <a:off x="2132625" y="1058"/>
          <a:ext cx="6290716" cy="6290716"/>
        </a:xfrm>
        <a:prstGeom prst="circularArrow">
          <a:avLst>
            <a:gd name="adj1" fmla="val 5193"/>
            <a:gd name="adj2" fmla="val 335363"/>
            <a:gd name="adj3" fmla="val 4017019"/>
            <a:gd name="adj4" fmla="val 2251302"/>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4D3776-BFF5-4E30-B173-5DD767590F10}">
      <dsp:nvSpPr>
        <dsp:cNvPr id="0" name=""/>
        <dsp:cNvSpPr/>
      </dsp:nvSpPr>
      <dsp:spPr>
        <a:xfrm>
          <a:off x="4440412" y="5100331"/>
          <a:ext cx="1675141" cy="1675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Soothing by attuned, available parental figure</a:t>
          </a:r>
        </a:p>
      </dsp:txBody>
      <dsp:txXfrm>
        <a:off x="4440412" y="5100331"/>
        <a:ext cx="1675141" cy="1675141"/>
      </dsp:txXfrm>
    </dsp:sp>
    <dsp:sp modelId="{DB847AC0-460E-4FF8-9C99-F16224AC5738}">
      <dsp:nvSpPr>
        <dsp:cNvPr id="0" name=""/>
        <dsp:cNvSpPr/>
      </dsp:nvSpPr>
      <dsp:spPr>
        <a:xfrm>
          <a:off x="2132625" y="1058"/>
          <a:ext cx="6290716" cy="6290716"/>
        </a:xfrm>
        <a:prstGeom prst="circularArrow">
          <a:avLst>
            <a:gd name="adj1" fmla="val 5193"/>
            <a:gd name="adj2" fmla="val 335363"/>
            <a:gd name="adj3" fmla="val 8213335"/>
            <a:gd name="adj4" fmla="val 6447618"/>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D0DF6-FC02-4320-BA6F-E498D1DE72F1}">
      <dsp:nvSpPr>
        <dsp:cNvPr id="0" name=""/>
        <dsp:cNvSpPr/>
      </dsp:nvSpPr>
      <dsp:spPr>
        <a:xfrm>
          <a:off x="1785553" y="3171462"/>
          <a:ext cx="1675141" cy="1675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Decreased activation</a:t>
          </a:r>
        </a:p>
      </dsp:txBody>
      <dsp:txXfrm>
        <a:off x="1785553" y="3171462"/>
        <a:ext cx="1675141" cy="1675141"/>
      </dsp:txXfrm>
    </dsp:sp>
    <dsp:sp modelId="{44DAB90D-6273-4DE3-9902-D41DF49BE38D}">
      <dsp:nvSpPr>
        <dsp:cNvPr id="0" name=""/>
        <dsp:cNvSpPr/>
      </dsp:nvSpPr>
      <dsp:spPr>
        <a:xfrm>
          <a:off x="2132625" y="1058"/>
          <a:ext cx="6290716" cy="6290716"/>
        </a:xfrm>
        <a:prstGeom prst="circularArrow">
          <a:avLst>
            <a:gd name="adj1" fmla="val 5193"/>
            <a:gd name="adj2" fmla="val 335363"/>
            <a:gd name="adj3" fmla="val 12300360"/>
            <a:gd name="adj4" fmla="val 10769156"/>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A40C5-A3D3-4A1A-BABB-CAF17D84F3BE}">
      <dsp:nvSpPr>
        <dsp:cNvPr id="0" name=""/>
        <dsp:cNvSpPr/>
      </dsp:nvSpPr>
      <dsp:spPr>
        <a:xfrm>
          <a:off x="2799619" y="50487"/>
          <a:ext cx="1675141" cy="1675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kern="1200">
              <a:solidFill>
                <a:srgbClr val="FFC000"/>
              </a:solidFill>
            </a:rPr>
            <a:t>Wellbeing</a:t>
          </a:r>
        </a:p>
      </dsp:txBody>
      <dsp:txXfrm>
        <a:off x="2799619" y="50487"/>
        <a:ext cx="1675141" cy="1675141"/>
      </dsp:txXfrm>
    </dsp:sp>
    <dsp:sp modelId="{5EAE6B81-A3BD-41CB-AEA4-A77370D3291E}">
      <dsp:nvSpPr>
        <dsp:cNvPr id="0" name=""/>
        <dsp:cNvSpPr/>
      </dsp:nvSpPr>
      <dsp:spPr>
        <a:xfrm>
          <a:off x="2132625" y="1058"/>
          <a:ext cx="6290716" cy="6290716"/>
        </a:xfrm>
        <a:prstGeom prst="circularArrow">
          <a:avLst>
            <a:gd name="adj1" fmla="val 5193"/>
            <a:gd name="adj2" fmla="val 335363"/>
            <a:gd name="adj3" fmla="val 16868000"/>
            <a:gd name="adj4" fmla="val 15196636"/>
            <a:gd name="adj5" fmla="val 60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05EE-CA3D-4297-BD00-CEE3E71B96A5}">
      <dsp:nvSpPr>
        <dsp:cNvPr id="0" name=""/>
        <dsp:cNvSpPr/>
      </dsp:nvSpPr>
      <dsp:spPr>
        <a:xfrm>
          <a:off x="6488175" y="50043"/>
          <a:ext cx="1696208" cy="169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Physical/emotional</a:t>
          </a:r>
        </a:p>
        <a:p>
          <a:pPr marL="0" lvl="0" indent="0" algn="ctr" defTabSz="711200">
            <a:lnSpc>
              <a:spcPct val="90000"/>
            </a:lnSpc>
            <a:spcBef>
              <a:spcPct val="0"/>
            </a:spcBef>
            <a:spcAft>
              <a:spcPct val="35000"/>
            </a:spcAft>
            <a:buNone/>
          </a:pPr>
          <a:r>
            <a:rPr lang="en-CA" sz="1600" kern="1200"/>
            <a:t>Pain, discomfort</a:t>
          </a:r>
        </a:p>
      </dsp:txBody>
      <dsp:txXfrm>
        <a:off x="6488175" y="50043"/>
        <a:ext cx="1696208" cy="1696208"/>
      </dsp:txXfrm>
    </dsp:sp>
    <dsp:sp modelId="{8CFADFDD-C611-4C20-A261-B6645FAABACF}">
      <dsp:nvSpPr>
        <dsp:cNvPr id="0" name=""/>
        <dsp:cNvSpPr/>
      </dsp:nvSpPr>
      <dsp:spPr>
        <a:xfrm>
          <a:off x="2493582" y="431"/>
          <a:ext cx="6365236" cy="6365236"/>
        </a:xfrm>
        <a:prstGeom prst="circularArrow">
          <a:avLst>
            <a:gd name="adj1" fmla="val 5196"/>
            <a:gd name="adj2" fmla="val 335636"/>
            <a:gd name="adj3" fmla="val 21294369"/>
            <a:gd name="adj4" fmla="val 19765251"/>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CDB75-035B-4F31-B34F-8798D05D0841}">
      <dsp:nvSpPr>
        <dsp:cNvPr id="0" name=""/>
        <dsp:cNvSpPr/>
      </dsp:nvSpPr>
      <dsp:spPr>
        <a:xfrm>
          <a:off x="7514160" y="3207700"/>
          <a:ext cx="1696208" cy="169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High activation protest</a:t>
          </a:r>
        </a:p>
      </dsp:txBody>
      <dsp:txXfrm>
        <a:off x="7514160" y="3207700"/>
        <a:ext cx="1696208" cy="1696208"/>
      </dsp:txXfrm>
    </dsp:sp>
    <dsp:sp modelId="{DE29A5F9-2113-4227-B50C-A996A741B91A}">
      <dsp:nvSpPr>
        <dsp:cNvPr id="0" name=""/>
        <dsp:cNvSpPr/>
      </dsp:nvSpPr>
      <dsp:spPr>
        <a:xfrm>
          <a:off x="2493582" y="431"/>
          <a:ext cx="6365236" cy="6365236"/>
        </a:xfrm>
        <a:prstGeom prst="circularArrow">
          <a:avLst>
            <a:gd name="adj1" fmla="val 5196"/>
            <a:gd name="adj2" fmla="val 335636"/>
            <a:gd name="adj3" fmla="val 4015866"/>
            <a:gd name="adj4" fmla="val 2252360"/>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4D3776-BFF5-4E30-B173-5DD767590F10}">
      <dsp:nvSpPr>
        <dsp:cNvPr id="0" name=""/>
        <dsp:cNvSpPr/>
      </dsp:nvSpPr>
      <dsp:spPr>
        <a:xfrm>
          <a:off x="4828096" y="5159239"/>
          <a:ext cx="1696208" cy="169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Soothing by internalized “others", learnt skills, as well as connections to others and the world </a:t>
          </a:r>
        </a:p>
      </dsp:txBody>
      <dsp:txXfrm>
        <a:off x="4828096" y="5159239"/>
        <a:ext cx="1696208" cy="1696208"/>
      </dsp:txXfrm>
    </dsp:sp>
    <dsp:sp modelId="{DB847AC0-460E-4FF8-9C99-F16224AC5738}">
      <dsp:nvSpPr>
        <dsp:cNvPr id="0" name=""/>
        <dsp:cNvSpPr/>
      </dsp:nvSpPr>
      <dsp:spPr>
        <a:xfrm>
          <a:off x="2493582" y="431"/>
          <a:ext cx="6365236" cy="6365236"/>
        </a:xfrm>
        <a:prstGeom prst="circularArrow">
          <a:avLst>
            <a:gd name="adj1" fmla="val 5196"/>
            <a:gd name="adj2" fmla="val 335636"/>
            <a:gd name="adj3" fmla="val 8212004"/>
            <a:gd name="adj4" fmla="val 6448497"/>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D0DF6-FC02-4320-BA6F-E498D1DE72F1}">
      <dsp:nvSpPr>
        <dsp:cNvPr id="0" name=""/>
        <dsp:cNvSpPr/>
      </dsp:nvSpPr>
      <dsp:spPr>
        <a:xfrm>
          <a:off x="2142033" y="3207700"/>
          <a:ext cx="1696208" cy="169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a:t>Decreased activation</a:t>
          </a:r>
        </a:p>
      </dsp:txBody>
      <dsp:txXfrm>
        <a:off x="2142033" y="3207700"/>
        <a:ext cx="1696208" cy="1696208"/>
      </dsp:txXfrm>
    </dsp:sp>
    <dsp:sp modelId="{44DAB90D-6273-4DE3-9902-D41DF49BE38D}">
      <dsp:nvSpPr>
        <dsp:cNvPr id="0" name=""/>
        <dsp:cNvSpPr/>
      </dsp:nvSpPr>
      <dsp:spPr>
        <a:xfrm>
          <a:off x="2493582" y="431"/>
          <a:ext cx="6365236" cy="6365236"/>
        </a:xfrm>
        <a:prstGeom prst="circularArrow">
          <a:avLst>
            <a:gd name="adj1" fmla="val 5196"/>
            <a:gd name="adj2" fmla="val 335636"/>
            <a:gd name="adj3" fmla="val 12299112"/>
            <a:gd name="adj4" fmla="val 10769995"/>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A40C5-A3D3-4A1A-BABB-CAF17D84F3BE}">
      <dsp:nvSpPr>
        <dsp:cNvPr id="0" name=""/>
        <dsp:cNvSpPr/>
      </dsp:nvSpPr>
      <dsp:spPr>
        <a:xfrm>
          <a:off x="3168018" y="50043"/>
          <a:ext cx="1696208" cy="169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CA" sz="2800" kern="1200">
              <a:solidFill>
                <a:srgbClr val="FFC000"/>
              </a:solidFill>
            </a:rPr>
            <a:t>Wellbeing</a:t>
          </a:r>
        </a:p>
      </dsp:txBody>
      <dsp:txXfrm>
        <a:off x="3168018" y="50043"/>
        <a:ext cx="1696208" cy="1696208"/>
      </dsp:txXfrm>
    </dsp:sp>
    <dsp:sp modelId="{5EAE6B81-A3BD-41CB-AEA4-A77370D3291E}">
      <dsp:nvSpPr>
        <dsp:cNvPr id="0" name=""/>
        <dsp:cNvSpPr/>
      </dsp:nvSpPr>
      <dsp:spPr>
        <a:xfrm>
          <a:off x="2493582" y="431"/>
          <a:ext cx="6365236" cy="6365236"/>
        </a:xfrm>
        <a:prstGeom prst="circularArrow">
          <a:avLst>
            <a:gd name="adj1" fmla="val 5196"/>
            <a:gd name="adj2" fmla="val 335636"/>
            <a:gd name="adj3" fmla="val 16866851"/>
            <a:gd name="adj4" fmla="val 15197512"/>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405EE-CA3D-4297-BD00-CEE3E71B96A5}">
      <dsp:nvSpPr>
        <dsp:cNvPr id="0" name=""/>
        <dsp:cNvSpPr/>
      </dsp:nvSpPr>
      <dsp:spPr>
        <a:xfrm>
          <a:off x="6554558" y="48469"/>
          <a:ext cx="1679150" cy="167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a:t>More Physical/emotional</a:t>
          </a:r>
        </a:p>
        <a:p>
          <a:pPr marL="0" lvl="0" indent="0" algn="ctr" defTabSz="666750">
            <a:lnSpc>
              <a:spcPct val="90000"/>
            </a:lnSpc>
            <a:spcBef>
              <a:spcPct val="0"/>
            </a:spcBef>
            <a:spcAft>
              <a:spcPct val="35000"/>
            </a:spcAft>
            <a:buNone/>
          </a:pPr>
          <a:r>
            <a:rPr lang="en-CA" sz="1500" kern="1200"/>
            <a:t>Pain, discomfort</a:t>
          </a:r>
        </a:p>
      </dsp:txBody>
      <dsp:txXfrm>
        <a:off x="6554558" y="48469"/>
        <a:ext cx="1679150" cy="1679150"/>
      </dsp:txXfrm>
    </dsp:sp>
    <dsp:sp modelId="{8CFADFDD-C611-4C20-A261-B6645FAABACF}">
      <dsp:nvSpPr>
        <dsp:cNvPr id="0" name=""/>
        <dsp:cNvSpPr/>
      </dsp:nvSpPr>
      <dsp:spPr>
        <a:xfrm>
          <a:off x="2599916" y="-670"/>
          <a:ext cx="6301502" cy="6301502"/>
        </a:xfrm>
        <a:prstGeom prst="circularArrow">
          <a:avLst>
            <a:gd name="adj1" fmla="val 5196"/>
            <a:gd name="adj2" fmla="val 335620"/>
            <a:gd name="adj3" fmla="val 21294437"/>
            <a:gd name="adj4" fmla="val 19765191"/>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1CDB75-035B-4F31-B34F-8798D05D0841}">
      <dsp:nvSpPr>
        <dsp:cNvPr id="0" name=""/>
        <dsp:cNvSpPr/>
      </dsp:nvSpPr>
      <dsp:spPr>
        <a:xfrm>
          <a:off x="7570276" y="3174526"/>
          <a:ext cx="1679150" cy="167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a:t>High activation</a:t>
          </a:r>
        </a:p>
        <a:p>
          <a:pPr marL="0" lvl="0" indent="0" algn="ctr" defTabSz="666750">
            <a:lnSpc>
              <a:spcPct val="90000"/>
            </a:lnSpc>
            <a:spcBef>
              <a:spcPct val="0"/>
            </a:spcBef>
            <a:spcAft>
              <a:spcPct val="35000"/>
            </a:spcAft>
            <a:buNone/>
          </a:pPr>
          <a:r>
            <a:rPr lang="en-CA" sz="1500" kern="1200"/>
            <a:t>Protest/dissociation</a:t>
          </a:r>
        </a:p>
      </dsp:txBody>
      <dsp:txXfrm>
        <a:off x="7570276" y="3174526"/>
        <a:ext cx="1679150" cy="1679150"/>
      </dsp:txXfrm>
    </dsp:sp>
    <dsp:sp modelId="{DE29A5F9-2113-4227-B50C-A996A741B91A}">
      <dsp:nvSpPr>
        <dsp:cNvPr id="0" name=""/>
        <dsp:cNvSpPr/>
      </dsp:nvSpPr>
      <dsp:spPr>
        <a:xfrm>
          <a:off x="2599916" y="-670"/>
          <a:ext cx="6301502" cy="6301502"/>
        </a:xfrm>
        <a:prstGeom prst="circularArrow">
          <a:avLst>
            <a:gd name="adj1" fmla="val 5196"/>
            <a:gd name="adj2" fmla="val 335620"/>
            <a:gd name="adj3" fmla="val 4015937"/>
            <a:gd name="adj4" fmla="val 2252295"/>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4D3776-BFF5-4E30-B173-5DD767590F10}">
      <dsp:nvSpPr>
        <dsp:cNvPr id="0" name=""/>
        <dsp:cNvSpPr/>
      </dsp:nvSpPr>
      <dsp:spPr>
        <a:xfrm>
          <a:off x="4911092" y="5106536"/>
          <a:ext cx="1679150" cy="167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a:t>Partial or no soothing or more pain from caregiver</a:t>
          </a:r>
        </a:p>
      </dsp:txBody>
      <dsp:txXfrm>
        <a:off x="4911092" y="5106536"/>
        <a:ext cx="1679150" cy="1679150"/>
      </dsp:txXfrm>
    </dsp:sp>
    <dsp:sp modelId="{DB847AC0-460E-4FF8-9C99-F16224AC5738}">
      <dsp:nvSpPr>
        <dsp:cNvPr id="0" name=""/>
        <dsp:cNvSpPr/>
      </dsp:nvSpPr>
      <dsp:spPr>
        <a:xfrm>
          <a:off x="2599916" y="-670"/>
          <a:ext cx="6301502" cy="6301502"/>
        </a:xfrm>
        <a:prstGeom prst="circularArrow">
          <a:avLst>
            <a:gd name="adj1" fmla="val 5196"/>
            <a:gd name="adj2" fmla="val 335620"/>
            <a:gd name="adj3" fmla="val 8212086"/>
            <a:gd name="adj4" fmla="val 6448443"/>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8D0DF6-FC02-4320-BA6F-E498D1DE72F1}">
      <dsp:nvSpPr>
        <dsp:cNvPr id="0" name=""/>
        <dsp:cNvSpPr/>
      </dsp:nvSpPr>
      <dsp:spPr>
        <a:xfrm>
          <a:off x="2251909" y="3174526"/>
          <a:ext cx="1679150" cy="167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CA" sz="1500" kern="1200"/>
            <a:t>Partial decrease or increase in activation</a:t>
          </a:r>
        </a:p>
        <a:p>
          <a:pPr marL="0" lvl="0" indent="0" algn="ctr" defTabSz="666750">
            <a:lnSpc>
              <a:spcPct val="90000"/>
            </a:lnSpc>
            <a:spcBef>
              <a:spcPct val="0"/>
            </a:spcBef>
            <a:spcAft>
              <a:spcPct val="35000"/>
            </a:spcAft>
            <a:buNone/>
          </a:pPr>
          <a:r>
            <a:rPr lang="en-CA" sz="1500" kern="1200"/>
            <a:t>Persistent high activation</a:t>
          </a:r>
        </a:p>
      </dsp:txBody>
      <dsp:txXfrm>
        <a:off x="2251909" y="3174526"/>
        <a:ext cx="1679150" cy="1679150"/>
      </dsp:txXfrm>
    </dsp:sp>
    <dsp:sp modelId="{44DAB90D-6273-4DE3-9902-D41DF49BE38D}">
      <dsp:nvSpPr>
        <dsp:cNvPr id="0" name=""/>
        <dsp:cNvSpPr/>
      </dsp:nvSpPr>
      <dsp:spPr>
        <a:xfrm>
          <a:off x="2599916" y="-670"/>
          <a:ext cx="6301502" cy="6301502"/>
        </a:xfrm>
        <a:prstGeom prst="circularArrow">
          <a:avLst>
            <a:gd name="adj1" fmla="val 5196"/>
            <a:gd name="adj2" fmla="val 335620"/>
            <a:gd name="adj3" fmla="val 12299189"/>
            <a:gd name="adj4" fmla="val 10769943"/>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7A40C5-A3D3-4A1A-BABB-CAF17D84F3BE}">
      <dsp:nvSpPr>
        <dsp:cNvPr id="0" name=""/>
        <dsp:cNvSpPr/>
      </dsp:nvSpPr>
      <dsp:spPr>
        <a:xfrm>
          <a:off x="3267627" y="48469"/>
          <a:ext cx="1679150" cy="167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CA" sz="2000" kern="1200">
              <a:solidFill>
                <a:srgbClr val="FFC000"/>
              </a:solidFill>
            </a:rPr>
            <a:t>No wellbeing, chronic distress</a:t>
          </a:r>
        </a:p>
      </dsp:txBody>
      <dsp:txXfrm>
        <a:off x="3267627" y="48469"/>
        <a:ext cx="1679150" cy="1679150"/>
      </dsp:txXfrm>
    </dsp:sp>
    <dsp:sp modelId="{5EAE6B81-A3BD-41CB-AEA4-A77370D3291E}">
      <dsp:nvSpPr>
        <dsp:cNvPr id="0" name=""/>
        <dsp:cNvSpPr/>
      </dsp:nvSpPr>
      <dsp:spPr>
        <a:xfrm>
          <a:off x="2599916" y="-670"/>
          <a:ext cx="6301502" cy="6301502"/>
        </a:xfrm>
        <a:prstGeom prst="circularArrow">
          <a:avLst>
            <a:gd name="adj1" fmla="val 5196"/>
            <a:gd name="adj2" fmla="val 335620"/>
            <a:gd name="adj3" fmla="val 16866922"/>
            <a:gd name="adj4" fmla="val 15197459"/>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71A4E-A4BA-46AC-BC69-8FB69D85AC4B}" type="datetimeFigureOut">
              <a:rPr lang="en-CA" smtClean="0"/>
              <a:t>2025-12-10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2603C-B293-4429-958E-111817398ADE}" type="slidenum">
              <a:rPr lang="en-CA" smtClean="0"/>
              <a:t>‹#›</a:t>
            </a:fld>
            <a:endParaRPr lang="en-CA"/>
          </a:p>
        </p:txBody>
      </p:sp>
    </p:spTree>
    <p:extLst>
      <p:ext uri="{BB962C8B-B14F-4D97-AF65-F5344CB8AC3E}">
        <p14:creationId xmlns:p14="http://schemas.microsoft.com/office/powerpoint/2010/main" val="3401523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4</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depicts some of the </a:t>
            </a:r>
            <a:r>
              <a:rPr lang="en-US" err="1"/>
              <a:t>behaviours</a:t>
            </a:r>
            <a:r>
              <a:rPr lang="en-US"/>
              <a:t> of children in the strange situation.</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50</a:t>
            </a:fld>
            <a:endParaRPr lang="en-CA"/>
          </a:p>
        </p:txBody>
      </p:sp>
    </p:spTree>
    <p:extLst>
      <p:ext uri="{BB962C8B-B14F-4D97-AF65-F5344CB8AC3E}">
        <p14:creationId xmlns:p14="http://schemas.microsoft.com/office/powerpoint/2010/main" val="134802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different attachment types are adaptations to the type of parenting. The child, in order to survive, has to do whatever is possible to maintain some kind of attachment to their parent. Attachment adaptations are strategies employed by the child to maintain that attachment even if it is very tenuous.</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51</a:t>
            </a:fld>
            <a:endParaRPr lang="en-CA"/>
          </a:p>
        </p:txBody>
      </p:sp>
    </p:spTree>
    <p:extLst>
      <p:ext uri="{BB962C8B-B14F-4D97-AF65-F5344CB8AC3E}">
        <p14:creationId xmlns:p14="http://schemas.microsoft.com/office/powerpoint/2010/main" val="53523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attachment system is activated by danger. When the child faces danger, to escape that danger it seeks proximity with the parental figure.</a:t>
            </a:r>
          </a:p>
          <a:p>
            <a:endParaRPr lang="en-US"/>
          </a:p>
          <a:p>
            <a:r>
              <a:rPr lang="en-US"/>
              <a:t>The parental figure then response to the child seeking intimacy in a variety of different ways: 1) if the parent is attuned and responsive to the child, intimacy develops. 2) if the parent is distracted but potentially capable of responding, the child becomes desperate for intimacy. This is called anxious attachment. 3) if the parent is unresponsive no matter what the child does, the child becomes uncomfortable with intimacy. This is called avoidant attachment. 4) if the parent poses a threat or is dangerous to the child seeking intimacy, the child becomes confused and frozen. This is called disorganized attachment.</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54</a:t>
            </a:fld>
            <a:endParaRPr lang="en-CA"/>
          </a:p>
        </p:txBody>
      </p:sp>
    </p:spTree>
    <p:extLst>
      <p:ext uri="{BB962C8B-B14F-4D97-AF65-F5344CB8AC3E}">
        <p14:creationId xmlns:p14="http://schemas.microsoft.com/office/powerpoint/2010/main" val="1137817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Baumrind’s</a:t>
            </a:r>
            <a:r>
              <a:rPr lang="en-US"/>
              <a:t> parenting styles, </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which we discussed two weeks ago, </a:t>
            </a:r>
            <a:r>
              <a:rPr lang="en-US"/>
              <a:t>not surprisingly corelate with attachment types.</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58</a:t>
            </a:fld>
            <a:endParaRPr lang="en-CA"/>
          </a:p>
        </p:txBody>
      </p:sp>
    </p:spTree>
    <p:extLst>
      <p:ext uri="{BB962C8B-B14F-4D97-AF65-F5344CB8AC3E}">
        <p14:creationId xmlns:p14="http://schemas.microsoft.com/office/powerpoint/2010/main" val="52440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most people infant attachment styles persist through the lifespan and manifests differently at different ages. In the early school years, for instance, children's behavior can be very indicative of their attachment style…</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59</a:t>
            </a:fld>
            <a:endParaRPr lang="en-CA"/>
          </a:p>
        </p:txBody>
      </p:sp>
    </p:spTree>
    <p:extLst>
      <p:ext uri="{BB962C8B-B14F-4D97-AF65-F5344CB8AC3E}">
        <p14:creationId xmlns:p14="http://schemas.microsoft.com/office/powerpoint/2010/main" val="217244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prevalence of the different attachment styles varies by country. In the Scandinavian social democracies, where there is a lower </a:t>
            </a:r>
            <a:r>
              <a:rPr lang="en-US" err="1"/>
              <a:t>Ginni</a:t>
            </a:r>
            <a:r>
              <a:rPr lang="en-US"/>
              <a:t> coefficient and more social services and supports, there is a higher prevalence of secure attachment. In the United States over 1/3 of the population has an insecure form of attachment. Considering the consequences of insecure attachment, this is neglected problem of unimaginable portions.</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60</a:t>
            </a:fld>
            <a:endParaRPr lang="en-CA"/>
          </a:p>
        </p:txBody>
      </p:sp>
    </p:spTree>
    <p:extLst>
      <p:ext uri="{BB962C8B-B14F-4D97-AF65-F5344CB8AC3E}">
        <p14:creationId xmlns:p14="http://schemas.microsoft.com/office/powerpoint/2010/main" val="1596704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talk about adult attachment, let's clarify one point that can be confusing. Equivalent attachment styles have traditionally been referred to by different names in infants and adults.</a:t>
            </a:r>
            <a:endParaRPr lang="en-CA" dirty="0"/>
          </a:p>
        </p:txBody>
      </p:sp>
      <p:sp>
        <p:nvSpPr>
          <p:cNvPr id="4" name="Slide Number Placeholder 3"/>
          <p:cNvSpPr>
            <a:spLocks noGrp="1"/>
          </p:cNvSpPr>
          <p:nvPr>
            <p:ph type="sldNum" sz="quarter" idx="5"/>
          </p:nvPr>
        </p:nvSpPr>
        <p:spPr/>
        <p:txBody>
          <a:bodyPr/>
          <a:lstStyle/>
          <a:p>
            <a:fld id="{D73E1D1F-E5AD-415E-ADBC-052659604350}" type="slidenum">
              <a:rPr lang="en-CA" smtClean="0"/>
              <a:t>64</a:t>
            </a:fld>
            <a:endParaRPr lang="en-CA"/>
          </a:p>
        </p:txBody>
      </p:sp>
    </p:spTree>
    <p:extLst>
      <p:ext uri="{BB962C8B-B14F-4D97-AF65-F5344CB8AC3E}">
        <p14:creationId xmlns:p14="http://schemas.microsoft.com/office/powerpoint/2010/main" val="2688507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Attachment styles in infants are determined using the strange situation. A method for determining attachment style in adults was first published in 1984.</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66</a:t>
            </a:fld>
            <a:endParaRPr lang="en-CA"/>
          </a:p>
        </p:txBody>
      </p:sp>
    </p:spTree>
    <p:extLst>
      <p:ext uri="{BB962C8B-B14F-4D97-AF65-F5344CB8AC3E}">
        <p14:creationId xmlns:p14="http://schemas.microsoft.com/office/powerpoint/2010/main" val="773926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questions on the adult attachment interview our apparently simple determining adult attachment style from a person's answer is however quite complex and requires extensive training. As a result very for professionals are trained to do it.</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67</a:t>
            </a:fld>
            <a:endParaRPr lang="en-CA"/>
          </a:p>
        </p:txBody>
      </p:sp>
    </p:spTree>
    <p:extLst>
      <p:ext uri="{BB962C8B-B14F-4D97-AF65-F5344CB8AC3E}">
        <p14:creationId xmlns:p14="http://schemas.microsoft.com/office/powerpoint/2010/main" val="1326732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think of the different attachment styles in adults is to consider that each style has characteristic views about the self and about others, called the self and other dimension. Secure attachment has positive self and positive other, anxious negative self and positive other, avoidant positive self and negative other, and disorganized negative self and negative other.</a:t>
            </a:r>
          </a:p>
          <a:p>
            <a:endParaRPr lang="en-US"/>
          </a:p>
          <a:p>
            <a:r>
              <a:rPr lang="en-US"/>
              <a:t>In reality while we may have a dominant attachment style, we tend to have different proportions of features of all the styles.</a:t>
            </a:r>
          </a:p>
          <a:p>
            <a:endParaRPr lang="en-US"/>
          </a:p>
          <a:p>
            <a:r>
              <a:rPr lang="en-US"/>
              <a:t>There are online, unscientific, but interesting attachment style tests such as Diane Poole Hellers that depict this</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70</a:t>
            </a:fld>
            <a:endParaRPr lang="en-CA"/>
          </a:p>
        </p:txBody>
      </p:sp>
    </p:spTree>
    <p:extLst>
      <p:ext uri="{BB962C8B-B14F-4D97-AF65-F5344CB8AC3E}">
        <p14:creationId xmlns:p14="http://schemas.microsoft.com/office/powerpoint/2010/main" val="141699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11</a:t>
            </a:fld>
            <a:endParaRPr lang="en-CA"/>
          </a:p>
        </p:txBody>
      </p:sp>
    </p:spTree>
    <p:extLst>
      <p:ext uri="{BB962C8B-B14F-4D97-AF65-F5344CB8AC3E}">
        <p14:creationId xmlns:p14="http://schemas.microsoft.com/office/powerpoint/2010/main" val="67701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113585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Attachment plays a huge role in psychological health. If you will recall along with seeking/avoidance, sexuality, fight or flight, and play it is one of the human instincts that underpin emotions. To understand how important a role attachment plays in our emotional well-being let's explore its story.</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29</a:t>
            </a:fld>
            <a:endParaRPr lang="en-CA"/>
          </a:p>
        </p:txBody>
      </p:sp>
    </p:spTree>
    <p:extLst>
      <p:ext uri="{BB962C8B-B14F-4D97-AF65-F5344CB8AC3E}">
        <p14:creationId xmlns:p14="http://schemas.microsoft.com/office/powerpoint/2010/main" val="423935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John Bowlby, a British child psychiatrist, made a huge contribution to our understanding of attachment and because of this has come to be known as the father of attachment. His biography gives an indication why he was interested in this subject. </a:t>
            </a:r>
          </a:p>
        </p:txBody>
      </p:sp>
      <p:sp>
        <p:nvSpPr>
          <p:cNvPr id="4" name="Slide Number Placeholder 3"/>
          <p:cNvSpPr>
            <a:spLocks noGrp="1"/>
          </p:cNvSpPr>
          <p:nvPr>
            <p:ph type="sldNum" sz="quarter" idx="5"/>
          </p:nvPr>
        </p:nvSpPr>
        <p:spPr/>
        <p:txBody>
          <a:bodyPr/>
          <a:lstStyle/>
          <a:p>
            <a:fld id="{D73E1D1F-E5AD-415E-ADBC-052659604350}" type="slidenum">
              <a:rPr lang="en-CA" smtClean="0"/>
              <a:t>31</a:t>
            </a:fld>
            <a:endParaRPr lang="en-CA"/>
          </a:p>
        </p:txBody>
      </p:sp>
    </p:spTree>
    <p:extLst>
      <p:ext uri="{BB962C8B-B14F-4D97-AF65-F5344CB8AC3E}">
        <p14:creationId xmlns:p14="http://schemas.microsoft.com/office/powerpoint/2010/main" val="107174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Harry Harlow initially intended to study learning in monkeys. To do this he needed to breed and raise monkeys. Doing this he quickly of parenting his monkeys greatly affected their ability to learn, and to adapt socially. This observation inspired him to carry out the experiments for which he is famous in which he raised his monkeys under a series of different conditions including 1) their mother 2) with a cloth “mother” 3) with a wire mesh more. These conditions clearly impacted the monkeys psychosocial development with those raised with a real mother being the best and those raised with the wire mesh the least well adjusted.</a:t>
            </a:r>
          </a:p>
          <a:p>
            <a:endParaRPr lang="en-CA" dirty="0"/>
          </a:p>
          <a:p>
            <a:r>
              <a:rPr lang="en-CA" dirty="0"/>
              <a:t>Ainsworth was familiar with Harlow’s work. Working in a small rural village in Uganda she saw that children were also more or less well socially adjusted and began to study how the quality of the mother’s care affected the children.</a:t>
            </a:r>
          </a:p>
          <a:p>
            <a:endParaRPr lang="en-CA" dirty="0"/>
          </a:p>
          <a:p>
            <a:r>
              <a:rPr lang="en-CA" dirty="0"/>
              <a:t>Ainsworth needed a way to classify the children’s adjusted and in a flash of inspiration devised the “strange situation” which despite its simplicity reveals an enormous amount about the child’s psychosocial development and adjustment.</a:t>
            </a:r>
          </a:p>
          <a:p>
            <a:endParaRPr lang="en-CA" dirty="0"/>
          </a:p>
          <a:p>
            <a:endParaRPr lang="en-CA" dirty="0"/>
          </a:p>
        </p:txBody>
      </p:sp>
      <p:sp>
        <p:nvSpPr>
          <p:cNvPr id="4" name="Slide Number Placeholder 3"/>
          <p:cNvSpPr>
            <a:spLocks noGrp="1"/>
          </p:cNvSpPr>
          <p:nvPr>
            <p:ph type="sldNum" sz="quarter" idx="5"/>
          </p:nvPr>
        </p:nvSpPr>
        <p:spPr/>
        <p:txBody>
          <a:bodyPr/>
          <a:lstStyle/>
          <a:p>
            <a:fld id="{D73E1D1F-E5AD-415E-ADBC-052659604350}" type="slidenum">
              <a:rPr lang="en-CA" smtClean="0"/>
              <a:t>38</a:t>
            </a:fld>
            <a:endParaRPr lang="en-CA"/>
          </a:p>
        </p:txBody>
      </p:sp>
    </p:spTree>
    <p:extLst>
      <p:ext uri="{BB962C8B-B14F-4D97-AF65-F5344CB8AC3E}">
        <p14:creationId xmlns:p14="http://schemas.microsoft.com/office/powerpoint/2010/main" val="419749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Ainsworth theorized that the primary caregiver's behavior towards a child gave rise in the child's mind to a working model of itself and the world. When the child saw himself as positive and loved that child was classified as "securely attached". When the child had a working model in which it was unloved and rejected, the child was classified as avoidant. Finally if the child experienced anger and confusion it was deemed to be "resistant".</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44</a:t>
            </a:fld>
            <a:endParaRPr lang="en-CA"/>
          </a:p>
        </p:txBody>
      </p:sp>
    </p:spTree>
    <p:extLst>
      <p:ext uri="{BB962C8B-B14F-4D97-AF65-F5344CB8AC3E}">
        <p14:creationId xmlns:p14="http://schemas.microsoft.com/office/powerpoint/2010/main" val="320045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Ainsworth and her collaborators then set out to identify the characteristics of parents securely attached children…</a:t>
            </a:r>
            <a:endParaRPr lang="en-CA" dirty="0"/>
          </a:p>
        </p:txBody>
      </p:sp>
      <p:sp>
        <p:nvSpPr>
          <p:cNvPr id="4" name="Slide Number Placeholder 3"/>
          <p:cNvSpPr>
            <a:spLocks noGrp="1"/>
          </p:cNvSpPr>
          <p:nvPr>
            <p:ph type="sldNum" sz="quarter" idx="5"/>
          </p:nvPr>
        </p:nvSpPr>
        <p:spPr/>
        <p:txBody>
          <a:bodyPr/>
          <a:lstStyle/>
          <a:p>
            <a:fld id="{D73E1D1F-E5AD-415E-ADBC-052659604350}" type="slidenum">
              <a:rPr lang="en-CA" smtClean="0"/>
              <a:t>45</a:t>
            </a:fld>
            <a:endParaRPr lang="en-CA"/>
          </a:p>
        </p:txBody>
      </p:sp>
    </p:spTree>
    <p:extLst>
      <p:ext uri="{BB962C8B-B14F-4D97-AF65-F5344CB8AC3E}">
        <p14:creationId xmlns:p14="http://schemas.microsoft.com/office/powerpoint/2010/main" val="313937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For infants, Mary Main, who belongs to the second generation of attachment theorists and researchers came up with a fourth classification which she called disorganized.</a:t>
            </a:r>
          </a:p>
          <a:p>
            <a:endParaRPr lang="en-US"/>
          </a:p>
          <a:p>
            <a:r>
              <a:rPr lang="en-US"/>
              <a:t>Keep in mind that these categories apply to infants in the strange situation. Attachment styles in adults are known by slightly different names. I will talk about this after we talk about attachment in adults.</a:t>
            </a:r>
            <a:endParaRPr lang="en-CA"/>
          </a:p>
        </p:txBody>
      </p:sp>
      <p:sp>
        <p:nvSpPr>
          <p:cNvPr id="4" name="Slide Number Placeholder 3"/>
          <p:cNvSpPr>
            <a:spLocks noGrp="1"/>
          </p:cNvSpPr>
          <p:nvPr>
            <p:ph type="sldNum" sz="quarter" idx="5"/>
          </p:nvPr>
        </p:nvSpPr>
        <p:spPr/>
        <p:txBody>
          <a:bodyPr/>
          <a:lstStyle/>
          <a:p>
            <a:fld id="{D73E1D1F-E5AD-415E-ADBC-052659604350}" type="slidenum">
              <a:rPr lang="en-CA" smtClean="0"/>
              <a:t>48</a:t>
            </a:fld>
            <a:endParaRPr lang="en-CA"/>
          </a:p>
        </p:txBody>
      </p:sp>
    </p:spTree>
    <p:extLst>
      <p:ext uri="{BB962C8B-B14F-4D97-AF65-F5344CB8AC3E}">
        <p14:creationId xmlns:p14="http://schemas.microsoft.com/office/powerpoint/2010/main" val="3050312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E81D346-BC6E-4D18-A3D6-248E63AFAC92}" type="datetime1">
              <a:rPr lang="en-CA" smtClean="0"/>
              <a:t>2025-12-10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287500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2CE9FA-E010-4898-8F8A-5F565FEAEE7A}" type="datetime1">
              <a:rPr lang="en-CA" smtClean="0"/>
              <a:t>2025-12-10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97561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D77457AD-5CD9-4232-80A7-08292145FF0C}" type="datetime1">
              <a:rPr lang="en-CA" smtClean="0"/>
              <a:t>2025-12-10</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315017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E2B67B-BB7B-40DF-9C7C-AF0EDF2C9E9D}" type="datetime1">
              <a:rPr lang="en-CA" smtClean="0"/>
              <a:t>2025-12-10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368632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1741884-CEDE-4BAE-85AA-5E61166A7096}" type="datetime1">
              <a:rPr lang="en-CA" smtClean="0"/>
              <a:t>2025-12-10</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E029615-5FE5-4EA1-B607-8DEE73EA6451}" type="slidenum">
              <a:rPr lang="en-CA" smtClean="0"/>
              <a:t>‹#›</a:t>
            </a:fld>
            <a:endParaRPr lang="en-CA"/>
          </a:p>
        </p:txBody>
      </p:sp>
    </p:spTree>
    <p:extLst>
      <p:ext uri="{BB962C8B-B14F-4D97-AF65-F5344CB8AC3E}">
        <p14:creationId xmlns:p14="http://schemas.microsoft.com/office/powerpoint/2010/main" val="20554011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2DEE0A-708A-4B77-8FE3-2BFA92D855BF}" type="datetime1">
              <a:rPr lang="en-CA" smtClean="0"/>
              <a:t>2025-12-10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411149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B797EF-D222-4C0E-93BF-71439F251801}" type="datetime1">
              <a:rPr lang="en-CA" smtClean="0"/>
              <a:t>2025-12-10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2162879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FFD20E-70BC-4189-AD87-7FB6A5EBF252}" type="datetime1">
              <a:rPr lang="en-CA" smtClean="0"/>
              <a:t>2025-12-10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356718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77486-C99B-4FD4-816B-D4B70C5884A3}" type="datetime1">
              <a:rPr lang="en-CA" smtClean="0"/>
              <a:t>2025-12-10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1863589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E72452-C18D-43D1-A434-8577C6195DB9}" type="datetime1">
              <a:rPr lang="en-CA" smtClean="0"/>
              <a:t>2025-12-10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305967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3324E8-1EDE-4F63-83DC-F7A6E3948C6C}" type="datetime1">
              <a:rPr lang="en-CA" smtClean="0"/>
              <a:t>2025-12-10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E029615-5FE5-4EA1-B607-8DEE73EA6451}" type="slidenum">
              <a:rPr lang="en-CA" smtClean="0"/>
              <a:t>‹#›</a:t>
            </a:fld>
            <a:endParaRPr lang="en-CA"/>
          </a:p>
        </p:txBody>
      </p:sp>
    </p:spTree>
    <p:extLst>
      <p:ext uri="{BB962C8B-B14F-4D97-AF65-F5344CB8AC3E}">
        <p14:creationId xmlns:p14="http://schemas.microsoft.com/office/powerpoint/2010/main" val="367050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F903204-6E70-43FA-9BD1-8CC0626AB443}" type="datetime1">
              <a:rPr lang="en-CA" smtClean="0"/>
              <a:t>2025-12-10</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DE029615-5FE5-4EA1-B607-8DEE73EA6451}" type="slidenum">
              <a:rPr lang="en-CA" smtClean="0"/>
              <a:t>‹#›</a:t>
            </a:fld>
            <a:endParaRPr lang="en-CA"/>
          </a:p>
        </p:txBody>
      </p:sp>
    </p:spTree>
    <p:extLst>
      <p:ext uri="{BB962C8B-B14F-4D97-AF65-F5344CB8AC3E}">
        <p14:creationId xmlns:p14="http://schemas.microsoft.com/office/powerpoint/2010/main" val="7231282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inpok4MKVLM?feature=oembed"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video" Target="https://www.youtube.com/embed/B9mJUcs25m8?feature=oembed"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video" Target="https://www.youtube.com/embed/XH6ua99W_dc?feature=oembed"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WjOowWxOXCg?feature=oembed"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GFKzE52XRmw?feature=oembed"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video" Target="https://www.youtube.com/embed/3LM0nE81mIE?feature=oembed"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video" Target="https://www.youtube.com/embed/DRejV6f-Y3c?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video" Target="https://www.youtube.com/embed/QTsewNrHUHU?feature=oembed"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ideo" Target="https://www.youtube.com/embed/WJNYSga0Czk?feature=oembed"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s14Q-_Bxc_U?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ideo" Target="https://www.youtube.com/embed/TPD6e6g9pgE?feature=oemb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cid:2266087203875353151953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cid:914125475628944072035626"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jpeg"/><Relationship Id="rId7" Type="http://schemas.openxmlformats.org/officeDocument/2006/relationships/image" Target="cid:51445438600304750688904"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cid:76315512021788831103889"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cid:967335475559804016739376"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cid:30205475629498813988656"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Spiral shell pattern">
            <a:extLst>
              <a:ext uri="{FF2B5EF4-FFF2-40B4-BE49-F238E27FC236}">
                <a16:creationId xmlns:a16="http://schemas.microsoft.com/office/drawing/2014/main" id="{EA2F8C55-B0C5-4C12-8D75-913627191A79}"/>
              </a:ext>
            </a:extLst>
          </p:cNvPr>
          <p:cNvPicPr>
            <a:picLocks noChangeAspect="1"/>
          </p:cNvPicPr>
          <p:nvPr/>
        </p:nvPicPr>
        <p:blipFill rotWithShape="1">
          <a:blip r:embed="rId2"/>
          <a:srcRect t="24630" b="5058"/>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459C3A3-8B02-4FAB-91CE-E81E1BA3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48" y="2059012"/>
            <a:ext cx="12188952" cy="18288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5100" spc="150" dirty="0">
                <a:solidFill>
                  <a:schemeClr val="bg1"/>
                </a:solidFill>
              </a:rPr>
              <a:t>Welcome to week 11 of simple</a:t>
            </a:r>
            <a:br>
              <a:rPr lang="en-US" sz="5100" spc="150" dirty="0">
                <a:solidFill>
                  <a:schemeClr val="bg1"/>
                </a:solidFill>
              </a:rPr>
            </a:br>
            <a:r>
              <a:rPr lang="en-US" sz="5100" spc="150" dirty="0">
                <a:solidFill>
                  <a:schemeClr val="bg1"/>
                </a:solidFill>
              </a:rPr>
              <a:t>attachment THEORY </a:t>
            </a:r>
          </a:p>
        </p:txBody>
      </p:sp>
      <p:sp>
        <p:nvSpPr>
          <p:cNvPr id="14" name="Rectangle 13">
            <a:extLst>
              <a:ext uri="{FF2B5EF4-FFF2-40B4-BE49-F238E27FC236}">
                <a16:creationId xmlns:a16="http://schemas.microsoft.com/office/drawing/2014/main" id="{EDB366A7-87C2-43BB-AF03-1AF039EE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3887812"/>
            <a:ext cx="12188952" cy="457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4" name="TextBox 3">
            <a:extLst>
              <a:ext uri="{FF2B5EF4-FFF2-40B4-BE49-F238E27FC236}">
                <a16:creationId xmlns:a16="http://schemas.microsoft.com/office/drawing/2014/main" id="{75907CE2-20AF-DB24-BF5F-E3B91187E0E8}"/>
              </a:ext>
            </a:extLst>
          </p:cNvPr>
          <p:cNvSpPr txBox="1"/>
          <p:nvPr/>
        </p:nvSpPr>
        <p:spPr>
          <a:xfrm>
            <a:off x="365759" y="256903"/>
            <a:ext cx="6158522" cy="1569660"/>
          </a:xfrm>
          <a:prstGeom prst="rect">
            <a:avLst/>
          </a:prstGeom>
          <a:noFill/>
        </p:spPr>
        <p:txBody>
          <a:bodyPr wrap="square">
            <a:spAutoFit/>
          </a:bodyPr>
          <a:lstStyle/>
          <a:p>
            <a:r>
              <a:rPr lang="en-US" sz="3200" spc="150" dirty="0"/>
              <a:t> “ I forgive you for not being everything I needed you to be” Barb and her Higher Power </a:t>
            </a:r>
            <a:endParaRPr lang="en-CA" sz="3200" dirty="0"/>
          </a:p>
        </p:txBody>
      </p:sp>
      <p:sp>
        <p:nvSpPr>
          <p:cNvPr id="3" name="Slide Number Placeholder 2">
            <a:extLst>
              <a:ext uri="{FF2B5EF4-FFF2-40B4-BE49-F238E27FC236}">
                <a16:creationId xmlns:a16="http://schemas.microsoft.com/office/drawing/2014/main" id="{87F86201-4770-E654-2786-DE1707F467E9}"/>
              </a:ext>
            </a:extLst>
          </p:cNvPr>
          <p:cNvSpPr>
            <a:spLocks noGrp="1"/>
          </p:cNvSpPr>
          <p:nvPr>
            <p:ph type="sldNum" sz="quarter" idx="12"/>
          </p:nvPr>
        </p:nvSpPr>
        <p:spPr/>
        <p:txBody>
          <a:bodyPr/>
          <a:lstStyle/>
          <a:p>
            <a:fld id="{DE029615-5FE5-4EA1-B607-8DEE73EA6451}" type="slidenum">
              <a:rPr lang="en-CA" smtClean="0"/>
              <a:t>1</a:t>
            </a:fld>
            <a:endParaRPr lang="en-CA"/>
          </a:p>
        </p:txBody>
      </p:sp>
    </p:spTree>
    <p:extLst>
      <p:ext uri="{BB962C8B-B14F-4D97-AF65-F5344CB8AC3E}">
        <p14:creationId xmlns:p14="http://schemas.microsoft.com/office/powerpoint/2010/main" val="88554717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759765"/>
            <a:ext cx="11869388" cy="4524315"/>
          </a:xfrm>
          <a:prstGeom prst="rect">
            <a:avLst/>
          </a:prstGeom>
          <a:noFill/>
        </p:spPr>
        <p:txBody>
          <a:bodyPr wrap="square">
            <a:spAutoFit/>
          </a:bodyPr>
          <a:lstStyle/>
          <a:p>
            <a:r>
              <a:rPr lang="en-US" dirty="0">
                <a:solidFill>
                  <a:schemeClr val="bg1"/>
                </a:solidFill>
              </a:rPr>
              <a:t>   </a:t>
            </a:r>
            <a:r>
              <a:rPr lang="en-US" dirty="0"/>
              <a:t>         practice                                             </a:t>
            </a:r>
          </a:p>
          <a:p>
            <a:endParaRPr lang="en-US" dirty="0"/>
          </a:p>
          <a:p>
            <a:r>
              <a:rPr lang="en-US" dirty="0"/>
              <a:t>4. Week 14 January 14                                                  January 7, 1:30                     Rational mind remediation                 Helga H.                         </a:t>
            </a:r>
          </a:p>
          <a:p>
            <a:endParaRPr lang="en-US" dirty="0"/>
          </a:p>
          <a:p>
            <a:r>
              <a:rPr lang="en-US" dirty="0"/>
              <a:t>5. Week 18 February 11                                                February 4, 1:30                         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a:t>
            </a:r>
          </a:p>
          <a:p>
            <a:endParaRPr lang="en-US" dirty="0"/>
          </a:p>
          <a:p>
            <a:r>
              <a:rPr lang="en-US" dirty="0"/>
              <a:t>10.Week 32 June 3                                                     May 27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10</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22612" y="5884245"/>
            <a:ext cx="11403227" cy="400110"/>
          </a:xfrm>
          <a:prstGeom prst="rect">
            <a:avLst/>
          </a:prstGeom>
          <a:noFill/>
        </p:spPr>
        <p:txBody>
          <a:bodyPr wrap="square">
            <a:spAutoFit/>
          </a:bodyPr>
          <a:lstStyle/>
          <a:p>
            <a:r>
              <a:rPr lang="en-US" sz="2000" dirty="0">
                <a:solidFill>
                  <a:schemeClr val="bg1"/>
                </a:solidFill>
              </a:rPr>
              <a:t>We still need a volunteer for the IFS practice May 6.</a:t>
            </a:r>
            <a:endParaRPr lang="en-CA" sz="2000" dirty="0">
              <a:solidFill>
                <a:schemeClr val="bg1"/>
              </a:solidFill>
            </a:endParaRPr>
          </a:p>
        </p:txBody>
      </p:sp>
    </p:spTree>
    <p:extLst>
      <p:ext uri="{BB962C8B-B14F-4D97-AF65-F5344CB8AC3E}">
        <p14:creationId xmlns:p14="http://schemas.microsoft.com/office/powerpoint/2010/main" val="42464546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3852EDEA-A849-570B-7B24-735DAFEEBB69}"/>
              </a:ext>
            </a:extLst>
          </p:cNvPr>
          <p:cNvSpPr>
            <a:spLocks noGrp="1"/>
          </p:cNvSpPr>
          <p:nvPr>
            <p:ph type="sldNum" sz="quarter" idx="12"/>
          </p:nvPr>
        </p:nvSpPr>
        <p:spPr/>
        <p:txBody>
          <a:bodyPr/>
          <a:lstStyle/>
          <a:p>
            <a:fld id="{DE029615-5FE5-4EA1-B607-8DEE73EA6451}" type="slidenum">
              <a:rPr lang="en-CA" smtClean="0"/>
              <a:t>100</a:t>
            </a:fld>
            <a:endParaRPr lang="en-CA"/>
          </a:p>
        </p:txBody>
      </p:sp>
    </p:spTree>
    <p:extLst>
      <p:ext uri="{BB962C8B-B14F-4D97-AF65-F5344CB8AC3E}">
        <p14:creationId xmlns:p14="http://schemas.microsoft.com/office/powerpoint/2010/main" val="15344390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lorful hot air balloon on sunset sky">
            <a:extLst>
              <a:ext uri="{FF2B5EF4-FFF2-40B4-BE49-F238E27FC236}">
                <a16:creationId xmlns:a16="http://schemas.microsoft.com/office/drawing/2014/main" id="{54D08BC1-CF38-4982-A477-3FE9161910FB}"/>
              </a:ext>
            </a:extLst>
          </p:cNvPr>
          <p:cNvPicPr>
            <a:picLocks noChangeAspect="1"/>
          </p:cNvPicPr>
          <p:nvPr/>
        </p:nvPicPr>
        <p:blipFill rotWithShape="1">
          <a:blip r:embed="rId2"/>
          <a:srcRect l="9091" t="15972" b="10185"/>
          <a:stretch/>
        </p:blipFill>
        <p:spPr>
          <a:xfrm>
            <a:off x="20" y="10"/>
            <a:ext cx="12191980" cy="6857990"/>
          </a:xfrm>
          <a:prstGeom prst="rect">
            <a:avLst/>
          </a:prstGeom>
        </p:spPr>
      </p:pic>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6420524" y="2807411"/>
            <a:ext cx="4513262" cy="2819400"/>
          </a:xfrm>
        </p:spPr>
        <p:txBody>
          <a:bodyPr vert="horz" lIns="91440" tIns="45720" rIns="91440" bIns="45720" rtlCol="0" anchor="b">
            <a:normAutofit/>
          </a:bodyPr>
          <a:lstStyle/>
          <a:p>
            <a:pPr algn="ctr"/>
            <a:r>
              <a:rPr lang="en-US" sz="4800" dirty="0">
                <a:solidFill>
                  <a:schemeClr val="bg1"/>
                </a:solidFill>
              </a:rPr>
              <a:t>See you next session</a:t>
            </a:r>
          </a:p>
        </p:txBody>
      </p:sp>
      <p:sp>
        <p:nvSpPr>
          <p:cNvPr id="3" name="Slide Number Placeholder 2">
            <a:extLst>
              <a:ext uri="{FF2B5EF4-FFF2-40B4-BE49-F238E27FC236}">
                <a16:creationId xmlns:a16="http://schemas.microsoft.com/office/drawing/2014/main" id="{CD856676-FCEB-8FBA-C9C7-57D2E45760DE}"/>
              </a:ext>
            </a:extLst>
          </p:cNvPr>
          <p:cNvSpPr>
            <a:spLocks noGrp="1"/>
          </p:cNvSpPr>
          <p:nvPr>
            <p:ph type="sldNum" sz="quarter" idx="12"/>
          </p:nvPr>
        </p:nvSpPr>
        <p:spPr/>
        <p:txBody>
          <a:bodyPr/>
          <a:lstStyle/>
          <a:p>
            <a:fld id="{DE029615-5FE5-4EA1-B607-8DEE73EA6451}" type="slidenum">
              <a:rPr lang="en-CA" smtClean="0"/>
              <a:t>101</a:t>
            </a:fld>
            <a:endParaRPr lang="en-CA"/>
          </a:p>
        </p:txBody>
      </p:sp>
    </p:spTree>
    <p:extLst>
      <p:ext uri="{BB962C8B-B14F-4D97-AF65-F5344CB8AC3E}">
        <p14:creationId xmlns:p14="http://schemas.microsoft.com/office/powerpoint/2010/main" val="24306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11 of simple</a:t>
            </a:r>
          </a:p>
        </p:txBody>
      </p:sp>
      <p:sp>
        <p:nvSpPr>
          <p:cNvPr id="4" name="Slide Number Placeholder 3">
            <a:extLst>
              <a:ext uri="{FF2B5EF4-FFF2-40B4-BE49-F238E27FC236}">
                <a16:creationId xmlns:a16="http://schemas.microsoft.com/office/drawing/2014/main" id="{A1EBDDDC-2351-8A78-674F-CAD6ED12B076}"/>
              </a:ext>
            </a:extLst>
          </p:cNvPr>
          <p:cNvSpPr>
            <a:spLocks noGrp="1"/>
          </p:cNvSpPr>
          <p:nvPr>
            <p:ph type="sldNum" sz="quarter" idx="12"/>
          </p:nvPr>
        </p:nvSpPr>
        <p:spPr/>
        <p:txBody>
          <a:bodyPr/>
          <a:lstStyle/>
          <a:p>
            <a:fld id="{DE029615-5FE5-4EA1-B607-8DEE73EA6451}" type="slidenum">
              <a:rPr lang="en-CA" smtClean="0"/>
              <a:t>102</a:t>
            </a:fld>
            <a:endParaRPr lang="en-CA"/>
          </a:p>
        </p:txBody>
      </p:sp>
    </p:spTree>
    <p:extLst>
      <p:ext uri="{BB962C8B-B14F-4D97-AF65-F5344CB8AC3E}">
        <p14:creationId xmlns:p14="http://schemas.microsoft.com/office/powerpoint/2010/main" val="3026186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1614-AA51-4212-928F-6A0FAC520066}"/>
              </a:ext>
            </a:extLst>
          </p:cNvPr>
          <p:cNvSpPr>
            <a:spLocks noGrp="1"/>
          </p:cNvSpPr>
          <p:nvPr>
            <p:ph type="title"/>
          </p:nvPr>
        </p:nvSpPr>
        <p:spPr/>
        <p:txBody>
          <a:bodyPr/>
          <a:lstStyle/>
          <a:p>
            <a:endParaRPr lang="en-CA"/>
          </a:p>
        </p:txBody>
      </p:sp>
      <p:pic>
        <p:nvPicPr>
          <p:cNvPr id="4" name="Online Media 3" title="5-Minute Meditation You Can Do Anywhere">
            <a:hlinkClick r:id="" action="ppaction://media"/>
            <a:extLst>
              <a:ext uri="{FF2B5EF4-FFF2-40B4-BE49-F238E27FC236}">
                <a16:creationId xmlns:a16="http://schemas.microsoft.com/office/drawing/2014/main" id="{125CDBCE-B0BA-486C-90DC-5F290140C648}"/>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61A39C2-7AA0-9FC9-68F1-A9D51BC9D2AB}"/>
              </a:ext>
            </a:extLst>
          </p:cNvPr>
          <p:cNvSpPr>
            <a:spLocks noGrp="1"/>
          </p:cNvSpPr>
          <p:nvPr>
            <p:ph type="sldNum" sz="quarter" idx="12"/>
          </p:nvPr>
        </p:nvSpPr>
        <p:spPr/>
        <p:txBody>
          <a:bodyPr/>
          <a:lstStyle/>
          <a:p>
            <a:fld id="{DE029615-5FE5-4EA1-B607-8DEE73EA6451}" type="slidenum">
              <a:rPr lang="en-CA" smtClean="0"/>
              <a:t>103</a:t>
            </a:fld>
            <a:endParaRPr lang="en-CA"/>
          </a:p>
        </p:txBody>
      </p:sp>
    </p:spTree>
    <p:extLst>
      <p:ext uri="{BB962C8B-B14F-4D97-AF65-F5344CB8AC3E}">
        <p14:creationId xmlns:p14="http://schemas.microsoft.com/office/powerpoint/2010/main" val="406011054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1D38-024C-F4B0-6544-E6CAC7D2EB58}"/>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4123D2FB-4EE2-1E53-851D-4BF5F77B95EC}"/>
              </a:ext>
            </a:extLst>
          </p:cNvPr>
          <p:cNvSpPr>
            <a:spLocks noGrp="1"/>
          </p:cNvSpPr>
          <p:nvPr>
            <p:ph type="subTitle" idx="1"/>
          </p:nvPr>
        </p:nvSpPr>
        <p:spPr/>
        <p:txBody>
          <a:bodyPr/>
          <a:lstStyle/>
          <a:p>
            <a:endParaRPr lang="en-CA"/>
          </a:p>
        </p:txBody>
      </p:sp>
      <p:pic>
        <p:nvPicPr>
          <p:cNvPr id="4" name="Online Media 3" title="It's simple on You Tube session 14">
            <a:hlinkClick r:id="" action="ppaction://media"/>
            <a:extLst>
              <a:ext uri="{FF2B5EF4-FFF2-40B4-BE49-F238E27FC236}">
                <a16:creationId xmlns:a16="http://schemas.microsoft.com/office/drawing/2014/main" id="{A85757B9-0DD3-0B60-4033-7A59663F692C}"/>
              </a:ext>
            </a:extLst>
          </p:cNvPr>
          <p:cNvPicPr>
            <a:picLocks noRot="1" noChangeAspect="1"/>
          </p:cNvPicPr>
          <p:nvPr>
            <a:videoFile r:link="rId1"/>
          </p:nvPr>
        </p:nvPicPr>
        <p:blipFill>
          <a:blip r:embed="rId3"/>
          <a:stretch>
            <a:fillRect/>
          </a:stretch>
        </p:blipFill>
        <p:spPr>
          <a:xfrm>
            <a:off x="0" y="-60385"/>
            <a:ext cx="12192000" cy="6918385"/>
          </a:xfrm>
          <a:prstGeom prst="rect">
            <a:avLst/>
          </a:prstGeom>
        </p:spPr>
      </p:pic>
      <p:sp>
        <p:nvSpPr>
          <p:cNvPr id="5" name="Slide Number Placeholder 4">
            <a:extLst>
              <a:ext uri="{FF2B5EF4-FFF2-40B4-BE49-F238E27FC236}">
                <a16:creationId xmlns:a16="http://schemas.microsoft.com/office/drawing/2014/main" id="{863E2BFC-0D61-96DD-C0E6-A56CCE015A0B}"/>
              </a:ext>
            </a:extLst>
          </p:cNvPr>
          <p:cNvSpPr>
            <a:spLocks noGrp="1"/>
          </p:cNvSpPr>
          <p:nvPr>
            <p:ph type="sldNum" sz="quarter" idx="12"/>
          </p:nvPr>
        </p:nvSpPr>
        <p:spPr/>
        <p:txBody>
          <a:bodyPr/>
          <a:lstStyle/>
          <a:p>
            <a:fld id="{DE029615-5FE5-4EA1-B607-8DEE73EA6451}" type="slidenum">
              <a:rPr lang="en-CA" smtClean="0"/>
              <a:t>104</a:t>
            </a:fld>
            <a:endParaRPr lang="en-CA"/>
          </a:p>
        </p:txBody>
      </p:sp>
    </p:spTree>
    <p:extLst>
      <p:ext uri="{BB962C8B-B14F-4D97-AF65-F5344CB8AC3E}">
        <p14:creationId xmlns:p14="http://schemas.microsoft.com/office/powerpoint/2010/main" val="16209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ttachment theory: How Childhood Effects Relationships">
            <a:hlinkClick r:id="" action="ppaction://media"/>
            <a:extLst>
              <a:ext uri="{FF2B5EF4-FFF2-40B4-BE49-F238E27FC236}">
                <a16:creationId xmlns:a16="http://schemas.microsoft.com/office/drawing/2014/main" id="{ED0270B4-3916-7D89-46D6-702E4EFF080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301BBF96-3129-6906-990E-5F18EDB25E43}"/>
              </a:ext>
            </a:extLst>
          </p:cNvPr>
          <p:cNvSpPr>
            <a:spLocks noGrp="1"/>
          </p:cNvSpPr>
          <p:nvPr>
            <p:ph type="sldNum" sz="quarter" idx="12"/>
          </p:nvPr>
        </p:nvSpPr>
        <p:spPr/>
        <p:txBody>
          <a:bodyPr/>
          <a:lstStyle/>
          <a:p>
            <a:fld id="{DE029615-5FE5-4EA1-B607-8DEE73EA6451}" type="slidenum">
              <a:rPr lang="en-CA" smtClean="0"/>
              <a:t>105</a:t>
            </a:fld>
            <a:endParaRPr lang="en-CA"/>
          </a:p>
        </p:txBody>
      </p:sp>
    </p:spTree>
    <p:extLst>
      <p:ext uri="{BB962C8B-B14F-4D97-AF65-F5344CB8AC3E}">
        <p14:creationId xmlns:p14="http://schemas.microsoft.com/office/powerpoint/2010/main" val="38719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Attachment Theory: How Childhood Affects Life">
            <a:hlinkClick r:id="" action="ppaction://media"/>
            <a:extLst>
              <a:ext uri="{FF2B5EF4-FFF2-40B4-BE49-F238E27FC236}">
                <a16:creationId xmlns:a16="http://schemas.microsoft.com/office/drawing/2014/main" id="{E3A5A07B-B280-48DE-9D64-0FEA8667C77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40E3BBF-08D1-4F31-4714-F95E6D04A03D}"/>
              </a:ext>
            </a:extLst>
          </p:cNvPr>
          <p:cNvSpPr>
            <a:spLocks noGrp="1"/>
          </p:cNvSpPr>
          <p:nvPr>
            <p:ph type="sldNum" sz="quarter" idx="12"/>
          </p:nvPr>
        </p:nvSpPr>
        <p:spPr/>
        <p:txBody>
          <a:bodyPr/>
          <a:lstStyle/>
          <a:p>
            <a:fld id="{DE029615-5FE5-4EA1-B607-8DEE73EA6451}" type="slidenum">
              <a:rPr lang="en-CA" smtClean="0"/>
              <a:t>106</a:t>
            </a:fld>
            <a:endParaRPr lang="en-CA"/>
          </a:p>
        </p:txBody>
      </p:sp>
    </p:spTree>
    <p:extLst>
      <p:ext uri="{BB962C8B-B14F-4D97-AF65-F5344CB8AC3E}">
        <p14:creationId xmlns:p14="http://schemas.microsoft.com/office/powerpoint/2010/main" val="28246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One Subject You Really Need to Study: Your Own Childhood">
            <a:hlinkClick r:id="" action="ppaction://media"/>
            <a:extLst>
              <a:ext uri="{FF2B5EF4-FFF2-40B4-BE49-F238E27FC236}">
                <a16:creationId xmlns:a16="http://schemas.microsoft.com/office/drawing/2014/main" id="{737F8913-D7E9-402E-99FC-E48EE8C970B9}"/>
              </a:ext>
            </a:extLst>
          </p:cNvPr>
          <p:cNvPicPr>
            <a:picLocks noRot="1" noChangeAspect="1"/>
          </p:cNvPicPr>
          <p:nvPr>
            <a:videoFile r:link="rId1"/>
          </p:nvPr>
        </p:nvPicPr>
        <p:blipFill>
          <a:blip r:embed="rId3"/>
          <a:stretch>
            <a:fillRect/>
          </a:stretch>
        </p:blipFill>
        <p:spPr>
          <a:xfrm>
            <a:off x="0" y="0"/>
            <a:ext cx="12192000" cy="6351373"/>
          </a:xfrm>
          <a:prstGeom prst="rect">
            <a:avLst/>
          </a:prstGeom>
        </p:spPr>
      </p:pic>
      <p:sp>
        <p:nvSpPr>
          <p:cNvPr id="2" name="Slide Number Placeholder 1">
            <a:extLst>
              <a:ext uri="{FF2B5EF4-FFF2-40B4-BE49-F238E27FC236}">
                <a16:creationId xmlns:a16="http://schemas.microsoft.com/office/drawing/2014/main" id="{9BC890D9-F4F7-DA17-CCE2-8E4CFFF51187}"/>
              </a:ext>
            </a:extLst>
          </p:cNvPr>
          <p:cNvSpPr>
            <a:spLocks noGrp="1"/>
          </p:cNvSpPr>
          <p:nvPr>
            <p:ph type="sldNum" sz="quarter" idx="12"/>
          </p:nvPr>
        </p:nvSpPr>
        <p:spPr/>
        <p:txBody>
          <a:bodyPr/>
          <a:lstStyle/>
          <a:p>
            <a:fld id="{DE029615-5FE5-4EA1-B607-8DEE73EA6451}" type="slidenum">
              <a:rPr lang="en-CA" smtClean="0"/>
              <a:t>107</a:t>
            </a:fld>
            <a:endParaRPr lang="en-CA"/>
          </a:p>
        </p:txBody>
      </p:sp>
    </p:spTree>
    <p:extLst>
      <p:ext uri="{BB962C8B-B14F-4D97-AF65-F5344CB8AC3E}">
        <p14:creationId xmlns:p14="http://schemas.microsoft.com/office/powerpoint/2010/main" val="22355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SYCHOTHERAPY - John Bowlby">
            <a:hlinkClick r:id="" action="ppaction://media"/>
            <a:extLst>
              <a:ext uri="{FF2B5EF4-FFF2-40B4-BE49-F238E27FC236}">
                <a16:creationId xmlns:a16="http://schemas.microsoft.com/office/drawing/2014/main" id="{A8FE4D0D-31A9-E97A-5D07-040B7A8898B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434ADF84-945C-C0F4-731D-8C49CB8631E3}"/>
              </a:ext>
            </a:extLst>
          </p:cNvPr>
          <p:cNvSpPr>
            <a:spLocks noGrp="1"/>
          </p:cNvSpPr>
          <p:nvPr>
            <p:ph type="sldNum" sz="quarter" idx="12"/>
          </p:nvPr>
        </p:nvSpPr>
        <p:spPr/>
        <p:txBody>
          <a:bodyPr/>
          <a:lstStyle/>
          <a:p>
            <a:fld id="{DE029615-5FE5-4EA1-B607-8DEE73EA6451}" type="slidenum">
              <a:rPr lang="en-CA" smtClean="0"/>
              <a:t>108</a:t>
            </a:fld>
            <a:endParaRPr lang="en-CA"/>
          </a:p>
        </p:txBody>
      </p:sp>
    </p:spTree>
    <p:extLst>
      <p:ext uri="{BB962C8B-B14F-4D97-AF65-F5344CB8AC3E}">
        <p14:creationId xmlns:p14="http://schemas.microsoft.com/office/powerpoint/2010/main" val="19195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ecure, Insecure, Avoidant   Ambivalent Attachment in Mothers   Babies">
            <a:hlinkClick r:id="" action="ppaction://media"/>
            <a:extLst>
              <a:ext uri="{FF2B5EF4-FFF2-40B4-BE49-F238E27FC236}">
                <a16:creationId xmlns:a16="http://schemas.microsoft.com/office/drawing/2014/main" id="{D9D0128E-AC8B-125B-EA7F-E6B87D79BD9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C71D3F41-9176-FCFC-2965-BF9389C6BE29}"/>
              </a:ext>
            </a:extLst>
          </p:cNvPr>
          <p:cNvSpPr>
            <a:spLocks noGrp="1"/>
          </p:cNvSpPr>
          <p:nvPr>
            <p:ph type="sldNum" sz="quarter" idx="12"/>
          </p:nvPr>
        </p:nvSpPr>
        <p:spPr/>
        <p:txBody>
          <a:bodyPr/>
          <a:lstStyle/>
          <a:p>
            <a:fld id="{DE029615-5FE5-4EA1-B607-8DEE73EA6451}" type="slidenum">
              <a:rPr lang="en-CA" smtClean="0"/>
              <a:t>109</a:t>
            </a:fld>
            <a:endParaRPr lang="en-CA"/>
          </a:p>
        </p:txBody>
      </p:sp>
    </p:spTree>
    <p:extLst>
      <p:ext uri="{BB962C8B-B14F-4D97-AF65-F5344CB8AC3E}">
        <p14:creationId xmlns:p14="http://schemas.microsoft.com/office/powerpoint/2010/main" val="19569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82694" y="499702"/>
            <a:ext cx="5301937" cy="742950"/>
          </a:xfrm>
        </p:spPr>
        <p:txBody>
          <a:bodyPr>
            <a:normAutofit fontScale="90000"/>
          </a:bodyPr>
          <a:lstStyle/>
          <a:p>
            <a:pPr algn="ctr"/>
            <a:r>
              <a:rPr lang="en-US" dirty="0">
                <a:solidFill>
                  <a:schemeClr val="bg1"/>
                </a:solidFill>
              </a:rPr>
              <a:t>Homework FROM </a:t>
            </a:r>
            <a:br>
              <a:rPr lang="en-US" dirty="0">
                <a:solidFill>
                  <a:schemeClr val="bg1"/>
                </a:solidFill>
              </a:rPr>
            </a:br>
            <a:r>
              <a:rPr lang="en-US" dirty="0">
                <a:solidFill>
                  <a:schemeClr val="bg1"/>
                </a:solidFill>
              </a:rPr>
              <a:t>LAST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5761703" y="226772"/>
            <a:ext cx="6124675" cy="6694488"/>
          </a:xfrm>
        </p:spPr>
        <p:txBody>
          <a:bodyPr>
            <a:normAutofit fontScale="25000" lnSpcReduction="20000"/>
          </a:bodyPr>
          <a:lstStyle/>
          <a:p>
            <a:pPr marL="0" indent="0">
              <a:lnSpc>
                <a:spcPct val="90000"/>
              </a:lnSpc>
              <a:buNone/>
            </a:pPr>
            <a:endParaRPr lang="en-US" sz="900" dirty="0"/>
          </a:p>
          <a:p>
            <a:pPr marL="45720" indent="0">
              <a:lnSpc>
                <a:spcPct val="90000"/>
              </a:lnSpc>
              <a:buNone/>
            </a:pPr>
            <a:endParaRPr lang="en-US" sz="2400" dirty="0"/>
          </a:p>
          <a:p>
            <a:pPr>
              <a:lnSpc>
                <a:spcPct val="90000"/>
              </a:lnSpc>
            </a:pPr>
            <a:r>
              <a:rPr lang="en-US" sz="11200" dirty="0"/>
              <a:t>Submit questions or comments to </a:t>
            </a:r>
            <a:r>
              <a:rPr lang="en-US" sz="112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11200" dirty="0">
              <a:solidFill>
                <a:schemeClr val="bg1"/>
              </a:solidFill>
            </a:endParaRPr>
          </a:p>
          <a:p>
            <a:pPr>
              <a:lnSpc>
                <a:spcPct val="90000"/>
              </a:lnSpc>
            </a:pPr>
            <a:r>
              <a:rPr lang="en-US" sz="11200" dirty="0"/>
              <a:t>Read Simple manual session 14   </a:t>
            </a:r>
          </a:p>
          <a:p>
            <a:pPr>
              <a:lnSpc>
                <a:spcPct val="90000"/>
              </a:lnSpc>
            </a:pPr>
            <a:r>
              <a:rPr lang="en-US" sz="11200" dirty="0"/>
              <a:t>Do at least 2 advanced chain analysis In the next week</a:t>
            </a:r>
          </a:p>
          <a:p>
            <a:pPr>
              <a:lnSpc>
                <a:spcPct val="90000"/>
              </a:lnSpc>
            </a:pPr>
            <a:r>
              <a:rPr lang="en-US" sz="11200" dirty="0"/>
              <a:t>Continue reviewing and practicing your crisis plans and doing diary cards. </a:t>
            </a:r>
          </a:p>
          <a:p>
            <a:r>
              <a:rPr lang="en-US" sz="11200" dirty="0"/>
              <a:t>Continue tracking all the skills you’ve learned using your skills list</a:t>
            </a:r>
          </a:p>
          <a:p>
            <a:r>
              <a:rPr lang="en-US" sz="11200" dirty="0"/>
              <a:t>Review the homework habits checklist each week. If there’s an item you haven’t checked on the list consider setting a goal to do it(you don’t have to come to the homework group to do that)</a:t>
            </a:r>
          </a:p>
          <a:p>
            <a:r>
              <a:rPr lang="en-US" sz="11200" dirty="0"/>
              <a:t>Do the attachment style questionnaire.</a:t>
            </a:r>
            <a:endParaRPr lang="en-CA" sz="11200" dirty="0"/>
          </a:p>
          <a:p>
            <a:pPr>
              <a:lnSpc>
                <a:spcPct val="90000"/>
              </a:lnSpc>
            </a:pPr>
            <a:endParaRPr lang="en-US" sz="9000" dirty="0"/>
          </a:p>
          <a:p>
            <a:pPr marL="0" indent="0">
              <a:lnSpc>
                <a:spcPct val="90000"/>
              </a:lnSpc>
              <a:buNone/>
            </a:pPr>
            <a:r>
              <a:rPr lang="en-US" sz="900" dirty="0"/>
              <a:t> </a:t>
            </a:r>
          </a:p>
          <a:p>
            <a:pPr marL="0" indent="0">
              <a:lnSpc>
                <a:spcPct val="90000"/>
              </a:lnSpc>
              <a:buNone/>
            </a:pPr>
            <a:endParaRPr lang="en-CA"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p:txBody>
      </p:sp>
      <p:pic>
        <p:nvPicPr>
          <p:cNvPr id="7" name="Picture 6">
            <a:extLst>
              <a:ext uri="{FF2B5EF4-FFF2-40B4-BE49-F238E27FC236}">
                <a16:creationId xmlns:a16="http://schemas.microsoft.com/office/drawing/2014/main" id="{6B3E391F-91FB-416D-963A-ACB4D1D54BC9}"/>
              </a:ext>
            </a:extLst>
          </p:cNvPr>
          <p:cNvPicPr>
            <a:picLocks noChangeAspect="1"/>
          </p:cNvPicPr>
          <p:nvPr/>
        </p:nvPicPr>
        <p:blipFill rotWithShape="1">
          <a:blip r:embed="rId4"/>
          <a:srcRect l="852" r="26184" b="-1"/>
          <a:stretch/>
        </p:blipFill>
        <p:spPr>
          <a:xfrm>
            <a:off x="305622" y="1610611"/>
            <a:ext cx="5301937" cy="437621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C15ACCF5-9CA5-2852-BB64-277FFBB1F50C}"/>
              </a:ext>
            </a:extLst>
          </p:cNvPr>
          <p:cNvSpPr>
            <a:spLocks noGrp="1"/>
          </p:cNvSpPr>
          <p:nvPr>
            <p:ph type="sldNum" sz="quarter" idx="12"/>
          </p:nvPr>
        </p:nvSpPr>
        <p:spPr/>
        <p:txBody>
          <a:bodyPr/>
          <a:lstStyle/>
          <a:p>
            <a:fld id="{F7CB6ECF-184C-441C-A277-9D9EC902153F}" type="slidenum">
              <a:rPr lang="en-CA" smtClean="0"/>
              <a:t>11</a:t>
            </a:fld>
            <a:endParaRPr lang="en-CA"/>
          </a:p>
        </p:txBody>
      </p:sp>
    </p:spTree>
    <p:extLst>
      <p:ext uri="{BB962C8B-B14F-4D97-AF65-F5344CB8AC3E}">
        <p14:creationId xmlns:p14="http://schemas.microsoft.com/office/powerpoint/2010/main" val="375928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Strange Situation - Mary Ainsworth">
            <a:hlinkClick r:id="" action="ppaction://media"/>
            <a:extLst>
              <a:ext uri="{FF2B5EF4-FFF2-40B4-BE49-F238E27FC236}">
                <a16:creationId xmlns:a16="http://schemas.microsoft.com/office/drawing/2014/main" id="{8A170BD7-D86F-4E1B-9385-97664602B4D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4AC1DEEB-D64A-A8C9-3E54-2DB5A6D40781}"/>
              </a:ext>
            </a:extLst>
          </p:cNvPr>
          <p:cNvSpPr>
            <a:spLocks noGrp="1"/>
          </p:cNvSpPr>
          <p:nvPr>
            <p:ph type="sldNum" sz="quarter" idx="12"/>
          </p:nvPr>
        </p:nvSpPr>
        <p:spPr/>
        <p:txBody>
          <a:bodyPr/>
          <a:lstStyle/>
          <a:p>
            <a:fld id="{DE029615-5FE5-4EA1-B607-8DEE73EA6451}" type="slidenum">
              <a:rPr lang="en-CA" smtClean="0"/>
              <a:t>110</a:t>
            </a:fld>
            <a:endParaRPr lang="en-CA"/>
          </a:p>
        </p:txBody>
      </p:sp>
    </p:spTree>
    <p:extLst>
      <p:ext uri="{BB962C8B-B14F-4D97-AF65-F5344CB8AC3E}">
        <p14:creationId xmlns:p14="http://schemas.microsoft.com/office/powerpoint/2010/main" val="24123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aby crying to moms singing.mp4">
            <a:hlinkClick r:id="" action="ppaction://media"/>
            <a:extLst>
              <a:ext uri="{FF2B5EF4-FFF2-40B4-BE49-F238E27FC236}">
                <a16:creationId xmlns:a16="http://schemas.microsoft.com/office/drawing/2014/main" id="{2798AC54-9528-C477-9D77-760711286174}"/>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2C7AEDF3-05C9-5509-3CA8-93EF17BFF6AB}"/>
              </a:ext>
            </a:extLst>
          </p:cNvPr>
          <p:cNvSpPr>
            <a:spLocks noGrp="1"/>
          </p:cNvSpPr>
          <p:nvPr>
            <p:ph type="sldNum" sz="quarter" idx="12"/>
          </p:nvPr>
        </p:nvSpPr>
        <p:spPr/>
        <p:txBody>
          <a:bodyPr/>
          <a:lstStyle/>
          <a:p>
            <a:fld id="{DE029615-5FE5-4EA1-B607-8DEE73EA6451}" type="slidenum">
              <a:rPr lang="en-CA" smtClean="0"/>
              <a:t>111</a:t>
            </a:fld>
            <a:endParaRPr lang="en-CA"/>
          </a:p>
        </p:txBody>
      </p:sp>
    </p:spTree>
    <p:extLst>
      <p:ext uri="{BB962C8B-B14F-4D97-AF65-F5344CB8AC3E}">
        <p14:creationId xmlns:p14="http://schemas.microsoft.com/office/powerpoint/2010/main" val="7667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C48E16-C27B-050A-19E9-44811F9B41E5}"/>
              </a:ext>
            </a:extLst>
          </p:cNvPr>
          <p:cNvSpPr txBox="1"/>
          <p:nvPr/>
        </p:nvSpPr>
        <p:spPr>
          <a:xfrm>
            <a:off x="0" y="0"/>
            <a:ext cx="12192000" cy="3139321"/>
          </a:xfrm>
          <a:prstGeom prst="rect">
            <a:avLst/>
          </a:prstGeom>
          <a:noFill/>
        </p:spPr>
        <p:txBody>
          <a:bodyPr wrap="square">
            <a:spAutoFit/>
          </a:bodyPr>
          <a:lstStyle/>
          <a:p>
            <a:r>
              <a:rPr lang="en-US" dirty="0">
                <a:latin typeface="Arial" panose="020B0604020202020204" pitchFamily="34" charset="0"/>
              </a:rPr>
              <a:t>(1)</a:t>
            </a:r>
            <a:r>
              <a:rPr lang="en-US" b="0" i="0" dirty="0">
                <a:effectLst/>
                <a:latin typeface="Arial" panose="020B0604020202020204" pitchFamily="34" charset="0"/>
              </a:rPr>
              <a:t>John Bowlby was a British psychologist, psychiatrist, and psychoanalyst known for his pioneering work in attachment theory. He was born on February 26, 1907, in London, England, and passed away on September 2, 1990. Bowlby studied medicine at the University of Cambridge and later pursued a career in child psychiatry.</a:t>
            </a:r>
            <a:br>
              <a:rPr lang="en-US" dirty="0"/>
            </a:br>
            <a:r>
              <a:rPr lang="en-US" b="0" i="0" dirty="0">
                <a:effectLst/>
                <a:latin typeface="Arial" panose="020B0604020202020204" pitchFamily="34" charset="0"/>
              </a:rPr>
              <a:t>One of his most significant contributions to psychology was the development of attachment theory, which emphasizes the importance of early relationships between infants and their caregivers in shaping later development and behavior. Bowlby's work has had a profound influence on the fields of psychology, child development, and psychotherapy.</a:t>
            </a:r>
            <a:br>
              <a:rPr lang="en-US" dirty="0"/>
            </a:br>
            <a:r>
              <a:rPr lang="en-US" b="0" i="0" dirty="0">
                <a:effectLst/>
                <a:latin typeface="Arial" panose="020B0604020202020204" pitchFamily="34" charset="0"/>
              </a:rPr>
              <a:t>Throughout his career, Bowlby held various academic and clinical positions, including serving as the head of the Children's Department at the Tavistock Clinic in London. He also wrote several influential books, including "Attachment and Loss," which further elaborated on his theory of attachment.</a:t>
            </a:r>
            <a:br>
              <a:rPr lang="en-US" dirty="0"/>
            </a:br>
            <a:r>
              <a:rPr lang="en-US" b="0" i="0" dirty="0">
                <a:effectLst/>
                <a:latin typeface="Arial" panose="020B0604020202020204" pitchFamily="34" charset="0"/>
              </a:rPr>
              <a:t>John Bowlby's work has had a lasting impact on our understanding of human relationships and development, and he is widely regarded as one of the most influential psychologists of the 20th century</a:t>
            </a:r>
            <a:endParaRPr lang="en-CA" dirty="0"/>
          </a:p>
        </p:txBody>
      </p:sp>
      <p:sp>
        <p:nvSpPr>
          <p:cNvPr id="2" name="Slide Number Placeholder 1">
            <a:extLst>
              <a:ext uri="{FF2B5EF4-FFF2-40B4-BE49-F238E27FC236}">
                <a16:creationId xmlns:a16="http://schemas.microsoft.com/office/drawing/2014/main" id="{D6621522-0FD9-BF47-E3DC-3A2EA0449A07}"/>
              </a:ext>
            </a:extLst>
          </p:cNvPr>
          <p:cNvSpPr>
            <a:spLocks noGrp="1"/>
          </p:cNvSpPr>
          <p:nvPr>
            <p:ph type="sldNum" sz="quarter" idx="12"/>
          </p:nvPr>
        </p:nvSpPr>
        <p:spPr/>
        <p:txBody>
          <a:bodyPr/>
          <a:lstStyle/>
          <a:p>
            <a:fld id="{DE029615-5FE5-4EA1-B607-8DEE73EA6451}" type="slidenum">
              <a:rPr lang="en-CA" smtClean="0"/>
              <a:t>112</a:t>
            </a:fld>
            <a:endParaRPr lang="en-CA"/>
          </a:p>
        </p:txBody>
      </p:sp>
    </p:spTree>
    <p:extLst>
      <p:ext uri="{BB962C8B-B14F-4D97-AF65-F5344CB8AC3E}">
        <p14:creationId xmlns:p14="http://schemas.microsoft.com/office/powerpoint/2010/main" val="15033387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DF7588-3660-D520-E8F8-8C15724AA2EE}"/>
              </a:ext>
            </a:extLst>
          </p:cNvPr>
          <p:cNvSpPr txBox="1"/>
          <p:nvPr/>
        </p:nvSpPr>
        <p:spPr>
          <a:xfrm>
            <a:off x="21336" y="0"/>
            <a:ext cx="12192000" cy="4247317"/>
          </a:xfrm>
          <a:prstGeom prst="rect">
            <a:avLst/>
          </a:prstGeom>
          <a:noFill/>
        </p:spPr>
        <p:txBody>
          <a:bodyPr wrap="square">
            <a:spAutoFit/>
          </a:bodyPr>
          <a:lstStyle/>
          <a:p>
            <a:r>
              <a:rPr lang="en-US" b="0" i="0" dirty="0">
                <a:effectLst/>
                <a:latin typeface="Arial" panose="020B0604020202020204" pitchFamily="34" charset="0"/>
              </a:rPr>
              <a:t>(2)Konrad Lorenz was an Austrian zoologist, ethologist, and ornithologist who is best known for his pioneering work in the study of animal behavior, particularly in the field of ethology. He was born on November 7, 1903, in Vienna, Austria, and passed away on February 27, 1989.</a:t>
            </a:r>
            <a:br>
              <a:rPr lang="en-US" dirty="0"/>
            </a:br>
            <a:r>
              <a:rPr lang="en-US" b="0" i="0" dirty="0">
                <a:effectLst/>
                <a:latin typeface="Arial" panose="020B0604020202020204" pitchFamily="34" charset="0"/>
              </a:rPr>
              <a:t>Lorenz is considered one of the founding figures of modern ethology, which is the scientific study of animal behavior in their natural environments. He is known for his research on instinctive behavior, imprinting, and the social behavior of animals, particularly birds.</a:t>
            </a:r>
            <a:br>
              <a:rPr lang="en-US" dirty="0"/>
            </a:br>
            <a:r>
              <a:rPr lang="en-US" b="0" i="0" dirty="0">
                <a:effectLst/>
                <a:latin typeface="Arial" panose="020B0604020202020204" pitchFamily="34" charset="0"/>
              </a:rPr>
              <a:t>One of Lorenz's most famous contributions to the field of ethology is his research on imprinting, a form of rapid learning that occurs during a critical period in an animal's development. He famously conducted experiments with geese and ducks, demonstrating how these birds imprint on the first moving object they see after hatching, often following it as if it were their parent.</a:t>
            </a:r>
            <a:br>
              <a:rPr lang="en-US" dirty="0"/>
            </a:br>
            <a:r>
              <a:rPr lang="en-US" b="0" i="0" dirty="0">
                <a:effectLst/>
                <a:latin typeface="Arial" panose="020B0604020202020204" pitchFamily="34" charset="0"/>
              </a:rPr>
              <a:t>Lorenz's work on imprinting and other aspects of animal behavior had a significant impact on the fields of biology, psychology, and anthropology. He was awarded the Nobel Prize in Physiology or Medicine in 1973, along with Karl von Frisch and </a:t>
            </a:r>
            <a:r>
              <a:rPr lang="en-US" b="0" i="0" dirty="0" err="1">
                <a:effectLst/>
                <a:latin typeface="Arial" panose="020B0604020202020204" pitchFamily="34" charset="0"/>
              </a:rPr>
              <a:t>Nikolaas</a:t>
            </a:r>
            <a:r>
              <a:rPr lang="en-US" b="0" i="0" dirty="0">
                <a:effectLst/>
                <a:latin typeface="Arial" panose="020B0604020202020204" pitchFamily="34" charset="0"/>
              </a:rPr>
              <a:t> Tinbergen, for their contributions to the study of animal behavior.</a:t>
            </a:r>
            <a:br>
              <a:rPr lang="en-US" dirty="0"/>
            </a:br>
            <a:r>
              <a:rPr lang="en-US" b="0" i="0" dirty="0">
                <a:effectLst/>
                <a:latin typeface="Arial" panose="020B0604020202020204" pitchFamily="34" charset="0"/>
              </a:rPr>
              <a:t>Konrad Lorenz's research and writings have had a lasting influence on our understanding of animal behavior and the evolutionary basis of social behavior in animals</a:t>
            </a:r>
            <a:endParaRPr lang="en-CA" dirty="0"/>
          </a:p>
        </p:txBody>
      </p:sp>
      <p:sp>
        <p:nvSpPr>
          <p:cNvPr id="2" name="Slide Number Placeholder 1">
            <a:extLst>
              <a:ext uri="{FF2B5EF4-FFF2-40B4-BE49-F238E27FC236}">
                <a16:creationId xmlns:a16="http://schemas.microsoft.com/office/drawing/2014/main" id="{B6FFDD2F-7520-34EC-335D-B7329FE7F326}"/>
              </a:ext>
            </a:extLst>
          </p:cNvPr>
          <p:cNvSpPr>
            <a:spLocks noGrp="1"/>
          </p:cNvSpPr>
          <p:nvPr>
            <p:ph type="sldNum" sz="quarter" idx="12"/>
          </p:nvPr>
        </p:nvSpPr>
        <p:spPr/>
        <p:txBody>
          <a:bodyPr/>
          <a:lstStyle/>
          <a:p>
            <a:fld id="{DE029615-5FE5-4EA1-B607-8DEE73EA6451}" type="slidenum">
              <a:rPr lang="en-CA" smtClean="0"/>
              <a:t>113</a:t>
            </a:fld>
            <a:endParaRPr lang="en-CA"/>
          </a:p>
        </p:txBody>
      </p:sp>
    </p:spTree>
    <p:extLst>
      <p:ext uri="{BB962C8B-B14F-4D97-AF65-F5344CB8AC3E}">
        <p14:creationId xmlns:p14="http://schemas.microsoft.com/office/powerpoint/2010/main" val="3437537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27D4BF-47E0-3B0A-4100-1D93F613866B}"/>
              </a:ext>
            </a:extLst>
          </p:cNvPr>
          <p:cNvSpPr txBox="1"/>
          <p:nvPr/>
        </p:nvSpPr>
        <p:spPr>
          <a:xfrm>
            <a:off x="152400" y="160306"/>
            <a:ext cx="11887200" cy="4801314"/>
          </a:xfrm>
          <a:prstGeom prst="rect">
            <a:avLst/>
          </a:prstGeom>
          <a:noFill/>
        </p:spPr>
        <p:txBody>
          <a:bodyPr wrap="square">
            <a:spAutoFit/>
          </a:bodyPr>
          <a:lstStyle/>
          <a:p>
            <a:r>
              <a:rPr lang="en-US" b="0" i="0" dirty="0">
                <a:effectLst/>
                <a:latin typeface="Arial" panose="020B0604020202020204" pitchFamily="34" charset="0"/>
              </a:rPr>
              <a:t>(3)Mary Ainsworth was a Canadian developmental psychologist known for her groundbreaking work in attachment theory. She was born on December 1, 1913, in Glendale, Ohio, and passed away on March 21, 1999. Ainsworth is best known for her research on the attachment bond between infants and their caregivers.</a:t>
            </a:r>
            <a:br>
              <a:rPr lang="en-US" dirty="0"/>
            </a:br>
            <a:r>
              <a:rPr lang="en-US" b="0" i="0" dirty="0">
                <a:effectLst/>
                <a:latin typeface="Arial" panose="020B0604020202020204" pitchFamily="34" charset="0"/>
              </a:rPr>
              <a:t>Ainsworth's research, conducted in collaboration with John Bowlby, focused on the ways in which infants form attachments to their primary caregivers and how these early relationships influence later development. She is particularly known for developing the "Strange Situation" procedure, a laboratory experiment designed to assess the quality of attachment between infants and their caregivers.</a:t>
            </a:r>
            <a:br>
              <a:rPr lang="en-US" dirty="0"/>
            </a:br>
            <a:r>
              <a:rPr lang="en-US" b="0" i="0" dirty="0">
                <a:effectLst/>
                <a:latin typeface="Arial" panose="020B0604020202020204" pitchFamily="34" charset="0"/>
              </a:rPr>
              <a:t>Through her research, Ainsworth identified different attachment styles, such as secure attachment, insecure-avoidant attachment, and insecure-ambivalent attachment, each of which has implications for the child's emotional and social development. Her work has had a profound impact on our understanding of the importance of early relationships in shaping a child's development and well-being.</a:t>
            </a:r>
            <a:br>
              <a:rPr lang="en-US" dirty="0"/>
            </a:br>
            <a:r>
              <a:rPr lang="en-US" b="0" i="0" dirty="0">
                <a:effectLst/>
                <a:latin typeface="Arial" panose="020B0604020202020204" pitchFamily="34" charset="0"/>
              </a:rPr>
              <a:t>Ainsworth held various academic positions throughout her career, including serving as a professor at Johns Hopkins University. She received numerous awards and honors for her contributions to the field of developmental psychology, and her research continues to be influential in the study of child development and attachment.</a:t>
            </a:r>
          </a:p>
          <a:p>
            <a:r>
              <a:rPr lang="en-US" b="0" i="0" dirty="0">
                <a:effectLst/>
                <a:latin typeface="Arial" panose="020B0604020202020204" pitchFamily="34" charset="0"/>
              </a:rPr>
              <a:t>Mary Ainsworth's work has had a lasting impact on the field of psychology, particularly in the areas of attachment theory and child development. She is widely regarded as one of the most influential psychologists of the 20th century</a:t>
            </a:r>
            <a:endParaRPr lang="en-CA" dirty="0"/>
          </a:p>
        </p:txBody>
      </p:sp>
      <p:sp>
        <p:nvSpPr>
          <p:cNvPr id="2" name="Slide Number Placeholder 1">
            <a:extLst>
              <a:ext uri="{FF2B5EF4-FFF2-40B4-BE49-F238E27FC236}">
                <a16:creationId xmlns:a16="http://schemas.microsoft.com/office/drawing/2014/main" id="{EAD465DA-6D21-8E0A-FFA5-BD0BB9A3692E}"/>
              </a:ext>
            </a:extLst>
          </p:cNvPr>
          <p:cNvSpPr>
            <a:spLocks noGrp="1"/>
          </p:cNvSpPr>
          <p:nvPr>
            <p:ph type="sldNum" sz="quarter" idx="12"/>
          </p:nvPr>
        </p:nvSpPr>
        <p:spPr/>
        <p:txBody>
          <a:bodyPr/>
          <a:lstStyle/>
          <a:p>
            <a:fld id="{DE029615-5FE5-4EA1-B607-8DEE73EA6451}" type="slidenum">
              <a:rPr lang="en-CA" smtClean="0"/>
              <a:t>114</a:t>
            </a:fld>
            <a:endParaRPr lang="en-CA"/>
          </a:p>
        </p:txBody>
      </p:sp>
    </p:spTree>
    <p:extLst>
      <p:ext uri="{BB962C8B-B14F-4D97-AF65-F5344CB8AC3E}">
        <p14:creationId xmlns:p14="http://schemas.microsoft.com/office/powerpoint/2010/main" val="42617408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CDEEE2-56B5-FC51-909C-D89FE894237F}"/>
              </a:ext>
            </a:extLst>
          </p:cNvPr>
          <p:cNvSpPr txBox="1"/>
          <p:nvPr/>
        </p:nvSpPr>
        <p:spPr>
          <a:xfrm>
            <a:off x="156972" y="125069"/>
            <a:ext cx="11878056" cy="4524315"/>
          </a:xfrm>
          <a:prstGeom prst="rect">
            <a:avLst/>
          </a:prstGeom>
          <a:noFill/>
        </p:spPr>
        <p:txBody>
          <a:bodyPr wrap="square">
            <a:spAutoFit/>
          </a:bodyPr>
          <a:lstStyle/>
          <a:p>
            <a:r>
              <a:rPr lang="en-US" b="0" i="0" dirty="0">
                <a:effectLst/>
                <a:latin typeface="Arial" panose="020B0604020202020204" pitchFamily="34" charset="0"/>
              </a:rPr>
              <a:t>Ainsworth identified several key traits of securely attached children based on her research in attachment theory. Securely attached children typically exhibit the following characteristics:</a:t>
            </a:r>
            <a:br>
              <a:rPr lang="en-US" dirty="0"/>
            </a:br>
            <a:r>
              <a:rPr lang="en-US" b="0" i="0" dirty="0">
                <a:effectLst/>
                <a:latin typeface="Arial" panose="020B0604020202020204" pitchFamily="34" charset="0"/>
              </a:rPr>
              <a:t>1. Proximity Seeking: Securely attached children feel comfortable seeking proximity to their primary caregiver when they are distressed or in need of comfort. They see their caregiver as a secure base from which to explore the world.</a:t>
            </a:r>
            <a:br>
              <a:rPr lang="en-US" dirty="0"/>
            </a:br>
            <a:r>
              <a:rPr lang="en-US" b="0" i="0" dirty="0">
                <a:effectLst/>
                <a:latin typeface="Arial" panose="020B0604020202020204" pitchFamily="34" charset="0"/>
              </a:rPr>
              <a:t>2. Exploration and Curiosity: Securely attached children are curious, independent, and eager to explore their environment. They feel confident to venture out and engage with the world around them because they trust that their caregiver will be there to provide support and comfort when needed.</a:t>
            </a:r>
            <a:br>
              <a:rPr lang="en-US" dirty="0"/>
            </a:br>
            <a:r>
              <a:rPr lang="en-US" b="0" i="0" dirty="0">
                <a:effectLst/>
                <a:latin typeface="Arial" panose="020B0604020202020204" pitchFamily="34" charset="0"/>
              </a:rPr>
              <a:t>3. Emotional Regulation: Securely attached children are able to regulate their emotions effectively, seeking comfort from their caregiver when upset and using their caregiver as a source of security and reassurance.</a:t>
            </a:r>
            <a:br>
              <a:rPr lang="en-US" dirty="0"/>
            </a:br>
            <a:r>
              <a:rPr lang="en-US" b="0" i="0" dirty="0">
                <a:effectLst/>
                <a:latin typeface="Arial" panose="020B0604020202020204" pitchFamily="34" charset="0"/>
              </a:rPr>
              <a:t>4. Social Competence:Securely attached children tend to have positive social relationships with others, as they have a strong foundation of trust and security from their early attachment experiences.</a:t>
            </a:r>
            <a:br>
              <a:rPr lang="en-US" dirty="0"/>
            </a:br>
            <a:r>
              <a:rPr lang="en-US" b="0" i="0" dirty="0">
                <a:effectLst/>
                <a:latin typeface="Arial" panose="020B0604020202020204" pitchFamily="34" charset="0"/>
              </a:rPr>
              <a:t>These traits of securely attached children reflect a healthy and secure attachment bond with their primary caregiver. Such children are likely to develop a positive sense of self, healthy relationships with others, and effective coping mechanisms for dealing with stress and challenges. Secure attachment in early childhood is associated with better emotional regulation, social skills, and overall well-being throughout life</a:t>
            </a:r>
            <a:endParaRPr lang="en-CA" dirty="0"/>
          </a:p>
        </p:txBody>
      </p:sp>
      <p:sp>
        <p:nvSpPr>
          <p:cNvPr id="2" name="Slide Number Placeholder 1">
            <a:extLst>
              <a:ext uri="{FF2B5EF4-FFF2-40B4-BE49-F238E27FC236}">
                <a16:creationId xmlns:a16="http://schemas.microsoft.com/office/drawing/2014/main" id="{48F20C06-9E65-C46C-1C43-F043BAA21AD1}"/>
              </a:ext>
            </a:extLst>
          </p:cNvPr>
          <p:cNvSpPr>
            <a:spLocks noGrp="1"/>
          </p:cNvSpPr>
          <p:nvPr>
            <p:ph type="sldNum" sz="quarter" idx="12"/>
          </p:nvPr>
        </p:nvSpPr>
        <p:spPr/>
        <p:txBody>
          <a:bodyPr/>
          <a:lstStyle/>
          <a:p>
            <a:fld id="{DE029615-5FE5-4EA1-B607-8DEE73EA6451}" type="slidenum">
              <a:rPr lang="en-CA" smtClean="0"/>
              <a:t>115</a:t>
            </a:fld>
            <a:endParaRPr lang="en-CA"/>
          </a:p>
        </p:txBody>
      </p:sp>
    </p:spTree>
    <p:extLst>
      <p:ext uri="{BB962C8B-B14F-4D97-AF65-F5344CB8AC3E}">
        <p14:creationId xmlns:p14="http://schemas.microsoft.com/office/powerpoint/2010/main" val="444395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547647-3F8F-EF88-DD87-40BC19A4D84B}"/>
              </a:ext>
            </a:extLst>
          </p:cNvPr>
          <p:cNvSpPr txBox="1"/>
          <p:nvPr/>
        </p:nvSpPr>
        <p:spPr>
          <a:xfrm>
            <a:off x="102108" y="88261"/>
            <a:ext cx="11987784" cy="5909310"/>
          </a:xfrm>
          <a:prstGeom prst="rect">
            <a:avLst/>
          </a:prstGeom>
          <a:noFill/>
        </p:spPr>
        <p:txBody>
          <a:bodyPr wrap="square">
            <a:spAutoFit/>
          </a:bodyPr>
          <a:lstStyle/>
          <a:p>
            <a:r>
              <a:rPr lang="en-US" b="0" i="0" dirty="0">
                <a:effectLst/>
                <a:latin typeface="Arial" panose="020B0604020202020204" pitchFamily="34" charset="0"/>
              </a:rPr>
              <a:t>Mary Ainsworth also identified several key traits of parents of securely attached children based on her research in attachment theory. Parents of securely attached children typically exhibit the following characteristics:</a:t>
            </a:r>
            <a:br>
              <a:rPr lang="en-US" dirty="0"/>
            </a:br>
            <a:r>
              <a:rPr lang="en-US" b="0" i="0" dirty="0">
                <a:effectLst/>
                <a:latin typeface="Arial" panose="020B0604020202020204" pitchFamily="34" charset="0"/>
              </a:rPr>
              <a:t>1. Sensitive and Responsive: Parents of securely attached children are attuned to their child's needs and emotions, responding promptly and appropriately to their cues for comfort and support. They are sensitive to their child's signals and provide a secure base from which the child can explore the world.</a:t>
            </a:r>
            <a:br>
              <a:rPr lang="en-US" dirty="0"/>
            </a:br>
            <a:r>
              <a:rPr lang="en-US" b="0" i="0" dirty="0">
                <a:effectLst/>
                <a:latin typeface="Arial" panose="020B0604020202020204" pitchFamily="34" charset="0"/>
              </a:rPr>
              <a:t>2. Consistent and Predictable: Parents of securely attached children provide a consistent and predictable caregiving environment, establishing routines and boundaries that help the child feel safe and secure. They are reliable sources of comfort and support for their child.</a:t>
            </a:r>
            <a:br>
              <a:rPr lang="en-US" dirty="0"/>
            </a:br>
            <a:r>
              <a:rPr lang="en-US" b="0" i="0" dirty="0">
                <a:effectLst/>
                <a:latin typeface="Arial" panose="020B0604020202020204" pitchFamily="34" charset="0"/>
              </a:rPr>
              <a:t>3. Warm and Affectionate: Parents of securely attached children show warmth, affection, and emotional availability towards their child. They express love and care through physical touch, verbal expressions, and positive interactions that foster a strong emotional bond.</a:t>
            </a:r>
            <a:br>
              <a:rPr lang="en-US" dirty="0"/>
            </a:br>
            <a:r>
              <a:rPr lang="en-US" b="0" i="0" dirty="0">
                <a:effectLst/>
                <a:latin typeface="Arial" panose="020B0604020202020204" pitchFamily="34" charset="0"/>
              </a:rPr>
              <a:t>4. Emotionally Available: Parents of securely attached children are emotionally available and responsive to their child's emotional needs. They validate their child's feelings, provide comfort during times of distress, and help the child regulate their emotions effectively.</a:t>
            </a:r>
            <a:br>
              <a:rPr lang="en-US" dirty="0"/>
            </a:br>
            <a:r>
              <a:rPr lang="en-US" b="0" i="0" dirty="0">
                <a:effectLst/>
                <a:latin typeface="Arial" panose="020B0604020202020204" pitchFamily="34" charset="0"/>
              </a:rPr>
              <a:t>5. Supportive of Independence: Parents of securely attached children encourage their child's independence and autonomy, while also being available for support and guidance when needed. They foster a sense of security and confidence in their child's exploration of the world.</a:t>
            </a:r>
            <a:br>
              <a:rPr lang="en-US" dirty="0"/>
            </a:br>
            <a:r>
              <a:rPr lang="en-US" b="0" i="0" dirty="0">
                <a:effectLst/>
                <a:latin typeface="Arial" panose="020B0604020202020204" pitchFamily="34" charset="0"/>
              </a:rPr>
              <a:t>These traits of parents of securely attached children reflect a secure and nurturing caregiving environment that promotes the development of a strong attachment bond between parent and child. By providing sensitive, responsive, and supportive care, parents can help their child develop a secure attachment style that lays the foundation for healthy emotional and social development</a:t>
            </a:r>
            <a:endParaRPr lang="en-CA" dirty="0"/>
          </a:p>
        </p:txBody>
      </p:sp>
      <p:sp>
        <p:nvSpPr>
          <p:cNvPr id="2" name="Slide Number Placeholder 1">
            <a:extLst>
              <a:ext uri="{FF2B5EF4-FFF2-40B4-BE49-F238E27FC236}">
                <a16:creationId xmlns:a16="http://schemas.microsoft.com/office/drawing/2014/main" id="{E2C7237B-7385-0FA1-3889-EC087A34F753}"/>
              </a:ext>
            </a:extLst>
          </p:cNvPr>
          <p:cNvSpPr>
            <a:spLocks noGrp="1"/>
          </p:cNvSpPr>
          <p:nvPr>
            <p:ph type="sldNum" sz="quarter" idx="12"/>
          </p:nvPr>
        </p:nvSpPr>
        <p:spPr/>
        <p:txBody>
          <a:bodyPr/>
          <a:lstStyle/>
          <a:p>
            <a:fld id="{DE029615-5FE5-4EA1-B607-8DEE73EA6451}" type="slidenum">
              <a:rPr lang="en-CA" smtClean="0"/>
              <a:t>116</a:t>
            </a:fld>
            <a:endParaRPr lang="en-CA"/>
          </a:p>
        </p:txBody>
      </p:sp>
    </p:spTree>
    <p:extLst>
      <p:ext uri="{BB962C8B-B14F-4D97-AF65-F5344CB8AC3E}">
        <p14:creationId xmlns:p14="http://schemas.microsoft.com/office/powerpoint/2010/main" val="34498570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63327-E589-2329-599C-40C026DBB7A3}"/>
              </a:ext>
            </a:extLst>
          </p:cNvPr>
          <p:cNvSpPr txBox="1"/>
          <p:nvPr/>
        </p:nvSpPr>
        <p:spPr>
          <a:xfrm>
            <a:off x="0" y="160306"/>
            <a:ext cx="11905488" cy="4801314"/>
          </a:xfrm>
          <a:prstGeom prst="rect">
            <a:avLst/>
          </a:prstGeom>
          <a:noFill/>
        </p:spPr>
        <p:txBody>
          <a:bodyPr wrap="square">
            <a:spAutoFit/>
          </a:bodyPr>
          <a:lstStyle/>
          <a:p>
            <a:r>
              <a:rPr lang="en-US" b="0" i="0" dirty="0">
                <a:effectLst/>
                <a:latin typeface="Arial" panose="020B0604020202020204" pitchFamily="34" charset="0"/>
              </a:rPr>
              <a:t>(4)Harry Harlow was an American psychologist known for his groundbreaking research on social isolation, maternal separation, and the importance of contact comfort in the development of infant attachment. He was born on October 31, 1905, in Fairfield, Iowa, and passed away on December 6, 1981.</a:t>
            </a:r>
            <a:br>
              <a:rPr lang="en-US" dirty="0"/>
            </a:br>
            <a:r>
              <a:rPr lang="en-US" b="0" i="0" dirty="0">
                <a:effectLst/>
                <a:latin typeface="Arial" panose="020B0604020202020204" pitchFamily="34" charset="0"/>
              </a:rPr>
              <a:t>One of the most important aspects of Harry Harlow's work was his series of experiments with rhesus monkeys, in which he studied the effects of maternal separation and social isolation on their behavior and development. Harlow's research challenged prevailing beliefs at the time that feeding was the primary basis for infant-mother attachment.</a:t>
            </a:r>
            <a:br>
              <a:rPr lang="en-US" dirty="0"/>
            </a:br>
            <a:r>
              <a:rPr lang="en-US" b="0" i="0" dirty="0">
                <a:effectLst/>
                <a:latin typeface="Arial" panose="020B0604020202020204" pitchFamily="34" charset="0"/>
              </a:rPr>
              <a:t>Harlow's most famous experiments involved surrogate mothers made of wire and cloth. He found that infant monkeys preferred the cloth mother, even when it did not provide food, demonstrating the importance of contact comfort and emotional support in attachment relationships. This research highlighted the critical role of social and emotional interactions in the development of healthy attachment bonds.</a:t>
            </a:r>
            <a:br>
              <a:rPr lang="en-US" dirty="0"/>
            </a:br>
            <a:r>
              <a:rPr lang="en-US" b="0" i="0" dirty="0">
                <a:effectLst/>
                <a:latin typeface="Arial" panose="020B0604020202020204" pitchFamily="34" charset="0"/>
              </a:rPr>
              <a:t>Additionally, Harlow's work shed light on the negative effects of maternal deprivation and social isolation on the psychological well-being of primates, emphasizing the importance of early social experiences in shaping behavior and emotional development.</a:t>
            </a:r>
            <a:br>
              <a:rPr lang="en-US" dirty="0"/>
            </a:br>
            <a:r>
              <a:rPr lang="en-US" b="0" i="0" dirty="0">
                <a:effectLst/>
                <a:latin typeface="Arial" panose="020B0604020202020204" pitchFamily="34" charset="0"/>
              </a:rPr>
              <a:t>Despite controversy surrounding the ethics of his experiments, Harry Harlow's research significantly influenced our understanding of attachment, social behavior, and the psychological effects of early experiences on development. His work continues to be studied and cited in the fields of psychology, child development, and animal behavior.</a:t>
            </a:r>
            <a:endParaRPr lang="en-CA" dirty="0"/>
          </a:p>
        </p:txBody>
      </p:sp>
      <p:sp>
        <p:nvSpPr>
          <p:cNvPr id="2" name="Slide Number Placeholder 1">
            <a:extLst>
              <a:ext uri="{FF2B5EF4-FFF2-40B4-BE49-F238E27FC236}">
                <a16:creationId xmlns:a16="http://schemas.microsoft.com/office/drawing/2014/main" id="{B4F32119-51CB-0C7C-4473-8C69E0508624}"/>
              </a:ext>
            </a:extLst>
          </p:cNvPr>
          <p:cNvSpPr>
            <a:spLocks noGrp="1"/>
          </p:cNvSpPr>
          <p:nvPr>
            <p:ph type="sldNum" sz="quarter" idx="12"/>
          </p:nvPr>
        </p:nvSpPr>
        <p:spPr/>
        <p:txBody>
          <a:bodyPr/>
          <a:lstStyle/>
          <a:p>
            <a:fld id="{DE029615-5FE5-4EA1-B607-8DEE73EA6451}" type="slidenum">
              <a:rPr lang="en-CA" smtClean="0"/>
              <a:t>117</a:t>
            </a:fld>
            <a:endParaRPr lang="en-CA"/>
          </a:p>
        </p:txBody>
      </p:sp>
    </p:spTree>
    <p:extLst>
      <p:ext uri="{BB962C8B-B14F-4D97-AF65-F5344CB8AC3E}">
        <p14:creationId xmlns:p14="http://schemas.microsoft.com/office/powerpoint/2010/main" val="1979435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74C597-1EB8-1D72-0CAC-671F2942F61C}"/>
              </a:ext>
            </a:extLst>
          </p:cNvPr>
          <p:cNvSpPr txBox="1"/>
          <p:nvPr/>
        </p:nvSpPr>
        <p:spPr>
          <a:xfrm>
            <a:off x="152400" y="82028"/>
            <a:ext cx="11887200" cy="4524315"/>
          </a:xfrm>
          <a:prstGeom prst="rect">
            <a:avLst/>
          </a:prstGeom>
          <a:noFill/>
        </p:spPr>
        <p:txBody>
          <a:bodyPr wrap="square">
            <a:spAutoFit/>
          </a:bodyPr>
          <a:lstStyle/>
          <a:p>
            <a:r>
              <a:rPr lang="en-US" b="0" i="0" dirty="0">
                <a:effectLst/>
                <a:latin typeface="Arial" panose="020B0604020202020204" pitchFamily="34" charset="0"/>
              </a:rPr>
              <a:t>(5)Mary Main is a prominent developmental psychologist known for her significant contributions to attachment theory. She is best known for her work on the development of the Adult Attachment Interview (AAI) and the discovery of the Disorganized Attachment classification.</a:t>
            </a:r>
            <a:br>
              <a:rPr lang="en-US" dirty="0"/>
            </a:br>
            <a:r>
              <a:rPr lang="en-US" b="0" i="0" dirty="0">
                <a:effectLst/>
                <a:latin typeface="Arial" panose="020B0604020202020204" pitchFamily="34" charset="0"/>
              </a:rPr>
              <a:t>Mary Main's most important work revolves around her research on adult attachment and the ways in which early attachment experiences influence adult relationships and mental health. She collaborated with Mary Ainsworth, the pioneer of attachment theory, and developed the Adult Attachment Interview as a tool to assess adults' attachment patterns based on their early caregiving experiences.</a:t>
            </a:r>
            <a:br>
              <a:rPr lang="en-US" dirty="0"/>
            </a:br>
            <a:r>
              <a:rPr lang="en-US" b="0" i="0" dirty="0">
                <a:effectLst/>
                <a:latin typeface="Arial" panose="020B0604020202020204" pitchFamily="34" charset="0"/>
              </a:rPr>
              <a:t>One of Mary Main's key contributions to attachment theory was the identification of the Disorganized Attachment classification. This attachment pattern reflects a lack of coherent attachment strategies in children, often resulting from experiences of trauma, abuse, or inconsistent caregiving. Mary Main's research highlighted the importance of this unique attachment classification and its implications for understanding the impact of early adverse experiences on later development.</a:t>
            </a:r>
            <a:br>
              <a:rPr lang="en-US" dirty="0"/>
            </a:br>
            <a:r>
              <a:rPr lang="en-US" b="0" i="0" dirty="0">
                <a:effectLst/>
                <a:latin typeface="Arial" panose="020B0604020202020204" pitchFamily="34" charset="0"/>
              </a:rPr>
              <a:t>Mary Main's work has significantly advanced our understanding of attachment theory and its relevance across the lifespan. Her research on adult attachment and the Disorganized Attachment classification has had a profound influence on the field of developmental psychology and continues to shape our understanding of how early attachment experiences impact individuals' relationships and well-being.</a:t>
            </a:r>
            <a:endParaRPr lang="en-CA" dirty="0"/>
          </a:p>
        </p:txBody>
      </p:sp>
      <p:sp>
        <p:nvSpPr>
          <p:cNvPr id="2" name="Slide Number Placeholder 1">
            <a:extLst>
              <a:ext uri="{FF2B5EF4-FFF2-40B4-BE49-F238E27FC236}">
                <a16:creationId xmlns:a16="http://schemas.microsoft.com/office/drawing/2014/main" id="{0B0D4BA4-784A-0CB9-429B-5BB06B6F58B5}"/>
              </a:ext>
            </a:extLst>
          </p:cNvPr>
          <p:cNvSpPr>
            <a:spLocks noGrp="1"/>
          </p:cNvSpPr>
          <p:nvPr>
            <p:ph type="sldNum" sz="quarter" idx="12"/>
          </p:nvPr>
        </p:nvSpPr>
        <p:spPr/>
        <p:txBody>
          <a:bodyPr/>
          <a:lstStyle/>
          <a:p>
            <a:fld id="{DE029615-5FE5-4EA1-B607-8DEE73EA6451}" type="slidenum">
              <a:rPr lang="en-CA" smtClean="0"/>
              <a:t>118</a:t>
            </a:fld>
            <a:endParaRPr lang="en-CA"/>
          </a:p>
        </p:txBody>
      </p:sp>
    </p:spTree>
    <p:extLst>
      <p:ext uri="{BB962C8B-B14F-4D97-AF65-F5344CB8AC3E}">
        <p14:creationId xmlns:p14="http://schemas.microsoft.com/office/powerpoint/2010/main" val="2797346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0EFCEE-1E9F-3746-B8DB-B126B948ABF1}"/>
              </a:ext>
            </a:extLst>
          </p:cNvPr>
          <p:cNvSpPr>
            <a:spLocks noChangeArrowheads="1"/>
          </p:cNvSpPr>
          <p:nvPr/>
        </p:nvSpPr>
        <p:spPr bwMode="auto">
          <a:xfrm>
            <a:off x="0" y="362206"/>
            <a:ext cx="1240155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(6)Attachment styles, as identified by attachment theory, can manifest differently at different ages. The four main attachment styles are Secure, Insecure-Avoidant, Insecure-Ambivalent/Resistant, and Disorganized. Here's how these attachment styles may manifest at different ages: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1. Infancy (0-2 years):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Secure Attachment: Infants with secure attachment seek comfort from their caregivers when distressed, use them as a secure base for exploration, and show distress when separated but are easily soothed upon reunion.</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Insecure-Avoidant Attachment: Infants with insecure-avoidant attachment may avoid or ignore their caregiver, show little distress upon separation, and may not seek comfort upon reunion.</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Insecure-Ambivalent/Resistant Attachment: Infants with insecure-ambivalent/resistant attachment may be clingy and show extreme distress upon separation, but may also resist comfort or be difficult to soothe upon reunion.</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Disorganized Attachment: Infants with disorganized attachment may exhibit contradictory behaviors, such as approaching the caregiver while showing fear or confusion, displaying disoriented behaviors, or freezing in the presence of the caregiver.</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2. Early Childhood (2-6 years):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Secure Attachment: Children with secure attachment tend to be more independent, have better social skills, and show resilience in dealing with stress and challenges.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Insecure-Avoidant Attachment: Children with insecure-avoidant attachment may struggle with forming close relationships, have difficulty expressing emotions, and may be more self-reliant but less likely to seek help when needed.</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Insecure-Ambivalent/Resistant Attachment: Children with insecure-ambivalent/resistant attachment may have difficulty regulating emotions, exhibit clingy behavior in relationships, and may struggle with trust and intimacy.</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Disorganized Attachment: Children with disorganized attachment may exhibit behavioral and emotional difficulties, have challenges in self-regulation, and may show signs of trauma or unresolved issues in relationships.</a:t>
            </a:r>
            <a:br>
              <a:rPr kumimoji="0" lang="en-US" altLang="en-US" sz="1800" b="0" i="0" u="none" strike="noStrike" cap="none" normalizeH="0" baseline="0" dirty="0">
                <a:ln>
                  <a:noFill/>
                </a:ln>
                <a:solidFill>
                  <a:schemeClr val="tx1"/>
                </a:solidFill>
                <a:effectLst/>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02F6D1CB-41A0-EB61-D682-E99F212935C2}"/>
              </a:ext>
            </a:extLst>
          </p:cNvPr>
          <p:cNvSpPr>
            <a:spLocks noGrp="1"/>
          </p:cNvSpPr>
          <p:nvPr>
            <p:ph type="sldNum" sz="quarter" idx="12"/>
          </p:nvPr>
        </p:nvSpPr>
        <p:spPr/>
        <p:txBody>
          <a:bodyPr/>
          <a:lstStyle/>
          <a:p>
            <a:fld id="{DE029615-5FE5-4EA1-B607-8DEE73EA6451}" type="slidenum">
              <a:rPr lang="en-CA" smtClean="0"/>
              <a:t>119</a:t>
            </a:fld>
            <a:endParaRPr lang="en-CA"/>
          </a:p>
        </p:txBody>
      </p:sp>
    </p:spTree>
    <p:extLst>
      <p:ext uri="{BB962C8B-B14F-4D97-AF65-F5344CB8AC3E}">
        <p14:creationId xmlns:p14="http://schemas.microsoft.com/office/powerpoint/2010/main" val="27059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766917" y="159710"/>
            <a:ext cx="5260258" cy="1282045"/>
          </a:xfrm>
        </p:spPr>
        <p:txBody>
          <a:bodyPr>
            <a:normAutofit/>
          </a:bodyPr>
          <a:lstStyle/>
          <a:p>
            <a:pPr algn="ctr"/>
            <a:r>
              <a:rPr lang="en-US" dirty="0">
                <a:solidFill>
                  <a:schemeClr val="bg1"/>
                </a:solidFill>
              </a:rPr>
              <a:t>Homework for the next week</a:t>
            </a:r>
            <a:endParaRPr lang="en-CA" dirty="0">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6502534" y="384739"/>
            <a:ext cx="5260258" cy="6473261"/>
          </a:xfrm>
        </p:spPr>
        <p:txBody>
          <a:bodyPr>
            <a:normAutofit fontScale="25000" lnSpcReduction="20000"/>
          </a:bodyPr>
          <a:lstStyle/>
          <a:p>
            <a:r>
              <a:rPr lang="en-US" sz="9600" dirty="0"/>
              <a:t>Submit questions or comments to </a:t>
            </a:r>
            <a:r>
              <a:rPr lang="en-US" sz="9600" dirty="0">
                <a:solidFill>
                  <a:schemeClr val="bg1"/>
                </a:solidFill>
                <a:hlinkClick r:id="rId3">
                  <a:extLst>
                    <a:ext uri="{A12FA001-AC4F-418D-AE19-62706E023703}">
                      <ahyp:hlinkClr xmlns:ahyp="http://schemas.microsoft.com/office/drawing/2018/hyperlinkcolor" val="tx"/>
                    </a:ext>
                  </a:extLst>
                </a:hlinkClick>
              </a:rPr>
              <a:t>itssimple2023@gmail.com</a:t>
            </a:r>
            <a:endParaRPr lang="en-US" sz="9600" dirty="0">
              <a:solidFill>
                <a:schemeClr val="bg1"/>
              </a:solidFill>
            </a:endParaRPr>
          </a:p>
          <a:p>
            <a:pPr>
              <a:lnSpc>
                <a:spcPct val="90000"/>
              </a:lnSpc>
            </a:pPr>
            <a:r>
              <a:rPr lang="en-US" sz="9600" dirty="0"/>
              <a:t>Read skills training workbook p. 110-131.( </a:t>
            </a:r>
            <a:r>
              <a:rPr lang="en-US" sz="9600" dirty="0">
                <a:solidFill>
                  <a:schemeClr val="bg1"/>
                </a:solidFill>
              </a:rPr>
              <a:t>for 1</a:t>
            </a:r>
            <a:r>
              <a:rPr lang="en-US" sz="9600" baseline="30000" dirty="0">
                <a:solidFill>
                  <a:schemeClr val="bg1"/>
                </a:solidFill>
              </a:rPr>
              <a:t>st</a:t>
            </a:r>
            <a:r>
              <a:rPr lang="en-US" sz="9600" dirty="0">
                <a:solidFill>
                  <a:schemeClr val="bg1"/>
                </a:solidFill>
              </a:rPr>
              <a:t> edition and eBook readers please see next slide</a:t>
            </a:r>
            <a:r>
              <a:rPr lang="en-US" sz="9600" dirty="0"/>
              <a:t>.) </a:t>
            </a:r>
          </a:p>
          <a:p>
            <a:pPr>
              <a:lnSpc>
                <a:spcPct val="90000"/>
              </a:lnSpc>
            </a:pPr>
            <a:r>
              <a:rPr lang="en-US" sz="9600" dirty="0"/>
              <a:t>Simple manual session 15   </a:t>
            </a:r>
          </a:p>
          <a:p>
            <a:pPr>
              <a:lnSpc>
                <a:spcPct val="90000"/>
              </a:lnSpc>
            </a:pPr>
            <a:r>
              <a:rPr lang="en-US" sz="9600" dirty="0"/>
              <a:t>Do at least 2 advanced chain analysis In the next week</a:t>
            </a:r>
          </a:p>
          <a:p>
            <a:pPr>
              <a:lnSpc>
                <a:spcPct val="90000"/>
              </a:lnSpc>
            </a:pPr>
            <a:r>
              <a:rPr lang="en-US" sz="9600" dirty="0"/>
              <a:t>Continue reviewing and practicing your crisis plans and doing your holes diary cards. </a:t>
            </a:r>
          </a:p>
          <a:p>
            <a:r>
              <a:rPr lang="en-US" sz="9600" dirty="0"/>
              <a:t>Continue tracking all the skills you’ve learned using your skills list </a:t>
            </a:r>
          </a:p>
          <a:p>
            <a:r>
              <a:rPr lang="en-US" sz="9600" dirty="0"/>
              <a:t>Review the homework habits checklist each week. If there’s an item you haven’t checked on the list consider setting a goal to do it(you don’t have to come to the homework group to do that)</a:t>
            </a:r>
          </a:p>
          <a:p>
            <a:pPr>
              <a:lnSpc>
                <a:spcPct val="90000"/>
              </a:lnSpc>
            </a:pPr>
            <a:endParaRPr lang="en-US" sz="7400" dirty="0"/>
          </a:p>
          <a:p>
            <a:pPr marL="0" indent="0">
              <a:lnSpc>
                <a:spcPct val="90000"/>
              </a:lnSpc>
              <a:buNone/>
            </a:pPr>
            <a:r>
              <a:rPr lang="en-US" sz="900" dirty="0"/>
              <a:t> </a:t>
            </a:r>
          </a:p>
          <a:p>
            <a:pPr marL="0" indent="0">
              <a:lnSpc>
                <a:spcPct val="90000"/>
              </a:lnSpc>
              <a:buNone/>
            </a:pPr>
            <a:endParaRPr lang="en-CA"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marL="0" indent="0">
              <a:lnSpc>
                <a:spcPct val="90000"/>
              </a:lnSpc>
              <a:buNone/>
            </a:pPr>
            <a:endParaRPr lang="en-CA" sz="900" dirty="0"/>
          </a:p>
        </p:txBody>
      </p:sp>
      <p:pic>
        <p:nvPicPr>
          <p:cNvPr id="7" name="Picture 6">
            <a:extLst>
              <a:ext uri="{FF2B5EF4-FFF2-40B4-BE49-F238E27FC236}">
                <a16:creationId xmlns:a16="http://schemas.microsoft.com/office/drawing/2014/main" id="{6B3E391F-91FB-416D-963A-ACB4D1D54BC9}"/>
              </a:ext>
            </a:extLst>
          </p:cNvPr>
          <p:cNvPicPr>
            <a:picLocks noChangeAspect="1"/>
          </p:cNvPicPr>
          <p:nvPr/>
        </p:nvPicPr>
        <p:blipFill rotWithShape="1">
          <a:blip r:embed="rId4"/>
          <a:srcRect l="852" r="26184" b="-1"/>
          <a:stretch/>
        </p:blipFill>
        <p:spPr>
          <a:xfrm>
            <a:off x="766917" y="1500677"/>
            <a:ext cx="5076510" cy="478102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9E472986-37F7-D2F2-5A9E-B198DAF08941}"/>
              </a:ext>
            </a:extLst>
          </p:cNvPr>
          <p:cNvSpPr>
            <a:spLocks noGrp="1"/>
          </p:cNvSpPr>
          <p:nvPr>
            <p:ph type="sldNum" sz="quarter" idx="12"/>
          </p:nvPr>
        </p:nvSpPr>
        <p:spPr/>
        <p:txBody>
          <a:bodyPr/>
          <a:lstStyle/>
          <a:p>
            <a:fld id="{DE029615-5FE5-4EA1-B607-8DEE73EA6451}" type="slidenum">
              <a:rPr lang="en-CA" smtClean="0"/>
              <a:t>12</a:t>
            </a:fld>
            <a:endParaRPr lang="en-CA"/>
          </a:p>
        </p:txBody>
      </p:sp>
    </p:spTree>
    <p:extLst>
      <p:ext uri="{BB962C8B-B14F-4D97-AF65-F5344CB8AC3E}">
        <p14:creationId xmlns:p14="http://schemas.microsoft.com/office/powerpoint/2010/main" val="211260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249D33-4F36-4F1E-A46E-1EC981236E12}"/>
              </a:ext>
            </a:extLst>
          </p:cNvPr>
          <p:cNvSpPr txBox="1"/>
          <p:nvPr/>
        </p:nvSpPr>
        <p:spPr>
          <a:xfrm>
            <a:off x="64008" y="213188"/>
            <a:ext cx="12192000" cy="2585323"/>
          </a:xfrm>
          <a:prstGeom prst="rect">
            <a:avLst/>
          </a:prstGeom>
          <a:noFill/>
        </p:spPr>
        <p:txBody>
          <a:bodyPr wrap="square">
            <a:spAutoFit/>
          </a:bodyPr>
          <a:lstStyle/>
          <a:p>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3. Adolescence and Adulthood:</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Secure Attachment: Individuals with secure attachment tend to have positive self-esteem, healthy relationships, and effective coping strategies in dealing with stress and challenges.</a:t>
            </a: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 Insecure Attachment: Insecure attachment styles may persist into adolescence and adulthood, impacting relationships, emotional regulation, and mental health. However, individuals can develop more secure attachment patterns through therapy, self-awareness, and supportive relationships.</a:t>
            </a:r>
            <a:br>
              <a:rPr kumimoji="0" lang="en-US" altLang="en-US" sz="1800" b="0" i="0" u="none" strike="noStrike" cap="none" normalizeH="0" baseline="0" dirty="0">
                <a:ln>
                  <a:noFill/>
                </a:ln>
                <a:effectLst/>
              </a:rPr>
            </a:br>
            <a:r>
              <a:rPr lang="en-US" altLang="en-US" dirty="0">
                <a:latin typeface="Arial" panose="020B0604020202020204" pitchFamily="34" charset="0"/>
                <a:cs typeface="Arial" panose="020B0604020202020204" pitchFamily="34" charset="0"/>
              </a:rPr>
              <a:t>A</a:t>
            </a:r>
            <a:r>
              <a:rPr kumimoji="0" lang="en-US" altLang="en-US" sz="1800" b="0" i="0" u="none" strike="noStrike" cap="none" normalizeH="0" baseline="0" dirty="0">
                <a:ln>
                  <a:noFill/>
                </a:ln>
                <a:effectLst/>
                <a:latin typeface="Arial" panose="020B0604020202020204" pitchFamily="34" charset="0"/>
                <a:cs typeface="Arial" panose="020B0604020202020204" pitchFamily="34" charset="0"/>
              </a:rPr>
              <a:t>ttachment styles can influence individuals' behaviors, emotions, and relationships across the lifespan. Understanding one's attachment style and its manifestations at different ages can provide insights into how early attachment experiences continue to shape development and interpersonal dynamics throughout life</a:t>
            </a:r>
            <a:r>
              <a:rPr kumimoji="0" lang="en-US" altLang="en-US" sz="1800" b="0" i="0" u="none" strike="noStrike" cap="none" normalizeH="0" baseline="0" dirty="0">
                <a:ln>
                  <a:noFill/>
                </a:ln>
                <a:effectLst/>
              </a:rPr>
              <a:t> </a:t>
            </a:r>
            <a:endParaRPr lang="en-CA" dirty="0"/>
          </a:p>
        </p:txBody>
      </p:sp>
      <p:sp>
        <p:nvSpPr>
          <p:cNvPr id="2" name="Slide Number Placeholder 1">
            <a:extLst>
              <a:ext uri="{FF2B5EF4-FFF2-40B4-BE49-F238E27FC236}">
                <a16:creationId xmlns:a16="http://schemas.microsoft.com/office/drawing/2014/main" id="{0A257077-796A-8ECC-C063-08BA4CFAF302}"/>
              </a:ext>
            </a:extLst>
          </p:cNvPr>
          <p:cNvSpPr>
            <a:spLocks noGrp="1"/>
          </p:cNvSpPr>
          <p:nvPr>
            <p:ph type="sldNum" sz="quarter" idx="12"/>
          </p:nvPr>
        </p:nvSpPr>
        <p:spPr/>
        <p:txBody>
          <a:bodyPr/>
          <a:lstStyle/>
          <a:p>
            <a:fld id="{DE029615-5FE5-4EA1-B607-8DEE73EA6451}" type="slidenum">
              <a:rPr lang="en-CA" smtClean="0"/>
              <a:t>120</a:t>
            </a:fld>
            <a:endParaRPr lang="en-CA"/>
          </a:p>
        </p:txBody>
      </p:sp>
    </p:spTree>
    <p:extLst>
      <p:ext uri="{BB962C8B-B14F-4D97-AF65-F5344CB8AC3E}">
        <p14:creationId xmlns:p14="http://schemas.microsoft.com/office/powerpoint/2010/main" val="11388807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9582E3-13B2-8530-22BC-C8277E8084CF}"/>
              </a:ext>
            </a:extLst>
          </p:cNvPr>
          <p:cNvSpPr txBox="1"/>
          <p:nvPr/>
        </p:nvSpPr>
        <p:spPr>
          <a:xfrm>
            <a:off x="0" y="117265"/>
            <a:ext cx="12106656" cy="6463308"/>
          </a:xfrm>
          <a:prstGeom prst="rect">
            <a:avLst/>
          </a:prstGeom>
          <a:noFill/>
        </p:spPr>
        <p:txBody>
          <a:bodyPr wrap="square">
            <a:spAutoFit/>
          </a:bodyPr>
          <a:lstStyle/>
          <a:p>
            <a:r>
              <a:rPr lang="en-US" b="0" i="0" dirty="0">
                <a:effectLst/>
                <a:latin typeface="Arial" panose="020B0604020202020204" pitchFamily="34" charset="0"/>
              </a:rPr>
              <a:t>(7)The Adult Attachment Interview (AAI) is a semi-structured interview developed by psychologist Mary Main and her colleagues to assess adults' attachment patterns based on their early caregiving experiences. The AAI is widely used in research and clinical settings to understand individuals' internal working models of attachment and how these models influence their relationships and mental health.</a:t>
            </a:r>
            <a:br>
              <a:rPr lang="en-US" dirty="0"/>
            </a:br>
            <a:r>
              <a:rPr lang="en-US" dirty="0"/>
              <a:t>S</a:t>
            </a:r>
            <a:r>
              <a:rPr lang="en-US" b="0" i="0" dirty="0">
                <a:effectLst/>
                <a:latin typeface="Arial" panose="020B0604020202020204" pitchFamily="34" charset="0"/>
              </a:rPr>
              <a:t>ome key points about the Adult Attachment Interview:</a:t>
            </a:r>
            <a:br>
              <a:rPr lang="en-US" dirty="0"/>
            </a:br>
            <a:r>
              <a:rPr lang="en-US" b="0" i="0" dirty="0">
                <a:effectLst/>
                <a:latin typeface="Arial" panose="020B0604020202020204" pitchFamily="34" charset="0"/>
              </a:rPr>
              <a:t>1. Purpose: The primary purpose of the AAI is to explore adults' thoughts, feelings, and memories about their early attachment relationships with caregivers. By asking open-ended questions and probing for specific details, the interviewer aims to uncover the individual's attachment patterns and representations of attachment experiences.</a:t>
            </a:r>
            <a:br>
              <a:rPr lang="en-US" dirty="0"/>
            </a:br>
            <a:r>
              <a:rPr lang="en-US" b="0" i="0" dirty="0">
                <a:effectLst/>
                <a:latin typeface="Arial" panose="020B0604020202020204" pitchFamily="34" charset="0"/>
              </a:rPr>
              <a:t>2. Structure: The AAI typically consists of a series of questions about the individual's childhood experiences, relationships with caregivers, and attachment-related memories and emotions. The interview is designed to elicit narratives that reveal the individual's attachment style, including secure, insecure-avoidant, insecure-ambivalent/resistant, or disorganized patterns.</a:t>
            </a:r>
            <a:br>
              <a:rPr lang="en-US" dirty="0"/>
            </a:br>
            <a:r>
              <a:rPr lang="en-US" b="0" i="0" dirty="0">
                <a:effectLst/>
                <a:latin typeface="Arial" panose="020B0604020202020204" pitchFamily="34" charset="0"/>
              </a:rPr>
              <a:t>3. Scoring: Trained coders analyze the content of the AAI transcripts to assign attachment classifications based on established criteria. These classifications provide insights into the individual's attachment patterns, internal working models, and the impact of early attachment experiences on their adult relationships and psychological well-being</a:t>
            </a:r>
          </a:p>
          <a:p>
            <a:r>
              <a:rPr lang="en-US" b="0" i="0" dirty="0">
                <a:effectLst/>
                <a:latin typeface="Arial" panose="020B0604020202020204" pitchFamily="34" charset="0"/>
              </a:rPr>
              <a:t> 4. Clinical Applications: In clinical settings, the AAI can be used to assess individuals' attachment styles and inform therapeutic interventions. Understanding a client's attachment patterns can help therapists tailor treatment approaches to address attachment-related issues, such as difficulties in forming and maintaining relationships, emotional regulation, and coping with stress.</a:t>
            </a:r>
            <a:br>
              <a:rPr lang="en-US" dirty="0"/>
            </a:br>
            <a:r>
              <a:rPr lang="en-US" b="0" i="0" dirty="0">
                <a:effectLst/>
                <a:latin typeface="Arial" panose="020B0604020202020204" pitchFamily="34" charset="0"/>
              </a:rPr>
              <a:t>5. Research Significance: The AAI has been instrumental in advancing our understanding of adult attachment and its links to early caregiving experiences. Research using the AAI has highlighted the continuity of attachment patterns from infancy to adulthood, the impact of attachment on mental health outcomes, and the role of attachment in shaping interpersonal relationships.</a:t>
            </a:r>
            <a:endParaRPr lang="en-CA" dirty="0"/>
          </a:p>
        </p:txBody>
      </p:sp>
      <p:sp>
        <p:nvSpPr>
          <p:cNvPr id="2" name="Slide Number Placeholder 1">
            <a:extLst>
              <a:ext uri="{FF2B5EF4-FFF2-40B4-BE49-F238E27FC236}">
                <a16:creationId xmlns:a16="http://schemas.microsoft.com/office/drawing/2014/main" id="{9F1DC2C0-903D-0B40-6ED2-FD5B0FB8CF59}"/>
              </a:ext>
            </a:extLst>
          </p:cNvPr>
          <p:cNvSpPr>
            <a:spLocks noGrp="1"/>
          </p:cNvSpPr>
          <p:nvPr>
            <p:ph type="sldNum" sz="quarter" idx="12"/>
          </p:nvPr>
        </p:nvSpPr>
        <p:spPr/>
        <p:txBody>
          <a:bodyPr/>
          <a:lstStyle/>
          <a:p>
            <a:fld id="{DE029615-5FE5-4EA1-B607-8DEE73EA6451}" type="slidenum">
              <a:rPr lang="en-CA" smtClean="0"/>
              <a:t>121</a:t>
            </a:fld>
            <a:endParaRPr lang="en-CA"/>
          </a:p>
        </p:txBody>
      </p:sp>
    </p:spTree>
    <p:extLst>
      <p:ext uri="{BB962C8B-B14F-4D97-AF65-F5344CB8AC3E}">
        <p14:creationId xmlns:p14="http://schemas.microsoft.com/office/powerpoint/2010/main" val="1325435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94A16C-322D-FC76-5554-123B792845D2}"/>
              </a:ext>
            </a:extLst>
          </p:cNvPr>
          <p:cNvSpPr txBox="1"/>
          <p:nvPr/>
        </p:nvSpPr>
        <p:spPr>
          <a:xfrm>
            <a:off x="64008" y="58847"/>
            <a:ext cx="12060936" cy="7294305"/>
          </a:xfrm>
          <a:prstGeom prst="rect">
            <a:avLst/>
          </a:prstGeom>
          <a:noFill/>
        </p:spPr>
        <p:txBody>
          <a:bodyPr wrap="square">
            <a:spAutoFit/>
          </a:bodyPr>
          <a:lstStyle/>
          <a:p>
            <a:r>
              <a:rPr lang="en-US" b="0" i="0" dirty="0">
                <a:effectLst/>
                <a:latin typeface="Arial" panose="020B0604020202020204" pitchFamily="34" charset="0"/>
              </a:rPr>
              <a:t>(8)The Minnesota Longitudinal Study of Risk and Adaptation (MLSRA) is a comprehensive research project that has followed a cohort of individuals from birth to adulthood to investigate the impact of early experiences, such as attachment relationships, on development and outcomes later in life. Here are some of the most relevant findings from the study:</a:t>
            </a:r>
            <a:br>
              <a:rPr lang="en-US" dirty="0"/>
            </a:br>
            <a:r>
              <a:rPr lang="en-US" b="0" i="0" dirty="0">
                <a:effectLst/>
                <a:latin typeface="Arial" panose="020B0604020202020204" pitchFamily="34" charset="0"/>
              </a:rPr>
              <a:t>1. Attachment and Development: The MLSRA has provided valuable insights into the long-term effects of early attachment relationships on various aspects of development. Researchers have found that secure attachment in infancy is associated with better social and emotional outcomes in childhood and adulthood, including higher levels of self-esteem, better relationship quality, and lower levels of psychopathology.</a:t>
            </a:r>
            <a:br>
              <a:rPr lang="en-US" dirty="0"/>
            </a:br>
            <a:r>
              <a:rPr lang="en-US" b="0" i="0" dirty="0">
                <a:effectLst/>
                <a:latin typeface="Arial" panose="020B0604020202020204" pitchFamily="34" charset="0"/>
              </a:rPr>
              <a:t>2. Parenting and Child Outcomes: The study has highlighted the importance of parenting practices and the quality of parent-child relationships in shaping children's development. Positive parenting behaviors, such as warmth, responsiveness, and consistency, have been linked to better cognitive, social, and emotional outcomes in children across different developmental stages</a:t>
            </a:r>
          </a:p>
          <a:p>
            <a:r>
              <a:rPr lang="en-US" b="0" i="0" dirty="0">
                <a:effectLst/>
                <a:latin typeface="Arial" panose="020B0604020202020204" pitchFamily="34" charset="0"/>
              </a:rPr>
              <a:t> 3. Resilience and Risk Factors: The MLSRA has examined factors that contribute to resilience in the face of adversity. Researchers have identified protective factors, such as supportive relationships, adaptive coping strategies, and positive self-regard, that can mitigate the negative effects of risk factors, such as poverty, family dysfunction, and exposure to trauma.</a:t>
            </a:r>
            <a:br>
              <a:rPr lang="en-US" dirty="0"/>
            </a:br>
            <a:r>
              <a:rPr lang="en-US" b="0" i="0" dirty="0">
                <a:effectLst/>
                <a:latin typeface="Arial" panose="020B0604020202020204" pitchFamily="34" charset="0"/>
              </a:rPr>
              <a:t>4. Mental Health and Well-being: The study has shed light on the links between early experiences and mental health outcomes in adulthood. Researchers have found that individuals with a history of secure attachment are less likely to experience mental health problems, such as depression, anxiety, and substance abuse, compared to those with insecure attachment patterns.</a:t>
            </a:r>
            <a:r>
              <a:rPr lang="en-US" dirty="0"/>
              <a:t> </a:t>
            </a:r>
            <a:br>
              <a:rPr lang="en-US" dirty="0"/>
            </a:br>
            <a:r>
              <a:rPr lang="en-US" b="0" i="0" dirty="0">
                <a:effectLst/>
                <a:latin typeface="Arial" panose="020B0604020202020204" pitchFamily="34" charset="0"/>
              </a:rPr>
              <a:t>5. Intergenerational Transmission of Attachment: The MLSRA has also explored the intergenerational transmission of attachment patterns. Researchers have found that parents' attachment styles influence their children's attachment patterns, highlighting the continuity of attachment across generations and the importance of early caregiving experiences in shaping attachment relationships.</a:t>
            </a:r>
            <a:br>
              <a:rPr lang="en-US" dirty="0"/>
            </a:br>
            <a:br>
              <a:rPr lang="en-US" dirty="0"/>
            </a:br>
            <a:endParaRPr lang="en-CA" dirty="0"/>
          </a:p>
        </p:txBody>
      </p:sp>
      <p:sp>
        <p:nvSpPr>
          <p:cNvPr id="2" name="Slide Number Placeholder 1">
            <a:extLst>
              <a:ext uri="{FF2B5EF4-FFF2-40B4-BE49-F238E27FC236}">
                <a16:creationId xmlns:a16="http://schemas.microsoft.com/office/drawing/2014/main" id="{F18B79A3-1159-2801-AE39-56C10478E736}"/>
              </a:ext>
            </a:extLst>
          </p:cNvPr>
          <p:cNvSpPr>
            <a:spLocks noGrp="1"/>
          </p:cNvSpPr>
          <p:nvPr>
            <p:ph type="sldNum" sz="quarter" idx="12"/>
          </p:nvPr>
        </p:nvSpPr>
        <p:spPr/>
        <p:txBody>
          <a:bodyPr/>
          <a:lstStyle/>
          <a:p>
            <a:fld id="{DE029615-5FE5-4EA1-B607-8DEE73EA6451}" type="slidenum">
              <a:rPr lang="en-CA" smtClean="0"/>
              <a:t>122</a:t>
            </a:fld>
            <a:endParaRPr lang="en-CA"/>
          </a:p>
        </p:txBody>
      </p:sp>
    </p:spTree>
    <p:extLst>
      <p:ext uri="{BB962C8B-B14F-4D97-AF65-F5344CB8AC3E}">
        <p14:creationId xmlns:p14="http://schemas.microsoft.com/office/powerpoint/2010/main" val="37022143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F80871-AA7D-8D09-2E5F-4AFBD5BFEC16}"/>
              </a:ext>
            </a:extLst>
          </p:cNvPr>
          <p:cNvSpPr txBox="1"/>
          <p:nvPr/>
        </p:nvSpPr>
        <p:spPr>
          <a:xfrm>
            <a:off x="102108" y="-410408"/>
            <a:ext cx="11987784" cy="1754326"/>
          </a:xfrm>
          <a:prstGeom prst="rect">
            <a:avLst/>
          </a:prstGeom>
          <a:noFill/>
        </p:spPr>
        <p:txBody>
          <a:bodyPr wrap="square">
            <a:spAutoFit/>
          </a:bodyPr>
          <a:lstStyle/>
          <a:p>
            <a:br>
              <a:rPr lang="en-US" dirty="0"/>
            </a:br>
            <a:br>
              <a:rPr lang="en-US" dirty="0"/>
            </a:br>
            <a:r>
              <a:rPr lang="en-US" dirty="0"/>
              <a:t>T</a:t>
            </a:r>
            <a:r>
              <a:rPr lang="en-US" b="0" i="0" dirty="0">
                <a:effectLst/>
                <a:latin typeface="Arial" panose="020B0604020202020204" pitchFamily="34" charset="0"/>
              </a:rPr>
              <a:t>he Minnesota Longitudinal Study of Risk and Adaptation has provided valuable insights into the complex interplay between early experiences, attachment relationships, parenting practices, and developmental outcomes across the lifespan. The findings from the study have implications for understanding resilience, mental health, and the long-term impact of early experiences on individual development</a:t>
            </a:r>
            <a:endParaRPr lang="en-CA" dirty="0"/>
          </a:p>
        </p:txBody>
      </p:sp>
      <p:sp>
        <p:nvSpPr>
          <p:cNvPr id="2" name="Slide Number Placeholder 1">
            <a:extLst>
              <a:ext uri="{FF2B5EF4-FFF2-40B4-BE49-F238E27FC236}">
                <a16:creationId xmlns:a16="http://schemas.microsoft.com/office/drawing/2014/main" id="{523AE883-0D57-AF52-205F-956892F2747A}"/>
              </a:ext>
            </a:extLst>
          </p:cNvPr>
          <p:cNvSpPr>
            <a:spLocks noGrp="1"/>
          </p:cNvSpPr>
          <p:nvPr>
            <p:ph type="sldNum" sz="quarter" idx="12"/>
          </p:nvPr>
        </p:nvSpPr>
        <p:spPr/>
        <p:txBody>
          <a:bodyPr/>
          <a:lstStyle/>
          <a:p>
            <a:fld id="{DE029615-5FE5-4EA1-B607-8DEE73EA6451}" type="slidenum">
              <a:rPr lang="en-CA" smtClean="0"/>
              <a:t>123</a:t>
            </a:fld>
            <a:endParaRPr lang="en-CA"/>
          </a:p>
        </p:txBody>
      </p:sp>
    </p:spTree>
    <p:extLst>
      <p:ext uri="{BB962C8B-B14F-4D97-AF65-F5344CB8AC3E}">
        <p14:creationId xmlns:p14="http://schemas.microsoft.com/office/powerpoint/2010/main" val="843295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bstract watercolor pattern on a white background">
            <a:extLst>
              <a:ext uri="{FF2B5EF4-FFF2-40B4-BE49-F238E27FC236}">
                <a16:creationId xmlns:a16="http://schemas.microsoft.com/office/drawing/2014/main" id="{05090C13-BCEA-BBCE-06D3-D7FE2D009148}"/>
              </a:ext>
            </a:extLst>
          </p:cNvPr>
          <p:cNvPicPr>
            <a:picLocks noChangeAspect="1"/>
          </p:cNvPicPr>
          <p:nvPr/>
        </p:nvPicPr>
        <p:blipFill rotWithShape="1">
          <a:blip r:embed="rId2"/>
          <a:srcRect t="7865" b="7865"/>
          <a:stretch/>
        </p:blipFill>
        <p:spPr>
          <a:xfrm>
            <a:off x="0" y="0"/>
            <a:ext cx="12191980" cy="6857990"/>
          </a:xfrm>
          <a:prstGeom prst="rect">
            <a:avLst/>
          </a:prstGeom>
        </p:spPr>
      </p:pic>
      <p:sp>
        <p:nvSpPr>
          <p:cNvPr id="2" name="Title 1">
            <a:extLst>
              <a:ext uri="{FF2B5EF4-FFF2-40B4-BE49-F238E27FC236}">
                <a16:creationId xmlns:a16="http://schemas.microsoft.com/office/drawing/2014/main" id="{31CD9244-C959-6635-E742-E15876F2747A}"/>
              </a:ext>
            </a:extLst>
          </p:cNvPr>
          <p:cNvSpPr>
            <a:spLocks noGrp="1"/>
          </p:cNvSpPr>
          <p:nvPr>
            <p:ph type="ctrTitle"/>
          </p:nvPr>
        </p:nvSpPr>
        <p:spPr>
          <a:xfrm>
            <a:off x="-68086" y="318337"/>
            <a:ext cx="9891756" cy="1595952"/>
          </a:xfrm>
        </p:spPr>
        <p:txBody>
          <a:bodyPr>
            <a:normAutofit/>
          </a:bodyPr>
          <a:lstStyle/>
          <a:p>
            <a:pPr algn="ctr"/>
            <a:r>
              <a:rPr lang="en-US" sz="4000" b="1" dirty="0">
                <a:solidFill>
                  <a:schemeClr val="tx1"/>
                </a:solidFill>
              </a:rPr>
              <a:t>DBT Advanced Mindfulness skills</a:t>
            </a:r>
            <a:br>
              <a:rPr lang="en-US" sz="4000" dirty="0"/>
            </a:br>
            <a:endParaRPr lang="en-US" sz="2400" dirty="0"/>
          </a:p>
        </p:txBody>
      </p:sp>
      <p:sp>
        <p:nvSpPr>
          <p:cNvPr id="3" name="Subtitle 2">
            <a:extLst>
              <a:ext uri="{FF2B5EF4-FFF2-40B4-BE49-F238E27FC236}">
                <a16:creationId xmlns:a16="http://schemas.microsoft.com/office/drawing/2014/main" id="{EFA7C1E6-1EBD-4365-6D30-D18650A99A6E}"/>
              </a:ext>
            </a:extLst>
          </p:cNvPr>
          <p:cNvSpPr>
            <a:spLocks noGrp="1"/>
          </p:cNvSpPr>
          <p:nvPr>
            <p:ph type="subTitle" idx="1"/>
          </p:nvPr>
        </p:nvSpPr>
        <p:spPr>
          <a:xfrm>
            <a:off x="700021" y="1439364"/>
            <a:ext cx="8355542" cy="664647"/>
          </a:xfrm>
        </p:spPr>
        <p:txBody>
          <a:bodyPr>
            <a:normAutofit/>
          </a:bodyPr>
          <a:lstStyle/>
          <a:p>
            <a:pPr algn="ctr"/>
            <a:r>
              <a:rPr lang="en-US" sz="2400" dirty="0"/>
              <a:t> Skills training workbook Pages 110-131</a:t>
            </a:r>
          </a:p>
        </p:txBody>
      </p:sp>
      <p:sp>
        <p:nvSpPr>
          <p:cNvPr id="6" name="TextBox 5">
            <a:extLst>
              <a:ext uri="{FF2B5EF4-FFF2-40B4-BE49-F238E27FC236}">
                <a16:creationId xmlns:a16="http://schemas.microsoft.com/office/drawing/2014/main" id="{61DFA300-B864-2183-C017-FA7CD55D18E3}"/>
              </a:ext>
            </a:extLst>
          </p:cNvPr>
          <p:cNvSpPr txBox="1"/>
          <p:nvPr/>
        </p:nvSpPr>
        <p:spPr>
          <a:xfrm>
            <a:off x="2417682" y="2318498"/>
            <a:ext cx="6193536" cy="3108543"/>
          </a:xfrm>
          <a:prstGeom prst="rect">
            <a:avLst/>
          </a:prstGeom>
          <a:noFill/>
        </p:spPr>
        <p:txBody>
          <a:bodyPr wrap="square">
            <a:spAutoFit/>
          </a:bodyPr>
          <a:lstStyle/>
          <a:p>
            <a:r>
              <a:rPr lang="en-CA" sz="2800" dirty="0"/>
              <a:t>Advanced mindfulness skills</a:t>
            </a:r>
          </a:p>
          <a:p>
            <a:r>
              <a:rPr lang="en-CA" sz="2800" dirty="0"/>
              <a:t>1. Wise mind</a:t>
            </a:r>
          </a:p>
          <a:p>
            <a:r>
              <a:rPr lang="en-CA" sz="2800" dirty="0"/>
              <a:t>2. How to make Wise mind decisions</a:t>
            </a:r>
          </a:p>
          <a:p>
            <a:r>
              <a:rPr lang="en-CA" sz="2800" dirty="0"/>
              <a:t>3. Radical acceptance</a:t>
            </a:r>
          </a:p>
          <a:p>
            <a:r>
              <a:rPr lang="en-CA" sz="2800" dirty="0"/>
              <a:t>4. Judgements and labels</a:t>
            </a:r>
          </a:p>
          <a:p>
            <a:r>
              <a:rPr lang="en-CA" sz="2800" dirty="0"/>
              <a:t>5. Self compassion… and</a:t>
            </a:r>
          </a:p>
          <a:p>
            <a:r>
              <a:rPr lang="en-CA" sz="2800" dirty="0"/>
              <a:t>6.Mindful communication</a:t>
            </a:r>
          </a:p>
        </p:txBody>
      </p:sp>
      <p:pic>
        <p:nvPicPr>
          <p:cNvPr id="7" name="Picture 6">
            <a:extLst>
              <a:ext uri="{FF2B5EF4-FFF2-40B4-BE49-F238E27FC236}">
                <a16:creationId xmlns:a16="http://schemas.microsoft.com/office/drawing/2014/main" id="{861D6378-000D-0E87-76F6-6E01D2719EC0}"/>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8240485" y="2518913"/>
            <a:ext cx="3621316" cy="412463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Slide Number Placeholder 4">
            <a:extLst>
              <a:ext uri="{FF2B5EF4-FFF2-40B4-BE49-F238E27FC236}">
                <a16:creationId xmlns:a16="http://schemas.microsoft.com/office/drawing/2014/main" id="{5C5CD0D8-0E4F-CD40-588E-407AA9D63F9A}"/>
              </a:ext>
            </a:extLst>
          </p:cNvPr>
          <p:cNvSpPr>
            <a:spLocks noGrp="1"/>
          </p:cNvSpPr>
          <p:nvPr>
            <p:ph type="sldNum" sz="quarter" idx="12"/>
          </p:nvPr>
        </p:nvSpPr>
        <p:spPr/>
        <p:txBody>
          <a:bodyPr/>
          <a:lstStyle/>
          <a:p>
            <a:fld id="{DE029615-5FE5-4EA1-B607-8DEE73EA6451}" type="slidenum">
              <a:rPr lang="en-CA" smtClean="0"/>
              <a:t>13</a:t>
            </a:fld>
            <a:endParaRPr lang="en-CA"/>
          </a:p>
        </p:txBody>
      </p:sp>
    </p:spTree>
    <p:extLst>
      <p:ext uri="{BB962C8B-B14F-4D97-AF65-F5344CB8AC3E}">
        <p14:creationId xmlns:p14="http://schemas.microsoft.com/office/powerpoint/2010/main" val="165726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14</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15</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16</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396531" y="879643"/>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4" name="TextBox 3">
            <a:extLst>
              <a:ext uri="{FF2B5EF4-FFF2-40B4-BE49-F238E27FC236}">
                <a16:creationId xmlns:a16="http://schemas.microsoft.com/office/drawing/2014/main" id="{5BBE49D2-4F94-9EF0-0428-78EE8C563EE5}"/>
              </a:ext>
            </a:extLst>
          </p:cNvPr>
          <p:cNvSpPr txBox="1"/>
          <p:nvPr/>
        </p:nvSpPr>
        <p:spPr>
          <a:xfrm>
            <a:off x="5071534" y="234441"/>
            <a:ext cx="6723935" cy="3785652"/>
          </a:xfrm>
          <a:prstGeom prst="rect">
            <a:avLst/>
          </a:prstGeom>
          <a:noFill/>
        </p:spPr>
        <p:txBody>
          <a:bodyPr wrap="square">
            <a:spAutoFit/>
          </a:bodyPr>
          <a:lstStyle/>
          <a:p>
            <a:pPr marL="285750" indent="-285750">
              <a:buFont typeface="Arial" panose="020B0604020202020204" pitchFamily="34" charset="0"/>
              <a:buChar char="•"/>
            </a:pPr>
            <a:r>
              <a:rPr lang="en-CA" sz="2400" dirty="0"/>
              <a:t>We’re having a holidays get together</a:t>
            </a:r>
          </a:p>
          <a:p>
            <a:pPr marL="285750" indent="-285750">
              <a:buFont typeface="Arial" panose="020B0604020202020204" pitchFamily="34" charset="0"/>
              <a:buChar char="•"/>
            </a:pPr>
            <a:r>
              <a:rPr lang="en-CA" sz="2400" dirty="0"/>
              <a:t>December 22, 12:30-2:30</a:t>
            </a:r>
          </a:p>
          <a:p>
            <a:pPr marL="285750" indent="-285750">
              <a:buFont typeface="Arial" panose="020B0604020202020204" pitchFamily="34" charset="0"/>
              <a:buChar char="•"/>
            </a:pPr>
            <a:r>
              <a:rPr lang="en-CA" sz="2400" dirty="0"/>
              <a:t>Board room of Stratford family health team 444 Douro </a:t>
            </a:r>
            <a:r>
              <a:rPr lang="en-CA" sz="2400" dirty="0" err="1"/>
              <a:t>st.</a:t>
            </a:r>
            <a:r>
              <a:rPr lang="en-CA" sz="2400" dirty="0"/>
              <a:t> 2</a:t>
            </a:r>
            <a:r>
              <a:rPr lang="en-CA" sz="2400" baseline="30000" dirty="0"/>
              <a:t>nd</a:t>
            </a:r>
            <a:r>
              <a:rPr lang="en-CA" sz="2400" dirty="0"/>
              <a:t> floor</a:t>
            </a:r>
          </a:p>
          <a:p>
            <a:pPr marL="285750" indent="-285750">
              <a:buFont typeface="Arial" panose="020B0604020202020204" pitchFamily="34" charset="0"/>
              <a:buChar char="•"/>
            </a:pPr>
            <a:r>
              <a:rPr lang="en-CA" sz="2400" dirty="0"/>
              <a:t>Pizza and drinks provided.</a:t>
            </a:r>
          </a:p>
          <a:p>
            <a:pPr marL="285750" indent="-285750">
              <a:buFont typeface="Arial" panose="020B0604020202020204" pitchFamily="34" charset="0"/>
              <a:buChar char="•"/>
            </a:pPr>
            <a:r>
              <a:rPr lang="en-CA" sz="2400" dirty="0"/>
              <a:t>There will also be a gift exchange. (crafts, poems and regifts encouraged)</a:t>
            </a:r>
          </a:p>
          <a:p>
            <a:pPr marL="285750" indent="-285750">
              <a:buFont typeface="Arial" panose="020B0604020202020204" pitchFamily="34" charset="0"/>
              <a:buChar char="•"/>
            </a:pPr>
            <a:r>
              <a:rPr lang="en-CA" sz="2400" dirty="0"/>
              <a:t>email us at itssimple2023@gmail. </a:t>
            </a:r>
          </a:p>
          <a:p>
            <a:pPr marL="285750" indent="-285750">
              <a:buFont typeface="Arial" panose="020B0604020202020204" pitchFamily="34" charset="0"/>
              <a:buChar char="•"/>
            </a:pPr>
            <a:r>
              <a:rPr lang="en-CA" sz="2400" dirty="0"/>
              <a:t>If you are doing the course on zoom and would rather do it in person there’s lots </a:t>
            </a:r>
            <a:r>
              <a:rPr lang="en-CA" sz="2400"/>
              <a:t>of room.</a:t>
            </a:r>
            <a:endParaRPr lang="en-CA" sz="2400" dirty="0"/>
          </a:p>
        </p:txBody>
      </p:sp>
      <p:sp>
        <p:nvSpPr>
          <p:cNvPr id="2" name="Slide Number Placeholder 1">
            <a:extLst>
              <a:ext uri="{FF2B5EF4-FFF2-40B4-BE49-F238E27FC236}">
                <a16:creationId xmlns:a16="http://schemas.microsoft.com/office/drawing/2014/main" id="{AECCB70C-7CB6-7E45-4439-2723FAF1BABA}"/>
              </a:ext>
            </a:extLst>
          </p:cNvPr>
          <p:cNvSpPr>
            <a:spLocks noGrp="1"/>
          </p:cNvSpPr>
          <p:nvPr>
            <p:ph type="sldNum" sz="quarter" idx="12"/>
          </p:nvPr>
        </p:nvSpPr>
        <p:spPr/>
        <p:txBody>
          <a:bodyPr/>
          <a:lstStyle/>
          <a:p>
            <a:fld id="{33ED1689-1C0B-4D00-A14A-39B713266422}" type="slidenum">
              <a:rPr lang="en-CA" smtClean="0"/>
              <a:t>17</a:t>
            </a:fld>
            <a:endParaRPr lang="en-CA"/>
          </a:p>
        </p:txBody>
      </p:sp>
    </p:spTree>
    <p:extLst>
      <p:ext uri="{BB962C8B-B14F-4D97-AF65-F5344CB8AC3E}">
        <p14:creationId xmlns:p14="http://schemas.microsoft.com/office/powerpoint/2010/main" val="1976100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CA5FA-9A5A-E401-F62C-F65C578EA46A}"/>
              </a:ext>
            </a:extLst>
          </p:cNvPr>
          <p:cNvSpPr txBox="1"/>
          <p:nvPr/>
        </p:nvSpPr>
        <p:spPr>
          <a:xfrm>
            <a:off x="1227438" y="183461"/>
            <a:ext cx="10066637" cy="523220"/>
          </a:xfrm>
          <a:prstGeom prst="rect">
            <a:avLst/>
          </a:prstGeom>
          <a:noFill/>
        </p:spPr>
        <p:txBody>
          <a:bodyPr wrap="square">
            <a:spAutoFit/>
          </a:bodyPr>
          <a:lstStyle/>
          <a:p>
            <a:r>
              <a:rPr lang="en-CA" sz="2800" dirty="0">
                <a:solidFill>
                  <a:schemeClr val="bg1"/>
                </a:solidFill>
              </a:rPr>
              <a:t>HOLIDAYS GET TOGETHER DECEMBER 22, 12:30-2:30 RSVP’S </a:t>
            </a:r>
          </a:p>
        </p:txBody>
      </p:sp>
      <p:sp>
        <p:nvSpPr>
          <p:cNvPr id="5" name="TextBox 4">
            <a:extLst>
              <a:ext uri="{FF2B5EF4-FFF2-40B4-BE49-F238E27FC236}">
                <a16:creationId xmlns:a16="http://schemas.microsoft.com/office/drawing/2014/main" id="{B8017D71-0720-7A2A-F64B-7E64745A3890}"/>
              </a:ext>
            </a:extLst>
          </p:cNvPr>
          <p:cNvSpPr txBox="1"/>
          <p:nvPr/>
        </p:nvSpPr>
        <p:spPr>
          <a:xfrm>
            <a:off x="378941" y="882134"/>
            <a:ext cx="6096000" cy="6001643"/>
          </a:xfrm>
          <a:prstGeom prst="rect">
            <a:avLst/>
          </a:prstGeom>
          <a:noFill/>
        </p:spPr>
        <p:txBody>
          <a:bodyPr wrap="square">
            <a:spAutoFit/>
          </a:bodyPr>
          <a:lstStyle/>
          <a:p>
            <a:pPr marL="285750" indent="-285750">
              <a:buFont typeface="Arial" panose="020B0604020202020204" pitchFamily="34" charset="0"/>
              <a:buChar char="•"/>
            </a:pPr>
            <a:r>
              <a:rPr lang="en-CA" sz="3200" dirty="0"/>
              <a:t>Helga</a:t>
            </a:r>
          </a:p>
          <a:p>
            <a:pPr marL="285750" indent="-285750">
              <a:buFont typeface="Arial" panose="020B0604020202020204" pitchFamily="34" charset="0"/>
              <a:buChar char="•"/>
            </a:pPr>
            <a:r>
              <a:rPr lang="en-CA" sz="3200" dirty="0"/>
              <a:t>Lynn</a:t>
            </a:r>
          </a:p>
          <a:p>
            <a:pPr marL="285750" indent="-285750">
              <a:buFont typeface="Arial" panose="020B0604020202020204" pitchFamily="34" charset="0"/>
              <a:buChar char="•"/>
            </a:pPr>
            <a:r>
              <a:rPr lang="en-CA" sz="3200" dirty="0"/>
              <a:t>Charlene</a:t>
            </a:r>
          </a:p>
          <a:p>
            <a:pPr marL="285750" indent="-285750">
              <a:buFont typeface="Arial" panose="020B0604020202020204" pitchFamily="34" charset="0"/>
              <a:buChar char="•"/>
            </a:pPr>
            <a:r>
              <a:rPr lang="en-CA" sz="3200" dirty="0"/>
              <a:t>Patrick</a:t>
            </a:r>
          </a:p>
          <a:p>
            <a:pPr marL="285750" indent="-285750">
              <a:buFont typeface="Arial" panose="020B0604020202020204" pitchFamily="34" charset="0"/>
              <a:buChar char="•"/>
            </a:pPr>
            <a:r>
              <a:rPr lang="en-CA" sz="3200" dirty="0"/>
              <a:t>Nicole </a:t>
            </a:r>
          </a:p>
          <a:p>
            <a:pPr marL="285750" indent="-285750">
              <a:buFont typeface="Arial" panose="020B0604020202020204" pitchFamily="34" charset="0"/>
              <a:buChar char="•"/>
            </a:pPr>
            <a:r>
              <a:rPr lang="en-CA" sz="3200" dirty="0"/>
              <a:t>Manny</a:t>
            </a:r>
          </a:p>
          <a:p>
            <a:pPr marL="285750" indent="-285750">
              <a:buFont typeface="Arial" panose="020B0604020202020204" pitchFamily="34" charset="0"/>
              <a:buChar char="•"/>
            </a:pPr>
            <a:r>
              <a:rPr lang="en-CA" sz="3200" dirty="0"/>
              <a:t>Paula + 1</a:t>
            </a:r>
          </a:p>
          <a:p>
            <a:pPr marL="285750" indent="-285750">
              <a:buFont typeface="Arial" panose="020B0604020202020204" pitchFamily="34" charset="0"/>
              <a:buChar char="•"/>
            </a:pPr>
            <a:r>
              <a:rPr lang="en-CA" sz="3200" dirty="0"/>
              <a:t>Brittany</a:t>
            </a:r>
          </a:p>
          <a:p>
            <a:pPr marL="285750" indent="-285750">
              <a:buFont typeface="Arial" panose="020B0604020202020204" pitchFamily="34" charset="0"/>
              <a:buChar char="•"/>
            </a:pPr>
            <a:r>
              <a:rPr lang="en-CA" sz="3200" dirty="0"/>
              <a:t>Lee</a:t>
            </a:r>
          </a:p>
          <a:p>
            <a:pPr marL="285750" indent="-285750">
              <a:buFont typeface="Arial" panose="020B0604020202020204" pitchFamily="34" charset="0"/>
              <a:buChar char="•"/>
            </a:pPr>
            <a:r>
              <a:rPr lang="en-CA" sz="3200" dirty="0"/>
              <a:t>Dinko</a:t>
            </a:r>
          </a:p>
          <a:p>
            <a:pPr marL="285750" indent="-285750">
              <a:buFont typeface="Arial" panose="020B0604020202020204" pitchFamily="34" charset="0"/>
              <a:buChar char="•"/>
            </a:pPr>
            <a:r>
              <a:rPr lang="en-CA" sz="3200" dirty="0"/>
              <a:t>Michelle</a:t>
            </a:r>
          </a:p>
          <a:p>
            <a:pPr marL="285750" indent="-285750">
              <a:buFont typeface="Arial" panose="020B0604020202020204" pitchFamily="34" charset="0"/>
              <a:buChar char="•"/>
            </a:pPr>
            <a:r>
              <a:rPr lang="en-CA" sz="3200" dirty="0"/>
              <a:t>Jacqui</a:t>
            </a:r>
          </a:p>
        </p:txBody>
      </p:sp>
      <p:sp>
        <p:nvSpPr>
          <p:cNvPr id="2" name="Slide Number Placeholder 1">
            <a:extLst>
              <a:ext uri="{FF2B5EF4-FFF2-40B4-BE49-F238E27FC236}">
                <a16:creationId xmlns:a16="http://schemas.microsoft.com/office/drawing/2014/main" id="{3D7B8513-4250-6F22-F0CF-81257399C8AA}"/>
              </a:ext>
            </a:extLst>
          </p:cNvPr>
          <p:cNvSpPr>
            <a:spLocks noGrp="1"/>
          </p:cNvSpPr>
          <p:nvPr>
            <p:ph type="sldNum" sz="quarter" idx="12"/>
          </p:nvPr>
        </p:nvSpPr>
        <p:spPr/>
        <p:txBody>
          <a:bodyPr/>
          <a:lstStyle/>
          <a:p>
            <a:fld id="{C80DD30B-5064-4626-87C8-8CC75587A8E1}" type="slidenum">
              <a:rPr lang="en-CA" smtClean="0"/>
              <a:t>18</a:t>
            </a:fld>
            <a:endParaRPr lang="en-CA"/>
          </a:p>
        </p:txBody>
      </p:sp>
    </p:spTree>
    <p:extLst>
      <p:ext uri="{BB962C8B-B14F-4D97-AF65-F5344CB8AC3E}">
        <p14:creationId xmlns:p14="http://schemas.microsoft.com/office/powerpoint/2010/main" val="3092522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01D43-2A12-2593-5386-A2CEC353B79C}"/>
              </a:ext>
            </a:extLst>
          </p:cNvPr>
          <p:cNvSpPr>
            <a:spLocks noGrp="1"/>
          </p:cNvSpPr>
          <p:nvPr>
            <p:ph type="sldNum" sz="quarter" idx="12"/>
          </p:nvPr>
        </p:nvSpPr>
        <p:spPr/>
        <p:txBody>
          <a:bodyPr/>
          <a:lstStyle/>
          <a:p>
            <a:fld id="{DE029615-5FE5-4EA1-B607-8DEE73EA6451}" type="slidenum">
              <a:rPr lang="en-CA" smtClean="0"/>
              <a:t>19</a:t>
            </a:fld>
            <a:endParaRPr lang="en-CA"/>
          </a:p>
        </p:txBody>
      </p:sp>
      <p:pic>
        <p:nvPicPr>
          <p:cNvPr id="4" name="Picture 3">
            <a:extLst>
              <a:ext uri="{FF2B5EF4-FFF2-40B4-BE49-F238E27FC236}">
                <a16:creationId xmlns:a16="http://schemas.microsoft.com/office/drawing/2014/main" id="{1DA3A374-CEA1-5D25-B972-9EA6798DE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326" y="0"/>
            <a:ext cx="5307347" cy="6858000"/>
          </a:xfrm>
          <a:prstGeom prst="rect">
            <a:avLst/>
          </a:prstGeom>
        </p:spPr>
      </p:pic>
    </p:spTree>
    <p:extLst>
      <p:ext uri="{BB962C8B-B14F-4D97-AF65-F5344CB8AC3E}">
        <p14:creationId xmlns:p14="http://schemas.microsoft.com/office/powerpoint/2010/main" val="134773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ilboat in the ocean&#10;&#10;AI-generated content may be incorrect.">
            <a:extLst>
              <a:ext uri="{FF2B5EF4-FFF2-40B4-BE49-F238E27FC236}">
                <a16:creationId xmlns:a16="http://schemas.microsoft.com/office/drawing/2014/main" id="{4FEEC54D-7750-FBCC-3D3F-77BEB0DE6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154" y="1375508"/>
            <a:ext cx="5165970" cy="3852984"/>
          </a:xfrm>
          <a:prstGeom prst="rect">
            <a:avLst/>
          </a:prstGeom>
        </p:spPr>
      </p:pic>
      <p:sp>
        <p:nvSpPr>
          <p:cNvPr id="2" name="Slide Number Placeholder 1">
            <a:extLst>
              <a:ext uri="{FF2B5EF4-FFF2-40B4-BE49-F238E27FC236}">
                <a16:creationId xmlns:a16="http://schemas.microsoft.com/office/drawing/2014/main" id="{439A8A9E-79AC-D71D-994D-27E11151AA9C}"/>
              </a:ext>
            </a:extLst>
          </p:cNvPr>
          <p:cNvSpPr>
            <a:spLocks noGrp="1"/>
          </p:cNvSpPr>
          <p:nvPr>
            <p:ph type="sldNum" sz="quarter" idx="12"/>
          </p:nvPr>
        </p:nvSpPr>
        <p:spPr/>
        <p:txBody>
          <a:bodyPr/>
          <a:lstStyle/>
          <a:p>
            <a:fld id="{DE029615-5FE5-4EA1-B607-8DEE73EA6451}" type="slidenum">
              <a:rPr lang="en-CA" smtClean="0"/>
              <a:t>2</a:t>
            </a:fld>
            <a:endParaRPr lang="en-CA"/>
          </a:p>
        </p:txBody>
      </p:sp>
      <p:pic>
        <p:nvPicPr>
          <p:cNvPr id="4" name="Picture 3">
            <a:extLst>
              <a:ext uri="{FF2B5EF4-FFF2-40B4-BE49-F238E27FC236}">
                <a16:creationId xmlns:a16="http://schemas.microsoft.com/office/drawing/2014/main" id="{A8CE4EEF-5276-992B-0FC9-88490045F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79" y="687754"/>
            <a:ext cx="5432721" cy="5482492"/>
          </a:xfrm>
          <a:prstGeom prst="rect">
            <a:avLst/>
          </a:prstGeom>
        </p:spPr>
      </p:pic>
    </p:spTree>
    <p:extLst>
      <p:ext uri="{BB962C8B-B14F-4D97-AF65-F5344CB8AC3E}">
        <p14:creationId xmlns:p14="http://schemas.microsoft.com/office/powerpoint/2010/main" val="110295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B459C3A3-8B02-4FAB-91CE-E81E1BA3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48" y="2059012"/>
            <a:ext cx="12188952" cy="18288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15" name="Rectangle 14">
            <a:extLst>
              <a:ext uri="{FF2B5EF4-FFF2-40B4-BE49-F238E27FC236}">
                <a16:creationId xmlns:a16="http://schemas.microsoft.com/office/drawing/2014/main" id="{EDB366A7-87C2-43BB-AF03-1AF039EE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3887812"/>
            <a:ext cx="12188952" cy="457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20</a:t>
            </a:fld>
            <a:endParaRPr lang="en-CA"/>
          </a:p>
        </p:txBody>
      </p:sp>
    </p:spTree>
    <p:extLst>
      <p:ext uri="{BB962C8B-B14F-4D97-AF65-F5344CB8AC3E}">
        <p14:creationId xmlns:p14="http://schemas.microsoft.com/office/powerpoint/2010/main" val="2765672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21</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440034" y="1060382"/>
            <a:ext cx="11311932" cy="4832092"/>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 so because our time is limited, going forward, we’ll read each question and ask for a show of hands ( in-person participants since it’s  more difficult to do this with virtual participants) “who wants the answer read out loud?”. If at least half of the participants do, we’ll read it. If fewer than half do, but you want to read the answer, all the slides are on our website.</a:t>
            </a: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CA" sz="2800" kern="0" dirty="0">
              <a:solidFill>
                <a:schemeClr val="bg1"/>
              </a:solidFill>
              <a:latin typeface="Arial" panose="020B0604020202020204" pitchFamily="34" charset="0"/>
              <a:cs typeface="Times New Roman" panose="02020603050405020304" pitchFamily="18" charset="0"/>
            </a:endParaRPr>
          </a:p>
          <a:p>
            <a:r>
              <a:rPr lang="en-CA" sz="2800" kern="0" dirty="0">
                <a:solidFill>
                  <a:schemeClr val="bg1"/>
                </a:solidFill>
                <a:latin typeface="Arial" panose="020B0604020202020204" pitchFamily="34" charset="0"/>
                <a:cs typeface="Times New Roman" panose="02020603050405020304" pitchFamily="18" charset="0"/>
              </a:rPr>
              <a:t>Note: The question today is so important that we’ll share it with everyone.</a:t>
            </a:r>
            <a:endParaRPr lang="en-CA" sz="2800" dirty="0">
              <a:solidFill>
                <a:schemeClr val="bg1"/>
              </a:solidFill>
            </a:endParaRPr>
          </a:p>
        </p:txBody>
      </p:sp>
      <p:sp>
        <p:nvSpPr>
          <p:cNvPr id="6" name="TextBox 5">
            <a:extLst>
              <a:ext uri="{FF2B5EF4-FFF2-40B4-BE49-F238E27FC236}">
                <a16:creationId xmlns:a16="http://schemas.microsoft.com/office/drawing/2014/main" id="{81282392-4C08-61A6-4063-C6F229500110}"/>
              </a:ext>
            </a:extLst>
          </p:cNvPr>
          <p:cNvSpPr txBox="1"/>
          <p:nvPr/>
        </p:nvSpPr>
        <p:spPr>
          <a:xfrm>
            <a:off x="3636249" y="172051"/>
            <a:ext cx="6094324" cy="707886"/>
          </a:xfrm>
          <a:prstGeom prst="rect">
            <a:avLst/>
          </a:prstGeom>
          <a:noFill/>
        </p:spPr>
        <p:txBody>
          <a:bodyPr wrap="square">
            <a:spAutoFit/>
          </a:bodyPr>
          <a:lstStyle/>
          <a:p>
            <a:r>
              <a:rPr lang="en-CA" sz="4000" kern="0" dirty="0">
                <a:solidFill>
                  <a:schemeClr val="bg1"/>
                </a:solidFill>
                <a:latin typeface="Arial" panose="020B0604020202020204" pitchFamily="34" charset="0"/>
                <a:cs typeface="Times New Roman" panose="02020603050405020304" pitchFamily="18" charset="0"/>
              </a:rPr>
              <a:t>SHOW OF HANDS</a:t>
            </a:r>
            <a:endParaRPr lang="en-CA" sz="4000" dirty="0">
              <a:solidFill>
                <a:schemeClr val="bg1"/>
              </a:solidFill>
            </a:endParaRPr>
          </a:p>
        </p:txBody>
      </p:sp>
    </p:spTree>
    <p:extLst>
      <p:ext uri="{BB962C8B-B14F-4D97-AF65-F5344CB8AC3E}">
        <p14:creationId xmlns:p14="http://schemas.microsoft.com/office/powerpoint/2010/main" val="304517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1756F-BD15-4A76-F56E-7BE2E2240956}"/>
              </a:ext>
            </a:extLst>
          </p:cNvPr>
          <p:cNvSpPr txBox="1"/>
          <p:nvPr/>
        </p:nvSpPr>
        <p:spPr>
          <a:xfrm>
            <a:off x="67118" y="566937"/>
            <a:ext cx="12191999" cy="5927200"/>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Yes</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this work </a:t>
            </a:r>
            <a:r>
              <a:rPr lang="en-CA" kern="0" dirty="0">
                <a:latin typeface="Arial" panose="020B0604020202020204" pitchFamily="34" charset="0"/>
                <a:ea typeface="Times New Roman" panose="02020603050405020304" pitchFamily="18" charset="0"/>
                <a:cs typeface="Times New Roman" panose="02020603050405020304" pitchFamily="18" charset="0"/>
              </a:rPr>
              <a:t>may be</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even more important for those who are still living within difficult or abusive environments</a:t>
            </a:r>
            <a:r>
              <a:rPr lang="en-CA" kern="0" dirty="0">
                <a:latin typeface="Arial" panose="020B0604020202020204" pitchFamily="34" charset="0"/>
                <a:ea typeface="Times New Roman" panose="02020603050405020304" pitchFamily="18" charset="0"/>
                <a:cs typeface="Times New Roman" panose="02020603050405020304" pitchFamily="18" charset="0"/>
              </a:rPr>
              <a:t> b</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ut the kind of healing possible must be understood realistically.</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There are two kinds of healing: “Safety-Based” and “Self-Based”. In a perfect world, all trauma therapy would take place in environments that are physically and emotionally safe, but many people trying to heal cannot change their environment because of finances, disability, or unavoidable family obligations. So, we have to distinguish two types of healing:</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Safety-based healing: This happens when the environment is stable and non-abusive. People can rebuild trust, experiment with vulnerability, and reorganize their nervous system with fewer external threats.</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B. Self-based healing: This occurs even when the environment is imperfect or still triggering. Here, the focus is on regulating the nervous system in the moment, protecting vulnerable parts, building internal boundaries, not internalizing the behaviour of others, and staying </a:t>
            </a:r>
            <a:r>
              <a:rPr lang="en-CA" kern="0" dirty="0">
                <a:latin typeface="Arial" panose="020B0604020202020204" pitchFamily="34" charset="0"/>
                <a:ea typeface="Times New Roman" panose="02020603050405020304" pitchFamily="18" charset="0"/>
                <a:cs typeface="Times New Roman" panose="02020603050405020304" pitchFamily="18" charset="0"/>
              </a:rPr>
              <a:t>in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wise mind even when others are dysregulated.</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Self-based healing is possible even when the environment is still hard. It often becomes a form of inner emancipation long before the person can create outer emancipation.</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Times New Roman" panose="02020603050405020304" pitchFamily="18" charset="0"/>
              </a:rPr>
              <a:t>It’s natural to fear that if</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the abuse is still </a:t>
            </a:r>
            <a:r>
              <a:rPr lang="en-CA" kern="0" dirty="0">
                <a:latin typeface="Arial" panose="020B0604020202020204" pitchFamily="34" charset="0"/>
                <a:ea typeface="Times New Roman" panose="02020603050405020304" pitchFamily="18" charset="0"/>
                <a:cs typeface="Times New Roman" panose="02020603050405020304" pitchFamily="18" charset="0"/>
              </a:rPr>
              <a:t>you cannot heal but t</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rauma is not only what happens to you, </a:t>
            </a:r>
            <a:r>
              <a:rPr lang="en-CA" kern="0" dirty="0">
                <a:latin typeface="Arial" panose="020B0604020202020204" pitchFamily="34" charset="0"/>
                <a:ea typeface="Times New Roman" panose="02020603050405020304" pitchFamily="18" charset="0"/>
                <a:cs typeface="Times New Roman" panose="02020603050405020304" pitchFamily="18" charset="0"/>
              </a:rPr>
              <a:t>it’s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also what happens inside you now in response. </a:t>
            </a:r>
            <a:r>
              <a:rPr lang="en-CA" kern="0" dirty="0">
                <a:latin typeface="Arial" panose="020B0604020202020204" pitchFamily="34" charset="0"/>
                <a:ea typeface="Times New Roman" panose="02020603050405020304" pitchFamily="18" charset="0"/>
                <a:cs typeface="Times New Roman" panose="02020603050405020304" pitchFamily="18" charset="0"/>
              </a:rPr>
              <a:t>E</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ven if the original “abuser” is still present, or even if the patterns replay in new relationships, you can still heal your relationship to yourself. The most important shift is from automatic activation to curiosity about the activation, and from absorbing the other person’s behaviour to recognizing whose energy belongs to whom.</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84006C-0EE7-59F2-8219-55F75177D763}"/>
              </a:ext>
            </a:extLst>
          </p:cNvPr>
          <p:cNvSpPr txBox="1"/>
          <p:nvPr/>
        </p:nvSpPr>
        <p:spPr>
          <a:xfrm>
            <a:off x="114652" y="159390"/>
            <a:ext cx="12088536" cy="407547"/>
          </a:xfrm>
          <a:prstGeom prst="rect">
            <a:avLst/>
          </a:prstGeom>
          <a:noFill/>
        </p:spPr>
        <p:txBody>
          <a:bodyPr wrap="square">
            <a:spAutoFit/>
          </a:bodyPr>
          <a:lstStyle/>
          <a:p>
            <a:pPr>
              <a:lnSpc>
                <a:spcPct val="107000"/>
              </a:lnSpc>
              <a:spcAft>
                <a:spcPts val="800"/>
              </a:spcAft>
            </a:pPr>
            <a:r>
              <a:rPr lang="en-CA"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I’M STILL LIVING IN AN ABUSIVE RELATIONSHIP, IS THIS COURSE GOING TO HELP ME HEAL?</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19B07C1-9F41-2AC1-DCB0-CEBC513FF26E}"/>
              </a:ext>
            </a:extLst>
          </p:cNvPr>
          <p:cNvSpPr>
            <a:spLocks noGrp="1"/>
          </p:cNvSpPr>
          <p:nvPr>
            <p:ph type="sldNum" sz="quarter" idx="12"/>
          </p:nvPr>
        </p:nvSpPr>
        <p:spPr/>
        <p:txBody>
          <a:bodyPr/>
          <a:lstStyle/>
          <a:p>
            <a:fld id="{DE029615-5FE5-4EA1-B607-8DEE73EA6451}" type="slidenum">
              <a:rPr lang="en-CA" smtClean="0"/>
              <a:t>22</a:t>
            </a:fld>
            <a:endParaRPr lang="en-CA"/>
          </a:p>
        </p:txBody>
      </p:sp>
    </p:spTree>
    <p:extLst>
      <p:ext uri="{BB962C8B-B14F-4D97-AF65-F5344CB8AC3E}">
        <p14:creationId xmlns:p14="http://schemas.microsoft.com/office/powerpoint/2010/main" val="4074512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8A0BA-8104-3B40-72E8-65C298D54F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186801-80BA-0515-F3B0-2F1FDA128554}"/>
              </a:ext>
            </a:extLst>
          </p:cNvPr>
          <p:cNvSpPr txBox="1"/>
          <p:nvPr/>
        </p:nvSpPr>
        <p:spPr>
          <a:xfrm>
            <a:off x="-64682" y="86770"/>
            <a:ext cx="12321364" cy="702217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This means that </a:t>
            </a:r>
            <a:r>
              <a:rPr lang="en-CA" sz="1600" kern="0" dirty="0">
                <a:latin typeface="Arial" panose="020B0604020202020204" pitchFamily="34" charset="0"/>
                <a:ea typeface="Times New Roman" panose="02020603050405020304" pitchFamily="18" charset="0"/>
                <a:cs typeface="Times New Roman" panose="02020603050405020304" pitchFamily="18" charset="0"/>
              </a:rPr>
              <a:t>while your</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external behaviour might not change right away, your internal world can change dramatically. When that happens you no longer absorb blame or shame. You see the abuser’s behaviour as a </a:t>
            </a:r>
            <a:r>
              <a:rPr lang="en-CA" sz="1600" kern="0" dirty="0">
                <a:latin typeface="Arial" panose="020B0604020202020204" pitchFamily="34" charset="0"/>
                <a:ea typeface="Times New Roman" panose="02020603050405020304" pitchFamily="18" charset="0"/>
                <a:cs typeface="Times New Roman" panose="02020603050405020304" pitchFamily="18" charset="0"/>
              </a:rPr>
              <a:t>result of their psychological issues rather</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than a verdict about your worth. You can then assert healthy boundaries without turning them against yourself</a:t>
            </a:r>
            <a:r>
              <a:rPr lang="en-CA" sz="1600" kern="0" dirty="0">
                <a:latin typeface="Arial" panose="020B0604020202020204" pitchFamily="34" charset="0"/>
                <a:ea typeface="Times New Roman" panose="02020603050405020304" pitchFamily="18" charset="0"/>
                <a:cs typeface="Times New Roman" panose="02020603050405020304" pitchFamily="18" charset="0"/>
              </a:rPr>
              <a:t> and y</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ou may eventually feel empowered to change </a:t>
            </a:r>
            <a:r>
              <a:rPr lang="en-CA" sz="1600" kern="0" dirty="0">
                <a:latin typeface="Arial" panose="020B0604020202020204" pitchFamily="34" charset="0"/>
                <a:ea typeface="Times New Roman" panose="02020603050405020304" pitchFamily="18" charset="0"/>
                <a:cs typeface="Times New Roman" panose="02020603050405020304" pitchFamily="18" charset="0"/>
              </a:rPr>
              <a:t>your</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situation when feasible.</a:t>
            </a:r>
            <a:r>
              <a:rPr lang="en-CA" sz="1600" kern="100" dirty="0">
                <a:latin typeface="Aptos" panose="020B0004020202020204" pitchFamily="34" charset="0"/>
                <a:ea typeface="Times New Roman" panose="02020603050405020304" pitchFamily="18" charset="0"/>
                <a:cs typeface="Times New Roman" panose="02020603050405020304" pitchFamily="18" charset="0"/>
              </a:rPr>
              <a:t> </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This is not “full healing” but it is the beginning of healing and sometimes the most crucial part. </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Erikson teaches us that humans develop through eight stages. Trauma interrupts these stages, but they can be revisited later in life. Even in an abusive household, a person can practice autonomy, build identity separate from the family, experience small acts of initiative, cultivate industry, competence, pleasure, and mastery, access intimacy or trust through friendships, partners, or group spaces and experience generativity by caring for their own </a:t>
            </a:r>
            <a:r>
              <a:rPr lang="en-CA" sz="1600" kern="0" dirty="0">
                <a:latin typeface="Arial" panose="020B0604020202020204" pitchFamily="34" charset="0"/>
                <a:ea typeface="Times New Roman" panose="02020603050405020304" pitchFamily="18" charset="0"/>
                <a:cs typeface="Times New Roman" panose="02020603050405020304" pitchFamily="18" charset="0"/>
              </a:rPr>
              <a:t>selves</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You can be actively re-running the missing developmental stages within their own nervous system, even if their environment is not ideal. This is profound developmental repair. </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600" kern="0" dirty="0">
                <a:latin typeface="Arial" panose="020B0604020202020204" pitchFamily="34" charset="0"/>
                <a:ea typeface="Times New Roman" panose="02020603050405020304" pitchFamily="18" charset="0"/>
                <a:cs typeface="Times New Roman" panose="02020603050405020304" pitchFamily="18" charset="0"/>
              </a:rPr>
              <a:t>That your old</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patterns repeat </a:t>
            </a:r>
            <a:r>
              <a:rPr lang="en-CA" sz="1600" kern="0" dirty="0">
                <a:latin typeface="Arial" panose="020B0604020202020204" pitchFamily="34" charset="0"/>
                <a:ea typeface="Times New Roman" panose="02020603050405020304" pitchFamily="18" charset="0"/>
                <a:cs typeface="Times New Roman" panose="02020603050405020304" pitchFamily="18" charset="0"/>
              </a:rPr>
              <a:t>themselves in new relationships</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doesn’t mean that nothing is changing. Repetition with partners or other figures is extremely common but the meaning shifts as healing progresses. At first the repetition is unconscious</a:t>
            </a:r>
            <a:r>
              <a:rPr lang="en-CA" sz="1600" kern="0" dirty="0">
                <a:latin typeface="Arial" panose="020B0604020202020204" pitchFamily="34" charset="0"/>
                <a:ea typeface="Times New Roman" panose="02020603050405020304" pitchFamily="18" charset="0"/>
                <a:cs typeface="Times New Roman" panose="02020603050405020304" pitchFamily="18" charset="0"/>
              </a:rPr>
              <a:t> and you </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automatically activate. Later you’ll become more aware of the patterns and make them targets for change. </a:t>
            </a:r>
            <a:r>
              <a:rPr lang="en-CA" sz="1600" kern="100" dirty="0">
                <a:latin typeface="Aptos" panose="020B0004020202020204" pitchFamily="34" charset="0"/>
                <a:ea typeface="Times New Roman" panose="02020603050405020304" pitchFamily="18" charset="0"/>
                <a:cs typeface="Times New Roman" panose="02020603050405020304" pitchFamily="18" charset="0"/>
              </a:rPr>
              <a:t>You </a:t>
            </a: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begin to notice the patterns earlier, soothe yourself better, communicate more clearly, choose different responses, refuse harmful dynamics and eventually choose different partners or patterns entirely. In other words, the pattern may still happen, but your relationship to the pattern transforms.</a:t>
            </a:r>
            <a:r>
              <a:rPr kumimoji="0" lang="en-CA" sz="16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CA" sz="16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When the abuse continues as you’re trying to heal, the course can help regulate your nervous system, reduce self-blame and shame, build internal boundaries, reduce automatic reactivity, create strategic distance internally, even when physical distance isn’t yet possible, give hope, clarity, orientation, and agency and lay the groundwork for eventual change.</a:t>
            </a:r>
          </a:p>
          <a:p>
            <a:pPr marL="285750" marR="0" lvl="0" indent="-285750" algn="l" defTabSz="4572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CA" sz="1600" kern="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You</a:t>
            </a:r>
            <a:r>
              <a:rPr kumimoji="0" lang="en-CA" sz="16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 cannot force a mother or partner to change, </a:t>
            </a:r>
            <a:r>
              <a:rPr lang="en-CA" sz="1600" kern="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you may not be able to escape</a:t>
            </a:r>
            <a:r>
              <a:rPr kumimoji="0" lang="en-CA" sz="16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 an actively dangerous environment or fully heal trauma that is still being inflicted daily. </a:t>
            </a:r>
            <a:r>
              <a:rPr lang="en-CA" sz="1600" kern="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You</a:t>
            </a:r>
            <a:r>
              <a:rPr kumimoji="0" lang="en-CA" sz="1600" b="0"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 can however stay safer internally and prepare yourself to make clearer, safer, more empowered decisions externally. This is very significant healing work. </a:t>
            </a:r>
            <a:endParaRPr kumimoji="0" lang="en-CA"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CA" sz="1600" kern="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5E92462-244A-CC4D-F050-0BB07BBABA77}"/>
              </a:ext>
            </a:extLst>
          </p:cNvPr>
          <p:cNvSpPr>
            <a:spLocks noGrp="1"/>
          </p:cNvSpPr>
          <p:nvPr>
            <p:ph type="sldNum" sz="quarter" idx="12"/>
          </p:nvPr>
        </p:nvSpPr>
        <p:spPr/>
        <p:txBody>
          <a:bodyPr/>
          <a:lstStyle/>
          <a:p>
            <a:fld id="{DE029615-5FE5-4EA1-B607-8DEE73EA6451}" type="slidenum">
              <a:rPr lang="en-CA" smtClean="0"/>
              <a:t>23</a:t>
            </a:fld>
            <a:endParaRPr lang="en-CA"/>
          </a:p>
        </p:txBody>
      </p:sp>
    </p:spTree>
    <p:extLst>
      <p:ext uri="{BB962C8B-B14F-4D97-AF65-F5344CB8AC3E}">
        <p14:creationId xmlns:p14="http://schemas.microsoft.com/office/powerpoint/2010/main" val="3490153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A5ADD-086C-76F1-88CA-D508304C3576}"/>
              </a:ext>
            </a:extLst>
          </p:cNvPr>
          <p:cNvSpPr txBox="1"/>
          <p:nvPr/>
        </p:nvSpPr>
        <p:spPr>
          <a:xfrm>
            <a:off x="427840" y="276728"/>
            <a:ext cx="11341914" cy="1569660"/>
          </a:xfrm>
          <a:prstGeom prst="rect">
            <a:avLst/>
          </a:prstGeom>
          <a:noFill/>
        </p:spPr>
        <p:txBody>
          <a:bodyPr wrap="square">
            <a:spAutoFit/>
          </a:bodyPr>
          <a:lstStyle/>
          <a:p>
            <a:r>
              <a:rPr lang="en-CA" sz="2400" kern="0" dirty="0">
                <a:solidFill>
                  <a:schemeClr val="bg1"/>
                </a:solidFill>
                <a:latin typeface="Arial" panose="020B0604020202020204" pitchFamily="34" charset="0"/>
                <a:cs typeface="Times New Roman" panose="02020603050405020304" pitchFamily="18" charset="0"/>
              </a:rPr>
              <a:t>I HAVEN’T HAD ANY CONTACT WITH MY FAMILY FOR THREE YEARS. I’M TORN ABOUT IT, BUT I FEEL I NEED TO PROTECT MYSELF FROM THEM. I RECENTLY HEARD ABOUT FAMILY ESTRANGEMENT. CAN YOU TELL US MORE ABOUT IT?</a:t>
            </a:r>
            <a:endParaRPr lang="en-CA" sz="2400" dirty="0">
              <a:solidFill>
                <a:schemeClr val="bg1"/>
              </a:solidFill>
            </a:endParaRPr>
          </a:p>
        </p:txBody>
      </p:sp>
      <p:sp>
        <p:nvSpPr>
          <p:cNvPr id="5" name="TextBox 4">
            <a:extLst>
              <a:ext uri="{FF2B5EF4-FFF2-40B4-BE49-F238E27FC236}">
                <a16:creationId xmlns:a16="http://schemas.microsoft.com/office/drawing/2014/main" id="{00C51964-3EBC-2AAC-1D0A-012B25153EBB}"/>
              </a:ext>
            </a:extLst>
          </p:cNvPr>
          <p:cNvSpPr txBox="1"/>
          <p:nvPr/>
        </p:nvSpPr>
        <p:spPr>
          <a:xfrm>
            <a:off x="815829" y="2021639"/>
            <a:ext cx="10031136" cy="646331"/>
          </a:xfrm>
          <a:prstGeom prst="rect">
            <a:avLst/>
          </a:prstGeom>
          <a:noFill/>
        </p:spPr>
        <p:txBody>
          <a:bodyPr wrap="square">
            <a:spAutoFit/>
          </a:bodyPr>
          <a:lstStyle/>
          <a:p>
            <a:r>
              <a:rPr lang="en-CA" kern="0" dirty="0">
                <a:latin typeface="Arial" panose="020B0604020202020204" pitchFamily="34" charset="0"/>
                <a:cs typeface="Times New Roman" panose="02020603050405020304" pitchFamily="18" charset="0"/>
              </a:rPr>
              <a:t>Great question but to answer it will be helpful if we’ve first talked about attachment so, let’s come back to it at the end of the session. </a:t>
            </a:r>
            <a:endParaRPr lang="en-CA" dirty="0"/>
          </a:p>
        </p:txBody>
      </p:sp>
      <p:sp>
        <p:nvSpPr>
          <p:cNvPr id="2" name="Slide Number Placeholder 1">
            <a:extLst>
              <a:ext uri="{FF2B5EF4-FFF2-40B4-BE49-F238E27FC236}">
                <a16:creationId xmlns:a16="http://schemas.microsoft.com/office/drawing/2014/main" id="{0D0C09ED-BE13-D7FB-CA64-194791BCA20D}"/>
              </a:ext>
            </a:extLst>
          </p:cNvPr>
          <p:cNvSpPr>
            <a:spLocks noGrp="1"/>
          </p:cNvSpPr>
          <p:nvPr>
            <p:ph type="sldNum" sz="quarter" idx="12"/>
          </p:nvPr>
        </p:nvSpPr>
        <p:spPr/>
        <p:txBody>
          <a:bodyPr/>
          <a:lstStyle/>
          <a:p>
            <a:fld id="{DE029615-5FE5-4EA1-B607-8DEE73EA6451}" type="slidenum">
              <a:rPr lang="en-CA" smtClean="0"/>
              <a:t>24</a:t>
            </a:fld>
            <a:endParaRPr lang="en-CA"/>
          </a:p>
        </p:txBody>
      </p:sp>
    </p:spTree>
    <p:extLst>
      <p:ext uri="{BB962C8B-B14F-4D97-AF65-F5344CB8AC3E}">
        <p14:creationId xmlns:p14="http://schemas.microsoft.com/office/powerpoint/2010/main" val="3623555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3CD16-38BE-A8B8-95B3-D42CE5540239}"/>
              </a:ext>
            </a:extLst>
          </p:cNvPr>
          <p:cNvSpPr>
            <a:spLocks noGrp="1"/>
          </p:cNvSpPr>
          <p:nvPr>
            <p:ph type="sldNum" sz="quarter" idx="12"/>
          </p:nvPr>
        </p:nvSpPr>
        <p:spPr/>
        <p:txBody>
          <a:bodyPr/>
          <a:lstStyle/>
          <a:p>
            <a:fld id="{DE029615-5FE5-4EA1-B607-8DEE73EA6451}" type="slidenum">
              <a:rPr lang="en-CA" smtClean="0"/>
              <a:t>25</a:t>
            </a:fld>
            <a:endParaRPr lang="en-CA"/>
          </a:p>
        </p:txBody>
      </p:sp>
      <p:sp>
        <p:nvSpPr>
          <p:cNvPr id="4" name="TextBox 3">
            <a:extLst>
              <a:ext uri="{FF2B5EF4-FFF2-40B4-BE49-F238E27FC236}">
                <a16:creationId xmlns:a16="http://schemas.microsoft.com/office/drawing/2014/main" id="{D1EC439F-57EB-CC2D-7E44-D07DA8F4E202}"/>
              </a:ext>
            </a:extLst>
          </p:cNvPr>
          <p:cNvSpPr txBox="1"/>
          <p:nvPr/>
        </p:nvSpPr>
        <p:spPr>
          <a:xfrm>
            <a:off x="-101600" y="0"/>
            <a:ext cx="12192000" cy="2197524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homework buddy system is meant to support your learning, not add pressure. It’s perfectly normal for a pairing to need a reset, to adjust expectations, or even to come to a graceful close. To keep the process healthy for both people, I invite each pair to have a brief check-in using the following script: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Buddy Check-In Script (2–3 minutes each)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1. “Is this arrangement still working for me?”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2. “Do I feel heard, respected, and supported?”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3. “Am I able to give roughly what I receive?”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Each buddy takes a turn answering these questions honestly but kindly. If either person feels the arrangement is not the right fit, you can say something like: “I’ve enjoyed working with you, but I think I need to make a change in how I approach the homework. This isn’t about you, it’s about finding the support structure that works best for me right now.” Or “I’m noticing I’m not able to give this partnership the attention it deserves. I think it’s kindest if we shift out of the buddy arrangement for now.” This is not a rejection, it’s practicing healthy boundaries and good self-care.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 A Simple Checklist for Healthy Buddy Partnerships. Each partner can privately rate the following items (Yes / Sometimes / No):</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Communication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feel comfortable speaking honestly with my buddy.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My buddy communicates clearly and respectfully.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We both show up prepared for our check-ins.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Balance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We both get roughly equal time to talk.</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Neither person becomes the “therapist” or the “patient.”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We both take turns offering and receiving support.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Emotional Safety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feel heard, not judged.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don’t leave the interactions feeling drained or anxious.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There is no pressure to overshare or to minimize my needs.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Practical Fit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Our schedules match enough that meetings aren’t stressful.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The format (phone/Zoom/text) works for both of us.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The level of structure feels right for both of us.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Overall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This partnership supports my growth.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would choose to continue with this person.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two or more items are consistently marked “No,” it may be a sign to renegotiate or step away.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3. Language for Ending or Restructuring Gracefully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Offer these as templates they can use: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it’s a mismatch of needs/availability</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“I’m realizing our schedules or styles aren’t lining up as well as I’d hoped. I think it’s best if I shift how I do my homework, but I’ve appreciated our connection.”</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they need a different kind of support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“I’ve noticed I need a different rhythm or structure for my homework than what we’ve been doing. Thank you for the time you’ve shared with me.”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there’s no problem, just a preference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“This has been helpful, and I’m grateful. I think I’m going to try working independently or in a different format for now.”</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they want to continue but with new boundaries</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“I’d like to keep working together, but I realize I need shorter calls / more structure / less emotional intensity. Would that work for you?”</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4. Framing for the Group (Optional Script to Read)</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Here’s a brief message you can tell the group:</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purpose of a homework buddy is to support your learning—not to create obligation. Healthy relationships include honest check-ins and the freedom to renegotiate.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the buddy arrangement works, fantastic. If it doesn’t, ending it kindly is not a failure; it’s good boundary work and part of developing Wise Mind.”</a:t>
            </a:r>
          </a:p>
          <a:p>
            <a:pPr>
              <a:buNone/>
            </a:pP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450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DB133-B600-E274-1C59-E8DD3C7BFC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87903-12B7-F805-10EF-871B237036C6}"/>
              </a:ext>
            </a:extLst>
          </p:cNvPr>
          <p:cNvSpPr>
            <a:spLocks noGrp="1"/>
          </p:cNvSpPr>
          <p:nvPr>
            <p:ph type="sldNum" sz="quarter" idx="12"/>
          </p:nvPr>
        </p:nvSpPr>
        <p:spPr/>
        <p:txBody>
          <a:bodyPr/>
          <a:lstStyle/>
          <a:p>
            <a:fld id="{DE029615-5FE5-4EA1-B607-8DEE73EA6451}" type="slidenum">
              <a:rPr lang="en-CA" smtClean="0"/>
              <a:t>26</a:t>
            </a:fld>
            <a:endParaRPr lang="en-CA"/>
          </a:p>
        </p:txBody>
      </p:sp>
      <p:sp>
        <p:nvSpPr>
          <p:cNvPr id="4" name="TextBox 3">
            <a:extLst>
              <a:ext uri="{FF2B5EF4-FFF2-40B4-BE49-F238E27FC236}">
                <a16:creationId xmlns:a16="http://schemas.microsoft.com/office/drawing/2014/main" id="{43D92D37-41BF-C6AD-20D8-2AB4956510F8}"/>
              </a:ext>
            </a:extLst>
          </p:cNvPr>
          <p:cNvSpPr txBox="1"/>
          <p:nvPr/>
        </p:nvSpPr>
        <p:spPr>
          <a:xfrm>
            <a:off x="-101600" y="0"/>
            <a:ext cx="12192000"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Emotional Safety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feel heard, not judged.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don’t leave the interactions feeling drained or anxious.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There is no pressure to overshare or to minimize my needs.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Practical Fit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Our schedules match enough that meetings aren’t stressful.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The format (phone/Zoom/text) works for both of us.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The level of structure feels right for both of 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Overall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This partnership supports my growth.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I would choose to continue with this person.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two or more items are consistently marked “No,” it may be a sign to renegotiate or step away.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it’s a mismatch of needs/availability you can say something like “I’m realizing our schedules or styles aren’t lining up as well as I’d hoped. I think it’s best if I shift how I do my homework, but I’ve appreciated our connection.” or “I’ve noticed I need a different rhythm or structure for my homework than what we’ve been doing. Thank you for the time you’ve shared with me.” or “This has been helpful, and I’m grateful. I think I’m going to try working independently or in a different format for now.”</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you want to continue but with new boundaries you might say something like “I’d like to keep working together, but I realize I need shorter calls / more structure / less emotional intensity. Would that work for you?”</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purpose of a homework buddy is to support your learning, not to create obligation. Healthy relationships include honest check-ins and the freedom to renegotiate. If the buddy arrangement works, fantastic. If it doesn’t, ending it kindly is not a failure; it’s good boundary work and part of developing Wise Mind.</a:t>
            </a:r>
          </a:p>
          <a:p>
            <a:pPr>
              <a:buNone/>
            </a:pP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448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30F4-6CC4-4484-97F8-367A711E5129}"/>
              </a:ext>
            </a:extLst>
          </p:cNvPr>
          <p:cNvSpPr>
            <a:spLocks noGrp="1"/>
          </p:cNvSpPr>
          <p:nvPr>
            <p:ph type="title" idx="4294967295"/>
          </p:nvPr>
        </p:nvSpPr>
        <p:spPr>
          <a:xfrm>
            <a:off x="-282468" y="1254985"/>
            <a:ext cx="5384358" cy="1749425"/>
          </a:xfrm>
        </p:spPr>
        <p:txBody>
          <a:bodyPr>
            <a:normAutofit/>
          </a:bodyPr>
          <a:lstStyle/>
          <a:p>
            <a:pPr algn="ctr"/>
            <a:r>
              <a:rPr lang="en-CA" sz="3200" dirty="0">
                <a:solidFill>
                  <a:schemeClr val="bg1"/>
                </a:solidFill>
              </a:rPr>
              <a:t>Review and preview</a:t>
            </a:r>
          </a:p>
        </p:txBody>
      </p:sp>
      <p:sp>
        <p:nvSpPr>
          <p:cNvPr id="3" name="Content Placeholder 2">
            <a:extLst>
              <a:ext uri="{FF2B5EF4-FFF2-40B4-BE49-F238E27FC236}">
                <a16:creationId xmlns:a16="http://schemas.microsoft.com/office/drawing/2014/main" id="{2CC2FC1A-AB8E-44E1-9585-274540D5B090}"/>
              </a:ext>
            </a:extLst>
          </p:cNvPr>
          <p:cNvSpPr>
            <a:spLocks noGrp="1"/>
          </p:cNvSpPr>
          <p:nvPr>
            <p:ph idx="4294967295"/>
          </p:nvPr>
        </p:nvSpPr>
        <p:spPr>
          <a:xfrm>
            <a:off x="4639112" y="260350"/>
            <a:ext cx="7552888" cy="6597650"/>
          </a:xfrm>
        </p:spPr>
        <p:txBody>
          <a:bodyPr>
            <a:normAutofit fontScale="92500"/>
          </a:bodyPr>
          <a:lstStyle/>
          <a:p>
            <a:r>
              <a:rPr lang="en-CA" sz="2400" dirty="0">
                <a:latin typeface="Arial" panose="020B0604020202020204" pitchFamily="34" charset="0"/>
                <a:cs typeface="Arial" panose="020B0604020202020204" pitchFamily="34" charset="0"/>
              </a:rPr>
              <a:t>So far, we’ve talked about the evolution of the emotional, rational and wise minds… </a:t>
            </a:r>
          </a:p>
          <a:p>
            <a:r>
              <a:rPr lang="en-CA" sz="2400" dirty="0">
                <a:latin typeface="Arial" panose="020B0604020202020204" pitchFamily="34" charset="0"/>
                <a:cs typeface="Arial" panose="020B0604020202020204" pitchFamily="34" charset="0"/>
              </a:rPr>
              <a:t>Personality classifications, theories, and development…</a:t>
            </a:r>
          </a:p>
          <a:p>
            <a:r>
              <a:rPr lang="en-CA" sz="2400" dirty="0">
                <a:latin typeface="Arial" panose="020B0604020202020204" pitchFamily="34" charset="0"/>
                <a:cs typeface="Arial" panose="020B0604020202020204" pitchFamily="34" charset="0"/>
              </a:rPr>
              <a:t>Temperament - psychological and biological theories…</a:t>
            </a:r>
          </a:p>
          <a:p>
            <a:r>
              <a:rPr lang="en-CA" sz="2400" dirty="0">
                <a:latin typeface="Arial" panose="020B0604020202020204" pitchFamily="34" charset="0"/>
                <a:cs typeface="Arial" panose="020B0604020202020204" pitchFamily="34" charset="0"/>
              </a:rPr>
              <a:t>Character - parenting styles: authoritative, authoritarian, permissive, and uninvolved and how they affect personality development…</a:t>
            </a:r>
          </a:p>
          <a:p>
            <a:r>
              <a:rPr lang="en-CA" sz="2400" dirty="0">
                <a:latin typeface="Arial" panose="020B0604020202020204" pitchFamily="34" charset="0"/>
                <a:cs typeface="Arial" panose="020B0604020202020204" pitchFamily="34" charset="0"/>
              </a:rPr>
              <a:t>Today we’ll talk about attachment theory and how attachment plays a critical role in the shaping of personality.</a:t>
            </a:r>
            <a:r>
              <a:rPr lang="en-US" sz="2400" b="0" i="0" dirty="0">
                <a:effectLst/>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Remember that a</a:t>
            </a:r>
            <a:r>
              <a:rPr lang="en-US" sz="2400" b="0" i="0" dirty="0">
                <a:effectLst/>
                <a:latin typeface="Arial" panose="020B0604020202020204" pitchFamily="34" charset="0"/>
                <a:cs typeface="Arial" panose="020B0604020202020204" pitchFamily="34" charset="0"/>
              </a:rPr>
              <a:t>ttachment is an instinct, it’s part of our biological hardware. </a:t>
            </a:r>
            <a:r>
              <a:rPr lang="en-US" sz="2400" dirty="0">
                <a:latin typeface="Arial" panose="020B0604020202020204" pitchFamily="34" charset="0"/>
                <a:cs typeface="Arial" panose="020B0604020202020204" pitchFamily="34" charset="0"/>
              </a:rPr>
              <a:t>L</a:t>
            </a:r>
            <a:r>
              <a:rPr lang="en-US" sz="2400" b="0" i="0" dirty="0">
                <a:effectLst/>
                <a:latin typeface="Arial" panose="020B0604020202020204" pitchFamily="34" charset="0"/>
                <a:cs typeface="Arial" panose="020B0604020202020204" pitchFamily="34" charset="0"/>
              </a:rPr>
              <a:t>ike any instinct, it gets shaped by the environment we grow up in. Today we’re going to look at how this built-in attachment system is shaped by our earliest relationships, and how those early experiences influence the patterns of how we relate to others that we carry into adulthood</a:t>
            </a:r>
            <a:r>
              <a:rPr lang="en-US" sz="2000" b="0" i="0" dirty="0">
                <a:effectLst/>
                <a:latin typeface="Arial" panose="020B0604020202020204" pitchFamily="34" charset="0"/>
              </a:rPr>
              <a:t>.</a:t>
            </a:r>
            <a:endParaRPr lang="en-CA" sz="2400" dirty="0"/>
          </a:p>
        </p:txBody>
      </p:sp>
      <p:pic>
        <p:nvPicPr>
          <p:cNvPr id="1026" name="Picture 2" descr="Parent-Child Relationships - baby, Definition, Description">
            <a:extLst>
              <a:ext uri="{FF2B5EF4-FFF2-40B4-BE49-F238E27FC236}">
                <a16:creationId xmlns:a16="http://schemas.microsoft.com/office/drawing/2014/main" id="{9F45A788-F985-4463-9A8E-346BBE683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20" y="2831285"/>
            <a:ext cx="3615954" cy="212965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BFAE923-1639-EFE0-EAD6-1B1C47DF12BD}"/>
              </a:ext>
            </a:extLst>
          </p:cNvPr>
          <p:cNvSpPr>
            <a:spLocks noGrp="1"/>
          </p:cNvSpPr>
          <p:nvPr>
            <p:ph type="sldNum" sz="quarter" idx="12"/>
          </p:nvPr>
        </p:nvSpPr>
        <p:spPr/>
        <p:txBody>
          <a:bodyPr/>
          <a:lstStyle/>
          <a:p>
            <a:fld id="{DE029615-5FE5-4EA1-B607-8DEE73EA6451}" type="slidenum">
              <a:rPr lang="en-CA" smtClean="0"/>
              <a:t>27</a:t>
            </a:fld>
            <a:endParaRPr lang="en-CA"/>
          </a:p>
        </p:txBody>
      </p:sp>
    </p:spTree>
    <p:extLst>
      <p:ext uri="{BB962C8B-B14F-4D97-AF65-F5344CB8AC3E}">
        <p14:creationId xmlns:p14="http://schemas.microsoft.com/office/powerpoint/2010/main" val="313216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4759036"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1AE546-F42F-F8CE-89B5-C503A81D65AA}"/>
              </a:ext>
            </a:extLst>
          </p:cNvPr>
          <p:cNvSpPr txBox="1"/>
          <p:nvPr/>
        </p:nvSpPr>
        <p:spPr>
          <a:xfrm>
            <a:off x="5995447" y="1387905"/>
            <a:ext cx="5879809" cy="1200329"/>
          </a:xfrm>
          <a:prstGeom prst="rect">
            <a:avLst/>
          </a:prstGeom>
          <a:noFill/>
        </p:spPr>
        <p:txBody>
          <a:bodyPr wrap="square">
            <a:spAutoFit/>
          </a:bodyPr>
          <a:lstStyle/>
          <a:p>
            <a:r>
              <a:rPr lang="en-CA" sz="3600" dirty="0"/>
              <a:t>What are the origins of attachment  theory?   </a:t>
            </a:r>
          </a:p>
        </p:txBody>
      </p:sp>
      <p:sp>
        <p:nvSpPr>
          <p:cNvPr id="2" name="Slide Number Placeholder 1">
            <a:extLst>
              <a:ext uri="{FF2B5EF4-FFF2-40B4-BE49-F238E27FC236}">
                <a16:creationId xmlns:a16="http://schemas.microsoft.com/office/drawing/2014/main" id="{B9C40684-9024-0E46-FDD1-752BF11A217E}"/>
              </a:ext>
            </a:extLst>
          </p:cNvPr>
          <p:cNvSpPr>
            <a:spLocks noGrp="1"/>
          </p:cNvSpPr>
          <p:nvPr>
            <p:ph type="sldNum" sz="quarter" idx="12"/>
          </p:nvPr>
        </p:nvSpPr>
        <p:spPr/>
        <p:txBody>
          <a:bodyPr/>
          <a:lstStyle/>
          <a:p>
            <a:fld id="{DE029615-5FE5-4EA1-B607-8DEE73EA6451}" type="slidenum">
              <a:rPr lang="en-CA" smtClean="0"/>
              <a:t>28</a:t>
            </a:fld>
            <a:endParaRPr lang="en-CA"/>
          </a:p>
        </p:txBody>
      </p:sp>
    </p:spTree>
    <p:extLst>
      <p:ext uri="{BB962C8B-B14F-4D97-AF65-F5344CB8AC3E}">
        <p14:creationId xmlns:p14="http://schemas.microsoft.com/office/powerpoint/2010/main" val="423770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19206-A24C-4B94-943D-93E52599A30B}"/>
              </a:ext>
            </a:extLst>
          </p:cNvPr>
          <p:cNvSpPr>
            <a:spLocks noGrp="1"/>
          </p:cNvSpPr>
          <p:nvPr>
            <p:ph type="title" idx="4294967295"/>
          </p:nvPr>
        </p:nvSpPr>
        <p:spPr>
          <a:xfrm>
            <a:off x="397592" y="275376"/>
            <a:ext cx="11130116" cy="987425"/>
          </a:xfrm>
        </p:spPr>
        <p:txBody>
          <a:bodyPr vert="horz" lIns="91440" tIns="45720" rIns="91440" bIns="45720" rtlCol="0" anchor="b">
            <a:normAutofit/>
          </a:bodyPr>
          <a:lstStyle/>
          <a:p>
            <a:pPr algn="r"/>
            <a:r>
              <a:rPr lang="en-US" sz="4400">
                <a:solidFill>
                  <a:schemeClr val="bg1"/>
                </a:solidFill>
              </a:rPr>
              <a:t>Attachment in infancy and childhood</a:t>
            </a:r>
          </a:p>
        </p:txBody>
      </p:sp>
      <p:pic>
        <p:nvPicPr>
          <p:cNvPr id="2050" name="Picture 2" descr="12 Tips for Raising an Only Child | Parents">
            <a:extLst>
              <a:ext uri="{FF2B5EF4-FFF2-40B4-BE49-F238E27FC236}">
                <a16:creationId xmlns:a16="http://schemas.microsoft.com/office/drawing/2014/main" id="{BAFEE192-80AA-4753-BAB3-02369D011D87}"/>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6229352" y="1663699"/>
            <a:ext cx="5511800" cy="41275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41DB7169-C29A-4A4E-AA48-C396129523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629810" y="1663701"/>
            <a:ext cx="5332840" cy="4127498"/>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FDA70D92-E0B9-33A9-732B-9CC290659F69}"/>
              </a:ext>
            </a:extLst>
          </p:cNvPr>
          <p:cNvSpPr>
            <a:spLocks noGrp="1"/>
          </p:cNvSpPr>
          <p:nvPr>
            <p:ph type="sldNum" sz="quarter" idx="12"/>
          </p:nvPr>
        </p:nvSpPr>
        <p:spPr/>
        <p:txBody>
          <a:bodyPr/>
          <a:lstStyle/>
          <a:p>
            <a:fld id="{DE029615-5FE5-4EA1-B607-8DEE73EA6451}" type="slidenum">
              <a:rPr lang="en-CA" smtClean="0"/>
              <a:t>29</a:t>
            </a:fld>
            <a:endParaRPr lang="en-CA"/>
          </a:p>
        </p:txBody>
      </p:sp>
    </p:spTree>
    <p:extLst>
      <p:ext uri="{BB962C8B-B14F-4D97-AF65-F5344CB8AC3E}">
        <p14:creationId xmlns:p14="http://schemas.microsoft.com/office/powerpoint/2010/main" val="121033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solidFill>
                  <a:schemeClr val="bg1"/>
                </a:solidFill>
                <a:latin typeface="Corbel" panose="020B0503020204020204" pitchFamily="34" charset="0"/>
              </a:rPr>
              <a:t>Week 11- December 10</a:t>
            </a:r>
          </a:p>
          <a:p>
            <a:r>
              <a:rPr lang="en-US" sz="2400" dirty="0">
                <a:latin typeface="Corbel" panose="020B0503020204020204" pitchFamily="34" charset="0"/>
              </a:rPr>
              <a:t>Week 12- December 17</a:t>
            </a:r>
          </a:p>
          <a:p>
            <a:r>
              <a:rPr lang="en-US" sz="2400" dirty="0">
                <a:solidFill>
                  <a:schemeClr val="bg1"/>
                </a:solidFill>
                <a:latin typeface="Corbel" panose="020B0503020204020204" pitchFamily="34" charset="0"/>
              </a:rPr>
              <a:t>December 24 and 31 no course</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3</a:t>
            </a:fld>
            <a:endParaRPr lang="en-CA"/>
          </a:p>
        </p:txBody>
      </p:sp>
    </p:spTree>
    <p:extLst>
      <p:ext uri="{BB962C8B-B14F-4D97-AF65-F5344CB8AC3E}">
        <p14:creationId xmlns:p14="http://schemas.microsoft.com/office/powerpoint/2010/main" val="2750434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E349B0-5F5B-E27A-DCD8-534CBBE8A74F}"/>
              </a:ext>
            </a:extLst>
          </p:cNvPr>
          <p:cNvSpPr txBox="1"/>
          <p:nvPr/>
        </p:nvSpPr>
        <p:spPr>
          <a:xfrm>
            <a:off x="0" y="490628"/>
            <a:ext cx="12191999" cy="757130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the early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the idea that infants only needed physical nourishment (food, hygiene, warmth) to grow into healthy adults dominated psychology and medicine. Paying attention to children’s emotional and psychological needs was thought to be unimportant and even damaging. This belief was rooted in several interwoven historical, cultural, and scientific currents.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Behaviorism as espoused by John B. Watson, and B.F. Skinner dominated early 20th century psychology. Behaviorists emphasized observable behavior and downplayed inner emotional or unconscious processes. John Watson argued against expressing affection to children, fearing it would create dependency and weakness. In his book Psychological Care of Infant and Child (1928), he famously advised parents to avoid hugging and kissing their children too much. Infants, in this view, were shaped primarily by reinforcement, rewards and punishments, not by emotional bonds.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Sigmund Freud emphasized the importance of early childhood in the formation of personality but focused more on the child’s internal drives, like libido or aggression, than on relational needs in infancy. While Freud acknowledged mother-infant relationships, he believed that for the most part infants loved their mother because she satisfied their hunger.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the late 19th and early 20th centuries, many infants in orphanages and hospitals were cared for physically but received little emotional or physical affection. The high mortality rates in these institutions were attributed to disease and hygiene, not to emotional neglect. Infants were often kept in clean but sterile environments and separated from caregivers to avoid infection, a practice that further deprived them of human contact.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Victorian and early 20th century Western societies, emotional restraint and early independence were considered virtues. Excessive mothering was feared to produce weak, overly dependent children. Love was often seen as a harmful indulgence.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Before the mid-20th century, there was little scientific study on the emotional development of infants or the consequences of maternal deprivation. Without evidence to the contrary, physical care was considered sufficient.</a:t>
            </a:r>
            <a:br>
              <a:rPr lang="en-US" dirty="0"/>
            </a:br>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74485DF6-449B-0E70-0BAE-263D29305C3C}"/>
              </a:ext>
            </a:extLst>
          </p:cNvPr>
          <p:cNvSpPr txBox="1"/>
          <p:nvPr/>
        </p:nvSpPr>
        <p:spPr>
          <a:xfrm>
            <a:off x="947394" y="-94147"/>
            <a:ext cx="10553307" cy="584775"/>
          </a:xfrm>
          <a:prstGeom prst="rect">
            <a:avLst/>
          </a:prstGeom>
          <a:noFill/>
        </p:spPr>
        <p:txBody>
          <a:bodyPr wrap="square">
            <a:spAutoFit/>
          </a:bodyPr>
          <a:lstStyle/>
          <a:p>
            <a:r>
              <a:rPr lang="en-US" sz="3200" dirty="0">
                <a:solidFill>
                  <a:schemeClr val="bg1"/>
                </a:solidFill>
              </a:rPr>
              <a:t>EARLY 20</a:t>
            </a:r>
            <a:r>
              <a:rPr lang="en-US" sz="3200" baseline="30000" dirty="0">
                <a:solidFill>
                  <a:schemeClr val="bg1"/>
                </a:solidFill>
              </a:rPr>
              <a:t>TH</a:t>
            </a:r>
            <a:r>
              <a:rPr lang="en-US" sz="3200" dirty="0">
                <a:solidFill>
                  <a:schemeClr val="bg1"/>
                </a:solidFill>
              </a:rPr>
              <a:t> CENTURY BELIEFS ABOUT CHILD UPBRINGING</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AA91FBC2-21F8-F4BC-17FD-A891B7EA2BB9}"/>
              </a:ext>
            </a:extLst>
          </p:cNvPr>
          <p:cNvSpPr>
            <a:spLocks noGrp="1"/>
          </p:cNvSpPr>
          <p:nvPr>
            <p:ph type="sldNum" sz="quarter" idx="12"/>
          </p:nvPr>
        </p:nvSpPr>
        <p:spPr/>
        <p:txBody>
          <a:bodyPr/>
          <a:lstStyle/>
          <a:p>
            <a:fld id="{DE029615-5FE5-4EA1-B607-8DEE73EA6451}" type="slidenum">
              <a:rPr lang="en-CA" smtClean="0"/>
              <a:t>30</a:t>
            </a:fld>
            <a:endParaRPr lang="en-CA"/>
          </a:p>
        </p:txBody>
      </p:sp>
    </p:spTree>
    <p:extLst>
      <p:ext uri="{BB962C8B-B14F-4D97-AF65-F5344CB8AC3E}">
        <p14:creationId xmlns:p14="http://schemas.microsoft.com/office/powerpoint/2010/main" val="323324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7C97-2EEA-4123-9DF5-3B449BF194B4}"/>
              </a:ext>
            </a:extLst>
          </p:cNvPr>
          <p:cNvSpPr>
            <a:spLocks noGrp="1"/>
          </p:cNvSpPr>
          <p:nvPr>
            <p:ph type="title" idx="4294967295"/>
          </p:nvPr>
        </p:nvSpPr>
        <p:spPr>
          <a:xfrm>
            <a:off x="-1448218" y="689055"/>
            <a:ext cx="5254625" cy="609600"/>
          </a:xfrm>
        </p:spPr>
        <p:txBody>
          <a:bodyPr>
            <a:noAutofit/>
          </a:bodyPr>
          <a:lstStyle/>
          <a:p>
            <a:pPr algn="ctr"/>
            <a:r>
              <a:rPr lang="en-CA" sz="2400" dirty="0">
                <a:solidFill>
                  <a:schemeClr val="bg1"/>
                </a:solidFill>
              </a:rPr>
              <a:t>Edward John </a:t>
            </a:r>
            <a:br>
              <a:rPr lang="en-CA" sz="2400" dirty="0">
                <a:solidFill>
                  <a:schemeClr val="bg1"/>
                </a:solidFill>
              </a:rPr>
            </a:br>
            <a:r>
              <a:rPr lang="en-CA" sz="2400" dirty="0">
                <a:solidFill>
                  <a:schemeClr val="bg1"/>
                </a:solidFill>
              </a:rPr>
              <a:t>Mostyn Bowlby</a:t>
            </a:r>
          </a:p>
        </p:txBody>
      </p:sp>
      <p:sp>
        <p:nvSpPr>
          <p:cNvPr id="3" name="Content Placeholder 2">
            <a:extLst>
              <a:ext uri="{FF2B5EF4-FFF2-40B4-BE49-F238E27FC236}">
                <a16:creationId xmlns:a16="http://schemas.microsoft.com/office/drawing/2014/main" id="{A64C37A3-1238-4C79-B7ED-EB2CC5EFD7FC}"/>
              </a:ext>
            </a:extLst>
          </p:cNvPr>
          <p:cNvSpPr>
            <a:spLocks noGrp="1"/>
          </p:cNvSpPr>
          <p:nvPr>
            <p:ph idx="4294967295"/>
          </p:nvPr>
        </p:nvSpPr>
        <p:spPr>
          <a:xfrm>
            <a:off x="2358189" y="-64168"/>
            <a:ext cx="9921795" cy="7304738"/>
          </a:xfrm>
        </p:spPr>
        <p:txBody>
          <a:bodyPr>
            <a:noAutofit/>
          </a:bodyPr>
          <a:lstStyle/>
          <a:p>
            <a:pPr>
              <a:lnSpc>
                <a:spcPct val="90000"/>
              </a:lnSpc>
            </a:pPr>
            <a:r>
              <a:rPr lang="en-CA" sz="1800" dirty="0">
                <a:latin typeface="Arial" panose="020B0604020202020204" pitchFamily="34" charset="0"/>
                <a:cs typeface="Arial" panose="020B0604020202020204" pitchFamily="34" charset="0"/>
              </a:rPr>
              <a:t>John Bowlby was born in 1907 into an upper middle class British family.  His father, Sir Anthony Alfred Bowlby, was a baronet and surgeon to King Edward VII. Sir Anthony had lost his own father when he was 5 years old.</a:t>
            </a:r>
          </a:p>
          <a:p>
            <a:r>
              <a:rPr lang="en-CA" sz="1800" dirty="0">
                <a:latin typeface="Arial" panose="020B0604020202020204" pitchFamily="34" charset="0"/>
                <a:cs typeface="Arial" panose="020B0604020202020204" pitchFamily="34" charset="0"/>
              </a:rPr>
              <a:t>Because of his work, Sir Anthony lived in court with his wife, and the couple spent very little time with their children, who were raised by nannies.</a:t>
            </a:r>
          </a:p>
          <a:p>
            <a:r>
              <a:rPr lang="en-CA" sz="1800" dirty="0">
                <a:latin typeface="Arial" panose="020B0604020202020204" pitchFamily="34" charset="0"/>
                <a:cs typeface="Arial" panose="020B0604020202020204" pitchFamily="34" charset="0"/>
              </a:rPr>
              <a:t>When he was 4 years old John Bowlby’s beloved nanny left the family. Later he would describe this event as a traumatic loss. At age 7 Bowlby was sent to a boarding school. He saw this as a great source of emotional suffering later writing: “ I wouldn’t send a dog away to boarding school.”</a:t>
            </a:r>
          </a:p>
          <a:p>
            <a:pPr>
              <a:lnSpc>
                <a:spcPct val="90000"/>
              </a:lnSpc>
            </a:pPr>
            <a:r>
              <a:rPr lang="en-CA" sz="1800" dirty="0">
                <a:latin typeface="Arial" panose="020B0604020202020204" pitchFamily="34" charset="0"/>
                <a:cs typeface="Arial" panose="020B0604020202020204" pitchFamily="34" charset="0"/>
              </a:rPr>
              <a:t>In 1922 Bowlby, aged 15, enrolled in medical school. Later he underwent psychoanalytical training completing it in 1937. Bowlby thought relationships were critical in the development of personality. This challenged conventional Freudian thinking which focused almost exclusively on the fantasy life of the child. Because of his beliefs, he was not a good fit with his orthodox training analyst Joan Riviere.</a:t>
            </a:r>
          </a:p>
          <a:p>
            <a:r>
              <a:rPr lang="en-CA" sz="1800" dirty="0">
                <a:latin typeface="Arial" panose="020B0604020202020204" pitchFamily="34" charset="0"/>
                <a:cs typeface="Arial" panose="020B0604020202020204" pitchFamily="34" charset="0"/>
              </a:rPr>
              <a:t>In 1936 he begun working at the London child guidance clinic where, from among his patients, he studied a series of 44 juvenile delinquents. In 1940 he published a paper entitled “44 juvenile thieves, their characters and home life” in which he postulated a connection between early parental deprivation and a “criminal character”.</a:t>
            </a:r>
          </a:p>
          <a:p>
            <a:r>
              <a:rPr lang="en-CA" sz="1800" dirty="0">
                <a:latin typeface="Arial" panose="020B0604020202020204" pitchFamily="34" charset="0"/>
                <a:cs typeface="Arial" panose="020B0604020202020204" pitchFamily="34" charset="0"/>
              </a:rPr>
              <a:t> The idea that there might be a connection between childhood conditions and delinquency was, in Bowlby’s time widely rejected. In 1946, Bowlby went to work at London’s Tavistock Clinic, home to </a:t>
            </a:r>
            <a:r>
              <a:rPr lang="en-CA" sz="1800" dirty="0">
                <a:solidFill>
                  <a:schemeClr val="bg1"/>
                </a:solidFill>
                <a:latin typeface="Arial" panose="020B0604020202020204" pitchFamily="34" charset="0"/>
                <a:cs typeface="Arial" panose="020B0604020202020204" pitchFamily="34" charset="0"/>
              </a:rPr>
              <a:t>Anna</a:t>
            </a:r>
            <a:r>
              <a:rPr lang="en-CA" sz="1800" dirty="0">
                <a:latin typeface="Arial" panose="020B0604020202020204" pitchFamily="34" charset="0"/>
                <a:cs typeface="Arial" panose="020B0604020202020204" pitchFamily="34" charset="0"/>
              </a:rPr>
              <a:t> </a:t>
            </a:r>
            <a:r>
              <a:rPr lang="en-CA" sz="1800" dirty="0">
                <a:solidFill>
                  <a:schemeClr val="bg1"/>
                </a:solidFill>
                <a:latin typeface="Arial" panose="020B0604020202020204" pitchFamily="34" charset="0"/>
                <a:cs typeface="Arial" panose="020B0604020202020204" pitchFamily="34" charset="0"/>
              </a:rPr>
              <a:t>Freud</a:t>
            </a:r>
            <a:r>
              <a:rPr lang="en-CA" sz="1800" dirty="0">
                <a:latin typeface="Arial" panose="020B0604020202020204" pitchFamily="34" charset="0"/>
                <a:cs typeface="Arial" panose="020B0604020202020204" pitchFamily="34" charset="0"/>
              </a:rPr>
              <a:t> and </a:t>
            </a:r>
            <a:r>
              <a:rPr lang="en-CA" sz="1800" dirty="0">
                <a:solidFill>
                  <a:schemeClr val="bg1"/>
                </a:solidFill>
                <a:latin typeface="Arial" panose="020B0604020202020204" pitchFamily="34" charset="0"/>
                <a:cs typeface="Arial" panose="020B0604020202020204" pitchFamily="34" charset="0"/>
              </a:rPr>
              <a:t>Melanie Klein </a:t>
            </a:r>
            <a:r>
              <a:rPr lang="en-CA" sz="1800" dirty="0">
                <a:latin typeface="Arial" panose="020B0604020202020204" pitchFamily="34" charset="0"/>
                <a:cs typeface="Arial" panose="020B0604020202020204" pitchFamily="34" charset="0"/>
              </a:rPr>
              <a:t>two of the world’s most renown psychoanalysts.</a:t>
            </a:r>
          </a:p>
          <a:p>
            <a:r>
              <a:rPr lang="en-CA" sz="1800" dirty="0">
                <a:latin typeface="Arial" panose="020B0604020202020204" pitchFamily="34" charset="0"/>
                <a:cs typeface="Arial" panose="020B0604020202020204" pitchFamily="34" charset="0"/>
              </a:rPr>
              <a:t>Bowlby transformed his own pain into a framework that helped the world better understand the needs of children.  </a:t>
            </a:r>
          </a:p>
        </p:txBody>
      </p:sp>
      <p:pic>
        <p:nvPicPr>
          <p:cNvPr id="5" name="Picture 4" descr="A close-up of an old person&#10;&#10;Description automatically generated">
            <a:extLst>
              <a:ext uri="{FF2B5EF4-FFF2-40B4-BE49-F238E27FC236}">
                <a16:creationId xmlns:a16="http://schemas.microsoft.com/office/drawing/2014/main" id="{B22613ED-04AE-F537-85E1-2C5C3EC72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8424"/>
            <a:ext cx="2374956" cy="3434524"/>
          </a:xfrm>
          <a:prstGeom prst="rect">
            <a:avLst/>
          </a:prstGeom>
        </p:spPr>
      </p:pic>
      <p:sp>
        <p:nvSpPr>
          <p:cNvPr id="4" name="Slide Number Placeholder 3">
            <a:extLst>
              <a:ext uri="{FF2B5EF4-FFF2-40B4-BE49-F238E27FC236}">
                <a16:creationId xmlns:a16="http://schemas.microsoft.com/office/drawing/2014/main" id="{29E95437-A22E-12DE-7946-F57720B30D81}"/>
              </a:ext>
            </a:extLst>
          </p:cNvPr>
          <p:cNvSpPr>
            <a:spLocks noGrp="1"/>
          </p:cNvSpPr>
          <p:nvPr>
            <p:ph type="sldNum" sz="quarter" idx="12"/>
          </p:nvPr>
        </p:nvSpPr>
        <p:spPr/>
        <p:txBody>
          <a:bodyPr/>
          <a:lstStyle/>
          <a:p>
            <a:fld id="{DE029615-5FE5-4EA1-B607-8DEE73EA6451}" type="slidenum">
              <a:rPr lang="en-CA" smtClean="0"/>
              <a:t>31</a:t>
            </a:fld>
            <a:endParaRPr lang="en-CA"/>
          </a:p>
        </p:txBody>
      </p:sp>
    </p:spTree>
    <p:extLst>
      <p:ext uri="{BB962C8B-B14F-4D97-AF65-F5344CB8AC3E}">
        <p14:creationId xmlns:p14="http://schemas.microsoft.com/office/powerpoint/2010/main" val="2246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5A0CAE-D639-73B4-8FA1-BD504A73EDA2}"/>
              </a:ext>
            </a:extLst>
          </p:cNvPr>
          <p:cNvSpPr txBox="1"/>
          <p:nvPr/>
        </p:nvSpPr>
        <p:spPr>
          <a:xfrm>
            <a:off x="5392132" y="-125820"/>
            <a:ext cx="6799868" cy="710963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Bowlby’s “attachment theory” drew from several sources.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He was </a:t>
            </a:r>
            <a:r>
              <a:rPr lang="en-CA" sz="2400" dirty="0">
                <a:latin typeface="Arial" panose="020B0604020202020204" pitchFamily="34" charset="0"/>
                <a:cs typeface="Arial" panose="020B0604020202020204" pitchFamily="34" charset="0"/>
              </a:rPr>
              <a:t>familiar with ethologist’s </a:t>
            </a:r>
            <a:r>
              <a:rPr lang="en-CA" sz="2400" dirty="0">
                <a:solidFill>
                  <a:schemeClr val="bg1"/>
                </a:solidFill>
                <a:latin typeface="Arial" panose="020B0604020202020204" pitchFamily="34" charset="0"/>
                <a:cs typeface="Arial" panose="020B0604020202020204" pitchFamily="34" charset="0"/>
              </a:rPr>
              <a:t>Konrad Lorenz’s </a:t>
            </a:r>
            <a:r>
              <a:rPr lang="en-CA" sz="2400" dirty="0">
                <a:latin typeface="Arial" panose="020B0604020202020204" pitchFamily="34" charset="0"/>
                <a:cs typeface="Arial" panose="020B0604020202020204" pitchFamily="34" charset="0"/>
              </a:rPr>
              <a:t>work on imprinting in geese and began to think that a similar process occurred in human infants.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Psychoanalyst </a:t>
            </a:r>
            <a:r>
              <a:rPr lang="en-US" sz="2400" dirty="0">
                <a:solidFill>
                  <a:schemeClr val="bg1"/>
                </a:solidFill>
                <a:latin typeface="Arial" panose="020B0604020202020204" pitchFamily="34" charset="0"/>
                <a:cs typeface="Arial" panose="020B0604020202020204" pitchFamily="34" charset="0"/>
              </a:rPr>
              <a:t>René Spitz </a:t>
            </a:r>
            <a:r>
              <a:rPr lang="en-US" sz="2400" dirty="0">
                <a:latin typeface="Arial" panose="020B0604020202020204" pitchFamily="34" charset="0"/>
                <a:cs typeface="Arial" panose="020B0604020202020204" pitchFamily="34" charset="0"/>
              </a:rPr>
              <a:t>working with institutionalized infants was also at this time documenting the severe emotional and developmental disturbances he saw in babies deprived of maternal care, even if they received adequate physical care.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the 1950s </a:t>
            </a:r>
            <a:r>
              <a:rPr lang="en-US" sz="2400" dirty="0">
                <a:solidFill>
                  <a:schemeClr val="bg1"/>
                </a:solidFill>
                <a:latin typeface="Arial" panose="020B0604020202020204" pitchFamily="34" charset="0"/>
                <a:cs typeface="Arial" panose="020B0604020202020204" pitchFamily="34" charset="0"/>
              </a:rPr>
              <a:t>Harry Harlow </a:t>
            </a:r>
            <a:r>
              <a:rPr lang="en-US" sz="2400" dirty="0">
                <a:latin typeface="Arial" panose="020B0604020202020204" pitchFamily="34" charset="0"/>
                <a:cs typeface="Arial" panose="020B0604020202020204" pitchFamily="34" charset="0"/>
              </a:rPr>
              <a:t>was conducting groundbreaking research with rhesus monkeys  demonstrating among many other things that infant monkeys preferred soft, comforting surrogate mothers over wire ones that provided food, highlighting the primacy of contact comfort over nourishment</a:t>
            </a:r>
            <a:r>
              <a:rPr lang="en-US" sz="2400" dirty="0"/>
              <a:t>.</a:t>
            </a:r>
          </a:p>
        </p:txBody>
      </p:sp>
      <p:pic>
        <p:nvPicPr>
          <p:cNvPr id="5" name="Picture 2" descr="IMG_4013[3076]">
            <a:extLst>
              <a:ext uri="{FF2B5EF4-FFF2-40B4-BE49-F238E27FC236}">
                <a16:creationId xmlns:a16="http://schemas.microsoft.com/office/drawing/2014/main" id="{B65194F4-9A48-9C93-DC30-6AABB3D265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0412" y="3289839"/>
            <a:ext cx="4873658" cy="335825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3F607E-46AF-195B-BF0A-41292F00CD0E}"/>
              </a:ext>
            </a:extLst>
          </p:cNvPr>
          <p:cNvSpPr txBox="1"/>
          <p:nvPr/>
        </p:nvSpPr>
        <p:spPr>
          <a:xfrm>
            <a:off x="262349" y="209905"/>
            <a:ext cx="4873658" cy="1200329"/>
          </a:xfrm>
          <a:prstGeom prst="rect">
            <a:avLst/>
          </a:prstGeom>
          <a:noFill/>
        </p:spPr>
        <p:txBody>
          <a:bodyPr wrap="square">
            <a:spAutoFit/>
          </a:bodyPr>
          <a:lstStyle/>
          <a:p>
            <a:pPr algn="ctr"/>
            <a:r>
              <a:rPr lang="en-US" sz="3600" dirty="0">
                <a:solidFill>
                  <a:schemeClr val="bg1"/>
                </a:solidFill>
              </a:rPr>
              <a:t>INFLUENCES ON BOWLBY</a:t>
            </a:r>
            <a:endParaRPr lang="en-CA" sz="3600" dirty="0">
              <a:solidFill>
                <a:schemeClr val="bg1"/>
              </a:solidFill>
            </a:endParaRPr>
          </a:p>
        </p:txBody>
      </p:sp>
      <p:sp>
        <p:nvSpPr>
          <p:cNvPr id="4" name="TextBox 3">
            <a:extLst>
              <a:ext uri="{FF2B5EF4-FFF2-40B4-BE49-F238E27FC236}">
                <a16:creationId xmlns:a16="http://schemas.microsoft.com/office/drawing/2014/main" id="{FE84CB6B-5F39-6112-86F4-00A554F68914}"/>
              </a:ext>
            </a:extLst>
          </p:cNvPr>
          <p:cNvSpPr txBox="1"/>
          <p:nvPr/>
        </p:nvSpPr>
        <p:spPr>
          <a:xfrm>
            <a:off x="160568" y="1459070"/>
            <a:ext cx="5221826" cy="1477328"/>
          </a:xfrm>
          <a:prstGeom prst="rect">
            <a:avLst/>
          </a:prstGeom>
          <a:noFill/>
        </p:spPr>
        <p:txBody>
          <a:bodyPr wrap="square">
            <a:spAutoFit/>
          </a:bodyPr>
          <a:lstStyle/>
          <a:p>
            <a:r>
              <a:rPr lang="en-US" b="0" i="0" dirty="0">
                <a:solidFill>
                  <a:schemeClr val="bg1"/>
                </a:solidFill>
                <a:effectLst/>
                <a:latin typeface="Arial" panose="020B0604020202020204" pitchFamily="34" charset="0"/>
              </a:rPr>
              <a:t>Imprinting</a:t>
            </a:r>
            <a:r>
              <a:rPr lang="en-US" b="0" i="0" dirty="0">
                <a:effectLst/>
                <a:latin typeface="Arial" panose="020B0604020202020204" pitchFamily="34" charset="0"/>
              </a:rPr>
              <a:t>, as Lorenz described in geese, is a rapid, early-life learning process in which goslings form a strong attachment to the first moving object they see, often their mother, but in his experiments, sometimes Lorenz </a:t>
            </a:r>
            <a:r>
              <a:rPr lang="en-US" dirty="0">
                <a:latin typeface="Arial" panose="020B0604020202020204" pitchFamily="34" charset="0"/>
              </a:rPr>
              <a:t>or his students</a:t>
            </a:r>
            <a:r>
              <a:rPr lang="en-US" b="0" i="0" dirty="0">
                <a:effectLst/>
                <a:latin typeface="Arial" panose="020B0604020202020204" pitchFamily="34" charset="0"/>
              </a:rPr>
              <a:t>.</a:t>
            </a:r>
            <a:endParaRPr lang="en-CA" dirty="0"/>
          </a:p>
        </p:txBody>
      </p:sp>
      <p:sp>
        <p:nvSpPr>
          <p:cNvPr id="2" name="Slide Number Placeholder 1">
            <a:extLst>
              <a:ext uri="{FF2B5EF4-FFF2-40B4-BE49-F238E27FC236}">
                <a16:creationId xmlns:a16="http://schemas.microsoft.com/office/drawing/2014/main" id="{1E07585C-23CE-D510-1B50-4E9128ABAE2B}"/>
              </a:ext>
            </a:extLst>
          </p:cNvPr>
          <p:cNvSpPr>
            <a:spLocks noGrp="1"/>
          </p:cNvSpPr>
          <p:nvPr>
            <p:ph type="sldNum" sz="quarter" idx="12"/>
          </p:nvPr>
        </p:nvSpPr>
        <p:spPr/>
        <p:txBody>
          <a:bodyPr/>
          <a:lstStyle/>
          <a:p>
            <a:fld id="{DE029615-5FE5-4EA1-B607-8DEE73EA6451}" type="slidenum">
              <a:rPr lang="en-CA" smtClean="0"/>
              <a:t>32</a:t>
            </a:fld>
            <a:endParaRPr lang="en-CA"/>
          </a:p>
        </p:txBody>
      </p:sp>
    </p:spTree>
    <p:extLst>
      <p:ext uri="{BB962C8B-B14F-4D97-AF65-F5344CB8AC3E}">
        <p14:creationId xmlns:p14="http://schemas.microsoft.com/office/powerpoint/2010/main" val="987419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8D45-CA5E-48AF-892A-82A81DB184F2}"/>
              </a:ext>
            </a:extLst>
          </p:cNvPr>
          <p:cNvSpPr>
            <a:spLocks noGrp="1"/>
          </p:cNvSpPr>
          <p:nvPr>
            <p:ph type="title" idx="4294967295"/>
          </p:nvPr>
        </p:nvSpPr>
        <p:spPr>
          <a:xfrm>
            <a:off x="-215909" y="624276"/>
            <a:ext cx="4231728" cy="822325"/>
          </a:xfrm>
        </p:spPr>
        <p:txBody>
          <a:bodyPr>
            <a:noAutofit/>
          </a:bodyPr>
          <a:lstStyle/>
          <a:p>
            <a:pPr algn="ctr"/>
            <a:r>
              <a:rPr lang="en-CA" sz="3200" dirty="0">
                <a:solidFill>
                  <a:schemeClr val="bg1"/>
                </a:solidFill>
              </a:rPr>
              <a:t>Maternal deprivation</a:t>
            </a:r>
          </a:p>
        </p:txBody>
      </p:sp>
      <p:sp>
        <p:nvSpPr>
          <p:cNvPr id="3" name="Content Placeholder 2">
            <a:extLst>
              <a:ext uri="{FF2B5EF4-FFF2-40B4-BE49-F238E27FC236}">
                <a16:creationId xmlns:a16="http://schemas.microsoft.com/office/drawing/2014/main" id="{621ABD66-9009-4655-ADB7-922B1532E200}"/>
              </a:ext>
            </a:extLst>
          </p:cNvPr>
          <p:cNvSpPr>
            <a:spLocks noGrp="1"/>
          </p:cNvSpPr>
          <p:nvPr>
            <p:ph idx="4294967295"/>
          </p:nvPr>
        </p:nvSpPr>
        <p:spPr>
          <a:xfrm>
            <a:off x="4202281" y="243288"/>
            <a:ext cx="7947804" cy="6614712"/>
          </a:xfrm>
        </p:spPr>
        <p:txBody>
          <a:bodyPr>
            <a:normAutofit fontScale="92500" lnSpcReduction="10000"/>
          </a:bodyPr>
          <a:lstStyle/>
          <a:p>
            <a:r>
              <a:rPr lang="en-CA" dirty="0">
                <a:latin typeface="Arial" panose="020B0604020202020204" pitchFamily="34" charset="0"/>
                <a:cs typeface="Arial" panose="020B0604020202020204" pitchFamily="34" charset="0"/>
              </a:rPr>
              <a:t>Bowlby was also influenced by </a:t>
            </a:r>
            <a:r>
              <a:rPr lang="en-CA" dirty="0">
                <a:solidFill>
                  <a:schemeClr val="bg1"/>
                </a:solidFill>
                <a:latin typeface="Arial" panose="020B0604020202020204" pitchFamily="34" charset="0"/>
                <a:cs typeface="Arial" panose="020B0604020202020204" pitchFamily="34" charset="0"/>
              </a:rPr>
              <a:t>Harry Edelston</a:t>
            </a:r>
            <a:r>
              <a:rPr lang="en-CA" dirty="0">
                <a:latin typeface="Arial" panose="020B0604020202020204" pitchFamily="34" charset="0"/>
                <a:cs typeface="Arial" panose="020B0604020202020204" pitchFamily="34" charset="0"/>
              </a:rPr>
              <a:t>, a British psychiatrist who was very concerned about the effects of hospitalizations on children. Common practice at that time was that parents were not allowed contact with their children during the hospitalizations. This was thought important in preventing the transmission of infections, and maintaining order. </a:t>
            </a:r>
          </a:p>
          <a:p>
            <a:pPr>
              <a:lnSpc>
                <a:spcPct val="90000"/>
              </a:lnSpc>
            </a:pPr>
            <a:r>
              <a:rPr lang="en-CA" dirty="0">
                <a:latin typeface="Arial" panose="020B0604020202020204" pitchFamily="34" charset="0"/>
                <a:cs typeface="Arial" panose="020B0604020202020204" pitchFamily="34" charset="0"/>
              </a:rPr>
              <a:t>Edelston thought this practice, significantly harmed children’s mental health especially if hospitalizations were prolonged and involved painful procedures. The medical community rejected this idea. They focused on children’s physical needs and were oblivious to their emotional ones.</a:t>
            </a:r>
          </a:p>
          <a:p>
            <a:pPr>
              <a:lnSpc>
                <a:spcPct val="90000"/>
              </a:lnSpc>
            </a:pPr>
            <a:r>
              <a:rPr lang="en-CA" dirty="0">
                <a:latin typeface="Arial" panose="020B0604020202020204" pitchFamily="34" charset="0"/>
                <a:cs typeface="Arial" panose="020B0604020202020204" pitchFamily="34" charset="0"/>
              </a:rPr>
              <a:t>Incensed at this state of affairs, Bowlby hired </a:t>
            </a:r>
            <a:r>
              <a:rPr lang="en-CA" dirty="0">
                <a:solidFill>
                  <a:schemeClr val="bg1"/>
                </a:solidFill>
                <a:latin typeface="Arial" panose="020B0604020202020204" pitchFamily="34" charset="0"/>
                <a:cs typeface="Arial" panose="020B0604020202020204" pitchFamily="34" charset="0"/>
              </a:rPr>
              <a:t>James Robertson</a:t>
            </a:r>
            <a:r>
              <a:rPr lang="en-CA" dirty="0">
                <a:latin typeface="Arial" panose="020B0604020202020204" pitchFamily="34" charset="0"/>
                <a:cs typeface="Arial" panose="020B0604020202020204" pitchFamily="34" charset="0"/>
              </a:rPr>
              <a:t>, a social worker, who was passionate about changing the traditional children hospitalization practices.</a:t>
            </a:r>
          </a:p>
          <a:p>
            <a:pPr>
              <a:lnSpc>
                <a:spcPct val="90000"/>
              </a:lnSpc>
            </a:pPr>
            <a:r>
              <a:rPr lang="en-CA" dirty="0">
                <a:latin typeface="Arial" panose="020B0604020202020204" pitchFamily="34" charset="0"/>
                <a:cs typeface="Arial" panose="020B0604020202020204" pitchFamily="34" charset="0"/>
              </a:rPr>
              <a:t>In 1952 Bowlby and Robertson made a film </a:t>
            </a:r>
            <a:r>
              <a:rPr lang="en-CA" dirty="0">
                <a:solidFill>
                  <a:schemeClr val="bg1"/>
                </a:solidFill>
                <a:latin typeface="Arial" panose="020B0604020202020204" pitchFamily="34" charset="0"/>
                <a:cs typeface="Arial" panose="020B0604020202020204" pitchFamily="34" charset="0"/>
              </a:rPr>
              <a:t>“ a two-year-old goes to hospital” </a:t>
            </a:r>
            <a:r>
              <a:rPr lang="en-CA" dirty="0">
                <a:latin typeface="Arial" panose="020B0604020202020204" pitchFamily="34" charset="0"/>
                <a:cs typeface="Arial" panose="020B0604020202020204" pitchFamily="34" charset="0"/>
              </a:rPr>
              <a:t>which finally got their message through and led to reforms to the system, eventually allowing parents unlimited access to hospitalized children. </a:t>
            </a:r>
          </a:p>
          <a:p>
            <a:pPr>
              <a:lnSpc>
                <a:spcPct val="90000"/>
              </a:lnSpc>
            </a:pPr>
            <a:r>
              <a:rPr lang="en-CA" dirty="0">
                <a:latin typeface="Arial" panose="020B0604020202020204" pitchFamily="34" charset="0"/>
                <a:cs typeface="Arial" panose="020B0604020202020204" pitchFamily="34" charset="0"/>
              </a:rPr>
              <a:t>Among his many books and articles Bowlby wrote a trilogy that cemented his legacy: “ Attachment and loss” Volume I “Attachment”, Volume II “Separation” and Volume III ”Loss-sadness and depression” </a:t>
            </a:r>
          </a:p>
        </p:txBody>
      </p:sp>
      <p:pic>
        <p:nvPicPr>
          <p:cNvPr id="4" name="Picture 3" descr="A group of people sitting in chairs in a room&#10;&#10;Description automatically generated with low confidence">
            <a:extLst>
              <a:ext uri="{FF2B5EF4-FFF2-40B4-BE49-F238E27FC236}">
                <a16:creationId xmlns:a16="http://schemas.microsoft.com/office/drawing/2014/main" id="{AC3D03EE-B110-25BF-C7FD-BB71B15FCA10}"/>
              </a:ext>
            </a:extLst>
          </p:cNvPr>
          <p:cNvPicPr>
            <a:picLocks noChangeAspect="1"/>
          </p:cNvPicPr>
          <p:nvPr/>
        </p:nvPicPr>
        <p:blipFill rotWithShape="1">
          <a:blip r:embed="rId2"/>
          <a:srcRect t="9746" r="1" b="3122"/>
          <a:stretch/>
        </p:blipFill>
        <p:spPr>
          <a:xfrm>
            <a:off x="73959" y="1670982"/>
            <a:ext cx="4007848" cy="2926394"/>
          </a:xfrm>
          <a:prstGeom prst="rect">
            <a:avLst/>
          </a:prstGeom>
        </p:spPr>
      </p:pic>
      <p:sp>
        <p:nvSpPr>
          <p:cNvPr id="5" name="Slide Number Placeholder 4">
            <a:extLst>
              <a:ext uri="{FF2B5EF4-FFF2-40B4-BE49-F238E27FC236}">
                <a16:creationId xmlns:a16="http://schemas.microsoft.com/office/drawing/2014/main" id="{1D6993B8-AE04-7076-91F0-306AC8238D7E}"/>
              </a:ext>
            </a:extLst>
          </p:cNvPr>
          <p:cNvSpPr>
            <a:spLocks noGrp="1"/>
          </p:cNvSpPr>
          <p:nvPr>
            <p:ph type="sldNum" sz="quarter" idx="12"/>
          </p:nvPr>
        </p:nvSpPr>
        <p:spPr/>
        <p:txBody>
          <a:bodyPr/>
          <a:lstStyle/>
          <a:p>
            <a:fld id="{DE029615-5FE5-4EA1-B607-8DEE73EA6451}" type="slidenum">
              <a:rPr lang="en-CA" smtClean="0"/>
              <a:t>33</a:t>
            </a:fld>
            <a:endParaRPr lang="en-CA"/>
          </a:p>
        </p:txBody>
      </p:sp>
    </p:spTree>
    <p:extLst>
      <p:ext uri="{BB962C8B-B14F-4D97-AF65-F5344CB8AC3E}">
        <p14:creationId xmlns:p14="http://schemas.microsoft.com/office/powerpoint/2010/main" val="399360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A Two Year Old goes to Hospital (Robertson Films)">
            <a:hlinkClick r:id="" action="ppaction://media"/>
            <a:extLst>
              <a:ext uri="{FF2B5EF4-FFF2-40B4-BE49-F238E27FC236}">
                <a16:creationId xmlns:a16="http://schemas.microsoft.com/office/drawing/2014/main" id="{96C27430-6CB6-4F30-A54F-C3F76FA7FA3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C75A9A1-CCB5-F02B-CA79-845E3AD7858E}"/>
              </a:ext>
            </a:extLst>
          </p:cNvPr>
          <p:cNvSpPr>
            <a:spLocks noGrp="1"/>
          </p:cNvSpPr>
          <p:nvPr>
            <p:ph type="sldNum" sz="quarter" idx="12"/>
          </p:nvPr>
        </p:nvSpPr>
        <p:spPr/>
        <p:txBody>
          <a:bodyPr/>
          <a:lstStyle/>
          <a:p>
            <a:fld id="{DE029615-5FE5-4EA1-B607-8DEE73EA6451}" type="slidenum">
              <a:rPr lang="en-CA" smtClean="0"/>
              <a:t>34</a:t>
            </a:fld>
            <a:endParaRPr lang="en-CA"/>
          </a:p>
        </p:txBody>
      </p:sp>
    </p:spTree>
    <p:extLst>
      <p:ext uri="{BB962C8B-B14F-4D97-AF65-F5344CB8AC3E}">
        <p14:creationId xmlns:p14="http://schemas.microsoft.com/office/powerpoint/2010/main" val="334657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D9081-E96F-9769-213F-3C1B1BC7D216}"/>
              </a:ext>
            </a:extLst>
          </p:cNvPr>
          <p:cNvSpPr txBox="1"/>
          <p:nvPr/>
        </p:nvSpPr>
        <p:spPr>
          <a:xfrm>
            <a:off x="3104148" y="0"/>
            <a:ext cx="8921128" cy="7140416"/>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Bowlby realized that the commonality between the 44 juvenile delinquents he studied and the children that had been harmed by hospitalizations was that they had both endured a significant period of "maternal deprivation" (at that time mothers were the primary caregivers- Today we’d call this parental deprivation or neglect)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Bowlby, drawing on his own personal experience, realized that parents and children formed a lasting psychological connection which he named attachment.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Bowlby came to believe that attachment served the evolutionary purpose of keeping the infant close to the mother, thus improving the child's chances of survival. He also believed that the earliest bonds formed by children with their caregivers have a tremendous impact on personality and well-being that lasts throughout an individual’s life.</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Bowlby defined the attachment instinct as the capacity for connection with others that is present at birth in every normal human baby, and that is shaped by early experience with caregivers. He argued that attachment styles established by age two determine how individuals relate to others and to the world for the remainder of their lives</a:t>
            </a:r>
          </a:p>
          <a:p>
            <a:endParaRPr lang="en-CA" dirty="0"/>
          </a:p>
        </p:txBody>
      </p:sp>
      <p:sp>
        <p:nvSpPr>
          <p:cNvPr id="6" name="TextBox 5">
            <a:extLst>
              <a:ext uri="{FF2B5EF4-FFF2-40B4-BE49-F238E27FC236}">
                <a16:creationId xmlns:a16="http://schemas.microsoft.com/office/drawing/2014/main" id="{EFD63511-6255-2E6C-D0BA-F606317CE773}"/>
              </a:ext>
            </a:extLst>
          </p:cNvPr>
          <p:cNvSpPr txBox="1"/>
          <p:nvPr/>
        </p:nvSpPr>
        <p:spPr>
          <a:xfrm>
            <a:off x="-520067" y="554250"/>
            <a:ext cx="4311006" cy="1200329"/>
          </a:xfrm>
          <a:prstGeom prst="rect">
            <a:avLst/>
          </a:prstGeom>
          <a:noFill/>
        </p:spPr>
        <p:txBody>
          <a:bodyPr wrap="square">
            <a:spAutoFit/>
          </a:bodyPr>
          <a:lstStyle/>
          <a:p>
            <a:pPr algn="ctr"/>
            <a:r>
              <a:rPr lang="en-CA" sz="3600" dirty="0">
                <a:solidFill>
                  <a:schemeClr val="bg1"/>
                </a:solidFill>
              </a:rPr>
              <a:t>MATERNAL DEPRIVATION</a:t>
            </a:r>
            <a:endParaRPr lang="en-CA" sz="3600" dirty="0"/>
          </a:p>
        </p:txBody>
      </p:sp>
      <p:pic>
        <p:nvPicPr>
          <p:cNvPr id="10" name="Picture 9" descr="A person holding a baby&#10;&#10;Description automatically generated">
            <a:extLst>
              <a:ext uri="{FF2B5EF4-FFF2-40B4-BE49-F238E27FC236}">
                <a16:creationId xmlns:a16="http://schemas.microsoft.com/office/drawing/2014/main" id="{125D717A-6BB8-93DF-074E-3E36D366A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25" y="1861838"/>
            <a:ext cx="2937423" cy="2573804"/>
          </a:xfrm>
          <a:prstGeom prst="rect">
            <a:avLst/>
          </a:prstGeom>
        </p:spPr>
      </p:pic>
      <p:sp>
        <p:nvSpPr>
          <p:cNvPr id="2" name="Slide Number Placeholder 1">
            <a:extLst>
              <a:ext uri="{FF2B5EF4-FFF2-40B4-BE49-F238E27FC236}">
                <a16:creationId xmlns:a16="http://schemas.microsoft.com/office/drawing/2014/main" id="{023B34A0-DA8A-40E2-6C99-BFF6988FEF00}"/>
              </a:ext>
            </a:extLst>
          </p:cNvPr>
          <p:cNvSpPr>
            <a:spLocks noGrp="1"/>
          </p:cNvSpPr>
          <p:nvPr>
            <p:ph type="sldNum" sz="quarter" idx="12"/>
          </p:nvPr>
        </p:nvSpPr>
        <p:spPr/>
        <p:txBody>
          <a:bodyPr/>
          <a:lstStyle/>
          <a:p>
            <a:fld id="{DE029615-5FE5-4EA1-B607-8DEE73EA6451}" type="slidenum">
              <a:rPr lang="en-CA" smtClean="0"/>
              <a:t>35</a:t>
            </a:fld>
            <a:endParaRPr lang="en-CA"/>
          </a:p>
        </p:txBody>
      </p:sp>
    </p:spTree>
    <p:extLst>
      <p:ext uri="{BB962C8B-B14F-4D97-AF65-F5344CB8AC3E}">
        <p14:creationId xmlns:p14="http://schemas.microsoft.com/office/powerpoint/2010/main" val="2947572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239" y="803441"/>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57E37E-2486-8E4E-73C3-00C146F1F3BD}"/>
              </a:ext>
            </a:extLst>
          </p:cNvPr>
          <p:cNvSpPr txBox="1"/>
          <p:nvPr/>
        </p:nvSpPr>
        <p:spPr>
          <a:xfrm>
            <a:off x="5805182" y="2967652"/>
            <a:ext cx="6187579" cy="1938992"/>
          </a:xfrm>
          <a:prstGeom prst="rect">
            <a:avLst/>
          </a:prstGeom>
          <a:noFill/>
        </p:spPr>
        <p:txBody>
          <a:bodyPr wrap="square">
            <a:spAutoFit/>
          </a:bodyPr>
          <a:lstStyle/>
          <a:p>
            <a:r>
              <a:rPr lang="en-CA" sz="4000" dirty="0"/>
              <a:t>Were there other important figures that contributed to  attachment theory?</a:t>
            </a:r>
          </a:p>
        </p:txBody>
      </p:sp>
      <p:sp>
        <p:nvSpPr>
          <p:cNvPr id="2" name="Slide Number Placeholder 1">
            <a:extLst>
              <a:ext uri="{FF2B5EF4-FFF2-40B4-BE49-F238E27FC236}">
                <a16:creationId xmlns:a16="http://schemas.microsoft.com/office/drawing/2014/main" id="{C8B2FB20-C26A-B3B8-C3A1-72FB85FBCB22}"/>
              </a:ext>
            </a:extLst>
          </p:cNvPr>
          <p:cNvSpPr>
            <a:spLocks noGrp="1"/>
          </p:cNvSpPr>
          <p:nvPr>
            <p:ph type="sldNum" sz="quarter" idx="12"/>
          </p:nvPr>
        </p:nvSpPr>
        <p:spPr/>
        <p:txBody>
          <a:bodyPr/>
          <a:lstStyle/>
          <a:p>
            <a:fld id="{DE029615-5FE5-4EA1-B607-8DEE73EA6451}" type="slidenum">
              <a:rPr lang="en-CA" smtClean="0"/>
              <a:t>36</a:t>
            </a:fld>
            <a:endParaRPr lang="en-CA"/>
          </a:p>
        </p:txBody>
      </p:sp>
    </p:spTree>
    <p:extLst>
      <p:ext uri="{BB962C8B-B14F-4D97-AF65-F5344CB8AC3E}">
        <p14:creationId xmlns:p14="http://schemas.microsoft.com/office/powerpoint/2010/main" val="326363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60AD-187A-4569-A042-176C90E4F8F2}"/>
              </a:ext>
            </a:extLst>
          </p:cNvPr>
          <p:cNvSpPr>
            <a:spLocks noGrp="1"/>
          </p:cNvSpPr>
          <p:nvPr>
            <p:ph type="title" idx="4294967295"/>
          </p:nvPr>
        </p:nvSpPr>
        <p:spPr>
          <a:xfrm>
            <a:off x="-765213" y="580941"/>
            <a:ext cx="5822148" cy="1455738"/>
          </a:xfrm>
        </p:spPr>
        <p:txBody>
          <a:bodyPr>
            <a:normAutofit/>
          </a:bodyPr>
          <a:lstStyle/>
          <a:p>
            <a:pPr algn="ctr"/>
            <a:r>
              <a:rPr lang="en-CA" sz="3600" dirty="0">
                <a:solidFill>
                  <a:schemeClr val="bg1"/>
                </a:solidFill>
              </a:rPr>
              <a:t>MARY AINSWORTH</a:t>
            </a:r>
          </a:p>
        </p:txBody>
      </p:sp>
      <p:pic>
        <p:nvPicPr>
          <p:cNvPr id="6" name="Content Placeholder 4">
            <a:extLst>
              <a:ext uri="{FF2B5EF4-FFF2-40B4-BE49-F238E27FC236}">
                <a16:creationId xmlns:a16="http://schemas.microsoft.com/office/drawing/2014/main" id="{5DBA94A0-0A91-474E-9DA9-ED960BEA1C66}"/>
              </a:ext>
            </a:extLst>
          </p:cNvPr>
          <p:cNvPicPr>
            <a:picLocks noChangeAspect="1"/>
          </p:cNvPicPr>
          <p:nvPr/>
        </p:nvPicPr>
        <p:blipFill rotWithShape="1">
          <a:blip r:embed="rId2"/>
          <a:srcRect t="19465" r="-1" b="41964"/>
          <a:stretch/>
        </p:blipFill>
        <p:spPr>
          <a:xfrm>
            <a:off x="303305" y="1927240"/>
            <a:ext cx="3685112" cy="2203750"/>
          </a:xfrm>
          <a:prstGeom prst="rect">
            <a:avLst/>
          </a:prstGeom>
        </p:spPr>
      </p:pic>
      <p:sp>
        <p:nvSpPr>
          <p:cNvPr id="7" name="TextBox 6">
            <a:extLst>
              <a:ext uri="{FF2B5EF4-FFF2-40B4-BE49-F238E27FC236}">
                <a16:creationId xmlns:a16="http://schemas.microsoft.com/office/drawing/2014/main" id="{86D2E19C-F5D1-F231-113F-CEC17B1C06EC}"/>
              </a:ext>
            </a:extLst>
          </p:cNvPr>
          <p:cNvSpPr txBox="1"/>
          <p:nvPr/>
        </p:nvSpPr>
        <p:spPr>
          <a:xfrm>
            <a:off x="6360607" y="1453634"/>
            <a:ext cx="4664877" cy="369332"/>
          </a:xfrm>
          <a:prstGeom prst="rect">
            <a:avLst/>
          </a:prstGeom>
          <a:noFill/>
        </p:spPr>
        <p:txBody>
          <a:bodyPr wrap="square">
            <a:spAutoFit/>
          </a:bodyPr>
          <a:lstStyle/>
          <a:p>
            <a:r>
              <a:rPr lang="en-CA"/>
              <a:t> </a:t>
            </a:r>
          </a:p>
        </p:txBody>
      </p:sp>
      <p:sp>
        <p:nvSpPr>
          <p:cNvPr id="10" name="TextBox 9">
            <a:extLst>
              <a:ext uri="{FF2B5EF4-FFF2-40B4-BE49-F238E27FC236}">
                <a16:creationId xmlns:a16="http://schemas.microsoft.com/office/drawing/2014/main" id="{5A0BA356-D9AE-0563-5E6C-B18304873DA5}"/>
              </a:ext>
            </a:extLst>
          </p:cNvPr>
          <p:cNvSpPr txBox="1"/>
          <p:nvPr/>
        </p:nvSpPr>
        <p:spPr>
          <a:xfrm>
            <a:off x="4211052" y="101033"/>
            <a:ext cx="7980947" cy="6986528"/>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rPr>
              <a:t>Mary Ainsworth’s </a:t>
            </a:r>
            <a:r>
              <a:rPr lang="en-US" dirty="0">
                <a:latin typeface="Arial" panose="020B0604020202020204" pitchFamily="34" charset="0"/>
                <a:cs typeface="Arial" panose="020B0604020202020204" pitchFamily="34" charset="0"/>
              </a:rPr>
              <a:t>(1913 – 1999) contribution to attachment theory was as important as Bowlby’s. Whereas Bowlby was more of a theoretician, Ainsworth was an experimenter. </a:t>
            </a: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Ainsworth was born in the USA but moved to Canada at a young age. She was close to her father but not to her mother.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She began studying psychology at the University of Toronto in 1929 at age 16.</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1942 she joined the Canadian Army and was stationed in Kitchener; she rose to the rank of major.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After discharge from the army, she taught at the University of Toronto where she met her future husband. She followed him to England and then to Uganda where he completed his PhD training and did research in psychology. Although she was far more accomplished than he, she made many personal sacrifices to advance his career. They later divorced.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During her time in London, she answered an ad and was hired by Bowlby to do research on attachment. They became lifelong collaborators.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Uganda she got a small grant and set out to study how mother’s behavior impacted children’s developing personality. To do this she observed the behavior of mothers and their children in a small rural village.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study attachment, she developed the “strange situation” scenario which demonstrated attachment in the real world and  allowed research into it.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1975 she took an academic post at the University of Virginia where she remained for the rest of her career. </a:t>
            </a:r>
          </a:p>
          <a:p>
            <a:endParaRPr lang="en-CA" sz="1600" dirty="0"/>
          </a:p>
        </p:txBody>
      </p:sp>
      <p:sp>
        <p:nvSpPr>
          <p:cNvPr id="3" name="Slide Number Placeholder 2">
            <a:extLst>
              <a:ext uri="{FF2B5EF4-FFF2-40B4-BE49-F238E27FC236}">
                <a16:creationId xmlns:a16="http://schemas.microsoft.com/office/drawing/2014/main" id="{F648FD07-9BF0-6469-CD1F-D5783B396036}"/>
              </a:ext>
            </a:extLst>
          </p:cNvPr>
          <p:cNvSpPr>
            <a:spLocks noGrp="1"/>
          </p:cNvSpPr>
          <p:nvPr>
            <p:ph type="sldNum" sz="quarter" idx="12"/>
          </p:nvPr>
        </p:nvSpPr>
        <p:spPr/>
        <p:txBody>
          <a:bodyPr/>
          <a:lstStyle/>
          <a:p>
            <a:fld id="{DE029615-5FE5-4EA1-B607-8DEE73EA6451}" type="slidenum">
              <a:rPr lang="en-CA" smtClean="0"/>
              <a:t>37</a:t>
            </a:fld>
            <a:endParaRPr lang="en-CA"/>
          </a:p>
        </p:txBody>
      </p:sp>
    </p:spTree>
    <p:extLst>
      <p:ext uri="{BB962C8B-B14F-4D97-AF65-F5344CB8AC3E}">
        <p14:creationId xmlns:p14="http://schemas.microsoft.com/office/powerpoint/2010/main" val="188792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nkey in a cage&#10;&#10;Description automatically generated with low confidence">
            <a:extLst>
              <a:ext uri="{FF2B5EF4-FFF2-40B4-BE49-F238E27FC236}">
                <a16:creationId xmlns:a16="http://schemas.microsoft.com/office/drawing/2014/main" id="{BF1BFF68-3D6A-42FC-ADE1-0D075CC9DE73}"/>
              </a:ext>
            </a:extLst>
          </p:cNvPr>
          <p:cNvPicPr>
            <a:picLocks noChangeAspect="1"/>
          </p:cNvPicPr>
          <p:nvPr/>
        </p:nvPicPr>
        <p:blipFill>
          <a:blip r:embed="rId3"/>
          <a:stretch>
            <a:fillRect/>
          </a:stretch>
        </p:blipFill>
        <p:spPr>
          <a:xfrm>
            <a:off x="193225" y="1720559"/>
            <a:ext cx="3765372" cy="3620638"/>
          </a:xfrm>
          <a:prstGeom prst="rect">
            <a:avLst/>
          </a:prstGeom>
        </p:spPr>
      </p:pic>
      <p:pic>
        <p:nvPicPr>
          <p:cNvPr id="5122" name="Picture 2" descr="NIH kills one of last legacies of vivisector Harry Harlow - Animals 24-7">
            <a:extLst>
              <a:ext uri="{FF2B5EF4-FFF2-40B4-BE49-F238E27FC236}">
                <a16:creationId xmlns:a16="http://schemas.microsoft.com/office/drawing/2014/main" id="{6D59D46B-2AB9-4890-BF23-7775529E0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314" y="1720558"/>
            <a:ext cx="3765372" cy="3620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A47D9B-87AE-B112-CB74-C180365BC944}"/>
              </a:ext>
            </a:extLst>
          </p:cNvPr>
          <p:cNvSpPr txBox="1"/>
          <p:nvPr/>
        </p:nvSpPr>
        <p:spPr>
          <a:xfrm>
            <a:off x="0" y="0"/>
            <a:ext cx="12120880" cy="1384995"/>
          </a:xfrm>
          <a:prstGeom prst="rect">
            <a:avLst/>
          </a:prstGeom>
          <a:noFill/>
        </p:spPr>
        <p:txBody>
          <a:bodyPr wrap="square">
            <a:spAutoFit/>
          </a:bodyPr>
          <a:lstStyle/>
          <a:p>
            <a:pPr marL="285750" indent="-285750">
              <a:buFont typeface="Arial" panose="020B0604020202020204" pitchFamily="34" charset="0"/>
              <a:buChar char="•"/>
            </a:pPr>
            <a:r>
              <a:rPr lang="en-US" sz="2800" dirty="0"/>
              <a:t>Ainsworth's observations of Ugandan mothers parenting and its effects on the psychosocial development of their children was inspired by Harry Harlow's work with rhesus monkeys.</a:t>
            </a:r>
            <a:endParaRPr lang="en-CA" sz="2800" dirty="0"/>
          </a:p>
        </p:txBody>
      </p:sp>
      <p:pic>
        <p:nvPicPr>
          <p:cNvPr id="3" name="Picture 2" descr="A book cover with a monkey on it&#10;&#10;Description automatically generated">
            <a:extLst>
              <a:ext uri="{FF2B5EF4-FFF2-40B4-BE49-F238E27FC236}">
                <a16:creationId xmlns:a16="http://schemas.microsoft.com/office/drawing/2014/main" id="{D40B7642-4888-966D-1105-383F624B4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432" y="1742037"/>
            <a:ext cx="3759343" cy="3599158"/>
          </a:xfrm>
          <a:prstGeom prst="rect">
            <a:avLst/>
          </a:prstGeom>
        </p:spPr>
      </p:pic>
      <p:sp>
        <p:nvSpPr>
          <p:cNvPr id="4" name="TextBox 3">
            <a:extLst>
              <a:ext uri="{FF2B5EF4-FFF2-40B4-BE49-F238E27FC236}">
                <a16:creationId xmlns:a16="http://schemas.microsoft.com/office/drawing/2014/main" id="{30B50C43-6C35-AB14-609B-67B23D6C781B}"/>
              </a:ext>
            </a:extLst>
          </p:cNvPr>
          <p:cNvSpPr txBox="1"/>
          <p:nvPr/>
        </p:nvSpPr>
        <p:spPr>
          <a:xfrm>
            <a:off x="0" y="5341197"/>
            <a:ext cx="12192000" cy="2031325"/>
          </a:xfrm>
          <a:prstGeom prst="rect">
            <a:avLst/>
          </a:prstGeom>
          <a:noFill/>
        </p:spPr>
        <p:txBody>
          <a:bodyPr wrap="square">
            <a:spAutoFit/>
          </a:bodyPr>
          <a:lstStyle/>
          <a:p>
            <a:r>
              <a:rPr lang="en-CA" dirty="0"/>
              <a:t>Harlow noticed that the type of parenting his monkeys received greatly affected their ability to learn, and to adapt socially. This observation inspired him to carry out the experiments for which he is famous in which he raised his monkeys under a series of different conditions including with 1) their mother 2) with a cloth “mother” 3) with a wire mesh more. These conditions clearly impacted the monkey's psychosocial development with those raised with a real mother being the best and those raised with the wire mesh the least well adjusted.</a:t>
            </a:r>
          </a:p>
          <a:p>
            <a:endParaRPr lang="en-CA" dirty="0"/>
          </a:p>
          <a:p>
            <a:endParaRPr lang="en-CA" dirty="0"/>
          </a:p>
        </p:txBody>
      </p:sp>
      <p:sp>
        <p:nvSpPr>
          <p:cNvPr id="2" name="Slide Number Placeholder 1">
            <a:extLst>
              <a:ext uri="{FF2B5EF4-FFF2-40B4-BE49-F238E27FC236}">
                <a16:creationId xmlns:a16="http://schemas.microsoft.com/office/drawing/2014/main" id="{CAC87377-4B83-26C2-709B-62F44AAC0B26}"/>
              </a:ext>
            </a:extLst>
          </p:cNvPr>
          <p:cNvSpPr>
            <a:spLocks noGrp="1"/>
          </p:cNvSpPr>
          <p:nvPr>
            <p:ph type="sldNum" sz="quarter" idx="12"/>
          </p:nvPr>
        </p:nvSpPr>
        <p:spPr/>
        <p:txBody>
          <a:bodyPr/>
          <a:lstStyle/>
          <a:p>
            <a:fld id="{DE029615-5FE5-4EA1-B607-8DEE73EA6451}" type="slidenum">
              <a:rPr lang="en-CA" smtClean="0"/>
              <a:t>38</a:t>
            </a:fld>
            <a:endParaRPr lang="en-CA"/>
          </a:p>
        </p:txBody>
      </p:sp>
    </p:spTree>
    <p:extLst>
      <p:ext uri="{BB962C8B-B14F-4D97-AF65-F5344CB8AC3E}">
        <p14:creationId xmlns:p14="http://schemas.microsoft.com/office/powerpoint/2010/main" val="2255017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6923-43FE-97FC-AC36-ED8C8B265B00}"/>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79E61DA2-A2E6-A0CB-CA74-432EA342A8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5251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B0C609-34C8-6C58-5892-21BFDF5A16DD}"/>
              </a:ext>
            </a:extLst>
          </p:cNvPr>
          <p:cNvSpPr txBox="1"/>
          <p:nvPr/>
        </p:nvSpPr>
        <p:spPr>
          <a:xfrm>
            <a:off x="5936919" y="3428107"/>
            <a:ext cx="6255082" cy="2062103"/>
          </a:xfrm>
          <a:prstGeom prst="rect">
            <a:avLst/>
          </a:prstGeom>
          <a:noFill/>
        </p:spPr>
        <p:txBody>
          <a:bodyPr wrap="square">
            <a:spAutoFit/>
          </a:bodyPr>
          <a:lstStyle/>
          <a:p>
            <a:pPr marL="285750" indent="-285750">
              <a:buFont typeface="Arial" panose="020B0604020202020204" pitchFamily="34" charset="0"/>
              <a:buChar char="•"/>
            </a:pPr>
            <a:r>
              <a:rPr lang="en-US" sz="3200" dirty="0"/>
              <a:t>What is Ainsworth’s “strange situation” that demonstrates attachment in the real world?</a:t>
            </a:r>
          </a:p>
          <a:p>
            <a:pPr marL="285750" indent="-285750">
              <a:buFont typeface="Arial" panose="020B0604020202020204" pitchFamily="34" charset="0"/>
              <a:buChar char="•"/>
            </a:pPr>
            <a:endParaRPr lang="en-CA" sz="3200" dirty="0"/>
          </a:p>
        </p:txBody>
      </p:sp>
      <p:sp>
        <p:nvSpPr>
          <p:cNvPr id="2" name="Slide Number Placeholder 1">
            <a:extLst>
              <a:ext uri="{FF2B5EF4-FFF2-40B4-BE49-F238E27FC236}">
                <a16:creationId xmlns:a16="http://schemas.microsoft.com/office/drawing/2014/main" id="{16ADD6DD-BFB4-4A75-42A3-C3AACAA9B4F0}"/>
              </a:ext>
            </a:extLst>
          </p:cNvPr>
          <p:cNvSpPr>
            <a:spLocks noGrp="1"/>
          </p:cNvSpPr>
          <p:nvPr>
            <p:ph type="sldNum" sz="quarter" idx="12"/>
          </p:nvPr>
        </p:nvSpPr>
        <p:spPr/>
        <p:txBody>
          <a:bodyPr/>
          <a:lstStyle/>
          <a:p>
            <a:fld id="{DE029615-5FE5-4EA1-B607-8DEE73EA6451}" type="slidenum">
              <a:rPr lang="en-CA" smtClean="0"/>
              <a:t>39</a:t>
            </a:fld>
            <a:endParaRPr lang="en-CA"/>
          </a:p>
        </p:txBody>
      </p:sp>
    </p:spTree>
    <p:extLst>
      <p:ext uri="{BB962C8B-B14F-4D97-AF65-F5344CB8AC3E}">
        <p14:creationId xmlns:p14="http://schemas.microsoft.com/office/powerpoint/2010/main" val="3156639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200" cap="none" dirty="0">
                <a:solidFill>
                  <a:schemeClr val="tx1"/>
                </a:solidFill>
                <a:latin typeface="Corbel" panose="020B0503020204020204" pitchFamily="34" charset="0"/>
              </a:rPr>
              <a:t>week 1- orientation and overview- sessions 1 and 2 of simple manual.</a:t>
            </a:r>
            <a:br>
              <a:rPr lang="en-CA" sz="2200" cap="none" dirty="0">
                <a:solidFill>
                  <a:schemeClr val="tx1"/>
                </a:solidFill>
                <a:latin typeface="Corbel" panose="020B0503020204020204" pitchFamily="34" charset="0"/>
              </a:rPr>
            </a:br>
            <a:r>
              <a:rPr lang="en-CA" sz="2200" cap="none" dirty="0">
                <a:solidFill>
                  <a:schemeClr val="tx1"/>
                </a:solidFill>
                <a:latin typeface="Corbel" panose="020B0503020204020204" pitchFamily="34" charset="0"/>
              </a:rPr>
              <a:t>week 2- introducing distress tolerance-p. 1-13 of dbt workbook and crisis plans-session 3 of the manual.</a:t>
            </a:r>
            <a:br>
              <a:rPr lang="en-CA" sz="2200" cap="none" dirty="0">
                <a:solidFill>
                  <a:schemeClr val="tx1"/>
                </a:solidFill>
                <a:latin typeface="Corbel" panose="020B0503020204020204" pitchFamily="34" charset="0"/>
              </a:rPr>
            </a:br>
            <a:r>
              <a:rPr lang="en-CA" sz="2200" cap="none" dirty="0">
                <a:solidFill>
                  <a:schemeClr val="tx1"/>
                </a:solidFill>
                <a:latin typeface="Corbel" panose="020B0503020204020204" pitchFamily="34" charset="0"/>
              </a:rPr>
              <a:t>week 3- the theoretical foundations of the simple course. session 4, 6, and 8 of the manual.</a:t>
            </a:r>
            <a:br>
              <a:rPr lang="en-CA" sz="2200" cap="none" dirty="0">
                <a:solidFill>
                  <a:schemeClr val="tx1"/>
                </a:solidFill>
                <a:latin typeface="Corbel" panose="020B0503020204020204" pitchFamily="34" charset="0"/>
              </a:rPr>
            </a:br>
            <a:r>
              <a:rPr lang="en-CA" sz="2200" cap="none" dirty="0">
                <a:solidFill>
                  <a:schemeClr val="tx1"/>
                </a:solidFill>
                <a:latin typeface="Corbel" panose="020B0503020204020204" pitchFamily="34" charset="0"/>
              </a:rPr>
              <a:t>week 4- </a:t>
            </a:r>
            <a:r>
              <a:rPr lang="en-US" sz="22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5- distress tolerance p. 33-46 of dbt workbook. introducing holes diary cards- session 7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7- introducing personality- session 10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8- distress tolerance p. 69-90 of dbt workbook. introducing chain analysis-session 11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9- what shapes personality-session 12 of manual.</a:t>
            </a:r>
            <a:br>
              <a:rPr lang="en-US" sz="2200" cap="none" dirty="0">
                <a:solidFill>
                  <a:schemeClr val="tx1"/>
                </a:solidFill>
                <a:latin typeface="Corbel" panose="020B0503020204020204" pitchFamily="34" charset="0"/>
              </a:rPr>
            </a:br>
            <a:r>
              <a:rPr lang="en-US" sz="2200" cap="none" dirty="0">
                <a:solidFill>
                  <a:schemeClr val="tx1"/>
                </a:solidFill>
                <a:latin typeface="Corbel" panose="020B0503020204020204" pitchFamily="34" charset="0"/>
              </a:rPr>
              <a:t>week 10- Our third practice-holes chain analysis. Introducing mindfulness skills p.90-109 of dbt workbook. Advanced chain analysis- session 13 of manual.</a:t>
            </a:r>
            <a:br>
              <a:rPr lang="en-US" sz="3100" cap="none" dirty="0">
                <a:solidFill>
                  <a:schemeClr val="bg1"/>
                </a:solidFill>
                <a:latin typeface="Corbel" panose="020B0503020204020204" pitchFamily="34" charset="0"/>
              </a:rPr>
            </a:br>
            <a:r>
              <a:rPr lang="en-US" cap="none" dirty="0">
                <a:solidFill>
                  <a:schemeClr val="bg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E8169405-79E3-98F7-B8A1-A208EB139275}"/>
              </a:ext>
            </a:extLst>
          </p:cNvPr>
          <p:cNvSpPr>
            <a:spLocks noGrp="1"/>
          </p:cNvSpPr>
          <p:nvPr>
            <p:ph type="sldNum" sz="quarter" idx="12"/>
          </p:nvPr>
        </p:nvSpPr>
        <p:spPr/>
        <p:txBody>
          <a:bodyPr/>
          <a:lstStyle/>
          <a:p>
            <a:fld id="{F7CB6ECF-184C-441C-A277-9D9EC902153F}" type="slidenum">
              <a:rPr lang="en-CA" smtClean="0"/>
              <a:t>4</a:t>
            </a:fld>
            <a:endParaRPr lang="en-CA"/>
          </a:p>
        </p:txBody>
      </p:sp>
    </p:spTree>
    <p:extLst>
      <p:ext uri="{BB962C8B-B14F-4D97-AF65-F5344CB8AC3E}">
        <p14:creationId xmlns:p14="http://schemas.microsoft.com/office/powerpoint/2010/main" val="3905795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91E6-AC1F-4345-B9A6-A4D3F7456147}"/>
              </a:ext>
            </a:extLst>
          </p:cNvPr>
          <p:cNvSpPr>
            <a:spLocks noGrp="1"/>
          </p:cNvSpPr>
          <p:nvPr>
            <p:ph type="title" idx="4294967295"/>
          </p:nvPr>
        </p:nvSpPr>
        <p:spPr>
          <a:xfrm>
            <a:off x="0" y="-68263"/>
            <a:ext cx="11837988" cy="757238"/>
          </a:xfrm>
        </p:spPr>
        <p:txBody>
          <a:bodyPr vert="horz" lIns="91440" tIns="45720" rIns="91440" bIns="45720" rtlCol="0" anchor="b">
            <a:normAutofit/>
          </a:bodyPr>
          <a:lstStyle/>
          <a:p>
            <a:pPr algn="ctr"/>
            <a:r>
              <a:rPr lang="en-US" sz="3200" dirty="0">
                <a:solidFill>
                  <a:schemeClr val="bg1"/>
                </a:solidFill>
              </a:rPr>
              <a:t>Determining attachment style in infants (0 – 1 years old )</a:t>
            </a:r>
          </a:p>
        </p:txBody>
      </p:sp>
      <p:pic>
        <p:nvPicPr>
          <p:cNvPr id="12" name="Picture 2" descr="IMG_4019[3078]">
            <a:extLst>
              <a:ext uri="{FF2B5EF4-FFF2-40B4-BE49-F238E27FC236}">
                <a16:creationId xmlns:a16="http://schemas.microsoft.com/office/drawing/2014/main" id="{E7377461-DCDC-4B15-8739-B3449687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3" y="846135"/>
            <a:ext cx="6645896" cy="566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6A3AAA-80E9-F715-BB31-AB80C70E6047}"/>
              </a:ext>
            </a:extLst>
          </p:cNvPr>
          <p:cNvSpPr txBox="1"/>
          <p:nvPr/>
        </p:nvSpPr>
        <p:spPr>
          <a:xfrm>
            <a:off x="7154944" y="1487872"/>
            <a:ext cx="4430598" cy="3785652"/>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Ainsworth’s Strange Situation is a structured lab procedure that observes how infants respond to brief separations and reunions with their caregiver, revealing patterns of attachment.</a:t>
            </a:r>
          </a:p>
          <a:p>
            <a:pPr marL="285750" indent="-285750">
              <a:buFont typeface="Arial" panose="020B0604020202020204" pitchFamily="34" charset="0"/>
              <a:buChar char="•"/>
            </a:pPr>
            <a:r>
              <a:rPr lang="en-US" sz="2400" dirty="0">
                <a:latin typeface="Arial" panose="020B0604020202020204" pitchFamily="34" charset="0"/>
              </a:rPr>
              <a:t>It is used to determine infants' attachment styles</a:t>
            </a:r>
            <a:r>
              <a:rPr lang="en-US" sz="2400" b="0" i="0" dirty="0">
                <a:effectLst/>
                <a:latin typeface="Arial" panose="020B0604020202020204" pitchFamily="34" charset="0"/>
              </a:rPr>
              <a:t> (secure, anxious, avoidant,).</a:t>
            </a:r>
            <a:endParaRPr lang="en-CA" sz="2400" dirty="0"/>
          </a:p>
        </p:txBody>
      </p:sp>
      <p:sp>
        <p:nvSpPr>
          <p:cNvPr id="3" name="Slide Number Placeholder 2">
            <a:extLst>
              <a:ext uri="{FF2B5EF4-FFF2-40B4-BE49-F238E27FC236}">
                <a16:creationId xmlns:a16="http://schemas.microsoft.com/office/drawing/2014/main" id="{D4176856-9860-279A-7639-72C66B1AE954}"/>
              </a:ext>
            </a:extLst>
          </p:cNvPr>
          <p:cNvSpPr>
            <a:spLocks noGrp="1"/>
          </p:cNvSpPr>
          <p:nvPr>
            <p:ph type="sldNum" sz="quarter" idx="12"/>
          </p:nvPr>
        </p:nvSpPr>
        <p:spPr/>
        <p:txBody>
          <a:bodyPr/>
          <a:lstStyle/>
          <a:p>
            <a:fld id="{DE029615-5FE5-4EA1-B607-8DEE73EA6451}" type="slidenum">
              <a:rPr lang="en-CA" smtClean="0"/>
              <a:t>40</a:t>
            </a:fld>
            <a:endParaRPr lang="en-CA"/>
          </a:p>
        </p:txBody>
      </p:sp>
    </p:spTree>
    <p:extLst>
      <p:ext uri="{BB962C8B-B14F-4D97-AF65-F5344CB8AC3E}">
        <p14:creationId xmlns:p14="http://schemas.microsoft.com/office/powerpoint/2010/main" val="2250359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EF083-D42A-23BF-3414-367B8D9B425E}"/>
              </a:ext>
            </a:extLst>
          </p:cNvPr>
          <p:cNvSpPr txBox="1"/>
          <p:nvPr/>
        </p:nvSpPr>
        <p:spPr>
          <a:xfrm>
            <a:off x="135904" y="621357"/>
            <a:ext cx="12056096" cy="6463308"/>
          </a:xfrm>
          <a:prstGeom prst="rect">
            <a:avLst/>
          </a:prstGeom>
          <a:noFill/>
        </p:spPr>
        <p:txBody>
          <a:bodyPr wrap="square">
            <a:spAutoFit/>
          </a:bodyPr>
          <a:lstStyle/>
          <a:p>
            <a:pPr algn="l">
              <a:buNone/>
            </a:pPr>
            <a:r>
              <a:rPr lang="en-US" b="0" i="0" dirty="0">
                <a:effectLst/>
                <a:latin typeface="Arial" panose="020B0604020202020204" pitchFamily="34" charset="0"/>
              </a:rPr>
              <a:t>Episode 1: Introduction (30 seconds)</a:t>
            </a:r>
            <a:br>
              <a:rPr lang="en-US" dirty="0"/>
            </a:br>
            <a:r>
              <a:rPr lang="en-US" b="0" i="0" dirty="0">
                <a:effectLst/>
                <a:latin typeface="Arial" panose="020B0604020202020204" pitchFamily="34" charset="0"/>
              </a:rPr>
              <a:t>• Who is present: Infant, caregiver, and researcher</a:t>
            </a:r>
            <a:br>
              <a:rPr lang="en-US" dirty="0"/>
            </a:br>
            <a:r>
              <a:rPr lang="en-US" b="0" i="0" dirty="0">
                <a:effectLst/>
                <a:latin typeface="Arial" panose="020B0604020202020204" pitchFamily="34" charset="0"/>
              </a:rPr>
              <a:t>• The caregiver and infant are introduced to the room.</a:t>
            </a:r>
            <a:br>
              <a:rPr lang="en-US" dirty="0"/>
            </a:br>
            <a:r>
              <a:rPr lang="en-US" b="0" i="0" dirty="0">
                <a:effectLst/>
                <a:latin typeface="Arial" panose="020B0604020202020204" pitchFamily="34" charset="0"/>
              </a:rPr>
              <a:t>• The researcher explains the procedure and then leaves.</a:t>
            </a:r>
          </a:p>
          <a:p>
            <a:pPr algn="l">
              <a:buNone/>
            </a:pPr>
            <a:br>
              <a:rPr lang="en-US" dirty="0"/>
            </a:br>
            <a:r>
              <a:rPr lang="en-US" b="0" i="0" dirty="0">
                <a:effectLst/>
                <a:latin typeface="Arial" panose="020B0604020202020204" pitchFamily="34" charset="0"/>
              </a:rPr>
              <a:t>Episode 2: Free Play (2–3 minutes)</a:t>
            </a:r>
            <a:br>
              <a:rPr lang="en-US" dirty="0"/>
            </a:br>
            <a:r>
              <a:rPr lang="en-US" b="0" i="0" dirty="0">
                <a:effectLst/>
                <a:latin typeface="Arial" panose="020B0604020202020204" pitchFamily="34" charset="0"/>
              </a:rPr>
              <a:t>• Who is present: Infant and caregiver</a:t>
            </a:r>
            <a:br>
              <a:rPr lang="en-US" dirty="0"/>
            </a:br>
            <a:r>
              <a:rPr lang="en-US" b="0" i="0" dirty="0">
                <a:effectLst/>
                <a:latin typeface="Arial" panose="020B0604020202020204" pitchFamily="34" charset="0"/>
              </a:rPr>
              <a:t>• The infant is encouraged to explore the toys in the room.</a:t>
            </a:r>
            <a:br>
              <a:rPr lang="en-US" dirty="0"/>
            </a:br>
            <a:r>
              <a:rPr lang="en-US" b="0" i="0" dirty="0">
                <a:effectLst/>
                <a:latin typeface="Arial" panose="020B0604020202020204" pitchFamily="34" charset="0"/>
              </a:rPr>
              <a:t>• The caregiver is told to respond only if the child initiates interaction.</a:t>
            </a:r>
            <a:br>
              <a:rPr lang="en-US" dirty="0"/>
            </a:br>
            <a:r>
              <a:rPr lang="en-US" b="0" i="0" dirty="0">
                <a:effectLst/>
                <a:latin typeface="Arial" panose="020B0604020202020204" pitchFamily="34" charset="0"/>
              </a:rPr>
              <a:t>• Purpose: Establish a baseline for the child’s exploration and use of the caregiver as a secure base.</a:t>
            </a:r>
          </a:p>
          <a:p>
            <a:pPr algn="l">
              <a:buNone/>
            </a:pPr>
            <a:br>
              <a:rPr lang="en-US" dirty="0"/>
            </a:br>
            <a:r>
              <a:rPr lang="en-US" b="0" i="0" dirty="0">
                <a:effectLst/>
                <a:latin typeface="Arial" panose="020B0604020202020204" pitchFamily="34" charset="0"/>
              </a:rPr>
              <a:t>Episode 3: Stranger Enters (3 minutes)</a:t>
            </a:r>
          </a:p>
          <a:p>
            <a:pPr algn="l">
              <a:buNone/>
            </a:pPr>
            <a:r>
              <a:rPr lang="en-US" b="0" i="0" dirty="0">
                <a:effectLst/>
                <a:latin typeface="Arial" panose="020B0604020202020204" pitchFamily="34" charset="0"/>
              </a:rPr>
              <a:t>• Who is present: Infant, caregiver, and stranger</a:t>
            </a:r>
            <a:br>
              <a:rPr lang="en-US" dirty="0"/>
            </a:br>
            <a:r>
              <a:rPr lang="en-US" b="0" i="0" dirty="0">
                <a:effectLst/>
                <a:latin typeface="Arial" panose="020B0604020202020204" pitchFamily="34" charset="0"/>
              </a:rPr>
              <a:t>• A stranger enters, talks to the caregiver, and then gradually approaches the infant.</a:t>
            </a:r>
            <a:br>
              <a:rPr lang="en-US" dirty="0"/>
            </a:br>
            <a:r>
              <a:rPr lang="en-US" b="0" i="0" dirty="0">
                <a:effectLst/>
                <a:latin typeface="Arial" panose="020B0604020202020204" pitchFamily="34" charset="0"/>
              </a:rPr>
              <a:t>• The caregiver then leaves the room quietly.</a:t>
            </a:r>
            <a:br>
              <a:rPr lang="en-US" dirty="0"/>
            </a:br>
            <a:r>
              <a:rPr lang="en-US" b="0" i="0" dirty="0">
                <a:effectLst/>
                <a:latin typeface="Arial" panose="020B0604020202020204" pitchFamily="34" charset="0"/>
              </a:rPr>
              <a:t>• Purpose: Assess how the child reacts to a stranger with and without the caregiver present.</a:t>
            </a:r>
          </a:p>
          <a:p>
            <a:pPr algn="l">
              <a:buNone/>
            </a:pPr>
            <a:br>
              <a:rPr lang="en-US" dirty="0"/>
            </a:br>
            <a:r>
              <a:rPr lang="en-US" b="0" i="0" dirty="0">
                <a:effectLst/>
                <a:latin typeface="Arial" panose="020B0604020202020204" pitchFamily="34" charset="0"/>
              </a:rPr>
              <a:t>Episode 4: First Separation (3 minutes)</a:t>
            </a:r>
            <a:br>
              <a:rPr lang="en-US" dirty="0"/>
            </a:br>
            <a:r>
              <a:rPr lang="en-US" b="0" i="0" dirty="0">
                <a:effectLst/>
                <a:latin typeface="Arial" panose="020B0604020202020204" pitchFamily="34" charset="0"/>
              </a:rPr>
              <a:t>• Who is present: Infant and stranger</a:t>
            </a:r>
            <a:br>
              <a:rPr lang="en-US" dirty="0"/>
            </a:br>
            <a:r>
              <a:rPr lang="en-US" b="0" i="0" dirty="0">
                <a:effectLst/>
                <a:latin typeface="Arial" panose="020B0604020202020204" pitchFamily="34" charset="0"/>
              </a:rPr>
              <a:t>• The infant is left alone with the stranger.</a:t>
            </a:r>
            <a:br>
              <a:rPr lang="en-US" dirty="0"/>
            </a:br>
            <a:r>
              <a:rPr lang="en-US" b="0" i="0" dirty="0">
                <a:effectLst/>
                <a:latin typeface="Arial" panose="020B0604020202020204" pitchFamily="34" charset="0"/>
              </a:rPr>
              <a:t>• The stranger may try to comfort or play with the infant if they are distressed.</a:t>
            </a:r>
            <a:br>
              <a:rPr lang="en-US" dirty="0"/>
            </a:br>
            <a:r>
              <a:rPr lang="en-US" b="0" i="0" dirty="0">
                <a:effectLst/>
                <a:latin typeface="Arial" panose="020B0604020202020204" pitchFamily="34" charset="0"/>
              </a:rPr>
              <a:t>• Purpose: Observe the infant’s separation anxiety and how they respond to comfort from a stranger.</a:t>
            </a:r>
            <a:br>
              <a:rPr lang="en-US" dirty="0"/>
            </a:br>
            <a:endParaRPr lang="en-CA" dirty="0"/>
          </a:p>
        </p:txBody>
      </p:sp>
      <p:sp>
        <p:nvSpPr>
          <p:cNvPr id="4" name="TextBox 3">
            <a:extLst>
              <a:ext uri="{FF2B5EF4-FFF2-40B4-BE49-F238E27FC236}">
                <a16:creationId xmlns:a16="http://schemas.microsoft.com/office/drawing/2014/main" id="{723A9FAD-5C2B-DFED-C149-5195F30F3652}"/>
              </a:ext>
            </a:extLst>
          </p:cNvPr>
          <p:cNvSpPr txBox="1"/>
          <p:nvPr/>
        </p:nvSpPr>
        <p:spPr>
          <a:xfrm>
            <a:off x="2988296" y="98137"/>
            <a:ext cx="7557940" cy="523220"/>
          </a:xfrm>
          <a:prstGeom prst="rect">
            <a:avLst/>
          </a:prstGeom>
          <a:noFill/>
        </p:spPr>
        <p:txBody>
          <a:bodyPr wrap="square">
            <a:spAutoFit/>
          </a:bodyPr>
          <a:lstStyle/>
          <a:p>
            <a:r>
              <a:rPr lang="en-US" sz="2800" b="0" i="0" dirty="0">
                <a:solidFill>
                  <a:schemeClr val="bg1"/>
                </a:solidFill>
                <a:effectLst/>
                <a:latin typeface="Arial" panose="020B0604020202020204" pitchFamily="34" charset="0"/>
              </a:rPr>
              <a:t>AINSWORTH’S STRANGE SITUATION </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761EE723-95C8-87D5-4582-F56DEA6C96F8}"/>
              </a:ext>
            </a:extLst>
          </p:cNvPr>
          <p:cNvSpPr>
            <a:spLocks noGrp="1"/>
          </p:cNvSpPr>
          <p:nvPr>
            <p:ph type="sldNum" sz="quarter" idx="12"/>
          </p:nvPr>
        </p:nvSpPr>
        <p:spPr/>
        <p:txBody>
          <a:bodyPr/>
          <a:lstStyle/>
          <a:p>
            <a:fld id="{DE029615-5FE5-4EA1-B607-8DEE73EA6451}" type="slidenum">
              <a:rPr lang="en-CA" smtClean="0"/>
              <a:t>41</a:t>
            </a:fld>
            <a:endParaRPr lang="en-CA"/>
          </a:p>
        </p:txBody>
      </p:sp>
    </p:spTree>
    <p:extLst>
      <p:ext uri="{BB962C8B-B14F-4D97-AF65-F5344CB8AC3E}">
        <p14:creationId xmlns:p14="http://schemas.microsoft.com/office/powerpoint/2010/main" val="1756913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7FE71-D692-1986-72C4-C71C9E08A5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79B8AE-9A60-08AB-3A79-7CAAC61993F2}"/>
              </a:ext>
            </a:extLst>
          </p:cNvPr>
          <p:cNvSpPr txBox="1"/>
          <p:nvPr/>
        </p:nvSpPr>
        <p:spPr>
          <a:xfrm>
            <a:off x="37707" y="461914"/>
            <a:ext cx="12321618" cy="6463308"/>
          </a:xfrm>
          <a:prstGeom prst="rect">
            <a:avLst/>
          </a:prstGeom>
          <a:noFill/>
        </p:spPr>
        <p:txBody>
          <a:bodyPr wrap="square">
            <a:spAutoFit/>
          </a:bodyPr>
          <a:lstStyle/>
          <a:p>
            <a:r>
              <a:rPr lang="en-US" b="0" i="0" dirty="0">
                <a:effectLst/>
                <a:latin typeface="Arial" panose="020B0604020202020204" pitchFamily="34" charset="0"/>
              </a:rPr>
              <a:t>Episode 5: First Reunion (3 minutes)</a:t>
            </a:r>
            <a:br>
              <a:rPr lang="en-US" dirty="0"/>
            </a:br>
            <a:r>
              <a:rPr lang="en-US" b="0" i="0" dirty="0">
                <a:effectLst/>
                <a:latin typeface="Arial" panose="020B0604020202020204" pitchFamily="34" charset="0"/>
              </a:rPr>
              <a:t>• Who is present: Infant and caregiver</a:t>
            </a:r>
            <a:br>
              <a:rPr lang="en-US" dirty="0"/>
            </a:br>
            <a:r>
              <a:rPr lang="en-US" b="0" i="0" dirty="0">
                <a:effectLst/>
                <a:latin typeface="Arial" panose="020B0604020202020204" pitchFamily="34" charset="0"/>
              </a:rPr>
              <a:t>• The caregiver returns and comforts the infant if needed.</a:t>
            </a:r>
            <a:br>
              <a:rPr lang="en-US" dirty="0"/>
            </a:br>
            <a:r>
              <a:rPr lang="en-US" b="0" i="0" dirty="0">
                <a:effectLst/>
                <a:latin typeface="Arial" panose="020B0604020202020204" pitchFamily="34" charset="0"/>
              </a:rPr>
              <a:t>• The stranger leaves.</a:t>
            </a:r>
            <a:br>
              <a:rPr lang="en-US" dirty="0"/>
            </a:br>
            <a:r>
              <a:rPr lang="en-US" b="0" i="0" dirty="0">
                <a:effectLst/>
                <a:latin typeface="Arial" panose="020B0604020202020204" pitchFamily="34" charset="0"/>
              </a:rPr>
              <a:t>• Purpose: Assess the infant’s reaction to reunion do they seek contact, resist, or avoid the caregiver?</a:t>
            </a:r>
          </a:p>
          <a:p>
            <a:br>
              <a:rPr lang="en-US" dirty="0"/>
            </a:br>
            <a:r>
              <a:rPr lang="en-US" b="0" i="0" dirty="0">
                <a:effectLst/>
                <a:latin typeface="Arial" panose="020B0604020202020204" pitchFamily="34" charset="0"/>
              </a:rPr>
              <a:t>Episode 6: Second Separation (up to 3 minutes)</a:t>
            </a:r>
            <a:br>
              <a:rPr lang="en-US" dirty="0"/>
            </a:br>
            <a:r>
              <a:rPr lang="en-US" b="0" i="0" dirty="0">
                <a:effectLst/>
                <a:latin typeface="Arial" panose="020B0604020202020204" pitchFamily="34" charset="0"/>
              </a:rPr>
              <a:t>• Who is present: Infant alone</a:t>
            </a:r>
            <a:br>
              <a:rPr lang="en-US" dirty="0"/>
            </a:br>
            <a:r>
              <a:rPr lang="en-US" b="0" i="0" dirty="0">
                <a:effectLst/>
                <a:latin typeface="Arial" panose="020B0604020202020204" pitchFamily="34" charset="0"/>
              </a:rPr>
              <a:t>• The caregiver leaves the room again, leaving the infant alone.</a:t>
            </a:r>
            <a:br>
              <a:rPr lang="en-US" dirty="0"/>
            </a:br>
            <a:r>
              <a:rPr lang="en-US" b="0" i="0" dirty="0">
                <a:effectLst/>
                <a:latin typeface="Arial" panose="020B0604020202020204" pitchFamily="34" charset="0"/>
              </a:rPr>
              <a:t>• Purpose: This is often the most stressful part of the procedure. It reveals the child’s ability to self-soothe or cope with distress.</a:t>
            </a:r>
          </a:p>
          <a:p>
            <a:br>
              <a:rPr lang="en-US" dirty="0"/>
            </a:br>
            <a:r>
              <a:rPr lang="en-US" b="0" i="0" dirty="0">
                <a:effectLst/>
                <a:latin typeface="Arial" panose="020B0604020202020204" pitchFamily="34" charset="0"/>
              </a:rPr>
              <a:t>Episode 7: Stranger Returns (3 minutes)</a:t>
            </a:r>
            <a:br>
              <a:rPr lang="en-US" dirty="0"/>
            </a:br>
            <a:r>
              <a:rPr lang="en-US" b="0" i="0" dirty="0">
                <a:effectLst/>
                <a:latin typeface="Arial" panose="020B0604020202020204" pitchFamily="34" charset="0"/>
              </a:rPr>
              <a:t>• Who is present: Infant and stranger</a:t>
            </a:r>
            <a:br>
              <a:rPr lang="en-US" dirty="0"/>
            </a:br>
            <a:r>
              <a:rPr lang="en-US" b="0" i="0" dirty="0">
                <a:effectLst/>
                <a:latin typeface="Arial" panose="020B0604020202020204" pitchFamily="34" charset="0"/>
              </a:rPr>
              <a:t>• The stranger re-enters and may try to comfort or engage the infant.</a:t>
            </a:r>
            <a:br>
              <a:rPr lang="en-US" dirty="0"/>
            </a:br>
            <a:r>
              <a:rPr lang="en-US" b="0" i="0" dirty="0">
                <a:effectLst/>
                <a:latin typeface="Arial" panose="020B0604020202020204" pitchFamily="34" charset="0"/>
              </a:rPr>
              <a:t>• Purpose: Assess the infant’s ability to be soothed by someone other than the caregiver.</a:t>
            </a:r>
          </a:p>
          <a:p>
            <a:br>
              <a:rPr lang="en-US" dirty="0"/>
            </a:br>
            <a:r>
              <a:rPr lang="en-US" b="0" i="0" dirty="0">
                <a:effectLst/>
                <a:latin typeface="Arial" panose="020B0604020202020204" pitchFamily="34" charset="0"/>
              </a:rPr>
              <a:t>Episode 8: Second Reunion (3 minutes)</a:t>
            </a:r>
            <a:br>
              <a:rPr lang="en-US" dirty="0"/>
            </a:br>
            <a:r>
              <a:rPr lang="en-US" b="0" i="0" dirty="0">
                <a:effectLst/>
                <a:latin typeface="Arial" panose="020B0604020202020204" pitchFamily="34" charset="0"/>
              </a:rPr>
              <a:t>• Who is present: Infant and caregiver</a:t>
            </a:r>
            <a:br>
              <a:rPr lang="en-US" dirty="0"/>
            </a:br>
            <a:r>
              <a:rPr lang="en-US" b="0" i="0" dirty="0">
                <a:effectLst/>
                <a:latin typeface="Arial" panose="020B0604020202020204" pitchFamily="34" charset="0"/>
              </a:rPr>
              <a:t>• The caregiver returns and the stranger leaves.</a:t>
            </a:r>
            <a:br>
              <a:rPr lang="en-US" dirty="0"/>
            </a:br>
            <a:r>
              <a:rPr lang="en-US" b="0" i="0" dirty="0">
                <a:effectLst/>
                <a:latin typeface="Arial" panose="020B0604020202020204" pitchFamily="34" charset="0"/>
              </a:rPr>
              <a:t>• The caregiver comforts the infant if needed.</a:t>
            </a:r>
            <a:br>
              <a:rPr lang="en-US" dirty="0"/>
            </a:br>
            <a:r>
              <a:rPr lang="en-US" b="0" i="0" dirty="0">
                <a:effectLst/>
                <a:latin typeface="Arial" panose="020B0604020202020204" pitchFamily="34" charset="0"/>
              </a:rPr>
              <a:t>• Purpose: This is the most critical episode for determining attachment style, based on how the infant reacts to the caregiver’s return.</a:t>
            </a:r>
            <a:endParaRPr lang="en-CA" dirty="0"/>
          </a:p>
        </p:txBody>
      </p:sp>
      <p:sp>
        <p:nvSpPr>
          <p:cNvPr id="4" name="TextBox 3">
            <a:extLst>
              <a:ext uri="{FF2B5EF4-FFF2-40B4-BE49-F238E27FC236}">
                <a16:creationId xmlns:a16="http://schemas.microsoft.com/office/drawing/2014/main" id="{8569CBD5-2D28-EFE9-CB6D-173214F8273E}"/>
              </a:ext>
            </a:extLst>
          </p:cNvPr>
          <p:cNvSpPr txBox="1"/>
          <p:nvPr/>
        </p:nvSpPr>
        <p:spPr>
          <a:xfrm>
            <a:off x="2900313" y="0"/>
            <a:ext cx="7940511" cy="523220"/>
          </a:xfrm>
          <a:prstGeom prst="rect">
            <a:avLst/>
          </a:prstGeom>
          <a:noFill/>
        </p:spPr>
        <p:txBody>
          <a:bodyPr wrap="square">
            <a:spAutoFit/>
          </a:bodyPr>
          <a:lstStyle/>
          <a:p>
            <a:r>
              <a:rPr lang="en-US" sz="2800" b="0" i="0" dirty="0">
                <a:solidFill>
                  <a:schemeClr val="bg1"/>
                </a:solidFill>
                <a:effectLst/>
                <a:latin typeface="Arial" panose="020B0604020202020204" pitchFamily="34" charset="0"/>
              </a:rPr>
              <a:t>AINSWORTH’S STRANGE SITUATION </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F9895F0A-8C2A-9896-E7E7-0BB98DA66731}"/>
              </a:ext>
            </a:extLst>
          </p:cNvPr>
          <p:cNvSpPr>
            <a:spLocks noGrp="1"/>
          </p:cNvSpPr>
          <p:nvPr>
            <p:ph type="sldNum" sz="quarter" idx="12"/>
          </p:nvPr>
        </p:nvSpPr>
        <p:spPr/>
        <p:txBody>
          <a:bodyPr/>
          <a:lstStyle/>
          <a:p>
            <a:fld id="{DE029615-5FE5-4EA1-B607-8DEE73EA6451}" type="slidenum">
              <a:rPr lang="en-CA" smtClean="0"/>
              <a:t>42</a:t>
            </a:fld>
            <a:endParaRPr lang="en-CA"/>
          </a:p>
        </p:txBody>
      </p:sp>
    </p:spTree>
    <p:extLst>
      <p:ext uri="{BB962C8B-B14F-4D97-AF65-F5344CB8AC3E}">
        <p14:creationId xmlns:p14="http://schemas.microsoft.com/office/powerpoint/2010/main" val="1539335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text on it&#10;&#10;Description automatically generated">
            <a:extLst>
              <a:ext uri="{FF2B5EF4-FFF2-40B4-BE49-F238E27FC236}">
                <a16:creationId xmlns:a16="http://schemas.microsoft.com/office/drawing/2014/main" id="{1C3B47FB-0D90-57D6-63AC-EFDB9B7B5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4" y="729465"/>
            <a:ext cx="11936361" cy="5869298"/>
          </a:xfrm>
          <a:prstGeom prst="rect">
            <a:avLst/>
          </a:prstGeom>
        </p:spPr>
      </p:pic>
      <p:sp>
        <p:nvSpPr>
          <p:cNvPr id="5" name="TextBox 4">
            <a:extLst>
              <a:ext uri="{FF2B5EF4-FFF2-40B4-BE49-F238E27FC236}">
                <a16:creationId xmlns:a16="http://schemas.microsoft.com/office/drawing/2014/main" id="{AD0E7371-9109-859F-4B0A-FA60BD259B66}"/>
              </a:ext>
            </a:extLst>
          </p:cNvPr>
          <p:cNvSpPr txBox="1"/>
          <p:nvPr/>
        </p:nvSpPr>
        <p:spPr>
          <a:xfrm>
            <a:off x="460625" y="31375"/>
            <a:ext cx="11270750" cy="584775"/>
          </a:xfrm>
          <a:prstGeom prst="rect">
            <a:avLst/>
          </a:prstGeom>
          <a:noFill/>
        </p:spPr>
        <p:txBody>
          <a:bodyPr wrap="square">
            <a:spAutoFit/>
          </a:bodyPr>
          <a:lstStyle/>
          <a:p>
            <a:r>
              <a:rPr lang="en-CA" sz="3200" dirty="0">
                <a:solidFill>
                  <a:schemeClr val="bg1"/>
                </a:solidFill>
              </a:rPr>
              <a:t>BEHAVIOR IN STRANGE SITUATION AND ATTACHMENT STYLES</a:t>
            </a:r>
            <a:endParaRPr lang="en-CA" sz="3200" dirty="0"/>
          </a:p>
        </p:txBody>
      </p:sp>
      <p:sp>
        <p:nvSpPr>
          <p:cNvPr id="2" name="Slide Number Placeholder 1">
            <a:extLst>
              <a:ext uri="{FF2B5EF4-FFF2-40B4-BE49-F238E27FC236}">
                <a16:creationId xmlns:a16="http://schemas.microsoft.com/office/drawing/2014/main" id="{C08B82C3-0E44-190D-1C91-EF9B63CAF02B}"/>
              </a:ext>
            </a:extLst>
          </p:cNvPr>
          <p:cNvSpPr>
            <a:spLocks noGrp="1"/>
          </p:cNvSpPr>
          <p:nvPr>
            <p:ph type="sldNum" sz="quarter" idx="12"/>
          </p:nvPr>
        </p:nvSpPr>
        <p:spPr/>
        <p:txBody>
          <a:bodyPr/>
          <a:lstStyle/>
          <a:p>
            <a:fld id="{DE029615-5FE5-4EA1-B607-8DEE73EA6451}" type="slidenum">
              <a:rPr lang="en-CA" smtClean="0"/>
              <a:t>43</a:t>
            </a:fld>
            <a:endParaRPr lang="en-CA"/>
          </a:p>
        </p:txBody>
      </p:sp>
    </p:spTree>
    <p:extLst>
      <p:ext uri="{BB962C8B-B14F-4D97-AF65-F5344CB8AC3E}">
        <p14:creationId xmlns:p14="http://schemas.microsoft.com/office/powerpoint/2010/main" val="264081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00B6AA1-8CF2-4AC7-848E-5C4604C07E0F}"/>
              </a:ext>
            </a:extLst>
          </p:cNvPr>
          <p:cNvPicPr>
            <a:picLocks noGrp="1" noChangeAspect="1"/>
          </p:cNvPicPr>
          <p:nvPr>
            <p:ph idx="4294967295"/>
          </p:nvPr>
        </p:nvPicPr>
        <p:blipFill>
          <a:blip r:embed="rId3"/>
          <a:stretch>
            <a:fillRect/>
          </a:stretch>
        </p:blipFill>
        <p:spPr>
          <a:xfrm>
            <a:off x="285964" y="971550"/>
            <a:ext cx="11620072" cy="5598932"/>
          </a:xfrm>
          <a:prstGeom prst="rect">
            <a:avLst/>
          </a:prstGeom>
        </p:spPr>
      </p:pic>
      <p:sp>
        <p:nvSpPr>
          <p:cNvPr id="2" name="Title 1">
            <a:extLst>
              <a:ext uri="{FF2B5EF4-FFF2-40B4-BE49-F238E27FC236}">
                <a16:creationId xmlns:a16="http://schemas.microsoft.com/office/drawing/2014/main" id="{AF930BB6-23A6-4AF3-B6AF-D9D64DA8C42F}"/>
              </a:ext>
            </a:extLst>
          </p:cNvPr>
          <p:cNvSpPr>
            <a:spLocks noGrp="1"/>
          </p:cNvSpPr>
          <p:nvPr>
            <p:ph type="title" idx="4294967295"/>
          </p:nvPr>
        </p:nvSpPr>
        <p:spPr>
          <a:xfrm>
            <a:off x="838200" y="-23813"/>
            <a:ext cx="11353800" cy="995363"/>
          </a:xfrm>
        </p:spPr>
        <p:txBody>
          <a:bodyPr>
            <a:normAutofit fontScale="90000"/>
          </a:bodyPr>
          <a:lstStyle/>
          <a:p>
            <a:r>
              <a:rPr lang="en-CA" dirty="0">
                <a:solidFill>
                  <a:schemeClr val="bg1"/>
                </a:solidFill>
              </a:rPr>
              <a:t>Ainsworth’s attachment classification (A, B, C)</a:t>
            </a:r>
          </a:p>
        </p:txBody>
      </p:sp>
      <p:sp>
        <p:nvSpPr>
          <p:cNvPr id="4" name="TextBox 3">
            <a:extLst>
              <a:ext uri="{FF2B5EF4-FFF2-40B4-BE49-F238E27FC236}">
                <a16:creationId xmlns:a16="http://schemas.microsoft.com/office/drawing/2014/main" id="{A1446B39-3CCB-FEBD-1969-7BD228491953}"/>
              </a:ext>
            </a:extLst>
          </p:cNvPr>
          <p:cNvSpPr txBox="1"/>
          <p:nvPr/>
        </p:nvSpPr>
        <p:spPr>
          <a:xfrm>
            <a:off x="936523" y="5257488"/>
            <a:ext cx="715297" cy="523220"/>
          </a:xfrm>
          <a:prstGeom prst="rect">
            <a:avLst/>
          </a:prstGeom>
          <a:noFill/>
        </p:spPr>
        <p:txBody>
          <a:bodyPr wrap="square">
            <a:spAutoFit/>
          </a:bodyPr>
          <a:lstStyle/>
          <a:p>
            <a:r>
              <a:rPr lang="en-CA" sz="2800" dirty="0">
                <a:solidFill>
                  <a:schemeClr val="bg1"/>
                </a:solidFill>
              </a:rPr>
              <a:t>B</a:t>
            </a:r>
            <a:endParaRPr lang="en-CA" sz="2800" dirty="0"/>
          </a:p>
        </p:txBody>
      </p:sp>
      <p:sp>
        <p:nvSpPr>
          <p:cNvPr id="6" name="TextBox 5">
            <a:extLst>
              <a:ext uri="{FF2B5EF4-FFF2-40B4-BE49-F238E27FC236}">
                <a16:creationId xmlns:a16="http://schemas.microsoft.com/office/drawing/2014/main" id="{A6AECE30-74F5-F83E-543F-E4756463D0F8}"/>
              </a:ext>
            </a:extLst>
          </p:cNvPr>
          <p:cNvSpPr txBox="1"/>
          <p:nvPr/>
        </p:nvSpPr>
        <p:spPr>
          <a:xfrm>
            <a:off x="4336027" y="5257488"/>
            <a:ext cx="1120876" cy="523220"/>
          </a:xfrm>
          <a:prstGeom prst="rect">
            <a:avLst/>
          </a:prstGeom>
          <a:noFill/>
        </p:spPr>
        <p:txBody>
          <a:bodyPr wrap="square">
            <a:spAutoFit/>
          </a:bodyPr>
          <a:lstStyle/>
          <a:p>
            <a:r>
              <a:rPr lang="en-CA" sz="2800" dirty="0">
                <a:solidFill>
                  <a:schemeClr val="bg1"/>
                </a:solidFill>
              </a:rPr>
              <a:t>A</a:t>
            </a:r>
            <a:endParaRPr lang="en-CA" sz="2800" dirty="0"/>
          </a:p>
        </p:txBody>
      </p:sp>
      <p:sp>
        <p:nvSpPr>
          <p:cNvPr id="8" name="TextBox 7">
            <a:extLst>
              <a:ext uri="{FF2B5EF4-FFF2-40B4-BE49-F238E27FC236}">
                <a16:creationId xmlns:a16="http://schemas.microsoft.com/office/drawing/2014/main" id="{04264DF7-E1EA-1B7B-F78A-4A3203E79641}"/>
              </a:ext>
            </a:extLst>
          </p:cNvPr>
          <p:cNvSpPr txBox="1"/>
          <p:nvPr/>
        </p:nvSpPr>
        <p:spPr>
          <a:xfrm>
            <a:off x="7821561" y="5257488"/>
            <a:ext cx="639097" cy="523220"/>
          </a:xfrm>
          <a:prstGeom prst="rect">
            <a:avLst/>
          </a:prstGeom>
          <a:noFill/>
        </p:spPr>
        <p:txBody>
          <a:bodyPr wrap="square">
            <a:spAutoFit/>
          </a:bodyPr>
          <a:lstStyle/>
          <a:p>
            <a:r>
              <a:rPr lang="en-CA" sz="2800" dirty="0">
                <a:solidFill>
                  <a:schemeClr val="bg1"/>
                </a:solidFill>
              </a:rPr>
              <a:t>C</a:t>
            </a:r>
            <a:endParaRPr lang="en-CA" sz="2800" dirty="0"/>
          </a:p>
        </p:txBody>
      </p:sp>
      <p:sp>
        <p:nvSpPr>
          <p:cNvPr id="3" name="Slide Number Placeholder 2">
            <a:extLst>
              <a:ext uri="{FF2B5EF4-FFF2-40B4-BE49-F238E27FC236}">
                <a16:creationId xmlns:a16="http://schemas.microsoft.com/office/drawing/2014/main" id="{3E3D6BD2-0C41-3BF9-766B-8322F2BD8EE5}"/>
              </a:ext>
            </a:extLst>
          </p:cNvPr>
          <p:cNvSpPr>
            <a:spLocks noGrp="1"/>
          </p:cNvSpPr>
          <p:nvPr>
            <p:ph type="sldNum" sz="quarter" idx="12"/>
          </p:nvPr>
        </p:nvSpPr>
        <p:spPr/>
        <p:txBody>
          <a:bodyPr/>
          <a:lstStyle/>
          <a:p>
            <a:fld id="{DE029615-5FE5-4EA1-B607-8DEE73EA6451}" type="slidenum">
              <a:rPr lang="en-CA" smtClean="0"/>
              <a:t>44</a:t>
            </a:fld>
            <a:endParaRPr lang="en-CA"/>
          </a:p>
        </p:txBody>
      </p:sp>
    </p:spTree>
    <p:extLst>
      <p:ext uri="{BB962C8B-B14F-4D97-AF65-F5344CB8AC3E}">
        <p14:creationId xmlns:p14="http://schemas.microsoft.com/office/powerpoint/2010/main" val="1886978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DFE13-517C-4E10-889E-B935D925A7FC}"/>
              </a:ext>
            </a:extLst>
          </p:cNvPr>
          <p:cNvSpPr>
            <a:spLocks noGrp="1"/>
          </p:cNvSpPr>
          <p:nvPr>
            <p:ph type="title" idx="4294967295"/>
          </p:nvPr>
        </p:nvSpPr>
        <p:spPr>
          <a:xfrm>
            <a:off x="-391906" y="442051"/>
            <a:ext cx="5554123" cy="714375"/>
          </a:xfrm>
        </p:spPr>
        <p:txBody>
          <a:bodyPr>
            <a:noAutofit/>
          </a:bodyPr>
          <a:lstStyle/>
          <a:p>
            <a:pPr algn="ctr">
              <a:lnSpc>
                <a:spcPct val="90000"/>
              </a:lnSpc>
            </a:pPr>
            <a:r>
              <a:rPr lang="en-CA" sz="2800" dirty="0">
                <a:solidFill>
                  <a:schemeClr val="bg1"/>
                </a:solidFill>
              </a:rPr>
              <a:t>parents of securely </a:t>
            </a:r>
            <a:br>
              <a:rPr lang="en-CA" sz="2800" dirty="0">
                <a:solidFill>
                  <a:schemeClr val="bg1"/>
                </a:solidFill>
              </a:rPr>
            </a:br>
            <a:r>
              <a:rPr lang="en-CA" sz="2800" dirty="0">
                <a:solidFill>
                  <a:schemeClr val="bg1"/>
                </a:solidFill>
              </a:rPr>
              <a:t>attached children</a:t>
            </a:r>
          </a:p>
        </p:txBody>
      </p:sp>
      <p:sp>
        <p:nvSpPr>
          <p:cNvPr id="3" name="Content Placeholder 2">
            <a:extLst>
              <a:ext uri="{FF2B5EF4-FFF2-40B4-BE49-F238E27FC236}">
                <a16:creationId xmlns:a16="http://schemas.microsoft.com/office/drawing/2014/main" id="{89288C4A-E68A-4993-973C-FC8F296D525E}"/>
              </a:ext>
            </a:extLst>
          </p:cNvPr>
          <p:cNvSpPr>
            <a:spLocks noGrp="1"/>
          </p:cNvSpPr>
          <p:nvPr>
            <p:ph idx="4294967295"/>
          </p:nvPr>
        </p:nvSpPr>
        <p:spPr>
          <a:xfrm>
            <a:off x="5469147" y="226142"/>
            <a:ext cx="6722853" cy="6705600"/>
          </a:xfrm>
        </p:spPr>
        <p:txBody>
          <a:bodyPr>
            <a:normAutofit fontScale="92500" lnSpcReduction="10000"/>
          </a:bodyPr>
          <a:lstStyle/>
          <a:p>
            <a:r>
              <a:rPr lang="en-CA" sz="2400" dirty="0">
                <a:latin typeface="Arial" panose="020B0604020202020204" pitchFamily="34" charset="0"/>
                <a:cs typeface="Arial" panose="020B0604020202020204" pitchFamily="34" charset="0"/>
              </a:rPr>
              <a:t>Ainsworth also studied the parents of securely attached children wondering what parental characteristics promoted secure attachment.</a:t>
            </a:r>
          </a:p>
          <a:p>
            <a:r>
              <a:rPr lang="en-CA" sz="2400" dirty="0">
                <a:latin typeface="Arial" panose="020B0604020202020204" pitchFamily="34" charset="0"/>
                <a:cs typeface="Arial" panose="020B0604020202020204" pitchFamily="34" charset="0"/>
              </a:rPr>
              <a:t>She found that the parents of securely attached children scored high on scales of :</a:t>
            </a:r>
          </a:p>
          <a:p>
            <a:r>
              <a:rPr lang="en-CA" sz="2400" dirty="0">
                <a:solidFill>
                  <a:schemeClr val="bg1"/>
                </a:solidFill>
                <a:latin typeface="Arial" panose="020B0604020202020204" pitchFamily="34" charset="0"/>
                <a:cs typeface="Arial" panose="020B0604020202020204" pitchFamily="34" charset="0"/>
              </a:rPr>
              <a:t>Sensitivity</a:t>
            </a:r>
            <a:r>
              <a:rPr lang="en-CA" sz="2400" dirty="0">
                <a:latin typeface="Arial" panose="020B0604020202020204" pitchFamily="34" charset="0"/>
                <a:cs typeface="Arial" panose="020B0604020202020204" pitchFamily="34" charset="0"/>
              </a:rPr>
              <a:t>: the ability to correctly interpret and respond appropriately to the infant’s signals</a:t>
            </a:r>
          </a:p>
          <a:p>
            <a:r>
              <a:rPr lang="en-CA" sz="2400" dirty="0">
                <a:solidFill>
                  <a:schemeClr val="bg1"/>
                </a:solidFill>
                <a:latin typeface="Arial" panose="020B0604020202020204" pitchFamily="34" charset="0"/>
                <a:cs typeface="Arial" panose="020B0604020202020204" pitchFamily="34" charset="0"/>
              </a:rPr>
              <a:t>Acceptance</a:t>
            </a:r>
            <a:r>
              <a:rPr lang="en-CA" sz="2400" dirty="0">
                <a:latin typeface="Arial" panose="020B0604020202020204" pitchFamily="34" charset="0"/>
                <a:cs typeface="Arial" panose="020B0604020202020204" pitchFamily="34" charset="0"/>
              </a:rPr>
              <a:t>: the warmth, affection, care, comfort, concern, nurturance, support or simply love that children experience from their parents and other caregivers</a:t>
            </a:r>
          </a:p>
          <a:p>
            <a:r>
              <a:rPr lang="en-CA" sz="2400" dirty="0">
                <a:solidFill>
                  <a:schemeClr val="bg1"/>
                </a:solidFill>
                <a:latin typeface="Arial" panose="020B0604020202020204" pitchFamily="34" charset="0"/>
                <a:cs typeface="Arial" panose="020B0604020202020204" pitchFamily="34" charset="0"/>
              </a:rPr>
              <a:t>Cooperation</a:t>
            </a:r>
            <a:r>
              <a:rPr lang="en-CA" sz="2400" dirty="0">
                <a:latin typeface="Arial" panose="020B0604020202020204" pitchFamily="34" charset="0"/>
                <a:cs typeface="Arial" panose="020B0604020202020204" pitchFamily="34" charset="0"/>
              </a:rPr>
              <a:t>: the extent to which the parent helps the child work towards their appropriate goals.</a:t>
            </a:r>
          </a:p>
          <a:p>
            <a:r>
              <a:rPr lang="en-CA" sz="2400" dirty="0">
                <a:solidFill>
                  <a:schemeClr val="bg1"/>
                </a:solidFill>
                <a:latin typeface="Arial" panose="020B0604020202020204" pitchFamily="34" charset="0"/>
                <a:cs typeface="Arial" panose="020B0604020202020204" pitchFamily="34" charset="0"/>
              </a:rPr>
              <a:t>Emotional accessibility</a:t>
            </a:r>
            <a:r>
              <a:rPr lang="en-CA" sz="2400" dirty="0">
                <a:latin typeface="Arial" panose="020B0604020202020204" pitchFamily="34" charset="0"/>
                <a:cs typeface="Arial" panose="020B0604020202020204" pitchFamily="34" charset="0"/>
              </a:rPr>
              <a:t>: involves the parent actively listening, empathizing with, understanding, and appropriately responding to a child’s emotions</a:t>
            </a:r>
          </a:p>
          <a:p>
            <a:r>
              <a:rPr lang="en-CA" sz="2400" dirty="0">
                <a:latin typeface="Arial" panose="020B0604020202020204" pitchFamily="34" charset="0"/>
                <a:cs typeface="Arial" panose="020B0604020202020204" pitchFamily="34" charset="0"/>
              </a:rPr>
              <a:t>The parents of securely attached children provided what Baumrind would later categorize as authoritative or warm and structured parenting </a:t>
            </a:r>
          </a:p>
        </p:txBody>
      </p:sp>
      <p:pic>
        <p:nvPicPr>
          <p:cNvPr id="7" name="Picture 6" descr="Family celebrating Christmas indoors">
            <a:extLst>
              <a:ext uri="{FF2B5EF4-FFF2-40B4-BE49-F238E27FC236}">
                <a16:creationId xmlns:a16="http://schemas.microsoft.com/office/drawing/2014/main" id="{5C6C53A4-EB72-4315-8D97-D109BEFD11BE}"/>
              </a:ext>
            </a:extLst>
          </p:cNvPr>
          <p:cNvPicPr>
            <a:picLocks noChangeAspect="1"/>
          </p:cNvPicPr>
          <p:nvPr/>
        </p:nvPicPr>
        <p:blipFill>
          <a:blip r:embed="rId3"/>
          <a:stretch>
            <a:fillRect/>
          </a:stretch>
        </p:blipFill>
        <p:spPr>
          <a:xfrm>
            <a:off x="258240" y="1846625"/>
            <a:ext cx="4903977" cy="316475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590CEE07-D269-2385-1A95-1773C5BBE4B2}"/>
              </a:ext>
            </a:extLst>
          </p:cNvPr>
          <p:cNvSpPr>
            <a:spLocks noGrp="1"/>
          </p:cNvSpPr>
          <p:nvPr>
            <p:ph type="sldNum" sz="quarter" idx="12"/>
          </p:nvPr>
        </p:nvSpPr>
        <p:spPr/>
        <p:txBody>
          <a:bodyPr/>
          <a:lstStyle/>
          <a:p>
            <a:fld id="{DE029615-5FE5-4EA1-B607-8DEE73EA6451}" type="slidenum">
              <a:rPr lang="en-CA" smtClean="0"/>
              <a:t>45</a:t>
            </a:fld>
            <a:endParaRPr lang="en-CA"/>
          </a:p>
        </p:txBody>
      </p:sp>
    </p:spTree>
    <p:extLst>
      <p:ext uri="{BB962C8B-B14F-4D97-AF65-F5344CB8AC3E}">
        <p14:creationId xmlns:p14="http://schemas.microsoft.com/office/powerpoint/2010/main" val="227975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REPARE TO &quot;AWWW!&quot;: 4-Yr-Old Ponders Big Feelings at Bedtime Heart-to-Heart with Mom">
            <a:hlinkClick r:id="" action="ppaction://media"/>
            <a:extLst>
              <a:ext uri="{FF2B5EF4-FFF2-40B4-BE49-F238E27FC236}">
                <a16:creationId xmlns:a16="http://schemas.microsoft.com/office/drawing/2014/main" id="{997BC171-E9C3-2F14-7CCE-ACA29C0C3C9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C4C5BE2-1E65-D549-B6B7-5F6602D18AAD}"/>
              </a:ext>
            </a:extLst>
          </p:cNvPr>
          <p:cNvSpPr>
            <a:spLocks noGrp="1"/>
          </p:cNvSpPr>
          <p:nvPr>
            <p:ph type="sldNum" sz="quarter" idx="12"/>
          </p:nvPr>
        </p:nvSpPr>
        <p:spPr/>
        <p:txBody>
          <a:bodyPr/>
          <a:lstStyle/>
          <a:p>
            <a:fld id="{DE029615-5FE5-4EA1-B607-8DEE73EA6451}" type="slidenum">
              <a:rPr lang="en-CA" smtClean="0"/>
              <a:t>46</a:t>
            </a:fld>
            <a:endParaRPr lang="en-CA"/>
          </a:p>
        </p:txBody>
      </p:sp>
    </p:spTree>
    <p:extLst>
      <p:ext uri="{BB962C8B-B14F-4D97-AF65-F5344CB8AC3E}">
        <p14:creationId xmlns:p14="http://schemas.microsoft.com/office/powerpoint/2010/main" val="87601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695834"/>
            <a:ext cx="4835324"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0E8750-888F-8110-AE8A-74A2490FA5FA}"/>
              </a:ext>
            </a:extLst>
          </p:cNvPr>
          <p:cNvSpPr txBox="1"/>
          <p:nvPr/>
        </p:nvSpPr>
        <p:spPr>
          <a:xfrm>
            <a:off x="6096000" y="3789869"/>
            <a:ext cx="5526570" cy="2308324"/>
          </a:xfrm>
          <a:prstGeom prst="rect">
            <a:avLst/>
          </a:prstGeom>
          <a:noFill/>
        </p:spPr>
        <p:txBody>
          <a:bodyPr wrap="square">
            <a:spAutoFit/>
          </a:bodyPr>
          <a:lstStyle/>
          <a:p>
            <a:r>
              <a:rPr lang="en-US" sz="3600" dirty="0"/>
              <a:t>So, there’s three attachment classifications secure, avoidant and resistant or anxious?</a:t>
            </a:r>
            <a:r>
              <a:rPr lang="en-CA" sz="3600" dirty="0"/>
              <a:t> </a:t>
            </a:r>
          </a:p>
        </p:txBody>
      </p:sp>
      <p:sp>
        <p:nvSpPr>
          <p:cNvPr id="2" name="Slide Number Placeholder 1">
            <a:extLst>
              <a:ext uri="{FF2B5EF4-FFF2-40B4-BE49-F238E27FC236}">
                <a16:creationId xmlns:a16="http://schemas.microsoft.com/office/drawing/2014/main" id="{5F02D4EE-9322-F25A-2DDD-0CC1CF6EC71C}"/>
              </a:ext>
            </a:extLst>
          </p:cNvPr>
          <p:cNvSpPr>
            <a:spLocks noGrp="1"/>
          </p:cNvSpPr>
          <p:nvPr>
            <p:ph type="sldNum" sz="quarter" idx="12"/>
          </p:nvPr>
        </p:nvSpPr>
        <p:spPr/>
        <p:txBody>
          <a:bodyPr/>
          <a:lstStyle/>
          <a:p>
            <a:fld id="{DE029615-5FE5-4EA1-B607-8DEE73EA6451}" type="slidenum">
              <a:rPr lang="en-CA" smtClean="0"/>
              <a:t>47</a:t>
            </a:fld>
            <a:endParaRPr lang="en-CA"/>
          </a:p>
        </p:txBody>
      </p:sp>
    </p:spTree>
    <p:extLst>
      <p:ext uri="{BB962C8B-B14F-4D97-AF65-F5344CB8AC3E}">
        <p14:creationId xmlns:p14="http://schemas.microsoft.com/office/powerpoint/2010/main" val="3158693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60AD-187A-4569-A042-176C90E4F8F2}"/>
              </a:ext>
            </a:extLst>
          </p:cNvPr>
          <p:cNvSpPr>
            <a:spLocks noGrp="1"/>
          </p:cNvSpPr>
          <p:nvPr>
            <p:ph type="title" idx="4294967295"/>
          </p:nvPr>
        </p:nvSpPr>
        <p:spPr>
          <a:xfrm>
            <a:off x="77037" y="231965"/>
            <a:ext cx="12037925" cy="1168640"/>
          </a:xfrm>
        </p:spPr>
        <p:txBody>
          <a:bodyPr>
            <a:normAutofit/>
          </a:bodyPr>
          <a:lstStyle/>
          <a:p>
            <a:pPr algn="ctr"/>
            <a:r>
              <a:rPr lang="en-CA" sz="3200" dirty="0">
                <a:solidFill>
                  <a:schemeClr val="bg1"/>
                </a:solidFill>
              </a:rPr>
              <a:t>The  2</a:t>
            </a:r>
            <a:r>
              <a:rPr lang="en-CA" sz="3200" baseline="30000" dirty="0">
                <a:solidFill>
                  <a:schemeClr val="bg1"/>
                </a:solidFill>
              </a:rPr>
              <a:t>nd</a:t>
            </a:r>
            <a:r>
              <a:rPr lang="en-CA" sz="3200" dirty="0">
                <a:solidFill>
                  <a:schemeClr val="bg1"/>
                </a:solidFill>
              </a:rPr>
              <a:t> generation of attachment theorists and researchers: MARY MAIN</a:t>
            </a:r>
          </a:p>
        </p:txBody>
      </p:sp>
      <p:pic>
        <p:nvPicPr>
          <p:cNvPr id="6" name="Picture 5">
            <a:extLst>
              <a:ext uri="{FF2B5EF4-FFF2-40B4-BE49-F238E27FC236}">
                <a16:creationId xmlns:a16="http://schemas.microsoft.com/office/drawing/2014/main" id="{90311309-4BDC-4CCB-91B9-BF55D7FE2EB1}"/>
              </a:ext>
            </a:extLst>
          </p:cNvPr>
          <p:cNvPicPr>
            <a:picLocks noChangeAspect="1"/>
          </p:cNvPicPr>
          <p:nvPr/>
        </p:nvPicPr>
        <p:blipFill rotWithShape="1">
          <a:blip r:embed="rId3"/>
          <a:srcRect t="19880" r="1" b="15881"/>
          <a:stretch/>
        </p:blipFill>
        <p:spPr>
          <a:xfrm>
            <a:off x="845510" y="1640822"/>
            <a:ext cx="3719401" cy="3805237"/>
          </a:xfrm>
          <a:prstGeom prst="rect">
            <a:avLst/>
          </a:prstGeom>
        </p:spPr>
      </p:pic>
      <p:sp>
        <p:nvSpPr>
          <p:cNvPr id="8" name="TextBox 7">
            <a:extLst>
              <a:ext uri="{FF2B5EF4-FFF2-40B4-BE49-F238E27FC236}">
                <a16:creationId xmlns:a16="http://schemas.microsoft.com/office/drawing/2014/main" id="{84DCFAD3-090D-4009-C0A1-F53A27482061}"/>
              </a:ext>
            </a:extLst>
          </p:cNvPr>
          <p:cNvSpPr txBox="1"/>
          <p:nvPr/>
        </p:nvSpPr>
        <p:spPr>
          <a:xfrm>
            <a:off x="4903494" y="1493391"/>
            <a:ext cx="6864472" cy="5262979"/>
          </a:xfrm>
          <a:prstGeom prst="rect">
            <a:avLst/>
          </a:prstGeom>
          <a:noFill/>
        </p:spPr>
        <p:txBody>
          <a:bodyPr wrap="square">
            <a:spAutoFit/>
          </a:bodyPr>
          <a:lstStyle/>
          <a:p>
            <a:pPr marL="285750" indent="-285750">
              <a:buFont typeface="Arial" panose="020B0604020202020204" pitchFamily="34" charset="0"/>
              <a:buChar char="•"/>
            </a:pPr>
            <a:r>
              <a:rPr lang="en-US" sz="2400" dirty="0"/>
              <a:t>Mary Main (1943 –     ) was a professor of psychology at the University of California, Main introduced a 4th attachment style; “disorganized” to add to Ainsworth's secure, avoidant, and resistant.</a:t>
            </a:r>
          </a:p>
          <a:p>
            <a:pPr marL="285750" indent="-285750">
              <a:buFont typeface="Arial" panose="020B0604020202020204" pitchFamily="34" charset="0"/>
              <a:buChar char="•"/>
            </a:pPr>
            <a:r>
              <a:rPr lang="en-US" sz="2400" dirty="0"/>
              <a:t>Disorganized children do not fit in the other 3 classifications. </a:t>
            </a:r>
          </a:p>
          <a:p>
            <a:pPr marL="285750" indent="-285750">
              <a:buFont typeface="Arial" panose="020B0604020202020204" pitchFamily="34" charset="0"/>
              <a:buChar char="•"/>
            </a:pPr>
            <a:r>
              <a:rPr lang="en-US" sz="2400" dirty="0"/>
              <a:t>In the strange situation they appear confused and exhibit contradictory behaviors such as calling a caregiver and backing away or freezing when the caregiver enters the room</a:t>
            </a:r>
          </a:p>
          <a:p>
            <a:pPr marL="285750" indent="-285750">
              <a:buFont typeface="Arial" panose="020B0604020202020204" pitchFamily="34" charset="0"/>
              <a:buChar char="•"/>
            </a:pPr>
            <a:r>
              <a:rPr lang="en-US" sz="2400" dirty="0"/>
              <a:t>Main also developed the adult attachment interview a coding system for assessing attachment styles in adults.</a:t>
            </a:r>
            <a:endParaRPr lang="en-CA" sz="2400" dirty="0"/>
          </a:p>
        </p:txBody>
      </p:sp>
      <p:sp>
        <p:nvSpPr>
          <p:cNvPr id="3" name="Slide Number Placeholder 2">
            <a:extLst>
              <a:ext uri="{FF2B5EF4-FFF2-40B4-BE49-F238E27FC236}">
                <a16:creationId xmlns:a16="http://schemas.microsoft.com/office/drawing/2014/main" id="{37F4BA7F-11CD-C7C4-A73B-BDDD5A17DEC8}"/>
              </a:ext>
            </a:extLst>
          </p:cNvPr>
          <p:cNvSpPr>
            <a:spLocks noGrp="1"/>
          </p:cNvSpPr>
          <p:nvPr>
            <p:ph type="sldNum" sz="quarter" idx="12"/>
          </p:nvPr>
        </p:nvSpPr>
        <p:spPr/>
        <p:txBody>
          <a:bodyPr/>
          <a:lstStyle/>
          <a:p>
            <a:fld id="{DE029615-5FE5-4EA1-B607-8DEE73EA6451}" type="slidenum">
              <a:rPr lang="en-CA" smtClean="0"/>
              <a:t>48</a:t>
            </a:fld>
            <a:endParaRPr lang="en-CA"/>
          </a:p>
        </p:txBody>
      </p:sp>
    </p:spTree>
    <p:extLst>
      <p:ext uri="{BB962C8B-B14F-4D97-AF65-F5344CB8AC3E}">
        <p14:creationId xmlns:p14="http://schemas.microsoft.com/office/powerpoint/2010/main" val="21126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hart with text&#10;&#10;Description automatically generated with medium confidence">
            <a:extLst>
              <a:ext uri="{FF2B5EF4-FFF2-40B4-BE49-F238E27FC236}">
                <a16:creationId xmlns:a16="http://schemas.microsoft.com/office/drawing/2014/main" id="{C9BFDBB3-C10B-3E4E-24EC-47270DAAC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Slide Number Placeholder 1">
            <a:extLst>
              <a:ext uri="{FF2B5EF4-FFF2-40B4-BE49-F238E27FC236}">
                <a16:creationId xmlns:a16="http://schemas.microsoft.com/office/drawing/2014/main" id="{DF8FB8A9-0BAD-7C02-0F34-C40D0B346348}"/>
              </a:ext>
            </a:extLst>
          </p:cNvPr>
          <p:cNvSpPr>
            <a:spLocks noGrp="1"/>
          </p:cNvSpPr>
          <p:nvPr>
            <p:ph type="sldNum" sz="quarter" idx="12"/>
          </p:nvPr>
        </p:nvSpPr>
        <p:spPr/>
        <p:txBody>
          <a:bodyPr/>
          <a:lstStyle/>
          <a:p>
            <a:fld id="{DE029615-5FE5-4EA1-B607-8DEE73EA6451}" type="slidenum">
              <a:rPr lang="en-CA" smtClean="0"/>
              <a:t>49</a:t>
            </a:fld>
            <a:endParaRPr lang="en-CA"/>
          </a:p>
        </p:txBody>
      </p:sp>
    </p:spTree>
    <p:extLst>
      <p:ext uri="{BB962C8B-B14F-4D97-AF65-F5344CB8AC3E}">
        <p14:creationId xmlns:p14="http://schemas.microsoft.com/office/powerpoint/2010/main" val="285298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7" name="Picture 6" descr="Person doing relaxing exercises on a mat">
            <a:extLst>
              <a:ext uri="{FF2B5EF4-FFF2-40B4-BE49-F238E27FC236}">
                <a16:creationId xmlns:a16="http://schemas.microsoft.com/office/drawing/2014/main" id="{CE199E59-0282-4592-BAC0-4AA308C1400C}"/>
              </a:ext>
            </a:extLst>
          </p:cNvPr>
          <p:cNvPicPr>
            <a:picLocks noChangeAspect="1"/>
          </p:cNvPicPr>
          <p:nvPr/>
        </p:nvPicPr>
        <p:blipFill rotWithShape="1">
          <a:blip r:embed="rId2"/>
          <a:srcRect t="1742" b="7897"/>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459C3A3-8B02-4FAB-91CE-E81E1BA31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048" y="2059012"/>
            <a:ext cx="12188952" cy="18288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a:solidFill>
                  <a:schemeClr val="bg1"/>
                </a:solidFill>
              </a:rPr>
              <a:t>Warning about meditation</a:t>
            </a:r>
          </a:p>
        </p:txBody>
      </p:sp>
      <p:sp>
        <p:nvSpPr>
          <p:cNvPr id="16" name="Rectangle 15">
            <a:extLst>
              <a:ext uri="{FF2B5EF4-FFF2-40B4-BE49-F238E27FC236}">
                <a16:creationId xmlns:a16="http://schemas.microsoft.com/office/drawing/2014/main" id="{EDB366A7-87C2-43BB-AF03-1AF039EE1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3887812"/>
            <a:ext cx="12188952" cy="457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endParaRP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347472" y="3913632"/>
            <a:ext cx="11503152" cy="457200"/>
          </a:xfrm>
        </p:spPr>
        <p:txBody>
          <a:bodyPr vert="horz" lIns="91440" tIns="45720" rIns="91440" bIns="45720" rtlCol="0">
            <a:normAutofit/>
          </a:bodyPr>
          <a:lstStyle/>
          <a:p>
            <a:pPr marL="0" indent="0" algn="ctr">
              <a:buNone/>
            </a:pPr>
            <a:r>
              <a:rPr lang="en-US" sz="2000" cap="all"/>
              <a:t>Feel free to skip it. Followed by a moment  of silence </a:t>
            </a:r>
          </a:p>
        </p:txBody>
      </p:sp>
      <p:sp>
        <p:nvSpPr>
          <p:cNvPr id="4" name="Slide Number Placeholder 3">
            <a:extLst>
              <a:ext uri="{FF2B5EF4-FFF2-40B4-BE49-F238E27FC236}">
                <a16:creationId xmlns:a16="http://schemas.microsoft.com/office/drawing/2014/main" id="{2BF1B655-CB51-60B4-54C1-54D955B27D0F}"/>
              </a:ext>
            </a:extLst>
          </p:cNvPr>
          <p:cNvSpPr>
            <a:spLocks noGrp="1"/>
          </p:cNvSpPr>
          <p:nvPr>
            <p:ph type="sldNum" sz="quarter" idx="12"/>
          </p:nvPr>
        </p:nvSpPr>
        <p:spPr/>
        <p:txBody>
          <a:bodyPr/>
          <a:lstStyle/>
          <a:p>
            <a:fld id="{DE029615-5FE5-4EA1-B607-8DEE73EA6451}" type="slidenum">
              <a:rPr lang="en-CA" smtClean="0"/>
              <a:t>5</a:t>
            </a:fld>
            <a:endParaRPr lang="en-CA"/>
          </a:p>
        </p:txBody>
      </p:sp>
    </p:spTree>
    <p:extLst>
      <p:ext uri="{BB962C8B-B14F-4D97-AF65-F5344CB8AC3E}">
        <p14:creationId xmlns:p14="http://schemas.microsoft.com/office/powerpoint/2010/main" val="16068058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_4020[3084]">
            <a:extLst>
              <a:ext uri="{FF2B5EF4-FFF2-40B4-BE49-F238E27FC236}">
                <a16:creationId xmlns:a16="http://schemas.microsoft.com/office/drawing/2014/main" id="{D2A71ABB-A866-4B33-994E-68F671D2D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CF57C59-0F1A-3C70-7164-C4648DB6F161}"/>
              </a:ext>
            </a:extLst>
          </p:cNvPr>
          <p:cNvSpPr>
            <a:spLocks noGrp="1"/>
          </p:cNvSpPr>
          <p:nvPr>
            <p:ph type="sldNum" sz="quarter" idx="12"/>
          </p:nvPr>
        </p:nvSpPr>
        <p:spPr/>
        <p:txBody>
          <a:bodyPr/>
          <a:lstStyle/>
          <a:p>
            <a:fld id="{DE029615-5FE5-4EA1-B607-8DEE73EA6451}" type="slidenum">
              <a:rPr lang="en-CA" smtClean="0"/>
              <a:t>50</a:t>
            </a:fld>
            <a:endParaRPr lang="en-CA"/>
          </a:p>
        </p:txBody>
      </p:sp>
    </p:spTree>
    <p:extLst>
      <p:ext uri="{BB962C8B-B14F-4D97-AF65-F5344CB8AC3E}">
        <p14:creationId xmlns:p14="http://schemas.microsoft.com/office/powerpoint/2010/main" val="436430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MG_4021[3085]">
            <a:extLst>
              <a:ext uri="{FF2B5EF4-FFF2-40B4-BE49-F238E27FC236}">
                <a16:creationId xmlns:a16="http://schemas.microsoft.com/office/drawing/2014/main" id="{AE6F43F0-B7B3-468D-97DB-9AF4C8B45F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923" y="1040027"/>
            <a:ext cx="5041941" cy="5643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90650FBF-CF4E-497C-B670-4D88648E03D9}"/>
              </a:ext>
            </a:extLst>
          </p:cNvPr>
          <p:cNvSpPr>
            <a:spLocks noGrp="1"/>
          </p:cNvSpPr>
          <p:nvPr>
            <p:ph type="title" idx="4294967295"/>
          </p:nvPr>
        </p:nvSpPr>
        <p:spPr>
          <a:xfrm>
            <a:off x="-632394" y="174256"/>
            <a:ext cx="6605845" cy="727075"/>
          </a:xfrm>
        </p:spPr>
        <p:txBody>
          <a:bodyPr>
            <a:noAutofit/>
          </a:bodyPr>
          <a:lstStyle/>
          <a:p>
            <a:pPr algn="ctr"/>
            <a:r>
              <a:rPr lang="en-CA" sz="3200" dirty="0">
                <a:solidFill>
                  <a:schemeClr val="bg1"/>
                </a:solidFill>
              </a:rPr>
              <a:t>proximity seeking, and </a:t>
            </a:r>
            <a:br>
              <a:rPr lang="en-CA" sz="3200" dirty="0">
                <a:solidFill>
                  <a:schemeClr val="bg1"/>
                </a:solidFill>
              </a:rPr>
            </a:br>
            <a:r>
              <a:rPr lang="en-CA" sz="3200" dirty="0">
                <a:solidFill>
                  <a:schemeClr val="bg1"/>
                </a:solidFill>
              </a:rPr>
              <a:t>abandonment anxiety</a:t>
            </a:r>
          </a:p>
        </p:txBody>
      </p:sp>
      <p:sp>
        <p:nvSpPr>
          <p:cNvPr id="6" name="TextBox 5">
            <a:extLst>
              <a:ext uri="{FF2B5EF4-FFF2-40B4-BE49-F238E27FC236}">
                <a16:creationId xmlns:a16="http://schemas.microsoft.com/office/drawing/2014/main" id="{C3EE34DE-6374-D5FA-A331-F972A8CDBA87}"/>
              </a:ext>
            </a:extLst>
          </p:cNvPr>
          <p:cNvSpPr txBox="1"/>
          <p:nvPr/>
        </p:nvSpPr>
        <p:spPr>
          <a:xfrm>
            <a:off x="5330232" y="-125820"/>
            <a:ext cx="6861768" cy="6740307"/>
          </a:xfrm>
          <a:prstGeom prst="rect">
            <a:avLst/>
          </a:prstGeom>
          <a:noFill/>
        </p:spPr>
        <p:txBody>
          <a:bodyPr wrap="square">
            <a:spAutoFit/>
          </a:bodyPr>
          <a:lstStyle/>
          <a:p>
            <a:pPr marL="285750" indent="-285750">
              <a:buFont typeface="Arial" panose="020B0604020202020204" pitchFamily="34" charset="0"/>
              <a:buChar char="•"/>
            </a:pPr>
            <a:r>
              <a:rPr lang="en-CA" sz="2400" dirty="0"/>
              <a:t>The four attachment styles can be mapped along the vertical </a:t>
            </a:r>
            <a:r>
              <a:rPr lang="en-US" sz="2400" dirty="0"/>
              <a:t>Axis of</a:t>
            </a:r>
            <a:r>
              <a:rPr lang="en-US" sz="2400" dirty="0">
                <a:solidFill>
                  <a:schemeClr val="bg1"/>
                </a:solidFill>
              </a:rPr>
              <a:t> </a:t>
            </a:r>
          </a:p>
          <a:p>
            <a:pPr marL="285750" indent="-285750">
              <a:buFont typeface="Arial" panose="020B0604020202020204" pitchFamily="34" charset="0"/>
              <a:buChar char="•"/>
            </a:pPr>
            <a:r>
              <a:rPr lang="en-US" sz="2400" dirty="0">
                <a:solidFill>
                  <a:schemeClr val="bg1"/>
                </a:solidFill>
              </a:rPr>
              <a:t>1) </a:t>
            </a:r>
            <a:r>
              <a:rPr lang="en-US" sz="2400" dirty="0"/>
              <a:t>low to high </a:t>
            </a:r>
            <a:r>
              <a:rPr lang="en-US" sz="2400" dirty="0">
                <a:solidFill>
                  <a:schemeClr val="bg1"/>
                </a:solidFill>
              </a:rPr>
              <a:t>proximity seeking</a:t>
            </a:r>
            <a:r>
              <a:rPr lang="en-US" sz="2400" dirty="0"/>
              <a:t>,(how intensely do infants seek contact with an attachment figure) </a:t>
            </a:r>
          </a:p>
          <a:p>
            <a:pPr marL="285750" indent="-285750">
              <a:buFont typeface="Arial" panose="020B0604020202020204" pitchFamily="34" charset="0"/>
              <a:buChar char="•"/>
            </a:pPr>
            <a:r>
              <a:rPr lang="en-US" sz="2400" dirty="0"/>
              <a:t>and the horizontal axis of  </a:t>
            </a:r>
            <a:r>
              <a:rPr lang="en-US" sz="2400" dirty="0">
                <a:solidFill>
                  <a:schemeClr val="bg1"/>
                </a:solidFill>
              </a:rPr>
              <a:t>2) </a:t>
            </a:r>
            <a:r>
              <a:rPr lang="en-US" sz="2400" dirty="0"/>
              <a:t>low to high </a:t>
            </a:r>
            <a:r>
              <a:rPr lang="en-US" sz="2400" dirty="0">
                <a:solidFill>
                  <a:schemeClr val="bg1"/>
                </a:solidFill>
              </a:rPr>
              <a:t>abandonment anxiety</a:t>
            </a:r>
            <a:r>
              <a:rPr lang="en-US" sz="2400" dirty="0"/>
              <a:t>.( how intensely do infants react when left by an attachment figure)</a:t>
            </a:r>
          </a:p>
          <a:p>
            <a:pPr marL="285750" indent="-285750">
              <a:buFont typeface="Arial" panose="020B0604020202020204" pitchFamily="34" charset="0"/>
              <a:buChar char="•"/>
            </a:pPr>
            <a:r>
              <a:rPr lang="en-US" sz="2400" dirty="0">
                <a:solidFill>
                  <a:schemeClr val="bg1"/>
                </a:solidFill>
              </a:rPr>
              <a:t>Secure infants </a:t>
            </a:r>
            <a:r>
              <a:rPr lang="en-US" sz="2400" dirty="0"/>
              <a:t>have little fear of being abandoned and seek close relationships.</a:t>
            </a:r>
          </a:p>
          <a:p>
            <a:pPr marL="285750" indent="-285750">
              <a:buFont typeface="Arial" panose="020B0604020202020204" pitchFamily="34" charset="0"/>
              <a:buChar char="•"/>
            </a:pPr>
            <a:r>
              <a:rPr lang="en-US" sz="2400" dirty="0">
                <a:solidFill>
                  <a:schemeClr val="bg1"/>
                </a:solidFill>
              </a:rPr>
              <a:t>Anxious infants </a:t>
            </a:r>
            <a:r>
              <a:rPr lang="en-US" sz="2400" dirty="0"/>
              <a:t>are fearful of being abandoned and seek close relationships.</a:t>
            </a:r>
          </a:p>
          <a:p>
            <a:pPr marL="285750" indent="-285750">
              <a:buFont typeface="Arial" panose="020B0604020202020204" pitchFamily="34" charset="0"/>
              <a:buChar char="•"/>
            </a:pPr>
            <a:r>
              <a:rPr lang="en-US" sz="2400" dirty="0">
                <a:solidFill>
                  <a:schemeClr val="bg1"/>
                </a:solidFill>
              </a:rPr>
              <a:t>Avoidant infants </a:t>
            </a:r>
            <a:r>
              <a:rPr lang="en-US" sz="2400" dirty="0"/>
              <a:t>have little fear of being abandoned and do not seek close relationships.</a:t>
            </a:r>
          </a:p>
          <a:p>
            <a:pPr marL="285750" indent="-285750">
              <a:buFont typeface="Arial" panose="020B0604020202020204" pitchFamily="34" charset="0"/>
              <a:buChar char="•"/>
            </a:pPr>
            <a:r>
              <a:rPr lang="en-US" sz="2400" dirty="0">
                <a:solidFill>
                  <a:schemeClr val="bg1"/>
                </a:solidFill>
              </a:rPr>
              <a:t>Disorganized infants </a:t>
            </a:r>
            <a:r>
              <a:rPr lang="en-US" sz="2400" dirty="0"/>
              <a:t>are fearful of being abandoned and waiver between seeking close relationships and then distancing themselves from them.</a:t>
            </a:r>
          </a:p>
          <a:p>
            <a:pPr marL="285750" indent="-285750">
              <a:buFont typeface="Arial" panose="020B0604020202020204" pitchFamily="34" charset="0"/>
              <a:buChar char="•"/>
            </a:pPr>
            <a:r>
              <a:rPr lang="en-US" sz="2400" dirty="0"/>
              <a:t>These infant patterns hold in adulthood.</a:t>
            </a:r>
            <a:r>
              <a:rPr lang="en-CA" sz="2400" dirty="0"/>
              <a:t> </a:t>
            </a:r>
          </a:p>
        </p:txBody>
      </p:sp>
      <p:sp>
        <p:nvSpPr>
          <p:cNvPr id="2" name="Slide Number Placeholder 1">
            <a:extLst>
              <a:ext uri="{FF2B5EF4-FFF2-40B4-BE49-F238E27FC236}">
                <a16:creationId xmlns:a16="http://schemas.microsoft.com/office/drawing/2014/main" id="{17985278-227B-BFD4-DBF8-08E9AC58CCE7}"/>
              </a:ext>
            </a:extLst>
          </p:cNvPr>
          <p:cNvSpPr>
            <a:spLocks noGrp="1"/>
          </p:cNvSpPr>
          <p:nvPr>
            <p:ph type="sldNum" sz="quarter" idx="12"/>
          </p:nvPr>
        </p:nvSpPr>
        <p:spPr/>
        <p:txBody>
          <a:bodyPr/>
          <a:lstStyle/>
          <a:p>
            <a:fld id="{DE029615-5FE5-4EA1-B607-8DEE73EA6451}" type="slidenum">
              <a:rPr lang="en-CA" smtClean="0"/>
              <a:t>51</a:t>
            </a:fld>
            <a:endParaRPr lang="en-CA"/>
          </a:p>
        </p:txBody>
      </p:sp>
    </p:spTree>
    <p:extLst>
      <p:ext uri="{BB962C8B-B14F-4D97-AF65-F5344CB8AC3E}">
        <p14:creationId xmlns:p14="http://schemas.microsoft.com/office/powerpoint/2010/main" val="268594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9155" y="803441"/>
            <a:ext cx="4650129"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48735A-ACB3-78FB-2B0C-D817707D3FC9}"/>
              </a:ext>
            </a:extLst>
          </p:cNvPr>
          <p:cNvSpPr txBox="1"/>
          <p:nvPr/>
        </p:nvSpPr>
        <p:spPr>
          <a:xfrm>
            <a:off x="5434624" y="3308563"/>
            <a:ext cx="6530693" cy="2123658"/>
          </a:xfrm>
          <a:prstGeom prst="rect">
            <a:avLst/>
          </a:prstGeom>
          <a:noFill/>
        </p:spPr>
        <p:txBody>
          <a:bodyPr wrap="square">
            <a:spAutoFit/>
          </a:bodyPr>
          <a:lstStyle/>
          <a:p>
            <a:r>
              <a:rPr lang="en-US" sz="4400" dirty="0"/>
              <a:t>Can you explain again the evolutionary purpose of attachment?</a:t>
            </a:r>
            <a:endParaRPr lang="en-CA" sz="4400" dirty="0"/>
          </a:p>
        </p:txBody>
      </p:sp>
      <p:sp>
        <p:nvSpPr>
          <p:cNvPr id="2" name="Slide Number Placeholder 1">
            <a:extLst>
              <a:ext uri="{FF2B5EF4-FFF2-40B4-BE49-F238E27FC236}">
                <a16:creationId xmlns:a16="http://schemas.microsoft.com/office/drawing/2014/main" id="{4DF5FB9D-A793-CDEA-9886-6A27CF77283A}"/>
              </a:ext>
            </a:extLst>
          </p:cNvPr>
          <p:cNvSpPr>
            <a:spLocks noGrp="1"/>
          </p:cNvSpPr>
          <p:nvPr>
            <p:ph type="sldNum" sz="quarter" idx="12"/>
          </p:nvPr>
        </p:nvSpPr>
        <p:spPr/>
        <p:txBody>
          <a:bodyPr/>
          <a:lstStyle/>
          <a:p>
            <a:fld id="{DE029615-5FE5-4EA1-B607-8DEE73EA6451}" type="slidenum">
              <a:rPr lang="en-CA" smtClean="0"/>
              <a:t>52</a:t>
            </a:fld>
            <a:endParaRPr lang="en-CA"/>
          </a:p>
        </p:txBody>
      </p:sp>
    </p:spTree>
    <p:extLst>
      <p:ext uri="{BB962C8B-B14F-4D97-AF65-F5344CB8AC3E}">
        <p14:creationId xmlns:p14="http://schemas.microsoft.com/office/powerpoint/2010/main" val="334899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4A57F8-82B8-4BF7-8FB1-0CEE2FD68F2B}"/>
              </a:ext>
            </a:extLst>
          </p:cNvPr>
          <p:cNvSpPr>
            <a:spLocks noGrp="1"/>
          </p:cNvSpPr>
          <p:nvPr>
            <p:ph type="title" idx="4294967295"/>
          </p:nvPr>
        </p:nvSpPr>
        <p:spPr>
          <a:xfrm>
            <a:off x="-209037" y="204465"/>
            <a:ext cx="4654795" cy="817563"/>
          </a:xfrm>
        </p:spPr>
        <p:txBody>
          <a:bodyPr>
            <a:noAutofit/>
          </a:bodyPr>
          <a:lstStyle/>
          <a:p>
            <a:pPr algn="ctr"/>
            <a:r>
              <a:rPr lang="en-CA" sz="3200" dirty="0">
                <a:solidFill>
                  <a:schemeClr val="bg1"/>
                </a:solidFill>
              </a:rPr>
              <a:t>THE attachment instinct</a:t>
            </a:r>
          </a:p>
        </p:txBody>
      </p:sp>
      <p:sp>
        <p:nvSpPr>
          <p:cNvPr id="5" name="Content Placeholder 4">
            <a:extLst>
              <a:ext uri="{FF2B5EF4-FFF2-40B4-BE49-F238E27FC236}">
                <a16:creationId xmlns:a16="http://schemas.microsoft.com/office/drawing/2014/main" id="{21814AD3-7EDE-475B-8816-9EBAC92866A7}"/>
              </a:ext>
            </a:extLst>
          </p:cNvPr>
          <p:cNvSpPr>
            <a:spLocks noGrp="1"/>
          </p:cNvSpPr>
          <p:nvPr>
            <p:ph idx="4294967295"/>
          </p:nvPr>
        </p:nvSpPr>
        <p:spPr>
          <a:xfrm>
            <a:off x="4060724" y="154113"/>
            <a:ext cx="8074569" cy="6627592"/>
          </a:xfrm>
        </p:spPr>
        <p:txBody>
          <a:bodyPr>
            <a:normAutofit fontScale="85000" lnSpcReduction="20000"/>
          </a:bodyPr>
          <a:lstStyle/>
          <a:p>
            <a:r>
              <a:rPr lang="en-CA" sz="2000" dirty="0">
                <a:latin typeface="Arial" panose="020B0604020202020204" pitchFamily="34" charset="0"/>
                <a:cs typeface="Arial" panose="020B0604020202020204" pitchFamily="34" charset="0"/>
              </a:rPr>
              <a:t>Attachment is an instinct, and like all the other instincts it promotes survival. Instincts evolved over millions of years, not for present day conditions.</a:t>
            </a:r>
          </a:p>
          <a:p>
            <a:r>
              <a:rPr lang="en-CA" sz="2000" dirty="0">
                <a:latin typeface="Arial" panose="020B0604020202020204" pitchFamily="34" charset="0"/>
                <a:cs typeface="Arial" panose="020B0604020202020204" pitchFamily="34" charset="0"/>
              </a:rPr>
              <a:t>Human infants have a long period of immaturity and helplessness during which they need the protection of a caregiver in order to survive. This hinges on attachment and its parental counterpart caregiving.</a:t>
            </a:r>
          </a:p>
          <a:p>
            <a:r>
              <a:rPr lang="en-CA" sz="2000" dirty="0">
                <a:latin typeface="Arial" panose="020B0604020202020204" pitchFamily="34" charset="0"/>
                <a:cs typeface="Arial" panose="020B0604020202020204" pitchFamily="34" charset="0"/>
              </a:rPr>
              <a:t>One metaphor for the role of attachment in the child’s psychosocial development is that of a boat which needs a safe harbour from which to explore the sea, and to which it can return regularly but especially during turbulent times.</a:t>
            </a:r>
          </a:p>
          <a:p>
            <a:r>
              <a:rPr lang="en-CA" sz="2000" dirty="0">
                <a:latin typeface="Arial" panose="020B0604020202020204" pitchFamily="34" charset="0"/>
                <a:cs typeface="Arial" panose="020B0604020202020204" pitchFamily="34" charset="0"/>
              </a:rPr>
              <a:t> If the harbour is safe and accessible (Erikson’s trust/mistrust and autonomy stages)  the boat is more likely to feel safe to leave the harbour and explore the sea (autonomy – saying no to the harbour but returning there when needed)</a:t>
            </a:r>
          </a:p>
          <a:p>
            <a:r>
              <a:rPr lang="en-CA" sz="2000" dirty="0">
                <a:latin typeface="Arial" panose="020B0604020202020204" pitchFamily="34" charset="0"/>
                <a:cs typeface="Arial" panose="020B0604020202020204" pitchFamily="34" charset="0"/>
              </a:rPr>
              <a:t>Without a safe harbour the boat never strays far from land (anxious attachment)  or leaves land behind altogether and spends all its time alone in the dangerous seas (avoidant attachment).</a:t>
            </a:r>
          </a:p>
          <a:p>
            <a:r>
              <a:rPr lang="en-CA" sz="2000" dirty="0">
                <a:latin typeface="Arial" panose="020B0604020202020204" pitchFamily="34" charset="0"/>
                <a:cs typeface="Arial" panose="020B0604020202020204" pitchFamily="34" charset="0"/>
              </a:rPr>
              <a:t>If both the harbour and the sea are dangerous, the boat is not sure where to go. It runs away from both the danger of the harbour and that of the sea. It has nowhere else to go and wonders apparently aimlessly between the harbour and the sea (disorganized attachment).</a:t>
            </a:r>
          </a:p>
          <a:p>
            <a:r>
              <a:rPr lang="en-CA" sz="2000" dirty="0">
                <a:latin typeface="Arial" panose="020B0604020202020204" pitchFamily="34" charset="0"/>
                <a:cs typeface="Arial" panose="020B0604020202020204" pitchFamily="34" charset="0"/>
              </a:rPr>
              <a:t>When the “harbour” is unsafe, inaccessible, or dangerous, attachment disorders arise, and the child’s psychosocial development is impaired.</a:t>
            </a:r>
          </a:p>
          <a:p>
            <a:r>
              <a:rPr lang="en-CA" sz="2000" dirty="0">
                <a:latin typeface="Arial" panose="020B0604020202020204" pitchFamily="34" charset="0"/>
                <a:cs typeface="Arial" panose="020B0604020202020204" pitchFamily="34" charset="0"/>
              </a:rPr>
              <a:t>Trust in the safety of the “harbour”, that is in the caregivers, is the foundation upon which Erikson’s subsequent stages of psychosocial development are built (autonomy, initiative, industry, identity, intimacy, generativity, ego integrity.)</a:t>
            </a:r>
          </a:p>
          <a:p>
            <a:r>
              <a:rPr lang="en-CA" sz="2000" dirty="0">
                <a:latin typeface="Arial" panose="020B0604020202020204" pitchFamily="34" charset="0"/>
                <a:cs typeface="Arial" panose="020B0604020202020204" pitchFamily="34" charset="0"/>
              </a:rPr>
              <a:t>Attachment disorders are disorders of trust and deeply affect psychosocial development and personality.</a:t>
            </a:r>
          </a:p>
        </p:txBody>
      </p:sp>
      <p:pic>
        <p:nvPicPr>
          <p:cNvPr id="1026" name="Picture 2" descr="43 fishing boats &amp; harbours. and fishing boats ideas to save today ...">
            <a:extLst>
              <a:ext uri="{FF2B5EF4-FFF2-40B4-BE49-F238E27FC236}">
                <a16:creationId xmlns:a16="http://schemas.microsoft.com/office/drawing/2014/main" id="{F9055DB2-53CF-0CA0-50E8-0F723174B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2" y="1228598"/>
            <a:ext cx="3125575" cy="493964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BCF286F-1472-4480-ADCF-B12251F6884D}"/>
              </a:ext>
            </a:extLst>
          </p:cNvPr>
          <p:cNvSpPr>
            <a:spLocks noGrp="1"/>
          </p:cNvSpPr>
          <p:nvPr>
            <p:ph type="sldNum" sz="quarter" idx="12"/>
          </p:nvPr>
        </p:nvSpPr>
        <p:spPr/>
        <p:txBody>
          <a:bodyPr/>
          <a:lstStyle/>
          <a:p>
            <a:fld id="{DE029615-5FE5-4EA1-B607-8DEE73EA6451}" type="slidenum">
              <a:rPr lang="en-CA" smtClean="0"/>
              <a:t>53</a:t>
            </a:fld>
            <a:endParaRPr lang="en-CA"/>
          </a:p>
        </p:txBody>
      </p:sp>
    </p:spTree>
    <p:extLst>
      <p:ext uri="{BB962C8B-B14F-4D97-AF65-F5344CB8AC3E}">
        <p14:creationId xmlns:p14="http://schemas.microsoft.com/office/powerpoint/2010/main" val="33566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w Your Attachment Style Determines the Success of Your Relationships">
            <a:extLst>
              <a:ext uri="{FF2B5EF4-FFF2-40B4-BE49-F238E27FC236}">
                <a16:creationId xmlns:a16="http://schemas.microsoft.com/office/drawing/2014/main" id="{9A94DE36-3F4F-409F-A592-818EF86629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6644" y="812800"/>
            <a:ext cx="4316205" cy="28919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ECA14F-6746-49BF-96D3-7522610EBD8E}"/>
              </a:ext>
            </a:extLst>
          </p:cNvPr>
          <p:cNvSpPr>
            <a:spLocks noGrp="1"/>
          </p:cNvSpPr>
          <p:nvPr>
            <p:ph type="title" idx="4294967295"/>
          </p:nvPr>
        </p:nvSpPr>
        <p:spPr>
          <a:xfrm>
            <a:off x="196644" y="20082"/>
            <a:ext cx="4246976" cy="693737"/>
          </a:xfrm>
        </p:spPr>
        <p:txBody>
          <a:bodyPr>
            <a:noAutofit/>
          </a:bodyPr>
          <a:lstStyle/>
          <a:p>
            <a:pPr algn="ctr"/>
            <a:r>
              <a:rPr lang="en-CA" sz="3200" b="1" dirty="0">
                <a:solidFill>
                  <a:schemeClr val="bg1"/>
                </a:solidFill>
              </a:rPr>
              <a:t>DANGER AND proximity seeking </a:t>
            </a:r>
          </a:p>
        </p:txBody>
      </p:sp>
      <p:pic>
        <p:nvPicPr>
          <p:cNvPr id="8" name="Picture 2" descr="6 Telltale Signs Of The Most Toxic Relationship Of All">
            <a:extLst>
              <a:ext uri="{FF2B5EF4-FFF2-40B4-BE49-F238E27FC236}">
                <a16:creationId xmlns:a16="http://schemas.microsoft.com/office/drawing/2014/main" id="{0F328A6E-2CF0-4C78-9967-A70CABB5E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44" y="3902696"/>
            <a:ext cx="4316205" cy="27054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CEE8A8-E383-5182-835D-BED47330F832}"/>
              </a:ext>
            </a:extLst>
          </p:cNvPr>
          <p:cNvSpPr txBox="1"/>
          <p:nvPr/>
        </p:nvSpPr>
        <p:spPr>
          <a:xfrm>
            <a:off x="0" y="812800"/>
            <a:ext cx="1828800" cy="584775"/>
          </a:xfrm>
          <a:prstGeom prst="rect">
            <a:avLst/>
          </a:prstGeom>
          <a:noFill/>
        </p:spPr>
        <p:txBody>
          <a:bodyPr wrap="square">
            <a:spAutoFit/>
          </a:bodyPr>
          <a:lstStyle/>
          <a:p>
            <a:pPr algn="ctr"/>
            <a:r>
              <a:rPr lang="en-CA" sz="1600" dirty="0">
                <a:solidFill>
                  <a:schemeClr val="bg1"/>
                </a:solidFill>
              </a:rPr>
              <a:t>ATTACHMENT INSTINCT</a:t>
            </a:r>
          </a:p>
        </p:txBody>
      </p:sp>
      <p:sp>
        <p:nvSpPr>
          <p:cNvPr id="5" name="TextBox 4">
            <a:extLst>
              <a:ext uri="{FF2B5EF4-FFF2-40B4-BE49-F238E27FC236}">
                <a16:creationId xmlns:a16="http://schemas.microsoft.com/office/drawing/2014/main" id="{196D11B3-B1C5-229B-C7CD-6EEED8DA42AD}"/>
              </a:ext>
            </a:extLst>
          </p:cNvPr>
          <p:cNvSpPr txBox="1"/>
          <p:nvPr/>
        </p:nvSpPr>
        <p:spPr>
          <a:xfrm>
            <a:off x="4609707" y="57581"/>
            <a:ext cx="7385649" cy="7294305"/>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attachment system is a survival circuit: when we sense physical or emotional danger, it is automatically activated to seek closeness with a protective figure thereby finding safety through connection.</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faced with a threat (conflict, separation, rejection, danger), people tend to fall into predictable patterns shaped by their early attachment learning and styles.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securely  attached reach out for closeness while staying regulated. They communicate their needs clearly, accept comfort, and recover balance after reassurance. They trust that connection will restore safety.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anxious attached attachment signals are hyperactivated. They protest, cling, demand reassurance, and become preoccupied with the partner’s availability. They seek closeness intensely but feel perpetually unsure it will last.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avoidantly attached attachment signals are deactivated. They withdraw, minimize feelings, distract with work or solitude, and insist on self-reliance. They suppress their need for comfort and create emotional distance.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disorganisedly attached are conflicted between whether to approach or avoid the attachment figure. They may seek comfort but simultaneously push it away, alternating between clinging and withdrawal, and showing sudden anger or shutdown. Connection is both longed for and feared, leading to confusion and instability.</a:t>
            </a:r>
          </a:p>
          <a:p>
            <a:br>
              <a:rPr lang="en-US" dirty="0"/>
            </a:br>
            <a:endParaRPr lang="en-CA" dirty="0"/>
          </a:p>
        </p:txBody>
      </p:sp>
      <p:sp>
        <p:nvSpPr>
          <p:cNvPr id="2" name="Slide Number Placeholder 1">
            <a:extLst>
              <a:ext uri="{FF2B5EF4-FFF2-40B4-BE49-F238E27FC236}">
                <a16:creationId xmlns:a16="http://schemas.microsoft.com/office/drawing/2014/main" id="{2411EA45-9229-600F-6960-D54EBC7594A4}"/>
              </a:ext>
            </a:extLst>
          </p:cNvPr>
          <p:cNvSpPr>
            <a:spLocks noGrp="1"/>
          </p:cNvSpPr>
          <p:nvPr>
            <p:ph type="sldNum" sz="quarter" idx="12"/>
          </p:nvPr>
        </p:nvSpPr>
        <p:spPr/>
        <p:txBody>
          <a:bodyPr/>
          <a:lstStyle/>
          <a:p>
            <a:fld id="{DE029615-5FE5-4EA1-B607-8DEE73EA6451}" type="slidenum">
              <a:rPr lang="en-CA" smtClean="0"/>
              <a:t>54</a:t>
            </a:fld>
            <a:endParaRPr lang="en-CA"/>
          </a:p>
        </p:txBody>
      </p:sp>
    </p:spTree>
    <p:extLst>
      <p:ext uri="{BB962C8B-B14F-4D97-AF65-F5344CB8AC3E}">
        <p14:creationId xmlns:p14="http://schemas.microsoft.com/office/powerpoint/2010/main" val="2515027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73612-FCCC-5FB0-0F18-ADD57D7450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026073-1066-2D16-3C3B-40A61F6E0B5D}"/>
              </a:ext>
            </a:extLst>
          </p:cNvPr>
          <p:cNvSpPr txBox="1"/>
          <p:nvPr/>
        </p:nvSpPr>
        <p:spPr>
          <a:xfrm>
            <a:off x="58724" y="394915"/>
            <a:ext cx="12191999" cy="10769230"/>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Today there will be a poll asking you to name your attachment style. If you didn’t have a chance to do the attachment style questionnaire we suggested last week, ask yourself as we go through the following descriptions, what kind of harbour your caregivers provided for you.</a:t>
            </a:r>
            <a:endParaRPr lang="en-CA"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Imagine that each of us begins life as a small sailing boat on a vast ocean. Our attachment figures, parents, caregivers, partners later in life, are our harbors. When the waters are calm, we can explore, grow, and sail far. But when storms come, fear, loneliness, illness, stress, we instinctively look for a stable harbor where we can anchor safely.</a:t>
            </a:r>
            <a:r>
              <a:rPr lang="en-CA" kern="10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Attachment styles reflect what kind of harbors we learned we had.</a:t>
            </a:r>
            <a:br>
              <a:rPr lang="en-CA" kern="0" dirty="0">
                <a:effectLst/>
                <a:latin typeface="Arial" panose="020B0604020202020204" pitchFamily="34" charset="0"/>
                <a:ea typeface="Times New Roman" panose="02020603050405020304" pitchFamily="18" charset="0"/>
                <a:cs typeface="Arial" panose="020B0604020202020204" pitchFamily="34" charset="0"/>
              </a:rPr>
            </a:br>
            <a:br>
              <a:rPr lang="en-CA" kern="0" dirty="0">
                <a:effectLst/>
                <a:latin typeface="Arial" panose="020B0604020202020204" pitchFamily="34" charset="0"/>
                <a:ea typeface="Times New Roman" panose="02020603050405020304" pitchFamily="18" charset="0"/>
                <a:cs typeface="Arial" panose="020B0604020202020204" pitchFamily="34" charset="0"/>
              </a:rPr>
            </a:br>
            <a:r>
              <a:rPr lang="en-CA"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Secure attachment </a:t>
            </a:r>
            <a:r>
              <a:rPr lang="en-CA" kern="0" dirty="0">
                <a:effectLst/>
                <a:latin typeface="Arial" panose="020B0604020202020204" pitchFamily="34" charset="0"/>
                <a:ea typeface="Times New Roman" panose="02020603050405020304" pitchFamily="18" charset="0"/>
                <a:cs typeface="Arial" panose="020B0604020202020204" pitchFamily="34" charset="0"/>
              </a:rPr>
              <a:t>is a good harbor; reliable, open, and safe. The entrance is wide and calm. The lights are clear. The caregivers signal, “You’re welcome here. I’m glad you came back.” The ship can leave to explore the world knowing it can always return. Securely attached people believe: “If I’m in distress, someone will come.” “I am worth caring for.” “The world is navigable.” They develop confidence both in seeking closeness and exploring independently.</a:t>
            </a:r>
            <a:br>
              <a:rPr lang="en-CA" kern="0" dirty="0">
                <a:effectLst/>
                <a:latin typeface="Arial" panose="020B0604020202020204" pitchFamily="34" charset="0"/>
                <a:ea typeface="Times New Roman" panose="02020603050405020304" pitchFamily="18" charset="0"/>
                <a:cs typeface="Arial" panose="020B0604020202020204" pitchFamily="34" charset="0"/>
              </a:rPr>
            </a:br>
            <a:br>
              <a:rPr lang="en-CA" kern="0" dirty="0">
                <a:effectLst/>
                <a:latin typeface="Arial" panose="020B0604020202020204" pitchFamily="34" charset="0"/>
                <a:ea typeface="Times New Roman" panose="02020603050405020304" pitchFamily="18" charset="0"/>
                <a:cs typeface="Arial" panose="020B0604020202020204" pitchFamily="34" charset="0"/>
              </a:rPr>
            </a:br>
            <a:r>
              <a:rPr lang="en-CA"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Anxious attachment </a:t>
            </a:r>
            <a:r>
              <a:rPr lang="en-CA" kern="0" dirty="0">
                <a:effectLst/>
                <a:latin typeface="Arial" panose="020B0604020202020204" pitchFamily="34" charset="0"/>
                <a:ea typeface="Times New Roman" panose="02020603050405020304" pitchFamily="18" charset="0"/>
                <a:cs typeface="Arial" panose="020B0604020202020204" pitchFamily="34" charset="0"/>
              </a:rPr>
              <a:t>is a harbor that’s difficult to enter. This harbor exists, but the entrance is unpredictable. Sometimes the gates are open, sometimes closed. The boat circles repeatedly, unsure: Will they let me in? The storm outside feels terrifying because safe anchorage is never guaranteed. When the harbor does open, the ship clings tightly, afraid to leave again.</a:t>
            </a:r>
            <a:r>
              <a:rPr lang="en-CA" kern="100" dirty="0">
                <a:latin typeface="Arial" panose="020B0604020202020204" pitchFamily="34" charset="0"/>
                <a:ea typeface="Times New Roman" panose="02020603050405020304" pitchFamily="18" charset="0"/>
                <a:cs typeface="Arial" panose="020B0604020202020204" pitchFamily="34" charset="0"/>
              </a:rPr>
              <a:t> </a:t>
            </a:r>
            <a:r>
              <a:rPr lang="en-CA" kern="0" dirty="0">
                <a:effectLst/>
                <a:latin typeface="Arial" panose="020B0604020202020204" pitchFamily="34" charset="0"/>
                <a:ea typeface="Times New Roman" panose="02020603050405020304" pitchFamily="18" charset="0"/>
                <a:cs typeface="Arial" panose="020B0604020202020204" pitchFamily="34" charset="0"/>
              </a:rPr>
              <a:t>Anxiously attached people learned that care is inconsistent. They feel: “I need reassurance constantly.” “If I move away, I might lose the harbor forever.” “I must stay close, or I won’t be safe.” Their system remains tuned to fear of abandonment.</a:t>
            </a:r>
            <a:br>
              <a:rPr lang="en-CA" sz="1400" kern="0" dirty="0">
                <a:effectLst/>
                <a:latin typeface="Arial" panose="020B0604020202020204" pitchFamily="34" charset="0"/>
                <a:ea typeface="Times New Roman" panose="02020603050405020304" pitchFamily="18" charset="0"/>
                <a:cs typeface="Arial" panose="020B0604020202020204" pitchFamily="34" charset="0"/>
              </a:rPr>
            </a:br>
            <a:br>
              <a:rPr lang="en-CA" sz="1400" kern="0" dirty="0">
                <a:effectLst/>
                <a:latin typeface="Arial" panose="020B0604020202020204" pitchFamily="34" charset="0"/>
                <a:ea typeface="Times New Roman" panose="02020603050405020304" pitchFamily="18" charset="0"/>
                <a:cs typeface="Arial" panose="020B0604020202020204" pitchFamily="34" charset="0"/>
              </a:rPr>
            </a:br>
            <a:endParaRPr lang="en-CA" sz="1400" kern="100" dirty="0">
              <a:effectLst/>
              <a:latin typeface="Arial" panose="020B0604020202020204" pitchFamily="34" charset="0"/>
              <a:ea typeface="Aptos" panose="020B0004020202020204" pitchFamily="34" charset="0"/>
              <a:cs typeface="Arial" panose="020B0604020202020204" pitchFamily="34"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b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7FDE2A-E3A0-AC52-4252-B61B67BDBBD5}"/>
              </a:ext>
            </a:extLst>
          </p:cNvPr>
          <p:cNvSpPr txBox="1"/>
          <p:nvPr/>
        </p:nvSpPr>
        <p:spPr>
          <a:xfrm>
            <a:off x="3208788" y="0"/>
            <a:ext cx="7915013"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 ATTACHMENT HARBOUR</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79004857-8237-12D8-1847-28FB68D65DC1}"/>
              </a:ext>
            </a:extLst>
          </p:cNvPr>
          <p:cNvSpPr>
            <a:spLocks noGrp="1"/>
          </p:cNvSpPr>
          <p:nvPr>
            <p:ph type="sldNum" sz="quarter" idx="12"/>
          </p:nvPr>
        </p:nvSpPr>
        <p:spPr/>
        <p:txBody>
          <a:bodyPr/>
          <a:lstStyle/>
          <a:p>
            <a:fld id="{DE029615-5FE5-4EA1-B607-8DEE73EA6451}" type="slidenum">
              <a:rPr lang="en-CA" smtClean="0"/>
              <a:t>55</a:t>
            </a:fld>
            <a:endParaRPr lang="en-CA"/>
          </a:p>
        </p:txBody>
      </p:sp>
    </p:spTree>
    <p:extLst>
      <p:ext uri="{BB962C8B-B14F-4D97-AF65-F5344CB8AC3E}">
        <p14:creationId xmlns:p14="http://schemas.microsoft.com/office/powerpoint/2010/main" val="1697264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73612-FCCC-5FB0-0F18-ADD57D7450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026073-1066-2D16-3C3B-40A61F6E0B5D}"/>
              </a:ext>
            </a:extLst>
          </p:cNvPr>
          <p:cNvSpPr txBox="1"/>
          <p:nvPr/>
        </p:nvSpPr>
        <p:spPr>
          <a:xfrm>
            <a:off x="0" y="-58091"/>
            <a:ext cx="12191999" cy="9848978"/>
          </a:xfrm>
          <a:prstGeom prst="rect">
            <a:avLst/>
          </a:prstGeom>
          <a:noFill/>
        </p:spPr>
        <p:txBody>
          <a:bodyPr wrap="square">
            <a:spAutoFit/>
          </a:bodyPr>
          <a:lstStyle/>
          <a:p>
            <a:pPr>
              <a:lnSpc>
                <a:spcPct val="115000"/>
              </a:lnSpc>
            </a:pP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ATTACHMENT HARBOUR</a:t>
            </a:r>
          </a:p>
          <a:p>
            <a:pPr>
              <a:lnSpc>
                <a:spcPct val="115000"/>
              </a:lnSpc>
            </a:pPr>
            <a:endParaRPr lang="en-CA" sz="2800" dirty="0">
              <a:solidFill>
                <a:schemeClr val="bg1"/>
              </a:solidFill>
            </a:endParaRPr>
          </a:p>
          <a:p>
            <a:pPr lvl="0">
              <a:lnSpc>
                <a:spcPct val="115000"/>
              </a:lnSpc>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Avoidant attachment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is a harbor that’s impossible to enter. Here, the harbor looks like a possibility from afar, but as the ship approaches: There is no opening. No one signals back. The ship learns to weather storms alone. Eventually, it stops trying to approach at all.</a:t>
            </a:r>
            <a:r>
              <a:rPr lang="en-CA" sz="2000" kern="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Avoidantly attached people learned early that seeking comfort doesn’t work. They believe: “The harbor never really helps.” “I’m safer relying on myself.” “Neediness is dangerous.” So, they sail alone, especially when seas get rough.</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Disorganized attachment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is a dangerous harbor. This harbor is deeply confusing. The harbor is where the ship should be safe… But there are jagged rocks, unpredictable waves, even storms inside the harbor itself. Approaching the harbor brings relief and danger. The ship doesn’t know whether to anchor or flee. Its compass becomes unreliable, safety and threat are mixed.</a:t>
            </a:r>
            <a:r>
              <a:rPr lang="en-CA" sz="2000" kern="0" dirty="0">
                <a:latin typeface="Arial" panose="020B0604020202020204" pitchFamily="34" charset="0"/>
                <a:ea typeface="Times New Roman" panose="02020603050405020304" pitchFamily="18" charset="0"/>
                <a:cs typeface="Arial" panose="020B0604020202020204" pitchFamily="34" charset="0"/>
              </a:rPr>
              <a: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People with disorganized attachment have caregivers who were frightening, frightened, unpredictable, or chaotic. They learned: “My source of safety is also a source of fear.” “I don’t know how to find refuge.” “I must protect myself from the very people I need.” This leads to contradictory behaviors: seeking closeness and then panicking, freezing, or pushing away.</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b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2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2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09593D5-2717-F427-2395-45B934CD171F}"/>
              </a:ext>
            </a:extLst>
          </p:cNvPr>
          <p:cNvSpPr>
            <a:spLocks noGrp="1"/>
          </p:cNvSpPr>
          <p:nvPr>
            <p:ph type="sldNum" sz="quarter" idx="12"/>
          </p:nvPr>
        </p:nvSpPr>
        <p:spPr/>
        <p:txBody>
          <a:bodyPr/>
          <a:lstStyle/>
          <a:p>
            <a:fld id="{DE029615-5FE5-4EA1-B607-8DEE73EA6451}" type="slidenum">
              <a:rPr lang="en-CA" smtClean="0"/>
              <a:t>56</a:t>
            </a:fld>
            <a:endParaRPr lang="en-CA"/>
          </a:p>
        </p:txBody>
      </p:sp>
    </p:spTree>
    <p:extLst>
      <p:ext uri="{BB962C8B-B14F-4D97-AF65-F5344CB8AC3E}">
        <p14:creationId xmlns:p14="http://schemas.microsoft.com/office/powerpoint/2010/main" val="2128930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9849A4-AF46-BF11-8CB7-F2D55214CC96}"/>
              </a:ext>
            </a:extLst>
          </p:cNvPr>
          <p:cNvSpPr txBox="1"/>
          <p:nvPr/>
        </p:nvSpPr>
        <p:spPr>
          <a:xfrm>
            <a:off x="4477732" y="0"/>
            <a:ext cx="7648280" cy="7848302"/>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When we interact with our environment, we can be calm and in the window of tolerance, socially engaged, and in</a:t>
            </a:r>
            <a:r>
              <a:rPr lang="en-US" b="0" i="0" dirty="0">
                <a:effectLst/>
                <a:latin typeface="Arial" panose="020B0604020202020204" pitchFamily="34" charset="0"/>
              </a:rPr>
              <a:t> </a:t>
            </a:r>
            <a:r>
              <a:rPr lang="en-US" dirty="0">
                <a:latin typeface="Arial" panose="020B0604020202020204" pitchFamily="34" charset="0"/>
              </a:rPr>
              <a:t>d</a:t>
            </a:r>
            <a:r>
              <a:rPr lang="en-US" b="0" i="0" dirty="0">
                <a:effectLst/>
                <a:latin typeface="Arial" panose="020B0604020202020204" pitchFamily="34" charset="0"/>
              </a:rPr>
              <a:t>iscover </a:t>
            </a:r>
            <a:r>
              <a:rPr lang="en-US" dirty="0">
                <a:latin typeface="Arial" panose="020B0604020202020204" pitchFamily="34" charset="0"/>
              </a:rPr>
              <a:t>m</a:t>
            </a:r>
            <a:r>
              <a:rPr lang="en-US" b="0" i="0" dirty="0">
                <a:effectLst/>
                <a:latin typeface="Arial" panose="020B0604020202020204" pitchFamily="34" charset="0"/>
              </a:rPr>
              <a:t>ode. In this physiological state we are curious, explore, take risks, engage in play, learn, and try new things.  </a:t>
            </a:r>
          </a:p>
          <a:p>
            <a:pPr marL="285750" indent="-285750">
              <a:buFont typeface="Arial" panose="020B0604020202020204" pitchFamily="34" charset="0"/>
              <a:buChar char="•"/>
            </a:pPr>
            <a:r>
              <a:rPr lang="en-US" b="0" i="0" dirty="0">
                <a:effectLst/>
                <a:latin typeface="Arial" panose="020B0604020202020204" pitchFamily="34" charset="0"/>
              </a:rPr>
              <a:t>Alternatively, we can be outside the window of tolerance, fight or flight, threat-detection, survival, or </a:t>
            </a:r>
            <a:r>
              <a:rPr lang="en-US" dirty="0">
                <a:latin typeface="Arial" panose="020B0604020202020204" pitchFamily="34" charset="0"/>
              </a:rPr>
              <a:t>d</a:t>
            </a:r>
            <a:r>
              <a:rPr lang="en-US" b="0" i="0" dirty="0">
                <a:effectLst/>
                <a:latin typeface="Arial" panose="020B0604020202020204" pitchFamily="34" charset="0"/>
              </a:rPr>
              <a:t>efend </a:t>
            </a:r>
            <a:r>
              <a:rPr lang="en-US" dirty="0">
                <a:latin typeface="Arial" panose="020B0604020202020204" pitchFamily="34" charset="0"/>
              </a:rPr>
              <a:t>m</a:t>
            </a:r>
            <a:r>
              <a:rPr lang="en-US" b="0" i="0" dirty="0">
                <a:effectLst/>
                <a:latin typeface="Arial" panose="020B0604020202020204" pitchFamily="34" charset="0"/>
              </a:rPr>
              <a:t>ode. This kicks in when people feel a threat, danger</a:t>
            </a:r>
            <a:r>
              <a:rPr lang="en-US" dirty="0">
                <a:latin typeface="Arial" panose="020B0604020202020204" pitchFamily="34" charset="0"/>
              </a:rPr>
              <a:t> or </a:t>
            </a:r>
            <a:r>
              <a:rPr lang="en-US" b="0" i="0" dirty="0">
                <a:effectLst/>
                <a:latin typeface="Arial" panose="020B0604020202020204" pitchFamily="34" charset="0"/>
              </a:rPr>
              <a:t>anxiety. In defend mode a person is worried, alert to harm, reactive, cautious, and often shrinks back instead of expanding outward. Chronic defend mode means persistent anxiety, fear, and avoidance. </a:t>
            </a:r>
          </a:p>
          <a:p>
            <a:pPr marL="285750" indent="-285750">
              <a:buFont typeface="Arial" panose="020B0604020202020204" pitchFamily="34" charset="0"/>
              <a:buChar char="•"/>
            </a:pPr>
            <a:r>
              <a:rPr lang="en-US" dirty="0">
                <a:latin typeface="Arial" panose="020B0604020202020204" pitchFamily="34" charset="0"/>
              </a:rPr>
              <a:t>C</a:t>
            </a:r>
            <a:r>
              <a:rPr lang="en-US" b="0" i="0" dirty="0">
                <a:effectLst/>
                <a:latin typeface="Arial" panose="020B0604020202020204" pitchFamily="34" charset="0"/>
              </a:rPr>
              <a:t>hildren need caregivers who make them feel safe by being responsive and consistent. </a:t>
            </a:r>
            <a:r>
              <a:rPr lang="en-US" dirty="0">
                <a:latin typeface="Arial" panose="020B0604020202020204" pitchFamily="34" charset="0"/>
              </a:rPr>
              <a:t>From this</a:t>
            </a:r>
            <a:r>
              <a:rPr lang="en-US" b="0" i="0" dirty="0">
                <a:effectLst/>
                <a:latin typeface="Arial" panose="020B0604020202020204" pitchFamily="34" charset="0"/>
              </a:rPr>
              <a:t> secure base they can </a:t>
            </a:r>
            <a:r>
              <a:rPr lang="en-US" dirty="0">
                <a:latin typeface="Arial" panose="020B0604020202020204" pitchFamily="34" charset="0"/>
              </a:rPr>
              <a:t>then</a:t>
            </a:r>
            <a:r>
              <a:rPr lang="en-US" b="0" i="0" dirty="0">
                <a:effectLst/>
                <a:latin typeface="Arial" panose="020B0604020202020204" pitchFamily="34" charset="0"/>
              </a:rPr>
              <a:t> feel confident to explore the world, knowing they have a safe relationship to return to if something goes wrong. </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Over the last few decades, as the world has in fact become safer for children, caregivers have come to believe that the threats children face in the world are much greater and have</a:t>
            </a:r>
            <a:r>
              <a:rPr lang="en-US" b="0" i="0" dirty="0">
                <a:effectLst/>
                <a:latin typeface="Arial" panose="020B0604020202020204" pitchFamily="34" charset="0"/>
                <a:cs typeface="Arial" panose="020B0604020202020204" pitchFamily="34" charset="0"/>
              </a:rPr>
              <a:t> become overprotective</a:t>
            </a:r>
            <a:r>
              <a:rPr lang="en-US" dirty="0">
                <a:latin typeface="Arial" panose="020B0604020202020204" pitchFamily="34" charset="0"/>
                <a:cs typeface="Arial" panose="020B0604020202020204" pitchFamily="34" charset="0"/>
              </a:rPr>
              <a:t>. Modern parenting in many places has tilted too far toward safety-concerns, limiting free play and autonomy.</a:t>
            </a:r>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This has had several consequences: children are more fragile because they have not benefitted from the immunization (antifragility) effects of manageable adversity. </a:t>
            </a:r>
            <a:r>
              <a:rPr lang="en-US" dirty="0">
                <a:latin typeface="Arial" panose="020B0604020202020204" pitchFamily="34" charset="0"/>
                <a:cs typeface="Arial" panose="020B0604020202020204" pitchFamily="34" charset="0"/>
              </a:rPr>
              <a:t>C</a:t>
            </a:r>
            <a:r>
              <a:rPr lang="en-US" b="0" i="0" dirty="0">
                <a:effectLst/>
                <a:latin typeface="Arial" panose="020B0604020202020204" pitchFamily="34" charset="0"/>
                <a:cs typeface="Arial" panose="020B0604020202020204" pitchFamily="34" charset="0"/>
              </a:rPr>
              <a:t>hildren are also less able to move into explore and discover mode; they </a:t>
            </a:r>
            <a:r>
              <a:rPr lang="en-US" dirty="0">
                <a:latin typeface="Arial" panose="020B0604020202020204" pitchFamily="34" charset="0"/>
                <a:cs typeface="Arial" panose="020B0604020202020204" pitchFamily="34" charset="0"/>
              </a:rPr>
              <a:t>are</a:t>
            </a:r>
            <a:r>
              <a:rPr lang="en-US" b="0" i="0" dirty="0">
                <a:effectLst/>
                <a:latin typeface="Arial" panose="020B0604020202020204" pitchFamily="34" charset="0"/>
                <a:cs typeface="Arial" panose="020B0604020202020204" pitchFamily="34" charset="0"/>
              </a:rPr>
              <a:t> remaining closer to home emotionally, less able or willing to take risks</a:t>
            </a:r>
            <a:r>
              <a:rPr lang="en-US" dirty="0">
                <a:latin typeface="Arial" panose="020B0604020202020204" pitchFamily="34" charset="0"/>
                <a:cs typeface="Arial" panose="020B0604020202020204" pitchFamily="34" charset="0"/>
              </a:rPr>
              <a:t> and </a:t>
            </a:r>
            <a:r>
              <a:rPr lang="en-US" b="0" i="0" dirty="0">
                <a:effectLst/>
                <a:latin typeface="Arial" panose="020B0604020202020204" pitchFamily="34" charset="0"/>
                <a:cs typeface="Arial" panose="020B0604020202020204" pitchFamily="34" charset="0"/>
              </a:rPr>
              <a:t>more likely to go into defend mode.</a:t>
            </a:r>
            <a:r>
              <a:rPr lang="en-US" dirty="0">
                <a:latin typeface="Arial" panose="020B0604020202020204" pitchFamily="34" charset="0"/>
                <a:cs typeface="Arial" panose="020B0604020202020204" pitchFamily="34" charset="0"/>
              </a:rPr>
              <a:t> </a:t>
            </a:r>
            <a:endParaRPr lang="en-CA" b="0" i="0" dirty="0">
              <a:effectLst/>
              <a:latin typeface="Arial" panose="020B0604020202020204" pitchFamily="34" charset="0"/>
              <a:cs typeface="Arial" panose="020B0604020202020204" pitchFamily="34" charset="0"/>
            </a:endParaRPr>
          </a:p>
          <a:p>
            <a:br>
              <a:rPr lang="en-CA" dirty="0"/>
            </a:br>
            <a:br>
              <a:rPr lang="en-CA" dirty="0"/>
            </a:br>
            <a:r>
              <a:rPr lang="en-US" b="0" i="0" dirty="0">
                <a:solidFill>
                  <a:srgbClr val="222222"/>
                </a:solidFill>
                <a:effectLst/>
                <a:latin typeface="Arial" panose="020B0604020202020204" pitchFamily="34" charset="0"/>
              </a:rPr>
              <a:t> </a:t>
            </a:r>
            <a:endParaRPr lang="en-CA" dirty="0"/>
          </a:p>
        </p:txBody>
      </p:sp>
      <p:sp>
        <p:nvSpPr>
          <p:cNvPr id="3" name="TextBox 2">
            <a:extLst>
              <a:ext uri="{FF2B5EF4-FFF2-40B4-BE49-F238E27FC236}">
                <a16:creationId xmlns:a16="http://schemas.microsoft.com/office/drawing/2014/main" id="{A4B6B44C-E0C3-C2A3-26C1-E904E32835B0}"/>
              </a:ext>
            </a:extLst>
          </p:cNvPr>
          <p:cNvSpPr txBox="1"/>
          <p:nvPr/>
        </p:nvSpPr>
        <p:spPr>
          <a:xfrm>
            <a:off x="329939" y="471340"/>
            <a:ext cx="3860276" cy="1077218"/>
          </a:xfrm>
          <a:prstGeom prst="rect">
            <a:avLst/>
          </a:prstGeom>
          <a:noFill/>
        </p:spPr>
        <p:txBody>
          <a:bodyPr wrap="square">
            <a:spAutoFit/>
          </a:bodyPr>
          <a:lstStyle/>
          <a:p>
            <a:pPr algn="ctr"/>
            <a:r>
              <a:rPr lang="en-US" sz="3200" dirty="0">
                <a:solidFill>
                  <a:schemeClr val="bg1"/>
                </a:solidFill>
                <a:latin typeface="Arial" panose="020B0604020202020204" pitchFamily="34" charset="0"/>
              </a:rPr>
              <a:t>EXPLORE OR DEFEND</a:t>
            </a:r>
            <a:endParaRPr lang="en-CA" sz="3200" dirty="0">
              <a:solidFill>
                <a:schemeClr val="bg1"/>
              </a:solidFill>
            </a:endParaRPr>
          </a:p>
        </p:txBody>
      </p:sp>
      <p:pic>
        <p:nvPicPr>
          <p:cNvPr id="6" name="Picture 5">
            <a:extLst>
              <a:ext uri="{FF2B5EF4-FFF2-40B4-BE49-F238E27FC236}">
                <a16:creationId xmlns:a16="http://schemas.microsoft.com/office/drawing/2014/main" id="{C5CCAE88-87BF-AD58-5E17-A306D90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39" y="1791091"/>
            <a:ext cx="3860276" cy="3841423"/>
          </a:xfrm>
          <a:prstGeom prst="rect">
            <a:avLst/>
          </a:prstGeom>
        </p:spPr>
      </p:pic>
      <p:sp>
        <p:nvSpPr>
          <p:cNvPr id="2" name="Slide Number Placeholder 1">
            <a:extLst>
              <a:ext uri="{FF2B5EF4-FFF2-40B4-BE49-F238E27FC236}">
                <a16:creationId xmlns:a16="http://schemas.microsoft.com/office/drawing/2014/main" id="{B5986602-5507-F8A0-4D9E-760B2B07AC0B}"/>
              </a:ext>
            </a:extLst>
          </p:cNvPr>
          <p:cNvSpPr>
            <a:spLocks noGrp="1"/>
          </p:cNvSpPr>
          <p:nvPr>
            <p:ph type="sldNum" sz="quarter" idx="12"/>
          </p:nvPr>
        </p:nvSpPr>
        <p:spPr/>
        <p:txBody>
          <a:bodyPr/>
          <a:lstStyle/>
          <a:p>
            <a:fld id="{DE029615-5FE5-4EA1-B607-8DEE73EA6451}" type="slidenum">
              <a:rPr lang="en-CA" smtClean="0"/>
              <a:t>57</a:t>
            </a:fld>
            <a:endParaRPr lang="en-CA"/>
          </a:p>
        </p:txBody>
      </p:sp>
    </p:spTree>
    <p:extLst>
      <p:ext uri="{BB962C8B-B14F-4D97-AF65-F5344CB8AC3E}">
        <p14:creationId xmlns:p14="http://schemas.microsoft.com/office/powerpoint/2010/main" val="3463539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49327F-2F5C-476F-B295-35F3573A6543}"/>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4487399" y="1077863"/>
            <a:ext cx="7704601" cy="5684678"/>
          </a:xfrm>
          <a:prstGeom prst="rect">
            <a:avLst/>
          </a:prstGeom>
          <a:noFill/>
        </p:spPr>
      </p:pic>
      <p:sp>
        <p:nvSpPr>
          <p:cNvPr id="2" name="Title 1">
            <a:extLst>
              <a:ext uri="{FF2B5EF4-FFF2-40B4-BE49-F238E27FC236}">
                <a16:creationId xmlns:a16="http://schemas.microsoft.com/office/drawing/2014/main" id="{EEA2C549-048B-4B75-A1EC-2B846A431BAA}"/>
              </a:ext>
            </a:extLst>
          </p:cNvPr>
          <p:cNvSpPr>
            <a:spLocks noGrp="1"/>
          </p:cNvSpPr>
          <p:nvPr>
            <p:ph type="title" idx="4294967295"/>
          </p:nvPr>
        </p:nvSpPr>
        <p:spPr>
          <a:xfrm>
            <a:off x="827896" y="198767"/>
            <a:ext cx="11036300" cy="987425"/>
          </a:xfrm>
        </p:spPr>
        <p:txBody>
          <a:bodyPr>
            <a:normAutofit fontScale="90000"/>
          </a:bodyPr>
          <a:lstStyle/>
          <a:p>
            <a:r>
              <a:rPr lang="en-CA" b="1" dirty="0">
                <a:solidFill>
                  <a:schemeClr val="bg1"/>
                </a:solidFill>
              </a:rPr>
              <a:t>Parenting styles and types of attachment</a:t>
            </a:r>
          </a:p>
        </p:txBody>
      </p:sp>
      <p:pic>
        <p:nvPicPr>
          <p:cNvPr id="9" name="Picture 2" descr="IMG_4012[3069]">
            <a:extLst>
              <a:ext uri="{FF2B5EF4-FFF2-40B4-BE49-F238E27FC236}">
                <a16:creationId xmlns:a16="http://schemas.microsoft.com/office/drawing/2014/main" id="{314CD039-276F-423D-9547-9F7C3A4C0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70" y="1077863"/>
            <a:ext cx="4125659" cy="568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7EAB654-0236-AE61-AFC0-6A0F5C993205}"/>
              </a:ext>
            </a:extLst>
          </p:cNvPr>
          <p:cNvSpPr txBox="1"/>
          <p:nvPr/>
        </p:nvSpPr>
        <p:spPr>
          <a:xfrm>
            <a:off x="3047215" y="3246690"/>
            <a:ext cx="6094428" cy="369332"/>
          </a:xfrm>
          <a:prstGeom prst="rect">
            <a:avLst/>
          </a:prstGeom>
          <a:noFill/>
        </p:spPr>
        <p:txBody>
          <a:bodyPr wrap="square">
            <a:spAutoFit/>
          </a:bodyPr>
          <a:lstStyle/>
          <a:p>
            <a:r>
              <a:rPr lang="en-CA" b="1" dirty="0">
                <a:solidFill>
                  <a:schemeClr val="bg1"/>
                </a:solidFill>
              </a:rPr>
              <a:t> </a:t>
            </a:r>
            <a:endParaRPr lang="en-CA" dirty="0"/>
          </a:p>
        </p:txBody>
      </p:sp>
      <p:sp>
        <p:nvSpPr>
          <p:cNvPr id="7" name="TextBox 6">
            <a:extLst>
              <a:ext uri="{FF2B5EF4-FFF2-40B4-BE49-F238E27FC236}">
                <a16:creationId xmlns:a16="http://schemas.microsoft.com/office/drawing/2014/main" id="{5E73FA9E-E9F0-5977-2F0C-057D0F43A149}"/>
              </a:ext>
            </a:extLst>
          </p:cNvPr>
          <p:cNvSpPr txBox="1"/>
          <p:nvPr/>
        </p:nvSpPr>
        <p:spPr>
          <a:xfrm>
            <a:off x="5158819" y="5270965"/>
            <a:ext cx="6094428" cy="338554"/>
          </a:xfrm>
          <a:prstGeom prst="rect">
            <a:avLst/>
          </a:prstGeom>
          <a:noFill/>
        </p:spPr>
        <p:txBody>
          <a:bodyPr wrap="square">
            <a:spAutoFit/>
          </a:bodyPr>
          <a:lstStyle/>
          <a:p>
            <a:r>
              <a:rPr lang="en-CA" sz="1600" b="1" dirty="0">
                <a:solidFill>
                  <a:schemeClr val="bg1"/>
                </a:solidFill>
              </a:rPr>
              <a:t> UNINVOVED </a:t>
            </a:r>
            <a:endParaRPr lang="en-CA" sz="1600" dirty="0"/>
          </a:p>
        </p:txBody>
      </p:sp>
      <p:sp>
        <p:nvSpPr>
          <p:cNvPr id="10" name="TextBox 9">
            <a:extLst>
              <a:ext uri="{FF2B5EF4-FFF2-40B4-BE49-F238E27FC236}">
                <a16:creationId xmlns:a16="http://schemas.microsoft.com/office/drawing/2014/main" id="{12DABB7D-898E-4B20-88D8-9EF64B830AED}"/>
              </a:ext>
            </a:extLst>
          </p:cNvPr>
          <p:cNvSpPr txBox="1"/>
          <p:nvPr/>
        </p:nvSpPr>
        <p:spPr>
          <a:xfrm>
            <a:off x="5158819" y="4451188"/>
            <a:ext cx="6094428" cy="338554"/>
          </a:xfrm>
          <a:prstGeom prst="rect">
            <a:avLst/>
          </a:prstGeom>
          <a:noFill/>
        </p:spPr>
        <p:txBody>
          <a:bodyPr wrap="square">
            <a:spAutoFit/>
          </a:bodyPr>
          <a:lstStyle/>
          <a:p>
            <a:r>
              <a:rPr lang="en-CA" sz="1600" b="1" dirty="0">
                <a:solidFill>
                  <a:schemeClr val="bg1"/>
                </a:solidFill>
              </a:rPr>
              <a:t> PERMISSIVE </a:t>
            </a:r>
            <a:endParaRPr lang="en-CA" sz="1600" dirty="0"/>
          </a:p>
        </p:txBody>
      </p:sp>
      <p:sp>
        <p:nvSpPr>
          <p:cNvPr id="12" name="TextBox 11">
            <a:extLst>
              <a:ext uri="{FF2B5EF4-FFF2-40B4-BE49-F238E27FC236}">
                <a16:creationId xmlns:a16="http://schemas.microsoft.com/office/drawing/2014/main" id="{61E427E6-668A-A902-CDBA-B166A2EF79D1}"/>
              </a:ext>
            </a:extLst>
          </p:cNvPr>
          <p:cNvSpPr txBox="1"/>
          <p:nvPr/>
        </p:nvSpPr>
        <p:spPr>
          <a:xfrm>
            <a:off x="4970235" y="2509999"/>
            <a:ext cx="6094428" cy="338554"/>
          </a:xfrm>
          <a:prstGeom prst="rect">
            <a:avLst/>
          </a:prstGeom>
          <a:noFill/>
        </p:spPr>
        <p:txBody>
          <a:bodyPr wrap="square">
            <a:spAutoFit/>
          </a:bodyPr>
          <a:lstStyle/>
          <a:p>
            <a:r>
              <a:rPr lang="en-CA" sz="1600" b="1" dirty="0">
                <a:solidFill>
                  <a:schemeClr val="bg1"/>
                </a:solidFill>
              </a:rPr>
              <a:t> AUTHORITATIVE </a:t>
            </a:r>
            <a:endParaRPr lang="en-CA" sz="1600" dirty="0"/>
          </a:p>
        </p:txBody>
      </p:sp>
      <p:sp>
        <p:nvSpPr>
          <p:cNvPr id="14" name="TextBox 13">
            <a:extLst>
              <a:ext uri="{FF2B5EF4-FFF2-40B4-BE49-F238E27FC236}">
                <a16:creationId xmlns:a16="http://schemas.microsoft.com/office/drawing/2014/main" id="{61A61ADC-263A-A88C-8F60-21D1BB2C4680}"/>
              </a:ext>
            </a:extLst>
          </p:cNvPr>
          <p:cNvSpPr txBox="1"/>
          <p:nvPr/>
        </p:nvSpPr>
        <p:spPr>
          <a:xfrm>
            <a:off x="4970235" y="3431356"/>
            <a:ext cx="6094428" cy="369332"/>
          </a:xfrm>
          <a:prstGeom prst="rect">
            <a:avLst/>
          </a:prstGeom>
          <a:noFill/>
        </p:spPr>
        <p:txBody>
          <a:bodyPr wrap="square">
            <a:spAutoFit/>
          </a:bodyPr>
          <a:lstStyle/>
          <a:p>
            <a:r>
              <a:rPr lang="en-CA" b="1" dirty="0">
                <a:solidFill>
                  <a:schemeClr val="bg1"/>
                </a:solidFill>
              </a:rPr>
              <a:t> </a:t>
            </a:r>
            <a:r>
              <a:rPr lang="en-CA" sz="1600" b="1" dirty="0">
                <a:solidFill>
                  <a:schemeClr val="bg1"/>
                </a:solidFill>
              </a:rPr>
              <a:t>AUTHORITARIAN</a:t>
            </a:r>
            <a:endParaRPr lang="en-CA" sz="1600" dirty="0"/>
          </a:p>
        </p:txBody>
      </p:sp>
      <p:sp>
        <p:nvSpPr>
          <p:cNvPr id="3" name="Slide Number Placeholder 2">
            <a:extLst>
              <a:ext uri="{FF2B5EF4-FFF2-40B4-BE49-F238E27FC236}">
                <a16:creationId xmlns:a16="http://schemas.microsoft.com/office/drawing/2014/main" id="{7FA667B4-D9AA-6B45-327A-32309B2B2ECB}"/>
              </a:ext>
            </a:extLst>
          </p:cNvPr>
          <p:cNvSpPr>
            <a:spLocks noGrp="1"/>
          </p:cNvSpPr>
          <p:nvPr>
            <p:ph type="sldNum" sz="quarter" idx="12"/>
          </p:nvPr>
        </p:nvSpPr>
        <p:spPr/>
        <p:txBody>
          <a:bodyPr/>
          <a:lstStyle/>
          <a:p>
            <a:fld id="{DE029615-5FE5-4EA1-B607-8DEE73EA6451}" type="slidenum">
              <a:rPr lang="en-CA" smtClean="0"/>
              <a:t>58</a:t>
            </a:fld>
            <a:endParaRPr lang="en-CA"/>
          </a:p>
        </p:txBody>
      </p:sp>
    </p:spTree>
    <p:extLst>
      <p:ext uri="{BB962C8B-B14F-4D97-AF65-F5344CB8AC3E}">
        <p14:creationId xmlns:p14="http://schemas.microsoft.com/office/powerpoint/2010/main" val="2271411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36C3F8-3786-42A2-A1A7-637F3CC64604}"/>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757084" y="829269"/>
            <a:ext cx="10353368" cy="5776358"/>
          </a:xfrm>
          <a:prstGeom prst="rect">
            <a:avLst/>
          </a:prstGeom>
          <a:noFill/>
        </p:spPr>
      </p:pic>
      <p:sp>
        <p:nvSpPr>
          <p:cNvPr id="2" name="Title 1">
            <a:extLst>
              <a:ext uri="{FF2B5EF4-FFF2-40B4-BE49-F238E27FC236}">
                <a16:creationId xmlns:a16="http://schemas.microsoft.com/office/drawing/2014/main" id="{A4676A03-B177-44E7-8960-C3B8DA4676CB}"/>
              </a:ext>
            </a:extLst>
          </p:cNvPr>
          <p:cNvSpPr>
            <a:spLocks noGrp="1"/>
          </p:cNvSpPr>
          <p:nvPr>
            <p:ph type="title" idx="4294967295"/>
          </p:nvPr>
        </p:nvSpPr>
        <p:spPr>
          <a:xfrm>
            <a:off x="256426" y="-146649"/>
            <a:ext cx="11866562" cy="1139825"/>
          </a:xfrm>
        </p:spPr>
        <p:txBody>
          <a:bodyPr>
            <a:normAutofit/>
          </a:bodyPr>
          <a:lstStyle/>
          <a:p>
            <a:r>
              <a:rPr lang="en-CA"/>
              <a:t> </a:t>
            </a:r>
            <a:r>
              <a:rPr lang="en-CA" sz="2800" b="1">
                <a:solidFill>
                  <a:schemeClr val="bg1"/>
                </a:solidFill>
              </a:rPr>
              <a:t>Attachment styles and behavior in the early school years</a:t>
            </a:r>
          </a:p>
        </p:txBody>
      </p:sp>
      <p:sp>
        <p:nvSpPr>
          <p:cNvPr id="3" name="Slide Number Placeholder 2">
            <a:extLst>
              <a:ext uri="{FF2B5EF4-FFF2-40B4-BE49-F238E27FC236}">
                <a16:creationId xmlns:a16="http://schemas.microsoft.com/office/drawing/2014/main" id="{9E32FBF0-BF01-D160-C1A9-9671333056CA}"/>
              </a:ext>
            </a:extLst>
          </p:cNvPr>
          <p:cNvSpPr>
            <a:spLocks noGrp="1"/>
          </p:cNvSpPr>
          <p:nvPr>
            <p:ph type="sldNum" sz="quarter" idx="12"/>
          </p:nvPr>
        </p:nvSpPr>
        <p:spPr/>
        <p:txBody>
          <a:bodyPr/>
          <a:lstStyle/>
          <a:p>
            <a:fld id="{DE029615-5FE5-4EA1-B607-8DEE73EA6451}" type="slidenum">
              <a:rPr lang="en-CA" smtClean="0"/>
              <a:t>59</a:t>
            </a:fld>
            <a:endParaRPr lang="en-CA"/>
          </a:p>
        </p:txBody>
      </p:sp>
    </p:spTree>
    <p:extLst>
      <p:ext uri="{BB962C8B-B14F-4D97-AF65-F5344CB8AC3E}">
        <p14:creationId xmlns:p14="http://schemas.microsoft.com/office/powerpoint/2010/main" val="404738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6</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A0AE5-A2CC-48C4-B5D3-BE7F1F267B0A}"/>
              </a:ext>
            </a:extLst>
          </p:cNvPr>
          <p:cNvSpPr>
            <a:spLocks noGrp="1"/>
          </p:cNvSpPr>
          <p:nvPr>
            <p:ph type="title" idx="4294967295"/>
          </p:nvPr>
        </p:nvSpPr>
        <p:spPr>
          <a:xfrm>
            <a:off x="1163059" y="0"/>
            <a:ext cx="9634537" cy="781050"/>
          </a:xfrm>
        </p:spPr>
        <p:txBody>
          <a:bodyPr>
            <a:normAutofit fontScale="90000"/>
          </a:bodyPr>
          <a:lstStyle/>
          <a:p>
            <a:r>
              <a:rPr lang="en-CA" b="1" dirty="0">
                <a:solidFill>
                  <a:schemeClr val="bg1"/>
                </a:solidFill>
              </a:rPr>
              <a:t>Prevalence of THE attachment styles</a:t>
            </a:r>
          </a:p>
        </p:txBody>
      </p:sp>
      <p:pic>
        <p:nvPicPr>
          <p:cNvPr id="3" name="Picture 2" descr="A table with numbers and symbols&#10;&#10;Description automatically generated">
            <a:extLst>
              <a:ext uri="{FF2B5EF4-FFF2-40B4-BE49-F238E27FC236}">
                <a16:creationId xmlns:a16="http://schemas.microsoft.com/office/drawing/2014/main" id="{5396897D-17CC-8CEE-BCF6-1C5F9011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 y="929798"/>
            <a:ext cx="6200222" cy="5593178"/>
          </a:xfrm>
          <a:prstGeom prst="rect">
            <a:avLst/>
          </a:prstGeom>
        </p:spPr>
      </p:pic>
      <p:pic>
        <p:nvPicPr>
          <p:cNvPr id="5" name="Picture 4" descr="A diagram of a number of different colored circles&#10;&#10;Description automatically generated with medium confidence">
            <a:extLst>
              <a:ext uri="{FF2B5EF4-FFF2-40B4-BE49-F238E27FC236}">
                <a16:creationId xmlns:a16="http://schemas.microsoft.com/office/drawing/2014/main" id="{3C07BA59-CC5C-E9F4-4383-52C7AFAB2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828" y="929798"/>
            <a:ext cx="5692251" cy="5593178"/>
          </a:xfrm>
          <a:prstGeom prst="rect">
            <a:avLst/>
          </a:prstGeom>
        </p:spPr>
      </p:pic>
      <p:sp>
        <p:nvSpPr>
          <p:cNvPr id="2" name="Slide Number Placeholder 1">
            <a:extLst>
              <a:ext uri="{FF2B5EF4-FFF2-40B4-BE49-F238E27FC236}">
                <a16:creationId xmlns:a16="http://schemas.microsoft.com/office/drawing/2014/main" id="{EA41B4DD-D3B4-4810-6939-BE400BB29F88}"/>
              </a:ext>
            </a:extLst>
          </p:cNvPr>
          <p:cNvSpPr>
            <a:spLocks noGrp="1"/>
          </p:cNvSpPr>
          <p:nvPr>
            <p:ph type="sldNum" sz="quarter" idx="12"/>
          </p:nvPr>
        </p:nvSpPr>
        <p:spPr/>
        <p:txBody>
          <a:bodyPr/>
          <a:lstStyle/>
          <a:p>
            <a:fld id="{DE029615-5FE5-4EA1-B607-8DEE73EA6451}" type="slidenum">
              <a:rPr lang="en-CA" smtClean="0"/>
              <a:t>60</a:t>
            </a:fld>
            <a:endParaRPr lang="en-CA"/>
          </a:p>
        </p:txBody>
      </p:sp>
    </p:spTree>
    <p:extLst>
      <p:ext uri="{BB962C8B-B14F-4D97-AF65-F5344CB8AC3E}">
        <p14:creationId xmlns:p14="http://schemas.microsoft.com/office/powerpoint/2010/main" val="930680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43A8B-3BED-EE01-9185-9B560F5A382A}"/>
              </a:ext>
            </a:extLst>
          </p:cNvPr>
          <p:cNvSpPr txBox="1"/>
          <p:nvPr/>
        </p:nvSpPr>
        <p:spPr>
          <a:xfrm>
            <a:off x="6466115" y="655383"/>
            <a:ext cx="6028706" cy="1200329"/>
          </a:xfrm>
          <a:prstGeom prst="rect">
            <a:avLst/>
          </a:prstGeom>
          <a:noFill/>
        </p:spPr>
        <p:txBody>
          <a:bodyPr wrap="square">
            <a:spAutoFit/>
          </a:bodyPr>
          <a:lstStyle/>
          <a:p>
            <a:r>
              <a:rPr lang="en-CA" sz="7200" dirty="0"/>
              <a:t>ZOOM POLL</a:t>
            </a:r>
            <a:r>
              <a:rPr lang="en-CA" sz="4800" dirty="0"/>
              <a:t> </a:t>
            </a:r>
          </a:p>
        </p:txBody>
      </p:sp>
      <p:pic>
        <p:nvPicPr>
          <p:cNvPr id="4" name="Picture 3" descr="A screenshot of a computer&#10;&#10;Description automatically generated">
            <a:extLst>
              <a:ext uri="{FF2B5EF4-FFF2-40B4-BE49-F238E27FC236}">
                <a16:creationId xmlns:a16="http://schemas.microsoft.com/office/drawing/2014/main" id="{FE2F377C-C9BC-D798-119E-35B0D20E5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9" y="382250"/>
            <a:ext cx="5594035" cy="6273870"/>
          </a:xfrm>
          <a:prstGeom prst="rect">
            <a:avLst/>
          </a:prstGeom>
        </p:spPr>
      </p:pic>
      <p:sp>
        <p:nvSpPr>
          <p:cNvPr id="6" name="TextBox 5">
            <a:extLst>
              <a:ext uri="{FF2B5EF4-FFF2-40B4-BE49-F238E27FC236}">
                <a16:creationId xmlns:a16="http://schemas.microsoft.com/office/drawing/2014/main" id="{2562A69F-10CD-E4EA-7259-9128FCEF4478}"/>
              </a:ext>
            </a:extLst>
          </p:cNvPr>
          <p:cNvSpPr txBox="1"/>
          <p:nvPr/>
        </p:nvSpPr>
        <p:spPr>
          <a:xfrm>
            <a:off x="5993690" y="2093300"/>
            <a:ext cx="6095010" cy="2246769"/>
          </a:xfrm>
          <a:prstGeom prst="rect">
            <a:avLst/>
          </a:prstGeom>
          <a:noFill/>
        </p:spPr>
        <p:txBody>
          <a:bodyPr wrap="square">
            <a:spAutoFit/>
          </a:bodyPr>
          <a:lstStyle/>
          <a:p>
            <a:pPr marL="285750" indent="-285750">
              <a:buFont typeface="Arial" panose="020B0604020202020204" pitchFamily="34" charset="0"/>
              <a:buChar char="•"/>
            </a:pPr>
            <a:r>
              <a:rPr lang="en-CA" sz="2800" dirty="0"/>
              <a:t>Please answer the following question</a:t>
            </a:r>
          </a:p>
          <a:p>
            <a:pPr marL="285750" indent="-285750">
              <a:buFont typeface="Arial" panose="020B0604020202020204" pitchFamily="34" charset="0"/>
              <a:buChar char="•"/>
            </a:pPr>
            <a:r>
              <a:rPr lang="en-CA" sz="2800" dirty="0"/>
              <a:t>Answers are anonymous</a:t>
            </a:r>
          </a:p>
          <a:p>
            <a:pPr marL="285750" indent="-285750">
              <a:buFont typeface="Arial" panose="020B0604020202020204" pitchFamily="34" charset="0"/>
              <a:buChar char="•"/>
            </a:pPr>
            <a:r>
              <a:rPr lang="en-CA" sz="2800" dirty="0"/>
              <a:t>In person participants please answer the page that was handed out.</a:t>
            </a:r>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B87F7C0B-43E9-74C1-CF56-78706C4C1275}"/>
              </a:ext>
            </a:extLst>
          </p:cNvPr>
          <p:cNvSpPr>
            <a:spLocks noGrp="1"/>
          </p:cNvSpPr>
          <p:nvPr>
            <p:ph type="sldNum" sz="quarter" idx="12"/>
          </p:nvPr>
        </p:nvSpPr>
        <p:spPr/>
        <p:txBody>
          <a:bodyPr/>
          <a:lstStyle/>
          <a:p>
            <a:fld id="{C80DD30B-5064-4626-87C8-8CC75587A8E1}" type="slidenum">
              <a:rPr lang="en-CA" smtClean="0"/>
              <a:t>61</a:t>
            </a:fld>
            <a:endParaRPr lang="en-CA"/>
          </a:p>
        </p:txBody>
      </p:sp>
    </p:spTree>
    <p:extLst>
      <p:ext uri="{BB962C8B-B14F-4D97-AF65-F5344CB8AC3E}">
        <p14:creationId xmlns:p14="http://schemas.microsoft.com/office/powerpoint/2010/main" val="1077935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682906"/>
            <a:ext cx="4650129" cy="5521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19A6F1-8675-800E-844C-6E2BCE0FA902}"/>
              </a:ext>
            </a:extLst>
          </p:cNvPr>
          <p:cNvSpPr txBox="1"/>
          <p:nvPr/>
        </p:nvSpPr>
        <p:spPr>
          <a:xfrm>
            <a:off x="6007344" y="4717320"/>
            <a:ext cx="5567867" cy="1815882"/>
          </a:xfrm>
          <a:prstGeom prst="rect">
            <a:avLst/>
          </a:prstGeom>
          <a:noFill/>
        </p:spPr>
        <p:txBody>
          <a:bodyPr wrap="square">
            <a:spAutoFit/>
          </a:bodyPr>
          <a:lstStyle/>
          <a:p>
            <a:r>
              <a:rPr lang="en-US" sz="2800" dirty="0"/>
              <a:t>So far, we've talked about attachment in infants and children. Is attachment also important in adult mental health? </a:t>
            </a:r>
            <a:endParaRPr lang="en-CA" sz="2800" dirty="0"/>
          </a:p>
        </p:txBody>
      </p:sp>
      <p:sp>
        <p:nvSpPr>
          <p:cNvPr id="2" name="Slide Number Placeholder 1">
            <a:extLst>
              <a:ext uri="{FF2B5EF4-FFF2-40B4-BE49-F238E27FC236}">
                <a16:creationId xmlns:a16="http://schemas.microsoft.com/office/drawing/2014/main" id="{2B0DF807-6E8D-05DF-8815-F75A685201E6}"/>
              </a:ext>
            </a:extLst>
          </p:cNvPr>
          <p:cNvSpPr>
            <a:spLocks noGrp="1"/>
          </p:cNvSpPr>
          <p:nvPr>
            <p:ph type="sldNum" sz="quarter" idx="12"/>
          </p:nvPr>
        </p:nvSpPr>
        <p:spPr/>
        <p:txBody>
          <a:bodyPr/>
          <a:lstStyle/>
          <a:p>
            <a:fld id="{DE029615-5FE5-4EA1-B607-8DEE73EA6451}" type="slidenum">
              <a:rPr lang="en-CA" smtClean="0"/>
              <a:t>62</a:t>
            </a:fld>
            <a:endParaRPr lang="en-CA"/>
          </a:p>
        </p:txBody>
      </p:sp>
    </p:spTree>
    <p:extLst>
      <p:ext uri="{BB962C8B-B14F-4D97-AF65-F5344CB8AC3E}">
        <p14:creationId xmlns:p14="http://schemas.microsoft.com/office/powerpoint/2010/main" val="1586927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1">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descr="Wedding couple's hands and bouquet">
            <a:extLst>
              <a:ext uri="{FF2B5EF4-FFF2-40B4-BE49-F238E27FC236}">
                <a16:creationId xmlns:a16="http://schemas.microsoft.com/office/drawing/2014/main" id="{ABBD59BB-6BD1-4FE6-91A5-7D2F7E790F58}"/>
              </a:ext>
            </a:extLst>
          </p:cNvPr>
          <p:cNvPicPr>
            <a:picLocks noChangeAspect="1"/>
          </p:cNvPicPr>
          <p:nvPr/>
        </p:nvPicPr>
        <p:blipFill rotWithShape="1">
          <a:blip r:embed="rId3"/>
          <a:srcRect l="9091" b="23391"/>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8EC1A43B-D167-4E96-B7AD-61D3D9225C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6" name="Picture 15">
            <a:extLst>
              <a:ext uri="{FF2B5EF4-FFF2-40B4-BE49-F238E27FC236}">
                <a16:creationId xmlns:a16="http://schemas.microsoft.com/office/drawing/2014/main" id="{86623E07-B4B3-43D5-AB6E-5FD9A1C11D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41427"/>
          <a:stretch/>
        </p:blipFill>
        <p:spPr>
          <a:xfrm>
            <a:off x="5147732" y="93132"/>
            <a:ext cx="7044267" cy="6764867"/>
          </a:xfrm>
          <a:prstGeom prst="rect">
            <a:avLst/>
          </a:prstGeom>
        </p:spPr>
      </p:pic>
      <p:sp>
        <p:nvSpPr>
          <p:cNvPr id="18" name="Freeform 5">
            <a:extLst>
              <a:ext uri="{FF2B5EF4-FFF2-40B4-BE49-F238E27FC236}">
                <a16:creationId xmlns:a16="http://schemas.microsoft.com/office/drawing/2014/main" id="{C727912B-C157-4CDB-8486-00E702D36C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bg2">
                  <a:lumMod val="75000"/>
                </a:schemeClr>
              </a:solidFill>
            </a:endParaRPr>
          </a:p>
        </p:txBody>
      </p:sp>
      <p:sp>
        <p:nvSpPr>
          <p:cNvPr id="2" name="Title 1">
            <a:extLst>
              <a:ext uri="{FF2B5EF4-FFF2-40B4-BE49-F238E27FC236}">
                <a16:creationId xmlns:a16="http://schemas.microsoft.com/office/drawing/2014/main" id="{87200D11-5F3B-4286-9395-D39AF5330D6A}"/>
              </a:ext>
            </a:extLst>
          </p:cNvPr>
          <p:cNvSpPr>
            <a:spLocks noGrp="1"/>
          </p:cNvSpPr>
          <p:nvPr>
            <p:ph type="title" idx="4294967295"/>
          </p:nvPr>
        </p:nvSpPr>
        <p:spPr>
          <a:xfrm>
            <a:off x="6646333" y="2032000"/>
            <a:ext cx="4513792" cy="2819398"/>
          </a:xfrm>
        </p:spPr>
        <p:txBody>
          <a:bodyPr vert="horz" lIns="91440" tIns="45720" rIns="91440" bIns="45720" rtlCol="0" anchor="b">
            <a:normAutofit/>
          </a:bodyPr>
          <a:lstStyle/>
          <a:p>
            <a:pPr algn="ctr"/>
            <a:r>
              <a:rPr lang="en-US" sz="4800">
                <a:solidFill>
                  <a:schemeClr val="bg1"/>
                </a:solidFill>
              </a:rPr>
              <a:t> attachment in adults</a:t>
            </a:r>
          </a:p>
        </p:txBody>
      </p:sp>
      <p:sp>
        <p:nvSpPr>
          <p:cNvPr id="3" name="Slide Number Placeholder 2">
            <a:extLst>
              <a:ext uri="{FF2B5EF4-FFF2-40B4-BE49-F238E27FC236}">
                <a16:creationId xmlns:a16="http://schemas.microsoft.com/office/drawing/2014/main" id="{08499AEA-72E6-4CC3-B66A-06C861AACCB9}"/>
              </a:ext>
            </a:extLst>
          </p:cNvPr>
          <p:cNvSpPr>
            <a:spLocks noGrp="1"/>
          </p:cNvSpPr>
          <p:nvPr>
            <p:ph type="sldNum" sz="quarter" idx="12"/>
          </p:nvPr>
        </p:nvSpPr>
        <p:spPr/>
        <p:txBody>
          <a:bodyPr/>
          <a:lstStyle/>
          <a:p>
            <a:fld id="{DE029615-5FE5-4EA1-B607-8DEE73EA6451}" type="slidenum">
              <a:rPr lang="en-CA" smtClean="0"/>
              <a:t>63</a:t>
            </a:fld>
            <a:endParaRPr lang="en-CA"/>
          </a:p>
        </p:txBody>
      </p:sp>
    </p:spTree>
    <p:extLst>
      <p:ext uri="{BB962C8B-B14F-4D97-AF65-F5344CB8AC3E}">
        <p14:creationId xmlns:p14="http://schemas.microsoft.com/office/powerpoint/2010/main" val="2041238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FED067-3E40-4E84-B7A1-C3D967548DBF}"/>
              </a:ext>
            </a:extLst>
          </p:cNvPr>
          <p:cNvSpPr>
            <a:spLocks noGrp="1"/>
          </p:cNvSpPr>
          <p:nvPr>
            <p:ph type="title" idx="4294967295"/>
          </p:nvPr>
        </p:nvSpPr>
        <p:spPr>
          <a:xfrm>
            <a:off x="467833" y="529755"/>
            <a:ext cx="11490251" cy="708025"/>
          </a:xfrm>
        </p:spPr>
        <p:txBody>
          <a:bodyPr>
            <a:normAutofit fontScale="90000"/>
          </a:bodyPr>
          <a:lstStyle/>
          <a:p>
            <a:r>
              <a:rPr lang="en-CA" dirty="0">
                <a:solidFill>
                  <a:schemeClr val="bg1"/>
                </a:solidFill>
              </a:rPr>
              <a:t>Corresponding infant/adult attachment styles</a:t>
            </a:r>
          </a:p>
        </p:txBody>
      </p:sp>
      <p:sp>
        <p:nvSpPr>
          <p:cNvPr id="5" name="Text Placeholder 4">
            <a:extLst>
              <a:ext uri="{FF2B5EF4-FFF2-40B4-BE49-F238E27FC236}">
                <a16:creationId xmlns:a16="http://schemas.microsoft.com/office/drawing/2014/main" id="{75188D4C-54BB-407A-BB18-285839DD0BBC}"/>
              </a:ext>
            </a:extLst>
          </p:cNvPr>
          <p:cNvSpPr>
            <a:spLocks noGrp="1"/>
          </p:cNvSpPr>
          <p:nvPr>
            <p:ph type="body" idx="4294967295"/>
          </p:nvPr>
        </p:nvSpPr>
        <p:spPr>
          <a:xfrm>
            <a:off x="0" y="1905000"/>
            <a:ext cx="4408488" cy="576263"/>
          </a:xfrm>
        </p:spPr>
        <p:txBody>
          <a:bodyPr/>
          <a:lstStyle/>
          <a:p>
            <a:pPr marL="0" indent="0">
              <a:buNone/>
            </a:pPr>
            <a:r>
              <a:rPr lang="en-CA" dirty="0">
                <a:solidFill>
                  <a:schemeClr val="bg1"/>
                </a:solidFill>
              </a:rPr>
              <a:t>                     </a:t>
            </a:r>
            <a:r>
              <a:rPr lang="en-CA" sz="3200" dirty="0">
                <a:solidFill>
                  <a:schemeClr val="bg1"/>
                </a:solidFill>
              </a:rPr>
              <a:t>  infant</a:t>
            </a:r>
          </a:p>
        </p:txBody>
      </p:sp>
      <p:sp>
        <p:nvSpPr>
          <p:cNvPr id="6" name="Content Placeholder 5">
            <a:extLst>
              <a:ext uri="{FF2B5EF4-FFF2-40B4-BE49-F238E27FC236}">
                <a16:creationId xmlns:a16="http://schemas.microsoft.com/office/drawing/2014/main" id="{DC97D002-D5D4-416D-AD85-D6CB22CFB021}"/>
              </a:ext>
            </a:extLst>
          </p:cNvPr>
          <p:cNvSpPr>
            <a:spLocks noGrp="1"/>
          </p:cNvSpPr>
          <p:nvPr>
            <p:ph sz="half" idx="4294967295"/>
          </p:nvPr>
        </p:nvSpPr>
        <p:spPr>
          <a:xfrm>
            <a:off x="0" y="2870200"/>
            <a:ext cx="3071813" cy="2921000"/>
          </a:xfrm>
        </p:spPr>
        <p:txBody>
          <a:bodyPr>
            <a:normAutofit fontScale="92500" lnSpcReduction="10000"/>
          </a:bodyPr>
          <a:lstStyle/>
          <a:p>
            <a:r>
              <a:rPr lang="en-CA"/>
              <a:t>A - Ambivalent/resistant</a:t>
            </a:r>
          </a:p>
          <a:p>
            <a:endParaRPr lang="en-CA"/>
          </a:p>
          <a:p>
            <a:r>
              <a:rPr lang="en-CA"/>
              <a:t>B - Secure</a:t>
            </a:r>
          </a:p>
          <a:p>
            <a:endParaRPr lang="en-CA"/>
          </a:p>
          <a:p>
            <a:r>
              <a:rPr lang="en-CA"/>
              <a:t>C - avoidant </a:t>
            </a:r>
          </a:p>
          <a:p>
            <a:endParaRPr lang="en-CA"/>
          </a:p>
          <a:p>
            <a:r>
              <a:rPr lang="en-CA"/>
              <a:t>D - disorganized</a:t>
            </a:r>
          </a:p>
        </p:txBody>
      </p:sp>
      <p:sp>
        <p:nvSpPr>
          <p:cNvPr id="7" name="Text Placeholder 6">
            <a:extLst>
              <a:ext uri="{FF2B5EF4-FFF2-40B4-BE49-F238E27FC236}">
                <a16:creationId xmlns:a16="http://schemas.microsoft.com/office/drawing/2014/main" id="{0802466C-0772-4534-8163-94AC81459FCE}"/>
              </a:ext>
            </a:extLst>
          </p:cNvPr>
          <p:cNvSpPr>
            <a:spLocks noGrp="1"/>
          </p:cNvSpPr>
          <p:nvPr>
            <p:ph type="body" sz="quarter" idx="4294967295"/>
          </p:nvPr>
        </p:nvSpPr>
        <p:spPr>
          <a:xfrm>
            <a:off x="7235272" y="1700771"/>
            <a:ext cx="4722812" cy="706437"/>
          </a:xfrm>
        </p:spPr>
        <p:txBody>
          <a:bodyPr>
            <a:normAutofit/>
          </a:bodyPr>
          <a:lstStyle/>
          <a:p>
            <a:pPr marL="0" indent="0">
              <a:buNone/>
            </a:pPr>
            <a:r>
              <a:rPr lang="en-CA" sz="3200" dirty="0">
                <a:solidFill>
                  <a:schemeClr val="bg1"/>
                </a:solidFill>
              </a:rPr>
              <a:t>                      adult</a:t>
            </a:r>
          </a:p>
        </p:txBody>
      </p:sp>
      <p:sp>
        <p:nvSpPr>
          <p:cNvPr id="8" name="Content Placeholder 7">
            <a:extLst>
              <a:ext uri="{FF2B5EF4-FFF2-40B4-BE49-F238E27FC236}">
                <a16:creationId xmlns:a16="http://schemas.microsoft.com/office/drawing/2014/main" id="{933F5B9E-6464-41CC-ACBC-D60EA5789EB4}"/>
              </a:ext>
            </a:extLst>
          </p:cNvPr>
          <p:cNvSpPr>
            <a:spLocks noGrp="1"/>
          </p:cNvSpPr>
          <p:nvPr>
            <p:ph sz="quarter" idx="4294967295"/>
          </p:nvPr>
        </p:nvSpPr>
        <p:spPr>
          <a:xfrm>
            <a:off x="8486775" y="2870200"/>
            <a:ext cx="3705225" cy="2921000"/>
          </a:xfrm>
        </p:spPr>
        <p:txBody>
          <a:bodyPr>
            <a:normAutofit fontScale="92500" lnSpcReduction="10000"/>
          </a:bodyPr>
          <a:lstStyle/>
          <a:p>
            <a:r>
              <a:rPr lang="en-CA" dirty="0"/>
              <a:t>Anxious/preoccupied</a:t>
            </a:r>
          </a:p>
          <a:p>
            <a:endParaRPr lang="en-CA" dirty="0"/>
          </a:p>
          <a:p>
            <a:r>
              <a:rPr lang="en-CA" dirty="0"/>
              <a:t>Secure</a:t>
            </a:r>
          </a:p>
          <a:p>
            <a:endParaRPr lang="en-CA" dirty="0"/>
          </a:p>
          <a:p>
            <a:r>
              <a:rPr lang="en-CA" dirty="0"/>
              <a:t>Dismissing/avoidant</a:t>
            </a:r>
          </a:p>
          <a:p>
            <a:endParaRPr lang="en-CA" dirty="0"/>
          </a:p>
          <a:p>
            <a:r>
              <a:rPr lang="en-CA" dirty="0"/>
              <a:t>Fearful/avoidant</a:t>
            </a:r>
          </a:p>
        </p:txBody>
      </p:sp>
      <p:sp>
        <p:nvSpPr>
          <p:cNvPr id="9" name="Arrow: Right 8">
            <a:extLst>
              <a:ext uri="{FF2B5EF4-FFF2-40B4-BE49-F238E27FC236}">
                <a16:creationId xmlns:a16="http://schemas.microsoft.com/office/drawing/2014/main" id="{5B3F33A9-9E04-6F2D-C025-C4F5BB29A86A}"/>
              </a:ext>
            </a:extLst>
          </p:cNvPr>
          <p:cNvSpPr/>
          <p:nvPr/>
        </p:nvSpPr>
        <p:spPr>
          <a:xfrm>
            <a:off x="4782575" y="3022046"/>
            <a:ext cx="1751037" cy="19676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Arrow: Right 9">
            <a:extLst>
              <a:ext uri="{FF2B5EF4-FFF2-40B4-BE49-F238E27FC236}">
                <a16:creationId xmlns:a16="http://schemas.microsoft.com/office/drawing/2014/main" id="{F59A636F-247E-35BE-CB20-1924CBF037DD}"/>
              </a:ext>
            </a:extLst>
          </p:cNvPr>
          <p:cNvSpPr/>
          <p:nvPr/>
        </p:nvSpPr>
        <p:spPr>
          <a:xfrm>
            <a:off x="4782575" y="3746847"/>
            <a:ext cx="1751037" cy="19676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Arrow: Right 10">
            <a:extLst>
              <a:ext uri="{FF2B5EF4-FFF2-40B4-BE49-F238E27FC236}">
                <a16:creationId xmlns:a16="http://schemas.microsoft.com/office/drawing/2014/main" id="{16614771-639F-179B-0FD6-735F259F47E8}"/>
              </a:ext>
            </a:extLst>
          </p:cNvPr>
          <p:cNvSpPr/>
          <p:nvPr/>
        </p:nvSpPr>
        <p:spPr>
          <a:xfrm>
            <a:off x="4782575" y="4570032"/>
            <a:ext cx="1751037" cy="19676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Arrow: Right 11">
            <a:extLst>
              <a:ext uri="{FF2B5EF4-FFF2-40B4-BE49-F238E27FC236}">
                <a16:creationId xmlns:a16="http://schemas.microsoft.com/office/drawing/2014/main" id="{CFBDD53B-B52E-7924-36EF-65C23A9289A3}"/>
              </a:ext>
            </a:extLst>
          </p:cNvPr>
          <p:cNvSpPr/>
          <p:nvPr/>
        </p:nvSpPr>
        <p:spPr>
          <a:xfrm>
            <a:off x="4782871" y="5375380"/>
            <a:ext cx="1751037" cy="196769"/>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Slide Number Placeholder 1">
            <a:extLst>
              <a:ext uri="{FF2B5EF4-FFF2-40B4-BE49-F238E27FC236}">
                <a16:creationId xmlns:a16="http://schemas.microsoft.com/office/drawing/2014/main" id="{C3D5E92D-71A0-69D2-3888-CC3FC0984651}"/>
              </a:ext>
            </a:extLst>
          </p:cNvPr>
          <p:cNvSpPr>
            <a:spLocks noGrp="1"/>
          </p:cNvSpPr>
          <p:nvPr>
            <p:ph type="sldNum" sz="quarter" idx="12"/>
          </p:nvPr>
        </p:nvSpPr>
        <p:spPr/>
        <p:txBody>
          <a:bodyPr/>
          <a:lstStyle/>
          <a:p>
            <a:fld id="{DE029615-5FE5-4EA1-B607-8DEE73EA6451}" type="slidenum">
              <a:rPr lang="en-CA" smtClean="0"/>
              <a:t>64</a:t>
            </a:fld>
            <a:endParaRPr lang="en-CA"/>
          </a:p>
        </p:txBody>
      </p:sp>
    </p:spTree>
    <p:extLst>
      <p:ext uri="{BB962C8B-B14F-4D97-AF65-F5344CB8AC3E}">
        <p14:creationId xmlns:p14="http://schemas.microsoft.com/office/powerpoint/2010/main" val="866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EB4EF6-367E-47F1-8DDB-DCE64492D148}"/>
              </a:ext>
            </a:extLst>
          </p:cNvPr>
          <p:cNvSpPr>
            <a:spLocks noGrp="1"/>
          </p:cNvSpPr>
          <p:nvPr>
            <p:ph type="title" idx="4294967295"/>
          </p:nvPr>
        </p:nvSpPr>
        <p:spPr>
          <a:xfrm>
            <a:off x="746212" y="-15875"/>
            <a:ext cx="5394325" cy="1120775"/>
          </a:xfrm>
        </p:spPr>
        <p:txBody>
          <a:bodyPr vert="horz" lIns="91440" tIns="45720" rIns="91440" bIns="45720" rtlCol="0" anchor="ctr">
            <a:normAutofit/>
          </a:bodyPr>
          <a:lstStyle/>
          <a:p>
            <a:r>
              <a:rPr lang="en-US" dirty="0"/>
              <a:t> </a:t>
            </a:r>
            <a:r>
              <a:rPr lang="en-US" dirty="0">
                <a:solidFill>
                  <a:schemeClr val="bg1"/>
                </a:solidFill>
              </a:rPr>
              <a:t>to make it Simpler </a:t>
            </a:r>
          </a:p>
        </p:txBody>
      </p:sp>
      <p:sp>
        <p:nvSpPr>
          <p:cNvPr id="8" name="Content Placeholder 7">
            <a:extLst>
              <a:ext uri="{FF2B5EF4-FFF2-40B4-BE49-F238E27FC236}">
                <a16:creationId xmlns:a16="http://schemas.microsoft.com/office/drawing/2014/main" id="{EFB71397-03DB-4959-BACA-8D6B1DACA210}"/>
              </a:ext>
            </a:extLst>
          </p:cNvPr>
          <p:cNvSpPr>
            <a:spLocks noGrp="1"/>
          </p:cNvSpPr>
          <p:nvPr>
            <p:ph idx="4294967295"/>
          </p:nvPr>
        </p:nvSpPr>
        <p:spPr>
          <a:xfrm>
            <a:off x="6590671" y="442912"/>
            <a:ext cx="5394325" cy="5972175"/>
          </a:xfrm>
        </p:spPr>
        <p:txBody>
          <a:bodyPr vert="horz" lIns="91440" tIns="45720" rIns="91440" bIns="45720" rtlCol="0" anchor="ctr">
            <a:normAutofit fontScale="85000" lnSpcReduction="20000"/>
          </a:bodyPr>
          <a:lstStyle/>
          <a:p>
            <a:pPr>
              <a:lnSpc>
                <a:spcPct val="90000"/>
              </a:lnSpc>
            </a:pPr>
            <a:r>
              <a:rPr lang="en-US" sz="2100" dirty="0">
                <a:latin typeface="Arial" panose="020B0604020202020204" pitchFamily="34" charset="0"/>
                <a:cs typeface="Arial" panose="020B0604020202020204" pitchFamily="34" charset="0"/>
              </a:rPr>
              <a:t>When, in the course, we refer to types of attachment, we won’t distinguish infant from adult styles. </a:t>
            </a:r>
          </a:p>
          <a:p>
            <a:pPr>
              <a:lnSpc>
                <a:spcPct val="90000"/>
              </a:lnSpc>
            </a:pPr>
            <a:r>
              <a:rPr lang="en-US" sz="2100" dirty="0">
                <a:latin typeface="Arial" panose="020B0604020202020204" pitchFamily="34" charset="0"/>
                <a:cs typeface="Arial" panose="020B0604020202020204" pitchFamily="34" charset="0"/>
              </a:rPr>
              <a:t>So, when you hear us say:</a:t>
            </a:r>
          </a:p>
          <a:p>
            <a:pPr>
              <a:lnSpc>
                <a:spcPct val="90000"/>
              </a:lnSpc>
            </a:pPr>
            <a:r>
              <a:rPr lang="en-US" sz="2100" dirty="0">
                <a:solidFill>
                  <a:schemeClr val="bg1"/>
                </a:solidFill>
                <a:latin typeface="Arial" panose="020B0604020202020204" pitchFamily="34" charset="0"/>
                <a:cs typeface="Arial" panose="020B0604020202020204" pitchFamily="34" charset="0"/>
              </a:rPr>
              <a:t>Secure</a:t>
            </a:r>
            <a:r>
              <a:rPr lang="en-US" sz="2100" dirty="0">
                <a:latin typeface="Arial" panose="020B0604020202020204" pitchFamily="34" charset="0"/>
                <a:cs typeface="Arial" panose="020B0604020202020204" pitchFamily="34" charset="0"/>
              </a:rPr>
              <a:t>, we mean </a:t>
            </a:r>
            <a:r>
              <a:rPr lang="en-US" sz="2100" dirty="0">
                <a:solidFill>
                  <a:schemeClr val="bg1"/>
                </a:solidFill>
                <a:latin typeface="Arial" panose="020B0604020202020204" pitchFamily="34" charset="0"/>
                <a:cs typeface="Arial" panose="020B0604020202020204" pitchFamily="34" charset="0"/>
              </a:rPr>
              <a:t>secure in children and adults</a:t>
            </a:r>
          </a:p>
          <a:p>
            <a:pPr>
              <a:lnSpc>
                <a:spcPct val="90000"/>
              </a:lnSpc>
            </a:pPr>
            <a:r>
              <a:rPr lang="en-US" sz="2100" dirty="0">
                <a:solidFill>
                  <a:schemeClr val="bg1"/>
                </a:solidFill>
                <a:latin typeface="Arial" panose="020B0604020202020204" pitchFamily="34" charset="0"/>
                <a:cs typeface="Arial" panose="020B0604020202020204" pitchFamily="34" charset="0"/>
              </a:rPr>
              <a:t>Anxious</a:t>
            </a:r>
            <a:r>
              <a:rPr lang="en-US" sz="2100" dirty="0">
                <a:latin typeface="Arial" panose="020B0604020202020204" pitchFamily="34" charset="0"/>
                <a:cs typeface="Arial" panose="020B0604020202020204" pitchFamily="34" charset="0"/>
              </a:rPr>
              <a:t>, we mean </a:t>
            </a:r>
            <a:r>
              <a:rPr lang="en-US" sz="2100" dirty="0">
                <a:solidFill>
                  <a:schemeClr val="bg1"/>
                </a:solidFill>
                <a:latin typeface="Arial" panose="020B0604020202020204" pitchFamily="34" charset="0"/>
                <a:cs typeface="Arial" panose="020B0604020202020204" pitchFamily="34" charset="0"/>
              </a:rPr>
              <a:t>ambivalent/resistant </a:t>
            </a:r>
            <a:r>
              <a:rPr lang="en-US" sz="2100" dirty="0">
                <a:latin typeface="Arial" panose="020B0604020202020204" pitchFamily="34" charset="0"/>
                <a:cs typeface="Arial" panose="020B0604020202020204" pitchFamily="34" charset="0"/>
              </a:rPr>
              <a:t>in children and </a:t>
            </a:r>
            <a:r>
              <a:rPr lang="en-US" sz="2100" dirty="0">
                <a:solidFill>
                  <a:schemeClr val="bg1"/>
                </a:solidFill>
                <a:latin typeface="Arial" panose="020B0604020202020204" pitchFamily="34" charset="0"/>
                <a:cs typeface="Arial" panose="020B0604020202020204" pitchFamily="34" charset="0"/>
              </a:rPr>
              <a:t>anxious/preoccupied </a:t>
            </a:r>
            <a:r>
              <a:rPr lang="en-US" sz="2100" dirty="0">
                <a:latin typeface="Arial" panose="020B0604020202020204" pitchFamily="34" charset="0"/>
                <a:cs typeface="Arial" panose="020B0604020202020204" pitchFamily="34" charset="0"/>
              </a:rPr>
              <a:t>in adults</a:t>
            </a:r>
          </a:p>
          <a:p>
            <a:pPr>
              <a:lnSpc>
                <a:spcPct val="90000"/>
              </a:lnSpc>
            </a:pPr>
            <a:r>
              <a:rPr lang="en-US" sz="2100" dirty="0">
                <a:solidFill>
                  <a:schemeClr val="bg1"/>
                </a:solidFill>
                <a:latin typeface="Arial" panose="020B0604020202020204" pitchFamily="34" charset="0"/>
                <a:cs typeface="Arial" panose="020B0604020202020204" pitchFamily="34" charset="0"/>
              </a:rPr>
              <a:t>Avoidant</a:t>
            </a:r>
            <a:r>
              <a:rPr lang="en-US" sz="2100" dirty="0">
                <a:latin typeface="Arial" panose="020B0604020202020204" pitchFamily="34" charset="0"/>
                <a:cs typeface="Arial" panose="020B0604020202020204" pitchFamily="34" charset="0"/>
              </a:rPr>
              <a:t>, we mean </a:t>
            </a:r>
            <a:r>
              <a:rPr lang="en-US" sz="2100" dirty="0">
                <a:solidFill>
                  <a:schemeClr val="bg1"/>
                </a:solidFill>
                <a:latin typeface="Arial" panose="020B0604020202020204" pitchFamily="34" charset="0"/>
                <a:cs typeface="Arial" panose="020B0604020202020204" pitchFamily="34" charset="0"/>
              </a:rPr>
              <a:t>avoidant</a:t>
            </a:r>
            <a:r>
              <a:rPr lang="en-US" sz="2100" dirty="0">
                <a:latin typeface="Arial" panose="020B0604020202020204" pitchFamily="34" charset="0"/>
                <a:cs typeface="Arial" panose="020B0604020202020204" pitchFamily="34" charset="0"/>
              </a:rPr>
              <a:t> in children and </a:t>
            </a:r>
            <a:r>
              <a:rPr lang="en-US" sz="2100" dirty="0">
                <a:solidFill>
                  <a:schemeClr val="bg1"/>
                </a:solidFill>
                <a:latin typeface="Arial" panose="020B0604020202020204" pitchFamily="34" charset="0"/>
                <a:cs typeface="Arial" panose="020B0604020202020204" pitchFamily="34" charset="0"/>
              </a:rPr>
              <a:t>dismissing</a:t>
            </a:r>
            <a:r>
              <a:rPr lang="en-US" sz="2100" dirty="0">
                <a:latin typeface="Arial" panose="020B0604020202020204" pitchFamily="34" charset="0"/>
                <a:cs typeface="Arial" panose="020B0604020202020204" pitchFamily="34" charset="0"/>
              </a:rPr>
              <a:t> in adults</a:t>
            </a:r>
          </a:p>
          <a:p>
            <a:pPr>
              <a:lnSpc>
                <a:spcPct val="90000"/>
              </a:lnSpc>
            </a:pPr>
            <a:r>
              <a:rPr lang="en-US" sz="2100" dirty="0">
                <a:solidFill>
                  <a:schemeClr val="bg1"/>
                </a:solidFill>
                <a:latin typeface="Arial" panose="020B0604020202020204" pitchFamily="34" charset="0"/>
                <a:cs typeface="Arial" panose="020B0604020202020204" pitchFamily="34" charset="0"/>
              </a:rPr>
              <a:t>Disorganized</a:t>
            </a:r>
            <a:r>
              <a:rPr lang="en-US" sz="2100" dirty="0">
                <a:latin typeface="Arial" panose="020B0604020202020204" pitchFamily="34" charset="0"/>
                <a:cs typeface="Arial" panose="020B0604020202020204" pitchFamily="34" charset="0"/>
              </a:rPr>
              <a:t>, we mean </a:t>
            </a:r>
            <a:r>
              <a:rPr lang="en-US" sz="2100" dirty="0">
                <a:solidFill>
                  <a:schemeClr val="bg1"/>
                </a:solidFill>
                <a:latin typeface="Arial" panose="020B0604020202020204" pitchFamily="34" charset="0"/>
                <a:cs typeface="Arial" panose="020B0604020202020204" pitchFamily="34" charset="0"/>
              </a:rPr>
              <a:t>disorganized</a:t>
            </a:r>
            <a:r>
              <a:rPr lang="en-US" sz="2100" dirty="0">
                <a:latin typeface="Arial" panose="020B0604020202020204" pitchFamily="34" charset="0"/>
                <a:cs typeface="Arial" panose="020B0604020202020204" pitchFamily="34" charset="0"/>
              </a:rPr>
              <a:t> in children and </a:t>
            </a:r>
            <a:r>
              <a:rPr lang="en-US" sz="2100" dirty="0">
                <a:solidFill>
                  <a:schemeClr val="bg1"/>
                </a:solidFill>
                <a:latin typeface="Arial" panose="020B0604020202020204" pitchFamily="34" charset="0"/>
                <a:cs typeface="Arial" panose="020B0604020202020204" pitchFamily="34" charset="0"/>
              </a:rPr>
              <a:t>fearful/avoidant </a:t>
            </a:r>
            <a:r>
              <a:rPr lang="en-US" sz="2100" dirty="0">
                <a:latin typeface="Arial" panose="020B0604020202020204" pitchFamily="34" charset="0"/>
                <a:cs typeface="Arial" panose="020B0604020202020204" pitchFamily="34" charset="0"/>
              </a:rPr>
              <a:t>in adults.</a:t>
            </a:r>
          </a:p>
          <a:p>
            <a:pPr>
              <a:lnSpc>
                <a:spcPct val="90000"/>
              </a:lnSpc>
            </a:pPr>
            <a:r>
              <a:rPr lang="en-US" sz="2100" dirty="0">
                <a:latin typeface="Arial" panose="020B0604020202020204" pitchFamily="34" charset="0"/>
                <a:cs typeface="Arial" panose="020B0604020202020204" pitchFamily="34" charset="0"/>
              </a:rPr>
              <a:t>I’ve met attachment purists that think I’m a troglodyte for doing this.</a:t>
            </a:r>
          </a:p>
          <a:p>
            <a:pPr>
              <a:lnSpc>
                <a:spcPct val="90000"/>
              </a:lnSpc>
            </a:pPr>
            <a:r>
              <a:rPr lang="en-US" sz="2100" dirty="0">
                <a:latin typeface="Arial" panose="020B0604020202020204" pitchFamily="34" charset="0"/>
                <a:cs typeface="Arial" panose="020B0604020202020204" pitchFamily="34" charset="0"/>
              </a:rPr>
              <a:t>Note that while in the majority of people attachment style remains the same over the course a lifetime, in a significant percentage it changes. This is called earned secure and insecure.</a:t>
            </a:r>
          </a:p>
          <a:p>
            <a:pPr>
              <a:lnSpc>
                <a:spcPct val="90000"/>
              </a:lnSpc>
            </a:pPr>
            <a:r>
              <a:rPr lang="en-US" sz="2100" dirty="0">
                <a:latin typeface="Arial" panose="020B0604020202020204" pitchFamily="34" charset="0"/>
                <a:cs typeface="Arial" panose="020B0604020202020204" pitchFamily="34" charset="0"/>
              </a:rPr>
              <a:t>This change often occurs in the context of intimate relationships. One study, for example, found that 22% of partners changed their attachment style in the first two years of marriage.  </a:t>
            </a:r>
          </a:p>
          <a:p>
            <a:pPr marL="0" indent="0">
              <a:lnSpc>
                <a:spcPct val="90000"/>
              </a:lnSpc>
              <a:buNone/>
            </a:pPr>
            <a:endParaRPr lang="en-US" sz="1500" dirty="0"/>
          </a:p>
        </p:txBody>
      </p:sp>
      <p:pic>
        <p:nvPicPr>
          <p:cNvPr id="12" name="Picture 11" descr="Pie chart&#10;&#10;Description automatically generated with medium confidence">
            <a:extLst>
              <a:ext uri="{FF2B5EF4-FFF2-40B4-BE49-F238E27FC236}">
                <a16:creationId xmlns:a16="http://schemas.microsoft.com/office/drawing/2014/main" id="{E89A7559-4FC3-4B65-94BE-DEE5FCBEF312}"/>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152296" y="1104900"/>
            <a:ext cx="6287015" cy="5145958"/>
          </a:xfrm>
          <a:prstGeom prst="rect">
            <a:avLst/>
          </a:prstGeom>
          <a:noFill/>
        </p:spPr>
      </p:pic>
      <p:sp>
        <p:nvSpPr>
          <p:cNvPr id="2" name="Slide Number Placeholder 1">
            <a:extLst>
              <a:ext uri="{FF2B5EF4-FFF2-40B4-BE49-F238E27FC236}">
                <a16:creationId xmlns:a16="http://schemas.microsoft.com/office/drawing/2014/main" id="{C97297AC-5243-BF1D-06AC-980DA1A191AC}"/>
              </a:ext>
            </a:extLst>
          </p:cNvPr>
          <p:cNvSpPr>
            <a:spLocks noGrp="1"/>
          </p:cNvSpPr>
          <p:nvPr>
            <p:ph type="sldNum" sz="quarter" idx="12"/>
          </p:nvPr>
        </p:nvSpPr>
        <p:spPr/>
        <p:txBody>
          <a:bodyPr/>
          <a:lstStyle/>
          <a:p>
            <a:fld id="{DE029615-5FE5-4EA1-B607-8DEE73EA6451}" type="slidenum">
              <a:rPr lang="en-CA" smtClean="0"/>
              <a:t>65</a:t>
            </a:fld>
            <a:endParaRPr lang="en-CA"/>
          </a:p>
        </p:txBody>
      </p:sp>
    </p:spTree>
    <p:extLst>
      <p:ext uri="{BB962C8B-B14F-4D97-AF65-F5344CB8AC3E}">
        <p14:creationId xmlns:p14="http://schemas.microsoft.com/office/powerpoint/2010/main" val="1922210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00D11-5F3B-4286-9395-D39AF5330D6A}"/>
              </a:ext>
            </a:extLst>
          </p:cNvPr>
          <p:cNvSpPr>
            <a:spLocks noGrp="1"/>
          </p:cNvSpPr>
          <p:nvPr>
            <p:ph type="title" idx="4294967295"/>
          </p:nvPr>
        </p:nvSpPr>
        <p:spPr>
          <a:xfrm>
            <a:off x="-343314" y="568304"/>
            <a:ext cx="4745631" cy="854075"/>
          </a:xfrm>
        </p:spPr>
        <p:txBody>
          <a:bodyPr>
            <a:noAutofit/>
          </a:bodyPr>
          <a:lstStyle/>
          <a:p>
            <a:pPr algn="ctr"/>
            <a:r>
              <a:rPr lang="en-CA" sz="2800" dirty="0">
                <a:solidFill>
                  <a:schemeClr val="bg1"/>
                </a:solidFill>
              </a:rPr>
              <a:t>Determining </a:t>
            </a:r>
            <a:br>
              <a:rPr lang="en-CA" sz="2800" dirty="0">
                <a:solidFill>
                  <a:schemeClr val="bg1"/>
                </a:solidFill>
              </a:rPr>
            </a:br>
            <a:r>
              <a:rPr lang="en-CA" sz="2800" dirty="0">
                <a:solidFill>
                  <a:schemeClr val="bg1"/>
                </a:solidFill>
              </a:rPr>
              <a:t>attachment style </a:t>
            </a:r>
          </a:p>
        </p:txBody>
      </p:sp>
      <p:sp>
        <p:nvSpPr>
          <p:cNvPr id="4" name="Content Placeholder 3">
            <a:extLst>
              <a:ext uri="{FF2B5EF4-FFF2-40B4-BE49-F238E27FC236}">
                <a16:creationId xmlns:a16="http://schemas.microsoft.com/office/drawing/2014/main" id="{82A58194-B6DC-478F-9569-60569A7A10FC}"/>
              </a:ext>
            </a:extLst>
          </p:cNvPr>
          <p:cNvSpPr>
            <a:spLocks noGrp="1"/>
          </p:cNvSpPr>
          <p:nvPr>
            <p:ph idx="4294967295"/>
          </p:nvPr>
        </p:nvSpPr>
        <p:spPr>
          <a:xfrm>
            <a:off x="3978111" y="0"/>
            <a:ext cx="8213889" cy="1690688"/>
          </a:xfrm>
        </p:spPr>
        <p:txBody>
          <a:bodyPr>
            <a:noAutofit/>
          </a:bodyPr>
          <a:lstStyle/>
          <a:p>
            <a:r>
              <a:rPr lang="en-CA" dirty="0"/>
              <a:t>There are only two reliable ways to determine attachment styles. The strange situation in infants, which we have already discussed, and the adult attachment inventory in adults.</a:t>
            </a:r>
          </a:p>
          <a:p>
            <a:r>
              <a:rPr lang="en-CA" dirty="0"/>
              <a:t>The Adult attachment inventory (AAI)</a:t>
            </a:r>
            <a:r>
              <a:rPr lang="en-US" dirty="0"/>
              <a:t> was devised by George, Kaplan, and Mary Maine in 1984.</a:t>
            </a:r>
          </a:p>
          <a:p>
            <a:r>
              <a:rPr lang="en-US" dirty="0"/>
              <a:t>It consists of a 60-to-90-minute interview composed of 18 questions designed to assess an adult’s childhood experiences and their current state of mind with regards to attachment.</a:t>
            </a:r>
          </a:p>
          <a:p>
            <a:r>
              <a:rPr lang="en-US" dirty="0"/>
              <a:t>Ex. of questions in the inventory:</a:t>
            </a:r>
          </a:p>
          <a:p>
            <a:r>
              <a:rPr lang="en-US" dirty="0"/>
              <a:t>Can you give me five adjectives to describe your early relationship with your mother/father?</a:t>
            </a:r>
          </a:p>
          <a:p>
            <a:r>
              <a:rPr lang="en-US" dirty="0"/>
              <a:t>What happened when you are emotionally upset or physically hurt?</a:t>
            </a:r>
          </a:p>
          <a:p>
            <a:r>
              <a:rPr lang="en-US" dirty="0"/>
              <a:t>How have these experiences influenced the kind of person you are today?</a:t>
            </a:r>
          </a:p>
          <a:p>
            <a:r>
              <a:rPr lang="en-US" dirty="0"/>
              <a:t>Adult attachment inventory interviews are transcribed verbatim and coded according to a classification system.</a:t>
            </a:r>
            <a:endParaRPr lang="en-CA" dirty="0"/>
          </a:p>
          <a:p>
            <a:r>
              <a:rPr lang="en-CA" dirty="0"/>
              <a:t>Lengthy and expensive training is involved in learning to administer it</a:t>
            </a:r>
          </a:p>
        </p:txBody>
      </p:sp>
      <p:pic>
        <p:nvPicPr>
          <p:cNvPr id="6146" name="Picture 2" descr="Psychology professor&amp;#39;s study finds online and offline relationships may not  be so different | Arts &amp;amp; Culture | kansan.com">
            <a:extLst>
              <a:ext uri="{FF2B5EF4-FFF2-40B4-BE49-F238E27FC236}">
                <a16:creationId xmlns:a16="http://schemas.microsoft.com/office/drawing/2014/main" id="{4FCE990F-5CE8-4B05-B740-9DE300E3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9" y="1642703"/>
            <a:ext cx="3732711" cy="35465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38A01BD-CEF8-27FC-B683-DF3F029ED499}"/>
              </a:ext>
            </a:extLst>
          </p:cNvPr>
          <p:cNvSpPr>
            <a:spLocks noGrp="1"/>
          </p:cNvSpPr>
          <p:nvPr>
            <p:ph type="sldNum" sz="quarter" idx="12"/>
          </p:nvPr>
        </p:nvSpPr>
        <p:spPr/>
        <p:txBody>
          <a:bodyPr/>
          <a:lstStyle/>
          <a:p>
            <a:fld id="{DE029615-5FE5-4EA1-B607-8DEE73EA6451}" type="slidenum">
              <a:rPr lang="en-CA" smtClean="0"/>
              <a:t>66</a:t>
            </a:fld>
            <a:endParaRPr lang="en-CA"/>
          </a:p>
        </p:txBody>
      </p:sp>
    </p:spTree>
    <p:extLst>
      <p:ext uri="{BB962C8B-B14F-4D97-AF65-F5344CB8AC3E}">
        <p14:creationId xmlns:p14="http://schemas.microsoft.com/office/powerpoint/2010/main" val="2359831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1E3BC7-8C45-4CE3-A428-BC6FCBAE15C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66917" y="769457"/>
            <a:ext cx="10432026" cy="5897880"/>
          </a:xfrm>
          <a:prstGeom prst="rect">
            <a:avLst/>
          </a:prstGeom>
          <a:noFill/>
        </p:spPr>
      </p:pic>
      <p:sp>
        <p:nvSpPr>
          <p:cNvPr id="2" name="Title 1">
            <a:extLst>
              <a:ext uri="{FF2B5EF4-FFF2-40B4-BE49-F238E27FC236}">
                <a16:creationId xmlns:a16="http://schemas.microsoft.com/office/drawing/2014/main" id="{49966EBB-EFA5-4F57-A634-7D2C764E8130}"/>
              </a:ext>
            </a:extLst>
          </p:cNvPr>
          <p:cNvSpPr>
            <a:spLocks noGrp="1"/>
          </p:cNvSpPr>
          <p:nvPr>
            <p:ph type="title" idx="4294967295"/>
          </p:nvPr>
        </p:nvSpPr>
        <p:spPr>
          <a:xfrm>
            <a:off x="318977" y="-100271"/>
            <a:ext cx="11724167" cy="1016000"/>
          </a:xfrm>
        </p:spPr>
        <p:txBody>
          <a:bodyPr>
            <a:normAutofit/>
          </a:bodyPr>
          <a:lstStyle/>
          <a:p>
            <a:r>
              <a:rPr lang="en-CA" sz="3200" b="1">
                <a:solidFill>
                  <a:schemeClr val="bg1"/>
                </a:solidFill>
              </a:rPr>
              <a:t>Sample questions from adult attachment inventory</a:t>
            </a:r>
          </a:p>
        </p:txBody>
      </p:sp>
      <p:sp>
        <p:nvSpPr>
          <p:cNvPr id="3" name="Slide Number Placeholder 2">
            <a:extLst>
              <a:ext uri="{FF2B5EF4-FFF2-40B4-BE49-F238E27FC236}">
                <a16:creationId xmlns:a16="http://schemas.microsoft.com/office/drawing/2014/main" id="{A7C98282-872A-3C17-0E8C-311EB3F3640E}"/>
              </a:ext>
            </a:extLst>
          </p:cNvPr>
          <p:cNvSpPr>
            <a:spLocks noGrp="1"/>
          </p:cNvSpPr>
          <p:nvPr>
            <p:ph type="sldNum" sz="quarter" idx="12"/>
          </p:nvPr>
        </p:nvSpPr>
        <p:spPr/>
        <p:txBody>
          <a:bodyPr/>
          <a:lstStyle/>
          <a:p>
            <a:fld id="{DE029615-5FE5-4EA1-B607-8DEE73EA6451}" type="slidenum">
              <a:rPr lang="en-CA" smtClean="0"/>
              <a:t>67</a:t>
            </a:fld>
            <a:endParaRPr lang="en-CA"/>
          </a:p>
        </p:txBody>
      </p:sp>
    </p:spTree>
    <p:extLst>
      <p:ext uri="{BB962C8B-B14F-4D97-AF65-F5344CB8AC3E}">
        <p14:creationId xmlns:p14="http://schemas.microsoft.com/office/powerpoint/2010/main" val="3901854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64F213-61C8-3E55-7698-1A70522D42E5}"/>
              </a:ext>
            </a:extLst>
          </p:cNvPr>
          <p:cNvSpPr txBox="1"/>
          <p:nvPr/>
        </p:nvSpPr>
        <p:spPr>
          <a:xfrm>
            <a:off x="-149145" y="179680"/>
            <a:ext cx="12087617" cy="6966522"/>
          </a:xfrm>
          <a:prstGeom prst="rect">
            <a:avLst/>
          </a:prstGeom>
          <a:noFill/>
        </p:spPr>
        <p:txBody>
          <a:bodyPr wrap="square">
            <a:spAutoFit/>
          </a:bodyPr>
          <a:lstStyle/>
          <a:p>
            <a:pPr marL="457200">
              <a:lnSpc>
                <a:spcPct val="115000"/>
              </a:lnSpc>
              <a:buNone/>
            </a:pPr>
            <a:r>
              <a:rPr lang="en-CA" sz="24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EARNED OR ACQUIRED SECURE ATTACHMENT </a:t>
            </a:r>
            <a:endParaRPr lang="en-CA" sz="24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 Acquired secure attachment refers to a state in adulthood (or later adolescence) in which a person who did not grow up with secure attachment nevertheless becomes secure through later corrective experiences, intentional healing, or stable relational environments. It is earned rather than </a:t>
            </a:r>
            <a:r>
              <a:rPr lang="en-CA" kern="100" dirty="0">
                <a:latin typeface="Arial" panose="020B0604020202020204" pitchFamily="34" charset="0"/>
                <a:ea typeface="Aptos" panose="020B0004020202020204" pitchFamily="34" charset="0"/>
                <a:cs typeface="Times New Roman" panose="02020603050405020304" pitchFamily="18" charset="0"/>
              </a:rPr>
              <a:t>established in infancy</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 This is often called earned security in the Adult Attachment Interview (AAI) literature.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People with acquired secure attachment typically</a:t>
            </a:r>
            <a:r>
              <a:rPr lang="en-CA" kern="100" dirty="0">
                <a:latin typeface="Arial" panose="020B0604020202020204" pitchFamily="34" charset="0"/>
                <a:ea typeface="Aptos" panose="020B0004020202020204" pitchFamily="34" charset="0"/>
                <a:cs typeface="Times New Roman" panose="02020603050405020304" pitchFamily="18" charset="0"/>
              </a:rPr>
              <a:t> h</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ave histories of adversity, inconsistency, or trauma, but have made sense of their experiences. They show a capacity for coherent, reflective narratives about their childhood, even if the childhood was painful. They demonstrate resilience, emotional flexibility, and self-soothing, even though these skills were not modeled in childhood. They can form stable, reciprocal, emotionally attuned relationships in adulthood. </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Research shows that earned-secure adults resemble secure adults in present-day functioning, relationships, parenting, and emotion regulation. The pathway to earned secure is typically through a later attachment figure for example a romantic partner, a therapist, a stable mentor or a close friend. These later secure relationships provide the missing experiences of safety, attunement, and being known, allowing the person to reconsolidate how they see themselves and others.</a:t>
            </a:r>
            <a:endParaRPr lang="en-CA" kern="100" dirty="0">
              <a:latin typeface="Aptos" panose="020B0004020202020204" pitchFamily="34" charset="0"/>
              <a:ea typeface="Aptos" panose="020B000402020202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Acquired secure attachment is associated with</a:t>
            </a:r>
            <a:r>
              <a:rPr lang="en-CA" kern="100" dirty="0">
                <a:latin typeface="Arial" panose="020B0604020202020204" pitchFamily="34" charset="0"/>
                <a:ea typeface="Aptos" panose="020B0004020202020204" pitchFamily="34" charset="0"/>
                <a:cs typeface="Times New Roman" panose="02020603050405020304" pitchFamily="18" charset="0"/>
              </a:rPr>
              <a:t> l</a:t>
            </a:r>
            <a:r>
              <a:rPr lang="en-CA" sz="1800" kern="100" dirty="0">
                <a:effectLst/>
                <a:latin typeface="Arial" panose="020B0604020202020204" pitchFamily="34" charset="0"/>
                <a:ea typeface="Aptos" panose="020B0004020202020204" pitchFamily="34" charset="0"/>
                <a:cs typeface="Times New Roman" panose="02020603050405020304" pitchFamily="18" charset="0"/>
              </a:rPr>
              <a:t>ower rates of depression and anxiety, improved parenting sensitivity, higher reflective functioning, and greater neural integration. In essence early wounds are reorganized when the nervous system encounters reliably safe connection.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dirty="0"/>
          </a:p>
        </p:txBody>
      </p:sp>
      <p:sp>
        <p:nvSpPr>
          <p:cNvPr id="2" name="Slide Number Placeholder 1">
            <a:extLst>
              <a:ext uri="{FF2B5EF4-FFF2-40B4-BE49-F238E27FC236}">
                <a16:creationId xmlns:a16="http://schemas.microsoft.com/office/drawing/2014/main" id="{799BDEEB-C001-C7F2-05F0-D37F5ED1CA17}"/>
              </a:ext>
            </a:extLst>
          </p:cNvPr>
          <p:cNvSpPr>
            <a:spLocks noGrp="1"/>
          </p:cNvSpPr>
          <p:nvPr>
            <p:ph type="sldNum" sz="quarter" idx="12"/>
          </p:nvPr>
        </p:nvSpPr>
        <p:spPr/>
        <p:txBody>
          <a:bodyPr/>
          <a:lstStyle/>
          <a:p>
            <a:fld id="{DE029615-5FE5-4EA1-B607-8DEE73EA6451}" type="slidenum">
              <a:rPr lang="en-CA" smtClean="0"/>
              <a:t>68</a:t>
            </a:fld>
            <a:endParaRPr lang="en-CA"/>
          </a:p>
        </p:txBody>
      </p:sp>
    </p:spTree>
    <p:extLst>
      <p:ext uri="{BB962C8B-B14F-4D97-AF65-F5344CB8AC3E}">
        <p14:creationId xmlns:p14="http://schemas.microsoft.com/office/powerpoint/2010/main" val="33197678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829A12-1CA7-ED33-73F7-8FC1E2AF11D9}"/>
              </a:ext>
            </a:extLst>
          </p:cNvPr>
          <p:cNvSpPr txBox="1"/>
          <p:nvPr/>
        </p:nvSpPr>
        <p:spPr>
          <a:xfrm>
            <a:off x="-175364" y="154266"/>
            <a:ext cx="12129370" cy="6161880"/>
          </a:xfrm>
          <a:prstGeom prst="rect">
            <a:avLst/>
          </a:prstGeom>
          <a:noFill/>
        </p:spPr>
        <p:txBody>
          <a:bodyPr wrap="square">
            <a:spAutoFit/>
          </a:bodyPr>
          <a:lstStyle/>
          <a:p>
            <a:pPr marL="457200">
              <a:lnSpc>
                <a:spcPct val="115000"/>
              </a:lnSpc>
              <a:buNone/>
            </a:pPr>
            <a:r>
              <a:rPr lang="en-CA" sz="24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EARNED OR ACQUIRED INSECURE ATTACHMENT </a:t>
            </a:r>
            <a:endParaRPr lang="en-CA" sz="24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6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a:t>
            </a:r>
            <a:endParaRPr lang="en-CA" sz="1600" kern="100" dirty="0">
              <a:solidFill>
                <a:srgbClr val="222222"/>
              </a:solidFill>
              <a:effectLst/>
              <a:latin typeface="Aptos" panose="020B0004020202020204" pitchFamily="34" charset="0"/>
              <a:ea typeface="Aptos" panose="020B000402020202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CA" kern="100" dirty="0">
                <a:latin typeface="Arial" panose="020B0604020202020204" pitchFamily="34" charset="0"/>
                <a:ea typeface="Aptos" panose="020B0004020202020204" pitchFamily="34" charset="0"/>
                <a:cs typeface="Arial" panose="020B0604020202020204" pitchFamily="34" charset="0"/>
              </a:rPr>
              <a:t>Earned or a</a:t>
            </a:r>
            <a:r>
              <a:rPr lang="en-CA" kern="100" dirty="0">
                <a:effectLst/>
                <a:latin typeface="Arial" panose="020B0604020202020204" pitchFamily="34" charset="0"/>
                <a:ea typeface="Aptos" panose="020B0004020202020204" pitchFamily="34" charset="0"/>
                <a:cs typeface="Arial" panose="020B0604020202020204" pitchFamily="34" charset="0"/>
              </a:rPr>
              <a:t>cquired insecure attachment is the mirror phenomenon of earned secure a person who began life with secure attachment, but who later becomes insecure in adulthood due to chronic stress, trauma, betrayal, abandonment, or prolonged relational instability. It reflects a loss of trust in the reliability of others and in one’s own internal working models. </a:t>
            </a:r>
            <a:endParaRPr lang="en-CA" kern="100" dirty="0">
              <a:latin typeface="Arial" panose="020B0604020202020204" pitchFamily="34" charset="0"/>
              <a:ea typeface="Aptos" panose="020B0004020202020204" pitchFamily="34" charset="0"/>
              <a:cs typeface="Arial" panose="020B0604020202020204" pitchFamily="34" charset="0"/>
            </a:endParaRPr>
          </a:p>
          <a:p>
            <a:pPr marL="742950" indent="-285750">
              <a:lnSpc>
                <a:spcPct val="115000"/>
              </a:lnSpc>
              <a:buFont typeface="Arial" panose="020B0604020202020204" pitchFamily="34" charset="0"/>
              <a:buChar char="•"/>
            </a:pPr>
            <a:r>
              <a:rPr lang="en-CA" kern="100" dirty="0">
                <a:effectLst/>
                <a:latin typeface="Arial" panose="020B0604020202020204" pitchFamily="34" charset="0"/>
                <a:ea typeface="Aptos" panose="020B0004020202020204" pitchFamily="34" charset="0"/>
                <a:cs typeface="Arial" panose="020B0604020202020204" pitchFamily="34" charset="0"/>
              </a:rPr>
              <a:t>People with acquired insecure attachment often previously functioned securely, often well into adulthood but show a gradual or sudden shift toward avoidant, ambivalent, or disorganized adaptations. They experience changes in emotion regulation, such as heightened anxiety, emotional numbing, hypervigilance, or compulsive self-reliance. They struggle to maintain stable relationships that once came naturally.</a:t>
            </a:r>
            <a:endParaRPr lang="en-CA" kern="100" dirty="0">
              <a:latin typeface="Arial" panose="020B0604020202020204" pitchFamily="34" charset="0"/>
              <a:ea typeface="Aptos" panose="020B0004020202020204" pitchFamily="34" charset="0"/>
              <a:cs typeface="Arial" panose="020B0604020202020204" pitchFamily="34" charset="0"/>
            </a:endParaRPr>
          </a:p>
          <a:p>
            <a:pPr marL="742950" indent="-285750">
              <a:lnSpc>
                <a:spcPct val="115000"/>
              </a:lnSpc>
              <a:buFont typeface="Arial" panose="020B0604020202020204" pitchFamily="34" charset="0"/>
              <a:buChar char="•"/>
            </a:pPr>
            <a:r>
              <a:rPr lang="en-CA" kern="100" dirty="0">
                <a:effectLst/>
                <a:latin typeface="Arial" panose="020B0604020202020204" pitchFamily="34" charset="0"/>
                <a:ea typeface="Aptos" panose="020B0004020202020204" pitchFamily="34" charset="0"/>
                <a:cs typeface="Arial" panose="020B0604020202020204" pitchFamily="34" charset="0"/>
              </a:rPr>
              <a:t>Research shows that major rupture events such as loss, betrayal, abusive relationships, chronic invalidation, or traumatic stress, can undermine previously secure states. This may result in a collapse of the internal working model, such that the person no longer expects comfort to be available, no longer trusts their own worth, and no longer anticipates consistency.</a:t>
            </a:r>
            <a:endParaRPr lang="en-CA" kern="100" dirty="0">
              <a:latin typeface="Arial" panose="020B0604020202020204" pitchFamily="34" charset="0"/>
              <a:ea typeface="Aptos" panose="020B0004020202020204" pitchFamily="34" charset="0"/>
              <a:cs typeface="Arial" panose="020B0604020202020204" pitchFamily="34" charset="0"/>
            </a:endParaRPr>
          </a:p>
          <a:p>
            <a:pPr marL="742950" indent="-285750">
              <a:lnSpc>
                <a:spcPct val="115000"/>
              </a:lnSpc>
              <a:buFont typeface="Arial" panose="020B0604020202020204" pitchFamily="34" charset="0"/>
              <a:buChar char="•"/>
            </a:pPr>
            <a:r>
              <a:rPr lang="en-CA" kern="100" dirty="0">
                <a:effectLst/>
                <a:latin typeface="Arial" panose="020B0604020202020204" pitchFamily="34" charset="0"/>
                <a:ea typeface="Aptos" panose="020B0004020202020204" pitchFamily="34" charset="0"/>
                <a:cs typeface="Arial" panose="020B0604020202020204" pitchFamily="34" charset="0"/>
              </a:rPr>
              <a:t>Acquired insecurity is linked to higher rates of depression, anxiety, and PTSD, increased physiological stress responsivity, reduced reflective functioning and shifts in caregiving representations (e.g., becoming more intrusive, withdrawn, or inconsistent). </a:t>
            </a:r>
            <a:r>
              <a:rPr lang="en-CA" kern="100" dirty="0">
                <a:latin typeface="Arial" panose="020B0604020202020204" pitchFamily="34" charset="0"/>
                <a:ea typeface="Aptos" panose="020B0004020202020204" pitchFamily="34" charset="0"/>
                <a:cs typeface="Arial" panose="020B0604020202020204" pitchFamily="34" charset="0"/>
              </a:rPr>
              <a:t>I</a:t>
            </a:r>
            <a:r>
              <a:rPr lang="en-CA" kern="100" dirty="0">
                <a:effectLst/>
                <a:latin typeface="Arial" panose="020B0604020202020204" pitchFamily="34" charset="0"/>
                <a:ea typeface="Aptos" panose="020B0004020202020204" pitchFamily="34" charset="0"/>
                <a:cs typeface="Arial" panose="020B0604020202020204" pitchFamily="34" charset="0"/>
              </a:rPr>
              <a:t>mportantly, this form of insecurity is not fixed, it can be reorganized. Attachment is always developmental, not a life sentence</a:t>
            </a:r>
            <a:r>
              <a:rPr lang="en-CA" sz="1600" kern="100" dirty="0">
                <a:effectLst/>
                <a:latin typeface="Arial" panose="020B0604020202020204" pitchFamily="34" charset="0"/>
                <a:ea typeface="Aptos" panose="020B0004020202020204" pitchFamily="34" charset="0"/>
                <a:cs typeface="Times New Roman" panose="02020603050405020304" pitchFamily="18" charset="0"/>
              </a:rPr>
              <a:t>.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15000"/>
              </a:lnSpc>
              <a:spcAft>
                <a:spcPts val="800"/>
              </a:spcAft>
              <a:buNone/>
            </a:pPr>
            <a:r>
              <a:rPr lang="en-CA" sz="16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dirty="0"/>
          </a:p>
        </p:txBody>
      </p:sp>
      <p:sp>
        <p:nvSpPr>
          <p:cNvPr id="2" name="Slide Number Placeholder 1">
            <a:extLst>
              <a:ext uri="{FF2B5EF4-FFF2-40B4-BE49-F238E27FC236}">
                <a16:creationId xmlns:a16="http://schemas.microsoft.com/office/drawing/2014/main" id="{60FF1553-F6A5-0F33-529D-BA37C129FF36}"/>
              </a:ext>
            </a:extLst>
          </p:cNvPr>
          <p:cNvSpPr>
            <a:spLocks noGrp="1"/>
          </p:cNvSpPr>
          <p:nvPr>
            <p:ph type="sldNum" sz="quarter" idx="12"/>
          </p:nvPr>
        </p:nvSpPr>
        <p:spPr/>
        <p:txBody>
          <a:bodyPr/>
          <a:lstStyle/>
          <a:p>
            <a:fld id="{DE029615-5FE5-4EA1-B607-8DEE73EA6451}" type="slidenum">
              <a:rPr lang="en-CA" smtClean="0"/>
              <a:t>69</a:t>
            </a:fld>
            <a:endParaRPr lang="en-CA"/>
          </a:p>
        </p:txBody>
      </p:sp>
    </p:spTree>
    <p:extLst>
      <p:ext uri="{BB962C8B-B14F-4D97-AF65-F5344CB8AC3E}">
        <p14:creationId xmlns:p14="http://schemas.microsoft.com/office/powerpoint/2010/main" val="337511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45CFE4-98B2-964C-B58E-728653F847EA}"/>
              </a:ext>
            </a:extLst>
          </p:cNvPr>
          <p:cNvSpPr txBox="1"/>
          <p:nvPr/>
        </p:nvSpPr>
        <p:spPr>
          <a:xfrm>
            <a:off x="-170670" y="61233"/>
            <a:ext cx="9427403" cy="6787114"/>
          </a:xfrm>
          <a:prstGeom prst="rect">
            <a:avLst/>
          </a:prstGeom>
          <a:noFill/>
        </p:spPr>
        <p:txBody>
          <a:bodyPr wrap="square">
            <a:spAutoFit/>
          </a:bodyPr>
          <a:lstStyle/>
          <a:p>
            <a:pPr marL="457200">
              <a:lnSpc>
                <a:spcPct val="115000"/>
              </a:lnSpc>
              <a:buNone/>
            </a:pPr>
            <a:r>
              <a:rPr lang="en-CA" sz="20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                                                    “SAFE HARBOR” MEDITATION</a:t>
            </a:r>
            <a:br>
              <a:rPr lang="en-CA" sz="11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br>
              <a:rPr lang="en-CA" sz="11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Begin by settling into a comfortable position…</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Let your body soften…</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And take a slow, steady breath in…</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…and a long, gentle breath out.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Allow your eyes to close or soften.</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1. The Ocean of Your Life</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Imagine now that you are a small ship on a wide ocean.</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The water stretches all the way to the horizon, calm and glistening in the light.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Feel the gentle rise and fall beneath you…</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the rocking that reminds you that you are held by something larger than yourself.</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Notice the sky above — open, spacious, and patient.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This ocean is the landscape of your life: your feelings, your needs, your hopes.</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Allow yourself to float here for a moment…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Simply breathing with the sea.</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br>
            <a:r>
              <a:rPr lang="en-CA"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2. Sensing the Weather</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Now imagine that the weather around you begins to shift.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Not in a frightening way — just the natural changes of life.</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 breeze becomes a wind…</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Clouds gather…</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Waves lift gently, then a bit more.</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br>
            <a:endParaRPr lang="en-CA" sz="1200" dirty="0"/>
          </a:p>
        </p:txBody>
      </p:sp>
      <p:sp>
        <p:nvSpPr>
          <p:cNvPr id="7" name="TextBox 6">
            <a:extLst>
              <a:ext uri="{FF2B5EF4-FFF2-40B4-BE49-F238E27FC236}">
                <a16:creationId xmlns:a16="http://schemas.microsoft.com/office/drawing/2014/main" id="{11D671D5-A602-8C17-A6F6-66384457ABC5}"/>
              </a:ext>
            </a:extLst>
          </p:cNvPr>
          <p:cNvSpPr txBox="1"/>
          <p:nvPr/>
        </p:nvSpPr>
        <p:spPr>
          <a:xfrm>
            <a:off x="6165936" y="627538"/>
            <a:ext cx="6181594" cy="6763133"/>
          </a:xfrm>
          <a:prstGeom prst="rect">
            <a:avLst/>
          </a:prstGeom>
          <a:noFill/>
        </p:spPr>
        <p:txBody>
          <a:bodyPr wrap="square">
            <a:spAutoFit/>
          </a:bodyPr>
          <a:lstStyle/>
          <a:p>
            <a:pPr marL="457200">
              <a:lnSpc>
                <a:spcPct val="115000"/>
              </a:lnSpc>
              <a:buNone/>
            </a:pPr>
            <a:r>
              <a:rPr lang="en-CA" sz="1200" kern="100" dirty="0">
                <a:effectLst/>
                <a:latin typeface="Arial" panose="020B0604020202020204" pitchFamily="34" charset="0"/>
                <a:ea typeface="Aptos" panose="020B0004020202020204" pitchFamily="34" charset="0"/>
                <a:cs typeface="Times New Roman" panose="02020603050405020304" pitchFamily="18" charset="0"/>
              </a:rPr>
              <a:t>These changing conditions represent the ways you feel stress…</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loneliness…</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anxiety…</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uncertainty…</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or simply the need for comfort.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Notice that every ship, no matter how sturdy, encounters weather like this.</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You’re not doing anything wrong.</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Storms are part of being human.</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endParaRPr lang="en-CA" sz="1200" kern="100" dirty="0">
              <a:effectLst/>
              <a:latin typeface="Arial" panose="020B0604020202020204" pitchFamily="34" charset="0"/>
              <a:ea typeface="Aptos" panose="020B0004020202020204" pitchFamily="34" charset="0"/>
              <a:cs typeface="Times New Roman" panose="02020603050405020304" pitchFamily="18" charset="0"/>
            </a:endParaRPr>
          </a:p>
          <a:p>
            <a:pPr marL="457200">
              <a:lnSpc>
                <a:spcPct val="115000"/>
              </a:lnSpc>
              <a:buNone/>
            </a:pPr>
            <a:r>
              <a:rPr lang="en-CA" sz="12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3. Finding the Harbor</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As the waves rise around you, look ahead and see a harbor.</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It’s a place of refuge…</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 place where you can turn inward, rest, and feel held.</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This harbor represents safety —</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the safety that others once gave you,</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and the safety you can learn to give yourself.</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Imagine guiding your ship gently toward this harbor…</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The closer you come, the calmer the water becomes.</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Lights appear along the entrance, soft and steady, like someone saying:</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“Welcome home. I’m here.”</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Let your ship glide into this safe space…</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Feel the quiet…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Feel the anchoring…</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r>
              <a:rPr lang="en-CA" sz="1200" kern="100" dirty="0">
                <a:effectLst/>
                <a:latin typeface="Arial" panose="020B0604020202020204" pitchFamily="34" charset="0"/>
                <a:ea typeface="Aptos" panose="020B0004020202020204" pitchFamily="34" charset="0"/>
                <a:cs typeface="Times New Roman" panose="02020603050405020304" pitchFamily="18" charset="0"/>
              </a:rPr>
              <a:t>Feel the exhale that comes when you know you can rest.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endParaRPr lang="en-CA" dirty="0"/>
          </a:p>
        </p:txBody>
      </p:sp>
      <p:sp>
        <p:nvSpPr>
          <p:cNvPr id="2" name="Slide Number Placeholder 1">
            <a:extLst>
              <a:ext uri="{FF2B5EF4-FFF2-40B4-BE49-F238E27FC236}">
                <a16:creationId xmlns:a16="http://schemas.microsoft.com/office/drawing/2014/main" id="{DEEBAAF8-AC65-B17B-8B7A-D56C04684FBD}"/>
              </a:ext>
            </a:extLst>
          </p:cNvPr>
          <p:cNvSpPr>
            <a:spLocks noGrp="1"/>
          </p:cNvSpPr>
          <p:nvPr>
            <p:ph type="sldNum" sz="quarter" idx="12"/>
          </p:nvPr>
        </p:nvSpPr>
        <p:spPr/>
        <p:txBody>
          <a:bodyPr/>
          <a:lstStyle/>
          <a:p>
            <a:fld id="{DE029615-5FE5-4EA1-B607-8DEE73EA6451}" type="slidenum">
              <a:rPr lang="en-CA" smtClean="0"/>
              <a:t>7</a:t>
            </a:fld>
            <a:endParaRPr lang="en-CA"/>
          </a:p>
        </p:txBody>
      </p:sp>
    </p:spTree>
    <p:extLst>
      <p:ext uri="{BB962C8B-B14F-4D97-AF65-F5344CB8AC3E}">
        <p14:creationId xmlns:p14="http://schemas.microsoft.com/office/powerpoint/2010/main" val="1114387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70F74E-1DD7-497D-8BD1-1B4F2807A336}"/>
              </a:ext>
            </a:extLst>
          </p:cNvPr>
          <p:cNvSpPr>
            <a:spLocks noGrp="1"/>
          </p:cNvSpPr>
          <p:nvPr>
            <p:ph type="title" idx="4294967295"/>
          </p:nvPr>
        </p:nvSpPr>
        <p:spPr>
          <a:xfrm>
            <a:off x="5818943" y="1313759"/>
            <a:ext cx="6139973" cy="879475"/>
          </a:xfrm>
        </p:spPr>
        <p:txBody>
          <a:bodyPr>
            <a:normAutofit fontScale="90000"/>
          </a:bodyPr>
          <a:lstStyle/>
          <a:p>
            <a:pPr marL="342900" indent="-342900">
              <a:buFont typeface="Arial" panose="020B0604020202020204" pitchFamily="34" charset="0"/>
              <a:buChar char="•"/>
            </a:pPr>
            <a:r>
              <a:rPr lang="en-CA" sz="2200" cap="none" dirty="0">
                <a:solidFill>
                  <a:schemeClr val="tx1"/>
                </a:solidFill>
                <a:latin typeface="Arial" panose="020B0604020202020204" pitchFamily="34" charset="0"/>
                <a:cs typeface="Arial" panose="020B0604020202020204" pitchFamily="34" charset="0"/>
              </a:rPr>
              <a:t>Some attachment researchers  see attachment styles as dimensions not categories, meaning you may be predominantly secure but have a bit of anxious, avoidant or disorganized. This makes sense because children may develop different attachment styles to different caregivers</a:t>
            </a:r>
            <a:br>
              <a:rPr lang="en-CA" sz="2200" cap="none" dirty="0">
                <a:solidFill>
                  <a:schemeClr val="tx1"/>
                </a:solidFill>
                <a:latin typeface="Arial" panose="020B0604020202020204" pitchFamily="34" charset="0"/>
                <a:cs typeface="Arial" panose="020B0604020202020204" pitchFamily="34" charset="0"/>
              </a:rPr>
            </a:br>
            <a:br>
              <a:rPr lang="en-CA" sz="2200" cap="none" dirty="0">
                <a:solidFill>
                  <a:schemeClr val="tx1"/>
                </a:solidFill>
                <a:latin typeface="Arial" panose="020B0604020202020204" pitchFamily="34" charset="0"/>
                <a:cs typeface="Arial" panose="020B0604020202020204" pitchFamily="34" charset="0"/>
              </a:rPr>
            </a:br>
            <a:r>
              <a:rPr lang="en-CA" sz="2200" cap="none" dirty="0">
                <a:solidFill>
                  <a:schemeClr val="tx1"/>
                </a:solidFill>
                <a:latin typeface="Arial" panose="020B0604020202020204" pitchFamily="34" charset="0"/>
                <a:cs typeface="Arial" panose="020B0604020202020204" pitchFamily="34" charset="0"/>
              </a:rPr>
              <a:t>Diane Poole Heller’s free online attachment styles test is dimensional. Beware of its reliability.</a:t>
            </a:r>
            <a:br>
              <a:rPr lang="en-CA" sz="2200" cap="none" dirty="0">
                <a:solidFill>
                  <a:schemeClr val="tx1"/>
                </a:solidFill>
              </a:rPr>
            </a:br>
            <a:br>
              <a:rPr lang="en-CA" sz="2200" cap="none" dirty="0">
                <a:solidFill>
                  <a:schemeClr val="tx1"/>
                </a:solidFill>
              </a:rPr>
            </a:br>
            <a:br>
              <a:rPr lang="en-CA" sz="1600" cap="none" dirty="0">
                <a:solidFill>
                  <a:schemeClr val="bg1"/>
                </a:solidFill>
              </a:rPr>
            </a:br>
            <a:r>
              <a:rPr lang="en-CA" sz="1600" cap="none" dirty="0">
                <a:solidFill>
                  <a:schemeClr val="bg1"/>
                </a:solidFill>
              </a:rPr>
              <a:t> </a:t>
            </a:r>
          </a:p>
        </p:txBody>
      </p:sp>
      <p:pic>
        <p:nvPicPr>
          <p:cNvPr id="5" name="Picture 4" descr="A picture containing text, plaque, screenshot&#10;&#10;Description automatically generated">
            <a:extLst>
              <a:ext uri="{FF2B5EF4-FFF2-40B4-BE49-F238E27FC236}">
                <a16:creationId xmlns:a16="http://schemas.microsoft.com/office/drawing/2014/main" id="{F2CCAE1A-3E30-41CE-9289-882B187D8AB0}"/>
              </a:ext>
            </a:extLst>
          </p:cNvPr>
          <p:cNvPicPr>
            <a:picLocks noChangeAspect="1"/>
          </p:cNvPicPr>
          <p:nvPr/>
        </p:nvPicPr>
        <p:blipFill>
          <a:blip r:embed="rId3"/>
          <a:stretch>
            <a:fillRect/>
          </a:stretch>
        </p:blipFill>
        <p:spPr>
          <a:xfrm>
            <a:off x="-2080" y="0"/>
            <a:ext cx="5622952" cy="6858000"/>
          </a:xfrm>
          <a:prstGeom prst="rect">
            <a:avLst/>
          </a:prstGeom>
        </p:spPr>
      </p:pic>
      <p:pic>
        <p:nvPicPr>
          <p:cNvPr id="6" name="Picture 2" descr="IMG_4030[3091]">
            <a:extLst>
              <a:ext uri="{FF2B5EF4-FFF2-40B4-BE49-F238E27FC236}">
                <a16:creationId xmlns:a16="http://schemas.microsoft.com/office/drawing/2014/main" id="{357D91DB-376A-4DF2-B5FF-87F7F77CDB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71130" y="2985247"/>
            <a:ext cx="5130202" cy="37741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DE8EFA6-23C2-9925-90BF-138B6D7EEEC5}"/>
              </a:ext>
            </a:extLst>
          </p:cNvPr>
          <p:cNvSpPr>
            <a:spLocks noGrp="1"/>
          </p:cNvSpPr>
          <p:nvPr>
            <p:ph type="sldNum" sz="quarter" idx="12"/>
          </p:nvPr>
        </p:nvSpPr>
        <p:spPr/>
        <p:txBody>
          <a:bodyPr/>
          <a:lstStyle/>
          <a:p>
            <a:fld id="{DE029615-5FE5-4EA1-B607-8DEE73EA6451}" type="slidenum">
              <a:rPr lang="en-CA" smtClean="0"/>
              <a:t>70</a:t>
            </a:fld>
            <a:endParaRPr lang="en-CA"/>
          </a:p>
        </p:txBody>
      </p:sp>
    </p:spTree>
    <p:extLst>
      <p:ext uri="{BB962C8B-B14F-4D97-AF65-F5344CB8AC3E}">
        <p14:creationId xmlns:p14="http://schemas.microsoft.com/office/powerpoint/2010/main" val="1024445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F1E08A-CA6A-D6AE-D19B-F74DF0276EDE}"/>
              </a:ext>
            </a:extLst>
          </p:cNvPr>
          <p:cNvSpPr txBox="1"/>
          <p:nvPr/>
        </p:nvSpPr>
        <p:spPr>
          <a:xfrm>
            <a:off x="5070668" y="557444"/>
            <a:ext cx="7205221" cy="5743111"/>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2400" dirty="0"/>
              <a:t>We owe much of what we know about attachment and adult personality to L. Alan Sroufe.  Sroufe was the founder and principal investigator of the </a:t>
            </a:r>
            <a:r>
              <a:rPr lang="en-US" sz="2400" dirty="0">
                <a:solidFill>
                  <a:schemeClr val="bg1"/>
                </a:solidFill>
              </a:rPr>
              <a:t>Minnesota longitudinal study of parents and children </a:t>
            </a:r>
            <a:r>
              <a:rPr lang="en-US" sz="2400" dirty="0"/>
              <a:t>that began in 1975 and continues to the present.</a:t>
            </a:r>
          </a:p>
          <a:p>
            <a:pPr marL="285750" indent="-285750">
              <a:lnSpc>
                <a:spcPct val="90000"/>
              </a:lnSpc>
              <a:buFont typeface="Arial" panose="020B0604020202020204" pitchFamily="34" charset="0"/>
              <a:buChar char="•"/>
            </a:pPr>
            <a:r>
              <a:rPr lang="en-US" sz="2400" dirty="0"/>
              <a:t> The Minnesota longitudinal study recruited a sample of 267 first-time mothers in their third trimester of pregnancy through the many Minneapolis public health department branches. Wide-ranging assessments of the mother's characteristics, circumstances, parental expectations, and prenatal care were carried out when the mothers were recruited into the study. </a:t>
            </a:r>
          </a:p>
          <a:p>
            <a:pPr marL="285750" indent="-285750">
              <a:lnSpc>
                <a:spcPct val="90000"/>
              </a:lnSpc>
              <a:buFont typeface="Arial" panose="020B0604020202020204" pitchFamily="34" charset="0"/>
              <a:buChar char="•"/>
            </a:pPr>
            <a:r>
              <a:rPr lang="en-US" sz="2400" dirty="0"/>
              <a:t>The study focused on social relationship experiences: what people think about their experiences, risk and protective factors, and issues of continuity and change. </a:t>
            </a:r>
          </a:p>
        </p:txBody>
      </p:sp>
      <p:pic>
        <p:nvPicPr>
          <p:cNvPr id="6" name="Picture 5" descr="A book cover of a book&#10;&#10;Description automatically generated">
            <a:extLst>
              <a:ext uri="{FF2B5EF4-FFF2-40B4-BE49-F238E27FC236}">
                <a16:creationId xmlns:a16="http://schemas.microsoft.com/office/drawing/2014/main" id="{DCAAC94E-526B-FEEC-6DFC-38ADB8547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12" y="945291"/>
            <a:ext cx="4776053" cy="5636937"/>
          </a:xfrm>
          <a:prstGeom prst="rect">
            <a:avLst/>
          </a:prstGeom>
        </p:spPr>
      </p:pic>
      <p:sp>
        <p:nvSpPr>
          <p:cNvPr id="9" name="TextBox 8">
            <a:extLst>
              <a:ext uri="{FF2B5EF4-FFF2-40B4-BE49-F238E27FC236}">
                <a16:creationId xmlns:a16="http://schemas.microsoft.com/office/drawing/2014/main" id="{320EE4FE-B2D5-B127-9F18-AD4EA18F486C}"/>
              </a:ext>
            </a:extLst>
          </p:cNvPr>
          <p:cNvSpPr txBox="1"/>
          <p:nvPr/>
        </p:nvSpPr>
        <p:spPr>
          <a:xfrm>
            <a:off x="-289366" y="37225"/>
            <a:ext cx="5625408" cy="1261884"/>
          </a:xfrm>
          <a:prstGeom prst="rect">
            <a:avLst/>
          </a:prstGeom>
          <a:noFill/>
        </p:spPr>
        <p:txBody>
          <a:bodyPr wrap="square">
            <a:spAutoFit/>
          </a:bodyPr>
          <a:lstStyle/>
          <a:p>
            <a:pPr algn="ctr"/>
            <a:r>
              <a:rPr lang="en-CA" sz="2800" dirty="0">
                <a:solidFill>
                  <a:schemeClr val="bg1"/>
                </a:solidFill>
              </a:rPr>
              <a:t>ATTACHMENT OVER </a:t>
            </a:r>
          </a:p>
          <a:p>
            <a:pPr algn="ctr"/>
            <a:r>
              <a:rPr lang="en-CA" sz="2800" dirty="0">
                <a:solidFill>
                  <a:schemeClr val="bg1"/>
                </a:solidFill>
              </a:rPr>
              <a:t>THE LIFESPAN</a:t>
            </a:r>
            <a:br>
              <a:rPr lang="en-CA" sz="2000" dirty="0">
                <a:solidFill>
                  <a:schemeClr val="bg1"/>
                </a:solidFill>
              </a:rPr>
            </a:br>
            <a:endParaRPr lang="en-CA" sz="2000" dirty="0">
              <a:solidFill>
                <a:schemeClr val="bg1"/>
              </a:solidFill>
            </a:endParaRPr>
          </a:p>
        </p:txBody>
      </p:sp>
      <p:sp>
        <p:nvSpPr>
          <p:cNvPr id="2" name="Slide Number Placeholder 1">
            <a:extLst>
              <a:ext uri="{FF2B5EF4-FFF2-40B4-BE49-F238E27FC236}">
                <a16:creationId xmlns:a16="http://schemas.microsoft.com/office/drawing/2014/main" id="{F2CE446D-F214-D45D-6876-B5720D9E51EB}"/>
              </a:ext>
            </a:extLst>
          </p:cNvPr>
          <p:cNvSpPr>
            <a:spLocks noGrp="1"/>
          </p:cNvSpPr>
          <p:nvPr>
            <p:ph type="sldNum" sz="quarter" idx="12"/>
          </p:nvPr>
        </p:nvSpPr>
        <p:spPr/>
        <p:txBody>
          <a:bodyPr/>
          <a:lstStyle/>
          <a:p>
            <a:fld id="{DE029615-5FE5-4EA1-B607-8DEE73EA6451}" type="slidenum">
              <a:rPr lang="en-CA" smtClean="0"/>
              <a:t>71</a:t>
            </a:fld>
            <a:endParaRPr lang="en-CA"/>
          </a:p>
        </p:txBody>
      </p:sp>
    </p:spTree>
    <p:extLst>
      <p:ext uri="{BB962C8B-B14F-4D97-AF65-F5344CB8AC3E}">
        <p14:creationId xmlns:p14="http://schemas.microsoft.com/office/powerpoint/2010/main" val="12816880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F1E08A-CA6A-D6AE-D19B-F74DF0276EDE}"/>
              </a:ext>
            </a:extLst>
          </p:cNvPr>
          <p:cNvSpPr txBox="1"/>
          <p:nvPr/>
        </p:nvSpPr>
        <p:spPr>
          <a:xfrm>
            <a:off x="5104224" y="557444"/>
            <a:ext cx="7205221" cy="5743111"/>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US" sz="2400" dirty="0"/>
              <a:t>The goal of the study has been to trace the course of individual development and to understand the factors that led towards good outcomes or poor outcomes. </a:t>
            </a:r>
          </a:p>
          <a:p>
            <a:pPr marL="285750" indent="-285750">
              <a:lnSpc>
                <a:spcPct val="90000"/>
              </a:lnSpc>
              <a:buFont typeface="Arial" panose="020B0604020202020204" pitchFamily="34" charset="0"/>
              <a:buChar char="•"/>
            </a:pPr>
            <a:r>
              <a:rPr lang="en-US" sz="2400" dirty="0"/>
              <a:t>The investigators studied how people developed at different points in their lives and across diverse settings. Many of the study's findings are summarized in the book" the development of the person“</a:t>
            </a:r>
          </a:p>
          <a:p>
            <a:pPr marL="285750" indent="-285750">
              <a:lnSpc>
                <a:spcPct val="90000"/>
              </a:lnSpc>
              <a:buFont typeface="Arial" panose="020B0604020202020204" pitchFamily="34" charset="0"/>
              <a:buChar char="•"/>
            </a:pPr>
            <a:r>
              <a:rPr lang="en-US" sz="2400" dirty="0"/>
              <a:t>The investigators continued to assess mothers and children after the birth of the child. In infancy, assessments of parents, children's temperament, and observations of parent-child interactions were carried out at birth and at 3, 6 and 12 months. Thereafter assessments were conducted every six months until age 2 1/2, yearly through the third grade, three times between ages 9 and 13 and at ages 16, 17 1/2, 19, 23, 26 and 28. </a:t>
            </a:r>
          </a:p>
        </p:txBody>
      </p:sp>
      <p:pic>
        <p:nvPicPr>
          <p:cNvPr id="6" name="Picture 5" descr="A book cover of a book&#10;&#10;Description automatically generated">
            <a:extLst>
              <a:ext uri="{FF2B5EF4-FFF2-40B4-BE49-F238E27FC236}">
                <a16:creationId xmlns:a16="http://schemas.microsoft.com/office/drawing/2014/main" id="{DCAAC94E-526B-FEEC-6DFC-38ADB8547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12" y="945291"/>
            <a:ext cx="4776053" cy="5636937"/>
          </a:xfrm>
          <a:prstGeom prst="rect">
            <a:avLst/>
          </a:prstGeom>
        </p:spPr>
      </p:pic>
      <p:sp>
        <p:nvSpPr>
          <p:cNvPr id="9" name="TextBox 8">
            <a:extLst>
              <a:ext uri="{FF2B5EF4-FFF2-40B4-BE49-F238E27FC236}">
                <a16:creationId xmlns:a16="http://schemas.microsoft.com/office/drawing/2014/main" id="{320EE4FE-B2D5-B127-9F18-AD4EA18F486C}"/>
              </a:ext>
            </a:extLst>
          </p:cNvPr>
          <p:cNvSpPr txBox="1"/>
          <p:nvPr/>
        </p:nvSpPr>
        <p:spPr>
          <a:xfrm>
            <a:off x="-289366" y="37225"/>
            <a:ext cx="5625408" cy="1261884"/>
          </a:xfrm>
          <a:prstGeom prst="rect">
            <a:avLst/>
          </a:prstGeom>
          <a:noFill/>
        </p:spPr>
        <p:txBody>
          <a:bodyPr wrap="square">
            <a:spAutoFit/>
          </a:bodyPr>
          <a:lstStyle/>
          <a:p>
            <a:pPr algn="ctr"/>
            <a:r>
              <a:rPr lang="en-CA" sz="2800" dirty="0">
                <a:solidFill>
                  <a:schemeClr val="bg1"/>
                </a:solidFill>
              </a:rPr>
              <a:t>ATTACHMENT OVER </a:t>
            </a:r>
          </a:p>
          <a:p>
            <a:pPr algn="ctr"/>
            <a:r>
              <a:rPr lang="en-CA" sz="2800" dirty="0">
                <a:solidFill>
                  <a:schemeClr val="bg1"/>
                </a:solidFill>
              </a:rPr>
              <a:t>THE LIFESPAN</a:t>
            </a:r>
            <a:br>
              <a:rPr lang="en-CA" sz="2000" dirty="0">
                <a:solidFill>
                  <a:schemeClr val="bg1"/>
                </a:solidFill>
              </a:rPr>
            </a:br>
            <a:endParaRPr lang="en-CA" sz="2000" dirty="0">
              <a:solidFill>
                <a:schemeClr val="bg1"/>
              </a:solidFill>
            </a:endParaRPr>
          </a:p>
        </p:txBody>
      </p:sp>
      <p:sp>
        <p:nvSpPr>
          <p:cNvPr id="2" name="Slide Number Placeholder 1">
            <a:extLst>
              <a:ext uri="{FF2B5EF4-FFF2-40B4-BE49-F238E27FC236}">
                <a16:creationId xmlns:a16="http://schemas.microsoft.com/office/drawing/2014/main" id="{32C81152-7761-EAA0-4A70-DBCB97355F8B}"/>
              </a:ext>
            </a:extLst>
          </p:cNvPr>
          <p:cNvSpPr>
            <a:spLocks noGrp="1"/>
          </p:cNvSpPr>
          <p:nvPr>
            <p:ph type="sldNum" sz="quarter" idx="12"/>
          </p:nvPr>
        </p:nvSpPr>
        <p:spPr/>
        <p:txBody>
          <a:bodyPr/>
          <a:lstStyle/>
          <a:p>
            <a:fld id="{DE029615-5FE5-4EA1-B607-8DEE73EA6451}" type="slidenum">
              <a:rPr lang="en-CA" smtClean="0"/>
              <a:t>72</a:t>
            </a:fld>
            <a:endParaRPr lang="en-CA"/>
          </a:p>
        </p:txBody>
      </p:sp>
    </p:spTree>
    <p:extLst>
      <p:ext uri="{BB962C8B-B14F-4D97-AF65-F5344CB8AC3E}">
        <p14:creationId xmlns:p14="http://schemas.microsoft.com/office/powerpoint/2010/main" val="35604042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95675B-01F7-7864-92B9-FA529A92A190}"/>
              </a:ext>
            </a:extLst>
          </p:cNvPr>
          <p:cNvSpPr txBox="1"/>
          <p:nvPr/>
        </p:nvSpPr>
        <p:spPr>
          <a:xfrm>
            <a:off x="3856" y="631846"/>
            <a:ext cx="864781" cy="338554"/>
          </a:xfrm>
          <a:prstGeom prst="rect">
            <a:avLst/>
          </a:prstGeom>
          <a:noFill/>
        </p:spPr>
        <p:txBody>
          <a:bodyPr wrap="square">
            <a:spAutoFit/>
          </a:bodyPr>
          <a:lstStyle/>
          <a:p>
            <a:r>
              <a:rPr lang="en-CA" sz="1600" b="1" dirty="0">
                <a:solidFill>
                  <a:schemeClr val="bg1"/>
                </a:solidFill>
              </a:rPr>
              <a:t>secure</a:t>
            </a:r>
            <a:endParaRPr lang="en-CA" sz="1600" dirty="0"/>
          </a:p>
        </p:txBody>
      </p:sp>
      <p:sp>
        <p:nvSpPr>
          <p:cNvPr id="7" name="TextBox 6">
            <a:extLst>
              <a:ext uri="{FF2B5EF4-FFF2-40B4-BE49-F238E27FC236}">
                <a16:creationId xmlns:a16="http://schemas.microsoft.com/office/drawing/2014/main" id="{0D90A73B-2064-C633-4FBE-BDCF3FC3F4DC}"/>
              </a:ext>
            </a:extLst>
          </p:cNvPr>
          <p:cNvSpPr txBox="1"/>
          <p:nvPr/>
        </p:nvSpPr>
        <p:spPr>
          <a:xfrm>
            <a:off x="0" y="2910053"/>
            <a:ext cx="1595509" cy="338554"/>
          </a:xfrm>
          <a:prstGeom prst="rect">
            <a:avLst/>
          </a:prstGeom>
          <a:noFill/>
        </p:spPr>
        <p:txBody>
          <a:bodyPr wrap="square">
            <a:spAutoFit/>
          </a:bodyPr>
          <a:lstStyle/>
          <a:p>
            <a:r>
              <a:rPr lang="en-CA" sz="1600" b="1" dirty="0">
                <a:solidFill>
                  <a:schemeClr val="bg1"/>
                </a:solidFill>
              </a:rPr>
              <a:t>avoidant</a:t>
            </a:r>
            <a:endParaRPr lang="en-CA" sz="1600" dirty="0"/>
          </a:p>
        </p:txBody>
      </p:sp>
      <p:sp>
        <p:nvSpPr>
          <p:cNvPr id="9" name="TextBox 8">
            <a:extLst>
              <a:ext uri="{FF2B5EF4-FFF2-40B4-BE49-F238E27FC236}">
                <a16:creationId xmlns:a16="http://schemas.microsoft.com/office/drawing/2014/main" id="{9D36FD27-7F54-2387-AF5D-0243F560DE9E}"/>
              </a:ext>
            </a:extLst>
          </p:cNvPr>
          <p:cNvSpPr txBox="1"/>
          <p:nvPr/>
        </p:nvSpPr>
        <p:spPr>
          <a:xfrm>
            <a:off x="-57498" y="4896488"/>
            <a:ext cx="1595508" cy="307777"/>
          </a:xfrm>
          <a:prstGeom prst="rect">
            <a:avLst/>
          </a:prstGeom>
          <a:noFill/>
        </p:spPr>
        <p:txBody>
          <a:bodyPr wrap="square">
            <a:spAutoFit/>
          </a:bodyPr>
          <a:lstStyle/>
          <a:p>
            <a:r>
              <a:rPr lang="en-CA" sz="1400" b="1" dirty="0">
                <a:solidFill>
                  <a:schemeClr val="bg1"/>
                </a:solidFill>
              </a:rPr>
              <a:t>Ambivalent</a:t>
            </a:r>
            <a:endParaRPr lang="en-CA" sz="1400" dirty="0"/>
          </a:p>
        </p:txBody>
      </p:sp>
      <p:sp>
        <p:nvSpPr>
          <p:cNvPr id="11" name="TextBox 10">
            <a:extLst>
              <a:ext uri="{FF2B5EF4-FFF2-40B4-BE49-F238E27FC236}">
                <a16:creationId xmlns:a16="http://schemas.microsoft.com/office/drawing/2014/main" id="{8131BC72-E730-7A65-AFA1-ED177517A824}"/>
              </a:ext>
            </a:extLst>
          </p:cNvPr>
          <p:cNvSpPr txBox="1"/>
          <p:nvPr/>
        </p:nvSpPr>
        <p:spPr>
          <a:xfrm>
            <a:off x="1015185" y="293523"/>
            <a:ext cx="11036595" cy="369332"/>
          </a:xfrm>
          <a:prstGeom prst="rect">
            <a:avLst/>
          </a:prstGeom>
          <a:noFill/>
        </p:spPr>
        <p:txBody>
          <a:bodyPr wrap="square">
            <a:spAutoFit/>
          </a:bodyPr>
          <a:lstStyle/>
          <a:p>
            <a:r>
              <a:rPr lang="en-CA" b="1" dirty="0">
                <a:solidFill>
                  <a:schemeClr val="bg1"/>
                </a:solidFill>
              </a:rPr>
              <a:t>Mother               Baby         Strange situation     Preschool       Teachers         Aged 6            Mid childhood              Adult            </a:t>
            </a:r>
            <a:endParaRPr lang="en-CA" dirty="0"/>
          </a:p>
        </p:txBody>
      </p:sp>
      <p:sp>
        <p:nvSpPr>
          <p:cNvPr id="13" name="TextBox 12">
            <a:extLst>
              <a:ext uri="{FF2B5EF4-FFF2-40B4-BE49-F238E27FC236}">
                <a16:creationId xmlns:a16="http://schemas.microsoft.com/office/drawing/2014/main" id="{143F9250-1B80-337D-46A3-2DAD4AAB0D8D}"/>
              </a:ext>
            </a:extLst>
          </p:cNvPr>
          <p:cNvSpPr txBox="1"/>
          <p:nvPr/>
        </p:nvSpPr>
        <p:spPr>
          <a:xfrm>
            <a:off x="1109329" y="625288"/>
            <a:ext cx="1180215" cy="1415772"/>
          </a:xfrm>
          <a:prstGeom prst="rect">
            <a:avLst/>
          </a:prstGeom>
          <a:noFill/>
        </p:spPr>
        <p:txBody>
          <a:bodyPr wrap="square">
            <a:spAutoFit/>
          </a:bodyPr>
          <a:lstStyle/>
          <a:p>
            <a:r>
              <a:rPr lang="en-CA" sz="1200" dirty="0"/>
              <a:t>Is warm</a:t>
            </a:r>
            <a:r>
              <a:rPr lang="en-US" sz="1200" dirty="0"/>
              <a:t> , Sensitively attuned, consistent. Quickly responds to babies' cries</a:t>
            </a:r>
            <a:r>
              <a:rPr lang="en-US" sz="1400" dirty="0"/>
              <a:t>.</a:t>
            </a:r>
            <a:endParaRPr lang="en-CA" sz="1400" dirty="0"/>
          </a:p>
        </p:txBody>
      </p:sp>
      <p:sp>
        <p:nvSpPr>
          <p:cNvPr id="17" name="TextBox 16">
            <a:extLst>
              <a:ext uri="{FF2B5EF4-FFF2-40B4-BE49-F238E27FC236}">
                <a16:creationId xmlns:a16="http://schemas.microsoft.com/office/drawing/2014/main" id="{C4EFDB15-259F-21D2-CA89-5017A0D5D994}"/>
              </a:ext>
            </a:extLst>
          </p:cNvPr>
          <p:cNvSpPr txBox="1"/>
          <p:nvPr/>
        </p:nvSpPr>
        <p:spPr>
          <a:xfrm>
            <a:off x="2289544" y="566762"/>
            <a:ext cx="1396409" cy="1754326"/>
          </a:xfrm>
          <a:prstGeom prst="rect">
            <a:avLst/>
          </a:prstGeom>
          <a:noFill/>
        </p:spPr>
        <p:txBody>
          <a:bodyPr wrap="square">
            <a:spAutoFit/>
          </a:bodyPr>
          <a:lstStyle/>
          <a:p>
            <a:r>
              <a:rPr lang="en-US" sz="1200" dirty="0"/>
              <a:t>Readily explores using mother as secure base. Cries least of the three groups. Most compliant with mother. Most easily put down after being held.</a:t>
            </a:r>
            <a:endParaRPr lang="en-CA" sz="1200" dirty="0"/>
          </a:p>
        </p:txBody>
      </p:sp>
      <p:sp>
        <p:nvSpPr>
          <p:cNvPr id="19" name="TextBox 18">
            <a:extLst>
              <a:ext uri="{FF2B5EF4-FFF2-40B4-BE49-F238E27FC236}">
                <a16:creationId xmlns:a16="http://schemas.microsoft.com/office/drawing/2014/main" id="{05EC3161-43A4-6632-77C6-01FA7DC7A4B1}"/>
              </a:ext>
            </a:extLst>
          </p:cNvPr>
          <p:cNvSpPr txBox="1"/>
          <p:nvPr/>
        </p:nvSpPr>
        <p:spPr>
          <a:xfrm>
            <a:off x="3841181" y="650810"/>
            <a:ext cx="1232673" cy="1384995"/>
          </a:xfrm>
          <a:prstGeom prst="rect">
            <a:avLst/>
          </a:prstGeom>
          <a:noFill/>
        </p:spPr>
        <p:txBody>
          <a:bodyPr wrap="square">
            <a:spAutoFit/>
          </a:bodyPr>
          <a:lstStyle/>
          <a:p>
            <a:r>
              <a:rPr lang="en-US" sz="1200" dirty="0"/>
              <a:t>Actively seeks mother when distressed. Maintains contact on reunion, readily comforted.</a:t>
            </a:r>
            <a:endParaRPr lang="en-CA" sz="1200" dirty="0"/>
          </a:p>
        </p:txBody>
      </p:sp>
      <p:sp>
        <p:nvSpPr>
          <p:cNvPr id="21" name="TextBox 20">
            <a:extLst>
              <a:ext uri="{FF2B5EF4-FFF2-40B4-BE49-F238E27FC236}">
                <a16:creationId xmlns:a16="http://schemas.microsoft.com/office/drawing/2014/main" id="{C75C2E60-1796-8A7A-DF09-64CDB6A1120D}"/>
              </a:ext>
            </a:extLst>
          </p:cNvPr>
          <p:cNvSpPr txBox="1"/>
          <p:nvPr/>
        </p:nvSpPr>
        <p:spPr>
          <a:xfrm>
            <a:off x="5397795" y="598880"/>
            <a:ext cx="1396409" cy="1569660"/>
          </a:xfrm>
          <a:prstGeom prst="rect">
            <a:avLst/>
          </a:prstGeom>
          <a:noFill/>
        </p:spPr>
        <p:txBody>
          <a:bodyPr wrap="square">
            <a:spAutoFit/>
          </a:bodyPr>
          <a:lstStyle/>
          <a:p>
            <a:r>
              <a:rPr lang="en-US" sz="1200" dirty="0"/>
              <a:t>Easily makes friends. Popular. Flexible and resilient under stress. Spends more time with peers. Good self-esteem.</a:t>
            </a:r>
            <a:endParaRPr lang="en-CA" sz="1200" dirty="0"/>
          </a:p>
        </p:txBody>
      </p:sp>
      <p:sp>
        <p:nvSpPr>
          <p:cNvPr id="23" name="TextBox 22">
            <a:extLst>
              <a:ext uri="{FF2B5EF4-FFF2-40B4-BE49-F238E27FC236}">
                <a16:creationId xmlns:a16="http://schemas.microsoft.com/office/drawing/2014/main" id="{696F9F3F-E170-7414-EF73-6548EEE8E164}"/>
              </a:ext>
            </a:extLst>
          </p:cNvPr>
          <p:cNvSpPr txBox="1"/>
          <p:nvPr/>
        </p:nvSpPr>
        <p:spPr>
          <a:xfrm>
            <a:off x="6737499" y="705098"/>
            <a:ext cx="1049080" cy="1200329"/>
          </a:xfrm>
          <a:prstGeom prst="rect">
            <a:avLst/>
          </a:prstGeom>
          <a:noFill/>
        </p:spPr>
        <p:txBody>
          <a:bodyPr wrap="square">
            <a:spAutoFit/>
          </a:bodyPr>
          <a:lstStyle/>
          <a:p>
            <a:r>
              <a:rPr lang="en-US" sz="1200" dirty="0"/>
              <a:t>Treat  in warm, matter-of-fact, age-appropriate ways.</a:t>
            </a:r>
            <a:endParaRPr lang="en-CA" sz="1200" dirty="0"/>
          </a:p>
        </p:txBody>
      </p:sp>
      <p:sp>
        <p:nvSpPr>
          <p:cNvPr id="25" name="TextBox 24">
            <a:extLst>
              <a:ext uri="{FF2B5EF4-FFF2-40B4-BE49-F238E27FC236}">
                <a16:creationId xmlns:a16="http://schemas.microsoft.com/office/drawing/2014/main" id="{253A26C4-2863-98DB-FC04-19CE79679821}"/>
              </a:ext>
            </a:extLst>
          </p:cNvPr>
          <p:cNvSpPr txBox="1"/>
          <p:nvPr/>
        </p:nvSpPr>
        <p:spPr>
          <a:xfrm>
            <a:off x="7786579" y="631846"/>
            <a:ext cx="1438940" cy="1569660"/>
          </a:xfrm>
          <a:prstGeom prst="rect">
            <a:avLst/>
          </a:prstGeom>
          <a:noFill/>
        </p:spPr>
        <p:txBody>
          <a:bodyPr wrap="square">
            <a:spAutoFit/>
          </a:bodyPr>
          <a:lstStyle/>
          <a:p>
            <a:r>
              <a:rPr lang="en-US" sz="1200" dirty="0"/>
              <a:t>With parents: warm and enthusiastic. Able to be open and to engage in meaningful exchanges. Comfortable with physical contact.</a:t>
            </a:r>
            <a:endParaRPr lang="en-CA" sz="1200" dirty="0"/>
          </a:p>
        </p:txBody>
      </p:sp>
      <p:sp>
        <p:nvSpPr>
          <p:cNvPr id="27" name="TextBox 26">
            <a:extLst>
              <a:ext uri="{FF2B5EF4-FFF2-40B4-BE49-F238E27FC236}">
                <a16:creationId xmlns:a16="http://schemas.microsoft.com/office/drawing/2014/main" id="{4EBB4C49-14A2-9F90-A3A5-9C19CB5B911F}"/>
              </a:ext>
            </a:extLst>
          </p:cNvPr>
          <p:cNvSpPr txBox="1"/>
          <p:nvPr/>
        </p:nvSpPr>
        <p:spPr>
          <a:xfrm>
            <a:off x="9255287" y="647178"/>
            <a:ext cx="1438940" cy="830997"/>
          </a:xfrm>
          <a:prstGeom prst="rect">
            <a:avLst/>
          </a:prstGeom>
          <a:noFill/>
        </p:spPr>
        <p:txBody>
          <a:bodyPr wrap="square">
            <a:spAutoFit/>
          </a:bodyPr>
          <a:lstStyle/>
          <a:p>
            <a:r>
              <a:rPr lang="en-US" sz="1200" dirty="0"/>
              <a:t>Forms close friendships, and can sustain them in larger peer groups</a:t>
            </a:r>
            <a:endParaRPr lang="en-CA" sz="1200" dirty="0"/>
          </a:p>
        </p:txBody>
      </p:sp>
      <p:sp>
        <p:nvSpPr>
          <p:cNvPr id="31" name="TextBox 30">
            <a:extLst>
              <a:ext uri="{FF2B5EF4-FFF2-40B4-BE49-F238E27FC236}">
                <a16:creationId xmlns:a16="http://schemas.microsoft.com/office/drawing/2014/main" id="{AF8A79E3-1C69-D7D9-F53D-CF46AF91F179}"/>
              </a:ext>
            </a:extLst>
          </p:cNvPr>
          <p:cNvSpPr txBox="1"/>
          <p:nvPr/>
        </p:nvSpPr>
        <p:spPr>
          <a:xfrm>
            <a:off x="10621926" y="525261"/>
            <a:ext cx="1609060" cy="2123658"/>
          </a:xfrm>
          <a:prstGeom prst="rect">
            <a:avLst/>
          </a:prstGeom>
          <a:noFill/>
        </p:spPr>
        <p:txBody>
          <a:bodyPr wrap="square">
            <a:spAutoFit/>
          </a:bodyPr>
          <a:lstStyle/>
          <a:p>
            <a:r>
              <a:rPr lang="en-US" sz="1200" dirty="0"/>
              <a:t>Easy access to a wide range of feelings and memories, positive and negative. Balanced view of parents. If insecure in childhood, has worked through hurt and anger. Usually has securely attached children</a:t>
            </a:r>
            <a:endParaRPr lang="en-CA" sz="1200" dirty="0"/>
          </a:p>
        </p:txBody>
      </p:sp>
      <p:sp>
        <p:nvSpPr>
          <p:cNvPr id="33" name="TextBox 32">
            <a:extLst>
              <a:ext uri="{FF2B5EF4-FFF2-40B4-BE49-F238E27FC236}">
                <a16:creationId xmlns:a16="http://schemas.microsoft.com/office/drawing/2014/main" id="{025430FE-F92B-C4C0-8D6C-F838955FFD11}"/>
              </a:ext>
            </a:extLst>
          </p:cNvPr>
          <p:cNvSpPr txBox="1"/>
          <p:nvPr/>
        </p:nvSpPr>
        <p:spPr>
          <a:xfrm>
            <a:off x="1045586" y="2594890"/>
            <a:ext cx="1099845" cy="1754326"/>
          </a:xfrm>
          <a:prstGeom prst="rect">
            <a:avLst/>
          </a:prstGeom>
          <a:noFill/>
        </p:spPr>
        <p:txBody>
          <a:bodyPr wrap="square">
            <a:spAutoFit/>
          </a:bodyPr>
          <a:lstStyle/>
          <a:p>
            <a:r>
              <a:rPr lang="en-US" sz="1200" dirty="0"/>
              <a:t>Mother is often emotionally unavailable or rejecting. dislikes neediness may applaud independence</a:t>
            </a:r>
            <a:endParaRPr lang="en-CA" sz="1200" dirty="0"/>
          </a:p>
        </p:txBody>
      </p:sp>
      <p:sp>
        <p:nvSpPr>
          <p:cNvPr id="35" name="TextBox 34">
            <a:extLst>
              <a:ext uri="{FF2B5EF4-FFF2-40B4-BE49-F238E27FC236}">
                <a16:creationId xmlns:a16="http://schemas.microsoft.com/office/drawing/2014/main" id="{FF13CE1C-6D3D-9C79-29A4-DC236AA67EFB}"/>
              </a:ext>
            </a:extLst>
          </p:cNvPr>
          <p:cNvSpPr txBox="1"/>
          <p:nvPr/>
        </p:nvSpPr>
        <p:spPr>
          <a:xfrm>
            <a:off x="5258880" y="2530726"/>
            <a:ext cx="1196097" cy="1754326"/>
          </a:xfrm>
          <a:prstGeom prst="rect">
            <a:avLst/>
          </a:prstGeom>
          <a:noFill/>
        </p:spPr>
        <p:txBody>
          <a:bodyPr wrap="square">
            <a:spAutoFit/>
          </a:bodyPr>
          <a:lstStyle/>
          <a:p>
            <a:r>
              <a:rPr lang="en-US" sz="1200" dirty="0"/>
              <a:t>Often angry, aggressive, defiant. May be isolated, disliked. Hangs around teachers, withdraws when in pain.</a:t>
            </a:r>
            <a:endParaRPr lang="en-CA" sz="1200" dirty="0"/>
          </a:p>
        </p:txBody>
      </p:sp>
      <p:sp>
        <p:nvSpPr>
          <p:cNvPr id="37" name="TextBox 36">
            <a:extLst>
              <a:ext uri="{FF2B5EF4-FFF2-40B4-BE49-F238E27FC236}">
                <a16:creationId xmlns:a16="http://schemas.microsoft.com/office/drawing/2014/main" id="{905685DE-02AE-EFD4-DF88-07774BDD7F61}"/>
              </a:ext>
            </a:extLst>
          </p:cNvPr>
          <p:cNvSpPr txBox="1"/>
          <p:nvPr/>
        </p:nvSpPr>
        <p:spPr>
          <a:xfrm>
            <a:off x="3747079" y="2603452"/>
            <a:ext cx="1275694" cy="646331"/>
          </a:xfrm>
          <a:prstGeom prst="rect">
            <a:avLst/>
          </a:prstGeom>
          <a:noFill/>
        </p:spPr>
        <p:txBody>
          <a:bodyPr wrap="square">
            <a:spAutoFit/>
          </a:bodyPr>
          <a:lstStyle/>
          <a:p>
            <a:r>
              <a:rPr lang="en-US" sz="1200" dirty="0"/>
              <a:t>Avoids mother when distressed, seems blasé</a:t>
            </a:r>
            <a:endParaRPr lang="en-CA" sz="1200" dirty="0"/>
          </a:p>
        </p:txBody>
      </p:sp>
      <p:sp>
        <p:nvSpPr>
          <p:cNvPr id="39" name="TextBox 38">
            <a:extLst>
              <a:ext uri="{FF2B5EF4-FFF2-40B4-BE49-F238E27FC236}">
                <a16:creationId xmlns:a16="http://schemas.microsoft.com/office/drawing/2014/main" id="{93A1B7D5-87BD-2991-197D-5237A7680C34}"/>
              </a:ext>
            </a:extLst>
          </p:cNvPr>
          <p:cNvSpPr txBox="1"/>
          <p:nvPr/>
        </p:nvSpPr>
        <p:spPr>
          <a:xfrm>
            <a:off x="7748565" y="2696168"/>
            <a:ext cx="1371637" cy="1200329"/>
          </a:xfrm>
          <a:prstGeom prst="rect">
            <a:avLst/>
          </a:prstGeom>
          <a:noFill/>
        </p:spPr>
        <p:txBody>
          <a:bodyPr wrap="square">
            <a:spAutoFit/>
          </a:bodyPr>
          <a:lstStyle/>
          <a:p>
            <a:r>
              <a:rPr lang="en-US" sz="1200" dirty="0"/>
              <a:t>With parents: abrupt, neutral, unenthusiastic exchanges. Absence of warm physical contact</a:t>
            </a:r>
            <a:endParaRPr lang="en-CA" sz="1200" dirty="0"/>
          </a:p>
        </p:txBody>
      </p:sp>
      <p:sp>
        <p:nvSpPr>
          <p:cNvPr id="41" name="TextBox 40">
            <a:extLst>
              <a:ext uri="{FF2B5EF4-FFF2-40B4-BE49-F238E27FC236}">
                <a16:creationId xmlns:a16="http://schemas.microsoft.com/office/drawing/2014/main" id="{80B1D33D-B5AF-66CD-6F21-BC78DEDCCB7E}"/>
              </a:ext>
            </a:extLst>
          </p:cNvPr>
          <p:cNvSpPr txBox="1"/>
          <p:nvPr/>
        </p:nvSpPr>
        <p:spPr>
          <a:xfrm>
            <a:off x="6618616" y="2782669"/>
            <a:ext cx="901997" cy="646331"/>
          </a:xfrm>
          <a:prstGeom prst="rect">
            <a:avLst/>
          </a:prstGeom>
          <a:noFill/>
        </p:spPr>
        <p:txBody>
          <a:bodyPr wrap="square">
            <a:spAutoFit/>
          </a:bodyPr>
          <a:lstStyle/>
          <a:p>
            <a:r>
              <a:rPr lang="en-CA" sz="1200" dirty="0"/>
              <a:t>Become controlling and angry</a:t>
            </a:r>
          </a:p>
        </p:txBody>
      </p:sp>
      <p:sp>
        <p:nvSpPr>
          <p:cNvPr id="43" name="TextBox 42">
            <a:extLst>
              <a:ext uri="{FF2B5EF4-FFF2-40B4-BE49-F238E27FC236}">
                <a16:creationId xmlns:a16="http://schemas.microsoft.com/office/drawing/2014/main" id="{D8B11BE7-C48F-76EA-DD9B-379537421264}"/>
              </a:ext>
            </a:extLst>
          </p:cNvPr>
          <p:cNvSpPr txBox="1"/>
          <p:nvPr/>
        </p:nvSpPr>
        <p:spPr>
          <a:xfrm>
            <a:off x="9220508" y="2623059"/>
            <a:ext cx="1196097" cy="1569660"/>
          </a:xfrm>
          <a:prstGeom prst="rect">
            <a:avLst/>
          </a:prstGeom>
          <a:noFill/>
        </p:spPr>
        <p:txBody>
          <a:bodyPr wrap="square">
            <a:spAutoFit/>
          </a:bodyPr>
          <a:lstStyle/>
          <a:p>
            <a:r>
              <a:rPr lang="en-US" sz="1200" dirty="0"/>
              <a:t>No close friends, or friendships marked by exclusivity, jealousy. Often isolated from the group</a:t>
            </a:r>
            <a:endParaRPr lang="en-CA" sz="1200" dirty="0"/>
          </a:p>
        </p:txBody>
      </p:sp>
      <p:sp>
        <p:nvSpPr>
          <p:cNvPr id="45" name="TextBox 44">
            <a:extLst>
              <a:ext uri="{FF2B5EF4-FFF2-40B4-BE49-F238E27FC236}">
                <a16:creationId xmlns:a16="http://schemas.microsoft.com/office/drawing/2014/main" id="{3884B01C-ABB6-00BE-6AEF-79C71594F1DD}"/>
              </a:ext>
            </a:extLst>
          </p:cNvPr>
          <p:cNvSpPr txBox="1"/>
          <p:nvPr/>
        </p:nvSpPr>
        <p:spPr>
          <a:xfrm>
            <a:off x="2233515" y="2516003"/>
            <a:ext cx="1399250" cy="1938992"/>
          </a:xfrm>
          <a:prstGeom prst="rect">
            <a:avLst/>
          </a:prstGeom>
          <a:noFill/>
        </p:spPr>
        <p:txBody>
          <a:bodyPr wrap="square">
            <a:spAutoFit/>
          </a:bodyPr>
          <a:lstStyle/>
          <a:p>
            <a:r>
              <a:rPr lang="en-US" sz="1200" dirty="0"/>
              <a:t>By the end of the first year, baby seeks little physical contact with mother, randomly angry with her, and responsive to being held but often upset when put down</a:t>
            </a:r>
            <a:endParaRPr lang="en-CA" sz="1200" dirty="0"/>
          </a:p>
        </p:txBody>
      </p:sp>
      <p:sp>
        <p:nvSpPr>
          <p:cNvPr id="47" name="TextBox 46">
            <a:extLst>
              <a:ext uri="{FF2B5EF4-FFF2-40B4-BE49-F238E27FC236}">
                <a16:creationId xmlns:a16="http://schemas.microsoft.com/office/drawing/2014/main" id="{C2409237-B9BD-1D48-CCA1-9452FE83CA23}"/>
              </a:ext>
            </a:extLst>
          </p:cNvPr>
          <p:cNvSpPr txBox="1"/>
          <p:nvPr/>
        </p:nvSpPr>
        <p:spPr>
          <a:xfrm>
            <a:off x="10516761" y="2695991"/>
            <a:ext cx="1604355" cy="1938992"/>
          </a:xfrm>
          <a:prstGeom prst="rect">
            <a:avLst/>
          </a:prstGeom>
          <a:noFill/>
        </p:spPr>
        <p:txBody>
          <a:bodyPr wrap="square">
            <a:spAutoFit/>
          </a:bodyPr>
          <a:lstStyle/>
          <a:p>
            <a:r>
              <a:rPr lang="en-US" sz="1200" dirty="0"/>
              <a:t>Dismissing of the importance of love and connection. Often idealizes parents</a:t>
            </a:r>
            <a:r>
              <a:rPr lang="en-CA" sz="1200" dirty="0"/>
              <a:t> but actual memories don't corroborate. Shallow, if any self-reflection.</a:t>
            </a:r>
            <a:r>
              <a:rPr lang="en-US" sz="1200" dirty="0"/>
              <a:t> Usually has avoidantly attached children</a:t>
            </a:r>
            <a:endParaRPr lang="en-CA" sz="1200" dirty="0"/>
          </a:p>
          <a:p>
            <a:endParaRPr lang="en-CA" sz="1200" dirty="0"/>
          </a:p>
        </p:txBody>
      </p:sp>
      <p:sp>
        <p:nvSpPr>
          <p:cNvPr id="51" name="TextBox 50">
            <a:extLst>
              <a:ext uri="{FF2B5EF4-FFF2-40B4-BE49-F238E27FC236}">
                <a16:creationId xmlns:a16="http://schemas.microsoft.com/office/drawing/2014/main" id="{9B16AC02-65A1-719B-F77D-13EF2A526897}"/>
              </a:ext>
            </a:extLst>
          </p:cNvPr>
          <p:cNvSpPr txBox="1"/>
          <p:nvPr/>
        </p:nvSpPr>
        <p:spPr>
          <a:xfrm>
            <a:off x="2156251" y="4617812"/>
            <a:ext cx="1232584" cy="2123658"/>
          </a:xfrm>
          <a:prstGeom prst="rect">
            <a:avLst/>
          </a:prstGeom>
          <a:noFill/>
        </p:spPr>
        <p:txBody>
          <a:bodyPr wrap="square">
            <a:spAutoFit/>
          </a:bodyPr>
          <a:lstStyle/>
          <a:p>
            <a:r>
              <a:rPr lang="en-US" sz="1200" dirty="0"/>
              <a:t>Baby cries a lot, Is clingy and demanding, often angry, upset by small separations, chronically anxious in relation to mother, limited in exploration.</a:t>
            </a:r>
            <a:endParaRPr lang="en-CA" sz="1200" dirty="0"/>
          </a:p>
        </p:txBody>
      </p:sp>
      <p:sp>
        <p:nvSpPr>
          <p:cNvPr id="53" name="TextBox 52">
            <a:extLst>
              <a:ext uri="{FF2B5EF4-FFF2-40B4-BE49-F238E27FC236}">
                <a16:creationId xmlns:a16="http://schemas.microsoft.com/office/drawing/2014/main" id="{A450C246-0F5D-5005-C880-08A47C7A2DF8}"/>
              </a:ext>
            </a:extLst>
          </p:cNvPr>
          <p:cNvSpPr txBox="1"/>
          <p:nvPr/>
        </p:nvSpPr>
        <p:spPr>
          <a:xfrm>
            <a:off x="9374654" y="4689460"/>
            <a:ext cx="1041951" cy="1938992"/>
          </a:xfrm>
          <a:prstGeom prst="rect">
            <a:avLst/>
          </a:prstGeom>
          <a:noFill/>
        </p:spPr>
        <p:txBody>
          <a:bodyPr wrap="square">
            <a:spAutoFit/>
          </a:bodyPr>
          <a:lstStyle/>
          <a:p>
            <a:r>
              <a:rPr lang="en-US" sz="1200" dirty="0"/>
              <a:t>Trouble functioning in peer groups. Difficulty sustaining friendships when in larger groups.</a:t>
            </a:r>
            <a:endParaRPr lang="en-CA" sz="1200" dirty="0"/>
          </a:p>
        </p:txBody>
      </p:sp>
      <p:sp>
        <p:nvSpPr>
          <p:cNvPr id="55" name="TextBox 54">
            <a:extLst>
              <a:ext uri="{FF2B5EF4-FFF2-40B4-BE49-F238E27FC236}">
                <a16:creationId xmlns:a16="http://schemas.microsoft.com/office/drawing/2014/main" id="{C9C4FED6-FE5E-74AD-6557-638BDBDFFB92}"/>
              </a:ext>
            </a:extLst>
          </p:cNvPr>
          <p:cNvSpPr txBox="1"/>
          <p:nvPr/>
        </p:nvSpPr>
        <p:spPr>
          <a:xfrm>
            <a:off x="3768237" y="4942654"/>
            <a:ext cx="1233377" cy="1200329"/>
          </a:xfrm>
          <a:prstGeom prst="rect">
            <a:avLst/>
          </a:prstGeom>
          <a:noFill/>
        </p:spPr>
        <p:txBody>
          <a:bodyPr wrap="square">
            <a:spAutoFit/>
          </a:bodyPr>
          <a:lstStyle/>
          <a:p>
            <a:r>
              <a:rPr lang="en-US" sz="1200" dirty="0"/>
              <a:t>Difficult to sooth after separation. Angry and seeking comfort simultaneously.</a:t>
            </a:r>
            <a:endParaRPr lang="en-CA" sz="1200" dirty="0"/>
          </a:p>
        </p:txBody>
      </p:sp>
      <p:sp>
        <p:nvSpPr>
          <p:cNvPr id="57" name="TextBox 56">
            <a:extLst>
              <a:ext uri="{FF2B5EF4-FFF2-40B4-BE49-F238E27FC236}">
                <a16:creationId xmlns:a16="http://schemas.microsoft.com/office/drawing/2014/main" id="{289A90CF-D5F6-FD08-ED8D-6988400F89B8}"/>
              </a:ext>
            </a:extLst>
          </p:cNvPr>
          <p:cNvSpPr txBox="1"/>
          <p:nvPr/>
        </p:nvSpPr>
        <p:spPr>
          <a:xfrm>
            <a:off x="907134" y="4802478"/>
            <a:ext cx="1080996" cy="1754326"/>
          </a:xfrm>
          <a:prstGeom prst="rect">
            <a:avLst/>
          </a:prstGeom>
          <a:noFill/>
        </p:spPr>
        <p:txBody>
          <a:bodyPr wrap="square">
            <a:spAutoFit/>
          </a:bodyPr>
          <a:lstStyle/>
          <a:p>
            <a:r>
              <a:rPr lang="en-US" sz="1200" dirty="0"/>
              <a:t>Mother is unpredictable or chaotic. Often attentive but out of sync with baby. Most tuned in to baby's fear</a:t>
            </a:r>
            <a:endParaRPr lang="en-CA" sz="1200" dirty="0"/>
          </a:p>
        </p:txBody>
      </p:sp>
      <p:sp>
        <p:nvSpPr>
          <p:cNvPr id="59" name="TextBox 58">
            <a:extLst>
              <a:ext uri="{FF2B5EF4-FFF2-40B4-BE49-F238E27FC236}">
                <a16:creationId xmlns:a16="http://schemas.microsoft.com/office/drawing/2014/main" id="{4E5CE157-E7AF-AEA2-807D-62AC9AFE8D85}"/>
              </a:ext>
            </a:extLst>
          </p:cNvPr>
          <p:cNvSpPr txBox="1"/>
          <p:nvPr/>
        </p:nvSpPr>
        <p:spPr>
          <a:xfrm>
            <a:off x="5180373" y="4827972"/>
            <a:ext cx="1353110" cy="1754326"/>
          </a:xfrm>
          <a:prstGeom prst="rect">
            <a:avLst/>
          </a:prstGeom>
          <a:noFill/>
        </p:spPr>
        <p:txBody>
          <a:bodyPr wrap="square">
            <a:spAutoFit/>
          </a:bodyPr>
          <a:lstStyle/>
          <a:p>
            <a:r>
              <a:rPr lang="en-US" sz="1200" dirty="0"/>
              <a:t>Regretful and easily overwhelmed by anxiety. In mature, overly dependent on teacher. May be victimized by bullies.</a:t>
            </a:r>
            <a:endParaRPr lang="en-CA" sz="1200" dirty="0"/>
          </a:p>
        </p:txBody>
      </p:sp>
      <p:sp>
        <p:nvSpPr>
          <p:cNvPr id="61" name="TextBox 60">
            <a:extLst>
              <a:ext uri="{FF2B5EF4-FFF2-40B4-BE49-F238E27FC236}">
                <a16:creationId xmlns:a16="http://schemas.microsoft.com/office/drawing/2014/main" id="{802E565F-F452-8E0F-150D-4F427E66E3DA}"/>
              </a:ext>
            </a:extLst>
          </p:cNvPr>
          <p:cNvSpPr txBox="1"/>
          <p:nvPr/>
        </p:nvSpPr>
        <p:spPr>
          <a:xfrm>
            <a:off x="7811417" y="4827972"/>
            <a:ext cx="1245931" cy="1569660"/>
          </a:xfrm>
          <a:prstGeom prst="rect">
            <a:avLst/>
          </a:prstGeom>
          <a:noFill/>
        </p:spPr>
        <p:txBody>
          <a:bodyPr wrap="square">
            <a:spAutoFit/>
          </a:bodyPr>
          <a:lstStyle/>
          <a:p>
            <a:r>
              <a:rPr lang="en-US" sz="1200" dirty="0"/>
              <a:t>Mixes intimacy seeking with hostility. Affect is cute or ingratiating. Maybe worried about mother’s when apart</a:t>
            </a:r>
            <a:endParaRPr lang="en-CA" sz="1200" dirty="0"/>
          </a:p>
        </p:txBody>
      </p:sp>
      <p:sp>
        <p:nvSpPr>
          <p:cNvPr id="63" name="TextBox 62">
            <a:extLst>
              <a:ext uri="{FF2B5EF4-FFF2-40B4-BE49-F238E27FC236}">
                <a16:creationId xmlns:a16="http://schemas.microsoft.com/office/drawing/2014/main" id="{69FC8690-F561-C647-CB63-B9A2CAFFA9F4}"/>
              </a:ext>
            </a:extLst>
          </p:cNvPr>
          <p:cNvSpPr txBox="1"/>
          <p:nvPr/>
        </p:nvSpPr>
        <p:spPr>
          <a:xfrm>
            <a:off x="6602818" y="5014376"/>
            <a:ext cx="994889" cy="830997"/>
          </a:xfrm>
          <a:prstGeom prst="rect">
            <a:avLst/>
          </a:prstGeom>
          <a:noFill/>
        </p:spPr>
        <p:txBody>
          <a:bodyPr wrap="square">
            <a:spAutoFit/>
          </a:bodyPr>
          <a:lstStyle/>
          <a:p>
            <a:r>
              <a:rPr lang="en-US" sz="1200" dirty="0"/>
              <a:t>Teachers indulge, excuse, and infantilize</a:t>
            </a:r>
            <a:endParaRPr lang="en-CA" sz="1200" dirty="0"/>
          </a:p>
        </p:txBody>
      </p:sp>
      <p:sp>
        <p:nvSpPr>
          <p:cNvPr id="67" name="TextBox 66">
            <a:extLst>
              <a:ext uri="{FF2B5EF4-FFF2-40B4-BE49-F238E27FC236}">
                <a16:creationId xmlns:a16="http://schemas.microsoft.com/office/drawing/2014/main" id="{89DB9282-681F-2CA0-0615-F32AA0D9CC76}"/>
              </a:ext>
            </a:extLst>
          </p:cNvPr>
          <p:cNvSpPr txBox="1"/>
          <p:nvPr/>
        </p:nvSpPr>
        <p:spPr>
          <a:xfrm>
            <a:off x="10792047" y="4682055"/>
            <a:ext cx="1329069" cy="2123658"/>
          </a:xfrm>
          <a:prstGeom prst="rect">
            <a:avLst/>
          </a:prstGeom>
          <a:noFill/>
        </p:spPr>
        <p:txBody>
          <a:bodyPr wrap="square">
            <a:spAutoFit/>
          </a:bodyPr>
          <a:lstStyle/>
          <a:p>
            <a:r>
              <a:rPr lang="en-US" sz="1200" dirty="0"/>
              <a:t>Still embroiled with anger and hurt at parents. Unable to see own responsibility in relationships. Dreads abandonment. Usually has ambivalent attached children</a:t>
            </a:r>
            <a:endParaRPr lang="en-CA" sz="1200" dirty="0"/>
          </a:p>
        </p:txBody>
      </p:sp>
      <p:sp>
        <p:nvSpPr>
          <p:cNvPr id="3" name="TextBox 2">
            <a:extLst>
              <a:ext uri="{FF2B5EF4-FFF2-40B4-BE49-F238E27FC236}">
                <a16:creationId xmlns:a16="http://schemas.microsoft.com/office/drawing/2014/main" id="{3D20F5DC-F9F2-E0E5-605C-E9DC02FDB7B7}"/>
              </a:ext>
            </a:extLst>
          </p:cNvPr>
          <p:cNvSpPr txBox="1"/>
          <p:nvPr/>
        </p:nvSpPr>
        <p:spPr>
          <a:xfrm>
            <a:off x="835979" y="-148712"/>
            <a:ext cx="11161059" cy="584775"/>
          </a:xfrm>
          <a:prstGeom prst="rect">
            <a:avLst/>
          </a:prstGeom>
          <a:noFill/>
        </p:spPr>
        <p:txBody>
          <a:bodyPr wrap="square">
            <a:spAutoFit/>
          </a:bodyPr>
          <a:lstStyle/>
          <a:p>
            <a:r>
              <a:rPr lang="en-US" sz="3200" dirty="0">
                <a:solidFill>
                  <a:schemeClr val="bg1"/>
                </a:solidFill>
              </a:rPr>
              <a:t>KEY FINDINGS OF THE MINNESOTA LONGITUDINAL STUDY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D4B825C8-7752-3598-5F6C-3B938F1CB6C2}"/>
              </a:ext>
            </a:extLst>
          </p:cNvPr>
          <p:cNvSpPr>
            <a:spLocks noGrp="1"/>
          </p:cNvSpPr>
          <p:nvPr>
            <p:ph type="sldNum" sz="quarter" idx="12"/>
          </p:nvPr>
        </p:nvSpPr>
        <p:spPr/>
        <p:txBody>
          <a:bodyPr/>
          <a:lstStyle/>
          <a:p>
            <a:fld id="{DE029615-5FE5-4EA1-B607-8DEE73EA6451}" type="slidenum">
              <a:rPr lang="en-CA" smtClean="0"/>
              <a:t>73</a:t>
            </a:fld>
            <a:endParaRPr lang="en-CA"/>
          </a:p>
        </p:txBody>
      </p:sp>
    </p:spTree>
    <p:extLst>
      <p:ext uri="{BB962C8B-B14F-4D97-AF65-F5344CB8AC3E}">
        <p14:creationId xmlns:p14="http://schemas.microsoft.com/office/powerpoint/2010/main" val="136270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P spid="21" grpId="0"/>
      <p:bldP spid="23" grpId="0"/>
      <p:bldP spid="25" grpId="0"/>
      <p:bldP spid="27" grpId="0"/>
      <p:bldP spid="31" grpId="0"/>
      <p:bldP spid="33" grpId="0"/>
      <p:bldP spid="35" grpId="0"/>
      <p:bldP spid="37" grpId="0"/>
      <p:bldP spid="39" grpId="0"/>
      <p:bldP spid="41" grpId="0"/>
      <p:bldP spid="43" grpId="0"/>
      <p:bldP spid="45" grpId="0"/>
      <p:bldP spid="47" grpId="0"/>
      <p:bldP spid="51" grpId="0"/>
      <p:bldP spid="53" grpId="0"/>
      <p:bldP spid="55" grpId="0"/>
      <p:bldP spid="57" grpId="0"/>
      <p:bldP spid="59" grpId="0"/>
      <p:bldP spid="61" grpId="0"/>
      <p:bldP spid="63" grpId="0"/>
      <p:bldP spid="6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462267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D7E9AC-1B9F-D448-25C6-A9AD49FE7369}"/>
              </a:ext>
            </a:extLst>
          </p:cNvPr>
          <p:cNvSpPr txBox="1"/>
          <p:nvPr/>
        </p:nvSpPr>
        <p:spPr>
          <a:xfrm>
            <a:off x="5623071" y="4095606"/>
            <a:ext cx="5990751" cy="1200329"/>
          </a:xfrm>
          <a:prstGeom prst="rect">
            <a:avLst/>
          </a:prstGeom>
          <a:noFill/>
        </p:spPr>
        <p:txBody>
          <a:bodyPr wrap="square">
            <a:spAutoFit/>
          </a:bodyPr>
          <a:lstStyle/>
          <a:p>
            <a:r>
              <a:rPr lang="en-US" sz="2400" dirty="0"/>
              <a:t>We've talked about some of the problems that arise from insecure types of attachment. What are the benefits of having secure attachment?</a:t>
            </a:r>
            <a:endParaRPr lang="en-CA" sz="2400" dirty="0"/>
          </a:p>
        </p:txBody>
      </p:sp>
      <p:sp>
        <p:nvSpPr>
          <p:cNvPr id="2" name="Slide Number Placeholder 1">
            <a:extLst>
              <a:ext uri="{FF2B5EF4-FFF2-40B4-BE49-F238E27FC236}">
                <a16:creationId xmlns:a16="http://schemas.microsoft.com/office/drawing/2014/main" id="{04D8AE52-FBEB-857B-ED48-949D32C93E23}"/>
              </a:ext>
            </a:extLst>
          </p:cNvPr>
          <p:cNvSpPr>
            <a:spLocks noGrp="1"/>
          </p:cNvSpPr>
          <p:nvPr>
            <p:ph type="sldNum" sz="quarter" idx="12"/>
          </p:nvPr>
        </p:nvSpPr>
        <p:spPr/>
        <p:txBody>
          <a:bodyPr/>
          <a:lstStyle/>
          <a:p>
            <a:fld id="{DE029615-5FE5-4EA1-B607-8DEE73EA6451}" type="slidenum">
              <a:rPr lang="en-CA" smtClean="0"/>
              <a:t>74</a:t>
            </a:fld>
            <a:endParaRPr lang="en-CA"/>
          </a:p>
        </p:txBody>
      </p:sp>
    </p:spTree>
    <p:extLst>
      <p:ext uri="{BB962C8B-B14F-4D97-AF65-F5344CB8AC3E}">
        <p14:creationId xmlns:p14="http://schemas.microsoft.com/office/powerpoint/2010/main" val="4224648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DA48B68-F9F1-4FBB-B862-ADAD20A11196}"/>
              </a:ext>
            </a:extLst>
          </p:cNvPr>
          <p:cNvSpPr>
            <a:spLocks noGrp="1"/>
          </p:cNvSpPr>
          <p:nvPr>
            <p:ph type="title" idx="4294967295"/>
          </p:nvPr>
        </p:nvSpPr>
        <p:spPr>
          <a:xfrm>
            <a:off x="685800" y="-284521"/>
            <a:ext cx="10820400" cy="1504950"/>
          </a:xfrm>
        </p:spPr>
        <p:txBody>
          <a:bodyPr>
            <a:normAutofit/>
          </a:bodyPr>
          <a:lstStyle/>
          <a:p>
            <a:pPr algn="ctr"/>
            <a:r>
              <a:rPr lang="en-CA" dirty="0">
                <a:solidFill>
                  <a:schemeClr val="bg1"/>
                </a:solidFill>
              </a:rPr>
              <a:t>The gifts of secure attachment</a:t>
            </a:r>
          </a:p>
        </p:txBody>
      </p:sp>
      <p:sp>
        <p:nvSpPr>
          <p:cNvPr id="10" name="Content Placeholder 9">
            <a:extLst>
              <a:ext uri="{FF2B5EF4-FFF2-40B4-BE49-F238E27FC236}">
                <a16:creationId xmlns:a16="http://schemas.microsoft.com/office/drawing/2014/main" id="{0A051130-9C1B-4E4F-9306-11F81959D909}"/>
              </a:ext>
            </a:extLst>
          </p:cNvPr>
          <p:cNvSpPr>
            <a:spLocks noGrp="1"/>
          </p:cNvSpPr>
          <p:nvPr>
            <p:ph idx="4294967295"/>
          </p:nvPr>
        </p:nvSpPr>
        <p:spPr>
          <a:xfrm>
            <a:off x="68262" y="852441"/>
            <a:ext cx="6027738" cy="5573713"/>
          </a:xfrm>
        </p:spPr>
        <p:txBody>
          <a:bodyPr>
            <a:noAutofit/>
          </a:bodyPr>
          <a:lstStyle/>
          <a:p>
            <a:r>
              <a:rPr lang="en-CA" sz="2000" dirty="0">
                <a:latin typeface="Arial" panose="020B0604020202020204" pitchFamily="34" charset="0"/>
                <a:cs typeface="Arial" panose="020B0604020202020204" pitchFamily="34" charset="0"/>
              </a:rPr>
              <a:t>Secure attachment contributes to good mental health in that it confers on securely attached adults' psychological “gifts” which include:</a:t>
            </a:r>
          </a:p>
          <a:p>
            <a:r>
              <a:rPr lang="en-CA" sz="2000" dirty="0">
                <a:solidFill>
                  <a:schemeClr val="bg1"/>
                </a:solidFill>
                <a:latin typeface="Arial" panose="020B0604020202020204" pitchFamily="34" charset="0"/>
                <a:cs typeface="Arial" panose="020B0604020202020204" pitchFamily="34" charset="0"/>
              </a:rPr>
              <a:t>1) </a:t>
            </a:r>
            <a:r>
              <a:rPr lang="en-CA" sz="2000" dirty="0">
                <a:latin typeface="Arial" panose="020B0604020202020204" pitchFamily="34" charset="0"/>
                <a:cs typeface="Arial" panose="020B0604020202020204" pitchFamily="34" charset="0"/>
              </a:rPr>
              <a:t>A healthy relation to self; positive self-esteem and a clear sense of self ( perception of the collection of characteristics that define you.)</a:t>
            </a:r>
          </a:p>
          <a:p>
            <a:r>
              <a:rPr lang="en-CA" sz="2000" dirty="0">
                <a:solidFill>
                  <a:schemeClr val="bg1"/>
                </a:solidFill>
                <a:latin typeface="Arial" panose="020B0604020202020204" pitchFamily="34" charset="0"/>
                <a:cs typeface="Arial" panose="020B0604020202020204" pitchFamily="34" charset="0"/>
              </a:rPr>
              <a:t>2) </a:t>
            </a:r>
            <a:r>
              <a:rPr lang="en-CA" sz="2000" dirty="0">
                <a:latin typeface="Arial" panose="020B0604020202020204" pitchFamily="34" charset="0"/>
                <a:cs typeface="Arial" panose="020B0604020202020204" pitchFamily="34" charset="0"/>
              </a:rPr>
              <a:t>The capacity to self sooth and stay in the window of tolerance</a:t>
            </a:r>
          </a:p>
          <a:p>
            <a:r>
              <a:rPr lang="en-CA" sz="2000" dirty="0">
                <a:solidFill>
                  <a:schemeClr val="bg1"/>
                </a:solidFill>
                <a:latin typeface="Arial" panose="020B0604020202020204" pitchFamily="34" charset="0"/>
                <a:cs typeface="Arial" panose="020B0604020202020204" pitchFamily="34" charset="0"/>
              </a:rPr>
              <a:t>3)  </a:t>
            </a:r>
            <a:r>
              <a:rPr lang="en-CA" sz="2000" dirty="0">
                <a:latin typeface="Arial" panose="020B0604020202020204" pitchFamily="34" charset="0"/>
                <a:cs typeface="Arial" panose="020B0604020202020204" pitchFamily="34" charset="0"/>
              </a:rPr>
              <a:t>A capacity for healthy relationships to others ; especially intimate care-based relationships with healthy boundaries, and the ability to repair and to love. </a:t>
            </a:r>
          </a:p>
          <a:p>
            <a:r>
              <a:rPr lang="en-CA" sz="2000" dirty="0">
                <a:solidFill>
                  <a:schemeClr val="bg1"/>
                </a:solidFill>
                <a:latin typeface="Arial" panose="020B0604020202020204" pitchFamily="34" charset="0"/>
                <a:cs typeface="Arial" panose="020B0604020202020204" pitchFamily="34" charset="0"/>
              </a:rPr>
              <a:t>4) </a:t>
            </a:r>
            <a:r>
              <a:rPr lang="en-CA" sz="2000" dirty="0">
                <a:latin typeface="Arial" panose="020B0604020202020204" pitchFamily="34" charset="0"/>
                <a:cs typeface="Arial" panose="020B0604020202020204" pitchFamily="34" charset="0"/>
              </a:rPr>
              <a:t>A feeling of purpose in life, a meaningful occupation, connections to nature and to a transpersonal story about the universe.</a:t>
            </a:r>
          </a:p>
          <a:p>
            <a:r>
              <a:rPr lang="en-CA" sz="2000" dirty="0">
                <a:solidFill>
                  <a:schemeClr val="bg1"/>
                </a:solidFill>
                <a:latin typeface="Arial" panose="020B0604020202020204" pitchFamily="34" charset="0"/>
                <a:cs typeface="Arial" panose="020B0604020202020204" pitchFamily="34" charset="0"/>
              </a:rPr>
              <a:t>5) </a:t>
            </a:r>
            <a:r>
              <a:rPr lang="en-CA" sz="2000" dirty="0">
                <a:latin typeface="Arial" panose="020B0604020202020204" pitchFamily="34" charset="0"/>
                <a:cs typeface="Arial" panose="020B0604020202020204" pitchFamily="34" charset="0"/>
              </a:rPr>
              <a:t>Relative safety from interpersonal danger</a:t>
            </a:r>
          </a:p>
          <a:p>
            <a:r>
              <a:rPr lang="en-CA" sz="2000" dirty="0">
                <a:latin typeface="Arial" panose="020B0604020202020204" pitchFamily="34" charset="0"/>
                <a:cs typeface="Arial" panose="020B0604020202020204" pitchFamily="34" charset="0"/>
              </a:rPr>
              <a:t>All these are items higher on Maslow’s hierarchy of human needs</a:t>
            </a:r>
          </a:p>
          <a:p>
            <a:r>
              <a:rPr lang="en-CA" sz="2000" dirty="0">
                <a:latin typeface="Arial" panose="020B0604020202020204" pitchFamily="34" charset="0"/>
                <a:cs typeface="Arial" panose="020B0604020202020204" pitchFamily="34" charset="0"/>
              </a:rPr>
              <a:t>In contrast adults with attachment disorders may struggle with some of these</a:t>
            </a:r>
          </a:p>
        </p:txBody>
      </p:sp>
      <p:pic>
        <p:nvPicPr>
          <p:cNvPr id="1026" name="Picture 2" descr="Maslow&amp;#39;s Marketing Filter - Basic Article">
            <a:extLst>
              <a:ext uri="{FF2B5EF4-FFF2-40B4-BE49-F238E27FC236}">
                <a16:creationId xmlns:a16="http://schemas.microsoft.com/office/drawing/2014/main" id="{C23E0169-98E4-471E-A4FE-D180EF0DE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119" y="993058"/>
            <a:ext cx="5623397" cy="56689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FA0E7E6-4C2D-7488-F806-F68D6866B813}"/>
              </a:ext>
            </a:extLst>
          </p:cNvPr>
          <p:cNvSpPr>
            <a:spLocks noGrp="1"/>
          </p:cNvSpPr>
          <p:nvPr>
            <p:ph type="sldNum" sz="quarter" idx="12"/>
          </p:nvPr>
        </p:nvSpPr>
        <p:spPr/>
        <p:txBody>
          <a:bodyPr/>
          <a:lstStyle/>
          <a:p>
            <a:fld id="{DE029615-5FE5-4EA1-B607-8DEE73EA6451}" type="slidenum">
              <a:rPr lang="en-CA" smtClean="0"/>
              <a:t>75</a:t>
            </a:fld>
            <a:endParaRPr lang="en-CA"/>
          </a:p>
        </p:txBody>
      </p:sp>
    </p:spTree>
    <p:extLst>
      <p:ext uri="{BB962C8B-B14F-4D97-AF65-F5344CB8AC3E}">
        <p14:creationId xmlns:p14="http://schemas.microsoft.com/office/powerpoint/2010/main" val="27441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3827206"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6BC245-D07D-D190-A71E-2335F1D9FFDA}"/>
              </a:ext>
            </a:extLst>
          </p:cNvPr>
          <p:cNvSpPr txBox="1"/>
          <p:nvPr/>
        </p:nvSpPr>
        <p:spPr>
          <a:xfrm>
            <a:off x="5043948" y="3588618"/>
            <a:ext cx="6784259" cy="2554545"/>
          </a:xfrm>
          <a:prstGeom prst="rect">
            <a:avLst/>
          </a:prstGeom>
          <a:noFill/>
        </p:spPr>
        <p:txBody>
          <a:bodyPr wrap="square">
            <a:spAutoFit/>
          </a:bodyPr>
          <a:lstStyle/>
          <a:p>
            <a:r>
              <a:rPr lang="en-US" sz="4000" dirty="0"/>
              <a:t>Why do people with insecure attachment styles tend to experience more difficulties in close relationships?</a:t>
            </a:r>
            <a:endParaRPr lang="en-CA" sz="4000" dirty="0"/>
          </a:p>
        </p:txBody>
      </p:sp>
      <p:sp>
        <p:nvSpPr>
          <p:cNvPr id="2" name="Slide Number Placeholder 1">
            <a:extLst>
              <a:ext uri="{FF2B5EF4-FFF2-40B4-BE49-F238E27FC236}">
                <a16:creationId xmlns:a16="http://schemas.microsoft.com/office/drawing/2014/main" id="{F2F6A8E7-FE8C-D0F1-A88B-B9AA0C81DFF2}"/>
              </a:ext>
            </a:extLst>
          </p:cNvPr>
          <p:cNvSpPr>
            <a:spLocks noGrp="1"/>
          </p:cNvSpPr>
          <p:nvPr>
            <p:ph type="sldNum" sz="quarter" idx="12"/>
          </p:nvPr>
        </p:nvSpPr>
        <p:spPr/>
        <p:txBody>
          <a:bodyPr/>
          <a:lstStyle/>
          <a:p>
            <a:fld id="{DE029615-5FE5-4EA1-B607-8DEE73EA6451}" type="slidenum">
              <a:rPr lang="en-CA" smtClean="0"/>
              <a:t>76</a:t>
            </a:fld>
            <a:endParaRPr lang="en-CA"/>
          </a:p>
        </p:txBody>
      </p:sp>
    </p:spTree>
    <p:extLst>
      <p:ext uri="{BB962C8B-B14F-4D97-AF65-F5344CB8AC3E}">
        <p14:creationId xmlns:p14="http://schemas.microsoft.com/office/powerpoint/2010/main" val="3582244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F39CF6-79C0-8FA6-7EED-5E4ED28ED991}"/>
              </a:ext>
            </a:extLst>
          </p:cNvPr>
          <p:cNvSpPr txBox="1"/>
          <p:nvPr/>
        </p:nvSpPr>
        <p:spPr>
          <a:xfrm>
            <a:off x="71919" y="916481"/>
            <a:ext cx="12192000" cy="589571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Attachment is the template the nervous system builds in early life for answering three questions: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1. Am I safe?</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2. Are others reliable?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3. What do I need to do to stay connected?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These early lessons become implicit operating systems. They show up later in adulthood as</a:t>
            </a:r>
            <a:r>
              <a:rPr lang="en-CA" sz="2400" kern="0" dirty="0">
                <a:latin typeface="Arial" panose="020B0604020202020204" pitchFamily="34" charset="0"/>
                <a:ea typeface="Times New Roman" panose="02020603050405020304" pitchFamily="18" charset="0"/>
                <a:cs typeface="Times New Roman" panose="02020603050405020304" pitchFamily="18" charset="0"/>
              </a:rPr>
              <a:t> 1)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seek closeness</a:t>
            </a:r>
            <a:r>
              <a:rPr lang="en-CA" sz="2400" kern="0" dirty="0">
                <a:latin typeface="Arial" panose="020B0604020202020204" pitchFamily="34" charset="0"/>
                <a:ea typeface="Times New Roman" panose="02020603050405020304" pitchFamily="18" charset="0"/>
                <a:cs typeface="Times New Roman" panose="02020603050405020304" pitchFamily="18" charset="0"/>
              </a:rPr>
              <a:t> 2)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handle conflict</a:t>
            </a:r>
            <a:r>
              <a:rPr lang="en-CA" sz="2400" kern="0" dirty="0">
                <a:latin typeface="Arial" panose="020B0604020202020204" pitchFamily="34" charset="0"/>
                <a:ea typeface="Times New Roman" panose="02020603050405020304" pitchFamily="18" charset="0"/>
                <a:cs typeface="Times New Roman" panose="02020603050405020304" pitchFamily="18" charset="0"/>
              </a:rPr>
              <a:t> 3)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regulate emotions with another</a:t>
            </a:r>
            <a:r>
              <a:rPr lang="en-CA" sz="2400" kern="0" dirty="0">
                <a:latin typeface="Arial" panose="020B0604020202020204" pitchFamily="34" charset="0"/>
                <a:ea typeface="Times New Roman" panose="02020603050405020304" pitchFamily="18" charset="0"/>
                <a:cs typeface="Times New Roman" panose="02020603050405020304" pitchFamily="18" charset="0"/>
              </a:rPr>
              <a:t> 4)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we expect from love </a:t>
            </a:r>
            <a:r>
              <a:rPr lang="en-CA" sz="2400" kern="0" dirty="0">
                <a:latin typeface="Arial" panose="020B0604020202020204" pitchFamily="34" charset="0"/>
                <a:ea typeface="Times New Roman" panose="02020603050405020304" pitchFamily="18" charset="0"/>
                <a:cs typeface="Times New Roman" panose="02020603050405020304" pitchFamily="18" charset="0"/>
              </a:rPr>
              <a:t>5)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we fear in intimacy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and 6)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respond to unmet needs.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Attachment patterns are not fixed traits. They are survival strategies learned early that continue only until new experiences or healing provide better options.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85FCE04-9E7D-8C4E-AED6-8BEE9E77CC4C}"/>
              </a:ext>
            </a:extLst>
          </p:cNvPr>
          <p:cNvSpPr txBox="1"/>
          <p:nvPr/>
        </p:nvSpPr>
        <p:spPr>
          <a:xfrm>
            <a:off x="191784" y="82193"/>
            <a:ext cx="12072135" cy="523220"/>
          </a:xfrm>
          <a:prstGeom prst="rect">
            <a:avLst/>
          </a:prstGeom>
          <a:noFill/>
        </p:spPr>
        <p:txBody>
          <a:bodyPr wrap="square">
            <a:spAutoFit/>
          </a:bodyPr>
          <a:lstStyle/>
          <a:p>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HOW ATTACHMENT PATTERNS SHAPE LATER-LIFE RELATIONSHIPS</a:t>
            </a:r>
            <a:endParaRPr lang="en-CA" sz="2800" dirty="0"/>
          </a:p>
        </p:txBody>
      </p:sp>
      <p:sp>
        <p:nvSpPr>
          <p:cNvPr id="2" name="Slide Number Placeholder 1">
            <a:extLst>
              <a:ext uri="{FF2B5EF4-FFF2-40B4-BE49-F238E27FC236}">
                <a16:creationId xmlns:a16="http://schemas.microsoft.com/office/drawing/2014/main" id="{D95D4D98-CF34-8DC5-4F41-6C6AC4E004B8}"/>
              </a:ext>
            </a:extLst>
          </p:cNvPr>
          <p:cNvSpPr>
            <a:spLocks noGrp="1"/>
          </p:cNvSpPr>
          <p:nvPr>
            <p:ph type="sldNum" sz="quarter" idx="12"/>
          </p:nvPr>
        </p:nvSpPr>
        <p:spPr/>
        <p:txBody>
          <a:bodyPr/>
          <a:lstStyle/>
          <a:p>
            <a:fld id="{DE029615-5FE5-4EA1-B607-8DEE73EA6451}" type="slidenum">
              <a:rPr lang="en-CA" smtClean="0"/>
              <a:t>77</a:t>
            </a:fld>
            <a:endParaRPr lang="en-CA"/>
          </a:p>
        </p:txBody>
      </p:sp>
    </p:spTree>
    <p:extLst>
      <p:ext uri="{BB962C8B-B14F-4D97-AF65-F5344CB8AC3E}">
        <p14:creationId xmlns:p14="http://schemas.microsoft.com/office/powerpoint/2010/main" val="3773892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961F-5CAE-46F0-9014-F0EFE65A1900}"/>
              </a:ext>
            </a:extLst>
          </p:cNvPr>
          <p:cNvSpPr>
            <a:spLocks noGrp="1"/>
          </p:cNvSpPr>
          <p:nvPr>
            <p:ph type="title" idx="4294967295"/>
          </p:nvPr>
        </p:nvSpPr>
        <p:spPr>
          <a:xfrm>
            <a:off x="-331284" y="144769"/>
            <a:ext cx="4706061" cy="931863"/>
          </a:xfrm>
        </p:spPr>
        <p:txBody>
          <a:bodyPr vert="horz" lIns="91440" tIns="45720" rIns="91440" bIns="45720" rtlCol="0" anchor="b">
            <a:normAutofit/>
          </a:bodyPr>
          <a:lstStyle/>
          <a:p>
            <a:pPr algn="ctr"/>
            <a:r>
              <a:rPr lang="en-US" sz="2400" dirty="0">
                <a:solidFill>
                  <a:schemeClr val="bg1"/>
                </a:solidFill>
              </a:rPr>
              <a:t>ATTACHMENT AND Relationship difficulties</a:t>
            </a:r>
          </a:p>
        </p:txBody>
      </p:sp>
      <p:sp>
        <p:nvSpPr>
          <p:cNvPr id="3" name="Content Placeholder 2">
            <a:extLst>
              <a:ext uri="{FF2B5EF4-FFF2-40B4-BE49-F238E27FC236}">
                <a16:creationId xmlns:a16="http://schemas.microsoft.com/office/drawing/2014/main" id="{5A04463B-5032-432E-B14C-5766028175B4}"/>
              </a:ext>
            </a:extLst>
          </p:cNvPr>
          <p:cNvSpPr>
            <a:spLocks noGrp="1"/>
          </p:cNvSpPr>
          <p:nvPr>
            <p:ph idx="4294967295"/>
          </p:nvPr>
        </p:nvSpPr>
        <p:spPr>
          <a:xfrm>
            <a:off x="4315326" y="0"/>
            <a:ext cx="7876674" cy="6635750"/>
          </a:xfrm>
        </p:spPr>
        <p:txBody>
          <a:bodyPr>
            <a:noAutofit/>
          </a:bodyPr>
          <a:lstStyle/>
          <a:p>
            <a:r>
              <a:rPr lang="en-CA" sz="2000" dirty="0">
                <a:latin typeface="Arial" panose="020B0604020202020204" pitchFamily="34" charset="0"/>
                <a:cs typeface="Arial" panose="020B0604020202020204" pitchFamily="34" charset="0"/>
              </a:rPr>
              <a:t>People often assume that conflicts in intimate relationships are mostly related to concrete issues such disagreements over values, money, politics, sex, housework contributions, raising children etc.</a:t>
            </a:r>
          </a:p>
          <a:p>
            <a:r>
              <a:rPr lang="en-CA" sz="2000" dirty="0">
                <a:latin typeface="Arial" panose="020B0604020202020204" pitchFamily="34" charset="0"/>
                <a:cs typeface="Arial" panose="020B0604020202020204" pitchFamily="34" charset="0"/>
              </a:rPr>
              <a:t>However, couples with secure attachment frequently have different views on some of these concrete issues but if they have a care based rather than transactional relationship, they can stay well regulated, use good communication and repair skills, and work out their differences in a mutually satisfactory way.</a:t>
            </a:r>
          </a:p>
          <a:p>
            <a:r>
              <a:rPr lang="en-CA" sz="2000" dirty="0">
                <a:latin typeface="Arial" panose="020B0604020202020204" pitchFamily="34" charset="0"/>
                <a:cs typeface="Arial" panose="020B0604020202020204" pitchFamily="34" charset="0"/>
              </a:rPr>
              <a:t>When these issues become a chronic source of conflict it’s often because of underlying attachment issues and people’s inability to repair relationship breaches.</a:t>
            </a:r>
          </a:p>
          <a:p>
            <a:r>
              <a:rPr lang="en-CA" sz="2000" dirty="0">
                <a:latin typeface="Arial" panose="020B0604020202020204" pitchFamily="34" charset="0"/>
                <a:cs typeface="Arial" panose="020B0604020202020204" pitchFamily="34" charset="0"/>
              </a:rPr>
              <a:t>Many relationships are very difficult because people don’t know that the real nature of their problems has to do with attachment and communication and don’t know how to approach these difficulties. </a:t>
            </a:r>
          </a:p>
          <a:p>
            <a:r>
              <a:rPr lang="en-CA" sz="2000" dirty="0">
                <a:latin typeface="Arial" panose="020B0604020202020204" pitchFamily="34" charset="0"/>
                <a:cs typeface="Arial" panose="020B0604020202020204" pitchFamily="34" charset="0"/>
              </a:rPr>
              <a:t>Common problematic attachment patterns in couples include: 1) one partner being more anxious the other more avoidant 2) a partner with disorganized style (alternatively feeling suffocated and abandoned) Much more on this on our session on relationships.</a:t>
            </a:r>
          </a:p>
          <a:p>
            <a:r>
              <a:rPr lang="en-CA" sz="2000" dirty="0">
                <a:latin typeface="Arial" panose="020B0604020202020204" pitchFamily="34" charset="0"/>
                <a:cs typeface="Arial" panose="020B0604020202020204" pitchFamily="34" charset="0"/>
              </a:rPr>
              <a:t>To be effective couple’s therapy must be attachment informed. </a:t>
            </a:r>
          </a:p>
        </p:txBody>
      </p:sp>
      <p:pic>
        <p:nvPicPr>
          <p:cNvPr id="9" name="Picture 8">
            <a:extLst>
              <a:ext uri="{FF2B5EF4-FFF2-40B4-BE49-F238E27FC236}">
                <a16:creationId xmlns:a16="http://schemas.microsoft.com/office/drawing/2014/main" id="{5959FF67-B344-4AC8-ABEB-AFB74AB783EB}"/>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89563" y="1282996"/>
            <a:ext cx="3801174" cy="449837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B14A73BE-9896-A7E4-D615-10E9F4DDEB54}"/>
              </a:ext>
            </a:extLst>
          </p:cNvPr>
          <p:cNvSpPr txBox="1"/>
          <p:nvPr/>
        </p:nvSpPr>
        <p:spPr>
          <a:xfrm>
            <a:off x="172123" y="5893981"/>
            <a:ext cx="3333077" cy="646331"/>
          </a:xfrm>
          <a:prstGeom prst="rect">
            <a:avLst/>
          </a:prstGeom>
          <a:noFill/>
        </p:spPr>
        <p:txBody>
          <a:bodyPr wrap="square">
            <a:spAutoFit/>
          </a:bodyPr>
          <a:lstStyle/>
          <a:p>
            <a:pPr algn="ctr"/>
            <a:r>
              <a:rPr lang="en-CA" dirty="0"/>
              <a:t>Typical pattern in an anxious/avoidant relationship</a:t>
            </a:r>
          </a:p>
        </p:txBody>
      </p:sp>
      <p:sp>
        <p:nvSpPr>
          <p:cNvPr id="4" name="Slide Number Placeholder 3">
            <a:extLst>
              <a:ext uri="{FF2B5EF4-FFF2-40B4-BE49-F238E27FC236}">
                <a16:creationId xmlns:a16="http://schemas.microsoft.com/office/drawing/2014/main" id="{7011DB60-B9C3-1F7D-85EF-66D5483858FC}"/>
              </a:ext>
            </a:extLst>
          </p:cNvPr>
          <p:cNvSpPr>
            <a:spLocks noGrp="1"/>
          </p:cNvSpPr>
          <p:nvPr>
            <p:ph type="sldNum" sz="quarter" idx="12"/>
          </p:nvPr>
        </p:nvSpPr>
        <p:spPr/>
        <p:txBody>
          <a:bodyPr/>
          <a:lstStyle/>
          <a:p>
            <a:fld id="{DE029615-5FE5-4EA1-B607-8DEE73EA6451}" type="slidenum">
              <a:rPr lang="en-CA" smtClean="0"/>
              <a:t>78</a:t>
            </a:fld>
            <a:endParaRPr lang="en-CA"/>
          </a:p>
        </p:txBody>
      </p:sp>
    </p:spTree>
    <p:extLst>
      <p:ext uri="{BB962C8B-B14F-4D97-AF65-F5344CB8AC3E}">
        <p14:creationId xmlns:p14="http://schemas.microsoft.com/office/powerpoint/2010/main" val="11506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0D6D623E-233D-34BF-B5A0-3AE4D9A61964}"/>
              </a:ext>
            </a:extLst>
          </p:cNvPr>
          <p:cNvSpPr>
            <a:spLocks noGrp="1"/>
          </p:cNvSpPr>
          <p:nvPr>
            <p:ph type="sldNum" sz="quarter" idx="12"/>
          </p:nvPr>
        </p:nvSpPr>
        <p:spPr/>
        <p:txBody>
          <a:bodyPr/>
          <a:lstStyle/>
          <a:p>
            <a:fld id="{DE029615-5FE5-4EA1-B607-8DEE73EA6451}" type="slidenum">
              <a:rPr lang="en-CA" smtClean="0"/>
              <a:t>79</a:t>
            </a:fld>
            <a:endParaRPr lang="en-CA"/>
          </a:p>
        </p:txBody>
      </p:sp>
    </p:spTree>
    <p:extLst>
      <p:ext uri="{BB962C8B-B14F-4D97-AF65-F5344CB8AC3E}">
        <p14:creationId xmlns:p14="http://schemas.microsoft.com/office/powerpoint/2010/main" val="98215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7E506-9009-D946-E453-41BA3B30CC29}"/>
              </a:ext>
            </a:extLst>
          </p:cNvPr>
          <p:cNvSpPr txBox="1"/>
          <p:nvPr/>
        </p:nvSpPr>
        <p:spPr>
          <a:xfrm>
            <a:off x="111168" y="245135"/>
            <a:ext cx="6097044" cy="5016758"/>
          </a:xfrm>
          <a:prstGeom prst="rect">
            <a:avLst/>
          </a:prstGeom>
          <a:noFill/>
        </p:spPr>
        <p:txBody>
          <a:bodyPr wrap="square">
            <a:spAutoFit/>
          </a:bodyPr>
          <a:lstStyle/>
          <a:p>
            <a:r>
              <a:rPr lang="en-CA" sz="14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4. Anchoring in Safety</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Now imagine dropping your anchor.</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Hear the quiet sound of it touching the harbor floor.</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Your ship becomes steady…</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still…</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supported.</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Bring your attention to your body.</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Where do you feel this anchoring?</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Maybe in your chest…</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your belly…</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your shoulders…</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Wherever you notice it, breathe into that place.</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Allow yourself to feel what secure attachment feels like in this moment:</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“I am allowed to seek safety.”</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“I am allowed to rest.”</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“I am worthy of protection and care.”</a:t>
            </a: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br>
              <a:rPr lang="en-CA" sz="1400" kern="100" dirty="0">
                <a:effectLst/>
                <a:latin typeface="Arial" panose="020B0604020202020204" pitchFamily="34" charset="0"/>
                <a:ea typeface="Aptos" panose="020B0004020202020204" pitchFamily="34" charset="0"/>
                <a:cs typeface="Times New Roman" panose="02020603050405020304" pitchFamily="18" charset="0"/>
              </a:rPr>
            </a:br>
            <a:r>
              <a:rPr lang="en-CA" sz="1400" kern="100" dirty="0">
                <a:effectLst/>
                <a:latin typeface="Arial" panose="020B0604020202020204" pitchFamily="34" charset="0"/>
                <a:ea typeface="Aptos" panose="020B0004020202020204" pitchFamily="34" charset="0"/>
                <a:cs typeface="Times New Roman" panose="02020603050405020304" pitchFamily="18" charset="0"/>
              </a:rPr>
              <a:t>Let these words settle inside you like warm light.</a:t>
            </a:r>
            <a:br>
              <a:rPr lang="en-CA" sz="1200" kern="100" dirty="0">
                <a:effectLst/>
                <a:latin typeface="Arial" panose="020B0604020202020204" pitchFamily="34" charset="0"/>
                <a:ea typeface="Aptos" panose="020B0004020202020204" pitchFamily="34" charset="0"/>
                <a:cs typeface="Times New Roman" panose="02020603050405020304" pitchFamily="18" charset="0"/>
              </a:rPr>
            </a:br>
            <a:endParaRPr lang="en-CA" sz="1200" dirty="0"/>
          </a:p>
        </p:txBody>
      </p:sp>
      <p:sp>
        <p:nvSpPr>
          <p:cNvPr id="5" name="TextBox 4">
            <a:extLst>
              <a:ext uri="{FF2B5EF4-FFF2-40B4-BE49-F238E27FC236}">
                <a16:creationId xmlns:a16="http://schemas.microsoft.com/office/drawing/2014/main" id="{FF5550EC-D54E-06AA-C84B-61AD434997C5}"/>
              </a:ext>
            </a:extLst>
          </p:cNvPr>
          <p:cNvSpPr txBox="1"/>
          <p:nvPr/>
        </p:nvSpPr>
        <p:spPr>
          <a:xfrm>
            <a:off x="6109570" y="180697"/>
            <a:ext cx="6097044" cy="3970318"/>
          </a:xfrm>
          <a:prstGeom prst="rect">
            <a:avLst/>
          </a:prstGeom>
          <a:noFill/>
        </p:spPr>
        <p:txBody>
          <a:bodyPr wrap="square">
            <a:spAutoFit/>
          </a:bodyPr>
          <a:lstStyle/>
          <a:p>
            <a:r>
              <a:rPr lang="en-US" sz="1400" b="0" i="0" dirty="0">
                <a:solidFill>
                  <a:schemeClr val="bg1"/>
                </a:solidFill>
                <a:effectLst/>
                <a:latin typeface="Arial" panose="020B0604020202020204" pitchFamily="34" charset="0"/>
              </a:rPr>
              <a:t>5. The Inner Harbor</a:t>
            </a:r>
            <a:br>
              <a:rPr lang="en-US" sz="1400" dirty="0"/>
            </a:br>
            <a:br>
              <a:rPr lang="en-US" sz="1400" dirty="0"/>
            </a:br>
            <a:r>
              <a:rPr lang="en-US" sz="1400" b="0" i="0" dirty="0">
                <a:effectLst/>
                <a:latin typeface="Arial" panose="020B0604020202020204" pitchFamily="34" charset="0"/>
              </a:rPr>
              <a:t>Now, gently imagine that the harbor you’re resting in isn’t just out there in the world.</a:t>
            </a:r>
            <a:br>
              <a:rPr lang="en-US" sz="1400" dirty="0"/>
            </a:br>
            <a:r>
              <a:rPr lang="en-US" sz="1400" b="0" i="0" dirty="0">
                <a:effectLst/>
                <a:latin typeface="Arial" panose="020B0604020202020204" pitchFamily="34" charset="0"/>
              </a:rPr>
              <a:t>It is also inside you.</a:t>
            </a:r>
            <a:br>
              <a:rPr lang="en-US" sz="1400" dirty="0"/>
            </a:br>
            <a:br>
              <a:rPr lang="en-US" sz="1400" dirty="0"/>
            </a:br>
            <a:r>
              <a:rPr lang="en-US" sz="1400" b="0" i="0" dirty="0">
                <a:effectLst/>
                <a:latin typeface="Arial" panose="020B0604020202020204" pitchFamily="34" charset="0"/>
              </a:rPr>
              <a:t>You carry a harbor within your own heart —</a:t>
            </a:r>
            <a:br>
              <a:rPr lang="en-US" sz="1400" dirty="0"/>
            </a:br>
            <a:r>
              <a:rPr lang="en-US" sz="1400" b="0" i="0" dirty="0">
                <a:effectLst/>
                <a:latin typeface="Arial" panose="020B0604020202020204" pitchFamily="34" charset="0"/>
              </a:rPr>
              <a:t>a place where you can welcome yourself,</a:t>
            </a:r>
            <a:br>
              <a:rPr lang="en-US" sz="1400" dirty="0"/>
            </a:br>
            <a:r>
              <a:rPr lang="en-US" sz="1400" b="0" i="0" dirty="0">
                <a:effectLst/>
                <a:latin typeface="Arial" panose="020B0604020202020204" pitchFamily="34" charset="0"/>
              </a:rPr>
              <a:t>comfort yourself,</a:t>
            </a:r>
            <a:br>
              <a:rPr lang="en-US" sz="1400" dirty="0"/>
            </a:br>
            <a:r>
              <a:rPr lang="en-US" sz="1400" b="0" i="0" dirty="0">
                <a:effectLst/>
                <a:latin typeface="Arial" panose="020B0604020202020204" pitchFamily="34" charset="0"/>
              </a:rPr>
              <a:t>and hold your own storms with gentleness.</a:t>
            </a:r>
            <a:br>
              <a:rPr lang="en-US" sz="1400" dirty="0"/>
            </a:br>
            <a:br>
              <a:rPr lang="en-US" sz="1400" dirty="0"/>
            </a:br>
            <a:r>
              <a:rPr lang="en-US" sz="1400" b="0" i="0" dirty="0">
                <a:effectLst/>
                <a:latin typeface="Arial" panose="020B0604020202020204" pitchFamily="34" charset="0"/>
              </a:rPr>
              <a:t>Take one last slow breath in…</a:t>
            </a:r>
            <a:br>
              <a:rPr lang="en-US" sz="1400" dirty="0"/>
            </a:br>
            <a:r>
              <a:rPr lang="en-US" sz="1400" b="0" i="0" dirty="0">
                <a:effectLst/>
                <a:latin typeface="Arial" panose="020B0604020202020204" pitchFamily="34" charset="0"/>
              </a:rPr>
              <a:t>and as you breathe out, feel that inner harbor become a little stronger…</a:t>
            </a:r>
            <a:br>
              <a:rPr lang="en-US" sz="1400" dirty="0"/>
            </a:br>
            <a:r>
              <a:rPr lang="en-US" sz="1400" b="0" i="0" dirty="0">
                <a:effectLst/>
                <a:latin typeface="Arial" panose="020B0604020202020204" pitchFamily="34" charset="0"/>
              </a:rPr>
              <a:t>a little more familiar…</a:t>
            </a:r>
            <a:br>
              <a:rPr lang="en-US" sz="1400" dirty="0"/>
            </a:br>
            <a:r>
              <a:rPr lang="en-US" sz="1400" b="0" i="0" dirty="0">
                <a:effectLst/>
                <a:latin typeface="Arial" panose="020B0604020202020204" pitchFamily="34" charset="0"/>
              </a:rPr>
              <a:t>a little more your own.</a:t>
            </a:r>
            <a:br>
              <a:rPr lang="en-US" sz="1400" dirty="0"/>
            </a:br>
            <a:br>
              <a:rPr lang="en-US" sz="1400" dirty="0"/>
            </a:br>
            <a:r>
              <a:rPr lang="en-US" sz="1400" b="0" i="0" dirty="0">
                <a:effectLst/>
                <a:latin typeface="Arial" panose="020B0604020202020204" pitchFamily="34" charset="0"/>
              </a:rPr>
              <a:t>When you’re ready, softly open your eyes.</a:t>
            </a:r>
            <a:br>
              <a:rPr lang="en-US" sz="1400" dirty="0"/>
            </a:br>
            <a:r>
              <a:rPr lang="en-US" sz="1400" b="0" i="0" dirty="0">
                <a:effectLst/>
                <a:latin typeface="Arial" panose="020B0604020202020204" pitchFamily="34" charset="0"/>
              </a:rPr>
              <a:t>Bring this sense of steadiness with you into the rest of your day.</a:t>
            </a:r>
            <a:endParaRPr lang="en-CA" sz="1400" dirty="0"/>
          </a:p>
        </p:txBody>
      </p:sp>
      <p:sp>
        <p:nvSpPr>
          <p:cNvPr id="2" name="Slide Number Placeholder 1">
            <a:extLst>
              <a:ext uri="{FF2B5EF4-FFF2-40B4-BE49-F238E27FC236}">
                <a16:creationId xmlns:a16="http://schemas.microsoft.com/office/drawing/2014/main" id="{604AFDBB-83E0-7212-84D3-623CC33A651F}"/>
              </a:ext>
            </a:extLst>
          </p:cNvPr>
          <p:cNvSpPr>
            <a:spLocks noGrp="1"/>
          </p:cNvSpPr>
          <p:nvPr>
            <p:ph type="sldNum" sz="quarter" idx="12"/>
          </p:nvPr>
        </p:nvSpPr>
        <p:spPr/>
        <p:txBody>
          <a:bodyPr/>
          <a:lstStyle/>
          <a:p>
            <a:fld id="{DE029615-5FE5-4EA1-B607-8DEE73EA6451}" type="slidenum">
              <a:rPr lang="en-CA" smtClean="0"/>
              <a:t>8</a:t>
            </a:fld>
            <a:endParaRPr lang="en-CA"/>
          </a:p>
        </p:txBody>
      </p:sp>
    </p:spTree>
    <p:extLst>
      <p:ext uri="{BB962C8B-B14F-4D97-AF65-F5344CB8AC3E}">
        <p14:creationId xmlns:p14="http://schemas.microsoft.com/office/powerpoint/2010/main" val="3718779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A5ADD-086C-76F1-88CA-D508304C3576}"/>
              </a:ext>
            </a:extLst>
          </p:cNvPr>
          <p:cNvSpPr txBox="1"/>
          <p:nvPr/>
        </p:nvSpPr>
        <p:spPr>
          <a:xfrm>
            <a:off x="427840" y="276728"/>
            <a:ext cx="11341914" cy="1569660"/>
          </a:xfrm>
          <a:prstGeom prst="rect">
            <a:avLst/>
          </a:prstGeom>
          <a:noFill/>
        </p:spPr>
        <p:txBody>
          <a:bodyPr wrap="square">
            <a:spAutoFit/>
          </a:bodyPr>
          <a:lstStyle/>
          <a:p>
            <a:r>
              <a:rPr lang="en-CA" sz="2400" kern="0" dirty="0">
                <a:solidFill>
                  <a:schemeClr val="bg1"/>
                </a:solidFill>
                <a:latin typeface="Arial" panose="020B0604020202020204" pitchFamily="34" charset="0"/>
                <a:cs typeface="Times New Roman" panose="02020603050405020304" pitchFamily="18" charset="0"/>
              </a:rPr>
              <a:t>I HAVEN’T HAD ANY CONTACT WITH MY FAMILY FOR THREE YEARS. I’M TORN ABOUT IT BUT I FEEL I NEED TO PROTECT MYSELF FROM THEM. I RECENTLY HEARD ABOUT FAMILY ESTRANGEMENT. CAN YOU TELL US MORE ABOUT IT?</a:t>
            </a:r>
            <a:endParaRPr lang="en-CA" sz="2400" dirty="0">
              <a:solidFill>
                <a:schemeClr val="bg1"/>
              </a:solidFill>
            </a:endParaRPr>
          </a:p>
        </p:txBody>
      </p:sp>
      <p:sp>
        <p:nvSpPr>
          <p:cNvPr id="2" name="Slide Number Placeholder 1">
            <a:extLst>
              <a:ext uri="{FF2B5EF4-FFF2-40B4-BE49-F238E27FC236}">
                <a16:creationId xmlns:a16="http://schemas.microsoft.com/office/drawing/2014/main" id="{DB0019FD-B36A-2868-8D97-F8E952B96CDA}"/>
              </a:ext>
            </a:extLst>
          </p:cNvPr>
          <p:cNvSpPr>
            <a:spLocks noGrp="1"/>
          </p:cNvSpPr>
          <p:nvPr>
            <p:ph type="sldNum" sz="quarter" idx="12"/>
          </p:nvPr>
        </p:nvSpPr>
        <p:spPr/>
        <p:txBody>
          <a:bodyPr/>
          <a:lstStyle/>
          <a:p>
            <a:fld id="{DE029615-5FE5-4EA1-B607-8DEE73EA6451}" type="slidenum">
              <a:rPr lang="en-CA" smtClean="0"/>
              <a:t>80</a:t>
            </a:fld>
            <a:endParaRPr lang="en-CA"/>
          </a:p>
        </p:txBody>
      </p:sp>
    </p:spTree>
    <p:extLst>
      <p:ext uri="{BB962C8B-B14F-4D97-AF65-F5344CB8AC3E}">
        <p14:creationId xmlns:p14="http://schemas.microsoft.com/office/powerpoint/2010/main" val="351121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190282-F5D4-7BAA-8CAE-BC440A54A860}"/>
              </a:ext>
            </a:extLst>
          </p:cNvPr>
          <p:cNvSpPr txBox="1"/>
          <p:nvPr/>
        </p:nvSpPr>
        <p:spPr>
          <a:xfrm>
            <a:off x="0" y="389047"/>
            <a:ext cx="12192000" cy="653069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Family estrangement is often described as a relational rupture, but it is more accurate to say it is the end point of a long attachment pattern. Research increasingly shows that estrangement is not random, it follows predictable attachment lines.</a:t>
            </a: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1.Estrangement is unlikely in people with secure attachment, whether from childhood or earned in adulthood. Securely attached people tend to have: a stable sense of self-worth, moderate expectations of others, capacity for repair after conflict, and greater emotional flexibility. Their internal working models assume: “My needs matter, and others can be reliable.” Because of this, they usually don’t need to cut off family relationships. Even when hurt, secure individuals tend to: attempt dialogue, set boundaries, seek mutual understanding, repair ruptures and move toward connection rather than away. So, estrangement among securely attached people, is possible but relatively rare, and usually driven by severe or unsafe circumstances.</a:t>
            </a:r>
            <a:endParaRPr lang="en-CA" sz="2000" kern="10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2. Estrangement becomes more likely in people with insecure attachment especially the more dysregulated forms. a) people with avoidant patterns tend toward emotional distancing, cope through self-reliance and suppression, may cut off relationships rather than risk vulnerability and view closeness as dangerous or intrusive. Estrangement </a:t>
            </a:r>
            <a:r>
              <a:rPr lang="en-CA" sz="2000" kern="0" dirty="0">
                <a:latin typeface="Arial" panose="020B0604020202020204" pitchFamily="34" charset="0"/>
                <a:ea typeface="Times New Roman" panose="02020603050405020304" pitchFamily="18" charset="0"/>
                <a:cs typeface="Arial" panose="020B0604020202020204" pitchFamily="34" charset="0"/>
              </a:rPr>
              <a:t>for people with avoidant patterns</a:t>
            </a:r>
            <a:r>
              <a:rPr lang="en-CA" sz="2000" kern="0" dirty="0">
                <a:effectLst/>
                <a:latin typeface="Arial" panose="020B0604020202020204" pitchFamily="34" charset="0"/>
                <a:ea typeface="Times New Roman" panose="02020603050405020304" pitchFamily="18" charset="0"/>
                <a:cs typeface="Arial" panose="020B0604020202020204" pitchFamily="34" charset="0"/>
              </a:rPr>
              <a:t> is often a protective strategy: “I can’t stay connected and stay safe.”                           b) people with anxious patterns experience high emotional activation in relationships, fear abandonment and rejection, are prone to conflict cycles or boundary-testing and feel overwhelmed by inconsistency. Estrangement in </a:t>
            </a:r>
            <a:r>
              <a:rPr lang="en-CA" sz="2000" kern="0" dirty="0">
                <a:latin typeface="Arial" panose="020B0604020202020204" pitchFamily="34" charset="0"/>
                <a:ea typeface="Times New Roman" panose="02020603050405020304" pitchFamily="18" charset="0"/>
                <a:cs typeface="Arial" panose="020B0604020202020204" pitchFamily="34" charset="0"/>
              </a:rPr>
              <a:t>people with anxious patterns</a:t>
            </a:r>
            <a:r>
              <a:rPr lang="en-CA" sz="2000" kern="0" dirty="0">
                <a:effectLst/>
                <a:latin typeface="Arial" panose="020B0604020202020204" pitchFamily="34" charset="0"/>
                <a:ea typeface="Times New Roman" panose="02020603050405020304" pitchFamily="18" charset="0"/>
                <a:cs typeface="Arial" panose="020B0604020202020204" pitchFamily="34" charset="0"/>
              </a:rPr>
              <a:t> often follows repeated cycles of hurt, unmet needs, and emotional exhaustion</a:t>
            </a:r>
            <a:r>
              <a:rPr lang="en-CA" kern="0" dirty="0">
                <a:effectLst/>
                <a:latin typeface="Arial" panose="020B0604020202020204" pitchFamily="34" charset="0"/>
                <a:ea typeface="Times New Roman" panose="02020603050405020304" pitchFamily="18" charset="0"/>
                <a:cs typeface="Arial" panose="020B0604020202020204" pitchFamily="34" charset="0"/>
              </a:rPr>
              <a:t>. </a:t>
            </a:r>
            <a:r>
              <a:rPr lang="en-CA" kern="100" dirty="0">
                <a:latin typeface="Arial" panose="020B0604020202020204" pitchFamily="34" charset="0"/>
                <a:ea typeface="Times New Roman" panose="02020603050405020304" pitchFamily="18" charset="0"/>
                <a:cs typeface="Arial" panose="020B0604020202020204" pitchFamily="34" charset="0"/>
              </a:rPr>
              <a:t>                                                        </a:t>
            </a:r>
            <a:endParaRPr lang="en-CA"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61822E9-8EC3-F4E7-73B9-FAA41FF0A597}"/>
              </a:ext>
            </a:extLst>
          </p:cNvPr>
          <p:cNvSpPr txBox="1"/>
          <p:nvPr/>
        </p:nvSpPr>
        <p:spPr>
          <a:xfrm>
            <a:off x="449944" y="-73174"/>
            <a:ext cx="11843656" cy="533672"/>
          </a:xfrm>
          <a:prstGeom prst="rect">
            <a:avLst/>
          </a:prstGeom>
          <a:noFill/>
        </p:spPr>
        <p:txBody>
          <a:bodyPr wrap="square">
            <a:spAutoFit/>
          </a:bodyPr>
          <a:lstStyle/>
          <a:p>
            <a:pPr>
              <a:lnSpc>
                <a:spcPct val="107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FAMILY ESTRANGEMENT THROUGH THE LENS OF ATTACHMENT</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8CAE3B4-C1CA-EECB-9DE9-FDCE35D05F76}"/>
              </a:ext>
            </a:extLst>
          </p:cNvPr>
          <p:cNvSpPr>
            <a:spLocks noGrp="1"/>
          </p:cNvSpPr>
          <p:nvPr>
            <p:ph type="sldNum" sz="quarter" idx="12"/>
          </p:nvPr>
        </p:nvSpPr>
        <p:spPr/>
        <p:txBody>
          <a:bodyPr/>
          <a:lstStyle/>
          <a:p>
            <a:fld id="{DE029615-5FE5-4EA1-B607-8DEE73EA6451}" type="slidenum">
              <a:rPr lang="en-CA" smtClean="0"/>
              <a:t>81</a:t>
            </a:fld>
            <a:endParaRPr lang="en-CA"/>
          </a:p>
        </p:txBody>
      </p:sp>
    </p:spTree>
    <p:extLst>
      <p:ext uri="{BB962C8B-B14F-4D97-AF65-F5344CB8AC3E}">
        <p14:creationId xmlns:p14="http://schemas.microsoft.com/office/powerpoint/2010/main" val="546753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5E5E8-8907-D277-56BD-2526A252F450}"/>
              </a:ext>
            </a:extLst>
          </p:cNvPr>
          <p:cNvSpPr txBox="1"/>
          <p:nvPr/>
        </p:nvSpPr>
        <p:spPr>
          <a:xfrm>
            <a:off x="32657" y="653142"/>
            <a:ext cx="12192000" cy="590693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c) disorganized attachment style is marked by trauma, fear, and contradictory impulses, and is most strongly associated with estrangement. This is the result of high conflict, difficulty regulating emotions, inability to form predictable patterns of closeness, relationships that oscillate between enmeshment and cutoff, and a fear-based system that sees family as both needed and dangerous. Here estrangement is often a final survival strategy, not a choice. </a:t>
            </a:r>
            <a:endParaRPr lang="en-CA"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3. The often-overlooked scenario is when someone becomes earned secure. They learn what respectful, attuned relating feels like, their nervous system recalibrates to expect reciprocity, they develop boundaries that protect their well-being, their tolerance for mistreatment, manipulation, or emotional neglect drops dramatically and they become aware of patterns they previously normalized. Meanwhile, their family may still operate from avoidant, anxious, or disorganized patterns, use old roles (scapegoat, caretaker, golden child), expect the person to remain in an outdated relational script, and resist or punish the new, healthier boundaries. This creates an attachment mismatch. Suddenly, the person who is now earned secure can see the insecure dynamics clearly, sometimes for the first time: “I thought this was normal. Now I know it’s not healthy. I can’t go back to pretending.” In this case, estrangement is often an act of self-protection and self-respect, not rejection. </a:t>
            </a:r>
            <a:endParaRPr lang="en-CA"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Times New Roman" panose="02020603050405020304" pitchFamily="18" charset="0"/>
              </a:rPr>
              <a:t>4. Earned secure individuals may initiate estrangement because they want a relational life that reflects their new internal working model, no longer tolerate chronic invalidation or emotional harm, want to protect their mental health and healing trajectory, recognize that repair requires both sides, the family system may be unwilling or unable to change </a:t>
            </a:r>
            <a:r>
              <a:rPr lang="en-CA" kern="0" dirty="0">
                <a:latin typeface="Arial" panose="020B0604020202020204" pitchFamily="34" charset="0"/>
                <a:ea typeface="Times New Roman" panose="02020603050405020304" pitchFamily="18" charset="0"/>
                <a:cs typeface="Times New Roman" panose="02020603050405020304" pitchFamily="18" charset="0"/>
              </a:rPr>
              <a:t>or</a:t>
            </a:r>
            <a:r>
              <a:rPr lang="en-CA" kern="0" dirty="0">
                <a:effectLst/>
                <a:latin typeface="Arial" panose="020B0604020202020204" pitchFamily="34" charset="0"/>
                <a:ea typeface="Times New Roman" panose="02020603050405020304" pitchFamily="18" charset="0"/>
                <a:cs typeface="Times New Roman" panose="02020603050405020304" pitchFamily="18" charset="0"/>
              </a:rPr>
              <a:t> choose to break generational patterns for the sake of their own children. Estrangement, here, is often a boundary with compassion, not a punishment. “I still care about them, but I can’t be in that environment anymore.”</a:t>
            </a:r>
          </a:p>
        </p:txBody>
      </p:sp>
      <p:sp>
        <p:nvSpPr>
          <p:cNvPr id="5" name="TextBox 4">
            <a:extLst>
              <a:ext uri="{FF2B5EF4-FFF2-40B4-BE49-F238E27FC236}">
                <a16:creationId xmlns:a16="http://schemas.microsoft.com/office/drawing/2014/main" id="{CE91D145-790B-3FE5-E269-494DBBF6AD95}"/>
              </a:ext>
            </a:extLst>
          </p:cNvPr>
          <p:cNvSpPr txBox="1"/>
          <p:nvPr/>
        </p:nvSpPr>
        <p:spPr>
          <a:xfrm>
            <a:off x="457200" y="119470"/>
            <a:ext cx="11734800" cy="533672"/>
          </a:xfrm>
          <a:prstGeom prst="rect">
            <a:avLst/>
          </a:prstGeom>
          <a:noFill/>
        </p:spPr>
        <p:txBody>
          <a:bodyPr wrap="square">
            <a:spAutoFit/>
          </a:bodyPr>
          <a:lstStyle/>
          <a:p>
            <a:pPr>
              <a:lnSpc>
                <a:spcPct val="107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FAMILY ESTRANGEMENT THROUGH THE LENS OF ATTACHMENT</a:t>
            </a: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3583E53-931D-B0E5-A0B8-78C1133E4E3C}"/>
              </a:ext>
            </a:extLst>
          </p:cNvPr>
          <p:cNvSpPr>
            <a:spLocks noGrp="1"/>
          </p:cNvSpPr>
          <p:nvPr>
            <p:ph type="sldNum" sz="quarter" idx="12"/>
          </p:nvPr>
        </p:nvSpPr>
        <p:spPr/>
        <p:txBody>
          <a:bodyPr/>
          <a:lstStyle/>
          <a:p>
            <a:fld id="{DE029615-5FE5-4EA1-B607-8DEE73EA6451}" type="slidenum">
              <a:rPr lang="en-CA" smtClean="0"/>
              <a:t>82</a:t>
            </a:fld>
            <a:endParaRPr lang="en-CA"/>
          </a:p>
        </p:txBody>
      </p:sp>
    </p:spTree>
    <p:extLst>
      <p:ext uri="{BB962C8B-B14F-4D97-AF65-F5344CB8AC3E}">
        <p14:creationId xmlns:p14="http://schemas.microsoft.com/office/powerpoint/2010/main" val="20958460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4D1132-27A3-DA18-DDA0-E340B5B7A9B5}"/>
              </a:ext>
            </a:extLst>
          </p:cNvPr>
          <p:cNvSpPr txBox="1"/>
          <p:nvPr/>
        </p:nvSpPr>
        <p:spPr>
          <a:xfrm>
            <a:off x="0" y="877819"/>
            <a:ext cx="12192000" cy="4359399"/>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Times New Roman" panose="02020603050405020304" pitchFamily="18" charset="0"/>
              </a:rPr>
              <a:t>A recent survey by </a:t>
            </a:r>
            <a:r>
              <a:rPr lang="en-CA" sz="2000" kern="100" dirty="0">
                <a:latin typeface="Arial" panose="020B0604020202020204" pitchFamily="34" charset="0"/>
                <a:ea typeface="Aptos" panose="020B0004020202020204" pitchFamily="34" charset="0"/>
                <a:cs typeface="Times New Roman" panose="02020603050405020304" pitchFamily="18" charset="0"/>
              </a:rPr>
              <a:t>C</a:t>
            </a:r>
            <a:r>
              <a:rPr lang="en-CA" sz="2000" kern="100" dirty="0">
                <a:effectLst/>
                <a:latin typeface="Arial" panose="020B0604020202020204" pitchFamily="34" charset="0"/>
                <a:ea typeface="Aptos" panose="020B0004020202020204" pitchFamily="34" charset="0"/>
                <a:cs typeface="Times New Roman" panose="02020603050405020304" pitchFamily="18" charset="0"/>
              </a:rPr>
              <a:t>ornell family estrangement &amp; reconciliation project found that 27% of American adults reported being estranged from one or more family members. </a:t>
            </a:r>
          </a:p>
          <a:p>
            <a:pPr marL="342900" lvl="0" indent="-342900">
              <a:lnSpc>
                <a:spcPct val="107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Times New Roman" panose="02020603050405020304" pitchFamily="18" charset="0"/>
              </a:rPr>
              <a:t>Other sources similarly estimate that “about 1 in 4” people have at some point cut off or significantly reduced contact with family. </a:t>
            </a:r>
          </a:p>
          <a:p>
            <a:pPr marL="342900" lvl="0" indent="-342900">
              <a:lnSpc>
                <a:spcPct val="107000"/>
              </a:lnSpc>
              <a:buFont typeface="Symbol" panose="05050102010706020507" pitchFamily="18" charset="2"/>
              <a:buChar char=""/>
            </a:pPr>
            <a:r>
              <a:rPr lang="en-CA" sz="2000" kern="100" dirty="0">
                <a:latin typeface="Arial" panose="020B0604020202020204" pitchFamily="34" charset="0"/>
                <a:ea typeface="Aptos" panose="020B0004020202020204" pitchFamily="34" charset="0"/>
                <a:cs typeface="Times New Roman" panose="02020603050405020304" pitchFamily="18" charset="0"/>
              </a:rPr>
              <a:t>I</a:t>
            </a:r>
            <a:r>
              <a:rPr lang="en-CA" sz="2000" kern="100" dirty="0">
                <a:effectLst/>
                <a:latin typeface="Arial" panose="020B0604020202020204" pitchFamily="34" charset="0"/>
                <a:ea typeface="Aptos" panose="020B0004020202020204" pitchFamily="34" charset="0"/>
                <a:cs typeface="Times New Roman" panose="02020603050405020304" pitchFamily="18" charset="0"/>
              </a:rPr>
              <a:t>n a another recent U.S. study, 6% of adults reported estrangement from their mother and approximately 26% reported estrangement from their father. Average age of first estrangement (with a parent) is often in the early to mid-twenties (e.g. ~23 for paternal estrangement, ~26 for maternal) in some surveys.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Times New Roman" panose="02020603050405020304" pitchFamily="18" charset="0"/>
              </a:rPr>
              <a:t>While many estrangements are with parents, estrangement with siblings appears rarer: one earlier large-scale study cited by researchers estimates fewer than 5% of Americans are completely estranged from a sibling.</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2000" kern="100" dirty="0">
                <a:effectLst/>
                <a:latin typeface="Arial" panose="020B0604020202020204" pitchFamily="34" charset="0"/>
                <a:ea typeface="Aptos" panose="020B0004020202020204" pitchFamily="34" charset="0"/>
                <a:cs typeface="Times New Roman" panose="02020603050405020304" pitchFamily="18" charset="0"/>
              </a:rPr>
              <a:t>Researchers and clinicians believe estrangement is rising. The fact that recent surveys identify 25–30%+ estrangement rates suggest the phenomenon is surprisingly common. Some authors refer to estrangement as a “silent epidemic,” drawing a parallel to divorce.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D2BA2A-6256-FCCF-1439-42D4541993CF}"/>
              </a:ext>
            </a:extLst>
          </p:cNvPr>
          <p:cNvSpPr txBox="1"/>
          <p:nvPr/>
        </p:nvSpPr>
        <p:spPr>
          <a:xfrm>
            <a:off x="1937658" y="76591"/>
            <a:ext cx="10254342" cy="523220"/>
          </a:xfrm>
          <a:prstGeom prst="rect">
            <a:avLst/>
          </a:prstGeom>
          <a:noFill/>
        </p:spPr>
        <p:txBody>
          <a:bodyPr wrap="square">
            <a:spAutoFit/>
          </a:bodyPr>
          <a:lstStyle/>
          <a:p>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IS FAMILY ESTRANGEMENT ON THE RISE? </a:t>
            </a:r>
            <a:endParaRPr lang="en-CA" sz="2800" dirty="0"/>
          </a:p>
        </p:txBody>
      </p:sp>
      <p:sp>
        <p:nvSpPr>
          <p:cNvPr id="2" name="Slide Number Placeholder 1">
            <a:extLst>
              <a:ext uri="{FF2B5EF4-FFF2-40B4-BE49-F238E27FC236}">
                <a16:creationId xmlns:a16="http://schemas.microsoft.com/office/drawing/2014/main" id="{A6005756-EB9D-8E6D-6323-2B1AA7CDA57A}"/>
              </a:ext>
            </a:extLst>
          </p:cNvPr>
          <p:cNvSpPr>
            <a:spLocks noGrp="1"/>
          </p:cNvSpPr>
          <p:nvPr>
            <p:ph type="sldNum" sz="quarter" idx="12"/>
          </p:nvPr>
        </p:nvSpPr>
        <p:spPr/>
        <p:txBody>
          <a:bodyPr/>
          <a:lstStyle/>
          <a:p>
            <a:fld id="{DE029615-5FE5-4EA1-B607-8DEE73EA6451}" type="slidenum">
              <a:rPr lang="en-CA" smtClean="0"/>
              <a:t>83</a:t>
            </a:fld>
            <a:endParaRPr lang="en-CA"/>
          </a:p>
        </p:txBody>
      </p:sp>
    </p:spTree>
    <p:extLst>
      <p:ext uri="{BB962C8B-B14F-4D97-AF65-F5344CB8AC3E}">
        <p14:creationId xmlns:p14="http://schemas.microsoft.com/office/powerpoint/2010/main" val="33694693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4407060"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6BC245-D07D-D190-A71E-2335F1D9FFDA}"/>
              </a:ext>
            </a:extLst>
          </p:cNvPr>
          <p:cNvSpPr txBox="1"/>
          <p:nvPr/>
        </p:nvSpPr>
        <p:spPr>
          <a:xfrm>
            <a:off x="5569872" y="4404695"/>
            <a:ext cx="5357739" cy="1569660"/>
          </a:xfrm>
          <a:prstGeom prst="rect">
            <a:avLst/>
          </a:prstGeom>
          <a:noFill/>
        </p:spPr>
        <p:txBody>
          <a:bodyPr wrap="square">
            <a:spAutoFit/>
          </a:bodyPr>
          <a:lstStyle/>
          <a:p>
            <a:r>
              <a:rPr lang="en-US" sz="3200" dirty="0"/>
              <a:t>Are longstanding mental health issues  related to insecure types of attachment?</a:t>
            </a:r>
            <a:endParaRPr lang="en-CA" sz="3200" dirty="0"/>
          </a:p>
        </p:txBody>
      </p:sp>
      <p:sp>
        <p:nvSpPr>
          <p:cNvPr id="2" name="Slide Number Placeholder 1">
            <a:extLst>
              <a:ext uri="{FF2B5EF4-FFF2-40B4-BE49-F238E27FC236}">
                <a16:creationId xmlns:a16="http://schemas.microsoft.com/office/drawing/2014/main" id="{C1B596A3-8742-86EA-BEB9-503F7A12AB04}"/>
              </a:ext>
            </a:extLst>
          </p:cNvPr>
          <p:cNvSpPr>
            <a:spLocks noGrp="1"/>
          </p:cNvSpPr>
          <p:nvPr>
            <p:ph type="sldNum" sz="quarter" idx="12"/>
          </p:nvPr>
        </p:nvSpPr>
        <p:spPr/>
        <p:txBody>
          <a:bodyPr/>
          <a:lstStyle/>
          <a:p>
            <a:fld id="{DE029615-5FE5-4EA1-B607-8DEE73EA6451}" type="slidenum">
              <a:rPr lang="en-CA" smtClean="0"/>
              <a:t>84</a:t>
            </a:fld>
            <a:endParaRPr lang="en-CA"/>
          </a:p>
        </p:txBody>
      </p:sp>
    </p:spTree>
    <p:extLst>
      <p:ext uri="{BB962C8B-B14F-4D97-AF65-F5344CB8AC3E}">
        <p14:creationId xmlns:p14="http://schemas.microsoft.com/office/powerpoint/2010/main" val="24909680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5BB51D-A151-9521-2B89-D91E6D478426}"/>
              </a:ext>
            </a:extLst>
          </p:cNvPr>
          <p:cNvSpPr txBox="1"/>
          <p:nvPr/>
        </p:nvSpPr>
        <p:spPr>
          <a:xfrm>
            <a:off x="-1" y="268857"/>
            <a:ext cx="12192000" cy="6740307"/>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The </a:t>
            </a:r>
            <a:r>
              <a:rPr lang="en-US" dirty="0">
                <a:latin typeface="Arial" panose="020B0604020202020204" pitchFamily="34" charset="0"/>
              </a:rPr>
              <a:t>c</a:t>
            </a:r>
            <a:r>
              <a:rPr lang="en-US" b="0" i="0" dirty="0">
                <a:effectLst/>
                <a:latin typeface="Arial" panose="020B0604020202020204" pitchFamily="34" charset="0"/>
              </a:rPr>
              <a:t>ore </a:t>
            </a:r>
            <a:r>
              <a:rPr lang="en-US" dirty="0">
                <a:latin typeface="Arial" panose="020B0604020202020204" pitchFamily="34" charset="0"/>
              </a:rPr>
              <a:t>i</a:t>
            </a:r>
            <a:r>
              <a:rPr lang="en-US" b="0" i="0" dirty="0">
                <a:effectLst/>
                <a:latin typeface="Arial" panose="020B0604020202020204" pitchFamily="34" charset="0"/>
              </a:rPr>
              <a:t>ssue of insecure </a:t>
            </a:r>
            <a:r>
              <a:rPr lang="en-US" dirty="0">
                <a:latin typeface="Arial" panose="020B0604020202020204" pitchFamily="34" charset="0"/>
              </a:rPr>
              <a:t>a</a:t>
            </a:r>
            <a:r>
              <a:rPr lang="en-US" b="0" i="0" dirty="0">
                <a:effectLst/>
                <a:latin typeface="Arial" panose="020B0604020202020204" pitchFamily="34" charset="0"/>
              </a:rPr>
              <a:t>ttachment  is that </a:t>
            </a:r>
            <a:r>
              <a:rPr lang="en-US" dirty="0">
                <a:latin typeface="Arial" panose="020B0604020202020204" pitchFamily="34" charset="0"/>
              </a:rPr>
              <a:t>w</a:t>
            </a:r>
            <a:r>
              <a:rPr lang="en-US" b="0" i="0" dirty="0">
                <a:effectLst/>
                <a:latin typeface="Arial" panose="020B0604020202020204" pitchFamily="34" charset="0"/>
              </a:rPr>
              <a:t>hen early caregiving is inconsistent, rejecting, or frightening, a child’s attachment system doesn’t stabilize. Instead of learning “I can depend on others and regulate with them,” the child learns strategies to cope with uncertainty or danger. These strategies, anxious, avoidant, or disorganized, </a:t>
            </a:r>
            <a:r>
              <a:rPr lang="en-US" dirty="0">
                <a:latin typeface="Arial" panose="020B0604020202020204" pitchFamily="34" charset="0"/>
              </a:rPr>
              <a:t>are adaptive in the</a:t>
            </a:r>
            <a:r>
              <a:rPr lang="en-US" b="0" i="0" dirty="0">
                <a:effectLst/>
                <a:latin typeface="Arial" panose="020B0604020202020204" pitchFamily="34" charset="0"/>
              </a:rPr>
              <a:t> childhood environment but create vulnerabilities later. </a:t>
            </a:r>
          </a:p>
          <a:p>
            <a:pPr marL="285750" indent="-285750">
              <a:buFont typeface="Arial" panose="020B0604020202020204" pitchFamily="34" charset="0"/>
              <a:buChar char="•"/>
            </a:pPr>
            <a:r>
              <a:rPr lang="en-US" b="0" i="0" dirty="0">
                <a:effectLst/>
                <a:latin typeface="Arial" panose="020B0604020202020204" pitchFamily="34" charset="0"/>
              </a:rPr>
              <a:t>Each insecure attachment type shapes an internal working model or fundamental emotional belief or map of the world</a:t>
            </a:r>
            <a:r>
              <a:rPr lang="en-US" dirty="0">
                <a:latin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rPr>
              <a:t>With a</a:t>
            </a:r>
            <a:r>
              <a:rPr lang="en-US" b="0" i="0" dirty="0">
                <a:effectLst/>
                <a:latin typeface="Arial" panose="020B0604020202020204" pitchFamily="34" charset="0"/>
              </a:rPr>
              <a:t>nxious attachment it’s “I’m not enough / others will leave.” This leads to hypervigilance, rumination, and dependence. </a:t>
            </a:r>
          </a:p>
          <a:p>
            <a:pPr marL="285750" indent="-285750">
              <a:buFont typeface="Arial" panose="020B0604020202020204" pitchFamily="34" charset="0"/>
              <a:buChar char="•"/>
            </a:pPr>
            <a:r>
              <a:rPr lang="en-US" dirty="0">
                <a:latin typeface="Arial" panose="020B0604020202020204" pitchFamily="34" charset="0"/>
              </a:rPr>
              <a:t>With a</a:t>
            </a:r>
            <a:r>
              <a:rPr lang="en-US" b="0" i="0" dirty="0">
                <a:effectLst/>
                <a:latin typeface="Arial" panose="020B0604020202020204" pitchFamily="34" charset="0"/>
              </a:rPr>
              <a:t>voidant </a:t>
            </a:r>
            <a:r>
              <a:rPr lang="en-US" dirty="0">
                <a:latin typeface="Arial" panose="020B0604020202020204" pitchFamily="34" charset="0"/>
              </a:rPr>
              <a:t>attachment it’s</a:t>
            </a:r>
            <a:r>
              <a:rPr lang="en-US" b="0" i="0" dirty="0">
                <a:effectLst/>
                <a:latin typeface="Arial" panose="020B0604020202020204" pitchFamily="34" charset="0"/>
              </a:rPr>
              <a:t> “My needs are too much / others won’t be there.” This leads to suppression, emotional distance, and self-reliance at a cost.</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With </a:t>
            </a:r>
            <a:r>
              <a:rPr lang="en-US" dirty="0">
                <a:latin typeface="Arial" panose="020B0604020202020204" pitchFamily="34" charset="0"/>
              </a:rPr>
              <a:t>d</a:t>
            </a:r>
            <a:r>
              <a:rPr lang="en-US" b="0" i="0" dirty="0">
                <a:effectLst/>
                <a:latin typeface="Arial" panose="020B0604020202020204" pitchFamily="34" charset="0"/>
              </a:rPr>
              <a:t>isorganized attachment it’s “Others are both comfort and danger.” This leads to confusion, fragmentation, and fear of intimacy. </a:t>
            </a:r>
          </a:p>
          <a:p>
            <a:pPr marL="285750" indent="-285750">
              <a:buFont typeface="Arial" panose="020B0604020202020204" pitchFamily="34" charset="0"/>
              <a:buChar char="•"/>
            </a:pPr>
            <a:r>
              <a:rPr lang="en-US" b="0" i="0" dirty="0">
                <a:effectLst/>
                <a:latin typeface="Arial" panose="020B0604020202020204" pitchFamily="34" charset="0"/>
              </a:rPr>
              <a:t>These models unconsciously guide expectations in adult relationships, work, and self-regulation. </a:t>
            </a:r>
            <a:r>
              <a:rPr lang="en-US" dirty="0">
                <a:latin typeface="Arial" panose="020B0604020202020204" pitchFamily="34" charset="0"/>
              </a:rPr>
              <a:t>T</a:t>
            </a:r>
            <a:r>
              <a:rPr lang="en-US" b="0" i="0" dirty="0">
                <a:effectLst/>
                <a:latin typeface="Arial" panose="020B0604020202020204" pitchFamily="34" charset="0"/>
              </a:rPr>
              <a:t>hese attachment-based strategies can evolve into enduring problems</a:t>
            </a:r>
            <a:r>
              <a:rPr lang="en-US" dirty="0">
                <a:latin typeface="Arial" panose="020B0604020202020204" pitchFamily="34" charset="0"/>
              </a:rPr>
              <a:t>. </a:t>
            </a:r>
          </a:p>
          <a:p>
            <a:pPr marL="285750" indent="-285750">
              <a:buFont typeface="Arial" panose="020B0604020202020204" pitchFamily="34" charset="0"/>
              <a:buChar char="•"/>
            </a:pPr>
            <a:r>
              <a:rPr lang="en-US" b="0" i="0" dirty="0">
                <a:effectLst/>
                <a:latin typeface="Arial" panose="020B0604020202020204" pitchFamily="34" charset="0"/>
              </a:rPr>
              <a:t>Anxious attachment is frequently associated with chronic anxiety, depressive episodes, fear of abandonment, and borderline traits.</a:t>
            </a:r>
          </a:p>
          <a:p>
            <a:pPr marL="285750" indent="-285750">
              <a:buFont typeface="Arial" panose="020B0604020202020204" pitchFamily="34" charset="0"/>
              <a:buChar char="•"/>
            </a:pPr>
            <a:r>
              <a:rPr lang="en-US" b="0" i="0" dirty="0">
                <a:effectLst/>
                <a:latin typeface="Arial" panose="020B0604020202020204" pitchFamily="34" charset="0"/>
              </a:rPr>
              <a:t>Avoidant attachment </a:t>
            </a:r>
            <a:r>
              <a:rPr lang="en-US" dirty="0">
                <a:latin typeface="Arial" panose="020B0604020202020204" pitchFamily="34" charset="0"/>
              </a:rPr>
              <a:t>is associated with </a:t>
            </a:r>
            <a:r>
              <a:rPr lang="en-US" b="0" i="0" dirty="0">
                <a:effectLst/>
                <a:latin typeface="Arial" panose="020B0604020202020204" pitchFamily="34" charset="0"/>
              </a:rPr>
              <a:t>emotional numbness, loneliness, substance use, and depression.</a:t>
            </a:r>
          </a:p>
          <a:p>
            <a:pPr marL="285750" indent="-285750">
              <a:buFont typeface="Arial" panose="020B0604020202020204" pitchFamily="34" charset="0"/>
              <a:buChar char="•"/>
            </a:pPr>
            <a:r>
              <a:rPr lang="en-US" dirty="0">
                <a:latin typeface="Arial" panose="020B0604020202020204" pitchFamily="34" charset="0"/>
              </a:rPr>
              <a:t>While d</a:t>
            </a:r>
            <a:r>
              <a:rPr lang="en-US" b="0" i="0" dirty="0">
                <a:effectLst/>
                <a:latin typeface="Arial" panose="020B0604020202020204" pitchFamily="34" charset="0"/>
              </a:rPr>
              <a:t>isorganized attachment </a:t>
            </a:r>
            <a:r>
              <a:rPr lang="en-US" dirty="0">
                <a:latin typeface="Arial" panose="020B0604020202020204" pitchFamily="34" charset="0"/>
              </a:rPr>
              <a:t>is associated with </a:t>
            </a:r>
            <a:r>
              <a:rPr lang="en-US" b="0" i="0" dirty="0">
                <a:effectLst/>
                <a:latin typeface="Arial" panose="020B0604020202020204" pitchFamily="34" charset="0"/>
              </a:rPr>
              <a:t>dissociation, trauma-related disorders, personality disorder traits, and an unstable self-image.</a:t>
            </a:r>
          </a:p>
          <a:p>
            <a:pPr marL="285750" indent="-285750">
              <a:buFont typeface="Arial" panose="020B0604020202020204" pitchFamily="34" charset="0"/>
              <a:buChar char="•"/>
            </a:pPr>
            <a:r>
              <a:rPr lang="en-US" dirty="0">
                <a:latin typeface="Arial" panose="020B0604020202020204" pitchFamily="34" charset="0"/>
              </a:rPr>
              <a:t>T</a:t>
            </a:r>
            <a:r>
              <a:rPr lang="en-US" b="0" i="0" dirty="0">
                <a:effectLst/>
                <a:latin typeface="Arial" panose="020B0604020202020204" pitchFamily="34" charset="0"/>
              </a:rPr>
              <a:t>hese strategies are self-reinforcing: the anxious person clings and gets rejected, which confirming their fears</a:t>
            </a:r>
          </a:p>
          <a:p>
            <a:pPr marL="285750" indent="-285750">
              <a:buFont typeface="Arial" panose="020B0604020202020204" pitchFamily="34" charset="0"/>
              <a:buChar char="•"/>
            </a:pPr>
            <a:r>
              <a:rPr lang="en-US" dirty="0">
                <a:latin typeface="Arial" panose="020B0604020202020204" pitchFamily="34" charset="0"/>
              </a:rPr>
              <a:t>T</a:t>
            </a:r>
            <a:r>
              <a:rPr lang="en-US" b="0" i="0" dirty="0">
                <a:effectLst/>
                <a:latin typeface="Arial" panose="020B0604020202020204" pitchFamily="34" charset="0"/>
              </a:rPr>
              <a:t>he avoidant withdraws and feels empty, confirming beliefs about being alone</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The disorganized partner both seeks and fears intimacy, creating chaos. </a:t>
            </a:r>
          </a:p>
          <a:p>
            <a:pPr marL="285750" indent="-285750">
              <a:buFont typeface="Arial" panose="020B0604020202020204" pitchFamily="34" charset="0"/>
              <a:buChar char="•"/>
            </a:pPr>
            <a:r>
              <a:rPr lang="en-US" b="0" i="0" dirty="0">
                <a:effectLst/>
                <a:latin typeface="Arial" panose="020B0604020202020204" pitchFamily="34" charset="0"/>
              </a:rPr>
              <a:t>Without corrective experiences such as therapy, or secure relationships, these cycles repeats and solidify into longstanding mental health issues</a:t>
            </a:r>
            <a:endParaRPr lang="en-CA" dirty="0"/>
          </a:p>
        </p:txBody>
      </p:sp>
      <p:sp>
        <p:nvSpPr>
          <p:cNvPr id="6" name="TextBox 5">
            <a:extLst>
              <a:ext uri="{FF2B5EF4-FFF2-40B4-BE49-F238E27FC236}">
                <a16:creationId xmlns:a16="http://schemas.microsoft.com/office/drawing/2014/main" id="{A8AC2A70-53F7-ED10-A544-9F2C34F20E41}"/>
              </a:ext>
            </a:extLst>
          </p:cNvPr>
          <p:cNvSpPr txBox="1"/>
          <p:nvPr/>
        </p:nvSpPr>
        <p:spPr>
          <a:xfrm>
            <a:off x="1169893" y="-87920"/>
            <a:ext cx="9852211" cy="523220"/>
          </a:xfrm>
          <a:prstGeom prst="rect">
            <a:avLst/>
          </a:prstGeom>
          <a:noFill/>
        </p:spPr>
        <p:txBody>
          <a:bodyPr wrap="square">
            <a:spAutoFit/>
          </a:bodyPr>
          <a:lstStyle/>
          <a:p>
            <a:r>
              <a:rPr lang="en-US" sz="2800" dirty="0">
                <a:solidFill>
                  <a:schemeClr val="bg1"/>
                </a:solidFill>
                <a:latin typeface="Arial" panose="020B0604020202020204" pitchFamily="34" charset="0"/>
              </a:rPr>
              <a:t>A</a:t>
            </a:r>
            <a:r>
              <a:rPr lang="en-US" sz="2800" b="0" i="0" dirty="0">
                <a:solidFill>
                  <a:schemeClr val="bg1"/>
                </a:solidFill>
                <a:effectLst/>
                <a:latin typeface="Arial" panose="020B0604020202020204" pitchFamily="34" charset="0"/>
              </a:rPr>
              <a:t>TTACHMENT ISSUES AND MENTAL HEALTH DIAGNOSIS</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FF45755F-B019-BF8B-8938-10D1A98F0547}"/>
              </a:ext>
            </a:extLst>
          </p:cNvPr>
          <p:cNvSpPr>
            <a:spLocks noGrp="1"/>
          </p:cNvSpPr>
          <p:nvPr>
            <p:ph type="sldNum" sz="quarter" idx="12"/>
          </p:nvPr>
        </p:nvSpPr>
        <p:spPr/>
        <p:txBody>
          <a:bodyPr/>
          <a:lstStyle/>
          <a:p>
            <a:fld id="{DE029615-5FE5-4EA1-B607-8DEE73EA6451}" type="slidenum">
              <a:rPr lang="en-CA" smtClean="0"/>
              <a:t>85</a:t>
            </a:fld>
            <a:endParaRPr lang="en-CA"/>
          </a:p>
        </p:txBody>
      </p:sp>
    </p:spTree>
    <p:extLst>
      <p:ext uri="{BB962C8B-B14F-4D97-AF65-F5344CB8AC3E}">
        <p14:creationId xmlns:p14="http://schemas.microsoft.com/office/powerpoint/2010/main" val="19363110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F6732-1FCE-3C7F-7901-ADE56D495D7D}"/>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D438CF64-826B-364A-CF2B-AA5DC5AB96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4407060"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07C509-04BA-E0C2-D031-405EB4A9612E}"/>
              </a:ext>
            </a:extLst>
          </p:cNvPr>
          <p:cNvSpPr txBox="1"/>
          <p:nvPr/>
        </p:nvSpPr>
        <p:spPr>
          <a:xfrm>
            <a:off x="5569872" y="4404695"/>
            <a:ext cx="5357739" cy="1077218"/>
          </a:xfrm>
          <a:prstGeom prst="rect">
            <a:avLst/>
          </a:prstGeom>
          <a:noFill/>
        </p:spPr>
        <p:txBody>
          <a:bodyPr wrap="square">
            <a:spAutoFit/>
          </a:bodyPr>
          <a:lstStyle/>
          <a:p>
            <a:r>
              <a:rPr lang="en-US" sz="3200" dirty="0"/>
              <a:t>Is insecure attachment always a parenting failure?</a:t>
            </a:r>
            <a:endParaRPr lang="en-CA" sz="3200" dirty="0"/>
          </a:p>
        </p:txBody>
      </p:sp>
      <p:sp>
        <p:nvSpPr>
          <p:cNvPr id="2" name="Slide Number Placeholder 1">
            <a:extLst>
              <a:ext uri="{FF2B5EF4-FFF2-40B4-BE49-F238E27FC236}">
                <a16:creationId xmlns:a16="http://schemas.microsoft.com/office/drawing/2014/main" id="{D4E55C2F-3C53-9DD4-2D52-17B9A9EF86D1}"/>
              </a:ext>
            </a:extLst>
          </p:cNvPr>
          <p:cNvSpPr>
            <a:spLocks noGrp="1"/>
          </p:cNvSpPr>
          <p:nvPr>
            <p:ph type="sldNum" sz="quarter" idx="12"/>
          </p:nvPr>
        </p:nvSpPr>
        <p:spPr/>
        <p:txBody>
          <a:bodyPr/>
          <a:lstStyle/>
          <a:p>
            <a:fld id="{DE029615-5FE5-4EA1-B607-8DEE73EA6451}" type="slidenum">
              <a:rPr lang="en-CA" smtClean="0"/>
              <a:t>86</a:t>
            </a:fld>
            <a:endParaRPr lang="en-CA"/>
          </a:p>
        </p:txBody>
      </p:sp>
    </p:spTree>
    <p:extLst>
      <p:ext uri="{BB962C8B-B14F-4D97-AF65-F5344CB8AC3E}">
        <p14:creationId xmlns:p14="http://schemas.microsoft.com/office/powerpoint/2010/main" val="15685872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0E89F-E9F5-9BF1-8929-DFABC7221DD8}"/>
              </a:ext>
            </a:extLst>
          </p:cNvPr>
          <p:cNvSpPr txBox="1"/>
          <p:nvPr/>
        </p:nvSpPr>
        <p:spPr>
          <a:xfrm>
            <a:off x="21770" y="757539"/>
            <a:ext cx="12192000" cy="571310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CA" kern="100" dirty="0">
                <a:effectLst/>
                <a:latin typeface="Arial" panose="020B0604020202020204" pitchFamily="34" charset="0"/>
                <a:ea typeface="Aptos" panose="020B0004020202020204" pitchFamily="34" charset="0"/>
                <a:cs typeface="Times New Roman" panose="02020603050405020304" pitchFamily="18" charset="0"/>
              </a:rPr>
              <a:t>When we talk about attachment, it’s easy for people to assume that insecure attachment is the result of bad parenting. The reality is more complex and more compassionate. Attachment is a relationship between two nervous systems, the child’s and the parent’s. Sometimes the child brings a temperament so extreme or biologically sensitive that even good, loving, attuned parents struggle to become a source of comfort and safety.</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kern="100" dirty="0">
                <a:effectLst/>
                <a:latin typeface="Arial" panose="020B0604020202020204" pitchFamily="34" charset="0"/>
                <a:ea typeface="Aptos" panose="020B0004020202020204" pitchFamily="34" charset="0"/>
                <a:cs typeface="Times New Roman" panose="02020603050405020304" pitchFamily="18" charset="0"/>
              </a:rPr>
              <a:t>Babies come into the world with very different nervous systems. Some infants are extremely reactive to sound, touch, and change, easily overwhelmed, difficult to soothe, and prone to intense distress even with loving care. This is temperament, it’s inborn or wired into the child’s biology long before any parenting begins. Think of it like starting life in a stormy little body. Some babies arrive </a:t>
            </a:r>
            <a:r>
              <a:rPr lang="en-CA" kern="100" dirty="0">
                <a:latin typeface="Arial" panose="020B0604020202020204" pitchFamily="34" charset="0"/>
                <a:ea typeface="Aptos" panose="020B0004020202020204" pitchFamily="34" charset="0"/>
                <a:cs typeface="Times New Roman" panose="02020603050405020304" pitchFamily="18" charset="0"/>
              </a:rPr>
              <a:t>as a</a:t>
            </a:r>
            <a:r>
              <a:rPr lang="en-CA" kern="100" dirty="0">
                <a:effectLst/>
                <a:latin typeface="Arial" panose="020B0604020202020204" pitchFamily="34" charset="0"/>
                <a:ea typeface="Aptos" panose="020B0004020202020204" pitchFamily="34" charset="0"/>
                <a:cs typeface="Times New Roman" panose="02020603050405020304" pitchFamily="18" charset="0"/>
              </a:rPr>
              <a:t> gentle breeze, and a steady wind others </a:t>
            </a:r>
            <a:r>
              <a:rPr lang="en-CA" kern="100" dirty="0">
                <a:latin typeface="Arial" panose="020B0604020202020204" pitchFamily="34" charset="0"/>
                <a:ea typeface="Aptos" panose="020B0004020202020204" pitchFamily="34" charset="0"/>
                <a:cs typeface="Times New Roman" panose="02020603050405020304" pitchFamily="18" charset="0"/>
              </a:rPr>
              <a:t>as a</a:t>
            </a:r>
            <a:r>
              <a:rPr lang="en-CA" kern="100" dirty="0">
                <a:effectLst/>
                <a:latin typeface="Arial" panose="020B0604020202020204" pitchFamily="34" charset="0"/>
                <a:ea typeface="Aptos" panose="020B0004020202020204" pitchFamily="34" charset="0"/>
                <a:cs typeface="Times New Roman" panose="02020603050405020304" pitchFamily="18" charset="0"/>
              </a:rPr>
              <a:t> a full-blown hurricane.</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kern="100" dirty="0">
                <a:effectLst/>
                <a:latin typeface="Arial" panose="020B0604020202020204" pitchFamily="34" charset="0"/>
                <a:ea typeface="Aptos" panose="020B0004020202020204" pitchFamily="34" charset="0"/>
                <a:cs typeface="Times New Roman" panose="02020603050405020304" pitchFamily="18" charset="0"/>
              </a:rPr>
              <a:t>Even caring, attuned parents can struggle to soothe an extremely reactive infant. </a:t>
            </a:r>
            <a:r>
              <a:rPr lang="en-CA" kern="100" dirty="0">
                <a:latin typeface="Arial" panose="020B0604020202020204" pitchFamily="34" charset="0"/>
                <a:ea typeface="Aptos" panose="020B0004020202020204" pitchFamily="34" charset="0"/>
                <a:cs typeface="Times New Roman" panose="02020603050405020304" pitchFamily="18" charset="0"/>
              </a:rPr>
              <a:t>W</a:t>
            </a:r>
            <a:r>
              <a:rPr lang="en-CA" kern="100" dirty="0">
                <a:effectLst/>
                <a:latin typeface="Arial" panose="020B0604020202020204" pitchFamily="34" charset="0"/>
                <a:ea typeface="Aptos" panose="020B0004020202020204" pitchFamily="34" charset="0"/>
                <a:cs typeface="Times New Roman" panose="02020603050405020304" pitchFamily="18" charset="0"/>
              </a:rPr>
              <a:t>hen a baby’s distress is intense, unpredictable and long-lasting parents may feel like nothing they do helps. They hold, rock, soothe, feed, sing, but the baby’s nervous system remains dysregulated. This doesn’t mean the parents are doing anything wrong. It means the child’s internal system is so activated that co-regulation cannot easily take root, even in a warm home. </a:t>
            </a:r>
          </a:p>
          <a:p>
            <a:pPr marL="342900" lvl="0" indent="-342900">
              <a:lnSpc>
                <a:spcPct val="107000"/>
              </a:lnSpc>
              <a:buFont typeface="Symbol" panose="05050102010706020507" pitchFamily="18" charset="2"/>
              <a:buChar char=""/>
            </a:pPr>
            <a:r>
              <a:rPr lang="en-CA" kern="100" dirty="0">
                <a:effectLst/>
                <a:latin typeface="Arial" panose="020B0604020202020204" pitchFamily="34" charset="0"/>
                <a:ea typeface="Aptos" panose="020B0004020202020204" pitchFamily="34" charset="0"/>
                <a:cs typeface="Times New Roman" panose="02020603050405020304" pitchFamily="18" charset="0"/>
              </a:rPr>
              <a:t>The Attachment that forms may be “Insecure” but not because of a lack of love. If the baby’s nervous system continues to flood easily, they might develop anxious attachment because they never feel fully settled or safe, avoidant attachment because being held feels overwhelming or disorganized attachment if their internal sensations are chaotic or frightening. In these cases, the “insecure” pattern reflects biology, not a parent’s shortcomings. </a:t>
            </a:r>
          </a:p>
          <a:p>
            <a:pPr lvl="0">
              <a:lnSpc>
                <a:spcPct val="107000"/>
              </a:lnSpc>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F2BBB7E-9C38-33B6-CD72-3B4C25E32155}"/>
              </a:ext>
            </a:extLst>
          </p:cNvPr>
          <p:cNvSpPr txBox="1"/>
          <p:nvPr/>
        </p:nvSpPr>
        <p:spPr>
          <a:xfrm>
            <a:off x="929879" y="128249"/>
            <a:ext cx="11734799" cy="523220"/>
          </a:xfrm>
          <a:prstGeom prst="rect">
            <a:avLst/>
          </a:prstGeom>
          <a:noFill/>
        </p:spPr>
        <p:txBody>
          <a:bodyPr wrap="square">
            <a:spAutoFit/>
          </a:bodyPr>
          <a:lstStyle/>
          <a:p>
            <a:r>
              <a:rPr lang="en-CA" sz="2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IS INSECURE ATTACHMENT ALWAYS A PARENTING FAILURE ? </a:t>
            </a:r>
            <a:endParaRPr lang="en-CA" sz="2800" dirty="0"/>
          </a:p>
        </p:txBody>
      </p:sp>
      <p:sp>
        <p:nvSpPr>
          <p:cNvPr id="2" name="Slide Number Placeholder 1">
            <a:extLst>
              <a:ext uri="{FF2B5EF4-FFF2-40B4-BE49-F238E27FC236}">
                <a16:creationId xmlns:a16="http://schemas.microsoft.com/office/drawing/2014/main" id="{3006FBFA-2D4B-B6D7-227C-90ED52A50E13}"/>
              </a:ext>
            </a:extLst>
          </p:cNvPr>
          <p:cNvSpPr>
            <a:spLocks noGrp="1"/>
          </p:cNvSpPr>
          <p:nvPr>
            <p:ph type="sldNum" sz="quarter" idx="12"/>
          </p:nvPr>
        </p:nvSpPr>
        <p:spPr/>
        <p:txBody>
          <a:bodyPr/>
          <a:lstStyle/>
          <a:p>
            <a:fld id="{DE029615-5FE5-4EA1-B607-8DEE73EA6451}" type="slidenum">
              <a:rPr lang="en-CA" smtClean="0"/>
              <a:t>87</a:t>
            </a:fld>
            <a:endParaRPr lang="en-CA"/>
          </a:p>
        </p:txBody>
      </p:sp>
    </p:spTree>
    <p:extLst>
      <p:ext uri="{BB962C8B-B14F-4D97-AF65-F5344CB8AC3E}">
        <p14:creationId xmlns:p14="http://schemas.microsoft.com/office/powerpoint/2010/main" val="3430824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4B3AD-85A3-1FA7-1DB0-B3E894150A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53674C-57AC-60EC-2581-03C5ED4967C6}"/>
              </a:ext>
            </a:extLst>
          </p:cNvPr>
          <p:cNvSpPr txBox="1"/>
          <p:nvPr/>
        </p:nvSpPr>
        <p:spPr>
          <a:xfrm>
            <a:off x="21770" y="757539"/>
            <a:ext cx="12192000" cy="4333879"/>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This is especially true in certain situations. Research shows this pattern in highly sensitive infants, infants with neurodevelopmental differences (e.g., early ASD traits), infants who had difficult births or early medical trauma, infants with biological or genetic vulnerabilities, and infants with sensory processing challenges. These children sometimes cannot be soothed consistently enough to form secure attachment, even with responsive parents.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Insecure attachment does not always mean neglect, abuse, poor parenting or lack of love. It sometimes means the child’s nervous system struggled to receive comfort, the child’s internal world was too overwhelming to settle, and the parent and child simply had a harder starting point. Parents in these situations often love their children fiercely and try incredibly hard. The insecurity reflects the child’s early neurobiology, not the parent’s heart. This is not to blame the child, clearly, they </a:t>
            </a:r>
            <a:r>
              <a:rPr lang="en-CA" kern="100" dirty="0">
                <a:latin typeface="Arial" panose="020B0604020202020204" pitchFamily="34" charset="0"/>
                <a:ea typeface="Aptos" panose="020B0004020202020204" pitchFamily="34" charset="0"/>
                <a:cs typeface="Times New Roman" panose="02020603050405020304" pitchFamily="18" charset="0"/>
              </a:rPr>
              <a:t>did not choose their temperament. It’s not a blame game, it’s an effort to understand the complexity of the territory.</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CA" sz="1800" kern="100" dirty="0">
                <a:effectLst/>
                <a:latin typeface="Arial" panose="020B0604020202020204" pitchFamily="34" charset="0"/>
                <a:ea typeface="Aptos" panose="020B0004020202020204" pitchFamily="34" charset="0"/>
                <a:cs typeface="Times New Roman" panose="02020603050405020304" pitchFamily="18" charset="0"/>
              </a:rPr>
              <a:t>Attachment grows like a plant. Some seeds sprout in any soil. Some need perfect conditions. Some are so sensitive that even with sunlight, water, and care, they still grow in a twisted or fragile way. It’s neither the seed’s nor the gardener’s fault.</a:t>
            </a:r>
            <a:endParaRPr lang="en-CA" kern="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6464E01-80E2-6CA3-BDF6-F11672C706BB}"/>
              </a:ext>
            </a:extLst>
          </p:cNvPr>
          <p:cNvSpPr txBox="1"/>
          <p:nvPr/>
        </p:nvSpPr>
        <p:spPr>
          <a:xfrm>
            <a:off x="728544" y="146225"/>
            <a:ext cx="11734799" cy="523220"/>
          </a:xfrm>
          <a:prstGeom prst="rect">
            <a:avLst/>
          </a:prstGeom>
          <a:noFill/>
        </p:spPr>
        <p:txBody>
          <a:bodyPr wrap="square">
            <a:spAutoFit/>
          </a:bodyPr>
          <a:lstStyle/>
          <a:p>
            <a:r>
              <a:rPr lang="en-CA" sz="2800" kern="100" dirty="0">
                <a:solidFill>
                  <a:srgbClr val="222222"/>
                </a:solidFill>
                <a:effectLst/>
                <a:latin typeface="Arial" panose="020B0604020202020204" pitchFamily="34" charset="0"/>
                <a:ea typeface="Aptos" panose="020B0004020202020204" pitchFamily="34" charset="0"/>
                <a:cs typeface="Times New Roman" panose="02020603050405020304" pitchFamily="18" charset="0"/>
              </a:rPr>
              <a:t>IS INSECURE ATTACHMENT ALWAYS A PARENTING FAILURE ? </a:t>
            </a:r>
            <a:endParaRPr lang="en-CA" sz="2800" dirty="0"/>
          </a:p>
        </p:txBody>
      </p:sp>
      <p:sp>
        <p:nvSpPr>
          <p:cNvPr id="2" name="Slide Number Placeholder 1">
            <a:extLst>
              <a:ext uri="{FF2B5EF4-FFF2-40B4-BE49-F238E27FC236}">
                <a16:creationId xmlns:a16="http://schemas.microsoft.com/office/drawing/2014/main" id="{E293E6AC-5988-B089-9B88-AC8268F4BF92}"/>
              </a:ext>
            </a:extLst>
          </p:cNvPr>
          <p:cNvSpPr>
            <a:spLocks noGrp="1"/>
          </p:cNvSpPr>
          <p:nvPr>
            <p:ph type="sldNum" sz="quarter" idx="12"/>
          </p:nvPr>
        </p:nvSpPr>
        <p:spPr/>
        <p:txBody>
          <a:bodyPr/>
          <a:lstStyle/>
          <a:p>
            <a:fld id="{DE029615-5FE5-4EA1-B607-8DEE73EA6451}" type="slidenum">
              <a:rPr lang="en-CA" smtClean="0"/>
              <a:t>88</a:t>
            </a:fld>
            <a:endParaRPr lang="en-CA"/>
          </a:p>
        </p:txBody>
      </p:sp>
    </p:spTree>
    <p:extLst>
      <p:ext uri="{BB962C8B-B14F-4D97-AF65-F5344CB8AC3E}">
        <p14:creationId xmlns:p14="http://schemas.microsoft.com/office/powerpoint/2010/main" val="9751930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2834-DB65-E7EE-C986-5A931A3F4927}"/>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F67B272E-E617-24A3-DF72-BC9D2FD841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4407060"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5F65A2-95C6-01E4-90F5-14EE95D0D5F8}"/>
              </a:ext>
            </a:extLst>
          </p:cNvPr>
          <p:cNvSpPr txBox="1"/>
          <p:nvPr/>
        </p:nvSpPr>
        <p:spPr>
          <a:xfrm>
            <a:off x="5819965" y="3162049"/>
            <a:ext cx="5357739" cy="2554545"/>
          </a:xfrm>
          <a:prstGeom prst="rect">
            <a:avLst/>
          </a:prstGeom>
          <a:noFill/>
        </p:spPr>
        <p:txBody>
          <a:bodyPr wrap="square">
            <a:spAutoFit/>
          </a:bodyPr>
          <a:lstStyle/>
          <a:p>
            <a:r>
              <a:rPr lang="en-US" sz="3200" dirty="0"/>
              <a:t>Why do people with insecure attachment styles always feel like something is not right but can’t put their finger on what it is?</a:t>
            </a:r>
            <a:endParaRPr lang="en-CA" sz="3200" dirty="0"/>
          </a:p>
        </p:txBody>
      </p:sp>
      <p:sp>
        <p:nvSpPr>
          <p:cNvPr id="2" name="Slide Number Placeholder 1">
            <a:extLst>
              <a:ext uri="{FF2B5EF4-FFF2-40B4-BE49-F238E27FC236}">
                <a16:creationId xmlns:a16="http://schemas.microsoft.com/office/drawing/2014/main" id="{0B6ED6C0-408C-BD67-9B68-EA84CE314D0C}"/>
              </a:ext>
            </a:extLst>
          </p:cNvPr>
          <p:cNvSpPr>
            <a:spLocks noGrp="1"/>
          </p:cNvSpPr>
          <p:nvPr>
            <p:ph type="sldNum" sz="quarter" idx="12"/>
          </p:nvPr>
        </p:nvSpPr>
        <p:spPr/>
        <p:txBody>
          <a:bodyPr/>
          <a:lstStyle/>
          <a:p>
            <a:fld id="{DE029615-5FE5-4EA1-B607-8DEE73EA6451}" type="slidenum">
              <a:rPr lang="en-CA" smtClean="0"/>
              <a:t>89</a:t>
            </a:fld>
            <a:endParaRPr lang="en-CA"/>
          </a:p>
        </p:txBody>
      </p:sp>
    </p:spTree>
    <p:extLst>
      <p:ext uri="{BB962C8B-B14F-4D97-AF65-F5344CB8AC3E}">
        <p14:creationId xmlns:p14="http://schemas.microsoft.com/office/powerpoint/2010/main" val="94109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9</a:t>
            </a:fld>
            <a:endParaRPr lang="en-CA"/>
          </a:p>
        </p:txBody>
      </p:sp>
    </p:spTree>
    <p:extLst>
      <p:ext uri="{BB962C8B-B14F-4D97-AF65-F5344CB8AC3E}">
        <p14:creationId xmlns:p14="http://schemas.microsoft.com/office/powerpoint/2010/main" val="2967046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0655-4DEA-4FEA-A556-49404FBC0161}"/>
              </a:ext>
            </a:extLst>
          </p:cNvPr>
          <p:cNvSpPr>
            <a:spLocks noGrp="1"/>
          </p:cNvSpPr>
          <p:nvPr>
            <p:ph type="title" idx="4294967295"/>
          </p:nvPr>
        </p:nvSpPr>
        <p:spPr>
          <a:xfrm>
            <a:off x="39688" y="327025"/>
            <a:ext cx="12152312" cy="1336675"/>
          </a:xfrm>
        </p:spPr>
        <p:txBody>
          <a:bodyPr>
            <a:normAutofit/>
          </a:bodyPr>
          <a:lstStyle/>
          <a:p>
            <a:pPr algn="ctr">
              <a:lnSpc>
                <a:spcPct val="90000"/>
              </a:lnSpc>
            </a:pPr>
            <a:r>
              <a:rPr lang="en-CA" sz="3200" dirty="0">
                <a:solidFill>
                  <a:schemeClr val="bg1"/>
                </a:solidFill>
              </a:rPr>
              <a:t>The development of attachment styles: cycles of </a:t>
            </a:r>
            <a:br>
              <a:rPr lang="en-CA" sz="3200" dirty="0">
                <a:solidFill>
                  <a:schemeClr val="bg1"/>
                </a:solidFill>
              </a:rPr>
            </a:br>
            <a:r>
              <a:rPr lang="en-CA" sz="3200" dirty="0">
                <a:solidFill>
                  <a:schemeClr val="bg1"/>
                </a:solidFill>
              </a:rPr>
              <a:t>wellbeing, and distress in infants and adults</a:t>
            </a:r>
          </a:p>
        </p:txBody>
      </p:sp>
      <p:sp>
        <p:nvSpPr>
          <p:cNvPr id="3" name="Content Placeholder 2">
            <a:extLst>
              <a:ext uri="{FF2B5EF4-FFF2-40B4-BE49-F238E27FC236}">
                <a16:creationId xmlns:a16="http://schemas.microsoft.com/office/drawing/2014/main" id="{FF015920-3F5B-41D4-85F1-A5E4AC74937C}"/>
              </a:ext>
            </a:extLst>
          </p:cNvPr>
          <p:cNvSpPr>
            <a:spLocks noGrp="1"/>
          </p:cNvSpPr>
          <p:nvPr>
            <p:ph idx="4294967295"/>
          </p:nvPr>
        </p:nvSpPr>
        <p:spPr>
          <a:xfrm>
            <a:off x="5649913" y="2022475"/>
            <a:ext cx="6542087" cy="3646488"/>
          </a:xfrm>
        </p:spPr>
        <p:txBody>
          <a:bodyPr>
            <a:normAutofit/>
          </a:bodyPr>
          <a:lstStyle/>
          <a:p>
            <a:r>
              <a:rPr lang="en-CA" sz="2000" dirty="0">
                <a:latin typeface="Arial" panose="020B0604020202020204" pitchFamily="34" charset="0"/>
                <a:cs typeface="Arial" panose="020B0604020202020204" pitchFamily="34" charset="0"/>
              </a:rPr>
              <a:t>The concept of “Cycles of wellbeing and distress” helps us to understand how different attachment patterns develop. </a:t>
            </a:r>
          </a:p>
          <a:p>
            <a:r>
              <a:rPr lang="en-CA" sz="2000" dirty="0">
                <a:latin typeface="Arial" panose="020B0604020202020204" pitchFamily="34" charset="0"/>
                <a:cs typeface="Arial" panose="020B0604020202020204" pitchFamily="34" charset="0"/>
              </a:rPr>
              <a:t>We will discuss:</a:t>
            </a:r>
          </a:p>
          <a:p>
            <a:r>
              <a:rPr lang="en-US" sz="2000" dirty="0">
                <a:solidFill>
                  <a:schemeClr val="bg1"/>
                </a:solidFill>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The cycle of well-being in infants and children</a:t>
            </a:r>
          </a:p>
          <a:p>
            <a:r>
              <a:rPr lang="en-US" sz="2000" dirty="0">
                <a:solidFill>
                  <a:schemeClr val="bg1"/>
                </a:solidFill>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The cycle of well-being in adults</a:t>
            </a:r>
          </a:p>
          <a:p>
            <a:r>
              <a:rPr lang="en-US" sz="2000" dirty="0">
                <a:solidFill>
                  <a:schemeClr val="bg1"/>
                </a:solidFill>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The development of  cycles of distress in disordered attachment and how this interferes with the person being able to stay in the window of emotional tolerance.  </a:t>
            </a:r>
            <a:endParaRPr lang="en-CA" sz="2000" dirty="0">
              <a:latin typeface="Arial" panose="020B0604020202020204" pitchFamily="34" charset="0"/>
              <a:cs typeface="Arial" panose="020B0604020202020204" pitchFamily="34" charset="0"/>
            </a:endParaRPr>
          </a:p>
          <a:p>
            <a:endParaRPr lang="en-CA" dirty="0"/>
          </a:p>
        </p:txBody>
      </p:sp>
      <p:pic>
        <p:nvPicPr>
          <p:cNvPr id="14" name="Picture 13" descr="A hand of two adults and a kid on top of each other">
            <a:extLst>
              <a:ext uri="{FF2B5EF4-FFF2-40B4-BE49-F238E27FC236}">
                <a16:creationId xmlns:a16="http://schemas.microsoft.com/office/drawing/2014/main" id="{87560EF6-F55C-4AFE-A283-208F3077CB74}"/>
              </a:ext>
            </a:extLst>
          </p:cNvPr>
          <p:cNvPicPr>
            <a:picLocks noChangeAspect="1"/>
          </p:cNvPicPr>
          <p:nvPr/>
        </p:nvPicPr>
        <p:blipFill rotWithShape="1">
          <a:blip r:embed="rId2"/>
          <a:srcRect l="23936" r="16730" b="-2"/>
          <a:stretch/>
        </p:blipFill>
        <p:spPr>
          <a:xfrm>
            <a:off x="492745" y="1821089"/>
            <a:ext cx="4862595" cy="4049486"/>
          </a:xfrm>
          <a:prstGeom prst="rect">
            <a:avLst/>
          </a:prstGeom>
        </p:spPr>
      </p:pic>
      <p:sp>
        <p:nvSpPr>
          <p:cNvPr id="4" name="Slide Number Placeholder 3">
            <a:extLst>
              <a:ext uri="{FF2B5EF4-FFF2-40B4-BE49-F238E27FC236}">
                <a16:creationId xmlns:a16="http://schemas.microsoft.com/office/drawing/2014/main" id="{99BC7A2C-6D9B-BEBE-BA1D-FABC9AD7AA51}"/>
              </a:ext>
            </a:extLst>
          </p:cNvPr>
          <p:cNvSpPr>
            <a:spLocks noGrp="1"/>
          </p:cNvSpPr>
          <p:nvPr>
            <p:ph type="sldNum" sz="quarter" idx="12"/>
          </p:nvPr>
        </p:nvSpPr>
        <p:spPr/>
        <p:txBody>
          <a:bodyPr/>
          <a:lstStyle/>
          <a:p>
            <a:fld id="{DE029615-5FE5-4EA1-B607-8DEE73EA6451}" type="slidenum">
              <a:rPr lang="en-CA" smtClean="0"/>
              <a:t>90</a:t>
            </a:fld>
            <a:endParaRPr lang="en-CA"/>
          </a:p>
        </p:txBody>
      </p:sp>
    </p:spTree>
    <p:extLst>
      <p:ext uri="{BB962C8B-B14F-4D97-AF65-F5344CB8AC3E}">
        <p14:creationId xmlns:p14="http://schemas.microsoft.com/office/powerpoint/2010/main" val="2389935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0655-4DEA-4FEA-A556-49404FBC0161}"/>
              </a:ext>
            </a:extLst>
          </p:cNvPr>
          <p:cNvSpPr>
            <a:spLocks noGrp="1"/>
          </p:cNvSpPr>
          <p:nvPr>
            <p:ph type="title" idx="4294967295"/>
          </p:nvPr>
        </p:nvSpPr>
        <p:spPr>
          <a:xfrm>
            <a:off x="39688" y="327025"/>
            <a:ext cx="12152312" cy="1336675"/>
          </a:xfrm>
        </p:spPr>
        <p:txBody>
          <a:bodyPr>
            <a:normAutofit/>
          </a:bodyPr>
          <a:lstStyle/>
          <a:p>
            <a:pPr algn="ctr">
              <a:lnSpc>
                <a:spcPct val="90000"/>
              </a:lnSpc>
            </a:pPr>
            <a:r>
              <a:rPr lang="en-CA" sz="2800">
                <a:solidFill>
                  <a:schemeClr val="bg1"/>
                </a:solidFill>
              </a:rPr>
              <a:t>The development of attachment styles: cycles of </a:t>
            </a:r>
            <a:br>
              <a:rPr lang="en-CA" sz="2800">
                <a:solidFill>
                  <a:schemeClr val="bg1"/>
                </a:solidFill>
              </a:rPr>
            </a:br>
            <a:r>
              <a:rPr lang="en-CA" sz="2800">
                <a:solidFill>
                  <a:schemeClr val="bg1"/>
                </a:solidFill>
              </a:rPr>
              <a:t>wellbeing, and distress in infants and adults</a:t>
            </a:r>
          </a:p>
        </p:txBody>
      </p:sp>
      <p:sp>
        <p:nvSpPr>
          <p:cNvPr id="3" name="Content Placeholder 2">
            <a:extLst>
              <a:ext uri="{FF2B5EF4-FFF2-40B4-BE49-F238E27FC236}">
                <a16:creationId xmlns:a16="http://schemas.microsoft.com/office/drawing/2014/main" id="{FF015920-3F5B-41D4-85F1-A5E4AC74937C}"/>
              </a:ext>
            </a:extLst>
          </p:cNvPr>
          <p:cNvSpPr>
            <a:spLocks noGrp="1"/>
          </p:cNvSpPr>
          <p:nvPr>
            <p:ph idx="4294967295"/>
          </p:nvPr>
        </p:nvSpPr>
        <p:spPr>
          <a:xfrm>
            <a:off x="5649913" y="2022475"/>
            <a:ext cx="6542087" cy="3646488"/>
          </a:xfrm>
        </p:spPr>
        <p:txBody>
          <a:bodyPr>
            <a:normAutofit/>
          </a:bodyPr>
          <a:lstStyle/>
          <a:p>
            <a:r>
              <a:rPr lang="en-US" sz="2800">
                <a:solidFill>
                  <a:schemeClr val="bg1"/>
                </a:solidFill>
              </a:rPr>
              <a:t>1. The cycle of well-being in infants and children</a:t>
            </a:r>
          </a:p>
          <a:p>
            <a:r>
              <a:rPr lang="en-US" sz="2800">
                <a:solidFill>
                  <a:schemeClr val="bg1"/>
                </a:solidFill>
              </a:rPr>
              <a:t>2</a:t>
            </a:r>
            <a:r>
              <a:rPr lang="en-US" sz="2800"/>
              <a:t>. The cycle of well-being in adults</a:t>
            </a:r>
          </a:p>
          <a:p>
            <a:r>
              <a:rPr lang="en-US" sz="2800">
                <a:solidFill>
                  <a:schemeClr val="bg1"/>
                </a:solidFill>
              </a:rPr>
              <a:t>3. </a:t>
            </a:r>
            <a:r>
              <a:rPr lang="en-US" sz="2800"/>
              <a:t>The development of  cycles of distress in disordered attachment and how this interferes with the person being able to stay in the window of emotional tolerance.  </a:t>
            </a:r>
            <a:endParaRPr lang="en-CA" sz="2800"/>
          </a:p>
          <a:p>
            <a:endParaRPr lang="en-CA"/>
          </a:p>
        </p:txBody>
      </p:sp>
      <p:pic>
        <p:nvPicPr>
          <p:cNvPr id="14" name="Picture 13" descr="A hand of two adults and a kid on top of each other">
            <a:extLst>
              <a:ext uri="{FF2B5EF4-FFF2-40B4-BE49-F238E27FC236}">
                <a16:creationId xmlns:a16="http://schemas.microsoft.com/office/drawing/2014/main" id="{87560EF6-F55C-4AFE-A283-208F3077CB74}"/>
              </a:ext>
            </a:extLst>
          </p:cNvPr>
          <p:cNvPicPr>
            <a:picLocks noChangeAspect="1"/>
          </p:cNvPicPr>
          <p:nvPr/>
        </p:nvPicPr>
        <p:blipFill rotWithShape="1">
          <a:blip r:embed="rId2"/>
          <a:srcRect l="23936" r="16730" b="-2"/>
          <a:stretch/>
        </p:blipFill>
        <p:spPr>
          <a:xfrm>
            <a:off x="492745" y="1821089"/>
            <a:ext cx="4862595" cy="4049486"/>
          </a:xfrm>
          <a:prstGeom prst="rect">
            <a:avLst/>
          </a:prstGeom>
        </p:spPr>
      </p:pic>
      <p:sp>
        <p:nvSpPr>
          <p:cNvPr id="4" name="Slide Number Placeholder 3">
            <a:extLst>
              <a:ext uri="{FF2B5EF4-FFF2-40B4-BE49-F238E27FC236}">
                <a16:creationId xmlns:a16="http://schemas.microsoft.com/office/drawing/2014/main" id="{C893B571-B259-43CF-6379-B6DF7632935A}"/>
              </a:ext>
            </a:extLst>
          </p:cNvPr>
          <p:cNvSpPr>
            <a:spLocks noGrp="1"/>
          </p:cNvSpPr>
          <p:nvPr>
            <p:ph type="sldNum" sz="quarter" idx="12"/>
          </p:nvPr>
        </p:nvSpPr>
        <p:spPr/>
        <p:txBody>
          <a:bodyPr/>
          <a:lstStyle/>
          <a:p>
            <a:fld id="{DE029615-5FE5-4EA1-B607-8DEE73EA6451}" type="slidenum">
              <a:rPr lang="en-CA" smtClean="0"/>
              <a:t>91</a:t>
            </a:fld>
            <a:endParaRPr lang="en-CA"/>
          </a:p>
        </p:txBody>
      </p:sp>
    </p:spTree>
    <p:extLst>
      <p:ext uri="{BB962C8B-B14F-4D97-AF65-F5344CB8AC3E}">
        <p14:creationId xmlns:p14="http://schemas.microsoft.com/office/powerpoint/2010/main" val="17237397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C0BD6B-D2BE-45D9-903A-8E0A546AA510}"/>
              </a:ext>
            </a:extLst>
          </p:cNvPr>
          <p:cNvSpPr>
            <a:spLocks noGrp="1"/>
          </p:cNvSpPr>
          <p:nvPr>
            <p:ph type="title" idx="4294967295"/>
          </p:nvPr>
        </p:nvSpPr>
        <p:spPr>
          <a:xfrm>
            <a:off x="0" y="79375"/>
            <a:ext cx="3249613" cy="1828800"/>
          </a:xfrm>
        </p:spPr>
        <p:txBody>
          <a:bodyPr>
            <a:noAutofit/>
          </a:bodyPr>
          <a:lstStyle/>
          <a:p>
            <a:pPr algn="ctr"/>
            <a:r>
              <a:rPr lang="en-CA" sz="2800">
                <a:solidFill>
                  <a:schemeClr val="bg1"/>
                </a:solidFill>
              </a:rPr>
              <a:t>1. The cycle of wellbeing in infants and children</a:t>
            </a:r>
          </a:p>
        </p:txBody>
      </p:sp>
      <p:graphicFrame>
        <p:nvGraphicFramePr>
          <p:cNvPr id="6" name="Content Placeholder 5">
            <a:extLst>
              <a:ext uri="{FF2B5EF4-FFF2-40B4-BE49-F238E27FC236}">
                <a16:creationId xmlns:a16="http://schemas.microsoft.com/office/drawing/2014/main" id="{41BF3FB1-9254-441A-8FE0-966026092731}"/>
              </a:ext>
            </a:extLst>
          </p:cNvPr>
          <p:cNvGraphicFramePr>
            <a:graphicFrameLocks noGrp="1"/>
          </p:cNvGraphicFramePr>
          <p:nvPr>
            <p:ph idx="4294967295"/>
            <p:extLst>
              <p:ext uri="{D42A27DB-BD31-4B8C-83A1-F6EECF244321}">
                <p14:modId xmlns:p14="http://schemas.microsoft.com/office/powerpoint/2010/main" val="267336599"/>
              </p:ext>
            </p:extLst>
          </p:nvPr>
        </p:nvGraphicFramePr>
        <p:xfrm>
          <a:off x="1457068" y="267899"/>
          <a:ext cx="10555967" cy="6778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Straight Arrow Connector 2">
            <a:extLst>
              <a:ext uri="{FF2B5EF4-FFF2-40B4-BE49-F238E27FC236}">
                <a16:creationId xmlns:a16="http://schemas.microsoft.com/office/drawing/2014/main" id="{43748EF2-0A93-4FE9-E1A0-05641A31B165}"/>
              </a:ext>
            </a:extLst>
          </p:cNvPr>
          <p:cNvCxnSpPr>
            <a:cxnSpLocks/>
          </p:cNvCxnSpPr>
          <p:nvPr/>
        </p:nvCxnSpPr>
        <p:spPr>
          <a:xfrm flipH="1">
            <a:off x="9756396" y="679508"/>
            <a:ext cx="461395" cy="260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C14F91-AB46-3BF6-7923-674FAB2731FE}"/>
              </a:ext>
            </a:extLst>
          </p:cNvPr>
          <p:cNvSpPr txBox="1"/>
          <p:nvPr/>
        </p:nvSpPr>
        <p:spPr>
          <a:xfrm>
            <a:off x="10401339" y="310176"/>
            <a:ext cx="1428147" cy="369332"/>
          </a:xfrm>
          <a:prstGeom prst="rect">
            <a:avLst/>
          </a:prstGeom>
          <a:noFill/>
        </p:spPr>
        <p:txBody>
          <a:bodyPr wrap="square">
            <a:spAutoFit/>
          </a:bodyPr>
          <a:lstStyle/>
          <a:p>
            <a:pPr lvl="0"/>
            <a:r>
              <a:rPr lang="en-CA" dirty="0">
                <a:solidFill>
                  <a:srgbClr val="FF0000"/>
                </a:solidFill>
              </a:rPr>
              <a:t>STRESS</a:t>
            </a:r>
          </a:p>
        </p:txBody>
      </p:sp>
      <p:sp>
        <p:nvSpPr>
          <p:cNvPr id="2" name="Slide Number Placeholder 1">
            <a:extLst>
              <a:ext uri="{FF2B5EF4-FFF2-40B4-BE49-F238E27FC236}">
                <a16:creationId xmlns:a16="http://schemas.microsoft.com/office/drawing/2014/main" id="{5D2E94FE-ED4A-0F43-356C-044A22FBD312}"/>
              </a:ext>
            </a:extLst>
          </p:cNvPr>
          <p:cNvSpPr>
            <a:spLocks noGrp="1"/>
          </p:cNvSpPr>
          <p:nvPr>
            <p:ph type="sldNum" sz="quarter" idx="12"/>
          </p:nvPr>
        </p:nvSpPr>
        <p:spPr/>
        <p:txBody>
          <a:bodyPr/>
          <a:lstStyle/>
          <a:p>
            <a:fld id="{DE029615-5FE5-4EA1-B607-8DEE73EA6451}" type="slidenum">
              <a:rPr lang="en-CA" smtClean="0"/>
              <a:t>92</a:t>
            </a:fld>
            <a:endParaRPr lang="en-CA"/>
          </a:p>
        </p:txBody>
      </p:sp>
    </p:spTree>
    <p:extLst>
      <p:ext uri="{BB962C8B-B14F-4D97-AF65-F5344CB8AC3E}">
        <p14:creationId xmlns:p14="http://schemas.microsoft.com/office/powerpoint/2010/main" val="3795932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0655-4DEA-4FEA-A556-49404FBC0161}"/>
              </a:ext>
            </a:extLst>
          </p:cNvPr>
          <p:cNvSpPr>
            <a:spLocks noGrp="1"/>
          </p:cNvSpPr>
          <p:nvPr>
            <p:ph type="title" idx="4294967295"/>
          </p:nvPr>
        </p:nvSpPr>
        <p:spPr>
          <a:xfrm>
            <a:off x="39688" y="327025"/>
            <a:ext cx="12152312" cy="1336675"/>
          </a:xfrm>
        </p:spPr>
        <p:txBody>
          <a:bodyPr>
            <a:normAutofit/>
          </a:bodyPr>
          <a:lstStyle/>
          <a:p>
            <a:pPr algn="ctr">
              <a:lnSpc>
                <a:spcPct val="90000"/>
              </a:lnSpc>
            </a:pPr>
            <a:r>
              <a:rPr lang="en-CA" sz="2800">
                <a:solidFill>
                  <a:schemeClr val="bg1"/>
                </a:solidFill>
              </a:rPr>
              <a:t>The development of attachment styles: cycles of </a:t>
            </a:r>
            <a:br>
              <a:rPr lang="en-CA" sz="2800">
                <a:solidFill>
                  <a:schemeClr val="bg1"/>
                </a:solidFill>
              </a:rPr>
            </a:br>
            <a:r>
              <a:rPr lang="en-CA" sz="2800">
                <a:solidFill>
                  <a:schemeClr val="bg1"/>
                </a:solidFill>
              </a:rPr>
              <a:t>wellbeing, and distress in infants and adults</a:t>
            </a:r>
          </a:p>
        </p:txBody>
      </p:sp>
      <p:sp>
        <p:nvSpPr>
          <p:cNvPr id="3" name="Content Placeholder 2">
            <a:extLst>
              <a:ext uri="{FF2B5EF4-FFF2-40B4-BE49-F238E27FC236}">
                <a16:creationId xmlns:a16="http://schemas.microsoft.com/office/drawing/2014/main" id="{FF015920-3F5B-41D4-85F1-A5E4AC74937C}"/>
              </a:ext>
            </a:extLst>
          </p:cNvPr>
          <p:cNvSpPr>
            <a:spLocks noGrp="1"/>
          </p:cNvSpPr>
          <p:nvPr>
            <p:ph idx="4294967295"/>
          </p:nvPr>
        </p:nvSpPr>
        <p:spPr>
          <a:xfrm>
            <a:off x="5649913" y="2022475"/>
            <a:ext cx="6542087" cy="3646488"/>
          </a:xfrm>
        </p:spPr>
        <p:txBody>
          <a:bodyPr>
            <a:normAutofit/>
          </a:bodyPr>
          <a:lstStyle/>
          <a:p>
            <a:r>
              <a:rPr lang="en-US" sz="2800">
                <a:solidFill>
                  <a:schemeClr val="bg1"/>
                </a:solidFill>
              </a:rPr>
              <a:t>1. </a:t>
            </a:r>
            <a:r>
              <a:rPr lang="en-US" sz="2800"/>
              <a:t>The cycle of well-being in infants and children</a:t>
            </a:r>
          </a:p>
          <a:p>
            <a:r>
              <a:rPr lang="en-US" sz="2800">
                <a:solidFill>
                  <a:schemeClr val="bg1"/>
                </a:solidFill>
              </a:rPr>
              <a:t>2. The cycle of well-being in adults</a:t>
            </a:r>
          </a:p>
          <a:p>
            <a:r>
              <a:rPr lang="en-US" sz="2800">
                <a:solidFill>
                  <a:schemeClr val="bg1"/>
                </a:solidFill>
              </a:rPr>
              <a:t>3. </a:t>
            </a:r>
            <a:r>
              <a:rPr lang="en-US" sz="2800"/>
              <a:t>The development of  cycles of distress in disordered attachment and how this interferes with the person being able to stay in the window of emotional tolerance.  </a:t>
            </a:r>
            <a:endParaRPr lang="en-CA" sz="2800"/>
          </a:p>
          <a:p>
            <a:endParaRPr lang="en-CA"/>
          </a:p>
        </p:txBody>
      </p:sp>
      <p:pic>
        <p:nvPicPr>
          <p:cNvPr id="14" name="Picture 13" descr="A hand of two adults and a kid on top of each other">
            <a:extLst>
              <a:ext uri="{FF2B5EF4-FFF2-40B4-BE49-F238E27FC236}">
                <a16:creationId xmlns:a16="http://schemas.microsoft.com/office/drawing/2014/main" id="{87560EF6-F55C-4AFE-A283-208F3077CB74}"/>
              </a:ext>
            </a:extLst>
          </p:cNvPr>
          <p:cNvPicPr>
            <a:picLocks noChangeAspect="1"/>
          </p:cNvPicPr>
          <p:nvPr/>
        </p:nvPicPr>
        <p:blipFill rotWithShape="1">
          <a:blip r:embed="rId2"/>
          <a:srcRect l="23936" r="16730" b="-2"/>
          <a:stretch/>
        </p:blipFill>
        <p:spPr>
          <a:xfrm>
            <a:off x="492745" y="1821089"/>
            <a:ext cx="4862595" cy="4049486"/>
          </a:xfrm>
          <a:prstGeom prst="rect">
            <a:avLst/>
          </a:prstGeom>
        </p:spPr>
      </p:pic>
      <p:sp>
        <p:nvSpPr>
          <p:cNvPr id="4" name="Slide Number Placeholder 3">
            <a:extLst>
              <a:ext uri="{FF2B5EF4-FFF2-40B4-BE49-F238E27FC236}">
                <a16:creationId xmlns:a16="http://schemas.microsoft.com/office/drawing/2014/main" id="{97208053-2CE0-222A-7B7F-E31D7F64F659}"/>
              </a:ext>
            </a:extLst>
          </p:cNvPr>
          <p:cNvSpPr>
            <a:spLocks noGrp="1"/>
          </p:cNvSpPr>
          <p:nvPr>
            <p:ph type="sldNum" sz="quarter" idx="12"/>
          </p:nvPr>
        </p:nvSpPr>
        <p:spPr/>
        <p:txBody>
          <a:bodyPr/>
          <a:lstStyle/>
          <a:p>
            <a:fld id="{DE029615-5FE5-4EA1-B607-8DEE73EA6451}" type="slidenum">
              <a:rPr lang="en-CA" smtClean="0"/>
              <a:t>93</a:t>
            </a:fld>
            <a:endParaRPr lang="en-CA"/>
          </a:p>
        </p:txBody>
      </p:sp>
    </p:spTree>
    <p:extLst>
      <p:ext uri="{BB962C8B-B14F-4D97-AF65-F5344CB8AC3E}">
        <p14:creationId xmlns:p14="http://schemas.microsoft.com/office/powerpoint/2010/main" val="42032631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20142-4829-4037-A9EF-03558443D1AC}"/>
              </a:ext>
            </a:extLst>
          </p:cNvPr>
          <p:cNvSpPr>
            <a:spLocks noGrp="1"/>
          </p:cNvSpPr>
          <p:nvPr>
            <p:ph type="title" idx="4294967295"/>
          </p:nvPr>
        </p:nvSpPr>
        <p:spPr>
          <a:xfrm>
            <a:off x="0" y="0"/>
            <a:ext cx="2955925" cy="2065338"/>
          </a:xfrm>
        </p:spPr>
        <p:txBody>
          <a:bodyPr>
            <a:normAutofit/>
          </a:bodyPr>
          <a:lstStyle/>
          <a:p>
            <a:pPr algn="ctr"/>
            <a:r>
              <a:rPr lang="en-CA" sz="2800">
                <a:solidFill>
                  <a:schemeClr val="bg1"/>
                </a:solidFill>
              </a:rPr>
              <a:t>2. The cycle of wellbeing in secure adults</a:t>
            </a:r>
          </a:p>
        </p:txBody>
      </p:sp>
      <p:graphicFrame>
        <p:nvGraphicFramePr>
          <p:cNvPr id="6" name="Content Placeholder 5">
            <a:extLst>
              <a:ext uri="{FF2B5EF4-FFF2-40B4-BE49-F238E27FC236}">
                <a16:creationId xmlns:a16="http://schemas.microsoft.com/office/drawing/2014/main" id="{7677169E-63E7-49C5-B80D-0C1752B530AD}"/>
              </a:ext>
            </a:extLst>
          </p:cNvPr>
          <p:cNvGraphicFramePr>
            <a:graphicFrameLocks noGrp="1"/>
          </p:cNvGraphicFramePr>
          <p:nvPr>
            <p:ph idx="4294967295"/>
            <p:extLst>
              <p:ext uri="{D42A27DB-BD31-4B8C-83A1-F6EECF244321}">
                <p14:modId xmlns:p14="http://schemas.microsoft.com/office/powerpoint/2010/main" val="1616832646"/>
              </p:ext>
            </p:extLst>
          </p:nvPr>
        </p:nvGraphicFramePr>
        <p:xfrm>
          <a:off x="685800" y="80963"/>
          <a:ext cx="1135240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BF2D8B8-16CF-0557-2D6F-6D0FC20DE4AA}"/>
              </a:ext>
            </a:extLst>
          </p:cNvPr>
          <p:cNvSpPr txBox="1"/>
          <p:nvPr/>
        </p:nvSpPr>
        <p:spPr>
          <a:xfrm>
            <a:off x="9466976" y="202712"/>
            <a:ext cx="1382205" cy="369332"/>
          </a:xfrm>
          <a:prstGeom prst="rect">
            <a:avLst/>
          </a:prstGeom>
          <a:noFill/>
        </p:spPr>
        <p:txBody>
          <a:bodyPr wrap="square">
            <a:spAutoFit/>
          </a:bodyPr>
          <a:lstStyle/>
          <a:p>
            <a:pPr lvl="0"/>
            <a:r>
              <a:rPr lang="en-CA" dirty="0">
                <a:solidFill>
                  <a:srgbClr val="FF0000"/>
                </a:solidFill>
              </a:rPr>
              <a:t>STRESS</a:t>
            </a:r>
          </a:p>
        </p:txBody>
      </p:sp>
      <p:cxnSp>
        <p:nvCxnSpPr>
          <p:cNvPr id="7" name="Straight Arrow Connector 6">
            <a:extLst>
              <a:ext uri="{FF2B5EF4-FFF2-40B4-BE49-F238E27FC236}">
                <a16:creationId xmlns:a16="http://schemas.microsoft.com/office/drawing/2014/main" id="{1C1042EF-9186-98DA-0C00-1B0ABA51F31D}"/>
              </a:ext>
            </a:extLst>
          </p:cNvPr>
          <p:cNvCxnSpPr>
            <a:cxnSpLocks/>
          </p:cNvCxnSpPr>
          <p:nvPr/>
        </p:nvCxnSpPr>
        <p:spPr>
          <a:xfrm flipH="1">
            <a:off x="9102055" y="572044"/>
            <a:ext cx="444617" cy="224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AD5C735-B52F-310D-0B45-78C46BBC9B5B}"/>
              </a:ext>
            </a:extLst>
          </p:cNvPr>
          <p:cNvSpPr>
            <a:spLocks noGrp="1"/>
          </p:cNvSpPr>
          <p:nvPr>
            <p:ph type="sldNum" sz="quarter" idx="12"/>
          </p:nvPr>
        </p:nvSpPr>
        <p:spPr/>
        <p:txBody>
          <a:bodyPr/>
          <a:lstStyle/>
          <a:p>
            <a:fld id="{DE029615-5FE5-4EA1-B607-8DEE73EA6451}" type="slidenum">
              <a:rPr lang="en-CA" smtClean="0"/>
              <a:t>94</a:t>
            </a:fld>
            <a:endParaRPr lang="en-CA"/>
          </a:p>
        </p:txBody>
      </p:sp>
    </p:spTree>
    <p:extLst>
      <p:ext uri="{BB962C8B-B14F-4D97-AF65-F5344CB8AC3E}">
        <p14:creationId xmlns:p14="http://schemas.microsoft.com/office/powerpoint/2010/main" val="20001684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0655-4DEA-4FEA-A556-49404FBC0161}"/>
              </a:ext>
            </a:extLst>
          </p:cNvPr>
          <p:cNvSpPr>
            <a:spLocks noGrp="1"/>
          </p:cNvSpPr>
          <p:nvPr>
            <p:ph type="title" idx="4294967295"/>
          </p:nvPr>
        </p:nvSpPr>
        <p:spPr>
          <a:xfrm>
            <a:off x="39688" y="327025"/>
            <a:ext cx="12152312" cy="1336675"/>
          </a:xfrm>
        </p:spPr>
        <p:txBody>
          <a:bodyPr>
            <a:normAutofit/>
          </a:bodyPr>
          <a:lstStyle/>
          <a:p>
            <a:pPr algn="ctr">
              <a:lnSpc>
                <a:spcPct val="90000"/>
              </a:lnSpc>
            </a:pPr>
            <a:r>
              <a:rPr lang="en-CA" sz="2800">
                <a:solidFill>
                  <a:schemeClr val="bg1"/>
                </a:solidFill>
              </a:rPr>
              <a:t>The development of attachment styles: cycles of </a:t>
            </a:r>
            <a:br>
              <a:rPr lang="en-CA" sz="2800">
                <a:solidFill>
                  <a:schemeClr val="bg1"/>
                </a:solidFill>
              </a:rPr>
            </a:br>
            <a:r>
              <a:rPr lang="en-CA" sz="2800">
                <a:solidFill>
                  <a:schemeClr val="bg1"/>
                </a:solidFill>
              </a:rPr>
              <a:t>wellbeing, and distress in infants and adults</a:t>
            </a:r>
          </a:p>
        </p:txBody>
      </p:sp>
      <p:sp>
        <p:nvSpPr>
          <p:cNvPr id="3" name="Content Placeholder 2">
            <a:extLst>
              <a:ext uri="{FF2B5EF4-FFF2-40B4-BE49-F238E27FC236}">
                <a16:creationId xmlns:a16="http://schemas.microsoft.com/office/drawing/2014/main" id="{FF015920-3F5B-41D4-85F1-A5E4AC74937C}"/>
              </a:ext>
            </a:extLst>
          </p:cNvPr>
          <p:cNvSpPr>
            <a:spLocks noGrp="1"/>
          </p:cNvSpPr>
          <p:nvPr>
            <p:ph idx="4294967295"/>
          </p:nvPr>
        </p:nvSpPr>
        <p:spPr>
          <a:xfrm>
            <a:off x="5649913" y="2022475"/>
            <a:ext cx="6542087" cy="3646488"/>
          </a:xfrm>
        </p:spPr>
        <p:txBody>
          <a:bodyPr>
            <a:normAutofit/>
          </a:bodyPr>
          <a:lstStyle/>
          <a:p>
            <a:r>
              <a:rPr lang="en-US" sz="2800">
                <a:solidFill>
                  <a:schemeClr val="bg1"/>
                </a:solidFill>
              </a:rPr>
              <a:t>1. </a:t>
            </a:r>
            <a:r>
              <a:rPr lang="en-US" sz="2800"/>
              <a:t>The cycle of well-being in infants and children</a:t>
            </a:r>
          </a:p>
          <a:p>
            <a:r>
              <a:rPr lang="en-US" sz="2800">
                <a:solidFill>
                  <a:schemeClr val="bg1"/>
                </a:solidFill>
              </a:rPr>
              <a:t>2</a:t>
            </a:r>
            <a:r>
              <a:rPr lang="en-US" sz="2800"/>
              <a:t>. The cycle of well-being in adults</a:t>
            </a:r>
          </a:p>
          <a:p>
            <a:r>
              <a:rPr lang="en-US" sz="2800">
                <a:solidFill>
                  <a:schemeClr val="bg1"/>
                </a:solidFill>
              </a:rPr>
              <a:t>3. The development of  cycles of distress in disordered attachment and how this interferes with the person being able to stay in the window of emotional tolerance.  </a:t>
            </a:r>
            <a:endParaRPr lang="en-CA" sz="2800">
              <a:solidFill>
                <a:schemeClr val="bg1"/>
              </a:solidFill>
            </a:endParaRPr>
          </a:p>
          <a:p>
            <a:endParaRPr lang="en-CA"/>
          </a:p>
        </p:txBody>
      </p:sp>
      <p:pic>
        <p:nvPicPr>
          <p:cNvPr id="14" name="Picture 13" descr="A hand of two adults and a kid on top of each other">
            <a:extLst>
              <a:ext uri="{FF2B5EF4-FFF2-40B4-BE49-F238E27FC236}">
                <a16:creationId xmlns:a16="http://schemas.microsoft.com/office/drawing/2014/main" id="{87560EF6-F55C-4AFE-A283-208F3077CB74}"/>
              </a:ext>
            </a:extLst>
          </p:cNvPr>
          <p:cNvPicPr>
            <a:picLocks noChangeAspect="1"/>
          </p:cNvPicPr>
          <p:nvPr/>
        </p:nvPicPr>
        <p:blipFill rotWithShape="1">
          <a:blip r:embed="rId2"/>
          <a:srcRect l="23936" r="16730" b="-2"/>
          <a:stretch/>
        </p:blipFill>
        <p:spPr>
          <a:xfrm>
            <a:off x="492745" y="1821089"/>
            <a:ext cx="4862595" cy="4049486"/>
          </a:xfrm>
          <a:prstGeom prst="rect">
            <a:avLst/>
          </a:prstGeom>
        </p:spPr>
      </p:pic>
      <p:sp>
        <p:nvSpPr>
          <p:cNvPr id="4" name="Slide Number Placeholder 3">
            <a:extLst>
              <a:ext uri="{FF2B5EF4-FFF2-40B4-BE49-F238E27FC236}">
                <a16:creationId xmlns:a16="http://schemas.microsoft.com/office/drawing/2014/main" id="{60C8C1B8-ECF2-FA1C-27DC-2D3610A0D159}"/>
              </a:ext>
            </a:extLst>
          </p:cNvPr>
          <p:cNvSpPr>
            <a:spLocks noGrp="1"/>
          </p:cNvSpPr>
          <p:nvPr>
            <p:ph type="sldNum" sz="quarter" idx="12"/>
          </p:nvPr>
        </p:nvSpPr>
        <p:spPr/>
        <p:txBody>
          <a:bodyPr/>
          <a:lstStyle/>
          <a:p>
            <a:fld id="{DE029615-5FE5-4EA1-B607-8DEE73EA6451}" type="slidenum">
              <a:rPr lang="en-CA" smtClean="0"/>
              <a:t>95</a:t>
            </a:fld>
            <a:endParaRPr lang="en-CA"/>
          </a:p>
        </p:txBody>
      </p:sp>
    </p:spTree>
    <p:extLst>
      <p:ext uri="{BB962C8B-B14F-4D97-AF65-F5344CB8AC3E}">
        <p14:creationId xmlns:p14="http://schemas.microsoft.com/office/powerpoint/2010/main" val="14248095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46E3-8904-4C16-874D-0F38A29BBE8D}"/>
              </a:ext>
            </a:extLst>
          </p:cNvPr>
          <p:cNvSpPr>
            <a:spLocks noGrp="1"/>
          </p:cNvSpPr>
          <p:nvPr>
            <p:ph type="title" idx="4294967295"/>
          </p:nvPr>
        </p:nvSpPr>
        <p:spPr>
          <a:xfrm>
            <a:off x="0" y="-802640"/>
            <a:ext cx="3522921" cy="3352165"/>
          </a:xfrm>
        </p:spPr>
        <p:txBody>
          <a:bodyPr>
            <a:normAutofit/>
          </a:bodyPr>
          <a:lstStyle/>
          <a:p>
            <a:pPr algn="ctr"/>
            <a:r>
              <a:rPr lang="en-CA" sz="2800">
                <a:solidFill>
                  <a:schemeClr val="bg1"/>
                </a:solidFill>
              </a:rPr>
              <a:t>3. Cycle of distress/insecure attachment</a:t>
            </a:r>
          </a:p>
        </p:txBody>
      </p:sp>
      <p:graphicFrame>
        <p:nvGraphicFramePr>
          <p:cNvPr id="6" name="Content Placeholder 5">
            <a:extLst>
              <a:ext uri="{FF2B5EF4-FFF2-40B4-BE49-F238E27FC236}">
                <a16:creationId xmlns:a16="http://schemas.microsoft.com/office/drawing/2014/main" id="{90BF7BBF-9634-494A-989F-D2357DC6D114}"/>
              </a:ext>
            </a:extLst>
          </p:cNvPr>
          <p:cNvGraphicFramePr>
            <a:graphicFrameLocks noGrp="1"/>
          </p:cNvGraphicFramePr>
          <p:nvPr>
            <p:ph idx="4294967295"/>
            <p:extLst>
              <p:ext uri="{D42A27DB-BD31-4B8C-83A1-F6EECF244321}">
                <p14:modId xmlns:p14="http://schemas.microsoft.com/office/powerpoint/2010/main" val="1087615282"/>
              </p:ext>
            </p:extLst>
          </p:nvPr>
        </p:nvGraphicFramePr>
        <p:xfrm>
          <a:off x="796925" y="70884"/>
          <a:ext cx="11501336" cy="6787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D7A0180-BACE-E2C1-3B91-85773EE97A21}"/>
              </a:ext>
            </a:extLst>
          </p:cNvPr>
          <p:cNvSpPr txBox="1"/>
          <p:nvPr/>
        </p:nvSpPr>
        <p:spPr>
          <a:xfrm>
            <a:off x="9764786" y="310284"/>
            <a:ext cx="1785984" cy="369332"/>
          </a:xfrm>
          <a:prstGeom prst="rect">
            <a:avLst/>
          </a:prstGeom>
          <a:noFill/>
        </p:spPr>
        <p:txBody>
          <a:bodyPr wrap="square">
            <a:spAutoFit/>
          </a:bodyPr>
          <a:lstStyle/>
          <a:p>
            <a:pPr lvl="0"/>
            <a:r>
              <a:rPr lang="en-CA" dirty="0">
                <a:solidFill>
                  <a:srgbClr val="FF0000"/>
                </a:solidFill>
              </a:rPr>
              <a:t>STRESS</a:t>
            </a:r>
          </a:p>
        </p:txBody>
      </p:sp>
      <p:cxnSp>
        <p:nvCxnSpPr>
          <p:cNvPr id="7" name="Straight Arrow Connector 6">
            <a:extLst>
              <a:ext uri="{FF2B5EF4-FFF2-40B4-BE49-F238E27FC236}">
                <a16:creationId xmlns:a16="http://schemas.microsoft.com/office/drawing/2014/main" id="{1F290184-2063-B4EE-80CD-881F1A061343}"/>
              </a:ext>
            </a:extLst>
          </p:cNvPr>
          <p:cNvCxnSpPr>
            <a:cxnSpLocks/>
          </p:cNvCxnSpPr>
          <p:nvPr/>
        </p:nvCxnSpPr>
        <p:spPr>
          <a:xfrm flipH="1">
            <a:off x="9185945" y="679616"/>
            <a:ext cx="578841" cy="192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0646147-1AD5-489E-8AA6-247B8C44132A}"/>
              </a:ext>
            </a:extLst>
          </p:cNvPr>
          <p:cNvSpPr>
            <a:spLocks noGrp="1"/>
          </p:cNvSpPr>
          <p:nvPr>
            <p:ph type="sldNum" sz="quarter" idx="12"/>
          </p:nvPr>
        </p:nvSpPr>
        <p:spPr/>
        <p:txBody>
          <a:bodyPr/>
          <a:lstStyle/>
          <a:p>
            <a:fld id="{DE029615-5FE5-4EA1-B607-8DEE73EA6451}" type="slidenum">
              <a:rPr lang="en-CA" smtClean="0"/>
              <a:t>96</a:t>
            </a:fld>
            <a:endParaRPr lang="en-CA"/>
          </a:p>
        </p:txBody>
      </p:sp>
    </p:spTree>
    <p:extLst>
      <p:ext uri="{BB962C8B-B14F-4D97-AF65-F5344CB8AC3E}">
        <p14:creationId xmlns:p14="http://schemas.microsoft.com/office/powerpoint/2010/main" val="39349261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C0B64-8A06-BC10-F8EE-6C2599F23F86}"/>
            </a:ext>
          </a:extLst>
        </p:cNvPr>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C3573B6F-F8CA-7769-0F28-B00E3E3A31F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802548"/>
            <a:ext cx="4407060"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34CB83-C7FA-ACC7-B70C-E7CA5C1E5989}"/>
              </a:ext>
            </a:extLst>
          </p:cNvPr>
          <p:cNvSpPr txBox="1"/>
          <p:nvPr/>
        </p:nvSpPr>
        <p:spPr>
          <a:xfrm>
            <a:off x="5819965" y="3162049"/>
            <a:ext cx="5357739" cy="1569660"/>
          </a:xfrm>
          <a:prstGeom prst="rect">
            <a:avLst/>
          </a:prstGeom>
          <a:noFill/>
        </p:spPr>
        <p:txBody>
          <a:bodyPr wrap="square">
            <a:spAutoFit/>
          </a:bodyPr>
          <a:lstStyle/>
          <a:p>
            <a:r>
              <a:rPr lang="en-US" sz="3200" dirty="0"/>
              <a:t>Can you summarize how attachment affects personality development?</a:t>
            </a:r>
            <a:endParaRPr lang="en-CA" sz="3200" dirty="0"/>
          </a:p>
        </p:txBody>
      </p:sp>
      <p:sp>
        <p:nvSpPr>
          <p:cNvPr id="2" name="Slide Number Placeholder 1">
            <a:extLst>
              <a:ext uri="{FF2B5EF4-FFF2-40B4-BE49-F238E27FC236}">
                <a16:creationId xmlns:a16="http://schemas.microsoft.com/office/drawing/2014/main" id="{2CC7DE0C-C7B7-7CBF-1EB6-236847D79D2A}"/>
              </a:ext>
            </a:extLst>
          </p:cNvPr>
          <p:cNvSpPr>
            <a:spLocks noGrp="1"/>
          </p:cNvSpPr>
          <p:nvPr>
            <p:ph type="sldNum" sz="quarter" idx="12"/>
          </p:nvPr>
        </p:nvSpPr>
        <p:spPr/>
        <p:txBody>
          <a:bodyPr/>
          <a:lstStyle/>
          <a:p>
            <a:fld id="{DE029615-5FE5-4EA1-B607-8DEE73EA6451}" type="slidenum">
              <a:rPr lang="en-CA" smtClean="0"/>
              <a:t>97</a:t>
            </a:fld>
            <a:endParaRPr lang="en-CA"/>
          </a:p>
        </p:txBody>
      </p:sp>
    </p:spTree>
    <p:extLst>
      <p:ext uri="{BB962C8B-B14F-4D97-AF65-F5344CB8AC3E}">
        <p14:creationId xmlns:p14="http://schemas.microsoft.com/office/powerpoint/2010/main" val="3433835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F589-FE26-4DC6-8FB9-74659A61E1E4}"/>
              </a:ext>
            </a:extLst>
          </p:cNvPr>
          <p:cNvSpPr>
            <a:spLocks noGrp="1"/>
          </p:cNvSpPr>
          <p:nvPr>
            <p:ph type="title" idx="4294967295"/>
          </p:nvPr>
        </p:nvSpPr>
        <p:spPr>
          <a:xfrm>
            <a:off x="-98612" y="421678"/>
            <a:ext cx="5672154" cy="671513"/>
          </a:xfrm>
        </p:spPr>
        <p:txBody>
          <a:bodyPr vert="horz" lIns="91440" tIns="45720" rIns="91440" bIns="45720" rtlCol="0" anchor="b">
            <a:noAutofit/>
          </a:bodyPr>
          <a:lstStyle/>
          <a:p>
            <a:pPr algn="ctr"/>
            <a:r>
              <a:rPr lang="en-US" sz="2800" dirty="0">
                <a:solidFill>
                  <a:schemeClr val="bg1"/>
                </a:solidFill>
              </a:rPr>
              <a:t>Attachment and psychosocial development</a:t>
            </a:r>
          </a:p>
        </p:txBody>
      </p:sp>
      <p:sp>
        <p:nvSpPr>
          <p:cNvPr id="7" name="TextBox 6">
            <a:extLst>
              <a:ext uri="{FF2B5EF4-FFF2-40B4-BE49-F238E27FC236}">
                <a16:creationId xmlns:a16="http://schemas.microsoft.com/office/drawing/2014/main" id="{5379D260-E099-02AD-BD5B-7AA9CF79FB4F}"/>
              </a:ext>
            </a:extLst>
          </p:cNvPr>
          <p:cNvSpPr txBox="1"/>
          <p:nvPr/>
        </p:nvSpPr>
        <p:spPr>
          <a:xfrm>
            <a:off x="5405719" y="151179"/>
            <a:ext cx="6648630" cy="655564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Attachment theory postulates that the kind of emotional connection we have to caregivers in early life is critical to psychosocial development.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Psychosocial development describes how personality develops, and how social skills are learned from infancy through adulthood.</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Erik Erikson offered a model in which personality develops in a predetermined order through eight stages of development from infancy to old age.</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Erikson’s first stage “trust versus mistrust”, which is negotiated in the first 18 months of life, is successfully resolved in secure but not in insecure attachment.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establishment of trust or secure attachment allows the child to proceed to the second stage of development “autonomy versus shame and doubt”.</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Healthy autonomy manifests in the willfulness of the “terrible two’s” which is an expression of the sense of stability and security necessary to grow and take risks.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Mistrust or insecure attachment leads to an impairment of psychosocial development which affects all of Erikson’s subsequent developmental stages.</a:t>
            </a:r>
          </a:p>
        </p:txBody>
      </p:sp>
      <p:pic>
        <p:nvPicPr>
          <p:cNvPr id="1026" name="Picture 2" descr="Erik Erikson's Stages of Psychosocial Development Erik Erikson was an ego  psychologist who… | by MOMNA BUTT | Medium">
            <a:extLst>
              <a:ext uri="{FF2B5EF4-FFF2-40B4-BE49-F238E27FC236}">
                <a16:creationId xmlns:a16="http://schemas.microsoft.com/office/drawing/2014/main" id="{B431434F-8C9C-6F86-F013-5766DBA92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53" y="1282251"/>
            <a:ext cx="4846724" cy="51540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7FB0D49-0398-D867-30F3-2B3B5AA892C8}"/>
              </a:ext>
            </a:extLst>
          </p:cNvPr>
          <p:cNvSpPr>
            <a:spLocks noGrp="1"/>
          </p:cNvSpPr>
          <p:nvPr>
            <p:ph type="sldNum" sz="quarter" idx="12"/>
          </p:nvPr>
        </p:nvSpPr>
        <p:spPr/>
        <p:txBody>
          <a:bodyPr/>
          <a:lstStyle/>
          <a:p>
            <a:fld id="{DE029615-5FE5-4EA1-B607-8DEE73EA6451}" type="slidenum">
              <a:rPr lang="en-CA" smtClean="0"/>
              <a:t>98</a:t>
            </a:fld>
            <a:endParaRPr lang="en-CA"/>
          </a:p>
        </p:txBody>
      </p:sp>
    </p:spTree>
    <p:extLst>
      <p:ext uri="{BB962C8B-B14F-4D97-AF65-F5344CB8AC3E}">
        <p14:creationId xmlns:p14="http://schemas.microsoft.com/office/powerpoint/2010/main" val="168989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B1E04CE0-5B98-87B1-B187-67E550ADD3EB}"/>
              </a:ext>
            </a:extLst>
          </p:cNvPr>
          <p:cNvSpPr>
            <a:spLocks noGrp="1"/>
          </p:cNvSpPr>
          <p:nvPr>
            <p:ph type="sldNum" sz="quarter" idx="12"/>
          </p:nvPr>
        </p:nvSpPr>
        <p:spPr/>
        <p:txBody>
          <a:bodyPr/>
          <a:lstStyle/>
          <a:p>
            <a:fld id="{DE029615-5FE5-4EA1-B607-8DEE73EA6451}" type="slidenum">
              <a:rPr lang="en-CA" smtClean="0"/>
              <a:t>99</a:t>
            </a:fld>
            <a:endParaRPr lang="en-CA"/>
          </a:p>
        </p:txBody>
      </p:sp>
    </p:spTree>
    <p:extLst>
      <p:ext uri="{BB962C8B-B14F-4D97-AF65-F5344CB8AC3E}">
        <p14:creationId xmlns:p14="http://schemas.microsoft.com/office/powerpoint/2010/main" val="1924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2987</TotalTime>
  <Words>17475</Words>
  <Application>Microsoft Office PowerPoint</Application>
  <PresentationFormat>Widescreen</PresentationFormat>
  <Paragraphs>792</Paragraphs>
  <Slides>123</Slides>
  <Notes>19</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123</vt:i4>
      </vt:variant>
    </vt:vector>
  </HeadingPairs>
  <TitlesOfParts>
    <vt:vector size="130" baseType="lpstr">
      <vt:lpstr>Aptos</vt:lpstr>
      <vt:lpstr>Arial</vt:lpstr>
      <vt:lpstr>Calibri</vt:lpstr>
      <vt:lpstr>Corbel</vt:lpstr>
      <vt:lpstr>Symbol</vt:lpstr>
      <vt:lpstr>Wingdings</vt:lpstr>
      <vt:lpstr>Banded</vt:lpstr>
      <vt:lpstr>Welcome to week 11 of simple attachment THEORY </vt:lpstr>
      <vt:lpstr>PowerPoint Presentation</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 Our third practice-holes chain analysis. Introducing mindfulness skills p.90-109 of dbt workbook. Advanced chain analysis- session 13 of manual.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Warning about meditation</vt:lpstr>
      <vt:lpstr>Check in regularly with your Personal dashboard                </vt:lpstr>
      <vt:lpstr>PowerPoint Presentation</vt:lpstr>
      <vt:lpstr>PowerPoint Presentation</vt:lpstr>
      <vt:lpstr>PowerPoint Presentation</vt:lpstr>
      <vt:lpstr>PowerPoint Presentation</vt:lpstr>
      <vt:lpstr>Homework FROM  LAST WEEK</vt:lpstr>
      <vt:lpstr>Homework for the next week</vt:lpstr>
      <vt:lpstr>DBT Advanced Mindfulness skills </vt:lpstr>
      <vt:lpstr>PowerPoint Presentation</vt:lpstr>
      <vt:lpstr>PowerPoint Presentation</vt:lpstr>
      <vt:lpstr> REMINDER PARTICIPANT AGREEMENTS </vt:lpstr>
      <vt:lpstr>PowerPoint Presentation</vt:lpstr>
      <vt:lpstr>PowerPoint Presentation</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Review and preview</vt:lpstr>
      <vt:lpstr>PowerPoint Presentation</vt:lpstr>
      <vt:lpstr>Attachment in infancy and childhood</vt:lpstr>
      <vt:lpstr>PowerPoint Presentation</vt:lpstr>
      <vt:lpstr>Edward John  Mostyn Bowlby</vt:lpstr>
      <vt:lpstr>PowerPoint Presentation</vt:lpstr>
      <vt:lpstr>Maternal deprivation</vt:lpstr>
      <vt:lpstr>PowerPoint Presentation</vt:lpstr>
      <vt:lpstr>PowerPoint Presentation</vt:lpstr>
      <vt:lpstr>PowerPoint Presentation</vt:lpstr>
      <vt:lpstr>MARY AINSWORTH</vt:lpstr>
      <vt:lpstr>PowerPoint Presentation</vt:lpstr>
      <vt:lpstr>PowerPoint Presentation</vt:lpstr>
      <vt:lpstr>Determining attachment style in infants (0 – 1 years old )</vt:lpstr>
      <vt:lpstr>PowerPoint Presentation</vt:lpstr>
      <vt:lpstr>PowerPoint Presentation</vt:lpstr>
      <vt:lpstr>PowerPoint Presentation</vt:lpstr>
      <vt:lpstr>Ainsworth’s attachment classification (A, B, C)</vt:lpstr>
      <vt:lpstr>parents of securely  attached children</vt:lpstr>
      <vt:lpstr>PowerPoint Presentation</vt:lpstr>
      <vt:lpstr>PowerPoint Presentation</vt:lpstr>
      <vt:lpstr>The  2nd generation of attachment theorists and researchers: MARY MAIN</vt:lpstr>
      <vt:lpstr>PowerPoint Presentation</vt:lpstr>
      <vt:lpstr>PowerPoint Presentation</vt:lpstr>
      <vt:lpstr>proximity seeking, and  abandonment anxiety</vt:lpstr>
      <vt:lpstr>PowerPoint Presentation</vt:lpstr>
      <vt:lpstr>THE attachment instinct</vt:lpstr>
      <vt:lpstr>DANGER AND proximity seeking </vt:lpstr>
      <vt:lpstr>PowerPoint Presentation</vt:lpstr>
      <vt:lpstr>PowerPoint Presentation</vt:lpstr>
      <vt:lpstr>PowerPoint Presentation</vt:lpstr>
      <vt:lpstr>Parenting styles and types of attachment</vt:lpstr>
      <vt:lpstr> Attachment styles and behavior in the early school years</vt:lpstr>
      <vt:lpstr>Prevalence of THE attachment styles</vt:lpstr>
      <vt:lpstr>PowerPoint Presentation</vt:lpstr>
      <vt:lpstr>PowerPoint Presentation</vt:lpstr>
      <vt:lpstr> attachment in adults</vt:lpstr>
      <vt:lpstr>Corresponding infant/adult attachment styles</vt:lpstr>
      <vt:lpstr> to make it Simpler </vt:lpstr>
      <vt:lpstr>Determining  attachment style </vt:lpstr>
      <vt:lpstr>Sample questions from adult attachment inventory</vt:lpstr>
      <vt:lpstr>PowerPoint Presentation</vt:lpstr>
      <vt:lpstr>PowerPoint Presentation</vt:lpstr>
      <vt:lpstr>Some attachment researchers  see attachment styles as dimensions not categories, meaning you may be predominantly secure but have a bit of anxious, avoidant or disorganized. This makes sense because children may develop different attachment styles to different caregivers  Diane Poole Heller’s free online attachment styles test is dimensional. Beware of its reliability.    </vt:lpstr>
      <vt:lpstr>PowerPoint Presentation</vt:lpstr>
      <vt:lpstr>PowerPoint Presentation</vt:lpstr>
      <vt:lpstr>PowerPoint Presentation</vt:lpstr>
      <vt:lpstr>PowerPoint Presentation</vt:lpstr>
      <vt:lpstr>The gifts of secure attachment</vt:lpstr>
      <vt:lpstr>PowerPoint Presentation</vt:lpstr>
      <vt:lpstr>PowerPoint Presentation</vt:lpstr>
      <vt:lpstr>ATTACHMENT AND Relationship difficulties</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development of attachment styles: cycles of  wellbeing, and distress in infants and adults</vt:lpstr>
      <vt:lpstr>The development of attachment styles: cycles of  wellbeing, and distress in infants and adults</vt:lpstr>
      <vt:lpstr>1. The cycle of wellbeing in infants and children</vt:lpstr>
      <vt:lpstr>The development of attachment styles: cycles of  wellbeing, and distress in infants and adults</vt:lpstr>
      <vt:lpstr>2. The cycle of wellbeing in secure adults</vt:lpstr>
      <vt:lpstr>The development of attachment styles: cycles of  wellbeing, and distress in infants and adults</vt:lpstr>
      <vt:lpstr>3. Cycle of distress/insecure attachment</vt:lpstr>
      <vt:lpstr>PowerPoint Presentation</vt:lpstr>
      <vt:lpstr>Attachment and psychosocial development</vt:lpstr>
      <vt:lpstr>PowerPoint Presentation</vt:lpstr>
      <vt:lpstr>PowerPoint Presentation</vt:lpstr>
      <vt:lpstr>See you next session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5</cp:revision>
  <dcterms:created xsi:type="dcterms:W3CDTF">2023-09-25T07:50:15Z</dcterms:created>
  <dcterms:modified xsi:type="dcterms:W3CDTF">2025-12-10T13:00:24Z</dcterms:modified>
</cp:coreProperties>
</file>